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6"/>
  </p:notesMasterIdLst>
  <p:sldIdLst>
    <p:sldId id="256" r:id="rId2"/>
    <p:sldId id="404" r:id="rId3"/>
    <p:sldId id="617" r:id="rId4"/>
    <p:sldId id="723" r:id="rId5"/>
    <p:sldId id="724" r:id="rId6"/>
    <p:sldId id="622" r:id="rId7"/>
    <p:sldId id="623" r:id="rId8"/>
    <p:sldId id="624" r:id="rId9"/>
    <p:sldId id="313" r:id="rId10"/>
    <p:sldId id="314" r:id="rId11"/>
    <p:sldId id="725" r:id="rId12"/>
    <p:sldId id="610" r:id="rId13"/>
    <p:sldId id="317" r:id="rId14"/>
    <p:sldId id="304" r:id="rId15"/>
    <p:sldId id="704" r:id="rId16"/>
    <p:sldId id="705" r:id="rId17"/>
    <p:sldId id="706" r:id="rId18"/>
    <p:sldId id="707" r:id="rId19"/>
    <p:sldId id="708" r:id="rId20"/>
    <p:sldId id="709" r:id="rId21"/>
    <p:sldId id="710" r:id="rId22"/>
    <p:sldId id="711" r:id="rId23"/>
    <p:sldId id="712" r:id="rId24"/>
    <p:sldId id="713" r:id="rId25"/>
    <p:sldId id="714" r:id="rId26"/>
    <p:sldId id="715" r:id="rId27"/>
    <p:sldId id="716" r:id="rId28"/>
    <p:sldId id="717" r:id="rId29"/>
    <p:sldId id="718" r:id="rId30"/>
    <p:sldId id="719" r:id="rId31"/>
    <p:sldId id="720" r:id="rId32"/>
    <p:sldId id="721" r:id="rId33"/>
    <p:sldId id="722" r:id="rId34"/>
    <p:sldId id="499" r:id="rId35"/>
    <p:sldId id="726" r:id="rId36"/>
    <p:sldId id="630" r:id="rId37"/>
    <p:sldId id="517" r:id="rId38"/>
    <p:sldId id="518" r:id="rId39"/>
    <p:sldId id="519" r:id="rId40"/>
    <p:sldId id="520" r:id="rId41"/>
    <p:sldId id="521" r:id="rId42"/>
    <p:sldId id="559" r:id="rId43"/>
    <p:sldId id="561" r:id="rId44"/>
    <p:sldId id="560" r:id="rId45"/>
  </p:sldIdLst>
  <p:sldSz cx="12161838" cy="7772400"/>
  <p:notesSz cx="6858000" cy="9144000"/>
  <p:custDataLst>
    <p:tags r:id="rId47"/>
  </p:custDataLst>
  <p:defaultTextStyle>
    <a:defPPr>
      <a:defRPr lang="en-US"/>
    </a:defPPr>
    <a:lvl1pPr marL="0" algn="l" defTabSz="1275771" rtl="0" eaLnBrk="1" latinLnBrk="0" hangingPunct="1">
      <a:defRPr sz="2511" kern="1200">
        <a:solidFill>
          <a:schemeClr val="tx1"/>
        </a:solidFill>
        <a:latin typeface="+mn-lt"/>
        <a:ea typeface="+mn-ea"/>
        <a:cs typeface="+mn-cs"/>
      </a:defRPr>
    </a:lvl1pPr>
    <a:lvl2pPr marL="637885" algn="l" defTabSz="1275771" rtl="0" eaLnBrk="1" latinLnBrk="0" hangingPunct="1">
      <a:defRPr sz="2511" kern="1200">
        <a:solidFill>
          <a:schemeClr val="tx1"/>
        </a:solidFill>
        <a:latin typeface="+mn-lt"/>
        <a:ea typeface="+mn-ea"/>
        <a:cs typeface="+mn-cs"/>
      </a:defRPr>
    </a:lvl2pPr>
    <a:lvl3pPr marL="1275771" algn="l" defTabSz="1275771" rtl="0" eaLnBrk="1" latinLnBrk="0" hangingPunct="1">
      <a:defRPr sz="2511" kern="1200">
        <a:solidFill>
          <a:schemeClr val="tx1"/>
        </a:solidFill>
        <a:latin typeface="+mn-lt"/>
        <a:ea typeface="+mn-ea"/>
        <a:cs typeface="+mn-cs"/>
      </a:defRPr>
    </a:lvl3pPr>
    <a:lvl4pPr marL="1913656" algn="l" defTabSz="1275771" rtl="0" eaLnBrk="1" latinLnBrk="0" hangingPunct="1">
      <a:defRPr sz="2511" kern="1200">
        <a:solidFill>
          <a:schemeClr val="tx1"/>
        </a:solidFill>
        <a:latin typeface="+mn-lt"/>
        <a:ea typeface="+mn-ea"/>
        <a:cs typeface="+mn-cs"/>
      </a:defRPr>
    </a:lvl4pPr>
    <a:lvl5pPr marL="2551542" algn="l" defTabSz="1275771" rtl="0" eaLnBrk="1" latinLnBrk="0" hangingPunct="1">
      <a:defRPr sz="2511" kern="1200">
        <a:solidFill>
          <a:schemeClr val="tx1"/>
        </a:solidFill>
        <a:latin typeface="+mn-lt"/>
        <a:ea typeface="+mn-ea"/>
        <a:cs typeface="+mn-cs"/>
      </a:defRPr>
    </a:lvl5pPr>
    <a:lvl6pPr marL="3189427" algn="l" defTabSz="1275771" rtl="0" eaLnBrk="1" latinLnBrk="0" hangingPunct="1">
      <a:defRPr sz="2511" kern="1200">
        <a:solidFill>
          <a:schemeClr val="tx1"/>
        </a:solidFill>
        <a:latin typeface="+mn-lt"/>
        <a:ea typeface="+mn-ea"/>
        <a:cs typeface="+mn-cs"/>
      </a:defRPr>
    </a:lvl6pPr>
    <a:lvl7pPr marL="3827313" algn="l" defTabSz="1275771" rtl="0" eaLnBrk="1" latinLnBrk="0" hangingPunct="1">
      <a:defRPr sz="2511" kern="1200">
        <a:solidFill>
          <a:schemeClr val="tx1"/>
        </a:solidFill>
        <a:latin typeface="+mn-lt"/>
        <a:ea typeface="+mn-ea"/>
        <a:cs typeface="+mn-cs"/>
      </a:defRPr>
    </a:lvl7pPr>
    <a:lvl8pPr marL="4465198" algn="l" defTabSz="1275771" rtl="0" eaLnBrk="1" latinLnBrk="0" hangingPunct="1">
      <a:defRPr sz="2511" kern="1200">
        <a:solidFill>
          <a:schemeClr val="tx1"/>
        </a:solidFill>
        <a:latin typeface="+mn-lt"/>
        <a:ea typeface="+mn-ea"/>
        <a:cs typeface="+mn-cs"/>
      </a:defRPr>
    </a:lvl8pPr>
    <a:lvl9pPr marL="5103084" algn="l" defTabSz="1275771" rtl="0" eaLnBrk="1" latinLnBrk="0" hangingPunct="1">
      <a:defRPr sz="251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83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than Beaumont" initials="JB" lastIdx="1" clrIdx="0">
    <p:extLst>
      <p:ext uri="{19B8F6BF-5375-455C-9EA6-DF929625EA0E}">
        <p15:presenceInfo xmlns:p15="http://schemas.microsoft.com/office/powerpoint/2012/main" userId="8219c5378e91ef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472C4"/>
    <a:srgbClr val="1A83AB"/>
    <a:srgbClr val="1581AA"/>
    <a:srgbClr val="FFFF00"/>
    <a:srgbClr val="00336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1963" autoAdjust="0"/>
  </p:normalViewPr>
  <p:slideViewPr>
    <p:cSldViewPr>
      <p:cViewPr varScale="1">
        <p:scale>
          <a:sx n="109" d="100"/>
          <a:sy n="109" d="100"/>
        </p:scale>
        <p:origin x="138" y="282"/>
      </p:cViewPr>
      <p:guideLst>
        <p:guide orient="horz" pos="2448"/>
        <p:guide pos="3831"/>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5285E5-0F6B-4615-A1C4-0E756A0B3C91}" type="datetimeFigureOut">
              <a:rPr lang="en-US" smtClean="0"/>
              <a:t>2/9/2023</a:t>
            </a:fld>
            <a:endParaRPr lang="en-US"/>
          </a:p>
        </p:txBody>
      </p:sp>
      <p:sp>
        <p:nvSpPr>
          <p:cNvPr id="4" name="Slide Image Placeholder 3"/>
          <p:cNvSpPr>
            <a:spLocks noGrp="1" noRot="1" noChangeAspect="1"/>
          </p:cNvSpPr>
          <p:nvPr>
            <p:ph type="sldImg" idx="2"/>
          </p:nvPr>
        </p:nvSpPr>
        <p:spPr>
          <a:xfrm>
            <a:off x="746125" y="685800"/>
            <a:ext cx="5365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A3B742-85FE-4D57-A541-2E2408F036D0}" type="slidenum">
              <a:rPr lang="en-US" smtClean="0"/>
              <a:t>‹#›</a:t>
            </a:fld>
            <a:endParaRPr lang="en-US"/>
          </a:p>
        </p:txBody>
      </p:sp>
    </p:spTree>
    <p:extLst>
      <p:ext uri="{BB962C8B-B14F-4D97-AF65-F5344CB8AC3E}">
        <p14:creationId xmlns:p14="http://schemas.microsoft.com/office/powerpoint/2010/main" val="1888094753"/>
      </p:ext>
    </p:extLst>
  </p:cSld>
  <p:clrMap bg1="lt1" tx1="dk1" bg2="lt2" tx2="dk2" accent1="accent1" accent2="accent2" accent3="accent3" accent4="accent4" accent5="accent5" accent6="accent6" hlink="hlink" folHlink="folHlink"/>
  <p:notesStyle>
    <a:lvl1pPr marL="0" algn="l" defTabSz="1275771" rtl="0" eaLnBrk="1" latinLnBrk="0" hangingPunct="1">
      <a:defRPr sz="1674" kern="1200">
        <a:solidFill>
          <a:schemeClr val="tx1"/>
        </a:solidFill>
        <a:latin typeface="+mn-lt"/>
        <a:ea typeface="+mn-ea"/>
        <a:cs typeface="+mn-cs"/>
      </a:defRPr>
    </a:lvl1pPr>
    <a:lvl2pPr marL="637885" algn="l" defTabSz="1275771" rtl="0" eaLnBrk="1" latinLnBrk="0" hangingPunct="1">
      <a:defRPr sz="1674" kern="1200">
        <a:solidFill>
          <a:schemeClr val="tx1"/>
        </a:solidFill>
        <a:latin typeface="+mn-lt"/>
        <a:ea typeface="+mn-ea"/>
        <a:cs typeface="+mn-cs"/>
      </a:defRPr>
    </a:lvl2pPr>
    <a:lvl3pPr marL="1275771" algn="l" defTabSz="1275771" rtl="0" eaLnBrk="1" latinLnBrk="0" hangingPunct="1">
      <a:defRPr sz="1674" kern="1200">
        <a:solidFill>
          <a:schemeClr val="tx1"/>
        </a:solidFill>
        <a:latin typeface="+mn-lt"/>
        <a:ea typeface="+mn-ea"/>
        <a:cs typeface="+mn-cs"/>
      </a:defRPr>
    </a:lvl3pPr>
    <a:lvl4pPr marL="1913656" algn="l" defTabSz="1275771" rtl="0" eaLnBrk="1" latinLnBrk="0" hangingPunct="1">
      <a:defRPr sz="1674" kern="1200">
        <a:solidFill>
          <a:schemeClr val="tx1"/>
        </a:solidFill>
        <a:latin typeface="+mn-lt"/>
        <a:ea typeface="+mn-ea"/>
        <a:cs typeface="+mn-cs"/>
      </a:defRPr>
    </a:lvl4pPr>
    <a:lvl5pPr marL="2551542" algn="l" defTabSz="1275771" rtl="0" eaLnBrk="1" latinLnBrk="0" hangingPunct="1">
      <a:defRPr sz="1674" kern="1200">
        <a:solidFill>
          <a:schemeClr val="tx1"/>
        </a:solidFill>
        <a:latin typeface="+mn-lt"/>
        <a:ea typeface="+mn-ea"/>
        <a:cs typeface="+mn-cs"/>
      </a:defRPr>
    </a:lvl5pPr>
    <a:lvl6pPr marL="3189427" algn="l" defTabSz="1275771" rtl="0" eaLnBrk="1" latinLnBrk="0" hangingPunct="1">
      <a:defRPr sz="1674" kern="1200">
        <a:solidFill>
          <a:schemeClr val="tx1"/>
        </a:solidFill>
        <a:latin typeface="+mn-lt"/>
        <a:ea typeface="+mn-ea"/>
        <a:cs typeface="+mn-cs"/>
      </a:defRPr>
    </a:lvl6pPr>
    <a:lvl7pPr marL="3827313" algn="l" defTabSz="1275771" rtl="0" eaLnBrk="1" latinLnBrk="0" hangingPunct="1">
      <a:defRPr sz="1674" kern="1200">
        <a:solidFill>
          <a:schemeClr val="tx1"/>
        </a:solidFill>
        <a:latin typeface="+mn-lt"/>
        <a:ea typeface="+mn-ea"/>
        <a:cs typeface="+mn-cs"/>
      </a:defRPr>
    </a:lvl7pPr>
    <a:lvl8pPr marL="4465198" algn="l" defTabSz="1275771" rtl="0" eaLnBrk="1" latinLnBrk="0" hangingPunct="1">
      <a:defRPr sz="1674" kern="1200">
        <a:solidFill>
          <a:schemeClr val="tx1"/>
        </a:solidFill>
        <a:latin typeface="+mn-lt"/>
        <a:ea typeface="+mn-ea"/>
        <a:cs typeface="+mn-cs"/>
      </a:defRPr>
    </a:lvl8pPr>
    <a:lvl9pPr marL="5103084" algn="l" defTabSz="1275771" rtl="0" eaLnBrk="1" latinLnBrk="0" hangingPunct="1">
      <a:defRPr sz="167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25" y="685800"/>
            <a:ext cx="53657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A3B742-85FE-4D57-A541-2E2408F036D0}" type="slidenum">
              <a:rPr lang="en-US" smtClean="0"/>
              <a:t>1</a:t>
            </a:fld>
            <a:endParaRPr lang="en-US"/>
          </a:p>
        </p:txBody>
      </p:sp>
    </p:spTree>
    <p:extLst>
      <p:ext uri="{BB962C8B-B14F-4D97-AF65-F5344CB8AC3E}">
        <p14:creationId xmlns:p14="http://schemas.microsoft.com/office/powerpoint/2010/main" val="3498675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ea typeface="ＭＳ Ｐゴシック" charset="-128"/>
            </a:endParaRPr>
          </a:p>
        </p:txBody>
      </p:sp>
      <p:sp>
        <p:nvSpPr>
          <p:cNvPr id="50180" name="Slide Number Placeholder 3"/>
          <p:cNvSpPr>
            <a:spLocks noGrp="1"/>
          </p:cNvSpPr>
          <p:nvPr>
            <p:ph type="sldNum" sz="quarter" idx="5"/>
          </p:nvPr>
        </p:nvSpPr>
        <p:spPr>
          <a:noFill/>
        </p:spPr>
        <p:txBody>
          <a:bodyPr/>
          <a:lstStyle/>
          <a:p>
            <a:fld id="{9FC5E48B-184D-4E45-A0A8-1715884C7D1F}" type="slidenum">
              <a:rPr lang="en-US">
                <a:cs typeface="Arial" charset="0"/>
              </a:rPr>
              <a:pPr/>
              <a:t>37</a:t>
            </a:fld>
            <a:endParaRPr lang="en-US">
              <a:cs typeface="Arial" charset="0"/>
            </a:endParaRPr>
          </a:p>
        </p:txBody>
      </p:sp>
    </p:spTree>
    <p:extLst>
      <p:ext uri="{BB962C8B-B14F-4D97-AF65-F5344CB8AC3E}">
        <p14:creationId xmlns:p14="http://schemas.microsoft.com/office/powerpoint/2010/main" val="4080811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ea typeface="ＭＳ Ｐゴシック" charset="-128"/>
            </a:endParaRPr>
          </a:p>
        </p:txBody>
      </p:sp>
      <p:sp>
        <p:nvSpPr>
          <p:cNvPr id="51204" name="Slide Number Placeholder 3"/>
          <p:cNvSpPr>
            <a:spLocks noGrp="1"/>
          </p:cNvSpPr>
          <p:nvPr>
            <p:ph type="sldNum" sz="quarter" idx="5"/>
          </p:nvPr>
        </p:nvSpPr>
        <p:spPr>
          <a:noFill/>
        </p:spPr>
        <p:txBody>
          <a:bodyPr/>
          <a:lstStyle/>
          <a:p>
            <a:fld id="{77D7082A-F49F-41BB-B025-E9393DFE03F7}" type="slidenum">
              <a:rPr lang="en-US">
                <a:cs typeface="Arial" charset="0"/>
              </a:rPr>
              <a:pPr/>
              <a:t>38</a:t>
            </a:fld>
            <a:endParaRPr lang="en-US">
              <a:cs typeface="Arial" charset="0"/>
            </a:endParaRPr>
          </a:p>
        </p:txBody>
      </p:sp>
    </p:spTree>
    <p:extLst>
      <p:ext uri="{BB962C8B-B14F-4D97-AF65-F5344CB8AC3E}">
        <p14:creationId xmlns:p14="http://schemas.microsoft.com/office/powerpoint/2010/main" val="878757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ea typeface="ＭＳ Ｐゴシック" charset="-128"/>
            </a:endParaRPr>
          </a:p>
        </p:txBody>
      </p:sp>
      <p:sp>
        <p:nvSpPr>
          <p:cNvPr id="52228" name="Slide Number Placeholder 3"/>
          <p:cNvSpPr>
            <a:spLocks noGrp="1"/>
          </p:cNvSpPr>
          <p:nvPr>
            <p:ph type="sldNum" sz="quarter" idx="5"/>
          </p:nvPr>
        </p:nvSpPr>
        <p:spPr>
          <a:noFill/>
        </p:spPr>
        <p:txBody>
          <a:bodyPr/>
          <a:lstStyle/>
          <a:p>
            <a:fld id="{CD7ED649-8ED5-4B89-ADA0-D06CD2EB4417}" type="slidenum">
              <a:rPr lang="en-US">
                <a:cs typeface="Arial" charset="0"/>
              </a:rPr>
              <a:pPr/>
              <a:t>39</a:t>
            </a:fld>
            <a:endParaRPr lang="en-US">
              <a:cs typeface="Arial" charset="0"/>
            </a:endParaRPr>
          </a:p>
        </p:txBody>
      </p:sp>
    </p:spTree>
    <p:extLst>
      <p:ext uri="{BB962C8B-B14F-4D97-AF65-F5344CB8AC3E}">
        <p14:creationId xmlns:p14="http://schemas.microsoft.com/office/powerpoint/2010/main" val="1794670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ea typeface="ＭＳ Ｐゴシック" charset="-128"/>
            </a:endParaRPr>
          </a:p>
        </p:txBody>
      </p:sp>
      <p:sp>
        <p:nvSpPr>
          <p:cNvPr id="53252" name="Slide Number Placeholder 3"/>
          <p:cNvSpPr>
            <a:spLocks noGrp="1"/>
          </p:cNvSpPr>
          <p:nvPr>
            <p:ph type="sldNum" sz="quarter" idx="5"/>
          </p:nvPr>
        </p:nvSpPr>
        <p:spPr>
          <a:noFill/>
        </p:spPr>
        <p:txBody>
          <a:bodyPr/>
          <a:lstStyle/>
          <a:p>
            <a:fld id="{3A025272-6DCB-406E-B98B-1BFF4190E196}" type="slidenum">
              <a:rPr lang="en-US">
                <a:cs typeface="Arial" charset="0"/>
              </a:rPr>
              <a:pPr/>
              <a:t>40</a:t>
            </a:fld>
            <a:endParaRPr lang="en-US">
              <a:cs typeface="Arial" charset="0"/>
            </a:endParaRPr>
          </a:p>
        </p:txBody>
      </p:sp>
    </p:spTree>
    <p:extLst>
      <p:ext uri="{BB962C8B-B14F-4D97-AF65-F5344CB8AC3E}">
        <p14:creationId xmlns:p14="http://schemas.microsoft.com/office/powerpoint/2010/main" val="1134265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ea typeface="ＭＳ Ｐゴシック" charset="-128"/>
            </a:endParaRPr>
          </a:p>
        </p:txBody>
      </p:sp>
      <p:sp>
        <p:nvSpPr>
          <p:cNvPr id="54276" name="Slide Number Placeholder 3"/>
          <p:cNvSpPr>
            <a:spLocks noGrp="1"/>
          </p:cNvSpPr>
          <p:nvPr>
            <p:ph type="sldNum" sz="quarter" idx="5"/>
          </p:nvPr>
        </p:nvSpPr>
        <p:spPr>
          <a:noFill/>
        </p:spPr>
        <p:txBody>
          <a:bodyPr/>
          <a:lstStyle/>
          <a:p>
            <a:fld id="{16C294F5-6D23-4DE2-BA95-DCD26499ED75}" type="slidenum">
              <a:rPr lang="en-US">
                <a:cs typeface="Arial" charset="0"/>
              </a:rPr>
              <a:pPr/>
              <a:t>41</a:t>
            </a:fld>
            <a:endParaRPr lang="en-US">
              <a:cs typeface="Arial" charset="0"/>
            </a:endParaRPr>
          </a:p>
        </p:txBody>
      </p:sp>
    </p:spTree>
    <p:extLst>
      <p:ext uri="{BB962C8B-B14F-4D97-AF65-F5344CB8AC3E}">
        <p14:creationId xmlns:p14="http://schemas.microsoft.com/office/powerpoint/2010/main" val="519760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ea typeface="ＭＳ Ｐゴシック" charset="-128"/>
            </a:endParaRPr>
          </a:p>
        </p:txBody>
      </p:sp>
      <p:sp>
        <p:nvSpPr>
          <p:cNvPr id="54276" name="Slide Number Placeholder 3"/>
          <p:cNvSpPr>
            <a:spLocks noGrp="1"/>
          </p:cNvSpPr>
          <p:nvPr>
            <p:ph type="sldNum" sz="quarter" idx="5"/>
          </p:nvPr>
        </p:nvSpPr>
        <p:spPr>
          <a:noFill/>
        </p:spPr>
        <p:txBody>
          <a:bodyPr/>
          <a:lstStyle/>
          <a:p>
            <a:fld id="{16C294F5-6D23-4DE2-BA95-DCD26499ED75}" type="slidenum">
              <a:rPr lang="en-US">
                <a:cs typeface="Arial" charset="0"/>
              </a:rPr>
              <a:pPr/>
              <a:t>43</a:t>
            </a:fld>
            <a:endParaRPr lang="en-US">
              <a:cs typeface="Arial" charset="0"/>
            </a:endParaRPr>
          </a:p>
        </p:txBody>
      </p:sp>
    </p:spTree>
    <p:extLst>
      <p:ext uri="{BB962C8B-B14F-4D97-AF65-F5344CB8AC3E}">
        <p14:creationId xmlns:p14="http://schemas.microsoft.com/office/powerpoint/2010/main" val="233985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5338" y="709613"/>
            <a:ext cx="5670550" cy="36242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99CE4-C2A4-1540-8BDE-789F90EDB092}" type="slidenum">
              <a:rPr lang="en-US" smtClean="0">
                <a:solidFill>
                  <a:prstClr val="black"/>
                </a:solidFill>
              </a:rPr>
              <a:pPr>
                <a:defRPr/>
              </a:pPr>
              <a:t>6</a:t>
            </a:fld>
            <a:endParaRPr lang="en-US" dirty="0">
              <a:solidFill>
                <a:prstClr val="black"/>
              </a:solidFill>
            </a:endParaRPr>
          </a:p>
        </p:txBody>
      </p:sp>
    </p:spTree>
    <p:extLst>
      <p:ext uri="{BB962C8B-B14F-4D97-AF65-F5344CB8AC3E}">
        <p14:creationId xmlns:p14="http://schemas.microsoft.com/office/powerpoint/2010/main" val="552602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5338" y="709613"/>
            <a:ext cx="5670550" cy="36242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99CE4-C2A4-1540-8BDE-789F90EDB092}" type="slidenum">
              <a:rPr lang="en-US" smtClean="0">
                <a:solidFill>
                  <a:prstClr val="black"/>
                </a:solidFill>
              </a:rPr>
              <a:pPr>
                <a:defRPr/>
              </a:pPr>
              <a:t>7</a:t>
            </a:fld>
            <a:endParaRPr lang="en-US" dirty="0">
              <a:solidFill>
                <a:prstClr val="black"/>
              </a:solidFill>
            </a:endParaRPr>
          </a:p>
        </p:txBody>
      </p:sp>
    </p:spTree>
    <p:extLst>
      <p:ext uri="{BB962C8B-B14F-4D97-AF65-F5344CB8AC3E}">
        <p14:creationId xmlns:p14="http://schemas.microsoft.com/office/powerpoint/2010/main" val="552602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5338" y="709613"/>
            <a:ext cx="5670550" cy="36242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99CE4-C2A4-1540-8BDE-789F90EDB092}" type="slidenum">
              <a:rPr lang="en-US" smtClean="0">
                <a:solidFill>
                  <a:prstClr val="black"/>
                </a:solidFill>
              </a:rPr>
              <a:pPr>
                <a:defRPr/>
              </a:pPr>
              <a:t>8</a:t>
            </a:fld>
            <a:endParaRPr lang="en-US" dirty="0">
              <a:solidFill>
                <a:prstClr val="black"/>
              </a:solidFill>
            </a:endParaRPr>
          </a:p>
        </p:txBody>
      </p:sp>
    </p:spTree>
    <p:extLst>
      <p:ext uri="{BB962C8B-B14F-4D97-AF65-F5344CB8AC3E}">
        <p14:creationId xmlns:p14="http://schemas.microsoft.com/office/powerpoint/2010/main" val="552602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5338" y="709613"/>
            <a:ext cx="5670550" cy="36242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99CE4-C2A4-1540-8BDE-789F90EDB092}" type="slidenum">
              <a:rPr lang="en-US">
                <a:solidFill>
                  <a:srgbClr val="000000"/>
                </a:solidFill>
              </a:rPr>
              <a:pPr>
                <a:defRPr/>
              </a:pPr>
              <a:t>9</a:t>
            </a:fld>
            <a:endParaRPr lang="en-US" dirty="0">
              <a:solidFill>
                <a:srgbClr val="000000"/>
              </a:solidFill>
            </a:endParaRPr>
          </a:p>
        </p:txBody>
      </p:sp>
    </p:spTree>
    <p:extLst>
      <p:ext uri="{BB962C8B-B14F-4D97-AF65-F5344CB8AC3E}">
        <p14:creationId xmlns:p14="http://schemas.microsoft.com/office/powerpoint/2010/main" val="571766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795338" y="709613"/>
            <a:ext cx="5670550" cy="3624262"/>
          </a:xfrm>
          <a:ln/>
        </p:spPr>
      </p:sp>
      <p:sp>
        <p:nvSpPr>
          <p:cNvPr id="49155" name="Notes Placeholder 2"/>
          <p:cNvSpPr>
            <a:spLocks noGrp="1"/>
          </p:cNvSpPr>
          <p:nvPr>
            <p:ph type="body" idx="1"/>
          </p:nvPr>
        </p:nvSpPr>
        <p:spPr>
          <a:noFill/>
          <a:ln/>
        </p:spPr>
        <p:txBody>
          <a:bodyPr/>
          <a:lstStyle/>
          <a:p>
            <a:r>
              <a:rPr lang="en-US" dirty="0">
                <a:ea typeface="ＭＳ Ｐゴシック" charset="-128"/>
              </a:rPr>
              <a:t>1 = -</a:t>
            </a:r>
          </a:p>
          <a:p>
            <a:r>
              <a:rPr lang="en-US" dirty="0">
                <a:ea typeface="ＭＳ Ｐゴシック" charset="-128"/>
              </a:rPr>
              <a:t>10000101 = 133 – 127 -&gt;</a:t>
            </a:r>
            <a:r>
              <a:rPr lang="en-US" baseline="0" dirty="0">
                <a:ea typeface="ＭＳ Ｐゴシック" charset="-128"/>
              </a:rPr>
              <a:t> </a:t>
            </a:r>
            <a:r>
              <a:rPr lang="en-US" dirty="0">
                <a:ea typeface="ＭＳ Ｐゴシック" charset="-128"/>
              </a:rPr>
              <a:t>exponent 6</a:t>
            </a:r>
          </a:p>
          <a:p>
            <a:r>
              <a:rPr lang="en-US" dirty="0">
                <a:ea typeface="ＭＳ Ｐゴシック" charset="-128"/>
              </a:rPr>
              <a:t>01011001 = mantissa</a:t>
            </a:r>
          </a:p>
          <a:p>
            <a:endParaRPr lang="en-US" dirty="0">
              <a:ea typeface="ＭＳ Ｐゴシック" charset="-128"/>
            </a:endParaRPr>
          </a:p>
          <a:p>
            <a:r>
              <a:rPr lang="en-US" dirty="0">
                <a:ea typeface="ＭＳ Ｐゴシック" charset="-128"/>
              </a:rPr>
              <a:t>-1.01011001 x 2^6</a:t>
            </a:r>
          </a:p>
          <a:p>
            <a:endParaRPr lang="en-US" dirty="0">
              <a:ea typeface="ＭＳ Ｐゴシック" charset="-128"/>
            </a:endParaRPr>
          </a:p>
          <a:p>
            <a:r>
              <a:rPr lang="en-US" dirty="0">
                <a:ea typeface="ＭＳ Ｐゴシック" charset="-128"/>
              </a:rPr>
              <a:t>-1010110.01</a:t>
            </a:r>
          </a:p>
          <a:p>
            <a:r>
              <a:rPr lang="en-US" dirty="0">
                <a:ea typeface="ＭＳ Ｐゴシック" charset="-128"/>
              </a:rPr>
              <a:t>-(2^6+2^4+2^2+2^1+2^-2)</a:t>
            </a:r>
          </a:p>
          <a:p>
            <a:r>
              <a:rPr lang="en-US" dirty="0">
                <a:ea typeface="ＭＳ Ｐゴシック" charset="-128"/>
              </a:rPr>
              <a:t>-(64+16+4+2+1/4)</a:t>
            </a:r>
          </a:p>
          <a:p>
            <a:endParaRPr lang="en-US" dirty="0">
              <a:ea typeface="ＭＳ Ｐゴシック" charset="-128"/>
            </a:endParaRPr>
          </a:p>
          <a:p>
            <a:r>
              <a:rPr lang="en-US" dirty="0">
                <a:ea typeface="ＭＳ Ｐゴシック" charset="-128"/>
              </a:rPr>
              <a:t>-86.25</a:t>
            </a:r>
          </a:p>
        </p:txBody>
      </p:sp>
      <p:sp>
        <p:nvSpPr>
          <p:cNvPr id="49156" name="Slide Number Placeholder 3"/>
          <p:cNvSpPr>
            <a:spLocks noGrp="1"/>
          </p:cNvSpPr>
          <p:nvPr>
            <p:ph type="sldNum" sz="quarter" idx="5"/>
          </p:nvPr>
        </p:nvSpPr>
        <p:spPr>
          <a:noFill/>
        </p:spPr>
        <p:txBody>
          <a:bodyPr/>
          <a:lstStyle/>
          <a:p>
            <a:fld id="{E1E2B2A1-DD91-452E-A44D-8734AC5437D1}" type="slidenum">
              <a:rPr lang="en-US">
                <a:solidFill>
                  <a:srgbClr val="000000"/>
                </a:solidFill>
              </a:rPr>
              <a:pPr/>
              <a:t>10</a:t>
            </a:fld>
            <a:endParaRPr lang="en-US">
              <a:solidFill>
                <a:srgbClr val="000000"/>
              </a:solidFill>
            </a:endParaRPr>
          </a:p>
        </p:txBody>
      </p:sp>
    </p:spTree>
    <p:extLst>
      <p:ext uri="{BB962C8B-B14F-4D97-AF65-F5344CB8AC3E}">
        <p14:creationId xmlns:p14="http://schemas.microsoft.com/office/powerpoint/2010/main" val="2867029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795338" y="709613"/>
            <a:ext cx="5670550" cy="3624262"/>
          </a:xfrm>
          <a:ln/>
        </p:spPr>
      </p:sp>
      <p:sp>
        <p:nvSpPr>
          <p:cNvPr id="55299" name="Notes Placeholder 2"/>
          <p:cNvSpPr>
            <a:spLocks noGrp="1"/>
          </p:cNvSpPr>
          <p:nvPr>
            <p:ph type="body" idx="1"/>
          </p:nvPr>
        </p:nvSpPr>
        <p:spPr>
          <a:noFill/>
          <a:ln/>
        </p:spPr>
        <p:txBody>
          <a:bodyPr/>
          <a:lstStyle/>
          <a:p>
            <a:endParaRPr lang="en-US">
              <a:ea typeface="ＭＳ Ｐゴシック" charset="-128"/>
            </a:endParaRPr>
          </a:p>
        </p:txBody>
      </p:sp>
      <p:sp>
        <p:nvSpPr>
          <p:cNvPr id="55300" name="Slide Number Placeholder 3"/>
          <p:cNvSpPr>
            <a:spLocks noGrp="1"/>
          </p:cNvSpPr>
          <p:nvPr>
            <p:ph type="sldNum" sz="quarter" idx="5"/>
          </p:nvPr>
        </p:nvSpPr>
        <p:spPr>
          <a:noFill/>
        </p:spPr>
        <p:txBody>
          <a:bodyPr/>
          <a:lstStyle/>
          <a:p>
            <a:fld id="{7B643EC2-E2C5-4906-A364-D9E7DF7077C2}" type="slidenum">
              <a:rPr lang="en-US">
                <a:solidFill>
                  <a:srgbClr val="000000"/>
                </a:solidFill>
              </a:rPr>
              <a:pPr/>
              <a:t>12</a:t>
            </a:fld>
            <a:endParaRPr lang="en-US">
              <a:solidFill>
                <a:srgbClr val="000000"/>
              </a:solidFill>
            </a:endParaRPr>
          </a:p>
        </p:txBody>
      </p:sp>
    </p:spTree>
    <p:extLst>
      <p:ext uri="{BB962C8B-B14F-4D97-AF65-F5344CB8AC3E}">
        <p14:creationId xmlns:p14="http://schemas.microsoft.com/office/powerpoint/2010/main" val="1217564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5338" y="709613"/>
            <a:ext cx="5670550" cy="36242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54794E6-AC7A-4246-9197-585D4E62FC6D}" type="slidenum">
              <a:rPr lang="en-US" smtClean="0"/>
              <a:pPr>
                <a:defRPr/>
              </a:pPr>
              <a:t>14</a:t>
            </a:fld>
            <a:endParaRPr lang="en-US"/>
          </a:p>
        </p:txBody>
      </p:sp>
    </p:spTree>
    <p:extLst>
      <p:ext uri="{BB962C8B-B14F-4D97-AF65-F5344CB8AC3E}">
        <p14:creationId xmlns:p14="http://schemas.microsoft.com/office/powerpoint/2010/main" val="1075824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A3B742-85FE-4D57-A541-2E2408F036D0}" type="slidenum">
              <a:rPr lang="en-US" smtClean="0"/>
              <a:t>32</a:t>
            </a:fld>
            <a:endParaRPr lang="en-US"/>
          </a:p>
        </p:txBody>
      </p:sp>
    </p:spTree>
    <p:extLst>
      <p:ext uri="{BB962C8B-B14F-4D97-AF65-F5344CB8AC3E}">
        <p14:creationId xmlns:p14="http://schemas.microsoft.com/office/powerpoint/2010/main" val="3210214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230" y="1272011"/>
            <a:ext cx="9121379" cy="2705947"/>
          </a:xfrm>
        </p:spPr>
        <p:txBody>
          <a:bodyPr anchor="b"/>
          <a:lstStyle>
            <a:lvl1pPr algn="ctr">
              <a:defRPr sz="5985"/>
            </a:lvl1pPr>
          </a:lstStyle>
          <a:p>
            <a:r>
              <a:rPr lang="en-US"/>
              <a:t>Click to edit Master title style</a:t>
            </a:r>
            <a:endParaRPr lang="en-US" dirty="0"/>
          </a:p>
        </p:txBody>
      </p:sp>
      <p:sp>
        <p:nvSpPr>
          <p:cNvPr id="3" name="Subtitle 2"/>
          <p:cNvSpPr>
            <a:spLocks noGrp="1"/>
          </p:cNvSpPr>
          <p:nvPr>
            <p:ph type="subTitle" idx="1"/>
          </p:nvPr>
        </p:nvSpPr>
        <p:spPr>
          <a:xfrm>
            <a:off x="1520230" y="4082310"/>
            <a:ext cx="9121379" cy="1876530"/>
          </a:xfrm>
        </p:spPr>
        <p:txBody>
          <a:bodyPr/>
          <a:lstStyle>
            <a:lvl1pPr marL="0" indent="0" algn="ctr">
              <a:buNone/>
              <a:defRPr sz="2394"/>
            </a:lvl1pPr>
            <a:lvl2pPr marL="456057" indent="0" algn="ctr">
              <a:buNone/>
              <a:defRPr sz="1995"/>
            </a:lvl2pPr>
            <a:lvl3pPr marL="912114" indent="0" algn="ctr">
              <a:buNone/>
              <a:defRPr sz="1795"/>
            </a:lvl3pPr>
            <a:lvl4pPr marL="1368171" indent="0" algn="ctr">
              <a:buNone/>
              <a:defRPr sz="1596"/>
            </a:lvl4pPr>
            <a:lvl5pPr marL="1824228" indent="0" algn="ctr">
              <a:buNone/>
              <a:defRPr sz="1596"/>
            </a:lvl5pPr>
            <a:lvl6pPr marL="2280285" indent="0" algn="ctr">
              <a:buNone/>
              <a:defRPr sz="1596"/>
            </a:lvl6pPr>
            <a:lvl7pPr marL="2736342" indent="0" algn="ctr">
              <a:buNone/>
              <a:defRPr sz="1596"/>
            </a:lvl7pPr>
            <a:lvl8pPr marL="3192399" indent="0" algn="ctr">
              <a:buNone/>
              <a:defRPr sz="1596"/>
            </a:lvl8pPr>
            <a:lvl9pPr marL="3648456" indent="0" algn="ctr">
              <a:buNone/>
              <a:defRPr sz="15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68171B-0C8F-474F-BD63-CA7364F24A55}" type="datetime1">
              <a:rPr lang="en-US" smtClean="0"/>
              <a:t>2/9/2023</a:t>
            </a:fld>
            <a:endParaRPr lang="en-US"/>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778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FAABA-A310-4E41-A7E8-C2EEE81FC48B}" type="datetime1">
              <a:rPr lang="en-US" smtClean="0"/>
              <a:t>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191890-1B93-4A46-9FD4-B9843F018E51}" type="slidenum">
              <a:rPr lang="en-US" smtClean="0"/>
              <a:t>‹#›</a:t>
            </a:fld>
            <a:endParaRPr lang="en-US"/>
          </a:p>
        </p:txBody>
      </p:sp>
    </p:spTree>
    <p:extLst>
      <p:ext uri="{BB962C8B-B14F-4D97-AF65-F5344CB8AC3E}">
        <p14:creationId xmlns:p14="http://schemas.microsoft.com/office/powerpoint/2010/main" val="235325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3315" y="413808"/>
            <a:ext cx="2622396"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6126" y="413808"/>
            <a:ext cx="7715166"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82BBAA-64C4-4181-A26C-5E51349D3520}" type="datetime1">
              <a:rPr lang="en-US" smtClean="0"/>
              <a:t>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191890-1B93-4A46-9FD4-B9843F018E51}" type="slidenum">
              <a:rPr lang="en-US" smtClean="0"/>
              <a:t>‹#›</a:t>
            </a:fld>
            <a:endParaRPr lang="en-US"/>
          </a:p>
        </p:txBody>
      </p:sp>
    </p:spTree>
    <p:extLst>
      <p:ext uri="{BB962C8B-B14F-4D97-AF65-F5344CB8AC3E}">
        <p14:creationId xmlns:p14="http://schemas.microsoft.com/office/powerpoint/2010/main" val="265693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B8DC2-1EFF-441A-82BD-708E2AB901E7}" type="datetime1">
              <a:rPr lang="en-US" smtClean="0"/>
              <a:t>2/9/2023</a:t>
            </a:fld>
            <a:endParaRPr lang="en-US"/>
          </a:p>
        </p:txBody>
      </p:sp>
      <p:sp>
        <p:nvSpPr>
          <p:cNvPr id="5" name="Footer Placeholder 4"/>
          <p:cNvSpPr>
            <a:spLocks noGrp="1"/>
          </p:cNvSpPr>
          <p:nvPr>
            <p:ph type="ftr" sz="quarter" idx="11"/>
          </p:nvPr>
        </p:nvSpPr>
        <p:spPr/>
        <p:txBody>
          <a:bodyPr/>
          <a:lstStyle/>
          <a:p>
            <a:endParaRPr lang="en-US" dirty="0"/>
          </a:p>
        </p:txBody>
      </p:sp>
      <p:sp>
        <p:nvSpPr>
          <p:cNvPr id="7" name="Slide Number Placeholder 5">
            <a:extLst>
              <a:ext uri="{FF2B5EF4-FFF2-40B4-BE49-F238E27FC236}">
                <a16:creationId xmlns:a16="http://schemas.microsoft.com/office/drawing/2014/main" id="{25B3B2F0-9194-6527-AFB6-0125D498A7E4}"/>
              </a:ext>
            </a:extLst>
          </p:cNvPr>
          <p:cNvSpPr>
            <a:spLocks noGrp="1"/>
          </p:cNvSpPr>
          <p:nvPr>
            <p:ph type="sldNum" sz="quarter" idx="12"/>
          </p:nvPr>
        </p:nvSpPr>
        <p:spPr>
          <a:xfrm>
            <a:off x="8589298" y="7203864"/>
            <a:ext cx="2736414" cy="413808"/>
          </a:xfrm>
        </p:spPr>
        <p:txBody>
          <a:bodyPr/>
          <a:lstStyle>
            <a:lvl1pPr>
              <a:defRPr sz="2400"/>
            </a:lvl1pPr>
          </a:lstStyle>
          <a:p>
            <a:fld id="{24191890-1B93-4A46-9FD4-B9843F018E51}" type="slidenum">
              <a:rPr lang="en-US" smtClean="0"/>
              <a:pPr/>
              <a:t>‹#›</a:t>
            </a:fld>
            <a:endParaRPr lang="en-US" dirty="0"/>
          </a:p>
        </p:txBody>
      </p:sp>
    </p:spTree>
    <p:extLst>
      <p:ext uri="{BB962C8B-B14F-4D97-AF65-F5344CB8AC3E}">
        <p14:creationId xmlns:p14="http://schemas.microsoft.com/office/powerpoint/2010/main" val="1888961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792" y="1937704"/>
            <a:ext cx="10489585" cy="3233102"/>
          </a:xfrm>
        </p:spPr>
        <p:txBody>
          <a:bodyPr anchor="b"/>
          <a:lstStyle>
            <a:lvl1pPr>
              <a:defRPr sz="5985"/>
            </a:lvl1pPr>
          </a:lstStyle>
          <a:p>
            <a:r>
              <a:rPr lang="en-US"/>
              <a:t>Click to edit Master title style</a:t>
            </a:r>
            <a:endParaRPr lang="en-US" dirty="0"/>
          </a:p>
        </p:txBody>
      </p:sp>
      <p:sp>
        <p:nvSpPr>
          <p:cNvPr id="3" name="Text Placeholder 2"/>
          <p:cNvSpPr>
            <a:spLocks noGrp="1"/>
          </p:cNvSpPr>
          <p:nvPr>
            <p:ph type="body" idx="1"/>
          </p:nvPr>
        </p:nvSpPr>
        <p:spPr>
          <a:xfrm>
            <a:off x="829792" y="5201392"/>
            <a:ext cx="10489585" cy="1700212"/>
          </a:xfrm>
        </p:spPr>
        <p:txBody>
          <a:bodyPr/>
          <a:lstStyle>
            <a:lvl1pPr marL="0" indent="0">
              <a:buNone/>
              <a:defRPr sz="2394">
                <a:solidFill>
                  <a:schemeClr val="tx1">
                    <a:tint val="75000"/>
                  </a:schemeClr>
                </a:solidFill>
              </a:defRPr>
            </a:lvl1pPr>
            <a:lvl2pPr marL="456057" indent="0">
              <a:buNone/>
              <a:defRPr sz="1995">
                <a:solidFill>
                  <a:schemeClr val="tx1">
                    <a:tint val="75000"/>
                  </a:schemeClr>
                </a:solidFill>
              </a:defRPr>
            </a:lvl2pPr>
            <a:lvl3pPr marL="912114" indent="0">
              <a:buNone/>
              <a:defRPr sz="1795">
                <a:solidFill>
                  <a:schemeClr val="tx1">
                    <a:tint val="75000"/>
                  </a:schemeClr>
                </a:solidFill>
              </a:defRPr>
            </a:lvl3pPr>
            <a:lvl4pPr marL="1368171" indent="0">
              <a:buNone/>
              <a:defRPr sz="1596">
                <a:solidFill>
                  <a:schemeClr val="tx1">
                    <a:tint val="75000"/>
                  </a:schemeClr>
                </a:solidFill>
              </a:defRPr>
            </a:lvl4pPr>
            <a:lvl5pPr marL="1824228" indent="0">
              <a:buNone/>
              <a:defRPr sz="1596">
                <a:solidFill>
                  <a:schemeClr val="tx1">
                    <a:tint val="75000"/>
                  </a:schemeClr>
                </a:solidFill>
              </a:defRPr>
            </a:lvl5pPr>
            <a:lvl6pPr marL="2280285" indent="0">
              <a:buNone/>
              <a:defRPr sz="1596">
                <a:solidFill>
                  <a:schemeClr val="tx1">
                    <a:tint val="75000"/>
                  </a:schemeClr>
                </a:solidFill>
              </a:defRPr>
            </a:lvl6pPr>
            <a:lvl7pPr marL="2736342" indent="0">
              <a:buNone/>
              <a:defRPr sz="1596">
                <a:solidFill>
                  <a:schemeClr val="tx1">
                    <a:tint val="75000"/>
                  </a:schemeClr>
                </a:solidFill>
              </a:defRPr>
            </a:lvl7pPr>
            <a:lvl8pPr marL="3192399" indent="0">
              <a:buNone/>
              <a:defRPr sz="1596">
                <a:solidFill>
                  <a:schemeClr val="tx1">
                    <a:tint val="75000"/>
                  </a:schemeClr>
                </a:solidFill>
              </a:defRPr>
            </a:lvl8pPr>
            <a:lvl9pPr marL="3648456" indent="0">
              <a:buNone/>
              <a:defRPr sz="15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75A74A-485E-4DAE-84B1-04C03355FD53}" type="datetime1">
              <a:rPr lang="en-US" smtClean="0"/>
              <a:t>2/9/2023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191890-1B93-4A46-9FD4-B9843F018E51}" type="slidenum">
              <a:rPr lang="en-US" smtClean="0"/>
              <a:t>‹#›</a:t>
            </a:fld>
            <a:endParaRPr lang="en-US"/>
          </a:p>
        </p:txBody>
      </p:sp>
    </p:spTree>
    <p:extLst>
      <p:ext uri="{BB962C8B-B14F-4D97-AF65-F5344CB8AC3E}">
        <p14:creationId xmlns:p14="http://schemas.microsoft.com/office/powerpoint/2010/main" val="1460691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6126" y="2069042"/>
            <a:ext cx="5168781"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56931" y="2069042"/>
            <a:ext cx="5168781"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BED5A-55C1-46BF-8CD8-DAC913552B27}" type="datetime1">
              <a:rPr lang="en-US" smtClean="0"/>
              <a:t>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191890-1B93-4A46-9FD4-B9843F018E51}" type="slidenum">
              <a:rPr lang="en-US" smtClean="0"/>
              <a:t>‹#›</a:t>
            </a:fld>
            <a:endParaRPr lang="en-US"/>
          </a:p>
        </p:txBody>
      </p:sp>
    </p:spTree>
    <p:extLst>
      <p:ext uri="{BB962C8B-B14F-4D97-AF65-F5344CB8AC3E}">
        <p14:creationId xmlns:p14="http://schemas.microsoft.com/office/powerpoint/2010/main" val="2636747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7711" y="413809"/>
            <a:ext cx="10489585"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7711" y="1905318"/>
            <a:ext cx="5145027" cy="933767"/>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Click to edit Master text styles</a:t>
            </a:r>
          </a:p>
        </p:txBody>
      </p:sp>
      <p:sp>
        <p:nvSpPr>
          <p:cNvPr id="4" name="Content Placeholder 3"/>
          <p:cNvSpPr>
            <a:spLocks noGrp="1"/>
          </p:cNvSpPr>
          <p:nvPr>
            <p:ph sz="half" idx="2"/>
          </p:nvPr>
        </p:nvSpPr>
        <p:spPr>
          <a:xfrm>
            <a:off x="837711" y="2839085"/>
            <a:ext cx="5145027"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56931" y="1905318"/>
            <a:ext cx="5170365" cy="933767"/>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Click to edit Master text styles</a:t>
            </a:r>
          </a:p>
        </p:txBody>
      </p:sp>
      <p:sp>
        <p:nvSpPr>
          <p:cNvPr id="6" name="Content Placeholder 5"/>
          <p:cNvSpPr>
            <a:spLocks noGrp="1"/>
          </p:cNvSpPr>
          <p:nvPr>
            <p:ph sz="quarter" idx="4"/>
          </p:nvPr>
        </p:nvSpPr>
        <p:spPr>
          <a:xfrm>
            <a:off x="6156931" y="2839085"/>
            <a:ext cx="5170365"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D0C1F4-72B4-4508-9A3F-D512208D6410}" type="datetime1">
              <a:rPr lang="en-US" smtClean="0"/>
              <a:t>2/9/2023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191890-1B93-4A46-9FD4-B9843F018E51}" type="slidenum">
              <a:rPr lang="en-US" smtClean="0"/>
              <a:t>‹#›</a:t>
            </a:fld>
            <a:endParaRPr lang="en-US"/>
          </a:p>
        </p:txBody>
      </p:sp>
    </p:spTree>
    <p:extLst>
      <p:ext uri="{BB962C8B-B14F-4D97-AF65-F5344CB8AC3E}">
        <p14:creationId xmlns:p14="http://schemas.microsoft.com/office/powerpoint/2010/main" val="301359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D94E2A-AE4A-4DCB-9878-716AFAD24D1D}" type="datetime1">
              <a:rPr lang="en-US" smtClean="0"/>
              <a:t>2/9/2023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191890-1B93-4A46-9FD4-B9843F018E51}" type="slidenum">
              <a:rPr lang="en-US" smtClean="0"/>
              <a:t>‹#›</a:t>
            </a:fld>
            <a:endParaRPr lang="en-US"/>
          </a:p>
        </p:txBody>
      </p:sp>
    </p:spTree>
    <p:extLst>
      <p:ext uri="{BB962C8B-B14F-4D97-AF65-F5344CB8AC3E}">
        <p14:creationId xmlns:p14="http://schemas.microsoft.com/office/powerpoint/2010/main" val="393305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5242AA-BF8B-4D58-B5A8-46FBE0283386}" type="datetime1">
              <a:rPr lang="en-US" smtClean="0"/>
              <a:t>2/9/2023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191890-1B93-4A46-9FD4-B9843F018E51}" type="slidenum">
              <a:rPr lang="en-US" smtClean="0"/>
              <a:t>‹#›</a:t>
            </a:fld>
            <a:endParaRPr lang="en-US"/>
          </a:p>
        </p:txBody>
      </p:sp>
    </p:spTree>
    <p:extLst>
      <p:ext uri="{BB962C8B-B14F-4D97-AF65-F5344CB8AC3E}">
        <p14:creationId xmlns:p14="http://schemas.microsoft.com/office/powerpoint/2010/main" val="2302511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7711" y="518160"/>
            <a:ext cx="3922509" cy="1813560"/>
          </a:xfrm>
        </p:spPr>
        <p:txBody>
          <a:bodyPr anchor="b"/>
          <a:lstStyle>
            <a:lvl1pPr>
              <a:defRPr sz="3192"/>
            </a:lvl1pPr>
          </a:lstStyle>
          <a:p>
            <a:r>
              <a:rPr lang="en-US"/>
              <a:t>Click to edit Master title style</a:t>
            </a:r>
            <a:endParaRPr lang="en-US" dirty="0"/>
          </a:p>
        </p:txBody>
      </p:sp>
      <p:sp>
        <p:nvSpPr>
          <p:cNvPr id="3" name="Content Placeholder 2"/>
          <p:cNvSpPr>
            <a:spLocks noGrp="1"/>
          </p:cNvSpPr>
          <p:nvPr>
            <p:ph idx="1"/>
          </p:nvPr>
        </p:nvSpPr>
        <p:spPr>
          <a:xfrm>
            <a:off x="5170365" y="1119082"/>
            <a:ext cx="6156930" cy="5523442"/>
          </a:xfrm>
        </p:spPr>
        <p:txBody>
          <a:bodyPr/>
          <a:lstStyle>
            <a:lvl1pPr>
              <a:defRPr sz="3192"/>
            </a:lvl1pPr>
            <a:lvl2pPr>
              <a:defRPr sz="2793"/>
            </a:lvl2pPr>
            <a:lvl3pPr>
              <a:defRPr sz="2394"/>
            </a:lvl3pPr>
            <a:lvl4pPr>
              <a:defRPr sz="1995"/>
            </a:lvl4pPr>
            <a:lvl5pPr>
              <a:defRPr sz="1995"/>
            </a:lvl5pPr>
            <a:lvl6pPr>
              <a:defRPr sz="1995"/>
            </a:lvl6pPr>
            <a:lvl7pPr>
              <a:defRPr sz="1995"/>
            </a:lvl7pPr>
            <a:lvl8pPr>
              <a:defRPr sz="1995"/>
            </a:lvl8pPr>
            <a:lvl9pPr>
              <a:defRPr sz="19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7711" y="2331720"/>
            <a:ext cx="3922509" cy="4319800"/>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Click to edit Master text styles</a:t>
            </a:r>
          </a:p>
        </p:txBody>
      </p:sp>
      <p:sp>
        <p:nvSpPr>
          <p:cNvPr id="5" name="Date Placeholder 4"/>
          <p:cNvSpPr>
            <a:spLocks noGrp="1"/>
          </p:cNvSpPr>
          <p:nvPr>
            <p:ph type="dt" sz="half" idx="10"/>
          </p:nvPr>
        </p:nvSpPr>
        <p:spPr/>
        <p:txBody>
          <a:bodyPr/>
          <a:lstStyle/>
          <a:p>
            <a:fld id="{CC8DF09A-778E-46F8-A9B0-71934E0291B3}" type="datetime1">
              <a:rPr lang="en-US" smtClean="0"/>
              <a:t>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191890-1B93-4A46-9FD4-B9843F018E51}" type="slidenum">
              <a:rPr lang="en-US" smtClean="0"/>
              <a:t>‹#›</a:t>
            </a:fld>
            <a:endParaRPr lang="en-US"/>
          </a:p>
        </p:txBody>
      </p:sp>
    </p:spTree>
    <p:extLst>
      <p:ext uri="{BB962C8B-B14F-4D97-AF65-F5344CB8AC3E}">
        <p14:creationId xmlns:p14="http://schemas.microsoft.com/office/powerpoint/2010/main" val="2669147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7711" y="518160"/>
            <a:ext cx="3922509" cy="1813560"/>
          </a:xfrm>
        </p:spPr>
        <p:txBody>
          <a:bodyPr anchor="b"/>
          <a:lstStyle>
            <a:lvl1pPr>
              <a:defRPr sz="3192"/>
            </a:lvl1pPr>
          </a:lstStyle>
          <a:p>
            <a:r>
              <a:rPr lang="en-US"/>
              <a:t>Click to edit Master title style</a:t>
            </a:r>
            <a:endParaRPr lang="en-US" dirty="0"/>
          </a:p>
        </p:txBody>
      </p:sp>
      <p:sp>
        <p:nvSpPr>
          <p:cNvPr id="3" name="Picture Placeholder 2"/>
          <p:cNvSpPr>
            <a:spLocks noGrp="1" noChangeAspect="1"/>
          </p:cNvSpPr>
          <p:nvPr>
            <p:ph type="pic" idx="1"/>
          </p:nvPr>
        </p:nvSpPr>
        <p:spPr>
          <a:xfrm>
            <a:off x="5170365" y="1119082"/>
            <a:ext cx="6156930" cy="5523442"/>
          </a:xfrm>
        </p:spPr>
        <p:txBody>
          <a:bodyPr anchor="t"/>
          <a:lstStyle>
            <a:lvl1pPr marL="0" indent="0">
              <a:buNone/>
              <a:defRPr sz="3192"/>
            </a:lvl1pPr>
            <a:lvl2pPr marL="456057" indent="0">
              <a:buNone/>
              <a:defRPr sz="2793"/>
            </a:lvl2pPr>
            <a:lvl3pPr marL="912114" indent="0">
              <a:buNone/>
              <a:defRPr sz="2394"/>
            </a:lvl3pPr>
            <a:lvl4pPr marL="1368171" indent="0">
              <a:buNone/>
              <a:defRPr sz="1995"/>
            </a:lvl4pPr>
            <a:lvl5pPr marL="1824228" indent="0">
              <a:buNone/>
              <a:defRPr sz="1995"/>
            </a:lvl5pPr>
            <a:lvl6pPr marL="2280285" indent="0">
              <a:buNone/>
              <a:defRPr sz="1995"/>
            </a:lvl6pPr>
            <a:lvl7pPr marL="2736342" indent="0">
              <a:buNone/>
              <a:defRPr sz="1995"/>
            </a:lvl7pPr>
            <a:lvl8pPr marL="3192399" indent="0">
              <a:buNone/>
              <a:defRPr sz="1995"/>
            </a:lvl8pPr>
            <a:lvl9pPr marL="3648456" indent="0">
              <a:buNone/>
              <a:defRPr sz="1995"/>
            </a:lvl9pPr>
          </a:lstStyle>
          <a:p>
            <a:r>
              <a:rPr lang="en-US"/>
              <a:t>Click icon to add picture</a:t>
            </a:r>
            <a:endParaRPr lang="en-US" dirty="0"/>
          </a:p>
        </p:txBody>
      </p:sp>
      <p:sp>
        <p:nvSpPr>
          <p:cNvPr id="4" name="Text Placeholder 3"/>
          <p:cNvSpPr>
            <a:spLocks noGrp="1"/>
          </p:cNvSpPr>
          <p:nvPr>
            <p:ph type="body" sz="half" idx="2"/>
          </p:nvPr>
        </p:nvSpPr>
        <p:spPr>
          <a:xfrm>
            <a:off x="837711" y="2331720"/>
            <a:ext cx="3922509" cy="4319800"/>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Click to edit Master text styles</a:t>
            </a:r>
          </a:p>
        </p:txBody>
      </p:sp>
      <p:sp>
        <p:nvSpPr>
          <p:cNvPr id="5" name="Date Placeholder 4"/>
          <p:cNvSpPr>
            <a:spLocks noGrp="1"/>
          </p:cNvSpPr>
          <p:nvPr>
            <p:ph type="dt" sz="half" idx="10"/>
          </p:nvPr>
        </p:nvSpPr>
        <p:spPr/>
        <p:txBody>
          <a:bodyPr/>
          <a:lstStyle/>
          <a:p>
            <a:fld id="{C9E5B46A-ED39-4940-AA39-44C7BE53433B}" type="datetime1">
              <a:rPr lang="en-US" smtClean="0"/>
              <a:t>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191890-1B93-4A46-9FD4-B9843F018E51}" type="slidenum">
              <a:rPr lang="en-US" smtClean="0"/>
              <a:t>‹#›</a:t>
            </a:fld>
            <a:endParaRPr lang="en-US"/>
          </a:p>
        </p:txBody>
      </p:sp>
    </p:spTree>
    <p:extLst>
      <p:ext uri="{BB962C8B-B14F-4D97-AF65-F5344CB8AC3E}">
        <p14:creationId xmlns:p14="http://schemas.microsoft.com/office/powerpoint/2010/main" val="879515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6127" y="413809"/>
            <a:ext cx="10489585"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6127" y="2069042"/>
            <a:ext cx="10489585"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6126" y="7203864"/>
            <a:ext cx="2736414" cy="413808"/>
          </a:xfrm>
          <a:prstGeom prst="rect">
            <a:avLst/>
          </a:prstGeom>
        </p:spPr>
        <p:txBody>
          <a:bodyPr vert="horz" lIns="91440" tIns="45720" rIns="91440" bIns="45720" rtlCol="0" anchor="ctr"/>
          <a:lstStyle>
            <a:lvl1pPr algn="l">
              <a:defRPr sz="1197">
                <a:solidFill>
                  <a:schemeClr val="tx1">
                    <a:tint val="75000"/>
                  </a:schemeClr>
                </a:solidFill>
              </a:defRPr>
            </a:lvl1pPr>
          </a:lstStyle>
          <a:p>
            <a:fld id="{A86AF638-A74D-4053-B8AD-32C0A29660E6}" type="datetime1">
              <a:rPr lang="en-US" smtClean="0"/>
              <a:t>2/9/2023</a:t>
            </a:fld>
            <a:endParaRPr lang="en-US" dirty="0"/>
          </a:p>
        </p:txBody>
      </p:sp>
      <p:sp>
        <p:nvSpPr>
          <p:cNvPr id="5" name="Footer Placeholder 4"/>
          <p:cNvSpPr>
            <a:spLocks noGrp="1"/>
          </p:cNvSpPr>
          <p:nvPr>
            <p:ph type="ftr" sz="quarter" idx="3"/>
          </p:nvPr>
        </p:nvSpPr>
        <p:spPr>
          <a:xfrm>
            <a:off x="4028609" y="7203864"/>
            <a:ext cx="4104620" cy="413808"/>
          </a:xfrm>
          <a:prstGeom prst="rect">
            <a:avLst/>
          </a:prstGeom>
        </p:spPr>
        <p:txBody>
          <a:bodyPr vert="horz" lIns="91440" tIns="45720" rIns="91440" bIns="45720" rtlCol="0" anchor="ctr"/>
          <a:lstStyle>
            <a:lvl1pPr algn="ctr">
              <a:defRPr sz="119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89298" y="7203864"/>
            <a:ext cx="2736414" cy="413808"/>
          </a:xfrm>
          <a:prstGeom prst="rect">
            <a:avLst/>
          </a:prstGeom>
        </p:spPr>
        <p:txBody>
          <a:bodyPr vert="horz" lIns="91440" tIns="45720" rIns="91440" bIns="45720" rtlCol="0" anchor="ctr"/>
          <a:lstStyle>
            <a:lvl1pPr algn="r">
              <a:defRPr sz="1197">
                <a:solidFill>
                  <a:schemeClr val="tx1">
                    <a:tint val="75000"/>
                  </a:schemeClr>
                </a:solidFill>
              </a:defRPr>
            </a:lvl1pPr>
          </a:lstStyle>
          <a:p>
            <a:fld id="{24191890-1B93-4A46-9FD4-B9843F018E51}" type="slidenum">
              <a:rPr lang="en-US" smtClean="0"/>
              <a:pPr/>
              <a:t>‹#›</a:t>
            </a:fld>
            <a:endParaRPr lang="en-US" dirty="0"/>
          </a:p>
        </p:txBody>
      </p:sp>
      <p:sp>
        <p:nvSpPr>
          <p:cNvPr id="7" name="Rectangle 6">
            <a:extLst>
              <a:ext uri="{FF2B5EF4-FFF2-40B4-BE49-F238E27FC236}">
                <a16:creationId xmlns:a16="http://schemas.microsoft.com/office/drawing/2014/main" id="{421AC84E-B978-8607-742C-4DDF83CAB76F}"/>
              </a:ext>
            </a:extLst>
          </p:cNvPr>
          <p:cNvSpPr>
            <a:spLocks noChangeArrowheads="1"/>
          </p:cNvSpPr>
          <p:nvPr userDrawn="1"/>
        </p:nvSpPr>
        <p:spPr bwMode="auto">
          <a:xfrm>
            <a:off x="0" y="7079126"/>
            <a:ext cx="12161838" cy="693278"/>
          </a:xfrm>
          <a:prstGeom prst="rect">
            <a:avLst/>
          </a:prstGeom>
          <a:solidFill>
            <a:srgbClr val="10253F"/>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162154" tIns="81076" rIns="162154" bIns="81076" anchor="ctr"/>
          <a:lstStyle/>
          <a:p>
            <a:pPr algn="ctr" eaLnBrk="1" fontAlgn="auto" hangingPunct="1">
              <a:spcBef>
                <a:spcPts val="0"/>
              </a:spcBef>
              <a:spcAft>
                <a:spcPts val="0"/>
              </a:spcAft>
              <a:defRPr/>
            </a:pPr>
            <a:endParaRPr lang="en-US" sz="3340">
              <a:solidFill>
                <a:schemeClr val="lt1"/>
              </a:solidFill>
              <a:latin typeface="+mn-lt"/>
              <a:ea typeface="+mn-ea"/>
            </a:endParaRPr>
          </a:p>
        </p:txBody>
      </p:sp>
      <p:pic>
        <p:nvPicPr>
          <p:cNvPr id="8" name="Picture 7">
            <a:extLst>
              <a:ext uri="{FF2B5EF4-FFF2-40B4-BE49-F238E27FC236}">
                <a16:creationId xmlns:a16="http://schemas.microsoft.com/office/drawing/2014/main" id="{0C84FF32-B5C3-E0F8-A153-5F7AFB6EF82A}"/>
              </a:ext>
            </a:extLst>
          </p:cNvPr>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69501" y="7154690"/>
            <a:ext cx="641875" cy="520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50110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912114" rtl="0" eaLnBrk="1" latinLnBrk="0" hangingPunct="1">
        <a:lnSpc>
          <a:spcPct val="90000"/>
        </a:lnSpc>
        <a:spcBef>
          <a:spcPct val="0"/>
        </a:spcBef>
        <a:buNone/>
        <a:defRPr sz="4389" kern="1200">
          <a:solidFill>
            <a:schemeClr val="tx1"/>
          </a:solidFill>
          <a:latin typeface="+mj-lt"/>
          <a:ea typeface="+mj-ea"/>
          <a:cs typeface="+mj-cs"/>
        </a:defRPr>
      </a:lvl1pPr>
    </p:titleStyle>
    <p:bodyStyle>
      <a:lvl1pPr marL="228029" indent="-228029" algn="l" defTabSz="912114" rtl="0" eaLnBrk="1" latinLnBrk="0" hangingPunct="1">
        <a:lnSpc>
          <a:spcPct val="90000"/>
        </a:lnSpc>
        <a:spcBef>
          <a:spcPts val="998"/>
        </a:spcBef>
        <a:buFont typeface="Arial" panose="020B0604020202020204" pitchFamily="34" charset="0"/>
        <a:buChar char="•"/>
        <a:defRPr sz="2793" kern="1200">
          <a:solidFill>
            <a:schemeClr val="tx1"/>
          </a:solidFill>
          <a:latin typeface="+mn-lt"/>
          <a:ea typeface="+mn-ea"/>
          <a:cs typeface="+mn-cs"/>
        </a:defRPr>
      </a:lvl1pPr>
      <a:lvl2pPr marL="684086" indent="-228029" algn="l" defTabSz="912114" rtl="0" eaLnBrk="1" latinLnBrk="0" hangingPunct="1">
        <a:lnSpc>
          <a:spcPct val="90000"/>
        </a:lnSpc>
        <a:spcBef>
          <a:spcPts val="499"/>
        </a:spcBef>
        <a:buFont typeface="Arial" panose="020B0604020202020204" pitchFamily="34" charset="0"/>
        <a:buChar char="•"/>
        <a:defRPr sz="2394" kern="1200">
          <a:solidFill>
            <a:schemeClr val="tx1"/>
          </a:solidFill>
          <a:latin typeface="+mn-lt"/>
          <a:ea typeface="+mn-ea"/>
          <a:cs typeface="+mn-cs"/>
        </a:defRPr>
      </a:lvl2pPr>
      <a:lvl3pPr marL="1140143" indent="-228029" algn="l" defTabSz="912114" rtl="0" eaLnBrk="1" latinLnBrk="0" hangingPunct="1">
        <a:lnSpc>
          <a:spcPct val="90000"/>
        </a:lnSpc>
        <a:spcBef>
          <a:spcPts val="499"/>
        </a:spcBef>
        <a:buFont typeface="Arial" panose="020B0604020202020204" pitchFamily="34" charset="0"/>
        <a:buChar char="•"/>
        <a:defRPr sz="1995" kern="1200">
          <a:solidFill>
            <a:schemeClr val="tx1"/>
          </a:solidFill>
          <a:latin typeface="+mn-lt"/>
          <a:ea typeface="+mn-ea"/>
          <a:cs typeface="+mn-cs"/>
        </a:defRPr>
      </a:lvl3pPr>
      <a:lvl4pPr marL="1596200"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2257"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2114" rtl="0" eaLnBrk="1" latinLnBrk="0" hangingPunct="1">
        <a:defRPr sz="1795" kern="1200">
          <a:solidFill>
            <a:schemeClr val="tx1"/>
          </a:solidFill>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it.ly/3oXr4Ah"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EECS 370 - Lecture 8</a:t>
            </a:r>
          </a:p>
        </p:txBody>
      </p:sp>
      <p:sp>
        <p:nvSpPr>
          <p:cNvPr id="3" name="Subtitle 2"/>
          <p:cNvSpPr>
            <a:spLocks noGrp="1"/>
          </p:cNvSpPr>
          <p:nvPr>
            <p:ph type="subTitle" idx="1"/>
          </p:nvPr>
        </p:nvSpPr>
        <p:spPr/>
        <p:txBody>
          <a:bodyPr>
            <a:normAutofit/>
          </a:bodyPr>
          <a:lstStyle/>
          <a:p>
            <a:r>
              <a:rPr lang="en-US" sz="4400" dirty="0"/>
              <a:t>Combinational Logic</a:t>
            </a:r>
          </a:p>
        </p:txBody>
      </p:sp>
      <p:sp>
        <p:nvSpPr>
          <p:cNvPr id="6" name="TextBox 5">
            <a:extLst>
              <a:ext uri="{FF2B5EF4-FFF2-40B4-BE49-F238E27FC236}">
                <a16:creationId xmlns:a16="http://schemas.microsoft.com/office/drawing/2014/main" id="{10F70127-55A4-45B5-4E35-BD453F855B34}"/>
              </a:ext>
            </a:extLst>
          </p:cNvPr>
          <p:cNvSpPr txBox="1"/>
          <p:nvPr/>
        </p:nvSpPr>
        <p:spPr>
          <a:xfrm>
            <a:off x="965302" y="7166080"/>
            <a:ext cx="7905194" cy="606320"/>
          </a:xfrm>
          <a:prstGeom prst="rect">
            <a:avLst/>
          </a:prstGeom>
          <a:noFill/>
        </p:spPr>
        <p:txBody>
          <a:bodyPr wrap="square" rtlCol="0">
            <a:spAutoFit/>
          </a:bodyPr>
          <a:lstStyle/>
          <a:p>
            <a:r>
              <a:rPr lang="en-US" sz="3340" dirty="0">
                <a:solidFill>
                  <a:prstClr val="white">
                    <a:lumMod val="85000"/>
                  </a:prstClr>
                </a:solidFill>
                <a:cs typeface="Arial" charset="0"/>
              </a:rPr>
              <a:t>Live Poll + Q&amp;A: slido.com #eecs370</a:t>
            </a:r>
          </a:p>
        </p:txBody>
      </p:sp>
      <p:pic>
        <p:nvPicPr>
          <p:cNvPr id="7" name="Picture 6" descr="Qr code&#10;&#10;Description automatically generated">
            <a:extLst>
              <a:ext uri="{FF2B5EF4-FFF2-40B4-BE49-F238E27FC236}">
                <a16:creationId xmlns:a16="http://schemas.microsoft.com/office/drawing/2014/main" id="{596BD005-DF8A-F363-976B-228BCD146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7824" y="4129278"/>
            <a:ext cx="2432368" cy="2432368"/>
          </a:xfrm>
          <a:prstGeom prst="rect">
            <a:avLst/>
          </a:prstGeom>
        </p:spPr>
      </p:pic>
      <p:sp>
        <p:nvSpPr>
          <p:cNvPr id="8" name="TextBox 7">
            <a:extLst>
              <a:ext uri="{FF2B5EF4-FFF2-40B4-BE49-F238E27FC236}">
                <a16:creationId xmlns:a16="http://schemas.microsoft.com/office/drawing/2014/main" id="{60A133E6-6676-BE99-460E-AC321330F703}"/>
              </a:ext>
            </a:extLst>
          </p:cNvPr>
          <p:cNvSpPr txBox="1"/>
          <p:nvPr/>
        </p:nvSpPr>
        <p:spPr>
          <a:xfrm>
            <a:off x="8747919" y="7162566"/>
            <a:ext cx="3274679" cy="606320"/>
          </a:xfrm>
          <a:prstGeom prst="rect">
            <a:avLst/>
          </a:prstGeom>
          <a:noFill/>
        </p:spPr>
        <p:txBody>
          <a:bodyPr wrap="none" rtlCol="0">
            <a:spAutoFit/>
          </a:bodyPr>
          <a:lstStyle/>
          <a:p>
            <a:r>
              <a:rPr lang="en-US" sz="3340" i="1" dirty="0">
                <a:solidFill>
                  <a:prstClr val="white"/>
                </a:solidFill>
                <a:latin typeface="Calibri" panose="020F0502020204030204"/>
              </a:rPr>
              <a:t>Poll and Q&amp;A Link</a:t>
            </a:r>
          </a:p>
        </p:txBody>
      </p:sp>
    </p:spTree>
    <p:extLst>
      <p:ext uri="{BB962C8B-B14F-4D97-AF65-F5344CB8AC3E}">
        <p14:creationId xmlns:p14="http://schemas.microsoft.com/office/powerpoint/2010/main" val="2544241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title" idx="4294967295"/>
          </p:nvPr>
        </p:nvSpPr>
        <p:spPr>
          <a:xfrm>
            <a:off x="1590199" y="345440"/>
            <a:ext cx="9067800" cy="949960"/>
          </a:xfrm>
        </p:spPr>
        <p:txBody>
          <a:bodyPr/>
          <a:lstStyle/>
          <a:p>
            <a:pPr eaLnBrk="1" hangingPunct="1"/>
            <a:r>
              <a:rPr lang="en-US" dirty="0">
                <a:ea typeface="ＭＳ Ｐゴシック" charset="-128"/>
              </a:rPr>
              <a:t>Class Problem </a:t>
            </a:r>
          </a:p>
        </p:txBody>
      </p:sp>
      <p:sp>
        <p:nvSpPr>
          <p:cNvPr id="13315" name="Rectangle 8"/>
          <p:cNvSpPr>
            <a:spLocks noGrp="1" noChangeArrowheads="1"/>
          </p:cNvSpPr>
          <p:nvPr>
            <p:ph idx="4294967295"/>
          </p:nvPr>
        </p:nvSpPr>
        <p:spPr>
          <a:xfrm>
            <a:off x="1503839" y="1381760"/>
            <a:ext cx="9067800" cy="5440680"/>
          </a:xfrm>
        </p:spPr>
        <p:txBody>
          <a:bodyPr/>
          <a:lstStyle/>
          <a:p>
            <a:pPr eaLnBrk="1" hangingPunct="1"/>
            <a:r>
              <a:rPr lang="en-US" dirty="0">
                <a:ea typeface="ＭＳ Ｐゴシック" charset="-128"/>
              </a:rPr>
              <a:t>What is the value of the following IEEE 754 floating point encoded number?</a:t>
            </a:r>
          </a:p>
          <a:p>
            <a:pPr lvl="1" eaLnBrk="1" hangingPunct="1"/>
            <a:endParaRPr lang="en-US" dirty="0">
              <a:cs typeface="Arial" charset="0"/>
            </a:endParaRPr>
          </a:p>
        </p:txBody>
      </p:sp>
      <p:sp>
        <p:nvSpPr>
          <p:cNvPr id="13316" name="Text Box 4"/>
          <p:cNvSpPr txBox="1">
            <a:spLocks noChangeArrowheads="1"/>
          </p:cNvSpPr>
          <p:nvPr/>
        </p:nvSpPr>
        <p:spPr bwMode="auto">
          <a:xfrm>
            <a:off x="3240321" y="2572877"/>
            <a:ext cx="359394" cy="510909"/>
          </a:xfrm>
          <a:prstGeom prst="rect">
            <a:avLst/>
          </a:prstGeom>
          <a:noFill/>
          <a:ln w="28575">
            <a:solidFill>
              <a:srgbClr val="FF0000"/>
            </a:solidFill>
            <a:miter lim="800000"/>
            <a:headEnd/>
            <a:tailEnd/>
          </a:ln>
        </p:spPr>
        <p:txBody>
          <a:bodyPr wrap="none">
            <a:spAutoFit/>
          </a:bodyPr>
          <a:lstStyle/>
          <a:p>
            <a:pPr algn="ctr" fontAlgn="base">
              <a:spcBef>
                <a:spcPct val="0"/>
              </a:spcBef>
              <a:spcAft>
                <a:spcPct val="0"/>
              </a:spcAft>
            </a:pPr>
            <a:r>
              <a:rPr lang="en-US" sz="2720" b="1" kern="1200">
                <a:latin typeface="Times New Roman" charset="0"/>
                <a:ea typeface="ＭＳ Ｐゴシック" charset="0"/>
              </a:rPr>
              <a:t>1</a:t>
            </a:r>
          </a:p>
        </p:txBody>
      </p:sp>
      <p:sp>
        <p:nvSpPr>
          <p:cNvPr id="13317" name="Text Box 5"/>
          <p:cNvSpPr txBox="1">
            <a:spLocks noChangeArrowheads="1"/>
          </p:cNvSpPr>
          <p:nvPr/>
        </p:nvSpPr>
        <p:spPr bwMode="auto">
          <a:xfrm>
            <a:off x="3665098" y="2572877"/>
            <a:ext cx="1582484" cy="510909"/>
          </a:xfrm>
          <a:prstGeom prst="rect">
            <a:avLst/>
          </a:prstGeom>
          <a:noFill/>
          <a:ln w="28575">
            <a:solidFill>
              <a:srgbClr val="FF0000"/>
            </a:solidFill>
            <a:miter lim="800000"/>
            <a:headEnd/>
            <a:tailEnd/>
          </a:ln>
        </p:spPr>
        <p:txBody>
          <a:bodyPr wrap="none">
            <a:spAutoFit/>
          </a:bodyPr>
          <a:lstStyle/>
          <a:p>
            <a:pPr algn="ctr" fontAlgn="base">
              <a:spcBef>
                <a:spcPct val="0"/>
              </a:spcBef>
              <a:spcAft>
                <a:spcPct val="0"/>
              </a:spcAft>
            </a:pPr>
            <a:r>
              <a:rPr lang="en-US" sz="2720" b="1" kern="1200" dirty="0">
                <a:latin typeface="Times New Roman" charset="0"/>
                <a:ea typeface="ＭＳ Ｐゴシック" charset="0"/>
              </a:rPr>
              <a:t>10000101</a:t>
            </a:r>
          </a:p>
        </p:txBody>
      </p:sp>
      <p:sp>
        <p:nvSpPr>
          <p:cNvPr id="13318" name="Text Box 6"/>
          <p:cNvSpPr txBox="1">
            <a:spLocks noChangeArrowheads="1"/>
          </p:cNvSpPr>
          <p:nvPr/>
        </p:nvSpPr>
        <p:spPr bwMode="auto">
          <a:xfrm>
            <a:off x="5300501" y="2572877"/>
            <a:ext cx="4184159" cy="510909"/>
          </a:xfrm>
          <a:prstGeom prst="rect">
            <a:avLst/>
          </a:prstGeom>
          <a:noFill/>
          <a:ln w="28575">
            <a:solidFill>
              <a:srgbClr val="FF0000"/>
            </a:solidFill>
            <a:miter lim="800000"/>
            <a:headEnd/>
            <a:tailEnd/>
          </a:ln>
        </p:spPr>
        <p:txBody>
          <a:bodyPr wrap="none">
            <a:spAutoFit/>
          </a:bodyPr>
          <a:lstStyle/>
          <a:p>
            <a:pPr algn="ctr" fontAlgn="base">
              <a:spcBef>
                <a:spcPct val="0"/>
              </a:spcBef>
              <a:spcAft>
                <a:spcPct val="0"/>
              </a:spcAft>
            </a:pPr>
            <a:r>
              <a:rPr lang="en-US" sz="2720" b="1" kern="1200" dirty="0">
                <a:latin typeface="Times New Roman" charset="0"/>
                <a:ea typeface="ＭＳ Ｐゴシック" charset="0"/>
              </a:rPr>
              <a:t>01011001000000000000000</a:t>
            </a:r>
          </a:p>
        </p:txBody>
      </p:sp>
      <p:sp>
        <p:nvSpPr>
          <p:cNvPr id="13319" name="Slide Number Placeholder 11"/>
          <p:cNvSpPr txBox="1">
            <a:spLocks noGrp="1"/>
          </p:cNvSpPr>
          <p:nvPr/>
        </p:nvSpPr>
        <p:spPr bwMode="auto">
          <a:xfrm>
            <a:off x="8844439" y="7077922"/>
            <a:ext cx="1727200" cy="539750"/>
          </a:xfrm>
          <a:prstGeom prst="rect">
            <a:avLst/>
          </a:prstGeom>
          <a:noFill/>
          <a:ln w="9525">
            <a:noFill/>
            <a:miter lim="800000"/>
            <a:headEnd/>
            <a:tailEnd/>
          </a:ln>
        </p:spPr>
        <p:txBody>
          <a:bodyPr/>
          <a:lstStyle/>
          <a:p>
            <a:pPr algn="r" fontAlgn="base">
              <a:spcBef>
                <a:spcPct val="0"/>
              </a:spcBef>
              <a:spcAft>
                <a:spcPct val="0"/>
              </a:spcAft>
            </a:pPr>
            <a:fld id="{9A98B4A5-61EC-4EB5-BBB9-26B8DCDEF62A}" type="slidenum">
              <a:rPr lang="en-US" sz="1360" kern="1200">
                <a:latin typeface="Calibri"/>
                <a:ea typeface="ＭＳ Ｐゴシック" charset="0"/>
              </a:rPr>
              <a:pPr algn="r" fontAlgn="base">
                <a:spcBef>
                  <a:spcPct val="0"/>
                </a:spcBef>
                <a:spcAft>
                  <a:spcPct val="0"/>
                </a:spcAft>
              </a:pPr>
              <a:t>10</a:t>
            </a:fld>
            <a:endParaRPr lang="en-US" sz="1360" kern="1200" dirty="0">
              <a:latin typeface="Calibri"/>
              <a:ea typeface="ＭＳ Ｐゴシック" charset="0"/>
            </a:endParaRPr>
          </a:p>
        </p:txBody>
      </p:sp>
      <p:sp>
        <p:nvSpPr>
          <p:cNvPr id="9" name="Rectangle 8">
            <a:extLst>
              <a:ext uri="{FF2B5EF4-FFF2-40B4-BE49-F238E27FC236}">
                <a16:creationId xmlns:a16="http://schemas.microsoft.com/office/drawing/2014/main" id="{626659E9-F04E-44F9-B26F-AE39487AACE8}"/>
              </a:ext>
            </a:extLst>
          </p:cNvPr>
          <p:cNvSpPr/>
          <p:nvPr/>
        </p:nvSpPr>
        <p:spPr>
          <a:xfrm>
            <a:off x="8156113" y="529409"/>
            <a:ext cx="1222188" cy="441689"/>
          </a:xfrm>
          <a:prstGeom prst="rect">
            <a:avLst/>
          </a:prstGeom>
          <a:solidFill>
            <a:srgbClr val="E833BF">
              <a:lumMod val="40000"/>
              <a:lumOff val="60000"/>
            </a:srgbClr>
          </a:solidFill>
          <a:ln w="9525" cap="rnd" cmpd="sng" algn="ctr">
            <a:solidFill>
              <a:srgbClr val="E833BF"/>
            </a:solidFill>
            <a:prstDash val="solid"/>
          </a:ln>
          <a:effectLst>
            <a:outerShdw blurRad="38100" dist="25400" dir="5400000" rotWithShape="0">
              <a:srgbClr val="000000">
                <a:alpha val="25000"/>
              </a:srgbClr>
            </a:outerShdw>
          </a:effectLst>
        </p:spPr>
        <p:txBody>
          <a:bodyPr rtlCol="0" anchor="t"/>
          <a:lstStyle/>
          <a:p>
            <a:pPr algn="ctr" defTabSz="518145">
              <a:lnSpc>
                <a:spcPct val="125000"/>
              </a:lnSpc>
              <a:defRPr/>
            </a:pPr>
            <a:r>
              <a:rPr lang="en-US" sz="1813" b="1" u="sng" dirty="0">
                <a:solidFill>
                  <a:prstClr val="black"/>
                </a:solidFill>
                <a:latin typeface="Century Gothic"/>
                <a:cs typeface="+mn-cs"/>
              </a:rPr>
              <a:t>Poll</a:t>
            </a:r>
            <a:r>
              <a:rPr lang="en-US" sz="1813" b="1" dirty="0">
                <a:solidFill>
                  <a:prstClr val="black"/>
                </a:solidFill>
                <a:latin typeface="Century Gothic"/>
                <a:cs typeface="+mn-cs"/>
              </a:rPr>
              <a:t> </a:t>
            </a:r>
            <a:endParaRPr lang="en-US" sz="1813" u="sng" dirty="0">
              <a:solidFill>
                <a:prstClr val="black"/>
              </a:solidFill>
              <a:latin typeface="Century Gothic"/>
              <a:cs typeface="+mn-cs"/>
            </a:endParaRPr>
          </a:p>
        </p:txBody>
      </p:sp>
      <p:sp>
        <p:nvSpPr>
          <p:cNvPr id="2" name="TextBox 1">
            <a:extLst>
              <a:ext uri="{FF2B5EF4-FFF2-40B4-BE49-F238E27FC236}">
                <a16:creationId xmlns:a16="http://schemas.microsoft.com/office/drawing/2014/main" id="{FDB553E3-F98A-46CB-7F4F-6A5A7B652E4B}"/>
              </a:ext>
            </a:extLst>
          </p:cNvPr>
          <p:cNvSpPr txBox="1"/>
          <p:nvPr/>
        </p:nvSpPr>
        <p:spPr>
          <a:xfrm>
            <a:off x="2270919" y="4485728"/>
            <a:ext cx="2514600" cy="1869743"/>
          </a:xfrm>
          <a:prstGeom prst="rect">
            <a:avLst/>
          </a:prstGeom>
          <a:solidFill>
            <a:srgbClr val="1CACE3">
              <a:lumMod val="75000"/>
            </a:srgbClr>
          </a:solidFill>
          <a:ln>
            <a:solidFill>
              <a:srgbClr val="1CACE3">
                <a:lumMod val="75000"/>
              </a:srgbClr>
            </a:solidFill>
          </a:ln>
          <a:effectLst>
            <a:outerShdw blurRad="50800" dist="38100" dir="5400000" rotWithShape="0">
              <a:srgbClr val="000000">
                <a:alpha val="60000"/>
              </a:srgbClr>
            </a:outerShdw>
          </a:effectLst>
        </p:spPr>
        <p:txBody>
          <a:bodyPr wrap="square" rtlCol="0">
            <a:spAutoFit/>
          </a:bodyPr>
          <a:lstStyle/>
          <a:p>
            <a:r>
              <a:rPr lang="en-US" sz="1050" dirty="0">
                <a:solidFill>
                  <a:srgbClr val="FFFFFF"/>
                </a:solidFill>
                <a:ea typeface="ＭＳ Ｐゴシック" charset="-128"/>
              </a:rPr>
              <a:t>1 = -</a:t>
            </a:r>
          </a:p>
          <a:p>
            <a:r>
              <a:rPr lang="en-US" sz="1050" dirty="0">
                <a:solidFill>
                  <a:srgbClr val="FFFFFF"/>
                </a:solidFill>
                <a:ea typeface="ＭＳ Ｐゴシック" charset="-128"/>
              </a:rPr>
              <a:t>10000101 = 133 – 127 -&gt;</a:t>
            </a:r>
            <a:r>
              <a:rPr lang="en-US" sz="1050" baseline="0" dirty="0">
                <a:solidFill>
                  <a:srgbClr val="FFFFFF"/>
                </a:solidFill>
                <a:ea typeface="ＭＳ Ｐゴシック" charset="-128"/>
              </a:rPr>
              <a:t> </a:t>
            </a:r>
            <a:r>
              <a:rPr lang="en-US" sz="1050" dirty="0">
                <a:solidFill>
                  <a:srgbClr val="FFFFFF"/>
                </a:solidFill>
                <a:ea typeface="ＭＳ Ｐゴシック" charset="-128"/>
              </a:rPr>
              <a:t>exponent 6</a:t>
            </a:r>
          </a:p>
          <a:p>
            <a:r>
              <a:rPr lang="en-US" sz="1050" dirty="0">
                <a:solidFill>
                  <a:srgbClr val="FFFFFF"/>
                </a:solidFill>
                <a:ea typeface="ＭＳ Ｐゴシック" charset="-128"/>
              </a:rPr>
              <a:t>01011001 = mantissa</a:t>
            </a:r>
          </a:p>
          <a:p>
            <a:endParaRPr lang="en-US" sz="1050" dirty="0">
              <a:solidFill>
                <a:srgbClr val="FFFFFF"/>
              </a:solidFill>
              <a:ea typeface="ＭＳ Ｐゴシック" charset="-128"/>
            </a:endParaRPr>
          </a:p>
          <a:p>
            <a:r>
              <a:rPr lang="en-US" sz="1050" dirty="0">
                <a:solidFill>
                  <a:srgbClr val="FFFFFF"/>
                </a:solidFill>
                <a:ea typeface="ＭＳ Ｐゴシック" charset="-128"/>
              </a:rPr>
              <a:t>-1.01011001 x 2^6</a:t>
            </a:r>
          </a:p>
          <a:p>
            <a:endParaRPr lang="en-US" sz="1050" dirty="0">
              <a:solidFill>
                <a:srgbClr val="FFFFFF"/>
              </a:solidFill>
              <a:ea typeface="ＭＳ Ｐゴシック" charset="-128"/>
            </a:endParaRPr>
          </a:p>
          <a:p>
            <a:r>
              <a:rPr lang="en-US" sz="1050" dirty="0">
                <a:solidFill>
                  <a:srgbClr val="FFFFFF"/>
                </a:solidFill>
                <a:ea typeface="ＭＳ Ｐゴシック" charset="-128"/>
              </a:rPr>
              <a:t>-1010110.01</a:t>
            </a:r>
          </a:p>
          <a:p>
            <a:r>
              <a:rPr lang="en-US" sz="1050" dirty="0">
                <a:solidFill>
                  <a:srgbClr val="FFFFFF"/>
                </a:solidFill>
                <a:ea typeface="ＭＳ Ｐゴシック" charset="-128"/>
              </a:rPr>
              <a:t>-(2^6+2^4+2^2+2^1+2^-2)</a:t>
            </a:r>
          </a:p>
          <a:p>
            <a:r>
              <a:rPr lang="en-US" sz="1050" dirty="0">
                <a:solidFill>
                  <a:srgbClr val="FFFFFF"/>
                </a:solidFill>
                <a:ea typeface="ＭＳ Ｐゴシック" charset="-128"/>
              </a:rPr>
              <a:t>-(64+16+4+2+1/4)</a:t>
            </a:r>
          </a:p>
          <a:p>
            <a:endParaRPr lang="en-US" sz="1050" dirty="0">
              <a:solidFill>
                <a:srgbClr val="FFFFFF"/>
              </a:solidFill>
              <a:ea typeface="ＭＳ Ｐゴシック" charset="-128"/>
            </a:endParaRPr>
          </a:p>
          <a:p>
            <a:r>
              <a:rPr lang="en-US" sz="1050" dirty="0">
                <a:solidFill>
                  <a:srgbClr val="FFFFFF"/>
                </a:solidFill>
                <a:ea typeface="ＭＳ Ｐゴシック" charset="-128"/>
              </a:rPr>
              <a:t>-86.25</a:t>
            </a:r>
          </a:p>
        </p:txBody>
      </p:sp>
    </p:spTree>
    <p:extLst>
      <p:ext uri="{BB962C8B-B14F-4D97-AF65-F5344CB8AC3E}">
        <p14:creationId xmlns:p14="http://schemas.microsoft.com/office/powerpoint/2010/main" val="3597769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34C3-E2E1-DD0C-2C44-7037780950A9}"/>
              </a:ext>
            </a:extLst>
          </p:cNvPr>
          <p:cNvSpPr>
            <a:spLocks noGrp="1"/>
          </p:cNvSpPr>
          <p:nvPr>
            <p:ph type="title"/>
          </p:nvPr>
        </p:nvSpPr>
        <p:spPr/>
        <p:txBody>
          <a:bodyPr/>
          <a:lstStyle/>
          <a:p>
            <a:r>
              <a:rPr lang="en-US" dirty="0"/>
              <a:t>What matters to a CS person?</a:t>
            </a:r>
          </a:p>
        </p:txBody>
      </p:sp>
      <p:sp>
        <p:nvSpPr>
          <p:cNvPr id="3" name="Content Placeholder 2">
            <a:extLst>
              <a:ext uri="{FF2B5EF4-FFF2-40B4-BE49-F238E27FC236}">
                <a16:creationId xmlns:a16="http://schemas.microsoft.com/office/drawing/2014/main" id="{AA16CBD0-CF76-6966-45E7-8BBC1A6FDB09}"/>
              </a:ext>
            </a:extLst>
          </p:cNvPr>
          <p:cNvSpPr>
            <a:spLocks noGrp="1"/>
          </p:cNvSpPr>
          <p:nvPr>
            <p:ph idx="1"/>
          </p:nvPr>
        </p:nvSpPr>
        <p:spPr/>
        <p:txBody>
          <a:bodyPr>
            <a:normAutofit/>
          </a:bodyPr>
          <a:lstStyle/>
          <a:p>
            <a:r>
              <a:rPr lang="en-US" dirty="0"/>
              <a:t>When you are adding small numbers to big numbers, the result may not change</a:t>
            </a:r>
          </a:p>
          <a:p>
            <a:pPr lvl="1"/>
            <a:r>
              <a:rPr lang="en-US" dirty="0"/>
              <a:t>E.g. 1.00 x 10</a:t>
            </a:r>
            <a:r>
              <a:rPr lang="en-US" baseline="30000" dirty="0"/>
              <a:t>3</a:t>
            </a:r>
            <a:r>
              <a:rPr lang="en-US" dirty="0"/>
              <a:t> + 1.00 x 10</a:t>
            </a:r>
            <a:r>
              <a:rPr lang="en-US" baseline="30000" dirty="0"/>
              <a:t>1</a:t>
            </a:r>
            <a:r>
              <a:rPr lang="en-US" dirty="0"/>
              <a:t> = 1000+1=1.00x10</a:t>
            </a:r>
            <a:r>
              <a:rPr lang="en-US" baseline="30000" dirty="0"/>
              <a:t>3</a:t>
            </a:r>
            <a:endParaRPr lang="en-US" dirty="0"/>
          </a:p>
          <a:p>
            <a:endParaRPr lang="en-US" dirty="0"/>
          </a:p>
          <a:p>
            <a:r>
              <a:rPr lang="en-US" dirty="0"/>
              <a:t>This can be a real problem when writing scientific code.</a:t>
            </a:r>
          </a:p>
          <a:p>
            <a:pPr lvl="1"/>
            <a:r>
              <a:rPr lang="en-US" dirty="0"/>
              <a:t>For the above example, imagine you did that addition a million times</a:t>
            </a:r>
          </a:p>
          <a:p>
            <a:pPr lvl="1"/>
            <a:r>
              <a:rPr lang="en-US" dirty="0"/>
              <a:t>You’d still have 1000 when the answer should be 1,001,000</a:t>
            </a:r>
          </a:p>
          <a:p>
            <a:pPr marL="0" indent="0">
              <a:buNone/>
            </a:pPr>
            <a:endParaRPr lang="en-US" dirty="0"/>
          </a:p>
          <a:p>
            <a:r>
              <a:rPr lang="en-US" dirty="0"/>
              <a:t>So you need to be aware of the issue.</a:t>
            </a:r>
          </a:p>
          <a:p>
            <a:pPr lvl="1"/>
            <a:r>
              <a:rPr lang="en-US" dirty="0"/>
              <a:t>This is why most people use “double” instead of “float”</a:t>
            </a:r>
          </a:p>
          <a:p>
            <a:pPr lvl="1"/>
            <a:r>
              <a:rPr lang="en-US" dirty="0"/>
              <a:t>The problem can still exist, it’s just less likely.</a:t>
            </a:r>
          </a:p>
        </p:txBody>
      </p:sp>
      <p:sp>
        <p:nvSpPr>
          <p:cNvPr id="4" name="Slide Number Placeholder 3">
            <a:extLst>
              <a:ext uri="{FF2B5EF4-FFF2-40B4-BE49-F238E27FC236}">
                <a16:creationId xmlns:a16="http://schemas.microsoft.com/office/drawing/2014/main" id="{C01C6775-8D44-E4AD-464E-CE52EC95EE78}"/>
              </a:ext>
            </a:extLst>
          </p:cNvPr>
          <p:cNvSpPr>
            <a:spLocks noGrp="1"/>
          </p:cNvSpPr>
          <p:nvPr>
            <p:ph type="sldNum" sz="quarter" idx="12"/>
          </p:nvPr>
        </p:nvSpPr>
        <p:spPr/>
        <p:txBody>
          <a:bodyPr/>
          <a:lstStyle/>
          <a:p>
            <a:fld id="{24191890-1B93-4A46-9FD4-B9843F018E51}" type="slidenum">
              <a:rPr lang="en-US" smtClean="0"/>
              <a:pPr/>
              <a:t>11</a:t>
            </a:fld>
            <a:endParaRPr lang="en-US" dirty="0"/>
          </a:p>
        </p:txBody>
      </p:sp>
    </p:spTree>
    <p:extLst>
      <p:ext uri="{BB962C8B-B14F-4D97-AF65-F5344CB8AC3E}">
        <p14:creationId xmlns:p14="http://schemas.microsoft.com/office/powerpoint/2010/main" val="109733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ea typeface="ＭＳ Ｐゴシック" charset="-128"/>
              </a:rPr>
              <a:t>More precision and range</a:t>
            </a:r>
          </a:p>
        </p:txBody>
      </p:sp>
      <p:sp>
        <p:nvSpPr>
          <p:cNvPr id="19459" name="Content Placeholder 2"/>
          <p:cNvSpPr>
            <a:spLocks noGrp="1"/>
          </p:cNvSpPr>
          <p:nvPr>
            <p:ph idx="1"/>
          </p:nvPr>
        </p:nvSpPr>
        <p:spPr>
          <a:xfrm>
            <a:off x="1541622" y="1381760"/>
            <a:ext cx="9375457" cy="5440680"/>
          </a:xfrm>
        </p:spPr>
        <p:txBody>
          <a:bodyPr/>
          <a:lstStyle/>
          <a:p>
            <a:r>
              <a:rPr lang="en-US" dirty="0">
                <a:ea typeface="ＭＳ Ｐゴシック" charset="-128"/>
              </a:rPr>
              <a:t>We've described IEEE-754 binary32 floating point format, i.e. </a:t>
            </a:r>
            <a:r>
              <a:rPr lang="ja-JP" altLang="en-US" dirty="0">
                <a:ea typeface="ＭＳ Ｐゴシック" charset="-128"/>
              </a:rPr>
              <a:t>“</a:t>
            </a:r>
            <a:r>
              <a:rPr lang="en-US" altLang="ja-JP" dirty="0">
                <a:ea typeface="ＭＳ Ｐゴシック" charset="-128"/>
              </a:rPr>
              <a:t>single precision</a:t>
            </a:r>
            <a:r>
              <a:rPr lang="ja-JP" altLang="en-US" dirty="0">
                <a:ea typeface="ＭＳ Ｐゴシック" charset="-128"/>
              </a:rPr>
              <a:t>”</a:t>
            </a:r>
            <a:r>
              <a:rPr lang="en-US" altLang="ja-JP" dirty="0">
                <a:ea typeface="ＭＳ Ｐゴシック" charset="-128"/>
              </a:rPr>
              <a:t> (</a:t>
            </a:r>
            <a:r>
              <a:rPr lang="ja-JP" altLang="en-US" dirty="0">
                <a:ea typeface="ＭＳ Ｐゴシック" charset="-128"/>
              </a:rPr>
              <a:t>“</a:t>
            </a:r>
            <a:r>
              <a:rPr lang="en-US" altLang="ja-JP" dirty="0">
                <a:ea typeface="ＭＳ Ｐゴシック" charset="-128"/>
              </a:rPr>
              <a:t>float</a:t>
            </a:r>
            <a:r>
              <a:rPr lang="ja-JP" altLang="en-US" dirty="0">
                <a:ea typeface="ＭＳ Ｐゴシック" charset="-128"/>
              </a:rPr>
              <a:t>”</a:t>
            </a:r>
            <a:r>
              <a:rPr lang="en-US" altLang="ja-JP" dirty="0">
                <a:ea typeface="ＭＳ Ｐゴシック" charset="-128"/>
              </a:rPr>
              <a:t> in C/C++)</a:t>
            </a:r>
          </a:p>
          <a:p>
            <a:pPr lvl="1"/>
            <a:r>
              <a:rPr lang="en-US" sz="2720" dirty="0">
                <a:cs typeface="Arial" charset="0"/>
              </a:rPr>
              <a:t>24 bits precision; equivalent to about 7 decimal digits</a:t>
            </a:r>
          </a:p>
          <a:p>
            <a:pPr lvl="1"/>
            <a:r>
              <a:rPr lang="en-US" sz="2720" dirty="0">
                <a:cs typeface="Arial" charset="0"/>
              </a:rPr>
              <a:t>3.4 * 10</a:t>
            </a:r>
            <a:r>
              <a:rPr lang="en-US" sz="2720" baseline="30000" dirty="0">
                <a:cs typeface="Arial" charset="0"/>
              </a:rPr>
              <a:t>38</a:t>
            </a:r>
            <a:r>
              <a:rPr lang="en-US" sz="2720" dirty="0">
                <a:cs typeface="Arial" charset="0"/>
              </a:rPr>
              <a:t> maximum value</a:t>
            </a:r>
          </a:p>
          <a:p>
            <a:pPr lvl="1"/>
            <a:r>
              <a:rPr lang="en-US" sz="2720" dirty="0">
                <a:cs typeface="Arial" charset="0"/>
              </a:rPr>
              <a:t>Good enough for most but not all calculations</a:t>
            </a:r>
          </a:p>
          <a:p>
            <a:r>
              <a:rPr lang="en-US" dirty="0">
                <a:ea typeface="ＭＳ Ｐゴシック" charset="-128"/>
              </a:rPr>
              <a:t>IEEE-754 also defines larger binary64 format, </a:t>
            </a:r>
            <a:r>
              <a:rPr lang="ja-JP" altLang="en-US" dirty="0">
                <a:ea typeface="ＭＳ Ｐゴシック" charset="-128"/>
              </a:rPr>
              <a:t>“</a:t>
            </a:r>
            <a:r>
              <a:rPr lang="en-US" altLang="ja-JP" dirty="0">
                <a:ea typeface="ＭＳ Ｐゴシック" charset="-128"/>
              </a:rPr>
              <a:t>double precision</a:t>
            </a:r>
            <a:r>
              <a:rPr lang="ja-JP" altLang="en-US" dirty="0">
                <a:ea typeface="ＭＳ Ｐゴシック" charset="-128"/>
              </a:rPr>
              <a:t>”</a:t>
            </a:r>
            <a:r>
              <a:rPr lang="en-US" altLang="ja-JP" dirty="0">
                <a:ea typeface="ＭＳ Ｐゴシック" charset="-128"/>
              </a:rPr>
              <a:t> (</a:t>
            </a:r>
            <a:r>
              <a:rPr lang="ja-JP" altLang="en-US" dirty="0">
                <a:ea typeface="ＭＳ Ｐゴシック" charset="-128"/>
              </a:rPr>
              <a:t>“</a:t>
            </a:r>
            <a:r>
              <a:rPr lang="en-US" altLang="ja-JP" dirty="0">
                <a:ea typeface="ＭＳ Ｐゴシック" charset="-128"/>
              </a:rPr>
              <a:t>double</a:t>
            </a:r>
            <a:r>
              <a:rPr lang="ja-JP" altLang="en-US" dirty="0">
                <a:ea typeface="ＭＳ Ｐゴシック" charset="-128"/>
              </a:rPr>
              <a:t>”</a:t>
            </a:r>
            <a:r>
              <a:rPr lang="en-US" altLang="ja-JP" dirty="0">
                <a:ea typeface="ＭＳ Ｐゴシック" charset="-128"/>
              </a:rPr>
              <a:t> in C/C++)</a:t>
            </a:r>
          </a:p>
          <a:p>
            <a:pPr lvl="1"/>
            <a:r>
              <a:rPr lang="en-US" sz="2720" dirty="0">
                <a:cs typeface="Arial" charset="0"/>
              </a:rPr>
              <a:t>53 bits precision, equivalent to about 16 decimal digits</a:t>
            </a:r>
          </a:p>
          <a:p>
            <a:pPr lvl="1"/>
            <a:r>
              <a:rPr lang="en-US" sz="2720" dirty="0">
                <a:cs typeface="Arial" charset="0"/>
              </a:rPr>
              <a:t>1.8 * 10</a:t>
            </a:r>
            <a:r>
              <a:rPr lang="en-US" sz="2720" baseline="30000" dirty="0">
                <a:cs typeface="Arial" charset="0"/>
              </a:rPr>
              <a:t>308</a:t>
            </a:r>
            <a:r>
              <a:rPr lang="en-US" sz="2720" dirty="0">
                <a:cs typeface="Arial" charset="0"/>
              </a:rPr>
              <a:t> maximum value</a:t>
            </a:r>
          </a:p>
          <a:p>
            <a:pPr lvl="1"/>
            <a:r>
              <a:rPr lang="en-US" sz="2720" dirty="0">
                <a:cs typeface="Arial" charset="0"/>
              </a:rPr>
              <a:t>Most accurate physical values currently known only to about 47 bits precision, about 14 decimal digits</a:t>
            </a:r>
          </a:p>
        </p:txBody>
      </p:sp>
      <p:sp>
        <p:nvSpPr>
          <p:cNvPr id="19461" name="Slide Number Placeholder 4"/>
          <p:cNvSpPr>
            <a:spLocks noGrp="1"/>
          </p:cNvSpPr>
          <p:nvPr>
            <p:ph type="sldNum" sz="quarter" idx="11"/>
          </p:nvPr>
        </p:nvSpPr>
        <p:spPr>
          <a:noFill/>
        </p:spPr>
        <p:txBody>
          <a:bodyPr/>
          <a:lstStyle/>
          <a:p>
            <a:fld id="{D8451793-F5C4-4520-A5A0-AB23DC64FAFA}" type="slidenum">
              <a:rPr lang="en-US">
                <a:solidFill>
                  <a:srgbClr val="000000"/>
                </a:solidFill>
              </a:rPr>
              <a:pPr/>
              <a:t>12</a:t>
            </a:fld>
            <a:endParaRPr lang="en-US">
              <a:solidFill>
                <a:srgbClr val="000000"/>
              </a:solidFill>
            </a:endParaRPr>
          </a:p>
        </p:txBody>
      </p:sp>
    </p:spTree>
    <p:extLst>
      <p:ext uri="{BB962C8B-B14F-4D97-AF65-F5344CB8AC3E}">
        <p14:creationId xmlns:p14="http://schemas.microsoft.com/office/powerpoint/2010/main" val="3102675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(“float</a:t>
            </a:r>
            <a:r>
              <a:rPr lang="en-US"/>
              <a:t>”) precision</a:t>
            </a:r>
            <a:endParaRPr lang="en-US" dirty="0"/>
          </a:p>
        </p:txBody>
      </p:sp>
      <p:sp>
        <p:nvSpPr>
          <p:cNvPr id="5" name="Slide Number Placeholder 4"/>
          <p:cNvSpPr>
            <a:spLocks noGrp="1"/>
          </p:cNvSpPr>
          <p:nvPr>
            <p:ph type="sldNum" sz="quarter" idx="11"/>
          </p:nvPr>
        </p:nvSpPr>
        <p:spPr/>
        <p:txBody>
          <a:bodyPr/>
          <a:lstStyle/>
          <a:p>
            <a:fld id="{98984546-A99D-4972-93C4-9992B84BAAB9}" type="slidenum">
              <a:rPr lang="en-US" smtClean="0">
                <a:solidFill>
                  <a:srgbClr val="000000"/>
                </a:solidFill>
              </a:rPr>
              <a:pPr/>
              <a:t>13</a:t>
            </a:fld>
            <a:endParaRPr lang="en-US" dirty="0">
              <a:solidFill>
                <a:srgbClr val="000000"/>
              </a:solidFill>
            </a:endParaRPr>
          </a:p>
        </p:txBody>
      </p:sp>
      <p:grpSp>
        <p:nvGrpSpPr>
          <p:cNvPr id="7" name="Group 6"/>
          <p:cNvGrpSpPr/>
          <p:nvPr/>
        </p:nvGrpSpPr>
        <p:grpSpPr>
          <a:xfrm>
            <a:off x="1676560" y="1899920"/>
            <a:ext cx="7783195" cy="3605530"/>
            <a:chOff x="685800" y="1676400"/>
            <a:chExt cx="6867525" cy="3181350"/>
          </a:xfrm>
        </p:grpSpPr>
        <p:pic>
          <p:nvPicPr>
            <p:cNvPr id="2050" name="Picture 2" descr="This figure shows two diagrams, the first labeled single precision, and the second labeled double precision. Both diagrams are thin segmented blocks, with the first section on the left labeled s, the section to the right of it labeled exp, and the rightmost section labeled mantissa. The widths of these sections are labeled below each diagram. For single precision, the entire width is measured as 32 bits. The s-section is labeled with a black block, exp is labeled with a black block, and the width of mantissa is labeled 23. For double precision, the entire width is measured as 64 bits. The s-section is labeled with a black block, exp is labeled 11, and mantissa is labeled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6867525" cy="31813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flipH="1">
              <a:off x="1795459" y="2641684"/>
              <a:ext cx="92867" cy="243053"/>
            </a:xfrm>
            <a:prstGeom prst="rect">
              <a:avLst/>
            </a:prstGeom>
            <a:solidFill>
              <a:schemeClr val="bg1"/>
            </a:solidFill>
          </p:spPr>
          <p:txBody>
            <a:bodyPr wrap="square" lIns="0" rIns="0" rtlCol="0">
              <a:spAutoFit/>
            </a:bodyPr>
            <a:lstStyle/>
            <a:p>
              <a:pPr fontAlgn="base">
                <a:spcBef>
                  <a:spcPct val="0"/>
                </a:spcBef>
                <a:spcAft>
                  <a:spcPct val="0"/>
                </a:spcAft>
              </a:pPr>
              <a:r>
                <a:rPr lang="en-US" sz="1190" b="1" kern="1200" dirty="0">
                  <a:latin typeface="Times New Roman" charset="0"/>
                  <a:ea typeface="ＭＳ Ｐゴシック" charset="0"/>
                </a:rPr>
                <a:t>8</a:t>
              </a:r>
            </a:p>
          </p:txBody>
        </p:sp>
      </p:grpSp>
    </p:spTree>
    <p:extLst>
      <p:ext uri="{BB962C8B-B14F-4D97-AF65-F5344CB8AC3E}">
        <p14:creationId xmlns:p14="http://schemas.microsoft.com/office/powerpoint/2010/main" val="3116778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10789" y="431800"/>
            <a:ext cx="10742957" cy="863600"/>
          </a:xfrm>
        </p:spPr>
        <p:txBody>
          <a:bodyPr>
            <a:normAutofit/>
          </a:bodyPr>
          <a:lstStyle/>
          <a:p>
            <a:pPr eaLnBrk="1" hangingPunct="1"/>
            <a:r>
              <a:rPr lang="en-US" dirty="0"/>
              <a:t>Next few lectures: Digital Logic</a:t>
            </a:r>
          </a:p>
        </p:txBody>
      </p:sp>
      <p:sp>
        <p:nvSpPr>
          <p:cNvPr id="7171" name="Rectangle 3"/>
          <p:cNvSpPr>
            <a:spLocks noGrp="1" noChangeArrowheads="1"/>
          </p:cNvSpPr>
          <p:nvPr>
            <p:ph idx="1"/>
          </p:nvPr>
        </p:nvSpPr>
        <p:spPr>
          <a:xfrm>
            <a:off x="912138" y="1784773"/>
            <a:ext cx="10483252" cy="5037667"/>
          </a:xfrm>
        </p:spPr>
        <p:txBody>
          <a:bodyPr/>
          <a:lstStyle/>
          <a:p>
            <a:r>
              <a:rPr lang="en-US" sz="2267" dirty="0">
                <a:latin typeface="Calibri" panose="020F0502020204030204" pitchFamily="34" charset="0"/>
                <a:cs typeface="Calibri" panose="020F0502020204030204" pitchFamily="34" charset="0"/>
              </a:rPr>
              <a:t>Lectures 1-7: </a:t>
            </a:r>
          </a:p>
          <a:p>
            <a:pPr lvl="1"/>
            <a:r>
              <a:rPr lang="en-US" sz="2267" dirty="0">
                <a:latin typeface="Calibri" panose="020F0502020204030204" pitchFamily="34" charset="0"/>
                <a:cs typeface="Calibri" panose="020F0502020204030204" pitchFamily="34" charset="0"/>
              </a:rPr>
              <a:t>LC2K and ARMv8/LEGv8 ISAs</a:t>
            </a:r>
          </a:p>
          <a:p>
            <a:pPr lvl="1"/>
            <a:r>
              <a:rPr lang="en-US" sz="2267" dirty="0">
                <a:latin typeface="Calibri" panose="020F0502020204030204" pitchFamily="34" charset="0"/>
                <a:cs typeface="Calibri" panose="020F0502020204030204" pitchFamily="34" charset="0"/>
              </a:rPr>
              <a:t>Converting C to Assembly</a:t>
            </a:r>
          </a:p>
          <a:p>
            <a:pPr lvl="1"/>
            <a:r>
              <a:rPr lang="en-US" sz="2267" dirty="0">
                <a:latin typeface="Calibri" panose="020F0502020204030204" pitchFamily="34" charset="0"/>
                <a:cs typeface="Calibri" panose="020F0502020204030204" pitchFamily="34" charset="0"/>
              </a:rPr>
              <a:t>Function Calls</a:t>
            </a:r>
          </a:p>
          <a:p>
            <a:pPr lvl="1"/>
            <a:r>
              <a:rPr lang="en-US" sz="2267" dirty="0">
                <a:latin typeface="Calibri" panose="020F0502020204030204" pitchFamily="34" charset="0"/>
                <a:cs typeface="Calibri" panose="020F0502020204030204" pitchFamily="34" charset="0"/>
              </a:rPr>
              <a:t>Linking</a:t>
            </a:r>
            <a:br>
              <a:rPr lang="en-US" sz="2267" dirty="0">
                <a:latin typeface="Calibri" panose="020F0502020204030204" pitchFamily="34" charset="0"/>
                <a:cs typeface="Calibri" panose="020F0502020204030204" pitchFamily="34" charset="0"/>
              </a:rPr>
            </a:br>
            <a:endParaRPr lang="en-US" sz="2267" dirty="0">
              <a:latin typeface="Calibri" panose="020F0502020204030204" pitchFamily="34" charset="0"/>
              <a:cs typeface="Calibri" panose="020F0502020204030204" pitchFamily="34" charset="0"/>
            </a:endParaRPr>
          </a:p>
          <a:p>
            <a:r>
              <a:rPr lang="en-US" sz="2267" b="1" dirty="0">
                <a:latin typeface="Calibri" panose="020F0502020204030204" pitchFamily="34" charset="0"/>
                <a:cs typeface="Calibri" panose="020F0502020204030204" pitchFamily="34" charset="0"/>
              </a:rPr>
              <a:t>Today: </a:t>
            </a:r>
          </a:p>
          <a:p>
            <a:pPr lvl="1"/>
            <a:r>
              <a:rPr lang="en-US" sz="2267" b="1" dirty="0">
                <a:latin typeface="Calibri" panose="020F0502020204030204" pitchFamily="34" charset="0"/>
                <a:cs typeface="Calibri" panose="020F0502020204030204" pitchFamily="34" charset="0"/>
              </a:rPr>
              <a:t>Floating Point</a:t>
            </a:r>
          </a:p>
          <a:p>
            <a:pPr lvl="1"/>
            <a:r>
              <a:rPr lang="en-US" sz="2267" b="1" dirty="0">
                <a:latin typeface="Calibri" panose="020F0502020204030204" pitchFamily="34" charset="0"/>
                <a:cs typeface="Calibri" panose="020F0502020204030204" pitchFamily="34" charset="0"/>
              </a:rPr>
              <a:t>Combinational Logic</a:t>
            </a:r>
            <a:br>
              <a:rPr lang="en-US" sz="2267" dirty="0">
                <a:latin typeface="Calibri" panose="020F0502020204030204" pitchFamily="34" charset="0"/>
                <a:cs typeface="Calibri" panose="020F0502020204030204" pitchFamily="34" charset="0"/>
              </a:rPr>
            </a:br>
            <a:endParaRPr lang="en-US" sz="2267" dirty="0">
              <a:latin typeface="Calibri" panose="020F0502020204030204" pitchFamily="34" charset="0"/>
              <a:cs typeface="Calibri" panose="020F0502020204030204" pitchFamily="34" charset="0"/>
            </a:endParaRPr>
          </a:p>
          <a:p>
            <a:r>
              <a:rPr lang="en-US" sz="2267" dirty="0">
                <a:latin typeface="Calibri" panose="020F0502020204030204" pitchFamily="34" charset="0"/>
                <a:cs typeface="Calibri" panose="020F0502020204030204" pitchFamily="34" charset="0"/>
              </a:rPr>
              <a:t>Next lecture: </a:t>
            </a:r>
          </a:p>
          <a:p>
            <a:pPr lvl="1"/>
            <a:r>
              <a:rPr lang="en-US" sz="2267" dirty="0">
                <a:latin typeface="Calibri" panose="020F0502020204030204" pitchFamily="34" charset="0"/>
                <a:cs typeface="Calibri" panose="020F0502020204030204" pitchFamily="34" charset="0"/>
              </a:rPr>
              <a:t>Sequential Logic</a:t>
            </a:r>
          </a:p>
          <a:p>
            <a:pPr lvl="1"/>
            <a:endParaRPr lang="en-US" sz="2267"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3044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AAE6-A15C-EB58-062A-E8EC4CA7B9AB}"/>
              </a:ext>
            </a:extLst>
          </p:cNvPr>
          <p:cNvSpPr>
            <a:spLocks noGrp="1"/>
          </p:cNvSpPr>
          <p:nvPr>
            <p:ph type="title"/>
          </p:nvPr>
        </p:nvSpPr>
        <p:spPr/>
        <p:txBody>
          <a:bodyPr/>
          <a:lstStyle/>
          <a:p>
            <a:r>
              <a:rPr lang="en-US" sz="4400" dirty="0">
                <a:latin typeface="Calibri"/>
                <a:ea typeface="Calibri"/>
                <a:cs typeface="Calibri"/>
                <a:sym typeface="Calibri"/>
              </a:rPr>
              <a:t>Up Until Now</a:t>
            </a:r>
            <a:r>
              <a:rPr lang="is-IS" sz="4400" dirty="0">
                <a:latin typeface="Calibri"/>
                <a:ea typeface="Calibri"/>
                <a:cs typeface="Calibri"/>
                <a:sym typeface="Calibri"/>
              </a:rPr>
              <a:t>…</a:t>
            </a:r>
            <a:endParaRPr lang="en-US" dirty="0"/>
          </a:p>
        </p:txBody>
      </p:sp>
      <p:sp>
        <p:nvSpPr>
          <p:cNvPr id="3" name="Content Placeholder 2">
            <a:extLst>
              <a:ext uri="{FF2B5EF4-FFF2-40B4-BE49-F238E27FC236}">
                <a16:creationId xmlns:a16="http://schemas.microsoft.com/office/drawing/2014/main" id="{6A0BCE28-8BA4-545E-85FB-DE9FD0FD1426}"/>
              </a:ext>
            </a:extLst>
          </p:cNvPr>
          <p:cNvSpPr>
            <a:spLocks noGrp="1"/>
          </p:cNvSpPr>
          <p:nvPr>
            <p:ph idx="1"/>
          </p:nvPr>
        </p:nvSpPr>
        <p:spPr/>
        <p:txBody>
          <a:bodyPr/>
          <a:lstStyle/>
          <a:p>
            <a:r>
              <a:rPr lang="en-US" sz="2720" dirty="0"/>
              <a:t>We’ve covered high-level C code to an executable </a:t>
            </a:r>
          </a:p>
          <a:p>
            <a:pPr lvl="1"/>
            <a:r>
              <a:rPr lang="en-US" sz="2720" dirty="0"/>
              <a:t>Compilation</a:t>
            </a:r>
          </a:p>
          <a:p>
            <a:pPr lvl="1"/>
            <a:r>
              <a:rPr lang="en-US" sz="2720" dirty="0"/>
              <a:t>Assembly</a:t>
            </a:r>
          </a:p>
          <a:p>
            <a:pPr lvl="1"/>
            <a:r>
              <a:rPr lang="en-US" sz="2720" dirty="0"/>
              <a:t>Linking</a:t>
            </a:r>
          </a:p>
          <a:p>
            <a:pPr lvl="1"/>
            <a:r>
              <a:rPr lang="en-US" sz="2720" dirty="0"/>
              <a:t>Loading</a:t>
            </a:r>
          </a:p>
          <a:p>
            <a:r>
              <a:rPr lang="en-US" sz="2720" dirty="0"/>
              <a:t>Now, we’ll talk about the hardware that runs this code</a:t>
            </a:r>
          </a:p>
          <a:p>
            <a:pPr lvl="1"/>
            <a:r>
              <a:rPr lang="en-US" sz="2720" dirty="0"/>
              <a:t>First step: the basics of digital logic</a:t>
            </a:r>
          </a:p>
          <a:p>
            <a:endParaRPr lang="en-US" dirty="0"/>
          </a:p>
        </p:txBody>
      </p:sp>
      <p:sp>
        <p:nvSpPr>
          <p:cNvPr id="4" name="Slide Number Placeholder 3">
            <a:extLst>
              <a:ext uri="{FF2B5EF4-FFF2-40B4-BE49-F238E27FC236}">
                <a16:creationId xmlns:a16="http://schemas.microsoft.com/office/drawing/2014/main" id="{ECAB1BDF-C844-8D3F-3350-5D95C50692AD}"/>
              </a:ext>
            </a:extLst>
          </p:cNvPr>
          <p:cNvSpPr>
            <a:spLocks noGrp="1"/>
          </p:cNvSpPr>
          <p:nvPr>
            <p:ph type="sldNum" sz="quarter" idx="12"/>
          </p:nvPr>
        </p:nvSpPr>
        <p:spPr/>
        <p:txBody>
          <a:bodyPr/>
          <a:lstStyle/>
          <a:p>
            <a:fld id="{24191890-1B93-4A46-9FD4-B9843F018E51}" type="slidenum">
              <a:rPr lang="en-US" smtClean="0"/>
              <a:pPr/>
              <a:t>15</a:t>
            </a:fld>
            <a:endParaRPr lang="en-US" dirty="0"/>
          </a:p>
        </p:txBody>
      </p:sp>
    </p:spTree>
    <p:extLst>
      <p:ext uri="{BB962C8B-B14F-4D97-AF65-F5344CB8AC3E}">
        <p14:creationId xmlns:p14="http://schemas.microsoft.com/office/powerpoint/2010/main" val="3444304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0C932-D234-7742-F4E0-D2D8A3F0ED38}"/>
              </a:ext>
            </a:extLst>
          </p:cNvPr>
          <p:cNvSpPr>
            <a:spLocks noGrp="1"/>
          </p:cNvSpPr>
          <p:nvPr>
            <p:ph type="title"/>
          </p:nvPr>
        </p:nvSpPr>
        <p:spPr/>
        <p:txBody>
          <a:bodyPr/>
          <a:lstStyle/>
          <a:p>
            <a:r>
              <a:rPr lang="en-US" sz="4400" dirty="0">
                <a:latin typeface="Calibri"/>
                <a:ea typeface="Calibri"/>
                <a:cs typeface="Calibri"/>
                <a:sym typeface="Calibri"/>
              </a:rPr>
              <a:t>Next 3 Lectures</a:t>
            </a:r>
            <a:endParaRPr lang="en-US" dirty="0"/>
          </a:p>
        </p:txBody>
      </p:sp>
      <p:sp>
        <p:nvSpPr>
          <p:cNvPr id="3" name="Content Placeholder 2">
            <a:extLst>
              <a:ext uri="{FF2B5EF4-FFF2-40B4-BE49-F238E27FC236}">
                <a16:creationId xmlns:a16="http://schemas.microsoft.com/office/drawing/2014/main" id="{3936773F-4EB1-507E-12F3-D38568E83087}"/>
              </a:ext>
            </a:extLst>
          </p:cNvPr>
          <p:cNvSpPr>
            <a:spLocks noGrp="1"/>
          </p:cNvSpPr>
          <p:nvPr>
            <p:ph idx="1"/>
          </p:nvPr>
        </p:nvSpPr>
        <p:spPr/>
        <p:txBody>
          <a:bodyPr/>
          <a:lstStyle/>
          <a:p>
            <a:pPr marL="532538" indent="-403001">
              <a:spcBef>
                <a:spcPts val="0"/>
              </a:spcBef>
              <a:buSzPct val="25000"/>
              <a:buNone/>
            </a:pPr>
            <a:endParaRPr lang="en-US" sz="2720" b="1" dirty="0">
              <a:solidFill>
                <a:schemeClr val="accent2"/>
              </a:solidFill>
              <a:latin typeface="Calibri"/>
              <a:ea typeface="Calibri"/>
              <a:cs typeface="Calibri"/>
              <a:sym typeface="Calibri"/>
            </a:endParaRPr>
          </a:p>
          <a:p>
            <a:pPr marL="532538" indent="-532538">
              <a:spcBef>
                <a:spcPts val="544"/>
              </a:spcBef>
              <a:buSzPct val="80000"/>
              <a:buFont typeface="Noto Sans Symbols"/>
              <a:buAutoNum type="arabicPeriod"/>
            </a:pPr>
            <a:r>
              <a:rPr lang="en-US" sz="2720" b="1" dirty="0">
                <a:solidFill>
                  <a:schemeClr val="accent2"/>
                </a:solidFill>
                <a:latin typeface="Calibri"/>
                <a:ea typeface="Calibri"/>
                <a:cs typeface="Calibri"/>
                <a:sym typeface="Calibri"/>
              </a:rPr>
              <a:t>Combinational Logic: </a:t>
            </a:r>
          </a:p>
          <a:p>
            <a:pPr marL="1029093" lvl="1" indent="-496555">
              <a:spcBef>
                <a:spcPts val="453"/>
              </a:spcBef>
            </a:pPr>
            <a:r>
              <a:rPr lang="en-US" sz="2267" b="1" dirty="0">
                <a:solidFill>
                  <a:schemeClr val="accent2"/>
                </a:solidFill>
                <a:latin typeface="Calibri"/>
                <a:ea typeface="Calibri"/>
                <a:cs typeface="Calibri"/>
                <a:sym typeface="Calibri"/>
              </a:rPr>
              <a:t>Basics of electronics; logic gates, </a:t>
            </a:r>
            <a:r>
              <a:rPr lang="en-US" sz="2267" b="1" dirty="0" err="1">
                <a:solidFill>
                  <a:schemeClr val="accent2"/>
                </a:solidFill>
                <a:latin typeface="Calibri"/>
                <a:ea typeface="Calibri"/>
                <a:cs typeface="Calibri"/>
                <a:sym typeface="Calibri"/>
              </a:rPr>
              <a:t>muxes</a:t>
            </a:r>
            <a:r>
              <a:rPr lang="en-US" sz="2267" b="1" dirty="0">
                <a:solidFill>
                  <a:schemeClr val="accent2"/>
                </a:solidFill>
                <a:latin typeface="Calibri"/>
                <a:ea typeface="Calibri"/>
                <a:cs typeface="Calibri"/>
                <a:sym typeface="Calibri"/>
              </a:rPr>
              <a:t>, decoders</a:t>
            </a:r>
          </a:p>
          <a:p>
            <a:pPr marL="532538" indent="-403001">
              <a:spcBef>
                <a:spcPts val="544"/>
              </a:spcBef>
              <a:buSzPct val="25000"/>
              <a:buNone/>
            </a:pPr>
            <a:endParaRPr lang="en-US" sz="2720" dirty="0">
              <a:solidFill>
                <a:schemeClr val="dk1"/>
              </a:solidFill>
              <a:latin typeface="Calibri"/>
              <a:ea typeface="Calibri"/>
              <a:cs typeface="Calibri"/>
              <a:sym typeface="Calibri"/>
            </a:endParaRPr>
          </a:p>
          <a:p>
            <a:pPr marL="532538" indent="-532538">
              <a:spcBef>
                <a:spcPts val="544"/>
              </a:spcBef>
              <a:buSzPct val="80000"/>
              <a:buFont typeface="+mj-lt"/>
              <a:buAutoNum type="arabicPeriod" startAt="2"/>
            </a:pPr>
            <a:r>
              <a:rPr lang="en-US" sz="2720" dirty="0">
                <a:solidFill>
                  <a:schemeClr val="dk1"/>
                </a:solidFill>
                <a:latin typeface="Calibri"/>
                <a:ea typeface="Calibri"/>
                <a:cs typeface="Calibri"/>
                <a:sym typeface="Calibri"/>
              </a:rPr>
              <a:t>Sequential Logic</a:t>
            </a:r>
          </a:p>
          <a:p>
            <a:pPr marL="1029093" lvl="1" indent="-496555">
              <a:spcBef>
                <a:spcPts val="453"/>
              </a:spcBef>
            </a:pPr>
            <a:r>
              <a:rPr lang="en-US" sz="2267" dirty="0">
                <a:solidFill>
                  <a:schemeClr val="dk1"/>
                </a:solidFill>
                <a:latin typeface="Calibri"/>
                <a:ea typeface="Calibri"/>
                <a:cs typeface="Calibri"/>
                <a:sym typeface="Calibri"/>
              </a:rPr>
              <a:t>Clocks, latches and flip-flops</a:t>
            </a:r>
          </a:p>
          <a:p>
            <a:pPr marL="1029093" lvl="1" indent="-352626">
              <a:spcBef>
                <a:spcPts val="453"/>
              </a:spcBef>
              <a:buSzPct val="25000"/>
              <a:buNone/>
            </a:pPr>
            <a:endParaRPr lang="en-US" sz="2267" dirty="0">
              <a:solidFill>
                <a:schemeClr val="dk1"/>
              </a:solidFill>
              <a:latin typeface="Calibri"/>
              <a:ea typeface="Calibri"/>
              <a:cs typeface="Calibri"/>
              <a:sym typeface="Calibri"/>
            </a:endParaRPr>
          </a:p>
          <a:p>
            <a:pPr marL="532538" indent="-532538">
              <a:spcBef>
                <a:spcPts val="544"/>
              </a:spcBef>
              <a:buSzPct val="80000"/>
              <a:buFont typeface="Noto Sans Symbols"/>
              <a:buAutoNum type="arabicPeriod" startAt="2"/>
            </a:pPr>
            <a:r>
              <a:rPr lang="en-US" sz="2720" dirty="0">
                <a:solidFill>
                  <a:schemeClr val="dk1"/>
                </a:solidFill>
                <a:latin typeface="Calibri"/>
                <a:ea typeface="Calibri"/>
                <a:cs typeface="Calibri"/>
                <a:sym typeface="Calibri"/>
              </a:rPr>
              <a:t>State Machines</a:t>
            </a:r>
          </a:p>
          <a:p>
            <a:pPr marL="1029093" lvl="1" indent="-496555">
              <a:spcBef>
                <a:spcPts val="453"/>
              </a:spcBef>
            </a:pPr>
            <a:r>
              <a:rPr lang="en-US" sz="2267" dirty="0">
                <a:solidFill>
                  <a:schemeClr val="dk1"/>
                </a:solidFill>
                <a:latin typeface="Calibri"/>
                <a:ea typeface="Calibri"/>
                <a:cs typeface="Calibri"/>
                <a:sym typeface="Calibri"/>
              </a:rPr>
              <a:t>Building a simple processor</a:t>
            </a:r>
          </a:p>
          <a:p>
            <a:endParaRPr lang="en-US" dirty="0"/>
          </a:p>
        </p:txBody>
      </p:sp>
      <p:sp>
        <p:nvSpPr>
          <p:cNvPr id="4" name="Slide Number Placeholder 3">
            <a:extLst>
              <a:ext uri="{FF2B5EF4-FFF2-40B4-BE49-F238E27FC236}">
                <a16:creationId xmlns:a16="http://schemas.microsoft.com/office/drawing/2014/main" id="{4563A94B-8AF8-1B89-3BA7-5BF8BF19ABC0}"/>
              </a:ext>
            </a:extLst>
          </p:cNvPr>
          <p:cNvSpPr>
            <a:spLocks noGrp="1"/>
          </p:cNvSpPr>
          <p:nvPr>
            <p:ph type="sldNum" sz="quarter" idx="12"/>
          </p:nvPr>
        </p:nvSpPr>
        <p:spPr/>
        <p:txBody>
          <a:bodyPr/>
          <a:lstStyle/>
          <a:p>
            <a:fld id="{24191890-1B93-4A46-9FD4-B9843F018E51}" type="slidenum">
              <a:rPr lang="en-US" smtClean="0"/>
              <a:pPr/>
              <a:t>16</a:t>
            </a:fld>
            <a:endParaRPr lang="en-US" dirty="0"/>
          </a:p>
        </p:txBody>
      </p:sp>
    </p:spTree>
    <p:extLst>
      <p:ext uri="{BB962C8B-B14F-4D97-AF65-F5344CB8AC3E}">
        <p14:creationId xmlns:p14="http://schemas.microsoft.com/office/powerpoint/2010/main" val="4189955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B2BA8-7DEF-40D6-24CD-7804EC6AA6A1}"/>
              </a:ext>
            </a:extLst>
          </p:cNvPr>
          <p:cNvSpPr>
            <a:spLocks noGrp="1"/>
          </p:cNvSpPr>
          <p:nvPr>
            <p:ph type="title"/>
          </p:nvPr>
        </p:nvSpPr>
        <p:spPr/>
        <p:txBody>
          <a:bodyPr/>
          <a:lstStyle/>
          <a:p>
            <a:r>
              <a:rPr lang="en-US" sz="4400" dirty="0">
                <a:latin typeface="Calibri"/>
                <a:ea typeface="Calibri"/>
                <a:cs typeface="Calibri"/>
                <a:sym typeface="Calibri"/>
              </a:rPr>
              <a:t>Transistors</a:t>
            </a:r>
            <a:endParaRPr lang="en-US" dirty="0"/>
          </a:p>
        </p:txBody>
      </p:sp>
      <p:sp>
        <p:nvSpPr>
          <p:cNvPr id="3" name="Content Placeholder 2">
            <a:extLst>
              <a:ext uri="{FF2B5EF4-FFF2-40B4-BE49-F238E27FC236}">
                <a16:creationId xmlns:a16="http://schemas.microsoft.com/office/drawing/2014/main" id="{75C4B16E-348E-25AA-2FF0-51878E5C1DDA}"/>
              </a:ext>
            </a:extLst>
          </p:cNvPr>
          <p:cNvSpPr>
            <a:spLocks noGrp="1"/>
          </p:cNvSpPr>
          <p:nvPr>
            <p:ph idx="1"/>
          </p:nvPr>
        </p:nvSpPr>
        <p:spPr/>
        <p:txBody>
          <a:bodyPr/>
          <a:lstStyle/>
          <a:p>
            <a:pPr marL="532538" indent="-302251">
              <a:spcBef>
                <a:spcPts val="544"/>
              </a:spcBef>
              <a:buClr>
                <a:srgbClr val="CC0000"/>
              </a:buClr>
              <a:buSzPct val="100000"/>
              <a:buFont typeface="Noto Sans Symbols"/>
              <a:buChar char="❑"/>
            </a:pPr>
            <a:r>
              <a:rPr lang="en-US" sz="2800" dirty="0"/>
              <a:t>At the heart of digital logic is the transistor</a:t>
            </a:r>
          </a:p>
          <a:p>
            <a:pPr marL="532538" indent="-302251">
              <a:spcBef>
                <a:spcPts val="544"/>
              </a:spcBef>
              <a:buClr>
                <a:srgbClr val="CC0000"/>
              </a:buClr>
              <a:buSzPct val="100000"/>
              <a:buFont typeface="Noto Sans Symbols"/>
              <a:buChar char="❑"/>
            </a:pPr>
            <a:r>
              <a:rPr lang="en-US" sz="2800" dirty="0"/>
              <a:t>Electrical engineers draw it like this</a:t>
            </a:r>
          </a:p>
          <a:p>
            <a:pPr marL="532538" indent="-302251">
              <a:spcBef>
                <a:spcPts val="544"/>
              </a:spcBef>
              <a:buClr>
                <a:srgbClr val="CC0000"/>
              </a:buClr>
              <a:buSzPct val="100000"/>
              <a:buFont typeface="Noto Sans Symbols"/>
              <a:buChar char="❑"/>
            </a:pPr>
            <a:endParaRPr lang="en-US" sz="2800" dirty="0"/>
          </a:p>
          <a:p>
            <a:pPr marL="532538" indent="-302251">
              <a:spcBef>
                <a:spcPts val="544"/>
              </a:spcBef>
              <a:buClr>
                <a:srgbClr val="CC0000"/>
              </a:buClr>
              <a:buSzPct val="100000"/>
              <a:buFont typeface="Noto Sans Symbols"/>
              <a:buChar char="❑"/>
            </a:pPr>
            <a:endParaRPr lang="en-US" sz="2800" dirty="0"/>
          </a:p>
          <a:p>
            <a:pPr marL="532538" indent="-302251">
              <a:spcBef>
                <a:spcPts val="544"/>
              </a:spcBef>
              <a:buClr>
                <a:srgbClr val="CC0000"/>
              </a:buClr>
              <a:buSzPct val="100000"/>
              <a:buFont typeface="Noto Sans Symbols"/>
              <a:buChar char="❑"/>
            </a:pPr>
            <a:endParaRPr lang="en-US" sz="2800" dirty="0"/>
          </a:p>
          <a:p>
            <a:pPr marL="532538" indent="-302251">
              <a:spcBef>
                <a:spcPts val="544"/>
              </a:spcBef>
              <a:buClr>
                <a:srgbClr val="CC0000"/>
              </a:buClr>
              <a:buSzPct val="100000"/>
              <a:buFont typeface="Noto Sans Symbols"/>
              <a:buChar char="❑"/>
            </a:pPr>
            <a:r>
              <a:rPr lang="en-US" sz="2800" dirty="0"/>
              <a:t>The physics is complicated, but at the end of the day, all it is a </a:t>
            </a:r>
            <a:r>
              <a:rPr lang="en-US" sz="2800" b="1" dirty="0"/>
              <a:t>really </a:t>
            </a:r>
            <a:r>
              <a:rPr lang="en-US" sz="2800" dirty="0"/>
              <a:t>small and </a:t>
            </a:r>
            <a:r>
              <a:rPr lang="en-US" sz="2800" b="1" dirty="0"/>
              <a:t>really</a:t>
            </a:r>
            <a:r>
              <a:rPr lang="en-US" sz="2800" dirty="0"/>
              <a:t> fast electric switch</a:t>
            </a:r>
          </a:p>
          <a:p>
            <a:pPr marL="532538" indent="-302251">
              <a:spcBef>
                <a:spcPts val="544"/>
              </a:spcBef>
              <a:buClr>
                <a:srgbClr val="CC0000"/>
              </a:buClr>
              <a:buSzPct val="100000"/>
              <a:buFont typeface="Noto Sans Symbols"/>
              <a:buChar char="❑"/>
            </a:pPr>
            <a:endParaRPr lang="en-US" sz="2800" dirty="0"/>
          </a:p>
          <a:p>
            <a:endParaRPr lang="en-US" dirty="0"/>
          </a:p>
        </p:txBody>
      </p:sp>
      <p:sp>
        <p:nvSpPr>
          <p:cNvPr id="4" name="Slide Number Placeholder 3">
            <a:extLst>
              <a:ext uri="{FF2B5EF4-FFF2-40B4-BE49-F238E27FC236}">
                <a16:creationId xmlns:a16="http://schemas.microsoft.com/office/drawing/2014/main" id="{2E28601D-4CB7-5E2F-D7CB-D8374754917B}"/>
              </a:ext>
            </a:extLst>
          </p:cNvPr>
          <p:cNvSpPr>
            <a:spLocks noGrp="1"/>
          </p:cNvSpPr>
          <p:nvPr>
            <p:ph type="sldNum" sz="quarter" idx="12"/>
          </p:nvPr>
        </p:nvSpPr>
        <p:spPr/>
        <p:txBody>
          <a:bodyPr/>
          <a:lstStyle/>
          <a:p>
            <a:fld id="{24191890-1B93-4A46-9FD4-B9843F018E51}" type="slidenum">
              <a:rPr lang="en-US" smtClean="0"/>
              <a:pPr/>
              <a:t>17</a:t>
            </a:fld>
            <a:endParaRPr lang="en-US" dirty="0"/>
          </a:p>
        </p:txBody>
      </p:sp>
      <p:pic>
        <p:nvPicPr>
          <p:cNvPr id="5" name="Shape 287">
            <a:extLst>
              <a:ext uri="{FF2B5EF4-FFF2-40B4-BE49-F238E27FC236}">
                <a16:creationId xmlns:a16="http://schemas.microsoft.com/office/drawing/2014/main" id="{FBD5B87D-D56C-6FD8-09B7-D5F2B0FFFE60}"/>
              </a:ext>
            </a:extLst>
          </p:cNvPr>
          <p:cNvPicPr preferRelativeResize="0"/>
          <p:nvPr/>
        </p:nvPicPr>
        <p:blipFill rotWithShape="1">
          <a:blip r:embed="rId2">
            <a:alphaModFix/>
          </a:blip>
          <a:srcRect l="45604" t="56412" r="44651" b="16621"/>
          <a:stretch/>
        </p:blipFill>
        <p:spPr>
          <a:xfrm rot="5400000">
            <a:off x="5634605" y="3276423"/>
            <a:ext cx="492874" cy="667047"/>
          </a:xfrm>
          <a:prstGeom prst="rect">
            <a:avLst/>
          </a:prstGeom>
          <a:noFill/>
          <a:ln>
            <a:noFill/>
          </a:ln>
        </p:spPr>
      </p:pic>
      <p:pic>
        <p:nvPicPr>
          <p:cNvPr id="6" name="Shape 287">
            <a:extLst>
              <a:ext uri="{FF2B5EF4-FFF2-40B4-BE49-F238E27FC236}">
                <a16:creationId xmlns:a16="http://schemas.microsoft.com/office/drawing/2014/main" id="{8CC95C92-E661-A5B5-05BD-964882F32878}"/>
              </a:ext>
            </a:extLst>
          </p:cNvPr>
          <p:cNvPicPr preferRelativeResize="0"/>
          <p:nvPr/>
        </p:nvPicPr>
        <p:blipFill rotWithShape="1">
          <a:blip r:embed="rId2">
            <a:alphaModFix/>
          </a:blip>
          <a:srcRect l="45604" t="56412" r="44651" b="16621"/>
          <a:stretch/>
        </p:blipFill>
        <p:spPr>
          <a:xfrm rot="5400000">
            <a:off x="3705665" y="6164964"/>
            <a:ext cx="492874" cy="667047"/>
          </a:xfrm>
          <a:prstGeom prst="rect">
            <a:avLst/>
          </a:prstGeom>
          <a:noFill/>
          <a:ln>
            <a:noFill/>
          </a:ln>
        </p:spPr>
      </p:pic>
      <p:sp>
        <p:nvSpPr>
          <p:cNvPr id="7" name="TextBox 6">
            <a:extLst>
              <a:ext uri="{FF2B5EF4-FFF2-40B4-BE49-F238E27FC236}">
                <a16:creationId xmlns:a16="http://schemas.microsoft.com/office/drawing/2014/main" id="{DC0E2294-88B6-4D25-5E00-DC0DDB99E02E}"/>
              </a:ext>
            </a:extLst>
          </p:cNvPr>
          <p:cNvSpPr txBox="1"/>
          <p:nvPr/>
        </p:nvSpPr>
        <p:spPr>
          <a:xfrm>
            <a:off x="2950326" y="5280015"/>
            <a:ext cx="2003552" cy="720197"/>
          </a:xfrm>
          <a:prstGeom prst="rect">
            <a:avLst/>
          </a:prstGeom>
          <a:noFill/>
        </p:spPr>
        <p:txBody>
          <a:bodyPr wrap="square" rtlCol="0">
            <a:spAutoFit/>
          </a:bodyPr>
          <a:lstStyle/>
          <a:p>
            <a:pPr algn="ctr"/>
            <a:r>
              <a:rPr lang="en-US" sz="1360" dirty="0"/>
              <a:t>High voltage here makes transistor act like a wire*</a:t>
            </a:r>
          </a:p>
        </p:txBody>
      </p:sp>
      <p:sp>
        <p:nvSpPr>
          <p:cNvPr id="8" name="TextBox 7">
            <a:extLst>
              <a:ext uri="{FF2B5EF4-FFF2-40B4-BE49-F238E27FC236}">
                <a16:creationId xmlns:a16="http://schemas.microsoft.com/office/drawing/2014/main" id="{7659BE59-28DE-7B2B-6EA5-F1535F77A36A}"/>
              </a:ext>
            </a:extLst>
          </p:cNvPr>
          <p:cNvSpPr txBox="1"/>
          <p:nvPr/>
        </p:nvSpPr>
        <p:spPr>
          <a:xfrm>
            <a:off x="2017728" y="7242241"/>
            <a:ext cx="7981423" cy="275460"/>
          </a:xfrm>
          <a:prstGeom prst="rect">
            <a:avLst/>
          </a:prstGeom>
          <a:noFill/>
        </p:spPr>
        <p:txBody>
          <a:bodyPr wrap="square" rtlCol="0">
            <a:spAutoFit/>
          </a:bodyPr>
          <a:lstStyle/>
          <a:p>
            <a:pPr algn="ctr"/>
            <a:r>
              <a:rPr lang="en-US" sz="1190" i="1" dirty="0">
                <a:solidFill>
                  <a:schemeClr val="bg1"/>
                </a:solidFill>
              </a:rPr>
              <a:t>*Yeah, yeah, circuits people. It's a lot more complicated than that. This abstraction is fine for 370.</a:t>
            </a:r>
          </a:p>
        </p:txBody>
      </p:sp>
      <p:sp>
        <p:nvSpPr>
          <p:cNvPr id="9" name="TextBox 8">
            <a:extLst>
              <a:ext uri="{FF2B5EF4-FFF2-40B4-BE49-F238E27FC236}">
                <a16:creationId xmlns:a16="http://schemas.microsoft.com/office/drawing/2014/main" id="{BFE3239C-395E-EA8D-48BB-8F16B4F18AD2}"/>
              </a:ext>
            </a:extLst>
          </p:cNvPr>
          <p:cNvSpPr txBox="1"/>
          <p:nvPr/>
        </p:nvSpPr>
        <p:spPr>
          <a:xfrm>
            <a:off x="7156058" y="5280014"/>
            <a:ext cx="2003552" cy="720197"/>
          </a:xfrm>
          <a:prstGeom prst="rect">
            <a:avLst/>
          </a:prstGeom>
          <a:noFill/>
        </p:spPr>
        <p:txBody>
          <a:bodyPr wrap="square" rtlCol="0">
            <a:spAutoFit/>
          </a:bodyPr>
          <a:lstStyle/>
          <a:p>
            <a:pPr algn="ctr"/>
            <a:r>
              <a:rPr lang="en-US" sz="1360" dirty="0"/>
              <a:t>Low voltage here makes transistor act like an open switch*</a:t>
            </a:r>
          </a:p>
        </p:txBody>
      </p:sp>
      <p:pic>
        <p:nvPicPr>
          <p:cNvPr id="10" name="Picture 2">
            <a:extLst>
              <a:ext uri="{FF2B5EF4-FFF2-40B4-BE49-F238E27FC236}">
                <a16:creationId xmlns:a16="http://schemas.microsoft.com/office/drawing/2014/main" id="{8AD8FCC0-094F-94D5-55E9-60D8092D58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3684" y="6247246"/>
            <a:ext cx="669290" cy="496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a:extLst>
              <a:ext uri="{FF2B5EF4-FFF2-40B4-BE49-F238E27FC236}">
                <a16:creationId xmlns:a16="http://schemas.microsoft.com/office/drawing/2014/main" id="{458B338A-8549-C48D-0ED3-0CC984393CAA}"/>
              </a:ext>
            </a:extLst>
          </p:cNvPr>
          <p:cNvSpPr txBox="1"/>
          <p:nvPr/>
        </p:nvSpPr>
        <p:spPr>
          <a:xfrm>
            <a:off x="3764630" y="5908621"/>
            <a:ext cx="374945" cy="396391"/>
          </a:xfrm>
          <a:prstGeom prst="rect">
            <a:avLst/>
          </a:prstGeom>
          <a:noFill/>
        </p:spPr>
        <p:txBody>
          <a:bodyPr wrap="square" rtlCol="0">
            <a:spAutoFit/>
          </a:bodyPr>
          <a:lstStyle/>
          <a:p>
            <a:r>
              <a:rPr lang="en-US" sz="1976" dirty="0">
                <a:solidFill>
                  <a:srgbClr val="00B050"/>
                </a:solidFill>
              </a:rPr>
              <a:t>1</a:t>
            </a:r>
          </a:p>
        </p:txBody>
      </p:sp>
      <p:sp>
        <p:nvSpPr>
          <p:cNvPr id="12" name="TextBox 11">
            <a:extLst>
              <a:ext uri="{FF2B5EF4-FFF2-40B4-BE49-F238E27FC236}">
                <a16:creationId xmlns:a16="http://schemas.microsoft.com/office/drawing/2014/main" id="{D867E659-34BF-5B5A-F70D-96ABBD9714A8}"/>
              </a:ext>
            </a:extLst>
          </p:cNvPr>
          <p:cNvSpPr txBox="1"/>
          <p:nvPr/>
        </p:nvSpPr>
        <p:spPr>
          <a:xfrm>
            <a:off x="7958129" y="5907069"/>
            <a:ext cx="374945" cy="396391"/>
          </a:xfrm>
          <a:prstGeom prst="rect">
            <a:avLst/>
          </a:prstGeom>
          <a:noFill/>
        </p:spPr>
        <p:txBody>
          <a:bodyPr wrap="square" rtlCol="0">
            <a:spAutoFit/>
          </a:bodyPr>
          <a:lstStyle/>
          <a:p>
            <a:r>
              <a:rPr lang="en-US" sz="1976" dirty="0">
                <a:solidFill>
                  <a:srgbClr val="FF0000"/>
                </a:solidFill>
              </a:rPr>
              <a:t>0</a:t>
            </a:r>
          </a:p>
        </p:txBody>
      </p:sp>
      <p:sp>
        <p:nvSpPr>
          <p:cNvPr id="13" name="TextBox 12">
            <a:extLst>
              <a:ext uri="{FF2B5EF4-FFF2-40B4-BE49-F238E27FC236}">
                <a16:creationId xmlns:a16="http://schemas.microsoft.com/office/drawing/2014/main" id="{45419725-9019-0358-2460-8E5268ED5609}"/>
              </a:ext>
            </a:extLst>
          </p:cNvPr>
          <p:cNvSpPr txBox="1"/>
          <p:nvPr/>
        </p:nvSpPr>
        <p:spPr>
          <a:xfrm>
            <a:off x="5156538" y="5603410"/>
            <a:ext cx="1848762" cy="1138773"/>
          </a:xfrm>
          <a:prstGeom prst="rect">
            <a:avLst/>
          </a:prstGeom>
          <a:solidFill>
            <a:srgbClr val="1CACE3">
              <a:lumMod val="75000"/>
            </a:srgbClr>
          </a:solidFill>
          <a:ln>
            <a:solidFill>
              <a:srgbClr val="1CACE3">
                <a:lumMod val="75000"/>
              </a:srgbClr>
            </a:solidFill>
          </a:ln>
          <a:effectLst>
            <a:outerShdw blurRad="50800" dist="38100" dir="5400000" rotWithShape="0">
              <a:srgbClr val="000000">
                <a:alpha val="60000"/>
              </a:srgbClr>
            </a:outerShdw>
          </a:effectLst>
        </p:spPr>
        <p:txBody>
          <a:bodyPr wrap="square" rtlCol="0">
            <a:spAutoFit/>
          </a:bodyPr>
          <a:lstStyle/>
          <a:p>
            <a:pPr algn="ctr" defTabSz="518145">
              <a:defRPr/>
            </a:pPr>
            <a:r>
              <a:rPr lang="en-US" sz="1360" dirty="0">
                <a:solidFill>
                  <a:prstClr val="white"/>
                </a:solidFill>
                <a:latin typeface="Century Gothic"/>
                <a:ea typeface="+mn-ea"/>
                <a:cs typeface="+mn-cs"/>
              </a:rPr>
              <a:t>We use 1 to represent </a:t>
            </a:r>
            <a:r>
              <a:rPr lang="en-US" sz="1360" b="1" dirty="0">
                <a:solidFill>
                  <a:prstClr val="white"/>
                </a:solidFill>
                <a:latin typeface="Century Gothic"/>
                <a:ea typeface="+mn-ea"/>
                <a:cs typeface="+mn-cs"/>
              </a:rPr>
              <a:t>HIGH </a:t>
            </a:r>
            <a:r>
              <a:rPr lang="en-US" sz="1360" dirty="0">
                <a:solidFill>
                  <a:prstClr val="white"/>
                </a:solidFill>
                <a:latin typeface="Century Gothic"/>
                <a:ea typeface="+mn-ea"/>
                <a:cs typeface="+mn-cs"/>
              </a:rPr>
              <a:t>voltage, 0 to represent </a:t>
            </a:r>
            <a:r>
              <a:rPr lang="en-US" sz="1360" b="1" dirty="0">
                <a:solidFill>
                  <a:prstClr val="white"/>
                </a:solidFill>
                <a:latin typeface="Century Gothic"/>
                <a:ea typeface="+mn-ea"/>
                <a:cs typeface="+mn-cs"/>
              </a:rPr>
              <a:t>LOW </a:t>
            </a:r>
            <a:r>
              <a:rPr lang="en-US" sz="1360" dirty="0">
                <a:solidFill>
                  <a:prstClr val="white"/>
                </a:solidFill>
                <a:latin typeface="Century Gothic"/>
                <a:ea typeface="+mn-ea"/>
                <a:cs typeface="+mn-cs"/>
              </a:rPr>
              <a:t>voltage</a:t>
            </a:r>
          </a:p>
        </p:txBody>
      </p:sp>
      <p:cxnSp>
        <p:nvCxnSpPr>
          <p:cNvPr id="14" name="Straight Arrow Connector 13">
            <a:extLst>
              <a:ext uri="{FF2B5EF4-FFF2-40B4-BE49-F238E27FC236}">
                <a16:creationId xmlns:a16="http://schemas.microsoft.com/office/drawing/2014/main" id="{6AA16844-C1D6-2EA4-9E50-1B9D06A59894}"/>
              </a:ext>
            </a:extLst>
          </p:cNvPr>
          <p:cNvCxnSpPr/>
          <p:nvPr/>
        </p:nvCxnSpPr>
        <p:spPr>
          <a:xfrm flipV="1">
            <a:off x="7005300" y="6095203"/>
            <a:ext cx="811749" cy="191095"/>
          </a:xfrm>
          <a:prstGeom prst="straightConnector1">
            <a:avLst/>
          </a:prstGeom>
          <a:noFill/>
          <a:ln w="57150" cap="rnd" cmpd="sng" algn="ctr">
            <a:solidFill>
              <a:srgbClr val="1CACE3">
                <a:lumMod val="75000"/>
              </a:srgbClr>
            </a:solidFill>
            <a:prstDash val="solid"/>
            <a:tailEnd type="triangle"/>
          </a:ln>
          <a:effectLst/>
        </p:spPr>
      </p:cxnSp>
      <p:cxnSp>
        <p:nvCxnSpPr>
          <p:cNvPr id="15" name="Straight Arrow Connector 14">
            <a:extLst>
              <a:ext uri="{FF2B5EF4-FFF2-40B4-BE49-F238E27FC236}">
                <a16:creationId xmlns:a16="http://schemas.microsoft.com/office/drawing/2014/main" id="{E3A26488-574A-E778-6B6F-CAB8D6136E8A}"/>
              </a:ext>
            </a:extLst>
          </p:cNvPr>
          <p:cNvCxnSpPr>
            <a:endCxn id="11" idx="3"/>
          </p:cNvCxnSpPr>
          <p:nvPr/>
        </p:nvCxnSpPr>
        <p:spPr>
          <a:xfrm flipH="1" flipV="1">
            <a:off x="4139575" y="6106817"/>
            <a:ext cx="1025776" cy="126700"/>
          </a:xfrm>
          <a:prstGeom prst="straightConnector1">
            <a:avLst/>
          </a:prstGeom>
          <a:noFill/>
          <a:ln w="57150" cap="rnd" cmpd="sng" algn="ctr">
            <a:solidFill>
              <a:srgbClr val="1CACE3">
                <a:lumMod val="75000"/>
              </a:srgbClr>
            </a:solidFill>
            <a:prstDash val="solid"/>
            <a:tailEnd type="triangle"/>
          </a:ln>
          <a:effectLst/>
        </p:spPr>
      </p:cxnSp>
    </p:spTree>
    <p:extLst>
      <p:ext uri="{BB962C8B-B14F-4D97-AF65-F5344CB8AC3E}">
        <p14:creationId xmlns:p14="http://schemas.microsoft.com/office/powerpoint/2010/main" val="62605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P spid="12" grpId="0"/>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4DDD2-788E-4E60-9CAB-1B80241D91F8}"/>
              </a:ext>
            </a:extLst>
          </p:cNvPr>
          <p:cNvSpPr>
            <a:spLocks noGrp="1"/>
          </p:cNvSpPr>
          <p:nvPr>
            <p:ph type="title"/>
          </p:nvPr>
        </p:nvSpPr>
        <p:spPr/>
        <p:txBody>
          <a:bodyPr/>
          <a:lstStyle/>
          <a:p>
            <a:r>
              <a:rPr lang="en-US" sz="4400" dirty="0">
                <a:latin typeface="Calibri"/>
                <a:ea typeface="Calibri"/>
                <a:cs typeface="Calibri"/>
                <a:sym typeface="Calibri"/>
              </a:rPr>
              <a:t>Basic gate: Inverter</a:t>
            </a:r>
            <a:endParaRPr lang="en-US" dirty="0"/>
          </a:p>
        </p:txBody>
      </p:sp>
      <p:sp>
        <p:nvSpPr>
          <p:cNvPr id="4" name="Slide Number Placeholder 3">
            <a:extLst>
              <a:ext uri="{FF2B5EF4-FFF2-40B4-BE49-F238E27FC236}">
                <a16:creationId xmlns:a16="http://schemas.microsoft.com/office/drawing/2014/main" id="{0D514828-1E33-CD60-1F73-F5DD301492D4}"/>
              </a:ext>
            </a:extLst>
          </p:cNvPr>
          <p:cNvSpPr>
            <a:spLocks noGrp="1"/>
          </p:cNvSpPr>
          <p:nvPr>
            <p:ph type="sldNum" sz="quarter" idx="12"/>
          </p:nvPr>
        </p:nvSpPr>
        <p:spPr/>
        <p:txBody>
          <a:bodyPr/>
          <a:lstStyle/>
          <a:p>
            <a:fld id="{24191890-1B93-4A46-9FD4-B9843F018E51}" type="slidenum">
              <a:rPr lang="en-US" smtClean="0"/>
              <a:pPr/>
              <a:t>18</a:t>
            </a:fld>
            <a:endParaRPr lang="en-US" dirty="0"/>
          </a:p>
        </p:txBody>
      </p:sp>
      <p:cxnSp>
        <p:nvCxnSpPr>
          <p:cNvPr id="5" name="Shape 381">
            <a:extLst>
              <a:ext uri="{FF2B5EF4-FFF2-40B4-BE49-F238E27FC236}">
                <a16:creationId xmlns:a16="http://schemas.microsoft.com/office/drawing/2014/main" id="{B1874A88-03F5-DB7D-470A-35E2CC3F1B7D}"/>
              </a:ext>
            </a:extLst>
          </p:cNvPr>
          <p:cNvCxnSpPr/>
          <p:nvPr/>
        </p:nvCxnSpPr>
        <p:spPr>
          <a:xfrm>
            <a:off x="2971959" y="3144943"/>
            <a:ext cx="1799" cy="1122678"/>
          </a:xfrm>
          <a:prstGeom prst="straightConnector1">
            <a:avLst/>
          </a:prstGeom>
          <a:noFill/>
          <a:ln w="9525" cap="flat" cmpd="sng">
            <a:solidFill>
              <a:srgbClr val="000000"/>
            </a:solidFill>
            <a:prstDash val="solid"/>
            <a:round/>
            <a:headEnd type="none" w="med" len="med"/>
            <a:tailEnd type="none" w="med" len="med"/>
          </a:ln>
        </p:spPr>
      </p:cxnSp>
      <p:cxnSp>
        <p:nvCxnSpPr>
          <p:cNvPr id="6" name="Shape 382">
            <a:extLst>
              <a:ext uri="{FF2B5EF4-FFF2-40B4-BE49-F238E27FC236}">
                <a16:creationId xmlns:a16="http://schemas.microsoft.com/office/drawing/2014/main" id="{986CC1E2-9A69-0AB1-30A5-5F3769A4F42C}"/>
              </a:ext>
            </a:extLst>
          </p:cNvPr>
          <p:cNvCxnSpPr/>
          <p:nvPr/>
        </p:nvCxnSpPr>
        <p:spPr>
          <a:xfrm>
            <a:off x="3403759" y="3144943"/>
            <a:ext cx="1799" cy="1122678"/>
          </a:xfrm>
          <a:prstGeom prst="straightConnector1">
            <a:avLst/>
          </a:prstGeom>
          <a:noFill/>
          <a:ln w="9525" cap="flat" cmpd="sng">
            <a:solidFill>
              <a:srgbClr val="000000"/>
            </a:solidFill>
            <a:prstDash val="solid"/>
            <a:round/>
            <a:headEnd type="none" w="med" len="med"/>
            <a:tailEnd type="none" w="med" len="med"/>
          </a:ln>
        </p:spPr>
      </p:cxnSp>
      <p:cxnSp>
        <p:nvCxnSpPr>
          <p:cNvPr id="7" name="Shape 383">
            <a:extLst>
              <a:ext uri="{FF2B5EF4-FFF2-40B4-BE49-F238E27FC236}">
                <a16:creationId xmlns:a16="http://schemas.microsoft.com/office/drawing/2014/main" id="{C51B6B6B-58C2-D8E1-552D-75C27026B46B}"/>
              </a:ext>
            </a:extLst>
          </p:cNvPr>
          <p:cNvCxnSpPr/>
          <p:nvPr/>
        </p:nvCxnSpPr>
        <p:spPr>
          <a:xfrm>
            <a:off x="2540159" y="3144943"/>
            <a:ext cx="1799" cy="1122678"/>
          </a:xfrm>
          <a:prstGeom prst="straightConnector1">
            <a:avLst/>
          </a:prstGeom>
          <a:noFill/>
          <a:ln w="9525" cap="flat" cmpd="sng">
            <a:solidFill>
              <a:srgbClr val="000000"/>
            </a:solidFill>
            <a:prstDash val="solid"/>
            <a:round/>
            <a:headEnd type="none" w="med" len="med"/>
            <a:tailEnd type="none" w="med" len="med"/>
          </a:ln>
        </p:spPr>
      </p:cxnSp>
      <p:cxnSp>
        <p:nvCxnSpPr>
          <p:cNvPr id="8" name="Shape 384">
            <a:extLst>
              <a:ext uri="{FF2B5EF4-FFF2-40B4-BE49-F238E27FC236}">
                <a16:creationId xmlns:a16="http://schemas.microsoft.com/office/drawing/2014/main" id="{B54CBC48-1FC2-ADF1-8B4B-2E3AA3879913}"/>
              </a:ext>
            </a:extLst>
          </p:cNvPr>
          <p:cNvCxnSpPr/>
          <p:nvPr/>
        </p:nvCxnSpPr>
        <p:spPr>
          <a:xfrm>
            <a:off x="2540159" y="3404024"/>
            <a:ext cx="863600" cy="1799"/>
          </a:xfrm>
          <a:prstGeom prst="straightConnector1">
            <a:avLst/>
          </a:prstGeom>
          <a:noFill/>
          <a:ln w="9525" cap="flat" cmpd="sng">
            <a:solidFill>
              <a:srgbClr val="000000"/>
            </a:solidFill>
            <a:prstDash val="solid"/>
            <a:round/>
            <a:headEnd type="none" w="med" len="med"/>
            <a:tailEnd type="none" w="med" len="med"/>
          </a:ln>
        </p:spPr>
      </p:cxnSp>
      <p:sp>
        <p:nvSpPr>
          <p:cNvPr id="9" name="Shape 385">
            <a:extLst>
              <a:ext uri="{FF2B5EF4-FFF2-40B4-BE49-F238E27FC236}">
                <a16:creationId xmlns:a16="http://schemas.microsoft.com/office/drawing/2014/main" id="{C6B4C4BD-7F77-06C4-4CC8-2B647DD791B4}"/>
              </a:ext>
            </a:extLst>
          </p:cNvPr>
          <p:cNvSpPr/>
          <p:nvPr/>
        </p:nvSpPr>
        <p:spPr>
          <a:xfrm>
            <a:off x="2540159" y="2972223"/>
            <a:ext cx="293196" cy="525690"/>
          </a:xfrm>
          <a:prstGeom prst="roundRect">
            <a:avLst>
              <a:gd name="adj" fmla="val 556"/>
            </a:avLst>
          </a:prstGeom>
          <a:noFill/>
          <a:ln>
            <a:noFill/>
          </a:ln>
        </p:spPr>
        <p:txBody>
          <a:bodyPr lIns="102000" tIns="53040" rIns="102000" bIns="53040" anchor="t" anchorCtr="0">
            <a:noAutofit/>
          </a:bodyPr>
          <a:lstStyle/>
          <a:p>
            <a:pPr>
              <a:buClr>
                <a:srgbClr val="000000"/>
              </a:buClr>
              <a:buSzPct val="25000"/>
            </a:pPr>
            <a:r>
              <a:rPr lang="en-US" sz="2720">
                <a:solidFill>
                  <a:schemeClr val="dk1"/>
                </a:solidFill>
                <a:latin typeface="Calibri"/>
                <a:ea typeface="Calibri"/>
                <a:cs typeface="Calibri"/>
                <a:sym typeface="Calibri"/>
              </a:rPr>
              <a:t>I</a:t>
            </a:r>
          </a:p>
        </p:txBody>
      </p:sp>
      <p:sp>
        <p:nvSpPr>
          <p:cNvPr id="10" name="Shape 386">
            <a:extLst>
              <a:ext uri="{FF2B5EF4-FFF2-40B4-BE49-F238E27FC236}">
                <a16:creationId xmlns:a16="http://schemas.microsoft.com/office/drawing/2014/main" id="{6785CD63-1545-F360-5DB3-3E294ADA836B}"/>
              </a:ext>
            </a:extLst>
          </p:cNvPr>
          <p:cNvSpPr/>
          <p:nvPr/>
        </p:nvSpPr>
        <p:spPr>
          <a:xfrm>
            <a:off x="2971959" y="2972223"/>
            <a:ext cx="436719" cy="525690"/>
          </a:xfrm>
          <a:prstGeom prst="roundRect">
            <a:avLst>
              <a:gd name="adj" fmla="val 394"/>
            </a:avLst>
          </a:prstGeom>
          <a:noFill/>
          <a:ln>
            <a:noFill/>
          </a:ln>
        </p:spPr>
        <p:txBody>
          <a:bodyPr lIns="102000" tIns="53040" rIns="102000" bIns="53040" anchor="t" anchorCtr="0">
            <a:noAutofit/>
          </a:bodyPr>
          <a:lstStyle/>
          <a:p>
            <a:pPr>
              <a:buClr>
                <a:srgbClr val="000000"/>
              </a:buClr>
              <a:buSzPct val="25000"/>
            </a:pPr>
            <a:r>
              <a:rPr lang="en-US" sz="2720">
                <a:solidFill>
                  <a:schemeClr val="dk1"/>
                </a:solidFill>
                <a:latin typeface="Calibri"/>
                <a:ea typeface="Calibri"/>
                <a:cs typeface="Calibri"/>
                <a:sym typeface="Calibri"/>
              </a:rPr>
              <a:t>O</a:t>
            </a:r>
          </a:p>
        </p:txBody>
      </p:sp>
      <p:sp>
        <p:nvSpPr>
          <p:cNvPr id="11" name="Shape 387">
            <a:extLst>
              <a:ext uri="{FF2B5EF4-FFF2-40B4-BE49-F238E27FC236}">
                <a16:creationId xmlns:a16="http://schemas.microsoft.com/office/drawing/2014/main" id="{EFFC92F3-B076-1AD6-6EF5-CFCFBAC1AC88}"/>
              </a:ext>
            </a:extLst>
          </p:cNvPr>
          <p:cNvSpPr/>
          <p:nvPr/>
        </p:nvSpPr>
        <p:spPr>
          <a:xfrm>
            <a:off x="2540159" y="3404023"/>
            <a:ext cx="382217" cy="1362845"/>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720" b="1">
                <a:solidFill>
                  <a:schemeClr val="dk1"/>
                </a:solidFill>
                <a:latin typeface="Calibri"/>
                <a:ea typeface="Calibri"/>
                <a:cs typeface="Calibri"/>
                <a:sym typeface="Calibri"/>
              </a:rPr>
              <a:t>0</a:t>
            </a:r>
          </a:p>
          <a:p>
            <a:pPr>
              <a:buClr>
                <a:srgbClr val="000000"/>
              </a:buClr>
              <a:buSzPct val="25000"/>
            </a:pPr>
            <a:r>
              <a:rPr lang="en-US" sz="2720" b="1">
                <a:solidFill>
                  <a:schemeClr val="dk1"/>
                </a:solidFill>
                <a:latin typeface="Calibri"/>
                <a:ea typeface="Calibri"/>
                <a:cs typeface="Calibri"/>
                <a:sym typeface="Calibri"/>
              </a:rPr>
              <a:t>1</a:t>
            </a:r>
          </a:p>
          <a:p>
            <a:pPr>
              <a:buClr>
                <a:srgbClr val="000000"/>
              </a:buClr>
            </a:pPr>
            <a:endParaRPr sz="2720" b="1">
              <a:solidFill>
                <a:schemeClr val="dk1"/>
              </a:solidFill>
              <a:latin typeface="Calibri"/>
              <a:ea typeface="Calibri"/>
              <a:cs typeface="Calibri"/>
              <a:sym typeface="Calibri"/>
            </a:endParaRPr>
          </a:p>
        </p:txBody>
      </p:sp>
      <p:sp>
        <p:nvSpPr>
          <p:cNvPr id="12" name="Shape 388">
            <a:extLst>
              <a:ext uri="{FF2B5EF4-FFF2-40B4-BE49-F238E27FC236}">
                <a16:creationId xmlns:a16="http://schemas.microsoft.com/office/drawing/2014/main" id="{80C0D887-4842-AC34-69BB-916933F6D8B5}"/>
              </a:ext>
            </a:extLst>
          </p:cNvPr>
          <p:cNvSpPr/>
          <p:nvPr/>
        </p:nvSpPr>
        <p:spPr>
          <a:xfrm>
            <a:off x="2971959" y="3404023"/>
            <a:ext cx="382217" cy="1362845"/>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720" b="1" dirty="0">
                <a:solidFill>
                  <a:schemeClr val="dk1"/>
                </a:solidFill>
                <a:latin typeface="Calibri"/>
                <a:ea typeface="Calibri"/>
                <a:cs typeface="Calibri"/>
                <a:sym typeface="Calibri"/>
              </a:rPr>
              <a:t>1</a:t>
            </a:r>
          </a:p>
          <a:p>
            <a:pPr>
              <a:buClr>
                <a:srgbClr val="000000"/>
              </a:buClr>
              <a:buSzPct val="25000"/>
            </a:pPr>
            <a:r>
              <a:rPr lang="en-US" sz="2720" b="1" dirty="0">
                <a:solidFill>
                  <a:schemeClr val="dk1"/>
                </a:solidFill>
                <a:latin typeface="Calibri"/>
                <a:ea typeface="Calibri"/>
                <a:cs typeface="Calibri"/>
                <a:sym typeface="Calibri"/>
              </a:rPr>
              <a:t>0</a:t>
            </a:r>
          </a:p>
          <a:p>
            <a:pPr>
              <a:buClr>
                <a:srgbClr val="000000"/>
              </a:buClr>
            </a:pPr>
            <a:endParaRPr sz="2720" b="1" dirty="0">
              <a:solidFill>
                <a:schemeClr val="dk1"/>
              </a:solidFill>
              <a:latin typeface="Calibri"/>
              <a:ea typeface="Calibri"/>
              <a:cs typeface="Calibri"/>
              <a:sym typeface="Calibri"/>
            </a:endParaRPr>
          </a:p>
        </p:txBody>
      </p:sp>
      <p:grpSp>
        <p:nvGrpSpPr>
          <p:cNvPr id="13" name="Shape 389">
            <a:extLst>
              <a:ext uri="{FF2B5EF4-FFF2-40B4-BE49-F238E27FC236}">
                <a16:creationId xmlns:a16="http://schemas.microsoft.com/office/drawing/2014/main" id="{D739917C-9F02-C5B1-90D4-7BE903B4BC9D}"/>
              </a:ext>
            </a:extLst>
          </p:cNvPr>
          <p:cNvGrpSpPr/>
          <p:nvPr/>
        </p:nvGrpSpPr>
        <p:grpSpPr>
          <a:xfrm>
            <a:off x="5130958" y="1899920"/>
            <a:ext cx="4186660" cy="1302596"/>
            <a:chOff x="2352" y="1585"/>
            <a:chExt cx="2326" cy="723"/>
          </a:xfrm>
        </p:grpSpPr>
        <p:sp>
          <p:nvSpPr>
            <p:cNvPr id="14" name="Shape 390">
              <a:extLst>
                <a:ext uri="{FF2B5EF4-FFF2-40B4-BE49-F238E27FC236}">
                  <a16:creationId xmlns:a16="http://schemas.microsoft.com/office/drawing/2014/main" id="{ED406D92-DA0B-C29C-C2AC-88E4AB3D5BE2}"/>
                </a:ext>
              </a:extLst>
            </p:cNvPr>
            <p:cNvSpPr/>
            <p:nvPr/>
          </p:nvSpPr>
          <p:spPr>
            <a:xfrm>
              <a:off x="3754" y="1888"/>
              <a:ext cx="94" cy="103"/>
            </a:xfrm>
            <a:prstGeom prst="ellipse">
              <a:avLst/>
            </a:prstGeom>
            <a:noFill/>
            <a:ln w="28425" cap="flat" cmpd="sng">
              <a:solidFill>
                <a:srgbClr val="000000"/>
              </a:solidFill>
              <a:prstDash val="solid"/>
              <a:round/>
              <a:headEnd type="none" w="med" len="med"/>
              <a:tailEnd type="none" w="med" len="med"/>
            </a:ln>
          </p:spPr>
          <p:txBody>
            <a:bodyPr lIns="103615" tIns="51793" rIns="103615" bIns="51793" anchor="ctr" anchorCtr="0">
              <a:noAutofit/>
            </a:bodyPr>
            <a:lstStyle/>
            <a:p>
              <a:pPr>
                <a:buClr>
                  <a:srgbClr val="000000"/>
                </a:buClr>
              </a:pPr>
              <a:endParaRPr sz="2720">
                <a:solidFill>
                  <a:schemeClr val="dk1"/>
                </a:solidFill>
                <a:latin typeface="Times New Roman"/>
                <a:ea typeface="Times New Roman"/>
                <a:cs typeface="Times New Roman"/>
                <a:sym typeface="Times New Roman"/>
              </a:endParaRPr>
            </a:p>
          </p:txBody>
        </p:sp>
        <p:cxnSp>
          <p:nvCxnSpPr>
            <p:cNvPr id="15" name="Shape 391">
              <a:extLst>
                <a:ext uri="{FF2B5EF4-FFF2-40B4-BE49-F238E27FC236}">
                  <a16:creationId xmlns:a16="http://schemas.microsoft.com/office/drawing/2014/main" id="{7E1A85C8-44BC-8F3A-AA10-1E42C89E3236}"/>
                </a:ext>
              </a:extLst>
            </p:cNvPr>
            <p:cNvCxnSpPr/>
            <p:nvPr/>
          </p:nvCxnSpPr>
          <p:spPr>
            <a:xfrm>
              <a:off x="2592" y="1944"/>
              <a:ext cx="528" cy="0"/>
            </a:xfrm>
            <a:prstGeom prst="straightConnector1">
              <a:avLst/>
            </a:prstGeom>
            <a:noFill/>
            <a:ln w="28425" cap="flat" cmpd="sng">
              <a:solidFill>
                <a:srgbClr val="000000"/>
              </a:solidFill>
              <a:prstDash val="solid"/>
              <a:round/>
              <a:headEnd type="none" w="med" len="med"/>
              <a:tailEnd type="none" w="med" len="med"/>
            </a:ln>
          </p:spPr>
        </p:cxnSp>
        <p:cxnSp>
          <p:nvCxnSpPr>
            <p:cNvPr id="16" name="Shape 392">
              <a:extLst>
                <a:ext uri="{FF2B5EF4-FFF2-40B4-BE49-F238E27FC236}">
                  <a16:creationId xmlns:a16="http://schemas.microsoft.com/office/drawing/2014/main" id="{374BB7D0-CD79-42D3-F558-419C2B65245F}"/>
                </a:ext>
              </a:extLst>
            </p:cNvPr>
            <p:cNvCxnSpPr/>
            <p:nvPr/>
          </p:nvCxnSpPr>
          <p:spPr>
            <a:xfrm>
              <a:off x="3850" y="1942"/>
              <a:ext cx="528" cy="0"/>
            </a:xfrm>
            <a:prstGeom prst="straightConnector1">
              <a:avLst/>
            </a:prstGeom>
            <a:noFill/>
            <a:ln w="28425" cap="flat" cmpd="sng">
              <a:solidFill>
                <a:srgbClr val="000000"/>
              </a:solidFill>
              <a:prstDash val="solid"/>
              <a:round/>
              <a:headEnd type="none" w="med" len="med"/>
              <a:tailEnd type="none" w="med" len="med"/>
            </a:ln>
          </p:spPr>
        </p:cxnSp>
        <p:sp>
          <p:nvSpPr>
            <p:cNvPr id="17" name="Shape 393">
              <a:extLst>
                <a:ext uri="{FF2B5EF4-FFF2-40B4-BE49-F238E27FC236}">
                  <a16:creationId xmlns:a16="http://schemas.microsoft.com/office/drawing/2014/main" id="{82837C6A-3C63-B313-ADE7-F39318216ACC}"/>
                </a:ext>
              </a:extLst>
            </p:cNvPr>
            <p:cNvSpPr/>
            <p:nvPr/>
          </p:nvSpPr>
          <p:spPr>
            <a:xfrm>
              <a:off x="2352" y="1762"/>
              <a:ext cx="187" cy="288"/>
            </a:xfrm>
            <a:prstGeom prst="roundRect">
              <a:avLst>
                <a:gd name="adj" fmla="val 523"/>
              </a:avLst>
            </a:prstGeom>
            <a:noFill/>
            <a:ln>
              <a:noFill/>
            </a:ln>
          </p:spPr>
          <p:txBody>
            <a:bodyPr lIns="102000" tIns="53040" rIns="102000" bIns="53040" anchor="t" anchorCtr="0">
              <a:noAutofit/>
            </a:bodyPr>
            <a:lstStyle/>
            <a:p>
              <a:pPr>
                <a:buClr>
                  <a:srgbClr val="000000"/>
                </a:buClr>
                <a:buSzPct val="25000"/>
              </a:pPr>
              <a:r>
                <a:rPr lang="en-US" sz="2720" b="1">
                  <a:solidFill>
                    <a:schemeClr val="dk1"/>
                  </a:solidFill>
                  <a:latin typeface="Times New Roman"/>
                  <a:ea typeface="Times New Roman"/>
                  <a:cs typeface="Times New Roman"/>
                  <a:sym typeface="Times New Roman"/>
                </a:rPr>
                <a:t>I</a:t>
              </a:r>
            </a:p>
          </p:txBody>
        </p:sp>
        <p:sp>
          <p:nvSpPr>
            <p:cNvPr id="18" name="Shape 394">
              <a:extLst>
                <a:ext uri="{FF2B5EF4-FFF2-40B4-BE49-F238E27FC236}">
                  <a16:creationId xmlns:a16="http://schemas.microsoft.com/office/drawing/2014/main" id="{A45474A1-0B18-6C45-6F9F-9350F80CB3D6}"/>
                </a:ext>
              </a:extLst>
            </p:cNvPr>
            <p:cNvSpPr/>
            <p:nvPr/>
          </p:nvSpPr>
          <p:spPr>
            <a:xfrm>
              <a:off x="4415" y="1762"/>
              <a:ext cx="263" cy="288"/>
            </a:xfrm>
            <a:prstGeom prst="roundRect">
              <a:avLst>
                <a:gd name="adj" fmla="val 375"/>
              </a:avLst>
            </a:prstGeom>
            <a:noFill/>
            <a:ln>
              <a:noFill/>
            </a:ln>
          </p:spPr>
          <p:txBody>
            <a:bodyPr lIns="102000" tIns="53040" rIns="102000" bIns="53040" anchor="t" anchorCtr="0">
              <a:noAutofit/>
            </a:bodyPr>
            <a:lstStyle/>
            <a:p>
              <a:pPr>
                <a:buClr>
                  <a:srgbClr val="000000"/>
                </a:buClr>
                <a:buSzPct val="25000"/>
              </a:pPr>
              <a:r>
                <a:rPr lang="en-US" sz="2720" b="1">
                  <a:solidFill>
                    <a:schemeClr val="dk1"/>
                  </a:solidFill>
                  <a:latin typeface="Times New Roman"/>
                  <a:ea typeface="Times New Roman"/>
                  <a:cs typeface="Times New Roman"/>
                  <a:sym typeface="Times New Roman"/>
                </a:rPr>
                <a:t>O</a:t>
              </a:r>
            </a:p>
          </p:txBody>
        </p:sp>
        <p:sp>
          <p:nvSpPr>
            <p:cNvPr id="19" name="Shape 395">
              <a:extLst>
                <a:ext uri="{FF2B5EF4-FFF2-40B4-BE49-F238E27FC236}">
                  <a16:creationId xmlns:a16="http://schemas.microsoft.com/office/drawing/2014/main" id="{E5304A3E-E75A-08E6-7BE9-C3EE5F796C9D}"/>
                </a:ext>
              </a:extLst>
            </p:cNvPr>
            <p:cNvSpPr/>
            <p:nvPr/>
          </p:nvSpPr>
          <p:spPr>
            <a:xfrm>
              <a:off x="3121" y="1585"/>
              <a:ext cx="623" cy="723"/>
            </a:xfrm>
            <a:custGeom>
              <a:avLst/>
              <a:gdLst/>
              <a:ahLst/>
              <a:cxnLst/>
              <a:rect l="0" t="0" r="0" b="0"/>
              <a:pathLst>
                <a:path w="120000" h="120000" extrusionOk="0">
                  <a:moveTo>
                    <a:pt x="119956" y="59943"/>
                  </a:moveTo>
                  <a:lnTo>
                    <a:pt x="0" y="119962"/>
                  </a:lnTo>
                  <a:lnTo>
                    <a:pt x="0" y="0"/>
                  </a:lnTo>
                  <a:lnTo>
                    <a:pt x="119956" y="59943"/>
                  </a:lnTo>
                </a:path>
              </a:pathLst>
            </a:custGeom>
            <a:noFill/>
            <a:ln w="28425" cap="flat" cmpd="sng">
              <a:solidFill>
                <a:srgbClr val="000000"/>
              </a:solidFill>
              <a:prstDash val="solid"/>
              <a:round/>
              <a:headEnd type="none" w="med" len="med"/>
              <a:tailEnd type="none" w="med" len="med"/>
            </a:ln>
          </p:spPr>
          <p:txBody>
            <a:bodyPr lIns="103615" tIns="51793" rIns="103615" bIns="51793" anchor="ctr" anchorCtr="0">
              <a:noAutofit/>
            </a:bodyPr>
            <a:lstStyle/>
            <a:p>
              <a:pPr>
                <a:buClr>
                  <a:srgbClr val="000000"/>
                </a:buClr>
              </a:pPr>
              <a:endParaRPr sz="2720">
                <a:solidFill>
                  <a:schemeClr val="dk1"/>
                </a:solidFill>
                <a:latin typeface="Times New Roman"/>
                <a:ea typeface="Times New Roman"/>
                <a:cs typeface="Times New Roman"/>
                <a:sym typeface="Times New Roman"/>
              </a:endParaRPr>
            </a:p>
          </p:txBody>
        </p:sp>
      </p:grpSp>
      <p:sp>
        <p:nvSpPr>
          <p:cNvPr id="20" name="Shape 396">
            <a:extLst>
              <a:ext uri="{FF2B5EF4-FFF2-40B4-BE49-F238E27FC236}">
                <a16:creationId xmlns:a16="http://schemas.microsoft.com/office/drawing/2014/main" id="{8FE87075-C2DC-EFB9-73D1-70402C4FB866}"/>
              </a:ext>
            </a:extLst>
          </p:cNvPr>
          <p:cNvSpPr/>
          <p:nvPr/>
        </p:nvSpPr>
        <p:spPr>
          <a:xfrm>
            <a:off x="2367440" y="2626784"/>
            <a:ext cx="2188608" cy="386166"/>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1813">
                <a:solidFill>
                  <a:schemeClr val="dk1"/>
                </a:solidFill>
                <a:latin typeface="Calibri"/>
                <a:ea typeface="Calibri"/>
                <a:cs typeface="Calibri"/>
                <a:sym typeface="Calibri"/>
              </a:rPr>
              <a:t>Truth Table</a:t>
            </a:r>
          </a:p>
        </p:txBody>
      </p:sp>
      <p:pic>
        <p:nvPicPr>
          <p:cNvPr id="21" name="Shape 397">
            <a:extLst>
              <a:ext uri="{FF2B5EF4-FFF2-40B4-BE49-F238E27FC236}">
                <a16:creationId xmlns:a16="http://schemas.microsoft.com/office/drawing/2014/main" id="{9B4215B0-EAB4-A94F-8FCD-A100B8278F7B}"/>
              </a:ext>
            </a:extLst>
          </p:cNvPr>
          <p:cNvPicPr preferRelativeResize="0"/>
          <p:nvPr/>
        </p:nvPicPr>
        <p:blipFill rotWithShape="1">
          <a:blip r:embed="rId2">
            <a:alphaModFix/>
          </a:blip>
          <a:srcRect/>
          <a:stretch/>
        </p:blipFill>
        <p:spPr>
          <a:xfrm>
            <a:off x="7473474" y="4404360"/>
            <a:ext cx="2396490" cy="2288538"/>
          </a:xfrm>
          <a:prstGeom prst="rect">
            <a:avLst/>
          </a:prstGeom>
          <a:noFill/>
          <a:ln>
            <a:noFill/>
          </a:ln>
        </p:spPr>
      </p:pic>
      <p:sp>
        <p:nvSpPr>
          <p:cNvPr id="22" name="Shape 398">
            <a:extLst>
              <a:ext uri="{FF2B5EF4-FFF2-40B4-BE49-F238E27FC236}">
                <a16:creationId xmlns:a16="http://schemas.microsoft.com/office/drawing/2014/main" id="{F119AC08-4A8A-6CAB-748F-2B13C80C605B}"/>
              </a:ext>
            </a:extLst>
          </p:cNvPr>
          <p:cNvSpPr txBox="1"/>
          <p:nvPr/>
        </p:nvSpPr>
        <p:spPr>
          <a:xfrm>
            <a:off x="1849279" y="1554480"/>
            <a:ext cx="2353036" cy="941795"/>
          </a:xfrm>
          <a:prstGeom prst="rect">
            <a:avLst/>
          </a:prstGeom>
          <a:noFill/>
          <a:ln>
            <a:noFill/>
          </a:ln>
        </p:spPr>
        <p:txBody>
          <a:bodyPr lIns="103615" tIns="51793" rIns="103615" bIns="51793" anchor="t" anchorCtr="0">
            <a:noAutofit/>
          </a:bodyPr>
          <a:lstStyle/>
          <a:p>
            <a:pPr>
              <a:buClr>
                <a:srgbClr val="CC0000"/>
              </a:buClr>
              <a:buSzPct val="25000"/>
            </a:pPr>
            <a:r>
              <a:rPr lang="en-US" sz="2720" b="1" dirty="0">
                <a:solidFill>
                  <a:srgbClr val="CC0000"/>
                </a:solidFill>
                <a:latin typeface="Calibri"/>
                <a:ea typeface="Calibri"/>
                <a:cs typeface="Calibri"/>
                <a:sym typeface="Calibri"/>
              </a:rPr>
              <a:t>CS abstraction</a:t>
            </a:r>
            <a:br>
              <a:rPr lang="en-US" sz="2720" b="1" dirty="0">
                <a:solidFill>
                  <a:srgbClr val="CC0000"/>
                </a:solidFill>
                <a:latin typeface="Calibri"/>
                <a:ea typeface="Calibri"/>
                <a:cs typeface="Calibri"/>
                <a:sym typeface="Calibri"/>
              </a:rPr>
            </a:br>
            <a:r>
              <a:rPr lang="en-US" sz="2720" b="1" dirty="0">
                <a:solidFill>
                  <a:srgbClr val="CC0000"/>
                </a:solidFill>
                <a:latin typeface="Calibri"/>
                <a:ea typeface="Calibri"/>
                <a:cs typeface="Calibri"/>
                <a:sym typeface="Calibri"/>
              </a:rPr>
              <a:t>- logic function</a:t>
            </a:r>
          </a:p>
        </p:txBody>
      </p:sp>
      <p:sp>
        <p:nvSpPr>
          <p:cNvPr id="23" name="Shape 399">
            <a:extLst>
              <a:ext uri="{FF2B5EF4-FFF2-40B4-BE49-F238E27FC236}">
                <a16:creationId xmlns:a16="http://schemas.microsoft.com/office/drawing/2014/main" id="{50CB011B-6E0F-7030-A449-64209A7F29AB}"/>
              </a:ext>
            </a:extLst>
          </p:cNvPr>
          <p:cNvSpPr txBox="1"/>
          <p:nvPr/>
        </p:nvSpPr>
        <p:spPr>
          <a:xfrm>
            <a:off x="5303680" y="1381760"/>
            <a:ext cx="3948641" cy="523219"/>
          </a:xfrm>
          <a:prstGeom prst="rect">
            <a:avLst/>
          </a:prstGeom>
          <a:noFill/>
          <a:ln>
            <a:noFill/>
          </a:ln>
        </p:spPr>
        <p:txBody>
          <a:bodyPr lIns="103615" tIns="51793" rIns="103615" bIns="51793" anchor="t" anchorCtr="0">
            <a:noAutofit/>
          </a:bodyPr>
          <a:lstStyle/>
          <a:p>
            <a:pPr>
              <a:buClr>
                <a:srgbClr val="CC0000"/>
              </a:buClr>
              <a:buSzPct val="25000"/>
            </a:pPr>
            <a:r>
              <a:rPr lang="en-US" sz="2720" b="1">
                <a:solidFill>
                  <a:srgbClr val="CC0000"/>
                </a:solidFill>
                <a:latin typeface="Calibri"/>
                <a:ea typeface="Calibri"/>
                <a:cs typeface="Calibri"/>
                <a:sym typeface="Calibri"/>
              </a:rPr>
              <a:t>Schematic symbol (CS/EE)</a:t>
            </a:r>
          </a:p>
        </p:txBody>
      </p:sp>
      <p:cxnSp>
        <p:nvCxnSpPr>
          <p:cNvPr id="24" name="Straight Arrow Connector 23">
            <a:extLst>
              <a:ext uri="{FF2B5EF4-FFF2-40B4-BE49-F238E27FC236}">
                <a16:creationId xmlns:a16="http://schemas.microsoft.com/office/drawing/2014/main" id="{A4AE3184-3A41-15C1-61C4-1AD6744733BB}"/>
              </a:ext>
            </a:extLst>
          </p:cNvPr>
          <p:cNvCxnSpPr>
            <a:stCxn id="25" idx="3"/>
          </p:cNvCxnSpPr>
          <p:nvPr/>
        </p:nvCxnSpPr>
        <p:spPr>
          <a:xfrm flipV="1">
            <a:off x="6814630" y="6012544"/>
            <a:ext cx="811749" cy="184941"/>
          </a:xfrm>
          <a:prstGeom prst="straightConnector1">
            <a:avLst/>
          </a:prstGeom>
          <a:noFill/>
          <a:ln w="57150" cap="rnd" cmpd="sng" algn="ctr">
            <a:solidFill>
              <a:srgbClr val="1CACE3">
                <a:lumMod val="75000"/>
              </a:srgbClr>
            </a:solidFill>
            <a:prstDash val="solid"/>
            <a:tailEnd type="triangle"/>
          </a:ln>
          <a:effectLst/>
        </p:spPr>
      </p:cxnSp>
      <p:sp>
        <p:nvSpPr>
          <p:cNvPr id="25" name="TextBox 24">
            <a:extLst>
              <a:ext uri="{FF2B5EF4-FFF2-40B4-BE49-F238E27FC236}">
                <a16:creationId xmlns:a16="http://schemas.microsoft.com/office/drawing/2014/main" id="{C2CD4042-3A74-A410-7FB3-9E565C718CE7}"/>
              </a:ext>
            </a:extLst>
          </p:cNvPr>
          <p:cNvSpPr txBox="1"/>
          <p:nvPr/>
        </p:nvSpPr>
        <p:spPr>
          <a:xfrm>
            <a:off x="4965868" y="5732742"/>
            <a:ext cx="1848762" cy="929485"/>
          </a:xfrm>
          <a:prstGeom prst="rect">
            <a:avLst/>
          </a:prstGeom>
          <a:solidFill>
            <a:srgbClr val="1CACE3">
              <a:lumMod val="75000"/>
            </a:srgbClr>
          </a:solidFill>
          <a:ln>
            <a:solidFill>
              <a:srgbClr val="1CACE3">
                <a:lumMod val="75000"/>
              </a:srgbClr>
            </a:solidFill>
          </a:ln>
          <a:effectLst>
            <a:outerShdw blurRad="50800" dist="38100" dir="5400000" rotWithShape="0">
              <a:srgbClr val="000000">
                <a:alpha val="60000"/>
              </a:srgbClr>
            </a:outerShdw>
          </a:effectLst>
        </p:spPr>
        <p:txBody>
          <a:bodyPr wrap="square" rtlCol="0">
            <a:spAutoFit/>
          </a:bodyPr>
          <a:lstStyle/>
          <a:p>
            <a:pPr algn="ctr" defTabSz="518145">
              <a:defRPr/>
            </a:pPr>
            <a:r>
              <a:rPr lang="en-US" sz="1360" dirty="0">
                <a:solidFill>
                  <a:prstClr val="white"/>
                </a:solidFill>
                <a:latin typeface="Century Gothic"/>
                <a:ea typeface="+mn-ea"/>
                <a:cs typeface="+mn-cs"/>
              </a:rPr>
              <a:t>We won't focus on this part in 370. Take 270 and 312 to learn more</a:t>
            </a:r>
          </a:p>
        </p:txBody>
      </p:sp>
    </p:spTree>
    <p:extLst>
      <p:ext uri="{BB962C8B-B14F-4D97-AF65-F5344CB8AC3E}">
        <p14:creationId xmlns:p14="http://schemas.microsoft.com/office/powerpoint/2010/main" val="372673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20" grpId="0"/>
      <p:bldP spid="22" grpId="0"/>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F7250-BE18-5981-0AD0-8D441404DCA3}"/>
              </a:ext>
            </a:extLst>
          </p:cNvPr>
          <p:cNvSpPr>
            <a:spLocks noGrp="1"/>
          </p:cNvSpPr>
          <p:nvPr>
            <p:ph type="title"/>
          </p:nvPr>
        </p:nvSpPr>
        <p:spPr/>
        <p:txBody>
          <a:bodyPr/>
          <a:lstStyle/>
          <a:p>
            <a:r>
              <a:rPr lang="en-US" sz="4400" dirty="0">
                <a:latin typeface="Calibri"/>
                <a:ea typeface="Calibri"/>
                <a:cs typeface="Calibri"/>
                <a:sym typeface="Calibri"/>
              </a:rPr>
              <a:t>Basic gates: AND </a:t>
            </a:r>
            <a:r>
              <a:rPr lang="en-US" sz="4400" dirty="0" err="1">
                <a:latin typeface="Calibri"/>
                <a:ea typeface="Calibri"/>
                <a:cs typeface="Calibri"/>
                <a:sym typeface="Calibri"/>
              </a:rPr>
              <a:t>and</a:t>
            </a:r>
            <a:r>
              <a:rPr lang="en-US" sz="4400" dirty="0">
                <a:latin typeface="Calibri"/>
                <a:ea typeface="Calibri"/>
                <a:cs typeface="Calibri"/>
                <a:sym typeface="Calibri"/>
              </a:rPr>
              <a:t> OR</a:t>
            </a:r>
            <a:endParaRPr lang="en-US" dirty="0"/>
          </a:p>
        </p:txBody>
      </p:sp>
      <p:sp>
        <p:nvSpPr>
          <p:cNvPr id="4" name="Slide Number Placeholder 3">
            <a:extLst>
              <a:ext uri="{FF2B5EF4-FFF2-40B4-BE49-F238E27FC236}">
                <a16:creationId xmlns:a16="http://schemas.microsoft.com/office/drawing/2014/main" id="{0A4BE4CF-B625-254E-8D32-867A5FB64D90}"/>
              </a:ext>
            </a:extLst>
          </p:cNvPr>
          <p:cNvSpPr>
            <a:spLocks noGrp="1"/>
          </p:cNvSpPr>
          <p:nvPr>
            <p:ph type="sldNum" sz="quarter" idx="12"/>
          </p:nvPr>
        </p:nvSpPr>
        <p:spPr/>
        <p:txBody>
          <a:bodyPr/>
          <a:lstStyle/>
          <a:p>
            <a:fld id="{24191890-1B93-4A46-9FD4-B9843F018E51}" type="slidenum">
              <a:rPr lang="en-US" smtClean="0"/>
              <a:pPr/>
              <a:t>19</a:t>
            </a:fld>
            <a:endParaRPr lang="en-US" dirty="0"/>
          </a:p>
        </p:txBody>
      </p:sp>
      <p:sp>
        <p:nvSpPr>
          <p:cNvPr id="5" name="Shape 485">
            <a:extLst>
              <a:ext uri="{FF2B5EF4-FFF2-40B4-BE49-F238E27FC236}">
                <a16:creationId xmlns:a16="http://schemas.microsoft.com/office/drawing/2014/main" id="{0E22F792-9F82-0F41-71D0-F4E400C1153E}"/>
              </a:ext>
            </a:extLst>
          </p:cNvPr>
          <p:cNvSpPr txBox="1">
            <a:spLocks/>
          </p:cNvSpPr>
          <p:nvPr/>
        </p:nvSpPr>
        <p:spPr>
          <a:xfrm>
            <a:off x="1541621" y="1381760"/>
            <a:ext cx="9067800" cy="5440680"/>
          </a:xfrm>
          <a:prstGeom prst="rect">
            <a:avLst/>
          </a:prstGeom>
          <a:noFill/>
          <a:ln>
            <a:noFill/>
          </a:ln>
        </p:spPr>
        <p:txBody>
          <a:bodyPr vert="horz" lIns="103615" tIns="51793" rIns="103615" bIns="51793" rtlCol="0" anchor="t" anchorCtr="0">
            <a:noAutofit/>
          </a:bodyPr>
          <a:lstStyle>
            <a:lvl1pPr marL="228029" indent="-228029" algn="l" defTabSz="912114" rtl="0" eaLnBrk="1" latinLnBrk="0" hangingPunct="1">
              <a:lnSpc>
                <a:spcPct val="90000"/>
              </a:lnSpc>
              <a:spcBef>
                <a:spcPts val="998"/>
              </a:spcBef>
              <a:buFont typeface="Arial" panose="020B0604020202020204" pitchFamily="34" charset="0"/>
              <a:buChar char="•"/>
              <a:defRPr sz="2793" kern="1200">
                <a:solidFill>
                  <a:schemeClr val="tx1"/>
                </a:solidFill>
                <a:latin typeface="+mn-lt"/>
                <a:ea typeface="+mn-ea"/>
                <a:cs typeface="+mn-cs"/>
              </a:defRPr>
            </a:lvl1pPr>
            <a:lvl2pPr marL="684086" indent="-228029" algn="l" defTabSz="912114" rtl="0" eaLnBrk="1" latinLnBrk="0" hangingPunct="1">
              <a:lnSpc>
                <a:spcPct val="90000"/>
              </a:lnSpc>
              <a:spcBef>
                <a:spcPts val="499"/>
              </a:spcBef>
              <a:buFont typeface="Arial" panose="020B0604020202020204" pitchFamily="34" charset="0"/>
              <a:buChar char="•"/>
              <a:defRPr sz="2394" kern="1200">
                <a:solidFill>
                  <a:schemeClr val="tx1"/>
                </a:solidFill>
                <a:latin typeface="+mn-lt"/>
                <a:ea typeface="+mn-ea"/>
                <a:cs typeface="+mn-cs"/>
              </a:defRPr>
            </a:lvl2pPr>
            <a:lvl3pPr marL="1140143" indent="-228029" algn="l" defTabSz="912114" rtl="0" eaLnBrk="1" latinLnBrk="0" hangingPunct="1">
              <a:lnSpc>
                <a:spcPct val="90000"/>
              </a:lnSpc>
              <a:spcBef>
                <a:spcPts val="499"/>
              </a:spcBef>
              <a:buFont typeface="Arial" panose="020B0604020202020204" pitchFamily="34" charset="0"/>
              <a:buChar char="•"/>
              <a:defRPr sz="1995" kern="1200">
                <a:solidFill>
                  <a:schemeClr val="tx1"/>
                </a:solidFill>
                <a:latin typeface="+mn-lt"/>
                <a:ea typeface="+mn-ea"/>
                <a:cs typeface="+mn-cs"/>
              </a:defRPr>
            </a:lvl3pPr>
            <a:lvl4pPr marL="1596200"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2257"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532538" indent="-532538">
              <a:spcBef>
                <a:spcPts val="0"/>
              </a:spcBef>
              <a:buSzPct val="25000"/>
              <a:buFont typeface="Arial" panose="020B0604020202020204" pitchFamily="34" charset="0"/>
              <a:buNone/>
            </a:pPr>
            <a:endParaRPr lang="en-US" sz="2720">
              <a:solidFill>
                <a:schemeClr val="dk1"/>
              </a:solidFill>
              <a:latin typeface="Calibri"/>
              <a:ea typeface="Calibri"/>
              <a:cs typeface="Calibri"/>
              <a:sym typeface="Calibri"/>
            </a:endParaRPr>
          </a:p>
          <a:p>
            <a:pPr marL="532538" indent="-532538">
              <a:spcBef>
                <a:spcPts val="544"/>
              </a:spcBef>
              <a:buSzPct val="25000"/>
              <a:buFont typeface="Arial" panose="020B0604020202020204" pitchFamily="34" charset="0"/>
              <a:buNone/>
            </a:pPr>
            <a:r>
              <a:rPr lang="en-US" sz="2720">
                <a:solidFill>
                  <a:schemeClr val="dk1"/>
                </a:solidFill>
                <a:latin typeface="Calibri"/>
                <a:ea typeface="Calibri"/>
                <a:cs typeface="Calibri"/>
                <a:sym typeface="Calibri"/>
              </a:rPr>
              <a:t>AND</a:t>
            </a:r>
          </a:p>
          <a:p>
            <a:pPr marL="532538" indent="-532538">
              <a:spcBef>
                <a:spcPts val="544"/>
              </a:spcBef>
              <a:buSzPct val="25000"/>
              <a:buFont typeface="Arial" panose="020B0604020202020204" pitchFamily="34" charset="0"/>
              <a:buNone/>
            </a:pPr>
            <a:endParaRPr lang="en-US" sz="2720">
              <a:solidFill>
                <a:schemeClr val="dk1"/>
              </a:solidFill>
              <a:latin typeface="Calibri"/>
              <a:ea typeface="Calibri"/>
              <a:cs typeface="Calibri"/>
              <a:sym typeface="Calibri"/>
            </a:endParaRPr>
          </a:p>
          <a:p>
            <a:pPr marL="532538" indent="-532538">
              <a:spcBef>
                <a:spcPts val="544"/>
              </a:spcBef>
              <a:buSzPct val="25000"/>
              <a:buFont typeface="Arial" panose="020B0604020202020204" pitchFamily="34" charset="0"/>
              <a:buNone/>
            </a:pPr>
            <a:endParaRPr lang="en-US" sz="2720">
              <a:solidFill>
                <a:schemeClr val="dk1"/>
              </a:solidFill>
              <a:latin typeface="Calibri"/>
              <a:ea typeface="Calibri"/>
              <a:cs typeface="Calibri"/>
              <a:sym typeface="Calibri"/>
            </a:endParaRPr>
          </a:p>
          <a:p>
            <a:pPr marL="532538" indent="-532538">
              <a:spcBef>
                <a:spcPts val="544"/>
              </a:spcBef>
              <a:buSzPct val="25000"/>
              <a:buFont typeface="Arial" panose="020B0604020202020204" pitchFamily="34" charset="0"/>
              <a:buNone/>
            </a:pPr>
            <a:endParaRPr lang="en-US" sz="2720">
              <a:solidFill>
                <a:schemeClr val="dk1"/>
              </a:solidFill>
              <a:latin typeface="Calibri"/>
              <a:ea typeface="Calibri"/>
              <a:cs typeface="Calibri"/>
              <a:sym typeface="Calibri"/>
            </a:endParaRPr>
          </a:p>
          <a:p>
            <a:pPr marL="532538" indent="-532538">
              <a:spcBef>
                <a:spcPts val="544"/>
              </a:spcBef>
              <a:buSzPct val="25000"/>
              <a:buFont typeface="Arial" panose="020B0604020202020204" pitchFamily="34" charset="0"/>
              <a:buNone/>
            </a:pPr>
            <a:endParaRPr lang="en-US" sz="2720">
              <a:solidFill>
                <a:schemeClr val="dk1"/>
              </a:solidFill>
              <a:latin typeface="Calibri"/>
              <a:ea typeface="Calibri"/>
              <a:cs typeface="Calibri"/>
              <a:sym typeface="Calibri"/>
            </a:endParaRPr>
          </a:p>
          <a:p>
            <a:pPr marL="532538" indent="-532538">
              <a:spcBef>
                <a:spcPts val="544"/>
              </a:spcBef>
              <a:buSzPct val="25000"/>
              <a:buFont typeface="Arial" panose="020B0604020202020204" pitchFamily="34" charset="0"/>
              <a:buNone/>
            </a:pPr>
            <a:endParaRPr lang="en-US" sz="2720">
              <a:solidFill>
                <a:schemeClr val="dk1"/>
              </a:solidFill>
              <a:latin typeface="Calibri"/>
              <a:ea typeface="Calibri"/>
              <a:cs typeface="Calibri"/>
              <a:sym typeface="Calibri"/>
            </a:endParaRPr>
          </a:p>
          <a:p>
            <a:pPr marL="532538" indent="-532538">
              <a:spcBef>
                <a:spcPts val="544"/>
              </a:spcBef>
              <a:buSzPct val="25000"/>
              <a:buFont typeface="Arial" panose="020B0604020202020204" pitchFamily="34" charset="0"/>
              <a:buNone/>
            </a:pPr>
            <a:r>
              <a:rPr lang="en-US" sz="2720">
                <a:solidFill>
                  <a:schemeClr val="dk1"/>
                </a:solidFill>
                <a:latin typeface="Calibri"/>
                <a:ea typeface="Calibri"/>
                <a:cs typeface="Calibri"/>
                <a:sym typeface="Calibri"/>
              </a:rPr>
              <a:t>OR</a:t>
            </a:r>
            <a:endParaRPr lang="en-US" sz="2720" dirty="0">
              <a:solidFill>
                <a:schemeClr val="dk1"/>
              </a:solidFill>
              <a:latin typeface="Calibri"/>
              <a:ea typeface="Calibri"/>
              <a:cs typeface="Calibri"/>
              <a:sym typeface="Calibri"/>
            </a:endParaRPr>
          </a:p>
        </p:txBody>
      </p:sp>
      <p:cxnSp>
        <p:nvCxnSpPr>
          <p:cNvPr id="6" name="Shape 487">
            <a:extLst>
              <a:ext uri="{FF2B5EF4-FFF2-40B4-BE49-F238E27FC236}">
                <a16:creationId xmlns:a16="http://schemas.microsoft.com/office/drawing/2014/main" id="{61A36924-1857-7D71-5AC6-5C61D68E47A6}"/>
              </a:ext>
            </a:extLst>
          </p:cNvPr>
          <p:cNvCxnSpPr/>
          <p:nvPr/>
        </p:nvCxnSpPr>
        <p:spPr>
          <a:xfrm>
            <a:off x="4092834" y="1810237"/>
            <a:ext cx="0" cy="1903013"/>
          </a:xfrm>
          <a:prstGeom prst="straightConnector1">
            <a:avLst/>
          </a:prstGeom>
          <a:noFill/>
          <a:ln w="9525" cap="flat" cmpd="sng">
            <a:solidFill>
              <a:srgbClr val="000000"/>
            </a:solidFill>
            <a:prstDash val="solid"/>
            <a:round/>
            <a:headEnd type="none" w="med" len="med"/>
            <a:tailEnd type="none" w="med" len="med"/>
          </a:ln>
        </p:spPr>
      </p:cxnSp>
      <p:cxnSp>
        <p:nvCxnSpPr>
          <p:cNvPr id="7" name="Shape 488">
            <a:extLst>
              <a:ext uri="{FF2B5EF4-FFF2-40B4-BE49-F238E27FC236}">
                <a16:creationId xmlns:a16="http://schemas.microsoft.com/office/drawing/2014/main" id="{326EFA07-1E58-2A8B-C1E6-C5B0186A45E4}"/>
              </a:ext>
            </a:extLst>
          </p:cNvPr>
          <p:cNvCxnSpPr/>
          <p:nvPr/>
        </p:nvCxnSpPr>
        <p:spPr>
          <a:xfrm>
            <a:off x="3660435" y="1810237"/>
            <a:ext cx="0" cy="1903013"/>
          </a:xfrm>
          <a:prstGeom prst="straightConnector1">
            <a:avLst/>
          </a:prstGeom>
          <a:noFill/>
          <a:ln w="9525" cap="flat" cmpd="sng">
            <a:solidFill>
              <a:srgbClr val="000000"/>
            </a:solidFill>
            <a:prstDash val="solid"/>
            <a:round/>
            <a:headEnd type="none" w="med" len="med"/>
            <a:tailEnd type="none" w="med" len="med"/>
          </a:ln>
        </p:spPr>
      </p:cxnSp>
      <p:cxnSp>
        <p:nvCxnSpPr>
          <p:cNvPr id="8" name="Shape 489">
            <a:extLst>
              <a:ext uri="{FF2B5EF4-FFF2-40B4-BE49-F238E27FC236}">
                <a16:creationId xmlns:a16="http://schemas.microsoft.com/office/drawing/2014/main" id="{A81C213E-C19F-A068-456E-5429BDEFF59B}"/>
              </a:ext>
            </a:extLst>
          </p:cNvPr>
          <p:cNvCxnSpPr/>
          <p:nvPr/>
        </p:nvCxnSpPr>
        <p:spPr>
          <a:xfrm>
            <a:off x="2799239" y="1810237"/>
            <a:ext cx="0" cy="1903013"/>
          </a:xfrm>
          <a:prstGeom prst="straightConnector1">
            <a:avLst/>
          </a:prstGeom>
          <a:noFill/>
          <a:ln w="9525" cap="flat" cmpd="sng">
            <a:solidFill>
              <a:srgbClr val="000000"/>
            </a:solidFill>
            <a:prstDash val="solid"/>
            <a:round/>
            <a:headEnd type="none" w="med" len="med"/>
            <a:tailEnd type="none" w="med" len="med"/>
          </a:ln>
        </p:spPr>
      </p:cxnSp>
      <p:cxnSp>
        <p:nvCxnSpPr>
          <p:cNvPr id="9" name="Shape 490">
            <a:extLst>
              <a:ext uri="{FF2B5EF4-FFF2-40B4-BE49-F238E27FC236}">
                <a16:creationId xmlns:a16="http://schemas.microsoft.com/office/drawing/2014/main" id="{1874C9C3-E0C5-884C-E59E-44404366BEE9}"/>
              </a:ext>
            </a:extLst>
          </p:cNvPr>
          <p:cNvCxnSpPr/>
          <p:nvPr/>
        </p:nvCxnSpPr>
        <p:spPr>
          <a:xfrm>
            <a:off x="2799239" y="2069739"/>
            <a:ext cx="1295397" cy="0"/>
          </a:xfrm>
          <a:prstGeom prst="straightConnector1">
            <a:avLst/>
          </a:prstGeom>
          <a:noFill/>
          <a:ln w="9525" cap="flat" cmpd="sng">
            <a:solidFill>
              <a:srgbClr val="000000"/>
            </a:solidFill>
            <a:prstDash val="solid"/>
            <a:round/>
            <a:headEnd type="none" w="med" len="med"/>
            <a:tailEnd type="none" w="med" len="med"/>
          </a:ln>
        </p:spPr>
      </p:cxnSp>
      <p:sp>
        <p:nvSpPr>
          <p:cNvPr id="10" name="Shape 491">
            <a:extLst>
              <a:ext uri="{FF2B5EF4-FFF2-40B4-BE49-F238E27FC236}">
                <a16:creationId xmlns:a16="http://schemas.microsoft.com/office/drawing/2014/main" id="{2E623FE0-0151-76DA-D12B-BEB984B5B1B9}"/>
              </a:ext>
            </a:extLst>
          </p:cNvPr>
          <p:cNvSpPr/>
          <p:nvPr/>
        </p:nvSpPr>
        <p:spPr>
          <a:xfrm>
            <a:off x="2799239" y="1640840"/>
            <a:ext cx="405375" cy="522608"/>
          </a:xfrm>
          <a:prstGeom prst="roundRect">
            <a:avLst>
              <a:gd name="adj" fmla="val 394"/>
            </a:avLst>
          </a:prstGeom>
          <a:noFill/>
          <a:ln>
            <a:noFill/>
          </a:ln>
        </p:spPr>
        <p:txBody>
          <a:bodyPr lIns="102000" tIns="53040" rIns="102000" bIns="53040" anchor="t" anchorCtr="0">
            <a:noAutofit/>
          </a:bodyPr>
          <a:lstStyle/>
          <a:p>
            <a:pPr>
              <a:buClr>
                <a:srgbClr val="000000"/>
              </a:buClr>
              <a:buSzPct val="25000"/>
            </a:pPr>
            <a:r>
              <a:rPr lang="en-US" sz="2720">
                <a:solidFill>
                  <a:schemeClr val="dk1"/>
                </a:solidFill>
                <a:latin typeface="Calibri"/>
                <a:ea typeface="Calibri"/>
                <a:cs typeface="Calibri"/>
                <a:sym typeface="Calibri"/>
              </a:rPr>
              <a:t>A</a:t>
            </a:r>
          </a:p>
        </p:txBody>
      </p:sp>
      <p:sp>
        <p:nvSpPr>
          <p:cNvPr id="11" name="Shape 492">
            <a:extLst>
              <a:ext uri="{FF2B5EF4-FFF2-40B4-BE49-F238E27FC236}">
                <a16:creationId xmlns:a16="http://schemas.microsoft.com/office/drawing/2014/main" id="{57DDC29C-BC4A-D8EB-60FA-7133B7D38EF7}"/>
              </a:ext>
            </a:extLst>
          </p:cNvPr>
          <p:cNvSpPr/>
          <p:nvPr/>
        </p:nvSpPr>
        <p:spPr>
          <a:xfrm>
            <a:off x="3231639" y="1640840"/>
            <a:ext cx="396366" cy="522608"/>
          </a:xfrm>
          <a:prstGeom prst="roundRect">
            <a:avLst>
              <a:gd name="adj" fmla="val 407"/>
            </a:avLst>
          </a:prstGeom>
          <a:noFill/>
          <a:ln>
            <a:noFill/>
          </a:ln>
        </p:spPr>
        <p:txBody>
          <a:bodyPr lIns="102000" tIns="53040" rIns="102000" bIns="53040" anchor="t" anchorCtr="0">
            <a:noAutofit/>
          </a:bodyPr>
          <a:lstStyle/>
          <a:p>
            <a:pPr>
              <a:buClr>
                <a:srgbClr val="000000"/>
              </a:buClr>
              <a:buSzPct val="25000"/>
            </a:pPr>
            <a:r>
              <a:rPr lang="en-US" sz="2720">
                <a:solidFill>
                  <a:schemeClr val="dk1"/>
                </a:solidFill>
                <a:latin typeface="Calibri"/>
                <a:ea typeface="Calibri"/>
                <a:cs typeface="Calibri"/>
                <a:sym typeface="Calibri"/>
              </a:rPr>
              <a:t>B</a:t>
            </a:r>
          </a:p>
        </p:txBody>
      </p:sp>
      <p:sp>
        <p:nvSpPr>
          <p:cNvPr id="12" name="Shape 493">
            <a:extLst>
              <a:ext uri="{FF2B5EF4-FFF2-40B4-BE49-F238E27FC236}">
                <a16:creationId xmlns:a16="http://schemas.microsoft.com/office/drawing/2014/main" id="{36D9DD18-1BF0-EEEC-849E-BEC5F5340D96}"/>
              </a:ext>
            </a:extLst>
          </p:cNvPr>
          <p:cNvSpPr/>
          <p:nvPr/>
        </p:nvSpPr>
        <p:spPr>
          <a:xfrm>
            <a:off x="2799239" y="2069739"/>
            <a:ext cx="381953" cy="1784074"/>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720" b="1">
                <a:solidFill>
                  <a:schemeClr val="dk1"/>
                </a:solidFill>
                <a:latin typeface="Calibri"/>
                <a:ea typeface="Calibri"/>
                <a:cs typeface="Calibri"/>
                <a:sym typeface="Calibri"/>
              </a:rPr>
              <a:t>0</a:t>
            </a:r>
          </a:p>
          <a:p>
            <a:pPr>
              <a:buClr>
                <a:srgbClr val="000000"/>
              </a:buClr>
              <a:buSzPct val="25000"/>
            </a:pPr>
            <a:r>
              <a:rPr lang="en-US" sz="2720" b="1">
                <a:solidFill>
                  <a:schemeClr val="dk1"/>
                </a:solidFill>
                <a:latin typeface="Calibri"/>
                <a:ea typeface="Calibri"/>
                <a:cs typeface="Calibri"/>
                <a:sym typeface="Calibri"/>
              </a:rPr>
              <a:t>0</a:t>
            </a:r>
          </a:p>
          <a:p>
            <a:pPr>
              <a:buClr>
                <a:srgbClr val="000000"/>
              </a:buClr>
              <a:buSzPct val="25000"/>
            </a:pPr>
            <a:r>
              <a:rPr lang="en-US" sz="2720" b="1">
                <a:solidFill>
                  <a:schemeClr val="dk1"/>
                </a:solidFill>
                <a:latin typeface="Calibri"/>
                <a:ea typeface="Calibri"/>
                <a:cs typeface="Calibri"/>
                <a:sym typeface="Calibri"/>
              </a:rPr>
              <a:t>1</a:t>
            </a:r>
          </a:p>
          <a:p>
            <a:pPr>
              <a:buClr>
                <a:srgbClr val="000000"/>
              </a:buClr>
              <a:buSzPct val="25000"/>
            </a:pPr>
            <a:r>
              <a:rPr lang="en-US" sz="2720" b="1">
                <a:solidFill>
                  <a:schemeClr val="dk1"/>
                </a:solidFill>
                <a:latin typeface="Calibri"/>
                <a:ea typeface="Calibri"/>
                <a:cs typeface="Calibri"/>
                <a:sym typeface="Calibri"/>
              </a:rPr>
              <a:t>1</a:t>
            </a:r>
          </a:p>
        </p:txBody>
      </p:sp>
      <p:sp>
        <p:nvSpPr>
          <p:cNvPr id="13" name="Shape 494">
            <a:extLst>
              <a:ext uri="{FF2B5EF4-FFF2-40B4-BE49-F238E27FC236}">
                <a16:creationId xmlns:a16="http://schemas.microsoft.com/office/drawing/2014/main" id="{A617BAC6-960B-C289-D933-095781C32D8B}"/>
              </a:ext>
            </a:extLst>
          </p:cNvPr>
          <p:cNvSpPr/>
          <p:nvPr/>
        </p:nvSpPr>
        <p:spPr>
          <a:xfrm>
            <a:off x="3231639" y="2069739"/>
            <a:ext cx="381953" cy="1784074"/>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720" b="1">
                <a:solidFill>
                  <a:schemeClr val="dk1"/>
                </a:solidFill>
                <a:latin typeface="Calibri"/>
                <a:ea typeface="Calibri"/>
                <a:cs typeface="Calibri"/>
                <a:sym typeface="Calibri"/>
              </a:rPr>
              <a:t>0</a:t>
            </a:r>
          </a:p>
          <a:p>
            <a:pPr>
              <a:buClr>
                <a:srgbClr val="000000"/>
              </a:buClr>
              <a:buSzPct val="25000"/>
            </a:pPr>
            <a:r>
              <a:rPr lang="en-US" sz="2720" b="1">
                <a:solidFill>
                  <a:schemeClr val="dk1"/>
                </a:solidFill>
                <a:latin typeface="Calibri"/>
                <a:ea typeface="Calibri"/>
                <a:cs typeface="Calibri"/>
                <a:sym typeface="Calibri"/>
              </a:rPr>
              <a:t>1</a:t>
            </a:r>
          </a:p>
          <a:p>
            <a:pPr>
              <a:buClr>
                <a:srgbClr val="000000"/>
              </a:buClr>
              <a:buSzPct val="25000"/>
            </a:pPr>
            <a:r>
              <a:rPr lang="en-US" sz="2720" b="1">
                <a:solidFill>
                  <a:schemeClr val="dk1"/>
                </a:solidFill>
                <a:latin typeface="Calibri"/>
                <a:ea typeface="Calibri"/>
                <a:cs typeface="Calibri"/>
                <a:sym typeface="Calibri"/>
              </a:rPr>
              <a:t>0</a:t>
            </a:r>
          </a:p>
          <a:p>
            <a:pPr>
              <a:buClr>
                <a:srgbClr val="000000"/>
              </a:buClr>
              <a:buSzPct val="25000"/>
            </a:pPr>
            <a:r>
              <a:rPr lang="en-US" sz="2720" b="1">
                <a:solidFill>
                  <a:schemeClr val="dk1"/>
                </a:solidFill>
                <a:latin typeface="Calibri"/>
                <a:ea typeface="Calibri"/>
                <a:cs typeface="Calibri"/>
                <a:sym typeface="Calibri"/>
              </a:rPr>
              <a:t>1</a:t>
            </a:r>
          </a:p>
        </p:txBody>
      </p:sp>
      <p:sp>
        <p:nvSpPr>
          <p:cNvPr id="14" name="Shape 495">
            <a:extLst>
              <a:ext uri="{FF2B5EF4-FFF2-40B4-BE49-F238E27FC236}">
                <a16:creationId xmlns:a16="http://schemas.microsoft.com/office/drawing/2014/main" id="{FD29625B-9D99-D07E-83D9-7F1E6064DB57}"/>
              </a:ext>
            </a:extLst>
          </p:cNvPr>
          <p:cNvSpPr/>
          <p:nvPr/>
        </p:nvSpPr>
        <p:spPr>
          <a:xfrm>
            <a:off x="3660435" y="2069739"/>
            <a:ext cx="381953" cy="1784074"/>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720" b="1" dirty="0">
                <a:solidFill>
                  <a:schemeClr val="dk1"/>
                </a:solidFill>
                <a:latin typeface="Calibri"/>
                <a:ea typeface="Calibri"/>
                <a:cs typeface="Calibri"/>
                <a:sym typeface="Calibri"/>
              </a:rPr>
              <a:t>0</a:t>
            </a:r>
          </a:p>
          <a:p>
            <a:pPr>
              <a:buClr>
                <a:srgbClr val="000000"/>
              </a:buClr>
              <a:buSzPct val="25000"/>
            </a:pPr>
            <a:r>
              <a:rPr lang="en-US" sz="2720" b="1" dirty="0">
                <a:solidFill>
                  <a:schemeClr val="dk1"/>
                </a:solidFill>
                <a:latin typeface="Calibri"/>
                <a:ea typeface="Calibri"/>
                <a:cs typeface="Calibri"/>
                <a:sym typeface="Calibri"/>
              </a:rPr>
              <a:t>0</a:t>
            </a:r>
          </a:p>
          <a:p>
            <a:pPr>
              <a:buClr>
                <a:srgbClr val="000000"/>
              </a:buClr>
              <a:buSzPct val="25000"/>
            </a:pPr>
            <a:r>
              <a:rPr lang="en-US" sz="2720" b="1" dirty="0">
                <a:solidFill>
                  <a:schemeClr val="dk1"/>
                </a:solidFill>
                <a:latin typeface="Calibri"/>
                <a:ea typeface="Calibri"/>
                <a:cs typeface="Calibri"/>
                <a:sym typeface="Calibri"/>
              </a:rPr>
              <a:t>0</a:t>
            </a:r>
          </a:p>
          <a:p>
            <a:pPr>
              <a:buClr>
                <a:srgbClr val="000000"/>
              </a:buClr>
              <a:buSzPct val="25000"/>
            </a:pPr>
            <a:r>
              <a:rPr lang="en-US" sz="2720" b="1" dirty="0">
                <a:solidFill>
                  <a:schemeClr val="dk1"/>
                </a:solidFill>
                <a:latin typeface="Calibri"/>
                <a:ea typeface="Calibri"/>
                <a:cs typeface="Calibri"/>
                <a:sym typeface="Calibri"/>
              </a:rPr>
              <a:t>1</a:t>
            </a:r>
          </a:p>
        </p:txBody>
      </p:sp>
      <p:sp>
        <p:nvSpPr>
          <p:cNvPr id="15" name="Shape 496">
            <a:extLst>
              <a:ext uri="{FF2B5EF4-FFF2-40B4-BE49-F238E27FC236}">
                <a16:creationId xmlns:a16="http://schemas.microsoft.com/office/drawing/2014/main" id="{FE3D44DA-A9BF-F15D-C1FC-51442E7E87E9}"/>
              </a:ext>
            </a:extLst>
          </p:cNvPr>
          <p:cNvSpPr/>
          <p:nvPr/>
        </p:nvSpPr>
        <p:spPr>
          <a:xfrm>
            <a:off x="3660435" y="1640840"/>
            <a:ext cx="376548" cy="522608"/>
          </a:xfrm>
          <a:prstGeom prst="roundRect">
            <a:avLst>
              <a:gd name="adj" fmla="val 394"/>
            </a:avLst>
          </a:prstGeom>
          <a:noFill/>
          <a:ln>
            <a:noFill/>
          </a:ln>
        </p:spPr>
        <p:txBody>
          <a:bodyPr lIns="102000" tIns="53040" rIns="102000" bIns="53040" anchor="t" anchorCtr="0">
            <a:noAutofit/>
          </a:bodyPr>
          <a:lstStyle/>
          <a:p>
            <a:pPr>
              <a:buClr>
                <a:srgbClr val="000000"/>
              </a:buClr>
              <a:buSzPct val="25000"/>
            </a:pPr>
            <a:r>
              <a:rPr lang="en-US" sz="2720">
                <a:solidFill>
                  <a:schemeClr val="dk1"/>
                </a:solidFill>
                <a:latin typeface="Calibri"/>
                <a:ea typeface="Calibri"/>
                <a:cs typeface="Calibri"/>
                <a:sym typeface="Calibri"/>
              </a:rPr>
              <a:t>Y</a:t>
            </a:r>
          </a:p>
        </p:txBody>
      </p:sp>
      <p:sp>
        <p:nvSpPr>
          <p:cNvPr id="16" name="Shape 497">
            <a:extLst>
              <a:ext uri="{FF2B5EF4-FFF2-40B4-BE49-F238E27FC236}">
                <a16:creationId xmlns:a16="http://schemas.microsoft.com/office/drawing/2014/main" id="{9884913A-3AE9-115C-86AC-EE571C462281}"/>
              </a:ext>
            </a:extLst>
          </p:cNvPr>
          <p:cNvSpPr/>
          <p:nvPr/>
        </p:nvSpPr>
        <p:spPr>
          <a:xfrm>
            <a:off x="5839831" y="1871134"/>
            <a:ext cx="1124479" cy="777239"/>
          </a:xfrm>
          <a:custGeom>
            <a:avLst/>
            <a:gdLst/>
            <a:ahLst/>
            <a:cxnLst/>
            <a:rect l="0" t="0" r="0" b="0"/>
            <a:pathLst>
              <a:path w="120000" h="120000" extrusionOk="0">
                <a:moveTo>
                  <a:pt x="59956" y="0"/>
                </a:moveTo>
                <a:cubicBezTo>
                  <a:pt x="89934" y="0"/>
                  <a:pt x="119956" y="29952"/>
                  <a:pt x="119956" y="59968"/>
                </a:cubicBezTo>
                <a:cubicBezTo>
                  <a:pt x="119956" y="89921"/>
                  <a:pt x="89934" y="119937"/>
                  <a:pt x="59956" y="119937"/>
                </a:cubicBezTo>
                <a:lnTo>
                  <a:pt x="0" y="119937"/>
                </a:lnTo>
                <a:lnTo>
                  <a:pt x="0" y="0"/>
                </a:lnTo>
                <a:lnTo>
                  <a:pt x="59956" y="0"/>
                </a:lnTo>
              </a:path>
            </a:pathLst>
          </a:custGeom>
          <a:noFill/>
          <a:ln w="38150" cap="flat" cmpd="sng">
            <a:solidFill>
              <a:srgbClr val="000000"/>
            </a:solidFill>
            <a:prstDash val="solid"/>
            <a:round/>
            <a:headEnd type="none" w="med" len="med"/>
            <a:tailEnd type="none" w="med" len="med"/>
          </a:ln>
        </p:spPr>
        <p:txBody>
          <a:bodyPr lIns="103615" tIns="51793" rIns="103615" bIns="51793" anchor="ctr" anchorCtr="0">
            <a:noAutofit/>
          </a:bodyPr>
          <a:lstStyle/>
          <a:p>
            <a:pPr>
              <a:buClr>
                <a:srgbClr val="000000"/>
              </a:buClr>
            </a:pPr>
            <a:endParaRPr sz="2720">
              <a:solidFill>
                <a:schemeClr val="dk1"/>
              </a:solidFill>
              <a:latin typeface="Times New Roman"/>
              <a:ea typeface="Times New Roman"/>
              <a:cs typeface="Times New Roman"/>
              <a:sym typeface="Times New Roman"/>
            </a:endParaRPr>
          </a:p>
        </p:txBody>
      </p:sp>
      <p:cxnSp>
        <p:nvCxnSpPr>
          <p:cNvPr id="17" name="Shape 498">
            <a:extLst>
              <a:ext uri="{FF2B5EF4-FFF2-40B4-BE49-F238E27FC236}">
                <a16:creationId xmlns:a16="http://schemas.microsoft.com/office/drawing/2014/main" id="{5707EFAB-580E-E14C-A676-02F835C8F202}"/>
              </a:ext>
            </a:extLst>
          </p:cNvPr>
          <p:cNvCxnSpPr/>
          <p:nvPr/>
        </p:nvCxnSpPr>
        <p:spPr>
          <a:xfrm>
            <a:off x="4889871" y="2475654"/>
            <a:ext cx="949958" cy="1799"/>
          </a:xfrm>
          <a:prstGeom prst="straightConnector1">
            <a:avLst/>
          </a:prstGeom>
          <a:noFill/>
          <a:ln w="28425" cap="flat" cmpd="sng">
            <a:solidFill>
              <a:srgbClr val="000000"/>
            </a:solidFill>
            <a:prstDash val="solid"/>
            <a:round/>
            <a:headEnd type="none" w="med" len="med"/>
            <a:tailEnd type="none" w="med" len="med"/>
          </a:ln>
        </p:spPr>
      </p:cxnSp>
      <p:cxnSp>
        <p:nvCxnSpPr>
          <p:cNvPr id="18" name="Shape 499">
            <a:extLst>
              <a:ext uri="{FF2B5EF4-FFF2-40B4-BE49-F238E27FC236}">
                <a16:creationId xmlns:a16="http://schemas.microsoft.com/office/drawing/2014/main" id="{1BC9CBF9-937A-5664-2505-E7D4C4A7B413}"/>
              </a:ext>
            </a:extLst>
          </p:cNvPr>
          <p:cNvCxnSpPr/>
          <p:nvPr/>
        </p:nvCxnSpPr>
        <p:spPr>
          <a:xfrm>
            <a:off x="4889871" y="2043854"/>
            <a:ext cx="949958" cy="1799"/>
          </a:xfrm>
          <a:prstGeom prst="straightConnector1">
            <a:avLst/>
          </a:prstGeom>
          <a:noFill/>
          <a:ln w="28425" cap="flat" cmpd="sng">
            <a:solidFill>
              <a:srgbClr val="000000"/>
            </a:solidFill>
            <a:prstDash val="solid"/>
            <a:round/>
            <a:headEnd type="none" w="med" len="med"/>
            <a:tailEnd type="none" w="med" len="med"/>
          </a:ln>
        </p:spPr>
      </p:cxnSp>
      <p:cxnSp>
        <p:nvCxnSpPr>
          <p:cNvPr id="19" name="Shape 500">
            <a:extLst>
              <a:ext uri="{FF2B5EF4-FFF2-40B4-BE49-F238E27FC236}">
                <a16:creationId xmlns:a16="http://schemas.microsoft.com/office/drawing/2014/main" id="{F47E7DA6-01DB-E588-9F78-BD763D7F017A}"/>
              </a:ext>
            </a:extLst>
          </p:cNvPr>
          <p:cNvCxnSpPr/>
          <p:nvPr/>
        </p:nvCxnSpPr>
        <p:spPr>
          <a:xfrm>
            <a:off x="6944519" y="2263352"/>
            <a:ext cx="949958" cy="1799"/>
          </a:xfrm>
          <a:prstGeom prst="straightConnector1">
            <a:avLst/>
          </a:prstGeom>
          <a:noFill/>
          <a:ln w="28425" cap="flat" cmpd="sng">
            <a:solidFill>
              <a:srgbClr val="000000"/>
            </a:solidFill>
            <a:prstDash val="solid"/>
            <a:round/>
            <a:headEnd type="none" w="med" len="med"/>
            <a:tailEnd type="none" w="med" len="med"/>
          </a:ln>
        </p:spPr>
      </p:cxnSp>
      <p:sp>
        <p:nvSpPr>
          <p:cNvPr id="20" name="Shape 501">
            <a:extLst>
              <a:ext uri="{FF2B5EF4-FFF2-40B4-BE49-F238E27FC236}">
                <a16:creationId xmlns:a16="http://schemas.microsoft.com/office/drawing/2014/main" id="{6AA15D3A-94C6-87D9-752A-07BE5BD584B5}"/>
              </a:ext>
            </a:extLst>
          </p:cNvPr>
          <p:cNvSpPr/>
          <p:nvPr/>
        </p:nvSpPr>
        <p:spPr>
          <a:xfrm>
            <a:off x="4440079" y="1745192"/>
            <a:ext cx="455190" cy="931966"/>
          </a:xfrm>
          <a:prstGeom prst="roundRect">
            <a:avLst>
              <a:gd name="adj" fmla="val 394"/>
            </a:avLst>
          </a:prstGeom>
          <a:noFill/>
          <a:ln>
            <a:noFill/>
          </a:ln>
        </p:spPr>
        <p:txBody>
          <a:bodyPr lIns="102000" tIns="53040" rIns="102000" bIns="53040" anchor="t" anchorCtr="0">
            <a:noAutofit/>
          </a:bodyPr>
          <a:lstStyle/>
          <a:p>
            <a:pPr>
              <a:buClr>
                <a:srgbClr val="000000"/>
              </a:buClr>
              <a:buSzPct val="25000"/>
            </a:pPr>
            <a:r>
              <a:rPr lang="en-US" sz="2720" b="1">
                <a:solidFill>
                  <a:schemeClr val="dk1"/>
                </a:solidFill>
                <a:latin typeface="Times New Roman"/>
                <a:ea typeface="Times New Roman"/>
                <a:cs typeface="Times New Roman"/>
                <a:sym typeface="Times New Roman"/>
              </a:rPr>
              <a:t>A</a:t>
            </a:r>
          </a:p>
          <a:p>
            <a:pPr>
              <a:buClr>
                <a:srgbClr val="000000"/>
              </a:buClr>
              <a:buSzPct val="25000"/>
            </a:pPr>
            <a:r>
              <a:rPr lang="en-US" sz="2720" b="1">
                <a:solidFill>
                  <a:schemeClr val="dk1"/>
                </a:solidFill>
                <a:latin typeface="Times New Roman"/>
                <a:ea typeface="Times New Roman"/>
                <a:cs typeface="Times New Roman"/>
                <a:sym typeface="Times New Roman"/>
              </a:rPr>
              <a:t>B</a:t>
            </a:r>
          </a:p>
        </p:txBody>
      </p:sp>
      <p:sp>
        <p:nvSpPr>
          <p:cNvPr id="21" name="Shape 502">
            <a:extLst>
              <a:ext uri="{FF2B5EF4-FFF2-40B4-BE49-F238E27FC236}">
                <a16:creationId xmlns:a16="http://schemas.microsoft.com/office/drawing/2014/main" id="{421B3AC9-7050-102B-68D3-8529DDC5C36D}"/>
              </a:ext>
            </a:extLst>
          </p:cNvPr>
          <p:cNvSpPr/>
          <p:nvPr/>
        </p:nvSpPr>
        <p:spPr>
          <a:xfrm>
            <a:off x="7980839" y="2004272"/>
            <a:ext cx="455190" cy="518160"/>
          </a:xfrm>
          <a:prstGeom prst="roundRect">
            <a:avLst>
              <a:gd name="adj" fmla="val 394"/>
            </a:avLst>
          </a:prstGeom>
          <a:noFill/>
          <a:ln>
            <a:noFill/>
          </a:ln>
        </p:spPr>
        <p:txBody>
          <a:bodyPr lIns="102000" tIns="53040" rIns="102000" bIns="53040" anchor="t" anchorCtr="0">
            <a:noAutofit/>
          </a:bodyPr>
          <a:lstStyle/>
          <a:p>
            <a:pPr>
              <a:buClr>
                <a:srgbClr val="000000"/>
              </a:buClr>
              <a:buSzPct val="25000"/>
            </a:pPr>
            <a:r>
              <a:rPr lang="en-US" sz="2720" b="1">
                <a:solidFill>
                  <a:schemeClr val="dk1"/>
                </a:solidFill>
                <a:latin typeface="Times New Roman"/>
                <a:ea typeface="Times New Roman"/>
                <a:cs typeface="Times New Roman"/>
                <a:sym typeface="Times New Roman"/>
              </a:rPr>
              <a:t>Y</a:t>
            </a:r>
          </a:p>
        </p:txBody>
      </p:sp>
      <p:sp>
        <p:nvSpPr>
          <p:cNvPr id="22" name="Shape 503">
            <a:extLst>
              <a:ext uri="{FF2B5EF4-FFF2-40B4-BE49-F238E27FC236}">
                <a16:creationId xmlns:a16="http://schemas.microsoft.com/office/drawing/2014/main" id="{2B1D9BAF-C32E-E9DA-2853-A4CFA9265C77}"/>
              </a:ext>
            </a:extLst>
          </p:cNvPr>
          <p:cNvSpPr/>
          <p:nvPr/>
        </p:nvSpPr>
        <p:spPr>
          <a:xfrm>
            <a:off x="2885599" y="1381761"/>
            <a:ext cx="2114020" cy="386166"/>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1813">
                <a:solidFill>
                  <a:schemeClr val="dk1"/>
                </a:solidFill>
                <a:latin typeface="Calibri"/>
                <a:ea typeface="Calibri"/>
                <a:cs typeface="Calibri"/>
                <a:sym typeface="Calibri"/>
              </a:rPr>
              <a:t>Truth Table</a:t>
            </a:r>
          </a:p>
        </p:txBody>
      </p:sp>
      <p:sp>
        <p:nvSpPr>
          <p:cNvPr id="23" name="Shape 504">
            <a:extLst>
              <a:ext uri="{FF2B5EF4-FFF2-40B4-BE49-F238E27FC236}">
                <a16:creationId xmlns:a16="http://schemas.microsoft.com/office/drawing/2014/main" id="{6D459466-70C3-650E-A06F-0CF6DF455EF3}"/>
              </a:ext>
            </a:extLst>
          </p:cNvPr>
          <p:cNvSpPr/>
          <p:nvPr/>
        </p:nvSpPr>
        <p:spPr>
          <a:xfrm>
            <a:off x="2799239" y="4458335"/>
            <a:ext cx="407651" cy="525690"/>
          </a:xfrm>
          <a:prstGeom prst="roundRect">
            <a:avLst>
              <a:gd name="adj" fmla="val 394"/>
            </a:avLst>
          </a:prstGeom>
          <a:noFill/>
          <a:ln>
            <a:noFill/>
          </a:ln>
        </p:spPr>
        <p:txBody>
          <a:bodyPr lIns="102000" tIns="53040" rIns="102000" bIns="53040" anchor="t" anchorCtr="0">
            <a:noAutofit/>
          </a:bodyPr>
          <a:lstStyle/>
          <a:p>
            <a:pPr>
              <a:buClr>
                <a:srgbClr val="000000"/>
              </a:buClr>
              <a:buSzPct val="25000"/>
            </a:pPr>
            <a:r>
              <a:rPr lang="en-US" sz="2720">
                <a:solidFill>
                  <a:schemeClr val="dk1"/>
                </a:solidFill>
                <a:latin typeface="Calibri"/>
                <a:ea typeface="Calibri"/>
                <a:cs typeface="Calibri"/>
                <a:sym typeface="Calibri"/>
              </a:rPr>
              <a:t>A</a:t>
            </a:r>
          </a:p>
        </p:txBody>
      </p:sp>
      <p:sp>
        <p:nvSpPr>
          <p:cNvPr id="24" name="Shape 505">
            <a:extLst>
              <a:ext uri="{FF2B5EF4-FFF2-40B4-BE49-F238E27FC236}">
                <a16:creationId xmlns:a16="http://schemas.microsoft.com/office/drawing/2014/main" id="{4B603DF8-08B9-2675-97C8-36894F3A8A1B}"/>
              </a:ext>
            </a:extLst>
          </p:cNvPr>
          <p:cNvSpPr/>
          <p:nvPr/>
        </p:nvSpPr>
        <p:spPr>
          <a:xfrm>
            <a:off x="3231039" y="4458335"/>
            <a:ext cx="394933" cy="525690"/>
          </a:xfrm>
          <a:prstGeom prst="roundRect">
            <a:avLst>
              <a:gd name="adj" fmla="val 407"/>
            </a:avLst>
          </a:prstGeom>
          <a:noFill/>
          <a:ln>
            <a:noFill/>
          </a:ln>
        </p:spPr>
        <p:txBody>
          <a:bodyPr lIns="102000" tIns="53040" rIns="102000" bIns="53040" anchor="t" anchorCtr="0">
            <a:noAutofit/>
          </a:bodyPr>
          <a:lstStyle/>
          <a:p>
            <a:pPr>
              <a:buClr>
                <a:srgbClr val="000000"/>
              </a:buClr>
              <a:buSzPct val="25000"/>
            </a:pPr>
            <a:r>
              <a:rPr lang="en-US" sz="2720">
                <a:solidFill>
                  <a:schemeClr val="dk1"/>
                </a:solidFill>
                <a:latin typeface="Calibri"/>
                <a:ea typeface="Calibri"/>
                <a:cs typeface="Calibri"/>
                <a:sym typeface="Calibri"/>
              </a:rPr>
              <a:t>B</a:t>
            </a:r>
          </a:p>
        </p:txBody>
      </p:sp>
      <p:cxnSp>
        <p:nvCxnSpPr>
          <p:cNvPr id="25" name="Shape 507">
            <a:extLst>
              <a:ext uri="{FF2B5EF4-FFF2-40B4-BE49-F238E27FC236}">
                <a16:creationId xmlns:a16="http://schemas.microsoft.com/office/drawing/2014/main" id="{550BC66E-23B4-554A-946F-11B0F59DDCA1}"/>
              </a:ext>
            </a:extLst>
          </p:cNvPr>
          <p:cNvCxnSpPr/>
          <p:nvPr/>
        </p:nvCxnSpPr>
        <p:spPr>
          <a:xfrm>
            <a:off x="4092834" y="4631053"/>
            <a:ext cx="0" cy="1899920"/>
          </a:xfrm>
          <a:prstGeom prst="straightConnector1">
            <a:avLst/>
          </a:prstGeom>
          <a:noFill/>
          <a:ln w="9525" cap="flat" cmpd="sng">
            <a:solidFill>
              <a:srgbClr val="000000"/>
            </a:solidFill>
            <a:prstDash val="solid"/>
            <a:round/>
            <a:headEnd type="none" w="med" len="med"/>
            <a:tailEnd type="none" w="med" len="med"/>
          </a:ln>
        </p:spPr>
      </p:cxnSp>
      <p:cxnSp>
        <p:nvCxnSpPr>
          <p:cNvPr id="26" name="Shape 508">
            <a:extLst>
              <a:ext uri="{FF2B5EF4-FFF2-40B4-BE49-F238E27FC236}">
                <a16:creationId xmlns:a16="http://schemas.microsoft.com/office/drawing/2014/main" id="{C4B00EA5-8167-8EDB-3D60-8415C82F2319}"/>
              </a:ext>
            </a:extLst>
          </p:cNvPr>
          <p:cNvCxnSpPr/>
          <p:nvPr/>
        </p:nvCxnSpPr>
        <p:spPr>
          <a:xfrm>
            <a:off x="3660435" y="4631053"/>
            <a:ext cx="0" cy="1899920"/>
          </a:xfrm>
          <a:prstGeom prst="straightConnector1">
            <a:avLst/>
          </a:prstGeom>
          <a:noFill/>
          <a:ln w="9525" cap="flat" cmpd="sng">
            <a:solidFill>
              <a:srgbClr val="000000"/>
            </a:solidFill>
            <a:prstDash val="solid"/>
            <a:round/>
            <a:headEnd type="none" w="med" len="med"/>
            <a:tailEnd type="none" w="med" len="med"/>
          </a:ln>
        </p:spPr>
      </p:cxnSp>
      <p:cxnSp>
        <p:nvCxnSpPr>
          <p:cNvPr id="27" name="Shape 509">
            <a:extLst>
              <a:ext uri="{FF2B5EF4-FFF2-40B4-BE49-F238E27FC236}">
                <a16:creationId xmlns:a16="http://schemas.microsoft.com/office/drawing/2014/main" id="{8D79438C-6F53-F442-89D3-0647F4D6C92D}"/>
              </a:ext>
            </a:extLst>
          </p:cNvPr>
          <p:cNvCxnSpPr/>
          <p:nvPr/>
        </p:nvCxnSpPr>
        <p:spPr>
          <a:xfrm>
            <a:off x="2799239" y="4631053"/>
            <a:ext cx="0" cy="1899920"/>
          </a:xfrm>
          <a:prstGeom prst="straightConnector1">
            <a:avLst/>
          </a:prstGeom>
          <a:noFill/>
          <a:ln w="9525" cap="flat" cmpd="sng">
            <a:solidFill>
              <a:srgbClr val="000000"/>
            </a:solidFill>
            <a:prstDash val="solid"/>
            <a:round/>
            <a:headEnd type="none" w="med" len="med"/>
            <a:tailEnd type="none" w="med" len="med"/>
          </a:ln>
        </p:spPr>
      </p:cxnSp>
      <p:cxnSp>
        <p:nvCxnSpPr>
          <p:cNvPr id="28" name="Shape 510">
            <a:extLst>
              <a:ext uri="{FF2B5EF4-FFF2-40B4-BE49-F238E27FC236}">
                <a16:creationId xmlns:a16="http://schemas.microsoft.com/office/drawing/2014/main" id="{5FE53A2E-0425-1365-6070-C342FDC44B46}"/>
              </a:ext>
            </a:extLst>
          </p:cNvPr>
          <p:cNvCxnSpPr/>
          <p:nvPr/>
        </p:nvCxnSpPr>
        <p:spPr>
          <a:xfrm>
            <a:off x="2799239" y="4890133"/>
            <a:ext cx="1295397" cy="0"/>
          </a:xfrm>
          <a:prstGeom prst="straightConnector1">
            <a:avLst/>
          </a:prstGeom>
          <a:noFill/>
          <a:ln w="9525" cap="flat" cmpd="sng">
            <a:solidFill>
              <a:srgbClr val="000000"/>
            </a:solidFill>
            <a:prstDash val="solid"/>
            <a:round/>
            <a:headEnd type="none" w="med" len="med"/>
            <a:tailEnd type="none" w="med" len="med"/>
          </a:ln>
        </p:spPr>
      </p:cxnSp>
      <p:sp>
        <p:nvSpPr>
          <p:cNvPr id="29" name="Shape 511">
            <a:extLst>
              <a:ext uri="{FF2B5EF4-FFF2-40B4-BE49-F238E27FC236}">
                <a16:creationId xmlns:a16="http://schemas.microsoft.com/office/drawing/2014/main" id="{F4EB3678-40C9-40C7-2C69-FE1CDE2944E9}"/>
              </a:ext>
            </a:extLst>
          </p:cNvPr>
          <p:cNvSpPr/>
          <p:nvPr/>
        </p:nvSpPr>
        <p:spPr>
          <a:xfrm>
            <a:off x="2799239" y="4890133"/>
            <a:ext cx="381953" cy="1781175"/>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720" b="1">
                <a:solidFill>
                  <a:schemeClr val="dk1"/>
                </a:solidFill>
                <a:latin typeface="Calibri"/>
                <a:ea typeface="Calibri"/>
                <a:cs typeface="Calibri"/>
                <a:sym typeface="Calibri"/>
              </a:rPr>
              <a:t>0</a:t>
            </a:r>
          </a:p>
          <a:p>
            <a:pPr>
              <a:buClr>
                <a:srgbClr val="000000"/>
              </a:buClr>
              <a:buSzPct val="25000"/>
            </a:pPr>
            <a:r>
              <a:rPr lang="en-US" sz="2720" b="1">
                <a:solidFill>
                  <a:schemeClr val="dk1"/>
                </a:solidFill>
                <a:latin typeface="Calibri"/>
                <a:ea typeface="Calibri"/>
                <a:cs typeface="Calibri"/>
                <a:sym typeface="Calibri"/>
              </a:rPr>
              <a:t>0</a:t>
            </a:r>
          </a:p>
          <a:p>
            <a:pPr>
              <a:buClr>
                <a:srgbClr val="000000"/>
              </a:buClr>
              <a:buSzPct val="25000"/>
            </a:pPr>
            <a:r>
              <a:rPr lang="en-US" sz="2720" b="1">
                <a:solidFill>
                  <a:schemeClr val="dk1"/>
                </a:solidFill>
                <a:latin typeface="Calibri"/>
                <a:ea typeface="Calibri"/>
                <a:cs typeface="Calibri"/>
                <a:sym typeface="Calibri"/>
              </a:rPr>
              <a:t>1</a:t>
            </a:r>
          </a:p>
          <a:p>
            <a:pPr>
              <a:buClr>
                <a:srgbClr val="000000"/>
              </a:buClr>
              <a:buSzPct val="25000"/>
            </a:pPr>
            <a:r>
              <a:rPr lang="en-US" sz="2720" b="1">
                <a:solidFill>
                  <a:schemeClr val="dk1"/>
                </a:solidFill>
                <a:latin typeface="Calibri"/>
                <a:ea typeface="Calibri"/>
                <a:cs typeface="Calibri"/>
                <a:sym typeface="Calibri"/>
              </a:rPr>
              <a:t>1</a:t>
            </a:r>
          </a:p>
        </p:txBody>
      </p:sp>
      <p:sp>
        <p:nvSpPr>
          <p:cNvPr id="30" name="Shape 512">
            <a:extLst>
              <a:ext uri="{FF2B5EF4-FFF2-40B4-BE49-F238E27FC236}">
                <a16:creationId xmlns:a16="http://schemas.microsoft.com/office/drawing/2014/main" id="{9030E757-3F91-0B62-6212-196A2C32DC56}"/>
              </a:ext>
            </a:extLst>
          </p:cNvPr>
          <p:cNvSpPr/>
          <p:nvPr/>
        </p:nvSpPr>
        <p:spPr>
          <a:xfrm>
            <a:off x="3231639" y="4890133"/>
            <a:ext cx="381953" cy="1781175"/>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720" b="1">
                <a:solidFill>
                  <a:schemeClr val="dk1"/>
                </a:solidFill>
                <a:latin typeface="Calibri"/>
                <a:ea typeface="Calibri"/>
                <a:cs typeface="Calibri"/>
                <a:sym typeface="Calibri"/>
              </a:rPr>
              <a:t>0</a:t>
            </a:r>
          </a:p>
          <a:p>
            <a:pPr>
              <a:buClr>
                <a:srgbClr val="000000"/>
              </a:buClr>
              <a:buSzPct val="25000"/>
            </a:pPr>
            <a:r>
              <a:rPr lang="en-US" sz="2720" b="1">
                <a:solidFill>
                  <a:schemeClr val="dk1"/>
                </a:solidFill>
                <a:latin typeface="Calibri"/>
                <a:ea typeface="Calibri"/>
                <a:cs typeface="Calibri"/>
                <a:sym typeface="Calibri"/>
              </a:rPr>
              <a:t>1</a:t>
            </a:r>
          </a:p>
          <a:p>
            <a:pPr>
              <a:buClr>
                <a:srgbClr val="000000"/>
              </a:buClr>
              <a:buSzPct val="25000"/>
            </a:pPr>
            <a:r>
              <a:rPr lang="en-US" sz="2720" b="1">
                <a:solidFill>
                  <a:schemeClr val="dk1"/>
                </a:solidFill>
                <a:latin typeface="Calibri"/>
                <a:ea typeface="Calibri"/>
                <a:cs typeface="Calibri"/>
                <a:sym typeface="Calibri"/>
              </a:rPr>
              <a:t>0</a:t>
            </a:r>
          </a:p>
          <a:p>
            <a:pPr>
              <a:buClr>
                <a:srgbClr val="000000"/>
              </a:buClr>
              <a:buSzPct val="25000"/>
            </a:pPr>
            <a:r>
              <a:rPr lang="en-US" sz="2720" b="1">
                <a:solidFill>
                  <a:schemeClr val="dk1"/>
                </a:solidFill>
                <a:latin typeface="Calibri"/>
                <a:ea typeface="Calibri"/>
                <a:cs typeface="Calibri"/>
                <a:sym typeface="Calibri"/>
              </a:rPr>
              <a:t>1</a:t>
            </a:r>
          </a:p>
        </p:txBody>
      </p:sp>
      <p:sp>
        <p:nvSpPr>
          <p:cNvPr id="31" name="Shape 513">
            <a:extLst>
              <a:ext uri="{FF2B5EF4-FFF2-40B4-BE49-F238E27FC236}">
                <a16:creationId xmlns:a16="http://schemas.microsoft.com/office/drawing/2014/main" id="{034239BF-934B-C511-74AD-CB876854F358}"/>
              </a:ext>
            </a:extLst>
          </p:cNvPr>
          <p:cNvSpPr/>
          <p:nvPr/>
        </p:nvSpPr>
        <p:spPr>
          <a:xfrm>
            <a:off x="3660435" y="4890133"/>
            <a:ext cx="381953" cy="1781175"/>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720" b="1" dirty="0">
                <a:solidFill>
                  <a:schemeClr val="dk1"/>
                </a:solidFill>
                <a:latin typeface="Calibri"/>
                <a:ea typeface="Calibri"/>
                <a:cs typeface="Calibri"/>
                <a:sym typeface="Calibri"/>
              </a:rPr>
              <a:t>0</a:t>
            </a:r>
          </a:p>
          <a:p>
            <a:pPr>
              <a:buClr>
                <a:srgbClr val="000000"/>
              </a:buClr>
              <a:buSzPct val="25000"/>
            </a:pPr>
            <a:r>
              <a:rPr lang="en-US" sz="2720" b="1" dirty="0">
                <a:solidFill>
                  <a:schemeClr val="dk1"/>
                </a:solidFill>
                <a:latin typeface="Calibri"/>
                <a:ea typeface="Calibri"/>
                <a:cs typeface="Calibri"/>
                <a:sym typeface="Calibri"/>
              </a:rPr>
              <a:t>1</a:t>
            </a:r>
          </a:p>
          <a:p>
            <a:pPr>
              <a:buClr>
                <a:srgbClr val="000000"/>
              </a:buClr>
              <a:buSzPct val="25000"/>
            </a:pPr>
            <a:r>
              <a:rPr lang="en-US" sz="2720" b="1" dirty="0">
                <a:solidFill>
                  <a:schemeClr val="dk1"/>
                </a:solidFill>
                <a:latin typeface="Calibri"/>
                <a:ea typeface="Calibri"/>
                <a:cs typeface="Calibri"/>
                <a:sym typeface="Calibri"/>
              </a:rPr>
              <a:t>1</a:t>
            </a:r>
          </a:p>
          <a:p>
            <a:pPr>
              <a:buClr>
                <a:srgbClr val="000000"/>
              </a:buClr>
              <a:buSzPct val="25000"/>
            </a:pPr>
            <a:r>
              <a:rPr lang="en-US" sz="2720" b="1" dirty="0">
                <a:solidFill>
                  <a:schemeClr val="dk1"/>
                </a:solidFill>
                <a:latin typeface="Calibri"/>
                <a:ea typeface="Calibri"/>
                <a:cs typeface="Calibri"/>
                <a:sym typeface="Calibri"/>
              </a:rPr>
              <a:t>1</a:t>
            </a:r>
          </a:p>
        </p:txBody>
      </p:sp>
      <p:sp>
        <p:nvSpPr>
          <p:cNvPr id="32" name="Shape 514">
            <a:extLst>
              <a:ext uri="{FF2B5EF4-FFF2-40B4-BE49-F238E27FC236}">
                <a16:creationId xmlns:a16="http://schemas.microsoft.com/office/drawing/2014/main" id="{D91549DF-4DF8-1A47-70AE-363C4C9544C2}"/>
              </a:ext>
            </a:extLst>
          </p:cNvPr>
          <p:cNvSpPr/>
          <p:nvPr/>
        </p:nvSpPr>
        <p:spPr>
          <a:xfrm>
            <a:off x="3662839" y="4458335"/>
            <a:ext cx="376765" cy="525690"/>
          </a:xfrm>
          <a:prstGeom prst="roundRect">
            <a:avLst>
              <a:gd name="adj" fmla="val 394"/>
            </a:avLst>
          </a:prstGeom>
          <a:noFill/>
          <a:ln>
            <a:noFill/>
          </a:ln>
        </p:spPr>
        <p:txBody>
          <a:bodyPr lIns="102000" tIns="53040" rIns="102000" bIns="53040" anchor="t" anchorCtr="0">
            <a:noAutofit/>
          </a:bodyPr>
          <a:lstStyle/>
          <a:p>
            <a:pPr>
              <a:buClr>
                <a:srgbClr val="000000"/>
              </a:buClr>
              <a:buSzPct val="25000"/>
            </a:pPr>
            <a:r>
              <a:rPr lang="en-US" sz="2720" dirty="0">
                <a:solidFill>
                  <a:schemeClr val="dk1"/>
                </a:solidFill>
                <a:latin typeface="Calibri"/>
                <a:ea typeface="Calibri"/>
                <a:cs typeface="Calibri"/>
                <a:sym typeface="Calibri"/>
              </a:rPr>
              <a:t>Y</a:t>
            </a:r>
          </a:p>
        </p:txBody>
      </p:sp>
      <p:cxnSp>
        <p:nvCxnSpPr>
          <p:cNvPr id="33" name="Shape 515">
            <a:extLst>
              <a:ext uri="{FF2B5EF4-FFF2-40B4-BE49-F238E27FC236}">
                <a16:creationId xmlns:a16="http://schemas.microsoft.com/office/drawing/2014/main" id="{DC4CA526-EC98-B8E7-4236-1DB6054FBF56}"/>
              </a:ext>
            </a:extLst>
          </p:cNvPr>
          <p:cNvCxnSpPr/>
          <p:nvPr/>
        </p:nvCxnSpPr>
        <p:spPr>
          <a:xfrm>
            <a:off x="4999620" y="5620597"/>
            <a:ext cx="1066903" cy="1799"/>
          </a:xfrm>
          <a:prstGeom prst="straightConnector1">
            <a:avLst/>
          </a:prstGeom>
          <a:noFill/>
          <a:ln w="28425" cap="flat" cmpd="sng">
            <a:solidFill>
              <a:srgbClr val="000000"/>
            </a:solidFill>
            <a:prstDash val="solid"/>
            <a:round/>
            <a:headEnd type="none" w="med" len="med"/>
            <a:tailEnd type="none" w="med" len="med"/>
          </a:ln>
        </p:spPr>
      </p:cxnSp>
      <p:cxnSp>
        <p:nvCxnSpPr>
          <p:cNvPr id="34" name="Shape 516">
            <a:extLst>
              <a:ext uri="{FF2B5EF4-FFF2-40B4-BE49-F238E27FC236}">
                <a16:creationId xmlns:a16="http://schemas.microsoft.com/office/drawing/2014/main" id="{6F213E05-53E7-1CD7-A0E9-30CD22949DD9}"/>
              </a:ext>
            </a:extLst>
          </p:cNvPr>
          <p:cNvCxnSpPr/>
          <p:nvPr/>
        </p:nvCxnSpPr>
        <p:spPr>
          <a:xfrm>
            <a:off x="4999619" y="5188797"/>
            <a:ext cx="1057910" cy="1799"/>
          </a:xfrm>
          <a:prstGeom prst="straightConnector1">
            <a:avLst/>
          </a:prstGeom>
          <a:noFill/>
          <a:ln w="28425" cap="flat" cmpd="sng">
            <a:solidFill>
              <a:srgbClr val="000000"/>
            </a:solidFill>
            <a:prstDash val="solid"/>
            <a:round/>
            <a:headEnd type="none" w="med" len="med"/>
            <a:tailEnd type="none" w="med" len="med"/>
          </a:ln>
        </p:spPr>
      </p:cxnSp>
      <p:cxnSp>
        <p:nvCxnSpPr>
          <p:cNvPr id="35" name="Shape 517">
            <a:extLst>
              <a:ext uri="{FF2B5EF4-FFF2-40B4-BE49-F238E27FC236}">
                <a16:creationId xmlns:a16="http://schemas.microsoft.com/office/drawing/2014/main" id="{34465302-4FA7-B4E0-5F4C-67690AB9D7BB}"/>
              </a:ext>
            </a:extLst>
          </p:cNvPr>
          <p:cNvCxnSpPr/>
          <p:nvPr/>
        </p:nvCxnSpPr>
        <p:spPr>
          <a:xfrm>
            <a:off x="7142427" y="5410094"/>
            <a:ext cx="949958" cy="1799"/>
          </a:xfrm>
          <a:prstGeom prst="straightConnector1">
            <a:avLst/>
          </a:prstGeom>
          <a:noFill/>
          <a:ln w="28425" cap="flat" cmpd="sng">
            <a:solidFill>
              <a:srgbClr val="000000"/>
            </a:solidFill>
            <a:prstDash val="solid"/>
            <a:round/>
            <a:headEnd type="none" w="med" len="med"/>
            <a:tailEnd type="none" w="med" len="med"/>
          </a:ln>
        </p:spPr>
      </p:cxnSp>
      <p:sp>
        <p:nvSpPr>
          <p:cNvPr id="36" name="Shape 518">
            <a:extLst>
              <a:ext uri="{FF2B5EF4-FFF2-40B4-BE49-F238E27FC236}">
                <a16:creationId xmlns:a16="http://schemas.microsoft.com/office/drawing/2014/main" id="{CA21CD50-291B-250D-96FE-F4067865EDE4}"/>
              </a:ext>
            </a:extLst>
          </p:cNvPr>
          <p:cNvSpPr/>
          <p:nvPr/>
        </p:nvSpPr>
        <p:spPr>
          <a:xfrm>
            <a:off x="4549829" y="4890136"/>
            <a:ext cx="455189" cy="931966"/>
          </a:xfrm>
          <a:prstGeom prst="roundRect">
            <a:avLst>
              <a:gd name="adj" fmla="val 394"/>
            </a:avLst>
          </a:prstGeom>
          <a:noFill/>
          <a:ln>
            <a:noFill/>
          </a:ln>
        </p:spPr>
        <p:txBody>
          <a:bodyPr lIns="102000" tIns="53040" rIns="102000" bIns="53040" anchor="t" anchorCtr="0">
            <a:noAutofit/>
          </a:bodyPr>
          <a:lstStyle/>
          <a:p>
            <a:pPr>
              <a:buClr>
                <a:srgbClr val="000000"/>
              </a:buClr>
              <a:buSzPct val="25000"/>
            </a:pPr>
            <a:r>
              <a:rPr lang="en-US" sz="2720" b="1">
                <a:solidFill>
                  <a:schemeClr val="dk1"/>
                </a:solidFill>
                <a:latin typeface="Times New Roman"/>
                <a:ea typeface="Times New Roman"/>
                <a:cs typeface="Times New Roman"/>
                <a:sym typeface="Times New Roman"/>
              </a:rPr>
              <a:t>A</a:t>
            </a:r>
          </a:p>
          <a:p>
            <a:pPr>
              <a:buClr>
                <a:srgbClr val="000000"/>
              </a:buClr>
              <a:buSzPct val="25000"/>
            </a:pPr>
            <a:r>
              <a:rPr lang="en-US" sz="2720" b="1">
                <a:solidFill>
                  <a:schemeClr val="dk1"/>
                </a:solidFill>
                <a:latin typeface="Times New Roman"/>
                <a:ea typeface="Times New Roman"/>
                <a:cs typeface="Times New Roman"/>
                <a:sym typeface="Times New Roman"/>
              </a:rPr>
              <a:t>B</a:t>
            </a:r>
          </a:p>
        </p:txBody>
      </p:sp>
      <p:sp>
        <p:nvSpPr>
          <p:cNvPr id="37" name="Shape 519">
            <a:extLst>
              <a:ext uri="{FF2B5EF4-FFF2-40B4-BE49-F238E27FC236}">
                <a16:creationId xmlns:a16="http://schemas.microsoft.com/office/drawing/2014/main" id="{BCF5E074-574F-111F-B1CB-D9A5F435ACC1}"/>
              </a:ext>
            </a:extLst>
          </p:cNvPr>
          <p:cNvSpPr/>
          <p:nvPr/>
        </p:nvSpPr>
        <p:spPr>
          <a:xfrm>
            <a:off x="8176948" y="5149215"/>
            <a:ext cx="455189" cy="518160"/>
          </a:xfrm>
          <a:prstGeom prst="roundRect">
            <a:avLst>
              <a:gd name="adj" fmla="val 394"/>
            </a:avLst>
          </a:prstGeom>
          <a:noFill/>
          <a:ln>
            <a:noFill/>
          </a:ln>
        </p:spPr>
        <p:txBody>
          <a:bodyPr lIns="102000" tIns="53040" rIns="102000" bIns="53040" anchor="t" anchorCtr="0">
            <a:noAutofit/>
          </a:bodyPr>
          <a:lstStyle/>
          <a:p>
            <a:pPr>
              <a:buClr>
                <a:srgbClr val="000000"/>
              </a:buClr>
              <a:buSzPct val="25000"/>
            </a:pPr>
            <a:r>
              <a:rPr lang="en-US" sz="2720" b="1">
                <a:solidFill>
                  <a:schemeClr val="dk1"/>
                </a:solidFill>
                <a:latin typeface="Times New Roman"/>
                <a:ea typeface="Times New Roman"/>
                <a:cs typeface="Times New Roman"/>
                <a:sym typeface="Times New Roman"/>
              </a:rPr>
              <a:t>Y</a:t>
            </a:r>
          </a:p>
        </p:txBody>
      </p:sp>
      <p:sp>
        <p:nvSpPr>
          <p:cNvPr id="38" name="Shape 520">
            <a:extLst>
              <a:ext uri="{FF2B5EF4-FFF2-40B4-BE49-F238E27FC236}">
                <a16:creationId xmlns:a16="http://schemas.microsoft.com/office/drawing/2014/main" id="{50383552-B0B7-68BA-4872-175C6449FCD3}"/>
              </a:ext>
            </a:extLst>
          </p:cNvPr>
          <p:cNvSpPr/>
          <p:nvPr/>
        </p:nvSpPr>
        <p:spPr>
          <a:xfrm>
            <a:off x="2799240" y="4112896"/>
            <a:ext cx="2200379" cy="386166"/>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1813">
                <a:solidFill>
                  <a:schemeClr val="dk1"/>
                </a:solidFill>
                <a:latin typeface="Calibri"/>
                <a:ea typeface="Calibri"/>
                <a:cs typeface="Calibri"/>
                <a:sym typeface="Calibri"/>
              </a:rPr>
              <a:t>Truth Table</a:t>
            </a:r>
          </a:p>
        </p:txBody>
      </p:sp>
      <p:grpSp>
        <p:nvGrpSpPr>
          <p:cNvPr id="39" name="Shape 521">
            <a:extLst>
              <a:ext uri="{FF2B5EF4-FFF2-40B4-BE49-F238E27FC236}">
                <a16:creationId xmlns:a16="http://schemas.microsoft.com/office/drawing/2014/main" id="{C683B79C-7C53-EA58-F484-D9A88092BD09}"/>
              </a:ext>
            </a:extLst>
          </p:cNvPr>
          <p:cNvGrpSpPr/>
          <p:nvPr/>
        </p:nvGrpSpPr>
        <p:grpSpPr>
          <a:xfrm>
            <a:off x="5931589" y="5062855"/>
            <a:ext cx="1209039" cy="692680"/>
            <a:chOff x="3168" y="2206"/>
            <a:chExt cx="672" cy="385"/>
          </a:xfrm>
        </p:grpSpPr>
        <p:cxnSp>
          <p:nvCxnSpPr>
            <p:cNvPr id="40" name="Shape 522">
              <a:extLst>
                <a:ext uri="{FF2B5EF4-FFF2-40B4-BE49-F238E27FC236}">
                  <a16:creationId xmlns:a16="http://schemas.microsoft.com/office/drawing/2014/main" id="{72B8856C-FB8D-EADE-BC9D-C2446EAA7C91}"/>
                </a:ext>
              </a:extLst>
            </p:cNvPr>
            <p:cNvCxnSpPr/>
            <p:nvPr/>
          </p:nvCxnSpPr>
          <p:spPr>
            <a:xfrm>
              <a:off x="3168" y="2592"/>
              <a:ext cx="202" cy="0"/>
            </a:xfrm>
            <a:prstGeom prst="straightConnector1">
              <a:avLst/>
            </a:prstGeom>
            <a:noFill/>
            <a:ln w="28425" cap="flat" cmpd="sng">
              <a:solidFill>
                <a:srgbClr val="000000"/>
              </a:solidFill>
              <a:prstDash val="solid"/>
              <a:round/>
              <a:headEnd type="none" w="med" len="med"/>
              <a:tailEnd type="none" w="med" len="med"/>
            </a:ln>
          </p:spPr>
        </p:cxnSp>
        <p:sp>
          <p:nvSpPr>
            <p:cNvPr id="41" name="Shape 523">
              <a:extLst>
                <a:ext uri="{FF2B5EF4-FFF2-40B4-BE49-F238E27FC236}">
                  <a16:creationId xmlns:a16="http://schemas.microsoft.com/office/drawing/2014/main" id="{BF314CD3-60A0-3209-1516-CD165A12D0BB}"/>
                </a:ext>
              </a:extLst>
            </p:cNvPr>
            <p:cNvSpPr/>
            <p:nvPr/>
          </p:nvSpPr>
          <p:spPr>
            <a:xfrm>
              <a:off x="3370" y="2400"/>
              <a:ext cx="469" cy="190"/>
            </a:xfrm>
            <a:custGeom>
              <a:avLst/>
              <a:gdLst/>
              <a:ahLst/>
              <a:cxnLst/>
              <a:rect l="0" t="0" r="0" b="0"/>
              <a:pathLst>
                <a:path w="120000" h="120000" extrusionOk="0">
                  <a:moveTo>
                    <a:pt x="0" y="119858"/>
                  </a:moveTo>
                  <a:cubicBezTo>
                    <a:pt x="19951" y="114764"/>
                    <a:pt x="39961" y="109811"/>
                    <a:pt x="59971" y="89858"/>
                  </a:cubicBezTo>
                  <a:cubicBezTo>
                    <a:pt x="79980" y="69764"/>
                    <a:pt x="99932" y="34952"/>
                    <a:pt x="119942" y="0"/>
                  </a:cubicBezTo>
                </a:path>
              </a:pathLst>
            </a:custGeom>
            <a:noFill/>
            <a:ln w="28425" cap="flat" cmpd="sng">
              <a:solidFill>
                <a:srgbClr val="000000"/>
              </a:solidFill>
              <a:prstDash val="solid"/>
              <a:round/>
              <a:headEnd type="none" w="med" len="med"/>
              <a:tailEnd type="none" w="med" len="med"/>
            </a:ln>
          </p:spPr>
          <p:txBody>
            <a:bodyPr lIns="103615" tIns="51793" rIns="103615" bIns="51793" anchor="t" anchorCtr="0">
              <a:noAutofit/>
            </a:bodyPr>
            <a:lstStyle/>
            <a:p>
              <a:pPr>
                <a:buClr>
                  <a:srgbClr val="000000"/>
                </a:buClr>
              </a:pPr>
              <a:endParaRPr sz="2720">
                <a:solidFill>
                  <a:schemeClr val="dk1"/>
                </a:solidFill>
                <a:latin typeface="Times New Roman"/>
                <a:ea typeface="Times New Roman"/>
                <a:cs typeface="Times New Roman"/>
                <a:sym typeface="Times New Roman"/>
              </a:endParaRPr>
            </a:p>
          </p:txBody>
        </p:sp>
        <p:sp>
          <p:nvSpPr>
            <p:cNvPr id="42" name="Shape 524">
              <a:extLst>
                <a:ext uri="{FF2B5EF4-FFF2-40B4-BE49-F238E27FC236}">
                  <a16:creationId xmlns:a16="http://schemas.microsoft.com/office/drawing/2014/main" id="{29F590F1-C66F-B827-1CBE-3FBD37244A71}"/>
                </a:ext>
              </a:extLst>
            </p:cNvPr>
            <p:cNvSpPr/>
            <p:nvPr/>
          </p:nvSpPr>
          <p:spPr>
            <a:xfrm>
              <a:off x="3370" y="2206"/>
              <a:ext cx="469" cy="190"/>
            </a:xfrm>
            <a:custGeom>
              <a:avLst/>
              <a:gdLst/>
              <a:ahLst/>
              <a:cxnLst/>
              <a:rect l="0" t="0" r="0" b="0"/>
              <a:pathLst>
                <a:path w="120000" h="120000" extrusionOk="0">
                  <a:moveTo>
                    <a:pt x="0" y="0"/>
                  </a:moveTo>
                  <a:cubicBezTo>
                    <a:pt x="19951" y="5094"/>
                    <a:pt x="39961" y="10047"/>
                    <a:pt x="59971" y="30000"/>
                  </a:cubicBezTo>
                  <a:cubicBezTo>
                    <a:pt x="79980" y="50094"/>
                    <a:pt x="99932" y="84905"/>
                    <a:pt x="119942" y="119858"/>
                  </a:cubicBezTo>
                </a:path>
              </a:pathLst>
            </a:custGeom>
            <a:noFill/>
            <a:ln w="28425" cap="flat" cmpd="sng">
              <a:solidFill>
                <a:srgbClr val="000000"/>
              </a:solidFill>
              <a:prstDash val="solid"/>
              <a:round/>
              <a:headEnd type="none" w="med" len="med"/>
              <a:tailEnd type="none" w="med" len="med"/>
            </a:ln>
          </p:spPr>
          <p:txBody>
            <a:bodyPr lIns="103615" tIns="51793" rIns="103615" bIns="51793" anchor="t" anchorCtr="0">
              <a:noAutofit/>
            </a:bodyPr>
            <a:lstStyle/>
            <a:p>
              <a:pPr>
                <a:buClr>
                  <a:srgbClr val="000000"/>
                </a:buClr>
              </a:pPr>
              <a:endParaRPr sz="2720">
                <a:solidFill>
                  <a:schemeClr val="dk1"/>
                </a:solidFill>
                <a:latin typeface="Times New Roman"/>
                <a:ea typeface="Times New Roman"/>
                <a:cs typeface="Times New Roman"/>
                <a:sym typeface="Times New Roman"/>
              </a:endParaRPr>
            </a:p>
          </p:txBody>
        </p:sp>
        <p:cxnSp>
          <p:nvCxnSpPr>
            <p:cNvPr id="43" name="Shape 525">
              <a:extLst>
                <a:ext uri="{FF2B5EF4-FFF2-40B4-BE49-F238E27FC236}">
                  <a16:creationId xmlns:a16="http://schemas.microsoft.com/office/drawing/2014/main" id="{8DA42E5C-CDC0-C1C8-F345-E8BC7BF84256}"/>
                </a:ext>
              </a:extLst>
            </p:cNvPr>
            <p:cNvCxnSpPr/>
            <p:nvPr/>
          </p:nvCxnSpPr>
          <p:spPr>
            <a:xfrm>
              <a:off x="3168" y="2206"/>
              <a:ext cx="202" cy="0"/>
            </a:xfrm>
            <a:prstGeom prst="straightConnector1">
              <a:avLst/>
            </a:prstGeom>
            <a:noFill/>
            <a:ln w="28425" cap="flat" cmpd="sng">
              <a:solidFill>
                <a:srgbClr val="000000"/>
              </a:solidFill>
              <a:prstDash val="solid"/>
              <a:round/>
              <a:headEnd type="none" w="med" len="med"/>
              <a:tailEnd type="none" w="med" len="med"/>
            </a:ln>
          </p:spPr>
        </p:cxnSp>
        <p:sp>
          <p:nvSpPr>
            <p:cNvPr id="44" name="Shape 526">
              <a:extLst>
                <a:ext uri="{FF2B5EF4-FFF2-40B4-BE49-F238E27FC236}">
                  <a16:creationId xmlns:a16="http://schemas.microsoft.com/office/drawing/2014/main" id="{5BA858F3-6940-CC31-7E86-ACB231D0D42B}"/>
                </a:ext>
              </a:extLst>
            </p:cNvPr>
            <p:cNvSpPr/>
            <p:nvPr/>
          </p:nvSpPr>
          <p:spPr>
            <a:xfrm>
              <a:off x="3168" y="2206"/>
              <a:ext cx="134" cy="383"/>
            </a:xfrm>
            <a:custGeom>
              <a:avLst/>
              <a:gdLst/>
              <a:ahLst/>
              <a:cxnLst/>
              <a:rect l="0" t="0" r="0" b="0"/>
              <a:pathLst>
                <a:path w="120000" h="120000" extrusionOk="0">
                  <a:moveTo>
                    <a:pt x="0" y="119929"/>
                  </a:moveTo>
                  <a:cubicBezTo>
                    <a:pt x="60000" y="99881"/>
                    <a:pt x="119797" y="79976"/>
                    <a:pt x="119797" y="59929"/>
                  </a:cubicBezTo>
                  <a:cubicBezTo>
                    <a:pt x="119797" y="39952"/>
                    <a:pt x="60000" y="19976"/>
                    <a:pt x="0" y="0"/>
                  </a:cubicBezTo>
                </a:path>
              </a:pathLst>
            </a:custGeom>
            <a:noFill/>
            <a:ln w="28425" cap="flat" cmpd="sng">
              <a:solidFill>
                <a:srgbClr val="000000"/>
              </a:solidFill>
              <a:prstDash val="solid"/>
              <a:round/>
              <a:headEnd type="none" w="med" len="med"/>
              <a:tailEnd type="none" w="med" len="med"/>
            </a:ln>
          </p:spPr>
          <p:txBody>
            <a:bodyPr lIns="103615" tIns="51793" rIns="103615" bIns="51793" anchor="t" anchorCtr="0">
              <a:noAutofit/>
            </a:bodyPr>
            <a:lstStyle/>
            <a:p>
              <a:pPr>
                <a:buClr>
                  <a:srgbClr val="000000"/>
                </a:buClr>
              </a:pPr>
              <a:endParaRPr sz="2720">
                <a:solidFill>
                  <a:schemeClr val="dk1"/>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2754579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3F57-CA93-D337-E5E0-FBFEA1918E1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B5E3226D-90CB-7AEF-6055-5E6C7556DB81}"/>
              </a:ext>
            </a:extLst>
          </p:cNvPr>
          <p:cNvSpPr>
            <a:spLocks noGrp="1"/>
          </p:cNvSpPr>
          <p:nvPr>
            <p:ph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94BBF4B6-4608-B92A-C95F-BB8DAB559A04}"/>
              </a:ext>
            </a:extLst>
          </p:cNvPr>
          <p:cNvSpPr>
            <a:spLocks noGrp="1"/>
          </p:cNvSpPr>
          <p:nvPr>
            <p:ph type="sldNum" sz="quarter" idx="12"/>
          </p:nvPr>
        </p:nvSpPr>
        <p:spPr/>
        <p:txBody>
          <a:bodyPr/>
          <a:lstStyle/>
          <a:p>
            <a:fld id="{24191890-1B93-4A46-9FD4-B9843F018E51}" type="slidenum">
              <a:rPr lang="en-US" smtClean="0"/>
              <a:t>2</a:t>
            </a:fld>
            <a:endParaRPr lang="en-US"/>
          </a:p>
        </p:txBody>
      </p:sp>
    </p:spTree>
    <p:extLst>
      <p:ext uri="{BB962C8B-B14F-4D97-AF65-F5344CB8AC3E}">
        <p14:creationId xmlns:p14="http://schemas.microsoft.com/office/powerpoint/2010/main" val="2271828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261EB-6659-A01B-C7BB-79111E85DE7D}"/>
              </a:ext>
            </a:extLst>
          </p:cNvPr>
          <p:cNvSpPr>
            <a:spLocks noGrp="1"/>
          </p:cNvSpPr>
          <p:nvPr>
            <p:ph type="title"/>
          </p:nvPr>
        </p:nvSpPr>
        <p:spPr/>
        <p:txBody>
          <a:bodyPr/>
          <a:lstStyle/>
          <a:p>
            <a:r>
              <a:rPr lang="en-US" sz="4400" dirty="0">
                <a:latin typeface="Calibri"/>
                <a:ea typeface="Calibri"/>
                <a:cs typeface="Calibri"/>
                <a:sym typeface="Calibri"/>
              </a:rPr>
              <a:t>Basic gate: NAND</a:t>
            </a:r>
            <a:endParaRPr lang="en-US" dirty="0"/>
          </a:p>
        </p:txBody>
      </p:sp>
      <p:sp>
        <p:nvSpPr>
          <p:cNvPr id="4" name="Slide Number Placeholder 3">
            <a:extLst>
              <a:ext uri="{FF2B5EF4-FFF2-40B4-BE49-F238E27FC236}">
                <a16:creationId xmlns:a16="http://schemas.microsoft.com/office/drawing/2014/main" id="{17721462-78E1-E4F9-CD0B-28DCA4F5A273}"/>
              </a:ext>
            </a:extLst>
          </p:cNvPr>
          <p:cNvSpPr>
            <a:spLocks noGrp="1"/>
          </p:cNvSpPr>
          <p:nvPr>
            <p:ph type="sldNum" sz="quarter" idx="12"/>
          </p:nvPr>
        </p:nvSpPr>
        <p:spPr/>
        <p:txBody>
          <a:bodyPr/>
          <a:lstStyle/>
          <a:p>
            <a:fld id="{24191890-1B93-4A46-9FD4-B9843F018E51}" type="slidenum">
              <a:rPr lang="en-US" smtClean="0"/>
              <a:pPr/>
              <a:t>20</a:t>
            </a:fld>
            <a:endParaRPr lang="en-US" dirty="0"/>
          </a:p>
        </p:txBody>
      </p:sp>
      <p:grpSp>
        <p:nvGrpSpPr>
          <p:cNvPr id="5" name="Shape 454">
            <a:extLst>
              <a:ext uri="{FF2B5EF4-FFF2-40B4-BE49-F238E27FC236}">
                <a16:creationId xmlns:a16="http://schemas.microsoft.com/office/drawing/2014/main" id="{74976829-152F-236F-B41B-1B671556146F}"/>
              </a:ext>
            </a:extLst>
          </p:cNvPr>
          <p:cNvGrpSpPr/>
          <p:nvPr/>
        </p:nvGrpSpPr>
        <p:grpSpPr>
          <a:xfrm>
            <a:off x="1676559" y="1986280"/>
            <a:ext cx="1295397" cy="2212973"/>
            <a:chOff x="1152" y="1776"/>
            <a:chExt cx="719" cy="1228"/>
          </a:xfrm>
        </p:grpSpPr>
        <p:cxnSp>
          <p:nvCxnSpPr>
            <p:cNvPr id="6" name="Shape 455">
              <a:extLst>
                <a:ext uri="{FF2B5EF4-FFF2-40B4-BE49-F238E27FC236}">
                  <a16:creationId xmlns:a16="http://schemas.microsoft.com/office/drawing/2014/main" id="{AF9D420C-0D9D-A3EB-FF3E-83BC5DB82720}"/>
                </a:ext>
              </a:extLst>
            </p:cNvPr>
            <p:cNvCxnSpPr/>
            <p:nvPr/>
          </p:nvCxnSpPr>
          <p:spPr>
            <a:xfrm>
              <a:off x="1870" y="1870"/>
              <a:ext cx="0" cy="1056"/>
            </a:xfrm>
            <a:prstGeom prst="straightConnector1">
              <a:avLst/>
            </a:prstGeom>
            <a:noFill/>
            <a:ln w="9525" cap="flat" cmpd="sng">
              <a:solidFill>
                <a:srgbClr val="000000"/>
              </a:solidFill>
              <a:prstDash val="solid"/>
              <a:round/>
              <a:headEnd type="none" w="med" len="med"/>
              <a:tailEnd type="none" w="med" len="med"/>
            </a:ln>
          </p:spPr>
        </p:cxnSp>
        <p:cxnSp>
          <p:nvCxnSpPr>
            <p:cNvPr id="7" name="Shape 456">
              <a:extLst>
                <a:ext uri="{FF2B5EF4-FFF2-40B4-BE49-F238E27FC236}">
                  <a16:creationId xmlns:a16="http://schemas.microsoft.com/office/drawing/2014/main" id="{BB49DC46-14B2-8697-F2F6-8E5E3FFF53BD}"/>
                </a:ext>
              </a:extLst>
            </p:cNvPr>
            <p:cNvCxnSpPr/>
            <p:nvPr/>
          </p:nvCxnSpPr>
          <p:spPr>
            <a:xfrm>
              <a:off x="1630" y="1870"/>
              <a:ext cx="0" cy="1056"/>
            </a:xfrm>
            <a:prstGeom prst="straightConnector1">
              <a:avLst/>
            </a:prstGeom>
            <a:noFill/>
            <a:ln w="9525" cap="flat" cmpd="sng">
              <a:solidFill>
                <a:srgbClr val="000000"/>
              </a:solidFill>
              <a:prstDash val="solid"/>
              <a:round/>
              <a:headEnd type="none" w="med" len="med"/>
              <a:tailEnd type="none" w="med" len="med"/>
            </a:ln>
          </p:spPr>
        </p:cxnSp>
        <p:cxnSp>
          <p:nvCxnSpPr>
            <p:cNvPr id="8" name="Shape 457">
              <a:extLst>
                <a:ext uri="{FF2B5EF4-FFF2-40B4-BE49-F238E27FC236}">
                  <a16:creationId xmlns:a16="http://schemas.microsoft.com/office/drawing/2014/main" id="{5634A906-085A-3FE0-E6E3-4A6E76FC59B2}"/>
                </a:ext>
              </a:extLst>
            </p:cNvPr>
            <p:cNvCxnSpPr/>
            <p:nvPr/>
          </p:nvCxnSpPr>
          <p:spPr>
            <a:xfrm>
              <a:off x="1152" y="1870"/>
              <a:ext cx="0" cy="1056"/>
            </a:xfrm>
            <a:prstGeom prst="straightConnector1">
              <a:avLst/>
            </a:prstGeom>
            <a:noFill/>
            <a:ln w="9525" cap="flat" cmpd="sng">
              <a:solidFill>
                <a:srgbClr val="000000"/>
              </a:solidFill>
              <a:prstDash val="solid"/>
              <a:round/>
              <a:headEnd type="none" w="med" len="med"/>
              <a:tailEnd type="none" w="med" len="med"/>
            </a:ln>
          </p:spPr>
        </p:cxnSp>
        <p:cxnSp>
          <p:nvCxnSpPr>
            <p:cNvPr id="9" name="Shape 458">
              <a:extLst>
                <a:ext uri="{FF2B5EF4-FFF2-40B4-BE49-F238E27FC236}">
                  <a16:creationId xmlns:a16="http://schemas.microsoft.com/office/drawing/2014/main" id="{59D4CF1E-BD14-3635-F8D4-759FE27FBEF6}"/>
                </a:ext>
              </a:extLst>
            </p:cNvPr>
            <p:cNvCxnSpPr/>
            <p:nvPr/>
          </p:nvCxnSpPr>
          <p:spPr>
            <a:xfrm>
              <a:off x="1152" y="2014"/>
              <a:ext cx="719" cy="0"/>
            </a:xfrm>
            <a:prstGeom prst="straightConnector1">
              <a:avLst/>
            </a:prstGeom>
            <a:noFill/>
            <a:ln w="9525" cap="flat" cmpd="sng">
              <a:solidFill>
                <a:srgbClr val="000000"/>
              </a:solidFill>
              <a:prstDash val="solid"/>
              <a:round/>
              <a:headEnd type="none" w="med" len="med"/>
              <a:tailEnd type="none" w="med" len="med"/>
            </a:ln>
          </p:spPr>
        </p:cxnSp>
        <p:sp>
          <p:nvSpPr>
            <p:cNvPr id="10" name="Shape 459">
              <a:extLst>
                <a:ext uri="{FF2B5EF4-FFF2-40B4-BE49-F238E27FC236}">
                  <a16:creationId xmlns:a16="http://schemas.microsoft.com/office/drawing/2014/main" id="{2F577887-26FF-4814-9744-3B38D9D92D0B}"/>
                </a:ext>
              </a:extLst>
            </p:cNvPr>
            <p:cNvSpPr/>
            <p:nvPr/>
          </p:nvSpPr>
          <p:spPr>
            <a:xfrm>
              <a:off x="1152" y="1776"/>
              <a:ext cx="225" cy="290"/>
            </a:xfrm>
            <a:prstGeom prst="roundRect">
              <a:avLst>
                <a:gd name="adj" fmla="val 394"/>
              </a:avLst>
            </a:prstGeom>
            <a:noFill/>
            <a:ln>
              <a:noFill/>
            </a:ln>
          </p:spPr>
          <p:txBody>
            <a:bodyPr lIns="102000" tIns="53040" rIns="102000" bIns="53040" anchor="t" anchorCtr="0">
              <a:noAutofit/>
            </a:bodyPr>
            <a:lstStyle/>
            <a:p>
              <a:pPr>
                <a:buClr>
                  <a:srgbClr val="000000"/>
                </a:buClr>
                <a:buSzPct val="25000"/>
              </a:pPr>
              <a:r>
                <a:rPr lang="en-US" sz="2720">
                  <a:solidFill>
                    <a:schemeClr val="dk1"/>
                  </a:solidFill>
                  <a:latin typeface="Calibri"/>
                  <a:ea typeface="Calibri"/>
                  <a:cs typeface="Calibri"/>
                  <a:sym typeface="Calibri"/>
                </a:rPr>
                <a:t>A</a:t>
              </a:r>
            </a:p>
          </p:txBody>
        </p:sp>
        <p:sp>
          <p:nvSpPr>
            <p:cNvPr id="11" name="Shape 460">
              <a:extLst>
                <a:ext uri="{FF2B5EF4-FFF2-40B4-BE49-F238E27FC236}">
                  <a16:creationId xmlns:a16="http://schemas.microsoft.com/office/drawing/2014/main" id="{4590724F-EE33-15D3-767B-40F99D4A17D5}"/>
                </a:ext>
              </a:extLst>
            </p:cNvPr>
            <p:cNvSpPr/>
            <p:nvPr/>
          </p:nvSpPr>
          <p:spPr>
            <a:xfrm>
              <a:off x="1392" y="1776"/>
              <a:ext cx="220" cy="290"/>
            </a:xfrm>
            <a:prstGeom prst="roundRect">
              <a:avLst>
                <a:gd name="adj" fmla="val 407"/>
              </a:avLst>
            </a:prstGeom>
            <a:noFill/>
            <a:ln>
              <a:noFill/>
            </a:ln>
          </p:spPr>
          <p:txBody>
            <a:bodyPr lIns="102000" tIns="53040" rIns="102000" bIns="53040" anchor="t" anchorCtr="0">
              <a:noAutofit/>
            </a:bodyPr>
            <a:lstStyle/>
            <a:p>
              <a:pPr>
                <a:buClr>
                  <a:srgbClr val="000000"/>
                </a:buClr>
                <a:buSzPct val="25000"/>
              </a:pPr>
              <a:r>
                <a:rPr lang="en-US" sz="2720">
                  <a:solidFill>
                    <a:schemeClr val="dk1"/>
                  </a:solidFill>
                  <a:latin typeface="Calibri"/>
                  <a:ea typeface="Calibri"/>
                  <a:cs typeface="Calibri"/>
                  <a:sym typeface="Calibri"/>
                </a:rPr>
                <a:t>B</a:t>
              </a:r>
            </a:p>
          </p:txBody>
        </p:sp>
        <p:sp>
          <p:nvSpPr>
            <p:cNvPr id="12" name="Shape 461">
              <a:extLst>
                <a:ext uri="{FF2B5EF4-FFF2-40B4-BE49-F238E27FC236}">
                  <a16:creationId xmlns:a16="http://schemas.microsoft.com/office/drawing/2014/main" id="{12AADFF4-818D-0C4E-1E74-F01A2FE41C57}"/>
                </a:ext>
              </a:extLst>
            </p:cNvPr>
            <p:cNvSpPr/>
            <p:nvPr/>
          </p:nvSpPr>
          <p:spPr>
            <a:xfrm>
              <a:off x="1152" y="2014"/>
              <a:ext cx="212" cy="990"/>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720" b="1">
                  <a:solidFill>
                    <a:schemeClr val="dk1"/>
                  </a:solidFill>
                  <a:latin typeface="Calibri"/>
                  <a:ea typeface="Calibri"/>
                  <a:cs typeface="Calibri"/>
                  <a:sym typeface="Calibri"/>
                </a:rPr>
                <a:t>0</a:t>
              </a:r>
            </a:p>
            <a:p>
              <a:pPr>
                <a:buClr>
                  <a:srgbClr val="000000"/>
                </a:buClr>
                <a:buSzPct val="25000"/>
              </a:pPr>
              <a:r>
                <a:rPr lang="en-US" sz="2720" b="1">
                  <a:solidFill>
                    <a:schemeClr val="dk1"/>
                  </a:solidFill>
                  <a:latin typeface="Calibri"/>
                  <a:ea typeface="Calibri"/>
                  <a:cs typeface="Calibri"/>
                  <a:sym typeface="Calibri"/>
                </a:rPr>
                <a:t>0</a:t>
              </a:r>
            </a:p>
            <a:p>
              <a:pPr>
                <a:buClr>
                  <a:srgbClr val="000000"/>
                </a:buClr>
                <a:buSzPct val="25000"/>
              </a:pPr>
              <a:r>
                <a:rPr lang="en-US" sz="2720" b="1">
                  <a:solidFill>
                    <a:schemeClr val="dk1"/>
                  </a:solidFill>
                  <a:latin typeface="Calibri"/>
                  <a:ea typeface="Calibri"/>
                  <a:cs typeface="Calibri"/>
                  <a:sym typeface="Calibri"/>
                </a:rPr>
                <a:t>1</a:t>
              </a:r>
            </a:p>
            <a:p>
              <a:pPr>
                <a:buClr>
                  <a:srgbClr val="000000"/>
                </a:buClr>
                <a:buSzPct val="25000"/>
              </a:pPr>
              <a:r>
                <a:rPr lang="en-US" sz="2720" b="1">
                  <a:solidFill>
                    <a:schemeClr val="dk1"/>
                  </a:solidFill>
                  <a:latin typeface="Calibri"/>
                  <a:ea typeface="Calibri"/>
                  <a:cs typeface="Calibri"/>
                  <a:sym typeface="Calibri"/>
                </a:rPr>
                <a:t>1</a:t>
              </a:r>
            </a:p>
          </p:txBody>
        </p:sp>
        <p:sp>
          <p:nvSpPr>
            <p:cNvPr id="13" name="Shape 462">
              <a:extLst>
                <a:ext uri="{FF2B5EF4-FFF2-40B4-BE49-F238E27FC236}">
                  <a16:creationId xmlns:a16="http://schemas.microsoft.com/office/drawing/2014/main" id="{77F20D8E-EB0F-1BB0-C4C1-D9CA790D6B5E}"/>
                </a:ext>
              </a:extLst>
            </p:cNvPr>
            <p:cNvSpPr/>
            <p:nvPr/>
          </p:nvSpPr>
          <p:spPr>
            <a:xfrm>
              <a:off x="1392" y="2014"/>
              <a:ext cx="212" cy="990"/>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720" b="1">
                  <a:solidFill>
                    <a:schemeClr val="dk1"/>
                  </a:solidFill>
                  <a:latin typeface="Calibri"/>
                  <a:ea typeface="Calibri"/>
                  <a:cs typeface="Calibri"/>
                  <a:sym typeface="Calibri"/>
                </a:rPr>
                <a:t>0</a:t>
              </a:r>
            </a:p>
            <a:p>
              <a:pPr>
                <a:buClr>
                  <a:srgbClr val="000000"/>
                </a:buClr>
                <a:buSzPct val="25000"/>
              </a:pPr>
              <a:r>
                <a:rPr lang="en-US" sz="2720" b="1">
                  <a:solidFill>
                    <a:schemeClr val="dk1"/>
                  </a:solidFill>
                  <a:latin typeface="Calibri"/>
                  <a:ea typeface="Calibri"/>
                  <a:cs typeface="Calibri"/>
                  <a:sym typeface="Calibri"/>
                </a:rPr>
                <a:t>1</a:t>
              </a:r>
            </a:p>
            <a:p>
              <a:pPr>
                <a:buClr>
                  <a:srgbClr val="000000"/>
                </a:buClr>
                <a:buSzPct val="25000"/>
              </a:pPr>
              <a:r>
                <a:rPr lang="en-US" sz="2720" b="1">
                  <a:solidFill>
                    <a:schemeClr val="dk1"/>
                  </a:solidFill>
                  <a:latin typeface="Calibri"/>
                  <a:ea typeface="Calibri"/>
                  <a:cs typeface="Calibri"/>
                  <a:sym typeface="Calibri"/>
                </a:rPr>
                <a:t>0</a:t>
              </a:r>
            </a:p>
            <a:p>
              <a:pPr>
                <a:buClr>
                  <a:srgbClr val="000000"/>
                </a:buClr>
                <a:buSzPct val="25000"/>
              </a:pPr>
              <a:r>
                <a:rPr lang="en-US" sz="2720" b="1">
                  <a:solidFill>
                    <a:schemeClr val="dk1"/>
                  </a:solidFill>
                  <a:latin typeface="Calibri"/>
                  <a:ea typeface="Calibri"/>
                  <a:cs typeface="Calibri"/>
                  <a:sym typeface="Calibri"/>
                </a:rPr>
                <a:t>1</a:t>
              </a:r>
            </a:p>
          </p:txBody>
        </p:sp>
        <p:sp>
          <p:nvSpPr>
            <p:cNvPr id="14" name="Shape 463">
              <a:extLst>
                <a:ext uri="{FF2B5EF4-FFF2-40B4-BE49-F238E27FC236}">
                  <a16:creationId xmlns:a16="http://schemas.microsoft.com/office/drawing/2014/main" id="{85C2CBED-7002-938E-CA53-8B9FD23EE86E}"/>
                </a:ext>
              </a:extLst>
            </p:cNvPr>
            <p:cNvSpPr/>
            <p:nvPr/>
          </p:nvSpPr>
          <p:spPr>
            <a:xfrm>
              <a:off x="1630" y="2014"/>
              <a:ext cx="212" cy="990"/>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720" b="1" dirty="0">
                  <a:solidFill>
                    <a:schemeClr val="dk1"/>
                  </a:solidFill>
                  <a:latin typeface="Calibri"/>
                  <a:ea typeface="Calibri"/>
                  <a:cs typeface="Calibri"/>
                  <a:sym typeface="Calibri"/>
                </a:rPr>
                <a:t>1</a:t>
              </a:r>
            </a:p>
            <a:p>
              <a:pPr>
                <a:buClr>
                  <a:srgbClr val="000000"/>
                </a:buClr>
                <a:buSzPct val="25000"/>
              </a:pPr>
              <a:r>
                <a:rPr lang="en-US" sz="2720" b="1" dirty="0">
                  <a:solidFill>
                    <a:schemeClr val="dk1"/>
                  </a:solidFill>
                  <a:latin typeface="Calibri"/>
                  <a:ea typeface="Calibri"/>
                  <a:cs typeface="Calibri"/>
                  <a:sym typeface="Calibri"/>
                </a:rPr>
                <a:t>1</a:t>
              </a:r>
            </a:p>
            <a:p>
              <a:pPr>
                <a:buClr>
                  <a:srgbClr val="000000"/>
                </a:buClr>
                <a:buSzPct val="25000"/>
              </a:pPr>
              <a:r>
                <a:rPr lang="en-US" sz="2720" b="1" dirty="0">
                  <a:solidFill>
                    <a:schemeClr val="dk1"/>
                  </a:solidFill>
                  <a:latin typeface="Calibri"/>
                  <a:ea typeface="Calibri"/>
                  <a:cs typeface="Calibri"/>
                  <a:sym typeface="Calibri"/>
                </a:rPr>
                <a:t>1</a:t>
              </a:r>
            </a:p>
            <a:p>
              <a:pPr>
                <a:buClr>
                  <a:srgbClr val="000000"/>
                </a:buClr>
                <a:buSzPct val="25000"/>
              </a:pPr>
              <a:r>
                <a:rPr lang="en-US" sz="2720" b="1" dirty="0">
                  <a:solidFill>
                    <a:schemeClr val="dk1"/>
                  </a:solidFill>
                  <a:latin typeface="Calibri"/>
                  <a:ea typeface="Calibri"/>
                  <a:cs typeface="Calibri"/>
                  <a:sym typeface="Calibri"/>
                </a:rPr>
                <a:t>0</a:t>
              </a:r>
            </a:p>
          </p:txBody>
        </p:sp>
        <p:sp>
          <p:nvSpPr>
            <p:cNvPr id="15" name="Shape 464">
              <a:extLst>
                <a:ext uri="{FF2B5EF4-FFF2-40B4-BE49-F238E27FC236}">
                  <a16:creationId xmlns:a16="http://schemas.microsoft.com/office/drawing/2014/main" id="{17A76617-5B71-5867-9475-5F6ED6496478}"/>
                </a:ext>
              </a:extLst>
            </p:cNvPr>
            <p:cNvSpPr/>
            <p:nvPr/>
          </p:nvSpPr>
          <p:spPr>
            <a:xfrm>
              <a:off x="1630" y="1776"/>
              <a:ext cx="209" cy="290"/>
            </a:xfrm>
            <a:prstGeom prst="roundRect">
              <a:avLst>
                <a:gd name="adj" fmla="val 394"/>
              </a:avLst>
            </a:prstGeom>
            <a:noFill/>
            <a:ln>
              <a:noFill/>
            </a:ln>
          </p:spPr>
          <p:txBody>
            <a:bodyPr lIns="102000" tIns="53040" rIns="102000" bIns="53040" anchor="t" anchorCtr="0">
              <a:noAutofit/>
            </a:bodyPr>
            <a:lstStyle/>
            <a:p>
              <a:pPr>
                <a:buClr>
                  <a:srgbClr val="000000"/>
                </a:buClr>
                <a:buSzPct val="25000"/>
              </a:pPr>
              <a:r>
                <a:rPr lang="en-US" sz="2720">
                  <a:solidFill>
                    <a:schemeClr val="dk1"/>
                  </a:solidFill>
                  <a:latin typeface="Calibri"/>
                  <a:ea typeface="Calibri"/>
                  <a:cs typeface="Calibri"/>
                  <a:sym typeface="Calibri"/>
                </a:rPr>
                <a:t>Y</a:t>
              </a:r>
            </a:p>
          </p:txBody>
        </p:sp>
      </p:grpSp>
      <p:grpSp>
        <p:nvGrpSpPr>
          <p:cNvPr id="16" name="Shape 465">
            <a:extLst>
              <a:ext uri="{FF2B5EF4-FFF2-40B4-BE49-F238E27FC236}">
                <a16:creationId xmlns:a16="http://schemas.microsoft.com/office/drawing/2014/main" id="{B834854A-3748-AB8E-FC0B-C4FE81933A75}"/>
              </a:ext>
            </a:extLst>
          </p:cNvPr>
          <p:cNvGrpSpPr/>
          <p:nvPr/>
        </p:nvGrpSpPr>
        <p:grpSpPr>
          <a:xfrm>
            <a:off x="1566809" y="4318000"/>
            <a:ext cx="4166868" cy="931968"/>
            <a:chOff x="2352" y="1679"/>
            <a:chExt cx="2315" cy="518"/>
          </a:xfrm>
        </p:grpSpPr>
        <p:sp>
          <p:nvSpPr>
            <p:cNvPr id="17" name="Shape 466">
              <a:extLst>
                <a:ext uri="{FF2B5EF4-FFF2-40B4-BE49-F238E27FC236}">
                  <a16:creationId xmlns:a16="http://schemas.microsoft.com/office/drawing/2014/main" id="{E7002AA0-85E9-9B73-5E4C-F00DFC434D72}"/>
                </a:ext>
              </a:extLst>
            </p:cNvPr>
            <p:cNvSpPr/>
            <p:nvPr/>
          </p:nvSpPr>
          <p:spPr>
            <a:xfrm>
              <a:off x="3129" y="1750"/>
              <a:ext cx="623" cy="432"/>
            </a:xfrm>
            <a:custGeom>
              <a:avLst/>
              <a:gdLst/>
              <a:ahLst/>
              <a:cxnLst/>
              <a:rect l="0" t="0" r="0" b="0"/>
              <a:pathLst>
                <a:path w="120000" h="120000" extrusionOk="0">
                  <a:moveTo>
                    <a:pt x="59978" y="0"/>
                  </a:moveTo>
                  <a:cubicBezTo>
                    <a:pt x="89967" y="0"/>
                    <a:pt x="119956" y="29937"/>
                    <a:pt x="119956" y="60000"/>
                  </a:cubicBezTo>
                  <a:cubicBezTo>
                    <a:pt x="119956" y="89937"/>
                    <a:pt x="89967" y="119937"/>
                    <a:pt x="59978" y="119937"/>
                  </a:cubicBezTo>
                  <a:lnTo>
                    <a:pt x="0" y="119937"/>
                  </a:lnTo>
                  <a:lnTo>
                    <a:pt x="0" y="0"/>
                  </a:lnTo>
                  <a:lnTo>
                    <a:pt x="59978" y="0"/>
                  </a:lnTo>
                </a:path>
              </a:pathLst>
            </a:custGeom>
            <a:noFill/>
            <a:ln w="38150" cap="flat" cmpd="sng">
              <a:solidFill>
                <a:srgbClr val="000000"/>
              </a:solidFill>
              <a:prstDash val="solid"/>
              <a:round/>
              <a:headEnd type="none" w="med" len="med"/>
              <a:tailEnd type="none" w="med" len="med"/>
            </a:ln>
          </p:spPr>
          <p:txBody>
            <a:bodyPr lIns="103615" tIns="51793" rIns="103615" bIns="51793" anchor="ctr" anchorCtr="0">
              <a:noAutofit/>
            </a:bodyPr>
            <a:lstStyle/>
            <a:p>
              <a:pPr>
                <a:buClr>
                  <a:srgbClr val="000000"/>
                </a:buClr>
              </a:pPr>
              <a:endParaRPr sz="2720">
                <a:solidFill>
                  <a:schemeClr val="dk1"/>
                </a:solidFill>
                <a:latin typeface="Times New Roman"/>
                <a:ea typeface="Times New Roman"/>
                <a:cs typeface="Times New Roman"/>
                <a:sym typeface="Times New Roman"/>
              </a:endParaRPr>
            </a:p>
          </p:txBody>
        </p:sp>
        <p:sp>
          <p:nvSpPr>
            <p:cNvPr id="18" name="Shape 467">
              <a:extLst>
                <a:ext uri="{FF2B5EF4-FFF2-40B4-BE49-F238E27FC236}">
                  <a16:creationId xmlns:a16="http://schemas.microsoft.com/office/drawing/2014/main" id="{F75EB6A5-4EEC-D1DE-EC5A-C79EB27E823A}"/>
                </a:ext>
              </a:extLst>
            </p:cNvPr>
            <p:cNvSpPr/>
            <p:nvPr/>
          </p:nvSpPr>
          <p:spPr>
            <a:xfrm>
              <a:off x="3754" y="1894"/>
              <a:ext cx="94" cy="97"/>
            </a:xfrm>
            <a:prstGeom prst="ellipse">
              <a:avLst/>
            </a:prstGeom>
            <a:noFill/>
            <a:ln w="28425" cap="flat" cmpd="sng">
              <a:solidFill>
                <a:srgbClr val="000000"/>
              </a:solidFill>
              <a:prstDash val="solid"/>
              <a:round/>
              <a:headEnd type="none" w="med" len="med"/>
              <a:tailEnd type="none" w="med" len="med"/>
            </a:ln>
          </p:spPr>
          <p:txBody>
            <a:bodyPr lIns="103615" tIns="51793" rIns="103615" bIns="51793" anchor="ctr" anchorCtr="0">
              <a:noAutofit/>
            </a:bodyPr>
            <a:lstStyle/>
            <a:p>
              <a:pPr>
                <a:buClr>
                  <a:srgbClr val="000000"/>
                </a:buClr>
              </a:pPr>
              <a:endParaRPr sz="2720">
                <a:solidFill>
                  <a:schemeClr val="dk1"/>
                </a:solidFill>
                <a:latin typeface="Times New Roman"/>
                <a:ea typeface="Times New Roman"/>
                <a:cs typeface="Times New Roman"/>
                <a:sym typeface="Times New Roman"/>
              </a:endParaRPr>
            </a:p>
          </p:txBody>
        </p:sp>
        <p:cxnSp>
          <p:nvCxnSpPr>
            <p:cNvPr id="19" name="Shape 468">
              <a:extLst>
                <a:ext uri="{FF2B5EF4-FFF2-40B4-BE49-F238E27FC236}">
                  <a16:creationId xmlns:a16="http://schemas.microsoft.com/office/drawing/2014/main" id="{B74EF72B-09A7-0B13-9ED4-3F05EC1E4714}"/>
                </a:ext>
              </a:extLst>
            </p:cNvPr>
            <p:cNvCxnSpPr/>
            <p:nvPr/>
          </p:nvCxnSpPr>
          <p:spPr>
            <a:xfrm>
              <a:off x="2602" y="2086"/>
              <a:ext cx="528" cy="0"/>
            </a:xfrm>
            <a:prstGeom prst="straightConnector1">
              <a:avLst/>
            </a:prstGeom>
            <a:noFill/>
            <a:ln w="28425" cap="flat" cmpd="sng">
              <a:solidFill>
                <a:srgbClr val="000000"/>
              </a:solidFill>
              <a:prstDash val="solid"/>
              <a:round/>
              <a:headEnd type="none" w="med" len="med"/>
              <a:tailEnd type="none" w="med" len="med"/>
            </a:ln>
          </p:spPr>
        </p:cxnSp>
        <p:cxnSp>
          <p:nvCxnSpPr>
            <p:cNvPr id="20" name="Shape 469">
              <a:extLst>
                <a:ext uri="{FF2B5EF4-FFF2-40B4-BE49-F238E27FC236}">
                  <a16:creationId xmlns:a16="http://schemas.microsoft.com/office/drawing/2014/main" id="{E3BCE9C8-E307-29EB-8A59-3C4FAA530FC3}"/>
                </a:ext>
              </a:extLst>
            </p:cNvPr>
            <p:cNvCxnSpPr/>
            <p:nvPr/>
          </p:nvCxnSpPr>
          <p:spPr>
            <a:xfrm>
              <a:off x="2602" y="1845"/>
              <a:ext cx="528" cy="0"/>
            </a:xfrm>
            <a:prstGeom prst="straightConnector1">
              <a:avLst/>
            </a:prstGeom>
            <a:noFill/>
            <a:ln w="28425" cap="flat" cmpd="sng">
              <a:solidFill>
                <a:srgbClr val="000000"/>
              </a:solidFill>
              <a:prstDash val="solid"/>
              <a:round/>
              <a:headEnd type="none" w="med" len="med"/>
              <a:tailEnd type="none" w="med" len="med"/>
            </a:ln>
          </p:spPr>
        </p:cxnSp>
        <p:cxnSp>
          <p:nvCxnSpPr>
            <p:cNvPr id="21" name="Shape 470">
              <a:extLst>
                <a:ext uri="{FF2B5EF4-FFF2-40B4-BE49-F238E27FC236}">
                  <a16:creationId xmlns:a16="http://schemas.microsoft.com/office/drawing/2014/main" id="{C9F8A32E-E447-D56D-6BC7-76F34A3C0EBF}"/>
                </a:ext>
              </a:extLst>
            </p:cNvPr>
            <p:cNvCxnSpPr/>
            <p:nvPr/>
          </p:nvCxnSpPr>
          <p:spPr>
            <a:xfrm>
              <a:off x="3850" y="1942"/>
              <a:ext cx="528" cy="0"/>
            </a:xfrm>
            <a:prstGeom prst="straightConnector1">
              <a:avLst/>
            </a:prstGeom>
            <a:noFill/>
            <a:ln w="28425" cap="flat" cmpd="sng">
              <a:solidFill>
                <a:srgbClr val="000000"/>
              </a:solidFill>
              <a:prstDash val="solid"/>
              <a:round/>
              <a:headEnd type="none" w="med" len="med"/>
              <a:tailEnd type="none" w="med" len="med"/>
            </a:ln>
          </p:spPr>
        </p:cxnSp>
        <p:sp>
          <p:nvSpPr>
            <p:cNvPr id="22" name="Shape 471">
              <a:extLst>
                <a:ext uri="{FF2B5EF4-FFF2-40B4-BE49-F238E27FC236}">
                  <a16:creationId xmlns:a16="http://schemas.microsoft.com/office/drawing/2014/main" id="{69EB9956-35B4-5628-E621-EDD3E68DD917}"/>
                </a:ext>
              </a:extLst>
            </p:cNvPr>
            <p:cNvSpPr/>
            <p:nvPr/>
          </p:nvSpPr>
          <p:spPr>
            <a:xfrm>
              <a:off x="2352" y="1679"/>
              <a:ext cx="251" cy="518"/>
            </a:xfrm>
            <a:prstGeom prst="roundRect">
              <a:avLst>
                <a:gd name="adj" fmla="val 394"/>
              </a:avLst>
            </a:prstGeom>
            <a:noFill/>
            <a:ln>
              <a:noFill/>
            </a:ln>
          </p:spPr>
          <p:txBody>
            <a:bodyPr lIns="102000" tIns="53040" rIns="102000" bIns="53040" anchor="t" anchorCtr="0">
              <a:noAutofit/>
            </a:bodyPr>
            <a:lstStyle/>
            <a:p>
              <a:pPr>
                <a:buClr>
                  <a:srgbClr val="000000"/>
                </a:buClr>
                <a:buSzPct val="25000"/>
              </a:pPr>
              <a:r>
                <a:rPr lang="en-US" sz="2720" b="1">
                  <a:solidFill>
                    <a:schemeClr val="dk1"/>
                  </a:solidFill>
                  <a:latin typeface="Times New Roman"/>
                  <a:ea typeface="Times New Roman"/>
                  <a:cs typeface="Times New Roman"/>
                  <a:sym typeface="Times New Roman"/>
                </a:rPr>
                <a:t>A</a:t>
              </a:r>
            </a:p>
            <a:p>
              <a:pPr>
                <a:buClr>
                  <a:srgbClr val="000000"/>
                </a:buClr>
                <a:buSzPct val="25000"/>
              </a:pPr>
              <a:r>
                <a:rPr lang="en-US" sz="2720" b="1">
                  <a:solidFill>
                    <a:schemeClr val="dk1"/>
                  </a:solidFill>
                  <a:latin typeface="Times New Roman"/>
                  <a:ea typeface="Times New Roman"/>
                  <a:cs typeface="Times New Roman"/>
                  <a:sym typeface="Times New Roman"/>
                </a:rPr>
                <a:t>B</a:t>
              </a:r>
            </a:p>
          </p:txBody>
        </p:sp>
        <p:sp>
          <p:nvSpPr>
            <p:cNvPr id="23" name="Shape 472">
              <a:extLst>
                <a:ext uri="{FF2B5EF4-FFF2-40B4-BE49-F238E27FC236}">
                  <a16:creationId xmlns:a16="http://schemas.microsoft.com/office/drawing/2014/main" id="{614BBD23-9615-6557-FB55-3C2E8800BA2E}"/>
                </a:ext>
              </a:extLst>
            </p:cNvPr>
            <p:cNvSpPr/>
            <p:nvPr/>
          </p:nvSpPr>
          <p:spPr>
            <a:xfrm>
              <a:off x="4415" y="1776"/>
              <a:ext cx="251" cy="288"/>
            </a:xfrm>
            <a:prstGeom prst="roundRect">
              <a:avLst>
                <a:gd name="adj" fmla="val 394"/>
              </a:avLst>
            </a:prstGeom>
            <a:noFill/>
            <a:ln>
              <a:noFill/>
            </a:ln>
          </p:spPr>
          <p:txBody>
            <a:bodyPr lIns="102000" tIns="53040" rIns="102000" bIns="53040" anchor="t" anchorCtr="0">
              <a:noAutofit/>
            </a:bodyPr>
            <a:lstStyle/>
            <a:p>
              <a:pPr>
                <a:buClr>
                  <a:srgbClr val="000000"/>
                </a:buClr>
                <a:buSzPct val="25000"/>
              </a:pPr>
              <a:r>
                <a:rPr lang="en-US" sz="2720" b="1">
                  <a:solidFill>
                    <a:schemeClr val="dk1"/>
                  </a:solidFill>
                  <a:latin typeface="Times New Roman"/>
                  <a:ea typeface="Times New Roman"/>
                  <a:cs typeface="Times New Roman"/>
                  <a:sym typeface="Times New Roman"/>
                </a:rPr>
                <a:t>Y</a:t>
              </a:r>
            </a:p>
          </p:txBody>
        </p:sp>
      </p:grpSp>
      <p:sp>
        <p:nvSpPr>
          <p:cNvPr id="24" name="Shape 473">
            <a:extLst>
              <a:ext uri="{FF2B5EF4-FFF2-40B4-BE49-F238E27FC236}">
                <a16:creationId xmlns:a16="http://schemas.microsoft.com/office/drawing/2014/main" id="{713511D5-251E-6669-2552-0E8AB5156C13}"/>
              </a:ext>
            </a:extLst>
          </p:cNvPr>
          <p:cNvSpPr/>
          <p:nvPr/>
        </p:nvSpPr>
        <p:spPr>
          <a:xfrm>
            <a:off x="1762919" y="1640841"/>
            <a:ext cx="1905074" cy="386166"/>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1813">
                <a:solidFill>
                  <a:schemeClr val="dk1"/>
                </a:solidFill>
                <a:latin typeface="Calibri"/>
                <a:ea typeface="Calibri"/>
                <a:cs typeface="Calibri"/>
                <a:sym typeface="Calibri"/>
              </a:rPr>
              <a:t>Truth Table</a:t>
            </a:r>
          </a:p>
        </p:txBody>
      </p:sp>
      <p:pic>
        <p:nvPicPr>
          <p:cNvPr id="25" name="Shape 474">
            <a:extLst>
              <a:ext uri="{FF2B5EF4-FFF2-40B4-BE49-F238E27FC236}">
                <a16:creationId xmlns:a16="http://schemas.microsoft.com/office/drawing/2014/main" id="{10A05B02-1B09-42D9-8F5B-07027061A8CD}"/>
              </a:ext>
            </a:extLst>
          </p:cNvPr>
          <p:cNvPicPr preferRelativeResize="0"/>
          <p:nvPr/>
        </p:nvPicPr>
        <p:blipFill rotWithShape="1">
          <a:blip r:embed="rId2">
            <a:alphaModFix/>
          </a:blip>
          <a:srcRect/>
          <a:stretch/>
        </p:blipFill>
        <p:spPr>
          <a:xfrm>
            <a:off x="4785520" y="1899920"/>
            <a:ext cx="3063981" cy="4857750"/>
          </a:xfrm>
          <a:prstGeom prst="rect">
            <a:avLst/>
          </a:prstGeom>
          <a:noFill/>
          <a:ln>
            <a:noFill/>
          </a:ln>
        </p:spPr>
      </p:pic>
      <p:pic>
        <p:nvPicPr>
          <p:cNvPr id="26" name="Shape 475">
            <a:extLst>
              <a:ext uri="{FF2B5EF4-FFF2-40B4-BE49-F238E27FC236}">
                <a16:creationId xmlns:a16="http://schemas.microsoft.com/office/drawing/2014/main" id="{CB1C04D3-7A75-C4A5-B8AD-5063474E84D6}"/>
              </a:ext>
            </a:extLst>
          </p:cNvPr>
          <p:cNvPicPr preferRelativeResize="0"/>
          <p:nvPr/>
        </p:nvPicPr>
        <p:blipFill rotWithShape="1">
          <a:blip r:embed="rId3">
            <a:alphaModFix/>
          </a:blip>
          <a:srcRect/>
          <a:stretch/>
        </p:blipFill>
        <p:spPr>
          <a:xfrm>
            <a:off x="8245316" y="1705610"/>
            <a:ext cx="2758122" cy="5375910"/>
          </a:xfrm>
          <a:prstGeom prst="rect">
            <a:avLst/>
          </a:prstGeom>
          <a:noFill/>
          <a:ln>
            <a:noFill/>
          </a:ln>
        </p:spPr>
      </p:pic>
      <p:sp>
        <p:nvSpPr>
          <p:cNvPr id="27" name="Shape 476">
            <a:extLst>
              <a:ext uri="{FF2B5EF4-FFF2-40B4-BE49-F238E27FC236}">
                <a16:creationId xmlns:a16="http://schemas.microsoft.com/office/drawing/2014/main" id="{32D58871-AA33-021E-7335-8C665C7B5AF6}"/>
              </a:ext>
            </a:extLst>
          </p:cNvPr>
          <p:cNvSpPr txBox="1"/>
          <p:nvPr/>
        </p:nvSpPr>
        <p:spPr>
          <a:xfrm>
            <a:off x="4623594" y="1437534"/>
            <a:ext cx="4891101" cy="453457"/>
          </a:xfrm>
          <a:prstGeom prst="rect">
            <a:avLst/>
          </a:prstGeom>
          <a:noFill/>
          <a:ln>
            <a:noFill/>
          </a:ln>
        </p:spPr>
        <p:txBody>
          <a:bodyPr lIns="103615" tIns="51793" rIns="103615" bIns="51793" anchor="t" anchorCtr="0">
            <a:noAutofit/>
          </a:bodyPr>
          <a:lstStyle/>
          <a:p>
            <a:pPr>
              <a:buClr>
                <a:srgbClr val="CC0000"/>
              </a:buClr>
              <a:buSzPct val="25000"/>
            </a:pPr>
            <a:r>
              <a:rPr lang="en-US" sz="2267" b="1">
                <a:solidFill>
                  <a:srgbClr val="CC0000"/>
                </a:solidFill>
                <a:latin typeface="Calibri"/>
                <a:ea typeface="Calibri"/>
                <a:cs typeface="Calibri"/>
                <a:sym typeface="Calibri"/>
              </a:rPr>
              <a:t>Transistor-level schematic</a:t>
            </a:r>
          </a:p>
        </p:txBody>
      </p:sp>
      <p:sp>
        <p:nvSpPr>
          <p:cNvPr id="28" name="Shape 477">
            <a:extLst>
              <a:ext uri="{FF2B5EF4-FFF2-40B4-BE49-F238E27FC236}">
                <a16:creationId xmlns:a16="http://schemas.microsoft.com/office/drawing/2014/main" id="{4C00BF20-3ED4-44AE-E2C1-F524F1F4E693}"/>
              </a:ext>
            </a:extLst>
          </p:cNvPr>
          <p:cNvSpPr txBox="1"/>
          <p:nvPr/>
        </p:nvSpPr>
        <p:spPr>
          <a:xfrm>
            <a:off x="8412639" y="1209041"/>
            <a:ext cx="2294755" cy="453457"/>
          </a:xfrm>
          <a:prstGeom prst="rect">
            <a:avLst/>
          </a:prstGeom>
          <a:noFill/>
          <a:ln>
            <a:noFill/>
          </a:ln>
        </p:spPr>
        <p:txBody>
          <a:bodyPr lIns="103615" tIns="51793" rIns="103615" bIns="51793" anchor="t" anchorCtr="0">
            <a:noAutofit/>
          </a:bodyPr>
          <a:lstStyle/>
          <a:p>
            <a:pPr>
              <a:buClr>
                <a:srgbClr val="CC0000"/>
              </a:buClr>
              <a:buSzPct val="25000"/>
            </a:pPr>
            <a:r>
              <a:rPr lang="en-US" sz="2267" b="1">
                <a:solidFill>
                  <a:srgbClr val="CC0000"/>
                </a:solidFill>
                <a:latin typeface="Calibri"/>
                <a:ea typeface="Calibri"/>
                <a:cs typeface="Calibri"/>
                <a:sym typeface="Calibri"/>
              </a:rPr>
              <a:t>Layout schematic</a:t>
            </a:r>
          </a:p>
        </p:txBody>
      </p:sp>
      <p:cxnSp>
        <p:nvCxnSpPr>
          <p:cNvPr id="29" name="Straight Arrow Connector 28">
            <a:extLst>
              <a:ext uri="{FF2B5EF4-FFF2-40B4-BE49-F238E27FC236}">
                <a16:creationId xmlns:a16="http://schemas.microsoft.com/office/drawing/2014/main" id="{28C0BB88-429A-4A27-07DA-75A396598186}"/>
              </a:ext>
            </a:extLst>
          </p:cNvPr>
          <p:cNvCxnSpPr>
            <a:stCxn id="30" idx="3"/>
          </p:cNvCxnSpPr>
          <p:nvPr/>
        </p:nvCxnSpPr>
        <p:spPr>
          <a:xfrm flipV="1">
            <a:off x="8343745" y="4925512"/>
            <a:ext cx="811749" cy="184937"/>
          </a:xfrm>
          <a:prstGeom prst="straightConnector1">
            <a:avLst/>
          </a:prstGeom>
          <a:noFill/>
          <a:ln w="57150" cap="rnd" cmpd="sng" algn="ctr">
            <a:solidFill>
              <a:srgbClr val="1CACE3">
                <a:lumMod val="75000"/>
              </a:srgbClr>
            </a:solidFill>
            <a:prstDash val="solid"/>
            <a:tailEnd type="triangle"/>
          </a:ln>
          <a:effectLst/>
        </p:spPr>
      </p:cxnSp>
      <p:sp>
        <p:nvSpPr>
          <p:cNvPr id="30" name="TextBox 29">
            <a:extLst>
              <a:ext uri="{FF2B5EF4-FFF2-40B4-BE49-F238E27FC236}">
                <a16:creationId xmlns:a16="http://schemas.microsoft.com/office/drawing/2014/main" id="{266335C9-E1B9-48D1-C58D-B2725079B9CD}"/>
              </a:ext>
            </a:extLst>
          </p:cNvPr>
          <p:cNvSpPr txBox="1"/>
          <p:nvPr/>
        </p:nvSpPr>
        <p:spPr>
          <a:xfrm>
            <a:off x="6494983" y="4645706"/>
            <a:ext cx="1848762" cy="929485"/>
          </a:xfrm>
          <a:prstGeom prst="rect">
            <a:avLst/>
          </a:prstGeom>
          <a:solidFill>
            <a:srgbClr val="1CACE3">
              <a:lumMod val="75000"/>
            </a:srgbClr>
          </a:solidFill>
          <a:ln>
            <a:solidFill>
              <a:srgbClr val="1CACE3">
                <a:lumMod val="75000"/>
              </a:srgbClr>
            </a:solidFill>
          </a:ln>
          <a:effectLst>
            <a:outerShdw blurRad="50800" dist="38100" dir="5400000" rotWithShape="0">
              <a:srgbClr val="000000">
                <a:alpha val="60000"/>
              </a:srgbClr>
            </a:outerShdw>
          </a:effectLst>
        </p:spPr>
        <p:txBody>
          <a:bodyPr wrap="square" rtlCol="0">
            <a:spAutoFit/>
          </a:bodyPr>
          <a:lstStyle/>
          <a:p>
            <a:pPr algn="ctr" defTabSz="518145">
              <a:defRPr/>
            </a:pPr>
            <a:r>
              <a:rPr lang="en-US" sz="1360" dirty="0" err="1">
                <a:solidFill>
                  <a:prstClr val="white"/>
                </a:solidFill>
                <a:latin typeface="Century Gothic"/>
                <a:ea typeface="+mn-ea"/>
                <a:cs typeface="+mn-cs"/>
              </a:rPr>
              <a:t>Tak</a:t>
            </a:r>
            <a:r>
              <a:rPr lang="en-US" sz="1360" dirty="0">
                <a:solidFill>
                  <a:prstClr val="white"/>
                </a:solidFill>
                <a:latin typeface="Century Gothic"/>
                <a:ea typeface="+mn-ea"/>
                <a:cs typeface="+mn-cs"/>
              </a:rPr>
              <a:t>e 427 to learn more (</a:t>
            </a:r>
            <a:r>
              <a:rPr lang="en-US" sz="1360" dirty="0" err="1">
                <a:solidFill>
                  <a:prstClr val="white"/>
                </a:solidFill>
                <a:latin typeface="Century Gothic"/>
                <a:ea typeface="+mn-ea"/>
                <a:cs typeface="+mn-cs"/>
              </a:rPr>
              <a:t>sooooo</a:t>
            </a:r>
            <a:r>
              <a:rPr lang="en-US" sz="1360" dirty="0">
                <a:solidFill>
                  <a:prstClr val="white"/>
                </a:solidFill>
                <a:latin typeface="Century Gothic"/>
                <a:ea typeface="+mn-ea"/>
                <a:cs typeface="+mn-cs"/>
              </a:rPr>
              <a:t> many rectangles in that class)</a:t>
            </a:r>
          </a:p>
        </p:txBody>
      </p:sp>
      <p:sp>
        <p:nvSpPr>
          <p:cNvPr id="31" name="TextBox 30">
            <a:extLst>
              <a:ext uri="{FF2B5EF4-FFF2-40B4-BE49-F238E27FC236}">
                <a16:creationId xmlns:a16="http://schemas.microsoft.com/office/drawing/2014/main" id="{2404C529-8B80-1E21-CED5-745C9D9161B5}"/>
              </a:ext>
            </a:extLst>
          </p:cNvPr>
          <p:cNvSpPr txBox="1"/>
          <p:nvPr/>
        </p:nvSpPr>
        <p:spPr>
          <a:xfrm>
            <a:off x="3531202" y="5926838"/>
            <a:ext cx="1848762" cy="1138773"/>
          </a:xfrm>
          <a:prstGeom prst="rect">
            <a:avLst/>
          </a:prstGeom>
          <a:solidFill>
            <a:srgbClr val="1CACE3">
              <a:lumMod val="75000"/>
            </a:srgbClr>
          </a:solidFill>
          <a:ln>
            <a:solidFill>
              <a:srgbClr val="1CACE3">
                <a:lumMod val="75000"/>
              </a:srgbClr>
            </a:solidFill>
          </a:ln>
          <a:effectLst>
            <a:outerShdw blurRad="50800" dist="38100" dir="5400000" rotWithShape="0">
              <a:srgbClr val="000000">
                <a:alpha val="60000"/>
              </a:srgbClr>
            </a:outerShdw>
          </a:effectLst>
        </p:spPr>
        <p:txBody>
          <a:bodyPr wrap="square" rtlCol="0">
            <a:spAutoFit/>
          </a:bodyPr>
          <a:lstStyle/>
          <a:p>
            <a:pPr algn="ctr" defTabSz="518145">
              <a:defRPr/>
            </a:pPr>
            <a:r>
              <a:rPr lang="en-US" sz="1360" dirty="0">
                <a:solidFill>
                  <a:prstClr val="white"/>
                </a:solidFill>
                <a:latin typeface="Century Gothic"/>
                <a:ea typeface="+mn-ea"/>
                <a:cs typeface="+mn-cs"/>
              </a:rPr>
              <a:t>Bubble is symbolic for "invert", so this is equivalent to negating an AND gate</a:t>
            </a:r>
          </a:p>
        </p:txBody>
      </p:sp>
      <p:cxnSp>
        <p:nvCxnSpPr>
          <p:cNvPr id="32" name="Straight Arrow Connector 31">
            <a:extLst>
              <a:ext uri="{FF2B5EF4-FFF2-40B4-BE49-F238E27FC236}">
                <a16:creationId xmlns:a16="http://schemas.microsoft.com/office/drawing/2014/main" id="{327B4E45-1BA5-E9EB-5F04-C6EA2C173C79}"/>
              </a:ext>
            </a:extLst>
          </p:cNvPr>
          <p:cNvCxnSpPr/>
          <p:nvPr/>
        </p:nvCxnSpPr>
        <p:spPr>
          <a:xfrm flipH="1" flipV="1">
            <a:off x="4259524" y="4925510"/>
            <a:ext cx="120121" cy="1001328"/>
          </a:xfrm>
          <a:prstGeom prst="straightConnector1">
            <a:avLst/>
          </a:prstGeom>
          <a:noFill/>
          <a:ln w="57150" cap="rnd" cmpd="sng" algn="ctr">
            <a:solidFill>
              <a:srgbClr val="1CACE3">
                <a:lumMod val="75000"/>
              </a:srgbClr>
            </a:solidFill>
            <a:prstDash val="solid"/>
            <a:tailEnd type="triangle"/>
          </a:ln>
          <a:effectLst/>
        </p:spPr>
      </p:cxnSp>
    </p:spTree>
    <p:extLst>
      <p:ext uri="{BB962C8B-B14F-4D97-AF65-F5344CB8AC3E}">
        <p14:creationId xmlns:p14="http://schemas.microsoft.com/office/powerpoint/2010/main" val="88729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P spid="28" grpId="0"/>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E7469-C75E-5D92-D155-E01B245BAC80}"/>
              </a:ext>
            </a:extLst>
          </p:cNvPr>
          <p:cNvSpPr>
            <a:spLocks noGrp="1"/>
          </p:cNvSpPr>
          <p:nvPr>
            <p:ph type="title"/>
          </p:nvPr>
        </p:nvSpPr>
        <p:spPr/>
        <p:txBody>
          <a:bodyPr/>
          <a:lstStyle/>
          <a:p>
            <a:r>
              <a:rPr lang="en-US" sz="4400" dirty="0">
                <a:latin typeface="Calibri"/>
                <a:ea typeface="Calibri"/>
                <a:cs typeface="Calibri"/>
                <a:sym typeface="Calibri"/>
              </a:rPr>
              <a:t>Basic gate: XOR (</a:t>
            </a:r>
            <a:r>
              <a:rPr lang="en-US" sz="4400" dirty="0" err="1">
                <a:latin typeface="Calibri"/>
                <a:ea typeface="Calibri"/>
                <a:cs typeface="Calibri"/>
                <a:sym typeface="Calibri"/>
              </a:rPr>
              <a:t>eXclusive</a:t>
            </a:r>
            <a:r>
              <a:rPr lang="en-US" sz="4400" dirty="0">
                <a:latin typeface="Calibri"/>
                <a:ea typeface="Calibri"/>
                <a:cs typeface="Calibri"/>
                <a:sym typeface="Calibri"/>
              </a:rPr>
              <a:t> OR)</a:t>
            </a:r>
            <a:endParaRPr lang="en-US" dirty="0"/>
          </a:p>
        </p:txBody>
      </p:sp>
      <p:sp>
        <p:nvSpPr>
          <p:cNvPr id="4" name="Slide Number Placeholder 3">
            <a:extLst>
              <a:ext uri="{FF2B5EF4-FFF2-40B4-BE49-F238E27FC236}">
                <a16:creationId xmlns:a16="http://schemas.microsoft.com/office/drawing/2014/main" id="{F7C3C5B5-A8D8-BE44-F9F0-DCA4FE9B8C15}"/>
              </a:ext>
            </a:extLst>
          </p:cNvPr>
          <p:cNvSpPr>
            <a:spLocks noGrp="1"/>
          </p:cNvSpPr>
          <p:nvPr>
            <p:ph type="sldNum" sz="quarter" idx="12"/>
          </p:nvPr>
        </p:nvSpPr>
        <p:spPr/>
        <p:txBody>
          <a:bodyPr/>
          <a:lstStyle/>
          <a:p>
            <a:fld id="{24191890-1B93-4A46-9FD4-B9843F018E51}" type="slidenum">
              <a:rPr lang="en-US" smtClean="0"/>
              <a:pPr/>
              <a:t>21</a:t>
            </a:fld>
            <a:endParaRPr lang="en-US" dirty="0"/>
          </a:p>
        </p:txBody>
      </p:sp>
      <p:grpSp>
        <p:nvGrpSpPr>
          <p:cNvPr id="5" name="Shape 534">
            <a:extLst>
              <a:ext uri="{FF2B5EF4-FFF2-40B4-BE49-F238E27FC236}">
                <a16:creationId xmlns:a16="http://schemas.microsoft.com/office/drawing/2014/main" id="{ED4C7A83-3E8B-8EA3-C063-5E39563C2B90}"/>
              </a:ext>
            </a:extLst>
          </p:cNvPr>
          <p:cNvGrpSpPr/>
          <p:nvPr/>
        </p:nvGrpSpPr>
        <p:grpSpPr>
          <a:xfrm>
            <a:off x="2971959" y="3195320"/>
            <a:ext cx="1295397" cy="2212973"/>
            <a:chOff x="1152" y="1776"/>
            <a:chExt cx="719" cy="1228"/>
          </a:xfrm>
        </p:grpSpPr>
        <p:cxnSp>
          <p:nvCxnSpPr>
            <p:cNvPr id="6" name="Shape 535">
              <a:extLst>
                <a:ext uri="{FF2B5EF4-FFF2-40B4-BE49-F238E27FC236}">
                  <a16:creationId xmlns:a16="http://schemas.microsoft.com/office/drawing/2014/main" id="{877B24C3-6D2E-136D-5F67-6D2D5A35D35F}"/>
                </a:ext>
              </a:extLst>
            </p:cNvPr>
            <p:cNvCxnSpPr/>
            <p:nvPr/>
          </p:nvCxnSpPr>
          <p:spPr>
            <a:xfrm>
              <a:off x="1870" y="1870"/>
              <a:ext cx="0" cy="1056"/>
            </a:xfrm>
            <a:prstGeom prst="straightConnector1">
              <a:avLst/>
            </a:prstGeom>
            <a:noFill/>
            <a:ln w="9525" cap="flat" cmpd="sng">
              <a:solidFill>
                <a:srgbClr val="000000"/>
              </a:solidFill>
              <a:prstDash val="solid"/>
              <a:round/>
              <a:headEnd type="none" w="med" len="med"/>
              <a:tailEnd type="none" w="med" len="med"/>
            </a:ln>
          </p:spPr>
        </p:cxnSp>
        <p:cxnSp>
          <p:nvCxnSpPr>
            <p:cNvPr id="7" name="Shape 536">
              <a:extLst>
                <a:ext uri="{FF2B5EF4-FFF2-40B4-BE49-F238E27FC236}">
                  <a16:creationId xmlns:a16="http://schemas.microsoft.com/office/drawing/2014/main" id="{1668BB6A-FD48-2249-A181-6AC9BF2E10A1}"/>
                </a:ext>
              </a:extLst>
            </p:cNvPr>
            <p:cNvCxnSpPr/>
            <p:nvPr/>
          </p:nvCxnSpPr>
          <p:spPr>
            <a:xfrm>
              <a:off x="1630" y="1870"/>
              <a:ext cx="0" cy="1056"/>
            </a:xfrm>
            <a:prstGeom prst="straightConnector1">
              <a:avLst/>
            </a:prstGeom>
            <a:noFill/>
            <a:ln w="9525" cap="flat" cmpd="sng">
              <a:solidFill>
                <a:srgbClr val="000000"/>
              </a:solidFill>
              <a:prstDash val="solid"/>
              <a:round/>
              <a:headEnd type="none" w="med" len="med"/>
              <a:tailEnd type="none" w="med" len="med"/>
            </a:ln>
          </p:spPr>
        </p:cxnSp>
        <p:cxnSp>
          <p:nvCxnSpPr>
            <p:cNvPr id="8" name="Shape 537">
              <a:extLst>
                <a:ext uri="{FF2B5EF4-FFF2-40B4-BE49-F238E27FC236}">
                  <a16:creationId xmlns:a16="http://schemas.microsoft.com/office/drawing/2014/main" id="{51F02E87-1CA5-7D0F-8F04-AD6BE02763C7}"/>
                </a:ext>
              </a:extLst>
            </p:cNvPr>
            <p:cNvCxnSpPr/>
            <p:nvPr/>
          </p:nvCxnSpPr>
          <p:spPr>
            <a:xfrm>
              <a:off x="1152" y="1870"/>
              <a:ext cx="0" cy="1056"/>
            </a:xfrm>
            <a:prstGeom prst="straightConnector1">
              <a:avLst/>
            </a:prstGeom>
            <a:noFill/>
            <a:ln w="9525" cap="flat" cmpd="sng">
              <a:solidFill>
                <a:srgbClr val="000000"/>
              </a:solidFill>
              <a:prstDash val="solid"/>
              <a:round/>
              <a:headEnd type="none" w="med" len="med"/>
              <a:tailEnd type="none" w="med" len="med"/>
            </a:ln>
          </p:spPr>
        </p:cxnSp>
        <p:cxnSp>
          <p:nvCxnSpPr>
            <p:cNvPr id="9" name="Shape 538">
              <a:extLst>
                <a:ext uri="{FF2B5EF4-FFF2-40B4-BE49-F238E27FC236}">
                  <a16:creationId xmlns:a16="http://schemas.microsoft.com/office/drawing/2014/main" id="{3B148579-A88F-59FE-A0D3-95584ECA7C1B}"/>
                </a:ext>
              </a:extLst>
            </p:cNvPr>
            <p:cNvCxnSpPr/>
            <p:nvPr/>
          </p:nvCxnSpPr>
          <p:spPr>
            <a:xfrm>
              <a:off x="1152" y="2014"/>
              <a:ext cx="719" cy="0"/>
            </a:xfrm>
            <a:prstGeom prst="straightConnector1">
              <a:avLst/>
            </a:prstGeom>
            <a:noFill/>
            <a:ln w="9525" cap="flat" cmpd="sng">
              <a:solidFill>
                <a:srgbClr val="000000"/>
              </a:solidFill>
              <a:prstDash val="solid"/>
              <a:round/>
              <a:headEnd type="none" w="med" len="med"/>
              <a:tailEnd type="none" w="med" len="med"/>
            </a:ln>
          </p:spPr>
        </p:cxnSp>
        <p:sp>
          <p:nvSpPr>
            <p:cNvPr id="10" name="Shape 539">
              <a:extLst>
                <a:ext uri="{FF2B5EF4-FFF2-40B4-BE49-F238E27FC236}">
                  <a16:creationId xmlns:a16="http://schemas.microsoft.com/office/drawing/2014/main" id="{4B1EA756-1691-1F47-CED1-525C02CE7621}"/>
                </a:ext>
              </a:extLst>
            </p:cNvPr>
            <p:cNvSpPr/>
            <p:nvPr/>
          </p:nvSpPr>
          <p:spPr>
            <a:xfrm>
              <a:off x="1152" y="1776"/>
              <a:ext cx="225" cy="290"/>
            </a:xfrm>
            <a:prstGeom prst="roundRect">
              <a:avLst>
                <a:gd name="adj" fmla="val 394"/>
              </a:avLst>
            </a:prstGeom>
            <a:noFill/>
            <a:ln>
              <a:noFill/>
            </a:ln>
          </p:spPr>
          <p:txBody>
            <a:bodyPr lIns="102000" tIns="53040" rIns="102000" bIns="53040" anchor="t" anchorCtr="0">
              <a:noAutofit/>
            </a:bodyPr>
            <a:lstStyle/>
            <a:p>
              <a:pPr>
                <a:buClr>
                  <a:srgbClr val="000000"/>
                </a:buClr>
                <a:buSzPct val="25000"/>
              </a:pPr>
              <a:r>
                <a:rPr lang="en-US" sz="2720">
                  <a:solidFill>
                    <a:schemeClr val="dk1"/>
                  </a:solidFill>
                  <a:latin typeface="Calibri"/>
                  <a:ea typeface="Calibri"/>
                  <a:cs typeface="Calibri"/>
                  <a:sym typeface="Calibri"/>
                </a:rPr>
                <a:t>A</a:t>
              </a:r>
            </a:p>
          </p:txBody>
        </p:sp>
        <p:sp>
          <p:nvSpPr>
            <p:cNvPr id="11" name="Shape 540">
              <a:extLst>
                <a:ext uri="{FF2B5EF4-FFF2-40B4-BE49-F238E27FC236}">
                  <a16:creationId xmlns:a16="http://schemas.microsoft.com/office/drawing/2014/main" id="{F17B1A72-4649-F3CF-405C-C72DEEF932E7}"/>
                </a:ext>
              </a:extLst>
            </p:cNvPr>
            <p:cNvSpPr/>
            <p:nvPr/>
          </p:nvSpPr>
          <p:spPr>
            <a:xfrm>
              <a:off x="1392" y="1776"/>
              <a:ext cx="221" cy="290"/>
            </a:xfrm>
            <a:prstGeom prst="roundRect">
              <a:avLst>
                <a:gd name="adj" fmla="val 407"/>
              </a:avLst>
            </a:prstGeom>
            <a:noFill/>
            <a:ln>
              <a:noFill/>
            </a:ln>
          </p:spPr>
          <p:txBody>
            <a:bodyPr lIns="102000" tIns="53040" rIns="102000" bIns="53040" anchor="t" anchorCtr="0">
              <a:noAutofit/>
            </a:bodyPr>
            <a:lstStyle/>
            <a:p>
              <a:pPr>
                <a:buClr>
                  <a:srgbClr val="000000"/>
                </a:buClr>
                <a:buSzPct val="25000"/>
              </a:pPr>
              <a:r>
                <a:rPr lang="en-US" sz="2720">
                  <a:solidFill>
                    <a:schemeClr val="dk1"/>
                  </a:solidFill>
                  <a:latin typeface="Calibri"/>
                  <a:ea typeface="Calibri"/>
                  <a:cs typeface="Calibri"/>
                  <a:sym typeface="Calibri"/>
                </a:rPr>
                <a:t>B</a:t>
              </a:r>
            </a:p>
          </p:txBody>
        </p:sp>
        <p:sp>
          <p:nvSpPr>
            <p:cNvPr id="12" name="Shape 541">
              <a:extLst>
                <a:ext uri="{FF2B5EF4-FFF2-40B4-BE49-F238E27FC236}">
                  <a16:creationId xmlns:a16="http://schemas.microsoft.com/office/drawing/2014/main" id="{0E81487E-37A0-DB1D-DBC3-1290FC998CE8}"/>
                </a:ext>
              </a:extLst>
            </p:cNvPr>
            <p:cNvSpPr/>
            <p:nvPr/>
          </p:nvSpPr>
          <p:spPr>
            <a:xfrm>
              <a:off x="1152" y="2014"/>
              <a:ext cx="212" cy="990"/>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720" b="1">
                  <a:solidFill>
                    <a:schemeClr val="dk1"/>
                  </a:solidFill>
                  <a:latin typeface="Calibri"/>
                  <a:ea typeface="Calibri"/>
                  <a:cs typeface="Calibri"/>
                  <a:sym typeface="Calibri"/>
                </a:rPr>
                <a:t>0</a:t>
              </a:r>
            </a:p>
            <a:p>
              <a:pPr>
                <a:buClr>
                  <a:srgbClr val="000000"/>
                </a:buClr>
                <a:buSzPct val="25000"/>
              </a:pPr>
              <a:r>
                <a:rPr lang="en-US" sz="2720" b="1">
                  <a:solidFill>
                    <a:schemeClr val="dk1"/>
                  </a:solidFill>
                  <a:latin typeface="Calibri"/>
                  <a:ea typeface="Calibri"/>
                  <a:cs typeface="Calibri"/>
                  <a:sym typeface="Calibri"/>
                </a:rPr>
                <a:t>0</a:t>
              </a:r>
            </a:p>
            <a:p>
              <a:pPr>
                <a:buClr>
                  <a:srgbClr val="000000"/>
                </a:buClr>
                <a:buSzPct val="25000"/>
              </a:pPr>
              <a:r>
                <a:rPr lang="en-US" sz="2720" b="1">
                  <a:solidFill>
                    <a:schemeClr val="dk1"/>
                  </a:solidFill>
                  <a:latin typeface="Calibri"/>
                  <a:ea typeface="Calibri"/>
                  <a:cs typeface="Calibri"/>
                  <a:sym typeface="Calibri"/>
                </a:rPr>
                <a:t>1</a:t>
              </a:r>
            </a:p>
            <a:p>
              <a:pPr>
                <a:buClr>
                  <a:srgbClr val="000000"/>
                </a:buClr>
                <a:buSzPct val="25000"/>
              </a:pPr>
              <a:r>
                <a:rPr lang="en-US" sz="2720" b="1">
                  <a:solidFill>
                    <a:schemeClr val="dk1"/>
                  </a:solidFill>
                  <a:latin typeface="Calibri"/>
                  <a:ea typeface="Calibri"/>
                  <a:cs typeface="Calibri"/>
                  <a:sym typeface="Calibri"/>
                </a:rPr>
                <a:t>1</a:t>
              </a:r>
            </a:p>
          </p:txBody>
        </p:sp>
        <p:sp>
          <p:nvSpPr>
            <p:cNvPr id="13" name="Shape 542">
              <a:extLst>
                <a:ext uri="{FF2B5EF4-FFF2-40B4-BE49-F238E27FC236}">
                  <a16:creationId xmlns:a16="http://schemas.microsoft.com/office/drawing/2014/main" id="{FEED631D-4C7E-3B2C-364E-CC0B749FF87D}"/>
                </a:ext>
              </a:extLst>
            </p:cNvPr>
            <p:cNvSpPr/>
            <p:nvPr/>
          </p:nvSpPr>
          <p:spPr>
            <a:xfrm>
              <a:off x="1392" y="2014"/>
              <a:ext cx="212" cy="990"/>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720" b="1">
                  <a:solidFill>
                    <a:schemeClr val="dk1"/>
                  </a:solidFill>
                  <a:latin typeface="Calibri"/>
                  <a:ea typeface="Calibri"/>
                  <a:cs typeface="Calibri"/>
                  <a:sym typeface="Calibri"/>
                </a:rPr>
                <a:t>0</a:t>
              </a:r>
            </a:p>
            <a:p>
              <a:pPr>
                <a:buClr>
                  <a:srgbClr val="000000"/>
                </a:buClr>
                <a:buSzPct val="25000"/>
              </a:pPr>
              <a:r>
                <a:rPr lang="en-US" sz="2720" b="1">
                  <a:solidFill>
                    <a:schemeClr val="dk1"/>
                  </a:solidFill>
                  <a:latin typeface="Calibri"/>
                  <a:ea typeface="Calibri"/>
                  <a:cs typeface="Calibri"/>
                  <a:sym typeface="Calibri"/>
                </a:rPr>
                <a:t>1</a:t>
              </a:r>
            </a:p>
            <a:p>
              <a:pPr>
                <a:buClr>
                  <a:srgbClr val="000000"/>
                </a:buClr>
                <a:buSzPct val="25000"/>
              </a:pPr>
              <a:r>
                <a:rPr lang="en-US" sz="2720" b="1">
                  <a:solidFill>
                    <a:schemeClr val="dk1"/>
                  </a:solidFill>
                  <a:latin typeface="Calibri"/>
                  <a:ea typeface="Calibri"/>
                  <a:cs typeface="Calibri"/>
                  <a:sym typeface="Calibri"/>
                </a:rPr>
                <a:t>0</a:t>
              </a:r>
            </a:p>
            <a:p>
              <a:pPr>
                <a:buClr>
                  <a:srgbClr val="000000"/>
                </a:buClr>
                <a:buSzPct val="25000"/>
              </a:pPr>
              <a:r>
                <a:rPr lang="en-US" sz="2720" b="1">
                  <a:solidFill>
                    <a:schemeClr val="dk1"/>
                  </a:solidFill>
                  <a:latin typeface="Calibri"/>
                  <a:ea typeface="Calibri"/>
                  <a:cs typeface="Calibri"/>
                  <a:sym typeface="Calibri"/>
                </a:rPr>
                <a:t>1</a:t>
              </a:r>
            </a:p>
          </p:txBody>
        </p:sp>
        <p:sp>
          <p:nvSpPr>
            <p:cNvPr id="14" name="Shape 543">
              <a:extLst>
                <a:ext uri="{FF2B5EF4-FFF2-40B4-BE49-F238E27FC236}">
                  <a16:creationId xmlns:a16="http://schemas.microsoft.com/office/drawing/2014/main" id="{1DFD0B3E-181D-E771-DC90-8DB01BA82C54}"/>
                </a:ext>
              </a:extLst>
            </p:cNvPr>
            <p:cNvSpPr/>
            <p:nvPr/>
          </p:nvSpPr>
          <p:spPr>
            <a:xfrm>
              <a:off x="1630" y="2014"/>
              <a:ext cx="212" cy="990"/>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720" b="1" dirty="0">
                  <a:solidFill>
                    <a:schemeClr val="dk1"/>
                  </a:solidFill>
                  <a:latin typeface="Calibri"/>
                  <a:ea typeface="Calibri"/>
                  <a:cs typeface="Calibri"/>
                  <a:sym typeface="Calibri"/>
                </a:rPr>
                <a:t>0</a:t>
              </a:r>
            </a:p>
            <a:p>
              <a:pPr>
                <a:buClr>
                  <a:srgbClr val="000000"/>
                </a:buClr>
                <a:buSzPct val="25000"/>
              </a:pPr>
              <a:r>
                <a:rPr lang="en-US" sz="2720" b="1" dirty="0">
                  <a:solidFill>
                    <a:schemeClr val="dk1"/>
                  </a:solidFill>
                  <a:latin typeface="Calibri"/>
                  <a:ea typeface="Calibri"/>
                  <a:cs typeface="Calibri"/>
                  <a:sym typeface="Calibri"/>
                </a:rPr>
                <a:t>1</a:t>
              </a:r>
            </a:p>
            <a:p>
              <a:pPr>
                <a:buClr>
                  <a:srgbClr val="000000"/>
                </a:buClr>
                <a:buSzPct val="25000"/>
              </a:pPr>
              <a:r>
                <a:rPr lang="en-US" sz="2720" b="1" dirty="0">
                  <a:solidFill>
                    <a:schemeClr val="dk1"/>
                  </a:solidFill>
                  <a:latin typeface="Calibri"/>
                  <a:ea typeface="Calibri"/>
                  <a:cs typeface="Calibri"/>
                  <a:sym typeface="Calibri"/>
                </a:rPr>
                <a:t>1</a:t>
              </a:r>
            </a:p>
            <a:p>
              <a:pPr>
                <a:buClr>
                  <a:srgbClr val="000000"/>
                </a:buClr>
                <a:buSzPct val="25000"/>
              </a:pPr>
              <a:r>
                <a:rPr lang="en-US" sz="2720" b="1" dirty="0">
                  <a:solidFill>
                    <a:schemeClr val="dk1"/>
                  </a:solidFill>
                  <a:latin typeface="Calibri"/>
                  <a:ea typeface="Calibri"/>
                  <a:cs typeface="Calibri"/>
                  <a:sym typeface="Calibri"/>
                </a:rPr>
                <a:t>0</a:t>
              </a:r>
            </a:p>
          </p:txBody>
        </p:sp>
        <p:sp>
          <p:nvSpPr>
            <p:cNvPr id="15" name="Shape 544">
              <a:extLst>
                <a:ext uri="{FF2B5EF4-FFF2-40B4-BE49-F238E27FC236}">
                  <a16:creationId xmlns:a16="http://schemas.microsoft.com/office/drawing/2014/main" id="{30AE5279-4E4A-EA6A-6914-4D1FD4E2EC7F}"/>
                </a:ext>
              </a:extLst>
            </p:cNvPr>
            <p:cNvSpPr/>
            <p:nvPr/>
          </p:nvSpPr>
          <p:spPr>
            <a:xfrm>
              <a:off x="1630" y="1776"/>
              <a:ext cx="209" cy="290"/>
            </a:xfrm>
            <a:prstGeom prst="roundRect">
              <a:avLst>
                <a:gd name="adj" fmla="val 394"/>
              </a:avLst>
            </a:prstGeom>
            <a:noFill/>
            <a:ln>
              <a:noFill/>
            </a:ln>
          </p:spPr>
          <p:txBody>
            <a:bodyPr lIns="102000" tIns="53040" rIns="102000" bIns="53040" anchor="t" anchorCtr="0">
              <a:noAutofit/>
            </a:bodyPr>
            <a:lstStyle/>
            <a:p>
              <a:pPr>
                <a:buClr>
                  <a:srgbClr val="000000"/>
                </a:buClr>
                <a:buSzPct val="25000"/>
              </a:pPr>
              <a:r>
                <a:rPr lang="en-US" sz="2720">
                  <a:solidFill>
                    <a:schemeClr val="dk1"/>
                  </a:solidFill>
                  <a:latin typeface="Calibri"/>
                  <a:ea typeface="Calibri"/>
                  <a:cs typeface="Calibri"/>
                  <a:sym typeface="Calibri"/>
                </a:rPr>
                <a:t>Y</a:t>
              </a:r>
            </a:p>
          </p:txBody>
        </p:sp>
      </p:grpSp>
      <p:cxnSp>
        <p:nvCxnSpPr>
          <p:cNvPr id="16" name="Shape 545">
            <a:extLst>
              <a:ext uri="{FF2B5EF4-FFF2-40B4-BE49-F238E27FC236}">
                <a16:creationId xmlns:a16="http://schemas.microsoft.com/office/drawing/2014/main" id="{14ECBA76-6E65-FC92-88AA-A90A0D7EBBCC}"/>
              </a:ext>
            </a:extLst>
          </p:cNvPr>
          <p:cNvCxnSpPr/>
          <p:nvPr/>
        </p:nvCxnSpPr>
        <p:spPr>
          <a:xfrm>
            <a:off x="5667111" y="4530302"/>
            <a:ext cx="1002136" cy="1799"/>
          </a:xfrm>
          <a:prstGeom prst="straightConnector1">
            <a:avLst/>
          </a:prstGeom>
          <a:noFill/>
          <a:ln w="28425" cap="flat" cmpd="sng">
            <a:solidFill>
              <a:srgbClr val="000000"/>
            </a:solidFill>
            <a:prstDash val="solid"/>
            <a:round/>
            <a:headEnd type="none" w="med" len="med"/>
            <a:tailEnd type="none" w="med" len="med"/>
          </a:ln>
        </p:spPr>
      </p:cxnSp>
      <p:cxnSp>
        <p:nvCxnSpPr>
          <p:cNvPr id="17" name="Shape 546">
            <a:extLst>
              <a:ext uri="{FF2B5EF4-FFF2-40B4-BE49-F238E27FC236}">
                <a16:creationId xmlns:a16="http://schemas.microsoft.com/office/drawing/2014/main" id="{E776879C-D82C-5061-2ACA-FF85668BAB96}"/>
              </a:ext>
            </a:extLst>
          </p:cNvPr>
          <p:cNvCxnSpPr/>
          <p:nvPr/>
        </p:nvCxnSpPr>
        <p:spPr>
          <a:xfrm>
            <a:off x="5667111" y="4098502"/>
            <a:ext cx="976946" cy="1799"/>
          </a:xfrm>
          <a:prstGeom prst="straightConnector1">
            <a:avLst/>
          </a:prstGeom>
          <a:noFill/>
          <a:ln w="28425" cap="flat" cmpd="sng">
            <a:solidFill>
              <a:srgbClr val="000000"/>
            </a:solidFill>
            <a:prstDash val="solid"/>
            <a:round/>
            <a:headEnd type="none" w="med" len="med"/>
            <a:tailEnd type="none" w="med" len="med"/>
          </a:ln>
        </p:spPr>
      </p:cxnSp>
      <p:cxnSp>
        <p:nvCxnSpPr>
          <p:cNvPr id="18" name="Shape 547">
            <a:extLst>
              <a:ext uri="{FF2B5EF4-FFF2-40B4-BE49-F238E27FC236}">
                <a16:creationId xmlns:a16="http://schemas.microsoft.com/office/drawing/2014/main" id="{CA05970D-C2C9-1F3B-7214-C4E5D4BB7DC2}"/>
              </a:ext>
            </a:extLst>
          </p:cNvPr>
          <p:cNvCxnSpPr/>
          <p:nvPr/>
        </p:nvCxnSpPr>
        <p:spPr>
          <a:xfrm>
            <a:off x="7809917" y="4319799"/>
            <a:ext cx="949958" cy="1799"/>
          </a:xfrm>
          <a:prstGeom prst="straightConnector1">
            <a:avLst/>
          </a:prstGeom>
          <a:noFill/>
          <a:ln w="28425" cap="flat" cmpd="sng">
            <a:solidFill>
              <a:srgbClr val="000000"/>
            </a:solidFill>
            <a:prstDash val="solid"/>
            <a:round/>
            <a:headEnd type="none" w="med" len="med"/>
            <a:tailEnd type="none" w="med" len="med"/>
          </a:ln>
        </p:spPr>
      </p:cxnSp>
      <p:sp>
        <p:nvSpPr>
          <p:cNvPr id="19" name="Shape 548">
            <a:extLst>
              <a:ext uri="{FF2B5EF4-FFF2-40B4-BE49-F238E27FC236}">
                <a16:creationId xmlns:a16="http://schemas.microsoft.com/office/drawing/2014/main" id="{5204E715-4BFE-1C0E-C0A9-CE722E050F83}"/>
              </a:ext>
            </a:extLst>
          </p:cNvPr>
          <p:cNvSpPr/>
          <p:nvPr/>
        </p:nvSpPr>
        <p:spPr>
          <a:xfrm>
            <a:off x="5217320" y="3799841"/>
            <a:ext cx="458788" cy="931966"/>
          </a:xfrm>
          <a:prstGeom prst="roundRect">
            <a:avLst>
              <a:gd name="adj" fmla="val 394"/>
            </a:avLst>
          </a:prstGeom>
          <a:noFill/>
          <a:ln>
            <a:noFill/>
          </a:ln>
        </p:spPr>
        <p:txBody>
          <a:bodyPr lIns="102000" tIns="53040" rIns="102000" bIns="53040" anchor="t" anchorCtr="0">
            <a:noAutofit/>
          </a:bodyPr>
          <a:lstStyle/>
          <a:p>
            <a:pPr>
              <a:buClr>
                <a:srgbClr val="000000"/>
              </a:buClr>
              <a:buSzPct val="25000"/>
            </a:pPr>
            <a:r>
              <a:rPr lang="en-US" sz="2720" b="1" dirty="0">
                <a:solidFill>
                  <a:schemeClr val="dk1"/>
                </a:solidFill>
                <a:latin typeface="Times New Roman"/>
                <a:ea typeface="Times New Roman"/>
                <a:cs typeface="Times New Roman"/>
                <a:sym typeface="Times New Roman"/>
              </a:rPr>
              <a:t>A</a:t>
            </a:r>
          </a:p>
          <a:p>
            <a:pPr>
              <a:buClr>
                <a:srgbClr val="000000"/>
              </a:buClr>
              <a:buSzPct val="25000"/>
            </a:pPr>
            <a:r>
              <a:rPr lang="en-US" sz="2720" b="1" dirty="0">
                <a:solidFill>
                  <a:schemeClr val="dk1"/>
                </a:solidFill>
                <a:latin typeface="Times New Roman"/>
                <a:ea typeface="Times New Roman"/>
                <a:cs typeface="Times New Roman"/>
                <a:sym typeface="Times New Roman"/>
              </a:rPr>
              <a:t>B</a:t>
            </a:r>
          </a:p>
        </p:txBody>
      </p:sp>
      <p:sp>
        <p:nvSpPr>
          <p:cNvPr id="20" name="Shape 549">
            <a:extLst>
              <a:ext uri="{FF2B5EF4-FFF2-40B4-BE49-F238E27FC236}">
                <a16:creationId xmlns:a16="http://schemas.microsoft.com/office/drawing/2014/main" id="{9AB52A73-2906-0BAB-24D6-E4C33CF7237E}"/>
              </a:ext>
            </a:extLst>
          </p:cNvPr>
          <p:cNvSpPr/>
          <p:nvPr/>
        </p:nvSpPr>
        <p:spPr>
          <a:xfrm>
            <a:off x="8844440" y="4058920"/>
            <a:ext cx="458788" cy="518160"/>
          </a:xfrm>
          <a:prstGeom prst="roundRect">
            <a:avLst>
              <a:gd name="adj" fmla="val 394"/>
            </a:avLst>
          </a:prstGeom>
          <a:noFill/>
          <a:ln>
            <a:noFill/>
          </a:ln>
        </p:spPr>
        <p:txBody>
          <a:bodyPr lIns="102000" tIns="53040" rIns="102000" bIns="53040" anchor="t" anchorCtr="0">
            <a:noAutofit/>
          </a:bodyPr>
          <a:lstStyle/>
          <a:p>
            <a:pPr>
              <a:buClr>
                <a:srgbClr val="000000"/>
              </a:buClr>
              <a:buSzPct val="25000"/>
            </a:pPr>
            <a:r>
              <a:rPr lang="en-US" sz="2720" b="1">
                <a:solidFill>
                  <a:schemeClr val="dk1"/>
                </a:solidFill>
                <a:latin typeface="Times New Roman"/>
                <a:ea typeface="Times New Roman"/>
                <a:cs typeface="Times New Roman"/>
                <a:sym typeface="Times New Roman"/>
              </a:rPr>
              <a:t>Y</a:t>
            </a:r>
          </a:p>
        </p:txBody>
      </p:sp>
      <p:sp>
        <p:nvSpPr>
          <p:cNvPr id="21" name="Shape 550">
            <a:extLst>
              <a:ext uri="{FF2B5EF4-FFF2-40B4-BE49-F238E27FC236}">
                <a16:creationId xmlns:a16="http://schemas.microsoft.com/office/drawing/2014/main" id="{DA105755-A8FD-F29B-BC82-4946A31859B2}"/>
              </a:ext>
            </a:extLst>
          </p:cNvPr>
          <p:cNvSpPr/>
          <p:nvPr/>
        </p:nvSpPr>
        <p:spPr>
          <a:xfrm>
            <a:off x="2971959" y="2849881"/>
            <a:ext cx="2938817" cy="386166"/>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1813">
                <a:solidFill>
                  <a:schemeClr val="dk1"/>
                </a:solidFill>
                <a:latin typeface="Calibri"/>
                <a:ea typeface="Calibri"/>
                <a:cs typeface="Calibri"/>
                <a:sym typeface="Calibri"/>
              </a:rPr>
              <a:t>Truth Table</a:t>
            </a:r>
          </a:p>
        </p:txBody>
      </p:sp>
      <p:grpSp>
        <p:nvGrpSpPr>
          <p:cNvPr id="22" name="Shape 551">
            <a:extLst>
              <a:ext uri="{FF2B5EF4-FFF2-40B4-BE49-F238E27FC236}">
                <a16:creationId xmlns:a16="http://schemas.microsoft.com/office/drawing/2014/main" id="{7C81452A-B102-67C6-9BE5-9993C00C6006}"/>
              </a:ext>
            </a:extLst>
          </p:cNvPr>
          <p:cNvGrpSpPr/>
          <p:nvPr/>
        </p:nvGrpSpPr>
        <p:grpSpPr>
          <a:xfrm>
            <a:off x="6599079" y="3972560"/>
            <a:ext cx="1209040" cy="692680"/>
            <a:chOff x="3168" y="2206"/>
            <a:chExt cx="672" cy="385"/>
          </a:xfrm>
        </p:grpSpPr>
        <p:cxnSp>
          <p:nvCxnSpPr>
            <p:cNvPr id="23" name="Shape 552">
              <a:extLst>
                <a:ext uri="{FF2B5EF4-FFF2-40B4-BE49-F238E27FC236}">
                  <a16:creationId xmlns:a16="http://schemas.microsoft.com/office/drawing/2014/main" id="{CD46DE93-B63E-74A8-4591-5C16F72279CF}"/>
                </a:ext>
              </a:extLst>
            </p:cNvPr>
            <p:cNvCxnSpPr/>
            <p:nvPr/>
          </p:nvCxnSpPr>
          <p:spPr>
            <a:xfrm>
              <a:off x="3168" y="2592"/>
              <a:ext cx="202" cy="0"/>
            </a:xfrm>
            <a:prstGeom prst="straightConnector1">
              <a:avLst/>
            </a:prstGeom>
            <a:noFill/>
            <a:ln w="28425" cap="flat" cmpd="sng">
              <a:solidFill>
                <a:srgbClr val="000000"/>
              </a:solidFill>
              <a:prstDash val="solid"/>
              <a:round/>
              <a:headEnd type="none" w="med" len="med"/>
              <a:tailEnd type="none" w="med" len="med"/>
            </a:ln>
          </p:spPr>
        </p:cxnSp>
        <p:sp>
          <p:nvSpPr>
            <p:cNvPr id="24" name="Shape 553">
              <a:extLst>
                <a:ext uri="{FF2B5EF4-FFF2-40B4-BE49-F238E27FC236}">
                  <a16:creationId xmlns:a16="http://schemas.microsoft.com/office/drawing/2014/main" id="{887F34BE-A813-C449-01A6-9D8A77E79F63}"/>
                </a:ext>
              </a:extLst>
            </p:cNvPr>
            <p:cNvSpPr/>
            <p:nvPr/>
          </p:nvSpPr>
          <p:spPr>
            <a:xfrm>
              <a:off x="3370" y="2400"/>
              <a:ext cx="469" cy="190"/>
            </a:xfrm>
            <a:custGeom>
              <a:avLst/>
              <a:gdLst/>
              <a:ahLst/>
              <a:cxnLst/>
              <a:rect l="0" t="0" r="0" b="0"/>
              <a:pathLst>
                <a:path w="120000" h="120000" extrusionOk="0">
                  <a:moveTo>
                    <a:pt x="0" y="119858"/>
                  </a:moveTo>
                  <a:cubicBezTo>
                    <a:pt x="19951" y="114764"/>
                    <a:pt x="39961" y="109811"/>
                    <a:pt x="59971" y="89858"/>
                  </a:cubicBezTo>
                  <a:cubicBezTo>
                    <a:pt x="79980" y="69764"/>
                    <a:pt x="99932" y="34952"/>
                    <a:pt x="119942" y="0"/>
                  </a:cubicBezTo>
                </a:path>
              </a:pathLst>
            </a:custGeom>
            <a:noFill/>
            <a:ln w="28425" cap="flat" cmpd="sng">
              <a:solidFill>
                <a:srgbClr val="000000"/>
              </a:solidFill>
              <a:prstDash val="solid"/>
              <a:round/>
              <a:headEnd type="none" w="med" len="med"/>
              <a:tailEnd type="none" w="med" len="med"/>
            </a:ln>
          </p:spPr>
          <p:txBody>
            <a:bodyPr lIns="103615" tIns="51793" rIns="103615" bIns="51793" anchor="t" anchorCtr="0">
              <a:noAutofit/>
            </a:bodyPr>
            <a:lstStyle/>
            <a:p>
              <a:pPr>
                <a:buClr>
                  <a:srgbClr val="000000"/>
                </a:buClr>
              </a:pPr>
              <a:endParaRPr sz="2720">
                <a:solidFill>
                  <a:schemeClr val="dk1"/>
                </a:solidFill>
                <a:latin typeface="Times New Roman"/>
                <a:ea typeface="Times New Roman"/>
                <a:cs typeface="Times New Roman"/>
                <a:sym typeface="Times New Roman"/>
              </a:endParaRPr>
            </a:p>
          </p:txBody>
        </p:sp>
        <p:sp>
          <p:nvSpPr>
            <p:cNvPr id="25" name="Shape 554">
              <a:extLst>
                <a:ext uri="{FF2B5EF4-FFF2-40B4-BE49-F238E27FC236}">
                  <a16:creationId xmlns:a16="http://schemas.microsoft.com/office/drawing/2014/main" id="{F5C54C30-9E8E-095C-A1B0-454324724391}"/>
                </a:ext>
              </a:extLst>
            </p:cNvPr>
            <p:cNvSpPr/>
            <p:nvPr/>
          </p:nvSpPr>
          <p:spPr>
            <a:xfrm>
              <a:off x="3370" y="2206"/>
              <a:ext cx="469" cy="190"/>
            </a:xfrm>
            <a:custGeom>
              <a:avLst/>
              <a:gdLst/>
              <a:ahLst/>
              <a:cxnLst/>
              <a:rect l="0" t="0" r="0" b="0"/>
              <a:pathLst>
                <a:path w="120000" h="120000" extrusionOk="0">
                  <a:moveTo>
                    <a:pt x="0" y="0"/>
                  </a:moveTo>
                  <a:cubicBezTo>
                    <a:pt x="19951" y="5094"/>
                    <a:pt x="39961" y="10047"/>
                    <a:pt x="59971" y="30000"/>
                  </a:cubicBezTo>
                  <a:cubicBezTo>
                    <a:pt x="79980" y="50094"/>
                    <a:pt x="99932" y="84905"/>
                    <a:pt x="119942" y="119858"/>
                  </a:cubicBezTo>
                </a:path>
              </a:pathLst>
            </a:custGeom>
            <a:noFill/>
            <a:ln w="28425" cap="flat" cmpd="sng">
              <a:solidFill>
                <a:srgbClr val="000000"/>
              </a:solidFill>
              <a:prstDash val="solid"/>
              <a:round/>
              <a:headEnd type="none" w="med" len="med"/>
              <a:tailEnd type="none" w="med" len="med"/>
            </a:ln>
          </p:spPr>
          <p:txBody>
            <a:bodyPr lIns="103615" tIns="51793" rIns="103615" bIns="51793" anchor="t" anchorCtr="0">
              <a:noAutofit/>
            </a:bodyPr>
            <a:lstStyle/>
            <a:p>
              <a:pPr>
                <a:buClr>
                  <a:srgbClr val="000000"/>
                </a:buClr>
              </a:pPr>
              <a:endParaRPr sz="2720">
                <a:solidFill>
                  <a:schemeClr val="dk1"/>
                </a:solidFill>
                <a:latin typeface="Times New Roman"/>
                <a:ea typeface="Times New Roman"/>
                <a:cs typeface="Times New Roman"/>
                <a:sym typeface="Times New Roman"/>
              </a:endParaRPr>
            </a:p>
          </p:txBody>
        </p:sp>
        <p:cxnSp>
          <p:nvCxnSpPr>
            <p:cNvPr id="26" name="Shape 555">
              <a:extLst>
                <a:ext uri="{FF2B5EF4-FFF2-40B4-BE49-F238E27FC236}">
                  <a16:creationId xmlns:a16="http://schemas.microsoft.com/office/drawing/2014/main" id="{4049047C-1F83-6A32-F0CC-ABE5587042DE}"/>
                </a:ext>
              </a:extLst>
            </p:cNvPr>
            <p:cNvCxnSpPr/>
            <p:nvPr/>
          </p:nvCxnSpPr>
          <p:spPr>
            <a:xfrm>
              <a:off x="3168" y="2206"/>
              <a:ext cx="202" cy="0"/>
            </a:xfrm>
            <a:prstGeom prst="straightConnector1">
              <a:avLst/>
            </a:prstGeom>
            <a:noFill/>
            <a:ln w="28425" cap="flat" cmpd="sng">
              <a:solidFill>
                <a:srgbClr val="000000"/>
              </a:solidFill>
              <a:prstDash val="solid"/>
              <a:round/>
              <a:headEnd type="none" w="med" len="med"/>
              <a:tailEnd type="none" w="med" len="med"/>
            </a:ln>
          </p:spPr>
        </p:cxnSp>
        <p:sp>
          <p:nvSpPr>
            <p:cNvPr id="27" name="Shape 556">
              <a:extLst>
                <a:ext uri="{FF2B5EF4-FFF2-40B4-BE49-F238E27FC236}">
                  <a16:creationId xmlns:a16="http://schemas.microsoft.com/office/drawing/2014/main" id="{9F0C1235-3F8C-4117-909E-3E4BD1EB8A6D}"/>
                </a:ext>
              </a:extLst>
            </p:cNvPr>
            <p:cNvSpPr/>
            <p:nvPr/>
          </p:nvSpPr>
          <p:spPr>
            <a:xfrm>
              <a:off x="3168" y="2206"/>
              <a:ext cx="134" cy="383"/>
            </a:xfrm>
            <a:custGeom>
              <a:avLst/>
              <a:gdLst/>
              <a:ahLst/>
              <a:cxnLst/>
              <a:rect l="0" t="0" r="0" b="0"/>
              <a:pathLst>
                <a:path w="120000" h="120000" extrusionOk="0">
                  <a:moveTo>
                    <a:pt x="0" y="119929"/>
                  </a:moveTo>
                  <a:cubicBezTo>
                    <a:pt x="60000" y="99881"/>
                    <a:pt x="119797" y="79976"/>
                    <a:pt x="119797" y="59929"/>
                  </a:cubicBezTo>
                  <a:cubicBezTo>
                    <a:pt x="119797" y="39952"/>
                    <a:pt x="60000" y="19976"/>
                    <a:pt x="0" y="0"/>
                  </a:cubicBezTo>
                </a:path>
              </a:pathLst>
            </a:custGeom>
            <a:noFill/>
            <a:ln w="28425" cap="flat" cmpd="sng">
              <a:solidFill>
                <a:srgbClr val="000000"/>
              </a:solidFill>
              <a:prstDash val="solid"/>
              <a:round/>
              <a:headEnd type="none" w="med" len="med"/>
              <a:tailEnd type="none" w="med" len="med"/>
            </a:ln>
          </p:spPr>
          <p:txBody>
            <a:bodyPr lIns="103615" tIns="51793" rIns="103615" bIns="51793" anchor="t" anchorCtr="0">
              <a:noAutofit/>
            </a:bodyPr>
            <a:lstStyle/>
            <a:p>
              <a:pPr>
                <a:buClr>
                  <a:srgbClr val="000000"/>
                </a:buClr>
              </a:pPr>
              <a:endParaRPr sz="2720">
                <a:solidFill>
                  <a:schemeClr val="dk1"/>
                </a:solidFill>
                <a:latin typeface="Times New Roman"/>
                <a:ea typeface="Times New Roman"/>
                <a:cs typeface="Times New Roman"/>
                <a:sym typeface="Times New Roman"/>
              </a:endParaRPr>
            </a:p>
          </p:txBody>
        </p:sp>
      </p:grpSp>
      <p:sp>
        <p:nvSpPr>
          <p:cNvPr id="28" name="Shape 557">
            <a:extLst>
              <a:ext uri="{FF2B5EF4-FFF2-40B4-BE49-F238E27FC236}">
                <a16:creationId xmlns:a16="http://schemas.microsoft.com/office/drawing/2014/main" id="{9AD8689A-8122-256F-F42F-B269DABE41B8}"/>
              </a:ext>
            </a:extLst>
          </p:cNvPr>
          <p:cNvSpPr/>
          <p:nvPr/>
        </p:nvSpPr>
        <p:spPr>
          <a:xfrm>
            <a:off x="6512719" y="3972561"/>
            <a:ext cx="259078" cy="690879"/>
          </a:xfrm>
          <a:custGeom>
            <a:avLst/>
            <a:gdLst/>
            <a:ahLst/>
            <a:cxnLst/>
            <a:rect l="0" t="0" r="0" b="0"/>
            <a:pathLst>
              <a:path w="120000" h="120000" extrusionOk="0">
                <a:moveTo>
                  <a:pt x="0" y="119929"/>
                </a:moveTo>
                <a:cubicBezTo>
                  <a:pt x="59905" y="99952"/>
                  <a:pt x="119811" y="79976"/>
                  <a:pt x="119811" y="59929"/>
                </a:cubicBezTo>
                <a:cubicBezTo>
                  <a:pt x="119811" y="39952"/>
                  <a:pt x="59905" y="19976"/>
                  <a:pt x="0" y="0"/>
                </a:cubicBezTo>
              </a:path>
            </a:pathLst>
          </a:custGeom>
          <a:noFill/>
          <a:ln w="28425" cap="flat" cmpd="sng">
            <a:solidFill>
              <a:srgbClr val="000000"/>
            </a:solidFill>
            <a:prstDash val="solid"/>
            <a:round/>
            <a:headEnd type="none" w="med" len="med"/>
            <a:tailEnd type="none" w="med" len="med"/>
          </a:ln>
        </p:spPr>
        <p:txBody>
          <a:bodyPr lIns="103615" tIns="51793" rIns="103615" bIns="51793" anchor="t" anchorCtr="0">
            <a:noAutofit/>
          </a:bodyPr>
          <a:lstStyle/>
          <a:p>
            <a:pPr>
              <a:buClr>
                <a:srgbClr val="000000"/>
              </a:buClr>
            </a:pPr>
            <a:endParaRPr sz="2720">
              <a:solidFill>
                <a:schemeClr val="dk1"/>
              </a:solidFill>
              <a:latin typeface="Times New Roman"/>
              <a:ea typeface="Times New Roman"/>
              <a:cs typeface="Times New Roman"/>
              <a:sym typeface="Times New Roman"/>
            </a:endParaRPr>
          </a:p>
        </p:txBody>
      </p:sp>
      <p:sp>
        <p:nvSpPr>
          <p:cNvPr id="29" name="Rectangle 28">
            <a:extLst>
              <a:ext uri="{FF2B5EF4-FFF2-40B4-BE49-F238E27FC236}">
                <a16:creationId xmlns:a16="http://schemas.microsoft.com/office/drawing/2014/main" id="{F6D42C4F-5045-E98D-4EBB-4E35AAE5562B}"/>
              </a:ext>
            </a:extLst>
          </p:cNvPr>
          <p:cNvSpPr/>
          <p:nvPr/>
        </p:nvSpPr>
        <p:spPr>
          <a:xfrm>
            <a:off x="3833154" y="3717617"/>
            <a:ext cx="381953" cy="15498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76"/>
          </a:p>
        </p:txBody>
      </p:sp>
      <p:sp>
        <p:nvSpPr>
          <p:cNvPr id="30" name="Rectangle 29">
            <a:extLst>
              <a:ext uri="{FF2B5EF4-FFF2-40B4-BE49-F238E27FC236}">
                <a16:creationId xmlns:a16="http://schemas.microsoft.com/office/drawing/2014/main" id="{B4C545A1-A745-91B8-77EC-A0CB96ACF1D2}"/>
              </a:ext>
            </a:extLst>
          </p:cNvPr>
          <p:cNvSpPr/>
          <p:nvPr/>
        </p:nvSpPr>
        <p:spPr>
          <a:xfrm>
            <a:off x="5056016" y="5267729"/>
            <a:ext cx="1845323" cy="1476986"/>
          </a:xfrm>
          <a:prstGeom prst="rect">
            <a:avLst/>
          </a:prstGeom>
          <a:solidFill>
            <a:srgbClr val="E833BF">
              <a:lumMod val="40000"/>
              <a:lumOff val="60000"/>
            </a:srgbClr>
          </a:solidFill>
          <a:ln w="9525" cap="rnd" cmpd="sng" algn="ctr">
            <a:solidFill>
              <a:srgbClr val="E833BF"/>
            </a:solidFill>
            <a:prstDash val="solid"/>
          </a:ln>
          <a:effectLst>
            <a:outerShdw blurRad="38100" dist="25400" dir="5400000" rotWithShape="0">
              <a:srgbClr val="000000">
                <a:alpha val="25000"/>
              </a:srgbClr>
            </a:outerShdw>
          </a:effectLst>
        </p:spPr>
        <p:txBody>
          <a:bodyPr rtlCol="0" anchor="t"/>
          <a:lstStyle/>
          <a:p>
            <a:pPr algn="ctr" defTabSz="518145">
              <a:lnSpc>
                <a:spcPct val="125000"/>
              </a:lnSpc>
              <a:defRPr/>
            </a:pPr>
            <a:r>
              <a:rPr lang="en-US" sz="1813" b="1" u="sng" dirty="0">
                <a:solidFill>
                  <a:prstClr val="black"/>
                </a:solidFill>
                <a:latin typeface="Century Gothic"/>
                <a:cs typeface="+mn-cs"/>
              </a:rPr>
              <a:t>Poll</a:t>
            </a:r>
            <a:r>
              <a:rPr lang="en-US" sz="1813" b="1" dirty="0">
                <a:solidFill>
                  <a:prstClr val="black"/>
                </a:solidFill>
                <a:latin typeface="Century Gothic"/>
                <a:cs typeface="+mn-cs"/>
              </a:rPr>
              <a:t>: How do we fill in the truth table for XOR? XNOR?</a:t>
            </a:r>
            <a:endParaRPr lang="en-US" sz="1813" u="sng" dirty="0">
              <a:solidFill>
                <a:prstClr val="black"/>
              </a:solidFill>
              <a:latin typeface="Century Gothic"/>
              <a:cs typeface="+mn-cs"/>
            </a:endParaRPr>
          </a:p>
        </p:txBody>
      </p:sp>
      <p:cxnSp>
        <p:nvCxnSpPr>
          <p:cNvPr id="31" name="Shape 545">
            <a:extLst>
              <a:ext uri="{FF2B5EF4-FFF2-40B4-BE49-F238E27FC236}">
                <a16:creationId xmlns:a16="http://schemas.microsoft.com/office/drawing/2014/main" id="{1D48CAF2-9C78-A1AE-3E1C-1A1A5DCC276D}"/>
              </a:ext>
            </a:extLst>
          </p:cNvPr>
          <p:cNvCxnSpPr/>
          <p:nvPr/>
        </p:nvCxnSpPr>
        <p:spPr>
          <a:xfrm>
            <a:off x="7579442" y="6267526"/>
            <a:ext cx="1002136" cy="1799"/>
          </a:xfrm>
          <a:prstGeom prst="straightConnector1">
            <a:avLst/>
          </a:prstGeom>
          <a:noFill/>
          <a:ln w="28425" cap="flat" cmpd="sng">
            <a:solidFill>
              <a:srgbClr val="000000"/>
            </a:solidFill>
            <a:prstDash val="solid"/>
            <a:round/>
            <a:headEnd type="none" w="med" len="med"/>
            <a:tailEnd type="none" w="med" len="med"/>
          </a:ln>
        </p:spPr>
      </p:cxnSp>
      <p:cxnSp>
        <p:nvCxnSpPr>
          <p:cNvPr id="32" name="Shape 546">
            <a:extLst>
              <a:ext uri="{FF2B5EF4-FFF2-40B4-BE49-F238E27FC236}">
                <a16:creationId xmlns:a16="http://schemas.microsoft.com/office/drawing/2014/main" id="{571177EA-F912-ED4C-AF2E-4853CE68E504}"/>
              </a:ext>
            </a:extLst>
          </p:cNvPr>
          <p:cNvCxnSpPr/>
          <p:nvPr/>
        </p:nvCxnSpPr>
        <p:spPr>
          <a:xfrm>
            <a:off x="7579442" y="5835726"/>
            <a:ext cx="976946" cy="1799"/>
          </a:xfrm>
          <a:prstGeom prst="straightConnector1">
            <a:avLst/>
          </a:prstGeom>
          <a:noFill/>
          <a:ln w="28425" cap="flat" cmpd="sng">
            <a:solidFill>
              <a:srgbClr val="000000"/>
            </a:solidFill>
            <a:prstDash val="solid"/>
            <a:round/>
            <a:headEnd type="none" w="med" len="med"/>
            <a:tailEnd type="none" w="med" len="med"/>
          </a:ln>
        </p:spPr>
      </p:cxnSp>
      <p:cxnSp>
        <p:nvCxnSpPr>
          <p:cNvPr id="33" name="Shape 547">
            <a:extLst>
              <a:ext uri="{FF2B5EF4-FFF2-40B4-BE49-F238E27FC236}">
                <a16:creationId xmlns:a16="http://schemas.microsoft.com/office/drawing/2014/main" id="{12CBF1B8-3F1F-FAC1-0587-D70EB9A1C335}"/>
              </a:ext>
            </a:extLst>
          </p:cNvPr>
          <p:cNvCxnSpPr/>
          <p:nvPr/>
        </p:nvCxnSpPr>
        <p:spPr>
          <a:xfrm>
            <a:off x="9722249" y="6057023"/>
            <a:ext cx="949958" cy="1799"/>
          </a:xfrm>
          <a:prstGeom prst="straightConnector1">
            <a:avLst/>
          </a:prstGeom>
          <a:noFill/>
          <a:ln w="28425" cap="flat" cmpd="sng">
            <a:solidFill>
              <a:srgbClr val="000000"/>
            </a:solidFill>
            <a:prstDash val="solid"/>
            <a:round/>
            <a:headEnd type="none" w="med" len="med"/>
            <a:tailEnd type="none" w="med" len="med"/>
          </a:ln>
        </p:spPr>
      </p:cxnSp>
      <p:sp>
        <p:nvSpPr>
          <p:cNvPr id="34" name="Shape 548">
            <a:extLst>
              <a:ext uri="{FF2B5EF4-FFF2-40B4-BE49-F238E27FC236}">
                <a16:creationId xmlns:a16="http://schemas.microsoft.com/office/drawing/2014/main" id="{0331588E-610D-5F04-C751-6878AA3C4782}"/>
              </a:ext>
            </a:extLst>
          </p:cNvPr>
          <p:cNvSpPr/>
          <p:nvPr/>
        </p:nvSpPr>
        <p:spPr>
          <a:xfrm>
            <a:off x="7129651" y="5537065"/>
            <a:ext cx="458788" cy="931966"/>
          </a:xfrm>
          <a:prstGeom prst="roundRect">
            <a:avLst>
              <a:gd name="adj" fmla="val 394"/>
            </a:avLst>
          </a:prstGeom>
          <a:noFill/>
          <a:ln>
            <a:noFill/>
          </a:ln>
        </p:spPr>
        <p:txBody>
          <a:bodyPr lIns="102000" tIns="53040" rIns="102000" bIns="53040" anchor="t" anchorCtr="0">
            <a:noAutofit/>
          </a:bodyPr>
          <a:lstStyle/>
          <a:p>
            <a:pPr>
              <a:buClr>
                <a:srgbClr val="000000"/>
              </a:buClr>
              <a:buSzPct val="25000"/>
            </a:pPr>
            <a:r>
              <a:rPr lang="en-US" sz="2720" b="1" dirty="0">
                <a:solidFill>
                  <a:schemeClr val="dk1"/>
                </a:solidFill>
                <a:latin typeface="Times New Roman"/>
                <a:ea typeface="Times New Roman"/>
                <a:cs typeface="Times New Roman"/>
                <a:sym typeface="Times New Roman"/>
              </a:rPr>
              <a:t>A</a:t>
            </a:r>
          </a:p>
          <a:p>
            <a:pPr>
              <a:buClr>
                <a:srgbClr val="000000"/>
              </a:buClr>
              <a:buSzPct val="25000"/>
            </a:pPr>
            <a:r>
              <a:rPr lang="en-US" sz="2720" b="1" dirty="0">
                <a:solidFill>
                  <a:schemeClr val="dk1"/>
                </a:solidFill>
                <a:latin typeface="Times New Roman"/>
                <a:ea typeface="Times New Roman"/>
                <a:cs typeface="Times New Roman"/>
                <a:sym typeface="Times New Roman"/>
              </a:rPr>
              <a:t>B</a:t>
            </a:r>
          </a:p>
        </p:txBody>
      </p:sp>
      <p:sp>
        <p:nvSpPr>
          <p:cNvPr id="35" name="Shape 549">
            <a:extLst>
              <a:ext uri="{FF2B5EF4-FFF2-40B4-BE49-F238E27FC236}">
                <a16:creationId xmlns:a16="http://schemas.microsoft.com/office/drawing/2014/main" id="{D8EB8F41-89D3-6513-D139-BA57AAB61508}"/>
              </a:ext>
            </a:extLst>
          </p:cNvPr>
          <p:cNvSpPr/>
          <p:nvPr/>
        </p:nvSpPr>
        <p:spPr>
          <a:xfrm>
            <a:off x="10756771" y="5796144"/>
            <a:ext cx="458788" cy="518160"/>
          </a:xfrm>
          <a:prstGeom prst="roundRect">
            <a:avLst>
              <a:gd name="adj" fmla="val 394"/>
            </a:avLst>
          </a:prstGeom>
          <a:noFill/>
          <a:ln>
            <a:noFill/>
          </a:ln>
        </p:spPr>
        <p:txBody>
          <a:bodyPr lIns="102000" tIns="53040" rIns="102000" bIns="53040" anchor="t" anchorCtr="0">
            <a:noAutofit/>
          </a:bodyPr>
          <a:lstStyle/>
          <a:p>
            <a:pPr>
              <a:buClr>
                <a:srgbClr val="000000"/>
              </a:buClr>
              <a:buSzPct val="25000"/>
            </a:pPr>
            <a:r>
              <a:rPr lang="en-US" sz="2720" b="1">
                <a:solidFill>
                  <a:schemeClr val="dk1"/>
                </a:solidFill>
                <a:latin typeface="Times New Roman"/>
                <a:ea typeface="Times New Roman"/>
                <a:cs typeface="Times New Roman"/>
                <a:sym typeface="Times New Roman"/>
              </a:rPr>
              <a:t>Y</a:t>
            </a:r>
          </a:p>
        </p:txBody>
      </p:sp>
      <p:grpSp>
        <p:nvGrpSpPr>
          <p:cNvPr id="36" name="Shape 551">
            <a:extLst>
              <a:ext uri="{FF2B5EF4-FFF2-40B4-BE49-F238E27FC236}">
                <a16:creationId xmlns:a16="http://schemas.microsoft.com/office/drawing/2014/main" id="{ABB19637-7533-220D-4045-AA16CBDE79DD}"/>
              </a:ext>
            </a:extLst>
          </p:cNvPr>
          <p:cNvGrpSpPr/>
          <p:nvPr/>
        </p:nvGrpSpPr>
        <p:grpSpPr>
          <a:xfrm>
            <a:off x="8511410" y="5709784"/>
            <a:ext cx="1209040" cy="692680"/>
            <a:chOff x="3168" y="2206"/>
            <a:chExt cx="672" cy="385"/>
          </a:xfrm>
        </p:grpSpPr>
        <p:cxnSp>
          <p:nvCxnSpPr>
            <p:cNvPr id="37" name="Shape 552">
              <a:extLst>
                <a:ext uri="{FF2B5EF4-FFF2-40B4-BE49-F238E27FC236}">
                  <a16:creationId xmlns:a16="http://schemas.microsoft.com/office/drawing/2014/main" id="{44DBE51D-A144-D1B9-7163-53D70E269861}"/>
                </a:ext>
              </a:extLst>
            </p:cNvPr>
            <p:cNvCxnSpPr/>
            <p:nvPr/>
          </p:nvCxnSpPr>
          <p:spPr>
            <a:xfrm>
              <a:off x="3168" y="2592"/>
              <a:ext cx="202" cy="0"/>
            </a:xfrm>
            <a:prstGeom prst="straightConnector1">
              <a:avLst/>
            </a:prstGeom>
            <a:noFill/>
            <a:ln w="28425" cap="flat" cmpd="sng">
              <a:solidFill>
                <a:srgbClr val="000000"/>
              </a:solidFill>
              <a:prstDash val="solid"/>
              <a:round/>
              <a:headEnd type="none" w="med" len="med"/>
              <a:tailEnd type="none" w="med" len="med"/>
            </a:ln>
          </p:spPr>
        </p:cxnSp>
        <p:sp>
          <p:nvSpPr>
            <p:cNvPr id="38" name="Shape 553">
              <a:extLst>
                <a:ext uri="{FF2B5EF4-FFF2-40B4-BE49-F238E27FC236}">
                  <a16:creationId xmlns:a16="http://schemas.microsoft.com/office/drawing/2014/main" id="{E6A14DFE-5DBF-F1B9-0F23-890573B9BC1D}"/>
                </a:ext>
              </a:extLst>
            </p:cNvPr>
            <p:cNvSpPr/>
            <p:nvPr/>
          </p:nvSpPr>
          <p:spPr>
            <a:xfrm>
              <a:off x="3370" y="2400"/>
              <a:ext cx="469" cy="190"/>
            </a:xfrm>
            <a:custGeom>
              <a:avLst/>
              <a:gdLst/>
              <a:ahLst/>
              <a:cxnLst/>
              <a:rect l="0" t="0" r="0" b="0"/>
              <a:pathLst>
                <a:path w="120000" h="120000" extrusionOk="0">
                  <a:moveTo>
                    <a:pt x="0" y="119858"/>
                  </a:moveTo>
                  <a:cubicBezTo>
                    <a:pt x="19951" y="114764"/>
                    <a:pt x="39961" y="109811"/>
                    <a:pt x="59971" y="89858"/>
                  </a:cubicBezTo>
                  <a:cubicBezTo>
                    <a:pt x="79980" y="69764"/>
                    <a:pt x="99932" y="34952"/>
                    <a:pt x="119942" y="0"/>
                  </a:cubicBezTo>
                </a:path>
              </a:pathLst>
            </a:custGeom>
            <a:noFill/>
            <a:ln w="28425" cap="flat" cmpd="sng">
              <a:solidFill>
                <a:srgbClr val="000000"/>
              </a:solidFill>
              <a:prstDash val="solid"/>
              <a:round/>
              <a:headEnd type="none" w="med" len="med"/>
              <a:tailEnd type="none" w="med" len="med"/>
            </a:ln>
          </p:spPr>
          <p:txBody>
            <a:bodyPr lIns="103615" tIns="51793" rIns="103615" bIns="51793" anchor="t" anchorCtr="0">
              <a:noAutofit/>
            </a:bodyPr>
            <a:lstStyle/>
            <a:p>
              <a:pPr>
                <a:buClr>
                  <a:srgbClr val="000000"/>
                </a:buClr>
              </a:pPr>
              <a:endParaRPr sz="2720">
                <a:solidFill>
                  <a:schemeClr val="dk1"/>
                </a:solidFill>
                <a:latin typeface="Times New Roman"/>
                <a:ea typeface="Times New Roman"/>
                <a:cs typeface="Times New Roman"/>
                <a:sym typeface="Times New Roman"/>
              </a:endParaRPr>
            </a:p>
          </p:txBody>
        </p:sp>
        <p:sp>
          <p:nvSpPr>
            <p:cNvPr id="39" name="Shape 554">
              <a:extLst>
                <a:ext uri="{FF2B5EF4-FFF2-40B4-BE49-F238E27FC236}">
                  <a16:creationId xmlns:a16="http://schemas.microsoft.com/office/drawing/2014/main" id="{27C3E784-886F-EF9A-F0EB-D48FA409C8C4}"/>
                </a:ext>
              </a:extLst>
            </p:cNvPr>
            <p:cNvSpPr/>
            <p:nvPr/>
          </p:nvSpPr>
          <p:spPr>
            <a:xfrm>
              <a:off x="3370" y="2206"/>
              <a:ext cx="469" cy="190"/>
            </a:xfrm>
            <a:custGeom>
              <a:avLst/>
              <a:gdLst/>
              <a:ahLst/>
              <a:cxnLst/>
              <a:rect l="0" t="0" r="0" b="0"/>
              <a:pathLst>
                <a:path w="120000" h="120000" extrusionOk="0">
                  <a:moveTo>
                    <a:pt x="0" y="0"/>
                  </a:moveTo>
                  <a:cubicBezTo>
                    <a:pt x="19951" y="5094"/>
                    <a:pt x="39961" y="10047"/>
                    <a:pt x="59971" y="30000"/>
                  </a:cubicBezTo>
                  <a:cubicBezTo>
                    <a:pt x="79980" y="50094"/>
                    <a:pt x="99932" y="84905"/>
                    <a:pt x="119942" y="119858"/>
                  </a:cubicBezTo>
                </a:path>
              </a:pathLst>
            </a:custGeom>
            <a:noFill/>
            <a:ln w="28425" cap="flat" cmpd="sng">
              <a:solidFill>
                <a:srgbClr val="000000"/>
              </a:solidFill>
              <a:prstDash val="solid"/>
              <a:round/>
              <a:headEnd type="none" w="med" len="med"/>
              <a:tailEnd type="none" w="med" len="med"/>
            </a:ln>
          </p:spPr>
          <p:txBody>
            <a:bodyPr lIns="103615" tIns="51793" rIns="103615" bIns="51793" anchor="t" anchorCtr="0">
              <a:noAutofit/>
            </a:bodyPr>
            <a:lstStyle/>
            <a:p>
              <a:pPr>
                <a:buClr>
                  <a:srgbClr val="000000"/>
                </a:buClr>
              </a:pPr>
              <a:endParaRPr sz="2720">
                <a:solidFill>
                  <a:schemeClr val="dk1"/>
                </a:solidFill>
                <a:latin typeface="Times New Roman"/>
                <a:ea typeface="Times New Roman"/>
                <a:cs typeface="Times New Roman"/>
                <a:sym typeface="Times New Roman"/>
              </a:endParaRPr>
            </a:p>
          </p:txBody>
        </p:sp>
        <p:cxnSp>
          <p:nvCxnSpPr>
            <p:cNvPr id="40" name="Shape 555">
              <a:extLst>
                <a:ext uri="{FF2B5EF4-FFF2-40B4-BE49-F238E27FC236}">
                  <a16:creationId xmlns:a16="http://schemas.microsoft.com/office/drawing/2014/main" id="{DDBB4D1B-184D-AFD6-55FB-EF60288AB889}"/>
                </a:ext>
              </a:extLst>
            </p:cNvPr>
            <p:cNvCxnSpPr/>
            <p:nvPr/>
          </p:nvCxnSpPr>
          <p:spPr>
            <a:xfrm>
              <a:off x="3168" y="2206"/>
              <a:ext cx="202" cy="0"/>
            </a:xfrm>
            <a:prstGeom prst="straightConnector1">
              <a:avLst/>
            </a:prstGeom>
            <a:noFill/>
            <a:ln w="28425" cap="flat" cmpd="sng">
              <a:solidFill>
                <a:srgbClr val="000000"/>
              </a:solidFill>
              <a:prstDash val="solid"/>
              <a:round/>
              <a:headEnd type="none" w="med" len="med"/>
              <a:tailEnd type="none" w="med" len="med"/>
            </a:ln>
          </p:spPr>
        </p:cxnSp>
        <p:sp>
          <p:nvSpPr>
            <p:cNvPr id="41" name="Shape 556">
              <a:extLst>
                <a:ext uri="{FF2B5EF4-FFF2-40B4-BE49-F238E27FC236}">
                  <a16:creationId xmlns:a16="http://schemas.microsoft.com/office/drawing/2014/main" id="{A1255CA2-E73B-7AAE-B659-DE5E0C9C6CA8}"/>
                </a:ext>
              </a:extLst>
            </p:cNvPr>
            <p:cNvSpPr/>
            <p:nvPr/>
          </p:nvSpPr>
          <p:spPr>
            <a:xfrm>
              <a:off x="3168" y="2206"/>
              <a:ext cx="134" cy="383"/>
            </a:xfrm>
            <a:custGeom>
              <a:avLst/>
              <a:gdLst/>
              <a:ahLst/>
              <a:cxnLst/>
              <a:rect l="0" t="0" r="0" b="0"/>
              <a:pathLst>
                <a:path w="120000" h="120000" extrusionOk="0">
                  <a:moveTo>
                    <a:pt x="0" y="119929"/>
                  </a:moveTo>
                  <a:cubicBezTo>
                    <a:pt x="60000" y="99881"/>
                    <a:pt x="119797" y="79976"/>
                    <a:pt x="119797" y="59929"/>
                  </a:cubicBezTo>
                  <a:cubicBezTo>
                    <a:pt x="119797" y="39952"/>
                    <a:pt x="60000" y="19976"/>
                    <a:pt x="0" y="0"/>
                  </a:cubicBezTo>
                </a:path>
              </a:pathLst>
            </a:custGeom>
            <a:noFill/>
            <a:ln w="28425" cap="flat" cmpd="sng">
              <a:solidFill>
                <a:srgbClr val="000000"/>
              </a:solidFill>
              <a:prstDash val="solid"/>
              <a:round/>
              <a:headEnd type="none" w="med" len="med"/>
              <a:tailEnd type="none" w="med" len="med"/>
            </a:ln>
          </p:spPr>
          <p:txBody>
            <a:bodyPr lIns="103615" tIns="51793" rIns="103615" bIns="51793" anchor="t" anchorCtr="0">
              <a:noAutofit/>
            </a:bodyPr>
            <a:lstStyle/>
            <a:p>
              <a:pPr>
                <a:buClr>
                  <a:srgbClr val="000000"/>
                </a:buClr>
              </a:pPr>
              <a:endParaRPr sz="2720">
                <a:solidFill>
                  <a:schemeClr val="dk1"/>
                </a:solidFill>
                <a:latin typeface="Times New Roman"/>
                <a:ea typeface="Times New Roman"/>
                <a:cs typeface="Times New Roman"/>
                <a:sym typeface="Times New Roman"/>
              </a:endParaRPr>
            </a:p>
          </p:txBody>
        </p:sp>
      </p:grpSp>
      <p:sp>
        <p:nvSpPr>
          <p:cNvPr id="42" name="Shape 557">
            <a:extLst>
              <a:ext uri="{FF2B5EF4-FFF2-40B4-BE49-F238E27FC236}">
                <a16:creationId xmlns:a16="http://schemas.microsoft.com/office/drawing/2014/main" id="{0E030A7F-2FFC-EB36-8218-7F692B7EFC0D}"/>
              </a:ext>
            </a:extLst>
          </p:cNvPr>
          <p:cNvSpPr/>
          <p:nvPr/>
        </p:nvSpPr>
        <p:spPr>
          <a:xfrm>
            <a:off x="8425050" y="5709785"/>
            <a:ext cx="259078" cy="690879"/>
          </a:xfrm>
          <a:custGeom>
            <a:avLst/>
            <a:gdLst/>
            <a:ahLst/>
            <a:cxnLst/>
            <a:rect l="0" t="0" r="0" b="0"/>
            <a:pathLst>
              <a:path w="120000" h="120000" extrusionOk="0">
                <a:moveTo>
                  <a:pt x="0" y="119929"/>
                </a:moveTo>
                <a:cubicBezTo>
                  <a:pt x="59905" y="99952"/>
                  <a:pt x="119811" y="79976"/>
                  <a:pt x="119811" y="59929"/>
                </a:cubicBezTo>
                <a:cubicBezTo>
                  <a:pt x="119811" y="39952"/>
                  <a:pt x="59905" y="19976"/>
                  <a:pt x="0" y="0"/>
                </a:cubicBezTo>
              </a:path>
            </a:pathLst>
          </a:custGeom>
          <a:noFill/>
          <a:ln w="28425" cap="flat" cmpd="sng">
            <a:solidFill>
              <a:srgbClr val="000000"/>
            </a:solidFill>
            <a:prstDash val="solid"/>
            <a:round/>
            <a:headEnd type="none" w="med" len="med"/>
            <a:tailEnd type="none" w="med" len="med"/>
          </a:ln>
        </p:spPr>
        <p:txBody>
          <a:bodyPr lIns="103615" tIns="51793" rIns="103615" bIns="51793" anchor="t" anchorCtr="0">
            <a:noAutofit/>
          </a:bodyPr>
          <a:lstStyle/>
          <a:p>
            <a:pPr>
              <a:buClr>
                <a:srgbClr val="000000"/>
              </a:buClr>
            </a:pPr>
            <a:endParaRPr sz="2720">
              <a:solidFill>
                <a:schemeClr val="dk1"/>
              </a:solidFill>
              <a:latin typeface="Times New Roman"/>
              <a:ea typeface="Times New Roman"/>
              <a:cs typeface="Times New Roman"/>
              <a:sym typeface="Times New Roman"/>
            </a:endParaRPr>
          </a:p>
        </p:txBody>
      </p:sp>
      <p:sp>
        <p:nvSpPr>
          <p:cNvPr id="43" name="Oval 42">
            <a:extLst>
              <a:ext uri="{FF2B5EF4-FFF2-40B4-BE49-F238E27FC236}">
                <a16:creationId xmlns:a16="http://schemas.microsoft.com/office/drawing/2014/main" id="{CDF39865-6BCD-966E-9127-74B19659AC2C}"/>
              </a:ext>
            </a:extLst>
          </p:cNvPr>
          <p:cNvSpPr/>
          <p:nvPr/>
        </p:nvSpPr>
        <p:spPr>
          <a:xfrm>
            <a:off x="9718651" y="5975703"/>
            <a:ext cx="143572" cy="14357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76"/>
          </a:p>
        </p:txBody>
      </p:sp>
      <p:sp>
        <p:nvSpPr>
          <p:cNvPr id="44" name="TextBox 43">
            <a:extLst>
              <a:ext uri="{FF2B5EF4-FFF2-40B4-BE49-F238E27FC236}">
                <a16:creationId xmlns:a16="http://schemas.microsoft.com/office/drawing/2014/main" id="{1F620D8C-E458-93BE-6B3D-2FFF8BB0E5E6}"/>
              </a:ext>
            </a:extLst>
          </p:cNvPr>
          <p:cNvSpPr txBox="1"/>
          <p:nvPr/>
        </p:nvSpPr>
        <p:spPr>
          <a:xfrm>
            <a:off x="8067914" y="5188251"/>
            <a:ext cx="2015067" cy="396391"/>
          </a:xfrm>
          <a:prstGeom prst="rect">
            <a:avLst/>
          </a:prstGeom>
          <a:noFill/>
        </p:spPr>
        <p:txBody>
          <a:bodyPr wrap="square" rtlCol="0">
            <a:spAutoFit/>
          </a:bodyPr>
          <a:lstStyle/>
          <a:p>
            <a:pPr algn="ctr"/>
            <a:r>
              <a:rPr lang="en-US" sz="1976" b="1" dirty="0"/>
              <a:t>XNOR Gate</a:t>
            </a:r>
          </a:p>
        </p:txBody>
      </p:sp>
      <p:sp>
        <p:nvSpPr>
          <p:cNvPr id="45" name="TextBox 44">
            <a:extLst>
              <a:ext uri="{FF2B5EF4-FFF2-40B4-BE49-F238E27FC236}">
                <a16:creationId xmlns:a16="http://schemas.microsoft.com/office/drawing/2014/main" id="{B34F8A7E-F1B9-189F-99AE-CB0A88D3B484}"/>
              </a:ext>
            </a:extLst>
          </p:cNvPr>
          <p:cNvSpPr txBox="1"/>
          <p:nvPr/>
        </p:nvSpPr>
        <p:spPr>
          <a:xfrm>
            <a:off x="965302" y="7166080"/>
            <a:ext cx="7905194" cy="606320"/>
          </a:xfrm>
          <a:prstGeom prst="rect">
            <a:avLst/>
          </a:prstGeom>
          <a:noFill/>
        </p:spPr>
        <p:txBody>
          <a:bodyPr wrap="square" rtlCol="0">
            <a:spAutoFit/>
          </a:bodyPr>
          <a:lstStyle/>
          <a:p>
            <a:r>
              <a:rPr lang="en-US" sz="3340" dirty="0">
                <a:solidFill>
                  <a:prstClr val="white">
                    <a:lumMod val="85000"/>
                  </a:prstClr>
                </a:solidFill>
                <a:cs typeface="Arial" charset="0"/>
              </a:rPr>
              <a:t>Live Poll + Q&amp;A: slido.com #eecs370</a:t>
            </a:r>
          </a:p>
        </p:txBody>
      </p:sp>
    </p:spTree>
    <p:extLst>
      <p:ext uri="{BB962C8B-B14F-4D97-AF65-F5344CB8AC3E}">
        <p14:creationId xmlns:p14="http://schemas.microsoft.com/office/powerpoint/2010/main" val="231565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5E74C-4FD2-3860-5ADA-E55ADEF4BDD5}"/>
              </a:ext>
            </a:extLst>
          </p:cNvPr>
          <p:cNvSpPr>
            <a:spLocks noGrp="1"/>
          </p:cNvSpPr>
          <p:nvPr>
            <p:ph type="title"/>
          </p:nvPr>
        </p:nvSpPr>
        <p:spPr/>
        <p:txBody>
          <a:bodyPr/>
          <a:lstStyle/>
          <a:p>
            <a:r>
              <a:rPr lang="en-US" sz="4400" dirty="0">
                <a:latin typeface="Calibri"/>
                <a:ea typeface="Calibri"/>
                <a:cs typeface="Calibri"/>
                <a:sym typeface="Calibri"/>
              </a:rPr>
              <a:t>Building Complexity: Selecting</a:t>
            </a:r>
            <a:endParaRPr lang="en-US" dirty="0"/>
          </a:p>
        </p:txBody>
      </p:sp>
      <p:sp>
        <p:nvSpPr>
          <p:cNvPr id="4" name="Slide Number Placeholder 3">
            <a:extLst>
              <a:ext uri="{FF2B5EF4-FFF2-40B4-BE49-F238E27FC236}">
                <a16:creationId xmlns:a16="http://schemas.microsoft.com/office/drawing/2014/main" id="{61E2823E-8BD3-2B7E-58C7-677CD01B3ED5}"/>
              </a:ext>
            </a:extLst>
          </p:cNvPr>
          <p:cNvSpPr>
            <a:spLocks noGrp="1"/>
          </p:cNvSpPr>
          <p:nvPr>
            <p:ph type="sldNum" sz="quarter" idx="12"/>
          </p:nvPr>
        </p:nvSpPr>
        <p:spPr/>
        <p:txBody>
          <a:bodyPr/>
          <a:lstStyle/>
          <a:p>
            <a:fld id="{24191890-1B93-4A46-9FD4-B9843F018E51}" type="slidenum">
              <a:rPr lang="en-US" smtClean="0"/>
              <a:pPr/>
              <a:t>22</a:t>
            </a:fld>
            <a:endParaRPr lang="en-US" dirty="0"/>
          </a:p>
        </p:txBody>
      </p:sp>
      <p:sp>
        <p:nvSpPr>
          <p:cNvPr id="5" name="Text Placeholder 2">
            <a:extLst>
              <a:ext uri="{FF2B5EF4-FFF2-40B4-BE49-F238E27FC236}">
                <a16:creationId xmlns:a16="http://schemas.microsoft.com/office/drawing/2014/main" id="{6CFAA84C-7895-06AB-BD3A-041D4051E381}"/>
              </a:ext>
            </a:extLst>
          </p:cNvPr>
          <p:cNvSpPr txBox="1">
            <a:spLocks/>
          </p:cNvSpPr>
          <p:nvPr/>
        </p:nvSpPr>
        <p:spPr>
          <a:xfrm>
            <a:off x="1541622" y="1381760"/>
            <a:ext cx="6933197" cy="5440680"/>
          </a:xfrm>
          <a:prstGeom prst="rect">
            <a:avLst/>
          </a:prstGeom>
        </p:spPr>
        <p:txBody>
          <a:bodyPr vert="horz" lIns="91440" tIns="45720" rIns="91440" bIns="45720" rtlCol="0">
            <a:normAutofit/>
          </a:bodyPr>
          <a:lstStyle>
            <a:lvl1pPr marL="228029" indent="-228029" algn="l" defTabSz="912114" rtl="0" eaLnBrk="1" latinLnBrk="0" hangingPunct="1">
              <a:lnSpc>
                <a:spcPct val="90000"/>
              </a:lnSpc>
              <a:spcBef>
                <a:spcPts val="998"/>
              </a:spcBef>
              <a:buFont typeface="Arial" panose="020B0604020202020204" pitchFamily="34" charset="0"/>
              <a:buChar char="•"/>
              <a:defRPr sz="2793" kern="1200">
                <a:solidFill>
                  <a:schemeClr val="tx1"/>
                </a:solidFill>
                <a:latin typeface="+mn-lt"/>
                <a:ea typeface="+mn-ea"/>
                <a:cs typeface="+mn-cs"/>
              </a:defRPr>
            </a:lvl1pPr>
            <a:lvl2pPr marL="684086" indent="-228029" algn="l" defTabSz="912114" rtl="0" eaLnBrk="1" latinLnBrk="0" hangingPunct="1">
              <a:lnSpc>
                <a:spcPct val="90000"/>
              </a:lnSpc>
              <a:spcBef>
                <a:spcPts val="499"/>
              </a:spcBef>
              <a:buFont typeface="Arial" panose="020B0604020202020204" pitchFamily="34" charset="0"/>
              <a:buChar char="•"/>
              <a:defRPr sz="2394" kern="1200">
                <a:solidFill>
                  <a:schemeClr val="tx1"/>
                </a:solidFill>
                <a:latin typeface="+mn-lt"/>
                <a:ea typeface="+mn-ea"/>
                <a:cs typeface="+mn-cs"/>
              </a:defRPr>
            </a:lvl2pPr>
            <a:lvl3pPr marL="1140143" indent="-228029" algn="l" defTabSz="912114" rtl="0" eaLnBrk="1" latinLnBrk="0" hangingPunct="1">
              <a:lnSpc>
                <a:spcPct val="90000"/>
              </a:lnSpc>
              <a:spcBef>
                <a:spcPts val="499"/>
              </a:spcBef>
              <a:buFont typeface="Arial" panose="020B0604020202020204" pitchFamily="34" charset="0"/>
              <a:buChar char="•"/>
              <a:defRPr sz="1995" kern="1200">
                <a:solidFill>
                  <a:schemeClr val="tx1"/>
                </a:solidFill>
                <a:latin typeface="+mn-lt"/>
                <a:ea typeface="+mn-ea"/>
                <a:cs typeface="+mn-cs"/>
              </a:defRPr>
            </a:lvl3pPr>
            <a:lvl4pPr marL="1596200"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2257"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r>
              <a:rPr lang="en-US" sz="2720" dirty="0"/>
              <a:t> We want to design a circuit that can select between two inputs </a:t>
            </a:r>
            <a:r>
              <a:rPr lang="en-US" sz="2720"/>
              <a:t>(multiplexer </a:t>
            </a:r>
            <a:r>
              <a:rPr lang="en-US" sz="2720" dirty="0"/>
              <a:t>or </a:t>
            </a:r>
            <a:r>
              <a:rPr lang="en-US" sz="2720" b="1" dirty="0"/>
              <a:t>mux</a:t>
            </a:r>
            <a:r>
              <a:rPr lang="en-US" sz="2720" dirty="0"/>
              <a:t>)</a:t>
            </a:r>
          </a:p>
          <a:p>
            <a:r>
              <a:rPr lang="en-US" sz="2720" dirty="0"/>
              <a:t>Let’s do a one-bit version</a:t>
            </a:r>
          </a:p>
          <a:p>
            <a:pPr marL="1295362" lvl="1" indent="-518145">
              <a:buFont typeface="+mj-lt"/>
              <a:buAutoNum type="arabicPeriod"/>
            </a:pPr>
            <a:r>
              <a:rPr lang="en-US" sz="2720" dirty="0"/>
              <a:t>Draw a truth table</a:t>
            </a:r>
          </a:p>
        </p:txBody>
      </p:sp>
      <p:cxnSp>
        <p:nvCxnSpPr>
          <p:cNvPr id="6" name="Shape 719">
            <a:extLst>
              <a:ext uri="{FF2B5EF4-FFF2-40B4-BE49-F238E27FC236}">
                <a16:creationId xmlns:a16="http://schemas.microsoft.com/office/drawing/2014/main" id="{E9E1AFE3-DE54-2E55-FF97-7E7257755489}"/>
              </a:ext>
            </a:extLst>
          </p:cNvPr>
          <p:cNvCxnSpPr/>
          <p:nvPr/>
        </p:nvCxnSpPr>
        <p:spPr>
          <a:xfrm>
            <a:off x="3435072" y="3855685"/>
            <a:ext cx="1742388" cy="0"/>
          </a:xfrm>
          <a:prstGeom prst="straightConnector1">
            <a:avLst/>
          </a:prstGeom>
          <a:noFill/>
          <a:ln w="9525" cap="flat" cmpd="sng">
            <a:solidFill>
              <a:srgbClr val="000000"/>
            </a:solidFill>
            <a:prstDash val="solid"/>
            <a:round/>
            <a:headEnd type="none" w="med" len="med"/>
            <a:tailEnd type="none" w="med" len="med"/>
          </a:ln>
        </p:spPr>
      </p:cxnSp>
      <p:grpSp>
        <p:nvGrpSpPr>
          <p:cNvPr id="7" name="Group 6">
            <a:extLst>
              <a:ext uri="{FF2B5EF4-FFF2-40B4-BE49-F238E27FC236}">
                <a16:creationId xmlns:a16="http://schemas.microsoft.com/office/drawing/2014/main" id="{2E9438CC-BDDA-A75E-BBF0-9D38D72BD199}"/>
              </a:ext>
            </a:extLst>
          </p:cNvPr>
          <p:cNvGrpSpPr/>
          <p:nvPr/>
        </p:nvGrpSpPr>
        <p:grpSpPr>
          <a:xfrm>
            <a:off x="3435073" y="3405104"/>
            <a:ext cx="2181162" cy="3348509"/>
            <a:chOff x="-1220146" y="3403371"/>
            <a:chExt cx="1924555" cy="2954567"/>
          </a:xfrm>
        </p:grpSpPr>
        <p:cxnSp>
          <p:nvCxnSpPr>
            <p:cNvPr id="8" name="Shape 716">
              <a:extLst>
                <a:ext uri="{FF2B5EF4-FFF2-40B4-BE49-F238E27FC236}">
                  <a16:creationId xmlns:a16="http://schemas.microsoft.com/office/drawing/2014/main" id="{419D7DF6-5833-6769-8153-FF2CC1E52A87}"/>
                </a:ext>
              </a:extLst>
            </p:cNvPr>
            <p:cNvCxnSpPr/>
            <p:nvPr/>
          </p:nvCxnSpPr>
          <p:spPr>
            <a:xfrm flipH="1">
              <a:off x="303631" y="3573746"/>
              <a:ext cx="13624" cy="2671479"/>
            </a:xfrm>
            <a:prstGeom prst="straightConnector1">
              <a:avLst/>
            </a:prstGeom>
            <a:noFill/>
            <a:ln w="9525" cap="flat" cmpd="sng">
              <a:solidFill>
                <a:srgbClr val="000000"/>
              </a:solidFill>
              <a:prstDash val="solid"/>
              <a:round/>
              <a:headEnd type="none" w="med" len="med"/>
              <a:tailEnd type="none" w="med" len="med"/>
            </a:ln>
          </p:spPr>
        </p:cxnSp>
        <p:cxnSp>
          <p:nvCxnSpPr>
            <p:cNvPr id="9" name="Shape 717">
              <a:extLst>
                <a:ext uri="{FF2B5EF4-FFF2-40B4-BE49-F238E27FC236}">
                  <a16:creationId xmlns:a16="http://schemas.microsoft.com/office/drawing/2014/main" id="{D22E3D13-B214-FE53-7356-39FEF15ABD8A}"/>
                </a:ext>
              </a:extLst>
            </p:cNvPr>
            <p:cNvCxnSpPr/>
            <p:nvPr/>
          </p:nvCxnSpPr>
          <p:spPr>
            <a:xfrm>
              <a:off x="-176600" y="3573746"/>
              <a:ext cx="0" cy="2671479"/>
            </a:xfrm>
            <a:prstGeom prst="straightConnector1">
              <a:avLst/>
            </a:prstGeom>
            <a:noFill/>
            <a:ln w="9525" cap="flat" cmpd="sng">
              <a:solidFill>
                <a:srgbClr val="000000"/>
              </a:solidFill>
              <a:prstDash val="solid"/>
              <a:round/>
              <a:headEnd type="none" w="med" len="med"/>
              <a:tailEnd type="none" w="med" len="med"/>
            </a:ln>
          </p:spPr>
        </p:cxnSp>
        <p:cxnSp>
          <p:nvCxnSpPr>
            <p:cNvPr id="10" name="Shape 718">
              <a:extLst>
                <a:ext uri="{FF2B5EF4-FFF2-40B4-BE49-F238E27FC236}">
                  <a16:creationId xmlns:a16="http://schemas.microsoft.com/office/drawing/2014/main" id="{85DCDA51-0DAA-4ECD-48CA-67677859738E}"/>
                </a:ext>
              </a:extLst>
            </p:cNvPr>
            <p:cNvCxnSpPr/>
            <p:nvPr/>
          </p:nvCxnSpPr>
          <p:spPr>
            <a:xfrm>
              <a:off x="-1220146" y="3573746"/>
              <a:ext cx="0" cy="2784192"/>
            </a:xfrm>
            <a:prstGeom prst="straightConnector1">
              <a:avLst/>
            </a:prstGeom>
            <a:noFill/>
            <a:ln w="9525" cap="flat" cmpd="sng">
              <a:solidFill>
                <a:srgbClr val="000000"/>
              </a:solidFill>
              <a:prstDash val="solid"/>
              <a:round/>
              <a:headEnd type="none" w="med" len="med"/>
              <a:tailEnd type="none" w="med" len="med"/>
            </a:ln>
          </p:spPr>
        </p:cxnSp>
        <p:sp>
          <p:nvSpPr>
            <p:cNvPr id="11" name="Shape 720">
              <a:extLst>
                <a:ext uri="{FF2B5EF4-FFF2-40B4-BE49-F238E27FC236}">
                  <a16:creationId xmlns:a16="http://schemas.microsoft.com/office/drawing/2014/main" id="{55FCDF93-02A0-EF95-4408-C2B4B4FF6040}"/>
                </a:ext>
              </a:extLst>
            </p:cNvPr>
            <p:cNvSpPr/>
            <p:nvPr/>
          </p:nvSpPr>
          <p:spPr>
            <a:xfrm>
              <a:off x="-1220146" y="3418044"/>
              <a:ext cx="357559" cy="460749"/>
            </a:xfrm>
            <a:prstGeom prst="roundRect">
              <a:avLst>
                <a:gd name="adj" fmla="val 394"/>
              </a:avLst>
            </a:prstGeom>
            <a:noFill/>
            <a:ln>
              <a:noFill/>
            </a:ln>
          </p:spPr>
          <p:txBody>
            <a:bodyPr lIns="102000" tIns="53040" rIns="102000" bIns="53040" anchor="t" anchorCtr="0">
              <a:noAutofit/>
            </a:bodyPr>
            <a:lstStyle/>
            <a:p>
              <a:pPr>
                <a:buClr>
                  <a:srgbClr val="000000"/>
                </a:buClr>
                <a:buSzPct val="25000"/>
              </a:pPr>
              <a:r>
                <a:rPr lang="en-US" sz="2267" dirty="0">
                  <a:solidFill>
                    <a:schemeClr val="tx1"/>
                  </a:solidFill>
                  <a:latin typeface="Calibri"/>
                  <a:ea typeface="Calibri"/>
                  <a:cs typeface="Calibri"/>
                  <a:sym typeface="Calibri"/>
                </a:rPr>
                <a:t>A</a:t>
              </a:r>
            </a:p>
          </p:txBody>
        </p:sp>
        <p:sp>
          <p:nvSpPr>
            <p:cNvPr id="12" name="Shape 721">
              <a:extLst>
                <a:ext uri="{FF2B5EF4-FFF2-40B4-BE49-F238E27FC236}">
                  <a16:creationId xmlns:a16="http://schemas.microsoft.com/office/drawing/2014/main" id="{041E7AEB-2128-C5DC-A89B-3CD5DB4F308B}"/>
                </a:ext>
              </a:extLst>
            </p:cNvPr>
            <p:cNvSpPr/>
            <p:nvPr/>
          </p:nvSpPr>
          <p:spPr>
            <a:xfrm>
              <a:off x="-922737" y="3418044"/>
              <a:ext cx="351203" cy="460749"/>
            </a:xfrm>
            <a:prstGeom prst="roundRect">
              <a:avLst>
                <a:gd name="adj" fmla="val 407"/>
              </a:avLst>
            </a:prstGeom>
            <a:noFill/>
            <a:ln>
              <a:noFill/>
            </a:ln>
          </p:spPr>
          <p:txBody>
            <a:bodyPr lIns="102000" tIns="53040" rIns="102000" bIns="53040" anchor="t" anchorCtr="0">
              <a:noAutofit/>
            </a:bodyPr>
            <a:lstStyle/>
            <a:p>
              <a:pPr>
                <a:buClr>
                  <a:srgbClr val="000000"/>
                </a:buClr>
                <a:buSzPct val="25000"/>
              </a:pPr>
              <a:r>
                <a:rPr lang="en-US" sz="2267" dirty="0">
                  <a:solidFill>
                    <a:schemeClr val="tx1"/>
                  </a:solidFill>
                  <a:latin typeface="Calibri"/>
                  <a:ea typeface="Calibri"/>
                  <a:cs typeface="Calibri"/>
                  <a:sym typeface="Calibri"/>
                </a:rPr>
                <a:t>B</a:t>
              </a:r>
            </a:p>
          </p:txBody>
        </p:sp>
        <p:sp>
          <p:nvSpPr>
            <p:cNvPr id="13" name="Shape 722">
              <a:extLst>
                <a:ext uri="{FF2B5EF4-FFF2-40B4-BE49-F238E27FC236}">
                  <a16:creationId xmlns:a16="http://schemas.microsoft.com/office/drawing/2014/main" id="{9AB88458-6B2F-FE2F-E2D1-C92B1985F898}"/>
                </a:ext>
              </a:extLst>
            </p:cNvPr>
            <p:cNvSpPr/>
            <p:nvPr/>
          </p:nvSpPr>
          <p:spPr>
            <a:xfrm>
              <a:off x="-1220146" y="3800943"/>
              <a:ext cx="336900" cy="1572903"/>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0</a:t>
              </a:r>
            </a:p>
          </p:txBody>
        </p:sp>
        <p:sp>
          <p:nvSpPr>
            <p:cNvPr id="14" name="Shape 723">
              <a:extLst>
                <a:ext uri="{FF2B5EF4-FFF2-40B4-BE49-F238E27FC236}">
                  <a16:creationId xmlns:a16="http://schemas.microsoft.com/office/drawing/2014/main" id="{2C42444A-353B-2DEF-6D67-21F311C43FF8}"/>
                </a:ext>
              </a:extLst>
            </p:cNvPr>
            <p:cNvSpPr/>
            <p:nvPr/>
          </p:nvSpPr>
          <p:spPr>
            <a:xfrm>
              <a:off x="-922736" y="3800943"/>
              <a:ext cx="336900" cy="1572903"/>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1</a:t>
              </a:r>
            </a:p>
            <a:p>
              <a:pPr>
                <a:buClr>
                  <a:srgbClr val="000000"/>
                </a:buClr>
                <a:buSzPct val="25000"/>
              </a:pPr>
              <a:r>
                <a:rPr lang="en-US" sz="2267" b="1" dirty="0">
                  <a:solidFill>
                    <a:schemeClr val="tx1"/>
                  </a:solidFill>
                  <a:latin typeface="Calibri"/>
                  <a:ea typeface="Calibri"/>
                  <a:cs typeface="Calibri"/>
                  <a:sym typeface="Calibri"/>
                </a:rPr>
                <a:t>1</a:t>
              </a:r>
            </a:p>
          </p:txBody>
        </p:sp>
        <p:sp>
          <p:nvSpPr>
            <p:cNvPr id="15" name="Shape 724">
              <a:extLst>
                <a:ext uri="{FF2B5EF4-FFF2-40B4-BE49-F238E27FC236}">
                  <a16:creationId xmlns:a16="http://schemas.microsoft.com/office/drawing/2014/main" id="{BB4F0785-1173-9D2D-2C27-046B9EFB4052}"/>
                </a:ext>
              </a:extLst>
            </p:cNvPr>
            <p:cNvSpPr/>
            <p:nvPr/>
          </p:nvSpPr>
          <p:spPr>
            <a:xfrm>
              <a:off x="-513500" y="3800943"/>
              <a:ext cx="336900" cy="1572903"/>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1</a:t>
              </a:r>
            </a:p>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1</a:t>
              </a:r>
            </a:p>
          </p:txBody>
        </p:sp>
        <p:sp>
          <p:nvSpPr>
            <p:cNvPr id="16" name="Shape 725">
              <a:extLst>
                <a:ext uri="{FF2B5EF4-FFF2-40B4-BE49-F238E27FC236}">
                  <a16:creationId xmlns:a16="http://schemas.microsoft.com/office/drawing/2014/main" id="{BFF61B63-DF45-1253-74AD-8C832147C827}"/>
                </a:ext>
              </a:extLst>
            </p:cNvPr>
            <p:cNvSpPr/>
            <p:nvPr/>
          </p:nvSpPr>
          <p:spPr>
            <a:xfrm>
              <a:off x="-656932" y="3418044"/>
              <a:ext cx="636205" cy="460749"/>
            </a:xfrm>
            <a:prstGeom prst="roundRect">
              <a:avLst>
                <a:gd name="adj" fmla="val 407"/>
              </a:avLst>
            </a:prstGeom>
            <a:noFill/>
            <a:ln>
              <a:noFill/>
            </a:ln>
          </p:spPr>
          <p:txBody>
            <a:bodyPr lIns="102000" tIns="53040" rIns="102000" bIns="53040" anchor="t" anchorCtr="0">
              <a:noAutofit/>
            </a:bodyPr>
            <a:lstStyle/>
            <a:p>
              <a:pPr>
                <a:buClr>
                  <a:srgbClr val="000000"/>
                </a:buClr>
                <a:buSzPct val="25000"/>
              </a:pPr>
              <a:r>
                <a:rPr lang="en-US" sz="2267" dirty="0">
                  <a:solidFill>
                    <a:schemeClr val="tx1"/>
                  </a:solidFill>
                  <a:latin typeface="Calibri"/>
                  <a:ea typeface="Calibri"/>
                  <a:cs typeface="Calibri"/>
                  <a:sym typeface="Calibri"/>
                </a:rPr>
                <a:t>   S</a:t>
              </a:r>
            </a:p>
          </p:txBody>
        </p:sp>
        <p:sp>
          <p:nvSpPr>
            <p:cNvPr id="17" name="Shape 725">
              <a:extLst>
                <a:ext uri="{FF2B5EF4-FFF2-40B4-BE49-F238E27FC236}">
                  <a16:creationId xmlns:a16="http://schemas.microsoft.com/office/drawing/2014/main" id="{C3CFA818-9A18-C53E-15E0-17691D6B360E}"/>
                </a:ext>
              </a:extLst>
            </p:cNvPr>
            <p:cNvSpPr/>
            <p:nvPr/>
          </p:nvSpPr>
          <p:spPr>
            <a:xfrm>
              <a:off x="-97146" y="3403371"/>
              <a:ext cx="801555" cy="460749"/>
            </a:xfrm>
            <a:prstGeom prst="roundRect">
              <a:avLst>
                <a:gd name="adj" fmla="val 407"/>
              </a:avLst>
            </a:prstGeom>
            <a:noFill/>
            <a:ln>
              <a:noFill/>
            </a:ln>
          </p:spPr>
          <p:txBody>
            <a:bodyPr lIns="102000" tIns="53040" rIns="102000" bIns="53040" anchor="t" anchorCtr="0">
              <a:noAutofit/>
            </a:bodyPr>
            <a:lstStyle/>
            <a:p>
              <a:pPr>
                <a:buClr>
                  <a:srgbClr val="000000"/>
                </a:buClr>
                <a:buSzPct val="25000"/>
              </a:pPr>
              <a:r>
                <a:rPr lang="en-US" sz="2267" dirty="0">
                  <a:solidFill>
                    <a:schemeClr val="tx1"/>
                  </a:solidFill>
                  <a:latin typeface="Calibri"/>
                  <a:ea typeface="Calibri"/>
                  <a:cs typeface="Calibri"/>
                  <a:sym typeface="Calibri"/>
                </a:rPr>
                <a:t>O</a:t>
              </a:r>
            </a:p>
          </p:txBody>
        </p:sp>
      </p:grpSp>
      <p:sp>
        <p:nvSpPr>
          <p:cNvPr id="18" name="Shape 722">
            <a:extLst>
              <a:ext uri="{FF2B5EF4-FFF2-40B4-BE49-F238E27FC236}">
                <a16:creationId xmlns:a16="http://schemas.microsoft.com/office/drawing/2014/main" id="{46E30885-E444-D184-F6B9-A698CE658D40}"/>
              </a:ext>
            </a:extLst>
          </p:cNvPr>
          <p:cNvSpPr/>
          <p:nvPr/>
        </p:nvSpPr>
        <p:spPr>
          <a:xfrm>
            <a:off x="3435072" y="5277005"/>
            <a:ext cx="381820" cy="1782623"/>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267" b="1" dirty="0">
                <a:solidFill>
                  <a:schemeClr val="tx1"/>
                </a:solidFill>
                <a:latin typeface="Calibri"/>
                <a:ea typeface="Calibri"/>
                <a:cs typeface="Calibri"/>
                <a:sym typeface="Calibri"/>
              </a:rPr>
              <a:t>1</a:t>
            </a:r>
          </a:p>
          <a:p>
            <a:pPr>
              <a:buClr>
                <a:srgbClr val="000000"/>
              </a:buClr>
              <a:buSzPct val="25000"/>
            </a:pPr>
            <a:r>
              <a:rPr lang="en-US" sz="2267" b="1" dirty="0">
                <a:solidFill>
                  <a:schemeClr val="tx1"/>
                </a:solidFill>
                <a:latin typeface="Calibri"/>
                <a:ea typeface="Calibri"/>
                <a:cs typeface="Calibri"/>
                <a:sym typeface="Calibri"/>
              </a:rPr>
              <a:t>1</a:t>
            </a:r>
          </a:p>
          <a:p>
            <a:pPr>
              <a:buClr>
                <a:srgbClr val="000000"/>
              </a:buClr>
              <a:buSzPct val="25000"/>
            </a:pPr>
            <a:r>
              <a:rPr lang="en-US" sz="2267" b="1" dirty="0">
                <a:solidFill>
                  <a:schemeClr val="tx1"/>
                </a:solidFill>
                <a:latin typeface="Calibri"/>
                <a:ea typeface="Calibri"/>
                <a:cs typeface="Calibri"/>
                <a:sym typeface="Calibri"/>
              </a:rPr>
              <a:t>1</a:t>
            </a:r>
          </a:p>
          <a:p>
            <a:pPr>
              <a:buClr>
                <a:srgbClr val="000000"/>
              </a:buClr>
              <a:buSzPct val="25000"/>
            </a:pPr>
            <a:r>
              <a:rPr lang="en-US" sz="2267" b="1" dirty="0">
                <a:solidFill>
                  <a:schemeClr val="tx1"/>
                </a:solidFill>
                <a:latin typeface="Calibri"/>
                <a:ea typeface="Calibri"/>
                <a:cs typeface="Calibri"/>
                <a:sym typeface="Calibri"/>
              </a:rPr>
              <a:t>1</a:t>
            </a:r>
          </a:p>
        </p:txBody>
      </p:sp>
      <p:sp>
        <p:nvSpPr>
          <p:cNvPr id="19" name="Shape 723">
            <a:extLst>
              <a:ext uri="{FF2B5EF4-FFF2-40B4-BE49-F238E27FC236}">
                <a16:creationId xmlns:a16="http://schemas.microsoft.com/office/drawing/2014/main" id="{CAEC02A6-127F-BAE4-7175-900F58B5718F}"/>
              </a:ext>
            </a:extLst>
          </p:cNvPr>
          <p:cNvSpPr/>
          <p:nvPr/>
        </p:nvSpPr>
        <p:spPr>
          <a:xfrm>
            <a:off x="3772137" y="5277005"/>
            <a:ext cx="381820" cy="1782623"/>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1</a:t>
            </a:r>
          </a:p>
          <a:p>
            <a:pPr>
              <a:buClr>
                <a:srgbClr val="000000"/>
              </a:buClr>
              <a:buSzPct val="25000"/>
            </a:pPr>
            <a:r>
              <a:rPr lang="en-US" sz="2267" b="1" dirty="0">
                <a:solidFill>
                  <a:schemeClr val="tx1"/>
                </a:solidFill>
                <a:latin typeface="Calibri"/>
                <a:ea typeface="Calibri"/>
                <a:cs typeface="Calibri"/>
                <a:sym typeface="Calibri"/>
              </a:rPr>
              <a:t>1</a:t>
            </a:r>
          </a:p>
        </p:txBody>
      </p:sp>
      <p:sp>
        <p:nvSpPr>
          <p:cNvPr id="20" name="Shape 724">
            <a:extLst>
              <a:ext uri="{FF2B5EF4-FFF2-40B4-BE49-F238E27FC236}">
                <a16:creationId xmlns:a16="http://schemas.microsoft.com/office/drawing/2014/main" id="{766B1950-4889-F533-A130-DEEEA8DCA06F}"/>
              </a:ext>
            </a:extLst>
          </p:cNvPr>
          <p:cNvSpPr/>
          <p:nvPr/>
        </p:nvSpPr>
        <p:spPr>
          <a:xfrm>
            <a:off x="4235937" y="5277005"/>
            <a:ext cx="381820" cy="1782623"/>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1</a:t>
            </a:r>
          </a:p>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1</a:t>
            </a:r>
          </a:p>
        </p:txBody>
      </p:sp>
      <p:pic>
        <p:nvPicPr>
          <p:cNvPr id="21" name="Shape 926">
            <a:extLst>
              <a:ext uri="{FF2B5EF4-FFF2-40B4-BE49-F238E27FC236}">
                <a16:creationId xmlns:a16="http://schemas.microsoft.com/office/drawing/2014/main" id="{3E503BF3-AFFA-1C69-EF6E-D3401CB2CF9B}"/>
              </a:ext>
            </a:extLst>
          </p:cNvPr>
          <p:cNvPicPr preferRelativeResize="0"/>
          <p:nvPr/>
        </p:nvPicPr>
        <p:blipFill rotWithShape="1">
          <a:blip r:embed="rId2">
            <a:alphaModFix/>
          </a:blip>
          <a:srcRect r="60772"/>
          <a:stretch/>
        </p:blipFill>
        <p:spPr>
          <a:xfrm>
            <a:off x="8711658" y="2169512"/>
            <a:ext cx="1803921" cy="2511634"/>
          </a:xfrm>
          <a:prstGeom prst="rect">
            <a:avLst/>
          </a:prstGeom>
          <a:noFill/>
          <a:ln>
            <a:noFill/>
          </a:ln>
        </p:spPr>
      </p:pic>
      <p:sp>
        <p:nvSpPr>
          <p:cNvPr id="22" name="Shape 927">
            <a:extLst>
              <a:ext uri="{FF2B5EF4-FFF2-40B4-BE49-F238E27FC236}">
                <a16:creationId xmlns:a16="http://schemas.microsoft.com/office/drawing/2014/main" id="{7364309B-44B0-2745-4600-4710A765C6B6}"/>
              </a:ext>
            </a:extLst>
          </p:cNvPr>
          <p:cNvSpPr/>
          <p:nvPr/>
        </p:nvSpPr>
        <p:spPr>
          <a:xfrm>
            <a:off x="9116250" y="1384560"/>
            <a:ext cx="1274742" cy="525690"/>
          </a:xfrm>
          <a:prstGeom prst="roundRect">
            <a:avLst>
              <a:gd name="adj" fmla="val 347"/>
            </a:avLst>
          </a:prstGeom>
          <a:noFill/>
          <a:ln>
            <a:noFill/>
          </a:ln>
        </p:spPr>
        <p:txBody>
          <a:bodyPr lIns="102000" tIns="53040" rIns="102000" bIns="53040" anchor="t" anchorCtr="0">
            <a:noAutofit/>
          </a:bodyPr>
          <a:lstStyle/>
          <a:p>
            <a:pPr>
              <a:buClr>
                <a:srgbClr val="000000"/>
              </a:buClr>
              <a:buSzPct val="25000"/>
            </a:pPr>
            <a:r>
              <a:rPr lang="en-US" sz="2720" b="1">
                <a:solidFill>
                  <a:schemeClr val="dk1"/>
                </a:solidFill>
                <a:latin typeface="Calibri"/>
                <a:ea typeface="Calibri"/>
                <a:cs typeface="Calibri"/>
                <a:sym typeface="Calibri"/>
              </a:rPr>
              <a:t>Symbol</a:t>
            </a:r>
          </a:p>
        </p:txBody>
      </p:sp>
      <p:sp>
        <p:nvSpPr>
          <p:cNvPr id="23" name="Rectangle 22">
            <a:extLst>
              <a:ext uri="{FF2B5EF4-FFF2-40B4-BE49-F238E27FC236}">
                <a16:creationId xmlns:a16="http://schemas.microsoft.com/office/drawing/2014/main" id="{F4F52631-D93C-A950-A1A2-783BA66DAE6B}"/>
              </a:ext>
            </a:extLst>
          </p:cNvPr>
          <p:cNvSpPr/>
          <p:nvPr/>
        </p:nvSpPr>
        <p:spPr>
          <a:xfrm>
            <a:off x="314340" y="4267200"/>
            <a:ext cx="1845323" cy="1476986"/>
          </a:xfrm>
          <a:prstGeom prst="rect">
            <a:avLst/>
          </a:prstGeom>
          <a:solidFill>
            <a:srgbClr val="E833BF">
              <a:lumMod val="40000"/>
              <a:lumOff val="60000"/>
            </a:srgbClr>
          </a:solidFill>
          <a:ln w="9525" cap="rnd" cmpd="sng" algn="ctr">
            <a:solidFill>
              <a:srgbClr val="E833BF"/>
            </a:solidFill>
            <a:prstDash val="solid"/>
          </a:ln>
          <a:effectLst>
            <a:outerShdw blurRad="38100" dist="25400" dir="5400000" rotWithShape="0">
              <a:srgbClr val="000000">
                <a:alpha val="25000"/>
              </a:srgbClr>
            </a:outerShdw>
          </a:effectLst>
        </p:spPr>
        <p:txBody>
          <a:bodyPr rtlCol="0" anchor="t"/>
          <a:lstStyle/>
          <a:p>
            <a:pPr algn="ctr" defTabSz="518145">
              <a:lnSpc>
                <a:spcPct val="125000"/>
              </a:lnSpc>
              <a:defRPr/>
            </a:pPr>
            <a:r>
              <a:rPr lang="en-US" sz="1813" b="1" u="sng" dirty="0">
                <a:solidFill>
                  <a:prstClr val="black"/>
                </a:solidFill>
                <a:latin typeface="Century Gothic"/>
                <a:cs typeface="+mn-cs"/>
              </a:rPr>
              <a:t>Poll</a:t>
            </a:r>
            <a:r>
              <a:rPr lang="en-US" sz="1813" b="1" dirty="0">
                <a:solidFill>
                  <a:prstClr val="black"/>
                </a:solidFill>
                <a:latin typeface="Century Gothic"/>
                <a:cs typeface="+mn-cs"/>
              </a:rPr>
              <a:t>: How do we fill in the truth table for this?</a:t>
            </a:r>
            <a:endParaRPr lang="en-US" sz="1813" u="sng" dirty="0">
              <a:solidFill>
                <a:prstClr val="black"/>
              </a:solidFill>
              <a:latin typeface="Century Gothic"/>
              <a:cs typeface="+mn-cs"/>
            </a:endParaRPr>
          </a:p>
        </p:txBody>
      </p:sp>
      <p:sp>
        <p:nvSpPr>
          <p:cNvPr id="25" name="Shape 725">
            <a:extLst>
              <a:ext uri="{FF2B5EF4-FFF2-40B4-BE49-F238E27FC236}">
                <a16:creationId xmlns:a16="http://schemas.microsoft.com/office/drawing/2014/main" id="{77D2B2C6-EB3D-26D8-69BC-827469EDB020}"/>
              </a:ext>
            </a:extLst>
          </p:cNvPr>
          <p:cNvSpPr/>
          <p:nvPr/>
        </p:nvSpPr>
        <p:spPr>
          <a:xfrm>
            <a:off x="10515579" y="2853035"/>
            <a:ext cx="908429" cy="522182"/>
          </a:xfrm>
          <a:prstGeom prst="roundRect">
            <a:avLst>
              <a:gd name="adj" fmla="val 407"/>
            </a:avLst>
          </a:prstGeom>
          <a:noFill/>
          <a:ln>
            <a:noFill/>
          </a:ln>
        </p:spPr>
        <p:txBody>
          <a:bodyPr lIns="102000" tIns="53040" rIns="102000" bIns="53040" anchor="t" anchorCtr="0">
            <a:noAutofit/>
          </a:bodyPr>
          <a:lstStyle/>
          <a:p>
            <a:pPr>
              <a:buClr>
                <a:srgbClr val="000000"/>
              </a:buClr>
              <a:buSzPct val="25000"/>
            </a:pPr>
            <a:r>
              <a:rPr lang="en-US" sz="2267" dirty="0">
                <a:solidFill>
                  <a:schemeClr val="tx1"/>
                </a:solidFill>
                <a:latin typeface="Calibri"/>
                <a:ea typeface="Calibri"/>
                <a:cs typeface="Calibri"/>
                <a:sym typeface="Calibri"/>
              </a:rPr>
              <a:t>O</a:t>
            </a:r>
          </a:p>
        </p:txBody>
      </p:sp>
      <p:sp>
        <p:nvSpPr>
          <p:cNvPr id="26" name="Shape 725">
            <a:extLst>
              <a:ext uri="{FF2B5EF4-FFF2-40B4-BE49-F238E27FC236}">
                <a16:creationId xmlns:a16="http://schemas.microsoft.com/office/drawing/2014/main" id="{9FB43894-1545-021D-93B5-AE575650900E}"/>
              </a:ext>
            </a:extLst>
          </p:cNvPr>
          <p:cNvSpPr/>
          <p:nvPr/>
        </p:nvSpPr>
        <p:spPr>
          <a:xfrm>
            <a:off x="9180314" y="4934544"/>
            <a:ext cx="2127994" cy="522182"/>
          </a:xfrm>
          <a:prstGeom prst="roundRect">
            <a:avLst>
              <a:gd name="adj" fmla="val 407"/>
            </a:avLst>
          </a:prstGeom>
          <a:noFill/>
          <a:ln>
            <a:noFill/>
          </a:ln>
        </p:spPr>
        <p:txBody>
          <a:bodyPr lIns="102000" tIns="53040" rIns="102000" bIns="53040" anchor="t" anchorCtr="0">
            <a:noAutofit/>
          </a:bodyPr>
          <a:lstStyle/>
          <a:p>
            <a:pPr>
              <a:buClr>
                <a:srgbClr val="000000"/>
              </a:buClr>
              <a:buSzPct val="25000"/>
            </a:pPr>
            <a:r>
              <a:rPr lang="en-US" sz="2267" dirty="0">
                <a:solidFill>
                  <a:schemeClr val="tx1"/>
                </a:solidFill>
                <a:latin typeface="Calibri"/>
                <a:ea typeface="Calibri"/>
                <a:cs typeface="Calibri"/>
                <a:sym typeface="Calibri"/>
              </a:rPr>
              <a:t>O = S ? B : A</a:t>
            </a:r>
          </a:p>
        </p:txBody>
      </p:sp>
      <p:sp>
        <p:nvSpPr>
          <p:cNvPr id="27" name="TextBox 26">
            <a:extLst>
              <a:ext uri="{FF2B5EF4-FFF2-40B4-BE49-F238E27FC236}">
                <a16:creationId xmlns:a16="http://schemas.microsoft.com/office/drawing/2014/main" id="{39C35DA9-8801-A39F-A46B-1DC20DF475D8}"/>
              </a:ext>
            </a:extLst>
          </p:cNvPr>
          <p:cNvSpPr txBox="1"/>
          <p:nvPr/>
        </p:nvSpPr>
        <p:spPr>
          <a:xfrm>
            <a:off x="965302" y="7166080"/>
            <a:ext cx="7905194" cy="606320"/>
          </a:xfrm>
          <a:prstGeom prst="rect">
            <a:avLst/>
          </a:prstGeom>
          <a:noFill/>
        </p:spPr>
        <p:txBody>
          <a:bodyPr wrap="square" rtlCol="0">
            <a:spAutoFit/>
          </a:bodyPr>
          <a:lstStyle/>
          <a:p>
            <a:r>
              <a:rPr lang="en-US" sz="3340" dirty="0">
                <a:solidFill>
                  <a:prstClr val="white">
                    <a:lumMod val="85000"/>
                  </a:prstClr>
                </a:solidFill>
                <a:cs typeface="Arial" charset="0"/>
              </a:rPr>
              <a:t>Live Poll + Q&amp;A: slido.com #eecs370</a:t>
            </a:r>
          </a:p>
        </p:txBody>
      </p:sp>
    </p:spTree>
    <p:extLst>
      <p:ext uri="{BB962C8B-B14F-4D97-AF65-F5344CB8AC3E}">
        <p14:creationId xmlns:p14="http://schemas.microsoft.com/office/powerpoint/2010/main" val="4200355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5E74C-4FD2-3860-5ADA-E55ADEF4BDD5}"/>
              </a:ext>
            </a:extLst>
          </p:cNvPr>
          <p:cNvSpPr>
            <a:spLocks noGrp="1"/>
          </p:cNvSpPr>
          <p:nvPr>
            <p:ph type="title"/>
          </p:nvPr>
        </p:nvSpPr>
        <p:spPr/>
        <p:txBody>
          <a:bodyPr/>
          <a:lstStyle/>
          <a:p>
            <a:r>
              <a:rPr lang="en-US" sz="4400" dirty="0">
                <a:latin typeface="Calibri"/>
                <a:ea typeface="Calibri"/>
                <a:cs typeface="Calibri"/>
                <a:sym typeface="Calibri"/>
              </a:rPr>
              <a:t>Building Complexity: Selecting</a:t>
            </a:r>
            <a:endParaRPr lang="en-US" dirty="0"/>
          </a:p>
        </p:txBody>
      </p:sp>
      <p:sp>
        <p:nvSpPr>
          <p:cNvPr id="4" name="Slide Number Placeholder 3">
            <a:extLst>
              <a:ext uri="{FF2B5EF4-FFF2-40B4-BE49-F238E27FC236}">
                <a16:creationId xmlns:a16="http://schemas.microsoft.com/office/drawing/2014/main" id="{61E2823E-8BD3-2B7E-58C7-677CD01B3ED5}"/>
              </a:ext>
            </a:extLst>
          </p:cNvPr>
          <p:cNvSpPr>
            <a:spLocks noGrp="1"/>
          </p:cNvSpPr>
          <p:nvPr>
            <p:ph type="sldNum" sz="quarter" idx="12"/>
          </p:nvPr>
        </p:nvSpPr>
        <p:spPr/>
        <p:txBody>
          <a:bodyPr/>
          <a:lstStyle/>
          <a:p>
            <a:fld id="{24191890-1B93-4A46-9FD4-B9843F018E51}" type="slidenum">
              <a:rPr lang="en-US" smtClean="0"/>
              <a:pPr/>
              <a:t>23</a:t>
            </a:fld>
            <a:endParaRPr lang="en-US" dirty="0"/>
          </a:p>
        </p:txBody>
      </p:sp>
      <p:sp>
        <p:nvSpPr>
          <p:cNvPr id="5" name="Text Placeholder 2">
            <a:extLst>
              <a:ext uri="{FF2B5EF4-FFF2-40B4-BE49-F238E27FC236}">
                <a16:creationId xmlns:a16="http://schemas.microsoft.com/office/drawing/2014/main" id="{6CFAA84C-7895-06AB-BD3A-041D4051E381}"/>
              </a:ext>
            </a:extLst>
          </p:cNvPr>
          <p:cNvSpPr txBox="1">
            <a:spLocks/>
          </p:cNvSpPr>
          <p:nvPr/>
        </p:nvSpPr>
        <p:spPr>
          <a:xfrm>
            <a:off x="1541622" y="1381760"/>
            <a:ext cx="6933197" cy="5440680"/>
          </a:xfrm>
          <a:prstGeom prst="rect">
            <a:avLst/>
          </a:prstGeom>
        </p:spPr>
        <p:txBody>
          <a:bodyPr vert="horz" lIns="91440" tIns="45720" rIns="91440" bIns="45720" rtlCol="0">
            <a:normAutofit/>
          </a:bodyPr>
          <a:lstStyle>
            <a:lvl1pPr marL="228029" indent="-228029" algn="l" defTabSz="912114" rtl="0" eaLnBrk="1" latinLnBrk="0" hangingPunct="1">
              <a:lnSpc>
                <a:spcPct val="90000"/>
              </a:lnSpc>
              <a:spcBef>
                <a:spcPts val="998"/>
              </a:spcBef>
              <a:buFont typeface="Arial" panose="020B0604020202020204" pitchFamily="34" charset="0"/>
              <a:buChar char="•"/>
              <a:defRPr sz="2793" kern="1200">
                <a:solidFill>
                  <a:schemeClr val="tx1"/>
                </a:solidFill>
                <a:latin typeface="+mn-lt"/>
                <a:ea typeface="+mn-ea"/>
                <a:cs typeface="+mn-cs"/>
              </a:defRPr>
            </a:lvl1pPr>
            <a:lvl2pPr marL="684086" indent="-228029" algn="l" defTabSz="912114" rtl="0" eaLnBrk="1" latinLnBrk="0" hangingPunct="1">
              <a:lnSpc>
                <a:spcPct val="90000"/>
              </a:lnSpc>
              <a:spcBef>
                <a:spcPts val="499"/>
              </a:spcBef>
              <a:buFont typeface="Arial" panose="020B0604020202020204" pitchFamily="34" charset="0"/>
              <a:buChar char="•"/>
              <a:defRPr sz="2394" kern="1200">
                <a:solidFill>
                  <a:schemeClr val="tx1"/>
                </a:solidFill>
                <a:latin typeface="+mn-lt"/>
                <a:ea typeface="+mn-ea"/>
                <a:cs typeface="+mn-cs"/>
              </a:defRPr>
            </a:lvl2pPr>
            <a:lvl3pPr marL="1140143" indent="-228029" algn="l" defTabSz="912114" rtl="0" eaLnBrk="1" latinLnBrk="0" hangingPunct="1">
              <a:lnSpc>
                <a:spcPct val="90000"/>
              </a:lnSpc>
              <a:spcBef>
                <a:spcPts val="499"/>
              </a:spcBef>
              <a:buFont typeface="Arial" panose="020B0604020202020204" pitchFamily="34" charset="0"/>
              <a:buChar char="•"/>
              <a:defRPr sz="1995" kern="1200">
                <a:solidFill>
                  <a:schemeClr val="tx1"/>
                </a:solidFill>
                <a:latin typeface="+mn-lt"/>
                <a:ea typeface="+mn-ea"/>
                <a:cs typeface="+mn-cs"/>
              </a:defRPr>
            </a:lvl3pPr>
            <a:lvl4pPr marL="1596200"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2257"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r>
              <a:rPr lang="en-US" sz="2720" dirty="0"/>
              <a:t> We want to design a circuit that can select between two inputs (multiplexor or </a:t>
            </a:r>
            <a:r>
              <a:rPr lang="en-US" sz="2720" b="1" dirty="0"/>
              <a:t>mux</a:t>
            </a:r>
            <a:r>
              <a:rPr lang="en-US" sz="2720" dirty="0"/>
              <a:t>)</a:t>
            </a:r>
          </a:p>
          <a:p>
            <a:r>
              <a:rPr lang="en-US" sz="2720" dirty="0"/>
              <a:t>Let’s do a one-bit version</a:t>
            </a:r>
          </a:p>
          <a:p>
            <a:pPr marL="1295362" lvl="1" indent="-518145">
              <a:buFont typeface="+mj-lt"/>
              <a:buAutoNum type="arabicPeriod"/>
            </a:pPr>
            <a:r>
              <a:rPr lang="en-US" sz="2720" dirty="0"/>
              <a:t>Draw a truth table</a:t>
            </a:r>
          </a:p>
        </p:txBody>
      </p:sp>
      <p:cxnSp>
        <p:nvCxnSpPr>
          <p:cNvPr id="6" name="Shape 719">
            <a:extLst>
              <a:ext uri="{FF2B5EF4-FFF2-40B4-BE49-F238E27FC236}">
                <a16:creationId xmlns:a16="http://schemas.microsoft.com/office/drawing/2014/main" id="{E9E1AFE3-DE54-2E55-FF97-7E7257755489}"/>
              </a:ext>
            </a:extLst>
          </p:cNvPr>
          <p:cNvCxnSpPr/>
          <p:nvPr/>
        </p:nvCxnSpPr>
        <p:spPr>
          <a:xfrm>
            <a:off x="3435072" y="3855685"/>
            <a:ext cx="1742388" cy="0"/>
          </a:xfrm>
          <a:prstGeom prst="straightConnector1">
            <a:avLst/>
          </a:prstGeom>
          <a:noFill/>
          <a:ln w="9525" cap="flat" cmpd="sng">
            <a:solidFill>
              <a:srgbClr val="000000"/>
            </a:solidFill>
            <a:prstDash val="solid"/>
            <a:round/>
            <a:headEnd type="none" w="med" len="med"/>
            <a:tailEnd type="none" w="med" len="med"/>
          </a:ln>
        </p:spPr>
      </p:cxnSp>
      <p:grpSp>
        <p:nvGrpSpPr>
          <p:cNvPr id="7" name="Group 6">
            <a:extLst>
              <a:ext uri="{FF2B5EF4-FFF2-40B4-BE49-F238E27FC236}">
                <a16:creationId xmlns:a16="http://schemas.microsoft.com/office/drawing/2014/main" id="{2E9438CC-BDDA-A75E-BBF0-9D38D72BD199}"/>
              </a:ext>
            </a:extLst>
          </p:cNvPr>
          <p:cNvGrpSpPr/>
          <p:nvPr/>
        </p:nvGrpSpPr>
        <p:grpSpPr>
          <a:xfrm>
            <a:off x="3435073" y="3405104"/>
            <a:ext cx="2181162" cy="3348509"/>
            <a:chOff x="-1220146" y="3403371"/>
            <a:chExt cx="1924555" cy="2954567"/>
          </a:xfrm>
        </p:grpSpPr>
        <p:cxnSp>
          <p:nvCxnSpPr>
            <p:cNvPr id="8" name="Shape 716">
              <a:extLst>
                <a:ext uri="{FF2B5EF4-FFF2-40B4-BE49-F238E27FC236}">
                  <a16:creationId xmlns:a16="http://schemas.microsoft.com/office/drawing/2014/main" id="{419D7DF6-5833-6769-8153-FF2CC1E52A87}"/>
                </a:ext>
              </a:extLst>
            </p:cNvPr>
            <p:cNvCxnSpPr/>
            <p:nvPr/>
          </p:nvCxnSpPr>
          <p:spPr>
            <a:xfrm flipH="1">
              <a:off x="303631" y="3573746"/>
              <a:ext cx="13624" cy="2671479"/>
            </a:xfrm>
            <a:prstGeom prst="straightConnector1">
              <a:avLst/>
            </a:prstGeom>
            <a:noFill/>
            <a:ln w="9525" cap="flat" cmpd="sng">
              <a:solidFill>
                <a:srgbClr val="000000"/>
              </a:solidFill>
              <a:prstDash val="solid"/>
              <a:round/>
              <a:headEnd type="none" w="med" len="med"/>
              <a:tailEnd type="none" w="med" len="med"/>
            </a:ln>
          </p:spPr>
        </p:cxnSp>
        <p:cxnSp>
          <p:nvCxnSpPr>
            <p:cNvPr id="9" name="Shape 717">
              <a:extLst>
                <a:ext uri="{FF2B5EF4-FFF2-40B4-BE49-F238E27FC236}">
                  <a16:creationId xmlns:a16="http://schemas.microsoft.com/office/drawing/2014/main" id="{D22E3D13-B214-FE53-7356-39FEF15ABD8A}"/>
                </a:ext>
              </a:extLst>
            </p:cNvPr>
            <p:cNvCxnSpPr/>
            <p:nvPr/>
          </p:nvCxnSpPr>
          <p:spPr>
            <a:xfrm>
              <a:off x="-176600" y="3573746"/>
              <a:ext cx="0" cy="2671479"/>
            </a:xfrm>
            <a:prstGeom prst="straightConnector1">
              <a:avLst/>
            </a:prstGeom>
            <a:noFill/>
            <a:ln w="9525" cap="flat" cmpd="sng">
              <a:solidFill>
                <a:srgbClr val="000000"/>
              </a:solidFill>
              <a:prstDash val="solid"/>
              <a:round/>
              <a:headEnd type="none" w="med" len="med"/>
              <a:tailEnd type="none" w="med" len="med"/>
            </a:ln>
          </p:spPr>
        </p:cxnSp>
        <p:cxnSp>
          <p:nvCxnSpPr>
            <p:cNvPr id="10" name="Shape 718">
              <a:extLst>
                <a:ext uri="{FF2B5EF4-FFF2-40B4-BE49-F238E27FC236}">
                  <a16:creationId xmlns:a16="http://schemas.microsoft.com/office/drawing/2014/main" id="{85DCDA51-0DAA-4ECD-48CA-67677859738E}"/>
                </a:ext>
              </a:extLst>
            </p:cNvPr>
            <p:cNvCxnSpPr/>
            <p:nvPr/>
          </p:nvCxnSpPr>
          <p:spPr>
            <a:xfrm>
              <a:off x="-1220146" y="3573746"/>
              <a:ext cx="0" cy="2784192"/>
            </a:xfrm>
            <a:prstGeom prst="straightConnector1">
              <a:avLst/>
            </a:prstGeom>
            <a:noFill/>
            <a:ln w="9525" cap="flat" cmpd="sng">
              <a:solidFill>
                <a:srgbClr val="000000"/>
              </a:solidFill>
              <a:prstDash val="solid"/>
              <a:round/>
              <a:headEnd type="none" w="med" len="med"/>
              <a:tailEnd type="none" w="med" len="med"/>
            </a:ln>
          </p:spPr>
        </p:cxnSp>
        <p:sp>
          <p:nvSpPr>
            <p:cNvPr id="11" name="Shape 720">
              <a:extLst>
                <a:ext uri="{FF2B5EF4-FFF2-40B4-BE49-F238E27FC236}">
                  <a16:creationId xmlns:a16="http://schemas.microsoft.com/office/drawing/2014/main" id="{55FCDF93-02A0-EF95-4408-C2B4B4FF6040}"/>
                </a:ext>
              </a:extLst>
            </p:cNvPr>
            <p:cNvSpPr/>
            <p:nvPr/>
          </p:nvSpPr>
          <p:spPr>
            <a:xfrm>
              <a:off x="-1220146" y="3418044"/>
              <a:ext cx="357559" cy="460749"/>
            </a:xfrm>
            <a:prstGeom prst="roundRect">
              <a:avLst>
                <a:gd name="adj" fmla="val 394"/>
              </a:avLst>
            </a:prstGeom>
            <a:noFill/>
            <a:ln>
              <a:noFill/>
            </a:ln>
          </p:spPr>
          <p:txBody>
            <a:bodyPr lIns="102000" tIns="53040" rIns="102000" bIns="53040" anchor="t" anchorCtr="0">
              <a:noAutofit/>
            </a:bodyPr>
            <a:lstStyle/>
            <a:p>
              <a:pPr>
                <a:buClr>
                  <a:srgbClr val="000000"/>
                </a:buClr>
                <a:buSzPct val="25000"/>
              </a:pPr>
              <a:r>
                <a:rPr lang="en-US" sz="2267" dirty="0">
                  <a:solidFill>
                    <a:schemeClr val="tx1"/>
                  </a:solidFill>
                  <a:latin typeface="Calibri"/>
                  <a:ea typeface="Calibri"/>
                  <a:cs typeface="Calibri"/>
                  <a:sym typeface="Calibri"/>
                </a:rPr>
                <a:t>A</a:t>
              </a:r>
            </a:p>
          </p:txBody>
        </p:sp>
        <p:sp>
          <p:nvSpPr>
            <p:cNvPr id="12" name="Shape 721">
              <a:extLst>
                <a:ext uri="{FF2B5EF4-FFF2-40B4-BE49-F238E27FC236}">
                  <a16:creationId xmlns:a16="http://schemas.microsoft.com/office/drawing/2014/main" id="{041E7AEB-2128-C5DC-A89B-3CD5DB4F308B}"/>
                </a:ext>
              </a:extLst>
            </p:cNvPr>
            <p:cNvSpPr/>
            <p:nvPr/>
          </p:nvSpPr>
          <p:spPr>
            <a:xfrm>
              <a:off x="-922737" y="3418044"/>
              <a:ext cx="351203" cy="460749"/>
            </a:xfrm>
            <a:prstGeom prst="roundRect">
              <a:avLst>
                <a:gd name="adj" fmla="val 407"/>
              </a:avLst>
            </a:prstGeom>
            <a:noFill/>
            <a:ln>
              <a:noFill/>
            </a:ln>
          </p:spPr>
          <p:txBody>
            <a:bodyPr lIns="102000" tIns="53040" rIns="102000" bIns="53040" anchor="t" anchorCtr="0">
              <a:noAutofit/>
            </a:bodyPr>
            <a:lstStyle/>
            <a:p>
              <a:pPr>
                <a:buClr>
                  <a:srgbClr val="000000"/>
                </a:buClr>
                <a:buSzPct val="25000"/>
              </a:pPr>
              <a:r>
                <a:rPr lang="en-US" sz="2267" dirty="0">
                  <a:solidFill>
                    <a:schemeClr val="tx1"/>
                  </a:solidFill>
                  <a:latin typeface="Calibri"/>
                  <a:ea typeface="Calibri"/>
                  <a:cs typeface="Calibri"/>
                  <a:sym typeface="Calibri"/>
                </a:rPr>
                <a:t>B</a:t>
              </a:r>
            </a:p>
          </p:txBody>
        </p:sp>
        <p:sp>
          <p:nvSpPr>
            <p:cNvPr id="13" name="Shape 722">
              <a:extLst>
                <a:ext uri="{FF2B5EF4-FFF2-40B4-BE49-F238E27FC236}">
                  <a16:creationId xmlns:a16="http://schemas.microsoft.com/office/drawing/2014/main" id="{9AB88458-6B2F-FE2F-E2D1-C92B1985F898}"/>
                </a:ext>
              </a:extLst>
            </p:cNvPr>
            <p:cNvSpPr/>
            <p:nvPr/>
          </p:nvSpPr>
          <p:spPr>
            <a:xfrm>
              <a:off x="-1220146" y="3800943"/>
              <a:ext cx="336900" cy="1572903"/>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0</a:t>
              </a:r>
            </a:p>
          </p:txBody>
        </p:sp>
        <p:sp>
          <p:nvSpPr>
            <p:cNvPr id="14" name="Shape 723">
              <a:extLst>
                <a:ext uri="{FF2B5EF4-FFF2-40B4-BE49-F238E27FC236}">
                  <a16:creationId xmlns:a16="http://schemas.microsoft.com/office/drawing/2014/main" id="{2C42444A-353B-2DEF-6D67-21F311C43FF8}"/>
                </a:ext>
              </a:extLst>
            </p:cNvPr>
            <p:cNvSpPr/>
            <p:nvPr/>
          </p:nvSpPr>
          <p:spPr>
            <a:xfrm>
              <a:off x="-922736" y="3800943"/>
              <a:ext cx="336900" cy="1572903"/>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1</a:t>
              </a:r>
            </a:p>
            <a:p>
              <a:pPr>
                <a:buClr>
                  <a:srgbClr val="000000"/>
                </a:buClr>
                <a:buSzPct val="25000"/>
              </a:pPr>
              <a:r>
                <a:rPr lang="en-US" sz="2267" b="1" dirty="0">
                  <a:solidFill>
                    <a:schemeClr val="tx1"/>
                  </a:solidFill>
                  <a:latin typeface="Calibri"/>
                  <a:ea typeface="Calibri"/>
                  <a:cs typeface="Calibri"/>
                  <a:sym typeface="Calibri"/>
                </a:rPr>
                <a:t>1</a:t>
              </a:r>
            </a:p>
          </p:txBody>
        </p:sp>
        <p:sp>
          <p:nvSpPr>
            <p:cNvPr id="15" name="Shape 724">
              <a:extLst>
                <a:ext uri="{FF2B5EF4-FFF2-40B4-BE49-F238E27FC236}">
                  <a16:creationId xmlns:a16="http://schemas.microsoft.com/office/drawing/2014/main" id="{BB4F0785-1173-9D2D-2C27-046B9EFB4052}"/>
                </a:ext>
              </a:extLst>
            </p:cNvPr>
            <p:cNvSpPr/>
            <p:nvPr/>
          </p:nvSpPr>
          <p:spPr>
            <a:xfrm>
              <a:off x="-513500" y="3800943"/>
              <a:ext cx="336900" cy="1572903"/>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1</a:t>
              </a:r>
            </a:p>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1</a:t>
              </a:r>
            </a:p>
          </p:txBody>
        </p:sp>
        <p:sp>
          <p:nvSpPr>
            <p:cNvPr id="16" name="Shape 725">
              <a:extLst>
                <a:ext uri="{FF2B5EF4-FFF2-40B4-BE49-F238E27FC236}">
                  <a16:creationId xmlns:a16="http://schemas.microsoft.com/office/drawing/2014/main" id="{BFF61B63-DF45-1253-74AD-8C832147C827}"/>
                </a:ext>
              </a:extLst>
            </p:cNvPr>
            <p:cNvSpPr/>
            <p:nvPr/>
          </p:nvSpPr>
          <p:spPr>
            <a:xfrm>
              <a:off x="-656932" y="3418044"/>
              <a:ext cx="636205" cy="460749"/>
            </a:xfrm>
            <a:prstGeom prst="roundRect">
              <a:avLst>
                <a:gd name="adj" fmla="val 407"/>
              </a:avLst>
            </a:prstGeom>
            <a:noFill/>
            <a:ln>
              <a:noFill/>
            </a:ln>
          </p:spPr>
          <p:txBody>
            <a:bodyPr lIns="102000" tIns="53040" rIns="102000" bIns="53040" anchor="t" anchorCtr="0">
              <a:noAutofit/>
            </a:bodyPr>
            <a:lstStyle/>
            <a:p>
              <a:pPr>
                <a:buClr>
                  <a:srgbClr val="000000"/>
                </a:buClr>
                <a:buSzPct val="25000"/>
              </a:pPr>
              <a:r>
                <a:rPr lang="en-US" sz="2267" dirty="0">
                  <a:solidFill>
                    <a:schemeClr val="tx1"/>
                  </a:solidFill>
                  <a:latin typeface="Calibri"/>
                  <a:ea typeface="Calibri"/>
                  <a:cs typeface="Calibri"/>
                  <a:sym typeface="Calibri"/>
                </a:rPr>
                <a:t>   S</a:t>
              </a:r>
            </a:p>
          </p:txBody>
        </p:sp>
        <p:sp>
          <p:nvSpPr>
            <p:cNvPr id="17" name="Shape 725">
              <a:extLst>
                <a:ext uri="{FF2B5EF4-FFF2-40B4-BE49-F238E27FC236}">
                  <a16:creationId xmlns:a16="http://schemas.microsoft.com/office/drawing/2014/main" id="{C3CFA818-9A18-C53E-15E0-17691D6B360E}"/>
                </a:ext>
              </a:extLst>
            </p:cNvPr>
            <p:cNvSpPr/>
            <p:nvPr/>
          </p:nvSpPr>
          <p:spPr>
            <a:xfrm>
              <a:off x="-97146" y="3403371"/>
              <a:ext cx="801555" cy="460749"/>
            </a:xfrm>
            <a:prstGeom prst="roundRect">
              <a:avLst>
                <a:gd name="adj" fmla="val 407"/>
              </a:avLst>
            </a:prstGeom>
            <a:noFill/>
            <a:ln>
              <a:noFill/>
            </a:ln>
          </p:spPr>
          <p:txBody>
            <a:bodyPr lIns="102000" tIns="53040" rIns="102000" bIns="53040" anchor="t" anchorCtr="0">
              <a:noAutofit/>
            </a:bodyPr>
            <a:lstStyle/>
            <a:p>
              <a:pPr>
                <a:buClr>
                  <a:srgbClr val="000000"/>
                </a:buClr>
                <a:buSzPct val="25000"/>
              </a:pPr>
              <a:r>
                <a:rPr lang="en-US" sz="2267" dirty="0">
                  <a:solidFill>
                    <a:schemeClr val="tx1"/>
                  </a:solidFill>
                  <a:latin typeface="Calibri"/>
                  <a:ea typeface="Calibri"/>
                  <a:cs typeface="Calibri"/>
                  <a:sym typeface="Calibri"/>
                </a:rPr>
                <a:t>O</a:t>
              </a:r>
            </a:p>
          </p:txBody>
        </p:sp>
      </p:grpSp>
      <p:sp>
        <p:nvSpPr>
          <p:cNvPr id="18" name="Shape 722">
            <a:extLst>
              <a:ext uri="{FF2B5EF4-FFF2-40B4-BE49-F238E27FC236}">
                <a16:creationId xmlns:a16="http://schemas.microsoft.com/office/drawing/2014/main" id="{46E30885-E444-D184-F6B9-A698CE658D40}"/>
              </a:ext>
            </a:extLst>
          </p:cNvPr>
          <p:cNvSpPr/>
          <p:nvPr/>
        </p:nvSpPr>
        <p:spPr>
          <a:xfrm>
            <a:off x="3435072" y="5277005"/>
            <a:ext cx="381820" cy="1782623"/>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267" b="1" dirty="0">
                <a:solidFill>
                  <a:schemeClr val="tx1"/>
                </a:solidFill>
                <a:latin typeface="Calibri"/>
                <a:ea typeface="Calibri"/>
                <a:cs typeface="Calibri"/>
                <a:sym typeface="Calibri"/>
              </a:rPr>
              <a:t>1</a:t>
            </a:r>
          </a:p>
          <a:p>
            <a:pPr>
              <a:buClr>
                <a:srgbClr val="000000"/>
              </a:buClr>
              <a:buSzPct val="25000"/>
            </a:pPr>
            <a:r>
              <a:rPr lang="en-US" sz="2267" b="1" dirty="0">
                <a:solidFill>
                  <a:schemeClr val="tx1"/>
                </a:solidFill>
                <a:latin typeface="Calibri"/>
                <a:ea typeface="Calibri"/>
                <a:cs typeface="Calibri"/>
                <a:sym typeface="Calibri"/>
              </a:rPr>
              <a:t>1</a:t>
            </a:r>
          </a:p>
          <a:p>
            <a:pPr>
              <a:buClr>
                <a:srgbClr val="000000"/>
              </a:buClr>
              <a:buSzPct val="25000"/>
            </a:pPr>
            <a:r>
              <a:rPr lang="en-US" sz="2267" b="1" dirty="0">
                <a:solidFill>
                  <a:schemeClr val="tx1"/>
                </a:solidFill>
                <a:latin typeface="Calibri"/>
                <a:ea typeface="Calibri"/>
                <a:cs typeface="Calibri"/>
                <a:sym typeface="Calibri"/>
              </a:rPr>
              <a:t>1</a:t>
            </a:r>
          </a:p>
          <a:p>
            <a:pPr>
              <a:buClr>
                <a:srgbClr val="000000"/>
              </a:buClr>
              <a:buSzPct val="25000"/>
            </a:pPr>
            <a:r>
              <a:rPr lang="en-US" sz="2267" b="1" dirty="0">
                <a:solidFill>
                  <a:schemeClr val="tx1"/>
                </a:solidFill>
                <a:latin typeface="Calibri"/>
                <a:ea typeface="Calibri"/>
                <a:cs typeface="Calibri"/>
                <a:sym typeface="Calibri"/>
              </a:rPr>
              <a:t>1</a:t>
            </a:r>
          </a:p>
        </p:txBody>
      </p:sp>
      <p:sp>
        <p:nvSpPr>
          <p:cNvPr id="19" name="Shape 723">
            <a:extLst>
              <a:ext uri="{FF2B5EF4-FFF2-40B4-BE49-F238E27FC236}">
                <a16:creationId xmlns:a16="http://schemas.microsoft.com/office/drawing/2014/main" id="{CAEC02A6-127F-BAE4-7175-900F58B5718F}"/>
              </a:ext>
            </a:extLst>
          </p:cNvPr>
          <p:cNvSpPr/>
          <p:nvPr/>
        </p:nvSpPr>
        <p:spPr>
          <a:xfrm>
            <a:off x="3772137" y="5277005"/>
            <a:ext cx="381820" cy="1782623"/>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1</a:t>
            </a:r>
          </a:p>
          <a:p>
            <a:pPr>
              <a:buClr>
                <a:srgbClr val="000000"/>
              </a:buClr>
              <a:buSzPct val="25000"/>
            </a:pPr>
            <a:r>
              <a:rPr lang="en-US" sz="2267" b="1" dirty="0">
                <a:solidFill>
                  <a:schemeClr val="tx1"/>
                </a:solidFill>
                <a:latin typeface="Calibri"/>
                <a:ea typeface="Calibri"/>
                <a:cs typeface="Calibri"/>
                <a:sym typeface="Calibri"/>
              </a:rPr>
              <a:t>1</a:t>
            </a:r>
          </a:p>
        </p:txBody>
      </p:sp>
      <p:sp>
        <p:nvSpPr>
          <p:cNvPr id="20" name="Shape 724">
            <a:extLst>
              <a:ext uri="{FF2B5EF4-FFF2-40B4-BE49-F238E27FC236}">
                <a16:creationId xmlns:a16="http://schemas.microsoft.com/office/drawing/2014/main" id="{766B1950-4889-F533-A130-DEEEA8DCA06F}"/>
              </a:ext>
            </a:extLst>
          </p:cNvPr>
          <p:cNvSpPr/>
          <p:nvPr/>
        </p:nvSpPr>
        <p:spPr>
          <a:xfrm>
            <a:off x="4235937" y="5277005"/>
            <a:ext cx="381820" cy="1782623"/>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1</a:t>
            </a:r>
          </a:p>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1</a:t>
            </a:r>
          </a:p>
        </p:txBody>
      </p:sp>
      <p:pic>
        <p:nvPicPr>
          <p:cNvPr id="21" name="Shape 926">
            <a:extLst>
              <a:ext uri="{FF2B5EF4-FFF2-40B4-BE49-F238E27FC236}">
                <a16:creationId xmlns:a16="http://schemas.microsoft.com/office/drawing/2014/main" id="{3E503BF3-AFFA-1C69-EF6E-D3401CB2CF9B}"/>
              </a:ext>
            </a:extLst>
          </p:cNvPr>
          <p:cNvPicPr preferRelativeResize="0"/>
          <p:nvPr/>
        </p:nvPicPr>
        <p:blipFill rotWithShape="1">
          <a:blip r:embed="rId2">
            <a:alphaModFix/>
          </a:blip>
          <a:srcRect r="60772"/>
          <a:stretch/>
        </p:blipFill>
        <p:spPr>
          <a:xfrm>
            <a:off x="8711658" y="2169512"/>
            <a:ext cx="1803921" cy="2511634"/>
          </a:xfrm>
          <a:prstGeom prst="rect">
            <a:avLst/>
          </a:prstGeom>
          <a:noFill/>
          <a:ln>
            <a:noFill/>
          </a:ln>
        </p:spPr>
      </p:pic>
      <p:sp>
        <p:nvSpPr>
          <p:cNvPr id="22" name="Shape 927">
            <a:extLst>
              <a:ext uri="{FF2B5EF4-FFF2-40B4-BE49-F238E27FC236}">
                <a16:creationId xmlns:a16="http://schemas.microsoft.com/office/drawing/2014/main" id="{7364309B-44B0-2745-4600-4710A765C6B6}"/>
              </a:ext>
            </a:extLst>
          </p:cNvPr>
          <p:cNvSpPr/>
          <p:nvPr/>
        </p:nvSpPr>
        <p:spPr>
          <a:xfrm>
            <a:off x="9116250" y="1384560"/>
            <a:ext cx="1274742" cy="525690"/>
          </a:xfrm>
          <a:prstGeom prst="roundRect">
            <a:avLst>
              <a:gd name="adj" fmla="val 347"/>
            </a:avLst>
          </a:prstGeom>
          <a:noFill/>
          <a:ln>
            <a:noFill/>
          </a:ln>
        </p:spPr>
        <p:txBody>
          <a:bodyPr lIns="102000" tIns="53040" rIns="102000" bIns="53040" anchor="t" anchorCtr="0">
            <a:noAutofit/>
          </a:bodyPr>
          <a:lstStyle/>
          <a:p>
            <a:pPr>
              <a:buClr>
                <a:srgbClr val="000000"/>
              </a:buClr>
              <a:buSzPct val="25000"/>
            </a:pPr>
            <a:r>
              <a:rPr lang="en-US" sz="2720" b="1">
                <a:solidFill>
                  <a:schemeClr val="dk1"/>
                </a:solidFill>
                <a:latin typeface="Calibri"/>
                <a:ea typeface="Calibri"/>
                <a:cs typeface="Calibri"/>
                <a:sym typeface="Calibri"/>
              </a:rPr>
              <a:t>Symbol</a:t>
            </a:r>
          </a:p>
        </p:txBody>
      </p:sp>
      <p:sp>
        <p:nvSpPr>
          <p:cNvPr id="25" name="Shape 725">
            <a:extLst>
              <a:ext uri="{FF2B5EF4-FFF2-40B4-BE49-F238E27FC236}">
                <a16:creationId xmlns:a16="http://schemas.microsoft.com/office/drawing/2014/main" id="{77D2B2C6-EB3D-26D8-69BC-827469EDB020}"/>
              </a:ext>
            </a:extLst>
          </p:cNvPr>
          <p:cNvSpPr/>
          <p:nvPr/>
        </p:nvSpPr>
        <p:spPr>
          <a:xfrm>
            <a:off x="10515579" y="2853035"/>
            <a:ext cx="908429" cy="522182"/>
          </a:xfrm>
          <a:prstGeom prst="roundRect">
            <a:avLst>
              <a:gd name="adj" fmla="val 407"/>
            </a:avLst>
          </a:prstGeom>
          <a:noFill/>
          <a:ln>
            <a:noFill/>
          </a:ln>
        </p:spPr>
        <p:txBody>
          <a:bodyPr lIns="102000" tIns="53040" rIns="102000" bIns="53040" anchor="t" anchorCtr="0">
            <a:noAutofit/>
          </a:bodyPr>
          <a:lstStyle/>
          <a:p>
            <a:pPr>
              <a:buClr>
                <a:srgbClr val="000000"/>
              </a:buClr>
              <a:buSzPct val="25000"/>
            </a:pPr>
            <a:r>
              <a:rPr lang="en-US" sz="2267" dirty="0">
                <a:solidFill>
                  <a:schemeClr val="tx1"/>
                </a:solidFill>
                <a:latin typeface="Calibri"/>
                <a:ea typeface="Calibri"/>
                <a:cs typeface="Calibri"/>
                <a:sym typeface="Calibri"/>
              </a:rPr>
              <a:t>O</a:t>
            </a:r>
          </a:p>
        </p:txBody>
      </p:sp>
      <p:sp>
        <p:nvSpPr>
          <p:cNvPr id="26" name="Shape 725">
            <a:extLst>
              <a:ext uri="{FF2B5EF4-FFF2-40B4-BE49-F238E27FC236}">
                <a16:creationId xmlns:a16="http://schemas.microsoft.com/office/drawing/2014/main" id="{9FB43894-1545-021D-93B5-AE575650900E}"/>
              </a:ext>
            </a:extLst>
          </p:cNvPr>
          <p:cNvSpPr/>
          <p:nvPr/>
        </p:nvSpPr>
        <p:spPr>
          <a:xfrm>
            <a:off x="9180314" y="4934544"/>
            <a:ext cx="2127994" cy="522182"/>
          </a:xfrm>
          <a:prstGeom prst="roundRect">
            <a:avLst>
              <a:gd name="adj" fmla="val 407"/>
            </a:avLst>
          </a:prstGeom>
          <a:noFill/>
          <a:ln>
            <a:noFill/>
          </a:ln>
        </p:spPr>
        <p:txBody>
          <a:bodyPr lIns="102000" tIns="53040" rIns="102000" bIns="53040" anchor="t" anchorCtr="0">
            <a:noAutofit/>
          </a:bodyPr>
          <a:lstStyle/>
          <a:p>
            <a:pPr>
              <a:buClr>
                <a:srgbClr val="000000"/>
              </a:buClr>
              <a:buSzPct val="25000"/>
            </a:pPr>
            <a:r>
              <a:rPr lang="en-US" sz="2267" dirty="0">
                <a:solidFill>
                  <a:schemeClr val="tx1"/>
                </a:solidFill>
                <a:latin typeface="Calibri"/>
                <a:ea typeface="Calibri"/>
                <a:cs typeface="Calibri"/>
                <a:sym typeface="Calibri"/>
              </a:rPr>
              <a:t>O = S ? B : A</a:t>
            </a:r>
          </a:p>
        </p:txBody>
      </p:sp>
      <p:sp>
        <p:nvSpPr>
          <p:cNvPr id="27" name="Shape 724">
            <a:extLst>
              <a:ext uri="{FF2B5EF4-FFF2-40B4-BE49-F238E27FC236}">
                <a16:creationId xmlns:a16="http://schemas.microsoft.com/office/drawing/2014/main" id="{3B26431A-F7E5-433A-6901-B2DA9FFF9802}"/>
              </a:ext>
            </a:extLst>
          </p:cNvPr>
          <p:cNvSpPr/>
          <p:nvPr/>
        </p:nvSpPr>
        <p:spPr>
          <a:xfrm>
            <a:off x="4722727" y="3852821"/>
            <a:ext cx="381820" cy="1782623"/>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1</a:t>
            </a:r>
          </a:p>
        </p:txBody>
      </p:sp>
      <p:sp>
        <p:nvSpPr>
          <p:cNvPr id="28" name="Shape 724">
            <a:extLst>
              <a:ext uri="{FF2B5EF4-FFF2-40B4-BE49-F238E27FC236}">
                <a16:creationId xmlns:a16="http://schemas.microsoft.com/office/drawing/2014/main" id="{CE7BE963-75C0-8659-B9B3-6CFDF4240C5B}"/>
              </a:ext>
            </a:extLst>
          </p:cNvPr>
          <p:cNvSpPr/>
          <p:nvPr/>
        </p:nvSpPr>
        <p:spPr>
          <a:xfrm>
            <a:off x="4722727" y="5274140"/>
            <a:ext cx="381820" cy="1782623"/>
          </a:xfrm>
          <a:prstGeom prst="roundRect">
            <a:avLst>
              <a:gd name="adj" fmla="val 468"/>
            </a:avLst>
          </a:prstGeom>
          <a:noFill/>
          <a:ln>
            <a:noFill/>
          </a:ln>
        </p:spPr>
        <p:txBody>
          <a:bodyPr lIns="102000" tIns="53040" rIns="102000" bIns="53040" anchor="t" anchorCtr="0">
            <a:noAutofit/>
          </a:bodyPr>
          <a:lstStyle/>
          <a:p>
            <a:pPr>
              <a:buClr>
                <a:srgbClr val="000000"/>
              </a:buClr>
              <a:buSzPct val="25000"/>
            </a:pPr>
            <a:r>
              <a:rPr lang="en-US" sz="2267" b="1" dirty="0">
                <a:solidFill>
                  <a:schemeClr val="tx1"/>
                </a:solidFill>
                <a:latin typeface="Calibri"/>
                <a:ea typeface="Calibri"/>
                <a:cs typeface="Calibri"/>
                <a:sym typeface="Calibri"/>
              </a:rPr>
              <a:t>1</a:t>
            </a:r>
          </a:p>
          <a:p>
            <a:pPr>
              <a:buClr>
                <a:srgbClr val="000000"/>
              </a:buClr>
              <a:buSzPct val="25000"/>
            </a:pPr>
            <a:r>
              <a:rPr lang="en-US" sz="2267" b="1" dirty="0">
                <a:solidFill>
                  <a:schemeClr val="tx1"/>
                </a:solidFill>
                <a:latin typeface="Calibri"/>
                <a:ea typeface="Calibri"/>
                <a:cs typeface="Calibri"/>
                <a:sym typeface="Calibri"/>
              </a:rPr>
              <a:t>0</a:t>
            </a:r>
          </a:p>
          <a:p>
            <a:pPr>
              <a:buClr>
                <a:srgbClr val="000000"/>
              </a:buClr>
              <a:buSzPct val="25000"/>
            </a:pPr>
            <a:r>
              <a:rPr lang="en-US" sz="2267" b="1" dirty="0">
                <a:solidFill>
                  <a:schemeClr val="tx1"/>
                </a:solidFill>
                <a:latin typeface="Calibri"/>
                <a:ea typeface="Calibri"/>
                <a:cs typeface="Calibri"/>
                <a:sym typeface="Calibri"/>
              </a:rPr>
              <a:t>1</a:t>
            </a:r>
          </a:p>
          <a:p>
            <a:pPr>
              <a:buClr>
                <a:srgbClr val="000000"/>
              </a:buClr>
              <a:buSzPct val="25000"/>
            </a:pPr>
            <a:r>
              <a:rPr lang="en-US" sz="2267" b="1" dirty="0">
                <a:solidFill>
                  <a:schemeClr val="tx1"/>
                </a:solidFill>
                <a:latin typeface="Calibri"/>
                <a:ea typeface="Calibri"/>
                <a:cs typeface="Calibri"/>
                <a:sym typeface="Calibri"/>
              </a:rPr>
              <a:t>1</a:t>
            </a:r>
          </a:p>
        </p:txBody>
      </p:sp>
      <p:sp>
        <p:nvSpPr>
          <p:cNvPr id="29" name="Rectangle 28">
            <a:extLst>
              <a:ext uri="{FF2B5EF4-FFF2-40B4-BE49-F238E27FC236}">
                <a16:creationId xmlns:a16="http://schemas.microsoft.com/office/drawing/2014/main" id="{8704D86F-9D27-A77A-1909-9A92D356A350}"/>
              </a:ext>
            </a:extLst>
          </p:cNvPr>
          <p:cNvSpPr/>
          <p:nvPr/>
        </p:nvSpPr>
        <p:spPr>
          <a:xfrm>
            <a:off x="8827568" y="4083373"/>
            <a:ext cx="293190" cy="2861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13"/>
          </a:p>
        </p:txBody>
      </p:sp>
      <p:grpSp>
        <p:nvGrpSpPr>
          <p:cNvPr id="30" name="Shape 885">
            <a:extLst>
              <a:ext uri="{FF2B5EF4-FFF2-40B4-BE49-F238E27FC236}">
                <a16:creationId xmlns:a16="http://schemas.microsoft.com/office/drawing/2014/main" id="{68A113AF-935D-7011-0114-2A242E32FFF5}"/>
              </a:ext>
            </a:extLst>
          </p:cNvPr>
          <p:cNvGrpSpPr/>
          <p:nvPr/>
        </p:nvGrpSpPr>
        <p:grpSpPr>
          <a:xfrm>
            <a:off x="5472153" y="3852821"/>
            <a:ext cx="2723938" cy="2383895"/>
            <a:chOff x="295" y="2206"/>
            <a:chExt cx="1514" cy="1324"/>
          </a:xfrm>
        </p:grpSpPr>
        <p:grpSp>
          <p:nvGrpSpPr>
            <p:cNvPr id="31" name="Shape 886">
              <a:extLst>
                <a:ext uri="{FF2B5EF4-FFF2-40B4-BE49-F238E27FC236}">
                  <a16:creationId xmlns:a16="http://schemas.microsoft.com/office/drawing/2014/main" id="{0DEA0ED9-AF0D-2AA3-8956-0A097471520C}"/>
                </a:ext>
              </a:extLst>
            </p:cNvPr>
            <p:cNvGrpSpPr/>
            <p:nvPr/>
          </p:nvGrpSpPr>
          <p:grpSpPr>
            <a:xfrm>
              <a:off x="295" y="2736"/>
              <a:ext cx="1514" cy="794"/>
              <a:chOff x="295" y="2736"/>
              <a:chExt cx="1514" cy="794"/>
            </a:xfrm>
          </p:grpSpPr>
          <p:sp>
            <p:nvSpPr>
              <p:cNvPr id="33" name="Shape 887">
                <a:extLst>
                  <a:ext uri="{FF2B5EF4-FFF2-40B4-BE49-F238E27FC236}">
                    <a16:creationId xmlns:a16="http://schemas.microsoft.com/office/drawing/2014/main" id="{787196E3-E637-E81C-C5A5-FE198E1C53D9}"/>
                  </a:ext>
                </a:extLst>
              </p:cNvPr>
              <p:cNvSpPr/>
              <p:nvPr/>
            </p:nvSpPr>
            <p:spPr>
              <a:xfrm>
                <a:off x="642" y="3000"/>
                <a:ext cx="46" cy="46"/>
              </a:xfrm>
              <a:prstGeom prst="ellipse">
                <a:avLst/>
              </a:prstGeom>
              <a:noFill/>
              <a:ln w="28425" cap="flat" cmpd="sng">
                <a:solidFill>
                  <a:srgbClr val="000000"/>
                </a:solidFill>
                <a:prstDash val="solid"/>
                <a:round/>
                <a:headEnd type="none" w="med" len="med"/>
                <a:tailEnd type="none" w="med" len="med"/>
              </a:ln>
            </p:spPr>
            <p:txBody>
              <a:bodyPr lIns="103615" tIns="51793" rIns="103615" bIns="51793" anchor="ctr" anchorCtr="0">
                <a:noAutofit/>
              </a:bodyPr>
              <a:lstStyle/>
              <a:p>
                <a:pPr>
                  <a:buClr>
                    <a:srgbClr val="000000"/>
                  </a:buClr>
                </a:pPr>
                <a:endParaRPr sz="2720">
                  <a:solidFill>
                    <a:schemeClr val="dk1"/>
                  </a:solidFill>
                  <a:latin typeface="Times New Roman"/>
                  <a:ea typeface="Times New Roman"/>
                  <a:cs typeface="Times New Roman"/>
                  <a:sym typeface="Times New Roman"/>
                </a:endParaRPr>
              </a:p>
            </p:txBody>
          </p:sp>
          <p:sp>
            <p:nvSpPr>
              <p:cNvPr id="34" name="Shape 888">
                <a:extLst>
                  <a:ext uri="{FF2B5EF4-FFF2-40B4-BE49-F238E27FC236}">
                    <a16:creationId xmlns:a16="http://schemas.microsoft.com/office/drawing/2014/main" id="{87E36528-2430-CADC-16CF-854CB5676AED}"/>
                  </a:ext>
                </a:extLst>
              </p:cNvPr>
              <p:cNvSpPr/>
              <p:nvPr/>
            </p:nvSpPr>
            <p:spPr>
              <a:xfrm>
                <a:off x="300" y="2736"/>
                <a:ext cx="228" cy="290"/>
              </a:xfrm>
              <a:prstGeom prst="roundRect">
                <a:avLst>
                  <a:gd name="adj" fmla="val 394"/>
                </a:avLst>
              </a:prstGeom>
              <a:noFill/>
              <a:ln>
                <a:noFill/>
              </a:ln>
            </p:spPr>
            <p:txBody>
              <a:bodyPr lIns="102000" tIns="53040" rIns="102000" bIns="53040" anchor="t" anchorCtr="0">
                <a:noAutofit/>
              </a:bodyPr>
              <a:lstStyle/>
              <a:p>
                <a:pPr algn="ctr">
                  <a:buClr>
                    <a:srgbClr val="000000"/>
                  </a:buClr>
                  <a:buSzPct val="25000"/>
                </a:pPr>
                <a:r>
                  <a:rPr lang="en-US" sz="2720" b="1">
                    <a:solidFill>
                      <a:schemeClr val="dk1"/>
                    </a:solidFill>
                    <a:latin typeface="Calibri"/>
                    <a:ea typeface="Calibri"/>
                    <a:cs typeface="Calibri"/>
                    <a:sym typeface="Calibri"/>
                  </a:rPr>
                  <a:t>A</a:t>
                </a:r>
              </a:p>
            </p:txBody>
          </p:sp>
          <p:sp>
            <p:nvSpPr>
              <p:cNvPr id="35" name="Shape 889">
                <a:extLst>
                  <a:ext uri="{FF2B5EF4-FFF2-40B4-BE49-F238E27FC236}">
                    <a16:creationId xmlns:a16="http://schemas.microsoft.com/office/drawing/2014/main" id="{26414A31-B685-DACE-FB9E-AD80BC0E7184}"/>
                  </a:ext>
                </a:extLst>
              </p:cNvPr>
              <p:cNvSpPr/>
              <p:nvPr/>
            </p:nvSpPr>
            <p:spPr>
              <a:xfrm>
                <a:off x="698" y="2830"/>
                <a:ext cx="297" cy="242"/>
              </a:xfrm>
              <a:custGeom>
                <a:avLst/>
                <a:gdLst/>
                <a:ahLst/>
                <a:cxnLst/>
                <a:rect l="0" t="0" r="0" b="0"/>
                <a:pathLst>
                  <a:path w="120000" h="120000" extrusionOk="0">
                    <a:moveTo>
                      <a:pt x="59908" y="0"/>
                    </a:moveTo>
                    <a:cubicBezTo>
                      <a:pt x="89908" y="0"/>
                      <a:pt x="119908" y="29944"/>
                      <a:pt x="119908" y="59888"/>
                    </a:cubicBezTo>
                    <a:cubicBezTo>
                      <a:pt x="119908" y="89833"/>
                      <a:pt x="89908" y="119888"/>
                      <a:pt x="59908" y="119888"/>
                    </a:cubicBezTo>
                    <a:lnTo>
                      <a:pt x="0" y="119888"/>
                    </a:lnTo>
                    <a:lnTo>
                      <a:pt x="0" y="0"/>
                    </a:lnTo>
                    <a:lnTo>
                      <a:pt x="59908" y="0"/>
                    </a:lnTo>
                  </a:path>
                </a:pathLst>
              </a:custGeom>
              <a:noFill/>
              <a:ln w="28425" cap="flat" cmpd="sng">
                <a:solidFill>
                  <a:srgbClr val="000000"/>
                </a:solidFill>
                <a:prstDash val="solid"/>
                <a:round/>
                <a:headEnd type="none" w="med" len="med"/>
                <a:tailEnd type="none" w="med" len="med"/>
              </a:ln>
            </p:spPr>
            <p:txBody>
              <a:bodyPr lIns="103615" tIns="51793" rIns="103615" bIns="51793" anchor="ctr" anchorCtr="0">
                <a:noAutofit/>
              </a:bodyPr>
              <a:lstStyle/>
              <a:p>
                <a:pPr>
                  <a:buClr>
                    <a:srgbClr val="000000"/>
                  </a:buClr>
                </a:pPr>
                <a:endParaRPr sz="2720">
                  <a:solidFill>
                    <a:schemeClr val="dk1"/>
                  </a:solidFill>
                  <a:latin typeface="Times New Roman"/>
                  <a:ea typeface="Times New Roman"/>
                  <a:cs typeface="Times New Roman"/>
                  <a:sym typeface="Times New Roman"/>
                </a:endParaRPr>
              </a:p>
            </p:txBody>
          </p:sp>
          <p:sp>
            <p:nvSpPr>
              <p:cNvPr id="36" name="Shape 890">
                <a:extLst>
                  <a:ext uri="{FF2B5EF4-FFF2-40B4-BE49-F238E27FC236}">
                    <a16:creationId xmlns:a16="http://schemas.microsoft.com/office/drawing/2014/main" id="{B3A593A3-8F43-A740-027A-4A92FF4078BF}"/>
                  </a:ext>
                </a:extLst>
              </p:cNvPr>
              <p:cNvSpPr/>
              <p:nvPr/>
            </p:nvSpPr>
            <p:spPr>
              <a:xfrm>
                <a:off x="698" y="3215"/>
                <a:ext cx="297" cy="242"/>
              </a:xfrm>
              <a:custGeom>
                <a:avLst/>
                <a:gdLst/>
                <a:ahLst/>
                <a:cxnLst/>
                <a:rect l="0" t="0" r="0" b="0"/>
                <a:pathLst>
                  <a:path w="120000" h="120000" extrusionOk="0">
                    <a:moveTo>
                      <a:pt x="59908" y="0"/>
                    </a:moveTo>
                    <a:cubicBezTo>
                      <a:pt x="89908" y="0"/>
                      <a:pt x="119908" y="29944"/>
                      <a:pt x="119908" y="59888"/>
                    </a:cubicBezTo>
                    <a:cubicBezTo>
                      <a:pt x="119908" y="89833"/>
                      <a:pt x="89908" y="119888"/>
                      <a:pt x="59908" y="119888"/>
                    </a:cubicBezTo>
                    <a:lnTo>
                      <a:pt x="0" y="119888"/>
                    </a:lnTo>
                    <a:lnTo>
                      <a:pt x="0" y="0"/>
                    </a:lnTo>
                    <a:lnTo>
                      <a:pt x="59908" y="0"/>
                    </a:lnTo>
                  </a:path>
                </a:pathLst>
              </a:custGeom>
              <a:noFill/>
              <a:ln w="28425" cap="flat" cmpd="sng">
                <a:solidFill>
                  <a:srgbClr val="000000"/>
                </a:solidFill>
                <a:prstDash val="solid"/>
                <a:round/>
                <a:headEnd type="none" w="med" len="med"/>
                <a:tailEnd type="none" w="med" len="med"/>
              </a:ln>
            </p:spPr>
            <p:txBody>
              <a:bodyPr lIns="103615" tIns="51793" rIns="103615" bIns="51793" anchor="ctr" anchorCtr="0">
                <a:noAutofit/>
              </a:bodyPr>
              <a:lstStyle/>
              <a:p>
                <a:pPr>
                  <a:buClr>
                    <a:srgbClr val="000000"/>
                  </a:buClr>
                </a:pPr>
                <a:endParaRPr sz="2720">
                  <a:solidFill>
                    <a:schemeClr val="dk1"/>
                  </a:solidFill>
                  <a:latin typeface="Times New Roman"/>
                  <a:ea typeface="Times New Roman"/>
                  <a:cs typeface="Times New Roman"/>
                  <a:sym typeface="Times New Roman"/>
                </a:endParaRPr>
              </a:p>
            </p:txBody>
          </p:sp>
          <p:cxnSp>
            <p:nvCxnSpPr>
              <p:cNvPr id="37" name="Shape 891">
                <a:extLst>
                  <a:ext uri="{FF2B5EF4-FFF2-40B4-BE49-F238E27FC236}">
                    <a16:creationId xmlns:a16="http://schemas.microsoft.com/office/drawing/2014/main" id="{A1419FD8-46F9-2E24-E21E-799F38E4712B}"/>
                  </a:ext>
                </a:extLst>
              </p:cNvPr>
              <p:cNvCxnSpPr/>
              <p:nvPr/>
            </p:nvCxnSpPr>
            <p:spPr>
              <a:xfrm rot="10800000">
                <a:off x="504" y="3408"/>
                <a:ext cx="194" cy="0"/>
              </a:xfrm>
              <a:prstGeom prst="straightConnector1">
                <a:avLst/>
              </a:prstGeom>
              <a:noFill/>
              <a:ln w="28425" cap="flat" cmpd="sng">
                <a:solidFill>
                  <a:srgbClr val="000000"/>
                </a:solidFill>
                <a:prstDash val="solid"/>
                <a:round/>
                <a:headEnd type="none" w="med" len="med"/>
                <a:tailEnd type="none" w="med" len="med"/>
              </a:ln>
            </p:spPr>
          </p:cxnSp>
          <p:cxnSp>
            <p:nvCxnSpPr>
              <p:cNvPr id="38" name="Shape 892">
                <a:extLst>
                  <a:ext uri="{FF2B5EF4-FFF2-40B4-BE49-F238E27FC236}">
                    <a16:creationId xmlns:a16="http://schemas.microsoft.com/office/drawing/2014/main" id="{4E220C12-A9E8-59D7-808D-4767FC4EF54F}"/>
                  </a:ext>
                </a:extLst>
              </p:cNvPr>
              <p:cNvCxnSpPr/>
              <p:nvPr/>
            </p:nvCxnSpPr>
            <p:spPr>
              <a:xfrm rot="10800000">
                <a:off x="504" y="2879"/>
                <a:ext cx="194" cy="0"/>
              </a:xfrm>
              <a:prstGeom prst="straightConnector1">
                <a:avLst/>
              </a:prstGeom>
              <a:noFill/>
              <a:ln w="28425" cap="flat" cmpd="sng">
                <a:solidFill>
                  <a:srgbClr val="000000"/>
                </a:solidFill>
                <a:prstDash val="solid"/>
                <a:round/>
                <a:headEnd type="none" w="med" len="med"/>
                <a:tailEnd type="none" w="med" len="med"/>
              </a:ln>
            </p:spPr>
          </p:cxnSp>
          <p:cxnSp>
            <p:nvCxnSpPr>
              <p:cNvPr id="39" name="Shape 893">
                <a:extLst>
                  <a:ext uri="{FF2B5EF4-FFF2-40B4-BE49-F238E27FC236}">
                    <a16:creationId xmlns:a16="http://schemas.microsoft.com/office/drawing/2014/main" id="{1769042D-60B0-BA91-1CA1-1947B2C3E07C}"/>
                  </a:ext>
                </a:extLst>
              </p:cNvPr>
              <p:cNvCxnSpPr/>
              <p:nvPr/>
            </p:nvCxnSpPr>
            <p:spPr>
              <a:xfrm>
                <a:off x="601" y="3022"/>
                <a:ext cx="0" cy="238"/>
              </a:xfrm>
              <a:prstGeom prst="straightConnector1">
                <a:avLst/>
              </a:prstGeom>
              <a:noFill/>
              <a:ln w="28425" cap="flat" cmpd="sng">
                <a:solidFill>
                  <a:srgbClr val="000000"/>
                </a:solidFill>
                <a:prstDash val="solid"/>
                <a:round/>
                <a:headEnd type="none" w="med" len="med"/>
                <a:tailEnd type="none" w="med" len="med"/>
              </a:ln>
            </p:spPr>
          </p:cxnSp>
          <p:cxnSp>
            <p:nvCxnSpPr>
              <p:cNvPr id="40" name="Shape 894">
                <a:extLst>
                  <a:ext uri="{FF2B5EF4-FFF2-40B4-BE49-F238E27FC236}">
                    <a16:creationId xmlns:a16="http://schemas.microsoft.com/office/drawing/2014/main" id="{DFC61C66-8C5C-C13F-6DF7-E264616E2024}"/>
                  </a:ext>
                </a:extLst>
              </p:cNvPr>
              <p:cNvCxnSpPr/>
              <p:nvPr/>
            </p:nvCxnSpPr>
            <p:spPr>
              <a:xfrm>
                <a:off x="601" y="3263"/>
                <a:ext cx="94" cy="0"/>
              </a:xfrm>
              <a:prstGeom prst="straightConnector1">
                <a:avLst/>
              </a:prstGeom>
              <a:noFill/>
              <a:ln w="28425" cap="flat" cmpd="sng">
                <a:solidFill>
                  <a:srgbClr val="000000"/>
                </a:solidFill>
                <a:prstDash val="solid"/>
                <a:round/>
                <a:headEnd type="none" w="med" len="med"/>
                <a:tailEnd type="none" w="med" len="med"/>
              </a:ln>
            </p:spPr>
          </p:cxnSp>
          <p:cxnSp>
            <p:nvCxnSpPr>
              <p:cNvPr id="41" name="Shape 895">
                <a:extLst>
                  <a:ext uri="{FF2B5EF4-FFF2-40B4-BE49-F238E27FC236}">
                    <a16:creationId xmlns:a16="http://schemas.microsoft.com/office/drawing/2014/main" id="{DB224742-C62F-A6CA-3128-C2094E2EC563}"/>
                  </a:ext>
                </a:extLst>
              </p:cNvPr>
              <p:cNvCxnSpPr/>
              <p:nvPr/>
            </p:nvCxnSpPr>
            <p:spPr>
              <a:xfrm>
                <a:off x="598" y="3026"/>
                <a:ext cx="44" cy="0"/>
              </a:xfrm>
              <a:prstGeom prst="straightConnector1">
                <a:avLst/>
              </a:prstGeom>
              <a:noFill/>
              <a:ln w="28425" cap="flat" cmpd="sng">
                <a:solidFill>
                  <a:srgbClr val="000000"/>
                </a:solidFill>
                <a:prstDash val="solid"/>
                <a:round/>
                <a:headEnd type="none" w="med" len="med"/>
                <a:tailEnd type="none" w="med" len="med"/>
              </a:ln>
            </p:spPr>
          </p:cxnSp>
          <p:cxnSp>
            <p:nvCxnSpPr>
              <p:cNvPr id="42" name="Shape 896">
                <a:extLst>
                  <a:ext uri="{FF2B5EF4-FFF2-40B4-BE49-F238E27FC236}">
                    <a16:creationId xmlns:a16="http://schemas.microsoft.com/office/drawing/2014/main" id="{635D46B5-3049-688E-4989-96371AF3E7B5}"/>
                  </a:ext>
                </a:extLst>
              </p:cNvPr>
              <p:cNvCxnSpPr/>
              <p:nvPr/>
            </p:nvCxnSpPr>
            <p:spPr>
              <a:xfrm rot="10800000">
                <a:off x="505" y="3120"/>
                <a:ext cx="98" cy="0"/>
              </a:xfrm>
              <a:prstGeom prst="straightConnector1">
                <a:avLst/>
              </a:prstGeom>
              <a:noFill/>
              <a:ln w="28425" cap="flat" cmpd="sng">
                <a:solidFill>
                  <a:srgbClr val="000000"/>
                </a:solidFill>
                <a:prstDash val="solid"/>
                <a:round/>
                <a:headEnd type="none" w="med" len="med"/>
                <a:tailEnd type="none" w="med" len="med"/>
              </a:ln>
            </p:spPr>
          </p:cxnSp>
          <p:grpSp>
            <p:nvGrpSpPr>
              <p:cNvPr id="43" name="Shape 897">
                <a:extLst>
                  <a:ext uri="{FF2B5EF4-FFF2-40B4-BE49-F238E27FC236}">
                    <a16:creationId xmlns:a16="http://schemas.microsoft.com/office/drawing/2014/main" id="{8D5F3557-1FF5-9339-49A1-F1B3BD02AA66}"/>
                  </a:ext>
                </a:extLst>
              </p:cNvPr>
              <p:cNvGrpSpPr/>
              <p:nvPr/>
            </p:nvGrpSpPr>
            <p:grpSpPr>
              <a:xfrm>
                <a:off x="1177" y="3022"/>
                <a:ext cx="296" cy="245"/>
                <a:chOff x="1177" y="3022"/>
                <a:chExt cx="296" cy="245"/>
              </a:xfrm>
            </p:grpSpPr>
            <p:cxnSp>
              <p:nvCxnSpPr>
                <p:cNvPr id="56" name="Shape 898">
                  <a:extLst>
                    <a:ext uri="{FF2B5EF4-FFF2-40B4-BE49-F238E27FC236}">
                      <a16:creationId xmlns:a16="http://schemas.microsoft.com/office/drawing/2014/main" id="{01CC41B4-1068-56CC-2198-142CCBA474F9}"/>
                    </a:ext>
                  </a:extLst>
                </p:cNvPr>
                <p:cNvCxnSpPr/>
                <p:nvPr/>
              </p:nvCxnSpPr>
              <p:spPr>
                <a:xfrm>
                  <a:off x="1177" y="3268"/>
                  <a:ext cx="88" cy="0"/>
                </a:xfrm>
                <a:prstGeom prst="straightConnector1">
                  <a:avLst/>
                </a:prstGeom>
                <a:noFill/>
                <a:ln w="28425" cap="flat" cmpd="sng">
                  <a:solidFill>
                    <a:srgbClr val="000000"/>
                  </a:solidFill>
                  <a:prstDash val="solid"/>
                  <a:round/>
                  <a:headEnd type="none" w="med" len="med"/>
                  <a:tailEnd type="none" w="med" len="med"/>
                </a:ln>
              </p:spPr>
            </p:cxnSp>
            <p:sp>
              <p:nvSpPr>
                <p:cNvPr id="57" name="Shape 899">
                  <a:extLst>
                    <a:ext uri="{FF2B5EF4-FFF2-40B4-BE49-F238E27FC236}">
                      <a16:creationId xmlns:a16="http://schemas.microsoft.com/office/drawing/2014/main" id="{958FDE04-4121-9494-6468-29067583B3AD}"/>
                    </a:ext>
                  </a:extLst>
                </p:cNvPr>
                <p:cNvSpPr/>
                <p:nvPr/>
              </p:nvSpPr>
              <p:spPr>
                <a:xfrm>
                  <a:off x="1267" y="3145"/>
                  <a:ext cx="207" cy="121"/>
                </a:xfrm>
                <a:custGeom>
                  <a:avLst/>
                  <a:gdLst/>
                  <a:ahLst/>
                  <a:cxnLst/>
                  <a:rect l="0" t="0" r="0" b="0"/>
                  <a:pathLst>
                    <a:path w="120000" h="120000" extrusionOk="0">
                      <a:moveTo>
                        <a:pt x="0" y="119776"/>
                      </a:moveTo>
                      <a:cubicBezTo>
                        <a:pt x="19978" y="114869"/>
                        <a:pt x="39956" y="109962"/>
                        <a:pt x="59934" y="89888"/>
                      </a:cubicBezTo>
                      <a:cubicBezTo>
                        <a:pt x="79912" y="69814"/>
                        <a:pt x="99891" y="34795"/>
                        <a:pt x="119869" y="0"/>
                      </a:cubicBezTo>
                    </a:path>
                  </a:pathLst>
                </a:custGeom>
                <a:noFill/>
                <a:ln w="28425" cap="flat" cmpd="sng">
                  <a:solidFill>
                    <a:srgbClr val="000000"/>
                  </a:solidFill>
                  <a:prstDash val="solid"/>
                  <a:round/>
                  <a:headEnd type="none" w="med" len="med"/>
                  <a:tailEnd type="none" w="med" len="med"/>
                </a:ln>
              </p:spPr>
              <p:txBody>
                <a:bodyPr lIns="103615" tIns="51793" rIns="103615" bIns="51793" anchor="t" anchorCtr="0">
                  <a:noAutofit/>
                </a:bodyPr>
                <a:lstStyle/>
                <a:p>
                  <a:pPr>
                    <a:buClr>
                      <a:srgbClr val="000000"/>
                    </a:buClr>
                  </a:pPr>
                  <a:endParaRPr sz="2720">
                    <a:solidFill>
                      <a:schemeClr val="dk1"/>
                    </a:solidFill>
                    <a:latin typeface="Times New Roman"/>
                    <a:ea typeface="Times New Roman"/>
                    <a:cs typeface="Times New Roman"/>
                    <a:sym typeface="Times New Roman"/>
                  </a:endParaRPr>
                </a:p>
              </p:txBody>
            </p:sp>
            <p:sp>
              <p:nvSpPr>
                <p:cNvPr id="58" name="Shape 900">
                  <a:extLst>
                    <a:ext uri="{FF2B5EF4-FFF2-40B4-BE49-F238E27FC236}">
                      <a16:creationId xmlns:a16="http://schemas.microsoft.com/office/drawing/2014/main" id="{52B651B4-34BA-D48E-54E8-09C7D0F04B5C}"/>
                    </a:ext>
                  </a:extLst>
                </p:cNvPr>
                <p:cNvSpPr/>
                <p:nvPr/>
              </p:nvSpPr>
              <p:spPr>
                <a:xfrm>
                  <a:off x="1264" y="3022"/>
                  <a:ext cx="207" cy="121"/>
                </a:xfrm>
                <a:custGeom>
                  <a:avLst/>
                  <a:gdLst/>
                  <a:ahLst/>
                  <a:cxnLst/>
                  <a:rect l="0" t="0" r="0" b="0"/>
                  <a:pathLst>
                    <a:path w="120000" h="120000" extrusionOk="0">
                      <a:moveTo>
                        <a:pt x="0" y="0"/>
                      </a:moveTo>
                      <a:cubicBezTo>
                        <a:pt x="19978" y="4907"/>
                        <a:pt x="39956" y="9814"/>
                        <a:pt x="59934" y="29888"/>
                      </a:cubicBezTo>
                      <a:cubicBezTo>
                        <a:pt x="79912" y="49962"/>
                        <a:pt x="99891" y="84981"/>
                        <a:pt x="119869" y="119776"/>
                      </a:cubicBezTo>
                    </a:path>
                  </a:pathLst>
                </a:custGeom>
                <a:noFill/>
                <a:ln w="28425" cap="flat" cmpd="sng">
                  <a:solidFill>
                    <a:srgbClr val="000000"/>
                  </a:solidFill>
                  <a:prstDash val="solid"/>
                  <a:round/>
                  <a:headEnd type="none" w="med" len="med"/>
                  <a:tailEnd type="none" w="med" len="med"/>
                </a:ln>
              </p:spPr>
              <p:txBody>
                <a:bodyPr lIns="103615" tIns="51793" rIns="103615" bIns="51793" anchor="t" anchorCtr="0">
                  <a:noAutofit/>
                </a:bodyPr>
                <a:lstStyle/>
                <a:p>
                  <a:pPr>
                    <a:buClr>
                      <a:srgbClr val="000000"/>
                    </a:buClr>
                  </a:pPr>
                  <a:endParaRPr sz="2720">
                    <a:solidFill>
                      <a:schemeClr val="dk1"/>
                    </a:solidFill>
                    <a:latin typeface="Times New Roman"/>
                    <a:ea typeface="Times New Roman"/>
                    <a:cs typeface="Times New Roman"/>
                    <a:sym typeface="Times New Roman"/>
                  </a:endParaRPr>
                </a:p>
              </p:txBody>
            </p:sp>
            <p:cxnSp>
              <p:nvCxnSpPr>
                <p:cNvPr id="59" name="Shape 901">
                  <a:extLst>
                    <a:ext uri="{FF2B5EF4-FFF2-40B4-BE49-F238E27FC236}">
                      <a16:creationId xmlns:a16="http://schemas.microsoft.com/office/drawing/2014/main" id="{099DD1F7-3564-5A85-444A-5830F51A7EE7}"/>
                    </a:ext>
                  </a:extLst>
                </p:cNvPr>
                <p:cNvCxnSpPr/>
                <p:nvPr/>
              </p:nvCxnSpPr>
              <p:spPr>
                <a:xfrm>
                  <a:off x="1177" y="3022"/>
                  <a:ext cx="88" cy="0"/>
                </a:xfrm>
                <a:prstGeom prst="straightConnector1">
                  <a:avLst/>
                </a:prstGeom>
                <a:noFill/>
                <a:ln w="28425" cap="flat" cmpd="sng">
                  <a:solidFill>
                    <a:srgbClr val="000000"/>
                  </a:solidFill>
                  <a:prstDash val="solid"/>
                  <a:round/>
                  <a:headEnd type="none" w="med" len="med"/>
                  <a:tailEnd type="none" w="med" len="med"/>
                </a:ln>
              </p:spPr>
            </p:cxnSp>
            <p:sp>
              <p:nvSpPr>
                <p:cNvPr id="60" name="Shape 902">
                  <a:extLst>
                    <a:ext uri="{FF2B5EF4-FFF2-40B4-BE49-F238E27FC236}">
                      <a16:creationId xmlns:a16="http://schemas.microsoft.com/office/drawing/2014/main" id="{65FCE654-1A10-D35E-F458-A36873EAF83B}"/>
                    </a:ext>
                  </a:extLst>
                </p:cNvPr>
                <p:cNvSpPr/>
                <p:nvPr/>
              </p:nvSpPr>
              <p:spPr>
                <a:xfrm>
                  <a:off x="1177" y="3022"/>
                  <a:ext cx="58" cy="243"/>
                </a:xfrm>
                <a:custGeom>
                  <a:avLst/>
                  <a:gdLst/>
                  <a:ahLst/>
                  <a:cxnLst/>
                  <a:rect l="0" t="0" r="0" b="0"/>
                  <a:pathLst>
                    <a:path w="120000" h="120000" extrusionOk="0">
                      <a:moveTo>
                        <a:pt x="0" y="119888"/>
                      </a:moveTo>
                      <a:cubicBezTo>
                        <a:pt x="59541" y="99814"/>
                        <a:pt x="119541" y="79851"/>
                        <a:pt x="119541" y="59888"/>
                      </a:cubicBezTo>
                      <a:cubicBezTo>
                        <a:pt x="119541" y="40037"/>
                        <a:pt x="59541" y="19962"/>
                        <a:pt x="0" y="0"/>
                      </a:cubicBezTo>
                    </a:path>
                  </a:pathLst>
                </a:custGeom>
                <a:noFill/>
                <a:ln w="28425" cap="flat" cmpd="sng">
                  <a:solidFill>
                    <a:srgbClr val="000000"/>
                  </a:solidFill>
                  <a:prstDash val="solid"/>
                  <a:round/>
                  <a:headEnd type="none" w="med" len="med"/>
                  <a:tailEnd type="none" w="med" len="med"/>
                </a:ln>
              </p:spPr>
              <p:txBody>
                <a:bodyPr lIns="103615" tIns="51793" rIns="103615" bIns="51793" anchor="t" anchorCtr="0">
                  <a:noAutofit/>
                </a:bodyPr>
                <a:lstStyle/>
                <a:p>
                  <a:pPr>
                    <a:buClr>
                      <a:srgbClr val="000000"/>
                    </a:buClr>
                  </a:pPr>
                  <a:endParaRPr sz="2720">
                    <a:solidFill>
                      <a:schemeClr val="dk1"/>
                    </a:solidFill>
                    <a:latin typeface="Times New Roman"/>
                    <a:ea typeface="Times New Roman"/>
                    <a:cs typeface="Times New Roman"/>
                    <a:sym typeface="Times New Roman"/>
                  </a:endParaRPr>
                </a:p>
              </p:txBody>
            </p:sp>
          </p:grpSp>
          <p:grpSp>
            <p:nvGrpSpPr>
              <p:cNvPr id="44" name="Shape 903">
                <a:extLst>
                  <a:ext uri="{FF2B5EF4-FFF2-40B4-BE49-F238E27FC236}">
                    <a16:creationId xmlns:a16="http://schemas.microsoft.com/office/drawing/2014/main" id="{BAA7B183-223C-6520-D399-25B8C4D64A05}"/>
                  </a:ext>
                </a:extLst>
              </p:cNvPr>
              <p:cNvGrpSpPr/>
              <p:nvPr/>
            </p:nvGrpSpPr>
            <p:grpSpPr>
              <a:xfrm>
                <a:off x="1002" y="3211"/>
                <a:ext cx="223" cy="131"/>
                <a:chOff x="1002" y="3211"/>
                <a:chExt cx="223" cy="131"/>
              </a:xfrm>
            </p:grpSpPr>
            <p:cxnSp>
              <p:nvCxnSpPr>
                <p:cNvPr id="53" name="Shape 904">
                  <a:extLst>
                    <a:ext uri="{FF2B5EF4-FFF2-40B4-BE49-F238E27FC236}">
                      <a16:creationId xmlns:a16="http://schemas.microsoft.com/office/drawing/2014/main" id="{6DDFCEF5-4F42-BDCD-134B-0F49571E28B0}"/>
                    </a:ext>
                  </a:extLst>
                </p:cNvPr>
                <p:cNvCxnSpPr/>
                <p:nvPr/>
              </p:nvCxnSpPr>
              <p:spPr>
                <a:xfrm>
                  <a:off x="1002" y="3343"/>
                  <a:ext cx="94" cy="0"/>
                </a:xfrm>
                <a:prstGeom prst="straightConnector1">
                  <a:avLst/>
                </a:prstGeom>
                <a:noFill/>
                <a:ln w="28425" cap="flat" cmpd="sng">
                  <a:solidFill>
                    <a:srgbClr val="000000"/>
                  </a:solidFill>
                  <a:prstDash val="solid"/>
                  <a:round/>
                  <a:headEnd type="none" w="med" len="med"/>
                  <a:tailEnd type="none" w="med" len="med"/>
                </a:ln>
              </p:spPr>
            </p:cxnSp>
            <p:cxnSp>
              <p:nvCxnSpPr>
                <p:cNvPr id="54" name="Shape 905">
                  <a:extLst>
                    <a:ext uri="{FF2B5EF4-FFF2-40B4-BE49-F238E27FC236}">
                      <a16:creationId xmlns:a16="http://schemas.microsoft.com/office/drawing/2014/main" id="{0AD13FF2-F50D-8537-5E0E-63212334C9EB}"/>
                    </a:ext>
                  </a:extLst>
                </p:cNvPr>
                <p:cNvCxnSpPr/>
                <p:nvPr/>
              </p:nvCxnSpPr>
              <p:spPr>
                <a:xfrm rot="10800000">
                  <a:off x="1089" y="3213"/>
                  <a:ext cx="0" cy="120"/>
                </a:xfrm>
                <a:prstGeom prst="straightConnector1">
                  <a:avLst/>
                </a:prstGeom>
                <a:noFill/>
                <a:ln w="28425" cap="flat" cmpd="sng">
                  <a:solidFill>
                    <a:srgbClr val="000000"/>
                  </a:solidFill>
                  <a:prstDash val="solid"/>
                  <a:round/>
                  <a:headEnd type="none" w="med" len="med"/>
                  <a:tailEnd type="none" w="med" len="med"/>
                </a:ln>
              </p:spPr>
            </p:cxnSp>
            <p:cxnSp>
              <p:nvCxnSpPr>
                <p:cNvPr id="55" name="Shape 906">
                  <a:extLst>
                    <a:ext uri="{FF2B5EF4-FFF2-40B4-BE49-F238E27FC236}">
                      <a16:creationId xmlns:a16="http://schemas.microsoft.com/office/drawing/2014/main" id="{A34FB9F5-54F1-E57B-64FB-B3FA5A19B5E3}"/>
                    </a:ext>
                  </a:extLst>
                </p:cNvPr>
                <p:cNvCxnSpPr/>
                <p:nvPr/>
              </p:nvCxnSpPr>
              <p:spPr>
                <a:xfrm>
                  <a:off x="1081" y="3211"/>
                  <a:ext cx="144" cy="0"/>
                </a:xfrm>
                <a:prstGeom prst="straightConnector1">
                  <a:avLst/>
                </a:prstGeom>
                <a:noFill/>
                <a:ln w="28425" cap="flat" cmpd="sng">
                  <a:solidFill>
                    <a:srgbClr val="000000"/>
                  </a:solidFill>
                  <a:prstDash val="solid"/>
                  <a:round/>
                  <a:headEnd type="none" w="med" len="med"/>
                  <a:tailEnd type="none" w="med" len="med"/>
                </a:ln>
              </p:spPr>
            </p:cxnSp>
          </p:grpSp>
          <p:grpSp>
            <p:nvGrpSpPr>
              <p:cNvPr id="45" name="Shape 907">
                <a:extLst>
                  <a:ext uri="{FF2B5EF4-FFF2-40B4-BE49-F238E27FC236}">
                    <a16:creationId xmlns:a16="http://schemas.microsoft.com/office/drawing/2014/main" id="{176256C5-BCDF-78BF-A4B8-363614E34760}"/>
                  </a:ext>
                </a:extLst>
              </p:cNvPr>
              <p:cNvGrpSpPr/>
              <p:nvPr/>
            </p:nvGrpSpPr>
            <p:grpSpPr>
              <a:xfrm>
                <a:off x="989" y="2946"/>
                <a:ext cx="225" cy="132"/>
                <a:chOff x="989" y="2946"/>
                <a:chExt cx="225" cy="132"/>
              </a:xfrm>
            </p:grpSpPr>
            <p:cxnSp>
              <p:nvCxnSpPr>
                <p:cNvPr id="50" name="Shape 908">
                  <a:extLst>
                    <a:ext uri="{FF2B5EF4-FFF2-40B4-BE49-F238E27FC236}">
                      <a16:creationId xmlns:a16="http://schemas.microsoft.com/office/drawing/2014/main" id="{9DF7BD2F-A46C-349D-BBFC-52CF1C1C8D6E}"/>
                    </a:ext>
                  </a:extLst>
                </p:cNvPr>
                <p:cNvCxnSpPr/>
                <p:nvPr/>
              </p:nvCxnSpPr>
              <p:spPr>
                <a:xfrm rot="10800000">
                  <a:off x="1116" y="3079"/>
                  <a:ext cx="98" cy="0"/>
                </a:xfrm>
                <a:prstGeom prst="straightConnector1">
                  <a:avLst/>
                </a:prstGeom>
                <a:noFill/>
                <a:ln w="28425" cap="flat" cmpd="sng">
                  <a:solidFill>
                    <a:srgbClr val="000000"/>
                  </a:solidFill>
                  <a:prstDash val="solid"/>
                  <a:round/>
                  <a:headEnd type="none" w="med" len="med"/>
                  <a:tailEnd type="none" w="med" len="med"/>
                </a:ln>
              </p:spPr>
            </p:cxnSp>
            <p:cxnSp>
              <p:nvCxnSpPr>
                <p:cNvPr id="51" name="Shape 909">
                  <a:extLst>
                    <a:ext uri="{FF2B5EF4-FFF2-40B4-BE49-F238E27FC236}">
                      <a16:creationId xmlns:a16="http://schemas.microsoft.com/office/drawing/2014/main" id="{CC3ACB9F-1DDE-CA50-9597-BA90DE67B9CE}"/>
                    </a:ext>
                  </a:extLst>
                </p:cNvPr>
                <p:cNvCxnSpPr/>
                <p:nvPr/>
              </p:nvCxnSpPr>
              <p:spPr>
                <a:xfrm rot="10800000">
                  <a:off x="1126" y="2949"/>
                  <a:ext cx="0" cy="120"/>
                </a:xfrm>
                <a:prstGeom prst="straightConnector1">
                  <a:avLst/>
                </a:prstGeom>
                <a:noFill/>
                <a:ln w="28425" cap="flat" cmpd="sng">
                  <a:solidFill>
                    <a:srgbClr val="000000"/>
                  </a:solidFill>
                  <a:prstDash val="solid"/>
                  <a:round/>
                  <a:headEnd type="none" w="med" len="med"/>
                  <a:tailEnd type="none" w="med" len="med"/>
                </a:ln>
              </p:spPr>
            </p:cxnSp>
            <p:cxnSp>
              <p:nvCxnSpPr>
                <p:cNvPr id="52" name="Shape 910">
                  <a:extLst>
                    <a:ext uri="{FF2B5EF4-FFF2-40B4-BE49-F238E27FC236}">
                      <a16:creationId xmlns:a16="http://schemas.microsoft.com/office/drawing/2014/main" id="{850998EA-5E2D-F118-5C04-5CA8E233E456}"/>
                    </a:ext>
                  </a:extLst>
                </p:cNvPr>
                <p:cNvCxnSpPr/>
                <p:nvPr/>
              </p:nvCxnSpPr>
              <p:spPr>
                <a:xfrm rot="10800000">
                  <a:off x="989" y="2946"/>
                  <a:ext cx="145" cy="0"/>
                </a:xfrm>
                <a:prstGeom prst="straightConnector1">
                  <a:avLst/>
                </a:prstGeom>
                <a:noFill/>
                <a:ln w="28425" cap="flat" cmpd="sng">
                  <a:solidFill>
                    <a:srgbClr val="000000"/>
                  </a:solidFill>
                  <a:prstDash val="solid"/>
                  <a:round/>
                  <a:headEnd type="none" w="med" len="med"/>
                  <a:tailEnd type="none" w="med" len="med"/>
                </a:ln>
              </p:spPr>
            </p:cxnSp>
          </p:grpSp>
          <p:sp>
            <p:nvSpPr>
              <p:cNvPr id="46" name="Shape 911">
                <a:extLst>
                  <a:ext uri="{FF2B5EF4-FFF2-40B4-BE49-F238E27FC236}">
                    <a16:creationId xmlns:a16="http://schemas.microsoft.com/office/drawing/2014/main" id="{9664F20C-6539-CBDE-0C9F-EAAD435B29AF}"/>
                  </a:ext>
                </a:extLst>
              </p:cNvPr>
              <p:cNvSpPr/>
              <p:nvPr/>
            </p:nvSpPr>
            <p:spPr>
              <a:xfrm>
                <a:off x="322" y="2976"/>
                <a:ext cx="206" cy="290"/>
              </a:xfrm>
              <a:prstGeom prst="roundRect">
                <a:avLst>
                  <a:gd name="adj" fmla="val 449"/>
                </a:avLst>
              </a:prstGeom>
              <a:noFill/>
              <a:ln>
                <a:noFill/>
              </a:ln>
            </p:spPr>
            <p:txBody>
              <a:bodyPr lIns="102000" tIns="53040" rIns="102000" bIns="53040" anchor="t" anchorCtr="0">
                <a:noAutofit/>
              </a:bodyPr>
              <a:lstStyle/>
              <a:p>
                <a:pPr algn="ctr">
                  <a:buClr>
                    <a:srgbClr val="000000"/>
                  </a:buClr>
                  <a:buSzPct val="25000"/>
                </a:pPr>
                <a:r>
                  <a:rPr lang="en-US" sz="2720" b="1">
                    <a:solidFill>
                      <a:schemeClr val="dk1"/>
                    </a:solidFill>
                    <a:latin typeface="Calibri"/>
                    <a:ea typeface="Calibri"/>
                    <a:cs typeface="Calibri"/>
                    <a:sym typeface="Calibri"/>
                  </a:rPr>
                  <a:t>S</a:t>
                </a:r>
              </a:p>
            </p:txBody>
          </p:sp>
          <p:sp>
            <p:nvSpPr>
              <p:cNvPr id="47" name="Shape 912">
                <a:extLst>
                  <a:ext uri="{FF2B5EF4-FFF2-40B4-BE49-F238E27FC236}">
                    <a16:creationId xmlns:a16="http://schemas.microsoft.com/office/drawing/2014/main" id="{5C3AA4F6-5049-92F8-924F-A7AEB4D4A234}"/>
                  </a:ext>
                </a:extLst>
              </p:cNvPr>
              <p:cNvSpPr/>
              <p:nvPr/>
            </p:nvSpPr>
            <p:spPr>
              <a:xfrm>
                <a:off x="295" y="3240"/>
                <a:ext cx="228" cy="290"/>
              </a:xfrm>
              <a:prstGeom prst="roundRect">
                <a:avLst>
                  <a:gd name="adj" fmla="val 407"/>
                </a:avLst>
              </a:prstGeom>
              <a:noFill/>
              <a:ln>
                <a:noFill/>
              </a:ln>
            </p:spPr>
            <p:txBody>
              <a:bodyPr lIns="102000" tIns="53040" rIns="102000" bIns="53040" anchor="t" anchorCtr="0">
                <a:noAutofit/>
              </a:bodyPr>
              <a:lstStyle/>
              <a:p>
                <a:pPr algn="ctr">
                  <a:buClr>
                    <a:srgbClr val="000000"/>
                  </a:buClr>
                  <a:buSzPct val="25000"/>
                </a:pPr>
                <a:r>
                  <a:rPr lang="en-US" sz="2720" b="1">
                    <a:solidFill>
                      <a:schemeClr val="dk1"/>
                    </a:solidFill>
                    <a:latin typeface="Calibri"/>
                    <a:ea typeface="Calibri"/>
                    <a:cs typeface="Calibri"/>
                    <a:sym typeface="Calibri"/>
                  </a:rPr>
                  <a:t>B</a:t>
                </a:r>
              </a:p>
            </p:txBody>
          </p:sp>
          <p:cxnSp>
            <p:nvCxnSpPr>
              <p:cNvPr id="48" name="Shape 913">
                <a:extLst>
                  <a:ext uri="{FF2B5EF4-FFF2-40B4-BE49-F238E27FC236}">
                    <a16:creationId xmlns:a16="http://schemas.microsoft.com/office/drawing/2014/main" id="{EBB28A3D-F861-6EC8-F01E-BF8D4E3ADAE7}"/>
                  </a:ext>
                </a:extLst>
              </p:cNvPr>
              <p:cNvCxnSpPr/>
              <p:nvPr/>
            </p:nvCxnSpPr>
            <p:spPr>
              <a:xfrm>
                <a:off x="1468" y="3146"/>
                <a:ext cx="144" cy="0"/>
              </a:xfrm>
              <a:prstGeom prst="straightConnector1">
                <a:avLst/>
              </a:prstGeom>
              <a:noFill/>
              <a:ln w="28425" cap="flat" cmpd="sng">
                <a:solidFill>
                  <a:srgbClr val="000000"/>
                </a:solidFill>
                <a:prstDash val="solid"/>
                <a:round/>
                <a:headEnd type="none" w="med" len="med"/>
                <a:tailEnd type="none" w="med" len="med"/>
              </a:ln>
            </p:spPr>
          </p:cxnSp>
          <p:sp>
            <p:nvSpPr>
              <p:cNvPr id="49" name="Shape 914">
                <a:extLst>
                  <a:ext uri="{FF2B5EF4-FFF2-40B4-BE49-F238E27FC236}">
                    <a16:creationId xmlns:a16="http://schemas.microsoft.com/office/drawing/2014/main" id="{6DFAB0DE-96B1-74DA-6097-7ADCD0296385}"/>
                  </a:ext>
                </a:extLst>
              </p:cNvPr>
              <p:cNvSpPr/>
              <p:nvPr/>
            </p:nvSpPr>
            <p:spPr>
              <a:xfrm>
                <a:off x="1592" y="2992"/>
                <a:ext cx="217" cy="290"/>
              </a:xfrm>
              <a:prstGeom prst="roundRect">
                <a:avLst>
                  <a:gd name="adj" fmla="val 394"/>
                </a:avLst>
              </a:prstGeom>
              <a:noFill/>
              <a:ln>
                <a:noFill/>
              </a:ln>
            </p:spPr>
            <p:txBody>
              <a:bodyPr lIns="102000" tIns="53040" rIns="102000" bIns="53040" anchor="t" anchorCtr="0">
                <a:noAutofit/>
              </a:bodyPr>
              <a:lstStyle/>
              <a:p>
                <a:pPr algn="ctr">
                  <a:buClr>
                    <a:srgbClr val="000000"/>
                  </a:buClr>
                  <a:buSzPct val="25000"/>
                </a:pPr>
                <a:r>
                  <a:rPr lang="en-US" sz="2720" b="1">
                    <a:solidFill>
                      <a:schemeClr val="dk1"/>
                    </a:solidFill>
                    <a:latin typeface="Calibri"/>
                    <a:ea typeface="Calibri"/>
                    <a:cs typeface="Calibri"/>
                    <a:sym typeface="Calibri"/>
                  </a:rPr>
                  <a:t>C</a:t>
                </a:r>
              </a:p>
            </p:txBody>
          </p:sp>
        </p:grpSp>
        <p:sp>
          <p:nvSpPr>
            <p:cNvPr id="32" name="Shape 915">
              <a:extLst>
                <a:ext uri="{FF2B5EF4-FFF2-40B4-BE49-F238E27FC236}">
                  <a16:creationId xmlns:a16="http://schemas.microsoft.com/office/drawing/2014/main" id="{3B7C759E-9543-DA74-A18D-8F4F28F57346}"/>
                </a:ext>
              </a:extLst>
            </p:cNvPr>
            <p:cNvSpPr/>
            <p:nvPr/>
          </p:nvSpPr>
          <p:spPr>
            <a:xfrm>
              <a:off x="528" y="2206"/>
              <a:ext cx="631" cy="290"/>
            </a:xfrm>
            <a:prstGeom prst="roundRect">
              <a:avLst>
                <a:gd name="adj" fmla="val 347"/>
              </a:avLst>
            </a:prstGeom>
            <a:noFill/>
            <a:ln>
              <a:noFill/>
            </a:ln>
          </p:spPr>
          <p:txBody>
            <a:bodyPr lIns="102000" tIns="53040" rIns="102000" bIns="53040" anchor="t" anchorCtr="0">
              <a:noAutofit/>
            </a:bodyPr>
            <a:lstStyle/>
            <a:p>
              <a:pPr>
                <a:buClr>
                  <a:srgbClr val="000000"/>
                </a:buClr>
                <a:buSzPct val="25000"/>
              </a:pPr>
              <a:r>
                <a:rPr lang="en-US" sz="2720" b="1" dirty="0">
                  <a:solidFill>
                    <a:schemeClr val="dk1"/>
                  </a:solidFill>
                  <a:latin typeface="Calibri"/>
                  <a:ea typeface="Calibri"/>
                  <a:cs typeface="Calibri"/>
                  <a:sym typeface="Calibri"/>
                </a:rPr>
                <a:t>Circuit</a:t>
              </a:r>
            </a:p>
          </p:txBody>
        </p:sp>
      </p:grpSp>
      <p:grpSp>
        <p:nvGrpSpPr>
          <p:cNvPr id="61" name="Shape 916">
            <a:extLst>
              <a:ext uri="{FF2B5EF4-FFF2-40B4-BE49-F238E27FC236}">
                <a16:creationId xmlns:a16="http://schemas.microsoft.com/office/drawing/2014/main" id="{CFD32B32-BA86-6590-6447-BFD84748D159}"/>
              </a:ext>
            </a:extLst>
          </p:cNvPr>
          <p:cNvGrpSpPr/>
          <p:nvPr/>
        </p:nvGrpSpPr>
        <p:grpSpPr>
          <a:xfrm>
            <a:off x="6925878" y="4111901"/>
            <a:ext cx="1887325" cy="949960"/>
            <a:chOff x="1101" y="2352"/>
            <a:chExt cx="1048" cy="528"/>
          </a:xfrm>
        </p:grpSpPr>
        <p:cxnSp>
          <p:nvCxnSpPr>
            <p:cNvPr id="62" name="Shape 917">
              <a:extLst>
                <a:ext uri="{FF2B5EF4-FFF2-40B4-BE49-F238E27FC236}">
                  <a16:creationId xmlns:a16="http://schemas.microsoft.com/office/drawing/2014/main" id="{E6FC6BF9-B0DA-DEB3-8BB8-76BFF016421B}"/>
                </a:ext>
              </a:extLst>
            </p:cNvPr>
            <p:cNvCxnSpPr/>
            <p:nvPr/>
          </p:nvCxnSpPr>
          <p:spPr>
            <a:xfrm flipH="1">
              <a:off x="1101" y="2544"/>
              <a:ext cx="338" cy="336"/>
            </a:xfrm>
            <a:prstGeom prst="straightConnector1">
              <a:avLst/>
            </a:prstGeom>
            <a:noFill/>
            <a:ln w="28425" cap="flat" cmpd="sng">
              <a:solidFill>
                <a:srgbClr val="000000"/>
              </a:solidFill>
              <a:prstDash val="solid"/>
              <a:round/>
              <a:headEnd type="none" w="med" len="med"/>
              <a:tailEnd type="triangle" w="lg" len="lg"/>
            </a:ln>
          </p:spPr>
        </p:cxnSp>
        <p:sp>
          <p:nvSpPr>
            <p:cNvPr id="63" name="Shape 918">
              <a:extLst>
                <a:ext uri="{FF2B5EF4-FFF2-40B4-BE49-F238E27FC236}">
                  <a16:creationId xmlns:a16="http://schemas.microsoft.com/office/drawing/2014/main" id="{40218294-1D91-CE3B-2D5A-CA32B0011E82}"/>
                </a:ext>
              </a:extLst>
            </p:cNvPr>
            <p:cNvSpPr/>
            <p:nvPr/>
          </p:nvSpPr>
          <p:spPr>
            <a:xfrm>
              <a:off x="1439" y="2352"/>
              <a:ext cx="711" cy="369"/>
            </a:xfrm>
            <a:prstGeom prst="roundRect">
              <a:avLst>
                <a:gd name="adj" fmla="val 273"/>
              </a:avLst>
            </a:prstGeom>
            <a:noFill/>
            <a:ln>
              <a:noFill/>
            </a:ln>
          </p:spPr>
          <p:txBody>
            <a:bodyPr lIns="102000" tIns="53040" rIns="102000" bIns="53040" anchor="t" anchorCtr="0">
              <a:noAutofit/>
            </a:bodyPr>
            <a:lstStyle/>
            <a:p>
              <a:pPr>
                <a:buClr>
                  <a:srgbClr val="000000"/>
                </a:buClr>
                <a:buSzPct val="25000"/>
              </a:pPr>
              <a:r>
                <a:rPr lang="en-US" sz="1813" dirty="0">
                  <a:solidFill>
                    <a:schemeClr val="dk1"/>
                  </a:solidFill>
                  <a:latin typeface="Calibri"/>
                  <a:ea typeface="Calibri"/>
                  <a:cs typeface="Calibri"/>
                  <a:sym typeface="Calibri"/>
                </a:rPr>
                <a:t>Is A if S is 0</a:t>
              </a:r>
            </a:p>
            <a:p>
              <a:pPr>
                <a:buClr>
                  <a:srgbClr val="000000"/>
                </a:buClr>
                <a:buSzPct val="25000"/>
              </a:pPr>
              <a:r>
                <a:rPr lang="en-US" sz="1813" dirty="0">
                  <a:solidFill>
                    <a:schemeClr val="dk1"/>
                  </a:solidFill>
                  <a:latin typeface="Calibri"/>
                  <a:ea typeface="Calibri"/>
                  <a:cs typeface="Calibri"/>
                  <a:sym typeface="Calibri"/>
                </a:rPr>
                <a:t>Is 0  if S is 1</a:t>
              </a:r>
            </a:p>
          </p:txBody>
        </p:sp>
      </p:grpSp>
      <p:grpSp>
        <p:nvGrpSpPr>
          <p:cNvPr id="64" name="Shape 919">
            <a:extLst>
              <a:ext uri="{FF2B5EF4-FFF2-40B4-BE49-F238E27FC236}">
                <a16:creationId xmlns:a16="http://schemas.microsoft.com/office/drawing/2014/main" id="{E213BAA0-E50A-AFB0-E71B-6309D1D214BD}"/>
              </a:ext>
            </a:extLst>
          </p:cNvPr>
          <p:cNvGrpSpPr/>
          <p:nvPr/>
        </p:nvGrpSpPr>
        <p:grpSpPr>
          <a:xfrm>
            <a:off x="6925880" y="5923662"/>
            <a:ext cx="1630047" cy="1183847"/>
            <a:chOff x="1102" y="3358"/>
            <a:chExt cx="904" cy="657"/>
          </a:xfrm>
        </p:grpSpPr>
        <p:cxnSp>
          <p:nvCxnSpPr>
            <p:cNvPr id="65" name="Shape 920">
              <a:extLst>
                <a:ext uri="{FF2B5EF4-FFF2-40B4-BE49-F238E27FC236}">
                  <a16:creationId xmlns:a16="http://schemas.microsoft.com/office/drawing/2014/main" id="{7D483CDB-E13B-21D9-48BA-009745307D27}"/>
                </a:ext>
              </a:extLst>
            </p:cNvPr>
            <p:cNvCxnSpPr/>
            <p:nvPr/>
          </p:nvCxnSpPr>
          <p:spPr>
            <a:xfrm rot="10800000">
              <a:off x="1102" y="3358"/>
              <a:ext cx="240" cy="385"/>
            </a:xfrm>
            <a:prstGeom prst="straightConnector1">
              <a:avLst/>
            </a:prstGeom>
            <a:noFill/>
            <a:ln w="28425" cap="flat" cmpd="sng">
              <a:solidFill>
                <a:srgbClr val="000000"/>
              </a:solidFill>
              <a:prstDash val="solid"/>
              <a:round/>
              <a:headEnd type="none" w="med" len="med"/>
              <a:tailEnd type="triangle" w="lg" len="lg"/>
            </a:ln>
          </p:spPr>
        </p:cxnSp>
        <p:sp>
          <p:nvSpPr>
            <p:cNvPr id="66" name="Shape 921">
              <a:extLst>
                <a:ext uri="{FF2B5EF4-FFF2-40B4-BE49-F238E27FC236}">
                  <a16:creationId xmlns:a16="http://schemas.microsoft.com/office/drawing/2014/main" id="{B12B8AF4-9E16-1A99-1FF6-9BA052D02BD9}"/>
                </a:ext>
              </a:extLst>
            </p:cNvPr>
            <p:cNvSpPr/>
            <p:nvPr/>
          </p:nvSpPr>
          <p:spPr>
            <a:xfrm>
              <a:off x="1296" y="3647"/>
              <a:ext cx="711" cy="369"/>
            </a:xfrm>
            <a:prstGeom prst="roundRect">
              <a:avLst>
                <a:gd name="adj" fmla="val 273"/>
              </a:avLst>
            </a:prstGeom>
            <a:noFill/>
            <a:ln>
              <a:noFill/>
            </a:ln>
          </p:spPr>
          <p:txBody>
            <a:bodyPr lIns="102000" tIns="53040" rIns="102000" bIns="53040" anchor="t" anchorCtr="0">
              <a:noAutofit/>
            </a:bodyPr>
            <a:lstStyle/>
            <a:p>
              <a:pPr>
                <a:buClr>
                  <a:srgbClr val="000000"/>
                </a:buClr>
                <a:buSzPct val="25000"/>
              </a:pPr>
              <a:r>
                <a:rPr lang="en-US" sz="1813">
                  <a:solidFill>
                    <a:schemeClr val="dk1"/>
                  </a:solidFill>
                  <a:latin typeface="Calibri"/>
                  <a:ea typeface="Calibri"/>
                  <a:cs typeface="Calibri"/>
                  <a:sym typeface="Calibri"/>
                </a:rPr>
                <a:t>Is 0  if S is 0</a:t>
              </a:r>
            </a:p>
            <a:p>
              <a:pPr>
                <a:buClr>
                  <a:srgbClr val="000000"/>
                </a:buClr>
                <a:buSzPct val="25000"/>
              </a:pPr>
              <a:r>
                <a:rPr lang="en-US" sz="1813">
                  <a:solidFill>
                    <a:schemeClr val="dk1"/>
                  </a:solidFill>
                  <a:latin typeface="Calibri"/>
                  <a:ea typeface="Calibri"/>
                  <a:cs typeface="Calibri"/>
                  <a:sym typeface="Calibri"/>
                </a:rPr>
                <a:t>Is B if S is 1</a:t>
              </a:r>
            </a:p>
          </p:txBody>
        </p:sp>
      </p:grpSp>
      <p:grpSp>
        <p:nvGrpSpPr>
          <p:cNvPr id="67" name="Shape 922">
            <a:extLst>
              <a:ext uri="{FF2B5EF4-FFF2-40B4-BE49-F238E27FC236}">
                <a16:creationId xmlns:a16="http://schemas.microsoft.com/office/drawing/2014/main" id="{8600519B-D8B2-BDD5-DB9A-8CD4008A5B34}"/>
              </a:ext>
            </a:extLst>
          </p:cNvPr>
          <p:cNvGrpSpPr/>
          <p:nvPr/>
        </p:nvGrpSpPr>
        <p:grpSpPr>
          <a:xfrm>
            <a:off x="8221281" y="5234580"/>
            <a:ext cx="2198582" cy="665691"/>
            <a:chOff x="1823" y="2976"/>
            <a:chExt cx="1220" cy="369"/>
          </a:xfrm>
        </p:grpSpPr>
        <p:cxnSp>
          <p:nvCxnSpPr>
            <p:cNvPr id="68" name="Shape 923">
              <a:extLst>
                <a:ext uri="{FF2B5EF4-FFF2-40B4-BE49-F238E27FC236}">
                  <a16:creationId xmlns:a16="http://schemas.microsoft.com/office/drawing/2014/main" id="{BB2FC20E-7816-9A9D-EE71-BD9AC770FFB7}"/>
                </a:ext>
              </a:extLst>
            </p:cNvPr>
            <p:cNvCxnSpPr/>
            <p:nvPr/>
          </p:nvCxnSpPr>
          <p:spPr>
            <a:xfrm rot="10800000">
              <a:off x="1823" y="3168"/>
              <a:ext cx="530" cy="0"/>
            </a:xfrm>
            <a:prstGeom prst="straightConnector1">
              <a:avLst/>
            </a:prstGeom>
            <a:noFill/>
            <a:ln w="28425" cap="flat" cmpd="sng">
              <a:solidFill>
                <a:srgbClr val="000000"/>
              </a:solidFill>
              <a:prstDash val="solid"/>
              <a:round/>
              <a:headEnd type="none" w="med" len="med"/>
              <a:tailEnd type="triangle" w="lg" len="lg"/>
            </a:ln>
          </p:spPr>
        </p:cxnSp>
        <p:sp>
          <p:nvSpPr>
            <p:cNvPr id="69" name="Shape 924">
              <a:extLst>
                <a:ext uri="{FF2B5EF4-FFF2-40B4-BE49-F238E27FC236}">
                  <a16:creationId xmlns:a16="http://schemas.microsoft.com/office/drawing/2014/main" id="{8A52C164-E756-A61A-3D74-A5D3D9031BC6}"/>
                </a:ext>
              </a:extLst>
            </p:cNvPr>
            <p:cNvSpPr/>
            <p:nvPr/>
          </p:nvSpPr>
          <p:spPr>
            <a:xfrm>
              <a:off x="2352" y="2976"/>
              <a:ext cx="692" cy="369"/>
            </a:xfrm>
            <a:prstGeom prst="roundRect">
              <a:avLst>
                <a:gd name="adj" fmla="val 273"/>
              </a:avLst>
            </a:prstGeom>
            <a:noFill/>
            <a:ln>
              <a:noFill/>
            </a:ln>
          </p:spPr>
          <p:txBody>
            <a:bodyPr lIns="102000" tIns="53040" rIns="102000" bIns="53040" anchor="t" anchorCtr="0">
              <a:noAutofit/>
            </a:bodyPr>
            <a:lstStyle/>
            <a:p>
              <a:pPr>
                <a:buClr>
                  <a:srgbClr val="000000"/>
                </a:buClr>
                <a:buSzPct val="25000"/>
              </a:pPr>
              <a:r>
                <a:rPr lang="en-US" sz="1813">
                  <a:solidFill>
                    <a:schemeClr val="dk1"/>
                  </a:solidFill>
                  <a:latin typeface="Calibri"/>
                  <a:ea typeface="Calibri"/>
                  <a:cs typeface="Calibri"/>
                  <a:sym typeface="Calibri"/>
                </a:rPr>
                <a:t>Is A if S is 0</a:t>
              </a:r>
            </a:p>
            <a:p>
              <a:pPr>
                <a:buClr>
                  <a:srgbClr val="000000"/>
                </a:buClr>
                <a:buSzPct val="25000"/>
              </a:pPr>
              <a:r>
                <a:rPr lang="en-US" sz="1813">
                  <a:solidFill>
                    <a:schemeClr val="dk1"/>
                  </a:solidFill>
                  <a:latin typeface="Calibri"/>
                  <a:ea typeface="Calibri"/>
                  <a:cs typeface="Calibri"/>
                  <a:sym typeface="Calibri"/>
                </a:rPr>
                <a:t>Is B if S is 1</a:t>
              </a:r>
            </a:p>
          </p:txBody>
        </p:sp>
      </p:grpSp>
      <p:sp>
        <p:nvSpPr>
          <p:cNvPr id="70" name="TextBox 69">
            <a:extLst>
              <a:ext uri="{FF2B5EF4-FFF2-40B4-BE49-F238E27FC236}">
                <a16:creationId xmlns:a16="http://schemas.microsoft.com/office/drawing/2014/main" id="{19FEE66E-270F-C844-A8E0-BB71AB967753}"/>
              </a:ext>
            </a:extLst>
          </p:cNvPr>
          <p:cNvSpPr txBox="1"/>
          <p:nvPr/>
        </p:nvSpPr>
        <p:spPr>
          <a:xfrm>
            <a:off x="407959" y="4205995"/>
            <a:ext cx="1848762" cy="1557349"/>
          </a:xfrm>
          <a:prstGeom prst="rect">
            <a:avLst/>
          </a:prstGeom>
          <a:solidFill>
            <a:srgbClr val="1CACE3">
              <a:lumMod val="75000"/>
            </a:srgbClr>
          </a:solidFill>
          <a:ln>
            <a:solidFill>
              <a:srgbClr val="1CACE3">
                <a:lumMod val="75000"/>
              </a:srgbClr>
            </a:solidFill>
          </a:ln>
          <a:effectLst>
            <a:outerShdw blurRad="50800" dist="38100" dir="5400000" rotWithShape="0">
              <a:srgbClr val="000000">
                <a:alpha val="60000"/>
              </a:srgbClr>
            </a:outerShdw>
          </a:effectLst>
        </p:spPr>
        <p:txBody>
          <a:bodyPr wrap="square" rtlCol="0">
            <a:spAutoFit/>
          </a:bodyPr>
          <a:lstStyle/>
          <a:p>
            <a:pPr algn="ctr" defTabSz="518145">
              <a:defRPr/>
            </a:pPr>
            <a:r>
              <a:rPr lang="en-US" sz="1360" b="1" dirty="0" err="1">
                <a:solidFill>
                  <a:prstClr val="white"/>
                </a:solidFill>
                <a:latin typeface="Century Gothic"/>
              </a:rPr>
              <a:t>Muxes</a:t>
            </a:r>
            <a:r>
              <a:rPr lang="en-US" sz="1360" b="1" dirty="0">
                <a:solidFill>
                  <a:prstClr val="white"/>
                </a:solidFill>
                <a:latin typeface="Century Gothic"/>
              </a:rPr>
              <a:t> are universal! A 2</a:t>
            </a:r>
            <a:r>
              <a:rPr lang="en-US" sz="1360" b="1" baseline="30000" dirty="0">
                <a:solidFill>
                  <a:prstClr val="white"/>
                </a:solidFill>
                <a:latin typeface="Century Gothic"/>
              </a:rPr>
              <a:t>N</a:t>
            </a:r>
            <a:r>
              <a:rPr lang="en-US" sz="1360" b="1" dirty="0">
                <a:solidFill>
                  <a:prstClr val="white"/>
                </a:solidFill>
                <a:latin typeface="Century Gothic"/>
              </a:rPr>
              <a:t> entry truth table can be implemented by passing each </a:t>
            </a:r>
            <a:r>
              <a:rPr lang="en-US" sz="1360" b="1" dirty="0" err="1">
                <a:solidFill>
                  <a:prstClr val="white"/>
                </a:solidFill>
                <a:latin typeface="Century Gothic"/>
              </a:rPr>
              <a:t>ouput</a:t>
            </a:r>
            <a:r>
              <a:rPr lang="en-US" sz="1360" b="1" dirty="0">
                <a:solidFill>
                  <a:prstClr val="white"/>
                </a:solidFill>
                <a:latin typeface="Century Gothic"/>
              </a:rPr>
              <a:t> value into an input of a  2</a:t>
            </a:r>
            <a:r>
              <a:rPr lang="en-US" sz="1360" b="1" baseline="30000" dirty="0">
                <a:solidFill>
                  <a:prstClr val="white"/>
                </a:solidFill>
                <a:latin typeface="Century Gothic"/>
              </a:rPr>
              <a:t>N</a:t>
            </a:r>
            <a:r>
              <a:rPr lang="en-US" sz="1360" b="1" dirty="0">
                <a:solidFill>
                  <a:prstClr val="white"/>
                </a:solidFill>
                <a:latin typeface="Century Gothic"/>
              </a:rPr>
              <a:t>–to-1 mux</a:t>
            </a:r>
            <a:endParaRPr lang="en-US" sz="1360" b="1" baseline="30000" dirty="0">
              <a:solidFill>
                <a:prstClr val="white"/>
              </a:solidFill>
              <a:latin typeface="Century Gothic"/>
            </a:endParaRPr>
          </a:p>
        </p:txBody>
      </p:sp>
    </p:spTree>
    <p:extLst>
      <p:ext uri="{BB962C8B-B14F-4D97-AF65-F5344CB8AC3E}">
        <p14:creationId xmlns:p14="http://schemas.microsoft.com/office/powerpoint/2010/main" val="50912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C844B-6A75-5DFD-B011-BBCCE54D52D8}"/>
              </a:ext>
            </a:extLst>
          </p:cNvPr>
          <p:cNvSpPr>
            <a:spLocks noGrp="1"/>
          </p:cNvSpPr>
          <p:nvPr>
            <p:ph type="title"/>
          </p:nvPr>
        </p:nvSpPr>
        <p:spPr/>
        <p:txBody>
          <a:bodyPr/>
          <a:lstStyle/>
          <a:p>
            <a:r>
              <a:rPr lang="en-US" sz="4400" dirty="0">
                <a:latin typeface="Calibri"/>
                <a:ea typeface="Calibri"/>
                <a:cs typeface="Calibri"/>
                <a:sym typeface="Calibri"/>
              </a:rPr>
              <a:t>Building Complexity: Addition</a:t>
            </a:r>
            <a:endParaRPr lang="en-US" dirty="0"/>
          </a:p>
        </p:txBody>
      </p:sp>
      <p:sp>
        <p:nvSpPr>
          <p:cNvPr id="3" name="Content Placeholder 2">
            <a:extLst>
              <a:ext uri="{FF2B5EF4-FFF2-40B4-BE49-F238E27FC236}">
                <a16:creationId xmlns:a16="http://schemas.microsoft.com/office/drawing/2014/main" id="{3DFEF194-5542-BB0F-D22A-7E522BCC6A98}"/>
              </a:ext>
            </a:extLst>
          </p:cNvPr>
          <p:cNvSpPr>
            <a:spLocks noGrp="1"/>
          </p:cNvSpPr>
          <p:nvPr>
            <p:ph idx="1"/>
          </p:nvPr>
        </p:nvSpPr>
        <p:spPr/>
        <p:txBody>
          <a:bodyPr/>
          <a:lstStyle/>
          <a:p>
            <a:r>
              <a:rPr lang="en-US" sz="2272" dirty="0"/>
              <a:t> We want to design a circuit that performs binary addition</a:t>
            </a:r>
          </a:p>
          <a:p>
            <a:r>
              <a:rPr lang="en-US" sz="2272" dirty="0"/>
              <a:t> Let’s start by adding two bits</a:t>
            </a:r>
          </a:p>
          <a:p>
            <a:pPr lvl="1"/>
            <a:r>
              <a:rPr lang="en-US" sz="2272" dirty="0"/>
              <a:t>Design a circuit that takes two bits (</a:t>
            </a:r>
            <a:r>
              <a:rPr lang="en-US" sz="2272" dirty="0">
                <a:solidFill>
                  <a:srgbClr val="0432FF"/>
                </a:solidFill>
              </a:rPr>
              <a:t>A</a:t>
            </a:r>
            <a:r>
              <a:rPr lang="en-US" sz="2272" dirty="0"/>
              <a:t> and </a:t>
            </a:r>
            <a:r>
              <a:rPr lang="en-US" sz="2272" dirty="0">
                <a:solidFill>
                  <a:srgbClr val="00B050"/>
                </a:solidFill>
              </a:rPr>
              <a:t>B</a:t>
            </a:r>
            <a:r>
              <a:rPr lang="en-US" sz="2272" dirty="0"/>
              <a:t>) as input</a:t>
            </a:r>
          </a:p>
          <a:p>
            <a:pPr lvl="2"/>
            <a:r>
              <a:rPr lang="en-US" sz="2272" dirty="0"/>
              <a:t>Generates a sum and carry bit (S and C)</a:t>
            </a:r>
          </a:p>
          <a:p>
            <a:pPr marL="1298562" lvl="1" indent="-519425">
              <a:buFont typeface="+mj-lt"/>
              <a:buAutoNum type="arabicPeriod"/>
            </a:pPr>
            <a:r>
              <a:rPr lang="en-US" sz="2272" dirty="0"/>
              <a:t>Make a truth table</a:t>
            </a:r>
          </a:p>
          <a:p>
            <a:pPr marL="1298562" lvl="1" indent="-519425">
              <a:buFont typeface="+mj-lt"/>
              <a:buAutoNum type="arabicPeriod"/>
            </a:pPr>
            <a:r>
              <a:rPr lang="en-US" sz="2272" dirty="0"/>
              <a:t>Design a circuit</a:t>
            </a:r>
          </a:p>
          <a:p>
            <a:endParaRPr lang="en-US" sz="2272" dirty="0"/>
          </a:p>
          <a:p>
            <a:endParaRPr lang="en-US" dirty="0"/>
          </a:p>
        </p:txBody>
      </p:sp>
      <p:sp>
        <p:nvSpPr>
          <p:cNvPr id="4" name="Slide Number Placeholder 3">
            <a:extLst>
              <a:ext uri="{FF2B5EF4-FFF2-40B4-BE49-F238E27FC236}">
                <a16:creationId xmlns:a16="http://schemas.microsoft.com/office/drawing/2014/main" id="{1DC29A55-E110-78FD-BFF3-E2EC7D8980F9}"/>
              </a:ext>
            </a:extLst>
          </p:cNvPr>
          <p:cNvSpPr>
            <a:spLocks noGrp="1"/>
          </p:cNvSpPr>
          <p:nvPr>
            <p:ph type="sldNum" sz="quarter" idx="12"/>
          </p:nvPr>
        </p:nvSpPr>
        <p:spPr/>
        <p:txBody>
          <a:bodyPr/>
          <a:lstStyle/>
          <a:p>
            <a:fld id="{24191890-1B93-4A46-9FD4-B9843F018E51}" type="slidenum">
              <a:rPr lang="en-US" smtClean="0"/>
              <a:pPr/>
              <a:t>24</a:t>
            </a:fld>
            <a:endParaRPr lang="en-US" dirty="0"/>
          </a:p>
        </p:txBody>
      </p:sp>
      <p:grpSp>
        <p:nvGrpSpPr>
          <p:cNvPr id="5" name="Group 4">
            <a:extLst>
              <a:ext uri="{FF2B5EF4-FFF2-40B4-BE49-F238E27FC236}">
                <a16:creationId xmlns:a16="http://schemas.microsoft.com/office/drawing/2014/main" id="{37D8B980-ADE4-7524-6AA6-244825E180BE}"/>
              </a:ext>
            </a:extLst>
          </p:cNvPr>
          <p:cNvGrpSpPr/>
          <p:nvPr/>
        </p:nvGrpSpPr>
        <p:grpSpPr>
          <a:xfrm>
            <a:off x="9281319" y="2945898"/>
            <a:ext cx="1725152" cy="794723"/>
            <a:chOff x="4462272" y="1706880"/>
            <a:chExt cx="1518427" cy="699492"/>
          </a:xfrm>
        </p:grpSpPr>
        <p:sp>
          <p:nvSpPr>
            <p:cNvPr id="6" name="Text Box 10">
              <a:extLst>
                <a:ext uri="{FF2B5EF4-FFF2-40B4-BE49-F238E27FC236}">
                  <a16:creationId xmlns:a16="http://schemas.microsoft.com/office/drawing/2014/main" id="{A5B81DBB-88C7-FCBC-6E0B-4DA08F4E3135}"/>
                </a:ext>
              </a:extLst>
            </p:cNvPr>
            <p:cNvSpPr txBox="1">
              <a:spLocks noChangeArrowheads="1"/>
            </p:cNvSpPr>
            <p:nvPr/>
          </p:nvSpPr>
          <p:spPr bwMode="auto">
            <a:xfrm>
              <a:off x="4462272" y="1706880"/>
              <a:ext cx="1518427" cy="696767"/>
            </a:xfrm>
            <a:prstGeom prst="rect">
              <a:avLst/>
            </a:prstGeom>
            <a:noFill/>
            <a:ln w="9525">
              <a:noFill/>
              <a:miter lim="800000"/>
              <a:headEnd/>
              <a:tailEnd/>
            </a:ln>
          </p:spPr>
          <p:txBody>
            <a:bodyPr wrap="none">
              <a:spAutoFit/>
            </a:bodyPr>
            <a:lstStyle/>
            <a:p>
              <a:r>
                <a:rPr lang="en-US" sz="2272" b="1" dirty="0"/>
                <a:t>   1 0 0 1 1 </a:t>
              </a:r>
            </a:p>
            <a:p>
              <a:r>
                <a:rPr lang="en-US" sz="2272" b="1" dirty="0">
                  <a:sym typeface="Symbol" pitchFamily="18" charset="2"/>
                </a:rPr>
                <a:t>+ </a:t>
              </a:r>
              <a:r>
                <a:rPr lang="en-US" sz="2272" b="1" dirty="0"/>
                <a:t>0 0 1 1 0  </a:t>
              </a:r>
            </a:p>
          </p:txBody>
        </p:sp>
        <p:cxnSp>
          <p:nvCxnSpPr>
            <p:cNvPr id="7" name="Straight Connector 6">
              <a:extLst>
                <a:ext uri="{FF2B5EF4-FFF2-40B4-BE49-F238E27FC236}">
                  <a16:creationId xmlns:a16="http://schemas.microsoft.com/office/drawing/2014/main" id="{69424CE0-1D7E-28A8-02D7-1E823B6D9E08}"/>
                </a:ext>
              </a:extLst>
            </p:cNvPr>
            <p:cNvCxnSpPr/>
            <p:nvPr/>
          </p:nvCxnSpPr>
          <p:spPr bwMode="auto">
            <a:xfrm>
              <a:off x="4462272" y="2406372"/>
              <a:ext cx="146226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10" name="Shape 716">
            <a:extLst>
              <a:ext uri="{FF2B5EF4-FFF2-40B4-BE49-F238E27FC236}">
                <a16:creationId xmlns:a16="http://schemas.microsoft.com/office/drawing/2014/main" id="{4BA018DF-8027-51F2-D167-D6E7AA81EA6C}"/>
              </a:ext>
            </a:extLst>
          </p:cNvPr>
          <p:cNvCxnSpPr/>
          <p:nvPr/>
        </p:nvCxnSpPr>
        <p:spPr>
          <a:xfrm>
            <a:off x="8957205" y="4876800"/>
            <a:ext cx="0" cy="1906181"/>
          </a:xfrm>
          <a:prstGeom prst="straightConnector1">
            <a:avLst/>
          </a:prstGeom>
          <a:noFill/>
          <a:ln w="9525" cap="flat" cmpd="sng">
            <a:solidFill>
              <a:srgbClr val="000000"/>
            </a:solidFill>
            <a:prstDash val="solid"/>
            <a:round/>
            <a:headEnd type="none" w="med" len="med"/>
            <a:tailEnd type="none" w="med" len="med"/>
          </a:ln>
        </p:spPr>
      </p:cxnSp>
      <p:cxnSp>
        <p:nvCxnSpPr>
          <p:cNvPr id="11" name="Shape 717">
            <a:extLst>
              <a:ext uri="{FF2B5EF4-FFF2-40B4-BE49-F238E27FC236}">
                <a16:creationId xmlns:a16="http://schemas.microsoft.com/office/drawing/2014/main" id="{B74684C8-CD30-43C0-786A-D3F38D49A7D3}"/>
              </a:ext>
            </a:extLst>
          </p:cNvPr>
          <p:cNvCxnSpPr/>
          <p:nvPr/>
        </p:nvCxnSpPr>
        <p:spPr>
          <a:xfrm>
            <a:off x="8092368" y="4876800"/>
            <a:ext cx="0" cy="1906181"/>
          </a:xfrm>
          <a:prstGeom prst="straightConnector1">
            <a:avLst/>
          </a:prstGeom>
          <a:noFill/>
          <a:ln w="9525" cap="flat" cmpd="sng">
            <a:solidFill>
              <a:srgbClr val="000000"/>
            </a:solidFill>
            <a:prstDash val="solid"/>
            <a:round/>
            <a:headEnd type="none" w="med" len="med"/>
            <a:tailEnd type="none" w="med" len="med"/>
          </a:ln>
        </p:spPr>
      </p:cxnSp>
      <p:cxnSp>
        <p:nvCxnSpPr>
          <p:cNvPr id="12" name="Shape 718">
            <a:extLst>
              <a:ext uri="{FF2B5EF4-FFF2-40B4-BE49-F238E27FC236}">
                <a16:creationId xmlns:a16="http://schemas.microsoft.com/office/drawing/2014/main" id="{3D3B99B1-6FDF-92DC-0F26-133E2318FFA2}"/>
              </a:ext>
            </a:extLst>
          </p:cNvPr>
          <p:cNvCxnSpPr/>
          <p:nvPr/>
        </p:nvCxnSpPr>
        <p:spPr>
          <a:xfrm>
            <a:off x="7223919" y="4876800"/>
            <a:ext cx="0" cy="1906181"/>
          </a:xfrm>
          <a:prstGeom prst="straightConnector1">
            <a:avLst/>
          </a:prstGeom>
          <a:noFill/>
          <a:ln w="9525" cap="flat" cmpd="sng">
            <a:solidFill>
              <a:srgbClr val="000000"/>
            </a:solidFill>
            <a:prstDash val="solid"/>
            <a:round/>
            <a:headEnd type="none" w="med" len="med"/>
            <a:tailEnd type="none" w="med" len="med"/>
          </a:ln>
        </p:spPr>
      </p:cxnSp>
      <p:cxnSp>
        <p:nvCxnSpPr>
          <p:cNvPr id="13" name="Shape 719">
            <a:extLst>
              <a:ext uri="{FF2B5EF4-FFF2-40B4-BE49-F238E27FC236}">
                <a16:creationId xmlns:a16="http://schemas.microsoft.com/office/drawing/2014/main" id="{B6DC4856-CEB9-5369-97CA-30324C819C2E}"/>
              </a:ext>
            </a:extLst>
          </p:cNvPr>
          <p:cNvCxnSpPr/>
          <p:nvPr/>
        </p:nvCxnSpPr>
        <p:spPr>
          <a:xfrm>
            <a:off x="7223920" y="5134927"/>
            <a:ext cx="1729676" cy="0"/>
          </a:xfrm>
          <a:prstGeom prst="straightConnector1">
            <a:avLst/>
          </a:prstGeom>
          <a:noFill/>
          <a:ln w="9525" cap="flat" cmpd="sng">
            <a:solidFill>
              <a:srgbClr val="000000"/>
            </a:solidFill>
            <a:prstDash val="solid"/>
            <a:round/>
            <a:headEnd type="none" w="med" len="med"/>
            <a:tailEnd type="none" w="med" len="med"/>
          </a:ln>
        </p:spPr>
      </p:cxnSp>
      <p:sp>
        <p:nvSpPr>
          <p:cNvPr id="14" name="Shape 720">
            <a:extLst>
              <a:ext uri="{FF2B5EF4-FFF2-40B4-BE49-F238E27FC236}">
                <a16:creationId xmlns:a16="http://schemas.microsoft.com/office/drawing/2014/main" id="{DD353035-2025-29A2-C2B0-B0C474AA4D1F}"/>
              </a:ext>
            </a:extLst>
          </p:cNvPr>
          <p:cNvSpPr/>
          <p:nvPr/>
        </p:nvSpPr>
        <p:spPr>
          <a:xfrm>
            <a:off x="7223920" y="4699901"/>
            <a:ext cx="406239" cy="523477"/>
          </a:xfrm>
          <a:prstGeom prst="roundRect">
            <a:avLst>
              <a:gd name="adj" fmla="val 394"/>
            </a:avLst>
          </a:prstGeom>
          <a:noFill/>
          <a:ln>
            <a:noFill/>
          </a:ln>
        </p:spPr>
        <p:txBody>
          <a:bodyPr lIns="102253" tIns="53172" rIns="102253" bIns="53172" anchor="t" anchorCtr="0">
            <a:noAutofit/>
          </a:bodyPr>
          <a:lstStyle/>
          <a:p>
            <a:pPr>
              <a:buSzPct val="25000"/>
            </a:pPr>
            <a:r>
              <a:rPr lang="en-US" sz="2727" dirty="0">
                <a:solidFill>
                  <a:srgbClr val="0000FF"/>
                </a:solidFill>
                <a:latin typeface="Calibri"/>
                <a:ea typeface="Calibri"/>
                <a:cs typeface="Calibri"/>
                <a:sym typeface="Calibri"/>
              </a:rPr>
              <a:t>A</a:t>
            </a:r>
          </a:p>
        </p:txBody>
      </p:sp>
      <p:sp>
        <p:nvSpPr>
          <p:cNvPr id="15" name="Shape 721">
            <a:extLst>
              <a:ext uri="{FF2B5EF4-FFF2-40B4-BE49-F238E27FC236}">
                <a16:creationId xmlns:a16="http://schemas.microsoft.com/office/drawing/2014/main" id="{54288A01-A96D-D6EE-B398-F213DD21B270}"/>
              </a:ext>
            </a:extLst>
          </p:cNvPr>
          <p:cNvSpPr/>
          <p:nvPr/>
        </p:nvSpPr>
        <p:spPr>
          <a:xfrm>
            <a:off x="7659048" y="4699901"/>
            <a:ext cx="399017" cy="523477"/>
          </a:xfrm>
          <a:prstGeom prst="roundRect">
            <a:avLst>
              <a:gd name="adj" fmla="val 407"/>
            </a:avLst>
          </a:prstGeom>
          <a:noFill/>
          <a:ln>
            <a:noFill/>
          </a:ln>
        </p:spPr>
        <p:txBody>
          <a:bodyPr lIns="102253" tIns="53172" rIns="102253" bIns="53172" anchor="t" anchorCtr="0">
            <a:noAutofit/>
          </a:bodyPr>
          <a:lstStyle/>
          <a:p>
            <a:pPr>
              <a:buSzPct val="25000"/>
            </a:pPr>
            <a:r>
              <a:rPr lang="en-US" sz="2727">
                <a:solidFill>
                  <a:srgbClr val="33CC33"/>
                </a:solidFill>
                <a:latin typeface="Calibri"/>
                <a:ea typeface="Calibri"/>
                <a:cs typeface="Calibri"/>
                <a:sym typeface="Calibri"/>
              </a:rPr>
              <a:t>B</a:t>
            </a:r>
          </a:p>
        </p:txBody>
      </p:sp>
      <p:sp>
        <p:nvSpPr>
          <p:cNvPr id="16" name="Shape 725">
            <a:extLst>
              <a:ext uri="{FF2B5EF4-FFF2-40B4-BE49-F238E27FC236}">
                <a16:creationId xmlns:a16="http://schemas.microsoft.com/office/drawing/2014/main" id="{19BAA191-E93D-6B48-AD8C-416BB3E603FF}"/>
              </a:ext>
            </a:extLst>
          </p:cNvPr>
          <p:cNvSpPr/>
          <p:nvPr/>
        </p:nvSpPr>
        <p:spPr>
          <a:xfrm>
            <a:off x="8092368" y="4699901"/>
            <a:ext cx="391795" cy="523477"/>
          </a:xfrm>
          <a:prstGeom prst="roundRect">
            <a:avLst>
              <a:gd name="adj" fmla="val 407"/>
            </a:avLst>
          </a:prstGeom>
          <a:noFill/>
          <a:ln>
            <a:noFill/>
          </a:ln>
        </p:spPr>
        <p:txBody>
          <a:bodyPr lIns="102253" tIns="53172" rIns="102253" bIns="53172" anchor="t" anchorCtr="0">
            <a:noAutofit/>
          </a:bodyPr>
          <a:lstStyle/>
          <a:p>
            <a:pPr>
              <a:buSzPct val="25000"/>
            </a:pPr>
            <a:r>
              <a:rPr lang="en-US" sz="2727" dirty="0">
                <a:solidFill>
                  <a:srgbClr val="FF0000"/>
                </a:solidFill>
                <a:latin typeface="Calibri"/>
                <a:ea typeface="Calibri"/>
                <a:cs typeface="Calibri"/>
                <a:sym typeface="Calibri"/>
              </a:rPr>
              <a:t>C</a:t>
            </a:r>
          </a:p>
        </p:txBody>
      </p:sp>
      <p:sp>
        <p:nvSpPr>
          <p:cNvPr id="17" name="Shape 727">
            <a:extLst>
              <a:ext uri="{FF2B5EF4-FFF2-40B4-BE49-F238E27FC236}">
                <a16:creationId xmlns:a16="http://schemas.microsoft.com/office/drawing/2014/main" id="{EA0E05DE-39AB-DB84-6616-DD9E7AA0F960}"/>
              </a:ext>
            </a:extLst>
          </p:cNvPr>
          <p:cNvSpPr/>
          <p:nvPr/>
        </p:nvSpPr>
        <p:spPr>
          <a:xfrm>
            <a:off x="8523883" y="4699901"/>
            <a:ext cx="366518" cy="523477"/>
          </a:xfrm>
          <a:prstGeom prst="roundRect">
            <a:avLst>
              <a:gd name="adj" fmla="val 449"/>
            </a:avLst>
          </a:prstGeom>
          <a:noFill/>
          <a:ln>
            <a:noFill/>
          </a:ln>
        </p:spPr>
        <p:txBody>
          <a:bodyPr lIns="102253" tIns="53172" rIns="102253" bIns="53172" anchor="t" anchorCtr="0">
            <a:noAutofit/>
          </a:bodyPr>
          <a:lstStyle/>
          <a:p>
            <a:pPr>
              <a:buSzPct val="25000"/>
            </a:pPr>
            <a:r>
              <a:rPr lang="en-US" sz="2727">
                <a:solidFill>
                  <a:schemeClr val="dk1"/>
                </a:solidFill>
                <a:latin typeface="Calibri"/>
                <a:ea typeface="Calibri"/>
                <a:cs typeface="Calibri"/>
                <a:sym typeface="Calibri"/>
              </a:rPr>
              <a:t>S</a:t>
            </a:r>
          </a:p>
        </p:txBody>
      </p:sp>
    </p:spTree>
    <p:extLst>
      <p:ext uri="{BB962C8B-B14F-4D97-AF65-F5344CB8AC3E}">
        <p14:creationId xmlns:p14="http://schemas.microsoft.com/office/powerpoint/2010/main" val="237321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727">
            <a:extLst>
              <a:ext uri="{FF2B5EF4-FFF2-40B4-BE49-F238E27FC236}">
                <a16:creationId xmlns:a16="http://schemas.microsoft.com/office/drawing/2014/main" id="{EA0E05DE-39AB-DB84-6616-DD9E7AA0F960}"/>
              </a:ext>
            </a:extLst>
          </p:cNvPr>
          <p:cNvSpPr/>
          <p:nvPr/>
        </p:nvSpPr>
        <p:spPr>
          <a:xfrm>
            <a:off x="8523883" y="4699901"/>
            <a:ext cx="366518" cy="523477"/>
          </a:xfrm>
          <a:prstGeom prst="roundRect">
            <a:avLst>
              <a:gd name="adj" fmla="val 449"/>
            </a:avLst>
          </a:prstGeom>
          <a:noFill/>
          <a:ln>
            <a:noFill/>
          </a:ln>
        </p:spPr>
        <p:txBody>
          <a:bodyPr lIns="102253" tIns="53172" rIns="102253" bIns="53172" anchor="t" anchorCtr="0">
            <a:noAutofit/>
          </a:bodyPr>
          <a:lstStyle/>
          <a:p>
            <a:pPr>
              <a:buSzPct val="25000"/>
            </a:pPr>
            <a:r>
              <a:rPr lang="en-US" sz="2727" dirty="0">
                <a:solidFill>
                  <a:schemeClr val="dk1"/>
                </a:solidFill>
                <a:latin typeface="Calibri"/>
                <a:ea typeface="Calibri"/>
                <a:cs typeface="Calibri"/>
                <a:sym typeface="Calibri"/>
              </a:rPr>
              <a:t>S</a:t>
            </a:r>
          </a:p>
        </p:txBody>
      </p:sp>
      <p:sp>
        <p:nvSpPr>
          <p:cNvPr id="2" name="Title 1">
            <a:extLst>
              <a:ext uri="{FF2B5EF4-FFF2-40B4-BE49-F238E27FC236}">
                <a16:creationId xmlns:a16="http://schemas.microsoft.com/office/drawing/2014/main" id="{D59C844B-6A75-5DFD-B011-BBCCE54D52D8}"/>
              </a:ext>
            </a:extLst>
          </p:cNvPr>
          <p:cNvSpPr>
            <a:spLocks noGrp="1"/>
          </p:cNvSpPr>
          <p:nvPr>
            <p:ph type="title"/>
          </p:nvPr>
        </p:nvSpPr>
        <p:spPr/>
        <p:txBody>
          <a:bodyPr/>
          <a:lstStyle/>
          <a:p>
            <a:r>
              <a:rPr lang="en-US" sz="4400" dirty="0">
                <a:latin typeface="Calibri"/>
                <a:ea typeface="Calibri"/>
                <a:cs typeface="Calibri"/>
                <a:sym typeface="Calibri"/>
              </a:rPr>
              <a:t>Building Complexity: Addition</a:t>
            </a:r>
            <a:endParaRPr lang="en-US" dirty="0"/>
          </a:p>
        </p:txBody>
      </p:sp>
      <p:sp>
        <p:nvSpPr>
          <p:cNvPr id="3" name="Content Placeholder 2">
            <a:extLst>
              <a:ext uri="{FF2B5EF4-FFF2-40B4-BE49-F238E27FC236}">
                <a16:creationId xmlns:a16="http://schemas.microsoft.com/office/drawing/2014/main" id="{3DFEF194-5542-BB0F-D22A-7E522BCC6A98}"/>
              </a:ext>
            </a:extLst>
          </p:cNvPr>
          <p:cNvSpPr>
            <a:spLocks noGrp="1"/>
          </p:cNvSpPr>
          <p:nvPr>
            <p:ph idx="1"/>
          </p:nvPr>
        </p:nvSpPr>
        <p:spPr/>
        <p:txBody>
          <a:bodyPr/>
          <a:lstStyle/>
          <a:p>
            <a:r>
              <a:rPr lang="en-US" sz="2272" dirty="0"/>
              <a:t> We want to design a circuit that performs binary addition</a:t>
            </a:r>
          </a:p>
          <a:p>
            <a:r>
              <a:rPr lang="en-US" sz="2272" dirty="0"/>
              <a:t> Let’s start by adding two bits</a:t>
            </a:r>
          </a:p>
          <a:p>
            <a:pPr lvl="1"/>
            <a:r>
              <a:rPr lang="en-US" sz="2272" dirty="0"/>
              <a:t>Design a circuit that takes two bits (</a:t>
            </a:r>
            <a:r>
              <a:rPr lang="en-US" sz="2272" dirty="0">
                <a:solidFill>
                  <a:srgbClr val="0432FF"/>
                </a:solidFill>
              </a:rPr>
              <a:t>A</a:t>
            </a:r>
            <a:r>
              <a:rPr lang="en-US" sz="2272" dirty="0"/>
              <a:t> and </a:t>
            </a:r>
            <a:r>
              <a:rPr lang="en-US" sz="2272" dirty="0">
                <a:solidFill>
                  <a:srgbClr val="00B050"/>
                </a:solidFill>
              </a:rPr>
              <a:t>B</a:t>
            </a:r>
            <a:r>
              <a:rPr lang="en-US" sz="2272" dirty="0"/>
              <a:t>) as input</a:t>
            </a:r>
          </a:p>
          <a:p>
            <a:pPr lvl="2"/>
            <a:r>
              <a:rPr lang="en-US" sz="2272" dirty="0"/>
              <a:t>Generates a sum and carry bit (S and C)</a:t>
            </a:r>
          </a:p>
          <a:p>
            <a:pPr marL="1298562" lvl="1" indent="-519425">
              <a:buFont typeface="+mj-lt"/>
              <a:buAutoNum type="arabicPeriod"/>
            </a:pPr>
            <a:r>
              <a:rPr lang="en-US" sz="2272" dirty="0"/>
              <a:t>Make a truth table</a:t>
            </a:r>
          </a:p>
          <a:p>
            <a:pPr marL="1298562" lvl="1" indent="-519425">
              <a:buFont typeface="+mj-lt"/>
              <a:buAutoNum type="arabicPeriod"/>
            </a:pPr>
            <a:r>
              <a:rPr lang="en-US" sz="2272" dirty="0"/>
              <a:t>Design a circuit</a:t>
            </a:r>
          </a:p>
          <a:p>
            <a:endParaRPr lang="en-US" sz="2272" dirty="0"/>
          </a:p>
          <a:p>
            <a:endParaRPr lang="en-US" dirty="0"/>
          </a:p>
        </p:txBody>
      </p:sp>
      <p:sp>
        <p:nvSpPr>
          <p:cNvPr id="4" name="Slide Number Placeholder 3">
            <a:extLst>
              <a:ext uri="{FF2B5EF4-FFF2-40B4-BE49-F238E27FC236}">
                <a16:creationId xmlns:a16="http://schemas.microsoft.com/office/drawing/2014/main" id="{1DC29A55-E110-78FD-BFF3-E2EC7D8980F9}"/>
              </a:ext>
            </a:extLst>
          </p:cNvPr>
          <p:cNvSpPr>
            <a:spLocks noGrp="1"/>
          </p:cNvSpPr>
          <p:nvPr>
            <p:ph type="sldNum" sz="quarter" idx="12"/>
          </p:nvPr>
        </p:nvSpPr>
        <p:spPr/>
        <p:txBody>
          <a:bodyPr/>
          <a:lstStyle/>
          <a:p>
            <a:fld id="{24191890-1B93-4A46-9FD4-B9843F018E51}" type="slidenum">
              <a:rPr lang="en-US" smtClean="0"/>
              <a:pPr/>
              <a:t>25</a:t>
            </a:fld>
            <a:endParaRPr lang="en-US" dirty="0"/>
          </a:p>
        </p:txBody>
      </p:sp>
      <p:grpSp>
        <p:nvGrpSpPr>
          <p:cNvPr id="5" name="Group 4">
            <a:extLst>
              <a:ext uri="{FF2B5EF4-FFF2-40B4-BE49-F238E27FC236}">
                <a16:creationId xmlns:a16="http://schemas.microsoft.com/office/drawing/2014/main" id="{37D8B980-ADE4-7524-6AA6-244825E180BE}"/>
              </a:ext>
            </a:extLst>
          </p:cNvPr>
          <p:cNvGrpSpPr/>
          <p:nvPr/>
        </p:nvGrpSpPr>
        <p:grpSpPr>
          <a:xfrm>
            <a:off x="9281319" y="2667000"/>
            <a:ext cx="1725152" cy="1514003"/>
            <a:chOff x="4462272" y="1461401"/>
            <a:chExt cx="1518427" cy="1332580"/>
          </a:xfrm>
        </p:grpSpPr>
        <p:sp>
          <p:nvSpPr>
            <p:cNvPr id="6" name="Text Box 10">
              <a:extLst>
                <a:ext uri="{FF2B5EF4-FFF2-40B4-BE49-F238E27FC236}">
                  <a16:creationId xmlns:a16="http://schemas.microsoft.com/office/drawing/2014/main" id="{A5B81DBB-88C7-FCBC-6E0B-4DA08F4E3135}"/>
                </a:ext>
              </a:extLst>
            </p:cNvPr>
            <p:cNvSpPr txBox="1">
              <a:spLocks noChangeArrowheads="1"/>
            </p:cNvSpPr>
            <p:nvPr/>
          </p:nvSpPr>
          <p:spPr bwMode="auto">
            <a:xfrm>
              <a:off x="4462272" y="1706880"/>
              <a:ext cx="1518427" cy="696767"/>
            </a:xfrm>
            <a:prstGeom prst="rect">
              <a:avLst/>
            </a:prstGeom>
            <a:noFill/>
            <a:ln w="9525">
              <a:noFill/>
              <a:miter lim="800000"/>
              <a:headEnd/>
              <a:tailEnd/>
            </a:ln>
          </p:spPr>
          <p:txBody>
            <a:bodyPr wrap="none">
              <a:spAutoFit/>
            </a:bodyPr>
            <a:lstStyle/>
            <a:p>
              <a:r>
                <a:rPr lang="en-US" sz="2272" b="1" dirty="0"/>
                <a:t>   1 0 0 1 1 </a:t>
              </a:r>
            </a:p>
            <a:p>
              <a:r>
                <a:rPr lang="en-US" sz="2272" b="1" dirty="0">
                  <a:sym typeface="Symbol" pitchFamily="18" charset="2"/>
                </a:rPr>
                <a:t>+ </a:t>
              </a:r>
              <a:r>
                <a:rPr lang="en-US" sz="2272" b="1" dirty="0"/>
                <a:t>0 0 1 1 0  </a:t>
              </a:r>
            </a:p>
          </p:txBody>
        </p:sp>
        <p:cxnSp>
          <p:nvCxnSpPr>
            <p:cNvPr id="7" name="Straight Connector 6">
              <a:extLst>
                <a:ext uri="{FF2B5EF4-FFF2-40B4-BE49-F238E27FC236}">
                  <a16:creationId xmlns:a16="http://schemas.microsoft.com/office/drawing/2014/main" id="{69424CE0-1D7E-28A8-02D7-1E823B6D9E08}"/>
                </a:ext>
              </a:extLst>
            </p:cNvPr>
            <p:cNvCxnSpPr/>
            <p:nvPr/>
          </p:nvCxnSpPr>
          <p:spPr bwMode="auto">
            <a:xfrm>
              <a:off x="4462272" y="2406372"/>
              <a:ext cx="146226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Text Box 10">
              <a:extLst>
                <a:ext uri="{FF2B5EF4-FFF2-40B4-BE49-F238E27FC236}">
                  <a16:creationId xmlns:a16="http://schemas.microsoft.com/office/drawing/2014/main" id="{B9EC73BE-418A-9A6F-BCE2-7B3A87B6EE39}"/>
                </a:ext>
              </a:extLst>
            </p:cNvPr>
            <p:cNvSpPr txBox="1">
              <a:spLocks noChangeArrowheads="1"/>
            </p:cNvSpPr>
            <p:nvPr/>
          </p:nvSpPr>
          <p:spPr bwMode="auto">
            <a:xfrm>
              <a:off x="4462272" y="2404963"/>
              <a:ext cx="1439416" cy="389018"/>
            </a:xfrm>
            <a:prstGeom prst="rect">
              <a:avLst/>
            </a:prstGeom>
            <a:noFill/>
            <a:ln w="9525">
              <a:noFill/>
              <a:miter lim="800000"/>
              <a:headEnd/>
              <a:tailEnd/>
            </a:ln>
          </p:spPr>
          <p:txBody>
            <a:bodyPr wrap="none">
              <a:spAutoFit/>
            </a:bodyPr>
            <a:lstStyle/>
            <a:p>
              <a:r>
                <a:rPr lang="en-US" sz="2272" b="1" dirty="0"/>
                <a:t>   1 1 0 0 1 </a:t>
              </a:r>
            </a:p>
          </p:txBody>
        </p:sp>
        <p:sp>
          <p:nvSpPr>
            <p:cNvPr id="9" name="Text Box 10">
              <a:extLst>
                <a:ext uri="{FF2B5EF4-FFF2-40B4-BE49-F238E27FC236}">
                  <a16:creationId xmlns:a16="http://schemas.microsoft.com/office/drawing/2014/main" id="{FDA6EE32-6C0C-EC04-C4C5-6A80A5427AED}"/>
                </a:ext>
              </a:extLst>
            </p:cNvPr>
            <p:cNvSpPr txBox="1">
              <a:spLocks noChangeArrowheads="1"/>
            </p:cNvSpPr>
            <p:nvPr/>
          </p:nvSpPr>
          <p:spPr bwMode="auto">
            <a:xfrm>
              <a:off x="4539082" y="1461401"/>
              <a:ext cx="1071167" cy="327502"/>
            </a:xfrm>
            <a:prstGeom prst="rect">
              <a:avLst/>
            </a:prstGeom>
            <a:noFill/>
            <a:ln w="9525">
              <a:noFill/>
              <a:miter lim="800000"/>
              <a:headEnd/>
              <a:tailEnd/>
            </a:ln>
          </p:spPr>
          <p:txBody>
            <a:bodyPr wrap="none">
              <a:spAutoFit/>
            </a:bodyPr>
            <a:lstStyle/>
            <a:p>
              <a:r>
                <a:rPr lang="en-US" sz="1818" b="1" dirty="0">
                  <a:solidFill>
                    <a:srgbClr val="FF0000"/>
                  </a:solidFill>
                </a:rPr>
                <a:t>  0  1  1  0</a:t>
              </a:r>
            </a:p>
          </p:txBody>
        </p:sp>
      </p:grpSp>
      <p:cxnSp>
        <p:nvCxnSpPr>
          <p:cNvPr id="10" name="Shape 716">
            <a:extLst>
              <a:ext uri="{FF2B5EF4-FFF2-40B4-BE49-F238E27FC236}">
                <a16:creationId xmlns:a16="http://schemas.microsoft.com/office/drawing/2014/main" id="{4BA018DF-8027-51F2-D167-D6E7AA81EA6C}"/>
              </a:ext>
            </a:extLst>
          </p:cNvPr>
          <p:cNvCxnSpPr/>
          <p:nvPr/>
        </p:nvCxnSpPr>
        <p:spPr>
          <a:xfrm>
            <a:off x="8957205" y="4876800"/>
            <a:ext cx="0" cy="1906181"/>
          </a:xfrm>
          <a:prstGeom prst="straightConnector1">
            <a:avLst/>
          </a:prstGeom>
          <a:noFill/>
          <a:ln w="9525" cap="flat" cmpd="sng">
            <a:solidFill>
              <a:srgbClr val="000000"/>
            </a:solidFill>
            <a:prstDash val="solid"/>
            <a:round/>
            <a:headEnd type="none" w="med" len="med"/>
            <a:tailEnd type="none" w="med" len="med"/>
          </a:ln>
        </p:spPr>
      </p:cxnSp>
      <p:cxnSp>
        <p:nvCxnSpPr>
          <p:cNvPr id="11" name="Shape 717">
            <a:extLst>
              <a:ext uri="{FF2B5EF4-FFF2-40B4-BE49-F238E27FC236}">
                <a16:creationId xmlns:a16="http://schemas.microsoft.com/office/drawing/2014/main" id="{B74684C8-CD30-43C0-786A-D3F38D49A7D3}"/>
              </a:ext>
            </a:extLst>
          </p:cNvPr>
          <p:cNvCxnSpPr/>
          <p:nvPr/>
        </p:nvCxnSpPr>
        <p:spPr>
          <a:xfrm>
            <a:off x="8092368" y="4876800"/>
            <a:ext cx="0" cy="1906181"/>
          </a:xfrm>
          <a:prstGeom prst="straightConnector1">
            <a:avLst/>
          </a:prstGeom>
          <a:noFill/>
          <a:ln w="9525" cap="flat" cmpd="sng">
            <a:solidFill>
              <a:srgbClr val="000000"/>
            </a:solidFill>
            <a:prstDash val="solid"/>
            <a:round/>
            <a:headEnd type="none" w="med" len="med"/>
            <a:tailEnd type="none" w="med" len="med"/>
          </a:ln>
        </p:spPr>
      </p:cxnSp>
      <p:cxnSp>
        <p:nvCxnSpPr>
          <p:cNvPr id="12" name="Shape 718">
            <a:extLst>
              <a:ext uri="{FF2B5EF4-FFF2-40B4-BE49-F238E27FC236}">
                <a16:creationId xmlns:a16="http://schemas.microsoft.com/office/drawing/2014/main" id="{3D3B99B1-6FDF-92DC-0F26-133E2318FFA2}"/>
              </a:ext>
            </a:extLst>
          </p:cNvPr>
          <p:cNvCxnSpPr/>
          <p:nvPr/>
        </p:nvCxnSpPr>
        <p:spPr>
          <a:xfrm>
            <a:off x="7223919" y="4876800"/>
            <a:ext cx="0" cy="1906181"/>
          </a:xfrm>
          <a:prstGeom prst="straightConnector1">
            <a:avLst/>
          </a:prstGeom>
          <a:noFill/>
          <a:ln w="9525" cap="flat" cmpd="sng">
            <a:solidFill>
              <a:srgbClr val="000000"/>
            </a:solidFill>
            <a:prstDash val="solid"/>
            <a:round/>
            <a:headEnd type="none" w="med" len="med"/>
            <a:tailEnd type="none" w="med" len="med"/>
          </a:ln>
        </p:spPr>
      </p:cxnSp>
      <p:cxnSp>
        <p:nvCxnSpPr>
          <p:cNvPr id="13" name="Shape 719">
            <a:extLst>
              <a:ext uri="{FF2B5EF4-FFF2-40B4-BE49-F238E27FC236}">
                <a16:creationId xmlns:a16="http://schemas.microsoft.com/office/drawing/2014/main" id="{B6DC4856-CEB9-5369-97CA-30324C819C2E}"/>
              </a:ext>
            </a:extLst>
          </p:cNvPr>
          <p:cNvCxnSpPr/>
          <p:nvPr/>
        </p:nvCxnSpPr>
        <p:spPr>
          <a:xfrm>
            <a:off x="7223920" y="5134927"/>
            <a:ext cx="1729676" cy="0"/>
          </a:xfrm>
          <a:prstGeom prst="straightConnector1">
            <a:avLst/>
          </a:prstGeom>
          <a:noFill/>
          <a:ln w="9525" cap="flat" cmpd="sng">
            <a:solidFill>
              <a:srgbClr val="000000"/>
            </a:solidFill>
            <a:prstDash val="solid"/>
            <a:round/>
            <a:headEnd type="none" w="med" len="med"/>
            <a:tailEnd type="none" w="med" len="med"/>
          </a:ln>
        </p:spPr>
      </p:cxnSp>
      <p:sp>
        <p:nvSpPr>
          <p:cNvPr id="14" name="Shape 720">
            <a:extLst>
              <a:ext uri="{FF2B5EF4-FFF2-40B4-BE49-F238E27FC236}">
                <a16:creationId xmlns:a16="http://schemas.microsoft.com/office/drawing/2014/main" id="{DD353035-2025-29A2-C2B0-B0C474AA4D1F}"/>
              </a:ext>
            </a:extLst>
          </p:cNvPr>
          <p:cNvSpPr/>
          <p:nvPr/>
        </p:nvSpPr>
        <p:spPr>
          <a:xfrm>
            <a:off x="7223920" y="4699901"/>
            <a:ext cx="406239" cy="523477"/>
          </a:xfrm>
          <a:prstGeom prst="roundRect">
            <a:avLst>
              <a:gd name="adj" fmla="val 394"/>
            </a:avLst>
          </a:prstGeom>
          <a:noFill/>
          <a:ln>
            <a:noFill/>
          </a:ln>
        </p:spPr>
        <p:txBody>
          <a:bodyPr lIns="102253" tIns="53172" rIns="102253" bIns="53172" anchor="t" anchorCtr="0">
            <a:noAutofit/>
          </a:bodyPr>
          <a:lstStyle/>
          <a:p>
            <a:pPr>
              <a:buSzPct val="25000"/>
            </a:pPr>
            <a:r>
              <a:rPr lang="en-US" sz="2727" dirty="0">
                <a:solidFill>
                  <a:srgbClr val="0000FF"/>
                </a:solidFill>
                <a:latin typeface="Calibri"/>
                <a:ea typeface="Calibri"/>
                <a:cs typeface="Calibri"/>
                <a:sym typeface="Calibri"/>
              </a:rPr>
              <a:t>A</a:t>
            </a:r>
          </a:p>
        </p:txBody>
      </p:sp>
      <p:sp>
        <p:nvSpPr>
          <p:cNvPr id="15" name="Shape 721">
            <a:extLst>
              <a:ext uri="{FF2B5EF4-FFF2-40B4-BE49-F238E27FC236}">
                <a16:creationId xmlns:a16="http://schemas.microsoft.com/office/drawing/2014/main" id="{54288A01-A96D-D6EE-B398-F213DD21B270}"/>
              </a:ext>
            </a:extLst>
          </p:cNvPr>
          <p:cNvSpPr/>
          <p:nvPr/>
        </p:nvSpPr>
        <p:spPr>
          <a:xfrm>
            <a:off x="7659048" y="4699901"/>
            <a:ext cx="399017" cy="523477"/>
          </a:xfrm>
          <a:prstGeom prst="roundRect">
            <a:avLst>
              <a:gd name="adj" fmla="val 407"/>
            </a:avLst>
          </a:prstGeom>
          <a:noFill/>
          <a:ln>
            <a:noFill/>
          </a:ln>
        </p:spPr>
        <p:txBody>
          <a:bodyPr lIns="102253" tIns="53172" rIns="102253" bIns="53172" anchor="t" anchorCtr="0">
            <a:noAutofit/>
          </a:bodyPr>
          <a:lstStyle/>
          <a:p>
            <a:pPr>
              <a:buSzPct val="25000"/>
            </a:pPr>
            <a:r>
              <a:rPr lang="en-US" sz="2727">
                <a:solidFill>
                  <a:srgbClr val="33CC33"/>
                </a:solidFill>
                <a:latin typeface="Calibri"/>
                <a:ea typeface="Calibri"/>
                <a:cs typeface="Calibri"/>
                <a:sym typeface="Calibri"/>
              </a:rPr>
              <a:t>B</a:t>
            </a:r>
          </a:p>
        </p:txBody>
      </p:sp>
      <p:sp>
        <p:nvSpPr>
          <p:cNvPr id="16" name="Shape 725">
            <a:extLst>
              <a:ext uri="{FF2B5EF4-FFF2-40B4-BE49-F238E27FC236}">
                <a16:creationId xmlns:a16="http://schemas.microsoft.com/office/drawing/2014/main" id="{19BAA191-E93D-6B48-AD8C-416BB3E603FF}"/>
              </a:ext>
            </a:extLst>
          </p:cNvPr>
          <p:cNvSpPr/>
          <p:nvPr/>
        </p:nvSpPr>
        <p:spPr>
          <a:xfrm>
            <a:off x="8092368" y="4699901"/>
            <a:ext cx="391795" cy="523477"/>
          </a:xfrm>
          <a:prstGeom prst="roundRect">
            <a:avLst>
              <a:gd name="adj" fmla="val 407"/>
            </a:avLst>
          </a:prstGeom>
          <a:noFill/>
          <a:ln>
            <a:noFill/>
          </a:ln>
        </p:spPr>
        <p:txBody>
          <a:bodyPr lIns="102253" tIns="53172" rIns="102253" bIns="53172" anchor="t" anchorCtr="0">
            <a:noAutofit/>
          </a:bodyPr>
          <a:lstStyle/>
          <a:p>
            <a:pPr>
              <a:buSzPct val="25000"/>
            </a:pPr>
            <a:r>
              <a:rPr lang="en-US" sz="2727" dirty="0">
                <a:solidFill>
                  <a:srgbClr val="FF0000"/>
                </a:solidFill>
                <a:latin typeface="Calibri"/>
                <a:ea typeface="Calibri"/>
                <a:cs typeface="Calibri"/>
                <a:sym typeface="Calibri"/>
              </a:rPr>
              <a:t>C</a:t>
            </a:r>
          </a:p>
        </p:txBody>
      </p:sp>
      <p:grpSp>
        <p:nvGrpSpPr>
          <p:cNvPr id="18" name="Group 17">
            <a:extLst>
              <a:ext uri="{FF2B5EF4-FFF2-40B4-BE49-F238E27FC236}">
                <a16:creationId xmlns:a16="http://schemas.microsoft.com/office/drawing/2014/main" id="{0E67BB90-F639-0F04-9551-6DD4A3D0C5EA}"/>
              </a:ext>
            </a:extLst>
          </p:cNvPr>
          <p:cNvGrpSpPr/>
          <p:nvPr/>
        </p:nvGrpSpPr>
        <p:grpSpPr>
          <a:xfrm>
            <a:off x="2904045" y="5200525"/>
            <a:ext cx="2891216" cy="1561941"/>
            <a:chOff x="4876800" y="3733800"/>
            <a:chExt cx="2544762" cy="1374774"/>
          </a:xfrm>
        </p:grpSpPr>
        <p:grpSp>
          <p:nvGrpSpPr>
            <p:cNvPr id="19" name="Shape 691">
              <a:extLst>
                <a:ext uri="{FF2B5EF4-FFF2-40B4-BE49-F238E27FC236}">
                  <a16:creationId xmlns:a16="http://schemas.microsoft.com/office/drawing/2014/main" id="{F05A57BE-3A3C-EB1F-0FE7-6834D455689D}"/>
                </a:ext>
              </a:extLst>
            </p:cNvPr>
            <p:cNvGrpSpPr/>
            <p:nvPr/>
          </p:nvGrpSpPr>
          <p:grpSpPr>
            <a:xfrm>
              <a:off x="5197475" y="3883023"/>
              <a:ext cx="1903409" cy="1225551"/>
              <a:chOff x="3274" y="2828"/>
              <a:chExt cx="1197" cy="771"/>
            </a:xfrm>
          </p:grpSpPr>
          <p:sp>
            <p:nvSpPr>
              <p:cNvPr id="24" name="Shape 692">
                <a:extLst>
                  <a:ext uri="{FF2B5EF4-FFF2-40B4-BE49-F238E27FC236}">
                    <a16:creationId xmlns:a16="http://schemas.microsoft.com/office/drawing/2014/main" id="{8BD8AAA3-E0ED-F67B-EBFF-01EA71E47B85}"/>
                  </a:ext>
                </a:extLst>
              </p:cNvPr>
              <p:cNvSpPr/>
              <p:nvPr/>
            </p:nvSpPr>
            <p:spPr>
              <a:xfrm>
                <a:off x="3811" y="3320"/>
                <a:ext cx="412" cy="280"/>
              </a:xfrm>
              <a:custGeom>
                <a:avLst/>
                <a:gdLst/>
                <a:ahLst/>
                <a:cxnLst/>
                <a:rect l="0" t="0" r="0" b="0"/>
                <a:pathLst>
                  <a:path w="120000" h="120000" extrusionOk="0">
                    <a:moveTo>
                      <a:pt x="59967" y="0"/>
                    </a:moveTo>
                    <a:cubicBezTo>
                      <a:pt x="89917" y="0"/>
                      <a:pt x="119934" y="29975"/>
                      <a:pt x="119934" y="59951"/>
                    </a:cubicBezTo>
                    <a:cubicBezTo>
                      <a:pt x="119934" y="89927"/>
                      <a:pt x="89917" y="119902"/>
                      <a:pt x="59967" y="119902"/>
                    </a:cubicBezTo>
                    <a:lnTo>
                      <a:pt x="0" y="119902"/>
                    </a:lnTo>
                    <a:lnTo>
                      <a:pt x="0" y="0"/>
                    </a:lnTo>
                    <a:lnTo>
                      <a:pt x="59967" y="0"/>
                    </a:lnTo>
                  </a:path>
                </a:pathLst>
              </a:custGeom>
              <a:noFill/>
              <a:ln w="28425" cap="flat" cmpd="sng">
                <a:solidFill>
                  <a:srgbClr val="000000"/>
                </a:solidFill>
                <a:prstDash val="solid"/>
                <a:round/>
                <a:headEnd type="none" w="med" len="med"/>
                <a:tailEnd type="none" w="med" len="med"/>
              </a:ln>
            </p:spPr>
            <p:txBody>
              <a:bodyPr lIns="103872" tIns="51922" rIns="103872" bIns="51922" anchor="ctr" anchorCtr="0">
                <a:noAutofit/>
              </a:bodyPr>
              <a:lstStyle/>
              <a:p>
                <a:endParaRPr sz="2727">
                  <a:solidFill>
                    <a:schemeClr val="dk1"/>
                  </a:solidFill>
                  <a:latin typeface="Times New Roman"/>
                  <a:ea typeface="Times New Roman"/>
                  <a:cs typeface="Times New Roman"/>
                  <a:sym typeface="Times New Roman"/>
                </a:endParaRPr>
              </a:p>
            </p:txBody>
          </p:sp>
          <p:grpSp>
            <p:nvGrpSpPr>
              <p:cNvPr id="25" name="Shape 693">
                <a:extLst>
                  <a:ext uri="{FF2B5EF4-FFF2-40B4-BE49-F238E27FC236}">
                    <a16:creationId xmlns:a16="http://schemas.microsoft.com/office/drawing/2014/main" id="{DB26D785-0DCA-0F04-8EAA-6988954045C3}"/>
                  </a:ext>
                </a:extLst>
              </p:cNvPr>
              <p:cNvGrpSpPr/>
              <p:nvPr/>
            </p:nvGrpSpPr>
            <p:grpSpPr>
              <a:xfrm>
                <a:off x="3770" y="2902"/>
                <a:ext cx="454" cy="280"/>
                <a:chOff x="3770" y="2902"/>
                <a:chExt cx="454" cy="280"/>
              </a:xfrm>
            </p:grpSpPr>
            <p:cxnSp>
              <p:nvCxnSpPr>
                <p:cNvPr id="36" name="Shape 694">
                  <a:extLst>
                    <a:ext uri="{FF2B5EF4-FFF2-40B4-BE49-F238E27FC236}">
                      <a16:creationId xmlns:a16="http://schemas.microsoft.com/office/drawing/2014/main" id="{834522FB-4858-8976-222F-545CDD3A2203}"/>
                    </a:ext>
                  </a:extLst>
                </p:cNvPr>
                <p:cNvCxnSpPr/>
                <p:nvPr/>
              </p:nvCxnSpPr>
              <p:spPr>
                <a:xfrm>
                  <a:off x="3811" y="3179"/>
                  <a:ext cx="122" cy="0"/>
                </a:xfrm>
                <a:prstGeom prst="straightConnector1">
                  <a:avLst/>
                </a:prstGeom>
                <a:noFill/>
                <a:ln w="28425" cap="flat" cmpd="sng">
                  <a:solidFill>
                    <a:srgbClr val="000000"/>
                  </a:solidFill>
                  <a:prstDash val="solid"/>
                  <a:round/>
                  <a:headEnd type="none" w="med" len="med"/>
                  <a:tailEnd type="none" w="med" len="med"/>
                </a:ln>
              </p:spPr>
            </p:cxnSp>
            <p:sp>
              <p:nvSpPr>
                <p:cNvPr id="37" name="Shape 695">
                  <a:extLst>
                    <a:ext uri="{FF2B5EF4-FFF2-40B4-BE49-F238E27FC236}">
                      <a16:creationId xmlns:a16="http://schemas.microsoft.com/office/drawing/2014/main" id="{3F70939E-52B4-5771-C3B1-1ED04D9C5DD1}"/>
                    </a:ext>
                  </a:extLst>
                </p:cNvPr>
                <p:cNvSpPr/>
                <p:nvPr/>
              </p:nvSpPr>
              <p:spPr>
                <a:xfrm>
                  <a:off x="3936" y="3039"/>
                  <a:ext cx="289" cy="140"/>
                </a:xfrm>
                <a:custGeom>
                  <a:avLst/>
                  <a:gdLst/>
                  <a:ahLst/>
                  <a:cxnLst/>
                  <a:rect l="0" t="0" r="0" b="0"/>
                  <a:pathLst>
                    <a:path w="120000" h="120000" extrusionOk="0">
                      <a:moveTo>
                        <a:pt x="0" y="119805"/>
                      </a:moveTo>
                      <a:cubicBezTo>
                        <a:pt x="19906" y="114748"/>
                        <a:pt x="40000" y="109692"/>
                        <a:pt x="59906" y="89854"/>
                      </a:cubicBezTo>
                      <a:cubicBezTo>
                        <a:pt x="79906" y="69821"/>
                        <a:pt x="99906" y="34813"/>
                        <a:pt x="119906" y="0"/>
                      </a:cubicBezTo>
                    </a:path>
                  </a:pathLst>
                </a:custGeom>
                <a:noFill/>
                <a:ln w="28425" cap="flat" cmpd="sng">
                  <a:solidFill>
                    <a:srgbClr val="000000"/>
                  </a:solidFill>
                  <a:prstDash val="solid"/>
                  <a:round/>
                  <a:headEnd type="none" w="med" len="med"/>
                  <a:tailEnd type="none" w="med" len="med"/>
                </a:ln>
              </p:spPr>
              <p:txBody>
                <a:bodyPr lIns="103872" tIns="51922" rIns="103872" bIns="51922" anchor="t" anchorCtr="0">
                  <a:noAutofit/>
                </a:bodyPr>
                <a:lstStyle/>
                <a:p>
                  <a:endParaRPr sz="2727">
                    <a:solidFill>
                      <a:schemeClr val="dk1"/>
                    </a:solidFill>
                    <a:latin typeface="Times New Roman"/>
                    <a:ea typeface="Times New Roman"/>
                    <a:cs typeface="Times New Roman"/>
                    <a:sym typeface="Times New Roman"/>
                  </a:endParaRPr>
                </a:p>
              </p:txBody>
            </p:sp>
            <p:sp>
              <p:nvSpPr>
                <p:cNvPr id="38" name="Shape 696">
                  <a:extLst>
                    <a:ext uri="{FF2B5EF4-FFF2-40B4-BE49-F238E27FC236}">
                      <a16:creationId xmlns:a16="http://schemas.microsoft.com/office/drawing/2014/main" id="{57CDC86C-5A91-90DE-6788-4BBCD8F2037A}"/>
                    </a:ext>
                  </a:extLst>
                </p:cNvPr>
                <p:cNvSpPr/>
                <p:nvPr/>
              </p:nvSpPr>
              <p:spPr>
                <a:xfrm>
                  <a:off x="3936" y="2902"/>
                  <a:ext cx="289" cy="140"/>
                </a:xfrm>
                <a:custGeom>
                  <a:avLst/>
                  <a:gdLst/>
                  <a:ahLst/>
                  <a:cxnLst/>
                  <a:rect l="0" t="0" r="0" b="0"/>
                  <a:pathLst>
                    <a:path w="120000" h="120000" extrusionOk="0">
                      <a:moveTo>
                        <a:pt x="0" y="0"/>
                      </a:moveTo>
                      <a:cubicBezTo>
                        <a:pt x="19906" y="5056"/>
                        <a:pt x="40000" y="10113"/>
                        <a:pt x="59906" y="29951"/>
                      </a:cubicBezTo>
                      <a:cubicBezTo>
                        <a:pt x="79906" y="50178"/>
                        <a:pt x="99906" y="84991"/>
                        <a:pt x="119906" y="119805"/>
                      </a:cubicBezTo>
                    </a:path>
                  </a:pathLst>
                </a:custGeom>
                <a:noFill/>
                <a:ln w="28425" cap="flat" cmpd="sng">
                  <a:solidFill>
                    <a:srgbClr val="000000"/>
                  </a:solidFill>
                  <a:prstDash val="solid"/>
                  <a:round/>
                  <a:headEnd type="none" w="med" len="med"/>
                  <a:tailEnd type="none" w="med" len="med"/>
                </a:ln>
              </p:spPr>
              <p:txBody>
                <a:bodyPr lIns="103872" tIns="51922" rIns="103872" bIns="51922" anchor="t" anchorCtr="0">
                  <a:noAutofit/>
                </a:bodyPr>
                <a:lstStyle/>
                <a:p>
                  <a:endParaRPr sz="2727">
                    <a:solidFill>
                      <a:schemeClr val="dk1"/>
                    </a:solidFill>
                    <a:latin typeface="Times New Roman"/>
                    <a:ea typeface="Times New Roman"/>
                    <a:cs typeface="Times New Roman"/>
                    <a:sym typeface="Times New Roman"/>
                  </a:endParaRPr>
                </a:p>
              </p:txBody>
            </p:sp>
            <p:cxnSp>
              <p:nvCxnSpPr>
                <p:cNvPr id="39" name="Shape 697">
                  <a:extLst>
                    <a:ext uri="{FF2B5EF4-FFF2-40B4-BE49-F238E27FC236}">
                      <a16:creationId xmlns:a16="http://schemas.microsoft.com/office/drawing/2014/main" id="{A3B74539-AB7D-6F4A-2208-15FED147063E}"/>
                    </a:ext>
                  </a:extLst>
                </p:cNvPr>
                <p:cNvCxnSpPr/>
                <p:nvPr/>
              </p:nvCxnSpPr>
              <p:spPr>
                <a:xfrm>
                  <a:off x="3811" y="2902"/>
                  <a:ext cx="122" cy="0"/>
                </a:xfrm>
                <a:prstGeom prst="straightConnector1">
                  <a:avLst/>
                </a:prstGeom>
                <a:noFill/>
                <a:ln w="28425" cap="flat" cmpd="sng">
                  <a:solidFill>
                    <a:srgbClr val="000000"/>
                  </a:solidFill>
                  <a:prstDash val="solid"/>
                  <a:round/>
                  <a:headEnd type="none" w="med" len="med"/>
                  <a:tailEnd type="none" w="med" len="med"/>
                </a:ln>
              </p:spPr>
            </p:cxnSp>
            <p:sp>
              <p:nvSpPr>
                <p:cNvPr id="40" name="Shape 698">
                  <a:extLst>
                    <a:ext uri="{FF2B5EF4-FFF2-40B4-BE49-F238E27FC236}">
                      <a16:creationId xmlns:a16="http://schemas.microsoft.com/office/drawing/2014/main" id="{8C7E2240-411A-2A7F-32BE-88C0C6875DB4}"/>
                    </a:ext>
                  </a:extLst>
                </p:cNvPr>
                <p:cNvSpPr/>
                <p:nvPr/>
              </p:nvSpPr>
              <p:spPr>
                <a:xfrm>
                  <a:off x="3811" y="2902"/>
                  <a:ext cx="83" cy="280"/>
                </a:xfrm>
                <a:custGeom>
                  <a:avLst/>
                  <a:gdLst/>
                  <a:ahLst/>
                  <a:cxnLst/>
                  <a:rect l="0" t="0" r="0" b="0"/>
                  <a:pathLst>
                    <a:path w="120000" h="120000" extrusionOk="0">
                      <a:moveTo>
                        <a:pt x="0" y="119902"/>
                      </a:moveTo>
                      <a:cubicBezTo>
                        <a:pt x="59836" y="99854"/>
                        <a:pt x="119673" y="79902"/>
                        <a:pt x="119673" y="59951"/>
                      </a:cubicBezTo>
                      <a:cubicBezTo>
                        <a:pt x="119673" y="40000"/>
                        <a:pt x="59836" y="19951"/>
                        <a:pt x="0" y="0"/>
                      </a:cubicBezTo>
                    </a:path>
                  </a:pathLst>
                </a:custGeom>
                <a:noFill/>
                <a:ln w="28425" cap="flat" cmpd="sng">
                  <a:solidFill>
                    <a:srgbClr val="000000"/>
                  </a:solidFill>
                  <a:prstDash val="solid"/>
                  <a:round/>
                  <a:headEnd type="none" w="med" len="med"/>
                  <a:tailEnd type="none" w="med" len="med"/>
                </a:ln>
              </p:spPr>
              <p:txBody>
                <a:bodyPr lIns="103872" tIns="51922" rIns="103872" bIns="51922" anchor="t" anchorCtr="0">
                  <a:noAutofit/>
                </a:bodyPr>
                <a:lstStyle/>
                <a:p>
                  <a:endParaRPr sz="2727">
                    <a:solidFill>
                      <a:schemeClr val="dk1"/>
                    </a:solidFill>
                    <a:latin typeface="Times New Roman"/>
                    <a:ea typeface="Times New Roman"/>
                    <a:cs typeface="Times New Roman"/>
                    <a:sym typeface="Times New Roman"/>
                  </a:endParaRPr>
                </a:p>
              </p:txBody>
            </p:sp>
            <p:sp>
              <p:nvSpPr>
                <p:cNvPr id="41" name="Shape 699">
                  <a:extLst>
                    <a:ext uri="{FF2B5EF4-FFF2-40B4-BE49-F238E27FC236}">
                      <a16:creationId xmlns:a16="http://schemas.microsoft.com/office/drawing/2014/main" id="{CF7228D3-4110-187B-2F2A-628306ABB887}"/>
                    </a:ext>
                  </a:extLst>
                </p:cNvPr>
                <p:cNvSpPr/>
                <p:nvPr/>
              </p:nvSpPr>
              <p:spPr>
                <a:xfrm>
                  <a:off x="3770" y="2902"/>
                  <a:ext cx="82" cy="280"/>
                </a:xfrm>
                <a:custGeom>
                  <a:avLst/>
                  <a:gdLst/>
                  <a:ahLst/>
                  <a:cxnLst/>
                  <a:rect l="0" t="0" r="0" b="0"/>
                  <a:pathLst>
                    <a:path w="120000" h="120000" extrusionOk="0">
                      <a:moveTo>
                        <a:pt x="0" y="119902"/>
                      </a:moveTo>
                      <a:cubicBezTo>
                        <a:pt x="59672" y="99854"/>
                        <a:pt x="119672" y="79902"/>
                        <a:pt x="119672" y="59951"/>
                      </a:cubicBezTo>
                      <a:cubicBezTo>
                        <a:pt x="119672" y="40000"/>
                        <a:pt x="59672" y="19951"/>
                        <a:pt x="0" y="0"/>
                      </a:cubicBezTo>
                    </a:path>
                  </a:pathLst>
                </a:custGeom>
                <a:noFill/>
                <a:ln w="28425" cap="flat" cmpd="sng">
                  <a:solidFill>
                    <a:srgbClr val="000000"/>
                  </a:solidFill>
                  <a:prstDash val="solid"/>
                  <a:round/>
                  <a:headEnd type="none" w="med" len="med"/>
                  <a:tailEnd type="none" w="med" len="med"/>
                </a:ln>
              </p:spPr>
              <p:txBody>
                <a:bodyPr lIns="103872" tIns="51922" rIns="103872" bIns="51922" anchor="t" anchorCtr="0">
                  <a:noAutofit/>
                </a:bodyPr>
                <a:lstStyle/>
                <a:p>
                  <a:endParaRPr sz="2727">
                    <a:solidFill>
                      <a:schemeClr val="dk1"/>
                    </a:solidFill>
                    <a:latin typeface="Times New Roman"/>
                    <a:ea typeface="Times New Roman"/>
                    <a:cs typeface="Times New Roman"/>
                    <a:sym typeface="Times New Roman"/>
                  </a:endParaRPr>
                </a:p>
              </p:txBody>
            </p:sp>
          </p:grpSp>
          <p:cxnSp>
            <p:nvCxnSpPr>
              <p:cNvPr id="26" name="Shape 700">
                <a:extLst>
                  <a:ext uri="{FF2B5EF4-FFF2-40B4-BE49-F238E27FC236}">
                    <a16:creationId xmlns:a16="http://schemas.microsoft.com/office/drawing/2014/main" id="{E3965B15-77C4-6F31-B6F1-6B15F46C7F64}"/>
                  </a:ext>
                </a:extLst>
              </p:cNvPr>
              <p:cNvCxnSpPr/>
              <p:nvPr/>
            </p:nvCxnSpPr>
            <p:spPr>
              <a:xfrm>
                <a:off x="3274" y="2830"/>
                <a:ext cx="290" cy="0"/>
              </a:xfrm>
              <a:prstGeom prst="straightConnector1">
                <a:avLst/>
              </a:prstGeom>
              <a:noFill/>
              <a:ln w="38150" cap="flat" cmpd="sng">
                <a:solidFill>
                  <a:srgbClr val="0000FF"/>
                </a:solidFill>
                <a:prstDash val="solid"/>
                <a:round/>
                <a:headEnd type="none" w="med" len="med"/>
                <a:tailEnd type="none" w="med" len="med"/>
              </a:ln>
            </p:spPr>
          </p:cxnSp>
          <p:cxnSp>
            <p:nvCxnSpPr>
              <p:cNvPr id="27" name="Shape 701">
                <a:extLst>
                  <a:ext uri="{FF2B5EF4-FFF2-40B4-BE49-F238E27FC236}">
                    <a16:creationId xmlns:a16="http://schemas.microsoft.com/office/drawing/2014/main" id="{16C5C8B1-083D-A943-0028-0EBEEC54F18C}"/>
                  </a:ext>
                </a:extLst>
              </p:cNvPr>
              <p:cNvCxnSpPr/>
              <p:nvPr/>
            </p:nvCxnSpPr>
            <p:spPr>
              <a:xfrm rot="10800000">
                <a:off x="3563" y="2828"/>
                <a:ext cx="0" cy="560"/>
              </a:xfrm>
              <a:prstGeom prst="straightConnector1">
                <a:avLst/>
              </a:prstGeom>
              <a:noFill/>
              <a:ln w="38150" cap="flat" cmpd="sng">
                <a:solidFill>
                  <a:srgbClr val="0000FF"/>
                </a:solidFill>
                <a:prstDash val="solid"/>
                <a:round/>
                <a:headEnd type="none" w="med" len="med"/>
                <a:tailEnd type="none" w="med" len="med"/>
              </a:ln>
            </p:spPr>
          </p:cxnSp>
          <p:cxnSp>
            <p:nvCxnSpPr>
              <p:cNvPr id="28" name="Shape 702">
                <a:extLst>
                  <a:ext uri="{FF2B5EF4-FFF2-40B4-BE49-F238E27FC236}">
                    <a16:creationId xmlns:a16="http://schemas.microsoft.com/office/drawing/2014/main" id="{DFB4EF0A-5B68-F484-C105-4CC2E0C727EF}"/>
                  </a:ext>
                </a:extLst>
              </p:cNvPr>
              <p:cNvCxnSpPr/>
              <p:nvPr/>
            </p:nvCxnSpPr>
            <p:spPr>
              <a:xfrm>
                <a:off x="3563" y="3390"/>
                <a:ext cx="246" cy="0"/>
              </a:xfrm>
              <a:prstGeom prst="straightConnector1">
                <a:avLst/>
              </a:prstGeom>
              <a:noFill/>
              <a:ln w="38150" cap="flat" cmpd="sng">
                <a:solidFill>
                  <a:srgbClr val="0000FF"/>
                </a:solidFill>
                <a:prstDash val="solid"/>
                <a:round/>
                <a:headEnd type="none" w="med" len="med"/>
                <a:tailEnd type="none" w="med" len="med"/>
              </a:ln>
            </p:spPr>
          </p:cxnSp>
          <p:cxnSp>
            <p:nvCxnSpPr>
              <p:cNvPr id="29" name="Shape 703">
                <a:extLst>
                  <a:ext uri="{FF2B5EF4-FFF2-40B4-BE49-F238E27FC236}">
                    <a16:creationId xmlns:a16="http://schemas.microsoft.com/office/drawing/2014/main" id="{B29126E6-28CE-507C-3C43-ACFBCB0C7CD2}"/>
                  </a:ext>
                </a:extLst>
              </p:cNvPr>
              <p:cNvCxnSpPr/>
              <p:nvPr/>
            </p:nvCxnSpPr>
            <p:spPr>
              <a:xfrm>
                <a:off x="3563" y="2970"/>
                <a:ext cx="246" cy="0"/>
              </a:xfrm>
              <a:prstGeom prst="straightConnector1">
                <a:avLst/>
              </a:prstGeom>
              <a:noFill/>
              <a:ln w="38150" cap="flat" cmpd="sng">
                <a:solidFill>
                  <a:srgbClr val="0000FF"/>
                </a:solidFill>
                <a:prstDash val="solid"/>
                <a:round/>
                <a:headEnd type="none" w="med" len="med"/>
                <a:tailEnd type="none" w="med" len="med"/>
              </a:ln>
            </p:spPr>
          </p:cxnSp>
          <p:cxnSp>
            <p:nvCxnSpPr>
              <p:cNvPr id="30" name="Shape 704">
                <a:extLst>
                  <a:ext uri="{FF2B5EF4-FFF2-40B4-BE49-F238E27FC236}">
                    <a16:creationId xmlns:a16="http://schemas.microsoft.com/office/drawing/2014/main" id="{7F59A6B6-BB98-1895-BB1F-A4CCA6401571}"/>
                  </a:ext>
                </a:extLst>
              </p:cNvPr>
              <p:cNvCxnSpPr/>
              <p:nvPr/>
            </p:nvCxnSpPr>
            <p:spPr>
              <a:xfrm>
                <a:off x="3274" y="3145"/>
                <a:ext cx="166" cy="0"/>
              </a:xfrm>
              <a:prstGeom prst="straightConnector1">
                <a:avLst/>
              </a:prstGeom>
              <a:noFill/>
              <a:ln w="38150" cap="flat" cmpd="sng">
                <a:solidFill>
                  <a:srgbClr val="33CC33"/>
                </a:solidFill>
                <a:prstDash val="solid"/>
                <a:round/>
                <a:headEnd type="none" w="med" len="med"/>
                <a:tailEnd type="none" w="med" len="med"/>
              </a:ln>
            </p:spPr>
          </p:cxnSp>
          <p:cxnSp>
            <p:nvCxnSpPr>
              <p:cNvPr id="31" name="Shape 705">
                <a:extLst>
                  <a:ext uri="{FF2B5EF4-FFF2-40B4-BE49-F238E27FC236}">
                    <a16:creationId xmlns:a16="http://schemas.microsoft.com/office/drawing/2014/main" id="{59FA7CC4-131B-18D1-A252-B5702FB90C46}"/>
                  </a:ext>
                </a:extLst>
              </p:cNvPr>
              <p:cNvCxnSpPr/>
              <p:nvPr/>
            </p:nvCxnSpPr>
            <p:spPr>
              <a:xfrm rot="10800000">
                <a:off x="3438" y="3074"/>
                <a:ext cx="0" cy="455"/>
              </a:xfrm>
              <a:prstGeom prst="straightConnector1">
                <a:avLst/>
              </a:prstGeom>
              <a:noFill/>
              <a:ln w="38150" cap="flat" cmpd="sng">
                <a:solidFill>
                  <a:srgbClr val="33CC33"/>
                </a:solidFill>
                <a:prstDash val="solid"/>
                <a:round/>
                <a:headEnd type="none" w="med" len="med"/>
                <a:tailEnd type="none" w="med" len="med"/>
              </a:ln>
            </p:spPr>
          </p:cxnSp>
          <p:cxnSp>
            <p:nvCxnSpPr>
              <p:cNvPr id="32" name="Shape 706">
                <a:extLst>
                  <a:ext uri="{FF2B5EF4-FFF2-40B4-BE49-F238E27FC236}">
                    <a16:creationId xmlns:a16="http://schemas.microsoft.com/office/drawing/2014/main" id="{34FCAE48-B743-20DD-615B-E867821841C4}"/>
                  </a:ext>
                </a:extLst>
              </p:cNvPr>
              <p:cNvCxnSpPr/>
              <p:nvPr/>
            </p:nvCxnSpPr>
            <p:spPr>
              <a:xfrm rot="10800000">
                <a:off x="3438" y="3076"/>
                <a:ext cx="373" cy="0"/>
              </a:xfrm>
              <a:prstGeom prst="straightConnector1">
                <a:avLst/>
              </a:prstGeom>
              <a:noFill/>
              <a:ln w="38150" cap="flat" cmpd="sng">
                <a:solidFill>
                  <a:srgbClr val="33CC33"/>
                </a:solidFill>
                <a:prstDash val="solid"/>
                <a:round/>
                <a:headEnd type="none" w="med" len="med"/>
                <a:tailEnd type="none" w="med" len="med"/>
              </a:ln>
            </p:spPr>
          </p:cxnSp>
          <p:cxnSp>
            <p:nvCxnSpPr>
              <p:cNvPr id="33" name="Shape 707">
                <a:extLst>
                  <a:ext uri="{FF2B5EF4-FFF2-40B4-BE49-F238E27FC236}">
                    <a16:creationId xmlns:a16="http://schemas.microsoft.com/office/drawing/2014/main" id="{0B99EF11-F0E3-E1E0-54DC-571A74787CBF}"/>
                  </a:ext>
                </a:extLst>
              </p:cNvPr>
              <p:cNvCxnSpPr/>
              <p:nvPr/>
            </p:nvCxnSpPr>
            <p:spPr>
              <a:xfrm rot="10800000">
                <a:off x="3438" y="3529"/>
                <a:ext cx="373" cy="0"/>
              </a:xfrm>
              <a:prstGeom prst="straightConnector1">
                <a:avLst/>
              </a:prstGeom>
              <a:noFill/>
              <a:ln w="38150" cap="flat" cmpd="sng">
                <a:solidFill>
                  <a:srgbClr val="33CC33"/>
                </a:solidFill>
                <a:prstDash val="solid"/>
                <a:round/>
                <a:headEnd type="none" w="med" len="med"/>
                <a:tailEnd type="none" w="med" len="med"/>
              </a:ln>
            </p:spPr>
          </p:cxnSp>
          <p:cxnSp>
            <p:nvCxnSpPr>
              <p:cNvPr id="34" name="Shape 708">
                <a:extLst>
                  <a:ext uri="{FF2B5EF4-FFF2-40B4-BE49-F238E27FC236}">
                    <a16:creationId xmlns:a16="http://schemas.microsoft.com/office/drawing/2014/main" id="{3BED7D3B-DE9D-B2AF-17E5-BE761D8DC379}"/>
                  </a:ext>
                </a:extLst>
              </p:cNvPr>
              <p:cNvCxnSpPr/>
              <p:nvPr/>
            </p:nvCxnSpPr>
            <p:spPr>
              <a:xfrm>
                <a:off x="4225" y="3039"/>
                <a:ext cx="207" cy="0"/>
              </a:xfrm>
              <a:prstGeom prst="straightConnector1">
                <a:avLst/>
              </a:prstGeom>
              <a:noFill/>
              <a:ln w="38150" cap="flat" cmpd="sng">
                <a:solidFill>
                  <a:srgbClr val="000000"/>
                </a:solidFill>
                <a:prstDash val="solid"/>
                <a:round/>
                <a:headEnd type="none" w="med" len="med"/>
                <a:tailEnd type="none" w="med" len="med"/>
              </a:ln>
            </p:spPr>
          </p:cxnSp>
          <p:cxnSp>
            <p:nvCxnSpPr>
              <p:cNvPr id="35" name="Shape 709">
                <a:extLst>
                  <a:ext uri="{FF2B5EF4-FFF2-40B4-BE49-F238E27FC236}">
                    <a16:creationId xmlns:a16="http://schemas.microsoft.com/office/drawing/2014/main" id="{4346F53A-EE51-E899-8BF4-456E98AE8733}"/>
                  </a:ext>
                </a:extLst>
              </p:cNvPr>
              <p:cNvCxnSpPr/>
              <p:nvPr/>
            </p:nvCxnSpPr>
            <p:spPr>
              <a:xfrm>
                <a:off x="4225" y="3459"/>
                <a:ext cx="246" cy="0"/>
              </a:xfrm>
              <a:prstGeom prst="straightConnector1">
                <a:avLst/>
              </a:prstGeom>
              <a:noFill/>
              <a:ln w="38150" cap="flat" cmpd="sng">
                <a:solidFill>
                  <a:srgbClr val="FF0000"/>
                </a:solidFill>
                <a:prstDash val="solid"/>
                <a:round/>
                <a:headEnd type="none" w="med" len="med"/>
                <a:tailEnd type="none" w="med" len="med"/>
              </a:ln>
            </p:spPr>
          </p:cxnSp>
        </p:grpSp>
        <p:sp>
          <p:nvSpPr>
            <p:cNvPr id="20" name="Shape 711">
              <a:extLst>
                <a:ext uri="{FF2B5EF4-FFF2-40B4-BE49-F238E27FC236}">
                  <a16:creationId xmlns:a16="http://schemas.microsoft.com/office/drawing/2014/main" id="{7915B068-ACD7-D5C2-C44F-DB46F6F94B8B}"/>
                </a:ext>
              </a:extLst>
            </p:cNvPr>
            <p:cNvSpPr/>
            <p:nvPr/>
          </p:nvSpPr>
          <p:spPr>
            <a:xfrm>
              <a:off x="7102475" y="4724400"/>
              <a:ext cx="319087" cy="339723"/>
            </a:xfrm>
            <a:prstGeom prst="roundRect">
              <a:avLst>
                <a:gd name="adj" fmla="val 500"/>
              </a:avLst>
            </a:prstGeom>
            <a:noFill/>
            <a:ln>
              <a:noFill/>
            </a:ln>
          </p:spPr>
          <p:txBody>
            <a:bodyPr lIns="102253" tIns="53172" rIns="102253" bIns="53172" anchor="t" anchorCtr="0">
              <a:noAutofit/>
            </a:bodyPr>
            <a:lstStyle/>
            <a:p>
              <a:pPr>
                <a:buSzPct val="25000"/>
              </a:pPr>
              <a:r>
                <a:rPr lang="en-US" sz="1818">
                  <a:solidFill>
                    <a:srgbClr val="FF0000"/>
                  </a:solidFill>
                  <a:latin typeface="Times New Roman"/>
                  <a:ea typeface="Times New Roman"/>
                  <a:cs typeface="Times New Roman"/>
                  <a:sym typeface="Times New Roman"/>
                </a:rPr>
                <a:t>C</a:t>
              </a:r>
            </a:p>
          </p:txBody>
        </p:sp>
        <p:sp>
          <p:nvSpPr>
            <p:cNvPr id="21" name="Shape 712">
              <a:extLst>
                <a:ext uri="{FF2B5EF4-FFF2-40B4-BE49-F238E27FC236}">
                  <a16:creationId xmlns:a16="http://schemas.microsoft.com/office/drawing/2014/main" id="{2A4DF41A-4A24-EE34-4701-77A1777D12CD}"/>
                </a:ext>
              </a:extLst>
            </p:cNvPr>
            <p:cNvSpPr/>
            <p:nvPr/>
          </p:nvSpPr>
          <p:spPr>
            <a:xfrm>
              <a:off x="7086600" y="4024312"/>
              <a:ext cx="296863" cy="339723"/>
            </a:xfrm>
            <a:prstGeom prst="roundRect">
              <a:avLst>
                <a:gd name="adj" fmla="val 537"/>
              </a:avLst>
            </a:prstGeom>
            <a:noFill/>
            <a:ln>
              <a:noFill/>
            </a:ln>
          </p:spPr>
          <p:txBody>
            <a:bodyPr lIns="102253" tIns="53172" rIns="102253" bIns="53172" anchor="t" anchorCtr="0">
              <a:noAutofit/>
            </a:bodyPr>
            <a:lstStyle/>
            <a:p>
              <a:pPr>
                <a:buSzPct val="25000"/>
              </a:pPr>
              <a:r>
                <a:rPr lang="en-US" sz="1818">
                  <a:solidFill>
                    <a:schemeClr val="dk1"/>
                  </a:solidFill>
                  <a:latin typeface="Times New Roman"/>
                  <a:ea typeface="Times New Roman"/>
                  <a:cs typeface="Times New Roman"/>
                  <a:sym typeface="Times New Roman"/>
                </a:rPr>
                <a:t>S</a:t>
              </a:r>
            </a:p>
          </p:txBody>
        </p:sp>
        <p:sp>
          <p:nvSpPr>
            <p:cNvPr id="22" name="Shape 713">
              <a:extLst>
                <a:ext uri="{FF2B5EF4-FFF2-40B4-BE49-F238E27FC236}">
                  <a16:creationId xmlns:a16="http://schemas.microsoft.com/office/drawing/2014/main" id="{D5FD914F-B0E1-D706-BFC4-99D2DCF68AB8}"/>
                </a:ext>
              </a:extLst>
            </p:cNvPr>
            <p:cNvSpPr/>
            <p:nvPr/>
          </p:nvSpPr>
          <p:spPr>
            <a:xfrm>
              <a:off x="4892675" y="3733800"/>
              <a:ext cx="330200" cy="339723"/>
            </a:xfrm>
            <a:prstGeom prst="roundRect">
              <a:avLst>
                <a:gd name="adj" fmla="val 477"/>
              </a:avLst>
            </a:prstGeom>
            <a:noFill/>
            <a:ln>
              <a:noFill/>
            </a:ln>
          </p:spPr>
          <p:txBody>
            <a:bodyPr lIns="102253" tIns="53172" rIns="102253" bIns="53172" anchor="t" anchorCtr="0">
              <a:noAutofit/>
            </a:bodyPr>
            <a:lstStyle/>
            <a:p>
              <a:pPr>
                <a:buSzPct val="25000"/>
              </a:pPr>
              <a:r>
                <a:rPr lang="en-US" sz="1818" dirty="0">
                  <a:solidFill>
                    <a:srgbClr val="3333FF"/>
                  </a:solidFill>
                  <a:latin typeface="Times New Roman"/>
                  <a:ea typeface="Times New Roman"/>
                  <a:cs typeface="Times New Roman"/>
                  <a:sym typeface="Times New Roman"/>
                </a:rPr>
                <a:t>A</a:t>
              </a:r>
            </a:p>
          </p:txBody>
        </p:sp>
        <p:sp>
          <p:nvSpPr>
            <p:cNvPr id="23" name="Shape 714">
              <a:extLst>
                <a:ext uri="{FF2B5EF4-FFF2-40B4-BE49-F238E27FC236}">
                  <a16:creationId xmlns:a16="http://schemas.microsoft.com/office/drawing/2014/main" id="{F4AE7730-7E2A-DBCF-7C2E-6755672A2576}"/>
                </a:ext>
              </a:extLst>
            </p:cNvPr>
            <p:cNvSpPr/>
            <p:nvPr/>
          </p:nvSpPr>
          <p:spPr>
            <a:xfrm>
              <a:off x="4876800" y="4252912"/>
              <a:ext cx="319087" cy="339723"/>
            </a:xfrm>
            <a:prstGeom prst="roundRect">
              <a:avLst>
                <a:gd name="adj" fmla="val 500"/>
              </a:avLst>
            </a:prstGeom>
            <a:noFill/>
            <a:ln>
              <a:noFill/>
            </a:ln>
          </p:spPr>
          <p:txBody>
            <a:bodyPr lIns="102253" tIns="53172" rIns="102253" bIns="53172" anchor="t" anchorCtr="0">
              <a:noAutofit/>
            </a:bodyPr>
            <a:lstStyle/>
            <a:p>
              <a:pPr>
                <a:buSzPct val="25000"/>
              </a:pPr>
              <a:r>
                <a:rPr lang="en-US" sz="1818">
                  <a:solidFill>
                    <a:srgbClr val="89DB4B"/>
                  </a:solidFill>
                  <a:latin typeface="Times New Roman"/>
                  <a:ea typeface="Times New Roman"/>
                  <a:cs typeface="Times New Roman"/>
                  <a:sym typeface="Times New Roman"/>
                </a:rPr>
                <a:t>B</a:t>
              </a:r>
            </a:p>
          </p:txBody>
        </p:sp>
      </p:grpSp>
      <p:sp>
        <p:nvSpPr>
          <p:cNvPr id="43" name="Shape 722">
            <a:extLst>
              <a:ext uri="{FF2B5EF4-FFF2-40B4-BE49-F238E27FC236}">
                <a16:creationId xmlns:a16="http://schemas.microsoft.com/office/drawing/2014/main" id="{71146935-9F35-94CB-41E3-20B2ECEE00AB}"/>
              </a:ext>
            </a:extLst>
          </p:cNvPr>
          <p:cNvSpPr/>
          <p:nvPr/>
        </p:nvSpPr>
        <p:spPr>
          <a:xfrm>
            <a:off x="7227529" y="5091238"/>
            <a:ext cx="382767" cy="1787044"/>
          </a:xfrm>
          <a:prstGeom prst="roundRect">
            <a:avLst>
              <a:gd name="adj" fmla="val 468"/>
            </a:avLst>
          </a:prstGeom>
          <a:noFill/>
          <a:ln>
            <a:noFill/>
          </a:ln>
        </p:spPr>
        <p:txBody>
          <a:bodyPr lIns="102253" tIns="53172" rIns="102253" bIns="53172" anchor="t" anchorCtr="0">
            <a:noAutofit/>
          </a:bodyPr>
          <a:lstStyle/>
          <a:p>
            <a:pPr>
              <a:buSzPct val="25000"/>
            </a:pPr>
            <a:r>
              <a:rPr lang="en-US" sz="2727" b="1">
                <a:solidFill>
                  <a:srgbClr val="0000FF"/>
                </a:solidFill>
                <a:latin typeface="Calibri"/>
                <a:ea typeface="Calibri"/>
                <a:cs typeface="Calibri"/>
                <a:sym typeface="Calibri"/>
              </a:rPr>
              <a:t>0</a:t>
            </a:r>
          </a:p>
          <a:p>
            <a:pPr>
              <a:buSzPct val="25000"/>
            </a:pPr>
            <a:r>
              <a:rPr lang="en-US" sz="2727" b="1">
                <a:solidFill>
                  <a:srgbClr val="0000FF"/>
                </a:solidFill>
                <a:latin typeface="Calibri"/>
                <a:ea typeface="Calibri"/>
                <a:cs typeface="Calibri"/>
                <a:sym typeface="Calibri"/>
              </a:rPr>
              <a:t>0</a:t>
            </a:r>
          </a:p>
          <a:p>
            <a:pPr>
              <a:buSzPct val="25000"/>
            </a:pPr>
            <a:r>
              <a:rPr lang="en-US" sz="2727" b="1">
                <a:solidFill>
                  <a:srgbClr val="0000FF"/>
                </a:solidFill>
                <a:latin typeface="Calibri"/>
                <a:ea typeface="Calibri"/>
                <a:cs typeface="Calibri"/>
                <a:sym typeface="Calibri"/>
              </a:rPr>
              <a:t>1</a:t>
            </a:r>
          </a:p>
          <a:p>
            <a:pPr>
              <a:buSzPct val="25000"/>
            </a:pPr>
            <a:r>
              <a:rPr lang="en-US" sz="2727" b="1">
                <a:solidFill>
                  <a:srgbClr val="0000FF"/>
                </a:solidFill>
                <a:latin typeface="Calibri"/>
                <a:ea typeface="Calibri"/>
                <a:cs typeface="Calibri"/>
                <a:sym typeface="Calibri"/>
              </a:rPr>
              <a:t>1</a:t>
            </a:r>
          </a:p>
        </p:txBody>
      </p:sp>
      <p:sp>
        <p:nvSpPr>
          <p:cNvPr id="44" name="Shape 723">
            <a:extLst>
              <a:ext uri="{FF2B5EF4-FFF2-40B4-BE49-F238E27FC236}">
                <a16:creationId xmlns:a16="http://schemas.microsoft.com/office/drawing/2014/main" id="{C2B617DA-B94F-C71C-A48B-572A19E16E1E}"/>
              </a:ext>
            </a:extLst>
          </p:cNvPr>
          <p:cNvSpPr/>
          <p:nvPr/>
        </p:nvSpPr>
        <p:spPr>
          <a:xfrm>
            <a:off x="7662656" y="5091238"/>
            <a:ext cx="382767" cy="1787044"/>
          </a:xfrm>
          <a:prstGeom prst="roundRect">
            <a:avLst>
              <a:gd name="adj" fmla="val 468"/>
            </a:avLst>
          </a:prstGeom>
          <a:noFill/>
          <a:ln>
            <a:noFill/>
          </a:ln>
        </p:spPr>
        <p:txBody>
          <a:bodyPr lIns="102253" tIns="53172" rIns="102253" bIns="53172" anchor="t" anchorCtr="0">
            <a:noAutofit/>
          </a:bodyPr>
          <a:lstStyle/>
          <a:p>
            <a:pPr>
              <a:buSzPct val="25000"/>
            </a:pPr>
            <a:r>
              <a:rPr lang="en-US" sz="2727" b="1" dirty="0">
                <a:solidFill>
                  <a:srgbClr val="33CC33"/>
                </a:solidFill>
                <a:latin typeface="Calibri"/>
                <a:ea typeface="Calibri"/>
                <a:cs typeface="Calibri"/>
                <a:sym typeface="Calibri"/>
              </a:rPr>
              <a:t>0</a:t>
            </a:r>
          </a:p>
          <a:p>
            <a:pPr>
              <a:buSzPct val="25000"/>
            </a:pPr>
            <a:r>
              <a:rPr lang="en-US" sz="2727" b="1" dirty="0">
                <a:solidFill>
                  <a:srgbClr val="33CC33"/>
                </a:solidFill>
                <a:latin typeface="Calibri"/>
                <a:ea typeface="Calibri"/>
                <a:cs typeface="Calibri"/>
                <a:sym typeface="Calibri"/>
              </a:rPr>
              <a:t>1</a:t>
            </a:r>
          </a:p>
          <a:p>
            <a:pPr>
              <a:buSzPct val="25000"/>
            </a:pPr>
            <a:r>
              <a:rPr lang="en-US" sz="2727" b="1" dirty="0">
                <a:solidFill>
                  <a:srgbClr val="33CC33"/>
                </a:solidFill>
                <a:latin typeface="Calibri"/>
                <a:ea typeface="Calibri"/>
                <a:cs typeface="Calibri"/>
                <a:sym typeface="Calibri"/>
              </a:rPr>
              <a:t>0</a:t>
            </a:r>
          </a:p>
          <a:p>
            <a:pPr>
              <a:buSzPct val="25000"/>
            </a:pPr>
            <a:r>
              <a:rPr lang="en-US" sz="2727" b="1" dirty="0">
                <a:solidFill>
                  <a:srgbClr val="33CC33"/>
                </a:solidFill>
                <a:latin typeface="Calibri"/>
                <a:ea typeface="Calibri"/>
                <a:cs typeface="Calibri"/>
                <a:sym typeface="Calibri"/>
              </a:rPr>
              <a:t>1</a:t>
            </a:r>
          </a:p>
        </p:txBody>
      </p:sp>
      <p:sp>
        <p:nvSpPr>
          <p:cNvPr id="45" name="Shape 724">
            <a:extLst>
              <a:ext uri="{FF2B5EF4-FFF2-40B4-BE49-F238E27FC236}">
                <a16:creationId xmlns:a16="http://schemas.microsoft.com/office/drawing/2014/main" id="{8B1C5F26-A4F5-389C-0355-B1C32C91B582}"/>
              </a:ext>
            </a:extLst>
          </p:cNvPr>
          <p:cNvSpPr/>
          <p:nvPr/>
        </p:nvSpPr>
        <p:spPr>
          <a:xfrm>
            <a:off x="8095978" y="5091238"/>
            <a:ext cx="382767" cy="1787044"/>
          </a:xfrm>
          <a:prstGeom prst="roundRect">
            <a:avLst>
              <a:gd name="adj" fmla="val 468"/>
            </a:avLst>
          </a:prstGeom>
          <a:noFill/>
          <a:ln>
            <a:noFill/>
          </a:ln>
        </p:spPr>
        <p:txBody>
          <a:bodyPr lIns="102253" tIns="53172" rIns="102253" bIns="53172" anchor="t" anchorCtr="0">
            <a:noAutofit/>
          </a:bodyPr>
          <a:lstStyle/>
          <a:p>
            <a:pPr>
              <a:buSzPct val="25000"/>
            </a:pPr>
            <a:r>
              <a:rPr lang="en-US" sz="2727" b="1" dirty="0">
                <a:solidFill>
                  <a:schemeClr val="dk1"/>
                </a:solidFill>
                <a:latin typeface="Calibri"/>
                <a:ea typeface="Calibri"/>
                <a:cs typeface="Calibri"/>
                <a:sym typeface="Calibri"/>
              </a:rPr>
              <a:t>0</a:t>
            </a:r>
          </a:p>
          <a:p>
            <a:pPr>
              <a:buSzPct val="25000"/>
            </a:pPr>
            <a:r>
              <a:rPr lang="en-US" sz="2727" b="1" dirty="0">
                <a:solidFill>
                  <a:schemeClr val="dk1"/>
                </a:solidFill>
                <a:latin typeface="Calibri"/>
                <a:ea typeface="Calibri"/>
                <a:cs typeface="Calibri"/>
                <a:sym typeface="Calibri"/>
              </a:rPr>
              <a:t>0</a:t>
            </a:r>
          </a:p>
          <a:p>
            <a:pPr>
              <a:buSzPct val="25000"/>
            </a:pPr>
            <a:r>
              <a:rPr lang="en-US" sz="2727" b="1" dirty="0">
                <a:solidFill>
                  <a:schemeClr val="dk1"/>
                </a:solidFill>
                <a:latin typeface="Calibri"/>
                <a:ea typeface="Calibri"/>
                <a:cs typeface="Calibri"/>
                <a:sym typeface="Calibri"/>
              </a:rPr>
              <a:t>0</a:t>
            </a:r>
          </a:p>
          <a:p>
            <a:pPr>
              <a:buSzPct val="25000"/>
            </a:pPr>
            <a:r>
              <a:rPr lang="en-US" sz="2727" b="1" dirty="0">
                <a:solidFill>
                  <a:schemeClr val="dk1"/>
                </a:solidFill>
                <a:latin typeface="Calibri"/>
                <a:ea typeface="Calibri"/>
                <a:cs typeface="Calibri"/>
                <a:sym typeface="Calibri"/>
              </a:rPr>
              <a:t>1</a:t>
            </a:r>
          </a:p>
        </p:txBody>
      </p:sp>
      <p:sp>
        <p:nvSpPr>
          <p:cNvPr id="46" name="Shape 726">
            <a:extLst>
              <a:ext uri="{FF2B5EF4-FFF2-40B4-BE49-F238E27FC236}">
                <a16:creationId xmlns:a16="http://schemas.microsoft.com/office/drawing/2014/main" id="{DDED0314-2336-EB5A-BD65-7ACC3AA70A71}"/>
              </a:ext>
            </a:extLst>
          </p:cNvPr>
          <p:cNvSpPr/>
          <p:nvPr/>
        </p:nvSpPr>
        <p:spPr>
          <a:xfrm>
            <a:off x="8527493" y="5091238"/>
            <a:ext cx="382767" cy="1787044"/>
          </a:xfrm>
          <a:prstGeom prst="roundRect">
            <a:avLst>
              <a:gd name="adj" fmla="val 468"/>
            </a:avLst>
          </a:prstGeom>
          <a:noFill/>
          <a:ln>
            <a:noFill/>
          </a:ln>
        </p:spPr>
        <p:txBody>
          <a:bodyPr lIns="102253" tIns="53172" rIns="102253" bIns="53172" anchor="t" anchorCtr="0">
            <a:noAutofit/>
          </a:bodyPr>
          <a:lstStyle/>
          <a:p>
            <a:pPr>
              <a:buSzPct val="25000"/>
            </a:pPr>
            <a:r>
              <a:rPr lang="en-US" sz="2727" b="1" dirty="0">
                <a:solidFill>
                  <a:schemeClr val="dk1"/>
                </a:solidFill>
                <a:latin typeface="Calibri"/>
                <a:ea typeface="Calibri"/>
                <a:cs typeface="Calibri"/>
                <a:sym typeface="Calibri"/>
              </a:rPr>
              <a:t>0</a:t>
            </a:r>
          </a:p>
          <a:p>
            <a:pPr>
              <a:buSzPct val="25000"/>
            </a:pPr>
            <a:r>
              <a:rPr lang="en-US" sz="2727" b="1" dirty="0">
                <a:solidFill>
                  <a:schemeClr val="dk1"/>
                </a:solidFill>
                <a:latin typeface="Calibri"/>
                <a:ea typeface="Calibri"/>
                <a:cs typeface="Calibri"/>
                <a:sym typeface="Calibri"/>
              </a:rPr>
              <a:t>1</a:t>
            </a:r>
          </a:p>
          <a:p>
            <a:pPr>
              <a:buSzPct val="25000"/>
            </a:pPr>
            <a:r>
              <a:rPr lang="en-US" sz="2727" b="1" dirty="0">
                <a:solidFill>
                  <a:schemeClr val="dk1"/>
                </a:solidFill>
                <a:latin typeface="Calibri"/>
                <a:ea typeface="Calibri"/>
                <a:cs typeface="Calibri"/>
                <a:sym typeface="Calibri"/>
              </a:rPr>
              <a:t>1</a:t>
            </a:r>
          </a:p>
          <a:p>
            <a:pPr>
              <a:buSzPct val="25000"/>
            </a:pPr>
            <a:r>
              <a:rPr lang="en-US" sz="2727" b="1" dirty="0">
                <a:solidFill>
                  <a:schemeClr val="dk1"/>
                </a:solidFill>
                <a:latin typeface="Calibri"/>
                <a:ea typeface="Calibri"/>
                <a:cs typeface="Calibri"/>
                <a:sym typeface="Calibri"/>
              </a:rPr>
              <a:t>0</a:t>
            </a:r>
          </a:p>
        </p:txBody>
      </p:sp>
    </p:spTree>
    <p:extLst>
      <p:ext uri="{BB962C8B-B14F-4D97-AF65-F5344CB8AC3E}">
        <p14:creationId xmlns:p14="http://schemas.microsoft.com/office/powerpoint/2010/main" val="285675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0A92-905F-2BB7-85DF-BE1C00E56193}"/>
              </a:ext>
            </a:extLst>
          </p:cNvPr>
          <p:cNvSpPr>
            <a:spLocks noGrp="1"/>
          </p:cNvSpPr>
          <p:nvPr>
            <p:ph type="title"/>
          </p:nvPr>
        </p:nvSpPr>
        <p:spPr/>
        <p:txBody>
          <a:bodyPr/>
          <a:lstStyle/>
          <a:p>
            <a:r>
              <a:rPr lang="en-US" sz="4400" dirty="0">
                <a:latin typeface="Calibri"/>
                <a:ea typeface="Calibri"/>
                <a:cs typeface="Calibri"/>
                <a:sym typeface="Calibri"/>
              </a:rPr>
              <a:t>Building Complexity: Addition</a:t>
            </a:r>
            <a:endParaRPr lang="en-US" dirty="0"/>
          </a:p>
        </p:txBody>
      </p:sp>
      <p:sp>
        <p:nvSpPr>
          <p:cNvPr id="3" name="Content Placeholder 2">
            <a:extLst>
              <a:ext uri="{FF2B5EF4-FFF2-40B4-BE49-F238E27FC236}">
                <a16:creationId xmlns:a16="http://schemas.microsoft.com/office/drawing/2014/main" id="{AAE8F2EE-A429-0B09-A38D-D952BBE94C93}"/>
              </a:ext>
            </a:extLst>
          </p:cNvPr>
          <p:cNvSpPr>
            <a:spLocks noGrp="1"/>
          </p:cNvSpPr>
          <p:nvPr>
            <p:ph idx="1"/>
          </p:nvPr>
        </p:nvSpPr>
        <p:spPr/>
        <p:txBody>
          <a:bodyPr/>
          <a:lstStyle/>
          <a:p>
            <a:r>
              <a:rPr lang="en-US" sz="2272" dirty="0"/>
              <a:t>Now we can add two bits, but how do we deal with carry bits?</a:t>
            </a:r>
          </a:p>
          <a:p>
            <a:r>
              <a:rPr lang="en-US" sz="2272" dirty="0"/>
              <a:t>This is a </a:t>
            </a:r>
            <a:r>
              <a:rPr lang="en-US" sz="2272" b="1" dirty="0"/>
              <a:t>full adder</a:t>
            </a:r>
            <a:endParaRPr lang="en-US" sz="2272" dirty="0"/>
          </a:p>
          <a:p>
            <a:pPr lvl="1"/>
            <a:r>
              <a:rPr lang="en-US" sz="2272" dirty="0"/>
              <a:t>We have to design a circuit that can add three bits</a:t>
            </a:r>
          </a:p>
          <a:p>
            <a:pPr lvl="2"/>
            <a:r>
              <a:rPr lang="en-US" sz="2272" dirty="0"/>
              <a:t>Inputs:    </a:t>
            </a:r>
            <a:r>
              <a:rPr lang="en-US" sz="2272" dirty="0">
                <a:solidFill>
                  <a:srgbClr val="0432FF"/>
                </a:solidFill>
              </a:rPr>
              <a:t>A</a:t>
            </a:r>
            <a:r>
              <a:rPr lang="en-US" sz="2272" dirty="0"/>
              <a:t>, </a:t>
            </a:r>
            <a:r>
              <a:rPr lang="en-US" sz="2272" dirty="0">
                <a:solidFill>
                  <a:srgbClr val="00B050"/>
                </a:solidFill>
              </a:rPr>
              <a:t>B</a:t>
            </a:r>
            <a:r>
              <a:rPr lang="en-US" sz="2272" dirty="0"/>
              <a:t>, </a:t>
            </a:r>
            <a:r>
              <a:rPr lang="en-US" sz="2272" dirty="0" err="1">
                <a:solidFill>
                  <a:srgbClr val="FF0000"/>
                </a:solidFill>
              </a:rPr>
              <a:t>Cin</a:t>
            </a:r>
            <a:endParaRPr lang="en-US" sz="2272" dirty="0">
              <a:solidFill>
                <a:srgbClr val="FF0000"/>
              </a:solidFill>
            </a:endParaRPr>
          </a:p>
          <a:p>
            <a:pPr lvl="2"/>
            <a:r>
              <a:rPr lang="en-US" sz="2272" dirty="0"/>
              <a:t>Outputs: S, </a:t>
            </a:r>
            <a:r>
              <a:rPr lang="en-US" sz="2272" dirty="0" err="1"/>
              <a:t>Cout</a:t>
            </a:r>
            <a:endParaRPr lang="en-US" sz="2272" dirty="0"/>
          </a:p>
          <a:p>
            <a:pPr marL="1298562" lvl="1" indent="-519425">
              <a:buFont typeface="+mj-lt"/>
              <a:buAutoNum type="arabicPeriod"/>
            </a:pPr>
            <a:r>
              <a:rPr lang="en-US" sz="2272" dirty="0"/>
              <a:t>Design a truth table</a:t>
            </a:r>
          </a:p>
          <a:p>
            <a:pPr marL="1298562" lvl="1" indent="-519425">
              <a:buFont typeface="+mj-lt"/>
              <a:buAutoNum type="arabicPeriod"/>
            </a:pPr>
            <a:r>
              <a:rPr lang="en-US" sz="2272" dirty="0"/>
              <a:t>Circuit</a:t>
            </a:r>
          </a:p>
          <a:p>
            <a:r>
              <a:rPr lang="en-US" sz="2272" dirty="0"/>
              <a:t>This is a </a:t>
            </a:r>
            <a:r>
              <a:rPr lang="en-US" sz="2272" b="1" dirty="0"/>
              <a:t>full adder</a:t>
            </a:r>
            <a:endParaRPr lang="en-US" sz="2272" dirty="0"/>
          </a:p>
          <a:p>
            <a:pPr marL="1298562" lvl="1" indent="-519425">
              <a:buFont typeface="+mj-lt"/>
              <a:buAutoNum type="arabicPeriod"/>
            </a:pPr>
            <a:endParaRPr lang="en-US" sz="2272" dirty="0"/>
          </a:p>
          <a:p>
            <a:pPr marL="842505" indent="-519425"/>
            <a:endParaRPr lang="en-US" sz="2671" dirty="0"/>
          </a:p>
          <a:p>
            <a:pPr marL="0" indent="0">
              <a:buNone/>
            </a:pPr>
            <a:endParaRPr lang="en-US" dirty="0"/>
          </a:p>
        </p:txBody>
      </p:sp>
      <p:sp>
        <p:nvSpPr>
          <p:cNvPr id="4" name="Slide Number Placeholder 3">
            <a:extLst>
              <a:ext uri="{FF2B5EF4-FFF2-40B4-BE49-F238E27FC236}">
                <a16:creationId xmlns:a16="http://schemas.microsoft.com/office/drawing/2014/main" id="{7FFA6F13-9998-686B-6652-F30AFC713C11}"/>
              </a:ext>
            </a:extLst>
          </p:cNvPr>
          <p:cNvSpPr>
            <a:spLocks noGrp="1"/>
          </p:cNvSpPr>
          <p:nvPr>
            <p:ph type="sldNum" sz="quarter" idx="12"/>
          </p:nvPr>
        </p:nvSpPr>
        <p:spPr/>
        <p:txBody>
          <a:bodyPr/>
          <a:lstStyle/>
          <a:p>
            <a:fld id="{24191890-1B93-4A46-9FD4-B9843F018E51}" type="slidenum">
              <a:rPr lang="en-US" smtClean="0"/>
              <a:pPr/>
              <a:t>26</a:t>
            </a:fld>
            <a:endParaRPr lang="en-US" dirty="0"/>
          </a:p>
        </p:txBody>
      </p:sp>
      <p:grpSp>
        <p:nvGrpSpPr>
          <p:cNvPr id="5" name="Group 4">
            <a:extLst>
              <a:ext uri="{FF2B5EF4-FFF2-40B4-BE49-F238E27FC236}">
                <a16:creationId xmlns:a16="http://schemas.microsoft.com/office/drawing/2014/main" id="{A1E132DD-63F6-74FB-2D0C-FEBA8B863F9D}"/>
              </a:ext>
            </a:extLst>
          </p:cNvPr>
          <p:cNvGrpSpPr/>
          <p:nvPr/>
        </p:nvGrpSpPr>
        <p:grpSpPr>
          <a:xfrm>
            <a:off x="9669628" y="1389927"/>
            <a:ext cx="1725152" cy="1514003"/>
            <a:chOff x="4462272" y="1461401"/>
            <a:chExt cx="1518427" cy="1332580"/>
          </a:xfrm>
        </p:grpSpPr>
        <p:sp>
          <p:nvSpPr>
            <p:cNvPr id="6" name="Text Box 10">
              <a:extLst>
                <a:ext uri="{FF2B5EF4-FFF2-40B4-BE49-F238E27FC236}">
                  <a16:creationId xmlns:a16="http://schemas.microsoft.com/office/drawing/2014/main" id="{286E5F01-12C3-E2E7-D35E-6FD9BAAD2364}"/>
                </a:ext>
              </a:extLst>
            </p:cNvPr>
            <p:cNvSpPr txBox="1">
              <a:spLocks noChangeArrowheads="1"/>
            </p:cNvSpPr>
            <p:nvPr/>
          </p:nvSpPr>
          <p:spPr bwMode="auto">
            <a:xfrm>
              <a:off x="4462272" y="1706880"/>
              <a:ext cx="1518427" cy="696767"/>
            </a:xfrm>
            <a:prstGeom prst="rect">
              <a:avLst/>
            </a:prstGeom>
            <a:noFill/>
            <a:ln w="9525">
              <a:noFill/>
              <a:miter lim="800000"/>
              <a:headEnd/>
              <a:tailEnd/>
            </a:ln>
          </p:spPr>
          <p:txBody>
            <a:bodyPr wrap="none">
              <a:spAutoFit/>
            </a:bodyPr>
            <a:lstStyle/>
            <a:p>
              <a:r>
                <a:rPr lang="en-US" sz="2272" b="1" dirty="0"/>
                <a:t>   1 0 0 1 1 </a:t>
              </a:r>
            </a:p>
            <a:p>
              <a:r>
                <a:rPr lang="en-US" sz="2272" b="1" dirty="0">
                  <a:sym typeface="Symbol" pitchFamily="18" charset="2"/>
                </a:rPr>
                <a:t>+ </a:t>
              </a:r>
              <a:r>
                <a:rPr lang="en-US" sz="2272" b="1" dirty="0"/>
                <a:t>0 0 1 1 0  </a:t>
              </a:r>
            </a:p>
          </p:txBody>
        </p:sp>
        <p:cxnSp>
          <p:nvCxnSpPr>
            <p:cNvPr id="7" name="Straight Connector 6">
              <a:extLst>
                <a:ext uri="{FF2B5EF4-FFF2-40B4-BE49-F238E27FC236}">
                  <a16:creationId xmlns:a16="http://schemas.microsoft.com/office/drawing/2014/main" id="{CA39821B-B26A-49F0-D24D-3A1AF1B4DE85}"/>
                </a:ext>
              </a:extLst>
            </p:cNvPr>
            <p:cNvCxnSpPr/>
            <p:nvPr/>
          </p:nvCxnSpPr>
          <p:spPr bwMode="auto">
            <a:xfrm>
              <a:off x="4462272" y="2406372"/>
              <a:ext cx="146226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 name="Text Box 10">
              <a:extLst>
                <a:ext uri="{FF2B5EF4-FFF2-40B4-BE49-F238E27FC236}">
                  <a16:creationId xmlns:a16="http://schemas.microsoft.com/office/drawing/2014/main" id="{68C3622B-D043-C8A3-6AFB-6BD9DC8555A2}"/>
                </a:ext>
              </a:extLst>
            </p:cNvPr>
            <p:cNvSpPr txBox="1">
              <a:spLocks noChangeArrowheads="1"/>
            </p:cNvSpPr>
            <p:nvPr/>
          </p:nvSpPr>
          <p:spPr bwMode="auto">
            <a:xfrm>
              <a:off x="4462272" y="2404963"/>
              <a:ext cx="1439416" cy="389018"/>
            </a:xfrm>
            <a:prstGeom prst="rect">
              <a:avLst/>
            </a:prstGeom>
            <a:noFill/>
            <a:ln w="9525">
              <a:noFill/>
              <a:miter lim="800000"/>
              <a:headEnd/>
              <a:tailEnd/>
            </a:ln>
          </p:spPr>
          <p:txBody>
            <a:bodyPr wrap="none">
              <a:spAutoFit/>
            </a:bodyPr>
            <a:lstStyle/>
            <a:p>
              <a:r>
                <a:rPr lang="en-US" sz="2272" b="1" dirty="0"/>
                <a:t>   1 1 0 0 1 </a:t>
              </a:r>
            </a:p>
          </p:txBody>
        </p:sp>
        <p:sp>
          <p:nvSpPr>
            <p:cNvPr id="9" name="Text Box 10">
              <a:extLst>
                <a:ext uri="{FF2B5EF4-FFF2-40B4-BE49-F238E27FC236}">
                  <a16:creationId xmlns:a16="http://schemas.microsoft.com/office/drawing/2014/main" id="{0A46DCA2-41F3-D33B-4BC5-D28804CF604A}"/>
                </a:ext>
              </a:extLst>
            </p:cNvPr>
            <p:cNvSpPr txBox="1">
              <a:spLocks noChangeArrowheads="1"/>
            </p:cNvSpPr>
            <p:nvPr/>
          </p:nvSpPr>
          <p:spPr bwMode="auto">
            <a:xfrm>
              <a:off x="4539082" y="1461401"/>
              <a:ext cx="1071167" cy="327502"/>
            </a:xfrm>
            <a:prstGeom prst="rect">
              <a:avLst/>
            </a:prstGeom>
            <a:noFill/>
            <a:ln w="9525">
              <a:noFill/>
              <a:miter lim="800000"/>
              <a:headEnd/>
              <a:tailEnd/>
            </a:ln>
          </p:spPr>
          <p:txBody>
            <a:bodyPr wrap="none">
              <a:spAutoFit/>
            </a:bodyPr>
            <a:lstStyle/>
            <a:p>
              <a:r>
                <a:rPr lang="en-US" sz="1818" b="1" dirty="0">
                  <a:solidFill>
                    <a:srgbClr val="FF0000"/>
                  </a:solidFill>
                </a:rPr>
                <a:t>  0  1  1  0</a:t>
              </a:r>
            </a:p>
          </p:txBody>
        </p:sp>
      </p:grpSp>
      <p:cxnSp>
        <p:nvCxnSpPr>
          <p:cNvPr id="12" name="Shape 716">
            <a:extLst>
              <a:ext uri="{FF2B5EF4-FFF2-40B4-BE49-F238E27FC236}">
                <a16:creationId xmlns:a16="http://schemas.microsoft.com/office/drawing/2014/main" id="{27A053F7-2B0C-6140-1BAC-B69378993577}"/>
              </a:ext>
            </a:extLst>
          </p:cNvPr>
          <p:cNvCxnSpPr/>
          <p:nvPr/>
        </p:nvCxnSpPr>
        <p:spPr>
          <a:xfrm>
            <a:off x="11450964" y="3301062"/>
            <a:ext cx="0" cy="3528662"/>
          </a:xfrm>
          <a:prstGeom prst="straightConnector1">
            <a:avLst/>
          </a:prstGeom>
          <a:noFill/>
          <a:ln w="9525" cap="flat" cmpd="sng">
            <a:solidFill>
              <a:srgbClr val="000000"/>
            </a:solidFill>
            <a:prstDash val="solid"/>
            <a:round/>
            <a:headEnd type="none" w="med" len="med"/>
            <a:tailEnd type="none" w="med" len="med"/>
          </a:ln>
        </p:spPr>
      </p:cxnSp>
      <p:cxnSp>
        <p:nvCxnSpPr>
          <p:cNvPr id="13" name="Shape 717">
            <a:extLst>
              <a:ext uri="{FF2B5EF4-FFF2-40B4-BE49-F238E27FC236}">
                <a16:creationId xmlns:a16="http://schemas.microsoft.com/office/drawing/2014/main" id="{3C2B68B7-ABA4-325E-8237-A40519433240}"/>
              </a:ext>
            </a:extLst>
          </p:cNvPr>
          <p:cNvCxnSpPr/>
          <p:nvPr/>
        </p:nvCxnSpPr>
        <p:spPr>
          <a:xfrm>
            <a:off x="10207317" y="3301062"/>
            <a:ext cx="0" cy="3528662"/>
          </a:xfrm>
          <a:prstGeom prst="straightConnector1">
            <a:avLst/>
          </a:prstGeom>
          <a:noFill/>
          <a:ln w="9525" cap="flat" cmpd="sng">
            <a:solidFill>
              <a:srgbClr val="000000"/>
            </a:solidFill>
            <a:prstDash val="solid"/>
            <a:round/>
            <a:headEnd type="none" w="med" len="med"/>
            <a:tailEnd type="none" w="med" len="med"/>
          </a:ln>
        </p:spPr>
      </p:cxnSp>
      <p:cxnSp>
        <p:nvCxnSpPr>
          <p:cNvPr id="14" name="Shape 718">
            <a:extLst>
              <a:ext uri="{FF2B5EF4-FFF2-40B4-BE49-F238E27FC236}">
                <a16:creationId xmlns:a16="http://schemas.microsoft.com/office/drawing/2014/main" id="{4DAC9D0D-D0B9-D716-ED56-214ED17CCCD2}"/>
              </a:ext>
            </a:extLst>
          </p:cNvPr>
          <p:cNvCxnSpPr/>
          <p:nvPr/>
        </p:nvCxnSpPr>
        <p:spPr>
          <a:xfrm>
            <a:off x="8704141" y="3301062"/>
            <a:ext cx="0" cy="3528662"/>
          </a:xfrm>
          <a:prstGeom prst="straightConnector1">
            <a:avLst/>
          </a:prstGeom>
          <a:noFill/>
          <a:ln w="9525" cap="flat" cmpd="sng">
            <a:solidFill>
              <a:srgbClr val="000000"/>
            </a:solidFill>
            <a:prstDash val="solid"/>
            <a:round/>
            <a:headEnd type="none" w="med" len="med"/>
            <a:tailEnd type="none" w="med" len="med"/>
          </a:ln>
        </p:spPr>
      </p:cxnSp>
      <p:cxnSp>
        <p:nvCxnSpPr>
          <p:cNvPr id="15" name="Shape 719">
            <a:extLst>
              <a:ext uri="{FF2B5EF4-FFF2-40B4-BE49-F238E27FC236}">
                <a16:creationId xmlns:a16="http://schemas.microsoft.com/office/drawing/2014/main" id="{BDE6AFF6-0E8B-D95E-25EB-7B80FC8C8F59}"/>
              </a:ext>
            </a:extLst>
          </p:cNvPr>
          <p:cNvCxnSpPr/>
          <p:nvPr/>
        </p:nvCxnSpPr>
        <p:spPr>
          <a:xfrm>
            <a:off x="8704140" y="3559188"/>
            <a:ext cx="2767043" cy="0"/>
          </a:xfrm>
          <a:prstGeom prst="straightConnector1">
            <a:avLst/>
          </a:prstGeom>
          <a:noFill/>
          <a:ln w="9525" cap="flat" cmpd="sng">
            <a:solidFill>
              <a:srgbClr val="000000"/>
            </a:solidFill>
            <a:prstDash val="solid"/>
            <a:round/>
            <a:headEnd type="none" w="med" len="med"/>
            <a:tailEnd type="none" w="med" len="med"/>
          </a:ln>
        </p:spPr>
      </p:cxnSp>
      <p:sp>
        <p:nvSpPr>
          <p:cNvPr id="16" name="Shape 720">
            <a:extLst>
              <a:ext uri="{FF2B5EF4-FFF2-40B4-BE49-F238E27FC236}">
                <a16:creationId xmlns:a16="http://schemas.microsoft.com/office/drawing/2014/main" id="{F346A0B7-D293-8770-C381-728605FD269B}"/>
              </a:ext>
            </a:extLst>
          </p:cNvPr>
          <p:cNvSpPr/>
          <p:nvPr/>
        </p:nvSpPr>
        <p:spPr>
          <a:xfrm>
            <a:off x="8704141" y="3124162"/>
            <a:ext cx="676385" cy="523477"/>
          </a:xfrm>
          <a:prstGeom prst="roundRect">
            <a:avLst>
              <a:gd name="adj" fmla="val 394"/>
            </a:avLst>
          </a:prstGeom>
          <a:noFill/>
          <a:ln>
            <a:noFill/>
          </a:ln>
        </p:spPr>
        <p:txBody>
          <a:bodyPr lIns="102253" tIns="53172" rIns="102253" bIns="53172" anchor="t" anchorCtr="0">
            <a:noAutofit/>
          </a:bodyPr>
          <a:lstStyle/>
          <a:p>
            <a:pPr lvl="0">
              <a:buClr>
                <a:srgbClr val="000000"/>
              </a:buClr>
              <a:buSzPct val="25000"/>
            </a:pPr>
            <a:r>
              <a:rPr lang="en-US" sz="2727" dirty="0" err="1">
                <a:solidFill>
                  <a:srgbClr val="FF0000"/>
                </a:solidFill>
                <a:latin typeface="Calibri"/>
                <a:ea typeface="Calibri"/>
                <a:cs typeface="Calibri"/>
                <a:sym typeface="Calibri"/>
              </a:rPr>
              <a:t>Cin</a:t>
            </a:r>
            <a:endParaRPr lang="en-US" sz="2727" dirty="0">
              <a:solidFill>
                <a:srgbClr val="FF0000"/>
              </a:solidFill>
              <a:latin typeface="Calibri"/>
              <a:ea typeface="Calibri"/>
              <a:cs typeface="Calibri"/>
              <a:sym typeface="Calibri"/>
            </a:endParaRPr>
          </a:p>
        </p:txBody>
      </p:sp>
      <p:sp>
        <p:nvSpPr>
          <p:cNvPr id="17" name="Shape 721">
            <a:extLst>
              <a:ext uri="{FF2B5EF4-FFF2-40B4-BE49-F238E27FC236}">
                <a16:creationId xmlns:a16="http://schemas.microsoft.com/office/drawing/2014/main" id="{8324E006-6D5E-99DD-7A2E-28680EB53CED}"/>
              </a:ext>
            </a:extLst>
          </p:cNvPr>
          <p:cNvSpPr/>
          <p:nvPr/>
        </p:nvSpPr>
        <p:spPr>
          <a:xfrm>
            <a:off x="9219845" y="3124162"/>
            <a:ext cx="399017" cy="523477"/>
          </a:xfrm>
          <a:prstGeom prst="roundRect">
            <a:avLst>
              <a:gd name="adj" fmla="val 407"/>
            </a:avLst>
          </a:prstGeom>
          <a:noFill/>
          <a:ln>
            <a:noFill/>
          </a:ln>
        </p:spPr>
        <p:txBody>
          <a:bodyPr lIns="102253" tIns="53172" rIns="102253" bIns="53172" anchor="t" anchorCtr="0">
            <a:noAutofit/>
          </a:bodyPr>
          <a:lstStyle/>
          <a:p>
            <a:pPr>
              <a:buSzPct val="25000"/>
            </a:pPr>
            <a:r>
              <a:rPr lang="en-US" sz="2727" dirty="0">
                <a:solidFill>
                  <a:srgbClr val="0432FF"/>
                </a:solidFill>
                <a:latin typeface="Calibri"/>
                <a:ea typeface="Calibri"/>
                <a:cs typeface="Calibri"/>
                <a:sym typeface="Calibri"/>
              </a:rPr>
              <a:t>A</a:t>
            </a:r>
          </a:p>
        </p:txBody>
      </p:sp>
      <p:sp>
        <p:nvSpPr>
          <p:cNvPr id="18" name="Shape 722">
            <a:extLst>
              <a:ext uri="{FF2B5EF4-FFF2-40B4-BE49-F238E27FC236}">
                <a16:creationId xmlns:a16="http://schemas.microsoft.com/office/drawing/2014/main" id="{620BFD26-12C7-7620-AD73-7626DCCAF865}"/>
              </a:ext>
            </a:extLst>
          </p:cNvPr>
          <p:cNvSpPr/>
          <p:nvPr/>
        </p:nvSpPr>
        <p:spPr>
          <a:xfrm>
            <a:off x="8704141" y="3559190"/>
            <a:ext cx="382767" cy="1787044"/>
          </a:xfrm>
          <a:prstGeom prst="roundRect">
            <a:avLst>
              <a:gd name="adj" fmla="val 468"/>
            </a:avLst>
          </a:prstGeom>
          <a:noFill/>
          <a:ln>
            <a:noFill/>
          </a:ln>
        </p:spPr>
        <p:txBody>
          <a:bodyPr lIns="102253" tIns="53172" rIns="102253" bIns="53172" anchor="t" anchorCtr="0">
            <a:noAutofit/>
          </a:bodyPr>
          <a:lstStyle/>
          <a:p>
            <a:pPr>
              <a:buSzPct val="25000"/>
            </a:pPr>
            <a:r>
              <a:rPr lang="en-US" sz="2727" b="1" dirty="0">
                <a:solidFill>
                  <a:srgbClr val="FF0000"/>
                </a:solidFill>
                <a:latin typeface="Calibri"/>
                <a:ea typeface="Calibri"/>
                <a:cs typeface="Calibri"/>
                <a:sym typeface="Calibri"/>
              </a:rPr>
              <a:t>0</a:t>
            </a:r>
          </a:p>
          <a:p>
            <a:pPr>
              <a:buSzPct val="25000"/>
            </a:pPr>
            <a:r>
              <a:rPr lang="en-US" sz="2727" b="1" dirty="0">
                <a:solidFill>
                  <a:srgbClr val="FF0000"/>
                </a:solidFill>
                <a:latin typeface="Calibri"/>
                <a:ea typeface="Calibri"/>
                <a:cs typeface="Calibri"/>
                <a:sym typeface="Calibri"/>
              </a:rPr>
              <a:t>0</a:t>
            </a:r>
          </a:p>
          <a:p>
            <a:pPr>
              <a:buSzPct val="25000"/>
            </a:pPr>
            <a:r>
              <a:rPr lang="en-US" sz="2727" b="1" dirty="0">
                <a:solidFill>
                  <a:srgbClr val="FF0000"/>
                </a:solidFill>
                <a:latin typeface="Calibri"/>
                <a:ea typeface="Calibri"/>
                <a:cs typeface="Calibri"/>
                <a:sym typeface="Calibri"/>
              </a:rPr>
              <a:t>0</a:t>
            </a:r>
          </a:p>
          <a:p>
            <a:pPr>
              <a:buSzPct val="25000"/>
            </a:pPr>
            <a:r>
              <a:rPr lang="en-US" sz="2727" b="1" dirty="0">
                <a:solidFill>
                  <a:srgbClr val="FF0000"/>
                </a:solidFill>
                <a:latin typeface="Calibri"/>
                <a:ea typeface="Calibri"/>
                <a:cs typeface="Calibri"/>
                <a:sym typeface="Calibri"/>
              </a:rPr>
              <a:t>0</a:t>
            </a:r>
          </a:p>
        </p:txBody>
      </p:sp>
      <p:sp>
        <p:nvSpPr>
          <p:cNvPr id="19" name="Shape 723">
            <a:extLst>
              <a:ext uri="{FF2B5EF4-FFF2-40B4-BE49-F238E27FC236}">
                <a16:creationId xmlns:a16="http://schemas.microsoft.com/office/drawing/2014/main" id="{DC3158B4-E883-0376-418C-1CE7CB938F33}"/>
              </a:ext>
            </a:extLst>
          </p:cNvPr>
          <p:cNvSpPr/>
          <p:nvPr/>
        </p:nvSpPr>
        <p:spPr>
          <a:xfrm>
            <a:off x="9219844" y="3559190"/>
            <a:ext cx="382767" cy="1787044"/>
          </a:xfrm>
          <a:prstGeom prst="roundRect">
            <a:avLst>
              <a:gd name="adj" fmla="val 468"/>
            </a:avLst>
          </a:prstGeom>
          <a:noFill/>
          <a:ln>
            <a:noFill/>
          </a:ln>
        </p:spPr>
        <p:txBody>
          <a:bodyPr lIns="102253" tIns="53172" rIns="102253" bIns="53172" anchor="t" anchorCtr="0">
            <a:noAutofit/>
          </a:bodyPr>
          <a:lstStyle/>
          <a:p>
            <a:pPr>
              <a:buSzPct val="25000"/>
            </a:pPr>
            <a:r>
              <a:rPr lang="en-US" sz="2727" b="1" dirty="0">
                <a:solidFill>
                  <a:srgbClr val="0432FF"/>
                </a:solidFill>
                <a:latin typeface="Calibri"/>
                <a:ea typeface="Calibri"/>
                <a:cs typeface="Calibri"/>
                <a:sym typeface="Calibri"/>
              </a:rPr>
              <a:t>0</a:t>
            </a:r>
          </a:p>
          <a:p>
            <a:pPr>
              <a:buSzPct val="25000"/>
            </a:pPr>
            <a:r>
              <a:rPr lang="en-US" sz="2727" b="1" dirty="0">
                <a:solidFill>
                  <a:srgbClr val="0432FF"/>
                </a:solidFill>
                <a:latin typeface="Calibri"/>
                <a:ea typeface="Calibri"/>
                <a:cs typeface="Calibri"/>
                <a:sym typeface="Calibri"/>
              </a:rPr>
              <a:t>0</a:t>
            </a:r>
          </a:p>
          <a:p>
            <a:pPr>
              <a:buSzPct val="25000"/>
            </a:pPr>
            <a:r>
              <a:rPr lang="en-US" sz="2727" b="1" dirty="0">
                <a:solidFill>
                  <a:srgbClr val="0432FF"/>
                </a:solidFill>
                <a:latin typeface="Calibri"/>
                <a:ea typeface="Calibri"/>
                <a:cs typeface="Calibri"/>
                <a:sym typeface="Calibri"/>
              </a:rPr>
              <a:t>1</a:t>
            </a:r>
          </a:p>
          <a:p>
            <a:pPr>
              <a:buSzPct val="25000"/>
            </a:pPr>
            <a:r>
              <a:rPr lang="en-US" sz="2727" b="1" dirty="0">
                <a:solidFill>
                  <a:srgbClr val="0432FF"/>
                </a:solidFill>
                <a:latin typeface="Calibri"/>
                <a:ea typeface="Calibri"/>
                <a:cs typeface="Calibri"/>
                <a:sym typeface="Calibri"/>
              </a:rPr>
              <a:t>1</a:t>
            </a:r>
          </a:p>
        </p:txBody>
      </p:sp>
      <p:sp>
        <p:nvSpPr>
          <p:cNvPr id="20" name="Shape 724">
            <a:extLst>
              <a:ext uri="{FF2B5EF4-FFF2-40B4-BE49-F238E27FC236}">
                <a16:creationId xmlns:a16="http://schemas.microsoft.com/office/drawing/2014/main" id="{B023D4B4-1794-7A41-8AA1-53D933132A85}"/>
              </a:ext>
            </a:extLst>
          </p:cNvPr>
          <p:cNvSpPr/>
          <p:nvPr/>
        </p:nvSpPr>
        <p:spPr>
          <a:xfrm>
            <a:off x="9735548" y="3559190"/>
            <a:ext cx="382767" cy="1787044"/>
          </a:xfrm>
          <a:prstGeom prst="roundRect">
            <a:avLst>
              <a:gd name="adj" fmla="val 468"/>
            </a:avLst>
          </a:prstGeom>
          <a:noFill/>
          <a:ln>
            <a:noFill/>
          </a:ln>
        </p:spPr>
        <p:txBody>
          <a:bodyPr lIns="102253" tIns="53172" rIns="102253" bIns="53172" anchor="t" anchorCtr="0">
            <a:noAutofit/>
          </a:bodyPr>
          <a:lstStyle/>
          <a:p>
            <a:pPr>
              <a:buSzPct val="25000"/>
            </a:pPr>
            <a:r>
              <a:rPr lang="en-US" sz="2727" b="1" dirty="0">
                <a:solidFill>
                  <a:srgbClr val="00B050"/>
                </a:solidFill>
                <a:latin typeface="Calibri"/>
                <a:ea typeface="Calibri"/>
                <a:cs typeface="Calibri"/>
                <a:sym typeface="Calibri"/>
              </a:rPr>
              <a:t>0</a:t>
            </a:r>
          </a:p>
          <a:p>
            <a:pPr>
              <a:buSzPct val="25000"/>
            </a:pPr>
            <a:r>
              <a:rPr lang="en-US" sz="2727" b="1" dirty="0">
                <a:solidFill>
                  <a:srgbClr val="00B050"/>
                </a:solidFill>
                <a:latin typeface="Calibri"/>
                <a:ea typeface="Calibri"/>
                <a:cs typeface="Calibri"/>
                <a:sym typeface="Calibri"/>
              </a:rPr>
              <a:t>1</a:t>
            </a:r>
          </a:p>
          <a:p>
            <a:pPr>
              <a:buSzPct val="25000"/>
            </a:pPr>
            <a:r>
              <a:rPr lang="en-US" sz="2727" b="1" dirty="0">
                <a:solidFill>
                  <a:srgbClr val="00B050"/>
                </a:solidFill>
                <a:latin typeface="Calibri"/>
                <a:ea typeface="Calibri"/>
                <a:cs typeface="Calibri"/>
                <a:sym typeface="Calibri"/>
              </a:rPr>
              <a:t>0</a:t>
            </a:r>
          </a:p>
          <a:p>
            <a:pPr>
              <a:buSzPct val="25000"/>
            </a:pPr>
            <a:r>
              <a:rPr lang="en-US" sz="2727" b="1" dirty="0">
                <a:solidFill>
                  <a:srgbClr val="00B050"/>
                </a:solidFill>
                <a:latin typeface="Calibri"/>
                <a:ea typeface="Calibri"/>
                <a:cs typeface="Calibri"/>
                <a:sym typeface="Calibri"/>
              </a:rPr>
              <a:t>1</a:t>
            </a:r>
          </a:p>
        </p:txBody>
      </p:sp>
      <p:sp>
        <p:nvSpPr>
          <p:cNvPr id="21" name="Shape 725">
            <a:extLst>
              <a:ext uri="{FF2B5EF4-FFF2-40B4-BE49-F238E27FC236}">
                <a16:creationId xmlns:a16="http://schemas.microsoft.com/office/drawing/2014/main" id="{918D4E08-6D2D-ACB8-A6A3-E0F31092C117}"/>
              </a:ext>
            </a:extLst>
          </p:cNvPr>
          <p:cNvSpPr/>
          <p:nvPr/>
        </p:nvSpPr>
        <p:spPr>
          <a:xfrm>
            <a:off x="9572590" y="3124162"/>
            <a:ext cx="722821" cy="523477"/>
          </a:xfrm>
          <a:prstGeom prst="roundRect">
            <a:avLst>
              <a:gd name="adj" fmla="val 407"/>
            </a:avLst>
          </a:prstGeom>
          <a:noFill/>
          <a:ln>
            <a:noFill/>
          </a:ln>
        </p:spPr>
        <p:txBody>
          <a:bodyPr lIns="102253" tIns="53172" rIns="102253" bIns="53172" anchor="t" anchorCtr="0">
            <a:noAutofit/>
          </a:bodyPr>
          <a:lstStyle/>
          <a:p>
            <a:pPr>
              <a:buSzPct val="25000"/>
            </a:pPr>
            <a:r>
              <a:rPr lang="en-US" sz="2727" dirty="0">
                <a:solidFill>
                  <a:srgbClr val="FF0000"/>
                </a:solidFill>
                <a:latin typeface="Calibri"/>
                <a:ea typeface="Calibri"/>
                <a:cs typeface="Calibri"/>
                <a:sym typeface="Calibri"/>
              </a:rPr>
              <a:t>  </a:t>
            </a:r>
            <a:r>
              <a:rPr lang="en-US" sz="2727" dirty="0">
                <a:solidFill>
                  <a:srgbClr val="00B050"/>
                </a:solidFill>
                <a:latin typeface="Calibri"/>
                <a:ea typeface="Calibri"/>
                <a:cs typeface="Calibri"/>
                <a:sym typeface="Calibri"/>
              </a:rPr>
              <a:t>B</a:t>
            </a:r>
          </a:p>
        </p:txBody>
      </p:sp>
      <p:sp>
        <p:nvSpPr>
          <p:cNvPr id="22" name="Shape 726">
            <a:extLst>
              <a:ext uri="{FF2B5EF4-FFF2-40B4-BE49-F238E27FC236}">
                <a16:creationId xmlns:a16="http://schemas.microsoft.com/office/drawing/2014/main" id="{B95B84CC-240F-81B0-796C-534613702DC8}"/>
              </a:ext>
            </a:extLst>
          </p:cNvPr>
          <p:cNvSpPr/>
          <p:nvPr/>
        </p:nvSpPr>
        <p:spPr>
          <a:xfrm>
            <a:off x="11013608" y="3559190"/>
            <a:ext cx="382767" cy="1787044"/>
          </a:xfrm>
          <a:prstGeom prst="roundRect">
            <a:avLst>
              <a:gd name="adj" fmla="val 468"/>
            </a:avLst>
          </a:prstGeom>
          <a:noFill/>
          <a:ln>
            <a:noFill/>
          </a:ln>
        </p:spPr>
        <p:txBody>
          <a:bodyPr lIns="102253" tIns="53172" rIns="102253" bIns="53172" anchor="t" anchorCtr="0">
            <a:noAutofit/>
          </a:bodyPr>
          <a:lstStyle/>
          <a:p>
            <a:pPr>
              <a:buSzPct val="25000"/>
            </a:pPr>
            <a:r>
              <a:rPr lang="en-US" sz="2727" b="1" dirty="0">
                <a:solidFill>
                  <a:schemeClr val="dk1"/>
                </a:solidFill>
                <a:latin typeface="Calibri"/>
                <a:ea typeface="Calibri"/>
                <a:cs typeface="Calibri"/>
                <a:sym typeface="Calibri"/>
              </a:rPr>
              <a:t>0</a:t>
            </a:r>
          </a:p>
          <a:p>
            <a:pPr>
              <a:buSzPct val="25000"/>
            </a:pPr>
            <a:r>
              <a:rPr lang="en-US" sz="2727" b="1" dirty="0">
                <a:solidFill>
                  <a:schemeClr val="dk1"/>
                </a:solidFill>
                <a:latin typeface="Calibri"/>
                <a:ea typeface="Calibri"/>
                <a:cs typeface="Calibri"/>
                <a:sym typeface="Calibri"/>
              </a:rPr>
              <a:t>1</a:t>
            </a:r>
          </a:p>
          <a:p>
            <a:pPr>
              <a:buSzPct val="25000"/>
            </a:pPr>
            <a:r>
              <a:rPr lang="en-US" sz="2727" b="1" dirty="0">
                <a:solidFill>
                  <a:schemeClr val="dk1"/>
                </a:solidFill>
                <a:latin typeface="Calibri"/>
                <a:ea typeface="Calibri"/>
                <a:cs typeface="Calibri"/>
                <a:sym typeface="Calibri"/>
              </a:rPr>
              <a:t>1</a:t>
            </a:r>
          </a:p>
          <a:p>
            <a:pPr>
              <a:buSzPct val="25000"/>
            </a:pPr>
            <a:r>
              <a:rPr lang="en-US" sz="2727" b="1" dirty="0">
                <a:solidFill>
                  <a:schemeClr val="dk1"/>
                </a:solidFill>
                <a:latin typeface="Calibri"/>
                <a:ea typeface="Calibri"/>
                <a:cs typeface="Calibri"/>
                <a:sym typeface="Calibri"/>
              </a:rPr>
              <a:t>0</a:t>
            </a:r>
          </a:p>
        </p:txBody>
      </p:sp>
      <p:sp>
        <p:nvSpPr>
          <p:cNvPr id="23" name="Shape 727">
            <a:extLst>
              <a:ext uri="{FF2B5EF4-FFF2-40B4-BE49-F238E27FC236}">
                <a16:creationId xmlns:a16="http://schemas.microsoft.com/office/drawing/2014/main" id="{E13DF203-E9E5-35F9-D14F-008B67EE09E0}"/>
              </a:ext>
            </a:extLst>
          </p:cNvPr>
          <p:cNvSpPr/>
          <p:nvPr/>
        </p:nvSpPr>
        <p:spPr>
          <a:xfrm>
            <a:off x="11053687" y="3107490"/>
            <a:ext cx="366518" cy="523477"/>
          </a:xfrm>
          <a:prstGeom prst="roundRect">
            <a:avLst>
              <a:gd name="adj" fmla="val 449"/>
            </a:avLst>
          </a:prstGeom>
          <a:noFill/>
          <a:ln>
            <a:noFill/>
          </a:ln>
        </p:spPr>
        <p:txBody>
          <a:bodyPr lIns="102253" tIns="53172" rIns="102253" bIns="53172" anchor="t" anchorCtr="0">
            <a:noAutofit/>
          </a:bodyPr>
          <a:lstStyle/>
          <a:p>
            <a:pPr>
              <a:buSzPct val="25000"/>
            </a:pPr>
            <a:r>
              <a:rPr lang="en-US" sz="2727" dirty="0">
                <a:solidFill>
                  <a:schemeClr val="dk1"/>
                </a:solidFill>
                <a:latin typeface="Calibri"/>
                <a:ea typeface="Calibri"/>
                <a:cs typeface="Calibri"/>
                <a:sym typeface="Calibri"/>
              </a:rPr>
              <a:t>S</a:t>
            </a:r>
          </a:p>
        </p:txBody>
      </p:sp>
      <p:sp>
        <p:nvSpPr>
          <p:cNvPr id="24" name="Shape 724">
            <a:extLst>
              <a:ext uri="{FF2B5EF4-FFF2-40B4-BE49-F238E27FC236}">
                <a16:creationId xmlns:a16="http://schemas.microsoft.com/office/drawing/2014/main" id="{5725BC95-9C96-62F5-A23C-A3056D19D91A}"/>
              </a:ext>
            </a:extLst>
          </p:cNvPr>
          <p:cNvSpPr/>
          <p:nvPr/>
        </p:nvSpPr>
        <p:spPr>
          <a:xfrm>
            <a:off x="10255285" y="3556318"/>
            <a:ext cx="382767" cy="1787044"/>
          </a:xfrm>
          <a:prstGeom prst="roundRect">
            <a:avLst>
              <a:gd name="adj" fmla="val 468"/>
            </a:avLst>
          </a:prstGeom>
          <a:noFill/>
          <a:ln>
            <a:noFill/>
          </a:ln>
        </p:spPr>
        <p:txBody>
          <a:bodyPr lIns="102253" tIns="53172" rIns="102253" bIns="53172" anchor="t" anchorCtr="0">
            <a:noAutofit/>
          </a:bodyPr>
          <a:lstStyle/>
          <a:p>
            <a:pPr>
              <a:buSzPct val="25000"/>
            </a:pPr>
            <a:r>
              <a:rPr lang="en-US" sz="2727" b="1" dirty="0">
                <a:solidFill>
                  <a:srgbClr val="FF0000"/>
                </a:solidFill>
                <a:latin typeface="Calibri"/>
                <a:ea typeface="Calibri"/>
                <a:cs typeface="Calibri"/>
                <a:sym typeface="Calibri"/>
              </a:rPr>
              <a:t>0</a:t>
            </a:r>
          </a:p>
          <a:p>
            <a:pPr>
              <a:buSzPct val="25000"/>
            </a:pPr>
            <a:r>
              <a:rPr lang="en-US" sz="2727" b="1" dirty="0">
                <a:solidFill>
                  <a:srgbClr val="FF0000"/>
                </a:solidFill>
                <a:latin typeface="Calibri"/>
                <a:ea typeface="Calibri"/>
                <a:cs typeface="Calibri"/>
                <a:sym typeface="Calibri"/>
              </a:rPr>
              <a:t>0</a:t>
            </a:r>
          </a:p>
          <a:p>
            <a:pPr>
              <a:buSzPct val="25000"/>
            </a:pPr>
            <a:r>
              <a:rPr lang="en-US" sz="2727" b="1" dirty="0">
                <a:solidFill>
                  <a:srgbClr val="FF0000"/>
                </a:solidFill>
                <a:latin typeface="Calibri"/>
                <a:ea typeface="Calibri"/>
                <a:cs typeface="Calibri"/>
                <a:sym typeface="Calibri"/>
              </a:rPr>
              <a:t>0</a:t>
            </a:r>
          </a:p>
          <a:p>
            <a:pPr>
              <a:buSzPct val="25000"/>
            </a:pPr>
            <a:r>
              <a:rPr lang="en-US" sz="2727" b="1" dirty="0">
                <a:solidFill>
                  <a:srgbClr val="FF0000"/>
                </a:solidFill>
                <a:latin typeface="Calibri"/>
                <a:ea typeface="Calibri"/>
                <a:cs typeface="Calibri"/>
                <a:sym typeface="Calibri"/>
              </a:rPr>
              <a:t>1</a:t>
            </a:r>
          </a:p>
        </p:txBody>
      </p:sp>
      <p:sp>
        <p:nvSpPr>
          <p:cNvPr id="25" name="Shape 725">
            <a:extLst>
              <a:ext uri="{FF2B5EF4-FFF2-40B4-BE49-F238E27FC236}">
                <a16:creationId xmlns:a16="http://schemas.microsoft.com/office/drawing/2014/main" id="{D26EB894-9EBA-B384-6E19-7334FB70F116}"/>
              </a:ext>
            </a:extLst>
          </p:cNvPr>
          <p:cNvSpPr/>
          <p:nvPr/>
        </p:nvSpPr>
        <p:spPr>
          <a:xfrm>
            <a:off x="10190206" y="3107491"/>
            <a:ext cx="910682" cy="523477"/>
          </a:xfrm>
          <a:prstGeom prst="roundRect">
            <a:avLst>
              <a:gd name="adj" fmla="val 407"/>
            </a:avLst>
          </a:prstGeom>
          <a:noFill/>
          <a:ln>
            <a:noFill/>
          </a:ln>
        </p:spPr>
        <p:txBody>
          <a:bodyPr lIns="102253" tIns="53172" rIns="102253" bIns="53172" anchor="t" anchorCtr="0">
            <a:noAutofit/>
          </a:bodyPr>
          <a:lstStyle/>
          <a:p>
            <a:pPr>
              <a:buSzPct val="25000"/>
            </a:pPr>
            <a:r>
              <a:rPr lang="en-US" sz="2727" dirty="0" err="1">
                <a:solidFill>
                  <a:srgbClr val="FF0000"/>
                </a:solidFill>
                <a:latin typeface="Calibri"/>
                <a:ea typeface="Calibri"/>
                <a:cs typeface="Calibri"/>
                <a:sym typeface="Calibri"/>
              </a:rPr>
              <a:t>Cout</a:t>
            </a:r>
            <a:endParaRPr lang="en-US" sz="2727" dirty="0">
              <a:solidFill>
                <a:srgbClr val="FF0000"/>
              </a:solidFill>
              <a:latin typeface="Calibri"/>
              <a:ea typeface="Calibri"/>
              <a:cs typeface="Calibri"/>
              <a:sym typeface="Calibri"/>
            </a:endParaRPr>
          </a:p>
        </p:txBody>
      </p:sp>
      <p:sp>
        <p:nvSpPr>
          <p:cNvPr id="26" name="Shape 722">
            <a:extLst>
              <a:ext uri="{FF2B5EF4-FFF2-40B4-BE49-F238E27FC236}">
                <a16:creationId xmlns:a16="http://schemas.microsoft.com/office/drawing/2014/main" id="{96A4E123-B92D-AFE3-0AB6-867DDAF9BBDB}"/>
              </a:ext>
            </a:extLst>
          </p:cNvPr>
          <p:cNvSpPr/>
          <p:nvPr/>
        </p:nvSpPr>
        <p:spPr>
          <a:xfrm>
            <a:off x="8704141" y="5186609"/>
            <a:ext cx="382767" cy="1787044"/>
          </a:xfrm>
          <a:prstGeom prst="roundRect">
            <a:avLst>
              <a:gd name="adj" fmla="val 468"/>
            </a:avLst>
          </a:prstGeom>
          <a:noFill/>
          <a:ln>
            <a:noFill/>
          </a:ln>
        </p:spPr>
        <p:txBody>
          <a:bodyPr lIns="102253" tIns="53172" rIns="102253" bIns="53172" anchor="t" anchorCtr="0">
            <a:noAutofit/>
          </a:bodyPr>
          <a:lstStyle/>
          <a:p>
            <a:pPr>
              <a:buSzPct val="25000"/>
            </a:pPr>
            <a:r>
              <a:rPr lang="en-US" sz="2727" b="1" dirty="0">
                <a:solidFill>
                  <a:srgbClr val="FF0000"/>
                </a:solidFill>
                <a:latin typeface="Calibri"/>
                <a:ea typeface="Calibri"/>
                <a:cs typeface="Calibri"/>
                <a:sym typeface="Calibri"/>
              </a:rPr>
              <a:t>1</a:t>
            </a:r>
          </a:p>
          <a:p>
            <a:pPr>
              <a:buSzPct val="25000"/>
            </a:pPr>
            <a:r>
              <a:rPr lang="en-US" sz="2727" b="1" dirty="0">
                <a:solidFill>
                  <a:srgbClr val="FF0000"/>
                </a:solidFill>
                <a:latin typeface="Calibri"/>
                <a:ea typeface="Calibri"/>
                <a:cs typeface="Calibri"/>
                <a:sym typeface="Calibri"/>
              </a:rPr>
              <a:t>1</a:t>
            </a:r>
          </a:p>
          <a:p>
            <a:pPr>
              <a:buSzPct val="25000"/>
            </a:pPr>
            <a:r>
              <a:rPr lang="en-US" sz="2727" b="1" dirty="0">
                <a:solidFill>
                  <a:srgbClr val="FF0000"/>
                </a:solidFill>
                <a:latin typeface="Calibri"/>
                <a:ea typeface="Calibri"/>
                <a:cs typeface="Calibri"/>
                <a:sym typeface="Calibri"/>
              </a:rPr>
              <a:t>1</a:t>
            </a:r>
          </a:p>
          <a:p>
            <a:pPr>
              <a:buSzPct val="25000"/>
            </a:pPr>
            <a:r>
              <a:rPr lang="en-US" sz="2727" b="1" dirty="0">
                <a:solidFill>
                  <a:srgbClr val="FF0000"/>
                </a:solidFill>
                <a:latin typeface="Calibri"/>
                <a:ea typeface="Calibri"/>
                <a:cs typeface="Calibri"/>
                <a:sym typeface="Calibri"/>
              </a:rPr>
              <a:t>1</a:t>
            </a:r>
          </a:p>
        </p:txBody>
      </p:sp>
      <p:sp>
        <p:nvSpPr>
          <p:cNvPr id="27" name="Shape 723">
            <a:extLst>
              <a:ext uri="{FF2B5EF4-FFF2-40B4-BE49-F238E27FC236}">
                <a16:creationId xmlns:a16="http://schemas.microsoft.com/office/drawing/2014/main" id="{4C6B544E-AD91-1C0B-9B3C-685ABD64B524}"/>
              </a:ext>
            </a:extLst>
          </p:cNvPr>
          <p:cNvSpPr/>
          <p:nvPr/>
        </p:nvSpPr>
        <p:spPr>
          <a:xfrm>
            <a:off x="9219844" y="5186609"/>
            <a:ext cx="382767" cy="1787044"/>
          </a:xfrm>
          <a:prstGeom prst="roundRect">
            <a:avLst>
              <a:gd name="adj" fmla="val 468"/>
            </a:avLst>
          </a:prstGeom>
          <a:noFill/>
          <a:ln>
            <a:noFill/>
          </a:ln>
        </p:spPr>
        <p:txBody>
          <a:bodyPr lIns="102253" tIns="53172" rIns="102253" bIns="53172" anchor="t" anchorCtr="0">
            <a:noAutofit/>
          </a:bodyPr>
          <a:lstStyle/>
          <a:p>
            <a:pPr>
              <a:buSzPct val="25000"/>
            </a:pPr>
            <a:r>
              <a:rPr lang="en-US" sz="2727" b="1" dirty="0">
                <a:solidFill>
                  <a:srgbClr val="0432FF"/>
                </a:solidFill>
                <a:latin typeface="Calibri"/>
                <a:ea typeface="Calibri"/>
                <a:cs typeface="Calibri"/>
                <a:sym typeface="Calibri"/>
              </a:rPr>
              <a:t>0</a:t>
            </a:r>
          </a:p>
          <a:p>
            <a:pPr>
              <a:buSzPct val="25000"/>
            </a:pPr>
            <a:r>
              <a:rPr lang="en-US" sz="2727" b="1" dirty="0">
                <a:solidFill>
                  <a:srgbClr val="0432FF"/>
                </a:solidFill>
                <a:latin typeface="Calibri"/>
                <a:ea typeface="Calibri"/>
                <a:cs typeface="Calibri"/>
                <a:sym typeface="Calibri"/>
              </a:rPr>
              <a:t>0</a:t>
            </a:r>
          </a:p>
          <a:p>
            <a:pPr>
              <a:buSzPct val="25000"/>
            </a:pPr>
            <a:r>
              <a:rPr lang="en-US" sz="2727" b="1" dirty="0">
                <a:solidFill>
                  <a:srgbClr val="0432FF"/>
                </a:solidFill>
                <a:latin typeface="Calibri"/>
                <a:ea typeface="Calibri"/>
                <a:cs typeface="Calibri"/>
                <a:sym typeface="Calibri"/>
              </a:rPr>
              <a:t>1</a:t>
            </a:r>
          </a:p>
          <a:p>
            <a:pPr>
              <a:buSzPct val="25000"/>
            </a:pPr>
            <a:r>
              <a:rPr lang="en-US" sz="2727" b="1" dirty="0">
                <a:solidFill>
                  <a:srgbClr val="0432FF"/>
                </a:solidFill>
                <a:latin typeface="Calibri"/>
                <a:ea typeface="Calibri"/>
                <a:cs typeface="Calibri"/>
                <a:sym typeface="Calibri"/>
              </a:rPr>
              <a:t>1</a:t>
            </a:r>
          </a:p>
        </p:txBody>
      </p:sp>
      <p:sp>
        <p:nvSpPr>
          <p:cNvPr id="28" name="Shape 724">
            <a:extLst>
              <a:ext uri="{FF2B5EF4-FFF2-40B4-BE49-F238E27FC236}">
                <a16:creationId xmlns:a16="http://schemas.microsoft.com/office/drawing/2014/main" id="{58AD42BB-5316-DA57-ECA8-E719DD3B15BF}"/>
              </a:ext>
            </a:extLst>
          </p:cNvPr>
          <p:cNvSpPr/>
          <p:nvPr/>
        </p:nvSpPr>
        <p:spPr>
          <a:xfrm>
            <a:off x="9735548" y="5186609"/>
            <a:ext cx="382767" cy="1787044"/>
          </a:xfrm>
          <a:prstGeom prst="roundRect">
            <a:avLst>
              <a:gd name="adj" fmla="val 468"/>
            </a:avLst>
          </a:prstGeom>
          <a:noFill/>
          <a:ln>
            <a:noFill/>
          </a:ln>
        </p:spPr>
        <p:txBody>
          <a:bodyPr lIns="102253" tIns="53172" rIns="102253" bIns="53172" anchor="t" anchorCtr="0">
            <a:noAutofit/>
          </a:bodyPr>
          <a:lstStyle/>
          <a:p>
            <a:pPr>
              <a:buSzPct val="25000"/>
            </a:pPr>
            <a:r>
              <a:rPr lang="en-US" sz="2727" b="1" dirty="0">
                <a:solidFill>
                  <a:srgbClr val="00B050"/>
                </a:solidFill>
                <a:latin typeface="Calibri"/>
                <a:ea typeface="Calibri"/>
                <a:cs typeface="Calibri"/>
                <a:sym typeface="Calibri"/>
              </a:rPr>
              <a:t>0</a:t>
            </a:r>
          </a:p>
          <a:p>
            <a:pPr>
              <a:buSzPct val="25000"/>
            </a:pPr>
            <a:r>
              <a:rPr lang="en-US" sz="2727" b="1" dirty="0">
                <a:solidFill>
                  <a:srgbClr val="00B050"/>
                </a:solidFill>
                <a:latin typeface="Calibri"/>
                <a:ea typeface="Calibri"/>
                <a:cs typeface="Calibri"/>
                <a:sym typeface="Calibri"/>
              </a:rPr>
              <a:t>1</a:t>
            </a:r>
          </a:p>
          <a:p>
            <a:pPr>
              <a:buSzPct val="25000"/>
            </a:pPr>
            <a:r>
              <a:rPr lang="en-US" sz="2727" b="1" dirty="0">
                <a:solidFill>
                  <a:srgbClr val="00B050"/>
                </a:solidFill>
                <a:latin typeface="Calibri"/>
                <a:ea typeface="Calibri"/>
                <a:cs typeface="Calibri"/>
                <a:sym typeface="Calibri"/>
              </a:rPr>
              <a:t>0</a:t>
            </a:r>
          </a:p>
          <a:p>
            <a:pPr>
              <a:buSzPct val="25000"/>
            </a:pPr>
            <a:r>
              <a:rPr lang="en-US" sz="2727" b="1" dirty="0">
                <a:solidFill>
                  <a:srgbClr val="00B050"/>
                </a:solidFill>
                <a:latin typeface="Calibri"/>
                <a:ea typeface="Calibri"/>
                <a:cs typeface="Calibri"/>
                <a:sym typeface="Calibri"/>
              </a:rPr>
              <a:t>1</a:t>
            </a:r>
          </a:p>
        </p:txBody>
      </p:sp>
      <p:sp>
        <p:nvSpPr>
          <p:cNvPr id="29" name="Shape 726">
            <a:extLst>
              <a:ext uri="{FF2B5EF4-FFF2-40B4-BE49-F238E27FC236}">
                <a16:creationId xmlns:a16="http://schemas.microsoft.com/office/drawing/2014/main" id="{7675B982-5EF9-02F5-A7D7-E1F8809CAFD1}"/>
              </a:ext>
            </a:extLst>
          </p:cNvPr>
          <p:cNvSpPr/>
          <p:nvPr/>
        </p:nvSpPr>
        <p:spPr>
          <a:xfrm>
            <a:off x="11013608" y="5186609"/>
            <a:ext cx="382767" cy="1787044"/>
          </a:xfrm>
          <a:prstGeom prst="roundRect">
            <a:avLst>
              <a:gd name="adj" fmla="val 468"/>
            </a:avLst>
          </a:prstGeom>
          <a:noFill/>
          <a:ln>
            <a:noFill/>
          </a:ln>
        </p:spPr>
        <p:txBody>
          <a:bodyPr lIns="102253" tIns="53172" rIns="102253" bIns="53172" anchor="t" anchorCtr="0">
            <a:noAutofit/>
          </a:bodyPr>
          <a:lstStyle/>
          <a:p>
            <a:pPr>
              <a:buSzPct val="25000"/>
            </a:pPr>
            <a:r>
              <a:rPr lang="en-US" sz="2727" b="1" dirty="0">
                <a:solidFill>
                  <a:schemeClr val="dk1"/>
                </a:solidFill>
                <a:latin typeface="Calibri"/>
                <a:ea typeface="Calibri"/>
                <a:cs typeface="Calibri"/>
                <a:sym typeface="Calibri"/>
              </a:rPr>
              <a:t>1</a:t>
            </a:r>
          </a:p>
          <a:p>
            <a:pPr>
              <a:buSzPct val="25000"/>
            </a:pPr>
            <a:r>
              <a:rPr lang="en-US" sz="2727" b="1" dirty="0">
                <a:solidFill>
                  <a:schemeClr val="dk1"/>
                </a:solidFill>
                <a:latin typeface="Calibri"/>
                <a:ea typeface="Calibri"/>
                <a:cs typeface="Calibri"/>
                <a:sym typeface="Calibri"/>
              </a:rPr>
              <a:t>0</a:t>
            </a:r>
          </a:p>
          <a:p>
            <a:pPr>
              <a:buSzPct val="25000"/>
            </a:pPr>
            <a:r>
              <a:rPr lang="en-US" sz="2727" b="1" dirty="0">
                <a:solidFill>
                  <a:schemeClr val="dk1"/>
                </a:solidFill>
                <a:latin typeface="Calibri"/>
                <a:ea typeface="Calibri"/>
                <a:cs typeface="Calibri"/>
                <a:sym typeface="Calibri"/>
              </a:rPr>
              <a:t>0</a:t>
            </a:r>
          </a:p>
          <a:p>
            <a:pPr>
              <a:buSzPct val="25000"/>
            </a:pPr>
            <a:r>
              <a:rPr lang="en-US" sz="2727" b="1" dirty="0">
                <a:solidFill>
                  <a:schemeClr val="dk1"/>
                </a:solidFill>
                <a:latin typeface="Calibri"/>
                <a:ea typeface="Calibri"/>
                <a:cs typeface="Calibri"/>
                <a:sym typeface="Calibri"/>
              </a:rPr>
              <a:t>1</a:t>
            </a:r>
          </a:p>
        </p:txBody>
      </p:sp>
      <p:sp>
        <p:nvSpPr>
          <p:cNvPr id="30" name="Shape 724">
            <a:extLst>
              <a:ext uri="{FF2B5EF4-FFF2-40B4-BE49-F238E27FC236}">
                <a16:creationId xmlns:a16="http://schemas.microsoft.com/office/drawing/2014/main" id="{FE0EB271-5082-FF85-07BF-CE342850BC8B}"/>
              </a:ext>
            </a:extLst>
          </p:cNvPr>
          <p:cNvSpPr/>
          <p:nvPr/>
        </p:nvSpPr>
        <p:spPr>
          <a:xfrm>
            <a:off x="10255285" y="5183736"/>
            <a:ext cx="382767" cy="1787044"/>
          </a:xfrm>
          <a:prstGeom prst="roundRect">
            <a:avLst>
              <a:gd name="adj" fmla="val 468"/>
            </a:avLst>
          </a:prstGeom>
          <a:noFill/>
          <a:ln>
            <a:noFill/>
          </a:ln>
        </p:spPr>
        <p:txBody>
          <a:bodyPr lIns="102253" tIns="53172" rIns="102253" bIns="53172" anchor="t" anchorCtr="0">
            <a:noAutofit/>
          </a:bodyPr>
          <a:lstStyle/>
          <a:p>
            <a:pPr>
              <a:buSzPct val="25000"/>
            </a:pPr>
            <a:r>
              <a:rPr lang="en-US" sz="2727" b="1" dirty="0">
                <a:solidFill>
                  <a:srgbClr val="FF0000"/>
                </a:solidFill>
                <a:latin typeface="Calibri"/>
                <a:ea typeface="Calibri"/>
                <a:cs typeface="Calibri"/>
                <a:sym typeface="Calibri"/>
              </a:rPr>
              <a:t>0</a:t>
            </a:r>
          </a:p>
          <a:p>
            <a:pPr>
              <a:buSzPct val="25000"/>
            </a:pPr>
            <a:r>
              <a:rPr lang="en-US" sz="2727" b="1" dirty="0">
                <a:solidFill>
                  <a:srgbClr val="FF0000"/>
                </a:solidFill>
                <a:latin typeface="Calibri"/>
                <a:ea typeface="Calibri"/>
                <a:cs typeface="Calibri"/>
                <a:sym typeface="Calibri"/>
              </a:rPr>
              <a:t>1</a:t>
            </a:r>
          </a:p>
          <a:p>
            <a:pPr>
              <a:buSzPct val="25000"/>
            </a:pPr>
            <a:r>
              <a:rPr lang="en-US" sz="2727" b="1" dirty="0">
                <a:solidFill>
                  <a:srgbClr val="FF0000"/>
                </a:solidFill>
                <a:latin typeface="Calibri"/>
                <a:ea typeface="Calibri"/>
                <a:cs typeface="Calibri"/>
                <a:sym typeface="Calibri"/>
              </a:rPr>
              <a:t>1</a:t>
            </a:r>
          </a:p>
          <a:p>
            <a:pPr>
              <a:buSzPct val="25000"/>
            </a:pPr>
            <a:r>
              <a:rPr lang="en-US" sz="2727" b="1" dirty="0">
                <a:solidFill>
                  <a:srgbClr val="FF0000"/>
                </a:solidFill>
                <a:latin typeface="Calibri"/>
                <a:ea typeface="Calibri"/>
                <a:cs typeface="Calibri"/>
                <a:sym typeface="Calibri"/>
              </a:rPr>
              <a:t>1</a:t>
            </a:r>
          </a:p>
        </p:txBody>
      </p:sp>
      <p:sp>
        <p:nvSpPr>
          <p:cNvPr id="31" name="Shape 984">
            <a:extLst>
              <a:ext uri="{FF2B5EF4-FFF2-40B4-BE49-F238E27FC236}">
                <a16:creationId xmlns:a16="http://schemas.microsoft.com/office/drawing/2014/main" id="{2F50CCEF-AE5A-F453-5F80-06365A2A97C8}"/>
              </a:ext>
            </a:extLst>
          </p:cNvPr>
          <p:cNvSpPr/>
          <p:nvPr/>
        </p:nvSpPr>
        <p:spPr>
          <a:xfrm rot="5400000">
            <a:off x="5902295" y="4970664"/>
            <a:ext cx="336345" cy="275122"/>
          </a:xfrm>
          <a:prstGeom prst="flowChartDelay">
            <a:avLst/>
          </a:prstGeom>
          <a:noFill/>
          <a:ln w="28575" cap="flat" cmpd="sng">
            <a:solidFill>
              <a:schemeClr val="dk1"/>
            </a:solidFill>
            <a:prstDash val="solid"/>
            <a:miter/>
            <a:headEnd type="none" w="med" len="med"/>
            <a:tailEnd type="none" w="med" len="med"/>
          </a:ln>
        </p:spPr>
        <p:txBody>
          <a:bodyPr lIns="103872" tIns="51922" rIns="103872" bIns="51922" anchor="ctr" anchorCtr="0">
            <a:noAutofit/>
          </a:bodyPr>
          <a:lstStyle/>
          <a:p>
            <a:endParaRPr sz="1818">
              <a:solidFill>
                <a:schemeClr val="dk1"/>
              </a:solidFill>
              <a:latin typeface="Times New Roman"/>
              <a:ea typeface="Times New Roman"/>
              <a:cs typeface="Times New Roman"/>
              <a:sym typeface="Times New Roman"/>
            </a:endParaRPr>
          </a:p>
        </p:txBody>
      </p:sp>
      <p:grpSp>
        <p:nvGrpSpPr>
          <p:cNvPr id="32" name="Shape 985">
            <a:extLst>
              <a:ext uri="{FF2B5EF4-FFF2-40B4-BE49-F238E27FC236}">
                <a16:creationId xmlns:a16="http://schemas.microsoft.com/office/drawing/2014/main" id="{D88ECE00-260A-7E4D-6013-5B72F6969F36}"/>
              </a:ext>
            </a:extLst>
          </p:cNvPr>
          <p:cNvGrpSpPr/>
          <p:nvPr/>
        </p:nvGrpSpPr>
        <p:grpSpPr>
          <a:xfrm rot="5400000">
            <a:off x="6302480" y="4954756"/>
            <a:ext cx="371570" cy="276258"/>
            <a:chOff x="1728" y="1679"/>
            <a:chExt cx="528" cy="383"/>
          </a:xfrm>
        </p:grpSpPr>
        <p:cxnSp>
          <p:nvCxnSpPr>
            <p:cNvPr id="33" name="Shape 986">
              <a:extLst>
                <a:ext uri="{FF2B5EF4-FFF2-40B4-BE49-F238E27FC236}">
                  <a16:creationId xmlns:a16="http://schemas.microsoft.com/office/drawing/2014/main" id="{A7AE3503-71FE-51B5-C219-254BE60E82E8}"/>
                </a:ext>
              </a:extLst>
            </p:cNvPr>
            <p:cNvCxnSpPr/>
            <p:nvPr/>
          </p:nvCxnSpPr>
          <p:spPr>
            <a:xfrm>
              <a:off x="1776" y="2062"/>
              <a:ext cx="144" cy="0"/>
            </a:xfrm>
            <a:prstGeom prst="straightConnector1">
              <a:avLst/>
            </a:prstGeom>
            <a:noFill/>
            <a:ln w="28575" cap="flat" cmpd="sng">
              <a:solidFill>
                <a:schemeClr val="dk1"/>
              </a:solidFill>
              <a:prstDash val="solid"/>
              <a:round/>
              <a:headEnd type="none" w="med" len="med"/>
              <a:tailEnd type="none" w="med" len="med"/>
            </a:ln>
          </p:spPr>
        </p:cxnSp>
        <p:sp>
          <p:nvSpPr>
            <p:cNvPr id="34" name="Shape 987">
              <a:extLst>
                <a:ext uri="{FF2B5EF4-FFF2-40B4-BE49-F238E27FC236}">
                  <a16:creationId xmlns:a16="http://schemas.microsoft.com/office/drawing/2014/main" id="{AF36CC5A-CA3B-308B-F45F-02ABE2228EC9}"/>
                </a:ext>
              </a:extLst>
            </p:cNvPr>
            <p:cNvSpPr/>
            <p:nvPr/>
          </p:nvSpPr>
          <p:spPr>
            <a:xfrm>
              <a:off x="1920" y="1870"/>
              <a:ext cx="336" cy="190"/>
            </a:xfrm>
            <a:custGeom>
              <a:avLst/>
              <a:gdLst/>
              <a:ahLst/>
              <a:cxnLst/>
              <a:rect l="0" t="0" r="0" b="0"/>
              <a:pathLst>
                <a:path w="120000" h="120000" extrusionOk="0">
                  <a:moveTo>
                    <a:pt x="0" y="120000"/>
                  </a:moveTo>
                  <a:cubicBezTo>
                    <a:pt x="20000" y="115000"/>
                    <a:pt x="40000" y="110000"/>
                    <a:pt x="60000" y="90000"/>
                  </a:cubicBezTo>
                  <a:cubicBezTo>
                    <a:pt x="80000" y="70000"/>
                    <a:pt x="100000" y="35000"/>
                    <a:pt x="120000" y="0"/>
                  </a:cubicBezTo>
                </a:path>
              </a:pathLst>
            </a:custGeom>
            <a:noFill/>
            <a:ln w="28575" cap="flat" cmpd="sng">
              <a:solidFill>
                <a:schemeClr val="dk1"/>
              </a:solidFill>
              <a:prstDash val="solid"/>
              <a:round/>
              <a:headEnd type="none" w="med" len="med"/>
              <a:tailEnd type="none" w="med" len="med"/>
            </a:ln>
          </p:spPr>
          <p:txBody>
            <a:bodyPr lIns="103872" tIns="51922" rIns="103872" bIns="51922" anchor="t" anchorCtr="0">
              <a:noAutofit/>
            </a:bodyPr>
            <a:lstStyle/>
            <a:p>
              <a:endParaRPr sz="1818">
                <a:solidFill>
                  <a:schemeClr val="dk1"/>
                </a:solidFill>
                <a:latin typeface="Times New Roman"/>
                <a:ea typeface="Times New Roman"/>
                <a:cs typeface="Times New Roman"/>
                <a:sym typeface="Times New Roman"/>
              </a:endParaRPr>
            </a:p>
          </p:txBody>
        </p:sp>
        <p:sp>
          <p:nvSpPr>
            <p:cNvPr id="35" name="Shape 988">
              <a:extLst>
                <a:ext uri="{FF2B5EF4-FFF2-40B4-BE49-F238E27FC236}">
                  <a16:creationId xmlns:a16="http://schemas.microsoft.com/office/drawing/2014/main" id="{4E599B59-97DA-4FE8-973A-03068EB29059}"/>
                </a:ext>
              </a:extLst>
            </p:cNvPr>
            <p:cNvSpPr/>
            <p:nvPr/>
          </p:nvSpPr>
          <p:spPr>
            <a:xfrm rot="10800000" flipH="1">
              <a:off x="1920" y="1679"/>
              <a:ext cx="336" cy="190"/>
            </a:xfrm>
            <a:custGeom>
              <a:avLst/>
              <a:gdLst/>
              <a:ahLst/>
              <a:cxnLst/>
              <a:rect l="0" t="0" r="0" b="0"/>
              <a:pathLst>
                <a:path w="120000" h="120000" extrusionOk="0">
                  <a:moveTo>
                    <a:pt x="0" y="120000"/>
                  </a:moveTo>
                  <a:cubicBezTo>
                    <a:pt x="20000" y="115000"/>
                    <a:pt x="40000" y="110000"/>
                    <a:pt x="60000" y="90000"/>
                  </a:cubicBezTo>
                  <a:cubicBezTo>
                    <a:pt x="80000" y="70000"/>
                    <a:pt x="100000" y="35000"/>
                    <a:pt x="120000" y="0"/>
                  </a:cubicBezTo>
                </a:path>
              </a:pathLst>
            </a:custGeom>
            <a:noFill/>
            <a:ln w="28575" cap="flat" cmpd="sng">
              <a:solidFill>
                <a:schemeClr val="dk1"/>
              </a:solidFill>
              <a:prstDash val="solid"/>
              <a:round/>
              <a:headEnd type="none" w="med" len="med"/>
              <a:tailEnd type="none" w="med" len="med"/>
            </a:ln>
          </p:spPr>
          <p:txBody>
            <a:bodyPr lIns="103872" tIns="51922" rIns="103872" bIns="51922" anchor="t" anchorCtr="0">
              <a:noAutofit/>
            </a:bodyPr>
            <a:lstStyle/>
            <a:p>
              <a:endParaRPr sz="1818">
                <a:solidFill>
                  <a:schemeClr val="dk1"/>
                </a:solidFill>
                <a:latin typeface="Times New Roman"/>
                <a:ea typeface="Times New Roman"/>
                <a:cs typeface="Times New Roman"/>
                <a:sym typeface="Times New Roman"/>
              </a:endParaRPr>
            </a:p>
          </p:txBody>
        </p:sp>
        <p:cxnSp>
          <p:nvCxnSpPr>
            <p:cNvPr id="36" name="Shape 989">
              <a:extLst>
                <a:ext uri="{FF2B5EF4-FFF2-40B4-BE49-F238E27FC236}">
                  <a16:creationId xmlns:a16="http://schemas.microsoft.com/office/drawing/2014/main" id="{F3D8327D-69D8-BF72-4ED4-B769E5462AF1}"/>
                </a:ext>
              </a:extLst>
            </p:cNvPr>
            <p:cNvCxnSpPr/>
            <p:nvPr/>
          </p:nvCxnSpPr>
          <p:spPr>
            <a:xfrm>
              <a:off x="1776" y="1679"/>
              <a:ext cx="144" cy="0"/>
            </a:xfrm>
            <a:prstGeom prst="straightConnector1">
              <a:avLst/>
            </a:prstGeom>
            <a:noFill/>
            <a:ln w="28575" cap="flat" cmpd="sng">
              <a:solidFill>
                <a:schemeClr val="dk1"/>
              </a:solidFill>
              <a:prstDash val="solid"/>
              <a:round/>
              <a:headEnd type="none" w="med" len="med"/>
              <a:tailEnd type="none" w="med" len="med"/>
            </a:ln>
          </p:spPr>
        </p:cxnSp>
        <p:sp>
          <p:nvSpPr>
            <p:cNvPr id="37" name="Shape 990">
              <a:extLst>
                <a:ext uri="{FF2B5EF4-FFF2-40B4-BE49-F238E27FC236}">
                  <a16:creationId xmlns:a16="http://schemas.microsoft.com/office/drawing/2014/main" id="{39BA2ADF-DC3A-9452-2BA5-600584212618}"/>
                </a:ext>
              </a:extLst>
            </p:cNvPr>
            <p:cNvSpPr/>
            <p:nvPr/>
          </p:nvSpPr>
          <p:spPr>
            <a:xfrm>
              <a:off x="1776" y="1679"/>
              <a:ext cx="94" cy="383"/>
            </a:xfrm>
            <a:custGeom>
              <a:avLst/>
              <a:gdLst/>
              <a:ahLst/>
              <a:cxnLst/>
              <a:rect l="0" t="0" r="0" b="0"/>
              <a:pathLst>
                <a:path w="120000" h="120000" extrusionOk="0">
                  <a:moveTo>
                    <a:pt x="0" y="120000"/>
                  </a:moveTo>
                  <a:cubicBezTo>
                    <a:pt x="60000" y="100000"/>
                    <a:pt x="120000" y="80000"/>
                    <a:pt x="120000" y="60000"/>
                  </a:cubicBezTo>
                  <a:cubicBezTo>
                    <a:pt x="120000" y="40000"/>
                    <a:pt x="60000" y="20000"/>
                    <a:pt x="0" y="0"/>
                  </a:cubicBezTo>
                </a:path>
              </a:pathLst>
            </a:custGeom>
            <a:noFill/>
            <a:ln w="28575" cap="flat" cmpd="sng">
              <a:solidFill>
                <a:schemeClr val="dk1"/>
              </a:solidFill>
              <a:prstDash val="solid"/>
              <a:round/>
              <a:headEnd type="none" w="med" len="med"/>
              <a:tailEnd type="none" w="med" len="med"/>
            </a:ln>
          </p:spPr>
          <p:txBody>
            <a:bodyPr lIns="103872" tIns="51922" rIns="103872" bIns="51922" anchor="t" anchorCtr="0">
              <a:noAutofit/>
            </a:bodyPr>
            <a:lstStyle/>
            <a:p>
              <a:endParaRPr sz="1818">
                <a:solidFill>
                  <a:schemeClr val="dk1"/>
                </a:solidFill>
                <a:latin typeface="Times New Roman"/>
                <a:ea typeface="Times New Roman"/>
                <a:cs typeface="Times New Roman"/>
                <a:sym typeface="Times New Roman"/>
              </a:endParaRPr>
            </a:p>
          </p:txBody>
        </p:sp>
        <p:sp>
          <p:nvSpPr>
            <p:cNvPr id="38" name="Shape 991">
              <a:extLst>
                <a:ext uri="{FF2B5EF4-FFF2-40B4-BE49-F238E27FC236}">
                  <a16:creationId xmlns:a16="http://schemas.microsoft.com/office/drawing/2014/main" id="{7108BA26-E942-1FD5-D5F9-A57EF95638A4}"/>
                </a:ext>
              </a:extLst>
            </p:cNvPr>
            <p:cNvSpPr/>
            <p:nvPr/>
          </p:nvSpPr>
          <p:spPr>
            <a:xfrm>
              <a:off x="1728" y="1679"/>
              <a:ext cx="94" cy="383"/>
            </a:xfrm>
            <a:custGeom>
              <a:avLst/>
              <a:gdLst/>
              <a:ahLst/>
              <a:cxnLst/>
              <a:rect l="0" t="0" r="0" b="0"/>
              <a:pathLst>
                <a:path w="120000" h="120000" extrusionOk="0">
                  <a:moveTo>
                    <a:pt x="0" y="120000"/>
                  </a:moveTo>
                  <a:cubicBezTo>
                    <a:pt x="60000" y="100000"/>
                    <a:pt x="120000" y="80000"/>
                    <a:pt x="120000" y="60000"/>
                  </a:cubicBezTo>
                  <a:cubicBezTo>
                    <a:pt x="120000" y="40000"/>
                    <a:pt x="60000" y="20000"/>
                    <a:pt x="0" y="0"/>
                  </a:cubicBezTo>
                </a:path>
              </a:pathLst>
            </a:custGeom>
            <a:noFill/>
            <a:ln w="28575" cap="flat" cmpd="sng">
              <a:solidFill>
                <a:schemeClr val="dk1"/>
              </a:solidFill>
              <a:prstDash val="solid"/>
              <a:round/>
              <a:headEnd type="none" w="med" len="med"/>
              <a:tailEnd type="none" w="med" len="med"/>
            </a:ln>
          </p:spPr>
          <p:txBody>
            <a:bodyPr lIns="103872" tIns="51922" rIns="103872" bIns="51922" anchor="t" anchorCtr="0">
              <a:noAutofit/>
            </a:bodyPr>
            <a:lstStyle/>
            <a:p>
              <a:endParaRPr sz="1818">
                <a:solidFill>
                  <a:schemeClr val="dk1"/>
                </a:solidFill>
                <a:latin typeface="Times New Roman"/>
                <a:ea typeface="Times New Roman"/>
                <a:cs typeface="Times New Roman"/>
                <a:sym typeface="Times New Roman"/>
              </a:endParaRPr>
            </a:p>
          </p:txBody>
        </p:sp>
      </p:grpSp>
      <p:cxnSp>
        <p:nvCxnSpPr>
          <p:cNvPr id="39" name="Shape 992">
            <a:extLst>
              <a:ext uri="{FF2B5EF4-FFF2-40B4-BE49-F238E27FC236}">
                <a16:creationId xmlns:a16="http://schemas.microsoft.com/office/drawing/2014/main" id="{9F22583B-406F-0D0F-9225-B7F59FDC18EB}"/>
              </a:ext>
            </a:extLst>
          </p:cNvPr>
          <p:cNvCxnSpPr/>
          <p:nvPr/>
        </p:nvCxnSpPr>
        <p:spPr>
          <a:xfrm rot="5400000">
            <a:off x="6039822" y="4837785"/>
            <a:ext cx="201126" cy="0"/>
          </a:xfrm>
          <a:prstGeom prst="straightConnector1">
            <a:avLst/>
          </a:prstGeom>
          <a:noFill/>
          <a:ln w="38100" cap="flat" cmpd="sng">
            <a:solidFill>
              <a:srgbClr val="0000FF"/>
            </a:solidFill>
            <a:prstDash val="solid"/>
            <a:round/>
            <a:headEnd type="none" w="med" len="med"/>
            <a:tailEnd type="none" w="med" len="med"/>
          </a:ln>
        </p:spPr>
      </p:cxnSp>
      <p:cxnSp>
        <p:nvCxnSpPr>
          <p:cNvPr id="40" name="Shape 993">
            <a:extLst>
              <a:ext uri="{FF2B5EF4-FFF2-40B4-BE49-F238E27FC236}">
                <a16:creationId xmlns:a16="http://schemas.microsoft.com/office/drawing/2014/main" id="{AD7CEEDB-1C14-CB5A-08D3-D81E920C27D4}"/>
              </a:ext>
            </a:extLst>
          </p:cNvPr>
          <p:cNvCxnSpPr/>
          <p:nvPr/>
        </p:nvCxnSpPr>
        <p:spPr>
          <a:xfrm rot="5400000">
            <a:off x="6458189" y="4837785"/>
            <a:ext cx="201126" cy="0"/>
          </a:xfrm>
          <a:prstGeom prst="straightConnector1">
            <a:avLst/>
          </a:prstGeom>
          <a:noFill/>
          <a:ln w="38100" cap="flat" cmpd="sng">
            <a:solidFill>
              <a:srgbClr val="0000FF"/>
            </a:solidFill>
            <a:prstDash val="solid"/>
            <a:round/>
            <a:headEnd type="none" w="med" len="med"/>
            <a:tailEnd type="none" w="med" len="med"/>
          </a:ln>
        </p:spPr>
      </p:cxnSp>
      <p:sp>
        <p:nvSpPr>
          <p:cNvPr id="41" name="Shape 994">
            <a:extLst>
              <a:ext uri="{FF2B5EF4-FFF2-40B4-BE49-F238E27FC236}">
                <a16:creationId xmlns:a16="http://schemas.microsoft.com/office/drawing/2014/main" id="{7DEA8D64-1781-F9BB-CE84-31F444DC8649}"/>
              </a:ext>
            </a:extLst>
          </p:cNvPr>
          <p:cNvSpPr/>
          <p:nvPr/>
        </p:nvSpPr>
        <p:spPr>
          <a:xfrm>
            <a:off x="6457000" y="4624160"/>
            <a:ext cx="0" cy="313619"/>
          </a:xfrm>
          <a:custGeom>
            <a:avLst/>
            <a:gdLst/>
            <a:ahLst/>
            <a:cxnLst/>
            <a:rect l="0" t="0" r="0" b="0"/>
            <a:pathLst>
              <a:path w="120000" h="120000" extrusionOk="0">
                <a:moveTo>
                  <a:pt x="0" y="120000"/>
                </a:moveTo>
                <a:lnTo>
                  <a:pt x="0" y="0"/>
                </a:lnTo>
              </a:path>
            </a:pathLst>
          </a:custGeom>
          <a:noFill/>
          <a:ln w="38100" cap="flat" cmpd="sng">
            <a:solidFill>
              <a:srgbClr val="33CC33"/>
            </a:solidFill>
            <a:prstDash val="solid"/>
            <a:round/>
            <a:headEnd type="none" w="med" len="med"/>
            <a:tailEnd type="none" w="med" len="med"/>
          </a:ln>
        </p:spPr>
        <p:txBody>
          <a:bodyPr lIns="103872" tIns="51922" rIns="103872" bIns="51922" anchor="t" anchorCtr="0">
            <a:noAutofit/>
          </a:bodyPr>
          <a:lstStyle/>
          <a:p>
            <a:endParaRPr sz="1818">
              <a:solidFill>
                <a:schemeClr val="dk1"/>
              </a:solidFill>
              <a:latin typeface="Times New Roman"/>
              <a:ea typeface="Times New Roman"/>
              <a:cs typeface="Times New Roman"/>
              <a:sym typeface="Times New Roman"/>
            </a:endParaRPr>
          </a:p>
        </p:txBody>
      </p:sp>
      <p:sp>
        <p:nvSpPr>
          <p:cNvPr id="42" name="Shape 995">
            <a:extLst>
              <a:ext uri="{FF2B5EF4-FFF2-40B4-BE49-F238E27FC236}">
                <a16:creationId xmlns:a16="http://schemas.microsoft.com/office/drawing/2014/main" id="{5DD6CDD1-EA82-46A2-66C1-F0B3EE6898E3}"/>
              </a:ext>
            </a:extLst>
          </p:cNvPr>
          <p:cNvSpPr/>
          <p:nvPr/>
        </p:nvSpPr>
        <p:spPr>
          <a:xfrm>
            <a:off x="5999982" y="4627569"/>
            <a:ext cx="2273" cy="310211"/>
          </a:xfrm>
          <a:custGeom>
            <a:avLst/>
            <a:gdLst/>
            <a:ahLst/>
            <a:cxnLst/>
            <a:rect l="0" t="0" r="0" b="0"/>
            <a:pathLst>
              <a:path w="120000" h="120000" extrusionOk="0">
                <a:moveTo>
                  <a:pt x="120000" y="120000"/>
                </a:moveTo>
                <a:lnTo>
                  <a:pt x="0" y="0"/>
                </a:lnTo>
              </a:path>
            </a:pathLst>
          </a:custGeom>
          <a:noFill/>
          <a:ln w="38100" cap="flat" cmpd="sng">
            <a:solidFill>
              <a:srgbClr val="33CC33"/>
            </a:solidFill>
            <a:prstDash val="solid"/>
            <a:round/>
            <a:headEnd type="none" w="med" len="med"/>
            <a:tailEnd type="none" w="med" len="med"/>
          </a:ln>
        </p:spPr>
        <p:txBody>
          <a:bodyPr lIns="103872" tIns="51922" rIns="103872" bIns="51922" anchor="t" anchorCtr="0">
            <a:noAutofit/>
          </a:bodyPr>
          <a:lstStyle/>
          <a:p>
            <a:endParaRPr sz="1818">
              <a:solidFill>
                <a:schemeClr val="dk1"/>
              </a:solidFill>
              <a:latin typeface="Times New Roman"/>
              <a:ea typeface="Times New Roman"/>
              <a:cs typeface="Times New Roman"/>
              <a:sym typeface="Times New Roman"/>
            </a:endParaRPr>
          </a:p>
        </p:txBody>
      </p:sp>
      <p:sp>
        <p:nvSpPr>
          <p:cNvPr id="43" name="Shape 996">
            <a:extLst>
              <a:ext uri="{FF2B5EF4-FFF2-40B4-BE49-F238E27FC236}">
                <a16:creationId xmlns:a16="http://schemas.microsoft.com/office/drawing/2014/main" id="{5D0FDD57-3063-0592-91B8-CF634A621BB7}"/>
              </a:ext>
            </a:extLst>
          </p:cNvPr>
          <p:cNvSpPr/>
          <p:nvPr/>
        </p:nvSpPr>
        <p:spPr>
          <a:xfrm rot="5400000">
            <a:off x="6338840" y="5437752"/>
            <a:ext cx="297711" cy="0"/>
          </a:xfrm>
          <a:custGeom>
            <a:avLst/>
            <a:gdLst/>
            <a:ahLst/>
            <a:cxnLst/>
            <a:rect l="0" t="0" r="0" b="0"/>
            <a:pathLst>
              <a:path w="120000" h="120000" extrusionOk="0">
                <a:moveTo>
                  <a:pt x="0" y="0"/>
                </a:moveTo>
                <a:lnTo>
                  <a:pt x="120000" y="0"/>
                </a:lnTo>
              </a:path>
            </a:pathLst>
          </a:custGeom>
          <a:noFill/>
          <a:ln w="38100" cap="flat" cmpd="sng">
            <a:solidFill>
              <a:schemeClr val="dk1"/>
            </a:solidFill>
            <a:prstDash val="solid"/>
            <a:round/>
            <a:headEnd type="none" w="med" len="med"/>
            <a:tailEnd type="none" w="med" len="med"/>
          </a:ln>
        </p:spPr>
        <p:txBody>
          <a:bodyPr lIns="103872" tIns="51922" rIns="103872" bIns="51922" anchor="t" anchorCtr="0">
            <a:noAutofit/>
          </a:bodyPr>
          <a:lstStyle/>
          <a:p>
            <a:endParaRPr sz="1818">
              <a:solidFill>
                <a:schemeClr val="dk1"/>
              </a:solidFill>
              <a:latin typeface="Times New Roman"/>
              <a:ea typeface="Times New Roman"/>
              <a:cs typeface="Times New Roman"/>
              <a:sym typeface="Times New Roman"/>
            </a:endParaRPr>
          </a:p>
        </p:txBody>
      </p:sp>
      <p:sp>
        <p:nvSpPr>
          <p:cNvPr id="44" name="Shape 997">
            <a:extLst>
              <a:ext uri="{FF2B5EF4-FFF2-40B4-BE49-F238E27FC236}">
                <a16:creationId xmlns:a16="http://schemas.microsoft.com/office/drawing/2014/main" id="{077D81FA-019E-3DC2-1C16-E8B24482C1CF}"/>
              </a:ext>
            </a:extLst>
          </p:cNvPr>
          <p:cNvSpPr/>
          <p:nvPr/>
        </p:nvSpPr>
        <p:spPr>
          <a:xfrm>
            <a:off x="6071603" y="5277533"/>
            <a:ext cx="0" cy="689735"/>
          </a:xfrm>
          <a:custGeom>
            <a:avLst/>
            <a:gdLst/>
            <a:ahLst/>
            <a:cxnLst/>
            <a:rect l="0" t="0" r="0" b="0"/>
            <a:pathLst>
              <a:path w="120000" h="120000" extrusionOk="0">
                <a:moveTo>
                  <a:pt x="0" y="0"/>
                </a:moveTo>
                <a:lnTo>
                  <a:pt x="0" y="120000"/>
                </a:lnTo>
              </a:path>
            </a:pathLst>
          </a:custGeom>
          <a:noFill/>
          <a:ln w="38100" cap="flat" cmpd="sng">
            <a:solidFill>
              <a:schemeClr val="dk1"/>
            </a:solidFill>
            <a:prstDash val="solid"/>
            <a:round/>
            <a:headEnd type="none" w="med" len="med"/>
            <a:tailEnd type="none" w="med" len="med"/>
          </a:ln>
        </p:spPr>
        <p:txBody>
          <a:bodyPr lIns="103872" tIns="51922" rIns="103872" bIns="51922" anchor="t" anchorCtr="0">
            <a:noAutofit/>
          </a:bodyPr>
          <a:lstStyle/>
          <a:p>
            <a:endParaRPr sz="1818">
              <a:solidFill>
                <a:schemeClr val="dk1"/>
              </a:solidFill>
              <a:latin typeface="Times New Roman"/>
              <a:ea typeface="Times New Roman"/>
              <a:cs typeface="Times New Roman"/>
              <a:sym typeface="Times New Roman"/>
            </a:endParaRPr>
          </a:p>
        </p:txBody>
      </p:sp>
      <p:sp>
        <p:nvSpPr>
          <p:cNvPr id="46" name="Shape 999">
            <a:extLst>
              <a:ext uri="{FF2B5EF4-FFF2-40B4-BE49-F238E27FC236}">
                <a16:creationId xmlns:a16="http://schemas.microsoft.com/office/drawing/2014/main" id="{74EF4D43-DCE5-2472-E359-E3E23A83F408}"/>
              </a:ext>
            </a:extLst>
          </p:cNvPr>
          <p:cNvSpPr txBox="1"/>
          <p:nvPr/>
        </p:nvSpPr>
        <p:spPr>
          <a:xfrm>
            <a:off x="5819077" y="4239522"/>
            <a:ext cx="1700895" cy="329527"/>
          </a:xfrm>
          <a:prstGeom prst="rect">
            <a:avLst/>
          </a:prstGeom>
          <a:noFill/>
          <a:ln>
            <a:noFill/>
          </a:ln>
        </p:spPr>
        <p:txBody>
          <a:bodyPr lIns="103872" tIns="51922" rIns="103872" bIns="51922" anchor="t" anchorCtr="0">
            <a:noAutofit/>
          </a:bodyPr>
          <a:lstStyle/>
          <a:p>
            <a:pPr>
              <a:buClr>
                <a:srgbClr val="0000FF"/>
              </a:buClr>
              <a:buSzPct val="25000"/>
            </a:pPr>
            <a:r>
              <a:rPr lang="en-US" sz="1818" b="1" dirty="0">
                <a:solidFill>
                  <a:srgbClr val="0000FF"/>
                </a:solidFill>
                <a:latin typeface="Calibri"/>
                <a:ea typeface="Calibri"/>
                <a:cs typeface="Calibri"/>
                <a:sym typeface="Calibri"/>
              </a:rPr>
              <a:t>A</a:t>
            </a:r>
            <a:r>
              <a:rPr lang="en-US" sz="1818" b="1" dirty="0">
                <a:solidFill>
                  <a:schemeClr val="dk1"/>
                </a:solidFill>
                <a:latin typeface="Calibri"/>
                <a:ea typeface="Calibri"/>
                <a:cs typeface="Calibri"/>
                <a:sym typeface="Calibri"/>
              </a:rPr>
              <a:t>       </a:t>
            </a:r>
            <a:r>
              <a:rPr lang="en-US" sz="1818" b="1" dirty="0">
                <a:solidFill>
                  <a:srgbClr val="33CC33"/>
                </a:solidFill>
                <a:latin typeface="Calibri"/>
                <a:ea typeface="Calibri"/>
                <a:cs typeface="Calibri"/>
                <a:sym typeface="Calibri"/>
              </a:rPr>
              <a:t>B</a:t>
            </a:r>
            <a:r>
              <a:rPr lang="en-US" sz="1818" b="1" dirty="0">
                <a:solidFill>
                  <a:schemeClr val="dk1"/>
                </a:solidFill>
                <a:latin typeface="Calibri"/>
                <a:ea typeface="Calibri"/>
                <a:cs typeface="Calibri"/>
                <a:sym typeface="Calibri"/>
              </a:rPr>
              <a:t>           </a:t>
            </a:r>
            <a:r>
              <a:rPr lang="en-US" sz="1818" b="1" dirty="0" err="1">
                <a:solidFill>
                  <a:srgbClr val="FF0000"/>
                </a:solidFill>
                <a:latin typeface="Calibri"/>
                <a:ea typeface="Calibri"/>
                <a:cs typeface="Calibri"/>
                <a:sym typeface="Calibri"/>
              </a:rPr>
              <a:t>C</a:t>
            </a:r>
            <a:r>
              <a:rPr lang="en-US" sz="1818" b="1" baseline="-25000" dirty="0" err="1">
                <a:solidFill>
                  <a:srgbClr val="FF0000"/>
                </a:solidFill>
                <a:latin typeface="Calibri"/>
                <a:ea typeface="Calibri"/>
                <a:cs typeface="Calibri"/>
                <a:sym typeface="Calibri"/>
              </a:rPr>
              <a:t>in</a:t>
            </a:r>
            <a:endParaRPr lang="en-US" sz="1818" b="1" baseline="-25000" dirty="0">
              <a:solidFill>
                <a:srgbClr val="FF0000"/>
              </a:solidFill>
              <a:latin typeface="Calibri"/>
              <a:ea typeface="Calibri"/>
              <a:cs typeface="Calibri"/>
              <a:sym typeface="Calibri"/>
            </a:endParaRPr>
          </a:p>
        </p:txBody>
      </p:sp>
      <p:sp>
        <p:nvSpPr>
          <p:cNvPr id="47" name="Shape 1000">
            <a:extLst>
              <a:ext uri="{FF2B5EF4-FFF2-40B4-BE49-F238E27FC236}">
                <a16:creationId xmlns:a16="http://schemas.microsoft.com/office/drawing/2014/main" id="{F22D8B62-CFAE-8261-FD59-CC16F9D55639}"/>
              </a:ext>
            </a:extLst>
          </p:cNvPr>
          <p:cNvSpPr/>
          <p:nvPr/>
        </p:nvSpPr>
        <p:spPr>
          <a:xfrm rot="5400000">
            <a:off x="7214238" y="5569495"/>
            <a:ext cx="336345" cy="275122"/>
          </a:xfrm>
          <a:prstGeom prst="flowChartDelay">
            <a:avLst/>
          </a:prstGeom>
          <a:noFill/>
          <a:ln w="28575" cap="flat" cmpd="sng">
            <a:solidFill>
              <a:schemeClr val="dk1"/>
            </a:solidFill>
            <a:prstDash val="solid"/>
            <a:miter/>
            <a:headEnd type="none" w="med" len="med"/>
            <a:tailEnd type="none" w="med" len="med"/>
          </a:ln>
        </p:spPr>
        <p:txBody>
          <a:bodyPr lIns="103872" tIns="51922" rIns="103872" bIns="51922" anchor="ctr" anchorCtr="0">
            <a:noAutofit/>
          </a:bodyPr>
          <a:lstStyle/>
          <a:p>
            <a:endParaRPr sz="1818">
              <a:solidFill>
                <a:schemeClr val="dk1"/>
              </a:solidFill>
              <a:latin typeface="Times New Roman"/>
              <a:ea typeface="Times New Roman"/>
              <a:cs typeface="Times New Roman"/>
              <a:sym typeface="Times New Roman"/>
            </a:endParaRPr>
          </a:p>
        </p:txBody>
      </p:sp>
      <p:grpSp>
        <p:nvGrpSpPr>
          <p:cNvPr id="48" name="Shape 1001">
            <a:extLst>
              <a:ext uri="{FF2B5EF4-FFF2-40B4-BE49-F238E27FC236}">
                <a16:creationId xmlns:a16="http://schemas.microsoft.com/office/drawing/2014/main" id="{9BAE138E-F581-A2E4-E369-C067D4CDF775}"/>
              </a:ext>
            </a:extLst>
          </p:cNvPr>
          <p:cNvGrpSpPr/>
          <p:nvPr/>
        </p:nvGrpSpPr>
        <p:grpSpPr>
          <a:xfrm>
            <a:off x="5988612" y="5919546"/>
            <a:ext cx="276258" cy="335209"/>
            <a:chOff x="3213" y="3677"/>
            <a:chExt cx="243" cy="295"/>
          </a:xfrm>
        </p:grpSpPr>
        <p:cxnSp>
          <p:nvCxnSpPr>
            <p:cNvPr id="49" name="Shape 1002">
              <a:extLst>
                <a:ext uri="{FF2B5EF4-FFF2-40B4-BE49-F238E27FC236}">
                  <a16:creationId xmlns:a16="http://schemas.microsoft.com/office/drawing/2014/main" id="{77058DD7-59CC-68EC-F467-8EFE8AB349D1}"/>
                </a:ext>
              </a:extLst>
            </p:cNvPr>
            <p:cNvCxnSpPr/>
            <p:nvPr/>
          </p:nvCxnSpPr>
          <p:spPr>
            <a:xfrm rot="5400000">
              <a:off x="3169" y="3721"/>
              <a:ext cx="88" cy="0"/>
            </a:xfrm>
            <a:prstGeom prst="straightConnector1">
              <a:avLst/>
            </a:prstGeom>
            <a:noFill/>
            <a:ln w="28575" cap="flat" cmpd="sng">
              <a:solidFill>
                <a:schemeClr val="dk1"/>
              </a:solidFill>
              <a:prstDash val="solid"/>
              <a:round/>
              <a:headEnd type="none" w="med" len="med"/>
              <a:tailEnd type="none" w="med" len="med"/>
            </a:ln>
          </p:spPr>
        </p:cxnSp>
        <p:sp>
          <p:nvSpPr>
            <p:cNvPr id="50" name="Shape 1003">
              <a:extLst>
                <a:ext uri="{FF2B5EF4-FFF2-40B4-BE49-F238E27FC236}">
                  <a16:creationId xmlns:a16="http://schemas.microsoft.com/office/drawing/2014/main" id="{4FBC9CE6-1981-F72C-AD02-8C67F00339BF}"/>
                </a:ext>
              </a:extLst>
            </p:cNvPr>
            <p:cNvSpPr/>
            <p:nvPr/>
          </p:nvSpPr>
          <p:spPr>
            <a:xfrm rot="5400000">
              <a:off x="3170" y="3808"/>
              <a:ext cx="207" cy="120"/>
            </a:xfrm>
            <a:custGeom>
              <a:avLst/>
              <a:gdLst/>
              <a:ahLst/>
              <a:cxnLst/>
              <a:rect l="0" t="0" r="0" b="0"/>
              <a:pathLst>
                <a:path w="120000" h="120000" extrusionOk="0">
                  <a:moveTo>
                    <a:pt x="0" y="120000"/>
                  </a:moveTo>
                  <a:cubicBezTo>
                    <a:pt x="20000" y="115000"/>
                    <a:pt x="40000" y="110000"/>
                    <a:pt x="60000" y="90000"/>
                  </a:cubicBezTo>
                  <a:cubicBezTo>
                    <a:pt x="80000" y="70000"/>
                    <a:pt x="100000" y="35000"/>
                    <a:pt x="120000" y="0"/>
                  </a:cubicBezTo>
                </a:path>
              </a:pathLst>
            </a:custGeom>
            <a:noFill/>
            <a:ln w="28575" cap="flat" cmpd="sng">
              <a:solidFill>
                <a:schemeClr val="dk1"/>
              </a:solidFill>
              <a:prstDash val="solid"/>
              <a:round/>
              <a:headEnd type="none" w="med" len="med"/>
              <a:tailEnd type="none" w="med" len="med"/>
            </a:ln>
          </p:spPr>
          <p:txBody>
            <a:bodyPr lIns="103872" tIns="51922" rIns="103872" bIns="51922" anchor="t" anchorCtr="0">
              <a:noAutofit/>
            </a:bodyPr>
            <a:lstStyle/>
            <a:p>
              <a:endParaRPr sz="1818">
                <a:solidFill>
                  <a:schemeClr val="dk1"/>
                </a:solidFill>
                <a:latin typeface="Times New Roman"/>
                <a:ea typeface="Times New Roman"/>
                <a:cs typeface="Times New Roman"/>
                <a:sym typeface="Times New Roman"/>
              </a:endParaRPr>
            </a:p>
          </p:txBody>
        </p:sp>
        <p:sp>
          <p:nvSpPr>
            <p:cNvPr id="51" name="Shape 1004">
              <a:extLst>
                <a:ext uri="{FF2B5EF4-FFF2-40B4-BE49-F238E27FC236}">
                  <a16:creationId xmlns:a16="http://schemas.microsoft.com/office/drawing/2014/main" id="{3592E5DE-1EB1-CEAE-147A-718549D04D24}"/>
                </a:ext>
              </a:extLst>
            </p:cNvPr>
            <p:cNvSpPr/>
            <p:nvPr/>
          </p:nvSpPr>
          <p:spPr>
            <a:xfrm rot="-5400000" flipH="1">
              <a:off x="3293" y="3808"/>
              <a:ext cx="207" cy="120"/>
            </a:xfrm>
            <a:custGeom>
              <a:avLst/>
              <a:gdLst/>
              <a:ahLst/>
              <a:cxnLst/>
              <a:rect l="0" t="0" r="0" b="0"/>
              <a:pathLst>
                <a:path w="120000" h="120000" extrusionOk="0">
                  <a:moveTo>
                    <a:pt x="0" y="120000"/>
                  </a:moveTo>
                  <a:cubicBezTo>
                    <a:pt x="20000" y="115000"/>
                    <a:pt x="40000" y="110000"/>
                    <a:pt x="60000" y="90000"/>
                  </a:cubicBezTo>
                  <a:cubicBezTo>
                    <a:pt x="80000" y="70000"/>
                    <a:pt x="100000" y="35000"/>
                    <a:pt x="120000" y="0"/>
                  </a:cubicBezTo>
                </a:path>
              </a:pathLst>
            </a:custGeom>
            <a:noFill/>
            <a:ln w="28575" cap="flat" cmpd="sng">
              <a:solidFill>
                <a:schemeClr val="dk1"/>
              </a:solidFill>
              <a:prstDash val="solid"/>
              <a:round/>
              <a:headEnd type="none" w="med" len="med"/>
              <a:tailEnd type="none" w="med" len="med"/>
            </a:ln>
          </p:spPr>
          <p:txBody>
            <a:bodyPr lIns="103872" tIns="51922" rIns="103872" bIns="51922" anchor="t" anchorCtr="0">
              <a:noAutofit/>
            </a:bodyPr>
            <a:lstStyle/>
            <a:p>
              <a:endParaRPr sz="1818">
                <a:solidFill>
                  <a:schemeClr val="dk1"/>
                </a:solidFill>
                <a:latin typeface="Times New Roman"/>
                <a:ea typeface="Times New Roman"/>
                <a:cs typeface="Times New Roman"/>
                <a:sym typeface="Times New Roman"/>
              </a:endParaRPr>
            </a:p>
          </p:txBody>
        </p:sp>
        <p:cxnSp>
          <p:nvCxnSpPr>
            <p:cNvPr id="52" name="Shape 1005">
              <a:extLst>
                <a:ext uri="{FF2B5EF4-FFF2-40B4-BE49-F238E27FC236}">
                  <a16:creationId xmlns:a16="http://schemas.microsoft.com/office/drawing/2014/main" id="{EF5318A3-0F30-9EAA-B9A0-1F6A48399E16}"/>
                </a:ext>
              </a:extLst>
            </p:cNvPr>
            <p:cNvCxnSpPr/>
            <p:nvPr/>
          </p:nvCxnSpPr>
          <p:spPr>
            <a:xfrm rot="5400000">
              <a:off x="3412" y="3721"/>
              <a:ext cx="88" cy="0"/>
            </a:xfrm>
            <a:prstGeom prst="straightConnector1">
              <a:avLst/>
            </a:prstGeom>
            <a:noFill/>
            <a:ln w="28575" cap="flat" cmpd="sng">
              <a:solidFill>
                <a:schemeClr val="dk1"/>
              </a:solidFill>
              <a:prstDash val="solid"/>
              <a:round/>
              <a:headEnd type="none" w="med" len="med"/>
              <a:tailEnd type="none" w="med" len="med"/>
            </a:ln>
          </p:spPr>
        </p:cxnSp>
        <p:sp>
          <p:nvSpPr>
            <p:cNvPr id="53" name="Shape 1006">
              <a:extLst>
                <a:ext uri="{FF2B5EF4-FFF2-40B4-BE49-F238E27FC236}">
                  <a16:creationId xmlns:a16="http://schemas.microsoft.com/office/drawing/2014/main" id="{8A0BC4DB-A0FC-65F9-3485-D830FE93AE74}"/>
                </a:ext>
              </a:extLst>
            </p:cNvPr>
            <p:cNvSpPr/>
            <p:nvPr/>
          </p:nvSpPr>
          <p:spPr>
            <a:xfrm rot="5400000">
              <a:off x="3305" y="3585"/>
              <a:ext cx="58" cy="242"/>
            </a:xfrm>
            <a:custGeom>
              <a:avLst/>
              <a:gdLst/>
              <a:ahLst/>
              <a:cxnLst/>
              <a:rect l="0" t="0" r="0" b="0"/>
              <a:pathLst>
                <a:path w="120000" h="120000" extrusionOk="0">
                  <a:moveTo>
                    <a:pt x="0" y="120000"/>
                  </a:moveTo>
                  <a:cubicBezTo>
                    <a:pt x="60000" y="100000"/>
                    <a:pt x="120000" y="80000"/>
                    <a:pt x="120000" y="60000"/>
                  </a:cubicBezTo>
                  <a:cubicBezTo>
                    <a:pt x="120000" y="40000"/>
                    <a:pt x="60000" y="20000"/>
                    <a:pt x="0" y="0"/>
                  </a:cubicBezTo>
                </a:path>
              </a:pathLst>
            </a:custGeom>
            <a:noFill/>
            <a:ln w="28575" cap="flat" cmpd="sng">
              <a:solidFill>
                <a:schemeClr val="dk1"/>
              </a:solidFill>
              <a:prstDash val="solid"/>
              <a:round/>
              <a:headEnd type="none" w="med" len="med"/>
              <a:tailEnd type="none" w="med" len="med"/>
            </a:ln>
          </p:spPr>
          <p:txBody>
            <a:bodyPr lIns="103872" tIns="51922" rIns="103872" bIns="51922" anchor="t" anchorCtr="0">
              <a:noAutofit/>
            </a:bodyPr>
            <a:lstStyle/>
            <a:p>
              <a:endParaRPr sz="1818">
                <a:solidFill>
                  <a:schemeClr val="dk1"/>
                </a:solidFill>
                <a:latin typeface="Times New Roman"/>
                <a:ea typeface="Times New Roman"/>
                <a:cs typeface="Times New Roman"/>
                <a:sym typeface="Times New Roman"/>
              </a:endParaRPr>
            </a:p>
          </p:txBody>
        </p:sp>
      </p:grpSp>
      <p:sp>
        <p:nvSpPr>
          <p:cNvPr id="54" name="Shape 1007">
            <a:extLst>
              <a:ext uri="{FF2B5EF4-FFF2-40B4-BE49-F238E27FC236}">
                <a16:creationId xmlns:a16="http://schemas.microsoft.com/office/drawing/2014/main" id="{F8C6B2FC-D7BB-92D9-3B91-44524ED63DC0}"/>
              </a:ext>
            </a:extLst>
          </p:cNvPr>
          <p:cNvSpPr/>
          <p:nvPr/>
        </p:nvSpPr>
        <p:spPr>
          <a:xfrm>
            <a:off x="7451758" y="5337758"/>
            <a:ext cx="419503" cy="0"/>
          </a:xfrm>
          <a:custGeom>
            <a:avLst/>
            <a:gdLst/>
            <a:ahLst/>
            <a:cxnLst/>
            <a:rect l="0" t="0" r="0" b="0"/>
            <a:pathLst>
              <a:path w="120000" h="120000" extrusionOk="0">
                <a:moveTo>
                  <a:pt x="0" y="0"/>
                </a:moveTo>
                <a:lnTo>
                  <a:pt x="119999" y="0"/>
                </a:lnTo>
              </a:path>
            </a:pathLst>
          </a:custGeom>
          <a:noFill/>
          <a:ln w="38100" cap="flat" cmpd="sng">
            <a:solidFill>
              <a:srgbClr val="FF0000"/>
            </a:solidFill>
            <a:prstDash val="solid"/>
            <a:round/>
            <a:headEnd type="none" w="med" len="med"/>
            <a:tailEnd type="none" w="med" len="med"/>
          </a:ln>
        </p:spPr>
        <p:txBody>
          <a:bodyPr lIns="103872" tIns="51922" rIns="103872" bIns="51922" anchor="t" anchorCtr="0">
            <a:noAutofit/>
          </a:bodyPr>
          <a:lstStyle/>
          <a:p>
            <a:endParaRPr sz="1818">
              <a:solidFill>
                <a:schemeClr val="dk1"/>
              </a:solidFill>
              <a:latin typeface="Times New Roman"/>
              <a:ea typeface="Times New Roman"/>
              <a:cs typeface="Times New Roman"/>
              <a:sym typeface="Times New Roman"/>
            </a:endParaRPr>
          </a:p>
        </p:txBody>
      </p:sp>
      <p:cxnSp>
        <p:nvCxnSpPr>
          <p:cNvPr id="55" name="Shape 1008">
            <a:extLst>
              <a:ext uri="{FF2B5EF4-FFF2-40B4-BE49-F238E27FC236}">
                <a16:creationId xmlns:a16="http://schemas.microsoft.com/office/drawing/2014/main" id="{9E78BD7C-479E-6E94-942F-BFA9C43604B1}"/>
              </a:ext>
            </a:extLst>
          </p:cNvPr>
          <p:cNvCxnSpPr/>
          <p:nvPr/>
        </p:nvCxnSpPr>
        <p:spPr>
          <a:xfrm rot="5400000">
            <a:off x="7351765" y="5438889"/>
            <a:ext cx="201126" cy="0"/>
          </a:xfrm>
          <a:prstGeom prst="straightConnector1">
            <a:avLst/>
          </a:prstGeom>
          <a:noFill/>
          <a:ln w="38100" cap="flat" cmpd="sng">
            <a:solidFill>
              <a:srgbClr val="FF0000"/>
            </a:solidFill>
            <a:prstDash val="solid"/>
            <a:round/>
            <a:headEnd type="none" w="med" len="med"/>
            <a:tailEnd type="none" w="med" len="med"/>
          </a:ln>
        </p:spPr>
      </p:cxnSp>
      <p:cxnSp>
        <p:nvCxnSpPr>
          <p:cNvPr id="56" name="Shape 1009">
            <a:extLst>
              <a:ext uri="{FF2B5EF4-FFF2-40B4-BE49-F238E27FC236}">
                <a16:creationId xmlns:a16="http://schemas.microsoft.com/office/drawing/2014/main" id="{43116B48-096A-6A37-B486-B19004EFEF10}"/>
              </a:ext>
            </a:extLst>
          </p:cNvPr>
          <p:cNvCxnSpPr/>
          <p:nvPr/>
        </p:nvCxnSpPr>
        <p:spPr>
          <a:xfrm rot="5400000">
            <a:off x="7767857" y="5438889"/>
            <a:ext cx="201126" cy="0"/>
          </a:xfrm>
          <a:prstGeom prst="straightConnector1">
            <a:avLst/>
          </a:prstGeom>
          <a:noFill/>
          <a:ln w="38100" cap="flat" cmpd="sng">
            <a:solidFill>
              <a:srgbClr val="FF0000"/>
            </a:solidFill>
            <a:prstDash val="solid"/>
            <a:round/>
            <a:headEnd type="none" w="med" len="med"/>
            <a:tailEnd type="none" w="med" len="med"/>
          </a:ln>
        </p:spPr>
      </p:cxnSp>
      <p:cxnSp>
        <p:nvCxnSpPr>
          <p:cNvPr id="57" name="Shape 1010">
            <a:extLst>
              <a:ext uri="{FF2B5EF4-FFF2-40B4-BE49-F238E27FC236}">
                <a16:creationId xmlns:a16="http://schemas.microsoft.com/office/drawing/2014/main" id="{56986C80-F6C5-2697-8F46-335065A2CF62}"/>
              </a:ext>
            </a:extLst>
          </p:cNvPr>
          <p:cNvCxnSpPr/>
          <p:nvPr/>
        </p:nvCxnSpPr>
        <p:spPr>
          <a:xfrm rot="10800000">
            <a:off x="7766669" y="4887784"/>
            <a:ext cx="0" cy="449976"/>
          </a:xfrm>
          <a:prstGeom prst="straightConnector1">
            <a:avLst/>
          </a:prstGeom>
          <a:noFill/>
          <a:ln w="38100" cap="flat" cmpd="sng">
            <a:solidFill>
              <a:schemeClr val="dk1"/>
            </a:solidFill>
            <a:prstDash val="solid"/>
            <a:round/>
            <a:headEnd type="none" w="med" len="med"/>
            <a:tailEnd type="none" w="med" len="med"/>
          </a:ln>
        </p:spPr>
      </p:cxnSp>
      <p:cxnSp>
        <p:nvCxnSpPr>
          <p:cNvPr id="58" name="Shape 1011">
            <a:extLst>
              <a:ext uri="{FF2B5EF4-FFF2-40B4-BE49-F238E27FC236}">
                <a16:creationId xmlns:a16="http://schemas.microsoft.com/office/drawing/2014/main" id="{95BCC17A-2F24-12FB-0C67-2C535984E7FD}"/>
              </a:ext>
            </a:extLst>
          </p:cNvPr>
          <p:cNvCxnSpPr/>
          <p:nvPr/>
        </p:nvCxnSpPr>
        <p:spPr>
          <a:xfrm rot="16200000">
            <a:off x="7614406" y="5386619"/>
            <a:ext cx="304529" cy="0"/>
          </a:xfrm>
          <a:prstGeom prst="straightConnector1">
            <a:avLst/>
          </a:prstGeom>
          <a:noFill/>
          <a:ln w="38100" cap="flat" cmpd="sng">
            <a:solidFill>
              <a:schemeClr val="dk1"/>
            </a:solidFill>
            <a:prstDash val="solid"/>
            <a:round/>
            <a:headEnd type="none" w="med" len="med"/>
            <a:tailEnd type="none" w="med" len="med"/>
          </a:ln>
        </p:spPr>
      </p:cxnSp>
      <p:cxnSp>
        <p:nvCxnSpPr>
          <p:cNvPr id="59" name="Shape 1012">
            <a:extLst>
              <a:ext uri="{FF2B5EF4-FFF2-40B4-BE49-F238E27FC236}">
                <a16:creationId xmlns:a16="http://schemas.microsoft.com/office/drawing/2014/main" id="{BA99A71E-965E-5B64-B942-4732C9745C66}"/>
              </a:ext>
            </a:extLst>
          </p:cNvPr>
          <p:cNvCxnSpPr/>
          <p:nvPr/>
        </p:nvCxnSpPr>
        <p:spPr>
          <a:xfrm rot="16200000">
            <a:off x="7161933" y="5386619"/>
            <a:ext cx="304529" cy="0"/>
          </a:xfrm>
          <a:prstGeom prst="straightConnector1">
            <a:avLst/>
          </a:prstGeom>
          <a:noFill/>
          <a:ln w="38100" cap="flat" cmpd="sng">
            <a:solidFill>
              <a:schemeClr val="dk1"/>
            </a:solidFill>
            <a:prstDash val="solid"/>
            <a:round/>
            <a:headEnd type="none" w="med" len="med"/>
            <a:tailEnd type="none" w="med" len="med"/>
          </a:ln>
        </p:spPr>
      </p:cxnSp>
      <p:sp>
        <p:nvSpPr>
          <p:cNvPr id="60" name="Shape 1013">
            <a:extLst>
              <a:ext uri="{FF2B5EF4-FFF2-40B4-BE49-F238E27FC236}">
                <a16:creationId xmlns:a16="http://schemas.microsoft.com/office/drawing/2014/main" id="{AFBB29B4-9AD4-A433-57BF-C5D1071B2BC7}"/>
              </a:ext>
            </a:extLst>
          </p:cNvPr>
          <p:cNvSpPr/>
          <p:nvPr/>
        </p:nvSpPr>
        <p:spPr>
          <a:xfrm>
            <a:off x="7800777" y="5875228"/>
            <a:ext cx="2273" cy="656782"/>
          </a:xfrm>
          <a:custGeom>
            <a:avLst/>
            <a:gdLst/>
            <a:ahLst/>
            <a:cxnLst/>
            <a:rect l="0" t="0" r="0" b="0"/>
            <a:pathLst>
              <a:path w="120000" h="120000" extrusionOk="0">
                <a:moveTo>
                  <a:pt x="120000" y="0"/>
                </a:moveTo>
                <a:lnTo>
                  <a:pt x="0" y="120000"/>
                </a:lnTo>
              </a:path>
            </a:pathLst>
          </a:custGeom>
          <a:noFill/>
          <a:ln w="38100" cap="flat" cmpd="sng">
            <a:solidFill>
              <a:schemeClr val="dk1"/>
            </a:solidFill>
            <a:prstDash val="solid"/>
            <a:round/>
            <a:headEnd type="none" w="med" len="med"/>
            <a:tailEnd type="none" w="med" len="med"/>
          </a:ln>
        </p:spPr>
        <p:txBody>
          <a:bodyPr lIns="103872" tIns="51922" rIns="103872" bIns="51922" anchor="t" anchorCtr="0">
            <a:noAutofit/>
          </a:bodyPr>
          <a:lstStyle/>
          <a:p>
            <a:endParaRPr sz="1818">
              <a:solidFill>
                <a:schemeClr val="dk1"/>
              </a:solidFill>
              <a:latin typeface="Times New Roman"/>
              <a:ea typeface="Times New Roman"/>
              <a:cs typeface="Times New Roman"/>
              <a:sym typeface="Times New Roman"/>
            </a:endParaRPr>
          </a:p>
        </p:txBody>
      </p:sp>
      <p:sp>
        <p:nvSpPr>
          <p:cNvPr id="61" name="Shape 1014">
            <a:extLst>
              <a:ext uri="{FF2B5EF4-FFF2-40B4-BE49-F238E27FC236}">
                <a16:creationId xmlns:a16="http://schemas.microsoft.com/office/drawing/2014/main" id="{18492ACF-C27B-A705-06B9-136BAA9CA9E6}"/>
              </a:ext>
            </a:extLst>
          </p:cNvPr>
          <p:cNvSpPr/>
          <p:nvPr/>
        </p:nvSpPr>
        <p:spPr>
          <a:xfrm>
            <a:off x="7376724" y="5877503"/>
            <a:ext cx="3411" cy="321573"/>
          </a:xfrm>
          <a:custGeom>
            <a:avLst/>
            <a:gdLst/>
            <a:ahLst/>
            <a:cxnLst/>
            <a:rect l="0" t="0" r="0" b="0"/>
            <a:pathLst>
              <a:path w="120000" h="120000" extrusionOk="0">
                <a:moveTo>
                  <a:pt x="120000" y="0"/>
                </a:moveTo>
                <a:lnTo>
                  <a:pt x="0" y="120000"/>
                </a:lnTo>
              </a:path>
            </a:pathLst>
          </a:custGeom>
          <a:noFill/>
          <a:ln w="38100" cap="flat" cmpd="sng">
            <a:solidFill>
              <a:schemeClr val="dk1"/>
            </a:solidFill>
            <a:prstDash val="solid"/>
            <a:round/>
            <a:headEnd type="none" w="med" len="med"/>
            <a:tailEnd type="none" w="med" len="med"/>
          </a:ln>
        </p:spPr>
        <p:txBody>
          <a:bodyPr lIns="103872" tIns="51922" rIns="103872" bIns="51922" anchor="t" anchorCtr="0">
            <a:noAutofit/>
          </a:bodyPr>
          <a:lstStyle/>
          <a:p>
            <a:endParaRPr sz="1818">
              <a:solidFill>
                <a:schemeClr val="dk1"/>
              </a:solidFill>
              <a:latin typeface="Times New Roman"/>
              <a:ea typeface="Times New Roman"/>
              <a:cs typeface="Times New Roman"/>
              <a:sym typeface="Times New Roman"/>
            </a:endParaRPr>
          </a:p>
        </p:txBody>
      </p:sp>
      <p:cxnSp>
        <p:nvCxnSpPr>
          <p:cNvPr id="63" name="Shape 1016">
            <a:extLst>
              <a:ext uri="{FF2B5EF4-FFF2-40B4-BE49-F238E27FC236}">
                <a16:creationId xmlns:a16="http://schemas.microsoft.com/office/drawing/2014/main" id="{3337538B-D01C-902A-0064-525D1CF7F770}"/>
              </a:ext>
            </a:extLst>
          </p:cNvPr>
          <p:cNvCxnSpPr/>
          <p:nvPr/>
        </p:nvCxnSpPr>
        <p:spPr>
          <a:xfrm>
            <a:off x="6482011" y="5592290"/>
            <a:ext cx="491126" cy="0"/>
          </a:xfrm>
          <a:prstGeom prst="straightConnector1">
            <a:avLst/>
          </a:prstGeom>
          <a:noFill/>
          <a:ln w="38100" cap="flat" cmpd="sng">
            <a:solidFill>
              <a:schemeClr val="dk1"/>
            </a:solidFill>
            <a:prstDash val="solid"/>
            <a:round/>
            <a:headEnd type="none" w="med" len="med"/>
            <a:tailEnd type="none" w="med" len="med"/>
          </a:ln>
        </p:spPr>
      </p:cxnSp>
      <p:cxnSp>
        <p:nvCxnSpPr>
          <p:cNvPr id="64" name="Shape 1017">
            <a:extLst>
              <a:ext uri="{FF2B5EF4-FFF2-40B4-BE49-F238E27FC236}">
                <a16:creationId xmlns:a16="http://schemas.microsoft.com/office/drawing/2014/main" id="{2A7BD5F1-1833-0C5F-98DD-D9055A21CADF}"/>
              </a:ext>
            </a:extLst>
          </p:cNvPr>
          <p:cNvCxnSpPr/>
          <p:nvPr/>
        </p:nvCxnSpPr>
        <p:spPr>
          <a:xfrm rot="10800000">
            <a:off x="6973138" y="4883238"/>
            <a:ext cx="0" cy="707917"/>
          </a:xfrm>
          <a:prstGeom prst="straightConnector1">
            <a:avLst/>
          </a:prstGeom>
          <a:noFill/>
          <a:ln w="38100" cap="flat" cmpd="sng">
            <a:solidFill>
              <a:schemeClr val="dk1"/>
            </a:solidFill>
            <a:prstDash val="solid"/>
            <a:round/>
            <a:headEnd type="none" w="med" len="med"/>
            <a:tailEnd type="none" w="med" len="med"/>
          </a:ln>
        </p:spPr>
      </p:cxnSp>
      <p:cxnSp>
        <p:nvCxnSpPr>
          <p:cNvPr id="65" name="Shape 1018">
            <a:extLst>
              <a:ext uri="{FF2B5EF4-FFF2-40B4-BE49-F238E27FC236}">
                <a16:creationId xmlns:a16="http://schemas.microsoft.com/office/drawing/2014/main" id="{6AA70BF9-9D39-FD22-0AD6-3F15A517B767}"/>
              </a:ext>
            </a:extLst>
          </p:cNvPr>
          <p:cNvCxnSpPr/>
          <p:nvPr/>
        </p:nvCxnSpPr>
        <p:spPr>
          <a:xfrm>
            <a:off x="6973139" y="4883237"/>
            <a:ext cx="793532" cy="0"/>
          </a:xfrm>
          <a:prstGeom prst="straightConnector1">
            <a:avLst/>
          </a:prstGeom>
          <a:noFill/>
          <a:ln w="38100" cap="flat" cmpd="sng">
            <a:solidFill>
              <a:schemeClr val="dk1"/>
            </a:solidFill>
            <a:prstDash val="solid"/>
            <a:round/>
            <a:headEnd type="none" w="med" len="med"/>
            <a:tailEnd type="none" w="med" len="med"/>
          </a:ln>
        </p:spPr>
      </p:cxnSp>
      <p:cxnSp>
        <p:nvCxnSpPr>
          <p:cNvPr id="66" name="Shape 1019">
            <a:extLst>
              <a:ext uri="{FF2B5EF4-FFF2-40B4-BE49-F238E27FC236}">
                <a16:creationId xmlns:a16="http://schemas.microsoft.com/office/drawing/2014/main" id="{35A0FF7C-685D-E20F-9A68-5A1B7FEAC1AC}"/>
              </a:ext>
            </a:extLst>
          </p:cNvPr>
          <p:cNvCxnSpPr/>
          <p:nvPr/>
        </p:nvCxnSpPr>
        <p:spPr>
          <a:xfrm>
            <a:off x="7314197" y="4883237"/>
            <a:ext cx="0" cy="405660"/>
          </a:xfrm>
          <a:prstGeom prst="straightConnector1">
            <a:avLst/>
          </a:prstGeom>
          <a:noFill/>
          <a:ln w="38100" cap="flat" cmpd="sng">
            <a:solidFill>
              <a:schemeClr val="dk1"/>
            </a:solidFill>
            <a:prstDash val="solid"/>
            <a:round/>
            <a:headEnd type="none" w="med" len="med"/>
            <a:tailEnd type="none" w="med" len="med"/>
          </a:ln>
        </p:spPr>
      </p:cxnSp>
      <p:sp>
        <p:nvSpPr>
          <p:cNvPr id="67" name="Shape 1020">
            <a:extLst>
              <a:ext uri="{FF2B5EF4-FFF2-40B4-BE49-F238E27FC236}">
                <a16:creationId xmlns:a16="http://schemas.microsoft.com/office/drawing/2014/main" id="{11DE97FE-09C0-93C0-0311-C370C6DFFED8}"/>
              </a:ext>
            </a:extLst>
          </p:cNvPr>
          <p:cNvSpPr/>
          <p:nvPr/>
        </p:nvSpPr>
        <p:spPr>
          <a:xfrm>
            <a:off x="7244849" y="4661658"/>
            <a:ext cx="638919" cy="1136"/>
          </a:xfrm>
          <a:custGeom>
            <a:avLst/>
            <a:gdLst/>
            <a:ahLst/>
            <a:cxnLst/>
            <a:rect l="0" t="0" r="0" b="0"/>
            <a:pathLst>
              <a:path w="120000" h="120000" extrusionOk="0">
                <a:moveTo>
                  <a:pt x="0" y="120000"/>
                </a:moveTo>
                <a:lnTo>
                  <a:pt x="120000" y="0"/>
                </a:lnTo>
              </a:path>
            </a:pathLst>
          </a:custGeom>
          <a:noFill/>
          <a:ln w="38100" cap="flat" cmpd="sng">
            <a:solidFill>
              <a:srgbClr val="FF0000"/>
            </a:solidFill>
            <a:prstDash val="solid"/>
            <a:round/>
            <a:headEnd type="none" w="med" len="med"/>
            <a:tailEnd type="none" w="med" len="med"/>
          </a:ln>
        </p:spPr>
        <p:txBody>
          <a:bodyPr lIns="103872" tIns="51922" rIns="103872" bIns="51922" anchor="t" anchorCtr="0">
            <a:noAutofit/>
          </a:bodyPr>
          <a:lstStyle/>
          <a:p>
            <a:endParaRPr sz="1818">
              <a:solidFill>
                <a:schemeClr val="dk1"/>
              </a:solidFill>
              <a:latin typeface="Times New Roman"/>
              <a:ea typeface="Times New Roman"/>
              <a:cs typeface="Times New Roman"/>
              <a:sym typeface="Times New Roman"/>
            </a:endParaRPr>
          </a:p>
        </p:txBody>
      </p:sp>
      <p:sp>
        <p:nvSpPr>
          <p:cNvPr id="68" name="Shape 1021">
            <a:extLst>
              <a:ext uri="{FF2B5EF4-FFF2-40B4-BE49-F238E27FC236}">
                <a16:creationId xmlns:a16="http://schemas.microsoft.com/office/drawing/2014/main" id="{C76D5D8F-5270-A190-6D85-51F65C5E594C}"/>
              </a:ext>
            </a:extLst>
          </p:cNvPr>
          <p:cNvSpPr/>
          <p:nvPr/>
        </p:nvSpPr>
        <p:spPr>
          <a:xfrm>
            <a:off x="7864441" y="4665067"/>
            <a:ext cx="1137" cy="768140"/>
          </a:xfrm>
          <a:custGeom>
            <a:avLst/>
            <a:gdLst/>
            <a:ahLst/>
            <a:cxnLst/>
            <a:rect l="0" t="0" r="0" b="0"/>
            <a:pathLst>
              <a:path w="120000" h="120000" extrusionOk="0">
                <a:moveTo>
                  <a:pt x="120000" y="120000"/>
                </a:moveTo>
                <a:lnTo>
                  <a:pt x="0" y="0"/>
                </a:lnTo>
              </a:path>
            </a:pathLst>
          </a:custGeom>
          <a:noFill/>
          <a:ln w="38100" cap="flat" cmpd="sng">
            <a:solidFill>
              <a:srgbClr val="FF0000"/>
            </a:solidFill>
            <a:prstDash val="solid"/>
            <a:round/>
            <a:headEnd type="none" w="med" len="med"/>
            <a:tailEnd type="none" w="med" len="med"/>
          </a:ln>
        </p:spPr>
        <p:txBody>
          <a:bodyPr lIns="103872" tIns="51922" rIns="103872" bIns="51922" anchor="t" anchorCtr="0">
            <a:noAutofit/>
          </a:bodyPr>
          <a:lstStyle/>
          <a:p>
            <a:endParaRPr sz="1818">
              <a:solidFill>
                <a:schemeClr val="dk1"/>
              </a:solidFill>
              <a:latin typeface="Times New Roman"/>
              <a:ea typeface="Times New Roman"/>
              <a:cs typeface="Times New Roman"/>
              <a:sym typeface="Times New Roman"/>
            </a:endParaRPr>
          </a:p>
        </p:txBody>
      </p:sp>
      <p:grpSp>
        <p:nvGrpSpPr>
          <p:cNvPr id="69" name="Shape 1022">
            <a:extLst>
              <a:ext uri="{FF2B5EF4-FFF2-40B4-BE49-F238E27FC236}">
                <a16:creationId xmlns:a16="http://schemas.microsoft.com/office/drawing/2014/main" id="{C36B80B8-8648-95DA-4FDE-9DCF9FF6F718}"/>
              </a:ext>
            </a:extLst>
          </p:cNvPr>
          <p:cNvGrpSpPr/>
          <p:nvPr/>
        </p:nvGrpSpPr>
        <p:grpSpPr>
          <a:xfrm rot="5400000">
            <a:off x="7620108" y="5547905"/>
            <a:ext cx="371570" cy="276258"/>
            <a:chOff x="1728" y="1679"/>
            <a:chExt cx="528" cy="383"/>
          </a:xfrm>
        </p:grpSpPr>
        <p:cxnSp>
          <p:nvCxnSpPr>
            <p:cNvPr id="70" name="Shape 1023">
              <a:extLst>
                <a:ext uri="{FF2B5EF4-FFF2-40B4-BE49-F238E27FC236}">
                  <a16:creationId xmlns:a16="http://schemas.microsoft.com/office/drawing/2014/main" id="{1F29CCCE-34DB-515F-2156-B9C8FDF39AD6}"/>
                </a:ext>
              </a:extLst>
            </p:cNvPr>
            <p:cNvCxnSpPr/>
            <p:nvPr/>
          </p:nvCxnSpPr>
          <p:spPr>
            <a:xfrm>
              <a:off x="1776" y="2062"/>
              <a:ext cx="144" cy="0"/>
            </a:xfrm>
            <a:prstGeom prst="straightConnector1">
              <a:avLst/>
            </a:prstGeom>
            <a:noFill/>
            <a:ln w="28575" cap="flat" cmpd="sng">
              <a:solidFill>
                <a:schemeClr val="dk1"/>
              </a:solidFill>
              <a:prstDash val="solid"/>
              <a:round/>
              <a:headEnd type="none" w="med" len="med"/>
              <a:tailEnd type="none" w="med" len="med"/>
            </a:ln>
          </p:spPr>
        </p:cxnSp>
        <p:sp>
          <p:nvSpPr>
            <p:cNvPr id="71" name="Shape 1024">
              <a:extLst>
                <a:ext uri="{FF2B5EF4-FFF2-40B4-BE49-F238E27FC236}">
                  <a16:creationId xmlns:a16="http://schemas.microsoft.com/office/drawing/2014/main" id="{39BB4149-AA7B-3EFC-6AF3-643B1F8886C5}"/>
                </a:ext>
              </a:extLst>
            </p:cNvPr>
            <p:cNvSpPr/>
            <p:nvPr/>
          </p:nvSpPr>
          <p:spPr>
            <a:xfrm>
              <a:off x="1920" y="1870"/>
              <a:ext cx="336" cy="190"/>
            </a:xfrm>
            <a:custGeom>
              <a:avLst/>
              <a:gdLst/>
              <a:ahLst/>
              <a:cxnLst/>
              <a:rect l="0" t="0" r="0" b="0"/>
              <a:pathLst>
                <a:path w="120000" h="120000" extrusionOk="0">
                  <a:moveTo>
                    <a:pt x="0" y="120000"/>
                  </a:moveTo>
                  <a:cubicBezTo>
                    <a:pt x="20000" y="115000"/>
                    <a:pt x="40000" y="110000"/>
                    <a:pt x="60000" y="90000"/>
                  </a:cubicBezTo>
                  <a:cubicBezTo>
                    <a:pt x="80000" y="70000"/>
                    <a:pt x="100000" y="35000"/>
                    <a:pt x="120000" y="0"/>
                  </a:cubicBezTo>
                </a:path>
              </a:pathLst>
            </a:custGeom>
            <a:noFill/>
            <a:ln w="28575" cap="flat" cmpd="sng">
              <a:solidFill>
                <a:schemeClr val="dk1"/>
              </a:solidFill>
              <a:prstDash val="solid"/>
              <a:round/>
              <a:headEnd type="none" w="med" len="med"/>
              <a:tailEnd type="none" w="med" len="med"/>
            </a:ln>
          </p:spPr>
          <p:txBody>
            <a:bodyPr lIns="103872" tIns="51922" rIns="103872" bIns="51922" anchor="t" anchorCtr="0">
              <a:noAutofit/>
            </a:bodyPr>
            <a:lstStyle/>
            <a:p>
              <a:endParaRPr sz="1818">
                <a:solidFill>
                  <a:schemeClr val="dk1"/>
                </a:solidFill>
                <a:latin typeface="Times New Roman"/>
                <a:ea typeface="Times New Roman"/>
                <a:cs typeface="Times New Roman"/>
                <a:sym typeface="Times New Roman"/>
              </a:endParaRPr>
            </a:p>
          </p:txBody>
        </p:sp>
        <p:sp>
          <p:nvSpPr>
            <p:cNvPr id="72" name="Shape 1025">
              <a:extLst>
                <a:ext uri="{FF2B5EF4-FFF2-40B4-BE49-F238E27FC236}">
                  <a16:creationId xmlns:a16="http://schemas.microsoft.com/office/drawing/2014/main" id="{74A39E19-C800-8417-3C96-E98161D25864}"/>
                </a:ext>
              </a:extLst>
            </p:cNvPr>
            <p:cNvSpPr/>
            <p:nvPr/>
          </p:nvSpPr>
          <p:spPr>
            <a:xfrm rot="10800000" flipH="1">
              <a:off x="1920" y="1679"/>
              <a:ext cx="336" cy="190"/>
            </a:xfrm>
            <a:custGeom>
              <a:avLst/>
              <a:gdLst/>
              <a:ahLst/>
              <a:cxnLst/>
              <a:rect l="0" t="0" r="0" b="0"/>
              <a:pathLst>
                <a:path w="120000" h="120000" extrusionOk="0">
                  <a:moveTo>
                    <a:pt x="0" y="120000"/>
                  </a:moveTo>
                  <a:cubicBezTo>
                    <a:pt x="20000" y="115000"/>
                    <a:pt x="40000" y="110000"/>
                    <a:pt x="60000" y="90000"/>
                  </a:cubicBezTo>
                  <a:cubicBezTo>
                    <a:pt x="80000" y="70000"/>
                    <a:pt x="100000" y="35000"/>
                    <a:pt x="120000" y="0"/>
                  </a:cubicBezTo>
                </a:path>
              </a:pathLst>
            </a:custGeom>
            <a:noFill/>
            <a:ln w="28575" cap="flat" cmpd="sng">
              <a:solidFill>
                <a:schemeClr val="dk1"/>
              </a:solidFill>
              <a:prstDash val="solid"/>
              <a:round/>
              <a:headEnd type="none" w="med" len="med"/>
              <a:tailEnd type="none" w="med" len="med"/>
            </a:ln>
          </p:spPr>
          <p:txBody>
            <a:bodyPr lIns="103872" tIns="51922" rIns="103872" bIns="51922" anchor="t" anchorCtr="0">
              <a:noAutofit/>
            </a:bodyPr>
            <a:lstStyle/>
            <a:p>
              <a:endParaRPr sz="1818">
                <a:solidFill>
                  <a:schemeClr val="dk1"/>
                </a:solidFill>
                <a:latin typeface="Times New Roman"/>
                <a:ea typeface="Times New Roman"/>
                <a:cs typeface="Times New Roman"/>
                <a:sym typeface="Times New Roman"/>
              </a:endParaRPr>
            </a:p>
          </p:txBody>
        </p:sp>
        <p:cxnSp>
          <p:nvCxnSpPr>
            <p:cNvPr id="73" name="Shape 1026">
              <a:extLst>
                <a:ext uri="{FF2B5EF4-FFF2-40B4-BE49-F238E27FC236}">
                  <a16:creationId xmlns:a16="http://schemas.microsoft.com/office/drawing/2014/main" id="{2F233CBB-22C7-BC1A-A089-E3630A730F2E}"/>
                </a:ext>
              </a:extLst>
            </p:cNvPr>
            <p:cNvCxnSpPr/>
            <p:nvPr/>
          </p:nvCxnSpPr>
          <p:spPr>
            <a:xfrm>
              <a:off x="1776" y="1679"/>
              <a:ext cx="144" cy="0"/>
            </a:xfrm>
            <a:prstGeom prst="straightConnector1">
              <a:avLst/>
            </a:prstGeom>
            <a:noFill/>
            <a:ln w="28575" cap="flat" cmpd="sng">
              <a:solidFill>
                <a:schemeClr val="dk1"/>
              </a:solidFill>
              <a:prstDash val="solid"/>
              <a:round/>
              <a:headEnd type="none" w="med" len="med"/>
              <a:tailEnd type="none" w="med" len="med"/>
            </a:ln>
          </p:spPr>
        </p:cxnSp>
        <p:sp>
          <p:nvSpPr>
            <p:cNvPr id="74" name="Shape 1027">
              <a:extLst>
                <a:ext uri="{FF2B5EF4-FFF2-40B4-BE49-F238E27FC236}">
                  <a16:creationId xmlns:a16="http://schemas.microsoft.com/office/drawing/2014/main" id="{18B96598-154E-C27D-1E81-95A3D040D922}"/>
                </a:ext>
              </a:extLst>
            </p:cNvPr>
            <p:cNvSpPr/>
            <p:nvPr/>
          </p:nvSpPr>
          <p:spPr>
            <a:xfrm>
              <a:off x="1776" y="1679"/>
              <a:ext cx="94" cy="383"/>
            </a:xfrm>
            <a:custGeom>
              <a:avLst/>
              <a:gdLst/>
              <a:ahLst/>
              <a:cxnLst/>
              <a:rect l="0" t="0" r="0" b="0"/>
              <a:pathLst>
                <a:path w="120000" h="120000" extrusionOk="0">
                  <a:moveTo>
                    <a:pt x="0" y="120000"/>
                  </a:moveTo>
                  <a:cubicBezTo>
                    <a:pt x="60000" y="100000"/>
                    <a:pt x="120000" y="80000"/>
                    <a:pt x="120000" y="60000"/>
                  </a:cubicBezTo>
                  <a:cubicBezTo>
                    <a:pt x="120000" y="40000"/>
                    <a:pt x="60000" y="20000"/>
                    <a:pt x="0" y="0"/>
                  </a:cubicBezTo>
                </a:path>
              </a:pathLst>
            </a:custGeom>
            <a:noFill/>
            <a:ln w="28575" cap="flat" cmpd="sng">
              <a:solidFill>
                <a:schemeClr val="dk1"/>
              </a:solidFill>
              <a:prstDash val="solid"/>
              <a:round/>
              <a:headEnd type="none" w="med" len="med"/>
              <a:tailEnd type="none" w="med" len="med"/>
            </a:ln>
          </p:spPr>
          <p:txBody>
            <a:bodyPr lIns="103872" tIns="51922" rIns="103872" bIns="51922" anchor="t" anchorCtr="0">
              <a:noAutofit/>
            </a:bodyPr>
            <a:lstStyle/>
            <a:p>
              <a:endParaRPr sz="1818">
                <a:solidFill>
                  <a:schemeClr val="dk1"/>
                </a:solidFill>
                <a:latin typeface="Times New Roman"/>
                <a:ea typeface="Times New Roman"/>
                <a:cs typeface="Times New Roman"/>
                <a:sym typeface="Times New Roman"/>
              </a:endParaRPr>
            </a:p>
          </p:txBody>
        </p:sp>
        <p:sp>
          <p:nvSpPr>
            <p:cNvPr id="75" name="Shape 1028">
              <a:extLst>
                <a:ext uri="{FF2B5EF4-FFF2-40B4-BE49-F238E27FC236}">
                  <a16:creationId xmlns:a16="http://schemas.microsoft.com/office/drawing/2014/main" id="{DC96C1DC-7F75-BFBD-A8B4-A1539C9ECB98}"/>
                </a:ext>
              </a:extLst>
            </p:cNvPr>
            <p:cNvSpPr/>
            <p:nvPr/>
          </p:nvSpPr>
          <p:spPr>
            <a:xfrm>
              <a:off x="1728" y="1679"/>
              <a:ext cx="94" cy="383"/>
            </a:xfrm>
            <a:custGeom>
              <a:avLst/>
              <a:gdLst/>
              <a:ahLst/>
              <a:cxnLst/>
              <a:rect l="0" t="0" r="0" b="0"/>
              <a:pathLst>
                <a:path w="120000" h="120000" extrusionOk="0">
                  <a:moveTo>
                    <a:pt x="0" y="120000"/>
                  </a:moveTo>
                  <a:cubicBezTo>
                    <a:pt x="60000" y="100000"/>
                    <a:pt x="120000" y="80000"/>
                    <a:pt x="120000" y="60000"/>
                  </a:cubicBezTo>
                  <a:cubicBezTo>
                    <a:pt x="120000" y="40000"/>
                    <a:pt x="60000" y="20000"/>
                    <a:pt x="0" y="0"/>
                  </a:cubicBezTo>
                </a:path>
              </a:pathLst>
            </a:custGeom>
            <a:noFill/>
            <a:ln w="28575" cap="flat" cmpd="sng">
              <a:solidFill>
                <a:schemeClr val="dk1"/>
              </a:solidFill>
              <a:prstDash val="solid"/>
              <a:round/>
              <a:headEnd type="none" w="med" len="med"/>
              <a:tailEnd type="none" w="med" len="med"/>
            </a:ln>
          </p:spPr>
          <p:txBody>
            <a:bodyPr lIns="103872" tIns="51922" rIns="103872" bIns="51922" anchor="t" anchorCtr="0">
              <a:noAutofit/>
            </a:bodyPr>
            <a:lstStyle/>
            <a:p>
              <a:endParaRPr sz="1818">
                <a:solidFill>
                  <a:schemeClr val="dk1"/>
                </a:solidFill>
                <a:latin typeface="Times New Roman"/>
                <a:ea typeface="Times New Roman"/>
                <a:cs typeface="Times New Roman"/>
                <a:sym typeface="Times New Roman"/>
              </a:endParaRPr>
            </a:p>
          </p:txBody>
        </p:sp>
      </p:grpSp>
      <p:sp>
        <p:nvSpPr>
          <p:cNvPr id="76" name="Shape 1029">
            <a:extLst>
              <a:ext uri="{FF2B5EF4-FFF2-40B4-BE49-F238E27FC236}">
                <a16:creationId xmlns:a16="http://schemas.microsoft.com/office/drawing/2014/main" id="{BC22EA30-983A-CEA3-F28E-6873694CC664}"/>
              </a:ext>
            </a:extLst>
          </p:cNvPr>
          <p:cNvSpPr txBox="1"/>
          <p:nvPr/>
        </p:nvSpPr>
        <p:spPr>
          <a:xfrm>
            <a:off x="7673447" y="6489967"/>
            <a:ext cx="236468" cy="329527"/>
          </a:xfrm>
          <a:prstGeom prst="rect">
            <a:avLst/>
          </a:prstGeom>
          <a:noFill/>
          <a:ln>
            <a:noFill/>
          </a:ln>
        </p:spPr>
        <p:txBody>
          <a:bodyPr lIns="103872" tIns="51922" rIns="103872" bIns="51922" anchor="t" anchorCtr="0">
            <a:noAutofit/>
          </a:bodyPr>
          <a:lstStyle/>
          <a:p>
            <a:pPr algn="ctr">
              <a:buClr>
                <a:schemeClr val="dk1"/>
              </a:buClr>
              <a:buSzPct val="25000"/>
            </a:pPr>
            <a:r>
              <a:rPr lang="en-US" sz="1818" b="1">
                <a:solidFill>
                  <a:schemeClr val="dk1"/>
                </a:solidFill>
                <a:latin typeface="Calibri"/>
                <a:ea typeface="Calibri"/>
                <a:cs typeface="Calibri"/>
                <a:sym typeface="Calibri"/>
              </a:rPr>
              <a:t>S</a:t>
            </a:r>
          </a:p>
        </p:txBody>
      </p:sp>
      <p:sp>
        <p:nvSpPr>
          <p:cNvPr id="77" name="Shape 1030">
            <a:extLst>
              <a:ext uri="{FF2B5EF4-FFF2-40B4-BE49-F238E27FC236}">
                <a16:creationId xmlns:a16="http://schemas.microsoft.com/office/drawing/2014/main" id="{39295142-4769-108E-2F8F-4FC90144688D}"/>
              </a:ext>
            </a:extLst>
          </p:cNvPr>
          <p:cNvSpPr/>
          <p:nvPr/>
        </p:nvSpPr>
        <p:spPr>
          <a:xfrm>
            <a:off x="6645722" y="6192257"/>
            <a:ext cx="738963" cy="0"/>
          </a:xfrm>
          <a:custGeom>
            <a:avLst/>
            <a:gdLst/>
            <a:ahLst/>
            <a:cxnLst/>
            <a:rect l="0" t="0" r="0" b="0"/>
            <a:pathLst>
              <a:path w="120000" h="120000" extrusionOk="0">
                <a:moveTo>
                  <a:pt x="120000" y="0"/>
                </a:moveTo>
                <a:lnTo>
                  <a:pt x="0" y="0"/>
                </a:lnTo>
              </a:path>
            </a:pathLst>
          </a:custGeom>
          <a:noFill/>
          <a:ln w="38100" cap="flat" cmpd="sng">
            <a:solidFill>
              <a:schemeClr val="dk1"/>
            </a:solidFill>
            <a:prstDash val="solid"/>
            <a:round/>
            <a:headEnd type="none" w="med" len="med"/>
            <a:tailEnd type="none" w="med" len="med"/>
          </a:ln>
        </p:spPr>
        <p:txBody>
          <a:bodyPr lIns="103872" tIns="51922" rIns="103872" bIns="51922" anchor="t" anchorCtr="0">
            <a:noAutofit/>
          </a:bodyPr>
          <a:lstStyle/>
          <a:p>
            <a:endParaRPr sz="1818">
              <a:solidFill>
                <a:schemeClr val="dk1"/>
              </a:solidFill>
              <a:latin typeface="Times New Roman"/>
              <a:ea typeface="Times New Roman"/>
              <a:cs typeface="Times New Roman"/>
              <a:sym typeface="Times New Roman"/>
            </a:endParaRPr>
          </a:p>
        </p:txBody>
      </p:sp>
      <p:cxnSp>
        <p:nvCxnSpPr>
          <p:cNvPr id="78" name="Shape 1031">
            <a:extLst>
              <a:ext uri="{FF2B5EF4-FFF2-40B4-BE49-F238E27FC236}">
                <a16:creationId xmlns:a16="http://schemas.microsoft.com/office/drawing/2014/main" id="{67FBC7E1-2B57-9371-A92F-4E23475B3F83}"/>
              </a:ext>
            </a:extLst>
          </p:cNvPr>
          <p:cNvCxnSpPr/>
          <p:nvPr/>
        </p:nvCxnSpPr>
        <p:spPr>
          <a:xfrm rot="10800000">
            <a:off x="6645720" y="5865002"/>
            <a:ext cx="0" cy="327255"/>
          </a:xfrm>
          <a:prstGeom prst="straightConnector1">
            <a:avLst/>
          </a:prstGeom>
          <a:noFill/>
          <a:ln w="38100" cap="flat" cmpd="sng">
            <a:solidFill>
              <a:schemeClr val="dk1"/>
            </a:solidFill>
            <a:prstDash val="solid"/>
            <a:round/>
            <a:headEnd type="none" w="med" len="med"/>
            <a:tailEnd type="none" w="med" len="med"/>
          </a:ln>
        </p:spPr>
      </p:cxnSp>
      <p:sp>
        <p:nvSpPr>
          <p:cNvPr id="79" name="Shape 1032">
            <a:extLst>
              <a:ext uri="{FF2B5EF4-FFF2-40B4-BE49-F238E27FC236}">
                <a16:creationId xmlns:a16="http://schemas.microsoft.com/office/drawing/2014/main" id="{18CC8938-CCBF-AE82-F19E-5DB55081D044}"/>
              </a:ext>
            </a:extLst>
          </p:cNvPr>
          <p:cNvSpPr/>
          <p:nvPr/>
        </p:nvSpPr>
        <p:spPr>
          <a:xfrm>
            <a:off x="6190976" y="5858184"/>
            <a:ext cx="452473" cy="2272"/>
          </a:xfrm>
          <a:custGeom>
            <a:avLst/>
            <a:gdLst/>
            <a:ahLst/>
            <a:cxnLst/>
            <a:rect l="0" t="0" r="0" b="0"/>
            <a:pathLst>
              <a:path w="120000" h="120000" extrusionOk="0">
                <a:moveTo>
                  <a:pt x="120000" y="120000"/>
                </a:moveTo>
                <a:lnTo>
                  <a:pt x="0" y="0"/>
                </a:lnTo>
              </a:path>
            </a:pathLst>
          </a:custGeom>
          <a:noFill/>
          <a:ln w="38100" cap="flat" cmpd="sng">
            <a:solidFill>
              <a:schemeClr val="dk1"/>
            </a:solidFill>
            <a:prstDash val="solid"/>
            <a:round/>
            <a:headEnd type="none" w="med" len="med"/>
            <a:tailEnd type="none" w="med" len="med"/>
          </a:ln>
        </p:spPr>
        <p:txBody>
          <a:bodyPr lIns="103872" tIns="51922" rIns="103872" bIns="51922" anchor="t" anchorCtr="0">
            <a:noAutofit/>
          </a:bodyPr>
          <a:lstStyle/>
          <a:p>
            <a:endParaRPr sz="1818">
              <a:solidFill>
                <a:schemeClr val="dk1"/>
              </a:solidFill>
              <a:latin typeface="Times New Roman"/>
              <a:ea typeface="Times New Roman"/>
              <a:cs typeface="Times New Roman"/>
              <a:sym typeface="Times New Roman"/>
            </a:endParaRPr>
          </a:p>
        </p:txBody>
      </p:sp>
      <p:sp>
        <p:nvSpPr>
          <p:cNvPr id="80" name="Shape 1033">
            <a:extLst>
              <a:ext uri="{FF2B5EF4-FFF2-40B4-BE49-F238E27FC236}">
                <a16:creationId xmlns:a16="http://schemas.microsoft.com/office/drawing/2014/main" id="{A1B8AF0D-D1FE-91CD-60D4-C207DC33796A}"/>
              </a:ext>
            </a:extLst>
          </p:cNvPr>
          <p:cNvSpPr/>
          <p:nvPr/>
        </p:nvSpPr>
        <p:spPr>
          <a:xfrm>
            <a:off x="6203479" y="5858185"/>
            <a:ext cx="0" cy="88632"/>
          </a:xfrm>
          <a:custGeom>
            <a:avLst/>
            <a:gdLst/>
            <a:ahLst/>
            <a:cxnLst/>
            <a:rect l="0" t="0" r="0" b="0"/>
            <a:pathLst>
              <a:path w="120000" h="120000" extrusionOk="0">
                <a:moveTo>
                  <a:pt x="0" y="0"/>
                </a:moveTo>
                <a:lnTo>
                  <a:pt x="0" y="120000"/>
                </a:lnTo>
              </a:path>
            </a:pathLst>
          </a:custGeom>
          <a:noFill/>
          <a:ln w="38100" cap="flat" cmpd="sng">
            <a:solidFill>
              <a:schemeClr val="dk1"/>
            </a:solidFill>
            <a:prstDash val="solid"/>
            <a:round/>
            <a:headEnd type="none" w="med" len="med"/>
            <a:tailEnd type="none" w="med" len="med"/>
          </a:ln>
        </p:spPr>
        <p:txBody>
          <a:bodyPr lIns="103872" tIns="51922" rIns="103872" bIns="51922" anchor="t" anchorCtr="0">
            <a:noAutofit/>
          </a:bodyPr>
          <a:lstStyle/>
          <a:p>
            <a:endParaRPr sz="1818">
              <a:solidFill>
                <a:schemeClr val="dk1"/>
              </a:solidFill>
              <a:latin typeface="Times New Roman"/>
              <a:ea typeface="Times New Roman"/>
              <a:cs typeface="Times New Roman"/>
              <a:sym typeface="Times New Roman"/>
            </a:endParaRPr>
          </a:p>
        </p:txBody>
      </p:sp>
      <p:sp>
        <p:nvSpPr>
          <p:cNvPr id="81" name="Shape 1034">
            <a:extLst>
              <a:ext uri="{FF2B5EF4-FFF2-40B4-BE49-F238E27FC236}">
                <a16:creationId xmlns:a16="http://schemas.microsoft.com/office/drawing/2014/main" id="{09115ACD-E856-0C4E-3BE6-E4055EE4E20B}"/>
              </a:ext>
            </a:extLst>
          </p:cNvPr>
          <p:cNvSpPr/>
          <p:nvPr/>
        </p:nvSpPr>
        <p:spPr>
          <a:xfrm>
            <a:off x="6122764" y="6269528"/>
            <a:ext cx="2273" cy="265895"/>
          </a:xfrm>
          <a:custGeom>
            <a:avLst/>
            <a:gdLst/>
            <a:ahLst/>
            <a:cxnLst/>
            <a:rect l="0" t="0" r="0" b="0"/>
            <a:pathLst>
              <a:path w="120000" h="120000" extrusionOk="0">
                <a:moveTo>
                  <a:pt x="120000" y="0"/>
                </a:moveTo>
                <a:lnTo>
                  <a:pt x="0" y="120000"/>
                </a:lnTo>
              </a:path>
            </a:pathLst>
          </a:custGeom>
          <a:noFill/>
          <a:ln w="28575" cap="flat" cmpd="sng">
            <a:solidFill>
              <a:srgbClr val="FF0000"/>
            </a:solidFill>
            <a:prstDash val="solid"/>
            <a:round/>
            <a:headEnd type="none" w="med" len="med"/>
            <a:tailEnd type="none" w="med" len="med"/>
          </a:ln>
        </p:spPr>
        <p:txBody>
          <a:bodyPr lIns="103872" tIns="51922" rIns="103872" bIns="51922" anchor="t" anchorCtr="0">
            <a:noAutofit/>
          </a:bodyPr>
          <a:lstStyle/>
          <a:p>
            <a:endParaRPr sz="1818">
              <a:solidFill>
                <a:schemeClr val="dk1"/>
              </a:solidFill>
              <a:latin typeface="Times New Roman"/>
              <a:ea typeface="Times New Roman"/>
              <a:cs typeface="Times New Roman"/>
              <a:sym typeface="Times New Roman"/>
            </a:endParaRPr>
          </a:p>
        </p:txBody>
      </p:sp>
      <p:sp>
        <p:nvSpPr>
          <p:cNvPr id="82" name="Shape 1035">
            <a:extLst>
              <a:ext uri="{FF2B5EF4-FFF2-40B4-BE49-F238E27FC236}">
                <a16:creationId xmlns:a16="http://schemas.microsoft.com/office/drawing/2014/main" id="{40A31E54-E5AF-C456-FFC0-0246385CB548}"/>
              </a:ext>
            </a:extLst>
          </p:cNvPr>
          <p:cNvSpPr txBox="1"/>
          <p:nvPr/>
        </p:nvSpPr>
        <p:spPr>
          <a:xfrm>
            <a:off x="5994298" y="6502467"/>
            <a:ext cx="649151" cy="327255"/>
          </a:xfrm>
          <a:prstGeom prst="rect">
            <a:avLst/>
          </a:prstGeom>
          <a:noFill/>
          <a:ln>
            <a:noFill/>
          </a:ln>
        </p:spPr>
        <p:txBody>
          <a:bodyPr lIns="103872" tIns="51922" rIns="103872" bIns="51922" anchor="t" anchorCtr="0">
            <a:noAutofit/>
          </a:bodyPr>
          <a:lstStyle/>
          <a:p>
            <a:pPr>
              <a:buClr>
                <a:srgbClr val="FF0000"/>
              </a:buClr>
              <a:buSzPct val="25000"/>
            </a:pPr>
            <a:r>
              <a:rPr lang="en-US" sz="1818" b="1" dirty="0" err="1">
                <a:solidFill>
                  <a:srgbClr val="FF0000"/>
                </a:solidFill>
                <a:latin typeface="Calibri"/>
                <a:ea typeface="Calibri"/>
                <a:cs typeface="Calibri"/>
                <a:sym typeface="Calibri"/>
              </a:rPr>
              <a:t>C</a:t>
            </a:r>
            <a:r>
              <a:rPr lang="en-US" sz="1818" b="1" baseline="-25000" dirty="0" err="1">
                <a:solidFill>
                  <a:srgbClr val="FF0000"/>
                </a:solidFill>
                <a:latin typeface="Calibri"/>
                <a:ea typeface="Calibri"/>
                <a:cs typeface="Calibri"/>
                <a:sym typeface="Calibri"/>
              </a:rPr>
              <a:t>out</a:t>
            </a:r>
            <a:endParaRPr lang="en-US" sz="1818" b="1" baseline="-25000"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306766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6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7"/>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animBg="1"/>
      <p:bldP spid="41" grpId="0" animBg="1"/>
      <p:bldP spid="42" grpId="0" animBg="1"/>
      <p:bldP spid="43" grpId="0" animBg="1"/>
      <p:bldP spid="44" grpId="0" animBg="1"/>
      <p:bldP spid="46" grpId="0"/>
      <p:bldP spid="47" grpId="0" animBg="1"/>
      <p:bldP spid="54" grpId="0" animBg="1"/>
      <p:bldP spid="60" grpId="0" animBg="1"/>
      <p:bldP spid="61" grpId="0" animBg="1"/>
      <p:bldP spid="67" grpId="0" animBg="1"/>
      <p:bldP spid="68" grpId="0" animBg="1"/>
      <p:bldP spid="76" grpId="0"/>
      <p:bldP spid="77" grpId="0" animBg="1"/>
      <p:bldP spid="79" grpId="0" animBg="1"/>
      <p:bldP spid="80" grpId="0" animBg="1"/>
      <p:bldP spid="81" grpId="0" animBg="1"/>
      <p:bldP spid="8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70AB2-F310-2173-6574-2A7310B63AB7}"/>
              </a:ext>
            </a:extLst>
          </p:cNvPr>
          <p:cNvSpPr>
            <a:spLocks noGrp="1"/>
          </p:cNvSpPr>
          <p:nvPr>
            <p:ph type="title"/>
          </p:nvPr>
        </p:nvSpPr>
        <p:spPr/>
        <p:txBody>
          <a:bodyPr/>
          <a:lstStyle/>
          <a:p>
            <a:r>
              <a:rPr lang="en-US" sz="4400" dirty="0">
                <a:latin typeface="Calibri"/>
                <a:ea typeface="Calibri"/>
                <a:cs typeface="Calibri"/>
                <a:sym typeface="Calibri"/>
              </a:rPr>
              <a:t>8-bit Ripple Carry Adder</a:t>
            </a:r>
            <a:endParaRPr lang="en-US" dirty="0"/>
          </a:p>
        </p:txBody>
      </p:sp>
      <p:sp>
        <p:nvSpPr>
          <p:cNvPr id="4" name="Slide Number Placeholder 3">
            <a:extLst>
              <a:ext uri="{FF2B5EF4-FFF2-40B4-BE49-F238E27FC236}">
                <a16:creationId xmlns:a16="http://schemas.microsoft.com/office/drawing/2014/main" id="{12B7335B-63EF-00A3-AF2A-78FE5680BC21}"/>
              </a:ext>
            </a:extLst>
          </p:cNvPr>
          <p:cNvSpPr>
            <a:spLocks noGrp="1"/>
          </p:cNvSpPr>
          <p:nvPr>
            <p:ph type="sldNum" sz="quarter" idx="12"/>
          </p:nvPr>
        </p:nvSpPr>
        <p:spPr/>
        <p:txBody>
          <a:bodyPr/>
          <a:lstStyle/>
          <a:p>
            <a:fld id="{24191890-1B93-4A46-9FD4-B9843F018E51}" type="slidenum">
              <a:rPr lang="en-US" smtClean="0"/>
              <a:pPr/>
              <a:t>27</a:t>
            </a:fld>
            <a:endParaRPr lang="en-US" dirty="0"/>
          </a:p>
        </p:txBody>
      </p:sp>
      <p:cxnSp>
        <p:nvCxnSpPr>
          <p:cNvPr id="5" name="Shape 1044">
            <a:extLst>
              <a:ext uri="{FF2B5EF4-FFF2-40B4-BE49-F238E27FC236}">
                <a16:creationId xmlns:a16="http://schemas.microsoft.com/office/drawing/2014/main" id="{E579FA55-A813-8EE9-59F9-B55DDD192BD9}"/>
              </a:ext>
            </a:extLst>
          </p:cNvPr>
          <p:cNvCxnSpPr/>
          <p:nvPr/>
        </p:nvCxnSpPr>
        <p:spPr>
          <a:xfrm>
            <a:off x="3186110" y="1810223"/>
            <a:ext cx="0" cy="3030094"/>
          </a:xfrm>
          <a:prstGeom prst="straightConnector1">
            <a:avLst/>
          </a:prstGeom>
          <a:noFill/>
          <a:ln w="57150" cap="flat" cmpd="sng">
            <a:solidFill>
              <a:srgbClr val="0000FF"/>
            </a:solidFill>
            <a:prstDash val="solid"/>
            <a:round/>
            <a:headEnd type="none" w="med" len="med"/>
            <a:tailEnd type="none" w="med" len="med"/>
          </a:ln>
        </p:spPr>
      </p:cxnSp>
      <p:cxnSp>
        <p:nvCxnSpPr>
          <p:cNvPr id="6" name="Shape 1045">
            <a:extLst>
              <a:ext uri="{FF2B5EF4-FFF2-40B4-BE49-F238E27FC236}">
                <a16:creationId xmlns:a16="http://schemas.microsoft.com/office/drawing/2014/main" id="{E60C92FD-A237-52D8-EB49-70245F0782C7}"/>
              </a:ext>
            </a:extLst>
          </p:cNvPr>
          <p:cNvCxnSpPr/>
          <p:nvPr/>
        </p:nvCxnSpPr>
        <p:spPr>
          <a:xfrm>
            <a:off x="3532407" y="1810223"/>
            <a:ext cx="0" cy="3030094"/>
          </a:xfrm>
          <a:prstGeom prst="straightConnector1">
            <a:avLst/>
          </a:prstGeom>
          <a:noFill/>
          <a:ln w="57150" cap="flat" cmpd="sng">
            <a:solidFill>
              <a:srgbClr val="33CC33"/>
            </a:solidFill>
            <a:prstDash val="solid"/>
            <a:round/>
            <a:headEnd type="none" w="med" len="med"/>
            <a:tailEnd type="none" w="med" len="med"/>
          </a:ln>
        </p:spPr>
      </p:cxnSp>
      <p:cxnSp>
        <p:nvCxnSpPr>
          <p:cNvPr id="7" name="Shape 1046">
            <a:extLst>
              <a:ext uri="{FF2B5EF4-FFF2-40B4-BE49-F238E27FC236}">
                <a16:creationId xmlns:a16="http://schemas.microsoft.com/office/drawing/2014/main" id="{256DF760-FEF5-79C1-FAA8-4971753C2DA7}"/>
              </a:ext>
            </a:extLst>
          </p:cNvPr>
          <p:cNvCxnSpPr/>
          <p:nvPr/>
        </p:nvCxnSpPr>
        <p:spPr>
          <a:xfrm>
            <a:off x="4225000" y="1810223"/>
            <a:ext cx="0" cy="2683800"/>
          </a:xfrm>
          <a:prstGeom prst="straightConnector1">
            <a:avLst/>
          </a:prstGeom>
          <a:noFill/>
          <a:ln w="57150" cap="flat" cmpd="sng">
            <a:solidFill>
              <a:srgbClr val="0000FF"/>
            </a:solidFill>
            <a:prstDash val="solid"/>
            <a:round/>
            <a:headEnd type="none" w="med" len="med"/>
            <a:tailEnd type="none" w="med" len="med"/>
          </a:ln>
        </p:spPr>
      </p:cxnSp>
      <p:cxnSp>
        <p:nvCxnSpPr>
          <p:cNvPr id="8" name="Shape 1047">
            <a:extLst>
              <a:ext uri="{FF2B5EF4-FFF2-40B4-BE49-F238E27FC236}">
                <a16:creationId xmlns:a16="http://schemas.microsoft.com/office/drawing/2014/main" id="{04C84086-4673-830B-1F98-891BEAF8B4F5}"/>
              </a:ext>
            </a:extLst>
          </p:cNvPr>
          <p:cNvCxnSpPr/>
          <p:nvPr/>
        </p:nvCxnSpPr>
        <p:spPr>
          <a:xfrm>
            <a:off x="4571297" y="1810223"/>
            <a:ext cx="0" cy="2683800"/>
          </a:xfrm>
          <a:prstGeom prst="straightConnector1">
            <a:avLst/>
          </a:prstGeom>
          <a:noFill/>
          <a:ln w="57150" cap="flat" cmpd="sng">
            <a:solidFill>
              <a:srgbClr val="33CC33"/>
            </a:solidFill>
            <a:prstDash val="solid"/>
            <a:round/>
            <a:headEnd type="none" w="med" len="med"/>
            <a:tailEnd type="none" w="med" len="med"/>
          </a:ln>
        </p:spPr>
      </p:cxnSp>
      <p:cxnSp>
        <p:nvCxnSpPr>
          <p:cNvPr id="9" name="Shape 1048">
            <a:extLst>
              <a:ext uri="{FF2B5EF4-FFF2-40B4-BE49-F238E27FC236}">
                <a16:creationId xmlns:a16="http://schemas.microsoft.com/office/drawing/2014/main" id="{12D7F163-D681-3A16-A5B8-9ED0315A8BD7}"/>
              </a:ext>
            </a:extLst>
          </p:cNvPr>
          <p:cNvCxnSpPr/>
          <p:nvPr/>
        </p:nvCxnSpPr>
        <p:spPr>
          <a:xfrm>
            <a:off x="5263891" y="1810223"/>
            <a:ext cx="0" cy="2337503"/>
          </a:xfrm>
          <a:prstGeom prst="straightConnector1">
            <a:avLst/>
          </a:prstGeom>
          <a:noFill/>
          <a:ln w="57150" cap="flat" cmpd="sng">
            <a:solidFill>
              <a:srgbClr val="0000FF"/>
            </a:solidFill>
            <a:prstDash val="solid"/>
            <a:round/>
            <a:headEnd type="none" w="med" len="med"/>
            <a:tailEnd type="none" w="med" len="med"/>
          </a:ln>
        </p:spPr>
      </p:cxnSp>
      <p:cxnSp>
        <p:nvCxnSpPr>
          <p:cNvPr id="10" name="Shape 1049">
            <a:extLst>
              <a:ext uri="{FF2B5EF4-FFF2-40B4-BE49-F238E27FC236}">
                <a16:creationId xmlns:a16="http://schemas.microsoft.com/office/drawing/2014/main" id="{02803635-F033-57E7-4DA0-EFE43C73ADF3}"/>
              </a:ext>
            </a:extLst>
          </p:cNvPr>
          <p:cNvCxnSpPr/>
          <p:nvPr/>
        </p:nvCxnSpPr>
        <p:spPr>
          <a:xfrm>
            <a:off x="5610187" y="1810223"/>
            <a:ext cx="0" cy="2337503"/>
          </a:xfrm>
          <a:prstGeom prst="straightConnector1">
            <a:avLst/>
          </a:prstGeom>
          <a:noFill/>
          <a:ln w="57150" cap="flat" cmpd="sng">
            <a:solidFill>
              <a:srgbClr val="33CC33"/>
            </a:solidFill>
            <a:prstDash val="solid"/>
            <a:round/>
            <a:headEnd type="none" w="med" len="med"/>
            <a:tailEnd type="none" w="med" len="med"/>
          </a:ln>
        </p:spPr>
      </p:cxnSp>
      <p:cxnSp>
        <p:nvCxnSpPr>
          <p:cNvPr id="11" name="Shape 1050">
            <a:extLst>
              <a:ext uri="{FF2B5EF4-FFF2-40B4-BE49-F238E27FC236}">
                <a16:creationId xmlns:a16="http://schemas.microsoft.com/office/drawing/2014/main" id="{D375F26C-A1D9-51D8-10F9-7FC428516B03}"/>
              </a:ext>
            </a:extLst>
          </p:cNvPr>
          <p:cNvCxnSpPr/>
          <p:nvPr/>
        </p:nvCxnSpPr>
        <p:spPr>
          <a:xfrm>
            <a:off x="6302781" y="1810223"/>
            <a:ext cx="0" cy="1991206"/>
          </a:xfrm>
          <a:prstGeom prst="straightConnector1">
            <a:avLst/>
          </a:prstGeom>
          <a:noFill/>
          <a:ln w="57150" cap="flat" cmpd="sng">
            <a:solidFill>
              <a:srgbClr val="0000FF"/>
            </a:solidFill>
            <a:prstDash val="solid"/>
            <a:round/>
            <a:headEnd type="none" w="med" len="med"/>
            <a:tailEnd type="none" w="med" len="med"/>
          </a:ln>
        </p:spPr>
      </p:cxnSp>
      <p:cxnSp>
        <p:nvCxnSpPr>
          <p:cNvPr id="12" name="Shape 1051">
            <a:extLst>
              <a:ext uri="{FF2B5EF4-FFF2-40B4-BE49-F238E27FC236}">
                <a16:creationId xmlns:a16="http://schemas.microsoft.com/office/drawing/2014/main" id="{A7E54153-AD62-65DC-9AD3-A854DB6AD1AE}"/>
              </a:ext>
            </a:extLst>
          </p:cNvPr>
          <p:cNvCxnSpPr/>
          <p:nvPr/>
        </p:nvCxnSpPr>
        <p:spPr>
          <a:xfrm>
            <a:off x="6649077" y="1810223"/>
            <a:ext cx="0" cy="1991206"/>
          </a:xfrm>
          <a:prstGeom prst="straightConnector1">
            <a:avLst/>
          </a:prstGeom>
          <a:noFill/>
          <a:ln w="57150" cap="flat" cmpd="sng">
            <a:solidFill>
              <a:srgbClr val="33CC33"/>
            </a:solidFill>
            <a:prstDash val="solid"/>
            <a:round/>
            <a:headEnd type="none" w="med" len="med"/>
            <a:tailEnd type="none" w="med" len="med"/>
          </a:ln>
        </p:spPr>
      </p:cxnSp>
      <p:cxnSp>
        <p:nvCxnSpPr>
          <p:cNvPr id="13" name="Shape 1052">
            <a:extLst>
              <a:ext uri="{FF2B5EF4-FFF2-40B4-BE49-F238E27FC236}">
                <a16:creationId xmlns:a16="http://schemas.microsoft.com/office/drawing/2014/main" id="{D18E4162-C0D1-8520-72AB-AFCCE983C9A2}"/>
              </a:ext>
            </a:extLst>
          </p:cNvPr>
          <p:cNvCxnSpPr/>
          <p:nvPr/>
        </p:nvCxnSpPr>
        <p:spPr>
          <a:xfrm>
            <a:off x="7341671" y="1810223"/>
            <a:ext cx="0" cy="1644909"/>
          </a:xfrm>
          <a:prstGeom prst="straightConnector1">
            <a:avLst/>
          </a:prstGeom>
          <a:noFill/>
          <a:ln w="57150" cap="flat" cmpd="sng">
            <a:solidFill>
              <a:srgbClr val="0000FF"/>
            </a:solidFill>
            <a:prstDash val="solid"/>
            <a:round/>
            <a:headEnd type="none" w="med" len="med"/>
            <a:tailEnd type="none" w="med" len="med"/>
          </a:ln>
        </p:spPr>
      </p:cxnSp>
      <p:cxnSp>
        <p:nvCxnSpPr>
          <p:cNvPr id="14" name="Shape 1053">
            <a:extLst>
              <a:ext uri="{FF2B5EF4-FFF2-40B4-BE49-F238E27FC236}">
                <a16:creationId xmlns:a16="http://schemas.microsoft.com/office/drawing/2014/main" id="{0521666D-5B2E-242C-84B5-8373246D6584}"/>
              </a:ext>
            </a:extLst>
          </p:cNvPr>
          <p:cNvCxnSpPr/>
          <p:nvPr/>
        </p:nvCxnSpPr>
        <p:spPr>
          <a:xfrm>
            <a:off x="7687968" y="1810223"/>
            <a:ext cx="0" cy="1644909"/>
          </a:xfrm>
          <a:prstGeom prst="straightConnector1">
            <a:avLst/>
          </a:prstGeom>
          <a:noFill/>
          <a:ln w="57150" cap="flat" cmpd="sng">
            <a:solidFill>
              <a:srgbClr val="33CC33"/>
            </a:solidFill>
            <a:prstDash val="solid"/>
            <a:round/>
            <a:headEnd type="none" w="med" len="med"/>
            <a:tailEnd type="none" w="med" len="med"/>
          </a:ln>
        </p:spPr>
      </p:cxnSp>
      <p:cxnSp>
        <p:nvCxnSpPr>
          <p:cNvPr id="15" name="Shape 1054">
            <a:extLst>
              <a:ext uri="{FF2B5EF4-FFF2-40B4-BE49-F238E27FC236}">
                <a16:creationId xmlns:a16="http://schemas.microsoft.com/office/drawing/2014/main" id="{4CA509E4-2D7F-E572-545D-150FF1EBF6FC}"/>
              </a:ext>
            </a:extLst>
          </p:cNvPr>
          <p:cNvCxnSpPr/>
          <p:nvPr/>
        </p:nvCxnSpPr>
        <p:spPr>
          <a:xfrm>
            <a:off x="8380561" y="1810223"/>
            <a:ext cx="0" cy="1298613"/>
          </a:xfrm>
          <a:prstGeom prst="straightConnector1">
            <a:avLst/>
          </a:prstGeom>
          <a:noFill/>
          <a:ln w="57150" cap="flat" cmpd="sng">
            <a:solidFill>
              <a:srgbClr val="0000FF"/>
            </a:solidFill>
            <a:prstDash val="solid"/>
            <a:round/>
            <a:headEnd type="none" w="med" len="med"/>
            <a:tailEnd type="none" w="med" len="med"/>
          </a:ln>
        </p:spPr>
      </p:cxnSp>
      <p:cxnSp>
        <p:nvCxnSpPr>
          <p:cNvPr id="16" name="Shape 1055">
            <a:extLst>
              <a:ext uri="{FF2B5EF4-FFF2-40B4-BE49-F238E27FC236}">
                <a16:creationId xmlns:a16="http://schemas.microsoft.com/office/drawing/2014/main" id="{62D83A7A-3301-9FD9-120D-BFFFE7357718}"/>
              </a:ext>
            </a:extLst>
          </p:cNvPr>
          <p:cNvCxnSpPr/>
          <p:nvPr/>
        </p:nvCxnSpPr>
        <p:spPr>
          <a:xfrm>
            <a:off x="8726858" y="1810223"/>
            <a:ext cx="0" cy="1298613"/>
          </a:xfrm>
          <a:prstGeom prst="straightConnector1">
            <a:avLst/>
          </a:prstGeom>
          <a:noFill/>
          <a:ln w="57150" cap="flat" cmpd="sng">
            <a:solidFill>
              <a:srgbClr val="33CC33"/>
            </a:solidFill>
            <a:prstDash val="solid"/>
            <a:round/>
            <a:headEnd type="none" w="med" len="med"/>
            <a:tailEnd type="none" w="med" len="med"/>
          </a:ln>
        </p:spPr>
      </p:cxnSp>
      <p:cxnSp>
        <p:nvCxnSpPr>
          <p:cNvPr id="17" name="Shape 1056">
            <a:extLst>
              <a:ext uri="{FF2B5EF4-FFF2-40B4-BE49-F238E27FC236}">
                <a16:creationId xmlns:a16="http://schemas.microsoft.com/office/drawing/2014/main" id="{B232257F-D899-8961-8EBE-7FACCEB3FAFE}"/>
              </a:ext>
            </a:extLst>
          </p:cNvPr>
          <p:cNvCxnSpPr/>
          <p:nvPr/>
        </p:nvCxnSpPr>
        <p:spPr>
          <a:xfrm>
            <a:off x="9419451" y="1810223"/>
            <a:ext cx="0" cy="952314"/>
          </a:xfrm>
          <a:prstGeom prst="straightConnector1">
            <a:avLst/>
          </a:prstGeom>
          <a:noFill/>
          <a:ln w="57150" cap="flat" cmpd="sng">
            <a:solidFill>
              <a:srgbClr val="0000FF"/>
            </a:solidFill>
            <a:prstDash val="solid"/>
            <a:round/>
            <a:headEnd type="none" w="med" len="med"/>
            <a:tailEnd type="none" w="med" len="med"/>
          </a:ln>
        </p:spPr>
      </p:cxnSp>
      <p:cxnSp>
        <p:nvCxnSpPr>
          <p:cNvPr id="18" name="Shape 1057">
            <a:extLst>
              <a:ext uri="{FF2B5EF4-FFF2-40B4-BE49-F238E27FC236}">
                <a16:creationId xmlns:a16="http://schemas.microsoft.com/office/drawing/2014/main" id="{55187D6F-B45B-0567-4C6F-586080A21F7A}"/>
              </a:ext>
            </a:extLst>
          </p:cNvPr>
          <p:cNvCxnSpPr/>
          <p:nvPr/>
        </p:nvCxnSpPr>
        <p:spPr>
          <a:xfrm>
            <a:off x="9765748" y="1810223"/>
            <a:ext cx="0" cy="952314"/>
          </a:xfrm>
          <a:prstGeom prst="straightConnector1">
            <a:avLst/>
          </a:prstGeom>
          <a:noFill/>
          <a:ln w="57150" cap="flat" cmpd="sng">
            <a:solidFill>
              <a:srgbClr val="33CC33"/>
            </a:solidFill>
            <a:prstDash val="solid"/>
            <a:round/>
            <a:headEnd type="none" w="med" len="med"/>
            <a:tailEnd type="none" w="med" len="med"/>
          </a:ln>
        </p:spPr>
      </p:cxnSp>
      <p:cxnSp>
        <p:nvCxnSpPr>
          <p:cNvPr id="19" name="Shape 1058">
            <a:extLst>
              <a:ext uri="{FF2B5EF4-FFF2-40B4-BE49-F238E27FC236}">
                <a16:creationId xmlns:a16="http://schemas.microsoft.com/office/drawing/2014/main" id="{3C28C175-A919-255F-FDE1-B13F854C5EB7}"/>
              </a:ext>
            </a:extLst>
          </p:cNvPr>
          <p:cNvCxnSpPr/>
          <p:nvPr/>
        </p:nvCxnSpPr>
        <p:spPr>
          <a:xfrm>
            <a:off x="10458341" y="1810225"/>
            <a:ext cx="0" cy="692592"/>
          </a:xfrm>
          <a:prstGeom prst="straightConnector1">
            <a:avLst/>
          </a:prstGeom>
          <a:noFill/>
          <a:ln w="57150" cap="flat" cmpd="sng">
            <a:solidFill>
              <a:srgbClr val="0000FF"/>
            </a:solidFill>
            <a:prstDash val="solid"/>
            <a:round/>
            <a:headEnd type="none" w="med" len="med"/>
            <a:tailEnd type="none" w="med" len="med"/>
          </a:ln>
        </p:spPr>
      </p:cxnSp>
      <p:cxnSp>
        <p:nvCxnSpPr>
          <p:cNvPr id="20" name="Shape 1059">
            <a:extLst>
              <a:ext uri="{FF2B5EF4-FFF2-40B4-BE49-F238E27FC236}">
                <a16:creationId xmlns:a16="http://schemas.microsoft.com/office/drawing/2014/main" id="{15F8F1BB-509C-BF8D-508D-A08FAD70817D}"/>
              </a:ext>
            </a:extLst>
          </p:cNvPr>
          <p:cNvCxnSpPr/>
          <p:nvPr/>
        </p:nvCxnSpPr>
        <p:spPr>
          <a:xfrm>
            <a:off x="10804638" y="1810225"/>
            <a:ext cx="0" cy="692592"/>
          </a:xfrm>
          <a:prstGeom prst="straightConnector1">
            <a:avLst/>
          </a:prstGeom>
          <a:noFill/>
          <a:ln w="57150" cap="flat" cmpd="sng">
            <a:solidFill>
              <a:srgbClr val="33CC33"/>
            </a:solidFill>
            <a:prstDash val="solid"/>
            <a:round/>
            <a:headEnd type="none" w="med" len="med"/>
            <a:tailEnd type="none" w="med" len="med"/>
          </a:ln>
        </p:spPr>
      </p:cxnSp>
      <p:sp>
        <p:nvSpPr>
          <p:cNvPr id="21" name="Shape 1060">
            <a:extLst>
              <a:ext uri="{FF2B5EF4-FFF2-40B4-BE49-F238E27FC236}">
                <a16:creationId xmlns:a16="http://schemas.microsoft.com/office/drawing/2014/main" id="{5D8CD35D-8E6C-DF2C-12FF-677E758EDAF7}"/>
              </a:ext>
            </a:extLst>
          </p:cNvPr>
          <p:cNvSpPr/>
          <p:nvPr/>
        </p:nvSpPr>
        <p:spPr>
          <a:xfrm>
            <a:off x="10285195" y="2502819"/>
            <a:ext cx="779166" cy="606018"/>
          </a:xfrm>
          <a:prstGeom prst="rect">
            <a:avLst/>
          </a:prstGeom>
          <a:noFill/>
          <a:ln w="28575" cap="flat" cmpd="sng">
            <a:solidFill>
              <a:schemeClr val="dk1"/>
            </a:solidFill>
            <a:prstDash val="solid"/>
            <a:miter/>
            <a:headEnd type="none" w="med" len="med"/>
            <a:tailEnd type="none" w="med" len="med"/>
          </a:ln>
        </p:spPr>
        <p:txBody>
          <a:bodyPr lIns="103872" tIns="51922" rIns="103872" bIns="51922" anchor="ctr" anchorCtr="0">
            <a:noAutofit/>
          </a:bodyPr>
          <a:lstStyle/>
          <a:p>
            <a:pPr algn="ctr">
              <a:buClr>
                <a:schemeClr val="dk1"/>
              </a:buClr>
              <a:buSzPct val="25000"/>
            </a:pPr>
            <a:r>
              <a:rPr lang="en-US" sz="1818">
                <a:solidFill>
                  <a:schemeClr val="dk1"/>
                </a:solidFill>
                <a:latin typeface="Calibri"/>
                <a:ea typeface="Calibri"/>
                <a:cs typeface="Calibri"/>
                <a:sym typeface="Calibri"/>
              </a:rPr>
              <a:t>Full</a:t>
            </a:r>
          </a:p>
          <a:p>
            <a:pPr algn="ctr">
              <a:buClr>
                <a:schemeClr val="dk1"/>
              </a:buClr>
              <a:buSzPct val="25000"/>
            </a:pPr>
            <a:r>
              <a:rPr lang="en-US" sz="1818">
                <a:solidFill>
                  <a:schemeClr val="dk1"/>
                </a:solidFill>
                <a:latin typeface="Calibri"/>
                <a:ea typeface="Calibri"/>
                <a:cs typeface="Calibri"/>
                <a:sym typeface="Calibri"/>
              </a:rPr>
              <a:t>adder</a:t>
            </a:r>
          </a:p>
        </p:txBody>
      </p:sp>
      <p:cxnSp>
        <p:nvCxnSpPr>
          <p:cNvPr id="22" name="Shape 1061">
            <a:extLst>
              <a:ext uri="{FF2B5EF4-FFF2-40B4-BE49-F238E27FC236}">
                <a16:creationId xmlns:a16="http://schemas.microsoft.com/office/drawing/2014/main" id="{AA37335B-9B09-0E46-77F3-07A5B5FE528F}"/>
              </a:ext>
            </a:extLst>
          </p:cNvPr>
          <p:cNvCxnSpPr/>
          <p:nvPr/>
        </p:nvCxnSpPr>
        <p:spPr>
          <a:xfrm>
            <a:off x="11324083" y="1810223"/>
            <a:ext cx="0" cy="952314"/>
          </a:xfrm>
          <a:prstGeom prst="straightConnector1">
            <a:avLst/>
          </a:prstGeom>
          <a:noFill/>
          <a:ln w="57150" cap="flat" cmpd="sng">
            <a:solidFill>
              <a:srgbClr val="FF0000"/>
            </a:solidFill>
            <a:prstDash val="solid"/>
            <a:round/>
            <a:headEnd type="none" w="med" len="med"/>
            <a:tailEnd type="none" w="med" len="med"/>
          </a:ln>
        </p:spPr>
      </p:cxnSp>
      <p:cxnSp>
        <p:nvCxnSpPr>
          <p:cNvPr id="23" name="Shape 1062">
            <a:extLst>
              <a:ext uri="{FF2B5EF4-FFF2-40B4-BE49-F238E27FC236}">
                <a16:creationId xmlns:a16="http://schemas.microsoft.com/office/drawing/2014/main" id="{95FEDD23-5DD4-3099-7196-AEB9104E62A5}"/>
              </a:ext>
            </a:extLst>
          </p:cNvPr>
          <p:cNvCxnSpPr/>
          <p:nvPr/>
        </p:nvCxnSpPr>
        <p:spPr>
          <a:xfrm>
            <a:off x="11064360" y="2762540"/>
            <a:ext cx="259723" cy="0"/>
          </a:xfrm>
          <a:prstGeom prst="straightConnector1">
            <a:avLst/>
          </a:prstGeom>
          <a:noFill/>
          <a:ln w="57150" cap="flat" cmpd="sng">
            <a:solidFill>
              <a:srgbClr val="FF0000"/>
            </a:solidFill>
            <a:prstDash val="solid"/>
            <a:round/>
            <a:headEnd type="none" w="med" len="med"/>
            <a:tailEnd type="none" w="med" len="med"/>
          </a:ln>
        </p:spPr>
      </p:cxnSp>
      <p:sp>
        <p:nvSpPr>
          <p:cNvPr id="24" name="Shape 1063">
            <a:extLst>
              <a:ext uri="{FF2B5EF4-FFF2-40B4-BE49-F238E27FC236}">
                <a16:creationId xmlns:a16="http://schemas.microsoft.com/office/drawing/2014/main" id="{C58CAE2A-75AA-5B20-0F2D-1EA8E3517719}"/>
              </a:ext>
            </a:extLst>
          </p:cNvPr>
          <p:cNvSpPr txBox="1"/>
          <p:nvPr/>
        </p:nvSpPr>
        <p:spPr>
          <a:xfrm>
            <a:off x="11150935" y="1433265"/>
            <a:ext cx="346294" cy="382367"/>
          </a:xfrm>
          <a:prstGeom prst="rect">
            <a:avLst/>
          </a:prstGeom>
          <a:noFill/>
          <a:ln>
            <a:noFill/>
          </a:ln>
        </p:spPr>
        <p:txBody>
          <a:bodyPr lIns="103872" tIns="51922" rIns="103872" bIns="51922" anchor="t" anchorCtr="0">
            <a:noAutofit/>
          </a:bodyPr>
          <a:lstStyle/>
          <a:p>
            <a:pPr>
              <a:buClr>
                <a:schemeClr val="dk1"/>
              </a:buClr>
              <a:buSzPct val="25000"/>
            </a:pPr>
            <a:r>
              <a:rPr lang="en-US" sz="1818">
                <a:solidFill>
                  <a:schemeClr val="dk1"/>
                </a:solidFill>
                <a:latin typeface="Calibri"/>
                <a:ea typeface="Calibri"/>
                <a:cs typeface="Calibri"/>
                <a:sym typeface="Calibri"/>
              </a:rPr>
              <a:t>C</a:t>
            </a:r>
          </a:p>
        </p:txBody>
      </p:sp>
      <p:sp>
        <p:nvSpPr>
          <p:cNvPr id="25" name="Shape 1064">
            <a:extLst>
              <a:ext uri="{FF2B5EF4-FFF2-40B4-BE49-F238E27FC236}">
                <a16:creationId xmlns:a16="http://schemas.microsoft.com/office/drawing/2014/main" id="{A2327C3A-625F-A033-4DE2-D4A0A868772F}"/>
              </a:ext>
            </a:extLst>
          </p:cNvPr>
          <p:cNvSpPr txBox="1"/>
          <p:nvPr/>
        </p:nvSpPr>
        <p:spPr>
          <a:xfrm>
            <a:off x="3012964" y="1463926"/>
            <a:ext cx="1212037" cy="664388"/>
          </a:xfrm>
          <a:prstGeom prst="rect">
            <a:avLst/>
          </a:prstGeom>
          <a:noFill/>
          <a:ln>
            <a:noFill/>
          </a:ln>
        </p:spPr>
        <p:txBody>
          <a:bodyPr lIns="103872" tIns="51922" rIns="103872" bIns="51922" anchor="t" anchorCtr="0">
            <a:noAutofit/>
          </a:bodyPr>
          <a:lstStyle/>
          <a:p>
            <a:pPr>
              <a:buClr>
                <a:schemeClr val="dk1"/>
              </a:buClr>
              <a:buSzPct val="25000"/>
            </a:pPr>
            <a:r>
              <a:rPr lang="en-US" sz="1818">
                <a:solidFill>
                  <a:schemeClr val="dk1"/>
                </a:solidFill>
                <a:latin typeface="Calibri"/>
                <a:ea typeface="Calibri"/>
                <a:cs typeface="Calibri"/>
                <a:sym typeface="Calibri"/>
              </a:rPr>
              <a:t>A</a:t>
            </a:r>
            <a:r>
              <a:rPr lang="en-US" sz="1818" baseline="-25000">
                <a:solidFill>
                  <a:schemeClr val="dk1"/>
                </a:solidFill>
                <a:latin typeface="Calibri"/>
                <a:ea typeface="Calibri"/>
                <a:cs typeface="Calibri"/>
                <a:sym typeface="Calibri"/>
              </a:rPr>
              <a:t>7</a:t>
            </a:r>
            <a:r>
              <a:rPr lang="en-US" sz="1818">
                <a:solidFill>
                  <a:schemeClr val="dk1"/>
                </a:solidFill>
                <a:latin typeface="Calibri"/>
                <a:ea typeface="Calibri"/>
                <a:cs typeface="Calibri"/>
                <a:sym typeface="Calibri"/>
              </a:rPr>
              <a:t>   B</a:t>
            </a:r>
            <a:r>
              <a:rPr lang="en-US" sz="1818" baseline="-25000">
                <a:solidFill>
                  <a:schemeClr val="dk1"/>
                </a:solidFill>
                <a:latin typeface="Calibri"/>
                <a:ea typeface="Calibri"/>
                <a:cs typeface="Calibri"/>
                <a:sym typeface="Calibri"/>
              </a:rPr>
              <a:t>7</a:t>
            </a:r>
          </a:p>
        </p:txBody>
      </p:sp>
      <p:sp>
        <p:nvSpPr>
          <p:cNvPr id="26" name="Shape 1065">
            <a:extLst>
              <a:ext uri="{FF2B5EF4-FFF2-40B4-BE49-F238E27FC236}">
                <a16:creationId xmlns:a16="http://schemas.microsoft.com/office/drawing/2014/main" id="{9F3D7CBE-2A84-BA70-C1D7-3D3E62D6D371}"/>
              </a:ext>
            </a:extLst>
          </p:cNvPr>
          <p:cNvSpPr txBox="1"/>
          <p:nvPr/>
        </p:nvSpPr>
        <p:spPr>
          <a:xfrm>
            <a:off x="4051854" y="1463926"/>
            <a:ext cx="959532" cy="664388"/>
          </a:xfrm>
          <a:prstGeom prst="rect">
            <a:avLst/>
          </a:prstGeom>
          <a:noFill/>
          <a:ln>
            <a:noFill/>
          </a:ln>
        </p:spPr>
        <p:txBody>
          <a:bodyPr lIns="103872" tIns="51922" rIns="103872" bIns="51922" anchor="t" anchorCtr="0">
            <a:noAutofit/>
          </a:bodyPr>
          <a:lstStyle/>
          <a:p>
            <a:pPr>
              <a:buClr>
                <a:schemeClr val="dk1"/>
              </a:buClr>
              <a:buSzPct val="25000"/>
            </a:pPr>
            <a:r>
              <a:rPr lang="en-US" sz="1818">
                <a:solidFill>
                  <a:schemeClr val="dk1"/>
                </a:solidFill>
                <a:latin typeface="Calibri"/>
                <a:ea typeface="Calibri"/>
                <a:cs typeface="Calibri"/>
                <a:sym typeface="Calibri"/>
              </a:rPr>
              <a:t>A</a:t>
            </a:r>
            <a:r>
              <a:rPr lang="en-US" sz="1818" baseline="-25000">
                <a:solidFill>
                  <a:schemeClr val="dk1"/>
                </a:solidFill>
                <a:latin typeface="Calibri"/>
                <a:ea typeface="Calibri"/>
                <a:cs typeface="Calibri"/>
                <a:sym typeface="Calibri"/>
              </a:rPr>
              <a:t>6</a:t>
            </a:r>
            <a:r>
              <a:rPr lang="en-US" sz="1818">
                <a:solidFill>
                  <a:schemeClr val="dk1"/>
                </a:solidFill>
                <a:latin typeface="Calibri"/>
                <a:ea typeface="Calibri"/>
                <a:cs typeface="Calibri"/>
                <a:sym typeface="Calibri"/>
              </a:rPr>
              <a:t>   B</a:t>
            </a:r>
            <a:r>
              <a:rPr lang="en-US" sz="1818" baseline="-25000">
                <a:solidFill>
                  <a:schemeClr val="dk1"/>
                </a:solidFill>
                <a:latin typeface="Calibri"/>
                <a:ea typeface="Calibri"/>
                <a:cs typeface="Calibri"/>
                <a:sym typeface="Calibri"/>
              </a:rPr>
              <a:t>6</a:t>
            </a:r>
          </a:p>
        </p:txBody>
      </p:sp>
      <p:sp>
        <p:nvSpPr>
          <p:cNvPr id="27" name="Shape 1066">
            <a:extLst>
              <a:ext uri="{FF2B5EF4-FFF2-40B4-BE49-F238E27FC236}">
                <a16:creationId xmlns:a16="http://schemas.microsoft.com/office/drawing/2014/main" id="{C18D4C36-4706-BCED-30C7-F58EEB4BC685}"/>
              </a:ext>
            </a:extLst>
          </p:cNvPr>
          <p:cNvSpPr txBox="1"/>
          <p:nvPr/>
        </p:nvSpPr>
        <p:spPr>
          <a:xfrm>
            <a:off x="5090742" y="1463926"/>
            <a:ext cx="952318" cy="664388"/>
          </a:xfrm>
          <a:prstGeom prst="rect">
            <a:avLst/>
          </a:prstGeom>
          <a:noFill/>
          <a:ln>
            <a:noFill/>
          </a:ln>
        </p:spPr>
        <p:txBody>
          <a:bodyPr lIns="103872" tIns="51922" rIns="103872" bIns="51922" anchor="t" anchorCtr="0">
            <a:noAutofit/>
          </a:bodyPr>
          <a:lstStyle/>
          <a:p>
            <a:pPr>
              <a:buClr>
                <a:schemeClr val="dk1"/>
              </a:buClr>
              <a:buSzPct val="25000"/>
            </a:pPr>
            <a:r>
              <a:rPr lang="en-US" sz="1818">
                <a:solidFill>
                  <a:schemeClr val="dk1"/>
                </a:solidFill>
                <a:latin typeface="Calibri"/>
                <a:ea typeface="Calibri"/>
                <a:cs typeface="Calibri"/>
                <a:sym typeface="Calibri"/>
              </a:rPr>
              <a:t>A</a:t>
            </a:r>
            <a:r>
              <a:rPr lang="en-US" sz="1818" baseline="-25000">
                <a:solidFill>
                  <a:schemeClr val="dk1"/>
                </a:solidFill>
                <a:latin typeface="Calibri"/>
                <a:ea typeface="Calibri"/>
                <a:cs typeface="Calibri"/>
                <a:sym typeface="Calibri"/>
              </a:rPr>
              <a:t>5</a:t>
            </a:r>
            <a:r>
              <a:rPr lang="en-US" sz="1818">
                <a:solidFill>
                  <a:schemeClr val="dk1"/>
                </a:solidFill>
                <a:latin typeface="Calibri"/>
                <a:ea typeface="Calibri"/>
                <a:cs typeface="Calibri"/>
                <a:sym typeface="Calibri"/>
              </a:rPr>
              <a:t>   B</a:t>
            </a:r>
            <a:r>
              <a:rPr lang="en-US" sz="1818" baseline="-25000">
                <a:solidFill>
                  <a:schemeClr val="dk1"/>
                </a:solidFill>
                <a:latin typeface="Calibri"/>
                <a:ea typeface="Calibri"/>
                <a:cs typeface="Calibri"/>
                <a:sym typeface="Calibri"/>
              </a:rPr>
              <a:t>5</a:t>
            </a:r>
          </a:p>
        </p:txBody>
      </p:sp>
      <p:sp>
        <p:nvSpPr>
          <p:cNvPr id="28" name="Shape 1067">
            <a:extLst>
              <a:ext uri="{FF2B5EF4-FFF2-40B4-BE49-F238E27FC236}">
                <a16:creationId xmlns:a16="http://schemas.microsoft.com/office/drawing/2014/main" id="{0E43127C-E373-98C5-21B8-6DA6438A754C}"/>
              </a:ext>
            </a:extLst>
          </p:cNvPr>
          <p:cNvSpPr txBox="1"/>
          <p:nvPr/>
        </p:nvSpPr>
        <p:spPr>
          <a:xfrm>
            <a:off x="6129634" y="1463926"/>
            <a:ext cx="959532" cy="664388"/>
          </a:xfrm>
          <a:prstGeom prst="rect">
            <a:avLst/>
          </a:prstGeom>
          <a:noFill/>
          <a:ln>
            <a:noFill/>
          </a:ln>
        </p:spPr>
        <p:txBody>
          <a:bodyPr lIns="103872" tIns="51922" rIns="103872" bIns="51922" anchor="t" anchorCtr="0">
            <a:noAutofit/>
          </a:bodyPr>
          <a:lstStyle/>
          <a:p>
            <a:pPr>
              <a:buClr>
                <a:schemeClr val="dk1"/>
              </a:buClr>
              <a:buSzPct val="25000"/>
            </a:pPr>
            <a:r>
              <a:rPr lang="en-US" sz="1818">
                <a:solidFill>
                  <a:schemeClr val="dk1"/>
                </a:solidFill>
                <a:latin typeface="Calibri"/>
                <a:ea typeface="Calibri"/>
                <a:cs typeface="Calibri"/>
                <a:sym typeface="Calibri"/>
              </a:rPr>
              <a:t>A</a:t>
            </a:r>
            <a:r>
              <a:rPr lang="en-US" sz="1818" baseline="-25000">
                <a:solidFill>
                  <a:schemeClr val="dk1"/>
                </a:solidFill>
                <a:latin typeface="Calibri"/>
                <a:ea typeface="Calibri"/>
                <a:cs typeface="Calibri"/>
                <a:sym typeface="Calibri"/>
              </a:rPr>
              <a:t>4</a:t>
            </a:r>
            <a:r>
              <a:rPr lang="en-US" sz="1818">
                <a:solidFill>
                  <a:schemeClr val="dk1"/>
                </a:solidFill>
                <a:latin typeface="Calibri"/>
                <a:ea typeface="Calibri"/>
                <a:cs typeface="Calibri"/>
                <a:sym typeface="Calibri"/>
              </a:rPr>
              <a:t>   B</a:t>
            </a:r>
            <a:r>
              <a:rPr lang="en-US" sz="1818" baseline="-25000">
                <a:solidFill>
                  <a:schemeClr val="dk1"/>
                </a:solidFill>
                <a:latin typeface="Calibri"/>
                <a:ea typeface="Calibri"/>
                <a:cs typeface="Calibri"/>
                <a:sym typeface="Calibri"/>
              </a:rPr>
              <a:t>4</a:t>
            </a:r>
          </a:p>
        </p:txBody>
      </p:sp>
      <p:sp>
        <p:nvSpPr>
          <p:cNvPr id="29" name="Shape 1068">
            <a:extLst>
              <a:ext uri="{FF2B5EF4-FFF2-40B4-BE49-F238E27FC236}">
                <a16:creationId xmlns:a16="http://schemas.microsoft.com/office/drawing/2014/main" id="{BA28F503-962F-45ED-2423-8B7975EE1C03}"/>
              </a:ext>
            </a:extLst>
          </p:cNvPr>
          <p:cNvSpPr txBox="1"/>
          <p:nvPr/>
        </p:nvSpPr>
        <p:spPr>
          <a:xfrm>
            <a:off x="7168524" y="1463926"/>
            <a:ext cx="1038889" cy="664388"/>
          </a:xfrm>
          <a:prstGeom prst="rect">
            <a:avLst/>
          </a:prstGeom>
          <a:noFill/>
          <a:ln>
            <a:noFill/>
          </a:ln>
        </p:spPr>
        <p:txBody>
          <a:bodyPr lIns="103872" tIns="51922" rIns="103872" bIns="51922" anchor="t" anchorCtr="0">
            <a:noAutofit/>
          </a:bodyPr>
          <a:lstStyle/>
          <a:p>
            <a:pPr>
              <a:buClr>
                <a:schemeClr val="dk1"/>
              </a:buClr>
              <a:buSzPct val="25000"/>
            </a:pPr>
            <a:r>
              <a:rPr lang="en-US" sz="1818">
                <a:solidFill>
                  <a:schemeClr val="dk1"/>
                </a:solidFill>
                <a:latin typeface="Calibri"/>
                <a:ea typeface="Calibri"/>
                <a:cs typeface="Calibri"/>
                <a:sym typeface="Calibri"/>
              </a:rPr>
              <a:t>A</a:t>
            </a:r>
            <a:r>
              <a:rPr lang="en-US" sz="1818" baseline="-25000">
                <a:solidFill>
                  <a:schemeClr val="dk1"/>
                </a:solidFill>
                <a:latin typeface="Calibri"/>
                <a:ea typeface="Calibri"/>
                <a:cs typeface="Calibri"/>
                <a:sym typeface="Calibri"/>
              </a:rPr>
              <a:t>3</a:t>
            </a:r>
            <a:r>
              <a:rPr lang="en-US" sz="1818">
                <a:solidFill>
                  <a:schemeClr val="dk1"/>
                </a:solidFill>
                <a:latin typeface="Calibri"/>
                <a:ea typeface="Calibri"/>
                <a:cs typeface="Calibri"/>
                <a:sym typeface="Calibri"/>
              </a:rPr>
              <a:t>   B</a:t>
            </a:r>
            <a:r>
              <a:rPr lang="en-US" sz="1818" baseline="-25000">
                <a:solidFill>
                  <a:schemeClr val="dk1"/>
                </a:solidFill>
                <a:latin typeface="Calibri"/>
                <a:ea typeface="Calibri"/>
                <a:cs typeface="Calibri"/>
                <a:sym typeface="Calibri"/>
              </a:rPr>
              <a:t>3</a:t>
            </a:r>
          </a:p>
        </p:txBody>
      </p:sp>
      <p:sp>
        <p:nvSpPr>
          <p:cNvPr id="30" name="Shape 1069">
            <a:extLst>
              <a:ext uri="{FF2B5EF4-FFF2-40B4-BE49-F238E27FC236}">
                <a16:creationId xmlns:a16="http://schemas.microsoft.com/office/drawing/2014/main" id="{AB02AF3B-E5AE-EB8D-E6DA-49B0B8948F71}"/>
              </a:ext>
            </a:extLst>
          </p:cNvPr>
          <p:cNvSpPr txBox="1"/>
          <p:nvPr/>
        </p:nvSpPr>
        <p:spPr>
          <a:xfrm>
            <a:off x="8207414" y="1463926"/>
            <a:ext cx="959532" cy="664388"/>
          </a:xfrm>
          <a:prstGeom prst="rect">
            <a:avLst/>
          </a:prstGeom>
          <a:noFill/>
          <a:ln>
            <a:noFill/>
          </a:ln>
        </p:spPr>
        <p:txBody>
          <a:bodyPr lIns="103872" tIns="51922" rIns="103872" bIns="51922" anchor="t" anchorCtr="0">
            <a:noAutofit/>
          </a:bodyPr>
          <a:lstStyle/>
          <a:p>
            <a:pPr>
              <a:buClr>
                <a:schemeClr val="dk1"/>
              </a:buClr>
              <a:buSzPct val="25000"/>
            </a:pPr>
            <a:r>
              <a:rPr lang="en-US" sz="1818">
                <a:solidFill>
                  <a:schemeClr val="dk1"/>
                </a:solidFill>
                <a:latin typeface="Calibri"/>
                <a:ea typeface="Calibri"/>
                <a:cs typeface="Calibri"/>
                <a:sym typeface="Calibri"/>
              </a:rPr>
              <a:t>A</a:t>
            </a:r>
            <a:r>
              <a:rPr lang="en-US" sz="1818" baseline="-25000">
                <a:solidFill>
                  <a:schemeClr val="dk1"/>
                </a:solidFill>
                <a:latin typeface="Calibri"/>
                <a:ea typeface="Calibri"/>
                <a:cs typeface="Calibri"/>
                <a:sym typeface="Calibri"/>
              </a:rPr>
              <a:t>2</a:t>
            </a:r>
            <a:r>
              <a:rPr lang="en-US" sz="1818">
                <a:solidFill>
                  <a:schemeClr val="dk1"/>
                </a:solidFill>
                <a:latin typeface="Calibri"/>
                <a:ea typeface="Calibri"/>
                <a:cs typeface="Calibri"/>
                <a:sym typeface="Calibri"/>
              </a:rPr>
              <a:t>   B</a:t>
            </a:r>
            <a:r>
              <a:rPr lang="en-US" sz="1818" baseline="-25000">
                <a:solidFill>
                  <a:schemeClr val="dk1"/>
                </a:solidFill>
                <a:latin typeface="Calibri"/>
                <a:ea typeface="Calibri"/>
                <a:cs typeface="Calibri"/>
                <a:sym typeface="Calibri"/>
              </a:rPr>
              <a:t>2</a:t>
            </a:r>
          </a:p>
        </p:txBody>
      </p:sp>
      <p:sp>
        <p:nvSpPr>
          <p:cNvPr id="31" name="Shape 1070">
            <a:extLst>
              <a:ext uri="{FF2B5EF4-FFF2-40B4-BE49-F238E27FC236}">
                <a16:creationId xmlns:a16="http://schemas.microsoft.com/office/drawing/2014/main" id="{8709B893-9D73-A896-BA92-EC97A8F6F834}"/>
              </a:ext>
            </a:extLst>
          </p:cNvPr>
          <p:cNvSpPr txBox="1"/>
          <p:nvPr/>
        </p:nvSpPr>
        <p:spPr>
          <a:xfrm>
            <a:off x="9246303" y="1463926"/>
            <a:ext cx="945097" cy="664388"/>
          </a:xfrm>
          <a:prstGeom prst="rect">
            <a:avLst/>
          </a:prstGeom>
          <a:noFill/>
          <a:ln>
            <a:noFill/>
          </a:ln>
        </p:spPr>
        <p:txBody>
          <a:bodyPr lIns="103872" tIns="51922" rIns="103872" bIns="51922" anchor="t" anchorCtr="0">
            <a:noAutofit/>
          </a:bodyPr>
          <a:lstStyle/>
          <a:p>
            <a:pPr>
              <a:buClr>
                <a:schemeClr val="dk1"/>
              </a:buClr>
              <a:buSzPct val="25000"/>
            </a:pPr>
            <a:r>
              <a:rPr lang="en-US" sz="1818">
                <a:solidFill>
                  <a:schemeClr val="dk1"/>
                </a:solidFill>
                <a:latin typeface="Calibri"/>
                <a:ea typeface="Calibri"/>
                <a:cs typeface="Calibri"/>
                <a:sym typeface="Calibri"/>
              </a:rPr>
              <a:t>A</a:t>
            </a:r>
            <a:r>
              <a:rPr lang="en-US" sz="1818" baseline="-25000">
                <a:solidFill>
                  <a:schemeClr val="dk1"/>
                </a:solidFill>
                <a:latin typeface="Calibri"/>
                <a:ea typeface="Calibri"/>
                <a:cs typeface="Calibri"/>
                <a:sym typeface="Calibri"/>
              </a:rPr>
              <a:t>1</a:t>
            </a:r>
            <a:r>
              <a:rPr lang="en-US" sz="1818">
                <a:solidFill>
                  <a:schemeClr val="dk1"/>
                </a:solidFill>
                <a:latin typeface="Calibri"/>
                <a:ea typeface="Calibri"/>
                <a:cs typeface="Calibri"/>
                <a:sym typeface="Calibri"/>
              </a:rPr>
              <a:t>   B</a:t>
            </a:r>
            <a:r>
              <a:rPr lang="en-US" sz="1818" baseline="-25000">
                <a:solidFill>
                  <a:schemeClr val="dk1"/>
                </a:solidFill>
                <a:latin typeface="Calibri"/>
                <a:ea typeface="Calibri"/>
                <a:cs typeface="Calibri"/>
                <a:sym typeface="Calibri"/>
              </a:rPr>
              <a:t>1</a:t>
            </a:r>
          </a:p>
        </p:txBody>
      </p:sp>
      <p:sp>
        <p:nvSpPr>
          <p:cNvPr id="32" name="Shape 1071">
            <a:extLst>
              <a:ext uri="{FF2B5EF4-FFF2-40B4-BE49-F238E27FC236}">
                <a16:creationId xmlns:a16="http://schemas.microsoft.com/office/drawing/2014/main" id="{63FD65E9-B8B2-39CD-A1DD-62BA30EDA56E}"/>
              </a:ext>
            </a:extLst>
          </p:cNvPr>
          <p:cNvSpPr txBox="1"/>
          <p:nvPr/>
        </p:nvSpPr>
        <p:spPr>
          <a:xfrm>
            <a:off x="10285193" y="1463926"/>
            <a:ext cx="1038890" cy="664388"/>
          </a:xfrm>
          <a:prstGeom prst="rect">
            <a:avLst/>
          </a:prstGeom>
          <a:noFill/>
          <a:ln>
            <a:noFill/>
          </a:ln>
        </p:spPr>
        <p:txBody>
          <a:bodyPr lIns="103872" tIns="51922" rIns="103872" bIns="51922" anchor="t" anchorCtr="0">
            <a:noAutofit/>
          </a:bodyPr>
          <a:lstStyle/>
          <a:p>
            <a:pPr>
              <a:buClr>
                <a:schemeClr val="dk1"/>
              </a:buClr>
              <a:buSzPct val="25000"/>
            </a:pPr>
            <a:r>
              <a:rPr lang="en-US" sz="1818">
                <a:solidFill>
                  <a:schemeClr val="dk1"/>
                </a:solidFill>
                <a:latin typeface="Calibri"/>
                <a:ea typeface="Calibri"/>
                <a:cs typeface="Calibri"/>
                <a:sym typeface="Calibri"/>
              </a:rPr>
              <a:t>A</a:t>
            </a:r>
            <a:r>
              <a:rPr lang="en-US" sz="1818" baseline="-25000">
                <a:solidFill>
                  <a:schemeClr val="dk1"/>
                </a:solidFill>
                <a:latin typeface="Calibri"/>
                <a:ea typeface="Calibri"/>
                <a:cs typeface="Calibri"/>
                <a:sym typeface="Calibri"/>
              </a:rPr>
              <a:t>0</a:t>
            </a:r>
            <a:r>
              <a:rPr lang="en-US" sz="1818">
                <a:solidFill>
                  <a:schemeClr val="dk1"/>
                </a:solidFill>
                <a:latin typeface="Calibri"/>
                <a:ea typeface="Calibri"/>
                <a:cs typeface="Calibri"/>
                <a:sym typeface="Calibri"/>
              </a:rPr>
              <a:t>   B</a:t>
            </a:r>
            <a:r>
              <a:rPr lang="en-US" sz="1818" baseline="-25000">
                <a:solidFill>
                  <a:schemeClr val="dk1"/>
                </a:solidFill>
                <a:latin typeface="Calibri"/>
                <a:ea typeface="Calibri"/>
                <a:cs typeface="Calibri"/>
                <a:sym typeface="Calibri"/>
              </a:rPr>
              <a:t>0</a:t>
            </a:r>
          </a:p>
        </p:txBody>
      </p:sp>
      <p:sp>
        <p:nvSpPr>
          <p:cNvPr id="33" name="Shape 1072">
            <a:extLst>
              <a:ext uri="{FF2B5EF4-FFF2-40B4-BE49-F238E27FC236}">
                <a16:creationId xmlns:a16="http://schemas.microsoft.com/office/drawing/2014/main" id="{20FE6769-EDAE-FC61-A3CC-8CEA196CE7BA}"/>
              </a:ext>
            </a:extLst>
          </p:cNvPr>
          <p:cNvSpPr/>
          <p:nvPr/>
        </p:nvSpPr>
        <p:spPr>
          <a:xfrm>
            <a:off x="9246305" y="2762542"/>
            <a:ext cx="779166" cy="606018"/>
          </a:xfrm>
          <a:prstGeom prst="rect">
            <a:avLst/>
          </a:prstGeom>
          <a:noFill/>
          <a:ln w="28575" cap="flat" cmpd="sng">
            <a:solidFill>
              <a:schemeClr val="dk1"/>
            </a:solidFill>
            <a:prstDash val="solid"/>
            <a:miter/>
            <a:headEnd type="none" w="med" len="med"/>
            <a:tailEnd type="none" w="med" len="med"/>
          </a:ln>
        </p:spPr>
        <p:txBody>
          <a:bodyPr lIns="103872" tIns="51922" rIns="103872" bIns="51922" anchor="ctr" anchorCtr="0">
            <a:noAutofit/>
          </a:bodyPr>
          <a:lstStyle/>
          <a:p>
            <a:pPr algn="ctr">
              <a:buClr>
                <a:schemeClr val="dk1"/>
              </a:buClr>
              <a:buSzPct val="25000"/>
            </a:pPr>
            <a:r>
              <a:rPr lang="en-US" sz="1818">
                <a:solidFill>
                  <a:schemeClr val="dk1"/>
                </a:solidFill>
                <a:latin typeface="Calibri"/>
                <a:ea typeface="Calibri"/>
                <a:cs typeface="Calibri"/>
                <a:sym typeface="Calibri"/>
              </a:rPr>
              <a:t>Full</a:t>
            </a:r>
          </a:p>
          <a:p>
            <a:pPr algn="ctr">
              <a:buClr>
                <a:schemeClr val="dk1"/>
              </a:buClr>
              <a:buSzPct val="25000"/>
            </a:pPr>
            <a:r>
              <a:rPr lang="en-US" sz="1818">
                <a:solidFill>
                  <a:schemeClr val="dk1"/>
                </a:solidFill>
                <a:latin typeface="Calibri"/>
                <a:ea typeface="Calibri"/>
                <a:cs typeface="Calibri"/>
                <a:sym typeface="Calibri"/>
              </a:rPr>
              <a:t>adder</a:t>
            </a:r>
          </a:p>
        </p:txBody>
      </p:sp>
      <p:cxnSp>
        <p:nvCxnSpPr>
          <p:cNvPr id="34" name="Shape 1073">
            <a:extLst>
              <a:ext uri="{FF2B5EF4-FFF2-40B4-BE49-F238E27FC236}">
                <a16:creationId xmlns:a16="http://schemas.microsoft.com/office/drawing/2014/main" id="{FE399AA9-9BAD-61E2-6D24-D3971F8849DD}"/>
              </a:ext>
            </a:extLst>
          </p:cNvPr>
          <p:cNvCxnSpPr/>
          <p:nvPr/>
        </p:nvCxnSpPr>
        <p:spPr>
          <a:xfrm flipH="1">
            <a:off x="10025469" y="2762540"/>
            <a:ext cx="259723" cy="259723"/>
          </a:xfrm>
          <a:prstGeom prst="straightConnector1">
            <a:avLst/>
          </a:prstGeom>
          <a:noFill/>
          <a:ln w="57150" cap="flat" cmpd="sng">
            <a:solidFill>
              <a:srgbClr val="FF0000"/>
            </a:solidFill>
            <a:prstDash val="solid"/>
            <a:round/>
            <a:headEnd type="none" w="med" len="med"/>
            <a:tailEnd type="none" w="med" len="med"/>
          </a:ln>
        </p:spPr>
      </p:cxnSp>
      <p:sp>
        <p:nvSpPr>
          <p:cNvPr id="35" name="Shape 1074">
            <a:extLst>
              <a:ext uri="{FF2B5EF4-FFF2-40B4-BE49-F238E27FC236}">
                <a16:creationId xmlns:a16="http://schemas.microsoft.com/office/drawing/2014/main" id="{E6400F53-3DD7-7E48-0260-00C93B582647}"/>
              </a:ext>
            </a:extLst>
          </p:cNvPr>
          <p:cNvSpPr/>
          <p:nvPr/>
        </p:nvSpPr>
        <p:spPr>
          <a:xfrm>
            <a:off x="8207415" y="3108838"/>
            <a:ext cx="779166" cy="606018"/>
          </a:xfrm>
          <a:prstGeom prst="rect">
            <a:avLst/>
          </a:prstGeom>
          <a:noFill/>
          <a:ln w="28575" cap="flat" cmpd="sng">
            <a:solidFill>
              <a:schemeClr val="dk1"/>
            </a:solidFill>
            <a:prstDash val="solid"/>
            <a:miter/>
            <a:headEnd type="none" w="med" len="med"/>
            <a:tailEnd type="none" w="med" len="med"/>
          </a:ln>
        </p:spPr>
        <p:txBody>
          <a:bodyPr lIns="103872" tIns="51922" rIns="103872" bIns="51922" anchor="ctr" anchorCtr="0">
            <a:noAutofit/>
          </a:bodyPr>
          <a:lstStyle/>
          <a:p>
            <a:pPr algn="ctr">
              <a:buClr>
                <a:schemeClr val="dk1"/>
              </a:buClr>
              <a:buSzPct val="25000"/>
            </a:pPr>
            <a:r>
              <a:rPr lang="en-US" sz="1818">
                <a:solidFill>
                  <a:schemeClr val="dk1"/>
                </a:solidFill>
                <a:latin typeface="Calibri"/>
                <a:ea typeface="Calibri"/>
                <a:cs typeface="Calibri"/>
                <a:sym typeface="Calibri"/>
              </a:rPr>
              <a:t>Full</a:t>
            </a:r>
          </a:p>
          <a:p>
            <a:pPr algn="ctr">
              <a:buClr>
                <a:schemeClr val="dk1"/>
              </a:buClr>
              <a:buSzPct val="25000"/>
            </a:pPr>
            <a:r>
              <a:rPr lang="en-US" sz="1818">
                <a:solidFill>
                  <a:schemeClr val="dk1"/>
                </a:solidFill>
                <a:latin typeface="Calibri"/>
                <a:ea typeface="Calibri"/>
                <a:cs typeface="Calibri"/>
                <a:sym typeface="Calibri"/>
              </a:rPr>
              <a:t>adder</a:t>
            </a:r>
          </a:p>
        </p:txBody>
      </p:sp>
      <p:cxnSp>
        <p:nvCxnSpPr>
          <p:cNvPr id="36" name="Shape 1075">
            <a:extLst>
              <a:ext uri="{FF2B5EF4-FFF2-40B4-BE49-F238E27FC236}">
                <a16:creationId xmlns:a16="http://schemas.microsoft.com/office/drawing/2014/main" id="{92085429-3492-A29B-8E6A-4B54D0B0A84B}"/>
              </a:ext>
            </a:extLst>
          </p:cNvPr>
          <p:cNvCxnSpPr/>
          <p:nvPr/>
        </p:nvCxnSpPr>
        <p:spPr>
          <a:xfrm flipH="1">
            <a:off x="8986579" y="3108836"/>
            <a:ext cx="259723" cy="259723"/>
          </a:xfrm>
          <a:prstGeom prst="straightConnector1">
            <a:avLst/>
          </a:prstGeom>
          <a:noFill/>
          <a:ln w="57150" cap="flat" cmpd="sng">
            <a:solidFill>
              <a:srgbClr val="FF0000"/>
            </a:solidFill>
            <a:prstDash val="solid"/>
            <a:round/>
            <a:headEnd type="none" w="med" len="med"/>
            <a:tailEnd type="none" w="med" len="med"/>
          </a:ln>
        </p:spPr>
      </p:cxnSp>
      <p:sp>
        <p:nvSpPr>
          <p:cNvPr id="37" name="Shape 1076">
            <a:extLst>
              <a:ext uri="{FF2B5EF4-FFF2-40B4-BE49-F238E27FC236}">
                <a16:creationId xmlns:a16="http://schemas.microsoft.com/office/drawing/2014/main" id="{593EC80A-1492-FEED-D1E6-5464B3886BA6}"/>
              </a:ext>
            </a:extLst>
          </p:cNvPr>
          <p:cNvSpPr/>
          <p:nvPr/>
        </p:nvSpPr>
        <p:spPr>
          <a:xfrm>
            <a:off x="7168524" y="3455135"/>
            <a:ext cx="779166" cy="606018"/>
          </a:xfrm>
          <a:prstGeom prst="rect">
            <a:avLst/>
          </a:prstGeom>
          <a:noFill/>
          <a:ln w="28575" cap="flat" cmpd="sng">
            <a:solidFill>
              <a:schemeClr val="dk1"/>
            </a:solidFill>
            <a:prstDash val="solid"/>
            <a:miter/>
            <a:headEnd type="none" w="med" len="med"/>
            <a:tailEnd type="none" w="med" len="med"/>
          </a:ln>
        </p:spPr>
        <p:txBody>
          <a:bodyPr lIns="103872" tIns="51922" rIns="103872" bIns="51922" anchor="ctr" anchorCtr="0">
            <a:noAutofit/>
          </a:bodyPr>
          <a:lstStyle/>
          <a:p>
            <a:pPr algn="ctr">
              <a:buClr>
                <a:schemeClr val="dk1"/>
              </a:buClr>
              <a:buSzPct val="25000"/>
            </a:pPr>
            <a:r>
              <a:rPr lang="en-US" sz="1818">
                <a:solidFill>
                  <a:schemeClr val="dk1"/>
                </a:solidFill>
                <a:latin typeface="Calibri"/>
                <a:ea typeface="Calibri"/>
                <a:cs typeface="Calibri"/>
                <a:sym typeface="Calibri"/>
              </a:rPr>
              <a:t>Full</a:t>
            </a:r>
          </a:p>
          <a:p>
            <a:pPr algn="ctr">
              <a:buClr>
                <a:schemeClr val="dk1"/>
              </a:buClr>
              <a:buSzPct val="25000"/>
            </a:pPr>
            <a:r>
              <a:rPr lang="en-US" sz="1818">
                <a:solidFill>
                  <a:schemeClr val="dk1"/>
                </a:solidFill>
                <a:latin typeface="Calibri"/>
                <a:ea typeface="Calibri"/>
                <a:cs typeface="Calibri"/>
                <a:sym typeface="Calibri"/>
              </a:rPr>
              <a:t>adder</a:t>
            </a:r>
          </a:p>
        </p:txBody>
      </p:sp>
      <p:cxnSp>
        <p:nvCxnSpPr>
          <p:cNvPr id="38" name="Shape 1077">
            <a:extLst>
              <a:ext uri="{FF2B5EF4-FFF2-40B4-BE49-F238E27FC236}">
                <a16:creationId xmlns:a16="http://schemas.microsoft.com/office/drawing/2014/main" id="{01CBB434-0600-8DF9-93C3-E50552F5AD26}"/>
              </a:ext>
            </a:extLst>
          </p:cNvPr>
          <p:cNvCxnSpPr/>
          <p:nvPr/>
        </p:nvCxnSpPr>
        <p:spPr>
          <a:xfrm flipH="1">
            <a:off x="7947688" y="3455133"/>
            <a:ext cx="259723" cy="259723"/>
          </a:xfrm>
          <a:prstGeom prst="straightConnector1">
            <a:avLst/>
          </a:prstGeom>
          <a:noFill/>
          <a:ln w="57150" cap="flat" cmpd="sng">
            <a:solidFill>
              <a:srgbClr val="FF0000"/>
            </a:solidFill>
            <a:prstDash val="solid"/>
            <a:round/>
            <a:headEnd type="none" w="med" len="med"/>
            <a:tailEnd type="none" w="med" len="med"/>
          </a:ln>
        </p:spPr>
      </p:cxnSp>
      <p:sp>
        <p:nvSpPr>
          <p:cNvPr id="39" name="Shape 1078">
            <a:extLst>
              <a:ext uri="{FF2B5EF4-FFF2-40B4-BE49-F238E27FC236}">
                <a16:creationId xmlns:a16="http://schemas.microsoft.com/office/drawing/2014/main" id="{97598135-7855-EE59-087C-D5E9DE45EA8D}"/>
              </a:ext>
            </a:extLst>
          </p:cNvPr>
          <p:cNvSpPr/>
          <p:nvPr/>
        </p:nvSpPr>
        <p:spPr>
          <a:xfrm>
            <a:off x="6129634" y="3801431"/>
            <a:ext cx="779166" cy="606018"/>
          </a:xfrm>
          <a:prstGeom prst="rect">
            <a:avLst/>
          </a:prstGeom>
          <a:noFill/>
          <a:ln w="28575" cap="flat" cmpd="sng">
            <a:solidFill>
              <a:schemeClr val="dk1"/>
            </a:solidFill>
            <a:prstDash val="solid"/>
            <a:miter/>
            <a:headEnd type="none" w="med" len="med"/>
            <a:tailEnd type="none" w="med" len="med"/>
          </a:ln>
        </p:spPr>
        <p:txBody>
          <a:bodyPr lIns="103872" tIns="51922" rIns="103872" bIns="51922" anchor="ctr" anchorCtr="0">
            <a:noAutofit/>
          </a:bodyPr>
          <a:lstStyle/>
          <a:p>
            <a:pPr algn="ctr">
              <a:buClr>
                <a:schemeClr val="dk1"/>
              </a:buClr>
              <a:buSzPct val="25000"/>
            </a:pPr>
            <a:r>
              <a:rPr lang="en-US" sz="1818">
                <a:solidFill>
                  <a:schemeClr val="dk1"/>
                </a:solidFill>
                <a:latin typeface="Calibri"/>
                <a:ea typeface="Calibri"/>
                <a:cs typeface="Calibri"/>
                <a:sym typeface="Calibri"/>
              </a:rPr>
              <a:t>Full</a:t>
            </a:r>
          </a:p>
          <a:p>
            <a:pPr algn="ctr">
              <a:buClr>
                <a:schemeClr val="dk1"/>
              </a:buClr>
              <a:buSzPct val="25000"/>
            </a:pPr>
            <a:r>
              <a:rPr lang="en-US" sz="1818">
                <a:solidFill>
                  <a:schemeClr val="dk1"/>
                </a:solidFill>
                <a:latin typeface="Calibri"/>
                <a:ea typeface="Calibri"/>
                <a:cs typeface="Calibri"/>
                <a:sym typeface="Calibri"/>
              </a:rPr>
              <a:t>adder</a:t>
            </a:r>
          </a:p>
        </p:txBody>
      </p:sp>
      <p:cxnSp>
        <p:nvCxnSpPr>
          <p:cNvPr id="40" name="Shape 1079">
            <a:extLst>
              <a:ext uri="{FF2B5EF4-FFF2-40B4-BE49-F238E27FC236}">
                <a16:creationId xmlns:a16="http://schemas.microsoft.com/office/drawing/2014/main" id="{EE5DDE48-4AE8-6BB4-5172-C77F4F7759A1}"/>
              </a:ext>
            </a:extLst>
          </p:cNvPr>
          <p:cNvCxnSpPr/>
          <p:nvPr/>
        </p:nvCxnSpPr>
        <p:spPr>
          <a:xfrm flipH="1">
            <a:off x="6908797" y="3801429"/>
            <a:ext cx="259723" cy="259723"/>
          </a:xfrm>
          <a:prstGeom prst="straightConnector1">
            <a:avLst/>
          </a:prstGeom>
          <a:noFill/>
          <a:ln w="57150" cap="flat" cmpd="sng">
            <a:solidFill>
              <a:srgbClr val="FF0000"/>
            </a:solidFill>
            <a:prstDash val="solid"/>
            <a:round/>
            <a:headEnd type="none" w="med" len="med"/>
            <a:tailEnd type="none" w="med" len="med"/>
          </a:ln>
        </p:spPr>
      </p:cxnSp>
      <p:sp>
        <p:nvSpPr>
          <p:cNvPr id="41" name="Shape 1080">
            <a:extLst>
              <a:ext uri="{FF2B5EF4-FFF2-40B4-BE49-F238E27FC236}">
                <a16:creationId xmlns:a16="http://schemas.microsoft.com/office/drawing/2014/main" id="{9679D4F6-7D2F-4C34-C1D0-6FC91D26D9BC}"/>
              </a:ext>
            </a:extLst>
          </p:cNvPr>
          <p:cNvSpPr/>
          <p:nvPr/>
        </p:nvSpPr>
        <p:spPr>
          <a:xfrm>
            <a:off x="5090744" y="4147727"/>
            <a:ext cx="779166" cy="606018"/>
          </a:xfrm>
          <a:prstGeom prst="rect">
            <a:avLst/>
          </a:prstGeom>
          <a:noFill/>
          <a:ln w="28575" cap="flat" cmpd="sng">
            <a:solidFill>
              <a:schemeClr val="dk1"/>
            </a:solidFill>
            <a:prstDash val="solid"/>
            <a:miter/>
            <a:headEnd type="none" w="med" len="med"/>
            <a:tailEnd type="none" w="med" len="med"/>
          </a:ln>
        </p:spPr>
        <p:txBody>
          <a:bodyPr lIns="103872" tIns="51922" rIns="103872" bIns="51922" anchor="ctr" anchorCtr="0">
            <a:noAutofit/>
          </a:bodyPr>
          <a:lstStyle/>
          <a:p>
            <a:pPr algn="ctr">
              <a:buClr>
                <a:schemeClr val="dk1"/>
              </a:buClr>
              <a:buSzPct val="25000"/>
            </a:pPr>
            <a:r>
              <a:rPr lang="en-US" sz="1818">
                <a:solidFill>
                  <a:schemeClr val="dk1"/>
                </a:solidFill>
                <a:latin typeface="Calibri"/>
                <a:ea typeface="Calibri"/>
                <a:cs typeface="Calibri"/>
                <a:sym typeface="Calibri"/>
              </a:rPr>
              <a:t>Full</a:t>
            </a:r>
          </a:p>
          <a:p>
            <a:pPr algn="ctr">
              <a:buClr>
                <a:schemeClr val="dk1"/>
              </a:buClr>
              <a:buSzPct val="25000"/>
            </a:pPr>
            <a:r>
              <a:rPr lang="en-US" sz="1818">
                <a:solidFill>
                  <a:schemeClr val="dk1"/>
                </a:solidFill>
                <a:latin typeface="Calibri"/>
                <a:ea typeface="Calibri"/>
                <a:cs typeface="Calibri"/>
                <a:sym typeface="Calibri"/>
              </a:rPr>
              <a:t>adder</a:t>
            </a:r>
          </a:p>
        </p:txBody>
      </p:sp>
      <p:cxnSp>
        <p:nvCxnSpPr>
          <p:cNvPr id="42" name="Shape 1081">
            <a:extLst>
              <a:ext uri="{FF2B5EF4-FFF2-40B4-BE49-F238E27FC236}">
                <a16:creationId xmlns:a16="http://schemas.microsoft.com/office/drawing/2014/main" id="{72C93C4A-A7E1-255D-97E9-8F1F8E7C9400}"/>
              </a:ext>
            </a:extLst>
          </p:cNvPr>
          <p:cNvCxnSpPr/>
          <p:nvPr/>
        </p:nvCxnSpPr>
        <p:spPr>
          <a:xfrm flipH="1">
            <a:off x="5869907" y="4147725"/>
            <a:ext cx="259723" cy="259723"/>
          </a:xfrm>
          <a:prstGeom prst="straightConnector1">
            <a:avLst/>
          </a:prstGeom>
          <a:noFill/>
          <a:ln w="57150" cap="flat" cmpd="sng">
            <a:solidFill>
              <a:srgbClr val="FF0000"/>
            </a:solidFill>
            <a:prstDash val="solid"/>
            <a:round/>
            <a:headEnd type="none" w="med" len="med"/>
            <a:tailEnd type="none" w="med" len="med"/>
          </a:ln>
        </p:spPr>
      </p:cxnSp>
      <p:sp>
        <p:nvSpPr>
          <p:cNvPr id="43" name="Shape 1082">
            <a:extLst>
              <a:ext uri="{FF2B5EF4-FFF2-40B4-BE49-F238E27FC236}">
                <a16:creationId xmlns:a16="http://schemas.microsoft.com/office/drawing/2014/main" id="{16942244-A821-6733-59D6-4DBE522E2D9E}"/>
              </a:ext>
            </a:extLst>
          </p:cNvPr>
          <p:cNvSpPr/>
          <p:nvPr/>
        </p:nvSpPr>
        <p:spPr>
          <a:xfrm>
            <a:off x="4051854" y="4494024"/>
            <a:ext cx="779166" cy="606018"/>
          </a:xfrm>
          <a:prstGeom prst="rect">
            <a:avLst/>
          </a:prstGeom>
          <a:noFill/>
          <a:ln w="28575" cap="flat" cmpd="sng">
            <a:solidFill>
              <a:schemeClr val="dk1"/>
            </a:solidFill>
            <a:prstDash val="solid"/>
            <a:miter/>
            <a:headEnd type="none" w="med" len="med"/>
            <a:tailEnd type="none" w="med" len="med"/>
          </a:ln>
        </p:spPr>
        <p:txBody>
          <a:bodyPr lIns="103872" tIns="51922" rIns="103872" bIns="51922" anchor="ctr" anchorCtr="0">
            <a:noAutofit/>
          </a:bodyPr>
          <a:lstStyle/>
          <a:p>
            <a:pPr algn="ctr">
              <a:buClr>
                <a:schemeClr val="dk1"/>
              </a:buClr>
              <a:buSzPct val="25000"/>
            </a:pPr>
            <a:r>
              <a:rPr lang="en-US" sz="1818">
                <a:solidFill>
                  <a:schemeClr val="dk1"/>
                </a:solidFill>
                <a:latin typeface="Calibri"/>
                <a:ea typeface="Calibri"/>
                <a:cs typeface="Calibri"/>
                <a:sym typeface="Calibri"/>
              </a:rPr>
              <a:t>Full</a:t>
            </a:r>
          </a:p>
          <a:p>
            <a:pPr algn="ctr">
              <a:buClr>
                <a:schemeClr val="dk1"/>
              </a:buClr>
              <a:buSzPct val="25000"/>
            </a:pPr>
            <a:r>
              <a:rPr lang="en-US" sz="1818">
                <a:solidFill>
                  <a:schemeClr val="dk1"/>
                </a:solidFill>
                <a:latin typeface="Calibri"/>
                <a:ea typeface="Calibri"/>
                <a:cs typeface="Calibri"/>
                <a:sym typeface="Calibri"/>
              </a:rPr>
              <a:t>adder</a:t>
            </a:r>
          </a:p>
        </p:txBody>
      </p:sp>
      <p:cxnSp>
        <p:nvCxnSpPr>
          <p:cNvPr id="44" name="Shape 1083">
            <a:extLst>
              <a:ext uri="{FF2B5EF4-FFF2-40B4-BE49-F238E27FC236}">
                <a16:creationId xmlns:a16="http://schemas.microsoft.com/office/drawing/2014/main" id="{78B98E6D-AB26-55D1-948F-EB6692D3B7E0}"/>
              </a:ext>
            </a:extLst>
          </p:cNvPr>
          <p:cNvCxnSpPr/>
          <p:nvPr/>
        </p:nvCxnSpPr>
        <p:spPr>
          <a:xfrm flipH="1">
            <a:off x="4831018" y="4494022"/>
            <a:ext cx="259723" cy="259723"/>
          </a:xfrm>
          <a:prstGeom prst="straightConnector1">
            <a:avLst/>
          </a:prstGeom>
          <a:noFill/>
          <a:ln w="57150" cap="flat" cmpd="sng">
            <a:solidFill>
              <a:srgbClr val="FF0000"/>
            </a:solidFill>
            <a:prstDash val="solid"/>
            <a:round/>
            <a:headEnd type="none" w="med" len="med"/>
            <a:tailEnd type="none" w="med" len="med"/>
          </a:ln>
        </p:spPr>
      </p:cxnSp>
      <p:sp>
        <p:nvSpPr>
          <p:cNvPr id="45" name="Shape 1084">
            <a:extLst>
              <a:ext uri="{FF2B5EF4-FFF2-40B4-BE49-F238E27FC236}">
                <a16:creationId xmlns:a16="http://schemas.microsoft.com/office/drawing/2014/main" id="{0F9FC6A5-2CDA-9018-1BCD-7BB885886120}"/>
              </a:ext>
            </a:extLst>
          </p:cNvPr>
          <p:cNvSpPr/>
          <p:nvPr/>
        </p:nvSpPr>
        <p:spPr>
          <a:xfrm>
            <a:off x="3012964" y="4840321"/>
            <a:ext cx="779166" cy="606018"/>
          </a:xfrm>
          <a:prstGeom prst="rect">
            <a:avLst/>
          </a:prstGeom>
          <a:noFill/>
          <a:ln w="28575" cap="flat" cmpd="sng">
            <a:solidFill>
              <a:schemeClr val="dk1"/>
            </a:solidFill>
            <a:prstDash val="solid"/>
            <a:miter/>
            <a:headEnd type="none" w="med" len="med"/>
            <a:tailEnd type="none" w="med" len="med"/>
          </a:ln>
        </p:spPr>
        <p:txBody>
          <a:bodyPr lIns="103872" tIns="51922" rIns="103872" bIns="51922" anchor="ctr" anchorCtr="0">
            <a:noAutofit/>
          </a:bodyPr>
          <a:lstStyle/>
          <a:p>
            <a:pPr algn="ctr">
              <a:buClr>
                <a:schemeClr val="dk1"/>
              </a:buClr>
              <a:buSzPct val="25000"/>
            </a:pPr>
            <a:r>
              <a:rPr lang="en-US" sz="1818">
                <a:solidFill>
                  <a:schemeClr val="dk1"/>
                </a:solidFill>
                <a:latin typeface="Calibri"/>
                <a:ea typeface="Calibri"/>
                <a:cs typeface="Calibri"/>
                <a:sym typeface="Calibri"/>
              </a:rPr>
              <a:t>Full</a:t>
            </a:r>
          </a:p>
          <a:p>
            <a:pPr algn="ctr">
              <a:buClr>
                <a:schemeClr val="dk1"/>
              </a:buClr>
              <a:buSzPct val="25000"/>
            </a:pPr>
            <a:r>
              <a:rPr lang="en-US" sz="1818">
                <a:solidFill>
                  <a:schemeClr val="dk1"/>
                </a:solidFill>
                <a:latin typeface="Calibri"/>
                <a:ea typeface="Calibri"/>
                <a:cs typeface="Calibri"/>
                <a:sym typeface="Calibri"/>
              </a:rPr>
              <a:t>adder</a:t>
            </a:r>
          </a:p>
        </p:txBody>
      </p:sp>
      <p:cxnSp>
        <p:nvCxnSpPr>
          <p:cNvPr id="46" name="Shape 1085">
            <a:extLst>
              <a:ext uri="{FF2B5EF4-FFF2-40B4-BE49-F238E27FC236}">
                <a16:creationId xmlns:a16="http://schemas.microsoft.com/office/drawing/2014/main" id="{4E35F3C0-2F42-BC8A-D943-6B8608AB4AAB}"/>
              </a:ext>
            </a:extLst>
          </p:cNvPr>
          <p:cNvCxnSpPr/>
          <p:nvPr/>
        </p:nvCxnSpPr>
        <p:spPr>
          <a:xfrm flipH="1">
            <a:off x="3792128" y="4840319"/>
            <a:ext cx="259723" cy="259723"/>
          </a:xfrm>
          <a:prstGeom prst="straightConnector1">
            <a:avLst/>
          </a:prstGeom>
          <a:noFill/>
          <a:ln w="57150" cap="flat" cmpd="sng">
            <a:solidFill>
              <a:srgbClr val="FF0000"/>
            </a:solidFill>
            <a:prstDash val="solid"/>
            <a:round/>
            <a:headEnd type="none" w="med" len="med"/>
            <a:tailEnd type="none" w="med" len="med"/>
          </a:ln>
        </p:spPr>
      </p:cxnSp>
      <p:cxnSp>
        <p:nvCxnSpPr>
          <p:cNvPr id="47" name="Shape 1086">
            <a:extLst>
              <a:ext uri="{FF2B5EF4-FFF2-40B4-BE49-F238E27FC236}">
                <a16:creationId xmlns:a16="http://schemas.microsoft.com/office/drawing/2014/main" id="{3FFE3DCA-793F-1564-8174-C3359DFC92DE}"/>
              </a:ext>
            </a:extLst>
          </p:cNvPr>
          <p:cNvCxnSpPr/>
          <p:nvPr/>
        </p:nvCxnSpPr>
        <p:spPr>
          <a:xfrm>
            <a:off x="3359259" y="5446338"/>
            <a:ext cx="0" cy="865742"/>
          </a:xfrm>
          <a:prstGeom prst="straightConnector1">
            <a:avLst/>
          </a:prstGeom>
          <a:noFill/>
          <a:ln w="57150" cap="flat" cmpd="sng">
            <a:solidFill>
              <a:schemeClr val="dk1"/>
            </a:solidFill>
            <a:prstDash val="solid"/>
            <a:round/>
            <a:headEnd type="none" w="med" len="med"/>
            <a:tailEnd type="none" w="med" len="med"/>
          </a:ln>
        </p:spPr>
      </p:cxnSp>
      <p:cxnSp>
        <p:nvCxnSpPr>
          <p:cNvPr id="48" name="Shape 1087">
            <a:extLst>
              <a:ext uri="{FF2B5EF4-FFF2-40B4-BE49-F238E27FC236}">
                <a16:creationId xmlns:a16="http://schemas.microsoft.com/office/drawing/2014/main" id="{627FC1C8-7854-BEA7-F7F1-85EB61635DB3}"/>
              </a:ext>
            </a:extLst>
          </p:cNvPr>
          <p:cNvCxnSpPr/>
          <p:nvPr/>
        </p:nvCxnSpPr>
        <p:spPr>
          <a:xfrm>
            <a:off x="4398149" y="5100043"/>
            <a:ext cx="0" cy="1212037"/>
          </a:xfrm>
          <a:prstGeom prst="straightConnector1">
            <a:avLst/>
          </a:prstGeom>
          <a:noFill/>
          <a:ln w="57150" cap="flat" cmpd="sng">
            <a:solidFill>
              <a:schemeClr val="dk1"/>
            </a:solidFill>
            <a:prstDash val="solid"/>
            <a:round/>
            <a:headEnd type="none" w="med" len="med"/>
            <a:tailEnd type="none" w="med" len="med"/>
          </a:ln>
        </p:spPr>
      </p:cxnSp>
      <p:cxnSp>
        <p:nvCxnSpPr>
          <p:cNvPr id="49" name="Shape 1088">
            <a:extLst>
              <a:ext uri="{FF2B5EF4-FFF2-40B4-BE49-F238E27FC236}">
                <a16:creationId xmlns:a16="http://schemas.microsoft.com/office/drawing/2014/main" id="{1155B597-B8D0-245B-3BEF-6106253BC824}"/>
              </a:ext>
            </a:extLst>
          </p:cNvPr>
          <p:cNvCxnSpPr/>
          <p:nvPr/>
        </p:nvCxnSpPr>
        <p:spPr>
          <a:xfrm>
            <a:off x="5437039" y="4753745"/>
            <a:ext cx="0" cy="1558333"/>
          </a:xfrm>
          <a:prstGeom prst="straightConnector1">
            <a:avLst/>
          </a:prstGeom>
          <a:noFill/>
          <a:ln w="57150" cap="flat" cmpd="sng">
            <a:solidFill>
              <a:schemeClr val="dk1"/>
            </a:solidFill>
            <a:prstDash val="solid"/>
            <a:round/>
            <a:headEnd type="none" w="med" len="med"/>
            <a:tailEnd type="none" w="med" len="med"/>
          </a:ln>
        </p:spPr>
      </p:cxnSp>
      <p:cxnSp>
        <p:nvCxnSpPr>
          <p:cNvPr id="50" name="Shape 1089">
            <a:extLst>
              <a:ext uri="{FF2B5EF4-FFF2-40B4-BE49-F238E27FC236}">
                <a16:creationId xmlns:a16="http://schemas.microsoft.com/office/drawing/2014/main" id="{133AF117-EB52-2282-3570-A0E44509189D}"/>
              </a:ext>
            </a:extLst>
          </p:cNvPr>
          <p:cNvCxnSpPr/>
          <p:nvPr/>
        </p:nvCxnSpPr>
        <p:spPr>
          <a:xfrm>
            <a:off x="6475929" y="4407450"/>
            <a:ext cx="0" cy="1904631"/>
          </a:xfrm>
          <a:prstGeom prst="straightConnector1">
            <a:avLst/>
          </a:prstGeom>
          <a:noFill/>
          <a:ln w="57150" cap="flat" cmpd="sng">
            <a:solidFill>
              <a:schemeClr val="dk1"/>
            </a:solidFill>
            <a:prstDash val="solid"/>
            <a:round/>
            <a:headEnd type="none" w="med" len="med"/>
            <a:tailEnd type="none" w="med" len="med"/>
          </a:ln>
        </p:spPr>
      </p:cxnSp>
      <p:cxnSp>
        <p:nvCxnSpPr>
          <p:cNvPr id="51" name="Shape 1090">
            <a:extLst>
              <a:ext uri="{FF2B5EF4-FFF2-40B4-BE49-F238E27FC236}">
                <a16:creationId xmlns:a16="http://schemas.microsoft.com/office/drawing/2014/main" id="{9956E951-1A2D-0302-24F8-8837A9DFAF35}"/>
              </a:ext>
            </a:extLst>
          </p:cNvPr>
          <p:cNvCxnSpPr/>
          <p:nvPr/>
        </p:nvCxnSpPr>
        <p:spPr>
          <a:xfrm>
            <a:off x="7514819" y="4061153"/>
            <a:ext cx="0" cy="2250928"/>
          </a:xfrm>
          <a:prstGeom prst="straightConnector1">
            <a:avLst/>
          </a:prstGeom>
          <a:noFill/>
          <a:ln w="57150" cap="flat" cmpd="sng">
            <a:solidFill>
              <a:schemeClr val="dk1"/>
            </a:solidFill>
            <a:prstDash val="solid"/>
            <a:round/>
            <a:headEnd type="none" w="med" len="med"/>
            <a:tailEnd type="none" w="med" len="med"/>
          </a:ln>
        </p:spPr>
      </p:cxnSp>
      <p:cxnSp>
        <p:nvCxnSpPr>
          <p:cNvPr id="52" name="Shape 1091">
            <a:extLst>
              <a:ext uri="{FF2B5EF4-FFF2-40B4-BE49-F238E27FC236}">
                <a16:creationId xmlns:a16="http://schemas.microsoft.com/office/drawing/2014/main" id="{AFDB38A9-ED0C-E6E2-9953-5B1440ECA5B9}"/>
              </a:ext>
            </a:extLst>
          </p:cNvPr>
          <p:cNvCxnSpPr/>
          <p:nvPr/>
        </p:nvCxnSpPr>
        <p:spPr>
          <a:xfrm>
            <a:off x="8553709" y="3714855"/>
            <a:ext cx="0" cy="2597225"/>
          </a:xfrm>
          <a:prstGeom prst="straightConnector1">
            <a:avLst/>
          </a:prstGeom>
          <a:noFill/>
          <a:ln w="57150" cap="flat" cmpd="sng">
            <a:solidFill>
              <a:schemeClr val="dk1"/>
            </a:solidFill>
            <a:prstDash val="solid"/>
            <a:round/>
            <a:headEnd type="none" w="med" len="med"/>
            <a:tailEnd type="none" w="med" len="med"/>
          </a:ln>
        </p:spPr>
      </p:cxnSp>
      <p:cxnSp>
        <p:nvCxnSpPr>
          <p:cNvPr id="53" name="Shape 1092">
            <a:extLst>
              <a:ext uri="{FF2B5EF4-FFF2-40B4-BE49-F238E27FC236}">
                <a16:creationId xmlns:a16="http://schemas.microsoft.com/office/drawing/2014/main" id="{C717E749-7122-7289-583D-8D1273ED07BF}"/>
              </a:ext>
            </a:extLst>
          </p:cNvPr>
          <p:cNvCxnSpPr/>
          <p:nvPr/>
        </p:nvCxnSpPr>
        <p:spPr>
          <a:xfrm>
            <a:off x="9592600" y="3368559"/>
            <a:ext cx="0" cy="2943522"/>
          </a:xfrm>
          <a:prstGeom prst="straightConnector1">
            <a:avLst/>
          </a:prstGeom>
          <a:noFill/>
          <a:ln w="57150" cap="flat" cmpd="sng">
            <a:solidFill>
              <a:schemeClr val="dk1"/>
            </a:solidFill>
            <a:prstDash val="solid"/>
            <a:round/>
            <a:headEnd type="none" w="med" len="med"/>
            <a:tailEnd type="none" w="med" len="med"/>
          </a:ln>
        </p:spPr>
      </p:cxnSp>
      <p:cxnSp>
        <p:nvCxnSpPr>
          <p:cNvPr id="54" name="Shape 1093">
            <a:extLst>
              <a:ext uri="{FF2B5EF4-FFF2-40B4-BE49-F238E27FC236}">
                <a16:creationId xmlns:a16="http://schemas.microsoft.com/office/drawing/2014/main" id="{3354ECB9-1EB7-A536-BB9C-DE878E62AD75}"/>
              </a:ext>
            </a:extLst>
          </p:cNvPr>
          <p:cNvCxnSpPr/>
          <p:nvPr/>
        </p:nvCxnSpPr>
        <p:spPr>
          <a:xfrm>
            <a:off x="10631490" y="3108836"/>
            <a:ext cx="0" cy="3203245"/>
          </a:xfrm>
          <a:prstGeom prst="straightConnector1">
            <a:avLst/>
          </a:prstGeom>
          <a:noFill/>
          <a:ln w="57150" cap="flat" cmpd="sng">
            <a:solidFill>
              <a:schemeClr val="dk1"/>
            </a:solidFill>
            <a:prstDash val="solid"/>
            <a:round/>
            <a:headEnd type="none" w="med" len="med"/>
            <a:tailEnd type="none" w="med" len="med"/>
          </a:ln>
        </p:spPr>
      </p:cxnSp>
      <p:sp>
        <p:nvSpPr>
          <p:cNvPr id="55" name="Shape 1094">
            <a:extLst>
              <a:ext uri="{FF2B5EF4-FFF2-40B4-BE49-F238E27FC236}">
                <a16:creationId xmlns:a16="http://schemas.microsoft.com/office/drawing/2014/main" id="{114F1DC7-9E5B-F925-6383-0B29E51CA9D2}"/>
              </a:ext>
            </a:extLst>
          </p:cNvPr>
          <p:cNvSpPr txBox="1"/>
          <p:nvPr/>
        </p:nvSpPr>
        <p:spPr>
          <a:xfrm>
            <a:off x="3359259" y="6138932"/>
            <a:ext cx="519445" cy="382367"/>
          </a:xfrm>
          <a:prstGeom prst="rect">
            <a:avLst/>
          </a:prstGeom>
          <a:noFill/>
          <a:ln>
            <a:noFill/>
          </a:ln>
        </p:spPr>
        <p:txBody>
          <a:bodyPr lIns="103872" tIns="51922" rIns="103872" bIns="51922" anchor="t" anchorCtr="0">
            <a:noAutofit/>
          </a:bodyPr>
          <a:lstStyle/>
          <a:p>
            <a:pPr>
              <a:buClr>
                <a:schemeClr val="dk1"/>
              </a:buClr>
              <a:buSzPct val="25000"/>
            </a:pPr>
            <a:r>
              <a:rPr lang="en-US" sz="1818">
                <a:solidFill>
                  <a:schemeClr val="dk1"/>
                </a:solidFill>
                <a:latin typeface="Calibri"/>
                <a:ea typeface="Calibri"/>
                <a:cs typeface="Calibri"/>
                <a:sym typeface="Calibri"/>
              </a:rPr>
              <a:t>S</a:t>
            </a:r>
            <a:r>
              <a:rPr lang="en-US" sz="1818" baseline="-25000">
                <a:solidFill>
                  <a:schemeClr val="dk1"/>
                </a:solidFill>
                <a:latin typeface="Calibri"/>
                <a:ea typeface="Calibri"/>
                <a:cs typeface="Calibri"/>
                <a:sym typeface="Calibri"/>
              </a:rPr>
              <a:t>7</a:t>
            </a:r>
          </a:p>
        </p:txBody>
      </p:sp>
      <p:sp>
        <p:nvSpPr>
          <p:cNvPr id="56" name="Shape 1095">
            <a:extLst>
              <a:ext uri="{FF2B5EF4-FFF2-40B4-BE49-F238E27FC236}">
                <a16:creationId xmlns:a16="http://schemas.microsoft.com/office/drawing/2014/main" id="{09EF60B8-AE15-D698-EAC1-591E598C599A}"/>
              </a:ext>
            </a:extLst>
          </p:cNvPr>
          <p:cNvSpPr txBox="1"/>
          <p:nvPr/>
        </p:nvSpPr>
        <p:spPr>
          <a:xfrm>
            <a:off x="8553711" y="6138932"/>
            <a:ext cx="606018" cy="382367"/>
          </a:xfrm>
          <a:prstGeom prst="rect">
            <a:avLst/>
          </a:prstGeom>
          <a:noFill/>
          <a:ln>
            <a:noFill/>
          </a:ln>
        </p:spPr>
        <p:txBody>
          <a:bodyPr lIns="103872" tIns="51922" rIns="103872" bIns="51922" anchor="t" anchorCtr="0">
            <a:noAutofit/>
          </a:bodyPr>
          <a:lstStyle/>
          <a:p>
            <a:pPr>
              <a:buClr>
                <a:schemeClr val="dk1"/>
              </a:buClr>
              <a:buSzPct val="25000"/>
            </a:pPr>
            <a:r>
              <a:rPr lang="en-US" sz="1818">
                <a:solidFill>
                  <a:schemeClr val="dk1"/>
                </a:solidFill>
                <a:latin typeface="Calibri"/>
                <a:ea typeface="Calibri"/>
                <a:cs typeface="Calibri"/>
                <a:sym typeface="Calibri"/>
              </a:rPr>
              <a:t>S</a:t>
            </a:r>
            <a:r>
              <a:rPr lang="en-US" sz="1818" baseline="-25000">
                <a:solidFill>
                  <a:schemeClr val="dk1"/>
                </a:solidFill>
                <a:latin typeface="Calibri"/>
                <a:ea typeface="Calibri"/>
                <a:cs typeface="Calibri"/>
                <a:sym typeface="Calibri"/>
              </a:rPr>
              <a:t>2</a:t>
            </a:r>
          </a:p>
        </p:txBody>
      </p:sp>
      <p:sp>
        <p:nvSpPr>
          <p:cNvPr id="57" name="Shape 1096">
            <a:extLst>
              <a:ext uri="{FF2B5EF4-FFF2-40B4-BE49-F238E27FC236}">
                <a16:creationId xmlns:a16="http://schemas.microsoft.com/office/drawing/2014/main" id="{01EC6146-523A-1658-0982-A330FE92B8D4}"/>
              </a:ext>
            </a:extLst>
          </p:cNvPr>
          <p:cNvSpPr txBox="1"/>
          <p:nvPr/>
        </p:nvSpPr>
        <p:spPr>
          <a:xfrm>
            <a:off x="9592600" y="6138932"/>
            <a:ext cx="519445" cy="382367"/>
          </a:xfrm>
          <a:prstGeom prst="rect">
            <a:avLst/>
          </a:prstGeom>
          <a:noFill/>
          <a:ln>
            <a:noFill/>
          </a:ln>
        </p:spPr>
        <p:txBody>
          <a:bodyPr lIns="103872" tIns="51922" rIns="103872" bIns="51922" anchor="t" anchorCtr="0">
            <a:noAutofit/>
          </a:bodyPr>
          <a:lstStyle/>
          <a:p>
            <a:pPr>
              <a:buClr>
                <a:schemeClr val="dk1"/>
              </a:buClr>
              <a:buSzPct val="25000"/>
            </a:pPr>
            <a:r>
              <a:rPr lang="en-US" sz="1818">
                <a:solidFill>
                  <a:schemeClr val="dk1"/>
                </a:solidFill>
                <a:latin typeface="Calibri"/>
                <a:ea typeface="Calibri"/>
                <a:cs typeface="Calibri"/>
                <a:sym typeface="Calibri"/>
              </a:rPr>
              <a:t>S</a:t>
            </a:r>
            <a:r>
              <a:rPr lang="en-US" sz="1818" baseline="-25000">
                <a:solidFill>
                  <a:schemeClr val="dk1"/>
                </a:solidFill>
                <a:latin typeface="Calibri"/>
                <a:ea typeface="Calibri"/>
                <a:cs typeface="Calibri"/>
                <a:sym typeface="Calibri"/>
              </a:rPr>
              <a:t>1</a:t>
            </a:r>
          </a:p>
        </p:txBody>
      </p:sp>
      <p:sp>
        <p:nvSpPr>
          <p:cNvPr id="58" name="Shape 1097">
            <a:extLst>
              <a:ext uri="{FF2B5EF4-FFF2-40B4-BE49-F238E27FC236}">
                <a16:creationId xmlns:a16="http://schemas.microsoft.com/office/drawing/2014/main" id="{50144707-DAEA-EEAF-0A44-6359C8F7628A}"/>
              </a:ext>
            </a:extLst>
          </p:cNvPr>
          <p:cNvSpPr txBox="1"/>
          <p:nvPr/>
        </p:nvSpPr>
        <p:spPr>
          <a:xfrm>
            <a:off x="10631490" y="6138932"/>
            <a:ext cx="519445" cy="382367"/>
          </a:xfrm>
          <a:prstGeom prst="rect">
            <a:avLst/>
          </a:prstGeom>
          <a:noFill/>
          <a:ln>
            <a:noFill/>
          </a:ln>
        </p:spPr>
        <p:txBody>
          <a:bodyPr lIns="103872" tIns="51922" rIns="103872" bIns="51922" anchor="t" anchorCtr="0">
            <a:noAutofit/>
          </a:bodyPr>
          <a:lstStyle/>
          <a:p>
            <a:pPr>
              <a:buClr>
                <a:schemeClr val="dk1"/>
              </a:buClr>
              <a:buSzPct val="25000"/>
            </a:pPr>
            <a:r>
              <a:rPr lang="en-US" sz="1818">
                <a:solidFill>
                  <a:schemeClr val="dk1"/>
                </a:solidFill>
                <a:latin typeface="Calibri"/>
                <a:ea typeface="Calibri"/>
                <a:cs typeface="Calibri"/>
                <a:sym typeface="Calibri"/>
              </a:rPr>
              <a:t>S</a:t>
            </a:r>
            <a:r>
              <a:rPr lang="en-US" sz="1818" baseline="-25000">
                <a:solidFill>
                  <a:schemeClr val="dk1"/>
                </a:solidFill>
                <a:latin typeface="Calibri"/>
                <a:ea typeface="Calibri"/>
                <a:cs typeface="Calibri"/>
                <a:sym typeface="Calibri"/>
              </a:rPr>
              <a:t>0</a:t>
            </a:r>
          </a:p>
        </p:txBody>
      </p:sp>
      <p:sp>
        <p:nvSpPr>
          <p:cNvPr id="59" name="Shape 1098">
            <a:extLst>
              <a:ext uri="{FF2B5EF4-FFF2-40B4-BE49-F238E27FC236}">
                <a16:creationId xmlns:a16="http://schemas.microsoft.com/office/drawing/2014/main" id="{8EB7A9FF-40C1-B284-13F8-86E51C5E041D}"/>
              </a:ext>
            </a:extLst>
          </p:cNvPr>
          <p:cNvSpPr txBox="1"/>
          <p:nvPr/>
        </p:nvSpPr>
        <p:spPr>
          <a:xfrm>
            <a:off x="4398149" y="6138932"/>
            <a:ext cx="519445" cy="382367"/>
          </a:xfrm>
          <a:prstGeom prst="rect">
            <a:avLst/>
          </a:prstGeom>
          <a:noFill/>
          <a:ln>
            <a:noFill/>
          </a:ln>
        </p:spPr>
        <p:txBody>
          <a:bodyPr lIns="103872" tIns="51922" rIns="103872" bIns="51922" anchor="t" anchorCtr="0">
            <a:noAutofit/>
          </a:bodyPr>
          <a:lstStyle/>
          <a:p>
            <a:pPr>
              <a:buClr>
                <a:schemeClr val="dk1"/>
              </a:buClr>
              <a:buSzPct val="25000"/>
            </a:pPr>
            <a:r>
              <a:rPr lang="en-US" sz="1818">
                <a:solidFill>
                  <a:schemeClr val="dk1"/>
                </a:solidFill>
                <a:latin typeface="Calibri"/>
                <a:ea typeface="Calibri"/>
                <a:cs typeface="Calibri"/>
                <a:sym typeface="Calibri"/>
              </a:rPr>
              <a:t>S</a:t>
            </a:r>
            <a:r>
              <a:rPr lang="en-US" sz="1818" baseline="-25000">
                <a:solidFill>
                  <a:schemeClr val="dk1"/>
                </a:solidFill>
                <a:latin typeface="Calibri"/>
                <a:ea typeface="Calibri"/>
                <a:cs typeface="Calibri"/>
                <a:sym typeface="Calibri"/>
              </a:rPr>
              <a:t>6</a:t>
            </a:r>
          </a:p>
        </p:txBody>
      </p:sp>
      <p:sp>
        <p:nvSpPr>
          <p:cNvPr id="60" name="Shape 1099">
            <a:extLst>
              <a:ext uri="{FF2B5EF4-FFF2-40B4-BE49-F238E27FC236}">
                <a16:creationId xmlns:a16="http://schemas.microsoft.com/office/drawing/2014/main" id="{2AF77746-21A7-2771-5226-71E1CDF4120B}"/>
              </a:ext>
            </a:extLst>
          </p:cNvPr>
          <p:cNvSpPr txBox="1"/>
          <p:nvPr/>
        </p:nvSpPr>
        <p:spPr>
          <a:xfrm>
            <a:off x="5437039" y="6138932"/>
            <a:ext cx="519445" cy="382367"/>
          </a:xfrm>
          <a:prstGeom prst="rect">
            <a:avLst/>
          </a:prstGeom>
          <a:noFill/>
          <a:ln>
            <a:noFill/>
          </a:ln>
        </p:spPr>
        <p:txBody>
          <a:bodyPr lIns="103872" tIns="51922" rIns="103872" bIns="51922" anchor="t" anchorCtr="0">
            <a:noAutofit/>
          </a:bodyPr>
          <a:lstStyle/>
          <a:p>
            <a:pPr>
              <a:buClr>
                <a:schemeClr val="dk1"/>
              </a:buClr>
              <a:buSzPct val="25000"/>
            </a:pPr>
            <a:r>
              <a:rPr lang="en-US" sz="1818">
                <a:solidFill>
                  <a:schemeClr val="dk1"/>
                </a:solidFill>
                <a:latin typeface="Calibri"/>
                <a:ea typeface="Calibri"/>
                <a:cs typeface="Calibri"/>
                <a:sym typeface="Calibri"/>
              </a:rPr>
              <a:t>S</a:t>
            </a:r>
            <a:r>
              <a:rPr lang="en-US" sz="1818" baseline="-25000">
                <a:solidFill>
                  <a:schemeClr val="dk1"/>
                </a:solidFill>
                <a:latin typeface="Calibri"/>
                <a:ea typeface="Calibri"/>
                <a:cs typeface="Calibri"/>
                <a:sym typeface="Calibri"/>
              </a:rPr>
              <a:t>5</a:t>
            </a:r>
          </a:p>
        </p:txBody>
      </p:sp>
      <p:sp>
        <p:nvSpPr>
          <p:cNvPr id="61" name="Shape 1100">
            <a:extLst>
              <a:ext uri="{FF2B5EF4-FFF2-40B4-BE49-F238E27FC236}">
                <a16:creationId xmlns:a16="http://schemas.microsoft.com/office/drawing/2014/main" id="{CEB59D3A-888F-19D0-0B12-4DE2902C510F}"/>
              </a:ext>
            </a:extLst>
          </p:cNvPr>
          <p:cNvSpPr txBox="1"/>
          <p:nvPr/>
        </p:nvSpPr>
        <p:spPr>
          <a:xfrm>
            <a:off x="6475929" y="6138932"/>
            <a:ext cx="519445" cy="382367"/>
          </a:xfrm>
          <a:prstGeom prst="rect">
            <a:avLst/>
          </a:prstGeom>
          <a:noFill/>
          <a:ln>
            <a:noFill/>
          </a:ln>
        </p:spPr>
        <p:txBody>
          <a:bodyPr lIns="103872" tIns="51922" rIns="103872" bIns="51922" anchor="t" anchorCtr="0">
            <a:noAutofit/>
          </a:bodyPr>
          <a:lstStyle/>
          <a:p>
            <a:pPr>
              <a:buClr>
                <a:schemeClr val="dk1"/>
              </a:buClr>
              <a:buSzPct val="25000"/>
            </a:pPr>
            <a:r>
              <a:rPr lang="en-US" sz="1818">
                <a:solidFill>
                  <a:schemeClr val="dk1"/>
                </a:solidFill>
                <a:latin typeface="Calibri"/>
                <a:ea typeface="Calibri"/>
                <a:cs typeface="Calibri"/>
                <a:sym typeface="Calibri"/>
              </a:rPr>
              <a:t>S</a:t>
            </a:r>
            <a:r>
              <a:rPr lang="en-US" sz="1818" baseline="-25000">
                <a:solidFill>
                  <a:schemeClr val="dk1"/>
                </a:solidFill>
                <a:latin typeface="Calibri"/>
                <a:ea typeface="Calibri"/>
                <a:cs typeface="Calibri"/>
                <a:sym typeface="Calibri"/>
              </a:rPr>
              <a:t>4</a:t>
            </a:r>
          </a:p>
        </p:txBody>
      </p:sp>
      <p:sp>
        <p:nvSpPr>
          <p:cNvPr id="62" name="Shape 1101">
            <a:extLst>
              <a:ext uri="{FF2B5EF4-FFF2-40B4-BE49-F238E27FC236}">
                <a16:creationId xmlns:a16="http://schemas.microsoft.com/office/drawing/2014/main" id="{34EAC745-FD70-CC5F-8BA6-CDE9329287E2}"/>
              </a:ext>
            </a:extLst>
          </p:cNvPr>
          <p:cNvSpPr txBox="1"/>
          <p:nvPr/>
        </p:nvSpPr>
        <p:spPr>
          <a:xfrm>
            <a:off x="7514821" y="6138932"/>
            <a:ext cx="606018" cy="382367"/>
          </a:xfrm>
          <a:prstGeom prst="rect">
            <a:avLst/>
          </a:prstGeom>
          <a:noFill/>
          <a:ln>
            <a:noFill/>
          </a:ln>
        </p:spPr>
        <p:txBody>
          <a:bodyPr lIns="103872" tIns="51922" rIns="103872" bIns="51922" anchor="t" anchorCtr="0">
            <a:noAutofit/>
          </a:bodyPr>
          <a:lstStyle/>
          <a:p>
            <a:pPr>
              <a:buClr>
                <a:schemeClr val="dk1"/>
              </a:buClr>
              <a:buSzPct val="25000"/>
            </a:pPr>
            <a:r>
              <a:rPr lang="en-US" sz="1818">
                <a:solidFill>
                  <a:schemeClr val="dk1"/>
                </a:solidFill>
                <a:latin typeface="Calibri"/>
                <a:ea typeface="Calibri"/>
                <a:cs typeface="Calibri"/>
                <a:sym typeface="Calibri"/>
              </a:rPr>
              <a:t>S</a:t>
            </a:r>
            <a:r>
              <a:rPr lang="en-US" sz="1818" baseline="-25000">
                <a:solidFill>
                  <a:schemeClr val="dk1"/>
                </a:solidFill>
                <a:latin typeface="Calibri"/>
                <a:ea typeface="Calibri"/>
                <a:cs typeface="Calibri"/>
                <a:sym typeface="Calibri"/>
              </a:rPr>
              <a:t>3</a:t>
            </a:r>
          </a:p>
        </p:txBody>
      </p:sp>
      <p:cxnSp>
        <p:nvCxnSpPr>
          <p:cNvPr id="63" name="Shape 1102">
            <a:extLst>
              <a:ext uri="{FF2B5EF4-FFF2-40B4-BE49-F238E27FC236}">
                <a16:creationId xmlns:a16="http://schemas.microsoft.com/office/drawing/2014/main" id="{2EBF5FB6-5244-8987-B744-04BED6756EBB}"/>
              </a:ext>
            </a:extLst>
          </p:cNvPr>
          <p:cNvCxnSpPr/>
          <p:nvPr/>
        </p:nvCxnSpPr>
        <p:spPr>
          <a:xfrm flipH="1">
            <a:off x="2580090" y="5186616"/>
            <a:ext cx="432871" cy="346294"/>
          </a:xfrm>
          <a:prstGeom prst="straightConnector1">
            <a:avLst/>
          </a:prstGeom>
          <a:noFill/>
          <a:ln w="57150" cap="flat" cmpd="sng">
            <a:solidFill>
              <a:srgbClr val="FF0000"/>
            </a:solidFill>
            <a:prstDash val="solid"/>
            <a:round/>
            <a:headEnd type="none" w="med" len="med"/>
            <a:tailEnd type="none" w="med" len="med"/>
          </a:ln>
        </p:spPr>
      </p:cxnSp>
      <p:sp>
        <p:nvSpPr>
          <p:cNvPr id="64" name="Shape 1103">
            <a:extLst>
              <a:ext uri="{FF2B5EF4-FFF2-40B4-BE49-F238E27FC236}">
                <a16:creationId xmlns:a16="http://schemas.microsoft.com/office/drawing/2014/main" id="{A9E6C6BE-43A7-6D31-7431-E3957DC812A8}"/>
              </a:ext>
            </a:extLst>
          </p:cNvPr>
          <p:cNvSpPr txBox="1"/>
          <p:nvPr/>
        </p:nvSpPr>
        <p:spPr>
          <a:xfrm>
            <a:off x="1940248" y="5529307"/>
            <a:ext cx="855838" cy="454581"/>
          </a:xfrm>
          <a:prstGeom prst="rect">
            <a:avLst/>
          </a:prstGeom>
          <a:noFill/>
          <a:ln>
            <a:noFill/>
          </a:ln>
        </p:spPr>
        <p:txBody>
          <a:bodyPr lIns="103872" tIns="51922" rIns="103872" bIns="51922" anchor="t" anchorCtr="0">
            <a:noAutofit/>
          </a:bodyPr>
          <a:lstStyle/>
          <a:p>
            <a:pPr algn="ctr">
              <a:buClr>
                <a:srgbClr val="FF0000"/>
              </a:buClr>
              <a:buSzPct val="25000"/>
            </a:pPr>
            <a:r>
              <a:rPr lang="en-US" sz="2272" b="1">
                <a:solidFill>
                  <a:srgbClr val="FF0000"/>
                </a:solidFill>
                <a:latin typeface="Calibri"/>
                <a:ea typeface="Calibri"/>
                <a:cs typeface="Calibri"/>
                <a:sym typeface="Calibri"/>
              </a:rPr>
              <a:t>Carry</a:t>
            </a:r>
          </a:p>
        </p:txBody>
      </p:sp>
      <p:sp>
        <p:nvSpPr>
          <p:cNvPr id="65" name="Shape 1104">
            <a:extLst>
              <a:ext uri="{FF2B5EF4-FFF2-40B4-BE49-F238E27FC236}">
                <a16:creationId xmlns:a16="http://schemas.microsoft.com/office/drawing/2014/main" id="{C4609004-A6F0-5592-F8C7-62D03B7CB2BB}"/>
              </a:ext>
            </a:extLst>
          </p:cNvPr>
          <p:cNvSpPr txBox="1"/>
          <p:nvPr/>
        </p:nvSpPr>
        <p:spPr>
          <a:xfrm>
            <a:off x="2320370" y="6571804"/>
            <a:ext cx="9176862" cy="450905"/>
          </a:xfrm>
          <a:prstGeom prst="rect">
            <a:avLst/>
          </a:prstGeom>
          <a:noFill/>
          <a:ln>
            <a:noFill/>
          </a:ln>
        </p:spPr>
        <p:txBody>
          <a:bodyPr lIns="103872" tIns="51922" rIns="103872" bIns="51922" anchor="t" anchorCtr="0">
            <a:noAutofit/>
          </a:bodyPr>
          <a:lstStyle/>
          <a:p>
            <a:pPr algn="ctr">
              <a:buClr>
                <a:schemeClr val="dk1"/>
              </a:buClr>
              <a:buSzPct val="25000"/>
            </a:pPr>
            <a:r>
              <a:rPr lang="en-US" sz="2272" b="1" dirty="0">
                <a:solidFill>
                  <a:schemeClr val="dk1"/>
                </a:solidFill>
                <a:latin typeface="Calibri"/>
                <a:ea typeface="Calibri"/>
                <a:cs typeface="Calibri"/>
                <a:sym typeface="Calibri"/>
              </a:rPr>
              <a:t>This will be very slow for 32 or 64 bit adds, but is sufficient for our needs</a:t>
            </a:r>
          </a:p>
        </p:txBody>
      </p:sp>
      <p:sp>
        <p:nvSpPr>
          <p:cNvPr id="66" name="TextBox 65">
            <a:extLst>
              <a:ext uri="{FF2B5EF4-FFF2-40B4-BE49-F238E27FC236}">
                <a16:creationId xmlns:a16="http://schemas.microsoft.com/office/drawing/2014/main" id="{925C09F8-E1DC-B89F-A55B-191B3A290478}"/>
              </a:ext>
            </a:extLst>
          </p:cNvPr>
          <p:cNvSpPr txBox="1"/>
          <p:nvPr/>
        </p:nvSpPr>
        <p:spPr>
          <a:xfrm>
            <a:off x="8841367" y="240483"/>
            <a:ext cx="1848762" cy="929485"/>
          </a:xfrm>
          <a:prstGeom prst="rect">
            <a:avLst/>
          </a:prstGeom>
          <a:solidFill>
            <a:srgbClr val="1CACE3">
              <a:lumMod val="75000"/>
            </a:srgbClr>
          </a:solidFill>
          <a:ln>
            <a:solidFill>
              <a:srgbClr val="1CACE3">
                <a:lumMod val="75000"/>
              </a:srgbClr>
            </a:solidFill>
          </a:ln>
          <a:effectLst>
            <a:outerShdw blurRad="50800" dist="38100" dir="5400000" rotWithShape="0">
              <a:srgbClr val="000000">
                <a:alpha val="60000"/>
              </a:srgbClr>
            </a:outerShdw>
          </a:effectLst>
        </p:spPr>
        <p:txBody>
          <a:bodyPr wrap="square" rtlCol="0">
            <a:spAutoFit/>
          </a:bodyPr>
          <a:lstStyle/>
          <a:p>
            <a:pPr algn="ctr" defTabSz="518145">
              <a:defRPr/>
            </a:pPr>
            <a:r>
              <a:rPr lang="en-US" sz="1360" dirty="0">
                <a:solidFill>
                  <a:prstClr val="white"/>
                </a:solidFill>
                <a:latin typeface="Century Gothic"/>
                <a:ea typeface="+mn-ea"/>
                <a:cs typeface="+mn-cs"/>
              </a:rPr>
              <a:t>If we invert B's bits and set C to 1, we also have a subtractor! Why?</a:t>
            </a:r>
          </a:p>
        </p:txBody>
      </p:sp>
    </p:spTree>
    <p:extLst>
      <p:ext uri="{BB962C8B-B14F-4D97-AF65-F5344CB8AC3E}">
        <p14:creationId xmlns:p14="http://schemas.microsoft.com/office/powerpoint/2010/main" val="130827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1B37-AFDC-6714-7243-11423448C2F6}"/>
              </a:ext>
            </a:extLst>
          </p:cNvPr>
          <p:cNvSpPr>
            <a:spLocks noGrp="1"/>
          </p:cNvSpPr>
          <p:nvPr>
            <p:ph type="title"/>
          </p:nvPr>
        </p:nvSpPr>
        <p:spPr/>
        <p:txBody>
          <a:bodyPr/>
          <a:lstStyle/>
          <a:p>
            <a:r>
              <a:rPr lang="en-US" sz="4400" dirty="0">
                <a:latin typeface="Calibri"/>
                <a:ea typeface="Calibri"/>
                <a:cs typeface="Calibri"/>
                <a:sym typeface="Calibri"/>
              </a:rPr>
              <a:t>Building Complexity: Decoding</a:t>
            </a:r>
            <a:endParaRPr lang="en-US" dirty="0"/>
          </a:p>
        </p:txBody>
      </p:sp>
      <p:sp>
        <p:nvSpPr>
          <p:cNvPr id="3" name="Content Placeholder 2">
            <a:extLst>
              <a:ext uri="{FF2B5EF4-FFF2-40B4-BE49-F238E27FC236}">
                <a16:creationId xmlns:a16="http://schemas.microsoft.com/office/drawing/2014/main" id="{06441399-FEC0-E857-B491-DB98DD30F8D9}"/>
              </a:ext>
            </a:extLst>
          </p:cNvPr>
          <p:cNvSpPr>
            <a:spLocks noGrp="1"/>
          </p:cNvSpPr>
          <p:nvPr>
            <p:ph idx="1"/>
          </p:nvPr>
        </p:nvSpPr>
        <p:spPr/>
        <p:txBody>
          <a:bodyPr/>
          <a:lstStyle/>
          <a:p>
            <a:r>
              <a:rPr lang="en-US" sz="2727" dirty="0"/>
              <a:t> Another common device is a decoder</a:t>
            </a:r>
          </a:p>
          <a:p>
            <a:pPr lvl="1"/>
            <a:r>
              <a:rPr lang="en-US" sz="2727" dirty="0"/>
              <a:t>Input: N-bit binary number</a:t>
            </a:r>
          </a:p>
          <a:p>
            <a:pPr lvl="1"/>
            <a:r>
              <a:rPr lang="en-US" sz="2727" dirty="0"/>
              <a:t>Output: 2</a:t>
            </a:r>
            <a:r>
              <a:rPr lang="en-US" sz="2727" baseline="30000" dirty="0"/>
              <a:t>N </a:t>
            </a:r>
            <a:r>
              <a:rPr lang="en-US" sz="2727" dirty="0"/>
              <a:t>bits, exactly one of which will be high</a:t>
            </a:r>
          </a:p>
          <a:p>
            <a:pPr lvl="1"/>
            <a:r>
              <a:rPr lang="en-US" sz="2727" dirty="0"/>
              <a:t>Allows us to </a:t>
            </a:r>
            <a:r>
              <a:rPr lang="en-US" sz="2727" b="1" dirty="0"/>
              <a:t>index</a:t>
            </a:r>
            <a:r>
              <a:rPr lang="en-US" sz="2727" dirty="0"/>
              <a:t> into things (like a register file)</a:t>
            </a:r>
          </a:p>
          <a:p>
            <a:pPr lvl="1"/>
            <a:endParaRPr lang="en-US" sz="2727" dirty="0"/>
          </a:p>
          <a:p>
            <a:pPr lvl="1"/>
            <a:endParaRPr lang="en-US" sz="2727" dirty="0"/>
          </a:p>
          <a:p>
            <a:endParaRPr lang="en-US" sz="2727" dirty="0"/>
          </a:p>
          <a:p>
            <a:endParaRPr lang="en-US" dirty="0"/>
          </a:p>
        </p:txBody>
      </p:sp>
      <p:sp>
        <p:nvSpPr>
          <p:cNvPr id="4" name="Slide Number Placeholder 3">
            <a:extLst>
              <a:ext uri="{FF2B5EF4-FFF2-40B4-BE49-F238E27FC236}">
                <a16:creationId xmlns:a16="http://schemas.microsoft.com/office/drawing/2014/main" id="{A8B65ED1-4993-46EB-A483-75068E1D0A8A}"/>
              </a:ext>
            </a:extLst>
          </p:cNvPr>
          <p:cNvSpPr>
            <a:spLocks noGrp="1"/>
          </p:cNvSpPr>
          <p:nvPr>
            <p:ph type="sldNum" sz="quarter" idx="12"/>
          </p:nvPr>
        </p:nvSpPr>
        <p:spPr/>
        <p:txBody>
          <a:bodyPr/>
          <a:lstStyle/>
          <a:p>
            <a:fld id="{24191890-1B93-4A46-9FD4-B9843F018E51}" type="slidenum">
              <a:rPr lang="en-US" smtClean="0"/>
              <a:pPr/>
              <a:t>28</a:t>
            </a:fld>
            <a:endParaRPr lang="en-US" dirty="0"/>
          </a:p>
        </p:txBody>
      </p:sp>
      <p:grpSp>
        <p:nvGrpSpPr>
          <p:cNvPr id="5" name="Shape 594">
            <a:extLst>
              <a:ext uri="{FF2B5EF4-FFF2-40B4-BE49-F238E27FC236}">
                <a16:creationId xmlns:a16="http://schemas.microsoft.com/office/drawing/2014/main" id="{9BB16C22-8168-D83D-32EC-B438D14A0E62}"/>
              </a:ext>
            </a:extLst>
          </p:cNvPr>
          <p:cNvGrpSpPr/>
          <p:nvPr/>
        </p:nvGrpSpPr>
        <p:grpSpPr>
          <a:xfrm>
            <a:off x="2423319" y="4038600"/>
            <a:ext cx="2608047" cy="2761356"/>
            <a:chOff x="2105" y="2254"/>
            <a:chExt cx="1446" cy="1531"/>
          </a:xfrm>
        </p:grpSpPr>
        <p:sp>
          <p:nvSpPr>
            <p:cNvPr id="6" name="Shape 595">
              <a:extLst>
                <a:ext uri="{FF2B5EF4-FFF2-40B4-BE49-F238E27FC236}">
                  <a16:creationId xmlns:a16="http://schemas.microsoft.com/office/drawing/2014/main" id="{A4F3385C-5736-5D1A-15B3-FEBC6ECA9D73}"/>
                </a:ext>
              </a:extLst>
            </p:cNvPr>
            <p:cNvSpPr/>
            <p:nvPr/>
          </p:nvSpPr>
          <p:spPr>
            <a:xfrm>
              <a:off x="2345" y="2254"/>
              <a:ext cx="788" cy="290"/>
            </a:xfrm>
            <a:prstGeom prst="roundRect">
              <a:avLst>
                <a:gd name="adj" fmla="val 347"/>
              </a:avLst>
            </a:prstGeom>
            <a:noFill/>
            <a:ln>
              <a:noFill/>
            </a:ln>
          </p:spPr>
          <p:txBody>
            <a:bodyPr lIns="102253" tIns="53172" rIns="102253" bIns="53172" anchor="t" anchorCtr="0">
              <a:noAutofit/>
            </a:bodyPr>
            <a:lstStyle/>
            <a:p>
              <a:pPr>
                <a:buSzPct val="25000"/>
              </a:pPr>
              <a:r>
                <a:rPr lang="en-US" sz="2727" b="1">
                  <a:solidFill>
                    <a:schemeClr val="dk1"/>
                  </a:solidFill>
                  <a:latin typeface="Calibri"/>
                  <a:ea typeface="Calibri"/>
                  <a:cs typeface="Calibri"/>
                  <a:sym typeface="Calibri"/>
                </a:rPr>
                <a:t>Decoder</a:t>
              </a:r>
            </a:p>
          </p:txBody>
        </p:sp>
        <p:grpSp>
          <p:nvGrpSpPr>
            <p:cNvPr id="7" name="Shape 596">
              <a:extLst>
                <a:ext uri="{FF2B5EF4-FFF2-40B4-BE49-F238E27FC236}">
                  <a16:creationId xmlns:a16="http://schemas.microsoft.com/office/drawing/2014/main" id="{EC4D71FC-2456-16C0-99F5-573114071A8E}"/>
                </a:ext>
              </a:extLst>
            </p:cNvPr>
            <p:cNvGrpSpPr/>
            <p:nvPr/>
          </p:nvGrpSpPr>
          <p:grpSpPr>
            <a:xfrm>
              <a:off x="2105" y="2592"/>
              <a:ext cx="1446" cy="1194"/>
              <a:chOff x="2105" y="2592"/>
              <a:chExt cx="1446" cy="1194"/>
            </a:xfrm>
          </p:grpSpPr>
          <p:sp>
            <p:nvSpPr>
              <p:cNvPr id="8" name="Shape 597">
                <a:extLst>
                  <a:ext uri="{FF2B5EF4-FFF2-40B4-BE49-F238E27FC236}">
                    <a16:creationId xmlns:a16="http://schemas.microsoft.com/office/drawing/2014/main" id="{1BFF031E-2B8F-76F5-1CED-49F3EA428CB3}"/>
                  </a:ext>
                </a:extLst>
              </p:cNvPr>
              <p:cNvSpPr/>
              <p:nvPr/>
            </p:nvSpPr>
            <p:spPr>
              <a:xfrm>
                <a:off x="2729" y="2679"/>
                <a:ext cx="297" cy="242"/>
              </a:xfrm>
              <a:custGeom>
                <a:avLst/>
                <a:gdLst/>
                <a:ahLst/>
                <a:cxnLst/>
                <a:rect l="0" t="0" r="0" b="0"/>
                <a:pathLst>
                  <a:path w="120000" h="120000" extrusionOk="0">
                    <a:moveTo>
                      <a:pt x="59908" y="0"/>
                    </a:moveTo>
                    <a:cubicBezTo>
                      <a:pt x="89908" y="0"/>
                      <a:pt x="119908" y="29944"/>
                      <a:pt x="119908" y="59888"/>
                    </a:cubicBezTo>
                    <a:cubicBezTo>
                      <a:pt x="119908" y="89833"/>
                      <a:pt x="89908" y="119888"/>
                      <a:pt x="59908" y="119888"/>
                    </a:cubicBezTo>
                    <a:lnTo>
                      <a:pt x="0" y="119888"/>
                    </a:lnTo>
                    <a:lnTo>
                      <a:pt x="0" y="0"/>
                    </a:lnTo>
                    <a:lnTo>
                      <a:pt x="59908" y="0"/>
                    </a:lnTo>
                  </a:path>
                </a:pathLst>
              </a:custGeom>
              <a:noFill/>
              <a:ln w="28425" cap="flat" cmpd="sng">
                <a:solidFill>
                  <a:srgbClr val="000000"/>
                </a:solidFill>
                <a:prstDash val="solid"/>
                <a:round/>
                <a:headEnd type="none" w="med" len="med"/>
                <a:tailEnd type="none" w="med" len="med"/>
              </a:ln>
            </p:spPr>
            <p:txBody>
              <a:bodyPr lIns="103872" tIns="51922" rIns="103872" bIns="51922" anchor="ctr" anchorCtr="0">
                <a:noAutofit/>
              </a:bodyPr>
              <a:lstStyle/>
              <a:p>
                <a:endParaRPr sz="2727">
                  <a:solidFill>
                    <a:schemeClr val="dk1"/>
                  </a:solidFill>
                  <a:latin typeface="Times New Roman"/>
                  <a:ea typeface="Times New Roman"/>
                  <a:cs typeface="Times New Roman"/>
                  <a:sym typeface="Times New Roman"/>
                </a:endParaRPr>
              </a:p>
            </p:txBody>
          </p:sp>
          <p:sp>
            <p:nvSpPr>
              <p:cNvPr id="9" name="Shape 598">
                <a:extLst>
                  <a:ext uri="{FF2B5EF4-FFF2-40B4-BE49-F238E27FC236}">
                    <a16:creationId xmlns:a16="http://schemas.microsoft.com/office/drawing/2014/main" id="{AA128C07-83CF-BA59-3CBB-614B59905F60}"/>
                  </a:ext>
                </a:extLst>
              </p:cNvPr>
              <p:cNvSpPr/>
              <p:nvPr/>
            </p:nvSpPr>
            <p:spPr>
              <a:xfrm>
                <a:off x="2675" y="3121"/>
                <a:ext cx="46" cy="46"/>
              </a:xfrm>
              <a:prstGeom prst="ellipse">
                <a:avLst/>
              </a:prstGeom>
              <a:noFill/>
              <a:ln w="28425" cap="flat" cmpd="sng">
                <a:solidFill>
                  <a:srgbClr val="000000"/>
                </a:solidFill>
                <a:prstDash val="solid"/>
                <a:round/>
                <a:headEnd type="none" w="med" len="med"/>
                <a:tailEnd type="none" w="med" len="med"/>
              </a:ln>
            </p:spPr>
            <p:txBody>
              <a:bodyPr lIns="103872" tIns="51922" rIns="103872" bIns="51922" anchor="ctr" anchorCtr="0">
                <a:noAutofit/>
              </a:bodyPr>
              <a:lstStyle/>
              <a:p>
                <a:endParaRPr sz="2727">
                  <a:solidFill>
                    <a:schemeClr val="dk1"/>
                  </a:solidFill>
                  <a:latin typeface="Times New Roman"/>
                  <a:ea typeface="Times New Roman"/>
                  <a:cs typeface="Times New Roman"/>
                  <a:sym typeface="Times New Roman"/>
                </a:endParaRPr>
              </a:p>
            </p:txBody>
          </p:sp>
          <p:sp>
            <p:nvSpPr>
              <p:cNvPr id="10" name="Shape 599">
                <a:extLst>
                  <a:ext uri="{FF2B5EF4-FFF2-40B4-BE49-F238E27FC236}">
                    <a16:creationId xmlns:a16="http://schemas.microsoft.com/office/drawing/2014/main" id="{97DBEC00-4B16-ACAC-84C5-CFA9EC99EE3C}"/>
                  </a:ext>
                </a:extLst>
              </p:cNvPr>
              <p:cNvSpPr/>
              <p:nvPr/>
            </p:nvSpPr>
            <p:spPr>
              <a:xfrm>
                <a:off x="2675" y="2829"/>
                <a:ext cx="46" cy="46"/>
              </a:xfrm>
              <a:prstGeom prst="ellipse">
                <a:avLst/>
              </a:prstGeom>
              <a:noFill/>
              <a:ln w="28425" cap="flat" cmpd="sng">
                <a:solidFill>
                  <a:srgbClr val="000000"/>
                </a:solidFill>
                <a:prstDash val="solid"/>
                <a:round/>
                <a:headEnd type="none" w="med" len="med"/>
                <a:tailEnd type="none" w="med" len="med"/>
              </a:ln>
            </p:spPr>
            <p:txBody>
              <a:bodyPr lIns="103872" tIns="51922" rIns="103872" bIns="51922" anchor="ctr" anchorCtr="0">
                <a:noAutofit/>
              </a:bodyPr>
              <a:lstStyle/>
              <a:p>
                <a:endParaRPr sz="2727">
                  <a:solidFill>
                    <a:schemeClr val="dk1"/>
                  </a:solidFill>
                  <a:latin typeface="Times New Roman"/>
                  <a:ea typeface="Times New Roman"/>
                  <a:cs typeface="Times New Roman"/>
                  <a:sym typeface="Times New Roman"/>
                </a:endParaRPr>
              </a:p>
            </p:txBody>
          </p:sp>
          <p:sp>
            <p:nvSpPr>
              <p:cNvPr id="11" name="Shape 600">
                <a:extLst>
                  <a:ext uri="{FF2B5EF4-FFF2-40B4-BE49-F238E27FC236}">
                    <a16:creationId xmlns:a16="http://schemas.microsoft.com/office/drawing/2014/main" id="{E1EE368D-B723-3015-245C-B91AE1842916}"/>
                  </a:ext>
                </a:extLst>
              </p:cNvPr>
              <p:cNvSpPr/>
              <p:nvPr/>
            </p:nvSpPr>
            <p:spPr>
              <a:xfrm>
                <a:off x="2729" y="2967"/>
                <a:ext cx="297" cy="242"/>
              </a:xfrm>
              <a:custGeom>
                <a:avLst/>
                <a:gdLst/>
                <a:ahLst/>
                <a:cxnLst/>
                <a:rect l="0" t="0" r="0" b="0"/>
                <a:pathLst>
                  <a:path w="120000" h="120000" extrusionOk="0">
                    <a:moveTo>
                      <a:pt x="59908" y="0"/>
                    </a:moveTo>
                    <a:cubicBezTo>
                      <a:pt x="89908" y="0"/>
                      <a:pt x="119908" y="30055"/>
                      <a:pt x="119908" y="60000"/>
                    </a:cubicBezTo>
                    <a:cubicBezTo>
                      <a:pt x="119908" y="89944"/>
                      <a:pt x="89908" y="119888"/>
                      <a:pt x="59908" y="119888"/>
                    </a:cubicBezTo>
                    <a:lnTo>
                      <a:pt x="0" y="119888"/>
                    </a:lnTo>
                    <a:lnTo>
                      <a:pt x="0" y="0"/>
                    </a:lnTo>
                    <a:lnTo>
                      <a:pt x="59908" y="0"/>
                    </a:lnTo>
                  </a:path>
                </a:pathLst>
              </a:custGeom>
              <a:noFill/>
              <a:ln w="28425" cap="flat" cmpd="sng">
                <a:solidFill>
                  <a:srgbClr val="000000"/>
                </a:solidFill>
                <a:prstDash val="solid"/>
                <a:round/>
                <a:headEnd type="none" w="med" len="med"/>
                <a:tailEnd type="none" w="med" len="med"/>
              </a:ln>
            </p:spPr>
            <p:txBody>
              <a:bodyPr lIns="103872" tIns="51922" rIns="103872" bIns="51922" anchor="ctr" anchorCtr="0">
                <a:noAutofit/>
              </a:bodyPr>
              <a:lstStyle/>
              <a:p>
                <a:endParaRPr sz="2727">
                  <a:solidFill>
                    <a:schemeClr val="dk1"/>
                  </a:solidFill>
                  <a:latin typeface="Times New Roman"/>
                  <a:ea typeface="Times New Roman"/>
                  <a:cs typeface="Times New Roman"/>
                  <a:sym typeface="Times New Roman"/>
                </a:endParaRPr>
              </a:p>
            </p:txBody>
          </p:sp>
          <p:sp>
            <p:nvSpPr>
              <p:cNvPr id="12" name="Shape 601">
                <a:extLst>
                  <a:ext uri="{FF2B5EF4-FFF2-40B4-BE49-F238E27FC236}">
                    <a16:creationId xmlns:a16="http://schemas.microsoft.com/office/drawing/2014/main" id="{BD5B94A7-03AA-21F2-1E44-FABF8BC64449}"/>
                  </a:ext>
                </a:extLst>
              </p:cNvPr>
              <p:cNvSpPr/>
              <p:nvPr/>
            </p:nvSpPr>
            <p:spPr>
              <a:xfrm>
                <a:off x="2729" y="3254"/>
                <a:ext cx="297" cy="242"/>
              </a:xfrm>
              <a:custGeom>
                <a:avLst/>
                <a:gdLst/>
                <a:ahLst/>
                <a:cxnLst/>
                <a:rect l="0" t="0" r="0" b="0"/>
                <a:pathLst>
                  <a:path w="120000" h="120000" extrusionOk="0">
                    <a:moveTo>
                      <a:pt x="59908" y="0"/>
                    </a:moveTo>
                    <a:cubicBezTo>
                      <a:pt x="89908" y="0"/>
                      <a:pt x="119908" y="29944"/>
                      <a:pt x="119908" y="59888"/>
                    </a:cubicBezTo>
                    <a:cubicBezTo>
                      <a:pt x="119908" y="89833"/>
                      <a:pt x="89908" y="119888"/>
                      <a:pt x="59908" y="119888"/>
                    </a:cubicBezTo>
                    <a:lnTo>
                      <a:pt x="0" y="119888"/>
                    </a:lnTo>
                    <a:lnTo>
                      <a:pt x="0" y="0"/>
                    </a:lnTo>
                    <a:lnTo>
                      <a:pt x="59908" y="0"/>
                    </a:lnTo>
                  </a:path>
                </a:pathLst>
              </a:custGeom>
              <a:noFill/>
              <a:ln w="28425" cap="flat" cmpd="sng">
                <a:solidFill>
                  <a:srgbClr val="000000"/>
                </a:solidFill>
                <a:prstDash val="solid"/>
                <a:round/>
                <a:headEnd type="none" w="med" len="med"/>
                <a:tailEnd type="none" w="med" len="med"/>
              </a:ln>
            </p:spPr>
            <p:txBody>
              <a:bodyPr lIns="103872" tIns="51922" rIns="103872" bIns="51922" anchor="ctr" anchorCtr="0">
                <a:noAutofit/>
              </a:bodyPr>
              <a:lstStyle/>
              <a:p>
                <a:endParaRPr sz="2727">
                  <a:solidFill>
                    <a:schemeClr val="dk1"/>
                  </a:solidFill>
                  <a:latin typeface="Times New Roman"/>
                  <a:ea typeface="Times New Roman"/>
                  <a:cs typeface="Times New Roman"/>
                  <a:sym typeface="Times New Roman"/>
                </a:endParaRPr>
              </a:p>
            </p:txBody>
          </p:sp>
          <p:sp>
            <p:nvSpPr>
              <p:cNvPr id="13" name="Shape 602">
                <a:extLst>
                  <a:ext uri="{FF2B5EF4-FFF2-40B4-BE49-F238E27FC236}">
                    <a16:creationId xmlns:a16="http://schemas.microsoft.com/office/drawing/2014/main" id="{4516683B-FC5F-5F5C-B8FD-931B068AC5FB}"/>
                  </a:ext>
                </a:extLst>
              </p:cNvPr>
              <p:cNvSpPr/>
              <p:nvPr/>
            </p:nvSpPr>
            <p:spPr>
              <a:xfrm>
                <a:off x="2729" y="3543"/>
                <a:ext cx="297" cy="242"/>
              </a:xfrm>
              <a:custGeom>
                <a:avLst/>
                <a:gdLst/>
                <a:ahLst/>
                <a:cxnLst/>
                <a:rect l="0" t="0" r="0" b="0"/>
                <a:pathLst>
                  <a:path w="120000" h="120000" extrusionOk="0">
                    <a:moveTo>
                      <a:pt x="59908" y="0"/>
                    </a:moveTo>
                    <a:cubicBezTo>
                      <a:pt x="89908" y="0"/>
                      <a:pt x="119908" y="29944"/>
                      <a:pt x="119908" y="59888"/>
                    </a:cubicBezTo>
                    <a:cubicBezTo>
                      <a:pt x="119908" y="89833"/>
                      <a:pt x="89908" y="119888"/>
                      <a:pt x="59908" y="119888"/>
                    </a:cubicBezTo>
                    <a:lnTo>
                      <a:pt x="0" y="119888"/>
                    </a:lnTo>
                    <a:lnTo>
                      <a:pt x="0" y="0"/>
                    </a:lnTo>
                    <a:lnTo>
                      <a:pt x="59908" y="0"/>
                    </a:lnTo>
                  </a:path>
                </a:pathLst>
              </a:custGeom>
              <a:noFill/>
              <a:ln w="28425" cap="flat" cmpd="sng">
                <a:solidFill>
                  <a:srgbClr val="000000"/>
                </a:solidFill>
                <a:prstDash val="solid"/>
                <a:round/>
                <a:headEnd type="none" w="med" len="med"/>
                <a:tailEnd type="none" w="med" len="med"/>
              </a:ln>
            </p:spPr>
            <p:txBody>
              <a:bodyPr lIns="103872" tIns="51922" rIns="103872" bIns="51922" anchor="ctr" anchorCtr="0">
                <a:noAutofit/>
              </a:bodyPr>
              <a:lstStyle/>
              <a:p>
                <a:endParaRPr sz="2727">
                  <a:solidFill>
                    <a:schemeClr val="dk1"/>
                  </a:solidFill>
                  <a:latin typeface="Times New Roman"/>
                  <a:ea typeface="Times New Roman"/>
                  <a:cs typeface="Times New Roman"/>
                  <a:sym typeface="Times New Roman"/>
                </a:endParaRPr>
              </a:p>
            </p:txBody>
          </p:sp>
          <p:sp>
            <p:nvSpPr>
              <p:cNvPr id="14" name="Shape 603">
                <a:extLst>
                  <a:ext uri="{FF2B5EF4-FFF2-40B4-BE49-F238E27FC236}">
                    <a16:creationId xmlns:a16="http://schemas.microsoft.com/office/drawing/2014/main" id="{0E0E0B9E-7869-ABE1-D7B7-26DC72ED358C}"/>
                  </a:ext>
                </a:extLst>
              </p:cNvPr>
              <p:cNvSpPr/>
              <p:nvPr/>
            </p:nvSpPr>
            <p:spPr>
              <a:xfrm>
                <a:off x="2675" y="2711"/>
                <a:ext cx="46" cy="46"/>
              </a:xfrm>
              <a:prstGeom prst="ellipse">
                <a:avLst/>
              </a:prstGeom>
              <a:noFill/>
              <a:ln w="28425" cap="flat" cmpd="sng">
                <a:solidFill>
                  <a:srgbClr val="000000"/>
                </a:solidFill>
                <a:prstDash val="solid"/>
                <a:round/>
                <a:headEnd type="none" w="med" len="med"/>
                <a:tailEnd type="none" w="med" len="med"/>
              </a:ln>
            </p:spPr>
            <p:txBody>
              <a:bodyPr lIns="103872" tIns="51922" rIns="103872" bIns="51922" anchor="ctr" anchorCtr="0">
                <a:noAutofit/>
              </a:bodyPr>
              <a:lstStyle/>
              <a:p>
                <a:endParaRPr sz="2727">
                  <a:solidFill>
                    <a:schemeClr val="dk1"/>
                  </a:solidFill>
                  <a:latin typeface="Times New Roman"/>
                  <a:ea typeface="Times New Roman"/>
                  <a:cs typeface="Times New Roman"/>
                  <a:sym typeface="Times New Roman"/>
                </a:endParaRPr>
              </a:p>
            </p:txBody>
          </p:sp>
          <p:sp>
            <p:nvSpPr>
              <p:cNvPr id="15" name="Shape 604">
                <a:extLst>
                  <a:ext uri="{FF2B5EF4-FFF2-40B4-BE49-F238E27FC236}">
                    <a16:creationId xmlns:a16="http://schemas.microsoft.com/office/drawing/2014/main" id="{9072A2FC-B819-5973-95AE-5DC15EDDCD57}"/>
                  </a:ext>
                </a:extLst>
              </p:cNvPr>
              <p:cNvSpPr/>
              <p:nvPr/>
            </p:nvSpPr>
            <p:spPr>
              <a:xfrm>
                <a:off x="2675" y="3315"/>
                <a:ext cx="46" cy="46"/>
              </a:xfrm>
              <a:prstGeom prst="ellipse">
                <a:avLst/>
              </a:prstGeom>
              <a:noFill/>
              <a:ln w="28425" cap="flat" cmpd="sng">
                <a:solidFill>
                  <a:srgbClr val="000000"/>
                </a:solidFill>
                <a:prstDash val="solid"/>
                <a:round/>
                <a:headEnd type="none" w="med" len="med"/>
                <a:tailEnd type="none" w="med" len="med"/>
              </a:ln>
            </p:spPr>
            <p:txBody>
              <a:bodyPr lIns="103872" tIns="51922" rIns="103872" bIns="51922" anchor="ctr" anchorCtr="0">
                <a:noAutofit/>
              </a:bodyPr>
              <a:lstStyle/>
              <a:p>
                <a:endParaRPr sz="2727">
                  <a:solidFill>
                    <a:schemeClr val="dk1"/>
                  </a:solidFill>
                  <a:latin typeface="Times New Roman"/>
                  <a:ea typeface="Times New Roman"/>
                  <a:cs typeface="Times New Roman"/>
                  <a:sym typeface="Times New Roman"/>
                </a:endParaRPr>
              </a:p>
            </p:txBody>
          </p:sp>
          <p:cxnSp>
            <p:nvCxnSpPr>
              <p:cNvPr id="16" name="Shape 605">
                <a:extLst>
                  <a:ext uri="{FF2B5EF4-FFF2-40B4-BE49-F238E27FC236}">
                    <a16:creationId xmlns:a16="http://schemas.microsoft.com/office/drawing/2014/main" id="{76B41C65-B439-1C47-A2F4-D06D822C3F87}"/>
                  </a:ext>
                </a:extLst>
              </p:cNvPr>
              <p:cNvCxnSpPr/>
              <p:nvPr/>
            </p:nvCxnSpPr>
            <p:spPr>
              <a:xfrm>
                <a:off x="2489" y="2845"/>
                <a:ext cx="0" cy="889"/>
              </a:xfrm>
              <a:prstGeom prst="straightConnector1">
                <a:avLst/>
              </a:prstGeom>
              <a:noFill/>
              <a:ln w="28425" cap="flat" cmpd="sng">
                <a:solidFill>
                  <a:srgbClr val="000000"/>
                </a:solidFill>
                <a:prstDash val="solid"/>
                <a:round/>
                <a:headEnd type="none" w="med" len="med"/>
                <a:tailEnd type="none" w="med" len="med"/>
              </a:ln>
            </p:spPr>
          </p:cxnSp>
          <p:cxnSp>
            <p:nvCxnSpPr>
              <p:cNvPr id="17" name="Shape 606">
                <a:extLst>
                  <a:ext uri="{FF2B5EF4-FFF2-40B4-BE49-F238E27FC236}">
                    <a16:creationId xmlns:a16="http://schemas.microsoft.com/office/drawing/2014/main" id="{47AE236C-4DBE-5528-E128-F5FA41CCEFCA}"/>
                  </a:ext>
                </a:extLst>
              </p:cNvPr>
              <p:cNvCxnSpPr/>
              <p:nvPr/>
            </p:nvCxnSpPr>
            <p:spPr>
              <a:xfrm>
                <a:off x="2345" y="2853"/>
                <a:ext cx="336" cy="0"/>
              </a:xfrm>
              <a:prstGeom prst="straightConnector1">
                <a:avLst/>
              </a:prstGeom>
              <a:noFill/>
              <a:ln w="28425" cap="flat" cmpd="sng">
                <a:solidFill>
                  <a:srgbClr val="000000"/>
                </a:solidFill>
                <a:prstDash val="solid"/>
                <a:round/>
                <a:headEnd type="none" w="med" len="med"/>
                <a:tailEnd type="none" w="med" len="med"/>
              </a:ln>
            </p:spPr>
          </p:cxnSp>
          <p:cxnSp>
            <p:nvCxnSpPr>
              <p:cNvPr id="18" name="Shape 607">
                <a:extLst>
                  <a:ext uri="{FF2B5EF4-FFF2-40B4-BE49-F238E27FC236}">
                    <a16:creationId xmlns:a16="http://schemas.microsoft.com/office/drawing/2014/main" id="{C3FDC0A4-AC74-3E95-5BDF-DC53906A37CB}"/>
                  </a:ext>
                </a:extLst>
              </p:cNvPr>
              <p:cNvCxnSpPr/>
              <p:nvPr/>
            </p:nvCxnSpPr>
            <p:spPr>
              <a:xfrm>
                <a:off x="2487" y="3145"/>
                <a:ext cx="190" cy="0"/>
              </a:xfrm>
              <a:prstGeom prst="straightConnector1">
                <a:avLst/>
              </a:prstGeom>
              <a:noFill/>
              <a:ln w="28425" cap="flat" cmpd="sng">
                <a:solidFill>
                  <a:srgbClr val="000000"/>
                </a:solidFill>
                <a:prstDash val="solid"/>
                <a:round/>
                <a:headEnd type="none" w="med" len="med"/>
                <a:tailEnd type="none" w="med" len="med"/>
              </a:ln>
            </p:spPr>
          </p:cxnSp>
          <p:grpSp>
            <p:nvGrpSpPr>
              <p:cNvPr id="19" name="Shape 608">
                <a:extLst>
                  <a:ext uri="{FF2B5EF4-FFF2-40B4-BE49-F238E27FC236}">
                    <a16:creationId xmlns:a16="http://schemas.microsoft.com/office/drawing/2014/main" id="{C39EFF1E-E347-3EE9-AE7B-8167EA6EEEBE}"/>
                  </a:ext>
                </a:extLst>
              </p:cNvPr>
              <p:cNvGrpSpPr/>
              <p:nvPr/>
            </p:nvGrpSpPr>
            <p:grpSpPr>
              <a:xfrm>
                <a:off x="2345" y="2727"/>
                <a:ext cx="385" cy="864"/>
                <a:chOff x="2345" y="2727"/>
                <a:chExt cx="385" cy="864"/>
              </a:xfrm>
            </p:grpSpPr>
            <p:cxnSp>
              <p:nvCxnSpPr>
                <p:cNvPr id="32" name="Shape 609">
                  <a:extLst>
                    <a:ext uri="{FF2B5EF4-FFF2-40B4-BE49-F238E27FC236}">
                      <a16:creationId xmlns:a16="http://schemas.microsoft.com/office/drawing/2014/main" id="{EFDDF9F7-A6CB-D749-E265-12C309AA6FF9}"/>
                    </a:ext>
                  </a:extLst>
                </p:cNvPr>
                <p:cNvCxnSpPr/>
                <p:nvPr/>
              </p:nvCxnSpPr>
              <p:spPr>
                <a:xfrm>
                  <a:off x="2587" y="2727"/>
                  <a:ext cx="0" cy="864"/>
                </a:xfrm>
                <a:prstGeom prst="straightConnector1">
                  <a:avLst/>
                </a:prstGeom>
                <a:noFill/>
                <a:ln w="28425" cap="flat" cmpd="sng">
                  <a:solidFill>
                    <a:srgbClr val="0000FF"/>
                  </a:solidFill>
                  <a:prstDash val="solid"/>
                  <a:round/>
                  <a:headEnd type="none" w="med" len="med"/>
                  <a:tailEnd type="none" w="med" len="med"/>
                </a:ln>
              </p:spPr>
            </p:cxnSp>
            <p:cxnSp>
              <p:nvCxnSpPr>
                <p:cNvPr id="33" name="Shape 610">
                  <a:extLst>
                    <a:ext uri="{FF2B5EF4-FFF2-40B4-BE49-F238E27FC236}">
                      <a16:creationId xmlns:a16="http://schemas.microsoft.com/office/drawing/2014/main" id="{04FA9BC6-BE5D-633D-E0A5-E8EA0D0A1926}"/>
                    </a:ext>
                  </a:extLst>
                </p:cNvPr>
                <p:cNvCxnSpPr/>
                <p:nvPr/>
              </p:nvCxnSpPr>
              <p:spPr>
                <a:xfrm>
                  <a:off x="2345" y="2729"/>
                  <a:ext cx="330" cy="0"/>
                </a:xfrm>
                <a:prstGeom prst="straightConnector1">
                  <a:avLst/>
                </a:prstGeom>
                <a:noFill/>
                <a:ln w="28425" cap="flat" cmpd="sng">
                  <a:solidFill>
                    <a:srgbClr val="0000FF"/>
                  </a:solidFill>
                  <a:prstDash val="solid"/>
                  <a:round/>
                  <a:headEnd type="none" w="med" len="med"/>
                  <a:tailEnd type="none" w="med" len="med"/>
                </a:ln>
              </p:spPr>
            </p:cxnSp>
            <p:cxnSp>
              <p:nvCxnSpPr>
                <p:cNvPr id="34" name="Shape 611">
                  <a:extLst>
                    <a:ext uri="{FF2B5EF4-FFF2-40B4-BE49-F238E27FC236}">
                      <a16:creationId xmlns:a16="http://schemas.microsoft.com/office/drawing/2014/main" id="{C7E34B8C-26C5-E8E2-7DA4-6B85782D3023}"/>
                    </a:ext>
                  </a:extLst>
                </p:cNvPr>
                <p:cNvCxnSpPr/>
                <p:nvPr/>
              </p:nvCxnSpPr>
              <p:spPr>
                <a:xfrm>
                  <a:off x="2587" y="3013"/>
                  <a:ext cx="144" cy="0"/>
                </a:xfrm>
                <a:prstGeom prst="straightConnector1">
                  <a:avLst/>
                </a:prstGeom>
                <a:noFill/>
                <a:ln w="28425" cap="flat" cmpd="sng">
                  <a:solidFill>
                    <a:srgbClr val="0000FF"/>
                  </a:solidFill>
                  <a:prstDash val="solid"/>
                  <a:round/>
                  <a:headEnd type="none" w="med" len="med"/>
                  <a:tailEnd type="none" w="med" len="med"/>
                </a:ln>
              </p:spPr>
            </p:cxnSp>
            <p:cxnSp>
              <p:nvCxnSpPr>
                <p:cNvPr id="35" name="Shape 612">
                  <a:extLst>
                    <a:ext uri="{FF2B5EF4-FFF2-40B4-BE49-F238E27FC236}">
                      <a16:creationId xmlns:a16="http://schemas.microsoft.com/office/drawing/2014/main" id="{811EBCF3-1BDF-9061-2FC8-89898575D4A2}"/>
                    </a:ext>
                  </a:extLst>
                </p:cNvPr>
                <p:cNvCxnSpPr/>
                <p:nvPr/>
              </p:nvCxnSpPr>
              <p:spPr>
                <a:xfrm>
                  <a:off x="2587" y="3590"/>
                  <a:ext cx="144" cy="0"/>
                </a:xfrm>
                <a:prstGeom prst="straightConnector1">
                  <a:avLst/>
                </a:prstGeom>
                <a:noFill/>
                <a:ln w="28425" cap="flat" cmpd="sng">
                  <a:solidFill>
                    <a:srgbClr val="0000FF"/>
                  </a:solidFill>
                  <a:prstDash val="solid"/>
                  <a:round/>
                  <a:headEnd type="none" w="med" len="med"/>
                  <a:tailEnd type="none" w="med" len="med"/>
                </a:ln>
              </p:spPr>
            </p:cxnSp>
            <p:cxnSp>
              <p:nvCxnSpPr>
                <p:cNvPr id="36" name="Shape 613">
                  <a:extLst>
                    <a:ext uri="{FF2B5EF4-FFF2-40B4-BE49-F238E27FC236}">
                      <a16:creationId xmlns:a16="http://schemas.microsoft.com/office/drawing/2014/main" id="{73719208-A476-0EB7-D244-C9C83E93556C}"/>
                    </a:ext>
                  </a:extLst>
                </p:cNvPr>
                <p:cNvCxnSpPr/>
                <p:nvPr/>
              </p:nvCxnSpPr>
              <p:spPr>
                <a:xfrm>
                  <a:off x="2587" y="3340"/>
                  <a:ext cx="90" cy="0"/>
                </a:xfrm>
                <a:prstGeom prst="straightConnector1">
                  <a:avLst/>
                </a:prstGeom>
                <a:noFill/>
                <a:ln w="28425" cap="flat" cmpd="sng">
                  <a:solidFill>
                    <a:srgbClr val="0000FF"/>
                  </a:solidFill>
                  <a:prstDash val="solid"/>
                  <a:round/>
                  <a:headEnd type="none" w="med" len="med"/>
                  <a:tailEnd type="none" w="med" len="med"/>
                </a:ln>
              </p:spPr>
            </p:cxnSp>
          </p:grpSp>
          <p:cxnSp>
            <p:nvCxnSpPr>
              <p:cNvPr id="20" name="Shape 614">
                <a:extLst>
                  <a:ext uri="{FF2B5EF4-FFF2-40B4-BE49-F238E27FC236}">
                    <a16:creationId xmlns:a16="http://schemas.microsoft.com/office/drawing/2014/main" id="{69728FE5-6D87-FF4F-B14A-98143E7406D0}"/>
                  </a:ext>
                </a:extLst>
              </p:cNvPr>
              <p:cNvCxnSpPr/>
              <p:nvPr/>
            </p:nvCxnSpPr>
            <p:spPr>
              <a:xfrm>
                <a:off x="2489" y="3734"/>
                <a:ext cx="238" cy="0"/>
              </a:xfrm>
              <a:prstGeom prst="straightConnector1">
                <a:avLst/>
              </a:prstGeom>
              <a:noFill/>
              <a:ln w="28425" cap="flat" cmpd="sng">
                <a:solidFill>
                  <a:srgbClr val="000000"/>
                </a:solidFill>
                <a:prstDash val="solid"/>
                <a:round/>
                <a:headEnd type="none" w="med" len="med"/>
                <a:tailEnd type="none" w="med" len="med"/>
              </a:ln>
            </p:spPr>
          </p:cxnSp>
          <p:cxnSp>
            <p:nvCxnSpPr>
              <p:cNvPr id="21" name="Shape 615">
                <a:extLst>
                  <a:ext uri="{FF2B5EF4-FFF2-40B4-BE49-F238E27FC236}">
                    <a16:creationId xmlns:a16="http://schemas.microsoft.com/office/drawing/2014/main" id="{CB0F5066-484B-74FB-54B2-DC25190A6D2A}"/>
                  </a:ext>
                </a:extLst>
              </p:cNvPr>
              <p:cNvCxnSpPr/>
              <p:nvPr/>
            </p:nvCxnSpPr>
            <p:spPr>
              <a:xfrm>
                <a:off x="2489" y="3447"/>
                <a:ext cx="238" cy="0"/>
              </a:xfrm>
              <a:prstGeom prst="straightConnector1">
                <a:avLst/>
              </a:prstGeom>
              <a:noFill/>
              <a:ln w="28425" cap="flat" cmpd="sng">
                <a:solidFill>
                  <a:srgbClr val="000000"/>
                </a:solidFill>
                <a:prstDash val="solid"/>
                <a:round/>
                <a:headEnd type="none" w="med" len="med"/>
                <a:tailEnd type="none" w="med" len="med"/>
              </a:ln>
            </p:spPr>
          </p:cxnSp>
          <p:sp>
            <p:nvSpPr>
              <p:cNvPr id="22" name="Shape 616">
                <a:extLst>
                  <a:ext uri="{FF2B5EF4-FFF2-40B4-BE49-F238E27FC236}">
                    <a16:creationId xmlns:a16="http://schemas.microsoft.com/office/drawing/2014/main" id="{4B7F60DA-09E4-D973-29FA-872429921C45}"/>
                  </a:ext>
                </a:extLst>
              </p:cNvPr>
              <p:cNvSpPr/>
              <p:nvPr/>
            </p:nvSpPr>
            <p:spPr>
              <a:xfrm>
                <a:off x="2118" y="2592"/>
                <a:ext cx="267" cy="251"/>
              </a:xfrm>
              <a:prstGeom prst="roundRect">
                <a:avLst>
                  <a:gd name="adj" fmla="val 398"/>
                </a:avLst>
              </a:prstGeom>
              <a:noFill/>
              <a:ln>
                <a:noFill/>
              </a:ln>
            </p:spPr>
            <p:txBody>
              <a:bodyPr lIns="102253" tIns="53172" rIns="102253" bIns="53172" anchor="t" anchorCtr="0">
                <a:noAutofit/>
              </a:bodyPr>
              <a:lstStyle/>
              <a:p>
                <a:pPr algn="ctr">
                  <a:buSzPct val="25000"/>
                </a:pPr>
                <a:r>
                  <a:rPr lang="en-US" sz="2272" b="1">
                    <a:solidFill>
                      <a:schemeClr val="dk1"/>
                    </a:solidFill>
                    <a:latin typeface="Calibri"/>
                    <a:ea typeface="Calibri"/>
                    <a:cs typeface="Calibri"/>
                    <a:sym typeface="Calibri"/>
                  </a:rPr>
                  <a:t>A</a:t>
                </a:r>
                <a:r>
                  <a:rPr lang="en-US" sz="2272" b="1" baseline="-25000">
                    <a:solidFill>
                      <a:schemeClr val="dk1"/>
                    </a:solidFill>
                    <a:latin typeface="Calibri"/>
                    <a:ea typeface="Calibri"/>
                    <a:cs typeface="Calibri"/>
                    <a:sym typeface="Calibri"/>
                  </a:rPr>
                  <a:t>0</a:t>
                </a:r>
              </a:p>
            </p:txBody>
          </p:sp>
          <p:sp>
            <p:nvSpPr>
              <p:cNvPr id="23" name="Shape 617">
                <a:extLst>
                  <a:ext uri="{FF2B5EF4-FFF2-40B4-BE49-F238E27FC236}">
                    <a16:creationId xmlns:a16="http://schemas.microsoft.com/office/drawing/2014/main" id="{0421573B-EBD4-6582-2122-C59BF855CA54}"/>
                  </a:ext>
                </a:extLst>
              </p:cNvPr>
              <p:cNvSpPr txBox="1"/>
              <p:nvPr/>
            </p:nvSpPr>
            <p:spPr>
              <a:xfrm>
                <a:off x="2105" y="2727"/>
                <a:ext cx="284" cy="251"/>
              </a:xfrm>
              <a:prstGeom prst="rect">
                <a:avLst/>
              </a:prstGeom>
              <a:noFill/>
              <a:ln>
                <a:noFill/>
              </a:ln>
            </p:spPr>
            <p:txBody>
              <a:bodyPr lIns="102253" tIns="53172" rIns="102253" bIns="53172" anchor="t" anchorCtr="0">
                <a:noAutofit/>
              </a:bodyPr>
              <a:lstStyle/>
              <a:p>
                <a:pPr algn="ctr">
                  <a:buSzPct val="25000"/>
                </a:pPr>
                <a:r>
                  <a:rPr lang="en-US" sz="2272" b="1">
                    <a:solidFill>
                      <a:schemeClr val="dk1"/>
                    </a:solidFill>
                    <a:latin typeface="Calibri"/>
                    <a:ea typeface="Calibri"/>
                    <a:cs typeface="Calibri"/>
                    <a:sym typeface="Calibri"/>
                  </a:rPr>
                  <a:t>A</a:t>
                </a:r>
                <a:r>
                  <a:rPr lang="en-US" sz="2272" b="1" baseline="-25000">
                    <a:solidFill>
                      <a:schemeClr val="dk1"/>
                    </a:solidFill>
                    <a:latin typeface="Calibri"/>
                    <a:ea typeface="Calibri"/>
                    <a:cs typeface="Calibri"/>
                    <a:sym typeface="Calibri"/>
                  </a:rPr>
                  <a:t>1</a:t>
                </a:r>
              </a:p>
            </p:txBody>
          </p:sp>
          <p:cxnSp>
            <p:nvCxnSpPr>
              <p:cNvPr id="24" name="Shape 618">
                <a:extLst>
                  <a:ext uri="{FF2B5EF4-FFF2-40B4-BE49-F238E27FC236}">
                    <a16:creationId xmlns:a16="http://schemas.microsoft.com/office/drawing/2014/main" id="{E4A33628-40A2-AE86-F6D0-9E441CE6F28A}"/>
                  </a:ext>
                </a:extLst>
              </p:cNvPr>
              <p:cNvCxnSpPr/>
              <p:nvPr/>
            </p:nvCxnSpPr>
            <p:spPr>
              <a:xfrm>
                <a:off x="3031" y="2795"/>
                <a:ext cx="144" cy="0"/>
              </a:xfrm>
              <a:prstGeom prst="straightConnector1">
                <a:avLst/>
              </a:prstGeom>
              <a:noFill/>
              <a:ln w="28425" cap="flat" cmpd="sng">
                <a:solidFill>
                  <a:srgbClr val="000000"/>
                </a:solidFill>
                <a:prstDash val="solid"/>
                <a:round/>
                <a:headEnd type="none" w="med" len="med"/>
                <a:tailEnd type="none" w="med" len="med"/>
              </a:ln>
            </p:spPr>
          </p:cxnSp>
          <p:cxnSp>
            <p:nvCxnSpPr>
              <p:cNvPr id="25" name="Shape 619">
                <a:extLst>
                  <a:ext uri="{FF2B5EF4-FFF2-40B4-BE49-F238E27FC236}">
                    <a16:creationId xmlns:a16="http://schemas.microsoft.com/office/drawing/2014/main" id="{E787ABB9-8DFC-AF5B-336F-D76ADD06F2F6}"/>
                  </a:ext>
                </a:extLst>
              </p:cNvPr>
              <p:cNvCxnSpPr/>
              <p:nvPr/>
            </p:nvCxnSpPr>
            <p:spPr>
              <a:xfrm>
                <a:off x="3035" y="3087"/>
                <a:ext cx="144" cy="0"/>
              </a:xfrm>
              <a:prstGeom prst="straightConnector1">
                <a:avLst/>
              </a:prstGeom>
              <a:noFill/>
              <a:ln w="28425" cap="flat" cmpd="sng">
                <a:solidFill>
                  <a:srgbClr val="000000"/>
                </a:solidFill>
                <a:prstDash val="solid"/>
                <a:round/>
                <a:headEnd type="none" w="med" len="med"/>
                <a:tailEnd type="none" w="med" len="med"/>
              </a:ln>
            </p:spPr>
          </p:cxnSp>
          <p:cxnSp>
            <p:nvCxnSpPr>
              <p:cNvPr id="26" name="Shape 620">
                <a:extLst>
                  <a:ext uri="{FF2B5EF4-FFF2-40B4-BE49-F238E27FC236}">
                    <a16:creationId xmlns:a16="http://schemas.microsoft.com/office/drawing/2014/main" id="{553BB0C3-929E-EF6B-116F-B7E4858376AD}"/>
                  </a:ext>
                </a:extLst>
              </p:cNvPr>
              <p:cNvCxnSpPr/>
              <p:nvPr/>
            </p:nvCxnSpPr>
            <p:spPr>
              <a:xfrm>
                <a:off x="3029" y="3375"/>
                <a:ext cx="144" cy="0"/>
              </a:xfrm>
              <a:prstGeom prst="straightConnector1">
                <a:avLst/>
              </a:prstGeom>
              <a:noFill/>
              <a:ln w="28425" cap="flat" cmpd="sng">
                <a:solidFill>
                  <a:srgbClr val="000000"/>
                </a:solidFill>
                <a:prstDash val="solid"/>
                <a:round/>
                <a:headEnd type="none" w="med" len="med"/>
                <a:tailEnd type="none" w="med" len="med"/>
              </a:ln>
            </p:spPr>
          </p:cxnSp>
          <p:cxnSp>
            <p:nvCxnSpPr>
              <p:cNvPr id="27" name="Shape 621">
                <a:extLst>
                  <a:ext uri="{FF2B5EF4-FFF2-40B4-BE49-F238E27FC236}">
                    <a16:creationId xmlns:a16="http://schemas.microsoft.com/office/drawing/2014/main" id="{6C63A04A-3C89-87E9-E214-C97FA12A9820}"/>
                  </a:ext>
                </a:extLst>
              </p:cNvPr>
              <p:cNvCxnSpPr/>
              <p:nvPr/>
            </p:nvCxnSpPr>
            <p:spPr>
              <a:xfrm>
                <a:off x="3031" y="3661"/>
                <a:ext cx="144" cy="0"/>
              </a:xfrm>
              <a:prstGeom prst="straightConnector1">
                <a:avLst/>
              </a:prstGeom>
              <a:noFill/>
              <a:ln w="28425" cap="flat" cmpd="sng">
                <a:solidFill>
                  <a:srgbClr val="000000"/>
                </a:solidFill>
                <a:prstDash val="solid"/>
                <a:round/>
                <a:headEnd type="none" w="med" len="med"/>
                <a:tailEnd type="none" w="med" len="med"/>
              </a:ln>
            </p:spPr>
          </p:cxnSp>
          <p:sp>
            <p:nvSpPr>
              <p:cNvPr id="28" name="Shape 622">
                <a:extLst>
                  <a:ext uri="{FF2B5EF4-FFF2-40B4-BE49-F238E27FC236}">
                    <a16:creationId xmlns:a16="http://schemas.microsoft.com/office/drawing/2014/main" id="{1091F4CF-204B-242E-3ED2-FF555A47037E}"/>
                  </a:ext>
                </a:extLst>
              </p:cNvPr>
              <p:cNvSpPr/>
              <p:nvPr/>
            </p:nvSpPr>
            <p:spPr>
              <a:xfrm>
                <a:off x="3131" y="2667"/>
                <a:ext cx="420" cy="251"/>
              </a:xfrm>
              <a:prstGeom prst="roundRect">
                <a:avLst>
                  <a:gd name="adj" fmla="val 398"/>
                </a:avLst>
              </a:prstGeom>
              <a:noFill/>
              <a:ln>
                <a:noFill/>
              </a:ln>
            </p:spPr>
            <p:txBody>
              <a:bodyPr lIns="102253" tIns="53172" rIns="102253" bIns="53172" anchor="t" anchorCtr="0">
                <a:noAutofit/>
              </a:bodyPr>
              <a:lstStyle/>
              <a:p>
                <a:pPr algn="ctr">
                  <a:buSzPct val="25000"/>
                </a:pPr>
                <a:r>
                  <a:rPr lang="en-US" sz="2272" b="1">
                    <a:solidFill>
                      <a:schemeClr val="dk1"/>
                    </a:solidFill>
                    <a:latin typeface="Calibri"/>
                    <a:ea typeface="Calibri"/>
                    <a:cs typeface="Calibri"/>
                    <a:sym typeface="Calibri"/>
                  </a:rPr>
                  <a:t>Out</a:t>
                </a:r>
                <a:r>
                  <a:rPr lang="en-US" sz="2272" b="1" baseline="-25000">
                    <a:solidFill>
                      <a:schemeClr val="dk1"/>
                    </a:solidFill>
                    <a:latin typeface="Calibri"/>
                    <a:ea typeface="Calibri"/>
                    <a:cs typeface="Calibri"/>
                    <a:sym typeface="Calibri"/>
                  </a:rPr>
                  <a:t>0</a:t>
                </a:r>
              </a:p>
            </p:txBody>
          </p:sp>
          <p:sp>
            <p:nvSpPr>
              <p:cNvPr id="29" name="Shape 623">
                <a:extLst>
                  <a:ext uri="{FF2B5EF4-FFF2-40B4-BE49-F238E27FC236}">
                    <a16:creationId xmlns:a16="http://schemas.microsoft.com/office/drawing/2014/main" id="{56165BC4-2861-171E-0A88-1AD4814C7283}"/>
                  </a:ext>
                </a:extLst>
              </p:cNvPr>
              <p:cNvSpPr/>
              <p:nvPr/>
            </p:nvSpPr>
            <p:spPr>
              <a:xfrm>
                <a:off x="3131" y="2962"/>
                <a:ext cx="420" cy="251"/>
              </a:xfrm>
              <a:prstGeom prst="roundRect">
                <a:avLst>
                  <a:gd name="adj" fmla="val 398"/>
                </a:avLst>
              </a:prstGeom>
              <a:noFill/>
              <a:ln>
                <a:noFill/>
              </a:ln>
            </p:spPr>
            <p:txBody>
              <a:bodyPr lIns="102253" tIns="53172" rIns="102253" bIns="53172" anchor="t" anchorCtr="0">
                <a:noAutofit/>
              </a:bodyPr>
              <a:lstStyle/>
              <a:p>
                <a:pPr algn="ctr">
                  <a:buSzPct val="25000"/>
                </a:pPr>
                <a:r>
                  <a:rPr lang="en-US" sz="2272" b="1" dirty="0">
                    <a:solidFill>
                      <a:schemeClr val="dk1"/>
                    </a:solidFill>
                    <a:latin typeface="Calibri"/>
                    <a:ea typeface="Calibri"/>
                    <a:cs typeface="Calibri"/>
                    <a:sym typeface="Calibri"/>
                  </a:rPr>
                  <a:t>Out</a:t>
                </a:r>
                <a:r>
                  <a:rPr lang="en-US" sz="2272" b="1" baseline="-25000" dirty="0">
                    <a:solidFill>
                      <a:schemeClr val="dk1"/>
                    </a:solidFill>
                    <a:latin typeface="Calibri"/>
                    <a:ea typeface="Calibri"/>
                    <a:cs typeface="Calibri"/>
                    <a:sym typeface="Calibri"/>
                  </a:rPr>
                  <a:t>1</a:t>
                </a:r>
              </a:p>
            </p:txBody>
          </p:sp>
          <p:sp>
            <p:nvSpPr>
              <p:cNvPr id="30" name="Shape 624">
                <a:extLst>
                  <a:ext uri="{FF2B5EF4-FFF2-40B4-BE49-F238E27FC236}">
                    <a16:creationId xmlns:a16="http://schemas.microsoft.com/office/drawing/2014/main" id="{0BFA2689-97B1-6471-45C4-AC60D311AD5B}"/>
                  </a:ext>
                </a:extLst>
              </p:cNvPr>
              <p:cNvSpPr/>
              <p:nvPr/>
            </p:nvSpPr>
            <p:spPr>
              <a:xfrm>
                <a:off x="3131" y="3249"/>
                <a:ext cx="420" cy="251"/>
              </a:xfrm>
              <a:prstGeom prst="roundRect">
                <a:avLst>
                  <a:gd name="adj" fmla="val 398"/>
                </a:avLst>
              </a:prstGeom>
              <a:noFill/>
              <a:ln>
                <a:noFill/>
              </a:ln>
            </p:spPr>
            <p:txBody>
              <a:bodyPr lIns="102253" tIns="53172" rIns="102253" bIns="53172" anchor="t" anchorCtr="0">
                <a:noAutofit/>
              </a:bodyPr>
              <a:lstStyle/>
              <a:p>
                <a:pPr algn="ctr">
                  <a:buSzPct val="25000"/>
                </a:pPr>
                <a:r>
                  <a:rPr lang="en-US" sz="2272" b="1">
                    <a:solidFill>
                      <a:schemeClr val="dk1"/>
                    </a:solidFill>
                    <a:latin typeface="Calibri"/>
                    <a:ea typeface="Calibri"/>
                    <a:cs typeface="Calibri"/>
                    <a:sym typeface="Calibri"/>
                  </a:rPr>
                  <a:t>Out</a:t>
                </a:r>
                <a:r>
                  <a:rPr lang="en-US" sz="2272" b="1" baseline="-25000">
                    <a:solidFill>
                      <a:schemeClr val="dk1"/>
                    </a:solidFill>
                    <a:latin typeface="Calibri"/>
                    <a:ea typeface="Calibri"/>
                    <a:cs typeface="Calibri"/>
                    <a:sym typeface="Calibri"/>
                  </a:rPr>
                  <a:t>2</a:t>
                </a:r>
              </a:p>
            </p:txBody>
          </p:sp>
          <p:sp>
            <p:nvSpPr>
              <p:cNvPr id="31" name="Shape 625">
                <a:extLst>
                  <a:ext uri="{FF2B5EF4-FFF2-40B4-BE49-F238E27FC236}">
                    <a16:creationId xmlns:a16="http://schemas.microsoft.com/office/drawing/2014/main" id="{DB37D335-C836-170B-702F-8A6F5E2B2DC3}"/>
                  </a:ext>
                </a:extLst>
              </p:cNvPr>
              <p:cNvSpPr/>
              <p:nvPr/>
            </p:nvSpPr>
            <p:spPr>
              <a:xfrm>
                <a:off x="3131" y="3531"/>
                <a:ext cx="420" cy="251"/>
              </a:xfrm>
              <a:prstGeom prst="roundRect">
                <a:avLst>
                  <a:gd name="adj" fmla="val 398"/>
                </a:avLst>
              </a:prstGeom>
              <a:noFill/>
              <a:ln>
                <a:noFill/>
              </a:ln>
            </p:spPr>
            <p:txBody>
              <a:bodyPr lIns="102253" tIns="53172" rIns="102253" bIns="53172" anchor="t" anchorCtr="0">
                <a:noAutofit/>
              </a:bodyPr>
              <a:lstStyle/>
              <a:p>
                <a:pPr algn="ctr">
                  <a:buSzPct val="25000"/>
                </a:pPr>
                <a:r>
                  <a:rPr lang="en-US" sz="2272" b="1">
                    <a:solidFill>
                      <a:schemeClr val="dk1"/>
                    </a:solidFill>
                    <a:latin typeface="Calibri"/>
                    <a:ea typeface="Calibri"/>
                    <a:cs typeface="Calibri"/>
                    <a:sym typeface="Calibri"/>
                  </a:rPr>
                  <a:t>Out</a:t>
                </a:r>
                <a:r>
                  <a:rPr lang="en-US" sz="2272" b="1" baseline="-25000">
                    <a:solidFill>
                      <a:schemeClr val="dk1"/>
                    </a:solidFill>
                    <a:latin typeface="Calibri"/>
                    <a:ea typeface="Calibri"/>
                    <a:cs typeface="Calibri"/>
                    <a:sym typeface="Calibri"/>
                  </a:rPr>
                  <a:t>3</a:t>
                </a:r>
              </a:p>
            </p:txBody>
          </p:sp>
        </p:grpSp>
      </p:grpSp>
      <p:sp>
        <p:nvSpPr>
          <p:cNvPr id="37" name="Rectangle 36">
            <a:extLst>
              <a:ext uri="{FF2B5EF4-FFF2-40B4-BE49-F238E27FC236}">
                <a16:creationId xmlns:a16="http://schemas.microsoft.com/office/drawing/2014/main" id="{3F675403-2CD8-132C-30B7-0AD1AA0ADC6F}"/>
              </a:ext>
            </a:extLst>
          </p:cNvPr>
          <p:cNvSpPr/>
          <p:nvPr/>
        </p:nvSpPr>
        <p:spPr>
          <a:xfrm>
            <a:off x="7882328" y="4913457"/>
            <a:ext cx="1845323" cy="1083982"/>
          </a:xfrm>
          <a:prstGeom prst="rect">
            <a:avLst/>
          </a:prstGeom>
          <a:solidFill>
            <a:srgbClr val="E833BF">
              <a:lumMod val="40000"/>
              <a:lumOff val="60000"/>
            </a:srgbClr>
          </a:solidFill>
          <a:ln w="9525" cap="rnd" cmpd="sng" algn="ctr">
            <a:solidFill>
              <a:srgbClr val="E833BF"/>
            </a:solidFill>
            <a:prstDash val="solid"/>
          </a:ln>
          <a:effectLst>
            <a:outerShdw blurRad="38100" dist="25400" dir="5400000" rotWithShape="0">
              <a:srgbClr val="000000">
                <a:alpha val="25000"/>
              </a:srgbClr>
            </a:outerShdw>
          </a:effectLst>
        </p:spPr>
        <p:txBody>
          <a:bodyPr rtlCol="0" anchor="t"/>
          <a:lstStyle/>
          <a:p>
            <a:pPr algn="ctr" defTabSz="518145">
              <a:lnSpc>
                <a:spcPct val="125000"/>
              </a:lnSpc>
              <a:defRPr/>
            </a:pPr>
            <a:r>
              <a:rPr lang="en-US" sz="1813" b="1" u="sng" dirty="0">
                <a:solidFill>
                  <a:prstClr val="black"/>
                </a:solidFill>
                <a:latin typeface="Century Gothic"/>
                <a:cs typeface="+mn-cs"/>
              </a:rPr>
              <a:t>Poll</a:t>
            </a:r>
            <a:r>
              <a:rPr lang="en-US" sz="1813" b="1" dirty="0">
                <a:solidFill>
                  <a:prstClr val="black"/>
                </a:solidFill>
                <a:latin typeface="Century Gothic"/>
                <a:cs typeface="+mn-cs"/>
              </a:rPr>
              <a:t>: What will be the output for 101?</a:t>
            </a:r>
            <a:endParaRPr lang="en-US" sz="1813" u="sng" dirty="0">
              <a:solidFill>
                <a:prstClr val="black"/>
              </a:solidFill>
              <a:latin typeface="Century Gothic"/>
              <a:cs typeface="+mn-cs"/>
            </a:endParaRPr>
          </a:p>
        </p:txBody>
      </p:sp>
      <p:sp>
        <p:nvSpPr>
          <p:cNvPr id="38" name="TextBox 37">
            <a:extLst>
              <a:ext uri="{FF2B5EF4-FFF2-40B4-BE49-F238E27FC236}">
                <a16:creationId xmlns:a16="http://schemas.microsoft.com/office/drawing/2014/main" id="{81C04080-A72C-4B0D-67C8-A5876F89894B}"/>
              </a:ext>
            </a:extLst>
          </p:cNvPr>
          <p:cNvSpPr txBox="1"/>
          <p:nvPr/>
        </p:nvSpPr>
        <p:spPr>
          <a:xfrm>
            <a:off x="965302" y="7166080"/>
            <a:ext cx="7905194" cy="606320"/>
          </a:xfrm>
          <a:prstGeom prst="rect">
            <a:avLst/>
          </a:prstGeom>
          <a:noFill/>
        </p:spPr>
        <p:txBody>
          <a:bodyPr wrap="square" rtlCol="0">
            <a:spAutoFit/>
          </a:bodyPr>
          <a:lstStyle/>
          <a:p>
            <a:r>
              <a:rPr lang="en-US" sz="3340" dirty="0">
                <a:solidFill>
                  <a:prstClr val="white">
                    <a:lumMod val="85000"/>
                  </a:prstClr>
                </a:solidFill>
                <a:cs typeface="Arial" charset="0"/>
              </a:rPr>
              <a:t>Live Poll + Q&amp;A: slido.com #eecs370</a:t>
            </a:r>
          </a:p>
        </p:txBody>
      </p:sp>
    </p:spTree>
    <p:extLst>
      <p:ext uri="{BB962C8B-B14F-4D97-AF65-F5344CB8AC3E}">
        <p14:creationId xmlns:p14="http://schemas.microsoft.com/office/powerpoint/2010/main" val="248317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5411-170D-2975-C49C-4E762D67B011}"/>
              </a:ext>
            </a:extLst>
          </p:cNvPr>
          <p:cNvSpPr>
            <a:spLocks noGrp="1"/>
          </p:cNvSpPr>
          <p:nvPr>
            <p:ph type="title"/>
          </p:nvPr>
        </p:nvSpPr>
        <p:spPr/>
        <p:txBody>
          <a:bodyPr/>
          <a:lstStyle/>
          <a:p>
            <a:r>
              <a:rPr lang="en-US" sz="4400" dirty="0">
                <a:latin typeface="Calibri"/>
                <a:ea typeface="Calibri"/>
                <a:cs typeface="Calibri"/>
                <a:sym typeface="Calibri"/>
              </a:rPr>
              <a:t>Propagation delay in combinational gates</a:t>
            </a:r>
            <a:endParaRPr lang="en-US" dirty="0"/>
          </a:p>
        </p:txBody>
      </p:sp>
      <p:sp>
        <p:nvSpPr>
          <p:cNvPr id="3" name="Content Placeholder 2">
            <a:extLst>
              <a:ext uri="{FF2B5EF4-FFF2-40B4-BE49-F238E27FC236}">
                <a16:creationId xmlns:a16="http://schemas.microsoft.com/office/drawing/2014/main" id="{84A0DB3D-C7B6-5326-9F2B-1434725C436C}"/>
              </a:ext>
            </a:extLst>
          </p:cNvPr>
          <p:cNvSpPr>
            <a:spLocks noGrp="1"/>
          </p:cNvSpPr>
          <p:nvPr>
            <p:ph idx="1"/>
          </p:nvPr>
        </p:nvSpPr>
        <p:spPr/>
        <p:txBody>
          <a:bodyPr/>
          <a:lstStyle/>
          <a:p>
            <a:pPr marL="533853" indent="-533853">
              <a:spcBef>
                <a:spcPts val="0"/>
              </a:spcBef>
              <a:buSzPct val="80000"/>
            </a:pPr>
            <a:r>
              <a:rPr lang="en-US" sz="2727" dirty="0">
                <a:solidFill>
                  <a:schemeClr val="dk1"/>
                </a:solidFill>
                <a:latin typeface="Calibri"/>
                <a:ea typeface="Calibri"/>
                <a:cs typeface="Calibri"/>
                <a:sym typeface="Calibri"/>
              </a:rPr>
              <a:t>Gate outputs do not change exactly when inputs do.</a:t>
            </a:r>
          </a:p>
          <a:p>
            <a:pPr marL="1031636" lvl="1" indent="-497782">
              <a:buSzPct val="100000"/>
            </a:pPr>
            <a:r>
              <a:rPr lang="en-US" sz="2272" dirty="0">
                <a:solidFill>
                  <a:schemeClr val="dk1"/>
                </a:solidFill>
                <a:latin typeface="Calibri"/>
                <a:ea typeface="Calibri"/>
                <a:cs typeface="Calibri"/>
                <a:sym typeface="Calibri"/>
              </a:rPr>
              <a:t>Transmission time over wires (~speed of light)</a:t>
            </a:r>
          </a:p>
          <a:p>
            <a:pPr marL="1031636" lvl="1" indent="-497782">
              <a:buSzPct val="100000"/>
            </a:pPr>
            <a:r>
              <a:rPr lang="en-US" sz="2272" dirty="0">
                <a:solidFill>
                  <a:schemeClr val="dk1"/>
                </a:solidFill>
                <a:latin typeface="Calibri"/>
                <a:ea typeface="Calibri"/>
                <a:cs typeface="Calibri"/>
                <a:sym typeface="Calibri"/>
              </a:rPr>
              <a:t>Saturation time to make transistor gate switch</a:t>
            </a:r>
          </a:p>
          <a:p>
            <a:pPr marL="1031636" lvl="1" indent="-497782">
              <a:buSzPct val="25000"/>
              <a:buNone/>
            </a:pPr>
            <a:endParaRPr lang="en-US" sz="2272" dirty="0">
              <a:solidFill>
                <a:schemeClr val="dk1"/>
              </a:solidFill>
              <a:latin typeface="Calibri"/>
              <a:ea typeface="Calibri"/>
              <a:cs typeface="Calibri"/>
              <a:sym typeface="Calibri"/>
            </a:endParaRPr>
          </a:p>
          <a:p>
            <a:pPr marL="1031636" lvl="1" indent="-497782">
              <a:buSzPct val="25000"/>
              <a:buNone/>
            </a:pPr>
            <a:r>
              <a:rPr lang="en-US" sz="2272" dirty="0">
                <a:solidFill>
                  <a:schemeClr val="dk1"/>
                </a:solidFill>
                <a:latin typeface="Calibri"/>
                <a:ea typeface="Calibri"/>
                <a:cs typeface="Calibri"/>
                <a:sym typeface="Calibri"/>
              </a:rPr>
              <a:t>⇒	Every combinatorial circuit has a propagation delay	</a:t>
            </a:r>
            <a:br>
              <a:rPr lang="en-US" sz="2272" dirty="0">
                <a:solidFill>
                  <a:schemeClr val="dk1"/>
                </a:solidFill>
                <a:latin typeface="Calibri"/>
                <a:ea typeface="Calibri"/>
                <a:cs typeface="Calibri"/>
                <a:sym typeface="Calibri"/>
              </a:rPr>
            </a:br>
            <a:r>
              <a:rPr lang="en-US" sz="2272" dirty="0">
                <a:solidFill>
                  <a:schemeClr val="dk1"/>
                </a:solidFill>
                <a:latin typeface="Calibri"/>
                <a:ea typeface="Calibri"/>
                <a:cs typeface="Calibri"/>
                <a:sym typeface="Calibri"/>
              </a:rPr>
              <a:t>(time between input and output stabilization)</a:t>
            </a:r>
          </a:p>
          <a:p>
            <a:endParaRPr lang="en-US" dirty="0"/>
          </a:p>
        </p:txBody>
      </p:sp>
      <p:sp>
        <p:nvSpPr>
          <p:cNvPr id="4" name="Slide Number Placeholder 3">
            <a:extLst>
              <a:ext uri="{FF2B5EF4-FFF2-40B4-BE49-F238E27FC236}">
                <a16:creationId xmlns:a16="http://schemas.microsoft.com/office/drawing/2014/main" id="{35DED519-49BE-9CFD-AC40-6297183D466F}"/>
              </a:ext>
            </a:extLst>
          </p:cNvPr>
          <p:cNvSpPr>
            <a:spLocks noGrp="1"/>
          </p:cNvSpPr>
          <p:nvPr>
            <p:ph type="sldNum" sz="quarter" idx="12"/>
          </p:nvPr>
        </p:nvSpPr>
        <p:spPr/>
        <p:txBody>
          <a:bodyPr/>
          <a:lstStyle/>
          <a:p>
            <a:fld id="{24191890-1B93-4A46-9FD4-B9843F018E51}" type="slidenum">
              <a:rPr lang="en-US" smtClean="0"/>
              <a:pPr/>
              <a:t>29</a:t>
            </a:fld>
            <a:endParaRPr lang="en-US" dirty="0"/>
          </a:p>
        </p:txBody>
      </p:sp>
      <p:pic>
        <p:nvPicPr>
          <p:cNvPr id="34" name="Shape 1113">
            <a:extLst>
              <a:ext uri="{FF2B5EF4-FFF2-40B4-BE49-F238E27FC236}">
                <a16:creationId xmlns:a16="http://schemas.microsoft.com/office/drawing/2014/main" id="{9313CE2D-1CB9-7487-AADC-B698460C4DDC}"/>
              </a:ext>
            </a:extLst>
          </p:cNvPr>
          <p:cNvPicPr preferRelativeResize="0"/>
          <p:nvPr/>
        </p:nvPicPr>
        <p:blipFill rotWithShape="1">
          <a:blip r:embed="rId2">
            <a:alphaModFix/>
          </a:blip>
          <a:srcRect/>
          <a:stretch/>
        </p:blipFill>
        <p:spPr>
          <a:xfrm>
            <a:off x="4857379" y="5596500"/>
            <a:ext cx="4696648" cy="1991206"/>
          </a:xfrm>
          <a:prstGeom prst="rect">
            <a:avLst/>
          </a:prstGeom>
          <a:noFill/>
          <a:ln>
            <a:noFill/>
          </a:ln>
        </p:spPr>
      </p:pic>
      <p:grpSp>
        <p:nvGrpSpPr>
          <p:cNvPr id="35" name="Shape 1114">
            <a:extLst>
              <a:ext uri="{FF2B5EF4-FFF2-40B4-BE49-F238E27FC236}">
                <a16:creationId xmlns:a16="http://schemas.microsoft.com/office/drawing/2014/main" id="{DB897382-5BD1-AD16-D9D1-35A5323356F6}"/>
              </a:ext>
            </a:extLst>
          </p:cNvPr>
          <p:cNvGrpSpPr/>
          <p:nvPr/>
        </p:nvGrpSpPr>
        <p:grpSpPr>
          <a:xfrm>
            <a:off x="1051719" y="5163628"/>
            <a:ext cx="2315859" cy="1132678"/>
            <a:chOff x="469" y="2590"/>
            <a:chExt cx="1284" cy="627"/>
          </a:xfrm>
        </p:grpSpPr>
        <p:grpSp>
          <p:nvGrpSpPr>
            <p:cNvPr id="36" name="Shape 1115">
              <a:extLst>
                <a:ext uri="{FF2B5EF4-FFF2-40B4-BE49-F238E27FC236}">
                  <a16:creationId xmlns:a16="http://schemas.microsoft.com/office/drawing/2014/main" id="{316F7C62-0221-BEA2-31FB-E6A4DD4B398F}"/>
                </a:ext>
              </a:extLst>
            </p:cNvPr>
            <p:cNvGrpSpPr/>
            <p:nvPr/>
          </p:nvGrpSpPr>
          <p:grpSpPr>
            <a:xfrm>
              <a:off x="672" y="2590"/>
              <a:ext cx="767" cy="627"/>
              <a:chOff x="3840" y="2206"/>
              <a:chExt cx="767" cy="627"/>
            </a:xfrm>
          </p:grpSpPr>
          <p:sp>
            <p:nvSpPr>
              <p:cNvPr id="39" name="Shape 1116">
                <a:extLst>
                  <a:ext uri="{FF2B5EF4-FFF2-40B4-BE49-F238E27FC236}">
                    <a16:creationId xmlns:a16="http://schemas.microsoft.com/office/drawing/2014/main" id="{B3D6F9E3-3EB8-7FCF-C7AD-01D48EC7A453}"/>
                  </a:ext>
                </a:extLst>
              </p:cNvPr>
              <p:cNvSpPr/>
              <p:nvPr/>
            </p:nvSpPr>
            <p:spPr>
              <a:xfrm>
                <a:off x="4468" y="2471"/>
                <a:ext cx="70" cy="88"/>
              </a:xfrm>
              <a:prstGeom prst="ellipse">
                <a:avLst/>
              </a:prstGeom>
              <a:noFill/>
              <a:ln w="28425" cap="flat" cmpd="sng">
                <a:solidFill>
                  <a:srgbClr val="000000"/>
                </a:solidFill>
                <a:prstDash val="solid"/>
                <a:round/>
                <a:headEnd type="none" w="med" len="med"/>
                <a:tailEnd type="none" w="med" len="med"/>
              </a:ln>
            </p:spPr>
            <p:txBody>
              <a:bodyPr lIns="103872" tIns="51922" rIns="103872" bIns="51922" anchor="ctr" anchorCtr="0">
                <a:noAutofit/>
              </a:bodyPr>
              <a:lstStyle/>
              <a:p>
                <a:pPr defTabSz="914400">
                  <a:buClr>
                    <a:srgbClr val="000000"/>
                  </a:buClr>
                  <a:buFont typeface="Arial"/>
                  <a:buNone/>
                </a:pPr>
                <a:endParaRPr sz="2727" kern="0">
                  <a:solidFill>
                    <a:srgbClr val="000000"/>
                  </a:solidFill>
                  <a:latin typeface="Times New Roman"/>
                  <a:ea typeface="Times New Roman"/>
                  <a:cs typeface="Times New Roman"/>
                  <a:sym typeface="Times New Roman"/>
                </a:endParaRPr>
              </a:p>
            </p:txBody>
          </p:sp>
          <p:cxnSp>
            <p:nvCxnSpPr>
              <p:cNvPr id="40" name="Shape 1117">
                <a:extLst>
                  <a:ext uri="{FF2B5EF4-FFF2-40B4-BE49-F238E27FC236}">
                    <a16:creationId xmlns:a16="http://schemas.microsoft.com/office/drawing/2014/main" id="{DD503300-411C-97FD-EAE0-B4D750640F97}"/>
                  </a:ext>
                </a:extLst>
              </p:cNvPr>
              <p:cNvCxnSpPr/>
              <p:nvPr/>
            </p:nvCxnSpPr>
            <p:spPr>
              <a:xfrm>
                <a:off x="3840" y="2520"/>
                <a:ext cx="170" cy="0"/>
              </a:xfrm>
              <a:prstGeom prst="straightConnector1">
                <a:avLst/>
              </a:prstGeom>
              <a:noFill/>
              <a:ln w="28425" cap="flat" cmpd="sng">
                <a:solidFill>
                  <a:srgbClr val="000000"/>
                </a:solidFill>
                <a:prstDash val="solid"/>
                <a:round/>
                <a:headEnd type="none" w="med" len="med"/>
                <a:tailEnd type="none" w="med" len="med"/>
              </a:ln>
            </p:spPr>
          </p:cxnSp>
          <p:cxnSp>
            <p:nvCxnSpPr>
              <p:cNvPr id="41" name="Shape 1118">
                <a:extLst>
                  <a:ext uri="{FF2B5EF4-FFF2-40B4-BE49-F238E27FC236}">
                    <a16:creationId xmlns:a16="http://schemas.microsoft.com/office/drawing/2014/main" id="{995959AF-84A3-6248-E1FA-E7C7AF17B7D2}"/>
                  </a:ext>
                </a:extLst>
              </p:cNvPr>
              <p:cNvCxnSpPr/>
              <p:nvPr/>
            </p:nvCxnSpPr>
            <p:spPr>
              <a:xfrm>
                <a:off x="4538" y="2518"/>
                <a:ext cx="70" cy="0"/>
              </a:xfrm>
              <a:prstGeom prst="straightConnector1">
                <a:avLst/>
              </a:prstGeom>
              <a:noFill/>
              <a:ln w="28425" cap="flat" cmpd="sng">
                <a:solidFill>
                  <a:srgbClr val="000000"/>
                </a:solidFill>
                <a:prstDash val="solid"/>
                <a:round/>
                <a:headEnd type="none" w="med" len="med"/>
                <a:tailEnd type="none" w="med" len="med"/>
              </a:ln>
            </p:spPr>
          </p:cxnSp>
          <p:sp>
            <p:nvSpPr>
              <p:cNvPr id="42" name="Shape 1119">
                <a:extLst>
                  <a:ext uri="{FF2B5EF4-FFF2-40B4-BE49-F238E27FC236}">
                    <a16:creationId xmlns:a16="http://schemas.microsoft.com/office/drawing/2014/main" id="{9D8F4D1C-4305-169D-1D21-2336EBE6E41B}"/>
                  </a:ext>
                </a:extLst>
              </p:cNvPr>
              <p:cNvSpPr/>
              <p:nvPr/>
            </p:nvSpPr>
            <p:spPr>
              <a:xfrm>
                <a:off x="4013" y="2206"/>
                <a:ext cx="448" cy="627"/>
              </a:xfrm>
              <a:custGeom>
                <a:avLst/>
                <a:gdLst/>
                <a:ahLst/>
                <a:cxnLst/>
                <a:rect l="0" t="0" r="0" b="0"/>
                <a:pathLst>
                  <a:path w="120000" h="120000" extrusionOk="0">
                    <a:moveTo>
                      <a:pt x="119956" y="59943"/>
                    </a:moveTo>
                    <a:lnTo>
                      <a:pt x="0" y="119962"/>
                    </a:lnTo>
                    <a:lnTo>
                      <a:pt x="0" y="0"/>
                    </a:lnTo>
                    <a:lnTo>
                      <a:pt x="119956" y="59943"/>
                    </a:lnTo>
                  </a:path>
                </a:pathLst>
              </a:custGeom>
              <a:noFill/>
              <a:ln w="28425" cap="flat" cmpd="sng">
                <a:solidFill>
                  <a:srgbClr val="000000"/>
                </a:solidFill>
                <a:prstDash val="solid"/>
                <a:round/>
                <a:headEnd type="none" w="med" len="med"/>
                <a:tailEnd type="none" w="med" len="med"/>
              </a:ln>
            </p:spPr>
            <p:txBody>
              <a:bodyPr lIns="103872" tIns="51922" rIns="103872" bIns="51922" anchor="ctr" anchorCtr="0">
                <a:noAutofit/>
              </a:bodyPr>
              <a:lstStyle/>
              <a:p>
                <a:pPr defTabSz="914400">
                  <a:buClr>
                    <a:srgbClr val="000000"/>
                  </a:buClr>
                  <a:buFont typeface="Arial"/>
                  <a:buNone/>
                </a:pPr>
                <a:endParaRPr sz="2727" kern="0">
                  <a:solidFill>
                    <a:srgbClr val="000000"/>
                  </a:solidFill>
                  <a:latin typeface="Times New Roman"/>
                  <a:ea typeface="Times New Roman"/>
                  <a:cs typeface="Times New Roman"/>
                  <a:sym typeface="Times New Roman"/>
                </a:endParaRPr>
              </a:p>
            </p:txBody>
          </p:sp>
        </p:grpSp>
        <p:sp>
          <p:nvSpPr>
            <p:cNvPr id="37" name="Shape 1120">
              <a:extLst>
                <a:ext uri="{FF2B5EF4-FFF2-40B4-BE49-F238E27FC236}">
                  <a16:creationId xmlns:a16="http://schemas.microsoft.com/office/drawing/2014/main" id="{F35BD80D-26EB-D017-51B0-29C778A894A3}"/>
                </a:ext>
              </a:extLst>
            </p:cNvPr>
            <p:cNvSpPr txBox="1"/>
            <p:nvPr/>
          </p:nvSpPr>
          <p:spPr>
            <a:xfrm>
              <a:off x="469" y="2712"/>
              <a:ext cx="189" cy="288"/>
            </a:xfrm>
            <a:prstGeom prst="rect">
              <a:avLst/>
            </a:prstGeom>
            <a:noFill/>
            <a:ln>
              <a:noFill/>
            </a:ln>
          </p:spPr>
          <p:txBody>
            <a:bodyPr lIns="103872" tIns="51922" rIns="103872" bIns="51922" anchor="t" anchorCtr="0">
              <a:noAutofit/>
            </a:bodyPr>
            <a:lstStyle/>
            <a:p>
              <a:pPr defTabSz="914400">
                <a:buClr>
                  <a:srgbClr val="CC0000"/>
                </a:buClr>
                <a:buSzPct val="25000"/>
                <a:buFont typeface="Arial"/>
                <a:buNone/>
              </a:pPr>
              <a:r>
                <a:rPr lang="en-US" sz="2727" b="1" kern="0">
                  <a:solidFill>
                    <a:srgbClr val="CC0000"/>
                  </a:solidFill>
                  <a:latin typeface="Times New Roman"/>
                  <a:ea typeface="Times New Roman"/>
                  <a:cs typeface="Times New Roman"/>
                  <a:sym typeface="Times New Roman"/>
                </a:rPr>
                <a:t>I</a:t>
              </a:r>
            </a:p>
          </p:txBody>
        </p:sp>
        <p:sp>
          <p:nvSpPr>
            <p:cNvPr id="38" name="Shape 1121">
              <a:extLst>
                <a:ext uri="{FF2B5EF4-FFF2-40B4-BE49-F238E27FC236}">
                  <a16:creationId xmlns:a16="http://schemas.microsoft.com/office/drawing/2014/main" id="{365A649D-C2A5-8E9E-F45E-F743AD6E4F72}"/>
                </a:ext>
              </a:extLst>
            </p:cNvPr>
            <p:cNvSpPr txBox="1"/>
            <p:nvPr/>
          </p:nvSpPr>
          <p:spPr>
            <a:xfrm>
              <a:off x="1488" y="2704"/>
              <a:ext cx="265" cy="288"/>
            </a:xfrm>
            <a:prstGeom prst="rect">
              <a:avLst/>
            </a:prstGeom>
            <a:noFill/>
            <a:ln>
              <a:noFill/>
            </a:ln>
          </p:spPr>
          <p:txBody>
            <a:bodyPr lIns="103872" tIns="51922" rIns="103872" bIns="51922" anchor="t" anchorCtr="0">
              <a:noAutofit/>
            </a:bodyPr>
            <a:lstStyle/>
            <a:p>
              <a:pPr defTabSz="914400">
                <a:buClr>
                  <a:srgbClr val="000000"/>
                </a:buClr>
                <a:buSzPct val="25000"/>
                <a:buFont typeface="Arial"/>
                <a:buNone/>
              </a:pPr>
              <a:r>
                <a:rPr lang="en-US" sz="2727" b="1" kern="0">
                  <a:solidFill>
                    <a:srgbClr val="000000"/>
                  </a:solidFill>
                  <a:latin typeface="Times New Roman"/>
                  <a:ea typeface="Times New Roman"/>
                  <a:cs typeface="Times New Roman"/>
                  <a:sym typeface="Times New Roman"/>
                </a:rPr>
                <a:t>O</a:t>
              </a:r>
            </a:p>
          </p:txBody>
        </p:sp>
      </p:grpSp>
      <p:sp>
        <p:nvSpPr>
          <p:cNvPr id="43" name="Shape 1122">
            <a:extLst>
              <a:ext uri="{FF2B5EF4-FFF2-40B4-BE49-F238E27FC236}">
                <a16:creationId xmlns:a16="http://schemas.microsoft.com/office/drawing/2014/main" id="{66AF351F-EC1A-58CC-ABE0-2F842771C324}"/>
              </a:ext>
            </a:extLst>
          </p:cNvPr>
          <p:cNvSpPr txBox="1"/>
          <p:nvPr/>
        </p:nvSpPr>
        <p:spPr>
          <a:xfrm>
            <a:off x="4489439" y="6462241"/>
            <a:ext cx="477961" cy="519445"/>
          </a:xfrm>
          <a:prstGeom prst="rect">
            <a:avLst/>
          </a:prstGeom>
          <a:noFill/>
          <a:ln>
            <a:noFill/>
          </a:ln>
        </p:spPr>
        <p:txBody>
          <a:bodyPr lIns="103872" tIns="51922" rIns="103872" bIns="51922" anchor="t" anchorCtr="0">
            <a:noAutofit/>
          </a:bodyPr>
          <a:lstStyle/>
          <a:p>
            <a:pPr defTabSz="914400">
              <a:buClr>
                <a:srgbClr val="000000"/>
              </a:buClr>
              <a:buSzPct val="25000"/>
              <a:buFont typeface="Arial"/>
              <a:buNone/>
            </a:pPr>
            <a:r>
              <a:rPr lang="en-US" sz="2727" b="1" kern="0">
                <a:solidFill>
                  <a:srgbClr val="000000"/>
                </a:solidFill>
                <a:latin typeface="Times New Roman"/>
                <a:ea typeface="Times New Roman"/>
                <a:cs typeface="Times New Roman"/>
                <a:sym typeface="Times New Roman"/>
              </a:rPr>
              <a:t>O</a:t>
            </a:r>
          </a:p>
        </p:txBody>
      </p:sp>
      <p:grpSp>
        <p:nvGrpSpPr>
          <p:cNvPr id="44" name="Shape 1123">
            <a:extLst>
              <a:ext uri="{FF2B5EF4-FFF2-40B4-BE49-F238E27FC236}">
                <a16:creationId xmlns:a16="http://schemas.microsoft.com/office/drawing/2014/main" id="{52EECADE-4DAF-D931-B4C6-E965C606B527}"/>
              </a:ext>
            </a:extLst>
          </p:cNvPr>
          <p:cNvGrpSpPr/>
          <p:nvPr/>
        </p:nvGrpSpPr>
        <p:grpSpPr>
          <a:xfrm>
            <a:off x="4576009" y="4557607"/>
            <a:ext cx="4545144" cy="1212039"/>
            <a:chOff x="2422" y="2254"/>
            <a:chExt cx="2520" cy="672"/>
          </a:xfrm>
        </p:grpSpPr>
        <p:grpSp>
          <p:nvGrpSpPr>
            <p:cNvPr id="45" name="Shape 1124">
              <a:extLst>
                <a:ext uri="{FF2B5EF4-FFF2-40B4-BE49-F238E27FC236}">
                  <a16:creationId xmlns:a16="http://schemas.microsoft.com/office/drawing/2014/main" id="{B64345A0-86B5-14F9-65A4-38D501A2B6F1}"/>
                </a:ext>
              </a:extLst>
            </p:cNvPr>
            <p:cNvGrpSpPr/>
            <p:nvPr/>
          </p:nvGrpSpPr>
          <p:grpSpPr>
            <a:xfrm>
              <a:off x="3071" y="2446"/>
              <a:ext cx="1872" cy="480"/>
              <a:chOff x="984" y="2782"/>
              <a:chExt cx="1872" cy="480"/>
            </a:xfrm>
          </p:grpSpPr>
          <p:cxnSp>
            <p:nvCxnSpPr>
              <p:cNvPr id="49" name="Shape 1125">
                <a:extLst>
                  <a:ext uri="{FF2B5EF4-FFF2-40B4-BE49-F238E27FC236}">
                    <a16:creationId xmlns:a16="http://schemas.microsoft.com/office/drawing/2014/main" id="{D0FFB838-16AF-31C1-F533-B5CAD2F9F301}"/>
                  </a:ext>
                </a:extLst>
              </p:cNvPr>
              <p:cNvCxnSpPr/>
              <p:nvPr/>
            </p:nvCxnSpPr>
            <p:spPr>
              <a:xfrm>
                <a:off x="984" y="2792"/>
                <a:ext cx="336" cy="0"/>
              </a:xfrm>
              <a:prstGeom prst="straightConnector1">
                <a:avLst/>
              </a:prstGeom>
              <a:noFill/>
              <a:ln w="38100" cap="flat" cmpd="sng">
                <a:solidFill>
                  <a:srgbClr val="CC0000"/>
                </a:solidFill>
                <a:prstDash val="solid"/>
                <a:round/>
                <a:headEnd type="none" w="med" len="med"/>
                <a:tailEnd type="none" w="med" len="med"/>
              </a:ln>
            </p:spPr>
          </p:cxnSp>
          <p:cxnSp>
            <p:nvCxnSpPr>
              <p:cNvPr id="50" name="Shape 1126">
                <a:extLst>
                  <a:ext uri="{FF2B5EF4-FFF2-40B4-BE49-F238E27FC236}">
                    <a16:creationId xmlns:a16="http://schemas.microsoft.com/office/drawing/2014/main" id="{93DCB3A1-8A87-963D-110E-39AF33A8D968}"/>
                  </a:ext>
                </a:extLst>
              </p:cNvPr>
              <p:cNvCxnSpPr/>
              <p:nvPr/>
            </p:nvCxnSpPr>
            <p:spPr>
              <a:xfrm>
                <a:off x="1302" y="3263"/>
                <a:ext cx="1235" cy="0"/>
              </a:xfrm>
              <a:prstGeom prst="straightConnector1">
                <a:avLst/>
              </a:prstGeom>
              <a:noFill/>
              <a:ln w="38100" cap="flat" cmpd="sng">
                <a:solidFill>
                  <a:srgbClr val="CC0000"/>
                </a:solidFill>
                <a:prstDash val="solid"/>
                <a:round/>
                <a:headEnd type="none" w="med" len="med"/>
                <a:tailEnd type="none" w="med" len="med"/>
              </a:ln>
            </p:spPr>
          </p:cxnSp>
          <p:cxnSp>
            <p:nvCxnSpPr>
              <p:cNvPr id="51" name="Shape 1127">
                <a:extLst>
                  <a:ext uri="{FF2B5EF4-FFF2-40B4-BE49-F238E27FC236}">
                    <a16:creationId xmlns:a16="http://schemas.microsoft.com/office/drawing/2014/main" id="{6B57E7C4-4DDB-660E-0773-07EF20CA66EB}"/>
                  </a:ext>
                </a:extLst>
              </p:cNvPr>
              <p:cNvCxnSpPr/>
              <p:nvPr/>
            </p:nvCxnSpPr>
            <p:spPr>
              <a:xfrm rot="10800000">
                <a:off x="1310" y="2782"/>
                <a:ext cx="0" cy="479"/>
              </a:xfrm>
              <a:prstGeom prst="straightConnector1">
                <a:avLst/>
              </a:prstGeom>
              <a:noFill/>
              <a:ln w="38100" cap="flat" cmpd="sng">
                <a:solidFill>
                  <a:srgbClr val="CC0000"/>
                </a:solidFill>
                <a:prstDash val="solid"/>
                <a:round/>
                <a:headEnd type="none" w="med" len="med"/>
                <a:tailEnd type="none" w="med" len="med"/>
              </a:ln>
            </p:spPr>
          </p:cxnSp>
          <p:cxnSp>
            <p:nvCxnSpPr>
              <p:cNvPr id="52" name="Shape 1128">
                <a:extLst>
                  <a:ext uri="{FF2B5EF4-FFF2-40B4-BE49-F238E27FC236}">
                    <a16:creationId xmlns:a16="http://schemas.microsoft.com/office/drawing/2014/main" id="{7561C44E-6631-7FF2-08C2-C0D3EB771BE0}"/>
                  </a:ext>
                </a:extLst>
              </p:cNvPr>
              <p:cNvCxnSpPr/>
              <p:nvPr/>
            </p:nvCxnSpPr>
            <p:spPr>
              <a:xfrm>
                <a:off x="2520" y="2792"/>
                <a:ext cx="336" cy="0"/>
              </a:xfrm>
              <a:prstGeom prst="straightConnector1">
                <a:avLst/>
              </a:prstGeom>
              <a:noFill/>
              <a:ln w="38100" cap="flat" cmpd="sng">
                <a:solidFill>
                  <a:srgbClr val="CC0000"/>
                </a:solidFill>
                <a:prstDash val="solid"/>
                <a:round/>
                <a:headEnd type="none" w="med" len="med"/>
                <a:tailEnd type="none" w="med" len="med"/>
              </a:ln>
            </p:spPr>
          </p:cxnSp>
          <p:cxnSp>
            <p:nvCxnSpPr>
              <p:cNvPr id="53" name="Shape 1129">
                <a:extLst>
                  <a:ext uri="{FF2B5EF4-FFF2-40B4-BE49-F238E27FC236}">
                    <a16:creationId xmlns:a16="http://schemas.microsoft.com/office/drawing/2014/main" id="{C90027E6-6F01-4319-03D3-BD06A994853A}"/>
                  </a:ext>
                </a:extLst>
              </p:cNvPr>
              <p:cNvCxnSpPr/>
              <p:nvPr/>
            </p:nvCxnSpPr>
            <p:spPr>
              <a:xfrm rot="10800000">
                <a:off x="2528" y="2782"/>
                <a:ext cx="0" cy="479"/>
              </a:xfrm>
              <a:prstGeom prst="straightConnector1">
                <a:avLst/>
              </a:prstGeom>
              <a:noFill/>
              <a:ln w="38100" cap="flat" cmpd="sng">
                <a:solidFill>
                  <a:srgbClr val="CC0000"/>
                </a:solidFill>
                <a:prstDash val="solid"/>
                <a:round/>
                <a:headEnd type="none" w="med" len="med"/>
                <a:tailEnd type="none" w="med" len="med"/>
              </a:ln>
            </p:spPr>
          </p:cxnSp>
        </p:grpSp>
        <p:sp>
          <p:nvSpPr>
            <p:cNvPr id="46" name="Shape 1130">
              <a:extLst>
                <a:ext uri="{FF2B5EF4-FFF2-40B4-BE49-F238E27FC236}">
                  <a16:creationId xmlns:a16="http://schemas.microsoft.com/office/drawing/2014/main" id="{DDF5FA42-0E49-87FB-645F-D32BABB4F544}"/>
                </a:ext>
              </a:extLst>
            </p:cNvPr>
            <p:cNvSpPr txBox="1"/>
            <p:nvPr/>
          </p:nvSpPr>
          <p:spPr>
            <a:xfrm>
              <a:off x="2422" y="2254"/>
              <a:ext cx="189" cy="288"/>
            </a:xfrm>
            <a:prstGeom prst="rect">
              <a:avLst/>
            </a:prstGeom>
            <a:noFill/>
            <a:ln>
              <a:noFill/>
            </a:ln>
          </p:spPr>
          <p:txBody>
            <a:bodyPr lIns="103872" tIns="51922" rIns="103872" bIns="51922" anchor="t" anchorCtr="0">
              <a:noAutofit/>
            </a:bodyPr>
            <a:lstStyle/>
            <a:p>
              <a:pPr defTabSz="914400">
                <a:buClr>
                  <a:srgbClr val="CC0000"/>
                </a:buClr>
                <a:buSzPct val="25000"/>
                <a:buFont typeface="Arial"/>
                <a:buNone/>
              </a:pPr>
              <a:r>
                <a:rPr lang="en-US" sz="2727" b="1" kern="0">
                  <a:solidFill>
                    <a:srgbClr val="CC0000"/>
                  </a:solidFill>
                  <a:latin typeface="Times New Roman"/>
                  <a:ea typeface="Times New Roman"/>
                  <a:cs typeface="Times New Roman"/>
                  <a:sym typeface="Times New Roman"/>
                </a:rPr>
                <a:t>I</a:t>
              </a:r>
            </a:p>
          </p:txBody>
        </p:sp>
        <p:sp>
          <p:nvSpPr>
            <p:cNvPr id="47" name="Shape 1131">
              <a:extLst>
                <a:ext uri="{FF2B5EF4-FFF2-40B4-BE49-F238E27FC236}">
                  <a16:creationId xmlns:a16="http://schemas.microsoft.com/office/drawing/2014/main" id="{CA1D5021-E57E-6E6D-E54E-9F64F99BFF0B}"/>
                </a:ext>
              </a:extLst>
            </p:cNvPr>
            <p:cNvSpPr txBox="1"/>
            <p:nvPr/>
          </p:nvSpPr>
          <p:spPr>
            <a:xfrm>
              <a:off x="3095" y="2428"/>
              <a:ext cx="318" cy="213"/>
            </a:xfrm>
            <a:prstGeom prst="rect">
              <a:avLst/>
            </a:prstGeom>
            <a:noFill/>
            <a:ln>
              <a:noFill/>
            </a:ln>
          </p:spPr>
          <p:txBody>
            <a:bodyPr lIns="103872" tIns="51922" rIns="103872" bIns="51922" anchor="t" anchorCtr="0">
              <a:noAutofit/>
            </a:bodyPr>
            <a:lstStyle/>
            <a:p>
              <a:pPr defTabSz="914400">
                <a:buClr>
                  <a:srgbClr val="000000"/>
                </a:buClr>
                <a:buSzPct val="25000"/>
                <a:buFont typeface="Arial"/>
                <a:buNone/>
              </a:pPr>
              <a:r>
                <a:rPr lang="en-US" sz="1818" kern="0">
                  <a:solidFill>
                    <a:srgbClr val="000000"/>
                  </a:solidFill>
                  <a:ea typeface="Calibri"/>
                  <a:cs typeface="Calibri"/>
                  <a:sym typeface="Calibri"/>
                </a:rPr>
                <a:t>Vdd</a:t>
              </a:r>
            </a:p>
          </p:txBody>
        </p:sp>
        <p:sp>
          <p:nvSpPr>
            <p:cNvPr id="48" name="Shape 1132">
              <a:extLst>
                <a:ext uri="{FF2B5EF4-FFF2-40B4-BE49-F238E27FC236}">
                  <a16:creationId xmlns:a16="http://schemas.microsoft.com/office/drawing/2014/main" id="{6A5C4997-3850-6405-3114-9189E6343158}"/>
                </a:ext>
              </a:extLst>
            </p:cNvPr>
            <p:cNvSpPr txBox="1"/>
            <p:nvPr/>
          </p:nvSpPr>
          <p:spPr>
            <a:xfrm>
              <a:off x="3720" y="2687"/>
              <a:ext cx="310" cy="213"/>
            </a:xfrm>
            <a:prstGeom prst="rect">
              <a:avLst/>
            </a:prstGeom>
            <a:noFill/>
            <a:ln>
              <a:noFill/>
            </a:ln>
          </p:spPr>
          <p:txBody>
            <a:bodyPr lIns="103872" tIns="51922" rIns="103872" bIns="51922" anchor="t" anchorCtr="0">
              <a:noAutofit/>
            </a:bodyPr>
            <a:lstStyle/>
            <a:p>
              <a:pPr defTabSz="914400">
                <a:buClr>
                  <a:srgbClr val="000000"/>
                </a:buClr>
                <a:buSzPct val="25000"/>
                <a:buFont typeface="Arial"/>
                <a:buNone/>
              </a:pPr>
              <a:r>
                <a:rPr lang="en-US" sz="1818" kern="0">
                  <a:solidFill>
                    <a:srgbClr val="000000"/>
                  </a:solidFill>
                  <a:ea typeface="Calibri"/>
                  <a:cs typeface="Calibri"/>
                  <a:sym typeface="Calibri"/>
                </a:rPr>
                <a:t>gnd</a:t>
              </a:r>
            </a:p>
          </p:txBody>
        </p:sp>
      </p:grpSp>
      <p:grpSp>
        <p:nvGrpSpPr>
          <p:cNvPr id="54" name="Shape 1133">
            <a:extLst>
              <a:ext uri="{FF2B5EF4-FFF2-40B4-BE49-F238E27FC236}">
                <a16:creationId xmlns:a16="http://schemas.microsoft.com/office/drawing/2014/main" id="{0EB5F1FD-7DC0-6FB9-4AB2-A681725BAE3E}"/>
              </a:ext>
            </a:extLst>
          </p:cNvPr>
          <p:cNvGrpSpPr/>
          <p:nvPr/>
        </p:nvGrpSpPr>
        <p:grpSpPr>
          <a:xfrm>
            <a:off x="5755585" y="5942794"/>
            <a:ext cx="3376393" cy="887385"/>
            <a:chOff x="3078" y="3022"/>
            <a:chExt cx="1872" cy="492"/>
          </a:xfrm>
        </p:grpSpPr>
        <p:grpSp>
          <p:nvGrpSpPr>
            <p:cNvPr id="55" name="Shape 1134">
              <a:extLst>
                <a:ext uri="{FF2B5EF4-FFF2-40B4-BE49-F238E27FC236}">
                  <a16:creationId xmlns:a16="http://schemas.microsoft.com/office/drawing/2014/main" id="{DE49ACEE-FBC0-5F77-7D9B-E7380A181763}"/>
                </a:ext>
              </a:extLst>
            </p:cNvPr>
            <p:cNvGrpSpPr/>
            <p:nvPr/>
          </p:nvGrpSpPr>
          <p:grpSpPr>
            <a:xfrm rot="10800000" flipH="1">
              <a:off x="3078" y="3034"/>
              <a:ext cx="1872" cy="480"/>
              <a:chOff x="984" y="2782"/>
              <a:chExt cx="1872" cy="480"/>
            </a:xfrm>
          </p:grpSpPr>
          <p:cxnSp>
            <p:nvCxnSpPr>
              <p:cNvPr id="58" name="Shape 1135">
                <a:extLst>
                  <a:ext uri="{FF2B5EF4-FFF2-40B4-BE49-F238E27FC236}">
                    <a16:creationId xmlns:a16="http://schemas.microsoft.com/office/drawing/2014/main" id="{9860309B-E468-7D02-9312-EFE334B2EB88}"/>
                  </a:ext>
                </a:extLst>
              </p:cNvPr>
              <p:cNvCxnSpPr/>
              <p:nvPr/>
            </p:nvCxnSpPr>
            <p:spPr>
              <a:xfrm>
                <a:off x="984" y="2792"/>
                <a:ext cx="336" cy="0"/>
              </a:xfrm>
              <a:prstGeom prst="straightConnector1">
                <a:avLst/>
              </a:prstGeom>
              <a:noFill/>
              <a:ln w="38100" cap="flat" cmpd="sng">
                <a:solidFill>
                  <a:srgbClr val="000000"/>
                </a:solidFill>
                <a:prstDash val="solid"/>
                <a:round/>
                <a:headEnd type="none" w="med" len="med"/>
                <a:tailEnd type="none" w="med" len="med"/>
              </a:ln>
            </p:spPr>
          </p:cxnSp>
          <p:cxnSp>
            <p:nvCxnSpPr>
              <p:cNvPr id="59" name="Shape 1136">
                <a:extLst>
                  <a:ext uri="{FF2B5EF4-FFF2-40B4-BE49-F238E27FC236}">
                    <a16:creationId xmlns:a16="http://schemas.microsoft.com/office/drawing/2014/main" id="{EA4518FE-F96B-7EA2-D62C-27379D80C542}"/>
                  </a:ext>
                </a:extLst>
              </p:cNvPr>
              <p:cNvCxnSpPr/>
              <p:nvPr/>
            </p:nvCxnSpPr>
            <p:spPr>
              <a:xfrm>
                <a:off x="1302" y="3263"/>
                <a:ext cx="1235" cy="0"/>
              </a:xfrm>
              <a:prstGeom prst="straightConnector1">
                <a:avLst/>
              </a:prstGeom>
              <a:noFill/>
              <a:ln w="38100" cap="flat" cmpd="sng">
                <a:solidFill>
                  <a:srgbClr val="000000"/>
                </a:solidFill>
                <a:prstDash val="solid"/>
                <a:round/>
                <a:headEnd type="none" w="med" len="med"/>
                <a:tailEnd type="none" w="med" len="med"/>
              </a:ln>
            </p:spPr>
          </p:cxnSp>
          <p:cxnSp>
            <p:nvCxnSpPr>
              <p:cNvPr id="60" name="Shape 1137">
                <a:extLst>
                  <a:ext uri="{FF2B5EF4-FFF2-40B4-BE49-F238E27FC236}">
                    <a16:creationId xmlns:a16="http://schemas.microsoft.com/office/drawing/2014/main" id="{73135BB1-0A9E-B13D-6959-BB46E431EC6B}"/>
                  </a:ext>
                </a:extLst>
              </p:cNvPr>
              <p:cNvCxnSpPr/>
              <p:nvPr/>
            </p:nvCxnSpPr>
            <p:spPr>
              <a:xfrm rot="10800000">
                <a:off x="1310" y="2782"/>
                <a:ext cx="0" cy="479"/>
              </a:xfrm>
              <a:prstGeom prst="straightConnector1">
                <a:avLst/>
              </a:prstGeom>
              <a:noFill/>
              <a:ln w="38100" cap="flat" cmpd="sng">
                <a:solidFill>
                  <a:srgbClr val="000000"/>
                </a:solidFill>
                <a:prstDash val="solid"/>
                <a:round/>
                <a:headEnd type="none" w="med" len="med"/>
                <a:tailEnd type="none" w="med" len="med"/>
              </a:ln>
            </p:spPr>
          </p:cxnSp>
          <p:cxnSp>
            <p:nvCxnSpPr>
              <p:cNvPr id="61" name="Shape 1138">
                <a:extLst>
                  <a:ext uri="{FF2B5EF4-FFF2-40B4-BE49-F238E27FC236}">
                    <a16:creationId xmlns:a16="http://schemas.microsoft.com/office/drawing/2014/main" id="{21292309-3CE9-52EB-C655-0B118BAC19F8}"/>
                  </a:ext>
                </a:extLst>
              </p:cNvPr>
              <p:cNvCxnSpPr/>
              <p:nvPr/>
            </p:nvCxnSpPr>
            <p:spPr>
              <a:xfrm>
                <a:off x="2520" y="2792"/>
                <a:ext cx="336" cy="0"/>
              </a:xfrm>
              <a:prstGeom prst="straightConnector1">
                <a:avLst/>
              </a:prstGeom>
              <a:noFill/>
              <a:ln w="38100" cap="flat" cmpd="sng">
                <a:solidFill>
                  <a:srgbClr val="000000"/>
                </a:solidFill>
                <a:prstDash val="solid"/>
                <a:round/>
                <a:headEnd type="none" w="med" len="med"/>
                <a:tailEnd type="none" w="med" len="med"/>
              </a:ln>
            </p:spPr>
          </p:cxnSp>
          <p:cxnSp>
            <p:nvCxnSpPr>
              <p:cNvPr id="62" name="Shape 1139">
                <a:extLst>
                  <a:ext uri="{FF2B5EF4-FFF2-40B4-BE49-F238E27FC236}">
                    <a16:creationId xmlns:a16="http://schemas.microsoft.com/office/drawing/2014/main" id="{7E2B2B38-D95D-6501-8B2C-04A626C35F2D}"/>
                  </a:ext>
                </a:extLst>
              </p:cNvPr>
              <p:cNvCxnSpPr/>
              <p:nvPr/>
            </p:nvCxnSpPr>
            <p:spPr>
              <a:xfrm rot="10800000">
                <a:off x="2528" y="2782"/>
                <a:ext cx="0" cy="479"/>
              </a:xfrm>
              <a:prstGeom prst="straightConnector1">
                <a:avLst/>
              </a:prstGeom>
              <a:noFill/>
              <a:ln w="38100" cap="flat" cmpd="sng">
                <a:solidFill>
                  <a:srgbClr val="000000"/>
                </a:solidFill>
                <a:prstDash val="solid"/>
                <a:round/>
                <a:headEnd type="none" w="med" len="med"/>
                <a:tailEnd type="none" w="med" len="med"/>
              </a:ln>
            </p:spPr>
          </p:cxnSp>
        </p:grpSp>
        <p:sp>
          <p:nvSpPr>
            <p:cNvPr id="56" name="Shape 1140">
              <a:extLst>
                <a:ext uri="{FF2B5EF4-FFF2-40B4-BE49-F238E27FC236}">
                  <a16:creationId xmlns:a16="http://schemas.microsoft.com/office/drawing/2014/main" id="{5F17A4D2-9FDF-5D61-50AC-A8F17CB7A7A8}"/>
                </a:ext>
              </a:extLst>
            </p:cNvPr>
            <p:cNvSpPr txBox="1"/>
            <p:nvPr/>
          </p:nvSpPr>
          <p:spPr>
            <a:xfrm>
              <a:off x="3911" y="3022"/>
              <a:ext cx="318" cy="213"/>
            </a:xfrm>
            <a:prstGeom prst="rect">
              <a:avLst/>
            </a:prstGeom>
            <a:noFill/>
            <a:ln>
              <a:noFill/>
            </a:ln>
          </p:spPr>
          <p:txBody>
            <a:bodyPr lIns="103872" tIns="51922" rIns="103872" bIns="51922" anchor="t" anchorCtr="0">
              <a:noAutofit/>
            </a:bodyPr>
            <a:lstStyle/>
            <a:p>
              <a:pPr marL="0" marR="0" lvl="0" indent="0" defTabSz="914400" eaLnBrk="1" fontAlgn="auto" latinLnBrk="0" hangingPunct="1">
                <a:lnSpc>
                  <a:spcPct val="100000"/>
                </a:lnSpc>
                <a:spcBef>
                  <a:spcPts val="0"/>
                </a:spcBef>
                <a:spcAft>
                  <a:spcPts val="0"/>
                </a:spcAft>
                <a:buClr>
                  <a:srgbClr val="000000"/>
                </a:buClr>
                <a:buSzPct val="25000"/>
                <a:buFont typeface="Arial"/>
                <a:buNone/>
                <a:tabLst/>
                <a:defRPr/>
              </a:pPr>
              <a:r>
                <a:rPr kumimoji="0" lang="en-US" sz="1818" b="0" i="0" u="none" strike="noStrike" kern="0" cap="none" spc="0" normalizeH="0" baseline="0" noProof="0">
                  <a:ln>
                    <a:noFill/>
                  </a:ln>
                  <a:solidFill>
                    <a:srgbClr val="000000"/>
                  </a:solidFill>
                  <a:effectLst/>
                  <a:uLnTx/>
                  <a:uFillTx/>
                  <a:ea typeface="Calibri"/>
                  <a:cs typeface="Calibri"/>
                  <a:sym typeface="Calibri"/>
                </a:rPr>
                <a:t>Vdd</a:t>
              </a:r>
            </a:p>
          </p:txBody>
        </p:sp>
        <p:sp>
          <p:nvSpPr>
            <p:cNvPr id="57" name="Shape 1141">
              <a:extLst>
                <a:ext uri="{FF2B5EF4-FFF2-40B4-BE49-F238E27FC236}">
                  <a16:creationId xmlns:a16="http://schemas.microsoft.com/office/drawing/2014/main" id="{C20AAA32-DE49-5D4A-1FE3-F73E33BC6FD7}"/>
                </a:ext>
              </a:extLst>
            </p:cNvPr>
            <p:cNvSpPr txBox="1"/>
            <p:nvPr/>
          </p:nvSpPr>
          <p:spPr>
            <a:xfrm>
              <a:off x="3095" y="3263"/>
              <a:ext cx="310" cy="213"/>
            </a:xfrm>
            <a:prstGeom prst="rect">
              <a:avLst/>
            </a:prstGeom>
            <a:noFill/>
            <a:ln>
              <a:noFill/>
            </a:ln>
          </p:spPr>
          <p:txBody>
            <a:bodyPr lIns="103872" tIns="51922" rIns="103872" bIns="51922" anchor="t" anchorCtr="0">
              <a:noAutofit/>
            </a:bodyPr>
            <a:lstStyle/>
            <a:p>
              <a:pPr marL="0" marR="0" lvl="0" indent="0" defTabSz="914400" eaLnBrk="1" fontAlgn="auto" latinLnBrk="0" hangingPunct="1">
                <a:lnSpc>
                  <a:spcPct val="100000"/>
                </a:lnSpc>
                <a:spcBef>
                  <a:spcPts val="0"/>
                </a:spcBef>
                <a:spcAft>
                  <a:spcPts val="0"/>
                </a:spcAft>
                <a:buClr>
                  <a:srgbClr val="000000"/>
                </a:buClr>
                <a:buSzPct val="25000"/>
                <a:buFont typeface="Arial"/>
                <a:buNone/>
                <a:tabLst/>
                <a:defRPr/>
              </a:pPr>
              <a:r>
                <a:rPr kumimoji="0" lang="en-US" sz="1818" b="0" i="0" u="none" strike="noStrike" kern="0" cap="none" spc="0" normalizeH="0" baseline="0" noProof="0">
                  <a:ln>
                    <a:noFill/>
                  </a:ln>
                  <a:solidFill>
                    <a:srgbClr val="000000"/>
                  </a:solidFill>
                  <a:effectLst/>
                  <a:uLnTx/>
                  <a:uFillTx/>
                  <a:ea typeface="Calibri"/>
                  <a:cs typeface="Calibri"/>
                  <a:sym typeface="Calibri"/>
                </a:rPr>
                <a:t>gnd</a:t>
              </a:r>
            </a:p>
          </p:txBody>
        </p:sp>
      </p:grpSp>
    </p:spTree>
    <p:extLst>
      <p:ext uri="{BB962C8B-B14F-4D97-AF65-F5344CB8AC3E}">
        <p14:creationId xmlns:p14="http://schemas.microsoft.com/office/powerpoint/2010/main" val="70441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1"/>
                                        <p:tgtEl>
                                          <p:spTgt spid="44"/>
                                        </p:tgtEl>
                                      </p:cBhvr>
                                    </p:animEffect>
                                  </p:childTnLst>
                                </p:cTn>
                              </p:par>
                              <p:par>
                                <p:cTn id="11" presetID="10"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1"/>
                                        <p:tgtEl>
                                          <p:spTgt spid="54"/>
                                        </p:tgtEl>
                                      </p:cBhvr>
                                    </p:animEffect>
                                  </p:childTnLst>
                                </p:cTn>
                              </p:par>
                              <p:par>
                                <p:cTn id="14" presetID="10" presetClass="entr" presetSubtype="0" fill="hold"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1"/>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1"/>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98984546-A99D-4972-93C4-9992B84BAAB9}" type="slidenum">
              <a:rPr lang="en-US" smtClean="0">
                <a:solidFill>
                  <a:srgbClr val="000000"/>
                </a:solidFill>
              </a:rPr>
              <a:pPr/>
              <a:t>3</a:t>
            </a:fld>
            <a:endParaRPr lang="en-US" dirty="0">
              <a:solidFill>
                <a:srgbClr val="000000"/>
              </a:solidFill>
            </a:endParaRPr>
          </a:p>
        </p:txBody>
      </p:sp>
      <p:sp>
        <p:nvSpPr>
          <p:cNvPr id="2" name="Title 1"/>
          <p:cNvSpPr>
            <a:spLocks noGrp="1"/>
          </p:cNvSpPr>
          <p:nvPr>
            <p:ph type="title" idx="4294967295"/>
          </p:nvPr>
        </p:nvSpPr>
        <p:spPr>
          <a:xfrm>
            <a:off x="1503839" y="3195320"/>
            <a:ext cx="9067800" cy="949960"/>
          </a:xfrm>
        </p:spPr>
        <p:txBody>
          <a:bodyPr/>
          <a:lstStyle/>
          <a:p>
            <a:r>
              <a:rPr lang="en-US" sz="4080" dirty="0"/>
              <a:t>Floating Point Arithmetic </a:t>
            </a:r>
          </a:p>
        </p:txBody>
      </p:sp>
      <p:sp>
        <p:nvSpPr>
          <p:cNvPr id="6" name="TextBox 5">
            <a:extLst>
              <a:ext uri="{FF2B5EF4-FFF2-40B4-BE49-F238E27FC236}">
                <a16:creationId xmlns:a16="http://schemas.microsoft.com/office/drawing/2014/main" id="{9F651BAD-406E-B19C-4E02-64728A2863EE}"/>
              </a:ext>
            </a:extLst>
          </p:cNvPr>
          <p:cNvSpPr txBox="1"/>
          <p:nvPr/>
        </p:nvSpPr>
        <p:spPr>
          <a:xfrm>
            <a:off x="5156538" y="5603410"/>
            <a:ext cx="1848762" cy="929485"/>
          </a:xfrm>
          <a:prstGeom prst="rect">
            <a:avLst/>
          </a:prstGeom>
          <a:solidFill>
            <a:srgbClr val="1CACE3">
              <a:lumMod val="75000"/>
            </a:srgbClr>
          </a:solidFill>
          <a:ln>
            <a:solidFill>
              <a:srgbClr val="1CACE3">
                <a:lumMod val="75000"/>
              </a:srgbClr>
            </a:solidFill>
          </a:ln>
          <a:effectLst>
            <a:outerShdw blurRad="50800" dist="38100" dir="5400000" rotWithShape="0">
              <a:srgbClr val="000000">
                <a:alpha val="60000"/>
              </a:srgbClr>
            </a:outerShdw>
          </a:effectLst>
        </p:spPr>
        <p:txBody>
          <a:bodyPr wrap="square" rtlCol="0">
            <a:spAutoFit/>
          </a:bodyPr>
          <a:lstStyle/>
          <a:p>
            <a:pPr algn="ctr" defTabSz="518145">
              <a:defRPr/>
            </a:pPr>
            <a:r>
              <a:rPr lang="en-US" sz="1360" dirty="0">
                <a:solidFill>
                  <a:prstClr val="white"/>
                </a:solidFill>
                <a:latin typeface="Century Gothic"/>
                <a:ea typeface="+mn-ea"/>
                <a:cs typeface="+mn-cs"/>
              </a:rPr>
              <a:t>See end of slides for bonus material (not covered in HW </a:t>
            </a:r>
            <a:r>
              <a:rPr lang="en-US" sz="1360">
                <a:solidFill>
                  <a:prstClr val="white"/>
                </a:solidFill>
                <a:latin typeface="Century Gothic"/>
                <a:ea typeface="+mn-ea"/>
                <a:cs typeface="+mn-cs"/>
              </a:rPr>
              <a:t>or exams)</a:t>
            </a:r>
            <a:endParaRPr lang="en-US" sz="1360" dirty="0">
              <a:solidFill>
                <a:prstClr val="white"/>
              </a:solidFill>
              <a:latin typeface="Century Gothic"/>
              <a:ea typeface="+mn-ea"/>
              <a:cs typeface="+mn-cs"/>
            </a:endParaRPr>
          </a:p>
        </p:txBody>
      </p:sp>
    </p:spTree>
    <p:extLst>
      <p:ext uri="{BB962C8B-B14F-4D97-AF65-F5344CB8AC3E}">
        <p14:creationId xmlns:p14="http://schemas.microsoft.com/office/powerpoint/2010/main" val="292124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4FBD-7CA8-EEF7-CE71-D2484078E9AC}"/>
              </a:ext>
            </a:extLst>
          </p:cNvPr>
          <p:cNvSpPr>
            <a:spLocks noGrp="1"/>
          </p:cNvSpPr>
          <p:nvPr>
            <p:ph type="title"/>
          </p:nvPr>
        </p:nvSpPr>
        <p:spPr/>
        <p:txBody>
          <a:bodyPr/>
          <a:lstStyle/>
          <a:p>
            <a:r>
              <a:rPr lang="en-US" sz="4400" dirty="0">
                <a:latin typeface="Calibri"/>
                <a:ea typeface="Calibri"/>
                <a:cs typeface="Calibri"/>
                <a:sym typeface="Calibri"/>
              </a:rPr>
              <a:t>Timing in Combinational Circuits</a:t>
            </a:r>
            <a:endParaRPr lang="en-US" dirty="0"/>
          </a:p>
        </p:txBody>
      </p:sp>
      <p:sp>
        <p:nvSpPr>
          <p:cNvPr id="4" name="Slide Number Placeholder 3">
            <a:extLst>
              <a:ext uri="{FF2B5EF4-FFF2-40B4-BE49-F238E27FC236}">
                <a16:creationId xmlns:a16="http://schemas.microsoft.com/office/drawing/2014/main" id="{B30DDB8D-FAE9-86E6-4022-18B972A91D15}"/>
              </a:ext>
            </a:extLst>
          </p:cNvPr>
          <p:cNvSpPr>
            <a:spLocks noGrp="1"/>
          </p:cNvSpPr>
          <p:nvPr>
            <p:ph type="sldNum" sz="quarter" idx="12"/>
          </p:nvPr>
        </p:nvSpPr>
        <p:spPr/>
        <p:txBody>
          <a:bodyPr/>
          <a:lstStyle/>
          <a:p>
            <a:fld id="{24191890-1B93-4A46-9FD4-B9843F018E51}" type="slidenum">
              <a:rPr lang="en-US" smtClean="0"/>
              <a:pPr/>
              <a:t>30</a:t>
            </a:fld>
            <a:endParaRPr lang="en-US" dirty="0"/>
          </a:p>
        </p:txBody>
      </p:sp>
      <p:grpSp>
        <p:nvGrpSpPr>
          <p:cNvPr id="5" name="Shape 1151">
            <a:extLst>
              <a:ext uri="{FF2B5EF4-FFF2-40B4-BE49-F238E27FC236}">
                <a16:creationId xmlns:a16="http://schemas.microsoft.com/office/drawing/2014/main" id="{F10A5451-FA53-116E-D621-CA70F5C4207A}"/>
              </a:ext>
            </a:extLst>
          </p:cNvPr>
          <p:cNvGrpSpPr/>
          <p:nvPr/>
        </p:nvGrpSpPr>
        <p:grpSpPr>
          <a:xfrm>
            <a:off x="1127919" y="3505200"/>
            <a:ext cx="2730693" cy="1437493"/>
            <a:chOff x="391" y="1920"/>
            <a:chExt cx="1513" cy="795"/>
          </a:xfrm>
        </p:grpSpPr>
        <p:sp>
          <p:nvSpPr>
            <p:cNvPr id="6" name="Shape 1152">
              <a:extLst>
                <a:ext uri="{FF2B5EF4-FFF2-40B4-BE49-F238E27FC236}">
                  <a16:creationId xmlns:a16="http://schemas.microsoft.com/office/drawing/2014/main" id="{5110D321-6669-E1C2-DC11-03F9FD18C321}"/>
                </a:ext>
              </a:extLst>
            </p:cNvPr>
            <p:cNvSpPr/>
            <p:nvPr/>
          </p:nvSpPr>
          <p:spPr>
            <a:xfrm>
              <a:off x="738" y="2184"/>
              <a:ext cx="46" cy="46"/>
            </a:xfrm>
            <a:prstGeom prst="ellipse">
              <a:avLst/>
            </a:prstGeom>
            <a:noFill/>
            <a:ln w="28425" cap="flat" cmpd="sng">
              <a:solidFill>
                <a:srgbClr val="000000"/>
              </a:solidFill>
              <a:prstDash val="solid"/>
              <a:round/>
              <a:headEnd type="none" w="med" len="med"/>
              <a:tailEnd type="none" w="med" len="med"/>
            </a:ln>
          </p:spPr>
          <p:txBody>
            <a:bodyPr lIns="103872" tIns="51922" rIns="103872" bIns="51922" anchor="ctr" anchorCtr="0">
              <a:noAutofit/>
            </a:bodyPr>
            <a:lstStyle/>
            <a:p>
              <a:endParaRPr sz="2727">
                <a:solidFill>
                  <a:schemeClr val="dk1"/>
                </a:solidFill>
                <a:latin typeface="Times New Roman"/>
                <a:ea typeface="Times New Roman"/>
                <a:cs typeface="Times New Roman"/>
                <a:sym typeface="Times New Roman"/>
              </a:endParaRPr>
            </a:p>
          </p:txBody>
        </p:sp>
        <p:sp>
          <p:nvSpPr>
            <p:cNvPr id="7" name="Shape 1153">
              <a:extLst>
                <a:ext uri="{FF2B5EF4-FFF2-40B4-BE49-F238E27FC236}">
                  <a16:creationId xmlns:a16="http://schemas.microsoft.com/office/drawing/2014/main" id="{3767B033-431E-458C-173E-8C3A8AE66D44}"/>
                </a:ext>
              </a:extLst>
            </p:cNvPr>
            <p:cNvSpPr/>
            <p:nvPr/>
          </p:nvSpPr>
          <p:spPr>
            <a:xfrm>
              <a:off x="396" y="1920"/>
              <a:ext cx="228" cy="290"/>
            </a:xfrm>
            <a:prstGeom prst="roundRect">
              <a:avLst>
                <a:gd name="adj" fmla="val 394"/>
              </a:avLst>
            </a:prstGeom>
            <a:noFill/>
            <a:ln>
              <a:noFill/>
            </a:ln>
          </p:spPr>
          <p:txBody>
            <a:bodyPr lIns="102253" tIns="53172" rIns="102253" bIns="53172" anchor="t" anchorCtr="0">
              <a:noAutofit/>
            </a:bodyPr>
            <a:lstStyle/>
            <a:p>
              <a:pPr algn="ctr">
                <a:buSzPct val="25000"/>
              </a:pPr>
              <a:r>
                <a:rPr lang="en-US" sz="2727" b="1">
                  <a:solidFill>
                    <a:schemeClr val="dk1"/>
                  </a:solidFill>
                  <a:latin typeface="Calibri"/>
                  <a:ea typeface="Calibri"/>
                  <a:cs typeface="Calibri"/>
                  <a:sym typeface="Calibri"/>
                </a:rPr>
                <a:t>A</a:t>
              </a:r>
            </a:p>
          </p:txBody>
        </p:sp>
        <p:sp>
          <p:nvSpPr>
            <p:cNvPr id="8" name="Shape 1154">
              <a:extLst>
                <a:ext uri="{FF2B5EF4-FFF2-40B4-BE49-F238E27FC236}">
                  <a16:creationId xmlns:a16="http://schemas.microsoft.com/office/drawing/2014/main" id="{CBBC11C3-E313-0D08-B97A-CBA92D7BFBF1}"/>
                </a:ext>
              </a:extLst>
            </p:cNvPr>
            <p:cNvSpPr/>
            <p:nvPr/>
          </p:nvSpPr>
          <p:spPr>
            <a:xfrm>
              <a:off x="794" y="2014"/>
              <a:ext cx="297" cy="242"/>
            </a:xfrm>
            <a:custGeom>
              <a:avLst/>
              <a:gdLst/>
              <a:ahLst/>
              <a:cxnLst/>
              <a:rect l="0" t="0" r="0" b="0"/>
              <a:pathLst>
                <a:path w="120000" h="120000" extrusionOk="0">
                  <a:moveTo>
                    <a:pt x="59908" y="0"/>
                  </a:moveTo>
                  <a:cubicBezTo>
                    <a:pt x="89908" y="0"/>
                    <a:pt x="119908" y="29944"/>
                    <a:pt x="119908" y="59888"/>
                  </a:cubicBezTo>
                  <a:cubicBezTo>
                    <a:pt x="119908" y="89833"/>
                    <a:pt x="89908" y="119888"/>
                    <a:pt x="59908" y="119888"/>
                  </a:cubicBezTo>
                  <a:lnTo>
                    <a:pt x="0" y="119888"/>
                  </a:lnTo>
                  <a:lnTo>
                    <a:pt x="0" y="0"/>
                  </a:lnTo>
                  <a:lnTo>
                    <a:pt x="59908" y="0"/>
                  </a:lnTo>
                </a:path>
              </a:pathLst>
            </a:custGeom>
            <a:noFill/>
            <a:ln w="28425" cap="flat" cmpd="sng">
              <a:solidFill>
                <a:srgbClr val="000000"/>
              </a:solidFill>
              <a:prstDash val="solid"/>
              <a:round/>
              <a:headEnd type="none" w="med" len="med"/>
              <a:tailEnd type="none" w="med" len="med"/>
            </a:ln>
          </p:spPr>
          <p:txBody>
            <a:bodyPr lIns="103872" tIns="51922" rIns="103872" bIns="51922" anchor="ctr" anchorCtr="0">
              <a:noAutofit/>
            </a:bodyPr>
            <a:lstStyle/>
            <a:p>
              <a:endParaRPr sz="2727">
                <a:solidFill>
                  <a:schemeClr val="dk1"/>
                </a:solidFill>
                <a:latin typeface="Times New Roman"/>
                <a:ea typeface="Times New Roman"/>
                <a:cs typeface="Times New Roman"/>
                <a:sym typeface="Times New Roman"/>
              </a:endParaRPr>
            </a:p>
          </p:txBody>
        </p:sp>
        <p:sp>
          <p:nvSpPr>
            <p:cNvPr id="9" name="Shape 1155">
              <a:extLst>
                <a:ext uri="{FF2B5EF4-FFF2-40B4-BE49-F238E27FC236}">
                  <a16:creationId xmlns:a16="http://schemas.microsoft.com/office/drawing/2014/main" id="{279B4B41-463E-04CF-42BE-02BB9EB3F92D}"/>
                </a:ext>
              </a:extLst>
            </p:cNvPr>
            <p:cNvSpPr/>
            <p:nvPr/>
          </p:nvSpPr>
          <p:spPr>
            <a:xfrm>
              <a:off x="794" y="2400"/>
              <a:ext cx="297" cy="242"/>
            </a:xfrm>
            <a:custGeom>
              <a:avLst/>
              <a:gdLst/>
              <a:ahLst/>
              <a:cxnLst/>
              <a:rect l="0" t="0" r="0" b="0"/>
              <a:pathLst>
                <a:path w="120000" h="120000" extrusionOk="0">
                  <a:moveTo>
                    <a:pt x="59908" y="0"/>
                  </a:moveTo>
                  <a:cubicBezTo>
                    <a:pt x="89908" y="0"/>
                    <a:pt x="119908" y="29944"/>
                    <a:pt x="119908" y="59888"/>
                  </a:cubicBezTo>
                  <a:cubicBezTo>
                    <a:pt x="119908" y="89833"/>
                    <a:pt x="89908" y="119888"/>
                    <a:pt x="59908" y="119888"/>
                  </a:cubicBezTo>
                  <a:lnTo>
                    <a:pt x="0" y="119888"/>
                  </a:lnTo>
                  <a:lnTo>
                    <a:pt x="0" y="0"/>
                  </a:lnTo>
                  <a:lnTo>
                    <a:pt x="59908" y="0"/>
                  </a:lnTo>
                </a:path>
              </a:pathLst>
            </a:custGeom>
            <a:noFill/>
            <a:ln w="28425" cap="flat" cmpd="sng">
              <a:solidFill>
                <a:srgbClr val="000000"/>
              </a:solidFill>
              <a:prstDash val="solid"/>
              <a:round/>
              <a:headEnd type="none" w="med" len="med"/>
              <a:tailEnd type="none" w="med" len="med"/>
            </a:ln>
          </p:spPr>
          <p:txBody>
            <a:bodyPr lIns="103872" tIns="51922" rIns="103872" bIns="51922" anchor="ctr" anchorCtr="0">
              <a:noAutofit/>
            </a:bodyPr>
            <a:lstStyle/>
            <a:p>
              <a:endParaRPr sz="2727">
                <a:solidFill>
                  <a:schemeClr val="dk1"/>
                </a:solidFill>
                <a:latin typeface="Times New Roman"/>
                <a:ea typeface="Times New Roman"/>
                <a:cs typeface="Times New Roman"/>
                <a:sym typeface="Times New Roman"/>
              </a:endParaRPr>
            </a:p>
          </p:txBody>
        </p:sp>
        <p:cxnSp>
          <p:nvCxnSpPr>
            <p:cNvPr id="10" name="Shape 1156">
              <a:extLst>
                <a:ext uri="{FF2B5EF4-FFF2-40B4-BE49-F238E27FC236}">
                  <a16:creationId xmlns:a16="http://schemas.microsoft.com/office/drawing/2014/main" id="{48793953-2170-89D6-3AC2-C42296968E80}"/>
                </a:ext>
              </a:extLst>
            </p:cNvPr>
            <p:cNvCxnSpPr/>
            <p:nvPr/>
          </p:nvCxnSpPr>
          <p:spPr>
            <a:xfrm rot="10800000">
              <a:off x="600" y="2592"/>
              <a:ext cx="194" cy="0"/>
            </a:xfrm>
            <a:prstGeom prst="straightConnector1">
              <a:avLst/>
            </a:prstGeom>
            <a:noFill/>
            <a:ln w="28425" cap="flat" cmpd="sng">
              <a:solidFill>
                <a:srgbClr val="000000"/>
              </a:solidFill>
              <a:prstDash val="solid"/>
              <a:round/>
              <a:headEnd type="none" w="med" len="med"/>
              <a:tailEnd type="none" w="med" len="med"/>
            </a:ln>
          </p:spPr>
        </p:cxnSp>
        <p:cxnSp>
          <p:nvCxnSpPr>
            <p:cNvPr id="11" name="Shape 1157">
              <a:extLst>
                <a:ext uri="{FF2B5EF4-FFF2-40B4-BE49-F238E27FC236}">
                  <a16:creationId xmlns:a16="http://schemas.microsoft.com/office/drawing/2014/main" id="{676FDDE1-9F7E-7FE5-4F29-520D4948B5F5}"/>
                </a:ext>
              </a:extLst>
            </p:cNvPr>
            <p:cNvCxnSpPr/>
            <p:nvPr/>
          </p:nvCxnSpPr>
          <p:spPr>
            <a:xfrm rot="10800000">
              <a:off x="600" y="2062"/>
              <a:ext cx="194" cy="0"/>
            </a:xfrm>
            <a:prstGeom prst="straightConnector1">
              <a:avLst/>
            </a:prstGeom>
            <a:noFill/>
            <a:ln w="28425" cap="flat" cmpd="sng">
              <a:solidFill>
                <a:srgbClr val="000000"/>
              </a:solidFill>
              <a:prstDash val="solid"/>
              <a:round/>
              <a:headEnd type="none" w="med" len="med"/>
              <a:tailEnd type="none" w="med" len="med"/>
            </a:ln>
          </p:spPr>
        </p:cxnSp>
        <p:cxnSp>
          <p:nvCxnSpPr>
            <p:cNvPr id="12" name="Shape 1158">
              <a:extLst>
                <a:ext uri="{FF2B5EF4-FFF2-40B4-BE49-F238E27FC236}">
                  <a16:creationId xmlns:a16="http://schemas.microsoft.com/office/drawing/2014/main" id="{E5BBCA52-A7A2-3011-BCD7-F15BC3ADEC9B}"/>
                </a:ext>
              </a:extLst>
            </p:cNvPr>
            <p:cNvCxnSpPr/>
            <p:nvPr/>
          </p:nvCxnSpPr>
          <p:spPr>
            <a:xfrm>
              <a:off x="698" y="2206"/>
              <a:ext cx="0" cy="238"/>
            </a:xfrm>
            <a:prstGeom prst="straightConnector1">
              <a:avLst/>
            </a:prstGeom>
            <a:noFill/>
            <a:ln w="28425" cap="flat" cmpd="sng">
              <a:solidFill>
                <a:srgbClr val="000000"/>
              </a:solidFill>
              <a:prstDash val="solid"/>
              <a:round/>
              <a:headEnd type="none" w="med" len="med"/>
              <a:tailEnd type="none" w="med" len="med"/>
            </a:ln>
          </p:spPr>
        </p:cxnSp>
        <p:cxnSp>
          <p:nvCxnSpPr>
            <p:cNvPr id="13" name="Shape 1159">
              <a:extLst>
                <a:ext uri="{FF2B5EF4-FFF2-40B4-BE49-F238E27FC236}">
                  <a16:creationId xmlns:a16="http://schemas.microsoft.com/office/drawing/2014/main" id="{B5B5B49E-44FB-14A0-5473-1C29B7A8E8F1}"/>
                </a:ext>
              </a:extLst>
            </p:cNvPr>
            <p:cNvCxnSpPr/>
            <p:nvPr/>
          </p:nvCxnSpPr>
          <p:spPr>
            <a:xfrm>
              <a:off x="698" y="2446"/>
              <a:ext cx="94" cy="0"/>
            </a:xfrm>
            <a:prstGeom prst="straightConnector1">
              <a:avLst/>
            </a:prstGeom>
            <a:noFill/>
            <a:ln w="28425" cap="flat" cmpd="sng">
              <a:solidFill>
                <a:srgbClr val="000000"/>
              </a:solidFill>
              <a:prstDash val="solid"/>
              <a:round/>
              <a:headEnd type="none" w="med" len="med"/>
              <a:tailEnd type="none" w="med" len="med"/>
            </a:ln>
          </p:spPr>
        </p:cxnSp>
        <p:cxnSp>
          <p:nvCxnSpPr>
            <p:cNvPr id="14" name="Shape 1160">
              <a:extLst>
                <a:ext uri="{FF2B5EF4-FFF2-40B4-BE49-F238E27FC236}">
                  <a16:creationId xmlns:a16="http://schemas.microsoft.com/office/drawing/2014/main" id="{B5ED12B9-865D-6A23-BE6B-B99E971F68BB}"/>
                </a:ext>
              </a:extLst>
            </p:cNvPr>
            <p:cNvCxnSpPr/>
            <p:nvPr/>
          </p:nvCxnSpPr>
          <p:spPr>
            <a:xfrm>
              <a:off x="694" y="2210"/>
              <a:ext cx="44" cy="0"/>
            </a:xfrm>
            <a:prstGeom prst="straightConnector1">
              <a:avLst/>
            </a:prstGeom>
            <a:noFill/>
            <a:ln w="28425" cap="flat" cmpd="sng">
              <a:solidFill>
                <a:srgbClr val="000000"/>
              </a:solidFill>
              <a:prstDash val="solid"/>
              <a:round/>
              <a:headEnd type="none" w="med" len="med"/>
              <a:tailEnd type="none" w="med" len="med"/>
            </a:ln>
          </p:spPr>
        </p:cxnSp>
        <p:cxnSp>
          <p:nvCxnSpPr>
            <p:cNvPr id="15" name="Shape 1161">
              <a:extLst>
                <a:ext uri="{FF2B5EF4-FFF2-40B4-BE49-F238E27FC236}">
                  <a16:creationId xmlns:a16="http://schemas.microsoft.com/office/drawing/2014/main" id="{4C8D26CB-1D7C-8156-F15C-E8C4C36D9714}"/>
                </a:ext>
              </a:extLst>
            </p:cNvPr>
            <p:cNvCxnSpPr/>
            <p:nvPr/>
          </p:nvCxnSpPr>
          <p:spPr>
            <a:xfrm rot="10800000">
              <a:off x="600" y="2304"/>
              <a:ext cx="98" cy="0"/>
            </a:xfrm>
            <a:prstGeom prst="straightConnector1">
              <a:avLst/>
            </a:prstGeom>
            <a:noFill/>
            <a:ln w="28425" cap="flat" cmpd="sng">
              <a:solidFill>
                <a:srgbClr val="000000"/>
              </a:solidFill>
              <a:prstDash val="solid"/>
              <a:round/>
              <a:headEnd type="none" w="med" len="med"/>
              <a:tailEnd type="none" w="med" len="med"/>
            </a:ln>
          </p:spPr>
        </p:cxnSp>
        <p:grpSp>
          <p:nvGrpSpPr>
            <p:cNvPr id="16" name="Shape 1162">
              <a:extLst>
                <a:ext uri="{FF2B5EF4-FFF2-40B4-BE49-F238E27FC236}">
                  <a16:creationId xmlns:a16="http://schemas.microsoft.com/office/drawing/2014/main" id="{1F42D8D6-029B-143A-7152-31977D3F781D}"/>
                </a:ext>
              </a:extLst>
            </p:cNvPr>
            <p:cNvGrpSpPr/>
            <p:nvPr/>
          </p:nvGrpSpPr>
          <p:grpSpPr>
            <a:xfrm>
              <a:off x="1272" y="2206"/>
              <a:ext cx="297" cy="245"/>
              <a:chOff x="1272" y="2206"/>
              <a:chExt cx="297" cy="245"/>
            </a:xfrm>
          </p:grpSpPr>
          <p:cxnSp>
            <p:nvCxnSpPr>
              <p:cNvPr id="29" name="Shape 1163">
                <a:extLst>
                  <a:ext uri="{FF2B5EF4-FFF2-40B4-BE49-F238E27FC236}">
                    <a16:creationId xmlns:a16="http://schemas.microsoft.com/office/drawing/2014/main" id="{ECEE47FF-DF25-BBA7-FBD2-7607D0DDB683}"/>
                  </a:ext>
                </a:extLst>
              </p:cNvPr>
              <p:cNvCxnSpPr/>
              <p:nvPr/>
            </p:nvCxnSpPr>
            <p:spPr>
              <a:xfrm>
                <a:off x="1272" y="2452"/>
                <a:ext cx="88" cy="0"/>
              </a:xfrm>
              <a:prstGeom prst="straightConnector1">
                <a:avLst/>
              </a:prstGeom>
              <a:noFill/>
              <a:ln w="28425" cap="flat" cmpd="sng">
                <a:solidFill>
                  <a:srgbClr val="000000"/>
                </a:solidFill>
                <a:prstDash val="solid"/>
                <a:round/>
                <a:headEnd type="none" w="med" len="med"/>
                <a:tailEnd type="none" w="med" len="med"/>
              </a:ln>
            </p:spPr>
          </p:cxnSp>
          <p:sp>
            <p:nvSpPr>
              <p:cNvPr id="30" name="Shape 1164">
                <a:extLst>
                  <a:ext uri="{FF2B5EF4-FFF2-40B4-BE49-F238E27FC236}">
                    <a16:creationId xmlns:a16="http://schemas.microsoft.com/office/drawing/2014/main" id="{87A4127A-F4BD-2D80-5B93-B22E36FF586F}"/>
                  </a:ext>
                </a:extLst>
              </p:cNvPr>
              <p:cNvSpPr/>
              <p:nvPr/>
            </p:nvSpPr>
            <p:spPr>
              <a:xfrm>
                <a:off x="1363" y="2329"/>
                <a:ext cx="207" cy="121"/>
              </a:xfrm>
              <a:custGeom>
                <a:avLst/>
                <a:gdLst/>
                <a:ahLst/>
                <a:cxnLst/>
                <a:rect l="0" t="0" r="0" b="0"/>
                <a:pathLst>
                  <a:path w="120000" h="120000" extrusionOk="0">
                    <a:moveTo>
                      <a:pt x="0" y="119776"/>
                    </a:moveTo>
                    <a:cubicBezTo>
                      <a:pt x="19978" y="114869"/>
                      <a:pt x="39956" y="109962"/>
                      <a:pt x="59934" y="89888"/>
                    </a:cubicBezTo>
                    <a:cubicBezTo>
                      <a:pt x="79912" y="69814"/>
                      <a:pt x="99891" y="34795"/>
                      <a:pt x="119869" y="0"/>
                    </a:cubicBezTo>
                  </a:path>
                </a:pathLst>
              </a:custGeom>
              <a:noFill/>
              <a:ln w="28425" cap="flat" cmpd="sng">
                <a:solidFill>
                  <a:srgbClr val="000000"/>
                </a:solidFill>
                <a:prstDash val="solid"/>
                <a:round/>
                <a:headEnd type="none" w="med" len="med"/>
                <a:tailEnd type="none" w="med" len="med"/>
              </a:ln>
            </p:spPr>
            <p:txBody>
              <a:bodyPr lIns="103872" tIns="51922" rIns="103872" bIns="51922" anchor="t" anchorCtr="0">
                <a:noAutofit/>
              </a:bodyPr>
              <a:lstStyle/>
              <a:p>
                <a:endParaRPr sz="2727">
                  <a:solidFill>
                    <a:schemeClr val="dk1"/>
                  </a:solidFill>
                  <a:latin typeface="Times New Roman"/>
                  <a:ea typeface="Times New Roman"/>
                  <a:cs typeface="Times New Roman"/>
                  <a:sym typeface="Times New Roman"/>
                </a:endParaRPr>
              </a:p>
            </p:txBody>
          </p:sp>
          <p:sp>
            <p:nvSpPr>
              <p:cNvPr id="31" name="Shape 1165">
                <a:extLst>
                  <a:ext uri="{FF2B5EF4-FFF2-40B4-BE49-F238E27FC236}">
                    <a16:creationId xmlns:a16="http://schemas.microsoft.com/office/drawing/2014/main" id="{964F0647-043D-876B-82D3-AB4C5AF30DCD}"/>
                  </a:ext>
                </a:extLst>
              </p:cNvPr>
              <p:cNvSpPr/>
              <p:nvPr/>
            </p:nvSpPr>
            <p:spPr>
              <a:xfrm>
                <a:off x="1360" y="2206"/>
                <a:ext cx="207" cy="121"/>
              </a:xfrm>
              <a:custGeom>
                <a:avLst/>
                <a:gdLst/>
                <a:ahLst/>
                <a:cxnLst/>
                <a:rect l="0" t="0" r="0" b="0"/>
                <a:pathLst>
                  <a:path w="120000" h="120000" extrusionOk="0">
                    <a:moveTo>
                      <a:pt x="0" y="0"/>
                    </a:moveTo>
                    <a:cubicBezTo>
                      <a:pt x="19978" y="4907"/>
                      <a:pt x="39956" y="9814"/>
                      <a:pt x="59934" y="29888"/>
                    </a:cubicBezTo>
                    <a:cubicBezTo>
                      <a:pt x="79912" y="49962"/>
                      <a:pt x="99891" y="84981"/>
                      <a:pt x="119869" y="119776"/>
                    </a:cubicBezTo>
                  </a:path>
                </a:pathLst>
              </a:custGeom>
              <a:noFill/>
              <a:ln w="28425" cap="flat" cmpd="sng">
                <a:solidFill>
                  <a:srgbClr val="000000"/>
                </a:solidFill>
                <a:prstDash val="solid"/>
                <a:round/>
                <a:headEnd type="none" w="med" len="med"/>
                <a:tailEnd type="none" w="med" len="med"/>
              </a:ln>
            </p:spPr>
            <p:txBody>
              <a:bodyPr lIns="103872" tIns="51922" rIns="103872" bIns="51922" anchor="t" anchorCtr="0">
                <a:noAutofit/>
              </a:bodyPr>
              <a:lstStyle/>
              <a:p>
                <a:endParaRPr sz="2727">
                  <a:solidFill>
                    <a:schemeClr val="dk1"/>
                  </a:solidFill>
                  <a:latin typeface="Times New Roman"/>
                  <a:ea typeface="Times New Roman"/>
                  <a:cs typeface="Times New Roman"/>
                  <a:sym typeface="Times New Roman"/>
                </a:endParaRPr>
              </a:p>
            </p:txBody>
          </p:sp>
          <p:cxnSp>
            <p:nvCxnSpPr>
              <p:cNvPr id="32" name="Shape 1166">
                <a:extLst>
                  <a:ext uri="{FF2B5EF4-FFF2-40B4-BE49-F238E27FC236}">
                    <a16:creationId xmlns:a16="http://schemas.microsoft.com/office/drawing/2014/main" id="{FDA74BDF-E7E6-86CF-E975-F7399CE18481}"/>
                  </a:ext>
                </a:extLst>
              </p:cNvPr>
              <p:cNvCxnSpPr/>
              <p:nvPr/>
            </p:nvCxnSpPr>
            <p:spPr>
              <a:xfrm>
                <a:off x="1272" y="2206"/>
                <a:ext cx="88" cy="0"/>
              </a:xfrm>
              <a:prstGeom prst="straightConnector1">
                <a:avLst/>
              </a:prstGeom>
              <a:noFill/>
              <a:ln w="28425" cap="flat" cmpd="sng">
                <a:solidFill>
                  <a:srgbClr val="000000"/>
                </a:solidFill>
                <a:prstDash val="solid"/>
                <a:round/>
                <a:headEnd type="none" w="med" len="med"/>
                <a:tailEnd type="none" w="med" len="med"/>
              </a:ln>
            </p:spPr>
          </p:cxnSp>
          <p:sp>
            <p:nvSpPr>
              <p:cNvPr id="33" name="Shape 1167">
                <a:extLst>
                  <a:ext uri="{FF2B5EF4-FFF2-40B4-BE49-F238E27FC236}">
                    <a16:creationId xmlns:a16="http://schemas.microsoft.com/office/drawing/2014/main" id="{8EAB6765-D198-380A-96B0-24B85FE1017F}"/>
                  </a:ext>
                </a:extLst>
              </p:cNvPr>
              <p:cNvSpPr/>
              <p:nvPr/>
            </p:nvSpPr>
            <p:spPr>
              <a:xfrm>
                <a:off x="1272" y="2206"/>
                <a:ext cx="58" cy="243"/>
              </a:xfrm>
              <a:custGeom>
                <a:avLst/>
                <a:gdLst/>
                <a:ahLst/>
                <a:cxnLst/>
                <a:rect l="0" t="0" r="0" b="0"/>
                <a:pathLst>
                  <a:path w="120000" h="120000" extrusionOk="0">
                    <a:moveTo>
                      <a:pt x="0" y="119888"/>
                    </a:moveTo>
                    <a:cubicBezTo>
                      <a:pt x="59541" y="99814"/>
                      <a:pt x="119541" y="79851"/>
                      <a:pt x="119541" y="59888"/>
                    </a:cubicBezTo>
                    <a:cubicBezTo>
                      <a:pt x="119541" y="40037"/>
                      <a:pt x="59541" y="19962"/>
                      <a:pt x="0" y="0"/>
                    </a:cubicBezTo>
                  </a:path>
                </a:pathLst>
              </a:custGeom>
              <a:noFill/>
              <a:ln w="28425" cap="flat" cmpd="sng">
                <a:solidFill>
                  <a:srgbClr val="000000"/>
                </a:solidFill>
                <a:prstDash val="solid"/>
                <a:round/>
                <a:headEnd type="none" w="med" len="med"/>
                <a:tailEnd type="none" w="med" len="med"/>
              </a:ln>
            </p:spPr>
            <p:txBody>
              <a:bodyPr lIns="103872" tIns="51922" rIns="103872" bIns="51922" anchor="t" anchorCtr="0">
                <a:noAutofit/>
              </a:bodyPr>
              <a:lstStyle/>
              <a:p>
                <a:endParaRPr sz="2727">
                  <a:solidFill>
                    <a:schemeClr val="dk1"/>
                  </a:solidFill>
                  <a:latin typeface="Times New Roman"/>
                  <a:ea typeface="Times New Roman"/>
                  <a:cs typeface="Times New Roman"/>
                  <a:sym typeface="Times New Roman"/>
                </a:endParaRPr>
              </a:p>
            </p:txBody>
          </p:sp>
        </p:grpSp>
        <p:grpSp>
          <p:nvGrpSpPr>
            <p:cNvPr id="17" name="Shape 1168">
              <a:extLst>
                <a:ext uri="{FF2B5EF4-FFF2-40B4-BE49-F238E27FC236}">
                  <a16:creationId xmlns:a16="http://schemas.microsoft.com/office/drawing/2014/main" id="{D691C886-D8C2-5F7D-60D7-3CD4D48187B8}"/>
                </a:ext>
              </a:extLst>
            </p:cNvPr>
            <p:cNvGrpSpPr/>
            <p:nvPr/>
          </p:nvGrpSpPr>
          <p:grpSpPr>
            <a:xfrm>
              <a:off x="1097" y="2395"/>
              <a:ext cx="224" cy="132"/>
              <a:chOff x="1097" y="2395"/>
              <a:chExt cx="224" cy="132"/>
            </a:xfrm>
          </p:grpSpPr>
          <p:cxnSp>
            <p:nvCxnSpPr>
              <p:cNvPr id="26" name="Shape 1169">
                <a:extLst>
                  <a:ext uri="{FF2B5EF4-FFF2-40B4-BE49-F238E27FC236}">
                    <a16:creationId xmlns:a16="http://schemas.microsoft.com/office/drawing/2014/main" id="{4EC1E959-F46F-2D37-DEB6-D6F1EF125B46}"/>
                  </a:ext>
                </a:extLst>
              </p:cNvPr>
              <p:cNvCxnSpPr/>
              <p:nvPr/>
            </p:nvCxnSpPr>
            <p:spPr>
              <a:xfrm>
                <a:off x="1097" y="2528"/>
                <a:ext cx="94" cy="0"/>
              </a:xfrm>
              <a:prstGeom prst="straightConnector1">
                <a:avLst/>
              </a:prstGeom>
              <a:noFill/>
              <a:ln w="28425" cap="flat" cmpd="sng">
                <a:solidFill>
                  <a:srgbClr val="000000"/>
                </a:solidFill>
                <a:prstDash val="solid"/>
                <a:round/>
                <a:headEnd type="none" w="med" len="med"/>
                <a:tailEnd type="none" w="med" len="med"/>
              </a:ln>
            </p:spPr>
          </p:cxnSp>
          <p:cxnSp>
            <p:nvCxnSpPr>
              <p:cNvPr id="27" name="Shape 1170">
                <a:extLst>
                  <a:ext uri="{FF2B5EF4-FFF2-40B4-BE49-F238E27FC236}">
                    <a16:creationId xmlns:a16="http://schemas.microsoft.com/office/drawing/2014/main" id="{821F0537-900C-0F9B-525B-E9D8001E61B3}"/>
                  </a:ext>
                </a:extLst>
              </p:cNvPr>
              <p:cNvCxnSpPr/>
              <p:nvPr/>
            </p:nvCxnSpPr>
            <p:spPr>
              <a:xfrm rot="10800000">
                <a:off x="1185" y="2398"/>
                <a:ext cx="0" cy="120"/>
              </a:xfrm>
              <a:prstGeom prst="straightConnector1">
                <a:avLst/>
              </a:prstGeom>
              <a:noFill/>
              <a:ln w="28425" cap="flat" cmpd="sng">
                <a:solidFill>
                  <a:srgbClr val="000000"/>
                </a:solidFill>
                <a:prstDash val="solid"/>
                <a:round/>
                <a:headEnd type="none" w="med" len="med"/>
                <a:tailEnd type="none" w="med" len="med"/>
              </a:ln>
            </p:spPr>
          </p:cxnSp>
          <p:cxnSp>
            <p:nvCxnSpPr>
              <p:cNvPr id="28" name="Shape 1171">
                <a:extLst>
                  <a:ext uri="{FF2B5EF4-FFF2-40B4-BE49-F238E27FC236}">
                    <a16:creationId xmlns:a16="http://schemas.microsoft.com/office/drawing/2014/main" id="{6CA0F7C5-2C0E-DCD5-05D4-7F88D1E40369}"/>
                  </a:ext>
                </a:extLst>
              </p:cNvPr>
              <p:cNvCxnSpPr/>
              <p:nvPr/>
            </p:nvCxnSpPr>
            <p:spPr>
              <a:xfrm>
                <a:off x="1177" y="2395"/>
                <a:ext cx="144" cy="0"/>
              </a:xfrm>
              <a:prstGeom prst="straightConnector1">
                <a:avLst/>
              </a:prstGeom>
              <a:noFill/>
              <a:ln w="28425" cap="flat" cmpd="sng">
                <a:solidFill>
                  <a:srgbClr val="000000"/>
                </a:solidFill>
                <a:prstDash val="solid"/>
                <a:round/>
                <a:headEnd type="none" w="med" len="med"/>
                <a:tailEnd type="none" w="med" len="med"/>
              </a:ln>
            </p:spPr>
          </p:cxnSp>
        </p:grpSp>
        <p:grpSp>
          <p:nvGrpSpPr>
            <p:cNvPr id="18" name="Shape 1172">
              <a:extLst>
                <a:ext uri="{FF2B5EF4-FFF2-40B4-BE49-F238E27FC236}">
                  <a16:creationId xmlns:a16="http://schemas.microsoft.com/office/drawing/2014/main" id="{E9AA8BF3-A000-2770-AC12-309E79E98A03}"/>
                </a:ext>
              </a:extLst>
            </p:cNvPr>
            <p:cNvGrpSpPr/>
            <p:nvPr/>
          </p:nvGrpSpPr>
          <p:grpSpPr>
            <a:xfrm>
              <a:off x="1085" y="2130"/>
              <a:ext cx="225" cy="131"/>
              <a:chOff x="1085" y="2130"/>
              <a:chExt cx="225" cy="131"/>
            </a:xfrm>
          </p:grpSpPr>
          <p:cxnSp>
            <p:nvCxnSpPr>
              <p:cNvPr id="23" name="Shape 1173">
                <a:extLst>
                  <a:ext uri="{FF2B5EF4-FFF2-40B4-BE49-F238E27FC236}">
                    <a16:creationId xmlns:a16="http://schemas.microsoft.com/office/drawing/2014/main" id="{FE7FF5E8-3D14-3405-15DF-DDBAB0CE2D90}"/>
                  </a:ext>
                </a:extLst>
              </p:cNvPr>
              <p:cNvCxnSpPr/>
              <p:nvPr/>
            </p:nvCxnSpPr>
            <p:spPr>
              <a:xfrm rot="10800000">
                <a:off x="1212" y="2262"/>
                <a:ext cx="98" cy="0"/>
              </a:xfrm>
              <a:prstGeom prst="straightConnector1">
                <a:avLst/>
              </a:prstGeom>
              <a:noFill/>
              <a:ln w="28425" cap="flat" cmpd="sng">
                <a:solidFill>
                  <a:srgbClr val="000000"/>
                </a:solidFill>
                <a:prstDash val="solid"/>
                <a:round/>
                <a:headEnd type="none" w="med" len="med"/>
                <a:tailEnd type="none" w="med" len="med"/>
              </a:ln>
            </p:spPr>
          </p:cxnSp>
          <p:cxnSp>
            <p:nvCxnSpPr>
              <p:cNvPr id="24" name="Shape 1174">
                <a:extLst>
                  <a:ext uri="{FF2B5EF4-FFF2-40B4-BE49-F238E27FC236}">
                    <a16:creationId xmlns:a16="http://schemas.microsoft.com/office/drawing/2014/main" id="{04DBADDF-185D-199B-D4DF-6EEF559F3803}"/>
                  </a:ext>
                </a:extLst>
              </p:cNvPr>
              <p:cNvCxnSpPr/>
              <p:nvPr/>
            </p:nvCxnSpPr>
            <p:spPr>
              <a:xfrm rot="10800000">
                <a:off x="1222" y="2133"/>
                <a:ext cx="0" cy="120"/>
              </a:xfrm>
              <a:prstGeom prst="straightConnector1">
                <a:avLst/>
              </a:prstGeom>
              <a:noFill/>
              <a:ln w="28425" cap="flat" cmpd="sng">
                <a:solidFill>
                  <a:srgbClr val="000000"/>
                </a:solidFill>
                <a:prstDash val="solid"/>
                <a:round/>
                <a:headEnd type="none" w="med" len="med"/>
                <a:tailEnd type="none" w="med" len="med"/>
              </a:ln>
            </p:spPr>
          </p:cxnSp>
          <p:cxnSp>
            <p:nvCxnSpPr>
              <p:cNvPr id="25" name="Shape 1175">
                <a:extLst>
                  <a:ext uri="{FF2B5EF4-FFF2-40B4-BE49-F238E27FC236}">
                    <a16:creationId xmlns:a16="http://schemas.microsoft.com/office/drawing/2014/main" id="{F0BD2485-F055-2007-32B9-7364216C6E54}"/>
                  </a:ext>
                </a:extLst>
              </p:cNvPr>
              <p:cNvCxnSpPr/>
              <p:nvPr/>
            </p:nvCxnSpPr>
            <p:spPr>
              <a:xfrm rot="10800000">
                <a:off x="1085" y="2130"/>
                <a:ext cx="145" cy="0"/>
              </a:xfrm>
              <a:prstGeom prst="straightConnector1">
                <a:avLst/>
              </a:prstGeom>
              <a:noFill/>
              <a:ln w="28425" cap="flat" cmpd="sng">
                <a:solidFill>
                  <a:srgbClr val="000000"/>
                </a:solidFill>
                <a:prstDash val="solid"/>
                <a:round/>
                <a:headEnd type="none" w="med" len="med"/>
                <a:tailEnd type="none" w="med" len="med"/>
              </a:ln>
            </p:spPr>
          </p:cxnSp>
        </p:grpSp>
        <p:sp>
          <p:nvSpPr>
            <p:cNvPr id="19" name="Shape 1176">
              <a:extLst>
                <a:ext uri="{FF2B5EF4-FFF2-40B4-BE49-F238E27FC236}">
                  <a16:creationId xmlns:a16="http://schemas.microsoft.com/office/drawing/2014/main" id="{FF90C099-BF62-F77A-C4E5-9A83600A7692}"/>
                </a:ext>
              </a:extLst>
            </p:cNvPr>
            <p:cNvSpPr/>
            <p:nvPr/>
          </p:nvSpPr>
          <p:spPr>
            <a:xfrm>
              <a:off x="417" y="2160"/>
              <a:ext cx="206" cy="290"/>
            </a:xfrm>
            <a:prstGeom prst="roundRect">
              <a:avLst>
                <a:gd name="adj" fmla="val 449"/>
              </a:avLst>
            </a:prstGeom>
            <a:noFill/>
            <a:ln>
              <a:noFill/>
            </a:ln>
          </p:spPr>
          <p:txBody>
            <a:bodyPr lIns="102253" tIns="53172" rIns="102253" bIns="53172" anchor="t" anchorCtr="0">
              <a:noAutofit/>
            </a:bodyPr>
            <a:lstStyle/>
            <a:p>
              <a:pPr algn="ctr">
                <a:buSzPct val="25000"/>
              </a:pPr>
              <a:r>
                <a:rPr lang="en-US" sz="2727" b="1">
                  <a:solidFill>
                    <a:schemeClr val="dk1"/>
                  </a:solidFill>
                  <a:latin typeface="Calibri"/>
                  <a:ea typeface="Calibri"/>
                  <a:cs typeface="Calibri"/>
                  <a:sym typeface="Calibri"/>
                </a:rPr>
                <a:t>S</a:t>
              </a:r>
            </a:p>
          </p:txBody>
        </p:sp>
        <p:sp>
          <p:nvSpPr>
            <p:cNvPr id="20" name="Shape 1177">
              <a:extLst>
                <a:ext uri="{FF2B5EF4-FFF2-40B4-BE49-F238E27FC236}">
                  <a16:creationId xmlns:a16="http://schemas.microsoft.com/office/drawing/2014/main" id="{DC284B54-9E2C-8B91-B2AD-5F124FC5FE16}"/>
                </a:ext>
              </a:extLst>
            </p:cNvPr>
            <p:cNvSpPr/>
            <p:nvPr/>
          </p:nvSpPr>
          <p:spPr>
            <a:xfrm>
              <a:off x="391" y="2426"/>
              <a:ext cx="228" cy="290"/>
            </a:xfrm>
            <a:prstGeom prst="roundRect">
              <a:avLst>
                <a:gd name="adj" fmla="val 407"/>
              </a:avLst>
            </a:prstGeom>
            <a:noFill/>
            <a:ln>
              <a:noFill/>
            </a:ln>
          </p:spPr>
          <p:txBody>
            <a:bodyPr lIns="102253" tIns="53172" rIns="102253" bIns="53172" anchor="t" anchorCtr="0">
              <a:noAutofit/>
            </a:bodyPr>
            <a:lstStyle/>
            <a:p>
              <a:pPr algn="ctr">
                <a:buSzPct val="25000"/>
              </a:pPr>
              <a:r>
                <a:rPr lang="en-US" sz="2727" b="1">
                  <a:solidFill>
                    <a:schemeClr val="dk1"/>
                  </a:solidFill>
                  <a:latin typeface="Calibri"/>
                  <a:ea typeface="Calibri"/>
                  <a:cs typeface="Calibri"/>
                  <a:sym typeface="Calibri"/>
                </a:rPr>
                <a:t>B</a:t>
              </a:r>
            </a:p>
          </p:txBody>
        </p:sp>
        <p:cxnSp>
          <p:nvCxnSpPr>
            <p:cNvPr id="21" name="Shape 1178">
              <a:extLst>
                <a:ext uri="{FF2B5EF4-FFF2-40B4-BE49-F238E27FC236}">
                  <a16:creationId xmlns:a16="http://schemas.microsoft.com/office/drawing/2014/main" id="{B1307316-13D7-E1D6-8CB8-75996A367948}"/>
                </a:ext>
              </a:extLst>
            </p:cNvPr>
            <p:cNvCxnSpPr/>
            <p:nvPr/>
          </p:nvCxnSpPr>
          <p:spPr>
            <a:xfrm>
              <a:off x="1564" y="2330"/>
              <a:ext cx="144" cy="0"/>
            </a:xfrm>
            <a:prstGeom prst="straightConnector1">
              <a:avLst/>
            </a:prstGeom>
            <a:noFill/>
            <a:ln w="28425" cap="flat" cmpd="sng">
              <a:solidFill>
                <a:srgbClr val="000000"/>
              </a:solidFill>
              <a:prstDash val="solid"/>
              <a:round/>
              <a:headEnd type="none" w="med" len="med"/>
              <a:tailEnd type="none" w="med" len="med"/>
            </a:ln>
          </p:spPr>
        </p:cxnSp>
        <p:sp>
          <p:nvSpPr>
            <p:cNvPr id="22" name="Shape 1179">
              <a:extLst>
                <a:ext uri="{FF2B5EF4-FFF2-40B4-BE49-F238E27FC236}">
                  <a16:creationId xmlns:a16="http://schemas.microsoft.com/office/drawing/2014/main" id="{79C4E299-2590-40CA-0E6E-E33E8AAE488F}"/>
                </a:ext>
              </a:extLst>
            </p:cNvPr>
            <p:cNvSpPr/>
            <p:nvPr/>
          </p:nvSpPr>
          <p:spPr>
            <a:xfrm>
              <a:off x="1687" y="2176"/>
              <a:ext cx="217" cy="290"/>
            </a:xfrm>
            <a:prstGeom prst="roundRect">
              <a:avLst>
                <a:gd name="adj" fmla="val 394"/>
              </a:avLst>
            </a:prstGeom>
            <a:noFill/>
            <a:ln>
              <a:noFill/>
            </a:ln>
          </p:spPr>
          <p:txBody>
            <a:bodyPr lIns="102253" tIns="53172" rIns="102253" bIns="53172" anchor="t" anchorCtr="0">
              <a:noAutofit/>
            </a:bodyPr>
            <a:lstStyle/>
            <a:p>
              <a:pPr algn="ctr">
                <a:buSzPct val="25000"/>
              </a:pPr>
              <a:r>
                <a:rPr lang="en-US" sz="2727" b="1" dirty="0">
                  <a:solidFill>
                    <a:schemeClr val="dk1"/>
                  </a:solidFill>
                  <a:latin typeface="Calibri"/>
                  <a:ea typeface="Calibri"/>
                  <a:cs typeface="Calibri"/>
                  <a:sym typeface="Calibri"/>
                </a:rPr>
                <a:t>C</a:t>
              </a:r>
            </a:p>
          </p:txBody>
        </p:sp>
      </p:grpSp>
      <p:sp>
        <p:nvSpPr>
          <p:cNvPr id="34" name="Shape 1180">
            <a:extLst>
              <a:ext uri="{FF2B5EF4-FFF2-40B4-BE49-F238E27FC236}">
                <a16:creationId xmlns:a16="http://schemas.microsoft.com/office/drawing/2014/main" id="{CDA51A29-DCBC-E36F-EAE4-A2B23F375F58}"/>
              </a:ext>
            </a:extLst>
          </p:cNvPr>
          <p:cNvSpPr/>
          <p:nvPr/>
        </p:nvSpPr>
        <p:spPr>
          <a:xfrm>
            <a:off x="1721312" y="2726032"/>
            <a:ext cx="933177" cy="526994"/>
          </a:xfrm>
          <a:prstGeom prst="roundRect">
            <a:avLst>
              <a:gd name="adj" fmla="val 347"/>
            </a:avLst>
          </a:prstGeom>
          <a:noFill/>
          <a:ln>
            <a:noFill/>
          </a:ln>
        </p:spPr>
        <p:txBody>
          <a:bodyPr lIns="102253" tIns="53172" rIns="102253" bIns="53172" anchor="t" anchorCtr="0">
            <a:noAutofit/>
          </a:bodyPr>
          <a:lstStyle/>
          <a:p>
            <a:pPr>
              <a:buSzPct val="25000"/>
            </a:pPr>
            <a:r>
              <a:rPr lang="en-US" sz="2727" b="1">
                <a:solidFill>
                  <a:schemeClr val="dk1"/>
                </a:solidFill>
                <a:latin typeface="Calibri"/>
                <a:ea typeface="Calibri"/>
                <a:cs typeface="Calibri"/>
                <a:sym typeface="Calibri"/>
              </a:rPr>
              <a:t>MUX</a:t>
            </a:r>
          </a:p>
        </p:txBody>
      </p:sp>
      <p:sp>
        <p:nvSpPr>
          <p:cNvPr id="35" name="Shape 1181">
            <a:extLst>
              <a:ext uri="{FF2B5EF4-FFF2-40B4-BE49-F238E27FC236}">
                <a16:creationId xmlns:a16="http://schemas.microsoft.com/office/drawing/2014/main" id="{6603CD15-6F27-6CBE-5949-5F50343A8918}"/>
              </a:ext>
            </a:extLst>
          </p:cNvPr>
          <p:cNvSpPr/>
          <p:nvPr/>
        </p:nvSpPr>
        <p:spPr>
          <a:xfrm>
            <a:off x="2413907" y="3505200"/>
            <a:ext cx="351706" cy="420246"/>
          </a:xfrm>
          <a:prstGeom prst="roundRect">
            <a:avLst>
              <a:gd name="adj" fmla="val 454"/>
            </a:avLst>
          </a:prstGeom>
          <a:noFill/>
          <a:ln>
            <a:noFill/>
          </a:ln>
        </p:spPr>
        <p:txBody>
          <a:bodyPr lIns="102253" tIns="53172" rIns="102253" bIns="53172" anchor="t" anchorCtr="0">
            <a:noAutofit/>
          </a:bodyPr>
          <a:lstStyle/>
          <a:p>
            <a:pPr>
              <a:buSzPct val="25000"/>
            </a:pPr>
            <a:r>
              <a:rPr lang="en-US" sz="2045">
                <a:solidFill>
                  <a:schemeClr val="dk1"/>
                </a:solidFill>
                <a:latin typeface="Calibri"/>
                <a:ea typeface="Calibri"/>
                <a:cs typeface="Calibri"/>
                <a:sym typeface="Calibri"/>
              </a:rPr>
              <a:t>X</a:t>
            </a:r>
          </a:p>
        </p:txBody>
      </p:sp>
      <p:sp>
        <p:nvSpPr>
          <p:cNvPr id="36" name="Shape 1182">
            <a:extLst>
              <a:ext uri="{FF2B5EF4-FFF2-40B4-BE49-F238E27FC236}">
                <a16:creationId xmlns:a16="http://schemas.microsoft.com/office/drawing/2014/main" id="{FFDA6551-6A3A-5FD8-B979-3E33D02D2D62}"/>
              </a:ext>
            </a:extLst>
          </p:cNvPr>
          <p:cNvSpPr/>
          <p:nvPr/>
        </p:nvSpPr>
        <p:spPr>
          <a:xfrm>
            <a:off x="2327332" y="4544090"/>
            <a:ext cx="333990" cy="422091"/>
          </a:xfrm>
          <a:prstGeom prst="roundRect">
            <a:avLst>
              <a:gd name="adj" fmla="val 454"/>
            </a:avLst>
          </a:prstGeom>
          <a:noFill/>
          <a:ln>
            <a:noFill/>
          </a:ln>
        </p:spPr>
        <p:txBody>
          <a:bodyPr lIns="102253" tIns="53172" rIns="102253" bIns="53172" anchor="t" anchorCtr="0">
            <a:noAutofit/>
          </a:bodyPr>
          <a:lstStyle/>
          <a:p>
            <a:pPr>
              <a:buSzPct val="25000"/>
            </a:pPr>
            <a:r>
              <a:rPr lang="en-US" sz="2045">
                <a:solidFill>
                  <a:schemeClr val="dk1"/>
                </a:solidFill>
                <a:latin typeface="Calibri"/>
                <a:ea typeface="Calibri"/>
                <a:cs typeface="Calibri"/>
                <a:sym typeface="Calibri"/>
              </a:rPr>
              <a:t>Y</a:t>
            </a:r>
          </a:p>
        </p:txBody>
      </p:sp>
      <p:cxnSp>
        <p:nvCxnSpPr>
          <p:cNvPr id="37" name="Shape 1183">
            <a:extLst>
              <a:ext uri="{FF2B5EF4-FFF2-40B4-BE49-F238E27FC236}">
                <a16:creationId xmlns:a16="http://schemas.microsoft.com/office/drawing/2014/main" id="{26EE0E3A-3C55-314B-4619-F65EDFA0B3DA}"/>
              </a:ext>
            </a:extLst>
          </p:cNvPr>
          <p:cNvCxnSpPr/>
          <p:nvPr/>
        </p:nvCxnSpPr>
        <p:spPr>
          <a:xfrm>
            <a:off x="4868647" y="2983952"/>
            <a:ext cx="5436135" cy="0"/>
          </a:xfrm>
          <a:prstGeom prst="straightConnector1">
            <a:avLst/>
          </a:prstGeom>
          <a:noFill/>
          <a:ln w="28425" cap="flat" cmpd="sng">
            <a:solidFill>
              <a:srgbClr val="0000FF"/>
            </a:solidFill>
            <a:prstDash val="solid"/>
            <a:round/>
            <a:headEnd type="none" w="med" len="med"/>
            <a:tailEnd type="none" w="med" len="med"/>
          </a:ln>
        </p:spPr>
      </p:cxnSp>
      <p:cxnSp>
        <p:nvCxnSpPr>
          <p:cNvPr id="38" name="Shape 1186">
            <a:extLst>
              <a:ext uri="{FF2B5EF4-FFF2-40B4-BE49-F238E27FC236}">
                <a16:creationId xmlns:a16="http://schemas.microsoft.com/office/drawing/2014/main" id="{C8014365-7267-3BCA-671E-412A3AF67E06}"/>
              </a:ext>
            </a:extLst>
          </p:cNvPr>
          <p:cNvCxnSpPr/>
          <p:nvPr/>
        </p:nvCxnSpPr>
        <p:spPr>
          <a:xfrm>
            <a:off x="4868647" y="4989586"/>
            <a:ext cx="5522709" cy="0"/>
          </a:xfrm>
          <a:prstGeom prst="straightConnector1">
            <a:avLst/>
          </a:prstGeom>
          <a:noFill/>
          <a:ln w="28425" cap="flat" cmpd="sng">
            <a:solidFill>
              <a:srgbClr val="0432FF"/>
            </a:solidFill>
            <a:prstDash val="solid"/>
            <a:round/>
            <a:headEnd type="none" w="med" len="med"/>
            <a:tailEnd type="none" w="med" len="med"/>
          </a:ln>
        </p:spPr>
      </p:cxnSp>
      <p:cxnSp>
        <p:nvCxnSpPr>
          <p:cNvPr id="39" name="Shape 1188">
            <a:extLst>
              <a:ext uri="{FF2B5EF4-FFF2-40B4-BE49-F238E27FC236}">
                <a16:creationId xmlns:a16="http://schemas.microsoft.com/office/drawing/2014/main" id="{E874F3CA-0D89-6445-6096-1ACA90C6CD1E}"/>
              </a:ext>
            </a:extLst>
          </p:cNvPr>
          <p:cNvCxnSpPr/>
          <p:nvPr/>
        </p:nvCxnSpPr>
        <p:spPr>
          <a:xfrm>
            <a:off x="4868647" y="3864122"/>
            <a:ext cx="5436135" cy="0"/>
          </a:xfrm>
          <a:prstGeom prst="straightConnector1">
            <a:avLst/>
          </a:prstGeom>
          <a:noFill/>
          <a:ln w="28425" cap="flat" cmpd="sng">
            <a:solidFill>
              <a:srgbClr val="FF0000"/>
            </a:solidFill>
            <a:prstDash val="solid"/>
            <a:round/>
            <a:headEnd type="none" w="med" len="med"/>
            <a:tailEnd type="none" w="med" len="med"/>
          </a:ln>
        </p:spPr>
      </p:cxnSp>
      <p:sp>
        <p:nvSpPr>
          <p:cNvPr id="40" name="Shape 1189">
            <a:extLst>
              <a:ext uri="{FF2B5EF4-FFF2-40B4-BE49-F238E27FC236}">
                <a16:creationId xmlns:a16="http://schemas.microsoft.com/office/drawing/2014/main" id="{4381837C-C364-0927-9887-6D4A4002C0CA}"/>
              </a:ext>
            </a:extLst>
          </p:cNvPr>
          <p:cNvSpPr/>
          <p:nvPr/>
        </p:nvSpPr>
        <p:spPr>
          <a:xfrm>
            <a:off x="4417738" y="2608797"/>
            <a:ext cx="357667" cy="422091"/>
          </a:xfrm>
          <a:prstGeom prst="roundRect">
            <a:avLst>
              <a:gd name="adj" fmla="val 454"/>
            </a:avLst>
          </a:prstGeom>
          <a:noFill/>
          <a:ln>
            <a:noFill/>
          </a:ln>
        </p:spPr>
        <p:txBody>
          <a:bodyPr lIns="102253" tIns="53172" rIns="102253" bIns="53172" anchor="t" anchorCtr="0">
            <a:noAutofit/>
          </a:bodyPr>
          <a:lstStyle/>
          <a:p>
            <a:pPr>
              <a:buSzPct val="25000"/>
            </a:pPr>
            <a:r>
              <a:rPr lang="en-US" sz="2045">
                <a:solidFill>
                  <a:schemeClr val="dk1"/>
                </a:solidFill>
                <a:latin typeface="Calibri"/>
                <a:ea typeface="Calibri"/>
                <a:cs typeface="Calibri"/>
                <a:sym typeface="Calibri"/>
              </a:rPr>
              <a:t>A</a:t>
            </a:r>
          </a:p>
        </p:txBody>
      </p:sp>
      <p:sp>
        <p:nvSpPr>
          <p:cNvPr id="41" name="Shape 1190">
            <a:extLst>
              <a:ext uri="{FF2B5EF4-FFF2-40B4-BE49-F238E27FC236}">
                <a16:creationId xmlns:a16="http://schemas.microsoft.com/office/drawing/2014/main" id="{51EEB122-4BB3-5982-EAD8-9114CDCCC653}"/>
              </a:ext>
            </a:extLst>
          </p:cNvPr>
          <p:cNvSpPr/>
          <p:nvPr/>
        </p:nvSpPr>
        <p:spPr>
          <a:xfrm>
            <a:off x="4417738" y="3169725"/>
            <a:ext cx="326705" cy="597044"/>
          </a:xfrm>
          <a:prstGeom prst="roundRect">
            <a:avLst>
              <a:gd name="adj" fmla="val 509"/>
            </a:avLst>
          </a:prstGeom>
          <a:noFill/>
          <a:ln>
            <a:noFill/>
          </a:ln>
        </p:spPr>
        <p:txBody>
          <a:bodyPr lIns="102253" tIns="53172" rIns="102253" bIns="53172" anchor="t" anchorCtr="0">
            <a:noAutofit/>
          </a:bodyPr>
          <a:lstStyle/>
          <a:p>
            <a:pPr>
              <a:buSzPct val="25000"/>
            </a:pPr>
            <a:r>
              <a:rPr lang="en-US" sz="2045" dirty="0">
                <a:solidFill>
                  <a:schemeClr val="dk1"/>
                </a:solidFill>
                <a:latin typeface="Calibri"/>
                <a:ea typeface="Calibri"/>
                <a:cs typeface="Calibri"/>
                <a:sym typeface="Calibri"/>
              </a:rPr>
              <a:t>S</a:t>
            </a:r>
          </a:p>
        </p:txBody>
      </p:sp>
      <p:sp>
        <p:nvSpPr>
          <p:cNvPr id="42" name="Shape 1191">
            <a:extLst>
              <a:ext uri="{FF2B5EF4-FFF2-40B4-BE49-F238E27FC236}">
                <a16:creationId xmlns:a16="http://schemas.microsoft.com/office/drawing/2014/main" id="{84275AFB-7385-6CDD-F97C-7FAE7010CA98}"/>
              </a:ext>
            </a:extLst>
          </p:cNvPr>
          <p:cNvSpPr/>
          <p:nvPr/>
        </p:nvSpPr>
        <p:spPr>
          <a:xfrm>
            <a:off x="4407821" y="3925447"/>
            <a:ext cx="351706" cy="272089"/>
          </a:xfrm>
          <a:prstGeom prst="roundRect">
            <a:avLst>
              <a:gd name="adj" fmla="val 468"/>
            </a:avLst>
          </a:prstGeom>
          <a:noFill/>
          <a:ln>
            <a:noFill/>
          </a:ln>
        </p:spPr>
        <p:txBody>
          <a:bodyPr lIns="102253" tIns="53172" rIns="102253" bIns="53172" anchor="t" anchorCtr="0">
            <a:noAutofit/>
          </a:bodyPr>
          <a:lstStyle/>
          <a:p>
            <a:pPr>
              <a:buSzPct val="25000"/>
            </a:pPr>
            <a:r>
              <a:rPr lang="en-US" sz="2045" dirty="0">
                <a:solidFill>
                  <a:schemeClr val="dk1"/>
                </a:solidFill>
                <a:latin typeface="Calibri"/>
                <a:ea typeface="Calibri"/>
                <a:cs typeface="Calibri"/>
                <a:sym typeface="Calibri"/>
              </a:rPr>
              <a:t>B</a:t>
            </a:r>
          </a:p>
        </p:txBody>
      </p:sp>
      <p:sp>
        <p:nvSpPr>
          <p:cNvPr id="43" name="Shape 1192">
            <a:extLst>
              <a:ext uri="{FF2B5EF4-FFF2-40B4-BE49-F238E27FC236}">
                <a16:creationId xmlns:a16="http://schemas.microsoft.com/office/drawing/2014/main" id="{01B2931A-0DE2-95E0-B569-53FB771CE4B7}"/>
              </a:ext>
            </a:extLst>
          </p:cNvPr>
          <p:cNvSpPr/>
          <p:nvPr/>
        </p:nvSpPr>
        <p:spPr>
          <a:xfrm>
            <a:off x="4417740" y="4643289"/>
            <a:ext cx="351706" cy="420244"/>
          </a:xfrm>
          <a:prstGeom prst="roundRect">
            <a:avLst>
              <a:gd name="adj" fmla="val 454"/>
            </a:avLst>
          </a:prstGeom>
          <a:noFill/>
          <a:ln>
            <a:noFill/>
          </a:ln>
        </p:spPr>
        <p:txBody>
          <a:bodyPr lIns="102253" tIns="53172" rIns="102253" bIns="53172" anchor="t" anchorCtr="0">
            <a:noAutofit/>
          </a:bodyPr>
          <a:lstStyle/>
          <a:p>
            <a:pPr>
              <a:buSzPct val="25000"/>
            </a:pPr>
            <a:r>
              <a:rPr lang="en-US" sz="2045">
                <a:solidFill>
                  <a:schemeClr val="dk1"/>
                </a:solidFill>
                <a:latin typeface="Calibri"/>
                <a:ea typeface="Calibri"/>
                <a:cs typeface="Calibri"/>
                <a:sym typeface="Calibri"/>
              </a:rPr>
              <a:t>X</a:t>
            </a:r>
          </a:p>
        </p:txBody>
      </p:sp>
      <p:sp>
        <p:nvSpPr>
          <p:cNvPr id="44" name="Shape 1193">
            <a:extLst>
              <a:ext uri="{FF2B5EF4-FFF2-40B4-BE49-F238E27FC236}">
                <a16:creationId xmlns:a16="http://schemas.microsoft.com/office/drawing/2014/main" id="{DF5C2F72-B323-9AB9-FDDF-C8A45A712E70}"/>
              </a:ext>
            </a:extLst>
          </p:cNvPr>
          <p:cNvSpPr/>
          <p:nvPr/>
        </p:nvSpPr>
        <p:spPr>
          <a:xfrm>
            <a:off x="4417738" y="5234880"/>
            <a:ext cx="333990" cy="422091"/>
          </a:xfrm>
          <a:prstGeom prst="roundRect">
            <a:avLst>
              <a:gd name="adj" fmla="val 454"/>
            </a:avLst>
          </a:prstGeom>
          <a:noFill/>
          <a:ln>
            <a:noFill/>
          </a:ln>
        </p:spPr>
        <p:txBody>
          <a:bodyPr lIns="102253" tIns="53172" rIns="102253" bIns="53172" anchor="t" anchorCtr="0">
            <a:noAutofit/>
          </a:bodyPr>
          <a:lstStyle/>
          <a:p>
            <a:pPr>
              <a:buSzPct val="25000"/>
            </a:pPr>
            <a:r>
              <a:rPr lang="en-US" sz="2045">
                <a:solidFill>
                  <a:schemeClr val="dk1"/>
                </a:solidFill>
                <a:latin typeface="Calibri"/>
                <a:ea typeface="Calibri"/>
                <a:cs typeface="Calibri"/>
                <a:sym typeface="Calibri"/>
              </a:rPr>
              <a:t>Y</a:t>
            </a:r>
          </a:p>
        </p:txBody>
      </p:sp>
      <p:sp>
        <p:nvSpPr>
          <p:cNvPr id="45" name="Shape 1194">
            <a:extLst>
              <a:ext uri="{FF2B5EF4-FFF2-40B4-BE49-F238E27FC236}">
                <a16:creationId xmlns:a16="http://schemas.microsoft.com/office/drawing/2014/main" id="{608B9993-0EC6-CB90-E8A8-678717F94988}"/>
              </a:ext>
            </a:extLst>
          </p:cNvPr>
          <p:cNvSpPr/>
          <p:nvPr/>
        </p:nvSpPr>
        <p:spPr>
          <a:xfrm>
            <a:off x="4417739" y="5929277"/>
            <a:ext cx="346739" cy="422091"/>
          </a:xfrm>
          <a:prstGeom prst="roundRect">
            <a:avLst>
              <a:gd name="adj" fmla="val 468"/>
            </a:avLst>
          </a:prstGeom>
          <a:noFill/>
          <a:ln>
            <a:noFill/>
          </a:ln>
        </p:spPr>
        <p:txBody>
          <a:bodyPr lIns="102253" tIns="53172" rIns="102253" bIns="53172" anchor="t" anchorCtr="0">
            <a:noAutofit/>
          </a:bodyPr>
          <a:lstStyle/>
          <a:p>
            <a:pPr>
              <a:buSzPct val="25000"/>
            </a:pPr>
            <a:r>
              <a:rPr lang="en-US" sz="2045">
                <a:solidFill>
                  <a:schemeClr val="dk1"/>
                </a:solidFill>
                <a:latin typeface="Calibri"/>
                <a:ea typeface="Calibri"/>
                <a:cs typeface="Calibri"/>
                <a:sym typeface="Calibri"/>
              </a:rPr>
              <a:t>C</a:t>
            </a:r>
          </a:p>
        </p:txBody>
      </p:sp>
      <p:cxnSp>
        <p:nvCxnSpPr>
          <p:cNvPr id="46" name="Shape 1195">
            <a:extLst>
              <a:ext uri="{FF2B5EF4-FFF2-40B4-BE49-F238E27FC236}">
                <a16:creationId xmlns:a16="http://schemas.microsoft.com/office/drawing/2014/main" id="{F0DEFA84-B6BD-FDD4-D620-DDA71D386FEB}"/>
              </a:ext>
            </a:extLst>
          </p:cNvPr>
          <p:cNvCxnSpPr/>
          <p:nvPr/>
        </p:nvCxnSpPr>
        <p:spPr>
          <a:xfrm>
            <a:off x="4868647" y="3604402"/>
            <a:ext cx="606018" cy="1803"/>
          </a:xfrm>
          <a:prstGeom prst="straightConnector1">
            <a:avLst/>
          </a:prstGeom>
          <a:noFill/>
          <a:ln w="28425" cap="flat" cmpd="sng">
            <a:solidFill>
              <a:srgbClr val="0432FF"/>
            </a:solidFill>
            <a:prstDash val="solid"/>
            <a:round/>
            <a:headEnd type="none" w="med" len="med"/>
            <a:tailEnd type="none" w="med" len="med"/>
          </a:ln>
        </p:spPr>
      </p:cxnSp>
      <p:cxnSp>
        <p:nvCxnSpPr>
          <p:cNvPr id="47" name="Shape 1196">
            <a:extLst>
              <a:ext uri="{FF2B5EF4-FFF2-40B4-BE49-F238E27FC236}">
                <a16:creationId xmlns:a16="http://schemas.microsoft.com/office/drawing/2014/main" id="{5F7EE602-C9B2-577D-DBD5-FCBC95EEC111}"/>
              </a:ext>
            </a:extLst>
          </p:cNvPr>
          <p:cNvCxnSpPr/>
          <p:nvPr/>
        </p:nvCxnSpPr>
        <p:spPr>
          <a:xfrm rot="10800000" flipH="1">
            <a:off x="5474664" y="3169725"/>
            <a:ext cx="86572" cy="436477"/>
          </a:xfrm>
          <a:prstGeom prst="straightConnector1">
            <a:avLst/>
          </a:prstGeom>
          <a:noFill/>
          <a:ln w="28425" cap="flat" cmpd="sng">
            <a:solidFill>
              <a:srgbClr val="000000"/>
            </a:solidFill>
            <a:prstDash val="solid"/>
            <a:round/>
            <a:headEnd type="none" w="med" len="med"/>
            <a:tailEnd type="none" w="med" len="med"/>
          </a:ln>
        </p:spPr>
      </p:cxnSp>
      <p:cxnSp>
        <p:nvCxnSpPr>
          <p:cNvPr id="48" name="Shape 1197">
            <a:extLst>
              <a:ext uri="{FF2B5EF4-FFF2-40B4-BE49-F238E27FC236}">
                <a16:creationId xmlns:a16="http://schemas.microsoft.com/office/drawing/2014/main" id="{697CFFAA-68CD-A5A3-11F4-C00A56149C99}"/>
              </a:ext>
            </a:extLst>
          </p:cNvPr>
          <p:cNvCxnSpPr/>
          <p:nvPr/>
        </p:nvCxnSpPr>
        <p:spPr>
          <a:xfrm>
            <a:off x="5561240" y="3171531"/>
            <a:ext cx="3116669" cy="1803"/>
          </a:xfrm>
          <a:prstGeom prst="straightConnector1">
            <a:avLst/>
          </a:prstGeom>
          <a:noFill/>
          <a:ln w="28425" cap="flat" cmpd="sng">
            <a:solidFill>
              <a:srgbClr val="FF0000"/>
            </a:solidFill>
            <a:prstDash val="solid"/>
            <a:round/>
            <a:headEnd type="none" w="med" len="med"/>
            <a:tailEnd type="none" w="med" len="med"/>
          </a:ln>
        </p:spPr>
      </p:cxnSp>
      <p:cxnSp>
        <p:nvCxnSpPr>
          <p:cNvPr id="49" name="Shape 1199">
            <a:extLst>
              <a:ext uri="{FF2B5EF4-FFF2-40B4-BE49-F238E27FC236}">
                <a16:creationId xmlns:a16="http://schemas.microsoft.com/office/drawing/2014/main" id="{2EA5ADB0-6D70-A548-3F15-D359DE10B27E}"/>
              </a:ext>
            </a:extLst>
          </p:cNvPr>
          <p:cNvCxnSpPr/>
          <p:nvPr/>
        </p:nvCxnSpPr>
        <p:spPr>
          <a:xfrm rot="10800000">
            <a:off x="8676108" y="3169725"/>
            <a:ext cx="90181" cy="436477"/>
          </a:xfrm>
          <a:prstGeom prst="straightConnector1">
            <a:avLst/>
          </a:prstGeom>
          <a:noFill/>
          <a:ln w="28425" cap="flat" cmpd="sng">
            <a:solidFill>
              <a:srgbClr val="000000"/>
            </a:solidFill>
            <a:prstDash val="solid"/>
            <a:round/>
            <a:headEnd type="none" w="med" len="med"/>
            <a:tailEnd type="none" w="med" len="med"/>
          </a:ln>
        </p:spPr>
      </p:cxnSp>
      <p:cxnSp>
        <p:nvCxnSpPr>
          <p:cNvPr id="50" name="Shape 1200">
            <a:extLst>
              <a:ext uri="{FF2B5EF4-FFF2-40B4-BE49-F238E27FC236}">
                <a16:creationId xmlns:a16="http://schemas.microsoft.com/office/drawing/2014/main" id="{70332DA1-5575-0460-5238-0D3AC495496C}"/>
              </a:ext>
            </a:extLst>
          </p:cNvPr>
          <p:cNvCxnSpPr/>
          <p:nvPr/>
        </p:nvCxnSpPr>
        <p:spPr>
          <a:xfrm>
            <a:off x="8764485" y="3604402"/>
            <a:ext cx="1540297" cy="1803"/>
          </a:xfrm>
          <a:prstGeom prst="straightConnector1">
            <a:avLst/>
          </a:prstGeom>
          <a:noFill/>
          <a:ln w="28425" cap="flat" cmpd="sng">
            <a:solidFill>
              <a:srgbClr val="0432FF"/>
            </a:solidFill>
            <a:prstDash val="solid"/>
            <a:round/>
            <a:headEnd type="none" w="med" len="med"/>
            <a:tailEnd type="none" w="med" len="med"/>
          </a:ln>
        </p:spPr>
      </p:cxnSp>
      <p:cxnSp>
        <p:nvCxnSpPr>
          <p:cNvPr id="51" name="Shape 1203">
            <a:extLst>
              <a:ext uri="{FF2B5EF4-FFF2-40B4-BE49-F238E27FC236}">
                <a16:creationId xmlns:a16="http://schemas.microsoft.com/office/drawing/2014/main" id="{818A910B-1662-11EA-86D6-57060B32A5DB}"/>
              </a:ext>
            </a:extLst>
          </p:cNvPr>
          <p:cNvCxnSpPr/>
          <p:nvPr/>
        </p:nvCxnSpPr>
        <p:spPr>
          <a:xfrm>
            <a:off x="4868647" y="5667752"/>
            <a:ext cx="1212037" cy="1803"/>
          </a:xfrm>
          <a:prstGeom prst="straightConnector1">
            <a:avLst/>
          </a:prstGeom>
          <a:noFill/>
          <a:ln w="28425" cap="flat" cmpd="sng">
            <a:solidFill>
              <a:srgbClr val="0432FF"/>
            </a:solidFill>
            <a:prstDash val="solid"/>
            <a:round/>
            <a:headEnd type="none" w="med" len="med"/>
            <a:tailEnd type="none" w="med" len="med"/>
          </a:ln>
        </p:spPr>
      </p:cxnSp>
      <p:cxnSp>
        <p:nvCxnSpPr>
          <p:cNvPr id="52" name="Shape 1204">
            <a:extLst>
              <a:ext uri="{FF2B5EF4-FFF2-40B4-BE49-F238E27FC236}">
                <a16:creationId xmlns:a16="http://schemas.microsoft.com/office/drawing/2014/main" id="{D6200785-DE4E-B503-5E38-3DAA9315FC25}"/>
              </a:ext>
            </a:extLst>
          </p:cNvPr>
          <p:cNvCxnSpPr/>
          <p:nvPr/>
        </p:nvCxnSpPr>
        <p:spPr>
          <a:xfrm rot="10800000" flipH="1">
            <a:off x="6080684" y="5233075"/>
            <a:ext cx="86572" cy="436477"/>
          </a:xfrm>
          <a:prstGeom prst="straightConnector1">
            <a:avLst/>
          </a:prstGeom>
          <a:noFill/>
          <a:ln w="28425" cap="flat" cmpd="sng">
            <a:solidFill>
              <a:srgbClr val="000000"/>
            </a:solidFill>
            <a:prstDash val="solid"/>
            <a:round/>
            <a:headEnd type="none" w="med" len="med"/>
            <a:tailEnd type="none" w="med" len="med"/>
          </a:ln>
        </p:spPr>
      </p:cxnSp>
      <p:cxnSp>
        <p:nvCxnSpPr>
          <p:cNvPr id="53" name="Shape 1205">
            <a:extLst>
              <a:ext uri="{FF2B5EF4-FFF2-40B4-BE49-F238E27FC236}">
                <a16:creationId xmlns:a16="http://schemas.microsoft.com/office/drawing/2014/main" id="{AA754D81-0E12-B43F-A260-256A3A440235}"/>
              </a:ext>
            </a:extLst>
          </p:cNvPr>
          <p:cNvCxnSpPr/>
          <p:nvPr/>
        </p:nvCxnSpPr>
        <p:spPr>
          <a:xfrm>
            <a:off x="6167258" y="5234880"/>
            <a:ext cx="3052287" cy="0"/>
          </a:xfrm>
          <a:prstGeom prst="straightConnector1">
            <a:avLst/>
          </a:prstGeom>
          <a:noFill/>
          <a:ln w="28425" cap="flat" cmpd="sng">
            <a:solidFill>
              <a:srgbClr val="FF0000"/>
            </a:solidFill>
            <a:prstDash val="solid"/>
            <a:round/>
            <a:headEnd type="none" w="med" len="med"/>
            <a:tailEnd type="none" w="med" len="med"/>
          </a:ln>
        </p:spPr>
      </p:cxnSp>
      <p:cxnSp>
        <p:nvCxnSpPr>
          <p:cNvPr id="54" name="Shape 1206">
            <a:extLst>
              <a:ext uri="{FF2B5EF4-FFF2-40B4-BE49-F238E27FC236}">
                <a16:creationId xmlns:a16="http://schemas.microsoft.com/office/drawing/2014/main" id="{59078371-A053-4E0A-6082-EAB33A21C962}"/>
              </a:ext>
            </a:extLst>
          </p:cNvPr>
          <p:cNvCxnSpPr/>
          <p:nvPr/>
        </p:nvCxnSpPr>
        <p:spPr>
          <a:xfrm flipH="1" flipV="1">
            <a:off x="9219545" y="5233075"/>
            <a:ext cx="90183" cy="436477"/>
          </a:xfrm>
          <a:prstGeom prst="straightConnector1">
            <a:avLst/>
          </a:prstGeom>
          <a:noFill/>
          <a:ln w="28425" cap="flat" cmpd="sng">
            <a:solidFill>
              <a:srgbClr val="000000"/>
            </a:solidFill>
            <a:prstDash val="solid"/>
            <a:round/>
            <a:headEnd type="none" w="med" len="med"/>
            <a:tailEnd type="none" w="med" len="med"/>
          </a:ln>
        </p:spPr>
      </p:cxnSp>
      <p:cxnSp>
        <p:nvCxnSpPr>
          <p:cNvPr id="55" name="Shape 1207">
            <a:extLst>
              <a:ext uri="{FF2B5EF4-FFF2-40B4-BE49-F238E27FC236}">
                <a16:creationId xmlns:a16="http://schemas.microsoft.com/office/drawing/2014/main" id="{9F7DA034-B170-9BAE-8020-58EFE02F616D}"/>
              </a:ext>
            </a:extLst>
          </p:cNvPr>
          <p:cNvCxnSpPr/>
          <p:nvPr/>
        </p:nvCxnSpPr>
        <p:spPr>
          <a:xfrm>
            <a:off x="9309730" y="5669553"/>
            <a:ext cx="1081626" cy="0"/>
          </a:xfrm>
          <a:prstGeom prst="straightConnector1">
            <a:avLst/>
          </a:prstGeom>
          <a:noFill/>
          <a:ln w="28425" cap="flat" cmpd="sng">
            <a:solidFill>
              <a:srgbClr val="0432FF"/>
            </a:solidFill>
            <a:prstDash val="solid"/>
            <a:round/>
            <a:headEnd type="none" w="med" len="med"/>
            <a:tailEnd type="none" w="med" len="med"/>
          </a:ln>
        </p:spPr>
      </p:cxnSp>
      <p:cxnSp>
        <p:nvCxnSpPr>
          <p:cNvPr id="56" name="Shape 1208">
            <a:extLst>
              <a:ext uri="{FF2B5EF4-FFF2-40B4-BE49-F238E27FC236}">
                <a16:creationId xmlns:a16="http://schemas.microsoft.com/office/drawing/2014/main" id="{6FE291B7-23BE-A094-D9F9-859C1450E095}"/>
              </a:ext>
            </a:extLst>
          </p:cNvPr>
          <p:cNvCxnSpPr/>
          <p:nvPr/>
        </p:nvCxnSpPr>
        <p:spPr>
          <a:xfrm rot="10800000">
            <a:off x="9879127" y="5927472"/>
            <a:ext cx="90181" cy="436477"/>
          </a:xfrm>
          <a:prstGeom prst="straightConnector1">
            <a:avLst/>
          </a:prstGeom>
          <a:noFill/>
          <a:ln w="28425" cap="flat" cmpd="sng">
            <a:solidFill>
              <a:srgbClr val="000000"/>
            </a:solidFill>
            <a:prstDash val="solid"/>
            <a:round/>
            <a:headEnd type="none" w="med" len="med"/>
            <a:tailEnd type="none" w="med" len="med"/>
          </a:ln>
        </p:spPr>
      </p:cxnSp>
      <p:cxnSp>
        <p:nvCxnSpPr>
          <p:cNvPr id="57" name="Shape 1209">
            <a:extLst>
              <a:ext uri="{FF2B5EF4-FFF2-40B4-BE49-F238E27FC236}">
                <a16:creationId xmlns:a16="http://schemas.microsoft.com/office/drawing/2014/main" id="{ED594CA0-6184-EB81-EA59-B1EE105C078C}"/>
              </a:ext>
            </a:extLst>
          </p:cNvPr>
          <p:cNvCxnSpPr/>
          <p:nvPr/>
        </p:nvCxnSpPr>
        <p:spPr>
          <a:xfrm>
            <a:off x="6686705" y="5929277"/>
            <a:ext cx="3174385" cy="0"/>
          </a:xfrm>
          <a:prstGeom prst="straightConnector1">
            <a:avLst/>
          </a:prstGeom>
          <a:noFill/>
          <a:ln w="28425" cap="flat" cmpd="sng">
            <a:solidFill>
              <a:srgbClr val="FF0000"/>
            </a:solidFill>
            <a:prstDash val="solid"/>
            <a:round/>
            <a:headEnd type="none" w="med" len="med"/>
            <a:tailEnd type="none" w="med" len="med"/>
          </a:ln>
        </p:spPr>
      </p:cxnSp>
      <p:cxnSp>
        <p:nvCxnSpPr>
          <p:cNvPr id="58" name="Shape 1212">
            <a:extLst>
              <a:ext uri="{FF2B5EF4-FFF2-40B4-BE49-F238E27FC236}">
                <a16:creationId xmlns:a16="http://schemas.microsoft.com/office/drawing/2014/main" id="{E372CFBD-1497-CEBA-B6C2-A04223E1F8FB}"/>
              </a:ext>
            </a:extLst>
          </p:cNvPr>
          <p:cNvCxnSpPr/>
          <p:nvPr/>
        </p:nvCxnSpPr>
        <p:spPr>
          <a:xfrm>
            <a:off x="9958485" y="6357109"/>
            <a:ext cx="432871" cy="1803"/>
          </a:xfrm>
          <a:prstGeom prst="straightConnector1">
            <a:avLst/>
          </a:prstGeom>
          <a:noFill/>
          <a:ln w="28425" cap="flat" cmpd="sng">
            <a:solidFill>
              <a:srgbClr val="0000FF"/>
            </a:solidFill>
            <a:prstDash val="solid"/>
            <a:round/>
            <a:headEnd type="none" w="med" len="med"/>
            <a:tailEnd type="none" w="med" len="med"/>
          </a:ln>
        </p:spPr>
      </p:cxnSp>
      <p:cxnSp>
        <p:nvCxnSpPr>
          <p:cNvPr id="59" name="Shape 1213">
            <a:extLst>
              <a:ext uri="{FF2B5EF4-FFF2-40B4-BE49-F238E27FC236}">
                <a16:creationId xmlns:a16="http://schemas.microsoft.com/office/drawing/2014/main" id="{3CED008A-2BE6-CC29-7646-EAE14B42658C}"/>
              </a:ext>
            </a:extLst>
          </p:cNvPr>
          <p:cNvCxnSpPr/>
          <p:nvPr/>
        </p:nvCxnSpPr>
        <p:spPr>
          <a:xfrm>
            <a:off x="4868645" y="6362150"/>
            <a:ext cx="1731484" cy="1803"/>
          </a:xfrm>
          <a:prstGeom prst="straightConnector1">
            <a:avLst/>
          </a:prstGeom>
          <a:noFill/>
          <a:ln w="28425" cap="flat" cmpd="sng">
            <a:solidFill>
              <a:srgbClr val="0000FF"/>
            </a:solidFill>
            <a:prstDash val="solid"/>
            <a:round/>
            <a:headEnd type="none" w="med" len="med"/>
            <a:tailEnd type="none" w="med" len="med"/>
          </a:ln>
        </p:spPr>
      </p:cxnSp>
      <p:cxnSp>
        <p:nvCxnSpPr>
          <p:cNvPr id="60" name="Shape 1214">
            <a:extLst>
              <a:ext uri="{FF2B5EF4-FFF2-40B4-BE49-F238E27FC236}">
                <a16:creationId xmlns:a16="http://schemas.microsoft.com/office/drawing/2014/main" id="{20BAA5C0-3156-F319-FA14-6674BB772D29}"/>
              </a:ext>
            </a:extLst>
          </p:cNvPr>
          <p:cNvCxnSpPr/>
          <p:nvPr/>
        </p:nvCxnSpPr>
        <p:spPr>
          <a:xfrm rot="10800000" flipH="1">
            <a:off x="6600129" y="5927472"/>
            <a:ext cx="86572" cy="436477"/>
          </a:xfrm>
          <a:prstGeom prst="straightConnector1">
            <a:avLst/>
          </a:prstGeom>
          <a:noFill/>
          <a:ln w="28425" cap="flat" cmpd="sng">
            <a:solidFill>
              <a:srgbClr val="000000"/>
            </a:solidFill>
            <a:prstDash val="solid"/>
            <a:round/>
            <a:headEnd type="none" w="med" len="med"/>
            <a:tailEnd type="none" w="med" len="med"/>
          </a:ln>
        </p:spPr>
      </p:cxnSp>
      <p:cxnSp>
        <p:nvCxnSpPr>
          <p:cNvPr id="61" name="Shape 1215">
            <a:extLst>
              <a:ext uri="{FF2B5EF4-FFF2-40B4-BE49-F238E27FC236}">
                <a16:creationId xmlns:a16="http://schemas.microsoft.com/office/drawing/2014/main" id="{0880A127-4199-47AF-5DE9-12F5BC4BEE4F}"/>
              </a:ext>
            </a:extLst>
          </p:cNvPr>
          <p:cNvCxnSpPr/>
          <p:nvPr/>
        </p:nvCxnSpPr>
        <p:spPr>
          <a:xfrm>
            <a:off x="5543204" y="1770109"/>
            <a:ext cx="18036" cy="4806669"/>
          </a:xfrm>
          <a:prstGeom prst="straightConnector1">
            <a:avLst/>
          </a:prstGeom>
          <a:noFill/>
          <a:ln w="28425" cap="flat" cmpd="sng">
            <a:solidFill>
              <a:srgbClr val="000000"/>
            </a:solidFill>
            <a:prstDash val="dot"/>
            <a:round/>
            <a:headEnd type="none" w="med" len="med"/>
            <a:tailEnd type="none" w="med" len="med"/>
          </a:ln>
        </p:spPr>
      </p:cxnSp>
      <p:sp>
        <p:nvSpPr>
          <p:cNvPr id="62" name="Shape 1216">
            <a:extLst>
              <a:ext uri="{FF2B5EF4-FFF2-40B4-BE49-F238E27FC236}">
                <a16:creationId xmlns:a16="http://schemas.microsoft.com/office/drawing/2014/main" id="{C903834D-5FD9-7860-9973-BA1257F8AB48}"/>
              </a:ext>
            </a:extLst>
          </p:cNvPr>
          <p:cNvSpPr/>
          <p:nvPr/>
        </p:nvSpPr>
        <p:spPr>
          <a:xfrm>
            <a:off x="5517953" y="1512191"/>
            <a:ext cx="731021" cy="596929"/>
          </a:xfrm>
          <a:prstGeom prst="roundRect">
            <a:avLst>
              <a:gd name="adj" fmla="val 306"/>
            </a:avLst>
          </a:prstGeom>
          <a:noFill/>
          <a:ln>
            <a:noFill/>
          </a:ln>
        </p:spPr>
        <p:txBody>
          <a:bodyPr lIns="102253" tIns="53172" rIns="102253" bIns="53172" anchor="t" anchorCtr="0">
            <a:noAutofit/>
          </a:bodyPr>
          <a:lstStyle/>
          <a:p>
            <a:pPr>
              <a:buSzPct val="25000"/>
            </a:pPr>
            <a:r>
              <a:rPr lang="en-US" sz="3181" dirty="0">
                <a:solidFill>
                  <a:schemeClr val="dk1"/>
                </a:solidFill>
                <a:latin typeface="Calibri"/>
                <a:ea typeface="Calibri"/>
                <a:cs typeface="Calibri"/>
                <a:sym typeface="Calibri"/>
              </a:rPr>
              <a:t>d</a:t>
            </a:r>
            <a:r>
              <a:rPr lang="en-US" sz="3181" baseline="-25000" dirty="0">
                <a:solidFill>
                  <a:schemeClr val="dk1"/>
                </a:solidFill>
                <a:latin typeface="Calibri"/>
                <a:ea typeface="Calibri"/>
                <a:cs typeface="Calibri"/>
                <a:sym typeface="Calibri"/>
              </a:rPr>
              <a:t>G2</a:t>
            </a:r>
          </a:p>
        </p:txBody>
      </p:sp>
      <p:cxnSp>
        <p:nvCxnSpPr>
          <p:cNvPr id="63" name="Shape 1217">
            <a:extLst>
              <a:ext uri="{FF2B5EF4-FFF2-40B4-BE49-F238E27FC236}">
                <a16:creationId xmlns:a16="http://schemas.microsoft.com/office/drawing/2014/main" id="{D30B172E-C7CA-099B-54E5-A0290426080E}"/>
              </a:ext>
            </a:extLst>
          </p:cNvPr>
          <p:cNvCxnSpPr/>
          <p:nvPr/>
        </p:nvCxnSpPr>
        <p:spPr>
          <a:xfrm>
            <a:off x="5561240" y="2204786"/>
            <a:ext cx="606018" cy="1803"/>
          </a:xfrm>
          <a:prstGeom prst="straightConnector1">
            <a:avLst/>
          </a:prstGeom>
          <a:noFill/>
          <a:ln w="28425" cap="flat" cmpd="sng">
            <a:solidFill>
              <a:srgbClr val="000000"/>
            </a:solidFill>
            <a:prstDash val="solid"/>
            <a:round/>
            <a:headEnd type="triangle" w="lg" len="lg"/>
            <a:tailEnd type="triangle" w="lg" len="lg"/>
          </a:ln>
        </p:spPr>
      </p:cxnSp>
      <p:sp>
        <p:nvSpPr>
          <p:cNvPr id="64" name="Shape 1218">
            <a:extLst>
              <a:ext uri="{FF2B5EF4-FFF2-40B4-BE49-F238E27FC236}">
                <a16:creationId xmlns:a16="http://schemas.microsoft.com/office/drawing/2014/main" id="{1065C1E3-EB16-4973-3A17-05441A986470}"/>
              </a:ext>
            </a:extLst>
          </p:cNvPr>
          <p:cNvSpPr/>
          <p:nvPr/>
        </p:nvSpPr>
        <p:spPr>
          <a:xfrm>
            <a:off x="1764601" y="3624239"/>
            <a:ext cx="603532" cy="526994"/>
          </a:xfrm>
          <a:prstGeom prst="roundRect">
            <a:avLst>
              <a:gd name="adj" fmla="val 347"/>
            </a:avLst>
          </a:prstGeom>
          <a:noFill/>
          <a:ln>
            <a:noFill/>
          </a:ln>
        </p:spPr>
        <p:txBody>
          <a:bodyPr lIns="102253" tIns="53172" rIns="102253" bIns="53172" anchor="t" anchorCtr="0">
            <a:noAutofit/>
          </a:bodyPr>
          <a:lstStyle/>
          <a:p>
            <a:pPr>
              <a:buSzPct val="25000"/>
            </a:pPr>
            <a:r>
              <a:rPr lang="en-US" sz="2727">
                <a:solidFill>
                  <a:schemeClr val="dk1"/>
                </a:solidFill>
                <a:latin typeface="Calibri"/>
                <a:ea typeface="Calibri"/>
                <a:cs typeface="Calibri"/>
                <a:sym typeface="Calibri"/>
              </a:rPr>
              <a:t>G1</a:t>
            </a:r>
          </a:p>
        </p:txBody>
      </p:sp>
      <p:sp>
        <p:nvSpPr>
          <p:cNvPr id="65" name="Shape 1219">
            <a:extLst>
              <a:ext uri="{FF2B5EF4-FFF2-40B4-BE49-F238E27FC236}">
                <a16:creationId xmlns:a16="http://schemas.microsoft.com/office/drawing/2014/main" id="{2DE99C11-1EB3-43E6-4F45-691533DFE9A5}"/>
              </a:ext>
            </a:extLst>
          </p:cNvPr>
          <p:cNvSpPr/>
          <p:nvPr/>
        </p:nvSpPr>
        <p:spPr>
          <a:xfrm>
            <a:off x="1791656" y="4316833"/>
            <a:ext cx="603532" cy="526994"/>
          </a:xfrm>
          <a:prstGeom prst="roundRect">
            <a:avLst>
              <a:gd name="adj" fmla="val 347"/>
            </a:avLst>
          </a:prstGeom>
          <a:noFill/>
          <a:ln>
            <a:noFill/>
          </a:ln>
        </p:spPr>
        <p:txBody>
          <a:bodyPr lIns="102253" tIns="53172" rIns="102253" bIns="53172" anchor="t" anchorCtr="0">
            <a:noAutofit/>
          </a:bodyPr>
          <a:lstStyle/>
          <a:p>
            <a:pPr>
              <a:buSzPct val="25000"/>
            </a:pPr>
            <a:r>
              <a:rPr lang="en-US" sz="2727">
                <a:solidFill>
                  <a:schemeClr val="dk1"/>
                </a:solidFill>
                <a:latin typeface="Calibri"/>
                <a:ea typeface="Calibri"/>
                <a:cs typeface="Calibri"/>
                <a:sym typeface="Calibri"/>
              </a:rPr>
              <a:t>G2</a:t>
            </a:r>
          </a:p>
        </p:txBody>
      </p:sp>
      <p:cxnSp>
        <p:nvCxnSpPr>
          <p:cNvPr id="66" name="Shape 1220">
            <a:extLst>
              <a:ext uri="{FF2B5EF4-FFF2-40B4-BE49-F238E27FC236}">
                <a16:creationId xmlns:a16="http://schemas.microsoft.com/office/drawing/2014/main" id="{BE557BF4-F31F-C9C9-E2DF-99FF97A0A3AF}"/>
              </a:ext>
            </a:extLst>
          </p:cNvPr>
          <p:cNvCxnSpPr/>
          <p:nvPr/>
        </p:nvCxnSpPr>
        <p:spPr>
          <a:xfrm>
            <a:off x="6149223" y="1770109"/>
            <a:ext cx="18036" cy="4806669"/>
          </a:xfrm>
          <a:prstGeom prst="straightConnector1">
            <a:avLst/>
          </a:prstGeom>
          <a:noFill/>
          <a:ln w="28425" cap="flat" cmpd="sng">
            <a:solidFill>
              <a:srgbClr val="000000"/>
            </a:solidFill>
            <a:prstDash val="dot"/>
            <a:round/>
            <a:headEnd type="none" w="med" len="med"/>
            <a:tailEnd type="none" w="med" len="med"/>
          </a:ln>
        </p:spPr>
      </p:cxnSp>
      <p:cxnSp>
        <p:nvCxnSpPr>
          <p:cNvPr id="67" name="Shape 1221">
            <a:extLst>
              <a:ext uri="{FF2B5EF4-FFF2-40B4-BE49-F238E27FC236}">
                <a16:creationId xmlns:a16="http://schemas.microsoft.com/office/drawing/2014/main" id="{C1B4242B-18CF-F39D-55DA-51823FDEDA05}"/>
              </a:ext>
            </a:extLst>
          </p:cNvPr>
          <p:cNvCxnSpPr/>
          <p:nvPr/>
        </p:nvCxnSpPr>
        <p:spPr>
          <a:xfrm>
            <a:off x="6668668" y="1815201"/>
            <a:ext cx="18036" cy="4806668"/>
          </a:xfrm>
          <a:prstGeom prst="straightConnector1">
            <a:avLst/>
          </a:prstGeom>
          <a:noFill/>
          <a:ln w="28425" cap="flat" cmpd="sng">
            <a:solidFill>
              <a:srgbClr val="000000"/>
            </a:solidFill>
            <a:prstDash val="dot"/>
            <a:round/>
            <a:headEnd type="none" w="med" len="med"/>
            <a:tailEnd type="none" w="med" len="med"/>
          </a:ln>
        </p:spPr>
      </p:cxnSp>
      <p:cxnSp>
        <p:nvCxnSpPr>
          <p:cNvPr id="68" name="Shape 1222">
            <a:extLst>
              <a:ext uri="{FF2B5EF4-FFF2-40B4-BE49-F238E27FC236}">
                <a16:creationId xmlns:a16="http://schemas.microsoft.com/office/drawing/2014/main" id="{6BC4EC79-7690-9105-38FE-661521C17232}"/>
              </a:ext>
            </a:extLst>
          </p:cNvPr>
          <p:cNvCxnSpPr/>
          <p:nvPr/>
        </p:nvCxnSpPr>
        <p:spPr>
          <a:xfrm>
            <a:off x="9334432" y="1815201"/>
            <a:ext cx="18036" cy="4806668"/>
          </a:xfrm>
          <a:prstGeom prst="straightConnector1">
            <a:avLst/>
          </a:prstGeom>
          <a:noFill/>
          <a:ln w="28425" cap="flat" cmpd="sng">
            <a:solidFill>
              <a:srgbClr val="000000"/>
            </a:solidFill>
            <a:prstDash val="dot"/>
            <a:round/>
            <a:headEnd type="none" w="med" len="med"/>
            <a:tailEnd type="none" w="med" len="med"/>
          </a:ln>
        </p:spPr>
      </p:cxnSp>
      <p:cxnSp>
        <p:nvCxnSpPr>
          <p:cNvPr id="69" name="Shape 1223">
            <a:extLst>
              <a:ext uri="{FF2B5EF4-FFF2-40B4-BE49-F238E27FC236}">
                <a16:creationId xmlns:a16="http://schemas.microsoft.com/office/drawing/2014/main" id="{B1E3DC92-DC07-A4B9-2446-EA5F3426641C}"/>
              </a:ext>
            </a:extLst>
          </p:cNvPr>
          <p:cNvCxnSpPr/>
          <p:nvPr/>
        </p:nvCxnSpPr>
        <p:spPr>
          <a:xfrm>
            <a:off x="8573300" y="1860291"/>
            <a:ext cx="18036" cy="4806669"/>
          </a:xfrm>
          <a:prstGeom prst="straightConnector1">
            <a:avLst/>
          </a:prstGeom>
          <a:noFill/>
          <a:ln w="28425" cap="flat" cmpd="sng">
            <a:solidFill>
              <a:srgbClr val="000000"/>
            </a:solidFill>
            <a:prstDash val="dot"/>
            <a:round/>
            <a:headEnd type="none" w="med" len="med"/>
            <a:tailEnd type="none" w="med" len="med"/>
          </a:ln>
        </p:spPr>
      </p:cxnSp>
      <p:sp>
        <p:nvSpPr>
          <p:cNvPr id="70" name="Shape 1224">
            <a:extLst>
              <a:ext uri="{FF2B5EF4-FFF2-40B4-BE49-F238E27FC236}">
                <a16:creationId xmlns:a16="http://schemas.microsoft.com/office/drawing/2014/main" id="{298DDF9D-6594-E924-6DB1-73B595A4D6DF}"/>
              </a:ext>
            </a:extLst>
          </p:cNvPr>
          <p:cNvSpPr/>
          <p:nvPr/>
        </p:nvSpPr>
        <p:spPr>
          <a:xfrm>
            <a:off x="2760205" y="4370942"/>
            <a:ext cx="603532" cy="526994"/>
          </a:xfrm>
          <a:prstGeom prst="roundRect">
            <a:avLst>
              <a:gd name="adj" fmla="val 347"/>
            </a:avLst>
          </a:prstGeom>
          <a:noFill/>
          <a:ln>
            <a:noFill/>
          </a:ln>
        </p:spPr>
        <p:txBody>
          <a:bodyPr lIns="102253" tIns="53172" rIns="102253" bIns="53172" anchor="t" anchorCtr="0">
            <a:noAutofit/>
          </a:bodyPr>
          <a:lstStyle/>
          <a:p>
            <a:pPr>
              <a:buSzPct val="25000"/>
            </a:pPr>
            <a:r>
              <a:rPr lang="en-US" sz="2727">
                <a:solidFill>
                  <a:schemeClr val="dk1"/>
                </a:solidFill>
                <a:latin typeface="Calibri"/>
                <a:ea typeface="Calibri"/>
                <a:cs typeface="Calibri"/>
                <a:sym typeface="Calibri"/>
              </a:rPr>
              <a:t>G3</a:t>
            </a:r>
          </a:p>
        </p:txBody>
      </p:sp>
      <p:sp>
        <p:nvSpPr>
          <p:cNvPr id="71" name="Shape 1225">
            <a:extLst>
              <a:ext uri="{FF2B5EF4-FFF2-40B4-BE49-F238E27FC236}">
                <a16:creationId xmlns:a16="http://schemas.microsoft.com/office/drawing/2014/main" id="{1DB44578-8706-F2B2-8425-9B9C04B4F2AD}"/>
              </a:ext>
            </a:extLst>
          </p:cNvPr>
          <p:cNvSpPr/>
          <p:nvPr/>
        </p:nvSpPr>
        <p:spPr>
          <a:xfrm>
            <a:off x="6113151" y="1512191"/>
            <a:ext cx="731021" cy="596929"/>
          </a:xfrm>
          <a:prstGeom prst="roundRect">
            <a:avLst>
              <a:gd name="adj" fmla="val 306"/>
            </a:avLst>
          </a:prstGeom>
          <a:noFill/>
          <a:ln>
            <a:noFill/>
          </a:ln>
        </p:spPr>
        <p:txBody>
          <a:bodyPr lIns="102253" tIns="53172" rIns="102253" bIns="53172" anchor="t" anchorCtr="0">
            <a:noAutofit/>
          </a:bodyPr>
          <a:lstStyle/>
          <a:p>
            <a:pPr>
              <a:buSzPct val="25000"/>
            </a:pPr>
            <a:r>
              <a:rPr lang="en-US" sz="3181" dirty="0">
                <a:solidFill>
                  <a:schemeClr val="dk1"/>
                </a:solidFill>
                <a:latin typeface="Calibri"/>
                <a:ea typeface="Calibri"/>
                <a:cs typeface="Calibri"/>
                <a:sym typeface="Calibri"/>
              </a:rPr>
              <a:t>d</a:t>
            </a:r>
            <a:r>
              <a:rPr lang="en-US" sz="3181" baseline="-25000" dirty="0">
                <a:solidFill>
                  <a:schemeClr val="dk1"/>
                </a:solidFill>
                <a:latin typeface="Calibri"/>
                <a:ea typeface="Calibri"/>
                <a:cs typeface="Calibri"/>
                <a:sym typeface="Calibri"/>
              </a:rPr>
              <a:t>G3</a:t>
            </a:r>
          </a:p>
        </p:txBody>
      </p:sp>
      <p:cxnSp>
        <p:nvCxnSpPr>
          <p:cNvPr id="72" name="Shape 1226">
            <a:extLst>
              <a:ext uri="{FF2B5EF4-FFF2-40B4-BE49-F238E27FC236}">
                <a16:creationId xmlns:a16="http://schemas.microsoft.com/office/drawing/2014/main" id="{1A04894E-6413-4865-2EAF-C53E7D10E2D8}"/>
              </a:ext>
            </a:extLst>
          </p:cNvPr>
          <p:cNvCxnSpPr/>
          <p:nvPr/>
        </p:nvCxnSpPr>
        <p:spPr>
          <a:xfrm>
            <a:off x="6156438" y="2204786"/>
            <a:ext cx="530267" cy="1803"/>
          </a:xfrm>
          <a:prstGeom prst="straightConnector1">
            <a:avLst/>
          </a:prstGeom>
          <a:noFill/>
          <a:ln w="28425" cap="flat" cmpd="sng">
            <a:solidFill>
              <a:srgbClr val="000000"/>
            </a:solidFill>
            <a:prstDash val="solid"/>
            <a:round/>
            <a:headEnd type="triangle" w="lg" len="lg"/>
            <a:tailEnd type="triangle" w="lg" len="lg"/>
          </a:ln>
        </p:spPr>
      </p:cxnSp>
      <p:sp>
        <p:nvSpPr>
          <p:cNvPr id="73" name="Shape 1227">
            <a:extLst>
              <a:ext uri="{FF2B5EF4-FFF2-40B4-BE49-F238E27FC236}">
                <a16:creationId xmlns:a16="http://schemas.microsoft.com/office/drawing/2014/main" id="{C9C0C099-0560-B16C-4D31-EC0815FF9277}"/>
              </a:ext>
            </a:extLst>
          </p:cNvPr>
          <p:cNvSpPr/>
          <p:nvPr/>
        </p:nvSpPr>
        <p:spPr>
          <a:xfrm>
            <a:off x="8623802" y="1512191"/>
            <a:ext cx="731021" cy="596929"/>
          </a:xfrm>
          <a:prstGeom prst="roundRect">
            <a:avLst>
              <a:gd name="adj" fmla="val 306"/>
            </a:avLst>
          </a:prstGeom>
          <a:noFill/>
          <a:ln>
            <a:noFill/>
          </a:ln>
        </p:spPr>
        <p:txBody>
          <a:bodyPr lIns="102253" tIns="53172" rIns="102253" bIns="53172" anchor="t" anchorCtr="0">
            <a:noAutofit/>
          </a:bodyPr>
          <a:lstStyle/>
          <a:p>
            <a:pPr>
              <a:buSzPct val="25000"/>
            </a:pPr>
            <a:r>
              <a:rPr lang="en-US" sz="3181" dirty="0">
                <a:solidFill>
                  <a:schemeClr val="dk1"/>
                </a:solidFill>
                <a:latin typeface="Calibri"/>
                <a:ea typeface="Calibri"/>
                <a:cs typeface="Calibri"/>
                <a:sym typeface="Calibri"/>
              </a:rPr>
              <a:t>d</a:t>
            </a:r>
            <a:r>
              <a:rPr lang="en-US" sz="3181" baseline="-25000" dirty="0">
                <a:solidFill>
                  <a:schemeClr val="dk1"/>
                </a:solidFill>
                <a:latin typeface="Calibri"/>
                <a:ea typeface="Calibri"/>
                <a:cs typeface="Calibri"/>
                <a:sym typeface="Calibri"/>
              </a:rPr>
              <a:t>G2</a:t>
            </a:r>
          </a:p>
        </p:txBody>
      </p:sp>
      <p:cxnSp>
        <p:nvCxnSpPr>
          <p:cNvPr id="74" name="Shape 1228">
            <a:extLst>
              <a:ext uri="{FF2B5EF4-FFF2-40B4-BE49-F238E27FC236}">
                <a16:creationId xmlns:a16="http://schemas.microsoft.com/office/drawing/2014/main" id="{2C71BBF2-7E53-3065-2DA9-B0F8577CD5A8}"/>
              </a:ext>
            </a:extLst>
          </p:cNvPr>
          <p:cNvCxnSpPr/>
          <p:nvPr/>
        </p:nvCxnSpPr>
        <p:spPr>
          <a:xfrm>
            <a:off x="8573300" y="2204786"/>
            <a:ext cx="710630" cy="1803"/>
          </a:xfrm>
          <a:prstGeom prst="straightConnector1">
            <a:avLst/>
          </a:prstGeom>
          <a:noFill/>
          <a:ln w="28425" cap="flat" cmpd="sng">
            <a:solidFill>
              <a:srgbClr val="000000"/>
            </a:solidFill>
            <a:prstDash val="solid"/>
            <a:round/>
            <a:headEnd type="triangle" w="lg" len="lg"/>
            <a:tailEnd type="triangle" w="lg" len="lg"/>
          </a:ln>
        </p:spPr>
      </p:cxnSp>
      <p:sp>
        <p:nvSpPr>
          <p:cNvPr id="75" name="Shape 1229">
            <a:extLst>
              <a:ext uri="{FF2B5EF4-FFF2-40B4-BE49-F238E27FC236}">
                <a16:creationId xmlns:a16="http://schemas.microsoft.com/office/drawing/2014/main" id="{B03A5791-66FD-FCE9-174E-D277726E0A66}"/>
              </a:ext>
            </a:extLst>
          </p:cNvPr>
          <p:cNvSpPr/>
          <p:nvPr/>
        </p:nvSpPr>
        <p:spPr>
          <a:xfrm>
            <a:off x="9316395" y="1512191"/>
            <a:ext cx="731021" cy="596929"/>
          </a:xfrm>
          <a:prstGeom prst="roundRect">
            <a:avLst>
              <a:gd name="adj" fmla="val 306"/>
            </a:avLst>
          </a:prstGeom>
          <a:noFill/>
          <a:ln>
            <a:noFill/>
          </a:ln>
        </p:spPr>
        <p:txBody>
          <a:bodyPr lIns="102253" tIns="53172" rIns="102253" bIns="53172" anchor="t" anchorCtr="0">
            <a:noAutofit/>
          </a:bodyPr>
          <a:lstStyle/>
          <a:p>
            <a:pPr>
              <a:buSzPct val="25000"/>
            </a:pPr>
            <a:r>
              <a:rPr lang="en-US" sz="3181" dirty="0">
                <a:solidFill>
                  <a:schemeClr val="dk1"/>
                </a:solidFill>
                <a:latin typeface="Calibri"/>
                <a:ea typeface="Calibri"/>
                <a:cs typeface="Calibri"/>
                <a:sym typeface="Calibri"/>
              </a:rPr>
              <a:t>d</a:t>
            </a:r>
            <a:r>
              <a:rPr lang="en-US" sz="3181" baseline="-25000" dirty="0">
                <a:solidFill>
                  <a:schemeClr val="dk1"/>
                </a:solidFill>
                <a:latin typeface="Calibri"/>
                <a:ea typeface="Calibri"/>
                <a:cs typeface="Calibri"/>
                <a:sym typeface="Calibri"/>
              </a:rPr>
              <a:t>G3</a:t>
            </a:r>
          </a:p>
        </p:txBody>
      </p:sp>
      <p:cxnSp>
        <p:nvCxnSpPr>
          <p:cNvPr id="76" name="Shape 1230">
            <a:extLst>
              <a:ext uri="{FF2B5EF4-FFF2-40B4-BE49-F238E27FC236}">
                <a16:creationId xmlns:a16="http://schemas.microsoft.com/office/drawing/2014/main" id="{DF3F8037-14E6-E0FF-7421-84E52839F763}"/>
              </a:ext>
            </a:extLst>
          </p:cNvPr>
          <p:cNvCxnSpPr/>
          <p:nvPr/>
        </p:nvCxnSpPr>
        <p:spPr>
          <a:xfrm>
            <a:off x="9359682" y="2204786"/>
            <a:ext cx="530267" cy="1803"/>
          </a:xfrm>
          <a:prstGeom prst="straightConnector1">
            <a:avLst/>
          </a:prstGeom>
          <a:noFill/>
          <a:ln w="28425" cap="flat" cmpd="sng">
            <a:solidFill>
              <a:srgbClr val="000000"/>
            </a:solidFill>
            <a:prstDash val="solid"/>
            <a:round/>
            <a:headEnd type="triangle" w="lg" len="lg"/>
            <a:tailEnd type="triangle" w="lg" len="lg"/>
          </a:ln>
        </p:spPr>
      </p:cxnSp>
      <p:cxnSp>
        <p:nvCxnSpPr>
          <p:cNvPr id="77" name="Shape 1231">
            <a:extLst>
              <a:ext uri="{FF2B5EF4-FFF2-40B4-BE49-F238E27FC236}">
                <a16:creationId xmlns:a16="http://schemas.microsoft.com/office/drawing/2014/main" id="{AFA3DD34-82AF-D8B8-377F-634708902C11}"/>
              </a:ext>
            </a:extLst>
          </p:cNvPr>
          <p:cNvCxnSpPr/>
          <p:nvPr/>
        </p:nvCxnSpPr>
        <p:spPr>
          <a:xfrm>
            <a:off x="9940451" y="1815201"/>
            <a:ext cx="18036" cy="4806668"/>
          </a:xfrm>
          <a:prstGeom prst="straightConnector1">
            <a:avLst/>
          </a:prstGeom>
          <a:noFill/>
          <a:ln w="28425" cap="flat" cmpd="sng">
            <a:solidFill>
              <a:srgbClr val="000000"/>
            </a:solidFill>
            <a:prstDash val="dot"/>
            <a:round/>
            <a:headEnd type="none" w="med" len="med"/>
            <a:tailEnd type="none" w="med" len="med"/>
          </a:ln>
        </p:spPr>
      </p:cxnSp>
      <p:sp>
        <p:nvSpPr>
          <p:cNvPr id="78" name="Shape 1232">
            <a:extLst>
              <a:ext uri="{FF2B5EF4-FFF2-40B4-BE49-F238E27FC236}">
                <a16:creationId xmlns:a16="http://schemas.microsoft.com/office/drawing/2014/main" id="{EB667EB3-6BDE-389F-B466-B29239433F87}"/>
              </a:ext>
            </a:extLst>
          </p:cNvPr>
          <p:cNvSpPr/>
          <p:nvPr/>
        </p:nvSpPr>
        <p:spPr>
          <a:xfrm>
            <a:off x="1387643" y="6621871"/>
            <a:ext cx="7508739" cy="457059"/>
          </a:xfrm>
          <a:prstGeom prst="roundRect">
            <a:avLst>
              <a:gd name="adj" fmla="val 347"/>
            </a:avLst>
          </a:prstGeom>
          <a:noFill/>
          <a:ln>
            <a:noFill/>
          </a:ln>
        </p:spPr>
        <p:txBody>
          <a:bodyPr lIns="102253" tIns="53172" rIns="102253" bIns="53172" anchor="t" anchorCtr="0">
            <a:noAutofit/>
          </a:bodyPr>
          <a:lstStyle/>
          <a:p>
            <a:pPr>
              <a:buSzPct val="25000"/>
            </a:pPr>
            <a:r>
              <a:rPr lang="en-US" sz="2272">
                <a:solidFill>
                  <a:schemeClr val="dk1"/>
                </a:solidFill>
                <a:latin typeface="Calibri"/>
                <a:ea typeface="Calibri"/>
                <a:cs typeface="Calibri"/>
                <a:sym typeface="Calibri"/>
              </a:rPr>
              <a:t>What is the input/output delay (or simply, delay) of the MUX?</a:t>
            </a:r>
          </a:p>
        </p:txBody>
      </p:sp>
      <p:cxnSp>
        <p:nvCxnSpPr>
          <p:cNvPr id="79" name="Shape 1233">
            <a:extLst>
              <a:ext uri="{FF2B5EF4-FFF2-40B4-BE49-F238E27FC236}">
                <a16:creationId xmlns:a16="http://schemas.microsoft.com/office/drawing/2014/main" id="{7E966C5A-90E9-6BAB-C25B-9E224D9EADAE}"/>
              </a:ext>
            </a:extLst>
          </p:cNvPr>
          <p:cNvCxnSpPr/>
          <p:nvPr/>
        </p:nvCxnSpPr>
        <p:spPr>
          <a:xfrm>
            <a:off x="3984867" y="1773716"/>
            <a:ext cx="1471761" cy="86572"/>
          </a:xfrm>
          <a:prstGeom prst="straightConnector1">
            <a:avLst/>
          </a:prstGeom>
          <a:noFill/>
          <a:ln w="28425" cap="flat" cmpd="sng">
            <a:solidFill>
              <a:srgbClr val="000000"/>
            </a:solidFill>
            <a:prstDash val="solid"/>
            <a:round/>
            <a:headEnd type="none" w="med" len="med"/>
            <a:tailEnd type="triangle" w="lg" len="lg"/>
          </a:ln>
        </p:spPr>
      </p:cxnSp>
      <p:sp>
        <p:nvSpPr>
          <p:cNvPr id="80" name="Shape 1234">
            <a:extLst>
              <a:ext uri="{FF2B5EF4-FFF2-40B4-BE49-F238E27FC236}">
                <a16:creationId xmlns:a16="http://schemas.microsoft.com/office/drawing/2014/main" id="{C5CA5B7D-3A3C-0BCD-51B2-A949AA93AA8E}"/>
              </a:ext>
            </a:extLst>
          </p:cNvPr>
          <p:cNvSpPr txBox="1"/>
          <p:nvPr/>
        </p:nvSpPr>
        <p:spPr>
          <a:xfrm>
            <a:off x="1975626" y="1513994"/>
            <a:ext cx="2874984" cy="457059"/>
          </a:xfrm>
          <a:prstGeom prst="rect">
            <a:avLst/>
          </a:prstGeom>
          <a:noFill/>
          <a:ln>
            <a:noFill/>
          </a:ln>
        </p:spPr>
        <p:txBody>
          <a:bodyPr lIns="102253" tIns="53172" rIns="102253" bIns="53172" anchor="t" anchorCtr="0">
            <a:noAutofit/>
          </a:bodyPr>
          <a:lstStyle/>
          <a:p>
            <a:pPr>
              <a:buSzPct val="25000"/>
            </a:pPr>
            <a:r>
              <a:rPr lang="en-US" sz="2272">
                <a:solidFill>
                  <a:schemeClr val="dk1"/>
                </a:solidFill>
                <a:latin typeface="Calibri"/>
                <a:ea typeface="Calibri"/>
                <a:cs typeface="Calibri"/>
                <a:sym typeface="Calibri"/>
              </a:rPr>
              <a:t>Delay of gate G2</a:t>
            </a:r>
          </a:p>
        </p:txBody>
      </p:sp>
      <p:sp>
        <p:nvSpPr>
          <p:cNvPr id="81" name="Shape 1235">
            <a:extLst>
              <a:ext uri="{FF2B5EF4-FFF2-40B4-BE49-F238E27FC236}">
                <a16:creationId xmlns:a16="http://schemas.microsoft.com/office/drawing/2014/main" id="{48F5EF30-C835-9BD4-DFC7-201ABC4CFFF1}"/>
              </a:ext>
            </a:extLst>
          </p:cNvPr>
          <p:cNvSpPr/>
          <p:nvPr/>
        </p:nvSpPr>
        <p:spPr>
          <a:xfrm>
            <a:off x="6975285" y="6410847"/>
            <a:ext cx="639959" cy="387124"/>
          </a:xfrm>
          <a:prstGeom prst="roundRect">
            <a:avLst>
              <a:gd name="adj" fmla="val 468"/>
            </a:avLst>
          </a:prstGeom>
          <a:noFill/>
          <a:ln>
            <a:noFill/>
          </a:ln>
        </p:spPr>
        <p:txBody>
          <a:bodyPr lIns="102253" tIns="53172" rIns="102253" bIns="53172" anchor="t" anchorCtr="0">
            <a:noAutofit/>
          </a:bodyPr>
          <a:lstStyle/>
          <a:p>
            <a:pPr>
              <a:buSzPct val="25000"/>
            </a:pPr>
            <a:r>
              <a:rPr lang="en-US" sz="1818">
                <a:solidFill>
                  <a:schemeClr val="dk1"/>
                </a:solidFill>
                <a:latin typeface="Calibri"/>
                <a:ea typeface="Calibri"/>
                <a:cs typeface="Calibri"/>
                <a:sym typeface="Calibri"/>
              </a:rPr>
              <a:t>time</a:t>
            </a:r>
          </a:p>
        </p:txBody>
      </p:sp>
      <p:cxnSp>
        <p:nvCxnSpPr>
          <p:cNvPr id="82" name="Shape 1236">
            <a:extLst>
              <a:ext uri="{FF2B5EF4-FFF2-40B4-BE49-F238E27FC236}">
                <a16:creationId xmlns:a16="http://schemas.microsoft.com/office/drawing/2014/main" id="{67EA4381-0E63-5490-1BB9-8A4254039D4D}"/>
              </a:ext>
            </a:extLst>
          </p:cNvPr>
          <p:cNvCxnSpPr/>
          <p:nvPr/>
        </p:nvCxnSpPr>
        <p:spPr>
          <a:xfrm>
            <a:off x="7534410" y="6621872"/>
            <a:ext cx="692592" cy="1803"/>
          </a:xfrm>
          <a:prstGeom prst="straightConnector1">
            <a:avLst/>
          </a:prstGeom>
          <a:noFill/>
          <a:ln w="28425" cap="flat" cmpd="sng">
            <a:solidFill>
              <a:srgbClr val="000000"/>
            </a:solidFill>
            <a:prstDash val="solid"/>
            <a:round/>
            <a:headEnd type="none" w="med" len="med"/>
            <a:tailEnd type="triangle" w="lg" len="lg"/>
          </a:ln>
        </p:spPr>
      </p:cxnSp>
    </p:spTree>
    <p:extLst>
      <p:ext uri="{BB962C8B-B14F-4D97-AF65-F5344CB8AC3E}">
        <p14:creationId xmlns:p14="http://schemas.microsoft.com/office/powerpoint/2010/main" val="120938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71" grpId="0"/>
      <p:bldP spid="73" grpId="0"/>
      <p:bldP spid="7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386D-D336-8839-E265-3E2CF12C3995}"/>
              </a:ext>
            </a:extLst>
          </p:cNvPr>
          <p:cNvSpPr>
            <a:spLocks noGrp="1"/>
          </p:cNvSpPr>
          <p:nvPr>
            <p:ph type="title"/>
          </p:nvPr>
        </p:nvSpPr>
        <p:spPr/>
        <p:txBody>
          <a:bodyPr/>
          <a:lstStyle/>
          <a:p>
            <a:r>
              <a:rPr lang="en-US" sz="4400" dirty="0">
                <a:latin typeface="Calibri"/>
                <a:ea typeface="Calibri"/>
                <a:cs typeface="Calibri"/>
                <a:sym typeface="Calibri"/>
              </a:rPr>
              <a:t>What is the delay of this Circuit?</a:t>
            </a:r>
            <a:endParaRPr lang="en-US" dirty="0"/>
          </a:p>
        </p:txBody>
      </p:sp>
      <p:sp>
        <p:nvSpPr>
          <p:cNvPr id="4" name="Slide Number Placeholder 3">
            <a:extLst>
              <a:ext uri="{FF2B5EF4-FFF2-40B4-BE49-F238E27FC236}">
                <a16:creationId xmlns:a16="http://schemas.microsoft.com/office/drawing/2014/main" id="{A931D043-6639-520F-7342-40B3C629B440}"/>
              </a:ext>
            </a:extLst>
          </p:cNvPr>
          <p:cNvSpPr>
            <a:spLocks noGrp="1"/>
          </p:cNvSpPr>
          <p:nvPr>
            <p:ph type="sldNum" sz="quarter" idx="12"/>
          </p:nvPr>
        </p:nvSpPr>
        <p:spPr/>
        <p:txBody>
          <a:bodyPr/>
          <a:lstStyle/>
          <a:p>
            <a:fld id="{24191890-1B93-4A46-9FD4-B9843F018E51}" type="slidenum">
              <a:rPr lang="en-US" smtClean="0"/>
              <a:pPr/>
              <a:t>31</a:t>
            </a:fld>
            <a:endParaRPr lang="en-US" dirty="0"/>
          </a:p>
        </p:txBody>
      </p:sp>
      <p:sp>
        <p:nvSpPr>
          <p:cNvPr id="5" name="Shape 1253">
            <a:extLst>
              <a:ext uri="{FF2B5EF4-FFF2-40B4-BE49-F238E27FC236}">
                <a16:creationId xmlns:a16="http://schemas.microsoft.com/office/drawing/2014/main" id="{124404BF-B82B-12B5-6A3E-925113390850}"/>
              </a:ext>
            </a:extLst>
          </p:cNvPr>
          <p:cNvSpPr/>
          <p:nvPr/>
        </p:nvSpPr>
        <p:spPr>
          <a:xfrm>
            <a:off x="3032919" y="3851864"/>
            <a:ext cx="1298613" cy="952314"/>
          </a:xfrm>
          <a:prstGeom prst="ellipse">
            <a:avLst/>
          </a:prstGeom>
          <a:noFill/>
          <a:ln w="28425" cap="flat" cmpd="sng">
            <a:solidFill>
              <a:srgbClr val="000000"/>
            </a:solidFill>
            <a:prstDash val="solid"/>
            <a:round/>
            <a:headEnd type="none" w="med" len="med"/>
            <a:tailEnd type="none" w="med" len="med"/>
          </a:ln>
        </p:spPr>
        <p:txBody>
          <a:bodyPr lIns="103872" tIns="51922" rIns="103872" bIns="51922" anchor="ctr" anchorCtr="0">
            <a:noAutofit/>
          </a:bodyPr>
          <a:lstStyle/>
          <a:p>
            <a:endParaRPr sz="2727">
              <a:solidFill>
                <a:schemeClr val="dk1"/>
              </a:solidFill>
              <a:latin typeface="Times New Roman"/>
              <a:ea typeface="Times New Roman"/>
              <a:cs typeface="Times New Roman"/>
              <a:sym typeface="Times New Roman"/>
            </a:endParaRPr>
          </a:p>
        </p:txBody>
      </p:sp>
      <p:sp>
        <p:nvSpPr>
          <p:cNvPr id="6" name="Shape 1254">
            <a:extLst>
              <a:ext uri="{FF2B5EF4-FFF2-40B4-BE49-F238E27FC236}">
                <a16:creationId xmlns:a16="http://schemas.microsoft.com/office/drawing/2014/main" id="{FC67307E-1A6C-469D-495F-9D8545931863}"/>
              </a:ext>
            </a:extLst>
          </p:cNvPr>
          <p:cNvSpPr/>
          <p:nvPr/>
        </p:nvSpPr>
        <p:spPr>
          <a:xfrm>
            <a:off x="3032919" y="5410200"/>
            <a:ext cx="1298613" cy="952314"/>
          </a:xfrm>
          <a:prstGeom prst="ellipse">
            <a:avLst/>
          </a:prstGeom>
          <a:noFill/>
          <a:ln w="28425" cap="flat" cmpd="sng">
            <a:solidFill>
              <a:srgbClr val="000000"/>
            </a:solidFill>
            <a:prstDash val="solid"/>
            <a:round/>
            <a:headEnd type="none" w="med" len="med"/>
            <a:tailEnd type="none" w="med" len="med"/>
          </a:ln>
        </p:spPr>
        <p:txBody>
          <a:bodyPr lIns="103872" tIns="51922" rIns="103872" bIns="51922" anchor="ctr" anchorCtr="0">
            <a:noAutofit/>
          </a:bodyPr>
          <a:lstStyle/>
          <a:p>
            <a:endParaRPr sz="2727">
              <a:solidFill>
                <a:schemeClr val="dk1"/>
              </a:solidFill>
              <a:latin typeface="Times New Roman"/>
              <a:ea typeface="Times New Roman"/>
              <a:cs typeface="Times New Roman"/>
              <a:sym typeface="Times New Roman"/>
            </a:endParaRPr>
          </a:p>
        </p:txBody>
      </p:sp>
      <p:sp>
        <p:nvSpPr>
          <p:cNvPr id="7" name="Shape 1255">
            <a:extLst>
              <a:ext uri="{FF2B5EF4-FFF2-40B4-BE49-F238E27FC236}">
                <a16:creationId xmlns:a16="http://schemas.microsoft.com/office/drawing/2014/main" id="{6D9D913B-38DD-83C2-9AB4-C928285C44E0}"/>
              </a:ext>
            </a:extLst>
          </p:cNvPr>
          <p:cNvSpPr/>
          <p:nvPr/>
        </p:nvSpPr>
        <p:spPr>
          <a:xfrm>
            <a:off x="5283847" y="3851864"/>
            <a:ext cx="1298613" cy="952314"/>
          </a:xfrm>
          <a:prstGeom prst="ellipse">
            <a:avLst/>
          </a:prstGeom>
          <a:noFill/>
          <a:ln w="28425" cap="flat" cmpd="sng">
            <a:solidFill>
              <a:srgbClr val="000000"/>
            </a:solidFill>
            <a:prstDash val="solid"/>
            <a:round/>
            <a:headEnd type="none" w="med" len="med"/>
            <a:tailEnd type="none" w="med" len="med"/>
          </a:ln>
        </p:spPr>
        <p:txBody>
          <a:bodyPr lIns="103872" tIns="51922" rIns="103872" bIns="51922" anchor="ctr" anchorCtr="0">
            <a:noAutofit/>
          </a:bodyPr>
          <a:lstStyle/>
          <a:p>
            <a:endParaRPr sz="2727">
              <a:solidFill>
                <a:schemeClr val="dk1"/>
              </a:solidFill>
              <a:latin typeface="Times New Roman"/>
              <a:ea typeface="Times New Roman"/>
              <a:cs typeface="Times New Roman"/>
              <a:sym typeface="Times New Roman"/>
            </a:endParaRPr>
          </a:p>
        </p:txBody>
      </p:sp>
      <p:sp>
        <p:nvSpPr>
          <p:cNvPr id="8" name="Shape 1256">
            <a:extLst>
              <a:ext uri="{FF2B5EF4-FFF2-40B4-BE49-F238E27FC236}">
                <a16:creationId xmlns:a16="http://schemas.microsoft.com/office/drawing/2014/main" id="{B9444877-2050-5C38-29B7-0275854D61FA}"/>
              </a:ext>
            </a:extLst>
          </p:cNvPr>
          <p:cNvSpPr/>
          <p:nvPr/>
        </p:nvSpPr>
        <p:spPr>
          <a:xfrm>
            <a:off x="5283847" y="5323625"/>
            <a:ext cx="1298613" cy="952314"/>
          </a:xfrm>
          <a:prstGeom prst="ellipse">
            <a:avLst/>
          </a:prstGeom>
          <a:noFill/>
          <a:ln w="28425" cap="flat" cmpd="sng">
            <a:solidFill>
              <a:srgbClr val="000000"/>
            </a:solidFill>
            <a:prstDash val="solid"/>
            <a:round/>
            <a:headEnd type="none" w="med" len="med"/>
            <a:tailEnd type="none" w="med" len="med"/>
          </a:ln>
        </p:spPr>
        <p:txBody>
          <a:bodyPr lIns="103872" tIns="51922" rIns="103872" bIns="51922" anchor="ctr" anchorCtr="0">
            <a:noAutofit/>
          </a:bodyPr>
          <a:lstStyle/>
          <a:p>
            <a:endParaRPr sz="2727">
              <a:solidFill>
                <a:schemeClr val="dk1"/>
              </a:solidFill>
              <a:latin typeface="Times New Roman"/>
              <a:ea typeface="Times New Roman"/>
              <a:cs typeface="Times New Roman"/>
              <a:sym typeface="Times New Roman"/>
            </a:endParaRPr>
          </a:p>
        </p:txBody>
      </p:sp>
      <p:sp>
        <p:nvSpPr>
          <p:cNvPr id="9" name="Shape 1257">
            <a:extLst>
              <a:ext uri="{FF2B5EF4-FFF2-40B4-BE49-F238E27FC236}">
                <a16:creationId xmlns:a16="http://schemas.microsoft.com/office/drawing/2014/main" id="{2FFB3FDB-3DDC-E03F-A169-0EC0615A61CB}"/>
              </a:ext>
            </a:extLst>
          </p:cNvPr>
          <p:cNvSpPr/>
          <p:nvPr/>
        </p:nvSpPr>
        <p:spPr>
          <a:xfrm>
            <a:off x="7448202" y="3851864"/>
            <a:ext cx="1298613" cy="952314"/>
          </a:xfrm>
          <a:prstGeom prst="ellipse">
            <a:avLst/>
          </a:prstGeom>
          <a:noFill/>
          <a:ln w="28425" cap="flat" cmpd="sng">
            <a:solidFill>
              <a:srgbClr val="000000"/>
            </a:solidFill>
            <a:prstDash val="solid"/>
            <a:round/>
            <a:headEnd type="none" w="med" len="med"/>
            <a:tailEnd type="none" w="med" len="med"/>
          </a:ln>
        </p:spPr>
        <p:txBody>
          <a:bodyPr lIns="103872" tIns="51922" rIns="103872" bIns="51922" anchor="ctr" anchorCtr="0">
            <a:noAutofit/>
          </a:bodyPr>
          <a:lstStyle/>
          <a:p>
            <a:endParaRPr sz="2727">
              <a:solidFill>
                <a:schemeClr val="dk1"/>
              </a:solidFill>
              <a:latin typeface="Times New Roman"/>
              <a:ea typeface="Times New Roman"/>
              <a:cs typeface="Times New Roman"/>
              <a:sym typeface="Times New Roman"/>
            </a:endParaRPr>
          </a:p>
        </p:txBody>
      </p:sp>
      <p:cxnSp>
        <p:nvCxnSpPr>
          <p:cNvPr id="10" name="Shape 1258">
            <a:extLst>
              <a:ext uri="{FF2B5EF4-FFF2-40B4-BE49-F238E27FC236}">
                <a16:creationId xmlns:a16="http://schemas.microsoft.com/office/drawing/2014/main" id="{BC6A6D00-2FFA-0839-DBF6-B98424BA213E}"/>
              </a:ext>
            </a:extLst>
          </p:cNvPr>
          <p:cNvCxnSpPr/>
          <p:nvPr/>
        </p:nvCxnSpPr>
        <p:spPr>
          <a:xfrm>
            <a:off x="2253751" y="4111589"/>
            <a:ext cx="865742" cy="1803"/>
          </a:xfrm>
          <a:prstGeom prst="straightConnector1">
            <a:avLst/>
          </a:prstGeom>
          <a:noFill/>
          <a:ln w="28425" cap="flat" cmpd="sng">
            <a:solidFill>
              <a:srgbClr val="000000"/>
            </a:solidFill>
            <a:prstDash val="solid"/>
            <a:round/>
            <a:headEnd type="none" w="med" len="med"/>
            <a:tailEnd type="none" w="med" len="med"/>
          </a:ln>
        </p:spPr>
      </p:cxnSp>
      <p:cxnSp>
        <p:nvCxnSpPr>
          <p:cNvPr id="11" name="Shape 1259">
            <a:extLst>
              <a:ext uri="{FF2B5EF4-FFF2-40B4-BE49-F238E27FC236}">
                <a16:creationId xmlns:a16="http://schemas.microsoft.com/office/drawing/2014/main" id="{5C24B158-6DC3-44B3-A9DD-3AF156CDF93D}"/>
              </a:ext>
            </a:extLst>
          </p:cNvPr>
          <p:cNvCxnSpPr/>
          <p:nvPr/>
        </p:nvCxnSpPr>
        <p:spPr>
          <a:xfrm>
            <a:off x="2253751" y="4631034"/>
            <a:ext cx="865742" cy="1803"/>
          </a:xfrm>
          <a:prstGeom prst="straightConnector1">
            <a:avLst/>
          </a:prstGeom>
          <a:noFill/>
          <a:ln w="28425" cap="flat" cmpd="sng">
            <a:solidFill>
              <a:srgbClr val="000000"/>
            </a:solidFill>
            <a:prstDash val="solid"/>
            <a:round/>
            <a:headEnd type="none" w="med" len="med"/>
            <a:tailEnd type="none" w="med" len="med"/>
          </a:ln>
        </p:spPr>
      </p:cxnSp>
      <p:cxnSp>
        <p:nvCxnSpPr>
          <p:cNvPr id="12" name="Shape 1260">
            <a:extLst>
              <a:ext uri="{FF2B5EF4-FFF2-40B4-BE49-F238E27FC236}">
                <a16:creationId xmlns:a16="http://schemas.microsoft.com/office/drawing/2014/main" id="{19E0FA7D-2D42-02F5-522B-7C7AD9DC7297}"/>
              </a:ext>
            </a:extLst>
          </p:cNvPr>
          <p:cNvCxnSpPr/>
          <p:nvPr/>
        </p:nvCxnSpPr>
        <p:spPr>
          <a:xfrm>
            <a:off x="2253751" y="5669924"/>
            <a:ext cx="865742" cy="1803"/>
          </a:xfrm>
          <a:prstGeom prst="straightConnector1">
            <a:avLst/>
          </a:prstGeom>
          <a:noFill/>
          <a:ln w="28425" cap="flat" cmpd="sng">
            <a:solidFill>
              <a:srgbClr val="000000"/>
            </a:solidFill>
            <a:prstDash val="solid"/>
            <a:round/>
            <a:headEnd type="none" w="med" len="med"/>
            <a:tailEnd type="none" w="med" len="med"/>
          </a:ln>
        </p:spPr>
      </p:cxnSp>
      <p:cxnSp>
        <p:nvCxnSpPr>
          <p:cNvPr id="13" name="Shape 1261">
            <a:extLst>
              <a:ext uri="{FF2B5EF4-FFF2-40B4-BE49-F238E27FC236}">
                <a16:creationId xmlns:a16="http://schemas.microsoft.com/office/drawing/2014/main" id="{0B42B697-FCA9-E807-8625-36B60EABF4E0}"/>
              </a:ext>
            </a:extLst>
          </p:cNvPr>
          <p:cNvCxnSpPr/>
          <p:nvPr/>
        </p:nvCxnSpPr>
        <p:spPr>
          <a:xfrm>
            <a:off x="2205783" y="6215231"/>
            <a:ext cx="1039357" cy="0"/>
          </a:xfrm>
          <a:prstGeom prst="straightConnector1">
            <a:avLst/>
          </a:prstGeom>
          <a:noFill/>
          <a:ln w="28425" cap="flat" cmpd="sng">
            <a:solidFill>
              <a:srgbClr val="000000"/>
            </a:solidFill>
            <a:prstDash val="solid"/>
            <a:round/>
            <a:headEnd type="none" w="med" len="med"/>
            <a:tailEnd type="none" w="med" len="med"/>
          </a:ln>
        </p:spPr>
      </p:cxnSp>
      <p:cxnSp>
        <p:nvCxnSpPr>
          <p:cNvPr id="14" name="Shape 1262">
            <a:extLst>
              <a:ext uri="{FF2B5EF4-FFF2-40B4-BE49-F238E27FC236}">
                <a16:creationId xmlns:a16="http://schemas.microsoft.com/office/drawing/2014/main" id="{1BC7CA08-4017-8A15-D220-A3C2E43FD707}"/>
              </a:ext>
            </a:extLst>
          </p:cNvPr>
          <p:cNvCxnSpPr/>
          <p:nvPr/>
        </p:nvCxnSpPr>
        <p:spPr>
          <a:xfrm>
            <a:off x="4331531" y="4284737"/>
            <a:ext cx="952314" cy="1803"/>
          </a:xfrm>
          <a:prstGeom prst="straightConnector1">
            <a:avLst/>
          </a:prstGeom>
          <a:noFill/>
          <a:ln w="28425" cap="flat" cmpd="sng">
            <a:solidFill>
              <a:srgbClr val="000000"/>
            </a:solidFill>
            <a:prstDash val="solid"/>
            <a:round/>
            <a:headEnd type="none" w="med" len="med"/>
            <a:tailEnd type="none" w="med" len="med"/>
          </a:ln>
        </p:spPr>
      </p:cxnSp>
      <p:cxnSp>
        <p:nvCxnSpPr>
          <p:cNvPr id="15" name="Shape 1263">
            <a:extLst>
              <a:ext uri="{FF2B5EF4-FFF2-40B4-BE49-F238E27FC236}">
                <a16:creationId xmlns:a16="http://schemas.microsoft.com/office/drawing/2014/main" id="{A3C22A07-8C63-6235-FEB6-9FD1BF06E735}"/>
              </a:ext>
            </a:extLst>
          </p:cNvPr>
          <p:cNvCxnSpPr/>
          <p:nvPr/>
        </p:nvCxnSpPr>
        <p:spPr>
          <a:xfrm>
            <a:off x="2340327" y="3505569"/>
            <a:ext cx="2164353" cy="1803"/>
          </a:xfrm>
          <a:prstGeom prst="straightConnector1">
            <a:avLst/>
          </a:prstGeom>
          <a:noFill/>
          <a:ln w="28425" cap="flat" cmpd="sng">
            <a:solidFill>
              <a:srgbClr val="000000"/>
            </a:solidFill>
            <a:prstDash val="solid"/>
            <a:round/>
            <a:headEnd type="none" w="med" len="med"/>
            <a:tailEnd type="none" w="med" len="med"/>
          </a:ln>
        </p:spPr>
      </p:cxnSp>
      <p:cxnSp>
        <p:nvCxnSpPr>
          <p:cNvPr id="16" name="Shape 1264">
            <a:extLst>
              <a:ext uri="{FF2B5EF4-FFF2-40B4-BE49-F238E27FC236}">
                <a16:creationId xmlns:a16="http://schemas.microsoft.com/office/drawing/2014/main" id="{C56B2581-F814-BD73-37F2-EE59F84CF5BB}"/>
              </a:ext>
            </a:extLst>
          </p:cNvPr>
          <p:cNvCxnSpPr/>
          <p:nvPr/>
        </p:nvCxnSpPr>
        <p:spPr>
          <a:xfrm>
            <a:off x="4504680" y="3505568"/>
            <a:ext cx="952314" cy="519445"/>
          </a:xfrm>
          <a:prstGeom prst="straightConnector1">
            <a:avLst/>
          </a:prstGeom>
          <a:noFill/>
          <a:ln w="28425" cap="flat" cmpd="sng">
            <a:solidFill>
              <a:srgbClr val="000000"/>
            </a:solidFill>
            <a:prstDash val="solid"/>
            <a:round/>
            <a:headEnd type="none" w="med" len="med"/>
            <a:tailEnd type="none" w="med" len="med"/>
          </a:ln>
        </p:spPr>
      </p:cxnSp>
      <p:cxnSp>
        <p:nvCxnSpPr>
          <p:cNvPr id="17" name="Shape 1265">
            <a:extLst>
              <a:ext uri="{FF2B5EF4-FFF2-40B4-BE49-F238E27FC236}">
                <a16:creationId xmlns:a16="http://schemas.microsoft.com/office/drawing/2014/main" id="{8FDFC94D-0109-23A0-49E3-45F51CF889E3}"/>
              </a:ext>
            </a:extLst>
          </p:cNvPr>
          <p:cNvCxnSpPr/>
          <p:nvPr/>
        </p:nvCxnSpPr>
        <p:spPr>
          <a:xfrm>
            <a:off x="4331531" y="5843072"/>
            <a:ext cx="952314" cy="1803"/>
          </a:xfrm>
          <a:prstGeom prst="straightConnector1">
            <a:avLst/>
          </a:prstGeom>
          <a:noFill/>
          <a:ln w="28425" cap="flat" cmpd="sng">
            <a:solidFill>
              <a:srgbClr val="000000"/>
            </a:solidFill>
            <a:prstDash val="solid"/>
            <a:round/>
            <a:headEnd type="none" w="med" len="med"/>
            <a:tailEnd type="none" w="med" len="med"/>
          </a:ln>
        </p:spPr>
      </p:cxnSp>
      <p:cxnSp>
        <p:nvCxnSpPr>
          <p:cNvPr id="18" name="Shape 1266">
            <a:extLst>
              <a:ext uri="{FF2B5EF4-FFF2-40B4-BE49-F238E27FC236}">
                <a16:creationId xmlns:a16="http://schemas.microsoft.com/office/drawing/2014/main" id="{4F8D1292-CB78-7CDB-2D86-65821BE92AA2}"/>
              </a:ext>
            </a:extLst>
          </p:cNvPr>
          <p:cNvCxnSpPr/>
          <p:nvPr/>
        </p:nvCxnSpPr>
        <p:spPr>
          <a:xfrm>
            <a:off x="6582460" y="4284737"/>
            <a:ext cx="865742" cy="1803"/>
          </a:xfrm>
          <a:prstGeom prst="straightConnector1">
            <a:avLst/>
          </a:prstGeom>
          <a:noFill/>
          <a:ln w="28425" cap="flat" cmpd="sng">
            <a:solidFill>
              <a:srgbClr val="000000"/>
            </a:solidFill>
            <a:prstDash val="solid"/>
            <a:round/>
            <a:headEnd type="none" w="med" len="med"/>
            <a:tailEnd type="none" w="med" len="med"/>
          </a:ln>
        </p:spPr>
      </p:cxnSp>
      <p:cxnSp>
        <p:nvCxnSpPr>
          <p:cNvPr id="19" name="Shape 1267">
            <a:extLst>
              <a:ext uri="{FF2B5EF4-FFF2-40B4-BE49-F238E27FC236}">
                <a16:creationId xmlns:a16="http://schemas.microsoft.com/office/drawing/2014/main" id="{51B6082B-4447-884A-2CB2-E442092DA2A0}"/>
              </a:ext>
            </a:extLst>
          </p:cNvPr>
          <p:cNvCxnSpPr/>
          <p:nvPr/>
        </p:nvCxnSpPr>
        <p:spPr>
          <a:xfrm rot="10800000" flipH="1">
            <a:off x="6495886" y="4629227"/>
            <a:ext cx="1125462" cy="955922"/>
          </a:xfrm>
          <a:prstGeom prst="straightConnector1">
            <a:avLst/>
          </a:prstGeom>
          <a:noFill/>
          <a:ln w="28425" cap="flat" cmpd="sng">
            <a:solidFill>
              <a:srgbClr val="000000"/>
            </a:solidFill>
            <a:prstDash val="solid"/>
            <a:round/>
            <a:headEnd type="none" w="med" len="med"/>
            <a:tailEnd type="none" w="med" len="med"/>
          </a:ln>
        </p:spPr>
      </p:cxnSp>
      <p:cxnSp>
        <p:nvCxnSpPr>
          <p:cNvPr id="20" name="Shape 1268">
            <a:extLst>
              <a:ext uri="{FF2B5EF4-FFF2-40B4-BE49-F238E27FC236}">
                <a16:creationId xmlns:a16="http://schemas.microsoft.com/office/drawing/2014/main" id="{6FAF69CE-93A9-EB5D-036C-0FB6E5D403DC}"/>
              </a:ext>
            </a:extLst>
          </p:cNvPr>
          <p:cNvCxnSpPr/>
          <p:nvPr/>
        </p:nvCxnSpPr>
        <p:spPr>
          <a:xfrm>
            <a:off x="8746817" y="4284737"/>
            <a:ext cx="692592" cy="1803"/>
          </a:xfrm>
          <a:prstGeom prst="straightConnector1">
            <a:avLst/>
          </a:prstGeom>
          <a:noFill/>
          <a:ln w="28425" cap="flat" cmpd="sng">
            <a:solidFill>
              <a:srgbClr val="000000"/>
            </a:solidFill>
            <a:prstDash val="solid"/>
            <a:round/>
            <a:headEnd type="none" w="med" len="med"/>
            <a:tailEnd type="none" w="med" len="med"/>
          </a:ln>
        </p:spPr>
      </p:cxnSp>
      <p:sp>
        <p:nvSpPr>
          <p:cNvPr id="21" name="Shape 1269">
            <a:extLst>
              <a:ext uri="{FF2B5EF4-FFF2-40B4-BE49-F238E27FC236}">
                <a16:creationId xmlns:a16="http://schemas.microsoft.com/office/drawing/2014/main" id="{783CFF3B-5827-F77F-226F-06F47C76BF15}"/>
              </a:ext>
            </a:extLst>
          </p:cNvPr>
          <p:cNvSpPr/>
          <p:nvPr/>
        </p:nvSpPr>
        <p:spPr>
          <a:xfrm>
            <a:off x="3483107" y="4025013"/>
            <a:ext cx="605355" cy="526994"/>
          </a:xfrm>
          <a:prstGeom prst="roundRect">
            <a:avLst>
              <a:gd name="adj" fmla="val 347"/>
            </a:avLst>
          </a:prstGeom>
          <a:noFill/>
          <a:ln>
            <a:noFill/>
          </a:ln>
        </p:spPr>
        <p:txBody>
          <a:bodyPr lIns="102253" tIns="53172" rIns="102253" bIns="53172" anchor="t" anchorCtr="0">
            <a:noAutofit/>
          </a:bodyPr>
          <a:lstStyle/>
          <a:p>
            <a:pPr>
              <a:buSzPct val="25000"/>
            </a:pPr>
            <a:r>
              <a:rPr lang="en-US" sz="2727" b="1">
                <a:solidFill>
                  <a:schemeClr val="dk1"/>
                </a:solidFill>
                <a:latin typeface="Calibri"/>
                <a:ea typeface="Calibri"/>
                <a:cs typeface="Calibri"/>
                <a:sym typeface="Calibri"/>
              </a:rPr>
              <a:t>3</a:t>
            </a:r>
          </a:p>
        </p:txBody>
      </p:sp>
      <p:sp>
        <p:nvSpPr>
          <p:cNvPr id="22" name="Shape 1270">
            <a:extLst>
              <a:ext uri="{FF2B5EF4-FFF2-40B4-BE49-F238E27FC236}">
                <a16:creationId xmlns:a16="http://schemas.microsoft.com/office/drawing/2014/main" id="{984C9232-DD4C-7340-45B9-86F8683E0F57}"/>
              </a:ext>
            </a:extLst>
          </p:cNvPr>
          <p:cNvSpPr/>
          <p:nvPr/>
        </p:nvSpPr>
        <p:spPr>
          <a:xfrm>
            <a:off x="5778560" y="4025013"/>
            <a:ext cx="605355" cy="526994"/>
          </a:xfrm>
          <a:prstGeom prst="roundRect">
            <a:avLst>
              <a:gd name="adj" fmla="val 347"/>
            </a:avLst>
          </a:prstGeom>
          <a:noFill/>
          <a:ln>
            <a:noFill/>
          </a:ln>
        </p:spPr>
        <p:txBody>
          <a:bodyPr lIns="102253" tIns="53172" rIns="102253" bIns="53172" anchor="t" anchorCtr="0">
            <a:noAutofit/>
          </a:bodyPr>
          <a:lstStyle/>
          <a:p>
            <a:pPr>
              <a:buSzPct val="25000"/>
            </a:pPr>
            <a:r>
              <a:rPr lang="en-US" sz="2727" b="1">
                <a:solidFill>
                  <a:schemeClr val="dk1"/>
                </a:solidFill>
                <a:latin typeface="Calibri"/>
                <a:ea typeface="Calibri"/>
                <a:cs typeface="Calibri"/>
                <a:sym typeface="Calibri"/>
              </a:rPr>
              <a:t>5</a:t>
            </a:r>
          </a:p>
        </p:txBody>
      </p:sp>
      <p:sp>
        <p:nvSpPr>
          <p:cNvPr id="23" name="Shape 1271">
            <a:extLst>
              <a:ext uri="{FF2B5EF4-FFF2-40B4-BE49-F238E27FC236}">
                <a16:creationId xmlns:a16="http://schemas.microsoft.com/office/drawing/2014/main" id="{FC34300F-D9C0-3A58-D14F-4F2FC78ED900}"/>
              </a:ext>
            </a:extLst>
          </p:cNvPr>
          <p:cNvSpPr/>
          <p:nvPr/>
        </p:nvSpPr>
        <p:spPr>
          <a:xfrm>
            <a:off x="7881074" y="4025013"/>
            <a:ext cx="605355" cy="526994"/>
          </a:xfrm>
          <a:prstGeom prst="roundRect">
            <a:avLst>
              <a:gd name="adj" fmla="val 347"/>
            </a:avLst>
          </a:prstGeom>
          <a:noFill/>
          <a:ln>
            <a:noFill/>
          </a:ln>
        </p:spPr>
        <p:txBody>
          <a:bodyPr lIns="102253" tIns="53172" rIns="102253" bIns="53172" anchor="t" anchorCtr="0">
            <a:noAutofit/>
          </a:bodyPr>
          <a:lstStyle/>
          <a:p>
            <a:pPr>
              <a:buSzPct val="25000"/>
            </a:pPr>
            <a:r>
              <a:rPr lang="en-US" sz="2727" b="1">
                <a:solidFill>
                  <a:schemeClr val="dk1"/>
                </a:solidFill>
                <a:latin typeface="Calibri"/>
                <a:ea typeface="Calibri"/>
                <a:cs typeface="Calibri"/>
                <a:sym typeface="Calibri"/>
              </a:rPr>
              <a:t>2</a:t>
            </a:r>
          </a:p>
        </p:txBody>
      </p:sp>
      <p:sp>
        <p:nvSpPr>
          <p:cNvPr id="24" name="Shape 1272">
            <a:extLst>
              <a:ext uri="{FF2B5EF4-FFF2-40B4-BE49-F238E27FC236}">
                <a16:creationId xmlns:a16="http://schemas.microsoft.com/office/drawing/2014/main" id="{C8400066-366C-B824-5D92-F726C9051EDC}"/>
              </a:ext>
            </a:extLst>
          </p:cNvPr>
          <p:cNvSpPr/>
          <p:nvPr/>
        </p:nvSpPr>
        <p:spPr>
          <a:xfrm>
            <a:off x="3470894" y="5583348"/>
            <a:ext cx="605355" cy="526994"/>
          </a:xfrm>
          <a:prstGeom prst="roundRect">
            <a:avLst>
              <a:gd name="adj" fmla="val 347"/>
            </a:avLst>
          </a:prstGeom>
          <a:noFill/>
          <a:ln>
            <a:noFill/>
          </a:ln>
        </p:spPr>
        <p:txBody>
          <a:bodyPr lIns="102253" tIns="53172" rIns="102253" bIns="53172" anchor="t" anchorCtr="0">
            <a:noAutofit/>
          </a:bodyPr>
          <a:lstStyle/>
          <a:p>
            <a:pPr>
              <a:buSzPct val="25000"/>
            </a:pPr>
            <a:r>
              <a:rPr lang="en-US" sz="2727" b="1">
                <a:solidFill>
                  <a:schemeClr val="dk1"/>
                </a:solidFill>
                <a:latin typeface="Calibri"/>
                <a:ea typeface="Calibri"/>
                <a:cs typeface="Calibri"/>
                <a:sym typeface="Calibri"/>
              </a:rPr>
              <a:t>6</a:t>
            </a:r>
          </a:p>
        </p:txBody>
      </p:sp>
      <p:sp>
        <p:nvSpPr>
          <p:cNvPr id="25" name="Shape 1273">
            <a:extLst>
              <a:ext uri="{FF2B5EF4-FFF2-40B4-BE49-F238E27FC236}">
                <a16:creationId xmlns:a16="http://schemas.microsoft.com/office/drawing/2014/main" id="{A8FCBAE7-1584-9648-9A33-92982109AAA8}"/>
              </a:ext>
            </a:extLst>
          </p:cNvPr>
          <p:cNvSpPr/>
          <p:nvPr/>
        </p:nvSpPr>
        <p:spPr>
          <a:xfrm>
            <a:off x="5736663" y="5523982"/>
            <a:ext cx="605355" cy="526994"/>
          </a:xfrm>
          <a:prstGeom prst="roundRect">
            <a:avLst>
              <a:gd name="adj" fmla="val 347"/>
            </a:avLst>
          </a:prstGeom>
          <a:noFill/>
          <a:ln>
            <a:noFill/>
          </a:ln>
        </p:spPr>
        <p:txBody>
          <a:bodyPr lIns="102253" tIns="53172" rIns="102253" bIns="53172" anchor="t" anchorCtr="0">
            <a:noAutofit/>
          </a:bodyPr>
          <a:lstStyle/>
          <a:p>
            <a:pPr>
              <a:buSzPct val="25000"/>
            </a:pPr>
            <a:r>
              <a:rPr lang="en-US" sz="2727" b="1">
                <a:solidFill>
                  <a:schemeClr val="dk1"/>
                </a:solidFill>
                <a:latin typeface="Calibri"/>
                <a:ea typeface="Calibri"/>
                <a:cs typeface="Calibri"/>
                <a:sym typeface="Calibri"/>
              </a:rPr>
              <a:t>1</a:t>
            </a:r>
          </a:p>
        </p:txBody>
      </p:sp>
      <p:sp>
        <p:nvSpPr>
          <p:cNvPr id="26" name="Shape 1274">
            <a:extLst>
              <a:ext uri="{FF2B5EF4-FFF2-40B4-BE49-F238E27FC236}">
                <a16:creationId xmlns:a16="http://schemas.microsoft.com/office/drawing/2014/main" id="{AB7FE19B-5225-6FDE-891D-E268A70F24E8}"/>
              </a:ext>
            </a:extLst>
          </p:cNvPr>
          <p:cNvSpPr/>
          <p:nvPr/>
        </p:nvSpPr>
        <p:spPr>
          <a:xfrm>
            <a:off x="1793825" y="3245845"/>
            <a:ext cx="417767" cy="526994"/>
          </a:xfrm>
          <a:prstGeom prst="roundRect">
            <a:avLst>
              <a:gd name="adj" fmla="val 394"/>
            </a:avLst>
          </a:prstGeom>
          <a:noFill/>
          <a:ln>
            <a:noFill/>
          </a:ln>
        </p:spPr>
        <p:txBody>
          <a:bodyPr lIns="102253" tIns="53172" rIns="102253" bIns="53172" anchor="t" anchorCtr="0">
            <a:noAutofit/>
          </a:bodyPr>
          <a:lstStyle/>
          <a:p>
            <a:pPr>
              <a:buSzPct val="25000"/>
            </a:pPr>
            <a:r>
              <a:rPr lang="en-US" sz="2727" b="1">
                <a:solidFill>
                  <a:schemeClr val="dk1"/>
                </a:solidFill>
                <a:latin typeface="Calibri"/>
                <a:ea typeface="Calibri"/>
                <a:cs typeface="Calibri"/>
                <a:sym typeface="Calibri"/>
              </a:rPr>
              <a:t>A</a:t>
            </a:r>
          </a:p>
        </p:txBody>
      </p:sp>
      <p:sp>
        <p:nvSpPr>
          <p:cNvPr id="27" name="Shape 1275">
            <a:extLst>
              <a:ext uri="{FF2B5EF4-FFF2-40B4-BE49-F238E27FC236}">
                <a16:creationId xmlns:a16="http://schemas.microsoft.com/office/drawing/2014/main" id="{F656C666-E9A7-58D9-2B03-45B17DCC680B}"/>
              </a:ext>
            </a:extLst>
          </p:cNvPr>
          <p:cNvSpPr/>
          <p:nvPr/>
        </p:nvSpPr>
        <p:spPr>
          <a:xfrm>
            <a:off x="1793825" y="3765290"/>
            <a:ext cx="403197" cy="526994"/>
          </a:xfrm>
          <a:prstGeom prst="roundRect">
            <a:avLst>
              <a:gd name="adj" fmla="val 407"/>
            </a:avLst>
          </a:prstGeom>
          <a:noFill/>
          <a:ln>
            <a:noFill/>
          </a:ln>
        </p:spPr>
        <p:txBody>
          <a:bodyPr lIns="102253" tIns="53172" rIns="102253" bIns="53172" anchor="t" anchorCtr="0">
            <a:noAutofit/>
          </a:bodyPr>
          <a:lstStyle/>
          <a:p>
            <a:pPr>
              <a:buSzPct val="25000"/>
            </a:pPr>
            <a:r>
              <a:rPr lang="en-US" sz="2727" b="1">
                <a:solidFill>
                  <a:schemeClr val="dk1"/>
                </a:solidFill>
                <a:latin typeface="Calibri"/>
                <a:ea typeface="Calibri"/>
                <a:cs typeface="Calibri"/>
                <a:sym typeface="Calibri"/>
              </a:rPr>
              <a:t>B</a:t>
            </a:r>
          </a:p>
        </p:txBody>
      </p:sp>
      <p:sp>
        <p:nvSpPr>
          <p:cNvPr id="28" name="Shape 1276">
            <a:extLst>
              <a:ext uri="{FF2B5EF4-FFF2-40B4-BE49-F238E27FC236}">
                <a16:creationId xmlns:a16="http://schemas.microsoft.com/office/drawing/2014/main" id="{BE1BACCF-A312-21DF-67A5-DB3A65F5B581}"/>
              </a:ext>
            </a:extLst>
          </p:cNvPr>
          <p:cNvSpPr/>
          <p:nvPr/>
        </p:nvSpPr>
        <p:spPr>
          <a:xfrm>
            <a:off x="1793825" y="4284735"/>
            <a:ext cx="392270" cy="526994"/>
          </a:xfrm>
          <a:prstGeom prst="roundRect">
            <a:avLst>
              <a:gd name="adj" fmla="val 407"/>
            </a:avLst>
          </a:prstGeom>
          <a:noFill/>
          <a:ln>
            <a:noFill/>
          </a:ln>
        </p:spPr>
        <p:txBody>
          <a:bodyPr lIns="102253" tIns="53172" rIns="102253" bIns="53172" anchor="t" anchorCtr="0">
            <a:noAutofit/>
          </a:bodyPr>
          <a:lstStyle/>
          <a:p>
            <a:pPr>
              <a:buSzPct val="25000"/>
            </a:pPr>
            <a:r>
              <a:rPr lang="en-US" sz="2727" b="1">
                <a:solidFill>
                  <a:schemeClr val="dk1"/>
                </a:solidFill>
                <a:latin typeface="Calibri"/>
                <a:ea typeface="Calibri"/>
                <a:cs typeface="Calibri"/>
                <a:sym typeface="Calibri"/>
              </a:rPr>
              <a:t>C</a:t>
            </a:r>
          </a:p>
        </p:txBody>
      </p:sp>
      <p:sp>
        <p:nvSpPr>
          <p:cNvPr id="29" name="Shape 1277">
            <a:extLst>
              <a:ext uri="{FF2B5EF4-FFF2-40B4-BE49-F238E27FC236}">
                <a16:creationId xmlns:a16="http://schemas.microsoft.com/office/drawing/2014/main" id="{B045551A-5592-54A0-3BD7-042B854083ED}"/>
              </a:ext>
            </a:extLst>
          </p:cNvPr>
          <p:cNvSpPr/>
          <p:nvPr/>
        </p:nvSpPr>
        <p:spPr>
          <a:xfrm>
            <a:off x="1793825" y="5410200"/>
            <a:ext cx="426874" cy="526994"/>
          </a:xfrm>
          <a:prstGeom prst="roundRect">
            <a:avLst>
              <a:gd name="adj" fmla="val 394"/>
            </a:avLst>
          </a:prstGeom>
          <a:noFill/>
          <a:ln>
            <a:noFill/>
          </a:ln>
        </p:spPr>
        <p:txBody>
          <a:bodyPr lIns="102253" tIns="53172" rIns="102253" bIns="53172" anchor="t" anchorCtr="0">
            <a:noAutofit/>
          </a:bodyPr>
          <a:lstStyle/>
          <a:p>
            <a:pPr>
              <a:buSzPct val="25000"/>
            </a:pPr>
            <a:r>
              <a:rPr lang="en-US" sz="2727" b="1">
                <a:solidFill>
                  <a:schemeClr val="dk1"/>
                </a:solidFill>
                <a:latin typeface="Calibri"/>
                <a:ea typeface="Calibri"/>
                <a:cs typeface="Calibri"/>
                <a:sym typeface="Calibri"/>
              </a:rPr>
              <a:t>D</a:t>
            </a:r>
          </a:p>
        </p:txBody>
      </p:sp>
      <p:sp>
        <p:nvSpPr>
          <p:cNvPr id="30" name="Shape 1278">
            <a:extLst>
              <a:ext uri="{FF2B5EF4-FFF2-40B4-BE49-F238E27FC236}">
                <a16:creationId xmlns:a16="http://schemas.microsoft.com/office/drawing/2014/main" id="{4A572BFD-35E1-A211-648E-DA390BDC2C6A}"/>
              </a:ext>
            </a:extLst>
          </p:cNvPr>
          <p:cNvSpPr/>
          <p:nvPr/>
        </p:nvSpPr>
        <p:spPr>
          <a:xfrm>
            <a:off x="1793825" y="5929645"/>
            <a:ext cx="377700" cy="526994"/>
          </a:xfrm>
          <a:prstGeom prst="roundRect">
            <a:avLst>
              <a:gd name="adj" fmla="val 431"/>
            </a:avLst>
          </a:prstGeom>
          <a:noFill/>
          <a:ln>
            <a:noFill/>
          </a:ln>
        </p:spPr>
        <p:txBody>
          <a:bodyPr lIns="102253" tIns="53172" rIns="102253" bIns="53172" anchor="t" anchorCtr="0">
            <a:noAutofit/>
          </a:bodyPr>
          <a:lstStyle/>
          <a:p>
            <a:pPr>
              <a:buSzPct val="25000"/>
            </a:pPr>
            <a:r>
              <a:rPr lang="en-US" sz="2727" b="1">
                <a:solidFill>
                  <a:schemeClr val="dk1"/>
                </a:solidFill>
                <a:latin typeface="Calibri"/>
                <a:ea typeface="Calibri"/>
                <a:cs typeface="Calibri"/>
                <a:sym typeface="Calibri"/>
              </a:rPr>
              <a:t>E</a:t>
            </a:r>
          </a:p>
        </p:txBody>
      </p:sp>
      <p:sp>
        <p:nvSpPr>
          <p:cNvPr id="31" name="Shape 1279">
            <a:extLst>
              <a:ext uri="{FF2B5EF4-FFF2-40B4-BE49-F238E27FC236}">
                <a16:creationId xmlns:a16="http://schemas.microsoft.com/office/drawing/2014/main" id="{21AF281F-65FF-351B-0FFF-90656CFCA9B6}"/>
              </a:ext>
            </a:extLst>
          </p:cNvPr>
          <p:cNvSpPr/>
          <p:nvPr/>
        </p:nvSpPr>
        <p:spPr>
          <a:xfrm>
            <a:off x="9538609" y="4025013"/>
            <a:ext cx="366772" cy="526994"/>
          </a:xfrm>
          <a:prstGeom prst="roundRect">
            <a:avLst>
              <a:gd name="adj" fmla="val 449"/>
            </a:avLst>
          </a:prstGeom>
          <a:noFill/>
          <a:ln>
            <a:noFill/>
          </a:ln>
        </p:spPr>
        <p:txBody>
          <a:bodyPr lIns="102253" tIns="53172" rIns="102253" bIns="53172" anchor="t" anchorCtr="0">
            <a:noAutofit/>
          </a:bodyPr>
          <a:lstStyle/>
          <a:p>
            <a:pPr>
              <a:buSzPct val="25000"/>
            </a:pPr>
            <a:r>
              <a:rPr lang="en-US" sz="2727" b="1">
                <a:solidFill>
                  <a:schemeClr val="dk1"/>
                </a:solidFill>
                <a:latin typeface="Calibri"/>
                <a:ea typeface="Calibri"/>
                <a:cs typeface="Calibri"/>
                <a:sym typeface="Calibri"/>
              </a:rPr>
              <a:t>F</a:t>
            </a:r>
          </a:p>
        </p:txBody>
      </p:sp>
      <p:sp>
        <p:nvSpPr>
          <p:cNvPr id="32" name="Shape 1280">
            <a:extLst>
              <a:ext uri="{FF2B5EF4-FFF2-40B4-BE49-F238E27FC236}">
                <a16:creationId xmlns:a16="http://schemas.microsoft.com/office/drawing/2014/main" id="{8407A008-D9E7-D861-A8DF-5FA6BEF81BED}"/>
              </a:ext>
            </a:extLst>
          </p:cNvPr>
          <p:cNvSpPr txBox="1"/>
          <p:nvPr/>
        </p:nvSpPr>
        <p:spPr>
          <a:xfrm>
            <a:off x="6809719" y="1653240"/>
            <a:ext cx="3944809" cy="804261"/>
          </a:xfrm>
          <a:prstGeom prst="rect">
            <a:avLst/>
          </a:prstGeom>
          <a:noFill/>
          <a:ln>
            <a:noFill/>
          </a:ln>
        </p:spPr>
        <p:txBody>
          <a:bodyPr lIns="103872" tIns="51922" rIns="103872" bIns="51922" anchor="t" anchorCtr="0">
            <a:noAutofit/>
          </a:bodyPr>
          <a:lstStyle/>
          <a:p>
            <a:pPr>
              <a:buClr>
                <a:schemeClr val="dk1"/>
              </a:buClr>
              <a:buSzPct val="25000"/>
            </a:pPr>
            <a:r>
              <a:rPr lang="en-US" sz="2272" b="1" dirty="0">
                <a:solidFill>
                  <a:schemeClr val="dk1"/>
                </a:solidFill>
                <a:latin typeface="Calibri"/>
                <a:ea typeface="Calibri"/>
                <a:cs typeface="Calibri"/>
                <a:sym typeface="Calibri"/>
              </a:rPr>
              <a:t>Each oval represents one gate, </a:t>
            </a:r>
            <a:br>
              <a:rPr lang="en-US" sz="2272" b="1" dirty="0">
                <a:solidFill>
                  <a:schemeClr val="dk1"/>
                </a:solidFill>
                <a:latin typeface="Calibri"/>
                <a:ea typeface="Calibri"/>
                <a:cs typeface="Calibri"/>
                <a:sym typeface="Calibri"/>
              </a:rPr>
            </a:br>
            <a:r>
              <a:rPr lang="en-US" sz="2272" b="1" dirty="0">
                <a:solidFill>
                  <a:schemeClr val="dk1"/>
                </a:solidFill>
                <a:latin typeface="Calibri"/>
                <a:ea typeface="Calibri"/>
                <a:cs typeface="Calibri"/>
                <a:sym typeface="Calibri"/>
              </a:rPr>
              <a:t>the type does not matter</a:t>
            </a:r>
          </a:p>
        </p:txBody>
      </p:sp>
      <p:sp>
        <p:nvSpPr>
          <p:cNvPr id="33" name="Rectangle 32">
            <a:extLst>
              <a:ext uri="{FF2B5EF4-FFF2-40B4-BE49-F238E27FC236}">
                <a16:creationId xmlns:a16="http://schemas.microsoft.com/office/drawing/2014/main" id="{84B95171-1268-0F5E-DB76-CC6692115A64}"/>
              </a:ext>
            </a:extLst>
          </p:cNvPr>
          <p:cNvSpPr/>
          <p:nvPr/>
        </p:nvSpPr>
        <p:spPr>
          <a:xfrm>
            <a:off x="7074605" y="2568793"/>
            <a:ext cx="2830777" cy="496699"/>
          </a:xfrm>
          <a:prstGeom prst="rect">
            <a:avLst/>
          </a:prstGeom>
          <a:solidFill>
            <a:srgbClr val="E833BF">
              <a:lumMod val="40000"/>
              <a:lumOff val="60000"/>
            </a:srgbClr>
          </a:solidFill>
          <a:ln w="9525" cap="rnd" cmpd="sng" algn="ctr">
            <a:solidFill>
              <a:srgbClr val="E833BF"/>
            </a:solidFill>
            <a:prstDash val="solid"/>
          </a:ln>
          <a:effectLst>
            <a:outerShdw blurRad="38100" dist="25400" dir="5400000" rotWithShape="0">
              <a:srgbClr val="000000">
                <a:alpha val="25000"/>
              </a:srgbClr>
            </a:outerShdw>
          </a:effectLst>
        </p:spPr>
        <p:txBody>
          <a:bodyPr rtlCol="0" anchor="t"/>
          <a:lstStyle/>
          <a:p>
            <a:pPr algn="ctr" defTabSz="519425">
              <a:lnSpc>
                <a:spcPct val="125000"/>
              </a:lnSpc>
              <a:buClrTx/>
              <a:defRPr/>
            </a:pPr>
            <a:r>
              <a:rPr lang="en-US" sz="1818" b="1" u="sng" dirty="0">
                <a:solidFill>
                  <a:prstClr val="black"/>
                </a:solidFill>
                <a:latin typeface="Century Gothic"/>
                <a:cs typeface="+mn-cs"/>
              </a:rPr>
              <a:t>Poll</a:t>
            </a:r>
            <a:r>
              <a:rPr lang="en-US" sz="1818" b="1" dirty="0">
                <a:solidFill>
                  <a:prstClr val="black"/>
                </a:solidFill>
                <a:latin typeface="Century Gothic"/>
                <a:cs typeface="+mn-cs"/>
              </a:rPr>
              <a:t> : What is the delay?</a:t>
            </a:r>
            <a:endParaRPr lang="en-US" sz="1818" u="sng" dirty="0">
              <a:solidFill>
                <a:prstClr val="black"/>
              </a:solidFill>
              <a:latin typeface="Century Gothic"/>
              <a:cs typeface="+mn-cs"/>
            </a:endParaRPr>
          </a:p>
        </p:txBody>
      </p:sp>
      <p:sp>
        <p:nvSpPr>
          <p:cNvPr id="34" name="Shape 1280">
            <a:extLst>
              <a:ext uri="{FF2B5EF4-FFF2-40B4-BE49-F238E27FC236}">
                <a16:creationId xmlns:a16="http://schemas.microsoft.com/office/drawing/2014/main" id="{159DC01A-165A-873D-C448-95630DAC4CFC}"/>
              </a:ext>
            </a:extLst>
          </p:cNvPr>
          <p:cNvSpPr txBox="1"/>
          <p:nvPr/>
        </p:nvSpPr>
        <p:spPr>
          <a:xfrm>
            <a:off x="6902121" y="6193141"/>
            <a:ext cx="3944809" cy="804261"/>
          </a:xfrm>
          <a:prstGeom prst="rect">
            <a:avLst/>
          </a:prstGeom>
          <a:noFill/>
          <a:ln>
            <a:noFill/>
          </a:ln>
        </p:spPr>
        <p:txBody>
          <a:bodyPr lIns="103872" tIns="51922" rIns="103872" bIns="51922" anchor="t" anchorCtr="0">
            <a:noAutofit/>
          </a:bodyPr>
          <a:lstStyle/>
          <a:p>
            <a:pPr>
              <a:buClr>
                <a:schemeClr val="dk1"/>
              </a:buClr>
              <a:buSzPct val="25000"/>
            </a:pPr>
            <a:r>
              <a:rPr lang="en-US" sz="2272" b="1" dirty="0">
                <a:solidFill>
                  <a:schemeClr val="dk1"/>
                </a:solidFill>
                <a:latin typeface="Calibri"/>
                <a:ea typeface="Calibri"/>
                <a:cs typeface="Calibri"/>
                <a:sym typeface="Calibri"/>
              </a:rPr>
              <a:t>We only care about the longest path, or </a:t>
            </a:r>
            <a:r>
              <a:rPr lang="en-US" sz="2272" b="1" u="sng" dirty="0">
                <a:solidFill>
                  <a:schemeClr val="dk1"/>
                </a:solidFill>
                <a:latin typeface="Calibri"/>
                <a:ea typeface="Calibri"/>
                <a:cs typeface="Calibri"/>
                <a:sym typeface="Calibri"/>
              </a:rPr>
              <a:t>critical path</a:t>
            </a:r>
            <a:endParaRPr lang="en-US" sz="2272" b="1" dirty="0">
              <a:solidFill>
                <a:schemeClr val="dk1"/>
              </a:solidFill>
              <a:latin typeface="Calibri"/>
              <a:ea typeface="Calibri"/>
              <a:cs typeface="Calibri"/>
              <a:sym typeface="Calibri"/>
            </a:endParaRPr>
          </a:p>
        </p:txBody>
      </p:sp>
      <p:sp>
        <p:nvSpPr>
          <p:cNvPr id="35" name="TextBox 34">
            <a:extLst>
              <a:ext uri="{FF2B5EF4-FFF2-40B4-BE49-F238E27FC236}">
                <a16:creationId xmlns:a16="http://schemas.microsoft.com/office/drawing/2014/main" id="{A6CB48E4-1906-FE1E-E02D-11B7AB4DFD9D}"/>
              </a:ext>
            </a:extLst>
          </p:cNvPr>
          <p:cNvSpPr txBox="1"/>
          <p:nvPr/>
        </p:nvSpPr>
        <p:spPr>
          <a:xfrm>
            <a:off x="965302" y="7166080"/>
            <a:ext cx="7905194" cy="606320"/>
          </a:xfrm>
          <a:prstGeom prst="rect">
            <a:avLst/>
          </a:prstGeom>
          <a:noFill/>
        </p:spPr>
        <p:txBody>
          <a:bodyPr wrap="square" rtlCol="0">
            <a:spAutoFit/>
          </a:bodyPr>
          <a:lstStyle/>
          <a:p>
            <a:r>
              <a:rPr lang="en-US" sz="3340" dirty="0">
                <a:solidFill>
                  <a:prstClr val="white">
                    <a:lumMod val="85000"/>
                  </a:prstClr>
                </a:solidFill>
                <a:cs typeface="Arial" charset="0"/>
              </a:rPr>
              <a:t>Live Poll + Q&amp;A: slido.com #eecs370</a:t>
            </a:r>
          </a:p>
        </p:txBody>
      </p:sp>
    </p:spTree>
    <p:extLst>
      <p:ext uri="{BB962C8B-B14F-4D97-AF65-F5344CB8AC3E}">
        <p14:creationId xmlns:p14="http://schemas.microsoft.com/office/powerpoint/2010/main" val="34987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8C199-F8EB-5410-E09D-3936FFC0EFCB}"/>
              </a:ext>
            </a:extLst>
          </p:cNvPr>
          <p:cNvSpPr>
            <a:spLocks noGrp="1"/>
          </p:cNvSpPr>
          <p:nvPr>
            <p:ph type="title"/>
          </p:nvPr>
        </p:nvSpPr>
        <p:spPr/>
        <p:txBody>
          <a:bodyPr/>
          <a:lstStyle/>
          <a:p>
            <a:r>
              <a:rPr lang="en-US" sz="4400" dirty="0">
                <a:latin typeface="Calibri"/>
                <a:ea typeface="Calibri"/>
                <a:cs typeface="Calibri"/>
                <a:sym typeface="Calibri"/>
              </a:rPr>
              <a:t>Exercise</a:t>
            </a:r>
            <a:endParaRPr lang="en-US" dirty="0"/>
          </a:p>
        </p:txBody>
      </p:sp>
      <p:sp>
        <p:nvSpPr>
          <p:cNvPr id="3" name="Content Placeholder 2">
            <a:extLst>
              <a:ext uri="{FF2B5EF4-FFF2-40B4-BE49-F238E27FC236}">
                <a16:creationId xmlns:a16="http://schemas.microsoft.com/office/drawing/2014/main" id="{430ADC1D-8965-612A-3DBE-1691DF9F0284}"/>
              </a:ext>
            </a:extLst>
          </p:cNvPr>
          <p:cNvSpPr>
            <a:spLocks noGrp="1"/>
          </p:cNvSpPr>
          <p:nvPr>
            <p:ph idx="1"/>
          </p:nvPr>
        </p:nvSpPr>
        <p:spPr/>
        <p:txBody>
          <a:bodyPr/>
          <a:lstStyle/>
          <a:p>
            <a:pPr marL="533853" indent="-533853">
              <a:spcBef>
                <a:spcPts val="0"/>
              </a:spcBef>
              <a:buSzPct val="80000"/>
            </a:pPr>
            <a:r>
              <a:rPr lang="en-US" sz="2727" dirty="0">
                <a:solidFill>
                  <a:schemeClr val="dk1"/>
                </a:solidFill>
                <a:latin typeface="Calibri"/>
                <a:ea typeface="Calibri"/>
                <a:cs typeface="Calibri"/>
                <a:sym typeface="Calibri"/>
              </a:rPr>
              <a:t>Use the blocks we have learned about so far (full adder, NOR, mux) to build this circuit</a:t>
            </a:r>
          </a:p>
          <a:p>
            <a:pPr marL="1031636" lvl="1" indent="-497782">
              <a:buSzPct val="100000"/>
            </a:pPr>
            <a:r>
              <a:rPr lang="en-US" sz="2272" dirty="0">
                <a:solidFill>
                  <a:schemeClr val="dk1"/>
                </a:solidFill>
                <a:latin typeface="Calibri"/>
                <a:ea typeface="Calibri"/>
                <a:cs typeface="Calibri"/>
                <a:sym typeface="Calibri"/>
              </a:rPr>
              <a:t>Input A, 32 bits</a:t>
            </a:r>
          </a:p>
          <a:p>
            <a:pPr marL="1031636" lvl="1" indent="-497782">
              <a:buSzPct val="100000"/>
            </a:pPr>
            <a:r>
              <a:rPr lang="en-US" sz="2272" dirty="0">
                <a:solidFill>
                  <a:schemeClr val="dk1"/>
                </a:solidFill>
                <a:latin typeface="Calibri"/>
                <a:ea typeface="Calibri"/>
                <a:cs typeface="Calibri"/>
                <a:sym typeface="Calibri"/>
              </a:rPr>
              <a:t>Input B, 32 bits</a:t>
            </a:r>
          </a:p>
          <a:p>
            <a:pPr marL="1031636" lvl="1" indent="-497782">
              <a:buSzPct val="100000"/>
            </a:pPr>
            <a:r>
              <a:rPr lang="en-US" sz="2272" dirty="0">
                <a:solidFill>
                  <a:schemeClr val="dk1"/>
                </a:solidFill>
                <a:latin typeface="Calibri"/>
                <a:ea typeface="Calibri"/>
                <a:cs typeface="Calibri"/>
                <a:sym typeface="Calibri"/>
              </a:rPr>
              <a:t>Input S, 1 bit</a:t>
            </a:r>
          </a:p>
          <a:p>
            <a:pPr marL="1031636" lvl="1" indent="-497782">
              <a:buSzPct val="100000"/>
            </a:pPr>
            <a:r>
              <a:rPr lang="en-US" sz="2272" dirty="0">
                <a:solidFill>
                  <a:schemeClr val="dk1"/>
                </a:solidFill>
                <a:latin typeface="Calibri"/>
                <a:ea typeface="Calibri"/>
                <a:cs typeface="Calibri"/>
                <a:sym typeface="Calibri"/>
              </a:rPr>
              <a:t>Output, 32 bits</a:t>
            </a:r>
          </a:p>
          <a:p>
            <a:pPr marL="1031636" lvl="1" indent="-497782">
              <a:buSzPct val="100000"/>
            </a:pPr>
            <a:r>
              <a:rPr lang="en-US" sz="2272" dirty="0">
                <a:solidFill>
                  <a:schemeClr val="dk1"/>
                </a:solidFill>
                <a:latin typeface="Calibri"/>
                <a:ea typeface="Calibri"/>
                <a:cs typeface="Calibri"/>
                <a:sym typeface="Calibri"/>
              </a:rPr>
              <a:t>When S is low, the output is A+B, when S is high, the output is NOR(</a:t>
            </a:r>
            <a:r>
              <a:rPr lang="en-US" sz="2272" dirty="0" err="1">
                <a:solidFill>
                  <a:schemeClr val="dk1"/>
                </a:solidFill>
                <a:latin typeface="Calibri"/>
                <a:ea typeface="Calibri"/>
                <a:cs typeface="Calibri"/>
                <a:sym typeface="Calibri"/>
              </a:rPr>
              <a:t>a,b</a:t>
            </a:r>
            <a:r>
              <a:rPr lang="en-US" sz="2272" dirty="0">
                <a:solidFill>
                  <a:schemeClr val="dk1"/>
                </a:solidFill>
                <a:latin typeface="Calibri"/>
                <a:ea typeface="Calibri"/>
                <a:cs typeface="Calibri"/>
                <a:sym typeface="Calibri"/>
              </a:rPr>
              <a:t>)</a:t>
            </a:r>
          </a:p>
          <a:p>
            <a:pPr marL="533853" indent="-533853">
              <a:buSzPct val="80000"/>
            </a:pPr>
            <a:r>
              <a:rPr lang="en-US" sz="2727" dirty="0">
                <a:solidFill>
                  <a:schemeClr val="dk1"/>
                </a:solidFill>
                <a:latin typeface="Calibri"/>
                <a:ea typeface="Calibri"/>
                <a:cs typeface="Calibri"/>
                <a:sym typeface="Calibri"/>
              </a:rPr>
              <a:t>Hint: you can express multi-bit gates like this:</a:t>
            </a:r>
          </a:p>
          <a:p>
            <a:endParaRPr lang="en-US" dirty="0"/>
          </a:p>
        </p:txBody>
      </p:sp>
      <p:sp>
        <p:nvSpPr>
          <p:cNvPr id="4" name="Slide Number Placeholder 3">
            <a:extLst>
              <a:ext uri="{FF2B5EF4-FFF2-40B4-BE49-F238E27FC236}">
                <a16:creationId xmlns:a16="http://schemas.microsoft.com/office/drawing/2014/main" id="{C0BB6276-8D05-5CE4-875C-504A8BD81334}"/>
              </a:ext>
            </a:extLst>
          </p:cNvPr>
          <p:cNvSpPr>
            <a:spLocks noGrp="1"/>
          </p:cNvSpPr>
          <p:nvPr>
            <p:ph type="sldNum" sz="quarter" idx="12"/>
          </p:nvPr>
        </p:nvSpPr>
        <p:spPr/>
        <p:txBody>
          <a:bodyPr/>
          <a:lstStyle/>
          <a:p>
            <a:fld id="{24191890-1B93-4A46-9FD4-B9843F018E51}" type="slidenum">
              <a:rPr lang="en-US" smtClean="0"/>
              <a:pPr/>
              <a:t>32</a:t>
            </a:fld>
            <a:endParaRPr lang="en-US" dirty="0"/>
          </a:p>
        </p:txBody>
      </p:sp>
      <p:grpSp>
        <p:nvGrpSpPr>
          <p:cNvPr id="5" name="Shape 1290">
            <a:extLst>
              <a:ext uri="{FF2B5EF4-FFF2-40B4-BE49-F238E27FC236}">
                <a16:creationId xmlns:a16="http://schemas.microsoft.com/office/drawing/2014/main" id="{AB8EDA1F-80DB-12F0-0559-2C505BF2455F}"/>
              </a:ext>
            </a:extLst>
          </p:cNvPr>
          <p:cNvGrpSpPr/>
          <p:nvPr/>
        </p:nvGrpSpPr>
        <p:grpSpPr>
          <a:xfrm>
            <a:off x="2423319" y="5269076"/>
            <a:ext cx="3416617" cy="1731482"/>
            <a:chOff x="762000" y="4495800"/>
            <a:chExt cx="3007204" cy="1523999"/>
          </a:xfrm>
        </p:grpSpPr>
        <p:sp>
          <p:nvSpPr>
            <p:cNvPr id="6" name="Shape 1292">
              <a:extLst>
                <a:ext uri="{FF2B5EF4-FFF2-40B4-BE49-F238E27FC236}">
                  <a16:creationId xmlns:a16="http://schemas.microsoft.com/office/drawing/2014/main" id="{83451DD5-BE65-E5F8-A249-6AA293351F5A}"/>
                </a:ext>
              </a:extLst>
            </p:cNvPr>
            <p:cNvSpPr/>
            <p:nvPr/>
          </p:nvSpPr>
          <p:spPr>
            <a:xfrm>
              <a:off x="2652252" y="5114925"/>
              <a:ext cx="228600" cy="228600"/>
            </a:xfrm>
            <a:prstGeom prst="ellipse">
              <a:avLst/>
            </a:prstGeom>
            <a:noFill/>
            <a:ln w="28575" cap="flat" cmpd="sng">
              <a:solidFill>
                <a:schemeClr val="dk1"/>
              </a:solidFill>
              <a:prstDash val="solid"/>
              <a:round/>
              <a:headEnd type="none" w="med" len="med"/>
              <a:tailEnd type="none" w="med" len="med"/>
            </a:ln>
          </p:spPr>
          <p:txBody>
            <a:bodyPr lIns="103872" tIns="51922" rIns="103872" bIns="51922" anchor="ctr" anchorCtr="0">
              <a:noAutofit/>
            </a:bodyPr>
            <a:lstStyle/>
            <a:p>
              <a:endParaRPr sz="2727">
                <a:solidFill>
                  <a:schemeClr val="dk1"/>
                </a:solidFill>
                <a:latin typeface="Times New Roman"/>
                <a:ea typeface="Times New Roman"/>
                <a:cs typeface="Times New Roman"/>
                <a:sym typeface="Times New Roman"/>
              </a:endParaRPr>
            </a:p>
          </p:txBody>
        </p:sp>
        <p:cxnSp>
          <p:nvCxnSpPr>
            <p:cNvPr id="7" name="Shape 1293">
              <a:extLst>
                <a:ext uri="{FF2B5EF4-FFF2-40B4-BE49-F238E27FC236}">
                  <a16:creationId xmlns:a16="http://schemas.microsoft.com/office/drawing/2014/main" id="{F98BC945-B793-F52C-92A8-FCCBBAC7E9B8}"/>
                </a:ext>
              </a:extLst>
            </p:cNvPr>
            <p:cNvCxnSpPr/>
            <p:nvPr/>
          </p:nvCxnSpPr>
          <p:spPr>
            <a:xfrm>
              <a:off x="762000" y="5029200"/>
              <a:ext cx="899654" cy="0"/>
            </a:xfrm>
            <a:prstGeom prst="straightConnector1">
              <a:avLst/>
            </a:prstGeom>
            <a:noFill/>
            <a:ln w="28575" cap="flat" cmpd="sng">
              <a:solidFill>
                <a:schemeClr val="dk1"/>
              </a:solidFill>
              <a:prstDash val="solid"/>
              <a:round/>
              <a:headEnd type="none" w="med" len="med"/>
              <a:tailEnd type="none" w="med" len="med"/>
            </a:ln>
          </p:spPr>
        </p:cxnSp>
        <p:cxnSp>
          <p:nvCxnSpPr>
            <p:cNvPr id="8" name="Shape 1294">
              <a:extLst>
                <a:ext uri="{FF2B5EF4-FFF2-40B4-BE49-F238E27FC236}">
                  <a16:creationId xmlns:a16="http://schemas.microsoft.com/office/drawing/2014/main" id="{FF86A9C8-AEC3-A82E-9E37-7721A0E06968}"/>
                </a:ext>
              </a:extLst>
            </p:cNvPr>
            <p:cNvCxnSpPr/>
            <p:nvPr/>
          </p:nvCxnSpPr>
          <p:spPr>
            <a:xfrm rot="10800000" flipH="1">
              <a:off x="1066800" y="4876799"/>
              <a:ext cx="304798" cy="304798"/>
            </a:xfrm>
            <a:prstGeom prst="straightConnector1">
              <a:avLst/>
            </a:prstGeom>
            <a:noFill/>
            <a:ln w="28575" cap="flat" cmpd="sng">
              <a:solidFill>
                <a:schemeClr val="dk1"/>
              </a:solidFill>
              <a:prstDash val="solid"/>
              <a:round/>
              <a:headEnd type="none" w="med" len="med"/>
              <a:tailEnd type="none" w="med" len="med"/>
            </a:ln>
          </p:spPr>
        </p:cxnSp>
        <p:sp>
          <p:nvSpPr>
            <p:cNvPr id="9" name="Shape 1295">
              <a:extLst>
                <a:ext uri="{FF2B5EF4-FFF2-40B4-BE49-F238E27FC236}">
                  <a16:creationId xmlns:a16="http://schemas.microsoft.com/office/drawing/2014/main" id="{76789E4A-2EC3-D6DA-7F3E-F0115515D968}"/>
                </a:ext>
              </a:extLst>
            </p:cNvPr>
            <p:cNvSpPr txBox="1"/>
            <p:nvPr/>
          </p:nvSpPr>
          <p:spPr>
            <a:xfrm>
              <a:off x="990600" y="4495800"/>
              <a:ext cx="518654" cy="461664"/>
            </a:xfrm>
            <a:prstGeom prst="rect">
              <a:avLst/>
            </a:prstGeom>
            <a:noFill/>
            <a:ln>
              <a:noFill/>
            </a:ln>
          </p:spPr>
          <p:txBody>
            <a:bodyPr lIns="103872" tIns="51922" rIns="103872" bIns="51922" anchor="t" anchorCtr="0">
              <a:noAutofit/>
            </a:bodyPr>
            <a:lstStyle/>
            <a:p>
              <a:pPr>
                <a:buClr>
                  <a:schemeClr val="dk1"/>
                </a:buClr>
                <a:buSzPct val="25000"/>
              </a:pPr>
              <a:r>
                <a:rPr lang="en-US" sz="2727">
                  <a:solidFill>
                    <a:schemeClr val="dk1"/>
                  </a:solidFill>
                  <a:latin typeface="Times New Roman"/>
                  <a:ea typeface="Times New Roman"/>
                  <a:cs typeface="Times New Roman"/>
                  <a:sym typeface="Times New Roman"/>
                </a:rPr>
                <a:t>32</a:t>
              </a:r>
            </a:p>
          </p:txBody>
        </p:sp>
        <p:cxnSp>
          <p:nvCxnSpPr>
            <p:cNvPr id="10" name="Shape 1296">
              <a:extLst>
                <a:ext uri="{FF2B5EF4-FFF2-40B4-BE49-F238E27FC236}">
                  <a16:creationId xmlns:a16="http://schemas.microsoft.com/office/drawing/2014/main" id="{6DBB82D3-152E-47E1-51BD-51F171D64BE8}"/>
                </a:ext>
              </a:extLst>
            </p:cNvPr>
            <p:cNvCxnSpPr/>
            <p:nvPr/>
          </p:nvCxnSpPr>
          <p:spPr>
            <a:xfrm>
              <a:off x="762000" y="5486400"/>
              <a:ext cx="899654" cy="0"/>
            </a:xfrm>
            <a:prstGeom prst="straightConnector1">
              <a:avLst/>
            </a:prstGeom>
            <a:noFill/>
            <a:ln w="28575" cap="flat" cmpd="sng">
              <a:solidFill>
                <a:schemeClr val="dk1"/>
              </a:solidFill>
              <a:prstDash val="solid"/>
              <a:round/>
              <a:headEnd type="none" w="med" len="med"/>
              <a:tailEnd type="none" w="med" len="med"/>
            </a:ln>
          </p:spPr>
        </p:cxnSp>
        <p:cxnSp>
          <p:nvCxnSpPr>
            <p:cNvPr id="11" name="Shape 1297">
              <a:extLst>
                <a:ext uri="{FF2B5EF4-FFF2-40B4-BE49-F238E27FC236}">
                  <a16:creationId xmlns:a16="http://schemas.microsoft.com/office/drawing/2014/main" id="{9B5084A3-D4CF-CC51-2423-410DD168A7BD}"/>
                </a:ext>
              </a:extLst>
            </p:cNvPr>
            <p:cNvCxnSpPr/>
            <p:nvPr/>
          </p:nvCxnSpPr>
          <p:spPr>
            <a:xfrm rot="10800000" flipH="1">
              <a:off x="1066800" y="5333999"/>
              <a:ext cx="304798" cy="304798"/>
            </a:xfrm>
            <a:prstGeom prst="straightConnector1">
              <a:avLst/>
            </a:prstGeom>
            <a:noFill/>
            <a:ln w="28575" cap="flat" cmpd="sng">
              <a:solidFill>
                <a:schemeClr val="dk1"/>
              </a:solidFill>
              <a:prstDash val="solid"/>
              <a:round/>
              <a:headEnd type="none" w="med" len="med"/>
              <a:tailEnd type="none" w="med" len="med"/>
            </a:ln>
          </p:spPr>
        </p:cxnSp>
        <p:sp>
          <p:nvSpPr>
            <p:cNvPr id="12" name="Shape 1298">
              <a:extLst>
                <a:ext uri="{FF2B5EF4-FFF2-40B4-BE49-F238E27FC236}">
                  <a16:creationId xmlns:a16="http://schemas.microsoft.com/office/drawing/2014/main" id="{94B408D8-AFE1-0BFA-18D5-8D9EB540921A}"/>
                </a:ext>
              </a:extLst>
            </p:cNvPr>
            <p:cNvSpPr txBox="1"/>
            <p:nvPr/>
          </p:nvSpPr>
          <p:spPr>
            <a:xfrm>
              <a:off x="990600" y="5558135"/>
              <a:ext cx="518654" cy="461664"/>
            </a:xfrm>
            <a:prstGeom prst="rect">
              <a:avLst/>
            </a:prstGeom>
            <a:noFill/>
            <a:ln>
              <a:noFill/>
            </a:ln>
          </p:spPr>
          <p:txBody>
            <a:bodyPr lIns="103872" tIns="51922" rIns="103872" bIns="51922" anchor="t" anchorCtr="0">
              <a:noAutofit/>
            </a:bodyPr>
            <a:lstStyle/>
            <a:p>
              <a:pPr>
                <a:buClr>
                  <a:schemeClr val="dk1"/>
                </a:buClr>
                <a:buSzPct val="25000"/>
              </a:pPr>
              <a:r>
                <a:rPr lang="en-US" sz="2727">
                  <a:solidFill>
                    <a:schemeClr val="dk1"/>
                  </a:solidFill>
                  <a:latin typeface="Times New Roman"/>
                  <a:ea typeface="Times New Roman"/>
                  <a:cs typeface="Times New Roman"/>
                  <a:sym typeface="Times New Roman"/>
                </a:rPr>
                <a:t>32</a:t>
              </a:r>
            </a:p>
          </p:txBody>
        </p:sp>
        <p:cxnSp>
          <p:nvCxnSpPr>
            <p:cNvPr id="13" name="Shape 1299">
              <a:extLst>
                <a:ext uri="{FF2B5EF4-FFF2-40B4-BE49-F238E27FC236}">
                  <a16:creationId xmlns:a16="http://schemas.microsoft.com/office/drawing/2014/main" id="{F79F9808-0438-956F-BB72-8EB424374973}"/>
                </a:ext>
              </a:extLst>
            </p:cNvPr>
            <p:cNvCxnSpPr/>
            <p:nvPr/>
          </p:nvCxnSpPr>
          <p:spPr>
            <a:xfrm>
              <a:off x="2869550" y="5225667"/>
              <a:ext cx="899654" cy="0"/>
            </a:xfrm>
            <a:prstGeom prst="straightConnector1">
              <a:avLst/>
            </a:prstGeom>
            <a:noFill/>
            <a:ln w="28575" cap="flat" cmpd="sng">
              <a:solidFill>
                <a:schemeClr val="dk1"/>
              </a:solidFill>
              <a:prstDash val="solid"/>
              <a:round/>
              <a:headEnd type="none" w="med" len="med"/>
              <a:tailEnd type="none" w="med" len="med"/>
            </a:ln>
          </p:spPr>
        </p:cxnSp>
        <p:cxnSp>
          <p:nvCxnSpPr>
            <p:cNvPr id="14" name="Shape 1300">
              <a:extLst>
                <a:ext uri="{FF2B5EF4-FFF2-40B4-BE49-F238E27FC236}">
                  <a16:creationId xmlns:a16="http://schemas.microsoft.com/office/drawing/2014/main" id="{BDC2B7E4-153B-4D73-9BB6-54432CC609E5}"/>
                </a:ext>
              </a:extLst>
            </p:cNvPr>
            <p:cNvCxnSpPr/>
            <p:nvPr/>
          </p:nvCxnSpPr>
          <p:spPr>
            <a:xfrm rot="10800000" flipH="1">
              <a:off x="3174350" y="5073267"/>
              <a:ext cx="304798" cy="304798"/>
            </a:xfrm>
            <a:prstGeom prst="straightConnector1">
              <a:avLst/>
            </a:prstGeom>
            <a:noFill/>
            <a:ln w="28575" cap="flat" cmpd="sng">
              <a:solidFill>
                <a:schemeClr val="dk1"/>
              </a:solidFill>
              <a:prstDash val="solid"/>
              <a:round/>
              <a:headEnd type="none" w="med" len="med"/>
              <a:tailEnd type="none" w="med" len="med"/>
            </a:ln>
          </p:spPr>
        </p:cxnSp>
        <p:sp>
          <p:nvSpPr>
            <p:cNvPr id="15" name="Shape 1301">
              <a:extLst>
                <a:ext uri="{FF2B5EF4-FFF2-40B4-BE49-F238E27FC236}">
                  <a16:creationId xmlns:a16="http://schemas.microsoft.com/office/drawing/2014/main" id="{32D6B84C-1E2E-7E84-3538-1BC038A3AA37}"/>
                </a:ext>
              </a:extLst>
            </p:cNvPr>
            <p:cNvSpPr txBox="1"/>
            <p:nvPr/>
          </p:nvSpPr>
          <p:spPr>
            <a:xfrm>
              <a:off x="3098150" y="4692267"/>
              <a:ext cx="518654" cy="461664"/>
            </a:xfrm>
            <a:prstGeom prst="rect">
              <a:avLst/>
            </a:prstGeom>
            <a:noFill/>
            <a:ln>
              <a:noFill/>
            </a:ln>
          </p:spPr>
          <p:txBody>
            <a:bodyPr lIns="103872" tIns="51922" rIns="103872" bIns="51922" anchor="t" anchorCtr="0">
              <a:noAutofit/>
            </a:bodyPr>
            <a:lstStyle/>
            <a:p>
              <a:pPr>
                <a:buClr>
                  <a:schemeClr val="dk1"/>
                </a:buClr>
                <a:buSzPct val="25000"/>
              </a:pPr>
              <a:r>
                <a:rPr lang="en-US" sz="2727">
                  <a:solidFill>
                    <a:schemeClr val="dk1"/>
                  </a:solidFill>
                  <a:latin typeface="Times New Roman"/>
                  <a:ea typeface="Times New Roman"/>
                  <a:cs typeface="Times New Roman"/>
                  <a:sym typeface="Times New Roman"/>
                </a:rPr>
                <a:t>32</a:t>
              </a:r>
            </a:p>
          </p:txBody>
        </p:sp>
      </p:grpSp>
      <p:grpSp>
        <p:nvGrpSpPr>
          <p:cNvPr id="16" name="Shape 1302">
            <a:extLst>
              <a:ext uri="{FF2B5EF4-FFF2-40B4-BE49-F238E27FC236}">
                <a16:creationId xmlns:a16="http://schemas.microsoft.com/office/drawing/2014/main" id="{BE65CC88-A041-FCE6-FFF2-7DB42C776F74}"/>
              </a:ext>
            </a:extLst>
          </p:cNvPr>
          <p:cNvGrpSpPr/>
          <p:nvPr/>
        </p:nvGrpSpPr>
        <p:grpSpPr>
          <a:xfrm>
            <a:off x="6954034" y="5283505"/>
            <a:ext cx="3272327" cy="1731482"/>
            <a:chOff x="5549900" y="4635500"/>
            <a:chExt cx="2880204" cy="1523999"/>
          </a:xfrm>
        </p:grpSpPr>
        <p:sp>
          <p:nvSpPr>
            <p:cNvPr id="17" name="Shape 1303">
              <a:extLst>
                <a:ext uri="{FF2B5EF4-FFF2-40B4-BE49-F238E27FC236}">
                  <a16:creationId xmlns:a16="http://schemas.microsoft.com/office/drawing/2014/main" id="{44D32454-FC30-EB5C-568D-6B141B6B431C}"/>
                </a:ext>
              </a:extLst>
            </p:cNvPr>
            <p:cNvSpPr/>
            <p:nvPr/>
          </p:nvSpPr>
          <p:spPr>
            <a:xfrm>
              <a:off x="6451600" y="4852985"/>
              <a:ext cx="1066799" cy="1066799"/>
            </a:xfrm>
            <a:prstGeom prst="rect">
              <a:avLst/>
            </a:prstGeom>
            <a:noFill/>
            <a:ln w="28575" cap="flat" cmpd="sng">
              <a:solidFill>
                <a:schemeClr val="dk1"/>
              </a:solidFill>
              <a:prstDash val="solid"/>
              <a:miter/>
              <a:headEnd type="none" w="med" len="med"/>
              <a:tailEnd type="none" w="med" len="med"/>
            </a:ln>
          </p:spPr>
          <p:txBody>
            <a:bodyPr lIns="103872" tIns="51922" rIns="103872" bIns="51922" anchor="ctr" anchorCtr="0">
              <a:noAutofit/>
            </a:bodyPr>
            <a:lstStyle/>
            <a:p>
              <a:pPr algn="ctr">
                <a:buClr>
                  <a:schemeClr val="dk1"/>
                </a:buClr>
                <a:buSzPct val="25000"/>
              </a:pPr>
              <a:r>
                <a:rPr lang="en-US" sz="2727" dirty="0">
                  <a:solidFill>
                    <a:schemeClr val="dk1"/>
                  </a:solidFill>
                  <a:latin typeface="Calibri"/>
                  <a:ea typeface="Calibri"/>
                  <a:cs typeface="Calibri"/>
                  <a:sym typeface="Calibri"/>
                </a:rPr>
                <a:t>Full </a:t>
              </a:r>
            </a:p>
            <a:p>
              <a:pPr algn="ctr">
                <a:buClr>
                  <a:schemeClr val="dk1"/>
                </a:buClr>
                <a:buSzPct val="25000"/>
              </a:pPr>
              <a:r>
                <a:rPr lang="en-US" sz="2727" dirty="0">
                  <a:solidFill>
                    <a:schemeClr val="dk1"/>
                  </a:solidFill>
                  <a:latin typeface="Calibri"/>
                  <a:ea typeface="Calibri"/>
                  <a:cs typeface="Calibri"/>
                  <a:sym typeface="Calibri"/>
                </a:rPr>
                <a:t>Adder</a:t>
              </a:r>
            </a:p>
            <a:p>
              <a:pPr algn="ctr">
                <a:buClr>
                  <a:schemeClr val="dk1"/>
                </a:buClr>
                <a:buSzPct val="25000"/>
              </a:pPr>
              <a:r>
                <a:rPr lang="en-US" sz="2727" dirty="0">
                  <a:solidFill>
                    <a:schemeClr val="dk1"/>
                  </a:solidFill>
                  <a:latin typeface="Calibri"/>
                  <a:ea typeface="Calibri"/>
                  <a:cs typeface="Calibri"/>
                  <a:sym typeface="Calibri"/>
                </a:rPr>
                <a:t>Circuit</a:t>
              </a:r>
            </a:p>
          </p:txBody>
        </p:sp>
        <p:cxnSp>
          <p:nvCxnSpPr>
            <p:cNvPr id="18" name="Shape 1304">
              <a:extLst>
                <a:ext uri="{FF2B5EF4-FFF2-40B4-BE49-F238E27FC236}">
                  <a16:creationId xmlns:a16="http://schemas.microsoft.com/office/drawing/2014/main" id="{ECBB0A84-E679-1280-3C2D-F10F26F93476}"/>
                </a:ext>
              </a:extLst>
            </p:cNvPr>
            <p:cNvCxnSpPr/>
            <p:nvPr/>
          </p:nvCxnSpPr>
          <p:spPr>
            <a:xfrm>
              <a:off x="5549900" y="5168900"/>
              <a:ext cx="899654" cy="0"/>
            </a:xfrm>
            <a:prstGeom prst="straightConnector1">
              <a:avLst/>
            </a:prstGeom>
            <a:noFill/>
            <a:ln w="28575" cap="flat" cmpd="sng">
              <a:solidFill>
                <a:schemeClr val="dk1"/>
              </a:solidFill>
              <a:prstDash val="solid"/>
              <a:round/>
              <a:headEnd type="none" w="med" len="med"/>
              <a:tailEnd type="none" w="med" len="med"/>
            </a:ln>
          </p:spPr>
        </p:cxnSp>
        <p:cxnSp>
          <p:nvCxnSpPr>
            <p:cNvPr id="19" name="Shape 1305">
              <a:extLst>
                <a:ext uri="{FF2B5EF4-FFF2-40B4-BE49-F238E27FC236}">
                  <a16:creationId xmlns:a16="http://schemas.microsoft.com/office/drawing/2014/main" id="{6E3218A1-DBE6-C41F-1C51-9A9729F76435}"/>
                </a:ext>
              </a:extLst>
            </p:cNvPr>
            <p:cNvCxnSpPr/>
            <p:nvPr/>
          </p:nvCxnSpPr>
          <p:spPr>
            <a:xfrm rot="10800000" flipH="1">
              <a:off x="5854700" y="5016499"/>
              <a:ext cx="304798" cy="304798"/>
            </a:xfrm>
            <a:prstGeom prst="straightConnector1">
              <a:avLst/>
            </a:prstGeom>
            <a:noFill/>
            <a:ln w="28575" cap="flat" cmpd="sng">
              <a:solidFill>
                <a:schemeClr val="dk1"/>
              </a:solidFill>
              <a:prstDash val="solid"/>
              <a:round/>
              <a:headEnd type="none" w="med" len="med"/>
              <a:tailEnd type="none" w="med" len="med"/>
            </a:ln>
          </p:spPr>
        </p:cxnSp>
        <p:sp>
          <p:nvSpPr>
            <p:cNvPr id="20" name="Shape 1306">
              <a:extLst>
                <a:ext uri="{FF2B5EF4-FFF2-40B4-BE49-F238E27FC236}">
                  <a16:creationId xmlns:a16="http://schemas.microsoft.com/office/drawing/2014/main" id="{0EB97E41-2B48-6314-A596-F9E4269715CC}"/>
                </a:ext>
              </a:extLst>
            </p:cNvPr>
            <p:cNvSpPr txBox="1"/>
            <p:nvPr/>
          </p:nvSpPr>
          <p:spPr>
            <a:xfrm>
              <a:off x="5778500" y="4635500"/>
              <a:ext cx="518654" cy="461664"/>
            </a:xfrm>
            <a:prstGeom prst="rect">
              <a:avLst/>
            </a:prstGeom>
            <a:noFill/>
            <a:ln>
              <a:noFill/>
            </a:ln>
          </p:spPr>
          <p:txBody>
            <a:bodyPr lIns="103872" tIns="51922" rIns="103872" bIns="51922" anchor="t" anchorCtr="0">
              <a:noAutofit/>
            </a:bodyPr>
            <a:lstStyle/>
            <a:p>
              <a:pPr>
                <a:buClr>
                  <a:schemeClr val="dk1"/>
                </a:buClr>
                <a:buSzPct val="25000"/>
              </a:pPr>
              <a:r>
                <a:rPr lang="en-US" sz="2727">
                  <a:solidFill>
                    <a:schemeClr val="dk1"/>
                  </a:solidFill>
                  <a:latin typeface="Times New Roman"/>
                  <a:ea typeface="Times New Roman"/>
                  <a:cs typeface="Times New Roman"/>
                  <a:sym typeface="Times New Roman"/>
                </a:rPr>
                <a:t>32</a:t>
              </a:r>
            </a:p>
          </p:txBody>
        </p:sp>
        <p:cxnSp>
          <p:nvCxnSpPr>
            <p:cNvPr id="21" name="Shape 1307">
              <a:extLst>
                <a:ext uri="{FF2B5EF4-FFF2-40B4-BE49-F238E27FC236}">
                  <a16:creationId xmlns:a16="http://schemas.microsoft.com/office/drawing/2014/main" id="{66F64A6F-0706-F3BF-6B30-699B055B911F}"/>
                </a:ext>
              </a:extLst>
            </p:cNvPr>
            <p:cNvCxnSpPr/>
            <p:nvPr/>
          </p:nvCxnSpPr>
          <p:spPr>
            <a:xfrm>
              <a:off x="5549900" y="5626100"/>
              <a:ext cx="899654" cy="0"/>
            </a:xfrm>
            <a:prstGeom prst="straightConnector1">
              <a:avLst/>
            </a:prstGeom>
            <a:noFill/>
            <a:ln w="28575" cap="flat" cmpd="sng">
              <a:solidFill>
                <a:schemeClr val="dk1"/>
              </a:solidFill>
              <a:prstDash val="solid"/>
              <a:round/>
              <a:headEnd type="none" w="med" len="med"/>
              <a:tailEnd type="none" w="med" len="med"/>
            </a:ln>
          </p:spPr>
        </p:cxnSp>
        <p:cxnSp>
          <p:nvCxnSpPr>
            <p:cNvPr id="22" name="Shape 1308">
              <a:extLst>
                <a:ext uri="{FF2B5EF4-FFF2-40B4-BE49-F238E27FC236}">
                  <a16:creationId xmlns:a16="http://schemas.microsoft.com/office/drawing/2014/main" id="{DD99D351-60CE-123B-B291-D523C382A102}"/>
                </a:ext>
              </a:extLst>
            </p:cNvPr>
            <p:cNvCxnSpPr/>
            <p:nvPr/>
          </p:nvCxnSpPr>
          <p:spPr>
            <a:xfrm rot="10800000" flipH="1">
              <a:off x="5854700" y="5473699"/>
              <a:ext cx="304798" cy="304798"/>
            </a:xfrm>
            <a:prstGeom prst="straightConnector1">
              <a:avLst/>
            </a:prstGeom>
            <a:noFill/>
            <a:ln w="28575" cap="flat" cmpd="sng">
              <a:solidFill>
                <a:schemeClr val="dk1"/>
              </a:solidFill>
              <a:prstDash val="solid"/>
              <a:round/>
              <a:headEnd type="none" w="med" len="med"/>
              <a:tailEnd type="none" w="med" len="med"/>
            </a:ln>
          </p:spPr>
        </p:cxnSp>
        <p:sp>
          <p:nvSpPr>
            <p:cNvPr id="23" name="Shape 1309">
              <a:extLst>
                <a:ext uri="{FF2B5EF4-FFF2-40B4-BE49-F238E27FC236}">
                  <a16:creationId xmlns:a16="http://schemas.microsoft.com/office/drawing/2014/main" id="{2ECA7E8B-F4D6-3790-8389-B9C4B63C4955}"/>
                </a:ext>
              </a:extLst>
            </p:cNvPr>
            <p:cNvSpPr txBox="1"/>
            <p:nvPr/>
          </p:nvSpPr>
          <p:spPr>
            <a:xfrm>
              <a:off x="5778500" y="5697835"/>
              <a:ext cx="518654" cy="461664"/>
            </a:xfrm>
            <a:prstGeom prst="rect">
              <a:avLst/>
            </a:prstGeom>
            <a:noFill/>
            <a:ln>
              <a:noFill/>
            </a:ln>
          </p:spPr>
          <p:txBody>
            <a:bodyPr lIns="103872" tIns="51922" rIns="103872" bIns="51922" anchor="t" anchorCtr="0">
              <a:noAutofit/>
            </a:bodyPr>
            <a:lstStyle/>
            <a:p>
              <a:pPr>
                <a:buClr>
                  <a:schemeClr val="dk1"/>
                </a:buClr>
                <a:buSzPct val="25000"/>
              </a:pPr>
              <a:r>
                <a:rPr lang="en-US" sz="2727">
                  <a:solidFill>
                    <a:schemeClr val="dk1"/>
                  </a:solidFill>
                  <a:latin typeface="Times New Roman"/>
                  <a:ea typeface="Times New Roman"/>
                  <a:cs typeface="Times New Roman"/>
                  <a:sym typeface="Times New Roman"/>
                </a:rPr>
                <a:t>32</a:t>
              </a:r>
            </a:p>
          </p:txBody>
        </p:sp>
        <p:cxnSp>
          <p:nvCxnSpPr>
            <p:cNvPr id="24" name="Shape 1310">
              <a:extLst>
                <a:ext uri="{FF2B5EF4-FFF2-40B4-BE49-F238E27FC236}">
                  <a16:creationId xmlns:a16="http://schemas.microsoft.com/office/drawing/2014/main" id="{A762BCD5-07B5-4667-6CB4-5E9203DF1E2B}"/>
                </a:ext>
              </a:extLst>
            </p:cNvPr>
            <p:cNvCxnSpPr/>
            <p:nvPr/>
          </p:nvCxnSpPr>
          <p:spPr>
            <a:xfrm>
              <a:off x="7530450" y="5365367"/>
              <a:ext cx="899654" cy="0"/>
            </a:xfrm>
            <a:prstGeom prst="straightConnector1">
              <a:avLst/>
            </a:prstGeom>
            <a:noFill/>
            <a:ln w="28575" cap="flat" cmpd="sng">
              <a:solidFill>
                <a:schemeClr val="dk1"/>
              </a:solidFill>
              <a:prstDash val="solid"/>
              <a:round/>
              <a:headEnd type="none" w="med" len="med"/>
              <a:tailEnd type="none" w="med" len="med"/>
            </a:ln>
          </p:spPr>
        </p:cxnSp>
        <p:cxnSp>
          <p:nvCxnSpPr>
            <p:cNvPr id="25" name="Shape 1311">
              <a:extLst>
                <a:ext uri="{FF2B5EF4-FFF2-40B4-BE49-F238E27FC236}">
                  <a16:creationId xmlns:a16="http://schemas.microsoft.com/office/drawing/2014/main" id="{CD674E66-C653-CF43-B011-FF74B2D36C3A}"/>
                </a:ext>
              </a:extLst>
            </p:cNvPr>
            <p:cNvCxnSpPr/>
            <p:nvPr/>
          </p:nvCxnSpPr>
          <p:spPr>
            <a:xfrm rot="10800000" flipH="1">
              <a:off x="7835250" y="5212967"/>
              <a:ext cx="304798" cy="304798"/>
            </a:xfrm>
            <a:prstGeom prst="straightConnector1">
              <a:avLst/>
            </a:prstGeom>
            <a:noFill/>
            <a:ln w="28575" cap="flat" cmpd="sng">
              <a:solidFill>
                <a:schemeClr val="dk1"/>
              </a:solidFill>
              <a:prstDash val="solid"/>
              <a:round/>
              <a:headEnd type="none" w="med" len="med"/>
              <a:tailEnd type="none" w="med" len="med"/>
            </a:ln>
          </p:spPr>
        </p:cxnSp>
        <p:sp>
          <p:nvSpPr>
            <p:cNvPr id="26" name="Shape 1312">
              <a:extLst>
                <a:ext uri="{FF2B5EF4-FFF2-40B4-BE49-F238E27FC236}">
                  <a16:creationId xmlns:a16="http://schemas.microsoft.com/office/drawing/2014/main" id="{070E7A00-16CD-5C6A-340C-246E150F1544}"/>
                </a:ext>
              </a:extLst>
            </p:cNvPr>
            <p:cNvSpPr txBox="1"/>
            <p:nvPr/>
          </p:nvSpPr>
          <p:spPr>
            <a:xfrm>
              <a:off x="7759050" y="4831967"/>
              <a:ext cx="518654" cy="461664"/>
            </a:xfrm>
            <a:prstGeom prst="rect">
              <a:avLst/>
            </a:prstGeom>
            <a:noFill/>
            <a:ln>
              <a:noFill/>
            </a:ln>
          </p:spPr>
          <p:txBody>
            <a:bodyPr lIns="103872" tIns="51922" rIns="103872" bIns="51922" anchor="t" anchorCtr="0">
              <a:noAutofit/>
            </a:bodyPr>
            <a:lstStyle/>
            <a:p>
              <a:pPr>
                <a:buClr>
                  <a:schemeClr val="dk1"/>
                </a:buClr>
                <a:buSzPct val="25000"/>
              </a:pPr>
              <a:r>
                <a:rPr lang="en-US" sz="2727">
                  <a:solidFill>
                    <a:schemeClr val="dk1"/>
                  </a:solidFill>
                  <a:latin typeface="Times New Roman"/>
                  <a:ea typeface="Times New Roman"/>
                  <a:cs typeface="Times New Roman"/>
                  <a:sym typeface="Times New Roman"/>
                </a:rPr>
                <a:t>32</a:t>
              </a:r>
            </a:p>
          </p:txBody>
        </p:sp>
      </p:grpSp>
      <p:grpSp>
        <p:nvGrpSpPr>
          <p:cNvPr id="27" name="Shape 521">
            <a:extLst>
              <a:ext uri="{FF2B5EF4-FFF2-40B4-BE49-F238E27FC236}">
                <a16:creationId xmlns:a16="http://schemas.microsoft.com/office/drawing/2014/main" id="{65D3B9C9-BBFD-EE11-230C-B5605F690013}"/>
              </a:ext>
            </a:extLst>
          </p:cNvPr>
          <p:cNvGrpSpPr/>
          <p:nvPr/>
        </p:nvGrpSpPr>
        <p:grpSpPr>
          <a:xfrm>
            <a:off x="3350538" y="5639782"/>
            <a:ext cx="1218057" cy="945909"/>
            <a:chOff x="3168" y="2206"/>
            <a:chExt cx="672" cy="385"/>
          </a:xfrm>
        </p:grpSpPr>
        <p:cxnSp>
          <p:nvCxnSpPr>
            <p:cNvPr id="28" name="Shape 522">
              <a:extLst>
                <a:ext uri="{FF2B5EF4-FFF2-40B4-BE49-F238E27FC236}">
                  <a16:creationId xmlns:a16="http://schemas.microsoft.com/office/drawing/2014/main" id="{C7633659-53AD-1F55-DEBB-91B06D054B61}"/>
                </a:ext>
              </a:extLst>
            </p:cNvPr>
            <p:cNvCxnSpPr/>
            <p:nvPr/>
          </p:nvCxnSpPr>
          <p:spPr>
            <a:xfrm>
              <a:off x="3168" y="2592"/>
              <a:ext cx="202" cy="0"/>
            </a:xfrm>
            <a:prstGeom prst="straightConnector1">
              <a:avLst/>
            </a:prstGeom>
            <a:noFill/>
            <a:ln w="28425" cap="flat" cmpd="sng">
              <a:solidFill>
                <a:srgbClr val="000000"/>
              </a:solidFill>
              <a:prstDash val="solid"/>
              <a:round/>
              <a:headEnd type="none" w="med" len="med"/>
              <a:tailEnd type="none" w="med" len="med"/>
            </a:ln>
          </p:spPr>
        </p:cxnSp>
        <p:sp>
          <p:nvSpPr>
            <p:cNvPr id="29" name="Shape 523">
              <a:extLst>
                <a:ext uri="{FF2B5EF4-FFF2-40B4-BE49-F238E27FC236}">
                  <a16:creationId xmlns:a16="http://schemas.microsoft.com/office/drawing/2014/main" id="{68BB4E82-11E0-6984-2816-BAC754EE88AE}"/>
                </a:ext>
              </a:extLst>
            </p:cNvPr>
            <p:cNvSpPr/>
            <p:nvPr/>
          </p:nvSpPr>
          <p:spPr>
            <a:xfrm>
              <a:off x="3370" y="2400"/>
              <a:ext cx="469" cy="190"/>
            </a:xfrm>
            <a:custGeom>
              <a:avLst/>
              <a:gdLst/>
              <a:ahLst/>
              <a:cxnLst/>
              <a:rect l="0" t="0" r="0" b="0"/>
              <a:pathLst>
                <a:path w="120000" h="120000" extrusionOk="0">
                  <a:moveTo>
                    <a:pt x="0" y="119858"/>
                  </a:moveTo>
                  <a:cubicBezTo>
                    <a:pt x="19951" y="114764"/>
                    <a:pt x="39961" y="109811"/>
                    <a:pt x="59971" y="89858"/>
                  </a:cubicBezTo>
                  <a:cubicBezTo>
                    <a:pt x="79980" y="69764"/>
                    <a:pt x="99932" y="34952"/>
                    <a:pt x="119942" y="0"/>
                  </a:cubicBezTo>
                </a:path>
              </a:pathLst>
            </a:custGeom>
            <a:noFill/>
            <a:ln w="28425" cap="flat" cmpd="sng">
              <a:solidFill>
                <a:srgbClr val="000000"/>
              </a:solidFill>
              <a:prstDash val="solid"/>
              <a:round/>
              <a:headEnd type="none" w="med" len="med"/>
              <a:tailEnd type="none" w="med" len="med"/>
            </a:ln>
          </p:spPr>
          <p:txBody>
            <a:bodyPr lIns="103872" tIns="51922" rIns="103872" bIns="51922" anchor="t" anchorCtr="0">
              <a:noAutofit/>
            </a:bodyPr>
            <a:lstStyle/>
            <a:p>
              <a:endParaRPr sz="2727">
                <a:solidFill>
                  <a:schemeClr val="dk1"/>
                </a:solidFill>
                <a:latin typeface="Times New Roman"/>
                <a:ea typeface="Times New Roman"/>
                <a:cs typeface="Times New Roman"/>
                <a:sym typeface="Times New Roman"/>
              </a:endParaRPr>
            </a:p>
          </p:txBody>
        </p:sp>
        <p:sp>
          <p:nvSpPr>
            <p:cNvPr id="30" name="Shape 524">
              <a:extLst>
                <a:ext uri="{FF2B5EF4-FFF2-40B4-BE49-F238E27FC236}">
                  <a16:creationId xmlns:a16="http://schemas.microsoft.com/office/drawing/2014/main" id="{2054F3F0-67A0-B57E-6C4F-73A774BB6E56}"/>
                </a:ext>
              </a:extLst>
            </p:cNvPr>
            <p:cNvSpPr/>
            <p:nvPr/>
          </p:nvSpPr>
          <p:spPr>
            <a:xfrm>
              <a:off x="3370" y="2206"/>
              <a:ext cx="469" cy="190"/>
            </a:xfrm>
            <a:custGeom>
              <a:avLst/>
              <a:gdLst/>
              <a:ahLst/>
              <a:cxnLst/>
              <a:rect l="0" t="0" r="0" b="0"/>
              <a:pathLst>
                <a:path w="120000" h="120000" extrusionOk="0">
                  <a:moveTo>
                    <a:pt x="0" y="0"/>
                  </a:moveTo>
                  <a:cubicBezTo>
                    <a:pt x="19951" y="5094"/>
                    <a:pt x="39961" y="10047"/>
                    <a:pt x="59971" y="30000"/>
                  </a:cubicBezTo>
                  <a:cubicBezTo>
                    <a:pt x="79980" y="50094"/>
                    <a:pt x="99932" y="84905"/>
                    <a:pt x="119942" y="119858"/>
                  </a:cubicBezTo>
                </a:path>
              </a:pathLst>
            </a:custGeom>
            <a:noFill/>
            <a:ln w="28425" cap="flat" cmpd="sng">
              <a:solidFill>
                <a:srgbClr val="000000"/>
              </a:solidFill>
              <a:prstDash val="solid"/>
              <a:round/>
              <a:headEnd type="none" w="med" len="med"/>
              <a:tailEnd type="none" w="med" len="med"/>
            </a:ln>
          </p:spPr>
          <p:txBody>
            <a:bodyPr lIns="103872" tIns="51922" rIns="103872" bIns="51922" anchor="t" anchorCtr="0">
              <a:noAutofit/>
            </a:bodyPr>
            <a:lstStyle/>
            <a:p>
              <a:endParaRPr sz="2727">
                <a:solidFill>
                  <a:schemeClr val="dk1"/>
                </a:solidFill>
                <a:latin typeface="Times New Roman"/>
                <a:ea typeface="Times New Roman"/>
                <a:cs typeface="Times New Roman"/>
                <a:sym typeface="Times New Roman"/>
              </a:endParaRPr>
            </a:p>
          </p:txBody>
        </p:sp>
        <p:cxnSp>
          <p:nvCxnSpPr>
            <p:cNvPr id="31" name="Shape 525">
              <a:extLst>
                <a:ext uri="{FF2B5EF4-FFF2-40B4-BE49-F238E27FC236}">
                  <a16:creationId xmlns:a16="http://schemas.microsoft.com/office/drawing/2014/main" id="{A8C5B3D0-5B33-589D-3D4F-042D799AD8DD}"/>
                </a:ext>
              </a:extLst>
            </p:cNvPr>
            <p:cNvCxnSpPr/>
            <p:nvPr/>
          </p:nvCxnSpPr>
          <p:spPr>
            <a:xfrm>
              <a:off x="3168" y="2206"/>
              <a:ext cx="202" cy="0"/>
            </a:xfrm>
            <a:prstGeom prst="straightConnector1">
              <a:avLst/>
            </a:prstGeom>
            <a:noFill/>
            <a:ln w="28425" cap="flat" cmpd="sng">
              <a:solidFill>
                <a:srgbClr val="000000"/>
              </a:solidFill>
              <a:prstDash val="solid"/>
              <a:round/>
              <a:headEnd type="none" w="med" len="med"/>
              <a:tailEnd type="none" w="med" len="med"/>
            </a:ln>
          </p:spPr>
        </p:cxnSp>
        <p:sp>
          <p:nvSpPr>
            <p:cNvPr id="32" name="Shape 526">
              <a:extLst>
                <a:ext uri="{FF2B5EF4-FFF2-40B4-BE49-F238E27FC236}">
                  <a16:creationId xmlns:a16="http://schemas.microsoft.com/office/drawing/2014/main" id="{40B8001A-6717-D2CB-DCD0-FEEA5F67D2E9}"/>
                </a:ext>
              </a:extLst>
            </p:cNvPr>
            <p:cNvSpPr/>
            <p:nvPr/>
          </p:nvSpPr>
          <p:spPr>
            <a:xfrm>
              <a:off x="3168" y="2206"/>
              <a:ext cx="134" cy="383"/>
            </a:xfrm>
            <a:custGeom>
              <a:avLst/>
              <a:gdLst/>
              <a:ahLst/>
              <a:cxnLst/>
              <a:rect l="0" t="0" r="0" b="0"/>
              <a:pathLst>
                <a:path w="120000" h="120000" extrusionOk="0">
                  <a:moveTo>
                    <a:pt x="0" y="119929"/>
                  </a:moveTo>
                  <a:cubicBezTo>
                    <a:pt x="60000" y="99881"/>
                    <a:pt x="119797" y="79976"/>
                    <a:pt x="119797" y="59929"/>
                  </a:cubicBezTo>
                  <a:cubicBezTo>
                    <a:pt x="119797" y="39952"/>
                    <a:pt x="60000" y="19976"/>
                    <a:pt x="0" y="0"/>
                  </a:cubicBezTo>
                </a:path>
              </a:pathLst>
            </a:custGeom>
            <a:noFill/>
            <a:ln w="28425" cap="flat" cmpd="sng">
              <a:solidFill>
                <a:srgbClr val="000000"/>
              </a:solidFill>
              <a:prstDash val="solid"/>
              <a:round/>
              <a:headEnd type="none" w="med" len="med"/>
              <a:tailEnd type="none" w="med" len="med"/>
            </a:ln>
          </p:spPr>
          <p:txBody>
            <a:bodyPr lIns="103872" tIns="51922" rIns="103872" bIns="51922" anchor="t" anchorCtr="0">
              <a:noAutofit/>
            </a:bodyPr>
            <a:lstStyle/>
            <a:p>
              <a:endParaRPr sz="2727">
                <a:solidFill>
                  <a:schemeClr val="dk1"/>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316348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69E6E-C8DA-2518-C66B-D8DBDBD25715}"/>
              </a:ext>
            </a:extLst>
          </p:cNvPr>
          <p:cNvSpPr>
            <a:spLocks noGrp="1"/>
          </p:cNvSpPr>
          <p:nvPr>
            <p:ph type="title"/>
          </p:nvPr>
        </p:nvSpPr>
        <p:spPr/>
        <p:txBody>
          <a:bodyPr/>
          <a:lstStyle/>
          <a:p>
            <a:r>
              <a:rPr lang="en-US" sz="4400" dirty="0">
                <a:latin typeface="Calibri"/>
                <a:ea typeface="Calibri"/>
                <a:cs typeface="Calibri"/>
                <a:sym typeface="Calibri"/>
              </a:rPr>
              <a:t>Exercise</a:t>
            </a:r>
            <a:endParaRPr lang="en-US" dirty="0"/>
          </a:p>
        </p:txBody>
      </p:sp>
      <p:sp>
        <p:nvSpPr>
          <p:cNvPr id="3" name="Content Placeholder 2">
            <a:extLst>
              <a:ext uri="{FF2B5EF4-FFF2-40B4-BE49-F238E27FC236}">
                <a16:creationId xmlns:a16="http://schemas.microsoft.com/office/drawing/2014/main" id="{CE685AB0-FF94-0389-8C38-78ADD99A80A7}"/>
              </a:ext>
            </a:extLst>
          </p:cNvPr>
          <p:cNvSpPr>
            <a:spLocks noGrp="1"/>
          </p:cNvSpPr>
          <p:nvPr>
            <p:ph idx="1"/>
          </p:nvPr>
        </p:nvSpPr>
        <p:spPr>
          <a:xfrm>
            <a:off x="836128" y="2069042"/>
            <a:ext cx="3742536" cy="4931516"/>
          </a:xfrm>
        </p:spPr>
        <p:txBody>
          <a:bodyPr/>
          <a:lstStyle/>
          <a:p>
            <a:pPr marL="533853" indent="-533853">
              <a:spcBef>
                <a:spcPts val="0"/>
              </a:spcBef>
              <a:buSzPct val="80000"/>
            </a:pPr>
            <a:r>
              <a:rPr lang="en-US" sz="2800" dirty="0">
                <a:solidFill>
                  <a:schemeClr val="dk1"/>
                </a:solidFill>
                <a:latin typeface="Calibri"/>
                <a:ea typeface="Calibri"/>
                <a:cs typeface="Calibri"/>
                <a:sym typeface="Calibri"/>
              </a:rPr>
              <a:t>This is a basic ALU (Arithmetic Logic Unit)</a:t>
            </a:r>
          </a:p>
          <a:p>
            <a:pPr marL="533853" indent="-533853">
              <a:buSzPct val="80000"/>
            </a:pPr>
            <a:r>
              <a:rPr lang="en-US" sz="2800" dirty="0">
                <a:solidFill>
                  <a:schemeClr val="dk1"/>
                </a:solidFill>
                <a:latin typeface="Calibri"/>
                <a:ea typeface="Calibri"/>
                <a:cs typeface="Calibri"/>
                <a:sym typeface="Calibri"/>
              </a:rPr>
              <a:t>It is the heart of a computer processor!</a:t>
            </a:r>
          </a:p>
          <a:p>
            <a:endParaRPr lang="en-US" dirty="0"/>
          </a:p>
        </p:txBody>
      </p:sp>
      <p:sp>
        <p:nvSpPr>
          <p:cNvPr id="4" name="Slide Number Placeholder 3">
            <a:extLst>
              <a:ext uri="{FF2B5EF4-FFF2-40B4-BE49-F238E27FC236}">
                <a16:creationId xmlns:a16="http://schemas.microsoft.com/office/drawing/2014/main" id="{3653A6CF-8E3B-0F6A-1EA7-B683BC6B5483}"/>
              </a:ext>
            </a:extLst>
          </p:cNvPr>
          <p:cNvSpPr>
            <a:spLocks noGrp="1"/>
          </p:cNvSpPr>
          <p:nvPr>
            <p:ph type="sldNum" sz="quarter" idx="12"/>
          </p:nvPr>
        </p:nvSpPr>
        <p:spPr/>
        <p:txBody>
          <a:bodyPr/>
          <a:lstStyle/>
          <a:p>
            <a:fld id="{24191890-1B93-4A46-9FD4-B9843F018E51}" type="slidenum">
              <a:rPr lang="en-US" smtClean="0"/>
              <a:pPr/>
              <a:t>33</a:t>
            </a:fld>
            <a:endParaRPr lang="en-US" dirty="0"/>
          </a:p>
        </p:txBody>
      </p:sp>
      <p:grpSp>
        <p:nvGrpSpPr>
          <p:cNvPr id="38" name="Shape 1321">
            <a:extLst>
              <a:ext uri="{FF2B5EF4-FFF2-40B4-BE49-F238E27FC236}">
                <a16:creationId xmlns:a16="http://schemas.microsoft.com/office/drawing/2014/main" id="{EDFB6081-A3D1-9FA1-718C-180C83637DA0}"/>
              </a:ext>
            </a:extLst>
          </p:cNvPr>
          <p:cNvGrpSpPr/>
          <p:nvPr/>
        </p:nvGrpSpPr>
        <p:grpSpPr>
          <a:xfrm>
            <a:off x="5090319" y="2438400"/>
            <a:ext cx="7513394" cy="4389176"/>
            <a:chOff x="1614945" y="2263966"/>
            <a:chExt cx="6613064" cy="3863221"/>
          </a:xfrm>
        </p:grpSpPr>
        <p:cxnSp>
          <p:nvCxnSpPr>
            <p:cNvPr id="39" name="Shape 1322">
              <a:extLst>
                <a:ext uri="{FF2B5EF4-FFF2-40B4-BE49-F238E27FC236}">
                  <a16:creationId xmlns:a16="http://schemas.microsoft.com/office/drawing/2014/main" id="{6486EBB5-DA05-1234-9937-61DC0CE6E5E2}"/>
                </a:ext>
              </a:extLst>
            </p:cNvPr>
            <p:cNvCxnSpPr/>
            <p:nvPr/>
          </p:nvCxnSpPr>
          <p:spPr>
            <a:xfrm>
              <a:off x="2286000" y="2820985"/>
              <a:ext cx="685799" cy="0"/>
            </a:xfrm>
            <a:prstGeom prst="straightConnector1">
              <a:avLst/>
            </a:prstGeom>
            <a:noFill/>
            <a:ln w="57150" cap="flat" cmpd="sng">
              <a:solidFill>
                <a:srgbClr val="33CC33"/>
              </a:solidFill>
              <a:prstDash val="solid"/>
              <a:round/>
              <a:headEnd type="none" w="med" len="med"/>
              <a:tailEnd type="none" w="med" len="med"/>
            </a:ln>
          </p:spPr>
        </p:cxnSp>
        <p:cxnSp>
          <p:nvCxnSpPr>
            <p:cNvPr id="40" name="Shape 1323">
              <a:extLst>
                <a:ext uri="{FF2B5EF4-FFF2-40B4-BE49-F238E27FC236}">
                  <a16:creationId xmlns:a16="http://schemas.microsoft.com/office/drawing/2014/main" id="{311F1A34-D64E-13D0-C6C2-E599242776B3}"/>
                </a:ext>
              </a:extLst>
            </p:cNvPr>
            <p:cNvCxnSpPr/>
            <p:nvPr/>
          </p:nvCxnSpPr>
          <p:spPr>
            <a:xfrm flipH="1">
              <a:off x="2971799" y="2820985"/>
              <a:ext cx="1" cy="1433952"/>
            </a:xfrm>
            <a:prstGeom prst="straightConnector1">
              <a:avLst/>
            </a:prstGeom>
            <a:noFill/>
            <a:ln w="57150" cap="flat" cmpd="sng">
              <a:solidFill>
                <a:srgbClr val="33CC33"/>
              </a:solidFill>
              <a:prstDash val="solid"/>
              <a:round/>
              <a:headEnd type="none" w="med" len="med"/>
              <a:tailEnd type="none" w="med" len="med"/>
            </a:ln>
          </p:spPr>
        </p:cxnSp>
        <p:cxnSp>
          <p:nvCxnSpPr>
            <p:cNvPr id="41" name="Shape 1324">
              <a:extLst>
                <a:ext uri="{FF2B5EF4-FFF2-40B4-BE49-F238E27FC236}">
                  <a16:creationId xmlns:a16="http://schemas.microsoft.com/office/drawing/2014/main" id="{0BF15C75-9166-B980-848F-7CC17145B64B}"/>
                </a:ext>
              </a:extLst>
            </p:cNvPr>
            <p:cNvCxnSpPr/>
            <p:nvPr/>
          </p:nvCxnSpPr>
          <p:spPr>
            <a:xfrm>
              <a:off x="2971800" y="4254937"/>
              <a:ext cx="533399" cy="0"/>
            </a:xfrm>
            <a:prstGeom prst="straightConnector1">
              <a:avLst/>
            </a:prstGeom>
            <a:noFill/>
            <a:ln w="57150" cap="flat" cmpd="sng">
              <a:solidFill>
                <a:srgbClr val="33CC33"/>
              </a:solidFill>
              <a:prstDash val="solid"/>
              <a:round/>
              <a:headEnd type="none" w="med" len="med"/>
              <a:tailEnd type="none" w="med" len="med"/>
            </a:ln>
          </p:spPr>
        </p:cxnSp>
        <p:cxnSp>
          <p:nvCxnSpPr>
            <p:cNvPr id="42" name="Shape 1325">
              <a:extLst>
                <a:ext uri="{FF2B5EF4-FFF2-40B4-BE49-F238E27FC236}">
                  <a16:creationId xmlns:a16="http://schemas.microsoft.com/office/drawing/2014/main" id="{AC6945E9-7767-87B5-665D-48FDA3F5B0A8}"/>
                </a:ext>
              </a:extLst>
            </p:cNvPr>
            <p:cNvCxnSpPr/>
            <p:nvPr/>
          </p:nvCxnSpPr>
          <p:spPr>
            <a:xfrm>
              <a:off x="2971800" y="2820985"/>
              <a:ext cx="533399" cy="0"/>
            </a:xfrm>
            <a:prstGeom prst="straightConnector1">
              <a:avLst/>
            </a:prstGeom>
            <a:noFill/>
            <a:ln w="57150" cap="flat" cmpd="sng">
              <a:solidFill>
                <a:srgbClr val="33CC33"/>
              </a:solidFill>
              <a:prstDash val="solid"/>
              <a:round/>
              <a:headEnd type="none" w="med" len="med"/>
              <a:tailEnd type="none" w="med" len="med"/>
            </a:ln>
          </p:spPr>
        </p:cxnSp>
        <p:cxnSp>
          <p:nvCxnSpPr>
            <p:cNvPr id="43" name="Shape 1326">
              <a:extLst>
                <a:ext uri="{FF2B5EF4-FFF2-40B4-BE49-F238E27FC236}">
                  <a16:creationId xmlns:a16="http://schemas.microsoft.com/office/drawing/2014/main" id="{B36B4B3C-DD33-C87F-164A-161BA5290DA6}"/>
                </a:ext>
              </a:extLst>
            </p:cNvPr>
            <p:cNvCxnSpPr/>
            <p:nvPr/>
          </p:nvCxnSpPr>
          <p:spPr>
            <a:xfrm>
              <a:off x="2286000" y="4878387"/>
              <a:ext cx="1219199" cy="0"/>
            </a:xfrm>
            <a:prstGeom prst="straightConnector1">
              <a:avLst/>
            </a:prstGeom>
            <a:noFill/>
            <a:ln w="57150" cap="flat" cmpd="sng">
              <a:solidFill>
                <a:srgbClr val="0000FF"/>
              </a:solidFill>
              <a:prstDash val="solid"/>
              <a:round/>
              <a:headEnd type="none" w="med" len="med"/>
              <a:tailEnd type="none" w="med" len="med"/>
            </a:ln>
          </p:spPr>
        </p:cxnSp>
        <p:cxnSp>
          <p:nvCxnSpPr>
            <p:cNvPr id="44" name="Shape 1327">
              <a:extLst>
                <a:ext uri="{FF2B5EF4-FFF2-40B4-BE49-F238E27FC236}">
                  <a16:creationId xmlns:a16="http://schemas.microsoft.com/office/drawing/2014/main" id="{D8170808-03ED-EA34-AB53-AFDC837EB7A6}"/>
                </a:ext>
              </a:extLst>
            </p:cNvPr>
            <p:cNvCxnSpPr/>
            <p:nvPr/>
          </p:nvCxnSpPr>
          <p:spPr>
            <a:xfrm rot="10800000">
              <a:off x="2590800" y="3278187"/>
              <a:ext cx="0" cy="1600198"/>
            </a:xfrm>
            <a:prstGeom prst="straightConnector1">
              <a:avLst/>
            </a:prstGeom>
            <a:noFill/>
            <a:ln w="57150" cap="flat" cmpd="sng">
              <a:solidFill>
                <a:srgbClr val="0000FF"/>
              </a:solidFill>
              <a:prstDash val="solid"/>
              <a:round/>
              <a:headEnd type="none" w="med" len="med"/>
              <a:tailEnd type="none" w="med" len="med"/>
            </a:ln>
          </p:spPr>
        </p:cxnSp>
        <p:cxnSp>
          <p:nvCxnSpPr>
            <p:cNvPr id="45" name="Shape 1328">
              <a:extLst>
                <a:ext uri="{FF2B5EF4-FFF2-40B4-BE49-F238E27FC236}">
                  <a16:creationId xmlns:a16="http://schemas.microsoft.com/office/drawing/2014/main" id="{581A7AE1-0E70-6ADF-168A-E7CA18563407}"/>
                </a:ext>
              </a:extLst>
            </p:cNvPr>
            <p:cNvCxnSpPr/>
            <p:nvPr/>
          </p:nvCxnSpPr>
          <p:spPr>
            <a:xfrm>
              <a:off x="2590800" y="3278187"/>
              <a:ext cx="914400" cy="0"/>
            </a:xfrm>
            <a:prstGeom prst="straightConnector1">
              <a:avLst/>
            </a:prstGeom>
            <a:noFill/>
            <a:ln w="57150" cap="flat" cmpd="sng">
              <a:solidFill>
                <a:srgbClr val="0000FF"/>
              </a:solidFill>
              <a:prstDash val="solid"/>
              <a:round/>
              <a:headEnd type="none" w="med" len="med"/>
              <a:tailEnd type="none" w="med" len="med"/>
            </a:ln>
          </p:spPr>
        </p:cxnSp>
        <p:sp>
          <p:nvSpPr>
            <p:cNvPr id="46" name="Shape 1330">
              <a:extLst>
                <a:ext uri="{FF2B5EF4-FFF2-40B4-BE49-F238E27FC236}">
                  <a16:creationId xmlns:a16="http://schemas.microsoft.com/office/drawing/2014/main" id="{61C561A9-360B-F601-D8BE-7E21C4745870}"/>
                </a:ext>
              </a:extLst>
            </p:cNvPr>
            <p:cNvSpPr/>
            <p:nvPr/>
          </p:nvSpPr>
          <p:spPr>
            <a:xfrm>
              <a:off x="4508500" y="4446587"/>
              <a:ext cx="228600" cy="228600"/>
            </a:xfrm>
            <a:prstGeom prst="ellipse">
              <a:avLst/>
            </a:prstGeom>
            <a:noFill/>
            <a:ln w="28575" cap="flat" cmpd="sng">
              <a:solidFill>
                <a:schemeClr val="dk1"/>
              </a:solidFill>
              <a:prstDash val="solid"/>
              <a:round/>
              <a:headEnd type="none" w="med" len="med"/>
              <a:tailEnd type="none" w="med" len="med"/>
            </a:ln>
          </p:spPr>
          <p:txBody>
            <a:bodyPr lIns="103872" tIns="51922" rIns="103872" bIns="51922" anchor="ctr" anchorCtr="0">
              <a:noAutofit/>
            </a:bodyPr>
            <a:lstStyle/>
            <a:p>
              <a:endParaRPr sz="2727">
                <a:solidFill>
                  <a:schemeClr val="dk1"/>
                </a:solidFill>
                <a:latin typeface="Times New Roman"/>
                <a:ea typeface="Times New Roman"/>
                <a:cs typeface="Times New Roman"/>
                <a:sym typeface="Times New Roman"/>
              </a:endParaRPr>
            </a:p>
          </p:txBody>
        </p:sp>
        <p:sp>
          <p:nvSpPr>
            <p:cNvPr id="47" name="Shape 1331">
              <a:extLst>
                <a:ext uri="{FF2B5EF4-FFF2-40B4-BE49-F238E27FC236}">
                  <a16:creationId xmlns:a16="http://schemas.microsoft.com/office/drawing/2014/main" id="{B73E0CA3-A67A-D3E3-A508-5CB3E3F528DA}"/>
                </a:ext>
              </a:extLst>
            </p:cNvPr>
            <p:cNvSpPr/>
            <p:nvPr/>
          </p:nvSpPr>
          <p:spPr>
            <a:xfrm>
              <a:off x="3505200" y="2516185"/>
              <a:ext cx="1066799" cy="1066799"/>
            </a:xfrm>
            <a:prstGeom prst="rect">
              <a:avLst/>
            </a:prstGeom>
            <a:noFill/>
            <a:ln w="28575" cap="flat" cmpd="sng">
              <a:solidFill>
                <a:schemeClr val="dk1"/>
              </a:solidFill>
              <a:prstDash val="solid"/>
              <a:miter/>
              <a:headEnd type="none" w="med" len="med"/>
              <a:tailEnd type="none" w="med" len="med"/>
            </a:ln>
          </p:spPr>
          <p:txBody>
            <a:bodyPr lIns="103872" tIns="51922" rIns="103872" bIns="51922" anchor="ctr" anchorCtr="0">
              <a:noAutofit/>
            </a:bodyPr>
            <a:lstStyle/>
            <a:p>
              <a:pPr algn="ctr">
                <a:buClr>
                  <a:schemeClr val="dk1"/>
                </a:buClr>
                <a:buSzPct val="25000"/>
              </a:pPr>
              <a:r>
                <a:rPr lang="en-US" sz="2727">
                  <a:solidFill>
                    <a:schemeClr val="dk1"/>
                  </a:solidFill>
                  <a:latin typeface="Calibri"/>
                  <a:ea typeface="Calibri"/>
                  <a:cs typeface="Calibri"/>
                  <a:sym typeface="Calibri"/>
                </a:rPr>
                <a:t>Full </a:t>
              </a:r>
            </a:p>
            <a:p>
              <a:pPr algn="ctr">
                <a:buClr>
                  <a:schemeClr val="dk1"/>
                </a:buClr>
                <a:buSzPct val="25000"/>
              </a:pPr>
              <a:r>
                <a:rPr lang="en-US" sz="2727">
                  <a:solidFill>
                    <a:schemeClr val="dk1"/>
                  </a:solidFill>
                  <a:latin typeface="Calibri"/>
                  <a:ea typeface="Calibri"/>
                  <a:cs typeface="Calibri"/>
                  <a:sym typeface="Calibri"/>
                </a:rPr>
                <a:t>Adder</a:t>
              </a:r>
            </a:p>
            <a:p>
              <a:pPr algn="ctr">
                <a:buClr>
                  <a:schemeClr val="dk1"/>
                </a:buClr>
                <a:buSzPct val="25000"/>
              </a:pPr>
              <a:r>
                <a:rPr lang="en-US" sz="2727">
                  <a:solidFill>
                    <a:schemeClr val="dk1"/>
                  </a:solidFill>
                  <a:latin typeface="Calibri"/>
                  <a:ea typeface="Calibri"/>
                  <a:cs typeface="Calibri"/>
                  <a:sym typeface="Calibri"/>
                </a:rPr>
                <a:t>Circuit</a:t>
              </a:r>
            </a:p>
          </p:txBody>
        </p:sp>
        <p:cxnSp>
          <p:nvCxnSpPr>
            <p:cNvPr id="48" name="Shape 1332">
              <a:extLst>
                <a:ext uri="{FF2B5EF4-FFF2-40B4-BE49-F238E27FC236}">
                  <a16:creationId xmlns:a16="http://schemas.microsoft.com/office/drawing/2014/main" id="{6A76202D-70A5-4D64-5CB2-27D14458E6A3}"/>
                </a:ext>
              </a:extLst>
            </p:cNvPr>
            <p:cNvCxnSpPr/>
            <p:nvPr/>
          </p:nvCxnSpPr>
          <p:spPr>
            <a:xfrm>
              <a:off x="4724400" y="4573587"/>
              <a:ext cx="533399" cy="0"/>
            </a:xfrm>
            <a:prstGeom prst="straightConnector1">
              <a:avLst/>
            </a:prstGeom>
            <a:noFill/>
            <a:ln w="28575" cap="flat" cmpd="sng">
              <a:solidFill>
                <a:schemeClr val="dk1"/>
              </a:solidFill>
              <a:prstDash val="solid"/>
              <a:round/>
              <a:headEnd type="none" w="med" len="med"/>
              <a:tailEnd type="none" w="med" len="med"/>
            </a:ln>
          </p:spPr>
        </p:cxnSp>
        <p:cxnSp>
          <p:nvCxnSpPr>
            <p:cNvPr id="49" name="Shape 1333">
              <a:extLst>
                <a:ext uri="{FF2B5EF4-FFF2-40B4-BE49-F238E27FC236}">
                  <a16:creationId xmlns:a16="http://schemas.microsoft.com/office/drawing/2014/main" id="{9849356D-199B-CACA-DA40-D2A23CD29805}"/>
                </a:ext>
              </a:extLst>
            </p:cNvPr>
            <p:cNvCxnSpPr/>
            <p:nvPr/>
          </p:nvCxnSpPr>
          <p:spPr>
            <a:xfrm>
              <a:off x="4572000" y="2973385"/>
              <a:ext cx="685799" cy="0"/>
            </a:xfrm>
            <a:prstGeom prst="straightConnector1">
              <a:avLst/>
            </a:prstGeom>
            <a:noFill/>
            <a:ln w="28575" cap="flat" cmpd="sng">
              <a:solidFill>
                <a:schemeClr val="dk1"/>
              </a:solidFill>
              <a:prstDash val="solid"/>
              <a:round/>
              <a:headEnd type="none" w="med" len="med"/>
              <a:tailEnd type="none" w="med" len="med"/>
            </a:ln>
          </p:spPr>
        </p:cxnSp>
        <p:cxnSp>
          <p:nvCxnSpPr>
            <p:cNvPr id="50" name="Shape 1334">
              <a:extLst>
                <a:ext uri="{FF2B5EF4-FFF2-40B4-BE49-F238E27FC236}">
                  <a16:creationId xmlns:a16="http://schemas.microsoft.com/office/drawing/2014/main" id="{0F686B00-B23E-4465-9F11-B8983F409CB8}"/>
                </a:ext>
              </a:extLst>
            </p:cNvPr>
            <p:cNvCxnSpPr/>
            <p:nvPr/>
          </p:nvCxnSpPr>
          <p:spPr>
            <a:xfrm rot="10800000" flipH="1">
              <a:off x="2362200" y="2644966"/>
              <a:ext cx="304798" cy="304798"/>
            </a:xfrm>
            <a:prstGeom prst="straightConnector1">
              <a:avLst/>
            </a:prstGeom>
            <a:noFill/>
            <a:ln w="28575" cap="flat" cmpd="sng">
              <a:solidFill>
                <a:schemeClr val="dk1"/>
              </a:solidFill>
              <a:prstDash val="solid"/>
              <a:round/>
              <a:headEnd type="none" w="med" len="med"/>
              <a:tailEnd type="none" w="med" len="med"/>
            </a:ln>
          </p:spPr>
        </p:cxnSp>
        <p:sp>
          <p:nvSpPr>
            <p:cNvPr id="51" name="Shape 1335">
              <a:extLst>
                <a:ext uri="{FF2B5EF4-FFF2-40B4-BE49-F238E27FC236}">
                  <a16:creationId xmlns:a16="http://schemas.microsoft.com/office/drawing/2014/main" id="{DF2ADDCA-1234-7777-7DDD-450145FDCF65}"/>
                </a:ext>
              </a:extLst>
            </p:cNvPr>
            <p:cNvSpPr txBox="1"/>
            <p:nvPr/>
          </p:nvSpPr>
          <p:spPr>
            <a:xfrm>
              <a:off x="2286000" y="2263966"/>
              <a:ext cx="518654" cy="461664"/>
            </a:xfrm>
            <a:prstGeom prst="rect">
              <a:avLst/>
            </a:prstGeom>
            <a:noFill/>
            <a:ln>
              <a:noFill/>
            </a:ln>
          </p:spPr>
          <p:txBody>
            <a:bodyPr lIns="103872" tIns="51922" rIns="103872" bIns="51922" anchor="t" anchorCtr="0">
              <a:noAutofit/>
            </a:bodyPr>
            <a:lstStyle/>
            <a:p>
              <a:pPr>
                <a:buClr>
                  <a:schemeClr val="dk1"/>
                </a:buClr>
                <a:buSzPct val="25000"/>
              </a:pPr>
              <a:r>
                <a:rPr lang="en-US" sz="2727">
                  <a:solidFill>
                    <a:schemeClr val="dk1"/>
                  </a:solidFill>
                  <a:latin typeface="Times New Roman"/>
                  <a:ea typeface="Times New Roman"/>
                  <a:cs typeface="Times New Roman"/>
                  <a:sym typeface="Times New Roman"/>
                </a:rPr>
                <a:t>32</a:t>
              </a:r>
            </a:p>
          </p:txBody>
        </p:sp>
        <p:cxnSp>
          <p:nvCxnSpPr>
            <p:cNvPr id="52" name="Shape 1336">
              <a:extLst>
                <a:ext uri="{FF2B5EF4-FFF2-40B4-BE49-F238E27FC236}">
                  <a16:creationId xmlns:a16="http://schemas.microsoft.com/office/drawing/2014/main" id="{09A977F8-3CD3-A967-5638-AAAECAAD6DB7}"/>
                </a:ext>
              </a:extLst>
            </p:cNvPr>
            <p:cNvCxnSpPr/>
            <p:nvPr/>
          </p:nvCxnSpPr>
          <p:spPr>
            <a:xfrm rot="10800000" flipH="1">
              <a:off x="2300746" y="4724399"/>
              <a:ext cx="304798" cy="304798"/>
            </a:xfrm>
            <a:prstGeom prst="straightConnector1">
              <a:avLst/>
            </a:prstGeom>
            <a:noFill/>
            <a:ln w="28575" cap="flat" cmpd="sng">
              <a:solidFill>
                <a:schemeClr val="dk1"/>
              </a:solidFill>
              <a:prstDash val="solid"/>
              <a:round/>
              <a:headEnd type="none" w="med" len="med"/>
              <a:tailEnd type="none" w="med" len="med"/>
            </a:ln>
          </p:spPr>
        </p:cxnSp>
        <p:sp>
          <p:nvSpPr>
            <p:cNvPr id="53" name="Shape 1337">
              <a:extLst>
                <a:ext uri="{FF2B5EF4-FFF2-40B4-BE49-F238E27FC236}">
                  <a16:creationId xmlns:a16="http://schemas.microsoft.com/office/drawing/2014/main" id="{B3EE0EA5-4A8B-7057-662D-309DF1216703}"/>
                </a:ext>
              </a:extLst>
            </p:cNvPr>
            <p:cNvSpPr txBox="1"/>
            <p:nvPr/>
          </p:nvSpPr>
          <p:spPr>
            <a:xfrm>
              <a:off x="2224546" y="4948535"/>
              <a:ext cx="518654" cy="461664"/>
            </a:xfrm>
            <a:prstGeom prst="rect">
              <a:avLst/>
            </a:prstGeom>
            <a:noFill/>
            <a:ln>
              <a:noFill/>
            </a:ln>
          </p:spPr>
          <p:txBody>
            <a:bodyPr lIns="103872" tIns="51922" rIns="103872" bIns="51922" anchor="t" anchorCtr="0">
              <a:noAutofit/>
            </a:bodyPr>
            <a:lstStyle/>
            <a:p>
              <a:pPr>
                <a:buClr>
                  <a:schemeClr val="dk1"/>
                </a:buClr>
                <a:buSzPct val="25000"/>
              </a:pPr>
              <a:r>
                <a:rPr lang="en-US" sz="2727">
                  <a:solidFill>
                    <a:schemeClr val="dk1"/>
                  </a:solidFill>
                  <a:latin typeface="Times New Roman"/>
                  <a:ea typeface="Times New Roman"/>
                  <a:cs typeface="Times New Roman"/>
                  <a:sym typeface="Times New Roman"/>
                </a:rPr>
                <a:t>32</a:t>
              </a:r>
            </a:p>
          </p:txBody>
        </p:sp>
        <p:sp>
          <p:nvSpPr>
            <p:cNvPr id="54" name="Shape 1338">
              <a:extLst>
                <a:ext uri="{FF2B5EF4-FFF2-40B4-BE49-F238E27FC236}">
                  <a16:creationId xmlns:a16="http://schemas.microsoft.com/office/drawing/2014/main" id="{13AE63D6-6FD5-539B-EC62-348ED4DA6C91}"/>
                </a:ext>
              </a:extLst>
            </p:cNvPr>
            <p:cNvSpPr txBox="1"/>
            <p:nvPr/>
          </p:nvSpPr>
          <p:spPr>
            <a:xfrm>
              <a:off x="1645673" y="2587922"/>
              <a:ext cx="518654" cy="461664"/>
            </a:xfrm>
            <a:prstGeom prst="rect">
              <a:avLst/>
            </a:prstGeom>
            <a:noFill/>
            <a:ln>
              <a:noFill/>
            </a:ln>
          </p:spPr>
          <p:txBody>
            <a:bodyPr lIns="103872" tIns="51922" rIns="103872" bIns="51922" anchor="t" anchorCtr="0">
              <a:noAutofit/>
            </a:bodyPr>
            <a:lstStyle/>
            <a:p>
              <a:pPr>
                <a:buClr>
                  <a:schemeClr val="dk1"/>
                </a:buClr>
                <a:buSzPct val="25000"/>
              </a:pPr>
              <a:r>
                <a:rPr lang="en-US" sz="2727">
                  <a:solidFill>
                    <a:schemeClr val="dk1"/>
                  </a:solidFill>
                  <a:latin typeface="Times New Roman"/>
                  <a:ea typeface="Times New Roman"/>
                  <a:cs typeface="Times New Roman"/>
                  <a:sym typeface="Times New Roman"/>
                </a:rPr>
                <a:t>A</a:t>
              </a:r>
            </a:p>
          </p:txBody>
        </p:sp>
        <p:sp>
          <p:nvSpPr>
            <p:cNvPr id="55" name="Shape 1339">
              <a:extLst>
                <a:ext uri="{FF2B5EF4-FFF2-40B4-BE49-F238E27FC236}">
                  <a16:creationId xmlns:a16="http://schemas.microsoft.com/office/drawing/2014/main" id="{0535262D-3D84-3D30-71F9-678A2E7C3B76}"/>
                </a:ext>
              </a:extLst>
            </p:cNvPr>
            <p:cNvSpPr txBox="1"/>
            <p:nvPr/>
          </p:nvSpPr>
          <p:spPr>
            <a:xfrm>
              <a:off x="1614945" y="4648200"/>
              <a:ext cx="518654" cy="461664"/>
            </a:xfrm>
            <a:prstGeom prst="rect">
              <a:avLst/>
            </a:prstGeom>
            <a:noFill/>
            <a:ln>
              <a:noFill/>
            </a:ln>
          </p:spPr>
          <p:txBody>
            <a:bodyPr lIns="103872" tIns="51922" rIns="103872" bIns="51922" anchor="t" anchorCtr="0">
              <a:noAutofit/>
            </a:bodyPr>
            <a:lstStyle/>
            <a:p>
              <a:pPr>
                <a:buClr>
                  <a:schemeClr val="dk1"/>
                </a:buClr>
                <a:buSzPct val="25000"/>
              </a:pPr>
              <a:r>
                <a:rPr lang="en-US" sz="2727">
                  <a:solidFill>
                    <a:schemeClr val="dk1"/>
                  </a:solidFill>
                  <a:latin typeface="Times New Roman"/>
                  <a:ea typeface="Times New Roman"/>
                  <a:cs typeface="Times New Roman"/>
                  <a:sym typeface="Times New Roman"/>
                </a:rPr>
                <a:t>B</a:t>
              </a:r>
            </a:p>
          </p:txBody>
        </p:sp>
        <p:sp>
          <p:nvSpPr>
            <p:cNvPr id="56" name="Shape 1340">
              <a:extLst>
                <a:ext uri="{FF2B5EF4-FFF2-40B4-BE49-F238E27FC236}">
                  <a16:creationId xmlns:a16="http://schemas.microsoft.com/office/drawing/2014/main" id="{16D1F74B-9C21-E6E4-FC80-B11F99D266A7}"/>
                </a:ext>
              </a:extLst>
            </p:cNvPr>
            <p:cNvSpPr/>
            <p:nvPr/>
          </p:nvSpPr>
          <p:spPr>
            <a:xfrm rot="5400000">
              <a:off x="4190204" y="3543112"/>
              <a:ext cx="2819400" cy="684213"/>
            </a:xfrm>
            <a:prstGeom prst="trapezoid">
              <a:avLst>
                <a:gd name="adj" fmla="val 25000"/>
              </a:avLst>
            </a:prstGeom>
            <a:solidFill>
              <a:schemeClr val="accent1"/>
            </a:solidFill>
            <a:ln w="9525" cap="flat" cmpd="sng">
              <a:solidFill>
                <a:schemeClr val="dk1"/>
              </a:solidFill>
              <a:prstDash val="solid"/>
              <a:round/>
              <a:headEnd type="none" w="med" len="med"/>
              <a:tailEnd type="none" w="med" len="med"/>
            </a:ln>
          </p:spPr>
          <p:txBody>
            <a:bodyPr lIns="103872" tIns="51922" rIns="103872" bIns="51922" anchor="t" anchorCtr="0">
              <a:noAutofit/>
            </a:bodyPr>
            <a:lstStyle/>
            <a:p>
              <a:pPr>
                <a:buClr>
                  <a:schemeClr val="dk1"/>
                </a:buClr>
              </a:pPr>
              <a:endParaRPr sz="2727">
                <a:solidFill>
                  <a:schemeClr val="dk1"/>
                </a:solidFill>
                <a:latin typeface="Times New Roman"/>
                <a:ea typeface="Times New Roman"/>
                <a:cs typeface="Times New Roman"/>
                <a:sym typeface="Times New Roman"/>
              </a:endParaRPr>
            </a:p>
          </p:txBody>
        </p:sp>
        <p:cxnSp>
          <p:nvCxnSpPr>
            <p:cNvPr id="57" name="Shape 1341">
              <a:extLst>
                <a:ext uri="{FF2B5EF4-FFF2-40B4-BE49-F238E27FC236}">
                  <a16:creationId xmlns:a16="http://schemas.microsoft.com/office/drawing/2014/main" id="{9C492BB1-2507-F271-2874-7438C27C81E0}"/>
                </a:ext>
              </a:extLst>
            </p:cNvPr>
            <p:cNvCxnSpPr/>
            <p:nvPr/>
          </p:nvCxnSpPr>
          <p:spPr>
            <a:xfrm>
              <a:off x="5636021" y="5179367"/>
              <a:ext cx="0" cy="459432"/>
            </a:xfrm>
            <a:prstGeom prst="straightConnector1">
              <a:avLst/>
            </a:prstGeom>
            <a:noFill/>
            <a:ln w="28575" cap="flat" cmpd="sng">
              <a:solidFill>
                <a:schemeClr val="dk1"/>
              </a:solidFill>
              <a:prstDash val="solid"/>
              <a:round/>
              <a:headEnd type="none" w="med" len="med"/>
              <a:tailEnd type="none" w="med" len="med"/>
            </a:ln>
          </p:spPr>
        </p:cxnSp>
        <p:sp>
          <p:nvSpPr>
            <p:cNvPr id="58" name="Shape 1342">
              <a:extLst>
                <a:ext uri="{FF2B5EF4-FFF2-40B4-BE49-F238E27FC236}">
                  <a16:creationId xmlns:a16="http://schemas.microsoft.com/office/drawing/2014/main" id="{69AADC33-48F8-9F7B-0B5B-65BF3286F152}"/>
                </a:ext>
              </a:extLst>
            </p:cNvPr>
            <p:cNvSpPr txBox="1"/>
            <p:nvPr/>
          </p:nvSpPr>
          <p:spPr>
            <a:xfrm>
              <a:off x="5423357" y="5665523"/>
              <a:ext cx="518654" cy="461664"/>
            </a:xfrm>
            <a:prstGeom prst="rect">
              <a:avLst/>
            </a:prstGeom>
            <a:noFill/>
            <a:ln>
              <a:noFill/>
            </a:ln>
          </p:spPr>
          <p:txBody>
            <a:bodyPr lIns="103872" tIns="51922" rIns="103872" bIns="51922" anchor="t" anchorCtr="0">
              <a:noAutofit/>
            </a:bodyPr>
            <a:lstStyle/>
            <a:p>
              <a:pPr>
                <a:buClr>
                  <a:schemeClr val="dk1"/>
                </a:buClr>
                <a:buSzPct val="25000"/>
              </a:pPr>
              <a:r>
                <a:rPr lang="en-US" sz="2727">
                  <a:solidFill>
                    <a:schemeClr val="dk1"/>
                  </a:solidFill>
                  <a:latin typeface="Times New Roman"/>
                  <a:ea typeface="Times New Roman"/>
                  <a:cs typeface="Times New Roman"/>
                  <a:sym typeface="Times New Roman"/>
                </a:rPr>
                <a:t>S</a:t>
              </a:r>
            </a:p>
          </p:txBody>
        </p:sp>
        <p:sp>
          <p:nvSpPr>
            <p:cNvPr id="59" name="Shape 1343">
              <a:extLst>
                <a:ext uri="{FF2B5EF4-FFF2-40B4-BE49-F238E27FC236}">
                  <a16:creationId xmlns:a16="http://schemas.microsoft.com/office/drawing/2014/main" id="{E2281689-DF16-F280-441B-2E744B74627C}"/>
                </a:ext>
              </a:extLst>
            </p:cNvPr>
            <p:cNvSpPr txBox="1"/>
            <p:nvPr/>
          </p:nvSpPr>
          <p:spPr>
            <a:xfrm>
              <a:off x="5314898" y="2742552"/>
              <a:ext cx="518654" cy="461664"/>
            </a:xfrm>
            <a:prstGeom prst="rect">
              <a:avLst/>
            </a:prstGeom>
            <a:noFill/>
            <a:ln>
              <a:noFill/>
            </a:ln>
          </p:spPr>
          <p:txBody>
            <a:bodyPr lIns="103872" tIns="51922" rIns="103872" bIns="51922" anchor="t" anchorCtr="0">
              <a:noAutofit/>
            </a:bodyPr>
            <a:lstStyle/>
            <a:p>
              <a:pPr>
                <a:buClr>
                  <a:schemeClr val="dk1"/>
                </a:buClr>
                <a:buSzPct val="25000"/>
              </a:pPr>
              <a:r>
                <a:rPr lang="en-US" sz="2727">
                  <a:solidFill>
                    <a:schemeClr val="dk1"/>
                  </a:solidFill>
                  <a:latin typeface="Times New Roman"/>
                  <a:ea typeface="Times New Roman"/>
                  <a:cs typeface="Times New Roman"/>
                  <a:sym typeface="Times New Roman"/>
                </a:rPr>
                <a:t>0</a:t>
              </a:r>
            </a:p>
          </p:txBody>
        </p:sp>
        <p:sp>
          <p:nvSpPr>
            <p:cNvPr id="60" name="Shape 1344">
              <a:extLst>
                <a:ext uri="{FF2B5EF4-FFF2-40B4-BE49-F238E27FC236}">
                  <a16:creationId xmlns:a16="http://schemas.microsoft.com/office/drawing/2014/main" id="{61961FCC-FD7A-19F3-5570-CFACD37D613C}"/>
                </a:ext>
              </a:extLst>
            </p:cNvPr>
            <p:cNvSpPr txBox="1"/>
            <p:nvPr/>
          </p:nvSpPr>
          <p:spPr>
            <a:xfrm>
              <a:off x="5334000" y="4343400"/>
              <a:ext cx="518654" cy="461664"/>
            </a:xfrm>
            <a:prstGeom prst="rect">
              <a:avLst/>
            </a:prstGeom>
            <a:noFill/>
            <a:ln>
              <a:noFill/>
            </a:ln>
          </p:spPr>
          <p:txBody>
            <a:bodyPr lIns="103872" tIns="51922" rIns="103872" bIns="51922" anchor="t" anchorCtr="0">
              <a:noAutofit/>
            </a:bodyPr>
            <a:lstStyle/>
            <a:p>
              <a:pPr>
                <a:buClr>
                  <a:schemeClr val="dk1"/>
                </a:buClr>
                <a:buSzPct val="25000"/>
              </a:pPr>
              <a:r>
                <a:rPr lang="en-US" sz="2727">
                  <a:solidFill>
                    <a:schemeClr val="dk1"/>
                  </a:solidFill>
                  <a:latin typeface="Times New Roman"/>
                  <a:ea typeface="Times New Roman"/>
                  <a:cs typeface="Times New Roman"/>
                  <a:sym typeface="Times New Roman"/>
                </a:rPr>
                <a:t>1</a:t>
              </a:r>
            </a:p>
          </p:txBody>
        </p:sp>
        <p:cxnSp>
          <p:nvCxnSpPr>
            <p:cNvPr id="61" name="Shape 1345">
              <a:extLst>
                <a:ext uri="{FF2B5EF4-FFF2-40B4-BE49-F238E27FC236}">
                  <a16:creationId xmlns:a16="http://schemas.microsoft.com/office/drawing/2014/main" id="{689FDE20-DB21-158B-4FF4-6FC3E90746F8}"/>
                </a:ext>
              </a:extLst>
            </p:cNvPr>
            <p:cNvCxnSpPr/>
            <p:nvPr/>
          </p:nvCxnSpPr>
          <p:spPr>
            <a:xfrm>
              <a:off x="5942012" y="3810000"/>
              <a:ext cx="685799" cy="0"/>
            </a:xfrm>
            <a:prstGeom prst="straightConnector1">
              <a:avLst/>
            </a:prstGeom>
            <a:noFill/>
            <a:ln w="28575" cap="flat" cmpd="sng">
              <a:solidFill>
                <a:schemeClr val="dk1"/>
              </a:solidFill>
              <a:prstDash val="solid"/>
              <a:round/>
              <a:headEnd type="none" w="med" len="med"/>
              <a:tailEnd type="none" w="med" len="med"/>
            </a:ln>
          </p:spPr>
        </p:cxnSp>
        <p:cxnSp>
          <p:nvCxnSpPr>
            <p:cNvPr id="62" name="Shape 1346">
              <a:extLst>
                <a:ext uri="{FF2B5EF4-FFF2-40B4-BE49-F238E27FC236}">
                  <a16:creationId xmlns:a16="http://schemas.microsoft.com/office/drawing/2014/main" id="{8D0CC65D-DA34-F3B5-6746-C9436D88CE9A}"/>
                </a:ext>
              </a:extLst>
            </p:cNvPr>
            <p:cNvCxnSpPr/>
            <p:nvPr/>
          </p:nvCxnSpPr>
          <p:spPr>
            <a:xfrm rot="10800000" flipH="1">
              <a:off x="6097201" y="3635461"/>
              <a:ext cx="304798" cy="304798"/>
            </a:xfrm>
            <a:prstGeom prst="straightConnector1">
              <a:avLst/>
            </a:prstGeom>
            <a:noFill/>
            <a:ln w="28575" cap="flat" cmpd="sng">
              <a:solidFill>
                <a:schemeClr val="dk1"/>
              </a:solidFill>
              <a:prstDash val="solid"/>
              <a:round/>
              <a:headEnd type="none" w="med" len="med"/>
              <a:tailEnd type="none" w="med" len="med"/>
            </a:ln>
          </p:spPr>
        </p:cxnSp>
        <p:sp>
          <p:nvSpPr>
            <p:cNvPr id="63" name="Shape 1347">
              <a:extLst>
                <a:ext uri="{FF2B5EF4-FFF2-40B4-BE49-F238E27FC236}">
                  <a16:creationId xmlns:a16="http://schemas.microsoft.com/office/drawing/2014/main" id="{E27DAAF2-F413-4922-E4AC-863A14DA3B5D}"/>
                </a:ext>
              </a:extLst>
            </p:cNvPr>
            <p:cNvSpPr txBox="1"/>
            <p:nvPr/>
          </p:nvSpPr>
          <p:spPr>
            <a:xfrm>
              <a:off x="6021001" y="3254460"/>
              <a:ext cx="518654" cy="461664"/>
            </a:xfrm>
            <a:prstGeom prst="rect">
              <a:avLst/>
            </a:prstGeom>
            <a:noFill/>
            <a:ln>
              <a:noFill/>
            </a:ln>
          </p:spPr>
          <p:txBody>
            <a:bodyPr lIns="103872" tIns="51922" rIns="103872" bIns="51922" anchor="t" anchorCtr="0">
              <a:noAutofit/>
            </a:bodyPr>
            <a:lstStyle/>
            <a:p>
              <a:pPr>
                <a:buClr>
                  <a:schemeClr val="dk1"/>
                </a:buClr>
                <a:buSzPct val="25000"/>
              </a:pPr>
              <a:r>
                <a:rPr lang="en-US" sz="2727">
                  <a:solidFill>
                    <a:schemeClr val="dk1"/>
                  </a:solidFill>
                  <a:latin typeface="Times New Roman"/>
                  <a:ea typeface="Times New Roman"/>
                  <a:cs typeface="Times New Roman"/>
                  <a:sym typeface="Times New Roman"/>
                </a:rPr>
                <a:t>32</a:t>
              </a:r>
            </a:p>
          </p:txBody>
        </p:sp>
        <p:sp>
          <p:nvSpPr>
            <p:cNvPr id="64" name="Shape 1348">
              <a:extLst>
                <a:ext uri="{FF2B5EF4-FFF2-40B4-BE49-F238E27FC236}">
                  <a16:creationId xmlns:a16="http://schemas.microsoft.com/office/drawing/2014/main" id="{4C188229-2CE9-3C07-A894-23BC0AB7B3BC}"/>
                </a:ext>
              </a:extLst>
            </p:cNvPr>
            <p:cNvSpPr txBox="1"/>
            <p:nvPr/>
          </p:nvSpPr>
          <p:spPr>
            <a:xfrm>
              <a:off x="6751071" y="3557028"/>
              <a:ext cx="1476938" cy="461664"/>
            </a:xfrm>
            <a:prstGeom prst="rect">
              <a:avLst/>
            </a:prstGeom>
            <a:noFill/>
            <a:ln>
              <a:noFill/>
            </a:ln>
          </p:spPr>
          <p:txBody>
            <a:bodyPr lIns="103872" tIns="51922" rIns="103872" bIns="51922" anchor="t" anchorCtr="0">
              <a:noAutofit/>
            </a:bodyPr>
            <a:lstStyle/>
            <a:p>
              <a:pPr>
                <a:buClr>
                  <a:schemeClr val="dk1"/>
                </a:buClr>
                <a:buSzPct val="25000"/>
              </a:pPr>
              <a:r>
                <a:rPr lang="en-US" sz="2727">
                  <a:solidFill>
                    <a:schemeClr val="dk1"/>
                  </a:solidFill>
                  <a:latin typeface="Times New Roman"/>
                  <a:ea typeface="Times New Roman"/>
                  <a:cs typeface="Times New Roman"/>
                  <a:sym typeface="Times New Roman"/>
                </a:rPr>
                <a:t>output</a:t>
              </a:r>
            </a:p>
          </p:txBody>
        </p:sp>
      </p:grpSp>
      <p:grpSp>
        <p:nvGrpSpPr>
          <p:cNvPr id="65" name="Shape 521">
            <a:extLst>
              <a:ext uri="{FF2B5EF4-FFF2-40B4-BE49-F238E27FC236}">
                <a16:creationId xmlns:a16="http://schemas.microsoft.com/office/drawing/2014/main" id="{8D9833BD-0148-E770-AC6E-F3E96CC8A74A}"/>
              </a:ext>
            </a:extLst>
          </p:cNvPr>
          <p:cNvGrpSpPr/>
          <p:nvPr/>
        </p:nvGrpSpPr>
        <p:grpSpPr>
          <a:xfrm>
            <a:off x="7178469" y="4549276"/>
            <a:ext cx="1212037" cy="1026046"/>
            <a:chOff x="3168" y="2206"/>
            <a:chExt cx="672" cy="385"/>
          </a:xfrm>
        </p:grpSpPr>
        <p:cxnSp>
          <p:nvCxnSpPr>
            <p:cNvPr id="66" name="Shape 522">
              <a:extLst>
                <a:ext uri="{FF2B5EF4-FFF2-40B4-BE49-F238E27FC236}">
                  <a16:creationId xmlns:a16="http://schemas.microsoft.com/office/drawing/2014/main" id="{D406C5D9-4B07-19B7-CF4F-437D184ACE34}"/>
                </a:ext>
              </a:extLst>
            </p:cNvPr>
            <p:cNvCxnSpPr/>
            <p:nvPr/>
          </p:nvCxnSpPr>
          <p:spPr>
            <a:xfrm>
              <a:off x="3168" y="2592"/>
              <a:ext cx="202" cy="0"/>
            </a:xfrm>
            <a:prstGeom prst="straightConnector1">
              <a:avLst/>
            </a:prstGeom>
            <a:noFill/>
            <a:ln w="28425" cap="flat" cmpd="sng">
              <a:solidFill>
                <a:srgbClr val="000000"/>
              </a:solidFill>
              <a:prstDash val="solid"/>
              <a:round/>
              <a:headEnd type="none" w="med" len="med"/>
              <a:tailEnd type="none" w="med" len="med"/>
            </a:ln>
          </p:spPr>
        </p:cxnSp>
        <p:sp>
          <p:nvSpPr>
            <p:cNvPr id="67" name="Shape 523">
              <a:extLst>
                <a:ext uri="{FF2B5EF4-FFF2-40B4-BE49-F238E27FC236}">
                  <a16:creationId xmlns:a16="http://schemas.microsoft.com/office/drawing/2014/main" id="{30BD772B-4361-F829-7859-37940B540FF1}"/>
                </a:ext>
              </a:extLst>
            </p:cNvPr>
            <p:cNvSpPr/>
            <p:nvPr/>
          </p:nvSpPr>
          <p:spPr>
            <a:xfrm>
              <a:off x="3370" y="2400"/>
              <a:ext cx="469" cy="190"/>
            </a:xfrm>
            <a:custGeom>
              <a:avLst/>
              <a:gdLst/>
              <a:ahLst/>
              <a:cxnLst/>
              <a:rect l="0" t="0" r="0" b="0"/>
              <a:pathLst>
                <a:path w="120000" h="120000" extrusionOk="0">
                  <a:moveTo>
                    <a:pt x="0" y="119858"/>
                  </a:moveTo>
                  <a:cubicBezTo>
                    <a:pt x="19951" y="114764"/>
                    <a:pt x="39961" y="109811"/>
                    <a:pt x="59971" y="89858"/>
                  </a:cubicBezTo>
                  <a:cubicBezTo>
                    <a:pt x="79980" y="69764"/>
                    <a:pt x="99932" y="34952"/>
                    <a:pt x="119942" y="0"/>
                  </a:cubicBezTo>
                </a:path>
              </a:pathLst>
            </a:custGeom>
            <a:noFill/>
            <a:ln w="28425" cap="flat" cmpd="sng">
              <a:solidFill>
                <a:srgbClr val="000000"/>
              </a:solidFill>
              <a:prstDash val="solid"/>
              <a:round/>
              <a:headEnd type="none" w="med" len="med"/>
              <a:tailEnd type="none" w="med" len="med"/>
            </a:ln>
          </p:spPr>
          <p:txBody>
            <a:bodyPr lIns="103872" tIns="51922" rIns="103872" bIns="51922" anchor="t" anchorCtr="0">
              <a:noAutofit/>
            </a:bodyPr>
            <a:lstStyle/>
            <a:p>
              <a:endParaRPr sz="2727">
                <a:solidFill>
                  <a:schemeClr val="dk1"/>
                </a:solidFill>
                <a:latin typeface="Times New Roman"/>
                <a:ea typeface="Times New Roman"/>
                <a:cs typeface="Times New Roman"/>
                <a:sym typeface="Times New Roman"/>
              </a:endParaRPr>
            </a:p>
          </p:txBody>
        </p:sp>
        <p:sp>
          <p:nvSpPr>
            <p:cNvPr id="68" name="Shape 524">
              <a:extLst>
                <a:ext uri="{FF2B5EF4-FFF2-40B4-BE49-F238E27FC236}">
                  <a16:creationId xmlns:a16="http://schemas.microsoft.com/office/drawing/2014/main" id="{5BC035B8-D2A8-A9DD-FB62-C1175F7001DD}"/>
                </a:ext>
              </a:extLst>
            </p:cNvPr>
            <p:cNvSpPr/>
            <p:nvPr/>
          </p:nvSpPr>
          <p:spPr>
            <a:xfrm>
              <a:off x="3370" y="2206"/>
              <a:ext cx="469" cy="190"/>
            </a:xfrm>
            <a:custGeom>
              <a:avLst/>
              <a:gdLst/>
              <a:ahLst/>
              <a:cxnLst/>
              <a:rect l="0" t="0" r="0" b="0"/>
              <a:pathLst>
                <a:path w="120000" h="120000" extrusionOk="0">
                  <a:moveTo>
                    <a:pt x="0" y="0"/>
                  </a:moveTo>
                  <a:cubicBezTo>
                    <a:pt x="19951" y="5094"/>
                    <a:pt x="39961" y="10047"/>
                    <a:pt x="59971" y="30000"/>
                  </a:cubicBezTo>
                  <a:cubicBezTo>
                    <a:pt x="79980" y="50094"/>
                    <a:pt x="99932" y="84905"/>
                    <a:pt x="119942" y="119858"/>
                  </a:cubicBezTo>
                </a:path>
              </a:pathLst>
            </a:custGeom>
            <a:noFill/>
            <a:ln w="28425" cap="flat" cmpd="sng">
              <a:solidFill>
                <a:srgbClr val="000000"/>
              </a:solidFill>
              <a:prstDash val="solid"/>
              <a:round/>
              <a:headEnd type="none" w="med" len="med"/>
              <a:tailEnd type="none" w="med" len="med"/>
            </a:ln>
          </p:spPr>
          <p:txBody>
            <a:bodyPr lIns="103872" tIns="51922" rIns="103872" bIns="51922" anchor="t" anchorCtr="0">
              <a:noAutofit/>
            </a:bodyPr>
            <a:lstStyle/>
            <a:p>
              <a:endParaRPr sz="2727">
                <a:solidFill>
                  <a:schemeClr val="dk1"/>
                </a:solidFill>
                <a:latin typeface="Times New Roman"/>
                <a:ea typeface="Times New Roman"/>
                <a:cs typeface="Times New Roman"/>
                <a:sym typeface="Times New Roman"/>
              </a:endParaRPr>
            </a:p>
          </p:txBody>
        </p:sp>
        <p:cxnSp>
          <p:nvCxnSpPr>
            <p:cNvPr id="69" name="Shape 525">
              <a:extLst>
                <a:ext uri="{FF2B5EF4-FFF2-40B4-BE49-F238E27FC236}">
                  <a16:creationId xmlns:a16="http://schemas.microsoft.com/office/drawing/2014/main" id="{A12FB6F9-1095-930A-2809-F27B3E3C35BC}"/>
                </a:ext>
              </a:extLst>
            </p:cNvPr>
            <p:cNvCxnSpPr/>
            <p:nvPr/>
          </p:nvCxnSpPr>
          <p:spPr>
            <a:xfrm>
              <a:off x="3168" y="2206"/>
              <a:ext cx="202" cy="0"/>
            </a:xfrm>
            <a:prstGeom prst="straightConnector1">
              <a:avLst/>
            </a:prstGeom>
            <a:noFill/>
            <a:ln w="28425" cap="flat" cmpd="sng">
              <a:solidFill>
                <a:srgbClr val="000000"/>
              </a:solidFill>
              <a:prstDash val="solid"/>
              <a:round/>
              <a:headEnd type="none" w="med" len="med"/>
              <a:tailEnd type="none" w="med" len="med"/>
            </a:ln>
          </p:spPr>
        </p:cxnSp>
        <p:sp>
          <p:nvSpPr>
            <p:cNvPr id="70" name="Shape 526">
              <a:extLst>
                <a:ext uri="{FF2B5EF4-FFF2-40B4-BE49-F238E27FC236}">
                  <a16:creationId xmlns:a16="http://schemas.microsoft.com/office/drawing/2014/main" id="{722A757F-62B2-2B60-AFD1-4B382A50C6C4}"/>
                </a:ext>
              </a:extLst>
            </p:cNvPr>
            <p:cNvSpPr/>
            <p:nvPr/>
          </p:nvSpPr>
          <p:spPr>
            <a:xfrm>
              <a:off x="3168" y="2206"/>
              <a:ext cx="134" cy="383"/>
            </a:xfrm>
            <a:custGeom>
              <a:avLst/>
              <a:gdLst/>
              <a:ahLst/>
              <a:cxnLst/>
              <a:rect l="0" t="0" r="0" b="0"/>
              <a:pathLst>
                <a:path w="120000" h="120000" extrusionOk="0">
                  <a:moveTo>
                    <a:pt x="0" y="119929"/>
                  </a:moveTo>
                  <a:cubicBezTo>
                    <a:pt x="60000" y="99881"/>
                    <a:pt x="119797" y="79976"/>
                    <a:pt x="119797" y="59929"/>
                  </a:cubicBezTo>
                  <a:cubicBezTo>
                    <a:pt x="119797" y="39952"/>
                    <a:pt x="60000" y="19976"/>
                    <a:pt x="0" y="0"/>
                  </a:cubicBezTo>
                </a:path>
              </a:pathLst>
            </a:custGeom>
            <a:noFill/>
            <a:ln w="28425" cap="flat" cmpd="sng">
              <a:solidFill>
                <a:srgbClr val="000000"/>
              </a:solidFill>
              <a:prstDash val="solid"/>
              <a:round/>
              <a:headEnd type="none" w="med" len="med"/>
              <a:tailEnd type="none" w="med" len="med"/>
            </a:ln>
          </p:spPr>
          <p:txBody>
            <a:bodyPr lIns="103872" tIns="51922" rIns="103872" bIns="51922" anchor="t" anchorCtr="0">
              <a:noAutofit/>
            </a:bodyPr>
            <a:lstStyle/>
            <a:p>
              <a:endParaRPr sz="2727">
                <a:solidFill>
                  <a:schemeClr val="dk1"/>
                </a:solidFill>
                <a:latin typeface="Times New Roman"/>
                <a:ea typeface="Times New Roman"/>
                <a:cs typeface="Times New Roman"/>
                <a:sym typeface="Times New Roman"/>
              </a:endParaRPr>
            </a:p>
          </p:txBody>
        </p:sp>
      </p:grpSp>
    </p:spTree>
    <p:extLst>
      <p:ext uri="{BB962C8B-B14F-4D97-AF65-F5344CB8AC3E}">
        <p14:creationId xmlns:p14="http://schemas.microsoft.com/office/powerpoint/2010/main" val="2444488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27CC1-C5B8-EBC2-A88B-CF6D1C8C1C11}"/>
              </a:ext>
            </a:extLst>
          </p:cNvPr>
          <p:cNvSpPr>
            <a:spLocks noGrp="1"/>
          </p:cNvSpPr>
          <p:nvPr>
            <p:ph type="title"/>
          </p:nvPr>
        </p:nvSpPr>
        <p:spPr/>
        <p:txBody>
          <a:bodyPr/>
          <a:lstStyle/>
          <a:p>
            <a:r>
              <a:rPr lang="en-US" dirty="0"/>
              <a:t>Next Time</a:t>
            </a:r>
          </a:p>
        </p:txBody>
      </p:sp>
      <p:sp>
        <p:nvSpPr>
          <p:cNvPr id="3" name="Content Placeholder 2">
            <a:extLst>
              <a:ext uri="{FF2B5EF4-FFF2-40B4-BE49-F238E27FC236}">
                <a16:creationId xmlns:a16="http://schemas.microsoft.com/office/drawing/2014/main" id="{C21038E5-D8DE-B706-96F0-89F241AD787B}"/>
              </a:ext>
            </a:extLst>
          </p:cNvPr>
          <p:cNvSpPr>
            <a:spLocks noGrp="1"/>
          </p:cNvSpPr>
          <p:nvPr>
            <p:ph idx="1"/>
          </p:nvPr>
        </p:nvSpPr>
        <p:spPr/>
        <p:txBody>
          <a:bodyPr/>
          <a:lstStyle/>
          <a:p>
            <a:r>
              <a:rPr lang="en-US" sz="3300" dirty="0"/>
              <a:t>Logic circuits that "remember"</a:t>
            </a:r>
          </a:p>
          <a:p>
            <a:pPr lvl="1"/>
            <a:r>
              <a:rPr lang="en-US" sz="1901" dirty="0"/>
              <a:t>Aka "sequential logic"</a:t>
            </a:r>
          </a:p>
          <a:p>
            <a:r>
              <a:rPr lang="en-US" sz="3300" dirty="0"/>
              <a:t>Lingering questions / feedback? I'll include an anonymous form at the end of every lecture: </a:t>
            </a:r>
            <a:r>
              <a:rPr lang="en-US" sz="3300" dirty="0">
                <a:hlinkClick r:id="rId2"/>
              </a:rPr>
              <a:t>https://bit.ly/3oXr4Ah</a:t>
            </a:r>
            <a:endParaRPr lang="en-US" sz="3300" dirty="0"/>
          </a:p>
          <a:p>
            <a:endParaRPr lang="en-US" dirty="0"/>
          </a:p>
        </p:txBody>
      </p:sp>
      <p:sp>
        <p:nvSpPr>
          <p:cNvPr id="4" name="Slide Number Placeholder 3">
            <a:extLst>
              <a:ext uri="{FF2B5EF4-FFF2-40B4-BE49-F238E27FC236}">
                <a16:creationId xmlns:a16="http://schemas.microsoft.com/office/drawing/2014/main" id="{1C9FA9EF-AA88-295F-3738-3F1E89334612}"/>
              </a:ext>
            </a:extLst>
          </p:cNvPr>
          <p:cNvSpPr>
            <a:spLocks noGrp="1"/>
          </p:cNvSpPr>
          <p:nvPr>
            <p:ph type="sldNum" sz="quarter" idx="12"/>
          </p:nvPr>
        </p:nvSpPr>
        <p:spPr/>
        <p:txBody>
          <a:bodyPr/>
          <a:lstStyle/>
          <a:p>
            <a:fld id="{24191890-1B93-4A46-9FD4-B9843F018E51}" type="slidenum">
              <a:rPr lang="en-US" smtClean="0"/>
              <a:pPr/>
              <a:t>34</a:t>
            </a:fld>
            <a:endParaRPr lang="en-US" dirty="0"/>
          </a:p>
        </p:txBody>
      </p:sp>
      <p:pic>
        <p:nvPicPr>
          <p:cNvPr id="6" name="Picture 2">
            <a:extLst>
              <a:ext uri="{FF2B5EF4-FFF2-40B4-BE49-F238E27FC236}">
                <a16:creationId xmlns:a16="http://schemas.microsoft.com/office/drawing/2014/main" id="{FBA76BD2-4E74-A0DF-A088-7800972C6E2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2719" y="4267200"/>
            <a:ext cx="2263638" cy="2571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6FF553D0-7AB8-84EF-43DE-4787535C0EF1}"/>
              </a:ext>
            </a:extLst>
          </p:cNvPr>
          <p:cNvSpPr txBox="1"/>
          <p:nvPr/>
        </p:nvSpPr>
        <p:spPr>
          <a:xfrm>
            <a:off x="965302" y="7166080"/>
            <a:ext cx="7905194" cy="606320"/>
          </a:xfrm>
          <a:prstGeom prst="rect">
            <a:avLst/>
          </a:prstGeom>
          <a:noFill/>
        </p:spPr>
        <p:txBody>
          <a:bodyPr wrap="square" rtlCol="0">
            <a:spAutoFit/>
          </a:bodyPr>
          <a:lstStyle/>
          <a:p>
            <a:r>
              <a:rPr lang="en-US" sz="3340" dirty="0">
                <a:solidFill>
                  <a:prstClr val="white">
                    <a:lumMod val="85000"/>
                  </a:prstClr>
                </a:solidFill>
                <a:cs typeface="Arial" charset="0"/>
              </a:rPr>
              <a:t>Live Poll + Q&amp;A: slido.com #eecs370</a:t>
            </a:r>
          </a:p>
        </p:txBody>
      </p:sp>
    </p:spTree>
    <p:extLst>
      <p:ext uri="{BB962C8B-B14F-4D97-AF65-F5344CB8AC3E}">
        <p14:creationId xmlns:p14="http://schemas.microsoft.com/office/powerpoint/2010/main" val="175926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B4311-2354-DC18-DED2-95276CF9C2D9}"/>
              </a:ext>
            </a:extLst>
          </p:cNvPr>
          <p:cNvSpPr>
            <a:spLocks noGrp="1"/>
          </p:cNvSpPr>
          <p:nvPr>
            <p:ph type="title"/>
          </p:nvPr>
        </p:nvSpPr>
        <p:spPr/>
        <p:txBody>
          <a:bodyPr/>
          <a:lstStyle/>
          <a:p>
            <a:r>
              <a:rPr lang="en-US" dirty="0"/>
              <a:t>BONUS Floating Point Slides</a:t>
            </a:r>
          </a:p>
        </p:txBody>
      </p:sp>
      <p:sp>
        <p:nvSpPr>
          <p:cNvPr id="4" name="Slide Number Placeholder 3">
            <a:extLst>
              <a:ext uri="{FF2B5EF4-FFF2-40B4-BE49-F238E27FC236}">
                <a16:creationId xmlns:a16="http://schemas.microsoft.com/office/drawing/2014/main" id="{D01D9BED-0307-820D-B0A9-D7F356958AB4}"/>
              </a:ext>
            </a:extLst>
          </p:cNvPr>
          <p:cNvSpPr>
            <a:spLocks noGrp="1"/>
          </p:cNvSpPr>
          <p:nvPr>
            <p:ph type="sldNum" sz="quarter" idx="12"/>
          </p:nvPr>
        </p:nvSpPr>
        <p:spPr/>
        <p:txBody>
          <a:bodyPr/>
          <a:lstStyle/>
          <a:p>
            <a:fld id="{24191890-1B93-4A46-9FD4-B9843F018E51}" type="slidenum">
              <a:rPr lang="en-US" smtClean="0"/>
              <a:pPr/>
              <a:t>35</a:t>
            </a:fld>
            <a:endParaRPr lang="en-US" dirty="0"/>
          </a:p>
        </p:txBody>
      </p:sp>
    </p:spTree>
    <p:extLst>
      <p:ext uri="{BB962C8B-B14F-4D97-AF65-F5344CB8AC3E}">
        <p14:creationId xmlns:p14="http://schemas.microsoft.com/office/powerpoint/2010/main" val="2626822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93DFB-7CB0-4041-B0B7-C1E38DF1F1F9}"/>
              </a:ext>
            </a:extLst>
          </p:cNvPr>
          <p:cNvSpPr>
            <a:spLocks noGrp="1"/>
          </p:cNvSpPr>
          <p:nvPr>
            <p:ph type="title"/>
          </p:nvPr>
        </p:nvSpPr>
        <p:spPr/>
        <p:txBody>
          <a:bodyPr/>
          <a:lstStyle/>
          <a:p>
            <a:r>
              <a:rPr lang="en-US" dirty="0"/>
              <a:t>Bonus slides – this material is not testable</a:t>
            </a:r>
          </a:p>
        </p:txBody>
      </p:sp>
      <p:sp>
        <p:nvSpPr>
          <p:cNvPr id="3" name="Content Placeholder 2">
            <a:extLst>
              <a:ext uri="{FF2B5EF4-FFF2-40B4-BE49-F238E27FC236}">
                <a16:creationId xmlns:a16="http://schemas.microsoft.com/office/drawing/2014/main" id="{4DE3B070-A1C8-454D-8F00-16A66F278393}"/>
              </a:ext>
            </a:extLst>
          </p:cNvPr>
          <p:cNvSpPr>
            <a:spLocks noGrp="1"/>
          </p:cNvSpPr>
          <p:nvPr>
            <p:ph idx="1"/>
          </p:nvPr>
        </p:nvSpPr>
        <p:spPr/>
        <p:txBody>
          <a:bodyPr>
            <a:normAutofit lnSpcReduction="10000"/>
          </a:bodyPr>
          <a:lstStyle/>
          <a:p>
            <a:r>
              <a:rPr lang="en-US" dirty="0"/>
              <a:t>This material is here for those folks that may care.</a:t>
            </a:r>
          </a:p>
          <a:p>
            <a:pPr lvl="1"/>
            <a:r>
              <a:rPr lang="en-US" b="1" dirty="0"/>
              <a:t>You </a:t>
            </a:r>
            <a:r>
              <a:rPr lang="en-US" b="1" i="1" dirty="0"/>
              <a:t>may </a:t>
            </a:r>
            <a:r>
              <a:rPr lang="en-US" b="1" dirty="0"/>
              <a:t>find it useful when considering the gap between representations</a:t>
            </a:r>
          </a:p>
          <a:p>
            <a:pPr lvl="1"/>
            <a:r>
              <a:rPr lang="en-US" dirty="0"/>
              <a:t>But the material isn’t directly testable.</a:t>
            </a:r>
          </a:p>
          <a:p>
            <a:endParaRPr lang="en-US" dirty="0"/>
          </a:p>
          <a:p>
            <a:r>
              <a:rPr lang="en-US" dirty="0"/>
              <a:t>It is interesting if you are into that kind of thing.</a:t>
            </a:r>
          </a:p>
          <a:p>
            <a:endParaRPr lang="en-US" dirty="0"/>
          </a:p>
          <a:p>
            <a:r>
              <a:rPr lang="en-US" dirty="0"/>
              <a:t>It can be useful if you are going to do scientific programming for a living.</a:t>
            </a:r>
          </a:p>
          <a:p>
            <a:endParaRPr lang="en-US" dirty="0"/>
          </a:p>
          <a:p>
            <a:r>
              <a:rPr lang="en-US" dirty="0"/>
              <a:t>So it is provided as a reference, but isn’t part of the class (we may cover a bit of it in lecture if we have time)</a:t>
            </a:r>
          </a:p>
        </p:txBody>
      </p:sp>
      <p:sp>
        <p:nvSpPr>
          <p:cNvPr id="4" name="Footer Placeholder 3">
            <a:extLst>
              <a:ext uri="{FF2B5EF4-FFF2-40B4-BE49-F238E27FC236}">
                <a16:creationId xmlns:a16="http://schemas.microsoft.com/office/drawing/2014/main" id="{61719CC1-9B6C-4D3A-B871-D7A3DF546849}"/>
              </a:ext>
            </a:extLst>
          </p:cNvPr>
          <p:cNvSpPr>
            <a:spLocks noGrp="1"/>
          </p:cNvSpPr>
          <p:nvPr>
            <p:ph type="ftr" sz="quarter" idx="10"/>
          </p:nvPr>
        </p:nvSpPr>
        <p:spPr/>
        <p:txBody>
          <a:bodyPr/>
          <a:lstStyle/>
          <a:p>
            <a:pPr>
              <a:defRPr/>
            </a:pPr>
            <a:r>
              <a:rPr lang="en-US"/>
              <a:t>EECS 370: Introduction to </a:t>
            </a:r>
            <a:br>
              <a:rPr lang="en-US"/>
            </a:br>
            <a:r>
              <a:rPr lang="en-US"/>
              <a:t>Computer Organization</a:t>
            </a:r>
          </a:p>
          <a:p>
            <a:pPr>
              <a:defRPr/>
            </a:pPr>
            <a:endParaRPr lang="en-US"/>
          </a:p>
        </p:txBody>
      </p:sp>
      <p:sp>
        <p:nvSpPr>
          <p:cNvPr id="5" name="Slide Number Placeholder 4">
            <a:extLst>
              <a:ext uri="{FF2B5EF4-FFF2-40B4-BE49-F238E27FC236}">
                <a16:creationId xmlns:a16="http://schemas.microsoft.com/office/drawing/2014/main" id="{71606838-734E-4575-B43F-EAB2EFCF6BEE}"/>
              </a:ext>
            </a:extLst>
          </p:cNvPr>
          <p:cNvSpPr>
            <a:spLocks noGrp="1"/>
          </p:cNvSpPr>
          <p:nvPr>
            <p:ph type="sldNum" sz="quarter" idx="11"/>
          </p:nvPr>
        </p:nvSpPr>
        <p:spPr/>
        <p:txBody>
          <a:bodyPr/>
          <a:lstStyle/>
          <a:p>
            <a:fld id="{98984546-A99D-4972-93C4-9992B84BAAB9}" type="slidenum">
              <a:rPr lang="en-US" smtClean="0"/>
              <a:pPr/>
              <a:t>36</a:t>
            </a:fld>
            <a:endParaRPr lang="en-US" dirty="0"/>
          </a:p>
        </p:txBody>
      </p:sp>
      <p:sp>
        <p:nvSpPr>
          <p:cNvPr id="6" name="Rectangle 5">
            <a:extLst>
              <a:ext uri="{FF2B5EF4-FFF2-40B4-BE49-F238E27FC236}">
                <a16:creationId xmlns:a16="http://schemas.microsoft.com/office/drawing/2014/main" id="{B57EB37D-C174-4143-B3FB-D2A0C3BF85E4}"/>
              </a:ext>
            </a:extLst>
          </p:cNvPr>
          <p:cNvSpPr/>
          <p:nvPr/>
        </p:nvSpPr>
        <p:spPr>
          <a:xfrm rot="1523276">
            <a:off x="9390025" y="35996"/>
            <a:ext cx="2155205" cy="1499770"/>
          </a:xfrm>
          <a:prstGeom prst="rect">
            <a:avLst/>
          </a:prstGeom>
          <a:noFill/>
        </p:spPr>
        <p:txBody>
          <a:bodyPr wrap="none" lIns="103632" tIns="51816" rIns="103632" bIns="51816">
            <a:spAutoFit/>
          </a:bodyPr>
          <a:lstStyle/>
          <a:p>
            <a:pPr algn="ctr"/>
            <a:r>
              <a:rPr lang="en-US" sz="4533" b="1" dirty="0">
                <a:ln w="22225">
                  <a:solidFill>
                    <a:schemeClr val="accent2"/>
                  </a:solidFill>
                  <a:prstDash val="solid"/>
                </a:ln>
                <a:solidFill>
                  <a:schemeClr val="accent2">
                    <a:lumMod val="40000"/>
                    <a:lumOff val="60000"/>
                  </a:schemeClr>
                </a:solidFill>
              </a:rPr>
              <a:t>Not </a:t>
            </a:r>
            <a:br>
              <a:rPr lang="en-US" sz="4533" b="1" dirty="0">
                <a:ln w="22225">
                  <a:solidFill>
                    <a:schemeClr val="accent2"/>
                  </a:solidFill>
                  <a:prstDash val="solid"/>
                </a:ln>
                <a:solidFill>
                  <a:schemeClr val="accent2">
                    <a:lumMod val="40000"/>
                    <a:lumOff val="60000"/>
                  </a:schemeClr>
                </a:solidFill>
              </a:rPr>
            </a:br>
            <a:r>
              <a:rPr lang="en-US" sz="4533" b="1" dirty="0">
                <a:ln w="22225">
                  <a:solidFill>
                    <a:schemeClr val="accent2"/>
                  </a:solidFill>
                  <a:prstDash val="solid"/>
                </a:ln>
                <a:solidFill>
                  <a:schemeClr val="accent2">
                    <a:lumMod val="40000"/>
                    <a:lumOff val="60000"/>
                  </a:schemeClr>
                </a:solidFill>
              </a:rPr>
              <a:t>testable</a:t>
            </a:r>
          </a:p>
        </p:txBody>
      </p:sp>
    </p:spTree>
    <p:extLst>
      <p:ext uri="{BB962C8B-B14F-4D97-AF65-F5344CB8AC3E}">
        <p14:creationId xmlns:p14="http://schemas.microsoft.com/office/powerpoint/2010/main" val="2000025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ea typeface="ＭＳ Ｐゴシック" charset="-128"/>
              </a:rPr>
              <a:t>Floating point multiplication</a:t>
            </a:r>
          </a:p>
        </p:txBody>
      </p:sp>
      <p:sp>
        <p:nvSpPr>
          <p:cNvPr id="14339" name="Content Placeholder 2"/>
          <p:cNvSpPr>
            <a:spLocks noGrp="1"/>
          </p:cNvSpPr>
          <p:nvPr>
            <p:ph idx="1"/>
          </p:nvPr>
        </p:nvSpPr>
        <p:spPr/>
        <p:txBody>
          <a:bodyPr/>
          <a:lstStyle/>
          <a:p>
            <a:r>
              <a:rPr lang="en-US" dirty="0">
                <a:ea typeface="ＭＳ Ｐゴシック" charset="-128"/>
              </a:rPr>
              <a:t>Add exponents (don’</a:t>
            </a:r>
            <a:r>
              <a:rPr lang="en-US" altLang="ja-JP" dirty="0">
                <a:ea typeface="ＭＳ Ｐゴシック" charset="-128"/>
              </a:rPr>
              <a:t>t forget to account for the bias of 127)</a:t>
            </a:r>
          </a:p>
          <a:p>
            <a:r>
              <a:rPr lang="en-US" dirty="0">
                <a:ea typeface="ＭＳ Ｐゴシック" charset="-128"/>
              </a:rPr>
              <a:t>Multiply significands (don’</a:t>
            </a:r>
            <a:r>
              <a:rPr lang="en-US" altLang="ja-JP" dirty="0">
                <a:ea typeface="ＭＳ Ｐゴシック" charset="-128"/>
              </a:rPr>
              <a:t>t forget the implicit </a:t>
            </a:r>
            <a:r>
              <a:rPr lang="en-US" altLang="ja-JP" b="1" dirty="0">
                <a:ea typeface="ＭＳ Ｐゴシック" charset="-128"/>
              </a:rPr>
              <a:t>1</a:t>
            </a:r>
            <a:r>
              <a:rPr lang="en-US" altLang="ja-JP" dirty="0">
                <a:ea typeface="ＭＳ Ｐゴシック" charset="-128"/>
              </a:rPr>
              <a:t> bits)</a:t>
            </a:r>
          </a:p>
          <a:p>
            <a:r>
              <a:rPr lang="en-US" dirty="0">
                <a:ea typeface="ＭＳ Ｐゴシック" charset="-128"/>
              </a:rPr>
              <a:t>Renormalize if necessary</a:t>
            </a:r>
          </a:p>
          <a:p>
            <a:r>
              <a:rPr lang="en-US" dirty="0">
                <a:ea typeface="ＭＳ Ｐゴシック" charset="-128"/>
              </a:rPr>
              <a:t>Compute sign bit (simple exclusive-or)</a:t>
            </a:r>
          </a:p>
        </p:txBody>
      </p:sp>
      <p:sp>
        <p:nvSpPr>
          <p:cNvPr id="4" name="Footer Placeholder 3"/>
          <p:cNvSpPr>
            <a:spLocks noGrp="1"/>
          </p:cNvSpPr>
          <p:nvPr>
            <p:ph type="ftr" sz="quarter" idx="10"/>
          </p:nvPr>
        </p:nvSpPr>
        <p:spPr/>
        <p:txBody>
          <a:bodyPr/>
          <a:lstStyle/>
          <a:p>
            <a:pPr>
              <a:defRPr/>
            </a:pPr>
            <a:r>
              <a:rPr lang="en-US"/>
              <a:t>EECS 370: Introduction to </a:t>
            </a:r>
            <a:br>
              <a:rPr lang="en-US"/>
            </a:br>
            <a:r>
              <a:rPr lang="en-US"/>
              <a:t>Computer Organization</a:t>
            </a:r>
          </a:p>
          <a:p>
            <a:pPr>
              <a:defRPr/>
            </a:pPr>
            <a:endParaRPr lang="en-US"/>
          </a:p>
        </p:txBody>
      </p:sp>
      <p:sp>
        <p:nvSpPr>
          <p:cNvPr id="14341" name="Slide Number Placeholder 4"/>
          <p:cNvSpPr>
            <a:spLocks noGrp="1"/>
          </p:cNvSpPr>
          <p:nvPr>
            <p:ph type="sldNum" sz="quarter" idx="11"/>
          </p:nvPr>
        </p:nvSpPr>
        <p:spPr>
          <a:noFill/>
        </p:spPr>
        <p:txBody>
          <a:bodyPr/>
          <a:lstStyle/>
          <a:p>
            <a:fld id="{4C4074E7-DF30-4574-940C-E8B01E2C1735}" type="slidenum">
              <a:rPr lang="en-US"/>
              <a:pPr/>
              <a:t>37</a:t>
            </a:fld>
            <a:endParaRPr lang="en-US"/>
          </a:p>
        </p:txBody>
      </p:sp>
      <p:sp>
        <p:nvSpPr>
          <p:cNvPr id="6" name="Rectangle 5">
            <a:extLst>
              <a:ext uri="{FF2B5EF4-FFF2-40B4-BE49-F238E27FC236}">
                <a16:creationId xmlns:a16="http://schemas.microsoft.com/office/drawing/2014/main" id="{EF1C5BF0-C4E2-4064-9A20-7C6B31005A84}"/>
              </a:ext>
            </a:extLst>
          </p:cNvPr>
          <p:cNvSpPr/>
          <p:nvPr/>
        </p:nvSpPr>
        <p:spPr>
          <a:xfrm rot="1523276">
            <a:off x="9390025" y="35996"/>
            <a:ext cx="2155205" cy="1499770"/>
          </a:xfrm>
          <a:prstGeom prst="rect">
            <a:avLst/>
          </a:prstGeom>
          <a:noFill/>
        </p:spPr>
        <p:txBody>
          <a:bodyPr wrap="none" lIns="103632" tIns="51816" rIns="103632" bIns="51816">
            <a:spAutoFit/>
          </a:bodyPr>
          <a:lstStyle/>
          <a:p>
            <a:pPr algn="ctr"/>
            <a:r>
              <a:rPr lang="en-US" sz="4533" b="1" dirty="0">
                <a:ln w="22225">
                  <a:solidFill>
                    <a:schemeClr val="accent2"/>
                  </a:solidFill>
                  <a:prstDash val="solid"/>
                </a:ln>
                <a:solidFill>
                  <a:schemeClr val="accent2">
                    <a:lumMod val="40000"/>
                    <a:lumOff val="60000"/>
                  </a:schemeClr>
                </a:solidFill>
              </a:rPr>
              <a:t>Not </a:t>
            </a:r>
            <a:br>
              <a:rPr lang="en-US" sz="4533" b="1" dirty="0">
                <a:ln w="22225">
                  <a:solidFill>
                    <a:schemeClr val="accent2"/>
                  </a:solidFill>
                  <a:prstDash val="solid"/>
                </a:ln>
                <a:solidFill>
                  <a:schemeClr val="accent2">
                    <a:lumMod val="40000"/>
                    <a:lumOff val="60000"/>
                  </a:schemeClr>
                </a:solidFill>
              </a:rPr>
            </a:br>
            <a:r>
              <a:rPr lang="en-US" sz="4533" b="1" dirty="0">
                <a:ln w="22225">
                  <a:solidFill>
                    <a:schemeClr val="accent2"/>
                  </a:solidFill>
                  <a:prstDash val="solid"/>
                </a:ln>
                <a:solidFill>
                  <a:schemeClr val="accent2">
                    <a:lumMod val="40000"/>
                    <a:lumOff val="60000"/>
                  </a:schemeClr>
                </a:solidFill>
              </a:rPr>
              <a:t>testable</a:t>
            </a:r>
          </a:p>
        </p:txBody>
      </p:sp>
    </p:spTree>
    <p:extLst>
      <p:ext uri="{BB962C8B-B14F-4D97-AF65-F5344CB8AC3E}">
        <p14:creationId xmlns:p14="http://schemas.microsoft.com/office/powerpoint/2010/main" val="198024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4"/>
          <p:cNvSpPr>
            <a:spLocks noGrp="1" noChangeArrowheads="1"/>
          </p:cNvSpPr>
          <p:nvPr>
            <p:ph type="title" idx="4294967295"/>
          </p:nvPr>
        </p:nvSpPr>
        <p:spPr>
          <a:xfrm>
            <a:off x="1590199" y="345440"/>
            <a:ext cx="9067800" cy="949960"/>
          </a:xfrm>
        </p:spPr>
        <p:txBody>
          <a:bodyPr/>
          <a:lstStyle/>
          <a:p>
            <a:pPr eaLnBrk="1" hangingPunct="1"/>
            <a:r>
              <a:rPr lang="en-US" dirty="0">
                <a:ea typeface="ＭＳ Ｐゴシック" charset="-128"/>
              </a:rPr>
              <a:t>Floating point multiply</a:t>
            </a:r>
          </a:p>
        </p:txBody>
      </p:sp>
      <p:sp>
        <p:nvSpPr>
          <p:cNvPr id="15363" name="Text Box 3"/>
          <p:cNvSpPr txBox="1">
            <a:spLocks noChangeArrowheads="1"/>
          </p:cNvSpPr>
          <p:nvPr/>
        </p:nvSpPr>
        <p:spPr bwMode="auto">
          <a:xfrm>
            <a:off x="6339999" y="2504440"/>
            <a:ext cx="4318000" cy="371320"/>
          </a:xfrm>
          <a:prstGeom prst="rect">
            <a:avLst/>
          </a:prstGeom>
          <a:noFill/>
          <a:ln w="9525">
            <a:noFill/>
            <a:miter lim="800000"/>
            <a:headEnd/>
            <a:tailEnd/>
          </a:ln>
        </p:spPr>
        <p:txBody>
          <a:bodyPr>
            <a:spAutoFit/>
          </a:bodyPr>
          <a:lstStyle/>
          <a:p>
            <a:r>
              <a:rPr lang="en-US" sz="1813" b="1" dirty="0"/>
              <a:t>0   10000010   01010100000000000000000</a:t>
            </a:r>
            <a:endParaRPr lang="en-US" sz="1813" b="1" baseline="30000" dirty="0"/>
          </a:p>
        </p:txBody>
      </p:sp>
      <p:sp>
        <p:nvSpPr>
          <p:cNvPr id="15364" name="Text Box 4"/>
          <p:cNvSpPr txBox="1">
            <a:spLocks noChangeArrowheads="1"/>
          </p:cNvSpPr>
          <p:nvPr/>
        </p:nvSpPr>
        <p:spPr bwMode="auto">
          <a:xfrm>
            <a:off x="1244759" y="2331720"/>
            <a:ext cx="4404360" cy="650499"/>
          </a:xfrm>
          <a:prstGeom prst="rect">
            <a:avLst/>
          </a:prstGeom>
          <a:noFill/>
          <a:ln w="9525">
            <a:noFill/>
            <a:miter lim="800000"/>
            <a:headEnd/>
            <a:tailEnd/>
          </a:ln>
        </p:spPr>
        <p:txBody>
          <a:bodyPr>
            <a:spAutoFit/>
          </a:bodyPr>
          <a:lstStyle/>
          <a:p>
            <a:r>
              <a:rPr lang="en-US" sz="3627" b="1"/>
              <a:t>10.625 </a:t>
            </a:r>
            <a:r>
              <a:rPr lang="en-US" sz="3627" b="1" baseline="-25000"/>
              <a:t>10 </a:t>
            </a:r>
            <a:r>
              <a:rPr lang="en-US" sz="3627" b="1"/>
              <a:t>= 1010.101</a:t>
            </a:r>
            <a:r>
              <a:rPr lang="en-US" sz="3627" b="1" baseline="-25000"/>
              <a:t>2</a:t>
            </a:r>
          </a:p>
        </p:txBody>
      </p:sp>
      <p:sp>
        <p:nvSpPr>
          <p:cNvPr id="15365" name="AutoShape 5"/>
          <p:cNvSpPr>
            <a:spLocks noChangeArrowheads="1"/>
          </p:cNvSpPr>
          <p:nvPr/>
        </p:nvSpPr>
        <p:spPr bwMode="auto">
          <a:xfrm>
            <a:off x="5390039" y="2418080"/>
            <a:ext cx="863600" cy="518160"/>
          </a:xfrm>
          <a:prstGeom prst="rightArrow">
            <a:avLst>
              <a:gd name="adj1" fmla="val 50000"/>
              <a:gd name="adj2" fmla="val 41667"/>
            </a:avLst>
          </a:prstGeom>
          <a:noFill/>
          <a:ln w="28575">
            <a:solidFill>
              <a:schemeClr val="tx1"/>
            </a:solidFill>
            <a:miter lim="800000"/>
            <a:headEnd/>
            <a:tailEnd/>
          </a:ln>
        </p:spPr>
        <p:txBody>
          <a:bodyPr wrap="none" anchor="ctr"/>
          <a:lstStyle/>
          <a:p>
            <a:pPr eaLnBrk="0" hangingPunct="0"/>
            <a:endParaRPr lang="en-US" sz="2846"/>
          </a:p>
        </p:txBody>
      </p:sp>
      <p:sp>
        <p:nvSpPr>
          <p:cNvPr id="15366" name="Text Box 6"/>
          <p:cNvSpPr txBox="1">
            <a:spLocks noChangeArrowheads="1"/>
          </p:cNvSpPr>
          <p:nvPr/>
        </p:nvSpPr>
        <p:spPr bwMode="auto">
          <a:xfrm>
            <a:off x="2021999" y="3281681"/>
            <a:ext cx="2936240" cy="650499"/>
          </a:xfrm>
          <a:prstGeom prst="rect">
            <a:avLst/>
          </a:prstGeom>
          <a:noFill/>
          <a:ln w="9525">
            <a:noFill/>
            <a:miter lim="800000"/>
            <a:headEnd/>
            <a:tailEnd/>
          </a:ln>
        </p:spPr>
        <p:txBody>
          <a:bodyPr>
            <a:spAutoFit/>
          </a:bodyPr>
          <a:lstStyle/>
          <a:p>
            <a:r>
              <a:rPr lang="en-US" sz="3627" b="1"/>
              <a:t>10 </a:t>
            </a:r>
            <a:r>
              <a:rPr lang="en-US" sz="3627" b="1" baseline="-25000"/>
              <a:t>10 </a:t>
            </a:r>
            <a:r>
              <a:rPr lang="en-US" sz="3627" b="1"/>
              <a:t>= 1010</a:t>
            </a:r>
            <a:r>
              <a:rPr lang="en-US" sz="3627" b="1" baseline="-25000"/>
              <a:t>2</a:t>
            </a:r>
          </a:p>
        </p:txBody>
      </p:sp>
      <p:sp>
        <p:nvSpPr>
          <p:cNvPr id="15367" name="AutoShape 7"/>
          <p:cNvSpPr>
            <a:spLocks noChangeArrowheads="1"/>
          </p:cNvSpPr>
          <p:nvPr/>
        </p:nvSpPr>
        <p:spPr bwMode="auto">
          <a:xfrm>
            <a:off x="5390039" y="3454400"/>
            <a:ext cx="863600" cy="518160"/>
          </a:xfrm>
          <a:prstGeom prst="rightArrow">
            <a:avLst>
              <a:gd name="adj1" fmla="val 50000"/>
              <a:gd name="adj2" fmla="val 41667"/>
            </a:avLst>
          </a:prstGeom>
          <a:noFill/>
          <a:ln w="28575">
            <a:solidFill>
              <a:schemeClr val="tx1"/>
            </a:solidFill>
            <a:miter lim="800000"/>
            <a:headEnd/>
            <a:tailEnd/>
          </a:ln>
        </p:spPr>
        <p:txBody>
          <a:bodyPr wrap="none" anchor="ctr"/>
          <a:lstStyle/>
          <a:p>
            <a:pPr eaLnBrk="0" hangingPunct="0"/>
            <a:endParaRPr lang="en-US" sz="2846"/>
          </a:p>
        </p:txBody>
      </p:sp>
      <p:sp>
        <p:nvSpPr>
          <p:cNvPr id="15368" name="Text Box 8"/>
          <p:cNvSpPr txBox="1">
            <a:spLocks noChangeArrowheads="1"/>
          </p:cNvSpPr>
          <p:nvPr/>
        </p:nvSpPr>
        <p:spPr bwMode="auto">
          <a:xfrm>
            <a:off x="6339999" y="3454400"/>
            <a:ext cx="4318000" cy="371320"/>
          </a:xfrm>
          <a:prstGeom prst="rect">
            <a:avLst/>
          </a:prstGeom>
          <a:noFill/>
          <a:ln w="9525">
            <a:noFill/>
            <a:miter lim="800000"/>
            <a:headEnd/>
            <a:tailEnd/>
          </a:ln>
        </p:spPr>
        <p:txBody>
          <a:bodyPr>
            <a:spAutoFit/>
          </a:bodyPr>
          <a:lstStyle/>
          <a:p>
            <a:r>
              <a:rPr lang="en-US" sz="1813" b="1" dirty="0"/>
              <a:t>0   10000010   01000000000000000000000</a:t>
            </a:r>
            <a:endParaRPr lang="en-US" sz="1813" b="1" baseline="30000" dirty="0"/>
          </a:p>
        </p:txBody>
      </p:sp>
      <p:grpSp>
        <p:nvGrpSpPr>
          <p:cNvPr id="2" name="Group 9"/>
          <p:cNvGrpSpPr>
            <a:grpSpLocks/>
          </p:cNvGrpSpPr>
          <p:nvPr/>
        </p:nvGrpSpPr>
        <p:grpSpPr bwMode="auto">
          <a:xfrm>
            <a:off x="3231039" y="4318001"/>
            <a:ext cx="2677160" cy="2430674"/>
            <a:chOff x="1296" y="2400"/>
            <a:chExt cx="1488" cy="1351"/>
          </a:xfrm>
        </p:grpSpPr>
        <p:sp>
          <p:nvSpPr>
            <p:cNvPr id="15381" name="Text Box 10"/>
            <p:cNvSpPr txBox="1">
              <a:spLocks noChangeArrowheads="1"/>
            </p:cNvSpPr>
            <p:nvPr/>
          </p:nvSpPr>
          <p:spPr bwMode="auto">
            <a:xfrm>
              <a:off x="1430" y="2400"/>
              <a:ext cx="986" cy="439"/>
            </a:xfrm>
            <a:prstGeom prst="rect">
              <a:avLst/>
            </a:prstGeom>
            <a:noFill/>
            <a:ln w="9525">
              <a:noFill/>
              <a:miter lim="800000"/>
              <a:headEnd/>
              <a:tailEnd/>
            </a:ln>
          </p:spPr>
          <p:txBody>
            <a:bodyPr wrap="none">
              <a:spAutoFit/>
            </a:bodyPr>
            <a:lstStyle/>
            <a:p>
              <a:r>
                <a:rPr lang="en-US" sz="2267" b="1" dirty="0"/>
                <a:t>  </a:t>
              </a:r>
              <a:r>
                <a:rPr lang="en-US" sz="1133" b="1" dirty="0"/>
                <a:t> </a:t>
              </a:r>
              <a:r>
                <a:rPr lang="en-US" sz="2267" b="1" dirty="0">
                  <a:solidFill>
                    <a:srgbClr val="FF0000"/>
                  </a:solidFill>
                </a:rPr>
                <a:t>1</a:t>
              </a:r>
              <a:r>
                <a:rPr lang="en-US" sz="2267" b="1" dirty="0"/>
                <a:t> 0 1 0 1 0 1</a:t>
              </a:r>
            </a:p>
            <a:p>
              <a:r>
                <a:rPr lang="en-US" sz="2267" b="1" dirty="0">
                  <a:sym typeface="Symbol" pitchFamily="18" charset="2"/>
                </a:rPr>
                <a:t> </a:t>
              </a:r>
              <a:r>
                <a:rPr lang="en-US" sz="2267" b="1" dirty="0"/>
                <a:t>   </a:t>
              </a:r>
              <a:r>
                <a:rPr lang="en-US" sz="907" b="1" dirty="0"/>
                <a:t>                    </a:t>
              </a:r>
              <a:r>
                <a:rPr lang="en-US" sz="2267" b="1" dirty="0">
                  <a:solidFill>
                    <a:srgbClr val="FF0000"/>
                  </a:solidFill>
                </a:rPr>
                <a:t>1</a:t>
              </a:r>
              <a:r>
                <a:rPr lang="en-US" sz="2267" b="1" dirty="0"/>
                <a:t> 0 1</a:t>
              </a:r>
            </a:p>
          </p:txBody>
        </p:sp>
        <p:sp>
          <p:nvSpPr>
            <p:cNvPr id="15382" name="Line 11"/>
            <p:cNvSpPr>
              <a:spLocks noChangeShapeType="1"/>
            </p:cNvSpPr>
            <p:nvPr/>
          </p:nvSpPr>
          <p:spPr bwMode="auto">
            <a:xfrm>
              <a:off x="1536" y="2871"/>
              <a:ext cx="912" cy="0"/>
            </a:xfrm>
            <a:prstGeom prst="line">
              <a:avLst/>
            </a:prstGeom>
            <a:noFill/>
            <a:ln w="28575">
              <a:solidFill>
                <a:schemeClr val="tx1"/>
              </a:solidFill>
              <a:round/>
              <a:headEnd/>
              <a:tailEnd/>
            </a:ln>
          </p:spPr>
          <p:txBody>
            <a:bodyPr wrap="none"/>
            <a:lstStyle/>
            <a:p>
              <a:endParaRPr lang="en-US" sz="2846"/>
            </a:p>
          </p:txBody>
        </p:sp>
        <p:sp>
          <p:nvSpPr>
            <p:cNvPr id="15383" name="Text Box 12"/>
            <p:cNvSpPr txBox="1">
              <a:spLocks noChangeArrowheads="1"/>
            </p:cNvSpPr>
            <p:nvPr/>
          </p:nvSpPr>
          <p:spPr bwMode="auto">
            <a:xfrm>
              <a:off x="1296" y="2880"/>
              <a:ext cx="1344" cy="439"/>
            </a:xfrm>
            <a:prstGeom prst="rect">
              <a:avLst/>
            </a:prstGeom>
            <a:noFill/>
            <a:ln w="9525">
              <a:noFill/>
              <a:miter lim="800000"/>
              <a:headEnd/>
              <a:tailEnd/>
            </a:ln>
          </p:spPr>
          <p:txBody>
            <a:bodyPr>
              <a:spAutoFit/>
            </a:bodyPr>
            <a:lstStyle/>
            <a:p>
              <a:r>
                <a:rPr lang="en-US" sz="2267" b="1"/>
                <a:t>  </a:t>
              </a:r>
              <a:r>
                <a:rPr lang="en-US" sz="1133" b="1"/>
                <a:t>       </a:t>
              </a:r>
              <a:r>
                <a:rPr lang="en-US" sz="2267" b="1"/>
                <a:t>1 0 1 0 1 0 1</a:t>
              </a:r>
              <a:endParaRPr lang="en-US" sz="2267" b="1">
                <a:solidFill>
                  <a:srgbClr val="33CC33"/>
                </a:solidFill>
              </a:endParaRPr>
            </a:p>
            <a:p>
              <a:r>
                <a:rPr lang="en-US" sz="2267" b="1">
                  <a:sym typeface="Symbol" pitchFamily="18" charset="2"/>
                </a:rPr>
                <a:t>1 0 1 0 1 0 1 </a:t>
              </a:r>
              <a:r>
                <a:rPr lang="en-US" sz="2267" b="1">
                  <a:solidFill>
                    <a:srgbClr val="33CC33"/>
                  </a:solidFill>
                  <a:sym typeface="Symbol" pitchFamily="18" charset="2"/>
                </a:rPr>
                <a:t>0 0</a:t>
              </a:r>
              <a:endParaRPr lang="en-US" sz="2267" b="1">
                <a:solidFill>
                  <a:srgbClr val="33CC33"/>
                </a:solidFill>
              </a:endParaRPr>
            </a:p>
          </p:txBody>
        </p:sp>
        <p:sp>
          <p:nvSpPr>
            <p:cNvPr id="15384" name="Line 13"/>
            <p:cNvSpPr>
              <a:spLocks noChangeShapeType="1"/>
            </p:cNvSpPr>
            <p:nvPr/>
          </p:nvSpPr>
          <p:spPr bwMode="auto">
            <a:xfrm flipV="1">
              <a:off x="1296" y="3312"/>
              <a:ext cx="1152" cy="0"/>
            </a:xfrm>
            <a:prstGeom prst="line">
              <a:avLst/>
            </a:prstGeom>
            <a:noFill/>
            <a:ln w="28575">
              <a:solidFill>
                <a:schemeClr val="tx1"/>
              </a:solidFill>
              <a:round/>
              <a:headEnd/>
              <a:tailEnd/>
            </a:ln>
          </p:spPr>
          <p:txBody>
            <a:bodyPr wrap="none"/>
            <a:lstStyle/>
            <a:p>
              <a:endParaRPr lang="en-US" sz="2846"/>
            </a:p>
          </p:txBody>
        </p:sp>
        <p:sp>
          <p:nvSpPr>
            <p:cNvPr id="15385" name="Text Box 14"/>
            <p:cNvSpPr txBox="1">
              <a:spLocks noChangeArrowheads="1"/>
            </p:cNvSpPr>
            <p:nvPr/>
          </p:nvSpPr>
          <p:spPr bwMode="auto">
            <a:xfrm>
              <a:off x="1296" y="3312"/>
              <a:ext cx="1488" cy="439"/>
            </a:xfrm>
            <a:prstGeom prst="rect">
              <a:avLst/>
            </a:prstGeom>
            <a:noFill/>
            <a:ln w="9525">
              <a:noFill/>
              <a:miter lim="800000"/>
              <a:headEnd/>
              <a:tailEnd/>
            </a:ln>
          </p:spPr>
          <p:txBody>
            <a:bodyPr>
              <a:spAutoFit/>
            </a:bodyPr>
            <a:lstStyle/>
            <a:p>
              <a:r>
                <a:rPr lang="en-US" sz="2267" b="1" dirty="0">
                  <a:solidFill>
                    <a:srgbClr val="FF0000"/>
                  </a:solidFill>
                </a:rPr>
                <a:t>1</a:t>
              </a:r>
              <a:r>
                <a:rPr lang="en-US" sz="2267" b="1" dirty="0"/>
                <a:t> 1 0 1 0 1 0 0 1</a:t>
              </a:r>
              <a:endParaRPr lang="en-US" sz="2267" b="1" dirty="0">
                <a:solidFill>
                  <a:srgbClr val="33CC33"/>
                </a:solidFill>
              </a:endParaRPr>
            </a:p>
            <a:p>
              <a:endParaRPr lang="en-US" sz="2267" b="1" dirty="0">
                <a:solidFill>
                  <a:srgbClr val="33CC33"/>
                </a:solidFill>
              </a:endParaRPr>
            </a:p>
          </p:txBody>
        </p:sp>
      </p:grpSp>
      <p:sp>
        <p:nvSpPr>
          <p:cNvPr id="15370" name="Line 15"/>
          <p:cNvSpPr>
            <a:spLocks noChangeShapeType="1"/>
          </p:cNvSpPr>
          <p:nvPr/>
        </p:nvSpPr>
        <p:spPr bwMode="auto">
          <a:xfrm>
            <a:off x="6599079" y="2504440"/>
            <a:ext cx="0" cy="1727200"/>
          </a:xfrm>
          <a:prstGeom prst="line">
            <a:avLst/>
          </a:prstGeom>
          <a:noFill/>
          <a:ln w="28575">
            <a:solidFill>
              <a:schemeClr val="tx1"/>
            </a:solidFill>
            <a:round/>
            <a:headEnd/>
            <a:tailEnd/>
          </a:ln>
        </p:spPr>
        <p:txBody>
          <a:bodyPr wrap="none"/>
          <a:lstStyle/>
          <a:p>
            <a:endParaRPr lang="en-US" sz="2846"/>
          </a:p>
        </p:txBody>
      </p:sp>
      <p:sp>
        <p:nvSpPr>
          <p:cNvPr id="15371" name="Line 16"/>
          <p:cNvSpPr>
            <a:spLocks noChangeShapeType="1"/>
          </p:cNvSpPr>
          <p:nvPr/>
        </p:nvSpPr>
        <p:spPr bwMode="auto">
          <a:xfrm>
            <a:off x="7721759" y="2504440"/>
            <a:ext cx="0" cy="1727200"/>
          </a:xfrm>
          <a:prstGeom prst="line">
            <a:avLst/>
          </a:prstGeom>
          <a:noFill/>
          <a:ln w="28575">
            <a:solidFill>
              <a:schemeClr val="tx1"/>
            </a:solidFill>
            <a:round/>
            <a:headEnd/>
            <a:tailEnd/>
          </a:ln>
        </p:spPr>
        <p:txBody>
          <a:bodyPr wrap="none"/>
          <a:lstStyle/>
          <a:p>
            <a:endParaRPr lang="en-US" sz="2846"/>
          </a:p>
        </p:txBody>
      </p:sp>
      <p:sp>
        <p:nvSpPr>
          <p:cNvPr id="109585" name="Text Box 17"/>
          <p:cNvSpPr txBox="1">
            <a:spLocks noChangeArrowheads="1"/>
          </p:cNvSpPr>
          <p:nvPr/>
        </p:nvSpPr>
        <p:spPr bwMode="auto">
          <a:xfrm>
            <a:off x="6339999" y="4490720"/>
            <a:ext cx="4318000" cy="371320"/>
          </a:xfrm>
          <a:prstGeom prst="rect">
            <a:avLst/>
          </a:prstGeom>
          <a:noFill/>
          <a:ln w="9525">
            <a:noFill/>
            <a:miter lim="800000"/>
            <a:headEnd/>
            <a:tailEnd/>
          </a:ln>
        </p:spPr>
        <p:txBody>
          <a:bodyPr>
            <a:spAutoFit/>
          </a:bodyPr>
          <a:lstStyle/>
          <a:p>
            <a:r>
              <a:rPr lang="en-US" sz="1813" b="1" dirty="0"/>
              <a:t>0   10000101   10101001000000000000000</a:t>
            </a:r>
            <a:endParaRPr lang="en-US" sz="1813" b="1" baseline="30000" dirty="0"/>
          </a:p>
        </p:txBody>
      </p:sp>
      <p:sp>
        <p:nvSpPr>
          <p:cNvPr id="109586" name="Text Box 18"/>
          <p:cNvSpPr txBox="1">
            <a:spLocks noChangeArrowheads="1"/>
          </p:cNvSpPr>
          <p:nvPr/>
        </p:nvSpPr>
        <p:spPr bwMode="auto">
          <a:xfrm>
            <a:off x="8758079" y="2763521"/>
            <a:ext cx="439544" cy="650499"/>
          </a:xfrm>
          <a:prstGeom prst="rect">
            <a:avLst/>
          </a:prstGeom>
          <a:noFill/>
          <a:ln w="9525">
            <a:noFill/>
            <a:miter lim="800000"/>
            <a:headEnd/>
            <a:tailEnd/>
          </a:ln>
        </p:spPr>
        <p:txBody>
          <a:bodyPr wrap="none">
            <a:spAutoFit/>
          </a:bodyPr>
          <a:lstStyle/>
          <a:p>
            <a:r>
              <a:rPr lang="en-US" sz="3627" b="1">
                <a:sym typeface="Symbol" pitchFamily="18" charset="2"/>
              </a:rPr>
              <a:t></a:t>
            </a:r>
            <a:endParaRPr lang="en-US" sz="3627" b="1"/>
          </a:p>
        </p:txBody>
      </p:sp>
      <p:sp>
        <p:nvSpPr>
          <p:cNvPr id="15374" name="Line 19"/>
          <p:cNvSpPr>
            <a:spLocks noChangeShapeType="1"/>
          </p:cNvSpPr>
          <p:nvPr/>
        </p:nvSpPr>
        <p:spPr bwMode="auto">
          <a:xfrm>
            <a:off x="6253639" y="4231640"/>
            <a:ext cx="4577080" cy="0"/>
          </a:xfrm>
          <a:prstGeom prst="line">
            <a:avLst/>
          </a:prstGeom>
          <a:noFill/>
          <a:ln w="28575">
            <a:solidFill>
              <a:schemeClr val="tx1"/>
            </a:solidFill>
            <a:round/>
            <a:headEnd/>
            <a:tailEnd/>
          </a:ln>
        </p:spPr>
        <p:txBody>
          <a:bodyPr wrap="none"/>
          <a:lstStyle/>
          <a:p>
            <a:endParaRPr lang="en-US" sz="2846"/>
          </a:p>
        </p:txBody>
      </p:sp>
      <p:sp>
        <p:nvSpPr>
          <p:cNvPr id="109588" name="Text Box 20"/>
          <p:cNvSpPr txBox="1">
            <a:spLocks noChangeArrowheads="1"/>
          </p:cNvSpPr>
          <p:nvPr/>
        </p:nvSpPr>
        <p:spPr bwMode="auto">
          <a:xfrm>
            <a:off x="7462679" y="5181600"/>
            <a:ext cx="3540760" cy="1208664"/>
          </a:xfrm>
          <a:prstGeom prst="rect">
            <a:avLst/>
          </a:prstGeom>
          <a:noFill/>
          <a:ln w="9525">
            <a:noFill/>
            <a:miter lim="800000"/>
            <a:headEnd/>
            <a:tailEnd/>
          </a:ln>
        </p:spPr>
        <p:txBody>
          <a:bodyPr>
            <a:spAutoFit/>
          </a:bodyPr>
          <a:lstStyle/>
          <a:p>
            <a:r>
              <a:rPr lang="en-US" sz="3627" b="1" dirty="0"/>
              <a:t>1101010.01</a:t>
            </a:r>
            <a:r>
              <a:rPr lang="en-US" sz="3627" b="1" baseline="-25000" dirty="0"/>
              <a:t>2</a:t>
            </a:r>
          </a:p>
          <a:p>
            <a:r>
              <a:rPr lang="en-US" sz="3627" b="1" dirty="0"/>
              <a:t>    = 106.25</a:t>
            </a:r>
            <a:r>
              <a:rPr lang="en-US" sz="3627" b="1" baseline="-25000" dirty="0"/>
              <a:t>10</a:t>
            </a:r>
          </a:p>
        </p:txBody>
      </p:sp>
      <p:grpSp>
        <p:nvGrpSpPr>
          <p:cNvPr id="3" name="Group 21"/>
          <p:cNvGrpSpPr>
            <a:grpSpLocks/>
          </p:cNvGrpSpPr>
          <p:nvPr/>
        </p:nvGrpSpPr>
        <p:grpSpPr bwMode="auto">
          <a:xfrm>
            <a:off x="6782599" y="2849882"/>
            <a:ext cx="716069" cy="1390756"/>
            <a:chOff x="3270" y="1584"/>
            <a:chExt cx="398" cy="773"/>
          </a:xfrm>
        </p:grpSpPr>
        <p:sp>
          <p:nvSpPr>
            <p:cNvPr id="15379" name="Text Box 22"/>
            <p:cNvSpPr txBox="1">
              <a:spLocks noChangeArrowheads="1"/>
            </p:cNvSpPr>
            <p:nvPr/>
          </p:nvSpPr>
          <p:spPr bwMode="auto">
            <a:xfrm>
              <a:off x="3360" y="1584"/>
              <a:ext cx="232" cy="362"/>
            </a:xfrm>
            <a:prstGeom prst="rect">
              <a:avLst/>
            </a:prstGeom>
            <a:noFill/>
            <a:ln w="9525">
              <a:noFill/>
              <a:miter lim="800000"/>
              <a:headEnd/>
              <a:tailEnd/>
            </a:ln>
          </p:spPr>
          <p:txBody>
            <a:bodyPr wrap="none">
              <a:spAutoFit/>
            </a:bodyPr>
            <a:lstStyle/>
            <a:p>
              <a:r>
                <a:rPr lang="en-US" sz="3627" b="1" dirty="0"/>
                <a:t>+</a:t>
              </a:r>
            </a:p>
          </p:txBody>
        </p:sp>
        <p:sp>
          <p:nvSpPr>
            <p:cNvPr id="15380" name="Text Box 23"/>
            <p:cNvSpPr txBox="1">
              <a:spLocks noChangeArrowheads="1"/>
            </p:cNvSpPr>
            <p:nvPr/>
          </p:nvSpPr>
          <p:spPr bwMode="auto">
            <a:xfrm>
              <a:off x="3270" y="2112"/>
              <a:ext cx="398" cy="245"/>
            </a:xfrm>
            <a:prstGeom prst="rect">
              <a:avLst/>
            </a:prstGeom>
            <a:noFill/>
            <a:ln w="9525">
              <a:noFill/>
              <a:miter lim="800000"/>
              <a:headEnd/>
              <a:tailEnd/>
            </a:ln>
          </p:spPr>
          <p:txBody>
            <a:bodyPr wrap="none">
              <a:spAutoFit/>
            </a:bodyPr>
            <a:lstStyle/>
            <a:p>
              <a:pPr algn="ctr"/>
              <a:r>
                <a:rPr lang="en-US" sz="2267" b="1">
                  <a:solidFill>
                    <a:srgbClr val="FF0000"/>
                  </a:solidFill>
                </a:rPr>
                <a:t>-127</a:t>
              </a:r>
            </a:p>
          </p:txBody>
        </p:sp>
      </p:grpSp>
      <p:sp>
        <p:nvSpPr>
          <p:cNvPr id="15377" name="Slide Number Placeholder 28"/>
          <p:cNvSpPr txBox="1">
            <a:spLocks noGrp="1"/>
          </p:cNvSpPr>
          <p:nvPr/>
        </p:nvSpPr>
        <p:spPr bwMode="auto">
          <a:xfrm>
            <a:off x="8844439" y="7077922"/>
            <a:ext cx="1727200" cy="539750"/>
          </a:xfrm>
          <a:prstGeom prst="rect">
            <a:avLst/>
          </a:prstGeom>
          <a:noFill/>
          <a:ln w="9525">
            <a:noFill/>
            <a:miter lim="800000"/>
            <a:headEnd/>
            <a:tailEnd/>
          </a:ln>
        </p:spPr>
        <p:txBody>
          <a:bodyPr/>
          <a:lstStyle/>
          <a:p>
            <a:pPr algn="r"/>
            <a:fld id="{4BDA292A-91B2-4A9C-AEEE-8BACE565170D}" type="slidenum">
              <a:rPr lang="en-US" sz="1360"/>
              <a:pPr algn="r"/>
              <a:t>38</a:t>
            </a:fld>
            <a:endParaRPr lang="en-US" sz="1360" dirty="0"/>
          </a:p>
        </p:txBody>
      </p:sp>
      <p:sp>
        <p:nvSpPr>
          <p:cNvPr id="6146" name="Footer Placeholder 3"/>
          <p:cNvSpPr txBox="1">
            <a:spLocks noGrp="1"/>
          </p:cNvSpPr>
          <p:nvPr/>
        </p:nvSpPr>
        <p:spPr bwMode="auto">
          <a:xfrm>
            <a:off x="1590199" y="7081520"/>
            <a:ext cx="2418080" cy="539750"/>
          </a:xfrm>
          <a:prstGeom prst="rect">
            <a:avLst/>
          </a:prstGeom>
          <a:noFill/>
          <a:ln>
            <a:miter lim="800000"/>
            <a:headEnd/>
            <a:tailEnd/>
          </a:ln>
        </p:spPr>
        <p:txBody>
          <a:bodyPr/>
          <a:lstStyle/>
          <a:p>
            <a:pPr lvl="0">
              <a:defRPr/>
            </a:pPr>
            <a:r>
              <a:rPr lang="en-US" sz="1133" dirty="0">
                <a:solidFill>
                  <a:srgbClr val="000000"/>
                </a:solidFill>
                <a:latin typeface="Calibri"/>
              </a:rPr>
              <a:t>EECS 370: Introduction to </a:t>
            </a:r>
            <a:br>
              <a:rPr lang="en-US" sz="1133" dirty="0">
                <a:solidFill>
                  <a:srgbClr val="000000"/>
                </a:solidFill>
                <a:latin typeface="Calibri"/>
              </a:rPr>
            </a:br>
            <a:r>
              <a:rPr lang="en-US" sz="1133" dirty="0">
                <a:solidFill>
                  <a:srgbClr val="000000"/>
                </a:solidFill>
                <a:latin typeface="Calibri"/>
              </a:rPr>
              <a:t>Computer Organization</a:t>
            </a:r>
          </a:p>
          <a:p>
            <a:pPr>
              <a:defRPr/>
            </a:pPr>
            <a:endParaRPr lang="en-US" sz="1133" dirty="0">
              <a:latin typeface="Verdana" pitchFamily="34" charset="0"/>
            </a:endParaRPr>
          </a:p>
        </p:txBody>
      </p:sp>
      <p:sp>
        <p:nvSpPr>
          <p:cNvPr id="26" name="Rectangle 25">
            <a:extLst>
              <a:ext uri="{FF2B5EF4-FFF2-40B4-BE49-F238E27FC236}">
                <a16:creationId xmlns:a16="http://schemas.microsoft.com/office/drawing/2014/main" id="{2C87E291-B82C-4ABD-ABF0-46C00D374682}"/>
              </a:ext>
            </a:extLst>
          </p:cNvPr>
          <p:cNvSpPr/>
          <p:nvPr/>
        </p:nvSpPr>
        <p:spPr>
          <a:xfrm rot="1523276">
            <a:off x="9390025" y="35996"/>
            <a:ext cx="2155205" cy="1499770"/>
          </a:xfrm>
          <a:prstGeom prst="rect">
            <a:avLst/>
          </a:prstGeom>
          <a:noFill/>
        </p:spPr>
        <p:txBody>
          <a:bodyPr wrap="none" lIns="103632" tIns="51816" rIns="103632" bIns="51816">
            <a:spAutoFit/>
          </a:bodyPr>
          <a:lstStyle/>
          <a:p>
            <a:pPr algn="ctr"/>
            <a:r>
              <a:rPr lang="en-US" sz="4533" b="1" dirty="0">
                <a:ln w="22225">
                  <a:solidFill>
                    <a:schemeClr val="accent2"/>
                  </a:solidFill>
                  <a:prstDash val="solid"/>
                </a:ln>
                <a:solidFill>
                  <a:schemeClr val="accent2">
                    <a:lumMod val="40000"/>
                    <a:lumOff val="60000"/>
                  </a:schemeClr>
                </a:solidFill>
              </a:rPr>
              <a:t>Not </a:t>
            </a:r>
            <a:br>
              <a:rPr lang="en-US" sz="4533" b="1" dirty="0">
                <a:ln w="22225">
                  <a:solidFill>
                    <a:schemeClr val="accent2"/>
                  </a:solidFill>
                  <a:prstDash val="solid"/>
                </a:ln>
                <a:solidFill>
                  <a:schemeClr val="accent2">
                    <a:lumMod val="40000"/>
                    <a:lumOff val="60000"/>
                  </a:schemeClr>
                </a:solidFill>
              </a:rPr>
            </a:br>
            <a:r>
              <a:rPr lang="en-US" sz="4533" b="1" dirty="0">
                <a:ln w="22225">
                  <a:solidFill>
                    <a:schemeClr val="accent2"/>
                  </a:solidFill>
                  <a:prstDash val="solid"/>
                </a:ln>
                <a:solidFill>
                  <a:schemeClr val="accent2">
                    <a:lumMod val="40000"/>
                    <a:lumOff val="60000"/>
                  </a:schemeClr>
                </a:solidFill>
              </a:rPr>
              <a:t>testable</a:t>
            </a:r>
          </a:p>
        </p:txBody>
      </p:sp>
    </p:spTree>
    <p:extLst>
      <p:ext uri="{BB962C8B-B14F-4D97-AF65-F5344CB8AC3E}">
        <p14:creationId xmlns:p14="http://schemas.microsoft.com/office/powerpoint/2010/main" val="2362462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95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85"/>
                                        </p:tgtEl>
                                        <p:attrNameLst>
                                          <p:attrName>style.visibility</p:attrName>
                                        </p:attrNameLst>
                                      </p:cBhvr>
                                      <p:to>
                                        <p:strVal val="visible"/>
                                      </p:to>
                                    </p:set>
                                    <p:anim calcmode="lin" valueType="num">
                                      <p:cBhvr additive="base">
                                        <p:cTn id="19" dur="500" fill="hold"/>
                                        <p:tgtEl>
                                          <p:spTgt spid="109585"/>
                                        </p:tgtEl>
                                        <p:attrNameLst>
                                          <p:attrName>ppt_x</p:attrName>
                                        </p:attrNameLst>
                                      </p:cBhvr>
                                      <p:tavLst>
                                        <p:tav tm="0">
                                          <p:val>
                                            <p:strVal val="0-#ppt_w/2"/>
                                          </p:val>
                                        </p:tav>
                                        <p:tav tm="100000">
                                          <p:val>
                                            <p:strVal val="#ppt_x"/>
                                          </p:val>
                                        </p:tav>
                                      </p:tavLst>
                                    </p:anim>
                                    <p:anim calcmode="lin" valueType="num">
                                      <p:cBhvr additive="base">
                                        <p:cTn id="20" dur="500" fill="hold"/>
                                        <p:tgtEl>
                                          <p:spTgt spid="10958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9588"/>
                                        </p:tgtEl>
                                        <p:attrNameLst>
                                          <p:attrName>style.visibility</p:attrName>
                                        </p:attrNameLst>
                                      </p:cBhvr>
                                      <p:to>
                                        <p:strVal val="visible"/>
                                      </p:to>
                                    </p:set>
                                    <p:anim calcmode="lin" valueType="num">
                                      <p:cBhvr additive="base">
                                        <p:cTn id="25" dur="500" fill="hold"/>
                                        <p:tgtEl>
                                          <p:spTgt spid="109588"/>
                                        </p:tgtEl>
                                        <p:attrNameLst>
                                          <p:attrName>ppt_x</p:attrName>
                                        </p:attrNameLst>
                                      </p:cBhvr>
                                      <p:tavLst>
                                        <p:tav tm="0">
                                          <p:val>
                                            <p:strVal val="0-#ppt_w/2"/>
                                          </p:val>
                                        </p:tav>
                                        <p:tav tm="100000">
                                          <p:val>
                                            <p:strVal val="#ppt_x"/>
                                          </p:val>
                                        </p:tav>
                                      </p:tavLst>
                                    </p:anim>
                                    <p:anim calcmode="lin" valueType="num">
                                      <p:cBhvr additive="base">
                                        <p:cTn id="26" dur="500" fill="hold"/>
                                        <p:tgtEl>
                                          <p:spTgt spid="1095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85" grpId="0" autoUpdateAnimBg="0"/>
      <p:bldP spid="109586" grpId="0" autoUpdateAnimBg="0"/>
      <p:bldP spid="10958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ea typeface="ＭＳ Ｐゴシック" charset="-128"/>
              </a:rPr>
              <a:t>Floating point addition</a:t>
            </a:r>
          </a:p>
        </p:txBody>
      </p:sp>
      <p:sp>
        <p:nvSpPr>
          <p:cNvPr id="16387" name="Content Placeholder 2"/>
          <p:cNvSpPr>
            <a:spLocks noGrp="1"/>
          </p:cNvSpPr>
          <p:nvPr>
            <p:ph idx="1"/>
          </p:nvPr>
        </p:nvSpPr>
        <p:spPr/>
        <p:txBody>
          <a:bodyPr/>
          <a:lstStyle/>
          <a:p>
            <a:r>
              <a:rPr lang="en-US" dirty="0">
                <a:ea typeface="ＭＳ Ｐゴシック" charset="-128"/>
              </a:rPr>
              <a:t>More complicated than floating point multiplication!</a:t>
            </a:r>
          </a:p>
          <a:p>
            <a:r>
              <a:rPr lang="en-US" dirty="0">
                <a:ea typeface="ＭＳ Ｐゴシック" charset="-128"/>
              </a:rPr>
              <a:t>If exponents are unequal, must shift the significand of the smaller number to the right to align the corresponding place values</a:t>
            </a:r>
          </a:p>
          <a:p>
            <a:r>
              <a:rPr lang="en-US" dirty="0">
                <a:ea typeface="ＭＳ Ｐゴシック" charset="-128"/>
              </a:rPr>
              <a:t>Once numbers are aligned, simple addition (could be subtraction, if one of the numbers is negative)</a:t>
            </a:r>
          </a:p>
          <a:p>
            <a:r>
              <a:rPr lang="en-US" dirty="0">
                <a:ea typeface="ＭＳ Ｐゴシック" charset="-128"/>
              </a:rPr>
              <a:t>Renormalize (which could be messy if the numbers had opposite signs; for example, consider addition of +1.5000 and – 1.4999)</a:t>
            </a:r>
          </a:p>
          <a:p>
            <a:r>
              <a:rPr lang="en-US" dirty="0">
                <a:ea typeface="ＭＳ Ｐゴシック" charset="-128"/>
              </a:rPr>
              <a:t>Added complication:  rounding to the correct number of bits to store could </a:t>
            </a:r>
            <a:r>
              <a:rPr lang="en-US" dirty="0" err="1">
                <a:ea typeface="ＭＳ Ｐゴシック" charset="-128"/>
              </a:rPr>
              <a:t>denormalize</a:t>
            </a:r>
            <a:r>
              <a:rPr lang="en-US" dirty="0">
                <a:ea typeface="ＭＳ Ｐゴシック" charset="-128"/>
              </a:rPr>
              <a:t> the number, and require one more step</a:t>
            </a:r>
          </a:p>
          <a:p>
            <a:endParaRPr lang="en-US" dirty="0">
              <a:ea typeface="ＭＳ Ｐゴシック" charset="-128"/>
            </a:endParaRPr>
          </a:p>
        </p:txBody>
      </p:sp>
      <p:sp>
        <p:nvSpPr>
          <p:cNvPr id="4" name="Footer Placeholder 3"/>
          <p:cNvSpPr>
            <a:spLocks noGrp="1"/>
          </p:cNvSpPr>
          <p:nvPr>
            <p:ph type="ftr" sz="quarter" idx="10"/>
          </p:nvPr>
        </p:nvSpPr>
        <p:spPr/>
        <p:txBody>
          <a:bodyPr/>
          <a:lstStyle/>
          <a:p>
            <a:pPr>
              <a:defRPr/>
            </a:pPr>
            <a:r>
              <a:rPr lang="en-US"/>
              <a:t>EECS 370: Introduction to </a:t>
            </a:r>
            <a:br>
              <a:rPr lang="en-US"/>
            </a:br>
            <a:r>
              <a:rPr lang="en-US"/>
              <a:t>Computer Organization</a:t>
            </a:r>
          </a:p>
          <a:p>
            <a:pPr>
              <a:defRPr/>
            </a:pPr>
            <a:endParaRPr lang="en-US"/>
          </a:p>
        </p:txBody>
      </p:sp>
      <p:sp>
        <p:nvSpPr>
          <p:cNvPr id="16389" name="Slide Number Placeholder 4"/>
          <p:cNvSpPr>
            <a:spLocks noGrp="1"/>
          </p:cNvSpPr>
          <p:nvPr>
            <p:ph type="sldNum" sz="quarter" idx="11"/>
          </p:nvPr>
        </p:nvSpPr>
        <p:spPr>
          <a:noFill/>
        </p:spPr>
        <p:txBody>
          <a:bodyPr/>
          <a:lstStyle/>
          <a:p>
            <a:fld id="{935F9074-5FB1-4AFE-B445-162150603572}" type="slidenum">
              <a:rPr lang="en-US"/>
              <a:pPr/>
              <a:t>39</a:t>
            </a:fld>
            <a:endParaRPr lang="en-US"/>
          </a:p>
        </p:txBody>
      </p:sp>
      <p:sp>
        <p:nvSpPr>
          <p:cNvPr id="6" name="Rectangle 5">
            <a:extLst>
              <a:ext uri="{FF2B5EF4-FFF2-40B4-BE49-F238E27FC236}">
                <a16:creationId xmlns:a16="http://schemas.microsoft.com/office/drawing/2014/main" id="{3FDEDF24-0081-433F-92BF-67A85A9EF784}"/>
              </a:ext>
            </a:extLst>
          </p:cNvPr>
          <p:cNvSpPr/>
          <p:nvPr/>
        </p:nvSpPr>
        <p:spPr>
          <a:xfrm rot="1523276">
            <a:off x="9390025" y="35996"/>
            <a:ext cx="2155205" cy="1499770"/>
          </a:xfrm>
          <a:prstGeom prst="rect">
            <a:avLst/>
          </a:prstGeom>
          <a:noFill/>
        </p:spPr>
        <p:txBody>
          <a:bodyPr wrap="none" lIns="103632" tIns="51816" rIns="103632" bIns="51816">
            <a:spAutoFit/>
          </a:bodyPr>
          <a:lstStyle/>
          <a:p>
            <a:pPr algn="ctr"/>
            <a:r>
              <a:rPr lang="en-US" sz="4533" b="1" dirty="0">
                <a:ln w="22225">
                  <a:solidFill>
                    <a:schemeClr val="accent2"/>
                  </a:solidFill>
                  <a:prstDash val="solid"/>
                </a:ln>
                <a:solidFill>
                  <a:schemeClr val="accent2">
                    <a:lumMod val="40000"/>
                    <a:lumOff val="60000"/>
                  </a:schemeClr>
                </a:solidFill>
              </a:rPr>
              <a:t>Not </a:t>
            </a:r>
            <a:br>
              <a:rPr lang="en-US" sz="4533" b="1" dirty="0">
                <a:ln w="22225">
                  <a:solidFill>
                    <a:schemeClr val="accent2"/>
                  </a:solidFill>
                  <a:prstDash val="solid"/>
                </a:ln>
                <a:solidFill>
                  <a:schemeClr val="accent2">
                    <a:lumMod val="40000"/>
                    <a:lumOff val="60000"/>
                  </a:schemeClr>
                </a:solidFill>
              </a:rPr>
            </a:br>
            <a:r>
              <a:rPr lang="en-US" sz="4533" b="1" dirty="0">
                <a:ln w="22225">
                  <a:solidFill>
                    <a:schemeClr val="accent2"/>
                  </a:solidFill>
                  <a:prstDash val="solid"/>
                </a:ln>
                <a:solidFill>
                  <a:schemeClr val="accent2">
                    <a:lumMod val="40000"/>
                    <a:lumOff val="60000"/>
                  </a:schemeClr>
                </a:solidFill>
              </a:rPr>
              <a:t>testable</a:t>
            </a:r>
          </a:p>
        </p:txBody>
      </p:sp>
    </p:spTree>
    <p:extLst>
      <p:ext uri="{BB962C8B-B14F-4D97-AF65-F5344CB8AC3E}">
        <p14:creationId xmlns:p14="http://schemas.microsoft.com/office/powerpoint/2010/main" val="2903107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61D8-83D5-7933-F1C9-4CFD66FD3DDD}"/>
              </a:ext>
            </a:extLst>
          </p:cNvPr>
          <p:cNvSpPr>
            <a:spLocks noGrp="1"/>
          </p:cNvSpPr>
          <p:nvPr>
            <p:ph type="title"/>
          </p:nvPr>
        </p:nvSpPr>
        <p:spPr/>
        <p:txBody>
          <a:bodyPr/>
          <a:lstStyle/>
          <a:p>
            <a:r>
              <a:rPr lang="en-US" dirty="0">
                <a:ea typeface="ＭＳ Ｐゴシック" charset="-128"/>
              </a:rPr>
              <a:t>Why floating point</a:t>
            </a:r>
            <a:endParaRPr lang="en-US" dirty="0"/>
          </a:p>
        </p:txBody>
      </p:sp>
      <p:sp>
        <p:nvSpPr>
          <p:cNvPr id="3" name="Content Placeholder 2">
            <a:extLst>
              <a:ext uri="{FF2B5EF4-FFF2-40B4-BE49-F238E27FC236}">
                <a16:creationId xmlns:a16="http://schemas.microsoft.com/office/drawing/2014/main" id="{E0306DDB-1D63-2DBE-5C9B-752A9667F173}"/>
              </a:ext>
            </a:extLst>
          </p:cNvPr>
          <p:cNvSpPr>
            <a:spLocks noGrp="1"/>
          </p:cNvSpPr>
          <p:nvPr>
            <p:ph idx="1"/>
          </p:nvPr>
        </p:nvSpPr>
        <p:spPr/>
        <p:txBody>
          <a:bodyPr/>
          <a:lstStyle/>
          <a:p>
            <a:r>
              <a:rPr lang="en-US" dirty="0">
                <a:ea typeface="ＭＳ Ｐゴシック" charset="-128"/>
              </a:rPr>
              <a:t>Have to represent real numbers somehow</a:t>
            </a:r>
          </a:p>
          <a:p>
            <a:r>
              <a:rPr lang="en-US" dirty="0">
                <a:ea typeface="ＭＳ Ｐゴシック" charset="-128"/>
              </a:rPr>
              <a:t>Rational numbers</a:t>
            </a:r>
          </a:p>
          <a:p>
            <a:pPr lvl="1"/>
            <a:r>
              <a:rPr lang="en-US" dirty="0">
                <a:cs typeface="Arial" charset="0"/>
              </a:rPr>
              <a:t>Ok, but can be cumbersome to work with</a:t>
            </a:r>
          </a:p>
          <a:p>
            <a:r>
              <a:rPr lang="en-US" dirty="0">
                <a:ea typeface="ＭＳ Ｐゴシック" charset="-128"/>
              </a:rPr>
              <a:t>Fixed point</a:t>
            </a:r>
          </a:p>
          <a:p>
            <a:pPr lvl="1"/>
            <a:r>
              <a:rPr lang="en-US" dirty="0">
                <a:cs typeface="Arial" charset="0"/>
              </a:rPr>
              <a:t>Do everything in thousandths (or millionths, etc.)</a:t>
            </a:r>
          </a:p>
          <a:p>
            <a:pPr lvl="1"/>
            <a:r>
              <a:rPr lang="en-US" dirty="0">
                <a:cs typeface="Arial" charset="0"/>
              </a:rPr>
              <a:t>Not always easy to pick the right units</a:t>
            </a:r>
          </a:p>
          <a:p>
            <a:pPr lvl="1"/>
            <a:r>
              <a:rPr lang="en-US" dirty="0">
                <a:cs typeface="Arial" charset="0"/>
              </a:rPr>
              <a:t>Different scaling factors for different stages of computation</a:t>
            </a:r>
          </a:p>
          <a:p>
            <a:r>
              <a:rPr lang="en-US" b="1" u="sng" dirty="0">
                <a:ea typeface="ＭＳ Ｐゴシック" charset="-128"/>
              </a:rPr>
              <a:t>Scientific notation: this is good!</a:t>
            </a:r>
          </a:p>
          <a:p>
            <a:pPr lvl="1"/>
            <a:r>
              <a:rPr lang="en-US" dirty="0">
                <a:cs typeface="Arial" charset="0"/>
              </a:rPr>
              <a:t>Exponential notation allows HUGE dynamic range</a:t>
            </a:r>
          </a:p>
          <a:p>
            <a:pPr lvl="1"/>
            <a:r>
              <a:rPr lang="en-US" dirty="0">
                <a:cs typeface="Arial" charset="0"/>
              </a:rPr>
              <a:t>Constant (approximately) relative precision across the whole range</a:t>
            </a:r>
          </a:p>
          <a:p>
            <a:endParaRPr lang="en-US" dirty="0"/>
          </a:p>
        </p:txBody>
      </p:sp>
      <p:sp>
        <p:nvSpPr>
          <p:cNvPr id="4" name="Slide Number Placeholder 3">
            <a:extLst>
              <a:ext uri="{FF2B5EF4-FFF2-40B4-BE49-F238E27FC236}">
                <a16:creationId xmlns:a16="http://schemas.microsoft.com/office/drawing/2014/main" id="{094610A6-F749-5240-FFB2-0F3D393A0DD0}"/>
              </a:ext>
            </a:extLst>
          </p:cNvPr>
          <p:cNvSpPr>
            <a:spLocks noGrp="1"/>
          </p:cNvSpPr>
          <p:nvPr>
            <p:ph type="sldNum" sz="quarter" idx="12"/>
          </p:nvPr>
        </p:nvSpPr>
        <p:spPr/>
        <p:txBody>
          <a:bodyPr/>
          <a:lstStyle/>
          <a:p>
            <a:fld id="{24191890-1B93-4A46-9FD4-B9843F018E51}" type="slidenum">
              <a:rPr lang="en-US" smtClean="0"/>
              <a:pPr/>
              <a:t>4</a:t>
            </a:fld>
            <a:endParaRPr lang="en-US" dirty="0"/>
          </a:p>
        </p:txBody>
      </p:sp>
    </p:spTree>
    <p:extLst>
      <p:ext uri="{BB962C8B-B14F-4D97-AF65-F5344CB8AC3E}">
        <p14:creationId xmlns:p14="http://schemas.microsoft.com/office/powerpoint/2010/main" val="43439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1590199" y="345440"/>
            <a:ext cx="9067800" cy="949960"/>
          </a:xfrm>
        </p:spPr>
        <p:txBody>
          <a:bodyPr/>
          <a:lstStyle/>
          <a:p>
            <a:pPr eaLnBrk="1" hangingPunct="1"/>
            <a:r>
              <a:rPr lang="en-US" dirty="0">
                <a:ea typeface="ＭＳ Ｐゴシック" charset="-128"/>
              </a:rPr>
              <a:t>Floating point Addition</a:t>
            </a:r>
          </a:p>
        </p:txBody>
      </p:sp>
      <p:sp>
        <p:nvSpPr>
          <p:cNvPr id="17411" name="Rectangle 3"/>
          <p:cNvSpPr>
            <a:spLocks noGrp="1" noChangeArrowheads="1"/>
          </p:cNvSpPr>
          <p:nvPr>
            <p:ph idx="4294967295"/>
          </p:nvPr>
        </p:nvSpPr>
        <p:spPr>
          <a:xfrm>
            <a:off x="1590199" y="1381760"/>
            <a:ext cx="9067800" cy="5440680"/>
          </a:xfrm>
        </p:spPr>
        <p:txBody>
          <a:bodyPr/>
          <a:lstStyle/>
          <a:p>
            <a:pPr eaLnBrk="1" hangingPunct="1">
              <a:buFont typeface="Wingdings" pitchFamily="2" charset="2"/>
              <a:buAutoNum type="arabicPeriod"/>
            </a:pPr>
            <a:r>
              <a:rPr lang="en-US" dirty="0">
                <a:ea typeface="ＭＳ Ｐゴシック" charset="-128"/>
              </a:rPr>
              <a:t>Shift smaller exponent right to </a:t>
            </a:r>
            <a:br>
              <a:rPr lang="en-US" dirty="0">
                <a:ea typeface="ＭＳ Ｐゴシック" charset="-128"/>
              </a:rPr>
            </a:br>
            <a:r>
              <a:rPr lang="en-US" dirty="0">
                <a:ea typeface="ＭＳ Ｐゴシック" charset="-128"/>
              </a:rPr>
              <a:t>match larger.</a:t>
            </a:r>
          </a:p>
          <a:p>
            <a:pPr eaLnBrk="1" hangingPunct="1">
              <a:buFont typeface="Wingdings" pitchFamily="2" charset="2"/>
              <a:buAutoNum type="arabicPeriod"/>
            </a:pPr>
            <a:r>
              <a:rPr lang="en-US" dirty="0">
                <a:ea typeface="ＭＳ Ｐゴシック" charset="-128"/>
              </a:rPr>
              <a:t>Add </a:t>
            </a:r>
            <a:r>
              <a:rPr lang="en-US" dirty="0" err="1">
                <a:ea typeface="ＭＳ Ｐゴシック" charset="-128"/>
              </a:rPr>
              <a:t>significands</a:t>
            </a:r>
            <a:r>
              <a:rPr lang="en-US" dirty="0">
                <a:ea typeface="ＭＳ Ｐゴシック" charset="-128"/>
              </a:rPr>
              <a:t> </a:t>
            </a:r>
          </a:p>
          <a:p>
            <a:pPr eaLnBrk="1" hangingPunct="1">
              <a:buFont typeface="Wingdings" pitchFamily="2" charset="2"/>
              <a:buAutoNum type="arabicPeriod"/>
            </a:pPr>
            <a:r>
              <a:rPr lang="en-US" dirty="0">
                <a:ea typeface="ＭＳ Ｐゴシック" charset="-128"/>
              </a:rPr>
              <a:t>Normalize and update exponent</a:t>
            </a:r>
          </a:p>
          <a:p>
            <a:pPr eaLnBrk="1" hangingPunct="1">
              <a:buFont typeface="Wingdings" pitchFamily="2" charset="2"/>
              <a:buAutoNum type="arabicPeriod"/>
            </a:pPr>
            <a:r>
              <a:rPr lang="en-US" dirty="0">
                <a:ea typeface="ＭＳ Ｐゴシック" charset="-128"/>
              </a:rPr>
              <a:t>Check for </a:t>
            </a:r>
            <a:r>
              <a:rPr lang="ja-JP" altLang="en-US" dirty="0">
                <a:ea typeface="ＭＳ Ｐゴシック" charset="-128"/>
              </a:rPr>
              <a:t>“</a:t>
            </a:r>
            <a:r>
              <a:rPr lang="en-US" altLang="ja-JP" dirty="0">
                <a:ea typeface="ＭＳ Ｐゴシック" charset="-128"/>
              </a:rPr>
              <a:t>out of range</a:t>
            </a:r>
            <a:r>
              <a:rPr lang="ja-JP" altLang="en-US" dirty="0">
                <a:ea typeface="ＭＳ Ｐゴシック" charset="-128"/>
              </a:rPr>
              <a:t>”</a:t>
            </a:r>
            <a:endParaRPr lang="en-US" altLang="ja-JP" dirty="0">
              <a:ea typeface="ＭＳ Ｐゴシック" charset="-128"/>
            </a:endParaRPr>
          </a:p>
          <a:p>
            <a:pPr eaLnBrk="1" hangingPunct="1"/>
            <a:endParaRPr lang="en-US" dirty="0">
              <a:ea typeface="ＭＳ Ｐゴシック" charset="-128"/>
            </a:endParaRPr>
          </a:p>
        </p:txBody>
      </p:sp>
      <p:pic>
        <p:nvPicPr>
          <p:cNvPr id="17412" name="Picture 6" descr="09~Figure_3"/>
          <p:cNvPicPr>
            <a:picLocks noChangeAspect="1" noChangeArrowheads="1"/>
          </p:cNvPicPr>
          <p:nvPr/>
        </p:nvPicPr>
        <p:blipFill>
          <a:blip r:embed="rId3" cstate="print"/>
          <a:srcRect/>
          <a:stretch>
            <a:fillRect/>
          </a:stretch>
        </p:blipFill>
        <p:spPr bwMode="auto">
          <a:xfrm>
            <a:off x="7275566" y="86360"/>
            <a:ext cx="3814233" cy="7513320"/>
          </a:xfrm>
          <a:prstGeom prst="rect">
            <a:avLst/>
          </a:prstGeom>
          <a:noFill/>
          <a:ln w="9525">
            <a:noFill/>
            <a:miter lim="800000"/>
            <a:headEnd/>
            <a:tailEnd/>
          </a:ln>
        </p:spPr>
      </p:pic>
      <p:sp>
        <p:nvSpPr>
          <p:cNvPr id="17413" name="Slide Number Placeholder 10"/>
          <p:cNvSpPr txBox="1">
            <a:spLocks noGrp="1"/>
          </p:cNvSpPr>
          <p:nvPr/>
        </p:nvSpPr>
        <p:spPr bwMode="auto">
          <a:xfrm>
            <a:off x="8844439" y="7077922"/>
            <a:ext cx="1727200" cy="539750"/>
          </a:xfrm>
          <a:prstGeom prst="rect">
            <a:avLst/>
          </a:prstGeom>
          <a:noFill/>
          <a:ln w="9525">
            <a:noFill/>
            <a:miter lim="800000"/>
            <a:headEnd/>
            <a:tailEnd/>
          </a:ln>
        </p:spPr>
        <p:txBody>
          <a:bodyPr/>
          <a:lstStyle/>
          <a:p>
            <a:pPr algn="r"/>
            <a:fld id="{048B0404-D9FB-4B42-95B1-2241924D408C}" type="slidenum">
              <a:rPr lang="en-US" sz="1360"/>
              <a:pPr algn="r"/>
              <a:t>40</a:t>
            </a:fld>
            <a:endParaRPr lang="en-US" sz="1360" dirty="0"/>
          </a:p>
        </p:txBody>
      </p:sp>
      <p:sp>
        <p:nvSpPr>
          <p:cNvPr id="6146" name="Footer Placeholder 3"/>
          <p:cNvSpPr txBox="1">
            <a:spLocks noGrp="1"/>
          </p:cNvSpPr>
          <p:nvPr/>
        </p:nvSpPr>
        <p:spPr bwMode="auto">
          <a:xfrm>
            <a:off x="1590199" y="7081520"/>
            <a:ext cx="2418080" cy="539750"/>
          </a:xfrm>
          <a:prstGeom prst="rect">
            <a:avLst/>
          </a:prstGeom>
          <a:noFill/>
          <a:ln>
            <a:miter lim="800000"/>
            <a:headEnd/>
            <a:tailEnd/>
          </a:ln>
        </p:spPr>
        <p:txBody>
          <a:bodyPr/>
          <a:lstStyle/>
          <a:p>
            <a:pPr lvl="0">
              <a:defRPr/>
            </a:pPr>
            <a:r>
              <a:rPr lang="en-US" sz="1133" dirty="0">
                <a:solidFill>
                  <a:srgbClr val="000000"/>
                </a:solidFill>
                <a:latin typeface="Calibri"/>
              </a:rPr>
              <a:t>EECS 370: Introduction to </a:t>
            </a:r>
            <a:br>
              <a:rPr lang="en-US" sz="1133" dirty="0">
                <a:solidFill>
                  <a:srgbClr val="000000"/>
                </a:solidFill>
                <a:latin typeface="Calibri"/>
              </a:rPr>
            </a:br>
            <a:r>
              <a:rPr lang="en-US" sz="1133" dirty="0">
                <a:solidFill>
                  <a:srgbClr val="000000"/>
                </a:solidFill>
                <a:latin typeface="Calibri"/>
              </a:rPr>
              <a:t>Computer Organization</a:t>
            </a:r>
          </a:p>
          <a:p>
            <a:pPr>
              <a:defRPr/>
            </a:pPr>
            <a:endParaRPr lang="en-US" sz="1133" dirty="0">
              <a:latin typeface="Verdana" pitchFamily="34" charset="0"/>
            </a:endParaRPr>
          </a:p>
        </p:txBody>
      </p:sp>
      <p:sp>
        <p:nvSpPr>
          <p:cNvPr id="8" name="Rectangle 7">
            <a:extLst>
              <a:ext uri="{FF2B5EF4-FFF2-40B4-BE49-F238E27FC236}">
                <a16:creationId xmlns:a16="http://schemas.microsoft.com/office/drawing/2014/main" id="{49BFA8C8-CDDE-4DD5-AAD6-57D1D3F7FA14}"/>
              </a:ext>
            </a:extLst>
          </p:cNvPr>
          <p:cNvSpPr/>
          <p:nvPr/>
        </p:nvSpPr>
        <p:spPr>
          <a:xfrm rot="1523276">
            <a:off x="10245204" y="60924"/>
            <a:ext cx="1180708" cy="802399"/>
          </a:xfrm>
          <a:prstGeom prst="rect">
            <a:avLst/>
          </a:prstGeom>
          <a:noFill/>
        </p:spPr>
        <p:txBody>
          <a:bodyPr wrap="none" lIns="103632" tIns="51816" rIns="103632" bIns="51816">
            <a:spAutoFit/>
          </a:bodyPr>
          <a:lstStyle/>
          <a:p>
            <a:pPr algn="ctr"/>
            <a:r>
              <a:rPr lang="en-US" sz="2267" b="1" dirty="0">
                <a:ln w="22225">
                  <a:solidFill>
                    <a:schemeClr val="accent2"/>
                  </a:solidFill>
                  <a:prstDash val="solid"/>
                </a:ln>
                <a:solidFill>
                  <a:schemeClr val="accent2">
                    <a:lumMod val="40000"/>
                    <a:lumOff val="60000"/>
                  </a:schemeClr>
                </a:solidFill>
              </a:rPr>
              <a:t>Not </a:t>
            </a:r>
            <a:br>
              <a:rPr lang="en-US" sz="2267" b="1" dirty="0">
                <a:ln w="22225">
                  <a:solidFill>
                    <a:schemeClr val="accent2"/>
                  </a:solidFill>
                  <a:prstDash val="solid"/>
                </a:ln>
                <a:solidFill>
                  <a:schemeClr val="accent2">
                    <a:lumMod val="40000"/>
                    <a:lumOff val="60000"/>
                  </a:schemeClr>
                </a:solidFill>
              </a:rPr>
            </a:br>
            <a:r>
              <a:rPr lang="en-US" sz="2267" b="1" dirty="0">
                <a:ln w="22225">
                  <a:solidFill>
                    <a:schemeClr val="accent2"/>
                  </a:solidFill>
                  <a:prstDash val="solid"/>
                </a:ln>
                <a:solidFill>
                  <a:schemeClr val="accent2">
                    <a:lumMod val="40000"/>
                    <a:lumOff val="60000"/>
                  </a:schemeClr>
                </a:solidFill>
              </a:rPr>
              <a:t>testable</a:t>
            </a:r>
          </a:p>
        </p:txBody>
      </p:sp>
    </p:spTree>
    <p:extLst>
      <p:ext uri="{BB962C8B-B14F-4D97-AF65-F5344CB8AC3E}">
        <p14:creationId xmlns:p14="http://schemas.microsoft.com/office/powerpoint/2010/main" val="15194162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ea typeface="ＭＳ Ｐゴシック" charset="-128"/>
              </a:rPr>
              <a:t>Class Problem</a:t>
            </a:r>
          </a:p>
        </p:txBody>
      </p:sp>
      <p:sp>
        <p:nvSpPr>
          <p:cNvPr id="18435" name="Rectangle 3"/>
          <p:cNvSpPr>
            <a:spLocks noGrp="1" noChangeArrowheads="1"/>
          </p:cNvSpPr>
          <p:nvPr>
            <p:ph idx="1"/>
          </p:nvPr>
        </p:nvSpPr>
        <p:spPr/>
        <p:txBody>
          <a:bodyPr/>
          <a:lstStyle/>
          <a:p>
            <a:pPr eaLnBrk="1" hangingPunct="1"/>
            <a:endParaRPr lang="en-US" dirty="0">
              <a:ea typeface="ＭＳ Ｐゴシック" charset="-128"/>
            </a:endParaRPr>
          </a:p>
          <a:p>
            <a:pPr lvl="1" eaLnBrk="1" hangingPunct="1"/>
            <a:endParaRPr lang="en-US" dirty="0">
              <a:cs typeface="Arial" charset="0"/>
            </a:endParaRPr>
          </a:p>
        </p:txBody>
      </p:sp>
      <p:sp>
        <p:nvSpPr>
          <p:cNvPr id="18436" name="Text Box 7"/>
          <p:cNvSpPr txBox="1">
            <a:spLocks noChangeArrowheads="1"/>
          </p:cNvSpPr>
          <p:nvPr/>
        </p:nvSpPr>
        <p:spPr bwMode="auto">
          <a:xfrm>
            <a:off x="1503839" y="1727200"/>
            <a:ext cx="8344336" cy="968214"/>
          </a:xfrm>
          <a:prstGeom prst="rect">
            <a:avLst/>
          </a:prstGeom>
          <a:noFill/>
          <a:ln w="9525">
            <a:solidFill>
              <a:srgbClr val="336699"/>
            </a:solidFill>
            <a:miter lim="800000"/>
            <a:headEnd/>
            <a:tailEnd/>
          </a:ln>
        </p:spPr>
        <p:txBody>
          <a:bodyPr wrap="none">
            <a:spAutoFit/>
          </a:bodyPr>
          <a:lstStyle/>
          <a:p>
            <a:r>
              <a:rPr lang="en-US" sz="2846" b="1" dirty="0">
                <a:latin typeface="Calibri" pitchFamily="34" charset="0"/>
              </a:rPr>
              <a:t>Show how to add the following 2 numbers using IEEE  </a:t>
            </a:r>
          </a:p>
          <a:p>
            <a:r>
              <a:rPr lang="en-US" sz="2846" b="1" dirty="0">
                <a:latin typeface="Calibri" pitchFamily="34" charset="0"/>
              </a:rPr>
              <a:t>floating point addition:  101.125 + 13.75</a:t>
            </a:r>
            <a:endParaRPr lang="en-US" sz="2846" dirty="0">
              <a:solidFill>
                <a:schemeClr val="bg1"/>
              </a:solidFill>
              <a:latin typeface="Calibri" pitchFamily="34" charset="0"/>
            </a:endParaRPr>
          </a:p>
        </p:txBody>
      </p:sp>
      <p:sp>
        <p:nvSpPr>
          <p:cNvPr id="18437" name="Slide Number Placeholder 9"/>
          <p:cNvSpPr txBox="1">
            <a:spLocks noGrp="1"/>
          </p:cNvSpPr>
          <p:nvPr/>
        </p:nvSpPr>
        <p:spPr bwMode="auto">
          <a:xfrm>
            <a:off x="8844439" y="7077922"/>
            <a:ext cx="1727200" cy="539750"/>
          </a:xfrm>
          <a:prstGeom prst="rect">
            <a:avLst/>
          </a:prstGeom>
          <a:noFill/>
          <a:ln w="9525">
            <a:noFill/>
            <a:miter lim="800000"/>
            <a:headEnd/>
            <a:tailEnd/>
          </a:ln>
        </p:spPr>
        <p:txBody>
          <a:bodyPr/>
          <a:lstStyle/>
          <a:p>
            <a:pPr algn="r"/>
            <a:fld id="{688C5BEF-EC34-4314-91FE-7A817F068652}" type="slidenum">
              <a:rPr lang="en-US" sz="1360"/>
              <a:pPr algn="r"/>
              <a:t>41</a:t>
            </a:fld>
            <a:endParaRPr lang="en-US" sz="1360" dirty="0"/>
          </a:p>
        </p:txBody>
      </p:sp>
      <p:sp>
        <p:nvSpPr>
          <p:cNvPr id="6146" name="Footer Placeholder 3"/>
          <p:cNvSpPr txBox="1">
            <a:spLocks noGrp="1"/>
          </p:cNvSpPr>
          <p:nvPr/>
        </p:nvSpPr>
        <p:spPr bwMode="auto">
          <a:xfrm>
            <a:off x="1590199" y="7081520"/>
            <a:ext cx="2418080" cy="539750"/>
          </a:xfrm>
          <a:prstGeom prst="rect">
            <a:avLst/>
          </a:prstGeom>
          <a:noFill/>
          <a:ln>
            <a:miter lim="800000"/>
            <a:headEnd/>
            <a:tailEnd/>
          </a:ln>
        </p:spPr>
        <p:txBody>
          <a:bodyPr/>
          <a:lstStyle/>
          <a:p>
            <a:pPr lvl="0">
              <a:defRPr/>
            </a:pPr>
            <a:r>
              <a:rPr lang="en-US" sz="1133" dirty="0">
                <a:solidFill>
                  <a:srgbClr val="000000"/>
                </a:solidFill>
                <a:latin typeface="Calibri"/>
              </a:rPr>
              <a:t>EECS 370: Introduction to </a:t>
            </a:r>
            <a:br>
              <a:rPr lang="en-US" sz="1133" dirty="0">
                <a:solidFill>
                  <a:srgbClr val="000000"/>
                </a:solidFill>
                <a:latin typeface="Calibri"/>
              </a:rPr>
            </a:br>
            <a:r>
              <a:rPr lang="en-US" sz="1133" dirty="0">
                <a:solidFill>
                  <a:srgbClr val="000000"/>
                </a:solidFill>
                <a:latin typeface="Calibri"/>
              </a:rPr>
              <a:t>Computer Organization</a:t>
            </a:r>
          </a:p>
          <a:p>
            <a:pPr>
              <a:defRPr/>
            </a:pPr>
            <a:endParaRPr lang="en-US" sz="1133" dirty="0">
              <a:latin typeface="Verdana" pitchFamily="34" charset="0"/>
            </a:endParaRPr>
          </a:p>
        </p:txBody>
      </p:sp>
      <p:sp>
        <p:nvSpPr>
          <p:cNvPr id="7" name="Rectangle 6">
            <a:extLst>
              <a:ext uri="{FF2B5EF4-FFF2-40B4-BE49-F238E27FC236}">
                <a16:creationId xmlns:a16="http://schemas.microsoft.com/office/drawing/2014/main" id="{07882288-F907-4AA7-B0D8-1A36316D5491}"/>
              </a:ext>
            </a:extLst>
          </p:cNvPr>
          <p:cNvSpPr/>
          <p:nvPr/>
        </p:nvSpPr>
        <p:spPr>
          <a:xfrm rot="1523276">
            <a:off x="9390025" y="35996"/>
            <a:ext cx="2155205" cy="1499770"/>
          </a:xfrm>
          <a:prstGeom prst="rect">
            <a:avLst/>
          </a:prstGeom>
          <a:noFill/>
        </p:spPr>
        <p:txBody>
          <a:bodyPr wrap="none" lIns="103632" tIns="51816" rIns="103632" bIns="51816">
            <a:spAutoFit/>
          </a:bodyPr>
          <a:lstStyle/>
          <a:p>
            <a:pPr algn="ctr"/>
            <a:r>
              <a:rPr lang="en-US" sz="4533" b="1" dirty="0">
                <a:ln w="22225">
                  <a:solidFill>
                    <a:schemeClr val="accent2"/>
                  </a:solidFill>
                  <a:prstDash val="solid"/>
                </a:ln>
                <a:solidFill>
                  <a:schemeClr val="accent2">
                    <a:lumMod val="40000"/>
                    <a:lumOff val="60000"/>
                  </a:schemeClr>
                </a:solidFill>
              </a:rPr>
              <a:t>Not </a:t>
            </a:r>
            <a:br>
              <a:rPr lang="en-US" sz="4533" b="1" dirty="0">
                <a:ln w="22225">
                  <a:solidFill>
                    <a:schemeClr val="accent2"/>
                  </a:solidFill>
                  <a:prstDash val="solid"/>
                </a:ln>
                <a:solidFill>
                  <a:schemeClr val="accent2">
                    <a:lumMod val="40000"/>
                    <a:lumOff val="60000"/>
                  </a:schemeClr>
                </a:solidFill>
              </a:rPr>
            </a:br>
            <a:r>
              <a:rPr lang="en-US" sz="4533" b="1" dirty="0">
                <a:ln w="22225">
                  <a:solidFill>
                    <a:schemeClr val="accent2"/>
                  </a:solidFill>
                  <a:prstDash val="solid"/>
                </a:ln>
                <a:solidFill>
                  <a:schemeClr val="accent2">
                    <a:lumMod val="40000"/>
                    <a:lumOff val="60000"/>
                  </a:schemeClr>
                </a:solidFill>
              </a:rPr>
              <a:t>testable</a:t>
            </a:r>
          </a:p>
        </p:txBody>
      </p:sp>
    </p:spTree>
    <p:extLst>
      <p:ext uri="{BB962C8B-B14F-4D97-AF65-F5344CB8AC3E}">
        <p14:creationId xmlns:p14="http://schemas.microsoft.com/office/powerpoint/2010/main" val="25070209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Problem</a:t>
            </a:r>
          </a:p>
        </p:txBody>
      </p:sp>
      <p:sp>
        <p:nvSpPr>
          <p:cNvPr id="2" name="Footer Placeholder 1"/>
          <p:cNvSpPr>
            <a:spLocks noGrp="1"/>
          </p:cNvSpPr>
          <p:nvPr>
            <p:ph type="ftr" sz="quarter" idx="10"/>
          </p:nvPr>
        </p:nvSpPr>
        <p:spPr/>
        <p:txBody>
          <a:bodyPr/>
          <a:lstStyle/>
          <a:p>
            <a:pPr>
              <a:defRPr/>
            </a:pPr>
            <a:r>
              <a:rPr lang="en-US"/>
              <a:t>EECS 370: Introduction to </a:t>
            </a:r>
            <a:br>
              <a:rPr lang="en-US"/>
            </a:br>
            <a:r>
              <a:rPr lang="en-US"/>
              <a:t>Computer Organization</a:t>
            </a:r>
          </a:p>
          <a:p>
            <a:pPr>
              <a:defRPr/>
            </a:pPr>
            <a:endParaRPr lang="en-US"/>
          </a:p>
        </p:txBody>
      </p:sp>
      <p:sp>
        <p:nvSpPr>
          <p:cNvPr id="3" name="Slide Number Placeholder 2"/>
          <p:cNvSpPr>
            <a:spLocks noGrp="1"/>
          </p:cNvSpPr>
          <p:nvPr>
            <p:ph type="sldNum" sz="quarter" idx="11"/>
          </p:nvPr>
        </p:nvSpPr>
        <p:spPr/>
        <p:txBody>
          <a:bodyPr/>
          <a:lstStyle/>
          <a:p>
            <a:fld id="{1688EBD0-950B-4DD6-A677-5FDCD445C278}" type="slidenum">
              <a:rPr lang="en-US" smtClean="0"/>
              <a:pPr/>
              <a:t>42</a:t>
            </a:fld>
            <a:endParaRPr lang="en-US" dirty="0"/>
          </a:p>
        </p:txBody>
      </p:sp>
      <p:sp>
        <p:nvSpPr>
          <p:cNvPr id="6" name="Text Box 4"/>
          <p:cNvSpPr txBox="1">
            <a:spLocks noChangeArrowheads="1"/>
          </p:cNvSpPr>
          <p:nvPr/>
        </p:nvSpPr>
        <p:spPr bwMode="auto">
          <a:xfrm>
            <a:off x="4619448" y="1640841"/>
            <a:ext cx="369012" cy="530273"/>
          </a:xfrm>
          <a:prstGeom prst="rect">
            <a:avLst/>
          </a:prstGeom>
          <a:noFill/>
          <a:ln w="28575">
            <a:solidFill>
              <a:srgbClr val="FF0000"/>
            </a:solidFill>
            <a:miter lim="800000"/>
            <a:headEnd/>
            <a:tailEnd/>
          </a:ln>
        </p:spPr>
        <p:txBody>
          <a:bodyPr wrap="none">
            <a:spAutoFit/>
          </a:bodyPr>
          <a:lstStyle/>
          <a:p>
            <a:pPr algn="ctr"/>
            <a:r>
              <a:rPr lang="en-US" sz="2846" b="1" dirty="0"/>
              <a:t>0</a:t>
            </a:r>
          </a:p>
        </p:txBody>
      </p:sp>
      <p:sp>
        <p:nvSpPr>
          <p:cNvPr id="7" name="Text Box 5"/>
          <p:cNvSpPr txBox="1">
            <a:spLocks noChangeArrowheads="1"/>
          </p:cNvSpPr>
          <p:nvPr/>
        </p:nvSpPr>
        <p:spPr bwMode="auto">
          <a:xfrm>
            <a:off x="5010560" y="1640841"/>
            <a:ext cx="1659429" cy="530273"/>
          </a:xfrm>
          <a:prstGeom prst="rect">
            <a:avLst/>
          </a:prstGeom>
          <a:noFill/>
          <a:ln w="28575">
            <a:solidFill>
              <a:srgbClr val="FF0000"/>
            </a:solidFill>
            <a:miter lim="800000"/>
            <a:headEnd/>
            <a:tailEnd/>
          </a:ln>
        </p:spPr>
        <p:txBody>
          <a:bodyPr wrap="none">
            <a:spAutoFit/>
          </a:bodyPr>
          <a:lstStyle/>
          <a:p>
            <a:pPr algn="ctr"/>
            <a:r>
              <a:rPr lang="en-US" sz="2846" b="1" dirty="0"/>
              <a:t>10000101</a:t>
            </a:r>
          </a:p>
        </p:txBody>
      </p:sp>
      <p:sp>
        <p:nvSpPr>
          <p:cNvPr id="8" name="Text Box 6"/>
          <p:cNvSpPr txBox="1">
            <a:spLocks noChangeArrowheads="1"/>
          </p:cNvSpPr>
          <p:nvPr/>
        </p:nvSpPr>
        <p:spPr bwMode="auto">
          <a:xfrm>
            <a:off x="6564210" y="1640841"/>
            <a:ext cx="4424608" cy="530273"/>
          </a:xfrm>
          <a:prstGeom prst="rect">
            <a:avLst/>
          </a:prstGeom>
          <a:noFill/>
          <a:ln w="28575">
            <a:solidFill>
              <a:srgbClr val="FF0000"/>
            </a:solidFill>
            <a:miter lim="800000"/>
            <a:headEnd/>
            <a:tailEnd/>
          </a:ln>
        </p:spPr>
        <p:txBody>
          <a:bodyPr wrap="none">
            <a:spAutoFit/>
          </a:bodyPr>
          <a:lstStyle/>
          <a:p>
            <a:pPr algn="ctr"/>
            <a:r>
              <a:rPr lang="en-US" sz="2846" b="1" dirty="0"/>
              <a:t>10010100100000000000000</a:t>
            </a:r>
          </a:p>
        </p:txBody>
      </p:sp>
      <p:sp>
        <p:nvSpPr>
          <p:cNvPr id="9" name="Text Box 4"/>
          <p:cNvSpPr txBox="1">
            <a:spLocks noChangeArrowheads="1"/>
          </p:cNvSpPr>
          <p:nvPr/>
        </p:nvSpPr>
        <p:spPr bwMode="auto">
          <a:xfrm>
            <a:off x="4619448" y="2590801"/>
            <a:ext cx="369012" cy="530273"/>
          </a:xfrm>
          <a:prstGeom prst="rect">
            <a:avLst/>
          </a:prstGeom>
          <a:noFill/>
          <a:ln w="28575">
            <a:solidFill>
              <a:srgbClr val="FF0000"/>
            </a:solidFill>
            <a:miter lim="800000"/>
            <a:headEnd/>
            <a:tailEnd/>
          </a:ln>
        </p:spPr>
        <p:txBody>
          <a:bodyPr wrap="none">
            <a:spAutoFit/>
          </a:bodyPr>
          <a:lstStyle/>
          <a:p>
            <a:pPr algn="ctr"/>
            <a:r>
              <a:rPr lang="en-US" sz="2846" b="1" dirty="0"/>
              <a:t>0</a:t>
            </a:r>
          </a:p>
        </p:txBody>
      </p:sp>
      <p:sp>
        <p:nvSpPr>
          <p:cNvPr id="10" name="Text Box 5"/>
          <p:cNvSpPr txBox="1">
            <a:spLocks noChangeArrowheads="1"/>
          </p:cNvSpPr>
          <p:nvPr/>
        </p:nvSpPr>
        <p:spPr bwMode="auto">
          <a:xfrm>
            <a:off x="5010560" y="2590801"/>
            <a:ext cx="1659429" cy="530273"/>
          </a:xfrm>
          <a:prstGeom prst="rect">
            <a:avLst/>
          </a:prstGeom>
          <a:noFill/>
          <a:ln w="28575">
            <a:solidFill>
              <a:srgbClr val="FF0000"/>
            </a:solidFill>
            <a:miter lim="800000"/>
            <a:headEnd/>
            <a:tailEnd/>
          </a:ln>
        </p:spPr>
        <p:txBody>
          <a:bodyPr wrap="none">
            <a:spAutoFit/>
          </a:bodyPr>
          <a:lstStyle/>
          <a:p>
            <a:pPr algn="ctr"/>
            <a:r>
              <a:rPr lang="en-US" sz="2846" b="1" dirty="0"/>
              <a:t>10000010</a:t>
            </a:r>
          </a:p>
        </p:txBody>
      </p:sp>
      <p:sp>
        <p:nvSpPr>
          <p:cNvPr id="11" name="Text Box 6"/>
          <p:cNvSpPr txBox="1">
            <a:spLocks noChangeArrowheads="1"/>
          </p:cNvSpPr>
          <p:nvPr/>
        </p:nvSpPr>
        <p:spPr bwMode="auto">
          <a:xfrm>
            <a:off x="6564210" y="2590801"/>
            <a:ext cx="4424608" cy="530273"/>
          </a:xfrm>
          <a:prstGeom prst="rect">
            <a:avLst/>
          </a:prstGeom>
          <a:noFill/>
          <a:ln w="28575">
            <a:solidFill>
              <a:srgbClr val="FF0000"/>
            </a:solidFill>
            <a:miter lim="800000"/>
            <a:headEnd/>
            <a:tailEnd/>
          </a:ln>
        </p:spPr>
        <p:txBody>
          <a:bodyPr wrap="none">
            <a:spAutoFit/>
          </a:bodyPr>
          <a:lstStyle/>
          <a:p>
            <a:pPr algn="ctr"/>
            <a:r>
              <a:rPr lang="en-US" sz="2846" b="1" dirty="0"/>
              <a:t>10111000000000000000000</a:t>
            </a:r>
          </a:p>
        </p:txBody>
      </p:sp>
      <p:sp>
        <p:nvSpPr>
          <p:cNvPr id="12" name="Down Arrow 11"/>
          <p:cNvSpPr/>
          <p:nvPr/>
        </p:nvSpPr>
        <p:spPr bwMode="auto">
          <a:xfrm>
            <a:off x="6599079" y="3108960"/>
            <a:ext cx="518160" cy="60452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103632" tIns="51816" rIns="103632" bIns="51816" numCol="1" rtlCol="0" anchor="t" anchorCtr="0" compatLnSpc="1">
            <a:prstTxWarp prst="textNoShape">
              <a:avLst/>
            </a:prstTxWarp>
          </a:bodyPr>
          <a:lstStyle/>
          <a:p>
            <a:pPr defTabSz="1036290" fontAlgn="base">
              <a:spcBef>
                <a:spcPct val="0"/>
              </a:spcBef>
              <a:spcAft>
                <a:spcPct val="0"/>
              </a:spcAft>
            </a:pPr>
            <a:endParaRPr lang="en-US" sz="2720">
              <a:latin typeface="Times New Roman" pitchFamily="18" charset="0"/>
            </a:endParaRPr>
          </a:p>
        </p:txBody>
      </p:sp>
      <p:sp>
        <p:nvSpPr>
          <p:cNvPr id="13" name="TextBox 12"/>
          <p:cNvSpPr txBox="1"/>
          <p:nvPr/>
        </p:nvSpPr>
        <p:spPr>
          <a:xfrm>
            <a:off x="6944520" y="3108960"/>
            <a:ext cx="4446795" cy="406265"/>
          </a:xfrm>
          <a:prstGeom prst="rect">
            <a:avLst/>
          </a:prstGeom>
          <a:noFill/>
        </p:spPr>
        <p:txBody>
          <a:bodyPr wrap="none" rtlCol="0">
            <a:spAutoFit/>
          </a:bodyPr>
          <a:lstStyle/>
          <a:p>
            <a:r>
              <a:rPr lang="en-US" sz="2040" dirty="0"/>
              <a:t>Shift mantissa by difference in exponent</a:t>
            </a:r>
          </a:p>
        </p:txBody>
      </p:sp>
      <p:sp>
        <p:nvSpPr>
          <p:cNvPr id="16" name="Text Box 6"/>
          <p:cNvSpPr txBox="1">
            <a:spLocks noChangeArrowheads="1"/>
          </p:cNvSpPr>
          <p:nvPr/>
        </p:nvSpPr>
        <p:spPr bwMode="auto">
          <a:xfrm>
            <a:off x="6548462" y="3708420"/>
            <a:ext cx="4424608" cy="530273"/>
          </a:xfrm>
          <a:prstGeom prst="rect">
            <a:avLst/>
          </a:prstGeom>
          <a:noFill/>
          <a:ln w="28575">
            <a:solidFill>
              <a:srgbClr val="FF0000"/>
            </a:solidFill>
            <a:miter lim="800000"/>
            <a:headEnd/>
            <a:tailEnd/>
          </a:ln>
        </p:spPr>
        <p:txBody>
          <a:bodyPr wrap="none">
            <a:spAutoFit/>
          </a:bodyPr>
          <a:lstStyle/>
          <a:p>
            <a:pPr algn="ctr"/>
            <a:r>
              <a:rPr lang="en-US" sz="2846" b="1" dirty="0"/>
              <a:t>00</a:t>
            </a:r>
            <a:r>
              <a:rPr lang="en-US" sz="2846" b="1" dirty="0">
                <a:solidFill>
                  <a:srgbClr val="FF0000"/>
                </a:solidFill>
              </a:rPr>
              <a:t>1</a:t>
            </a:r>
            <a:r>
              <a:rPr lang="en-US" sz="2846" b="1" dirty="0"/>
              <a:t>10111000000000000000</a:t>
            </a:r>
          </a:p>
        </p:txBody>
      </p:sp>
      <p:sp>
        <p:nvSpPr>
          <p:cNvPr id="17" name="TextBox 16"/>
          <p:cNvSpPr txBox="1"/>
          <p:nvPr/>
        </p:nvSpPr>
        <p:spPr>
          <a:xfrm>
            <a:off x="2971959" y="1640841"/>
            <a:ext cx="1382110" cy="530273"/>
          </a:xfrm>
          <a:prstGeom prst="rect">
            <a:avLst/>
          </a:prstGeom>
          <a:noFill/>
        </p:spPr>
        <p:txBody>
          <a:bodyPr wrap="none" rtlCol="0">
            <a:spAutoFit/>
          </a:bodyPr>
          <a:lstStyle/>
          <a:p>
            <a:r>
              <a:rPr lang="en-US" sz="2846" dirty="0"/>
              <a:t>101.125</a:t>
            </a:r>
          </a:p>
        </p:txBody>
      </p:sp>
      <p:sp>
        <p:nvSpPr>
          <p:cNvPr id="18" name="TextBox 17"/>
          <p:cNvSpPr txBox="1"/>
          <p:nvPr/>
        </p:nvSpPr>
        <p:spPr>
          <a:xfrm>
            <a:off x="3058319" y="2590801"/>
            <a:ext cx="1013419" cy="530273"/>
          </a:xfrm>
          <a:prstGeom prst="rect">
            <a:avLst/>
          </a:prstGeom>
          <a:noFill/>
        </p:spPr>
        <p:txBody>
          <a:bodyPr wrap="none" rtlCol="0">
            <a:spAutoFit/>
          </a:bodyPr>
          <a:lstStyle/>
          <a:p>
            <a:r>
              <a:rPr lang="en-US" sz="2846" dirty="0"/>
              <a:t>13.75</a:t>
            </a:r>
          </a:p>
        </p:txBody>
      </p:sp>
      <p:sp>
        <p:nvSpPr>
          <p:cNvPr id="19" name="TextBox 18"/>
          <p:cNvSpPr txBox="1"/>
          <p:nvPr/>
        </p:nvSpPr>
        <p:spPr>
          <a:xfrm>
            <a:off x="1676559" y="4058921"/>
            <a:ext cx="2664704" cy="530273"/>
          </a:xfrm>
          <a:prstGeom prst="rect">
            <a:avLst/>
          </a:prstGeom>
          <a:noFill/>
        </p:spPr>
        <p:txBody>
          <a:bodyPr wrap="none" rtlCol="0">
            <a:spAutoFit/>
          </a:bodyPr>
          <a:lstStyle/>
          <a:p>
            <a:r>
              <a:rPr lang="en-US" sz="2846" dirty="0"/>
              <a:t>Sum Significands</a:t>
            </a:r>
          </a:p>
        </p:txBody>
      </p:sp>
      <p:sp>
        <p:nvSpPr>
          <p:cNvPr id="25" name="Text Box 10"/>
          <p:cNvSpPr txBox="1">
            <a:spLocks noChangeArrowheads="1"/>
          </p:cNvSpPr>
          <p:nvPr/>
        </p:nvSpPr>
        <p:spPr bwMode="auto">
          <a:xfrm>
            <a:off x="1676559" y="4577080"/>
            <a:ext cx="2592376" cy="790088"/>
          </a:xfrm>
          <a:prstGeom prst="rect">
            <a:avLst/>
          </a:prstGeom>
          <a:noFill/>
          <a:ln w="9525">
            <a:noFill/>
            <a:miter lim="800000"/>
            <a:headEnd/>
            <a:tailEnd/>
          </a:ln>
        </p:spPr>
        <p:txBody>
          <a:bodyPr wrap="none">
            <a:spAutoFit/>
          </a:bodyPr>
          <a:lstStyle/>
          <a:p>
            <a:r>
              <a:rPr lang="en-US" sz="2267" b="1" dirty="0"/>
              <a:t>   </a:t>
            </a:r>
            <a:r>
              <a:rPr lang="en-US" sz="2267" b="1" dirty="0">
                <a:solidFill>
                  <a:srgbClr val="FF0000"/>
                </a:solidFill>
              </a:rPr>
              <a:t>1</a:t>
            </a:r>
            <a:r>
              <a:rPr lang="en-US" sz="2267" b="1" dirty="0"/>
              <a:t> 1 0 0 1 0 1 0 0 1 </a:t>
            </a:r>
          </a:p>
          <a:p>
            <a:r>
              <a:rPr lang="en-US" sz="2267" b="1" dirty="0">
                <a:sym typeface="Symbol" pitchFamily="18" charset="2"/>
              </a:rPr>
              <a:t>+ 0 0</a:t>
            </a:r>
            <a:r>
              <a:rPr lang="en-US" sz="2267" b="1" dirty="0"/>
              <a:t> 0 </a:t>
            </a:r>
            <a:r>
              <a:rPr lang="en-US" sz="2267" b="1" dirty="0">
                <a:solidFill>
                  <a:srgbClr val="FF0000"/>
                </a:solidFill>
              </a:rPr>
              <a:t>1</a:t>
            </a:r>
            <a:r>
              <a:rPr lang="en-US" sz="2267" b="1" dirty="0"/>
              <a:t> 1 0 1 1 1 0  </a:t>
            </a:r>
          </a:p>
        </p:txBody>
      </p:sp>
      <p:cxnSp>
        <p:nvCxnSpPr>
          <p:cNvPr id="27" name="Straight Connector 26"/>
          <p:cNvCxnSpPr/>
          <p:nvPr/>
        </p:nvCxnSpPr>
        <p:spPr bwMode="auto">
          <a:xfrm>
            <a:off x="1503839" y="5354320"/>
            <a:ext cx="293624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8" name="Text Box 10"/>
          <p:cNvSpPr txBox="1">
            <a:spLocks noChangeArrowheads="1"/>
          </p:cNvSpPr>
          <p:nvPr/>
        </p:nvSpPr>
        <p:spPr bwMode="auto">
          <a:xfrm>
            <a:off x="1659979" y="5329290"/>
            <a:ext cx="2513830" cy="441211"/>
          </a:xfrm>
          <a:prstGeom prst="rect">
            <a:avLst/>
          </a:prstGeom>
          <a:noFill/>
          <a:ln w="9525">
            <a:noFill/>
            <a:miter lim="800000"/>
            <a:headEnd/>
            <a:tailEnd/>
          </a:ln>
        </p:spPr>
        <p:txBody>
          <a:bodyPr wrap="none">
            <a:spAutoFit/>
          </a:bodyPr>
          <a:lstStyle/>
          <a:p>
            <a:r>
              <a:rPr lang="en-US" sz="2267" b="1" dirty="0">
                <a:solidFill>
                  <a:srgbClr val="FF0000"/>
                </a:solidFill>
              </a:rPr>
              <a:t>  </a:t>
            </a:r>
            <a:r>
              <a:rPr lang="en-US" sz="2267" b="1" dirty="0"/>
              <a:t> </a:t>
            </a:r>
            <a:r>
              <a:rPr lang="en-US" sz="2267" b="1" dirty="0">
                <a:solidFill>
                  <a:srgbClr val="FF0000"/>
                </a:solidFill>
              </a:rPr>
              <a:t>1</a:t>
            </a:r>
            <a:r>
              <a:rPr lang="en-US" sz="2267" b="1" dirty="0"/>
              <a:t> 1 1 0 0 1 0 1 1 1 </a:t>
            </a:r>
          </a:p>
        </p:txBody>
      </p:sp>
      <p:sp>
        <p:nvSpPr>
          <p:cNvPr id="29" name="TextBox 28"/>
          <p:cNvSpPr txBox="1"/>
          <p:nvPr/>
        </p:nvSpPr>
        <p:spPr>
          <a:xfrm>
            <a:off x="5908199" y="4231640"/>
            <a:ext cx="5008880" cy="1138966"/>
          </a:xfrm>
          <a:prstGeom prst="rect">
            <a:avLst/>
          </a:prstGeom>
          <a:noFill/>
        </p:spPr>
        <p:txBody>
          <a:bodyPr wrap="square" rtlCol="0">
            <a:spAutoFit/>
          </a:bodyPr>
          <a:lstStyle/>
          <a:p>
            <a:r>
              <a:rPr lang="en-US" sz="2267" dirty="0"/>
              <a:t>Note:  When shifting to the right, the first shift should put the implicit </a:t>
            </a:r>
            <a:r>
              <a:rPr lang="en-US" sz="2267" dirty="0">
                <a:solidFill>
                  <a:srgbClr val="FF0000"/>
                </a:solidFill>
              </a:rPr>
              <a:t>1</a:t>
            </a:r>
            <a:r>
              <a:rPr lang="en-US" sz="2267" dirty="0"/>
              <a:t>, then 0’s</a:t>
            </a:r>
          </a:p>
        </p:txBody>
      </p:sp>
      <p:sp>
        <p:nvSpPr>
          <p:cNvPr id="30" name="Text Box 4"/>
          <p:cNvSpPr txBox="1">
            <a:spLocks noChangeArrowheads="1"/>
          </p:cNvSpPr>
          <p:nvPr/>
        </p:nvSpPr>
        <p:spPr bwMode="auto">
          <a:xfrm>
            <a:off x="4782545" y="5613401"/>
            <a:ext cx="369012" cy="530273"/>
          </a:xfrm>
          <a:prstGeom prst="rect">
            <a:avLst/>
          </a:prstGeom>
          <a:noFill/>
          <a:ln w="28575">
            <a:solidFill>
              <a:srgbClr val="FF0000"/>
            </a:solidFill>
            <a:miter lim="800000"/>
            <a:headEnd/>
            <a:tailEnd/>
          </a:ln>
        </p:spPr>
        <p:txBody>
          <a:bodyPr wrap="none">
            <a:spAutoFit/>
          </a:bodyPr>
          <a:lstStyle/>
          <a:p>
            <a:pPr algn="ctr"/>
            <a:r>
              <a:rPr lang="en-US" sz="2846" b="1" dirty="0"/>
              <a:t>0</a:t>
            </a:r>
          </a:p>
        </p:txBody>
      </p:sp>
      <p:sp>
        <p:nvSpPr>
          <p:cNvPr id="31" name="Text Box 5"/>
          <p:cNvSpPr txBox="1">
            <a:spLocks noChangeArrowheads="1"/>
          </p:cNvSpPr>
          <p:nvPr/>
        </p:nvSpPr>
        <p:spPr bwMode="auto">
          <a:xfrm>
            <a:off x="5173657" y="5613401"/>
            <a:ext cx="1659429" cy="530273"/>
          </a:xfrm>
          <a:prstGeom prst="rect">
            <a:avLst/>
          </a:prstGeom>
          <a:noFill/>
          <a:ln w="28575">
            <a:solidFill>
              <a:srgbClr val="FF0000"/>
            </a:solidFill>
            <a:miter lim="800000"/>
            <a:headEnd/>
            <a:tailEnd/>
          </a:ln>
        </p:spPr>
        <p:txBody>
          <a:bodyPr wrap="none">
            <a:spAutoFit/>
          </a:bodyPr>
          <a:lstStyle/>
          <a:p>
            <a:pPr algn="ctr"/>
            <a:r>
              <a:rPr lang="en-US" sz="2846" b="1" dirty="0"/>
              <a:t>10000101</a:t>
            </a:r>
          </a:p>
        </p:txBody>
      </p:sp>
      <p:sp>
        <p:nvSpPr>
          <p:cNvPr id="32" name="Text Box 6"/>
          <p:cNvSpPr txBox="1">
            <a:spLocks noChangeArrowheads="1"/>
          </p:cNvSpPr>
          <p:nvPr/>
        </p:nvSpPr>
        <p:spPr bwMode="auto">
          <a:xfrm>
            <a:off x="6734744" y="5613401"/>
            <a:ext cx="4240263" cy="530273"/>
          </a:xfrm>
          <a:prstGeom prst="rect">
            <a:avLst/>
          </a:prstGeom>
          <a:noFill/>
          <a:ln w="28575">
            <a:solidFill>
              <a:srgbClr val="FF0000"/>
            </a:solidFill>
            <a:miter lim="800000"/>
            <a:headEnd/>
            <a:tailEnd/>
          </a:ln>
        </p:spPr>
        <p:txBody>
          <a:bodyPr wrap="none">
            <a:spAutoFit/>
          </a:bodyPr>
          <a:lstStyle/>
          <a:p>
            <a:pPr algn="ctr"/>
            <a:r>
              <a:rPr lang="en-US" sz="2846" b="1" dirty="0"/>
              <a:t>1100101110000000000000</a:t>
            </a:r>
          </a:p>
        </p:txBody>
      </p:sp>
      <p:sp>
        <p:nvSpPr>
          <p:cNvPr id="33" name="TextBox 32"/>
          <p:cNvSpPr txBox="1"/>
          <p:nvPr/>
        </p:nvSpPr>
        <p:spPr>
          <a:xfrm>
            <a:off x="7289959" y="6131561"/>
            <a:ext cx="1645002" cy="530273"/>
          </a:xfrm>
          <a:prstGeom prst="rect">
            <a:avLst/>
          </a:prstGeom>
          <a:noFill/>
        </p:spPr>
        <p:txBody>
          <a:bodyPr wrap="none" rtlCol="0">
            <a:spAutoFit/>
          </a:bodyPr>
          <a:lstStyle/>
          <a:p>
            <a:r>
              <a:rPr lang="en-US" sz="2846" dirty="0"/>
              <a:t>= 114.875</a:t>
            </a:r>
          </a:p>
        </p:txBody>
      </p:sp>
      <p:sp>
        <p:nvSpPr>
          <p:cNvPr id="34" name="TextBox 33"/>
          <p:cNvSpPr txBox="1"/>
          <p:nvPr/>
        </p:nvSpPr>
        <p:spPr>
          <a:xfrm>
            <a:off x="4267359" y="3281680"/>
            <a:ext cx="1771960" cy="406265"/>
          </a:xfrm>
          <a:prstGeom prst="rect">
            <a:avLst/>
          </a:prstGeom>
          <a:noFill/>
        </p:spPr>
        <p:txBody>
          <a:bodyPr wrap="none" rtlCol="0">
            <a:spAutoFit/>
          </a:bodyPr>
          <a:lstStyle/>
          <a:p>
            <a:r>
              <a:rPr lang="en-US" sz="2040" dirty="0"/>
              <a:t>Shift by 6-3 = 3</a:t>
            </a:r>
          </a:p>
        </p:txBody>
      </p:sp>
      <p:cxnSp>
        <p:nvCxnSpPr>
          <p:cNvPr id="36" name="Straight Arrow Connector 35"/>
          <p:cNvCxnSpPr>
            <a:stCxn id="7" idx="2"/>
          </p:cNvCxnSpPr>
          <p:nvPr/>
        </p:nvCxnSpPr>
        <p:spPr bwMode="auto">
          <a:xfrm flipH="1">
            <a:off x="5303680" y="2171114"/>
            <a:ext cx="536595" cy="11969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Arrow Connector 37"/>
          <p:cNvCxnSpPr>
            <a:stCxn id="10" idx="2"/>
          </p:cNvCxnSpPr>
          <p:nvPr/>
        </p:nvCxnSpPr>
        <p:spPr bwMode="auto">
          <a:xfrm flipH="1">
            <a:off x="5562760" y="3121074"/>
            <a:ext cx="277515" cy="24696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9" name="TextBox 38"/>
          <p:cNvSpPr txBox="1"/>
          <p:nvPr/>
        </p:nvSpPr>
        <p:spPr>
          <a:xfrm>
            <a:off x="1158399" y="6045201"/>
            <a:ext cx="3022600" cy="720197"/>
          </a:xfrm>
          <a:prstGeom prst="rect">
            <a:avLst/>
          </a:prstGeom>
          <a:noFill/>
        </p:spPr>
        <p:txBody>
          <a:bodyPr wrap="square" rtlCol="0">
            <a:spAutoFit/>
          </a:bodyPr>
          <a:lstStyle/>
          <a:p>
            <a:r>
              <a:rPr lang="en-US" sz="2040" dirty="0"/>
              <a:t>Sum didn’t overflow, so no re-normalization needed</a:t>
            </a:r>
          </a:p>
        </p:txBody>
      </p:sp>
      <p:cxnSp>
        <p:nvCxnSpPr>
          <p:cNvPr id="41" name="Straight Arrow Connector 40"/>
          <p:cNvCxnSpPr/>
          <p:nvPr/>
        </p:nvCxnSpPr>
        <p:spPr bwMode="auto">
          <a:xfrm flipV="1">
            <a:off x="1503839" y="5613400"/>
            <a:ext cx="345440" cy="51816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5" name="Rectangle 34">
            <a:extLst>
              <a:ext uri="{FF2B5EF4-FFF2-40B4-BE49-F238E27FC236}">
                <a16:creationId xmlns:a16="http://schemas.microsoft.com/office/drawing/2014/main" id="{258E8C41-2F4E-4C03-B49D-F7CF5C8EDE37}"/>
              </a:ext>
            </a:extLst>
          </p:cNvPr>
          <p:cNvSpPr/>
          <p:nvPr/>
        </p:nvSpPr>
        <p:spPr>
          <a:xfrm rot="1523276">
            <a:off x="9390025" y="35996"/>
            <a:ext cx="2155205" cy="1499770"/>
          </a:xfrm>
          <a:prstGeom prst="rect">
            <a:avLst/>
          </a:prstGeom>
          <a:noFill/>
        </p:spPr>
        <p:txBody>
          <a:bodyPr wrap="none" lIns="103632" tIns="51816" rIns="103632" bIns="51816">
            <a:spAutoFit/>
          </a:bodyPr>
          <a:lstStyle/>
          <a:p>
            <a:pPr algn="ctr"/>
            <a:r>
              <a:rPr lang="en-US" sz="4533" b="1" dirty="0">
                <a:ln w="22225">
                  <a:solidFill>
                    <a:schemeClr val="accent2"/>
                  </a:solidFill>
                  <a:prstDash val="solid"/>
                </a:ln>
                <a:solidFill>
                  <a:schemeClr val="accent2">
                    <a:lumMod val="40000"/>
                    <a:lumOff val="60000"/>
                  </a:schemeClr>
                </a:solidFill>
              </a:rPr>
              <a:t>Not </a:t>
            </a:r>
            <a:br>
              <a:rPr lang="en-US" sz="4533" b="1" dirty="0">
                <a:ln w="22225">
                  <a:solidFill>
                    <a:schemeClr val="accent2"/>
                  </a:solidFill>
                  <a:prstDash val="solid"/>
                </a:ln>
                <a:solidFill>
                  <a:schemeClr val="accent2">
                    <a:lumMod val="40000"/>
                    <a:lumOff val="60000"/>
                  </a:schemeClr>
                </a:solidFill>
              </a:rPr>
            </a:br>
            <a:r>
              <a:rPr lang="en-US" sz="4533" b="1" dirty="0">
                <a:ln w="22225">
                  <a:solidFill>
                    <a:schemeClr val="accent2"/>
                  </a:solidFill>
                  <a:prstDash val="solid"/>
                </a:ln>
                <a:solidFill>
                  <a:schemeClr val="accent2">
                    <a:lumMod val="40000"/>
                    <a:lumOff val="60000"/>
                  </a:schemeClr>
                </a:solidFill>
              </a:rPr>
              <a:t>testable</a:t>
            </a:r>
          </a:p>
        </p:txBody>
      </p:sp>
    </p:spTree>
    <p:extLst>
      <p:ext uri="{BB962C8B-B14F-4D97-AF65-F5344CB8AC3E}">
        <p14:creationId xmlns:p14="http://schemas.microsoft.com/office/powerpoint/2010/main" val="32314874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503839" y="345440"/>
            <a:ext cx="9067800" cy="949960"/>
          </a:xfrm>
        </p:spPr>
        <p:txBody>
          <a:bodyPr/>
          <a:lstStyle/>
          <a:p>
            <a:pPr eaLnBrk="1" hangingPunct="1"/>
            <a:r>
              <a:rPr lang="en-US" dirty="0">
                <a:ea typeface="ＭＳ Ｐゴシック" charset="-128"/>
              </a:rPr>
              <a:t>Class Problem</a:t>
            </a:r>
          </a:p>
        </p:txBody>
      </p:sp>
      <p:sp>
        <p:nvSpPr>
          <p:cNvPr id="18435" name="Rectangle 3"/>
          <p:cNvSpPr>
            <a:spLocks noGrp="1" noChangeArrowheads="1"/>
          </p:cNvSpPr>
          <p:nvPr>
            <p:ph idx="4294967295"/>
          </p:nvPr>
        </p:nvSpPr>
        <p:spPr>
          <a:xfrm>
            <a:off x="899319" y="1381760"/>
            <a:ext cx="9067800" cy="5440680"/>
          </a:xfrm>
        </p:spPr>
        <p:txBody>
          <a:bodyPr/>
          <a:lstStyle/>
          <a:p>
            <a:pPr eaLnBrk="1" hangingPunct="1"/>
            <a:endParaRPr lang="en-US" dirty="0">
              <a:ea typeface="ＭＳ Ｐゴシック" charset="-128"/>
            </a:endParaRPr>
          </a:p>
          <a:p>
            <a:pPr lvl="1" eaLnBrk="1" hangingPunct="1"/>
            <a:endParaRPr lang="en-US" dirty="0">
              <a:cs typeface="Arial" charset="0"/>
            </a:endParaRPr>
          </a:p>
        </p:txBody>
      </p:sp>
      <p:sp>
        <p:nvSpPr>
          <p:cNvPr id="18436" name="Text Box 7"/>
          <p:cNvSpPr txBox="1">
            <a:spLocks noChangeArrowheads="1"/>
          </p:cNvSpPr>
          <p:nvPr/>
        </p:nvSpPr>
        <p:spPr bwMode="auto">
          <a:xfrm>
            <a:off x="1503839" y="1727200"/>
            <a:ext cx="8344336" cy="968214"/>
          </a:xfrm>
          <a:prstGeom prst="rect">
            <a:avLst/>
          </a:prstGeom>
          <a:noFill/>
          <a:ln w="9525">
            <a:solidFill>
              <a:srgbClr val="336699"/>
            </a:solidFill>
            <a:miter lim="800000"/>
            <a:headEnd/>
            <a:tailEnd/>
          </a:ln>
        </p:spPr>
        <p:txBody>
          <a:bodyPr wrap="none">
            <a:spAutoFit/>
          </a:bodyPr>
          <a:lstStyle/>
          <a:p>
            <a:r>
              <a:rPr lang="en-US" sz="2846" b="1" dirty="0">
                <a:latin typeface="Calibri" pitchFamily="34" charset="0"/>
              </a:rPr>
              <a:t>Show how to add the following 2 numbers using IEEE  </a:t>
            </a:r>
          </a:p>
          <a:p>
            <a:r>
              <a:rPr lang="en-US" sz="2846" b="1" dirty="0">
                <a:latin typeface="Calibri" pitchFamily="34" charset="0"/>
              </a:rPr>
              <a:t>floating point addition:  117.125 + 13.75</a:t>
            </a:r>
            <a:endParaRPr lang="en-US" sz="2846" dirty="0">
              <a:solidFill>
                <a:schemeClr val="bg1"/>
              </a:solidFill>
              <a:latin typeface="Calibri" pitchFamily="34" charset="0"/>
            </a:endParaRPr>
          </a:p>
        </p:txBody>
      </p:sp>
      <p:sp>
        <p:nvSpPr>
          <p:cNvPr id="18437" name="Slide Number Placeholder 9"/>
          <p:cNvSpPr txBox="1">
            <a:spLocks noGrp="1"/>
          </p:cNvSpPr>
          <p:nvPr/>
        </p:nvSpPr>
        <p:spPr bwMode="auto">
          <a:xfrm>
            <a:off x="8844439" y="7077922"/>
            <a:ext cx="1727200" cy="539750"/>
          </a:xfrm>
          <a:prstGeom prst="rect">
            <a:avLst/>
          </a:prstGeom>
          <a:noFill/>
          <a:ln w="9525">
            <a:noFill/>
            <a:miter lim="800000"/>
            <a:headEnd/>
            <a:tailEnd/>
          </a:ln>
        </p:spPr>
        <p:txBody>
          <a:bodyPr/>
          <a:lstStyle/>
          <a:p>
            <a:pPr algn="r"/>
            <a:fld id="{688C5BEF-EC34-4314-91FE-7A817F068652}" type="slidenum">
              <a:rPr lang="en-US" sz="1360"/>
              <a:pPr algn="r"/>
              <a:t>43</a:t>
            </a:fld>
            <a:endParaRPr lang="en-US" sz="1360" dirty="0"/>
          </a:p>
        </p:txBody>
      </p:sp>
      <p:sp>
        <p:nvSpPr>
          <p:cNvPr id="6146" name="Footer Placeholder 3"/>
          <p:cNvSpPr txBox="1">
            <a:spLocks noGrp="1"/>
          </p:cNvSpPr>
          <p:nvPr/>
        </p:nvSpPr>
        <p:spPr bwMode="auto">
          <a:xfrm>
            <a:off x="1590199" y="7081520"/>
            <a:ext cx="2418080" cy="539750"/>
          </a:xfrm>
          <a:prstGeom prst="rect">
            <a:avLst/>
          </a:prstGeom>
          <a:noFill/>
          <a:ln>
            <a:miter lim="800000"/>
            <a:headEnd/>
            <a:tailEnd/>
          </a:ln>
        </p:spPr>
        <p:txBody>
          <a:bodyPr/>
          <a:lstStyle/>
          <a:p>
            <a:pPr>
              <a:defRPr/>
            </a:pPr>
            <a:r>
              <a:rPr lang="en-US" sz="1133" dirty="0">
                <a:latin typeface="+mj-lt"/>
              </a:rPr>
              <a:t>EECS 370: Introduction to </a:t>
            </a:r>
            <a:br>
              <a:rPr lang="en-US" sz="1133" dirty="0">
                <a:latin typeface="+mj-lt"/>
              </a:rPr>
            </a:br>
            <a:r>
              <a:rPr lang="en-US" sz="1133" dirty="0">
                <a:latin typeface="+mj-lt"/>
              </a:rPr>
              <a:t>Computer Organization</a:t>
            </a:r>
          </a:p>
          <a:p>
            <a:pPr>
              <a:defRPr/>
            </a:pPr>
            <a:endParaRPr lang="en-US" sz="1133" dirty="0">
              <a:latin typeface="Verdana" pitchFamily="34" charset="0"/>
            </a:endParaRPr>
          </a:p>
        </p:txBody>
      </p:sp>
      <p:sp>
        <p:nvSpPr>
          <p:cNvPr id="7" name="Rectangle 6">
            <a:extLst>
              <a:ext uri="{FF2B5EF4-FFF2-40B4-BE49-F238E27FC236}">
                <a16:creationId xmlns:a16="http://schemas.microsoft.com/office/drawing/2014/main" id="{FF97C7B1-AC5F-4B58-B2A4-CF899A6237D4}"/>
              </a:ext>
            </a:extLst>
          </p:cNvPr>
          <p:cNvSpPr/>
          <p:nvPr/>
        </p:nvSpPr>
        <p:spPr>
          <a:xfrm rot="1523276">
            <a:off x="9390025" y="35996"/>
            <a:ext cx="2155205" cy="1499770"/>
          </a:xfrm>
          <a:prstGeom prst="rect">
            <a:avLst/>
          </a:prstGeom>
          <a:noFill/>
        </p:spPr>
        <p:txBody>
          <a:bodyPr wrap="none" lIns="103632" tIns="51816" rIns="103632" bIns="51816">
            <a:spAutoFit/>
          </a:bodyPr>
          <a:lstStyle/>
          <a:p>
            <a:pPr algn="ctr"/>
            <a:r>
              <a:rPr lang="en-US" sz="4533" b="1" dirty="0">
                <a:ln w="22225">
                  <a:solidFill>
                    <a:schemeClr val="accent2"/>
                  </a:solidFill>
                  <a:prstDash val="solid"/>
                </a:ln>
                <a:solidFill>
                  <a:schemeClr val="accent2">
                    <a:lumMod val="40000"/>
                    <a:lumOff val="60000"/>
                  </a:schemeClr>
                </a:solidFill>
              </a:rPr>
              <a:t>Not </a:t>
            </a:r>
            <a:br>
              <a:rPr lang="en-US" sz="4533" b="1" dirty="0">
                <a:ln w="22225">
                  <a:solidFill>
                    <a:schemeClr val="accent2"/>
                  </a:solidFill>
                  <a:prstDash val="solid"/>
                </a:ln>
                <a:solidFill>
                  <a:schemeClr val="accent2">
                    <a:lumMod val="40000"/>
                    <a:lumOff val="60000"/>
                  </a:schemeClr>
                </a:solidFill>
              </a:rPr>
            </a:br>
            <a:r>
              <a:rPr lang="en-US" sz="4533" b="1" dirty="0">
                <a:ln w="22225">
                  <a:solidFill>
                    <a:schemeClr val="accent2"/>
                  </a:solidFill>
                  <a:prstDash val="solid"/>
                </a:ln>
                <a:solidFill>
                  <a:schemeClr val="accent2">
                    <a:lumMod val="40000"/>
                    <a:lumOff val="60000"/>
                  </a:schemeClr>
                </a:solidFill>
              </a:rPr>
              <a:t>testable</a:t>
            </a:r>
          </a:p>
        </p:txBody>
      </p:sp>
    </p:spTree>
    <p:extLst>
      <p:ext uri="{BB962C8B-B14F-4D97-AF65-F5344CB8AC3E}">
        <p14:creationId xmlns:p14="http://schemas.microsoft.com/office/powerpoint/2010/main" val="2625565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Class Problem</a:t>
            </a:r>
          </a:p>
        </p:txBody>
      </p:sp>
      <p:sp>
        <p:nvSpPr>
          <p:cNvPr id="2" name="Footer Placeholder 1"/>
          <p:cNvSpPr>
            <a:spLocks noGrp="1"/>
          </p:cNvSpPr>
          <p:nvPr>
            <p:ph type="ftr" sz="quarter" idx="10"/>
          </p:nvPr>
        </p:nvSpPr>
        <p:spPr/>
        <p:txBody>
          <a:bodyPr/>
          <a:lstStyle/>
          <a:p>
            <a:pPr>
              <a:defRPr/>
            </a:pPr>
            <a:r>
              <a:rPr lang="en-US" dirty="0"/>
              <a:t>EECS 370: Introduction to </a:t>
            </a:r>
            <a:br>
              <a:rPr lang="en-US" dirty="0"/>
            </a:br>
            <a:r>
              <a:rPr lang="en-US" dirty="0"/>
              <a:t>Computer Organization</a:t>
            </a:r>
          </a:p>
          <a:p>
            <a:pPr>
              <a:defRPr/>
            </a:pPr>
            <a:endParaRPr lang="en-US" dirty="0"/>
          </a:p>
        </p:txBody>
      </p:sp>
      <p:sp>
        <p:nvSpPr>
          <p:cNvPr id="3" name="Slide Number Placeholder 2"/>
          <p:cNvSpPr>
            <a:spLocks noGrp="1"/>
          </p:cNvSpPr>
          <p:nvPr>
            <p:ph type="sldNum" sz="quarter" idx="11"/>
          </p:nvPr>
        </p:nvSpPr>
        <p:spPr/>
        <p:txBody>
          <a:bodyPr/>
          <a:lstStyle/>
          <a:p>
            <a:fld id="{1688EBD0-950B-4DD6-A677-5FDCD445C278}" type="slidenum">
              <a:rPr lang="en-US" smtClean="0"/>
              <a:pPr/>
              <a:t>44</a:t>
            </a:fld>
            <a:endParaRPr lang="en-US" dirty="0"/>
          </a:p>
        </p:txBody>
      </p:sp>
      <p:sp>
        <p:nvSpPr>
          <p:cNvPr id="6" name="Text Box 4"/>
          <p:cNvSpPr txBox="1">
            <a:spLocks noChangeArrowheads="1"/>
          </p:cNvSpPr>
          <p:nvPr/>
        </p:nvSpPr>
        <p:spPr bwMode="auto">
          <a:xfrm>
            <a:off x="4619448" y="1640841"/>
            <a:ext cx="369012" cy="530273"/>
          </a:xfrm>
          <a:prstGeom prst="rect">
            <a:avLst/>
          </a:prstGeom>
          <a:noFill/>
          <a:ln w="28575">
            <a:solidFill>
              <a:srgbClr val="FF0000"/>
            </a:solidFill>
            <a:miter lim="800000"/>
            <a:headEnd/>
            <a:tailEnd/>
          </a:ln>
        </p:spPr>
        <p:txBody>
          <a:bodyPr wrap="none">
            <a:spAutoFit/>
          </a:bodyPr>
          <a:lstStyle/>
          <a:p>
            <a:pPr algn="ctr"/>
            <a:r>
              <a:rPr lang="en-US" sz="2846" b="1" dirty="0"/>
              <a:t>0</a:t>
            </a:r>
          </a:p>
        </p:txBody>
      </p:sp>
      <p:sp>
        <p:nvSpPr>
          <p:cNvPr id="7" name="Text Box 5"/>
          <p:cNvSpPr txBox="1">
            <a:spLocks noChangeArrowheads="1"/>
          </p:cNvSpPr>
          <p:nvPr/>
        </p:nvSpPr>
        <p:spPr bwMode="auto">
          <a:xfrm>
            <a:off x="5010560" y="1640841"/>
            <a:ext cx="1659429" cy="530273"/>
          </a:xfrm>
          <a:prstGeom prst="rect">
            <a:avLst/>
          </a:prstGeom>
          <a:noFill/>
          <a:ln w="28575">
            <a:solidFill>
              <a:srgbClr val="FF0000"/>
            </a:solidFill>
            <a:miter lim="800000"/>
            <a:headEnd/>
            <a:tailEnd/>
          </a:ln>
        </p:spPr>
        <p:txBody>
          <a:bodyPr wrap="none">
            <a:spAutoFit/>
          </a:bodyPr>
          <a:lstStyle/>
          <a:p>
            <a:pPr algn="ctr"/>
            <a:r>
              <a:rPr lang="en-US" sz="2846" b="1" dirty="0"/>
              <a:t>10000101</a:t>
            </a:r>
          </a:p>
        </p:txBody>
      </p:sp>
      <p:sp>
        <p:nvSpPr>
          <p:cNvPr id="8" name="Text Box 6"/>
          <p:cNvSpPr txBox="1">
            <a:spLocks noChangeArrowheads="1"/>
          </p:cNvSpPr>
          <p:nvPr/>
        </p:nvSpPr>
        <p:spPr bwMode="auto">
          <a:xfrm>
            <a:off x="6564210" y="1640841"/>
            <a:ext cx="4424608" cy="530273"/>
          </a:xfrm>
          <a:prstGeom prst="rect">
            <a:avLst/>
          </a:prstGeom>
          <a:noFill/>
          <a:ln w="28575">
            <a:solidFill>
              <a:srgbClr val="FF0000"/>
            </a:solidFill>
            <a:miter lim="800000"/>
            <a:headEnd/>
            <a:tailEnd/>
          </a:ln>
        </p:spPr>
        <p:txBody>
          <a:bodyPr wrap="none">
            <a:spAutoFit/>
          </a:bodyPr>
          <a:lstStyle/>
          <a:p>
            <a:pPr algn="ctr"/>
            <a:r>
              <a:rPr lang="en-US" sz="2846" b="1" dirty="0"/>
              <a:t>11010100100000000000000</a:t>
            </a:r>
          </a:p>
        </p:txBody>
      </p:sp>
      <p:sp>
        <p:nvSpPr>
          <p:cNvPr id="9" name="Text Box 4"/>
          <p:cNvSpPr txBox="1">
            <a:spLocks noChangeArrowheads="1"/>
          </p:cNvSpPr>
          <p:nvPr/>
        </p:nvSpPr>
        <p:spPr bwMode="auto">
          <a:xfrm>
            <a:off x="4619448" y="2590801"/>
            <a:ext cx="369012" cy="530273"/>
          </a:xfrm>
          <a:prstGeom prst="rect">
            <a:avLst/>
          </a:prstGeom>
          <a:noFill/>
          <a:ln w="28575">
            <a:solidFill>
              <a:srgbClr val="FF0000"/>
            </a:solidFill>
            <a:miter lim="800000"/>
            <a:headEnd/>
            <a:tailEnd/>
          </a:ln>
        </p:spPr>
        <p:txBody>
          <a:bodyPr wrap="none">
            <a:spAutoFit/>
          </a:bodyPr>
          <a:lstStyle/>
          <a:p>
            <a:pPr algn="ctr"/>
            <a:r>
              <a:rPr lang="en-US" sz="2846" b="1" dirty="0"/>
              <a:t>0</a:t>
            </a:r>
          </a:p>
        </p:txBody>
      </p:sp>
      <p:sp>
        <p:nvSpPr>
          <p:cNvPr id="10" name="Text Box 5"/>
          <p:cNvSpPr txBox="1">
            <a:spLocks noChangeArrowheads="1"/>
          </p:cNvSpPr>
          <p:nvPr/>
        </p:nvSpPr>
        <p:spPr bwMode="auto">
          <a:xfrm>
            <a:off x="5010560" y="2590801"/>
            <a:ext cx="1659429" cy="530273"/>
          </a:xfrm>
          <a:prstGeom prst="rect">
            <a:avLst/>
          </a:prstGeom>
          <a:noFill/>
          <a:ln w="28575">
            <a:solidFill>
              <a:srgbClr val="FF0000"/>
            </a:solidFill>
            <a:miter lim="800000"/>
            <a:headEnd/>
            <a:tailEnd/>
          </a:ln>
        </p:spPr>
        <p:txBody>
          <a:bodyPr wrap="none">
            <a:spAutoFit/>
          </a:bodyPr>
          <a:lstStyle/>
          <a:p>
            <a:pPr algn="ctr"/>
            <a:r>
              <a:rPr lang="en-US" sz="2846" b="1" dirty="0"/>
              <a:t>10000010</a:t>
            </a:r>
          </a:p>
        </p:txBody>
      </p:sp>
      <p:sp>
        <p:nvSpPr>
          <p:cNvPr id="11" name="Text Box 6"/>
          <p:cNvSpPr txBox="1">
            <a:spLocks noChangeArrowheads="1"/>
          </p:cNvSpPr>
          <p:nvPr/>
        </p:nvSpPr>
        <p:spPr bwMode="auto">
          <a:xfrm>
            <a:off x="6564210" y="2590801"/>
            <a:ext cx="4424608" cy="530273"/>
          </a:xfrm>
          <a:prstGeom prst="rect">
            <a:avLst/>
          </a:prstGeom>
          <a:noFill/>
          <a:ln w="28575">
            <a:solidFill>
              <a:srgbClr val="FF0000"/>
            </a:solidFill>
            <a:miter lim="800000"/>
            <a:headEnd/>
            <a:tailEnd/>
          </a:ln>
        </p:spPr>
        <p:txBody>
          <a:bodyPr wrap="none">
            <a:spAutoFit/>
          </a:bodyPr>
          <a:lstStyle/>
          <a:p>
            <a:pPr algn="ctr"/>
            <a:r>
              <a:rPr lang="en-US" sz="2846" b="1" dirty="0"/>
              <a:t>10111000000000000000000</a:t>
            </a:r>
          </a:p>
        </p:txBody>
      </p:sp>
      <p:sp>
        <p:nvSpPr>
          <p:cNvPr id="12" name="Down Arrow 11"/>
          <p:cNvSpPr/>
          <p:nvPr/>
        </p:nvSpPr>
        <p:spPr bwMode="auto">
          <a:xfrm>
            <a:off x="6599079" y="3108960"/>
            <a:ext cx="518160" cy="60452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103632" tIns="51816" rIns="103632" bIns="51816" numCol="1" rtlCol="0" anchor="t" anchorCtr="0" compatLnSpc="1">
            <a:prstTxWarp prst="textNoShape">
              <a:avLst/>
            </a:prstTxWarp>
          </a:bodyPr>
          <a:lstStyle/>
          <a:p>
            <a:pPr defTabSz="1036290" fontAlgn="base">
              <a:spcBef>
                <a:spcPct val="0"/>
              </a:spcBef>
              <a:spcAft>
                <a:spcPct val="0"/>
              </a:spcAft>
            </a:pPr>
            <a:endParaRPr lang="en-US" sz="2720">
              <a:latin typeface="Times New Roman" pitchFamily="18" charset="0"/>
            </a:endParaRPr>
          </a:p>
        </p:txBody>
      </p:sp>
      <p:sp>
        <p:nvSpPr>
          <p:cNvPr id="13" name="TextBox 12"/>
          <p:cNvSpPr txBox="1"/>
          <p:nvPr/>
        </p:nvSpPr>
        <p:spPr>
          <a:xfrm>
            <a:off x="6944520" y="3108960"/>
            <a:ext cx="4446795" cy="406265"/>
          </a:xfrm>
          <a:prstGeom prst="rect">
            <a:avLst/>
          </a:prstGeom>
          <a:noFill/>
        </p:spPr>
        <p:txBody>
          <a:bodyPr wrap="none" rtlCol="0">
            <a:spAutoFit/>
          </a:bodyPr>
          <a:lstStyle/>
          <a:p>
            <a:r>
              <a:rPr lang="en-US" sz="2040" dirty="0"/>
              <a:t>Shift mantissa by difference in exponent</a:t>
            </a:r>
          </a:p>
        </p:txBody>
      </p:sp>
      <p:sp>
        <p:nvSpPr>
          <p:cNvPr id="16" name="Text Box 6"/>
          <p:cNvSpPr txBox="1">
            <a:spLocks noChangeArrowheads="1"/>
          </p:cNvSpPr>
          <p:nvPr/>
        </p:nvSpPr>
        <p:spPr bwMode="auto">
          <a:xfrm>
            <a:off x="6548462" y="3708420"/>
            <a:ext cx="4424608" cy="530273"/>
          </a:xfrm>
          <a:prstGeom prst="rect">
            <a:avLst/>
          </a:prstGeom>
          <a:noFill/>
          <a:ln w="28575">
            <a:solidFill>
              <a:srgbClr val="FF0000"/>
            </a:solidFill>
            <a:miter lim="800000"/>
            <a:headEnd/>
            <a:tailEnd/>
          </a:ln>
        </p:spPr>
        <p:txBody>
          <a:bodyPr wrap="none">
            <a:spAutoFit/>
          </a:bodyPr>
          <a:lstStyle/>
          <a:p>
            <a:pPr algn="ctr"/>
            <a:r>
              <a:rPr lang="en-US" sz="2846" b="1" dirty="0"/>
              <a:t>00</a:t>
            </a:r>
            <a:r>
              <a:rPr lang="en-US" sz="2846" b="1" dirty="0">
                <a:solidFill>
                  <a:srgbClr val="FF0000"/>
                </a:solidFill>
              </a:rPr>
              <a:t>1</a:t>
            </a:r>
            <a:r>
              <a:rPr lang="en-US" sz="2846" b="1" dirty="0"/>
              <a:t>10111000000000000000</a:t>
            </a:r>
          </a:p>
        </p:txBody>
      </p:sp>
      <p:sp>
        <p:nvSpPr>
          <p:cNvPr id="17" name="TextBox 16"/>
          <p:cNvSpPr txBox="1"/>
          <p:nvPr/>
        </p:nvSpPr>
        <p:spPr>
          <a:xfrm>
            <a:off x="2971959" y="1640841"/>
            <a:ext cx="1382110" cy="530273"/>
          </a:xfrm>
          <a:prstGeom prst="rect">
            <a:avLst/>
          </a:prstGeom>
          <a:noFill/>
        </p:spPr>
        <p:txBody>
          <a:bodyPr wrap="none" rtlCol="0">
            <a:spAutoFit/>
          </a:bodyPr>
          <a:lstStyle/>
          <a:p>
            <a:r>
              <a:rPr lang="en-US" sz="2846" dirty="0"/>
              <a:t>117.125</a:t>
            </a:r>
          </a:p>
        </p:txBody>
      </p:sp>
      <p:sp>
        <p:nvSpPr>
          <p:cNvPr id="18" name="TextBox 17"/>
          <p:cNvSpPr txBox="1"/>
          <p:nvPr/>
        </p:nvSpPr>
        <p:spPr>
          <a:xfrm>
            <a:off x="3058319" y="2590801"/>
            <a:ext cx="1013419" cy="530273"/>
          </a:xfrm>
          <a:prstGeom prst="rect">
            <a:avLst/>
          </a:prstGeom>
          <a:noFill/>
        </p:spPr>
        <p:txBody>
          <a:bodyPr wrap="none" rtlCol="0">
            <a:spAutoFit/>
          </a:bodyPr>
          <a:lstStyle/>
          <a:p>
            <a:r>
              <a:rPr lang="en-US" sz="2846" dirty="0"/>
              <a:t>13.75</a:t>
            </a:r>
          </a:p>
        </p:txBody>
      </p:sp>
      <p:sp>
        <p:nvSpPr>
          <p:cNvPr id="19" name="TextBox 18"/>
          <p:cNvSpPr txBox="1"/>
          <p:nvPr/>
        </p:nvSpPr>
        <p:spPr>
          <a:xfrm>
            <a:off x="1676559" y="4058921"/>
            <a:ext cx="2664704" cy="530273"/>
          </a:xfrm>
          <a:prstGeom prst="rect">
            <a:avLst/>
          </a:prstGeom>
          <a:noFill/>
        </p:spPr>
        <p:txBody>
          <a:bodyPr wrap="none" rtlCol="0">
            <a:spAutoFit/>
          </a:bodyPr>
          <a:lstStyle/>
          <a:p>
            <a:r>
              <a:rPr lang="en-US" sz="2846" dirty="0"/>
              <a:t>Sum Significands</a:t>
            </a:r>
          </a:p>
        </p:txBody>
      </p:sp>
      <p:sp>
        <p:nvSpPr>
          <p:cNvPr id="25" name="Text Box 10"/>
          <p:cNvSpPr txBox="1">
            <a:spLocks noChangeArrowheads="1"/>
          </p:cNvSpPr>
          <p:nvPr/>
        </p:nvSpPr>
        <p:spPr bwMode="auto">
          <a:xfrm>
            <a:off x="1676559" y="4577080"/>
            <a:ext cx="2592376" cy="790088"/>
          </a:xfrm>
          <a:prstGeom prst="rect">
            <a:avLst/>
          </a:prstGeom>
          <a:noFill/>
          <a:ln w="9525">
            <a:noFill/>
            <a:miter lim="800000"/>
            <a:headEnd/>
            <a:tailEnd/>
          </a:ln>
        </p:spPr>
        <p:txBody>
          <a:bodyPr wrap="none">
            <a:spAutoFit/>
          </a:bodyPr>
          <a:lstStyle/>
          <a:p>
            <a:r>
              <a:rPr lang="en-US" sz="2267" b="1" dirty="0"/>
              <a:t>   </a:t>
            </a:r>
            <a:r>
              <a:rPr lang="en-US" sz="2267" b="1" dirty="0">
                <a:solidFill>
                  <a:srgbClr val="FF0000"/>
                </a:solidFill>
              </a:rPr>
              <a:t>1</a:t>
            </a:r>
            <a:r>
              <a:rPr lang="en-US" sz="2267" b="1" dirty="0"/>
              <a:t> 1 1 0 1 0 1 0 0 1 </a:t>
            </a:r>
          </a:p>
          <a:p>
            <a:r>
              <a:rPr lang="en-US" sz="2267" b="1" dirty="0">
                <a:sym typeface="Symbol" pitchFamily="18" charset="2"/>
              </a:rPr>
              <a:t>+ 0 0</a:t>
            </a:r>
            <a:r>
              <a:rPr lang="en-US" sz="2267" b="1" dirty="0"/>
              <a:t> 0 </a:t>
            </a:r>
            <a:r>
              <a:rPr lang="en-US" sz="2267" b="1" dirty="0">
                <a:solidFill>
                  <a:srgbClr val="FF0000"/>
                </a:solidFill>
              </a:rPr>
              <a:t>1</a:t>
            </a:r>
            <a:r>
              <a:rPr lang="en-US" sz="2267" b="1" dirty="0"/>
              <a:t> 1 0 1 1 1 0  </a:t>
            </a:r>
          </a:p>
        </p:txBody>
      </p:sp>
      <p:cxnSp>
        <p:nvCxnSpPr>
          <p:cNvPr id="27" name="Straight Connector 26"/>
          <p:cNvCxnSpPr/>
          <p:nvPr/>
        </p:nvCxnSpPr>
        <p:spPr bwMode="auto">
          <a:xfrm>
            <a:off x="1503839" y="5354320"/>
            <a:ext cx="293624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8" name="Text Box 10"/>
          <p:cNvSpPr txBox="1">
            <a:spLocks noChangeArrowheads="1"/>
          </p:cNvSpPr>
          <p:nvPr/>
        </p:nvSpPr>
        <p:spPr bwMode="auto">
          <a:xfrm>
            <a:off x="1704013" y="5329290"/>
            <a:ext cx="2529860" cy="441211"/>
          </a:xfrm>
          <a:prstGeom prst="rect">
            <a:avLst/>
          </a:prstGeom>
          <a:noFill/>
          <a:ln w="9525">
            <a:noFill/>
            <a:miter lim="800000"/>
            <a:headEnd/>
            <a:tailEnd/>
          </a:ln>
        </p:spPr>
        <p:txBody>
          <a:bodyPr wrap="none">
            <a:spAutoFit/>
          </a:bodyPr>
          <a:lstStyle/>
          <a:p>
            <a:r>
              <a:rPr lang="en-US" sz="2267" b="1" dirty="0">
                <a:solidFill>
                  <a:srgbClr val="FF0000"/>
                </a:solidFill>
              </a:rPr>
              <a:t>1</a:t>
            </a:r>
            <a:r>
              <a:rPr lang="en-US" sz="2267" b="1" dirty="0"/>
              <a:t> 0 0 0 0 0 1 0 1 1 1 </a:t>
            </a:r>
          </a:p>
        </p:txBody>
      </p:sp>
      <p:sp>
        <p:nvSpPr>
          <p:cNvPr id="29" name="TextBox 28"/>
          <p:cNvSpPr txBox="1"/>
          <p:nvPr/>
        </p:nvSpPr>
        <p:spPr>
          <a:xfrm>
            <a:off x="5908199" y="4231640"/>
            <a:ext cx="5008880" cy="1138966"/>
          </a:xfrm>
          <a:prstGeom prst="rect">
            <a:avLst/>
          </a:prstGeom>
          <a:noFill/>
        </p:spPr>
        <p:txBody>
          <a:bodyPr wrap="square" rtlCol="0">
            <a:spAutoFit/>
          </a:bodyPr>
          <a:lstStyle/>
          <a:p>
            <a:r>
              <a:rPr lang="en-US" sz="2267" dirty="0"/>
              <a:t>Note:  When shifting to the right, the first shift should put the implicit </a:t>
            </a:r>
            <a:r>
              <a:rPr lang="en-US" sz="2267" dirty="0">
                <a:solidFill>
                  <a:srgbClr val="FF0000"/>
                </a:solidFill>
              </a:rPr>
              <a:t>1</a:t>
            </a:r>
            <a:r>
              <a:rPr lang="en-US" sz="2267" dirty="0"/>
              <a:t>, then 0’s</a:t>
            </a:r>
          </a:p>
        </p:txBody>
      </p:sp>
      <p:sp>
        <p:nvSpPr>
          <p:cNvPr id="30" name="Text Box 4"/>
          <p:cNvSpPr txBox="1">
            <a:spLocks noChangeArrowheads="1"/>
          </p:cNvSpPr>
          <p:nvPr/>
        </p:nvSpPr>
        <p:spPr bwMode="auto">
          <a:xfrm>
            <a:off x="4782545" y="5613401"/>
            <a:ext cx="369012" cy="530273"/>
          </a:xfrm>
          <a:prstGeom prst="rect">
            <a:avLst/>
          </a:prstGeom>
          <a:noFill/>
          <a:ln w="28575">
            <a:solidFill>
              <a:srgbClr val="FF0000"/>
            </a:solidFill>
            <a:miter lim="800000"/>
            <a:headEnd/>
            <a:tailEnd/>
          </a:ln>
        </p:spPr>
        <p:txBody>
          <a:bodyPr wrap="none">
            <a:spAutoFit/>
          </a:bodyPr>
          <a:lstStyle/>
          <a:p>
            <a:pPr algn="ctr"/>
            <a:r>
              <a:rPr lang="en-US" sz="2846" b="1" dirty="0"/>
              <a:t>0</a:t>
            </a:r>
          </a:p>
        </p:txBody>
      </p:sp>
      <p:sp>
        <p:nvSpPr>
          <p:cNvPr id="31" name="Text Box 5"/>
          <p:cNvSpPr txBox="1">
            <a:spLocks noChangeArrowheads="1"/>
          </p:cNvSpPr>
          <p:nvPr/>
        </p:nvSpPr>
        <p:spPr bwMode="auto">
          <a:xfrm>
            <a:off x="5173656" y="5613401"/>
            <a:ext cx="1659429" cy="530273"/>
          </a:xfrm>
          <a:prstGeom prst="rect">
            <a:avLst/>
          </a:prstGeom>
          <a:noFill/>
          <a:ln w="28575">
            <a:solidFill>
              <a:srgbClr val="FF0000"/>
            </a:solidFill>
            <a:miter lim="800000"/>
            <a:headEnd/>
            <a:tailEnd/>
          </a:ln>
        </p:spPr>
        <p:txBody>
          <a:bodyPr wrap="none">
            <a:spAutoFit/>
          </a:bodyPr>
          <a:lstStyle/>
          <a:p>
            <a:pPr algn="ctr"/>
            <a:r>
              <a:rPr lang="en-US" sz="2846" b="1" dirty="0"/>
              <a:t>10000110</a:t>
            </a:r>
          </a:p>
        </p:txBody>
      </p:sp>
      <p:sp>
        <p:nvSpPr>
          <p:cNvPr id="32" name="Text Box 6"/>
          <p:cNvSpPr txBox="1">
            <a:spLocks noChangeArrowheads="1"/>
          </p:cNvSpPr>
          <p:nvPr/>
        </p:nvSpPr>
        <p:spPr bwMode="auto">
          <a:xfrm>
            <a:off x="6734743" y="5613401"/>
            <a:ext cx="4240263" cy="530273"/>
          </a:xfrm>
          <a:prstGeom prst="rect">
            <a:avLst/>
          </a:prstGeom>
          <a:noFill/>
          <a:ln w="28575">
            <a:solidFill>
              <a:srgbClr val="FF0000"/>
            </a:solidFill>
            <a:miter lim="800000"/>
            <a:headEnd/>
            <a:tailEnd/>
          </a:ln>
        </p:spPr>
        <p:txBody>
          <a:bodyPr wrap="none">
            <a:spAutoFit/>
          </a:bodyPr>
          <a:lstStyle/>
          <a:p>
            <a:pPr algn="ctr"/>
            <a:r>
              <a:rPr lang="en-US" sz="2846" b="1" dirty="0"/>
              <a:t>0000010111000000000000</a:t>
            </a:r>
          </a:p>
        </p:txBody>
      </p:sp>
      <p:sp>
        <p:nvSpPr>
          <p:cNvPr id="33" name="TextBox 32"/>
          <p:cNvSpPr txBox="1"/>
          <p:nvPr/>
        </p:nvSpPr>
        <p:spPr>
          <a:xfrm>
            <a:off x="7289959" y="6131561"/>
            <a:ext cx="1645002" cy="530273"/>
          </a:xfrm>
          <a:prstGeom prst="rect">
            <a:avLst/>
          </a:prstGeom>
          <a:noFill/>
        </p:spPr>
        <p:txBody>
          <a:bodyPr wrap="none" rtlCol="0">
            <a:spAutoFit/>
          </a:bodyPr>
          <a:lstStyle/>
          <a:p>
            <a:r>
              <a:rPr lang="en-US" sz="2846" dirty="0"/>
              <a:t>= 130.875</a:t>
            </a:r>
          </a:p>
        </p:txBody>
      </p:sp>
      <p:sp>
        <p:nvSpPr>
          <p:cNvPr id="34" name="TextBox 33"/>
          <p:cNvSpPr txBox="1"/>
          <p:nvPr/>
        </p:nvSpPr>
        <p:spPr>
          <a:xfrm>
            <a:off x="4267359" y="3281680"/>
            <a:ext cx="1771960" cy="406265"/>
          </a:xfrm>
          <a:prstGeom prst="rect">
            <a:avLst/>
          </a:prstGeom>
          <a:noFill/>
        </p:spPr>
        <p:txBody>
          <a:bodyPr wrap="none" rtlCol="0">
            <a:spAutoFit/>
          </a:bodyPr>
          <a:lstStyle/>
          <a:p>
            <a:r>
              <a:rPr lang="en-US" sz="2040" dirty="0"/>
              <a:t>Shift by 6-3 = 3</a:t>
            </a:r>
          </a:p>
        </p:txBody>
      </p:sp>
      <p:cxnSp>
        <p:nvCxnSpPr>
          <p:cNvPr id="36" name="Straight Arrow Connector 35"/>
          <p:cNvCxnSpPr>
            <a:stCxn id="7" idx="2"/>
          </p:cNvCxnSpPr>
          <p:nvPr/>
        </p:nvCxnSpPr>
        <p:spPr bwMode="auto">
          <a:xfrm flipH="1">
            <a:off x="5303680" y="2171114"/>
            <a:ext cx="536595" cy="11969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8" name="Straight Arrow Connector 37"/>
          <p:cNvCxnSpPr>
            <a:stCxn id="10" idx="2"/>
          </p:cNvCxnSpPr>
          <p:nvPr/>
        </p:nvCxnSpPr>
        <p:spPr bwMode="auto">
          <a:xfrm flipH="1">
            <a:off x="5562760" y="3121074"/>
            <a:ext cx="277515" cy="24696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9" name="TextBox 38"/>
          <p:cNvSpPr txBox="1"/>
          <p:nvPr/>
        </p:nvSpPr>
        <p:spPr>
          <a:xfrm>
            <a:off x="1158399" y="6262652"/>
            <a:ext cx="4922520" cy="720197"/>
          </a:xfrm>
          <a:prstGeom prst="rect">
            <a:avLst/>
          </a:prstGeom>
          <a:noFill/>
        </p:spPr>
        <p:txBody>
          <a:bodyPr wrap="square" rtlCol="0">
            <a:spAutoFit/>
          </a:bodyPr>
          <a:lstStyle/>
          <a:p>
            <a:r>
              <a:rPr lang="en-US" sz="2040" dirty="0"/>
              <a:t>Sum overflows, re-normalize by adding one to exponent and shifting mantissa by one</a:t>
            </a:r>
          </a:p>
        </p:txBody>
      </p:sp>
      <p:cxnSp>
        <p:nvCxnSpPr>
          <p:cNvPr id="41" name="Straight Arrow Connector 40"/>
          <p:cNvCxnSpPr/>
          <p:nvPr/>
        </p:nvCxnSpPr>
        <p:spPr bwMode="auto">
          <a:xfrm flipV="1">
            <a:off x="1417479" y="5613400"/>
            <a:ext cx="431800" cy="7772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Straight Arrow Connector 13"/>
          <p:cNvCxnSpPr/>
          <p:nvPr/>
        </p:nvCxnSpPr>
        <p:spPr bwMode="auto">
          <a:xfrm flipV="1">
            <a:off x="5562759" y="6045200"/>
            <a:ext cx="604520" cy="3454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5" name="Straight Arrow Connector 34"/>
          <p:cNvCxnSpPr/>
          <p:nvPr/>
        </p:nvCxnSpPr>
        <p:spPr bwMode="auto">
          <a:xfrm flipV="1">
            <a:off x="5562759" y="6217920"/>
            <a:ext cx="1468120" cy="6045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7" name="Rectangle 36">
            <a:extLst>
              <a:ext uri="{FF2B5EF4-FFF2-40B4-BE49-F238E27FC236}">
                <a16:creationId xmlns:a16="http://schemas.microsoft.com/office/drawing/2014/main" id="{7E985A5D-F2E8-432D-82ED-6AD19CC01A2A}"/>
              </a:ext>
            </a:extLst>
          </p:cNvPr>
          <p:cNvSpPr/>
          <p:nvPr/>
        </p:nvSpPr>
        <p:spPr>
          <a:xfrm rot="1523276">
            <a:off x="9390025" y="35996"/>
            <a:ext cx="2155205" cy="1499770"/>
          </a:xfrm>
          <a:prstGeom prst="rect">
            <a:avLst/>
          </a:prstGeom>
          <a:noFill/>
        </p:spPr>
        <p:txBody>
          <a:bodyPr wrap="none" lIns="103632" tIns="51816" rIns="103632" bIns="51816">
            <a:spAutoFit/>
          </a:bodyPr>
          <a:lstStyle/>
          <a:p>
            <a:pPr algn="ctr"/>
            <a:r>
              <a:rPr lang="en-US" sz="4533" b="1" dirty="0">
                <a:ln w="22225">
                  <a:solidFill>
                    <a:schemeClr val="accent2"/>
                  </a:solidFill>
                  <a:prstDash val="solid"/>
                </a:ln>
                <a:solidFill>
                  <a:schemeClr val="accent2">
                    <a:lumMod val="40000"/>
                    <a:lumOff val="60000"/>
                  </a:schemeClr>
                </a:solidFill>
              </a:rPr>
              <a:t>Not </a:t>
            </a:r>
            <a:br>
              <a:rPr lang="en-US" sz="4533" b="1" dirty="0">
                <a:ln w="22225">
                  <a:solidFill>
                    <a:schemeClr val="accent2"/>
                  </a:solidFill>
                  <a:prstDash val="solid"/>
                </a:ln>
                <a:solidFill>
                  <a:schemeClr val="accent2">
                    <a:lumMod val="40000"/>
                    <a:lumOff val="60000"/>
                  </a:schemeClr>
                </a:solidFill>
              </a:rPr>
            </a:br>
            <a:r>
              <a:rPr lang="en-US" sz="4533" b="1" dirty="0">
                <a:ln w="22225">
                  <a:solidFill>
                    <a:schemeClr val="accent2"/>
                  </a:solidFill>
                  <a:prstDash val="solid"/>
                </a:ln>
                <a:solidFill>
                  <a:schemeClr val="accent2">
                    <a:lumMod val="40000"/>
                    <a:lumOff val="60000"/>
                  </a:schemeClr>
                </a:solidFill>
              </a:rPr>
              <a:t>testable</a:t>
            </a:r>
          </a:p>
        </p:txBody>
      </p:sp>
    </p:spTree>
    <p:extLst>
      <p:ext uri="{BB962C8B-B14F-4D97-AF65-F5344CB8AC3E}">
        <p14:creationId xmlns:p14="http://schemas.microsoft.com/office/powerpoint/2010/main" val="370238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B0BEB-B384-DC89-6ED5-3CC81E5D3BB3}"/>
              </a:ext>
            </a:extLst>
          </p:cNvPr>
          <p:cNvSpPr>
            <a:spLocks noGrp="1"/>
          </p:cNvSpPr>
          <p:nvPr>
            <p:ph type="title"/>
          </p:nvPr>
        </p:nvSpPr>
        <p:spPr/>
        <p:txBody>
          <a:bodyPr/>
          <a:lstStyle/>
          <a:p>
            <a:r>
              <a:rPr lang="en-US" dirty="0">
                <a:ea typeface="ＭＳ Ｐゴシック" charset="-128"/>
              </a:rPr>
              <a:t>IEEE Floating point format (single precision)</a:t>
            </a:r>
            <a:endParaRPr lang="en-US" dirty="0"/>
          </a:p>
        </p:txBody>
      </p:sp>
      <p:sp>
        <p:nvSpPr>
          <p:cNvPr id="3" name="Content Placeholder 2">
            <a:extLst>
              <a:ext uri="{FF2B5EF4-FFF2-40B4-BE49-F238E27FC236}">
                <a16:creationId xmlns:a16="http://schemas.microsoft.com/office/drawing/2014/main" id="{799A3EDA-5C24-5F5F-2BE4-1BBC618320D6}"/>
              </a:ext>
            </a:extLst>
          </p:cNvPr>
          <p:cNvSpPr>
            <a:spLocks noGrp="1"/>
          </p:cNvSpPr>
          <p:nvPr>
            <p:ph idx="1"/>
          </p:nvPr>
        </p:nvSpPr>
        <p:spPr/>
        <p:txBody>
          <a:bodyPr/>
          <a:lstStyle/>
          <a:p>
            <a:pPr eaLnBrk="1" hangingPunct="1"/>
            <a:r>
              <a:rPr lang="en-US" sz="2267" dirty="0">
                <a:ea typeface="ＭＳ Ｐゴシック" charset="-128"/>
              </a:rPr>
              <a:t>Sign bit: (0 is positive, 1 is negative)</a:t>
            </a:r>
          </a:p>
          <a:p>
            <a:pPr eaLnBrk="1" hangingPunct="1"/>
            <a:r>
              <a:rPr lang="en-US" sz="2267" dirty="0">
                <a:ea typeface="ＭＳ Ｐゴシック" charset="-128"/>
              </a:rPr>
              <a:t>Significand: (also called the </a:t>
            </a:r>
            <a:r>
              <a:rPr lang="en-US" sz="2267" i="1" dirty="0">
                <a:ea typeface="ＭＳ Ｐゴシック" charset="-128"/>
              </a:rPr>
              <a:t>mantissa</a:t>
            </a:r>
            <a:r>
              <a:rPr lang="en-US" sz="2267" dirty="0">
                <a:ea typeface="ＭＳ Ｐゴシック" charset="-128"/>
              </a:rPr>
              <a:t>; stores the 23 most significant bits after the decimal point)</a:t>
            </a:r>
          </a:p>
          <a:p>
            <a:pPr eaLnBrk="1" hangingPunct="1"/>
            <a:r>
              <a:rPr lang="en-US" sz="2267" dirty="0">
                <a:ea typeface="ＭＳ Ｐゴシック" charset="-128"/>
              </a:rPr>
              <a:t>Exponent: used biased base 127 encoding</a:t>
            </a:r>
          </a:p>
          <a:p>
            <a:pPr lvl="1" eaLnBrk="1" hangingPunct="1">
              <a:spcBef>
                <a:spcPts val="0"/>
              </a:spcBef>
            </a:pPr>
            <a:r>
              <a:rPr lang="en-US" sz="2040" dirty="0">
                <a:cs typeface="Arial" charset="0"/>
              </a:rPr>
              <a:t>Add 127 to the value of the exponent to encode:</a:t>
            </a:r>
          </a:p>
          <a:p>
            <a:pPr lvl="1" eaLnBrk="1" hangingPunct="1">
              <a:spcBef>
                <a:spcPts val="0"/>
              </a:spcBef>
            </a:pPr>
            <a:r>
              <a:rPr lang="en-US" sz="2040" dirty="0">
                <a:cs typeface="Arial" charset="0"/>
              </a:rPr>
              <a:t>-127 </a:t>
            </a:r>
            <a:r>
              <a:rPr lang="en-US" sz="2040" dirty="0">
                <a:cs typeface="Arial" charset="0"/>
                <a:sym typeface="Symbol" pitchFamily="18" charset="2"/>
              </a:rPr>
              <a:t> </a:t>
            </a:r>
            <a:r>
              <a:rPr lang="en-US" sz="2040" dirty="0">
                <a:cs typeface="Arial" charset="0"/>
              </a:rPr>
              <a:t>00000000        1 </a:t>
            </a:r>
            <a:r>
              <a:rPr lang="en-US" sz="2040" dirty="0">
                <a:cs typeface="Arial" charset="0"/>
                <a:sym typeface="Symbol" pitchFamily="18" charset="2"/>
              </a:rPr>
              <a:t> </a:t>
            </a:r>
            <a:r>
              <a:rPr lang="en-US" sz="2040" dirty="0">
                <a:cs typeface="Arial" charset="0"/>
              </a:rPr>
              <a:t>10000000</a:t>
            </a:r>
          </a:p>
          <a:p>
            <a:pPr lvl="1" eaLnBrk="1" hangingPunct="1">
              <a:spcBef>
                <a:spcPts val="0"/>
              </a:spcBef>
            </a:pPr>
            <a:r>
              <a:rPr lang="en-US" sz="2040" dirty="0">
                <a:cs typeface="Arial" charset="0"/>
              </a:rPr>
              <a:t>-126 </a:t>
            </a:r>
            <a:r>
              <a:rPr lang="en-US" sz="2040" dirty="0">
                <a:cs typeface="Arial" charset="0"/>
                <a:sym typeface="Symbol" pitchFamily="18" charset="2"/>
              </a:rPr>
              <a:t> </a:t>
            </a:r>
            <a:r>
              <a:rPr lang="en-US" sz="2040" dirty="0">
                <a:cs typeface="Arial" charset="0"/>
              </a:rPr>
              <a:t>00000001        2 </a:t>
            </a:r>
            <a:r>
              <a:rPr lang="en-US" sz="2040" dirty="0">
                <a:cs typeface="Arial" charset="0"/>
                <a:sym typeface="Symbol" pitchFamily="18" charset="2"/>
              </a:rPr>
              <a:t> </a:t>
            </a:r>
            <a:r>
              <a:rPr lang="en-US" sz="2040" dirty="0">
                <a:cs typeface="Arial" charset="0"/>
              </a:rPr>
              <a:t>10000001</a:t>
            </a:r>
          </a:p>
          <a:p>
            <a:pPr lvl="1" eaLnBrk="1" hangingPunct="1">
              <a:spcBef>
                <a:spcPts val="0"/>
              </a:spcBef>
            </a:pPr>
            <a:r>
              <a:rPr lang="en-US" sz="2040" dirty="0">
                <a:cs typeface="Arial" charset="0"/>
              </a:rPr>
              <a:t>…                                  …</a:t>
            </a:r>
          </a:p>
          <a:p>
            <a:pPr lvl="1" eaLnBrk="1" hangingPunct="1">
              <a:spcBef>
                <a:spcPts val="0"/>
              </a:spcBef>
            </a:pPr>
            <a:r>
              <a:rPr lang="en-US" sz="2040" dirty="0">
                <a:cs typeface="Arial" charset="0"/>
              </a:rPr>
              <a:t>     0 </a:t>
            </a:r>
            <a:r>
              <a:rPr lang="en-US" sz="2040" dirty="0">
                <a:cs typeface="Arial" charset="0"/>
                <a:sym typeface="Symbol" pitchFamily="18" charset="2"/>
              </a:rPr>
              <a:t> </a:t>
            </a:r>
            <a:r>
              <a:rPr lang="en-US" sz="2040" dirty="0">
                <a:cs typeface="Arial" charset="0"/>
              </a:rPr>
              <a:t>01111111     128 </a:t>
            </a:r>
            <a:r>
              <a:rPr lang="en-US" sz="2040" dirty="0">
                <a:cs typeface="Arial" charset="0"/>
                <a:sym typeface="Symbol" pitchFamily="18" charset="2"/>
              </a:rPr>
              <a:t> </a:t>
            </a:r>
            <a:r>
              <a:rPr lang="en-US" sz="2040" dirty="0">
                <a:cs typeface="Arial" charset="0"/>
              </a:rPr>
              <a:t>11111111</a:t>
            </a:r>
          </a:p>
          <a:p>
            <a:pPr eaLnBrk="1" hangingPunct="1"/>
            <a:r>
              <a:rPr lang="en-US" sz="2267" dirty="0">
                <a:ea typeface="ＭＳ Ｐゴシック" charset="-128"/>
              </a:rPr>
              <a:t>How do you represent zero ? Special convention:</a:t>
            </a:r>
          </a:p>
          <a:p>
            <a:pPr lvl="1" eaLnBrk="1" hangingPunct="1"/>
            <a:r>
              <a:rPr lang="en-US" sz="2040" dirty="0">
                <a:cs typeface="Arial" charset="0"/>
              </a:rPr>
              <a:t>Exponent: -127 (all zeroes ), Significand 0 (all zeroes), Sign + or -</a:t>
            </a:r>
          </a:p>
          <a:p>
            <a:endParaRPr lang="en-US" dirty="0"/>
          </a:p>
        </p:txBody>
      </p:sp>
      <p:sp>
        <p:nvSpPr>
          <p:cNvPr id="4" name="Slide Number Placeholder 3">
            <a:extLst>
              <a:ext uri="{FF2B5EF4-FFF2-40B4-BE49-F238E27FC236}">
                <a16:creationId xmlns:a16="http://schemas.microsoft.com/office/drawing/2014/main" id="{4DAD54F0-B68A-E192-35B4-5B3FB8551B51}"/>
              </a:ext>
            </a:extLst>
          </p:cNvPr>
          <p:cNvSpPr>
            <a:spLocks noGrp="1"/>
          </p:cNvSpPr>
          <p:nvPr>
            <p:ph type="sldNum" sz="quarter" idx="12"/>
          </p:nvPr>
        </p:nvSpPr>
        <p:spPr/>
        <p:txBody>
          <a:bodyPr/>
          <a:lstStyle/>
          <a:p>
            <a:fld id="{24191890-1B93-4A46-9FD4-B9843F018E51}" type="slidenum">
              <a:rPr lang="en-US" smtClean="0"/>
              <a:pPr/>
              <a:t>5</a:t>
            </a:fld>
            <a:endParaRPr lang="en-US" dirty="0"/>
          </a:p>
        </p:txBody>
      </p:sp>
      <p:pic>
        <p:nvPicPr>
          <p:cNvPr id="7" name="Picture 2" descr="http://chortle.ccsu.edu/assemblytutorial/Chapter-30/IEEE754.jpg">
            <a:extLst>
              <a:ext uri="{FF2B5EF4-FFF2-40B4-BE49-F238E27FC236}">
                <a16:creationId xmlns:a16="http://schemas.microsoft.com/office/drawing/2014/main" id="{24B2DBF5-C5E7-B378-A98D-B2DD14A11E7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34467" y="5854921"/>
            <a:ext cx="4892904" cy="13489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356E652-51E5-4FEF-4D80-6F30B4431D5E}"/>
              </a:ext>
            </a:extLst>
          </p:cNvPr>
          <p:cNvSpPr txBox="1"/>
          <p:nvPr/>
        </p:nvSpPr>
        <p:spPr>
          <a:xfrm>
            <a:off x="9475516" y="4724400"/>
            <a:ext cx="1848762" cy="929485"/>
          </a:xfrm>
          <a:prstGeom prst="rect">
            <a:avLst/>
          </a:prstGeom>
          <a:solidFill>
            <a:srgbClr val="1CACE3">
              <a:lumMod val="75000"/>
            </a:srgbClr>
          </a:solidFill>
          <a:ln>
            <a:solidFill>
              <a:srgbClr val="1CACE3">
                <a:lumMod val="75000"/>
              </a:srgbClr>
            </a:solidFill>
          </a:ln>
          <a:effectLst>
            <a:outerShdw blurRad="50800" dist="38100" dir="5400000" rotWithShape="0">
              <a:srgbClr val="000000">
                <a:alpha val="60000"/>
              </a:srgbClr>
            </a:outerShdw>
          </a:effectLst>
        </p:spPr>
        <p:txBody>
          <a:bodyPr wrap="square" rtlCol="0">
            <a:spAutoFit/>
          </a:bodyPr>
          <a:lstStyle/>
          <a:p>
            <a:pPr algn="ctr" defTabSz="518145">
              <a:defRPr/>
            </a:pPr>
            <a:r>
              <a:rPr lang="en-US" sz="1360" dirty="0">
                <a:solidFill>
                  <a:prstClr val="white"/>
                </a:solidFill>
                <a:latin typeface="Century Gothic"/>
                <a:ea typeface="+mn-ea"/>
                <a:cs typeface="+mn-cs"/>
              </a:rPr>
              <a:t>Some other exception cases (e.g. </a:t>
            </a:r>
            <a:r>
              <a:rPr lang="en-US" sz="1360" dirty="0" err="1">
                <a:solidFill>
                  <a:prstClr val="white"/>
                </a:solidFill>
                <a:latin typeface="Century Gothic"/>
                <a:ea typeface="+mn-ea"/>
                <a:cs typeface="+mn-cs"/>
              </a:rPr>
              <a:t>NaN</a:t>
            </a:r>
            <a:r>
              <a:rPr lang="en-US" sz="1360" dirty="0">
                <a:solidFill>
                  <a:prstClr val="white"/>
                </a:solidFill>
                <a:latin typeface="Century Gothic"/>
                <a:ea typeface="+mn-ea"/>
                <a:cs typeface="+mn-cs"/>
              </a:rPr>
              <a:t>) we won't cover</a:t>
            </a:r>
          </a:p>
        </p:txBody>
      </p:sp>
    </p:spTree>
    <p:extLst>
      <p:ext uri="{BB962C8B-B14F-4D97-AF65-F5344CB8AC3E}">
        <p14:creationId xmlns:p14="http://schemas.microsoft.com/office/powerpoint/2010/main" val="340819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19"/>
          <p:cNvSpPr>
            <a:spLocks noGrp="1" noChangeArrowheads="1"/>
          </p:cNvSpPr>
          <p:nvPr>
            <p:ph type="title" idx="4294967295"/>
          </p:nvPr>
        </p:nvSpPr>
        <p:spPr>
          <a:xfrm>
            <a:off x="2194719" y="345440"/>
            <a:ext cx="9067800" cy="949960"/>
          </a:xfrm>
        </p:spPr>
        <p:txBody>
          <a:bodyPr/>
          <a:lstStyle/>
          <a:p>
            <a:pPr eaLnBrk="1" hangingPunct="1"/>
            <a:r>
              <a:rPr lang="en-US"/>
              <a:t>Floating Point Representation</a:t>
            </a:r>
          </a:p>
        </p:txBody>
      </p:sp>
      <p:sp>
        <p:nvSpPr>
          <p:cNvPr id="53251" name="Text Box 3"/>
          <p:cNvSpPr txBox="1">
            <a:spLocks noChangeArrowheads="1"/>
          </p:cNvSpPr>
          <p:nvPr/>
        </p:nvSpPr>
        <p:spPr bwMode="auto">
          <a:xfrm>
            <a:off x="2885599" y="1986280"/>
            <a:ext cx="1923847" cy="650499"/>
          </a:xfrm>
          <a:prstGeom prst="rect">
            <a:avLst/>
          </a:prstGeom>
          <a:noFill/>
          <a:ln w="28575">
            <a:noFill/>
            <a:miter lim="800000"/>
            <a:headEnd/>
            <a:tailEnd/>
          </a:ln>
        </p:spPr>
        <p:txBody>
          <a:bodyPr wrap="square">
            <a:spAutoFit/>
          </a:bodyPr>
          <a:lstStyle/>
          <a:p>
            <a:pPr fontAlgn="base">
              <a:spcBef>
                <a:spcPct val="0"/>
              </a:spcBef>
              <a:spcAft>
                <a:spcPct val="0"/>
              </a:spcAft>
            </a:pPr>
            <a:r>
              <a:rPr lang="en-US" sz="3627" b="1" kern="1200" dirty="0">
                <a:latin typeface="Times New Roman" charset="0"/>
                <a:ea typeface="ＭＳ Ｐゴシック" charset="0"/>
              </a:rPr>
              <a:t>10.625 </a:t>
            </a:r>
            <a:r>
              <a:rPr lang="en-US" sz="3627" b="1" kern="1200" baseline="-25000" dirty="0">
                <a:latin typeface="Times New Roman" charset="0"/>
                <a:ea typeface="ＭＳ Ｐゴシック" charset="0"/>
              </a:rPr>
              <a:t>10</a:t>
            </a:r>
          </a:p>
        </p:txBody>
      </p:sp>
      <p:sp>
        <p:nvSpPr>
          <p:cNvPr id="53252" name="AutoShape 4"/>
          <p:cNvSpPr>
            <a:spLocks noChangeArrowheads="1"/>
          </p:cNvSpPr>
          <p:nvPr/>
        </p:nvSpPr>
        <p:spPr bwMode="auto">
          <a:xfrm>
            <a:off x="5217319" y="2072640"/>
            <a:ext cx="863600" cy="518160"/>
          </a:xfrm>
          <a:prstGeom prst="rightArrow">
            <a:avLst>
              <a:gd name="adj1" fmla="val 50000"/>
              <a:gd name="adj2" fmla="val 41667"/>
            </a:avLst>
          </a:prstGeom>
          <a:noFill/>
          <a:ln w="28575">
            <a:solidFill>
              <a:schemeClr val="tx1"/>
            </a:solidFill>
            <a:miter lim="800000"/>
            <a:headEnd/>
            <a:tailEnd/>
          </a:ln>
        </p:spPr>
        <p:txBody>
          <a:bodyPr wrap="none" anchor="ctr"/>
          <a:lstStyle/>
          <a:p>
            <a:pPr fontAlgn="base">
              <a:spcBef>
                <a:spcPct val="0"/>
              </a:spcBef>
              <a:spcAft>
                <a:spcPct val="0"/>
              </a:spcAft>
            </a:pPr>
            <a:endParaRPr lang="en-US" sz="2720" kern="1200">
              <a:latin typeface="Times New Roman" charset="0"/>
              <a:ea typeface="ＭＳ Ｐゴシック" charset="0"/>
            </a:endParaRPr>
          </a:p>
        </p:txBody>
      </p:sp>
      <p:sp>
        <p:nvSpPr>
          <p:cNvPr id="53253" name="Text Box 5"/>
          <p:cNvSpPr txBox="1">
            <a:spLocks noChangeArrowheads="1"/>
          </p:cNvSpPr>
          <p:nvPr/>
        </p:nvSpPr>
        <p:spPr bwMode="auto">
          <a:xfrm>
            <a:off x="6685439" y="1986281"/>
            <a:ext cx="3022600" cy="650499"/>
          </a:xfrm>
          <a:prstGeom prst="rect">
            <a:avLst/>
          </a:prstGeom>
          <a:noFill/>
          <a:ln w="28575">
            <a:noFill/>
            <a:miter lim="800000"/>
            <a:headEnd/>
            <a:tailEnd/>
          </a:ln>
        </p:spPr>
        <p:txBody>
          <a:bodyPr>
            <a:spAutoFit/>
          </a:bodyPr>
          <a:lstStyle/>
          <a:p>
            <a:pPr fontAlgn="base">
              <a:spcBef>
                <a:spcPct val="0"/>
              </a:spcBef>
              <a:spcAft>
                <a:spcPct val="0"/>
              </a:spcAft>
            </a:pPr>
            <a:r>
              <a:rPr lang="en-US" sz="3627" b="1" kern="1200" dirty="0">
                <a:latin typeface="Times New Roman" charset="0"/>
                <a:ea typeface="ＭＳ Ｐゴシック" charset="0"/>
              </a:rPr>
              <a:t>1010.101 </a:t>
            </a:r>
            <a:r>
              <a:rPr lang="en-US" sz="3627" b="1" kern="1200" baseline="-25000" dirty="0">
                <a:latin typeface="Times New Roman" charset="0"/>
                <a:ea typeface="ＭＳ Ｐゴシック" charset="0"/>
              </a:rPr>
              <a:t>2</a:t>
            </a:r>
          </a:p>
        </p:txBody>
      </p:sp>
      <p:sp>
        <p:nvSpPr>
          <p:cNvPr id="23" name="Content Placeholder 2"/>
          <p:cNvSpPr txBox="1">
            <a:spLocks/>
          </p:cNvSpPr>
          <p:nvPr/>
        </p:nvSpPr>
        <p:spPr>
          <a:xfrm>
            <a:off x="1541622" y="5268565"/>
            <a:ext cx="9375457" cy="1452417"/>
          </a:xfrm>
          <a:prstGeom prst="rect">
            <a:avLst/>
          </a:prstGeom>
        </p:spPr>
        <p:txBody>
          <a:bodyPr/>
          <a:lstStyle>
            <a:lvl1pPr marL="469900" indent="-469900" algn="l" rtl="0" eaLnBrk="0" fontAlgn="base" hangingPunct="0">
              <a:spcBef>
                <a:spcPct val="20000"/>
              </a:spcBef>
              <a:spcAft>
                <a:spcPct val="0"/>
              </a:spcAft>
              <a:buClr>
                <a:schemeClr val="accent2"/>
              </a:buClr>
              <a:buSzPct val="80000"/>
              <a:buFont typeface="Wingdings" pitchFamily="2" charset="2"/>
              <a:buChar char="q"/>
              <a:defRPr sz="2400">
                <a:solidFill>
                  <a:schemeClr val="tx1"/>
                </a:solidFill>
                <a:latin typeface="+mn-lt"/>
                <a:ea typeface="ＭＳ Ｐゴシック" charset="0"/>
                <a:cs typeface="+mn-cs"/>
              </a:defRPr>
            </a:lvl1pPr>
            <a:lvl2pPr marL="908050" indent="-436563" algn="l" rtl="0" eaLnBrk="0" fontAlgn="base" hangingPunct="0">
              <a:spcBef>
                <a:spcPct val="20000"/>
              </a:spcBef>
              <a:spcAft>
                <a:spcPct val="0"/>
              </a:spcAft>
              <a:buClr>
                <a:schemeClr val="accent2"/>
              </a:buClr>
              <a:buChar char="•"/>
              <a:defRPr sz="2000">
                <a:solidFill>
                  <a:schemeClr val="tx1"/>
                </a:solidFill>
                <a:latin typeface="+mn-lt"/>
                <a:ea typeface="ＭＳ Ｐゴシック" charset="-128"/>
                <a:cs typeface="Arial" pitchFamily="34" charset="0"/>
              </a:defRPr>
            </a:lvl2pPr>
            <a:lvl3pPr marL="1304925" indent="-395288" algn="l" rtl="0" eaLnBrk="0" fontAlgn="base" hangingPunct="0">
              <a:spcBef>
                <a:spcPct val="20000"/>
              </a:spcBef>
              <a:spcAft>
                <a:spcPct val="0"/>
              </a:spcAft>
              <a:buClr>
                <a:schemeClr val="accent2"/>
              </a:buClr>
              <a:buFont typeface="Verdana" pitchFamily="34" charset="0"/>
              <a:buChar char="-"/>
              <a:defRPr>
                <a:solidFill>
                  <a:schemeClr val="tx1"/>
                </a:solidFill>
                <a:latin typeface="+mn-lt"/>
                <a:ea typeface="ＭＳ Ｐゴシック" charset="-128"/>
                <a:cs typeface="Arial" pitchFamily="34" charset="0"/>
              </a:defRPr>
            </a:lvl3pPr>
            <a:lvl4pPr marL="1693863" indent="-387350" algn="l" rtl="0" eaLnBrk="0" fontAlgn="base" hangingPunct="0">
              <a:spcBef>
                <a:spcPct val="20000"/>
              </a:spcBef>
              <a:spcAft>
                <a:spcPct val="0"/>
              </a:spcAft>
              <a:buClr>
                <a:schemeClr val="accent2"/>
              </a:buClr>
              <a:buFont typeface="Wingdings" pitchFamily="2" charset="2"/>
              <a:buChar char="n"/>
              <a:defRPr>
                <a:solidFill>
                  <a:schemeClr val="tx1"/>
                </a:solidFill>
                <a:latin typeface="+mn-lt"/>
                <a:ea typeface="ＭＳ Ｐゴシック" charset="-128"/>
                <a:cs typeface="Arial" pitchFamily="34" charset="0"/>
              </a:defRPr>
            </a:lvl4pPr>
            <a:lvl5pPr marL="2093913" indent="-398463" algn="l" rtl="0" eaLnBrk="0" fontAlgn="base" hangingPunct="0">
              <a:spcBef>
                <a:spcPct val="25000"/>
              </a:spcBef>
              <a:spcAft>
                <a:spcPct val="0"/>
              </a:spcAft>
              <a:buClr>
                <a:schemeClr val="accent2"/>
              </a:buClr>
              <a:buFont typeface="Wingdings" pitchFamily="2" charset="2"/>
              <a:buChar char="§"/>
              <a:defRPr>
                <a:solidFill>
                  <a:schemeClr val="tx1"/>
                </a:solidFill>
                <a:latin typeface="+mn-lt"/>
                <a:ea typeface="ＭＳ Ｐゴシック" charset="-128"/>
                <a:cs typeface="Arial" pitchFamily="34" charset="0"/>
              </a:defRPr>
            </a:lvl5pPr>
            <a:lvl6pPr marL="25511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9pPr>
          </a:lstStyle>
          <a:p>
            <a:r>
              <a:rPr lang="en-US" sz="2720" dirty="0">
                <a:ea typeface="ＭＳ Ｐゴシック" charset="-128"/>
              </a:rPr>
              <a:t>Step 1: convert from decimal to binary</a:t>
            </a:r>
          </a:p>
          <a:p>
            <a:pPr lvl="1"/>
            <a:r>
              <a:rPr lang="en-US" sz="2267" dirty="0">
                <a:cs typeface="Arial" charset="0"/>
              </a:rPr>
              <a:t>1</a:t>
            </a:r>
            <a:r>
              <a:rPr lang="en-US" sz="2267" baseline="30000" dirty="0">
                <a:cs typeface="Arial" charset="0"/>
              </a:rPr>
              <a:t>st</a:t>
            </a:r>
            <a:r>
              <a:rPr lang="en-US" sz="2267" dirty="0">
                <a:cs typeface="Arial" charset="0"/>
              </a:rPr>
              <a:t> bit after "binary" point represents 0.5 (i.e. 2</a:t>
            </a:r>
            <a:r>
              <a:rPr lang="en-US" sz="2267" baseline="30000" dirty="0">
                <a:cs typeface="Arial" charset="0"/>
              </a:rPr>
              <a:t>-1</a:t>
            </a:r>
            <a:r>
              <a:rPr lang="en-US" sz="2267" dirty="0">
                <a:cs typeface="Arial" charset="0"/>
              </a:rPr>
              <a:t>)</a:t>
            </a:r>
          </a:p>
          <a:p>
            <a:pPr lvl="1"/>
            <a:r>
              <a:rPr lang="en-US" sz="2267" dirty="0">
                <a:cs typeface="Arial" charset="0"/>
              </a:rPr>
              <a:t>2</a:t>
            </a:r>
            <a:r>
              <a:rPr lang="en-US" sz="2267" baseline="30000" dirty="0">
                <a:cs typeface="Arial" charset="0"/>
              </a:rPr>
              <a:t>nd</a:t>
            </a:r>
            <a:r>
              <a:rPr lang="en-US" sz="2267" dirty="0">
                <a:cs typeface="Arial" charset="0"/>
              </a:rPr>
              <a:t> bit represents 0.25 (i.e. 2</a:t>
            </a:r>
            <a:r>
              <a:rPr lang="en-US" sz="2267" baseline="30000" dirty="0">
                <a:cs typeface="Arial" charset="0"/>
              </a:rPr>
              <a:t>-2</a:t>
            </a:r>
            <a:r>
              <a:rPr lang="en-US" sz="2267" dirty="0">
                <a:cs typeface="Arial" charset="0"/>
              </a:rPr>
              <a:t>)</a:t>
            </a:r>
          </a:p>
          <a:p>
            <a:pPr lvl="1"/>
            <a:r>
              <a:rPr lang="en-US" sz="2267" dirty="0">
                <a:cs typeface="Arial" charset="0"/>
              </a:rPr>
              <a:t>etc.</a:t>
            </a:r>
          </a:p>
        </p:txBody>
      </p:sp>
    </p:spTree>
    <p:extLst>
      <p:ext uri="{BB962C8B-B14F-4D97-AF65-F5344CB8AC3E}">
        <p14:creationId xmlns:p14="http://schemas.microsoft.com/office/powerpoint/2010/main" val="179181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animBg="1"/>
      <p:bldP spid="53253"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19"/>
          <p:cNvSpPr>
            <a:spLocks noGrp="1" noChangeArrowheads="1"/>
          </p:cNvSpPr>
          <p:nvPr>
            <p:ph type="title" idx="4294967295"/>
          </p:nvPr>
        </p:nvSpPr>
        <p:spPr>
          <a:xfrm>
            <a:off x="2194719" y="345440"/>
            <a:ext cx="9067800" cy="949960"/>
          </a:xfrm>
        </p:spPr>
        <p:txBody>
          <a:bodyPr/>
          <a:lstStyle/>
          <a:p>
            <a:pPr eaLnBrk="1" hangingPunct="1"/>
            <a:r>
              <a:rPr lang="en-US"/>
              <a:t>Floating Point Representation</a:t>
            </a:r>
          </a:p>
        </p:txBody>
      </p:sp>
      <p:sp>
        <p:nvSpPr>
          <p:cNvPr id="53251" name="Text Box 3"/>
          <p:cNvSpPr txBox="1">
            <a:spLocks noChangeArrowheads="1"/>
          </p:cNvSpPr>
          <p:nvPr/>
        </p:nvSpPr>
        <p:spPr bwMode="auto">
          <a:xfrm>
            <a:off x="2885599" y="1986280"/>
            <a:ext cx="1923847" cy="650499"/>
          </a:xfrm>
          <a:prstGeom prst="rect">
            <a:avLst/>
          </a:prstGeom>
          <a:noFill/>
          <a:ln w="28575">
            <a:noFill/>
            <a:miter lim="800000"/>
            <a:headEnd/>
            <a:tailEnd/>
          </a:ln>
        </p:spPr>
        <p:txBody>
          <a:bodyPr wrap="square">
            <a:spAutoFit/>
          </a:bodyPr>
          <a:lstStyle/>
          <a:p>
            <a:pPr fontAlgn="base">
              <a:spcBef>
                <a:spcPct val="0"/>
              </a:spcBef>
              <a:spcAft>
                <a:spcPct val="0"/>
              </a:spcAft>
            </a:pPr>
            <a:r>
              <a:rPr lang="en-US" sz="3627" b="1" kern="1200" dirty="0">
                <a:latin typeface="Times New Roman" charset="0"/>
                <a:ea typeface="ＭＳ Ｐゴシック" charset="0"/>
              </a:rPr>
              <a:t>10.625 </a:t>
            </a:r>
            <a:r>
              <a:rPr lang="en-US" sz="3627" b="1" kern="1200" baseline="-25000" dirty="0">
                <a:latin typeface="Times New Roman" charset="0"/>
                <a:ea typeface="ＭＳ Ｐゴシック" charset="0"/>
              </a:rPr>
              <a:t>10</a:t>
            </a:r>
          </a:p>
        </p:txBody>
      </p:sp>
      <p:sp>
        <p:nvSpPr>
          <p:cNvPr id="53252" name="AutoShape 4"/>
          <p:cNvSpPr>
            <a:spLocks noChangeArrowheads="1"/>
          </p:cNvSpPr>
          <p:nvPr/>
        </p:nvSpPr>
        <p:spPr bwMode="auto">
          <a:xfrm>
            <a:off x="5217319" y="2072640"/>
            <a:ext cx="863600" cy="518160"/>
          </a:xfrm>
          <a:prstGeom prst="rightArrow">
            <a:avLst>
              <a:gd name="adj1" fmla="val 50000"/>
              <a:gd name="adj2" fmla="val 41667"/>
            </a:avLst>
          </a:prstGeom>
          <a:noFill/>
          <a:ln w="28575">
            <a:solidFill>
              <a:schemeClr val="tx1"/>
            </a:solidFill>
            <a:miter lim="800000"/>
            <a:headEnd/>
            <a:tailEnd/>
          </a:ln>
        </p:spPr>
        <p:txBody>
          <a:bodyPr wrap="none" anchor="ctr"/>
          <a:lstStyle/>
          <a:p>
            <a:pPr fontAlgn="base">
              <a:spcBef>
                <a:spcPct val="0"/>
              </a:spcBef>
              <a:spcAft>
                <a:spcPct val="0"/>
              </a:spcAft>
            </a:pPr>
            <a:endParaRPr lang="en-US" sz="2720" kern="1200">
              <a:latin typeface="Times New Roman" charset="0"/>
              <a:ea typeface="ＭＳ Ｐゴシック" charset="0"/>
            </a:endParaRPr>
          </a:p>
        </p:txBody>
      </p:sp>
      <p:sp>
        <p:nvSpPr>
          <p:cNvPr id="53253" name="Text Box 5"/>
          <p:cNvSpPr txBox="1">
            <a:spLocks noChangeArrowheads="1"/>
          </p:cNvSpPr>
          <p:nvPr/>
        </p:nvSpPr>
        <p:spPr bwMode="auto">
          <a:xfrm>
            <a:off x="6685439" y="1986281"/>
            <a:ext cx="3022600" cy="650499"/>
          </a:xfrm>
          <a:prstGeom prst="rect">
            <a:avLst/>
          </a:prstGeom>
          <a:noFill/>
          <a:ln w="28575">
            <a:noFill/>
            <a:miter lim="800000"/>
            <a:headEnd/>
            <a:tailEnd/>
          </a:ln>
        </p:spPr>
        <p:txBody>
          <a:bodyPr>
            <a:spAutoFit/>
          </a:bodyPr>
          <a:lstStyle/>
          <a:p>
            <a:pPr fontAlgn="base">
              <a:spcBef>
                <a:spcPct val="0"/>
              </a:spcBef>
              <a:spcAft>
                <a:spcPct val="0"/>
              </a:spcAft>
            </a:pPr>
            <a:r>
              <a:rPr lang="en-US" sz="3627" b="1" kern="1200" dirty="0">
                <a:latin typeface="Times New Roman" charset="0"/>
                <a:ea typeface="ＭＳ Ｐゴシック" charset="0"/>
              </a:rPr>
              <a:t>1010.101 </a:t>
            </a:r>
            <a:r>
              <a:rPr lang="en-US" sz="3627" b="1" kern="1200" baseline="-25000" dirty="0">
                <a:latin typeface="Times New Roman" charset="0"/>
                <a:ea typeface="ＭＳ Ｐゴシック" charset="0"/>
              </a:rPr>
              <a:t>2</a:t>
            </a:r>
          </a:p>
        </p:txBody>
      </p:sp>
      <p:sp>
        <p:nvSpPr>
          <p:cNvPr id="53254" name="AutoShape 6"/>
          <p:cNvSpPr>
            <a:spLocks noChangeArrowheads="1"/>
          </p:cNvSpPr>
          <p:nvPr/>
        </p:nvSpPr>
        <p:spPr bwMode="auto">
          <a:xfrm rot="4230500">
            <a:off x="5951379" y="2288540"/>
            <a:ext cx="604520" cy="1554480"/>
          </a:xfrm>
          <a:prstGeom prst="downArrow">
            <a:avLst>
              <a:gd name="adj1" fmla="val 50000"/>
              <a:gd name="adj2" fmla="val 64286"/>
            </a:avLst>
          </a:prstGeom>
          <a:noFill/>
          <a:ln w="28575">
            <a:solidFill>
              <a:schemeClr val="tx1"/>
            </a:solidFill>
            <a:miter lim="800000"/>
            <a:headEnd/>
            <a:tailEnd/>
          </a:ln>
        </p:spPr>
        <p:txBody>
          <a:bodyPr wrap="none" anchor="ctr"/>
          <a:lstStyle/>
          <a:p>
            <a:pPr fontAlgn="base">
              <a:spcBef>
                <a:spcPct val="0"/>
              </a:spcBef>
              <a:spcAft>
                <a:spcPct val="0"/>
              </a:spcAft>
            </a:pPr>
            <a:endParaRPr lang="en-US" sz="2720" kern="1200">
              <a:latin typeface="Times New Roman" charset="0"/>
              <a:ea typeface="ＭＳ Ｐゴシック" charset="0"/>
            </a:endParaRPr>
          </a:p>
        </p:txBody>
      </p:sp>
      <p:sp>
        <p:nvSpPr>
          <p:cNvPr id="53255" name="Text Box 7"/>
          <p:cNvSpPr txBox="1">
            <a:spLocks noChangeArrowheads="1"/>
          </p:cNvSpPr>
          <p:nvPr/>
        </p:nvSpPr>
        <p:spPr bwMode="auto">
          <a:xfrm>
            <a:off x="2540159" y="3713480"/>
            <a:ext cx="3454400" cy="650499"/>
          </a:xfrm>
          <a:prstGeom prst="rect">
            <a:avLst/>
          </a:prstGeom>
          <a:noFill/>
          <a:ln w="28575">
            <a:noFill/>
            <a:miter lim="800000"/>
            <a:headEnd/>
            <a:tailEnd/>
          </a:ln>
        </p:spPr>
        <p:txBody>
          <a:bodyPr>
            <a:spAutoFit/>
          </a:bodyPr>
          <a:lstStyle/>
          <a:p>
            <a:pPr fontAlgn="base">
              <a:spcBef>
                <a:spcPct val="0"/>
              </a:spcBef>
              <a:spcAft>
                <a:spcPct val="0"/>
              </a:spcAft>
            </a:pPr>
            <a:r>
              <a:rPr lang="en-US" sz="3627" b="1" kern="1200" dirty="0">
                <a:solidFill>
                  <a:schemeClr val="tx1"/>
                </a:solidFill>
                <a:latin typeface="Times New Roman" charset="0"/>
                <a:ea typeface="ＭＳ Ｐゴシック" charset="0"/>
              </a:rPr>
              <a:t>1</a:t>
            </a:r>
            <a:r>
              <a:rPr lang="en-US" sz="3627" b="1" kern="1200" dirty="0">
                <a:latin typeface="Times New Roman" charset="0"/>
                <a:ea typeface="ＭＳ Ｐゴシック" charset="0"/>
              </a:rPr>
              <a:t>.010101  </a:t>
            </a:r>
            <a:r>
              <a:rPr lang="en-US" sz="3627" b="1" kern="1200" dirty="0">
                <a:latin typeface="Times New Roman" charset="0"/>
                <a:ea typeface="ＭＳ Ｐゴシック" charset="0"/>
                <a:sym typeface="Symbol" pitchFamily="18" charset="2"/>
              </a:rPr>
              <a:t>  2 </a:t>
            </a:r>
            <a:r>
              <a:rPr lang="en-US" sz="3627" b="1" kern="1200" baseline="30000" dirty="0">
                <a:latin typeface="Times New Roman" charset="0"/>
                <a:ea typeface="ＭＳ Ｐゴシック" charset="0"/>
                <a:sym typeface="Symbol" pitchFamily="18" charset="2"/>
              </a:rPr>
              <a:t>3</a:t>
            </a:r>
            <a:endParaRPr lang="en-US" sz="3627" b="1" kern="1200" baseline="30000" dirty="0">
              <a:latin typeface="Times New Roman" charset="0"/>
              <a:ea typeface="ＭＳ Ｐゴシック" charset="0"/>
            </a:endParaRPr>
          </a:p>
        </p:txBody>
      </p:sp>
      <p:sp>
        <p:nvSpPr>
          <p:cNvPr id="7" name="Slide Number Placeholder 6"/>
          <p:cNvSpPr>
            <a:spLocks noGrp="1"/>
          </p:cNvSpPr>
          <p:nvPr>
            <p:ph type="sldNum" sz="quarter" idx="11"/>
          </p:nvPr>
        </p:nvSpPr>
        <p:spPr/>
        <p:txBody>
          <a:bodyPr/>
          <a:lstStyle/>
          <a:p>
            <a:fld id="{1688EBD0-950B-4DD6-A677-5FDCD445C278}" type="slidenum">
              <a:rPr lang="en-US" smtClean="0">
                <a:solidFill>
                  <a:srgbClr val="000000"/>
                </a:solidFill>
              </a:rPr>
              <a:pPr/>
              <a:t>7</a:t>
            </a:fld>
            <a:endParaRPr lang="en-US" dirty="0">
              <a:solidFill>
                <a:srgbClr val="000000"/>
              </a:solidFill>
            </a:endParaRPr>
          </a:p>
        </p:txBody>
      </p:sp>
      <p:sp>
        <p:nvSpPr>
          <p:cNvPr id="25" name="Freeform 17"/>
          <p:cNvSpPr>
            <a:spLocks/>
          </p:cNvSpPr>
          <p:nvPr/>
        </p:nvSpPr>
        <p:spPr bwMode="auto">
          <a:xfrm>
            <a:off x="7495065" y="2594398"/>
            <a:ext cx="226695" cy="172720"/>
          </a:xfrm>
          <a:custGeom>
            <a:avLst/>
            <a:gdLst>
              <a:gd name="T0" fmla="*/ 2147483647 w 144"/>
              <a:gd name="T1" fmla="*/ 0 h 96"/>
              <a:gd name="T2" fmla="*/ 2147483647 w 144"/>
              <a:gd name="T3" fmla="*/ 2147483647 h 96"/>
              <a:gd name="T4" fmla="*/ 0 w 144"/>
              <a:gd name="T5" fmla="*/ 0 h 96"/>
              <a:gd name="T6" fmla="*/ 0 w 144"/>
              <a:gd name="T7" fmla="*/ 0 h 96"/>
              <a:gd name="T8" fmla="*/ 144 w 144"/>
              <a:gd name="T9" fmla="*/ 96 h 96"/>
            </a:gdLst>
            <a:ahLst/>
            <a:cxnLst>
              <a:cxn ang="0">
                <a:pos x="T0" y="T1"/>
              </a:cxn>
              <a:cxn ang="0">
                <a:pos x="T2" y="T3"/>
              </a:cxn>
              <a:cxn ang="0">
                <a:pos x="T4" y="T5"/>
              </a:cxn>
            </a:cxnLst>
            <a:rect l="T6" t="T7" r="T8" b="T9"/>
            <a:pathLst>
              <a:path w="144" h="96">
                <a:moveTo>
                  <a:pt x="144" y="0"/>
                </a:moveTo>
                <a:cubicBezTo>
                  <a:pt x="132" y="48"/>
                  <a:pt x="120" y="96"/>
                  <a:pt x="96" y="96"/>
                </a:cubicBezTo>
                <a:cubicBezTo>
                  <a:pt x="72" y="96"/>
                  <a:pt x="16" y="16"/>
                  <a:pt x="0" y="0"/>
                </a:cubicBezTo>
              </a:path>
            </a:pathLst>
          </a:custGeom>
          <a:noFill/>
          <a:ln w="28440">
            <a:solidFill>
              <a:srgbClr val="FF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en-US" sz="2720" kern="1200">
              <a:latin typeface="Times New Roman" charset="0"/>
              <a:ea typeface="ＭＳ Ｐゴシック" charset="0"/>
            </a:endParaRPr>
          </a:p>
        </p:txBody>
      </p:sp>
      <p:sp>
        <p:nvSpPr>
          <p:cNvPr id="26" name="Freeform 18"/>
          <p:cNvSpPr>
            <a:spLocks/>
          </p:cNvSpPr>
          <p:nvPr/>
        </p:nvSpPr>
        <p:spPr bwMode="auto">
          <a:xfrm>
            <a:off x="7264771" y="2594398"/>
            <a:ext cx="226695" cy="172720"/>
          </a:xfrm>
          <a:custGeom>
            <a:avLst/>
            <a:gdLst>
              <a:gd name="T0" fmla="*/ 2147483647 w 144"/>
              <a:gd name="T1" fmla="*/ 0 h 96"/>
              <a:gd name="T2" fmla="*/ 2147483647 w 144"/>
              <a:gd name="T3" fmla="*/ 2147483647 h 96"/>
              <a:gd name="T4" fmla="*/ 0 w 144"/>
              <a:gd name="T5" fmla="*/ 0 h 96"/>
              <a:gd name="T6" fmla="*/ 0 w 144"/>
              <a:gd name="T7" fmla="*/ 0 h 96"/>
              <a:gd name="T8" fmla="*/ 144 w 144"/>
              <a:gd name="T9" fmla="*/ 96 h 96"/>
            </a:gdLst>
            <a:ahLst/>
            <a:cxnLst>
              <a:cxn ang="0">
                <a:pos x="T0" y="T1"/>
              </a:cxn>
              <a:cxn ang="0">
                <a:pos x="T2" y="T3"/>
              </a:cxn>
              <a:cxn ang="0">
                <a:pos x="T4" y="T5"/>
              </a:cxn>
            </a:cxnLst>
            <a:rect l="T6" t="T7" r="T8" b="T9"/>
            <a:pathLst>
              <a:path w="144" h="96">
                <a:moveTo>
                  <a:pt x="144" y="0"/>
                </a:moveTo>
                <a:cubicBezTo>
                  <a:pt x="132" y="48"/>
                  <a:pt x="120" y="96"/>
                  <a:pt x="96" y="96"/>
                </a:cubicBezTo>
                <a:cubicBezTo>
                  <a:pt x="72" y="96"/>
                  <a:pt x="16" y="16"/>
                  <a:pt x="0" y="0"/>
                </a:cubicBezTo>
              </a:path>
            </a:pathLst>
          </a:custGeom>
          <a:noFill/>
          <a:ln w="28440">
            <a:solidFill>
              <a:srgbClr val="FF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en-US" sz="2720" kern="1200">
              <a:latin typeface="Times New Roman" charset="0"/>
              <a:ea typeface="ＭＳ Ｐゴシック" charset="0"/>
            </a:endParaRPr>
          </a:p>
        </p:txBody>
      </p:sp>
      <p:sp>
        <p:nvSpPr>
          <p:cNvPr id="27" name="Freeform 19"/>
          <p:cNvSpPr>
            <a:spLocks/>
          </p:cNvSpPr>
          <p:nvPr/>
        </p:nvSpPr>
        <p:spPr bwMode="auto">
          <a:xfrm>
            <a:off x="7030880" y="2590800"/>
            <a:ext cx="226695" cy="172720"/>
          </a:xfrm>
          <a:custGeom>
            <a:avLst/>
            <a:gdLst>
              <a:gd name="T0" fmla="*/ 2147483647 w 144"/>
              <a:gd name="T1" fmla="*/ 0 h 96"/>
              <a:gd name="T2" fmla="*/ 2147483647 w 144"/>
              <a:gd name="T3" fmla="*/ 2147483647 h 96"/>
              <a:gd name="T4" fmla="*/ 0 w 144"/>
              <a:gd name="T5" fmla="*/ 0 h 96"/>
              <a:gd name="T6" fmla="*/ 0 w 144"/>
              <a:gd name="T7" fmla="*/ 0 h 96"/>
              <a:gd name="T8" fmla="*/ 144 w 144"/>
              <a:gd name="T9" fmla="*/ 96 h 96"/>
            </a:gdLst>
            <a:ahLst/>
            <a:cxnLst>
              <a:cxn ang="0">
                <a:pos x="T0" y="T1"/>
              </a:cxn>
              <a:cxn ang="0">
                <a:pos x="T2" y="T3"/>
              </a:cxn>
              <a:cxn ang="0">
                <a:pos x="T4" y="T5"/>
              </a:cxn>
            </a:cxnLst>
            <a:rect l="T6" t="T7" r="T8" b="T9"/>
            <a:pathLst>
              <a:path w="144" h="96">
                <a:moveTo>
                  <a:pt x="144" y="0"/>
                </a:moveTo>
                <a:cubicBezTo>
                  <a:pt x="132" y="48"/>
                  <a:pt x="120" y="96"/>
                  <a:pt x="96" y="96"/>
                </a:cubicBezTo>
                <a:cubicBezTo>
                  <a:pt x="72" y="96"/>
                  <a:pt x="16" y="16"/>
                  <a:pt x="0" y="0"/>
                </a:cubicBezTo>
              </a:path>
            </a:pathLst>
          </a:custGeom>
          <a:noFill/>
          <a:ln w="28440">
            <a:solidFill>
              <a:srgbClr val="FF0000"/>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en-US" sz="2720" kern="1200">
              <a:latin typeface="Times New Roman" charset="0"/>
              <a:ea typeface="ＭＳ Ｐゴシック" charset="0"/>
            </a:endParaRPr>
          </a:p>
        </p:txBody>
      </p:sp>
      <p:sp>
        <p:nvSpPr>
          <p:cNvPr id="23" name="Content Placeholder 2"/>
          <p:cNvSpPr txBox="1">
            <a:spLocks/>
          </p:cNvSpPr>
          <p:nvPr/>
        </p:nvSpPr>
        <p:spPr>
          <a:xfrm>
            <a:off x="1541622" y="5268565"/>
            <a:ext cx="9375457" cy="1452417"/>
          </a:xfrm>
          <a:prstGeom prst="rect">
            <a:avLst/>
          </a:prstGeom>
        </p:spPr>
        <p:txBody>
          <a:bodyPr/>
          <a:lstStyle>
            <a:lvl1pPr marL="469900" indent="-469900" algn="l" rtl="0" eaLnBrk="0" fontAlgn="base" hangingPunct="0">
              <a:spcBef>
                <a:spcPct val="20000"/>
              </a:spcBef>
              <a:spcAft>
                <a:spcPct val="0"/>
              </a:spcAft>
              <a:buClr>
                <a:schemeClr val="accent2"/>
              </a:buClr>
              <a:buSzPct val="80000"/>
              <a:buFont typeface="Wingdings" pitchFamily="2" charset="2"/>
              <a:buChar char="q"/>
              <a:defRPr sz="2400">
                <a:solidFill>
                  <a:schemeClr val="tx1"/>
                </a:solidFill>
                <a:latin typeface="+mn-lt"/>
                <a:ea typeface="ＭＳ Ｐゴシック" charset="0"/>
                <a:cs typeface="+mn-cs"/>
              </a:defRPr>
            </a:lvl1pPr>
            <a:lvl2pPr marL="908050" indent="-436563" algn="l" rtl="0" eaLnBrk="0" fontAlgn="base" hangingPunct="0">
              <a:spcBef>
                <a:spcPct val="20000"/>
              </a:spcBef>
              <a:spcAft>
                <a:spcPct val="0"/>
              </a:spcAft>
              <a:buClr>
                <a:schemeClr val="accent2"/>
              </a:buClr>
              <a:buChar char="•"/>
              <a:defRPr sz="2000">
                <a:solidFill>
                  <a:schemeClr val="tx1"/>
                </a:solidFill>
                <a:latin typeface="+mn-lt"/>
                <a:ea typeface="ＭＳ Ｐゴシック" charset="-128"/>
                <a:cs typeface="Arial" pitchFamily="34" charset="0"/>
              </a:defRPr>
            </a:lvl2pPr>
            <a:lvl3pPr marL="1304925" indent="-395288" algn="l" rtl="0" eaLnBrk="0" fontAlgn="base" hangingPunct="0">
              <a:spcBef>
                <a:spcPct val="20000"/>
              </a:spcBef>
              <a:spcAft>
                <a:spcPct val="0"/>
              </a:spcAft>
              <a:buClr>
                <a:schemeClr val="accent2"/>
              </a:buClr>
              <a:buFont typeface="Verdana" pitchFamily="34" charset="0"/>
              <a:buChar char="-"/>
              <a:defRPr>
                <a:solidFill>
                  <a:schemeClr val="tx1"/>
                </a:solidFill>
                <a:latin typeface="+mn-lt"/>
                <a:ea typeface="ＭＳ Ｐゴシック" charset="-128"/>
                <a:cs typeface="Arial" pitchFamily="34" charset="0"/>
              </a:defRPr>
            </a:lvl3pPr>
            <a:lvl4pPr marL="1693863" indent="-387350" algn="l" rtl="0" eaLnBrk="0" fontAlgn="base" hangingPunct="0">
              <a:spcBef>
                <a:spcPct val="20000"/>
              </a:spcBef>
              <a:spcAft>
                <a:spcPct val="0"/>
              </a:spcAft>
              <a:buClr>
                <a:schemeClr val="accent2"/>
              </a:buClr>
              <a:buFont typeface="Wingdings" pitchFamily="2" charset="2"/>
              <a:buChar char="n"/>
              <a:defRPr>
                <a:solidFill>
                  <a:schemeClr val="tx1"/>
                </a:solidFill>
                <a:latin typeface="+mn-lt"/>
                <a:ea typeface="ＭＳ Ｐゴシック" charset="-128"/>
                <a:cs typeface="Arial" pitchFamily="34" charset="0"/>
              </a:defRPr>
            </a:lvl4pPr>
            <a:lvl5pPr marL="2093913" indent="-398463" algn="l" rtl="0" eaLnBrk="0" fontAlgn="base" hangingPunct="0">
              <a:spcBef>
                <a:spcPct val="25000"/>
              </a:spcBef>
              <a:spcAft>
                <a:spcPct val="0"/>
              </a:spcAft>
              <a:buClr>
                <a:schemeClr val="accent2"/>
              </a:buClr>
              <a:buFont typeface="Wingdings" pitchFamily="2" charset="2"/>
              <a:buChar char="§"/>
              <a:defRPr>
                <a:solidFill>
                  <a:schemeClr val="tx1"/>
                </a:solidFill>
                <a:latin typeface="+mn-lt"/>
                <a:ea typeface="ＭＳ Ｐゴシック" charset="-128"/>
                <a:cs typeface="Arial" pitchFamily="34" charset="0"/>
              </a:defRPr>
            </a:lvl5pPr>
            <a:lvl6pPr marL="25511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9pPr>
          </a:lstStyle>
          <a:p>
            <a:r>
              <a:rPr lang="en-US" sz="2720" dirty="0">
                <a:ea typeface="ＭＳ Ｐゴシック" charset="-128"/>
              </a:rPr>
              <a:t>Step 2: normalize number by shifting binary point until you get 1.XXX * 2</a:t>
            </a:r>
            <a:r>
              <a:rPr lang="en-US" sz="2720" baseline="30000" dirty="0">
                <a:ea typeface="ＭＳ Ｐゴシック" charset="-128"/>
              </a:rPr>
              <a:t>Y</a:t>
            </a:r>
            <a:r>
              <a:rPr lang="en-US" sz="2720" dirty="0">
                <a:ea typeface="ＭＳ Ｐゴシック" charset="-128"/>
              </a:rPr>
              <a:t> </a:t>
            </a:r>
            <a:endParaRPr lang="en-US" sz="2720" dirty="0">
              <a:cs typeface="Arial" charset="0"/>
            </a:endParaRPr>
          </a:p>
        </p:txBody>
      </p:sp>
    </p:spTree>
    <p:extLst>
      <p:ext uri="{BB962C8B-B14F-4D97-AF65-F5344CB8AC3E}">
        <p14:creationId xmlns:p14="http://schemas.microsoft.com/office/powerpoint/2010/main" val="364926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grpId="0" nodeType="clickEffect">
                                  <p:stCondLst>
                                    <p:cond delay="0"/>
                                  </p:stCondLst>
                                  <p:childTnLst>
                                    <p:set>
                                      <p:cBhvr additive="repl">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grpId="0" nodeType="clickEffect">
                                  <p:stCondLst>
                                    <p:cond delay="0"/>
                                  </p:stCondLst>
                                  <p:childTnLst>
                                    <p:set>
                                      <p:cBhvr additive="repl">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grpId="0" nodeType="clickEffect">
                                  <p:stCondLst>
                                    <p:cond delay="0"/>
                                  </p:stCondLst>
                                  <p:childTnLst>
                                    <p:set>
                                      <p:cBhvr additive="repl">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animBg="1"/>
      <p:bldP spid="53255" grpId="0"/>
      <p:bldP spid="25" grpId="0" animBg="1"/>
      <p:bldP spid="26"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19"/>
          <p:cNvSpPr>
            <a:spLocks noGrp="1" noChangeArrowheads="1"/>
          </p:cNvSpPr>
          <p:nvPr>
            <p:ph type="title" idx="4294967295"/>
          </p:nvPr>
        </p:nvSpPr>
        <p:spPr>
          <a:xfrm>
            <a:off x="2194719" y="345440"/>
            <a:ext cx="9067800" cy="949960"/>
          </a:xfrm>
        </p:spPr>
        <p:txBody>
          <a:bodyPr/>
          <a:lstStyle/>
          <a:p>
            <a:pPr eaLnBrk="1" hangingPunct="1"/>
            <a:r>
              <a:rPr lang="en-US"/>
              <a:t>Floating Point Representation</a:t>
            </a:r>
          </a:p>
        </p:txBody>
      </p:sp>
      <p:sp>
        <p:nvSpPr>
          <p:cNvPr id="53251" name="Text Box 3"/>
          <p:cNvSpPr txBox="1">
            <a:spLocks noChangeArrowheads="1"/>
          </p:cNvSpPr>
          <p:nvPr/>
        </p:nvSpPr>
        <p:spPr bwMode="auto">
          <a:xfrm>
            <a:off x="2885599" y="1986280"/>
            <a:ext cx="1923847" cy="650499"/>
          </a:xfrm>
          <a:prstGeom prst="rect">
            <a:avLst/>
          </a:prstGeom>
          <a:noFill/>
          <a:ln w="28575">
            <a:noFill/>
            <a:miter lim="800000"/>
            <a:headEnd/>
            <a:tailEnd/>
          </a:ln>
        </p:spPr>
        <p:txBody>
          <a:bodyPr wrap="square">
            <a:spAutoFit/>
          </a:bodyPr>
          <a:lstStyle/>
          <a:p>
            <a:pPr fontAlgn="base">
              <a:spcBef>
                <a:spcPct val="0"/>
              </a:spcBef>
              <a:spcAft>
                <a:spcPct val="0"/>
              </a:spcAft>
            </a:pPr>
            <a:r>
              <a:rPr lang="en-US" sz="3627" b="1" kern="1200" dirty="0">
                <a:latin typeface="Times New Roman" charset="0"/>
                <a:ea typeface="ＭＳ Ｐゴシック" charset="0"/>
              </a:rPr>
              <a:t>10.625 </a:t>
            </a:r>
            <a:r>
              <a:rPr lang="en-US" sz="3627" b="1" kern="1200" baseline="-25000" dirty="0">
                <a:latin typeface="Times New Roman" charset="0"/>
                <a:ea typeface="ＭＳ Ｐゴシック" charset="0"/>
              </a:rPr>
              <a:t>10</a:t>
            </a:r>
          </a:p>
        </p:txBody>
      </p:sp>
      <p:sp>
        <p:nvSpPr>
          <p:cNvPr id="53252" name="AutoShape 4"/>
          <p:cNvSpPr>
            <a:spLocks noChangeArrowheads="1"/>
          </p:cNvSpPr>
          <p:nvPr/>
        </p:nvSpPr>
        <p:spPr bwMode="auto">
          <a:xfrm>
            <a:off x="5217319" y="2072640"/>
            <a:ext cx="863600" cy="518160"/>
          </a:xfrm>
          <a:prstGeom prst="rightArrow">
            <a:avLst>
              <a:gd name="adj1" fmla="val 50000"/>
              <a:gd name="adj2" fmla="val 41667"/>
            </a:avLst>
          </a:prstGeom>
          <a:noFill/>
          <a:ln w="28575">
            <a:solidFill>
              <a:schemeClr val="tx1"/>
            </a:solidFill>
            <a:miter lim="800000"/>
            <a:headEnd/>
            <a:tailEnd/>
          </a:ln>
        </p:spPr>
        <p:txBody>
          <a:bodyPr wrap="none" anchor="ctr"/>
          <a:lstStyle/>
          <a:p>
            <a:pPr fontAlgn="base">
              <a:spcBef>
                <a:spcPct val="0"/>
              </a:spcBef>
              <a:spcAft>
                <a:spcPct val="0"/>
              </a:spcAft>
            </a:pPr>
            <a:endParaRPr lang="en-US" sz="2720" kern="1200">
              <a:latin typeface="Times New Roman" charset="0"/>
              <a:ea typeface="ＭＳ Ｐゴシック" charset="0"/>
            </a:endParaRPr>
          </a:p>
        </p:txBody>
      </p:sp>
      <p:sp>
        <p:nvSpPr>
          <p:cNvPr id="53253" name="Text Box 5"/>
          <p:cNvSpPr txBox="1">
            <a:spLocks noChangeArrowheads="1"/>
          </p:cNvSpPr>
          <p:nvPr/>
        </p:nvSpPr>
        <p:spPr bwMode="auto">
          <a:xfrm>
            <a:off x="6685439" y="1986281"/>
            <a:ext cx="3022600" cy="650499"/>
          </a:xfrm>
          <a:prstGeom prst="rect">
            <a:avLst/>
          </a:prstGeom>
          <a:noFill/>
          <a:ln w="28575">
            <a:noFill/>
            <a:miter lim="800000"/>
            <a:headEnd/>
            <a:tailEnd/>
          </a:ln>
        </p:spPr>
        <p:txBody>
          <a:bodyPr>
            <a:spAutoFit/>
          </a:bodyPr>
          <a:lstStyle/>
          <a:p>
            <a:pPr fontAlgn="base">
              <a:spcBef>
                <a:spcPct val="0"/>
              </a:spcBef>
              <a:spcAft>
                <a:spcPct val="0"/>
              </a:spcAft>
            </a:pPr>
            <a:r>
              <a:rPr lang="en-US" sz="3627" b="1" kern="1200" dirty="0">
                <a:latin typeface="Times New Roman" charset="0"/>
                <a:ea typeface="ＭＳ Ｐゴシック" charset="0"/>
              </a:rPr>
              <a:t>1010.101 </a:t>
            </a:r>
            <a:r>
              <a:rPr lang="en-US" sz="3627" b="1" kern="1200" baseline="-25000" dirty="0">
                <a:latin typeface="Times New Roman" charset="0"/>
                <a:ea typeface="ＭＳ Ｐゴシック" charset="0"/>
              </a:rPr>
              <a:t>2</a:t>
            </a:r>
          </a:p>
        </p:txBody>
      </p:sp>
      <p:sp>
        <p:nvSpPr>
          <p:cNvPr id="53254" name="AutoShape 6"/>
          <p:cNvSpPr>
            <a:spLocks noChangeArrowheads="1"/>
          </p:cNvSpPr>
          <p:nvPr/>
        </p:nvSpPr>
        <p:spPr bwMode="auto">
          <a:xfrm rot="4230500">
            <a:off x="5951379" y="2288540"/>
            <a:ext cx="604520" cy="1554480"/>
          </a:xfrm>
          <a:prstGeom prst="downArrow">
            <a:avLst>
              <a:gd name="adj1" fmla="val 50000"/>
              <a:gd name="adj2" fmla="val 64286"/>
            </a:avLst>
          </a:prstGeom>
          <a:noFill/>
          <a:ln w="28575">
            <a:solidFill>
              <a:schemeClr val="tx1"/>
            </a:solidFill>
            <a:miter lim="800000"/>
            <a:headEnd/>
            <a:tailEnd/>
          </a:ln>
        </p:spPr>
        <p:txBody>
          <a:bodyPr wrap="none" anchor="ctr"/>
          <a:lstStyle/>
          <a:p>
            <a:pPr fontAlgn="base">
              <a:spcBef>
                <a:spcPct val="0"/>
              </a:spcBef>
              <a:spcAft>
                <a:spcPct val="0"/>
              </a:spcAft>
            </a:pPr>
            <a:endParaRPr lang="en-US" sz="2720" kern="1200">
              <a:latin typeface="Times New Roman" charset="0"/>
              <a:ea typeface="ＭＳ Ｐゴシック" charset="0"/>
            </a:endParaRPr>
          </a:p>
        </p:txBody>
      </p:sp>
      <p:sp>
        <p:nvSpPr>
          <p:cNvPr id="53255" name="Text Box 7"/>
          <p:cNvSpPr txBox="1">
            <a:spLocks noChangeArrowheads="1"/>
          </p:cNvSpPr>
          <p:nvPr/>
        </p:nvSpPr>
        <p:spPr bwMode="auto">
          <a:xfrm>
            <a:off x="2540159" y="3713480"/>
            <a:ext cx="3454400" cy="650499"/>
          </a:xfrm>
          <a:prstGeom prst="rect">
            <a:avLst/>
          </a:prstGeom>
          <a:noFill/>
          <a:ln w="28575">
            <a:noFill/>
            <a:miter lim="800000"/>
            <a:headEnd/>
            <a:tailEnd/>
          </a:ln>
        </p:spPr>
        <p:txBody>
          <a:bodyPr>
            <a:spAutoFit/>
          </a:bodyPr>
          <a:lstStyle/>
          <a:p>
            <a:pPr fontAlgn="base">
              <a:spcBef>
                <a:spcPct val="0"/>
              </a:spcBef>
              <a:spcAft>
                <a:spcPct val="0"/>
              </a:spcAft>
            </a:pPr>
            <a:r>
              <a:rPr lang="en-US" sz="3627" b="1" kern="1200">
                <a:solidFill>
                  <a:srgbClr val="FF0000"/>
                </a:solidFill>
                <a:latin typeface="Times New Roman" charset="0"/>
                <a:ea typeface="ＭＳ Ｐゴシック" charset="0"/>
              </a:rPr>
              <a:t>1</a:t>
            </a:r>
            <a:r>
              <a:rPr lang="en-US" sz="3627" b="1" kern="1200">
                <a:latin typeface="Times New Roman" charset="0"/>
                <a:ea typeface="ＭＳ Ｐゴシック" charset="0"/>
              </a:rPr>
              <a:t>.010101  </a:t>
            </a:r>
            <a:r>
              <a:rPr lang="en-US" sz="3627" b="1" kern="1200">
                <a:latin typeface="Times New Roman" charset="0"/>
                <a:ea typeface="ＭＳ Ｐゴシック" charset="0"/>
                <a:sym typeface="Symbol" pitchFamily="18" charset="2"/>
              </a:rPr>
              <a:t>  2 </a:t>
            </a:r>
            <a:r>
              <a:rPr lang="en-US" sz="3627" b="1" kern="1200" baseline="30000">
                <a:latin typeface="Times New Roman" charset="0"/>
                <a:ea typeface="ＭＳ Ｐゴシック" charset="0"/>
                <a:sym typeface="Symbol" pitchFamily="18" charset="2"/>
              </a:rPr>
              <a:t>3</a:t>
            </a:r>
            <a:endParaRPr lang="en-US" sz="3627" b="1" kern="1200" baseline="30000">
              <a:latin typeface="Times New Roman" charset="0"/>
              <a:ea typeface="ＭＳ Ｐゴシック" charset="0"/>
            </a:endParaRPr>
          </a:p>
        </p:txBody>
      </p:sp>
      <p:grpSp>
        <p:nvGrpSpPr>
          <p:cNvPr id="4" name="Group 3"/>
          <p:cNvGrpSpPr/>
          <p:nvPr/>
        </p:nvGrpSpPr>
        <p:grpSpPr>
          <a:xfrm>
            <a:off x="5510344" y="5008880"/>
            <a:ext cx="5469705" cy="1162678"/>
            <a:chOff x="4068552" y="4419600"/>
            <a:chExt cx="4826210" cy="1025892"/>
          </a:xfrm>
        </p:grpSpPr>
        <p:sp>
          <p:nvSpPr>
            <p:cNvPr id="53256" name="Rectangle 8"/>
            <p:cNvSpPr>
              <a:spLocks noChangeArrowheads="1"/>
            </p:cNvSpPr>
            <p:nvPr/>
          </p:nvSpPr>
          <p:spPr bwMode="auto">
            <a:xfrm>
              <a:off x="6700837" y="4419600"/>
              <a:ext cx="2193925" cy="609600"/>
            </a:xfrm>
            <a:prstGeom prst="rect">
              <a:avLst/>
            </a:prstGeom>
            <a:noFill/>
            <a:ln w="28575">
              <a:solidFill>
                <a:schemeClr val="tx1"/>
              </a:solidFill>
              <a:miter lim="800000"/>
              <a:headEnd/>
              <a:tailEnd/>
            </a:ln>
          </p:spPr>
          <p:txBody>
            <a:bodyPr wrap="none" anchor="ctr"/>
            <a:lstStyle/>
            <a:p>
              <a:pPr algn="ctr" fontAlgn="base">
                <a:spcBef>
                  <a:spcPct val="0"/>
                </a:spcBef>
                <a:spcAft>
                  <a:spcPct val="0"/>
                </a:spcAft>
              </a:pPr>
              <a:r>
                <a:rPr lang="en-US" sz="2267" b="1" kern="1200">
                  <a:latin typeface="Arial Narrow" pitchFamily="34" charset="0"/>
                  <a:ea typeface="ＭＳ Ｐゴシック" charset="0"/>
                </a:rPr>
                <a:t>Significand (</a:t>
              </a:r>
              <a:r>
                <a:rPr lang="en-US" sz="2267" b="1" kern="1200">
                  <a:solidFill>
                    <a:srgbClr val="FF0000"/>
                  </a:solidFill>
                  <a:latin typeface="Arial Narrow" pitchFamily="34" charset="0"/>
                  <a:ea typeface="ＭＳ Ｐゴシック" charset="0"/>
                </a:rPr>
                <a:t>1</a:t>
              </a:r>
              <a:r>
                <a:rPr lang="en-US" sz="2267" b="1" kern="1200">
                  <a:latin typeface="Arial Narrow" pitchFamily="34" charset="0"/>
                  <a:ea typeface="ＭＳ Ｐゴシック" charset="0"/>
                </a:rPr>
                <a:t>010101</a:t>
              </a:r>
              <a:r>
                <a:rPr lang="en-US" sz="2267" b="1" kern="1200" dirty="0">
                  <a:latin typeface="Arial Narrow" pitchFamily="34" charset="0"/>
                  <a:ea typeface="ＭＳ Ｐゴシック" charset="0"/>
                </a:rPr>
                <a:t>)</a:t>
              </a:r>
            </a:p>
          </p:txBody>
        </p:sp>
        <p:sp>
          <p:nvSpPr>
            <p:cNvPr id="53257" name="Rectangle 9"/>
            <p:cNvSpPr>
              <a:spLocks noChangeArrowheads="1"/>
            </p:cNvSpPr>
            <p:nvPr/>
          </p:nvSpPr>
          <p:spPr bwMode="auto">
            <a:xfrm>
              <a:off x="4912518" y="4419600"/>
              <a:ext cx="1676400" cy="602535"/>
            </a:xfrm>
            <a:prstGeom prst="rect">
              <a:avLst/>
            </a:prstGeom>
            <a:noFill/>
            <a:ln w="28575">
              <a:solidFill>
                <a:schemeClr val="tx1"/>
              </a:solidFill>
              <a:miter lim="800000"/>
              <a:headEnd/>
              <a:tailEnd/>
            </a:ln>
          </p:spPr>
          <p:txBody>
            <a:bodyPr wrap="none" anchor="ctr"/>
            <a:lstStyle/>
            <a:p>
              <a:pPr algn="ctr" fontAlgn="base">
                <a:spcBef>
                  <a:spcPct val="0"/>
                </a:spcBef>
                <a:spcAft>
                  <a:spcPct val="0"/>
                </a:spcAft>
              </a:pPr>
              <a:r>
                <a:rPr lang="en-US" sz="2267" b="1" kern="1200">
                  <a:latin typeface="Arial Narrow" pitchFamily="34" charset="0"/>
                  <a:ea typeface="ＭＳ Ｐゴシック" charset="0"/>
                </a:rPr>
                <a:t>Exponent (3)</a:t>
              </a:r>
            </a:p>
          </p:txBody>
        </p:sp>
        <p:sp>
          <p:nvSpPr>
            <p:cNvPr id="53258" name="Rectangle 10"/>
            <p:cNvSpPr>
              <a:spLocks noChangeArrowheads="1"/>
            </p:cNvSpPr>
            <p:nvPr/>
          </p:nvSpPr>
          <p:spPr bwMode="auto">
            <a:xfrm>
              <a:off x="4114800" y="4419600"/>
              <a:ext cx="685800" cy="609600"/>
            </a:xfrm>
            <a:prstGeom prst="rect">
              <a:avLst/>
            </a:prstGeom>
            <a:noFill/>
            <a:ln w="28575">
              <a:solidFill>
                <a:schemeClr val="tx1"/>
              </a:solidFill>
              <a:miter lim="800000"/>
              <a:headEnd/>
              <a:tailEnd/>
            </a:ln>
          </p:spPr>
          <p:txBody>
            <a:bodyPr wrap="none" anchor="ctr"/>
            <a:lstStyle/>
            <a:p>
              <a:pPr algn="ctr" fontAlgn="base">
                <a:spcBef>
                  <a:spcPct val="0"/>
                </a:spcBef>
                <a:spcAft>
                  <a:spcPct val="0"/>
                </a:spcAft>
              </a:pPr>
              <a:r>
                <a:rPr lang="en-US" sz="2720" b="1" kern="1200">
                  <a:latin typeface="Times New Roman" charset="0"/>
                  <a:ea typeface="ＭＳ Ｐゴシック" charset="0"/>
                </a:rPr>
                <a:t>+/-</a:t>
              </a:r>
            </a:p>
          </p:txBody>
        </p:sp>
        <p:sp>
          <p:nvSpPr>
            <p:cNvPr id="53265" name="Text Box 12"/>
            <p:cNvSpPr txBox="1">
              <a:spLocks noChangeArrowheads="1"/>
            </p:cNvSpPr>
            <p:nvPr/>
          </p:nvSpPr>
          <p:spPr bwMode="auto">
            <a:xfrm>
              <a:off x="4068552" y="5056188"/>
              <a:ext cx="885707" cy="389304"/>
            </a:xfrm>
            <a:prstGeom prst="rect">
              <a:avLst/>
            </a:prstGeom>
            <a:noFill/>
            <a:ln w="28575">
              <a:noFill/>
              <a:miter lim="800000"/>
              <a:headEnd/>
              <a:tailEnd/>
            </a:ln>
          </p:spPr>
          <p:txBody>
            <a:bodyPr wrap="none">
              <a:spAutoFit/>
            </a:bodyPr>
            <a:lstStyle/>
            <a:p>
              <a:pPr fontAlgn="base">
                <a:spcBef>
                  <a:spcPct val="0"/>
                </a:spcBef>
                <a:spcAft>
                  <a:spcPct val="0"/>
                </a:spcAft>
              </a:pPr>
              <a:r>
                <a:rPr lang="en-US" sz="2267" b="1" kern="1200" dirty="0">
                  <a:latin typeface="Arial Narrow" pitchFamily="34" charset="0"/>
                  <a:ea typeface="ＭＳ Ｐゴシック" charset="0"/>
                </a:rPr>
                <a:t>1 bit     </a:t>
              </a:r>
            </a:p>
          </p:txBody>
        </p:sp>
        <p:sp>
          <p:nvSpPr>
            <p:cNvPr id="53266" name="Text Box 13"/>
            <p:cNvSpPr txBox="1">
              <a:spLocks noChangeArrowheads="1"/>
            </p:cNvSpPr>
            <p:nvPr/>
          </p:nvSpPr>
          <p:spPr bwMode="auto">
            <a:xfrm>
              <a:off x="7350918" y="5056188"/>
              <a:ext cx="830544" cy="389304"/>
            </a:xfrm>
            <a:prstGeom prst="rect">
              <a:avLst/>
            </a:prstGeom>
            <a:noFill/>
            <a:ln w="28575">
              <a:noFill/>
              <a:miter lim="800000"/>
              <a:headEnd/>
              <a:tailEnd/>
            </a:ln>
          </p:spPr>
          <p:txBody>
            <a:bodyPr wrap="none">
              <a:spAutoFit/>
            </a:bodyPr>
            <a:lstStyle/>
            <a:p>
              <a:pPr fontAlgn="base">
                <a:spcBef>
                  <a:spcPct val="0"/>
                </a:spcBef>
                <a:spcAft>
                  <a:spcPct val="0"/>
                </a:spcAft>
              </a:pPr>
              <a:r>
                <a:rPr lang="en-US" sz="2267" b="1" kern="1200">
                  <a:latin typeface="Arial Narrow" pitchFamily="34" charset="0"/>
                  <a:ea typeface="ＭＳ Ｐゴシック" charset="0"/>
                </a:rPr>
                <a:t>23 bits</a:t>
              </a:r>
            </a:p>
          </p:txBody>
        </p:sp>
        <p:sp>
          <p:nvSpPr>
            <p:cNvPr id="53267" name="Text Box 14"/>
            <p:cNvSpPr txBox="1">
              <a:spLocks noChangeArrowheads="1"/>
            </p:cNvSpPr>
            <p:nvPr/>
          </p:nvSpPr>
          <p:spPr bwMode="auto">
            <a:xfrm>
              <a:off x="5387180" y="5056188"/>
              <a:ext cx="713148" cy="389304"/>
            </a:xfrm>
            <a:prstGeom prst="rect">
              <a:avLst/>
            </a:prstGeom>
            <a:noFill/>
            <a:ln w="28575">
              <a:noFill/>
              <a:miter lim="800000"/>
              <a:headEnd/>
              <a:tailEnd/>
            </a:ln>
          </p:spPr>
          <p:txBody>
            <a:bodyPr wrap="none">
              <a:spAutoFit/>
            </a:bodyPr>
            <a:lstStyle/>
            <a:p>
              <a:pPr fontAlgn="base">
                <a:spcBef>
                  <a:spcPct val="0"/>
                </a:spcBef>
                <a:spcAft>
                  <a:spcPct val="0"/>
                </a:spcAft>
              </a:pPr>
              <a:r>
                <a:rPr lang="en-US" sz="2267" b="1" kern="1200" dirty="0">
                  <a:latin typeface="Arial Narrow" pitchFamily="34" charset="0"/>
                  <a:ea typeface="ＭＳ Ｐゴシック" charset="0"/>
                </a:rPr>
                <a:t>8 bits</a:t>
              </a:r>
            </a:p>
          </p:txBody>
        </p:sp>
      </p:grpSp>
      <p:grpSp>
        <p:nvGrpSpPr>
          <p:cNvPr id="3" name="Group 15"/>
          <p:cNvGrpSpPr>
            <a:grpSpLocks/>
          </p:cNvGrpSpPr>
          <p:nvPr/>
        </p:nvGrpSpPr>
        <p:grpSpPr bwMode="auto">
          <a:xfrm>
            <a:off x="2608527" y="4318000"/>
            <a:ext cx="2133812" cy="1666029"/>
            <a:chOff x="950" y="2736"/>
            <a:chExt cx="1186" cy="926"/>
          </a:xfrm>
        </p:grpSpPr>
        <p:sp>
          <p:nvSpPr>
            <p:cNvPr id="53263" name="Line 16"/>
            <p:cNvSpPr>
              <a:spLocks noChangeShapeType="1"/>
            </p:cNvSpPr>
            <p:nvPr/>
          </p:nvSpPr>
          <p:spPr bwMode="auto">
            <a:xfrm flipV="1">
              <a:off x="1025" y="2736"/>
              <a:ext cx="0" cy="480"/>
            </a:xfrm>
            <a:prstGeom prst="line">
              <a:avLst/>
            </a:prstGeom>
            <a:noFill/>
            <a:ln w="28575">
              <a:solidFill>
                <a:srgbClr val="FF0000"/>
              </a:solidFill>
              <a:round/>
              <a:headEnd/>
              <a:tailEnd type="triangle" w="med" len="med"/>
            </a:ln>
          </p:spPr>
          <p:txBody>
            <a:bodyPr wrap="none"/>
            <a:lstStyle/>
            <a:p>
              <a:pPr fontAlgn="base">
                <a:spcBef>
                  <a:spcPct val="0"/>
                </a:spcBef>
                <a:spcAft>
                  <a:spcPct val="0"/>
                </a:spcAft>
              </a:pPr>
              <a:endParaRPr lang="en-US" sz="2720" kern="1200">
                <a:latin typeface="Times New Roman" charset="0"/>
                <a:ea typeface="ＭＳ Ｐゴシック" charset="0"/>
              </a:endParaRPr>
            </a:p>
          </p:txBody>
        </p:sp>
        <p:sp>
          <p:nvSpPr>
            <p:cNvPr id="53264" name="Text Box 17"/>
            <p:cNvSpPr txBox="1">
              <a:spLocks noChangeArrowheads="1"/>
            </p:cNvSpPr>
            <p:nvPr/>
          </p:nvSpPr>
          <p:spPr bwMode="auto">
            <a:xfrm>
              <a:off x="950" y="3223"/>
              <a:ext cx="1186" cy="439"/>
            </a:xfrm>
            <a:prstGeom prst="rect">
              <a:avLst/>
            </a:prstGeom>
            <a:noFill/>
            <a:ln w="28575">
              <a:solidFill>
                <a:srgbClr val="FF0000"/>
              </a:solidFill>
              <a:miter lim="800000"/>
              <a:headEnd/>
              <a:tailEnd/>
            </a:ln>
          </p:spPr>
          <p:txBody>
            <a:bodyPr wrap="none">
              <a:spAutoFit/>
            </a:bodyPr>
            <a:lstStyle/>
            <a:p>
              <a:pPr fontAlgn="base">
                <a:spcBef>
                  <a:spcPct val="0"/>
                </a:spcBef>
                <a:spcAft>
                  <a:spcPct val="0"/>
                </a:spcAft>
              </a:pPr>
              <a:r>
                <a:rPr lang="en-US" sz="2267" b="1" kern="1200">
                  <a:solidFill>
                    <a:srgbClr val="FF0000"/>
                  </a:solidFill>
                  <a:latin typeface="Arial Narrow" pitchFamily="34" charset="0"/>
                  <a:ea typeface="ＭＳ Ｐゴシック" charset="0"/>
                </a:rPr>
                <a:t>This must be a 1!</a:t>
              </a:r>
            </a:p>
            <a:p>
              <a:pPr fontAlgn="base">
                <a:spcBef>
                  <a:spcPct val="0"/>
                </a:spcBef>
                <a:spcAft>
                  <a:spcPct val="0"/>
                </a:spcAft>
              </a:pPr>
              <a:r>
                <a:rPr lang="en-US" sz="2267" b="1" kern="1200">
                  <a:solidFill>
                    <a:srgbClr val="FF0000"/>
                  </a:solidFill>
                  <a:latin typeface="Arial Narrow" pitchFamily="34" charset="0"/>
                  <a:ea typeface="ＭＳ Ｐゴシック" charset="0"/>
                </a:rPr>
                <a:t> So don’t store it.</a:t>
              </a:r>
            </a:p>
          </p:txBody>
        </p:sp>
      </p:grpSp>
      <p:sp>
        <p:nvSpPr>
          <p:cNvPr id="7" name="Slide Number Placeholder 6"/>
          <p:cNvSpPr>
            <a:spLocks noGrp="1"/>
          </p:cNvSpPr>
          <p:nvPr>
            <p:ph type="sldNum" sz="quarter" idx="11"/>
          </p:nvPr>
        </p:nvSpPr>
        <p:spPr/>
        <p:txBody>
          <a:bodyPr/>
          <a:lstStyle/>
          <a:p>
            <a:fld id="{1688EBD0-950B-4DD6-A677-5FDCD445C278}" type="slidenum">
              <a:rPr lang="en-US" smtClean="0">
                <a:solidFill>
                  <a:srgbClr val="000000"/>
                </a:solidFill>
              </a:rPr>
              <a:pPr/>
              <a:t>8</a:t>
            </a:fld>
            <a:endParaRPr lang="en-US" dirty="0">
              <a:solidFill>
                <a:srgbClr val="000000"/>
              </a:solidFill>
            </a:endParaRPr>
          </a:p>
        </p:txBody>
      </p:sp>
      <p:sp>
        <p:nvSpPr>
          <p:cNvPr id="23" name="Content Placeholder 2"/>
          <p:cNvSpPr txBox="1">
            <a:spLocks/>
          </p:cNvSpPr>
          <p:nvPr/>
        </p:nvSpPr>
        <p:spPr>
          <a:xfrm>
            <a:off x="1541622" y="6165255"/>
            <a:ext cx="9375457" cy="1452417"/>
          </a:xfrm>
          <a:prstGeom prst="rect">
            <a:avLst/>
          </a:prstGeom>
        </p:spPr>
        <p:txBody>
          <a:bodyPr/>
          <a:lstStyle>
            <a:lvl1pPr marL="469900" indent="-469900" algn="l" rtl="0" eaLnBrk="0" fontAlgn="base" hangingPunct="0">
              <a:spcBef>
                <a:spcPct val="20000"/>
              </a:spcBef>
              <a:spcAft>
                <a:spcPct val="0"/>
              </a:spcAft>
              <a:buClr>
                <a:schemeClr val="accent2"/>
              </a:buClr>
              <a:buSzPct val="80000"/>
              <a:buFont typeface="Wingdings" pitchFamily="2" charset="2"/>
              <a:buChar char="q"/>
              <a:defRPr sz="2400">
                <a:solidFill>
                  <a:schemeClr val="tx1"/>
                </a:solidFill>
                <a:latin typeface="+mn-lt"/>
                <a:ea typeface="ＭＳ Ｐゴシック" charset="0"/>
                <a:cs typeface="+mn-cs"/>
              </a:defRPr>
            </a:lvl1pPr>
            <a:lvl2pPr marL="908050" indent="-436563" algn="l" rtl="0" eaLnBrk="0" fontAlgn="base" hangingPunct="0">
              <a:spcBef>
                <a:spcPct val="20000"/>
              </a:spcBef>
              <a:spcAft>
                <a:spcPct val="0"/>
              </a:spcAft>
              <a:buClr>
                <a:schemeClr val="accent2"/>
              </a:buClr>
              <a:buChar char="•"/>
              <a:defRPr sz="2000">
                <a:solidFill>
                  <a:schemeClr val="tx1"/>
                </a:solidFill>
                <a:latin typeface="+mn-lt"/>
                <a:ea typeface="ＭＳ Ｐゴシック" charset="-128"/>
                <a:cs typeface="Arial" pitchFamily="34" charset="0"/>
              </a:defRPr>
            </a:lvl2pPr>
            <a:lvl3pPr marL="1304925" indent="-395288" algn="l" rtl="0" eaLnBrk="0" fontAlgn="base" hangingPunct="0">
              <a:spcBef>
                <a:spcPct val="20000"/>
              </a:spcBef>
              <a:spcAft>
                <a:spcPct val="0"/>
              </a:spcAft>
              <a:buClr>
                <a:schemeClr val="accent2"/>
              </a:buClr>
              <a:buFont typeface="Verdana" pitchFamily="34" charset="0"/>
              <a:buChar char="-"/>
              <a:defRPr>
                <a:solidFill>
                  <a:schemeClr val="tx1"/>
                </a:solidFill>
                <a:latin typeface="+mn-lt"/>
                <a:ea typeface="ＭＳ Ｐゴシック" charset="-128"/>
                <a:cs typeface="Arial" pitchFamily="34" charset="0"/>
              </a:defRPr>
            </a:lvl3pPr>
            <a:lvl4pPr marL="1693863" indent="-387350" algn="l" rtl="0" eaLnBrk="0" fontAlgn="base" hangingPunct="0">
              <a:spcBef>
                <a:spcPct val="20000"/>
              </a:spcBef>
              <a:spcAft>
                <a:spcPct val="0"/>
              </a:spcAft>
              <a:buClr>
                <a:schemeClr val="accent2"/>
              </a:buClr>
              <a:buFont typeface="Wingdings" pitchFamily="2" charset="2"/>
              <a:buChar char="n"/>
              <a:defRPr>
                <a:solidFill>
                  <a:schemeClr val="tx1"/>
                </a:solidFill>
                <a:latin typeface="+mn-lt"/>
                <a:ea typeface="ＭＳ Ｐゴシック" charset="-128"/>
                <a:cs typeface="Arial" pitchFamily="34" charset="0"/>
              </a:defRPr>
            </a:lvl4pPr>
            <a:lvl5pPr marL="2093913" indent="-398463" algn="l" rtl="0" eaLnBrk="0" fontAlgn="base" hangingPunct="0">
              <a:spcBef>
                <a:spcPct val="25000"/>
              </a:spcBef>
              <a:spcAft>
                <a:spcPct val="0"/>
              </a:spcAft>
              <a:buClr>
                <a:schemeClr val="accent2"/>
              </a:buClr>
              <a:buFont typeface="Wingdings" pitchFamily="2" charset="2"/>
              <a:buChar char="§"/>
              <a:defRPr>
                <a:solidFill>
                  <a:schemeClr val="tx1"/>
                </a:solidFill>
                <a:latin typeface="+mn-lt"/>
                <a:ea typeface="ＭＳ Ｐゴシック" charset="-128"/>
                <a:cs typeface="Arial" pitchFamily="34" charset="0"/>
              </a:defRPr>
            </a:lvl5pPr>
            <a:lvl6pPr marL="25511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6pPr>
            <a:lvl7pPr marL="30083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7pPr>
            <a:lvl8pPr marL="34655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8pPr>
            <a:lvl9pPr marL="3922713" indent="-398463" algn="l" rtl="0" fontAlgn="base">
              <a:spcBef>
                <a:spcPct val="25000"/>
              </a:spcBef>
              <a:spcAft>
                <a:spcPct val="0"/>
              </a:spcAft>
              <a:buClr>
                <a:schemeClr val="accent2"/>
              </a:buClr>
              <a:buFont typeface="Wingdings" pitchFamily="2" charset="2"/>
              <a:buChar char="§"/>
              <a:defRPr>
                <a:solidFill>
                  <a:schemeClr val="tx1"/>
                </a:solidFill>
                <a:latin typeface="+mn-lt"/>
                <a:cs typeface="+mn-cs"/>
              </a:defRPr>
            </a:lvl9pPr>
          </a:lstStyle>
          <a:p>
            <a:r>
              <a:rPr lang="en-US" sz="2720" dirty="0">
                <a:ea typeface="ＭＳ Ｐゴシック" charset="-128"/>
              </a:rPr>
              <a:t>Step 3: store relevant numbers in proper location (ignoring initial 1 of significand) </a:t>
            </a:r>
            <a:endParaRPr lang="en-US" sz="2720" dirty="0">
              <a:cs typeface="Arial" charset="0"/>
            </a:endParaRPr>
          </a:p>
        </p:txBody>
      </p:sp>
    </p:spTree>
    <p:extLst>
      <p:ext uri="{BB962C8B-B14F-4D97-AF65-F5344CB8AC3E}">
        <p14:creationId xmlns:p14="http://schemas.microsoft.com/office/powerpoint/2010/main" val="3999198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19"/>
          <p:cNvSpPr>
            <a:spLocks noGrp="1" noChangeArrowheads="1"/>
          </p:cNvSpPr>
          <p:nvPr>
            <p:ph type="title"/>
          </p:nvPr>
        </p:nvSpPr>
        <p:spPr/>
        <p:txBody>
          <a:bodyPr/>
          <a:lstStyle/>
          <a:p>
            <a:pPr eaLnBrk="1" hangingPunct="1"/>
            <a:r>
              <a:rPr lang="en-US"/>
              <a:t>Floating Point Representation</a:t>
            </a:r>
          </a:p>
        </p:txBody>
      </p:sp>
      <p:sp>
        <p:nvSpPr>
          <p:cNvPr id="53251" name="Text Box 3"/>
          <p:cNvSpPr txBox="1">
            <a:spLocks noChangeArrowheads="1"/>
          </p:cNvSpPr>
          <p:nvPr/>
        </p:nvSpPr>
        <p:spPr bwMode="auto">
          <a:xfrm>
            <a:off x="2885599" y="1986280"/>
            <a:ext cx="1986280" cy="650499"/>
          </a:xfrm>
          <a:prstGeom prst="rect">
            <a:avLst/>
          </a:prstGeom>
          <a:noFill/>
          <a:ln w="28575">
            <a:noFill/>
            <a:miter lim="800000"/>
            <a:headEnd/>
            <a:tailEnd/>
          </a:ln>
        </p:spPr>
        <p:txBody>
          <a:bodyPr wrap="square">
            <a:spAutoFit/>
          </a:bodyPr>
          <a:lstStyle/>
          <a:p>
            <a:pPr fontAlgn="base">
              <a:spcBef>
                <a:spcPct val="0"/>
              </a:spcBef>
              <a:spcAft>
                <a:spcPct val="0"/>
              </a:spcAft>
            </a:pPr>
            <a:r>
              <a:rPr lang="en-US" sz="3627" b="1" kern="1200" dirty="0">
                <a:latin typeface="Times New Roman" charset="0"/>
                <a:ea typeface="ＭＳ Ｐゴシック" charset="0"/>
              </a:rPr>
              <a:t>10.625 </a:t>
            </a:r>
            <a:r>
              <a:rPr lang="en-US" sz="3627" b="1" kern="1200" baseline="-25000" dirty="0">
                <a:latin typeface="Times New Roman" charset="0"/>
                <a:ea typeface="ＭＳ Ｐゴシック" charset="0"/>
              </a:rPr>
              <a:t>10</a:t>
            </a:r>
          </a:p>
        </p:txBody>
      </p:sp>
      <p:sp>
        <p:nvSpPr>
          <p:cNvPr id="53252" name="AutoShape 4"/>
          <p:cNvSpPr>
            <a:spLocks noChangeArrowheads="1"/>
          </p:cNvSpPr>
          <p:nvPr/>
        </p:nvSpPr>
        <p:spPr bwMode="auto">
          <a:xfrm>
            <a:off x="5217319" y="2072640"/>
            <a:ext cx="863600" cy="518160"/>
          </a:xfrm>
          <a:prstGeom prst="rightArrow">
            <a:avLst>
              <a:gd name="adj1" fmla="val 50000"/>
              <a:gd name="adj2" fmla="val 41667"/>
            </a:avLst>
          </a:prstGeom>
          <a:noFill/>
          <a:ln w="28575">
            <a:solidFill>
              <a:schemeClr val="tx1"/>
            </a:solidFill>
            <a:miter lim="800000"/>
            <a:headEnd/>
            <a:tailEnd/>
          </a:ln>
        </p:spPr>
        <p:txBody>
          <a:bodyPr wrap="none" anchor="ctr"/>
          <a:lstStyle/>
          <a:p>
            <a:pPr fontAlgn="base">
              <a:spcBef>
                <a:spcPct val="0"/>
              </a:spcBef>
              <a:spcAft>
                <a:spcPct val="0"/>
              </a:spcAft>
            </a:pPr>
            <a:endParaRPr lang="en-US" sz="2720" kern="1200">
              <a:latin typeface="Times New Roman" charset="0"/>
              <a:ea typeface="ＭＳ Ｐゴシック" charset="0"/>
            </a:endParaRPr>
          </a:p>
        </p:txBody>
      </p:sp>
      <p:sp>
        <p:nvSpPr>
          <p:cNvPr id="53253" name="Text Box 5"/>
          <p:cNvSpPr txBox="1">
            <a:spLocks noChangeArrowheads="1"/>
          </p:cNvSpPr>
          <p:nvPr/>
        </p:nvSpPr>
        <p:spPr bwMode="auto">
          <a:xfrm>
            <a:off x="6685439" y="1986281"/>
            <a:ext cx="3022600" cy="650499"/>
          </a:xfrm>
          <a:prstGeom prst="rect">
            <a:avLst/>
          </a:prstGeom>
          <a:noFill/>
          <a:ln w="28575">
            <a:noFill/>
            <a:miter lim="800000"/>
            <a:headEnd/>
            <a:tailEnd/>
          </a:ln>
        </p:spPr>
        <p:txBody>
          <a:bodyPr>
            <a:spAutoFit/>
          </a:bodyPr>
          <a:lstStyle/>
          <a:p>
            <a:pPr fontAlgn="base">
              <a:spcBef>
                <a:spcPct val="0"/>
              </a:spcBef>
              <a:spcAft>
                <a:spcPct val="0"/>
              </a:spcAft>
            </a:pPr>
            <a:r>
              <a:rPr lang="en-US" sz="3627" b="1" kern="1200">
                <a:latin typeface="Times New Roman" charset="0"/>
                <a:ea typeface="ＭＳ Ｐゴシック" charset="0"/>
              </a:rPr>
              <a:t>1010.101 </a:t>
            </a:r>
            <a:r>
              <a:rPr lang="en-US" sz="3627" b="1" kern="1200" baseline="-25000">
                <a:latin typeface="Times New Roman" charset="0"/>
                <a:ea typeface="ＭＳ Ｐゴシック" charset="0"/>
              </a:rPr>
              <a:t>2</a:t>
            </a:r>
          </a:p>
        </p:txBody>
      </p:sp>
      <p:sp>
        <p:nvSpPr>
          <p:cNvPr id="53254" name="AutoShape 6"/>
          <p:cNvSpPr>
            <a:spLocks noChangeArrowheads="1"/>
          </p:cNvSpPr>
          <p:nvPr/>
        </p:nvSpPr>
        <p:spPr bwMode="auto">
          <a:xfrm rot="4230500">
            <a:off x="5951379" y="2288540"/>
            <a:ext cx="604520" cy="1554480"/>
          </a:xfrm>
          <a:prstGeom prst="downArrow">
            <a:avLst>
              <a:gd name="adj1" fmla="val 50000"/>
              <a:gd name="adj2" fmla="val 64286"/>
            </a:avLst>
          </a:prstGeom>
          <a:noFill/>
          <a:ln w="28575">
            <a:solidFill>
              <a:schemeClr val="tx1"/>
            </a:solidFill>
            <a:miter lim="800000"/>
            <a:headEnd/>
            <a:tailEnd/>
          </a:ln>
        </p:spPr>
        <p:txBody>
          <a:bodyPr wrap="none" anchor="ctr"/>
          <a:lstStyle/>
          <a:p>
            <a:pPr fontAlgn="base">
              <a:spcBef>
                <a:spcPct val="0"/>
              </a:spcBef>
              <a:spcAft>
                <a:spcPct val="0"/>
              </a:spcAft>
            </a:pPr>
            <a:endParaRPr lang="en-US" sz="2720" kern="1200">
              <a:latin typeface="Times New Roman" charset="0"/>
              <a:ea typeface="ＭＳ Ｐゴシック" charset="0"/>
            </a:endParaRPr>
          </a:p>
        </p:txBody>
      </p:sp>
      <p:sp>
        <p:nvSpPr>
          <p:cNvPr id="53255" name="Text Box 7"/>
          <p:cNvSpPr txBox="1">
            <a:spLocks noChangeArrowheads="1"/>
          </p:cNvSpPr>
          <p:nvPr/>
        </p:nvSpPr>
        <p:spPr bwMode="auto">
          <a:xfrm>
            <a:off x="2540159" y="3713480"/>
            <a:ext cx="3454400" cy="650499"/>
          </a:xfrm>
          <a:prstGeom prst="rect">
            <a:avLst/>
          </a:prstGeom>
          <a:noFill/>
          <a:ln w="28575">
            <a:noFill/>
            <a:miter lim="800000"/>
            <a:headEnd/>
            <a:tailEnd/>
          </a:ln>
        </p:spPr>
        <p:txBody>
          <a:bodyPr>
            <a:spAutoFit/>
          </a:bodyPr>
          <a:lstStyle/>
          <a:p>
            <a:pPr fontAlgn="base">
              <a:spcBef>
                <a:spcPct val="0"/>
              </a:spcBef>
              <a:spcAft>
                <a:spcPct val="0"/>
              </a:spcAft>
            </a:pPr>
            <a:r>
              <a:rPr lang="en-US" sz="3627" b="1" kern="1200">
                <a:solidFill>
                  <a:srgbClr val="FF0000"/>
                </a:solidFill>
                <a:latin typeface="Times New Roman" charset="0"/>
                <a:ea typeface="ＭＳ Ｐゴシック" charset="0"/>
              </a:rPr>
              <a:t>1</a:t>
            </a:r>
            <a:r>
              <a:rPr lang="en-US" sz="3627" b="1" kern="1200">
                <a:latin typeface="Times New Roman" charset="0"/>
                <a:ea typeface="ＭＳ Ｐゴシック" charset="0"/>
              </a:rPr>
              <a:t>.010101  </a:t>
            </a:r>
            <a:r>
              <a:rPr lang="en-US" sz="3627" b="1" kern="1200">
                <a:latin typeface="Times New Roman" charset="0"/>
                <a:ea typeface="ＭＳ Ｐゴシック" charset="0"/>
                <a:sym typeface="Symbol" pitchFamily="18" charset="2"/>
              </a:rPr>
              <a:t>  2 </a:t>
            </a:r>
            <a:r>
              <a:rPr lang="en-US" sz="3627" b="1" kern="1200" baseline="30000">
                <a:latin typeface="Times New Roman" charset="0"/>
                <a:ea typeface="ＭＳ Ｐゴシック" charset="0"/>
                <a:sym typeface="Symbol" pitchFamily="18" charset="2"/>
              </a:rPr>
              <a:t>3</a:t>
            </a:r>
            <a:endParaRPr lang="en-US" sz="3627" b="1" kern="1200" baseline="30000">
              <a:latin typeface="Times New Roman" charset="0"/>
              <a:ea typeface="ＭＳ Ｐゴシック" charset="0"/>
            </a:endParaRPr>
          </a:p>
        </p:txBody>
      </p:sp>
      <p:grpSp>
        <p:nvGrpSpPr>
          <p:cNvPr id="3" name="Group 15"/>
          <p:cNvGrpSpPr>
            <a:grpSpLocks/>
          </p:cNvGrpSpPr>
          <p:nvPr/>
        </p:nvGrpSpPr>
        <p:grpSpPr bwMode="auto">
          <a:xfrm>
            <a:off x="2608527" y="4318000"/>
            <a:ext cx="2133812" cy="1666029"/>
            <a:chOff x="950" y="2736"/>
            <a:chExt cx="1186" cy="926"/>
          </a:xfrm>
        </p:grpSpPr>
        <p:sp>
          <p:nvSpPr>
            <p:cNvPr id="53263" name="Line 16"/>
            <p:cNvSpPr>
              <a:spLocks noChangeShapeType="1"/>
            </p:cNvSpPr>
            <p:nvPr/>
          </p:nvSpPr>
          <p:spPr bwMode="auto">
            <a:xfrm flipV="1">
              <a:off x="1025" y="2736"/>
              <a:ext cx="0" cy="480"/>
            </a:xfrm>
            <a:prstGeom prst="line">
              <a:avLst/>
            </a:prstGeom>
            <a:noFill/>
            <a:ln w="28575">
              <a:solidFill>
                <a:srgbClr val="FF0000"/>
              </a:solidFill>
              <a:round/>
              <a:headEnd/>
              <a:tailEnd type="triangle" w="med" len="med"/>
            </a:ln>
          </p:spPr>
          <p:txBody>
            <a:bodyPr wrap="none"/>
            <a:lstStyle/>
            <a:p>
              <a:pPr fontAlgn="base">
                <a:spcBef>
                  <a:spcPct val="0"/>
                </a:spcBef>
                <a:spcAft>
                  <a:spcPct val="0"/>
                </a:spcAft>
              </a:pPr>
              <a:endParaRPr lang="en-US" sz="2720" kern="1200">
                <a:latin typeface="Times New Roman" charset="0"/>
                <a:ea typeface="ＭＳ Ｐゴシック" charset="0"/>
              </a:endParaRPr>
            </a:p>
          </p:txBody>
        </p:sp>
        <p:sp>
          <p:nvSpPr>
            <p:cNvPr id="53264" name="Text Box 17"/>
            <p:cNvSpPr txBox="1">
              <a:spLocks noChangeArrowheads="1"/>
            </p:cNvSpPr>
            <p:nvPr/>
          </p:nvSpPr>
          <p:spPr bwMode="auto">
            <a:xfrm>
              <a:off x="950" y="3223"/>
              <a:ext cx="1186" cy="439"/>
            </a:xfrm>
            <a:prstGeom prst="rect">
              <a:avLst/>
            </a:prstGeom>
            <a:noFill/>
            <a:ln w="28575">
              <a:solidFill>
                <a:srgbClr val="FF0000"/>
              </a:solidFill>
              <a:miter lim="800000"/>
              <a:headEnd/>
              <a:tailEnd/>
            </a:ln>
          </p:spPr>
          <p:txBody>
            <a:bodyPr wrap="none">
              <a:spAutoFit/>
            </a:bodyPr>
            <a:lstStyle/>
            <a:p>
              <a:pPr fontAlgn="base">
                <a:spcBef>
                  <a:spcPct val="0"/>
                </a:spcBef>
                <a:spcAft>
                  <a:spcPct val="0"/>
                </a:spcAft>
              </a:pPr>
              <a:r>
                <a:rPr lang="en-US" sz="2267" b="1" kern="1200">
                  <a:solidFill>
                    <a:srgbClr val="FF0000"/>
                  </a:solidFill>
                  <a:latin typeface="Arial Narrow" pitchFamily="34" charset="0"/>
                  <a:ea typeface="ＭＳ Ｐゴシック" charset="0"/>
                </a:rPr>
                <a:t>This must be a 1!</a:t>
              </a:r>
            </a:p>
            <a:p>
              <a:pPr fontAlgn="base">
                <a:spcBef>
                  <a:spcPct val="0"/>
                </a:spcBef>
                <a:spcAft>
                  <a:spcPct val="0"/>
                </a:spcAft>
              </a:pPr>
              <a:r>
                <a:rPr lang="en-US" sz="2267" b="1" kern="1200">
                  <a:solidFill>
                    <a:srgbClr val="FF0000"/>
                  </a:solidFill>
                  <a:latin typeface="Arial Narrow" pitchFamily="34" charset="0"/>
                  <a:ea typeface="ＭＳ Ｐゴシック" charset="0"/>
                </a:rPr>
                <a:t> So don’t store it.</a:t>
              </a:r>
            </a:p>
          </p:txBody>
        </p:sp>
      </p:grpSp>
      <p:sp>
        <p:nvSpPr>
          <p:cNvPr id="107538" name="Text Box 18"/>
          <p:cNvSpPr txBox="1">
            <a:spLocks noChangeArrowheads="1"/>
          </p:cNvSpPr>
          <p:nvPr/>
        </p:nvSpPr>
        <p:spPr bwMode="auto">
          <a:xfrm>
            <a:off x="2021999" y="6390641"/>
            <a:ext cx="8204200" cy="441211"/>
          </a:xfrm>
          <a:prstGeom prst="rect">
            <a:avLst/>
          </a:prstGeom>
          <a:noFill/>
          <a:ln w="28575">
            <a:noFill/>
            <a:miter lim="800000"/>
            <a:headEnd/>
            <a:tailEnd/>
          </a:ln>
        </p:spPr>
        <p:txBody>
          <a:bodyPr>
            <a:spAutoFit/>
          </a:bodyPr>
          <a:lstStyle/>
          <a:p>
            <a:pPr algn="ctr" fontAlgn="base">
              <a:spcBef>
                <a:spcPct val="0"/>
              </a:spcBef>
              <a:spcAft>
                <a:spcPct val="0"/>
              </a:spcAft>
            </a:pPr>
            <a:r>
              <a:rPr lang="en-US" sz="2267" b="1" kern="1200" dirty="0">
                <a:latin typeface="Times New Roman" charset="0"/>
                <a:ea typeface="ＭＳ Ｐゴシック" charset="0"/>
              </a:rPr>
              <a:t>10.625</a:t>
            </a:r>
            <a:r>
              <a:rPr lang="en-US" sz="2267" b="1" kern="1200" baseline="-25000" dirty="0">
                <a:latin typeface="Times New Roman" charset="0"/>
                <a:ea typeface="ＭＳ Ｐゴシック" charset="0"/>
              </a:rPr>
              <a:t>10</a:t>
            </a:r>
            <a:r>
              <a:rPr lang="en-US" sz="2267" b="1" kern="1200" dirty="0">
                <a:latin typeface="Times New Roman" charset="0"/>
                <a:ea typeface="ＭＳ Ｐゴシック" charset="0"/>
              </a:rPr>
              <a:t>   =   0   10000010    01010100000000000000000</a:t>
            </a:r>
          </a:p>
        </p:txBody>
      </p:sp>
      <p:sp>
        <p:nvSpPr>
          <p:cNvPr id="53262" name="Slide Number Placeholder 23"/>
          <p:cNvSpPr>
            <a:spLocks noGrp="1"/>
          </p:cNvSpPr>
          <p:nvPr>
            <p:ph type="sldNum" sz="quarter" idx="11"/>
          </p:nvPr>
        </p:nvSpPr>
        <p:spPr>
          <a:noFill/>
        </p:spPr>
        <p:txBody>
          <a:bodyPr/>
          <a:lstStyle/>
          <a:p>
            <a:fld id="{6E7E809D-E729-4B24-85A5-F489E9D80011}" type="slidenum">
              <a:rPr lang="en-US" smtClean="0">
                <a:solidFill>
                  <a:srgbClr val="000000"/>
                </a:solidFill>
              </a:rPr>
              <a:pPr/>
              <a:t>9</a:t>
            </a:fld>
            <a:endParaRPr lang="en-US" dirty="0">
              <a:solidFill>
                <a:srgbClr val="000000"/>
              </a:solidFill>
            </a:endParaRPr>
          </a:p>
        </p:txBody>
      </p:sp>
      <p:grpSp>
        <p:nvGrpSpPr>
          <p:cNvPr id="21" name="Group 20"/>
          <p:cNvGrpSpPr/>
          <p:nvPr/>
        </p:nvGrpSpPr>
        <p:grpSpPr>
          <a:xfrm>
            <a:off x="5510344" y="5008880"/>
            <a:ext cx="5469705" cy="1162678"/>
            <a:chOff x="4068552" y="4419600"/>
            <a:chExt cx="4826210" cy="1025892"/>
          </a:xfrm>
        </p:grpSpPr>
        <p:sp>
          <p:nvSpPr>
            <p:cNvPr id="22" name="Rectangle 8"/>
            <p:cNvSpPr>
              <a:spLocks noChangeArrowheads="1"/>
            </p:cNvSpPr>
            <p:nvPr/>
          </p:nvSpPr>
          <p:spPr bwMode="auto">
            <a:xfrm>
              <a:off x="6700837" y="4419600"/>
              <a:ext cx="2193925" cy="609600"/>
            </a:xfrm>
            <a:prstGeom prst="rect">
              <a:avLst/>
            </a:prstGeom>
            <a:noFill/>
            <a:ln w="28575">
              <a:solidFill>
                <a:schemeClr val="tx1"/>
              </a:solidFill>
              <a:miter lim="800000"/>
              <a:headEnd/>
              <a:tailEnd/>
            </a:ln>
          </p:spPr>
          <p:txBody>
            <a:bodyPr wrap="none" anchor="ctr"/>
            <a:lstStyle/>
            <a:p>
              <a:pPr algn="ctr" fontAlgn="base">
                <a:spcBef>
                  <a:spcPct val="0"/>
                </a:spcBef>
                <a:spcAft>
                  <a:spcPct val="0"/>
                </a:spcAft>
              </a:pPr>
              <a:r>
                <a:rPr lang="en-US" sz="2267" b="1" kern="1200">
                  <a:latin typeface="Arial Narrow" pitchFamily="34" charset="0"/>
                  <a:ea typeface="ＭＳ Ｐゴシック" charset="0"/>
                </a:rPr>
                <a:t>Significand (</a:t>
              </a:r>
              <a:r>
                <a:rPr lang="en-US" sz="2267" b="1" kern="1200">
                  <a:solidFill>
                    <a:srgbClr val="FF0000"/>
                  </a:solidFill>
                  <a:latin typeface="Arial Narrow" pitchFamily="34" charset="0"/>
                  <a:ea typeface="ＭＳ Ｐゴシック" charset="0"/>
                </a:rPr>
                <a:t>1</a:t>
              </a:r>
              <a:r>
                <a:rPr lang="en-US" sz="2267" b="1" kern="1200">
                  <a:latin typeface="Arial Narrow" pitchFamily="34" charset="0"/>
                  <a:ea typeface="ＭＳ Ｐゴシック" charset="0"/>
                </a:rPr>
                <a:t>010101</a:t>
              </a:r>
              <a:r>
                <a:rPr lang="en-US" sz="2267" b="1" kern="1200" dirty="0">
                  <a:latin typeface="Arial Narrow" pitchFamily="34" charset="0"/>
                  <a:ea typeface="ＭＳ Ｐゴシック" charset="0"/>
                </a:rPr>
                <a:t>)</a:t>
              </a:r>
            </a:p>
          </p:txBody>
        </p:sp>
        <p:sp>
          <p:nvSpPr>
            <p:cNvPr id="23" name="Rectangle 9"/>
            <p:cNvSpPr>
              <a:spLocks noChangeArrowheads="1"/>
            </p:cNvSpPr>
            <p:nvPr/>
          </p:nvSpPr>
          <p:spPr bwMode="auto">
            <a:xfrm>
              <a:off x="4912518" y="4419600"/>
              <a:ext cx="1676400" cy="602535"/>
            </a:xfrm>
            <a:prstGeom prst="rect">
              <a:avLst/>
            </a:prstGeom>
            <a:noFill/>
            <a:ln w="28575">
              <a:solidFill>
                <a:schemeClr val="tx1"/>
              </a:solidFill>
              <a:miter lim="800000"/>
              <a:headEnd/>
              <a:tailEnd/>
            </a:ln>
          </p:spPr>
          <p:txBody>
            <a:bodyPr wrap="none" anchor="ctr"/>
            <a:lstStyle/>
            <a:p>
              <a:pPr algn="ctr" fontAlgn="base">
                <a:spcBef>
                  <a:spcPct val="0"/>
                </a:spcBef>
                <a:spcAft>
                  <a:spcPct val="0"/>
                </a:spcAft>
              </a:pPr>
              <a:r>
                <a:rPr lang="en-US" sz="2267" b="1" kern="1200">
                  <a:latin typeface="Arial Narrow" pitchFamily="34" charset="0"/>
                  <a:ea typeface="ＭＳ Ｐゴシック" charset="0"/>
                </a:rPr>
                <a:t>Exponent (3)</a:t>
              </a:r>
            </a:p>
          </p:txBody>
        </p:sp>
        <p:sp>
          <p:nvSpPr>
            <p:cNvPr id="24" name="Rectangle 10"/>
            <p:cNvSpPr>
              <a:spLocks noChangeArrowheads="1"/>
            </p:cNvSpPr>
            <p:nvPr/>
          </p:nvSpPr>
          <p:spPr bwMode="auto">
            <a:xfrm>
              <a:off x="4114800" y="4419600"/>
              <a:ext cx="685800" cy="609600"/>
            </a:xfrm>
            <a:prstGeom prst="rect">
              <a:avLst/>
            </a:prstGeom>
            <a:noFill/>
            <a:ln w="28575">
              <a:solidFill>
                <a:schemeClr val="tx1"/>
              </a:solidFill>
              <a:miter lim="800000"/>
              <a:headEnd/>
              <a:tailEnd/>
            </a:ln>
          </p:spPr>
          <p:txBody>
            <a:bodyPr wrap="none" anchor="ctr"/>
            <a:lstStyle/>
            <a:p>
              <a:pPr algn="ctr" fontAlgn="base">
                <a:spcBef>
                  <a:spcPct val="0"/>
                </a:spcBef>
                <a:spcAft>
                  <a:spcPct val="0"/>
                </a:spcAft>
              </a:pPr>
              <a:r>
                <a:rPr lang="en-US" sz="2720" b="1" kern="1200">
                  <a:latin typeface="Times New Roman" charset="0"/>
                  <a:ea typeface="ＭＳ Ｐゴシック" charset="0"/>
                </a:rPr>
                <a:t>+/-</a:t>
              </a:r>
            </a:p>
          </p:txBody>
        </p:sp>
        <p:sp>
          <p:nvSpPr>
            <p:cNvPr id="25" name="Text Box 12"/>
            <p:cNvSpPr txBox="1">
              <a:spLocks noChangeArrowheads="1"/>
            </p:cNvSpPr>
            <p:nvPr/>
          </p:nvSpPr>
          <p:spPr bwMode="auto">
            <a:xfrm>
              <a:off x="4068552" y="5056188"/>
              <a:ext cx="885707" cy="389304"/>
            </a:xfrm>
            <a:prstGeom prst="rect">
              <a:avLst/>
            </a:prstGeom>
            <a:noFill/>
            <a:ln w="28575">
              <a:noFill/>
              <a:miter lim="800000"/>
              <a:headEnd/>
              <a:tailEnd/>
            </a:ln>
          </p:spPr>
          <p:txBody>
            <a:bodyPr wrap="none">
              <a:spAutoFit/>
            </a:bodyPr>
            <a:lstStyle/>
            <a:p>
              <a:pPr fontAlgn="base">
                <a:spcBef>
                  <a:spcPct val="0"/>
                </a:spcBef>
                <a:spcAft>
                  <a:spcPct val="0"/>
                </a:spcAft>
              </a:pPr>
              <a:r>
                <a:rPr lang="en-US" sz="2267" b="1" kern="1200" dirty="0">
                  <a:latin typeface="Arial Narrow" pitchFamily="34" charset="0"/>
                  <a:ea typeface="ＭＳ Ｐゴシック" charset="0"/>
                </a:rPr>
                <a:t>1 bit     </a:t>
              </a:r>
            </a:p>
          </p:txBody>
        </p:sp>
        <p:sp>
          <p:nvSpPr>
            <p:cNvPr id="26" name="Text Box 13"/>
            <p:cNvSpPr txBox="1">
              <a:spLocks noChangeArrowheads="1"/>
            </p:cNvSpPr>
            <p:nvPr/>
          </p:nvSpPr>
          <p:spPr bwMode="auto">
            <a:xfrm>
              <a:off x="7350918" y="5056188"/>
              <a:ext cx="830544" cy="389304"/>
            </a:xfrm>
            <a:prstGeom prst="rect">
              <a:avLst/>
            </a:prstGeom>
            <a:noFill/>
            <a:ln w="28575">
              <a:noFill/>
              <a:miter lim="800000"/>
              <a:headEnd/>
              <a:tailEnd/>
            </a:ln>
          </p:spPr>
          <p:txBody>
            <a:bodyPr wrap="none">
              <a:spAutoFit/>
            </a:bodyPr>
            <a:lstStyle/>
            <a:p>
              <a:pPr fontAlgn="base">
                <a:spcBef>
                  <a:spcPct val="0"/>
                </a:spcBef>
                <a:spcAft>
                  <a:spcPct val="0"/>
                </a:spcAft>
              </a:pPr>
              <a:r>
                <a:rPr lang="en-US" sz="2267" b="1" kern="1200">
                  <a:latin typeface="Arial Narrow" pitchFamily="34" charset="0"/>
                  <a:ea typeface="ＭＳ Ｐゴシック" charset="0"/>
                </a:rPr>
                <a:t>23 bits</a:t>
              </a:r>
            </a:p>
          </p:txBody>
        </p:sp>
        <p:sp>
          <p:nvSpPr>
            <p:cNvPr id="27" name="Text Box 14"/>
            <p:cNvSpPr txBox="1">
              <a:spLocks noChangeArrowheads="1"/>
            </p:cNvSpPr>
            <p:nvPr/>
          </p:nvSpPr>
          <p:spPr bwMode="auto">
            <a:xfrm>
              <a:off x="5387180" y="5056188"/>
              <a:ext cx="713148" cy="389304"/>
            </a:xfrm>
            <a:prstGeom prst="rect">
              <a:avLst/>
            </a:prstGeom>
            <a:noFill/>
            <a:ln w="28575">
              <a:noFill/>
              <a:miter lim="800000"/>
              <a:headEnd/>
              <a:tailEnd/>
            </a:ln>
          </p:spPr>
          <p:txBody>
            <a:bodyPr wrap="none">
              <a:spAutoFit/>
            </a:bodyPr>
            <a:lstStyle/>
            <a:p>
              <a:pPr fontAlgn="base">
                <a:spcBef>
                  <a:spcPct val="0"/>
                </a:spcBef>
                <a:spcAft>
                  <a:spcPct val="0"/>
                </a:spcAft>
              </a:pPr>
              <a:r>
                <a:rPr lang="en-US" sz="2267" b="1" kern="1200" dirty="0">
                  <a:latin typeface="Arial Narrow" pitchFamily="34" charset="0"/>
                  <a:ea typeface="ＭＳ Ｐゴシック" charset="0"/>
                </a:rPr>
                <a:t>8 bits</a:t>
              </a:r>
            </a:p>
          </p:txBody>
        </p:sp>
      </p:grpSp>
    </p:spTree>
    <p:extLst>
      <p:ext uri="{BB962C8B-B14F-4D97-AF65-F5344CB8AC3E}">
        <p14:creationId xmlns:p14="http://schemas.microsoft.com/office/powerpoint/2010/main" val="13170080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0.20.0.2025"/>
  <p:tag name="SLIDO_PRESENTATION_ID" val="00000000-0000-0000-0000-000000000000"/>
  <p:tag name="SLIDO_EVENT_UUID" val="99320828-747c-4bb3-b416-c47a04d962bb"/>
  <p:tag name="SLIDO_EVENT_SECTION_UUID" val="324154be-f7dd-4bd2-8507-382a178b3712"/>
</p:tagLst>
</file>

<file path=ppt/theme/theme1.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6525</TotalTime>
  <Words>2831</Words>
  <Application>Microsoft Office PowerPoint</Application>
  <PresentationFormat>Custom</PresentationFormat>
  <Paragraphs>783</Paragraphs>
  <Slides>44</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Arial Narrow</vt:lpstr>
      <vt:lpstr>Calibri</vt:lpstr>
      <vt:lpstr>Calibri Light</vt:lpstr>
      <vt:lpstr>Century Gothic</vt:lpstr>
      <vt:lpstr>Noto Sans Symbols</vt:lpstr>
      <vt:lpstr>Times New Roman</vt:lpstr>
      <vt:lpstr>Verdana</vt:lpstr>
      <vt:lpstr>Wingdings</vt:lpstr>
      <vt:lpstr>2_Office Theme</vt:lpstr>
      <vt:lpstr>EECS 370 - Lecture 8</vt:lpstr>
      <vt:lpstr>Announcements</vt:lpstr>
      <vt:lpstr>Floating Point Arithmetic </vt:lpstr>
      <vt:lpstr>Why floating point</vt:lpstr>
      <vt:lpstr>IEEE Floating point format (single precision)</vt:lpstr>
      <vt:lpstr>Floating Point Representation</vt:lpstr>
      <vt:lpstr>Floating Point Representation</vt:lpstr>
      <vt:lpstr>Floating Point Representation</vt:lpstr>
      <vt:lpstr>Floating Point Representation</vt:lpstr>
      <vt:lpstr>Class Problem </vt:lpstr>
      <vt:lpstr>What matters to a CS person?</vt:lpstr>
      <vt:lpstr>More precision and range</vt:lpstr>
      <vt:lpstr>Single (“float”) precision</vt:lpstr>
      <vt:lpstr>Next few lectures: Digital Logic</vt:lpstr>
      <vt:lpstr>Up Until Now…</vt:lpstr>
      <vt:lpstr>Next 3 Lectures</vt:lpstr>
      <vt:lpstr>Transistors</vt:lpstr>
      <vt:lpstr>Basic gate: Inverter</vt:lpstr>
      <vt:lpstr>Basic gates: AND and OR</vt:lpstr>
      <vt:lpstr>Basic gate: NAND</vt:lpstr>
      <vt:lpstr>Basic gate: XOR (eXclusive OR)</vt:lpstr>
      <vt:lpstr>Building Complexity: Selecting</vt:lpstr>
      <vt:lpstr>Building Complexity: Selecting</vt:lpstr>
      <vt:lpstr>Building Complexity: Addition</vt:lpstr>
      <vt:lpstr>Building Complexity: Addition</vt:lpstr>
      <vt:lpstr>Building Complexity: Addition</vt:lpstr>
      <vt:lpstr>8-bit Ripple Carry Adder</vt:lpstr>
      <vt:lpstr>Building Complexity: Decoding</vt:lpstr>
      <vt:lpstr>Propagation delay in combinational gates</vt:lpstr>
      <vt:lpstr>Timing in Combinational Circuits</vt:lpstr>
      <vt:lpstr>What is the delay of this Circuit?</vt:lpstr>
      <vt:lpstr>Exercise</vt:lpstr>
      <vt:lpstr>Exercise</vt:lpstr>
      <vt:lpstr>Next Time</vt:lpstr>
      <vt:lpstr>BONUS Floating Point Slides</vt:lpstr>
      <vt:lpstr>Bonus slides – this material is not testable</vt:lpstr>
      <vt:lpstr>Floating point multiplication</vt:lpstr>
      <vt:lpstr>Floating point multiply</vt:lpstr>
      <vt:lpstr>Floating point addition</vt:lpstr>
      <vt:lpstr>Floating point Addition</vt:lpstr>
      <vt:lpstr>Class Problem</vt:lpstr>
      <vt:lpstr>Class Problem</vt:lpstr>
      <vt:lpstr>Class Problem</vt:lpstr>
      <vt:lpstr>Class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dc:creator>
  <cp:lastModifiedBy>Jonathan Beaumont</cp:lastModifiedBy>
  <cp:revision>315</cp:revision>
  <dcterms:created xsi:type="dcterms:W3CDTF">2020-01-27T04:39:41Z</dcterms:created>
  <dcterms:modified xsi:type="dcterms:W3CDTF">2023-02-09T05:12:58Z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0.20.0.2025</vt:lpwstr>
  </property>
</Properties>
</file>