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7772400" cx="12161825"/>
  <p:notesSz cx="6858000" cy="9144000"/>
  <p:embeddedFontLst>
    <p:embeddedFont>
      <p:font typeface="Arial Narrow"/>
      <p:regular r:id="rId55"/>
      <p:bold r:id="rId56"/>
      <p:italic r:id="rId57"/>
      <p:boldItalic r:id="rId58"/>
    </p:embeddedFont>
    <p:embeddedFont>
      <p:font typeface="Century Gothic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48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3" roundtripDataSignature="AMtx7mhZbitbHp6TaozcOniDgYr23LIY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A806D4-CBEF-469C-A733-C13941E45231}">
  <a:tblStyle styleId="{69A806D4-CBEF-469C-A733-C13941E4523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9F5C786-95EA-4088-810F-0C7F016D711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48" orient="horz"/>
        <p:guide pos="38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CenturyGothic-boldItalic.fntdata"/><Relationship Id="rId61" Type="http://schemas.openxmlformats.org/officeDocument/2006/relationships/font" Target="fonts/CenturyGothic-italic.fntdata"/><Relationship Id="rId20" Type="http://schemas.openxmlformats.org/officeDocument/2006/relationships/slide" Target="slides/slide14.xml"/><Relationship Id="rId63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enturyGothic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ArialNarrow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ArialNarrow-italic.fntdata"/><Relationship Id="rId12" Type="http://schemas.openxmlformats.org/officeDocument/2006/relationships/slide" Target="slides/slide6.xml"/><Relationship Id="rId56" Type="http://schemas.openxmlformats.org/officeDocument/2006/relationships/font" Target="fonts/ArialNarrow-bold.fntdata"/><Relationship Id="rId15" Type="http://schemas.openxmlformats.org/officeDocument/2006/relationships/slide" Target="slides/slide9.xml"/><Relationship Id="rId59" Type="http://schemas.openxmlformats.org/officeDocument/2006/relationships/font" Target="fonts/CenturyGothic-regular.fntdata"/><Relationship Id="rId14" Type="http://schemas.openxmlformats.org/officeDocument/2006/relationships/slide" Target="slides/slide8.xml"/><Relationship Id="rId58" Type="http://schemas.openxmlformats.org/officeDocument/2006/relationships/font" Target="fonts/ArialNarrow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0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6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7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8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9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0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2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26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27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8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9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795338" y="709613"/>
            <a:ext cx="5670550" cy="36242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6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7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38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39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0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1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2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3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4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46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47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48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7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8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9:notes"/>
          <p:cNvSpPr/>
          <p:nvPr>
            <p:ph idx="2" type="sldImg"/>
          </p:nvPr>
        </p:nvSpPr>
        <p:spPr>
          <a:xfrm>
            <a:off x="746125" y="685800"/>
            <a:ext cx="5365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/>
          <p:nvPr>
            <p:ph type="ctrTitle"/>
          </p:nvPr>
        </p:nvSpPr>
        <p:spPr>
          <a:xfrm>
            <a:off x="1520230" y="1272011"/>
            <a:ext cx="9121379" cy="2705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85"/>
              <a:buFont typeface="Calibri"/>
              <a:buNone/>
              <a:defRPr sz="598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" type="subTitle"/>
          </p:nvPr>
        </p:nvSpPr>
        <p:spPr>
          <a:xfrm>
            <a:off x="1520230" y="4082310"/>
            <a:ext cx="9121379" cy="18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sz="2394"/>
            </a:lvl1pPr>
            <a:lvl2pPr lvl="1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sz="1995"/>
            </a:lvl2pPr>
            <a:lvl3pPr lvl="2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sz="1795"/>
            </a:lvl3pPr>
            <a:lvl4pPr lvl="3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4pPr>
            <a:lvl5pPr lvl="4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5pPr>
            <a:lvl6pPr lvl="5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6pPr>
            <a:lvl7pPr lvl="6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7pPr>
            <a:lvl8pPr lvl="7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8pPr>
            <a:lvl9pPr lvl="8" algn="ctr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9pPr>
          </a:lstStyle>
          <a:p/>
        </p:txBody>
      </p:sp>
      <p:sp>
        <p:nvSpPr>
          <p:cNvPr id="20" name="Google Shape;20;p50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" type="body"/>
          </p:nvPr>
        </p:nvSpPr>
        <p:spPr>
          <a:xfrm rot="5400000">
            <a:off x="3615162" y="-709993"/>
            <a:ext cx="4931516" cy="10489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0"/>
          <p:cNvSpPr txBox="1"/>
          <p:nvPr>
            <p:ph type="title"/>
          </p:nvPr>
        </p:nvSpPr>
        <p:spPr>
          <a:xfrm rot="5400000">
            <a:off x="6721138" y="2395985"/>
            <a:ext cx="6586750" cy="2622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" type="body"/>
          </p:nvPr>
        </p:nvSpPr>
        <p:spPr>
          <a:xfrm rot="5400000">
            <a:off x="1400334" y="-150400"/>
            <a:ext cx="6586750" cy="7715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0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1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/>
          <p:nvPr>
            <p:ph type="title"/>
          </p:nvPr>
        </p:nvSpPr>
        <p:spPr>
          <a:xfrm>
            <a:off x="829792" y="1937704"/>
            <a:ext cx="10489585" cy="32331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85"/>
              <a:buFont typeface="Calibri"/>
              <a:buNone/>
              <a:defRPr sz="598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2"/>
          <p:cNvSpPr txBox="1"/>
          <p:nvPr>
            <p:ph idx="1" type="body"/>
          </p:nvPr>
        </p:nvSpPr>
        <p:spPr>
          <a:xfrm>
            <a:off x="829792" y="5201392"/>
            <a:ext cx="10489585" cy="170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rgbClr val="888888"/>
              </a:buClr>
              <a:buSzPts val="2394"/>
              <a:buNone/>
              <a:defRPr sz="2394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995"/>
              <a:buNone/>
              <a:defRPr sz="199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795"/>
              <a:buNone/>
              <a:defRPr sz="179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888888"/>
              </a:buClr>
              <a:buSzPts val="1596"/>
              <a:buNone/>
              <a:defRPr sz="1596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2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836126" y="2069042"/>
            <a:ext cx="5168781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3"/>
          <p:cNvSpPr txBox="1"/>
          <p:nvPr>
            <p:ph idx="2" type="body"/>
          </p:nvPr>
        </p:nvSpPr>
        <p:spPr>
          <a:xfrm>
            <a:off x="6156931" y="2069042"/>
            <a:ext cx="5168781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4"/>
          <p:cNvSpPr txBox="1"/>
          <p:nvPr>
            <p:ph type="title"/>
          </p:nvPr>
        </p:nvSpPr>
        <p:spPr>
          <a:xfrm>
            <a:off x="837711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837711" y="1905318"/>
            <a:ext cx="5145027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b="1" sz="2394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b="1" sz="1995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b="1" sz="1795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9pPr>
          </a:lstStyle>
          <a:p/>
        </p:txBody>
      </p:sp>
      <p:sp>
        <p:nvSpPr>
          <p:cNvPr id="44" name="Google Shape;44;p54"/>
          <p:cNvSpPr txBox="1"/>
          <p:nvPr>
            <p:ph idx="2" type="body"/>
          </p:nvPr>
        </p:nvSpPr>
        <p:spPr>
          <a:xfrm>
            <a:off x="837711" y="2839085"/>
            <a:ext cx="5145027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3" type="body"/>
          </p:nvPr>
        </p:nvSpPr>
        <p:spPr>
          <a:xfrm>
            <a:off x="6156931" y="1905318"/>
            <a:ext cx="5170365" cy="933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  <a:defRPr b="1" sz="2394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  <a:defRPr b="1" sz="1995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None/>
              <a:defRPr b="1" sz="1795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b="1" sz="1596"/>
            </a:lvl9pPr>
          </a:lstStyle>
          <a:p/>
        </p:txBody>
      </p:sp>
      <p:sp>
        <p:nvSpPr>
          <p:cNvPr id="46" name="Google Shape;46;p54"/>
          <p:cNvSpPr txBox="1"/>
          <p:nvPr>
            <p:ph idx="4" type="body"/>
          </p:nvPr>
        </p:nvSpPr>
        <p:spPr>
          <a:xfrm>
            <a:off x="6156931" y="2839085"/>
            <a:ext cx="5170365" cy="4175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6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7"/>
          <p:cNvSpPr txBox="1"/>
          <p:nvPr>
            <p:ph type="title"/>
          </p:nvPr>
        </p:nvSpPr>
        <p:spPr>
          <a:xfrm>
            <a:off x="837711" y="518160"/>
            <a:ext cx="3922509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2"/>
              <a:buFont typeface="Calibri"/>
              <a:buNone/>
              <a:defRPr sz="319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7"/>
          <p:cNvSpPr txBox="1"/>
          <p:nvPr>
            <p:ph idx="1" type="body"/>
          </p:nvPr>
        </p:nvSpPr>
        <p:spPr>
          <a:xfrm>
            <a:off x="5170365" y="1119082"/>
            <a:ext cx="6156930" cy="55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292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192"/>
              <a:buChar char="•"/>
              <a:defRPr sz="3192"/>
            </a:lvl1pPr>
            <a:lvl2pPr indent="-405955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793"/>
              <a:buChar char="•"/>
              <a:defRPr sz="2793"/>
            </a:lvl2pPr>
            <a:lvl3pPr indent="-380619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Char char="•"/>
              <a:defRPr sz="2394"/>
            </a:lvl3pPr>
            <a:lvl4pPr indent="-355282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4pPr>
            <a:lvl5pPr indent="-355282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5pPr>
            <a:lvl6pPr indent="-355282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6pPr>
            <a:lvl7pPr indent="-355282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7pPr>
            <a:lvl8pPr indent="-355282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8pPr>
            <a:lvl9pPr indent="-355282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Char char="•"/>
              <a:defRPr sz="1995"/>
            </a:lvl9pPr>
          </a:lstStyle>
          <a:p/>
        </p:txBody>
      </p:sp>
      <p:sp>
        <p:nvSpPr>
          <p:cNvPr id="62" name="Google Shape;62;p57"/>
          <p:cNvSpPr txBox="1"/>
          <p:nvPr>
            <p:ph idx="2" type="body"/>
          </p:nvPr>
        </p:nvSpPr>
        <p:spPr>
          <a:xfrm>
            <a:off x="837711" y="2331720"/>
            <a:ext cx="3922509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397"/>
              <a:buNone/>
              <a:defRPr sz="1397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9pPr>
          </a:lstStyle>
          <a:p/>
        </p:txBody>
      </p:sp>
      <p:sp>
        <p:nvSpPr>
          <p:cNvPr id="63" name="Google Shape;63;p57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8"/>
          <p:cNvSpPr txBox="1"/>
          <p:nvPr>
            <p:ph type="title"/>
          </p:nvPr>
        </p:nvSpPr>
        <p:spPr>
          <a:xfrm>
            <a:off x="837711" y="518160"/>
            <a:ext cx="3922509" cy="181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2"/>
              <a:buFont typeface="Calibri"/>
              <a:buNone/>
              <a:defRPr sz="319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8"/>
          <p:cNvSpPr/>
          <p:nvPr>
            <p:ph idx="2" type="pic"/>
          </p:nvPr>
        </p:nvSpPr>
        <p:spPr>
          <a:xfrm>
            <a:off x="5170365" y="1119082"/>
            <a:ext cx="6156930" cy="552344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58"/>
          <p:cNvSpPr txBox="1"/>
          <p:nvPr>
            <p:ph idx="1" type="body"/>
          </p:nvPr>
        </p:nvSpPr>
        <p:spPr>
          <a:xfrm>
            <a:off x="837711" y="2331720"/>
            <a:ext cx="3922509" cy="4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596"/>
              <a:buNone/>
              <a:defRPr sz="1596"/>
            </a:lvl1pPr>
            <a:lvl2pPr indent="-228600" lvl="1" marL="914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397"/>
              <a:buNone/>
              <a:defRPr sz="1397"/>
            </a:lvl2pPr>
            <a:lvl3pPr indent="-228600" lvl="2" marL="1371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197"/>
              <a:buNone/>
              <a:defRPr sz="1197"/>
            </a:lvl3pPr>
            <a:lvl4pPr indent="-228600" lvl="3" marL="1828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4pPr>
            <a:lvl5pPr indent="-228600" lvl="4" marL="22860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5pPr>
            <a:lvl6pPr indent="-228600" lvl="5" marL="27432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6pPr>
            <a:lvl7pPr indent="-228600" lvl="6" marL="32004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7pPr>
            <a:lvl8pPr indent="-228600" lvl="7" marL="36576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8pPr>
            <a:lvl9pPr indent="-228600" lvl="8" marL="41148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998"/>
              <a:buNone/>
              <a:defRPr sz="997"/>
            </a:lvl9pPr>
          </a:lstStyle>
          <a:p/>
        </p:txBody>
      </p:sp>
      <p:sp>
        <p:nvSpPr>
          <p:cNvPr id="70" name="Google Shape;70;p58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9"/>
              <a:buFont typeface="Calibri"/>
              <a:buNone/>
              <a:defRPr b="0" i="0" sz="43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5955" lvl="0" marL="457200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Font typeface="Arial"/>
              <a:buChar char="•"/>
              <a:defRPr b="0" i="0" sz="27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0619" lvl="1" marL="914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Font typeface="Arial"/>
              <a:buChar char="•"/>
              <a:defRPr b="0" i="0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282" lvl="2" marL="13716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Char char="•"/>
              <a:defRPr b="0" i="0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582" lvl="3" marL="1828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582" lvl="4" marL="22860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582" lvl="5" marL="27432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582" lvl="6" marL="32004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582" lvl="7" marL="36576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582" lvl="8" marL="411480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1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9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49"/>
          <p:cNvSpPr/>
          <p:nvPr/>
        </p:nvSpPr>
        <p:spPr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81075" lIns="162150" spcFirstLastPara="1" rIns="162150" wrap="square" tIns="810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4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jameco.com/" TargetMode="External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bit.ly/3oXr4Ah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1520230" y="1272011"/>
            <a:ext cx="9121379" cy="27059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r>
              <a:rPr lang="en-US"/>
              <a:t>EECS 370 - Lecture 9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520230" y="4082310"/>
            <a:ext cx="9121379" cy="187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Sequential Logic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40" u="none" cap="none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Live Poll + Q&amp;A: slido.com #eecs370</a:t>
            </a:r>
            <a:endParaRPr/>
          </a:p>
        </p:txBody>
      </p:sp>
      <p:pic>
        <p:nvPicPr>
          <p:cNvPr descr="Qr code&#10;&#10;Description automatically generated"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7824" y="4129278"/>
            <a:ext cx="2432368" cy="24323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34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Poll and Q&amp;A Link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SR Latch – Undefined behavior</a:t>
            </a:r>
            <a:endParaRPr/>
          </a:p>
        </p:txBody>
      </p:sp>
      <p:sp>
        <p:nvSpPr>
          <p:cNvPr id="342" name="Google Shape;342;p10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If S=1, R=1, then Q and it's inverse are both 0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If inputs then change to S=0, R=0, we get this circuit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This is unstable! Output rapidly oscillates between 0 and 1</a:t>
            </a:r>
            <a:endParaRPr/>
          </a:p>
        </p:txBody>
      </p:sp>
      <p:sp>
        <p:nvSpPr>
          <p:cNvPr id="343" name="Google Shape;343;p1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4" name="Google Shape;344;p10"/>
          <p:cNvPicPr preferRelativeResize="0"/>
          <p:nvPr/>
        </p:nvPicPr>
        <p:blipFill rotWithShape="1">
          <a:blip r:embed="rId3">
            <a:alphaModFix/>
          </a:blip>
          <a:srcRect b="0" l="26857" r="22183" t="0"/>
          <a:stretch/>
        </p:blipFill>
        <p:spPr>
          <a:xfrm>
            <a:off x="5910917" y="3522204"/>
            <a:ext cx="922779" cy="866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0"/>
          <p:cNvPicPr preferRelativeResize="0"/>
          <p:nvPr/>
        </p:nvPicPr>
        <p:blipFill rotWithShape="1">
          <a:blip r:embed="rId3">
            <a:alphaModFix/>
          </a:blip>
          <a:srcRect b="0" l="26857" r="22183" t="0"/>
          <a:stretch/>
        </p:blipFill>
        <p:spPr>
          <a:xfrm>
            <a:off x="5867065" y="5127172"/>
            <a:ext cx="922779" cy="866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10"/>
          <p:cNvCxnSpPr/>
          <p:nvPr/>
        </p:nvCxnSpPr>
        <p:spPr>
          <a:xfrm>
            <a:off x="4121761" y="5790819"/>
            <a:ext cx="184330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10"/>
          <p:cNvCxnSpPr/>
          <p:nvPr/>
        </p:nvCxnSpPr>
        <p:spPr>
          <a:xfrm>
            <a:off x="4078475" y="3756327"/>
            <a:ext cx="191917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10"/>
          <p:cNvCxnSpPr/>
          <p:nvPr/>
        </p:nvCxnSpPr>
        <p:spPr>
          <a:xfrm>
            <a:off x="6762272" y="5603242"/>
            <a:ext cx="114710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10"/>
          <p:cNvCxnSpPr/>
          <p:nvPr/>
        </p:nvCxnSpPr>
        <p:spPr>
          <a:xfrm>
            <a:off x="6811908" y="3998013"/>
            <a:ext cx="10974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0" name="Google Shape;350;p10"/>
          <p:cNvGrpSpPr/>
          <p:nvPr/>
        </p:nvGrpSpPr>
        <p:grpSpPr>
          <a:xfrm>
            <a:off x="5395119" y="4191000"/>
            <a:ext cx="1926206" cy="1408060"/>
            <a:chOff x="4222" y="3311"/>
            <a:chExt cx="721" cy="463"/>
          </a:xfrm>
        </p:grpSpPr>
        <p:cxnSp>
          <p:nvCxnSpPr>
            <p:cNvPr id="351" name="Google Shape;351;p10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10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" name="Google Shape;353;p10"/>
            <p:cNvCxnSpPr/>
            <p:nvPr/>
          </p:nvCxnSpPr>
          <p:spPr>
            <a:xfrm rot="10800000">
              <a:off x="4227" y="3311"/>
              <a:ext cx="0" cy="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4" name="Google Shape;354;p10"/>
            <p:cNvCxnSpPr/>
            <p:nvPr/>
          </p:nvCxnSpPr>
          <p:spPr>
            <a:xfrm rot="10800000">
              <a:off x="4222" y="3311"/>
              <a:ext cx="22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5" name="Google Shape;355;p10"/>
          <p:cNvGrpSpPr/>
          <p:nvPr/>
        </p:nvGrpSpPr>
        <p:grpSpPr>
          <a:xfrm flipH="1" rot="10800000">
            <a:off x="5395117" y="3982351"/>
            <a:ext cx="1926207" cy="1408060"/>
            <a:chOff x="4222" y="3311"/>
            <a:chExt cx="721" cy="463"/>
          </a:xfrm>
        </p:grpSpPr>
        <p:cxnSp>
          <p:nvCxnSpPr>
            <p:cNvPr id="356" name="Google Shape;356;p10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7" name="Google Shape;357;p10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p10"/>
            <p:cNvCxnSpPr/>
            <p:nvPr/>
          </p:nvCxnSpPr>
          <p:spPr>
            <a:xfrm rot="10800000">
              <a:off x="4227" y="3311"/>
              <a:ext cx="0" cy="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10"/>
            <p:cNvCxnSpPr/>
            <p:nvPr/>
          </p:nvCxnSpPr>
          <p:spPr>
            <a:xfrm rot="10800000">
              <a:off x="4222" y="3311"/>
              <a:ext cx="21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0" name="Google Shape;360;p10"/>
          <p:cNvSpPr txBox="1"/>
          <p:nvPr/>
        </p:nvSpPr>
        <p:spPr>
          <a:xfrm>
            <a:off x="5244084" y="3215259"/>
            <a:ext cx="380566" cy="45090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0"/>
          <p:cNvSpPr txBox="1"/>
          <p:nvPr/>
        </p:nvSpPr>
        <p:spPr>
          <a:xfrm>
            <a:off x="5171354" y="5354359"/>
            <a:ext cx="348220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0"/>
          <p:cNvSpPr txBox="1"/>
          <p:nvPr/>
        </p:nvSpPr>
        <p:spPr>
          <a:xfrm>
            <a:off x="7458473" y="3536286"/>
            <a:ext cx="410143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0"/>
          <p:cNvSpPr txBox="1"/>
          <p:nvPr/>
        </p:nvSpPr>
        <p:spPr>
          <a:xfrm>
            <a:off x="7476509" y="5137908"/>
            <a:ext cx="475708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10"/>
          <p:cNvCxnSpPr/>
          <p:nvPr/>
        </p:nvCxnSpPr>
        <p:spPr>
          <a:xfrm>
            <a:off x="7642445" y="5215462"/>
            <a:ext cx="17314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p10"/>
          <p:cNvSpPr txBox="1"/>
          <p:nvPr/>
        </p:nvSpPr>
        <p:spPr>
          <a:xfrm>
            <a:off x="5357657" y="5381396"/>
            <a:ext cx="53398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 sz="2045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0"/>
          <p:cNvSpPr txBox="1"/>
          <p:nvPr/>
        </p:nvSpPr>
        <p:spPr>
          <a:xfrm>
            <a:off x="5463661" y="3227593"/>
            <a:ext cx="53398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 sz="2045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0"/>
          <p:cNvSpPr txBox="1"/>
          <p:nvPr/>
        </p:nvSpPr>
        <p:spPr>
          <a:xfrm>
            <a:off x="7714590" y="3579572"/>
            <a:ext cx="2633529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0 -&gt; 1 -&gt; 0 -&gt; 1 …</a:t>
            </a:r>
            <a:endParaRPr sz="2045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0"/>
          <p:cNvSpPr txBox="1"/>
          <p:nvPr/>
        </p:nvSpPr>
        <p:spPr>
          <a:xfrm>
            <a:off x="7820349" y="5137906"/>
            <a:ext cx="2354623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0 -&gt; 1 -&gt; 0 -&gt; 1 …</a:t>
            </a:r>
            <a:endParaRPr/>
          </a:p>
        </p:txBody>
      </p:sp>
      <p:cxnSp>
        <p:nvCxnSpPr>
          <p:cNvPr id="369" name="Google Shape;369;p10"/>
          <p:cNvCxnSpPr/>
          <p:nvPr/>
        </p:nvCxnSpPr>
        <p:spPr>
          <a:xfrm>
            <a:off x="5891644" y="3798244"/>
            <a:ext cx="110141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Improving SR Latch</a:t>
            </a:r>
            <a:endParaRPr/>
          </a:p>
        </p:txBody>
      </p:sp>
      <p:sp>
        <p:nvSpPr>
          <p:cNvPr id="375" name="Google Shape;375;p11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SR Latch works great at saving a bit of data…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Unless S=R=1, even for a fraction of a second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Idea: let's prevent that from happening by adding AND gates in front of each input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Impossible for R and S to both be 1</a:t>
            </a:r>
            <a:endParaRPr/>
          </a:p>
        </p:txBody>
      </p:sp>
      <p:sp>
        <p:nvSpPr>
          <p:cNvPr id="376" name="Google Shape;376;p1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7" name="Google Shape;377;p11"/>
          <p:cNvCxnSpPr/>
          <p:nvPr/>
        </p:nvCxnSpPr>
        <p:spPr>
          <a:xfrm>
            <a:off x="2859514" y="4457165"/>
            <a:ext cx="1763949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8" name="Google Shape;378;p11"/>
          <p:cNvSpPr/>
          <p:nvPr/>
        </p:nvSpPr>
        <p:spPr>
          <a:xfrm>
            <a:off x="4632478" y="4284016"/>
            <a:ext cx="789820" cy="739487"/>
          </a:xfrm>
          <a:prstGeom prst="flowChartDelay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1"/>
          <p:cNvSpPr/>
          <p:nvPr/>
        </p:nvSpPr>
        <p:spPr>
          <a:xfrm>
            <a:off x="4494786" y="4385020"/>
            <a:ext cx="128056" cy="14429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11"/>
          <p:cNvSpPr txBox="1"/>
          <p:nvPr/>
        </p:nvSpPr>
        <p:spPr>
          <a:xfrm>
            <a:off x="2749493" y="4107261"/>
            <a:ext cx="37189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11"/>
          <p:cNvCxnSpPr/>
          <p:nvPr/>
        </p:nvCxnSpPr>
        <p:spPr>
          <a:xfrm flipH="1" rot="10800000">
            <a:off x="4235683" y="4861178"/>
            <a:ext cx="407620" cy="72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2" name="Google Shape;382;p11"/>
          <p:cNvSpPr txBox="1"/>
          <p:nvPr/>
        </p:nvSpPr>
        <p:spPr>
          <a:xfrm>
            <a:off x="2706204" y="6509696"/>
            <a:ext cx="375155" cy="416639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11"/>
          <p:cNvCxnSpPr/>
          <p:nvPr/>
        </p:nvCxnSpPr>
        <p:spPr>
          <a:xfrm>
            <a:off x="2792780" y="6859598"/>
            <a:ext cx="189381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Google Shape;384;p11"/>
          <p:cNvCxnSpPr/>
          <p:nvPr/>
        </p:nvCxnSpPr>
        <p:spPr>
          <a:xfrm>
            <a:off x="4242895" y="4861178"/>
            <a:ext cx="0" cy="199120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11"/>
          <p:cNvCxnSpPr/>
          <p:nvPr/>
        </p:nvCxnSpPr>
        <p:spPr>
          <a:xfrm>
            <a:off x="3676556" y="4449950"/>
            <a:ext cx="0" cy="20777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p11"/>
          <p:cNvCxnSpPr/>
          <p:nvPr/>
        </p:nvCxnSpPr>
        <p:spPr>
          <a:xfrm flipH="1" rot="10800000">
            <a:off x="3683772" y="6513301"/>
            <a:ext cx="997631" cy="1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7" name="Google Shape;387;p11"/>
          <p:cNvPicPr preferRelativeResize="0"/>
          <p:nvPr/>
        </p:nvPicPr>
        <p:blipFill rotWithShape="1">
          <a:blip r:embed="rId3">
            <a:alphaModFix/>
          </a:blip>
          <a:srcRect b="0" l="26857" r="22183" t="0"/>
          <a:stretch/>
        </p:blipFill>
        <p:spPr>
          <a:xfrm>
            <a:off x="7575792" y="4426773"/>
            <a:ext cx="922779" cy="866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1"/>
          <p:cNvPicPr preferRelativeResize="0"/>
          <p:nvPr/>
        </p:nvPicPr>
        <p:blipFill rotWithShape="1">
          <a:blip r:embed="rId3">
            <a:alphaModFix/>
          </a:blip>
          <a:srcRect b="0" l="26857" r="22183" t="0"/>
          <a:stretch/>
        </p:blipFill>
        <p:spPr>
          <a:xfrm>
            <a:off x="7531939" y="6031741"/>
            <a:ext cx="922779" cy="866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11"/>
          <p:cNvCxnSpPr/>
          <p:nvPr/>
        </p:nvCxnSpPr>
        <p:spPr>
          <a:xfrm>
            <a:off x="5318919" y="6695388"/>
            <a:ext cx="231102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Google Shape;390;p11"/>
          <p:cNvCxnSpPr>
            <a:stCxn id="378" idx="3"/>
          </p:cNvCxnSpPr>
          <p:nvPr/>
        </p:nvCxnSpPr>
        <p:spPr>
          <a:xfrm>
            <a:off x="5422298" y="4653760"/>
            <a:ext cx="2240400" cy="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11"/>
          <p:cNvCxnSpPr/>
          <p:nvPr/>
        </p:nvCxnSpPr>
        <p:spPr>
          <a:xfrm>
            <a:off x="8427147" y="6507811"/>
            <a:ext cx="114710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11"/>
          <p:cNvCxnSpPr/>
          <p:nvPr/>
        </p:nvCxnSpPr>
        <p:spPr>
          <a:xfrm>
            <a:off x="8476783" y="4902582"/>
            <a:ext cx="10974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3" name="Google Shape;393;p11"/>
          <p:cNvGrpSpPr/>
          <p:nvPr/>
        </p:nvGrpSpPr>
        <p:grpSpPr>
          <a:xfrm>
            <a:off x="7059994" y="5095569"/>
            <a:ext cx="1926206" cy="1408060"/>
            <a:chOff x="4222" y="3311"/>
            <a:chExt cx="721" cy="463"/>
          </a:xfrm>
        </p:grpSpPr>
        <p:cxnSp>
          <p:nvCxnSpPr>
            <p:cNvPr id="394" name="Google Shape;394;p11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5" name="Google Shape;395;p11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11"/>
            <p:cNvCxnSpPr/>
            <p:nvPr/>
          </p:nvCxnSpPr>
          <p:spPr>
            <a:xfrm rot="10800000">
              <a:off x="4227" y="3311"/>
              <a:ext cx="0" cy="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7" name="Google Shape;397;p11"/>
            <p:cNvCxnSpPr/>
            <p:nvPr/>
          </p:nvCxnSpPr>
          <p:spPr>
            <a:xfrm rot="10800000">
              <a:off x="4222" y="3311"/>
              <a:ext cx="22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98" name="Google Shape;398;p11"/>
          <p:cNvGrpSpPr/>
          <p:nvPr/>
        </p:nvGrpSpPr>
        <p:grpSpPr>
          <a:xfrm flipH="1" rot="10800000">
            <a:off x="7059992" y="4886920"/>
            <a:ext cx="1926207" cy="1408060"/>
            <a:chOff x="4222" y="3311"/>
            <a:chExt cx="721" cy="463"/>
          </a:xfrm>
        </p:grpSpPr>
        <p:cxnSp>
          <p:nvCxnSpPr>
            <p:cNvPr id="399" name="Google Shape;399;p11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0" name="Google Shape;400;p11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1" name="Google Shape;401;p11"/>
            <p:cNvCxnSpPr/>
            <p:nvPr/>
          </p:nvCxnSpPr>
          <p:spPr>
            <a:xfrm rot="10800000">
              <a:off x="4227" y="3311"/>
              <a:ext cx="0" cy="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2" name="Google Shape;402;p11"/>
            <p:cNvCxnSpPr/>
            <p:nvPr/>
          </p:nvCxnSpPr>
          <p:spPr>
            <a:xfrm rot="10800000">
              <a:off x="4222" y="3311"/>
              <a:ext cx="21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3" name="Google Shape;403;p11"/>
          <p:cNvSpPr txBox="1"/>
          <p:nvPr/>
        </p:nvSpPr>
        <p:spPr>
          <a:xfrm>
            <a:off x="6908958" y="4119828"/>
            <a:ext cx="380566" cy="45090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1"/>
          <p:cNvSpPr txBox="1"/>
          <p:nvPr/>
        </p:nvSpPr>
        <p:spPr>
          <a:xfrm>
            <a:off x="6836229" y="6258928"/>
            <a:ext cx="348220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1"/>
          <p:cNvSpPr txBox="1"/>
          <p:nvPr/>
        </p:nvSpPr>
        <p:spPr>
          <a:xfrm>
            <a:off x="9123348" y="4440855"/>
            <a:ext cx="410143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1"/>
          <p:cNvSpPr txBox="1"/>
          <p:nvPr/>
        </p:nvSpPr>
        <p:spPr>
          <a:xfrm>
            <a:off x="9141384" y="6042476"/>
            <a:ext cx="475708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11"/>
          <p:cNvCxnSpPr/>
          <p:nvPr/>
        </p:nvCxnSpPr>
        <p:spPr>
          <a:xfrm>
            <a:off x="9307320" y="6120031"/>
            <a:ext cx="17314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11"/>
          <p:cNvCxnSpPr/>
          <p:nvPr/>
        </p:nvCxnSpPr>
        <p:spPr>
          <a:xfrm>
            <a:off x="7556518" y="4702813"/>
            <a:ext cx="110141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" name="Google Shape;409;p11"/>
          <p:cNvSpPr/>
          <p:nvPr/>
        </p:nvSpPr>
        <p:spPr>
          <a:xfrm>
            <a:off x="4681402" y="6311295"/>
            <a:ext cx="789820" cy="739487"/>
          </a:xfrm>
          <a:prstGeom prst="flowChartDelay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11"/>
          <p:cNvSpPr txBox="1"/>
          <p:nvPr/>
        </p:nvSpPr>
        <p:spPr>
          <a:xfrm>
            <a:off x="1125176" y="6194661"/>
            <a:ext cx="1634088" cy="80426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Gating signal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Transparent D Latch</a:t>
            </a:r>
            <a:endParaRPr/>
          </a:p>
        </p:txBody>
      </p:sp>
      <p:sp>
        <p:nvSpPr>
          <p:cNvPr id="416" name="Google Shape;416;p1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p12"/>
          <p:cNvSpPr/>
          <p:nvPr/>
        </p:nvSpPr>
        <p:spPr>
          <a:xfrm>
            <a:off x="3839129" y="6287616"/>
            <a:ext cx="432871" cy="43287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12"/>
          <p:cNvSpPr/>
          <p:nvPr/>
        </p:nvSpPr>
        <p:spPr>
          <a:xfrm>
            <a:off x="3839129" y="5443518"/>
            <a:ext cx="432871" cy="43287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9" name="Google Shape;419;p12"/>
          <p:cNvCxnSpPr/>
          <p:nvPr/>
        </p:nvCxnSpPr>
        <p:spPr>
          <a:xfrm>
            <a:off x="3065374" y="1670327"/>
            <a:ext cx="1763949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0" name="Google Shape;420;p12"/>
          <p:cNvSpPr/>
          <p:nvPr/>
        </p:nvSpPr>
        <p:spPr>
          <a:xfrm>
            <a:off x="4838338" y="1497178"/>
            <a:ext cx="789820" cy="739487"/>
          </a:xfrm>
          <a:prstGeom prst="flowChartDelay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12"/>
          <p:cNvSpPr/>
          <p:nvPr/>
        </p:nvSpPr>
        <p:spPr>
          <a:xfrm>
            <a:off x="4700646" y="1598182"/>
            <a:ext cx="128056" cy="14429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2" name="Google Shape;422;p12"/>
          <p:cNvCxnSpPr/>
          <p:nvPr/>
        </p:nvCxnSpPr>
        <p:spPr>
          <a:xfrm flipH="1" rot="10800000">
            <a:off x="4441543" y="2074340"/>
            <a:ext cx="407620" cy="72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12"/>
          <p:cNvSpPr txBox="1"/>
          <p:nvPr/>
        </p:nvSpPr>
        <p:spPr>
          <a:xfrm>
            <a:off x="2912064" y="3722858"/>
            <a:ext cx="375155" cy="416639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p12"/>
          <p:cNvCxnSpPr/>
          <p:nvPr/>
        </p:nvCxnSpPr>
        <p:spPr>
          <a:xfrm>
            <a:off x="2998640" y="4072760"/>
            <a:ext cx="189381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5" name="Google Shape;425;p12"/>
          <p:cNvCxnSpPr/>
          <p:nvPr/>
        </p:nvCxnSpPr>
        <p:spPr>
          <a:xfrm>
            <a:off x="4448755" y="2074340"/>
            <a:ext cx="0" cy="199120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p12"/>
          <p:cNvCxnSpPr/>
          <p:nvPr/>
        </p:nvCxnSpPr>
        <p:spPr>
          <a:xfrm>
            <a:off x="3882416" y="1663112"/>
            <a:ext cx="0" cy="207778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12"/>
          <p:cNvCxnSpPr/>
          <p:nvPr/>
        </p:nvCxnSpPr>
        <p:spPr>
          <a:xfrm flipH="1" rot="10800000">
            <a:off x="3889632" y="3726463"/>
            <a:ext cx="997631" cy="1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8" name="Google Shape;428;p12"/>
          <p:cNvGrpSpPr/>
          <p:nvPr/>
        </p:nvGrpSpPr>
        <p:grpSpPr>
          <a:xfrm>
            <a:off x="8083069" y="4477032"/>
            <a:ext cx="2333896" cy="1298612"/>
            <a:chOff x="3600" y="3070"/>
            <a:chExt cx="1294" cy="719"/>
          </a:xfrm>
        </p:grpSpPr>
        <p:sp>
          <p:nvSpPr>
            <p:cNvPr id="429" name="Google Shape;429;p12"/>
            <p:cNvSpPr/>
            <p:nvPr/>
          </p:nvSpPr>
          <p:spPr>
            <a:xfrm>
              <a:off x="3790" y="3070"/>
              <a:ext cx="910" cy="71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27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0" name="Google Shape;430;p12"/>
            <p:cNvSpPr txBox="1"/>
            <p:nvPr/>
          </p:nvSpPr>
          <p:spPr>
            <a:xfrm>
              <a:off x="3781" y="3094"/>
              <a:ext cx="20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4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98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2"/>
            <p:cNvSpPr txBox="1"/>
            <p:nvPr/>
          </p:nvSpPr>
          <p:spPr>
            <a:xfrm>
              <a:off x="3781" y="3525"/>
              <a:ext cx="208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4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sz="198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2"/>
            <p:cNvSpPr txBox="1"/>
            <p:nvPr/>
          </p:nvSpPr>
          <p:spPr>
            <a:xfrm>
              <a:off x="4502" y="3094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4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198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3" name="Google Shape;433;p12"/>
            <p:cNvCxnSpPr/>
            <p:nvPr/>
          </p:nvCxnSpPr>
          <p:spPr>
            <a:xfrm>
              <a:off x="3600" y="3215"/>
              <a:ext cx="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434" name="Google Shape;434;p12"/>
            <p:cNvCxnSpPr/>
            <p:nvPr/>
          </p:nvCxnSpPr>
          <p:spPr>
            <a:xfrm>
              <a:off x="3600" y="3647"/>
              <a:ext cx="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435" name="Google Shape;435;p12"/>
            <p:cNvCxnSpPr/>
            <p:nvPr/>
          </p:nvCxnSpPr>
          <p:spPr>
            <a:xfrm>
              <a:off x="4704" y="3215"/>
              <a:ext cx="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436" name="Google Shape;436;p12"/>
          <p:cNvSpPr txBox="1"/>
          <p:nvPr/>
        </p:nvSpPr>
        <p:spPr>
          <a:xfrm>
            <a:off x="1241905" y="3748107"/>
            <a:ext cx="1634088" cy="80426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Gating signal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Google Shape;437;p12"/>
          <p:cNvCxnSpPr/>
          <p:nvPr/>
        </p:nvCxnSpPr>
        <p:spPr>
          <a:xfrm flipH="1" rot="10800000">
            <a:off x="2713665" y="5741115"/>
            <a:ext cx="519445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38" name="Google Shape;438;p12"/>
          <p:cNvCxnSpPr/>
          <p:nvPr/>
        </p:nvCxnSpPr>
        <p:spPr>
          <a:xfrm>
            <a:off x="2713664" y="6087413"/>
            <a:ext cx="432871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39" name="Google Shape;439;p12"/>
          <p:cNvSpPr txBox="1"/>
          <p:nvPr/>
        </p:nvSpPr>
        <p:spPr>
          <a:xfrm>
            <a:off x="1281078" y="5335787"/>
            <a:ext cx="1649023" cy="94413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 state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set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2"/>
          <p:cNvSpPr txBox="1"/>
          <p:nvPr/>
        </p:nvSpPr>
        <p:spPr>
          <a:xfrm>
            <a:off x="5909158" y="4715822"/>
            <a:ext cx="1776222" cy="94413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Set state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is retained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when gate is low</a:t>
            </a:r>
            <a:endParaRPr sz="2727">
              <a:solidFill>
                <a:srgbClr val="33CC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12"/>
          <p:cNvCxnSpPr/>
          <p:nvPr/>
        </p:nvCxnSpPr>
        <p:spPr>
          <a:xfrm flipH="1">
            <a:off x="5489626" y="5652383"/>
            <a:ext cx="432871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42" name="Google Shape;442;p12"/>
          <p:cNvCxnSpPr/>
          <p:nvPr/>
        </p:nvCxnSpPr>
        <p:spPr>
          <a:xfrm rot="10800000">
            <a:off x="5403052" y="5306085"/>
            <a:ext cx="519445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43" name="Google Shape;443;p12"/>
          <p:cNvSpPr/>
          <p:nvPr/>
        </p:nvSpPr>
        <p:spPr>
          <a:xfrm>
            <a:off x="3839129" y="5876389"/>
            <a:ext cx="432871" cy="43287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12"/>
          <p:cNvSpPr/>
          <p:nvPr/>
        </p:nvSpPr>
        <p:spPr>
          <a:xfrm>
            <a:off x="3839129" y="5032291"/>
            <a:ext cx="432871" cy="43287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5" name="Google Shape;445;p12"/>
          <p:cNvPicPr preferRelativeResize="0"/>
          <p:nvPr/>
        </p:nvPicPr>
        <p:blipFill rotWithShape="1">
          <a:blip r:embed="rId3">
            <a:alphaModFix/>
          </a:blip>
          <a:srcRect b="0" l="26857" r="22183" t="0"/>
          <a:stretch/>
        </p:blipFill>
        <p:spPr>
          <a:xfrm>
            <a:off x="7781652" y="1639935"/>
            <a:ext cx="922779" cy="866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2"/>
          <p:cNvPicPr preferRelativeResize="0"/>
          <p:nvPr/>
        </p:nvPicPr>
        <p:blipFill rotWithShape="1">
          <a:blip r:embed="rId3">
            <a:alphaModFix/>
          </a:blip>
          <a:srcRect b="0" l="26857" r="22183" t="0"/>
          <a:stretch/>
        </p:blipFill>
        <p:spPr>
          <a:xfrm>
            <a:off x="7737799" y="3244903"/>
            <a:ext cx="922779" cy="866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p12"/>
          <p:cNvCxnSpPr/>
          <p:nvPr/>
        </p:nvCxnSpPr>
        <p:spPr>
          <a:xfrm>
            <a:off x="5524779" y="3908550"/>
            <a:ext cx="231102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p12"/>
          <p:cNvCxnSpPr>
            <a:stCxn id="420" idx="3"/>
          </p:cNvCxnSpPr>
          <p:nvPr/>
        </p:nvCxnSpPr>
        <p:spPr>
          <a:xfrm>
            <a:off x="5628158" y="1866922"/>
            <a:ext cx="2240400" cy="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p12"/>
          <p:cNvCxnSpPr/>
          <p:nvPr/>
        </p:nvCxnSpPr>
        <p:spPr>
          <a:xfrm>
            <a:off x="8633007" y="3720973"/>
            <a:ext cx="114710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p12"/>
          <p:cNvCxnSpPr/>
          <p:nvPr/>
        </p:nvCxnSpPr>
        <p:spPr>
          <a:xfrm>
            <a:off x="8682643" y="2115744"/>
            <a:ext cx="10974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1" name="Google Shape;451;p12"/>
          <p:cNvGrpSpPr/>
          <p:nvPr/>
        </p:nvGrpSpPr>
        <p:grpSpPr>
          <a:xfrm>
            <a:off x="7265854" y="2308731"/>
            <a:ext cx="1926206" cy="1408060"/>
            <a:chOff x="4222" y="3311"/>
            <a:chExt cx="721" cy="463"/>
          </a:xfrm>
        </p:grpSpPr>
        <p:cxnSp>
          <p:nvCxnSpPr>
            <p:cNvPr id="452" name="Google Shape;452;p12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3" name="Google Shape;453;p12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4" name="Google Shape;454;p12"/>
            <p:cNvCxnSpPr/>
            <p:nvPr/>
          </p:nvCxnSpPr>
          <p:spPr>
            <a:xfrm rot="10800000">
              <a:off x="4227" y="3311"/>
              <a:ext cx="0" cy="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5" name="Google Shape;455;p12"/>
            <p:cNvCxnSpPr/>
            <p:nvPr/>
          </p:nvCxnSpPr>
          <p:spPr>
            <a:xfrm rot="10800000">
              <a:off x="4222" y="3311"/>
              <a:ext cx="22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6" name="Google Shape;456;p12"/>
          <p:cNvGrpSpPr/>
          <p:nvPr/>
        </p:nvGrpSpPr>
        <p:grpSpPr>
          <a:xfrm flipH="1" rot="10800000">
            <a:off x="7265852" y="2100082"/>
            <a:ext cx="1926207" cy="1408060"/>
            <a:chOff x="4222" y="3311"/>
            <a:chExt cx="721" cy="463"/>
          </a:xfrm>
        </p:grpSpPr>
        <p:cxnSp>
          <p:nvCxnSpPr>
            <p:cNvPr id="457" name="Google Shape;457;p12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8" name="Google Shape;458;p12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9" name="Google Shape;459;p12"/>
            <p:cNvCxnSpPr/>
            <p:nvPr/>
          </p:nvCxnSpPr>
          <p:spPr>
            <a:xfrm rot="10800000">
              <a:off x="4227" y="3311"/>
              <a:ext cx="0" cy="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p12"/>
            <p:cNvCxnSpPr/>
            <p:nvPr/>
          </p:nvCxnSpPr>
          <p:spPr>
            <a:xfrm rot="10800000">
              <a:off x="4222" y="3311"/>
              <a:ext cx="21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61" name="Google Shape;461;p12"/>
          <p:cNvSpPr txBox="1"/>
          <p:nvPr/>
        </p:nvSpPr>
        <p:spPr>
          <a:xfrm>
            <a:off x="7042089" y="3472090"/>
            <a:ext cx="348220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2"/>
          <p:cNvSpPr txBox="1"/>
          <p:nvPr/>
        </p:nvSpPr>
        <p:spPr>
          <a:xfrm>
            <a:off x="9329208" y="1654017"/>
            <a:ext cx="410143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12"/>
          <p:cNvSpPr txBox="1"/>
          <p:nvPr/>
        </p:nvSpPr>
        <p:spPr>
          <a:xfrm>
            <a:off x="9347244" y="3255638"/>
            <a:ext cx="475708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p12"/>
          <p:cNvCxnSpPr/>
          <p:nvPr/>
        </p:nvCxnSpPr>
        <p:spPr>
          <a:xfrm>
            <a:off x="9513180" y="3333193"/>
            <a:ext cx="17314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12"/>
          <p:cNvCxnSpPr/>
          <p:nvPr/>
        </p:nvCxnSpPr>
        <p:spPr>
          <a:xfrm>
            <a:off x="7762378" y="1915975"/>
            <a:ext cx="110141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6" name="Google Shape;466;p12"/>
          <p:cNvSpPr/>
          <p:nvPr/>
        </p:nvSpPr>
        <p:spPr>
          <a:xfrm>
            <a:off x="4887262" y="3524457"/>
            <a:ext cx="789820" cy="739487"/>
          </a:xfrm>
          <a:prstGeom prst="flowChartDelay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12"/>
          <p:cNvSpPr txBox="1"/>
          <p:nvPr/>
        </p:nvSpPr>
        <p:spPr>
          <a:xfrm>
            <a:off x="3337719" y="4581388"/>
            <a:ext cx="2326680" cy="2622476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    G     Q   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	 0      Q  Q</a:t>
            </a:r>
            <a:endParaRPr b="1" sz="27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0      1     0    1</a:t>
            </a:r>
            <a:endParaRPr b="1" sz="27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1      0     </a:t>
            </a:r>
            <a:r>
              <a:rPr b="1" lang="en-US" sz="272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   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1      1     1    0</a:t>
            </a:r>
            <a:r>
              <a:rPr b="1" lang="en-US" sz="272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8" name="Google Shape;468;p12"/>
          <p:cNvCxnSpPr/>
          <p:nvPr/>
        </p:nvCxnSpPr>
        <p:spPr>
          <a:xfrm>
            <a:off x="5137480" y="4688233"/>
            <a:ext cx="16980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12"/>
          <p:cNvCxnSpPr/>
          <p:nvPr/>
        </p:nvCxnSpPr>
        <p:spPr>
          <a:xfrm>
            <a:off x="5137480" y="5091304"/>
            <a:ext cx="16980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0" name="Google Shape;470;p12"/>
          <p:cNvCxnSpPr/>
          <p:nvPr/>
        </p:nvCxnSpPr>
        <p:spPr>
          <a:xfrm>
            <a:off x="3337719" y="5037155"/>
            <a:ext cx="221836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1" name="Google Shape;471;p12"/>
          <p:cNvCxnSpPr/>
          <p:nvPr/>
        </p:nvCxnSpPr>
        <p:spPr>
          <a:xfrm flipH="1" rot="10800000">
            <a:off x="4461267" y="4725974"/>
            <a:ext cx="4383" cy="202517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12"/>
          <p:cNvCxnSpPr/>
          <p:nvPr/>
        </p:nvCxnSpPr>
        <p:spPr>
          <a:xfrm>
            <a:off x="5137480" y="5947088"/>
            <a:ext cx="16980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p12"/>
          <p:cNvSpPr txBox="1"/>
          <p:nvPr/>
        </p:nvSpPr>
        <p:spPr>
          <a:xfrm>
            <a:off x="8362205" y="5993392"/>
            <a:ext cx="1649023" cy="94413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invalid states ☺</a:t>
            </a:r>
            <a:endParaRPr sz="27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Transparent D Latch</a:t>
            </a:r>
            <a:endParaRPr/>
          </a:p>
        </p:txBody>
      </p:sp>
      <p:sp>
        <p:nvSpPr>
          <p:cNvPr id="479" name="Google Shape;479;p13"/>
          <p:cNvSpPr txBox="1"/>
          <p:nvPr>
            <p:ph idx="1" type="body"/>
          </p:nvPr>
        </p:nvSpPr>
        <p:spPr>
          <a:xfrm>
            <a:off x="836127" y="2069042"/>
            <a:ext cx="10489585" cy="1451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When G ("gate") is high, Q=D (the latch is "transparent")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When G is low, Q "latches" to the value of D at that instant and remembers, even if D changes later</a:t>
            </a:r>
            <a:endParaRPr/>
          </a:p>
        </p:txBody>
      </p:sp>
      <p:sp>
        <p:nvSpPr>
          <p:cNvPr id="480" name="Google Shape;480;p1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13"/>
          <p:cNvSpPr/>
          <p:nvPr/>
        </p:nvSpPr>
        <p:spPr>
          <a:xfrm>
            <a:off x="3839129" y="6287616"/>
            <a:ext cx="432871" cy="43287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p13"/>
          <p:cNvSpPr/>
          <p:nvPr/>
        </p:nvSpPr>
        <p:spPr>
          <a:xfrm>
            <a:off x="3839129" y="5443518"/>
            <a:ext cx="432871" cy="43287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3" name="Google Shape;483;p13"/>
          <p:cNvGrpSpPr/>
          <p:nvPr/>
        </p:nvGrpSpPr>
        <p:grpSpPr>
          <a:xfrm>
            <a:off x="8083069" y="4477032"/>
            <a:ext cx="2333896" cy="1298612"/>
            <a:chOff x="3600" y="3070"/>
            <a:chExt cx="1294" cy="719"/>
          </a:xfrm>
        </p:grpSpPr>
        <p:sp>
          <p:nvSpPr>
            <p:cNvPr id="484" name="Google Shape;484;p13"/>
            <p:cNvSpPr/>
            <p:nvPr/>
          </p:nvSpPr>
          <p:spPr>
            <a:xfrm>
              <a:off x="3790" y="3070"/>
              <a:ext cx="910" cy="71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27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5" name="Google Shape;485;p13"/>
            <p:cNvSpPr txBox="1"/>
            <p:nvPr/>
          </p:nvSpPr>
          <p:spPr>
            <a:xfrm>
              <a:off x="3781" y="3094"/>
              <a:ext cx="20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4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98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3"/>
            <p:cNvSpPr txBox="1"/>
            <p:nvPr/>
          </p:nvSpPr>
          <p:spPr>
            <a:xfrm>
              <a:off x="3781" y="3525"/>
              <a:ext cx="208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4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sz="198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3"/>
            <p:cNvSpPr txBox="1"/>
            <p:nvPr/>
          </p:nvSpPr>
          <p:spPr>
            <a:xfrm>
              <a:off x="4502" y="3094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4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198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8" name="Google Shape;488;p13"/>
            <p:cNvCxnSpPr/>
            <p:nvPr/>
          </p:nvCxnSpPr>
          <p:spPr>
            <a:xfrm>
              <a:off x="3600" y="3215"/>
              <a:ext cx="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3600" y="3647"/>
              <a:ext cx="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4704" y="3215"/>
              <a:ext cx="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491" name="Google Shape;491;p13"/>
          <p:cNvCxnSpPr/>
          <p:nvPr/>
        </p:nvCxnSpPr>
        <p:spPr>
          <a:xfrm flipH="1" rot="10800000">
            <a:off x="2713665" y="5741115"/>
            <a:ext cx="519445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92" name="Google Shape;492;p13"/>
          <p:cNvCxnSpPr/>
          <p:nvPr/>
        </p:nvCxnSpPr>
        <p:spPr>
          <a:xfrm>
            <a:off x="2713664" y="6087413"/>
            <a:ext cx="432871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93" name="Google Shape;493;p13"/>
          <p:cNvSpPr txBox="1"/>
          <p:nvPr/>
        </p:nvSpPr>
        <p:spPr>
          <a:xfrm>
            <a:off x="1281078" y="5335787"/>
            <a:ext cx="1649023" cy="94413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 state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is set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3"/>
          <p:cNvSpPr txBox="1"/>
          <p:nvPr/>
        </p:nvSpPr>
        <p:spPr>
          <a:xfrm>
            <a:off x="5909158" y="4715822"/>
            <a:ext cx="1776222" cy="94413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Set state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 is retained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when gate is low</a:t>
            </a:r>
            <a:endParaRPr sz="2727">
              <a:solidFill>
                <a:srgbClr val="33CC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13"/>
          <p:cNvCxnSpPr/>
          <p:nvPr/>
        </p:nvCxnSpPr>
        <p:spPr>
          <a:xfrm flipH="1">
            <a:off x="5489626" y="5652383"/>
            <a:ext cx="432871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96" name="Google Shape;496;p13"/>
          <p:cNvCxnSpPr/>
          <p:nvPr/>
        </p:nvCxnSpPr>
        <p:spPr>
          <a:xfrm rot="10800000">
            <a:off x="5403052" y="5306085"/>
            <a:ext cx="519445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97" name="Google Shape;497;p13"/>
          <p:cNvSpPr/>
          <p:nvPr/>
        </p:nvSpPr>
        <p:spPr>
          <a:xfrm>
            <a:off x="3839129" y="5876389"/>
            <a:ext cx="432871" cy="43287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13"/>
          <p:cNvSpPr/>
          <p:nvPr/>
        </p:nvSpPr>
        <p:spPr>
          <a:xfrm>
            <a:off x="3839129" y="5032291"/>
            <a:ext cx="432871" cy="43287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13"/>
          <p:cNvSpPr txBox="1"/>
          <p:nvPr/>
        </p:nvSpPr>
        <p:spPr>
          <a:xfrm>
            <a:off x="3337719" y="4581388"/>
            <a:ext cx="2326680" cy="2622476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    G     Q   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	 0      Q  Q</a:t>
            </a:r>
            <a:endParaRPr b="1" sz="27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0      1     0    1</a:t>
            </a:r>
            <a:endParaRPr b="1" sz="27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1      0     </a:t>
            </a:r>
            <a:r>
              <a:rPr b="1" lang="en-US" sz="272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   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1      1     1    0</a:t>
            </a:r>
            <a:r>
              <a:rPr b="1" lang="en-US" sz="272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0" name="Google Shape;500;p13"/>
          <p:cNvCxnSpPr/>
          <p:nvPr/>
        </p:nvCxnSpPr>
        <p:spPr>
          <a:xfrm>
            <a:off x="5137480" y="4688233"/>
            <a:ext cx="16980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13"/>
          <p:cNvCxnSpPr/>
          <p:nvPr/>
        </p:nvCxnSpPr>
        <p:spPr>
          <a:xfrm>
            <a:off x="5137480" y="5091304"/>
            <a:ext cx="16980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2" name="Google Shape;502;p13"/>
          <p:cNvCxnSpPr/>
          <p:nvPr/>
        </p:nvCxnSpPr>
        <p:spPr>
          <a:xfrm>
            <a:off x="3337719" y="5037155"/>
            <a:ext cx="221836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3" name="Google Shape;503;p13"/>
          <p:cNvCxnSpPr/>
          <p:nvPr/>
        </p:nvCxnSpPr>
        <p:spPr>
          <a:xfrm flipH="1" rot="10800000">
            <a:off x="4461267" y="4725974"/>
            <a:ext cx="4383" cy="202517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4" name="Google Shape;504;p13"/>
          <p:cNvCxnSpPr/>
          <p:nvPr/>
        </p:nvCxnSpPr>
        <p:spPr>
          <a:xfrm>
            <a:off x="5137480" y="5947088"/>
            <a:ext cx="16980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5" name="Google Shape;505;p13"/>
          <p:cNvSpPr txBox="1"/>
          <p:nvPr/>
        </p:nvSpPr>
        <p:spPr>
          <a:xfrm>
            <a:off x="8362205" y="5993392"/>
            <a:ext cx="1649023" cy="94413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invalid states ☺</a:t>
            </a:r>
            <a:endParaRPr sz="27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D-Latch Timing Diagram</a:t>
            </a:r>
            <a:endParaRPr/>
          </a:p>
        </p:txBody>
      </p:sp>
      <p:sp>
        <p:nvSpPr>
          <p:cNvPr id="511" name="Google Shape;511;p1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12" name="Google Shape;512;p14"/>
          <p:cNvCxnSpPr/>
          <p:nvPr/>
        </p:nvCxnSpPr>
        <p:spPr>
          <a:xfrm>
            <a:off x="3359258" y="3020458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14"/>
          <p:cNvCxnSpPr/>
          <p:nvPr/>
        </p:nvCxnSpPr>
        <p:spPr>
          <a:xfrm>
            <a:off x="4311574" y="2414439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p14"/>
          <p:cNvCxnSpPr/>
          <p:nvPr/>
        </p:nvCxnSpPr>
        <p:spPr>
          <a:xfrm>
            <a:off x="5263890" y="3020458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p14"/>
          <p:cNvCxnSpPr/>
          <p:nvPr/>
        </p:nvCxnSpPr>
        <p:spPr>
          <a:xfrm>
            <a:off x="6216208" y="2414439"/>
            <a:ext cx="60601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6" name="Google Shape;516;p14"/>
          <p:cNvCxnSpPr/>
          <p:nvPr/>
        </p:nvCxnSpPr>
        <p:spPr>
          <a:xfrm>
            <a:off x="7774542" y="2414439"/>
            <a:ext cx="25972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14"/>
          <p:cNvCxnSpPr/>
          <p:nvPr/>
        </p:nvCxnSpPr>
        <p:spPr>
          <a:xfrm>
            <a:off x="6822226" y="3020458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14"/>
          <p:cNvCxnSpPr/>
          <p:nvPr/>
        </p:nvCxnSpPr>
        <p:spPr>
          <a:xfrm>
            <a:off x="8380563" y="3020458"/>
            <a:ext cx="77916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14"/>
          <p:cNvCxnSpPr/>
          <p:nvPr/>
        </p:nvCxnSpPr>
        <p:spPr>
          <a:xfrm>
            <a:off x="8120838" y="2414439"/>
            <a:ext cx="25972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14"/>
          <p:cNvCxnSpPr/>
          <p:nvPr/>
        </p:nvCxnSpPr>
        <p:spPr>
          <a:xfrm>
            <a:off x="4311575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14"/>
          <p:cNvCxnSpPr/>
          <p:nvPr/>
        </p:nvCxnSpPr>
        <p:spPr>
          <a:xfrm>
            <a:off x="5263891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14"/>
          <p:cNvCxnSpPr/>
          <p:nvPr/>
        </p:nvCxnSpPr>
        <p:spPr>
          <a:xfrm>
            <a:off x="6216207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14"/>
          <p:cNvCxnSpPr/>
          <p:nvPr/>
        </p:nvCxnSpPr>
        <p:spPr>
          <a:xfrm>
            <a:off x="6822226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14"/>
          <p:cNvCxnSpPr/>
          <p:nvPr/>
        </p:nvCxnSpPr>
        <p:spPr>
          <a:xfrm>
            <a:off x="7774542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p14"/>
          <p:cNvCxnSpPr/>
          <p:nvPr/>
        </p:nvCxnSpPr>
        <p:spPr>
          <a:xfrm>
            <a:off x="8034264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p14"/>
          <p:cNvCxnSpPr/>
          <p:nvPr/>
        </p:nvCxnSpPr>
        <p:spPr>
          <a:xfrm>
            <a:off x="8120839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" name="Google Shape;527;p14"/>
          <p:cNvCxnSpPr/>
          <p:nvPr/>
        </p:nvCxnSpPr>
        <p:spPr>
          <a:xfrm>
            <a:off x="8380561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8" name="Google Shape;528;p14"/>
          <p:cNvCxnSpPr/>
          <p:nvPr/>
        </p:nvCxnSpPr>
        <p:spPr>
          <a:xfrm>
            <a:off x="9159729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9" name="Google Shape;529;p14"/>
          <p:cNvCxnSpPr/>
          <p:nvPr/>
        </p:nvCxnSpPr>
        <p:spPr>
          <a:xfrm>
            <a:off x="8034264" y="3020458"/>
            <a:ext cx="865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0" name="Google Shape;530;p14"/>
          <p:cNvCxnSpPr/>
          <p:nvPr/>
        </p:nvCxnSpPr>
        <p:spPr>
          <a:xfrm>
            <a:off x="9159730" y="2414439"/>
            <a:ext cx="60601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14"/>
          <p:cNvCxnSpPr/>
          <p:nvPr/>
        </p:nvCxnSpPr>
        <p:spPr>
          <a:xfrm>
            <a:off x="9765748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2" name="Google Shape;532;p14"/>
          <p:cNvCxnSpPr/>
          <p:nvPr/>
        </p:nvCxnSpPr>
        <p:spPr>
          <a:xfrm>
            <a:off x="9765750" y="3020458"/>
            <a:ext cx="60601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p14"/>
          <p:cNvCxnSpPr/>
          <p:nvPr/>
        </p:nvCxnSpPr>
        <p:spPr>
          <a:xfrm>
            <a:off x="3359260" y="4319071"/>
            <a:ext cx="12120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4" name="Google Shape;534;p14"/>
          <p:cNvCxnSpPr/>
          <p:nvPr/>
        </p:nvCxnSpPr>
        <p:spPr>
          <a:xfrm>
            <a:off x="4571297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5" name="Google Shape;535;p14"/>
          <p:cNvCxnSpPr/>
          <p:nvPr/>
        </p:nvCxnSpPr>
        <p:spPr>
          <a:xfrm>
            <a:off x="4571297" y="3713052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6" name="Google Shape;536;p14"/>
          <p:cNvCxnSpPr/>
          <p:nvPr/>
        </p:nvCxnSpPr>
        <p:spPr>
          <a:xfrm>
            <a:off x="5523613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p14"/>
          <p:cNvCxnSpPr/>
          <p:nvPr/>
        </p:nvCxnSpPr>
        <p:spPr>
          <a:xfrm>
            <a:off x="6475929" y="3713052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8" name="Google Shape;538;p14"/>
          <p:cNvCxnSpPr/>
          <p:nvPr/>
        </p:nvCxnSpPr>
        <p:spPr>
          <a:xfrm>
            <a:off x="6475929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9" name="Google Shape;539;p14"/>
          <p:cNvCxnSpPr/>
          <p:nvPr/>
        </p:nvCxnSpPr>
        <p:spPr>
          <a:xfrm>
            <a:off x="7428245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0" name="Google Shape;540;p14"/>
          <p:cNvCxnSpPr/>
          <p:nvPr/>
        </p:nvCxnSpPr>
        <p:spPr>
          <a:xfrm>
            <a:off x="5523613" y="4319071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1" name="Google Shape;541;p14"/>
          <p:cNvCxnSpPr/>
          <p:nvPr/>
        </p:nvCxnSpPr>
        <p:spPr>
          <a:xfrm>
            <a:off x="7428247" y="4319071"/>
            <a:ext cx="138518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2" name="Google Shape;542;p14"/>
          <p:cNvCxnSpPr/>
          <p:nvPr/>
        </p:nvCxnSpPr>
        <p:spPr>
          <a:xfrm>
            <a:off x="8813432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3" name="Google Shape;543;p14"/>
          <p:cNvCxnSpPr/>
          <p:nvPr/>
        </p:nvCxnSpPr>
        <p:spPr>
          <a:xfrm>
            <a:off x="9332877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4" name="Google Shape;544;p14"/>
          <p:cNvCxnSpPr/>
          <p:nvPr/>
        </p:nvCxnSpPr>
        <p:spPr>
          <a:xfrm>
            <a:off x="9332877" y="4319071"/>
            <a:ext cx="103889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5" name="Google Shape;545;p14"/>
          <p:cNvCxnSpPr/>
          <p:nvPr/>
        </p:nvCxnSpPr>
        <p:spPr>
          <a:xfrm>
            <a:off x="8813432" y="3713052"/>
            <a:ext cx="51944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6" name="Google Shape;546;p14"/>
          <p:cNvSpPr txBox="1"/>
          <p:nvPr/>
        </p:nvSpPr>
        <p:spPr>
          <a:xfrm>
            <a:off x="2726186" y="2495603"/>
            <a:ext cx="414835" cy="5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4"/>
          <p:cNvSpPr txBox="1"/>
          <p:nvPr/>
        </p:nvSpPr>
        <p:spPr>
          <a:xfrm>
            <a:off x="2753239" y="3794214"/>
            <a:ext cx="431067" cy="5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4"/>
          <p:cNvSpPr txBox="1"/>
          <p:nvPr/>
        </p:nvSpPr>
        <p:spPr>
          <a:xfrm>
            <a:off x="2753239" y="5092827"/>
            <a:ext cx="431067" cy="5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9" name="Google Shape;549;p14"/>
          <p:cNvCxnSpPr/>
          <p:nvPr/>
        </p:nvCxnSpPr>
        <p:spPr>
          <a:xfrm>
            <a:off x="4571296" y="2201249"/>
            <a:ext cx="0" cy="4063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50" name="Google Shape;550;p14"/>
          <p:cNvCxnSpPr/>
          <p:nvPr/>
        </p:nvCxnSpPr>
        <p:spPr>
          <a:xfrm>
            <a:off x="5523611" y="2201249"/>
            <a:ext cx="0" cy="4063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51" name="Google Shape;551;p14"/>
          <p:cNvCxnSpPr/>
          <p:nvPr/>
        </p:nvCxnSpPr>
        <p:spPr>
          <a:xfrm>
            <a:off x="6477367" y="2201249"/>
            <a:ext cx="0" cy="4063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52" name="Google Shape;552;p14"/>
          <p:cNvCxnSpPr/>
          <p:nvPr/>
        </p:nvCxnSpPr>
        <p:spPr>
          <a:xfrm>
            <a:off x="7428243" y="2201249"/>
            <a:ext cx="0" cy="4063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53" name="Google Shape;553;p14"/>
          <p:cNvCxnSpPr/>
          <p:nvPr/>
        </p:nvCxnSpPr>
        <p:spPr>
          <a:xfrm>
            <a:off x="8813431" y="2201249"/>
            <a:ext cx="0" cy="4063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54" name="Google Shape;554;p14"/>
          <p:cNvCxnSpPr/>
          <p:nvPr/>
        </p:nvCxnSpPr>
        <p:spPr>
          <a:xfrm>
            <a:off x="9332877" y="2201249"/>
            <a:ext cx="0" cy="4063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D-Latch Timing Diagram</a:t>
            </a:r>
            <a:endParaRPr/>
          </a:p>
        </p:txBody>
      </p:sp>
      <p:sp>
        <p:nvSpPr>
          <p:cNvPr id="560" name="Google Shape;560;p1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1" name="Google Shape;561;p15"/>
          <p:cNvCxnSpPr/>
          <p:nvPr/>
        </p:nvCxnSpPr>
        <p:spPr>
          <a:xfrm>
            <a:off x="3359258" y="3020458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2" name="Google Shape;562;p15"/>
          <p:cNvCxnSpPr/>
          <p:nvPr/>
        </p:nvCxnSpPr>
        <p:spPr>
          <a:xfrm>
            <a:off x="4311574" y="2414439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3" name="Google Shape;563;p15"/>
          <p:cNvCxnSpPr/>
          <p:nvPr/>
        </p:nvCxnSpPr>
        <p:spPr>
          <a:xfrm>
            <a:off x="5263890" y="3020458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4" name="Google Shape;564;p15"/>
          <p:cNvCxnSpPr/>
          <p:nvPr/>
        </p:nvCxnSpPr>
        <p:spPr>
          <a:xfrm>
            <a:off x="6216208" y="2414439"/>
            <a:ext cx="60601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5" name="Google Shape;565;p15"/>
          <p:cNvCxnSpPr/>
          <p:nvPr/>
        </p:nvCxnSpPr>
        <p:spPr>
          <a:xfrm>
            <a:off x="7774542" y="2414439"/>
            <a:ext cx="25972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6" name="Google Shape;566;p15"/>
          <p:cNvCxnSpPr/>
          <p:nvPr/>
        </p:nvCxnSpPr>
        <p:spPr>
          <a:xfrm>
            <a:off x="6822226" y="3020458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7" name="Google Shape;567;p15"/>
          <p:cNvCxnSpPr/>
          <p:nvPr/>
        </p:nvCxnSpPr>
        <p:spPr>
          <a:xfrm>
            <a:off x="8380563" y="3020458"/>
            <a:ext cx="77916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8" name="Google Shape;568;p15"/>
          <p:cNvCxnSpPr/>
          <p:nvPr/>
        </p:nvCxnSpPr>
        <p:spPr>
          <a:xfrm>
            <a:off x="8120838" y="2414439"/>
            <a:ext cx="25972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9" name="Google Shape;569;p15"/>
          <p:cNvCxnSpPr/>
          <p:nvPr/>
        </p:nvCxnSpPr>
        <p:spPr>
          <a:xfrm>
            <a:off x="4311575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0" name="Google Shape;570;p15"/>
          <p:cNvCxnSpPr/>
          <p:nvPr/>
        </p:nvCxnSpPr>
        <p:spPr>
          <a:xfrm>
            <a:off x="5263891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1" name="Google Shape;571;p15"/>
          <p:cNvCxnSpPr/>
          <p:nvPr/>
        </p:nvCxnSpPr>
        <p:spPr>
          <a:xfrm>
            <a:off x="6216207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2" name="Google Shape;572;p15"/>
          <p:cNvCxnSpPr/>
          <p:nvPr/>
        </p:nvCxnSpPr>
        <p:spPr>
          <a:xfrm>
            <a:off x="6822226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3" name="Google Shape;573;p15"/>
          <p:cNvCxnSpPr/>
          <p:nvPr/>
        </p:nvCxnSpPr>
        <p:spPr>
          <a:xfrm>
            <a:off x="7774542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4" name="Google Shape;574;p15"/>
          <p:cNvCxnSpPr/>
          <p:nvPr/>
        </p:nvCxnSpPr>
        <p:spPr>
          <a:xfrm>
            <a:off x="8034264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5" name="Google Shape;575;p15"/>
          <p:cNvCxnSpPr/>
          <p:nvPr/>
        </p:nvCxnSpPr>
        <p:spPr>
          <a:xfrm>
            <a:off x="8120839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6" name="Google Shape;576;p15"/>
          <p:cNvCxnSpPr/>
          <p:nvPr/>
        </p:nvCxnSpPr>
        <p:spPr>
          <a:xfrm>
            <a:off x="8380561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7" name="Google Shape;577;p15"/>
          <p:cNvCxnSpPr/>
          <p:nvPr/>
        </p:nvCxnSpPr>
        <p:spPr>
          <a:xfrm>
            <a:off x="9159729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15"/>
          <p:cNvCxnSpPr/>
          <p:nvPr/>
        </p:nvCxnSpPr>
        <p:spPr>
          <a:xfrm>
            <a:off x="8034264" y="3020458"/>
            <a:ext cx="865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15"/>
          <p:cNvCxnSpPr/>
          <p:nvPr/>
        </p:nvCxnSpPr>
        <p:spPr>
          <a:xfrm>
            <a:off x="9159730" y="2414439"/>
            <a:ext cx="60601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15"/>
          <p:cNvCxnSpPr/>
          <p:nvPr/>
        </p:nvCxnSpPr>
        <p:spPr>
          <a:xfrm>
            <a:off x="9765748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15"/>
          <p:cNvCxnSpPr/>
          <p:nvPr/>
        </p:nvCxnSpPr>
        <p:spPr>
          <a:xfrm>
            <a:off x="9765750" y="3020458"/>
            <a:ext cx="60601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15"/>
          <p:cNvCxnSpPr/>
          <p:nvPr/>
        </p:nvCxnSpPr>
        <p:spPr>
          <a:xfrm>
            <a:off x="3359260" y="4319071"/>
            <a:ext cx="121203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p15"/>
          <p:cNvCxnSpPr/>
          <p:nvPr/>
        </p:nvCxnSpPr>
        <p:spPr>
          <a:xfrm>
            <a:off x="4571297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15"/>
          <p:cNvCxnSpPr/>
          <p:nvPr/>
        </p:nvCxnSpPr>
        <p:spPr>
          <a:xfrm>
            <a:off x="4571297" y="3713052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5" name="Google Shape;585;p15"/>
          <p:cNvCxnSpPr/>
          <p:nvPr/>
        </p:nvCxnSpPr>
        <p:spPr>
          <a:xfrm>
            <a:off x="5523613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15"/>
          <p:cNvCxnSpPr/>
          <p:nvPr/>
        </p:nvCxnSpPr>
        <p:spPr>
          <a:xfrm>
            <a:off x="6475929" y="3713052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7" name="Google Shape;587;p15"/>
          <p:cNvCxnSpPr/>
          <p:nvPr/>
        </p:nvCxnSpPr>
        <p:spPr>
          <a:xfrm>
            <a:off x="6475929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8" name="Google Shape;588;p15"/>
          <p:cNvCxnSpPr/>
          <p:nvPr/>
        </p:nvCxnSpPr>
        <p:spPr>
          <a:xfrm>
            <a:off x="7428245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9" name="Google Shape;589;p15"/>
          <p:cNvCxnSpPr/>
          <p:nvPr/>
        </p:nvCxnSpPr>
        <p:spPr>
          <a:xfrm>
            <a:off x="5523613" y="4319071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0" name="Google Shape;590;p15"/>
          <p:cNvCxnSpPr/>
          <p:nvPr/>
        </p:nvCxnSpPr>
        <p:spPr>
          <a:xfrm>
            <a:off x="7428247" y="4319071"/>
            <a:ext cx="138518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1" name="Google Shape;591;p15"/>
          <p:cNvCxnSpPr/>
          <p:nvPr/>
        </p:nvCxnSpPr>
        <p:spPr>
          <a:xfrm>
            <a:off x="8813432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2" name="Google Shape;592;p15"/>
          <p:cNvCxnSpPr/>
          <p:nvPr/>
        </p:nvCxnSpPr>
        <p:spPr>
          <a:xfrm>
            <a:off x="9332877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3" name="Google Shape;593;p15"/>
          <p:cNvCxnSpPr/>
          <p:nvPr/>
        </p:nvCxnSpPr>
        <p:spPr>
          <a:xfrm>
            <a:off x="9332877" y="4319071"/>
            <a:ext cx="103889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4" name="Google Shape;594;p15"/>
          <p:cNvCxnSpPr/>
          <p:nvPr/>
        </p:nvCxnSpPr>
        <p:spPr>
          <a:xfrm>
            <a:off x="8813432" y="3713052"/>
            <a:ext cx="51944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5" name="Google Shape;595;p15"/>
          <p:cNvSpPr txBox="1"/>
          <p:nvPr/>
        </p:nvSpPr>
        <p:spPr>
          <a:xfrm>
            <a:off x="2726186" y="2495603"/>
            <a:ext cx="414835" cy="5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5"/>
          <p:cNvSpPr txBox="1"/>
          <p:nvPr/>
        </p:nvSpPr>
        <p:spPr>
          <a:xfrm>
            <a:off x="2753239" y="3794214"/>
            <a:ext cx="431067" cy="5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15"/>
          <p:cNvSpPr txBox="1"/>
          <p:nvPr/>
        </p:nvSpPr>
        <p:spPr>
          <a:xfrm>
            <a:off x="2753239" y="5092827"/>
            <a:ext cx="431067" cy="5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8" name="Google Shape;598;p15"/>
          <p:cNvCxnSpPr/>
          <p:nvPr/>
        </p:nvCxnSpPr>
        <p:spPr>
          <a:xfrm>
            <a:off x="4571297" y="5006253"/>
            <a:ext cx="692591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9" name="Google Shape;599;p15"/>
          <p:cNvCxnSpPr/>
          <p:nvPr/>
        </p:nvCxnSpPr>
        <p:spPr>
          <a:xfrm>
            <a:off x="6475931" y="5006253"/>
            <a:ext cx="346296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0" name="Google Shape;600;p15"/>
          <p:cNvCxnSpPr/>
          <p:nvPr/>
        </p:nvCxnSpPr>
        <p:spPr>
          <a:xfrm>
            <a:off x="6475929" y="5006255"/>
            <a:ext cx="0" cy="60601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1" name="Google Shape;601;p15"/>
          <p:cNvCxnSpPr/>
          <p:nvPr/>
        </p:nvCxnSpPr>
        <p:spPr>
          <a:xfrm>
            <a:off x="6822225" y="5006255"/>
            <a:ext cx="0" cy="60601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2" name="Google Shape;602;p15"/>
          <p:cNvCxnSpPr/>
          <p:nvPr/>
        </p:nvCxnSpPr>
        <p:spPr>
          <a:xfrm>
            <a:off x="5263888" y="5612272"/>
            <a:ext cx="1212039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3" name="Google Shape;603;p15"/>
          <p:cNvCxnSpPr/>
          <p:nvPr/>
        </p:nvCxnSpPr>
        <p:spPr>
          <a:xfrm>
            <a:off x="6822225" y="5612272"/>
            <a:ext cx="2337503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4" name="Google Shape;604;p15"/>
          <p:cNvCxnSpPr/>
          <p:nvPr/>
        </p:nvCxnSpPr>
        <p:spPr>
          <a:xfrm>
            <a:off x="9159728" y="5006255"/>
            <a:ext cx="0" cy="60601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5" name="Google Shape;605;p15"/>
          <p:cNvCxnSpPr/>
          <p:nvPr/>
        </p:nvCxnSpPr>
        <p:spPr>
          <a:xfrm>
            <a:off x="9159731" y="5006253"/>
            <a:ext cx="1212037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6" name="Google Shape;606;p15"/>
          <p:cNvCxnSpPr/>
          <p:nvPr/>
        </p:nvCxnSpPr>
        <p:spPr>
          <a:xfrm>
            <a:off x="5263888" y="5006255"/>
            <a:ext cx="0" cy="60601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7" name="Google Shape;607;p15"/>
          <p:cNvSpPr/>
          <p:nvPr/>
        </p:nvSpPr>
        <p:spPr>
          <a:xfrm>
            <a:off x="3141021" y="4694225"/>
            <a:ext cx="1646712" cy="1212039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15"/>
          <p:cNvSpPr txBox="1"/>
          <p:nvPr/>
        </p:nvSpPr>
        <p:spPr>
          <a:xfrm>
            <a:off x="1887498" y="6063813"/>
            <a:ext cx="1471761" cy="839290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uncertainty of initial state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9" name="Google Shape;609;p15"/>
          <p:cNvCxnSpPr>
            <a:stCxn id="608" idx="0"/>
            <a:endCxn id="607" idx="3"/>
          </p:cNvCxnSpPr>
          <p:nvPr/>
        </p:nvCxnSpPr>
        <p:spPr>
          <a:xfrm flipH="1" rot="10800000">
            <a:off x="2623378" y="5728713"/>
            <a:ext cx="758700" cy="33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0" name="Google Shape;610;p15"/>
          <p:cNvSpPr/>
          <p:nvPr/>
        </p:nvSpPr>
        <p:spPr>
          <a:xfrm>
            <a:off x="3382176" y="5006255"/>
            <a:ext cx="1189121" cy="6060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1" name="Google Shape;611;p15"/>
          <p:cNvCxnSpPr/>
          <p:nvPr/>
        </p:nvCxnSpPr>
        <p:spPr>
          <a:xfrm>
            <a:off x="4571296" y="2201249"/>
            <a:ext cx="0" cy="4063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12" name="Google Shape;612;p15"/>
          <p:cNvCxnSpPr/>
          <p:nvPr/>
        </p:nvCxnSpPr>
        <p:spPr>
          <a:xfrm>
            <a:off x="5523611" y="2201249"/>
            <a:ext cx="0" cy="4063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13" name="Google Shape;613;p15"/>
          <p:cNvCxnSpPr/>
          <p:nvPr/>
        </p:nvCxnSpPr>
        <p:spPr>
          <a:xfrm>
            <a:off x="6477367" y="2201249"/>
            <a:ext cx="0" cy="4063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14" name="Google Shape;614;p15"/>
          <p:cNvCxnSpPr/>
          <p:nvPr/>
        </p:nvCxnSpPr>
        <p:spPr>
          <a:xfrm>
            <a:off x="7428243" y="2201249"/>
            <a:ext cx="0" cy="4063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15" name="Google Shape;615;p15"/>
          <p:cNvCxnSpPr/>
          <p:nvPr/>
        </p:nvCxnSpPr>
        <p:spPr>
          <a:xfrm>
            <a:off x="8813431" y="2201249"/>
            <a:ext cx="0" cy="4063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16" name="Google Shape;616;p15"/>
          <p:cNvCxnSpPr/>
          <p:nvPr/>
        </p:nvCxnSpPr>
        <p:spPr>
          <a:xfrm>
            <a:off x="9332877" y="2201249"/>
            <a:ext cx="0" cy="4063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17" name="Google Shape;617;p15"/>
          <p:cNvSpPr txBox="1"/>
          <p:nvPr/>
        </p:nvSpPr>
        <p:spPr>
          <a:xfrm>
            <a:off x="5042045" y="5787223"/>
            <a:ext cx="6310898" cy="108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1900" lIns="103850" spcFirstLastPara="1" rIns="103850" wrap="square" tIns="5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changes when G is high.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8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is preserved when G is low 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Is D-Latch Sufficient?</a:t>
            </a:r>
            <a:endParaRPr/>
          </a:p>
        </p:txBody>
      </p:sp>
      <p:sp>
        <p:nvSpPr>
          <p:cNvPr id="623" name="Google Shape;623;p1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24" name="Google Shape;624;p16"/>
          <p:cNvGrpSpPr/>
          <p:nvPr/>
        </p:nvGrpSpPr>
        <p:grpSpPr>
          <a:xfrm>
            <a:off x="5965676" y="4513418"/>
            <a:ext cx="3624615" cy="1459131"/>
            <a:chOff x="5239826" y="4635500"/>
            <a:chExt cx="3190278" cy="1284284"/>
          </a:xfrm>
        </p:grpSpPr>
        <p:sp>
          <p:nvSpPr>
            <p:cNvPr id="625" name="Google Shape;625;p16"/>
            <p:cNvSpPr/>
            <p:nvPr/>
          </p:nvSpPr>
          <p:spPr>
            <a:xfrm>
              <a:off x="6451600" y="4852985"/>
              <a:ext cx="1066799" cy="106679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51900" lIns="103850" spcFirstLastPara="1" rIns="103850" wrap="square" tIns="5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2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Full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2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2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Circuit</a:t>
              </a:r>
              <a:endParaRPr/>
            </a:p>
          </p:txBody>
        </p:sp>
        <p:cxnSp>
          <p:nvCxnSpPr>
            <p:cNvPr id="626" name="Google Shape;626;p16"/>
            <p:cNvCxnSpPr/>
            <p:nvPr/>
          </p:nvCxnSpPr>
          <p:spPr>
            <a:xfrm>
              <a:off x="5549900" y="5168900"/>
              <a:ext cx="899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16"/>
            <p:cNvCxnSpPr/>
            <p:nvPr/>
          </p:nvCxnSpPr>
          <p:spPr>
            <a:xfrm flipH="1" rot="10800000">
              <a:off x="5703634" y="5016499"/>
              <a:ext cx="304798" cy="30479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8" name="Google Shape;628;p16"/>
            <p:cNvSpPr txBox="1"/>
            <p:nvPr/>
          </p:nvSpPr>
          <p:spPr>
            <a:xfrm>
              <a:off x="5627433" y="4635500"/>
              <a:ext cx="5186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27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cxnSp>
          <p:nvCxnSpPr>
            <p:cNvPr id="629" name="Google Shape;629;p16"/>
            <p:cNvCxnSpPr/>
            <p:nvPr/>
          </p:nvCxnSpPr>
          <p:spPr>
            <a:xfrm>
              <a:off x="5549900" y="5626100"/>
              <a:ext cx="899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0" name="Google Shape;630;p16"/>
            <p:cNvSpPr txBox="1"/>
            <p:nvPr/>
          </p:nvSpPr>
          <p:spPr>
            <a:xfrm>
              <a:off x="5239826" y="5381826"/>
              <a:ext cx="7111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27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631" name="Google Shape;631;p16"/>
            <p:cNvCxnSpPr/>
            <p:nvPr/>
          </p:nvCxnSpPr>
          <p:spPr>
            <a:xfrm>
              <a:off x="7530450" y="5365367"/>
              <a:ext cx="899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2" name="Google Shape;632;p16"/>
            <p:cNvCxnSpPr/>
            <p:nvPr/>
          </p:nvCxnSpPr>
          <p:spPr>
            <a:xfrm flipH="1" rot="10800000">
              <a:off x="7835250" y="5212967"/>
              <a:ext cx="304798" cy="30479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3" name="Google Shape;633;p16"/>
            <p:cNvSpPr txBox="1"/>
            <p:nvPr/>
          </p:nvSpPr>
          <p:spPr>
            <a:xfrm>
              <a:off x="7759050" y="4831967"/>
              <a:ext cx="5186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27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</p:grpSp>
      <p:cxnSp>
        <p:nvCxnSpPr>
          <p:cNvPr id="634" name="Google Shape;634;p16"/>
          <p:cNvCxnSpPr/>
          <p:nvPr/>
        </p:nvCxnSpPr>
        <p:spPr>
          <a:xfrm>
            <a:off x="5726257" y="5118218"/>
            <a:ext cx="81186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35" name="Google Shape;635;p16"/>
          <p:cNvGrpSpPr/>
          <p:nvPr/>
        </p:nvGrpSpPr>
        <p:grpSpPr>
          <a:xfrm>
            <a:off x="3713407" y="4858024"/>
            <a:ext cx="2012850" cy="1298612"/>
            <a:chOff x="3600" y="3070"/>
            <a:chExt cx="1116" cy="719"/>
          </a:xfrm>
        </p:grpSpPr>
        <p:sp>
          <p:nvSpPr>
            <p:cNvPr id="636" name="Google Shape;636;p16"/>
            <p:cNvSpPr/>
            <p:nvPr/>
          </p:nvSpPr>
          <p:spPr>
            <a:xfrm>
              <a:off x="3790" y="3070"/>
              <a:ext cx="910" cy="71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27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7" name="Google Shape;637;p16"/>
            <p:cNvSpPr txBox="1"/>
            <p:nvPr/>
          </p:nvSpPr>
          <p:spPr>
            <a:xfrm>
              <a:off x="3781" y="3094"/>
              <a:ext cx="20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4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98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6"/>
            <p:cNvSpPr txBox="1"/>
            <p:nvPr/>
          </p:nvSpPr>
          <p:spPr>
            <a:xfrm>
              <a:off x="3781" y="3525"/>
              <a:ext cx="208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4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sz="198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6"/>
            <p:cNvSpPr txBox="1"/>
            <p:nvPr/>
          </p:nvSpPr>
          <p:spPr>
            <a:xfrm>
              <a:off x="4502" y="3094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4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198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0" name="Google Shape;640;p16"/>
            <p:cNvCxnSpPr/>
            <p:nvPr/>
          </p:nvCxnSpPr>
          <p:spPr>
            <a:xfrm>
              <a:off x="3600" y="3215"/>
              <a:ext cx="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41" name="Google Shape;641;p16"/>
            <p:cNvCxnSpPr/>
            <p:nvPr/>
          </p:nvCxnSpPr>
          <p:spPr>
            <a:xfrm>
              <a:off x="3600" y="3647"/>
              <a:ext cx="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642" name="Google Shape;642;p16"/>
          <p:cNvCxnSpPr/>
          <p:nvPr/>
        </p:nvCxnSpPr>
        <p:spPr>
          <a:xfrm>
            <a:off x="2989526" y="5123786"/>
            <a:ext cx="73511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3" name="Google Shape;643;p16"/>
          <p:cNvCxnSpPr/>
          <p:nvPr/>
        </p:nvCxnSpPr>
        <p:spPr>
          <a:xfrm>
            <a:off x="2989526" y="5109979"/>
            <a:ext cx="0" cy="174802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4" name="Google Shape;644;p16"/>
          <p:cNvCxnSpPr/>
          <p:nvPr/>
        </p:nvCxnSpPr>
        <p:spPr>
          <a:xfrm>
            <a:off x="2989526" y="6841375"/>
            <a:ext cx="660076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5" name="Google Shape;645;p16"/>
          <p:cNvCxnSpPr/>
          <p:nvPr/>
        </p:nvCxnSpPr>
        <p:spPr>
          <a:xfrm>
            <a:off x="9590291" y="5343375"/>
            <a:ext cx="0" cy="15146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6" name="Google Shape;646;p16"/>
          <p:cNvCxnSpPr/>
          <p:nvPr/>
        </p:nvCxnSpPr>
        <p:spPr>
          <a:xfrm flipH="1" rot="10800000">
            <a:off x="3262854" y="4946288"/>
            <a:ext cx="346294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7" name="Google Shape;647;p16"/>
          <p:cNvSpPr txBox="1"/>
          <p:nvPr/>
        </p:nvSpPr>
        <p:spPr>
          <a:xfrm>
            <a:off x="3176280" y="4513418"/>
            <a:ext cx="589266" cy="524517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648" name="Google Shape;648;p16"/>
          <p:cNvSpPr txBox="1"/>
          <p:nvPr/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use D-latches to build our PC logic?</a:t>
            </a:r>
            <a:endParaRPr/>
          </a:p>
          <a:p>
            <a:pPr indent="-228029" lvl="0" marL="228029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</a:t>
            </a:r>
            <a:endParaRPr/>
          </a:p>
          <a:p>
            <a:pPr indent="-228029" lvl="1" marL="684086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32 latches to hold current PC, send output Q to memory</a:t>
            </a:r>
            <a:endParaRPr/>
          </a:p>
          <a:p>
            <a:pPr indent="-228029" lvl="1" marL="684086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pass output Q into 32-bit adder to increment by 1 (for word-addressable system)</a:t>
            </a:r>
            <a:endParaRPr/>
          </a:p>
          <a:p>
            <a:pPr indent="-228029" lvl="1" marL="684086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Wrap sum around back into D as "next PC"</a:t>
            </a:r>
            <a:endParaRPr/>
          </a:p>
          <a:p>
            <a:pPr indent="-228029" lvl="1" marL="684086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ready to execute next instruction, set G high to update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Shortcoming of D-Latch</a:t>
            </a:r>
            <a:endParaRPr/>
          </a:p>
        </p:txBody>
      </p:sp>
      <p:sp>
        <p:nvSpPr>
          <p:cNvPr id="654" name="Google Shape;654;p1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5" name="Google Shape;655;p17"/>
          <p:cNvGrpSpPr/>
          <p:nvPr/>
        </p:nvGrpSpPr>
        <p:grpSpPr>
          <a:xfrm>
            <a:off x="5965676" y="4513418"/>
            <a:ext cx="3624615" cy="1459131"/>
            <a:chOff x="5239826" y="4635500"/>
            <a:chExt cx="3190278" cy="1284284"/>
          </a:xfrm>
        </p:grpSpPr>
        <p:sp>
          <p:nvSpPr>
            <p:cNvPr id="656" name="Google Shape;656;p17"/>
            <p:cNvSpPr/>
            <p:nvPr/>
          </p:nvSpPr>
          <p:spPr>
            <a:xfrm>
              <a:off x="6451600" y="4852985"/>
              <a:ext cx="1066799" cy="106679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51900" lIns="103850" spcFirstLastPara="1" rIns="103850" wrap="square" tIns="519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2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Full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2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2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Circuit</a:t>
              </a:r>
              <a:endParaRPr/>
            </a:p>
          </p:txBody>
        </p:sp>
        <p:cxnSp>
          <p:nvCxnSpPr>
            <p:cNvPr id="657" name="Google Shape;657;p17"/>
            <p:cNvCxnSpPr/>
            <p:nvPr/>
          </p:nvCxnSpPr>
          <p:spPr>
            <a:xfrm>
              <a:off x="5549900" y="5168900"/>
              <a:ext cx="899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8" name="Google Shape;658;p17"/>
            <p:cNvCxnSpPr/>
            <p:nvPr/>
          </p:nvCxnSpPr>
          <p:spPr>
            <a:xfrm flipH="1" rot="10800000">
              <a:off x="5703634" y="5016499"/>
              <a:ext cx="304798" cy="30479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9" name="Google Shape;659;p17"/>
            <p:cNvSpPr txBox="1"/>
            <p:nvPr/>
          </p:nvSpPr>
          <p:spPr>
            <a:xfrm>
              <a:off x="5627433" y="4635500"/>
              <a:ext cx="5186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27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  <p:cxnSp>
          <p:nvCxnSpPr>
            <p:cNvPr id="660" name="Google Shape;660;p17"/>
            <p:cNvCxnSpPr/>
            <p:nvPr/>
          </p:nvCxnSpPr>
          <p:spPr>
            <a:xfrm>
              <a:off x="5549900" y="5626100"/>
              <a:ext cx="899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1" name="Google Shape;661;p17"/>
            <p:cNvSpPr txBox="1"/>
            <p:nvPr/>
          </p:nvSpPr>
          <p:spPr>
            <a:xfrm>
              <a:off x="5239826" y="5381826"/>
              <a:ext cx="71116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27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cxnSp>
          <p:nvCxnSpPr>
            <p:cNvPr id="662" name="Google Shape;662;p17"/>
            <p:cNvCxnSpPr/>
            <p:nvPr/>
          </p:nvCxnSpPr>
          <p:spPr>
            <a:xfrm>
              <a:off x="7530450" y="5365367"/>
              <a:ext cx="89965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 flipH="1" rot="10800000">
              <a:off x="7835250" y="5212967"/>
              <a:ext cx="304798" cy="30479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4" name="Google Shape;664;p17"/>
            <p:cNvSpPr txBox="1"/>
            <p:nvPr/>
          </p:nvSpPr>
          <p:spPr>
            <a:xfrm>
              <a:off x="7759050" y="4831967"/>
              <a:ext cx="5186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27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</a:t>
              </a:r>
              <a:endParaRPr/>
            </a:p>
          </p:txBody>
        </p:sp>
      </p:grpSp>
      <p:cxnSp>
        <p:nvCxnSpPr>
          <p:cNvPr id="665" name="Google Shape;665;p17"/>
          <p:cNvCxnSpPr/>
          <p:nvPr/>
        </p:nvCxnSpPr>
        <p:spPr>
          <a:xfrm>
            <a:off x="5726257" y="5118218"/>
            <a:ext cx="81186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66" name="Google Shape;666;p17"/>
          <p:cNvGrpSpPr/>
          <p:nvPr/>
        </p:nvGrpSpPr>
        <p:grpSpPr>
          <a:xfrm>
            <a:off x="3713407" y="4858024"/>
            <a:ext cx="2012850" cy="1298612"/>
            <a:chOff x="3600" y="3070"/>
            <a:chExt cx="1116" cy="719"/>
          </a:xfrm>
        </p:grpSpPr>
        <p:sp>
          <p:nvSpPr>
            <p:cNvPr id="667" name="Google Shape;667;p17"/>
            <p:cNvSpPr/>
            <p:nvPr/>
          </p:nvSpPr>
          <p:spPr>
            <a:xfrm>
              <a:off x="3790" y="3070"/>
              <a:ext cx="910" cy="719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27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8" name="Google Shape;668;p17"/>
            <p:cNvSpPr txBox="1"/>
            <p:nvPr/>
          </p:nvSpPr>
          <p:spPr>
            <a:xfrm>
              <a:off x="3781" y="3094"/>
              <a:ext cx="20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4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 sz="198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7"/>
            <p:cNvSpPr txBox="1"/>
            <p:nvPr/>
          </p:nvSpPr>
          <p:spPr>
            <a:xfrm>
              <a:off x="3781" y="3525"/>
              <a:ext cx="208" cy="2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4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 sz="198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7"/>
            <p:cNvSpPr txBox="1"/>
            <p:nvPr/>
          </p:nvSpPr>
          <p:spPr>
            <a:xfrm>
              <a:off x="4502" y="3094"/>
              <a:ext cx="21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4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 sz="198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71" name="Google Shape;671;p17"/>
            <p:cNvCxnSpPr/>
            <p:nvPr/>
          </p:nvCxnSpPr>
          <p:spPr>
            <a:xfrm>
              <a:off x="3600" y="3215"/>
              <a:ext cx="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3600" y="3647"/>
              <a:ext cx="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cxnSp>
        <p:nvCxnSpPr>
          <p:cNvPr id="673" name="Google Shape;673;p17"/>
          <p:cNvCxnSpPr/>
          <p:nvPr/>
        </p:nvCxnSpPr>
        <p:spPr>
          <a:xfrm>
            <a:off x="2989526" y="5123786"/>
            <a:ext cx="73511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4" name="Google Shape;674;p17"/>
          <p:cNvCxnSpPr/>
          <p:nvPr/>
        </p:nvCxnSpPr>
        <p:spPr>
          <a:xfrm>
            <a:off x="2989526" y="5109979"/>
            <a:ext cx="0" cy="174802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5" name="Google Shape;675;p17"/>
          <p:cNvCxnSpPr/>
          <p:nvPr/>
        </p:nvCxnSpPr>
        <p:spPr>
          <a:xfrm>
            <a:off x="2989526" y="6841375"/>
            <a:ext cx="660076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6" name="Google Shape;676;p17"/>
          <p:cNvCxnSpPr/>
          <p:nvPr/>
        </p:nvCxnSpPr>
        <p:spPr>
          <a:xfrm>
            <a:off x="9590291" y="5343375"/>
            <a:ext cx="0" cy="15146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7" name="Google Shape;677;p17"/>
          <p:cNvCxnSpPr/>
          <p:nvPr/>
        </p:nvCxnSpPr>
        <p:spPr>
          <a:xfrm flipH="1" rot="10800000">
            <a:off x="3262854" y="4946288"/>
            <a:ext cx="346294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8" name="Google Shape;678;p17"/>
          <p:cNvSpPr txBox="1"/>
          <p:nvPr/>
        </p:nvSpPr>
        <p:spPr>
          <a:xfrm>
            <a:off x="3176280" y="4513418"/>
            <a:ext cx="589266" cy="524517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/>
          </a:p>
        </p:txBody>
      </p:sp>
      <p:sp>
        <p:nvSpPr>
          <p:cNvPr id="679" name="Google Shape;679;p17"/>
          <p:cNvSpPr txBox="1"/>
          <p:nvPr/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G must be set very precisely</a:t>
            </a:r>
            <a:endParaRPr/>
          </a:p>
          <a:p>
            <a:pPr indent="-228029" lvl="1" marL="684086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01"/>
              <a:buFont typeface="Arial"/>
              <a:buChar char="•"/>
            </a:pPr>
            <a:r>
              <a:rPr b="0" i="0" lang="en-US" sz="200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high for too short: latch doesn't have enough time for feedback to stabilize</a:t>
            </a:r>
            <a:endParaRPr/>
          </a:p>
          <a:p>
            <a:pPr indent="-228029" lvl="1" marL="684086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high for too long: Signal may propagate round twice and increment PC by 2 (or more)</a:t>
            </a:r>
            <a:endParaRPr/>
          </a:p>
          <a:p>
            <a:pPr indent="-228029" lvl="0" marL="228029" marR="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399"/>
              <a:buFont typeface="Arial"/>
              <a:buChar char="•"/>
            </a:pPr>
            <a:r>
              <a:rPr lang="en-US" sz="239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Challenging to design circuits with exactly the right durations </a:t>
            </a:r>
            <a:endParaRPr/>
          </a:p>
        </p:txBody>
      </p:sp>
      <p:sp>
        <p:nvSpPr>
          <p:cNvPr id="680" name="Google Shape;680;p17"/>
          <p:cNvSpPr txBox="1"/>
          <p:nvPr/>
        </p:nvSpPr>
        <p:spPr>
          <a:xfrm>
            <a:off x="10026048" y="4287515"/>
            <a:ext cx="1853348" cy="1141018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3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 just a problem for PC, much of our processor will involve logic like this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8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Adding a Clock to the Mix</a:t>
            </a:r>
            <a:endParaRPr/>
          </a:p>
        </p:txBody>
      </p:sp>
      <p:sp>
        <p:nvSpPr>
          <p:cNvPr id="686" name="Google Shape;686;p18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853" lvl="0" marL="53385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solve this if we introduce a </a:t>
            </a: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</a:t>
            </a:r>
            <a:endParaRPr sz="27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766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Alternating signal that switches between 0 and 1 states at a fixed frequency (e.g., 1 GHz)</a:t>
            </a:r>
            <a:endParaRPr sz="27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766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store the value the </a:t>
            </a: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 </a:t>
            </a:r>
            <a:r>
              <a:rPr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clock changes (i.e. the </a:t>
            </a: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</a:t>
            </a:r>
            <a:r>
              <a:rPr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411933" lvl="1" marL="105327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</a:pPr>
            <a:r>
              <a:t/>
            </a:r>
            <a:endParaRPr sz="31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1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88" name="Google Shape;688;p18"/>
          <p:cNvGrpSpPr/>
          <p:nvPr/>
        </p:nvGrpSpPr>
        <p:grpSpPr>
          <a:xfrm>
            <a:off x="2270919" y="4953000"/>
            <a:ext cx="7968269" cy="675281"/>
            <a:chOff x="2514600" y="3124198"/>
            <a:chExt cx="4495798" cy="381002"/>
          </a:xfrm>
        </p:grpSpPr>
        <p:cxnSp>
          <p:nvCxnSpPr>
            <p:cNvPr id="689" name="Google Shape;689;p18"/>
            <p:cNvCxnSpPr/>
            <p:nvPr/>
          </p:nvCxnSpPr>
          <p:spPr>
            <a:xfrm>
              <a:off x="2514600" y="3505200"/>
              <a:ext cx="83819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0" name="Google Shape;690;p18"/>
            <p:cNvCxnSpPr/>
            <p:nvPr/>
          </p:nvCxnSpPr>
          <p:spPr>
            <a:xfrm flipH="1" rot="10800000">
              <a:off x="3352800" y="3124198"/>
              <a:ext cx="76198" cy="381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1" name="Google Shape;691;p18"/>
            <p:cNvCxnSpPr/>
            <p:nvPr/>
          </p:nvCxnSpPr>
          <p:spPr>
            <a:xfrm>
              <a:off x="3429000" y="3124200"/>
              <a:ext cx="83819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2" name="Google Shape;692;p18"/>
            <p:cNvCxnSpPr/>
            <p:nvPr/>
          </p:nvCxnSpPr>
          <p:spPr>
            <a:xfrm rot="10800000">
              <a:off x="4267199" y="3124198"/>
              <a:ext cx="76198" cy="381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3" name="Google Shape;693;p18"/>
            <p:cNvCxnSpPr/>
            <p:nvPr/>
          </p:nvCxnSpPr>
          <p:spPr>
            <a:xfrm>
              <a:off x="4343400" y="3505200"/>
              <a:ext cx="83819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4" name="Google Shape;694;p18"/>
            <p:cNvCxnSpPr/>
            <p:nvPr/>
          </p:nvCxnSpPr>
          <p:spPr>
            <a:xfrm flipH="1" rot="10800000">
              <a:off x="5181600" y="3124198"/>
              <a:ext cx="76198" cy="381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5" name="Google Shape;695;p18"/>
            <p:cNvCxnSpPr/>
            <p:nvPr/>
          </p:nvCxnSpPr>
          <p:spPr>
            <a:xfrm>
              <a:off x="5257800" y="3124200"/>
              <a:ext cx="83819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6" name="Google Shape;696;p18"/>
            <p:cNvCxnSpPr/>
            <p:nvPr/>
          </p:nvCxnSpPr>
          <p:spPr>
            <a:xfrm rot="10800000">
              <a:off x="6095999" y="3124198"/>
              <a:ext cx="76198" cy="381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7" name="Google Shape;697;p18"/>
            <p:cNvCxnSpPr/>
            <p:nvPr/>
          </p:nvCxnSpPr>
          <p:spPr>
            <a:xfrm>
              <a:off x="6172200" y="3505200"/>
              <a:ext cx="83819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8" name="Google Shape;698;p18"/>
          <p:cNvSpPr txBox="1"/>
          <p:nvPr/>
        </p:nvSpPr>
        <p:spPr>
          <a:xfrm>
            <a:off x="2270921" y="4319732"/>
            <a:ext cx="1620658" cy="349669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rising edge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18"/>
          <p:cNvSpPr txBox="1"/>
          <p:nvPr/>
        </p:nvSpPr>
        <p:spPr>
          <a:xfrm>
            <a:off x="5720602" y="4277727"/>
            <a:ext cx="1620658" cy="349669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falling edge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0" name="Google Shape;700;p18"/>
          <p:cNvCxnSpPr/>
          <p:nvPr/>
        </p:nvCxnSpPr>
        <p:spPr>
          <a:xfrm flipH="1">
            <a:off x="5512245" y="4734873"/>
            <a:ext cx="742809" cy="55576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1" name="Google Shape;701;p18"/>
          <p:cNvCxnSpPr/>
          <p:nvPr/>
        </p:nvCxnSpPr>
        <p:spPr>
          <a:xfrm>
            <a:off x="3148776" y="4834887"/>
            <a:ext cx="558692" cy="46243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Adding a Clock to the Mix</a:t>
            </a:r>
            <a:endParaRPr/>
          </a:p>
        </p:txBody>
      </p:sp>
      <p:sp>
        <p:nvSpPr>
          <p:cNvPr id="707" name="Google Shape;707;p1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8" name="Google Shape;708;p19"/>
          <p:cNvSpPr/>
          <p:nvPr/>
        </p:nvSpPr>
        <p:spPr>
          <a:xfrm>
            <a:off x="7965727" y="1635271"/>
            <a:ext cx="1644909" cy="129861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9" name="Google Shape;709;p19"/>
          <p:cNvSpPr txBox="1"/>
          <p:nvPr/>
        </p:nvSpPr>
        <p:spPr>
          <a:xfrm>
            <a:off x="7947692" y="1674951"/>
            <a:ext cx="37189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0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19"/>
          <p:cNvSpPr txBox="1"/>
          <p:nvPr/>
        </p:nvSpPr>
        <p:spPr>
          <a:xfrm>
            <a:off x="7947690" y="2454120"/>
            <a:ext cx="375155" cy="416639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19"/>
          <p:cNvSpPr txBox="1"/>
          <p:nvPr/>
        </p:nvSpPr>
        <p:spPr>
          <a:xfrm>
            <a:off x="9246305" y="1674951"/>
            <a:ext cx="38646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2" name="Google Shape;712;p19"/>
          <p:cNvCxnSpPr/>
          <p:nvPr/>
        </p:nvCxnSpPr>
        <p:spPr>
          <a:xfrm>
            <a:off x="6234243" y="1894994"/>
            <a:ext cx="173148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3" name="Google Shape;713;p19"/>
          <p:cNvCxnSpPr/>
          <p:nvPr/>
        </p:nvCxnSpPr>
        <p:spPr>
          <a:xfrm>
            <a:off x="9610636" y="1894994"/>
            <a:ext cx="34629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4" name="Google Shape;714;p19"/>
          <p:cNvSpPr/>
          <p:nvPr/>
        </p:nvSpPr>
        <p:spPr>
          <a:xfrm>
            <a:off x="4589334" y="1635271"/>
            <a:ext cx="1644909" cy="129861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p19"/>
          <p:cNvSpPr txBox="1"/>
          <p:nvPr/>
        </p:nvSpPr>
        <p:spPr>
          <a:xfrm>
            <a:off x="4571299" y="1674951"/>
            <a:ext cx="37189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19"/>
          <p:cNvSpPr txBox="1"/>
          <p:nvPr/>
        </p:nvSpPr>
        <p:spPr>
          <a:xfrm>
            <a:off x="4571297" y="2454120"/>
            <a:ext cx="375155" cy="416639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19"/>
          <p:cNvSpPr txBox="1"/>
          <p:nvPr/>
        </p:nvSpPr>
        <p:spPr>
          <a:xfrm>
            <a:off x="5869912" y="1674951"/>
            <a:ext cx="348220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8" name="Google Shape;718;p19"/>
          <p:cNvCxnSpPr/>
          <p:nvPr/>
        </p:nvCxnSpPr>
        <p:spPr>
          <a:xfrm>
            <a:off x="3204147" y="3453329"/>
            <a:ext cx="441528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9" name="Google Shape;719;p19"/>
          <p:cNvCxnSpPr/>
          <p:nvPr/>
        </p:nvCxnSpPr>
        <p:spPr>
          <a:xfrm>
            <a:off x="4243037" y="2674163"/>
            <a:ext cx="0" cy="77916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0" name="Google Shape;720;p19"/>
          <p:cNvCxnSpPr/>
          <p:nvPr/>
        </p:nvCxnSpPr>
        <p:spPr>
          <a:xfrm>
            <a:off x="7619430" y="2674163"/>
            <a:ext cx="0" cy="77916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1" name="Google Shape;721;p19"/>
          <p:cNvSpPr txBox="1"/>
          <p:nvPr/>
        </p:nvSpPr>
        <p:spPr>
          <a:xfrm>
            <a:off x="3099538" y="3060138"/>
            <a:ext cx="778035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2" name="Google Shape;722;p19"/>
          <p:cNvCxnSpPr>
            <a:endCxn id="710" idx="1"/>
          </p:cNvCxnSpPr>
          <p:nvPr/>
        </p:nvCxnSpPr>
        <p:spPr>
          <a:xfrm>
            <a:off x="7597290" y="2660340"/>
            <a:ext cx="350400" cy="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3" name="Google Shape;723;p19"/>
          <p:cNvCxnSpPr/>
          <p:nvPr/>
        </p:nvCxnSpPr>
        <p:spPr>
          <a:xfrm>
            <a:off x="4243037" y="2674161"/>
            <a:ext cx="34629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4" name="Google Shape;724;p19"/>
          <p:cNvSpPr/>
          <p:nvPr/>
        </p:nvSpPr>
        <p:spPr>
          <a:xfrm>
            <a:off x="4446848" y="2599581"/>
            <a:ext cx="128058" cy="14429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25" name="Google Shape;725;p19"/>
          <p:cNvCxnSpPr/>
          <p:nvPr/>
        </p:nvCxnSpPr>
        <p:spPr>
          <a:xfrm>
            <a:off x="3204148" y="1894994"/>
            <a:ext cx="138518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6" name="Google Shape;726;p19"/>
          <p:cNvSpPr txBox="1"/>
          <p:nvPr/>
        </p:nvSpPr>
        <p:spPr>
          <a:xfrm>
            <a:off x="3204146" y="1458516"/>
            <a:ext cx="705039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19"/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4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Live Poll + Q&amp;A: slido.com #eecs370</a:t>
            </a:r>
            <a:endParaRPr/>
          </a:p>
        </p:txBody>
      </p:sp>
      <p:pic>
        <p:nvPicPr>
          <p:cNvPr descr="The Glass Entrance at the Entrance To the Building Store Office with Sliding  Double Doors Stock Photo - Image of green, background: 180885060" id="728" name="Google Shape;7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1981" y="4901642"/>
            <a:ext cx="2692399" cy="2019299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9"/>
          <p:cNvSpPr/>
          <p:nvPr/>
        </p:nvSpPr>
        <p:spPr>
          <a:xfrm>
            <a:off x="3204146" y="5564458"/>
            <a:ext cx="3739223" cy="128909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Intuitively, the design works by inverting the Gate signals, so only one passes at a time (like a double set of sliding doors)</a:t>
            </a:r>
            <a:endParaRPr/>
          </a:p>
        </p:txBody>
      </p:sp>
      <p:sp>
        <p:nvSpPr>
          <p:cNvPr id="730" name="Google Shape;730;p19"/>
          <p:cNvSpPr txBox="1"/>
          <p:nvPr/>
        </p:nvSpPr>
        <p:spPr>
          <a:xfrm>
            <a:off x="1100783" y="4079383"/>
            <a:ext cx="2692399" cy="931281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3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won't discuss it further here, but this circuit sets Q=D </a:t>
            </a:r>
            <a:r>
              <a:rPr b="1" lang="en-US" sz="1363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ONLY </a:t>
            </a:r>
            <a:r>
              <a:rPr lang="en-US" sz="1363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clock transitions from 0 -&gt; 1</a:t>
            </a:r>
            <a:endParaRPr sz="1363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P1s &amp; M due tonight!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P2a due Thu 2/16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Walkthrough available on website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HW 2 due Mon 2/6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0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Extra Slides</a:t>
            </a:r>
            <a:endParaRPr/>
          </a:p>
        </p:txBody>
      </p:sp>
      <p:sp>
        <p:nvSpPr>
          <p:cNvPr id="736" name="Google Shape;736;p20"/>
          <p:cNvSpPr txBox="1"/>
          <p:nvPr>
            <p:ph idx="1" type="body"/>
          </p:nvPr>
        </p:nvSpPr>
        <p:spPr>
          <a:xfrm>
            <a:off x="989450" y="3914627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When "Clock" is low, first latch is transparent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But Q is latched to previous value of q</a:t>
            </a:r>
            <a:endParaRPr/>
          </a:p>
        </p:txBody>
      </p:sp>
      <p:sp>
        <p:nvSpPr>
          <p:cNvPr id="737" name="Google Shape;737;p2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8" name="Google Shape;738;p20"/>
          <p:cNvSpPr/>
          <p:nvPr/>
        </p:nvSpPr>
        <p:spPr>
          <a:xfrm>
            <a:off x="7965727" y="1635271"/>
            <a:ext cx="1644909" cy="129861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9" name="Google Shape;739;p20"/>
          <p:cNvSpPr txBox="1"/>
          <p:nvPr/>
        </p:nvSpPr>
        <p:spPr>
          <a:xfrm>
            <a:off x="7947692" y="1674951"/>
            <a:ext cx="37189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0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20"/>
          <p:cNvSpPr txBox="1"/>
          <p:nvPr/>
        </p:nvSpPr>
        <p:spPr>
          <a:xfrm>
            <a:off x="7947690" y="2454120"/>
            <a:ext cx="375155" cy="416639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0"/>
          <p:cNvSpPr txBox="1"/>
          <p:nvPr/>
        </p:nvSpPr>
        <p:spPr>
          <a:xfrm>
            <a:off x="9246305" y="1674951"/>
            <a:ext cx="38646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2" name="Google Shape;742;p20"/>
          <p:cNvCxnSpPr/>
          <p:nvPr/>
        </p:nvCxnSpPr>
        <p:spPr>
          <a:xfrm>
            <a:off x="6234243" y="1894994"/>
            <a:ext cx="1731484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3" name="Google Shape;743;p20"/>
          <p:cNvCxnSpPr/>
          <p:nvPr/>
        </p:nvCxnSpPr>
        <p:spPr>
          <a:xfrm>
            <a:off x="9610636" y="1894994"/>
            <a:ext cx="346294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4" name="Google Shape;744;p20"/>
          <p:cNvSpPr/>
          <p:nvPr/>
        </p:nvSpPr>
        <p:spPr>
          <a:xfrm>
            <a:off x="4589334" y="1635271"/>
            <a:ext cx="1644909" cy="1298613"/>
          </a:xfrm>
          <a:prstGeom prst="rect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20"/>
          <p:cNvSpPr txBox="1"/>
          <p:nvPr/>
        </p:nvSpPr>
        <p:spPr>
          <a:xfrm>
            <a:off x="4571299" y="1674951"/>
            <a:ext cx="371897" cy="419614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981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20"/>
          <p:cNvSpPr txBox="1"/>
          <p:nvPr/>
        </p:nvSpPr>
        <p:spPr>
          <a:xfrm>
            <a:off x="4571297" y="2454120"/>
            <a:ext cx="375155" cy="416639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981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20"/>
          <p:cNvSpPr txBox="1"/>
          <p:nvPr/>
        </p:nvSpPr>
        <p:spPr>
          <a:xfrm>
            <a:off x="5869912" y="1674951"/>
            <a:ext cx="348220" cy="419614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8" name="Google Shape;748;p20"/>
          <p:cNvCxnSpPr/>
          <p:nvPr/>
        </p:nvCxnSpPr>
        <p:spPr>
          <a:xfrm>
            <a:off x="3204147" y="3453329"/>
            <a:ext cx="4415283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9" name="Google Shape;749;p20"/>
          <p:cNvCxnSpPr/>
          <p:nvPr/>
        </p:nvCxnSpPr>
        <p:spPr>
          <a:xfrm>
            <a:off x="4243037" y="2674163"/>
            <a:ext cx="0" cy="77916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0" name="Google Shape;750;p20"/>
          <p:cNvCxnSpPr/>
          <p:nvPr/>
        </p:nvCxnSpPr>
        <p:spPr>
          <a:xfrm>
            <a:off x="7619430" y="2674163"/>
            <a:ext cx="0" cy="77916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1" name="Google Shape;751;p20"/>
          <p:cNvSpPr txBox="1"/>
          <p:nvPr/>
        </p:nvSpPr>
        <p:spPr>
          <a:xfrm>
            <a:off x="3099538" y="3060138"/>
            <a:ext cx="778035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2" name="Google Shape;752;p20"/>
          <p:cNvCxnSpPr>
            <a:endCxn id="740" idx="1"/>
          </p:cNvCxnSpPr>
          <p:nvPr/>
        </p:nvCxnSpPr>
        <p:spPr>
          <a:xfrm>
            <a:off x="7597290" y="2660340"/>
            <a:ext cx="350400" cy="2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3" name="Google Shape;753;p20"/>
          <p:cNvCxnSpPr/>
          <p:nvPr/>
        </p:nvCxnSpPr>
        <p:spPr>
          <a:xfrm>
            <a:off x="4243037" y="2674161"/>
            <a:ext cx="346294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4" name="Google Shape;754;p20"/>
          <p:cNvSpPr/>
          <p:nvPr/>
        </p:nvSpPr>
        <p:spPr>
          <a:xfrm>
            <a:off x="4446848" y="2599581"/>
            <a:ext cx="128058" cy="14429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5" name="Google Shape;755;p20"/>
          <p:cNvCxnSpPr/>
          <p:nvPr/>
        </p:nvCxnSpPr>
        <p:spPr>
          <a:xfrm>
            <a:off x="3204146" y="1894994"/>
            <a:ext cx="3138830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6" name="Google Shape;756;p20"/>
          <p:cNvSpPr txBox="1"/>
          <p:nvPr/>
        </p:nvSpPr>
        <p:spPr>
          <a:xfrm>
            <a:off x="3204146" y="1458516"/>
            <a:ext cx="705039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20"/>
          <p:cNvSpPr txBox="1"/>
          <p:nvPr/>
        </p:nvSpPr>
        <p:spPr>
          <a:xfrm>
            <a:off x="9877057" y="1458516"/>
            <a:ext cx="510170" cy="407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98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0"/>
          <p:cNvSpPr txBox="1"/>
          <p:nvPr/>
        </p:nvSpPr>
        <p:spPr>
          <a:xfrm>
            <a:off x="2752723" y="1488477"/>
            <a:ext cx="510170" cy="407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98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1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Extra Slides</a:t>
            </a:r>
            <a:endParaRPr/>
          </a:p>
        </p:txBody>
      </p:sp>
      <p:sp>
        <p:nvSpPr>
          <p:cNvPr id="764" name="Google Shape;764;p21"/>
          <p:cNvSpPr txBox="1"/>
          <p:nvPr>
            <p:ph idx="1" type="body"/>
          </p:nvPr>
        </p:nvSpPr>
        <p:spPr>
          <a:xfrm>
            <a:off x="989450" y="3914627"/>
            <a:ext cx="10489585" cy="3017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When "Clock" is high, q latches to D's value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Second latch is transparent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Q now holds value of D from the instant Clock went high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Won't change again until the next instant clock goes from low to high</a:t>
            </a:r>
            <a:endParaRPr/>
          </a:p>
        </p:txBody>
      </p:sp>
      <p:sp>
        <p:nvSpPr>
          <p:cNvPr id="765" name="Google Shape;765;p2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6" name="Google Shape;766;p21"/>
          <p:cNvSpPr/>
          <p:nvPr/>
        </p:nvSpPr>
        <p:spPr>
          <a:xfrm>
            <a:off x="7965727" y="1635271"/>
            <a:ext cx="1644909" cy="1298613"/>
          </a:xfrm>
          <a:prstGeom prst="rect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rgbClr val="BFBFB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7" name="Google Shape;767;p21"/>
          <p:cNvSpPr txBox="1"/>
          <p:nvPr/>
        </p:nvSpPr>
        <p:spPr>
          <a:xfrm>
            <a:off x="7947692" y="1674951"/>
            <a:ext cx="37189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045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1"/>
          <p:cNvSpPr txBox="1"/>
          <p:nvPr/>
        </p:nvSpPr>
        <p:spPr>
          <a:xfrm>
            <a:off x="7947690" y="2454120"/>
            <a:ext cx="375155" cy="416639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981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1"/>
          <p:cNvSpPr txBox="1"/>
          <p:nvPr/>
        </p:nvSpPr>
        <p:spPr>
          <a:xfrm>
            <a:off x="9246305" y="1674951"/>
            <a:ext cx="38646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0" name="Google Shape;770;p21"/>
          <p:cNvCxnSpPr/>
          <p:nvPr/>
        </p:nvCxnSpPr>
        <p:spPr>
          <a:xfrm>
            <a:off x="6234243" y="1894994"/>
            <a:ext cx="3722688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1" name="Google Shape;771;p21"/>
          <p:cNvCxnSpPr/>
          <p:nvPr/>
        </p:nvCxnSpPr>
        <p:spPr>
          <a:xfrm>
            <a:off x="9610636" y="1894994"/>
            <a:ext cx="346294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2" name="Google Shape;772;p21"/>
          <p:cNvSpPr/>
          <p:nvPr/>
        </p:nvSpPr>
        <p:spPr>
          <a:xfrm>
            <a:off x="4589334" y="1635271"/>
            <a:ext cx="1644909" cy="129861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3" name="Google Shape;773;p21"/>
          <p:cNvSpPr txBox="1"/>
          <p:nvPr/>
        </p:nvSpPr>
        <p:spPr>
          <a:xfrm>
            <a:off x="4571299" y="1674951"/>
            <a:ext cx="37189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1"/>
          <p:cNvSpPr txBox="1"/>
          <p:nvPr/>
        </p:nvSpPr>
        <p:spPr>
          <a:xfrm>
            <a:off x="4571297" y="2454120"/>
            <a:ext cx="375155" cy="416639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1"/>
          <p:cNvSpPr txBox="1"/>
          <p:nvPr/>
        </p:nvSpPr>
        <p:spPr>
          <a:xfrm>
            <a:off x="5869912" y="1674951"/>
            <a:ext cx="348220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6" name="Google Shape;776;p21"/>
          <p:cNvCxnSpPr/>
          <p:nvPr/>
        </p:nvCxnSpPr>
        <p:spPr>
          <a:xfrm>
            <a:off x="3204147" y="3453329"/>
            <a:ext cx="4415283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7" name="Google Shape;777;p21"/>
          <p:cNvCxnSpPr/>
          <p:nvPr/>
        </p:nvCxnSpPr>
        <p:spPr>
          <a:xfrm>
            <a:off x="4243037" y="2674163"/>
            <a:ext cx="0" cy="779166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8" name="Google Shape;778;p21"/>
          <p:cNvCxnSpPr/>
          <p:nvPr/>
        </p:nvCxnSpPr>
        <p:spPr>
          <a:xfrm>
            <a:off x="7619430" y="2674163"/>
            <a:ext cx="0" cy="779166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9" name="Google Shape;779;p21"/>
          <p:cNvSpPr txBox="1"/>
          <p:nvPr/>
        </p:nvSpPr>
        <p:spPr>
          <a:xfrm>
            <a:off x="3099538" y="3060138"/>
            <a:ext cx="778035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0" name="Google Shape;780;p21"/>
          <p:cNvCxnSpPr>
            <a:endCxn id="768" idx="1"/>
          </p:cNvCxnSpPr>
          <p:nvPr/>
        </p:nvCxnSpPr>
        <p:spPr>
          <a:xfrm>
            <a:off x="7597290" y="2660340"/>
            <a:ext cx="350400" cy="21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1" name="Google Shape;781;p21"/>
          <p:cNvCxnSpPr/>
          <p:nvPr/>
        </p:nvCxnSpPr>
        <p:spPr>
          <a:xfrm>
            <a:off x="4243037" y="2674161"/>
            <a:ext cx="346294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2" name="Google Shape;782;p21"/>
          <p:cNvSpPr/>
          <p:nvPr/>
        </p:nvSpPr>
        <p:spPr>
          <a:xfrm>
            <a:off x="4446848" y="2599581"/>
            <a:ext cx="128058" cy="14429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3" name="Google Shape;783;p21"/>
          <p:cNvCxnSpPr>
            <a:endCxn id="773" idx="1"/>
          </p:cNvCxnSpPr>
          <p:nvPr/>
        </p:nvCxnSpPr>
        <p:spPr>
          <a:xfrm flipH="1" rot="10800000">
            <a:off x="3204199" y="1884758"/>
            <a:ext cx="1367100" cy="10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4" name="Google Shape;784;p21"/>
          <p:cNvSpPr txBox="1"/>
          <p:nvPr/>
        </p:nvSpPr>
        <p:spPr>
          <a:xfrm>
            <a:off x="3204146" y="1458516"/>
            <a:ext cx="705039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21"/>
          <p:cNvSpPr txBox="1"/>
          <p:nvPr/>
        </p:nvSpPr>
        <p:spPr>
          <a:xfrm>
            <a:off x="2752723" y="1488477"/>
            <a:ext cx="510170" cy="407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98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1"/>
          <p:cNvSpPr txBox="1"/>
          <p:nvPr/>
        </p:nvSpPr>
        <p:spPr>
          <a:xfrm>
            <a:off x="9956930" y="1425465"/>
            <a:ext cx="510170" cy="407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98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Extra Slides</a:t>
            </a:r>
            <a:endParaRPr/>
          </a:p>
        </p:txBody>
      </p:sp>
      <p:sp>
        <p:nvSpPr>
          <p:cNvPr id="792" name="Google Shape;792;p2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3" name="Google Shape;793;p22"/>
          <p:cNvSpPr/>
          <p:nvPr/>
        </p:nvSpPr>
        <p:spPr>
          <a:xfrm>
            <a:off x="7965727" y="1635271"/>
            <a:ext cx="1644909" cy="129861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4" name="Google Shape;794;p22"/>
          <p:cNvSpPr txBox="1"/>
          <p:nvPr/>
        </p:nvSpPr>
        <p:spPr>
          <a:xfrm>
            <a:off x="7947692" y="1674951"/>
            <a:ext cx="37189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0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2"/>
          <p:cNvSpPr txBox="1"/>
          <p:nvPr/>
        </p:nvSpPr>
        <p:spPr>
          <a:xfrm>
            <a:off x="7947690" y="2454120"/>
            <a:ext cx="375155" cy="416639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22"/>
          <p:cNvSpPr txBox="1"/>
          <p:nvPr/>
        </p:nvSpPr>
        <p:spPr>
          <a:xfrm>
            <a:off x="9246305" y="1674951"/>
            <a:ext cx="38646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7" name="Google Shape;797;p22"/>
          <p:cNvCxnSpPr/>
          <p:nvPr/>
        </p:nvCxnSpPr>
        <p:spPr>
          <a:xfrm>
            <a:off x="6234243" y="1894994"/>
            <a:ext cx="173148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8" name="Google Shape;798;p22"/>
          <p:cNvCxnSpPr/>
          <p:nvPr/>
        </p:nvCxnSpPr>
        <p:spPr>
          <a:xfrm>
            <a:off x="9610636" y="1894994"/>
            <a:ext cx="34629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9" name="Google Shape;799;p22"/>
          <p:cNvSpPr/>
          <p:nvPr/>
        </p:nvSpPr>
        <p:spPr>
          <a:xfrm>
            <a:off x="4589334" y="1635271"/>
            <a:ext cx="1644909" cy="1298613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0" name="Google Shape;800;p22"/>
          <p:cNvSpPr txBox="1"/>
          <p:nvPr/>
        </p:nvSpPr>
        <p:spPr>
          <a:xfrm>
            <a:off x="4571299" y="1674951"/>
            <a:ext cx="37189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2"/>
          <p:cNvSpPr txBox="1"/>
          <p:nvPr/>
        </p:nvSpPr>
        <p:spPr>
          <a:xfrm>
            <a:off x="4571297" y="2454120"/>
            <a:ext cx="375155" cy="416639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22"/>
          <p:cNvSpPr txBox="1"/>
          <p:nvPr/>
        </p:nvSpPr>
        <p:spPr>
          <a:xfrm>
            <a:off x="5869912" y="1674951"/>
            <a:ext cx="348220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3" name="Google Shape;803;p22"/>
          <p:cNvCxnSpPr/>
          <p:nvPr/>
        </p:nvCxnSpPr>
        <p:spPr>
          <a:xfrm>
            <a:off x="3204147" y="3453329"/>
            <a:ext cx="441528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4" name="Google Shape;804;p22"/>
          <p:cNvCxnSpPr/>
          <p:nvPr/>
        </p:nvCxnSpPr>
        <p:spPr>
          <a:xfrm>
            <a:off x="4243037" y="2674163"/>
            <a:ext cx="0" cy="77916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5" name="Google Shape;805;p22"/>
          <p:cNvCxnSpPr/>
          <p:nvPr/>
        </p:nvCxnSpPr>
        <p:spPr>
          <a:xfrm>
            <a:off x="7619430" y="2674163"/>
            <a:ext cx="0" cy="77916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6" name="Google Shape;806;p22"/>
          <p:cNvSpPr txBox="1"/>
          <p:nvPr/>
        </p:nvSpPr>
        <p:spPr>
          <a:xfrm>
            <a:off x="3099538" y="3060138"/>
            <a:ext cx="778035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7" name="Google Shape;807;p22"/>
          <p:cNvCxnSpPr>
            <a:endCxn id="795" idx="1"/>
          </p:cNvCxnSpPr>
          <p:nvPr/>
        </p:nvCxnSpPr>
        <p:spPr>
          <a:xfrm>
            <a:off x="7597290" y="2660340"/>
            <a:ext cx="350400" cy="2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8" name="Google Shape;808;p22"/>
          <p:cNvCxnSpPr/>
          <p:nvPr/>
        </p:nvCxnSpPr>
        <p:spPr>
          <a:xfrm>
            <a:off x="4243037" y="2674161"/>
            <a:ext cx="34629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9" name="Google Shape;809;p22"/>
          <p:cNvSpPr/>
          <p:nvPr/>
        </p:nvSpPr>
        <p:spPr>
          <a:xfrm>
            <a:off x="4446848" y="2599581"/>
            <a:ext cx="128058" cy="14429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10" name="Google Shape;810;p22"/>
          <p:cNvCxnSpPr/>
          <p:nvPr/>
        </p:nvCxnSpPr>
        <p:spPr>
          <a:xfrm>
            <a:off x="3204148" y="1894994"/>
            <a:ext cx="138518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1" name="Google Shape;811;p22"/>
          <p:cNvSpPr txBox="1"/>
          <p:nvPr/>
        </p:nvSpPr>
        <p:spPr>
          <a:xfrm>
            <a:off x="3204146" y="1458516"/>
            <a:ext cx="705039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2"/>
          <p:cNvSpPr/>
          <p:nvPr/>
        </p:nvSpPr>
        <p:spPr>
          <a:xfrm>
            <a:off x="8898577" y="3972773"/>
            <a:ext cx="1642484" cy="129861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3" name="Google Shape;813;p22"/>
          <p:cNvSpPr txBox="1"/>
          <p:nvPr/>
        </p:nvSpPr>
        <p:spPr>
          <a:xfrm>
            <a:off x="8898576" y="4059467"/>
            <a:ext cx="371815" cy="4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22"/>
          <p:cNvSpPr txBox="1"/>
          <p:nvPr/>
        </p:nvSpPr>
        <p:spPr>
          <a:xfrm>
            <a:off x="10185490" y="4014313"/>
            <a:ext cx="386254" cy="4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5" name="Google Shape;815;p22"/>
          <p:cNvCxnSpPr/>
          <p:nvPr/>
        </p:nvCxnSpPr>
        <p:spPr>
          <a:xfrm>
            <a:off x="8898576" y="4930025"/>
            <a:ext cx="169663" cy="8308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6" name="Google Shape;816;p22"/>
          <p:cNvCxnSpPr/>
          <p:nvPr/>
        </p:nvCxnSpPr>
        <p:spPr>
          <a:xfrm flipH="1">
            <a:off x="8898576" y="5016720"/>
            <a:ext cx="169663" cy="8308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7" name="Google Shape;817;p22"/>
          <p:cNvCxnSpPr/>
          <p:nvPr/>
        </p:nvCxnSpPr>
        <p:spPr>
          <a:xfrm>
            <a:off x="8553836" y="4236468"/>
            <a:ext cx="34293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18" name="Google Shape;818;p22"/>
          <p:cNvCxnSpPr/>
          <p:nvPr/>
        </p:nvCxnSpPr>
        <p:spPr>
          <a:xfrm>
            <a:off x="10546474" y="4236468"/>
            <a:ext cx="34293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819" name="Google Shape;819;p22"/>
          <p:cNvGrpSpPr/>
          <p:nvPr/>
        </p:nvGrpSpPr>
        <p:grpSpPr>
          <a:xfrm flipH="1" rot="10800000">
            <a:off x="4214179" y="4317622"/>
            <a:ext cx="3722690" cy="349193"/>
            <a:chOff x="864" y="3070"/>
            <a:chExt cx="2832" cy="241"/>
          </a:xfrm>
        </p:grpSpPr>
        <p:cxnSp>
          <p:nvCxnSpPr>
            <p:cNvPr id="820" name="Google Shape;820;p22"/>
            <p:cNvCxnSpPr/>
            <p:nvPr/>
          </p:nvCxnSpPr>
          <p:spPr>
            <a:xfrm>
              <a:off x="864" y="3311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1" name="Google Shape;821;p22"/>
            <p:cNvCxnSpPr/>
            <p:nvPr/>
          </p:nvCxnSpPr>
          <p:spPr>
            <a:xfrm flipH="1" rot="10800000">
              <a:off x="1392" y="3070"/>
              <a:ext cx="46" cy="23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2" name="Google Shape;822;p22"/>
            <p:cNvCxnSpPr/>
            <p:nvPr/>
          </p:nvCxnSpPr>
          <p:spPr>
            <a:xfrm>
              <a:off x="1439" y="3070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3" name="Google Shape;823;p22"/>
            <p:cNvCxnSpPr/>
            <p:nvPr/>
          </p:nvCxnSpPr>
          <p:spPr>
            <a:xfrm rot="10800000">
              <a:off x="1966" y="3070"/>
              <a:ext cx="46" cy="23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4" name="Google Shape;824;p22"/>
            <p:cNvCxnSpPr/>
            <p:nvPr/>
          </p:nvCxnSpPr>
          <p:spPr>
            <a:xfrm>
              <a:off x="2014" y="3311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5" name="Google Shape;825;p22"/>
            <p:cNvCxnSpPr/>
            <p:nvPr/>
          </p:nvCxnSpPr>
          <p:spPr>
            <a:xfrm flipH="1" rot="10800000">
              <a:off x="2544" y="3070"/>
              <a:ext cx="46" cy="23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6" name="Google Shape;826;p22"/>
            <p:cNvCxnSpPr/>
            <p:nvPr/>
          </p:nvCxnSpPr>
          <p:spPr>
            <a:xfrm>
              <a:off x="2592" y="3070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7" name="Google Shape;827;p22"/>
            <p:cNvCxnSpPr/>
            <p:nvPr/>
          </p:nvCxnSpPr>
          <p:spPr>
            <a:xfrm rot="10800000">
              <a:off x="3120" y="3070"/>
              <a:ext cx="46" cy="23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8" name="Google Shape;828;p22"/>
            <p:cNvCxnSpPr/>
            <p:nvPr/>
          </p:nvCxnSpPr>
          <p:spPr>
            <a:xfrm>
              <a:off x="3168" y="3311"/>
              <a:ext cx="528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829" name="Google Shape;829;p22"/>
          <p:cNvCxnSpPr/>
          <p:nvPr/>
        </p:nvCxnSpPr>
        <p:spPr>
          <a:xfrm>
            <a:off x="4928417" y="3713052"/>
            <a:ext cx="69439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22"/>
          <p:cNvCxnSpPr/>
          <p:nvPr/>
        </p:nvCxnSpPr>
        <p:spPr>
          <a:xfrm>
            <a:off x="4225002" y="3713052"/>
            <a:ext cx="201645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22"/>
          <p:cNvCxnSpPr/>
          <p:nvPr/>
        </p:nvCxnSpPr>
        <p:spPr>
          <a:xfrm rot="10800000">
            <a:off x="6252279" y="3713051"/>
            <a:ext cx="63125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22"/>
          <p:cNvCxnSpPr/>
          <p:nvPr/>
        </p:nvCxnSpPr>
        <p:spPr>
          <a:xfrm>
            <a:off x="6313602" y="4059348"/>
            <a:ext cx="14284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3" name="Google Shape;833;p22"/>
          <p:cNvCxnSpPr/>
          <p:nvPr/>
        </p:nvCxnSpPr>
        <p:spPr>
          <a:xfrm>
            <a:off x="4214179" y="5877406"/>
            <a:ext cx="14717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4" name="Google Shape;834;p22"/>
          <p:cNvCxnSpPr/>
          <p:nvPr/>
        </p:nvCxnSpPr>
        <p:spPr>
          <a:xfrm flipH="1" rot="10800000">
            <a:off x="5685942" y="5531109"/>
            <a:ext cx="63125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5" name="Google Shape;835;p22"/>
          <p:cNvCxnSpPr/>
          <p:nvPr/>
        </p:nvCxnSpPr>
        <p:spPr>
          <a:xfrm>
            <a:off x="5772514" y="5531109"/>
            <a:ext cx="140683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6" name="Google Shape;836;p22"/>
          <p:cNvCxnSpPr/>
          <p:nvPr/>
        </p:nvCxnSpPr>
        <p:spPr>
          <a:xfrm rot="10800000">
            <a:off x="7179344" y="5531109"/>
            <a:ext cx="63125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7" name="Google Shape;837;p22"/>
          <p:cNvCxnSpPr/>
          <p:nvPr/>
        </p:nvCxnSpPr>
        <p:spPr>
          <a:xfrm>
            <a:off x="7242472" y="5877406"/>
            <a:ext cx="69439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8" name="Google Shape;838;p22"/>
          <p:cNvSpPr txBox="1"/>
          <p:nvPr/>
        </p:nvSpPr>
        <p:spPr>
          <a:xfrm>
            <a:off x="3608159" y="3709445"/>
            <a:ext cx="705039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2"/>
          <p:cNvSpPr txBox="1"/>
          <p:nvPr/>
        </p:nvSpPr>
        <p:spPr>
          <a:xfrm>
            <a:off x="3445834" y="4315464"/>
            <a:ext cx="778035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2"/>
          <p:cNvSpPr txBox="1"/>
          <p:nvPr/>
        </p:nvSpPr>
        <p:spPr>
          <a:xfrm>
            <a:off x="3781310" y="5527502"/>
            <a:ext cx="38646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1" name="Google Shape;841;p22"/>
          <p:cNvCxnSpPr/>
          <p:nvPr/>
        </p:nvCxnSpPr>
        <p:spPr>
          <a:xfrm>
            <a:off x="4214180" y="5357961"/>
            <a:ext cx="60601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2" name="Google Shape;842;p22"/>
          <p:cNvCxnSpPr/>
          <p:nvPr/>
        </p:nvCxnSpPr>
        <p:spPr>
          <a:xfrm flipH="1" rot="10800000">
            <a:off x="4820200" y="5011663"/>
            <a:ext cx="63125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3" name="Google Shape;843;p22"/>
          <p:cNvCxnSpPr/>
          <p:nvPr/>
        </p:nvCxnSpPr>
        <p:spPr>
          <a:xfrm>
            <a:off x="4906772" y="5011664"/>
            <a:ext cx="155833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4" name="Google Shape;844;p22"/>
          <p:cNvCxnSpPr/>
          <p:nvPr/>
        </p:nvCxnSpPr>
        <p:spPr>
          <a:xfrm rot="10800000">
            <a:off x="6465107" y="5011663"/>
            <a:ext cx="63125" cy="34629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5" name="Google Shape;845;p22"/>
          <p:cNvCxnSpPr/>
          <p:nvPr/>
        </p:nvCxnSpPr>
        <p:spPr>
          <a:xfrm>
            <a:off x="6526432" y="5357961"/>
            <a:ext cx="138518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6" name="Google Shape;846;p22"/>
          <p:cNvSpPr txBox="1"/>
          <p:nvPr/>
        </p:nvSpPr>
        <p:spPr>
          <a:xfrm>
            <a:off x="3781310" y="5008057"/>
            <a:ext cx="348220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7" name="Google Shape;847;p22"/>
          <p:cNvCxnSpPr/>
          <p:nvPr/>
        </p:nvCxnSpPr>
        <p:spPr>
          <a:xfrm>
            <a:off x="4906772" y="3539903"/>
            <a:ext cx="0" cy="25972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8" name="Google Shape;848;p22"/>
          <p:cNvCxnSpPr/>
          <p:nvPr/>
        </p:nvCxnSpPr>
        <p:spPr>
          <a:xfrm>
            <a:off x="5685940" y="3539903"/>
            <a:ext cx="0" cy="25972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9" name="Google Shape;849;p22"/>
          <p:cNvCxnSpPr/>
          <p:nvPr/>
        </p:nvCxnSpPr>
        <p:spPr>
          <a:xfrm flipH="1" rot="10800000">
            <a:off x="4225002" y="6137128"/>
            <a:ext cx="595195" cy="8657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50" name="Google Shape;850;p22"/>
          <p:cNvSpPr txBox="1"/>
          <p:nvPr/>
        </p:nvSpPr>
        <p:spPr>
          <a:xfrm>
            <a:off x="2217563" y="6016287"/>
            <a:ext cx="1925054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Latching starts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1" name="Google Shape;851;p22"/>
          <p:cNvCxnSpPr/>
          <p:nvPr/>
        </p:nvCxnSpPr>
        <p:spPr>
          <a:xfrm>
            <a:off x="5772516" y="6137131"/>
            <a:ext cx="530267" cy="17314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lg" w="lg" type="triangle"/>
            <a:tailEnd len="sm" w="sm" type="none"/>
          </a:ln>
        </p:spPr>
      </p:cxnSp>
      <p:sp>
        <p:nvSpPr>
          <p:cNvPr id="852" name="Google Shape;852;p22"/>
          <p:cNvSpPr txBox="1"/>
          <p:nvPr/>
        </p:nvSpPr>
        <p:spPr>
          <a:xfrm>
            <a:off x="6302782" y="6050556"/>
            <a:ext cx="4586629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remembered by flip-flop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3" name="Google Shape;853;p22"/>
          <p:cNvCxnSpPr/>
          <p:nvPr/>
        </p:nvCxnSpPr>
        <p:spPr>
          <a:xfrm flipH="1" rot="10800000">
            <a:off x="5177316" y="6137126"/>
            <a:ext cx="432871" cy="25972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854" name="Google Shape;854;p22"/>
          <p:cNvSpPr txBox="1"/>
          <p:nvPr/>
        </p:nvSpPr>
        <p:spPr>
          <a:xfrm>
            <a:off x="4051854" y="6310279"/>
            <a:ext cx="1842075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Latching edge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D Flip-Flop Timing Diagram</a:t>
            </a:r>
            <a:endParaRPr/>
          </a:p>
        </p:txBody>
      </p:sp>
      <p:sp>
        <p:nvSpPr>
          <p:cNvPr id="860" name="Google Shape;860;p2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61" name="Google Shape;861;p23"/>
          <p:cNvCxnSpPr/>
          <p:nvPr/>
        </p:nvCxnSpPr>
        <p:spPr>
          <a:xfrm>
            <a:off x="3359258" y="3020458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2" name="Google Shape;862;p23"/>
          <p:cNvCxnSpPr/>
          <p:nvPr/>
        </p:nvCxnSpPr>
        <p:spPr>
          <a:xfrm>
            <a:off x="4311574" y="2414439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3" name="Google Shape;863;p23"/>
          <p:cNvCxnSpPr/>
          <p:nvPr/>
        </p:nvCxnSpPr>
        <p:spPr>
          <a:xfrm>
            <a:off x="5263891" y="3020458"/>
            <a:ext cx="42792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4" name="Google Shape;864;p23"/>
          <p:cNvCxnSpPr/>
          <p:nvPr/>
        </p:nvCxnSpPr>
        <p:spPr>
          <a:xfrm>
            <a:off x="5691816" y="2414439"/>
            <a:ext cx="60601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5" name="Google Shape;865;p23"/>
          <p:cNvCxnSpPr/>
          <p:nvPr/>
        </p:nvCxnSpPr>
        <p:spPr>
          <a:xfrm>
            <a:off x="6715863" y="2414439"/>
            <a:ext cx="25972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6" name="Google Shape;866;p23"/>
          <p:cNvCxnSpPr/>
          <p:nvPr/>
        </p:nvCxnSpPr>
        <p:spPr>
          <a:xfrm>
            <a:off x="6297833" y="3020458"/>
            <a:ext cx="41803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7" name="Google Shape;867;p23"/>
          <p:cNvCxnSpPr/>
          <p:nvPr/>
        </p:nvCxnSpPr>
        <p:spPr>
          <a:xfrm>
            <a:off x="8543815" y="3020458"/>
            <a:ext cx="61591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8" name="Google Shape;868;p23"/>
          <p:cNvCxnSpPr/>
          <p:nvPr/>
        </p:nvCxnSpPr>
        <p:spPr>
          <a:xfrm>
            <a:off x="8120840" y="2414439"/>
            <a:ext cx="42297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9" name="Google Shape;869;p23"/>
          <p:cNvCxnSpPr/>
          <p:nvPr/>
        </p:nvCxnSpPr>
        <p:spPr>
          <a:xfrm>
            <a:off x="4311575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0" name="Google Shape;870;p23"/>
          <p:cNvCxnSpPr/>
          <p:nvPr/>
        </p:nvCxnSpPr>
        <p:spPr>
          <a:xfrm>
            <a:off x="5263891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1" name="Google Shape;871;p23"/>
          <p:cNvCxnSpPr/>
          <p:nvPr/>
        </p:nvCxnSpPr>
        <p:spPr>
          <a:xfrm>
            <a:off x="5691815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2" name="Google Shape;872;p23"/>
          <p:cNvCxnSpPr/>
          <p:nvPr/>
        </p:nvCxnSpPr>
        <p:spPr>
          <a:xfrm>
            <a:off x="6297833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3" name="Google Shape;873;p23"/>
          <p:cNvCxnSpPr/>
          <p:nvPr/>
        </p:nvCxnSpPr>
        <p:spPr>
          <a:xfrm>
            <a:off x="6715863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4" name="Google Shape;874;p23"/>
          <p:cNvCxnSpPr/>
          <p:nvPr/>
        </p:nvCxnSpPr>
        <p:spPr>
          <a:xfrm>
            <a:off x="6975586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5" name="Google Shape;875;p23"/>
          <p:cNvCxnSpPr/>
          <p:nvPr/>
        </p:nvCxnSpPr>
        <p:spPr>
          <a:xfrm>
            <a:off x="8120839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6" name="Google Shape;876;p23"/>
          <p:cNvCxnSpPr/>
          <p:nvPr/>
        </p:nvCxnSpPr>
        <p:spPr>
          <a:xfrm>
            <a:off x="8543815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7" name="Google Shape;877;p23"/>
          <p:cNvCxnSpPr/>
          <p:nvPr/>
        </p:nvCxnSpPr>
        <p:spPr>
          <a:xfrm>
            <a:off x="9159729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8" name="Google Shape;878;p23"/>
          <p:cNvCxnSpPr/>
          <p:nvPr/>
        </p:nvCxnSpPr>
        <p:spPr>
          <a:xfrm rot="10800000">
            <a:off x="6975587" y="3020458"/>
            <a:ext cx="114525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9" name="Google Shape;879;p23"/>
          <p:cNvCxnSpPr/>
          <p:nvPr/>
        </p:nvCxnSpPr>
        <p:spPr>
          <a:xfrm>
            <a:off x="9159730" y="2414439"/>
            <a:ext cx="60601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0" name="Google Shape;880;p23"/>
          <p:cNvCxnSpPr/>
          <p:nvPr/>
        </p:nvCxnSpPr>
        <p:spPr>
          <a:xfrm>
            <a:off x="9765748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1" name="Google Shape;881;p23"/>
          <p:cNvCxnSpPr/>
          <p:nvPr/>
        </p:nvCxnSpPr>
        <p:spPr>
          <a:xfrm>
            <a:off x="9765750" y="3020458"/>
            <a:ext cx="60601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2" name="Google Shape;882;p23"/>
          <p:cNvCxnSpPr/>
          <p:nvPr/>
        </p:nvCxnSpPr>
        <p:spPr>
          <a:xfrm>
            <a:off x="4571297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3" name="Google Shape;883;p23"/>
          <p:cNvCxnSpPr/>
          <p:nvPr/>
        </p:nvCxnSpPr>
        <p:spPr>
          <a:xfrm>
            <a:off x="4571297" y="3713052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4" name="Google Shape;884;p23"/>
          <p:cNvCxnSpPr/>
          <p:nvPr/>
        </p:nvCxnSpPr>
        <p:spPr>
          <a:xfrm>
            <a:off x="5523613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5" name="Google Shape;885;p23"/>
          <p:cNvCxnSpPr/>
          <p:nvPr/>
        </p:nvCxnSpPr>
        <p:spPr>
          <a:xfrm>
            <a:off x="6475929" y="3713052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6" name="Google Shape;886;p23"/>
          <p:cNvCxnSpPr/>
          <p:nvPr/>
        </p:nvCxnSpPr>
        <p:spPr>
          <a:xfrm>
            <a:off x="6475929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7" name="Google Shape;887;p23"/>
          <p:cNvCxnSpPr/>
          <p:nvPr/>
        </p:nvCxnSpPr>
        <p:spPr>
          <a:xfrm>
            <a:off x="7428245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8" name="Google Shape;888;p23"/>
          <p:cNvCxnSpPr/>
          <p:nvPr/>
        </p:nvCxnSpPr>
        <p:spPr>
          <a:xfrm>
            <a:off x="5523613" y="4319071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9" name="Google Shape;889;p23"/>
          <p:cNvSpPr txBox="1"/>
          <p:nvPr/>
        </p:nvSpPr>
        <p:spPr>
          <a:xfrm>
            <a:off x="2580091" y="2495603"/>
            <a:ext cx="811632" cy="5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3"/>
          <p:cNvSpPr txBox="1"/>
          <p:nvPr/>
        </p:nvSpPr>
        <p:spPr>
          <a:xfrm>
            <a:off x="2406944" y="3794214"/>
            <a:ext cx="921655" cy="5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Clock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23"/>
          <p:cNvSpPr txBox="1"/>
          <p:nvPr/>
        </p:nvSpPr>
        <p:spPr>
          <a:xfrm>
            <a:off x="2753239" y="5092827"/>
            <a:ext cx="431067" cy="5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2" name="Google Shape;892;p23"/>
          <p:cNvCxnSpPr/>
          <p:nvPr/>
        </p:nvCxnSpPr>
        <p:spPr>
          <a:xfrm>
            <a:off x="3387535" y="4319071"/>
            <a:ext cx="11837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3" name="Google Shape;893;p23"/>
          <p:cNvCxnSpPr/>
          <p:nvPr/>
        </p:nvCxnSpPr>
        <p:spPr>
          <a:xfrm>
            <a:off x="8380561" y="3713052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4" name="Google Shape;894;p23"/>
          <p:cNvCxnSpPr/>
          <p:nvPr/>
        </p:nvCxnSpPr>
        <p:spPr>
          <a:xfrm>
            <a:off x="8380561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5" name="Google Shape;895;p23"/>
          <p:cNvCxnSpPr/>
          <p:nvPr/>
        </p:nvCxnSpPr>
        <p:spPr>
          <a:xfrm>
            <a:off x="9332877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6" name="Google Shape;896;p23"/>
          <p:cNvCxnSpPr/>
          <p:nvPr/>
        </p:nvCxnSpPr>
        <p:spPr>
          <a:xfrm>
            <a:off x="7428245" y="4319071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7" name="Google Shape;897;p23"/>
          <p:cNvCxnSpPr/>
          <p:nvPr/>
        </p:nvCxnSpPr>
        <p:spPr>
          <a:xfrm>
            <a:off x="9332877" y="4319071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8" name="Google Shape;898;p23"/>
          <p:cNvCxnSpPr/>
          <p:nvPr/>
        </p:nvCxnSpPr>
        <p:spPr>
          <a:xfrm>
            <a:off x="4571295" y="2091229"/>
            <a:ext cx="0" cy="4063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99" name="Google Shape;899;p23"/>
          <p:cNvCxnSpPr/>
          <p:nvPr/>
        </p:nvCxnSpPr>
        <p:spPr>
          <a:xfrm>
            <a:off x="6477786" y="2091229"/>
            <a:ext cx="0" cy="406319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00" name="Google Shape;900;p23"/>
          <p:cNvCxnSpPr/>
          <p:nvPr/>
        </p:nvCxnSpPr>
        <p:spPr>
          <a:xfrm>
            <a:off x="8380559" y="2091229"/>
            <a:ext cx="0" cy="406319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What happens if Data changes on clock edge?</a:t>
            </a:r>
            <a:endParaRPr/>
          </a:p>
        </p:txBody>
      </p:sp>
      <p:sp>
        <p:nvSpPr>
          <p:cNvPr id="906" name="Google Shape;906;p2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07" name="Google Shape;907;p24"/>
          <p:cNvCxnSpPr/>
          <p:nvPr/>
        </p:nvCxnSpPr>
        <p:spPr>
          <a:xfrm>
            <a:off x="6481694" y="2091229"/>
            <a:ext cx="0" cy="4063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08" name="Google Shape;908;p24"/>
          <p:cNvCxnSpPr/>
          <p:nvPr/>
        </p:nvCxnSpPr>
        <p:spPr>
          <a:xfrm>
            <a:off x="8380559" y="2091229"/>
            <a:ext cx="0" cy="4063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09" name="Google Shape;909;p24"/>
          <p:cNvCxnSpPr/>
          <p:nvPr/>
        </p:nvCxnSpPr>
        <p:spPr>
          <a:xfrm>
            <a:off x="3359259" y="3020458"/>
            <a:ext cx="311666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0" name="Google Shape;910;p24"/>
          <p:cNvCxnSpPr/>
          <p:nvPr/>
        </p:nvCxnSpPr>
        <p:spPr>
          <a:xfrm>
            <a:off x="6475927" y="2414439"/>
            <a:ext cx="383894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1" name="Google Shape;911;p24"/>
          <p:cNvCxnSpPr/>
          <p:nvPr/>
        </p:nvCxnSpPr>
        <p:spPr>
          <a:xfrm>
            <a:off x="6475927" y="2414441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2" name="Google Shape;912;p24"/>
          <p:cNvCxnSpPr/>
          <p:nvPr/>
        </p:nvCxnSpPr>
        <p:spPr>
          <a:xfrm>
            <a:off x="4571297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3" name="Google Shape;913;p24"/>
          <p:cNvCxnSpPr/>
          <p:nvPr/>
        </p:nvCxnSpPr>
        <p:spPr>
          <a:xfrm>
            <a:off x="4571297" y="3713052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4" name="Google Shape;914;p24"/>
          <p:cNvCxnSpPr/>
          <p:nvPr/>
        </p:nvCxnSpPr>
        <p:spPr>
          <a:xfrm>
            <a:off x="5523613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5" name="Google Shape;915;p24"/>
          <p:cNvCxnSpPr/>
          <p:nvPr/>
        </p:nvCxnSpPr>
        <p:spPr>
          <a:xfrm>
            <a:off x="6475929" y="3713052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6" name="Google Shape;916;p24"/>
          <p:cNvCxnSpPr/>
          <p:nvPr/>
        </p:nvCxnSpPr>
        <p:spPr>
          <a:xfrm>
            <a:off x="6475929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7" name="Google Shape;917;p24"/>
          <p:cNvCxnSpPr/>
          <p:nvPr/>
        </p:nvCxnSpPr>
        <p:spPr>
          <a:xfrm>
            <a:off x="7428245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8" name="Google Shape;918;p24"/>
          <p:cNvCxnSpPr/>
          <p:nvPr/>
        </p:nvCxnSpPr>
        <p:spPr>
          <a:xfrm>
            <a:off x="5523613" y="4319071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9" name="Google Shape;919;p24"/>
          <p:cNvSpPr txBox="1"/>
          <p:nvPr/>
        </p:nvSpPr>
        <p:spPr>
          <a:xfrm>
            <a:off x="2580091" y="2495603"/>
            <a:ext cx="811632" cy="5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4"/>
          <p:cNvSpPr txBox="1"/>
          <p:nvPr/>
        </p:nvSpPr>
        <p:spPr>
          <a:xfrm>
            <a:off x="2406944" y="3794214"/>
            <a:ext cx="921655" cy="5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Clock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4"/>
          <p:cNvSpPr txBox="1"/>
          <p:nvPr/>
        </p:nvSpPr>
        <p:spPr>
          <a:xfrm>
            <a:off x="2753239" y="5092827"/>
            <a:ext cx="431067" cy="5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2" name="Google Shape;922;p24"/>
          <p:cNvCxnSpPr/>
          <p:nvPr/>
        </p:nvCxnSpPr>
        <p:spPr>
          <a:xfrm>
            <a:off x="3618981" y="4319071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3" name="Google Shape;923;p24"/>
          <p:cNvCxnSpPr/>
          <p:nvPr/>
        </p:nvCxnSpPr>
        <p:spPr>
          <a:xfrm>
            <a:off x="8380561" y="3713052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4" name="Google Shape;924;p24"/>
          <p:cNvCxnSpPr/>
          <p:nvPr/>
        </p:nvCxnSpPr>
        <p:spPr>
          <a:xfrm>
            <a:off x="8380561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5" name="Google Shape;925;p24"/>
          <p:cNvCxnSpPr/>
          <p:nvPr/>
        </p:nvCxnSpPr>
        <p:spPr>
          <a:xfrm>
            <a:off x="9332877" y="3713053"/>
            <a:ext cx="0" cy="6060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6" name="Google Shape;926;p24"/>
          <p:cNvCxnSpPr/>
          <p:nvPr/>
        </p:nvCxnSpPr>
        <p:spPr>
          <a:xfrm>
            <a:off x="7428245" y="4319071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7" name="Google Shape;927;p24"/>
          <p:cNvCxnSpPr/>
          <p:nvPr/>
        </p:nvCxnSpPr>
        <p:spPr>
          <a:xfrm>
            <a:off x="9332877" y="4319071"/>
            <a:ext cx="95231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8" name="Google Shape;928;p24"/>
          <p:cNvCxnSpPr/>
          <p:nvPr/>
        </p:nvCxnSpPr>
        <p:spPr>
          <a:xfrm>
            <a:off x="4541612" y="5572695"/>
            <a:ext cx="193431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9" name="Google Shape;929;p24"/>
          <p:cNvSpPr/>
          <p:nvPr/>
        </p:nvSpPr>
        <p:spPr>
          <a:xfrm>
            <a:off x="5747162" y="4405645"/>
            <a:ext cx="1457532" cy="1457532"/>
          </a:xfrm>
          <a:prstGeom prst="irregularSeal1">
            <a:avLst/>
          </a:prstGeom>
          <a:solidFill>
            <a:srgbClr val="FEC1C1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4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BAD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4"/>
          <p:cNvSpPr txBox="1"/>
          <p:nvPr/>
        </p:nvSpPr>
        <p:spPr>
          <a:xfrm>
            <a:off x="7341670" y="4705869"/>
            <a:ext cx="4675008" cy="16783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51900" lIns="103850" spcFirstLastPara="1" rIns="103850" wrap="square" tIns="51900">
            <a:spAutoFit/>
          </a:bodyPr>
          <a:lstStyle/>
          <a:p>
            <a:pPr indent="-324641" lvl="0" marL="324641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1" lang="en-US" sz="204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Unpredictable: </a:t>
            </a: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could be high, low or in a meta-stable state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641" lvl="0" marL="32464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Likely need to increase your clock period to allow enough time for signal propagation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1" name="Google Shape;931;p24"/>
          <p:cNvCxnSpPr/>
          <p:nvPr/>
        </p:nvCxnSpPr>
        <p:spPr>
          <a:xfrm>
            <a:off x="4571295" y="2091229"/>
            <a:ext cx="0" cy="406321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32" name="Google Shape;932;p24"/>
          <p:cNvSpPr/>
          <p:nvPr/>
        </p:nvSpPr>
        <p:spPr>
          <a:xfrm>
            <a:off x="3375391" y="4968569"/>
            <a:ext cx="1189121" cy="60601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2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Latches vs Flip-flops</a:t>
            </a:r>
            <a:endParaRPr/>
          </a:p>
        </p:txBody>
      </p:sp>
      <p:sp>
        <p:nvSpPr>
          <p:cNvPr id="938" name="Google Shape;938;p2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9" name="Google Shape;939;p25"/>
          <p:cNvSpPr/>
          <p:nvPr/>
        </p:nvSpPr>
        <p:spPr>
          <a:xfrm>
            <a:off x="4937919" y="3733800"/>
            <a:ext cx="1642484" cy="129861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0" name="Google Shape;940;p25"/>
          <p:cNvSpPr txBox="1"/>
          <p:nvPr/>
        </p:nvSpPr>
        <p:spPr>
          <a:xfrm>
            <a:off x="4937918" y="3820494"/>
            <a:ext cx="371815" cy="4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25"/>
          <p:cNvSpPr txBox="1"/>
          <p:nvPr/>
        </p:nvSpPr>
        <p:spPr>
          <a:xfrm>
            <a:off x="6224832" y="3775340"/>
            <a:ext cx="386254" cy="4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2" name="Google Shape;942;p25"/>
          <p:cNvCxnSpPr/>
          <p:nvPr/>
        </p:nvCxnSpPr>
        <p:spPr>
          <a:xfrm>
            <a:off x="4937918" y="4691052"/>
            <a:ext cx="169663" cy="8308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3" name="Google Shape;943;p25"/>
          <p:cNvCxnSpPr/>
          <p:nvPr/>
        </p:nvCxnSpPr>
        <p:spPr>
          <a:xfrm flipH="1">
            <a:off x="4937918" y="4777747"/>
            <a:ext cx="169663" cy="8308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4" name="Google Shape;944;p25"/>
          <p:cNvCxnSpPr/>
          <p:nvPr/>
        </p:nvCxnSpPr>
        <p:spPr>
          <a:xfrm>
            <a:off x="4593178" y="3997495"/>
            <a:ext cx="34293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45" name="Google Shape;945;p25"/>
          <p:cNvCxnSpPr/>
          <p:nvPr/>
        </p:nvCxnSpPr>
        <p:spPr>
          <a:xfrm>
            <a:off x="6585816" y="3997495"/>
            <a:ext cx="34293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46" name="Google Shape;946;p25"/>
          <p:cNvSpPr/>
          <p:nvPr/>
        </p:nvSpPr>
        <p:spPr>
          <a:xfrm>
            <a:off x="8366919" y="3733800"/>
            <a:ext cx="1642484" cy="129861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7" name="Google Shape;947;p25"/>
          <p:cNvSpPr txBox="1"/>
          <p:nvPr/>
        </p:nvSpPr>
        <p:spPr>
          <a:xfrm>
            <a:off x="8366918" y="3820494"/>
            <a:ext cx="371815" cy="4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5"/>
          <p:cNvSpPr txBox="1"/>
          <p:nvPr/>
        </p:nvSpPr>
        <p:spPr>
          <a:xfrm>
            <a:off x="9653832" y="3775340"/>
            <a:ext cx="386254" cy="4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9" name="Google Shape;949;p25"/>
          <p:cNvCxnSpPr/>
          <p:nvPr/>
        </p:nvCxnSpPr>
        <p:spPr>
          <a:xfrm>
            <a:off x="8366918" y="4691052"/>
            <a:ext cx="169663" cy="8308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0" name="Google Shape;950;p25"/>
          <p:cNvCxnSpPr/>
          <p:nvPr/>
        </p:nvCxnSpPr>
        <p:spPr>
          <a:xfrm flipH="1">
            <a:off x="8366918" y="4777747"/>
            <a:ext cx="169663" cy="8308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1" name="Google Shape;951;p25"/>
          <p:cNvCxnSpPr/>
          <p:nvPr/>
        </p:nvCxnSpPr>
        <p:spPr>
          <a:xfrm>
            <a:off x="8022178" y="3997495"/>
            <a:ext cx="34293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52" name="Google Shape;952;p25"/>
          <p:cNvCxnSpPr/>
          <p:nvPr/>
        </p:nvCxnSpPr>
        <p:spPr>
          <a:xfrm>
            <a:off x="10014816" y="3997495"/>
            <a:ext cx="34293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53" name="Google Shape;953;p25"/>
          <p:cNvSpPr txBox="1"/>
          <p:nvPr/>
        </p:nvSpPr>
        <p:spPr>
          <a:xfrm>
            <a:off x="8376104" y="4191000"/>
            <a:ext cx="524215" cy="4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8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4" name="Google Shape;954;p25"/>
          <p:cNvCxnSpPr/>
          <p:nvPr/>
        </p:nvCxnSpPr>
        <p:spPr>
          <a:xfrm>
            <a:off x="8022178" y="4419600"/>
            <a:ext cx="34293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55" name="Google Shape;955;p25"/>
          <p:cNvCxnSpPr/>
          <p:nvPr/>
        </p:nvCxnSpPr>
        <p:spPr>
          <a:xfrm>
            <a:off x="8022178" y="4774135"/>
            <a:ext cx="34293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56" name="Google Shape;956;p25"/>
          <p:cNvCxnSpPr/>
          <p:nvPr/>
        </p:nvCxnSpPr>
        <p:spPr>
          <a:xfrm>
            <a:off x="4593178" y="4774135"/>
            <a:ext cx="34293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57" name="Google Shape;957;p25"/>
          <p:cNvSpPr/>
          <p:nvPr/>
        </p:nvSpPr>
        <p:spPr>
          <a:xfrm>
            <a:off x="1393222" y="3774905"/>
            <a:ext cx="1642484" cy="129861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2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8" name="Google Shape;958;p25"/>
          <p:cNvSpPr txBox="1"/>
          <p:nvPr/>
        </p:nvSpPr>
        <p:spPr>
          <a:xfrm>
            <a:off x="1393221" y="3861599"/>
            <a:ext cx="371815" cy="4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5"/>
          <p:cNvSpPr txBox="1"/>
          <p:nvPr/>
        </p:nvSpPr>
        <p:spPr>
          <a:xfrm>
            <a:off x="2680135" y="3816445"/>
            <a:ext cx="386254" cy="4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0" name="Google Shape;960;p25"/>
          <p:cNvCxnSpPr/>
          <p:nvPr/>
        </p:nvCxnSpPr>
        <p:spPr>
          <a:xfrm>
            <a:off x="1048481" y="4038600"/>
            <a:ext cx="34293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61" name="Google Shape;961;p25"/>
          <p:cNvCxnSpPr/>
          <p:nvPr/>
        </p:nvCxnSpPr>
        <p:spPr>
          <a:xfrm>
            <a:off x="3041119" y="4038600"/>
            <a:ext cx="34293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962" name="Google Shape;962;p25"/>
          <p:cNvCxnSpPr/>
          <p:nvPr/>
        </p:nvCxnSpPr>
        <p:spPr>
          <a:xfrm>
            <a:off x="1048481" y="4815240"/>
            <a:ext cx="34293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963" name="Google Shape;963;p25"/>
          <p:cNvSpPr txBox="1"/>
          <p:nvPr/>
        </p:nvSpPr>
        <p:spPr>
          <a:xfrm>
            <a:off x="1418517" y="4609792"/>
            <a:ext cx="371815" cy="417217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5"/>
          <p:cNvSpPr txBox="1"/>
          <p:nvPr/>
        </p:nvSpPr>
        <p:spPr>
          <a:xfrm>
            <a:off x="1391417" y="5351665"/>
            <a:ext cx="1870102" cy="478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Latch</a:t>
            </a:r>
            <a:endParaRPr/>
          </a:p>
        </p:txBody>
      </p:sp>
      <p:sp>
        <p:nvSpPr>
          <p:cNvPr id="965" name="Google Shape;965;p25"/>
          <p:cNvSpPr txBox="1"/>
          <p:nvPr/>
        </p:nvSpPr>
        <p:spPr>
          <a:xfrm>
            <a:off x="5004355" y="5351664"/>
            <a:ext cx="1870102" cy="478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Flip-flop</a:t>
            </a:r>
            <a:endParaRPr/>
          </a:p>
        </p:txBody>
      </p:sp>
      <p:sp>
        <p:nvSpPr>
          <p:cNvPr id="966" name="Google Shape;966;p25"/>
          <p:cNvSpPr txBox="1"/>
          <p:nvPr/>
        </p:nvSpPr>
        <p:spPr>
          <a:xfrm>
            <a:off x="7869081" y="5323149"/>
            <a:ext cx="2960598" cy="163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Enabled D Flip-flop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(only updates on clock edge if 'en' is high)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Finite State Machines</a:t>
            </a:r>
            <a:endParaRPr/>
          </a:p>
        </p:txBody>
      </p:sp>
      <p:sp>
        <p:nvSpPr>
          <p:cNvPr id="972" name="Google Shape;972;p26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So far we can do two things with gates:</a:t>
            </a:r>
            <a:endParaRPr/>
          </a:p>
          <a:p>
            <a:pPr indent="-457200" lvl="1" marL="9286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Combinational Logic: implement Boolean expressions</a:t>
            </a:r>
            <a:endParaRPr/>
          </a:p>
          <a:p>
            <a:pPr indent="-457200" lvl="2" marL="1325562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Adder, MUX, Decoder, logical operations etc</a:t>
            </a:r>
            <a:endParaRPr/>
          </a:p>
          <a:p>
            <a:pPr indent="-457200" lvl="1" marL="9286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Sequential Logic: store state</a:t>
            </a:r>
            <a:endParaRPr/>
          </a:p>
          <a:p>
            <a:pPr indent="-457200" lvl="2" marL="1325562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Latch, Flip-Flops</a:t>
            </a:r>
            <a:endParaRPr/>
          </a:p>
          <a:p>
            <a:pPr indent="-457200" lvl="0" marL="490537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How do we combine them to do something interesting?</a:t>
            </a:r>
            <a:endParaRPr/>
          </a:p>
          <a:p>
            <a:pPr indent="-457200" lvl="1" marL="9286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Let’s take a look at implementing the logic needed for a vending machine</a:t>
            </a:r>
            <a:endParaRPr/>
          </a:p>
          <a:p>
            <a:pPr indent="-457200" lvl="1" marL="9286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Discrete states needed: remember how much money was input</a:t>
            </a:r>
            <a:endParaRPr/>
          </a:p>
          <a:p>
            <a:pPr indent="-457200" lvl="2" marL="1325562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Store sequentially</a:t>
            </a:r>
            <a:endParaRPr/>
          </a:p>
          <a:p>
            <a:pPr indent="-457200" lvl="1" marL="92868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Transitions between states: money inserted, drink selected, etc</a:t>
            </a:r>
            <a:endParaRPr/>
          </a:p>
          <a:p>
            <a:pPr indent="-457200" lvl="2" marL="1325562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Calculate combinationally or with a control ROM </a:t>
            </a:r>
            <a:r>
              <a:rPr i="1" lang="en-US"/>
              <a:t>(more on this later)</a:t>
            </a:r>
            <a:endParaRPr/>
          </a:p>
          <a:p>
            <a:pPr indent="-335280" lvl="0" marL="490537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973" name="Google Shape;973;p2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2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Input and Output</a:t>
            </a:r>
            <a:endParaRPr/>
          </a:p>
        </p:txBody>
      </p:sp>
      <p:sp>
        <p:nvSpPr>
          <p:cNvPr id="979" name="Google Shape;979;p2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0" name="Google Shape;980;p27"/>
          <p:cNvSpPr txBox="1"/>
          <p:nvPr/>
        </p:nvSpPr>
        <p:spPr>
          <a:xfrm>
            <a:off x="2075657" y="12192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t/>
            </a:r>
            <a:endParaRPr sz="279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79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Inputs:</a:t>
            </a:r>
            <a:endParaRPr/>
          </a:p>
          <a:p>
            <a:pPr indent="-436563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 trigger</a:t>
            </a:r>
            <a:endParaRPr/>
          </a:p>
          <a:p>
            <a:pPr indent="-436563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Refund button</a:t>
            </a:r>
            <a:endParaRPr/>
          </a:p>
          <a:p>
            <a:pPr indent="-436563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drink selectors</a:t>
            </a:r>
            <a:endParaRPr/>
          </a:p>
          <a:p>
            <a:pPr indent="-436563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pressure sensors</a:t>
            </a:r>
            <a:endParaRPr/>
          </a:p>
          <a:p>
            <a:pPr indent="-395288" lvl="2" marL="1304925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Char char="•"/>
            </a:pPr>
            <a:r>
              <a:rPr b="0" i="0" lang="en-US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if there are</a:t>
            </a:r>
            <a:br>
              <a:rPr b="0" i="0" lang="en-US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drinks left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79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Outputs:</a:t>
            </a:r>
            <a:endParaRPr/>
          </a:p>
          <a:p>
            <a:pPr indent="-436563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drink release latches</a:t>
            </a:r>
            <a:endParaRPr/>
          </a:p>
          <a:p>
            <a:pPr indent="-436563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 refund latch</a:t>
            </a:r>
            <a:endParaRPr/>
          </a:p>
        </p:txBody>
      </p:sp>
      <p:pic>
        <p:nvPicPr>
          <p:cNvPr descr="540live6inch" id="981" name="Google Shape;9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919" y="1371600"/>
            <a:ext cx="2655888" cy="480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2" name="Google Shape;982;p27"/>
          <p:cNvCxnSpPr/>
          <p:nvPr/>
        </p:nvCxnSpPr>
        <p:spPr>
          <a:xfrm>
            <a:off x="4365407" y="2290046"/>
            <a:ext cx="5164768" cy="765670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3" name="Google Shape;983;p27"/>
          <p:cNvCxnSpPr/>
          <p:nvPr/>
        </p:nvCxnSpPr>
        <p:spPr>
          <a:xfrm>
            <a:off x="4640537" y="2626239"/>
            <a:ext cx="4889638" cy="502502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4" name="Google Shape;984;p27"/>
          <p:cNvCxnSpPr/>
          <p:nvPr/>
        </p:nvCxnSpPr>
        <p:spPr>
          <a:xfrm>
            <a:off x="4956970" y="3052541"/>
            <a:ext cx="2608539" cy="675904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5" name="Google Shape;985;p27"/>
          <p:cNvCxnSpPr/>
          <p:nvPr/>
        </p:nvCxnSpPr>
        <p:spPr>
          <a:xfrm flipH="1" rot="10800000">
            <a:off x="4956969" y="3281141"/>
            <a:ext cx="4573206" cy="1890934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8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Operation of Machine</a:t>
            </a:r>
            <a:endParaRPr/>
          </a:p>
        </p:txBody>
      </p:sp>
      <p:sp>
        <p:nvSpPr>
          <p:cNvPr id="991" name="Google Shape;991;p2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2" name="Google Shape;992;p28"/>
          <p:cNvSpPr txBox="1"/>
          <p:nvPr/>
        </p:nvSpPr>
        <p:spPr>
          <a:xfrm>
            <a:off x="2075658" y="1219200"/>
            <a:ext cx="493123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8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t/>
            </a:r>
            <a:endParaRPr sz="279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79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Accepts quarters only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79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drinks are $0.75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79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we get the money, a drink can be selected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79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they want a refund, release any coins inserted</a:t>
            </a:r>
            <a:endParaRPr/>
          </a:p>
          <a:p>
            <a:pPr indent="-347980" lvl="0" marL="469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</a:pPr>
            <a:r>
              <a:t/>
            </a:r>
            <a:endParaRPr sz="279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Char char="•"/>
            </a:pPr>
            <a:r>
              <a:rPr lang="en-US" sz="2793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free drinks!</a:t>
            </a:r>
            <a:endParaRPr sz="279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20"/>
              <a:buFont typeface="Arial"/>
              <a:buChar char="•"/>
            </a:pPr>
            <a:r>
              <a:rPr lang="en-US" sz="2793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stealing money.</a:t>
            </a:r>
            <a:endParaRPr sz="279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540live6inch" id="993" name="Google Shape;9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919" y="1371600"/>
            <a:ext cx="2655888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Building the controller</a:t>
            </a:r>
            <a:endParaRPr/>
          </a:p>
        </p:txBody>
      </p:sp>
      <p:sp>
        <p:nvSpPr>
          <p:cNvPr id="999" name="Google Shape;999;p29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Finite State Machine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An abstract model describing how the machine should be have under a fixed set of circumstances (i.e. finite states)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Remember how many coins have been put in the machine and what inputs are acceptable</a:t>
            </a:r>
            <a:endParaRPr/>
          </a:p>
          <a:p>
            <a:pPr indent="-347980" lvl="0" marL="469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Read-Only Memory (ROM)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cheaper way of implementing combinational logic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Define the outputs and state transitions</a:t>
            </a:r>
            <a:endParaRPr/>
          </a:p>
          <a:p>
            <a:pPr indent="-347980" lvl="0" marL="469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Custom combinational circuits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Reduce the size (and therefore cost) of the controller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000" name="Google Shape;1000;p2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10789" y="431800"/>
            <a:ext cx="10742957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Next few lectures: Digital Logic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912138" y="1784773"/>
            <a:ext cx="10483252" cy="503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lang="en-US" sz="2267">
                <a:latin typeface="Calibri"/>
                <a:ea typeface="Calibri"/>
                <a:cs typeface="Calibri"/>
                <a:sym typeface="Calibri"/>
              </a:rPr>
              <a:t>Lectures 1-7: 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lang="en-US" sz="2267">
                <a:latin typeface="Calibri"/>
                <a:ea typeface="Calibri"/>
                <a:cs typeface="Calibri"/>
                <a:sym typeface="Calibri"/>
              </a:rPr>
              <a:t>LC2K and ARMv8/LEGv8 ISAs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lang="en-US" sz="2267">
                <a:latin typeface="Calibri"/>
                <a:ea typeface="Calibri"/>
                <a:cs typeface="Calibri"/>
                <a:sym typeface="Calibri"/>
              </a:rPr>
              <a:t>Converting C to Assembly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lang="en-US" sz="2267">
                <a:latin typeface="Calibri"/>
                <a:ea typeface="Calibri"/>
                <a:cs typeface="Calibri"/>
                <a:sym typeface="Calibri"/>
              </a:rPr>
              <a:t>Function Calls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lang="en-US" sz="2267">
                <a:latin typeface="Calibri"/>
                <a:ea typeface="Calibri"/>
                <a:cs typeface="Calibri"/>
                <a:sym typeface="Calibri"/>
              </a:rPr>
              <a:t>Linking</a:t>
            </a:r>
            <a:br>
              <a:rPr lang="en-US" sz="2267">
                <a:latin typeface="Calibri"/>
                <a:ea typeface="Calibri"/>
                <a:cs typeface="Calibri"/>
                <a:sym typeface="Calibri"/>
              </a:rPr>
            </a:br>
            <a:endParaRPr sz="2267">
              <a:latin typeface="Calibri"/>
              <a:ea typeface="Calibri"/>
              <a:cs typeface="Calibri"/>
              <a:sym typeface="Calibri"/>
            </a:endParaRPr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lang="en-US" sz="2267">
                <a:latin typeface="Calibri"/>
                <a:ea typeface="Calibri"/>
                <a:cs typeface="Calibri"/>
                <a:sym typeface="Calibri"/>
              </a:rPr>
              <a:t>Lecture 8: 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lang="en-US" sz="2267">
                <a:latin typeface="Calibri"/>
                <a:ea typeface="Calibri"/>
                <a:cs typeface="Calibri"/>
                <a:sym typeface="Calibri"/>
              </a:rPr>
              <a:t>Finish up linking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lang="en-US" sz="2267">
                <a:latin typeface="Calibri"/>
                <a:ea typeface="Calibri"/>
                <a:cs typeface="Calibri"/>
                <a:sym typeface="Calibri"/>
              </a:rPr>
              <a:t>Combinational Logic</a:t>
            </a:r>
            <a:br>
              <a:rPr lang="en-US" sz="2267">
                <a:latin typeface="Calibri"/>
                <a:ea typeface="Calibri"/>
                <a:cs typeface="Calibri"/>
                <a:sym typeface="Calibri"/>
              </a:rPr>
            </a:br>
            <a:endParaRPr sz="2267">
              <a:latin typeface="Calibri"/>
              <a:ea typeface="Calibri"/>
              <a:cs typeface="Calibri"/>
              <a:sym typeface="Calibri"/>
            </a:endParaRPr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b="1" lang="en-US" sz="2267">
                <a:latin typeface="Calibri"/>
                <a:ea typeface="Calibri"/>
                <a:cs typeface="Calibri"/>
                <a:sym typeface="Calibri"/>
              </a:rPr>
              <a:t>Today: 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267"/>
              <a:buChar char="•"/>
            </a:pPr>
            <a:r>
              <a:rPr b="1" lang="en-US" sz="2267">
                <a:latin typeface="Calibri"/>
                <a:ea typeface="Calibri"/>
                <a:cs typeface="Calibri"/>
                <a:sym typeface="Calibri"/>
              </a:rPr>
              <a:t>Sequential Logic</a:t>
            </a:r>
            <a:endParaRPr/>
          </a:p>
          <a:p>
            <a:pPr indent="-84074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267"/>
              <a:buNone/>
            </a:pPr>
            <a:r>
              <a:t/>
            </a:r>
            <a:endParaRPr sz="2267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0919" y="3622114"/>
            <a:ext cx="2844193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30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Finite State Machines</a:t>
            </a:r>
            <a:endParaRPr/>
          </a:p>
        </p:txBody>
      </p:sp>
      <p:sp>
        <p:nvSpPr>
          <p:cNvPr id="1006" name="Google Shape;1006;p30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A Finite State Machine (FSM) consists of: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K states:	S = {s1, s2, … ,sk}, s1 is initial state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 inputs:	I = {i1, i2, … ,in}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 outputs:	O = {o1, o2, … ,om}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Transition function T(S,I) mapping each current state and input to next state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Output Function P(S) or P(S,I) specifies output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P(S) is a Moore Machine</a:t>
            </a:r>
            <a:endParaRPr/>
          </a:p>
          <a:p>
            <a:pPr indent="-395288" lvl="2" marL="1304925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P(S,I) is a Mealy Machine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007" name="Google Shape;1007;p3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31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FSM for Vending Machine</a:t>
            </a:r>
            <a:endParaRPr/>
          </a:p>
        </p:txBody>
      </p:sp>
      <p:sp>
        <p:nvSpPr>
          <p:cNvPr id="1013" name="Google Shape;1013;p3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540live6inch" id="1014" name="Google Shape;10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5319" y="1371600"/>
            <a:ext cx="2655888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31"/>
          <p:cNvSpPr/>
          <p:nvPr/>
        </p:nvSpPr>
        <p:spPr>
          <a:xfrm>
            <a:off x="2728119" y="1524000"/>
            <a:ext cx="1219200" cy="7620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coins</a:t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6" name="Google Shape;1016;p31"/>
          <p:cNvCxnSpPr/>
          <p:nvPr/>
        </p:nvCxnSpPr>
        <p:spPr>
          <a:xfrm>
            <a:off x="4917706" y="4376740"/>
            <a:ext cx="685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7" name="Google Shape;1017;p31"/>
          <p:cNvSpPr txBox="1"/>
          <p:nvPr/>
        </p:nvSpPr>
        <p:spPr>
          <a:xfrm>
            <a:off x="5742782" y="4191000"/>
            <a:ext cx="1641475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 trigger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8" name="Google Shape;1018;p31"/>
          <p:cNvCxnSpPr/>
          <p:nvPr/>
        </p:nvCxnSpPr>
        <p:spPr>
          <a:xfrm>
            <a:off x="4917706" y="4833940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9" name="Google Shape;1019;p31"/>
          <p:cNvSpPr txBox="1"/>
          <p:nvPr/>
        </p:nvSpPr>
        <p:spPr>
          <a:xfrm>
            <a:off x="5736119" y="4609308"/>
            <a:ext cx="1992313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Refund button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0" name="Google Shape;1020;p31"/>
          <p:cNvCxnSpPr/>
          <p:nvPr/>
        </p:nvCxnSpPr>
        <p:spPr>
          <a:xfrm>
            <a:off x="4924056" y="5230673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1" name="Google Shape;1021;p31"/>
          <p:cNvSpPr txBox="1"/>
          <p:nvPr/>
        </p:nvSpPr>
        <p:spPr>
          <a:xfrm>
            <a:off x="5736119" y="5027616"/>
            <a:ext cx="1673225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 Select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" name="Google Shape;1022;p31"/>
          <p:cNvCxnSpPr/>
          <p:nvPr/>
        </p:nvCxnSpPr>
        <p:spPr>
          <a:xfrm>
            <a:off x="2258219" y="1524001"/>
            <a:ext cx="622300" cy="15239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3" name="Google Shape;1023;p31"/>
          <p:cNvSpPr txBox="1"/>
          <p:nvPr/>
        </p:nvSpPr>
        <p:spPr>
          <a:xfrm rot="788903">
            <a:off x="2190238" y="1415174"/>
            <a:ext cx="1242004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FSM for Vending Machine</a:t>
            </a:r>
            <a:endParaRPr/>
          </a:p>
        </p:txBody>
      </p:sp>
      <p:sp>
        <p:nvSpPr>
          <p:cNvPr id="1029" name="Google Shape;1029;p3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540live6inch" id="1030" name="Google Shape;103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5319" y="1371600"/>
            <a:ext cx="2655888" cy="480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1" name="Google Shape;1031;p32"/>
          <p:cNvCxnSpPr/>
          <p:nvPr/>
        </p:nvCxnSpPr>
        <p:spPr>
          <a:xfrm>
            <a:off x="4917706" y="4376740"/>
            <a:ext cx="685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2" name="Google Shape;1032;p32"/>
          <p:cNvSpPr txBox="1"/>
          <p:nvPr/>
        </p:nvSpPr>
        <p:spPr>
          <a:xfrm>
            <a:off x="5742782" y="4191000"/>
            <a:ext cx="1641475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 trigger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3" name="Google Shape;1033;p32"/>
          <p:cNvCxnSpPr/>
          <p:nvPr/>
        </p:nvCxnSpPr>
        <p:spPr>
          <a:xfrm>
            <a:off x="4917706" y="4833940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4" name="Google Shape;1034;p32"/>
          <p:cNvSpPr txBox="1"/>
          <p:nvPr/>
        </p:nvSpPr>
        <p:spPr>
          <a:xfrm>
            <a:off x="5736119" y="4609308"/>
            <a:ext cx="1992313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Refund button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5" name="Google Shape;1035;p32"/>
          <p:cNvCxnSpPr/>
          <p:nvPr/>
        </p:nvCxnSpPr>
        <p:spPr>
          <a:xfrm>
            <a:off x="4924056" y="5230673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6" name="Google Shape;1036;p32"/>
          <p:cNvSpPr txBox="1"/>
          <p:nvPr/>
        </p:nvSpPr>
        <p:spPr>
          <a:xfrm>
            <a:off x="5736119" y="5027616"/>
            <a:ext cx="1673225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 Select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32"/>
          <p:cNvSpPr/>
          <p:nvPr/>
        </p:nvSpPr>
        <p:spPr>
          <a:xfrm>
            <a:off x="2728119" y="1524000"/>
            <a:ext cx="1219200" cy="7620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coins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32"/>
          <p:cNvSpPr/>
          <p:nvPr/>
        </p:nvSpPr>
        <p:spPr>
          <a:xfrm>
            <a:off x="4937919" y="1524000"/>
            <a:ext cx="1219200" cy="7620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coin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9" name="Google Shape;1039;p32"/>
          <p:cNvCxnSpPr/>
          <p:nvPr/>
        </p:nvCxnSpPr>
        <p:spPr>
          <a:xfrm>
            <a:off x="5547519" y="2286000"/>
            <a:ext cx="0" cy="114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0" name="Google Shape;1040;p32"/>
          <p:cNvCxnSpPr/>
          <p:nvPr/>
        </p:nvCxnSpPr>
        <p:spPr>
          <a:xfrm rot="10800000">
            <a:off x="3947319" y="3810000"/>
            <a:ext cx="990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1" name="Google Shape;1041;p32"/>
          <p:cNvCxnSpPr/>
          <p:nvPr/>
        </p:nvCxnSpPr>
        <p:spPr>
          <a:xfrm>
            <a:off x="3947319" y="1905000"/>
            <a:ext cx="990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2" name="Google Shape;1042;p32"/>
          <p:cNvCxnSpPr/>
          <p:nvPr/>
        </p:nvCxnSpPr>
        <p:spPr>
          <a:xfrm>
            <a:off x="4917706" y="4376740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3" name="Google Shape;1043;p32"/>
          <p:cNvCxnSpPr/>
          <p:nvPr/>
        </p:nvCxnSpPr>
        <p:spPr>
          <a:xfrm rot="10800000">
            <a:off x="3342957" y="2285999"/>
            <a:ext cx="0" cy="1143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4" name="Google Shape;1044;p32"/>
          <p:cNvCxnSpPr/>
          <p:nvPr/>
        </p:nvCxnSpPr>
        <p:spPr>
          <a:xfrm rot="10800000">
            <a:off x="3683183" y="2292350"/>
            <a:ext cx="0" cy="11988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5" name="Google Shape;1045;p32"/>
          <p:cNvCxnSpPr/>
          <p:nvPr/>
        </p:nvCxnSpPr>
        <p:spPr>
          <a:xfrm>
            <a:off x="4917706" y="4833940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6" name="Google Shape;1046;p32"/>
          <p:cNvCxnSpPr/>
          <p:nvPr/>
        </p:nvCxnSpPr>
        <p:spPr>
          <a:xfrm rot="10800000">
            <a:off x="3718719" y="2209800"/>
            <a:ext cx="1371600" cy="1371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7" name="Google Shape;1047;p32"/>
          <p:cNvCxnSpPr/>
          <p:nvPr/>
        </p:nvCxnSpPr>
        <p:spPr>
          <a:xfrm rot="10800000">
            <a:off x="3947319" y="1752600"/>
            <a:ext cx="990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8" name="Google Shape;1048;p32"/>
          <p:cNvCxnSpPr/>
          <p:nvPr/>
        </p:nvCxnSpPr>
        <p:spPr>
          <a:xfrm>
            <a:off x="4924056" y="5230673"/>
            <a:ext cx="6858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49" name="Google Shape;1049;p32"/>
          <p:cNvCxnSpPr/>
          <p:nvPr/>
        </p:nvCxnSpPr>
        <p:spPr>
          <a:xfrm rot="10800000">
            <a:off x="2992493" y="2209823"/>
            <a:ext cx="0" cy="1281113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0" name="Google Shape;1050;p32"/>
          <p:cNvSpPr/>
          <p:nvPr/>
        </p:nvSpPr>
        <p:spPr>
          <a:xfrm>
            <a:off x="3147220" y="4191000"/>
            <a:ext cx="381000" cy="444500"/>
          </a:xfrm>
          <a:custGeom>
            <a:rect b="b" l="l" r="r" t="t"/>
            <a:pathLst>
              <a:path extrusionOk="0" h="280" w="240">
                <a:moveTo>
                  <a:pt x="168" y="0"/>
                </a:moveTo>
                <a:cubicBezTo>
                  <a:pt x="204" y="100"/>
                  <a:pt x="240" y="200"/>
                  <a:pt x="216" y="240"/>
                </a:cubicBezTo>
                <a:cubicBezTo>
                  <a:pt x="192" y="280"/>
                  <a:pt x="48" y="280"/>
                  <a:pt x="24" y="240"/>
                </a:cubicBezTo>
                <a:cubicBezTo>
                  <a:pt x="0" y="200"/>
                  <a:pt x="36" y="100"/>
                  <a:pt x="72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32"/>
          <p:cNvSpPr txBox="1"/>
          <p:nvPr/>
        </p:nvSpPr>
        <p:spPr>
          <a:xfrm>
            <a:off x="1942308" y="4114799"/>
            <a:ext cx="16160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 out of specific drink selection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2" name="Google Shape;1052;p32"/>
          <p:cNvCxnSpPr/>
          <p:nvPr/>
        </p:nvCxnSpPr>
        <p:spPr>
          <a:xfrm>
            <a:off x="2258219" y="1524001"/>
            <a:ext cx="622300" cy="152399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3" name="Google Shape;1053;p32"/>
          <p:cNvSpPr/>
          <p:nvPr/>
        </p:nvSpPr>
        <p:spPr>
          <a:xfrm>
            <a:off x="4937919" y="3429000"/>
            <a:ext cx="1219200" cy="7620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coins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32"/>
          <p:cNvSpPr/>
          <p:nvPr/>
        </p:nvSpPr>
        <p:spPr>
          <a:xfrm>
            <a:off x="2728119" y="3429000"/>
            <a:ext cx="1219200" cy="7620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coins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32"/>
          <p:cNvSpPr txBox="1"/>
          <p:nvPr/>
        </p:nvSpPr>
        <p:spPr>
          <a:xfrm rot="-5400000">
            <a:off x="2138531" y="2595841"/>
            <a:ext cx="13454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Vend drink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32"/>
          <p:cNvSpPr txBox="1"/>
          <p:nvPr/>
        </p:nvSpPr>
        <p:spPr>
          <a:xfrm rot="-5400000">
            <a:off x="2642326" y="2645557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32"/>
          <p:cNvSpPr txBox="1"/>
          <p:nvPr/>
        </p:nvSpPr>
        <p:spPr>
          <a:xfrm rot="-5400000">
            <a:off x="3005439" y="2655319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32"/>
          <p:cNvSpPr txBox="1"/>
          <p:nvPr/>
        </p:nvSpPr>
        <p:spPr>
          <a:xfrm rot="2704999">
            <a:off x="4022266" y="2613381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32"/>
          <p:cNvSpPr txBox="1"/>
          <p:nvPr/>
        </p:nvSpPr>
        <p:spPr>
          <a:xfrm>
            <a:off x="4093369" y="1424821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32"/>
          <p:cNvSpPr txBox="1"/>
          <p:nvPr/>
        </p:nvSpPr>
        <p:spPr>
          <a:xfrm rot="788903">
            <a:off x="2190238" y="1415154"/>
            <a:ext cx="12420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32"/>
          <p:cNvSpPr txBox="1"/>
          <p:nvPr/>
        </p:nvSpPr>
        <p:spPr>
          <a:xfrm>
            <a:off x="2039748" y="5267958"/>
            <a:ext cx="352984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this a Mealy or Moore Machine?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Mealy: Mealy output is based on current state</a:t>
            </a:r>
            <a:r>
              <a:rPr i="1"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32"/>
          <p:cNvSpPr/>
          <p:nvPr/>
        </p:nvSpPr>
        <p:spPr>
          <a:xfrm>
            <a:off x="7907689" y="663178"/>
            <a:ext cx="3739223" cy="1003565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How many flip-flops would we need to remember which state we're in?</a:t>
            </a:r>
            <a:endParaRPr/>
          </a:p>
        </p:txBody>
      </p:sp>
      <p:sp>
        <p:nvSpPr>
          <p:cNvPr id="1063" name="Google Shape;1063;p32"/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4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Live Poll + Q&amp;A: slido.com #eecs370</a:t>
            </a:r>
            <a:endParaRPr/>
          </a:p>
        </p:txBody>
      </p:sp>
      <p:sp>
        <p:nvSpPr>
          <p:cNvPr id="1064" name="Google Shape;1064;p32"/>
          <p:cNvSpPr/>
          <p:nvPr/>
        </p:nvSpPr>
        <p:spPr>
          <a:xfrm>
            <a:off x="2024885" y="6159376"/>
            <a:ext cx="3141635" cy="397106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Mealy or Moore?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Implementing an FSM</a:t>
            </a:r>
            <a:endParaRPr/>
          </a:p>
        </p:txBody>
      </p:sp>
      <p:sp>
        <p:nvSpPr>
          <p:cNvPr id="1070" name="Google Shape;1070;p3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1" name="Google Shape;1071;p33"/>
          <p:cNvSpPr/>
          <p:nvPr/>
        </p:nvSpPr>
        <p:spPr>
          <a:xfrm>
            <a:off x="5014119" y="4724400"/>
            <a:ext cx="2362200" cy="21336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33"/>
          <p:cNvSpPr/>
          <p:nvPr/>
        </p:nvSpPr>
        <p:spPr>
          <a:xfrm>
            <a:off x="5699919" y="4953000"/>
            <a:ext cx="1447800" cy="11430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3" name="Google Shape;1073;p33"/>
          <p:cNvGrpSpPr/>
          <p:nvPr/>
        </p:nvGrpSpPr>
        <p:grpSpPr>
          <a:xfrm>
            <a:off x="5395119" y="4953000"/>
            <a:ext cx="2057400" cy="1143000"/>
            <a:chOff x="3552" y="3024"/>
            <a:chExt cx="1296" cy="720"/>
          </a:xfrm>
        </p:grpSpPr>
        <p:sp>
          <p:nvSpPr>
            <p:cNvPr id="1074" name="Google Shape;1074;p33"/>
            <p:cNvSpPr/>
            <p:nvPr/>
          </p:nvSpPr>
          <p:spPr>
            <a:xfrm>
              <a:off x="3744" y="3024"/>
              <a:ext cx="912" cy="72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3"/>
            <p:cNvSpPr txBox="1"/>
            <p:nvPr/>
          </p:nvSpPr>
          <p:spPr>
            <a:xfrm>
              <a:off x="3744" y="3070"/>
              <a:ext cx="2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076" name="Google Shape;1076;p33"/>
            <p:cNvSpPr txBox="1"/>
            <p:nvPr/>
          </p:nvSpPr>
          <p:spPr>
            <a:xfrm>
              <a:off x="4456" y="3046"/>
              <a:ext cx="21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/>
            </a:p>
          </p:txBody>
        </p:sp>
        <p:cxnSp>
          <p:nvCxnSpPr>
            <p:cNvPr id="1077" name="Google Shape;1077;p33"/>
            <p:cNvCxnSpPr/>
            <p:nvPr/>
          </p:nvCxnSpPr>
          <p:spPr>
            <a:xfrm>
              <a:off x="3744" y="3552"/>
              <a:ext cx="96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33"/>
            <p:cNvCxnSpPr/>
            <p:nvPr/>
          </p:nvCxnSpPr>
          <p:spPr>
            <a:xfrm flipH="1">
              <a:off x="3744" y="3600"/>
              <a:ext cx="96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" name="Google Shape;1079;p33"/>
            <p:cNvCxnSpPr/>
            <p:nvPr/>
          </p:nvCxnSpPr>
          <p:spPr>
            <a:xfrm>
              <a:off x="3552" y="3168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0" name="Google Shape;1080;p33"/>
            <p:cNvCxnSpPr/>
            <p:nvPr/>
          </p:nvCxnSpPr>
          <p:spPr>
            <a:xfrm>
              <a:off x="3552" y="3600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81" name="Google Shape;1081;p33"/>
            <p:cNvCxnSpPr/>
            <p:nvPr/>
          </p:nvCxnSpPr>
          <p:spPr>
            <a:xfrm>
              <a:off x="4656" y="3168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82" name="Google Shape;1082;p33"/>
          <p:cNvSpPr/>
          <p:nvPr/>
        </p:nvSpPr>
        <p:spPr>
          <a:xfrm>
            <a:off x="5471319" y="5334000"/>
            <a:ext cx="1447800" cy="11430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3" name="Google Shape;1083;p33"/>
          <p:cNvGrpSpPr/>
          <p:nvPr/>
        </p:nvGrpSpPr>
        <p:grpSpPr>
          <a:xfrm>
            <a:off x="5166519" y="5334000"/>
            <a:ext cx="2057400" cy="1143000"/>
            <a:chOff x="3552" y="3024"/>
            <a:chExt cx="1296" cy="720"/>
          </a:xfrm>
        </p:grpSpPr>
        <p:sp>
          <p:nvSpPr>
            <p:cNvPr id="1084" name="Google Shape;1084;p33"/>
            <p:cNvSpPr/>
            <p:nvPr/>
          </p:nvSpPr>
          <p:spPr>
            <a:xfrm>
              <a:off x="3744" y="3024"/>
              <a:ext cx="912" cy="72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3"/>
            <p:cNvSpPr txBox="1"/>
            <p:nvPr/>
          </p:nvSpPr>
          <p:spPr>
            <a:xfrm>
              <a:off x="3744" y="3070"/>
              <a:ext cx="2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086" name="Google Shape;1086;p33"/>
            <p:cNvSpPr txBox="1"/>
            <p:nvPr/>
          </p:nvSpPr>
          <p:spPr>
            <a:xfrm>
              <a:off x="4456" y="3046"/>
              <a:ext cx="21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</a:t>
              </a:r>
              <a:endParaRPr/>
            </a:p>
          </p:txBody>
        </p:sp>
        <p:cxnSp>
          <p:nvCxnSpPr>
            <p:cNvPr id="1087" name="Google Shape;1087;p33"/>
            <p:cNvCxnSpPr/>
            <p:nvPr/>
          </p:nvCxnSpPr>
          <p:spPr>
            <a:xfrm>
              <a:off x="3744" y="3552"/>
              <a:ext cx="96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8" name="Google Shape;1088;p33"/>
            <p:cNvCxnSpPr/>
            <p:nvPr/>
          </p:nvCxnSpPr>
          <p:spPr>
            <a:xfrm flipH="1">
              <a:off x="3744" y="3600"/>
              <a:ext cx="96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9" name="Google Shape;1089;p33"/>
            <p:cNvCxnSpPr/>
            <p:nvPr/>
          </p:nvCxnSpPr>
          <p:spPr>
            <a:xfrm>
              <a:off x="3552" y="3168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0" name="Google Shape;1090;p33"/>
            <p:cNvCxnSpPr/>
            <p:nvPr/>
          </p:nvCxnSpPr>
          <p:spPr>
            <a:xfrm>
              <a:off x="3552" y="3600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1" name="Google Shape;1091;p33"/>
            <p:cNvCxnSpPr/>
            <p:nvPr/>
          </p:nvCxnSpPr>
          <p:spPr>
            <a:xfrm>
              <a:off x="4656" y="3168"/>
              <a:ext cx="19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92" name="Google Shape;1092;p33"/>
          <p:cNvSpPr/>
          <p:nvPr/>
        </p:nvSpPr>
        <p:spPr>
          <a:xfrm flipH="1" rot="5400000">
            <a:off x="7319169" y="3105150"/>
            <a:ext cx="2743200" cy="2933700"/>
          </a:xfrm>
          <a:custGeom>
            <a:rect b="b" l="l" r="r" t="t"/>
            <a:pathLst>
              <a:path extrusionOk="0" h="21600" w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lnTo>
                  <a:pt x="15662" y="14285"/>
                </a:lnTo>
                <a:close/>
              </a:path>
            </a:pathLst>
          </a:custGeom>
          <a:solidFill>
            <a:srgbClr val="339933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3"/>
          <p:cNvSpPr txBox="1"/>
          <p:nvPr/>
        </p:nvSpPr>
        <p:spPr>
          <a:xfrm flipH="1">
            <a:off x="7223900" y="3200400"/>
            <a:ext cx="29337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alibri"/>
                <a:ea typeface="Calibri"/>
                <a:cs typeface="Calibri"/>
                <a:sym typeface="Calibri"/>
              </a:rPr>
              <a:t>Current state</a:t>
            </a:r>
            <a:endParaRPr/>
          </a:p>
        </p:txBody>
      </p:sp>
      <p:sp>
        <p:nvSpPr>
          <p:cNvPr id="1094" name="Google Shape;1094;p33"/>
          <p:cNvSpPr/>
          <p:nvPr/>
        </p:nvSpPr>
        <p:spPr>
          <a:xfrm>
            <a:off x="4861719" y="2133600"/>
            <a:ext cx="2971800" cy="2438400"/>
          </a:xfrm>
          <a:prstGeom prst="rect">
            <a:avLst/>
          </a:prstGeom>
          <a:solidFill>
            <a:srgbClr val="FF9900"/>
          </a:solidFill>
          <a:ln cap="flat" cmpd="sng" w="28575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(using a ROM and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 circuits)</a:t>
            </a:r>
            <a:endParaRPr/>
          </a:p>
        </p:txBody>
      </p:sp>
      <p:sp>
        <p:nvSpPr>
          <p:cNvPr id="1095" name="Google Shape;1095;p33"/>
          <p:cNvSpPr/>
          <p:nvPr/>
        </p:nvSpPr>
        <p:spPr>
          <a:xfrm>
            <a:off x="7985919" y="2133600"/>
            <a:ext cx="2057400" cy="1295400"/>
          </a:xfrm>
          <a:prstGeom prst="leftArrow">
            <a:avLst>
              <a:gd fmla="val 50000" name="adj1"/>
              <a:gd fmla="val 39706" name="adj2"/>
            </a:avLst>
          </a:prstGeom>
          <a:solidFill>
            <a:srgbClr val="339933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C00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/>
          </a:p>
        </p:txBody>
      </p:sp>
      <p:sp>
        <p:nvSpPr>
          <p:cNvPr id="1096" name="Google Shape;1096;p33"/>
          <p:cNvSpPr/>
          <p:nvPr/>
        </p:nvSpPr>
        <p:spPr>
          <a:xfrm>
            <a:off x="2651919" y="2133600"/>
            <a:ext cx="2057400" cy="1295400"/>
          </a:xfrm>
          <a:prstGeom prst="leftArrow">
            <a:avLst>
              <a:gd fmla="val 50000" name="adj1"/>
              <a:gd fmla="val 39706" name="adj2"/>
            </a:avLst>
          </a:prstGeom>
          <a:solidFill>
            <a:srgbClr val="FF33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/>
          </a:p>
        </p:txBody>
      </p:sp>
      <p:sp>
        <p:nvSpPr>
          <p:cNvPr id="1097" name="Google Shape;1097;p33"/>
          <p:cNvSpPr/>
          <p:nvPr/>
        </p:nvSpPr>
        <p:spPr>
          <a:xfrm flipH="1" rot="-5400000">
            <a:off x="3223419" y="3009900"/>
            <a:ext cx="2438400" cy="3581400"/>
          </a:xfrm>
          <a:custGeom>
            <a:rect b="b" l="l" r="r" t="t"/>
            <a:pathLst>
              <a:path extrusionOk="0" h="21600" w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FF330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3"/>
          <p:cNvSpPr txBox="1"/>
          <p:nvPr/>
        </p:nvSpPr>
        <p:spPr>
          <a:xfrm flipH="1">
            <a:off x="2651900" y="3581400"/>
            <a:ext cx="3581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33"/>
          <p:cNvSpPr txBox="1"/>
          <p:nvPr/>
        </p:nvSpPr>
        <p:spPr>
          <a:xfrm>
            <a:off x="3490120" y="5405438"/>
            <a:ext cx="1148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state</a:t>
            </a:r>
            <a:endParaRPr/>
          </a:p>
        </p:txBody>
      </p:sp>
      <p:sp>
        <p:nvSpPr>
          <p:cNvPr id="1100" name="Google Shape;1100;p33"/>
          <p:cNvSpPr txBox="1"/>
          <p:nvPr/>
        </p:nvSpPr>
        <p:spPr>
          <a:xfrm>
            <a:off x="5531645" y="6437314"/>
            <a:ext cx="9364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2-bit state</a:t>
            </a:r>
            <a:endParaRPr/>
          </a:p>
        </p:txBody>
      </p:sp>
      <p:sp>
        <p:nvSpPr>
          <p:cNvPr id="1101" name="Google Shape;1101;p33"/>
          <p:cNvSpPr/>
          <p:nvPr/>
        </p:nvSpPr>
        <p:spPr>
          <a:xfrm>
            <a:off x="7604919" y="413809"/>
            <a:ext cx="4099549" cy="689700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6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596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How cheaply do you think we can build one of these controllers?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Implementing an FSM</a:t>
            </a:r>
            <a:endParaRPr/>
          </a:p>
        </p:txBody>
      </p:sp>
      <p:sp>
        <p:nvSpPr>
          <p:cNvPr id="1107" name="Google Shape;1107;p34"/>
          <p:cNvSpPr txBox="1"/>
          <p:nvPr>
            <p:ph idx="1" type="body"/>
          </p:nvPr>
        </p:nvSpPr>
        <p:spPr>
          <a:xfrm>
            <a:off x="836128" y="2069042"/>
            <a:ext cx="5168592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Let's see how cheap we can build this vending machine controller!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Jameco.com</a:t>
            </a:r>
            <a:r>
              <a:rPr lang="en-US"/>
              <a:t> sells electronic chips we can use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D-Flip-flops: $3, includes several in one package</a:t>
            </a:r>
            <a:endParaRPr/>
          </a:p>
          <a:p>
            <a:pPr indent="-7600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94"/>
              <a:buNone/>
            </a:pPr>
            <a:r>
              <a:t/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For custom combinational circuits, would need to design and send to a fabrication facility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Thousands or millions of dollars!!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Alternative?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108" name="Google Shape;1108;p3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9" name="Google Shape;110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4319" y="2324100"/>
            <a:ext cx="5163788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Implementing Combinational Logic</a:t>
            </a:r>
            <a:endParaRPr/>
          </a:p>
        </p:txBody>
      </p:sp>
      <p:sp>
        <p:nvSpPr>
          <p:cNvPr id="1115" name="Google Shape;1115;p35"/>
          <p:cNvSpPr txBox="1"/>
          <p:nvPr>
            <p:ph idx="1" type="body"/>
          </p:nvPr>
        </p:nvSpPr>
        <p:spPr>
          <a:xfrm>
            <a:off x="836128" y="2069042"/>
            <a:ext cx="6540192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If I have a truth table: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Either implement this using combinational logic: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…or literally just store the entire truth table in a memory and "index" it by treating the input as a number!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Can be implemented cheaply using "Read Only Memories", or "ROMS"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116" name="Google Shape;1116;p3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17" name="Google Shape;1117;p35"/>
          <p:cNvGrpSpPr/>
          <p:nvPr/>
        </p:nvGrpSpPr>
        <p:grpSpPr>
          <a:xfrm>
            <a:off x="2042319" y="3542465"/>
            <a:ext cx="2435226" cy="1004058"/>
            <a:chOff x="826833" y="2978875"/>
            <a:chExt cx="2435226" cy="1004058"/>
          </a:xfrm>
        </p:grpSpPr>
        <p:grpSp>
          <p:nvGrpSpPr>
            <p:cNvPr id="1118" name="Google Shape;1118;p35"/>
            <p:cNvGrpSpPr/>
            <p:nvPr/>
          </p:nvGrpSpPr>
          <p:grpSpPr>
            <a:xfrm>
              <a:off x="826833" y="2978875"/>
              <a:ext cx="2090738" cy="1004058"/>
              <a:chOff x="295" y="2736"/>
              <a:chExt cx="1317" cy="632"/>
            </a:xfrm>
          </p:grpSpPr>
          <p:sp>
            <p:nvSpPr>
              <p:cNvPr id="1119" name="Google Shape;1119;p35"/>
              <p:cNvSpPr/>
              <p:nvPr/>
            </p:nvSpPr>
            <p:spPr>
              <a:xfrm>
                <a:off x="300" y="2736"/>
                <a:ext cx="228" cy="290"/>
              </a:xfrm>
              <a:prstGeom prst="roundRect">
                <a:avLst>
                  <a:gd fmla="val 394" name="adj"/>
                </a:avLst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1120" name="Google Shape;1120;p35"/>
              <p:cNvSpPr/>
              <p:nvPr/>
            </p:nvSpPr>
            <p:spPr>
              <a:xfrm>
                <a:off x="698" y="2830"/>
                <a:ext cx="297" cy="242"/>
              </a:xfrm>
              <a:custGeom>
                <a:rect b="b" l="l" r="r" t="t"/>
                <a:pathLst>
                  <a:path extrusionOk="0" h="120000" w="120000">
                    <a:moveTo>
                      <a:pt x="59908" y="0"/>
                    </a:moveTo>
                    <a:cubicBezTo>
                      <a:pt x="89908" y="0"/>
                      <a:pt x="119908" y="29944"/>
                      <a:pt x="119908" y="59888"/>
                    </a:cubicBezTo>
                    <a:cubicBezTo>
                      <a:pt x="119908" y="89833"/>
                      <a:pt x="89908" y="119888"/>
                      <a:pt x="59908" y="119888"/>
                    </a:cubicBezTo>
                    <a:lnTo>
                      <a:pt x="0" y="119888"/>
                    </a:lnTo>
                    <a:lnTo>
                      <a:pt x="0" y="0"/>
                    </a:lnTo>
                    <a:lnTo>
                      <a:pt x="59908" y="0"/>
                    </a:lnTo>
                  </a:path>
                </a:pathLst>
              </a:custGeom>
              <a:noFill/>
              <a:ln cap="flat" cmpd="sng" w="284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121" name="Google Shape;1121;p35"/>
              <p:cNvCxnSpPr/>
              <p:nvPr/>
            </p:nvCxnSpPr>
            <p:spPr>
              <a:xfrm rot="10800000">
                <a:off x="504" y="3018"/>
                <a:ext cx="194" cy="0"/>
              </a:xfrm>
              <a:prstGeom prst="straightConnector1">
                <a:avLst/>
              </a:prstGeom>
              <a:noFill/>
              <a:ln cap="flat" cmpd="sng" w="284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2" name="Google Shape;1122;p35"/>
              <p:cNvCxnSpPr/>
              <p:nvPr/>
            </p:nvCxnSpPr>
            <p:spPr>
              <a:xfrm rot="10800000">
                <a:off x="504" y="2879"/>
                <a:ext cx="194" cy="0"/>
              </a:xfrm>
              <a:prstGeom prst="straightConnector1">
                <a:avLst/>
              </a:prstGeom>
              <a:noFill/>
              <a:ln cap="flat" cmpd="sng" w="284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23" name="Google Shape;1123;p35"/>
              <p:cNvGrpSpPr/>
              <p:nvPr/>
            </p:nvGrpSpPr>
            <p:grpSpPr>
              <a:xfrm>
                <a:off x="1177" y="3022"/>
                <a:ext cx="297" cy="246"/>
                <a:chOff x="1177" y="3022"/>
                <a:chExt cx="297" cy="246"/>
              </a:xfrm>
            </p:grpSpPr>
            <p:cxnSp>
              <p:nvCxnSpPr>
                <p:cNvPr id="1124" name="Google Shape;1124;p35"/>
                <p:cNvCxnSpPr/>
                <p:nvPr/>
              </p:nvCxnSpPr>
              <p:spPr>
                <a:xfrm>
                  <a:off x="1177" y="3268"/>
                  <a:ext cx="88" cy="0"/>
                </a:xfrm>
                <a:prstGeom prst="straightConnector1">
                  <a:avLst/>
                </a:prstGeom>
                <a:noFill/>
                <a:ln cap="flat" cmpd="sng" w="284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25" name="Google Shape;1125;p35"/>
                <p:cNvSpPr/>
                <p:nvPr/>
              </p:nvSpPr>
              <p:spPr>
                <a:xfrm>
                  <a:off x="1267" y="3145"/>
                  <a:ext cx="207" cy="121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119776"/>
                      </a:moveTo>
                      <a:cubicBezTo>
                        <a:pt x="19978" y="114869"/>
                        <a:pt x="39956" y="109962"/>
                        <a:pt x="59934" y="89888"/>
                      </a:cubicBezTo>
                      <a:cubicBezTo>
                        <a:pt x="79912" y="69814"/>
                        <a:pt x="99891" y="34795"/>
                        <a:pt x="119869" y="0"/>
                      </a:cubicBezTo>
                    </a:path>
                  </a:pathLst>
                </a:custGeom>
                <a:noFill/>
                <a:ln cap="flat" cmpd="sng" w="284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6" name="Google Shape;1126;p35"/>
                <p:cNvSpPr/>
                <p:nvPr/>
              </p:nvSpPr>
              <p:spPr>
                <a:xfrm>
                  <a:off x="1264" y="3022"/>
                  <a:ext cx="207" cy="121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cubicBezTo>
                        <a:pt x="19978" y="4907"/>
                        <a:pt x="39956" y="9814"/>
                        <a:pt x="59934" y="29888"/>
                      </a:cubicBezTo>
                      <a:cubicBezTo>
                        <a:pt x="79912" y="49962"/>
                        <a:pt x="99891" y="84981"/>
                        <a:pt x="119869" y="119776"/>
                      </a:cubicBezTo>
                    </a:path>
                  </a:pathLst>
                </a:custGeom>
                <a:noFill/>
                <a:ln cap="flat" cmpd="sng" w="284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127" name="Google Shape;1127;p35"/>
                <p:cNvCxnSpPr/>
                <p:nvPr/>
              </p:nvCxnSpPr>
              <p:spPr>
                <a:xfrm>
                  <a:off x="1177" y="3022"/>
                  <a:ext cx="88" cy="0"/>
                </a:xfrm>
                <a:prstGeom prst="straightConnector1">
                  <a:avLst/>
                </a:prstGeom>
                <a:noFill/>
                <a:ln cap="flat" cmpd="sng" w="284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28" name="Google Shape;1128;p35"/>
                <p:cNvSpPr/>
                <p:nvPr/>
              </p:nvSpPr>
              <p:spPr>
                <a:xfrm>
                  <a:off x="1177" y="3022"/>
                  <a:ext cx="58" cy="243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119888"/>
                      </a:moveTo>
                      <a:cubicBezTo>
                        <a:pt x="59541" y="99814"/>
                        <a:pt x="119541" y="79851"/>
                        <a:pt x="119541" y="59888"/>
                      </a:cubicBezTo>
                      <a:cubicBezTo>
                        <a:pt x="119541" y="40037"/>
                        <a:pt x="59541" y="19962"/>
                        <a:pt x="0" y="0"/>
                      </a:cubicBezTo>
                    </a:path>
                  </a:pathLst>
                </a:custGeom>
                <a:noFill/>
                <a:ln cap="flat" cmpd="sng" w="284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1129" name="Google Shape;1129;p35"/>
              <p:cNvCxnSpPr/>
              <p:nvPr/>
            </p:nvCxnSpPr>
            <p:spPr>
              <a:xfrm>
                <a:off x="1081" y="3211"/>
                <a:ext cx="144" cy="0"/>
              </a:xfrm>
              <a:prstGeom prst="straightConnector1">
                <a:avLst/>
              </a:prstGeom>
              <a:noFill/>
              <a:ln cap="flat" cmpd="sng" w="284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30" name="Google Shape;1130;p35"/>
              <p:cNvGrpSpPr/>
              <p:nvPr/>
            </p:nvGrpSpPr>
            <p:grpSpPr>
              <a:xfrm>
                <a:off x="989" y="2946"/>
                <a:ext cx="225" cy="133"/>
                <a:chOff x="989" y="2946"/>
                <a:chExt cx="225" cy="133"/>
              </a:xfrm>
            </p:grpSpPr>
            <p:cxnSp>
              <p:nvCxnSpPr>
                <p:cNvPr id="1131" name="Google Shape;1131;p35"/>
                <p:cNvCxnSpPr/>
                <p:nvPr/>
              </p:nvCxnSpPr>
              <p:spPr>
                <a:xfrm rot="10800000">
                  <a:off x="1116" y="3079"/>
                  <a:ext cx="98" cy="0"/>
                </a:xfrm>
                <a:prstGeom prst="straightConnector1">
                  <a:avLst/>
                </a:prstGeom>
                <a:noFill/>
                <a:ln cap="flat" cmpd="sng" w="284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2" name="Google Shape;1132;p35"/>
                <p:cNvCxnSpPr/>
                <p:nvPr/>
              </p:nvCxnSpPr>
              <p:spPr>
                <a:xfrm rot="10800000">
                  <a:off x="1126" y="2949"/>
                  <a:ext cx="0" cy="120"/>
                </a:xfrm>
                <a:prstGeom prst="straightConnector1">
                  <a:avLst/>
                </a:prstGeom>
                <a:noFill/>
                <a:ln cap="flat" cmpd="sng" w="284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3" name="Google Shape;1133;p35"/>
                <p:cNvCxnSpPr/>
                <p:nvPr/>
              </p:nvCxnSpPr>
              <p:spPr>
                <a:xfrm rot="10800000">
                  <a:off x="989" y="2946"/>
                  <a:ext cx="145" cy="0"/>
                </a:xfrm>
                <a:prstGeom prst="straightConnector1">
                  <a:avLst/>
                </a:prstGeom>
                <a:noFill/>
                <a:ln cap="flat" cmpd="sng" w="284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34" name="Google Shape;1134;p35"/>
              <p:cNvSpPr/>
              <p:nvPr/>
            </p:nvSpPr>
            <p:spPr>
              <a:xfrm>
                <a:off x="295" y="2915"/>
                <a:ext cx="228" cy="290"/>
              </a:xfrm>
              <a:prstGeom prst="roundRect">
                <a:avLst>
                  <a:gd fmla="val 407" name="adj"/>
                </a:avLst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cxnSp>
            <p:nvCxnSpPr>
              <p:cNvPr id="1135" name="Google Shape;1135;p35"/>
              <p:cNvCxnSpPr/>
              <p:nvPr/>
            </p:nvCxnSpPr>
            <p:spPr>
              <a:xfrm>
                <a:off x="1468" y="3146"/>
                <a:ext cx="144" cy="0"/>
              </a:xfrm>
              <a:prstGeom prst="straightConnector1">
                <a:avLst/>
              </a:prstGeom>
              <a:noFill/>
              <a:ln cap="flat" cmpd="sng" w="284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36" name="Google Shape;1136;p35"/>
              <p:cNvSpPr/>
              <p:nvPr/>
            </p:nvSpPr>
            <p:spPr>
              <a:xfrm>
                <a:off x="844" y="3078"/>
                <a:ext cx="217" cy="290"/>
              </a:xfrm>
              <a:prstGeom prst="roundRect">
                <a:avLst>
                  <a:gd fmla="val 394" name="adj"/>
                </a:avLst>
              </a:prstGeom>
              <a:noFill/>
              <a:ln>
                <a:noFill/>
              </a:ln>
            </p:spPr>
            <p:txBody>
              <a:bodyPr anchorCtr="0" anchor="t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</p:grpSp>
        <p:sp>
          <p:nvSpPr>
            <p:cNvPr id="1137" name="Google Shape;1137;p35"/>
            <p:cNvSpPr/>
            <p:nvPr/>
          </p:nvSpPr>
          <p:spPr>
            <a:xfrm>
              <a:off x="2917571" y="3410265"/>
              <a:ext cx="344488" cy="460723"/>
            </a:xfrm>
            <a:prstGeom prst="roundRect">
              <a:avLst>
                <a:gd fmla="val 394" name="adj"/>
              </a:avLst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1138" name="Google Shape;1138;p35"/>
          <p:cNvGrpSpPr/>
          <p:nvPr/>
        </p:nvGrpSpPr>
        <p:grpSpPr>
          <a:xfrm>
            <a:off x="9021795" y="1428320"/>
            <a:ext cx="1924555" cy="2954567"/>
            <a:chOff x="-1220146" y="3403371"/>
            <a:chExt cx="1924555" cy="2954567"/>
          </a:xfrm>
        </p:grpSpPr>
        <p:cxnSp>
          <p:nvCxnSpPr>
            <p:cNvPr id="1139" name="Google Shape;1139;p35"/>
            <p:cNvCxnSpPr/>
            <p:nvPr/>
          </p:nvCxnSpPr>
          <p:spPr>
            <a:xfrm flipH="1">
              <a:off x="303631" y="3573746"/>
              <a:ext cx="13624" cy="267147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0" name="Google Shape;1140;p35"/>
            <p:cNvCxnSpPr/>
            <p:nvPr/>
          </p:nvCxnSpPr>
          <p:spPr>
            <a:xfrm>
              <a:off x="-176600" y="3573746"/>
              <a:ext cx="0" cy="267147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1" name="Google Shape;1141;p35"/>
            <p:cNvCxnSpPr/>
            <p:nvPr/>
          </p:nvCxnSpPr>
          <p:spPr>
            <a:xfrm>
              <a:off x="-1220146" y="3535646"/>
              <a:ext cx="0" cy="278419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2" name="Google Shape;1142;p35"/>
            <p:cNvSpPr/>
            <p:nvPr/>
          </p:nvSpPr>
          <p:spPr>
            <a:xfrm>
              <a:off x="-1220146" y="3418044"/>
              <a:ext cx="357559" cy="460749"/>
            </a:xfrm>
            <a:prstGeom prst="roundRect">
              <a:avLst>
                <a:gd fmla="val 394" name="adj"/>
              </a:avLst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-922737" y="3418044"/>
              <a:ext cx="351203" cy="460749"/>
            </a:xfrm>
            <a:prstGeom prst="roundRect">
              <a:avLst>
                <a:gd fmla="val 407" name="adj"/>
              </a:avLst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-1220146" y="3800943"/>
              <a:ext cx="336900" cy="2556995"/>
            </a:xfrm>
            <a:prstGeom prst="roundRect">
              <a:avLst>
                <a:gd fmla="val 468" name="adj"/>
              </a:avLst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-922736" y="3800943"/>
              <a:ext cx="336900" cy="2556995"/>
            </a:xfrm>
            <a:prstGeom prst="roundRect">
              <a:avLst>
                <a:gd fmla="val 468" name="adj"/>
              </a:avLst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-627800" y="3800943"/>
              <a:ext cx="336900" cy="2556995"/>
            </a:xfrm>
            <a:prstGeom prst="roundRect">
              <a:avLst>
                <a:gd fmla="val 468" name="adj"/>
              </a:avLst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-771232" y="3418044"/>
              <a:ext cx="636205" cy="460749"/>
            </a:xfrm>
            <a:prstGeom prst="roundRect">
              <a:avLst>
                <a:gd fmla="val 407" name="adj"/>
              </a:avLst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C</a:t>
              </a: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-97146" y="3403371"/>
              <a:ext cx="801555" cy="460749"/>
            </a:xfrm>
            <a:prstGeom prst="roundRect">
              <a:avLst>
                <a:gd fmla="val 407" name="adj"/>
              </a:avLst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/>
            </a:p>
          </p:txBody>
        </p:sp>
      </p:grpSp>
      <p:sp>
        <p:nvSpPr>
          <p:cNvPr id="1149" name="Google Shape;1149;p35"/>
          <p:cNvSpPr/>
          <p:nvPr/>
        </p:nvSpPr>
        <p:spPr>
          <a:xfrm>
            <a:off x="10139920" y="1825892"/>
            <a:ext cx="336900" cy="2556995"/>
          </a:xfrm>
          <a:prstGeom prst="roundRect">
            <a:avLst>
              <a:gd fmla="val 468" name="adj"/>
            </a:avLst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0" name="Google Shape;1150;p35"/>
          <p:cNvGraphicFramePr/>
          <p:nvPr/>
        </p:nvGraphicFramePr>
        <p:xfrm>
          <a:off x="9470708" y="45380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{69A806D4-CBEF-469C-A733-C13941E45231}</a:tableStyleId>
              </a:tblPr>
              <a:tblGrid>
                <a:gridCol w="258900"/>
              </a:tblGrid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151" name="Google Shape;1151;p35"/>
          <p:cNvCxnSpPr/>
          <p:nvPr/>
        </p:nvCxnSpPr>
        <p:spPr>
          <a:xfrm>
            <a:off x="8798436" y="4647028"/>
            <a:ext cx="672273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52" name="Google Shape;1152;p35"/>
          <p:cNvCxnSpPr/>
          <p:nvPr/>
        </p:nvCxnSpPr>
        <p:spPr>
          <a:xfrm>
            <a:off x="9729204" y="5698588"/>
            <a:ext cx="672273" cy="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53" name="Google Shape;1153;p35"/>
          <p:cNvSpPr txBox="1"/>
          <p:nvPr/>
        </p:nvSpPr>
        <p:spPr>
          <a:xfrm>
            <a:off x="8008866" y="4493140"/>
            <a:ext cx="7866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addr_in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4" name="Google Shape;1154;p35"/>
          <p:cNvSpPr txBox="1"/>
          <p:nvPr/>
        </p:nvSpPr>
        <p:spPr>
          <a:xfrm>
            <a:off x="10476821" y="5544700"/>
            <a:ext cx="10136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data_out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5" name="Google Shape;1155;p35"/>
          <p:cNvCxnSpPr/>
          <p:nvPr/>
        </p:nvCxnSpPr>
        <p:spPr>
          <a:xfrm flipH="1" rot="10800000">
            <a:off x="9021795" y="4602832"/>
            <a:ext cx="112777" cy="112777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6" name="Google Shape;1156;p35"/>
          <p:cNvSpPr txBox="1"/>
          <p:nvPr/>
        </p:nvSpPr>
        <p:spPr>
          <a:xfrm>
            <a:off x="8943131" y="4717989"/>
            <a:ext cx="24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157" name="Google Shape;1157;p35"/>
          <p:cNvSpPr txBox="1"/>
          <p:nvPr/>
        </p:nvSpPr>
        <p:spPr>
          <a:xfrm>
            <a:off x="8011777" y="4240652"/>
            <a:ext cx="7866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{A,B,C}</a:t>
            </a:r>
            <a:endParaRPr/>
          </a:p>
        </p:txBody>
      </p:sp>
      <p:sp>
        <p:nvSpPr>
          <p:cNvPr id="1158" name="Google Shape;1158;p35"/>
          <p:cNvSpPr txBox="1"/>
          <p:nvPr/>
        </p:nvSpPr>
        <p:spPr>
          <a:xfrm>
            <a:off x="10492986" y="5821699"/>
            <a:ext cx="78665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{O}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ROMs and PROMs</a:t>
            </a:r>
            <a:endParaRPr/>
          </a:p>
        </p:txBody>
      </p:sp>
      <p:sp>
        <p:nvSpPr>
          <p:cNvPr id="1164" name="Google Shape;1164;p36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Read Only Memory (ROM)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Array of memory values that are constant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Non-volatile (doesn’t need constant power to save values)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Programmable Read Only Memory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Array of memory values that can be written exactly once</a:t>
            </a:r>
            <a:endParaRPr/>
          </a:p>
          <a:p>
            <a:pPr indent="-436563" lvl="0" marL="45199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Electronically Erasable PROM (EEPROM)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Can write to memory, deploy in field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 special hardware to reset bits if need to update</a:t>
            </a:r>
            <a:br>
              <a:rPr lang="en-US"/>
            </a:br>
            <a:endParaRPr/>
          </a:p>
          <a:p>
            <a:pPr indent="-309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256 KBs of EEPROM costs ~$10 on Jameco</a:t>
            </a:r>
            <a:endParaRPr/>
          </a:p>
          <a:p>
            <a:pPr indent="-469900" lvl="1" marL="925957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Much better then spending thousands on design costs unless we're gonna make </a:t>
            </a:r>
            <a:r>
              <a:rPr b="1" lang="en-US"/>
              <a:t>tons</a:t>
            </a:r>
            <a:r>
              <a:rPr lang="en-US"/>
              <a:t> of these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165" name="Google Shape;1165;p3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6" name="Google Shape;11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7719" y="627026"/>
            <a:ext cx="4491038" cy="136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8-entry 4-bit ROM</a:t>
            </a:r>
            <a:endParaRPr/>
          </a:p>
        </p:txBody>
      </p:sp>
      <p:sp>
        <p:nvSpPr>
          <p:cNvPr id="1172" name="Google Shape;1172;p3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3" name="Google Shape;1173;p37"/>
          <p:cNvSpPr/>
          <p:nvPr/>
        </p:nvSpPr>
        <p:spPr>
          <a:xfrm>
            <a:off x="9425404" y="3807661"/>
            <a:ext cx="2299868" cy="1362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Reminder: A decoder sets exactly one output high based on input</a:t>
            </a:r>
            <a:endParaRPr/>
          </a:p>
        </p:txBody>
      </p:sp>
      <p:cxnSp>
        <p:nvCxnSpPr>
          <p:cNvPr id="1174" name="Google Shape;1174;p37"/>
          <p:cNvCxnSpPr/>
          <p:nvPr/>
        </p:nvCxnSpPr>
        <p:spPr>
          <a:xfrm>
            <a:off x="2114425" y="3882241"/>
            <a:ext cx="0" cy="106045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5" name="Google Shape;1175;p37"/>
          <p:cNvCxnSpPr/>
          <p:nvPr/>
        </p:nvCxnSpPr>
        <p:spPr>
          <a:xfrm>
            <a:off x="9052719" y="2586841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6" name="Google Shape;1176;p37"/>
          <p:cNvCxnSpPr/>
          <p:nvPr/>
        </p:nvCxnSpPr>
        <p:spPr>
          <a:xfrm>
            <a:off x="9052719" y="2891641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7" name="Google Shape;1177;p37"/>
          <p:cNvCxnSpPr/>
          <p:nvPr/>
        </p:nvCxnSpPr>
        <p:spPr>
          <a:xfrm>
            <a:off x="9052719" y="3196441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8" name="Google Shape;1178;p37"/>
          <p:cNvSpPr txBox="1"/>
          <p:nvPr/>
        </p:nvSpPr>
        <p:spPr>
          <a:xfrm>
            <a:off x="9798844" y="2445554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37"/>
          <p:cNvSpPr txBox="1"/>
          <p:nvPr/>
        </p:nvSpPr>
        <p:spPr>
          <a:xfrm>
            <a:off x="9814719" y="2739241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37"/>
          <p:cNvSpPr txBox="1"/>
          <p:nvPr/>
        </p:nvSpPr>
        <p:spPr>
          <a:xfrm>
            <a:off x="9814719" y="3044041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37"/>
          <p:cNvSpPr/>
          <p:nvPr/>
        </p:nvSpPr>
        <p:spPr>
          <a:xfrm>
            <a:off x="7985919" y="1824841"/>
            <a:ext cx="1066800" cy="4114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2" name="Google Shape;1182;p37"/>
          <p:cNvCxnSpPr/>
          <p:nvPr/>
        </p:nvCxnSpPr>
        <p:spPr>
          <a:xfrm rot="10800000">
            <a:off x="3642519" y="5634841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3" name="Google Shape;1183;p37"/>
          <p:cNvCxnSpPr/>
          <p:nvPr/>
        </p:nvCxnSpPr>
        <p:spPr>
          <a:xfrm rot="10800000">
            <a:off x="3642519" y="2129641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4" name="Google Shape;1184;p37"/>
          <p:cNvCxnSpPr/>
          <p:nvPr/>
        </p:nvCxnSpPr>
        <p:spPr>
          <a:xfrm rot="10800000">
            <a:off x="3642519" y="2586841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5" name="Google Shape;1185;p37"/>
          <p:cNvCxnSpPr/>
          <p:nvPr/>
        </p:nvCxnSpPr>
        <p:spPr>
          <a:xfrm rot="10800000">
            <a:off x="3642519" y="3120241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6" name="Google Shape;1186;p37"/>
          <p:cNvCxnSpPr/>
          <p:nvPr/>
        </p:nvCxnSpPr>
        <p:spPr>
          <a:xfrm rot="10800000">
            <a:off x="3642519" y="3653641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7" name="Google Shape;1187;p37"/>
          <p:cNvCxnSpPr/>
          <p:nvPr/>
        </p:nvCxnSpPr>
        <p:spPr>
          <a:xfrm rot="10800000">
            <a:off x="3642519" y="4187041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8" name="Google Shape;1188;p37"/>
          <p:cNvCxnSpPr/>
          <p:nvPr/>
        </p:nvCxnSpPr>
        <p:spPr>
          <a:xfrm rot="10800000">
            <a:off x="3642519" y="4720441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9" name="Google Shape;1189;p37"/>
          <p:cNvCxnSpPr/>
          <p:nvPr/>
        </p:nvCxnSpPr>
        <p:spPr>
          <a:xfrm rot="10800000">
            <a:off x="3642519" y="5177641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0" name="Google Shape;1190;p37"/>
          <p:cNvCxnSpPr/>
          <p:nvPr/>
        </p:nvCxnSpPr>
        <p:spPr>
          <a:xfrm>
            <a:off x="4252119" y="2129641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1" name="Google Shape;1191;p37"/>
          <p:cNvCxnSpPr/>
          <p:nvPr/>
        </p:nvCxnSpPr>
        <p:spPr>
          <a:xfrm>
            <a:off x="5166519" y="2129641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2" name="Google Shape;1192;p37"/>
          <p:cNvCxnSpPr/>
          <p:nvPr/>
        </p:nvCxnSpPr>
        <p:spPr>
          <a:xfrm>
            <a:off x="6157119" y="2129641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3" name="Google Shape;1193;p37"/>
          <p:cNvCxnSpPr/>
          <p:nvPr/>
        </p:nvCxnSpPr>
        <p:spPr>
          <a:xfrm>
            <a:off x="7147719" y="2129641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4" name="Google Shape;1194;p37"/>
          <p:cNvSpPr txBox="1"/>
          <p:nvPr/>
        </p:nvSpPr>
        <p:spPr>
          <a:xfrm>
            <a:off x="4252119" y="6092041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37"/>
          <p:cNvSpPr txBox="1"/>
          <p:nvPr/>
        </p:nvSpPr>
        <p:spPr>
          <a:xfrm>
            <a:off x="5166519" y="6092041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37"/>
          <p:cNvSpPr txBox="1"/>
          <p:nvPr/>
        </p:nvSpPr>
        <p:spPr>
          <a:xfrm>
            <a:off x="6157119" y="6092041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37"/>
          <p:cNvSpPr txBox="1"/>
          <p:nvPr/>
        </p:nvSpPr>
        <p:spPr>
          <a:xfrm>
            <a:off x="7147719" y="6092041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8" name="Google Shape;1198;p37"/>
          <p:cNvGrpSpPr/>
          <p:nvPr/>
        </p:nvGrpSpPr>
        <p:grpSpPr>
          <a:xfrm>
            <a:off x="3642519" y="2129641"/>
            <a:ext cx="6172200" cy="4267200"/>
            <a:chOff x="1200" y="1296"/>
            <a:chExt cx="3888" cy="2688"/>
          </a:xfrm>
        </p:grpSpPr>
        <p:cxnSp>
          <p:nvCxnSpPr>
            <p:cNvPr id="1199" name="Google Shape;1199;p37"/>
            <p:cNvCxnSpPr/>
            <p:nvPr/>
          </p:nvCxnSpPr>
          <p:spPr>
            <a:xfrm>
              <a:off x="3408" y="1344"/>
              <a:ext cx="0" cy="2592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0" name="Google Shape;1200;p37"/>
            <p:cNvSpPr/>
            <p:nvPr/>
          </p:nvSpPr>
          <p:spPr>
            <a:xfrm>
              <a:off x="1632" y="3792"/>
              <a:ext cx="2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2832" y="3792"/>
              <a:ext cx="2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2208" y="3792"/>
              <a:ext cx="2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3456" y="3792"/>
              <a:ext cx="2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4" name="Google Shape;1204;p37"/>
            <p:cNvCxnSpPr/>
            <p:nvPr/>
          </p:nvCxnSpPr>
          <p:spPr>
            <a:xfrm>
              <a:off x="4608" y="1776"/>
              <a:ext cx="48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5" name="Google Shape;1205;p37"/>
            <p:cNvCxnSpPr/>
            <p:nvPr/>
          </p:nvCxnSpPr>
          <p:spPr>
            <a:xfrm>
              <a:off x="4608" y="1584"/>
              <a:ext cx="480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6" name="Google Shape;1206;p37"/>
            <p:cNvCxnSpPr/>
            <p:nvPr/>
          </p:nvCxnSpPr>
          <p:spPr>
            <a:xfrm>
              <a:off x="1584" y="1296"/>
              <a:ext cx="0" cy="264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7" name="Google Shape;1207;p37"/>
            <p:cNvCxnSpPr/>
            <p:nvPr/>
          </p:nvCxnSpPr>
          <p:spPr>
            <a:xfrm rot="10800000">
              <a:off x="1200" y="2256"/>
              <a:ext cx="2736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8" name="Google Shape;1208;p37"/>
            <p:cNvSpPr txBox="1"/>
            <p:nvPr/>
          </p:nvSpPr>
          <p:spPr>
            <a:xfrm>
              <a:off x="4896" y="1390"/>
              <a:ext cx="18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7"/>
            <p:cNvSpPr txBox="1"/>
            <p:nvPr/>
          </p:nvSpPr>
          <p:spPr>
            <a:xfrm>
              <a:off x="4896" y="1582"/>
              <a:ext cx="18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7"/>
            <p:cNvSpPr txBox="1"/>
            <p:nvPr/>
          </p:nvSpPr>
          <p:spPr>
            <a:xfrm>
              <a:off x="4896" y="1774"/>
              <a:ext cx="18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1" name="Google Shape;1211;p37"/>
          <p:cNvSpPr txBox="1"/>
          <p:nvPr/>
        </p:nvSpPr>
        <p:spPr>
          <a:xfrm>
            <a:off x="7970045" y="1961366"/>
            <a:ext cx="28892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37"/>
          <p:cNvSpPr txBox="1"/>
          <p:nvPr/>
        </p:nvSpPr>
        <p:spPr>
          <a:xfrm>
            <a:off x="7985920" y="5455455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37"/>
          <p:cNvSpPr txBox="1"/>
          <p:nvPr/>
        </p:nvSpPr>
        <p:spPr>
          <a:xfrm>
            <a:off x="7985920" y="3474255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4" name="Google Shape;1214;p37"/>
          <p:cNvGrpSpPr/>
          <p:nvPr/>
        </p:nvGrpSpPr>
        <p:grpSpPr>
          <a:xfrm>
            <a:off x="2864645" y="2053441"/>
            <a:ext cx="4359275" cy="3200400"/>
            <a:chOff x="710" y="1248"/>
            <a:chExt cx="2746" cy="2016"/>
          </a:xfrm>
        </p:grpSpPr>
        <p:grpSp>
          <p:nvGrpSpPr>
            <p:cNvPr id="1215" name="Google Shape;1215;p37"/>
            <p:cNvGrpSpPr/>
            <p:nvPr/>
          </p:nvGrpSpPr>
          <p:grpSpPr>
            <a:xfrm>
              <a:off x="1536" y="1248"/>
              <a:ext cx="1920" cy="2016"/>
              <a:chOff x="1536" y="1248"/>
              <a:chExt cx="1920" cy="2016"/>
            </a:xfrm>
          </p:grpSpPr>
          <p:sp>
            <p:nvSpPr>
              <p:cNvPr id="1216" name="Google Shape;1216;p37"/>
              <p:cNvSpPr/>
              <p:nvPr/>
            </p:nvSpPr>
            <p:spPr>
              <a:xfrm>
                <a:off x="2736" y="254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37"/>
              <p:cNvSpPr/>
              <p:nvPr/>
            </p:nvSpPr>
            <p:spPr>
              <a:xfrm>
                <a:off x="1536" y="316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37"/>
              <p:cNvSpPr/>
              <p:nvPr/>
            </p:nvSpPr>
            <p:spPr>
              <a:xfrm>
                <a:off x="1536" y="124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37"/>
              <p:cNvSpPr/>
              <p:nvPr/>
            </p:nvSpPr>
            <p:spPr>
              <a:xfrm>
                <a:off x="3360" y="124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37"/>
              <p:cNvSpPr/>
              <p:nvPr/>
            </p:nvSpPr>
            <p:spPr>
              <a:xfrm>
                <a:off x="3360" y="288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37"/>
              <p:cNvSpPr/>
              <p:nvPr/>
            </p:nvSpPr>
            <p:spPr>
              <a:xfrm>
                <a:off x="2736" y="187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37"/>
              <p:cNvSpPr/>
              <p:nvPr/>
            </p:nvSpPr>
            <p:spPr>
              <a:xfrm>
                <a:off x="2112" y="153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37"/>
              <p:cNvSpPr/>
              <p:nvPr/>
            </p:nvSpPr>
            <p:spPr>
              <a:xfrm>
                <a:off x="1536" y="220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37"/>
              <p:cNvSpPr/>
              <p:nvPr/>
            </p:nvSpPr>
            <p:spPr>
              <a:xfrm>
                <a:off x="3360" y="220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5" name="Google Shape;1225;p37"/>
            <p:cNvSpPr txBox="1"/>
            <p:nvPr/>
          </p:nvSpPr>
          <p:spPr>
            <a:xfrm>
              <a:off x="710" y="1895"/>
              <a:ext cx="14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6" name="Google Shape;1226;p37"/>
          <p:cNvSpPr txBox="1"/>
          <p:nvPr/>
        </p:nvSpPr>
        <p:spPr>
          <a:xfrm>
            <a:off x="9194171" y="1849209"/>
            <a:ext cx="9140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37"/>
          <p:cNvSpPr txBox="1"/>
          <p:nvPr/>
        </p:nvSpPr>
        <p:spPr>
          <a:xfrm>
            <a:off x="4900941" y="6316205"/>
            <a:ext cx="604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37"/>
          <p:cNvSpPr/>
          <p:nvPr/>
        </p:nvSpPr>
        <p:spPr>
          <a:xfrm>
            <a:off x="3970637" y="3389103"/>
            <a:ext cx="717630" cy="71763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9" name="Google Shape;1229;p37"/>
          <p:cNvCxnSpPr>
            <a:stCxn id="1228" idx="1"/>
            <a:endCxn id="1230" idx="0"/>
          </p:cNvCxnSpPr>
          <p:nvPr/>
        </p:nvCxnSpPr>
        <p:spPr>
          <a:xfrm flipH="1">
            <a:off x="2450031" y="3494197"/>
            <a:ext cx="1625700" cy="275100"/>
          </a:xfrm>
          <a:prstGeom prst="straightConnector1">
            <a:avLst/>
          </a:prstGeom>
          <a:solidFill>
            <a:srgbClr val="A3B2C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1" name="Google Shape;1231;p37"/>
          <p:cNvCxnSpPr>
            <a:stCxn id="1228" idx="4"/>
            <a:endCxn id="1230" idx="5"/>
          </p:cNvCxnSpPr>
          <p:nvPr/>
        </p:nvCxnSpPr>
        <p:spPr>
          <a:xfrm flipH="1">
            <a:off x="2986352" y="4106733"/>
            <a:ext cx="1343100" cy="957300"/>
          </a:xfrm>
          <a:prstGeom prst="straightConnector1">
            <a:avLst/>
          </a:prstGeom>
          <a:solidFill>
            <a:srgbClr val="A3B2C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0" name="Google Shape;1230;p37"/>
          <p:cNvSpPr/>
          <p:nvPr/>
        </p:nvSpPr>
        <p:spPr>
          <a:xfrm>
            <a:off x="1691545" y="3769187"/>
            <a:ext cx="1517092" cy="1517092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2" name="Google Shape;1232;p37"/>
          <p:cNvCxnSpPr/>
          <p:nvPr/>
        </p:nvCxnSpPr>
        <p:spPr>
          <a:xfrm rot="10800000">
            <a:off x="2268525" y="4263241"/>
            <a:ext cx="916793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3" name="Google Shape;1233;p37"/>
          <p:cNvCxnSpPr/>
          <p:nvPr/>
        </p:nvCxnSpPr>
        <p:spPr>
          <a:xfrm>
            <a:off x="2114425" y="4942691"/>
            <a:ext cx="0" cy="23495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4" name="Google Shape;1234;p37"/>
          <p:cNvGrpSpPr/>
          <p:nvPr/>
        </p:nvGrpSpPr>
        <p:grpSpPr>
          <a:xfrm>
            <a:off x="2268526" y="4404535"/>
            <a:ext cx="393314" cy="393314"/>
            <a:chOff x="881836" y="3992403"/>
            <a:chExt cx="544698" cy="544698"/>
          </a:xfrm>
        </p:grpSpPr>
        <p:sp>
          <p:nvSpPr>
            <p:cNvPr id="1235" name="Google Shape;1235;p37"/>
            <p:cNvSpPr/>
            <p:nvPr/>
          </p:nvSpPr>
          <p:spPr>
            <a:xfrm rot="-8100000">
              <a:off x="932056" y="4101721"/>
              <a:ext cx="444258" cy="326061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36" name="Google Shape;1236;p37"/>
            <p:cNvCxnSpPr/>
            <p:nvPr/>
          </p:nvCxnSpPr>
          <p:spPr>
            <a:xfrm>
              <a:off x="886686" y="4264752"/>
              <a:ext cx="269148" cy="269148"/>
            </a:xfrm>
            <a:prstGeom prst="straightConnector1">
              <a:avLst/>
            </a:prstGeom>
            <a:solidFill>
              <a:srgbClr val="A3B2C1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237" name="Google Shape;1237;p37"/>
          <p:cNvCxnSpPr/>
          <p:nvPr/>
        </p:nvCxnSpPr>
        <p:spPr>
          <a:xfrm flipH="1" rot="10800000">
            <a:off x="2551951" y="4289698"/>
            <a:ext cx="218858" cy="215513"/>
          </a:xfrm>
          <a:prstGeom prst="straightConnector1">
            <a:avLst/>
          </a:prstGeom>
          <a:solidFill>
            <a:srgbClr val="A3B2C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8" name="Google Shape;1238;p37"/>
          <p:cNvCxnSpPr>
            <a:stCxn id="1233" idx="0"/>
          </p:cNvCxnSpPr>
          <p:nvPr/>
        </p:nvCxnSpPr>
        <p:spPr>
          <a:xfrm flipH="1" rot="10800000">
            <a:off x="2114425" y="4688891"/>
            <a:ext cx="244800" cy="253800"/>
          </a:xfrm>
          <a:prstGeom prst="straightConnector1">
            <a:avLst/>
          </a:prstGeom>
          <a:solidFill>
            <a:srgbClr val="A3B2C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9" name="Google Shape;1239;p37"/>
          <p:cNvSpPr txBox="1"/>
          <p:nvPr/>
        </p:nvSpPr>
        <p:spPr>
          <a:xfrm>
            <a:off x="1384262" y="5316993"/>
            <a:ext cx="253921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diode only allows current to flow in one direction.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prevents a ‘1’ from propagating to other lines.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0" name="Google Shape;1240;p37"/>
          <p:cNvCxnSpPr/>
          <p:nvPr/>
        </p:nvCxnSpPr>
        <p:spPr>
          <a:xfrm>
            <a:off x="2081134" y="2154977"/>
            <a:ext cx="0" cy="106045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1" name="Google Shape;1241;p37"/>
          <p:cNvSpPr/>
          <p:nvPr/>
        </p:nvSpPr>
        <p:spPr>
          <a:xfrm>
            <a:off x="3937754" y="1885509"/>
            <a:ext cx="717630" cy="71763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2" name="Google Shape;1242;p37"/>
          <p:cNvCxnSpPr>
            <a:stCxn id="1241" idx="4"/>
            <a:endCxn id="1243" idx="5"/>
          </p:cNvCxnSpPr>
          <p:nvPr/>
        </p:nvCxnSpPr>
        <p:spPr>
          <a:xfrm flipH="1">
            <a:off x="2953169" y="2603139"/>
            <a:ext cx="1343400" cy="733800"/>
          </a:xfrm>
          <a:prstGeom prst="straightConnector1">
            <a:avLst/>
          </a:prstGeom>
          <a:solidFill>
            <a:srgbClr val="A3B2C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3" name="Google Shape;1243;p37"/>
          <p:cNvSpPr/>
          <p:nvPr/>
        </p:nvSpPr>
        <p:spPr>
          <a:xfrm>
            <a:off x="1658254" y="2041923"/>
            <a:ext cx="1517092" cy="1517092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4" name="Google Shape;1244;p37"/>
          <p:cNvCxnSpPr/>
          <p:nvPr/>
        </p:nvCxnSpPr>
        <p:spPr>
          <a:xfrm rot="10800000">
            <a:off x="2203587" y="2535977"/>
            <a:ext cx="94844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5" name="Google Shape;1245;p37"/>
          <p:cNvCxnSpPr/>
          <p:nvPr/>
        </p:nvCxnSpPr>
        <p:spPr>
          <a:xfrm>
            <a:off x="2081134" y="3215427"/>
            <a:ext cx="0" cy="23495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46" name="Google Shape;1246;p37"/>
          <p:cNvGrpSpPr/>
          <p:nvPr/>
        </p:nvGrpSpPr>
        <p:grpSpPr>
          <a:xfrm>
            <a:off x="2235235" y="2677271"/>
            <a:ext cx="393314" cy="393314"/>
            <a:chOff x="881836" y="3992403"/>
            <a:chExt cx="544698" cy="544698"/>
          </a:xfrm>
        </p:grpSpPr>
        <p:sp>
          <p:nvSpPr>
            <p:cNvPr id="1247" name="Google Shape;1247;p37"/>
            <p:cNvSpPr/>
            <p:nvPr/>
          </p:nvSpPr>
          <p:spPr>
            <a:xfrm rot="-8100000">
              <a:off x="932056" y="4101721"/>
              <a:ext cx="444258" cy="326061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48" name="Google Shape;1248;p37"/>
            <p:cNvCxnSpPr/>
            <p:nvPr/>
          </p:nvCxnSpPr>
          <p:spPr>
            <a:xfrm>
              <a:off x="886686" y="4264752"/>
              <a:ext cx="269148" cy="269148"/>
            </a:xfrm>
            <a:prstGeom prst="straightConnector1">
              <a:avLst/>
            </a:prstGeom>
            <a:solidFill>
              <a:srgbClr val="A3B2C1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249" name="Google Shape;1249;p37"/>
          <p:cNvCxnSpPr/>
          <p:nvPr/>
        </p:nvCxnSpPr>
        <p:spPr>
          <a:xfrm flipH="1" rot="10800000">
            <a:off x="2518660" y="2562434"/>
            <a:ext cx="218858" cy="215513"/>
          </a:xfrm>
          <a:prstGeom prst="straightConnector1">
            <a:avLst/>
          </a:prstGeom>
          <a:solidFill>
            <a:srgbClr val="A3B2C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0" name="Google Shape;1250;p37"/>
          <p:cNvCxnSpPr/>
          <p:nvPr/>
        </p:nvCxnSpPr>
        <p:spPr>
          <a:xfrm flipH="1" rot="10800000">
            <a:off x="2081134" y="2961675"/>
            <a:ext cx="244906" cy="253753"/>
          </a:xfrm>
          <a:prstGeom prst="straightConnector1">
            <a:avLst/>
          </a:prstGeom>
          <a:solidFill>
            <a:srgbClr val="A3B2C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1" name="Google Shape;1251;p37"/>
          <p:cNvCxnSpPr>
            <a:stCxn id="1241" idx="0"/>
            <a:endCxn id="1243" idx="0"/>
          </p:cNvCxnSpPr>
          <p:nvPr/>
        </p:nvCxnSpPr>
        <p:spPr>
          <a:xfrm flipH="1">
            <a:off x="2416769" y="1885509"/>
            <a:ext cx="1879800" cy="156300"/>
          </a:xfrm>
          <a:prstGeom prst="straightConnector1">
            <a:avLst/>
          </a:prstGeom>
          <a:solidFill>
            <a:srgbClr val="A3B2C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2" name="Google Shape;1252;p37"/>
          <p:cNvCxnSpPr/>
          <p:nvPr/>
        </p:nvCxnSpPr>
        <p:spPr>
          <a:xfrm rot="10800000">
            <a:off x="1731751" y="4263241"/>
            <a:ext cx="240156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3" name="Google Shape;1253;p37"/>
          <p:cNvSpPr/>
          <p:nvPr/>
        </p:nvSpPr>
        <p:spPr>
          <a:xfrm rot="-2700000">
            <a:off x="1856129" y="4194199"/>
            <a:ext cx="529006" cy="52137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4" name="Google Shape;1254;p37"/>
          <p:cNvSpPr/>
          <p:nvPr/>
        </p:nvSpPr>
        <p:spPr>
          <a:xfrm rot="-2700000">
            <a:off x="1802094" y="2474737"/>
            <a:ext cx="529006" cy="52137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5" name="Google Shape;1255;p37"/>
          <p:cNvCxnSpPr/>
          <p:nvPr/>
        </p:nvCxnSpPr>
        <p:spPr>
          <a:xfrm rot="10800000">
            <a:off x="1691545" y="2535977"/>
            <a:ext cx="245437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6" name="Google Shape;1256;p37"/>
          <p:cNvSpPr/>
          <p:nvPr/>
        </p:nvSpPr>
        <p:spPr>
          <a:xfrm rot="-2700000">
            <a:off x="1893020" y="4226985"/>
            <a:ext cx="450098" cy="443604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8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8-entry 4-bit ROM</a:t>
            </a:r>
            <a:endParaRPr/>
          </a:p>
        </p:txBody>
      </p:sp>
      <p:sp>
        <p:nvSpPr>
          <p:cNvPr id="1262" name="Google Shape;1262;p3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63" name="Google Shape;1263;p38"/>
          <p:cNvCxnSpPr/>
          <p:nvPr/>
        </p:nvCxnSpPr>
        <p:spPr>
          <a:xfrm>
            <a:off x="9122698" y="2590800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4" name="Google Shape;1264;p38"/>
          <p:cNvCxnSpPr/>
          <p:nvPr/>
        </p:nvCxnSpPr>
        <p:spPr>
          <a:xfrm>
            <a:off x="9122698" y="2895600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5" name="Google Shape;1265;p38"/>
          <p:cNvCxnSpPr/>
          <p:nvPr/>
        </p:nvCxnSpPr>
        <p:spPr>
          <a:xfrm>
            <a:off x="9122698" y="3200400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6" name="Google Shape;1266;p38"/>
          <p:cNvSpPr txBox="1"/>
          <p:nvPr/>
        </p:nvSpPr>
        <p:spPr>
          <a:xfrm>
            <a:off x="9868823" y="2449513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38"/>
          <p:cNvSpPr txBox="1"/>
          <p:nvPr/>
        </p:nvSpPr>
        <p:spPr>
          <a:xfrm>
            <a:off x="9884698" y="2743200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38"/>
          <p:cNvSpPr txBox="1"/>
          <p:nvPr/>
        </p:nvSpPr>
        <p:spPr>
          <a:xfrm>
            <a:off x="9884698" y="3048000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38"/>
          <p:cNvSpPr/>
          <p:nvPr/>
        </p:nvSpPr>
        <p:spPr>
          <a:xfrm>
            <a:off x="8055898" y="1828800"/>
            <a:ext cx="1066800" cy="4114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0" name="Google Shape;1270;p38"/>
          <p:cNvCxnSpPr/>
          <p:nvPr/>
        </p:nvCxnSpPr>
        <p:spPr>
          <a:xfrm rot="10800000">
            <a:off x="3712498" y="56388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1" name="Google Shape;1271;p38"/>
          <p:cNvCxnSpPr/>
          <p:nvPr/>
        </p:nvCxnSpPr>
        <p:spPr>
          <a:xfrm rot="10800000">
            <a:off x="3712498" y="21336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2" name="Google Shape;1272;p38"/>
          <p:cNvCxnSpPr/>
          <p:nvPr/>
        </p:nvCxnSpPr>
        <p:spPr>
          <a:xfrm rot="10800000">
            <a:off x="3712498" y="25908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3" name="Google Shape;1273;p38"/>
          <p:cNvCxnSpPr/>
          <p:nvPr/>
        </p:nvCxnSpPr>
        <p:spPr>
          <a:xfrm rot="10800000">
            <a:off x="3712498" y="31242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4" name="Google Shape;1274;p38"/>
          <p:cNvCxnSpPr/>
          <p:nvPr/>
        </p:nvCxnSpPr>
        <p:spPr>
          <a:xfrm rot="10800000">
            <a:off x="3712498" y="36576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5" name="Google Shape;1275;p38"/>
          <p:cNvCxnSpPr/>
          <p:nvPr/>
        </p:nvCxnSpPr>
        <p:spPr>
          <a:xfrm rot="10800000">
            <a:off x="3712498" y="41910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6" name="Google Shape;1276;p38"/>
          <p:cNvCxnSpPr/>
          <p:nvPr/>
        </p:nvCxnSpPr>
        <p:spPr>
          <a:xfrm rot="10800000">
            <a:off x="3712498" y="47244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7" name="Google Shape;1277;p38"/>
          <p:cNvCxnSpPr/>
          <p:nvPr/>
        </p:nvCxnSpPr>
        <p:spPr>
          <a:xfrm rot="10800000">
            <a:off x="3712498" y="51816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8" name="Google Shape;1278;p38"/>
          <p:cNvCxnSpPr/>
          <p:nvPr/>
        </p:nvCxnSpPr>
        <p:spPr>
          <a:xfrm>
            <a:off x="4322098" y="2133600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9" name="Google Shape;1279;p38"/>
          <p:cNvCxnSpPr/>
          <p:nvPr/>
        </p:nvCxnSpPr>
        <p:spPr>
          <a:xfrm>
            <a:off x="5236498" y="2133600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0" name="Google Shape;1280;p38"/>
          <p:cNvCxnSpPr/>
          <p:nvPr/>
        </p:nvCxnSpPr>
        <p:spPr>
          <a:xfrm>
            <a:off x="6227098" y="2133600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1" name="Google Shape;1281;p38"/>
          <p:cNvCxnSpPr/>
          <p:nvPr/>
        </p:nvCxnSpPr>
        <p:spPr>
          <a:xfrm>
            <a:off x="7217698" y="2133600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2" name="Google Shape;1282;p38"/>
          <p:cNvSpPr txBox="1"/>
          <p:nvPr/>
        </p:nvSpPr>
        <p:spPr>
          <a:xfrm>
            <a:off x="4322098" y="6096000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38"/>
          <p:cNvSpPr txBox="1"/>
          <p:nvPr/>
        </p:nvSpPr>
        <p:spPr>
          <a:xfrm>
            <a:off x="5236498" y="6096000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38"/>
          <p:cNvSpPr txBox="1"/>
          <p:nvPr/>
        </p:nvSpPr>
        <p:spPr>
          <a:xfrm>
            <a:off x="6227098" y="6096000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38"/>
          <p:cNvSpPr txBox="1"/>
          <p:nvPr/>
        </p:nvSpPr>
        <p:spPr>
          <a:xfrm>
            <a:off x="7217698" y="6096000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38"/>
          <p:cNvSpPr txBox="1"/>
          <p:nvPr/>
        </p:nvSpPr>
        <p:spPr>
          <a:xfrm>
            <a:off x="8040024" y="1965325"/>
            <a:ext cx="28892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38"/>
          <p:cNvSpPr txBox="1"/>
          <p:nvPr/>
        </p:nvSpPr>
        <p:spPr>
          <a:xfrm>
            <a:off x="8055899" y="5459414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38"/>
          <p:cNvSpPr txBox="1"/>
          <p:nvPr/>
        </p:nvSpPr>
        <p:spPr>
          <a:xfrm>
            <a:off x="8055899" y="3478214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9" name="Google Shape;1289;p38"/>
          <p:cNvGrpSpPr/>
          <p:nvPr/>
        </p:nvGrpSpPr>
        <p:grpSpPr>
          <a:xfrm>
            <a:off x="2934624" y="2057400"/>
            <a:ext cx="4359275" cy="3200400"/>
            <a:chOff x="710" y="1248"/>
            <a:chExt cx="2746" cy="2016"/>
          </a:xfrm>
        </p:grpSpPr>
        <p:grpSp>
          <p:nvGrpSpPr>
            <p:cNvPr id="1290" name="Google Shape;1290;p38"/>
            <p:cNvGrpSpPr/>
            <p:nvPr/>
          </p:nvGrpSpPr>
          <p:grpSpPr>
            <a:xfrm>
              <a:off x="1536" y="1248"/>
              <a:ext cx="1920" cy="2016"/>
              <a:chOff x="1536" y="1248"/>
              <a:chExt cx="1920" cy="2016"/>
            </a:xfrm>
          </p:grpSpPr>
          <p:sp>
            <p:nvSpPr>
              <p:cNvPr id="1291" name="Google Shape;1291;p38"/>
              <p:cNvSpPr/>
              <p:nvPr/>
            </p:nvSpPr>
            <p:spPr>
              <a:xfrm>
                <a:off x="2736" y="254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38"/>
              <p:cNvSpPr/>
              <p:nvPr/>
            </p:nvSpPr>
            <p:spPr>
              <a:xfrm>
                <a:off x="1536" y="316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38"/>
              <p:cNvSpPr/>
              <p:nvPr/>
            </p:nvSpPr>
            <p:spPr>
              <a:xfrm>
                <a:off x="1536" y="124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3360" y="124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3360" y="288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38"/>
              <p:cNvSpPr/>
              <p:nvPr/>
            </p:nvSpPr>
            <p:spPr>
              <a:xfrm>
                <a:off x="2736" y="187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38"/>
              <p:cNvSpPr/>
              <p:nvPr/>
            </p:nvSpPr>
            <p:spPr>
              <a:xfrm>
                <a:off x="2112" y="153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38"/>
              <p:cNvSpPr/>
              <p:nvPr/>
            </p:nvSpPr>
            <p:spPr>
              <a:xfrm>
                <a:off x="1536" y="220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3360" y="220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0" name="Google Shape;1300;p38"/>
            <p:cNvSpPr txBox="1"/>
            <p:nvPr/>
          </p:nvSpPr>
          <p:spPr>
            <a:xfrm>
              <a:off x="710" y="1895"/>
              <a:ext cx="14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1" name="Google Shape;1301;p38"/>
          <p:cNvSpPr txBox="1"/>
          <p:nvPr/>
        </p:nvSpPr>
        <p:spPr>
          <a:xfrm>
            <a:off x="9264150" y="1853168"/>
            <a:ext cx="9140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38"/>
          <p:cNvSpPr txBox="1"/>
          <p:nvPr/>
        </p:nvSpPr>
        <p:spPr>
          <a:xfrm>
            <a:off x="4970920" y="6320164"/>
            <a:ext cx="604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3" name="Google Shape;1303;p38"/>
          <p:cNvGraphicFramePr/>
          <p:nvPr/>
        </p:nvGraphicFramePr>
        <p:xfrm>
          <a:off x="1674466" y="1756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{69F5C786-95EA-4088-810F-0C7F016D711C}</a:tableStyleId>
              </a:tblPr>
              <a:tblGrid>
                <a:gridCol w="664600"/>
                <a:gridCol w="1249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B2C1"/>
                    </a:solidFill>
                  </a:tcPr>
                </a:tc>
              </a:tr>
              <a:tr h="4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5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5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5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5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5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</a:tr>
              <a:tr h="44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5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5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95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</a:tr>
            </a:tbl>
          </a:graphicData>
        </a:graphic>
      </p:graphicFrame>
      <p:sp>
        <p:nvSpPr>
          <p:cNvPr id="1304" name="Google Shape;1304;p38"/>
          <p:cNvSpPr txBox="1"/>
          <p:nvPr/>
        </p:nvSpPr>
        <p:spPr>
          <a:xfrm>
            <a:off x="1819745" y="6055836"/>
            <a:ext cx="1631261" cy="646331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ROM corresponds to this truth table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8-entry 4-bit ROM</a:t>
            </a:r>
            <a:endParaRPr/>
          </a:p>
        </p:txBody>
      </p:sp>
      <p:sp>
        <p:nvSpPr>
          <p:cNvPr id="1310" name="Google Shape;1310;p3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11" name="Google Shape;1311;p39"/>
          <p:cNvCxnSpPr/>
          <p:nvPr/>
        </p:nvCxnSpPr>
        <p:spPr>
          <a:xfrm>
            <a:off x="9122698" y="2590800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2" name="Google Shape;1312;p39"/>
          <p:cNvCxnSpPr/>
          <p:nvPr/>
        </p:nvCxnSpPr>
        <p:spPr>
          <a:xfrm>
            <a:off x="9122698" y="2895600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3" name="Google Shape;1313;p39"/>
          <p:cNvCxnSpPr/>
          <p:nvPr/>
        </p:nvCxnSpPr>
        <p:spPr>
          <a:xfrm>
            <a:off x="9122698" y="3200400"/>
            <a:ext cx="762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4" name="Google Shape;1314;p39"/>
          <p:cNvSpPr txBox="1"/>
          <p:nvPr/>
        </p:nvSpPr>
        <p:spPr>
          <a:xfrm>
            <a:off x="9868823" y="2449513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39"/>
          <p:cNvSpPr txBox="1"/>
          <p:nvPr/>
        </p:nvSpPr>
        <p:spPr>
          <a:xfrm>
            <a:off x="9884698" y="2743200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39"/>
          <p:cNvSpPr txBox="1"/>
          <p:nvPr/>
        </p:nvSpPr>
        <p:spPr>
          <a:xfrm>
            <a:off x="9884698" y="3048000"/>
            <a:ext cx="3698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39"/>
          <p:cNvSpPr/>
          <p:nvPr/>
        </p:nvSpPr>
        <p:spPr>
          <a:xfrm>
            <a:off x="8055898" y="1828800"/>
            <a:ext cx="1066800" cy="4114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3x8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8" name="Google Shape;1318;p39"/>
          <p:cNvCxnSpPr/>
          <p:nvPr/>
        </p:nvCxnSpPr>
        <p:spPr>
          <a:xfrm rot="10800000">
            <a:off x="3712498" y="56388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9" name="Google Shape;1319;p39"/>
          <p:cNvCxnSpPr/>
          <p:nvPr/>
        </p:nvCxnSpPr>
        <p:spPr>
          <a:xfrm rot="10800000">
            <a:off x="3712498" y="21336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0" name="Google Shape;1320;p39"/>
          <p:cNvCxnSpPr/>
          <p:nvPr/>
        </p:nvCxnSpPr>
        <p:spPr>
          <a:xfrm rot="10800000">
            <a:off x="3712498" y="25908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1" name="Google Shape;1321;p39"/>
          <p:cNvCxnSpPr/>
          <p:nvPr/>
        </p:nvCxnSpPr>
        <p:spPr>
          <a:xfrm rot="10800000">
            <a:off x="3712498" y="31242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2" name="Google Shape;1322;p39"/>
          <p:cNvCxnSpPr/>
          <p:nvPr/>
        </p:nvCxnSpPr>
        <p:spPr>
          <a:xfrm rot="10800000">
            <a:off x="3712498" y="36576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3" name="Google Shape;1323;p39"/>
          <p:cNvCxnSpPr/>
          <p:nvPr/>
        </p:nvCxnSpPr>
        <p:spPr>
          <a:xfrm rot="10800000">
            <a:off x="3712498" y="41910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4" name="Google Shape;1324;p39"/>
          <p:cNvCxnSpPr/>
          <p:nvPr/>
        </p:nvCxnSpPr>
        <p:spPr>
          <a:xfrm rot="10800000">
            <a:off x="3712498" y="47244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5" name="Google Shape;1325;p39"/>
          <p:cNvCxnSpPr/>
          <p:nvPr/>
        </p:nvCxnSpPr>
        <p:spPr>
          <a:xfrm rot="10800000">
            <a:off x="3712498" y="5181600"/>
            <a:ext cx="4343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6" name="Google Shape;1326;p39"/>
          <p:cNvCxnSpPr/>
          <p:nvPr/>
        </p:nvCxnSpPr>
        <p:spPr>
          <a:xfrm>
            <a:off x="4322098" y="2133600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7" name="Google Shape;1327;p39"/>
          <p:cNvCxnSpPr/>
          <p:nvPr/>
        </p:nvCxnSpPr>
        <p:spPr>
          <a:xfrm>
            <a:off x="5236498" y="2133600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8" name="Google Shape;1328;p39"/>
          <p:cNvCxnSpPr/>
          <p:nvPr/>
        </p:nvCxnSpPr>
        <p:spPr>
          <a:xfrm>
            <a:off x="6227098" y="2133600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9" name="Google Shape;1329;p39"/>
          <p:cNvCxnSpPr/>
          <p:nvPr/>
        </p:nvCxnSpPr>
        <p:spPr>
          <a:xfrm>
            <a:off x="7217698" y="2133600"/>
            <a:ext cx="0" cy="419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0" name="Google Shape;1330;p39"/>
          <p:cNvSpPr txBox="1"/>
          <p:nvPr/>
        </p:nvSpPr>
        <p:spPr>
          <a:xfrm>
            <a:off x="4322098" y="6096000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39"/>
          <p:cNvSpPr txBox="1"/>
          <p:nvPr/>
        </p:nvSpPr>
        <p:spPr>
          <a:xfrm>
            <a:off x="5236498" y="6096000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39"/>
          <p:cNvSpPr txBox="1"/>
          <p:nvPr/>
        </p:nvSpPr>
        <p:spPr>
          <a:xfrm>
            <a:off x="6227098" y="6096000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39"/>
          <p:cNvSpPr txBox="1"/>
          <p:nvPr/>
        </p:nvSpPr>
        <p:spPr>
          <a:xfrm>
            <a:off x="7217698" y="6096000"/>
            <a:ext cx="3698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aseline="-25000"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39"/>
          <p:cNvSpPr txBox="1"/>
          <p:nvPr/>
        </p:nvSpPr>
        <p:spPr>
          <a:xfrm>
            <a:off x="8040024" y="1965325"/>
            <a:ext cx="28892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39"/>
          <p:cNvSpPr txBox="1"/>
          <p:nvPr/>
        </p:nvSpPr>
        <p:spPr>
          <a:xfrm>
            <a:off x="8055899" y="5459414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39"/>
          <p:cNvSpPr txBox="1"/>
          <p:nvPr/>
        </p:nvSpPr>
        <p:spPr>
          <a:xfrm>
            <a:off x="8055899" y="3478214"/>
            <a:ext cx="2889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7" name="Google Shape;1337;p39"/>
          <p:cNvGrpSpPr/>
          <p:nvPr/>
        </p:nvGrpSpPr>
        <p:grpSpPr>
          <a:xfrm>
            <a:off x="2934624" y="2057400"/>
            <a:ext cx="4359275" cy="3200400"/>
            <a:chOff x="710" y="1248"/>
            <a:chExt cx="2746" cy="2016"/>
          </a:xfrm>
        </p:grpSpPr>
        <p:grpSp>
          <p:nvGrpSpPr>
            <p:cNvPr id="1338" name="Google Shape;1338;p39"/>
            <p:cNvGrpSpPr/>
            <p:nvPr/>
          </p:nvGrpSpPr>
          <p:grpSpPr>
            <a:xfrm>
              <a:off x="1536" y="1248"/>
              <a:ext cx="1920" cy="2016"/>
              <a:chOff x="1536" y="1248"/>
              <a:chExt cx="1920" cy="2016"/>
            </a:xfrm>
          </p:grpSpPr>
          <p:sp>
            <p:nvSpPr>
              <p:cNvPr id="1339" name="Google Shape;1339;p39"/>
              <p:cNvSpPr/>
              <p:nvPr/>
            </p:nvSpPr>
            <p:spPr>
              <a:xfrm>
                <a:off x="2736" y="254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39"/>
              <p:cNvSpPr/>
              <p:nvPr/>
            </p:nvSpPr>
            <p:spPr>
              <a:xfrm>
                <a:off x="1536" y="316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39"/>
              <p:cNvSpPr/>
              <p:nvPr/>
            </p:nvSpPr>
            <p:spPr>
              <a:xfrm>
                <a:off x="1536" y="124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39"/>
              <p:cNvSpPr/>
              <p:nvPr/>
            </p:nvSpPr>
            <p:spPr>
              <a:xfrm>
                <a:off x="3360" y="124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39"/>
              <p:cNvSpPr/>
              <p:nvPr/>
            </p:nvSpPr>
            <p:spPr>
              <a:xfrm>
                <a:off x="3360" y="288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39"/>
              <p:cNvSpPr/>
              <p:nvPr/>
            </p:nvSpPr>
            <p:spPr>
              <a:xfrm>
                <a:off x="2736" y="187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39"/>
              <p:cNvSpPr/>
              <p:nvPr/>
            </p:nvSpPr>
            <p:spPr>
              <a:xfrm>
                <a:off x="2112" y="153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39"/>
              <p:cNvSpPr/>
              <p:nvPr/>
            </p:nvSpPr>
            <p:spPr>
              <a:xfrm>
                <a:off x="1536" y="220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39"/>
              <p:cNvSpPr/>
              <p:nvPr/>
            </p:nvSpPr>
            <p:spPr>
              <a:xfrm>
                <a:off x="3360" y="220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8" name="Google Shape;1348;p39"/>
            <p:cNvSpPr txBox="1"/>
            <p:nvPr/>
          </p:nvSpPr>
          <p:spPr>
            <a:xfrm>
              <a:off x="710" y="1895"/>
              <a:ext cx="142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9" name="Google Shape;1349;p39"/>
          <p:cNvSpPr txBox="1"/>
          <p:nvPr/>
        </p:nvSpPr>
        <p:spPr>
          <a:xfrm>
            <a:off x="9264150" y="1853168"/>
            <a:ext cx="9140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39"/>
          <p:cNvSpPr txBox="1"/>
          <p:nvPr/>
        </p:nvSpPr>
        <p:spPr>
          <a:xfrm>
            <a:off x="4970920" y="6320164"/>
            <a:ext cx="6046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51" name="Google Shape;1351;p39"/>
          <p:cNvGraphicFramePr/>
          <p:nvPr/>
        </p:nvGraphicFramePr>
        <p:xfrm>
          <a:off x="1674466" y="1756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{69F5C786-95EA-4088-810F-0C7F016D711C}</a:tableStyleId>
              </a:tblPr>
              <a:tblGrid>
                <a:gridCol w="664600"/>
                <a:gridCol w="1249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Output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B2C1"/>
                    </a:solidFill>
                  </a:tcPr>
                </a:tc>
              </a:tr>
              <a:tr h="4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</a:tr>
              <a:tr h="51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0010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</a:tr>
              <a:tr h="441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0001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4E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111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95"/>
                        <a:t>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2F4"/>
                    </a:solidFill>
                  </a:tcPr>
                </a:tc>
              </a:tr>
            </a:tbl>
          </a:graphicData>
        </a:graphic>
      </p:graphicFrame>
      <p:sp>
        <p:nvSpPr>
          <p:cNvPr id="1352" name="Google Shape;1352;p39"/>
          <p:cNvSpPr txBox="1"/>
          <p:nvPr/>
        </p:nvSpPr>
        <p:spPr>
          <a:xfrm>
            <a:off x="1819745" y="6055836"/>
            <a:ext cx="1631261" cy="646331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ROM corresponds to this truth table</a:t>
            </a:r>
            <a:endParaRPr/>
          </a:p>
        </p:txBody>
      </p:sp>
      <p:sp>
        <p:nvSpPr>
          <p:cNvPr id="1353" name="Google Shape;1353;p39"/>
          <p:cNvSpPr/>
          <p:nvPr/>
        </p:nvSpPr>
        <p:spPr>
          <a:xfrm>
            <a:off x="7402642" y="523645"/>
            <a:ext cx="3141635" cy="827320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Poll:</a:t>
            </a:r>
            <a:r>
              <a:rPr b="1" lang="en-US" sz="16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What's the formula for size of ROM needed?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Sequential Logic</a:t>
            </a:r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060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670"/>
              <a:buChar char="•"/>
            </a:pPr>
            <a:r>
              <a:rPr lang="en-US"/>
              <a:t>Can we build a processor out of these combinational elements?</a:t>
            </a:r>
            <a:endParaRPr/>
          </a:p>
          <a:p>
            <a:pPr indent="-228060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96670"/>
              <a:buChar char="•"/>
            </a:pPr>
            <a:r>
              <a:rPr lang="en-US"/>
              <a:t>How to build something like a program counter (PC)?</a:t>
            </a:r>
            <a:endParaRPr/>
          </a:p>
          <a:p>
            <a:pPr indent="-228060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Char char="•"/>
            </a:pPr>
            <a:r>
              <a:rPr lang="en-US"/>
              <a:t>Increment it for every instruction… fine, use an adder</a:t>
            </a:r>
            <a:endParaRPr/>
          </a:p>
          <a:p>
            <a:pPr indent="-228060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Char char="•"/>
            </a:pPr>
            <a:r>
              <a:rPr lang="en-US"/>
              <a:t>But only increment it once ready to move on to next instruction</a:t>
            </a:r>
            <a:endParaRPr/>
          </a:p>
          <a:p>
            <a:pPr indent="-228060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Char char="•"/>
            </a:pPr>
            <a:r>
              <a:rPr lang="en-US"/>
              <a:t>That takes a finite amount of time… until then we need to "remember" the current value</a:t>
            </a:r>
            <a:endParaRPr/>
          </a:p>
          <a:p>
            <a:pPr indent="-228060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96670"/>
              <a:buChar char="•"/>
            </a:pPr>
            <a:r>
              <a:rPr lang="en-US"/>
              <a:t>Combinational logic's output is determined from current input</a:t>
            </a:r>
            <a:endParaRPr/>
          </a:p>
          <a:p>
            <a:pPr indent="-228060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Char char="•"/>
            </a:pPr>
            <a:r>
              <a:rPr lang="en-US"/>
              <a:t>But computers have "state" – they remember previous inputs and behave differently based on its history</a:t>
            </a:r>
            <a:endParaRPr/>
          </a:p>
          <a:p>
            <a:pPr indent="-228060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96670"/>
              <a:buChar char="•"/>
            </a:pPr>
            <a:r>
              <a:rPr lang="en-US"/>
              <a:t>Examples of state</a:t>
            </a:r>
            <a:endParaRPr/>
          </a:p>
          <a:p>
            <a:pPr indent="-228060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Char char="•"/>
            </a:pPr>
            <a:r>
              <a:rPr lang="en-US"/>
              <a:t>Registers</a:t>
            </a:r>
            <a:endParaRPr/>
          </a:p>
          <a:p>
            <a:pPr indent="-228060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Char char="•"/>
            </a:pPr>
            <a:r>
              <a:rPr lang="en-US"/>
              <a:t>Memory</a:t>
            </a:r>
            <a:endParaRPr/>
          </a:p>
          <a:p>
            <a:pPr indent="-228060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Char char="•"/>
            </a:pPr>
            <a:r>
              <a:rPr lang="en-US"/>
              <a:t>PC</a:t>
            </a:r>
            <a:endParaRPr/>
          </a:p>
          <a:p>
            <a:pPr indent="-228060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96670"/>
              <a:buChar char="•"/>
            </a:pPr>
            <a:r>
              <a:rPr lang="en-US"/>
              <a:t>Sequential logic's output depends not only on current input, but also the current state</a:t>
            </a:r>
            <a:endParaRPr/>
          </a:p>
          <a:p>
            <a:pPr indent="-228060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ct val="96670"/>
              <a:buChar char="•"/>
            </a:pPr>
            <a:r>
              <a:rPr lang="en-US"/>
              <a:t>This lecture will show you how to build sequential logic from gates</a:t>
            </a:r>
            <a:endParaRPr/>
          </a:p>
          <a:p>
            <a:pPr indent="-228060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ct val="96073"/>
              <a:buChar char="•"/>
            </a:pPr>
            <a:r>
              <a:rPr lang="en-US"/>
              <a:t>Key is feedback</a:t>
            </a:r>
            <a:endParaRPr/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0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Aside: Other Memories</a:t>
            </a:r>
            <a:endParaRPr/>
          </a:p>
        </p:txBody>
      </p:sp>
      <p:sp>
        <p:nvSpPr>
          <p:cNvPr id="1359" name="Google Shape;1359;p40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Static RAM (random access memory)</a:t>
            </a:r>
            <a:endParaRPr/>
          </a:p>
          <a:p>
            <a:pPr indent="-438150" lvl="1" marL="90805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Built from sequential circuits</a:t>
            </a:r>
            <a:endParaRPr/>
          </a:p>
          <a:p>
            <a:pPr indent="-403225" lvl="2" marL="1304925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Takes 4-6 transistors to store 1 bit</a:t>
            </a:r>
            <a:endParaRPr/>
          </a:p>
          <a:p>
            <a:pPr indent="-403225" lvl="2" marL="1304925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Fast access (&lt; 1 ns access possible)</a:t>
            </a:r>
            <a:endParaRPr/>
          </a:p>
          <a:p>
            <a:pPr indent="-347980" lvl="0" marL="46990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469900" lvl="0" marL="46990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Dynamic RAM</a:t>
            </a:r>
            <a:endParaRPr/>
          </a:p>
          <a:p>
            <a:pPr indent="-438150" lvl="1" marL="90805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Built using a single transistor and a capacitor</a:t>
            </a:r>
            <a:endParaRPr/>
          </a:p>
          <a:p>
            <a:pPr indent="-403225" lvl="2" marL="1304925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1’s must be refreshed often to retain value</a:t>
            </a:r>
            <a:endParaRPr/>
          </a:p>
          <a:p>
            <a:pPr indent="-403225" lvl="2" marL="1304925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Slower access than static RAM</a:t>
            </a:r>
            <a:endParaRPr/>
          </a:p>
          <a:p>
            <a:pPr indent="-403225" lvl="2" marL="1304925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Much more dense layout than static RAM</a:t>
            </a:r>
            <a:endParaRPr/>
          </a:p>
          <a:p>
            <a:pPr indent="-347980" lvl="0" marL="46990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469900" lvl="0" marL="46990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Both require constant power, or they will lose their data (i.e. are </a:t>
            </a:r>
            <a:r>
              <a:rPr b="1" lang="en-US" sz="2000"/>
              <a:t>volatile</a:t>
            </a:r>
            <a:r>
              <a:rPr lang="en-US" sz="2000"/>
              <a:t>)</a:t>
            </a:r>
            <a:endParaRPr b="1" sz="2000"/>
          </a:p>
          <a:p>
            <a:pPr indent="-469900" lvl="0" marL="46990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These will be used to build computer memory hierarchies (later in class)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360" name="Google Shape;1360;p40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1" name="Google Shape;13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4944" y="3045619"/>
            <a:ext cx="1476375" cy="129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41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Implementing Combinational Logic</a:t>
            </a:r>
            <a:endParaRPr/>
          </a:p>
        </p:txBody>
      </p:sp>
      <p:sp>
        <p:nvSpPr>
          <p:cNvPr id="1367" name="Google Shape;1367;p41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Custom logic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Pros: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Can optimize the number of gates used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Cons: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Can be expensive / time consuming to make custom logic circuits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Lookup table: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Pros: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Programmable ROMs (Read-Only Memories) are very cheap and can be programmed very quickly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Cons:</a:t>
            </a:r>
            <a:endParaRPr/>
          </a:p>
          <a:p>
            <a:pPr indent="-228029" lvl="2" marL="1140143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/>
              <a:t>Size requirement grows exponentially with number of inputs (adding one just more bit </a:t>
            </a:r>
            <a:r>
              <a:rPr b="1" lang="en-US"/>
              <a:t>doubles</a:t>
            </a:r>
            <a:r>
              <a:rPr lang="en-US"/>
              <a:t> the storage requirements!)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368" name="Google Shape;1368;p41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2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Controller Design So far</a:t>
            </a:r>
            <a:endParaRPr/>
          </a:p>
        </p:txBody>
      </p:sp>
      <p:sp>
        <p:nvSpPr>
          <p:cNvPr id="1374" name="Google Shape;1374;p42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5" name="Google Shape;1375;p42"/>
          <p:cNvSpPr/>
          <p:nvPr/>
        </p:nvSpPr>
        <p:spPr>
          <a:xfrm>
            <a:off x="4770277" y="2312672"/>
            <a:ext cx="2301243" cy="2184717"/>
          </a:xfrm>
          <a:prstGeom prst="rect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6" name="Google Shape;1376;p42"/>
          <p:cNvSpPr/>
          <p:nvPr/>
        </p:nvSpPr>
        <p:spPr>
          <a:xfrm>
            <a:off x="5623719" y="4668838"/>
            <a:ext cx="1143000" cy="1447800"/>
          </a:xfrm>
          <a:prstGeom prst="rect">
            <a:avLst/>
          </a:pr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7" name="Google Shape;1377;p42"/>
          <p:cNvGrpSpPr/>
          <p:nvPr/>
        </p:nvGrpSpPr>
        <p:grpSpPr>
          <a:xfrm>
            <a:off x="5699919" y="5278439"/>
            <a:ext cx="990600" cy="384175"/>
            <a:chOff x="2832" y="2782"/>
            <a:chExt cx="624" cy="242"/>
          </a:xfrm>
        </p:grpSpPr>
        <p:sp>
          <p:nvSpPr>
            <p:cNvPr id="1378" name="Google Shape;1378;p42"/>
            <p:cNvSpPr/>
            <p:nvPr/>
          </p:nvSpPr>
          <p:spPr>
            <a:xfrm>
              <a:off x="2976" y="2784"/>
              <a:ext cx="336" cy="24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79" name="Google Shape;1379;p42"/>
            <p:cNvCxnSpPr/>
            <p:nvPr/>
          </p:nvCxnSpPr>
          <p:spPr>
            <a:xfrm flipH="1" rot="10800000">
              <a:off x="2976" y="2976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0" name="Google Shape;1380;p42"/>
            <p:cNvCxnSpPr/>
            <p:nvPr/>
          </p:nvCxnSpPr>
          <p:spPr>
            <a:xfrm rot="10800000">
              <a:off x="2976" y="2928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1" name="Google Shape;1381;p42"/>
            <p:cNvSpPr txBox="1"/>
            <p:nvPr/>
          </p:nvSpPr>
          <p:spPr>
            <a:xfrm>
              <a:off x="2946" y="2782"/>
              <a:ext cx="43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       Q</a:t>
              </a:r>
              <a:endParaRPr/>
            </a:p>
          </p:txBody>
        </p:sp>
        <p:cxnSp>
          <p:nvCxnSpPr>
            <p:cNvPr id="1382" name="Google Shape;1382;p42"/>
            <p:cNvCxnSpPr/>
            <p:nvPr/>
          </p:nvCxnSpPr>
          <p:spPr>
            <a:xfrm>
              <a:off x="2832" y="283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3" name="Google Shape;1383;p42"/>
            <p:cNvCxnSpPr/>
            <p:nvPr/>
          </p:nvCxnSpPr>
          <p:spPr>
            <a:xfrm>
              <a:off x="2832" y="2976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84" name="Google Shape;1384;p42"/>
            <p:cNvCxnSpPr/>
            <p:nvPr/>
          </p:nvCxnSpPr>
          <p:spPr>
            <a:xfrm>
              <a:off x="3312" y="283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85" name="Google Shape;1385;p42"/>
          <p:cNvGrpSpPr/>
          <p:nvPr/>
        </p:nvGrpSpPr>
        <p:grpSpPr>
          <a:xfrm>
            <a:off x="5699919" y="4821239"/>
            <a:ext cx="990600" cy="384175"/>
            <a:chOff x="2832" y="2782"/>
            <a:chExt cx="624" cy="242"/>
          </a:xfrm>
        </p:grpSpPr>
        <p:sp>
          <p:nvSpPr>
            <p:cNvPr id="1386" name="Google Shape;1386;p42"/>
            <p:cNvSpPr/>
            <p:nvPr/>
          </p:nvSpPr>
          <p:spPr>
            <a:xfrm>
              <a:off x="2976" y="2784"/>
              <a:ext cx="336" cy="24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7" name="Google Shape;1387;p42"/>
            <p:cNvCxnSpPr/>
            <p:nvPr/>
          </p:nvCxnSpPr>
          <p:spPr>
            <a:xfrm flipH="1" rot="10800000">
              <a:off x="2976" y="2976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8" name="Google Shape;1388;p42"/>
            <p:cNvCxnSpPr/>
            <p:nvPr/>
          </p:nvCxnSpPr>
          <p:spPr>
            <a:xfrm rot="10800000">
              <a:off x="2976" y="2928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9" name="Google Shape;1389;p42"/>
            <p:cNvSpPr txBox="1"/>
            <p:nvPr/>
          </p:nvSpPr>
          <p:spPr>
            <a:xfrm>
              <a:off x="2946" y="2782"/>
              <a:ext cx="43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       Q</a:t>
              </a:r>
              <a:endParaRPr/>
            </a:p>
          </p:txBody>
        </p:sp>
        <p:cxnSp>
          <p:nvCxnSpPr>
            <p:cNvPr id="1390" name="Google Shape;1390;p42"/>
            <p:cNvCxnSpPr/>
            <p:nvPr/>
          </p:nvCxnSpPr>
          <p:spPr>
            <a:xfrm>
              <a:off x="2832" y="283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1" name="Google Shape;1391;p42"/>
            <p:cNvCxnSpPr/>
            <p:nvPr/>
          </p:nvCxnSpPr>
          <p:spPr>
            <a:xfrm>
              <a:off x="2832" y="2976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92" name="Google Shape;1392;p42"/>
            <p:cNvCxnSpPr/>
            <p:nvPr/>
          </p:nvCxnSpPr>
          <p:spPr>
            <a:xfrm>
              <a:off x="3312" y="283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393" name="Google Shape;1393;p42"/>
          <p:cNvCxnSpPr/>
          <p:nvPr/>
        </p:nvCxnSpPr>
        <p:spPr>
          <a:xfrm>
            <a:off x="4214019" y="3563938"/>
            <a:ext cx="0" cy="186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4" name="Google Shape;1394;p42"/>
          <p:cNvCxnSpPr/>
          <p:nvPr/>
        </p:nvCxnSpPr>
        <p:spPr>
          <a:xfrm>
            <a:off x="4770279" y="3779520"/>
            <a:ext cx="0" cy="157511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42"/>
          <p:cNvCxnSpPr/>
          <p:nvPr/>
        </p:nvCxnSpPr>
        <p:spPr>
          <a:xfrm>
            <a:off x="4998879" y="4053841"/>
            <a:ext cx="0" cy="84359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6" name="Google Shape;1396;p42"/>
          <p:cNvSpPr/>
          <p:nvPr/>
        </p:nvSpPr>
        <p:spPr>
          <a:xfrm>
            <a:off x="5097939" y="2705894"/>
            <a:ext cx="1610836" cy="171608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Memory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(24 bit address,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 bit output)</a:t>
            </a:r>
            <a:endParaRPr/>
          </a:p>
        </p:txBody>
      </p:sp>
      <p:cxnSp>
        <p:nvCxnSpPr>
          <p:cNvPr id="1397" name="Google Shape;1397;p42"/>
          <p:cNvCxnSpPr/>
          <p:nvPr/>
        </p:nvCxnSpPr>
        <p:spPr>
          <a:xfrm flipH="1">
            <a:off x="4998879" y="4897438"/>
            <a:ext cx="70104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8" name="Google Shape;1398;p42"/>
          <p:cNvCxnSpPr/>
          <p:nvPr/>
        </p:nvCxnSpPr>
        <p:spPr>
          <a:xfrm flipH="1">
            <a:off x="4770279" y="5354638"/>
            <a:ext cx="92964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42"/>
          <p:cNvCxnSpPr/>
          <p:nvPr/>
        </p:nvCxnSpPr>
        <p:spPr>
          <a:xfrm>
            <a:off x="6614319" y="4897438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0" name="Google Shape;1400;p42"/>
          <p:cNvCxnSpPr/>
          <p:nvPr/>
        </p:nvCxnSpPr>
        <p:spPr>
          <a:xfrm rot="10800000">
            <a:off x="6614319" y="535463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42"/>
          <p:cNvCxnSpPr/>
          <p:nvPr/>
        </p:nvCxnSpPr>
        <p:spPr>
          <a:xfrm rot="10800000">
            <a:off x="7300119" y="3983038"/>
            <a:ext cx="0" cy="13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2" name="Google Shape;1402;p42"/>
          <p:cNvCxnSpPr/>
          <p:nvPr/>
        </p:nvCxnSpPr>
        <p:spPr>
          <a:xfrm rot="10800000">
            <a:off x="7071519" y="4287838"/>
            <a:ext cx="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3" name="Google Shape;1403;p42"/>
          <p:cNvCxnSpPr/>
          <p:nvPr/>
        </p:nvCxnSpPr>
        <p:spPr>
          <a:xfrm rot="10800000">
            <a:off x="6690519" y="4287838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42"/>
          <p:cNvCxnSpPr/>
          <p:nvPr/>
        </p:nvCxnSpPr>
        <p:spPr>
          <a:xfrm rot="10800000">
            <a:off x="6690519" y="3983038"/>
            <a:ext cx="609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5" name="Google Shape;1405;p42"/>
          <p:cNvCxnSpPr/>
          <p:nvPr/>
        </p:nvCxnSpPr>
        <p:spPr>
          <a:xfrm>
            <a:off x="6690519" y="3373438"/>
            <a:ext cx="182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6" name="Google Shape;1406;p42"/>
          <p:cNvCxnSpPr/>
          <p:nvPr/>
        </p:nvCxnSpPr>
        <p:spPr>
          <a:xfrm>
            <a:off x="6690519" y="3678238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bs01885_" id="1407" name="Google Shape;140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519" y="4135438"/>
            <a:ext cx="877888" cy="881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8" name="Google Shape;1408;p42"/>
          <p:cNvCxnSpPr/>
          <p:nvPr/>
        </p:nvCxnSpPr>
        <p:spPr>
          <a:xfrm rot="10800000">
            <a:off x="8062119" y="3678238"/>
            <a:ext cx="0" cy="205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Google Shape;1409;p42"/>
          <p:cNvCxnSpPr/>
          <p:nvPr/>
        </p:nvCxnSpPr>
        <p:spPr>
          <a:xfrm>
            <a:off x="8062119" y="5735638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42"/>
          <p:cNvSpPr txBox="1"/>
          <p:nvPr/>
        </p:nvSpPr>
        <p:spPr>
          <a:xfrm>
            <a:off x="8671720" y="4260850"/>
            <a:ext cx="73977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/>
          </a:p>
        </p:txBody>
      </p:sp>
      <p:sp>
        <p:nvSpPr>
          <p:cNvPr id="1411" name="Google Shape;1411;p42"/>
          <p:cNvSpPr txBox="1"/>
          <p:nvPr/>
        </p:nvSpPr>
        <p:spPr>
          <a:xfrm>
            <a:off x="8747920" y="5403850"/>
            <a:ext cx="53181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</a:t>
            </a:r>
            <a:endParaRPr/>
          </a:p>
        </p:txBody>
      </p:sp>
      <p:cxnSp>
        <p:nvCxnSpPr>
          <p:cNvPr id="1412" name="Google Shape;1412;p42"/>
          <p:cNvCxnSpPr/>
          <p:nvPr/>
        </p:nvCxnSpPr>
        <p:spPr>
          <a:xfrm>
            <a:off x="8519319" y="3373438"/>
            <a:ext cx="0" cy="121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3" name="Google Shape;1413;p42"/>
          <p:cNvCxnSpPr/>
          <p:nvPr/>
        </p:nvCxnSpPr>
        <p:spPr>
          <a:xfrm rot="10800000">
            <a:off x="8519319" y="4592638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42"/>
          <p:cNvCxnSpPr/>
          <p:nvPr/>
        </p:nvCxnSpPr>
        <p:spPr>
          <a:xfrm rot="10800000">
            <a:off x="2469039" y="5430838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bs01882_" id="1415" name="Google Shape;141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1819" y="5126038"/>
            <a:ext cx="895350" cy="893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s01882_" id="1416" name="Google Shape;141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4219" y="4897438"/>
            <a:ext cx="895350" cy="893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s01882_" id="1417" name="Google Shape;141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3239" y="4745038"/>
            <a:ext cx="895350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42"/>
          <p:cNvSpPr txBox="1"/>
          <p:nvPr/>
        </p:nvSpPr>
        <p:spPr>
          <a:xfrm>
            <a:off x="2850040" y="5099050"/>
            <a:ext cx="120491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 release</a:t>
            </a:r>
            <a:endParaRPr/>
          </a:p>
        </p:txBody>
      </p:sp>
      <p:cxnSp>
        <p:nvCxnSpPr>
          <p:cNvPr id="1419" name="Google Shape;1419;p42"/>
          <p:cNvCxnSpPr/>
          <p:nvPr/>
        </p:nvCxnSpPr>
        <p:spPr>
          <a:xfrm>
            <a:off x="2171859" y="2885758"/>
            <a:ext cx="2926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0" name="Google Shape;1420;p42"/>
          <p:cNvCxnSpPr/>
          <p:nvPr/>
        </p:nvCxnSpPr>
        <p:spPr>
          <a:xfrm>
            <a:off x="2177574" y="3048954"/>
            <a:ext cx="292036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1" name="Google Shape;1421;p42"/>
          <p:cNvCxnSpPr/>
          <p:nvPr/>
        </p:nvCxnSpPr>
        <p:spPr>
          <a:xfrm>
            <a:off x="2171859" y="3202842"/>
            <a:ext cx="292607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42"/>
          <p:cNvCxnSpPr/>
          <p:nvPr/>
        </p:nvCxnSpPr>
        <p:spPr>
          <a:xfrm>
            <a:off x="2166779" y="3377369"/>
            <a:ext cx="293115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42"/>
          <p:cNvCxnSpPr/>
          <p:nvPr/>
        </p:nvCxnSpPr>
        <p:spPr>
          <a:xfrm rot="10800000">
            <a:off x="2177574" y="3479605"/>
            <a:ext cx="292036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4" name="Google Shape;1424;p42"/>
          <p:cNvCxnSpPr/>
          <p:nvPr/>
        </p:nvCxnSpPr>
        <p:spPr>
          <a:xfrm rot="10800000">
            <a:off x="2166779" y="3304858"/>
            <a:ext cx="293116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42"/>
          <p:cNvCxnSpPr/>
          <p:nvPr/>
        </p:nvCxnSpPr>
        <p:spPr>
          <a:xfrm rot="10800000">
            <a:off x="2171859" y="3142616"/>
            <a:ext cx="292607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6" name="Google Shape;1426;p42"/>
          <p:cNvCxnSpPr/>
          <p:nvPr/>
        </p:nvCxnSpPr>
        <p:spPr>
          <a:xfrm rot="10800000">
            <a:off x="2171859" y="2972754"/>
            <a:ext cx="2926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42"/>
          <p:cNvCxnSpPr/>
          <p:nvPr/>
        </p:nvCxnSpPr>
        <p:spPr>
          <a:xfrm rot="10800000">
            <a:off x="2171859" y="2817178"/>
            <a:ext cx="2926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8" name="Google Shape;1428;p42"/>
          <p:cNvSpPr txBox="1"/>
          <p:nvPr/>
        </p:nvSpPr>
        <p:spPr>
          <a:xfrm>
            <a:off x="6682449" y="2382362"/>
            <a:ext cx="14253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Drink selectors</a:t>
            </a:r>
            <a:endParaRPr/>
          </a:p>
        </p:txBody>
      </p:sp>
      <p:sp>
        <p:nvSpPr>
          <p:cNvPr id="1429" name="Google Shape;1429;p42"/>
          <p:cNvSpPr txBox="1"/>
          <p:nvPr/>
        </p:nvSpPr>
        <p:spPr>
          <a:xfrm>
            <a:off x="6708775" y="3006211"/>
            <a:ext cx="16001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Pressure Sensors</a:t>
            </a:r>
            <a:endParaRPr/>
          </a:p>
        </p:txBody>
      </p:sp>
      <p:sp>
        <p:nvSpPr>
          <p:cNvPr id="1430" name="Google Shape;1430;p42"/>
          <p:cNvSpPr txBox="1"/>
          <p:nvPr/>
        </p:nvSpPr>
        <p:spPr>
          <a:xfrm>
            <a:off x="2779553" y="2092326"/>
            <a:ext cx="1447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 Release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Latches</a:t>
            </a:r>
            <a:endParaRPr/>
          </a:p>
        </p:txBody>
      </p:sp>
      <p:sp>
        <p:nvSpPr>
          <p:cNvPr id="1431" name="Google Shape;1431;p42"/>
          <p:cNvSpPr txBox="1"/>
          <p:nvPr/>
        </p:nvSpPr>
        <p:spPr>
          <a:xfrm>
            <a:off x="5699919" y="5784850"/>
            <a:ext cx="103028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2-bit state</a:t>
            </a:r>
            <a:endParaRPr/>
          </a:p>
        </p:txBody>
      </p:sp>
      <p:sp>
        <p:nvSpPr>
          <p:cNvPr id="1432" name="Google Shape;1432;p42"/>
          <p:cNvSpPr txBox="1"/>
          <p:nvPr/>
        </p:nvSpPr>
        <p:spPr>
          <a:xfrm>
            <a:off x="4388645" y="5795964"/>
            <a:ext cx="11715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Clock/Event</a:t>
            </a:r>
            <a:endParaRPr/>
          </a:p>
        </p:txBody>
      </p:sp>
      <p:cxnSp>
        <p:nvCxnSpPr>
          <p:cNvPr id="1433" name="Google Shape;1433;p42"/>
          <p:cNvCxnSpPr/>
          <p:nvPr/>
        </p:nvCxnSpPr>
        <p:spPr>
          <a:xfrm rot="10800000">
            <a:off x="5395119" y="5583238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42"/>
          <p:cNvCxnSpPr/>
          <p:nvPr/>
        </p:nvCxnSpPr>
        <p:spPr>
          <a:xfrm>
            <a:off x="5395119" y="5583238"/>
            <a:ext cx="0" cy="381000"/>
          </a:xfrm>
          <a:prstGeom prst="straightConnector1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42"/>
          <p:cNvCxnSpPr/>
          <p:nvPr/>
        </p:nvCxnSpPr>
        <p:spPr>
          <a:xfrm rot="10800000">
            <a:off x="5395119" y="5126038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42"/>
          <p:cNvCxnSpPr/>
          <p:nvPr/>
        </p:nvCxnSpPr>
        <p:spPr>
          <a:xfrm>
            <a:off x="5395119" y="5126038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7" name="Google Shape;143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86119" y="558323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s01882_" id="1438" name="Google Shape;143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57519" y="5278438"/>
            <a:ext cx="895350" cy="893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9" name="Google Shape;1439;p42"/>
          <p:cNvCxnSpPr/>
          <p:nvPr/>
        </p:nvCxnSpPr>
        <p:spPr>
          <a:xfrm>
            <a:off x="6690519" y="2792096"/>
            <a:ext cx="1143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42"/>
          <p:cNvCxnSpPr/>
          <p:nvPr/>
        </p:nvCxnSpPr>
        <p:spPr>
          <a:xfrm>
            <a:off x="6690519" y="2954338"/>
            <a:ext cx="1143000" cy="0"/>
          </a:xfrm>
          <a:prstGeom prst="straightConnector1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1" name="Google Shape;1441;p42"/>
          <p:cNvSpPr txBox="1"/>
          <p:nvPr/>
        </p:nvSpPr>
        <p:spPr>
          <a:xfrm>
            <a:off x="8039258" y="2698435"/>
            <a:ext cx="10468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x10</a:t>
            </a:r>
            <a:endParaRPr sz="251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2" name="Google Shape;1442;p42"/>
          <p:cNvSpPr/>
          <p:nvPr/>
        </p:nvSpPr>
        <p:spPr>
          <a:xfrm>
            <a:off x="7848759" y="2616836"/>
            <a:ext cx="228600" cy="495300"/>
          </a:xfrm>
          <a:prstGeom prst="rightBrace">
            <a:avLst>
              <a:gd fmla="val 8333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43" name="Google Shape;1443;p42"/>
          <p:cNvCxnSpPr/>
          <p:nvPr/>
        </p:nvCxnSpPr>
        <p:spPr>
          <a:xfrm>
            <a:off x="2171859" y="2741771"/>
            <a:ext cx="292608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42"/>
          <p:cNvCxnSpPr/>
          <p:nvPr/>
        </p:nvCxnSpPr>
        <p:spPr>
          <a:xfrm rot="10800000">
            <a:off x="4214019" y="3567113"/>
            <a:ext cx="88391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42"/>
          <p:cNvCxnSpPr/>
          <p:nvPr/>
        </p:nvCxnSpPr>
        <p:spPr>
          <a:xfrm rot="10800000">
            <a:off x="4770279" y="3782695"/>
            <a:ext cx="32765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42"/>
          <p:cNvCxnSpPr/>
          <p:nvPr/>
        </p:nvCxnSpPr>
        <p:spPr>
          <a:xfrm rot="10800000">
            <a:off x="4974431" y="4057015"/>
            <a:ext cx="12350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7" name="Google Shape;1447;p42"/>
          <p:cNvSpPr txBox="1"/>
          <p:nvPr/>
        </p:nvSpPr>
        <p:spPr>
          <a:xfrm>
            <a:off x="5256798" y="1596930"/>
            <a:ext cx="1631261" cy="461665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would a ROM for this look like?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43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ROM for Vending Machine</a:t>
            </a:r>
            <a:endParaRPr/>
          </a:p>
        </p:txBody>
      </p:sp>
      <p:sp>
        <p:nvSpPr>
          <p:cNvPr id="1453" name="Google Shape;1453;p43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/>
              <a:t>Size of ROM is (# of ROM entries * size of each entry)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# of ROM entries = 2</a:t>
            </a:r>
            <a:r>
              <a:rPr baseline="30000" lang="en-US"/>
              <a:t>input_size </a:t>
            </a:r>
            <a:r>
              <a:rPr lang="en-US"/>
              <a:t>= 2</a:t>
            </a:r>
            <a:r>
              <a:rPr baseline="30000" lang="en-US"/>
              <a:t>24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Size of each entry = output size = 13 bits</a:t>
            </a:r>
            <a:endParaRPr/>
          </a:p>
          <a:p>
            <a:pPr indent="-347980" lvl="1" marL="9271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/>
              <a:t>We need 2</a:t>
            </a:r>
            <a:r>
              <a:rPr baseline="30000" lang="en-US"/>
              <a:t>24</a:t>
            </a:r>
            <a:r>
              <a:rPr lang="en-US"/>
              <a:t> entry, 13 bit ROM memories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b="1" lang="en-US"/>
              <a:t>218,103,808 bits of ROM (26 MB)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Biggest ROM I could find on Jameco was 4 MB @ $6</a:t>
            </a:r>
            <a:endParaRPr/>
          </a:p>
          <a:p>
            <a:pPr indent="-228028" lvl="1" marL="684086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Need 7 of these at $42??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Let's see if we can do better</a:t>
            </a:r>
            <a:endParaRPr/>
          </a:p>
        </p:txBody>
      </p:sp>
      <p:sp>
        <p:nvSpPr>
          <p:cNvPr id="1454" name="Google Shape;1454;p43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44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Reducing the ROM needed</a:t>
            </a:r>
            <a:endParaRPr/>
          </a:p>
        </p:txBody>
      </p:sp>
      <p:sp>
        <p:nvSpPr>
          <p:cNvPr id="1460" name="Google Shape;1460;p44"/>
          <p:cNvSpPr txBox="1"/>
          <p:nvPr>
            <p:ph idx="1" type="body"/>
          </p:nvPr>
        </p:nvSpPr>
        <p:spPr>
          <a:xfrm>
            <a:off x="812808" y="2057400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Idea: let's do a hybrid between combinational logic and a lookup table</a:t>
            </a:r>
            <a:endParaRPr/>
          </a:p>
          <a:p>
            <a:pPr indent="-469900" lvl="1" marL="9271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Use basic hardware (AND / OR) gates where we can, and a ROM for everything more complicated</a:t>
            </a:r>
            <a:endParaRPr/>
          </a:p>
          <a:p>
            <a:pPr indent="-469900" lvl="1" marL="9271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AND / OR gates are mass producible &amp; cheap!</a:t>
            </a:r>
            <a:endParaRPr/>
          </a:p>
          <a:p>
            <a:pPr indent="-469900" lvl="2" marL="1383157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~$0.15 each on Jameco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461" name="Google Shape;1461;p44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2" name="Google Shape;146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919" y="4684549"/>
            <a:ext cx="5005388" cy="1590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4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Reducing the ROM needed</a:t>
            </a:r>
            <a:endParaRPr/>
          </a:p>
        </p:txBody>
      </p:sp>
      <p:sp>
        <p:nvSpPr>
          <p:cNvPr id="1468" name="Google Shape;1468;p45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7104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Observation: overall logic doesn't really need to distinguish between </a:t>
            </a:r>
            <a:r>
              <a:rPr b="1" lang="en-US"/>
              <a:t>which </a:t>
            </a:r>
            <a:r>
              <a:rPr lang="en-US"/>
              <a:t>button was pressed</a:t>
            </a:r>
            <a:endParaRPr/>
          </a:p>
          <a:p>
            <a:pPr indent="-469900" lvl="1" marL="9271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That's only relevant for choosing </a:t>
            </a:r>
            <a:r>
              <a:rPr b="1" lang="en-US"/>
              <a:t>which</a:t>
            </a:r>
            <a:r>
              <a:rPr lang="en-US"/>
              <a:t> latch is released, but overall logic is the same</a:t>
            </a:r>
            <a:endParaRPr/>
          </a:p>
          <a:p>
            <a:pPr indent="-469900" lvl="0" marL="469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Replace 10 selector inputs and 10 pressure inputs with a </a:t>
            </a:r>
            <a:r>
              <a:rPr b="1" lang="en-US"/>
              <a:t>single</a:t>
            </a:r>
            <a:r>
              <a:rPr lang="en-US"/>
              <a:t> bit input (drink selected)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 drink selection input to specify which drink release latch to activate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Only allow trigger if pressure sensor indicates that there is a bottle in that selection. (10 2-bit ANDs)</a:t>
            </a:r>
            <a:endParaRPr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469" name="Google Shape;1469;p4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4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Putting it all together</a:t>
            </a:r>
            <a:endParaRPr/>
          </a:p>
        </p:txBody>
      </p:sp>
      <p:sp>
        <p:nvSpPr>
          <p:cNvPr id="1475" name="Google Shape;1475;p4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6" name="Google Shape;1476;p46"/>
          <p:cNvSpPr/>
          <p:nvPr/>
        </p:nvSpPr>
        <p:spPr>
          <a:xfrm>
            <a:off x="5699919" y="5208588"/>
            <a:ext cx="1143000" cy="1447800"/>
          </a:xfrm>
          <a:prstGeom prst="rect">
            <a:avLst/>
          </a:prstGeom>
          <a:solidFill>
            <a:srgbClr val="FF9966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7" name="Google Shape;1477;p46"/>
          <p:cNvGrpSpPr/>
          <p:nvPr/>
        </p:nvGrpSpPr>
        <p:grpSpPr>
          <a:xfrm>
            <a:off x="5776119" y="5818189"/>
            <a:ext cx="990600" cy="384175"/>
            <a:chOff x="2832" y="2782"/>
            <a:chExt cx="624" cy="242"/>
          </a:xfrm>
        </p:grpSpPr>
        <p:sp>
          <p:nvSpPr>
            <p:cNvPr id="1478" name="Google Shape;1478;p46"/>
            <p:cNvSpPr/>
            <p:nvPr/>
          </p:nvSpPr>
          <p:spPr>
            <a:xfrm>
              <a:off x="2976" y="2784"/>
              <a:ext cx="336" cy="24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9" name="Google Shape;1479;p46"/>
            <p:cNvCxnSpPr/>
            <p:nvPr/>
          </p:nvCxnSpPr>
          <p:spPr>
            <a:xfrm flipH="1" rot="10800000">
              <a:off x="2976" y="2976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0" name="Google Shape;1480;p46"/>
            <p:cNvCxnSpPr/>
            <p:nvPr/>
          </p:nvCxnSpPr>
          <p:spPr>
            <a:xfrm rot="10800000">
              <a:off x="2976" y="2928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1" name="Google Shape;1481;p46"/>
            <p:cNvSpPr txBox="1"/>
            <p:nvPr/>
          </p:nvSpPr>
          <p:spPr>
            <a:xfrm>
              <a:off x="2946" y="2782"/>
              <a:ext cx="43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       Q</a:t>
              </a:r>
              <a:endParaRPr/>
            </a:p>
          </p:txBody>
        </p:sp>
        <p:cxnSp>
          <p:nvCxnSpPr>
            <p:cNvPr id="1482" name="Google Shape;1482;p46"/>
            <p:cNvCxnSpPr/>
            <p:nvPr/>
          </p:nvCxnSpPr>
          <p:spPr>
            <a:xfrm>
              <a:off x="2832" y="283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3" name="Google Shape;1483;p46"/>
            <p:cNvCxnSpPr/>
            <p:nvPr/>
          </p:nvCxnSpPr>
          <p:spPr>
            <a:xfrm>
              <a:off x="2832" y="2976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4" name="Google Shape;1484;p46"/>
            <p:cNvCxnSpPr/>
            <p:nvPr/>
          </p:nvCxnSpPr>
          <p:spPr>
            <a:xfrm>
              <a:off x="3312" y="283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85" name="Google Shape;1485;p46"/>
          <p:cNvGrpSpPr/>
          <p:nvPr/>
        </p:nvGrpSpPr>
        <p:grpSpPr>
          <a:xfrm>
            <a:off x="5776119" y="5360989"/>
            <a:ext cx="990600" cy="384175"/>
            <a:chOff x="2832" y="2782"/>
            <a:chExt cx="624" cy="242"/>
          </a:xfrm>
        </p:grpSpPr>
        <p:sp>
          <p:nvSpPr>
            <p:cNvPr id="1486" name="Google Shape;1486;p46"/>
            <p:cNvSpPr/>
            <p:nvPr/>
          </p:nvSpPr>
          <p:spPr>
            <a:xfrm>
              <a:off x="2976" y="2784"/>
              <a:ext cx="336" cy="24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87" name="Google Shape;1487;p46"/>
            <p:cNvCxnSpPr/>
            <p:nvPr/>
          </p:nvCxnSpPr>
          <p:spPr>
            <a:xfrm flipH="1" rot="10800000">
              <a:off x="2976" y="2976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8" name="Google Shape;1488;p46"/>
            <p:cNvCxnSpPr/>
            <p:nvPr/>
          </p:nvCxnSpPr>
          <p:spPr>
            <a:xfrm rot="10800000">
              <a:off x="2976" y="2928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9" name="Google Shape;1489;p46"/>
            <p:cNvSpPr txBox="1"/>
            <p:nvPr/>
          </p:nvSpPr>
          <p:spPr>
            <a:xfrm>
              <a:off x="2946" y="2782"/>
              <a:ext cx="43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       Q</a:t>
              </a:r>
              <a:endParaRPr/>
            </a:p>
          </p:txBody>
        </p:sp>
        <p:cxnSp>
          <p:nvCxnSpPr>
            <p:cNvPr id="1490" name="Google Shape;1490;p46"/>
            <p:cNvCxnSpPr/>
            <p:nvPr/>
          </p:nvCxnSpPr>
          <p:spPr>
            <a:xfrm>
              <a:off x="2832" y="283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1" name="Google Shape;1491;p46"/>
            <p:cNvCxnSpPr/>
            <p:nvPr/>
          </p:nvCxnSpPr>
          <p:spPr>
            <a:xfrm>
              <a:off x="2832" y="2976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2" name="Google Shape;1492;p46"/>
            <p:cNvCxnSpPr/>
            <p:nvPr/>
          </p:nvCxnSpPr>
          <p:spPr>
            <a:xfrm>
              <a:off x="3312" y="2832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1493" name="Google Shape;1493;p46"/>
          <p:cNvCxnSpPr/>
          <p:nvPr/>
        </p:nvCxnSpPr>
        <p:spPr>
          <a:xfrm>
            <a:off x="4861719" y="40655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46"/>
          <p:cNvCxnSpPr/>
          <p:nvPr/>
        </p:nvCxnSpPr>
        <p:spPr>
          <a:xfrm>
            <a:off x="4861719" y="42179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46"/>
          <p:cNvCxnSpPr/>
          <p:nvPr/>
        </p:nvCxnSpPr>
        <p:spPr>
          <a:xfrm>
            <a:off x="4861719" y="42941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46"/>
          <p:cNvCxnSpPr/>
          <p:nvPr/>
        </p:nvCxnSpPr>
        <p:spPr>
          <a:xfrm>
            <a:off x="4861719" y="43703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46"/>
          <p:cNvCxnSpPr/>
          <p:nvPr/>
        </p:nvCxnSpPr>
        <p:spPr>
          <a:xfrm>
            <a:off x="4861719" y="44465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46"/>
          <p:cNvCxnSpPr/>
          <p:nvPr/>
        </p:nvCxnSpPr>
        <p:spPr>
          <a:xfrm>
            <a:off x="4861719" y="41417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46"/>
          <p:cNvCxnSpPr/>
          <p:nvPr/>
        </p:nvCxnSpPr>
        <p:spPr>
          <a:xfrm>
            <a:off x="4861719" y="36083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0" name="Google Shape;1500;p46"/>
          <p:cNvCxnSpPr/>
          <p:nvPr/>
        </p:nvCxnSpPr>
        <p:spPr>
          <a:xfrm>
            <a:off x="4861719" y="37607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46"/>
          <p:cNvCxnSpPr/>
          <p:nvPr/>
        </p:nvCxnSpPr>
        <p:spPr>
          <a:xfrm>
            <a:off x="4861719" y="38369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2" name="Google Shape;1502;p46"/>
          <p:cNvCxnSpPr/>
          <p:nvPr/>
        </p:nvCxnSpPr>
        <p:spPr>
          <a:xfrm>
            <a:off x="4861719" y="39131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46"/>
          <p:cNvCxnSpPr/>
          <p:nvPr/>
        </p:nvCxnSpPr>
        <p:spPr>
          <a:xfrm>
            <a:off x="4861719" y="39893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46"/>
          <p:cNvCxnSpPr/>
          <p:nvPr/>
        </p:nvCxnSpPr>
        <p:spPr>
          <a:xfrm>
            <a:off x="4861719" y="36845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46"/>
          <p:cNvCxnSpPr/>
          <p:nvPr/>
        </p:nvCxnSpPr>
        <p:spPr>
          <a:xfrm>
            <a:off x="4861719" y="45227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6" name="Google Shape;1506;p46"/>
          <p:cNvCxnSpPr/>
          <p:nvPr/>
        </p:nvCxnSpPr>
        <p:spPr>
          <a:xfrm>
            <a:off x="4861719" y="4598988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7" name="Google Shape;1507;p46"/>
          <p:cNvCxnSpPr/>
          <p:nvPr/>
        </p:nvCxnSpPr>
        <p:spPr>
          <a:xfrm>
            <a:off x="5776119" y="2008188"/>
            <a:ext cx="0" cy="259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46"/>
          <p:cNvCxnSpPr/>
          <p:nvPr/>
        </p:nvCxnSpPr>
        <p:spPr>
          <a:xfrm>
            <a:off x="5090319" y="3608388"/>
            <a:ext cx="0" cy="2362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9" name="Google Shape;1509;p46"/>
          <p:cNvCxnSpPr/>
          <p:nvPr/>
        </p:nvCxnSpPr>
        <p:spPr>
          <a:xfrm>
            <a:off x="5318919" y="3608388"/>
            <a:ext cx="0" cy="228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Google Shape;1510;p46"/>
          <p:cNvCxnSpPr/>
          <p:nvPr/>
        </p:nvCxnSpPr>
        <p:spPr>
          <a:xfrm>
            <a:off x="5547519" y="3608388"/>
            <a:ext cx="0" cy="182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1" name="Google Shape;1511;p46"/>
          <p:cNvSpPr/>
          <p:nvPr/>
        </p:nvSpPr>
        <p:spPr>
          <a:xfrm rot="-5400000">
            <a:off x="5547519" y="3760788"/>
            <a:ext cx="1752600" cy="685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5×32 decoder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2" name="Google Shape;1512;p46"/>
          <p:cNvCxnSpPr/>
          <p:nvPr/>
        </p:nvCxnSpPr>
        <p:spPr>
          <a:xfrm rot="10800000">
            <a:off x="5547519" y="5437188"/>
            <a:ext cx="22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46"/>
          <p:cNvCxnSpPr/>
          <p:nvPr/>
        </p:nvCxnSpPr>
        <p:spPr>
          <a:xfrm rot="10800000">
            <a:off x="5318919" y="5894388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4" name="Google Shape;1514;p46"/>
          <p:cNvCxnSpPr/>
          <p:nvPr/>
        </p:nvCxnSpPr>
        <p:spPr>
          <a:xfrm>
            <a:off x="6690519" y="5437188"/>
            <a:ext cx="457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5" name="Google Shape;1515;p46"/>
          <p:cNvCxnSpPr/>
          <p:nvPr/>
        </p:nvCxnSpPr>
        <p:spPr>
          <a:xfrm rot="10800000">
            <a:off x="6690519" y="58943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6" name="Google Shape;1516;p46"/>
          <p:cNvCxnSpPr/>
          <p:nvPr/>
        </p:nvCxnSpPr>
        <p:spPr>
          <a:xfrm rot="10800000">
            <a:off x="7376319" y="4522788"/>
            <a:ext cx="0" cy="137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7" name="Google Shape;1517;p46"/>
          <p:cNvCxnSpPr/>
          <p:nvPr/>
        </p:nvCxnSpPr>
        <p:spPr>
          <a:xfrm rot="10800000">
            <a:off x="7147719" y="4827588"/>
            <a:ext cx="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8" name="Google Shape;1518;p46"/>
          <p:cNvCxnSpPr/>
          <p:nvPr/>
        </p:nvCxnSpPr>
        <p:spPr>
          <a:xfrm rot="10800000">
            <a:off x="6766719" y="4827588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9" name="Google Shape;1519;p46"/>
          <p:cNvCxnSpPr/>
          <p:nvPr/>
        </p:nvCxnSpPr>
        <p:spPr>
          <a:xfrm rot="10800000">
            <a:off x="6766719" y="4522788"/>
            <a:ext cx="609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0" name="Google Shape;1520;p46"/>
          <p:cNvCxnSpPr/>
          <p:nvPr/>
        </p:nvCxnSpPr>
        <p:spPr>
          <a:xfrm>
            <a:off x="6766719" y="3913188"/>
            <a:ext cx="1828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1" name="Google Shape;1521;p46"/>
          <p:cNvCxnSpPr/>
          <p:nvPr/>
        </p:nvCxnSpPr>
        <p:spPr>
          <a:xfrm>
            <a:off x="6766719" y="4217988"/>
            <a:ext cx="137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bs01885_" id="1522" name="Google Shape;152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3719" y="4675188"/>
            <a:ext cx="877888" cy="881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3" name="Google Shape;1523;p46"/>
          <p:cNvCxnSpPr/>
          <p:nvPr/>
        </p:nvCxnSpPr>
        <p:spPr>
          <a:xfrm rot="10800000">
            <a:off x="8138319" y="4217988"/>
            <a:ext cx="0" cy="205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4" name="Google Shape;1524;p46"/>
          <p:cNvCxnSpPr/>
          <p:nvPr/>
        </p:nvCxnSpPr>
        <p:spPr>
          <a:xfrm>
            <a:off x="8138319" y="6275388"/>
            <a:ext cx="1295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5" name="Google Shape;1525;p46"/>
          <p:cNvSpPr txBox="1"/>
          <p:nvPr/>
        </p:nvSpPr>
        <p:spPr>
          <a:xfrm>
            <a:off x="8747920" y="4800600"/>
            <a:ext cx="73977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refund</a:t>
            </a:r>
            <a:endParaRPr/>
          </a:p>
        </p:txBody>
      </p:sp>
      <p:sp>
        <p:nvSpPr>
          <p:cNvPr id="1526" name="Google Shape;1526;p46"/>
          <p:cNvSpPr txBox="1"/>
          <p:nvPr/>
        </p:nvSpPr>
        <p:spPr>
          <a:xfrm>
            <a:off x="8824120" y="5943600"/>
            <a:ext cx="53181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</a:t>
            </a:r>
            <a:endParaRPr/>
          </a:p>
        </p:txBody>
      </p:sp>
      <p:cxnSp>
        <p:nvCxnSpPr>
          <p:cNvPr id="1527" name="Google Shape;1527;p46"/>
          <p:cNvCxnSpPr/>
          <p:nvPr/>
        </p:nvCxnSpPr>
        <p:spPr>
          <a:xfrm>
            <a:off x="8595519" y="3913188"/>
            <a:ext cx="0" cy="1219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46"/>
          <p:cNvCxnSpPr/>
          <p:nvPr/>
        </p:nvCxnSpPr>
        <p:spPr>
          <a:xfrm rot="10800000">
            <a:off x="8595519" y="5132388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p46"/>
          <p:cNvCxnSpPr/>
          <p:nvPr/>
        </p:nvCxnSpPr>
        <p:spPr>
          <a:xfrm>
            <a:off x="6766719" y="3532188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30" name="Google Shape;1530;p46"/>
          <p:cNvGrpSpPr/>
          <p:nvPr/>
        </p:nvGrpSpPr>
        <p:grpSpPr>
          <a:xfrm>
            <a:off x="7371557" y="2651125"/>
            <a:ext cx="1143000" cy="990600"/>
            <a:chOff x="1632" y="1152"/>
            <a:chExt cx="816" cy="672"/>
          </a:xfrm>
        </p:grpSpPr>
        <p:sp>
          <p:nvSpPr>
            <p:cNvPr id="1531" name="Google Shape;1531;p46"/>
            <p:cNvSpPr/>
            <p:nvPr/>
          </p:nvSpPr>
          <p:spPr>
            <a:xfrm>
              <a:off x="1632" y="1152"/>
              <a:ext cx="816" cy="336"/>
            </a:xfrm>
            <a:custGeom>
              <a:rect b="b" l="l" r="r" t="t"/>
              <a:pathLst>
                <a:path extrusionOk="0" h="336" w="816">
                  <a:moveTo>
                    <a:pt x="0" y="336"/>
                  </a:moveTo>
                  <a:cubicBezTo>
                    <a:pt x="76" y="244"/>
                    <a:pt x="152" y="152"/>
                    <a:pt x="288" y="96"/>
                  </a:cubicBezTo>
                  <a:cubicBezTo>
                    <a:pt x="424" y="40"/>
                    <a:pt x="620" y="20"/>
                    <a:pt x="816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6"/>
            <p:cNvSpPr/>
            <p:nvPr/>
          </p:nvSpPr>
          <p:spPr>
            <a:xfrm flipH="1" rot="10800000">
              <a:off x="1632" y="1488"/>
              <a:ext cx="816" cy="336"/>
            </a:xfrm>
            <a:custGeom>
              <a:rect b="b" l="l" r="r" t="t"/>
              <a:pathLst>
                <a:path extrusionOk="0" h="336" w="816">
                  <a:moveTo>
                    <a:pt x="0" y="336"/>
                  </a:moveTo>
                  <a:cubicBezTo>
                    <a:pt x="76" y="244"/>
                    <a:pt x="152" y="152"/>
                    <a:pt x="288" y="96"/>
                  </a:cubicBezTo>
                  <a:cubicBezTo>
                    <a:pt x="424" y="40"/>
                    <a:pt x="620" y="20"/>
                    <a:pt x="816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6"/>
            <p:cNvSpPr/>
            <p:nvPr/>
          </p:nvSpPr>
          <p:spPr>
            <a:xfrm>
              <a:off x="2304" y="1152"/>
              <a:ext cx="144" cy="672"/>
            </a:xfrm>
            <a:custGeom>
              <a:rect b="b" l="l" r="r" t="t"/>
              <a:pathLst>
                <a:path extrusionOk="0" h="672" w="144">
                  <a:moveTo>
                    <a:pt x="144" y="672"/>
                  </a:moveTo>
                  <a:cubicBezTo>
                    <a:pt x="72" y="560"/>
                    <a:pt x="0" y="448"/>
                    <a:pt x="0" y="336"/>
                  </a:cubicBezTo>
                  <a:cubicBezTo>
                    <a:pt x="0" y="224"/>
                    <a:pt x="120" y="56"/>
                    <a:pt x="144" y="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34" name="Google Shape;1534;p46"/>
          <p:cNvCxnSpPr/>
          <p:nvPr/>
        </p:nvCxnSpPr>
        <p:spPr>
          <a:xfrm rot="10800000">
            <a:off x="7071519" y="3151188"/>
            <a:ext cx="30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5" name="Google Shape;1535;p46"/>
          <p:cNvCxnSpPr/>
          <p:nvPr/>
        </p:nvCxnSpPr>
        <p:spPr>
          <a:xfrm rot="10800000">
            <a:off x="7071519" y="3151188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6" name="Google Shape;1536;p46"/>
          <p:cNvCxnSpPr/>
          <p:nvPr/>
        </p:nvCxnSpPr>
        <p:spPr>
          <a:xfrm rot="10800000">
            <a:off x="3337719" y="5970588"/>
            <a:ext cx="1752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bs01882_" id="1537" name="Google Shape;153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8119" y="5665788"/>
            <a:ext cx="895350" cy="893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s01882_" id="1538" name="Google Shape;153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0519" y="5437188"/>
            <a:ext cx="895350" cy="893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s01882_" id="1539" name="Google Shape;153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1919" y="5284788"/>
            <a:ext cx="895350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1540;p46"/>
          <p:cNvSpPr txBox="1"/>
          <p:nvPr/>
        </p:nvSpPr>
        <p:spPr>
          <a:xfrm>
            <a:off x="3718720" y="5638800"/>
            <a:ext cx="1204913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Coin release</a:t>
            </a:r>
            <a:endParaRPr/>
          </a:p>
        </p:txBody>
      </p:sp>
      <p:grpSp>
        <p:nvGrpSpPr>
          <p:cNvPr id="1541" name="Google Shape;1541;p46"/>
          <p:cNvGrpSpPr/>
          <p:nvPr/>
        </p:nvGrpSpPr>
        <p:grpSpPr>
          <a:xfrm>
            <a:off x="8824119" y="1931988"/>
            <a:ext cx="685800" cy="304800"/>
            <a:chOff x="4560" y="1056"/>
            <a:chExt cx="432" cy="192"/>
          </a:xfrm>
        </p:grpSpPr>
        <p:cxnSp>
          <p:nvCxnSpPr>
            <p:cNvPr id="1542" name="Google Shape;1542;p46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3" name="Google Shape;1543;p46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4" name="Google Shape;1544;p46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5" name="Google Shape;1545;p46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46" name="Google Shape;1546;p46"/>
          <p:cNvCxnSpPr/>
          <p:nvPr/>
        </p:nvCxnSpPr>
        <p:spPr>
          <a:xfrm rot="10800000">
            <a:off x="8824119" y="27701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7" name="Google Shape;1547;p46"/>
          <p:cNvCxnSpPr/>
          <p:nvPr/>
        </p:nvCxnSpPr>
        <p:spPr>
          <a:xfrm rot="10800000">
            <a:off x="8824119" y="32273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8" name="Google Shape;1548;p46"/>
          <p:cNvCxnSpPr/>
          <p:nvPr/>
        </p:nvCxnSpPr>
        <p:spPr>
          <a:xfrm rot="10800000">
            <a:off x="8824119" y="23129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46"/>
          <p:cNvCxnSpPr/>
          <p:nvPr/>
        </p:nvCxnSpPr>
        <p:spPr>
          <a:xfrm rot="10800000">
            <a:off x="8824119" y="36845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46"/>
          <p:cNvCxnSpPr/>
          <p:nvPr/>
        </p:nvCxnSpPr>
        <p:spPr>
          <a:xfrm rot="10800000">
            <a:off x="8824119" y="41417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46"/>
          <p:cNvCxnSpPr/>
          <p:nvPr/>
        </p:nvCxnSpPr>
        <p:spPr>
          <a:xfrm rot="10800000">
            <a:off x="8595519" y="3608388"/>
            <a:ext cx="22860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46"/>
          <p:cNvCxnSpPr/>
          <p:nvPr/>
        </p:nvCxnSpPr>
        <p:spPr>
          <a:xfrm flipH="1">
            <a:off x="8595519" y="2084388"/>
            <a:ext cx="2286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3" name="Google Shape;1553;p46"/>
          <p:cNvSpPr txBox="1"/>
          <p:nvPr/>
        </p:nvSpPr>
        <p:spPr>
          <a:xfrm>
            <a:off x="7528720" y="2895600"/>
            <a:ext cx="923925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input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gate</a:t>
            </a:r>
            <a:endParaRPr/>
          </a:p>
        </p:txBody>
      </p:sp>
      <p:grpSp>
        <p:nvGrpSpPr>
          <p:cNvPr id="1554" name="Google Shape;1554;p46"/>
          <p:cNvGrpSpPr/>
          <p:nvPr/>
        </p:nvGrpSpPr>
        <p:grpSpPr>
          <a:xfrm>
            <a:off x="2118519" y="2846388"/>
            <a:ext cx="685800" cy="304800"/>
            <a:chOff x="2592" y="1152"/>
            <a:chExt cx="432" cy="192"/>
          </a:xfrm>
        </p:grpSpPr>
        <p:cxnSp>
          <p:nvCxnSpPr>
            <p:cNvPr id="1555" name="Google Shape;1555;p46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46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7" name="Google Shape;1557;p46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58" name="Google Shape;1558;p46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59" name="Google Shape;1559;p46"/>
          <p:cNvCxnSpPr/>
          <p:nvPr/>
        </p:nvCxnSpPr>
        <p:spPr>
          <a:xfrm>
            <a:off x="2804319" y="2008188"/>
            <a:ext cx="2971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0" name="Google Shape;1560;p46"/>
          <p:cNvGrpSpPr/>
          <p:nvPr/>
        </p:nvGrpSpPr>
        <p:grpSpPr>
          <a:xfrm>
            <a:off x="2118519" y="2389188"/>
            <a:ext cx="685800" cy="304800"/>
            <a:chOff x="2592" y="1152"/>
            <a:chExt cx="432" cy="192"/>
          </a:xfrm>
        </p:grpSpPr>
        <p:cxnSp>
          <p:nvCxnSpPr>
            <p:cNvPr id="1561" name="Google Shape;1561;p46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2" name="Google Shape;1562;p46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3" name="Google Shape;1563;p46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4" name="Google Shape;1564;p46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5" name="Google Shape;1565;p46"/>
          <p:cNvGrpSpPr/>
          <p:nvPr/>
        </p:nvGrpSpPr>
        <p:grpSpPr>
          <a:xfrm>
            <a:off x="2118519" y="1931988"/>
            <a:ext cx="685800" cy="304800"/>
            <a:chOff x="2592" y="1152"/>
            <a:chExt cx="432" cy="192"/>
          </a:xfrm>
        </p:grpSpPr>
        <p:cxnSp>
          <p:nvCxnSpPr>
            <p:cNvPr id="1566" name="Google Shape;1566;p46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7" name="Google Shape;1567;p46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8" name="Google Shape;1568;p46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9" name="Google Shape;1569;p46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0" name="Google Shape;1570;p46"/>
          <p:cNvGrpSpPr/>
          <p:nvPr/>
        </p:nvGrpSpPr>
        <p:grpSpPr>
          <a:xfrm>
            <a:off x="2118519" y="3303588"/>
            <a:ext cx="685800" cy="304800"/>
            <a:chOff x="2592" y="1152"/>
            <a:chExt cx="432" cy="192"/>
          </a:xfrm>
        </p:grpSpPr>
        <p:cxnSp>
          <p:nvCxnSpPr>
            <p:cNvPr id="1571" name="Google Shape;1571;p46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2" name="Google Shape;1572;p46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3" name="Google Shape;1573;p46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4" name="Google Shape;1574;p46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5" name="Google Shape;1575;p46"/>
          <p:cNvGrpSpPr/>
          <p:nvPr/>
        </p:nvGrpSpPr>
        <p:grpSpPr>
          <a:xfrm>
            <a:off x="2118519" y="3760788"/>
            <a:ext cx="685800" cy="304800"/>
            <a:chOff x="2592" y="1152"/>
            <a:chExt cx="432" cy="192"/>
          </a:xfrm>
        </p:grpSpPr>
        <p:cxnSp>
          <p:nvCxnSpPr>
            <p:cNvPr id="1576" name="Google Shape;1576;p46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7" name="Google Shape;1577;p46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8" name="Google Shape;1578;p46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9" name="Google Shape;1579;p46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80" name="Google Shape;1580;p46"/>
          <p:cNvGrpSpPr/>
          <p:nvPr/>
        </p:nvGrpSpPr>
        <p:grpSpPr>
          <a:xfrm>
            <a:off x="2804319" y="3036888"/>
            <a:ext cx="685800" cy="304800"/>
            <a:chOff x="2592" y="1152"/>
            <a:chExt cx="432" cy="192"/>
          </a:xfrm>
        </p:grpSpPr>
        <p:cxnSp>
          <p:nvCxnSpPr>
            <p:cNvPr id="1581" name="Google Shape;1581;p46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2" name="Google Shape;1582;p46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3" name="Google Shape;1583;p46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4" name="Google Shape;1584;p46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85" name="Google Shape;1585;p46"/>
          <p:cNvGrpSpPr/>
          <p:nvPr/>
        </p:nvGrpSpPr>
        <p:grpSpPr>
          <a:xfrm>
            <a:off x="2804319" y="2579688"/>
            <a:ext cx="685800" cy="304800"/>
            <a:chOff x="2592" y="1152"/>
            <a:chExt cx="432" cy="192"/>
          </a:xfrm>
        </p:grpSpPr>
        <p:cxnSp>
          <p:nvCxnSpPr>
            <p:cNvPr id="1586" name="Google Shape;1586;p46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7" name="Google Shape;1587;p46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8" name="Google Shape;1588;p46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9" name="Google Shape;1589;p46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90" name="Google Shape;1590;p46"/>
          <p:cNvGrpSpPr/>
          <p:nvPr/>
        </p:nvGrpSpPr>
        <p:grpSpPr>
          <a:xfrm>
            <a:off x="2804319" y="2122488"/>
            <a:ext cx="685800" cy="304800"/>
            <a:chOff x="2592" y="1152"/>
            <a:chExt cx="432" cy="192"/>
          </a:xfrm>
        </p:grpSpPr>
        <p:cxnSp>
          <p:nvCxnSpPr>
            <p:cNvPr id="1591" name="Google Shape;1591;p46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2" name="Google Shape;1592;p46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3" name="Google Shape;1593;p46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4" name="Google Shape;1594;p46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95" name="Google Shape;1595;p46"/>
          <p:cNvGrpSpPr/>
          <p:nvPr/>
        </p:nvGrpSpPr>
        <p:grpSpPr>
          <a:xfrm>
            <a:off x="2804319" y="3494088"/>
            <a:ext cx="685800" cy="304800"/>
            <a:chOff x="2592" y="1152"/>
            <a:chExt cx="432" cy="192"/>
          </a:xfrm>
        </p:grpSpPr>
        <p:cxnSp>
          <p:nvCxnSpPr>
            <p:cNvPr id="1596" name="Google Shape;1596;p46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7" name="Google Shape;1597;p46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8" name="Google Shape;1598;p46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9" name="Google Shape;1599;p46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00" name="Google Shape;1600;p46"/>
          <p:cNvGrpSpPr/>
          <p:nvPr/>
        </p:nvGrpSpPr>
        <p:grpSpPr>
          <a:xfrm>
            <a:off x="2804319" y="3951288"/>
            <a:ext cx="685800" cy="304800"/>
            <a:chOff x="2592" y="1152"/>
            <a:chExt cx="432" cy="192"/>
          </a:xfrm>
        </p:grpSpPr>
        <p:cxnSp>
          <p:nvCxnSpPr>
            <p:cNvPr id="1601" name="Google Shape;1601;p46"/>
            <p:cNvCxnSpPr/>
            <p:nvPr/>
          </p:nvCxnSpPr>
          <p:spPr>
            <a:xfrm rot="10800000">
              <a:off x="2928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2" name="Google Shape;1602;p46"/>
            <p:cNvCxnSpPr/>
            <p:nvPr/>
          </p:nvCxnSpPr>
          <p:spPr>
            <a:xfrm rot="10800000">
              <a:off x="2928" y="1296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3" name="Google Shape;1603;p46"/>
            <p:cNvSpPr/>
            <p:nvPr/>
          </p:nvSpPr>
          <p:spPr>
            <a:xfrm flipH="1">
              <a:off x="2688" y="1152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4" name="Google Shape;1604;p46"/>
            <p:cNvCxnSpPr/>
            <p:nvPr/>
          </p:nvCxnSpPr>
          <p:spPr>
            <a:xfrm rot="10800000">
              <a:off x="2592" y="1248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05" name="Google Shape;1605;p46"/>
          <p:cNvCxnSpPr/>
          <p:nvPr/>
        </p:nvCxnSpPr>
        <p:spPr>
          <a:xfrm>
            <a:off x="2804319" y="2465388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6" name="Google Shape;1606;p46"/>
          <p:cNvCxnSpPr/>
          <p:nvPr/>
        </p:nvCxnSpPr>
        <p:spPr>
          <a:xfrm>
            <a:off x="2804319" y="2922588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7" name="Google Shape;1607;p46"/>
          <p:cNvCxnSpPr/>
          <p:nvPr/>
        </p:nvCxnSpPr>
        <p:spPr>
          <a:xfrm>
            <a:off x="2804319" y="3379788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46"/>
          <p:cNvCxnSpPr/>
          <p:nvPr/>
        </p:nvCxnSpPr>
        <p:spPr>
          <a:xfrm>
            <a:off x="2804319" y="3836988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46"/>
          <p:cNvCxnSpPr/>
          <p:nvPr/>
        </p:nvCxnSpPr>
        <p:spPr>
          <a:xfrm>
            <a:off x="3490119" y="2198688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46"/>
          <p:cNvCxnSpPr/>
          <p:nvPr/>
        </p:nvCxnSpPr>
        <p:spPr>
          <a:xfrm>
            <a:off x="3490119" y="2655888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46"/>
          <p:cNvCxnSpPr/>
          <p:nvPr/>
        </p:nvCxnSpPr>
        <p:spPr>
          <a:xfrm>
            <a:off x="3490119" y="3113088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46"/>
          <p:cNvCxnSpPr/>
          <p:nvPr/>
        </p:nvCxnSpPr>
        <p:spPr>
          <a:xfrm>
            <a:off x="3490119" y="3570288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3" name="Google Shape;1613;p46"/>
          <p:cNvCxnSpPr/>
          <p:nvPr/>
        </p:nvCxnSpPr>
        <p:spPr>
          <a:xfrm>
            <a:off x="3490119" y="4027488"/>
            <a:ext cx="381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4" name="Google Shape;1614;p46"/>
          <p:cNvCxnSpPr/>
          <p:nvPr/>
        </p:nvCxnSpPr>
        <p:spPr>
          <a:xfrm rot="10800000">
            <a:off x="2131219" y="41036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5" name="Google Shape;1615;p46"/>
          <p:cNvCxnSpPr/>
          <p:nvPr/>
        </p:nvCxnSpPr>
        <p:spPr>
          <a:xfrm rot="10800000">
            <a:off x="2131219" y="36464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6" name="Google Shape;1616;p46"/>
          <p:cNvCxnSpPr/>
          <p:nvPr/>
        </p:nvCxnSpPr>
        <p:spPr>
          <a:xfrm rot="10800000">
            <a:off x="2131219" y="31892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7" name="Google Shape;1617;p46"/>
          <p:cNvCxnSpPr/>
          <p:nvPr/>
        </p:nvCxnSpPr>
        <p:spPr>
          <a:xfrm rot="10800000">
            <a:off x="2131219" y="27320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8" name="Google Shape;1618;p46"/>
          <p:cNvCxnSpPr/>
          <p:nvPr/>
        </p:nvCxnSpPr>
        <p:spPr>
          <a:xfrm rot="10800000">
            <a:off x="2131219" y="227488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9" name="Google Shape;1619;p46"/>
          <p:cNvCxnSpPr/>
          <p:nvPr/>
        </p:nvCxnSpPr>
        <p:spPr>
          <a:xfrm>
            <a:off x="6385719" y="2160588"/>
            <a:ext cx="1143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0" name="Google Shape;1620;p46"/>
          <p:cNvSpPr txBox="1"/>
          <p:nvPr/>
        </p:nvSpPr>
        <p:spPr>
          <a:xfrm>
            <a:off x="6369845" y="1839914"/>
            <a:ext cx="13430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 selector</a:t>
            </a:r>
            <a:endParaRPr/>
          </a:p>
        </p:txBody>
      </p:sp>
      <p:sp>
        <p:nvSpPr>
          <p:cNvPr id="1621" name="Google Shape;1621;p46"/>
          <p:cNvSpPr txBox="1"/>
          <p:nvPr/>
        </p:nvSpPr>
        <p:spPr>
          <a:xfrm>
            <a:off x="6309520" y="2209800"/>
            <a:ext cx="151447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Pressure Sensor</a:t>
            </a:r>
            <a:endParaRPr/>
          </a:p>
        </p:txBody>
      </p:sp>
      <p:cxnSp>
        <p:nvCxnSpPr>
          <p:cNvPr id="1622" name="Google Shape;1622;p46"/>
          <p:cNvCxnSpPr/>
          <p:nvPr/>
        </p:nvCxnSpPr>
        <p:spPr>
          <a:xfrm>
            <a:off x="6385719" y="2541588"/>
            <a:ext cx="11430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23" name="Google Shape;1623;p46"/>
          <p:cNvGrpSpPr/>
          <p:nvPr/>
        </p:nvGrpSpPr>
        <p:grpSpPr>
          <a:xfrm>
            <a:off x="8824119" y="2389188"/>
            <a:ext cx="685800" cy="304800"/>
            <a:chOff x="4560" y="1056"/>
            <a:chExt cx="432" cy="192"/>
          </a:xfrm>
        </p:grpSpPr>
        <p:cxnSp>
          <p:nvCxnSpPr>
            <p:cNvPr id="1624" name="Google Shape;1624;p46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5" name="Google Shape;1625;p46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6" name="Google Shape;1626;p46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27" name="Google Shape;1627;p46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28" name="Google Shape;1628;p46"/>
          <p:cNvGrpSpPr/>
          <p:nvPr/>
        </p:nvGrpSpPr>
        <p:grpSpPr>
          <a:xfrm>
            <a:off x="8824119" y="2846388"/>
            <a:ext cx="685800" cy="304800"/>
            <a:chOff x="4560" y="1056"/>
            <a:chExt cx="432" cy="192"/>
          </a:xfrm>
        </p:grpSpPr>
        <p:cxnSp>
          <p:nvCxnSpPr>
            <p:cNvPr id="1629" name="Google Shape;1629;p46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0" name="Google Shape;1630;p46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1" name="Google Shape;1631;p46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32" name="Google Shape;1632;p46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33" name="Google Shape;1633;p46"/>
          <p:cNvGrpSpPr/>
          <p:nvPr/>
        </p:nvGrpSpPr>
        <p:grpSpPr>
          <a:xfrm>
            <a:off x="8824119" y="3303588"/>
            <a:ext cx="685800" cy="304800"/>
            <a:chOff x="4560" y="1056"/>
            <a:chExt cx="432" cy="192"/>
          </a:xfrm>
        </p:grpSpPr>
        <p:cxnSp>
          <p:nvCxnSpPr>
            <p:cNvPr id="1634" name="Google Shape;1634;p46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5" name="Google Shape;1635;p46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6" name="Google Shape;1636;p46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37" name="Google Shape;1637;p46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38" name="Google Shape;1638;p46"/>
          <p:cNvGrpSpPr/>
          <p:nvPr/>
        </p:nvGrpSpPr>
        <p:grpSpPr>
          <a:xfrm>
            <a:off x="8824119" y="3760788"/>
            <a:ext cx="685800" cy="304800"/>
            <a:chOff x="4560" y="1056"/>
            <a:chExt cx="432" cy="192"/>
          </a:xfrm>
        </p:grpSpPr>
        <p:cxnSp>
          <p:nvCxnSpPr>
            <p:cNvPr id="1639" name="Google Shape;1639;p46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0" name="Google Shape;1640;p46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1" name="Google Shape;1641;p46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42" name="Google Shape;1642;p46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3" name="Google Shape;1643;p46"/>
          <p:cNvGrpSpPr/>
          <p:nvPr/>
        </p:nvGrpSpPr>
        <p:grpSpPr>
          <a:xfrm>
            <a:off x="9509919" y="2160588"/>
            <a:ext cx="685800" cy="304800"/>
            <a:chOff x="4560" y="1056"/>
            <a:chExt cx="432" cy="192"/>
          </a:xfrm>
        </p:grpSpPr>
        <p:cxnSp>
          <p:nvCxnSpPr>
            <p:cNvPr id="1644" name="Google Shape;1644;p46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5" name="Google Shape;1645;p46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6" name="Google Shape;1646;p46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47" name="Google Shape;1647;p46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8" name="Google Shape;1648;p46"/>
          <p:cNvGrpSpPr/>
          <p:nvPr/>
        </p:nvGrpSpPr>
        <p:grpSpPr>
          <a:xfrm>
            <a:off x="9509919" y="2617788"/>
            <a:ext cx="685800" cy="304800"/>
            <a:chOff x="4560" y="1056"/>
            <a:chExt cx="432" cy="192"/>
          </a:xfrm>
        </p:grpSpPr>
        <p:cxnSp>
          <p:nvCxnSpPr>
            <p:cNvPr id="1649" name="Google Shape;1649;p46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0" name="Google Shape;1650;p46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1" name="Google Shape;1651;p46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52" name="Google Shape;1652;p46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53" name="Google Shape;1653;p46"/>
          <p:cNvGrpSpPr/>
          <p:nvPr/>
        </p:nvGrpSpPr>
        <p:grpSpPr>
          <a:xfrm>
            <a:off x="9509919" y="3074988"/>
            <a:ext cx="685800" cy="304800"/>
            <a:chOff x="4560" y="1056"/>
            <a:chExt cx="432" cy="192"/>
          </a:xfrm>
        </p:grpSpPr>
        <p:cxnSp>
          <p:nvCxnSpPr>
            <p:cNvPr id="1654" name="Google Shape;1654;p46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5" name="Google Shape;1655;p46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6" name="Google Shape;1656;p46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57" name="Google Shape;1657;p46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58" name="Google Shape;1658;p46"/>
          <p:cNvGrpSpPr/>
          <p:nvPr/>
        </p:nvGrpSpPr>
        <p:grpSpPr>
          <a:xfrm>
            <a:off x="9509919" y="3532188"/>
            <a:ext cx="685800" cy="304800"/>
            <a:chOff x="4560" y="1056"/>
            <a:chExt cx="432" cy="192"/>
          </a:xfrm>
        </p:grpSpPr>
        <p:cxnSp>
          <p:nvCxnSpPr>
            <p:cNvPr id="1659" name="Google Shape;1659;p46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0" name="Google Shape;1660;p46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1" name="Google Shape;1661;p46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2" name="Google Shape;1662;p46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63" name="Google Shape;1663;p46"/>
          <p:cNvGrpSpPr/>
          <p:nvPr/>
        </p:nvGrpSpPr>
        <p:grpSpPr>
          <a:xfrm>
            <a:off x="9509919" y="3989388"/>
            <a:ext cx="685800" cy="304800"/>
            <a:chOff x="4560" y="1056"/>
            <a:chExt cx="432" cy="192"/>
          </a:xfrm>
        </p:grpSpPr>
        <p:cxnSp>
          <p:nvCxnSpPr>
            <p:cNvPr id="1664" name="Google Shape;1664;p46"/>
            <p:cNvCxnSpPr/>
            <p:nvPr/>
          </p:nvCxnSpPr>
          <p:spPr>
            <a:xfrm rot="10800000">
              <a:off x="4896" y="1104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5" name="Google Shape;1665;p46"/>
            <p:cNvCxnSpPr/>
            <p:nvPr/>
          </p:nvCxnSpPr>
          <p:spPr>
            <a:xfrm rot="10800000">
              <a:off x="4896" y="1200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6" name="Google Shape;1666;p46"/>
            <p:cNvSpPr/>
            <p:nvPr/>
          </p:nvSpPr>
          <p:spPr>
            <a:xfrm flipH="1">
              <a:off x="4656" y="1056"/>
              <a:ext cx="240" cy="192"/>
            </a:xfrm>
            <a:prstGeom prst="flowChartDelay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1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67" name="Google Shape;1667;p46"/>
            <p:cNvCxnSpPr/>
            <p:nvPr/>
          </p:nvCxnSpPr>
          <p:spPr>
            <a:xfrm rot="10800000">
              <a:off x="4560" y="1152"/>
              <a:ext cx="9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668" name="Google Shape;1668;p46"/>
          <p:cNvCxnSpPr/>
          <p:nvPr/>
        </p:nvCxnSpPr>
        <p:spPr>
          <a:xfrm flipH="1">
            <a:off x="8595519" y="2312988"/>
            <a:ext cx="228600" cy="53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46"/>
          <p:cNvCxnSpPr/>
          <p:nvPr/>
        </p:nvCxnSpPr>
        <p:spPr>
          <a:xfrm flipH="1">
            <a:off x="8595519" y="2541588"/>
            <a:ext cx="228600" cy="45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46"/>
          <p:cNvCxnSpPr/>
          <p:nvPr/>
        </p:nvCxnSpPr>
        <p:spPr>
          <a:xfrm flipH="1">
            <a:off x="8595519" y="2770188"/>
            <a:ext cx="2286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46"/>
          <p:cNvCxnSpPr/>
          <p:nvPr/>
        </p:nvCxnSpPr>
        <p:spPr>
          <a:xfrm flipH="1">
            <a:off x="8595519" y="2998788"/>
            <a:ext cx="2286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46"/>
          <p:cNvCxnSpPr/>
          <p:nvPr/>
        </p:nvCxnSpPr>
        <p:spPr>
          <a:xfrm rot="10800000">
            <a:off x="8595519" y="3227388"/>
            <a:ext cx="22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46"/>
          <p:cNvCxnSpPr/>
          <p:nvPr/>
        </p:nvCxnSpPr>
        <p:spPr>
          <a:xfrm rot="10800000">
            <a:off x="8595519" y="3303588"/>
            <a:ext cx="228600" cy="15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4" name="Google Shape;1674;p46"/>
          <p:cNvCxnSpPr/>
          <p:nvPr/>
        </p:nvCxnSpPr>
        <p:spPr>
          <a:xfrm rot="10800000">
            <a:off x="8595519" y="3379788"/>
            <a:ext cx="2286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5" name="Google Shape;1675;p46"/>
          <p:cNvCxnSpPr/>
          <p:nvPr/>
        </p:nvCxnSpPr>
        <p:spPr>
          <a:xfrm rot="10800000">
            <a:off x="8601869" y="3487738"/>
            <a:ext cx="222250" cy="4254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6" name="Google Shape;1676;p46"/>
          <p:cNvSpPr txBox="1"/>
          <p:nvPr/>
        </p:nvSpPr>
        <p:spPr>
          <a:xfrm>
            <a:off x="1966119" y="4225926"/>
            <a:ext cx="1447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 Release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Latches</a:t>
            </a:r>
            <a:endParaRPr/>
          </a:p>
        </p:txBody>
      </p:sp>
      <p:sp>
        <p:nvSpPr>
          <p:cNvPr id="1677" name="Google Shape;1677;p46"/>
          <p:cNvSpPr txBox="1"/>
          <p:nvPr/>
        </p:nvSpPr>
        <p:spPr>
          <a:xfrm rot="5400000">
            <a:off x="5293908" y="2788177"/>
            <a:ext cx="122886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Drink Release</a:t>
            </a:r>
            <a:endParaRPr/>
          </a:p>
        </p:txBody>
      </p:sp>
      <p:sp>
        <p:nvSpPr>
          <p:cNvPr id="1678" name="Google Shape;1678;p46"/>
          <p:cNvSpPr txBox="1"/>
          <p:nvPr/>
        </p:nvSpPr>
        <p:spPr>
          <a:xfrm>
            <a:off x="5776119" y="6324600"/>
            <a:ext cx="103028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2-bit state</a:t>
            </a:r>
            <a:endParaRPr/>
          </a:p>
        </p:txBody>
      </p:sp>
      <p:cxnSp>
        <p:nvCxnSpPr>
          <p:cNvPr id="1679" name="Google Shape;1679;p46"/>
          <p:cNvCxnSpPr/>
          <p:nvPr/>
        </p:nvCxnSpPr>
        <p:spPr>
          <a:xfrm rot="10800000">
            <a:off x="3871119" y="2008188"/>
            <a:ext cx="0" cy="2019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0" name="Google Shape;1680;p46"/>
          <p:cNvSpPr txBox="1"/>
          <p:nvPr/>
        </p:nvSpPr>
        <p:spPr>
          <a:xfrm>
            <a:off x="4464845" y="6335714"/>
            <a:ext cx="11715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Clock/Event</a:t>
            </a:r>
            <a:endParaRPr/>
          </a:p>
        </p:txBody>
      </p:sp>
      <p:cxnSp>
        <p:nvCxnSpPr>
          <p:cNvPr id="1681" name="Google Shape;1681;p46"/>
          <p:cNvCxnSpPr/>
          <p:nvPr/>
        </p:nvCxnSpPr>
        <p:spPr>
          <a:xfrm rot="10800000">
            <a:off x="5471319" y="6122988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2" name="Google Shape;1682;p46"/>
          <p:cNvCxnSpPr/>
          <p:nvPr/>
        </p:nvCxnSpPr>
        <p:spPr>
          <a:xfrm>
            <a:off x="5471319" y="6122988"/>
            <a:ext cx="0" cy="381000"/>
          </a:xfrm>
          <a:prstGeom prst="straightConnector1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3" name="Google Shape;1683;p46"/>
          <p:cNvCxnSpPr/>
          <p:nvPr/>
        </p:nvCxnSpPr>
        <p:spPr>
          <a:xfrm rot="10800000">
            <a:off x="5471319" y="5665788"/>
            <a:ext cx="304800" cy="0"/>
          </a:xfrm>
          <a:prstGeom prst="straightConnector1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4" name="Google Shape;1684;p46"/>
          <p:cNvCxnSpPr/>
          <p:nvPr/>
        </p:nvCxnSpPr>
        <p:spPr>
          <a:xfrm>
            <a:off x="5471319" y="5665788"/>
            <a:ext cx="0" cy="457200"/>
          </a:xfrm>
          <a:prstGeom prst="straightConnector1">
            <a:avLst/>
          </a:prstGeom>
          <a:noFill/>
          <a:ln cap="flat" cmpd="sng" w="28575">
            <a:solidFill>
              <a:srgbClr val="33CC3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5" name="Google Shape;1685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62319" y="6122988"/>
            <a:ext cx="3048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s01882_" id="1686" name="Google Shape;168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33719" y="5818188"/>
            <a:ext cx="895350" cy="89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687" name="Google Shape;1687;p46"/>
          <p:cNvSpPr/>
          <p:nvPr/>
        </p:nvSpPr>
        <p:spPr>
          <a:xfrm>
            <a:off x="4633119" y="3532188"/>
            <a:ext cx="152400" cy="1066800"/>
          </a:xfrm>
          <a:prstGeom prst="leftBrace">
            <a:avLst>
              <a:gd fmla="val 583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p46"/>
          <p:cNvSpPr txBox="1"/>
          <p:nvPr/>
        </p:nvSpPr>
        <p:spPr>
          <a:xfrm>
            <a:off x="4194969" y="3783014"/>
            <a:ext cx="3674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Total cost of our controller</a:t>
            </a:r>
            <a:endParaRPr/>
          </a:p>
        </p:txBody>
      </p:sp>
      <p:sp>
        <p:nvSpPr>
          <p:cNvPr id="1694" name="Google Shape;1694;p47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69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Now: 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2 current state bits + 3 input bits (5 bit ROM address) 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2 next state bits + 2 control trigger bits (4 bit memory)</a:t>
            </a:r>
            <a:endParaRPr/>
          </a:p>
          <a:p>
            <a:pPr indent="-436563" lvl="1" marL="908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2</a:t>
            </a:r>
            <a:r>
              <a:rPr baseline="30000" lang="en-US"/>
              <a:t>5</a:t>
            </a:r>
            <a:r>
              <a:rPr lang="en-US"/>
              <a:t> × 4 = 128 bit ROM</a:t>
            </a:r>
            <a:endParaRPr/>
          </a:p>
          <a:p>
            <a:pPr indent="-436563" lvl="2" marL="13652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1-millionth size of our 26 MB ROM😬 </a:t>
            </a:r>
            <a:endParaRPr/>
          </a:p>
          <a:p>
            <a:pPr indent="-309563" lvl="2" marL="13652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/>
          </a:p>
          <a:p>
            <a:pPr indent="-436563" lvl="0" marL="4531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Total cost on Jameco:</a:t>
            </a:r>
            <a:endParaRPr/>
          </a:p>
          <a:p>
            <a:pPr indent="-436562" lvl="1" marL="90919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Flip-flops to store state: 		$3</a:t>
            </a:r>
            <a:endParaRPr/>
          </a:p>
          <a:p>
            <a:pPr indent="-436562" lvl="1" marL="90919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ROM to implement logic:	 	$3</a:t>
            </a:r>
            <a:endParaRPr/>
          </a:p>
          <a:p>
            <a:pPr indent="-436562" lvl="1" marL="90919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AND/OR gates: 			$5</a:t>
            </a:r>
            <a:endParaRPr/>
          </a:p>
          <a:p>
            <a:pPr indent="-436562" lvl="1" marL="90919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1" lang="en-US"/>
              <a:t>Total:					$11</a:t>
            </a:r>
            <a:endParaRPr/>
          </a:p>
          <a:p>
            <a:pPr indent="-436563" lvl="0" marL="4531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Could probably do a lot cheaper if we buy in bulk</a:t>
            </a:r>
            <a:endParaRPr/>
          </a:p>
        </p:txBody>
      </p:sp>
      <p:sp>
        <p:nvSpPr>
          <p:cNvPr id="1695" name="Google Shape;1695;p4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48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Next Time</a:t>
            </a:r>
            <a:endParaRPr/>
          </a:p>
        </p:txBody>
      </p:sp>
      <p:sp>
        <p:nvSpPr>
          <p:cNvPr id="1701" name="Google Shape;1701;p48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3300"/>
              <a:t>Introduce first processor implementation</a:t>
            </a:r>
            <a:endParaRPr/>
          </a:p>
          <a:p>
            <a:pPr indent="-228029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</a:pPr>
            <a:r>
              <a:rPr lang="en-US" sz="3300"/>
              <a:t>Lingering questions / feedback? I'll include an anonymous form at the end of every lecture: </a:t>
            </a:r>
            <a:r>
              <a:rPr lang="en-US" sz="3300" u="sng">
                <a:solidFill>
                  <a:schemeClr val="hlink"/>
                </a:solidFill>
                <a:hlinkClick r:id="rId3"/>
              </a:rPr>
              <a:t>https://bit.ly/3oXr4Ah</a:t>
            </a:r>
            <a:endParaRPr sz="3300"/>
          </a:p>
          <a:p>
            <a:pPr indent="-50673" lvl="0" marL="228029" rtl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793"/>
              <a:buNone/>
            </a:pPr>
            <a:r>
              <a:t/>
            </a:r>
            <a:endParaRPr/>
          </a:p>
        </p:txBody>
      </p:sp>
      <p:sp>
        <p:nvSpPr>
          <p:cNvPr id="1702" name="Google Shape;1702;p4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3" name="Google Shape;170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2719" y="4267200"/>
            <a:ext cx="2263638" cy="25718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4" name="Google Shape;1704;p48"/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4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Live Poll + Q&amp;A: slido.com #eecs370</a:t>
            </a:r>
            <a:endParaRPr/>
          </a:p>
        </p:txBody>
      </p:sp>
      <p:pic>
        <p:nvPicPr>
          <p:cNvPr id="1705" name="Google Shape;170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4079" y="4293801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Using feedback to "remember"</a:t>
            </a:r>
            <a:endParaRPr/>
          </a:p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3373723" y="5129201"/>
            <a:ext cx="6003906" cy="147837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7"/>
              <a:buFont typeface="Arial"/>
              <a:buChar char="•"/>
            </a:pPr>
            <a:r>
              <a:rPr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remembers its initial value!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7"/>
              <a:buFont typeface="Arial"/>
              <a:buChar char="•"/>
            </a:pPr>
            <a:r>
              <a:rPr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basic memory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7"/>
              <a:buFont typeface="Arial"/>
              <a:buChar char="•"/>
            </a:pPr>
            <a:r>
              <a:rPr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What's wrong with this, though?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5"/>
          <p:cNvGrpSpPr/>
          <p:nvPr/>
        </p:nvGrpSpPr>
        <p:grpSpPr>
          <a:xfrm>
            <a:off x="5661509" y="2226228"/>
            <a:ext cx="765071" cy="625604"/>
            <a:chOff x="3840" y="2206"/>
            <a:chExt cx="768" cy="627"/>
          </a:xfrm>
        </p:grpSpPr>
        <p:sp>
          <p:nvSpPr>
            <p:cNvPr id="125" name="Google Shape;125;p5"/>
            <p:cNvSpPr/>
            <p:nvPr/>
          </p:nvSpPr>
          <p:spPr>
            <a:xfrm>
              <a:off x="4468" y="2471"/>
              <a:ext cx="70" cy="88"/>
            </a:xfrm>
            <a:prstGeom prst="ellipse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2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6" name="Google Shape;126;p5"/>
            <p:cNvCxnSpPr/>
            <p:nvPr/>
          </p:nvCxnSpPr>
          <p:spPr>
            <a:xfrm>
              <a:off x="3840" y="2520"/>
              <a:ext cx="170" cy="0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5"/>
            <p:cNvCxnSpPr/>
            <p:nvPr/>
          </p:nvCxnSpPr>
          <p:spPr>
            <a:xfrm>
              <a:off x="4538" y="2518"/>
              <a:ext cx="70" cy="0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5"/>
            <p:cNvSpPr/>
            <p:nvPr/>
          </p:nvSpPr>
          <p:spPr>
            <a:xfrm>
              <a:off x="4013" y="2206"/>
              <a:ext cx="448" cy="627"/>
            </a:xfrm>
            <a:custGeom>
              <a:rect b="b" l="l" r="r" t="t"/>
              <a:pathLst>
                <a:path extrusionOk="0" h="120000" w="120000">
                  <a:moveTo>
                    <a:pt x="119956" y="59943"/>
                  </a:moveTo>
                  <a:lnTo>
                    <a:pt x="0" y="119962"/>
                  </a:lnTo>
                  <a:lnTo>
                    <a:pt x="0" y="0"/>
                  </a:lnTo>
                  <a:lnTo>
                    <a:pt x="119956" y="59943"/>
                  </a:ln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2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29" name="Google Shape;129;p5"/>
          <p:cNvCxnSpPr/>
          <p:nvPr/>
        </p:nvCxnSpPr>
        <p:spPr>
          <a:xfrm>
            <a:off x="6375948" y="4144259"/>
            <a:ext cx="55370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5"/>
          <p:cNvCxnSpPr/>
          <p:nvPr/>
        </p:nvCxnSpPr>
        <p:spPr>
          <a:xfrm>
            <a:off x="6425584" y="2539030"/>
            <a:ext cx="10974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1" name="Google Shape;131;p5"/>
          <p:cNvGrpSpPr/>
          <p:nvPr/>
        </p:nvGrpSpPr>
        <p:grpSpPr>
          <a:xfrm>
            <a:off x="5014135" y="2540419"/>
            <a:ext cx="1920863" cy="1599652"/>
            <a:chOff x="4224" y="3248"/>
            <a:chExt cx="719" cy="526"/>
          </a:xfrm>
        </p:grpSpPr>
        <p:cxnSp>
          <p:nvCxnSpPr>
            <p:cNvPr id="132" name="Google Shape;132;p5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5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5"/>
            <p:cNvCxnSpPr/>
            <p:nvPr/>
          </p:nvCxnSpPr>
          <p:spPr>
            <a:xfrm rot="10800000">
              <a:off x="4227" y="3248"/>
              <a:ext cx="0" cy="16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5"/>
            <p:cNvCxnSpPr/>
            <p:nvPr/>
          </p:nvCxnSpPr>
          <p:spPr>
            <a:xfrm rot="10800000">
              <a:off x="4226" y="3248"/>
              <a:ext cx="2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6" name="Google Shape;136;p5"/>
          <p:cNvGrpSpPr/>
          <p:nvPr/>
        </p:nvGrpSpPr>
        <p:grpSpPr>
          <a:xfrm flipH="1" rot="10800000">
            <a:off x="5014137" y="2523379"/>
            <a:ext cx="1920864" cy="1627022"/>
            <a:chOff x="4224" y="3239"/>
            <a:chExt cx="719" cy="535"/>
          </a:xfrm>
        </p:grpSpPr>
        <p:cxnSp>
          <p:nvCxnSpPr>
            <p:cNvPr id="137" name="Google Shape;137;p5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5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5"/>
            <p:cNvCxnSpPr/>
            <p:nvPr/>
          </p:nvCxnSpPr>
          <p:spPr>
            <a:xfrm rot="10800000">
              <a:off x="4227" y="3239"/>
              <a:ext cx="0" cy="17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5"/>
            <p:cNvCxnSpPr/>
            <p:nvPr/>
          </p:nvCxnSpPr>
          <p:spPr>
            <a:xfrm rot="10800000">
              <a:off x="4226" y="3239"/>
              <a:ext cx="22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1" name="Google Shape;141;p5"/>
          <p:cNvSpPr txBox="1"/>
          <p:nvPr/>
        </p:nvSpPr>
        <p:spPr>
          <a:xfrm>
            <a:off x="7072149" y="2077303"/>
            <a:ext cx="410143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5"/>
          <p:cNvCxnSpPr/>
          <p:nvPr/>
        </p:nvCxnSpPr>
        <p:spPr>
          <a:xfrm>
            <a:off x="5505319" y="2339261"/>
            <a:ext cx="110141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" name="Google Shape;143;p5"/>
          <p:cNvGrpSpPr/>
          <p:nvPr/>
        </p:nvGrpSpPr>
        <p:grpSpPr>
          <a:xfrm>
            <a:off x="5621971" y="3835597"/>
            <a:ext cx="765071" cy="625604"/>
            <a:chOff x="3840" y="2206"/>
            <a:chExt cx="768" cy="627"/>
          </a:xfrm>
        </p:grpSpPr>
        <p:sp>
          <p:nvSpPr>
            <p:cNvPr id="144" name="Google Shape;144;p5"/>
            <p:cNvSpPr/>
            <p:nvPr/>
          </p:nvSpPr>
          <p:spPr>
            <a:xfrm>
              <a:off x="4468" y="2471"/>
              <a:ext cx="70" cy="88"/>
            </a:xfrm>
            <a:prstGeom prst="ellipse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2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5" name="Google Shape;145;p5"/>
            <p:cNvCxnSpPr/>
            <p:nvPr/>
          </p:nvCxnSpPr>
          <p:spPr>
            <a:xfrm>
              <a:off x="3840" y="2520"/>
              <a:ext cx="170" cy="0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5"/>
            <p:cNvCxnSpPr/>
            <p:nvPr/>
          </p:nvCxnSpPr>
          <p:spPr>
            <a:xfrm>
              <a:off x="4538" y="2518"/>
              <a:ext cx="70" cy="0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5"/>
            <p:cNvSpPr/>
            <p:nvPr/>
          </p:nvSpPr>
          <p:spPr>
            <a:xfrm>
              <a:off x="4013" y="2206"/>
              <a:ext cx="448" cy="627"/>
            </a:xfrm>
            <a:custGeom>
              <a:rect b="b" l="l" r="r" t="t"/>
              <a:pathLst>
                <a:path extrusionOk="0" h="120000" w="120000">
                  <a:moveTo>
                    <a:pt x="119956" y="59943"/>
                  </a:moveTo>
                  <a:lnTo>
                    <a:pt x="0" y="119962"/>
                  </a:lnTo>
                  <a:lnTo>
                    <a:pt x="0" y="0"/>
                  </a:lnTo>
                  <a:lnTo>
                    <a:pt x="119956" y="59943"/>
                  </a:ln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2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Let's look at the following circuit</a:t>
            </a:r>
            <a:endParaRPr/>
          </a:p>
        </p:txBody>
      </p:sp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26857" r="22183" t="0"/>
          <a:stretch/>
        </p:blipFill>
        <p:spPr>
          <a:xfrm>
            <a:off x="5797722" y="2153262"/>
            <a:ext cx="922779" cy="866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26857" r="22183" t="0"/>
          <a:stretch/>
        </p:blipFill>
        <p:spPr>
          <a:xfrm>
            <a:off x="5753870" y="3758230"/>
            <a:ext cx="922779" cy="866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6"/>
          <p:cNvCxnSpPr/>
          <p:nvPr/>
        </p:nvCxnSpPr>
        <p:spPr>
          <a:xfrm>
            <a:off x="4008566" y="4421877"/>
            <a:ext cx="184330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6"/>
          <p:cNvCxnSpPr/>
          <p:nvPr/>
        </p:nvCxnSpPr>
        <p:spPr>
          <a:xfrm>
            <a:off x="3965280" y="2387385"/>
            <a:ext cx="191917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6"/>
          <p:cNvCxnSpPr/>
          <p:nvPr/>
        </p:nvCxnSpPr>
        <p:spPr>
          <a:xfrm>
            <a:off x="6649077" y="4234300"/>
            <a:ext cx="114710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6"/>
          <p:cNvCxnSpPr/>
          <p:nvPr/>
        </p:nvCxnSpPr>
        <p:spPr>
          <a:xfrm>
            <a:off x="6698713" y="2629071"/>
            <a:ext cx="10974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0" name="Google Shape;160;p6"/>
          <p:cNvGrpSpPr/>
          <p:nvPr/>
        </p:nvGrpSpPr>
        <p:grpSpPr>
          <a:xfrm>
            <a:off x="5281924" y="2822058"/>
            <a:ext cx="1926206" cy="1408060"/>
            <a:chOff x="4222" y="3311"/>
            <a:chExt cx="721" cy="463"/>
          </a:xfrm>
        </p:grpSpPr>
        <p:cxnSp>
          <p:nvCxnSpPr>
            <p:cNvPr id="161" name="Google Shape;161;p6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6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6"/>
            <p:cNvCxnSpPr/>
            <p:nvPr/>
          </p:nvCxnSpPr>
          <p:spPr>
            <a:xfrm rot="10800000">
              <a:off x="4227" y="3311"/>
              <a:ext cx="0" cy="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6"/>
            <p:cNvCxnSpPr/>
            <p:nvPr/>
          </p:nvCxnSpPr>
          <p:spPr>
            <a:xfrm rot="10800000">
              <a:off x="4222" y="3311"/>
              <a:ext cx="22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5" name="Google Shape;165;p6"/>
          <p:cNvGrpSpPr/>
          <p:nvPr/>
        </p:nvGrpSpPr>
        <p:grpSpPr>
          <a:xfrm flipH="1" rot="10800000">
            <a:off x="5281922" y="2613409"/>
            <a:ext cx="1926207" cy="1408060"/>
            <a:chOff x="4222" y="3311"/>
            <a:chExt cx="721" cy="463"/>
          </a:xfrm>
        </p:grpSpPr>
        <p:cxnSp>
          <p:nvCxnSpPr>
            <p:cNvPr id="166" name="Google Shape;166;p6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6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6"/>
            <p:cNvCxnSpPr/>
            <p:nvPr/>
          </p:nvCxnSpPr>
          <p:spPr>
            <a:xfrm rot="10800000">
              <a:off x="4227" y="3311"/>
              <a:ext cx="0" cy="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6"/>
            <p:cNvCxnSpPr/>
            <p:nvPr/>
          </p:nvCxnSpPr>
          <p:spPr>
            <a:xfrm rot="10800000">
              <a:off x="4222" y="3311"/>
              <a:ext cx="21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0" name="Google Shape;170;p6"/>
          <p:cNvSpPr txBox="1"/>
          <p:nvPr/>
        </p:nvSpPr>
        <p:spPr>
          <a:xfrm>
            <a:off x="5130889" y="1846317"/>
            <a:ext cx="380566" cy="45090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5058159" y="3985417"/>
            <a:ext cx="348220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7345278" y="2167344"/>
            <a:ext cx="410143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7363314" y="3768966"/>
            <a:ext cx="475708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6"/>
          <p:cNvCxnSpPr/>
          <p:nvPr/>
        </p:nvCxnSpPr>
        <p:spPr>
          <a:xfrm>
            <a:off x="7529250" y="3846520"/>
            <a:ext cx="17314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6"/>
          <p:cNvCxnSpPr/>
          <p:nvPr/>
        </p:nvCxnSpPr>
        <p:spPr>
          <a:xfrm>
            <a:off x="4984606" y="7201786"/>
            <a:ext cx="110141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6"/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4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Live Poll + Q&amp;A: slido.com #eecs370</a:t>
            </a:r>
            <a:endParaRPr/>
          </a:p>
        </p:txBody>
      </p:sp>
      <p:pic>
        <p:nvPicPr>
          <p:cNvPr id="177" name="Google Shape;177;p6"/>
          <p:cNvPicPr preferRelativeResize="0"/>
          <p:nvPr/>
        </p:nvPicPr>
        <p:blipFill rotWithShape="1">
          <a:blip r:embed="rId3">
            <a:alphaModFix/>
          </a:blip>
          <a:srcRect b="0" l="26857" r="22183" t="0"/>
          <a:stretch/>
        </p:blipFill>
        <p:spPr>
          <a:xfrm>
            <a:off x="2004990" y="3846520"/>
            <a:ext cx="922779" cy="866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6"/>
          <p:cNvCxnSpPr/>
          <p:nvPr/>
        </p:nvCxnSpPr>
        <p:spPr>
          <a:xfrm>
            <a:off x="1544087" y="4113595"/>
            <a:ext cx="54763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p6"/>
          <p:cNvCxnSpPr/>
          <p:nvPr/>
        </p:nvCxnSpPr>
        <p:spPr>
          <a:xfrm>
            <a:off x="1531498" y="4507117"/>
            <a:ext cx="547634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6"/>
          <p:cNvSpPr txBox="1"/>
          <p:nvPr/>
        </p:nvSpPr>
        <p:spPr>
          <a:xfrm>
            <a:off x="1206373" y="3851973"/>
            <a:ext cx="762000" cy="478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181" name="Google Shape;181;p6"/>
          <p:cNvGrpSpPr/>
          <p:nvPr/>
        </p:nvGrpSpPr>
        <p:grpSpPr>
          <a:xfrm>
            <a:off x="1799233" y="5612231"/>
            <a:ext cx="765071" cy="625604"/>
            <a:chOff x="3840" y="2206"/>
            <a:chExt cx="768" cy="627"/>
          </a:xfrm>
        </p:grpSpPr>
        <p:sp>
          <p:nvSpPr>
            <p:cNvPr id="182" name="Google Shape;182;p6"/>
            <p:cNvSpPr/>
            <p:nvPr/>
          </p:nvSpPr>
          <p:spPr>
            <a:xfrm>
              <a:off x="4468" y="2471"/>
              <a:ext cx="70" cy="88"/>
            </a:xfrm>
            <a:prstGeom prst="ellipse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2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3" name="Google Shape;183;p6"/>
            <p:cNvCxnSpPr/>
            <p:nvPr/>
          </p:nvCxnSpPr>
          <p:spPr>
            <a:xfrm>
              <a:off x="3840" y="2520"/>
              <a:ext cx="170" cy="0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6"/>
            <p:cNvCxnSpPr/>
            <p:nvPr/>
          </p:nvCxnSpPr>
          <p:spPr>
            <a:xfrm>
              <a:off x="4538" y="2518"/>
              <a:ext cx="70" cy="0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p6"/>
            <p:cNvSpPr/>
            <p:nvPr/>
          </p:nvSpPr>
          <p:spPr>
            <a:xfrm>
              <a:off x="4013" y="2206"/>
              <a:ext cx="448" cy="627"/>
            </a:xfrm>
            <a:custGeom>
              <a:rect b="b" l="l" r="r" t="t"/>
              <a:pathLst>
                <a:path extrusionOk="0" h="120000" w="120000">
                  <a:moveTo>
                    <a:pt x="119956" y="59943"/>
                  </a:moveTo>
                  <a:lnTo>
                    <a:pt x="0" y="119962"/>
                  </a:lnTo>
                  <a:lnTo>
                    <a:pt x="0" y="0"/>
                  </a:lnTo>
                  <a:lnTo>
                    <a:pt x="119956" y="59943"/>
                  </a:ln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2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6" name="Google Shape;186;p6"/>
          <p:cNvSpPr txBox="1"/>
          <p:nvPr/>
        </p:nvSpPr>
        <p:spPr>
          <a:xfrm>
            <a:off x="1211875" y="4267756"/>
            <a:ext cx="762000" cy="478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1432719" y="5699362"/>
            <a:ext cx="762000" cy="478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1976253" y="4805036"/>
            <a:ext cx="205757" cy="748636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1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916016" y="2712221"/>
            <a:ext cx="2281894" cy="1015663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Useful identify: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NOR(0,X)= NOT(X)</a:t>
            </a:r>
            <a:endParaRPr/>
          </a:p>
        </p:txBody>
      </p:sp>
      <p:grpSp>
        <p:nvGrpSpPr>
          <p:cNvPr id="190" name="Google Shape;190;p6"/>
          <p:cNvGrpSpPr/>
          <p:nvPr/>
        </p:nvGrpSpPr>
        <p:grpSpPr>
          <a:xfrm>
            <a:off x="8198801" y="4924537"/>
            <a:ext cx="765071" cy="625604"/>
            <a:chOff x="3840" y="2206"/>
            <a:chExt cx="768" cy="627"/>
          </a:xfrm>
        </p:grpSpPr>
        <p:sp>
          <p:nvSpPr>
            <p:cNvPr id="191" name="Google Shape;191;p6"/>
            <p:cNvSpPr/>
            <p:nvPr/>
          </p:nvSpPr>
          <p:spPr>
            <a:xfrm>
              <a:off x="4468" y="2471"/>
              <a:ext cx="70" cy="88"/>
            </a:xfrm>
            <a:prstGeom prst="ellipse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2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2" name="Google Shape;192;p6"/>
            <p:cNvCxnSpPr/>
            <p:nvPr/>
          </p:nvCxnSpPr>
          <p:spPr>
            <a:xfrm>
              <a:off x="3840" y="2520"/>
              <a:ext cx="170" cy="0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6"/>
            <p:cNvCxnSpPr/>
            <p:nvPr/>
          </p:nvCxnSpPr>
          <p:spPr>
            <a:xfrm>
              <a:off x="4538" y="2518"/>
              <a:ext cx="70" cy="0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4" name="Google Shape;194;p6"/>
            <p:cNvSpPr/>
            <p:nvPr/>
          </p:nvSpPr>
          <p:spPr>
            <a:xfrm>
              <a:off x="4013" y="2206"/>
              <a:ext cx="448" cy="627"/>
            </a:xfrm>
            <a:custGeom>
              <a:rect b="b" l="l" r="r" t="t"/>
              <a:pathLst>
                <a:path extrusionOk="0" h="120000" w="120000">
                  <a:moveTo>
                    <a:pt x="119956" y="59943"/>
                  </a:moveTo>
                  <a:lnTo>
                    <a:pt x="0" y="119962"/>
                  </a:lnTo>
                  <a:lnTo>
                    <a:pt x="0" y="0"/>
                  </a:lnTo>
                  <a:lnTo>
                    <a:pt x="119956" y="59943"/>
                  </a:ln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2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95" name="Google Shape;195;p6"/>
          <p:cNvCxnSpPr/>
          <p:nvPr/>
        </p:nvCxnSpPr>
        <p:spPr>
          <a:xfrm>
            <a:off x="8913240" y="6842568"/>
            <a:ext cx="114710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6"/>
          <p:cNvCxnSpPr/>
          <p:nvPr/>
        </p:nvCxnSpPr>
        <p:spPr>
          <a:xfrm>
            <a:off x="8962876" y="5237339"/>
            <a:ext cx="10974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7" name="Google Shape;197;p6"/>
          <p:cNvGrpSpPr/>
          <p:nvPr/>
        </p:nvGrpSpPr>
        <p:grpSpPr>
          <a:xfrm>
            <a:off x="7551427" y="5238728"/>
            <a:ext cx="1920863" cy="1599652"/>
            <a:chOff x="4224" y="3248"/>
            <a:chExt cx="719" cy="526"/>
          </a:xfrm>
        </p:grpSpPr>
        <p:cxnSp>
          <p:nvCxnSpPr>
            <p:cNvPr id="198" name="Google Shape;198;p6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 rot="10800000">
              <a:off x="4227" y="3248"/>
              <a:ext cx="0" cy="16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 rot="10800000">
              <a:off x="4226" y="3248"/>
              <a:ext cx="2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2" name="Google Shape;202;p6"/>
          <p:cNvGrpSpPr/>
          <p:nvPr/>
        </p:nvGrpSpPr>
        <p:grpSpPr>
          <a:xfrm flipH="1" rot="10800000">
            <a:off x="7551429" y="5221688"/>
            <a:ext cx="1920864" cy="1627022"/>
            <a:chOff x="4224" y="3239"/>
            <a:chExt cx="719" cy="535"/>
          </a:xfrm>
        </p:grpSpPr>
        <p:cxnSp>
          <p:nvCxnSpPr>
            <p:cNvPr id="203" name="Google Shape;203;p6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 rot="10800000">
              <a:off x="4227" y="3239"/>
              <a:ext cx="0" cy="17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 rot="10800000">
              <a:off x="4226" y="3239"/>
              <a:ext cx="22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7" name="Google Shape;207;p6"/>
          <p:cNvSpPr txBox="1"/>
          <p:nvPr/>
        </p:nvSpPr>
        <p:spPr>
          <a:xfrm>
            <a:off x="9609441" y="4775612"/>
            <a:ext cx="410143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9627477" y="6377234"/>
            <a:ext cx="475708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6"/>
          <p:cNvCxnSpPr/>
          <p:nvPr/>
        </p:nvCxnSpPr>
        <p:spPr>
          <a:xfrm>
            <a:off x="9793413" y="6454788"/>
            <a:ext cx="17314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6"/>
          <p:cNvCxnSpPr/>
          <p:nvPr/>
        </p:nvCxnSpPr>
        <p:spPr>
          <a:xfrm>
            <a:off x="8042611" y="5037570"/>
            <a:ext cx="110141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1" name="Google Shape;211;p6"/>
          <p:cNvGrpSpPr/>
          <p:nvPr/>
        </p:nvGrpSpPr>
        <p:grpSpPr>
          <a:xfrm>
            <a:off x="8159263" y="6533906"/>
            <a:ext cx="765071" cy="625604"/>
            <a:chOff x="3840" y="2206"/>
            <a:chExt cx="768" cy="627"/>
          </a:xfrm>
        </p:grpSpPr>
        <p:sp>
          <p:nvSpPr>
            <p:cNvPr id="212" name="Google Shape;212;p6"/>
            <p:cNvSpPr/>
            <p:nvPr/>
          </p:nvSpPr>
          <p:spPr>
            <a:xfrm>
              <a:off x="4468" y="2471"/>
              <a:ext cx="70" cy="88"/>
            </a:xfrm>
            <a:prstGeom prst="ellipse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2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3" name="Google Shape;213;p6"/>
            <p:cNvCxnSpPr/>
            <p:nvPr/>
          </p:nvCxnSpPr>
          <p:spPr>
            <a:xfrm>
              <a:off x="3840" y="2520"/>
              <a:ext cx="170" cy="0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6"/>
            <p:cNvCxnSpPr/>
            <p:nvPr/>
          </p:nvCxnSpPr>
          <p:spPr>
            <a:xfrm>
              <a:off x="4538" y="2518"/>
              <a:ext cx="70" cy="0"/>
            </a:xfrm>
            <a:prstGeom prst="straightConnector1">
              <a:avLst/>
            </a:pr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5" name="Google Shape;215;p6"/>
            <p:cNvSpPr/>
            <p:nvPr/>
          </p:nvSpPr>
          <p:spPr>
            <a:xfrm>
              <a:off x="4013" y="2206"/>
              <a:ext cx="448" cy="627"/>
            </a:xfrm>
            <a:custGeom>
              <a:rect b="b" l="l" r="r" t="t"/>
              <a:pathLst>
                <a:path extrusionOk="0" h="120000" w="120000">
                  <a:moveTo>
                    <a:pt x="119956" y="59943"/>
                  </a:moveTo>
                  <a:lnTo>
                    <a:pt x="0" y="119962"/>
                  </a:lnTo>
                  <a:lnTo>
                    <a:pt x="0" y="0"/>
                  </a:lnTo>
                  <a:lnTo>
                    <a:pt x="119956" y="59943"/>
                  </a:lnTo>
                </a:path>
              </a:pathLst>
            </a:custGeom>
            <a:noFill/>
            <a:ln cap="flat" cmpd="sng" w="284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1900" lIns="103850" spcFirstLastPara="1" rIns="103850" wrap="square" tIns="519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2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6" name="Google Shape;216;p6"/>
          <p:cNvSpPr/>
          <p:nvPr/>
        </p:nvSpPr>
        <p:spPr>
          <a:xfrm rot="1456505">
            <a:off x="6192225" y="4793156"/>
            <a:ext cx="1245531" cy="4492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4646077" y="5546214"/>
            <a:ext cx="1853348" cy="721544"/>
          </a:xfrm>
          <a:prstGeom prst="rect">
            <a:avLst/>
          </a:prstGeom>
          <a:solidFill>
            <a:srgbClr val="1481AA"/>
          </a:solidFill>
          <a:ln cap="flat" cmpd="sng" w="9525">
            <a:solidFill>
              <a:srgbClr val="1481A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3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R=S=0, turns into our memory element!</a:t>
            </a:r>
            <a:endParaRPr/>
          </a:p>
        </p:txBody>
      </p:sp>
      <p:sp>
        <p:nvSpPr>
          <p:cNvPr id="218" name="Google Shape;218;p6"/>
          <p:cNvSpPr txBox="1"/>
          <p:nvPr/>
        </p:nvSpPr>
        <p:spPr>
          <a:xfrm>
            <a:off x="9593494" y="2474856"/>
            <a:ext cx="2326680" cy="2622476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    R      Q   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	 0      Q  Q</a:t>
            </a:r>
            <a:endParaRPr b="1" sz="27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6"/>
          <p:cNvCxnSpPr/>
          <p:nvPr/>
        </p:nvCxnSpPr>
        <p:spPr>
          <a:xfrm>
            <a:off x="11393254" y="2581702"/>
            <a:ext cx="16980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6"/>
          <p:cNvCxnSpPr/>
          <p:nvPr/>
        </p:nvCxnSpPr>
        <p:spPr>
          <a:xfrm>
            <a:off x="11393254" y="2984773"/>
            <a:ext cx="16980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6"/>
          <p:cNvCxnSpPr/>
          <p:nvPr/>
        </p:nvCxnSpPr>
        <p:spPr>
          <a:xfrm>
            <a:off x="9593494" y="2930623"/>
            <a:ext cx="221836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6"/>
          <p:cNvCxnSpPr/>
          <p:nvPr/>
        </p:nvCxnSpPr>
        <p:spPr>
          <a:xfrm flipH="1" rot="10800000">
            <a:off x="10717041" y="2619442"/>
            <a:ext cx="4383" cy="202517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Let's look at the following circuit</a:t>
            </a:r>
            <a:endParaRPr/>
          </a:p>
        </p:txBody>
      </p:sp>
      <p:sp>
        <p:nvSpPr>
          <p:cNvPr id="228" name="Google Shape;228;p7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" name="Google Shape;229;p7"/>
          <p:cNvPicPr preferRelativeResize="0"/>
          <p:nvPr/>
        </p:nvPicPr>
        <p:blipFill rotWithShape="1">
          <a:blip r:embed="rId3">
            <a:alphaModFix/>
          </a:blip>
          <a:srcRect b="0" l="26857" r="22183" t="0"/>
          <a:stretch/>
        </p:blipFill>
        <p:spPr>
          <a:xfrm>
            <a:off x="5797722" y="2153262"/>
            <a:ext cx="922779" cy="866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7"/>
          <p:cNvPicPr preferRelativeResize="0"/>
          <p:nvPr/>
        </p:nvPicPr>
        <p:blipFill rotWithShape="1">
          <a:blip r:embed="rId3">
            <a:alphaModFix/>
          </a:blip>
          <a:srcRect b="0" l="26857" r="22183" t="0"/>
          <a:stretch/>
        </p:blipFill>
        <p:spPr>
          <a:xfrm>
            <a:off x="5753870" y="3758230"/>
            <a:ext cx="922779" cy="866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7"/>
          <p:cNvCxnSpPr/>
          <p:nvPr/>
        </p:nvCxnSpPr>
        <p:spPr>
          <a:xfrm>
            <a:off x="4008566" y="4421877"/>
            <a:ext cx="184330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7"/>
          <p:cNvCxnSpPr/>
          <p:nvPr/>
        </p:nvCxnSpPr>
        <p:spPr>
          <a:xfrm>
            <a:off x="3965280" y="2387385"/>
            <a:ext cx="191917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7"/>
          <p:cNvCxnSpPr/>
          <p:nvPr/>
        </p:nvCxnSpPr>
        <p:spPr>
          <a:xfrm>
            <a:off x="6649077" y="4234300"/>
            <a:ext cx="114710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7"/>
          <p:cNvCxnSpPr/>
          <p:nvPr/>
        </p:nvCxnSpPr>
        <p:spPr>
          <a:xfrm>
            <a:off x="6698713" y="2629071"/>
            <a:ext cx="10974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5" name="Google Shape;235;p7"/>
          <p:cNvGrpSpPr/>
          <p:nvPr/>
        </p:nvGrpSpPr>
        <p:grpSpPr>
          <a:xfrm>
            <a:off x="5281924" y="2822058"/>
            <a:ext cx="1926206" cy="1408060"/>
            <a:chOff x="4222" y="3311"/>
            <a:chExt cx="721" cy="463"/>
          </a:xfrm>
        </p:grpSpPr>
        <p:cxnSp>
          <p:nvCxnSpPr>
            <p:cNvPr id="236" name="Google Shape;236;p7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7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7"/>
            <p:cNvCxnSpPr/>
            <p:nvPr/>
          </p:nvCxnSpPr>
          <p:spPr>
            <a:xfrm rot="10800000">
              <a:off x="4227" y="3311"/>
              <a:ext cx="0" cy="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7"/>
            <p:cNvCxnSpPr/>
            <p:nvPr/>
          </p:nvCxnSpPr>
          <p:spPr>
            <a:xfrm rot="10800000">
              <a:off x="4222" y="3311"/>
              <a:ext cx="22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40" name="Google Shape;240;p7"/>
          <p:cNvGrpSpPr/>
          <p:nvPr/>
        </p:nvGrpSpPr>
        <p:grpSpPr>
          <a:xfrm flipH="1" rot="10800000">
            <a:off x="5281922" y="2613409"/>
            <a:ext cx="1926207" cy="1408060"/>
            <a:chOff x="4222" y="3311"/>
            <a:chExt cx="721" cy="463"/>
          </a:xfrm>
        </p:grpSpPr>
        <p:cxnSp>
          <p:nvCxnSpPr>
            <p:cNvPr id="241" name="Google Shape;241;p7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7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7"/>
            <p:cNvCxnSpPr/>
            <p:nvPr/>
          </p:nvCxnSpPr>
          <p:spPr>
            <a:xfrm rot="10800000">
              <a:off x="4227" y="3311"/>
              <a:ext cx="0" cy="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7"/>
            <p:cNvCxnSpPr/>
            <p:nvPr/>
          </p:nvCxnSpPr>
          <p:spPr>
            <a:xfrm rot="10800000">
              <a:off x="4222" y="3311"/>
              <a:ext cx="21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5" name="Google Shape;245;p7"/>
          <p:cNvSpPr txBox="1"/>
          <p:nvPr/>
        </p:nvSpPr>
        <p:spPr>
          <a:xfrm>
            <a:off x="5130889" y="1846317"/>
            <a:ext cx="380566" cy="45090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7"/>
          <p:cNvSpPr txBox="1"/>
          <p:nvPr/>
        </p:nvSpPr>
        <p:spPr>
          <a:xfrm>
            <a:off x="5058159" y="3985417"/>
            <a:ext cx="348220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7345278" y="2167344"/>
            <a:ext cx="410143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7363314" y="3768966"/>
            <a:ext cx="475708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7"/>
          <p:cNvCxnSpPr/>
          <p:nvPr/>
        </p:nvCxnSpPr>
        <p:spPr>
          <a:xfrm>
            <a:off x="7529250" y="3846520"/>
            <a:ext cx="17314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7"/>
          <p:cNvSpPr txBox="1"/>
          <p:nvPr/>
        </p:nvSpPr>
        <p:spPr>
          <a:xfrm>
            <a:off x="3860667" y="5312870"/>
            <a:ext cx="6003906" cy="524517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 Q if R is 1 and S is 0?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7"/>
          <p:cNvSpPr txBox="1"/>
          <p:nvPr/>
        </p:nvSpPr>
        <p:spPr>
          <a:xfrm>
            <a:off x="5244462" y="4012454"/>
            <a:ext cx="53398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 txBox="1"/>
          <p:nvPr/>
        </p:nvSpPr>
        <p:spPr>
          <a:xfrm>
            <a:off x="5350466" y="1858651"/>
            <a:ext cx="53398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7"/>
          <p:cNvSpPr txBox="1"/>
          <p:nvPr/>
        </p:nvSpPr>
        <p:spPr>
          <a:xfrm>
            <a:off x="7601395" y="2210630"/>
            <a:ext cx="53398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 sz="2045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7"/>
          <p:cNvSpPr txBox="1"/>
          <p:nvPr/>
        </p:nvSpPr>
        <p:spPr>
          <a:xfrm>
            <a:off x="7707154" y="3768964"/>
            <a:ext cx="53398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endParaRPr sz="2045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7"/>
          <p:cNvCxnSpPr/>
          <p:nvPr/>
        </p:nvCxnSpPr>
        <p:spPr>
          <a:xfrm>
            <a:off x="5778449" y="2429302"/>
            <a:ext cx="110141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7"/>
          <p:cNvSpPr txBox="1"/>
          <p:nvPr/>
        </p:nvSpPr>
        <p:spPr>
          <a:xfrm>
            <a:off x="9441094" y="2322456"/>
            <a:ext cx="2326680" cy="2622476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    R      Q   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	 0      Q  Q</a:t>
            </a:r>
            <a:endParaRPr b="1" sz="27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0      1     0    1</a:t>
            </a:r>
            <a:endParaRPr b="1" sz="27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7"/>
          <p:cNvCxnSpPr/>
          <p:nvPr/>
        </p:nvCxnSpPr>
        <p:spPr>
          <a:xfrm>
            <a:off x="11240854" y="2429302"/>
            <a:ext cx="16980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7"/>
          <p:cNvCxnSpPr/>
          <p:nvPr/>
        </p:nvCxnSpPr>
        <p:spPr>
          <a:xfrm>
            <a:off x="9441094" y="2778223"/>
            <a:ext cx="221836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7"/>
          <p:cNvCxnSpPr/>
          <p:nvPr/>
        </p:nvCxnSpPr>
        <p:spPr>
          <a:xfrm flipH="1" rot="10800000">
            <a:off x="10564641" y="2467042"/>
            <a:ext cx="4383" cy="202517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Let's look at the following circuit</a:t>
            </a:r>
            <a:endParaRPr/>
          </a:p>
        </p:txBody>
      </p:sp>
      <p:sp>
        <p:nvSpPr>
          <p:cNvPr id="265" name="Google Shape;265;p8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8"/>
          <p:cNvSpPr txBox="1"/>
          <p:nvPr/>
        </p:nvSpPr>
        <p:spPr>
          <a:xfrm>
            <a:off x="3860667" y="5312870"/>
            <a:ext cx="6003906" cy="524517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value of Q if R is 0 and S is 1?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8"/>
          <p:cNvPicPr preferRelativeResize="0"/>
          <p:nvPr/>
        </p:nvPicPr>
        <p:blipFill rotWithShape="1">
          <a:blip r:embed="rId3">
            <a:alphaModFix/>
          </a:blip>
          <a:srcRect b="0" l="26857" r="22183" t="0"/>
          <a:stretch/>
        </p:blipFill>
        <p:spPr>
          <a:xfrm>
            <a:off x="5797722" y="2153262"/>
            <a:ext cx="922779" cy="866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8"/>
          <p:cNvPicPr preferRelativeResize="0"/>
          <p:nvPr/>
        </p:nvPicPr>
        <p:blipFill rotWithShape="1">
          <a:blip r:embed="rId3">
            <a:alphaModFix/>
          </a:blip>
          <a:srcRect b="0" l="26857" r="22183" t="0"/>
          <a:stretch/>
        </p:blipFill>
        <p:spPr>
          <a:xfrm>
            <a:off x="5753870" y="3758230"/>
            <a:ext cx="922779" cy="866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8"/>
          <p:cNvCxnSpPr/>
          <p:nvPr/>
        </p:nvCxnSpPr>
        <p:spPr>
          <a:xfrm>
            <a:off x="4008566" y="4421877"/>
            <a:ext cx="184330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8"/>
          <p:cNvCxnSpPr/>
          <p:nvPr/>
        </p:nvCxnSpPr>
        <p:spPr>
          <a:xfrm>
            <a:off x="3965280" y="2387385"/>
            <a:ext cx="191917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8"/>
          <p:cNvCxnSpPr/>
          <p:nvPr/>
        </p:nvCxnSpPr>
        <p:spPr>
          <a:xfrm>
            <a:off x="6649077" y="4234300"/>
            <a:ext cx="114710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8"/>
          <p:cNvCxnSpPr/>
          <p:nvPr/>
        </p:nvCxnSpPr>
        <p:spPr>
          <a:xfrm>
            <a:off x="6698713" y="2629071"/>
            <a:ext cx="10974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3" name="Google Shape;273;p8"/>
          <p:cNvGrpSpPr/>
          <p:nvPr/>
        </p:nvGrpSpPr>
        <p:grpSpPr>
          <a:xfrm>
            <a:off x="5281924" y="2822058"/>
            <a:ext cx="1926206" cy="1408060"/>
            <a:chOff x="4222" y="3311"/>
            <a:chExt cx="721" cy="463"/>
          </a:xfrm>
        </p:grpSpPr>
        <p:cxnSp>
          <p:nvCxnSpPr>
            <p:cNvPr id="274" name="Google Shape;274;p8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8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8"/>
            <p:cNvCxnSpPr/>
            <p:nvPr/>
          </p:nvCxnSpPr>
          <p:spPr>
            <a:xfrm rot="10800000">
              <a:off x="4227" y="3311"/>
              <a:ext cx="0" cy="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8"/>
            <p:cNvCxnSpPr/>
            <p:nvPr/>
          </p:nvCxnSpPr>
          <p:spPr>
            <a:xfrm rot="10800000">
              <a:off x="4222" y="3311"/>
              <a:ext cx="22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8" name="Google Shape;278;p8"/>
          <p:cNvGrpSpPr/>
          <p:nvPr/>
        </p:nvGrpSpPr>
        <p:grpSpPr>
          <a:xfrm flipH="1" rot="10800000">
            <a:off x="5281922" y="2613409"/>
            <a:ext cx="1926207" cy="1408060"/>
            <a:chOff x="4222" y="3311"/>
            <a:chExt cx="721" cy="463"/>
          </a:xfrm>
        </p:grpSpPr>
        <p:cxnSp>
          <p:nvCxnSpPr>
            <p:cNvPr id="279" name="Google Shape;279;p8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8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8"/>
            <p:cNvCxnSpPr/>
            <p:nvPr/>
          </p:nvCxnSpPr>
          <p:spPr>
            <a:xfrm rot="10800000">
              <a:off x="4227" y="3311"/>
              <a:ext cx="0" cy="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8"/>
            <p:cNvCxnSpPr/>
            <p:nvPr/>
          </p:nvCxnSpPr>
          <p:spPr>
            <a:xfrm rot="10800000">
              <a:off x="4222" y="3311"/>
              <a:ext cx="21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3" name="Google Shape;283;p8"/>
          <p:cNvSpPr txBox="1"/>
          <p:nvPr/>
        </p:nvSpPr>
        <p:spPr>
          <a:xfrm>
            <a:off x="5130889" y="1846317"/>
            <a:ext cx="380566" cy="45090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8"/>
          <p:cNvSpPr txBox="1"/>
          <p:nvPr/>
        </p:nvSpPr>
        <p:spPr>
          <a:xfrm>
            <a:off x="5058159" y="3985417"/>
            <a:ext cx="348220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8"/>
          <p:cNvSpPr txBox="1"/>
          <p:nvPr/>
        </p:nvSpPr>
        <p:spPr>
          <a:xfrm>
            <a:off x="7345278" y="2167344"/>
            <a:ext cx="410143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8"/>
          <p:cNvSpPr txBox="1"/>
          <p:nvPr/>
        </p:nvSpPr>
        <p:spPr>
          <a:xfrm>
            <a:off x="7363314" y="3768966"/>
            <a:ext cx="475708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8"/>
          <p:cNvCxnSpPr/>
          <p:nvPr/>
        </p:nvCxnSpPr>
        <p:spPr>
          <a:xfrm>
            <a:off x="7529250" y="3846520"/>
            <a:ext cx="17314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p8"/>
          <p:cNvSpPr txBox="1"/>
          <p:nvPr/>
        </p:nvSpPr>
        <p:spPr>
          <a:xfrm>
            <a:off x="5244462" y="4012454"/>
            <a:ext cx="53398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endParaRPr sz="2045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8"/>
          <p:cNvSpPr txBox="1"/>
          <p:nvPr/>
        </p:nvSpPr>
        <p:spPr>
          <a:xfrm>
            <a:off x="5350466" y="1858651"/>
            <a:ext cx="53398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 sz="2045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8"/>
          <p:cNvSpPr txBox="1"/>
          <p:nvPr/>
        </p:nvSpPr>
        <p:spPr>
          <a:xfrm>
            <a:off x="7601395" y="2210630"/>
            <a:ext cx="53398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1</a:t>
            </a:r>
            <a:endParaRPr sz="2045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8"/>
          <p:cNvSpPr txBox="1"/>
          <p:nvPr/>
        </p:nvSpPr>
        <p:spPr>
          <a:xfrm>
            <a:off x="7707154" y="3768964"/>
            <a:ext cx="53398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endParaRPr sz="2045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8"/>
          <p:cNvCxnSpPr/>
          <p:nvPr/>
        </p:nvCxnSpPr>
        <p:spPr>
          <a:xfrm>
            <a:off x="5778449" y="2429302"/>
            <a:ext cx="110141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" name="Google Shape;293;p8"/>
          <p:cNvSpPr txBox="1"/>
          <p:nvPr/>
        </p:nvSpPr>
        <p:spPr>
          <a:xfrm>
            <a:off x="9441094" y="2322456"/>
            <a:ext cx="2326680" cy="2622476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    R      Q   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	 0      Q  Q</a:t>
            </a:r>
            <a:endParaRPr b="1" sz="27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0      1     0    1</a:t>
            </a:r>
            <a:endParaRPr b="1" sz="27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1      0     1    0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8"/>
          <p:cNvCxnSpPr/>
          <p:nvPr/>
        </p:nvCxnSpPr>
        <p:spPr>
          <a:xfrm>
            <a:off x="11240854" y="2429302"/>
            <a:ext cx="16980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8"/>
          <p:cNvCxnSpPr/>
          <p:nvPr/>
        </p:nvCxnSpPr>
        <p:spPr>
          <a:xfrm>
            <a:off x="9441094" y="2778223"/>
            <a:ext cx="221836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p8"/>
          <p:cNvCxnSpPr/>
          <p:nvPr/>
        </p:nvCxnSpPr>
        <p:spPr>
          <a:xfrm flipH="1" rot="10800000">
            <a:off x="10564641" y="2467042"/>
            <a:ext cx="4383" cy="202517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8"/>
          <p:cNvSpPr/>
          <p:nvPr/>
        </p:nvSpPr>
        <p:spPr>
          <a:xfrm>
            <a:off x="5991481" y="5989245"/>
            <a:ext cx="1353797" cy="487296"/>
          </a:xfrm>
          <a:prstGeom prst="rect">
            <a:avLst/>
          </a:prstGeom>
          <a:solidFill>
            <a:srgbClr val="F5ACE5"/>
          </a:solidFill>
          <a:ln cap="rnd" cmpd="sng" w="9525">
            <a:solidFill>
              <a:srgbClr val="E833B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Poll</a:t>
            </a:r>
            <a:endParaRPr b="1" sz="16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"/>
          <p:cNvSpPr txBox="1"/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SR Latch</a:t>
            </a:r>
            <a:endParaRPr/>
          </a:p>
        </p:txBody>
      </p:sp>
      <p:sp>
        <p:nvSpPr>
          <p:cNvPr id="303" name="Google Shape;303;p9"/>
          <p:cNvSpPr txBox="1"/>
          <p:nvPr>
            <p:ph idx="1" type="body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029" lvl="0" marL="22802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/>
              <a:t>So this circuit (an SR latch):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"Sets"       Q to 1 when S=1 R=0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"Resets"   Q to 0 when S=0 R=1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"Latches" Q         when S=0 R=0</a:t>
            </a:r>
            <a:endParaRPr/>
          </a:p>
          <a:p>
            <a:pPr indent="-228029" lvl="1" marL="684086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/>
              <a:t>What about         when S=1 R=1 ?</a:t>
            </a:r>
            <a:endParaRPr/>
          </a:p>
        </p:txBody>
      </p:sp>
      <p:sp>
        <p:nvSpPr>
          <p:cNvPr id="304" name="Google Shape;304;p9"/>
          <p:cNvSpPr txBox="1"/>
          <p:nvPr>
            <p:ph idx="12" type="sldNum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5" name="Google Shape;305;p9"/>
          <p:cNvPicPr preferRelativeResize="0"/>
          <p:nvPr/>
        </p:nvPicPr>
        <p:blipFill rotWithShape="1">
          <a:blip r:embed="rId3">
            <a:alphaModFix/>
          </a:blip>
          <a:srcRect b="0" l="26857" r="22183" t="0"/>
          <a:stretch/>
        </p:blipFill>
        <p:spPr>
          <a:xfrm>
            <a:off x="4143571" y="4421745"/>
            <a:ext cx="922779" cy="866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9"/>
          <p:cNvPicPr preferRelativeResize="0"/>
          <p:nvPr/>
        </p:nvPicPr>
        <p:blipFill rotWithShape="1">
          <a:blip r:embed="rId3">
            <a:alphaModFix/>
          </a:blip>
          <a:srcRect b="0" l="26857" r="22183" t="0"/>
          <a:stretch/>
        </p:blipFill>
        <p:spPr>
          <a:xfrm>
            <a:off x="4099719" y="6026713"/>
            <a:ext cx="922779" cy="866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9"/>
          <p:cNvCxnSpPr/>
          <p:nvPr/>
        </p:nvCxnSpPr>
        <p:spPr>
          <a:xfrm>
            <a:off x="2354415" y="6690360"/>
            <a:ext cx="184330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9"/>
          <p:cNvCxnSpPr/>
          <p:nvPr/>
        </p:nvCxnSpPr>
        <p:spPr>
          <a:xfrm>
            <a:off x="2311129" y="4655868"/>
            <a:ext cx="191917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9"/>
          <p:cNvCxnSpPr/>
          <p:nvPr/>
        </p:nvCxnSpPr>
        <p:spPr>
          <a:xfrm>
            <a:off x="4994926" y="6502783"/>
            <a:ext cx="114710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9"/>
          <p:cNvCxnSpPr/>
          <p:nvPr/>
        </p:nvCxnSpPr>
        <p:spPr>
          <a:xfrm>
            <a:off x="5044562" y="4897554"/>
            <a:ext cx="109747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1" name="Google Shape;311;p9"/>
          <p:cNvGrpSpPr/>
          <p:nvPr/>
        </p:nvGrpSpPr>
        <p:grpSpPr>
          <a:xfrm>
            <a:off x="3627773" y="5090541"/>
            <a:ext cx="1926206" cy="1408060"/>
            <a:chOff x="4222" y="3311"/>
            <a:chExt cx="721" cy="463"/>
          </a:xfrm>
        </p:grpSpPr>
        <p:cxnSp>
          <p:nvCxnSpPr>
            <p:cNvPr id="312" name="Google Shape;312;p9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3" name="Google Shape;313;p9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9"/>
            <p:cNvCxnSpPr/>
            <p:nvPr/>
          </p:nvCxnSpPr>
          <p:spPr>
            <a:xfrm rot="10800000">
              <a:off x="4227" y="3311"/>
              <a:ext cx="0" cy="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9"/>
            <p:cNvCxnSpPr/>
            <p:nvPr/>
          </p:nvCxnSpPr>
          <p:spPr>
            <a:xfrm rot="10800000">
              <a:off x="4222" y="3311"/>
              <a:ext cx="22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6" name="Google Shape;316;p9"/>
          <p:cNvGrpSpPr/>
          <p:nvPr/>
        </p:nvGrpSpPr>
        <p:grpSpPr>
          <a:xfrm flipH="1" rot="10800000">
            <a:off x="3627771" y="4881892"/>
            <a:ext cx="1926207" cy="1408060"/>
            <a:chOff x="4222" y="3311"/>
            <a:chExt cx="721" cy="463"/>
          </a:xfrm>
        </p:grpSpPr>
        <p:cxnSp>
          <p:nvCxnSpPr>
            <p:cNvPr id="317" name="Google Shape;317;p9"/>
            <p:cNvCxnSpPr/>
            <p:nvPr/>
          </p:nvCxnSpPr>
          <p:spPr>
            <a:xfrm rot="10800000">
              <a:off x="4943" y="3630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9"/>
            <p:cNvCxnSpPr/>
            <p:nvPr/>
          </p:nvCxnSpPr>
          <p:spPr>
            <a:xfrm rot="10800000">
              <a:off x="4224" y="3405"/>
              <a:ext cx="717" cy="23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9"/>
            <p:cNvCxnSpPr/>
            <p:nvPr/>
          </p:nvCxnSpPr>
          <p:spPr>
            <a:xfrm rot="10800000">
              <a:off x="4227" y="3311"/>
              <a:ext cx="0" cy="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9"/>
            <p:cNvCxnSpPr/>
            <p:nvPr/>
          </p:nvCxnSpPr>
          <p:spPr>
            <a:xfrm rot="10800000">
              <a:off x="4222" y="3311"/>
              <a:ext cx="213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1" name="Google Shape;321;p9"/>
          <p:cNvSpPr txBox="1"/>
          <p:nvPr/>
        </p:nvSpPr>
        <p:spPr>
          <a:xfrm>
            <a:off x="3476738" y="4114800"/>
            <a:ext cx="380566" cy="450905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9"/>
          <p:cNvSpPr txBox="1"/>
          <p:nvPr/>
        </p:nvSpPr>
        <p:spPr>
          <a:xfrm>
            <a:off x="3404008" y="6253900"/>
            <a:ext cx="348220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9"/>
          <p:cNvSpPr txBox="1"/>
          <p:nvPr/>
        </p:nvSpPr>
        <p:spPr>
          <a:xfrm>
            <a:off x="5691127" y="4435827"/>
            <a:ext cx="410143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9"/>
          <p:cNvSpPr txBox="1"/>
          <p:nvPr/>
        </p:nvSpPr>
        <p:spPr>
          <a:xfrm>
            <a:off x="5709163" y="6037449"/>
            <a:ext cx="475708" cy="454581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" name="Google Shape;325;p9"/>
          <p:cNvCxnSpPr/>
          <p:nvPr/>
        </p:nvCxnSpPr>
        <p:spPr>
          <a:xfrm>
            <a:off x="5875099" y="6115003"/>
            <a:ext cx="173147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9"/>
          <p:cNvSpPr txBox="1"/>
          <p:nvPr/>
        </p:nvSpPr>
        <p:spPr>
          <a:xfrm>
            <a:off x="3590311" y="6280937"/>
            <a:ext cx="53398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45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9"/>
          <p:cNvSpPr txBox="1"/>
          <p:nvPr/>
        </p:nvSpPr>
        <p:spPr>
          <a:xfrm>
            <a:off x="3696315" y="4127134"/>
            <a:ext cx="533987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45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9"/>
          <p:cNvSpPr txBox="1"/>
          <p:nvPr/>
        </p:nvSpPr>
        <p:spPr>
          <a:xfrm>
            <a:off x="5947243" y="4479113"/>
            <a:ext cx="1410884" cy="419614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9"/>
          <p:cNvCxnSpPr/>
          <p:nvPr/>
        </p:nvCxnSpPr>
        <p:spPr>
          <a:xfrm>
            <a:off x="4124298" y="4697785"/>
            <a:ext cx="110141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p9"/>
          <p:cNvSpPr txBox="1"/>
          <p:nvPr/>
        </p:nvSpPr>
        <p:spPr>
          <a:xfrm>
            <a:off x="7786943" y="4590939"/>
            <a:ext cx="2326680" cy="2622476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noAutofit/>
          </a:bodyPr>
          <a:lstStyle/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    R      Q   Q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	 0      Q  Q</a:t>
            </a:r>
            <a:endParaRPr b="1" sz="27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9424" lvl="0" marL="519424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0      1     0    1</a:t>
            </a:r>
            <a:endParaRPr b="1" sz="272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1      0     1    0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2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1      1     0    0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" name="Google Shape;331;p9"/>
          <p:cNvCxnSpPr/>
          <p:nvPr/>
        </p:nvCxnSpPr>
        <p:spPr>
          <a:xfrm>
            <a:off x="9586703" y="4697785"/>
            <a:ext cx="16980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9"/>
          <p:cNvCxnSpPr/>
          <p:nvPr/>
        </p:nvCxnSpPr>
        <p:spPr>
          <a:xfrm>
            <a:off x="9586703" y="5100856"/>
            <a:ext cx="169805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9"/>
          <p:cNvCxnSpPr/>
          <p:nvPr/>
        </p:nvCxnSpPr>
        <p:spPr>
          <a:xfrm>
            <a:off x="7786943" y="5046706"/>
            <a:ext cx="221836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9"/>
          <p:cNvCxnSpPr/>
          <p:nvPr/>
        </p:nvCxnSpPr>
        <p:spPr>
          <a:xfrm flipH="1" rot="10800000">
            <a:off x="8910490" y="4735525"/>
            <a:ext cx="4383" cy="202517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9"/>
          <p:cNvSpPr/>
          <p:nvPr/>
        </p:nvSpPr>
        <p:spPr>
          <a:xfrm>
            <a:off x="7740012" y="6223143"/>
            <a:ext cx="2218360" cy="568456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1900" lIns="103850" spcFirstLastPara="1" rIns="103850" wrap="square" tIns="5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9"/>
          <p:cNvSpPr txBox="1"/>
          <p:nvPr/>
        </p:nvSpPr>
        <p:spPr>
          <a:xfrm>
            <a:off x="7740012" y="6720512"/>
            <a:ext cx="2811749" cy="454506"/>
          </a:xfrm>
          <a:prstGeom prst="rect">
            <a:avLst/>
          </a:prstGeom>
          <a:noFill/>
          <a:ln>
            <a:noFill/>
          </a:ln>
        </p:spPr>
        <p:txBody>
          <a:bodyPr anchorCtr="0" anchor="t" bIns="51900" lIns="103850" spcFirstLastPara="1" rIns="103850" wrap="square" tIns="5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72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BAD! Why?</a:t>
            </a:r>
            <a:endParaRPr sz="198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2020-01-27T04:39:41Z</dcterms:created>
  <dc:creator>Jon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