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</p:sldMasterIdLst>
  <p:notesMasterIdLst>
    <p:notesMasterId r:id="rId15"/>
  </p:notesMasterIdLst>
  <p:sldIdLst>
    <p:sldId id="256" r:id="rId5"/>
    <p:sldId id="257" r:id="rId6"/>
    <p:sldId id="264" r:id="rId7"/>
    <p:sldId id="259" r:id="rId8"/>
    <p:sldId id="261" r:id="rId9"/>
    <p:sldId id="262" r:id="rId10"/>
    <p:sldId id="263" r:id="rId11"/>
    <p:sldId id="266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7EA85-F690-479E-BEED-D82FE49B8A72}" v="4" dt="2025-09-09T09:32:54.842"/>
    <p1510:client id="{606AE109-6349-F3E8-A757-BDC4ACE7F452}" v="9" dt="2025-09-09T09:06:4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21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A9B32-2386-6F4D-AB33-A3AD44B1230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CEDD-8879-2D42-979B-FB12FA37C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clear cutting, soils are disturbed increasing possibility of phosphorus leaching because retention of soil is changed </a:t>
            </a:r>
          </a:p>
          <a:p>
            <a:r>
              <a:rPr lang="en-GB" dirty="0"/>
              <a:t>This can lead to decrease in tree growth later</a:t>
            </a:r>
          </a:p>
          <a:p>
            <a:r>
              <a:rPr lang="en-GB" dirty="0"/>
              <a:t>Iron ochre is an alkaline iron oxide which can provide a surface for phosphorus to bind on creating strong complexes and preventing leaching </a:t>
            </a:r>
          </a:p>
          <a:p>
            <a:r>
              <a:rPr lang="en-GB" dirty="0"/>
              <a:t>It also increases pH which decreases solubility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ECEDD-8879-2D42-979B-FB12FA37C8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Blanks </a:t>
            </a:r>
          </a:p>
          <a:p>
            <a:r>
              <a:rPr lang="en-US"/>
              <a:t>Iron amendment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ECEDD-8879-2D42-979B-FB12FA37C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2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,Sans-Serif"/>
              <a:buChar char="-"/>
            </a:pPr>
            <a:r>
              <a:rPr lang="en-GB"/>
              <a:t>We expect to see higher p retention in soils with higher Ochre amendments because the iron oxides in the ochre binds to the phosphorus, reducing the potential of leaching. 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GB">
              <a:solidFill>
                <a:srgbClr val="FFFFFF"/>
              </a:solidFill>
            </a:endParaRPr>
          </a:p>
          <a:p>
            <a:pPr marL="285750" indent="-285750">
              <a:buFont typeface="Calibri,Sans-Serif"/>
              <a:buChar char="-"/>
            </a:pPr>
            <a:r>
              <a:rPr lang="en-GB"/>
              <a:t>Fenton et al. (2011) focused their research on sandy soil and had the least amount of Phosphorus loss with an ochre amendment of 3%. </a:t>
            </a:r>
            <a:endParaRPr lang="en-GB">
              <a:ea typeface="Calibri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r>
              <a:rPr lang="en-GB"/>
              <a:t>We are focusing our project on coniferous soil which is more acidic with higher organic matter and thus likely to need higher amendments of ochre as seen in our diagram</a:t>
            </a:r>
            <a:endParaRPr lang="en-GB">
              <a:ea typeface="Calibri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endParaRPr lang="en-GB"/>
          </a:p>
          <a:p>
            <a:pPr marL="285750" indent="-285750">
              <a:buFont typeface="Calibri,Sans-Serif"/>
              <a:buChar char="-"/>
            </a:pPr>
            <a:endParaRPr lang="en-GB">
              <a:ea typeface="Calibri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endParaRPr lang="en-GB">
              <a:ea typeface="Calibri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endParaRPr lang="en-GB">
              <a:ea typeface="Calibri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endParaRPr lang="en-GB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ECEDD-8879-2D42-979B-FB12FA37C8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4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9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83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56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120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8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1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7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0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1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4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6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9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0261-386C-4799-9FE2-21284C1F1D19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FB1D-9DA4-4BBD-A93B-5444887BA7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9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0C6D-4809-ADB2-0804-E7153BBB3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Mitigating the Leaching of Phosphorus from Soils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F5E93-75B4-EB03-5846-F0A02F1C2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/>
              <a:t>Emma Gregory, Caitlin Byrne, Sofia Anker, </a:t>
            </a:r>
          </a:p>
          <a:p>
            <a:r>
              <a:rPr lang="en-GB"/>
              <a:t>Ellen Crombie, Ellie Letts, </a:t>
            </a:r>
            <a:r>
              <a:rPr lang="en-GB" err="1"/>
              <a:t>Dilsa</a:t>
            </a:r>
            <a:r>
              <a:rPr lang="en-GB"/>
              <a:t> Dag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563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6B68-4AAB-3013-1092-E0016EFD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Predicted results </a:t>
            </a:r>
          </a:p>
        </p:txBody>
      </p:sp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904E786-7F95-8BAB-2B6B-008D8A4E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94" y="2063866"/>
            <a:ext cx="6072021" cy="39568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3FFADA-F7CF-3961-A0A8-3484653E72F5}"/>
              </a:ext>
            </a:extLst>
          </p:cNvPr>
          <p:cNvSpPr txBox="1"/>
          <p:nvPr/>
        </p:nvSpPr>
        <p:spPr>
          <a:xfrm>
            <a:off x="7306235" y="2504514"/>
            <a:ext cx="4078940" cy="3570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GB" sz="1600" dirty="0">
                <a:solidFill>
                  <a:schemeClr val="tx1"/>
                </a:solidFill>
              </a:rPr>
              <a:t>We expect to see higher P retention in soils with higher concentrations of ochre. 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GB" sz="1600" dirty="0">
                <a:solidFill>
                  <a:schemeClr val="tx1"/>
                </a:solidFill>
              </a:rPr>
              <a:t>Fenton et al. (2011) found the highest  amount of P retention in sandy soil with an ochre amendment of 3%. </a:t>
            </a:r>
          </a:p>
          <a:p>
            <a:pPr marL="285750" indent="-285750">
              <a:buFont typeface="Calibri"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GB" sz="1600" dirty="0">
                <a:solidFill>
                  <a:schemeClr val="tx1"/>
                </a:solidFill>
              </a:rPr>
              <a:t>We are focusing our project on </a:t>
            </a:r>
            <a:r>
              <a:rPr lang="en-GB" sz="1600" dirty="0" err="1">
                <a:solidFill>
                  <a:schemeClr val="tx1"/>
                </a:solidFill>
              </a:rPr>
              <a:t>corniferous</a:t>
            </a:r>
            <a:r>
              <a:rPr lang="en-GB" sz="1600" dirty="0">
                <a:solidFill>
                  <a:schemeClr val="tx1"/>
                </a:solidFill>
              </a:rPr>
              <a:t> soil which is more acidic with higher organic matter and thus likely to need higher concentrations of ochre.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9B404-B967-D117-D207-0ACA1DAFAEE0}"/>
              </a:ext>
            </a:extLst>
          </p:cNvPr>
          <p:cNvSpPr txBox="1"/>
          <p:nvPr/>
        </p:nvSpPr>
        <p:spPr>
          <a:xfrm>
            <a:off x="5467669" y="1884188"/>
            <a:ext cx="3081617" cy="12414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628A5-721A-2996-BC28-0BE76709A463}"/>
              </a:ext>
            </a:extLst>
          </p:cNvPr>
          <p:cNvSpPr txBox="1"/>
          <p:nvPr/>
        </p:nvSpPr>
        <p:spPr>
          <a:xfrm>
            <a:off x="7305523" y="2636761"/>
            <a:ext cx="4584095" cy="15844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9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42FF-7E80-E95E-AAA7-17875A38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26FB-A872-DC5D-D342-D77A3F9B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Clear-cutting effects</a:t>
            </a:r>
          </a:p>
          <a:p>
            <a:pPr>
              <a:buFontTx/>
              <a:buChar char="-"/>
            </a:pPr>
            <a:r>
              <a:rPr lang="en-GB"/>
              <a:t>Reduces nutrient and water uptake by vegetation</a:t>
            </a:r>
          </a:p>
          <a:p>
            <a:pPr>
              <a:buFontTx/>
              <a:buChar char="-"/>
            </a:pPr>
            <a:r>
              <a:rPr lang="en-GB"/>
              <a:t>Increases surface run-off </a:t>
            </a:r>
          </a:p>
          <a:p>
            <a:pPr>
              <a:buFontTx/>
              <a:buChar char="-"/>
            </a:pPr>
            <a:r>
              <a:rPr lang="en-GB"/>
              <a:t>Alters soil chemistry </a:t>
            </a:r>
          </a:p>
          <a:p>
            <a:pPr>
              <a:buFontTx/>
              <a:buChar char="-"/>
            </a:pPr>
            <a:r>
              <a:rPr lang="en-GB"/>
              <a:t>Eutrophication</a:t>
            </a:r>
          </a:p>
          <a:p>
            <a:pPr marL="0" indent="0">
              <a:buNone/>
            </a:pPr>
            <a:r>
              <a:rPr lang="en-GB" b="1"/>
              <a:t>Importance of phosphorus </a:t>
            </a:r>
          </a:p>
          <a:p>
            <a:pPr>
              <a:buFontTx/>
              <a:buChar char="-"/>
            </a:pPr>
            <a:r>
              <a:rPr lang="en-GB"/>
              <a:t>Limiting nutrient</a:t>
            </a:r>
          </a:p>
          <a:p>
            <a:pPr>
              <a:buFontTx/>
              <a:buChar char="-"/>
            </a:pP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30D8D-3416-840D-46C5-082CBCA74756}"/>
              </a:ext>
            </a:extLst>
          </p:cNvPr>
          <p:cNvSpPr txBox="1"/>
          <p:nvPr/>
        </p:nvSpPr>
        <p:spPr>
          <a:xfrm>
            <a:off x="3274541" y="13221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 descr="Cartoon character in a forest&#10;&#10;Description automatically generated">
            <a:extLst>
              <a:ext uri="{FF2B5EF4-FFF2-40B4-BE49-F238E27FC236}">
                <a16:creationId xmlns:a16="http://schemas.microsoft.com/office/drawing/2014/main" id="{71A72D32-B943-537C-8904-ED12D484E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913" y="4520001"/>
            <a:ext cx="2776537" cy="19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8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B0EA-DBF5-780D-61B7-AE64E16E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Ochre?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B4A7-285B-A20E-0745-39217792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-Rich in Iron-oxide </a:t>
            </a:r>
          </a:p>
          <a:p>
            <a:pPr>
              <a:buFontTx/>
              <a:buChar char="-"/>
            </a:pPr>
            <a:r>
              <a:rPr lang="en-GB"/>
              <a:t>By-product of Acid-Mining </a:t>
            </a:r>
          </a:p>
          <a:p>
            <a:pPr>
              <a:buFontTx/>
              <a:buChar char="-"/>
            </a:pPr>
            <a:r>
              <a:rPr lang="en-GB"/>
              <a:t>Forms Fe-P complexes</a:t>
            </a:r>
          </a:p>
          <a:p>
            <a:pPr>
              <a:buFontTx/>
              <a:buChar char="-"/>
            </a:pPr>
            <a:r>
              <a:rPr lang="en-GB"/>
              <a:t>Immobilises Phosphorus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pic>
        <p:nvPicPr>
          <p:cNvPr id="4" name="Picture 3" descr="Archaeologists uncover oldest ochre workshop in East Asia | Science | AAAS">
            <a:extLst>
              <a:ext uri="{FF2B5EF4-FFF2-40B4-BE49-F238E27FC236}">
                <a16:creationId xmlns:a16="http://schemas.microsoft.com/office/drawing/2014/main" id="{3FC48FBB-CD7C-55A4-E479-989F99A03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5848" y="2162662"/>
            <a:ext cx="4843750" cy="31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1E35-0574-F868-F09F-2FB8C5F2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44D1-053A-030F-E396-CC7EA66C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505456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Is iron ochre effective at increasing phosphorus retention in clear cut forest sites?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At what level is the treatment most effective?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Up to what concentration of phosphorus can retention </a:t>
            </a:r>
          </a:p>
          <a:p>
            <a:pPr marL="0" indent="0" algn="ctr">
              <a:buNone/>
            </a:pPr>
            <a:r>
              <a:rPr lang="en-US" dirty="0"/>
              <a:t>be achieved?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5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011F-A99B-695F-6F3A-A96B4422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Sampling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FE3F-7205-9040-06CA-E9C38557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Soil samples will be taken from an area of clear-cut forest on the southwest of Loch </a:t>
            </a:r>
            <a:r>
              <a:rPr lang="en-US" sz="1700" err="1"/>
              <a:t>Morlich</a:t>
            </a:r>
            <a:endParaRPr lang="en-US" sz="1700"/>
          </a:p>
          <a:p>
            <a:r>
              <a:rPr lang="en-US" sz="1700"/>
              <a:t>6 random sampling sites </a:t>
            </a:r>
          </a:p>
          <a:p>
            <a:r>
              <a:rPr lang="en-GB" sz="1700"/>
              <a:t>Remove vegetation</a:t>
            </a:r>
          </a:p>
          <a:p>
            <a:r>
              <a:rPr lang="en-GB" sz="1700"/>
              <a:t>Collect three trowels of soil from each site</a:t>
            </a:r>
          </a:p>
          <a:p>
            <a:r>
              <a:rPr lang="en-GB" sz="1700"/>
              <a:t>Take only the top 20cm of soil</a:t>
            </a:r>
          </a:p>
          <a:p>
            <a:r>
              <a:rPr lang="en-GB" sz="1700"/>
              <a:t>Combine and mix in bag</a:t>
            </a:r>
          </a:p>
        </p:txBody>
      </p:sp>
      <p:pic>
        <p:nvPicPr>
          <p:cNvPr id="5" name="Picture 4" descr="Aerial view of land with water and land&#10;&#10;Description automatically generated">
            <a:extLst>
              <a:ext uri="{FF2B5EF4-FFF2-40B4-BE49-F238E27FC236}">
                <a16:creationId xmlns:a16="http://schemas.microsoft.com/office/drawing/2014/main" id="{69668292-E94A-05D5-5114-01F012B6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30720"/>
            <a:ext cx="4198182" cy="341102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F431C49D-C811-B357-1BC9-67026A736C0C}"/>
              </a:ext>
            </a:extLst>
          </p:cNvPr>
          <p:cNvSpPr/>
          <p:nvPr/>
        </p:nvSpPr>
        <p:spPr>
          <a:xfrm>
            <a:off x="8482263" y="3913646"/>
            <a:ext cx="457200" cy="4451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2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D3ED641-8862-8E55-724F-0C757B0322FF}"/>
              </a:ext>
            </a:extLst>
          </p:cNvPr>
          <p:cNvSpPr/>
          <p:nvPr/>
        </p:nvSpPr>
        <p:spPr>
          <a:xfrm>
            <a:off x="757241" y="2371723"/>
            <a:ext cx="1157288" cy="10572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0%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D0DC96-7B19-C040-FF2E-790E0CEDC092}"/>
              </a:ext>
            </a:extLst>
          </p:cNvPr>
          <p:cNvSpPr/>
          <p:nvPr/>
        </p:nvSpPr>
        <p:spPr>
          <a:xfrm>
            <a:off x="3101579" y="2371724"/>
            <a:ext cx="1157288" cy="10572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0.5%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284D12-C660-8EC9-8974-E418E71E4690}"/>
              </a:ext>
            </a:extLst>
          </p:cNvPr>
          <p:cNvSpPr/>
          <p:nvPr/>
        </p:nvSpPr>
        <p:spPr>
          <a:xfrm>
            <a:off x="5517355" y="2376482"/>
            <a:ext cx="1157288" cy="10572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1%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E77943-5C22-A730-9241-EF2A6F7F9018}"/>
              </a:ext>
            </a:extLst>
          </p:cNvPr>
          <p:cNvSpPr/>
          <p:nvPr/>
        </p:nvSpPr>
        <p:spPr>
          <a:xfrm>
            <a:off x="7933131" y="2371721"/>
            <a:ext cx="1157288" cy="10572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3%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65F1C9-6BB2-E755-3178-4B8332D32EF6}"/>
              </a:ext>
            </a:extLst>
          </p:cNvPr>
          <p:cNvSpPr/>
          <p:nvPr/>
        </p:nvSpPr>
        <p:spPr>
          <a:xfrm>
            <a:off x="10188774" y="2371722"/>
            <a:ext cx="1157288" cy="105727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AFA43-0E8B-19FF-91AB-C7D830C63A1D}"/>
              </a:ext>
            </a:extLst>
          </p:cNvPr>
          <p:cNvSpPr/>
          <p:nvPr/>
        </p:nvSpPr>
        <p:spPr>
          <a:xfrm>
            <a:off x="2963913" y="4670353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79BC3-3CBD-3B0B-51C2-ED16B399443F}"/>
              </a:ext>
            </a:extLst>
          </p:cNvPr>
          <p:cNvSpPr/>
          <p:nvPr/>
        </p:nvSpPr>
        <p:spPr>
          <a:xfrm>
            <a:off x="3830394" y="461320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5FF4E4-CC27-89A2-401B-B104E0214C9F}"/>
              </a:ext>
            </a:extLst>
          </p:cNvPr>
          <p:cNvSpPr/>
          <p:nvPr/>
        </p:nvSpPr>
        <p:spPr>
          <a:xfrm>
            <a:off x="4210799" y="3998838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9B3429-E118-B0C5-FD79-7FC280848E7C}"/>
              </a:ext>
            </a:extLst>
          </p:cNvPr>
          <p:cNvSpPr/>
          <p:nvPr/>
        </p:nvSpPr>
        <p:spPr>
          <a:xfrm>
            <a:off x="3433319" y="3998838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1F87-E49E-05DA-D733-64DA98EEEBAB}"/>
              </a:ext>
            </a:extLst>
          </p:cNvPr>
          <p:cNvSpPr/>
          <p:nvPr/>
        </p:nvSpPr>
        <p:spPr>
          <a:xfrm>
            <a:off x="2655839" y="3998838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86996D-E0CC-33DC-BD2B-D381069DBAAE}"/>
              </a:ext>
            </a:extLst>
          </p:cNvPr>
          <p:cNvSpPr/>
          <p:nvPr/>
        </p:nvSpPr>
        <p:spPr>
          <a:xfrm>
            <a:off x="10159600" y="4646535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AD65BB-0312-9665-ECF0-652543F8E26A}"/>
              </a:ext>
            </a:extLst>
          </p:cNvPr>
          <p:cNvSpPr/>
          <p:nvPr/>
        </p:nvSpPr>
        <p:spPr>
          <a:xfrm>
            <a:off x="11026081" y="4589382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EBE759-C881-E7B1-98F6-10C678BF6AC2}"/>
              </a:ext>
            </a:extLst>
          </p:cNvPr>
          <p:cNvSpPr/>
          <p:nvPr/>
        </p:nvSpPr>
        <p:spPr>
          <a:xfrm>
            <a:off x="11406486" y="397502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BE86FA-65B1-670B-E559-630FF8D267F4}"/>
              </a:ext>
            </a:extLst>
          </p:cNvPr>
          <p:cNvSpPr/>
          <p:nvPr/>
        </p:nvSpPr>
        <p:spPr>
          <a:xfrm>
            <a:off x="10629006" y="397502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B4D96E-0F68-E09A-6AE5-A15E561A4478}"/>
              </a:ext>
            </a:extLst>
          </p:cNvPr>
          <p:cNvSpPr/>
          <p:nvPr/>
        </p:nvSpPr>
        <p:spPr>
          <a:xfrm>
            <a:off x="9851526" y="397502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5C3AFD-E9D3-4508-5786-01E53B1D54DF}"/>
              </a:ext>
            </a:extLst>
          </p:cNvPr>
          <p:cNvSpPr/>
          <p:nvPr/>
        </p:nvSpPr>
        <p:spPr>
          <a:xfrm>
            <a:off x="7750222" y="4646535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595B25-ED70-4E53-0723-64BD207D72D4}"/>
              </a:ext>
            </a:extLst>
          </p:cNvPr>
          <p:cNvSpPr/>
          <p:nvPr/>
        </p:nvSpPr>
        <p:spPr>
          <a:xfrm>
            <a:off x="8616703" y="4589382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91D453-9EAD-53D9-53E4-D05230F289F0}"/>
              </a:ext>
            </a:extLst>
          </p:cNvPr>
          <p:cNvSpPr/>
          <p:nvPr/>
        </p:nvSpPr>
        <p:spPr>
          <a:xfrm>
            <a:off x="8997108" y="397502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6E8FC6-2B22-4154-9DF5-D638A18A77F8}"/>
              </a:ext>
            </a:extLst>
          </p:cNvPr>
          <p:cNvSpPr/>
          <p:nvPr/>
        </p:nvSpPr>
        <p:spPr>
          <a:xfrm>
            <a:off x="8219628" y="397502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A6FA40-5002-27E1-4C6A-27746FE53444}"/>
              </a:ext>
            </a:extLst>
          </p:cNvPr>
          <p:cNvSpPr/>
          <p:nvPr/>
        </p:nvSpPr>
        <p:spPr>
          <a:xfrm>
            <a:off x="7442148" y="397502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86CD408-98E9-BC76-8D19-68DD23F94D33}"/>
              </a:ext>
            </a:extLst>
          </p:cNvPr>
          <p:cNvSpPr/>
          <p:nvPr/>
        </p:nvSpPr>
        <p:spPr>
          <a:xfrm>
            <a:off x="5340844" y="461320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68EB6B-F998-9D04-FE4D-1A4DEE9F2152}"/>
              </a:ext>
            </a:extLst>
          </p:cNvPr>
          <p:cNvSpPr/>
          <p:nvPr/>
        </p:nvSpPr>
        <p:spPr>
          <a:xfrm>
            <a:off x="6207325" y="4556047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0B2BD8-2999-C849-39E7-E1CF6FDBBDCB}"/>
              </a:ext>
            </a:extLst>
          </p:cNvPr>
          <p:cNvSpPr/>
          <p:nvPr/>
        </p:nvSpPr>
        <p:spPr>
          <a:xfrm>
            <a:off x="6587730" y="3941685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D72FED-D197-FCB7-8F52-8534DD3FFCE5}"/>
              </a:ext>
            </a:extLst>
          </p:cNvPr>
          <p:cNvSpPr/>
          <p:nvPr/>
        </p:nvSpPr>
        <p:spPr>
          <a:xfrm>
            <a:off x="5810250" y="3941685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B8F974C-36FC-1E5F-8529-4734A2A4CA1F}"/>
              </a:ext>
            </a:extLst>
          </p:cNvPr>
          <p:cNvSpPr/>
          <p:nvPr/>
        </p:nvSpPr>
        <p:spPr>
          <a:xfrm>
            <a:off x="5032770" y="3941685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60CAB8-93C7-F156-DA4A-EADCA5D2049B}"/>
              </a:ext>
            </a:extLst>
          </p:cNvPr>
          <p:cNvSpPr/>
          <p:nvPr/>
        </p:nvSpPr>
        <p:spPr>
          <a:xfrm>
            <a:off x="540698" y="4646535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4253E3-7A6D-20A5-A9D7-45C8DE644A75}"/>
              </a:ext>
            </a:extLst>
          </p:cNvPr>
          <p:cNvSpPr/>
          <p:nvPr/>
        </p:nvSpPr>
        <p:spPr>
          <a:xfrm>
            <a:off x="1407179" y="4589382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5A48F1-A3F0-B372-2095-7920C940EBA0}"/>
              </a:ext>
            </a:extLst>
          </p:cNvPr>
          <p:cNvSpPr/>
          <p:nvPr/>
        </p:nvSpPr>
        <p:spPr>
          <a:xfrm>
            <a:off x="1787584" y="397502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FB242E8-4336-1DEA-4BA1-56521B275E71}"/>
              </a:ext>
            </a:extLst>
          </p:cNvPr>
          <p:cNvSpPr/>
          <p:nvPr/>
        </p:nvSpPr>
        <p:spPr>
          <a:xfrm>
            <a:off x="1010104" y="397502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A1E2C7-E26D-0BE2-5E6A-ADA6DA9F24BE}"/>
              </a:ext>
            </a:extLst>
          </p:cNvPr>
          <p:cNvSpPr/>
          <p:nvPr/>
        </p:nvSpPr>
        <p:spPr>
          <a:xfrm>
            <a:off x="232624" y="3975020"/>
            <a:ext cx="571500" cy="614362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4CA2DE-D796-6987-2ECF-471D3A2E47EE}"/>
              </a:ext>
            </a:extLst>
          </p:cNvPr>
          <p:cNvSpPr txBox="1"/>
          <p:nvPr/>
        </p:nvSpPr>
        <p:spPr>
          <a:xfrm>
            <a:off x="930209" y="520374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mg/L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A35BC1-08C4-84B8-DBBC-0D2115D69DA4}"/>
              </a:ext>
            </a:extLst>
          </p:cNvPr>
          <p:cNvSpPr txBox="1"/>
          <p:nvPr/>
        </p:nvSpPr>
        <p:spPr>
          <a:xfrm>
            <a:off x="3353424" y="52611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mg/L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AC3AD2-A7CE-2EAA-74FD-0BECCA120CA7}"/>
              </a:ext>
            </a:extLst>
          </p:cNvPr>
          <p:cNvSpPr txBox="1"/>
          <p:nvPr/>
        </p:nvSpPr>
        <p:spPr>
          <a:xfrm>
            <a:off x="5730355" y="531351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mg/L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A22785-7D6C-5F6C-29D9-F419A15E0EF8}"/>
              </a:ext>
            </a:extLst>
          </p:cNvPr>
          <p:cNvSpPr txBox="1"/>
          <p:nvPr/>
        </p:nvSpPr>
        <p:spPr>
          <a:xfrm>
            <a:off x="8134371" y="52764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mg/L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FF0D5-8FCE-8914-1A4C-172C197E3140}"/>
              </a:ext>
            </a:extLst>
          </p:cNvPr>
          <p:cNvSpPr txBox="1"/>
          <p:nvPr/>
        </p:nvSpPr>
        <p:spPr>
          <a:xfrm>
            <a:off x="10567828" y="52764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mg/L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7AE8A4-CBBB-4803-B3C4-F236EDD2130F}"/>
              </a:ext>
            </a:extLst>
          </p:cNvPr>
          <p:cNvSpPr/>
          <p:nvPr/>
        </p:nvSpPr>
        <p:spPr>
          <a:xfrm>
            <a:off x="244383" y="285750"/>
            <a:ext cx="571500" cy="56435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7286A96-C513-7576-D708-6FFA40463128}"/>
              </a:ext>
            </a:extLst>
          </p:cNvPr>
          <p:cNvSpPr/>
          <p:nvPr/>
        </p:nvSpPr>
        <p:spPr>
          <a:xfrm>
            <a:off x="244383" y="1028700"/>
            <a:ext cx="571500" cy="58578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6FBAA4-0923-1C97-1B1E-AD310995834E}"/>
              </a:ext>
            </a:extLst>
          </p:cNvPr>
          <p:cNvSpPr txBox="1"/>
          <p:nvPr/>
        </p:nvSpPr>
        <p:spPr>
          <a:xfrm>
            <a:off x="886700" y="383261"/>
            <a:ext cx="372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Phosphorus solution concentration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A3978E-3435-1D79-B49C-F75D3B28613D}"/>
              </a:ext>
            </a:extLst>
          </p:cNvPr>
          <p:cNvSpPr txBox="1"/>
          <p:nvPr/>
        </p:nvSpPr>
        <p:spPr>
          <a:xfrm>
            <a:off x="941968" y="1102278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Iron ochre percentage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711C0E-DA1B-D494-3CCA-099669C56BB4}"/>
              </a:ext>
            </a:extLst>
          </p:cNvPr>
          <p:cNvSpPr/>
          <p:nvPr/>
        </p:nvSpPr>
        <p:spPr>
          <a:xfrm>
            <a:off x="4891310" y="1014622"/>
            <a:ext cx="2409378" cy="1199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Combined Soil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D60EDE-653A-9952-B64A-76E32E3C31A6}"/>
              </a:ext>
            </a:extLst>
          </p:cNvPr>
          <p:cNvCxnSpPr>
            <a:cxnSpLocks/>
          </p:cNvCxnSpPr>
          <p:nvPr/>
        </p:nvCxnSpPr>
        <p:spPr>
          <a:xfrm flipH="1">
            <a:off x="1914528" y="1512088"/>
            <a:ext cx="3126001" cy="11082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BBA30D3-65DC-1FBB-7928-8D33210FED1E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4089386" y="2073089"/>
            <a:ext cx="867032" cy="4534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F6F009-B21A-F852-15F0-29C4796245A9}"/>
              </a:ext>
            </a:extLst>
          </p:cNvPr>
          <p:cNvCxnSpPr>
            <a:cxnSpLocks/>
          </p:cNvCxnSpPr>
          <p:nvPr/>
        </p:nvCxnSpPr>
        <p:spPr>
          <a:xfrm>
            <a:off x="5944225" y="2080023"/>
            <a:ext cx="65440" cy="4149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36CAE74-0BBE-E497-496B-2EA9846DE946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7300688" y="1614488"/>
            <a:ext cx="1032793" cy="8055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320A246-9D68-09DD-8D01-E3A6F9E6E6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00688" y="1273788"/>
            <a:ext cx="3057567" cy="12527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6A2A784-E58A-2F1F-A5CD-E79C0A597CEF}"/>
              </a:ext>
            </a:extLst>
          </p:cNvPr>
          <p:cNvCxnSpPr>
            <a:cxnSpLocks/>
          </p:cNvCxnSpPr>
          <p:nvPr/>
        </p:nvCxnSpPr>
        <p:spPr>
          <a:xfrm>
            <a:off x="5009341" y="311381"/>
            <a:ext cx="453049" cy="5378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8529494-98CB-001F-8263-12C0F2B13731}"/>
              </a:ext>
            </a:extLst>
          </p:cNvPr>
          <p:cNvCxnSpPr>
            <a:cxnSpLocks/>
          </p:cNvCxnSpPr>
          <p:nvPr/>
        </p:nvCxnSpPr>
        <p:spPr>
          <a:xfrm>
            <a:off x="4656008" y="453719"/>
            <a:ext cx="520103" cy="4668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FC086BA-3CDD-FDF2-B3D2-133C53D3DC9C}"/>
              </a:ext>
            </a:extLst>
          </p:cNvPr>
          <p:cNvCxnSpPr>
            <a:cxnSpLocks/>
          </p:cNvCxnSpPr>
          <p:nvPr/>
        </p:nvCxnSpPr>
        <p:spPr>
          <a:xfrm>
            <a:off x="5540592" y="285750"/>
            <a:ext cx="313209" cy="5306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42605B3-CBB1-565E-AAB7-FFCA7B2FAAD6}"/>
              </a:ext>
            </a:extLst>
          </p:cNvPr>
          <p:cNvCxnSpPr>
            <a:cxnSpLocks/>
          </p:cNvCxnSpPr>
          <p:nvPr/>
        </p:nvCxnSpPr>
        <p:spPr>
          <a:xfrm flipH="1">
            <a:off x="6660241" y="285750"/>
            <a:ext cx="130343" cy="56195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B0A0BB-D688-E602-6B3C-F8B987CE5291}"/>
              </a:ext>
            </a:extLst>
          </p:cNvPr>
          <p:cNvCxnSpPr>
            <a:cxnSpLocks/>
          </p:cNvCxnSpPr>
          <p:nvPr/>
        </p:nvCxnSpPr>
        <p:spPr>
          <a:xfrm flipH="1">
            <a:off x="7265341" y="447241"/>
            <a:ext cx="510910" cy="4608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F49DA65-DC9E-1A69-18A1-47826F9CABD4}"/>
              </a:ext>
            </a:extLst>
          </p:cNvPr>
          <p:cNvCxnSpPr>
            <a:cxnSpLocks/>
          </p:cNvCxnSpPr>
          <p:nvPr/>
        </p:nvCxnSpPr>
        <p:spPr>
          <a:xfrm flipH="1">
            <a:off x="6950186" y="296940"/>
            <a:ext cx="315155" cy="5419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74A14DA-4538-08D8-50F8-CED7BA16F2FC}"/>
              </a:ext>
            </a:extLst>
          </p:cNvPr>
          <p:cNvSpPr txBox="1"/>
          <p:nvPr/>
        </p:nvSpPr>
        <p:spPr>
          <a:xfrm>
            <a:off x="5409729" y="5533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Soil Samples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155296-A3FF-4BB1-F1B8-100425EC3CA3}"/>
              </a:ext>
            </a:extLst>
          </p:cNvPr>
          <p:cNvSpPr txBox="1"/>
          <p:nvPr/>
        </p:nvSpPr>
        <p:spPr>
          <a:xfrm>
            <a:off x="1084899" y="355151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3x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BBF8B30-B1D2-E3D3-D1AF-2F462E13F023}"/>
              </a:ext>
            </a:extLst>
          </p:cNvPr>
          <p:cNvSpPr txBox="1"/>
          <p:nvPr/>
        </p:nvSpPr>
        <p:spPr>
          <a:xfrm>
            <a:off x="10660432" y="347257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0EA6AD1-05BE-26F1-2EFE-481632447FD3}"/>
              </a:ext>
            </a:extLst>
          </p:cNvPr>
          <p:cNvSpPr txBox="1"/>
          <p:nvPr/>
        </p:nvSpPr>
        <p:spPr>
          <a:xfrm>
            <a:off x="8307448" y="351699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3x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112E06A-F9FE-3077-A607-C0AC4A98EAC8}"/>
              </a:ext>
            </a:extLst>
          </p:cNvPr>
          <p:cNvSpPr txBox="1"/>
          <p:nvPr/>
        </p:nvSpPr>
        <p:spPr>
          <a:xfrm>
            <a:off x="5882666" y="346948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3x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0A4462A-3C83-7D0B-9775-329D1CB67C54}"/>
              </a:ext>
            </a:extLst>
          </p:cNvPr>
          <p:cNvSpPr txBox="1"/>
          <p:nvPr/>
        </p:nvSpPr>
        <p:spPr>
          <a:xfrm>
            <a:off x="3469268" y="344543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192764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0F73D-4382-B551-8E67-4F1E66127652}"/>
              </a:ext>
            </a:extLst>
          </p:cNvPr>
          <p:cNvSpPr txBox="1"/>
          <p:nvPr/>
        </p:nvSpPr>
        <p:spPr>
          <a:xfrm>
            <a:off x="318977" y="404036"/>
            <a:ext cx="816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Method Diagram</a:t>
            </a:r>
            <a:r>
              <a:rPr lang="en-US" dirty="0"/>
              <a:t>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95033-1158-937B-2E1A-0FD4E040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912" y="-48729"/>
            <a:ext cx="1400175" cy="14287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6670E-7D38-4142-A2E1-1F4A557D6E02}"/>
              </a:ext>
            </a:extLst>
          </p:cNvPr>
          <p:cNvCxnSpPr>
            <a:cxnSpLocks/>
          </p:cNvCxnSpPr>
          <p:nvPr/>
        </p:nvCxnSpPr>
        <p:spPr>
          <a:xfrm flipH="1">
            <a:off x="6095999" y="1101092"/>
            <a:ext cx="1" cy="2825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10C16AA-390A-3CAA-AA33-FDA8C6750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912" y="1242354"/>
            <a:ext cx="1400175" cy="140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240007-DDFE-C5FE-5D40-B477C1093FDD}"/>
              </a:ext>
            </a:extLst>
          </p:cNvPr>
          <p:cNvSpPr txBox="1"/>
          <p:nvPr/>
        </p:nvSpPr>
        <p:spPr>
          <a:xfrm>
            <a:off x="5002861" y="2153330"/>
            <a:ext cx="315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Wet </a:t>
            </a:r>
            <a:r>
              <a:rPr lang="en-US" sz="1600" b="1" u="sng" dirty="0"/>
              <a:t>sieve</a:t>
            </a:r>
            <a:r>
              <a:rPr lang="en-US" sz="1600" dirty="0"/>
              <a:t> the soil (2mm)</a:t>
            </a:r>
            <a:endParaRPr lang="en-GB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7B07E8-672D-6D01-6DF2-1EC87C037E8E}"/>
              </a:ext>
            </a:extLst>
          </p:cNvPr>
          <p:cNvCxnSpPr>
            <a:cxnSpLocks/>
          </p:cNvCxnSpPr>
          <p:nvPr/>
        </p:nvCxnSpPr>
        <p:spPr>
          <a:xfrm flipH="1">
            <a:off x="6095998" y="2495833"/>
            <a:ext cx="1" cy="2825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803201-C73F-DF42-B66B-1C4D5DE33DB3}"/>
              </a:ext>
            </a:extLst>
          </p:cNvPr>
          <p:cNvSpPr txBox="1"/>
          <p:nvPr/>
        </p:nvSpPr>
        <p:spPr>
          <a:xfrm>
            <a:off x="4119228" y="2754303"/>
            <a:ext cx="43655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Background analysis </a:t>
            </a:r>
            <a:r>
              <a:rPr lang="en-US" sz="1400" dirty="0"/>
              <a:t>(pH, soil moisture content, leachable P , and more)</a:t>
            </a:r>
            <a:endParaRPr lang="en-GB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3F57A4-B7BF-924D-E42E-CD8C4781441C}"/>
              </a:ext>
            </a:extLst>
          </p:cNvPr>
          <p:cNvCxnSpPr>
            <a:cxnSpLocks/>
          </p:cNvCxnSpPr>
          <p:nvPr/>
        </p:nvCxnSpPr>
        <p:spPr>
          <a:xfrm flipH="1">
            <a:off x="6095997" y="3331234"/>
            <a:ext cx="1" cy="2825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C079C92-1D0A-BE6F-95AF-4F74C1186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629" y1="20886" x2="24262" y2="28481"/>
                        <a14:backgroundMark x1="14979" y1="27215" x2="14768" y2="50000"/>
                        <a14:backgroundMark x1="15401" y1="18987" x2="18354" y2="78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2861" y="3570720"/>
            <a:ext cx="2186272" cy="1457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FFBC7C-2D27-8063-C094-97C7F8214F35}"/>
              </a:ext>
            </a:extLst>
          </p:cNvPr>
          <p:cNvSpPr txBox="1"/>
          <p:nvPr/>
        </p:nvSpPr>
        <p:spPr>
          <a:xfrm>
            <a:off x="6881091" y="3768436"/>
            <a:ext cx="19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105°C</a:t>
            </a:r>
          </a:p>
          <a:p>
            <a:r>
              <a:rPr lang="en-US" sz="1600" dirty="0"/>
              <a:t>2 hours</a:t>
            </a:r>
            <a:endParaRPr lang="en-GB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633C2B-9CBE-B5A0-458D-E3E196E30644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2826327" y="5012101"/>
            <a:ext cx="3269670" cy="161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E39A8C-C64B-7F03-4841-D6AD54D5137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304145" y="5028234"/>
            <a:ext cx="1791852" cy="5043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1DE72-1CB6-4CFF-C762-5D8E01F035C2}"/>
              </a:ext>
            </a:extLst>
          </p:cNvPr>
          <p:cNvCxnSpPr>
            <a:cxnSpLocks/>
          </p:cNvCxnSpPr>
          <p:nvPr/>
        </p:nvCxnSpPr>
        <p:spPr>
          <a:xfrm>
            <a:off x="6095997" y="5012101"/>
            <a:ext cx="0" cy="5204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6B5571-0B6E-8C40-017F-3494B485644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95997" y="5028234"/>
            <a:ext cx="1298894" cy="3519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9976E8-E1C2-DA76-D7FE-8398FA8DD62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95997" y="5028234"/>
            <a:ext cx="2613894" cy="269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0FF6E7-10DB-E330-8CBA-AF0C59C2BA47}"/>
              </a:ext>
            </a:extLst>
          </p:cNvPr>
          <p:cNvSpPr txBox="1"/>
          <p:nvPr/>
        </p:nvSpPr>
        <p:spPr>
          <a:xfrm>
            <a:off x="7887849" y="4264051"/>
            <a:ext cx="388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Divide</a:t>
            </a:r>
            <a:r>
              <a:rPr lang="en-US" sz="1600" dirty="0"/>
              <a:t> soil into 100g batches, for each ochre amendment level</a:t>
            </a:r>
            <a:endParaRPr lang="en-GB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18299B-C3E4-2224-1C2F-017A2E462169}"/>
              </a:ext>
            </a:extLst>
          </p:cNvPr>
          <p:cNvSpPr txBox="1"/>
          <p:nvPr/>
        </p:nvSpPr>
        <p:spPr>
          <a:xfrm>
            <a:off x="2199879" y="4858212"/>
            <a:ext cx="101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100g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F36D79-044B-C3E6-78E1-399055F2BE13}"/>
              </a:ext>
            </a:extLst>
          </p:cNvPr>
          <p:cNvSpPr txBox="1"/>
          <p:nvPr/>
        </p:nvSpPr>
        <p:spPr>
          <a:xfrm>
            <a:off x="3697444" y="545782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100g</a:t>
            </a:r>
            <a:endParaRPr lang="en-GB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3ED4DC-25EA-F268-E95D-FC34F9413741}"/>
              </a:ext>
            </a:extLst>
          </p:cNvPr>
          <p:cNvSpPr txBox="1"/>
          <p:nvPr/>
        </p:nvSpPr>
        <p:spPr>
          <a:xfrm>
            <a:off x="5763491" y="558362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100g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EE5954-FAB6-3672-AB46-5EC07DA02E77}"/>
              </a:ext>
            </a:extLst>
          </p:cNvPr>
          <p:cNvSpPr txBox="1"/>
          <p:nvPr/>
        </p:nvSpPr>
        <p:spPr>
          <a:xfrm>
            <a:off x="7292012" y="540421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100g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A027B-3D20-43FD-E549-FFD2C402C108}"/>
              </a:ext>
            </a:extLst>
          </p:cNvPr>
          <p:cNvSpPr txBox="1"/>
          <p:nvPr/>
        </p:nvSpPr>
        <p:spPr>
          <a:xfrm>
            <a:off x="8709891" y="4967523"/>
            <a:ext cx="6691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100g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97A670-C60C-5AC5-7A55-C8B2DAEFE34A}"/>
              </a:ext>
            </a:extLst>
          </p:cNvPr>
          <p:cNvSpPr txBox="1"/>
          <p:nvPr/>
        </p:nvSpPr>
        <p:spPr>
          <a:xfrm>
            <a:off x="3215878" y="4001888"/>
            <a:ext cx="2232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Oven dry </a:t>
            </a:r>
            <a:r>
              <a:rPr lang="en-US" sz="1600" dirty="0"/>
              <a:t>samples</a:t>
            </a:r>
            <a:endParaRPr lang="en-GB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EF9DA0-E829-28A1-870C-1EB053DBE378}"/>
              </a:ext>
            </a:extLst>
          </p:cNvPr>
          <p:cNvSpPr txBox="1"/>
          <p:nvPr/>
        </p:nvSpPr>
        <p:spPr>
          <a:xfrm>
            <a:off x="6745444" y="488165"/>
            <a:ext cx="3647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Take the mixed soil sample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1895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BF2C940-E463-6C98-91B6-45D5AE50AD28}"/>
              </a:ext>
            </a:extLst>
          </p:cNvPr>
          <p:cNvCxnSpPr>
            <a:cxnSpLocks/>
          </p:cNvCxnSpPr>
          <p:nvPr/>
        </p:nvCxnSpPr>
        <p:spPr>
          <a:xfrm>
            <a:off x="2078182" y="0"/>
            <a:ext cx="0" cy="5911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D3B95-7791-4FFE-84FE-3F4C7FB98F75}"/>
              </a:ext>
            </a:extLst>
          </p:cNvPr>
          <p:cNvSpPr txBox="1"/>
          <p:nvPr/>
        </p:nvSpPr>
        <p:spPr>
          <a:xfrm>
            <a:off x="96983" y="652599"/>
            <a:ext cx="484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Add ochre </a:t>
            </a:r>
            <a:r>
              <a:rPr lang="en-US" sz="1600" dirty="0"/>
              <a:t>to each soil batches (e.g. 1g of ochre for the 1% ochre level etc.) and mix thoroughly.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A5DE1-2D88-7747-B058-CA26E5FC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4388" y1="20042" x2="34388" y2="20042"/>
                        <a14:foregroundMark x1="33966" y1="18143" x2="37764" y2="19409"/>
                        <a14:foregroundMark x1="33544" y1="14346" x2="37342" y2="26160"/>
                        <a14:foregroundMark x1="37342" y1="26160" x2="37110" y2="52336"/>
                        <a14:foregroundMark x1="44731" y1="82863" x2="48196" y2="86866"/>
                        <a14:foregroundMark x1="51497" y1="84618" x2="61151" y2="70772"/>
                        <a14:foregroundMark x1="66773" y1="19892" x2="54646" y2="12577"/>
                        <a14:foregroundMark x1="37028" y1="12506" x2="32068" y2="13713"/>
                        <a14:foregroundMark x1="45359" y1="23418" x2="48523" y2="50000"/>
                        <a14:foregroundMark x1="48523" y1="50000" x2="50422" y2="52743"/>
                        <a14:foregroundMark x1="57595" y1="21730" x2="54430" y2="60338"/>
                        <a14:foregroundMark x1="45992" y1="40717" x2="46624" y2="68776"/>
                        <a14:foregroundMark x1="40928" y1="45992" x2="43882" y2="65190"/>
                        <a14:foregroundMark x1="43671" y1="70464" x2="48945" y2="79536"/>
                        <a14:foregroundMark x1="53165" y1="61603" x2="54219" y2="66034"/>
                        <a14:foregroundMark x1="46624" y1="16667" x2="46624" y2="16667"/>
                        <a14:foregroundMark x1="50211" y1="20042" x2="54219" y2="21308"/>
                        <a14:foregroundMark x1="46414" y1="17932" x2="52954" y2="20042"/>
                        <a14:backgroundMark x1="64346" y1="30169" x2="64346" y2="33122"/>
                        <a14:backgroundMark x1="65823" y1="26793" x2="65612" y2="30802"/>
                        <a14:backgroundMark x1="64135" y1="40928" x2="63924" y2="64768"/>
                        <a14:backgroundMark x1="63924" y1="64768" x2="63713" y2="65612"/>
                        <a14:backgroundMark x1="63713" y1="63924" x2="64346" y2="70464"/>
                        <a14:backgroundMark x1="64135" y1="33755" x2="63924" y2="40717"/>
                        <a14:backgroundMark x1="65612" y1="31646" x2="65612" y2="44937"/>
                        <a14:backgroundMark x1="68354" y1="20042" x2="67932" y2="24473"/>
                        <a14:backgroundMark x1="66245" y1="26371" x2="68987" y2="26160"/>
                        <a14:backgroundMark x1="66034" y1="25738" x2="67932" y2="25316"/>
                        <a14:backgroundMark x1="35232" y1="61392" x2="36709" y2="72996"/>
                        <a14:backgroundMark x1="36709" y1="72996" x2="41139" y2="80380"/>
                        <a14:backgroundMark x1="39873" y1="78481" x2="43671" y2="83544"/>
                        <a14:backgroundMark x1="46835" y1="88819" x2="51477" y2="89451"/>
                        <a14:backgroundMark x1="36287" y1="52321" x2="36076" y2="63291"/>
                        <a14:backgroundMark x1="37342" y1="12025" x2="43038" y2="12236"/>
                        <a14:backgroundMark x1="41983" y1="12447" x2="55485" y2="111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6631" y="1633778"/>
            <a:ext cx="1435389" cy="14353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757387-EDFA-E120-F5F4-442455F6299D}"/>
              </a:ext>
            </a:extLst>
          </p:cNvPr>
          <p:cNvCxnSpPr>
            <a:cxnSpLocks/>
          </p:cNvCxnSpPr>
          <p:nvPr/>
        </p:nvCxnSpPr>
        <p:spPr>
          <a:xfrm>
            <a:off x="2064326" y="1286162"/>
            <a:ext cx="0" cy="254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9AB2A4-92B7-280A-1A8E-F28A696134B2}"/>
              </a:ext>
            </a:extLst>
          </p:cNvPr>
          <p:cNvSpPr txBox="1"/>
          <p:nvPr/>
        </p:nvSpPr>
        <p:spPr>
          <a:xfrm>
            <a:off x="2589677" y="1845294"/>
            <a:ext cx="311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2g soil/ochre mixture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E3278-1C00-2AE5-96A7-613E6628C94B}"/>
              </a:ext>
            </a:extLst>
          </p:cNvPr>
          <p:cNvSpPr txBox="1"/>
          <p:nvPr/>
        </p:nvSpPr>
        <p:spPr>
          <a:xfrm>
            <a:off x="2531951" y="2160400"/>
            <a:ext cx="3228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 ml Phosphorous solution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 concentrations of Phosphorous are investigated </a:t>
            </a:r>
            <a:endParaRPr lang="en-GB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7F1898-3200-7A26-E5D2-C1FCC7B373F8}"/>
              </a:ext>
            </a:extLst>
          </p:cNvPr>
          <p:cNvCxnSpPr>
            <a:cxnSpLocks/>
          </p:cNvCxnSpPr>
          <p:nvPr/>
        </p:nvCxnSpPr>
        <p:spPr>
          <a:xfrm>
            <a:off x="2078182" y="2995459"/>
            <a:ext cx="0" cy="3633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00224-E249-BEC9-5069-BED292054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46" b="89907" l="10000" r="90000">
                        <a14:foregroundMark x1="37667" y1="83419" x2="36000" y2="87333"/>
                        <a14:foregroundMark x1="39000" y1="89907" x2="60111" y2="83110"/>
                        <a14:foregroundMark x1="87222" y1="69825" x2="83889" y2="55407"/>
                        <a14:foregroundMark x1="83444" y1="46653" x2="87333" y2="52832"/>
                        <a14:foregroundMark x1="71000" y1="40577" x2="78333" y2="47271"/>
                        <a14:foregroundMark x1="71556" y1="38002" x2="84000" y2="46241"/>
                        <a14:foregroundMark x1="87556" y1="48507" x2="88889" y2="52832"/>
                        <a14:foregroundMark x1="33222" y1="11020" x2="81444" y2="5046"/>
                        <a14:foregroundMark x1="73667" y1="10505" x2="77111" y2="10299"/>
                        <a14:foregroundMark x1="33556" y1="44387" x2="29889" y2="72915"/>
                        <a14:foregroundMark x1="16111" y1="37281" x2="16111" y2="51493"/>
                        <a14:foregroundMark x1="16111" y1="51493" x2="19111" y2="60865"/>
                        <a14:foregroundMark x1="19111" y1="60865" x2="19444" y2="61380"/>
                        <a14:foregroundMark x1="11111" y1="26880" x2="22111" y2="20082"/>
                        <a14:foregroundMark x1="22111" y1="20082" x2="22444" y2="19979"/>
                        <a14:foregroundMark x1="47444" y1="58290" x2="66556" y2="80021"/>
                        <a14:foregroundMark x1="43556" y1="58084" x2="48222" y2="73635"/>
                        <a14:foregroundMark x1="47667" y1="53450" x2="60444" y2="55407"/>
                        <a14:foregroundMark x1="52444" y1="61071" x2="57111" y2="62616"/>
                        <a14:foregroundMark x1="69556" y1="63440" x2="76444" y2="64470"/>
                        <a14:foregroundMark x1="71778" y1="78888" x2="80111" y2="77755"/>
                        <a14:foregroundMark x1="71222" y1="84140" x2="82333" y2="83110"/>
                        <a14:foregroundMark x1="83333" y1="73738" x2="84444" y2="785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021" y="4430848"/>
            <a:ext cx="1838608" cy="1983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BFF55-3BD3-5449-9D76-57C91022DF32}"/>
              </a:ext>
            </a:extLst>
          </p:cNvPr>
          <p:cNvSpPr txBox="1"/>
          <p:nvPr/>
        </p:nvSpPr>
        <p:spPr>
          <a:xfrm>
            <a:off x="-346364" y="3468619"/>
            <a:ext cx="484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Shake</a:t>
            </a:r>
            <a:r>
              <a:rPr lang="en-US" sz="1600" u="sng" dirty="0"/>
              <a:t> </a:t>
            </a:r>
            <a:r>
              <a:rPr lang="en-US" sz="1600" dirty="0"/>
              <a:t>the solution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1 hour on end-over-end shaker</a:t>
            </a:r>
            <a:endParaRPr lang="en-GB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9F0BE-58FB-8952-46FF-6CF2FEF4FE74}"/>
              </a:ext>
            </a:extLst>
          </p:cNvPr>
          <p:cNvCxnSpPr>
            <a:cxnSpLocks/>
          </p:cNvCxnSpPr>
          <p:nvPr/>
        </p:nvCxnSpPr>
        <p:spPr>
          <a:xfrm>
            <a:off x="1990435" y="4026901"/>
            <a:ext cx="0" cy="3633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0DB84F-BD58-B51B-19DB-6C8DF6C0112A}"/>
              </a:ext>
            </a:extLst>
          </p:cNvPr>
          <p:cNvSpPr txBox="1"/>
          <p:nvPr/>
        </p:nvSpPr>
        <p:spPr>
          <a:xfrm>
            <a:off x="2834061" y="4796923"/>
            <a:ext cx="298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Centrifuge</a:t>
            </a:r>
            <a:r>
              <a:rPr lang="en-US" sz="1600" u="sng" dirty="0"/>
              <a:t> </a:t>
            </a:r>
            <a:r>
              <a:rPr lang="en-US" sz="1600" dirty="0"/>
              <a:t>tubes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8000 rpm for 10 minutes</a:t>
            </a:r>
            <a:endParaRPr lang="en-GB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583699-8BD2-B175-A086-51FAF3FA2388}"/>
              </a:ext>
            </a:extLst>
          </p:cNvPr>
          <p:cNvCxnSpPr>
            <a:cxnSpLocks/>
          </p:cNvCxnSpPr>
          <p:nvPr/>
        </p:nvCxnSpPr>
        <p:spPr>
          <a:xfrm>
            <a:off x="5661891" y="5166255"/>
            <a:ext cx="72281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DD7DAE-AEEE-B765-3F1A-AEE035F4FAB0}"/>
              </a:ext>
            </a:extLst>
          </p:cNvPr>
          <p:cNvCxnSpPr>
            <a:cxnSpLocks/>
          </p:cNvCxnSpPr>
          <p:nvPr/>
        </p:nvCxnSpPr>
        <p:spPr>
          <a:xfrm>
            <a:off x="9018371" y="5166255"/>
            <a:ext cx="4876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384C79-64F6-B791-91AC-CEA511B8253A}"/>
              </a:ext>
            </a:extLst>
          </p:cNvPr>
          <p:cNvSpPr txBox="1"/>
          <p:nvPr/>
        </p:nvSpPr>
        <p:spPr>
          <a:xfrm>
            <a:off x="6535012" y="4430848"/>
            <a:ext cx="2333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Remove supernatant using syringe and </a:t>
            </a:r>
            <a:r>
              <a:rPr lang="en-US" sz="1600" b="1" u="sng" dirty="0"/>
              <a:t>filter</a:t>
            </a:r>
            <a:r>
              <a:rPr lang="en-US" sz="1600" dirty="0"/>
              <a:t> 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 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A42F0-1ED7-0E08-50EF-5872AE3B1672}"/>
              </a:ext>
            </a:extLst>
          </p:cNvPr>
          <p:cNvSpPr txBox="1"/>
          <p:nvPr/>
        </p:nvSpPr>
        <p:spPr>
          <a:xfrm>
            <a:off x="9656333" y="4550701"/>
            <a:ext cx="2045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/>
              <a:t>Analyse</a:t>
            </a:r>
            <a:r>
              <a:rPr lang="en-US" sz="1600" dirty="0"/>
              <a:t> the filtrate for phosphorous using a colorimetry method </a:t>
            </a:r>
            <a:endParaRPr lang="en-GB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3C5A81-4DCF-60E8-1B6D-EC2C18FE5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2574" y1="26371" x2="24895" y2="29536"/>
                        <a14:foregroundMark x1="18565" y1="22996" x2="42194" y2="44093"/>
                        <a14:foregroundMark x1="19620" y1="21097" x2="64346" y2="16878"/>
                        <a14:foregroundMark x1="64346" y1="16878" x2="74684" y2="19409"/>
                        <a14:foregroundMark x1="74684" y1="19409" x2="72335" y2="33307"/>
                        <a14:foregroundMark x1="54923" y1="76546" x2="54428" y2="76623"/>
                        <a14:foregroundMark x1="46354" y1="74895" x2="41983" y2="67089"/>
                        <a14:foregroundMark x1="41983" y1="67089" x2="41983" y2="51899"/>
                        <a14:foregroundMark x1="41983" y1="51899" x2="37764" y2="41139"/>
                        <a14:foregroundMark x1="37764" y1="41139" x2="18776" y2="23629"/>
                        <a14:foregroundMark x1="18776" y1="23629" x2="19831" y2="21941"/>
                        <a14:foregroundMark x1="24473" y1="22996" x2="39030" y2="33966"/>
                        <a14:foregroundMark x1="32278" y1="23840" x2="53165" y2="24684"/>
                        <a14:foregroundMark x1="53165" y1="24684" x2="64557" y2="24262"/>
                        <a14:foregroundMark x1="44515" y1="35021" x2="51899" y2="48945"/>
                        <a14:foregroundMark x1="52743" y1="27215" x2="52954" y2="53376"/>
                        <a14:foregroundMark x1="53797" y1="29958" x2="49367" y2="58650"/>
                        <a14:foregroundMark x1="47046" y1="46203" x2="50000" y2="68776"/>
                        <a14:foregroundMark x1="63080" y1="28270" x2="58017" y2="35865"/>
                        <a14:backgroundMark x1="61181" y1="48312" x2="61392" y2="49367"/>
                        <a14:backgroundMark x1="62236" y1="44937" x2="61814" y2="50844"/>
                        <a14:backgroundMark x1="62025" y1="45148" x2="73207" y2="35654"/>
                        <a14:backgroundMark x1="60970" y1="49578" x2="59494" y2="76793"/>
                        <a14:backgroundMark x1="59494" y1="76793" x2="59916" y2="77848"/>
                        <a14:backgroundMark x1="45570" y1="75527" x2="50633" y2="803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3895" y="5008852"/>
            <a:ext cx="1355284" cy="13552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8B9349-F574-BA06-4C9D-438C0546C92A}"/>
              </a:ext>
            </a:extLst>
          </p:cNvPr>
          <p:cNvSpPr txBox="1"/>
          <p:nvPr/>
        </p:nvSpPr>
        <p:spPr>
          <a:xfrm>
            <a:off x="6384703" y="390989"/>
            <a:ext cx="816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Method Continued</a:t>
            </a:r>
            <a:r>
              <a:rPr lang="en-US" dirty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3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7292-553F-C1B1-B860-48515CD0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7881-3F63-D5E0-120D-4E70220B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linear mixed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Explanatory variables: iron ochre percentage (fixed effect), phosphorus solution concentration (fixed effect)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Response variable: phosphorus retention (mg/L)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4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C249516571494A835B704F12328B7A" ma:contentTypeVersion="15" ma:contentTypeDescription="Create a new document." ma:contentTypeScope="" ma:versionID="45f2cb6ac553dcd5fd0b91dda6680bcc">
  <xsd:schema xmlns:xsd="http://www.w3.org/2001/XMLSchema" xmlns:xs="http://www.w3.org/2001/XMLSchema" xmlns:p="http://schemas.microsoft.com/office/2006/metadata/properties" xmlns:ns3="08d9233d-d82f-4803-9375-0c9dbc10d5bb" xmlns:ns4="7697e476-4b51-4049-835a-f315c50e6c39" targetNamespace="http://schemas.microsoft.com/office/2006/metadata/properties" ma:root="true" ma:fieldsID="37159d037577c6d611b3bf8dd7dcb29d" ns3:_="" ns4:_="">
    <xsd:import namespace="08d9233d-d82f-4803-9375-0c9dbc10d5bb"/>
    <xsd:import namespace="7697e476-4b51-4049-835a-f315c50e6c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9233d-d82f-4803-9375-0c9dbc10d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7e476-4b51-4049-835a-f315c50e6c3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8d9233d-d82f-4803-9375-0c9dbc10d5bb" xsi:nil="true"/>
  </documentManagement>
</p:properties>
</file>

<file path=customXml/itemProps1.xml><?xml version="1.0" encoding="utf-8"?>
<ds:datastoreItem xmlns:ds="http://schemas.openxmlformats.org/officeDocument/2006/customXml" ds:itemID="{CB5BAFA0-A165-42E6-81D8-C95E116475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d9233d-d82f-4803-9375-0c9dbc10d5bb"/>
    <ds:schemaRef ds:uri="7697e476-4b51-4049-835a-f315c50e6c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46D41-9892-4436-B749-7E10FA249A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DA14F-9C7F-4F6D-9851-27F99FAC652C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08d9233d-d82f-4803-9375-0c9dbc10d5bb"/>
    <ds:schemaRef ds:uri="http://schemas.microsoft.com/office/2006/documentManagement/types"/>
    <ds:schemaRef ds:uri="http://schemas.openxmlformats.org/package/2006/metadata/core-properties"/>
    <ds:schemaRef ds:uri="7697e476-4b51-4049-835a-f315c50e6c3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{3E3963E8-1CFA-BE44-9828-F3C80961F630}tf10001057</Template>
  <TotalTime>14094</TotalTime>
  <Words>589</Words>
  <Application>Microsoft Office PowerPoint</Application>
  <PresentationFormat>Widescreen</PresentationFormat>
  <Paragraphs>134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Calibri,Sans-Serif</vt:lpstr>
      <vt:lpstr>Trebuchet MS</vt:lpstr>
      <vt:lpstr>Berlin</vt:lpstr>
      <vt:lpstr>Mitigating the Leaching of Phosphorus from Soils </vt:lpstr>
      <vt:lpstr>Background</vt:lpstr>
      <vt:lpstr>What is Ochre?</vt:lpstr>
      <vt:lpstr>Research Question</vt:lpstr>
      <vt:lpstr>Sampling Plan</vt:lpstr>
      <vt:lpstr>PowerPoint Presentation</vt:lpstr>
      <vt:lpstr>PowerPoint Presentation</vt:lpstr>
      <vt:lpstr>PowerPoint Presentation</vt:lpstr>
      <vt:lpstr>Statistics</vt:lpstr>
      <vt:lpstr>Predicted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the Leaching of Phosphorus from Soils </dc:title>
  <dc:creator>Ellen Crombie</dc:creator>
  <cp:lastModifiedBy>Ellen Crombie</cp:lastModifiedBy>
  <cp:revision>2</cp:revision>
  <dcterms:created xsi:type="dcterms:W3CDTF">2025-08-30T09:22:50Z</dcterms:created>
  <dcterms:modified xsi:type="dcterms:W3CDTF">2025-09-09T09:32:55Z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0x010100B3C249516571494A835B704F12328B7A</vt:lpwstr>
  </property>
</Properties>
</file>