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1581c5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1581c5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Wanted to know if breed had any correlation with the return of animals to the shelter. Specifically wanted to look at the difference between Pit Bull/Pit Bull mix and non-pit bull breeds</a:t>
            </a:r>
            <a:endParaRPr sz="1200">
              <a:solidFill>
                <a:srgbClr val="24292E"/>
              </a:solidFill>
            </a:endParaRPr>
          </a:p>
          <a:p>
            <a:pPr indent="0" lvl="0" marL="914400" rtl="0">
              <a:lnSpc>
                <a:spcPct val="115000"/>
              </a:lnSpc>
              <a:spcBef>
                <a:spcPts val="0"/>
              </a:spcBef>
              <a:spcAft>
                <a:spcPts val="0"/>
              </a:spcAft>
              <a:buNone/>
            </a:pPr>
            <a:r>
              <a:t/>
            </a:r>
            <a:endParaRPr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Needed to filter down our data set to include just “normal” intake reasons again</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Compare adopted to return count to get a rate of return.</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Created new dataframes that contained just the data that I wanted filtered down to (touch on filtering columns by contains text/excludes text).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Did some basic math to calculate the rate of return.</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Discuss the visualization (brief overview of the visualization).</a:t>
            </a:r>
            <a:endParaRPr sz="1200">
              <a:solidFill>
                <a:srgbClr val="24292E"/>
              </a:solidFill>
            </a:endParaRPr>
          </a:p>
          <a:p>
            <a:pPr indent="0" lvl="0" marL="914400" rtl="0">
              <a:lnSpc>
                <a:spcPct val="115000"/>
              </a:lnSpc>
              <a:spcBef>
                <a:spcPts val="300"/>
              </a:spcBef>
              <a:spcAft>
                <a:spcPts val="0"/>
              </a:spcAft>
              <a:buNone/>
            </a:pPr>
            <a:r>
              <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found that pit bull breeds had a higher rate of return but not as drastic of a difference as I expected.</a:t>
            </a:r>
            <a:endParaRPr sz="1200">
              <a:solidFill>
                <a:srgbClr val="24292E"/>
              </a:solidFill>
            </a:endParaRPr>
          </a:p>
          <a:p>
            <a:pPr indent="-304800" lvl="2" marL="1371600" rtl="0">
              <a:lnSpc>
                <a:spcPct val="115000"/>
              </a:lnSpc>
              <a:spcBef>
                <a:spcPts val="0"/>
              </a:spcBef>
              <a:spcAft>
                <a:spcPts val="0"/>
              </a:spcAft>
              <a:buClr>
                <a:srgbClr val="24292E"/>
              </a:buClr>
              <a:buSzPts val="1200"/>
              <a:buChar char="■"/>
            </a:pPr>
            <a:r>
              <a:rPr lang="en" sz="1200">
                <a:solidFill>
                  <a:srgbClr val="24292E"/>
                </a:solidFill>
              </a:rPr>
              <a:t>We can conclude that pit bulls are returned at a higher rate than non-pit bull breeds but only by a difference of less than three percent.</a:t>
            </a:r>
            <a:endParaRPr sz="1200">
              <a:solidFill>
                <a:srgbClr val="24292E"/>
              </a:solidFill>
            </a:endParaRPr>
          </a:p>
          <a:p>
            <a:pPr indent="0" lvl="0" marL="0" rtl="0">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0" lvl="0" marL="0">
              <a:spcBef>
                <a:spcPts val="1600"/>
              </a:spcBef>
              <a:spcAft>
                <a:spcPts val="0"/>
              </a:spcAft>
              <a:buNone/>
            </a:pPr>
            <a:r>
              <a:t/>
            </a:r>
            <a:endParaRPr b="1" sz="1200">
              <a:solidFill>
                <a:srgbClr val="24292E"/>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136feb5e1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136feb5e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Ellen’s analysis looked at variability at key points in the year - around holidays - related to level of intake</a:t>
            </a:r>
            <a:endParaRPr/>
          </a:p>
          <a:p>
            <a:pPr indent="-298450" lvl="0" marL="457200" rtl="0">
              <a:spcBef>
                <a:spcPts val="0"/>
              </a:spcBef>
              <a:spcAft>
                <a:spcPts val="0"/>
              </a:spcAft>
              <a:buSzPts val="1100"/>
              <a:buAutoNum type="arabicPeriod"/>
            </a:pPr>
            <a:r>
              <a:rPr lang="en"/>
              <a:t>Potential to explore in more detail the timing of adoption</a:t>
            </a:r>
            <a:endParaRPr/>
          </a:p>
          <a:p>
            <a:pPr indent="-298450" lvl="0" marL="457200" rtl="0">
              <a:spcBef>
                <a:spcPts val="0"/>
              </a:spcBef>
              <a:spcAft>
                <a:spcPts val="0"/>
              </a:spcAft>
              <a:buSzPts val="1100"/>
              <a:buAutoNum type="arabicPeriod"/>
            </a:pPr>
            <a:r>
              <a:rPr lang="en"/>
              <a:t>Survival analysis models </a:t>
            </a:r>
            <a:r>
              <a:rPr b="1" lang="en"/>
              <a:t>time </a:t>
            </a:r>
            <a:r>
              <a:rPr lang="en"/>
              <a:t>to </a:t>
            </a:r>
            <a:r>
              <a:rPr b="1" lang="en"/>
              <a:t>event </a:t>
            </a:r>
            <a:r>
              <a:rPr lang="en"/>
              <a:t>data - can build complex regression models predicting likelihood of event (i.e., adoption)</a:t>
            </a:r>
            <a:endParaRPr/>
          </a:p>
          <a:p>
            <a:pPr indent="-298450" lvl="0" marL="457200" rtl="0">
              <a:spcBef>
                <a:spcPts val="0"/>
              </a:spcBef>
              <a:spcAft>
                <a:spcPts val="0"/>
              </a:spcAft>
              <a:buSzPts val="1100"/>
              <a:buAutoNum type="arabicPeriod"/>
            </a:pPr>
            <a:r>
              <a:rPr lang="en"/>
              <a:t>Preliminary</a:t>
            </a:r>
            <a:r>
              <a:rPr lang="en"/>
              <a:t> step is to explote Kaplan-Meier plot - estimates an underlying survival function describing the proportion remaining at any given time</a:t>
            </a:r>
            <a:endParaRPr/>
          </a:p>
          <a:p>
            <a:pPr indent="-298450" lvl="0" marL="457200" rtl="0">
              <a:spcBef>
                <a:spcPts val="0"/>
              </a:spcBef>
              <a:spcAft>
                <a:spcPts val="0"/>
              </a:spcAft>
              <a:buSzPts val="1100"/>
              <a:buAutoNum type="arabicPeriod"/>
            </a:pPr>
            <a:r>
              <a:rPr lang="en"/>
              <a:t>Makes best use of available data including cases that leave the sample for other reasons</a:t>
            </a:r>
            <a:endParaRPr/>
          </a:p>
          <a:p>
            <a:pPr indent="-298450" lvl="0" marL="457200">
              <a:spcBef>
                <a:spcPts val="0"/>
              </a:spcBef>
              <a:spcAft>
                <a:spcPts val="0"/>
              </a:spcAft>
              <a:buSzPts val="1100"/>
              <a:buAutoNum type="arabicPeriod"/>
            </a:pPr>
            <a:r>
              <a:rPr lang="en"/>
              <a:t>Often look at the time it takes to reach 50% remaining - difference between the dog and cat curves shows that it takes approximately 16 more days for the cat population to reach 50% than the dog population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0cdf2ea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0cdf2ea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Can push the analysis further by splitting the data categorically</a:t>
            </a:r>
            <a:endParaRPr/>
          </a:p>
          <a:p>
            <a:pPr indent="-298450" lvl="0" marL="457200" rtl="0">
              <a:spcBef>
                <a:spcPts val="0"/>
              </a:spcBef>
              <a:spcAft>
                <a:spcPts val="0"/>
              </a:spcAft>
              <a:buSzPts val="1100"/>
              <a:buAutoNum type="arabicPeriod"/>
            </a:pPr>
            <a:r>
              <a:rPr lang="en"/>
              <a:t>Here broke down dogs by age</a:t>
            </a:r>
            <a:endParaRPr/>
          </a:p>
          <a:p>
            <a:pPr indent="-298450" lvl="0" marL="457200">
              <a:spcBef>
                <a:spcPts val="0"/>
              </a:spcBef>
              <a:spcAft>
                <a:spcPts val="0"/>
              </a:spcAft>
              <a:buSzPts val="1100"/>
              <a:buAutoNum type="arabicPeriod"/>
            </a:pPr>
            <a:r>
              <a:rPr lang="en"/>
              <a:t>Proved definitively that people like puppies!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136feb5e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136feb5e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136feb5e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136feb5e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136feb5e1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136feb5e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Began with an exploration of data about Austin using the CIty of Austin’s data portal - we had a shared interest in animals and decided to look deeper into the data available from Austin’s Animal Shelter</a:t>
            </a:r>
            <a:endParaRPr/>
          </a:p>
          <a:p>
            <a:pPr indent="-298450" lvl="0" marL="457200">
              <a:spcBef>
                <a:spcPts val="0"/>
              </a:spcBef>
              <a:spcAft>
                <a:spcPts val="0"/>
              </a:spcAft>
              <a:buSzPts val="1100"/>
              <a:buAutoNum type="arabicPeriod"/>
            </a:pPr>
            <a:r>
              <a:rPr lang="en"/>
              <a:t>Data was focused on documenting intakes and outcomes so we decided to formulate research questions center on factors affecting intake and adoption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136feb5e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136feb5e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AutoNum type="arabicPeriod"/>
            </a:pPr>
            <a:r>
              <a:rPr lang="en"/>
              <a:t>Datasets start in 2013 and continue through the present</a:t>
            </a:r>
            <a:endParaRPr/>
          </a:p>
          <a:p>
            <a:pPr indent="-298450" lvl="0" marL="457200" rtl="0">
              <a:spcBef>
                <a:spcPts val="0"/>
              </a:spcBef>
              <a:spcAft>
                <a:spcPts val="0"/>
              </a:spcAft>
              <a:buSzPts val="1100"/>
              <a:buAutoNum type="arabicPeriod"/>
            </a:pPr>
            <a:r>
              <a:rPr lang="en"/>
              <a:t>Diversity of animals but vast majority are dogs and cats</a:t>
            </a:r>
            <a:endParaRPr/>
          </a:p>
          <a:p>
            <a:pPr indent="-298450" lvl="0" marL="457200" rtl="0">
              <a:spcBef>
                <a:spcPts val="0"/>
              </a:spcBef>
              <a:spcAft>
                <a:spcPts val="0"/>
              </a:spcAft>
              <a:buSzPts val="1100"/>
              <a:buAutoNum type="arabicPeriod"/>
            </a:pPr>
            <a:r>
              <a:rPr lang="en"/>
              <a:t>Each intake and outcome is a row and has a date/time stamp</a:t>
            </a:r>
            <a:endParaRPr/>
          </a:p>
          <a:p>
            <a:pPr indent="-298450" lvl="0" marL="457200" rtl="0">
              <a:spcBef>
                <a:spcPts val="0"/>
              </a:spcBef>
              <a:spcAft>
                <a:spcPts val="0"/>
              </a:spcAft>
              <a:buSzPts val="1100"/>
              <a:buAutoNum type="arabicPeriod"/>
            </a:pPr>
            <a:r>
              <a:rPr lang="en"/>
              <a:t>92% of animals have one intake; another 6% have a second intake with a small number with 3+</a:t>
            </a:r>
            <a:endParaRPr/>
          </a:p>
          <a:p>
            <a:pPr indent="-298450" lvl="0" marL="457200" rtl="0">
              <a:spcBef>
                <a:spcPts val="0"/>
              </a:spcBef>
              <a:spcAft>
                <a:spcPts val="0"/>
              </a:spcAft>
              <a:buSzPts val="1100"/>
              <a:buAutoNum type="arabicPeriod"/>
            </a:pPr>
            <a:r>
              <a:rPr lang="en"/>
              <a:t>Animals species, breed, age, intake circumstances - condition / reason, and sex are captured</a:t>
            </a:r>
            <a:endParaRPr/>
          </a:p>
          <a:p>
            <a:pPr indent="-298450" lvl="0" marL="457200" rtl="0">
              <a:spcBef>
                <a:spcPts val="0"/>
              </a:spcBef>
              <a:spcAft>
                <a:spcPts val="0"/>
              </a:spcAft>
              <a:buSzPts val="1100"/>
              <a:buAutoNum type="arabicPeriod"/>
            </a:pPr>
            <a:r>
              <a:rPr lang="en"/>
              <a:t>Shelter is no-kill so vast majority of animals are adopted or </a:t>
            </a:r>
            <a:r>
              <a:rPr lang="en"/>
              <a:t>transferred</a:t>
            </a:r>
            <a:r>
              <a:rPr lang="en"/>
              <a:t> to another partner</a:t>
            </a:r>
            <a:endParaRPr/>
          </a:p>
          <a:p>
            <a:pPr indent="-298450" lvl="0" marL="457200" rtl="0">
              <a:spcBef>
                <a:spcPts val="0"/>
              </a:spcBef>
              <a:spcAft>
                <a:spcPts val="0"/>
              </a:spcAft>
              <a:buSzPts val="1100"/>
              <a:buAutoNum type="arabicPeriod"/>
            </a:pPr>
            <a:r>
              <a:rPr lang="en"/>
              <a:t>Matched records based on animal ID and temporal order</a:t>
            </a:r>
            <a:endParaRPr/>
          </a:p>
          <a:p>
            <a:pPr indent="-298450" lvl="0" marL="457200">
              <a:spcBef>
                <a:spcPts val="0"/>
              </a:spcBef>
              <a:spcAft>
                <a:spcPts val="0"/>
              </a:spcAft>
              <a:buSzPts val="1100"/>
              <a:buAutoNum type="arabicPeriod"/>
            </a:pPr>
            <a:r>
              <a:rPr lang="en"/>
              <a:t>Constrained in part by low frequency in some key variables - ex., a few high frequency dog breeds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136feb5e1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136feb5e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Wanted to check the demographic animals were being brought into the shelter and compare it through a distribution.</a:t>
            </a:r>
            <a:endParaRPr sz="1200">
              <a:solidFill>
                <a:srgbClr val="24292E"/>
              </a:solidFill>
            </a:endParaRPr>
          </a:p>
          <a:p>
            <a:pPr indent="0" lvl="0" marL="914400" rtl="0">
              <a:lnSpc>
                <a:spcPct val="115000"/>
              </a:lnSpc>
              <a:spcBef>
                <a:spcPts val="0"/>
              </a:spcBef>
              <a:spcAft>
                <a:spcPts val="0"/>
              </a:spcAft>
              <a:buNone/>
            </a:pPr>
            <a:r>
              <a:t/>
            </a:r>
            <a:endParaRPr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Needed to filter down our data set to include just “normal” intake reasons again</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Compare adopted to return count to get a rate of return.</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Created new dataframes that contained just the data that I wanted filtered down to (touch on filtering columns by contains text/excludes text).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Did some basic math to calculate the rate of return.</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Discuss the visualization (brief overview of the visualization).</a:t>
            </a:r>
            <a:endParaRPr sz="1200">
              <a:solidFill>
                <a:srgbClr val="24292E"/>
              </a:solidFill>
            </a:endParaRPr>
          </a:p>
          <a:p>
            <a:pPr indent="0" lvl="0" marL="914400" rtl="0">
              <a:lnSpc>
                <a:spcPct val="115000"/>
              </a:lnSpc>
              <a:spcBef>
                <a:spcPts val="300"/>
              </a:spcBef>
              <a:spcAft>
                <a:spcPts val="0"/>
              </a:spcAft>
              <a:buNone/>
            </a:pPr>
            <a:r>
              <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found that pit bull breeds had a higher rate of return but not as drastic of a difference as I expected.</a:t>
            </a:r>
            <a:endParaRPr sz="1200">
              <a:solidFill>
                <a:srgbClr val="24292E"/>
              </a:solidFill>
            </a:endParaRPr>
          </a:p>
          <a:p>
            <a:pPr indent="-304800" lvl="2" marL="1371600" rtl="0">
              <a:lnSpc>
                <a:spcPct val="115000"/>
              </a:lnSpc>
              <a:spcBef>
                <a:spcPts val="0"/>
              </a:spcBef>
              <a:spcAft>
                <a:spcPts val="0"/>
              </a:spcAft>
              <a:buClr>
                <a:srgbClr val="24292E"/>
              </a:buClr>
              <a:buSzPts val="1200"/>
              <a:buChar char="■"/>
            </a:pPr>
            <a:r>
              <a:rPr lang="en" sz="1200">
                <a:solidFill>
                  <a:srgbClr val="24292E"/>
                </a:solidFill>
              </a:rPr>
              <a:t>We can conclude that pit bulls are returned at a higher rate than non-pit bull breeds but only by a difference of less than three percent.</a:t>
            </a:r>
            <a:endParaRPr sz="1200">
              <a:solidFill>
                <a:srgbClr val="24292E"/>
              </a:solidFill>
            </a:endParaRPr>
          </a:p>
          <a:p>
            <a:pPr indent="0" lvl="0" marL="0" rtl="0">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0" lvl="0" marL="0" rtl="0">
              <a:spcBef>
                <a:spcPts val="1600"/>
              </a:spcBef>
              <a:spcAft>
                <a:spcPts val="0"/>
              </a:spcAft>
              <a:buNone/>
            </a:pPr>
            <a:r>
              <a:t/>
            </a:r>
            <a:endParaRPr b="1" sz="1200">
              <a:solidFill>
                <a:srgbClr val="24292E"/>
              </a:solidFill>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168fa87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168fa87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Wanted to check the reasons animals were being brought into the shelter and compare it through a distribution.</a:t>
            </a:r>
            <a:endParaRPr sz="1200">
              <a:solidFill>
                <a:srgbClr val="24292E"/>
              </a:solidFill>
            </a:endParaRPr>
          </a:p>
          <a:p>
            <a:pPr indent="0" lvl="0" marL="914400" rtl="0">
              <a:lnSpc>
                <a:spcPct val="115000"/>
              </a:lnSpc>
              <a:spcBef>
                <a:spcPts val="0"/>
              </a:spcBef>
              <a:spcAft>
                <a:spcPts val="0"/>
              </a:spcAft>
              <a:buNone/>
            </a:pPr>
            <a:r>
              <a:t/>
            </a:r>
            <a:endParaRPr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Needed to filter down our data set to include just “normal” intake reasons again</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Compare adopted to return count to get a rate of return.</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Created new dataframes that contained just the data that I wanted filtered down to (touch on filtering columns by contains text/excludes text).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Did some basic math to calculate the rate of return.</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Discuss the visualization (brief overview of the visualization).</a:t>
            </a:r>
            <a:endParaRPr sz="1200">
              <a:solidFill>
                <a:srgbClr val="24292E"/>
              </a:solidFill>
            </a:endParaRPr>
          </a:p>
          <a:p>
            <a:pPr indent="0" lvl="0" marL="914400" rtl="0">
              <a:lnSpc>
                <a:spcPct val="115000"/>
              </a:lnSpc>
              <a:spcBef>
                <a:spcPts val="300"/>
              </a:spcBef>
              <a:spcAft>
                <a:spcPts val="0"/>
              </a:spcAft>
              <a:buNone/>
            </a:pPr>
            <a:r>
              <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found that pit bull breeds had a higher rate of return but not as drastic of a difference as I expected.</a:t>
            </a:r>
            <a:endParaRPr sz="1200">
              <a:solidFill>
                <a:srgbClr val="24292E"/>
              </a:solidFill>
            </a:endParaRPr>
          </a:p>
          <a:p>
            <a:pPr indent="-304800" lvl="2" marL="1371600" rtl="0">
              <a:lnSpc>
                <a:spcPct val="115000"/>
              </a:lnSpc>
              <a:spcBef>
                <a:spcPts val="0"/>
              </a:spcBef>
              <a:spcAft>
                <a:spcPts val="0"/>
              </a:spcAft>
              <a:buClr>
                <a:srgbClr val="24292E"/>
              </a:buClr>
              <a:buSzPts val="1200"/>
              <a:buChar char="■"/>
            </a:pPr>
            <a:r>
              <a:rPr lang="en" sz="1200">
                <a:solidFill>
                  <a:srgbClr val="24292E"/>
                </a:solidFill>
              </a:rPr>
              <a:t>We can conclude that pit bulls are returned at a higher rate than non-pit bull breeds but only by a difference of less than three percent.</a:t>
            </a:r>
            <a:endParaRPr sz="1200">
              <a:solidFill>
                <a:srgbClr val="24292E"/>
              </a:solidFill>
            </a:endParaRPr>
          </a:p>
          <a:p>
            <a:pPr indent="0" lvl="0" marL="0" rtl="0">
              <a:lnSpc>
                <a:spcPct val="115000"/>
              </a:lnSpc>
              <a:spcBef>
                <a:spcPts val="0"/>
              </a:spcBef>
              <a:spcAft>
                <a:spcPts val="0"/>
              </a:spcAft>
              <a:buNone/>
            </a:pPr>
            <a:r>
              <a:t/>
            </a:r>
            <a:endParaRPr sz="1300">
              <a:solidFill>
                <a:schemeClr val="dk2"/>
              </a:solidFill>
              <a:latin typeface="Nunito"/>
              <a:ea typeface="Nunito"/>
              <a:cs typeface="Nunito"/>
              <a:sym typeface="Nunito"/>
            </a:endParaRPr>
          </a:p>
          <a:p>
            <a:pPr indent="0" lvl="0" marL="0" rtl="0">
              <a:spcBef>
                <a:spcPts val="1600"/>
              </a:spcBef>
              <a:spcAft>
                <a:spcPts val="0"/>
              </a:spcAft>
              <a:buNone/>
            </a:pPr>
            <a:r>
              <a:t/>
            </a:r>
            <a:endParaRPr b="1" sz="1200">
              <a:solidFill>
                <a:srgbClr val="24292E"/>
              </a:solidFill>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136feb5e1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136feb5e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The first question based on the data we had from Austin Animal center, was to determine if there is a higher intake rate of animals over the holiday season. Holiday season means travel and habitat change in most instances so the idea was to confirm if there is a trend in Austin related to the time of year and the intake rate.</a:t>
            </a:r>
            <a:endParaRPr sz="1200">
              <a:solidFill>
                <a:srgbClr val="24292E"/>
              </a:solidFill>
            </a:endParaRPr>
          </a:p>
          <a:p>
            <a:pPr indent="0" lvl="0" marL="457200" rtl="0">
              <a:lnSpc>
                <a:spcPct val="115000"/>
              </a:lnSpc>
              <a:spcBef>
                <a:spcPts val="0"/>
              </a:spcBef>
              <a:spcAft>
                <a:spcPts val="0"/>
              </a:spcAft>
              <a:buNone/>
            </a:pPr>
            <a:r>
              <a:t/>
            </a:r>
            <a:endParaRPr b="1"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First, I took the data and limited to Nov -Jan YoY- from that, the amount of intakes per day and layered the data to see if there were peak times each year, or around any holiday</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Interesting spike and YoY trend of getting lower intake</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personally had expected to find that there was higher intake around the holidays, but it appears to be the times between with higher rates. After further thought, typically establishments are closed or have limited hours on the holidays themselves so this shows in the drop on the day of Christmas for example. There was also a big jump 12/5/2013, so it would be interesting to dive into the goings-on in the city of Austin during that time. Over time- it also appears the overall intake rates are decreasing YoY. A general conclusion is that holidays themselves are low intake but there is not a dramatic increase within the holiday season. The next step would be comparing during off season (summer/Spring)</a:t>
            </a:r>
            <a:endParaRPr sz="1200">
              <a:solidFill>
                <a:srgbClr val="24292E"/>
              </a:solidFill>
            </a:endParaRPr>
          </a:p>
          <a:p>
            <a:pPr indent="0" lvl="0" marL="457200" rtl="0">
              <a:lnSpc>
                <a:spcPct val="115000"/>
              </a:lnSpc>
              <a:spcBef>
                <a:spcPts val="300"/>
              </a:spcBef>
              <a:spcAft>
                <a:spcPts val="0"/>
              </a:spcAft>
              <a:buNone/>
            </a:pPr>
            <a:r>
              <a:t/>
            </a:r>
            <a:endParaRPr sz="1200">
              <a:solidFill>
                <a:srgbClr val="24292E"/>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0cff53e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0cff53e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The first question based on the data we had from Austin Animal center, was to determine if there is a higher intake rate of animals over the holiday season. Holiday season means travel and habitat change in most instances so the idea was to confirm if there is a trend in Austin related to the time of year and the intake rate.</a:t>
            </a:r>
            <a:endParaRPr sz="1200">
              <a:solidFill>
                <a:srgbClr val="24292E"/>
              </a:solidFill>
            </a:endParaRPr>
          </a:p>
          <a:p>
            <a:pPr indent="0" lvl="0" marL="457200" rtl="0">
              <a:lnSpc>
                <a:spcPct val="115000"/>
              </a:lnSpc>
              <a:spcBef>
                <a:spcPts val="0"/>
              </a:spcBef>
              <a:spcAft>
                <a:spcPts val="0"/>
              </a:spcAft>
              <a:buNone/>
            </a:pPr>
            <a:r>
              <a:t/>
            </a:r>
            <a:endParaRPr b="1"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First, I took the data and limited to Nov -Jan YoY- from that, the amount of intakes per day and layered the data to see if there were peak times each year, or around any holiday</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Interesting spike and YoY trend of getting lower intake</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personally had expected to find that there was higher intake around the holidays, but it appears to be the times between with higher rates. After further thought, typically establishments are closed or have limited hours on the holidays themselves so this shows in the drop on the day of Christmas for example. There was also a big jump 12/5/2013, so it would be interesting to dive into the goings-on in the city of Austin during that time. Over time- it also appears the overall intake rates are decreasing YoY. A general conclusion is that holidays themselves are low intake but there is not a dramatic increase within the holiday season. In general, on holiday date, intake is lower. The next step would be comparing during off season (summer/Spring)</a:t>
            </a:r>
            <a:endParaRPr sz="1200">
              <a:solidFill>
                <a:srgbClr val="24292E"/>
              </a:solidFill>
            </a:endParaRPr>
          </a:p>
          <a:p>
            <a:pPr indent="0" lvl="0" marL="457200" rtl="0">
              <a:lnSpc>
                <a:spcPct val="115000"/>
              </a:lnSpc>
              <a:spcBef>
                <a:spcPts val="300"/>
              </a:spcBef>
              <a:spcAft>
                <a:spcPts val="0"/>
              </a:spcAft>
              <a:buNone/>
            </a:pPr>
            <a:r>
              <a:t/>
            </a:r>
            <a:endParaRPr sz="1200">
              <a:solidFill>
                <a:srgbClr val="24292E"/>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0cff53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0cff53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In the vein of intake around the holidays, we also wanted to determine if specific animal types have a higher intake rate, collectively. For example, are dogs likely to have a higher intake that may correlate with the difficulty around traveling with them? </a:t>
            </a:r>
            <a:endParaRPr sz="1200">
              <a:solidFill>
                <a:srgbClr val="24292E"/>
              </a:solidFill>
            </a:endParaRPr>
          </a:p>
          <a:p>
            <a:pPr indent="0" lvl="0" marL="457200" rtl="0">
              <a:lnSpc>
                <a:spcPct val="115000"/>
              </a:lnSpc>
              <a:spcBef>
                <a:spcPts val="0"/>
              </a:spcBef>
              <a:spcAft>
                <a:spcPts val="0"/>
              </a:spcAft>
              <a:buNone/>
            </a:pPr>
            <a:r>
              <a:t/>
            </a:r>
            <a:endParaRPr b="1"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I took the same intake data but broke it down by animal type and summed it over the holiday period used. With further analysis, it would be ideal to compare ratio of animal type intake. Was the intake of dogs higher because it was higher, or is this relative to the overall total intake of dogs on average.</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Dogs have the highest intake rate, but that appears to be decreasing YoY. Cats appear to be increasing, until 2017, when all intakes dropped.</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did expect to find dogs as the highest overall due to their population, but I also would like to dig into what types of intakes drive these numbers, are they mostly strays or owner surrender? - General conclusion, dogs are more popular so they have a higher intake rate. Additionally, overall intake rates are getting lower over time, possibly due to the city’s increased population and accessibility to affordable care/new initiatives for care</a:t>
            </a:r>
            <a:endParaRPr sz="1200">
              <a:solidFill>
                <a:srgbClr val="24292E"/>
              </a:solidFill>
            </a:endParaRPr>
          </a:p>
          <a:p>
            <a:pPr indent="0" lvl="0" marL="457200" rtl="0">
              <a:lnSpc>
                <a:spcPct val="115000"/>
              </a:lnSpc>
              <a:spcBef>
                <a:spcPts val="300"/>
              </a:spcBef>
              <a:spcAft>
                <a:spcPts val="0"/>
              </a:spcAft>
              <a:buNone/>
            </a:pPr>
            <a:r>
              <a:t/>
            </a:r>
            <a:endParaRPr sz="1200">
              <a:solidFill>
                <a:srgbClr val="24292E"/>
              </a:solidFill>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136feb5e1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136feb5e1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nSpc>
                <a:spcPct val="115000"/>
              </a:lnSpc>
              <a:spcBef>
                <a:spcPts val="0"/>
              </a:spcBef>
              <a:spcAft>
                <a:spcPts val="0"/>
              </a:spcAft>
              <a:buNone/>
            </a:pPr>
            <a:r>
              <a:rPr b="1" lang="en" sz="1200">
                <a:solidFill>
                  <a:srgbClr val="24292E"/>
                </a:solidFill>
              </a:rPr>
              <a:t>Questions &amp; Data</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Elaborate on the questions you asked, describing what kinds of data you needed to answer them, and where you found it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Wanted to know if being assigned a name in the shelter affected an animal’s adoption rate.</a:t>
            </a:r>
            <a:endParaRPr sz="1200">
              <a:solidFill>
                <a:srgbClr val="24292E"/>
              </a:solidFill>
            </a:endParaRPr>
          </a:p>
          <a:p>
            <a:pPr indent="0" lvl="0" marL="914400" rtl="0">
              <a:lnSpc>
                <a:spcPct val="115000"/>
              </a:lnSpc>
              <a:spcBef>
                <a:spcPts val="0"/>
              </a:spcBef>
              <a:spcAft>
                <a:spcPts val="0"/>
              </a:spcAft>
              <a:buNone/>
            </a:pPr>
            <a:r>
              <a:t/>
            </a:r>
            <a:endParaRPr sz="1200">
              <a:solidFill>
                <a:srgbClr val="24292E"/>
              </a:solidFill>
            </a:endParaRPr>
          </a:p>
          <a:p>
            <a:pPr indent="0" lvl="0" marL="457200" rtl="0">
              <a:lnSpc>
                <a:spcPct val="115000"/>
              </a:lnSpc>
              <a:spcBef>
                <a:spcPts val="0"/>
              </a:spcBef>
              <a:spcAft>
                <a:spcPts val="0"/>
              </a:spcAft>
              <a:buNone/>
            </a:pPr>
            <a:r>
              <a:rPr b="1" lang="en" sz="1200">
                <a:solidFill>
                  <a:srgbClr val="24292E"/>
                </a:solidFill>
              </a:rPr>
              <a:t>Data Analysis</a:t>
            </a:r>
            <a:endParaRPr b="1"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Discuss the steps you took to analyze the data and answer each question you asked in your proposal</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Needed to filter down our data set to include just “normal” intake reasons and look at the count of both named and unnamed animals to compare. </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Identified which columns would need to be kept</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Created new dataframes that contained just the data that I wanted filtered down to.</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Did some basic math to calculate the rate of possible outcomes.</a:t>
            </a:r>
            <a:endParaRPr sz="1200">
              <a:solidFill>
                <a:srgbClr val="24292E"/>
              </a:solidFill>
            </a:endParaRPr>
          </a:p>
          <a:p>
            <a:pPr indent="-304800" lvl="0" marL="457200" rtl="0">
              <a:lnSpc>
                <a:spcPct val="115000"/>
              </a:lnSpc>
              <a:spcBef>
                <a:spcPts val="0"/>
              </a:spcBef>
              <a:spcAft>
                <a:spcPts val="0"/>
              </a:spcAft>
              <a:buClr>
                <a:srgbClr val="24292E"/>
              </a:buClr>
              <a:buSzPts val="1200"/>
              <a:buChar char="●"/>
            </a:pPr>
            <a:r>
              <a:rPr lang="en" sz="1200">
                <a:solidFill>
                  <a:srgbClr val="24292E"/>
                </a:solidFill>
              </a:rPr>
              <a:t>Present and discuss interesting figures developed during analysis, ideally with the help of Jupyter Notebook</a:t>
            </a:r>
            <a:endParaRPr sz="1200">
              <a:solidFill>
                <a:srgbClr val="24292E"/>
              </a:solidFill>
            </a:endParaRPr>
          </a:p>
          <a:p>
            <a:pPr indent="-304800" lvl="1" marL="914400" rtl="0">
              <a:lnSpc>
                <a:spcPct val="115000"/>
              </a:lnSpc>
              <a:spcBef>
                <a:spcPts val="0"/>
              </a:spcBef>
              <a:spcAft>
                <a:spcPts val="0"/>
              </a:spcAft>
              <a:buClr>
                <a:srgbClr val="24292E"/>
              </a:buClr>
              <a:buSzPts val="1200"/>
              <a:buAutoNum type="alphaLcPeriod"/>
            </a:pPr>
            <a:r>
              <a:rPr lang="en" sz="1200">
                <a:solidFill>
                  <a:srgbClr val="24292E"/>
                </a:solidFill>
              </a:rPr>
              <a:t>Discuss the visualization (brief overview of the visualization).</a:t>
            </a:r>
            <a:endParaRPr sz="1200">
              <a:solidFill>
                <a:srgbClr val="24292E"/>
              </a:solidFill>
            </a:endParaRPr>
          </a:p>
          <a:p>
            <a:pPr indent="0" lvl="0" marL="914400" rtl="0">
              <a:lnSpc>
                <a:spcPct val="115000"/>
              </a:lnSpc>
              <a:spcBef>
                <a:spcPts val="300"/>
              </a:spcBef>
              <a:spcAft>
                <a:spcPts val="0"/>
              </a:spcAft>
              <a:buNone/>
            </a:pPr>
            <a:r>
              <a:t/>
            </a:r>
            <a:endParaRPr sz="1200">
              <a:solidFill>
                <a:srgbClr val="24292E"/>
              </a:solidFill>
            </a:endParaRPr>
          </a:p>
          <a:p>
            <a:pPr indent="0" lvl="0" marL="457200" rtl="0">
              <a:lnSpc>
                <a:spcPct val="115000"/>
              </a:lnSpc>
              <a:spcBef>
                <a:spcPts val="300"/>
              </a:spcBef>
              <a:spcAft>
                <a:spcPts val="0"/>
              </a:spcAft>
              <a:buNone/>
            </a:pPr>
            <a:r>
              <a:rPr b="1" lang="en" sz="1200">
                <a:solidFill>
                  <a:srgbClr val="24292E"/>
                </a:solidFill>
              </a:rPr>
              <a:t>Discussion</a:t>
            </a:r>
            <a:endParaRPr b="1" sz="1200">
              <a:solidFill>
                <a:srgbClr val="24292E"/>
              </a:solidFill>
            </a:endParaRPr>
          </a:p>
          <a:p>
            <a:pPr indent="-304800" lvl="0" marL="457200" rtl="0">
              <a:lnSpc>
                <a:spcPct val="115000"/>
              </a:lnSpc>
              <a:spcBef>
                <a:spcPts val="300"/>
              </a:spcBef>
              <a:spcAft>
                <a:spcPts val="0"/>
              </a:spcAft>
              <a:buClr>
                <a:srgbClr val="24292E"/>
              </a:buClr>
              <a:buSzPts val="1200"/>
              <a:buChar char="●"/>
            </a:pPr>
            <a:r>
              <a:rPr lang="en" sz="1200">
                <a:solidFill>
                  <a:srgbClr val="24292E"/>
                </a:solidFill>
              </a:rPr>
              <a:t>Discuss your findings. Did you find what you expected to find? If not, why not? What inferences or general conclusions can you draw from your analysis?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I found that named animals were adopted at a higher rate than unnamed animals.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That many of the unnamed animals were transferred to other facilities</a:t>
            </a:r>
            <a:endParaRPr sz="1200">
              <a:solidFill>
                <a:srgbClr val="24292E"/>
              </a:solidFill>
            </a:endParaRPr>
          </a:p>
          <a:p>
            <a:pPr indent="-304800" lvl="1" marL="914400" rtl="0">
              <a:lnSpc>
                <a:spcPct val="115000"/>
              </a:lnSpc>
              <a:spcBef>
                <a:spcPts val="0"/>
              </a:spcBef>
              <a:spcAft>
                <a:spcPts val="0"/>
              </a:spcAft>
              <a:buClr>
                <a:srgbClr val="24292E"/>
              </a:buClr>
              <a:buSzPts val="1200"/>
              <a:buChar char="○"/>
            </a:pPr>
            <a:r>
              <a:rPr lang="en" sz="1200">
                <a:solidFill>
                  <a:srgbClr val="24292E"/>
                </a:solidFill>
              </a:rPr>
              <a:t>That very few unnamed animals were returned to their owners </a:t>
            </a:r>
            <a:endParaRPr sz="1200">
              <a:solidFill>
                <a:srgbClr val="24292E"/>
              </a:solidFill>
            </a:endParaRPr>
          </a:p>
          <a:p>
            <a:pPr indent="-304800" lvl="2" marL="1371600" rtl="0">
              <a:lnSpc>
                <a:spcPct val="115000"/>
              </a:lnSpc>
              <a:spcBef>
                <a:spcPts val="0"/>
              </a:spcBef>
              <a:spcAft>
                <a:spcPts val="0"/>
              </a:spcAft>
              <a:buClr>
                <a:srgbClr val="24292E"/>
              </a:buClr>
              <a:buSzPts val="1200"/>
              <a:buChar char="■"/>
            </a:pPr>
            <a:r>
              <a:rPr lang="en" sz="1200">
                <a:solidFill>
                  <a:srgbClr val="24292E"/>
                </a:solidFill>
              </a:rPr>
              <a:t>I expected to find this to be the case.</a:t>
            </a:r>
            <a:endParaRPr sz="1200">
              <a:solidFill>
                <a:srgbClr val="24292E"/>
              </a:solidFill>
            </a:endParaRPr>
          </a:p>
          <a:p>
            <a:pPr indent="-304800" lvl="2" marL="1371600" rtl="0">
              <a:lnSpc>
                <a:spcPct val="115000"/>
              </a:lnSpc>
              <a:spcBef>
                <a:spcPts val="0"/>
              </a:spcBef>
              <a:spcAft>
                <a:spcPts val="0"/>
              </a:spcAft>
              <a:buClr>
                <a:srgbClr val="24292E"/>
              </a:buClr>
              <a:buSzPts val="1200"/>
              <a:buChar char="■"/>
            </a:pPr>
            <a:r>
              <a:rPr lang="en" sz="1200">
                <a:solidFill>
                  <a:srgbClr val="24292E"/>
                </a:solidFill>
              </a:rPr>
              <a:t>We can conclude that animals with names are adopted at a higher rate than unnamed.</a:t>
            </a:r>
            <a:endParaRPr sz="1200">
              <a:solidFill>
                <a:srgbClr val="24292E"/>
              </a:solidFill>
            </a:endParaRPr>
          </a:p>
          <a:p>
            <a:pPr indent="0" lvl="0" marL="0" rtl="0">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28038"/>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000"/>
              <a:t>Who Let the Dogs (and Cats) Out and How Did They Get There to Begin With? Toward an Understanding of Pet Intake and Adoption at the Austin Animal Shelter</a:t>
            </a:r>
            <a:endParaRPr sz="20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Matthew Hoff, Simon Tidd, Jugal Kapadia, &amp; Ellen Guerrero</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2"/>
          <p:cNvSpPr txBox="1"/>
          <p:nvPr/>
        </p:nvSpPr>
        <p:spPr>
          <a:xfrm>
            <a:off x="1303800" y="694300"/>
            <a:ext cx="7030500" cy="7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2"/>
                </a:solidFill>
                <a:latin typeface="Maven Pro"/>
                <a:ea typeface="Maven Pro"/>
                <a:cs typeface="Maven Pro"/>
                <a:sym typeface="Maven Pro"/>
              </a:rPr>
              <a:t>Do Pit Bull or Non-Pit Bull Breeds</a:t>
            </a:r>
            <a:endParaRPr b="1" sz="2400">
              <a:solidFill>
                <a:schemeClr val="dk2"/>
              </a:solidFill>
              <a:latin typeface="Maven Pro"/>
              <a:ea typeface="Maven Pro"/>
              <a:cs typeface="Maven Pro"/>
              <a:sym typeface="Maven Pro"/>
            </a:endParaRPr>
          </a:p>
          <a:p>
            <a:pPr indent="0" lvl="0" marL="0" rtl="0" algn="ctr">
              <a:spcBef>
                <a:spcPts val="0"/>
              </a:spcBef>
              <a:spcAft>
                <a:spcPts val="0"/>
              </a:spcAft>
              <a:buNone/>
            </a:pPr>
            <a:r>
              <a:rPr b="1" lang="en" sz="2400">
                <a:solidFill>
                  <a:schemeClr val="dk2"/>
                </a:solidFill>
                <a:latin typeface="Maven Pro"/>
                <a:ea typeface="Maven Pro"/>
                <a:cs typeface="Maven Pro"/>
                <a:sym typeface="Maven Pro"/>
              </a:rPr>
              <a:t>Have a Higher Return Rate?</a:t>
            </a:r>
            <a:endParaRPr b="1" sz="2400">
              <a:solidFill>
                <a:schemeClr val="dk2"/>
              </a:solidFill>
              <a:latin typeface="Maven Pro"/>
              <a:ea typeface="Maven Pro"/>
              <a:cs typeface="Maven Pro"/>
              <a:sym typeface="Maven Pro"/>
            </a:endParaRPr>
          </a:p>
        </p:txBody>
      </p:sp>
      <p:pic>
        <p:nvPicPr>
          <p:cNvPr id="344" name="Google Shape;344;p22"/>
          <p:cNvPicPr preferRelativeResize="0"/>
          <p:nvPr/>
        </p:nvPicPr>
        <p:blipFill>
          <a:blip r:embed="rId3">
            <a:alphaModFix/>
          </a:blip>
          <a:stretch>
            <a:fillRect/>
          </a:stretch>
        </p:blipFill>
        <p:spPr>
          <a:xfrm>
            <a:off x="2162775" y="1435900"/>
            <a:ext cx="5161348" cy="3440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056750" y="636950"/>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Toward a Deeper Understanding of</a:t>
            </a:r>
            <a:endParaRPr sz="2400"/>
          </a:p>
          <a:p>
            <a:pPr indent="0" lvl="0" marL="0" algn="ctr">
              <a:spcBef>
                <a:spcPts val="0"/>
              </a:spcBef>
              <a:spcAft>
                <a:spcPts val="0"/>
              </a:spcAft>
              <a:buNone/>
            </a:pPr>
            <a:r>
              <a:rPr lang="en" sz="2400"/>
              <a:t>Time to Adoption</a:t>
            </a:r>
            <a:endParaRPr sz="2400"/>
          </a:p>
        </p:txBody>
      </p:sp>
      <p:pic>
        <p:nvPicPr>
          <p:cNvPr id="350" name="Google Shape;350;p23"/>
          <p:cNvPicPr preferRelativeResize="0"/>
          <p:nvPr/>
        </p:nvPicPr>
        <p:blipFill>
          <a:blip r:embed="rId3">
            <a:alphaModFix/>
          </a:blip>
          <a:stretch>
            <a:fillRect/>
          </a:stretch>
        </p:blipFill>
        <p:spPr>
          <a:xfrm>
            <a:off x="2299138" y="1636250"/>
            <a:ext cx="4545713" cy="3240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056750" y="646550"/>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Puppy Love?</a:t>
            </a:r>
            <a:endParaRPr/>
          </a:p>
        </p:txBody>
      </p:sp>
      <p:pic>
        <p:nvPicPr>
          <p:cNvPr id="356" name="Google Shape;356;p24"/>
          <p:cNvPicPr preferRelativeResize="0"/>
          <p:nvPr/>
        </p:nvPicPr>
        <p:blipFill>
          <a:blip r:embed="rId3">
            <a:alphaModFix/>
          </a:blip>
          <a:stretch>
            <a:fillRect/>
          </a:stretch>
        </p:blipFill>
        <p:spPr>
          <a:xfrm>
            <a:off x="2320975" y="1597875"/>
            <a:ext cx="4502033"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Post Mortem</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362" name="Google Shape;362;p25"/>
          <p:cNvSpPr txBox="1"/>
          <p:nvPr>
            <p:ph idx="1" type="body"/>
          </p:nvPr>
        </p:nvSpPr>
        <p:spPr>
          <a:xfrm>
            <a:off x="1303800" y="1551900"/>
            <a:ext cx="7030500" cy="25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Headaches and Aspirin</a:t>
            </a:r>
            <a:endParaRPr sz="18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“Muddy” start to the dataset</a:t>
            </a:r>
            <a:endParaRPr sz="12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Aligning dates for Thanksgiving</a:t>
            </a:r>
            <a:endParaRPr sz="12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Comparable</a:t>
            </a:r>
            <a:r>
              <a:rPr lang="en" sz="1200">
                <a:solidFill>
                  <a:srgbClr val="24292E"/>
                </a:solidFill>
                <a:latin typeface="Arial"/>
                <a:ea typeface="Arial"/>
                <a:cs typeface="Arial"/>
                <a:sym typeface="Arial"/>
              </a:rPr>
              <a:t> breeds</a:t>
            </a:r>
            <a:endParaRPr sz="12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Scarce follow-up data for some animal ages</a:t>
            </a:r>
            <a:endParaRPr sz="1200">
              <a:solidFill>
                <a:srgbClr val="24292E"/>
              </a:solidFill>
              <a:latin typeface="Arial"/>
              <a:ea typeface="Arial"/>
              <a:cs typeface="Arial"/>
              <a:sym typeface="Arial"/>
            </a:endParaRPr>
          </a:p>
          <a:p>
            <a:pPr indent="0" lvl="0" marL="914400" rtl="0">
              <a:spcBef>
                <a:spcPts val="0"/>
              </a:spcBef>
              <a:spcAft>
                <a:spcPts val="0"/>
              </a:spcAft>
              <a:buNone/>
            </a:pPr>
            <a:r>
              <a:t/>
            </a:r>
            <a:endParaRPr sz="1200">
              <a:solidFill>
                <a:srgbClr val="24292E"/>
              </a:solidFill>
              <a:latin typeface="Arial"/>
              <a:ea typeface="Arial"/>
              <a:cs typeface="Arial"/>
              <a:sym typeface="Arial"/>
            </a:endParaRPr>
          </a:p>
          <a:p>
            <a:pPr indent="-342900" lvl="0" marL="457200" rtl="0">
              <a:spcBef>
                <a:spcPts val="300"/>
              </a:spcBef>
              <a:spcAft>
                <a:spcPts val="0"/>
              </a:spcAft>
              <a:buClr>
                <a:srgbClr val="24292E"/>
              </a:buClr>
              <a:buSzPts val="1800"/>
              <a:buFont typeface="Arial"/>
              <a:buChar char="●"/>
            </a:pPr>
            <a:r>
              <a:rPr lang="en" sz="1800">
                <a:solidFill>
                  <a:srgbClr val="24292E"/>
                </a:solidFill>
                <a:latin typeface="Arial"/>
                <a:ea typeface="Arial"/>
                <a:cs typeface="Arial"/>
                <a:sym typeface="Arial"/>
              </a:rPr>
              <a:t>Have dataset, will travel...</a:t>
            </a:r>
            <a:endParaRPr sz="18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Statistical comparisons - pre-holiday-post; names/no-names; breed and return</a:t>
            </a:r>
            <a:endParaRPr sz="12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Multivariate modeling of time to exit</a:t>
            </a:r>
            <a:endParaRPr sz="1200">
              <a:solidFill>
                <a:srgbClr val="24292E"/>
              </a:solidFill>
              <a:latin typeface="Arial"/>
              <a:ea typeface="Arial"/>
              <a:cs typeface="Arial"/>
              <a:sym typeface="Arial"/>
            </a:endParaRPr>
          </a:p>
          <a:p>
            <a:pPr indent="-304800" lvl="1" marL="914400" rtl="0">
              <a:spcBef>
                <a:spcPts val="0"/>
              </a:spcBef>
              <a:spcAft>
                <a:spcPts val="0"/>
              </a:spcAft>
              <a:buClr>
                <a:srgbClr val="24292E"/>
              </a:buClr>
              <a:buSzPts val="1200"/>
              <a:buFont typeface="Arial"/>
              <a:buAutoNum type="alphaLcPeriod"/>
            </a:pPr>
            <a:r>
              <a:rPr lang="en" sz="1200">
                <a:solidFill>
                  <a:srgbClr val="24292E"/>
                </a:solidFill>
                <a:latin typeface="Arial"/>
                <a:ea typeface="Arial"/>
                <a:cs typeface="Arial"/>
                <a:sym typeface="Arial"/>
              </a:rPr>
              <a:t>Cluster analysis of animal characteristics/circumstances and outcomes</a:t>
            </a:r>
            <a:endParaRPr sz="1200">
              <a:solidFill>
                <a:srgbClr val="24292E"/>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
        <p:nvSpPr>
          <p:cNvPr id="368" name="Google Shape;368;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914400" rtl="0">
              <a:spcBef>
                <a:spcPts val="300"/>
              </a:spcBef>
              <a:spcAft>
                <a:spcPts val="0"/>
              </a:spcAft>
              <a:buNone/>
            </a:pPr>
            <a:r>
              <a:t/>
            </a:r>
            <a:endParaRPr sz="1200">
              <a:solidFill>
                <a:srgbClr val="24292E"/>
              </a:solidFill>
              <a:latin typeface="Arial"/>
              <a:ea typeface="Arial"/>
              <a:cs typeface="Arial"/>
              <a:sym typeface="Arial"/>
            </a:endParaRPr>
          </a:p>
          <a:p>
            <a:pPr indent="0" lvl="0" marL="914400" rtl="0">
              <a:spcBef>
                <a:spcPts val="1200"/>
              </a:spcBef>
              <a:spcAft>
                <a:spcPts val="1200"/>
              </a:spcAft>
              <a:buNone/>
            </a:pPr>
            <a:r>
              <a:t/>
            </a:r>
            <a:endParaRPr/>
          </a:p>
        </p:txBody>
      </p:sp>
      <p:pic>
        <p:nvPicPr>
          <p:cNvPr id="369" name="Google Shape;369;p26"/>
          <p:cNvPicPr preferRelativeResize="0"/>
          <p:nvPr/>
        </p:nvPicPr>
        <p:blipFill>
          <a:blip r:embed="rId3">
            <a:alphaModFix/>
          </a:blip>
          <a:stretch>
            <a:fillRect/>
          </a:stretch>
        </p:blipFill>
        <p:spPr>
          <a:xfrm>
            <a:off x="3081325" y="1119188"/>
            <a:ext cx="2981325"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and Summary Slide</a:t>
            </a:r>
            <a:endParaRPr/>
          </a:p>
        </p:txBody>
      </p:sp>
      <p:sp>
        <p:nvSpPr>
          <p:cNvPr id="284" name="Google Shape;284;p14"/>
          <p:cNvSpPr txBox="1"/>
          <p:nvPr>
            <p:ph idx="1" type="body"/>
          </p:nvPr>
        </p:nvSpPr>
        <p:spPr>
          <a:xfrm>
            <a:off x="652575" y="1215300"/>
            <a:ext cx="8010300" cy="25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2400">
                <a:solidFill>
                  <a:srgbClr val="24292E"/>
                </a:solidFill>
                <a:latin typeface="Arial"/>
                <a:ea typeface="Arial"/>
                <a:cs typeface="Arial"/>
                <a:sym typeface="Arial"/>
              </a:rPr>
              <a:t>Research Interest:</a:t>
            </a:r>
            <a:endParaRPr sz="2400">
              <a:solidFill>
                <a:srgbClr val="24292E"/>
              </a:solidFill>
              <a:latin typeface="Arial"/>
              <a:ea typeface="Arial"/>
              <a:cs typeface="Arial"/>
              <a:sym typeface="Arial"/>
            </a:endParaRPr>
          </a:p>
          <a:p>
            <a:pPr indent="0" lvl="0" marL="457200" rtl="0">
              <a:lnSpc>
                <a:spcPct val="100000"/>
              </a:lnSpc>
              <a:spcBef>
                <a:spcPts val="0"/>
              </a:spcBef>
              <a:spcAft>
                <a:spcPts val="0"/>
              </a:spcAft>
              <a:buNone/>
            </a:pPr>
            <a:r>
              <a:rPr lang="en" sz="1400">
                <a:solidFill>
                  <a:srgbClr val="24292E"/>
                </a:solidFill>
                <a:latin typeface="Arial"/>
                <a:ea typeface="Arial"/>
                <a:cs typeface="Arial"/>
                <a:sym typeface="Arial"/>
              </a:rPr>
              <a:t>	</a:t>
            </a:r>
            <a:endParaRPr sz="1400">
              <a:solidFill>
                <a:srgbClr val="24292E"/>
              </a:solidFill>
              <a:latin typeface="Arial"/>
              <a:ea typeface="Arial"/>
              <a:cs typeface="Arial"/>
              <a:sym typeface="Arial"/>
            </a:endParaRPr>
          </a:p>
          <a:p>
            <a:pPr indent="0" lvl="0" marL="914400" rtl="0">
              <a:lnSpc>
                <a:spcPct val="100000"/>
              </a:lnSpc>
              <a:spcBef>
                <a:spcPts val="0"/>
              </a:spcBef>
              <a:spcAft>
                <a:spcPts val="0"/>
              </a:spcAft>
              <a:buNone/>
            </a:pPr>
            <a:r>
              <a:rPr lang="en" sz="1800">
                <a:solidFill>
                  <a:srgbClr val="24292E"/>
                </a:solidFill>
                <a:latin typeface="Arial"/>
                <a:ea typeface="Arial"/>
                <a:cs typeface="Arial"/>
                <a:sym typeface="Arial"/>
              </a:rPr>
              <a:t>What brings animals into Austin’s Animal Shelter and</a:t>
            </a:r>
            <a:endParaRPr sz="1800">
              <a:solidFill>
                <a:srgbClr val="24292E"/>
              </a:solidFill>
              <a:latin typeface="Arial"/>
              <a:ea typeface="Arial"/>
              <a:cs typeface="Arial"/>
              <a:sym typeface="Arial"/>
            </a:endParaRPr>
          </a:p>
          <a:p>
            <a:pPr indent="0" lvl="0" marL="914400" rtl="0">
              <a:lnSpc>
                <a:spcPct val="100000"/>
              </a:lnSpc>
              <a:spcBef>
                <a:spcPts val="300"/>
              </a:spcBef>
              <a:spcAft>
                <a:spcPts val="0"/>
              </a:spcAft>
              <a:buNone/>
            </a:pPr>
            <a:r>
              <a:rPr lang="en" sz="1800">
                <a:solidFill>
                  <a:srgbClr val="24292E"/>
                </a:solidFill>
                <a:latin typeface="Arial"/>
                <a:ea typeface="Arial"/>
                <a:cs typeface="Arial"/>
                <a:sym typeface="Arial"/>
              </a:rPr>
              <a:t>how long to they stay?</a:t>
            </a:r>
            <a:endParaRPr sz="1800">
              <a:solidFill>
                <a:srgbClr val="24292E"/>
              </a:solidFill>
              <a:latin typeface="Arial"/>
              <a:ea typeface="Arial"/>
              <a:cs typeface="Arial"/>
              <a:sym typeface="Arial"/>
            </a:endParaRPr>
          </a:p>
          <a:p>
            <a:pPr indent="0" lvl="0" marL="457200" rtl="0">
              <a:spcBef>
                <a:spcPts val="300"/>
              </a:spcBef>
              <a:spcAft>
                <a:spcPts val="0"/>
              </a:spcAft>
              <a:buNone/>
            </a:pPr>
            <a:r>
              <a:t/>
            </a:r>
            <a:endParaRPr sz="1200">
              <a:solidFill>
                <a:srgbClr val="24292E"/>
              </a:solidFill>
              <a:latin typeface="Arial"/>
              <a:ea typeface="Arial"/>
              <a:cs typeface="Arial"/>
              <a:sym typeface="Arial"/>
            </a:endParaRPr>
          </a:p>
          <a:p>
            <a:pPr indent="0" lvl="0" marL="457200" rtl="0">
              <a:spcBef>
                <a:spcPts val="300"/>
              </a:spcBef>
              <a:spcAft>
                <a:spcPts val="0"/>
              </a:spcAft>
              <a:buNone/>
            </a:pPr>
            <a:r>
              <a:rPr lang="en" sz="2400">
                <a:solidFill>
                  <a:srgbClr val="24292E"/>
                </a:solidFill>
                <a:latin typeface="Arial"/>
                <a:ea typeface="Arial"/>
                <a:cs typeface="Arial"/>
                <a:sym typeface="Arial"/>
              </a:rPr>
              <a:t>Data and Analysis:</a:t>
            </a:r>
            <a:endParaRPr sz="2400">
              <a:solidFill>
                <a:srgbClr val="24292E"/>
              </a:solidFill>
              <a:latin typeface="Arial"/>
              <a:ea typeface="Arial"/>
              <a:cs typeface="Arial"/>
              <a:sym typeface="Arial"/>
            </a:endParaRPr>
          </a:p>
          <a:p>
            <a:pPr indent="-342900" lvl="0" marL="914400" rtl="0">
              <a:spcBef>
                <a:spcPts val="300"/>
              </a:spcBef>
              <a:spcAft>
                <a:spcPts val="0"/>
              </a:spcAft>
              <a:buClr>
                <a:srgbClr val="24292E"/>
              </a:buClr>
              <a:buSzPts val="1800"/>
              <a:buFont typeface="Arial"/>
              <a:buChar char="●"/>
            </a:pPr>
            <a:r>
              <a:rPr lang="en" sz="1800">
                <a:solidFill>
                  <a:srgbClr val="24292E"/>
                </a:solidFill>
                <a:latin typeface="Arial"/>
                <a:ea typeface="Arial"/>
                <a:cs typeface="Arial"/>
                <a:sym typeface="Arial"/>
              </a:rPr>
              <a:t>City of Austin Data Portal - Animal Center Intakes and Outcomes</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Q1: Impact of Holidays on Intakes</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Q2: Identity and Bonding</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Q3: Adoptions Gone Wrong</a:t>
            </a:r>
            <a:endParaRPr sz="1800">
              <a:solidFill>
                <a:srgbClr val="24292E"/>
              </a:solidFill>
              <a:latin typeface="Arial"/>
              <a:ea typeface="Arial"/>
              <a:cs typeface="Arial"/>
              <a:sym typeface="Arial"/>
            </a:endParaRPr>
          </a:p>
          <a:p>
            <a:pPr indent="0" lvl="0" marL="457200" rtl="0">
              <a:spcBef>
                <a:spcPts val="300"/>
              </a:spcBef>
              <a:spcAft>
                <a:spcPts val="0"/>
              </a:spcAft>
              <a:buNone/>
            </a:pPr>
            <a:r>
              <a:rPr lang="en" sz="1400">
                <a:solidFill>
                  <a:srgbClr val="24292E"/>
                </a:solidFill>
                <a:latin typeface="Arial"/>
                <a:ea typeface="Arial"/>
                <a:cs typeface="Arial"/>
                <a:sym typeface="Arial"/>
              </a:rPr>
              <a:t>	</a:t>
            </a:r>
            <a:endParaRPr sz="1400">
              <a:solidFill>
                <a:srgbClr val="24292E"/>
              </a:solidFill>
              <a:latin typeface="Arial"/>
              <a:ea typeface="Arial"/>
              <a:cs typeface="Arial"/>
              <a:sym typeface="Arial"/>
            </a:endParaRPr>
          </a:p>
          <a:p>
            <a:pPr indent="0" lvl="0" marL="914400" rtl="0">
              <a:spcBef>
                <a:spcPts val="300"/>
              </a:spcBef>
              <a:spcAft>
                <a:spcPts val="0"/>
              </a:spcAft>
              <a:buNone/>
            </a:pPr>
            <a:r>
              <a:t/>
            </a:r>
            <a:endParaRPr sz="1200">
              <a:solidFill>
                <a:srgbClr val="24292E"/>
              </a:solidFill>
              <a:latin typeface="Arial"/>
              <a:ea typeface="Arial"/>
              <a:cs typeface="Arial"/>
              <a:sym typeface="Arial"/>
            </a:endParaRPr>
          </a:p>
          <a:p>
            <a:pPr indent="0" lvl="0" marL="457200" rtl="0">
              <a:spcBef>
                <a:spcPts val="300"/>
              </a:spcBef>
              <a:spcAft>
                <a:spcPts val="0"/>
              </a:spcAft>
              <a:buNone/>
            </a:pPr>
            <a:r>
              <a:t/>
            </a:r>
            <a:endParaRPr sz="1200">
              <a:solidFill>
                <a:srgbClr val="24292E"/>
              </a:solidFill>
              <a:latin typeface="Arial"/>
              <a:ea typeface="Arial"/>
              <a:cs typeface="Arial"/>
              <a:sym typeface="Arial"/>
            </a:endParaRPr>
          </a:p>
          <a:p>
            <a:pPr indent="0" lvl="0" marL="0" rtl="0">
              <a:spcBef>
                <a:spcPts val="0"/>
              </a:spcBef>
              <a:spcAft>
                <a:spcPts val="0"/>
              </a:spcAft>
              <a:buNone/>
            </a:pPr>
            <a:r>
              <a:t/>
            </a:r>
            <a:endParaRPr/>
          </a:p>
          <a:p>
            <a:pPr indent="0" lvl="0" marL="45720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Data Cleanup &amp; Exploration</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290" name="Google Shape;290;p15"/>
          <p:cNvSpPr txBox="1"/>
          <p:nvPr>
            <p:ph idx="1" type="body"/>
          </p:nvPr>
        </p:nvSpPr>
        <p:spPr>
          <a:xfrm>
            <a:off x="1265700" y="1366150"/>
            <a:ext cx="7030500" cy="25416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2400">
                <a:solidFill>
                  <a:srgbClr val="24292E"/>
                </a:solidFill>
                <a:latin typeface="Arial"/>
                <a:ea typeface="Arial"/>
                <a:cs typeface="Arial"/>
                <a:sym typeface="Arial"/>
              </a:rPr>
              <a:t>Data Structure</a:t>
            </a:r>
            <a:endParaRPr sz="24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Intake and Outcome Files</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Animal by Event / Unique Animal ID</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Date and Time Stamped</a:t>
            </a:r>
            <a:endParaRPr sz="1800">
              <a:solidFill>
                <a:srgbClr val="24292E"/>
              </a:solidFill>
              <a:latin typeface="Arial"/>
              <a:ea typeface="Arial"/>
              <a:cs typeface="Arial"/>
              <a:sym typeface="Arial"/>
            </a:endParaRPr>
          </a:p>
          <a:p>
            <a:pPr indent="0" lvl="0" marL="457200" rtl="0">
              <a:spcBef>
                <a:spcPts val="0"/>
              </a:spcBef>
              <a:spcAft>
                <a:spcPts val="0"/>
              </a:spcAft>
              <a:buNone/>
            </a:pPr>
            <a:r>
              <a:rPr lang="en" sz="2400">
                <a:solidFill>
                  <a:srgbClr val="24292E"/>
                </a:solidFill>
                <a:latin typeface="Arial"/>
                <a:ea typeface="Arial"/>
                <a:cs typeface="Arial"/>
                <a:sym typeface="Arial"/>
              </a:rPr>
              <a:t>Data Cleanup and Exploration</a:t>
            </a:r>
            <a:endParaRPr sz="24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Managing Time</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Understanding Outcomes</a:t>
            </a:r>
            <a:endParaRPr sz="1800">
              <a:solidFill>
                <a:srgbClr val="24292E"/>
              </a:solidFill>
              <a:latin typeface="Arial"/>
              <a:ea typeface="Arial"/>
              <a:cs typeface="Arial"/>
              <a:sym typeface="Arial"/>
            </a:endParaRPr>
          </a:p>
          <a:p>
            <a:pPr indent="-342900" lvl="0" marL="914400" rtl="0">
              <a:spcBef>
                <a:spcPts val="0"/>
              </a:spcBef>
              <a:spcAft>
                <a:spcPts val="0"/>
              </a:spcAft>
              <a:buClr>
                <a:srgbClr val="24292E"/>
              </a:buClr>
              <a:buSzPts val="1800"/>
              <a:buFont typeface="Arial"/>
              <a:buChar char="●"/>
            </a:pPr>
            <a:r>
              <a:rPr lang="en" sz="1800">
                <a:solidFill>
                  <a:srgbClr val="24292E"/>
                </a:solidFill>
                <a:latin typeface="Arial"/>
                <a:ea typeface="Arial"/>
                <a:cs typeface="Arial"/>
                <a:sym typeface="Arial"/>
              </a:rPr>
              <a:t>Frequency of Variable Values</a:t>
            </a:r>
            <a:endParaRPr sz="1800">
              <a:solidFill>
                <a:srgbClr val="24292E"/>
              </a:solidFill>
              <a:latin typeface="Arial"/>
              <a:ea typeface="Arial"/>
              <a:cs typeface="Arial"/>
              <a:sym typeface="Arial"/>
            </a:endParaRPr>
          </a:p>
          <a:p>
            <a:pPr indent="0" lvl="0" marL="457200" rtl="0">
              <a:spcBef>
                <a:spcPts val="0"/>
              </a:spcBef>
              <a:spcAft>
                <a:spcPts val="0"/>
              </a:spcAft>
              <a:buNone/>
            </a:pPr>
            <a:r>
              <a:t/>
            </a:r>
            <a:endParaRPr sz="1200">
              <a:solidFill>
                <a:srgbClr val="24292E"/>
              </a:solidFill>
              <a:latin typeface="Arial"/>
              <a:ea typeface="Arial"/>
              <a:cs typeface="Arial"/>
              <a:sym typeface="Arial"/>
            </a:endParaRPr>
          </a:p>
          <a:p>
            <a:pPr indent="0" lvl="0" marL="457200" rtl="0">
              <a:spcBef>
                <a:spcPts val="0"/>
              </a:spcBef>
              <a:spcAft>
                <a:spcPts val="0"/>
              </a:spcAft>
              <a:buNone/>
            </a:pPr>
            <a:r>
              <a:t/>
            </a:r>
            <a:endParaRPr sz="1200">
              <a:solidFill>
                <a:srgbClr val="24292E"/>
              </a:solidFill>
              <a:latin typeface="Arial"/>
              <a:ea typeface="Arial"/>
              <a:cs typeface="Arial"/>
              <a:sym typeface="Arial"/>
            </a:endParaRPr>
          </a:p>
          <a:p>
            <a:pPr indent="0" lvl="0" marL="0" rtl="0">
              <a:spcBef>
                <a:spcPts val="300"/>
              </a:spcBef>
              <a:spcAft>
                <a:spcPts val="0"/>
              </a:spcAft>
              <a:buNone/>
            </a:pPr>
            <a:r>
              <a:t/>
            </a:r>
            <a:endParaRPr sz="1200">
              <a:solidFill>
                <a:srgbClr val="24292E"/>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999000" y="293775"/>
            <a:ext cx="77286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Demographics Breakdown of Shelter Intake</a:t>
            </a:r>
            <a:endParaRPr/>
          </a:p>
        </p:txBody>
      </p:sp>
      <p:pic>
        <p:nvPicPr>
          <p:cNvPr id="296" name="Google Shape;296;p16"/>
          <p:cNvPicPr preferRelativeResize="0"/>
          <p:nvPr/>
        </p:nvPicPr>
        <p:blipFill>
          <a:blip r:embed="rId3">
            <a:alphaModFix/>
          </a:blip>
          <a:stretch>
            <a:fillRect/>
          </a:stretch>
        </p:blipFill>
        <p:spPr>
          <a:xfrm>
            <a:off x="1026375" y="1369275"/>
            <a:ext cx="7091251" cy="3545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Reasons for Animal Intake Distribution</a:t>
            </a:r>
            <a:endParaRPr/>
          </a:p>
        </p:txBody>
      </p:sp>
      <p:pic>
        <p:nvPicPr>
          <p:cNvPr id="302" name="Google Shape;302;p17"/>
          <p:cNvPicPr preferRelativeResize="0"/>
          <p:nvPr/>
        </p:nvPicPr>
        <p:blipFill>
          <a:blip r:embed="rId3">
            <a:alphaModFix/>
          </a:blip>
          <a:stretch>
            <a:fillRect/>
          </a:stretch>
        </p:blipFill>
        <p:spPr>
          <a:xfrm>
            <a:off x="1331175" y="1448825"/>
            <a:ext cx="6481649" cy="3240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355550" y="246500"/>
            <a:ext cx="8544900" cy="1351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400"/>
              <a:t>Are animals more likely to be surrendered/are shelter intake rates higher over the winter holiday season? (Thanksgiving/Christmas/New Years)</a:t>
            </a:r>
            <a:endParaRPr sz="2400"/>
          </a:p>
        </p:txBody>
      </p:sp>
      <p:pic>
        <p:nvPicPr>
          <p:cNvPr id="308" name="Google Shape;308;p18"/>
          <p:cNvPicPr preferRelativeResize="0"/>
          <p:nvPr/>
        </p:nvPicPr>
        <p:blipFill>
          <a:blip r:embed="rId3">
            <a:alphaModFix/>
          </a:blip>
          <a:stretch>
            <a:fillRect/>
          </a:stretch>
        </p:blipFill>
        <p:spPr>
          <a:xfrm>
            <a:off x="4633075" y="3364288"/>
            <a:ext cx="4354572" cy="1223715"/>
          </a:xfrm>
          <a:prstGeom prst="rect">
            <a:avLst/>
          </a:prstGeom>
          <a:noFill/>
          <a:ln>
            <a:noFill/>
          </a:ln>
        </p:spPr>
      </p:pic>
      <p:grpSp>
        <p:nvGrpSpPr>
          <p:cNvPr id="309" name="Google Shape;309;p18"/>
          <p:cNvGrpSpPr/>
          <p:nvPr/>
        </p:nvGrpSpPr>
        <p:grpSpPr>
          <a:xfrm>
            <a:off x="207950" y="3850450"/>
            <a:ext cx="4364047" cy="1222200"/>
            <a:chOff x="207950" y="3850450"/>
            <a:chExt cx="4364047" cy="1222200"/>
          </a:xfrm>
        </p:grpSpPr>
        <p:pic>
          <p:nvPicPr>
            <p:cNvPr id="310" name="Google Shape;310;p18"/>
            <p:cNvPicPr preferRelativeResize="0"/>
            <p:nvPr/>
          </p:nvPicPr>
          <p:blipFill>
            <a:blip r:embed="rId4">
              <a:alphaModFix/>
            </a:blip>
            <a:stretch>
              <a:fillRect/>
            </a:stretch>
          </p:blipFill>
          <p:spPr>
            <a:xfrm>
              <a:off x="207950" y="3850450"/>
              <a:ext cx="4364047" cy="1107144"/>
            </a:xfrm>
            <a:prstGeom prst="rect">
              <a:avLst/>
            </a:prstGeom>
            <a:noFill/>
            <a:ln>
              <a:noFill/>
            </a:ln>
          </p:spPr>
        </p:pic>
        <p:pic>
          <p:nvPicPr>
            <p:cNvPr id="311" name="Google Shape;311;p18"/>
            <p:cNvPicPr preferRelativeResize="0"/>
            <p:nvPr/>
          </p:nvPicPr>
          <p:blipFill rotWithShape="1">
            <a:blip r:embed="rId5">
              <a:alphaModFix/>
            </a:blip>
            <a:srcRect b="0" l="3756" r="3496" t="0"/>
            <a:stretch/>
          </p:blipFill>
          <p:spPr>
            <a:xfrm>
              <a:off x="450800" y="4904550"/>
              <a:ext cx="3945002" cy="168100"/>
            </a:xfrm>
            <a:prstGeom prst="rect">
              <a:avLst/>
            </a:prstGeom>
            <a:noFill/>
            <a:ln>
              <a:noFill/>
            </a:ln>
          </p:spPr>
        </p:pic>
      </p:grpSp>
      <p:grpSp>
        <p:nvGrpSpPr>
          <p:cNvPr id="312" name="Google Shape;312;p18"/>
          <p:cNvGrpSpPr/>
          <p:nvPr/>
        </p:nvGrpSpPr>
        <p:grpSpPr>
          <a:xfrm>
            <a:off x="157735" y="1445600"/>
            <a:ext cx="4364041" cy="1199425"/>
            <a:chOff x="157735" y="1598000"/>
            <a:chExt cx="4364041" cy="1199425"/>
          </a:xfrm>
        </p:grpSpPr>
        <p:pic>
          <p:nvPicPr>
            <p:cNvPr id="313" name="Google Shape;313;p18"/>
            <p:cNvPicPr preferRelativeResize="0"/>
            <p:nvPr/>
          </p:nvPicPr>
          <p:blipFill>
            <a:blip r:embed="rId6">
              <a:alphaModFix/>
            </a:blip>
            <a:stretch>
              <a:fillRect/>
            </a:stretch>
          </p:blipFill>
          <p:spPr>
            <a:xfrm>
              <a:off x="157735" y="1598000"/>
              <a:ext cx="4364041" cy="1099326"/>
            </a:xfrm>
            <a:prstGeom prst="rect">
              <a:avLst/>
            </a:prstGeom>
            <a:noFill/>
            <a:ln>
              <a:noFill/>
            </a:ln>
          </p:spPr>
        </p:pic>
        <p:pic>
          <p:nvPicPr>
            <p:cNvPr id="314" name="Google Shape;314;p18"/>
            <p:cNvPicPr preferRelativeResize="0"/>
            <p:nvPr/>
          </p:nvPicPr>
          <p:blipFill>
            <a:blip r:embed="rId5">
              <a:alphaModFix/>
            </a:blip>
            <a:stretch>
              <a:fillRect/>
            </a:stretch>
          </p:blipFill>
          <p:spPr>
            <a:xfrm>
              <a:off x="282575" y="2631225"/>
              <a:ext cx="4206428" cy="166200"/>
            </a:xfrm>
            <a:prstGeom prst="rect">
              <a:avLst/>
            </a:prstGeom>
            <a:noFill/>
            <a:ln>
              <a:noFill/>
            </a:ln>
          </p:spPr>
        </p:pic>
      </p:grpSp>
      <p:grpSp>
        <p:nvGrpSpPr>
          <p:cNvPr id="315" name="Google Shape;315;p18"/>
          <p:cNvGrpSpPr/>
          <p:nvPr/>
        </p:nvGrpSpPr>
        <p:grpSpPr>
          <a:xfrm>
            <a:off x="157725" y="2671800"/>
            <a:ext cx="4364050" cy="1158941"/>
            <a:chOff x="157725" y="2837900"/>
            <a:chExt cx="4364050" cy="1158941"/>
          </a:xfrm>
        </p:grpSpPr>
        <p:pic>
          <p:nvPicPr>
            <p:cNvPr id="316" name="Google Shape;316;p18"/>
            <p:cNvPicPr preferRelativeResize="0"/>
            <p:nvPr/>
          </p:nvPicPr>
          <p:blipFill rotWithShape="1">
            <a:blip r:embed="rId7">
              <a:alphaModFix/>
            </a:blip>
            <a:srcRect b="0" l="-770" r="769" t="2362"/>
            <a:stretch/>
          </p:blipFill>
          <p:spPr>
            <a:xfrm>
              <a:off x="157725" y="2837900"/>
              <a:ext cx="4364050" cy="1107149"/>
            </a:xfrm>
            <a:prstGeom prst="rect">
              <a:avLst/>
            </a:prstGeom>
            <a:noFill/>
            <a:ln>
              <a:noFill/>
            </a:ln>
          </p:spPr>
        </p:pic>
        <p:pic>
          <p:nvPicPr>
            <p:cNvPr id="317" name="Google Shape;317;p18"/>
            <p:cNvPicPr preferRelativeResize="0"/>
            <p:nvPr/>
          </p:nvPicPr>
          <p:blipFill>
            <a:blip r:embed="rId5">
              <a:alphaModFix/>
            </a:blip>
            <a:stretch>
              <a:fillRect/>
            </a:stretch>
          </p:blipFill>
          <p:spPr>
            <a:xfrm>
              <a:off x="301163" y="3830650"/>
              <a:ext cx="4205173" cy="166191"/>
            </a:xfrm>
            <a:prstGeom prst="rect">
              <a:avLst/>
            </a:prstGeom>
            <a:noFill/>
            <a:ln>
              <a:noFill/>
            </a:ln>
          </p:spPr>
        </p:pic>
      </p:grpSp>
      <p:grpSp>
        <p:nvGrpSpPr>
          <p:cNvPr id="318" name="Google Shape;318;p18"/>
          <p:cNvGrpSpPr/>
          <p:nvPr/>
        </p:nvGrpSpPr>
        <p:grpSpPr>
          <a:xfrm>
            <a:off x="4633064" y="2055200"/>
            <a:ext cx="4354589" cy="1215025"/>
            <a:chOff x="4633064" y="1598000"/>
            <a:chExt cx="4354589" cy="1215025"/>
          </a:xfrm>
        </p:grpSpPr>
        <p:pic>
          <p:nvPicPr>
            <p:cNvPr id="319" name="Google Shape;319;p18"/>
            <p:cNvPicPr preferRelativeResize="0"/>
            <p:nvPr/>
          </p:nvPicPr>
          <p:blipFill>
            <a:blip r:embed="rId8">
              <a:alphaModFix/>
            </a:blip>
            <a:stretch>
              <a:fillRect/>
            </a:stretch>
          </p:blipFill>
          <p:spPr>
            <a:xfrm>
              <a:off x="4633064" y="1598000"/>
              <a:ext cx="4354589" cy="1091550"/>
            </a:xfrm>
            <a:prstGeom prst="rect">
              <a:avLst/>
            </a:prstGeom>
            <a:noFill/>
            <a:ln>
              <a:noFill/>
            </a:ln>
          </p:spPr>
        </p:pic>
        <p:pic>
          <p:nvPicPr>
            <p:cNvPr id="320" name="Google Shape;320;p18"/>
            <p:cNvPicPr preferRelativeResize="0"/>
            <p:nvPr/>
          </p:nvPicPr>
          <p:blipFill>
            <a:blip r:embed="rId5">
              <a:alphaModFix/>
            </a:blip>
            <a:stretch>
              <a:fillRect/>
            </a:stretch>
          </p:blipFill>
          <p:spPr>
            <a:xfrm>
              <a:off x="4707775" y="2645025"/>
              <a:ext cx="4250503" cy="1680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355550" y="246500"/>
            <a:ext cx="8544900" cy="1351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400"/>
              <a:t>Are animals more likely to be surrendered/are shelter intake rates higher over the winter holiday season? (Thanksgiving/Christmas/New Years)</a:t>
            </a:r>
            <a:endParaRPr sz="2400"/>
          </a:p>
        </p:txBody>
      </p:sp>
      <p:pic>
        <p:nvPicPr>
          <p:cNvPr id="326" name="Google Shape;326;p19"/>
          <p:cNvPicPr preferRelativeResize="0"/>
          <p:nvPr/>
        </p:nvPicPr>
        <p:blipFill>
          <a:blip r:embed="rId3">
            <a:alphaModFix/>
          </a:blip>
          <a:stretch>
            <a:fillRect/>
          </a:stretch>
        </p:blipFill>
        <p:spPr>
          <a:xfrm>
            <a:off x="23100" y="1598000"/>
            <a:ext cx="9097798" cy="237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628650" y="598575"/>
            <a:ext cx="7705800" cy="999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Do specific animal types have a higher intake rate over the holiday season?</a:t>
            </a:r>
            <a:endParaRPr/>
          </a:p>
          <a:p>
            <a:pPr indent="0" lvl="0" marL="0">
              <a:spcBef>
                <a:spcPts val="0"/>
              </a:spcBef>
              <a:spcAft>
                <a:spcPts val="0"/>
              </a:spcAft>
              <a:buNone/>
            </a:pPr>
            <a:r>
              <a:t/>
            </a:r>
            <a:endParaRPr/>
          </a:p>
        </p:txBody>
      </p:sp>
      <p:pic>
        <p:nvPicPr>
          <p:cNvPr id="332" name="Google Shape;332;p20"/>
          <p:cNvPicPr preferRelativeResize="0"/>
          <p:nvPr/>
        </p:nvPicPr>
        <p:blipFill>
          <a:blip r:embed="rId3">
            <a:alphaModFix/>
          </a:blip>
          <a:stretch>
            <a:fillRect/>
          </a:stretch>
        </p:blipFill>
        <p:spPr>
          <a:xfrm>
            <a:off x="255275" y="1597875"/>
            <a:ext cx="8452558" cy="3383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091275" y="716175"/>
            <a:ext cx="7747800" cy="499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2400"/>
              <a:t>Are Named Animals Adopted at a</a:t>
            </a:r>
            <a:endParaRPr sz="2400"/>
          </a:p>
          <a:p>
            <a:pPr indent="0" lvl="0" marL="0" algn="ctr">
              <a:spcBef>
                <a:spcPts val="0"/>
              </a:spcBef>
              <a:spcAft>
                <a:spcPts val="0"/>
              </a:spcAft>
              <a:buNone/>
            </a:pPr>
            <a:r>
              <a:rPr lang="en" sz="2400"/>
              <a:t>Higher Rate Than Unnamed?</a:t>
            </a:r>
            <a:endParaRPr sz="2400"/>
          </a:p>
        </p:txBody>
      </p:sp>
      <p:pic>
        <p:nvPicPr>
          <p:cNvPr id="338" name="Google Shape;338;p21"/>
          <p:cNvPicPr preferRelativeResize="0"/>
          <p:nvPr/>
        </p:nvPicPr>
        <p:blipFill>
          <a:blip r:embed="rId3">
            <a:alphaModFix/>
          </a:blip>
          <a:stretch>
            <a:fillRect/>
          </a:stretch>
        </p:blipFill>
        <p:spPr>
          <a:xfrm>
            <a:off x="2277613" y="1539850"/>
            <a:ext cx="5255474" cy="3503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