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Titillium Web"/>
      <p:regular r:id="rId20"/>
      <p:bold r:id="rId21"/>
      <p:italic r:id="rId22"/>
      <p:boldItalic r:id="rId23"/>
    </p:embeddedFont>
    <p:embeddedFont>
      <p:font typeface="Titillium Web Extra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itilliumWeb-regular.fntdata"/><Relationship Id="rId22" Type="http://schemas.openxmlformats.org/officeDocument/2006/relationships/font" Target="fonts/TitilliumWeb-italic.fntdata"/><Relationship Id="rId21" Type="http://schemas.openxmlformats.org/officeDocument/2006/relationships/font" Target="fonts/TitilliumWeb-bold.fntdata"/><Relationship Id="rId24" Type="http://schemas.openxmlformats.org/officeDocument/2006/relationships/font" Target="fonts/TitilliumWebExtraLight-regular.fntdata"/><Relationship Id="rId23" Type="http://schemas.openxmlformats.org/officeDocument/2006/relationships/font" Target="fonts/TitilliumWeb-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TitilliumWebExtraLight-italic.fntdata"/><Relationship Id="rId25" Type="http://schemas.openxmlformats.org/officeDocument/2006/relationships/font" Target="fonts/TitilliumWebExtraLight-bold.fntdata"/><Relationship Id="rId27" Type="http://schemas.openxmlformats.org/officeDocument/2006/relationships/font" Target="fonts/TitilliumWebExtra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cf6fa15edd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cf6fa15ed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q-q plots indicate normality, we want to perform additional normality test (Shapiro-Wilk) to reinforce out finding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Null hypothesis (H0): μ = 98.6 (average body temp is 98.6°F)</a:t>
            </a:r>
            <a:endParaRPr/>
          </a:p>
          <a:p>
            <a:pPr indent="0" lvl="0" marL="0" rtl="0" algn="l">
              <a:spcBef>
                <a:spcPts val="0"/>
              </a:spcBef>
              <a:spcAft>
                <a:spcPts val="0"/>
              </a:spcAft>
              <a:buClr>
                <a:schemeClr val="dk1"/>
              </a:buClr>
              <a:buSzPts val="1100"/>
              <a:buFont typeface="Arial"/>
              <a:buNone/>
            </a:pPr>
            <a:r>
              <a:rPr lang="en"/>
              <a:t>Alternative hypothesis (Ha): μ ≠ 98.6 (average body temp differs from 98.6°F)</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cf2118cdd0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cf2118cdd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cf6fa15edd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cf6fa15ed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cf2118cdd0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cf2118cdd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we choose this topic is </a:t>
            </a:r>
            <a:r>
              <a:rPr lang="en"/>
              <a:t>because</a:t>
            </a:r>
            <a:r>
              <a:rPr lang="en"/>
              <a:t> more recent studies suggest average body temperature may be lower (98.2 °F). </a:t>
            </a:r>
            <a:endParaRPr/>
          </a:p>
          <a:p>
            <a:pPr indent="0" lvl="0" marL="0" rtl="0" algn="l">
              <a:spcBef>
                <a:spcPts val="0"/>
              </a:spcBef>
              <a:spcAft>
                <a:spcPts val="0"/>
              </a:spcAft>
              <a:buNone/>
            </a:pPr>
            <a:r>
              <a:rPr lang="en"/>
              <a:t>And to test if this hypothesis is true or not, we use hypothesis testing to evaluate if the true mean body temperature is 98.6°F based on a sample of 130 individuals.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Source: our dataset comes from the website openinto</a:t>
            </a:r>
            <a:endParaRPr/>
          </a:p>
          <a:p>
            <a:pPr indent="-317500" lvl="0" marL="457200" rtl="0" algn="l">
              <a:spcBef>
                <a:spcPts val="0"/>
              </a:spcBef>
              <a:spcAft>
                <a:spcPts val="0"/>
              </a:spcAft>
              <a:buSzPts val="1400"/>
              <a:buChar char="-"/>
            </a:pPr>
            <a:r>
              <a:rPr b="1" lang="en"/>
              <a:t>Download</a:t>
            </a:r>
            <a:r>
              <a:rPr lang="en"/>
              <a:t> the data in csv file and then </a:t>
            </a:r>
            <a:r>
              <a:rPr b="1" lang="en"/>
              <a:t>import</a:t>
            </a:r>
            <a:r>
              <a:rPr lang="en"/>
              <a:t> into SAS for further analysis</a:t>
            </a:r>
            <a:endParaRPr/>
          </a:p>
          <a:p>
            <a:pPr indent="-317500" lvl="0" marL="457200" rtl="0" algn="l">
              <a:spcBef>
                <a:spcPts val="0"/>
              </a:spcBef>
              <a:spcAft>
                <a:spcPts val="0"/>
              </a:spcAft>
              <a:buSzPts val="1400"/>
              <a:buChar char="-"/>
            </a:pPr>
            <a:r>
              <a:rPr lang="en"/>
              <a:t>Format: The dataset contains three variables, bodyTemp, gender and heartRate. Variable type -&gt; Numerical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Mention</a:t>
            </a:r>
            <a:r>
              <a:rPr lang="en"/>
              <a:t> </a:t>
            </a:r>
            <a:r>
              <a:rPr b="1" lang="en"/>
              <a:t>mean</a:t>
            </a:r>
            <a:r>
              <a:rPr lang="en"/>
              <a:t>, </a:t>
            </a:r>
            <a:r>
              <a:rPr b="1" lang="en"/>
              <a:t>median</a:t>
            </a:r>
            <a:r>
              <a:rPr lang="en"/>
              <a:t> and </a:t>
            </a:r>
            <a:r>
              <a:rPr b="1" lang="en"/>
              <a:t>std</a:t>
            </a:r>
            <a:endParaRPr b="1"/>
          </a:p>
          <a:p>
            <a:pPr indent="-317500" lvl="0" marL="457200" rtl="0" algn="l">
              <a:spcBef>
                <a:spcPts val="0"/>
              </a:spcBef>
              <a:spcAft>
                <a:spcPts val="0"/>
              </a:spcAft>
              <a:buSzPts val="1400"/>
              <a:buChar char="-"/>
            </a:pPr>
            <a:r>
              <a:rPr lang="en"/>
              <a:t>Sorted by gender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cf2118cdd0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2cf2118cd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proc freq, frequency even、percent even whole dis even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2cf2118cdd0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2cf2118cdd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Box plot -&gt; show dist of bodyTemp by gender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Mean body temp: 98.105°F (male), 98.394°F (female)</a:t>
            </a:r>
            <a:endParaRPr/>
          </a:p>
          <a:p>
            <a:pPr indent="0" lvl="0" marL="0" rtl="0" algn="l">
              <a:spcBef>
                <a:spcPts val="0"/>
              </a:spcBef>
              <a:spcAft>
                <a:spcPts val="0"/>
              </a:spcAft>
              <a:buClr>
                <a:schemeClr val="dk1"/>
              </a:buClr>
              <a:buSzPts val="1100"/>
              <a:buFont typeface="Arial"/>
              <a:buNone/>
            </a:pPr>
            <a:r>
              <a:rPr lang="en"/>
              <a:t>Standard deviation: 0.699°F (male), 0.743°F (female)</a:t>
            </a:r>
            <a:endParaRPr/>
          </a:p>
          <a:p>
            <a:pPr indent="0" lvl="0" marL="0" rtl="0" algn="l">
              <a:spcBef>
                <a:spcPts val="0"/>
              </a:spcBef>
              <a:spcAft>
                <a:spcPts val="0"/>
              </a:spcAft>
              <a:buClr>
                <a:schemeClr val="dk1"/>
              </a:buClr>
              <a:buSzPts val="1100"/>
              <a:buFont typeface="Arial"/>
              <a:buNone/>
            </a:pPr>
            <a:r>
              <a:rPr lang="en"/>
              <a:t>Range: 96.3°F to 99.5°F (male), 96.4°F to 100.8°F (female)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By this obs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cf2118cdd0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cf2118cd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Moving on to our next visual, let's take a look at the frequency distribution of body temperatures within our dataset. This bar chart, reveals the most common body temperature range among our participants, which predominantly falls between 98°F and 99°F. It's interesting to note this, as it's slightly below the traditional standard of 98.6°F that we've long considered to be the average. </a:t>
            </a:r>
            <a:endParaRPr/>
          </a:p>
          <a:p>
            <a:pPr indent="-317500" lvl="0" marL="457200" rtl="0" algn="l">
              <a:spcBef>
                <a:spcPts val="0"/>
              </a:spcBef>
              <a:spcAft>
                <a:spcPts val="0"/>
              </a:spcAft>
              <a:buSzPts val="1400"/>
              <a:buChar char="-"/>
            </a:pPr>
            <a:r>
              <a:rPr lang="en"/>
              <a:t>you'll see that there are observations that lie beyond what is typically accepted as the 'normal' body temperature range. These deviations could be indicative of measurement variability, individual health status, or even environmental factors at play during data collection. Such insights challenge the notion of a one-size-fits-all average body temperature.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Let's shift our focus to another vital sign: heart rate. This chart illustrates the variability in heart rates across our sample. As we can see, the bulk of heart rate readings clusters around 70 to 80 beats per minute. This range is generally considered normal for resting heart rates in adults</a:t>
            </a:r>
            <a:endParaRPr/>
          </a:p>
          <a:p>
            <a:pPr indent="-317500" lvl="0" marL="457200" rtl="0" algn="l">
              <a:spcBef>
                <a:spcPts val="0"/>
              </a:spcBef>
              <a:spcAft>
                <a:spcPts val="0"/>
              </a:spcAft>
              <a:buSzPts val="1400"/>
              <a:buChar char="-"/>
            </a:pPr>
            <a:r>
              <a:rPr lang="en"/>
              <a:t>However, we also notice that the frequency diminishes significantly as we move into higher heart rate intervals. Such a distribution is expected, but it prompts further investigation. Are the higher rates associated with physical activity, emotional states, or health conditions? It's this kind of question that can lead to more nuanced understanding and potentially, personalized health guidance.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cf6fa15edd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cf6fa15e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Use proc corr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cf6fa15edd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cf6fa15ed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 reg</a:t>
            </a:r>
            <a:endParaRPr/>
          </a:p>
          <a:p>
            <a:pPr indent="0" lvl="0" marL="0" rtl="0" algn="l">
              <a:spcBef>
                <a:spcPts val="0"/>
              </a:spcBef>
              <a:spcAft>
                <a:spcPts val="0"/>
              </a:spcAft>
              <a:buNone/>
            </a:pPr>
            <a:r>
              <a:rPr lang="en"/>
              <a:t>p-value = significance relationship</a:t>
            </a:r>
            <a:br>
              <a:rPr lang="en"/>
            </a:br>
            <a:r>
              <a:rPr lang="en"/>
              <a:t>R-square = how much it impacts other variables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jse.amstat.org/v4n2/datasets.shoemaker.html" TargetMode="External"/><Relationship Id="rId4" Type="http://schemas.openxmlformats.org/officeDocument/2006/relationships/hyperlink" Target="https://jse.amstat.org/v4n2/datasets.shoemaker.html" TargetMode="External"/><Relationship Id="rId5" Type="http://schemas.openxmlformats.org/officeDocument/2006/relationships/hyperlink" Target="https://walton.uark.edu/enterprise/exercises-usecases-labs/files/sas/sas5eg_updat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s://www.openintro.org/data/index.php?data=thermometry"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5"/>
          <p:cNvSpPr txBox="1"/>
          <p:nvPr>
            <p:ph type="ctrTitle"/>
          </p:nvPr>
        </p:nvSpPr>
        <p:spPr>
          <a:xfrm>
            <a:off x="504000" y="528504"/>
            <a:ext cx="7729200" cy="297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TESTING:</a:t>
            </a:r>
            <a:endParaRPr/>
          </a:p>
          <a:p>
            <a:pPr indent="0" lvl="0" marL="0" rtl="0" algn="l">
              <a:spcBef>
                <a:spcPts val="0"/>
              </a:spcBef>
              <a:spcAft>
                <a:spcPts val="0"/>
              </a:spcAft>
              <a:buNone/>
            </a:pPr>
            <a:r>
              <a:rPr b="1" lang="en">
                <a:latin typeface="Titillium Web"/>
                <a:ea typeface="Titillium Web"/>
                <a:cs typeface="Titillium Web"/>
                <a:sym typeface="Titillium Web"/>
              </a:rPr>
              <a:t>Is the Average Body Temperature 98.6°F?</a:t>
            </a:r>
            <a:endParaRPr b="1">
              <a:latin typeface="Titillium Web"/>
              <a:ea typeface="Titillium Web"/>
              <a:cs typeface="Titillium Web"/>
              <a:sym typeface="Titillium Web"/>
            </a:endParaRPr>
          </a:p>
        </p:txBody>
      </p:sp>
      <p:sp>
        <p:nvSpPr>
          <p:cNvPr id="780" name="Google Shape;780;p15"/>
          <p:cNvSpPr/>
          <p:nvPr/>
        </p:nvSpPr>
        <p:spPr>
          <a:xfrm>
            <a:off x="0" y="4590275"/>
            <a:ext cx="9144000" cy="5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
        <p:nvSpPr>
          <p:cNvPr id="781" name="Google Shape;781;p15"/>
          <p:cNvSpPr txBox="1"/>
          <p:nvPr/>
        </p:nvSpPr>
        <p:spPr>
          <a:xfrm>
            <a:off x="4827075" y="4683275"/>
            <a:ext cx="4206900" cy="377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400"/>
              </a:spcAft>
              <a:buNone/>
            </a:pPr>
            <a:r>
              <a:rPr b="1" lang="en" sz="2200">
                <a:solidFill>
                  <a:schemeClr val="lt1"/>
                </a:solidFill>
                <a:latin typeface="Titillium Web"/>
                <a:ea typeface="Titillium Web"/>
                <a:cs typeface="Titillium Web"/>
                <a:sym typeface="Titillium Web"/>
              </a:rPr>
              <a:t>Mary Le, Elle Nguyen, Andy Wang</a:t>
            </a:r>
            <a:endParaRPr sz="2200">
              <a:solidFill>
                <a:schemeClr val="lt1"/>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2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59" name="Google Shape;859;p24"/>
          <p:cNvPicPr preferRelativeResize="0"/>
          <p:nvPr/>
        </p:nvPicPr>
        <p:blipFill>
          <a:blip r:embed="rId3">
            <a:alphaModFix/>
          </a:blip>
          <a:stretch>
            <a:fillRect/>
          </a:stretch>
        </p:blipFill>
        <p:spPr>
          <a:xfrm>
            <a:off x="180650" y="931088"/>
            <a:ext cx="4167386" cy="3132036"/>
          </a:xfrm>
          <a:prstGeom prst="rect">
            <a:avLst/>
          </a:prstGeom>
          <a:noFill/>
          <a:ln>
            <a:noFill/>
          </a:ln>
        </p:spPr>
      </p:pic>
      <p:pic>
        <p:nvPicPr>
          <p:cNvPr id="860" name="Google Shape;860;p24"/>
          <p:cNvPicPr preferRelativeResize="0"/>
          <p:nvPr/>
        </p:nvPicPr>
        <p:blipFill>
          <a:blip r:embed="rId4">
            <a:alphaModFix/>
          </a:blip>
          <a:stretch>
            <a:fillRect/>
          </a:stretch>
        </p:blipFill>
        <p:spPr>
          <a:xfrm>
            <a:off x="4739800" y="979516"/>
            <a:ext cx="4167375" cy="3083609"/>
          </a:xfrm>
          <a:prstGeom prst="rect">
            <a:avLst/>
          </a:prstGeom>
          <a:noFill/>
          <a:ln>
            <a:noFill/>
          </a:ln>
        </p:spPr>
      </p:pic>
      <p:sp>
        <p:nvSpPr>
          <p:cNvPr id="861" name="Google Shape;861;p24"/>
          <p:cNvSpPr txBox="1"/>
          <p:nvPr/>
        </p:nvSpPr>
        <p:spPr>
          <a:xfrm>
            <a:off x="4739838" y="4169125"/>
            <a:ext cx="4167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500"/>
              </a:spcAft>
              <a:buNone/>
            </a:pPr>
            <a:r>
              <a:rPr lang="en">
                <a:solidFill>
                  <a:schemeClr val="lt1"/>
                </a:solidFill>
                <a:latin typeface="Titillium Web"/>
                <a:ea typeface="Titillium Web"/>
                <a:cs typeface="Titillium Web"/>
                <a:sym typeface="Titillium Web"/>
              </a:rPr>
              <a:t>- Shapiro-Wilk normality test supports normal distribution (</a:t>
            </a:r>
            <a:r>
              <a:rPr lang="en">
                <a:solidFill>
                  <a:srgbClr val="FFD966"/>
                </a:solidFill>
                <a:latin typeface="Titillium Web"/>
                <a:ea typeface="Titillium Web"/>
                <a:cs typeface="Titillium Web"/>
                <a:sym typeface="Titillium Web"/>
              </a:rPr>
              <a:t>p &gt; 0.05</a:t>
            </a:r>
            <a:r>
              <a:rPr lang="en">
                <a:solidFill>
                  <a:schemeClr val="lt1"/>
                </a:solidFill>
                <a:latin typeface="Titillium Web"/>
                <a:ea typeface="Titillium Web"/>
                <a:cs typeface="Titillium Web"/>
                <a:sym typeface="Titillium Web"/>
              </a:rPr>
              <a:t>)</a:t>
            </a:r>
            <a:endParaRPr>
              <a:solidFill>
                <a:schemeClr val="lt1"/>
              </a:solidFill>
              <a:latin typeface="Titillium Web"/>
              <a:ea typeface="Titillium Web"/>
              <a:cs typeface="Titillium Web"/>
              <a:sym typeface="Titillium Web"/>
            </a:endParaRPr>
          </a:p>
        </p:txBody>
      </p:sp>
      <p:sp>
        <p:nvSpPr>
          <p:cNvPr id="862" name="Google Shape;862;p24"/>
          <p:cNvSpPr txBox="1"/>
          <p:nvPr/>
        </p:nvSpPr>
        <p:spPr>
          <a:xfrm>
            <a:off x="180688" y="4169125"/>
            <a:ext cx="4167300" cy="89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a:ea typeface="Titillium Web"/>
                <a:cs typeface="Titillium Web"/>
                <a:sym typeface="Titillium Web"/>
              </a:rPr>
              <a:t>- The points follow closely to the line </a:t>
            </a:r>
            <a:endParaRPr>
              <a:solidFill>
                <a:schemeClr val="lt1"/>
              </a:solidFill>
              <a:latin typeface="Titillium Web"/>
              <a:ea typeface="Titillium Web"/>
              <a:cs typeface="Titillium Web"/>
              <a:sym typeface="Titillium Web"/>
            </a:endParaRPr>
          </a:p>
          <a:p>
            <a:pPr indent="0" lvl="0" marL="0" marR="74338" rtl="0" algn="l">
              <a:spcBef>
                <a:spcPts val="500"/>
              </a:spcBef>
              <a:spcAft>
                <a:spcPts val="500"/>
              </a:spcAft>
              <a:buNone/>
            </a:pPr>
            <a:r>
              <a:rPr lang="en">
                <a:solidFill>
                  <a:schemeClr val="lt1"/>
                </a:solidFill>
                <a:latin typeface="Titillium Web"/>
                <a:ea typeface="Titillium Web"/>
                <a:cs typeface="Titillium Web"/>
                <a:sym typeface="Titillium Web"/>
              </a:rPr>
              <a:t>-&gt; Sample data is from a normally </a:t>
            </a:r>
            <a:r>
              <a:rPr lang="en">
                <a:solidFill>
                  <a:schemeClr val="lt1"/>
                </a:solidFill>
                <a:latin typeface="Titillium Web"/>
                <a:ea typeface="Titillium Web"/>
                <a:cs typeface="Titillium Web"/>
                <a:sym typeface="Titillium Web"/>
              </a:rPr>
              <a:t>distributed </a:t>
            </a:r>
            <a:r>
              <a:rPr lang="en">
                <a:solidFill>
                  <a:schemeClr val="lt1"/>
                </a:solidFill>
                <a:latin typeface="Titillium Web"/>
                <a:ea typeface="Titillium Web"/>
                <a:cs typeface="Titillium Web"/>
                <a:sym typeface="Titillium Web"/>
              </a:rPr>
              <a:t>population</a:t>
            </a:r>
            <a:endParaRPr>
              <a:solidFill>
                <a:schemeClr val="lt1"/>
              </a:solidFill>
              <a:latin typeface="Titillium Web"/>
              <a:ea typeface="Titillium Web"/>
              <a:cs typeface="Titillium Web"/>
              <a:sym typeface="Titillium Web"/>
            </a:endParaRPr>
          </a:p>
        </p:txBody>
      </p:sp>
      <p:sp>
        <p:nvSpPr>
          <p:cNvPr id="863" name="Google Shape;863;p24"/>
          <p:cNvSpPr txBox="1"/>
          <p:nvPr/>
        </p:nvSpPr>
        <p:spPr>
          <a:xfrm>
            <a:off x="290000" y="227025"/>
            <a:ext cx="557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tillium Web"/>
                <a:ea typeface="Titillium Web"/>
                <a:cs typeface="Titillium Web"/>
                <a:sym typeface="Titillium Web"/>
              </a:rPr>
              <a:t>Normality Checks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2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69" name="Google Shape;869;p25"/>
          <p:cNvSpPr txBox="1"/>
          <p:nvPr/>
        </p:nvSpPr>
        <p:spPr>
          <a:xfrm>
            <a:off x="432750" y="386775"/>
            <a:ext cx="842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Titillium Web"/>
                <a:ea typeface="Titillium Web"/>
                <a:cs typeface="Titillium Web"/>
                <a:sym typeface="Titillium Web"/>
              </a:rPr>
              <a:t>Confidence Intervals </a:t>
            </a:r>
            <a:endParaRPr b="1" sz="3000">
              <a:solidFill>
                <a:schemeClr val="lt1"/>
              </a:solidFill>
              <a:latin typeface="Titillium Web"/>
              <a:ea typeface="Titillium Web"/>
              <a:cs typeface="Titillium Web"/>
              <a:sym typeface="Titillium Web"/>
            </a:endParaRPr>
          </a:p>
        </p:txBody>
      </p:sp>
      <p:pic>
        <p:nvPicPr>
          <p:cNvPr id="870" name="Google Shape;870;p25"/>
          <p:cNvPicPr preferRelativeResize="0"/>
          <p:nvPr/>
        </p:nvPicPr>
        <p:blipFill>
          <a:blip r:embed="rId3">
            <a:alphaModFix/>
          </a:blip>
          <a:stretch>
            <a:fillRect/>
          </a:stretch>
        </p:blipFill>
        <p:spPr>
          <a:xfrm>
            <a:off x="501700" y="1564163"/>
            <a:ext cx="4101950" cy="2533950"/>
          </a:xfrm>
          <a:prstGeom prst="rect">
            <a:avLst/>
          </a:prstGeom>
          <a:noFill/>
          <a:ln>
            <a:noFill/>
          </a:ln>
        </p:spPr>
      </p:pic>
      <p:sp>
        <p:nvSpPr>
          <p:cNvPr id="871" name="Google Shape;871;p25"/>
          <p:cNvSpPr txBox="1"/>
          <p:nvPr/>
        </p:nvSpPr>
        <p:spPr>
          <a:xfrm>
            <a:off x="5121650" y="1746675"/>
            <a:ext cx="3606900" cy="203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Titillium Web"/>
                <a:ea typeface="Titillium Web"/>
                <a:cs typeface="Titillium Web"/>
                <a:sym typeface="Titillium Web"/>
              </a:rPr>
              <a:t>- </a:t>
            </a:r>
            <a:r>
              <a:rPr lang="en" sz="1600">
                <a:solidFill>
                  <a:schemeClr val="lt1"/>
                </a:solidFill>
                <a:latin typeface="Titillium Web"/>
                <a:ea typeface="Titillium Web"/>
                <a:cs typeface="Titillium Web"/>
                <a:sym typeface="Titillium Web"/>
              </a:rPr>
              <a:t>Confidence interval: </a:t>
            </a:r>
            <a:r>
              <a:rPr lang="en" sz="1600">
                <a:solidFill>
                  <a:srgbClr val="FFD966"/>
                </a:solidFill>
                <a:latin typeface="Titillium Web"/>
                <a:ea typeface="Titillium Web"/>
                <a:cs typeface="Titillium Web"/>
                <a:sym typeface="Titillium Web"/>
              </a:rPr>
              <a:t>98.12°F to 98.38°F</a:t>
            </a:r>
            <a:endParaRPr sz="1600">
              <a:solidFill>
                <a:srgbClr val="FFD966"/>
              </a:solidFill>
              <a:latin typeface="Titillium Web"/>
              <a:ea typeface="Titillium Web"/>
              <a:cs typeface="Titillium Web"/>
              <a:sym typeface="Titillium Web"/>
            </a:endParaRPr>
          </a:p>
          <a:p>
            <a:pPr indent="0" lvl="0" marL="0" rtl="0" algn="l">
              <a:spcBef>
                <a:spcPts val="500"/>
              </a:spcBef>
              <a:spcAft>
                <a:spcPts val="0"/>
              </a:spcAft>
              <a:buNone/>
            </a:pPr>
            <a:r>
              <a:rPr lang="en" sz="1600">
                <a:solidFill>
                  <a:schemeClr val="lt1"/>
                </a:solidFill>
                <a:latin typeface="Titillium Web"/>
                <a:ea typeface="Titillium Web"/>
                <a:cs typeface="Titillium Web"/>
                <a:sym typeface="Titillium Web"/>
              </a:rPr>
              <a:t>-&gt; 95% confident the true mean body temp is between 98.12°F and 98.38°F</a:t>
            </a:r>
            <a:endParaRPr sz="1600">
              <a:solidFill>
                <a:schemeClr val="lt1"/>
              </a:solidFill>
              <a:latin typeface="Titillium Web"/>
              <a:ea typeface="Titillium Web"/>
              <a:cs typeface="Titillium Web"/>
              <a:sym typeface="Titillium Web"/>
            </a:endParaRPr>
          </a:p>
          <a:p>
            <a:pPr indent="0" lvl="0" marL="0" rtl="0" algn="l">
              <a:spcBef>
                <a:spcPts val="500"/>
              </a:spcBef>
              <a:spcAft>
                <a:spcPts val="500"/>
              </a:spcAft>
              <a:buNone/>
            </a:pPr>
            <a:r>
              <a:rPr lang="en" sz="1600">
                <a:solidFill>
                  <a:schemeClr val="lt1"/>
                </a:solidFill>
                <a:latin typeface="Titillium Web"/>
                <a:ea typeface="Titillium Web"/>
                <a:cs typeface="Titillium Web"/>
                <a:sym typeface="Titillium Web"/>
              </a:rPr>
              <a:t>-&gt; Interval does not contain 98.6°F, suggesting the true mean may differ from this value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26"/>
          <p:cNvSpPr txBox="1"/>
          <p:nvPr>
            <p:ph type="title"/>
          </p:nvPr>
        </p:nvSpPr>
        <p:spPr>
          <a:xfrm>
            <a:off x="287675" y="332124"/>
            <a:ext cx="3985200" cy="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One-Sample t-Test</a:t>
            </a:r>
            <a:endParaRPr b="1">
              <a:latin typeface="Titillium Web"/>
              <a:ea typeface="Titillium Web"/>
              <a:cs typeface="Titillium Web"/>
              <a:sym typeface="Titillium Web"/>
            </a:endParaRPr>
          </a:p>
        </p:txBody>
      </p:sp>
      <p:sp>
        <p:nvSpPr>
          <p:cNvPr id="877" name="Google Shape;877;p26"/>
          <p:cNvSpPr txBox="1"/>
          <p:nvPr>
            <p:ph idx="1" type="body"/>
          </p:nvPr>
        </p:nvSpPr>
        <p:spPr>
          <a:xfrm>
            <a:off x="4978475" y="2335599"/>
            <a:ext cx="4165500" cy="2011200"/>
          </a:xfrm>
          <a:prstGeom prst="rect">
            <a:avLst/>
          </a:prstGeom>
        </p:spPr>
        <p:txBody>
          <a:bodyPr anchorCtr="0" anchor="t" bIns="91425" lIns="91425" spcFirstLastPara="1" rIns="91425" wrap="square" tIns="91425">
            <a:spAutoFit/>
          </a:bodyPr>
          <a:lstStyle/>
          <a:p>
            <a:pPr indent="-336550" lvl="0" marL="457200" rtl="0" algn="l">
              <a:lnSpc>
                <a:spcPct val="100000"/>
              </a:lnSpc>
              <a:spcBef>
                <a:spcPts val="0"/>
              </a:spcBef>
              <a:spcAft>
                <a:spcPts val="0"/>
              </a:spcAft>
              <a:buSzPts val="1700"/>
              <a:buChar char="-"/>
            </a:pPr>
            <a:r>
              <a:rPr b="1" lang="en" sz="1700"/>
              <a:t>Null hypothesis (H0): μ = </a:t>
            </a:r>
            <a:r>
              <a:rPr b="1" lang="en" sz="1700">
                <a:solidFill>
                  <a:srgbClr val="FFFF00"/>
                </a:solidFill>
              </a:rPr>
              <a:t>98.6</a:t>
            </a:r>
            <a:endParaRPr b="1" sz="1700">
              <a:solidFill>
                <a:srgbClr val="FFFF00"/>
              </a:solidFill>
            </a:endParaRPr>
          </a:p>
          <a:p>
            <a:pPr indent="-336550" lvl="0" marL="457200" rtl="0" algn="l">
              <a:lnSpc>
                <a:spcPct val="100000"/>
              </a:lnSpc>
              <a:spcBef>
                <a:spcPts val="500"/>
              </a:spcBef>
              <a:spcAft>
                <a:spcPts val="0"/>
              </a:spcAft>
              <a:buSzPts val="1700"/>
              <a:buChar char="-"/>
            </a:pPr>
            <a:r>
              <a:rPr b="1" lang="en" sz="1700"/>
              <a:t>Alternative hypothesis (Ha): μ ≠ </a:t>
            </a:r>
            <a:r>
              <a:rPr b="1" lang="en" sz="1700">
                <a:solidFill>
                  <a:srgbClr val="FFFF00"/>
                </a:solidFill>
              </a:rPr>
              <a:t>98.6</a:t>
            </a:r>
            <a:r>
              <a:rPr b="1" lang="en" sz="1700"/>
              <a:t> </a:t>
            </a:r>
            <a:endParaRPr sz="1700"/>
          </a:p>
          <a:p>
            <a:pPr indent="-336550" lvl="0" marL="457200" rtl="0" algn="l">
              <a:lnSpc>
                <a:spcPct val="100000"/>
              </a:lnSpc>
              <a:spcBef>
                <a:spcPts val="500"/>
              </a:spcBef>
              <a:spcAft>
                <a:spcPts val="0"/>
              </a:spcAft>
              <a:buSzPts val="1700"/>
              <a:buChar char="-"/>
            </a:pPr>
            <a:r>
              <a:rPr lang="en" sz="1700"/>
              <a:t>t-</a:t>
            </a:r>
            <a:r>
              <a:rPr lang="en" sz="1700"/>
              <a:t>value: -5.45, p-value: </a:t>
            </a:r>
            <a:r>
              <a:rPr lang="en" sz="1700">
                <a:solidFill>
                  <a:srgbClr val="FFD966"/>
                </a:solidFill>
              </a:rPr>
              <a:t>&lt;0.0001</a:t>
            </a:r>
            <a:r>
              <a:rPr lang="en" sz="1700"/>
              <a:t> </a:t>
            </a:r>
            <a:endParaRPr sz="1700"/>
          </a:p>
          <a:p>
            <a:pPr indent="0" lvl="0" marL="0" rtl="0" algn="l">
              <a:lnSpc>
                <a:spcPct val="100000"/>
              </a:lnSpc>
              <a:spcBef>
                <a:spcPts val="500"/>
              </a:spcBef>
              <a:spcAft>
                <a:spcPts val="0"/>
              </a:spcAft>
              <a:buNone/>
            </a:pPr>
            <a:r>
              <a:t/>
            </a:r>
            <a:endParaRPr sz="1700"/>
          </a:p>
          <a:p>
            <a:pPr indent="0" lvl="0" marL="114300" rtl="0" algn="l">
              <a:lnSpc>
                <a:spcPct val="100000"/>
              </a:lnSpc>
              <a:spcBef>
                <a:spcPts val="500"/>
              </a:spcBef>
              <a:spcAft>
                <a:spcPts val="500"/>
              </a:spcAft>
              <a:buNone/>
            </a:pPr>
            <a:r>
              <a:rPr lang="en" sz="1700"/>
              <a:t>-&gt; Reject the null hypothesis that the average body temperature is 98.6°F</a:t>
            </a:r>
            <a:endParaRPr sz="1700"/>
          </a:p>
        </p:txBody>
      </p:sp>
      <p:sp>
        <p:nvSpPr>
          <p:cNvPr id="878" name="Google Shape;878;p2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79" name="Google Shape;879;p26"/>
          <p:cNvPicPr preferRelativeResize="0"/>
          <p:nvPr/>
        </p:nvPicPr>
        <p:blipFill>
          <a:blip r:embed="rId3">
            <a:alphaModFix/>
          </a:blip>
          <a:stretch>
            <a:fillRect/>
          </a:stretch>
        </p:blipFill>
        <p:spPr>
          <a:xfrm>
            <a:off x="128575" y="1361525"/>
            <a:ext cx="4714700" cy="3666275"/>
          </a:xfrm>
          <a:prstGeom prst="rect">
            <a:avLst/>
          </a:prstGeom>
          <a:noFill/>
          <a:ln>
            <a:noFill/>
          </a:ln>
        </p:spPr>
      </p:pic>
      <p:sp>
        <p:nvSpPr>
          <p:cNvPr id="880" name="Google Shape;880;p26"/>
          <p:cNvSpPr/>
          <p:nvPr/>
        </p:nvSpPr>
        <p:spPr>
          <a:xfrm>
            <a:off x="2724150" y="4621600"/>
            <a:ext cx="756300" cy="406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27"/>
          <p:cNvSpPr txBox="1"/>
          <p:nvPr>
            <p:ph type="title"/>
          </p:nvPr>
        </p:nvSpPr>
        <p:spPr>
          <a:xfrm>
            <a:off x="287675" y="332125"/>
            <a:ext cx="4553400" cy="6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One-Sample t-Test (cont.)</a:t>
            </a:r>
            <a:endParaRPr b="1">
              <a:latin typeface="Titillium Web"/>
              <a:ea typeface="Titillium Web"/>
              <a:cs typeface="Titillium Web"/>
              <a:sym typeface="Titillium Web"/>
            </a:endParaRPr>
          </a:p>
          <a:p>
            <a:pPr indent="0" lvl="0" marL="0" rtl="0" algn="l">
              <a:spcBef>
                <a:spcPts val="0"/>
              </a:spcBef>
              <a:spcAft>
                <a:spcPts val="0"/>
              </a:spcAft>
              <a:buNone/>
            </a:pPr>
            <a:r>
              <a:t/>
            </a:r>
            <a:endParaRPr b="1">
              <a:latin typeface="Titillium Web"/>
              <a:ea typeface="Titillium Web"/>
              <a:cs typeface="Titillium Web"/>
              <a:sym typeface="Titillium Web"/>
            </a:endParaRPr>
          </a:p>
        </p:txBody>
      </p:sp>
      <p:sp>
        <p:nvSpPr>
          <p:cNvPr id="886" name="Google Shape;886;p2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87" name="Google Shape;887;p27"/>
          <p:cNvPicPr preferRelativeResize="0"/>
          <p:nvPr/>
        </p:nvPicPr>
        <p:blipFill>
          <a:blip r:embed="rId3">
            <a:alphaModFix/>
          </a:blip>
          <a:stretch>
            <a:fillRect/>
          </a:stretch>
        </p:blipFill>
        <p:spPr>
          <a:xfrm>
            <a:off x="111125" y="1361525"/>
            <a:ext cx="4729824" cy="3671950"/>
          </a:xfrm>
          <a:prstGeom prst="rect">
            <a:avLst/>
          </a:prstGeom>
          <a:noFill/>
          <a:ln>
            <a:noFill/>
          </a:ln>
        </p:spPr>
      </p:pic>
      <p:sp>
        <p:nvSpPr>
          <p:cNvPr id="888" name="Google Shape;888;p27"/>
          <p:cNvSpPr txBox="1"/>
          <p:nvPr/>
        </p:nvSpPr>
        <p:spPr>
          <a:xfrm>
            <a:off x="4937550" y="2354800"/>
            <a:ext cx="4151700" cy="1685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accent2"/>
              </a:buClr>
              <a:buSzPts val="1700"/>
              <a:buFont typeface="Titillium Web"/>
              <a:buChar char="-"/>
            </a:pPr>
            <a:r>
              <a:rPr b="1" lang="en" sz="1700">
                <a:solidFill>
                  <a:schemeClr val="lt1"/>
                </a:solidFill>
                <a:latin typeface="Titillium Web"/>
                <a:ea typeface="Titillium Web"/>
                <a:cs typeface="Titillium Web"/>
                <a:sym typeface="Titillium Web"/>
              </a:rPr>
              <a:t>Null hypothesis (H0): μ = </a:t>
            </a:r>
            <a:r>
              <a:rPr b="1" lang="en" sz="1700">
                <a:solidFill>
                  <a:srgbClr val="FFFF00"/>
                </a:solidFill>
                <a:latin typeface="Titillium Web"/>
                <a:ea typeface="Titillium Web"/>
                <a:cs typeface="Titillium Web"/>
                <a:sym typeface="Titillium Web"/>
              </a:rPr>
              <a:t>98.2</a:t>
            </a:r>
            <a:endParaRPr b="1" sz="1700">
              <a:solidFill>
                <a:srgbClr val="FFFF00"/>
              </a:solidFill>
              <a:latin typeface="Titillium Web"/>
              <a:ea typeface="Titillium Web"/>
              <a:cs typeface="Titillium Web"/>
              <a:sym typeface="Titillium Web"/>
            </a:endParaRPr>
          </a:p>
          <a:p>
            <a:pPr indent="-336550" lvl="0" marL="457200" rtl="0" algn="l">
              <a:spcBef>
                <a:spcPts val="500"/>
              </a:spcBef>
              <a:spcAft>
                <a:spcPts val="0"/>
              </a:spcAft>
              <a:buClr>
                <a:schemeClr val="accent2"/>
              </a:buClr>
              <a:buSzPts val="1700"/>
              <a:buFont typeface="Titillium Web"/>
              <a:buChar char="-"/>
            </a:pPr>
            <a:r>
              <a:rPr b="1" lang="en" sz="1700">
                <a:solidFill>
                  <a:schemeClr val="lt1"/>
                </a:solidFill>
                <a:latin typeface="Titillium Web"/>
                <a:ea typeface="Titillium Web"/>
                <a:cs typeface="Titillium Web"/>
                <a:sym typeface="Titillium Web"/>
              </a:rPr>
              <a:t>Alternative hypothesis (Ha): μ ≠ </a:t>
            </a:r>
            <a:r>
              <a:rPr b="1" lang="en" sz="1700">
                <a:solidFill>
                  <a:srgbClr val="FFFF00"/>
                </a:solidFill>
                <a:latin typeface="Titillium Web"/>
                <a:ea typeface="Titillium Web"/>
                <a:cs typeface="Titillium Web"/>
                <a:sym typeface="Titillium Web"/>
              </a:rPr>
              <a:t>98.2</a:t>
            </a:r>
            <a:r>
              <a:rPr b="1" lang="en" sz="1700">
                <a:solidFill>
                  <a:schemeClr val="lt1"/>
                </a:solidFill>
                <a:latin typeface="Titillium Web"/>
                <a:ea typeface="Titillium Web"/>
                <a:cs typeface="Titillium Web"/>
                <a:sym typeface="Titillium Web"/>
              </a:rPr>
              <a:t> </a:t>
            </a:r>
            <a:endParaRPr sz="1700">
              <a:solidFill>
                <a:schemeClr val="lt1"/>
              </a:solidFill>
              <a:latin typeface="Titillium Web"/>
              <a:ea typeface="Titillium Web"/>
              <a:cs typeface="Titillium Web"/>
              <a:sym typeface="Titillium Web"/>
            </a:endParaRPr>
          </a:p>
          <a:p>
            <a:pPr indent="-336550" lvl="0" marL="457200" rtl="0" algn="l">
              <a:spcBef>
                <a:spcPts val="500"/>
              </a:spcBef>
              <a:spcAft>
                <a:spcPts val="0"/>
              </a:spcAft>
              <a:buClr>
                <a:schemeClr val="accent2"/>
              </a:buClr>
              <a:buSzPts val="1700"/>
              <a:buFont typeface="Titillium Web"/>
              <a:buChar char="-"/>
            </a:pPr>
            <a:r>
              <a:rPr lang="en" sz="1700">
                <a:solidFill>
                  <a:schemeClr val="lt1"/>
                </a:solidFill>
                <a:latin typeface="Titillium Web"/>
                <a:ea typeface="Titillium Web"/>
                <a:cs typeface="Titillium Web"/>
                <a:sym typeface="Titillium Web"/>
              </a:rPr>
              <a:t>t-value: 0.77, p-value: </a:t>
            </a:r>
            <a:r>
              <a:rPr lang="en" sz="1700">
                <a:solidFill>
                  <a:srgbClr val="FFD966"/>
                </a:solidFill>
                <a:latin typeface="Titillium Web"/>
                <a:ea typeface="Titillium Web"/>
                <a:cs typeface="Titillium Web"/>
                <a:sym typeface="Titillium Web"/>
              </a:rPr>
              <a:t>0.44</a:t>
            </a:r>
            <a:endParaRPr sz="1700">
              <a:solidFill>
                <a:srgbClr val="FFD966"/>
              </a:solidFill>
              <a:latin typeface="Titillium Web"/>
              <a:ea typeface="Titillium Web"/>
              <a:cs typeface="Titillium Web"/>
              <a:sym typeface="Titillium Web"/>
            </a:endParaRPr>
          </a:p>
          <a:p>
            <a:pPr indent="0" lvl="0" marL="0" rtl="0" algn="l">
              <a:spcBef>
                <a:spcPts val="500"/>
              </a:spcBef>
              <a:spcAft>
                <a:spcPts val="500"/>
              </a:spcAft>
              <a:buNone/>
            </a:pPr>
            <a:r>
              <a:rPr lang="en" sz="1700">
                <a:solidFill>
                  <a:schemeClr val="lt1"/>
                </a:solidFill>
                <a:latin typeface="Titillium Web"/>
                <a:ea typeface="Titillium Web"/>
                <a:cs typeface="Titillium Web"/>
                <a:sym typeface="Titillium Web"/>
              </a:rPr>
              <a:t>-&gt; Fail to reject the null hypothesis that the average body temperature is 98.2°F</a:t>
            </a:r>
            <a:endParaRPr sz="1700">
              <a:solidFill>
                <a:schemeClr val="lt1"/>
              </a:solidFill>
              <a:latin typeface="Titillium Web"/>
              <a:ea typeface="Titillium Web"/>
              <a:cs typeface="Titillium Web"/>
              <a:sym typeface="Titillium Web"/>
            </a:endParaRPr>
          </a:p>
        </p:txBody>
      </p:sp>
      <p:sp>
        <p:nvSpPr>
          <p:cNvPr id="889" name="Google Shape;889;p27"/>
          <p:cNvSpPr/>
          <p:nvPr/>
        </p:nvSpPr>
        <p:spPr>
          <a:xfrm>
            <a:off x="2724150" y="4621600"/>
            <a:ext cx="756300" cy="4062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2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95" name="Google Shape;895;p28"/>
          <p:cNvSpPr txBox="1"/>
          <p:nvPr>
            <p:ph type="title"/>
          </p:nvPr>
        </p:nvSpPr>
        <p:spPr>
          <a:xfrm>
            <a:off x="520399" y="1626289"/>
            <a:ext cx="39852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latin typeface="Titillium Web"/>
                <a:ea typeface="Titillium Web"/>
                <a:cs typeface="Titillium Web"/>
                <a:sym typeface="Titillium Web"/>
              </a:rPr>
              <a:t>THANKS!</a:t>
            </a:r>
            <a:endParaRPr b="1" sz="6000">
              <a:latin typeface="Titillium Web"/>
              <a:ea typeface="Titillium Web"/>
              <a:cs typeface="Titillium Web"/>
              <a:sym typeface="Titillium Web"/>
            </a:endParaRPr>
          </a:p>
        </p:txBody>
      </p:sp>
      <p:sp>
        <p:nvSpPr>
          <p:cNvPr id="896" name="Google Shape;896;p28"/>
          <p:cNvSpPr txBox="1"/>
          <p:nvPr>
            <p:ph idx="1" type="body"/>
          </p:nvPr>
        </p:nvSpPr>
        <p:spPr>
          <a:xfrm>
            <a:off x="520400" y="2796600"/>
            <a:ext cx="3985200" cy="720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t>Any questions?</a:t>
            </a:r>
            <a:endParaRPr b="1"/>
          </a:p>
          <a:p>
            <a:pPr indent="0" lvl="0" marL="0" rtl="0" algn="l">
              <a:spcBef>
                <a:spcPts val="600"/>
              </a:spcBef>
              <a:spcAft>
                <a:spcPts val="0"/>
              </a:spcAft>
              <a:buNone/>
            </a:pPr>
            <a:r>
              <a:t/>
            </a:r>
            <a:endParaRPr/>
          </a:p>
        </p:txBody>
      </p:sp>
      <p:pic>
        <p:nvPicPr>
          <p:cNvPr id="897" name="Google Shape;897;p28"/>
          <p:cNvPicPr preferRelativeResize="0"/>
          <p:nvPr/>
        </p:nvPicPr>
        <p:blipFill rotWithShape="1">
          <a:blip r:embed="rId3">
            <a:alphaModFix/>
          </a:blip>
          <a:srcRect b="6947" l="29032" r="24357" t="-74"/>
          <a:stretch/>
        </p:blipFill>
        <p:spPr>
          <a:xfrm>
            <a:off x="5546725" y="544875"/>
            <a:ext cx="3039850" cy="4049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29"/>
          <p:cNvSpPr txBox="1"/>
          <p:nvPr>
            <p:ph idx="1" type="subTitle"/>
          </p:nvPr>
        </p:nvSpPr>
        <p:spPr>
          <a:xfrm>
            <a:off x="448275" y="1585131"/>
            <a:ext cx="7772400" cy="329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solidFill>
                  <a:schemeClr val="dk2"/>
                </a:solidFill>
              </a:rPr>
              <a:t>Dataset background: </a:t>
            </a:r>
            <a:r>
              <a:rPr lang="en" u="sng">
                <a:solidFill>
                  <a:schemeClr val="hlink"/>
                </a:solidFill>
                <a:hlinkClick r:id="rId3"/>
              </a:rPr>
              <a:t>https://jse.amstat.org/v4n2/datasets.shoemaker.htm</a:t>
            </a:r>
            <a:r>
              <a:rPr lang="en" u="sng">
                <a:solidFill>
                  <a:schemeClr val="hlink"/>
                </a:solidFill>
                <a:hlinkClick r:id="rId4"/>
              </a:rPr>
              <a:t>l</a:t>
            </a:r>
            <a:endParaRPr/>
          </a:p>
          <a:p>
            <a:pPr indent="-342900" lvl="0" marL="457200" rtl="0" algn="l">
              <a:spcBef>
                <a:spcPts val="0"/>
              </a:spcBef>
              <a:spcAft>
                <a:spcPts val="0"/>
              </a:spcAft>
              <a:buSzPts val="1800"/>
              <a:buAutoNum type="arabicPeriod"/>
            </a:pPr>
            <a:r>
              <a:rPr lang="en">
                <a:solidFill>
                  <a:schemeClr val="dk2"/>
                </a:solidFill>
              </a:rPr>
              <a:t>Project inspiration: </a:t>
            </a:r>
            <a:r>
              <a:rPr lang="en" u="sng">
                <a:solidFill>
                  <a:schemeClr val="hlink"/>
                </a:solidFill>
                <a:hlinkClick r:id="rId5"/>
              </a:rPr>
              <a:t>https://walton.uark.edu/enterprise/exercises-usecases-labs/files/sas/sas5eg_update.pdf</a:t>
            </a:r>
            <a:endParaRPr/>
          </a:p>
        </p:txBody>
      </p:sp>
      <p:sp>
        <p:nvSpPr>
          <p:cNvPr id="903" name="Google Shape;903;p29"/>
          <p:cNvSpPr txBox="1"/>
          <p:nvPr>
            <p:ph type="ctrTitle"/>
          </p:nvPr>
        </p:nvSpPr>
        <p:spPr>
          <a:xfrm>
            <a:off x="448275" y="668948"/>
            <a:ext cx="7772400" cy="9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REFERENCES</a:t>
            </a:r>
            <a:endParaRPr b="1">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87" name="Google Shape;787;p16"/>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OVERVIEW</a:t>
            </a:r>
            <a:endParaRPr b="1">
              <a:latin typeface="Titillium Web"/>
              <a:ea typeface="Titillium Web"/>
              <a:cs typeface="Titillium Web"/>
              <a:sym typeface="Titillium Web"/>
            </a:endParaRPr>
          </a:p>
        </p:txBody>
      </p:sp>
      <p:sp>
        <p:nvSpPr>
          <p:cNvPr id="788" name="Google Shape;788;p16"/>
          <p:cNvSpPr txBox="1"/>
          <p:nvPr>
            <p:ph idx="1" type="body"/>
          </p:nvPr>
        </p:nvSpPr>
        <p:spPr>
          <a:xfrm>
            <a:off x="336150" y="1388250"/>
            <a:ext cx="8471700" cy="23670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The "normal" human body temperature is often cited as </a:t>
            </a:r>
            <a:r>
              <a:rPr lang="en" sz="2200">
                <a:solidFill>
                  <a:srgbClr val="FFD966"/>
                </a:solidFill>
              </a:rPr>
              <a:t>98.6°F</a:t>
            </a:r>
            <a:r>
              <a:rPr lang="en" sz="2200"/>
              <a:t> </a:t>
            </a:r>
            <a:endParaRPr sz="2200"/>
          </a:p>
          <a:p>
            <a:pPr indent="-368300" lvl="0" marL="457200" rtl="0" algn="l">
              <a:spcBef>
                <a:spcPts val="0"/>
              </a:spcBef>
              <a:spcAft>
                <a:spcPts val="0"/>
              </a:spcAft>
              <a:buSzPts val="2200"/>
              <a:buChar char="-"/>
            </a:pPr>
            <a:r>
              <a:rPr lang="en" sz="2200"/>
              <a:t>This value was established by Carl Wunderlich in the 19th century</a:t>
            </a:r>
            <a:endParaRPr sz="2200"/>
          </a:p>
          <a:p>
            <a:pPr indent="-368300" lvl="0" marL="457200" rtl="0" algn="l">
              <a:spcBef>
                <a:spcPts val="0"/>
              </a:spcBef>
              <a:spcAft>
                <a:spcPts val="0"/>
              </a:spcAft>
              <a:buSzPts val="2200"/>
              <a:buChar char="-"/>
            </a:pPr>
            <a:r>
              <a:rPr lang="en" sz="2200"/>
              <a:t>More recent studies suggest average body temperature may be lower (98.2 </a:t>
            </a:r>
            <a:r>
              <a:rPr lang="en" sz="2200"/>
              <a:t>°F)</a:t>
            </a:r>
            <a:endParaRPr sz="2200"/>
          </a:p>
          <a:p>
            <a:pPr indent="-368300" lvl="0" marL="457200" rtl="0" algn="l">
              <a:spcBef>
                <a:spcPts val="0"/>
              </a:spcBef>
              <a:spcAft>
                <a:spcPts val="0"/>
              </a:spcAft>
              <a:buSzPts val="2200"/>
              <a:buChar char="-"/>
            </a:pPr>
            <a:r>
              <a:rPr lang="en" sz="2200"/>
              <a:t>Goal: use hypothesis testing to evaluate if the true mean body temperature is 98.6°F based on a sample of </a:t>
            </a:r>
            <a:r>
              <a:rPr lang="en" sz="2200">
                <a:solidFill>
                  <a:srgbClr val="FFD966"/>
                </a:solidFill>
              </a:rPr>
              <a:t>130 individuals</a:t>
            </a:r>
            <a:endParaRPr sz="2200">
              <a:solidFill>
                <a:srgbClr val="FFD966"/>
              </a:solidFill>
            </a:endParaRPr>
          </a:p>
          <a:p>
            <a:pPr indent="0" lvl="0" marL="0" rtl="0" algn="l">
              <a:spcBef>
                <a:spcPts val="600"/>
              </a:spcBef>
              <a:spcAft>
                <a:spcPts val="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7"/>
          <p:cNvSpPr txBox="1"/>
          <p:nvPr>
            <p:ph type="title"/>
          </p:nvPr>
        </p:nvSpPr>
        <p:spPr>
          <a:xfrm>
            <a:off x="729000" y="97500"/>
            <a:ext cx="7686000" cy="61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DATASET</a:t>
            </a:r>
            <a:endParaRPr b="1">
              <a:latin typeface="Titillium Web"/>
              <a:ea typeface="Titillium Web"/>
              <a:cs typeface="Titillium Web"/>
              <a:sym typeface="Titillium Web"/>
            </a:endParaRPr>
          </a:p>
        </p:txBody>
      </p:sp>
      <p:sp>
        <p:nvSpPr>
          <p:cNvPr id="794" name="Google Shape;794;p1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795" name="Google Shape;795;p17"/>
          <p:cNvSpPr txBox="1"/>
          <p:nvPr/>
        </p:nvSpPr>
        <p:spPr>
          <a:xfrm>
            <a:off x="0" y="825175"/>
            <a:ext cx="9144000" cy="2237100"/>
          </a:xfrm>
          <a:prstGeom prst="rect">
            <a:avLst/>
          </a:prstGeom>
          <a:noFill/>
          <a:ln>
            <a:noFill/>
          </a:ln>
        </p:spPr>
        <p:txBody>
          <a:bodyPr anchorCtr="0" anchor="t" bIns="91425" lIns="91425" spcFirstLastPara="1" rIns="91425" wrap="square" tIns="91425">
            <a:spAutoFit/>
          </a:bodyPr>
          <a:lstStyle/>
          <a:p>
            <a:pPr indent="-355600" lvl="0" marL="457200" rtl="0" algn="l">
              <a:lnSpc>
                <a:spcPct val="100000"/>
              </a:lnSpc>
              <a:spcBef>
                <a:spcPts val="600"/>
              </a:spcBef>
              <a:spcAft>
                <a:spcPts val="0"/>
              </a:spcAft>
              <a:buClr>
                <a:schemeClr val="accent2"/>
              </a:buClr>
              <a:buSzPts val="2000"/>
              <a:buFont typeface="Titillium Web"/>
              <a:buChar char="▫"/>
            </a:pPr>
            <a:r>
              <a:rPr lang="en" sz="2000">
                <a:solidFill>
                  <a:schemeClr val="lt1"/>
                </a:solidFill>
                <a:latin typeface="Titillium Web"/>
                <a:ea typeface="Titillium Web"/>
                <a:cs typeface="Titillium Web"/>
                <a:sym typeface="Titillium Web"/>
              </a:rPr>
              <a:t>Source: </a:t>
            </a:r>
            <a:r>
              <a:rPr lang="en" sz="2000" u="sng">
                <a:solidFill>
                  <a:schemeClr val="lt1"/>
                </a:solidFill>
                <a:latin typeface="Titillium Web"/>
                <a:ea typeface="Titillium Web"/>
                <a:cs typeface="Titillium Web"/>
                <a:sym typeface="Titillium Web"/>
                <a:hlinkClick r:id="rId3">
                  <a:extLst>
                    <a:ext uri="{A12FA001-AC4F-418D-AE19-62706E023703}">
                      <ahyp:hlinkClr val="tx"/>
                    </a:ext>
                  </a:extLst>
                </a:hlinkClick>
              </a:rPr>
              <a:t>https://www.openintro.org/data/index.php?data=thermometry</a:t>
            </a:r>
            <a:endParaRPr sz="2000">
              <a:solidFill>
                <a:schemeClr val="lt1"/>
              </a:solidFill>
              <a:latin typeface="Titillium Web"/>
              <a:ea typeface="Titillium Web"/>
              <a:cs typeface="Titillium Web"/>
              <a:sym typeface="Titillium Web"/>
            </a:endParaRPr>
          </a:p>
          <a:p>
            <a:pPr indent="-355600" lvl="0" marL="457200" rtl="0" algn="l">
              <a:lnSpc>
                <a:spcPct val="100000"/>
              </a:lnSpc>
              <a:spcBef>
                <a:spcPts val="1000"/>
              </a:spcBef>
              <a:spcAft>
                <a:spcPts val="0"/>
              </a:spcAft>
              <a:buClr>
                <a:schemeClr val="accent2"/>
              </a:buClr>
              <a:buSzPts val="2000"/>
              <a:buFont typeface="Titillium Web"/>
              <a:buChar char="▫"/>
            </a:pPr>
            <a:r>
              <a:rPr lang="en" sz="2000">
                <a:solidFill>
                  <a:schemeClr val="lt1"/>
                </a:solidFill>
                <a:latin typeface="Titillium Web"/>
                <a:ea typeface="Titillium Web"/>
                <a:cs typeface="Titillium Web"/>
                <a:sym typeface="Titillium Web"/>
              </a:rPr>
              <a:t>Format: A data frame with </a:t>
            </a:r>
            <a:r>
              <a:rPr lang="en" sz="2000">
                <a:solidFill>
                  <a:srgbClr val="FFD966"/>
                </a:solidFill>
                <a:latin typeface="Titillium Web"/>
                <a:ea typeface="Titillium Web"/>
                <a:cs typeface="Titillium Web"/>
                <a:sym typeface="Titillium Web"/>
              </a:rPr>
              <a:t>130 observations</a:t>
            </a:r>
            <a:r>
              <a:rPr lang="en" sz="2000">
                <a:solidFill>
                  <a:schemeClr val="lt1"/>
                </a:solidFill>
                <a:latin typeface="Titillium Web"/>
                <a:ea typeface="Titillium Web"/>
                <a:cs typeface="Titillium Web"/>
                <a:sym typeface="Titillium Web"/>
              </a:rPr>
              <a:t> on the following </a:t>
            </a:r>
            <a:r>
              <a:rPr lang="en" sz="2000">
                <a:solidFill>
                  <a:srgbClr val="FFD966"/>
                </a:solidFill>
                <a:latin typeface="Titillium Web"/>
                <a:ea typeface="Titillium Web"/>
                <a:cs typeface="Titillium Web"/>
                <a:sym typeface="Titillium Web"/>
              </a:rPr>
              <a:t>3 variables</a:t>
            </a:r>
            <a:endParaRPr sz="2000">
              <a:solidFill>
                <a:srgbClr val="FFD966"/>
              </a:solidFill>
              <a:latin typeface="Titillium Web"/>
              <a:ea typeface="Titillium Web"/>
              <a:cs typeface="Titillium Web"/>
              <a:sym typeface="Titillium Web"/>
            </a:endParaRPr>
          </a:p>
          <a:p>
            <a:pPr indent="-355600" lvl="1" marL="914400" rtl="0" algn="l">
              <a:lnSpc>
                <a:spcPct val="100000"/>
              </a:lnSpc>
              <a:spcBef>
                <a:spcPts val="1000"/>
              </a:spcBef>
              <a:spcAft>
                <a:spcPts val="0"/>
              </a:spcAft>
              <a:buClr>
                <a:schemeClr val="accent2"/>
              </a:buClr>
              <a:buSzPts val="2000"/>
              <a:buFont typeface="Titillium Web"/>
              <a:buChar char="-"/>
            </a:pPr>
            <a:r>
              <a:rPr lang="en" sz="2000">
                <a:solidFill>
                  <a:schemeClr val="accent4"/>
                </a:solidFill>
                <a:latin typeface="Titillium Web"/>
                <a:ea typeface="Titillium Web"/>
                <a:cs typeface="Titillium Web"/>
                <a:sym typeface="Titillium Web"/>
              </a:rPr>
              <a:t>body_temp</a:t>
            </a:r>
            <a:r>
              <a:rPr lang="en" sz="2000">
                <a:solidFill>
                  <a:schemeClr val="lt1"/>
                </a:solidFill>
                <a:latin typeface="Titillium Web"/>
                <a:ea typeface="Titillium Web"/>
                <a:cs typeface="Titillium Web"/>
                <a:sym typeface="Titillium Web"/>
              </a:rPr>
              <a:t>: body temperature in degrees Fahrenheit</a:t>
            </a:r>
            <a:endParaRPr sz="2000">
              <a:solidFill>
                <a:schemeClr val="lt1"/>
              </a:solidFill>
              <a:latin typeface="Titillium Web"/>
              <a:ea typeface="Titillium Web"/>
              <a:cs typeface="Titillium Web"/>
              <a:sym typeface="Titillium Web"/>
            </a:endParaRPr>
          </a:p>
          <a:p>
            <a:pPr indent="-355600" lvl="1" marL="914400" rtl="0" algn="l">
              <a:lnSpc>
                <a:spcPct val="100000"/>
              </a:lnSpc>
              <a:spcBef>
                <a:spcPts val="1000"/>
              </a:spcBef>
              <a:spcAft>
                <a:spcPts val="0"/>
              </a:spcAft>
              <a:buClr>
                <a:schemeClr val="accent2"/>
              </a:buClr>
              <a:buSzPts val="2000"/>
              <a:buFont typeface="Titillium Web"/>
              <a:buChar char="-"/>
            </a:pPr>
            <a:r>
              <a:rPr lang="en" sz="2000">
                <a:solidFill>
                  <a:schemeClr val="accent4"/>
                </a:solidFill>
                <a:latin typeface="Titillium Web"/>
                <a:ea typeface="Titillium Web"/>
                <a:cs typeface="Titillium Web"/>
                <a:sym typeface="Titillium Web"/>
              </a:rPr>
              <a:t>gender</a:t>
            </a:r>
            <a:r>
              <a:rPr lang="en" sz="2000">
                <a:solidFill>
                  <a:schemeClr val="lt1"/>
                </a:solidFill>
                <a:latin typeface="Titillium Web"/>
                <a:ea typeface="Titillium Web"/>
                <a:cs typeface="Titillium Web"/>
                <a:sym typeface="Titillium Web"/>
              </a:rPr>
              <a:t>: gender of participant, with levels female male</a:t>
            </a:r>
            <a:endParaRPr sz="2000">
              <a:solidFill>
                <a:schemeClr val="lt1"/>
              </a:solidFill>
              <a:latin typeface="Titillium Web"/>
              <a:ea typeface="Titillium Web"/>
              <a:cs typeface="Titillium Web"/>
              <a:sym typeface="Titillium Web"/>
            </a:endParaRPr>
          </a:p>
          <a:p>
            <a:pPr indent="-355600" lvl="1" marL="914400" rtl="0" algn="l">
              <a:lnSpc>
                <a:spcPct val="100000"/>
              </a:lnSpc>
              <a:spcBef>
                <a:spcPts val="1000"/>
              </a:spcBef>
              <a:spcAft>
                <a:spcPts val="1000"/>
              </a:spcAft>
              <a:buClr>
                <a:schemeClr val="accent2"/>
              </a:buClr>
              <a:buSzPts val="2000"/>
              <a:buFont typeface="Titillium Web"/>
              <a:buChar char="-"/>
            </a:pPr>
            <a:r>
              <a:rPr lang="en" sz="2000">
                <a:solidFill>
                  <a:schemeClr val="accent4"/>
                </a:solidFill>
                <a:latin typeface="Titillium Web"/>
                <a:ea typeface="Titillium Web"/>
                <a:cs typeface="Titillium Web"/>
                <a:sym typeface="Titillium Web"/>
              </a:rPr>
              <a:t>heart_rate</a:t>
            </a:r>
            <a:r>
              <a:rPr lang="en" sz="2000">
                <a:solidFill>
                  <a:schemeClr val="lt1"/>
                </a:solidFill>
                <a:latin typeface="Titillium Web"/>
                <a:ea typeface="Titillium Web"/>
                <a:cs typeface="Titillium Web"/>
                <a:sym typeface="Titillium Web"/>
              </a:rPr>
              <a:t>: heart rate, in beats per minute</a:t>
            </a:r>
            <a:endParaRPr sz="2000">
              <a:solidFill>
                <a:schemeClr val="lt1"/>
              </a:solidFill>
              <a:latin typeface="Titillium Web"/>
              <a:ea typeface="Titillium Web"/>
              <a:cs typeface="Titillium Web"/>
              <a:sym typeface="Titillium Web"/>
            </a:endParaRPr>
          </a:p>
        </p:txBody>
      </p:sp>
      <p:pic>
        <p:nvPicPr>
          <p:cNvPr id="796" name="Google Shape;796;p17"/>
          <p:cNvPicPr preferRelativeResize="0"/>
          <p:nvPr/>
        </p:nvPicPr>
        <p:blipFill rotWithShape="1">
          <a:blip r:embed="rId4">
            <a:alphaModFix/>
          </a:blip>
          <a:srcRect b="3014" l="1512" r="1503" t="2769"/>
          <a:stretch/>
        </p:blipFill>
        <p:spPr>
          <a:xfrm>
            <a:off x="2151525" y="3171050"/>
            <a:ext cx="4840926" cy="184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DESCRIPTIVE STATISTIC</a:t>
            </a:r>
            <a:endParaRPr b="1">
              <a:latin typeface="Titillium Web"/>
              <a:ea typeface="Titillium Web"/>
              <a:cs typeface="Titillium Web"/>
              <a:sym typeface="Titillium Web"/>
            </a:endParaRPr>
          </a:p>
        </p:txBody>
      </p:sp>
      <p:sp>
        <p:nvSpPr>
          <p:cNvPr id="802" name="Google Shape;802;p1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Summary Statistics by </a:t>
            </a:r>
            <a:r>
              <a:rPr lang="en">
                <a:solidFill>
                  <a:schemeClr val="accent4"/>
                </a:solidFill>
              </a:rPr>
              <a:t>Gender</a:t>
            </a:r>
            <a:endParaRPr>
              <a:solidFill>
                <a:schemeClr val="accent4"/>
              </a:solidFill>
            </a:endParaRPr>
          </a:p>
        </p:txBody>
      </p:sp>
      <p:sp>
        <p:nvSpPr>
          <p:cNvPr id="803" name="Google Shape;803;p1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4" name="Google Shape;804;p18"/>
          <p:cNvPicPr preferRelativeResize="0"/>
          <p:nvPr/>
        </p:nvPicPr>
        <p:blipFill>
          <a:blip r:embed="rId3">
            <a:alphaModFix/>
          </a:blip>
          <a:stretch>
            <a:fillRect/>
          </a:stretch>
        </p:blipFill>
        <p:spPr>
          <a:xfrm>
            <a:off x="45825" y="2135750"/>
            <a:ext cx="9052326" cy="1990025"/>
          </a:xfrm>
          <a:prstGeom prst="rect">
            <a:avLst/>
          </a:prstGeom>
          <a:noFill/>
          <a:ln>
            <a:noFill/>
          </a:ln>
        </p:spPr>
      </p:pic>
      <p:sp>
        <p:nvSpPr>
          <p:cNvPr id="805" name="Google Shape;805;p18"/>
          <p:cNvSpPr/>
          <p:nvPr/>
        </p:nvSpPr>
        <p:spPr>
          <a:xfrm>
            <a:off x="2177250" y="3185975"/>
            <a:ext cx="3455700" cy="209700"/>
          </a:xfrm>
          <a:prstGeom prst="rect">
            <a:avLst/>
          </a:prstGeom>
          <a:solidFill>
            <a:srgbClr val="FFFFFF">
              <a:alpha val="11150"/>
            </a:srgbClr>
          </a:solid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
        <p:nvSpPr>
          <p:cNvPr id="806" name="Google Shape;806;p18"/>
          <p:cNvSpPr/>
          <p:nvPr/>
        </p:nvSpPr>
        <p:spPr>
          <a:xfrm>
            <a:off x="2177250" y="3638000"/>
            <a:ext cx="3455700" cy="209700"/>
          </a:xfrm>
          <a:prstGeom prst="rect">
            <a:avLst/>
          </a:prstGeom>
          <a:solidFill>
            <a:srgbClr val="FFFFFF">
              <a:alpha val="11150"/>
            </a:srgbClr>
          </a:solid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DESCRIPTIVE STATISTIC</a:t>
            </a:r>
            <a:endParaRPr b="1">
              <a:latin typeface="Titillium Web"/>
              <a:ea typeface="Titillium Web"/>
              <a:cs typeface="Titillium Web"/>
              <a:sym typeface="Titillium Web"/>
            </a:endParaRPr>
          </a:p>
        </p:txBody>
      </p:sp>
      <p:sp>
        <p:nvSpPr>
          <p:cNvPr id="812" name="Google Shape;812;p19"/>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Frequency Distribution by each </a:t>
            </a:r>
            <a:r>
              <a:rPr lang="en">
                <a:solidFill>
                  <a:schemeClr val="accent4"/>
                </a:solidFill>
              </a:rPr>
              <a:t>Gender</a:t>
            </a:r>
            <a:r>
              <a:rPr lang="en"/>
              <a:t> class</a:t>
            </a:r>
            <a:endParaRPr/>
          </a:p>
        </p:txBody>
      </p:sp>
      <p:sp>
        <p:nvSpPr>
          <p:cNvPr id="813" name="Google Shape;813;p1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14" name="Google Shape;814;p19"/>
          <p:cNvPicPr preferRelativeResize="0"/>
          <p:nvPr/>
        </p:nvPicPr>
        <p:blipFill>
          <a:blip r:embed="rId3">
            <a:alphaModFix/>
          </a:blip>
          <a:stretch>
            <a:fillRect/>
          </a:stretch>
        </p:blipFill>
        <p:spPr>
          <a:xfrm>
            <a:off x="289875" y="1983363"/>
            <a:ext cx="5775075" cy="1542850"/>
          </a:xfrm>
          <a:prstGeom prst="rect">
            <a:avLst/>
          </a:prstGeom>
          <a:noFill/>
          <a:ln>
            <a:noFill/>
          </a:ln>
        </p:spPr>
      </p:pic>
      <p:sp>
        <p:nvSpPr>
          <p:cNvPr id="815" name="Google Shape;815;p19"/>
          <p:cNvSpPr txBox="1"/>
          <p:nvPr/>
        </p:nvSpPr>
        <p:spPr>
          <a:xfrm>
            <a:off x="6312475" y="2169950"/>
            <a:ext cx="2626800" cy="1262100"/>
          </a:xfrm>
          <a:prstGeom prst="rect">
            <a:avLst/>
          </a:prstGeom>
          <a:noFill/>
          <a:ln>
            <a:noFill/>
          </a:ln>
        </p:spPr>
        <p:txBody>
          <a:bodyPr anchorCtr="0" anchor="t" bIns="91425" lIns="91425" spcFirstLastPara="1" rIns="91425" wrap="square" tIns="91425">
            <a:spAutoFit/>
          </a:bodyPr>
          <a:lstStyle/>
          <a:p>
            <a:pPr indent="-355600" lvl="0" marL="457200" rtl="0" algn="l">
              <a:spcBef>
                <a:spcPts val="600"/>
              </a:spcBef>
              <a:spcAft>
                <a:spcPts val="0"/>
              </a:spcAft>
              <a:buClr>
                <a:schemeClr val="lt1"/>
              </a:buClr>
              <a:buSzPts val="2000"/>
              <a:buFont typeface="Titillium Web"/>
              <a:buChar char="-"/>
            </a:pPr>
            <a:r>
              <a:rPr lang="en" sz="2000">
                <a:solidFill>
                  <a:schemeClr val="lt1"/>
                </a:solidFill>
                <a:latin typeface="Titillium Web"/>
                <a:ea typeface="Titillium Web"/>
                <a:cs typeface="Titillium Web"/>
                <a:sym typeface="Titillium Web"/>
              </a:rPr>
              <a:t>Even distribution:</a:t>
            </a:r>
            <a:endParaRPr sz="2000">
              <a:solidFill>
                <a:schemeClr val="lt1"/>
              </a:solidFill>
              <a:latin typeface="Titillium Web"/>
              <a:ea typeface="Titillium Web"/>
              <a:cs typeface="Titillium Web"/>
              <a:sym typeface="Titillium Web"/>
            </a:endParaRPr>
          </a:p>
          <a:p>
            <a:pPr indent="0" lvl="0" marL="0" rtl="0" algn="l">
              <a:spcBef>
                <a:spcPts val="600"/>
              </a:spcBef>
              <a:spcAft>
                <a:spcPts val="0"/>
              </a:spcAft>
              <a:buNone/>
            </a:pPr>
            <a:r>
              <a:rPr lang="en" sz="2000">
                <a:solidFill>
                  <a:schemeClr val="lt1"/>
                </a:solidFill>
                <a:latin typeface="Titillium Web"/>
                <a:ea typeface="Titillium Web"/>
                <a:cs typeface="Titillium Web"/>
                <a:sym typeface="Titillium Web"/>
              </a:rPr>
              <a:t>50% female</a:t>
            </a:r>
            <a:endParaRPr sz="2000">
              <a:solidFill>
                <a:schemeClr val="lt1"/>
              </a:solidFill>
              <a:latin typeface="Titillium Web"/>
              <a:ea typeface="Titillium Web"/>
              <a:cs typeface="Titillium Web"/>
              <a:sym typeface="Titillium Web"/>
            </a:endParaRPr>
          </a:p>
          <a:p>
            <a:pPr indent="0" lvl="0" marL="0" rtl="0" algn="l">
              <a:spcBef>
                <a:spcPts val="600"/>
              </a:spcBef>
              <a:spcAft>
                <a:spcPts val="0"/>
              </a:spcAft>
              <a:buNone/>
            </a:pPr>
            <a:r>
              <a:rPr lang="en" sz="2000">
                <a:solidFill>
                  <a:schemeClr val="lt1"/>
                </a:solidFill>
                <a:latin typeface="Titillium Web"/>
                <a:ea typeface="Titillium Web"/>
                <a:cs typeface="Titillium Web"/>
                <a:sym typeface="Titillium Web"/>
              </a:rPr>
              <a:t>50% male</a:t>
            </a:r>
            <a:endParaRPr sz="2000">
              <a:solidFill>
                <a:schemeClr val="lt1"/>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20"/>
          <p:cNvSpPr txBox="1"/>
          <p:nvPr>
            <p:ph type="title"/>
          </p:nvPr>
        </p:nvSpPr>
        <p:spPr>
          <a:xfrm>
            <a:off x="329125" y="93699"/>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VISUALIZATION</a:t>
            </a:r>
            <a:endParaRPr b="1">
              <a:latin typeface="Titillium Web"/>
              <a:ea typeface="Titillium Web"/>
              <a:cs typeface="Titillium Web"/>
              <a:sym typeface="Titillium Web"/>
            </a:endParaRPr>
          </a:p>
        </p:txBody>
      </p:sp>
      <p:sp>
        <p:nvSpPr>
          <p:cNvPr id="821" name="Google Shape;821;p2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22" name="Google Shape;822;p20"/>
          <p:cNvPicPr preferRelativeResize="0"/>
          <p:nvPr/>
        </p:nvPicPr>
        <p:blipFill>
          <a:blip r:embed="rId3">
            <a:alphaModFix/>
          </a:blip>
          <a:stretch>
            <a:fillRect/>
          </a:stretch>
        </p:blipFill>
        <p:spPr>
          <a:xfrm>
            <a:off x="329125" y="910049"/>
            <a:ext cx="5493543" cy="4122300"/>
          </a:xfrm>
          <a:prstGeom prst="rect">
            <a:avLst/>
          </a:prstGeom>
          <a:noFill/>
          <a:ln>
            <a:noFill/>
          </a:ln>
        </p:spPr>
      </p:pic>
      <p:sp>
        <p:nvSpPr>
          <p:cNvPr id="823" name="Google Shape;823;p20"/>
          <p:cNvSpPr txBox="1"/>
          <p:nvPr/>
        </p:nvSpPr>
        <p:spPr>
          <a:xfrm>
            <a:off x="6112100" y="1827000"/>
            <a:ext cx="2835000" cy="2288400"/>
          </a:xfrm>
          <a:prstGeom prst="rect">
            <a:avLst/>
          </a:prstGeom>
          <a:noFill/>
          <a:ln>
            <a:noFill/>
          </a:ln>
        </p:spPr>
        <p:txBody>
          <a:bodyPr anchorCtr="0" anchor="t" bIns="91425" lIns="91425" spcFirstLastPara="1" rIns="91425" wrap="square" tIns="91425">
            <a:spAutoFit/>
          </a:bodyPr>
          <a:lstStyle/>
          <a:p>
            <a:pPr indent="-355600" lvl="0" marL="457200" rtl="0" algn="l">
              <a:spcBef>
                <a:spcPts val="600"/>
              </a:spcBef>
              <a:spcAft>
                <a:spcPts val="0"/>
              </a:spcAft>
              <a:buClr>
                <a:schemeClr val="lt1"/>
              </a:buClr>
              <a:buSzPts val="2000"/>
              <a:buFont typeface="Titillium Web"/>
              <a:buChar char="-"/>
            </a:pPr>
            <a:r>
              <a:rPr lang="en" sz="2000">
                <a:solidFill>
                  <a:schemeClr val="lt1"/>
                </a:solidFill>
                <a:latin typeface="Titillium Web"/>
                <a:ea typeface="Titillium Web"/>
                <a:cs typeface="Titillium Web"/>
                <a:sym typeface="Titillium Web"/>
              </a:rPr>
              <a:t>Similar median body temperatures</a:t>
            </a:r>
            <a:endParaRPr sz="2000">
              <a:solidFill>
                <a:schemeClr val="lt1"/>
              </a:solidFill>
              <a:latin typeface="Titillium Web"/>
              <a:ea typeface="Titillium Web"/>
              <a:cs typeface="Titillium Web"/>
              <a:sym typeface="Titillium Web"/>
            </a:endParaRPr>
          </a:p>
          <a:p>
            <a:pPr indent="-355600" lvl="0" marL="457200" rtl="0" algn="l">
              <a:spcBef>
                <a:spcPts val="1000"/>
              </a:spcBef>
              <a:spcAft>
                <a:spcPts val="0"/>
              </a:spcAft>
              <a:buClr>
                <a:schemeClr val="lt1"/>
              </a:buClr>
              <a:buSzPts val="2000"/>
              <a:buFont typeface="Titillium Web"/>
              <a:buChar char="-"/>
            </a:pPr>
            <a:r>
              <a:rPr lang="en" sz="2000">
                <a:solidFill>
                  <a:schemeClr val="lt1"/>
                </a:solidFill>
                <a:latin typeface="Titillium Web"/>
                <a:ea typeface="Titillium Web"/>
                <a:cs typeface="Titillium Web"/>
                <a:sym typeface="Titillium Web"/>
              </a:rPr>
              <a:t>Slightly higher variability in female temperature</a:t>
            </a:r>
            <a:r>
              <a:rPr lang="en" sz="2000">
                <a:solidFill>
                  <a:schemeClr val="lt1"/>
                </a:solidFill>
                <a:latin typeface="Titillium Web"/>
                <a:ea typeface="Titillium Web"/>
                <a:cs typeface="Titillium Web"/>
                <a:sym typeface="Titillium Web"/>
              </a:rPr>
              <a:t>s</a:t>
            </a:r>
            <a:endParaRPr sz="2000">
              <a:solidFill>
                <a:schemeClr val="lt1"/>
              </a:solidFill>
              <a:latin typeface="Titillium Web"/>
              <a:ea typeface="Titillium Web"/>
              <a:cs typeface="Titillium Web"/>
              <a:sym typeface="Titillium Web"/>
            </a:endParaRPr>
          </a:p>
          <a:p>
            <a:pPr indent="-355600" lvl="0" marL="457200" rtl="0" algn="l">
              <a:spcBef>
                <a:spcPts val="1000"/>
              </a:spcBef>
              <a:spcAft>
                <a:spcPts val="1000"/>
              </a:spcAft>
              <a:buClr>
                <a:schemeClr val="lt1"/>
              </a:buClr>
              <a:buSzPts val="2000"/>
              <a:buFont typeface="Titillium Web"/>
              <a:buChar char="-"/>
            </a:pPr>
            <a:r>
              <a:rPr lang="en" sz="2000">
                <a:solidFill>
                  <a:schemeClr val="lt1"/>
                </a:solidFill>
                <a:latin typeface="Titillium Web"/>
                <a:ea typeface="Titillium Web"/>
                <a:cs typeface="Titillium Web"/>
                <a:sym typeface="Titillium Web"/>
              </a:rPr>
              <a:t>No outliers</a:t>
            </a:r>
            <a:endParaRPr sz="2000">
              <a:solidFill>
                <a:schemeClr val="lt1"/>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21"/>
          <p:cNvSpPr txBox="1"/>
          <p:nvPr>
            <p:ph type="title"/>
          </p:nvPr>
        </p:nvSpPr>
        <p:spPr>
          <a:xfrm>
            <a:off x="302450" y="109300"/>
            <a:ext cx="78486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VISUALIZATION</a:t>
            </a:r>
            <a:endParaRPr b="1">
              <a:latin typeface="Titillium Web"/>
              <a:ea typeface="Titillium Web"/>
              <a:cs typeface="Titillium Web"/>
              <a:sym typeface="Titillium Web"/>
            </a:endParaRPr>
          </a:p>
        </p:txBody>
      </p:sp>
      <p:sp>
        <p:nvSpPr>
          <p:cNvPr id="829" name="Google Shape;829;p2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0" name="Google Shape;830;p21"/>
          <p:cNvPicPr preferRelativeResize="0"/>
          <p:nvPr/>
        </p:nvPicPr>
        <p:blipFill rotWithShape="1">
          <a:blip r:embed="rId3">
            <a:alphaModFix/>
          </a:blip>
          <a:srcRect b="0" l="23185" r="19792" t="2940"/>
          <a:stretch/>
        </p:blipFill>
        <p:spPr>
          <a:xfrm>
            <a:off x="294425" y="900675"/>
            <a:ext cx="3106651" cy="4180800"/>
          </a:xfrm>
          <a:prstGeom prst="rect">
            <a:avLst/>
          </a:prstGeom>
          <a:noFill/>
          <a:ln>
            <a:noFill/>
          </a:ln>
        </p:spPr>
      </p:pic>
      <p:pic>
        <p:nvPicPr>
          <p:cNvPr id="831" name="Google Shape;831;p21"/>
          <p:cNvPicPr preferRelativeResize="0"/>
          <p:nvPr/>
        </p:nvPicPr>
        <p:blipFill rotWithShape="1">
          <a:blip r:embed="rId4">
            <a:alphaModFix/>
          </a:blip>
          <a:srcRect b="3119" l="24228" r="20632" t="0"/>
          <a:stretch/>
        </p:blipFill>
        <p:spPr>
          <a:xfrm>
            <a:off x="5726200" y="900675"/>
            <a:ext cx="3106651" cy="4180800"/>
          </a:xfrm>
          <a:prstGeom prst="rect">
            <a:avLst/>
          </a:prstGeom>
          <a:noFill/>
          <a:ln>
            <a:noFill/>
          </a:ln>
        </p:spPr>
      </p:pic>
      <p:sp>
        <p:nvSpPr>
          <p:cNvPr id="832" name="Google Shape;832;p21"/>
          <p:cNvSpPr/>
          <p:nvPr/>
        </p:nvSpPr>
        <p:spPr>
          <a:xfrm flipH="1">
            <a:off x="2828575" y="1065875"/>
            <a:ext cx="2764500" cy="17340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lt1"/>
                </a:solidFill>
                <a:latin typeface="Titillium Web"/>
                <a:ea typeface="Titillium Web"/>
                <a:cs typeface="Titillium Web"/>
                <a:sym typeface="Titillium Web"/>
              </a:rPr>
              <a:t>- </a:t>
            </a:r>
            <a:r>
              <a:rPr lang="en" sz="1600">
                <a:solidFill>
                  <a:schemeClr val="lt1"/>
                </a:solidFill>
                <a:latin typeface="Titillium Web"/>
                <a:ea typeface="Titillium Web"/>
                <a:cs typeface="Titillium Web"/>
                <a:sym typeface="Titillium Web"/>
              </a:rPr>
              <a:t>Most frequent temperature range: </a:t>
            </a:r>
            <a:r>
              <a:rPr lang="en" sz="1600">
                <a:solidFill>
                  <a:srgbClr val="FFD966"/>
                </a:solidFill>
                <a:latin typeface="Titillium Web"/>
                <a:ea typeface="Titillium Web"/>
                <a:cs typeface="Titillium Web"/>
                <a:sym typeface="Titillium Web"/>
              </a:rPr>
              <a:t>98°F to 99°F</a:t>
            </a:r>
            <a:endParaRPr sz="1600">
              <a:solidFill>
                <a:srgbClr val="FFD966"/>
              </a:solidFill>
              <a:latin typeface="Titillium Web"/>
              <a:ea typeface="Titillium Web"/>
              <a:cs typeface="Titillium Web"/>
              <a:sym typeface="Titillium Web"/>
            </a:endParaRPr>
          </a:p>
          <a:p>
            <a:pPr indent="0" lvl="0" marL="0" rtl="0" algn="r">
              <a:spcBef>
                <a:spcPts val="500"/>
              </a:spcBef>
              <a:spcAft>
                <a:spcPts val="500"/>
              </a:spcAft>
              <a:buNone/>
            </a:pPr>
            <a:r>
              <a:rPr lang="en" sz="1600">
                <a:solidFill>
                  <a:schemeClr val="lt1"/>
                </a:solidFill>
                <a:latin typeface="Titillium Web"/>
                <a:ea typeface="Titillium Web"/>
                <a:cs typeface="Titillium Web"/>
                <a:sym typeface="Titillium Web"/>
              </a:rPr>
              <a:t>- Observations beyond the accepted normal range</a:t>
            </a:r>
            <a:endParaRPr sz="1600">
              <a:solidFill>
                <a:schemeClr val="lt1"/>
              </a:solidFill>
              <a:latin typeface="Titillium Web"/>
              <a:ea typeface="Titillium Web"/>
              <a:cs typeface="Titillium Web"/>
              <a:sym typeface="Titillium Web"/>
            </a:endParaRPr>
          </a:p>
        </p:txBody>
      </p:sp>
      <p:sp>
        <p:nvSpPr>
          <p:cNvPr id="833" name="Google Shape;833;p21"/>
          <p:cNvSpPr/>
          <p:nvPr/>
        </p:nvSpPr>
        <p:spPr>
          <a:xfrm>
            <a:off x="3534425" y="3149350"/>
            <a:ext cx="2764500" cy="17340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tillium Web"/>
                <a:ea typeface="Titillium Web"/>
                <a:cs typeface="Titillium Web"/>
                <a:sym typeface="Titillium Web"/>
              </a:rPr>
              <a:t>- </a:t>
            </a:r>
            <a:r>
              <a:rPr lang="en" sz="1600">
                <a:solidFill>
                  <a:schemeClr val="lt1"/>
                </a:solidFill>
                <a:latin typeface="Titillium Web"/>
                <a:ea typeface="Titillium Web"/>
                <a:cs typeface="Titillium Web"/>
                <a:sym typeface="Titillium Web"/>
              </a:rPr>
              <a:t>Common heart rates cluster around </a:t>
            </a:r>
            <a:r>
              <a:rPr lang="en" sz="1600">
                <a:solidFill>
                  <a:srgbClr val="FFD966"/>
                </a:solidFill>
                <a:latin typeface="Titillium Web"/>
                <a:ea typeface="Titillium Web"/>
                <a:cs typeface="Titillium Web"/>
                <a:sym typeface="Titillium Web"/>
              </a:rPr>
              <a:t>70 to 80</a:t>
            </a:r>
            <a:r>
              <a:rPr lang="en" sz="1600">
                <a:solidFill>
                  <a:schemeClr val="lt1"/>
                </a:solidFill>
                <a:latin typeface="Titillium Web"/>
                <a:ea typeface="Titillium Web"/>
                <a:cs typeface="Titillium Web"/>
                <a:sym typeface="Titillium Web"/>
              </a:rPr>
              <a:t> beats per minute</a:t>
            </a:r>
            <a:endParaRPr sz="1600">
              <a:solidFill>
                <a:schemeClr val="lt1"/>
              </a:solidFill>
              <a:latin typeface="Titillium Web"/>
              <a:ea typeface="Titillium Web"/>
              <a:cs typeface="Titillium Web"/>
              <a:sym typeface="Titillium Web"/>
            </a:endParaRPr>
          </a:p>
          <a:p>
            <a:pPr indent="0" lvl="0" marL="0" rtl="0" algn="l">
              <a:spcBef>
                <a:spcPts val="500"/>
              </a:spcBef>
              <a:spcAft>
                <a:spcPts val="500"/>
              </a:spcAft>
              <a:buNone/>
            </a:pPr>
            <a:r>
              <a:rPr lang="en" sz="1600">
                <a:solidFill>
                  <a:schemeClr val="lt1"/>
                </a:solidFill>
                <a:latin typeface="Titillium Web"/>
                <a:ea typeface="Titillium Web"/>
                <a:cs typeface="Titillium Web"/>
                <a:sym typeface="Titillium Web"/>
              </a:rPr>
              <a:t>- Lower frequencies observed in the higher heart rate intervals</a:t>
            </a:r>
            <a:endParaRPr sz="1600">
              <a:solidFill>
                <a:schemeClr val="lt1"/>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22"/>
          <p:cNvSpPr txBox="1"/>
          <p:nvPr>
            <p:ph type="title"/>
          </p:nvPr>
        </p:nvSpPr>
        <p:spPr>
          <a:xfrm>
            <a:off x="318075" y="78074"/>
            <a:ext cx="7686000" cy="7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Correlation Analysis</a:t>
            </a:r>
            <a:endParaRPr b="1">
              <a:latin typeface="Titillium Web"/>
              <a:ea typeface="Titillium Web"/>
              <a:cs typeface="Titillium Web"/>
              <a:sym typeface="Titillium Web"/>
            </a:endParaRPr>
          </a:p>
        </p:txBody>
      </p:sp>
      <p:sp>
        <p:nvSpPr>
          <p:cNvPr id="839" name="Google Shape;839;p2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0" name="Google Shape;840;p22"/>
          <p:cNvSpPr txBox="1"/>
          <p:nvPr/>
        </p:nvSpPr>
        <p:spPr>
          <a:xfrm>
            <a:off x="206200" y="1067475"/>
            <a:ext cx="3241200" cy="3827400"/>
          </a:xfrm>
          <a:prstGeom prst="rect">
            <a:avLst/>
          </a:prstGeom>
          <a:noFill/>
          <a:ln>
            <a:noFill/>
          </a:ln>
        </p:spPr>
        <p:txBody>
          <a:bodyPr anchorCtr="0" anchor="t" bIns="91425" lIns="91425" spcFirstLastPara="1" rIns="91425" wrap="square" tIns="91425">
            <a:spAutoFit/>
          </a:bodyPr>
          <a:lstStyle/>
          <a:p>
            <a:pPr indent="-355600" lvl="0" marL="457200" rtl="0" algn="l">
              <a:spcBef>
                <a:spcPts val="600"/>
              </a:spcBef>
              <a:spcAft>
                <a:spcPts val="0"/>
              </a:spcAft>
              <a:buClr>
                <a:schemeClr val="lt1"/>
              </a:buClr>
              <a:buSzPts val="2000"/>
              <a:buFont typeface="Titillium Web"/>
              <a:buChar char="-"/>
            </a:pPr>
            <a:r>
              <a:rPr lang="en" sz="2000">
                <a:solidFill>
                  <a:schemeClr val="lt1"/>
                </a:solidFill>
                <a:latin typeface="Titillium Web"/>
                <a:ea typeface="Titillium Web"/>
                <a:cs typeface="Titillium Web"/>
                <a:sym typeface="Titillium Web"/>
              </a:rPr>
              <a:t>Pearson correlation coefficient of </a:t>
            </a:r>
            <a:r>
              <a:rPr lang="en" sz="2000">
                <a:solidFill>
                  <a:srgbClr val="FFD966"/>
                </a:solidFill>
                <a:latin typeface="Titillium Web"/>
                <a:ea typeface="Titillium Web"/>
                <a:cs typeface="Titillium Web"/>
                <a:sym typeface="Titillium Web"/>
              </a:rPr>
              <a:t>0.25366</a:t>
            </a:r>
            <a:r>
              <a:rPr lang="en" sz="2000">
                <a:solidFill>
                  <a:schemeClr val="lt1"/>
                </a:solidFill>
                <a:latin typeface="Titillium Web"/>
                <a:ea typeface="Titillium Web"/>
                <a:cs typeface="Titillium Web"/>
                <a:sym typeface="Titillium Web"/>
              </a:rPr>
              <a:t> suggests a positive relationship</a:t>
            </a:r>
            <a:endParaRPr sz="2000">
              <a:solidFill>
                <a:schemeClr val="lt1"/>
              </a:solidFill>
              <a:latin typeface="Titillium Web"/>
              <a:ea typeface="Titillium Web"/>
              <a:cs typeface="Titillium Web"/>
              <a:sym typeface="Titillium Web"/>
            </a:endParaRPr>
          </a:p>
          <a:p>
            <a:pPr indent="-355600" lvl="0" marL="457200" rtl="0" algn="l">
              <a:spcBef>
                <a:spcPts val="1000"/>
              </a:spcBef>
              <a:spcAft>
                <a:spcPts val="0"/>
              </a:spcAft>
              <a:buClr>
                <a:schemeClr val="lt1"/>
              </a:buClr>
              <a:buSzPts val="2000"/>
              <a:buFont typeface="Titillium Web"/>
              <a:buChar char="-"/>
            </a:pPr>
            <a:r>
              <a:rPr lang="en" sz="2000">
                <a:solidFill>
                  <a:schemeClr val="lt1"/>
                </a:solidFill>
                <a:latin typeface="Titillium Web"/>
                <a:ea typeface="Titillium Web"/>
                <a:cs typeface="Titillium Web"/>
                <a:sym typeface="Titillium Web"/>
              </a:rPr>
              <a:t>The p-value of </a:t>
            </a:r>
            <a:r>
              <a:rPr lang="en" sz="2000">
                <a:solidFill>
                  <a:srgbClr val="FFD966"/>
                </a:solidFill>
                <a:latin typeface="Titillium Web"/>
                <a:ea typeface="Titillium Web"/>
                <a:cs typeface="Titillium Web"/>
                <a:sym typeface="Titillium Web"/>
              </a:rPr>
              <a:t>0.0036</a:t>
            </a:r>
            <a:r>
              <a:rPr lang="en" sz="2000">
                <a:solidFill>
                  <a:schemeClr val="lt1"/>
                </a:solidFill>
                <a:latin typeface="Titillium Web"/>
                <a:ea typeface="Titillium Web"/>
                <a:cs typeface="Titillium Web"/>
                <a:sym typeface="Titillium Web"/>
              </a:rPr>
              <a:t> indicates statistical significance</a:t>
            </a:r>
            <a:endParaRPr sz="2000">
              <a:solidFill>
                <a:schemeClr val="lt1"/>
              </a:solidFill>
              <a:latin typeface="Titillium Web"/>
              <a:ea typeface="Titillium Web"/>
              <a:cs typeface="Titillium Web"/>
              <a:sym typeface="Titillium Web"/>
            </a:endParaRPr>
          </a:p>
          <a:p>
            <a:pPr indent="0" lvl="0" marL="0" rtl="0" algn="l">
              <a:spcBef>
                <a:spcPts val="1000"/>
              </a:spcBef>
              <a:spcAft>
                <a:spcPts val="1000"/>
              </a:spcAft>
              <a:buNone/>
            </a:pPr>
            <a:r>
              <a:rPr lang="en" sz="2000">
                <a:solidFill>
                  <a:schemeClr val="lt1"/>
                </a:solidFill>
                <a:latin typeface="Titillium Web"/>
                <a:ea typeface="Titillium Web"/>
                <a:cs typeface="Titillium Web"/>
                <a:sym typeface="Titillium Web"/>
              </a:rPr>
              <a:t>→ As heart rate increases, body temperature tends to increase, albeit to a modest extent</a:t>
            </a:r>
            <a:endParaRPr sz="2000">
              <a:solidFill>
                <a:schemeClr val="lt1"/>
              </a:solidFill>
              <a:latin typeface="Titillium Web"/>
              <a:ea typeface="Titillium Web"/>
              <a:cs typeface="Titillium Web"/>
              <a:sym typeface="Titillium Web"/>
            </a:endParaRPr>
          </a:p>
        </p:txBody>
      </p:sp>
      <p:pic>
        <p:nvPicPr>
          <p:cNvPr id="841" name="Google Shape;841;p22"/>
          <p:cNvPicPr preferRelativeResize="0"/>
          <p:nvPr/>
        </p:nvPicPr>
        <p:blipFill>
          <a:blip r:embed="rId3">
            <a:alphaModFix/>
          </a:blip>
          <a:stretch>
            <a:fillRect/>
          </a:stretch>
        </p:blipFill>
        <p:spPr>
          <a:xfrm>
            <a:off x="3694050" y="889175"/>
            <a:ext cx="5358999" cy="4183999"/>
          </a:xfrm>
          <a:prstGeom prst="rect">
            <a:avLst/>
          </a:prstGeom>
          <a:noFill/>
          <a:ln>
            <a:noFill/>
          </a:ln>
        </p:spPr>
      </p:pic>
      <p:sp>
        <p:nvSpPr>
          <p:cNvPr id="842" name="Google Shape;842;p22"/>
          <p:cNvSpPr/>
          <p:nvPr/>
        </p:nvSpPr>
        <p:spPr>
          <a:xfrm>
            <a:off x="7250825" y="4134775"/>
            <a:ext cx="609300" cy="389400"/>
          </a:xfrm>
          <a:prstGeom prst="rect">
            <a:avLst/>
          </a:prstGeom>
          <a:solidFill>
            <a:srgbClr val="FFFFFF">
              <a:alpha val="11150"/>
            </a:srgbClr>
          </a:solidFill>
          <a:ln cap="flat" cmpd="sng" w="1905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23"/>
          <p:cNvSpPr txBox="1"/>
          <p:nvPr>
            <p:ph idx="12" type="sldNum"/>
          </p:nvPr>
        </p:nvSpPr>
        <p:spPr>
          <a:xfrm>
            <a:off x="0" y="0"/>
            <a:ext cx="557400" cy="54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48" name="Google Shape;848;p23"/>
          <p:cNvSpPr txBox="1"/>
          <p:nvPr>
            <p:ph type="title"/>
          </p:nvPr>
        </p:nvSpPr>
        <p:spPr>
          <a:xfrm>
            <a:off x="452724" y="265245"/>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Regression Analysis</a:t>
            </a:r>
            <a:endParaRPr b="1">
              <a:latin typeface="Titillium Web"/>
              <a:ea typeface="Titillium Web"/>
              <a:cs typeface="Titillium Web"/>
              <a:sym typeface="Titillium Web"/>
            </a:endParaRPr>
          </a:p>
        </p:txBody>
      </p:sp>
      <p:sp>
        <p:nvSpPr>
          <p:cNvPr id="849" name="Google Shape;849;p23"/>
          <p:cNvSpPr txBox="1"/>
          <p:nvPr>
            <p:ph idx="1" type="body"/>
          </p:nvPr>
        </p:nvSpPr>
        <p:spPr>
          <a:xfrm>
            <a:off x="452725" y="786300"/>
            <a:ext cx="3985200" cy="4147500"/>
          </a:xfrm>
          <a:prstGeom prst="rect">
            <a:avLst/>
          </a:prstGeom>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 value: </a:t>
            </a:r>
            <a:r>
              <a:rPr lang="en" sz="1900">
                <a:solidFill>
                  <a:srgbClr val="FFD966"/>
                </a:solidFill>
              </a:rPr>
              <a:t>0.0036</a:t>
            </a:r>
            <a:endParaRPr sz="1900">
              <a:solidFill>
                <a:srgbClr val="FFD966"/>
              </a:solidFill>
            </a:endParaRPr>
          </a:p>
          <a:p>
            <a:pPr indent="-349250" lvl="0" marL="457200" rtl="0" algn="l">
              <a:spcBef>
                <a:spcPts val="0"/>
              </a:spcBef>
              <a:spcAft>
                <a:spcPts val="0"/>
              </a:spcAft>
              <a:buSzPts val="1900"/>
              <a:buChar char="-"/>
            </a:pPr>
            <a:r>
              <a:rPr lang="en" sz="1900"/>
              <a:t>R-square value: </a:t>
            </a:r>
            <a:r>
              <a:rPr lang="en" sz="1900">
                <a:solidFill>
                  <a:srgbClr val="6AA84F"/>
                </a:solidFill>
              </a:rPr>
              <a:t>0.0643</a:t>
            </a:r>
            <a:r>
              <a:rPr lang="en" sz="1900"/>
              <a:t> -&gt; heart rate explains about </a:t>
            </a:r>
            <a:r>
              <a:rPr lang="en" sz="1900">
                <a:solidFill>
                  <a:srgbClr val="6AA84F"/>
                </a:solidFill>
              </a:rPr>
              <a:t>6.43%</a:t>
            </a:r>
            <a:r>
              <a:rPr lang="en" sz="1900"/>
              <a:t> of the variability in body temperature</a:t>
            </a:r>
            <a:endParaRPr sz="1900"/>
          </a:p>
          <a:p>
            <a:pPr indent="-349250" lvl="0" marL="457200" rtl="0" algn="l">
              <a:spcBef>
                <a:spcPts val="1000"/>
              </a:spcBef>
              <a:spcAft>
                <a:spcPts val="0"/>
              </a:spcAft>
              <a:buSzPts val="1900"/>
              <a:buChar char="-"/>
            </a:pPr>
            <a:r>
              <a:rPr lang="en" sz="1900"/>
              <a:t>An increase in heart rate by 1 beat per minute is associated with an increase in body </a:t>
            </a:r>
            <a:r>
              <a:rPr lang="en" sz="1900"/>
              <a:t>temperature</a:t>
            </a:r>
            <a:r>
              <a:rPr lang="en" sz="1900"/>
              <a:t> by approx </a:t>
            </a:r>
            <a:r>
              <a:rPr lang="en" sz="1900">
                <a:solidFill>
                  <a:srgbClr val="C27BA0"/>
                </a:solidFill>
              </a:rPr>
              <a:t>0.02633</a:t>
            </a:r>
            <a:endParaRPr sz="1900">
              <a:solidFill>
                <a:srgbClr val="C27BA0"/>
              </a:solidFill>
            </a:endParaRPr>
          </a:p>
          <a:p>
            <a:pPr indent="0" lvl="0" marL="0" rtl="0" algn="l">
              <a:spcBef>
                <a:spcPts val="1000"/>
              </a:spcBef>
              <a:spcAft>
                <a:spcPts val="1000"/>
              </a:spcAft>
              <a:buNone/>
            </a:pPr>
            <a:r>
              <a:rPr lang="en" sz="1900"/>
              <a:t>-&gt; </a:t>
            </a:r>
            <a:r>
              <a:rPr lang="en" sz="1900">
                <a:solidFill>
                  <a:srgbClr val="00FFFF"/>
                </a:solidFill>
              </a:rPr>
              <a:t>p&lt;0.05</a:t>
            </a:r>
            <a:r>
              <a:rPr lang="en" sz="1900"/>
              <a:t> indicates significant relationship</a:t>
            </a:r>
            <a:br>
              <a:rPr lang="en" sz="1900"/>
            </a:br>
            <a:r>
              <a:rPr lang="en" sz="1900"/>
              <a:t>-&gt; Small r-square implies heart rate has small effect on body temperature</a:t>
            </a:r>
            <a:endParaRPr sz="1900"/>
          </a:p>
        </p:txBody>
      </p:sp>
      <p:pic>
        <p:nvPicPr>
          <p:cNvPr id="850" name="Google Shape;850;p23"/>
          <p:cNvPicPr preferRelativeResize="0"/>
          <p:nvPr/>
        </p:nvPicPr>
        <p:blipFill>
          <a:blip r:embed="rId3">
            <a:alphaModFix/>
          </a:blip>
          <a:stretch>
            <a:fillRect/>
          </a:stretch>
        </p:blipFill>
        <p:spPr>
          <a:xfrm>
            <a:off x="5060425" y="110400"/>
            <a:ext cx="3985200" cy="4922699"/>
          </a:xfrm>
          <a:prstGeom prst="rect">
            <a:avLst/>
          </a:prstGeom>
          <a:noFill/>
          <a:ln>
            <a:noFill/>
          </a:ln>
        </p:spPr>
      </p:pic>
      <p:sp>
        <p:nvSpPr>
          <p:cNvPr id="851" name="Google Shape;851;p23"/>
          <p:cNvSpPr/>
          <p:nvPr/>
        </p:nvSpPr>
        <p:spPr>
          <a:xfrm>
            <a:off x="8478575" y="2132975"/>
            <a:ext cx="518700" cy="406200"/>
          </a:xfrm>
          <a:prstGeom prst="ellipse">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
        <p:nvSpPr>
          <p:cNvPr id="852" name="Google Shape;852;p23"/>
          <p:cNvSpPr/>
          <p:nvPr/>
        </p:nvSpPr>
        <p:spPr>
          <a:xfrm>
            <a:off x="8103400" y="2973300"/>
            <a:ext cx="518700" cy="406200"/>
          </a:xfrm>
          <a:prstGeom prst="ellipse">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8761D"/>
              </a:solidFill>
              <a:latin typeface="Titillium Web"/>
              <a:ea typeface="Titillium Web"/>
              <a:cs typeface="Titillium Web"/>
              <a:sym typeface="Titillium Web"/>
            </a:endParaRPr>
          </a:p>
        </p:txBody>
      </p:sp>
      <p:sp>
        <p:nvSpPr>
          <p:cNvPr id="853" name="Google Shape;853;p23"/>
          <p:cNvSpPr/>
          <p:nvPr/>
        </p:nvSpPr>
        <p:spPr>
          <a:xfrm>
            <a:off x="6516200" y="4677600"/>
            <a:ext cx="518700" cy="406200"/>
          </a:xfrm>
          <a:prstGeom prst="ellipse">
            <a:avLst/>
          </a:prstGeom>
          <a:noFill/>
          <a:ln cap="flat" cmpd="sng" w="2857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D5A6BD"/>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