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762" r:id="rId2"/>
    <p:sldMasterId id="2147483781" r:id="rId3"/>
    <p:sldMasterId id="2147483793" r:id="rId4"/>
    <p:sldMasterId id="2147483805" r:id="rId5"/>
  </p:sldMasterIdLst>
  <p:notesMasterIdLst>
    <p:notesMasterId r:id="rId100"/>
  </p:notesMasterIdLst>
  <p:handoutMasterIdLst>
    <p:handoutMasterId r:id="rId101"/>
  </p:handoutMasterIdLst>
  <p:sldIdLst>
    <p:sldId id="476" r:id="rId6"/>
    <p:sldId id="521" r:id="rId7"/>
    <p:sldId id="502" r:id="rId8"/>
    <p:sldId id="540" r:id="rId9"/>
    <p:sldId id="541" r:id="rId10"/>
    <p:sldId id="505" r:id="rId11"/>
    <p:sldId id="506" r:id="rId12"/>
    <p:sldId id="512" r:id="rId13"/>
    <p:sldId id="515" r:id="rId14"/>
    <p:sldId id="513" r:id="rId15"/>
    <p:sldId id="516" r:id="rId16"/>
    <p:sldId id="517" r:id="rId17"/>
    <p:sldId id="518" r:id="rId18"/>
    <p:sldId id="519" r:id="rId19"/>
    <p:sldId id="520" r:id="rId20"/>
    <p:sldId id="514" r:id="rId21"/>
    <p:sldId id="528" r:id="rId22"/>
    <p:sldId id="522" r:id="rId23"/>
    <p:sldId id="523" r:id="rId24"/>
    <p:sldId id="524" r:id="rId25"/>
    <p:sldId id="529" r:id="rId26"/>
    <p:sldId id="530" r:id="rId27"/>
    <p:sldId id="531" r:id="rId28"/>
    <p:sldId id="532" r:id="rId29"/>
    <p:sldId id="533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8" r:id="rId53"/>
    <p:sldId id="449" r:id="rId54"/>
    <p:sldId id="454" r:id="rId55"/>
    <p:sldId id="455" r:id="rId56"/>
    <p:sldId id="456" r:id="rId57"/>
    <p:sldId id="462" r:id="rId58"/>
    <p:sldId id="464" r:id="rId59"/>
    <p:sldId id="477" r:id="rId60"/>
    <p:sldId id="534" r:id="rId61"/>
    <p:sldId id="478" r:id="rId62"/>
    <p:sldId id="479" r:id="rId63"/>
    <p:sldId id="480" r:id="rId64"/>
    <p:sldId id="481" r:id="rId65"/>
    <p:sldId id="483" r:id="rId66"/>
    <p:sldId id="485" r:id="rId67"/>
    <p:sldId id="487" r:id="rId68"/>
    <p:sldId id="488" r:id="rId69"/>
    <p:sldId id="489" r:id="rId70"/>
    <p:sldId id="491" r:id="rId71"/>
    <p:sldId id="492" r:id="rId72"/>
    <p:sldId id="493" r:id="rId73"/>
    <p:sldId id="495" r:id="rId74"/>
    <p:sldId id="496" r:id="rId75"/>
    <p:sldId id="499" r:id="rId76"/>
    <p:sldId id="500" r:id="rId77"/>
    <p:sldId id="535" r:id="rId78"/>
    <p:sldId id="501" r:id="rId79"/>
    <p:sldId id="543" r:id="rId80"/>
    <p:sldId id="542" r:id="rId81"/>
    <p:sldId id="538" r:id="rId82"/>
    <p:sldId id="544" r:id="rId83"/>
    <p:sldId id="537" r:id="rId84"/>
    <p:sldId id="539" r:id="rId85"/>
    <p:sldId id="545" r:id="rId86"/>
    <p:sldId id="546" r:id="rId87"/>
    <p:sldId id="553" r:id="rId88"/>
    <p:sldId id="547" r:id="rId89"/>
    <p:sldId id="548" r:id="rId90"/>
    <p:sldId id="549" r:id="rId91"/>
    <p:sldId id="550" r:id="rId92"/>
    <p:sldId id="551" r:id="rId93"/>
    <p:sldId id="552" r:id="rId94"/>
    <p:sldId id="554" r:id="rId95"/>
    <p:sldId id="556" r:id="rId96"/>
    <p:sldId id="555" r:id="rId97"/>
    <p:sldId id="558" r:id="rId98"/>
    <p:sldId id="559" r:id="rId99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81" d="100"/>
          <a:sy n="81" d="100"/>
        </p:scale>
        <p:origin x="1346" y="3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EEFAC9F-FF2A-044A-B5FC-E4928EBB96D6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7B74D-7756-4C08-94D6-180A846680FC}" type="slidenum">
              <a:rPr lang="en-US"/>
              <a:pPr/>
              <a:t>28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E9F2B-DA9D-4CF7-9F46-AD1506C5AD91}" type="slidenum">
              <a:rPr lang="en-US"/>
              <a:pPr/>
              <a:t>29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B3559-1725-44A8-8EB0-A5348FBB4ADF}" type="slidenum">
              <a:rPr lang="en-US"/>
              <a:pPr/>
              <a:t>30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3B803-B5FA-47D0-9E0D-DF817265AC04}" type="slidenum">
              <a:rPr lang="en-US"/>
              <a:pPr/>
              <a:t>31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A3DBF-6852-41E1-A102-EA52D6C29DCA}" type="slidenum">
              <a:rPr lang="en-US"/>
              <a:pPr/>
              <a:t>32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1791D-4C79-45FF-A2B6-62FFD51BB133}" type="slidenum">
              <a:rPr lang="en-US"/>
              <a:pPr/>
              <a:t>33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6761E-D838-49C3-8B19-6D7F27B8F10C}" type="slidenum">
              <a:rPr lang="en-US"/>
              <a:pPr/>
              <a:t>34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10851-0CC8-490A-8A63-3AEF14A60B95}" type="slidenum">
              <a:rPr lang="en-US"/>
              <a:pPr/>
              <a:t>35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01E8B-5825-4C08-9395-AE5B159AFECF}" type="slidenum">
              <a:rPr lang="en-US"/>
              <a:pPr/>
              <a:t>36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F8D68-789A-490C-9FE4-BD9CA8286E3B}" type="slidenum">
              <a:rPr lang="en-US"/>
              <a:pPr/>
              <a:t>37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44D9CD3-E8DB-47DC-AD2E-388B8E63C691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13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DD55A-A52E-4D94-968E-7F8AF46ED8BA}" type="slidenum">
              <a:rPr lang="en-US"/>
              <a:pPr/>
              <a:t>38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3F6E7-0C49-4B3E-BB04-D0B7F525F725}" type="slidenum">
              <a:rPr lang="en-US"/>
              <a:pPr/>
              <a:t>39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013B5-3BDE-4AD8-90D0-319CD0814E65}" type="slidenum">
              <a:rPr lang="en-US"/>
              <a:pPr/>
              <a:t>40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B1CFF-0090-4B7D-A905-5A7B3078933B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C7F82-8FB2-4D90-8B60-680CF803B6CB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34300-7479-4DF9-BF6E-8FA3CC344FB8}" type="slidenum">
              <a:rPr lang="en-US"/>
              <a:pPr/>
              <a:t>43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BB917-F206-4A27-AB03-53A1EF66A8BE}" type="slidenum">
              <a:rPr lang="en-US"/>
              <a:pPr/>
              <a:t>44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4F5CB-FDE1-474B-8469-4C73C9AD7B89}" type="slidenum">
              <a:rPr lang="en-US"/>
              <a:pPr/>
              <a:t>45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CBEB7-0493-4466-A4F6-6A5308A0A6DA}" type="slidenum">
              <a:rPr lang="en-US"/>
              <a:pPr/>
              <a:t>46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122AE-6CA6-41CA-BBE2-DD5EC2DE15E1}" type="slidenum">
              <a:rPr lang="en-US"/>
              <a:pPr/>
              <a:t>47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5FC66A4-BD73-4CD5-8B3B-E5B8D4CD152D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07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19246-3865-4B15-834F-D5FF83FDD09A}" type="slidenum">
              <a:rPr lang="en-US"/>
              <a:pPr/>
              <a:t>48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9290B-5261-4808-ABF5-9F41E759B259}" type="slidenum">
              <a:rPr lang="en-US"/>
              <a:pPr/>
              <a:t>49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7B140-26D7-4B4A-9303-E50BC1B12CBB}" type="slidenum">
              <a:rPr lang="en-US"/>
              <a:pPr/>
              <a:t>50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57F59-2618-4091-8659-8C127A6879C3}" type="slidenum">
              <a:rPr lang="en-US"/>
              <a:pPr/>
              <a:t>51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2CA7A-C954-4A66-BD27-114FAAB86082}" type="slidenum">
              <a:rPr lang="en-US"/>
              <a:pPr/>
              <a:t>52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3B77F-223F-43CE-A881-3835A6E9E7F6}" type="slidenum">
              <a:rPr lang="en-US"/>
              <a:pPr/>
              <a:t>53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6A0C9-598B-44EC-A00E-B77B8AB609DA}" type="slidenum">
              <a:rPr lang="en-US"/>
              <a:pPr/>
              <a:t>54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Applications enforce the data “schema” and integrity, much like MUMPS does in VistA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2C370C-D793-4A74-9C38-72E77B9B78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4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4B5A855-82CB-4A49-8AD7-E60A4AF72A65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2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5A8312-923B-45C3-9661-0036EABAEF17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5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3CA784C-8EB3-4276-9815-B7CF07CBDBDE}" type="slidenum">
              <a:rPr lang="en-US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5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0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EFFDA-EDCA-4C12-992D-691413BD75FA}" type="slidenum">
              <a:rPr lang="en-US"/>
              <a:pPr/>
              <a:t>26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D3F36-E03F-4DBF-B5C7-7A8100FDD159}" type="slidenum">
              <a:rPr lang="en-US"/>
              <a:pPr/>
              <a:t>27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3564" y="1380072"/>
            <a:ext cx="5373704" cy="2616199"/>
          </a:xfrm>
        </p:spPr>
        <p:txBody>
          <a:bodyPr anchor="b">
            <a:normAutofit/>
          </a:bodyPr>
          <a:lstStyle>
            <a:lvl1pPr algn="r">
              <a:defRPr sz="3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4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285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0367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191686"/>
            <a:ext cx="7514035" cy="1307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6" y="1749291"/>
            <a:ext cx="7514035" cy="4515205"/>
          </a:xfrm>
        </p:spPr>
        <p:txBody>
          <a:bodyPr anchor="ctr">
            <a:normAutofit/>
          </a:bodyPr>
          <a:lstStyle>
            <a:lvl1pPr>
              <a:defRPr sz="1750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492" y="6354679"/>
            <a:ext cx="8572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6" y="6338534"/>
            <a:ext cx="413375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993979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666999"/>
            <a:ext cx="6698060" cy="211038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1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44610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168968"/>
            <a:ext cx="7514035" cy="113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8" y="1505069"/>
            <a:ext cx="3671291" cy="46799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1505069"/>
            <a:ext cx="3671292" cy="46799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99492" y="6303562"/>
            <a:ext cx="8572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3896" y="6303562"/>
            <a:ext cx="413375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241053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869795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1" y="1546599"/>
            <a:ext cx="3671292" cy="4528586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7" y="878262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3" y="1546599"/>
            <a:ext cx="3671292" cy="4528586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986580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28963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  <a:defRPr/>
            </a:pPr>
            <a:endParaRPr lang="en-US">
              <a:solidFill>
                <a:srgbClr val="0B4183"/>
              </a:solidFill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  <a:defRPr/>
            </a:pPr>
            <a:fld id="{B9495505-AA8D-4EA2-BB21-59D01CA86624}" type="slidenum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  <a:defRPr/>
              </a:pPr>
              <a:t>‹#›</a:t>
            </a:fld>
            <a:endParaRPr lang="en-US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39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84" y="1093788"/>
            <a:ext cx="7702579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7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8" y="685803"/>
            <a:ext cx="4680743" cy="5469671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7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8331576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6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4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6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0876262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7" y="4732865"/>
            <a:ext cx="7514033" cy="566738"/>
          </a:xfrm>
        </p:spPr>
        <p:txBody>
          <a:bodyPr anchor="b">
            <a:no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7" y="5299604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720123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8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7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790183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4"/>
            <a:ext cx="457200" cy="584776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5ED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en-US" sz="5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5ED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en-US" sz="5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2" y="685802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12" y="3428999"/>
            <a:ext cx="639961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/>
            </a:lvl1pPr>
            <a:lvl2pPr marL="285739" indent="0">
              <a:buFontTx/>
              <a:buNone/>
              <a:defRPr/>
            </a:lvl2pPr>
            <a:lvl3pPr marL="571477" indent="0">
              <a:buFontTx/>
              <a:buNone/>
              <a:defRPr/>
            </a:lvl3pPr>
            <a:lvl4pPr marL="857216" indent="0">
              <a:buFontTx/>
              <a:buNone/>
              <a:defRPr/>
            </a:lvl4pPr>
            <a:lvl5pPr marL="11429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7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2170856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7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89326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4"/>
            <a:ext cx="457200" cy="584776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5ED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en-US" sz="5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5ED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en-US" sz="5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2" y="685802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8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7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5638516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4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7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7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654374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0593436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5" y="685800"/>
            <a:ext cx="1327777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7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453395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5" y="1990726"/>
            <a:ext cx="7793037" cy="990600"/>
          </a:xfrm>
        </p:spPr>
        <p:txBody>
          <a:bodyPr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085ED"/>
              </a:buClr>
              <a:buSzPct val="55000"/>
              <a:buFont typeface="Wingdings" pitchFamily="2" charset="2"/>
              <a:buNone/>
              <a:tabLst/>
              <a:defRPr/>
            </a:pPr>
            <a:endParaRPr kumimoji="0" lang="en-US" sz="1667" b="0" i="0" u="none" strike="noStrike" kern="120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9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750" b="0" i="0" u="none" strike="noStrike" kern="1200" cap="none" spc="0" normalizeH="0" baseline="0" noProof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© 2013 A. Haeberlen, Z. Ives</a:t>
            </a: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1601" y="1"/>
            <a:ext cx="1515326" cy="6858001"/>
            <a:chOff x="1320800" y="0"/>
            <a:chExt cx="2436813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0" name="Picture 19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2203" y="157609"/>
            <a:ext cx="659107" cy="9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5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9B007E-8C7F-4E2E-BC7B-2A3A1679722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148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9CFE0C-32D0-48F6-B754-86DDD93267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78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65F951-6F0A-4BC8-8E78-042EB20EDA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4184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6627F7-2F2A-48BC-9DFD-9A2600CFA55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112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BFDD5-512B-4522-BA85-F72134273AE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849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058DFD-FDB4-43ED-A73B-376F2F66B10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5576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6AB476-D146-4EA7-B6A7-C7ED67CB090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422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0457E-5E49-4C84-A5ED-8D6AE6DEE17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8367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E47378-4043-40E8-88FD-3B9FC25ACA7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85160-A181-4E5D-A8B9-6CC6B5BAC31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3452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71D89C-2CB1-4680-B533-FD01CA337ED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524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9B007E-8C7F-4E2E-BC7B-2A3A1679722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6452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9CFE0C-32D0-48F6-B754-86DDD93267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0203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65F951-6F0A-4BC8-8E78-042EB20EDA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364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6627F7-2F2A-48BC-9DFD-9A2600CFA55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3824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BFDD5-512B-4522-BA85-F72134273AE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454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058DFD-FDB4-43ED-A73B-376F2F66B10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6206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6AB476-D146-4EA7-B6A7-C7ED67CB090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1067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0457E-5E49-4C84-A5ED-8D6AE6DEE17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1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E47378-4043-40E8-88FD-3B9FC25ACA7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6666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85160-A181-4E5D-A8B9-6CC6B5BAC31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6703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71D89C-2CB1-4680-B533-FD01CA337ED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41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449388"/>
            <a:ext cx="8229600" cy="49714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032381"/>
                </a:solidFill>
                <a:latin typeface="Calibri"/>
                <a:cs typeface="Calibri"/>
              </a:defRPr>
            </a:lvl1pPr>
            <a:lvl2pPr>
              <a:defRPr sz="2400">
                <a:solidFill>
                  <a:srgbClr val="032381"/>
                </a:solidFill>
                <a:latin typeface="Calibri"/>
                <a:cs typeface="Calibri"/>
              </a:defRPr>
            </a:lvl2pPr>
            <a:lvl3pPr>
              <a:defRPr sz="1800" baseline="0">
                <a:solidFill>
                  <a:srgbClr val="032381"/>
                </a:solidFill>
                <a:latin typeface="Calibri"/>
                <a:cs typeface="Calibri"/>
              </a:defRPr>
            </a:lvl3pPr>
            <a:lvl4pPr>
              <a:defRPr sz="1600" baseline="0">
                <a:solidFill>
                  <a:srgbClr val="032381"/>
                </a:solidFill>
                <a:latin typeface="Calibri"/>
                <a:cs typeface="Calibri"/>
              </a:defRPr>
            </a:lvl4pPr>
            <a:lvl5pPr>
              <a:defRPr sz="1400" baseline="0">
                <a:solidFill>
                  <a:srgbClr val="03238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Sample text</a:t>
            </a:r>
          </a:p>
          <a:p>
            <a:pPr lvl="2"/>
            <a:r>
              <a:rPr lang="en-US" dirty="0" smtClean="0"/>
              <a:t>Sample text</a:t>
            </a:r>
          </a:p>
          <a:p>
            <a:pPr lvl="3"/>
            <a:r>
              <a:rPr lang="en-US" dirty="0" smtClean="0"/>
              <a:t>Sample text</a:t>
            </a:r>
          </a:p>
          <a:p>
            <a:pPr lvl="4"/>
            <a:r>
              <a:rPr lang="en-US" dirty="0" smtClean="0"/>
              <a:t>Sample text</a:t>
            </a:r>
          </a:p>
          <a:p>
            <a:pPr lvl="1"/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747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59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1575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1337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Calibri"/>
                <a:cs typeface="Calibri"/>
              </a:defRPr>
            </a:lvl1pPr>
            <a:lvl2pPr marL="742950" indent="-285750">
              <a:buFont typeface="Arial"/>
              <a:buChar char="•"/>
              <a:defRPr sz="2000">
                <a:solidFill>
                  <a:schemeClr val="accent1"/>
                </a:solidFill>
                <a:latin typeface="Calibri"/>
                <a:cs typeface="Calibri"/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1575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1337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Calibri"/>
                <a:cs typeface="Calibri"/>
              </a:defRPr>
            </a:lvl1pPr>
            <a:lvl2pPr marL="742950" indent="-285750">
              <a:buFont typeface="Arial"/>
              <a:buChar char="•"/>
              <a:defRPr sz="2000">
                <a:solidFill>
                  <a:schemeClr val="accent1"/>
                </a:solidFill>
                <a:latin typeface="Calibri"/>
                <a:cs typeface="Calibri"/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757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18" y="1577474"/>
            <a:ext cx="4017956" cy="484333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Calibri"/>
                <a:cs typeface="Calibri"/>
              </a:defRPr>
            </a:lvl1pPr>
            <a:lvl2pPr marL="742950" indent="-285750">
              <a:buFont typeface="Arial"/>
              <a:buChar char="•"/>
              <a:defRPr sz="2000">
                <a:solidFill>
                  <a:schemeClr val="accent1"/>
                </a:solidFill>
                <a:latin typeface="Calibri"/>
                <a:cs typeface="Calibri"/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1540" y="1577474"/>
            <a:ext cx="4017956" cy="484333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Calibri"/>
                <a:cs typeface="Calibri"/>
              </a:defRPr>
            </a:lvl1pPr>
            <a:lvl2pPr marL="742950" indent="-285750">
              <a:buFont typeface="Arial"/>
              <a:buChar char="•"/>
              <a:defRPr sz="2000">
                <a:solidFill>
                  <a:schemeClr val="accent1"/>
                </a:solidFill>
                <a:latin typeface="Calibri"/>
                <a:cs typeface="Calibri"/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62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gen_title_VERSION2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10gen_title_VERSION2_2diffblu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3883" y="4768948"/>
            <a:ext cx="6400800" cy="1752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r">
              <a:buNone/>
              <a:defRPr sz="3200" baseline="0">
                <a:solidFill>
                  <a:schemeClr val="bg1"/>
                </a:solidFill>
                <a:effectLst>
                  <a:outerShdw blurRad="50800" dist="50800" dir="5400000" algn="tl" rotWithShape="0">
                    <a:schemeClr val="tx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20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5F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3518" y="133643"/>
            <a:ext cx="8333281" cy="970671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aseline="0">
                <a:solidFill>
                  <a:schemeClr val="bg1"/>
                </a:solidFill>
                <a:effectLst>
                  <a:outerShdw blurRad="50800" dist="50800" dir="5400000" algn="tl" rotWithShape="0">
                    <a:schemeClr val="tx1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27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5F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 userDrawn="1"/>
        </p:nvSpPr>
        <p:spPr>
          <a:xfrm>
            <a:off x="-423863" y="912813"/>
            <a:ext cx="3641726" cy="4565650"/>
          </a:xfrm>
          <a:prstGeom prst="roundRect">
            <a:avLst>
              <a:gd name="adj" fmla="val 8085"/>
            </a:avLst>
          </a:prstGeom>
          <a:solidFill>
            <a:srgbClr val="032381"/>
          </a:solidFill>
          <a:ln>
            <a:noFill/>
          </a:ln>
          <a:effectLst>
            <a:outerShdw blurRad="511175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67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0" y="6324600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rgbClr val="496075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49607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2010 10gen Inc.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49607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9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56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9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30.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938" y="157609"/>
            <a:ext cx="8176332" cy="7121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938" y="1083899"/>
            <a:ext cx="8176332" cy="5170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1" y="6310317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B61BEF0D-F0BB-DE4B-95CE-6DB70DBA9567}" type="datetimeFigureOut">
              <a:rPr lang="en-US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2/10/2020</a:t>
            </a:fld>
            <a:endParaRPr lang="en-US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939" y="6310317"/>
            <a:ext cx="6791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de-DE" smtClean="0">
                <a:solidFill>
                  <a:srgbClr val="0B4183"/>
                </a:solidFill>
                <a:ea typeface="+mn-ea"/>
              </a:rPr>
              <a:t>University of Pennsylvania</a:t>
            </a:r>
            <a:endParaRPr lang="en-GB" dirty="0">
              <a:solidFill>
                <a:srgbClr val="0B4183"/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5" y="6310317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 smtClean="0">
                <a:solidFill>
                  <a:srgbClr val="0B4183"/>
                </a:solidFill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‹#›</a:t>
            </a:fld>
            <a:endParaRPr lang="en-GB">
              <a:solidFill>
                <a:srgbClr val="0B4183"/>
              </a:solidFill>
              <a:ea typeface="+mn-ea"/>
            </a:endParaRPr>
          </a:p>
        </p:txBody>
      </p:sp>
      <p:sp>
        <p:nvSpPr>
          <p:cNvPr id="15" name="Rectangle 32"/>
          <p:cNvSpPr>
            <a:spLocks noChangeArrowheads="1"/>
          </p:cNvSpPr>
          <p:nvPr userDrawn="1"/>
        </p:nvSpPr>
        <p:spPr bwMode="auto">
          <a:xfrm>
            <a:off x="4384007" y="6366671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750" b="0" i="0" u="none" strike="noStrike" kern="1200" cap="none" spc="0" normalizeH="0" baseline="0" noProof="0" dirty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© 2017-8 Z. Ives, S. Davidson, L. Ungar, C. Greenberg</a:t>
            </a: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4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hf hdr="0" dt="0"/>
  <p:txStyles>
    <p:titleStyle>
      <a:lvl1pPr algn="ctr" defTabSz="285739" rtl="0" eaLnBrk="1" latinLnBrk="0" hangingPunct="1">
        <a:spcBef>
          <a:spcPct val="0"/>
        </a:spcBef>
        <a:buNone/>
        <a:defRPr sz="3200" kern="1200" cap="none">
          <a:ln w="3175" cmpd="sng">
            <a:noFill/>
          </a:ln>
          <a:solidFill>
            <a:schemeClr val="tx1"/>
          </a:solidFill>
          <a:effectLst/>
          <a:latin typeface="Franklin Gothic Demi" charset="0"/>
          <a:ea typeface="Franklin Gothic Demi" charset="0"/>
          <a:cs typeface="Franklin Gothic Dem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8587" indent="-178587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onstantia" charset="0"/>
          <a:ea typeface="Constantia" charset="0"/>
          <a:cs typeface="Constantia" charset="0"/>
        </a:defRPr>
      </a:lvl1pPr>
      <a:lvl2pPr marL="464326" indent="-178587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0" kern="1200" cap="none">
          <a:solidFill>
            <a:schemeClr val="tx1"/>
          </a:solidFill>
          <a:effectLst/>
          <a:latin typeface="Constantia" charset="0"/>
          <a:ea typeface="Constantia" charset="0"/>
          <a:cs typeface="Constantia" charset="0"/>
        </a:defRPr>
      </a:lvl2pPr>
      <a:lvl3pPr marL="750064" indent="-178587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onstantia" charset="0"/>
          <a:ea typeface="Constantia" charset="0"/>
          <a:cs typeface="Constantia" charset="0"/>
        </a:defRPr>
      </a:lvl3pPr>
      <a:lvl4pPr marL="964368" indent="-107152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onstantia" charset="0"/>
          <a:ea typeface="Constantia" charset="0"/>
          <a:cs typeface="Constantia" charset="0"/>
        </a:defRPr>
      </a:lvl4pPr>
      <a:lvl5pPr marL="1250107" indent="-107152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onstantia" charset="0"/>
          <a:ea typeface="Constantia" charset="0"/>
          <a:cs typeface="Constantia" charset="0"/>
        </a:defRPr>
      </a:lvl5pPr>
      <a:lvl6pPr marL="1571562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857301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143039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428778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FE058-E24E-44D4-8AE6-4ED6084A3F1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4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FE058-E24E-44D4-8AE6-4ED6084A3F1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A4BC5-AE2A-401E-9EDD-DF8812A1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85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gen_slide_VERSION2_2diffblue.jpg"/>
          <p:cNvPicPr>
            <a:picLocks noChangeAspect="1"/>
          </p:cNvPicPr>
          <p:nvPr userDrawn="1"/>
        </p:nvPicPr>
        <p:blipFill rotWithShape="1">
          <a:blip r:embed="rId10"/>
          <a:srcRect b="83198"/>
          <a:stretch/>
        </p:blipFill>
        <p:spPr>
          <a:xfrm>
            <a:off x="0" y="0"/>
            <a:ext cx="9144000" cy="1152525"/>
          </a:xfrm>
          <a:prstGeom prst="rect">
            <a:avLst/>
          </a:prstGeom>
          <a:effectLst>
            <a:outerShdw blurRad="3810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1"/>
          <p:cNvSpPr txBox="1">
            <a:spLocks/>
          </p:cNvSpPr>
          <p:nvPr userDrawn="1"/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D731F4-8689-4C9E-8DDF-5A7A4D1DB300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3238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03238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8" name="Picture 4" descr="logo-mongodb-onwhite-1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6397625"/>
            <a:ext cx="11176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20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lang="en-US" sz="28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docs.google.com/file/d/0B7lNUaak0bK1encwYnBVUWZSWjA/ed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_theo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4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49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The Many Shades of Data Representation</a:t>
            </a:r>
            <a:br>
              <a:rPr lang="en-US" dirty="0" smtClean="0">
                <a:latin typeface="Helvetica" charset="0"/>
              </a:rPr>
            </a:br>
            <a:endParaRPr lang="en-US" dirty="0">
              <a:latin typeface="Helvetica" charset="0"/>
            </a:endParaRP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754188" y="-5603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0" y="355649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Helvetica" charset="0"/>
              </a:rPr>
              <a:t>AdHoc</a:t>
            </a:r>
            <a:endParaRPr lang="en-US" sz="2800" dirty="0" smtClean="0">
              <a:latin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charset="0"/>
              </a:rPr>
              <a:t>Relational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charset="0"/>
              </a:rPr>
              <a:t>Document markup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charset="0"/>
              </a:rPr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charset="0"/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charset="0"/>
              </a:rPr>
              <a:t>NoSQL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0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Evolution Timeline</a:t>
            </a:r>
          </a:p>
        </p:txBody>
      </p:sp>
      <p:pic>
        <p:nvPicPr>
          <p:cNvPr id="21507" name="Picture 2" descr="http://www.benstopford.com/wp-content/uploads/2012/06/DB-NoSQL-History-300x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66888"/>
            <a:ext cx="518160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099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25438" y="419100"/>
            <a:ext cx="8651875" cy="1104900"/>
          </a:xfrm>
        </p:spPr>
        <p:txBody>
          <a:bodyPr/>
          <a:lstStyle/>
          <a:p>
            <a:r>
              <a:rPr lang="en-US" altLang="en-US" smtClean="0"/>
              <a:t>Database Systems Landscape Nowadays</a:t>
            </a:r>
          </a:p>
        </p:txBody>
      </p:sp>
      <p:pic>
        <p:nvPicPr>
          <p:cNvPr id="1536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860550"/>
            <a:ext cx="160655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1911350"/>
            <a:ext cx="160655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3060700"/>
            <a:ext cx="565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435350"/>
            <a:ext cx="12573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974850"/>
            <a:ext cx="1522413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3438525"/>
            <a:ext cx="140811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584575"/>
            <a:ext cx="19796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706813"/>
            <a:ext cx="10287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4268788"/>
            <a:ext cx="2286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0" descr="https://encrypted-tbn3.gstatic.com/images?q=tbn:ANd9GcSazRmW0mlDyAtPw5_8xwkgjAI8bBX0O1hlDEh91TW2Lw3BIQviO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4130675"/>
            <a:ext cx="12080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4300538"/>
            <a:ext cx="167163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4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4448175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4932363"/>
            <a:ext cx="9921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4992688"/>
            <a:ext cx="17684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5391150"/>
            <a:ext cx="6064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5180013"/>
            <a:ext cx="18430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925638"/>
            <a:ext cx="17716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2" descr="https://encrypted-tbn3.gstatic.com/images?q=tbn:ANd9GcTfZsbhCLfrNEdw1RzBrpjR96ZKSFQ2osLRqviixN0UDLLH7MMI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88" y="2767013"/>
            <a:ext cx="24717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335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0399" y="205273"/>
            <a:ext cx="8077200" cy="960341"/>
          </a:xfrm>
        </p:spPr>
        <p:txBody>
          <a:bodyPr/>
          <a:lstStyle/>
          <a:p>
            <a:r>
              <a:rPr lang="en-US" altLang="en-US" dirty="0" smtClean="0"/>
              <a:t>Somebody, Please, Bring Some Order to This Madness – Cont’d</a:t>
            </a:r>
          </a:p>
        </p:txBody>
      </p:sp>
      <p:pic>
        <p:nvPicPr>
          <p:cNvPr id="16387" name="Picture 2" descr="http://www.daneshjooyar.com/wp-content/uploads/NoSQL.jpg-t201309090223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t="21333" r="3987" b="4820"/>
          <a:stretch>
            <a:fillRect/>
          </a:stretch>
        </p:blipFill>
        <p:spPr bwMode="auto">
          <a:xfrm>
            <a:off x="1828800" y="2057400"/>
            <a:ext cx="533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298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9060" y="205273"/>
            <a:ext cx="8077200" cy="1090969"/>
          </a:xfrm>
        </p:spPr>
        <p:txBody>
          <a:bodyPr/>
          <a:lstStyle/>
          <a:p>
            <a:r>
              <a:rPr lang="en-US" altLang="en-US" dirty="0" smtClean="0"/>
              <a:t>Somebody, Please, Bring Some Order to This Madness – Cont’d</a:t>
            </a:r>
          </a:p>
        </p:txBody>
      </p:sp>
      <p:pic>
        <p:nvPicPr>
          <p:cNvPr id="17411" name="Picture 2" descr="http://media.bestofmicro.com/Z/L/383601/original/nosql-databa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1638"/>
            <a:ext cx="457200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Content Placeholder 2"/>
          <p:cNvSpPr>
            <a:spLocks noGrp="1"/>
          </p:cNvSpPr>
          <p:nvPr>
            <p:ph sz="half" idx="1"/>
          </p:nvPr>
        </p:nvSpPr>
        <p:spPr>
          <a:xfrm>
            <a:off x="506413" y="2057400"/>
            <a:ext cx="3455987" cy="3429000"/>
          </a:xfrm>
        </p:spPr>
        <p:txBody>
          <a:bodyPr/>
          <a:lstStyle/>
          <a:p>
            <a:r>
              <a:rPr lang="en-US" altLang="en-US" dirty="0" smtClean="0"/>
              <a:t>NoSQL Data(base)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316549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2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992868"/>
          </a:xfrm>
        </p:spPr>
        <p:txBody>
          <a:bodyPr/>
          <a:lstStyle/>
          <a:p>
            <a:r>
              <a:rPr lang="en-US" altLang="en-US" dirty="0" smtClean="0"/>
              <a:t>Somebody, Please, Bring Some Order to This Madness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>
          <a:xfrm>
            <a:off x="76200" y="2057400"/>
            <a:ext cx="3352800" cy="3429000"/>
          </a:xfrm>
        </p:spPr>
        <p:txBody>
          <a:bodyPr/>
          <a:lstStyle/>
          <a:p>
            <a:r>
              <a:rPr lang="en-US" altLang="en-US" sz="2000" dirty="0" smtClean="0"/>
              <a:t>Different Interfaces</a:t>
            </a:r>
          </a:p>
          <a:p>
            <a:r>
              <a:rPr lang="en-US" altLang="en-US" sz="2000" dirty="0" smtClean="0"/>
              <a:t>Different hardware support</a:t>
            </a:r>
          </a:p>
          <a:p>
            <a:r>
              <a:rPr lang="en-US" altLang="en-US" sz="2000" dirty="0" smtClean="0"/>
              <a:t>Different application support</a:t>
            </a:r>
          </a:p>
          <a:p>
            <a:r>
              <a:rPr lang="en-US" altLang="en-US" sz="2000" dirty="0" smtClean="0"/>
              <a:t>Lack of Uniformity</a:t>
            </a:r>
          </a:p>
        </p:txBody>
      </p:sp>
      <p:pic>
        <p:nvPicPr>
          <p:cNvPr id="18436" name="Picture 4" descr="http://www.infoq.com/resource/articles/State-of-NoSQL/en/resources/7fig2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93888"/>
            <a:ext cx="56388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4038600" y="6107113"/>
            <a:ext cx="5305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Source: http://www.infoq.com/articles/State-of-NoSQL</a:t>
            </a:r>
          </a:p>
        </p:txBody>
      </p:sp>
    </p:spTree>
    <p:extLst>
      <p:ext uri="{BB962C8B-B14F-4D97-AF65-F5344CB8AC3E}">
        <p14:creationId xmlns:p14="http://schemas.microsoft.com/office/powerpoint/2010/main" val="14202750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9459" name="Picture 2" descr="https://blogs.the451group.com/information_management/files/2014/03/data_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651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2971800" y="1752600"/>
            <a:ext cx="4267200" cy="1295400"/>
          </a:xfrm>
          <a:prstGeom prst="roundRect">
            <a:avLst/>
          </a:prstGeom>
          <a:solidFill>
            <a:srgbClr val="FFFF00">
              <a:alpha val="28000"/>
            </a:srgb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Additional Resources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Tutorial by C. Mohan, An In-Depth Look at Modern Database Systems</a:t>
            </a:r>
          </a:p>
          <a:p>
            <a:r>
              <a:rPr lang="en-US" altLang="en-US" sz="2000" dirty="0" smtClean="0">
                <a:hlinkClick r:id="rId2"/>
              </a:rPr>
              <a:t>https://docs.google.com/file/d/0B7lNUaak0bK1encwYnBVUWZSWjA/edit</a:t>
            </a:r>
            <a:endParaRPr lang="en-US" altLang="en-US" sz="2000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769567"/>
            <a:ext cx="2367319" cy="28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1143000" y="4373563"/>
            <a:ext cx="45720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Seven Databases in Seven Weeks: A Guide to Modern Databases and the NoSQL Movement</a:t>
            </a:r>
          </a:p>
        </p:txBody>
      </p:sp>
    </p:spTree>
    <p:extLst>
      <p:ext uri="{BB962C8B-B14F-4D97-AF65-F5344CB8AC3E}">
        <p14:creationId xmlns:p14="http://schemas.microsoft.com/office/powerpoint/2010/main" val="25327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Data Models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092200"/>
            <a:ext cx="7435850" cy="5584825"/>
          </a:xfrm>
        </p:spPr>
        <p:txBody>
          <a:bodyPr/>
          <a:lstStyle/>
          <a:p>
            <a:r>
              <a:rPr lang="en-US" altLang="en-US" sz="2400" dirty="0" smtClean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Data constraints</a:t>
            </a:r>
          </a:p>
          <a:p>
            <a:r>
              <a:rPr lang="en-US" altLang="en-US" sz="2400" b="1" dirty="0" smtClean="0"/>
              <a:t>Relational model</a:t>
            </a:r>
          </a:p>
          <a:p>
            <a:r>
              <a:rPr lang="en-US" altLang="en-US" sz="2400" b="1" dirty="0" smtClean="0"/>
              <a:t>Entity-Relationship data model </a:t>
            </a:r>
            <a:r>
              <a:rPr lang="en-US" altLang="en-US" sz="2400" dirty="0" smtClean="0"/>
              <a:t>(mainly for database design) </a:t>
            </a:r>
          </a:p>
          <a:p>
            <a:r>
              <a:rPr lang="en-US" altLang="en-US" sz="2400" dirty="0" smtClean="0"/>
              <a:t>Object-based data models (Object-oriented and Object-relational)</a:t>
            </a:r>
          </a:p>
          <a:p>
            <a:r>
              <a:rPr lang="en-US" altLang="en-US" sz="2400" dirty="0" err="1" smtClean="0"/>
              <a:t>Semistructured</a:t>
            </a:r>
            <a:r>
              <a:rPr lang="en-US" altLang="en-US" sz="2400" dirty="0" smtClean="0"/>
              <a:t> data model  (XML, JSON)</a:t>
            </a:r>
          </a:p>
          <a:p>
            <a:r>
              <a:rPr lang="en-US" altLang="en-US" sz="2400" dirty="0" smtClean="0"/>
              <a:t>Graph Databases</a:t>
            </a:r>
          </a:p>
          <a:p>
            <a:pPr lvl="1"/>
            <a:r>
              <a:rPr lang="en-US" dirty="0"/>
              <a:t>based on the mathematical principle of </a:t>
            </a:r>
            <a:r>
              <a:rPr lang="en-US" dirty="0">
                <a:hlinkClick r:id="rId3"/>
              </a:rPr>
              <a:t>graph </a:t>
            </a:r>
            <a:r>
              <a:rPr lang="en-US" dirty="0" smtClean="0">
                <a:hlinkClick r:id="rId3"/>
              </a:rPr>
              <a:t>theory</a:t>
            </a:r>
            <a:r>
              <a:rPr lang="en-US" dirty="0" smtClean="0"/>
              <a:t>.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2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Data Model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806" y="2029243"/>
            <a:ext cx="8072465" cy="3824369"/>
          </a:xfrm>
        </p:spPr>
        <p:txBody>
          <a:bodyPr>
            <a:normAutofit lnSpcReduction="10000"/>
          </a:bodyPr>
          <a:lstStyle/>
          <a:p>
            <a:pPr marL="231775" indent="-231775">
              <a:lnSpc>
                <a:spcPct val="90000"/>
              </a:lnSpc>
              <a:buNone/>
            </a:pPr>
            <a:r>
              <a:rPr lang="en-US" sz="2400" dirty="0"/>
              <a:t>It all began with a breakthrough paper by E.F. </a:t>
            </a:r>
            <a:r>
              <a:rPr lang="en-US" sz="2400" dirty="0" err="1"/>
              <a:t>Codd</a:t>
            </a:r>
            <a:r>
              <a:rPr lang="en-US" sz="2400" dirty="0"/>
              <a:t> in 1970:</a:t>
            </a:r>
          </a:p>
          <a:p>
            <a:pPr marL="231775" indent="-231775">
              <a:lnSpc>
                <a:spcPct val="90000"/>
              </a:lnSpc>
              <a:buNone/>
            </a:pPr>
            <a:r>
              <a:rPr lang="en-US" sz="2400" dirty="0"/>
              <a:t>“A relational model of data for large shared data banks”.</a:t>
            </a:r>
          </a:p>
          <a:p>
            <a:pPr marL="231775" indent="-231775">
              <a:lnSpc>
                <a:spcPct val="90000"/>
              </a:lnSpc>
              <a:buNone/>
            </a:pPr>
            <a:r>
              <a:rPr lang="en-US" sz="2400" dirty="0"/>
              <a:t>Communications of the ACM 13 (6):  377</a:t>
            </a:r>
          </a:p>
          <a:p>
            <a:pPr marL="231775" indent="-231775">
              <a:lnSpc>
                <a:spcPct val="90000"/>
              </a:lnSpc>
              <a:buNone/>
            </a:pPr>
            <a:r>
              <a:rPr lang="en-US" sz="2400" dirty="0" err="1"/>
              <a:t>Codd’s</a:t>
            </a:r>
            <a:r>
              <a:rPr lang="en-US" sz="2400" dirty="0"/>
              <a:t> insights:</a:t>
            </a:r>
          </a:p>
          <a:p>
            <a:pPr marL="633413" lvl="1" indent="-287338">
              <a:lnSpc>
                <a:spcPct val="90000"/>
              </a:lnSpc>
            </a:pPr>
            <a:r>
              <a:rPr lang="en-US" sz="2000" dirty="0"/>
              <a:t>Separate physical implementation from logical</a:t>
            </a:r>
          </a:p>
          <a:p>
            <a:pPr marL="633413" lvl="1" indent="-287338">
              <a:lnSpc>
                <a:spcPct val="90000"/>
              </a:lnSpc>
            </a:pPr>
            <a:r>
              <a:rPr lang="en-US" sz="2000" dirty="0"/>
              <a:t>Model the data </a:t>
            </a:r>
            <a:r>
              <a:rPr lang="en-US" sz="2000" dirty="0">
                <a:solidFill>
                  <a:srgbClr val="990000"/>
                </a:solidFill>
              </a:rPr>
              <a:t>independently</a:t>
            </a:r>
            <a:r>
              <a:rPr lang="en-US" sz="2000" dirty="0"/>
              <a:t> from how it will be used (accessed, printed, etc.)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Describe the data </a:t>
            </a:r>
            <a:r>
              <a:rPr lang="en-US" sz="1800" dirty="0">
                <a:solidFill>
                  <a:srgbClr val="990000"/>
                </a:solidFill>
              </a:rPr>
              <a:t>minimally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990000"/>
                </a:solidFill>
              </a:rPr>
              <a:t>mathematically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Use standard mathematical (logical) operations over the data – these are the </a:t>
            </a:r>
            <a:r>
              <a:rPr lang="en-US" sz="1800" dirty="0">
                <a:solidFill>
                  <a:srgbClr val="990000"/>
                </a:solidFill>
              </a:rPr>
              <a:t>relational calculus</a:t>
            </a:r>
            <a:r>
              <a:rPr lang="en-US" sz="1800" dirty="0"/>
              <a:t> (~ SQL) or </a:t>
            </a:r>
            <a:r>
              <a:rPr lang="en-US" sz="1800" dirty="0">
                <a:solidFill>
                  <a:srgbClr val="990000"/>
                </a:solidFill>
              </a:rPr>
              <a:t>relational </a:t>
            </a:r>
            <a:r>
              <a:rPr lang="en-US" sz="1800" dirty="0" smtClean="0">
                <a:solidFill>
                  <a:srgbClr val="990000"/>
                </a:solidFill>
              </a:rPr>
              <a:t>algebra</a:t>
            </a:r>
            <a:endParaRPr lang="en-US" sz="1800" dirty="0">
              <a:solidFill>
                <a:srgbClr val="990000"/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127" y="571500"/>
            <a:ext cx="988911" cy="11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7EE0-3545-43E1-B019-80BE9072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908892"/>
          </a:xfrm>
        </p:spPr>
        <p:txBody>
          <a:bodyPr/>
          <a:lstStyle/>
          <a:p>
            <a:r>
              <a:rPr lang="en-US" dirty="0"/>
              <a:t>What are Codd’s Basic</a:t>
            </a:r>
            <a:br>
              <a:rPr lang="en-US" dirty="0"/>
            </a:br>
            <a:r>
              <a:rPr lang="en-US" dirty="0"/>
              <a:t>Operations?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2DD6-F21E-4776-8D05-CD241BA8A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19" y="1476343"/>
            <a:ext cx="8221756" cy="4903787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relation</a:t>
            </a:r>
            <a:r>
              <a:rPr lang="en-US" sz="2400" dirty="0"/>
              <a:t> is a set of </a:t>
            </a:r>
            <a:r>
              <a:rPr lang="en-US" sz="2400" b="1" dirty="0"/>
              <a:t>tuples</a:t>
            </a:r>
            <a:r>
              <a:rPr lang="en-US" sz="2400" dirty="0"/>
              <a:t> with the same </a:t>
            </a:r>
            <a:r>
              <a:rPr lang="en-US" sz="2400" b="1" dirty="0"/>
              <a:t>schema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relational algebra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Select items from a set, based on a predicate</a:t>
            </a:r>
          </a:p>
          <a:p>
            <a:pPr lvl="1"/>
            <a:r>
              <a:rPr lang="en-US" sz="2400" dirty="0"/>
              <a:t>Project / map tuples based on a subset of their attributes</a:t>
            </a:r>
          </a:p>
          <a:p>
            <a:pPr lvl="1"/>
            <a:r>
              <a:rPr lang="en-US" sz="2400" dirty="0"/>
              <a:t>Join tuples from two relations based on a predicate over their relationships</a:t>
            </a:r>
          </a:p>
          <a:p>
            <a:pPr lvl="1"/>
            <a:r>
              <a:rPr lang="en-US" sz="2400" dirty="0"/>
              <a:t>Union tuples from two different sets</a:t>
            </a:r>
          </a:p>
          <a:p>
            <a:pPr lvl="1"/>
            <a:r>
              <a:rPr lang="en-US" sz="2400" dirty="0"/>
              <a:t>Group tuples by a subset of their fields, and compute an </a:t>
            </a:r>
            <a:r>
              <a:rPr lang="en-US" sz="2400" b="1" dirty="0"/>
              <a:t>aggregate</a:t>
            </a:r>
            <a:r>
              <a:rPr lang="en-US" sz="2400" dirty="0"/>
              <a:t> over the other fields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F6509-4CB7-45E2-B7D0-6E8E7B2F0F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8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0"/>
            <a:ext cx="3438525" cy="4876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4" y="4663410"/>
            <a:ext cx="6667500" cy="20193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948"/>
            <a:ext cx="6102220" cy="20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41101" y="286869"/>
            <a:ext cx="8077200" cy="935384"/>
          </a:xfrm>
        </p:spPr>
        <p:txBody>
          <a:bodyPr/>
          <a:lstStyle/>
          <a:p>
            <a:r>
              <a:rPr lang="en-US" sz="3200" dirty="0"/>
              <a:t>Optimization was key to adoption of relational systems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346" y="1877481"/>
            <a:ext cx="7514035" cy="376267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There was a gap between the breakthrough idea and commercial adoption</a:t>
            </a:r>
          </a:p>
          <a:p>
            <a:pPr marL="819139" lvl="1" indent="-533400">
              <a:lnSpc>
                <a:spcPct val="90000"/>
              </a:lnSpc>
            </a:pPr>
            <a:r>
              <a:rPr lang="en-US" sz="1800" dirty="0" err="1"/>
              <a:t>Codd’s</a:t>
            </a:r>
            <a:r>
              <a:rPr lang="en-US" sz="1800" dirty="0"/>
              <a:t> original work:  1969-70</a:t>
            </a:r>
          </a:p>
          <a:p>
            <a:pPr marL="819139" lvl="1" indent="-533400">
              <a:lnSpc>
                <a:spcPct val="90000"/>
              </a:lnSpc>
            </a:pPr>
            <a:r>
              <a:rPr lang="en-US" sz="1800" dirty="0"/>
              <a:t>Earliest relational database research:  ~1976</a:t>
            </a:r>
          </a:p>
          <a:p>
            <a:pPr marL="819139" lvl="1" indent="-533400">
              <a:lnSpc>
                <a:spcPct val="90000"/>
              </a:lnSpc>
            </a:pPr>
            <a:r>
              <a:rPr lang="en-US" sz="1800" dirty="0"/>
              <a:t>Oracle “2.0”: 1979</a:t>
            </a:r>
          </a:p>
          <a:p>
            <a:pPr marL="231775" indent="-231775">
              <a:lnSpc>
                <a:spcPct val="90000"/>
              </a:lnSpc>
            </a:pPr>
            <a:r>
              <a:rPr lang="en-US" sz="2000" dirty="0"/>
              <a:t>Key to success was optimization</a:t>
            </a:r>
          </a:p>
          <a:p>
            <a:pPr marL="819139" lvl="1" indent="-533400">
              <a:lnSpc>
                <a:spcPct val="90000"/>
              </a:lnSpc>
            </a:pPr>
            <a:r>
              <a:rPr lang="en-US" sz="1800" dirty="0"/>
              <a:t>Indexing</a:t>
            </a:r>
          </a:p>
          <a:p>
            <a:pPr marL="819139" lvl="1" indent="-533400">
              <a:lnSpc>
                <a:spcPct val="90000"/>
              </a:lnSpc>
            </a:pPr>
            <a:r>
              <a:rPr lang="en-US" sz="1800" dirty="0"/>
              <a:t>Optimization based on rewriting queries</a:t>
            </a:r>
          </a:p>
          <a:p>
            <a:pPr marL="819139" lvl="1" indent="-533400">
              <a:lnSpc>
                <a:spcPct val="90000"/>
              </a:lnSpc>
            </a:pPr>
            <a:r>
              <a:rPr lang="en-US" sz="1800" dirty="0"/>
              <a:t>Optimizing joins</a:t>
            </a:r>
          </a:p>
          <a:p>
            <a:pPr marL="819139" lvl="1" indent="-533400">
              <a:lnSpc>
                <a:spcPct val="90000"/>
              </a:lnSpc>
            </a:pPr>
            <a:r>
              <a:rPr lang="en-US" sz="1800" dirty="0"/>
              <a:t>“Materialized views” – precomputed, </a:t>
            </a:r>
            <a:br>
              <a:rPr lang="en-US" sz="1800" dirty="0"/>
            </a:br>
            <a:r>
              <a:rPr lang="en-US" sz="1800" dirty="0"/>
              <a:t>always-updated tables derived from others</a:t>
            </a:r>
          </a:p>
        </p:txBody>
      </p:sp>
    </p:spTree>
    <p:extLst>
      <p:ext uri="{BB962C8B-B14F-4D97-AF65-F5344CB8AC3E}">
        <p14:creationId xmlns:p14="http://schemas.microsoft.com/office/powerpoint/2010/main" val="14752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Relational Model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96937"/>
          </a:xfrm>
        </p:spPr>
        <p:txBody>
          <a:bodyPr/>
          <a:lstStyle/>
          <a:p>
            <a:r>
              <a:rPr lang="en-US" altLang="en-US" dirty="0" smtClean="0"/>
              <a:t>Example of tabular data in the relational model</a:t>
            </a:r>
          </a:p>
        </p:txBody>
      </p:sp>
      <p:sp>
        <p:nvSpPr>
          <p:cNvPr id="44036" name="Line 31"/>
          <p:cNvSpPr>
            <a:spLocks noChangeShapeType="1"/>
          </p:cNvSpPr>
          <p:nvPr/>
        </p:nvSpPr>
        <p:spPr bwMode="auto">
          <a:xfrm flipH="1">
            <a:off x="6456363" y="16097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7" name="Text Box 32"/>
          <p:cNvSpPr txBox="1">
            <a:spLocks noChangeArrowheads="1"/>
          </p:cNvSpPr>
          <p:nvPr/>
        </p:nvSpPr>
        <p:spPr bwMode="auto">
          <a:xfrm>
            <a:off x="6858000" y="1322388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96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96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Columns</a:t>
            </a:r>
          </a:p>
        </p:txBody>
      </p:sp>
      <p:sp>
        <p:nvSpPr>
          <p:cNvPr id="44038" name="Line 33"/>
          <p:cNvSpPr>
            <a:spLocks noChangeShapeType="1"/>
          </p:cNvSpPr>
          <p:nvPr/>
        </p:nvSpPr>
        <p:spPr bwMode="auto">
          <a:xfrm flipH="1">
            <a:off x="5572125" y="16383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4039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1614488" y="2259013"/>
            <a:ext cx="55260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Text Box 38"/>
          <p:cNvSpPr txBox="1">
            <a:spLocks noChangeArrowheads="1"/>
          </p:cNvSpPr>
          <p:nvPr/>
        </p:nvSpPr>
        <p:spPr bwMode="auto">
          <a:xfrm>
            <a:off x="7696200" y="2590800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96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96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Rows</a:t>
            </a:r>
          </a:p>
        </p:txBody>
      </p:sp>
      <p:sp>
        <p:nvSpPr>
          <p:cNvPr id="44041" name="Line 39"/>
          <p:cNvSpPr>
            <a:spLocks noChangeShapeType="1"/>
          </p:cNvSpPr>
          <p:nvPr/>
        </p:nvSpPr>
        <p:spPr bwMode="auto">
          <a:xfrm flipH="1">
            <a:off x="7167563" y="2765425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2" name="Line 40"/>
          <p:cNvSpPr>
            <a:spLocks noChangeShapeType="1"/>
          </p:cNvSpPr>
          <p:nvPr/>
        </p:nvSpPr>
        <p:spPr bwMode="auto">
          <a:xfrm flipH="1">
            <a:off x="7180263" y="2841625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80963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SQL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1125538"/>
            <a:ext cx="8404225" cy="5194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smtClean="0">
                <a:solidFill>
                  <a:srgbClr val="000099"/>
                </a:solidFill>
              </a:rPr>
              <a:t>SQL</a:t>
            </a:r>
            <a:r>
              <a:rPr lang="en-US" altLang="en-US" sz="2400" smtClean="0"/>
              <a:t>: widely used non-procedural language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Example: Find the name of the instructor with ID 22222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select	</a:t>
            </a:r>
            <a:r>
              <a:rPr lang="en-US" altLang="en-US" i="1" smtClean="0"/>
              <a:t>name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from	</a:t>
            </a:r>
            <a:r>
              <a:rPr lang="en-US" altLang="en-US" i="1" smtClean="0"/>
              <a:t>instructor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where</a:t>
            </a:r>
            <a:r>
              <a:rPr lang="en-US" altLang="en-US" smtClean="0"/>
              <a:t>	</a:t>
            </a:r>
            <a:r>
              <a:rPr lang="en-US" altLang="en-US" i="1" smtClean="0"/>
              <a:t>instructor.ID </a:t>
            </a:r>
            <a:r>
              <a:rPr lang="en-US" altLang="en-US" smtClean="0"/>
              <a:t>= ‘22222’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Example: Find the ID and building of instructors in the Physics dept.</a:t>
            </a:r>
            <a:endParaRPr lang="en-US" altLang="en-US" b="1" smtClean="0"/>
          </a:p>
          <a:p>
            <a:pPr lvl="1">
              <a:lnSpc>
                <a:spcPct val="90000"/>
              </a:lnSpc>
              <a:buFont typeface="Monotype Sorts" pitchFamily="96" charset="2"/>
              <a:buNone/>
            </a:pPr>
            <a:r>
              <a:rPr lang="en-US" altLang="en-US" b="1" smtClean="0"/>
              <a:t>    select </a:t>
            </a:r>
            <a:r>
              <a:rPr lang="en-US" altLang="en-US" i="1" smtClean="0"/>
              <a:t>instructor</a:t>
            </a:r>
            <a:r>
              <a:rPr lang="en-US" altLang="en-US" smtClean="0"/>
              <a:t>.</a:t>
            </a:r>
            <a:r>
              <a:rPr lang="en-US" altLang="en-US" i="1" smtClean="0"/>
              <a:t>ID</a:t>
            </a:r>
            <a:r>
              <a:rPr lang="en-US" altLang="en-US" smtClean="0"/>
              <a:t>, </a:t>
            </a:r>
            <a:r>
              <a:rPr lang="en-US" altLang="en-US" i="1" smtClean="0"/>
              <a:t>department</a:t>
            </a:r>
            <a:r>
              <a:rPr lang="en-US" altLang="en-US" smtClean="0"/>
              <a:t>.</a:t>
            </a:r>
            <a:r>
              <a:rPr lang="en-US" altLang="en-US" i="1" smtClean="0"/>
              <a:t>building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r>
              <a:rPr lang="en-US" altLang="en-US" smtClean="0"/>
              <a:t>, </a:t>
            </a:r>
            <a:r>
              <a:rPr lang="en-US" altLang="en-US" i="1" smtClean="0"/>
              <a:t>department</a:t>
            </a:r>
            <a:br>
              <a:rPr lang="en-US" altLang="en-US" i="1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instructor.dept_name = department.dept_name </a:t>
            </a:r>
            <a:r>
              <a:rPr lang="en-US" altLang="en-US" b="1" smtClean="0"/>
              <a:t>and </a:t>
            </a:r>
            <a:br>
              <a:rPr lang="en-US" altLang="en-US" b="1" smtClean="0"/>
            </a:br>
            <a:r>
              <a:rPr lang="en-US" altLang="en-US" b="1" smtClean="0"/>
              <a:t>           </a:t>
            </a:r>
            <a:r>
              <a:rPr lang="en-US" altLang="en-US" i="1" smtClean="0"/>
              <a:t>department.dept_name </a:t>
            </a:r>
            <a:r>
              <a:rPr lang="en-US" altLang="en-US" smtClean="0"/>
              <a:t>= ‘Physics’</a:t>
            </a:r>
            <a:br>
              <a:rPr lang="en-US" altLang="en-US" smtClean="0"/>
            </a:br>
            <a:r>
              <a:rPr lang="en-US" altLang="en-US" smtClean="0"/>
              <a:t>           </a:t>
            </a:r>
            <a:endParaRPr lang="en-US" altLang="en-US" i="1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Application programs generally access databases through one of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Language extensions to allow embedded SQL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Application program interface (e.g., ODBC/JDBC) which allow SQL queries to be sent to a database</a:t>
            </a:r>
          </a:p>
        </p:txBody>
      </p:sp>
    </p:spTree>
    <p:extLst>
      <p:ext uri="{BB962C8B-B14F-4D97-AF65-F5344CB8AC3E}">
        <p14:creationId xmlns:p14="http://schemas.microsoft.com/office/powerpoint/2010/main" val="13606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Integrity Constraints</a:t>
            </a: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498" y="1205917"/>
            <a:ext cx="5238137" cy="4970948"/>
          </a:xfrm>
        </p:spPr>
        <p:txBody>
          <a:bodyPr/>
          <a:lstStyle/>
          <a:p>
            <a:r>
              <a:rPr lang="en-US" altLang="en-US" sz="2400" dirty="0"/>
              <a:t>On a Single Relation</a:t>
            </a:r>
          </a:p>
          <a:p>
            <a:pPr lvl="1"/>
            <a:r>
              <a:rPr lang="en-US" altLang="en-US" sz="2000" dirty="0" smtClean="0"/>
              <a:t>not null</a:t>
            </a:r>
          </a:p>
          <a:p>
            <a:pPr lvl="1"/>
            <a:r>
              <a:rPr lang="en-US" altLang="en-US" sz="2000" dirty="0" smtClean="0"/>
              <a:t>primary key</a:t>
            </a:r>
          </a:p>
          <a:p>
            <a:pPr lvl="1"/>
            <a:r>
              <a:rPr lang="en-US" altLang="en-US" sz="2000" dirty="0" smtClean="0"/>
              <a:t>unique</a:t>
            </a:r>
          </a:p>
          <a:p>
            <a:pPr lvl="1"/>
            <a:r>
              <a:rPr lang="en-US" altLang="en-US" sz="2000" dirty="0" smtClean="0"/>
              <a:t>check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(P), where </a:t>
            </a:r>
            <a:r>
              <a:rPr lang="en-US" altLang="en-US" sz="2400" dirty="0" smtClean="0"/>
              <a:t>P is a predicate</a:t>
            </a:r>
          </a:p>
          <a:p>
            <a:r>
              <a:rPr lang="en-US" altLang="en-US" sz="2400" dirty="0" smtClean="0"/>
              <a:t>On Multiple Relations</a:t>
            </a:r>
          </a:p>
          <a:p>
            <a:pPr lvl="1"/>
            <a:r>
              <a:rPr lang="en-US" altLang="en-US" sz="2000" dirty="0" smtClean="0"/>
              <a:t>Referential Integrity</a:t>
            </a:r>
          </a:p>
          <a:p>
            <a:pPr lvl="2"/>
            <a:r>
              <a:rPr lang="en-US" altLang="en-US" sz="2000" dirty="0"/>
              <a:t>Ensures that a value that appears in one relation for a given set of attributes also appears for a certain set of attributes in another relation.</a:t>
            </a:r>
          </a:p>
          <a:p>
            <a:pPr marL="457200" lvl="1" indent="0">
              <a:buNone/>
            </a:pPr>
            <a:endParaRPr lang="en-US" altLang="en-US" sz="2400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96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96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pitchFamily="96" charset="2"/>
              <a:buNone/>
            </a:pPr>
            <a:endParaRPr lang="en-US" altLang="en-US" sz="20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35" y="3377682"/>
            <a:ext cx="3296879" cy="30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ACID Properties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659224"/>
            <a:ext cx="7872413" cy="4198776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000099"/>
                </a:solidFill>
              </a:rPr>
              <a:t>Atomicity</a:t>
            </a:r>
            <a:r>
              <a:rPr lang="en-US" altLang="en-US" sz="2000" b="1" dirty="0" smtClean="0"/>
              <a:t>. </a:t>
            </a:r>
            <a:r>
              <a:rPr lang="en-US" altLang="en-US" sz="2000" dirty="0" smtClean="0"/>
              <a:t> Either all operations of the transaction are properly reflected in the database or none are.</a:t>
            </a:r>
          </a:p>
          <a:p>
            <a:r>
              <a:rPr lang="en-US" altLang="en-US" sz="2000" b="1" dirty="0" smtClean="0">
                <a:solidFill>
                  <a:srgbClr val="000099"/>
                </a:solidFill>
              </a:rPr>
              <a:t>Consistency</a:t>
            </a:r>
            <a:r>
              <a:rPr lang="en-US" altLang="en-US" sz="2000" b="1" dirty="0" smtClean="0"/>
              <a:t>.</a:t>
            </a:r>
            <a:r>
              <a:rPr lang="en-US" altLang="en-US" sz="2000" dirty="0" smtClean="0"/>
              <a:t>  Execution of a transaction in isolation preserves the consistency of the database.</a:t>
            </a:r>
          </a:p>
          <a:p>
            <a:r>
              <a:rPr lang="en-US" altLang="en-US" sz="2000" b="1" dirty="0" smtClean="0">
                <a:solidFill>
                  <a:srgbClr val="000099"/>
                </a:solidFill>
              </a:rPr>
              <a:t>Isolation</a:t>
            </a:r>
            <a:r>
              <a:rPr lang="en-US" altLang="en-US" sz="2000" b="1" dirty="0" smtClean="0"/>
              <a:t>.</a:t>
            </a:r>
            <a:r>
              <a:rPr lang="en-US" altLang="en-US" sz="2000" dirty="0" smtClean="0"/>
              <a:t>  Although multiple transactions may execute concurrently, each transaction must be unaware of other concurrently executing transactions. 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000" b="1" dirty="0" smtClean="0">
                <a:solidFill>
                  <a:srgbClr val="000099"/>
                </a:solidFill>
              </a:rPr>
              <a:t>Durability</a:t>
            </a:r>
            <a:r>
              <a:rPr lang="en-US" altLang="en-US" sz="2000" b="1" dirty="0" smtClean="0"/>
              <a:t>.  </a:t>
            </a:r>
            <a:r>
              <a:rPr lang="en-US" altLang="en-US" sz="2000" dirty="0" smtClean="0"/>
              <a:t>After a transaction completes successfully, the changes it has made to the database persist, even if there are system failures. </a:t>
            </a:r>
            <a:endParaRPr lang="en-US" altLang="en-US" sz="2000" i="1" dirty="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01700" y="1056650"/>
            <a:ext cx="82423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A  </a:t>
            </a:r>
            <a:r>
              <a:rPr kumimoji="1" lang="en-US" altLang="en-US" sz="2000" b="1" dirty="0">
                <a:solidFill>
                  <a:srgbClr val="000099"/>
                </a:solidFill>
              </a:rPr>
              <a:t>transaction</a:t>
            </a:r>
            <a:r>
              <a:rPr lang="en-US" altLang="en-US" sz="2000" dirty="0"/>
              <a:t>  is a unit of program execution that accesses and possibly updates various data items</a:t>
            </a:r>
            <a:r>
              <a:rPr lang="en-US" altLang="en-US" sz="2000" dirty="0" smtClean="0"/>
              <a:t>. To </a:t>
            </a:r>
            <a:r>
              <a:rPr lang="en-US" altLang="en-US" sz="2000" dirty="0"/>
              <a:t>preserve the integrity of data the database system must ensure:</a:t>
            </a:r>
          </a:p>
        </p:txBody>
      </p:sp>
    </p:spTree>
    <p:extLst>
      <p:ext uri="{BB962C8B-B14F-4D97-AF65-F5344CB8AC3E}">
        <p14:creationId xmlns:p14="http://schemas.microsoft.com/office/powerpoint/2010/main" val="13115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88" y="406724"/>
            <a:ext cx="8077200" cy="1002198"/>
          </a:xfrm>
        </p:spPr>
        <p:txBody>
          <a:bodyPr/>
          <a:lstStyle/>
          <a:p>
            <a:r>
              <a:rPr lang="en-US" dirty="0" smtClean="0"/>
              <a:t>ER Model: Entities </a:t>
            </a:r>
            <a:r>
              <a:rPr lang="en-US" dirty="0"/>
              <a:t>&amp; Relationships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3" y="1636079"/>
            <a:ext cx="7142744" cy="4949241"/>
          </a:xfrm>
        </p:spPr>
      </p:pic>
    </p:spTree>
    <p:extLst>
      <p:ext uri="{BB962C8B-B14F-4D97-AF65-F5344CB8AC3E}">
        <p14:creationId xmlns:p14="http://schemas.microsoft.com/office/powerpoint/2010/main" val="19674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XML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558904" cy="5210175"/>
          </a:xfrm>
        </p:spPr>
        <p:txBody>
          <a:bodyPr/>
          <a:lstStyle/>
          <a:p>
            <a:r>
              <a:rPr lang="en-US" sz="2400" dirty="0"/>
              <a:t>XML:  Extensible Markup Language</a:t>
            </a:r>
          </a:p>
          <a:p>
            <a:r>
              <a:rPr lang="en-US" sz="2400" dirty="0"/>
              <a:t>Defined by the WWW Consortium (W3C)</a:t>
            </a:r>
          </a:p>
          <a:p>
            <a:r>
              <a:rPr lang="en-US" sz="2400" dirty="0"/>
              <a:t>Derived from SGML (Standard Generalized Markup Language), but simpler to use than SGML </a:t>
            </a:r>
          </a:p>
          <a:p>
            <a:r>
              <a:rPr lang="en-US" sz="2400" dirty="0"/>
              <a:t>Documents have tags giving extra information about sections of the document</a:t>
            </a:r>
          </a:p>
          <a:p>
            <a:pPr lvl="1"/>
            <a:r>
              <a:rPr lang="en-US" sz="2400" dirty="0"/>
              <a:t>E.g.,  </a:t>
            </a:r>
            <a:r>
              <a:rPr lang="en-US" sz="2400" dirty="0">
                <a:solidFill>
                  <a:srgbClr val="993300"/>
                </a:solidFill>
              </a:rPr>
              <a:t>&lt;title&gt; XML &lt;/title&gt;  &lt;slide&gt; Introduction …&lt;/slide&gt;</a:t>
            </a:r>
          </a:p>
          <a:p>
            <a:r>
              <a:rPr lang="en-US" sz="2400" b="1" dirty="0"/>
              <a:t>Extensible</a:t>
            </a:r>
            <a:r>
              <a:rPr lang="en-US" sz="2400" dirty="0"/>
              <a:t>, unlike HTML</a:t>
            </a:r>
          </a:p>
          <a:p>
            <a:pPr lvl="1"/>
            <a:r>
              <a:rPr lang="en-US" sz="2400" dirty="0"/>
              <a:t>Users can add new tags, and </a:t>
            </a:r>
            <a:r>
              <a:rPr lang="en-US" sz="2400" i="1" dirty="0"/>
              <a:t>separately</a:t>
            </a:r>
            <a:r>
              <a:rPr lang="en-US" sz="2400" dirty="0"/>
              <a:t> specify how the tag should be handled for display</a:t>
            </a:r>
          </a:p>
          <a:p>
            <a:pPr>
              <a:buFont typeface="Monotype Sorts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Introduction (Cont.)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505638" cy="5210175"/>
          </a:xfrm>
        </p:spPr>
        <p:txBody>
          <a:bodyPr/>
          <a:lstStyle/>
          <a:p>
            <a:r>
              <a:rPr lang="en-US" sz="1800" dirty="0"/>
              <a:t>The ability to specify new tags, and to create nested tag structures make XML a great way to exchange </a:t>
            </a:r>
            <a:r>
              <a:rPr lang="en-US" sz="1800" b="1" dirty="0"/>
              <a:t>data</a:t>
            </a:r>
            <a:r>
              <a:rPr lang="en-US" sz="1800" dirty="0"/>
              <a:t>, not just documents.</a:t>
            </a:r>
          </a:p>
          <a:p>
            <a:pPr lvl="1"/>
            <a:r>
              <a:rPr lang="en-US" sz="1800" dirty="0"/>
              <a:t>Much of the use of XML has been in data exchange applications, not as a replacement for HTML</a:t>
            </a:r>
          </a:p>
          <a:p>
            <a:r>
              <a:rPr lang="en-US" sz="1800" dirty="0"/>
              <a:t>Tags make data (relatively) self-documenting </a:t>
            </a:r>
          </a:p>
          <a:p>
            <a:pPr lvl="1"/>
            <a:r>
              <a:rPr lang="en-US" sz="1800" dirty="0"/>
              <a:t>E.g.,</a:t>
            </a:r>
            <a:br>
              <a:rPr lang="en-US" sz="1800" dirty="0"/>
            </a:br>
            <a:r>
              <a:rPr lang="en-US" sz="1800" dirty="0"/>
              <a:t>     </a:t>
            </a:r>
            <a:r>
              <a:rPr lang="en-US" sz="1800" dirty="0">
                <a:solidFill>
                  <a:srgbClr val="993300"/>
                </a:solidFill>
              </a:rPr>
              <a:t>&lt;university&gt;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&lt;department&gt;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   &lt;</a:t>
            </a:r>
            <a:r>
              <a:rPr lang="en-US" sz="1800" dirty="0" err="1">
                <a:solidFill>
                  <a:srgbClr val="993300"/>
                </a:solidFill>
              </a:rPr>
              <a:t>dept_name</a:t>
            </a:r>
            <a:r>
              <a:rPr lang="en-US" sz="1800" dirty="0">
                <a:solidFill>
                  <a:srgbClr val="993300"/>
                </a:solidFill>
              </a:rPr>
              <a:t>&gt; Comp. Sci. &lt;/</a:t>
            </a:r>
            <a:r>
              <a:rPr lang="en-US" sz="1800" dirty="0" err="1">
                <a:solidFill>
                  <a:srgbClr val="993300"/>
                </a:solidFill>
              </a:rPr>
              <a:t>dept_name</a:t>
            </a:r>
            <a:r>
              <a:rPr lang="en-US" sz="1800" dirty="0">
                <a:solidFill>
                  <a:srgbClr val="993300"/>
                </a:solidFill>
              </a:rPr>
              <a:t>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   &lt;building&gt; Taylor &lt;/building&gt;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   &lt;budget&gt; 100000 &lt;/budget&gt;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&lt;/department&gt;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&lt;course&gt;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    &lt;</a:t>
            </a:r>
            <a:r>
              <a:rPr lang="en-US" sz="1800" dirty="0" err="1">
                <a:solidFill>
                  <a:srgbClr val="993300"/>
                </a:solidFill>
              </a:rPr>
              <a:t>course_id</a:t>
            </a:r>
            <a:r>
              <a:rPr lang="en-US" sz="1800" dirty="0">
                <a:solidFill>
                  <a:srgbClr val="993300"/>
                </a:solidFill>
              </a:rPr>
              <a:t>&gt; CS-101 &lt;/</a:t>
            </a:r>
            <a:r>
              <a:rPr lang="en-US" sz="1800" dirty="0" err="1">
                <a:solidFill>
                  <a:srgbClr val="993300"/>
                </a:solidFill>
              </a:rPr>
              <a:t>course_id</a:t>
            </a:r>
            <a:r>
              <a:rPr lang="en-US" sz="1800" dirty="0">
                <a:solidFill>
                  <a:srgbClr val="993300"/>
                </a:solidFill>
              </a:rPr>
              <a:t>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    &lt;title&gt; Intro. to Computer Science &lt;/title&gt;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    &lt;</a:t>
            </a:r>
            <a:r>
              <a:rPr lang="en-US" sz="1800" dirty="0" err="1">
                <a:solidFill>
                  <a:srgbClr val="993300"/>
                </a:solidFill>
              </a:rPr>
              <a:t>dept_name</a:t>
            </a:r>
            <a:r>
              <a:rPr lang="en-US" sz="1800" dirty="0">
                <a:solidFill>
                  <a:srgbClr val="993300"/>
                </a:solidFill>
              </a:rPr>
              <a:t>&gt; Comp. Sci &lt;/</a:t>
            </a:r>
            <a:r>
              <a:rPr lang="en-US" sz="1800" dirty="0" err="1">
                <a:solidFill>
                  <a:srgbClr val="993300"/>
                </a:solidFill>
              </a:rPr>
              <a:t>dept_name</a:t>
            </a:r>
            <a:r>
              <a:rPr lang="en-US" sz="1800" dirty="0">
                <a:solidFill>
                  <a:srgbClr val="993300"/>
                </a:solidFill>
              </a:rPr>
              <a:t>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    &lt;credits&gt; 4 &lt;/credits&gt;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&lt;/course&gt;</a:t>
            </a:r>
          </a:p>
          <a:p>
            <a:pPr lvl="1">
              <a:buFont typeface="Monotype Sorts" charset="2"/>
              <a:buNone/>
            </a:pPr>
            <a:r>
              <a:rPr lang="en-US" sz="1800" dirty="0">
                <a:solidFill>
                  <a:srgbClr val="993300"/>
                </a:solidFill>
              </a:rPr>
              <a:t>          &lt;/university&gt;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sz="18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Motivation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754213" cy="5133975"/>
          </a:xfrm>
        </p:spPr>
        <p:txBody>
          <a:bodyPr/>
          <a:lstStyle/>
          <a:p>
            <a:r>
              <a:rPr lang="en-US" sz="2000" dirty="0"/>
              <a:t>Data interchange is critical in today’s networked world</a:t>
            </a:r>
          </a:p>
          <a:p>
            <a:pPr lvl="1"/>
            <a:r>
              <a:rPr lang="en-US" sz="2000" dirty="0"/>
              <a:t>Examples:</a:t>
            </a:r>
          </a:p>
          <a:p>
            <a:pPr lvl="2"/>
            <a:r>
              <a:rPr lang="en-US" sz="2000" dirty="0"/>
              <a:t>Banking:  funds transfer</a:t>
            </a:r>
          </a:p>
          <a:p>
            <a:pPr lvl="2"/>
            <a:r>
              <a:rPr lang="en-US" sz="2000" dirty="0"/>
              <a:t>Order processing (especially inter-company orders)</a:t>
            </a:r>
          </a:p>
          <a:p>
            <a:pPr lvl="2"/>
            <a:r>
              <a:rPr lang="en-US" sz="2000" dirty="0"/>
              <a:t>Scientific data</a:t>
            </a:r>
          </a:p>
          <a:p>
            <a:pPr lvl="3"/>
            <a:r>
              <a:rPr lang="en-US" sz="2000" dirty="0"/>
              <a:t>Chemistry:  </a:t>
            </a:r>
            <a:r>
              <a:rPr lang="en-US" sz="2000" dirty="0" err="1"/>
              <a:t>ChemML</a:t>
            </a:r>
            <a:r>
              <a:rPr lang="en-US" sz="2000" dirty="0"/>
              <a:t>, …</a:t>
            </a:r>
          </a:p>
          <a:p>
            <a:pPr lvl="3"/>
            <a:r>
              <a:rPr lang="en-US" sz="2000" dirty="0"/>
              <a:t>Genetics:    BSML (Bio-Sequence Markup Language), …</a:t>
            </a:r>
          </a:p>
          <a:p>
            <a:pPr lvl="1"/>
            <a:r>
              <a:rPr lang="en-US" sz="2000" dirty="0"/>
              <a:t>Paper flow of information between organizations is being replaced by electronic flow of information</a:t>
            </a:r>
          </a:p>
          <a:p>
            <a:r>
              <a:rPr lang="en-US" sz="2000" dirty="0"/>
              <a:t>Each application area has its own set of standards for representing information</a:t>
            </a:r>
          </a:p>
          <a:p>
            <a:r>
              <a:rPr lang="en-US" sz="2000" dirty="0"/>
              <a:t>XML has become the basis for all new generation data interchange formats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Motivation (Cont.)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612170" cy="5257800"/>
          </a:xfrm>
        </p:spPr>
        <p:txBody>
          <a:bodyPr/>
          <a:lstStyle/>
          <a:p>
            <a:r>
              <a:rPr lang="en-US" sz="1800" dirty="0"/>
              <a:t>Earlier generation formats were based on plain text with line headers indicating the meaning of fields</a:t>
            </a:r>
          </a:p>
          <a:p>
            <a:pPr lvl="1"/>
            <a:r>
              <a:rPr lang="en-US" sz="1800" dirty="0"/>
              <a:t>Similar in concept to email headers</a:t>
            </a:r>
          </a:p>
          <a:p>
            <a:pPr lvl="1"/>
            <a:r>
              <a:rPr lang="en-US" sz="1800" dirty="0"/>
              <a:t>Does not allow for nested structures, no standard “type” language</a:t>
            </a:r>
          </a:p>
          <a:p>
            <a:pPr lvl="1"/>
            <a:r>
              <a:rPr lang="en-US" sz="1800" dirty="0"/>
              <a:t>Tied too closely to low level document structure (lines, spaces,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r>
              <a:rPr lang="en-US" sz="1800" dirty="0"/>
              <a:t>Each XML based standard defines what are valid elements, using</a:t>
            </a:r>
          </a:p>
          <a:p>
            <a:pPr lvl="1"/>
            <a:r>
              <a:rPr lang="en-US" sz="1800" dirty="0"/>
              <a:t> XML type specification languages to specify the syntax</a:t>
            </a:r>
          </a:p>
          <a:p>
            <a:pPr lvl="2"/>
            <a:r>
              <a:rPr lang="en-US" sz="1800" dirty="0"/>
              <a:t>DTD (Document Type Descriptors)</a:t>
            </a:r>
          </a:p>
          <a:p>
            <a:pPr lvl="2"/>
            <a:r>
              <a:rPr lang="en-US" sz="1800" dirty="0"/>
              <a:t>XML Schema</a:t>
            </a:r>
          </a:p>
          <a:p>
            <a:pPr lvl="1"/>
            <a:r>
              <a:rPr lang="en-US" sz="1800" dirty="0"/>
              <a:t>Plus textual descriptions of the semantics</a:t>
            </a:r>
          </a:p>
          <a:p>
            <a:r>
              <a:rPr lang="en-US" sz="1800" dirty="0"/>
              <a:t>XML allows new tags to be defined as required</a:t>
            </a:r>
          </a:p>
          <a:p>
            <a:pPr lvl="1"/>
            <a:r>
              <a:rPr lang="en-US" sz="1800" dirty="0"/>
              <a:t>However, this may be constrained by DTDs</a:t>
            </a:r>
          </a:p>
          <a:p>
            <a:r>
              <a:rPr lang="en-US" sz="1800" dirty="0"/>
              <a:t>A wide variety of tools is available for parsing, browsing and querying XML documents/data</a:t>
            </a:r>
          </a:p>
          <a:p>
            <a:pPr lvl="2"/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7881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1600" y="5967413"/>
            <a:ext cx="762000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Source: https://www.bietltools.com/tag/whats-the-difference-of-structured-and-unstructured-data/</a:t>
            </a:r>
          </a:p>
        </p:txBody>
      </p:sp>
    </p:spTree>
    <p:extLst>
      <p:ext uri="{BB962C8B-B14F-4D97-AF65-F5344CB8AC3E}">
        <p14:creationId xmlns:p14="http://schemas.microsoft.com/office/powerpoint/2010/main" val="33874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with Relational Data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4812"/>
            <a:ext cx="7707313" cy="4903787"/>
          </a:xfrm>
        </p:spPr>
        <p:txBody>
          <a:bodyPr/>
          <a:lstStyle/>
          <a:p>
            <a:r>
              <a:rPr lang="en-US" sz="2400" dirty="0"/>
              <a:t>Inefficient: tags, which in effect represent schema information, are repeated</a:t>
            </a:r>
          </a:p>
          <a:p>
            <a:r>
              <a:rPr lang="en-US" sz="2400" dirty="0"/>
              <a:t>Better than relational tuples as a data-exchange format</a:t>
            </a:r>
          </a:p>
          <a:p>
            <a:pPr lvl="1"/>
            <a:r>
              <a:rPr lang="en-US" sz="2400" dirty="0"/>
              <a:t>Unlike relational tuples, XML data is self-documenting due to presence of tags</a:t>
            </a:r>
          </a:p>
          <a:p>
            <a:pPr lvl="1"/>
            <a:r>
              <a:rPr lang="en-US" sz="2400" dirty="0"/>
              <a:t>Non-rigid format: tags can be added</a:t>
            </a:r>
          </a:p>
          <a:p>
            <a:pPr lvl="1"/>
            <a:r>
              <a:rPr lang="en-US" sz="2400" dirty="0"/>
              <a:t>Allows nested structures</a:t>
            </a:r>
          </a:p>
          <a:p>
            <a:pPr lvl="1"/>
            <a:r>
              <a:rPr lang="en-US" sz="2400" dirty="0"/>
              <a:t>Wide acceptance, not only in database systems, but also in browsers, tools, and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XML Data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084" y="1138178"/>
            <a:ext cx="8072466" cy="4903787"/>
          </a:xfrm>
        </p:spPr>
        <p:txBody>
          <a:bodyPr/>
          <a:lstStyle/>
          <a:p>
            <a:r>
              <a:rPr lang="en-US" sz="2400" b="1" dirty="0">
                <a:solidFill>
                  <a:srgbClr val="0033CC"/>
                </a:solidFill>
              </a:rPr>
              <a:t>Tag</a:t>
            </a:r>
            <a:r>
              <a:rPr lang="en-US" sz="2400" dirty="0"/>
              <a:t>:  label for a section of data</a:t>
            </a:r>
          </a:p>
          <a:p>
            <a:r>
              <a:rPr lang="en-US" sz="2400" b="1" dirty="0">
                <a:solidFill>
                  <a:srgbClr val="0033CC"/>
                </a:solidFill>
              </a:rPr>
              <a:t>Element</a:t>
            </a:r>
            <a:r>
              <a:rPr lang="en-US" sz="2400" dirty="0"/>
              <a:t>: section of data beginning with &lt;</a:t>
            </a:r>
            <a:r>
              <a:rPr lang="en-US" sz="2400" i="1" dirty="0" err="1"/>
              <a:t>tagname</a:t>
            </a:r>
            <a:r>
              <a:rPr lang="en-US" sz="2400" dirty="0"/>
              <a:t>&gt; and ending with matching &lt;/</a:t>
            </a:r>
            <a:r>
              <a:rPr lang="en-US" sz="2400" i="1" dirty="0" err="1"/>
              <a:t>tagname</a:t>
            </a:r>
            <a:r>
              <a:rPr lang="en-US" sz="2400" dirty="0"/>
              <a:t>&gt;</a:t>
            </a:r>
          </a:p>
          <a:p>
            <a:r>
              <a:rPr lang="en-US" sz="2400" dirty="0"/>
              <a:t>Elements must be properly </a:t>
            </a:r>
            <a:r>
              <a:rPr lang="en-US" sz="2400" dirty="0">
                <a:solidFill>
                  <a:srgbClr val="0033CC"/>
                </a:solidFill>
              </a:rPr>
              <a:t>nested</a:t>
            </a:r>
          </a:p>
          <a:p>
            <a:pPr lvl="1"/>
            <a:r>
              <a:rPr lang="en-US" sz="2400" dirty="0"/>
              <a:t>Proper nesting</a:t>
            </a:r>
          </a:p>
          <a:p>
            <a:pPr lvl="2"/>
            <a:r>
              <a:rPr lang="en-US" sz="2400" dirty="0"/>
              <a:t> </a:t>
            </a:r>
            <a:r>
              <a:rPr lang="en-US" sz="2400" dirty="0">
                <a:solidFill>
                  <a:srgbClr val="993300"/>
                </a:solidFill>
              </a:rPr>
              <a:t>&lt;course&gt; … &lt;title&gt;  …. &lt;/title&gt; &lt;/course&gt; </a:t>
            </a:r>
          </a:p>
          <a:p>
            <a:pPr lvl="1"/>
            <a:r>
              <a:rPr lang="en-US" sz="2400" dirty="0"/>
              <a:t>Improper nesting </a:t>
            </a:r>
          </a:p>
          <a:p>
            <a:pPr lvl="2"/>
            <a:r>
              <a:rPr lang="en-US" sz="2400" dirty="0"/>
              <a:t> </a:t>
            </a:r>
            <a:r>
              <a:rPr lang="en-US" sz="2400" dirty="0">
                <a:solidFill>
                  <a:srgbClr val="993300"/>
                </a:solidFill>
              </a:rPr>
              <a:t>&lt;course&gt; … &lt;title&gt;  …. &lt;/course&gt; &lt;/title&gt; </a:t>
            </a:r>
          </a:p>
          <a:p>
            <a:pPr lvl="1"/>
            <a:r>
              <a:rPr lang="en-US" sz="2400" dirty="0"/>
              <a:t>Formally:  every start tag must have a unique matching end tag, that is in the context of the same parent element.</a:t>
            </a:r>
          </a:p>
          <a:p>
            <a:r>
              <a:rPr lang="en-US" sz="2400" dirty="0"/>
              <a:t>Every document must have a single top-level element</a:t>
            </a:r>
          </a:p>
          <a:p>
            <a:pPr lvl="1"/>
            <a:endParaRPr lang="en-US" sz="2400" dirty="0"/>
          </a:p>
          <a:p>
            <a:pPr lvl="2">
              <a:buFont typeface="Webdings" pitchFamily="18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Nested Elements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3061" y="835090"/>
            <a:ext cx="8001000" cy="51816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purchase_order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2000" dirty="0">
                <a:solidFill>
                  <a:srgbClr val="993300"/>
                </a:solidFill>
              </a:rPr>
              <a:t/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&lt;identifier&gt; P-101 &lt;/identifier&gt;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&lt;purchaser&gt;  …. &lt;/purchaser&gt;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  &lt;</a:t>
            </a:r>
            <a:r>
              <a:rPr lang="en-US" sz="2000" dirty="0" err="1">
                <a:solidFill>
                  <a:srgbClr val="00B050"/>
                </a:solidFill>
              </a:rPr>
              <a:t>itemlist</a:t>
            </a:r>
            <a:r>
              <a:rPr lang="en-US" sz="2000" dirty="0">
                <a:solidFill>
                  <a:srgbClr val="00B050"/>
                </a:solidFill>
              </a:rPr>
              <a:t>&gt;</a:t>
            </a:r>
            <a:r>
              <a:rPr lang="en-US" sz="2000" dirty="0">
                <a:solidFill>
                  <a:srgbClr val="993300"/>
                </a:solidFill>
              </a:rPr>
              <a:t/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</a:t>
            </a:r>
            <a:r>
              <a:rPr lang="en-US" sz="2000" dirty="0">
                <a:solidFill>
                  <a:srgbClr val="7030A0"/>
                </a:solidFill>
              </a:rPr>
              <a:t>&lt;item&gt;</a:t>
            </a:r>
            <a:r>
              <a:rPr lang="en-US" sz="2000" dirty="0">
                <a:solidFill>
                  <a:srgbClr val="993300"/>
                </a:solidFill>
              </a:rPr>
              <a:t/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&lt;identifier&gt; RS1 &lt;/identifier&gt;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&lt;description&gt; Atom powered rocket sled &lt;/description&gt;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&lt;quantity&gt; 2 &lt;/quantity&gt;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&lt;price&gt; 199.95 &lt;/price&gt;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</a:t>
            </a:r>
            <a:r>
              <a:rPr lang="en-US" sz="2000" dirty="0">
                <a:solidFill>
                  <a:srgbClr val="7030A0"/>
                </a:solidFill>
              </a:rPr>
              <a:t>&lt;/item&gt;</a:t>
            </a:r>
            <a:r>
              <a:rPr lang="en-US" sz="2000" dirty="0">
                <a:solidFill>
                  <a:srgbClr val="993300"/>
                </a:solidFill>
              </a:rPr>
              <a:t/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</a:t>
            </a:r>
            <a:r>
              <a:rPr lang="en-US" sz="2000" dirty="0">
                <a:solidFill>
                  <a:srgbClr val="7030A0"/>
                </a:solidFill>
              </a:rPr>
              <a:t>&lt;item&gt;</a:t>
            </a:r>
            <a:r>
              <a:rPr lang="en-US" sz="2000" dirty="0">
                <a:solidFill>
                  <a:srgbClr val="993300"/>
                </a:solidFill>
              </a:rPr>
              <a:t/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&lt;identifier&gt; SG2 &lt;/identifier&gt;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&lt;description&gt; Superb glue &lt;/description&gt;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&lt;quantity&gt; 1 &lt;/quantity&gt;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&lt;unit-of-measure&gt; liter &lt;/unit-of-measure&gt;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&lt;price&gt; 29.95 &lt;/price&gt;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</a:t>
            </a:r>
            <a:r>
              <a:rPr lang="en-US" sz="2000" dirty="0">
                <a:solidFill>
                  <a:srgbClr val="7030A0"/>
                </a:solidFill>
              </a:rPr>
              <a:t>&lt;/item&gt;</a:t>
            </a:r>
            <a:r>
              <a:rPr lang="en-US" sz="2000" dirty="0">
                <a:solidFill>
                  <a:srgbClr val="993300"/>
                </a:solidFill>
              </a:rPr>
              <a:t/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</a:t>
            </a:r>
            <a:r>
              <a:rPr lang="en-US" sz="2000" dirty="0">
                <a:solidFill>
                  <a:srgbClr val="00B050"/>
                </a:solidFill>
              </a:rPr>
              <a:t>&lt;/</a:t>
            </a:r>
            <a:r>
              <a:rPr lang="en-US" sz="2000" dirty="0" err="1">
                <a:solidFill>
                  <a:srgbClr val="00B050"/>
                </a:solidFill>
              </a:rPr>
              <a:t>itemlist</a:t>
            </a:r>
            <a:r>
              <a:rPr lang="en-US" sz="2000" dirty="0">
                <a:solidFill>
                  <a:srgbClr val="00B050"/>
                </a:solidFill>
              </a:rPr>
              <a:t>&gt;</a:t>
            </a:r>
            <a:r>
              <a:rPr lang="en-US" sz="2000" dirty="0">
                <a:solidFill>
                  <a:srgbClr val="993300"/>
                </a:solidFill>
              </a:rPr>
              <a:t/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purchase_order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2000" dirty="0">
                <a:solidFill>
                  <a:srgbClr val="993300"/>
                </a:solidFill>
              </a:rPr>
              <a:t/>
            </a:r>
            <a:br>
              <a:rPr lang="en-US" sz="2000" dirty="0">
                <a:solidFill>
                  <a:srgbClr val="993300"/>
                </a:solidFill>
              </a:rPr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Nesting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514516" cy="5133975"/>
          </a:xfrm>
        </p:spPr>
        <p:txBody>
          <a:bodyPr/>
          <a:lstStyle/>
          <a:p>
            <a:r>
              <a:rPr lang="en-US" sz="2000" dirty="0"/>
              <a:t>Nesting of data is useful in data transfer</a:t>
            </a:r>
          </a:p>
          <a:p>
            <a:pPr lvl="1"/>
            <a:r>
              <a:rPr lang="en-US" sz="2000" dirty="0"/>
              <a:t>Example:  elements representing </a:t>
            </a:r>
            <a:r>
              <a:rPr lang="en-US" sz="2000" i="1" dirty="0"/>
              <a:t>item</a:t>
            </a:r>
            <a:r>
              <a:rPr lang="en-US" sz="2000" dirty="0"/>
              <a:t> nested within an </a:t>
            </a:r>
            <a:r>
              <a:rPr lang="en-US" sz="2000" i="1" dirty="0" err="1"/>
              <a:t>itemlist</a:t>
            </a:r>
            <a:r>
              <a:rPr lang="en-US" sz="2000" dirty="0"/>
              <a:t> element</a:t>
            </a:r>
          </a:p>
          <a:p>
            <a:r>
              <a:rPr lang="en-US" sz="2000" dirty="0"/>
              <a:t>Nesting is not supported, or discouraged, in relational databases</a:t>
            </a:r>
          </a:p>
          <a:p>
            <a:pPr lvl="1"/>
            <a:r>
              <a:rPr lang="en-US" sz="2000" dirty="0"/>
              <a:t>With multiple orders, customer name and address are stored redundantly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ormalization </a:t>
            </a:r>
            <a:r>
              <a:rPr lang="en-US" sz="2000" dirty="0"/>
              <a:t>replaces nested structures in each order by foreign key into table storing customer name and address information</a:t>
            </a:r>
          </a:p>
          <a:p>
            <a:r>
              <a:rPr lang="en-US" sz="2000" dirty="0" smtClean="0"/>
              <a:t>But </a:t>
            </a:r>
            <a:r>
              <a:rPr lang="en-US" sz="2000" dirty="0"/>
              <a:t>nesting is appropriate when transferring data</a:t>
            </a:r>
          </a:p>
          <a:p>
            <a:pPr lvl="1"/>
            <a:r>
              <a:rPr lang="en-US" sz="2000" dirty="0"/>
              <a:t>External application does not have direct access to data referenced by a foreign key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XML Data (Cont.)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43000"/>
            <a:ext cx="7612170" cy="4752975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Mixture of text with sub-elements is legal in XML. 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Example: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     &lt;course&gt;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course is being offered for the first time in 2009.</a:t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&lt;course id&gt; BIO-399 &lt;/course id&gt;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&lt;title&gt; Computational Biology &lt;/title&gt;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&lt;dept name&gt; Biology &lt;/dept name&gt;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&lt;credits&gt; 3 &lt;/credits&gt;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&lt;/course&gt;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Useful for document markup, but discouraged for data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43000"/>
            <a:ext cx="7594415" cy="50292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Elements can have </a:t>
            </a:r>
            <a:r>
              <a:rPr lang="en-US" sz="2000" b="1" dirty="0">
                <a:solidFill>
                  <a:srgbClr val="0033CC"/>
                </a:solidFill>
              </a:rPr>
              <a:t>attributes</a:t>
            </a:r>
            <a:r>
              <a:rPr lang="en-US" sz="2000" b="1" dirty="0">
                <a:solidFill>
                  <a:schemeClr val="tx2"/>
                </a:solidFill>
              </a:rPr>
              <a:t/>
            </a:r>
            <a:br>
              <a:rPr lang="en-US" sz="2000" b="1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      </a:t>
            </a:r>
            <a:r>
              <a:rPr lang="en-US" sz="2000" dirty="0">
                <a:solidFill>
                  <a:srgbClr val="993300"/>
                </a:solidFill>
              </a:rPr>
              <a:t>&lt;course </a:t>
            </a:r>
            <a:r>
              <a:rPr lang="en-US" sz="2000" dirty="0" err="1"/>
              <a:t>course_id</a:t>
            </a:r>
            <a:r>
              <a:rPr lang="en-US" sz="2000" dirty="0"/>
              <a:t>= “CS-101”</a:t>
            </a:r>
            <a:r>
              <a:rPr lang="en-US" sz="2000" dirty="0">
                <a:solidFill>
                  <a:srgbClr val="993300"/>
                </a:solidFill>
              </a:rPr>
              <a:t>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&lt;title&gt; Intro. to Computer Science&lt;/title&gt;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&lt;dept name&gt; Comp. Sci. &lt;/dept name&gt;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&lt;credits&gt; 4 &lt;/credits&gt;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&lt;/course&gt;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Attributes are specified by  </a:t>
            </a:r>
            <a:r>
              <a:rPr lang="en-US" sz="2000" i="1" dirty="0"/>
              <a:t>name=value</a:t>
            </a:r>
            <a:r>
              <a:rPr lang="en-US" sz="2000" dirty="0"/>
              <a:t> pairs inside the starting tag of an element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An element may have several attributes, but each attribute name can only occur once</a:t>
            </a:r>
          </a:p>
          <a:p>
            <a:pPr lvl="2">
              <a:buFont typeface="Webdings" pitchFamily="18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	&lt;course  </a:t>
            </a:r>
            <a:r>
              <a:rPr lang="en-US" sz="2000" dirty="0" err="1"/>
              <a:t>course_id</a:t>
            </a:r>
            <a:r>
              <a:rPr lang="en-US" sz="2000" dirty="0"/>
              <a:t> = “CS-101”  credits=“4”</a:t>
            </a:r>
            <a:r>
              <a:rPr lang="en-US" sz="2000" dirty="0">
                <a:solidFill>
                  <a:srgbClr val="9933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vs. Subelements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18702" cy="4903787"/>
          </a:xfrm>
        </p:spPr>
        <p:txBody>
          <a:bodyPr/>
          <a:lstStyle/>
          <a:p>
            <a:r>
              <a:rPr lang="en-US" sz="2000" dirty="0"/>
              <a:t>Distinction between </a:t>
            </a:r>
            <a:r>
              <a:rPr lang="en-US" sz="2000" dirty="0" err="1"/>
              <a:t>subelement</a:t>
            </a:r>
            <a:r>
              <a:rPr lang="en-US" sz="2000" dirty="0"/>
              <a:t> and attribute</a:t>
            </a:r>
          </a:p>
          <a:p>
            <a:pPr lvl="1"/>
            <a:r>
              <a:rPr lang="en-US" sz="2000" dirty="0"/>
              <a:t>In the context of documents, attributes are part of markup, while </a:t>
            </a:r>
            <a:r>
              <a:rPr lang="en-US" sz="2000" dirty="0" err="1"/>
              <a:t>subelement</a:t>
            </a:r>
            <a:r>
              <a:rPr lang="en-US" sz="2000" dirty="0"/>
              <a:t> contents are part of the basic document contents</a:t>
            </a:r>
          </a:p>
          <a:p>
            <a:pPr lvl="1"/>
            <a:r>
              <a:rPr lang="en-US" sz="2000" dirty="0"/>
              <a:t>In the context of data representation, the difference is unclear and may be confusing</a:t>
            </a:r>
          </a:p>
          <a:p>
            <a:pPr lvl="2"/>
            <a:r>
              <a:rPr lang="en-US" sz="2000" dirty="0"/>
              <a:t>Same information can be represented in two ways</a:t>
            </a:r>
          </a:p>
          <a:p>
            <a:pPr lvl="3"/>
            <a:r>
              <a:rPr lang="en-US" sz="2000" dirty="0">
                <a:solidFill>
                  <a:srgbClr val="993300"/>
                </a:solidFill>
              </a:rPr>
              <a:t>&lt;course </a:t>
            </a:r>
            <a:r>
              <a:rPr lang="en-US" sz="2000" dirty="0" err="1"/>
              <a:t>course_id</a:t>
            </a:r>
            <a:r>
              <a:rPr lang="en-US" sz="2000" dirty="0"/>
              <a:t>= “CS-101”</a:t>
            </a:r>
            <a:r>
              <a:rPr lang="en-US" sz="2000" dirty="0">
                <a:solidFill>
                  <a:srgbClr val="993300"/>
                </a:solidFill>
              </a:rPr>
              <a:t>&gt; … &lt;/course&gt;</a:t>
            </a:r>
          </a:p>
          <a:p>
            <a:pPr lvl="3"/>
            <a:r>
              <a:rPr lang="en-US" sz="2000" dirty="0">
                <a:solidFill>
                  <a:srgbClr val="993300"/>
                </a:solidFill>
              </a:rPr>
              <a:t>&lt;course&gt; 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&lt;</a:t>
            </a:r>
            <a:r>
              <a:rPr lang="en-US" sz="2000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>&gt;CS-101&lt;/</a:t>
            </a:r>
            <a:r>
              <a:rPr lang="en-US" sz="2000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>&gt; …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&lt;/course&gt;</a:t>
            </a:r>
          </a:p>
          <a:p>
            <a:pPr lvl="1"/>
            <a:r>
              <a:rPr lang="en-US" sz="2000" dirty="0"/>
              <a:t>Suggestion: use attributes for identifiers of elements, and use </a:t>
            </a:r>
            <a:r>
              <a:rPr lang="en-US" sz="2000" dirty="0" err="1"/>
              <a:t>subelements</a:t>
            </a:r>
            <a:r>
              <a:rPr lang="en-US" sz="2000" dirty="0"/>
              <a:t> for contents</a:t>
            </a:r>
          </a:p>
          <a:p>
            <a:pPr lvl="1">
              <a:buFont typeface="Monotype Sorts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XML Syntax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466" y="1143000"/>
            <a:ext cx="8378890" cy="4876800"/>
          </a:xfrm>
        </p:spPr>
        <p:txBody>
          <a:bodyPr/>
          <a:lstStyle/>
          <a:p>
            <a:r>
              <a:rPr lang="en-US" sz="2400" dirty="0"/>
              <a:t>Elements without </a:t>
            </a:r>
            <a:r>
              <a:rPr lang="en-US" sz="2400" dirty="0" err="1"/>
              <a:t>subelements</a:t>
            </a:r>
            <a:r>
              <a:rPr lang="en-US" sz="2400" dirty="0"/>
              <a:t> or text content can be abbreviated by ending the start tag with a  /&gt;  and deleting the end tag</a:t>
            </a:r>
          </a:p>
          <a:p>
            <a:pPr lvl="1"/>
            <a:r>
              <a:rPr lang="en-US" sz="2400" dirty="0">
                <a:solidFill>
                  <a:srgbClr val="993300"/>
                </a:solidFill>
              </a:rPr>
              <a:t>&lt;course  </a:t>
            </a:r>
            <a:r>
              <a:rPr lang="en-US" sz="2400" dirty="0" err="1">
                <a:solidFill>
                  <a:srgbClr val="993300"/>
                </a:solidFill>
              </a:rPr>
              <a:t>course_id</a:t>
            </a:r>
            <a:r>
              <a:rPr lang="en-US" sz="2400" dirty="0">
                <a:solidFill>
                  <a:srgbClr val="993300"/>
                </a:solidFill>
              </a:rPr>
              <a:t>=“CS-101” Title=“Intro. To Computer Science”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        </a:t>
            </a:r>
            <a:r>
              <a:rPr lang="en-US" sz="2400" dirty="0" err="1">
                <a:solidFill>
                  <a:srgbClr val="993300"/>
                </a:solidFill>
              </a:rPr>
              <a:t>dept_name</a:t>
            </a:r>
            <a:r>
              <a:rPr lang="en-US" sz="2400" dirty="0">
                <a:solidFill>
                  <a:srgbClr val="993300"/>
                </a:solidFill>
              </a:rPr>
              <a:t> = “Comp. Sci.” credits=“4”  /&gt;</a:t>
            </a:r>
          </a:p>
          <a:p>
            <a:r>
              <a:rPr lang="en-US" sz="2400" dirty="0"/>
              <a:t>To store string data that may contain tags, without the tags being interpreted as </a:t>
            </a:r>
            <a:r>
              <a:rPr lang="en-US" sz="2400" dirty="0" err="1"/>
              <a:t>subelements</a:t>
            </a:r>
            <a:r>
              <a:rPr lang="en-US" sz="2400" dirty="0"/>
              <a:t>, use CDATA as below</a:t>
            </a:r>
          </a:p>
          <a:p>
            <a:pPr lvl="1"/>
            <a:r>
              <a:rPr lang="en-US" sz="2400" dirty="0">
                <a:solidFill>
                  <a:srgbClr val="993300"/>
                </a:solidFill>
              </a:rPr>
              <a:t>&lt;![CDATA[&lt;course&gt; … &lt;/course&gt;]]&gt;</a:t>
            </a:r>
          </a:p>
          <a:p>
            <a:pPr lvl="1">
              <a:buFont typeface="Monotype Sorts" charset="2"/>
              <a:buNone/>
            </a:pPr>
            <a:r>
              <a:rPr lang="en-US" sz="2400" dirty="0"/>
              <a:t>Here, &lt;course&gt; and &lt;/course&gt; are treated as just strings</a:t>
            </a:r>
          </a:p>
          <a:p>
            <a:pPr lvl="1">
              <a:buFont typeface="Monotype Sorts" charset="2"/>
              <a:buNone/>
            </a:pPr>
            <a:r>
              <a:rPr lang="en-US" sz="2400" dirty="0"/>
              <a:t>CDATA stands for “character data”</a:t>
            </a:r>
          </a:p>
          <a:p>
            <a:pPr>
              <a:buFont typeface="Monotype Sorts" charset="2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Document Schema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Database schemas constrain what information can be stored, and the data types of stored values</a:t>
            </a:r>
          </a:p>
          <a:p>
            <a:r>
              <a:rPr lang="en-US" sz="2000" dirty="0"/>
              <a:t>XML documents are not required to have an associated schema</a:t>
            </a:r>
          </a:p>
          <a:p>
            <a:r>
              <a:rPr lang="en-US" sz="2000" dirty="0"/>
              <a:t>However, schemas are very important for XML data exchange</a:t>
            </a:r>
          </a:p>
          <a:p>
            <a:pPr lvl="1"/>
            <a:r>
              <a:rPr lang="en-US" sz="2000" dirty="0"/>
              <a:t>Otherwise, a site cannot automatically interpret data received from another site</a:t>
            </a:r>
          </a:p>
          <a:p>
            <a:r>
              <a:rPr lang="en-US" sz="2000" dirty="0"/>
              <a:t>Two mechanisms for specifying XML schema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</a:rPr>
              <a:t>Document Type Definition (DTD)</a:t>
            </a:r>
          </a:p>
          <a:p>
            <a:pPr lvl="2"/>
            <a:r>
              <a:rPr lang="en-US" sz="2000" dirty="0"/>
              <a:t>Widely used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</a:rPr>
              <a:t>XML Schema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</a:p>
          <a:p>
            <a:pPr lvl="2"/>
            <a:r>
              <a:rPr lang="en-US" sz="2000" dirty="0"/>
              <a:t>Newer, increasing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Type Definition (DTD)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type of an XML document can be specified using a DTD</a:t>
            </a:r>
          </a:p>
          <a:p>
            <a:r>
              <a:rPr lang="en-US" sz="2000" dirty="0"/>
              <a:t>DTD constraints structure of XML data</a:t>
            </a:r>
          </a:p>
          <a:p>
            <a:pPr lvl="1"/>
            <a:r>
              <a:rPr lang="en-US" sz="2000" dirty="0"/>
              <a:t>What elements can occur</a:t>
            </a:r>
          </a:p>
          <a:p>
            <a:pPr lvl="1"/>
            <a:r>
              <a:rPr lang="en-US" sz="2000" dirty="0"/>
              <a:t>What attributes can/must an element have</a:t>
            </a:r>
          </a:p>
          <a:p>
            <a:pPr lvl="1"/>
            <a:r>
              <a:rPr lang="en-US" sz="2000" dirty="0"/>
              <a:t>What </a:t>
            </a:r>
            <a:r>
              <a:rPr lang="en-US" sz="2000" dirty="0" err="1"/>
              <a:t>subelements</a:t>
            </a:r>
            <a:r>
              <a:rPr lang="en-US" sz="2000" dirty="0"/>
              <a:t> can/must occur inside each element, and how many times.</a:t>
            </a:r>
          </a:p>
          <a:p>
            <a:r>
              <a:rPr lang="en-US" sz="2000" dirty="0"/>
              <a:t>DTD does not constrain data types</a:t>
            </a:r>
          </a:p>
          <a:p>
            <a:pPr lvl="1"/>
            <a:r>
              <a:rPr lang="en-US" sz="2000" dirty="0"/>
              <a:t>All values represented as strings in XML</a:t>
            </a:r>
          </a:p>
          <a:p>
            <a:r>
              <a:rPr lang="en-US" sz="2000" dirty="0"/>
              <a:t>DTD syntax</a:t>
            </a:r>
          </a:p>
          <a:p>
            <a:pPr lvl="1"/>
            <a:r>
              <a:rPr lang="en-US" sz="2000" dirty="0"/>
              <a:t>&lt;!ELEMENT </a:t>
            </a:r>
            <a:r>
              <a:rPr lang="en-US" sz="2000" dirty="0" err="1"/>
              <a:t>element</a:t>
            </a:r>
            <a:r>
              <a:rPr lang="en-US" sz="2000" dirty="0"/>
              <a:t> (</a:t>
            </a:r>
            <a:r>
              <a:rPr lang="en-US" sz="2000" dirty="0" err="1"/>
              <a:t>subelements</a:t>
            </a:r>
            <a:r>
              <a:rPr lang="en-US" sz="2000" dirty="0"/>
              <a:t>-specification) &gt;</a:t>
            </a:r>
          </a:p>
          <a:p>
            <a:pPr lvl="1"/>
            <a:r>
              <a:rPr lang="en-US" sz="2000" dirty="0"/>
              <a:t>&lt;!ATTLIST   element (attributes) 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can be broadly classified into four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Structured Data: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Have a predefined model, which organizes data into a form that is relatively easy </a:t>
            </a:r>
            <a:r>
              <a:rPr lang="en-US" dirty="0"/>
              <a:t>to store, process, retrieve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manage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relational data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Unstructured Data: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Opposite of structured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Flat binary files containing text, video or audio</a:t>
            </a:r>
          </a:p>
          <a:p>
            <a:pPr lvl="2">
              <a:buFont typeface="Wingdings" pitchFamily="2" charset="2"/>
              <a:buChar char="§"/>
            </a:pPr>
            <a:r>
              <a:rPr lang="en-US" u="sng" dirty="0" smtClean="0"/>
              <a:t>Note</a:t>
            </a:r>
            <a:r>
              <a:rPr lang="en-US" dirty="0" smtClean="0"/>
              <a:t>: data is not completely devoid of a structure (e.g., an audio file may still have an encoding structure and some metadata associated with it)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652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Specification in DTD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084" y="1093788"/>
            <a:ext cx="7702579" cy="5335004"/>
          </a:xfrm>
        </p:spPr>
        <p:txBody>
          <a:bodyPr/>
          <a:lstStyle/>
          <a:p>
            <a:r>
              <a:rPr lang="en-US" sz="1800" dirty="0" err="1"/>
              <a:t>Subelements</a:t>
            </a:r>
            <a:r>
              <a:rPr lang="en-US" sz="1800" dirty="0"/>
              <a:t> can be specified as</a:t>
            </a:r>
          </a:p>
          <a:p>
            <a:pPr lvl="1"/>
            <a:r>
              <a:rPr lang="en-US" sz="1800" dirty="0"/>
              <a:t>names of elements, or</a:t>
            </a:r>
          </a:p>
          <a:p>
            <a:pPr lvl="1"/>
            <a:r>
              <a:rPr lang="en-US" sz="1800" dirty="0"/>
              <a:t>#PCDATA (parsed character data), i.e., character strings</a:t>
            </a:r>
          </a:p>
          <a:p>
            <a:pPr lvl="1"/>
            <a:r>
              <a:rPr lang="en-US" sz="1800" dirty="0"/>
              <a:t>EMPTY (no </a:t>
            </a:r>
            <a:r>
              <a:rPr lang="en-US" sz="1800" dirty="0" err="1"/>
              <a:t>subelements</a:t>
            </a:r>
            <a:r>
              <a:rPr lang="en-US" sz="1800" dirty="0"/>
              <a:t>) or ANY (anything can be a </a:t>
            </a:r>
            <a:r>
              <a:rPr lang="en-US" sz="1800" dirty="0" err="1"/>
              <a:t>subelement</a:t>
            </a:r>
            <a:r>
              <a:rPr lang="en-US" sz="1800" dirty="0"/>
              <a:t>)</a:t>
            </a:r>
          </a:p>
          <a:p>
            <a:r>
              <a:rPr lang="en-US" sz="1800" dirty="0"/>
              <a:t>Example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993300"/>
                </a:solidFill>
              </a:rPr>
              <a:t>&lt;! ELEMENT department (</a:t>
            </a:r>
            <a:r>
              <a:rPr lang="en-US" sz="1800" dirty="0" err="1">
                <a:solidFill>
                  <a:srgbClr val="993300"/>
                </a:solidFill>
              </a:rPr>
              <a:t>dept_name</a:t>
            </a:r>
            <a:r>
              <a:rPr lang="en-US" sz="1800" dirty="0">
                <a:solidFill>
                  <a:srgbClr val="993300"/>
                </a:solidFill>
              </a:rPr>
              <a:t>  building, budget)&gt;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sz="1800" dirty="0">
                <a:solidFill>
                  <a:srgbClr val="993300"/>
                </a:solidFill>
              </a:rPr>
              <a:t>   	&lt;! ELEMENT </a:t>
            </a:r>
            <a:r>
              <a:rPr lang="en-US" sz="1800" dirty="0" err="1">
                <a:solidFill>
                  <a:srgbClr val="993300"/>
                </a:solidFill>
              </a:rPr>
              <a:t>dept_name</a:t>
            </a:r>
            <a:r>
              <a:rPr lang="en-US" sz="1800" dirty="0">
                <a:solidFill>
                  <a:srgbClr val="993300"/>
                </a:solidFill>
              </a:rPr>
              <a:t> (#PCDATA)&gt;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sz="1800" dirty="0">
                <a:solidFill>
                  <a:srgbClr val="993300"/>
                </a:solidFill>
              </a:rPr>
              <a:t>	&lt;! ELEMENT budget (#PCDATA)&gt;</a:t>
            </a:r>
          </a:p>
          <a:p>
            <a:r>
              <a:rPr lang="en-US" sz="1800" dirty="0" err="1"/>
              <a:t>Subelement</a:t>
            </a:r>
            <a:r>
              <a:rPr lang="en-US" sz="1800" dirty="0"/>
              <a:t> specification may have regular expressions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sz="1800" dirty="0"/>
              <a:t>  &lt;!ELEMENT university ( ( department | course | instructor | teaches )+)&gt;</a:t>
            </a:r>
          </a:p>
          <a:p>
            <a:pPr lvl="2"/>
            <a:r>
              <a:rPr lang="en-US" sz="1800" dirty="0"/>
              <a:t>Notation: </a:t>
            </a:r>
          </a:p>
          <a:p>
            <a:pPr lvl="3"/>
            <a:r>
              <a:rPr lang="en-US" sz="1800" dirty="0"/>
              <a:t> “|”   -  alternatives</a:t>
            </a:r>
          </a:p>
          <a:p>
            <a:pPr lvl="3"/>
            <a:r>
              <a:rPr lang="en-US" sz="1800" dirty="0"/>
              <a:t> “+”  -  1 or more occurrences</a:t>
            </a:r>
          </a:p>
          <a:p>
            <a:pPr lvl="3"/>
            <a:r>
              <a:rPr lang="en-US" sz="1800" dirty="0"/>
              <a:t> “*”   -  0 or more occurrences</a:t>
            </a:r>
          </a:p>
          <a:p>
            <a:pPr lvl="1">
              <a:buFont typeface="Monotype Sorts" charset="2"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University DTD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772400" cy="444817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1800" dirty="0">
                <a:solidFill>
                  <a:srgbClr val="993300"/>
                </a:solidFill>
              </a:rPr>
              <a:t>&lt;!DOCTYPE  university [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university ( (</a:t>
            </a:r>
            <a:r>
              <a:rPr lang="en-US" sz="1800" dirty="0" err="1">
                <a:solidFill>
                  <a:srgbClr val="993300"/>
                </a:solidFill>
              </a:rPr>
              <a:t>department|course|instructor|teaches</a:t>
            </a:r>
            <a:r>
              <a:rPr lang="en-US" sz="1800" dirty="0">
                <a:solidFill>
                  <a:srgbClr val="993300"/>
                </a:solidFill>
              </a:rPr>
              <a:t>)+)&gt;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department ( dept name, building, budget)&gt;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course ( course id, title, dept name, credits)&gt;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instructor (IID, name, dept name, salary)&gt;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teaches (IID, course id)&gt;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dept name( #PCDATA 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building( #PCDATA 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budget( #PCDATA 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course id ( #PCDATA 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title ( #PCDATA 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credits( #PCDATA 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IID( #PCDATA 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name( #PCDATA )&gt;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&lt;!ELEMENT salary( #PCDATA )&gt;</a:t>
            </a:r>
          </a:p>
          <a:p>
            <a:pPr>
              <a:buFont typeface="Monotype Sorts" charset="2"/>
              <a:buNone/>
            </a:pPr>
            <a:r>
              <a:rPr lang="en-US" sz="1800" dirty="0">
                <a:solidFill>
                  <a:srgbClr val="993300"/>
                </a:solidFill>
              </a:rPr>
              <a:t>]&gt;</a:t>
            </a:r>
          </a:p>
        </p:txBody>
      </p:sp>
      <p:cxnSp>
        <p:nvCxnSpPr>
          <p:cNvPr id="5" name="Curved Connector 4"/>
          <p:cNvCxnSpPr/>
          <p:nvPr/>
        </p:nvCxnSpPr>
        <p:spPr bwMode="auto">
          <a:xfrm rot="10800000" flipV="1">
            <a:off x="2985797" y="1688840"/>
            <a:ext cx="2220686" cy="410548"/>
          </a:xfrm>
          <a:prstGeom prst="curvedConnector3">
            <a:avLst>
              <a:gd name="adj1" fmla="val 100840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 bwMode="auto">
          <a:xfrm rot="10800000" flipV="1">
            <a:off x="3051111" y="1978090"/>
            <a:ext cx="1418253" cy="987149"/>
          </a:xfrm>
          <a:prstGeom prst="curvedConnector3">
            <a:avLst>
              <a:gd name="adj1" fmla="val 103290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 bwMode="auto">
          <a:xfrm rot="5400000">
            <a:off x="4787869" y="1990823"/>
            <a:ext cx="1560351" cy="1534885"/>
          </a:xfrm>
          <a:prstGeom prst="curvedConnector3">
            <a:avLst>
              <a:gd name="adj1" fmla="val 97241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Specification in DTD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994299"/>
            <a:ext cx="7665436" cy="5558901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Attribute specification : for each attribute  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Type of attribute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CDATA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ID (identifier) or IDREF (ID reference) or IDREFS (multiple IDREFs) 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  more on this later 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Whether 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mandatory (#REQUIRED)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has a default value (value),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or neither (#IMPLIED)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&lt;!ATTLIST course </a:t>
            </a:r>
            <a:r>
              <a:rPr lang="en-US" dirty="0" err="1"/>
              <a:t>course_id</a:t>
            </a:r>
            <a:r>
              <a:rPr lang="en-US" dirty="0"/>
              <a:t> CDATA #REQUIRED&gt;, or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&lt;!ATTLIST course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course_id</a:t>
            </a:r>
            <a:r>
              <a:rPr lang="en-US" dirty="0"/>
              <a:t>     ID          #REQUIRED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dirty="0"/>
              <a:t>    </a:t>
            </a:r>
            <a:r>
              <a:rPr lang="en-US" dirty="0" err="1"/>
              <a:t>dept_name</a:t>
            </a:r>
            <a:r>
              <a:rPr lang="en-US" dirty="0"/>
              <a:t>  IDREF   #REQUIRED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dirty="0"/>
              <a:t>	instructors    IDREFS #IMPLIED  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 and IDREFs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sz="2400" dirty="0"/>
              <a:t>An element can have at most one attribute of type ID</a:t>
            </a:r>
          </a:p>
          <a:p>
            <a:r>
              <a:rPr lang="en-US" sz="2400" dirty="0"/>
              <a:t>The ID attribute value of each element in an XML document must be distinct</a:t>
            </a:r>
          </a:p>
          <a:p>
            <a:pPr lvl="1"/>
            <a:r>
              <a:rPr lang="en-US" sz="2400" dirty="0"/>
              <a:t>Thus the ID attribute value is an object identifier</a:t>
            </a:r>
          </a:p>
          <a:p>
            <a:r>
              <a:rPr lang="en-US" sz="2400" dirty="0"/>
              <a:t>An attribute of type IDREF must contain the ID value of an element in the same document</a:t>
            </a:r>
          </a:p>
          <a:p>
            <a:r>
              <a:rPr lang="en-US" sz="2400" dirty="0"/>
              <a:t>An attribute of type IDREFS contains a set of (0 or more) ID values.  Each ID value must contain the ID value of an element in the same document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University DTD with Attributes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University DTD with ID and IDREF attribute types.</a:t>
            </a:r>
            <a:br>
              <a:rPr lang="en-US" sz="2000" dirty="0"/>
            </a:br>
            <a:r>
              <a:rPr lang="en-US" sz="2000" dirty="0">
                <a:solidFill>
                  <a:srgbClr val="993300"/>
                </a:solidFill>
              </a:rPr>
              <a:t>&lt;!DOCTYPE </a:t>
            </a:r>
            <a:r>
              <a:rPr lang="en-US" sz="2000" dirty="0"/>
              <a:t>university-3 [</a:t>
            </a:r>
            <a:br>
              <a:rPr lang="en-US" sz="2000" dirty="0"/>
            </a:br>
            <a:r>
              <a:rPr lang="en-US" sz="2000" dirty="0"/>
              <a:t>     &lt;!ELEMENT university ( (</a:t>
            </a:r>
            <a:r>
              <a:rPr lang="en-US" sz="2000" dirty="0" err="1"/>
              <a:t>department|course|instructor</a:t>
            </a:r>
            <a:r>
              <a:rPr lang="en-US" sz="2000" dirty="0"/>
              <a:t>)+)&gt;</a:t>
            </a:r>
            <a:br>
              <a:rPr lang="en-US" sz="2000" dirty="0"/>
            </a:br>
            <a:r>
              <a:rPr lang="en-US" sz="2000" dirty="0"/>
              <a:t>     &lt;!ELEMENT department ( building, budget )&gt;</a:t>
            </a:r>
            <a:br>
              <a:rPr lang="en-US" sz="2000" dirty="0"/>
            </a:br>
            <a:r>
              <a:rPr lang="en-US" sz="2000" dirty="0"/>
              <a:t>     &lt;!ATTLIST department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err="1"/>
              <a:t>dept_name</a:t>
            </a:r>
            <a:r>
              <a:rPr lang="en-US" sz="2000" dirty="0"/>
              <a:t> ID #REQUIRED &gt;</a:t>
            </a:r>
            <a:br>
              <a:rPr lang="en-US" sz="2000" dirty="0"/>
            </a:br>
            <a:r>
              <a:rPr lang="en-US" sz="2000" dirty="0"/>
              <a:t>     &lt;!ELEMENT course (title, credits )&gt;</a:t>
            </a:r>
            <a:br>
              <a:rPr lang="en-US" sz="2000" dirty="0"/>
            </a:br>
            <a:r>
              <a:rPr lang="en-US" sz="2000" dirty="0"/>
              <a:t>     &lt;!ATTLIST course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err="1"/>
              <a:t>course_id</a:t>
            </a:r>
            <a:r>
              <a:rPr lang="en-US" sz="2000" dirty="0"/>
              <a:t> ID #REQUIRED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err="1"/>
              <a:t>dept_name</a:t>
            </a:r>
            <a:r>
              <a:rPr lang="en-US" sz="2000" dirty="0"/>
              <a:t> IDREF #REQUIRED</a:t>
            </a:r>
            <a:br>
              <a:rPr lang="en-US" sz="2000" dirty="0"/>
            </a:br>
            <a:r>
              <a:rPr lang="en-US" sz="2000" dirty="0"/>
              <a:t>            instructors IDREFS #IMPLIED &gt;</a:t>
            </a:r>
            <a:br>
              <a:rPr lang="en-US" sz="2000" dirty="0"/>
            </a:br>
            <a:r>
              <a:rPr lang="en-US" sz="2000" dirty="0"/>
              <a:t>     &lt;!ELEMENT instructor ( name, salary )&gt;</a:t>
            </a:r>
            <a:br>
              <a:rPr lang="en-US" sz="2000" dirty="0"/>
            </a:br>
            <a:r>
              <a:rPr lang="en-US" sz="2000" dirty="0"/>
              <a:t>     &lt;!ATTLIST instructor</a:t>
            </a:r>
            <a:br>
              <a:rPr lang="en-US" sz="2000" dirty="0"/>
            </a:br>
            <a:r>
              <a:rPr lang="en-US" sz="2000" dirty="0"/>
              <a:t>            IID ID #REQUIRED 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err="1"/>
              <a:t>dept_name</a:t>
            </a:r>
            <a:r>
              <a:rPr lang="en-US" sz="2000" dirty="0"/>
              <a:t> IDREF #REQUIRED &gt;</a:t>
            </a:r>
            <a:br>
              <a:rPr lang="en-US" sz="2000" dirty="0"/>
            </a:br>
            <a:r>
              <a:rPr lang="en-US" sz="2000" dirty="0"/>
              <a:t>     · · · declarations for title, credits, building,</a:t>
            </a:r>
            <a:br>
              <a:rPr lang="en-US" sz="2000" dirty="0"/>
            </a:br>
            <a:r>
              <a:rPr lang="en-US" sz="2000" dirty="0"/>
              <a:t>            budget, name and salary · · ·</a:t>
            </a:r>
            <a:br>
              <a:rPr lang="en-US" sz="2000" dirty="0"/>
            </a:br>
            <a:r>
              <a:rPr lang="en-US" sz="2000" dirty="0">
                <a:solidFill>
                  <a:srgbClr val="993300"/>
                </a:solidFill>
              </a:rPr>
              <a:t>]&gt;</a:t>
            </a:r>
          </a:p>
          <a:p>
            <a:endParaRPr lang="en-US" sz="20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609600"/>
          </a:xfrm>
        </p:spPr>
        <p:txBody>
          <a:bodyPr/>
          <a:lstStyle/>
          <a:p>
            <a:r>
              <a:rPr lang="en-US" sz="2800"/>
              <a:t>XML data with ID and IDREF attributes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7010400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N" sz="1700" dirty="0"/>
              <a:t>&lt;university-3&gt;</a:t>
            </a:r>
          </a:p>
          <a:p>
            <a:r>
              <a:rPr lang="en-IN" sz="1700" dirty="0"/>
              <a:t>       </a:t>
            </a:r>
            <a:r>
              <a:rPr lang="en-IN" sz="1700" dirty="0">
                <a:solidFill>
                  <a:srgbClr val="993300"/>
                </a:solidFill>
              </a:rPr>
              <a:t>&lt;department dept name=“Comp. Sci.”&gt;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 &lt;building&gt; Taylor &lt;/building&gt;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 &lt;budget&gt; 100000 &lt;/budget&gt;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&lt;/department&gt;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&lt;department dept name=“Biology”&gt;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 &lt;building&gt; Watson &lt;/building&gt;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 &lt;budget&gt; 90000 &lt;/budget&gt;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&lt;/department&gt;</a:t>
            </a:r>
          </a:p>
          <a:p>
            <a:r>
              <a:rPr lang="en-IN" sz="1700" dirty="0"/>
              <a:t>       </a:t>
            </a:r>
            <a:r>
              <a:rPr lang="en-IN" sz="1700" dirty="0">
                <a:solidFill>
                  <a:srgbClr val="008000"/>
                </a:solidFill>
              </a:rPr>
              <a:t>&lt;course </a:t>
            </a:r>
            <a:r>
              <a:rPr lang="en-IN" sz="1700" dirty="0" err="1">
                <a:solidFill>
                  <a:srgbClr val="008000"/>
                </a:solidFill>
              </a:rPr>
              <a:t>course</a:t>
            </a:r>
            <a:r>
              <a:rPr lang="en-IN" sz="1700" dirty="0">
                <a:solidFill>
                  <a:srgbClr val="008000"/>
                </a:solidFill>
              </a:rPr>
              <a:t> id=“CS-101” dept name=“Comp. Sci”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                 instructors=“10101 83821”&gt;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        &lt;title&gt; Intro. to Computer Science &lt;/title&gt;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        &lt;credits&gt; 4 &lt;/credits&gt;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&lt;/course&gt;</a:t>
            </a:r>
          </a:p>
          <a:p>
            <a:r>
              <a:rPr lang="en-US" sz="1700" dirty="0"/>
              <a:t>       ….</a:t>
            </a:r>
          </a:p>
          <a:p>
            <a:r>
              <a:rPr lang="en-US" sz="1700" dirty="0"/>
              <a:t>       </a:t>
            </a:r>
            <a:r>
              <a:rPr lang="en-IN" sz="1700" dirty="0">
                <a:solidFill>
                  <a:srgbClr val="006666"/>
                </a:solidFill>
              </a:rPr>
              <a:t>&lt;instructor IID=“10101” dept name=“Comp. Sci.”&gt;</a:t>
            </a:r>
          </a:p>
          <a:p>
            <a:r>
              <a:rPr lang="en-IN" sz="1700" dirty="0">
                <a:solidFill>
                  <a:srgbClr val="006666"/>
                </a:solidFill>
              </a:rPr>
              <a:t>                &lt;name&gt; Srinivasan &lt;/name&gt;</a:t>
            </a:r>
          </a:p>
          <a:p>
            <a:r>
              <a:rPr lang="en-IN" sz="1700" dirty="0">
                <a:solidFill>
                  <a:srgbClr val="006666"/>
                </a:solidFill>
              </a:rPr>
              <a:t>                &lt;salary&gt; 65000 &lt;/salary&gt;</a:t>
            </a:r>
          </a:p>
          <a:p>
            <a:r>
              <a:rPr lang="en-IN" sz="1700" dirty="0">
                <a:solidFill>
                  <a:srgbClr val="006666"/>
                </a:solidFill>
              </a:rPr>
              <a:t>       &lt;/instructor&gt;</a:t>
            </a:r>
          </a:p>
          <a:p>
            <a:r>
              <a:rPr lang="en-US" sz="1700" dirty="0"/>
              <a:t>       ….</a:t>
            </a:r>
          </a:p>
          <a:p>
            <a:r>
              <a:rPr lang="en-US" sz="1700" dirty="0"/>
              <a:t>&lt;/university-3&gt;</a:t>
            </a:r>
            <a:endParaRPr lang="en-IN" sz="1700" dirty="0"/>
          </a:p>
        </p:txBody>
      </p:sp>
    </p:spTree>
  </p:cSld>
  <p:clrMapOvr>
    <a:masterClrMapping/>
  </p:clrMapOvr>
  <p:transition advTm="5456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DTDs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sz="2000" dirty="0"/>
              <a:t>No typing of text elements and attributes</a:t>
            </a:r>
          </a:p>
          <a:p>
            <a:pPr lvl="1"/>
            <a:r>
              <a:rPr lang="en-US" sz="2000" dirty="0"/>
              <a:t>All values are strings, no integers, reals, etc.</a:t>
            </a:r>
          </a:p>
          <a:p>
            <a:r>
              <a:rPr lang="en-US" sz="2000" dirty="0"/>
              <a:t>Difficult to specify unordered sets of </a:t>
            </a:r>
            <a:r>
              <a:rPr lang="en-US" sz="2000" dirty="0" err="1"/>
              <a:t>subelements</a:t>
            </a:r>
            <a:endParaRPr lang="en-US" sz="2000" dirty="0"/>
          </a:p>
          <a:p>
            <a:pPr lvl="1"/>
            <a:r>
              <a:rPr lang="en-US" sz="2000" dirty="0"/>
              <a:t>Order is usually irrelevant in databases (unlike in the document-layout environment from which XML evolved)</a:t>
            </a:r>
          </a:p>
          <a:p>
            <a:pPr lvl="1"/>
            <a:r>
              <a:rPr lang="en-US" sz="2000" dirty="0"/>
              <a:t>(A | B)* allows specification of an unordered set, but</a:t>
            </a:r>
          </a:p>
          <a:p>
            <a:pPr lvl="2"/>
            <a:r>
              <a:rPr lang="en-US" sz="2000" dirty="0"/>
              <a:t>Cannot ensure that each of A and B occurs only once</a:t>
            </a:r>
          </a:p>
          <a:p>
            <a:r>
              <a:rPr lang="en-US" sz="2000" dirty="0"/>
              <a:t>IDs and IDREFs are untyped</a:t>
            </a:r>
          </a:p>
          <a:p>
            <a:pPr lvl="1"/>
            <a:r>
              <a:rPr lang="en-US" sz="2000" dirty="0"/>
              <a:t>The </a:t>
            </a:r>
            <a:r>
              <a:rPr lang="en-US" sz="2000" i="1" dirty="0"/>
              <a:t>instructors</a:t>
            </a:r>
            <a:r>
              <a:rPr lang="en-US" sz="2000" dirty="0"/>
              <a:t> attribute of </a:t>
            </a:r>
            <a:r>
              <a:rPr lang="en-US" sz="2000" dirty="0" smtClean="0"/>
              <a:t>a </a:t>
            </a:r>
            <a:r>
              <a:rPr lang="en-US" sz="2000" dirty="0"/>
              <a:t>course may contain a reference to another course, which is meaningless</a:t>
            </a:r>
          </a:p>
          <a:p>
            <a:pPr lvl="2"/>
            <a:r>
              <a:rPr lang="en-US" sz="2000" i="1" dirty="0"/>
              <a:t>instructors</a:t>
            </a:r>
            <a:r>
              <a:rPr lang="en-US" sz="2000" dirty="0"/>
              <a:t> attribute should ideally be constrained to refer to instructor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Schema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sz="2000" dirty="0"/>
              <a:t>XML Schema is a more sophisticated schema language which addresses the drawbacks of DTDs.  Supports</a:t>
            </a:r>
          </a:p>
          <a:p>
            <a:pPr lvl="1"/>
            <a:r>
              <a:rPr lang="en-US" sz="2000" dirty="0"/>
              <a:t>Typing of values</a:t>
            </a:r>
          </a:p>
          <a:p>
            <a:pPr lvl="2"/>
            <a:r>
              <a:rPr lang="en-US" sz="2000" dirty="0"/>
              <a:t>E.g., integer, string, </a:t>
            </a:r>
            <a:r>
              <a:rPr lang="en-US" sz="2000" dirty="0" err="1"/>
              <a:t>etc</a:t>
            </a:r>
            <a:endParaRPr lang="en-US" sz="2000" dirty="0"/>
          </a:p>
          <a:p>
            <a:pPr lvl="2"/>
            <a:r>
              <a:rPr lang="en-US" sz="2000" dirty="0"/>
              <a:t>Also, constraints on min/max values</a:t>
            </a:r>
          </a:p>
          <a:p>
            <a:pPr lvl="1"/>
            <a:r>
              <a:rPr lang="en-US" sz="2000" dirty="0"/>
              <a:t>User-defined, </a:t>
            </a:r>
            <a:r>
              <a:rPr lang="en-US" sz="2000" dirty="0" err="1"/>
              <a:t>comlex</a:t>
            </a:r>
            <a:r>
              <a:rPr lang="en-US" sz="2000" dirty="0"/>
              <a:t> types</a:t>
            </a:r>
          </a:p>
          <a:p>
            <a:pPr lvl="1"/>
            <a:r>
              <a:rPr lang="en-US" sz="2000" dirty="0"/>
              <a:t>Many more features, including</a:t>
            </a:r>
          </a:p>
          <a:p>
            <a:pPr lvl="2"/>
            <a:r>
              <a:rPr lang="en-US" sz="2000" dirty="0"/>
              <a:t>uniqueness and foreign key constraints, inheritance </a:t>
            </a:r>
          </a:p>
          <a:p>
            <a:r>
              <a:rPr lang="en-US" sz="2000" dirty="0"/>
              <a:t>XML Schema is itself specified in XML syntax, unlike DTDs</a:t>
            </a:r>
          </a:p>
          <a:p>
            <a:pPr lvl="1"/>
            <a:r>
              <a:rPr lang="en-US" sz="2000" dirty="0"/>
              <a:t>More-standard representation, but verbose</a:t>
            </a:r>
          </a:p>
          <a:p>
            <a:r>
              <a:rPr lang="en-US" sz="2000" dirty="0"/>
              <a:t>XML Scheme is integrated with namespaces </a:t>
            </a:r>
          </a:p>
          <a:p>
            <a:r>
              <a:rPr lang="en-US" sz="2000" dirty="0"/>
              <a:t>BUT:  XML Schema is significantly more complicated than DTDs.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and Transforming XML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sz="2000" dirty="0"/>
              <a:t>Translation of information from one XML schema to another</a:t>
            </a:r>
          </a:p>
          <a:p>
            <a:r>
              <a:rPr lang="en-US" sz="2000" dirty="0"/>
              <a:t>Querying on XML data </a:t>
            </a:r>
          </a:p>
          <a:p>
            <a:r>
              <a:rPr lang="en-US" sz="2000" dirty="0"/>
              <a:t>Above two are closely related, and handled by the same tools</a:t>
            </a:r>
          </a:p>
          <a:p>
            <a:r>
              <a:rPr lang="en-US" sz="2000" dirty="0"/>
              <a:t>Standard XML querying/translation languages</a:t>
            </a:r>
          </a:p>
          <a:p>
            <a:pPr lvl="1"/>
            <a:r>
              <a:rPr lang="en-US" sz="2000" dirty="0"/>
              <a:t>XPath</a:t>
            </a:r>
          </a:p>
          <a:p>
            <a:pPr lvl="2"/>
            <a:r>
              <a:rPr lang="en-US" sz="2000" dirty="0"/>
              <a:t>Simple language consisting of path expressions</a:t>
            </a:r>
          </a:p>
          <a:p>
            <a:pPr lvl="1"/>
            <a:r>
              <a:rPr lang="en-US" sz="2000" dirty="0"/>
              <a:t>XSLT</a:t>
            </a:r>
          </a:p>
          <a:p>
            <a:pPr lvl="2"/>
            <a:r>
              <a:rPr lang="en-US" sz="2000" dirty="0"/>
              <a:t>Simple language designed for translation from XML to XML and XML to HTML</a:t>
            </a:r>
          </a:p>
          <a:p>
            <a:pPr lvl="1"/>
            <a:r>
              <a:rPr lang="en-US" sz="2000" dirty="0"/>
              <a:t>XQuery</a:t>
            </a:r>
          </a:p>
          <a:p>
            <a:pPr lvl="2"/>
            <a:r>
              <a:rPr lang="en-US" sz="2000" dirty="0"/>
              <a:t>An XML query language with a rich set of features</a:t>
            </a:r>
          </a:p>
          <a:p>
            <a:pPr>
              <a:buFont typeface="Monotype Sorts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Model of XML Data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665436" cy="5133975"/>
          </a:xfrm>
        </p:spPr>
        <p:txBody>
          <a:bodyPr/>
          <a:lstStyle/>
          <a:p>
            <a:r>
              <a:rPr lang="en-US" sz="2000" dirty="0"/>
              <a:t>Query and transformation languages are based on a </a:t>
            </a:r>
            <a:r>
              <a:rPr lang="en-US" sz="2000" b="1" dirty="0">
                <a:solidFill>
                  <a:srgbClr val="002060"/>
                </a:solidFill>
              </a:rPr>
              <a:t>tree model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/>
              <a:t>of XML data</a:t>
            </a:r>
          </a:p>
          <a:p>
            <a:r>
              <a:rPr lang="en-US" sz="2000" dirty="0"/>
              <a:t>An XML document is modeled as a tree, with </a:t>
            </a:r>
            <a:r>
              <a:rPr lang="en-US" sz="2000" b="1" dirty="0">
                <a:solidFill>
                  <a:srgbClr val="002060"/>
                </a:solidFill>
              </a:rPr>
              <a:t>nodes</a:t>
            </a:r>
            <a:r>
              <a:rPr lang="en-US" sz="2000" dirty="0"/>
              <a:t> corresponding to elements and attributes</a:t>
            </a:r>
          </a:p>
          <a:p>
            <a:pPr lvl="1"/>
            <a:r>
              <a:rPr lang="en-US" sz="2000" dirty="0"/>
              <a:t>Element nodes have child nodes, which can be attributes or </a:t>
            </a:r>
            <a:r>
              <a:rPr lang="en-US" sz="2000" dirty="0" err="1"/>
              <a:t>subelements</a:t>
            </a:r>
            <a:endParaRPr lang="en-US" sz="2000" dirty="0"/>
          </a:p>
          <a:p>
            <a:pPr lvl="1"/>
            <a:r>
              <a:rPr lang="en-US" sz="2000" dirty="0"/>
              <a:t>Text in an element is modeled as a text node child of the element</a:t>
            </a:r>
          </a:p>
          <a:p>
            <a:pPr lvl="1"/>
            <a:r>
              <a:rPr lang="en-US" sz="2000" dirty="0"/>
              <a:t>Children of a node are ordered according to their order in the XML document</a:t>
            </a:r>
          </a:p>
          <a:p>
            <a:pPr lvl="1"/>
            <a:r>
              <a:rPr lang="en-US" sz="2000" dirty="0"/>
              <a:t>Element and attribute nodes (except for the root node) have a single parent, which is an element node</a:t>
            </a:r>
          </a:p>
          <a:p>
            <a:pPr lvl="1"/>
            <a:r>
              <a:rPr lang="en-US" sz="2000" dirty="0"/>
              <a:t>The root node has a single child, which is the root element of the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can be broadly classified into four types: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Dynamic Data: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that changes relatively frequently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transactional entries in a financial database, user generated data online (e.g., tweets), sensor collected data (e.g., weather and machinery)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Static Data: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Opposite of dynamic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Medical imaging data from MRI or CT scans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232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XQuery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XQuery is a general purpose query language for XML data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Currently being standardized by the World Wide Web Consortium (W3C)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XQuery </a:t>
            </a:r>
            <a:r>
              <a:rPr lang="en-US" sz="2000" dirty="0"/>
              <a:t>is derived from the Quilt query language, which itself borrows from SQL, XQL and XML-QL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XQuery uses a  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b="1" dirty="0">
                <a:solidFill>
                  <a:srgbClr val="993300"/>
                </a:solidFill>
              </a:rPr>
              <a:t>for … let … where … order by …result</a:t>
            </a:r>
            <a:r>
              <a:rPr lang="en-US" sz="2000" dirty="0">
                <a:solidFill>
                  <a:srgbClr val="993300"/>
                </a:solidFill>
              </a:rPr>
              <a:t> … 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/>
              <a:t>syntax</a:t>
            </a:r>
            <a:br>
              <a:rPr lang="en-US" sz="2000" dirty="0"/>
            </a:br>
            <a:r>
              <a:rPr lang="en-US" sz="2000" dirty="0"/>
              <a:t>     </a:t>
            </a:r>
            <a:r>
              <a:rPr lang="en-US" sz="2000" b="1" dirty="0"/>
              <a:t>for</a:t>
            </a:r>
            <a:r>
              <a:rPr lang="en-US" sz="2000" dirty="0"/>
              <a:t>      </a:t>
            </a:r>
            <a:r>
              <a:rPr lang="en-US" sz="2000" dirty="0">
                <a:sym typeface="Wingdings" pitchFamily="2" charset="2"/>
              </a:rPr>
              <a:t> SQL </a:t>
            </a:r>
            <a:r>
              <a:rPr lang="en-US" sz="2000" b="1" dirty="0">
                <a:sym typeface="Wingdings" pitchFamily="2" charset="2"/>
              </a:rPr>
              <a:t>from</a:t>
            </a:r>
            <a:r>
              <a:rPr lang="en-US" sz="2000" dirty="0">
                <a:sym typeface="Wingdings" pitchFamily="2" charset="2"/>
              </a:rPr>
              <a:t/>
            </a:r>
            <a:br>
              <a:rPr lang="en-US" sz="2000" dirty="0">
                <a:sym typeface="Wingdings" pitchFamily="2" charset="2"/>
              </a:rPr>
            </a:br>
            <a:r>
              <a:rPr lang="en-US" sz="2000" dirty="0">
                <a:sym typeface="Wingdings" pitchFamily="2" charset="2"/>
              </a:rPr>
              <a:t>     </a:t>
            </a:r>
            <a:r>
              <a:rPr lang="en-US" sz="2000" b="1" dirty="0">
                <a:sym typeface="Wingdings" pitchFamily="2" charset="2"/>
              </a:rPr>
              <a:t>where</a:t>
            </a:r>
            <a:r>
              <a:rPr lang="en-US" sz="2000" dirty="0">
                <a:sym typeface="Wingdings" pitchFamily="2" charset="2"/>
              </a:rPr>
              <a:t>  SQL </a:t>
            </a:r>
            <a:r>
              <a:rPr lang="en-US" sz="2000" b="1" dirty="0">
                <a:sym typeface="Wingdings" pitchFamily="2" charset="2"/>
              </a:rPr>
              <a:t>where</a:t>
            </a:r>
            <a:r>
              <a:rPr lang="en-US" sz="2000" dirty="0">
                <a:sym typeface="Wingdings" pitchFamily="2" charset="2"/>
              </a:rPr>
              <a:t/>
            </a:r>
            <a:br>
              <a:rPr lang="en-US" sz="2000" dirty="0">
                <a:sym typeface="Wingdings" pitchFamily="2" charset="2"/>
              </a:rPr>
            </a:br>
            <a:r>
              <a:rPr lang="en-US" sz="2000" dirty="0">
                <a:sym typeface="Wingdings" pitchFamily="2" charset="2"/>
              </a:rPr>
              <a:t>     </a:t>
            </a:r>
            <a:r>
              <a:rPr lang="en-US" sz="2000" b="1" dirty="0">
                <a:sym typeface="Wingdings" pitchFamily="2" charset="2"/>
              </a:rPr>
              <a:t>order by </a:t>
            </a:r>
            <a:r>
              <a:rPr lang="en-US" sz="2000" dirty="0">
                <a:sym typeface="Wingdings" pitchFamily="2" charset="2"/>
              </a:rPr>
              <a:t> SQL </a:t>
            </a:r>
            <a:r>
              <a:rPr lang="en-US" sz="2000" b="1" dirty="0">
                <a:sym typeface="Wingdings" pitchFamily="2" charset="2"/>
              </a:rPr>
              <a:t>order by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sym typeface="Wingdings" pitchFamily="2" charset="2"/>
              </a:rPr>
              <a:t>	     result</a:t>
            </a:r>
            <a:r>
              <a:rPr lang="en-US" sz="2000" dirty="0">
                <a:sym typeface="Wingdings" pitchFamily="2" charset="2"/>
              </a:rPr>
              <a:t>   SQL </a:t>
            </a:r>
            <a:r>
              <a:rPr lang="en-US" sz="2000" b="1" dirty="0">
                <a:sym typeface="Wingdings" pitchFamily="2" charset="2"/>
              </a:rPr>
              <a:t>select</a:t>
            </a:r>
            <a:r>
              <a:rPr lang="en-US" sz="2000" dirty="0">
                <a:sym typeface="Wingdings" pitchFamily="2" charset="2"/>
              </a:rPr>
              <a:t/>
            </a:r>
            <a:br>
              <a:rPr lang="en-US" sz="2000" dirty="0">
                <a:sym typeface="Wingdings" pitchFamily="2" charset="2"/>
              </a:rPr>
            </a:br>
            <a:r>
              <a:rPr lang="en-US" sz="2000" dirty="0">
                <a:sym typeface="Wingdings" pitchFamily="2" charset="2"/>
              </a:rPr>
              <a:t>     </a:t>
            </a:r>
            <a:r>
              <a:rPr lang="en-US" sz="2000" b="1" dirty="0">
                <a:sym typeface="Wingdings" pitchFamily="2" charset="2"/>
              </a:rPr>
              <a:t>let</a:t>
            </a:r>
            <a:r>
              <a:rPr lang="en-US" sz="2000" dirty="0">
                <a:sym typeface="Wingdings" pitchFamily="2" charset="2"/>
              </a:rPr>
              <a:t> allows temporary variables, and has no equivalent in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FLWOR Syntax in XQuery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52331"/>
            <a:ext cx="7683192" cy="5286375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For clause uses XPath expressions, and variable in for clause ranges over values in the set returned by XPath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Simple FLWOR expression in XQuery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find all courses with credits &gt; 3, with each result enclosed in an &lt;</a:t>
            </a:r>
            <a:r>
              <a:rPr lang="en-US" sz="2000" dirty="0" err="1"/>
              <a:t>course_id</a:t>
            </a:r>
            <a:r>
              <a:rPr lang="en-US" sz="2000" dirty="0"/>
              <a:t>&gt; .. &lt;/</a:t>
            </a:r>
            <a:r>
              <a:rPr lang="en-US" sz="2000" dirty="0" err="1"/>
              <a:t>course_id</a:t>
            </a:r>
            <a:r>
              <a:rPr lang="en-US" sz="2000" dirty="0"/>
              <a:t>&gt; tag</a:t>
            </a:r>
            <a:r>
              <a:rPr lang="en-US" sz="2000" dirty="0">
                <a:solidFill>
                  <a:srgbClr val="993300"/>
                </a:solidFill>
              </a:rPr>
              <a:t/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</a:t>
            </a:r>
            <a:r>
              <a:rPr lang="en-US" sz="2000" b="1" dirty="0">
                <a:solidFill>
                  <a:srgbClr val="993300"/>
                </a:solidFill>
              </a:rPr>
              <a:t> for</a:t>
            </a:r>
            <a:r>
              <a:rPr lang="en-US" sz="2000" dirty="0">
                <a:solidFill>
                  <a:srgbClr val="993300"/>
                </a:solidFill>
              </a:rPr>
              <a:t>  $x </a:t>
            </a:r>
            <a:r>
              <a:rPr lang="en-US" sz="2000" b="1" dirty="0">
                <a:solidFill>
                  <a:srgbClr val="993300"/>
                </a:solidFill>
              </a:rPr>
              <a:t>in </a:t>
            </a:r>
            <a:r>
              <a:rPr lang="en-US" sz="2000" dirty="0">
                <a:solidFill>
                  <a:srgbClr val="993300"/>
                </a:solidFill>
              </a:rPr>
              <a:t>/university-3/course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</a:t>
            </a:r>
            <a:r>
              <a:rPr lang="en-US" sz="2000" b="1" dirty="0">
                <a:solidFill>
                  <a:srgbClr val="993300"/>
                </a:solidFill>
              </a:rPr>
              <a:t>let   </a:t>
            </a:r>
            <a:r>
              <a:rPr lang="en-US" sz="2000" dirty="0">
                <a:solidFill>
                  <a:srgbClr val="993300"/>
                </a:solidFill>
              </a:rPr>
              <a:t>$</a:t>
            </a:r>
            <a:r>
              <a:rPr lang="en-US" sz="2000" dirty="0" err="1">
                <a:solidFill>
                  <a:srgbClr val="993300"/>
                </a:solidFill>
              </a:rPr>
              <a:t>courseId</a:t>
            </a:r>
            <a:r>
              <a:rPr lang="en-US" sz="2000" dirty="0">
                <a:solidFill>
                  <a:srgbClr val="993300"/>
                </a:solidFill>
              </a:rPr>
              <a:t> := $x/@</a:t>
            </a:r>
            <a:r>
              <a:rPr lang="en-US" sz="2000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/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</a:t>
            </a:r>
            <a:r>
              <a:rPr lang="en-US" sz="2000" b="1" dirty="0">
                <a:solidFill>
                  <a:srgbClr val="993300"/>
                </a:solidFill>
              </a:rPr>
              <a:t>where </a:t>
            </a:r>
            <a:r>
              <a:rPr lang="en-US" sz="2000" dirty="0">
                <a:solidFill>
                  <a:srgbClr val="993300"/>
                </a:solidFill>
              </a:rPr>
              <a:t>$x/credits &gt; 3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</a:t>
            </a:r>
            <a:r>
              <a:rPr lang="en-US" sz="2000" b="1" dirty="0">
                <a:solidFill>
                  <a:srgbClr val="993300"/>
                </a:solidFill>
              </a:rPr>
              <a:t>return </a:t>
            </a:r>
            <a:r>
              <a:rPr lang="en-US" sz="2000" dirty="0">
                <a:solidFill>
                  <a:srgbClr val="993300"/>
                </a:solidFill>
              </a:rPr>
              <a:t>&lt;</a:t>
            </a:r>
            <a:r>
              <a:rPr lang="en-US" sz="2000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>&gt; { $</a:t>
            </a:r>
            <a:r>
              <a:rPr lang="en-US" sz="2000" dirty="0" err="1">
                <a:solidFill>
                  <a:srgbClr val="993300"/>
                </a:solidFill>
              </a:rPr>
              <a:t>courseId</a:t>
            </a:r>
            <a:r>
              <a:rPr lang="en-US" sz="2000" dirty="0">
                <a:solidFill>
                  <a:srgbClr val="993300"/>
                </a:solidFill>
              </a:rPr>
              <a:t> } &lt;/course id&gt;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Items in the </a:t>
            </a:r>
            <a:r>
              <a:rPr lang="en-US" sz="2000" b="1" dirty="0"/>
              <a:t>return</a:t>
            </a:r>
            <a:r>
              <a:rPr lang="en-US" sz="2000" dirty="0"/>
              <a:t> clause are XML text unless enclosed in {}, in which case they are evaluated</a:t>
            </a:r>
            <a:endParaRPr lang="en-US" sz="2000" dirty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Let clause not really needed in this </a:t>
            </a:r>
            <a:r>
              <a:rPr lang="en-US" sz="2000" dirty="0" smtClean="0"/>
              <a:t>query.  </a:t>
            </a:r>
            <a:r>
              <a:rPr lang="en-US" sz="2000" dirty="0"/>
              <a:t>Query can be written as:</a:t>
            </a:r>
          </a:p>
          <a:p>
            <a:pPr marL="400050" lvl="1" indent="0">
              <a:lnSpc>
                <a:spcPct val="90000"/>
              </a:lnSpc>
              <a:buSzPct val="110000"/>
              <a:buNone/>
            </a:pPr>
            <a:r>
              <a:rPr lang="en-US" sz="2000" b="1" dirty="0">
                <a:solidFill>
                  <a:srgbClr val="993300"/>
                </a:solidFill>
              </a:rPr>
              <a:t>        for </a:t>
            </a:r>
            <a:r>
              <a:rPr lang="en-US" sz="2000" dirty="0">
                <a:solidFill>
                  <a:srgbClr val="993300"/>
                </a:solidFill>
              </a:rPr>
              <a:t>$x </a:t>
            </a:r>
            <a:r>
              <a:rPr lang="en-US" sz="2000" b="1" dirty="0">
                <a:solidFill>
                  <a:srgbClr val="993300"/>
                </a:solidFill>
              </a:rPr>
              <a:t>in </a:t>
            </a:r>
            <a:r>
              <a:rPr lang="en-US" sz="2000" dirty="0">
                <a:solidFill>
                  <a:srgbClr val="993300"/>
                </a:solidFill>
              </a:rPr>
              <a:t>/university-3/course[credits &gt; 3]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</a:t>
            </a:r>
            <a:r>
              <a:rPr lang="en-US" sz="2000" b="1" dirty="0">
                <a:solidFill>
                  <a:srgbClr val="993300"/>
                </a:solidFill>
              </a:rPr>
              <a:t>return </a:t>
            </a:r>
            <a:r>
              <a:rPr lang="en-US" sz="2000" dirty="0">
                <a:solidFill>
                  <a:srgbClr val="993300"/>
                </a:solidFill>
              </a:rPr>
              <a:t>&lt;</a:t>
            </a:r>
            <a:r>
              <a:rPr lang="en-US" sz="2000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>&gt; { $x/@</a:t>
            </a:r>
            <a:r>
              <a:rPr lang="en-US" sz="2000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> } &lt;/</a:t>
            </a:r>
            <a:r>
              <a:rPr lang="en-US" sz="2000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>&gt;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Alternative notation for constructing elements: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          </a:t>
            </a:r>
            <a:r>
              <a:rPr lang="en-US" sz="2000" b="1" dirty="0">
                <a:solidFill>
                  <a:srgbClr val="993300"/>
                </a:solidFill>
              </a:rPr>
              <a:t>return element </a:t>
            </a:r>
            <a:r>
              <a:rPr lang="en-US" sz="2000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> { </a:t>
            </a:r>
            <a:r>
              <a:rPr lang="en-US" sz="2000" b="1" dirty="0">
                <a:solidFill>
                  <a:srgbClr val="993300"/>
                </a:solidFill>
              </a:rPr>
              <a:t>element </a:t>
            </a:r>
            <a:r>
              <a:rPr lang="en-US" sz="2000" dirty="0">
                <a:solidFill>
                  <a:srgbClr val="993300"/>
                </a:solidFill>
              </a:rPr>
              <a:t> $x/@</a:t>
            </a:r>
            <a:r>
              <a:rPr lang="en-US" sz="2000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> }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endParaRPr lang="en-US" sz="20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7301452" cy="609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994650" cy="5076825"/>
          </a:xfrm>
        </p:spPr>
        <p:txBody>
          <a:bodyPr/>
          <a:lstStyle/>
          <a:p>
            <a:r>
              <a:rPr lang="en-US" dirty="0"/>
              <a:t>Joins are specified in a manner very similar to SQL</a:t>
            </a:r>
            <a:endParaRPr lang="en-US" sz="2000" b="1" dirty="0"/>
          </a:p>
          <a:p>
            <a:pPr>
              <a:buFont typeface="Monotype Sorts" charset="2"/>
              <a:buNone/>
            </a:pPr>
            <a:r>
              <a:rPr lang="en-US" b="1" dirty="0"/>
              <a:t>        </a:t>
            </a:r>
            <a:r>
              <a:rPr lang="en-US" b="1" dirty="0">
                <a:solidFill>
                  <a:srgbClr val="993300"/>
                </a:solidFill>
              </a:rPr>
              <a:t>for </a:t>
            </a:r>
            <a:r>
              <a:rPr lang="en-US" dirty="0">
                <a:solidFill>
                  <a:srgbClr val="993300"/>
                </a:solidFill>
              </a:rPr>
              <a:t>$c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/university/course,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/university/instructor,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$t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/university/teaches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</a:t>
            </a:r>
            <a:r>
              <a:rPr lang="en-US" b="1" dirty="0">
                <a:solidFill>
                  <a:srgbClr val="993300"/>
                </a:solidFill>
              </a:rPr>
              <a:t>where </a:t>
            </a:r>
            <a:r>
              <a:rPr lang="en-US" dirty="0">
                <a:solidFill>
                  <a:srgbClr val="993300"/>
                </a:solidFill>
              </a:rPr>
              <a:t>$c/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= $t/course id </a:t>
            </a:r>
            <a:r>
              <a:rPr lang="en-US" b="1" dirty="0">
                <a:solidFill>
                  <a:srgbClr val="993300"/>
                </a:solidFill>
              </a:rPr>
              <a:t>and </a:t>
            </a:r>
            <a:r>
              <a:rPr lang="en-US" dirty="0">
                <a:solidFill>
                  <a:srgbClr val="993300"/>
                </a:solidFill>
              </a:rPr>
              <a:t>$t/IID =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/IID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</a:t>
            </a:r>
            <a:r>
              <a:rPr lang="en-US" b="1" dirty="0">
                <a:solidFill>
                  <a:srgbClr val="993300"/>
                </a:solidFill>
              </a:rPr>
              <a:t>return </a:t>
            </a:r>
            <a:r>
              <a:rPr lang="en-US" dirty="0">
                <a:solidFill>
                  <a:srgbClr val="993300"/>
                </a:solidFill>
              </a:rPr>
              <a:t>&lt;</a:t>
            </a:r>
            <a:r>
              <a:rPr lang="en-US" dirty="0" err="1">
                <a:solidFill>
                  <a:srgbClr val="993300"/>
                </a:solidFill>
              </a:rPr>
              <a:t>course_instructor</a:t>
            </a:r>
            <a:r>
              <a:rPr lang="en-US" dirty="0">
                <a:solidFill>
                  <a:srgbClr val="993300"/>
                </a:solidFill>
              </a:rPr>
              <a:t>&gt; { $c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 } &lt;/</a:t>
            </a:r>
            <a:r>
              <a:rPr lang="en-US" dirty="0" err="1">
                <a:solidFill>
                  <a:srgbClr val="993300"/>
                </a:solidFill>
              </a:rPr>
              <a:t>course_instructor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Program Interface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550027" cy="5210175"/>
          </a:xfrm>
        </p:spPr>
        <p:txBody>
          <a:bodyPr/>
          <a:lstStyle/>
          <a:p>
            <a:r>
              <a:rPr lang="en-US" dirty="0"/>
              <a:t>There are two standard application program interfaces to XML data:</a:t>
            </a:r>
          </a:p>
          <a:p>
            <a:pPr lvl="1"/>
            <a:r>
              <a:rPr lang="en-US" b="1" dirty="0"/>
              <a:t>SAX </a:t>
            </a:r>
            <a:r>
              <a:rPr lang="en-US" dirty="0"/>
              <a:t>(Simple API for XML)</a:t>
            </a:r>
          </a:p>
          <a:p>
            <a:pPr lvl="2"/>
            <a:r>
              <a:rPr lang="en-US" dirty="0"/>
              <a:t>Based on parser model, user provides event handlers for parsing events </a:t>
            </a:r>
          </a:p>
          <a:p>
            <a:pPr lvl="3"/>
            <a:r>
              <a:rPr lang="en-US" dirty="0"/>
              <a:t>E.g., start of element, end of element</a:t>
            </a:r>
          </a:p>
          <a:p>
            <a:pPr lvl="1"/>
            <a:r>
              <a:rPr lang="en-US" b="1" dirty="0"/>
              <a:t>DOM </a:t>
            </a:r>
            <a:r>
              <a:rPr lang="en-US" dirty="0"/>
              <a:t>(Document Object Model)</a:t>
            </a:r>
          </a:p>
          <a:p>
            <a:pPr lvl="2"/>
            <a:r>
              <a:rPr lang="en-US" b="1" dirty="0"/>
              <a:t>XML </a:t>
            </a:r>
            <a:r>
              <a:rPr lang="en-US" dirty="0"/>
              <a:t>data is parsed into a tree representation </a:t>
            </a:r>
          </a:p>
          <a:p>
            <a:pPr lvl="2"/>
            <a:r>
              <a:rPr lang="en-US" dirty="0"/>
              <a:t>Variety of functions provided for traversing the DOM tree</a:t>
            </a:r>
          </a:p>
          <a:p>
            <a:pPr lvl="2"/>
            <a:r>
              <a:rPr lang="en-US" dirty="0"/>
              <a:t>E.g.:  Java DOM API provides Node class with methods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>
                <a:solidFill>
                  <a:srgbClr val="993300"/>
                </a:solidFill>
              </a:rPr>
              <a:t>getParentNode</a:t>
            </a:r>
            <a:r>
              <a:rPr lang="en-US" dirty="0">
                <a:solidFill>
                  <a:srgbClr val="993300"/>
                </a:solidFill>
              </a:rPr>
              <a:t>( ), </a:t>
            </a:r>
            <a:r>
              <a:rPr lang="en-US" dirty="0" err="1">
                <a:solidFill>
                  <a:srgbClr val="993300"/>
                </a:solidFill>
              </a:rPr>
              <a:t>getFirstChild</a:t>
            </a:r>
            <a:r>
              <a:rPr lang="en-US" dirty="0">
                <a:solidFill>
                  <a:srgbClr val="993300"/>
                </a:solidFill>
              </a:rPr>
              <a:t>( ), </a:t>
            </a:r>
            <a:r>
              <a:rPr lang="en-US" dirty="0" err="1">
                <a:solidFill>
                  <a:srgbClr val="993300"/>
                </a:solidFill>
              </a:rPr>
              <a:t>getNextSibling</a:t>
            </a:r>
            <a:r>
              <a:rPr lang="en-US" dirty="0">
                <a:solidFill>
                  <a:srgbClr val="993300"/>
                </a:solidFill>
              </a:rPr>
              <a:t>( )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</a:t>
            </a:r>
            <a:r>
              <a:rPr lang="en-US" dirty="0" err="1">
                <a:solidFill>
                  <a:srgbClr val="993300"/>
                </a:solidFill>
              </a:rPr>
              <a:t>getAttribute</a:t>
            </a:r>
            <a:r>
              <a:rPr lang="en-US" dirty="0">
                <a:solidFill>
                  <a:srgbClr val="993300"/>
                </a:solidFill>
              </a:rPr>
              <a:t>( ), </a:t>
            </a:r>
            <a:r>
              <a:rPr lang="en-US" dirty="0" err="1">
                <a:solidFill>
                  <a:srgbClr val="993300"/>
                </a:solidFill>
              </a:rPr>
              <a:t>getData</a:t>
            </a:r>
            <a:r>
              <a:rPr lang="en-US" dirty="0">
                <a:solidFill>
                  <a:srgbClr val="993300"/>
                </a:solidFill>
              </a:rPr>
              <a:t>( ) (for text node)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</a:t>
            </a:r>
            <a:r>
              <a:rPr lang="en-US" dirty="0" err="1">
                <a:solidFill>
                  <a:srgbClr val="993300"/>
                </a:solidFill>
              </a:rPr>
              <a:t>getElementsByTagName</a:t>
            </a:r>
            <a:r>
              <a:rPr lang="en-US" dirty="0">
                <a:solidFill>
                  <a:srgbClr val="993300"/>
                </a:solidFill>
              </a:rPr>
              <a:t>( ), …</a:t>
            </a:r>
          </a:p>
          <a:p>
            <a:pPr lvl="2"/>
            <a:r>
              <a:rPr lang="en-US" dirty="0"/>
              <a:t>Also provides functions for updating DOM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of XML in Relational Databases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String Representation</a:t>
            </a:r>
          </a:p>
          <a:p>
            <a:pPr lvl="1"/>
            <a:r>
              <a:rPr lang="en-US" dirty="0"/>
              <a:t>Tree Representation</a:t>
            </a:r>
          </a:p>
          <a:p>
            <a:pPr lvl="1"/>
            <a:r>
              <a:rPr lang="en-US" dirty="0"/>
              <a:t>Map to </a:t>
            </a:r>
            <a:r>
              <a:rPr lang="en-US" dirty="0" smtClean="0"/>
              <a:t>relations</a:t>
            </a:r>
          </a:p>
          <a:p>
            <a:r>
              <a:rPr lang="en-US" dirty="0" smtClean="0"/>
              <a:t>All major Relational </a:t>
            </a:r>
            <a:r>
              <a:rPr lang="en-US" dirty="0" err="1" smtClean="0"/>
              <a:t>DBMSes</a:t>
            </a:r>
            <a:r>
              <a:rPr lang="en-US" dirty="0" smtClean="0"/>
              <a:t> support XML</a:t>
            </a:r>
          </a:p>
          <a:p>
            <a:pPr lvl="1"/>
            <a:r>
              <a:rPr lang="en-US" dirty="0" smtClean="0"/>
              <a:t>MS SQL Server, Oracle, IBM DB2.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3" y="1523762"/>
            <a:ext cx="7702550" cy="404383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85055"/>
            <a:ext cx="93804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"student": [ { "id":"01", "name": "Tom", "lastname": "Price" }, { "id":"02", "name": "Nick", "lastname": "Thameson" } ] }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51" y="2226345"/>
            <a:ext cx="4076797" cy="44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Interchange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key idea in Ajax.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 alternative to page replacement.</a:t>
            </a:r>
          </a:p>
          <a:p>
            <a:endParaRPr lang="en-US" altLang="en-US" sz="2400" dirty="0"/>
          </a:p>
          <a:p>
            <a:r>
              <a:rPr lang="en-US" altLang="en-US" sz="2400" dirty="0"/>
              <a:t>Applications delivered as pages.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How should the data be delivered?</a:t>
            </a:r>
          </a:p>
        </p:txBody>
      </p:sp>
    </p:spTree>
    <p:extLst>
      <p:ext uri="{BB962C8B-B14F-4D97-AF65-F5344CB8AC3E}">
        <p14:creationId xmlns:p14="http://schemas.microsoft.com/office/powerpoint/2010/main" val="41797695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JSON: Goals</a:t>
            </a:r>
            <a:endParaRPr lang="en-US" alt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 Subset of ECMA-262 Third Edition.</a:t>
            </a:r>
          </a:p>
          <a:p>
            <a:endParaRPr lang="en-US" altLang="en-US" sz="2800" dirty="0"/>
          </a:p>
          <a:p>
            <a:r>
              <a:rPr lang="en-US" altLang="en-US" sz="2800" dirty="0"/>
              <a:t>Language Independent.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Text-based.</a:t>
            </a:r>
          </a:p>
          <a:p>
            <a:endParaRPr lang="en-US" altLang="en-US" sz="2800" dirty="0"/>
          </a:p>
          <a:p>
            <a:r>
              <a:rPr lang="en-US" altLang="en-US" sz="2800" dirty="0"/>
              <a:t>Light-weight.</a:t>
            </a:r>
          </a:p>
          <a:p>
            <a:endParaRPr lang="en-US" altLang="en-US" sz="2800" dirty="0"/>
          </a:p>
          <a:p>
            <a:r>
              <a:rPr lang="en-US" altLang="en-US" sz="2800" dirty="0"/>
              <a:t>Easy to parse.</a:t>
            </a:r>
          </a:p>
        </p:txBody>
      </p:sp>
    </p:spTree>
    <p:extLst>
      <p:ext uri="{BB962C8B-B14F-4D97-AF65-F5344CB8AC3E}">
        <p14:creationId xmlns:p14="http://schemas.microsoft.com/office/powerpoint/2010/main" val="34865928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Is Not...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JSON is not a document format.</a:t>
            </a:r>
          </a:p>
          <a:p>
            <a:r>
              <a:rPr lang="en-US" altLang="en-US" sz="2400" dirty="0"/>
              <a:t>JSON is not a markup language.</a:t>
            </a:r>
          </a:p>
          <a:p>
            <a:r>
              <a:rPr lang="en-US" altLang="en-US" sz="2400" dirty="0"/>
              <a:t>JSON is not a general serialization format.</a:t>
            </a:r>
          </a:p>
          <a:p>
            <a:pPr lvl="1"/>
            <a:r>
              <a:rPr lang="en-US" altLang="en-US" sz="2400" dirty="0"/>
              <a:t>No cyclical/recurring structures.</a:t>
            </a:r>
          </a:p>
          <a:p>
            <a:pPr lvl="1"/>
            <a:r>
              <a:rPr lang="en-US" altLang="en-US" sz="2400" dirty="0"/>
              <a:t>No invisible structures.</a:t>
            </a:r>
          </a:p>
          <a:p>
            <a:pPr lvl="1"/>
            <a:r>
              <a:rPr lang="en-US" altLang="en-US" sz="2400" dirty="0"/>
              <a:t>No functions.</a:t>
            </a:r>
          </a:p>
        </p:txBody>
      </p:sp>
    </p:spTree>
    <p:extLst>
      <p:ext uri="{BB962C8B-B14F-4D97-AF65-F5344CB8AC3E}">
        <p14:creationId xmlns:p14="http://schemas.microsoft.com/office/powerpoint/2010/main" val="41732680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4375" y="416055"/>
            <a:ext cx="8077200" cy="609600"/>
          </a:xfrm>
        </p:spPr>
        <p:txBody>
          <a:bodyPr/>
          <a:lstStyle/>
          <a:p>
            <a:r>
              <a:rPr lang="en-US" altLang="en-US" dirty="0" smtClean="0"/>
              <a:t>Some Facts about Web x.0 and Big Data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73084" y="1866122"/>
            <a:ext cx="7702579" cy="4131453"/>
          </a:xfrm>
        </p:spPr>
        <p:txBody>
          <a:bodyPr/>
          <a:lstStyle/>
          <a:p>
            <a:r>
              <a:rPr lang="en-US" altLang="en-US" sz="2400" u="sng" dirty="0" smtClean="0"/>
              <a:t>Twitter</a:t>
            </a:r>
            <a:r>
              <a:rPr lang="en-US" altLang="en-US" sz="2400" dirty="0" smtClean="0"/>
              <a:t>: 350 million monthly active users and 500 million Tweets are sent per day,</a:t>
            </a:r>
          </a:p>
          <a:p>
            <a:r>
              <a:rPr lang="en-US" altLang="en-US" sz="2400" u="sng" dirty="0" smtClean="0"/>
              <a:t>Facebook</a:t>
            </a:r>
            <a:r>
              <a:rPr lang="en-US" altLang="en-US" sz="2400" dirty="0" smtClean="0"/>
              <a:t>: over 1 billion monthly users and faces 3 million message per 20 minute</a:t>
            </a:r>
          </a:p>
          <a:p>
            <a:r>
              <a:rPr lang="en-US" altLang="en-US" sz="2400" u="sng" dirty="0" smtClean="0"/>
              <a:t>Instagram</a:t>
            </a:r>
            <a:r>
              <a:rPr lang="en-US" altLang="en-US" sz="2400" dirty="0" smtClean="0"/>
              <a:t>: 200 Million Monthly Active Users and 1.6 Billion Likes and 60 Million Photos shared every day</a:t>
            </a:r>
          </a:p>
          <a:p>
            <a:pPr lvl="1"/>
            <a:endParaRPr lang="en-US" alt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2711370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Its Key Ingredients</a:t>
            </a:r>
            <a:endParaRPr lang="en-US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Strings</a:t>
            </a:r>
          </a:p>
          <a:p>
            <a:r>
              <a:rPr lang="en-US" altLang="en-US" sz="2400" dirty="0"/>
              <a:t>Numbers</a:t>
            </a:r>
          </a:p>
          <a:p>
            <a:r>
              <a:rPr lang="en-US" altLang="en-US" sz="2400" dirty="0"/>
              <a:t>Booleans</a:t>
            </a:r>
          </a:p>
          <a:p>
            <a:endParaRPr lang="en-US" altLang="en-US" sz="2400" dirty="0"/>
          </a:p>
          <a:p>
            <a:r>
              <a:rPr lang="en-US" altLang="en-US" sz="2400" dirty="0"/>
              <a:t>Objects</a:t>
            </a:r>
          </a:p>
          <a:p>
            <a:r>
              <a:rPr lang="en-US" altLang="en-US" sz="2400" dirty="0"/>
              <a:t>Arrays</a:t>
            </a:r>
          </a:p>
          <a:p>
            <a:endParaRPr lang="en-US" altLang="en-US" sz="2400" dirty="0"/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898616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 sz="2400" dirty="0"/>
              <a:t>Sequence of 0 or more Unicode characters</a:t>
            </a:r>
          </a:p>
          <a:p>
            <a:r>
              <a:rPr lang="en-US" altLang="en-US" sz="2400" dirty="0"/>
              <a:t>No separate character type</a:t>
            </a:r>
          </a:p>
          <a:p>
            <a:pPr lvl="1"/>
            <a:r>
              <a:rPr lang="en-US" altLang="en-US" sz="2400" dirty="0"/>
              <a:t>A character is represented as a string with a length of 1</a:t>
            </a:r>
          </a:p>
          <a:p>
            <a:r>
              <a:rPr lang="en-US" altLang="en-US" sz="2400" dirty="0"/>
              <a:t>Wrapped in </a:t>
            </a:r>
            <a:r>
              <a:rPr lang="en-US" altLang="en-US" sz="2400" b="1" dirty="0">
                <a:latin typeface="Courier New" panose="02070309020205020404" pitchFamily="49" charset="0"/>
              </a:rPr>
              <a:t>"</a:t>
            </a:r>
            <a:r>
              <a:rPr lang="en-US" altLang="en-US" sz="2400" dirty="0"/>
              <a:t>double quotes</a:t>
            </a:r>
            <a:r>
              <a:rPr lang="en-US" altLang="en-US" sz="2400" b="1" dirty="0">
                <a:latin typeface="Courier New" panose="02070309020205020404" pitchFamily="49" charset="0"/>
              </a:rPr>
              <a:t>"</a:t>
            </a:r>
            <a:endParaRPr lang="en-US" altLang="en-US" sz="2400" dirty="0"/>
          </a:p>
          <a:p>
            <a:r>
              <a:rPr lang="en-US" altLang="en-US" sz="2400" dirty="0"/>
              <a:t>Backslash escapement</a:t>
            </a:r>
          </a:p>
        </p:txBody>
      </p:sp>
    </p:spTree>
    <p:extLst>
      <p:ext uri="{BB962C8B-B14F-4D97-AF65-F5344CB8AC3E}">
        <p14:creationId xmlns:p14="http://schemas.microsoft.com/office/powerpoint/2010/main" val="34469695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Integer</a:t>
            </a:r>
          </a:p>
          <a:p>
            <a:r>
              <a:rPr lang="en-US" altLang="en-US" sz="2400" dirty="0"/>
              <a:t>Real</a:t>
            </a:r>
          </a:p>
          <a:p>
            <a:r>
              <a:rPr lang="en-US" altLang="en-US" sz="2400" dirty="0"/>
              <a:t>Scientific</a:t>
            </a:r>
          </a:p>
          <a:p>
            <a:endParaRPr lang="en-US" altLang="en-US" sz="2400" dirty="0"/>
          </a:p>
          <a:p>
            <a:r>
              <a:rPr lang="en-US" altLang="en-US" sz="2400" dirty="0"/>
              <a:t>No octal or hex</a:t>
            </a:r>
          </a:p>
          <a:p>
            <a:r>
              <a:rPr lang="en-US" altLang="en-US" sz="2400" dirty="0"/>
              <a:t>No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NaN</a:t>
            </a:r>
            <a:r>
              <a:rPr lang="en-US" altLang="en-US" sz="2400" dirty="0"/>
              <a:t> or </a:t>
            </a:r>
            <a:r>
              <a:rPr lang="en-US" altLang="en-US" sz="2400" b="1" dirty="0">
                <a:latin typeface="Courier New" panose="02070309020205020404" pitchFamily="49" charset="0"/>
              </a:rPr>
              <a:t>Infinity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Use </a:t>
            </a:r>
            <a:r>
              <a:rPr lang="en-US" altLang="en-US" sz="2400" b="1" dirty="0">
                <a:latin typeface="Courier New" panose="02070309020205020404" pitchFamily="49" charset="0"/>
              </a:rPr>
              <a:t>null</a:t>
            </a:r>
            <a:r>
              <a:rPr lang="en-US" altLang="en-US" sz="2400" dirty="0"/>
              <a:t> instead</a:t>
            </a:r>
          </a:p>
        </p:txBody>
      </p:sp>
    </p:spTree>
    <p:extLst>
      <p:ext uri="{BB962C8B-B14F-4D97-AF65-F5344CB8AC3E}">
        <p14:creationId xmlns:p14="http://schemas.microsoft.com/office/powerpoint/2010/main" val="31991084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>
                <a:latin typeface="Courier New" panose="02070309020205020404" pitchFamily="49" charset="0"/>
              </a:rPr>
              <a:t>true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058707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value that isn't anything</a:t>
            </a:r>
          </a:p>
        </p:txBody>
      </p:sp>
    </p:spTree>
    <p:extLst>
      <p:ext uri="{BB962C8B-B14F-4D97-AF65-F5344CB8AC3E}">
        <p14:creationId xmlns:p14="http://schemas.microsoft.com/office/powerpoint/2010/main" val="18448532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Objects are unordered containers of key/value pairs</a:t>
            </a:r>
          </a:p>
          <a:p>
            <a:r>
              <a:rPr lang="en-US" altLang="en-US" sz="2000" dirty="0"/>
              <a:t>Objects are wrapped in </a:t>
            </a:r>
            <a:r>
              <a:rPr lang="en-US" altLang="en-US" sz="2000" b="1" dirty="0">
                <a:latin typeface="Courier New" panose="02070309020205020404" pitchFamily="49" charset="0"/>
              </a:rPr>
              <a:t>{ }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,</a:t>
            </a:r>
            <a:r>
              <a:rPr lang="en-US" altLang="en-US" sz="2000" dirty="0"/>
              <a:t> separates key/value pairs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:</a:t>
            </a:r>
            <a:r>
              <a:rPr lang="en-US" altLang="en-US" sz="2000" dirty="0"/>
              <a:t> separates keys and values</a:t>
            </a:r>
          </a:p>
          <a:p>
            <a:r>
              <a:rPr lang="en-US" altLang="en-US" sz="2000" dirty="0"/>
              <a:t>Keys are strings </a:t>
            </a:r>
          </a:p>
          <a:p>
            <a:r>
              <a:rPr lang="en-US" altLang="en-US" sz="2000" dirty="0"/>
              <a:t>Values are JSON values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 err="1"/>
              <a:t>struct</a:t>
            </a:r>
            <a:r>
              <a:rPr lang="en-US" altLang="en-US" sz="2000" dirty="0"/>
              <a:t>, record, </a:t>
            </a:r>
            <a:r>
              <a:rPr lang="en-US" altLang="en-US" sz="2000" dirty="0" err="1"/>
              <a:t>hashtable</a:t>
            </a:r>
            <a:r>
              <a:rPr lang="en-US" altLang="en-US" sz="2000" dirty="0"/>
              <a:t>, object</a:t>
            </a:r>
          </a:p>
        </p:txBody>
      </p:sp>
    </p:spTree>
    <p:extLst>
      <p:ext uri="{BB962C8B-B14F-4D97-AF65-F5344CB8AC3E}">
        <p14:creationId xmlns:p14="http://schemas.microsoft.com/office/powerpoint/2010/main" val="3683453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772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{"</a:t>
            </a:r>
            <a:r>
              <a:rPr lang="en-US" altLang="en-US" sz="24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name":"Jack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B. </a:t>
            </a:r>
            <a:r>
              <a:rPr lang="en-US" altLang="en-US" sz="24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Nimble","at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large": true,"grade":"A","level":3, "format":</a:t>
            </a: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{"type":"rect","width":1920, "height":1080,"interlace":false, "framerate":24}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3936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7724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   "name":     "Jack B. Nimble", </a:t>
            </a:r>
          </a:p>
          <a:p>
            <a:pPr algn="l"/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   "at large": true, </a:t>
            </a:r>
          </a:p>
          <a:p>
            <a:pPr algn="l"/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   "grade":    "A", </a:t>
            </a:r>
          </a:p>
          <a:p>
            <a:pPr algn="l"/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   "format": 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     "type":      "</a:t>
            </a:r>
            <a:r>
              <a:rPr lang="en-US" alt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rect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", </a:t>
            </a:r>
          </a:p>
          <a:p>
            <a:pPr algn="l"/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     "width":     1920, </a:t>
            </a:r>
          </a:p>
          <a:p>
            <a:pPr algn="l"/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     "height":    1080, </a:t>
            </a:r>
          </a:p>
          <a:p>
            <a:pPr algn="l"/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     "interlace": false, </a:t>
            </a:r>
          </a:p>
          <a:p>
            <a:pPr algn="l"/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     "framerate": 24</a:t>
            </a:r>
          </a:p>
          <a:p>
            <a:pPr algn="l"/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3645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3119"/>
            <a:ext cx="7702579" cy="4903787"/>
          </a:xfrm>
        </p:spPr>
        <p:txBody>
          <a:bodyPr/>
          <a:lstStyle/>
          <a:p>
            <a:r>
              <a:rPr lang="en-US" altLang="en-US" sz="2400" dirty="0"/>
              <a:t>Arrays are ordered sequences of values</a:t>
            </a:r>
          </a:p>
          <a:p>
            <a:r>
              <a:rPr lang="en-US" altLang="en-US" sz="2400" dirty="0"/>
              <a:t>Arrays are wrapped in </a:t>
            </a:r>
            <a:r>
              <a:rPr lang="en-US" altLang="en-US" sz="2400" b="1" dirty="0">
                <a:latin typeface="Courier New" panose="02070309020205020404" pitchFamily="49" charset="0"/>
              </a:rPr>
              <a:t>[]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,</a:t>
            </a:r>
            <a:r>
              <a:rPr lang="en-US" altLang="en-US" sz="2400" dirty="0"/>
              <a:t> separates values </a:t>
            </a:r>
          </a:p>
          <a:p>
            <a:r>
              <a:rPr lang="en-US" altLang="en-US" sz="2400" dirty="0"/>
              <a:t>JSON does not talk about indexing.</a:t>
            </a:r>
          </a:p>
          <a:p>
            <a:pPr lvl="1"/>
            <a:r>
              <a:rPr lang="en-US" altLang="en-US" sz="2400" dirty="0"/>
              <a:t>An implementation can start array indexing at 0 or 1.</a:t>
            </a:r>
          </a:p>
        </p:txBody>
      </p:sp>
    </p:spTree>
    <p:extLst>
      <p:ext uri="{BB962C8B-B14F-4D97-AF65-F5344CB8AC3E}">
        <p14:creationId xmlns:p14="http://schemas.microsoft.com/office/powerpoint/2010/main" val="36314801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["Sunday", "Monday", "Tuesday", "Wednesday", "Thursday", "Friday", "Saturday"]</a:t>
            </a:r>
          </a:p>
          <a:p>
            <a:pPr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[</a:t>
            </a:r>
          </a:p>
          <a:p>
            <a:pPr marL="457200" lvl="1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[0, -1, 0],</a:t>
            </a:r>
          </a:p>
          <a:p>
            <a:pPr marL="457200" lvl="1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[1, 0, 0],</a:t>
            </a:r>
          </a:p>
          <a:p>
            <a:pPr marL="457200" lvl="1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[0, 0, 1]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448084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8B0F-0DD0-C44F-A1D4-4403B3EF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2" y="0"/>
            <a:ext cx="8353425" cy="930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Not all data is structured</a:t>
            </a: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98" y="1407368"/>
            <a:ext cx="6050902" cy="4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638800"/>
            <a:ext cx="62484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Source: https://www.datamation.com/big-data/structured-vs-unstructured-data.html</a:t>
            </a:r>
          </a:p>
        </p:txBody>
      </p:sp>
    </p:spTree>
    <p:extLst>
      <p:ext uri="{BB962C8B-B14F-4D97-AF65-F5344CB8AC3E}">
        <p14:creationId xmlns:p14="http://schemas.microsoft.com/office/powerpoint/2010/main" val="15464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vs Objects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Use objects when the key names are arbitrary strings.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Use arrays when the key names are sequential integers.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Don't get confused by the term Associative Array.</a:t>
            </a:r>
          </a:p>
        </p:txBody>
      </p:sp>
    </p:spTree>
    <p:extLst>
      <p:ext uri="{BB962C8B-B14F-4D97-AF65-F5344CB8AC3E}">
        <p14:creationId xmlns:p14="http://schemas.microsoft.com/office/powerpoint/2010/main" val="15590479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Arguments against JSON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JSON Doesn't Have Namespaces.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JSON Has No Validator.</a:t>
            </a:r>
          </a:p>
          <a:p>
            <a:endParaRPr lang="en-US" altLang="en-US" sz="2400" dirty="0"/>
          </a:p>
          <a:p>
            <a:r>
              <a:rPr lang="en-US" altLang="en-US" sz="2400" dirty="0"/>
              <a:t>JSON Is Not Extensible.</a:t>
            </a:r>
          </a:p>
          <a:p>
            <a:endParaRPr lang="en-US" altLang="en-US" sz="2400" dirty="0"/>
          </a:p>
          <a:p>
            <a:r>
              <a:rPr lang="en-US" altLang="en-US" sz="2400" dirty="0"/>
              <a:t>JSON Is Not XML.</a:t>
            </a:r>
          </a:p>
        </p:txBody>
      </p:sp>
    </p:spTree>
    <p:extLst>
      <p:ext uri="{BB962C8B-B14F-4D97-AF65-F5344CB8AC3E}">
        <p14:creationId xmlns:p14="http://schemas.microsoft.com/office/powerpoint/2010/main" val="19085156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Is Not XML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76675" cy="5105400"/>
          </a:xfrm>
        </p:spPr>
        <p:txBody>
          <a:bodyPr/>
          <a:lstStyle/>
          <a:p>
            <a:r>
              <a:rPr lang="en-US" altLang="en-US" sz="1800" dirty="0"/>
              <a:t>objects</a:t>
            </a:r>
          </a:p>
          <a:p>
            <a:r>
              <a:rPr lang="en-US" altLang="en-US" sz="1800" dirty="0"/>
              <a:t>arrays</a:t>
            </a:r>
          </a:p>
          <a:p>
            <a:r>
              <a:rPr lang="en-US" altLang="en-US" sz="1800" dirty="0"/>
              <a:t>strings</a:t>
            </a:r>
          </a:p>
          <a:p>
            <a:r>
              <a:rPr lang="en-US" altLang="en-US" sz="1800" dirty="0"/>
              <a:t>numbers</a:t>
            </a:r>
          </a:p>
          <a:p>
            <a:r>
              <a:rPr lang="en-US" altLang="en-US" sz="1800" dirty="0" err="1"/>
              <a:t>booleans</a:t>
            </a:r>
            <a:endParaRPr lang="en-US" altLang="en-US" sz="1800" dirty="0"/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685800" y="1828800"/>
            <a:ext cx="3876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742950" indent="-28575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11430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20574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4575175" y="1585913"/>
            <a:ext cx="3876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742950" indent="-28575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11430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20574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element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attribute string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content</a:t>
            </a:r>
          </a:p>
          <a:p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&lt;![CDATA[ ]]&gt;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entities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declarations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schema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stylesheets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comments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version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10116490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&lt;XML/&gt; vs. {JSON}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093788"/>
            <a:ext cx="3010548" cy="3678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4" y="1093788"/>
            <a:ext cx="4465139" cy="28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Interchange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JSON is a simple, common representation of data.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Communication between servers and browser clients.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Communication between peers.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Language independent data interchange.</a:t>
            </a:r>
          </a:p>
        </p:txBody>
      </p:sp>
    </p:spTree>
    <p:extLst>
      <p:ext uri="{BB962C8B-B14F-4D97-AF65-F5344CB8AC3E}">
        <p14:creationId xmlns:p14="http://schemas.microsoft.com/office/powerpoint/2010/main" val="9477628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84" y="2836072"/>
            <a:ext cx="8077200" cy="609600"/>
          </a:xfrm>
        </p:spPr>
        <p:txBody>
          <a:bodyPr/>
          <a:lstStyle/>
          <a:p>
            <a:r>
              <a:rPr lang="en-US" sz="4400" dirty="0" smtClean="0"/>
              <a:t>Working with Data at Scale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Scaling Traditional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Traditional RDBMSs can be either scaled: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Vertically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Up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Can be achieved by hardware upgrades (e.g., faster CPU, more memory, or larger disk)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Limited by the amount of CPU, RAM and disk that can be configured on a single machine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Horizontally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Out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Can be achieved by adding more machines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Requires database </a:t>
            </a:r>
            <a:r>
              <a:rPr lang="en-US" i="1" dirty="0" smtClean="0">
                <a:solidFill>
                  <a:srgbClr val="0070C0"/>
                </a:solidFill>
              </a:rPr>
              <a:t>sharding</a:t>
            </a:r>
            <a:r>
              <a:rPr lang="en-US" dirty="0" smtClean="0"/>
              <a:t> and probably </a:t>
            </a:r>
            <a:r>
              <a:rPr lang="en-US" i="1" dirty="0" smtClean="0">
                <a:solidFill>
                  <a:srgbClr val="0070C0"/>
                </a:solidFill>
              </a:rPr>
              <a:t>replication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Limited by the Read-to-Write ratio and communication overhead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717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vs. Horizontal Partitioning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2" y="2465774"/>
            <a:ext cx="7515225" cy="27430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>
                <a:solidFill>
                  <a:srgbClr val="0B4183"/>
                </a:solidFill>
                <a:latin typeface="Corbel"/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77</a:t>
            </a:fld>
            <a:endParaRPr lang="en-GB">
              <a:solidFill>
                <a:srgbClr val="0B4183"/>
              </a:solidFill>
              <a:latin typeface="Corbe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12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Replicating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Replicating data across servers helps in: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performance bottlenecks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single point of failures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And</a:t>
            </a:r>
            <a:r>
              <a:rPr lang="en-US" sz="2400" dirty="0"/>
              <a:t>,</a:t>
            </a:r>
            <a:r>
              <a:rPr lang="en-US" sz="2400" dirty="0" smtClean="0"/>
              <a:t> hence, enhancing scalability and availability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87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689991" y="3429000"/>
            <a:ext cx="5472809" cy="2690026"/>
          </a:xfrm>
          <a:prstGeom prst="rect">
            <a:avLst/>
          </a:prstGeom>
          <a:noFill/>
          <a:extLst/>
        </p:spPr>
      </p:pic>
      <p:sp>
        <p:nvSpPr>
          <p:cNvPr id="88" name="Can 87"/>
          <p:cNvSpPr/>
          <p:nvPr/>
        </p:nvSpPr>
        <p:spPr>
          <a:xfrm>
            <a:off x="1981200" y="41910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2514600" y="4876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Can 89"/>
          <p:cNvSpPr/>
          <p:nvPr/>
        </p:nvSpPr>
        <p:spPr>
          <a:xfrm>
            <a:off x="3810000" y="3962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Can 90"/>
          <p:cNvSpPr/>
          <p:nvPr/>
        </p:nvSpPr>
        <p:spPr>
          <a:xfrm>
            <a:off x="5257800" y="45720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Can 91"/>
          <p:cNvSpPr/>
          <p:nvPr/>
        </p:nvSpPr>
        <p:spPr>
          <a:xfrm>
            <a:off x="5638800" y="4267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Can 92"/>
          <p:cNvSpPr/>
          <p:nvPr/>
        </p:nvSpPr>
        <p:spPr>
          <a:xfrm>
            <a:off x="6248400" y="5410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2095500" y="43434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209800" y="40386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924300" y="41148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095500" y="43434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4038600" y="40386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6"/>
          <p:cNvSpPr txBox="1">
            <a:spLocks noChangeArrowheads="1"/>
          </p:cNvSpPr>
          <p:nvPr/>
        </p:nvSpPr>
        <p:spPr bwMode="auto">
          <a:xfrm>
            <a:off x="1752599" y="3505200"/>
            <a:ext cx="1292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Google </a:t>
            </a:r>
            <a:r>
              <a:rPr lang="en-US" sz="1200" dirty="0"/>
              <a:t>Server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2095500" y="36909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2628900" y="50292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9"/>
          <p:cNvSpPr txBox="1">
            <a:spLocks noChangeArrowheads="1"/>
          </p:cNvSpPr>
          <p:nvPr/>
        </p:nvSpPr>
        <p:spPr bwMode="auto">
          <a:xfrm>
            <a:off x="3805238" y="5638800"/>
            <a:ext cx="1566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Replicated Servers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257800" y="5486400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9700" y="4953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04"/>
          <p:cNvCxnSpPr/>
          <p:nvPr/>
        </p:nvCxnSpPr>
        <p:spPr>
          <a:xfrm flipH="1">
            <a:off x="6489700" y="53721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9563" y="3690938"/>
            <a:ext cx="3762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7" name="Straight Connector 106"/>
          <p:cNvCxnSpPr/>
          <p:nvPr/>
        </p:nvCxnSpPr>
        <p:spPr>
          <a:xfrm flipH="1">
            <a:off x="3924300" y="3781425"/>
            <a:ext cx="247650" cy="1809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9025" y="3843338"/>
            <a:ext cx="3762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9" name="Straight Connector 108"/>
          <p:cNvCxnSpPr/>
          <p:nvPr/>
        </p:nvCxnSpPr>
        <p:spPr>
          <a:xfrm flipH="1">
            <a:off x="2162175" y="40528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962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562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257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181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Straight Connector 120"/>
          <p:cNvCxnSpPr>
            <a:stCxn id="88" idx="3"/>
            <a:endCxn id="110" idx="1"/>
          </p:cNvCxnSpPr>
          <p:nvPr/>
        </p:nvCxnSpPr>
        <p:spPr>
          <a:xfrm flipH="1">
            <a:off x="1981200" y="4343400"/>
            <a:ext cx="1143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9" idx="3"/>
            <a:endCxn id="120" idx="0"/>
          </p:cNvCxnSpPr>
          <p:nvPr/>
        </p:nvCxnSpPr>
        <p:spPr>
          <a:xfrm flipH="1">
            <a:off x="2474913" y="5029200"/>
            <a:ext cx="1539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0"/>
          </p:cNvCxnSpPr>
          <p:nvPr/>
        </p:nvCxnSpPr>
        <p:spPr>
          <a:xfrm>
            <a:off x="2667000" y="5029200"/>
            <a:ext cx="1889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0" idx="0"/>
            <a:endCxn id="117" idx="2"/>
          </p:cNvCxnSpPr>
          <p:nvPr/>
        </p:nvCxnSpPr>
        <p:spPr>
          <a:xfrm flipH="1" flipV="1">
            <a:off x="3846513" y="3848100"/>
            <a:ext cx="777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18" idx="0"/>
          </p:cNvCxnSpPr>
          <p:nvPr/>
        </p:nvCxnSpPr>
        <p:spPr>
          <a:xfrm>
            <a:off x="3886200" y="4114800"/>
            <a:ext cx="365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1" idx="3"/>
            <a:endCxn id="114" idx="0"/>
          </p:cNvCxnSpPr>
          <p:nvPr/>
        </p:nvCxnSpPr>
        <p:spPr>
          <a:xfrm>
            <a:off x="5372100" y="4724400"/>
            <a:ext cx="227013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12" idx="1"/>
          </p:cNvCxnSpPr>
          <p:nvPr/>
        </p:nvCxnSpPr>
        <p:spPr>
          <a:xfrm>
            <a:off x="5410200" y="4724400"/>
            <a:ext cx="304800" cy="571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2" idx="0"/>
            <a:endCxn id="115" idx="1"/>
          </p:cNvCxnSpPr>
          <p:nvPr/>
        </p:nvCxnSpPr>
        <p:spPr>
          <a:xfrm flipV="1">
            <a:off x="5753100" y="4019550"/>
            <a:ext cx="381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2" idx="4"/>
          </p:cNvCxnSpPr>
          <p:nvPr/>
        </p:nvCxnSpPr>
        <p:spPr>
          <a:xfrm flipV="1">
            <a:off x="5867400" y="4191000"/>
            <a:ext cx="30480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4"/>
            <a:endCxn id="116" idx="1"/>
          </p:cNvCxnSpPr>
          <p:nvPr/>
        </p:nvCxnSpPr>
        <p:spPr>
          <a:xfrm>
            <a:off x="5867400" y="4343400"/>
            <a:ext cx="3048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3" idx="1"/>
            <a:endCxn id="104" idx="1"/>
          </p:cNvCxnSpPr>
          <p:nvPr/>
        </p:nvCxnSpPr>
        <p:spPr>
          <a:xfrm flipV="1">
            <a:off x="6362700" y="5162550"/>
            <a:ext cx="127000" cy="2476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3"/>
            <a:endCxn id="113" idx="1"/>
          </p:cNvCxnSpPr>
          <p:nvPr/>
        </p:nvCxnSpPr>
        <p:spPr>
          <a:xfrm>
            <a:off x="6362700" y="5562600"/>
            <a:ext cx="2667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8" idx="4"/>
          </p:cNvCxnSpPr>
          <p:nvPr/>
        </p:nvCxnSpPr>
        <p:spPr>
          <a:xfrm flipH="1">
            <a:off x="2209800" y="4052888"/>
            <a:ext cx="304800" cy="214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7" idx="1"/>
          </p:cNvCxnSpPr>
          <p:nvPr/>
        </p:nvCxnSpPr>
        <p:spPr>
          <a:xfrm flipH="1">
            <a:off x="2260600" y="3638550"/>
            <a:ext cx="1397000" cy="628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1"/>
          </p:cNvCxnSpPr>
          <p:nvPr/>
        </p:nvCxnSpPr>
        <p:spPr>
          <a:xfrm flipH="1">
            <a:off x="2260600" y="3900488"/>
            <a:ext cx="1858963" cy="366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88" idx="4"/>
          </p:cNvCxnSpPr>
          <p:nvPr/>
        </p:nvCxnSpPr>
        <p:spPr>
          <a:xfrm flipH="1" flipV="1">
            <a:off x="2209800" y="4267200"/>
            <a:ext cx="1595438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5" idx="1"/>
            <a:endCxn id="88" idx="4"/>
          </p:cNvCxnSpPr>
          <p:nvPr/>
        </p:nvCxnSpPr>
        <p:spPr>
          <a:xfrm flipH="1">
            <a:off x="2209800" y="4019550"/>
            <a:ext cx="3581400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1" idx="1"/>
            <a:endCxn id="88" idx="4"/>
          </p:cNvCxnSpPr>
          <p:nvPr/>
        </p:nvCxnSpPr>
        <p:spPr>
          <a:xfrm flipH="1">
            <a:off x="2209800" y="4171950"/>
            <a:ext cx="3962400" cy="9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6" idx="1"/>
          </p:cNvCxnSpPr>
          <p:nvPr/>
        </p:nvCxnSpPr>
        <p:spPr>
          <a:xfrm flipH="1" flipV="1">
            <a:off x="2260600" y="4267200"/>
            <a:ext cx="39116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12" idx="1"/>
          </p:cNvCxnSpPr>
          <p:nvPr/>
        </p:nvCxnSpPr>
        <p:spPr>
          <a:xfrm flipH="1" flipV="1">
            <a:off x="2209800" y="4267200"/>
            <a:ext cx="3505200" cy="514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4" idx="1"/>
            <a:endCxn id="88" idx="4"/>
          </p:cNvCxnSpPr>
          <p:nvPr/>
        </p:nvCxnSpPr>
        <p:spPr>
          <a:xfrm flipH="1" flipV="1">
            <a:off x="2209800" y="4267200"/>
            <a:ext cx="320040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1"/>
            <a:endCxn id="88" idx="4"/>
          </p:cNvCxnSpPr>
          <p:nvPr/>
        </p:nvCxnSpPr>
        <p:spPr>
          <a:xfrm flipH="1" flipV="1">
            <a:off x="2209800" y="4267200"/>
            <a:ext cx="4279900" cy="895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3" idx="1"/>
            <a:endCxn id="88" idx="4"/>
          </p:cNvCxnSpPr>
          <p:nvPr/>
        </p:nvCxnSpPr>
        <p:spPr>
          <a:xfrm flipH="1" flipV="1">
            <a:off x="2209800" y="4267200"/>
            <a:ext cx="4419600" cy="150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88" idx="4"/>
          </p:cNvCxnSpPr>
          <p:nvPr/>
        </p:nvCxnSpPr>
        <p:spPr>
          <a:xfrm flipV="1">
            <a:off x="2170112" y="4267200"/>
            <a:ext cx="39688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0" idx="0"/>
            <a:endCxn id="88" idx="4"/>
          </p:cNvCxnSpPr>
          <p:nvPr/>
        </p:nvCxnSpPr>
        <p:spPr>
          <a:xfrm flipH="1" flipV="1">
            <a:off x="2209800" y="4267200"/>
            <a:ext cx="26511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9" idx="0"/>
            <a:endCxn id="88" idx="4"/>
          </p:cNvCxnSpPr>
          <p:nvPr/>
        </p:nvCxnSpPr>
        <p:spPr>
          <a:xfrm flipH="1" flipV="1">
            <a:off x="2209800" y="4267200"/>
            <a:ext cx="646113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7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576309" y="1820994"/>
          <a:ext cx="5637586" cy="3477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54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Starts with ‘A’-’D’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54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Starts with ‘E’-’Q’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54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Starts with ‘R’-’T’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54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Starts</a:t>
                      </a:r>
                      <a:r>
                        <a:rPr lang="en-US" sz="2000" baseline="0" dirty="0"/>
                        <a:t> with ‘U’-’Z’</a:t>
                      </a:r>
                      <a:endParaRPr 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54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Starts with anything else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>
                <a:solidFill>
                  <a:srgbClr val="0B4183"/>
                </a:solidFill>
                <a:latin typeface="Corbel"/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79</a:t>
            </a:fld>
            <a:endParaRPr lang="en-GB">
              <a:solidFill>
                <a:srgbClr val="0B4183"/>
              </a:solidFill>
              <a:latin typeface="Corbel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9483" y="3684514"/>
            <a:ext cx="5191239" cy="2062103"/>
          </a:xfrm>
          <a:prstGeom prst="rect">
            <a:avLst/>
          </a:prstGeom>
          <a:solidFill>
            <a:schemeClr val="accent5"/>
          </a:solidFill>
          <a:ln>
            <a:solidFill>
              <a:srgbClr val="7B2017"/>
            </a:solidFill>
          </a:ln>
        </p:spPr>
        <p:txBody>
          <a:bodyPr wrap="square" rtlCol="0"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en-US" sz="3200" dirty="0">
                <a:solidFill>
                  <a:srgbClr val="702017"/>
                </a:solidFill>
                <a:latin typeface="Tahoma" pitchFamily="34" charset="0"/>
                <a:ea typeface="+mn-ea"/>
              </a:rPr>
              <a:t>What if we want to </a:t>
            </a:r>
            <a:r>
              <a:rPr lang="en-US" sz="3200" i="1" dirty="0">
                <a:solidFill>
                  <a:srgbClr val="702017"/>
                </a:solidFill>
                <a:latin typeface="Tahoma" pitchFamily="34" charset="0"/>
                <a:ea typeface="+mn-ea"/>
              </a:rPr>
              <a:t>uniformly distribute</a:t>
            </a:r>
            <a:r>
              <a:rPr lang="en-US" sz="3200" dirty="0">
                <a:solidFill>
                  <a:srgbClr val="702017"/>
                </a:solidFill>
                <a:latin typeface="Tahoma" pitchFamily="34" charset="0"/>
                <a:ea typeface="+mn-ea"/>
              </a:rPr>
              <a:t> the placement of data but make it predictable?</a:t>
            </a:r>
          </a:p>
        </p:txBody>
      </p:sp>
      <p:sp>
        <p:nvSpPr>
          <p:cNvPr id="3" name="Rectangle 2"/>
          <p:cNvSpPr/>
          <p:nvPr/>
        </p:nvSpPr>
        <p:spPr>
          <a:xfrm>
            <a:off x="77460" y="2091034"/>
            <a:ext cx="31389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en-US" sz="2000" dirty="0" err="1">
                <a:solidFill>
                  <a:srgbClr val="0B4183"/>
                </a:solidFill>
                <a:latin typeface="Tahoma" pitchFamily="34" charset="0"/>
                <a:ea typeface="+mn-ea"/>
              </a:rPr>
              <a:t>Sharding</a:t>
            </a:r>
            <a:r>
              <a:rPr lang="en-US" sz="2000" dirty="0">
                <a:solidFill>
                  <a:srgbClr val="0B4183"/>
                </a:solidFill>
                <a:latin typeface="Tahoma" pitchFamily="34" charset="0"/>
                <a:ea typeface="+mn-ea"/>
              </a:rPr>
              <a:t> is a method of splitting and storing a single logical dataset in multiple databases.</a:t>
            </a:r>
          </a:p>
        </p:txBody>
      </p:sp>
    </p:spTree>
    <p:extLst>
      <p:ext uri="{BB962C8B-B14F-4D97-AF65-F5344CB8AC3E}">
        <p14:creationId xmlns:p14="http://schemas.microsoft.com/office/powerpoint/2010/main" val="15314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762000"/>
            <a:ext cx="7558087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“Spreads out” the Values</a:t>
            </a:r>
            <a:br>
              <a:rPr lang="en-US" dirty="0"/>
            </a:br>
            <a:r>
              <a:rPr lang="en-US" dirty="0"/>
              <a:t>into Predictable Locations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112839" y="1825625"/>
          <a:ext cx="1965642" cy="404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apple</a:t>
                      </a:r>
                    </a:p>
                    <a:p>
                      <a:pPr algn="ctr"/>
                      <a:r>
                        <a:rPr lang="en-US" sz="1800" dirty="0" err="1"/>
                        <a:t>avacado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rooster</a:t>
                      </a:r>
                    </a:p>
                    <a:p>
                      <a:pPr algn="ctr"/>
                      <a:r>
                        <a:rPr lang="en-US" sz="1800" dirty="0"/>
                        <a:t>runway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tire</a:t>
                      </a:r>
                    </a:p>
                    <a:p>
                      <a:pPr algn="ctr"/>
                      <a:r>
                        <a:rPr lang="en-US" sz="1800" dirty="0"/>
                        <a:t>tourist</a:t>
                      </a:r>
                    </a:p>
                    <a:p>
                      <a:pPr algn="ctr"/>
                      <a:r>
                        <a:rPr lang="en-US" sz="1800" dirty="0"/>
                        <a:t>turtle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431279" y="1825625"/>
          <a:ext cx="2195196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100-199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200-299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rooster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300-399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avacado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400-499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857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500-599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857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600-699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857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700-799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857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runway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800-899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900-999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tourist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fld id="{05072F42-4DFA-4725-86F9-7594E4AB4EB5}" type="slidenum">
              <a:rPr lang="en-GB">
                <a:solidFill>
                  <a:srgbClr val="0B4183"/>
                </a:solidFill>
                <a:latin typeface="Corbel"/>
                <a:ea typeface="+mn-ea"/>
              </a:rPr>
              <a:pPr eaLnBrk="1" hangingPunct="1">
                <a:spcBef>
                  <a:spcPct val="20000"/>
                </a:spcBef>
                <a:buClr>
                  <a:srgbClr val="3085ED"/>
                </a:buClr>
                <a:buSzPct val="55000"/>
              </a:pPr>
              <a:t>80</a:t>
            </a:fld>
            <a:endParaRPr lang="en-GB">
              <a:solidFill>
                <a:srgbClr val="0B4183"/>
              </a:solidFill>
              <a:latin typeface="Corbel"/>
              <a:ea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15740" y="2842260"/>
            <a:ext cx="147828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hash function</a:t>
            </a:r>
          </a:p>
          <a:p>
            <a:pPr algn="ctr"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en-US" sz="2000" i="1" dirty="0">
                <a:solidFill>
                  <a:prstClr val="white"/>
                </a:solidFill>
                <a:latin typeface="Corbel"/>
              </a:rPr>
              <a:t>h(x)</a:t>
            </a:r>
          </a:p>
        </p:txBody>
      </p:sp>
      <p:sp>
        <p:nvSpPr>
          <p:cNvPr id="11" name="Striped Right Arrow 10"/>
          <p:cNvSpPr/>
          <p:nvPr/>
        </p:nvSpPr>
        <p:spPr>
          <a:xfrm>
            <a:off x="3215640" y="3265947"/>
            <a:ext cx="640080" cy="4267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endParaRPr lang="en-US" sz="20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12" name="Striped Right Arrow 11"/>
          <p:cNvSpPr/>
          <p:nvPr/>
        </p:nvSpPr>
        <p:spPr>
          <a:xfrm>
            <a:off x="5642609" y="3313183"/>
            <a:ext cx="640080" cy="4267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endParaRPr lang="en-US" sz="20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8430" y="4411981"/>
            <a:ext cx="232146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en-US" sz="2000" i="1" dirty="0">
                <a:solidFill>
                  <a:srgbClr val="0B4183"/>
                </a:solidFill>
                <a:latin typeface="Tahoma" pitchFamily="34" charset="0"/>
                <a:ea typeface="+mn-ea"/>
              </a:rPr>
              <a:t>h(’apple’) = 70</a:t>
            </a:r>
          </a:p>
          <a:p>
            <a:pPr algn="ctr"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en-US" sz="2000" i="1" dirty="0">
                <a:solidFill>
                  <a:srgbClr val="0B4183"/>
                </a:solidFill>
                <a:latin typeface="Tahoma" pitchFamily="34" charset="0"/>
                <a:ea typeface="+mn-ea"/>
              </a:rPr>
              <a:t>h(‘</a:t>
            </a:r>
            <a:r>
              <a:rPr lang="en-US" sz="2000" i="1" dirty="0" err="1">
                <a:solidFill>
                  <a:srgbClr val="0B4183"/>
                </a:solidFill>
                <a:latin typeface="Tahoma" pitchFamily="34" charset="0"/>
                <a:ea typeface="+mn-ea"/>
              </a:rPr>
              <a:t>avacado</a:t>
            </a:r>
            <a:r>
              <a:rPr lang="en-US" sz="2000" i="1" dirty="0">
                <a:solidFill>
                  <a:srgbClr val="0B4183"/>
                </a:solidFill>
                <a:latin typeface="Tahoma" pitchFamily="34" charset="0"/>
                <a:ea typeface="+mn-ea"/>
              </a:rPr>
              <a:t>’) = 324</a:t>
            </a:r>
          </a:p>
          <a:p>
            <a:pPr algn="ctr"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en-US" sz="2000" i="1" dirty="0">
                <a:solidFill>
                  <a:srgbClr val="0B4183"/>
                </a:solidFill>
                <a:latin typeface="Tahoma" pitchFamily="34" charset="0"/>
                <a:ea typeface="+mn-ea"/>
              </a:rPr>
              <a:t>h(‘tire’) = 501</a:t>
            </a:r>
          </a:p>
          <a:p>
            <a:pPr algn="ctr"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en-US" sz="2000" i="1" dirty="0">
                <a:solidFill>
                  <a:srgbClr val="0B4183"/>
                </a:solidFill>
                <a:latin typeface="Tahoma" pitchFamily="34" charset="0"/>
                <a:ea typeface="+mn-ea"/>
              </a:rPr>
              <a:t>h(‘tourist’) = 980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421689" y="909703"/>
            <a:ext cx="4204787" cy="2782964"/>
          </a:xfrm>
          <a:prstGeom prst="wedgeRoundRectCallout">
            <a:avLst>
              <a:gd name="adj1" fmla="val -32555"/>
              <a:gd name="adj2" fmla="val 67685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spcBef>
                <a:spcPct val="20000"/>
              </a:spcBef>
              <a:buClr>
                <a:srgbClr val="3085ED"/>
              </a:buClr>
              <a:buSzPct val="55000"/>
            </a:pPr>
            <a:r>
              <a:rPr lang="en-US" sz="2000" dirty="0">
                <a:solidFill>
                  <a:srgbClr val="212121"/>
                </a:solidFill>
                <a:latin typeface="Corbel"/>
              </a:rPr>
              <a:t>For a “good” hash function: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085ED"/>
              </a:buClr>
              <a:buSzPct val="55000"/>
              <a:buFont typeface="Arial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Corbel"/>
              </a:rPr>
              <a:t>Given numbers x and y, x ≠ y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085ED"/>
              </a:buClr>
              <a:buSzPct val="55000"/>
              <a:buFont typeface="Arial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Corbel"/>
              </a:rPr>
              <a:t>h(x) and h(y) are extremely unlikely to be equal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085ED"/>
              </a:buClr>
              <a:buSzPct val="55000"/>
              <a:buFont typeface="Arial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Corbel"/>
              </a:rPr>
              <a:t>often: changing one bit in input causes ~50% of bits to change in output</a:t>
            </a:r>
          </a:p>
        </p:txBody>
      </p:sp>
    </p:spTree>
    <p:extLst>
      <p:ext uri="{BB962C8B-B14F-4D97-AF65-F5344CB8AC3E}">
        <p14:creationId xmlns:p14="http://schemas.microsoft.com/office/powerpoint/2010/main" val="32398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Consistency Becomes 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An example: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In an e-commerce application, the bank database has been replicated across two servers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Maintaining consistency of replicated data is a challenge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Can 3"/>
          <p:cNvSpPr/>
          <p:nvPr/>
        </p:nvSpPr>
        <p:spPr>
          <a:xfrm>
            <a:off x="17954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16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6" name="Can 5"/>
          <p:cNvSpPr/>
          <p:nvPr/>
        </p:nvSpPr>
        <p:spPr>
          <a:xfrm>
            <a:off x="58721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433763" y="5867400"/>
            <a:ext cx="190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Replicated Database</a:t>
            </a:r>
          </a:p>
        </p:txBody>
      </p:sp>
      <p:cxnSp>
        <p:nvCxnSpPr>
          <p:cNvPr id="9" name="Straight Connector 8"/>
          <p:cNvCxnSpPr>
            <a:stCxn id="8" idx="1"/>
          </p:cNvCxnSpPr>
          <p:nvPr/>
        </p:nvCxnSpPr>
        <p:spPr>
          <a:xfrm flipH="1" flipV="1">
            <a:off x="2786063" y="5562600"/>
            <a:ext cx="647700" cy="458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5338763" y="5503863"/>
            <a:ext cx="533400" cy="5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9663" y="3848100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Event 1 = Add $1000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2525" y="3830638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Event 2 = Add interest of 5%</a:t>
            </a:r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>
            <a:off x="2290763" y="4191000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7" idx="1"/>
          </p:cNvCxnSpPr>
          <p:nvPr/>
        </p:nvCxnSpPr>
        <p:spPr>
          <a:xfrm>
            <a:off x="2290763" y="4191000"/>
            <a:ext cx="36576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60550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9763" y="44196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7" name="Straight Arrow Connector 16"/>
          <p:cNvCxnSpPr>
            <a:stCxn id="12" idx="2"/>
            <a:endCxn id="7" idx="0"/>
          </p:cNvCxnSpPr>
          <p:nvPr/>
        </p:nvCxnSpPr>
        <p:spPr>
          <a:xfrm>
            <a:off x="6367463" y="4173538"/>
            <a:ext cx="0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48363" y="44069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=1050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10163" y="54102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=2050</a:t>
            </a:r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2698750" y="4173538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09913" y="53721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0075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=2100</a:t>
            </a:r>
          </a:p>
        </p:txBody>
      </p:sp>
      <p:pic>
        <p:nvPicPr>
          <p:cNvPr id="25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678238"/>
            <a:ext cx="1047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val 25"/>
          <p:cNvSpPr/>
          <p:nvPr/>
        </p:nvSpPr>
        <p:spPr>
          <a:xfrm>
            <a:off x="1447800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5775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5" grpId="0" animBg="1"/>
      <p:bldP spid="15" grpId="1" animBg="1"/>
      <p:bldP spid="16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 animBg="1"/>
      <p:bldP spid="24" grpId="0" animBg="1"/>
      <p:bldP spid="24" grpId="1" animBg="1"/>
      <p:bldP spid="26" grpId="0" animBg="1"/>
      <p:bldP spid="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limitations of distributed databases can be described in the so called </a:t>
            </a:r>
            <a:r>
              <a:rPr lang="en-US" sz="2600" dirty="0" smtClean="0">
                <a:solidFill>
                  <a:srgbClr val="000099"/>
                </a:solidFill>
              </a:rPr>
              <a:t>CAP theorem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>
                <a:solidFill>
                  <a:srgbClr val="C00000"/>
                </a:solidFill>
              </a:rPr>
              <a:t>onsistency</a:t>
            </a:r>
            <a:r>
              <a:rPr lang="en-US" sz="2400" dirty="0" smtClean="0"/>
              <a:t>: every node always sees the same data at any given instance (i.e., strict consistency)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rgbClr val="C00000"/>
                </a:solidFill>
              </a:rPr>
              <a:t>vailability</a:t>
            </a:r>
            <a:r>
              <a:rPr lang="en-US" sz="2400" dirty="0" smtClean="0"/>
              <a:t>: the system continues to operate, even if nodes in a cluster crash, or some hardware or software parts are down due to upgrades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P</a:t>
            </a:r>
            <a:r>
              <a:rPr lang="en-US" sz="2400" dirty="0" smtClean="0">
                <a:solidFill>
                  <a:srgbClr val="C00000"/>
                </a:solidFill>
              </a:rPr>
              <a:t>artition Tolerance</a:t>
            </a:r>
            <a:r>
              <a:rPr lang="en-US" sz="2400" dirty="0" smtClean="0"/>
              <a:t>: the system continues to operate in the presence of network partitions</a:t>
            </a: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1000" y="6096000"/>
            <a:ext cx="8458200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CAP theorem: any distributed database with shared data, can have </a:t>
            </a:r>
            <a:r>
              <a:rPr lang="en-US" sz="2000" i="1" u="sng" dirty="0" smtClean="0">
                <a:solidFill>
                  <a:schemeClr val="tx1"/>
                </a:solidFill>
              </a:rPr>
              <a:t>at most two</a:t>
            </a:r>
            <a:r>
              <a:rPr lang="en-US" sz="2000" dirty="0" smtClean="0">
                <a:solidFill>
                  <a:schemeClr val="tx1"/>
                </a:solidFill>
              </a:rPr>
              <a:t> of the three desirable properties, C, A or P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6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60" y="1826205"/>
            <a:ext cx="5505062" cy="4973986"/>
          </a:xfrm>
        </p:spPr>
      </p:pic>
      <p:sp>
        <p:nvSpPr>
          <p:cNvPr id="3" name="Rectangle 2"/>
          <p:cNvSpPr/>
          <p:nvPr/>
        </p:nvSpPr>
        <p:spPr>
          <a:xfrm>
            <a:off x="309584" y="51193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Simply put, </a:t>
            </a:r>
            <a:r>
              <a:rPr lang="en-US" sz="2400" b="1" dirty="0"/>
              <a:t>the CAP theorem</a:t>
            </a:r>
            <a:r>
              <a:rPr lang="en-US" sz="2400" dirty="0"/>
              <a:t> demonstrates that any distributed system cannot guaranty C, A, and P simultaneously, rather, trade-offs must be made at a point-in-time to achieve the level of performance and availability required for a specific task. </a:t>
            </a:r>
          </a:p>
        </p:txBody>
      </p:sp>
    </p:spTree>
    <p:extLst>
      <p:ext uri="{BB962C8B-B14F-4D97-AF65-F5344CB8AC3E}">
        <p14:creationId xmlns:p14="http://schemas.microsoft.com/office/powerpoint/2010/main" val="18276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Large-Scale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For companies like Google and Amazon with large-scale databases, 24/7 Availability is key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 few minutes of downtime means lost revenue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When </a:t>
            </a:r>
            <a:r>
              <a:rPr lang="en-US" sz="2600" i="1" dirty="0" smtClean="0"/>
              <a:t>horizontally</a:t>
            </a:r>
            <a:r>
              <a:rPr lang="en-US" sz="2600" dirty="0" smtClean="0"/>
              <a:t> scaling databases to 1000s of machines, the likelihood of a node or a network failure </a:t>
            </a:r>
            <a:br>
              <a:rPr lang="en-US" sz="2600" dirty="0" smtClean="0"/>
            </a:br>
            <a:r>
              <a:rPr lang="en-US" sz="2600" dirty="0" smtClean="0"/>
              <a:t>increases tremendously </a:t>
            </a:r>
          </a:p>
          <a:p>
            <a:pPr lvl="1">
              <a:buFont typeface="Wingdings" pitchFamily="2" charset="2"/>
              <a:buChar char="§"/>
            </a:pPr>
            <a:r>
              <a:rPr lang="en-US" sz="2350" dirty="0" smtClean="0"/>
              <a:t>Recall MTTF?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Therefore, in order to have strong guarantees on Availability and Partition Tolerance, they have to sacrifice “strict” Consistency (</a:t>
            </a:r>
            <a:r>
              <a:rPr lang="en-US" sz="2600" i="1" dirty="0" smtClean="0"/>
              <a:t>implied by the CAP theorem</a:t>
            </a:r>
            <a:r>
              <a:rPr lang="en-US" sz="2600" dirty="0" smtClean="0"/>
              <a:t>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023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Trading-Off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Maintaining consistency should balance between the strictness of consistency versus availability/scalability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Good-enough </a:t>
            </a:r>
            <a:r>
              <a:rPr lang="en-US" sz="2400" dirty="0"/>
              <a:t>consistency </a:t>
            </a:r>
            <a:r>
              <a:rPr lang="en-US" sz="2400" i="1" u="sng" dirty="0"/>
              <a:t>depends on your application</a:t>
            </a:r>
          </a:p>
          <a:p>
            <a:pPr lvl="4"/>
            <a:endParaRPr lang="en-US" sz="105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Left-Right Arrow 3"/>
          <p:cNvSpPr/>
          <p:nvPr/>
        </p:nvSpPr>
        <p:spPr>
          <a:xfrm>
            <a:off x="914400" y="3697069"/>
            <a:ext cx="7162800" cy="95113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175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Strict Consistency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49924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0" lvl="1" indent="-6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Generally hard to implement, and is inefficient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1636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Loose Consistency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916269"/>
            <a:ext cx="240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Easier to implement, and is efficient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61912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22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BASE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CAP theorem proves that it is impossible to guarantee strict Consistency and Availability while being able to tolerate network partitions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Emergence of databases with relaxed ACID guarantees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In particular, such databases apply the BASE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B</a:t>
            </a:r>
            <a:r>
              <a:rPr lang="en-US" sz="2400" dirty="0" smtClean="0"/>
              <a:t>asically </a:t>
            </a:r>
            <a:r>
              <a:rPr lang="en-US" sz="2400" b="1" u="sng" dirty="0" smtClean="0"/>
              <a:t>A</a:t>
            </a:r>
            <a:r>
              <a:rPr lang="en-US" sz="2400" dirty="0" smtClean="0"/>
              <a:t>vailable: the system guarantees Availability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S</a:t>
            </a:r>
            <a:r>
              <a:rPr lang="en-US" sz="2400" dirty="0" smtClean="0"/>
              <a:t>oft-State: the state of the system may change over time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E</a:t>
            </a:r>
            <a:r>
              <a:rPr lang="en-US" sz="2400" dirty="0" smtClean="0"/>
              <a:t>ventual Consistency: the system will </a:t>
            </a:r>
            <a:r>
              <a:rPr lang="en-US" sz="2400" i="1" dirty="0" smtClean="0"/>
              <a:t>eventually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become consistent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236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smtClean="0"/>
              <a:t>database </a:t>
            </a:r>
            <a:r>
              <a:rPr lang="en-US" sz="2800" dirty="0"/>
              <a:t>is termed as </a:t>
            </a:r>
            <a:r>
              <a:rPr lang="en-US" sz="2800" i="1" dirty="0"/>
              <a:t>Eventually Consistent</a:t>
            </a:r>
            <a:r>
              <a:rPr lang="en-US" sz="2800" dirty="0"/>
              <a:t> if: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All replicas will </a:t>
            </a:r>
            <a:r>
              <a:rPr lang="en-US" sz="2600" i="1" dirty="0"/>
              <a:t>gradually</a:t>
            </a:r>
            <a:r>
              <a:rPr lang="en-US" sz="2600" dirty="0"/>
              <a:t> become consistent in the absence of updates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334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smtClean="0"/>
              <a:t>database </a:t>
            </a:r>
            <a:r>
              <a:rPr lang="en-US" sz="2800" dirty="0"/>
              <a:t>is termed as </a:t>
            </a:r>
            <a:r>
              <a:rPr lang="en-US" sz="2800" i="1" dirty="0"/>
              <a:t>Eventually Consistent</a:t>
            </a:r>
            <a:r>
              <a:rPr lang="en-US" sz="2800" dirty="0"/>
              <a:t> if: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All replicas will </a:t>
            </a:r>
            <a:r>
              <a:rPr lang="en-US" sz="2600" i="1" dirty="0"/>
              <a:t>gradually</a:t>
            </a:r>
            <a:r>
              <a:rPr lang="en-US" sz="2600" dirty="0"/>
              <a:t> become consistent in the absence of updates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4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33528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5" name="Group 4"/>
          <p:cNvGrpSpPr/>
          <p:nvPr/>
        </p:nvGrpSpPr>
        <p:grpSpPr>
          <a:xfrm>
            <a:off x="1839690" y="3557134"/>
            <a:ext cx="5382267" cy="2713836"/>
            <a:chOff x="1143000" y="3674663"/>
            <a:chExt cx="5382267" cy="2713836"/>
          </a:xfrm>
        </p:grpSpPr>
        <p:sp>
          <p:nvSpPr>
            <p:cNvPr id="6" name="Can 5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51469" y="5777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12" idx="3"/>
            <a:endCxn id="31" idx="1"/>
          </p:cNvCxnSpPr>
          <p:nvPr/>
        </p:nvCxnSpPr>
        <p:spPr>
          <a:xfrm flipV="1">
            <a:off x="6555478" y="5731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21957" y="4759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5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650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493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57417" y="4909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03473" y="4005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29847" y="3925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54163" y="4026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1363" y="5186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2" name="Straight Connector 21"/>
          <p:cNvCxnSpPr>
            <a:stCxn id="15" idx="3"/>
            <a:endCxn id="20" idx="1"/>
          </p:cNvCxnSpPr>
          <p:nvPr/>
        </p:nvCxnSpPr>
        <p:spPr>
          <a:xfrm>
            <a:off x="1374075" y="4092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21" idx="1"/>
          </p:cNvCxnSpPr>
          <p:nvPr/>
        </p:nvCxnSpPr>
        <p:spPr>
          <a:xfrm flipV="1">
            <a:off x="1277360" y="5324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5872" y="5777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56263" y="4911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07246" y="4008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34029" y="3921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940672" y="4030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97872" y="5184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pic>
        <p:nvPicPr>
          <p:cNvPr id="3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5292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767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6286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Intensive DBMS’s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87" y="1525387"/>
            <a:ext cx="5250487" cy="4522775"/>
          </a:xfrm>
        </p:spPr>
      </p:pic>
    </p:spTree>
    <p:extLst>
      <p:ext uri="{BB962C8B-B14F-4D97-AF65-F5344CB8AC3E}">
        <p14:creationId xmlns:p14="http://schemas.microsoft.com/office/powerpoint/2010/main" val="16273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Brief DB History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28675" y="2057400"/>
            <a:ext cx="7486650" cy="3943350"/>
          </a:xfrm>
        </p:spPr>
        <p:txBody>
          <a:bodyPr/>
          <a:lstStyle/>
          <a:p>
            <a:r>
              <a:rPr lang="en-US" altLang="en-US" sz="2400" smtClean="0"/>
              <a:t>Early 1970s</a:t>
            </a:r>
          </a:p>
          <a:p>
            <a:pPr lvl="1"/>
            <a:r>
              <a:rPr lang="en-US" altLang="en-US" sz="2100" smtClean="0"/>
              <a:t>Many database systems</a:t>
            </a:r>
          </a:p>
          <a:p>
            <a:pPr lvl="1"/>
            <a:r>
              <a:rPr lang="en-US" altLang="en-US" sz="2100" smtClean="0"/>
              <a:t>Incompatible, exposing many implementation details</a:t>
            </a:r>
          </a:p>
          <a:p>
            <a:r>
              <a:rPr lang="en-US" altLang="en-US" sz="2400" smtClean="0"/>
              <a:t>Then </a:t>
            </a:r>
            <a:r>
              <a:rPr lang="en-US" altLang="en-US" sz="2400" b="1" smtClean="0"/>
              <a:t>Ted Codd</a:t>
            </a:r>
            <a:r>
              <a:rPr lang="en-US" altLang="en-US" sz="2400" smtClean="0"/>
              <a:t> came along</a:t>
            </a:r>
          </a:p>
          <a:p>
            <a:pPr lvl="1"/>
            <a:r>
              <a:rPr lang="en-US" altLang="en-US" sz="2100" smtClean="0"/>
              <a:t>Relational model</a:t>
            </a:r>
          </a:p>
          <a:p>
            <a:pPr lvl="1"/>
            <a:r>
              <a:rPr lang="en-US" altLang="en-US" sz="2100" smtClean="0"/>
              <a:t>Structured Query Language (SQL)</a:t>
            </a:r>
          </a:p>
          <a:p>
            <a:pPr lvl="1"/>
            <a:r>
              <a:rPr lang="en-US" altLang="en-US" sz="2100" smtClean="0"/>
              <a:t>Implementation differences became irrelevant</a:t>
            </a:r>
          </a:p>
          <a:p>
            <a:pPr lvl="1"/>
            <a:r>
              <a:rPr lang="en-US" altLang="en-US" sz="2100" smtClean="0"/>
              <a:t>A few major DB systems dominated the market</a:t>
            </a:r>
          </a:p>
        </p:txBody>
      </p:sp>
      <p:pic>
        <p:nvPicPr>
          <p:cNvPr id="11268" name="Picture 5" descr="Edgar F Co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3276600"/>
            <a:ext cx="14287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824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To this end, a new class of databases emerged, which mainly follow the BASE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These were dubbed as NoSQL databases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E.g., Amazon’s Dynamo and Google’s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Main characteristics of NoSQL databases include: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No strict schema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No strict adherence to ACID properties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Consistency is traded in favor of Availability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532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8546" y="1093787"/>
            <a:ext cx="7105657" cy="51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7501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456"/>
            <a:ext cx="8229600" cy="754144"/>
          </a:xfrm>
        </p:spPr>
        <p:txBody>
          <a:bodyPr/>
          <a:lstStyle/>
          <a:p>
            <a:r>
              <a:rPr lang="en-US" dirty="0" smtClean="0"/>
              <a:t>Document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Documents are stored in some standard format or encoding (e.g., XML, JSON, PDF or Office Documents)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These are typically referred to as Binary Large Objects (BLOBs)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Documents can be indexed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This allows document stores to outperform traditional file systems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MongoDB and CouchDB (both can be queried using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6094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ap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5" y="1843088"/>
            <a:ext cx="4135438" cy="417353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pap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1843088"/>
            <a:ext cx="4137025" cy="417353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462" name="Content Placeholder 5"/>
          <p:cNvSpPr>
            <a:spLocks noGrp="1"/>
          </p:cNvSpPr>
          <p:nvPr>
            <p:ph sz="half" idx="2"/>
          </p:nvPr>
        </p:nvSpPr>
        <p:spPr bwMode="auto">
          <a:xfrm>
            <a:off x="366713" y="3043238"/>
            <a:ext cx="4048125" cy="2452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START TRANSACTION;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INSERT INTO contacts VALUES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 (NULL, ‘</a:t>
            </a:r>
            <a:r>
              <a:rPr lang="en-US" altLang="en-US" sz="1600" dirty="0" err="1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joeblow</a:t>
            </a: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’);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INSERT INTO </a:t>
            </a:r>
            <a:r>
              <a:rPr lang="en-US" altLang="en-US" sz="1600" dirty="0" err="1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contact_emails</a:t>
            </a: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VALUES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( NULL, ”joe@blow.com”,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   LAST_INSERT_ID() 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( NULL, “joseph@blow.com”,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   LAST_INSERT_ID()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COMMIT;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095875" y="2087563"/>
            <a:ext cx="1968500" cy="63976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MongoDB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ontent Placeholder 8"/>
          <p:cNvSpPr>
            <a:spLocks noGrp="1"/>
          </p:cNvSpPr>
          <p:nvPr>
            <p:ph sz="quarter" idx="4"/>
          </p:nvPr>
        </p:nvSpPr>
        <p:spPr>
          <a:xfrm>
            <a:off x="5083175" y="2982913"/>
            <a:ext cx="4041775" cy="2114550"/>
          </a:xfrm>
        </p:spPr>
        <p:txBody>
          <a:bodyPr anchor="t"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 err="1">
                <a:solidFill>
                  <a:srgbClr val="800000"/>
                </a:solidFill>
                <a:latin typeface="Trebuchet MS"/>
                <a:cs typeface="Trebuchet MS"/>
              </a:rPr>
              <a:t>db.contacts.save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( { 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    </a:t>
            </a:r>
            <a:r>
              <a:rPr lang="en-US" sz="1600" dirty="0" err="1">
                <a:solidFill>
                  <a:srgbClr val="800000"/>
                </a:solidFill>
                <a:latin typeface="Trebuchet MS"/>
                <a:cs typeface="Trebuchet MS"/>
              </a:rPr>
              <a:t>userName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: “</a:t>
            </a:r>
            <a:r>
              <a:rPr lang="en-US" sz="1600" dirty="0" err="1">
                <a:solidFill>
                  <a:srgbClr val="800000"/>
                </a:solidFill>
                <a:latin typeface="Trebuchet MS"/>
                <a:cs typeface="Trebuchet MS"/>
              </a:rPr>
              <a:t>joeblow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”,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    </a:t>
            </a:r>
            <a:r>
              <a:rPr lang="en-US" sz="1600" dirty="0" err="1">
                <a:solidFill>
                  <a:srgbClr val="800000"/>
                </a:solidFill>
                <a:latin typeface="Trebuchet MS"/>
                <a:cs typeface="Trebuchet MS"/>
              </a:rPr>
              <a:t>emailAddresses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: [ 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      “</a:t>
            </a:r>
            <a:r>
              <a:rPr lang="en-US" sz="1600" dirty="0" err="1">
                <a:solidFill>
                  <a:srgbClr val="800000"/>
                </a:solidFill>
                <a:latin typeface="Trebuchet MS"/>
                <a:cs typeface="Trebuchet MS"/>
              </a:rPr>
              <a:t>joe@blow.com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”,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      “</a:t>
            </a:r>
            <a:r>
              <a:rPr lang="en-US" sz="1600" dirty="0" err="1">
                <a:solidFill>
                  <a:srgbClr val="800000"/>
                </a:solidFill>
                <a:latin typeface="Trebuchet MS"/>
                <a:cs typeface="Trebuchet MS"/>
              </a:rPr>
              <a:t>joseph@blow.com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” ] } );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solidFill>
                <a:srgbClr val="800000"/>
              </a:solidFill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idx="1"/>
          </p:nvPr>
        </p:nvSpPr>
        <p:spPr>
          <a:xfrm>
            <a:off x="666750" y="2106613"/>
            <a:ext cx="1111250" cy="63976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4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2633663"/>
            <a:ext cx="11557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9759" y="92247"/>
            <a:ext cx="3002291" cy="150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0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10"/>
          </p:nvPr>
        </p:nvSpPr>
        <p:spPr bwMode="auto">
          <a:xfrm>
            <a:off x="457200" y="1449388"/>
            <a:ext cx="8229600" cy="4972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marL="484188" indent="-457200"/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MongoDB does not need any pre-defined data schema</a:t>
            </a:r>
          </a:p>
          <a:p>
            <a:pPr marL="484188" indent="-457200"/>
            <a:r>
              <a:rPr lang="en-US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Every document could have different data!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-563563" y="1649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19191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1509" name="Group 3"/>
          <p:cNvGrpSpPr>
            <a:grpSpLocks/>
          </p:cNvGrpSpPr>
          <p:nvPr/>
        </p:nvGrpSpPr>
        <p:grpSpPr bwMode="auto">
          <a:xfrm>
            <a:off x="685800" y="2609850"/>
            <a:ext cx="7620000" cy="3352800"/>
            <a:chOff x="685800" y="2404533"/>
            <a:chExt cx="7620000" cy="33528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685800" y="2404533"/>
              <a:ext cx="7620000" cy="3352800"/>
            </a:xfrm>
            <a:prstGeom prst="roundRect">
              <a:avLst/>
            </a:prstGeom>
            <a:solidFill>
              <a:schemeClr val="tx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4291" tIns="32146" rIns="64291" bIns="32146"/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pic>
          <p:nvPicPr>
            <p:cNvPr id="21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2" r="2962"/>
            <a:stretch>
              <a:fillRect/>
            </a:stretch>
          </p:blipFill>
          <p:spPr bwMode="auto">
            <a:xfrm>
              <a:off x="1219200" y="5257800"/>
              <a:ext cx="1107941" cy="39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13" name="Group 47"/>
            <p:cNvGrpSpPr>
              <a:grpSpLocks/>
            </p:cNvGrpSpPr>
            <p:nvPr/>
          </p:nvGrpSpPr>
          <p:grpSpPr bwMode="auto">
            <a:xfrm>
              <a:off x="1004033" y="2657840"/>
              <a:ext cx="5416386" cy="2609124"/>
              <a:chOff x="-1949160" y="1594116"/>
              <a:chExt cx="5051137" cy="1524000"/>
            </a:xfrm>
          </p:grpSpPr>
          <p:sp>
            <p:nvSpPr>
              <p:cNvPr id="61" name="Document 60"/>
              <p:cNvSpPr/>
              <p:nvPr/>
            </p:nvSpPr>
            <p:spPr bwMode="auto">
              <a:xfrm>
                <a:off x="-1949844" y="1594521"/>
                <a:ext cx="1905338" cy="1523497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marL="0" marR="0" lvl="0" indent="0" algn="ctr" defTabSz="64291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58683" y="2743074"/>
                <a:ext cx="1943294" cy="325558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1200" cap="none" spc="0" normalizeH="0" baseline="0" noProof="0" dirty="0">
                  <a:ln>
                    <a:solidFill>
                      <a:srgbClr val="0C5FB2">
                        <a:lumMod val="1000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9191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514" name="Group 48"/>
            <p:cNvGrpSpPr>
              <a:grpSpLocks/>
            </p:cNvGrpSpPr>
            <p:nvPr/>
          </p:nvGrpSpPr>
          <p:grpSpPr bwMode="auto">
            <a:xfrm>
              <a:off x="3160346" y="2659164"/>
              <a:ext cx="2590800" cy="1561238"/>
              <a:chOff x="3200400" y="2895600"/>
              <a:chExt cx="2011609" cy="1477000"/>
            </a:xfrm>
          </p:grpSpPr>
          <p:sp>
            <p:nvSpPr>
              <p:cNvPr id="59" name="Document 58"/>
              <p:cNvSpPr/>
              <p:nvPr/>
            </p:nvSpPr>
            <p:spPr bwMode="auto">
              <a:xfrm>
                <a:off x="3200685" y="2895003"/>
                <a:ext cx="1905605" cy="1434262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marL="0" marR="0" lvl="0" indent="0" algn="ctr" defTabSz="64291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276604" y="2971800"/>
                <a:ext cx="1935405" cy="1400800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srgbClr val="0C5FB2">
                          <a:lumMod val="1000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{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4F0F7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name: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“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jeff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”,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eyes: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“blue”,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F75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 </a:t>
                </a: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4F0F7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loc: </a:t>
                </a: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91918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[40.7, 73.4],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9191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boss: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“ben”</a:t>
                </a: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}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515" name="Group 49"/>
            <p:cNvGrpSpPr>
              <a:grpSpLocks/>
            </p:cNvGrpSpPr>
            <p:nvPr/>
          </p:nvGrpSpPr>
          <p:grpSpPr bwMode="auto">
            <a:xfrm>
              <a:off x="5747089" y="2659167"/>
              <a:ext cx="2406311" cy="1016944"/>
              <a:chOff x="5334000" y="2895600"/>
              <a:chExt cx="1968694" cy="787451"/>
            </a:xfrm>
          </p:grpSpPr>
          <p:sp>
            <p:nvSpPr>
              <p:cNvPr id="57" name="Document 56"/>
              <p:cNvSpPr/>
              <p:nvPr/>
            </p:nvSpPr>
            <p:spPr bwMode="auto">
              <a:xfrm>
                <a:off x="5333723" y="2895109"/>
                <a:ext cx="1905331" cy="787950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marL="0" marR="0" lvl="0" indent="0" algn="ctr" defTabSz="64291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359699" y="2971323"/>
                <a:ext cx="1942995" cy="694527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{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name: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8C07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“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brendan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”,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8C07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aliases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8C07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[“el diablo”]}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516" name="Group 50"/>
            <p:cNvGrpSpPr>
              <a:grpSpLocks/>
            </p:cNvGrpSpPr>
            <p:nvPr/>
          </p:nvGrpSpPr>
          <p:grpSpPr bwMode="auto">
            <a:xfrm>
              <a:off x="3173814" y="4367714"/>
              <a:ext cx="2541186" cy="1016943"/>
              <a:chOff x="5334001" y="2895601"/>
              <a:chExt cx="1968693" cy="787451"/>
            </a:xfrm>
          </p:grpSpPr>
          <p:sp>
            <p:nvSpPr>
              <p:cNvPr id="55" name="Document 54"/>
              <p:cNvSpPr/>
              <p:nvPr/>
            </p:nvSpPr>
            <p:spPr bwMode="auto">
              <a:xfrm>
                <a:off x="5333690" y="2896032"/>
                <a:ext cx="1905051" cy="786721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marL="0" marR="0" lvl="0" indent="0" algn="ctr" defTabSz="64291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59400" y="2971800"/>
                <a:ext cx="1943294" cy="693737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srgbClr val="0C5FB2">
                          <a:lumMod val="1000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{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name: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8C07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“ben”,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hat: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8C07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”yes”}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517" name="Group 51"/>
            <p:cNvGrpSpPr>
              <a:grpSpLocks/>
            </p:cNvGrpSpPr>
            <p:nvPr/>
          </p:nvGrpSpPr>
          <p:grpSpPr bwMode="auto">
            <a:xfrm>
              <a:off x="5747089" y="3869102"/>
              <a:ext cx="2514600" cy="1515555"/>
              <a:chOff x="3200400" y="2971800"/>
              <a:chExt cx="2011609" cy="1433781"/>
            </a:xfrm>
          </p:grpSpPr>
          <p:sp>
            <p:nvSpPr>
              <p:cNvPr id="53" name="Document 52"/>
              <p:cNvSpPr/>
              <p:nvPr/>
            </p:nvSpPr>
            <p:spPr bwMode="auto">
              <a:xfrm>
                <a:off x="3200129" y="2972457"/>
                <a:ext cx="1904933" cy="1432759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marL="0" marR="0" lvl="0" indent="0" algn="ctr" defTabSz="64291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3276326" y="2972457"/>
                <a:ext cx="1935412" cy="1371183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{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name: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“matt”,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8C07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pizza: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8C07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“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DiGiorno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”,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height: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72,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4F0F7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loc: </a:t>
                </a: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91918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[44.6, 71.3]</a:t>
                </a:r>
                <a:r>
                  <a:rPr kumimoji="0" lang="hu-H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}</a:t>
                </a:r>
              </a:p>
              <a:p>
                <a:pPr marL="2790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18" name="Rectangle 15"/>
            <p:cNvSpPr>
              <a:spLocks noChangeArrowheads="1"/>
            </p:cNvSpPr>
            <p:nvPr/>
          </p:nvSpPr>
          <p:spPr bwMode="auto">
            <a:xfrm>
              <a:off x="990600" y="2757575"/>
              <a:ext cx="2494033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698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9191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{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E4F0F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name: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F7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9191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“will”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F7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</a:t>
              </a:r>
            </a:p>
            <a:p>
              <a:pPr marL="2698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F7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E4F0F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eyes: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F7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9191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“blue”,</a:t>
              </a:r>
            </a:p>
            <a:p>
              <a:pPr marL="2698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F7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E4F0F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birthplace: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F7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9191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“NY”,</a:t>
              </a:r>
            </a:p>
            <a:p>
              <a:pPr marL="2698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F7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hu-HU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E4F0F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aliases</a:t>
              </a:r>
              <a:r>
                <a:rPr kumimoji="0" lang="hu-HU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9191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 [“bill”, “la ciacco”],</a:t>
              </a:r>
            </a:p>
            <a:p>
              <a:pPr marL="2698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F7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hu-HU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E4F0F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loc: </a:t>
              </a:r>
              <a:r>
                <a:rPr kumimoji="0" lang="hu-HU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9191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[32.7, 63.4],</a:t>
              </a:r>
            </a:p>
            <a:p>
              <a:pPr marL="2698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F7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hu-HU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E4F0F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boss: </a:t>
              </a:r>
              <a:r>
                <a:rPr kumimoji="0" lang="hu-HU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9191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”ben”}</a:t>
              </a:r>
            </a:p>
          </p:txBody>
        </p:sp>
      </p:grpSp>
      <p:sp>
        <p:nvSpPr>
          <p:cNvPr id="21510" name="TextBox 19"/>
          <p:cNvSpPr txBox="1">
            <a:spLocks noChangeArrowheads="1"/>
          </p:cNvSpPr>
          <p:nvPr/>
        </p:nvSpPr>
        <p:spPr bwMode="auto">
          <a:xfrm>
            <a:off x="-525463" y="47005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19191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457200" y="405353"/>
            <a:ext cx="8229600" cy="75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Helvetica"/>
                <a:ea typeface="MS PGothic" panose="020B0600070205080204" pitchFamily="34" charset="-128"/>
              </a:rPr>
              <a:t>Document Stores</a:t>
            </a:r>
            <a:endParaRPr kumimoji="1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Helvetica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7341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nn">
  <a:themeElements>
    <a:clrScheme name="Penn">
      <a:dk1>
        <a:srgbClr val="0B4183"/>
      </a:dk1>
      <a:lt1>
        <a:sysClr val="window" lastClr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" id="{4F434F8D-F868-9242-AC3A-201D64C651F0}" vid="{96E9793C-346A-7742-A344-97DB0A3B505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0gen corporate">
  <a:themeElements>
    <a:clrScheme name="10Gen">
      <a:dk1>
        <a:srgbClr val="191918"/>
      </a:dk1>
      <a:lt1>
        <a:srgbClr val="EAEAEA"/>
      </a:lt1>
      <a:dk2>
        <a:srgbClr val="0C5FB2"/>
      </a:dk2>
      <a:lt2>
        <a:srgbClr val="E4F0F7"/>
      </a:lt2>
      <a:accent1>
        <a:srgbClr val="032381"/>
      </a:accent1>
      <a:accent2>
        <a:srgbClr val="D23803"/>
      </a:accent2>
      <a:accent3>
        <a:srgbClr val="5CA930"/>
      </a:accent3>
      <a:accent4>
        <a:srgbClr val="826BA7"/>
      </a:accent4>
      <a:accent5>
        <a:srgbClr val="2A87BF"/>
      </a:accent5>
      <a:accent6>
        <a:srgbClr val="E88C07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93945</TotalTime>
  <Words>4252</Words>
  <Application>Microsoft Office PowerPoint</Application>
  <PresentationFormat>On-screen Show (4:3)</PresentationFormat>
  <Paragraphs>765</Paragraphs>
  <Slides>94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94</vt:i4>
      </vt:variant>
      <vt:variant>
        <vt:lpstr>Custom Shows</vt:lpstr>
      </vt:variant>
      <vt:variant>
        <vt:i4>1</vt:i4>
      </vt:variant>
    </vt:vector>
  </HeadingPairs>
  <TitlesOfParts>
    <vt:vector size="119" baseType="lpstr">
      <vt:lpstr>MS PGothic</vt:lpstr>
      <vt:lpstr>MS PGothic</vt:lpstr>
      <vt:lpstr>Arial</vt:lpstr>
      <vt:lpstr>Arial Black</vt:lpstr>
      <vt:lpstr>Arial Unicode MS</vt:lpstr>
      <vt:lpstr>Calibri</vt:lpstr>
      <vt:lpstr>Constantia</vt:lpstr>
      <vt:lpstr>Corbel</vt:lpstr>
      <vt:lpstr>Courier New</vt:lpstr>
      <vt:lpstr>Franklin Gothic Demi</vt:lpstr>
      <vt:lpstr>Gill Sans</vt:lpstr>
      <vt:lpstr>Helvetica</vt:lpstr>
      <vt:lpstr>Monotype Sorts</vt:lpstr>
      <vt:lpstr>Tahoma</vt:lpstr>
      <vt:lpstr>Times New Roman</vt:lpstr>
      <vt:lpstr>Trebuchet MS</vt:lpstr>
      <vt:lpstr>Webdings</vt:lpstr>
      <vt:lpstr>Wingdings</vt:lpstr>
      <vt:lpstr>ヒラギノ角ゴ ProN W3</vt:lpstr>
      <vt:lpstr>2_db-5-grey</vt:lpstr>
      <vt:lpstr>Penn</vt:lpstr>
      <vt:lpstr>Office Theme</vt:lpstr>
      <vt:lpstr>1_Office Theme</vt:lpstr>
      <vt:lpstr>10gen corporate</vt:lpstr>
      <vt:lpstr>The Many Shades of Data Representation </vt:lpstr>
      <vt:lpstr>PowerPoint Presentation</vt:lpstr>
      <vt:lpstr>PowerPoint Presentation</vt:lpstr>
      <vt:lpstr>Types of Data</vt:lpstr>
      <vt:lpstr>Types of Data</vt:lpstr>
      <vt:lpstr>Some Facts about Web x.0 and Big Data</vt:lpstr>
      <vt:lpstr>Not all data is structured</vt:lpstr>
      <vt:lpstr>PowerPoint Presentation</vt:lpstr>
      <vt:lpstr>A Brief DB History</vt:lpstr>
      <vt:lpstr>Database Evolution Timeline</vt:lpstr>
      <vt:lpstr>Database Systems Landscape Nowadays</vt:lpstr>
      <vt:lpstr>Somebody, Please, Bring Some Order to This Madness – Cont’d</vt:lpstr>
      <vt:lpstr>Somebody, Please, Bring Some Order to This Madness – Cont’d</vt:lpstr>
      <vt:lpstr>Somebody, Please, Bring Some Order to This Madness</vt:lpstr>
      <vt:lpstr>PowerPoint Presentation</vt:lpstr>
      <vt:lpstr>Additional Resources</vt:lpstr>
      <vt:lpstr>Data Models</vt:lpstr>
      <vt:lpstr>The Relational Data Model</vt:lpstr>
      <vt:lpstr>What are Codd’s Basic Operations?</vt:lpstr>
      <vt:lpstr>Optimization was key to adoption of relational systems</vt:lpstr>
      <vt:lpstr>Relational Model</vt:lpstr>
      <vt:lpstr>SQL</vt:lpstr>
      <vt:lpstr> Integrity Constraints</vt:lpstr>
      <vt:lpstr>ACID Properties</vt:lpstr>
      <vt:lpstr>ER Model: Entities &amp; Relationships</vt:lpstr>
      <vt:lpstr>Introduction to XML</vt:lpstr>
      <vt:lpstr>XML Introduction (Cont.)</vt:lpstr>
      <vt:lpstr>XML: Motivation</vt:lpstr>
      <vt:lpstr>XML Motivation (Cont.)</vt:lpstr>
      <vt:lpstr>Comparison with Relational Data</vt:lpstr>
      <vt:lpstr>Structure of XML Data</vt:lpstr>
      <vt:lpstr>Example of Nested Elements</vt:lpstr>
      <vt:lpstr>Motivation for Nesting</vt:lpstr>
      <vt:lpstr>Structure of XML Data (Cont.)</vt:lpstr>
      <vt:lpstr>Attributes</vt:lpstr>
      <vt:lpstr>Attributes vs. Subelements</vt:lpstr>
      <vt:lpstr>More on XML Syntax</vt:lpstr>
      <vt:lpstr>XML Document Schema</vt:lpstr>
      <vt:lpstr>Document Type Definition (DTD)</vt:lpstr>
      <vt:lpstr>Element Specification in DTD</vt:lpstr>
      <vt:lpstr>University DTD</vt:lpstr>
      <vt:lpstr>Attribute Specification in DTD</vt:lpstr>
      <vt:lpstr>IDs and IDREFs</vt:lpstr>
      <vt:lpstr>University DTD with Attributes</vt:lpstr>
      <vt:lpstr>XML data with ID and IDREF attributes</vt:lpstr>
      <vt:lpstr>Limitations of DTDs</vt:lpstr>
      <vt:lpstr>XML Schema</vt:lpstr>
      <vt:lpstr>Querying and Transforming XML Data</vt:lpstr>
      <vt:lpstr>Tree Model of XML Data</vt:lpstr>
      <vt:lpstr>XQuery</vt:lpstr>
      <vt:lpstr>FLWOR Syntax in XQuery </vt:lpstr>
      <vt:lpstr>Joins</vt:lpstr>
      <vt:lpstr>Application Program Interface</vt:lpstr>
      <vt:lpstr>Storage of XML in Relational Databases</vt:lpstr>
      <vt:lpstr>PowerPoint Presentation</vt:lpstr>
      <vt:lpstr>Example</vt:lpstr>
      <vt:lpstr>Data Interchange</vt:lpstr>
      <vt:lpstr>JSON: Goals</vt:lpstr>
      <vt:lpstr>JSON Is Not...</vt:lpstr>
      <vt:lpstr>Its Key Ingredients</vt:lpstr>
      <vt:lpstr>Strings</vt:lpstr>
      <vt:lpstr>Numbers</vt:lpstr>
      <vt:lpstr>Booleans</vt:lpstr>
      <vt:lpstr>null</vt:lpstr>
      <vt:lpstr>Object</vt:lpstr>
      <vt:lpstr>Object</vt:lpstr>
      <vt:lpstr>Object</vt:lpstr>
      <vt:lpstr>Array</vt:lpstr>
      <vt:lpstr>Array</vt:lpstr>
      <vt:lpstr>Arrays vs Objects</vt:lpstr>
      <vt:lpstr>Arguments against JSON</vt:lpstr>
      <vt:lpstr>JSON Is Not XML</vt:lpstr>
      <vt:lpstr>&lt;XML/&gt; vs. {JSON}</vt:lpstr>
      <vt:lpstr>Data Interchange</vt:lpstr>
      <vt:lpstr>Working with Data at Scale</vt:lpstr>
      <vt:lpstr>Scaling Traditional Databases</vt:lpstr>
      <vt:lpstr>Vertical vs. Horizontal Partitioning</vt:lpstr>
      <vt:lpstr>Why Replicating Data?</vt:lpstr>
      <vt:lpstr>Sharding</vt:lpstr>
      <vt:lpstr>Hashing “Spreads out” the Values into Predictable Locations</vt:lpstr>
      <vt:lpstr>Consistency Becomes a Challenge</vt:lpstr>
      <vt:lpstr>The CAP Theorem</vt:lpstr>
      <vt:lpstr>PowerPoint Presentation</vt:lpstr>
      <vt:lpstr>Large-Scale Databases</vt:lpstr>
      <vt:lpstr>Trading-Off Consistency</vt:lpstr>
      <vt:lpstr>The BASE Properties</vt:lpstr>
      <vt:lpstr>Eventual Consistency</vt:lpstr>
      <vt:lpstr>Eventual Consistency</vt:lpstr>
      <vt:lpstr>Data Intensive DBMS’s</vt:lpstr>
      <vt:lpstr>NoSQL Databases</vt:lpstr>
      <vt:lpstr>PowerPoint Presentation</vt:lpstr>
      <vt:lpstr>Document Stores</vt:lpstr>
      <vt:lpstr>PowerPoint Presentation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Eduard</cp:lastModifiedBy>
  <cp:revision>498</cp:revision>
  <cp:lastPrinted>1999-06-28T19:27:31Z</cp:lastPrinted>
  <dcterms:created xsi:type="dcterms:W3CDTF">2009-12-21T15:40:22Z</dcterms:created>
  <dcterms:modified xsi:type="dcterms:W3CDTF">2020-02-10T22:26:32Z</dcterms:modified>
</cp:coreProperties>
</file>