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4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4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5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4300" r:id="rId2"/>
    <p:sldMasterId id="2147484324" r:id="rId3"/>
    <p:sldMasterId id="2147484347" r:id="rId4"/>
  </p:sldMasterIdLst>
  <p:notesMasterIdLst>
    <p:notesMasterId r:id="rId65"/>
  </p:notesMasterIdLst>
  <p:handoutMasterIdLst>
    <p:handoutMasterId r:id="rId66"/>
  </p:handoutMasterIdLst>
  <p:sldIdLst>
    <p:sldId id="852" r:id="rId5"/>
    <p:sldId id="756" r:id="rId6"/>
    <p:sldId id="316" r:id="rId7"/>
    <p:sldId id="877" r:id="rId8"/>
    <p:sldId id="876" r:id="rId9"/>
    <p:sldId id="355" r:id="rId10"/>
    <p:sldId id="356" r:id="rId11"/>
    <p:sldId id="357" r:id="rId12"/>
    <p:sldId id="343" r:id="rId13"/>
    <p:sldId id="344" r:id="rId14"/>
    <p:sldId id="346" r:id="rId15"/>
    <p:sldId id="347" r:id="rId16"/>
    <p:sldId id="363" r:id="rId17"/>
    <p:sldId id="359" r:id="rId18"/>
    <p:sldId id="360" r:id="rId19"/>
    <p:sldId id="301" r:id="rId20"/>
    <p:sldId id="303" r:id="rId21"/>
    <p:sldId id="351" r:id="rId22"/>
    <p:sldId id="352" r:id="rId23"/>
    <p:sldId id="353" r:id="rId24"/>
    <p:sldId id="354" r:id="rId25"/>
    <p:sldId id="878" r:id="rId26"/>
    <p:sldId id="358" r:id="rId27"/>
    <p:sldId id="881" r:id="rId28"/>
    <p:sldId id="882" r:id="rId29"/>
    <p:sldId id="366" r:id="rId30"/>
    <p:sldId id="369" r:id="rId31"/>
    <p:sldId id="378" r:id="rId32"/>
    <p:sldId id="409" r:id="rId33"/>
    <p:sldId id="257" r:id="rId34"/>
    <p:sldId id="274" r:id="rId35"/>
    <p:sldId id="277" r:id="rId36"/>
    <p:sldId id="275" r:id="rId37"/>
    <p:sldId id="276" r:id="rId38"/>
    <p:sldId id="258" r:id="rId39"/>
    <p:sldId id="433" r:id="rId40"/>
    <p:sldId id="434" r:id="rId41"/>
    <p:sldId id="885" r:id="rId42"/>
    <p:sldId id="886" r:id="rId43"/>
    <p:sldId id="861" r:id="rId44"/>
    <p:sldId id="901" r:id="rId45"/>
    <p:sldId id="907" r:id="rId46"/>
    <p:sldId id="272" r:id="rId47"/>
    <p:sldId id="305" r:id="rId48"/>
    <p:sldId id="300" r:id="rId49"/>
    <p:sldId id="298" r:id="rId50"/>
    <p:sldId id="324" r:id="rId51"/>
    <p:sldId id="308" r:id="rId52"/>
    <p:sldId id="325" r:id="rId53"/>
    <p:sldId id="332" r:id="rId54"/>
    <p:sldId id="307" r:id="rId55"/>
    <p:sldId id="904" r:id="rId56"/>
    <p:sldId id="333" r:id="rId57"/>
    <p:sldId id="334" r:id="rId58"/>
    <p:sldId id="311" r:id="rId59"/>
    <p:sldId id="326" r:id="rId60"/>
    <p:sldId id="329" r:id="rId61"/>
    <p:sldId id="330" r:id="rId62"/>
    <p:sldId id="905" r:id="rId63"/>
    <p:sldId id="906"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58F941-F195-CB41-9CF2-C3E077219BF1}" v="16" dt="2024-11-20T20:58:15.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3"/>
  </p:normalViewPr>
  <p:slideViewPr>
    <p:cSldViewPr snapToGrid="0">
      <p:cViewPr varScale="1">
        <p:scale>
          <a:sx n="137" d="100"/>
          <a:sy n="137" d="100"/>
        </p:scale>
        <p:origin x="2616" y="192"/>
      </p:cViewPr>
      <p:guideLst>
        <p:guide orient="horz" pos="2160"/>
        <p:guide pos="28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bin He" userId="a33a216f-f5a5-48b2-8576-548ff3eb278c" providerId="ADAL" clId="{A874BF4B-79B4-4043-B760-99B3946D0D2C}"/>
    <pc:docChg chg="modSld sldOrd">
      <pc:chgData name="Xubin He" userId="a33a216f-f5a5-48b2-8576-548ff3eb278c" providerId="ADAL" clId="{A874BF4B-79B4-4043-B760-99B3946D0D2C}" dt="2023-11-29T15:28:46.972" v="60" actId="14100"/>
      <pc:docMkLst>
        <pc:docMk/>
      </pc:docMkLst>
      <pc:sldChg chg="ord">
        <pc:chgData name="Xubin He" userId="a33a216f-f5a5-48b2-8576-548ff3eb278c" providerId="ADAL" clId="{A874BF4B-79B4-4043-B760-99B3946D0D2C}" dt="2023-11-29T15:27:39.834" v="59" actId="20578"/>
        <pc:sldMkLst>
          <pc:docMk/>
          <pc:sldMk cId="497986228" sldId="257"/>
        </pc:sldMkLst>
      </pc:sldChg>
      <pc:sldChg chg="modNotesTx">
        <pc:chgData name="Xubin He" userId="a33a216f-f5a5-48b2-8576-548ff3eb278c" providerId="ADAL" clId="{A874BF4B-79B4-4043-B760-99B3946D0D2C}" dt="2023-11-29T15:26:39.858" v="55" actId="20577"/>
        <pc:sldMkLst>
          <pc:docMk/>
          <pc:sldMk cId="3633633100" sldId="274"/>
        </pc:sldMkLst>
      </pc:sldChg>
      <pc:sldChg chg="modSp mod">
        <pc:chgData name="Xubin He" userId="a33a216f-f5a5-48b2-8576-548ff3eb278c" providerId="ADAL" clId="{A874BF4B-79B4-4043-B760-99B3946D0D2C}" dt="2023-11-29T15:18:42.686" v="9" actId="20577"/>
        <pc:sldMkLst>
          <pc:docMk/>
          <pc:sldMk cId="32405999" sldId="852"/>
        </pc:sldMkLst>
        <pc:spChg chg="mod">
          <ac:chgData name="Xubin He" userId="a33a216f-f5a5-48b2-8576-548ff3eb278c" providerId="ADAL" clId="{A874BF4B-79B4-4043-B760-99B3946D0D2C}" dt="2023-11-29T15:18:42.686" v="9" actId="20577"/>
          <ac:spMkLst>
            <pc:docMk/>
            <pc:sldMk cId="32405999" sldId="852"/>
            <ac:spMk id="4097" creationId="{DC8219A8-91CA-694C-9938-22574EBD53F7}"/>
          </ac:spMkLst>
        </pc:spChg>
      </pc:sldChg>
      <pc:sldChg chg="modSp mod">
        <pc:chgData name="Xubin He" userId="a33a216f-f5a5-48b2-8576-548ff3eb278c" providerId="ADAL" clId="{A874BF4B-79B4-4043-B760-99B3946D0D2C}" dt="2023-11-29T15:28:46.972" v="60" actId="14100"/>
        <pc:sldMkLst>
          <pc:docMk/>
          <pc:sldMk cId="37073444" sldId="900"/>
        </pc:sldMkLst>
        <pc:picChg chg="mod">
          <ac:chgData name="Xubin He" userId="a33a216f-f5a5-48b2-8576-548ff3eb278c" providerId="ADAL" clId="{A874BF4B-79B4-4043-B760-99B3946D0D2C}" dt="2023-11-29T15:28:46.972" v="60" actId="14100"/>
          <ac:picMkLst>
            <pc:docMk/>
            <pc:sldMk cId="37073444" sldId="900"/>
            <ac:picMk id="5" creationId="{A10DDAE1-43FE-A743-A551-6E75E902C5A6}"/>
          </ac:picMkLst>
        </pc:picChg>
      </pc:sldChg>
    </pc:docChg>
  </pc:docChgLst>
  <pc:docChgLst>
    <pc:chgData name="Xubin He" userId="a33a216f-f5a5-48b2-8576-548ff3eb278c" providerId="ADAL" clId="{148CACD7-C7F6-3E4C-9FBB-9F7CED1BF987}"/>
    <pc:docChg chg="custSel delSld modSld delMainMaster">
      <pc:chgData name="Xubin He" userId="a33a216f-f5a5-48b2-8576-548ff3eb278c" providerId="ADAL" clId="{148CACD7-C7F6-3E4C-9FBB-9F7CED1BF987}" dt="2024-11-20T15:52:05.712" v="201" actId="2696"/>
      <pc:docMkLst>
        <pc:docMk/>
      </pc:docMkLst>
      <pc:sldChg chg="del">
        <pc:chgData name="Xubin He" userId="a33a216f-f5a5-48b2-8576-548ff3eb278c" providerId="ADAL" clId="{148CACD7-C7F6-3E4C-9FBB-9F7CED1BF987}" dt="2024-11-20T15:51:56.254" v="196" actId="2696"/>
        <pc:sldMkLst>
          <pc:docMk/>
          <pc:sldMk cId="2750962194" sldId="282"/>
        </pc:sldMkLst>
      </pc:sldChg>
      <pc:sldChg chg="modSp mod">
        <pc:chgData name="Xubin He" userId="a33a216f-f5a5-48b2-8576-548ff3eb278c" providerId="ADAL" clId="{148CACD7-C7F6-3E4C-9FBB-9F7CED1BF987}" dt="2024-11-17T16:13:00.190" v="16" actId="20577"/>
        <pc:sldMkLst>
          <pc:docMk/>
          <pc:sldMk cId="0" sldId="316"/>
        </pc:sldMkLst>
        <pc:spChg chg="mod">
          <ac:chgData name="Xubin He" userId="a33a216f-f5a5-48b2-8576-548ff3eb278c" providerId="ADAL" clId="{148CACD7-C7F6-3E4C-9FBB-9F7CED1BF987}" dt="2024-11-17T16:13:00.190" v="16" actId="20577"/>
          <ac:spMkLst>
            <pc:docMk/>
            <pc:sldMk cId="0" sldId="316"/>
            <ac:spMk id="726" creationId="{00000000-0000-0000-0000-000000000000}"/>
          </ac:spMkLst>
        </pc:spChg>
      </pc:sldChg>
      <pc:sldChg chg="del">
        <pc:chgData name="Xubin He" userId="a33a216f-f5a5-48b2-8576-548ff3eb278c" providerId="ADAL" clId="{148CACD7-C7F6-3E4C-9FBB-9F7CED1BF987}" dt="2024-11-20T15:50:27.591" v="187" actId="2696"/>
        <pc:sldMkLst>
          <pc:docMk/>
          <pc:sldMk cId="3503053556" sldId="380"/>
        </pc:sldMkLst>
      </pc:sldChg>
      <pc:sldChg chg="del">
        <pc:chgData name="Xubin He" userId="a33a216f-f5a5-48b2-8576-548ff3eb278c" providerId="ADAL" clId="{148CACD7-C7F6-3E4C-9FBB-9F7CED1BF987}" dt="2024-11-20T15:50:28.447" v="188" actId="2696"/>
        <pc:sldMkLst>
          <pc:docMk/>
          <pc:sldMk cId="2908247380" sldId="381"/>
        </pc:sldMkLst>
      </pc:sldChg>
      <pc:sldChg chg="del">
        <pc:chgData name="Xubin He" userId="a33a216f-f5a5-48b2-8576-548ff3eb278c" providerId="ADAL" clId="{148CACD7-C7F6-3E4C-9FBB-9F7CED1BF987}" dt="2024-11-20T15:50:29.437" v="189" actId="2696"/>
        <pc:sldMkLst>
          <pc:docMk/>
          <pc:sldMk cId="1247857151" sldId="382"/>
        </pc:sldMkLst>
      </pc:sldChg>
      <pc:sldChg chg="del">
        <pc:chgData name="Xubin He" userId="a33a216f-f5a5-48b2-8576-548ff3eb278c" providerId="ADAL" clId="{148CACD7-C7F6-3E4C-9FBB-9F7CED1BF987}" dt="2024-11-20T15:50:30.572" v="190" actId="2696"/>
        <pc:sldMkLst>
          <pc:docMk/>
          <pc:sldMk cId="836001304" sldId="383"/>
        </pc:sldMkLst>
      </pc:sldChg>
      <pc:sldChg chg="modSp mod">
        <pc:chgData name="Xubin He" userId="a33a216f-f5a5-48b2-8576-548ff3eb278c" providerId="ADAL" clId="{148CACD7-C7F6-3E4C-9FBB-9F7CED1BF987}" dt="2024-11-17T16:12:34.398" v="4" actId="20577"/>
        <pc:sldMkLst>
          <pc:docMk/>
          <pc:sldMk cId="32405999" sldId="852"/>
        </pc:sldMkLst>
        <pc:spChg chg="mod">
          <ac:chgData name="Xubin He" userId="a33a216f-f5a5-48b2-8576-548ff3eb278c" providerId="ADAL" clId="{148CACD7-C7F6-3E4C-9FBB-9F7CED1BF987}" dt="2024-11-17T16:12:34.398" v="4" actId="20577"/>
          <ac:spMkLst>
            <pc:docMk/>
            <pc:sldMk cId="32405999" sldId="852"/>
            <ac:spMk id="4097" creationId="{DC8219A8-91CA-694C-9938-22574EBD53F7}"/>
          </ac:spMkLst>
        </pc:spChg>
      </pc:sldChg>
      <pc:sldChg chg="del">
        <pc:chgData name="Xubin He" userId="a33a216f-f5a5-48b2-8576-548ff3eb278c" providerId="ADAL" clId="{148CACD7-C7F6-3E4C-9FBB-9F7CED1BF987}" dt="2024-11-20T15:51:45.990" v="192" actId="2696"/>
        <pc:sldMkLst>
          <pc:docMk/>
          <pc:sldMk cId="604432240" sldId="888"/>
        </pc:sldMkLst>
      </pc:sldChg>
      <pc:sldChg chg="del">
        <pc:chgData name="Xubin He" userId="a33a216f-f5a5-48b2-8576-548ff3eb278c" providerId="ADAL" clId="{148CACD7-C7F6-3E4C-9FBB-9F7CED1BF987}" dt="2024-11-20T15:51:50.127" v="193" actId="2696"/>
        <pc:sldMkLst>
          <pc:docMk/>
          <pc:sldMk cId="991785432" sldId="890"/>
        </pc:sldMkLst>
      </pc:sldChg>
      <pc:sldChg chg="del">
        <pc:chgData name="Xubin He" userId="a33a216f-f5a5-48b2-8576-548ff3eb278c" providerId="ADAL" clId="{148CACD7-C7F6-3E4C-9FBB-9F7CED1BF987}" dt="2024-11-20T15:51:51.666" v="194" actId="2696"/>
        <pc:sldMkLst>
          <pc:docMk/>
          <pc:sldMk cId="2820418015" sldId="891"/>
        </pc:sldMkLst>
      </pc:sldChg>
      <pc:sldChg chg="del">
        <pc:chgData name="Xubin He" userId="a33a216f-f5a5-48b2-8576-548ff3eb278c" providerId="ADAL" clId="{148CACD7-C7F6-3E4C-9FBB-9F7CED1BF987}" dt="2024-11-20T15:51:53.575" v="195" actId="2696"/>
        <pc:sldMkLst>
          <pc:docMk/>
          <pc:sldMk cId="652359496" sldId="892"/>
        </pc:sldMkLst>
      </pc:sldChg>
      <pc:sldChg chg="del">
        <pc:chgData name="Xubin He" userId="a33a216f-f5a5-48b2-8576-548ff3eb278c" providerId="ADAL" clId="{148CACD7-C7F6-3E4C-9FBB-9F7CED1BF987}" dt="2024-11-20T15:51:59.512" v="197" actId="2696"/>
        <pc:sldMkLst>
          <pc:docMk/>
          <pc:sldMk cId="1077178927" sldId="893"/>
        </pc:sldMkLst>
      </pc:sldChg>
      <pc:sldChg chg="del">
        <pc:chgData name="Xubin He" userId="a33a216f-f5a5-48b2-8576-548ff3eb278c" providerId="ADAL" clId="{148CACD7-C7F6-3E4C-9FBB-9F7CED1BF987}" dt="2024-11-20T15:52:01.424" v="198" actId="2696"/>
        <pc:sldMkLst>
          <pc:docMk/>
          <pc:sldMk cId="1104647720" sldId="894"/>
        </pc:sldMkLst>
      </pc:sldChg>
      <pc:sldChg chg="del">
        <pc:chgData name="Xubin He" userId="a33a216f-f5a5-48b2-8576-548ff3eb278c" providerId="ADAL" clId="{148CACD7-C7F6-3E4C-9FBB-9F7CED1BF987}" dt="2024-11-20T15:52:05.689" v="200" actId="2696"/>
        <pc:sldMkLst>
          <pc:docMk/>
          <pc:sldMk cId="3179169154" sldId="896"/>
        </pc:sldMkLst>
      </pc:sldChg>
      <pc:sldChg chg="del">
        <pc:chgData name="Xubin He" userId="a33a216f-f5a5-48b2-8576-548ff3eb278c" providerId="ADAL" clId="{148CACD7-C7F6-3E4C-9FBB-9F7CED1BF987}" dt="2024-11-20T15:51:44.660" v="191" actId="2696"/>
        <pc:sldMkLst>
          <pc:docMk/>
          <pc:sldMk cId="1781855165" sldId="899"/>
        </pc:sldMkLst>
      </pc:sldChg>
      <pc:sldChg chg="del">
        <pc:chgData name="Xubin He" userId="a33a216f-f5a5-48b2-8576-548ff3eb278c" providerId="ADAL" clId="{148CACD7-C7F6-3E4C-9FBB-9F7CED1BF987}" dt="2024-11-20T15:52:03.357" v="199" actId="2696"/>
        <pc:sldMkLst>
          <pc:docMk/>
          <pc:sldMk cId="37073444" sldId="900"/>
        </pc:sldMkLst>
      </pc:sldChg>
      <pc:sldChg chg="modSp mod">
        <pc:chgData name="Xubin He" userId="a33a216f-f5a5-48b2-8576-548ff3eb278c" providerId="ADAL" clId="{148CACD7-C7F6-3E4C-9FBB-9F7CED1BF987}" dt="2024-11-17T16:17:15.922" v="186" actId="20577"/>
        <pc:sldMkLst>
          <pc:docMk/>
          <pc:sldMk cId="4271806100" sldId="906"/>
        </pc:sldMkLst>
        <pc:spChg chg="mod">
          <ac:chgData name="Xubin He" userId="a33a216f-f5a5-48b2-8576-548ff3eb278c" providerId="ADAL" clId="{148CACD7-C7F6-3E4C-9FBB-9F7CED1BF987}" dt="2024-11-17T16:17:15.922" v="186" actId="20577"/>
          <ac:spMkLst>
            <pc:docMk/>
            <pc:sldMk cId="4271806100" sldId="906"/>
            <ac:spMk id="3" creationId="{63ABF2DA-F4DC-F5CA-55BC-A3A1A758189E}"/>
          </ac:spMkLst>
        </pc:spChg>
      </pc:sldChg>
      <pc:sldMasterChg chg="del">
        <pc:chgData name="Xubin He" userId="a33a216f-f5a5-48b2-8576-548ff3eb278c" providerId="ADAL" clId="{148CACD7-C7F6-3E4C-9FBB-9F7CED1BF987}" dt="2024-11-20T15:52:05.712" v="201" actId="2696"/>
        <pc:sldMasterMkLst>
          <pc:docMk/>
          <pc:sldMasterMk cId="2243793341" sldId="2147484312"/>
        </pc:sldMasterMkLst>
      </pc:sldMasterChg>
    </pc:docChg>
  </pc:docChgLst>
  <pc:docChgLst>
    <pc:chgData name="Xubin He" userId="a33a216f-f5a5-48b2-8576-548ff3eb278c" providerId="ADAL" clId="{A458F941-F195-CB41-9CF2-C3E077219BF1}"/>
    <pc:docChg chg="addSld delSld modSld delMainMaster">
      <pc:chgData name="Xubin He" userId="a33a216f-f5a5-48b2-8576-548ff3eb278c" providerId="ADAL" clId="{A458F941-F195-CB41-9CF2-C3E077219BF1}" dt="2024-11-20T21:00:32.304" v="20" actId="2696"/>
      <pc:docMkLst>
        <pc:docMk/>
      </pc:docMkLst>
      <pc:sldChg chg="modNotesTx">
        <pc:chgData name="Xubin He" userId="a33a216f-f5a5-48b2-8576-548ff3eb278c" providerId="ADAL" clId="{A458F941-F195-CB41-9CF2-C3E077219BF1}" dt="2024-11-20T19:44:54.218" v="5" actId="20577"/>
        <pc:sldMkLst>
          <pc:docMk/>
          <pc:sldMk cId="1658655961" sldId="276"/>
        </pc:sldMkLst>
      </pc:sldChg>
      <pc:sldChg chg="modNotesTx">
        <pc:chgData name="Xubin He" userId="a33a216f-f5a5-48b2-8576-548ff3eb278c" providerId="ADAL" clId="{A458F941-F195-CB41-9CF2-C3E077219BF1}" dt="2024-11-20T19:45:11.577" v="12" actId="20577"/>
        <pc:sldMkLst>
          <pc:docMk/>
          <pc:sldMk cId="2448429041" sldId="277"/>
        </pc:sldMkLst>
      </pc:sldChg>
      <pc:sldChg chg="del">
        <pc:chgData name="Xubin He" userId="a33a216f-f5a5-48b2-8576-548ff3eb278c" providerId="ADAL" clId="{A458F941-F195-CB41-9CF2-C3E077219BF1}" dt="2024-11-20T21:00:32.304" v="20" actId="2696"/>
        <pc:sldMkLst>
          <pc:docMk/>
          <pc:sldMk cId="0" sldId="297"/>
        </pc:sldMkLst>
      </pc:sldChg>
      <pc:sldChg chg="del">
        <pc:chgData name="Xubin He" userId="a33a216f-f5a5-48b2-8576-548ff3eb278c" providerId="ADAL" clId="{A458F941-F195-CB41-9CF2-C3E077219BF1}" dt="2024-11-20T20:59:05.464" v="18" actId="2696"/>
        <pc:sldMkLst>
          <pc:docMk/>
          <pc:sldMk cId="0" sldId="299"/>
        </pc:sldMkLst>
      </pc:sldChg>
      <pc:sldChg chg="del">
        <pc:chgData name="Xubin He" userId="a33a216f-f5a5-48b2-8576-548ff3eb278c" providerId="ADAL" clId="{A458F941-F195-CB41-9CF2-C3E077219BF1}" dt="2024-11-20T20:58:28.057" v="16" actId="2696"/>
        <pc:sldMkLst>
          <pc:docMk/>
          <pc:sldMk cId="0" sldId="902"/>
        </pc:sldMkLst>
      </pc:sldChg>
      <pc:sldChg chg="del">
        <pc:chgData name="Xubin He" userId="a33a216f-f5a5-48b2-8576-548ff3eb278c" providerId="ADAL" clId="{A458F941-F195-CB41-9CF2-C3E077219BF1}" dt="2024-11-20T21:00:21.280" v="19" actId="2696"/>
        <pc:sldMkLst>
          <pc:docMk/>
          <pc:sldMk cId="0" sldId="903"/>
        </pc:sldMkLst>
      </pc:sldChg>
      <pc:sldChg chg="add">
        <pc:chgData name="Xubin He" userId="a33a216f-f5a5-48b2-8576-548ff3eb278c" providerId="ADAL" clId="{A458F941-F195-CB41-9CF2-C3E077219BF1}" dt="2024-11-20T20:58:15.244" v="15"/>
        <pc:sldMkLst>
          <pc:docMk/>
          <pc:sldMk cId="776424496" sldId="907"/>
        </pc:sldMkLst>
      </pc:sldChg>
      <pc:sldChg chg="modSp add del modTransition">
        <pc:chgData name="Xubin He" userId="a33a216f-f5a5-48b2-8576-548ff3eb278c" providerId="ADAL" clId="{A458F941-F195-CB41-9CF2-C3E077219BF1}" dt="2024-11-20T20:58:15.204" v="14"/>
        <pc:sldMkLst>
          <pc:docMk/>
          <pc:sldMk cId="1376213948" sldId="907"/>
        </pc:sldMkLst>
        <pc:spChg chg="mod">
          <ac:chgData name="Xubin He" userId="a33a216f-f5a5-48b2-8576-548ff3eb278c" providerId="ADAL" clId="{A458F941-F195-CB41-9CF2-C3E077219BF1}" dt="2024-11-20T20:58:09.218" v="13"/>
          <ac:spMkLst>
            <pc:docMk/>
            <pc:sldMk cId="1376213948" sldId="907"/>
            <ac:spMk id="2" creationId="{73E54407-1FA1-8173-0CC2-3CDF14D6E9F0}"/>
          </ac:spMkLst>
        </pc:spChg>
      </pc:sldChg>
      <pc:sldMasterChg chg="del">
        <pc:chgData name="Xubin He" userId="a33a216f-f5a5-48b2-8576-548ff3eb278c" providerId="ADAL" clId="{A458F941-F195-CB41-9CF2-C3E077219BF1}" dt="2024-11-20T20:58:28.067" v="17" actId="2696"/>
        <pc:sldMasterMkLst>
          <pc:docMk/>
          <pc:sldMasterMk cId="573799777" sldId="2147484335"/>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subedip\Dropbox\Spring%202015\hdfs-data.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subedip\Dropbox\Spring%202015\hdfs-data.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subedip\Dropbox\Spring%202015\hdfs-data.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subedip\Dropbox\Spring%202015\hdfs-data.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subedip\Dropbox\Spring%202015\hdfs-data.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subedip\Dropbox\Spring%202015\hdfs-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r>
              <a:rPr lang="en-US"/>
              <a:t>Update Throughput</a:t>
            </a:r>
            <a:r>
              <a:rPr lang="en-US" baseline="0"/>
              <a:t> </a:t>
            </a:r>
            <a:r>
              <a:rPr lang="en-US"/>
              <a:t>for 128MB</a:t>
            </a:r>
            <a:r>
              <a:rPr lang="en-US" baseline="0"/>
              <a:t> update</a:t>
            </a:r>
            <a:r>
              <a:rPr lang="en-US"/>
              <a:t> </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New_local!$D$31</c:f>
              <c:strCache>
                <c:ptCount val="1"/>
                <c:pt idx="0">
                  <c:v>HDFS</c:v>
                </c:pt>
              </c:strCache>
            </c:strRef>
          </c:tx>
          <c:spPr>
            <a:pattFill prst="smCheck">
              <a:fgClr>
                <a:srgbClr val="FF0000"/>
              </a:fgClr>
              <a:bgClr>
                <a:schemeClr val="accent6">
                  <a:lumMod val="20000"/>
                  <a:lumOff val="80000"/>
                </a:schemeClr>
              </a:bgClr>
            </a:pattFill>
            <a:ln>
              <a:solidFill>
                <a:schemeClr val="tx1"/>
              </a:solidFill>
            </a:ln>
            <a:effectLst/>
          </c:spPr>
          <c:invertIfNegative val="0"/>
          <c:cat>
            <c:strRef>
              <c:f>New_local!$A$33:$A$35</c:f>
              <c:strCache>
                <c:ptCount val="3"/>
                <c:pt idx="0">
                  <c:v>32MB </c:v>
                </c:pt>
                <c:pt idx="1">
                  <c:v>64MB </c:v>
                </c:pt>
                <c:pt idx="2">
                  <c:v>128MB </c:v>
                </c:pt>
              </c:strCache>
            </c:strRef>
          </c:cat>
          <c:val>
            <c:numRef>
              <c:f>New_local!$D$33:$D$35</c:f>
              <c:numCache>
                <c:formatCode>General</c:formatCode>
                <c:ptCount val="3"/>
                <c:pt idx="0">
                  <c:v>60.434914165691318</c:v>
                </c:pt>
                <c:pt idx="1">
                  <c:v>69.9720441348056</c:v>
                </c:pt>
                <c:pt idx="2">
                  <c:v>67.81174684327101</c:v>
                </c:pt>
              </c:numCache>
            </c:numRef>
          </c:val>
          <c:extLst>
            <c:ext xmlns:c16="http://schemas.microsoft.com/office/drawing/2014/chart" uri="{C3380CC4-5D6E-409C-BE32-E72D297353CC}">
              <c16:uniqueId val="{00000000-2BC4-B143-B575-691E209BD55B}"/>
            </c:ext>
          </c:extLst>
        </c:ser>
        <c:ser>
          <c:idx val="1"/>
          <c:order val="1"/>
          <c:tx>
            <c:strRef>
              <c:f>New_local!$E$31</c:f>
              <c:strCache>
                <c:ptCount val="1"/>
                <c:pt idx="0">
                  <c:v>HDFS-RAID (6,4)</c:v>
                </c:pt>
              </c:strCache>
            </c:strRef>
          </c:tx>
          <c:spPr>
            <a:pattFill prst="wdUpDiag">
              <a:fgClr>
                <a:schemeClr val="tx1">
                  <a:lumMod val="85000"/>
                  <a:lumOff val="15000"/>
                </a:schemeClr>
              </a:fgClr>
              <a:bgClr>
                <a:schemeClr val="accent2">
                  <a:lumMod val="60000"/>
                  <a:lumOff val="40000"/>
                </a:schemeClr>
              </a:bgClr>
            </a:pattFill>
            <a:ln>
              <a:solidFill>
                <a:schemeClr val="tx1"/>
              </a:solidFill>
            </a:ln>
            <a:effectLst/>
          </c:spPr>
          <c:invertIfNegative val="0"/>
          <c:cat>
            <c:strRef>
              <c:f>New_local!$A$33:$A$35</c:f>
              <c:strCache>
                <c:ptCount val="3"/>
                <c:pt idx="0">
                  <c:v>32MB </c:v>
                </c:pt>
                <c:pt idx="1">
                  <c:v>64MB </c:v>
                </c:pt>
                <c:pt idx="2">
                  <c:v>128MB </c:v>
                </c:pt>
              </c:strCache>
            </c:strRef>
          </c:cat>
          <c:val>
            <c:numRef>
              <c:f>New_local!$E$33:$E$35</c:f>
              <c:numCache>
                <c:formatCode>General</c:formatCode>
                <c:ptCount val="3"/>
                <c:pt idx="0">
                  <c:v>60.161107966956422</c:v>
                </c:pt>
                <c:pt idx="1">
                  <c:v>38.446137113017883</c:v>
                </c:pt>
                <c:pt idx="2">
                  <c:v>20.46060177253921</c:v>
                </c:pt>
              </c:numCache>
            </c:numRef>
          </c:val>
          <c:extLst>
            <c:ext xmlns:c16="http://schemas.microsoft.com/office/drawing/2014/chart" uri="{C3380CC4-5D6E-409C-BE32-E72D297353CC}">
              <c16:uniqueId val="{00000001-2BC4-B143-B575-691E209BD55B}"/>
            </c:ext>
          </c:extLst>
        </c:ser>
        <c:ser>
          <c:idx val="2"/>
          <c:order val="2"/>
          <c:tx>
            <c:strRef>
              <c:f>New_local!$F$31</c:f>
              <c:strCache>
                <c:ptCount val="1"/>
                <c:pt idx="0">
                  <c:v>FINGER(6,4)</c:v>
                </c:pt>
              </c:strCache>
            </c:strRef>
          </c:tx>
          <c:spPr>
            <a:pattFill prst="lgCheck">
              <a:fgClr>
                <a:srgbClr val="0070C0"/>
              </a:fgClr>
              <a:bgClr>
                <a:schemeClr val="accent5">
                  <a:lumMod val="40000"/>
                  <a:lumOff val="60000"/>
                </a:schemeClr>
              </a:bgClr>
            </a:pattFill>
            <a:ln>
              <a:solidFill>
                <a:schemeClr val="tx1"/>
              </a:solidFill>
            </a:ln>
            <a:effectLst/>
          </c:spPr>
          <c:invertIfNegative val="0"/>
          <c:cat>
            <c:strRef>
              <c:f>New_local!$A$33:$A$35</c:f>
              <c:strCache>
                <c:ptCount val="3"/>
                <c:pt idx="0">
                  <c:v>32MB </c:v>
                </c:pt>
                <c:pt idx="1">
                  <c:v>64MB </c:v>
                </c:pt>
                <c:pt idx="2">
                  <c:v>128MB </c:v>
                </c:pt>
              </c:strCache>
            </c:strRef>
          </c:cat>
          <c:val>
            <c:numRef>
              <c:f>New_local!$F$33:$F$35</c:f>
              <c:numCache>
                <c:formatCode>General</c:formatCode>
                <c:ptCount val="3"/>
                <c:pt idx="0">
                  <c:v>68.342484835211053</c:v>
                </c:pt>
                <c:pt idx="1">
                  <c:v>73.59301586456948</c:v>
                </c:pt>
                <c:pt idx="2">
                  <c:v>75.458967482414678</c:v>
                </c:pt>
              </c:numCache>
            </c:numRef>
          </c:val>
          <c:extLst>
            <c:ext xmlns:c16="http://schemas.microsoft.com/office/drawing/2014/chart" uri="{C3380CC4-5D6E-409C-BE32-E72D297353CC}">
              <c16:uniqueId val="{00000002-2BC4-B143-B575-691E209BD55B}"/>
            </c:ext>
          </c:extLst>
        </c:ser>
        <c:ser>
          <c:idx val="3"/>
          <c:order val="3"/>
          <c:tx>
            <c:strRef>
              <c:f>New_local!$E$36</c:f>
              <c:strCache>
                <c:ptCount val="1"/>
                <c:pt idx="0">
                  <c:v>HDFS-RAID(10,8)</c:v>
                </c:pt>
              </c:strCache>
            </c:strRef>
          </c:tx>
          <c:spPr>
            <a:pattFill prst="narHorz">
              <a:fgClr>
                <a:srgbClr val="3535FB"/>
              </a:fgClr>
              <a:bgClr>
                <a:schemeClr val="bg1"/>
              </a:bgClr>
            </a:pattFill>
            <a:ln>
              <a:solidFill>
                <a:schemeClr val="tx1"/>
              </a:solidFill>
            </a:ln>
            <a:effectLst/>
          </c:spPr>
          <c:invertIfNegative val="0"/>
          <c:val>
            <c:numRef>
              <c:f>New_local!$E$37:$E$39</c:f>
              <c:numCache>
                <c:formatCode>General</c:formatCode>
                <c:ptCount val="3"/>
                <c:pt idx="0">
                  <c:v>59.229831613235632</c:v>
                </c:pt>
                <c:pt idx="1">
                  <c:v>26.87403641398841</c:v>
                </c:pt>
                <c:pt idx="2">
                  <c:v>13.78136289744498</c:v>
                </c:pt>
              </c:numCache>
            </c:numRef>
          </c:val>
          <c:extLst>
            <c:ext xmlns:c16="http://schemas.microsoft.com/office/drawing/2014/chart" uri="{C3380CC4-5D6E-409C-BE32-E72D297353CC}">
              <c16:uniqueId val="{00000003-2BC4-B143-B575-691E209BD55B}"/>
            </c:ext>
          </c:extLst>
        </c:ser>
        <c:ser>
          <c:idx val="4"/>
          <c:order val="4"/>
          <c:tx>
            <c:strRef>
              <c:f>New_local!$F$36</c:f>
              <c:strCache>
                <c:ptCount val="1"/>
                <c:pt idx="0">
                  <c:v>FINGER(10,8)</c:v>
                </c:pt>
              </c:strCache>
            </c:strRef>
          </c:tx>
          <c:spPr>
            <a:pattFill prst="pct30">
              <a:fgClr>
                <a:schemeClr val="accent2">
                  <a:lumMod val="75000"/>
                </a:schemeClr>
              </a:fgClr>
              <a:bgClr>
                <a:srgbClr val="FFFF00"/>
              </a:bgClr>
            </a:pattFill>
            <a:ln>
              <a:solidFill>
                <a:schemeClr val="tx1"/>
              </a:solidFill>
            </a:ln>
            <a:effectLst/>
          </c:spPr>
          <c:invertIfNegative val="0"/>
          <c:val>
            <c:numRef>
              <c:f>New_local!$F$37:$F$39</c:f>
              <c:numCache>
                <c:formatCode>General</c:formatCode>
                <c:ptCount val="3"/>
                <c:pt idx="0">
                  <c:v>74.219797946746283</c:v>
                </c:pt>
                <c:pt idx="1">
                  <c:v>76.006454844601691</c:v>
                </c:pt>
                <c:pt idx="2">
                  <c:v>78.398211401337207</c:v>
                </c:pt>
              </c:numCache>
            </c:numRef>
          </c:val>
          <c:extLst>
            <c:ext xmlns:c16="http://schemas.microsoft.com/office/drawing/2014/chart" uri="{C3380CC4-5D6E-409C-BE32-E72D297353CC}">
              <c16:uniqueId val="{00000004-2BC4-B143-B575-691E209BD55B}"/>
            </c:ext>
          </c:extLst>
        </c:ser>
        <c:dLbls>
          <c:showLegendKey val="0"/>
          <c:showVal val="0"/>
          <c:showCatName val="0"/>
          <c:showSerName val="0"/>
          <c:showPercent val="0"/>
          <c:showBubbleSize val="0"/>
        </c:dLbls>
        <c:gapWidth val="219"/>
        <c:overlap val="-27"/>
        <c:axId val="-2144900472"/>
        <c:axId val="-2144893800"/>
      </c:barChart>
      <c:catAx>
        <c:axId val="-2144900472"/>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Block Size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893800"/>
        <c:crossesAt val="0"/>
        <c:auto val="1"/>
        <c:lblAlgn val="ctr"/>
        <c:lblOffset val="100"/>
        <c:noMultiLvlLbl val="0"/>
      </c:catAx>
      <c:valAx>
        <c:axId val="-2144893800"/>
        <c:scaling>
          <c:orientation val="minMax"/>
          <c:max val="92"/>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Update Throughput (MB/sec)</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900472"/>
        <c:crosses val="autoZero"/>
        <c:crossBetween val="between"/>
        <c:majorUnit val="20"/>
      </c:valAx>
      <c:spPr>
        <a:noFill/>
        <a:ln>
          <a:solidFill>
            <a:schemeClr val="tx1"/>
          </a:solidFill>
        </a:ln>
        <a:effectLst/>
      </c:spPr>
    </c:plotArea>
    <c:legend>
      <c:legendPos val="b"/>
      <c:layout>
        <c:manualLayout>
          <c:xMode val="edge"/>
          <c:yMode val="edge"/>
          <c:x val="0.15492738407699"/>
          <c:y val="0.120088461164577"/>
          <c:w val="0.77625612423447099"/>
          <c:h val="7.4355983279867796E-2"/>
        </c:manualLayout>
      </c:layout>
      <c:overlay val="0"/>
      <c:spPr>
        <a:solidFill>
          <a:sysClr val="window" lastClr="FFFFFF"/>
        </a:solidFill>
        <a:ln>
          <a:solidFill>
            <a:schemeClr val="tx1"/>
          </a:solid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r>
              <a:rPr lang="en-US"/>
              <a:t>Normalized Disk I/O for 128MB update</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New_local!$G$63</c:f>
              <c:strCache>
                <c:ptCount val="1"/>
                <c:pt idx="0">
                  <c:v>HDFS </c:v>
                </c:pt>
              </c:strCache>
            </c:strRef>
          </c:tx>
          <c:spPr>
            <a:pattFill prst="smCheck">
              <a:fgClr>
                <a:srgbClr val="FF0000"/>
              </a:fgClr>
              <a:bgClr>
                <a:schemeClr val="accent6">
                  <a:lumMod val="20000"/>
                  <a:lumOff val="80000"/>
                </a:schemeClr>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New_local!$G$65:$G$67</c:f>
              <c:numCache>
                <c:formatCode>General</c:formatCode>
                <c:ptCount val="3"/>
                <c:pt idx="0">
                  <c:v>1</c:v>
                </c:pt>
                <c:pt idx="1">
                  <c:v>1</c:v>
                </c:pt>
                <c:pt idx="2">
                  <c:v>1</c:v>
                </c:pt>
              </c:numCache>
            </c:numRef>
          </c:val>
          <c:extLst>
            <c:ext xmlns:c16="http://schemas.microsoft.com/office/drawing/2014/chart" uri="{C3380CC4-5D6E-409C-BE32-E72D297353CC}">
              <c16:uniqueId val="{00000000-65EC-D74D-9C62-9CEAEDBF41FD}"/>
            </c:ext>
          </c:extLst>
        </c:ser>
        <c:ser>
          <c:idx val="1"/>
          <c:order val="1"/>
          <c:tx>
            <c:strRef>
              <c:f>New_local!$H$63</c:f>
              <c:strCache>
                <c:ptCount val="1"/>
                <c:pt idx="0">
                  <c:v>HDFS-RAID(6,4)</c:v>
                </c:pt>
              </c:strCache>
            </c:strRef>
          </c:tx>
          <c:spPr>
            <a:pattFill prst="wdUpDiag">
              <a:fgClr>
                <a:schemeClr val="tx1">
                  <a:lumMod val="85000"/>
                  <a:lumOff val="15000"/>
                </a:schemeClr>
              </a:fgClr>
              <a:bgClr>
                <a:schemeClr val="accent2">
                  <a:lumMod val="60000"/>
                  <a:lumOff val="40000"/>
                </a:schemeClr>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New_local!$H$65:$H$67</c:f>
              <c:numCache>
                <c:formatCode>General</c:formatCode>
                <c:ptCount val="3"/>
                <c:pt idx="0">
                  <c:v>0.5</c:v>
                </c:pt>
                <c:pt idx="1">
                  <c:v>1</c:v>
                </c:pt>
                <c:pt idx="2">
                  <c:v>2</c:v>
                </c:pt>
              </c:numCache>
            </c:numRef>
          </c:val>
          <c:extLst>
            <c:ext xmlns:c16="http://schemas.microsoft.com/office/drawing/2014/chart" uri="{C3380CC4-5D6E-409C-BE32-E72D297353CC}">
              <c16:uniqueId val="{00000001-65EC-D74D-9C62-9CEAEDBF41FD}"/>
            </c:ext>
          </c:extLst>
        </c:ser>
        <c:ser>
          <c:idx val="2"/>
          <c:order val="2"/>
          <c:tx>
            <c:strRef>
              <c:f>New_local!$I$63</c:f>
              <c:strCache>
                <c:ptCount val="1"/>
                <c:pt idx="0">
                  <c:v>FINGER(6,4)</c:v>
                </c:pt>
              </c:strCache>
            </c:strRef>
          </c:tx>
          <c:spPr>
            <a:pattFill prst="lgCheck">
              <a:fgClr>
                <a:srgbClr val="0070C0"/>
              </a:fgClr>
              <a:bgClr>
                <a:schemeClr val="accent5">
                  <a:lumMod val="40000"/>
                  <a:lumOff val="60000"/>
                </a:schemeClr>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New_local!$I$65:$I$67</c:f>
              <c:numCache>
                <c:formatCode>General</c:formatCode>
                <c:ptCount val="3"/>
                <c:pt idx="0">
                  <c:v>0.5</c:v>
                </c:pt>
                <c:pt idx="1">
                  <c:v>0.5</c:v>
                </c:pt>
                <c:pt idx="2">
                  <c:v>0.5</c:v>
                </c:pt>
              </c:numCache>
            </c:numRef>
          </c:val>
          <c:extLst>
            <c:ext xmlns:c16="http://schemas.microsoft.com/office/drawing/2014/chart" uri="{C3380CC4-5D6E-409C-BE32-E72D297353CC}">
              <c16:uniqueId val="{00000002-65EC-D74D-9C62-9CEAEDBF41FD}"/>
            </c:ext>
          </c:extLst>
        </c:ser>
        <c:ser>
          <c:idx val="3"/>
          <c:order val="3"/>
          <c:tx>
            <c:strRef>
              <c:f>New_local!$J$63</c:f>
              <c:strCache>
                <c:ptCount val="1"/>
                <c:pt idx="0">
                  <c:v>HDFS-RAID(10,8)</c:v>
                </c:pt>
              </c:strCache>
            </c:strRef>
          </c:tx>
          <c:spPr>
            <a:pattFill prst="narHorz">
              <a:fgClr>
                <a:srgbClr val="3535FB"/>
              </a:fgClr>
              <a:bgClr>
                <a:schemeClr val="bg1"/>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New_local!$J$65:$J$67</c:f>
              <c:numCache>
                <c:formatCode>General</c:formatCode>
                <c:ptCount val="3"/>
                <c:pt idx="0">
                  <c:v>0.83333333333333304</c:v>
                </c:pt>
                <c:pt idx="1">
                  <c:v>1.666666666666667</c:v>
                </c:pt>
                <c:pt idx="2">
                  <c:v>3.333333333333333</c:v>
                </c:pt>
              </c:numCache>
            </c:numRef>
          </c:val>
          <c:extLst>
            <c:ext xmlns:c16="http://schemas.microsoft.com/office/drawing/2014/chart" uri="{C3380CC4-5D6E-409C-BE32-E72D297353CC}">
              <c16:uniqueId val="{00000003-65EC-D74D-9C62-9CEAEDBF41FD}"/>
            </c:ext>
          </c:extLst>
        </c:ser>
        <c:ser>
          <c:idx val="4"/>
          <c:order val="4"/>
          <c:tx>
            <c:strRef>
              <c:f>New_local!$K$63</c:f>
              <c:strCache>
                <c:ptCount val="1"/>
                <c:pt idx="0">
                  <c:v>FINGER(10,8)</c:v>
                </c:pt>
              </c:strCache>
            </c:strRef>
          </c:tx>
          <c:spPr>
            <a:pattFill prst="pct30">
              <a:fgClr>
                <a:schemeClr val="accent2">
                  <a:lumMod val="75000"/>
                </a:schemeClr>
              </a:fgClr>
              <a:bgClr>
                <a:srgbClr val="FFFF00"/>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New_local!$K$65:$K$67</c:f>
              <c:numCache>
                <c:formatCode>General</c:formatCode>
                <c:ptCount val="3"/>
                <c:pt idx="0">
                  <c:v>0.41666666666666702</c:v>
                </c:pt>
                <c:pt idx="1">
                  <c:v>0.41666666666666702</c:v>
                </c:pt>
                <c:pt idx="2">
                  <c:v>0.41666666666666702</c:v>
                </c:pt>
              </c:numCache>
            </c:numRef>
          </c:val>
          <c:extLst>
            <c:ext xmlns:c16="http://schemas.microsoft.com/office/drawing/2014/chart" uri="{C3380CC4-5D6E-409C-BE32-E72D297353CC}">
              <c16:uniqueId val="{00000004-65EC-D74D-9C62-9CEAEDBF41FD}"/>
            </c:ext>
          </c:extLst>
        </c:ser>
        <c:dLbls>
          <c:showLegendKey val="0"/>
          <c:showVal val="0"/>
          <c:showCatName val="0"/>
          <c:showSerName val="0"/>
          <c:showPercent val="0"/>
          <c:showBubbleSize val="0"/>
        </c:dLbls>
        <c:gapWidth val="219"/>
        <c:overlap val="-27"/>
        <c:axId val="-2144783528"/>
        <c:axId val="-2144776872"/>
      </c:barChart>
      <c:catAx>
        <c:axId val="-2144783528"/>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Block Size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776872"/>
        <c:crossesAt val="0"/>
        <c:auto val="1"/>
        <c:lblAlgn val="ctr"/>
        <c:lblOffset val="100"/>
        <c:noMultiLvlLbl val="0"/>
      </c:catAx>
      <c:valAx>
        <c:axId val="-2144776872"/>
        <c:scaling>
          <c:orientation val="minMax"/>
          <c:max val="3.5"/>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Normalized Disk I/O (MB)</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783528"/>
        <c:crosses val="autoZero"/>
        <c:crossBetween val="between"/>
        <c:majorUnit val="1"/>
      </c:valAx>
      <c:spPr>
        <a:noFill/>
        <a:ln>
          <a:solidFill>
            <a:schemeClr val="tx1"/>
          </a:solidFill>
        </a:ln>
        <a:effectLst/>
      </c:spPr>
    </c:plotArea>
    <c:legend>
      <c:legendPos val="b"/>
      <c:layout>
        <c:manualLayout>
          <c:xMode val="edge"/>
          <c:yMode val="edge"/>
          <c:x val="0.16704571303587001"/>
          <c:y val="0.17329396325459301"/>
          <c:w val="0.52424190726159203"/>
          <c:h val="0.12878937007874"/>
        </c:manualLayout>
      </c:layout>
      <c:overlay val="0"/>
      <c:spPr>
        <a:solidFill>
          <a:sysClr val="window" lastClr="FFFFFF"/>
        </a:solidFill>
        <a:ln>
          <a:solidFill>
            <a:sysClr val="windowText" lastClr="000000"/>
          </a:solid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New_local!$C$17</c:f>
              <c:strCache>
                <c:ptCount val="1"/>
                <c:pt idx="0">
                  <c:v>HDFS</c:v>
                </c:pt>
              </c:strCache>
            </c:strRef>
          </c:tx>
          <c:spPr>
            <a:pattFill prst="smCheck">
              <a:fgClr>
                <a:srgbClr val="FF0000"/>
              </a:fgClr>
              <a:bgClr>
                <a:schemeClr val="accent6">
                  <a:lumMod val="20000"/>
                  <a:lumOff val="80000"/>
                </a:schemeClr>
              </a:bgClr>
            </a:pattFill>
            <a:ln>
              <a:solidFill>
                <a:sysClr val="windowText" lastClr="000000"/>
              </a:solidFill>
            </a:ln>
            <a:effectLst/>
          </c:spPr>
          <c:invertIfNegative val="0"/>
          <c:cat>
            <c:strRef>
              <c:f>New_local!$A$8:$A$10</c:f>
              <c:strCache>
                <c:ptCount val="3"/>
                <c:pt idx="0">
                  <c:v>32MB </c:v>
                </c:pt>
                <c:pt idx="1">
                  <c:v>64MB </c:v>
                </c:pt>
                <c:pt idx="2">
                  <c:v>128MB </c:v>
                </c:pt>
              </c:strCache>
            </c:strRef>
          </c:cat>
          <c:val>
            <c:numRef>
              <c:f>New_local!$C$19:$C$21</c:f>
              <c:numCache>
                <c:formatCode>General</c:formatCode>
                <c:ptCount val="3"/>
                <c:pt idx="0">
                  <c:v>52.767840981603896</c:v>
                </c:pt>
                <c:pt idx="1">
                  <c:v>53.82953982314514</c:v>
                </c:pt>
                <c:pt idx="2">
                  <c:v>54.817537403587288</c:v>
                </c:pt>
              </c:numCache>
            </c:numRef>
          </c:val>
          <c:extLst>
            <c:ext xmlns:c16="http://schemas.microsoft.com/office/drawing/2014/chart" uri="{C3380CC4-5D6E-409C-BE32-E72D297353CC}">
              <c16:uniqueId val="{00000000-803F-A24F-BC3B-887FE29E3FC2}"/>
            </c:ext>
          </c:extLst>
        </c:ser>
        <c:ser>
          <c:idx val="1"/>
          <c:order val="1"/>
          <c:tx>
            <c:strRef>
              <c:f>New_local!$D$17</c:f>
              <c:strCache>
                <c:ptCount val="1"/>
                <c:pt idx="0">
                  <c:v>HDFS-RAID(6,4)</c:v>
                </c:pt>
              </c:strCache>
            </c:strRef>
          </c:tx>
          <c:spPr>
            <a:pattFill prst="wdUpDiag">
              <a:fgClr>
                <a:schemeClr val="tx1">
                  <a:lumMod val="85000"/>
                  <a:lumOff val="15000"/>
                </a:schemeClr>
              </a:fgClr>
              <a:bgClr>
                <a:schemeClr val="accent2">
                  <a:lumMod val="60000"/>
                  <a:lumOff val="40000"/>
                </a:schemeClr>
              </a:bgClr>
            </a:pattFill>
            <a:ln>
              <a:solidFill>
                <a:sysClr val="windowText" lastClr="000000"/>
              </a:solidFill>
            </a:ln>
            <a:effectLst/>
          </c:spPr>
          <c:invertIfNegative val="0"/>
          <c:cat>
            <c:strRef>
              <c:f>New_local!$A$8:$A$10</c:f>
              <c:strCache>
                <c:ptCount val="3"/>
                <c:pt idx="0">
                  <c:v>32MB </c:v>
                </c:pt>
                <c:pt idx="1">
                  <c:v>64MB </c:v>
                </c:pt>
                <c:pt idx="2">
                  <c:v>128MB </c:v>
                </c:pt>
              </c:strCache>
            </c:strRef>
          </c:cat>
          <c:val>
            <c:numRef>
              <c:f>New_local!$D$19:$D$21</c:f>
              <c:numCache>
                <c:formatCode>General</c:formatCode>
                <c:ptCount val="3"/>
                <c:pt idx="0">
                  <c:v>51.856313151228953</c:v>
                </c:pt>
                <c:pt idx="1">
                  <c:v>57.836153692721673</c:v>
                </c:pt>
                <c:pt idx="2">
                  <c:v>57.401485642695519</c:v>
                </c:pt>
              </c:numCache>
            </c:numRef>
          </c:val>
          <c:extLst>
            <c:ext xmlns:c16="http://schemas.microsoft.com/office/drawing/2014/chart" uri="{C3380CC4-5D6E-409C-BE32-E72D297353CC}">
              <c16:uniqueId val="{00000001-803F-A24F-BC3B-887FE29E3FC2}"/>
            </c:ext>
          </c:extLst>
        </c:ser>
        <c:ser>
          <c:idx val="2"/>
          <c:order val="2"/>
          <c:tx>
            <c:strRef>
              <c:f>New_local!$E$17</c:f>
              <c:strCache>
                <c:ptCount val="1"/>
                <c:pt idx="0">
                  <c:v>FINGER(6,4)</c:v>
                </c:pt>
              </c:strCache>
            </c:strRef>
          </c:tx>
          <c:spPr>
            <a:pattFill prst="lgCheck">
              <a:fgClr>
                <a:srgbClr val="0070C0"/>
              </a:fgClr>
              <a:bgClr>
                <a:schemeClr val="accent5">
                  <a:lumMod val="40000"/>
                  <a:lumOff val="60000"/>
                </a:schemeClr>
              </a:bgClr>
            </a:pattFill>
            <a:ln>
              <a:solidFill>
                <a:sysClr val="windowText" lastClr="000000"/>
              </a:solidFill>
            </a:ln>
            <a:effectLst/>
          </c:spPr>
          <c:invertIfNegative val="0"/>
          <c:cat>
            <c:strRef>
              <c:f>New_local!$A$8:$A$10</c:f>
              <c:strCache>
                <c:ptCount val="3"/>
                <c:pt idx="0">
                  <c:v>32MB </c:v>
                </c:pt>
                <c:pt idx="1">
                  <c:v>64MB </c:v>
                </c:pt>
                <c:pt idx="2">
                  <c:v>128MB </c:v>
                </c:pt>
              </c:strCache>
            </c:strRef>
          </c:cat>
          <c:val>
            <c:numRef>
              <c:f>New_local!$E$19:$E$21</c:f>
              <c:numCache>
                <c:formatCode>General</c:formatCode>
                <c:ptCount val="3"/>
                <c:pt idx="0">
                  <c:v>53.237064027869494</c:v>
                </c:pt>
                <c:pt idx="1">
                  <c:v>59.485271469320622</c:v>
                </c:pt>
                <c:pt idx="2">
                  <c:v>59.1265238617205</c:v>
                </c:pt>
              </c:numCache>
            </c:numRef>
          </c:val>
          <c:extLst>
            <c:ext xmlns:c16="http://schemas.microsoft.com/office/drawing/2014/chart" uri="{C3380CC4-5D6E-409C-BE32-E72D297353CC}">
              <c16:uniqueId val="{00000002-803F-A24F-BC3B-887FE29E3FC2}"/>
            </c:ext>
          </c:extLst>
        </c:ser>
        <c:ser>
          <c:idx val="3"/>
          <c:order val="3"/>
          <c:tx>
            <c:strRef>
              <c:f>New_local!$D$22</c:f>
              <c:strCache>
                <c:ptCount val="1"/>
                <c:pt idx="0">
                  <c:v>HDFS-RAID(10,8)</c:v>
                </c:pt>
              </c:strCache>
            </c:strRef>
          </c:tx>
          <c:spPr>
            <a:pattFill prst="narHorz">
              <a:fgClr>
                <a:srgbClr val="3535FB"/>
              </a:fgClr>
              <a:bgClr>
                <a:schemeClr val="bg1"/>
              </a:bgClr>
            </a:pattFill>
            <a:ln>
              <a:solidFill>
                <a:sysClr val="windowText" lastClr="000000"/>
              </a:solidFill>
            </a:ln>
            <a:effectLst/>
          </c:spPr>
          <c:invertIfNegative val="0"/>
          <c:val>
            <c:numRef>
              <c:f>New_local!$D$23:$D$25</c:f>
              <c:numCache>
                <c:formatCode>General</c:formatCode>
                <c:ptCount val="3"/>
                <c:pt idx="0">
                  <c:v>65.172095347709075</c:v>
                </c:pt>
                <c:pt idx="1">
                  <c:v>67.773415700646609</c:v>
                </c:pt>
                <c:pt idx="2">
                  <c:v>72.57118522375805</c:v>
                </c:pt>
              </c:numCache>
            </c:numRef>
          </c:val>
          <c:extLst>
            <c:ext xmlns:c16="http://schemas.microsoft.com/office/drawing/2014/chart" uri="{C3380CC4-5D6E-409C-BE32-E72D297353CC}">
              <c16:uniqueId val="{00000003-803F-A24F-BC3B-887FE29E3FC2}"/>
            </c:ext>
          </c:extLst>
        </c:ser>
        <c:ser>
          <c:idx val="4"/>
          <c:order val="4"/>
          <c:tx>
            <c:strRef>
              <c:f>New_local!$E$22</c:f>
              <c:strCache>
                <c:ptCount val="1"/>
                <c:pt idx="0">
                  <c:v>FINGER(10,8)</c:v>
                </c:pt>
              </c:strCache>
            </c:strRef>
          </c:tx>
          <c:spPr>
            <a:pattFill prst="pct30">
              <a:fgClr>
                <a:schemeClr val="accent2">
                  <a:lumMod val="75000"/>
                </a:schemeClr>
              </a:fgClr>
              <a:bgClr>
                <a:srgbClr val="FFFF00"/>
              </a:bgClr>
            </a:pattFill>
            <a:ln>
              <a:solidFill>
                <a:sysClr val="windowText" lastClr="000000"/>
              </a:solidFill>
            </a:ln>
            <a:effectLst/>
          </c:spPr>
          <c:invertIfNegative val="0"/>
          <c:val>
            <c:numRef>
              <c:f>New_local!$E$23:$E$25</c:f>
              <c:numCache>
                <c:formatCode>General</c:formatCode>
                <c:ptCount val="3"/>
                <c:pt idx="0">
                  <c:v>70.444340329720802</c:v>
                </c:pt>
                <c:pt idx="1">
                  <c:v>71.178351297690853</c:v>
                </c:pt>
                <c:pt idx="2">
                  <c:v>75.572217097364017</c:v>
                </c:pt>
              </c:numCache>
            </c:numRef>
          </c:val>
          <c:extLst>
            <c:ext xmlns:c16="http://schemas.microsoft.com/office/drawing/2014/chart" uri="{C3380CC4-5D6E-409C-BE32-E72D297353CC}">
              <c16:uniqueId val="{00000004-803F-A24F-BC3B-887FE29E3FC2}"/>
            </c:ext>
          </c:extLst>
        </c:ser>
        <c:dLbls>
          <c:showLegendKey val="0"/>
          <c:showVal val="0"/>
          <c:showCatName val="0"/>
          <c:showSerName val="0"/>
          <c:showPercent val="0"/>
          <c:showBubbleSize val="0"/>
        </c:dLbls>
        <c:gapWidth val="219"/>
        <c:overlap val="-27"/>
        <c:axId val="-2144705256"/>
        <c:axId val="-2144698600"/>
      </c:barChart>
      <c:catAx>
        <c:axId val="-2144705256"/>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Block Size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698600"/>
        <c:crossesAt val="0"/>
        <c:auto val="1"/>
        <c:lblAlgn val="ctr"/>
        <c:lblOffset val="100"/>
        <c:noMultiLvlLbl val="0"/>
      </c:catAx>
      <c:valAx>
        <c:axId val="-2144698600"/>
        <c:scaling>
          <c:orientation val="minMax"/>
          <c:max val="90"/>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Write Throughput (MB/sec)</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705256"/>
        <c:crosses val="autoZero"/>
        <c:crossBetween val="between"/>
        <c:majorUnit val="20"/>
      </c:valAx>
      <c:spPr>
        <a:noFill/>
        <a:ln>
          <a:solidFill>
            <a:schemeClr val="tx1"/>
          </a:solidFill>
        </a:ln>
        <a:effectLst/>
      </c:spPr>
    </c:plotArea>
    <c:legend>
      <c:legendPos val="b"/>
      <c:layout>
        <c:manualLayout>
          <c:xMode val="edge"/>
          <c:yMode val="edge"/>
          <c:x val="0.15464711406487"/>
          <c:y val="6.1011055626414901E-2"/>
          <c:w val="0.76792279090113702"/>
          <c:h val="7.7442403032954202E-2"/>
        </c:manualLayout>
      </c:layout>
      <c:overlay val="0"/>
      <c:spPr>
        <a:solidFill>
          <a:sysClr val="window" lastClr="FFFFFF"/>
        </a:solidFill>
        <a:ln>
          <a:solidFill>
            <a:schemeClr val="tx1"/>
          </a:solid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r>
              <a:rPr lang="en-US"/>
              <a:t>Normalized Disk I/O for 10GB File write </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New_local!$B$63</c:f>
              <c:strCache>
                <c:ptCount val="1"/>
                <c:pt idx="0">
                  <c:v>HDFS</c:v>
                </c:pt>
              </c:strCache>
            </c:strRef>
          </c:tx>
          <c:spPr>
            <a:pattFill prst="smCheck">
              <a:fgClr>
                <a:srgbClr val="FF0000"/>
              </a:fgClr>
              <a:bgClr>
                <a:schemeClr val="accent6">
                  <a:lumMod val="20000"/>
                  <a:lumOff val="80000"/>
                </a:schemeClr>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New_local!$B$65:$B$67</c:f>
              <c:numCache>
                <c:formatCode>General</c:formatCode>
                <c:ptCount val="3"/>
                <c:pt idx="0">
                  <c:v>1</c:v>
                </c:pt>
                <c:pt idx="1">
                  <c:v>1</c:v>
                </c:pt>
                <c:pt idx="2">
                  <c:v>1</c:v>
                </c:pt>
              </c:numCache>
            </c:numRef>
          </c:val>
          <c:extLst>
            <c:ext xmlns:c16="http://schemas.microsoft.com/office/drawing/2014/chart" uri="{C3380CC4-5D6E-409C-BE32-E72D297353CC}">
              <c16:uniqueId val="{00000000-B895-5941-A3FA-ED6B0E6FBAEA}"/>
            </c:ext>
          </c:extLst>
        </c:ser>
        <c:ser>
          <c:idx val="1"/>
          <c:order val="1"/>
          <c:tx>
            <c:strRef>
              <c:f>New_local!$C$63</c:f>
              <c:strCache>
                <c:ptCount val="1"/>
                <c:pt idx="0">
                  <c:v>HDFS-RAID(6,4)</c:v>
                </c:pt>
              </c:strCache>
            </c:strRef>
          </c:tx>
          <c:spPr>
            <a:pattFill prst="wdUpDiag">
              <a:fgClr>
                <a:schemeClr val="tx1">
                  <a:lumMod val="85000"/>
                  <a:lumOff val="15000"/>
                </a:schemeClr>
              </a:fgClr>
              <a:bgClr>
                <a:schemeClr val="accent2">
                  <a:lumMod val="60000"/>
                  <a:lumOff val="40000"/>
                </a:schemeClr>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New_local!$C$65:$C$67</c:f>
              <c:numCache>
                <c:formatCode>General</c:formatCode>
                <c:ptCount val="3"/>
                <c:pt idx="0">
                  <c:v>0.5</c:v>
                </c:pt>
                <c:pt idx="1">
                  <c:v>0.5</c:v>
                </c:pt>
                <c:pt idx="2">
                  <c:v>0.5</c:v>
                </c:pt>
              </c:numCache>
            </c:numRef>
          </c:val>
          <c:extLst>
            <c:ext xmlns:c16="http://schemas.microsoft.com/office/drawing/2014/chart" uri="{C3380CC4-5D6E-409C-BE32-E72D297353CC}">
              <c16:uniqueId val="{00000001-B895-5941-A3FA-ED6B0E6FBAEA}"/>
            </c:ext>
          </c:extLst>
        </c:ser>
        <c:ser>
          <c:idx val="2"/>
          <c:order val="2"/>
          <c:tx>
            <c:strRef>
              <c:f>New_local!$D$63</c:f>
              <c:strCache>
                <c:ptCount val="1"/>
                <c:pt idx="0">
                  <c:v>FINGER(6,4)</c:v>
                </c:pt>
              </c:strCache>
            </c:strRef>
          </c:tx>
          <c:spPr>
            <a:pattFill prst="lgCheck">
              <a:fgClr>
                <a:srgbClr val="0070C0"/>
              </a:fgClr>
              <a:bgClr>
                <a:schemeClr val="accent5">
                  <a:lumMod val="40000"/>
                  <a:lumOff val="60000"/>
                </a:schemeClr>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New_local!$D$65:$D$67</c:f>
              <c:numCache>
                <c:formatCode>General</c:formatCode>
                <c:ptCount val="3"/>
                <c:pt idx="0">
                  <c:v>0.5</c:v>
                </c:pt>
                <c:pt idx="1">
                  <c:v>0.5</c:v>
                </c:pt>
                <c:pt idx="2">
                  <c:v>0.5</c:v>
                </c:pt>
              </c:numCache>
            </c:numRef>
          </c:val>
          <c:extLst>
            <c:ext xmlns:c16="http://schemas.microsoft.com/office/drawing/2014/chart" uri="{C3380CC4-5D6E-409C-BE32-E72D297353CC}">
              <c16:uniqueId val="{00000002-B895-5941-A3FA-ED6B0E6FBAEA}"/>
            </c:ext>
          </c:extLst>
        </c:ser>
        <c:ser>
          <c:idx val="3"/>
          <c:order val="3"/>
          <c:tx>
            <c:strRef>
              <c:f>New_local!$E$63</c:f>
              <c:strCache>
                <c:ptCount val="1"/>
                <c:pt idx="0">
                  <c:v>HDFS-RAID(10,8)</c:v>
                </c:pt>
              </c:strCache>
            </c:strRef>
          </c:tx>
          <c:spPr>
            <a:pattFill prst="narHorz">
              <a:fgClr>
                <a:srgbClr val="3535FB"/>
              </a:fgClr>
              <a:bgClr>
                <a:schemeClr val="bg1"/>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New_local!$E$65:$E$67</c:f>
              <c:numCache>
                <c:formatCode>General</c:formatCode>
                <c:ptCount val="3"/>
                <c:pt idx="0">
                  <c:v>0.41666666666666702</c:v>
                </c:pt>
                <c:pt idx="1">
                  <c:v>0.41666666666666702</c:v>
                </c:pt>
                <c:pt idx="2">
                  <c:v>0.41666666666666702</c:v>
                </c:pt>
              </c:numCache>
            </c:numRef>
          </c:val>
          <c:extLst>
            <c:ext xmlns:c16="http://schemas.microsoft.com/office/drawing/2014/chart" uri="{C3380CC4-5D6E-409C-BE32-E72D297353CC}">
              <c16:uniqueId val="{00000003-B895-5941-A3FA-ED6B0E6FBAEA}"/>
            </c:ext>
          </c:extLst>
        </c:ser>
        <c:ser>
          <c:idx val="4"/>
          <c:order val="4"/>
          <c:tx>
            <c:strRef>
              <c:f>New_local!$F$63</c:f>
              <c:strCache>
                <c:ptCount val="1"/>
                <c:pt idx="0">
                  <c:v>FINGER(10,8)</c:v>
                </c:pt>
              </c:strCache>
            </c:strRef>
          </c:tx>
          <c:spPr>
            <a:pattFill prst="pct30">
              <a:fgClr>
                <a:schemeClr val="accent2">
                  <a:lumMod val="75000"/>
                </a:schemeClr>
              </a:fgClr>
              <a:bgClr>
                <a:srgbClr val="FFFF00"/>
              </a:bgClr>
            </a:pattFill>
            <a:ln>
              <a:solidFill>
                <a:sysClr val="windowText" lastClr="000000"/>
              </a:solidFill>
            </a:ln>
            <a:effectLst/>
          </c:spPr>
          <c:invertIfNegative val="0"/>
          <c:cat>
            <c:strRef>
              <c:f>New_local!$A$65:$A$67</c:f>
              <c:strCache>
                <c:ptCount val="3"/>
                <c:pt idx="0">
                  <c:v>32 MB</c:v>
                </c:pt>
                <c:pt idx="1">
                  <c:v>64 MB</c:v>
                </c:pt>
                <c:pt idx="2">
                  <c:v>128 MB</c:v>
                </c:pt>
              </c:strCache>
            </c:strRef>
          </c:cat>
          <c:val>
            <c:numRef>
              <c:f>New_local!$F$65:$F$67</c:f>
              <c:numCache>
                <c:formatCode>General</c:formatCode>
                <c:ptCount val="3"/>
                <c:pt idx="0">
                  <c:v>0.41666666666666702</c:v>
                </c:pt>
                <c:pt idx="1">
                  <c:v>0.41666666666666702</c:v>
                </c:pt>
                <c:pt idx="2">
                  <c:v>0.41666666666666702</c:v>
                </c:pt>
              </c:numCache>
            </c:numRef>
          </c:val>
          <c:extLst>
            <c:ext xmlns:c16="http://schemas.microsoft.com/office/drawing/2014/chart" uri="{C3380CC4-5D6E-409C-BE32-E72D297353CC}">
              <c16:uniqueId val="{00000004-B895-5941-A3FA-ED6B0E6FBAEA}"/>
            </c:ext>
          </c:extLst>
        </c:ser>
        <c:dLbls>
          <c:showLegendKey val="0"/>
          <c:showVal val="0"/>
          <c:showCatName val="0"/>
          <c:showSerName val="0"/>
          <c:showPercent val="0"/>
          <c:showBubbleSize val="0"/>
        </c:dLbls>
        <c:gapWidth val="219"/>
        <c:overlap val="-27"/>
        <c:axId val="-2144621800"/>
        <c:axId val="-2144615144"/>
      </c:barChart>
      <c:catAx>
        <c:axId val="-214462180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Block Size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615144"/>
        <c:crossesAt val="0"/>
        <c:auto val="1"/>
        <c:lblAlgn val="ctr"/>
        <c:lblOffset val="100"/>
        <c:noMultiLvlLbl val="0"/>
      </c:catAx>
      <c:valAx>
        <c:axId val="-2144615144"/>
        <c:scaling>
          <c:orientation val="minMax"/>
          <c:max val="1.3"/>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Normalized Disk I/O (MB)</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621800"/>
        <c:crosses val="autoZero"/>
        <c:crossBetween val="between"/>
        <c:majorUnit val="0.5"/>
      </c:valAx>
      <c:spPr>
        <a:noFill/>
        <a:ln>
          <a:solidFill>
            <a:schemeClr val="tx1"/>
          </a:solidFill>
        </a:ln>
        <a:effectLst/>
      </c:spPr>
    </c:plotArea>
    <c:legend>
      <c:legendPos val="b"/>
      <c:layout>
        <c:manualLayout>
          <c:xMode val="edge"/>
          <c:yMode val="edge"/>
          <c:x val="0.15770516185476799"/>
          <c:y val="0.14204396325459301"/>
          <c:w val="0.79507261592301004"/>
          <c:h val="9.7539370078740195E-2"/>
        </c:manualLayout>
      </c:layout>
      <c:overlay val="0"/>
      <c:spPr>
        <a:solidFill>
          <a:sysClr val="window" lastClr="FFFFFF"/>
        </a:solidFill>
        <a:ln>
          <a:solidFill>
            <a:sysClr val="windowText" lastClr="000000"/>
          </a:solid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New_local!$C$6</c:f>
              <c:strCache>
                <c:ptCount val="1"/>
                <c:pt idx="0">
                  <c:v>HDFS</c:v>
                </c:pt>
              </c:strCache>
            </c:strRef>
          </c:tx>
          <c:spPr>
            <a:pattFill prst="smCheck">
              <a:fgClr>
                <a:srgbClr val="FF0000"/>
              </a:fgClr>
              <a:bgClr>
                <a:schemeClr val="accent6">
                  <a:lumMod val="20000"/>
                  <a:lumOff val="80000"/>
                </a:schemeClr>
              </a:bgClr>
            </a:pattFill>
            <a:ln>
              <a:solidFill>
                <a:sysClr val="windowText" lastClr="000000"/>
              </a:solidFill>
            </a:ln>
            <a:effectLst/>
          </c:spPr>
          <c:invertIfNegative val="0"/>
          <c:cat>
            <c:strRef>
              <c:f>New_local!$A$8:$A$10</c:f>
              <c:strCache>
                <c:ptCount val="3"/>
                <c:pt idx="0">
                  <c:v>32MB </c:v>
                </c:pt>
                <c:pt idx="1">
                  <c:v>64MB </c:v>
                </c:pt>
                <c:pt idx="2">
                  <c:v>128MB </c:v>
                </c:pt>
              </c:strCache>
            </c:strRef>
          </c:cat>
          <c:val>
            <c:numRef>
              <c:f>New_local!$C$8:$C$10</c:f>
              <c:numCache>
                <c:formatCode>General</c:formatCode>
                <c:ptCount val="3"/>
                <c:pt idx="0">
                  <c:v>180.45608708121301</c:v>
                </c:pt>
                <c:pt idx="1">
                  <c:v>180.58697973265001</c:v>
                </c:pt>
                <c:pt idx="2">
                  <c:v>185.83880420527609</c:v>
                </c:pt>
              </c:numCache>
            </c:numRef>
          </c:val>
          <c:extLst>
            <c:ext xmlns:c16="http://schemas.microsoft.com/office/drawing/2014/chart" uri="{C3380CC4-5D6E-409C-BE32-E72D297353CC}">
              <c16:uniqueId val="{00000000-1D06-3043-9A20-C1FD121FCF43}"/>
            </c:ext>
          </c:extLst>
        </c:ser>
        <c:ser>
          <c:idx val="1"/>
          <c:order val="1"/>
          <c:tx>
            <c:strRef>
              <c:f>New_local!$D$6</c:f>
              <c:strCache>
                <c:ptCount val="1"/>
                <c:pt idx="0">
                  <c:v>HDFS-RAID(6,4)</c:v>
                </c:pt>
              </c:strCache>
            </c:strRef>
          </c:tx>
          <c:spPr>
            <a:pattFill prst="wdUpDiag">
              <a:fgClr>
                <a:schemeClr val="tx1">
                  <a:lumMod val="85000"/>
                  <a:lumOff val="15000"/>
                </a:schemeClr>
              </a:fgClr>
              <a:bgClr>
                <a:schemeClr val="accent2">
                  <a:lumMod val="60000"/>
                  <a:lumOff val="40000"/>
                </a:schemeClr>
              </a:bgClr>
            </a:pattFill>
            <a:ln>
              <a:solidFill>
                <a:sysClr val="windowText" lastClr="000000"/>
              </a:solidFill>
            </a:ln>
            <a:effectLst/>
          </c:spPr>
          <c:invertIfNegative val="0"/>
          <c:cat>
            <c:strRef>
              <c:f>New_local!$A$8:$A$10</c:f>
              <c:strCache>
                <c:ptCount val="3"/>
                <c:pt idx="0">
                  <c:v>32MB </c:v>
                </c:pt>
                <c:pt idx="1">
                  <c:v>64MB </c:v>
                </c:pt>
                <c:pt idx="2">
                  <c:v>128MB </c:v>
                </c:pt>
              </c:strCache>
            </c:strRef>
          </c:cat>
          <c:val>
            <c:numRef>
              <c:f>New_local!$D$8:$D$10</c:f>
              <c:numCache>
                <c:formatCode>General</c:formatCode>
                <c:ptCount val="3"/>
                <c:pt idx="0">
                  <c:v>177.49</c:v>
                </c:pt>
                <c:pt idx="1">
                  <c:v>178.63350672733799</c:v>
                </c:pt>
                <c:pt idx="2">
                  <c:v>180.95444241713011</c:v>
                </c:pt>
              </c:numCache>
            </c:numRef>
          </c:val>
          <c:extLst>
            <c:ext xmlns:c16="http://schemas.microsoft.com/office/drawing/2014/chart" uri="{C3380CC4-5D6E-409C-BE32-E72D297353CC}">
              <c16:uniqueId val="{00000001-1D06-3043-9A20-C1FD121FCF43}"/>
            </c:ext>
          </c:extLst>
        </c:ser>
        <c:ser>
          <c:idx val="2"/>
          <c:order val="2"/>
          <c:tx>
            <c:strRef>
              <c:f>New_local!$E$6</c:f>
              <c:strCache>
                <c:ptCount val="1"/>
                <c:pt idx="0">
                  <c:v>FINGER(6,4)</c:v>
                </c:pt>
              </c:strCache>
            </c:strRef>
          </c:tx>
          <c:spPr>
            <a:pattFill prst="lgCheck">
              <a:fgClr>
                <a:srgbClr val="0070C0"/>
              </a:fgClr>
              <a:bgClr>
                <a:schemeClr val="accent5">
                  <a:lumMod val="40000"/>
                  <a:lumOff val="60000"/>
                </a:schemeClr>
              </a:bgClr>
            </a:pattFill>
            <a:ln>
              <a:solidFill>
                <a:sysClr val="windowText" lastClr="000000"/>
              </a:solidFill>
            </a:ln>
            <a:effectLst/>
          </c:spPr>
          <c:invertIfNegative val="0"/>
          <c:cat>
            <c:strRef>
              <c:f>New_local!$A$8:$A$10</c:f>
              <c:strCache>
                <c:ptCount val="3"/>
                <c:pt idx="0">
                  <c:v>32MB </c:v>
                </c:pt>
                <c:pt idx="1">
                  <c:v>64MB </c:v>
                </c:pt>
                <c:pt idx="2">
                  <c:v>128MB </c:v>
                </c:pt>
              </c:strCache>
            </c:strRef>
          </c:cat>
          <c:val>
            <c:numRef>
              <c:f>New_local!$E$8:$E$10</c:f>
              <c:numCache>
                <c:formatCode>General</c:formatCode>
                <c:ptCount val="3"/>
                <c:pt idx="0">
                  <c:v>175.85</c:v>
                </c:pt>
                <c:pt idx="1">
                  <c:v>176.75672661078701</c:v>
                </c:pt>
                <c:pt idx="2">
                  <c:v>179.06150324682511</c:v>
                </c:pt>
              </c:numCache>
            </c:numRef>
          </c:val>
          <c:extLst>
            <c:ext xmlns:c16="http://schemas.microsoft.com/office/drawing/2014/chart" uri="{C3380CC4-5D6E-409C-BE32-E72D297353CC}">
              <c16:uniqueId val="{00000002-1D06-3043-9A20-C1FD121FCF43}"/>
            </c:ext>
          </c:extLst>
        </c:ser>
        <c:ser>
          <c:idx val="3"/>
          <c:order val="3"/>
          <c:tx>
            <c:strRef>
              <c:f>New_local!$D$11</c:f>
              <c:strCache>
                <c:ptCount val="1"/>
                <c:pt idx="0">
                  <c:v>HDFS-RAID(10,8)</c:v>
                </c:pt>
              </c:strCache>
            </c:strRef>
          </c:tx>
          <c:spPr>
            <a:pattFill prst="narHorz">
              <a:fgClr>
                <a:srgbClr val="3535FB"/>
              </a:fgClr>
              <a:bgClr>
                <a:schemeClr val="bg1"/>
              </a:bgClr>
            </a:pattFill>
            <a:ln>
              <a:solidFill>
                <a:sysClr val="windowText" lastClr="000000"/>
              </a:solidFill>
            </a:ln>
            <a:effectLst/>
          </c:spPr>
          <c:invertIfNegative val="0"/>
          <c:val>
            <c:numRef>
              <c:f>New_local!$D$12:$D$14</c:f>
              <c:numCache>
                <c:formatCode>General</c:formatCode>
                <c:ptCount val="3"/>
                <c:pt idx="0">
                  <c:v>176.39400000000001</c:v>
                </c:pt>
                <c:pt idx="1">
                  <c:v>177.21392401216499</c:v>
                </c:pt>
                <c:pt idx="2">
                  <c:v>182.02977681187349</c:v>
                </c:pt>
              </c:numCache>
            </c:numRef>
          </c:val>
          <c:extLst>
            <c:ext xmlns:c16="http://schemas.microsoft.com/office/drawing/2014/chart" uri="{C3380CC4-5D6E-409C-BE32-E72D297353CC}">
              <c16:uniqueId val="{00000003-1D06-3043-9A20-C1FD121FCF43}"/>
            </c:ext>
          </c:extLst>
        </c:ser>
        <c:ser>
          <c:idx val="4"/>
          <c:order val="4"/>
          <c:tx>
            <c:strRef>
              <c:f>New_local!$E$11</c:f>
              <c:strCache>
                <c:ptCount val="1"/>
                <c:pt idx="0">
                  <c:v>FINGER(10,8)</c:v>
                </c:pt>
              </c:strCache>
            </c:strRef>
          </c:tx>
          <c:spPr>
            <a:pattFill prst="pct30">
              <a:fgClr>
                <a:schemeClr val="accent2">
                  <a:lumMod val="75000"/>
                </a:schemeClr>
              </a:fgClr>
              <a:bgClr>
                <a:srgbClr val="FFFF00"/>
              </a:bgClr>
            </a:pattFill>
            <a:ln>
              <a:solidFill>
                <a:sysClr val="windowText" lastClr="000000"/>
              </a:solidFill>
            </a:ln>
            <a:effectLst/>
          </c:spPr>
          <c:invertIfNegative val="0"/>
          <c:val>
            <c:numRef>
              <c:f>New_local!$E$12:$E$14</c:f>
              <c:numCache>
                <c:formatCode>General</c:formatCode>
                <c:ptCount val="3"/>
                <c:pt idx="0">
                  <c:v>176.083</c:v>
                </c:pt>
                <c:pt idx="1">
                  <c:v>176.37342495456099</c:v>
                </c:pt>
                <c:pt idx="2">
                  <c:v>179.8014129508758</c:v>
                </c:pt>
              </c:numCache>
            </c:numRef>
          </c:val>
          <c:extLst>
            <c:ext xmlns:c16="http://schemas.microsoft.com/office/drawing/2014/chart" uri="{C3380CC4-5D6E-409C-BE32-E72D297353CC}">
              <c16:uniqueId val="{00000004-1D06-3043-9A20-C1FD121FCF43}"/>
            </c:ext>
          </c:extLst>
        </c:ser>
        <c:dLbls>
          <c:showLegendKey val="0"/>
          <c:showVal val="0"/>
          <c:showCatName val="0"/>
          <c:showSerName val="0"/>
          <c:showPercent val="0"/>
          <c:showBubbleSize val="0"/>
        </c:dLbls>
        <c:gapWidth val="219"/>
        <c:overlap val="-27"/>
        <c:axId val="-2144542584"/>
        <c:axId val="-2144535928"/>
      </c:barChart>
      <c:catAx>
        <c:axId val="-214454258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Block Size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535928"/>
        <c:crossesAt val="0"/>
        <c:auto val="1"/>
        <c:lblAlgn val="ctr"/>
        <c:lblOffset val="100"/>
        <c:noMultiLvlLbl val="0"/>
      </c:catAx>
      <c:valAx>
        <c:axId val="-2144535928"/>
        <c:scaling>
          <c:orientation val="minMax"/>
          <c:max val="220"/>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Read Throughput (MB/sec)</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542584"/>
        <c:crosses val="autoZero"/>
        <c:crossBetween val="between"/>
        <c:majorUnit val="40"/>
      </c:valAx>
      <c:spPr>
        <a:noFill/>
        <a:ln>
          <a:solidFill>
            <a:schemeClr val="tx1"/>
          </a:solidFill>
        </a:ln>
        <a:effectLst/>
      </c:spPr>
    </c:plotArea>
    <c:legend>
      <c:legendPos val="b"/>
      <c:layout>
        <c:manualLayout>
          <c:xMode val="edge"/>
          <c:yMode val="edge"/>
          <c:x val="0.18423414963037901"/>
          <c:y val="5.5533790493761503E-2"/>
          <c:w val="0.76236723534558204"/>
          <c:h val="8.0528822786040705E-2"/>
        </c:manualLayout>
      </c:layout>
      <c:overlay val="0"/>
      <c:spPr>
        <a:solidFill>
          <a:sysClr val="window" lastClr="FFFFFF"/>
        </a:solidFill>
        <a:ln>
          <a:solidFill>
            <a:schemeClr val="tx1"/>
          </a:solid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Sheet3!$B$33</c:f>
              <c:strCache>
                <c:ptCount val="1"/>
                <c:pt idx="0">
                  <c:v>HDFS</c:v>
                </c:pt>
              </c:strCache>
            </c:strRef>
          </c:tx>
          <c:spPr>
            <a:pattFill prst="smCheck">
              <a:fgClr>
                <a:srgbClr val="FF0000"/>
              </a:fgClr>
              <a:bgClr>
                <a:schemeClr val="accent6">
                  <a:lumMod val="20000"/>
                  <a:lumOff val="80000"/>
                </a:schemeClr>
              </a:bgClr>
            </a:pattFill>
            <a:ln>
              <a:solidFill>
                <a:sysClr val="windowText" lastClr="000000"/>
              </a:solidFill>
            </a:ln>
            <a:effectLst/>
          </c:spPr>
          <c:invertIfNegative val="0"/>
          <c:cat>
            <c:strRef>
              <c:f>Sheet3!$A$35:$A$37</c:f>
              <c:strCache>
                <c:ptCount val="3"/>
                <c:pt idx="0">
                  <c:v>32 MB</c:v>
                </c:pt>
                <c:pt idx="1">
                  <c:v>64 MB</c:v>
                </c:pt>
                <c:pt idx="2">
                  <c:v>128 MB</c:v>
                </c:pt>
              </c:strCache>
            </c:strRef>
          </c:cat>
          <c:val>
            <c:numRef>
              <c:f>Sheet3!$B$35:$B$37</c:f>
              <c:numCache>
                <c:formatCode>General</c:formatCode>
                <c:ptCount val="3"/>
                <c:pt idx="0">
                  <c:v>54.065021820586502</c:v>
                </c:pt>
                <c:pt idx="1">
                  <c:v>56.566757588668487</c:v>
                </c:pt>
                <c:pt idx="2">
                  <c:v>59.773395699552772</c:v>
                </c:pt>
              </c:numCache>
            </c:numRef>
          </c:val>
          <c:extLst>
            <c:ext xmlns:c16="http://schemas.microsoft.com/office/drawing/2014/chart" uri="{C3380CC4-5D6E-409C-BE32-E72D297353CC}">
              <c16:uniqueId val="{00000000-0BB1-5D44-9733-AE85BB74FB4E}"/>
            </c:ext>
          </c:extLst>
        </c:ser>
        <c:ser>
          <c:idx val="1"/>
          <c:order val="1"/>
          <c:tx>
            <c:strRef>
              <c:f>Sheet3!$C$33</c:f>
              <c:strCache>
                <c:ptCount val="1"/>
                <c:pt idx="0">
                  <c:v>HDFS-RAID(6,4)</c:v>
                </c:pt>
              </c:strCache>
            </c:strRef>
          </c:tx>
          <c:spPr>
            <a:pattFill prst="wdUpDiag">
              <a:fgClr>
                <a:schemeClr val="tx1">
                  <a:lumMod val="85000"/>
                  <a:lumOff val="15000"/>
                </a:schemeClr>
              </a:fgClr>
              <a:bgClr>
                <a:schemeClr val="accent2">
                  <a:lumMod val="60000"/>
                  <a:lumOff val="40000"/>
                </a:schemeClr>
              </a:bgClr>
            </a:pattFill>
            <a:ln>
              <a:solidFill>
                <a:sysClr val="windowText" lastClr="000000"/>
              </a:solidFill>
            </a:ln>
            <a:effectLst/>
          </c:spPr>
          <c:invertIfNegative val="0"/>
          <c:cat>
            <c:strRef>
              <c:f>Sheet3!$A$35:$A$37</c:f>
              <c:strCache>
                <c:ptCount val="3"/>
                <c:pt idx="0">
                  <c:v>32 MB</c:v>
                </c:pt>
                <c:pt idx="1">
                  <c:v>64 MB</c:v>
                </c:pt>
                <c:pt idx="2">
                  <c:v>128 MB</c:v>
                </c:pt>
              </c:strCache>
            </c:strRef>
          </c:cat>
          <c:val>
            <c:numRef>
              <c:f>Sheet3!$C$35:$C$37</c:f>
              <c:numCache>
                <c:formatCode>General</c:formatCode>
                <c:ptCount val="3"/>
                <c:pt idx="0">
                  <c:v>25.37964176794268</c:v>
                </c:pt>
                <c:pt idx="1">
                  <c:v>27.792341012719032</c:v>
                </c:pt>
                <c:pt idx="2">
                  <c:v>31.177734031519719</c:v>
                </c:pt>
              </c:numCache>
            </c:numRef>
          </c:val>
          <c:extLst>
            <c:ext xmlns:c16="http://schemas.microsoft.com/office/drawing/2014/chart" uri="{C3380CC4-5D6E-409C-BE32-E72D297353CC}">
              <c16:uniqueId val="{00000001-0BB1-5D44-9733-AE85BB74FB4E}"/>
            </c:ext>
          </c:extLst>
        </c:ser>
        <c:ser>
          <c:idx val="2"/>
          <c:order val="2"/>
          <c:tx>
            <c:strRef>
              <c:f>Sheet3!$D$33</c:f>
              <c:strCache>
                <c:ptCount val="1"/>
                <c:pt idx="0">
                  <c:v>FINGER(6,4)</c:v>
                </c:pt>
              </c:strCache>
            </c:strRef>
          </c:tx>
          <c:spPr>
            <a:pattFill prst="lgCheck">
              <a:fgClr>
                <a:srgbClr val="0070C0"/>
              </a:fgClr>
              <a:bgClr>
                <a:schemeClr val="accent5">
                  <a:lumMod val="40000"/>
                  <a:lumOff val="60000"/>
                </a:schemeClr>
              </a:bgClr>
            </a:pattFill>
            <a:ln>
              <a:solidFill>
                <a:sysClr val="windowText" lastClr="000000"/>
              </a:solidFill>
            </a:ln>
            <a:effectLst/>
          </c:spPr>
          <c:invertIfNegative val="0"/>
          <c:cat>
            <c:strRef>
              <c:f>Sheet3!$A$35:$A$37</c:f>
              <c:strCache>
                <c:ptCount val="3"/>
                <c:pt idx="0">
                  <c:v>32 MB</c:v>
                </c:pt>
                <c:pt idx="1">
                  <c:v>64 MB</c:v>
                </c:pt>
                <c:pt idx="2">
                  <c:v>128 MB</c:v>
                </c:pt>
              </c:strCache>
            </c:strRef>
          </c:cat>
          <c:val>
            <c:numRef>
              <c:f>Sheet3!$D$35:$D$37</c:f>
              <c:numCache>
                <c:formatCode>General</c:formatCode>
                <c:ptCount val="3"/>
                <c:pt idx="0">
                  <c:v>27.14676627720106</c:v>
                </c:pt>
                <c:pt idx="1">
                  <c:v>29.559492890272249</c:v>
                </c:pt>
                <c:pt idx="2">
                  <c:v>33.560612091028553</c:v>
                </c:pt>
              </c:numCache>
            </c:numRef>
          </c:val>
          <c:extLst>
            <c:ext xmlns:c16="http://schemas.microsoft.com/office/drawing/2014/chart" uri="{C3380CC4-5D6E-409C-BE32-E72D297353CC}">
              <c16:uniqueId val="{00000002-0BB1-5D44-9733-AE85BB74FB4E}"/>
            </c:ext>
          </c:extLst>
        </c:ser>
        <c:ser>
          <c:idx val="3"/>
          <c:order val="3"/>
          <c:tx>
            <c:strRef>
              <c:f>Sheet3!$E$33</c:f>
              <c:strCache>
                <c:ptCount val="1"/>
                <c:pt idx="0">
                  <c:v>HDFS-RAID(10,8)</c:v>
                </c:pt>
              </c:strCache>
            </c:strRef>
          </c:tx>
          <c:spPr>
            <a:pattFill prst="narHorz">
              <a:fgClr>
                <a:srgbClr val="3535FB"/>
              </a:fgClr>
              <a:bgClr>
                <a:schemeClr val="bg1"/>
              </a:bgClr>
            </a:pattFill>
            <a:ln>
              <a:solidFill>
                <a:sysClr val="windowText" lastClr="000000"/>
              </a:solidFill>
            </a:ln>
            <a:effectLst/>
          </c:spPr>
          <c:invertIfNegative val="0"/>
          <c:cat>
            <c:strRef>
              <c:f>Sheet3!$A$35:$A$37</c:f>
              <c:strCache>
                <c:ptCount val="3"/>
                <c:pt idx="0">
                  <c:v>32 MB</c:v>
                </c:pt>
                <c:pt idx="1">
                  <c:v>64 MB</c:v>
                </c:pt>
                <c:pt idx="2">
                  <c:v>128 MB</c:v>
                </c:pt>
              </c:strCache>
            </c:strRef>
          </c:cat>
          <c:val>
            <c:numRef>
              <c:f>Sheet3!$E$35:$E$37</c:f>
              <c:numCache>
                <c:formatCode>General</c:formatCode>
                <c:ptCount val="3"/>
                <c:pt idx="0">
                  <c:v>17.53</c:v>
                </c:pt>
                <c:pt idx="1">
                  <c:v>18.40511351569446</c:v>
                </c:pt>
                <c:pt idx="2">
                  <c:v>19.281998046432321</c:v>
                </c:pt>
              </c:numCache>
            </c:numRef>
          </c:val>
          <c:extLst>
            <c:ext xmlns:c16="http://schemas.microsoft.com/office/drawing/2014/chart" uri="{C3380CC4-5D6E-409C-BE32-E72D297353CC}">
              <c16:uniqueId val="{00000003-0BB1-5D44-9733-AE85BB74FB4E}"/>
            </c:ext>
          </c:extLst>
        </c:ser>
        <c:ser>
          <c:idx val="4"/>
          <c:order val="4"/>
          <c:tx>
            <c:strRef>
              <c:f>Sheet3!$F$33</c:f>
              <c:strCache>
                <c:ptCount val="1"/>
                <c:pt idx="0">
                  <c:v>FINGER(10,8)</c:v>
                </c:pt>
              </c:strCache>
            </c:strRef>
          </c:tx>
          <c:spPr>
            <a:pattFill prst="pct30">
              <a:fgClr>
                <a:schemeClr val="accent2">
                  <a:lumMod val="75000"/>
                </a:schemeClr>
              </a:fgClr>
              <a:bgClr>
                <a:srgbClr val="FFFF00"/>
              </a:bgClr>
            </a:pattFill>
            <a:ln>
              <a:solidFill>
                <a:sysClr val="windowText" lastClr="000000"/>
              </a:solidFill>
            </a:ln>
            <a:effectLst/>
          </c:spPr>
          <c:invertIfNegative val="0"/>
          <c:cat>
            <c:strRef>
              <c:f>Sheet3!$A$35:$A$37</c:f>
              <c:strCache>
                <c:ptCount val="3"/>
                <c:pt idx="0">
                  <c:v>32 MB</c:v>
                </c:pt>
                <c:pt idx="1">
                  <c:v>64 MB</c:v>
                </c:pt>
                <c:pt idx="2">
                  <c:v>128 MB</c:v>
                </c:pt>
              </c:strCache>
            </c:strRef>
          </c:cat>
          <c:val>
            <c:numRef>
              <c:f>Sheet3!$F$35:$F$37</c:f>
              <c:numCache>
                <c:formatCode>General</c:formatCode>
                <c:ptCount val="3"/>
                <c:pt idx="0">
                  <c:v>18.420000000000002</c:v>
                </c:pt>
                <c:pt idx="1">
                  <c:v>19.272437770051269</c:v>
                </c:pt>
                <c:pt idx="2">
                  <c:v>20.016957177614049</c:v>
                </c:pt>
              </c:numCache>
            </c:numRef>
          </c:val>
          <c:extLst>
            <c:ext xmlns:c16="http://schemas.microsoft.com/office/drawing/2014/chart" uri="{C3380CC4-5D6E-409C-BE32-E72D297353CC}">
              <c16:uniqueId val="{00000004-0BB1-5D44-9733-AE85BB74FB4E}"/>
            </c:ext>
          </c:extLst>
        </c:ser>
        <c:dLbls>
          <c:showLegendKey val="0"/>
          <c:showVal val="0"/>
          <c:showCatName val="0"/>
          <c:showSerName val="0"/>
          <c:showPercent val="0"/>
          <c:showBubbleSize val="0"/>
        </c:dLbls>
        <c:gapWidth val="219"/>
        <c:overlap val="-27"/>
        <c:axId val="-2144461512"/>
        <c:axId val="-2144454856"/>
      </c:barChart>
      <c:catAx>
        <c:axId val="-2144461512"/>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Block Size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454856"/>
        <c:crossesAt val="0"/>
        <c:auto val="1"/>
        <c:lblAlgn val="ctr"/>
        <c:lblOffset val="100"/>
        <c:noMultiLvlLbl val="0"/>
      </c:catAx>
      <c:valAx>
        <c:axId val="-2144454856"/>
        <c:scaling>
          <c:orientation val="minMax"/>
          <c:max val="75"/>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t>Recovery Throughput (MB/sec)</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44461512"/>
        <c:crosses val="autoZero"/>
        <c:crossBetween val="between"/>
        <c:majorUnit val="10"/>
      </c:valAx>
      <c:spPr>
        <a:noFill/>
        <a:ln>
          <a:solidFill>
            <a:schemeClr val="tx1"/>
          </a:solidFill>
        </a:ln>
        <a:effectLst/>
      </c:spPr>
    </c:plotArea>
    <c:legend>
      <c:legendPos val="b"/>
      <c:layout>
        <c:manualLayout>
          <c:xMode val="edge"/>
          <c:yMode val="edge"/>
          <c:x val="0.16354101952852201"/>
          <c:y val="7.0318114001440196E-2"/>
          <c:w val="0.77903390201224798"/>
          <c:h val="8.1610225551074403E-2"/>
        </c:manualLayout>
      </c:layout>
      <c:overlay val="0"/>
      <c:spPr>
        <a:solidFill>
          <a:sysClr val="window" lastClr="FFFFFF"/>
        </a:solidFill>
        <a:ln>
          <a:solidFill>
            <a:schemeClr val="tx1"/>
          </a:solid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AFBC9DA-BDA1-2D48-B198-EEE7A0FC507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endParaRPr lang="en-US" altLang="en-US"/>
          </a:p>
        </p:txBody>
      </p:sp>
      <p:sp>
        <p:nvSpPr>
          <p:cNvPr id="101379" name="Rectangle 3">
            <a:extLst>
              <a:ext uri="{FF2B5EF4-FFF2-40B4-BE49-F238E27FC236}">
                <a16:creationId xmlns:a16="http://schemas.microsoft.com/office/drawing/2014/main" id="{F1E72933-BC1F-6744-8143-9E627A05825D}"/>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US" altLang="en-US"/>
          </a:p>
        </p:txBody>
      </p:sp>
      <p:sp>
        <p:nvSpPr>
          <p:cNvPr id="101380" name="Rectangle 4">
            <a:extLst>
              <a:ext uri="{FF2B5EF4-FFF2-40B4-BE49-F238E27FC236}">
                <a16:creationId xmlns:a16="http://schemas.microsoft.com/office/drawing/2014/main" id="{3B0C6F10-2584-5943-8F0E-B0D12C39C40B}"/>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r>
              <a:rPr lang="en-US" altLang="en-US"/>
              <a:t>ECE6130: Computer Architecture,  T.T.U</a:t>
            </a:r>
          </a:p>
        </p:txBody>
      </p:sp>
      <p:sp>
        <p:nvSpPr>
          <p:cNvPr id="101381" name="Rectangle 5">
            <a:extLst>
              <a:ext uri="{FF2B5EF4-FFF2-40B4-BE49-F238E27FC236}">
                <a16:creationId xmlns:a16="http://schemas.microsoft.com/office/drawing/2014/main" id="{B08FC629-B359-1748-9F6B-C8E171E85E3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8FC1423-A806-B349-ACAA-6D01F6BBD6C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A42B40A-67B7-594F-B5DE-68C411E63EF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endParaRPr lang="en-US" altLang="en-US"/>
          </a:p>
        </p:txBody>
      </p:sp>
      <p:sp>
        <p:nvSpPr>
          <p:cNvPr id="14339" name="Rectangle 3">
            <a:extLst>
              <a:ext uri="{FF2B5EF4-FFF2-40B4-BE49-F238E27FC236}">
                <a16:creationId xmlns:a16="http://schemas.microsoft.com/office/drawing/2014/main" id="{064742CC-E1BB-F84D-90DB-CA1023B1007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US" altLang="en-US"/>
          </a:p>
        </p:txBody>
      </p:sp>
      <p:sp>
        <p:nvSpPr>
          <p:cNvPr id="2052" name="Rectangle 4">
            <a:extLst>
              <a:ext uri="{FF2B5EF4-FFF2-40B4-BE49-F238E27FC236}">
                <a16:creationId xmlns:a16="http://schemas.microsoft.com/office/drawing/2014/main" id="{80969C55-54F2-B349-93BF-45C658C5DC4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DC528D48-50DB-4B4F-98F3-141912967E4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4342" name="Rectangle 6">
            <a:extLst>
              <a:ext uri="{FF2B5EF4-FFF2-40B4-BE49-F238E27FC236}">
                <a16:creationId xmlns:a16="http://schemas.microsoft.com/office/drawing/2014/main" id="{754F0EEA-4FDB-D645-AEE4-FC4FE0C910D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r>
              <a:rPr lang="en-US" altLang="en-US"/>
              <a:t>ECE6130: Computer Architecture,  T.T.U</a:t>
            </a:r>
          </a:p>
        </p:txBody>
      </p:sp>
      <p:sp>
        <p:nvSpPr>
          <p:cNvPr id="14343" name="Rectangle 7">
            <a:extLst>
              <a:ext uri="{FF2B5EF4-FFF2-40B4-BE49-F238E27FC236}">
                <a16:creationId xmlns:a16="http://schemas.microsoft.com/office/drawing/2014/main" id="{0EA6286F-116F-1F4C-9CB3-CAC4F69FC65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6E6850-32B9-1C41-B027-81F1BD65670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6">
            <a:extLst>
              <a:ext uri="{FF2B5EF4-FFF2-40B4-BE49-F238E27FC236}">
                <a16:creationId xmlns:a16="http://schemas.microsoft.com/office/drawing/2014/main" id="{C53AD037-8567-BA4B-ADD0-D95316D2DF2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r>
              <a:rPr lang="en-US" altLang="en-US"/>
              <a:t>ECE6130: Computer Architecture,  T.T.U</a:t>
            </a:r>
          </a:p>
        </p:txBody>
      </p:sp>
      <p:sp>
        <p:nvSpPr>
          <p:cNvPr id="5122" name="Rectangle 7">
            <a:extLst>
              <a:ext uri="{FF2B5EF4-FFF2-40B4-BE49-F238E27FC236}">
                <a16:creationId xmlns:a16="http://schemas.microsoft.com/office/drawing/2014/main" id="{A4E632AC-C0E7-7B4D-BEB5-8D29D16FC8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58C0356-CF32-A74B-82ED-0F261AE1E772}" type="slidenum">
              <a:rPr lang="en-US" altLang="en-US"/>
              <a:pPr>
                <a:spcBef>
                  <a:spcPct val="0"/>
                </a:spcBef>
              </a:pPr>
              <a:t>1</a:t>
            </a:fld>
            <a:endParaRPr lang="en-US" altLang="en-US"/>
          </a:p>
        </p:txBody>
      </p:sp>
      <p:sp>
        <p:nvSpPr>
          <p:cNvPr id="5123" name="Rectangle 2050">
            <a:extLst>
              <a:ext uri="{FF2B5EF4-FFF2-40B4-BE49-F238E27FC236}">
                <a16:creationId xmlns:a16="http://schemas.microsoft.com/office/drawing/2014/main" id="{CF3A1954-4D50-734F-BDDD-08F6BE82D1A9}"/>
              </a:ext>
            </a:extLst>
          </p:cNvPr>
          <p:cNvSpPr>
            <a:spLocks noGrp="1" noRot="1" noChangeAspect="1" noChangeArrowheads="1" noTextEdit="1"/>
          </p:cNvSpPr>
          <p:nvPr>
            <p:ph type="sldImg"/>
          </p:nvPr>
        </p:nvSpPr>
        <p:spPr>
          <a:ln/>
        </p:spPr>
      </p:sp>
      <p:sp>
        <p:nvSpPr>
          <p:cNvPr id="5124" name="Rectangle 2051">
            <a:extLst>
              <a:ext uri="{FF2B5EF4-FFF2-40B4-BE49-F238E27FC236}">
                <a16:creationId xmlns:a16="http://schemas.microsoft.com/office/drawing/2014/main" id="{0A2EC02E-AF24-0C4C-B2A9-A8E72DC53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95085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r>
              <a:rPr lang="en-US" altLang="en-US" sz="1000" b="0">
                <a:solidFill>
                  <a:srgbClr val="000000"/>
                </a:solidFill>
                <a:latin typeface="Times New Roman" charset="0"/>
              </a:rPr>
              <a:t>CS258 S99</a:t>
            </a:r>
          </a:p>
        </p:txBody>
      </p:sp>
      <p:sp>
        <p:nvSpPr>
          <p:cNvPr id="532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fld id="{05285AFF-B87B-3F40-9DC5-3C2EAFB2236F}" type="slidenum">
              <a:rPr lang="en-US" altLang="en-US" sz="1000" b="0">
                <a:solidFill>
                  <a:srgbClr val="000000"/>
                </a:solidFill>
                <a:latin typeface="Times New Roman" charset="0"/>
              </a:rPr>
              <a:pPr/>
              <a:t>11</a:t>
            </a:fld>
            <a:endParaRPr lang="en-US" altLang="en-US" sz="1000" b="0">
              <a:solidFill>
                <a:srgbClr val="000000"/>
              </a:solidFill>
              <a:latin typeface="Times New Roman" charset="0"/>
            </a:endParaRPr>
          </a:p>
        </p:txBody>
      </p:sp>
      <p:sp>
        <p:nvSpPr>
          <p:cNvPr id="53251" name="Rectangle 2"/>
          <p:cNvSpPr>
            <a:spLocks noGrp="1" noRot="1" noChangeAspect="1" noChangeArrowheads="1"/>
          </p:cNvSpPr>
          <p:nvPr>
            <p:ph type="sldImg"/>
          </p:nvPr>
        </p:nvSpPr>
        <p:spPr>
          <a:xfrm>
            <a:off x="1298575" y="769938"/>
            <a:ext cx="5130800" cy="3848100"/>
          </a:xfrm>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lIns="102760" tIns="51380" rIns="102760" bIns="51380"/>
          <a:lstStyle/>
          <a:p>
            <a:r>
              <a:rPr lang="en-US" altLang="en-US"/>
              <a:t>47 to 26 MB/s (external)</a:t>
            </a:r>
          </a:p>
        </p:txBody>
      </p:sp>
    </p:spTree>
    <p:extLst>
      <p:ext uri="{BB962C8B-B14F-4D97-AF65-F5344CB8AC3E}">
        <p14:creationId xmlns:p14="http://schemas.microsoft.com/office/powerpoint/2010/main" val="165427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r>
              <a:rPr lang="en-US" altLang="en-US" sz="1000" b="0">
                <a:solidFill>
                  <a:srgbClr val="000000"/>
                </a:solidFill>
                <a:latin typeface="Times New Roman" charset="0"/>
              </a:rPr>
              <a:t>CS258 S99</a:t>
            </a:r>
          </a:p>
        </p:txBody>
      </p:sp>
      <p:sp>
        <p:nvSpPr>
          <p:cNvPr id="552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fld id="{3BF4307F-CA1B-7249-83F8-8590957DD28B}" type="slidenum">
              <a:rPr lang="en-US" altLang="en-US" sz="1000" b="0">
                <a:solidFill>
                  <a:srgbClr val="000000"/>
                </a:solidFill>
                <a:latin typeface="Times New Roman" charset="0"/>
              </a:rPr>
              <a:pPr/>
              <a:t>12</a:t>
            </a:fld>
            <a:endParaRPr lang="en-US" altLang="en-US" sz="1000" b="0">
              <a:solidFill>
                <a:srgbClr val="000000"/>
              </a:solidFill>
              <a:latin typeface="Times New Roman" charset="0"/>
            </a:endParaRPr>
          </a:p>
        </p:txBody>
      </p:sp>
      <p:sp>
        <p:nvSpPr>
          <p:cNvPr id="55299" name="Rectangle 2"/>
          <p:cNvSpPr>
            <a:spLocks noGrp="1" noRot="1" noChangeAspect="1" noChangeArrowheads="1" noTextEdit="1"/>
          </p:cNvSpPr>
          <p:nvPr>
            <p:ph type="sldImg"/>
          </p:nvPr>
        </p:nvSpPr>
        <p:spPr>
          <a:xfrm>
            <a:off x="1582738" y="985838"/>
            <a:ext cx="4556125" cy="34163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337325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ftr" sz="quarter" idx="4"/>
          </p:nvPr>
        </p:nvSpPr>
        <p:spPr>
          <a:noFill/>
        </p:spPr>
        <p:txBody>
          <a:bodyPr/>
          <a:lstStyle/>
          <a:p>
            <a:r>
              <a:rPr lang="en-US">
                <a:solidFill>
                  <a:prstClr val="black"/>
                </a:solidFill>
              </a:rPr>
              <a:t>CS258 S99</a:t>
            </a:r>
          </a:p>
        </p:txBody>
      </p:sp>
      <p:sp>
        <p:nvSpPr>
          <p:cNvPr id="63491" name="Rectangle 5"/>
          <p:cNvSpPr>
            <a:spLocks noGrp="1" noChangeArrowheads="1"/>
          </p:cNvSpPr>
          <p:nvPr>
            <p:ph type="sldNum" sz="quarter" idx="5"/>
          </p:nvPr>
        </p:nvSpPr>
        <p:spPr>
          <a:noFill/>
        </p:spPr>
        <p:txBody>
          <a:bodyPr/>
          <a:lstStyle/>
          <a:p>
            <a:fld id="{4649C182-09BE-304B-B36A-A2F1390DEE96}" type="slidenum">
              <a:rPr lang="en-US">
                <a:solidFill>
                  <a:prstClr val="black"/>
                </a:solidFill>
              </a:rPr>
              <a:pPr/>
              <a:t>13</a:t>
            </a:fld>
            <a:endParaRPr lang="en-US">
              <a:solidFill>
                <a:prstClr val="black"/>
              </a:solidFill>
            </a:endParaRPr>
          </a:p>
        </p:txBody>
      </p:sp>
      <p:sp>
        <p:nvSpPr>
          <p:cNvPr id="63492" name="Rectangle 2"/>
          <p:cNvSpPr>
            <a:spLocks noGrp="1" noRot="1" noChangeAspect="1" noChangeArrowheads="1" noTextEdit="1"/>
          </p:cNvSpPr>
          <p:nvPr>
            <p:ph type="sldImg"/>
          </p:nvPr>
        </p:nvSpPr>
        <p:spPr>
          <a:xfrm>
            <a:off x="1400175" y="877888"/>
            <a:ext cx="4057650" cy="3044825"/>
          </a:xfrm>
          <a:ln/>
        </p:spPr>
      </p:sp>
      <p:sp>
        <p:nvSpPr>
          <p:cNvPr id="6349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08480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a:p>
        </p:txBody>
      </p:sp>
      <p:sp>
        <p:nvSpPr>
          <p:cNvPr id="4" name="灯片编号占位符 3"/>
          <p:cNvSpPr>
            <a:spLocks noGrp="1"/>
          </p:cNvSpPr>
          <p:nvPr>
            <p:ph type="sldNum" sz="quarter" idx="10"/>
          </p:nvPr>
        </p:nvSpPr>
        <p:spPr/>
        <p:txBody>
          <a:bodyPr/>
          <a:lstStyle/>
          <a:p>
            <a:fld id="{275764BF-6641-418D-9807-3AB6D175F7B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724983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122671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FB7F0534-A4ED-3444-857C-AC2D1E9D09D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70658" name="Rectangle 5">
            <a:extLst>
              <a:ext uri="{FF2B5EF4-FFF2-40B4-BE49-F238E27FC236}">
                <a16:creationId xmlns:a16="http://schemas.microsoft.com/office/drawing/2014/main" id="{3378E7EF-FDAB-594B-9360-03D25F584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A3612196-846E-2648-BD3E-2DD4F0D000C2}" type="slidenum">
              <a:rPr lang="en-US" altLang="en-US" sz="1000" b="0">
                <a:latin typeface="Times New Roman" panose="02020603050405020304" pitchFamily="18" charset="0"/>
              </a:rPr>
              <a:pPr/>
              <a:t>18</a:t>
            </a:fld>
            <a:endParaRPr lang="en-US" altLang="en-US" sz="1000" b="0">
              <a:latin typeface="Times New Roman" panose="02020603050405020304" pitchFamily="18" charset="0"/>
            </a:endParaRPr>
          </a:p>
        </p:txBody>
      </p:sp>
      <p:sp>
        <p:nvSpPr>
          <p:cNvPr id="70659" name="Rectangle 2">
            <a:extLst>
              <a:ext uri="{FF2B5EF4-FFF2-40B4-BE49-F238E27FC236}">
                <a16:creationId xmlns:a16="http://schemas.microsoft.com/office/drawing/2014/main" id="{9DD34488-EF6C-064A-B17F-9C21C1BE1951}"/>
              </a:ext>
            </a:extLst>
          </p:cNvPr>
          <p:cNvSpPr>
            <a:spLocks noGrp="1" noRot="1" noChangeAspect="1" noChangeArrowheads="1" noTextEdit="1"/>
          </p:cNvSpPr>
          <p:nvPr>
            <p:ph type="sldImg"/>
          </p:nvPr>
        </p:nvSpPr>
        <p:spPr>
          <a:xfrm>
            <a:off x="1582738" y="985838"/>
            <a:ext cx="4556125" cy="3416300"/>
          </a:xfrm>
          <a:ln/>
        </p:spPr>
      </p:sp>
      <p:sp>
        <p:nvSpPr>
          <p:cNvPr id="70660" name="Rectangle 3">
            <a:extLst>
              <a:ext uri="{FF2B5EF4-FFF2-40B4-BE49-F238E27FC236}">
                <a16:creationId xmlns:a16="http://schemas.microsoft.com/office/drawing/2014/main" id="{98E0D88D-CA06-1549-9B0D-DEC44640A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19103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a:extLst>
              <a:ext uri="{FF2B5EF4-FFF2-40B4-BE49-F238E27FC236}">
                <a16:creationId xmlns:a16="http://schemas.microsoft.com/office/drawing/2014/main" id="{F007EE6C-9964-C241-B3E9-29934953DB8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72706" name="Rectangle 5">
            <a:extLst>
              <a:ext uri="{FF2B5EF4-FFF2-40B4-BE49-F238E27FC236}">
                <a16:creationId xmlns:a16="http://schemas.microsoft.com/office/drawing/2014/main" id="{04BEAEAA-993E-434C-86F0-6F1F71E34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3A8B02C4-FF9E-8C47-A647-5FE0C92810E4}" type="slidenum">
              <a:rPr lang="en-US" altLang="en-US" sz="1000" b="0">
                <a:latin typeface="Times New Roman" panose="02020603050405020304" pitchFamily="18" charset="0"/>
              </a:rPr>
              <a:pPr/>
              <a:t>19</a:t>
            </a:fld>
            <a:endParaRPr lang="en-US" altLang="en-US" sz="1000" b="0">
              <a:latin typeface="Times New Roman" panose="02020603050405020304" pitchFamily="18" charset="0"/>
            </a:endParaRPr>
          </a:p>
        </p:txBody>
      </p:sp>
      <p:sp>
        <p:nvSpPr>
          <p:cNvPr id="72707" name="Rectangle 2">
            <a:extLst>
              <a:ext uri="{FF2B5EF4-FFF2-40B4-BE49-F238E27FC236}">
                <a16:creationId xmlns:a16="http://schemas.microsoft.com/office/drawing/2014/main" id="{8118942B-5FB0-394F-B624-9C89F94F7C4C}"/>
              </a:ext>
            </a:extLst>
          </p:cNvPr>
          <p:cNvSpPr>
            <a:spLocks noGrp="1" noRot="1" noChangeAspect="1" noChangeArrowheads="1" noTextEdit="1"/>
          </p:cNvSpPr>
          <p:nvPr>
            <p:ph type="sldImg"/>
          </p:nvPr>
        </p:nvSpPr>
        <p:spPr>
          <a:xfrm>
            <a:off x="1582738" y="985838"/>
            <a:ext cx="4556125" cy="3416300"/>
          </a:xfrm>
          <a:ln/>
        </p:spPr>
      </p:sp>
      <p:sp>
        <p:nvSpPr>
          <p:cNvPr id="72708" name="Rectangle 3">
            <a:extLst>
              <a:ext uri="{FF2B5EF4-FFF2-40B4-BE49-F238E27FC236}">
                <a16:creationId xmlns:a16="http://schemas.microsoft.com/office/drawing/2014/main" id="{BB069F94-8529-6540-88D6-D1AF68AE7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7569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a:extLst>
              <a:ext uri="{FF2B5EF4-FFF2-40B4-BE49-F238E27FC236}">
                <a16:creationId xmlns:a16="http://schemas.microsoft.com/office/drawing/2014/main" id="{6BCF1E26-0312-3C4C-BA9E-7FC82DC91B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74754" name="Rectangle 5">
            <a:extLst>
              <a:ext uri="{FF2B5EF4-FFF2-40B4-BE49-F238E27FC236}">
                <a16:creationId xmlns:a16="http://schemas.microsoft.com/office/drawing/2014/main" id="{F4CE9FAF-06AE-4B44-BF44-FCA43A5974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E0F6CD0A-D731-B445-B8A5-F90A34AFABD1}" type="slidenum">
              <a:rPr lang="en-US" altLang="en-US" sz="1000" b="0">
                <a:latin typeface="Times New Roman" panose="02020603050405020304" pitchFamily="18" charset="0"/>
              </a:rPr>
              <a:pPr/>
              <a:t>20</a:t>
            </a:fld>
            <a:endParaRPr lang="en-US" altLang="en-US" sz="1000" b="0">
              <a:latin typeface="Times New Roman" panose="02020603050405020304" pitchFamily="18" charset="0"/>
            </a:endParaRPr>
          </a:p>
        </p:txBody>
      </p:sp>
      <p:sp>
        <p:nvSpPr>
          <p:cNvPr id="74755" name="Rectangle 2">
            <a:extLst>
              <a:ext uri="{FF2B5EF4-FFF2-40B4-BE49-F238E27FC236}">
                <a16:creationId xmlns:a16="http://schemas.microsoft.com/office/drawing/2014/main" id="{7FBE33EB-C2DD-344D-AEBB-251A1630131F}"/>
              </a:ext>
            </a:extLst>
          </p:cNvPr>
          <p:cNvSpPr>
            <a:spLocks noGrp="1" noRot="1" noChangeAspect="1" noChangeArrowheads="1" noTextEdit="1"/>
          </p:cNvSpPr>
          <p:nvPr>
            <p:ph type="sldImg"/>
          </p:nvPr>
        </p:nvSpPr>
        <p:spPr>
          <a:xfrm>
            <a:off x="1582738" y="985838"/>
            <a:ext cx="4556125" cy="3416300"/>
          </a:xfrm>
          <a:ln/>
        </p:spPr>
      </p:sp>
      <p:sp>
        <p:nvSpPr>
          <p:cNvPr id="74756" name="Rectangle 3">
            <a:extLst>
              <a:ext uri="{FF2B5EF4-FFF2-40B4-BE49-F238E27FC236}">
                <a16:creationId xmlns:a16="http://schemas.microsoft.com/office/drawing/2014/main" id="{3B476CC0-BEF7-B441-AC09-8A16C97120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44796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4">
            <a:extLst>
              <a:ext uri="{FF2B5EF4-FFF2-40B4-BE49-F238E27FC236}">
                <a16:creationId xmlns:a16="http://schemas.microsoft.com/office/drawing/2014/main" id="{DBEEA087-E964-7A4F-9678-FEAE1950BCC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76802" name="Rectangle 5">
            <a:extLst>
              <a:ext uri="{FF2B5EF4-FFF2-40B4-BE49-F238E27FC236}">
                <a16:creationId xmlns:a16="http://schemas.microsoft.com/office/drawing/2014/main" id="{9BE5EDB9-2120-D843-82E6-613A24D60C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9F16328F-497F-3A4B-80E3-AD8DEF53D27F}" type="slidenum">
              <a:rPr lang="en-US" altLang="en-US" sz="1000" b="0">
                <a:latin typeface="Times New Roman" panose="02020603050405020304" pitchFamily="18" charset="0"/>
              </a:rPr>
              <a:pPr/>
              <a:t>21</a:t>
            </a:fld>
            <a:endParaRPr lang="en-US" altLang="en-US" sz="1000" b="0">
              <a:latin typeface="Times New Roman" panose="02020603050405020304" pitchFamily="18" charset="0"/>
            </a:endParaRPr>
          </a:p>
        </p:txBody>
      </p:sp>
      <p:sp>
        <p:nvSpPr>
          <p:cNvPr id="76803" name="Rectangle 2">
            <a:extLst>
              <a:ext uri="{FF2B5EF4-FFF2-40B4-BE49-F238E27FC236}">
                <a16:creationId xmlns:a16="http://schemas.microsoft.com/office/drawing/2014/main" id="{EAA22E27-ECF1-DC49-8B6B-E7AB6388073A}"/>
              </a:ext>
            </a:extLst>
          </p:cNvPr>
          <p:cNvSpPr>
            <a:spLocks noGrp="1" noRot="1" noChangeAspect="1" noChangeArrowheads="1" noTextEdit="1"/>
          </p:cNvSpPr>
          <p:nvPr>
            <p:ph type="sldImg"/>
          </p:nvPr>
        </p:nvSpPr>
        <p:spPr>
          <a:xfrm>
            <a:off x="1582738" y="985838"/>
            <a:ext cx="4556125" cy="3416300"/>
          </a:xfrm>
          <a:ln/>
        </p:spPr>
      </p:sp>
      <p:sp>
        <p:nvSpPr>
          <p:cNvPr id="76804" name="Rectangle 3">
            <a:extLst>
              <a:ext uri="{FF2B5EF4-FFF2-40B4-BE49-F238E27FC236}">
                <a16:creationId xmlns:a16="http://schemas.microsoft.com/office/drawing/2014/main" id="{4FB9F7F2-D41B-C945-A1C0-E9C3F5CFF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7143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a:extLst>
              <a:ext uri="{FF2B5EF4-FFF2-40B4-BE49-F238E27FC236}">
                <a16:creationId xmlns:a16="http://schemas.microsoft.com/office/drawing/2014/main" id="{BCB45CC6-B9A1-EE42-9ECA-990D3EF4CE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78850" name="Rectangle 5">
            <a:extLst>
              <a:ext uri="{FF2B5EF4-FFF2-40B4-BE49-F238E27FC236}">
                <a16:creationId xmlns:a16="http://schemas.microsoft.com/office/drawing/2014/main" id="{DA4AD9B6-C7FF-7240-9D06-164883F47B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A81D6B98-61FC-514B-AB06-F560BC3D8D82}" type="slidenum">
              <a:rPr lang="en-US" altLang="en-US" sz="1000" b="0">
                <a:latin typeface="Times New Roman" panose="02020603050405020304" pitchFamily="18" charset="0"/>
              </a:rPr>
              <a:pPr/>
              <a:t>22</a:t>
            </a:fld>
            <a:endParaRPr lang="en-US" altLang="en-US" sz="1000" b="0">
              <a:latin typeface="Times New Roman" panose="02020603050405020304" pitchFamily="18" charset="0"/>
            </a:endParaRPr>
          </a:p>
        </p:txBody>
      </p:sp>
      <p:sp>
        <p:nvSpPr>
          <p:cNvPr id="78851" name="Rectangle 2">
            <a:extLst>
              <a:ext uri="{FF2B5EF4-FFF2-40B4-BE49-F238E27FC236}">
                <a16:creationId xmlns:a16="http://schemas.microsoft.com/office/drawing/2014/main" id="{ED623FA9-8D0A-1C4C-83CA-C6DD2A202F60}"/>
              </a:ext>
            </a:extLst>
          </p:cNvPr>
          <p:cNvSpPr>
            <a:spLocks noGrp="1" noRot="1" noChangeAspect="1" noChangeArrowheads="1" noTextEdit="1"/>
          </p:cNvSpPr>
          <p:nvPr>
            <p:ph type="sldImg"/>
          </p:nvPr>
        </p:nvSpPr>
        <p:spPr>
          <a:xfrm>
            <a:off x="1582738" y="985838"/>
            <a:ext cx="4556125" cy="3416300"/>
          </a:xfrm>
          <a:ln/>
        </p:spPr>
      </p:sp>
      <p:sp>
        <p:nvSpPr>
          <p:cNvPr id="78852" name="Rectangle 3">
            <a:extLst>
              <a:ext uri="{FF2B5EF4-FFF2-40B4-BE49-F238E27FC236}">
                <a16:creationId xmlns:a16="http://schemas.microsoft.com/office/drawing/2014/main" id="{764B3026-C34B-3546-A5A0-ECC18D3DD0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94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1B90EA2F-A1BC-4842-A0E4-1B73275B4E34}"/>
              </a:ext>
            </a:extLst>
          </p:cNvPr>
          <p:cNvSpPr>
            <a:spLocks noGrp="1" noRot="1" noChangeAspect="1" noTextEdit="1"/>
          </p:cNvSpPr>
          <p:nvPr>
            <p:ph type="sldImg"/>
          </p:nvPr>
        </p:nvSpPr>
        <p:spPr>
          <a:ln/>
        </p:spPr>
      </p:sp>
      <p:sp>
        <p:nvSpPr>
          <p:cNvPr id="9218" name="Notes Placeholder 2">
            <a:extLst>
              <a:ext uri="{FF2B5EF4-FFF2-40B4-BE49-F238E27FC236}">
                <a16:creationId xmlns:a16="http://schemas.microsoft.com/office/drawing/2014/main" id="{E04AAA7C-40C8-E24B-A573-B7067D75A2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ea typeface="ＭＳ Ｐゴシック" panose="020B0600070205080204" pitchFamily="34" charset="-128"/>
            </a:endParaRPr>
          </a:p>
        </p:txBody>
      </p:sp>
      <p:sp>
        <p:nvSpPr>
          <p:cNvPr id="9219" name="Slide Number Placeholder 3">
            <a:extLst>
              <a:ext uri="{FF2B5EF4-FFF2-40B4-BE49-F238E27FC236}">
                <a16:creationId xmlns:a16="http://schemas.microsoft.com/office/drawing/2014/main" id="{FD1F4B6E-6E9C-9743-BBCC-96A8B93C87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DEB2E4B-99EE-1948-BDAF-416035224932}" type="slidenum">
              <a:rPr lang="en-US" altLang="en-US" sz="120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4">
            <a:extLst>
              <a:ext uri="{FF2B5EF4-FFF2-40B4-BE49-F238E27FC236}">
                <a16:creationId xmlns:a16="http://schemas.microsoft.com/office/drawing/2014/main" id="{A8E93A01-52C0-494F-828A-700EAF6214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87042" name="Rectangle 5">
            <a:extLst>
              <a:ext uri="{FF2B5EF4-FFF2-40B4-BE49-F238E27FC236}">
                <a16:creationId xmlns:a16="http://schemas.microsoft.com/office/drawing/2014/main" id="{3B4DB16B-11C4-3444-B7BE-85DFD92791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B71E264B-8DA5-2E4D-94E4-686097CE4AFA}" type="slidenum">
              <a:rPr lang="en-US" altLang="en-US" sz="1000" b="0">
                <a:latin typeface="Times New Roman" panose="02020603050405020304" pitchFamily="18" charset="0"/>
              </a:rPr>
              <a:pPr/>
              <a:t>23</a:t>
            </a:fld>
            <a:endParaRPr lang="en-US" altLang="en-US" sz="1000" b="0">
              <a:latin typeface="Times New Roman" panose="02020603050405020304" pitchFamily="18" charset="0"/>
            </a:endParaRPr>
          </a:p>
        </p:txBody>
      </p:sp>
      <p:sp>
        <p:nvSpPr>
          <p:cNvPr id="87043" name="Rectangle 2">
            <a:extLst>
              <a:ext uri="{FF2B5EF4-FFF2-40B4-BE49-F238E27FC236}">
                <a16:creationId xmlns:a16="http://schemas.microsoft.com/office/drawing/2014/main" id="{5C8A2C83-B9A6-9E4D-B5C0-4825B6DF231C}"/>
              </a:ext>
            </a:extLst>
          </p:cNvPr>
          <p:cNvSpPr>
            <a:spLocks noGrp="1" noRot="1" noChangeAspect="1" noChangeArrowheads="1" noTextEdit="1"/>
          </p:cNvSpPr>
          <p:nvPr>
            <p:ph type="sldImg"/>
          </p:nvPr>
        </p:nvSpPr>
        <p:spPr>
          <a:xfrm>
            <a:off x="1582738" y="985838"/>
            <a:ext cx="4556125" cy="3416300"/>
          </a:xfrm>
          <a:ln/>
        </p:spPr>
      </p:sp>
      <p:sp>
        <p:nvSpPr>
          <p:cNvPr id="87044" name="Rectangle 3">
            <a:extLst>
              <a:ext uri="{FF2B5EF4-FFF2-40B4-BE49-F238E27FC236}">
                <a16:creationId xmlns:a16="http://schemas.microsoft.com/office/drawing/2014/main" id="{F677411F-273D-9142-852D-2CE2BDE40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15197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4">
            <a:extLst>
              <a:ext uri="{FF2B5EF4-FFF2-40B4-BE49-F238E27FC236}">
                <a16:creationId xmlns:a16="http://schemas.microsoft.com/office/drawing/2014/main" id="{2588CA1F-950B-CF4F-B03E-E3EF0F55AE9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89090" name="Rectangle 5">
            <a:extLst>
              <a:ext uri="{FF2B5EF4-FFF2-40B4-BE49-F238E27FC236}">
                <a16:creationId xmlns:a16="http://schemas.microsoft.com/office/drawing/2014/main" id="{A2E969B2-CF53-9F44-96C1-4BA54AE72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F85C4188-0AB1-C248-AC31-55CA9E9BB3B2}" type="slidenum">
              <a:rPr lang="en-US" altLang="en-US" sz="1000" b="0">
                <a:latin typeface="Times New Roman" panose="02020603050405020304" pitchFamily="18" charset="0"/>
              </a:rPr>
              <a:pPr/>
              <a:t>24</a:t>
            </a:fld>
            <a:endParaRPr lang="en-US" altLang="en-US" sz="1000" b="0">
              <a:latin typeface="Times New Roman" panose="02020603050405020304" pitchFamily="18" charset="0"/>
            </a:endParaRPr>
          </a:p>
        </p:txBody>
      </p:sp>
      <p:sp>
        <p:nvSpPr>
          <p:cNvPr id="89091" name="Rectangle 2">
            <a:extLst>
              <a:ext uri="{FF2B5EF4-FFF2-40B4-BE49-F238E27FC236}">
                <a16:creationId xmlns:a16="http://schemas.microsoft.com/office/drawing/2014/main" id="{D6B0CCA3-9F13-004F-AF17-ED3657F1D67E}"/>
              </a:ext>
            </a:extLst>
          </p:cNvPr>
          <p:cNvSpPr>
            <a:spLocks noGrp="1" noRot="1" noChangeAspect="1" noChangeArrowheads="1" noTextEdit="1"/>
          </p:cNvSpPr>
          <p:nvPr>
            <p:ph type="sldImg"/>
          </p:nvPr>
        </p:nvSpPr>
        <p:spPr>
          <a:xfrm>
            <a:off x="1582738" y="985838"/>
            <a:ext cx="4556125" cy="3416300"/>
          </a:xfrm>
          <a:ln/>
        </p:spPr>
      </p:sp>
      <p:sp>
        <p:nvSpPr>
          <p:cNvPr id="89092" name="Rectangle 3">
            <a:extLst>
              <a:ext uri="{FF2B5EF4-FFF2-40B4-BE49-F238E27FC236}">
                <a16:creationId xmlns:a16="http://schemas.microsoft.com/office/drawing/2014/main" id="{7105C82A-188A-294E-85AB-BD143B6278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90269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4">
            <a:extLst>
              <a:ext uri="{FF2B5EF4-FFF2-40B4-BE49-F238E27FC236}">
                <a16:creationId xmlns:a16="http://schemas.microsoft.com/office/drawing/2014/main" id="{7855AD70-CDB9-ED41-91AB-D9B60F1C47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91138" name="Rectangle 5">
            <a:extLst>
              <a:ext uri="{FF2B5EF4-FFF2-40B4-BE49-F238E27FC236}">
                <a16:creationId xmlns:a16="http://schemas.microsoft.com/office/drawing/2014/main" id="{2736A309-460C-4640-BD1E-B1C47C3000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7F97CC38-C661-FD40-BB71-A021D5B19796}" type="slidenum">
              <a:rPr lang="en-US" altLang="en-US" sz="1000" b="0">
                <a:latin typeface="Times New Roman" panose="02020603050405020304" pitchFamily="18" charset="0"/>
              </a:rPr>
              <a:pPr/>
              <a:t>25</a:t>
            </a:fld>
            <a:endParaRPr lang="en-US" altLang="en-US" sz="1000" b="0">
              <a:latin typeface="Times New Roman" panose="02020603050405020304" pitchFamily="18" charset="0"/>
            </a:endParaRPr>
          </a:p>
        </p:txBody>
      </p:sp>
      <p:sp>
        <p:nvSpPr>
          <p:cNvPr id="91139" name="Rectangle 2">
            <a:extLst>
              <a:ext uri="{FF2B5EF4-FFF2-40B4-BE49-F238E27FC236}">
                <a16:creationId xmlns:a16="http://schemas.microsoft.com/office/drawing/2014/main" id="{1A5C99ED-7986-FF4E-B11A-AC0ED2D71EC5}"/>
              </a:ext>
            </a:extLst>
          </p:cNvPr>
          <p:cNvSpPr>
            <a:spLocks noGrp="1" noRot="1" noChangeAspect="1" noChangeArrowheads="1" noTextEdit="1"/>
          </p:cNvSpPr>
          <p:nvPr>
            <p:ph type="sldImg"/>
          </p:nvPr>
        </p:nvSpPr>
        <p:spPr>
          <a:xfrm>
            <a:off x="1582738" y="985838"/>
            <a:ext cx="4556125" cy="3416300"/>
          </a:xfrm>
          <a:ln/>
        </p:spPr>
      </p:sp>
      <p:sp>
        <p:nvSpPr>
          <p:cNvPr id="91140" name="Rectangle 3">
            <a:extLst>
              <a:ext uri="{FF2B5EF4-FFF2-40B4-BE49-F238E27FC236}">
                <a16:creationId xmlns:a16="http://schemas.microsoft.com/office/drawing/2014/main" id="{3560FDF4-13C4-B947-8EDC-C57D034C7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73126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4">
            <a:extLst>
              <a:ext uri="{FF2B5EF4-FFF2-40B4-BE49-F238E27FC236}">
                <a16:creationId xmlns:a16="http://schemas.microsoft.com/office/drawing/2014/main" id="{9B0CA871-9BDE-3D4B-8811-0CFEA4E7271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93186" name="Rectangle 5">
            <a:extLst>
              <a:ext uri="{FF2B5EF4-FFF2-40B4-BE49-F238E27FC236}">
                <a16:creationId xmlns:a16="http://schemas.microsoft.com/office/drawing/2014/main" id="{C6CDC4F6-395B-AC43-B049-170C623B7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16A9F6E5-BDDE-A44F-9878-AE3F1C4611A8}" type="slidenum">
              <a:rPr lang="en-US" altLang="en-US" sz="1000" b="0">
                <a:latin typeface="Times New Roman" panose="02020603050405020304" pitchFamily="18" charset="0"/>
              </a:rPr>
              <a:pPr/>
              <a:t>26</a:t>
            </a:fld>
            <a:endParaRPr lang="en-US" altLang="en-US" sz="1000" b="0">
              <a:latin typeface="Times New Roman" panose="02020603050405020304" pitchFamily="18" charset="0"/>
            </a:endParaRPr>
          </a:p>
        </p:txBody>
      </p:sp>
      <p:sp>
        <p:nvSpPr>
          <p:cNvPr id="93187" name="Rectangle 2">
            <a:extLst>
              <a:ext uri="{FF2B5EF4-FFF2-40B4-BE49-F238E27FC236}">
                <a16:creationId xmlns:a16="http://schemas.microsoft.com/office/drawing/2014/main" id="{02861773-B947-EA4C-929F-85775D451D19}"/>
              </a:ext>
            </a:extLst>
          </p:cNvPr>
          <p:cNvSpPr>
            <a:spLocks noGrp="1" noRot="1" noChangeAspect="1" noChangeArrowheads="1" noTextEdit="1"/>
          </p:cNvSpPr>
          <p:nvPr>
            <p:ph type="sldImg"/>
          </p:nvPr>
        </p:nvSpPr>
        <p:spPr>
          <a:xfrm>
            <a:off x="1582738" y="985838"/>
            <a:ext cx="4556125" cy="3416300"/>
          </a:xfrm>
          <a:ln/>
        </p:spPr>
      </p:sp>
      <p:sp>
        <p:nvSpPr>
          <p:cNvPr id="93188" name="Rectangle 3">
            <a:extLst>
              <a:ext uri="{FF2B5EF4-FFF2-40B4-BE49-F238E27FC236}">
                <a16:creationId xmlns:a16="http://schemas.microsoft.com/office/drawing/2014/main" id="{1CB644C0-660E-EF44-BC45-26CB2383F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84100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4">
            <a:extLst>
              <a:ext uri="{FF2B5EF4-FFF2-40B4-BE49-F238E27FC236}">
                <a16:creationId xmlns:a16="http://schemas.microsoft.com/office/drawing/2014/main" id="{82E5C4B2-B2F3-2D40-A5FF-3D5F6AFA84A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97282" name="Rectangle 5">
            <a:extLst>
              <a:ext uri="{FF2B5EF4-FFF2-40B4-BE49-F238E27FC236}">
                <a16:creationId xmlns:a16="http://schemas.microsoft.com/office/drawing/2014/main" id="{B9BD2BD5-1A4D-0446-A4D0-773E002A46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D40B4523-1CAE-EF43-84FF-5BDD354CF9C2}" type="slidenum">
              <a:rPr lang="en-US" altLang="en-US" sz="1000" b="0">
                <a:latin typeface="Times New Roman" panose="02020603050405020304" pitchFamily="18" charset="0"/>
              </a:rPr>
              <a:pPr/>
              <a:t>27</a:t>
            </a:fld>
            <a:endParaRPr lang="en-US" altLang="en-US" sz="1000" b="0">
              <a:latin typeface="Times New Roman" panose="02020603050405020304" pitchFamily="18" charset="0"/>
            </a:endParaRPr>
          </a:p>
        </p:txBody>
      </p:sp>
      <p:sp>
        <p:nvSpPr>
          <p:cNvPr id="97283" name="Rectangle 2">
            <a:extLst>
              <a:ext uri="{FF2B5EF4-FFF2-40B4-BE49-F238E27FC236}">
                <a16:creationId xmlns:a16="http://schemas.microsoft.com/office/drawing/2014/main" id="{B7AB1D63-3B5B-7046-B840-A7D8AA67F0A3}"/>
              </a:ext>
            </a:extLst>
          </p:cNvPr>
          <p:cNvSpPr>
            <a:spLocks noGrp="1" noRot="1" noChangeAspect="1" noChangeArrowheads="1" noTextEdit="1"/>
          </p:cNvSpPr>
          <p:nvPr>
            <p:ph type="sldImg"/>
          </p:nvPr>
        </p:nvSpPr>
        <p:spPr>
          <a:xfrm>
            <a:off x="1582738" y="985838"/>
            <a:ext cx="4556125" cy="3416300"/>
          </a:xfrm>
          <a:ln/>
        </p:spPr>
      </p:sp>
      <p:sp>
        <p:nvSpPr>
          <p:cNvPr id="97284" name="Rectangle 3">
            <a:extLst>
              <a:ext uri="{FF2B5EF4-FFF2-40B4-BE49-F238E27FC236}">
                <a16:creationId xmlns:a16="http://schemas.microsoft.com/office/drawing/2014/main" id="{7F12ABC3-3E30-AB4C-B94B-0B85ECCE2B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38017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4">
            <a:extLst>
              <a:ext uri="{FF2B5EF4-FFF2-40B4-BE49-F238E27FC236}">
                <a16:creationId xmlns:a16="http://schemas.microsoft.com/office/drawing/2014/main" id="{2102B519-5804-2B49-A578-77A6D21D76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105474" name="Rectangle 5">
            <a:extLst>
              <a:ext uri="{FF2B5EF4-FFF2-40B4-BE49-F238E27FC236}">
                <a16:creationId xmlns:a16="http://schemas.microsoft.com/office/drawing/2014/main" id="{82EA5F13-FDBD-E542-953E-2C4C046D43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37A100C5-BB02-D04A-BB28-DA742CF20809}" type="slidenum">
              <a:rPr lang="en-US" altLang="en-US" sz="1000" b="0">
                <a:latin typeface="Times New Roman" panose="02020603050405020304" pitchFamily="18" charset="0"/>
              </a:rPr>
              <a:pPr/>
              <a:t>28</a:t>
            </a:fld>
            <a:endParaRPr lang="en-US" altLang="en-US" sz="1000" b="0">
              <a:latin typeface="Times New Roman" panose="02020603050405020304" pitchFamily="18" charset="0"/>
            </a:endParaRPr>
          </a:p>
        </p:txBody>
      </p:sp>
      <p:sp>
        <p:nvSpPr>
          <p:cNvPr id="105475" name="Rectangle 2">
            <a:extLst>
              <a:ext uri="{FF2B5EF4-FFF2-40B4-BE49-F238E27FC236}">
                <a16:creationId xmlns:a16="http://schemas.microsoft.com/office/drawing/2014/main" id="{1F72065F-EEC5-CA48-A0B5-E78755C0A8AB}"/>
              </a:ext>
            </a:extLst>
          </p:cNvPr>
          <p:cNvSpPr>
            <a:spLocks noGrp="1" noRot="1" noChangeAspect="1" noChangeArrowheads="1" noTextEdit="1"/>
          </p:cNvSpPr>
          <p:nvPr>
            <p:ph type="sldImg"/>
          </p:nvPr>
        </p:nvSpPr>
        <p:spPr>
          <a:xfrm>
            <a:off x="1582738" y="985838"/>
            <a:ext cx="4556125" cy="3416300"/>
          </a:xfrm>
          <a:ln/>
        </p:spPr>
      </p:sp>
      <p:sp>
        <p:nvSpPr>
          <p:cNvPr id="105476" name="Rectangle 3">
            <a:extLst>
              <a:ext uri="{FF2B5EF4-FFF2-40B4-BE49-F238E27FC236}">
                <a16:creationId xmlns:a16="http://schemas.microsoft.com/office/drawing/2014/main" id="{B8A9BB7C-33A1-5D49-AAA5-D8CB8F0291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5744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a:extLst>
              <a:ext uri="{FF2B5EF4-FFF2-40B4-BE49-F238E27FC236}">
                <a16:creationId xmlns:a16="http://schemas.microsoft.com/office/drawing/2014/main" id="{2E190D2C-E071-4646-95BA-F3DC3F9B019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000" b="0">
                <a:latin typeface="Times New Roman" panose="02020603050405020304" pitchFamily="18" charset="0"/>
              </a:rPr>
              <a:t>CS258 S99</a:t>
            </a:r>
          </a:p>
        </p:txBody>
      </p:sp>
      <p:sp>
        <p:nvSpPr>
          <p:cNvPr id="36866" name="Rectangle 5">
            <a:extLst>
              <a:ext uri="{FF2B5EF4-FFF2-40B4-BE49-F238E27FC236}">
                <a16:creationId xmlns:a16="http://schemas.microsoft.com/office/drawing/2014/main" id="{9DDD45B4-10DB-9E4F-AF03-2DD4E89A12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fld id="{76F58A01-814F-1C41-A36A-5806006B2D54}" type="slidenum">
              <a:rPr lang="en-US" altLang="en-US" sz="1000" b="0">
                <a:latin typeface="Times New Roman" panose="02020603050405020304" pitchFamily="18" charset="0"/>
              </a:rPr>
              <a:pPr/>
              <a:t>29</a:t>
            </a:fld>
            <a:endParaRPr lang="en-US" altLang="en-US" sz="1000" b="0">
              <a:latin typeface="Times New Roman" panose="02020603050405020304" pitchFamily="18" charset="0"/>
            </a:endParaRPr>
          </a:p>
        </p:txBody>
      </p:sp>
      <p:sp>
        <p:nvSpPr>
          <p:cNvPr id="36867" name="Rectangle 2">
            <a:extLst>
              <a:ext uri="{FF2B5EF4-FFF2-40B4-BE49-F238E27FC236}">
                <a16:creationId xmlns:a16="http://schemas.microsoft.com/office/drawing/2014/main" id="{6604279A-D193-C64A-948E-7944D49639D9}"/>
              </a:ext>
            </a:extLst>
          </p:cNvPr>
          <p:cNvSpPr>
            <a:spLocks noGrp="1" noRot="1" noChangeAspect="1" noChangeArrowheads="1" noTextEdit="1"/>
          </p:cNvSpPr>
          <p:nvPr>
            <p:ph type="sldImg"/>
          </p:nvPr>
        </p:nvSpPr>
        <p:spPr>
          <a:xfrm>
            <a:off x="1584325" y="985838"/>
            <a:ext cx="4552950" cy="3416300"/>
          </a:xfrm>
          <a:ln/>
        </p:spPr>
      </p:sp>
      <p:sp>
        <p:nvSpPr>
          <p:cNvPr id="36868" name="Rectangle 3">
            <a:extLst>
              <a:ext uri="{FF2B5EF4-FFF2-40B4-BE49-F238E27FC236}">
                <a16:creationId xmlns:a16="http://schemas.microsoft.com/office/drawing/2014/main" id="{177C3E6F-0AD1-364C-8B6B-53592B2017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09198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US" altLang="en-US"/>
              <a:t>ECE6130: Computer Architecture,  T.T.U</a:t>
            </a:r>
          </a:p>
        </p:txBody>
      </p:sp>
      <p:sp>
        <p:nvSpPr>
          <p:cNvPr id="5" name="Slide Number Placeholder 4"/>
          <p:cNvSpPr>
            <a:spLocks noGrp="1"/>
          </p:cNvSpPr>
          <p:nvPr>
            <p:ph type="sldNum" sz="quarter" idx="5"/>
          </p:nvPr>
        </p:nvSpPr>
        <p:spPr/>
        <p:txBody>
          <a:bodyPr/>
          <a:lstStyle/>
          <a:p>
            <a:fld id="{1D6E6850-32B9-1C41-B027-81F1BD65670E}" type="slidenum">
              <a:rPr lang="en-US" altLang="en-US" smtClean="0"/>
              <a:pPr/>
              <a:t>30</a:t>
            </a:fld>
            <a:endParaRPr lang="en-US" altLang="en-US"/>
          </a:p>
        </p:txBody>
      </p:sp>
    </p:spTree>
    <p:extLst>
      <p:ext uri="{BB962C8B-B14F-4D97-AF65-F5344CB8AC3E}">
        <p14:creationId xmlns:p14="http://schemas.microsoft.com/office/powerpoint/2010/main" val="743593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a:t>
            </a:r>
          </a:p>
          <a:p>
            <a:r>
              <a:rPr lang="en-US"/>
              <a:t>S3: object, </a:t>
            </a:r>
          </a:p>
          <a:p>
            <a:r>
              <a:rPr lang="en-US"/>
              <a:t>EBS: block</a:t>
            </a:r>
          </a:p>
          <a:p>
            <a:r>
              <a:rPr lang="en-US"/>
              <a:t>EFS: file</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07A0E9-4491-41B4-AB20-D835C7C861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4694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EBS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07A0E9-4491-41B4-AB20-D835C7C861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450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4df18e5877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4df18e587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07A0E9-4491-41B4-AB20-D835C7C861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1439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S3</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07A0E9-4491-41B4-AB20-D835C7C861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2504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0885528-96B8-1144-A84C-245ACA11C1E0}" type="slidenum">
              <a:rPr lang="en-US" smtClean="0"/>
              <a:t>36</a:t>
            </a:fld>
            <a:endParaRPr lang="en-US"/>
          </a:p>
        </p:txBody>
      </p:sp>
    </p:spTree>
    <p:extLst>
      <p:ext uri="{BB962C8B-B14F-4D97-AF65-F5344CB8AC3E}">
        <p14:creationId xmlns:p14="http://schemas.microsoft.com/office/powerpoint/2010/main" val="3959468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0885528-96B8-1144-A84C-245ACA11C1E0}" type="slidenum">
              <a:rPr lang="en-US" smtClean="0"/>
              <a:t>37</a:t>
            </a:fld>
            <a:endParaRPr lang="en-US"/>
          </a:p>
        </p:txBody>
      </p:sp>
    </p:spTree>
    <p:extLst>
      <p:ext uri="{BB962C8B-B14F-4D97-AF65-F5344CB8AC3E}">
        <p14:creationId xmlns:p14="http://schemas.microsoft.com/office/powerpoint/2010/main" val="2712822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D3DA7-D52D-FD14-55A6-988847FA94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4E388-ABF3-6DBA-B19A-F350532052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3FED4E-2D95-2F5D-56C8-6231EFFCB45F}"/>
              </a:ext>
            </a:extLst>
          </p:cNvPr>
          <p:cNvSpPr>
            <a:spLocks noGrp="1"/>
          </p:cNvSpPr>
          <p:nvPr>
            <p:ph type="body" idx="1"/>
          </p:nvPr>
        </p:nvSpPr>
        <p:spPr/>
        <p:txBody>
          <a:bodyPr/>
          <a:lstStyle/>
          <a:p>
            <a:r>
              <a:rPr lang="en-US"/>
              <a:t>Decades old concept of erasure coding</a:t>
            </a:r>
          </a:p>
          <a:p>
            <a:r>
              <a:rPr lang="en-US"/>
              <a:t>Has been used from satellite</a:t>
            </a:r>
            <a:r>
              <a:rPr lang="en-US" baseline="0"/>
              <a:t> communication to signal processing to recently data storage in large clusters or RAID systems</a:t>
            </a:r>
          </a:p>
          <a:p>
            <a:r>
              <a:rPr lang="en-US" baseline="0"/>
              <a:t>It creates M redundant data symbols from K data symbols </a:t>
            </a:r>
          </a:p>
          <a:p>
            <a:r>
              <a:rPr lang="en-US" baseline="0"/>
              <a:t>When some data symbols are lost due to hardware failure or data corruption, we can recover the lost symbols by performing decoding operation on remaining symbols. The max number of symbol loss we can recover from is m.</a:t>
            </a:r>
          </a:p>
          <a:p>
            <a:endParaRPr lang="en-US" baseline="0"/>
          </a:p>
          <a:p>
            <a:r>
              <a:rPr lang="en-US" baseline="0"/>
              <a:t>Huge reduction in storage overhead.</a:t>
            </a:r>
          </a:p>
          <a:p>
            <a:endParaRPr lang="en-US" baseline="0"/>
          </a:p>
          <a:p>
            <a:endParaRPr lang="en-US" baseline="0"/>
          </a:p>
          <a:p>
            <a:endParaRPr lang="en-US"/>
          </a:p>
        </p:txBody>
      </p:sp>
    </p:spTree>
    <p:extLst>
      <p:ext uri="{BB962C8B-B14F-4D97-AF65-F5344CB8AC3E}">
        <p14:creationId xmlns:p14="http://schemas.microsoft.com/office/powerpoint/2010/main" val="4176770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p:spPr>
        <p:txBody>
          <a:bodyPr/>
          <a:lstStyle/>
          <a:p>
            <a:pPr defTabSz="914400">
              <a:lnSpc>
                <a:spcPct val="100000"/>
              </a:lnSpc>
              <a:spcBef>
                <a:spcPct val="0"/>
              </a:spcBef>
            </a:pPr>
            <a:endParaRPr lang="nl-NL" altLang="en-US" sz="2400">
              <a:latin typeface="Times New Roman" panose="02020603050405020304" pitchFamily="18" charset="0"/>
            </a:endParaRPr>
          </a:p>
        </p:txBody>
      </p:sp>
    </p:spTree>
    <p:extLst>
      <p:ext uri="{BB962C8B-B14F-4D97-AF65-F5344CB8AC3E}">
        <p14:creationId xmlns:p14="http://schemas.microsoft.com/office/powerpoint/2010/main" val="3740372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p:spPr>
        <p:txBody>
          <a:bodyPr/>
          <a:lstStyle/>
          <a:p>
            <a:pPr defTabSz="914400">
              <a:lnSpc>
                <a:spcPct val="100000"/>
              </a:lnSpc>
              <a:spcBef>
                <a:spcPct val="0"/>
              </a:spcBef>
            </a:pPr>
            <a:r>
              <a:rPr lang="nl-NL" altLang="en-US" sz="2400">
                <a:latin typeface="Times New Roman" panose="02020603050405020304" pitchFamily="18" charset="0"/>
              </a:rPr>
              <a:t>HDFS cluster includes thousands of</a:t>
            </a:r>
            <a:r>
              <a:rPr lang="nl-NL" altLang="en-US" sz="2400" baseline="0">
                <a:latin typeface="Times New Roman" panose="02020603050405020304" pitchFamily="18" charset="0"/>
              </a:rPr>
              <a:t> nodes.</a:t>
            </a:r>
          </a:p>
          <a:p>
            <a:pPr defTabSz="914400">
              <a:lnSpc>
                <a:spcPct val="100000"/>
              </a:lnSpc>
              <a:spcBef>
                <a:spcPct val="0"/>
              </a:spcBef>
            </a:pPr>
            <a:r>
              <a:rPr lang="nl-NL" altLang="en-US" sz="2400" baseline="0">
                <a:latin typeface="Times New Roman" panose="02020603050405020304" pitchFamily="18" charset="0"/>
              </a:rPr>
              <a:t>Larger components, means at any point of time some of the nodes are not available i.e. Higher probability of failure</a:t>
            </a:r>
          </a:p>
          <a:p>
            <a:pPr defTabSz="914400">
              <a:lnSpc>
                <a:spcPct val="100000"/>
              </a:lnSpc>
              <a:spcBef>
                <a:spcPct val="0"/>
              </a:spcBef>
            </a:pPr>
            <a:r>
              <a:rPr lang="nl-NL" altLang="en-US" sz="2400" baseline="0">
                <a:latin typeface="Times New Roman" panose="02020603050405020304" pitchFamily="18" charset="0"/>
              </a:rPr>
              <a:t>For tolerance from the failures, many service providers employ either replication or erasure coding or both.</a:t>
            </a:r>
          </a:p>
          <a:p>
            <a:pPr defTabSz="914400">
              <a:lnSpc>
                <a:spcPct val="100000"/>
              </a:lnSpc>
              <a:spcBef>
                <a:spcPct val="0"/>
              </a:spcBef>
            </a:pPr>
            <a:r>
              <a:rPr lang="nl-NL" altLang="en-US" sz="2400" baseline="0">
                <a:latin typeface="Times New Roman" panose="02020603050405020304" pitchFamily="18" charset="0"/>
              </a:rPr>
              <a:t>HDFS has both replication and erasure coding. </a:t>
            </a:r>
          </a:p>
          <a:p>
            <a:pPr defTabSz="914400">
              <a:lnSpc>
                <a:spcPct val="100000"/>
              </a:lnSpc>
              <a:spcBef>
                <a:spcPct val="0"/>
              </a:spcBef>
            </a:pPr>
            <a:r>
              <a:rPr lang="nl-NL" altLang="en-US" sz="2400" baseline="0">
                <a:latin typeface="Times New Roman" panose="02020603050405020304" pitchFamily="18" charset="0"/>
              </a:rPr>
              <a:t>Replication is ....</a:t>
            </a:r>
          </a:p>
          <a:p>
            <a:pPr defTabSz="914400">
              <a:lnSpc>
                <a:spcPct val="100000"/>
              </a:lnSpc>
              <a:spcBef>
                <a:spcPct val="0"/>
              </a:spcBef>
            </a:pPr>
            <a:endParaRPr lang="nl-NL" altLang="en-US" sz="2400">
              <a:latin typeface="Times New Roman" panose="02020603050405020304" pitchFamily="18" charset="0"/>
            </a:endParaRPr>
          </a:p>
        </p:txBody>
      </p:sp>
    </p:spTree>
    <p:extLst>
      <p:ext uri="{BB962C8B-B14F-4D97-AF65-F5344CB8AC3E}">
        <p14:creationId xmlns:p14="http://schemas.microsoft.com/office/powerpoint/2010/main" val="3294508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Arial" panose="020B0604020202020204" pitchFamily="34" charset="0"/>
                <a:ea typeface="+mn-ea"/>
                <a:cs typeface="+mn-cs"/>
              </a:rPr>
              <a:t>The first replica is placed on the local node or random node on the same rack as the client, while the second and third replicas are placed on a different rack.</a:t>
            </a:r>
          </a:p>
          <a:p>
            <a:r>
              <a:rPr lang="en-US" sz="1200" b="0" i="0" u="none" strike="noStrike" kern="1200" baseline="0">
                <a:solidFill>
                  <a:schemeClr val="tx1"/>
                </a:solidFill>
                <a:latin typeface="Arial" panose="020B0604020202020204" pitchFamily="34" charset="0"/>
                <a:ea typeface="+mn-ea"/>
                <a:cs typeface="+mn-cs"/>
              </a:rPr>
              <a:t>The reason for placing two replicas in the same rack is to preserve network bandwidth; the assumption in HDFS is that the in-rack network has higher bandwidth and lower latency than the inter-rack network</a:t>
            </a:r>
            <a:endParaRPr lang="en-US" baseline="0"/>
          </a:p>
        </p:txBody>
      </p:sp>
    </p:spTree>
    <p:extLst>
      <p:ext uri="{BB962C8B-B14F-4D97-AF65-F5344CB8AC3E}">
        <p14:creationId xmlns:p14="http://schemas.microsoft.com/office/powerpoint/2010/main" val="17346875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p:spPr>
        <p:txBody>
          <a:bodyPr/>
          <a:lstStyle/>
          <a:p>
            <a:pPr defTabSz="914400">
              <a:lnSpc>
                <a:spcPct val="100000"/>
              </a:lnSpc>
              <a:spcBef>
                <a:spcPct val="0"/>
              </a:spcBef>
            </a:pPr>
            <a:r>
              <a:rPr lang="nl-NL" altLang="en-US" sz="2400" baseline="0">
                <a:latin typeface="Times New Roman" panose="02020603050405020304" pitchFamily="18" charset="0"/>
              </a:rPr>
              <a:t>Mapreduce deals with write-once read many applications, while Hbase deals with write and update heavy applications</a:t>
            </a:r>
          </a:p>
          <a:p>
            <a:pPr defTabSz="914400">
              <a:lnSpc>
                <a:spcPct val="100000"/>
              </a:lnSpc>
              <a:spcBef>
                <a:spcPct val="0"/>
              </a:spcBef>
            </a:pPr>
            <a:r>
              <a:rPr lang="nl-NL" altLang="en-US" sz="2400" baseline="0">
                <a:latin typeface="Times New Roman" panose="02020603050405020304" pitchFamily="18" charset="0"/>
              </a:rPr>
              <a:t>HDFS keeps data immutable. This introduces extra operations, the upper-layer system needs to perform for providing true-fs capabilities.</a:t>
            </a:r>
          </a:p>
          <a:p>
            <a:pPr defTabSz="914400">
              <a:lnSpc>
                <a:spcPct val="100000"/>
              </a:lnSpc>
              <a:spcBef>
                <a:spcPct val="0"/>
              </a:spcBef>
            </a:pPr>
            <a:endParaRPr lang="nl-NL" altLang="en-US" sz="2400" baseline="0">
              <a:latin typeface="Times New Roman" panose="02020603050405020304" pitchFamily="18" charset="0"/>
            </a:endParaRPr>
          </a:p>
        </p:txBody>
      </p:sp>
    </p:spTree>
    <p:extLst>
      <p:ext uri="{BB962C8B-B14F-4D97-AF65-F5344CB8AC3E}">
        <p14:creationId xmlns:p14="http://schemas.microsoft.com/office/powerpoint/2010/main" val="899103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file</a:t>
            </a:r>
            <a:r>
              <a:rPr lang="en-US" baseline="0" dirty="0"/>
              <a:t> 1 or any other blocks changes, requires re-calculation of block 9 and 10, which requires reads of block 2,3 and 4 and writes for 9 and 10.</a:t>
            </a:r>
          </a:p>
          <a:p>
            <a:r>
              <a:rPr lang="en-US" baseline="0" dirty="0"/>
              <a:t>More reads and writes</a:t>
            </a:r>
          </a:p>
          <a:p>
            <a:endParaRPr lang="en-US" baseline="0" dirty="0"/>
          </a:p>
          <a:p>
            <a:r>
              <a:rPr lang="en-US" baseline="0" dirty="0"/>
              <a:t>One potential solution to eliminate the block reads is reduce the block size so that File 1 has 4 blocks, so no need to read data from other files. But increase in Metadata and limits the numbers of files supported by Hadoop.</a:t>
            </a:r>
          </a:p>
          <a:p>
            <a:r>
              <a:rPr lang="en-US" baseline="0" dirty="0"/>
              <a:t>While larger block size allows us to keep small metadata footprint, it introduces overhead during file content changes.</a:t>
            </a:r>
            <a:endParaRPr lang="en-US" dirty="0"/>
          </a:p>
        </p:txBody>
      </p:sp>
    </p:spTree>
    <p:extLst>
      <p:ext uri="{BB962C8B-B14F-4D97-AF65-F5344CB8AC3E}">
        <p14:creationId xmlns:p14="http://schemas.microsoft.com/office/powerpoint/2010/main" val="303656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14082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a:t>
            </a:r>
            <a:r>
              <a:rPr lang="en-US" baseline="0"/>
              <a:t> file content modifications, we allows block level updates. So that changing a small block in large file eliminates the need to read and write all of the large file instead of the updated block only.</a:t>
            </a:r>
          </a:p>
          <a:p>
            <a:r>
              <a:rPr lang="en-US" baseline="0"/>
              <a:t>We deal with erasure coded Hadoop in our work.</a:t>
            </a:r>
          </a:p>
          <a:p>
            <a:r>
              <a:rPr lang="en-US" baseline="0"/>
              <a:t>Perform online erasure coding. </a:t>
            </a:r>
          </a:p>
          <a:p>
            <a:r>
              <a:rPr lang="en-US" baseline="0"/>
              <a:t>First replication and in background erasure coding introduces high network cost i.e. twice the amount of work than online erasure coding.</a:t>
            </a:r>
          </a:p>
          <a:p>
            <a:endParaRPr lang="en-US" baseline="0"/>
          </a:p>
          <a:p>
            <a:endParaRPr lang="en-US" baseline="0"/>
          </a:p>
        </p:txBody>
      </p:sp>
    </p:spTree>
    <p:extLst>
      <p:ext uri="{BB962C8B-B14F-4D97-AF65-F5344CB8AC3E}">
        <p14:creationId xmlns:p14="http://schemas.microsoft.com/office/powerpoint/2010/main" val="1698968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8228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Introduce a finger client</a:t>
            </a:r>
          </a:p>
          <a:p>
            <a:r>
              <a:rPr lang="en-US" baseline="0"/>
              <a:t>The client data consists of 4 blocks</a:t>
            </a:r>
          </a:p>
          <a:p>
            <a:r>
              <a:rPr lang="en-US" baseline="0"/>
              <a:t>Block A is divided into 4 chunks, then erasure coding is performed</a:t>
            </a:r>
          </a:p>
          <a:p>
            <a:r>
              <a:rPr lang="en-US" baseline="0"/>
              <a:t>Then distributed to multiple nodes. Now when we get Block B, we chunk, erasure code and append it to the original block. Same is done for other blocks.</a:t>
            </a:r>
          </a:p>
          <a:p>
            <a:r>
              <a:rPr lang="en-US" baseline="0"/>
              <a:t>Since, we store the small chunks as appended blocks, we don’t need extra metadata information.</a:t>
            </a:r>
          </a:p>
          <a:p>
            <a:endParaRPr lang="en-US" baseline="0"/>
          </a:p>
          <a:p>
            <a:r>
              <a:rPr lang="en-US" baseline="0"/>
              <a:t>For writes, since we do perform erasure coding, we eliminate the need to triplicate the data by performing multi-threaded online erasure coding. Thus reduces the amount of data we need to write</a:t>
            </a:r>
          </a:p>
          <a:p>
            <a:endParaRPr lang="en-US" baseline="0"/>
          </a:p>
          <a:p>
            <a:r>
              <a:rPr lang="en-US" baseline="0"/>
              <a:t>For updates to the blocks, we limit the in-place update to be the size of the block. So, we can just overwrite the data blocks or write the new data to another place and invalidate the old data.</a:t>
            </a:r>
          </a:p>
          <a:p>
            <a:r>
              <a:rPr lang="en-US" baseline="0"/>
              <a:t>This eliminates the need to read the old data and replace it by re-computing the parity. Because previously, to re-compute the parity, we needed to read all other data blocks in the stripe to update the parity. Now we just compute the parity and invalidate the old parity chunk and replace with new parity chunk.</a:t>
            </a:r>
          </a:p>
          <a:p>
            <a:endParaRPr lang="en-US" baseline="0"/>
          </a:p>
          <a:p>
            <a:endParaRPr lang="en-US" baseline="0"/>
          </a:p>
        </p:txBody>
      </p:sp>
    </p:spTree>
    <p:extLst>
      <p:ext uri="{BB962C8B-B14F-4D97-AF65-F5344CB8AC3E}">
        <p14:creationId xmlns:p14="http://schemas.microsoft.com/office/powerpoint/2010/main" val="3608216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We read request is redirected to the finger client.</a:t>
            </a:r>
          </a:p>
          <a:p>
            <a:r>
              <a:rPr lang="en-US" baseline="0"/>
              <a:t>It determines the chunk offsets from the original offset and the block size</a:t>
            </a:r>
          </a:p>
          <a:p>
            <a:r>
              <a:rPr lang="en-US" baseline="0"/>
              <a:t>Then issues reads to the underlying blocks, then it is issued to the client after block is constructed in client</a:t>
            </a:r>
          </a:p>
          <a:p>
            <a:r>
              <a:rPr lang="en-US" baseline="0"/>
              <a:t>If failure happens, and we want to read block D, decoding is performed and read is issued.</a:t>
            </a:r>
          </a:p>
          <a:p>
            <a:r>
              <a:rPr lang="en-US" baseline="0"/>
              <a:t>The advantage is the data requested by client can be used to decode the failed data, </a:t>
            </a:r>
            <a:r>
              <a:rPr lang="en-US" baseline="0" err="1"/>
              <a:t>i.e</a:t>
            </a:r>
            <a:r>
              <a:rPr lang="en-US" baseline="0"/>
              <a:t>, we don’t need to read extra data for performing recovery during failures</a:t>
            </a:r>
          </a:p>
          <a:p>
            <a:endParaRPr lang="en-US" baseline="0"/>
          </a:p>
          <a:p>
            <a:endParaRPr lang="en-US" baseline="0"/>
          </a:p>
        </p:txBody>
      </p:sp>
    </p:spTree>
    <p:extLst>
      <p:ext uri="{BB962C8B-B14F-4D97-AF65-F5344CB8AC3E}">
        <p14:creationId xmlns:p14="http://schemas.microsoft.com/office/powerpoint/2010/main" val="734624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46114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Updating individual blocks,</a:t>
            </a:r>
            <a:r>
              <a:rPr lang="en-US" baseline="0"/>
              <a:t> we can see how traditional erasure coding suffers. Think of the motivating example before. How much degradation is there if we want to change File 1 contents.</a:t>
            </a:r>
          </a:p>
          <a:p>
            <a:r>
              <a:rPr lang="en-US" baseline="0"/>
              <a:t>Larger </a:t>
            </a:r>
            <a:r>
              <a:rPr lang="en-US" baseline="0" err="1"/>
              <a:t>blocksize</a:t>
            </a:r>
            <a:r>
              <a:rPr lang="en-US" baseline="0"/>
              <a:t> negatively impacts the update performance and also larger stripe size.</a:t>
            </a:r>
          </a:p>
          <a:p>
            <a:r>
              <a:rPr lang="en-US" baseline="0"/>
              <a:t>Finger keeps the update throughput same as small block sized HDFS, while maintaining the metadata size as that of large block size.</a:t>
            </a:r>
          </a:p>
          <a:p>
            <a:endParaRPr lang="en-US" baseline="0"/>
          </a:p>
          <a:p>
            <a:endParaRPr lang="en-US"/>
          </a:p>
        </p:txBody>
      </p:sp>
    </p:spTree>
    <p:extLst>
      <p:ext uri="{BB962C8B-B14F-4D97-AF65-F5344CB8AC3E}">
        <p14:creationId xmlns:p14="http://schemas.microsoft.com/office/powerpoint/2010/main" val="3784285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Illustrates</a:t>
            </a:r>
            <a:r>
              <a:rPr lang="en-US" baseline="0"/>
              <a:t> the amount of data needed to read and write during the block updated operations.</a:t>
            </a:r>
          </a:p>
          <a:p>
            <a:endParaRPr lang="en-US"/>
          </a:p>
        </p:txBody>
      </p:sp>
    </p:spTree>
    <p:extLst>
      <p:ext uri="{BB962C8B-B14F-4D97-AF65-F5344CB8AC3E}">
        <p14:creationId xmlns:p14="http://schemas.microsoft.com/office/powerpoint/2010/main" val="5373034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32% increase w.r.t.</a:t>
            </a:r>
            <a:r>
              <a:rPr lang="en-US" baseline="0"/>
              <a:t> replication</a:t>
            </a:r>
          </a:p>
          <a:p>
            <a:r>
              <a:rPr lang="en-US"/>
              <a:t>5% with HDFS-RAID</a:t>
            </a:r>
          </a:p>
          <a:p>
            <a:r>
              <a:rPr lang="en-US"/>
              <a:t>For</a:t>
            </a:r>
            <a:r>
              <a:rPr lang="en-US" baseline="0"/>
              <a:t> write performance, block size variation does not have significant impact.</a:t>
            </a:r>
            <a:endParaRPr lang="en-US"/>
          </a:p>
        </p:txBody>
      </p:sp>
    </p:spTree>
    <p:extLst>
      <p:ext uri="{BB962C8B-B14F-4D97-AF65-F5344CB8AC3E}">
        <p14:creationId xmlns:p14="http://schemas.microsoft.com/office/powerpoint/2010/main" val="31789796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Amount of data transmitted over network</a:t>
            </a:r>
            <a:r>
              <a:rPr lang="en-US" baseline="0"/>
              <a:t> and written into the disk</a:t>
            </a:r>
          </a:p>
          <a:p>
            <a:r>
              <a:rPr lang="en-US" baseline="0"/>
              <a:t>(10,8) has less amount of data to write than (6,4) for parity</a:t>
            </a:r>
          </a:p>
          <a:p>
            <a:endParaRPr lang="en-US" baseline="0"/>
          </a:p>
          <a:p>
            <a:r>
              <a:rPr lang="en-US" baseline="0"/>
              <a:t>Erasure coding reduces amount of data written, thus we have better performance.</a:t>
            </a:r>
          </a:p>
          <a:p>
            <a:endParaRPr lang="en-US"/>
          </a:p>
        </p:txBody>
      </p:sp>
    </p:spTree>
    <p:extLst>
      <p:ext uri="{BB962C8B-B14F-4D97-AF65-F5344CB8AC3E}">
        <p14:creationId xmlns:p14="http://schemas.microsoft.com/office/powerpoint/2010/main" val="3301658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keep similar</a:t>
            </a:r>
            <a:r>
              <a:rPr lang="en-US" baseline="0"/>
              <a:t> read performance. This is when there are no failures. The performance is similar because systematic erasure coding only computes parity and keeps the original data same. No need to perform decoding, when there are no node failures.</a:t>
            </a:r>
          </a:p>
          <a:p>
            <a:endParaRPr lang="en-US"/>
          </a:p>
        </p:txBody>
      </p:sp>
    </p:spTree>
    <p:extLst>
      <p:ext uri="{BB962C8B-B14F-4D97-AF65-F5344CB8AC3E}">
        <p14:creationId xmlns:p14="http://schemas.microsoft.com/office/powerpoint/2010/main" val="7000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74697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shows the impact of erasure coding. The decrease</a:t>
            </a:r>
            <a:r>
              <a:rPr lang="en-US" baseline="0"/>
              <a:t> in recovery performance of HDFS-RAID is due to the need to perform erasure decoding. We need to read other blocks, perform decoding and then supply the content to the client. While replication just switches to new block location.</a:t>
            </a:r>
          </a:p>
          <a:p>
            <a:r>
              <a:rPr lang="en-US" baseline="0"/>
              <a:t>FINGER has better performance than HDFS RAID due to multi-threaded decoding. Keep in mind that we can perform multi-threaded decoding because individual chunks can be recovered independently, while HDFS-RAID has dependent blocks, thus is unable to perform multi-threaded decoding.</a:t>
            </a:r>
          </a:p>
          <a:p>
            <a:endParaRPr lang="en-US"/>
          </a:p>
        </p:txBody>
      </p:sp>
    </p:spTree>
    <p:extLst>
      <p:ext uri="{BB962C8B-B14F-4D97-AF65-F5344CB8AC3E}">
        <p14:creationId xmlns:p14="http://schemas.microsoft.com/office/powerpoint/2010/main" val="384049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72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602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394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r>
              <a:rPr lang="en-US" altLang="en-US" sz="1000" b="0">
                <a:solidFill>
                  <a:srgbClr val="000000"/>
                </a:solidFill>
                <a:latin typeface="Times New Roman" charset="0"/>
              </a:rPr>
              <a:t>CS258 S99</a:t>
            </a:r>
          </a:p>
        </p:txBody>
      </p:sp>
      <p:sp>
        <p:nvSpPr>
          <p:cNvPr id="47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fld id="{9A1F36B1-FFB7-CE4E-A0B9-B9DC1CDEB9DD}" type="slidenum">
              <a:rPr lang="en-US" altLang="en-US" sz="1000" b="0">
                <a:solidFill>
                  <a:srgbClr val="000000"/>
                </a:solidFill>
                <a:latin typeface="Times New Roman" charset="0"/>
              </a:rPr>
              <a:pPr/>
              <a:t>9</a:t>
            </a:fld>
            <a:endParaRPr lang="en-US" altLang="en-US" sz="1000" b="0">
              <a:solidFill>
                <a:srgbClr val="000000"/>
              </a:solidFill>
              <a:latin typeface="Times New Roman" charset="0"/>
            </a:endParaRPr>
          </a:p>
        </p:txBody>
      </p:sp>
      <p:sp>
        <p:nvSpPr>
          <p:cNvPr id="47107" name="Rectangle 2"/>
          <p:cNvSpPr>
            <a:spLocks noGrp="1" noRot="1" noChangeAspect="1" noChangeArrowheads="1" noTextEdit="1"/>
          </p:cNvSpPr>
          <p:nvPr>
            <p:ph type="sldImg"/>
          </p:nvPr>
        </p:nvSpPr>
        <p:spPr>
          <a:xfrm>
            <a:off x="1582738" y="985838"/>
            <a:ext cx="4556125" cy="34163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86723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r>
              <a:rPr lang="en-US" altLang="en-US" sz="1000" b="0">
                <a:solidFill>
                  <a:srgbClr val="000000"/>
                </a:solidFill>
                <a:latin typeface="Times New Roman" charset="0"/>
              </a:rPr>
              <a:t>CS258 S99</a:t>
            </a:r>
          </a:p>
        </p:txBody>
      </p:sp>
      <p:sp>
        <p:nvSpPr>
          <p:cNvPr id="491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fld id="{034B124E-CDD5-2A40-8ABC-4E16064699D4}" type="slidenum">
              <a:rPr lang="en-US" altLang="en-US" sz="1000" b="0">
                <a:solidFill>
                  <a:srgbClr val="000000"/>
                </a:solidFill>
                <a:latin typeface="Times New Roman" charset="0"/>
              </a:rPr>
              <a:pPr/>
              <a:t>10</a:t>
            </a:fld>
            <a:endParaRPr lang="en-US" altLang="en-US" sz="1000" b="0">
              <a:solidFill>
                <a:srgbClr val="000000"/>
              </a:solidFill>
              <a:latin typeface="Times New Roman" charset="0"/>
            </a:endParaRPr>
          </a:p>
        </p:txBody>
      </p:sp>
      <p:sp>
        <p:nvSpPr>
          <p:cNvPr id="49155" name="Rectangle 2"/>
          <p:cNvSpPr>
            <a:spLocks noGrp="1" noRot="1" noChangeAspect="1" noChangeArrowheads="1" noTextEdit="1"/>
          </p:cNvSpPr>
          <p:nvPr>
            <p:ph type="sldImg"/>
          </p:nvPr>
        </p:nvSpPr>
        <p:spPr>
          <a:xfrm>
            <a:off x="1582738" y="985838"/>
            <a:ext cx="4556125" cy="34163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2230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4909821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281491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4800"/>
            <a:ext cx="21526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4800"/>
            <a:ext cx="63055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30123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6858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2291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2291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13397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6858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2291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143000"/>
            <a:ext cx="42291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3810000"/>
            <a:ext cx="42291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44897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57472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91052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09926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0373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6219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659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49895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02347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65291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4079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2270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404165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8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367526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6"/>
            <a:ext cx="8520600" cy="763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4"/>
            <a:ext cx="8520600" cy="455508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0951133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6"/>
            <a:ext cx="8520600" cy="763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4"/>
            <a:ext cx="3999900" cy="455508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4"/>
            <a:ext cx="3999900" cy="455508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568801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6"/>
            <a:ext cx="8520600" cy="763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6269877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4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6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402610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5701146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6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20016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4"/>
            <a:ext cx="4045200" cy="164664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4"/>
            <a:ext cx="3837000" cy="492696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41095458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6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440880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4"/>
            <a:ext cx="8520600" cy="261792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6"/>
            <a:ext cx="8520600" cy="173448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896610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8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41060637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a:off x="0" y="2557463"/>
            <a:ext cx="9067800" cy="0"/>
          </a:xfrm>
          <a:prstGeom prst="line">
            <a:avLst/>
          </a:prstGeom>
          <a:noFill/>
          <a:ln w="571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5"/>
          <p:cNvSpPr>
            <a:spLocks noChangeArrowheads="1"/>
          </p:cNvSpPr>
          <p:nvPr/>
        </p:nvSpPr>
        <p:spPr bwMode="grayWhite">
          <a:xfrm>
            <a:off x="0" y="6738938"/>
            <a:ext cx="9142413" cy="117475"/>
          </a:xfrm>
          <a:prstGeom prst="rect">
            <a:avLst/>
          </a:prstGeom>
          <a:gradFill rotWithShape="0">
            <a:gsLst>
              <a:gs pos="0">
                <a:schemeClr val="tx2"/>
              </a:gs>
              <a:gs pos="50000">
                <a:schemeClr val="tx2">
                  <a:gamma/>
                  <a:tint val="59608"/>
                  <a:invGamma/>
                </a:schemeClr>
              </a:gs>
              <a:gs pos="100000">
                <a:schemeClr val="tx2"/>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6" name="Rectangle 6"/>
          <p:cNvSpPr>
            <a:spLocks noChangeArrowheads="1"/>
          </p:cNvSpPr>
          <p:nvPr/>
        </p:nvSpPr>
        <p:spPr bwMode="blackWhite">
          <a:xfrm>
            <a:off x="0" y="0"/>
            <a:ext cx="112713" cy="6856413"/>
          </a:xfrm>
          <a:prstGeom prst="rect">
            <a:avLst/>
          </a:prstGeom>
          <a:gradFill rotWithShape="0">
            <a:gsLst>
              <a:gs pos="0">
                <a:schemeClr val="tx2"/>
              </a:gs>
              <a:gs pos="100000">
                <a:schemeClr val="tx2">
                  <a:gamma/>
                  <a:tint val="59608"/>
                  <a:invGamma/>
                </a:scheme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7" name="Rectangle 7"/>
          <p:cNvSpPr>
            <a:spLocks noChangeArrowheads="1"/>
          </p:cNvSpPr>
          <p:nvPr/>
        </p:nvSpPr>
        <p:spPr bwMode="grayWhite">
          <a:xfrm>
            <a:off x="0" y="0"/>
            <a:ext cx="9142413" cy="88900"/>
          </a:xfrm>
          <a:prstGeom prst="rect">
            <a:avLst/>
          </a:prstGeom>
          <a:gradFill rotWithShape="0">
            <a:gsLst>
              <a:gs pos="0">
                <a:schemeClr val="tx2">
                  <a:gamma/>
                  <a:tint val="59608"/>
                  <a:invGamma/>
                </a:schemeClr>
              </a:gs>
              <a:gs pos="50000">
                <a:schemeClr val="tx2"/>
              </a:gs>
              <a:gs pos="100000">
                <a:schemeClr val="tx2">
                  <a:gamma/>
                  <a:tint val="59608"/>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8" name="Rectangle 8"/>
          <p:cNvSpPr>
            <a:spLocks noChangeArrowheads="1"/>
          </p:cNvSpPr>
          <p:nvPr/>
        </p:nvSpPr>
        <p:spPr bwMode="blackWhite">
          <a:xfrm>
            <a:off x="9032875" y="0"/>
            <a:ext cx="109538" cy="6858000"/>
          </a:xfrm>
          <a:prstGeom prst="rect">
            <a:avLst/>
          </a:prstGeom>
          <a:gradFill rotWithShape="0">
            <a:gsLst>
              <a:gs pos="0">
                <a:schemeClr val="tx2"/>
              </a:gs>
              <a:gs pos="100000">
                <a:schemeClr val="tx2">
                  <a:gamma/>
                  <a:tint val="59608"/>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9" name="Line 9"/>
          <p:cNvSpPr>
            <a:spLocks noChangeShapeType="1"/>
          </p:cNvSpPr>
          <p:nvPr/>
        </p:nvSpPr>
        <p:spPr bwMode="auto">
          <a:xfrm>
            <a:off x="552450" y="2695575"/>
            <a:ext cx="7961313" cy="0"/>
          </a:xfrm>
          <a:prstGeom prst="line">
            <a:avLst/>
          </a:prstGeom>
          <a:noFill/>
          <a:ln w="571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0"/>
          <p:cNvSpPr>
            <a:spLocks noChangeShapeType="1"/>
          </p:cNvSpPr>
          <p:nvPr/>
        </p:nvSpPr>
        <p:spPr bwMode="auto">
          <a:xfrm>
            <a:off x="969963" y="2833688"/>
            <a:ext cx="7126287" cy="0"/>
          </a:xfrm>
          <a:prstGeom prst="line">
            <a:avLst/>
          </a:prstGeom>
          <a:noFill/>
          <a:ln w="571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6" name="Rectangle 2"/>
          <p:cNvSpPr>
            <a:spLocks noGrp="1" noChangeArrowheads="1"/>
          </p:cNvSpPr>
          <p:nvPr>
            <p:ph type="subTitle" sz="quarter" idx="1"/>
          </p:nvPr>
        </p:nvSpPr>
        <p:spPr>
          <a:xfrm>
            <a:off x="1371600" y="3281363"/>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88067" name="Rectangle 3"/>
          <p:cNvSpPr>
            <a:spLocks noGrp="1" noChangeArrowheads="1"/>
          </p:cNvSpPr>
          <p:nvPr>
            <p:ph type="ctrTitle" sz="quarter"/>
          </p:nvPr>
        </p:nvSpPr>
        <p:spPr>
          <a:xfrm>
            <a:off x="685800" y="192088"/>
            <a:ext cx="7772400" cy="2398712"/>
          </a:xfrm>
          <a:effectLst>
            <a:outerShdw dist="45791" dir="2021404" algn="ctr" rotWithShape="0">
              <a:schemeClr val="bg2"/>
            </a:outerShdw>
          </a:effectLst>
        </p:spPr>
        <p:txBody>
          <a:bodyPr lIns="92065" tIns="46034" rIns="92065" bIns="46034"/>
          <a:lstStyle>
            <a:lvl1pPr>
              <a:defRPr/>
            </a:lvl1pPr>
          </a:lstStyle>
          <a:p>
            <a:pPr lvl="0"/>
            <a:r>
              <a:rPr lang="en-US" altLang="en-US" noProof="0"/>
              <a:t>Click to edit Master title style</a:t>
            </a:r>
          </a:p>
        </p:txBody>
      </p:sp>
      <p:sp>
        <p:nvSpPr>
          <p:cNvPr id="11"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140203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25359404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2144156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6388" y="1133475"/>
            <a:ext cx="4076700" cy="531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5488" y="1133475"/>
            <a:ext cx="4076700" cy="531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1891628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p:cNvSpPr>
            <a:spLocks noGrp="1"/>
          </p:cNvSpPr>
          <p:nvPr>
            <p:ph type="sldNum" sz="quarter" idx="10"/>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50656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971016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15693057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34036420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6710785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70679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18683338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133350"/>
            <a:ext cx="2132012" cy="6311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6388" y="133350"/>
            <a:ext cx="6248400" cy="6311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39845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46743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408736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1663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4424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69099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FA0EF1-756A-BB40-B8DE-32AF98886842}"/>
              </a:ext>
            </a:extLst>
          </p:cNvPr>
          <p:cNvSpPr>
            <a:spLocks noGrp="1" noChangeArrowheads="1"/>
          </p:cNvSpPr>
          <p:nvPr>
            <p:ph type="title"/>
          </p:nvPr>
        </p:nvSpPr>
        <p:spPr bwMode="auto">
          <a:xfrm>
            <a:off x="228600" y="3048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a:t>Slide Title</a:t>
            </a:r>
          </a:p>
        </p:txBody>
      </p:sp>
      <p:sp>
        <p:nvSpPr>
          <p:cNvPr id="1027" name="Rectangle 3">
            <a:extLst>
              <a:ext uri="{FF2B5EF4-FFF2-40B4-BE49-F238E27FC236}">
                <a16:creationId xmlns:a16="http://schemas.microsoft.com/office/drawing/2014/main" id="{588FD3B6-F7C0-8F41-822E-018DFC6FE8AC}"/>
              </a:ext>
            </a:extLst>
          </p:cNvPr>
          <p:cNvSpPr>
            <a:spLocks noGrp="1" noChangeArrowheads="1"/>
          </p:cNvSpPr>
          <p:nvPr>
            <p:ph type="body" idx="1"/>
          </p:nvPr>
        </p:nvSpPr>
        <p:spPr bwMode="auto">
          <a:xfrm>
            <a:off x="228600" y="1143000"/>
            <a:ext cx="8610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F2295D2-7F86-714B-BC13-67A6675630F5}"/>
              </a:ext>
            </a:extLst>
          </p:cNvPr>
          <p:cNvSpPr>
            <a:spLocks noChangeArrowheads="1"/>
          </p:cNvSpPr>
          <p:nvPr/>
        </p:nvSpPr>
        <p:spPr bwMode="auto">
          <a:xfrm>
            <a:off x="8345488" y="6378575"/>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200" b="1">
                <a:solidFill>
                  <a:schemeClr val="bg2"/>
                </a:solidFill>
                <a:latin typeface="Arial" panose="020B0604020202020204" pitchFamily="34" charset="0"/>
              </a:rPr>
              <a:t> </a:t>
            </a:r>
            <a:fld id="{E03171AA-FEFE-AB4E-94FD-01E9B9103569}" type="slidenum">
              <a:rPr lang="en-US" altLang="en-US" sz="1200" b="1">
                <a:solidFill>
                  <a:schemeClr val="bg2"/>
                </a:solidFill>
                <a:latin typeface="Arial" panose="020B0604020202020204" pitchFamily="34" charset="0"/>
              </a:rPr>
              <a:pPr/>
              <a:t>‹#›</a:t>
            </a:fld>
            <a:endParaRPr lang="en-US" altLang="en-US" sz="1200" b="1">
              <a:solidFill>
                <a:schemeClr val="bg2"/>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Lst>
  <p:transition/>
  <p:hf sldNum="0" hdr="0" ftr="0" dt="0"/>
  <p:txStyles>
    <p:titleStyle>
      <a:lvl1pPr algn="ctr" rtl="0" eaLnBrk="0" fontAlgn="base" hangingPunct="0">
        <a:lnSpc>
          <a:spcPct val="90000"/>
        </a:lnSpc>
        <a:spcBef>
          <a:spcPct val="0"/>
        </a:spcBef>
        <a:spcAft>
          <a:spcPct val="0"/>
        </a:spcAft>
        <a:defRPr sz="3800" b="1">
          <a:solidFill>
            <a:srgbClr val="DC2F00"/>
          </a:solidFill>
          <a:latin typeface="+mj-lt"/>
          <a:ea typeface="ＭＳ Ｐゴシック" charset="-128"/>
          <a:cs typeface="ＭＳ Ｐゴシック" charset="-128"/>
        </a:defRPr>
      </a:lvl1pPr>
      <a:lvl2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2pPr>
      <a:lvl3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3pPr>
      <a:lvl4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4pPr>
      <a:lvl5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5pPr>
      <a:lvl6pPr marL="457200" algn="ctr" rtl="0" eaLnBrk="0" fontAlgn="base" hangingPunct="0">
        <a:lnSpc>
          <a:spcPct val="90000"/>
        </a:lnSpc>
        <a:spcBef>
          <a:spcPct val="0"/>
        </a:spcBef>
        <a:spcAft>
          <a:spcPct val="0"/>
        </a:spcAft>
        <a:defRPr sz="3800" b="1">
          <a:solidFill>
            <a:srgbClr val="DC2F00"/>
          </a:solidFill>
          <a:latin typeface="Times New Roman" pitchFamily="18" charset="0"/>
        </a:defRPr>
      </a:lvl6pPr>
      <a:lvl7pPr marL="914400" algn="ctr" rtl="0" eaLnBrk="0" fontAlgn="base" hangingPunct="0">
        <a:lnSpc>
          <a:spcPct val="90000"/>
        </a:lnSpc>
        <a:spcBef>
          <a:spcPct val="0"/>
        </a:spcBef>
        <a:spcAft>
          <a:spcPct val="0"/>
        </a:spcAft>
        <a:defRPr sz="3800" b="1">
          <a:solidFill>
            <a:srgbClr val="DC2F00"/>
          </a:solidFill>
          <a:latin typeface="Times New Roman" pitchFamily="18" charset="0"/>
        </a:defRPr>
      </a:lvl7pPr>
      <a:lvl8pPr marL="1371600" algn="ctr" rtl="0" eaLnBrk="0" fontAlgn="base" hangingPunct="0">
        <a:lnSpc>
          <a:spcPct val="90000"/>
        </a:lnSpc>
        <a:spcBef>
          <a:spcPct val="0"/>
        </a:spcBef>
        <a:spcAft>
          <a:spcPct val="0"/>
        </a:spcAft>
        <a:defRPr sz="3800" b="1">
          <a:solidFill>
            <a:srgbClr val="DC2F00"/>
          </a:solidFill>
          <a:latin typeface="Times New Roman" pitchFamily="18" charset="0"/>
        </a:defRPr>
      </a:lvl8pPr>
      <a:lvl9pPr marL="1828800" algn="ctr" rtl="0" eaLnBrk="0" fontAlgn="base" hangingPunct="0">
        <a:lnSpc>
          <a:spcPct val="90000"/>
        </a:lnSpc>
        <a:spcBef>
          <a:spcPct val="0"/>
        </a:spcBef>
        <a:spcAft>
          <a:spcPct val="0"/>
        </a:spcAft>
        <a:defRPr sz="3800" b="1">
          <a:solidFill>
            <a:srgbClr val="DC2F00"/>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100000"/>
        <a:buChar char="•"/>
        <a:defRPr sz="2800" b="1">
          <a:solidFill>
            <a:srgbClr val="0000B4"/>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400">
          <a:solidFill>
            <a:srgbClr val="000078"/>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sz="2200">
          <a:solidFill>
            <a:srgbClr val="000045"/>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22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22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2200">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200">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200">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t>11/20/24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473759376"/>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6"/>
            <a:ext cx="8520600" cy="76356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4"/>
            <a:ext cx="8520600" cy="455508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88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845529809"/>
      </p:ext>
    </p:extLst>
  </p:cSld>
  <p:clrMap bg1="lt1" tx1="dk1" bg2="dk2" tx2="lt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grayWhite">
          <a:xfrm>
            <a:off x="0" y="6751638"/>
            <a:ext cx="9142413" cy="117475"/>
          </a:xfrm>
          <a:prstGeom prst="rect">
            <a:avLst/>
          </a:prstGeom>
          <a:gradFill rotWithShape="0">
            <a:gsLst>
              <a:gs pos="0">
                <a:schemeClr val="tx2"/>
              </a:gs>
              <a:gs pos="50000">
                <a:schemeClr val="tx2">
                  <a:gamma/>
                  <a:tint val="59608"/>
                  <a:invGamma/>
                </a:schemeClr>
              </a:gs>
              <a:gs pos="100000">
                <a:schemeClr val="tx2"/>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87043" name="Rectangle 3"/>
          <p:cNvSpPr>
            <a:spLocks noChangeArrowheads="1"/>
          </p:cNvSpPr>
          <p:nvPr/>
        </p:nvSpPr>
        <p:spPr bwMode="blackWhite">
          <a:xfrm>
            <a:off x="0" y="0"/>
            <a:ext cx="112713" cy="6856413"/>
          </a:xfrm>
          <a:prstGeom prst="rect">
            <a:avLst/>
          </a:prstGeom>
          <a:gradFill rotWithShape="0">
            <a:gsLst>
              <a:gs pos="0">
                <a:schemeClr val="tx2"/>
              </a:gs>
              <a:gs pos="100000">
                <a:schemeClr val="tx2">
                  <a:gamma/>
                  <a:tint val="59608"/>
                  <a:invGamma/>
                </a:scheme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1028" name="Rectangle 4"/>
          <p:cNvSpPr>
            <a:spLocks noGrp="1" noChangeArrowheads="1"/>
          </p:cNvSpPr>
          <p:nvPr>
            <p:ph type="body" idx="1"/>
          </p:nvPr>
        </p:nvSpPr>
        <p:spPr bwMode="auto">
          <a:xfrm>
            <a:off x="306388" y="1133475"/>
            <a:ext cx="8305800" cy="5311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9" tIns="44445" rIns="90479" bIns="444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87045" name="Rectangle 5"/>
          <p:cNvSpPr>
            <a:spLocks noChangeArrowheads="1"/>
          </p:cNvSpPr>
          <p:nvPr/>
        </p:nvSpPr>
        <p:spPr bwMode="grayWhite">
          <a:xfrm>
            <a:off x="0" y="0"/>
            <a:ext cx="9142413" cy="88900"/>
          </a:xfrm>
          <a:prstGeom prst="rect">
            <a:avLst/>
          </a:prstGeom>
          <a:gradFill rotWithShape="0">
            <a:gsLst>
              <a:gs pos="0">
                <a:schemeClr val="tx2">
                  <a:gamma/>
                  <a:tint val="59608"/>
                  <a:invGamma/>
                </a:schemeClr>
              </a:gs>
              <a:gs pos="50000">
                <a:schemeClr val="tx2"/>
              </a:gs>
              <a:gs pos="100000">
                <a:schemeClr val="tx2">
                  <a:gamma/>
                  <a:tint val="59608"/>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87046" name="Rectangle 6"/>
          <p:cNvSpPr>
            <a:spLocks noChangeArrowheads="1"/>
          </p:cNvSpPr>
          <p:nvPr/>
        </p:nvSpPr>
        <p:spPr bwMode="blackWhite">
          <a:xfrm>
            <a:off x="9032875" y="0"/>
            <a:ext cx="109538" cy="6858000"/>
          </a:xfrm>
          <a:prstGeom prst="rect">
            <a:avLst/>
          </a:prstGeom>
          <a:gradFill rotWithShape="0">
            <a:gsLst>
              <a:gs pos="0">
                <a:schemeClr val="tx2"/>
              </a:gs>
              <a:gs pos="100000">
                <a:schemeClr val="tx2">
                  <a:gamma/>
                  <a:tint val="59608"/>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85000"/>
              </a:lnSpc>
              <a:spcBef>
                <a:spcPct val="50000"/>
              </a:spcBef>
              <a:defRPr/>
            </a:pPr>
            <a:endParaRPr lang="en-US"/>
          </a:p>
        </p:txBody>
      </p:sp>
      <p:sp>
        <p:nvSpPr>
          <p:cNvPr id="1031" name="Rectangle 7"/>
          <p:cNvSpPr>
            <a:spLocks noGrp="1" noChangeArrowheads="1"/>
          </p:cNvSpPr>
          <p:nvPr>
            <p:ph type="title"/>
          </p:nvPr>
        </p:nvSpPr>
        <p:spPr bwMode="auto">
          <a:xfrm>
            <a:off x="334963" y="133350"/>
            <a:ext cx="8504237" cy="679450"/>
          </a:xfrm>
          <a:prstGeom prst="rect">
            <a:avLst/>
          </a:prstGeom>
          <a:noFill/>
          <a:ln>
            <a:noFill/>
          </a:ln>
          <a:effectLst>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Line 8"/>
          <p:cNvSpPr>
            <a:spLocks noChangeShapeType="1"/>
          </p:cNvSpPr>
          <p:nvPr userDrawn="1"/>
        </p:nvSpPr>
        <p:spPr bwMode="auto">
          <a:xfrm>
            <a:off x="363538" y="855663"/>
            <a:ext cx="8483600" cy="0"/>
          </a:xfrm>
          <a:prstGeom prst="line">
            <a:avLst/>
          </a:prstGeom>
          <a:noFill/>
          <a:ln w="571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4"/>
          </p:nvPr>
        </p:nvSpPr>
        <p:spPr>
          <a:xfrm>
            <a:off x="6983243" y="6249344"/>
            <a:ext cx="2057400" cy="365125"/>
          </a:xfrm>
          <a:prstGeom prst="rect">
            <a:avLst/>
          </a:prstGeom>
        </p:spPr>
        <p:txBody>
          <a:bodyPr vert="horz" lIns="91440" tIns="45720" rIns="91440" bIns="45720" rtlCol="0" anchor="ctr"/>
          <a:lstStyle>
            <a:lvl1pPr algn="r" eaLnBrk="1" hangingPunct="1">
              <a:lnSpc>
                <a:spcPct val="85000"/>
              </a:lnSpc>
              <a:spcBef>
                <a:spcPct val="50000"/>
              </a:spcBef>
              <a:defRPr sz="1200">
                <a:solidFill>
                  <a:schemeClr val="tx1">
                    <a:tint val="75000"/>
                  </a:schemeClr>
                </a:solidFill>
              </a:defRPr>
            </a:lvl1pPr>
          </a:lstStyle>
          <a:p>
            <a:pPr>
              <a:defRPr/>
            </a:pPr>
            <a:fld id="{754A9EBA-509B-4B7B-B12F-B52695A4B6F6}" type="slidenum">
              <a:rPr lang="en-US"/>
              <a:pPr>
                <a:defRPr/>
              </a:pPr>
              <a:t>‹#›</a:t>
            </a:fld>
            <a:endParaRPr lang="en-US"/>
          </a:p>
        </p:txBody>
      </p:sp>
    </p:spTree>
    <p:extLst>
      <p:ext uri="{BB962C8B-B14F-4D97-AF65-F5344CB8AC3E}">
        <p14:creationId xmlns:p14="http://schemas.microsoft.com/office/powerpoint/2010/main" val="3629165083"/>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Lst>
  <p:hf hdr="0" ftr="0" dt="0"/>
  <p:txStyles>
    <p:titleStyle>
      <a:lvl1pPr algn="l" rtl="0" eaLnBrk="0" fontAlgn="base" hangingPunct="0">
        <a:lnSpc>
          <a:spcPct val="87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87000"/>
        </a:lnSpc>
        <a:spcBef>
          <a:spcPct val="0"/>
        </a:spcBef>
        <a:spcAft>
          <a:spcPct val="0"/>
        </a:spcAft>
        <a:defRPr sz="36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36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36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3600" b="1">
          <a:solidFill>
            <a:schemeClr val="tx2"/>
          </a:solidFill>
          <a:latin typeface="Arial" panose="020B0604020202020204" pitchFamily="34" charset="0"/>
        </a:defRPr>
      </a:lvl5pPr>
      <a:lvl6pPr marL="457200" algn="l" rtl="0" fontAlgn="base">
        <a:lnSpc>
          <a:spcPct val="87000"/>
        </a:lnSpc>
        <a:spcBef>
          <a:spcPct val="0"/>
        </a:spcBef>
        <a:spcAft>
          <a:spcPct val="0"/>
        </a:spcAft>
        <a:defRPr sz="3600" b="1">
          <a:solidFill>
            <a:schemeClr val="tx2"/>
          </a:solidFill>
          <a:latin typeface="Arial" panose="020B0604020202020204" pitchFamily="34" charset="0"/>
        </a:defRPr>
      </a:lvl6pPr>
      <a:lvl7pPr marL="914400" algn="l" rtl="0" fontAlgn="base">
        <a:lnSpc>
          <a:spcPct val="87000"/>
        </a:lnSpc>
        <a:spcBef>
          <a:spcPct val="0"/>
        </a:spcBef>
        <a:spcAft>
          <a:spcPct val="0"/>
        </a:spcAft>
        <a:defRPr sz="3600" b="1">
          <a:solidFill>
            <a:schemeClr val="tx2"/>
          </a:solidFill>
          <a:latin typeface="Arial" panose="020B0604020202020204" pitchFamily="34" charset="0"/>
        </a:defRPr>
      </a:lvl7pPr>
      <a:lvl8pPr marL="1371600" algn="l" rtl="0" fontAlgn="base">
        <a:lnSpc>
          <a:spcPct val="87000"/>
        </a:lnSpc>
        <a:spcBef>
          <a:spcPct val="0"/>
        </a:spcBef>
        <a:spcAft>
          <a:spcPct val="0"/>
        </a:spcAft>
        <a:defRPr sz="3600" b="1">
          <a:solidFill>
            <a:schemeClr val="tx2"/>
          </a:solidFill>
          <a:latin typeface="Arial" panose="020B0604020202020204" pitchFamily="34" charset="0"/>
        </a:defRPr>
      </a:lvl8pPr>
      <a:lvl9pPr marL="1828800" algn="l" rtl="0" fontAlgn="base">
        <a:lnSpc>
          <a:spcPct val="87000"/>
        </a:lnSpc>
        <a:spcBef>
          <a:spcPct val="0"/>
        </a:spcBef>
        <a:spcAft>
          <a:spcPct val="0"/>
        </a:spcAft>
        <a:defRPr sz="3600" b="1">
          <a:solidFill>
            <a:schemeClr val="tx2"/>
          </a:solidFill>
          <a:latin typeface="Arial" panose="020B0604020202020204" pitchFamily="34" charset="0"/>
        </a:defRPr>
      </a:lvl9pPr>
    </p:titleStyle>
    <p:bodyStyle>
      <a:lvl1pPr marL="385763" indent="-385763" algn="l" rtl="0" eaLnBrk="0" fontAlgn="base" hangingPunct="0">
        <a:lnSpc>
          <a:spcPct val="93000"/>
        </a:lnSpc>
        <a:spcBef>
          <a:spcPct val="50000"/>
        </a:spcBef>
        <a:spcAft>
          <a:spcPct val="0"/>
        </a:spcAft>
        <a:buClr>
          <a:schemeClr val="accent1"/>
        </a:buClr>
        <a:buFont typeface="Wingdings" panose="05000000000000000000" pitchFamily="2" charset="2"/>
        <a:buChar char="l"/>
        <a:defRPr sz="2200" kern="1200">
          <a:solidFill>
            <a:schemeClr val="tx1"/>
          </a:solidFill>
          <a:latin typeface="+mn-lt"/>
          <a:ea typeface="+mn-ea"/>
          <a:cs typeface="+mn-cs"/>
        </a:defRPr>
      </a:lvl1pPr>
      <a:lvl2pPr marL="838200" indent="-338138" algn="l" rtl="0" eaLnBrk="0" fontAlgn="base" hangingPunct="0">
        <a:lnSpc>
          <a:spcPct val="87000"/>
        </a:lnSpc>
        <a:spcBef>
          <a:spcPct val="25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2pPr>
      <a:lvl3pPr marL="1285875" indent="-238125" algn="l" rtl="0" eaLnBrk="0" fontAlgn="base" hangingPunct="0">
        <a:lnSpc>
          <a:spcPct val="87000"/>
        </a:lnSpc>
        <a:spcBef>
          <a:spcPct val="10000"/>
        </a:spcBef>
        <a:spcAft>
          <a:spcPct val="0"/>
        </a:spcAft>
        <a:buClr>
          <a:schemeClr val="accent2"/>
        </a:buClr>
        <a:buSzPct val="68000"/>
        <a:buFont typeface="Wingdings" panose="05000000000000000000" pitchFamily="2" charset="2"/>
        <a:buChar char="¢"/>
        <a:defRPr kern="1200">
          <a:solidFill>
            <a:schemeClr val="tx1"/>
          </a:solidFill>
          <a:latin typeface="+mn-lt"/>
          <a:ea typeface="+mn-ea"/>
          <a:cs typeface="+mn-cs"/>
        </a:defRPr>
      </a:lvl3pPr>
      <a:lvl4pPr marL="20320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4511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19.xml"/><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4.xml"/><Relationship Id="rId1" Type="http://schemas.openxmlformats.org/officeDocument/2006/relationships/slideLayout" Target="../slideLayouts/slideLayout36.xml"/><Relationship Id="rId4" Type="http://schemas.openxmlformats.org/officeDocument/2006/relationships/image" Target="../media/image26.emf"/></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18" Type="http://schemas.openxmlformats.org/officeDocument/2006/relationships/image" Target="../media/image45.emf"/><Relationship Id="rId26" Type="http://schemas.openxmlformats.org/officeDocument/2006/relationships/image" Target="../media/image53.emf"/><Relationship Id="rId3" Type="http://schemas.openxmlformats.org/officeDocument/2006/relationships/image" Target="../media/image30.emf"/><Relationship Id="rId21" Type="http://schemas.openxmlformats.org/officeDocument/2006/relationships/image" Target="../media/image48.emf"/><Relationship Id="rId7" Type="http://schemas.openxmlformats.org/officeDocument/2006/relationships/image" Target="../media/image34.emf"/><Relationship Id="rId12" Type="http://schemas.openxmlformats.org/officeDocument/2006/relationships/image" Target="../media/image39.emf"/><Relationship Id="rId17" Type="http://schemas.openxmlformats.org/officeDocument/2006/relationships/image" Target="../media/image44.emf"/><Relationship Id="rId25" Type="http://schemas.openxmlformats.org/officeDocument/2006/relationships/image" Target="../media/image52.emf"/><Relationship Id="rId2" Type="http://schemas.openxmlformats.org/officeDocument/2006/relationships/notesSlide" Target="../notesSlides/notesSlide42.xml"/><Relationship Id="rId16" Type="http://schemas.openxmlformats.org/officeDocument/2006/relationships/image" Target="../media/image43.emf"/><Relationship Id="rId20" Type="http://schemas.openxmlformats.org/officeDocument/2006/relationships/image" Target="../media/image47.emf"/><Relationship Id="rId29" Type="http://schemas.openxmlformats.org/officeDocument/2006/relationships/image" Target="../media/image56.emf"/><Relationship Id="rId1" Type="http://schemas.openxmlformats.org/officeDocument/2006/relationships/slideLayout" Target="../slideLayouts/slideLayout36.xml"/><Relationship Id="rId6" Type="http://schemas.openxmlformats.org/officeDocument/2006/relationships/image" Target="../media/image33.emf"/><Relationship Id="rId11" Type="http://schemas.openxmlformats.org/officeDocument/2006/relationships/image" Target="../media/image38.emf"/><Relationship Id="rId24" Type="http://schemas.openxmlformats.org/officeDocument/2006/relationships/image" Target="../media/image51.emf"/><Relationship Id="rId5" Type="http://schemas.openxmlformats.org/officeDocument/2006/relationships/image" Target="../media/image32.emf"/><Relationship Id="rId15" Type="http://schemas.openxmlformats.org/officeDocument/2006/relationships/image" Target="../media/image42.emf"/><Relationship Id="rId23" Type="http://schemas.openxmlformats.org/officeDocument/2006/relationships/image" Target="../media/image50.emf"/><Relationship Id="rId28" Type="http://schemas.openxmlformats.org/officeDocument/2006/relationships/image" Target="../media/image55.emf"/><Relationship Id="rId10" Type="http://schemas.openxmlformats.org/officeDocument/2006/relationships/image" Target="../media/image37.emf"/><Relationship Id="rId19" Type="http://schemas.openxmlformats.org/officeDocument/2006/relationships/image" Target="../media/image46.emf"/><Relationship Id="rId4" Type="http://schemas.openxmlformats.org/officeDocument/2006/relationships/image" Target="../media/image31.emf"/><Relationship Id="rId9" Type="http://schemas.openxmlformats.org/officeDocument/2006/relationships/image" Target="../media/image36.emf"/><Relationship Id="rId14" Type="http://schemas.openxmlformats.org/officeDocument/2006/relationships/image" Target="../media/image41.emf"/><Relationship Id="rId22" Type="http://schemas.openxmlformats.org/officeDocument/2006/relationships/image" Target="../media/image49.emf"/><Relationship Id="rId27" Type="http://schemas.openxmlformats.org/officeDocument/2006/relationships/image" Target="../media/image54.emf"/><Relationship Id="rId30" Type="http://schemas.openxmlformats.org/officeDocument/2006/relationships/image" Target="../media/image57.emf"/></Relationships>
</file>

<file path=ppt/slides/_rels/slide51.xml.rels><?xml version="1.0" encoding="UTF-8" standalone="yes"?>
<Relationships xmlns="http://schemas.openxmlformats.org/package/2006/relationships"><Relationship Id="rId13" Type="http://schemas.openxmlformats.org/officeDocument/2006/relationships/image" Target="../media/image38.emf"/><Relationship Id="rId18" Type="http://schemas.openxmlformats.org/officeDocument/2006/relationships/image" Target="../media/image47.emf"/><Relationship Id="rId26" Type="http://schemas.openxmlformats.org/officeDocument/2006/relationships/image" Target="../media/image55.emf"/><Relationship Id="rId3" Type="http://schemas.openxmlformats.org/officeDocument/2006/relationships/image" Target="../media/image30.emf"/><Relationship Id="rId21" Type="http://schemas.openxmlformats.org/officeDocument/2006/relationships/image" Target="../media/image50.emf"/><Relationship Id="rId34" Type="http://schemas.openxmlformats.org/officeDocument/2006/relationships/image" Target="../media/image63.emf"/><Relationship Id="rId7" Type="http://schemas.openxmlformats.org/officeDocument/2006/relationships/image" Target="../media/image36.emf"/><Relationship Id="rId12" Type="http://schemas.openxmlformats.org/officeDocument/2006/relationships/image" Target="../media/image31.emf"/><Relationship Id="rId17" Type="http://schemas.openxmlformats.org/officeDocument/2006/relationships/image" Target="../media/image46.emf"/><Relationship Id="rId25" Type="http://schemas.openxmlformats.org/officeDocument/2006/relationships/image" Target="../media/image54.emf"/><Relationship Id="rId33" Type="http://schemas.openxmlformats.org/officeDocument/2006/relationships/image" Target="../media/image62.emf"/><Relationship Id="rId2" Type="http://schemas.openxmlformats.org/officeDocument/2006/relationships/notesSlide" Target="../notesSlides/notesSlide43.xml"/><Relationship Id="rId16" Type="http://schemas.openxmlformats.org/officeDocument/2006/relationships/image" Target="../media/image45.emf"/><Relationship Id="rId20" Type="http://schemas.openxmlformats.org/officeDocument/2006/relationships/image" Target="../media/image49.emf"/><Relationship Id="rId29" Type="http://schemas.openxmlformats.org/officeDocument/2006/relationships/image" Target="../media/image58.emf"/><Relationship Id="rId1" Type="http://schemas.openxmlformats.org/officeDocument/2006/relationships/slideLayout" Target="../slideLayouts/slideLayout36.xml"/><Relationship Id="rId6" Type="http://schemas.openxmlformats.org/officeDocument/2006/relationships/image" Target="../media/image35.emf"/><Relationship Id="rId11" Type="http://schemas.openxmlformats.org/officeDocument/2006/relationships/image" Target="../media/image43.emf"/><Relationship Id="rId24" Type="http://schemas.openxmlformats.org/officeDocument/2006/relationships/image" Target="../media/image53.emf"/><Relationship Id="rId32" Type="http://schemas.openxmlformats.org/officeDocument/2006/relationships/image" Target="../media/image61.emf"/><Relationship Id="rId5" Type="http://schemas.openxmlformats.org/officeDocument/2006/relationships/image" Target="../media/image34.emf"/><Relationship Id="rId15" Type="http://schemas.openxmlformats.org/officeDocument/2006/relationships/image" Target="../media/image44.emf"/><Relationship Id="rId23" Type="http://schemas.openxmlformats.org/officeDocument/2006/relationships/image" Target="../media/image52.emf"/><Relationship Id="rId28" Type="http://schemas.openxmlformats.org/officeDocument/2006/relationships/image" Target="../media/image57.emf"/><Relationship Id="rId36" Type="http://schemas.openxmlformats.org/officeDocument/2006/relationships/image" Target="../media/image65.emf"/><Relationship Id="rId10" Type="http://schemas.openxmlformats.org/officeDocument/2006/relationships/image" Target="../media/image42.emf"/><Relationship Id="rId19" Type="http://schemas.openxmlformats.org/officeDocument/2006/relationships/image" Target="../media/image48.emf"/><Relationship Id="rId31" Type="http://schemas.openxmlformats.org/officeDocument/2006/relationships/image" Target="../media/image60.emf"/><Relationship Id="rId4" Type="http://schemas.openxmlformats.org/officeDocument/2006/relationships/image" Target="../media/image37.emf"/><Relationship Id="rId9" Type="http://schemas.openxmlformats.org/officeDocument/2006/relationships/image" Target="../media/image41.emf"/><Relationship Id="rId14" Type="http://schemas.openxmlformats.org/officeDocument/2006/relationships/image" Target="../media/image39.emf"/><Relationship Id="rId22" Type="http://schemas.openxmlformats.org/officeDocument/2006/relationships/image" Target="../media/image51.emf"/><Relationship Id="rId27" Type="http://schemas.openxmlformats.org/officeDocument/2006/relationships/image" Target="../media/image56.emf"/><Relationship Id="rId30" Type="http://schemas.openxmlformats.org/officeDocument/2006/relationships/image" Target="../media/image59.png"/><Relationship Id="rId35" Type="http://schemas.openxmlformats.org/officeDocument/2006/relationships/image" Target="../media/image64.emf"/><Relationship Id="rId8" Type="http://schemas.openxmlformats.org/officeDocument/2006/relationships/image" Target="../media/image40.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5.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6.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7.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8.xml"/><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9.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0.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DC8219A8-91CA-694C-9938-22574EBD53F7}"/>
              </a:ext>
            </a:extLst>
          </p:cNvPr>
          <p:cNvSpPr>
            <a:spLocks noGrp="1" noChangeArrowheads="1"/>
          </p:cNvSpPr>
          <p:nvPr>
            <p:ph type="ctrTitle"/>
          </p:nvPr>
        </p:nvSpPr>
        <p:spPr>
          <a:xfrm>
            <a:off x="0" y="971550"/>
            <a:ext cx="9144000" cy="2054225"/>
          </a:xfrm>
          <a:noFill/>
        </p:spPr>
        <p:txBody>
          <a:bodyPr lIns="90488" rIns="90488"/>
          <a:lstStyle/>
          <a:p>
            <a:r>
              <a:rPr lang="en-US" altLang="en-US" sz="3400">
                <a:ea typeface="ＭＳ Ｐゴシック" panose="020B0600070205080204" pitchFamily="34" charset="-128"/>
              </a:rPr>
              <a:t>CIS 4517/5517: </a:t>
            </a:r>
            <a:br>
              <a:rPr lang="en-US" altLang="en-US" sz="3400">
                <a:ea typeface="ＭＳ Ｐゴシック" panose="020B0600070205080204" pitchFamily="34" charset="-128"/>
              </a:rPr>
            </a:br>
            <a:r>
              <a:rPr lang="en-US" altLang="en-US" sz="3400">
                <a:ea typeface="ＭＳ Ｐゴシック" panose="020B0600070205080204" pitchFamily="34" charset="-128"/>
              </a:rPr>
              <a:t>Data Intensive and Cloud Computing</a:t>
            </a:r>
            <a:br>
              <a:rPr lang="en-US" altLang="en-US" sz="3400">
                <a:ea typeface="ＭＳ Ｐゴシック" panose="020B0600070205080204" pitchFamily="34" charset="-128"/>
              </a:rPr>
            </a:br>
            <a:br>
              <a:rPr lang="en-US" altLang="en-US" sz="3400">
                <a:ea typeface="ＭＳ Ｐゴシック" panose="020B0600070205080204" pitchFamily="34" charset="-128"/>
              </a:rPr>
            </a:br>
            <a:r>
              <a:rPr lang="en-US" altLang="en-US" sz="4800">
                <a:solidFill>
                  <a:schemeClr val="tx1"/>
                </a:solidFill>
                <a:ea typeface="ＭＳ Ｐゴシック" panose="020B0600070205080204" pitchFamily="34" charset="-128"/>
              </a:rPr>
              <a:t>Data and Cloud Storage</a:t>
            </a:r>
            <a:endParaRPr lang="en-US" altLang="en-US" sz="3400">
              <a:solidFill>
                <a:schemeClr val="tx1"/>
              </a:solidFill>
              <a:ea typeface="ＭＳ Ｐゴシック" panose="020B0600070205080204" pitchFamily="34" charset="-128"/>
            </a:endParaRPr>
          </a:p>
        </p:txBody>
      </p:sp>
      <p:sp>
        <p:nvSpPr>
          <p:cNvPr id="4098" name="Rectangle 3">
            <a:extLst>
              <a:ext uri="{FF2B5EF4-FFF2-40B4-BE49-F238E27FC236}">
                <a16:creationId xmlns:a16="http://schemas.microsoft.com/office/drawing/2014/main" id="{4BC88ADA-6D42-A246-BE54-D62E44594AB3}"/>
              </a:ext>
            </a:extLst>
          </p:cNvPr>
          <p:cNvSpPr>
            <a:spLocks noGrp="1" noChangeArrowheads="1"/>
          </p:cNvSpPr>
          <p:nvPr>
            <p:ph type="subTitle" idx="1"/>
          </p:nvPr>
        </p:nvSpPr>
        <p:spPr>
          <a:xfrm>
            <a:off x="1116013" y="4068763"/>
            <a:ext cx="6697662" cy="2054225"/>
          </a:xfrm>
          <a:noFill/>
        </p:spPr>
        <p:txBody>
          <a:bodyPr lIns="90488" rIns="90488"/>
          <a:lstStyle/>
          <a:p>
            <a:pPr marL="285750" indent="-285750"/>
            <a:r>
              <a:rPr lang="en-US" altLang="en-US">
                <a:ea typeface="ＭＳ Ｐゴシック" panose="020B0600070205080204" pitchFamily="34" charset="-128"/>
              </a:rPr>
              <a:t>Dr. Xubin He</a:t>
            </a:r>
          </a:p>
          <a:p>
            <a:pPr marL="285750" indent="-285750"/>
            <a:r>
              <a:rPr lang="en-US" altLang="en-US">
                <a:ea typeface="ＭＳ Ｐゴシック" panose="020B0600070205080204" pitchFamily="34" charset="-128"/>
              </a:rPr>
              <a:t>Computer and Information Sciences</a:t>
            </a:r>
          </a:p>
          <a:p>
            <a:pPr marL="285750" indent="-285750"/>
            <a:r>
              <a:rPr lang="en-US" altLang="en-US">
                <a:ea typeface="ＭＳ Ｐゴシック" panose="020B0600070205080204" pitchFamily="34" charset="-128"/>
              </a:rPr>
              <a:t>Temple University</a:t>
            </a:r>
          </a:p>
          <a:p>
            <a:pPr marL="285750" indent="-285750"/>
            <a:endParaRPr lang="en-US" altLang="en-US">
              <a:ea typeface="ＭＳ Ｐゴシック" panose="020B0600070205080204" pitchFamily="34" charset="-128"/>
            </a:endParaRPr>
          </a:p>
        </p:txBody>
      </p:sp>
    </p:spTree>
    <p:extLst>
      <p:ext uri="{BB962C8B-B14F-4D97-AF65-F5344CB8AC3E}">
        <p14:creationId xmlns:p14="http://schemas.microsoft.com/office/powerpoint/2010/main" val="324059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457200"/>
            <a:ext cx="5715000" cy="474663"/>
          </a:xfrm>
          <a:noFill/>
        </p:spPr>
        <p:txBody>
          <a:bodyPr lIns="90487" tIns="44450" rIns="90487" bIns="44450"/>
          <a:lstStyle/>
          <a:p>
            <a:r>
              <a:rPr lang="en-US" altLang="en-US">
                <a:solidFill>
                  <a:srgbClr val="FC0128"/>
                </a:solidFill>
              </a:rPr>
              <a:t>Disk Device Performance</a:t>
            </a:r>
          </a:p>
        </p:txBody>
      </p:sp>
      <p:sp>
        <p:nvSpPr>
          <p:cNvPr id="285699" name="Rectangle 3"/>
          <p:cNvSpPr>
            <a:spLocks noGrp="1" noChangeArrowheads="1"/>
          </p:cNvSpPr>
          <p:nvPr>
            <p:ph type="body" idx="1"/>
          </p:nvPr>
        </p:nvSpPr>
        <p:spPr>
          <a:xfrm>
            <a:off x="342900" y="1442243"/>
            <a:ext cx="8458200" cy="3973513"/>
          </a:xfrm>
          <a:noFill/>
        </p:spPr>
        <p:txBody>
          <a:bodyPr lIns="63500" tIns="25400" rIns="63500" bIns="25400">
            <a:spAutoFit/>
          </a:bodyPr>
          <a:lstStyle/>
          <a:p>
            <a:pPr>
              <a:lnSpc>
                <a:spcPct val="85000"/>
              </a:lnSpc>
            </a:pPr>
            <a:r>
              <a:rPr lang="en-US" altLang="en-US"/>
              <a:t>Average rotation time:</a:t>
            </a:r>
          </a:p>
          <a:p>
            <a:pPr lvl="1">
              <a:lnSpc>
                <a:spcPct val="85000"/>
              </a:lnSpc>
            </a:pPr>
            <a:r>
              <a:rPr lang="en-US" altLang="en-US"/>
              <a:t>Average distance sector from head?</a:t>
            </a:r>
          </a:p>
          <a:p>
            <a:pPr lvl="1">
              <a:lnSpc>
                <a:spcPct val="85000"/>
              </a:lnSpc>
            </a:pPr>
            <a:r>
              <a:rPr lang="en-US" altLang="en-US"/>
              <a:t>1/2 time of a rotation</a:t>
            </a:r>
          </a:p>
          <a:p>
            <a:pPr lvl="2"/>
            <a:r>
              <a:rPr lang="en-US" altLang="en-US"/>
              <a:t>10000 Revolutions Per Minute </a:t>
            </a:r>
            <a:r>
              <a:rPr lang="en-US" altLang="en-US">
                <a:latin typeface="Symbol" charset="2"/>
              </a:rPr>
              <a:t> </a:t>
            </a:r>
            <a:r>
              <a:rPr lang="en-US" altLang="en-US"/>
              <a:t>166.67 Rev/sec</a:t>
            </a:r>
          </a:p>
          <a:p>
            <a:pPr lvl="2"/>
            <a:r>
              <a:rPr lang="en-US" altLang="en-US"/>
              <a:t>1 revolution = 1/ 166.67 sec </a:t>
            </a:r>
            <a:r>
              <a:rPr lang="en-US" altLang="en-US">
                <a:latin typeface="Symbol" charset="2"/>
              </a:rPr>
              <a:t></a:t>
            </a:r>
            <a:r>
              <a:rPr lang="en-US" altLang="en-US"/>
              <a:t> 6.00 milliseconds</a:t>
            </a:r>
          </a:p>
          <a:p>
            <a:pPr lvl="2"/>
            <a:r>
              <a:rPr lang="en-US" altLang="en-US"/>
              <a:t>1/2 rotation (revolution) </a:t>
            </a:r>
            <a:r>
              <a:rPr lang="en-US" altLang="en-US">
                <a:latin typeface="Symbol" charset="2"/>
              </a:rPr>
              <a:t></a:t>
            </a:r>
            <a:r>
              <a:rPr lang="en-US" altLang="en-US"/>
              <a:t> 3.00 </a:t>
            </a:r>
            <a:r>
              <a:rPr lang="en-US" altLang="en-US" err="1"/>
              <a:t>ms</a:t>
            </a:r>
            <a:endParaRPr lang="en-US" altLang="en-US"/>
          </a:p>
          <a:p>
            <a:pPr>
              <a:lnSpc>
                <a:spcPct val="85000"/>
              </a:lnSpc>
            </a:pPr>
            <a:r>
              <a:rPr lang="en-US" altLang="en-US"/>
              <a:t>Average seek time?</a:t>
            </a:r>
          </a:p>
          <a:p>
            <a:pPr lvl="1"/>
            <a:r>
              <a:rPr lang="en-US" altLang="en-US"/>
              <a:t>Sum all possible seek distances </a:t>
            </a:r>
            <a:br>
              <a:rPr lang="en-US" altLang="en-US"/>
            </a:br>
            <a:r>
              <a:rPr lang="en-US" altLang="en-US"/>
              <a:t>from all possible tracks / # possible</a:t>
            </a:r>
          </a:p>
          <a:p>
            <a:pPr lvl="2"/>
            <a:r>
              <a:rPr lang="en-US" altLang="en-US"/>
              <a:t>Assumes average seek distance is random</a:t>
            </a:r>
          </a:p>
          <a:p>
            <a:pPr lvl="1"/>
            <a:r>
              <a:rPr lang="en-US" altLang="en-US"/>
              <a:t>Disk industry standard benchmark</a:t>
            </a:r>
          </a:p>
          <a:p>
            <a:pPr lvl="1"/>
            <a:r>
              <a:rPr lang="en-US" altLang="en-US"/>
              <a:t>Typically a few </a:t>
            </a:r>
            <a:r>
              <a:rPr lang="en-US" altLang="en-US" err="1"/>
              <a:t>ms</a:t>
            </a:r>
            <a:endParaRPr lang="en-US" altLang="en-US"/>
          </a:p>
        </p:txBody>
      </p:sp>
    </p:spTree>
    <p:extLst>
      <p:ext uri="{BB962C8B-B14F-4D97-AF65-F5344CB8AC3E}">
        <p14:creationId xmlns:p14="http://schemas.microsoft.com/office/powerpoint/2010/main" val="39483527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5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5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5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856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8569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856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56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8569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8569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56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366713"/>
            <a:ext cx="9144000" cy="409575"/>
          </a:xfrm>
          <a:noFill/>
        </p:spPr>
        <p:txBody>
          <a:bodyPr lIns="90487" tIns="44450" rIns="90487" bIns="44450" anchor="b"/>
          <a:lstStyle/>
          <a:p>
            <a:r>
              <a:rPr lang="en-US" altLang="en-US">
                <a:solidFill>
                  <a:srgbClr val="00B7A5"/>
                </a:solidFill>
              </a:rPr>
              <a:t>Example: Barracuda 180</a:t>
            </a:r>
          </a:p>
        </p:txBody>
      </p:sp>
      <p:sp>
        <p:nvSpPr>
          <p:cNvPr id="52227" name="Rectangle 3"/>
          <p:cNvSpPr>
            <a:spLocks noGrp="1" noChangeArrowheads="1"/>
          </p:cNvSpPr>
          <p:nvPr>
            <p:ph type="body" idx="1"/>
          </p:nvPr>
        </p:nvSpPr>
        <p:spPr>
          <a:xfrm>
            <a:off x="4876800" y="1219200"/>
            <a:ext cx="4038600" cy="3276600"/>
          </a:xfrm>
          <a:noFill/>
        </p:spPr>
        <p:txBody>
          <a:bodyPr lIns="90487" tIns="44450" rIns="90487" bIns="44450"/>
          <a:lstStyle/>
          <a:p>
            <a:pPr lvl="1"/>
            <a:r>
              <a:rPr lang="en-US" altLang="en-US" sz="2000"/>
              <a:t>181.6 GB, 3.5 inch disk</a:t>
            </a:r>
          </a:p>
          <a:p>
            <a:pPr lvl="1"/>
            <a:r>
              <a:rPr lang="en-US" altLang="en-US" sz="2000"/>
              <a:t>12 platters, 24 surfaces</a:t>
            </a:r>
          </a:p>
          <a:p>
            <a:pPr lvl="1"/>
            <a:r>
              <a:rPr lang="en-US" altLang="en-US" sz="2000"/>
              <a:t>24,247 cylinders</a:t>
            </a:r>
          </a:p>
          <a:p>
            <a:pPr lvl="1"/>
            <a:r>
              <a:rPr lang="en-US" altLang="en-US" sz="2000"/>
              <a:t>7,200 RPM; </a:t>
            </a:r>
          </a:p>
          <a:p>
            <a:pPr lvl="1"/>
            <a:r>
              <a:rPr lang="en-US" altLang="en-US" sz="2000"/>
              <a:t>7.4/8.2 </a:t>
            </a:r>
            <a:r>
              <a:rPr lang="en-US" altLang="en-US" sz="2000" err="1"/>
              <a:t>ms</a:t>
            </a:r>
            <a:r>
              <a:rPr lang="en-US" altLang="en-US" sz="2000"/>
              <a:t> avg. seek (r/w)</a:t>
            </a:r>
          </a:p>
          <a:p>
            <a:pPr lvl="1"/>
            <a:r>
              <a:rPr lang="en-US" altLang="en-US" sz="2000"/>
              <a:t>64 MB/s (internal)</a:t>
            </a:r>
          </a:p>
          <a:p>
            <a:pPr lvl="1"/>
            <a:r>
              <a:rPr lang="en-US" altLang="en-US" sz="2000"/>
              <a:t>0.1 </a:t>
            </a:r>
            <a:r>
              <a:rPr lang="en-US" altLang="en-US" sz="2000" err="1"/>
              <a:t>ms</a:t>
            </a:r>
            <a:r>
              <a:rPr lang="en-US" altLang="en-US" sz="2000"/>
              <a:t> controller time</a:t>
            </a:r>
          </a:p>
          <a:p>
            <a:pPr lvl="1"/>
            <a:r>
              <a:rPr lang="en-US" altLang="en-US" sz="2000"/>
              <a:t>10.3 watts (idle)</a:t>
            </a:r>
            <a:endParaRPr lang="en-US" altLang="en-US"/>
          </a:p>
          <a:p>
            <a:pPr lvl="1"/>
            <a:endParaRPr lang="en-US" altLang="en-US"/>
          </a:p>
          <a:p>
            <a:pPr lvl="1"/>
            <a:endParaRPr lang="en-US" altLang="en-US" sz="1600"/>
          </a:p>
        </p:txBody>
      </p:sp>
      <p:sp>
        <p:nvSpPr>
          <p:cNvPr id="52228" name="Rectangle 4"/>
          <p:cNvSpPr>
            <a:spLocks noChangeArrowheads="1"/>
          </p:cNvSpPr>
          <p:nvPr/>
        </p:nvSpPr>
        <p:spPr bwMode="auto">
          <a:xfrm>
            <a:off x="26988" y="6169025"/>
            <a:ext cx="3425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1800" b="0" i="1">
                <a:solidFill>
                  <a:srgbClr val="000000"/>
                </a:solidFill>
              </a:rPr>
              <a:t>source: www.seagate.com</a:t>
            </a:r>
          </a:p>
        </p:txBody>
      </p:sp>
      <p:grpSp>
        <p:nvGrpSpPr>
          <p:cNvPr id="52229" name="Group 5"/>
          <p:cNvGrpSpPr>
            <a:grpSpLocks/>
          </p:cNvGrpSpPr>
          <p:nvPr/>
        </p:nvGrpSpPr>
        <p:grpSpPr bwMode="auto">
          <a:xfrm>
            <a:off x="52388" y="4189413"/>
            <a:ext cx="4056062" cy="1955800"/>
            <a:chOff x="37" y="2639"/>
            <a:chExt cx="2875" cy="1232"/>
          </a:xfrm>
        </p:grpSpPr>
        <p:sp>
          <p:nvSpPr>
            <p:cNvPr id="52265" name="Rectangle 6"/>
            <p:cNvSpPr>
              <a:spLocks noChangeArrowheads="1"/>
            </p:cNvSpPr>
            <p:nvPr/>
          </p:nvSpPr>
          <p:spPr bwMode="auto">
            <a:xfrm>
              <a:off x="116" y="2639"/>
              <a:ext cx="2796"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	Latency = </a:t>
              </a:r>
            </a:p>
            <a:p>
              <a:pPr defTabSz="914400" eaLnBrk="0" fontAlgn="base" hangingPunct="0">
                <a:lnSpc>
                  <a:spcPct val="85000"/>
                </a:lnSpc>
                <a:spcBef>
                  <a:spcPct val="0"/>
                </a:spcBef>
                <a:spcAft>
                  <a:spcPct val="0"/>
                </a:spcAft>
              </a:pPr>
              <a:r>
                <a:rPr lang="en-US" altLang="en-US" sz="2400">
                  <a:solidFill>
                    <a:srgbClr val="000000"/>
                  </a:solidFill>
                  <a:latin typeface="Helvetica" charset="0"/>
                </a:rPr>
                <a:t>		Queuing Time + </a:t>
              </a:r>
            </a:p>
            <a:p>
              <a:pPr defTabSz="914400" eaLnBrk="0" fontAlgn="base" hangingPunct="0">
                <a:lnSpc>
                  <a:spcPct val="85000"/>
                </a:lnSpc>
                <a:spcBef>
                  <a:spcPct val="0"/>
                </a:spcBef>
                <a:spcAft>
                  <a:spcPct val="0"/>
                </a:spcAft>
              </a:pPr>
              <a:r>
                <a:rPr lang="en-US" altLang="en-US" sz="2400">
                  <a:solidFill>
                    <a:srgbClr val="000000"/>
                  </a:solidFill>
                  <a:latin typeface="Helvetica" charset="0"/>
                </a:rPr>
                <a:t>		Controller time +</a:t>
              </a:r>
            </a:p>
            <a:p>
              <a:pPr defTabSz="914400" eaLnBrk="0" fontAlgn="base" hangingPunct="0">
                <a:lnSpc>
                  <a:spcPct val="85000"/>
                </a:lnSpc>
                <a:spcBef>
                  <a:spcPct val="0"/>
                </a:spcBef>
                <a:spcAft>
                  <a:spcPct val="0"/>
                </a:spcAft>
              </a:pPr>
              <a:r>
                <a:rPr lang="en-US" altLang="en-US" sz="2400">
                  <a:solidFill>
                    <a:srgbClr val="000000"/>
                  </a:solidFill>
                  <a:latin typeface="Helvetica" charset="0"/>
                </a:rPr>
                <a:t>		Seek Time + </a:t>
              </a:r>
              <a:br>
                <a:rPr lang="en-US" altLang="en-US" sz="2400">
                  <a:solidFill>
                    <a:srgbClr val="000000"/>
                  </a:solidFill>
                  <a:latin typeface="Helvetica" charset="0"/>
                </a:rPr>
              </a:br>
              <a:r>
                <a:rPr lang="en-US" altLang="en-US" sz="2400">
                  <a:solidFill>
                    <a:srgbClr val="000000"/>
                  </a:solidFill>
                  <a:latin typeface="Helvetica" charset="0"/>
                </a:rPr>
                <a:t>		Rotation Time + </a:t>
              </a:r>
            </a:p>
            <a:p>
              <a:pPr defTabSz="914400" eaLnBrk="0" fontAlgn="base" hangingPunct="0">
                <a:lnSpc>
                  <a:spcPct val="85000"/>
                </a:lnSpc>
                <a:spcBef>
                  <a:spcPct val="0"/>
                </a:spcBef>
                <a:spcAft>
                  <a:spcPct val="0"/>
                </a:spcAft>
              </a:pPr>
              <a:r>
                <a:rPr lang="en-US" altLang="en-US" sz="2400">
                  <a:solidFill>
                    <a:srgbClr val="000000"/>
                  </a:solidFill>
                  <a:latin typeface="Helvetica" charset="0"/>
                </a:rPr>
                <a:t>		Size / Bandwidth</a:t>
              </a:r>
            </a:p>
          </p:txBody>
        </p:sp>
        <p:grpSp>
          <p:nvGrpSpPr>
            <p:cNvPr id="52266" name="Group 7"/>
            <p:cNvGrpSpPr>
              <a:grpSpLocks/>
            </p:cNvGrpSpPr>
            <p:nvPr/>
          </p:nvGrpSpPr>
          <p:grpSpPr bwMode="auto">
            <a:xfrm>
              <a:off x="37" y="2749"/>
              <a:ext cx="1357" cy="1080"/>
              <a:chOff x="37" y="2749"/>
              <a:chExt cx="1357" cy="1080"/>
            </a:xfrm>
          </p:grpSpPr>
          <p:sp>
            <p:nvSpPr>
              <p:cNvPr id="52268" name="Rectangle 8"/>
              <p:cNvSpPr>
                <a:spLocks noChangeArrowheads="1"/>
              </p:cNvSpPr>
              <p:nvPr/>
            </p:nvSpPr>
            <p:spPr bwMode="auto">
              <a:xfrm>
                <a:off x="37" y="3099"/>
                <a:ext cx="110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400" i="1">
                    <a:solidFill>
                      <a:srgbClr val="919191"/>
                    </a:solidFill>
                    <a:latin typeface="Helvetica" charset="0"/>
                  </a:rPr>
                  <a:t>per access</a:t>
                </a:r>
              </a:p>
            </p:txBody>
          </p:sp>
          <p:sp>
            <p:nvSpPr>
              <p:cNvPr id="52269" name="Rectangle 9"/>
              <p:cNvSpPr>
                <a:spLocks noChangeArrowheads="1"/>
              </p:cNvSpPr>
              <p:nvPr/>
            </p:nvSpPr>
            <p:spPr bwMode="auto">
              <a:xfrm>
                <a:off x="145" y="3543"/>
                <a:ext cx="86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400" i="1">
                    <a:solidFill>
                      <a:srgbClr val="919191"/>
                    </a:solidFill>
                    <a:latin typeface="Helvetica" charset="0"/>
                  </a:rPr>
                  <a:t>per byte</a:t>
                </a:r>
              </a:p>
            </p:txBody>
          </p:sp>
          <p:sp>
            <p:nvSpPr>
              <p:cNvPr id="52270" name="Rectangle 10"/>
              <p:cNvSpPr>
                <a:spLocks noChangeArrowheads="1"/>
              </p:cNvSpPr>
              <p:nvPr/>
            </p:nvSpPr>
            <p:spPr bwMode="auto">
              <a:xfrm>
                <a:off x="1023" y="2749"/>
                <a:ext cx="371"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9600" b="0">
                    <a:solidFill>
                      <a:srgbClr val="919191"/>
                    </a:solidFill>
                    <a:latin typeface="Helvetica" charset="0"/>
                  </a:rPr>
                  <a:t>{</a:t>
                </a:r>
              </a:p>
            </p:txBody>
          </p:sp>
        </p:grpSp>
        <p:sp>
          <p:nvSpPr>
            <p:cNvPr id="52267" name="Rectangle 11"/>
            <p:cNvSpPr>
              <a:spLocks noChangeArrowheads="1"/>
            </p:cNvSpPr>
            <p:nvPr/>
          </p:nvSpPr>
          <p:spPr bwMode="auto">
            <a:xfrm>
              <a:off x="459" y="3246"/>
              <a:ext cx="26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3200">
                  <a:solidFill>
                    <a:srgbClr val="919191"/>
                  </a:solidFill>
                  <a:latin typeface="Helvetica" charset="0"/>
                </a:rPr>
                <a:t>+</a:t>
              </a:r>
            </a:p>
          </p:txBody>
        </p:sp>
      </p:grpSp>
      <p:sp useBgFill="1">
        <p:nvSpPr>
          <p:cNvPr id="52230" name="Oval 12"/>
          <p:cNvSpPr>
            <a:spLocks noChangeArrowheads="1"/>
          </p:cNvSpPr>
          <p:nvPr/>
        </p:nvSpPr>
        <p:spPr bwMode="auto">
          <a:xfrm>
            <a:off x="1608138" y="3225800"/>
            <a:ext cx="1247775" cy="381000"/>
          </a:xfrm>
          <a:prstGeom prst="ellipse">
            <a:avLst/>
          </a:prstGeom>
          <a:ln w="25400">
            <a:solidFill>
              <a:schemeClr val="tx1"/>
            </a:solidFill>
            <a:round/>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52231" name="Oval 13"/>
          <p:cNvSpPr>
            <a:spLocks noChangeArrowheads="1"/>
          </p:cNvSpPr>
          <p:nvPr/>
        </p:nvSpPr>
        <p:spPr bwMode="auto">
          <a:xfrm>
            <a:off x="1836738" y="3276600"/>
            <a:ext cx="790575" cy="203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useBgFill="1">
        <p:nvSpPr>
          <p:cNvPr id="52232" name="Oval 14"/>
          <p:cNvSpPr>
            <a:spLocks noChangeArrowheads="1"/>
          </p:cNvSpPr>
          <p:nvPr/>
        </p:nvSpPr>
        <p:spPr bwMode="auto">
          <a:xfrm>
            <a:off x="1608138" y="2997200"/>
            <a:ext cx="1247775" cy="381000"/>
          </a:xfrm>
          <a:prstGeom prst="ellipse">
            <a:avLst/>
          </a:prstGeom>
          <a:ln w="25400">
            <a:solidFill>
              <a:schemeClr val="tx1"/>
            </a:solidFill>
            <a:round/>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useBgFill="1">
        <p:nvSpPr>
          <p:cNvPr id="52233" name="Oval 15"/>
          <p:cNvSpPr>
            <a:spLocks noChangeArrowheads="1"/>
          </p:cNvSpPr>
          <p:nvPr/>
        </p:nvSpPr>
        <p:spPr bwMode="auto">
          <a:xfrm>
            <a:off x="1582738" y="2819400"/>
            <a:ext cx="1247775" cy="381000"/>
          </a:xfrm>
          <a:prstGeom prst="ellipse">
            <a:avLst/>
          </a:prstGeom>
          <a:ln w="25400">
            <a:solidFill>
              <a:schemeClr val="tx1"/>
            </a:solidFill>
            <a:round/>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useBgFill="1">
        <p:nvSpPr>
          <p:cNvPr id="52234" name="Oval 16"/>
          <p:cNvSpPr>
            <a:spLocks noChangeArrowheads="1"/>
          </p:cNvSpPr>
          <p:nvPr/>
        </p:nvSpPr>
        <p:spPr bwMode="auto">
          <a:xfrm>
            <a:off x="1582738" y="2667000"/>
            <a:ext cx="1247775" cy="381000"/>
          </a:xfrm>
          <a:prstGeom prst="ellipse">
            <a:avLst/>
          </a:prstGeom>
          <a:ln w="25400">
            <a:solidFill>
              <a:schemeClr val="tx1"/>
            </a:solidFill>
            <a:round/>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52235" name="Line 17"/>
          <p:cNvSpPr>
            <a:spLocks noChangeShapeType="1"/>
          </p:cNvSpPr>
          <p:nvPr/>
        </p:nvSpPr>
        <p:spPr bwMode="auto">
          <a:xfrm>
            <a:off x="2192338" y="2844800"/>
            <a:ext cx="231775"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36" name="Line 18"/>
          <p:cNvSpPr>
            <a:spLocks noChangeShapeType="1"/>
          </p:cNvSpPr>
          <p:nvPr/>
        </p:nvSpPr>
        <p:spPr bwMode="auto">
          <a:xfrm>
            <a:off x="2166938" y="2819400"/>
            <a:ext cx="587375"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37" name="Oval 19"/>
          <p:cNvSpPr>
            <a:spLocks noChangeArrowheads="1"/>
          </p:cNvSpPr>
          <p:nvPr/>
        </p:nvSpPr>
        <p:spPr bwMode="auto">
          <a:xfrm>
            <a:off x="1811338" y="2755900"/>
            <a:ext cx="790575" cy="203200"/>
          </a:xfrm>
          <a:prstGeom prst="ellipse">
            <a:avLst/>
          </a:prstGeom>
          <a:noFill/>
          <a:ln w="254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52238" name="Line 20"/>
          <p:cNvSpPr>
            <a:spLocks noChangeShapeType="1"/>
          </p:cNvSpPr>
          <p:nvPr/>
        </p:nvSpPr>
        <p:spPr bwMode="auto">
          <a:xfrm>
            <a:off x="2471738" y="2959100"/>
            <a:ext cx="582612" cy="19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39" name="Rectangle 21"/>
          <p:cNvSpPr>
            <a:spLocks noChangeArrowheads="1"/>
          </p:cNvSpPr>
          <p:nvPr/>
        </p:nvSpPr>
        <p:spPr bwMode="auto">
          <a:xfrm>
            <a:off x="3090863" y="2811463"/>
            <a:ext cx="955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Sector</a:t>
            </a:r>
          </a:p>
        </p:txBody>
      </p:sp>
      <p:sp>
        <p:nvSpPr>
          <p:cNvPr id="52240" name="Line 22"/>
          <p:cNvSpPr>
            <a:spLocks noChangeShapeType="1"/>
          </p:cNvSpPr>
          <p:nvPr/>
        </p:nvSpPr>
        <p:spPr bwMode="auto">
          <a:xfrm flipV="1">
            <a:off x="2052638" y="2246313"/>
            <a:ext cx="204787" cy="4841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41" name="Rectangle 23"/>
          <p:cNvSpPr>
            <a:spLocks noChangeArrowheads="1"/>
          </p:cNvSpPr>
          <p:nvPr/>
        </p:nvSpPr>
        <p:spPr bwMode="auto">
          <a:xfrm>
            <a:off x="1892300" y="1960563"/>
            <a:ext cx="8366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Track</a:t>
            </a:r>
          </a:p>
        </p:txBody>
      </p:sp>
      <p:sp>
        <p:nvSpPr>
          <p:cNvPr id="52242" name="Line 24"/>
          <p:cNvSpPr>
            <a:spLocks noChangeShapeType="1"/>
          </p:cNvSpPr>
          <p:nvPr/>
        </p:nvSpPr>
        <p:spPr bwMode="auto">
          <a:xfrm>
            <a:off x="1800225" y="2857500"/>
            <a:ext cx="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43" name="Line 25"/>
          <p:cNvSpPr>
            <a:spLocks noChangeShapeType="1"/>
          </p:cNvSpPr>
          <p:nvPr/>
        </p:nvSpPr>
        <p:spPr bwMode="auto">
          <a:xfrm>
            <a:off x="2600325" y="2857500"/>
            <a:ext cx="0" cy="546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44" name="Line 26"/>
          <p:cNvSpPr>
            <a:spLocks noChangeShapeType="1"/>
          </p:cNvSpPr>
          <p:nvPr/>
        </p:nvSpPr>
        <p:spPr bwMode="auto">
          <a:xfrm>
            <a:off x="2649538" y="3225800"/>
            <a:ext cx="549275" cy="88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45" name="Rectangle 27"/>
          <p:cNvSpPr>
            <a:spLocks noChangeArrowheads="1"/>
          </p:cNvSpPr>
          <p:nvPr/>
        </p:nvSpPr>
        <p:spPr bwMode="auto">
          <a:xfrm>
            <a:off x="3213100" y="3192463"/>
            <a:ext cx="11969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Cylinder</a:t>
            </a:r>
          </a:p>
        </p:txBody>
      </p:sp>
      <p:sp>
        <p:nvSpPr>
          <p:cNvPr id="52246" name="Line 28"/>
          <p:cNvSpPr>
            <a:spLocks noChangeShapeType="1"/>
          </p:cNvSpPr>
          <p:nvPr/>
        </p:nvSpPr>
        <p:spPr bwMode="auto">
          <a:xfrm>
            <a:off x="1381125" y="2794000"/>
            <a:ext cx="0" cy="63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47" name="Line 29"/>
          <p:cNvSpPr>
            <a:spLocks noChangeShapeType="1"/>
          </p:cNvSpPr>
          <p:nvPr/>
        </p:nvSpPr>
        <p:spPr bwMode="auto">
          <a:xfrm>
            <a:off x="1366838" y="2781300"/>
            <a:ext cx="3968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48" name="Line 30"/>
          <p:cNvSpPr>
            <a:spLocks noChangeShapeType="1"/>
          </p:cNvSpPr>
          <p:nvPr/>
        </p:nvSpPr>
        <p:spPr bwMode="auto">
          <a:xfrm>
            <a:off x="1392238" y="3060700"/>
            <a:ext cx="295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49" name="Line 31"/>
          <p:cNvSpPr>
            <a:spLocks noChangeShapeType="1"/>
          </p:cNvSpPr>
          <p:nvPr/>
        </p:nvSpPr>
        <p:spPr bwMode="auto">
          <a:xfrm>
            <a:off x="1392238" y="3251200"/>
            <a:ext cx="3587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50" name="Line 32"/>
          <p:cNvSpPr>
            <a:spLocks noChangeShapeType="1"/>
          </p:cNvSpPr>
          <p:nvPr/>
        </p:nvSpPr>
        <p:spPr bwMode="auto">
          <a:xfrm>
            <a:off x="1392238" y="3467100"/>
            <a:ext cx="371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51" name="Line 33"/>
          <p:cNvSpPr>
            <a:spLocks noChangeShapeType="1"/>
          </p:cNvSpPr>
          <p:nvPr/>
        </p:nvSpPr>
        <p:spPr bwMode="auto">
          <a:xfrm flipH="1">
            <a:off x="1152525" y="31623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52" name="Line 34"/>
          <p:cNvSpPr>
            <a:spLocks noChangeShapeType="1"/>
          </p:cNvSpPr>
          <p:nvPr/>
        </p:nvSpPr>
        <p:spPr bwMode="auto">
          <a:xfrm>
            <a:off x="1785938" y="3467100"/>
            <a:ext cx="244475" cy="393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53" name="Rectangle 35"/>
          <p:cNvSpPr>
            <a:spLocks noChangeArrowheads="1"/>
          </p:cNvSpPr>
          <p:nvPr/>
        </p:nvSpPr>
        <p:spPr bwMode="auto">
          <a:xfrm>
            <a:off x="2049463" y="3763963"/>
            <a:ext cx="7762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Head</a:t>
            </a:r>
          </a:p>
        </p:txBody>
      </p:sp>
      <p:sp>
        <p:nvSpPr>
          <p:cNvPr id="52254" name="Line 36"/>
          <p:cNvSpPr>
            <a:spLocks noChangeShapeType="1"/>
          </p:cNvSpPr>
          <p:nvPr/>
        </p:nvSpPr>
        <p:spPr bwMode="auto">
          <a:xfrm>
            <a:off x="2840038" y="3568700"/>
            <a:ext cx="358775" cy="88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55" name="Rectangle 37"/>
          <p:cNvSpPr>
            <a:spLocks noChangeArrowheads="1"/>
          </p:cNvSpPr>
          <p:nvPr/>
        </p:nvSpPr>
        <p:spPr bwMode="auto">
          <a:xfrm>
            <a:off x="3259138" y="3617913"/>
            <a:ext cx="9572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Platter</a:t>
            </a:r>
          </a:p>
        </p:txBody>
      </p:sp>
      <p:sp>
        <p:nvSpPr>
          <p:cNvPr id="52256" name="Rectangle 38"/>
          <p:cNvSpPr>
            <a:spLocks noChangeArrowheads="1"/>
          </p:cNvSpPr>
          <p:nvPr/>
        </p:nvSpPr>
        <p:spPr bwMode="auto">
          <a:xfrm>
            <a:off x="1117600" y="3611563"/>
            <a:ext cx="6556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Arm</a:t>
            </a:r>
          </a:p>
        </p:txBody>
      </p:sp>
      <p:sp>
        <p:nvSpPr>
          <p:cNvPr id="52257" name="Rectangle 39"/>
          <p:cNvSpPr>
            <a:spLocks noChangeArrowheads="1"/>
          </p:cNvSpPr>
          <p:nvPr/>
        </p:nvSpPr>
        <p:spPr bwMode="auto">
          <a:xfrm>
            <a:off x="266700" y="2813050"/>
            <a:ext cx="400050" cy="527050"/>
          </a:xfrm>
          <a:prstGeom prst="rect">
            <a:avLst/>
          </a:prstGeom>
          <a:solidFill>
            <a:srgbClr val="00DFCA"/>
          </a:solidFill>
          <a:ln w="25400">
            <a:solidFill>
              <a:schemeClr val="tx1"/>
            </a:solidFill>
            <a:miter lim="800000"/>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52258" name="Line 40"/>
          <p:cNvSpPr>
            <a:spLocks noChangeShapeType="1"/>
          </p:cNvSpPr>
          <p:nvPr/>
        </p:nvSpPr>
        <p:spPr bwMode="auto">
          <a:xfrm flipV="1">
            <a:off x="503238" y="2400300"/>
            <a:ext cx="163512" cy="40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59" name="Line 41"/>
          <p:cNvSpPr>
            <a:spLocks noChangeShapeType="1"/>
          </p:cNvSpPr>
          <p:nvPr/>
        </p:nvSpPr>
        <p:spPr bwMode="auto">
          <a:xfrm flipH="1">
            <a:off x="679450" y="31623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60" name="Rectangle 42"/>
          <p:cNvSpPr>
            <a:spLocks noChangeArrowheads="1"/>
          </p:cNvSpPr>
          <p:nvPr/>
        </p:nvSpPr>
        <p:spPr bwMode="auto">
          <a:xfrm>
            <a:off x="944563" y="2755900"/>
            <a:ext cx="179387" cy="660400"/>
          </a:xfrm>
          <a:prstGeom prst="rect">
            <a:avLst/>
          </a:prstGeom>
          <a:solidFill>
            <a:srgbClr val="919191"/>
          </a:solidFill>
          <a:ln w="25400">
            <a:solidFill>
              <a:schemeClr val="tx1"/>
            </a:solidFill>
            <a:miter lim="800000"/>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52261" name="Line 43"/>
          <p:cNvSpPr>
            <a:spLocks noChangeShapeType="1"/>
          </p:cNvSpPr>
          <p:nvPr/>
        </p:nvSpPr>
        <p:spPr bwMode="auto">
          <a:xfrm flipV="1">
            <a:off x="927100" y="3429000"/>
            <a:ext cx="44450" cy="3619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52262" name="Rectangle 44"/>
          <p:cNvSpPr>
            <a:spLocks noChangeArrowheads="1"/>
          </p:cNvSpPr>
          <p:nvPr/>
        </p:nvSpPr>
        <p:spPr bwMode="auto">
          <a:xfrm>
            <a:off x="103188" y="3592513"/>
            <a:ext cx="9112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lnSpc>
                <a:spcPct val="85000"/>
              </a:lnSpc>
              <a:spcBef>
                <a:spcPct val="0"/>
              </a:spcBef>
              <a:spcAft>
                <a:spcPct val="0"/>
              </a:spcAft>
            </a:pPr>
            <a:r>
              <a:rPr lang="en-US" altLang="en-US" sz="2400">
                <a:solidFill>
                  <a:srgbClr val="000000"/>
                </a:solidFill>
                <a:latin typeface="Helvetica" charset="0"/>
              </a:rPr>
              <a:t>Track </a:t>
            </a:r>
            <a:br>
              <a:rPr lang="en-US" altLang="en-US" sz="2400">
                <a:solidFill>
                  <a:srgbClr val="000000"/>
                </a:solidFill>
                <a:latin typeface="Helvetica" charset="0"/>
              </a:rPr>
            </a:br>
            <a:r>
              <a:rPr lang="en-US" altLang="en-US" sz="2400">
                <a:solidFill>
                  <a:srgbClr val="000000"/>
                </a:solidFill>
                <a:latin typeface="Helvetica" charset="0"/>
              </a:rPr>
              <a:t>Buffer</a:t>
            </a:r>
          </a:p>
        </p:txBody>
      </p:sp>
      <p:pic>
        <p:nvPicPr>
          <p:cNvPr id="52263"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137" y="946911"/>
            <a:ext cx="1541463" cy="172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
        <p:nvSpPr>
          <p:cNvPr id="289838" name="Rectangle 46"/>
          <p:cNvSpPr>
            <a:spLocks noChangeArrowheads="1"/>
          </p:cNvSpPr>
          <p:nvPr/>
        </p:nvSpPr>
        <p:spPr bwMode="auto">
          <a:xfrm>
            <a:off x="5105400" y="4953000"/>
            <a:ext cx="3810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1800">
                <a:solidFill>
                  <a:srgbClr val="FC0128"/>
                </a:solidFill>
              </a:rPr>
              <a:t>Q:Calculate time to read 64 KB (128 sectors) for Barracuda 180, sector is on outer track.</a:t>
            </a:r>
          </a:p>
        </p:txBody>
      </p:sp>
    </p:spTree>
    <p:extLst>
      <p:ext uri="{BB962C8B-B14F-4D97-AF65-F5344CB8AC3E}">
        <p14:creationId xmlns:p14="http://schemas.microsoft.com/office/powerpoint/2010/main" val="30765614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9838"/>
                                        </p:tgtEl>
                                        <p:attrNameLst>
                                          <p:attrName>style.visibility</p:attrName>
                                        </p:attrNameLst>
                                      </p:cBhvr>
                                      <p:to>
                                        <p:strVal val="visible"/>
                                      </p:to>
                                    </p:set>
                                    <p:anim calcmode="lin" valueType="num">
                                      <p:cBhvr additive="base">
                                        <p:cTn id="7" dur="500" fill="hold"/>
                                        <p:tgtEl>
                                          <p:spTgt spid="289838"/>
                                        </p:tgtEl>
                                        <p:attrNameLst>
                                          <p:attrName>ppt_x</p:attrName>
                                        </p:attrNameLst>
                                      </p:cBhvr>
                                      <p:tavLst>
                                        <p:tav tm="0">
                                          <p:val>
                                            <p:strVal val="0-#ppt_w/2"/>
                                          </p:val>
                                        </p:tav>
                                        <p:tav tm="100000">
                                          <p:val>
                                            <p:strVal val="#ppt_x"/>
                                          </p:val>
                                        </p:tav>
                                      </p:tavLst>
                                    </p:anim>
                                    <p:anim calcmode="lin" valueType="num">
                                      <p:cBhvr additive="base">
                                        <p:cTn id="8" dur="500" fill="hold"/>
                                        <p:tgtEl>
                                          <p:spTgt spid="2898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3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09600" y="609600"/>
            <a:ext cx="7954963" cy="474663"/>
          </a:xfrm>
        </p:spPr>
        <p:txBody>
          <a:bodyPr/>
          <a:lstStyle/>
          <a:p>
            <a:r>
              <a:rPr lang="en-US" altLang="en-US"/>
              <a:t>Disk Performance Example</a:t>
            </a:r>
          </a:p>
        </p:txBody>
      </p:sp>
      <p:sp>
        <p:nvSpPr>
          <p:cNvPr id="54274" name="Rectangle 3"/>
          <p:cNvSpPr>
            <a:spLocks noGrp="1" noChangeArrowheads="1"/>
          </p:cNvSpPr>
          <p:nvPr>
            <p:ph type="body" idx="1"/>
          </p:nvPr>
        </p:nvSpPr>
        <p:spPr>
          <a:xfrm>
            <a:off x="685800" y="1600200"/>
            <a:ext cx="8077200" cy="4651375"/>
          </a:xfrm>
        </p:spPr>
        <p:txBody>
          <a:bodyPr/>
          <a:lstStyle/>
          <a:p>
            <a:r>
              <a:rPr lang="en-US" altLang="en-US"/>
              <a:t>Calculate time to read 64 KB (128 sectors) for Barracuda 180 X using advertised performance; </a:t>
            </a:r>
          </a:p>
          <a:p>
            <a:endParaRPr lang="en-US" altLang="en-US"/>
          </a:p>
          <a:p>
            <a:endParaRPr lang="en-US" altLang="en-US"/>
          </a:p>
          <a:p>
            <a:pPr>
              <a:buFontTx/>
              <a:buNone/>
            </a:pPr>
            <a:r>
              <a:rPr lang="en-US" altLang="en-US" sz="1800"/>
              <a:t>Disk latency =  average seek time + average rotational delay + transfer time + controller overhead</a:t>
            </a:r>
          </a:p>
          <a:p>
            <a:pPr>
              <a:buFontTx/>
              <a:buNone/>
            </a:pPr>
            <a:r>
              <a:rPr lang="en-US" altLang="en-US" sz="1800"/>
              <a:t> = 7.4 </a:t>
            </a:r>
            <a:r>
              <a:rPr lang="en-US" altLang="en-US" sz="1800" err="1"/>
              <a:t>ms</a:t>
            </a:r>
            <a:r>
              <a:rPr lang="en-US" altLang="en-US" sz="1800"/>
              <a:t> + 0.5 * 1/(7200 RPM) + 64 KB / (64 MB/s) + 0.1 </a:t>
            </a:r>
            <a:r>
              <a:rPr lang="en-US" altLang="en-US" sz="1800" err="1"/>
              <a:t>ms</a:t>
            </a:r>
            <a:r>
              <a:rPr lang="en-US" altLang="en-US" sz="1800"/>
              <a:t> </a:t>
            </a:r>
          </a:p>
          <a:p>
            <a:pPr>
              <a:buFontTx/>
              <a:buNone/>
            </a:pPr>
            <a:r>
              <a:rPr lang="en-US" altLang="en-US" sz="1800"/>
              <a:t> = 7.4 </a:t>
            </a:r>
            <a:r>
              <a:rPr lang="en-US" altLang="en-US" sz="1800" err="1"/>
              <a:t>ms</a:t>
            </a:r>
            <a:r>
              <a:rPr lang="en-US" altLang="en-US" sz="1800"/>
              <a:t> + 0.5 /(7200 RPM/(60000ms/M)) + 64 KB / (64 KB/</a:t>
            </a:r>
            <a:r>
              <a:rPr lang="en-US" altLang="en-US" sz="1800" err="1"/>
              <a:t>ms</a:t>
            </a:r>
            <a:r>
              <a:rPr lang="en-US" altLang="en-US" sz="1800"/>
              <a:t>) + 0.1 </a:t>
            </a:r>
            <a:r>
              <a:rPr lang="en-US" altLang="en-US" sz="1800" err="1"/>
              <a:t>ms</a:t>
            </a:r>
            <a:endParaRPr lang="en-US" altLang="en-US" sz="1800"/>
          </a:p>
          <a:p>
            <a:pPr>
              <a:buFontTx/>
              <a:buNone/>
            </a:pPr>
            <a:r>
              <a:rPr lang="en-US" altLang="en-US" sz="1800"/>
              <a:t> = 7.4 + 4.2 + 1.0 + 0.1 </a:t>
            </a:r>
            <a:r>
              <a:rPr lang="en-US" altLang="en-US" sz="1800" err="1"/>
              <a:t>ms</a:t>
            </a:r>
            <a:r>
              <a:rPr lang="en-US" altLang="en-US" sz="1800"/>
              <a:t> = 12.7 </a:t>
            </a:r>
            <a:r>
              <a:rPr lang="en-US" altLang="en-US" sz="1800" err="1"/>
              <a:t>ms</a:t>
            </a:r>
            <a:endParaRPr lang="en-US" altLang="en-US" sz="1800"/>
          </a:p>
        </p:txBody>
      </p:sp>
    </p:spTree>
    <p:extLst>
      <p:ext uri="{BB962C8B-B14F-4D97-AF65-F5344CB8AC3E}">
        <p14:creationId xmlns:p14="http://schemas.microsoft.com/office/powerpoint/2010/main" val="25776735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609600"/>
            <a:ext cx="8440738" cy="409575"/>
          </a:xfrm>
          <a:noFill/>
        </p:spPr>
        <p:txBody>
          <a:bodyPr lIns="90488" tIns="44450" rIns="90488" bIns="44450" anchor="b">
            <a:normAutofit fontScale="90000"/>
          </a:bodyPr>
          <a:lstStyle/>
          <a:p>
            <a:r>
              <a:rPr lang="en-US">
                <a:solidFill>
                  <a:schemeClr val="tx1"/>
                </a:solidFill>
              </a:rPr>
              <a:t>Solid state device (SSD)</a:t>
            </a:r>
            <a:endParaRPr lang="en-US">
              <a:solidFill>
                <a:srgbClr val="00B7A5"/>
              </a:solidFill>
            </a:endParaRPr>
          </a:p>
        </p:txBody>
      </p:sp>
      <p:sp>
        <p:nvSpPr>
          <p:cNvPr id="5" name="Rectangle 3"/>
          <p:cNvSpPr txBox="1">
            <a:spLocks noChangeArrowheads="1"/>
          </p:cNvSpPr>
          <p:nvPr/>
        </p:nvSpPr>
        <p:spPr>
          <a:xfrm>
            <a:off x="609600" y="1752600"/>
            <a:ext cx="7467600" cy="4419600"/>
          </a:xfrm>
          <a:prstGeom prst="rect">
            <a:avLst/>
          </a:prstGeom>
          <a:noFill/>
        </p:spPr>
        <p:txBody>
          <a:bodyPr vert="horz" lIns="90488" tIns="44450" rIns="90488" bIns="44450">
            <a:normAutofit lnSpcReduction="10000"/>
          </a:bodyPr>
          <a:lstStyle/>
          <a:p>
            <a:pPr lvl="1"/>
            <a:r>
              <a:rPr lang="en-US" sz="2162">
                <a:solidFill>
                  <a:prstClr val="black"/>
                </a:solidFill>
              </a:rPr>
              <a:t>A data storage device that uses solid-state memory to store persistent data, typically using non-volatile flash memory.</a:t>
            </a:r>
          </a:p>
          <a:p>
            <a:pPr lvl="1"/>
            <a:endParaRPr lang="en-US" sz="2162">
              <a:solidFill>
                <a:prstClr val="black"/>
              </a:solidFill>
            </a:endParaRPr>
          </a:p>
          <a:p>
            <a:pPr lvl="1"/>
            <a:r>
              <a:rPr lang="en-US">
                <a:solidFill>
                  <a:prstClr val="black"/>
                </a:solidFill>
              </a:rPr>
              <a:t>The largest growing part of storage market since 2011.</a:t>
            </a:r>
          </a:p>
          <a:p>
            <a:pPr lvl="1"/>
            <a:endParaRPr lang="en-US">
              <a:solidFill>
                <a:prstClr val="black"/>
              </a:solidFill>
            </a:endParaRPr>
          </a:p>
          <a:p>
            <a:pPr marL="320040" indent="-320040">
              <a:spcBef>
                <a:spcPts val="700"/>
              </a:spcBef>
              <a:buClr>
                <a:srgbClr val="DD8047"/>
              </a:buClr>
              <a:buSzPct val="60000"/>
              <a:buFont typeface="Wingdings"/>
              <a:buChar char=""/>
              <a:defRPr/>
            </a:pPr>
            <a:r>
              <a:rPr lang="en-US" sz="2900">
                <a:solidFill>
                  <a:prstClr val="black"/>
                </a:solidFill>
              </a:rPr>
              <a:t>Advantages:</a:t>
            </a:r>
          </a:p>
          <a:p>
            <a:pPr lvl="1">
              <a:buFont typeface="Wingdings" charset="2"/>
              <a:buChar char="ü"/>
            </a:pPr>
            <a:r>
              <a:rPr lang="en-US">
                <a:solidFill>
                  <a:prstClr val="black"/>
                </a:solidFill>
              </a:rPr>
              <a:t>Faster startup: no spin-up</a:t>
            </a:r>
          </a:p>
          <a:p>
            <a:pPr lvl="1">
              <a:buFont typeface="Wingdings" charset="2"/>
              <a:buChar char="ü"/>
            </a:pPr>
            <a:r>
              <a:rPr lang="en-US">
                <a:solidFill>
                  <a:prstClr val="black"/>
                </a:solidFill>
              </a:rPr>
              <a:t>Fast random access for read, low raw latency </a:t>
            </a:r>
          </a:p>
          <a:p>
            <a:pPr lvl="1">
              <a:buFont typeface="Wingdings" charset="2"/>
              <a:buChar char="ü"/>
            </a:pPr>
            <a:r>
              <a:rPr lang="en-US">
                <a:solidFill>
                  <a:prstClr val="black"/>
                </a:solidFill>
              </a:rPr>
              <a:t>Quiet: no moving parts</a:t>
            </a:r>
          </a:p>
          <a:p>
            <a:pPr lvl="1">
              <a:buFont typeface="Wingdings" charset="2"/>
              <a:buChar char="ü"/>
            </a:pPr>
            <a:r>
              <a:rPr lang="en-US">
                <a:solidFill>
                  <a:prstClr val="black"/>
                </a:solidFill>
              </a:rPr>
              <a:t>Power efficient (compared to </a:t>
            </a:r>
            <a:r>
              <a:rPr lang="en-US" err="1">
                <a:solidFill>
                  <a:prstClr val="black"/>
                </a:solidFill>
              </a:rPr>
              <a:t>HDDs</a:t>
            </a:r>
            <a:r>
              <a:rPr lang="en-US">
                <a:solidFill>
                  <a:prstClr val="black"/>
                </a:solidFill>
              </a:rPr>
              <a:t>)</a:t>
            </a:r>
          </a:p>
          <a:p>
            <a:pPr lvl="1">
              <a:buFont typeface="Wingdings" charset="2"/>
              <a:buChar char="ü"/>
            </a:pPr>
            <a:r>
              <a:rPr lang="en-US">
                <a:solidFill>
                  <a:prstClr val="black"/>
                </a:solidFill>
              </a:rPr>
              <a:t>High mechanical reliability: endure shock, vibration</a:t>
            </a:r>
          </a:p>
          <a:p>
            <a:pPr lvl="1">
              <a:buFont typeface="Wingdings" charset="2"/>
              <a:buChar char="ü"/>
            </a:pPr>
            <a:r>
              <a:rPr lang="en-US">
                <a:solidFill>
                  <a:prstClr val="black"/>
                </a:solidFill>
              </a:rPr>
              <a:t>Balanced performance across entire drive</a:t>
            </a:r>
          </a:p>
          <a:p>
            <a:pPr lvl="1">
              <a:buFont typeface="Wingdings" charset="2"/>
              <a:buChar char="ü"/>
            </a:pPr>
            <a:endParaRPr lang="en-US" sz="2900">
              <a:solidFill>
                <a:prstClr val="black"/>
              </a:solidFill>
            </a:endParaRPr>
          </a:p>
          <a:p>
            <a:pPr marL="640080" lvl="1" indent="-274320">
              <a:spcBef>
                <a:spcPts val="550"/>
              </a:spcBef>
              <a:buClr>
                <a:srgbClr val="94B6D2"/>
              </a:buClr>
              <a:buSzPct val="70000"/>
              <a:defRPr/>
            </a:pPr>
            <a:endParaRPr lang="en-US" sz="2600">
              <a:solidFill>
                <a:prstClr val="black"/>
              </a:solidFill>
            </a:endParaRPr>
          </a:p>
        </p:txBody>
      </p:sp>
    </p:spTree>
    <p:extLst>
      <p:ext uri="{BB962C8B-B14F-4D97-AF65-F5344CB8AC3E}">
        <p14:creationId xmlns:p14="http://schemas.microsoft.com/office/powerpoint/2010/main" val="67569919"/>
      </p:ext>
    </p:extLst>
  </p:cSld>
  <p:clrMapOvr>
    <a:masterClrMapping/>
  </p:clrMapOvr>
  <p:transition spd="slow">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Background: SSD Architecture</a:t>
            </a:r>
          </a:p>
        </p:txBody>
      </p:sp>
      <p:sp>
        <p:nvSpPr>
          <p:cNvPr id="8" name="Rectangle 7"/>
          <p:cNvSpPr/>
          <p:nvPr/>
        </p:nvSpPr>
        <p:spPr>
          <a:xfrm>
            <a:off x="5580112" y="2420888"/>
            <a:ext cx="144016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pic>
        <p:nvPicPr>
          <p:cNvPr id="9" name="内容占位符 3" descr="ssd_arch_cite.jpg"/>
          <p:cNvPicPr>
            <a:picLocks noGrp="1" noChangeAspect="1"/>
          </p:cNvPicPr>
          <p:nvPr/>
        </p:nvPicPr>
        <p:blipFill>
          <a:blip r:embed="rId3" cstate="print"/>
          <a:srcRect/>
          <a:stretch>
            <a:fillRect/>
          </a:stretch>
        </p:blipFill>
        <p:spPr bwMode="auto">
          <a:xfrm>
            <a:off x="661481" y="1676399"/>
            <a:ext cx="7568119" cy="4136065"/>
          </a:xfrm>
          <a:prstGeom prst="rect">
            <a:avLst/>
          </a:prstGeom>
          <a:noFill/>
          <a:ln w="9525">
            <a:noFill/>
            <a:miter lim="800000"/>
            <a:headEnd/>
            <a:tailEnd/>
          </a:ln>
        </p:spPr>
      </p:pic>
      <p:sp>
        <p:nvSpPr>
          <p:cNvPr id="10" name="Rectangle 9"/>
          <p:cNvSpPr/>
          <p:nvPr/>
        </p:nvSpPr>
        <p:spPr>
          <a:xfrm>
            <a:off x="5105400" y="6096000"/>
            <a:ext cx="3095181" cy="307777"/>
          </a:xfrm>
          <a:prstGeom prst="rect">
            <a:avLst/>
          </a:prstGeom>
        </p:spPr>
        <p:txBody>
          <a:bodyPr wrap="none">
            <a:spAutoFit/>
          </a:bodyPr>
          <a:lstStyle/>
          <a:p>
            <a:pPr marL="319088" indent="-319088" defTabSz="914400">
              <a:spcBef>
                <a:spcPts val="700"/>
              </a:spcBef>
              <a:buClr>
                <a:srgbClr val="DD8047"/>
              </a:buClr>
              <a:buSzPct val="60000"/>
            </a:pPr>
            <a:r>
              <a:rPr lang="en-US" altLang="zh-CN" sz="1400">
                <a:solidFill>
                  <a:prstClr val="black"/>
                </a:solidFill>
              </a:rPr>
              <a:t>Source: A. </a:t>
            </a:r>
            <a:r>
              <a:rPr lang="en-US" altLang="zh-CN" sz="1400" err="1">
                <a:solidFill>
                  <a:prstClr val="black"/>
                </a:solidFill>
              </a:rPr>
              <a:t>Rajimwale</a:t>
            </a:r>
            <a:r>
              <a:rPr lang="en-US" altLang="zh-CN" sz="1100">
                <a:solidFill>
                  <a:prstClr val="black"/>
                </a:solidFill>
              </a:rPr>
              <a:t> et al. USENIX ATC, 2009 </a:t>
            </a:r>
          </a:p>
        </p:txBody>
      </p:sp>
    </p:spTree>
    <p:extLst>
      <p:ext uri="{BB962C8B-B14F-4D97-AF65-F5344CB8AC3E}">
        <p14:creationId xmlns:p14="http://schemas.microsoft.com/office/powerpoint/2010/main" val="21077115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descr="Snap3"/>
          <p:cNvPicPr>
            <a:picLocks noChangeAspect="1" noChangeArrowheads="1"/>
          </p:cNvPicPr>
          <p:nvPr/>
        </p:nvPicPr>
        <p:blipFill>
          <a:blip r:embed="rId3"/>
          <a:srcRect/>
          <a:stretch>
            <a:fillRect/>
          </a:stretch>
        </p:blipFill>
        <p:spPr bwMode="auto">
          <a:xfrm>
            <a:off x="325315" y="495300"/>
            <a:ext cx="8513885" cy="5334000"/>
          </a:xfrm>
          <a:prstGeom prst="rect">
            <a:avLst/>
          </a:prstGeom>
          <a:noFill/>
          <a:ln w="9525">
            <a:noFill/>
            <a:miter lim="800000"/>
            <a:headEnd/>
            <a:tailEnd/>
          </a:ln>
        </p:spPr>
      </p:pic>
      <p:sp>
        <p:nvSpPr>
          <p:cNvPr id="23553" name="Rectangle 2"/>
          <p:cNvSpPr>
            <a:spLocks noGrp="1"/>
          </p:cNvSpPr>
          <p:nvPr>
            <p:ph type="title"/>
          </p:nvPr>
        </p:nvSpPr>
        <p:spPr>
          <a:xfrm>
            <a:off x="54077" y="-176980"/>
            <a:ext cx="8153400" cy="990600"/>
          </a:xfrm>
        </p:spPr>
        <p:txBody>
          <a:bodyPr/>
          <a:lstStyle/>
          <a:p>
            <a:r>
              <a:rPr lang="en-US" altLang="zh-CN">
                <a:cs typeface="华文仿宋"/>
              </a:rPr>
              <a:t>Background: Flash Memory</a:t>
            </a:r>
            <a:endParaRPr lang="zh-CN" altLang="en-US">
              <a:cs typeface="华文仿宋"/>
            </a:endParaRPr>
          </a:p>
        </p:txBody>
      </p:sp>
      <p:sp>
        <p:nvSpPr>
          <p:cNvPr id="4" name="TextBox 3"/>
          <p:cNvSpPr txBox="1"/>
          <p:nvPr/>
        </p:nvSpPr>
        <p:spPr>
          <a:xfrm>
            <a:off x="472636" y="5816768"/>
            <a:ext cx="7553671" cy="1015663"/>
          </a:xfrm>
          <a:prstGeom prst="rect">
            <a:avLst/>
          </a:prstGeom>
          <a:noFill/>
        </p:spPr>
        <p:txBody>
          <a:bodyPr wrap="none" rtlCol="0">
            <a:spAutoFit/>
          </a:bodyPr>
          <a:lstStyle/>
          <a:p>
            <a:pPr defTabSz="914400"/>
            <a:r>
              <a:rPr lang="en-US" sz="2000">
                <a:solidFill>
                  <a:srgbClr val="000090"/>
                </a:solidFill>
              </a:rPr>
              <a:t>Read a page: 25us, write a page: 200us, erase a block: 1.5-2ms, </a:t>
            </a:r>
          </a:p>
          <a:p>
            <a:pPr defTabSz="914400"/>
            <a:r>
              <a:rPr lang="en-US" sz="2000">
                <a:solidFill>
                  <a:srgbClr val="000090"/>
                </a:solidFill>
              </a:rPr>
              <a:t>transfer a page via bus: 40us. Out-of-place </a:t>
            </a:r>
            <a:r>
              <a:rPr lang="en-US" sz="2000" err="1">
                <a:solidFill>
                  <a:srgbClr val="000090"/>
                </a:solidFill>
              </a:rPr>
              <a:t>update</a:t>
            </a:r>
            <a:r>
              <a:rPr lang="en-US" sz="2000" err="1">
                <a:solidFill>
                  <a:srgbClr val="000090"/>
                </a:solidFill>
                <a:sym typeface="Wingdings"/>
              </a:rPr>
              <a:t>garbage</a:t>
            </a:r>
            <a:r>
              <a:rPr lang="en-US" sz="2000">
                <a:solidFill>
                  <a:srgbClr val="000090"/>
                </a:solidFill>
                <a:sym typeface="Wingdings"/>
              </a:rPr>
              <a:t> collection, </a:t>
            </a:r>
          </a:p>
          <a:p>
            <a:pPr defTabSz="914400"/>
            <a:r>
              <a:rPr lang="en-US" sz="2000">
                <a:solidFill>
                  <a:srgbClr val="000090"/>
                </a:solidFill>
                <a:sym typeface="Wingdings"/>
              </a:rPr>
              <a:t>limited P/E cycles</a:t>
            </a:r>
            <a:endParaRPr lang="en-US" sz="2000">
              <a:solidFill>
                <a:srgbClr val="000090"/>
              </a:solidFill>
            </a:endParaRPr>
          </a:p>
        </p:txBody>
      </p:sp>
    </p:spTree>
    <p:extLst>
      <p:ext uri="{BB962C8B-B14F-4D97-AF65-F5344CB8AC3E}">
        <p14:creationId xmlns:p14="http://schemas.microsoft.com/office/powerpoint/2010/main" val="5651221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a:t>Solid State Disks (</a:t>
            </a:r>
            <a:r>
              <a:rPr lang="en-US" err="1"/>
              <a:t>SSDs</a:t>
            </a:r>
            <a:r>
              <a:rPr lang="en-US"/>
              <a:t>)</a:t>
            </a:r>
          </a:p>
        </p:txBody>
      </p:sp>
      <p:sp>
        <p:nvSpPr>
          <p:cNvPr id="3" name="Content Placeholder 2"/>
          <p:cNvSpPr>
            <a:spLocks noGrp="1"/>
          </p:cNvSpPr>
          <p:nvPr>
            <p:ph idx="1"/>
          </p:nvPr>
        </p:nvSpPr>
        <p:spPr>
          <a:xfrm>
            <a:off x="396875" y="4724400"/>
            <a:ext cx="7896225" cy="1904999"/>
          </a:xfrm>
        </p:spPr>
        <p:txBody>
          <a:bodyPr>
            <a:normAutofit fontScale="85000" lnSpcReduction="10000"/>
          </a:bodyPr>
          <a:lstStyle/>
          <a:p>
            <a:r>
              <a:rPr lang="en-US"/>
              <a:t>Pages: 512KB to 4KB, Blocks: 32 to 128 pages</a:t>
            </a:r>
          </a:p>
          <a:p>
            <a:r>
              <a:rPr lang="en-US"/>
              <a:t>Data read/written in units of pages. </a:t>
            </a:r>
          </a:p>
          <a:p>
            <a:r>
              <a:rPr lang="en-US"/>
              <a:t>Page can be written only after its block has been erased</a:t>
            </a:r>
          </a:p>
          <a:p>
            <a:r>
              <a:rPr lang="en-US"/>
              <a:t>A block wears out after some repeated write/programming times (P/E cycles).</a:t>
            </a:r>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ysClr val="windowText" lastClr="000000"/>
                </a:solidFill>
                <a:effectLst/>
                <a:uLnTx/>
                <a:uFillTx/>
              </a:rPr>
              <a:t>write logical disk blocks</a:t>
            </a:r>
          </a:p>
        </p:txBody>
      </p:sp>
    </p:spTree>
    <p:extLst>
      <p:ext uri="{BB962C8B-B14F-4D97-AF65-F5344CB8AC3E}">
        <p14:creationId xmlns:p14="http://schemas.microsoft.com/office/powerpoint/2010/main" val="20509673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 Tradeoffs vs Rotating Disks</a:t>
            </a:r>
          </a:p>
        </p:txBody>
      </p:sp>
      <p:sp>
        <p:nvSpPr>
          <p:cNvPr id="3" name="Content Placeholder 2"/>
          <p:cNvSpPr>
            <a:spLocks noGrp="1"/>
          </p:cNvSpPr>
          <p:nvPr>
            <p:ph idx="1"/>
          </p:nvPr>
        </p:nvSpPr>
        <p:spPr/>
        <p:txBody>
          <a:bodyPr>
            <a:normAutofit fontScale="92500" lnSpcReduction="10000"/>
          </a:bodyPr>
          <a:lstStyle/>
          <a:p>
            <a:r>
              <a:rPr lang="en-US"/>
              <a:t>Advantages </a:t>
            </a:r>
          </a:p>
          <a:p>
            <a:pPr lvl="1"/>
            <a:r>
              <a:rPr lang="en-US" altLang="en-US"/>
              <a:t>Faster startup: no spin-up</a:t>
            </a:r>
          </a:p>
          <a:p>
            <a:pPr lvl="1"/>
            <a:r>
              <a:rPr lang="en-US" altLang="en-US"/>
              <a:t>Fast random access for read</a:t>
            </a:r>
          </a:p>
          <a:p>
            <a:pPr lvl="1"/>
            <a:r>
              <a:rPr lang="en-US" altLang="en-US"/>
              <a:t>Extremely low read/write latency: much smaller seek time</a:t>
            </a:r>
          </a:p>
          <a:p>
            <a:pPr lvl="1"/>
            <a:r>
              <a:rPr lang="en-US" altLang="en-US"/>
              <a:t>Quiet: no moving</a:t>
            </a:r>
          </a:p>
          <a:p>
            <a:pPr lvl="1"/>
            <a:r>
              <a:rPr lang="en-US" altLang="en-US"/>
              <a:t>High mechanical reliability: endure shock, vibration</a:t>
            </a:r>
          </a:p>
          <a:p>
            <a:pPr lvl="1"/>
            <a:r>
              <a:rPr lang="en-US" altLang="en-US"/>
              <a:t>Balanced performance across entire storage device</a:t>
            </a:r>
          </a:p>
          <a:p>
            <a:pPr lvl="1"/>
            <a:endParaRPr lang="en-US"/>
          </a:p>
          <a:p>
            <a:r>
              <a:rPr lang="en-US"/>
              <a:t>Disadvantages</a:t>
            </a:r>
          </a:p>
          <a:p>
            <a:pPr lvl="1"/>
            <a:r>
              <a:rPr lang="en-US" altLang="en-US"/>
              <a:t>Price: unit price of SSD is 5-10x of HDD</a:t>
            </a:r>
          </a:p>
          <a:p>
            <a:pPr lvl="1"/>
            <a:r>
              <a:rPr lang="en-US" altLang="en-US"/>
              <a:t>Limited write cycles (Flash SSD): SLC,MLC, TLC</a:t>
            </a:r>
          </a:p>
          <a:p>
            <a:pPr lvl="1"/>
            <a:r>
              <a:rPr lang="en-US" altLang="en-US"/>
              <a:t>Slower write speed (Flash SSD): erase blocks</a:t>
            </a:r>
          </a:p>
          <a:p>
            <a:pPr lvl="1"/>
            <a:r>
              <a:rPr lang="en-US" altLang="en-US"/>
              <a:t>Vulnerable to some effects: abrupt power loss (RAM SSD), magnetic fields and electric/static charges</a:t>
            </a:r>
          </a:p>
          <a:p>
            <a:pPr lvl="1"/>
            <a:endParaRPr lang="en-US"/>
          </a:p>
        </p:txBody>
      </p:sp>
    </p:spTree>
    <p:extLst>
      <p:ext uri="{BB962C8B-B14F-4D97-AF65-F5344CB8AC3E}">
        <p14:creationId xmlns:p14="http://schemas.microsoft.com/office/powerpoint/2010/main" val="14123077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31EEEBE5-2786-C944-8F4C-8E2B153A6254}"/>
              </a:ext>
            </a:extLst>
          </p:cNvPr>
          <p:cNvSpPr>
            <a:spLocks noGrp="1" noChangeArrowheads="1"/>
          </p:cNvSpPr>
          <p:nvPr>
            <p:ph type="title"/>
          </p:nvPr>
        </p:nvSpPr>
        <p:spPr/>
        <p:txBody>
          <a:bodyPr/>
          <a:lstStyle/>
          <a:p>
            <a:r>
              <a:rPr lang="en-US" altLang="en-US">
                <a:ea typeface="ＭＳ Ｐゴシック" panose="020B0600070205080204" pitchFamily="34" charset="-128"/>
              </a:rPr>
              <a:t>Improving disk performance</a:t>
            </a:r>
          </a:p>
        </p:txBody>
      </p:sp>
      <p:sp>
        <p:nvSpPr>
          <p:cNvPr id="69634" name="Rectangle 3">
            <a:extLst>
              <a:ext uri="{FF2B5EF4-FFF2-40B4-BE49-F238E27FC236}">
                <a16:creationId xmlns:a16="http://schemas.microsoft.com/office/drawing/2014/main" id="{ABE7673A-3CE3-8840-B7BF-BCDAB050B0F7}"/>
              </a:ext>
            </a:extLst>
          </p:cNvPr>
          <p:cNvSpPr>
            <a:spLocks noGrp="1" noChangeArrowheads="1"/>
          </p:cNvSpPr>
          <p:nvPr>
            <p:ph type="body" idx="1"/>
          </p:nvPr>
        </p:nvSpPr>
        <p:spPr/>
        <p:txBody>
          <a:bodyPr/>
          <a:lstStyle/>
          <a:p>
            <a:r>
              <a:rPr lang="en-US" altLang="en-US" sz="2000">
                <a:ea typeface="ＭＳ Ｐゴシック" panose="020B0600070205080204" pitchFamily="34" charset="-128"/>
              </a:rPr>
              <a:t>Use large sectors to improve bandwidth</a:t>
            </a:r>
          </a:p>
          <a:p>
            <a:r>
              <a:rPr lang="en-US" altLang="en-US" sz="2000">
                <a:ea typeface="ＭＳ Ｐゴシック" panose="020B0600070205080204" pitchFamily="34" charset="-128"/>
              </a:rPr>
              <a:t>Use track caches and read ahead;</a:t>
            </a:r>
          </a:p>
          <a:p>
            <a:pPr lvl="1"/>
            <a:r>
              <a:rPr lang="en-US" altLang="en-US" sz="1600">
                <a:ea typeface="ＭＳ Ｐゴシック" panose="020B0600070205080204" pitchFamily="34" charset="-128"/>
              </a:rPr>
              <a:t>Read entire track into on-controller cache</a:t>
            </a:r>
          </a:p>
          <a:p>
            <a:pPr lvl="1"/>
            <a:r>
              <a:rPr lang="en-US" altLang="en-US" sz="1600">
                <a:ea typeface="ＭＳ Ｐゴシック" panose="020B0600070205080204" pitchFamily="34" charset="-128"/>
              </a:rPr>
              <a:t>Exploit locality (improves both latency and BW)</a:t>
            </a:r>
          </a:p>
          <a:p>
            <a:r>
              <a:rPr lang="en-US" altLang="en-US" sz="2000">
                <a:ea typeface="ＭＳ Ｐゴシック" panose="020B0600070205080204" pitchFamily="34" charset="-128"/>
              </a:rPr>
              <a:t>Design file systems to maximize locality</a:t>
            </a:r>
          </a:p>
          <a:p>
            <a:pPr lvl="1"/>
            <a:r>
              <a:rPr lang="en-US" altLang="en-US" sz="1600">
                <a:ea typeface="ＭＳ Ｐゴシック" panose="020B0600070205080204" pitchFamily="34" charset="-128"/>
              </a:rPr>
              <a:t>Allocate files sequentially on disks (exploit track cache)</a:t>
            </a:r>
          </a:p>
          <a:p>
            <a:pPr lvl="1"/>
            <a:r>
              <a:rPr lang="en-US" altLang="en-US" sz="1600">
                <a:ea typeface="ＭＳ Ｐゴシック" panose="020B0600070205080204" pitchFamily="34" charset="-128"/>
              </a:rPr>
              <a:t>Locate similar files in same cylinder (reduce seeks)</a:t>
            </a:r>
          </a:p>
          <a:p>
            <a:pPr lvl="1"/>
            <a:r>
              <a:rPr lang="en-US" altLang="en-US" sz="1600">
                <a:ea typeface="ＭＳ Ｐゴシック" panose="020B0600070205080204" pitchFamily="34" charset="-128"/>
              </a:rPr>
              <a:t>Locate </a:t>
            </a:r>
            <a:r>
              <a:rPr lang="en-US" altLang="en-US" sz="1600" err="1">
                <a:ea typeface="ＭＳ Ｐゴシック" panose="020B0600070205080204" pitchFamily="34" charset="-128"/>
              </a:rPr>
              <a:t>simlar</a:t>
            </a:r>
            <a:r>
              <a:rPr lang="en-US" altLang="en-US" sz="1600">
                <a:ea typeface="ＭＳ Ｐゴシック" panose="020B0600070205080204" pitchFamily="34" charset="-128"/>
              </a:rPr>
              <a:t> files in near-by cylinders (reduce seek distance)</a:t>
            </a:r>
          </a:p>
          <a:p>
            <a:r>
              <a:rPr lang="en-US" altLang="en-US" sz="2000">
                <a:ea typeface="ＭＳ Ｐゴシック" panose="020B0600070205080204" pitchFamily="34" charset="-128"/>
              </a:rPr>
              <a:t>Pack bits closer together to improve transfer rate and density.</a:t>
            </a:r>
          </a:p>
          <a:p>
            <a:r>
              <a:rPr lang="en-US" altLang="en-US" sz="2000">
                <a:ea typeface="ＭＳ Ｐゴシック" panose="020B0600070205080204" pitchFamily="34" charset="-128"/>
              </a:rPr>
              <a:t>Use a collection of small disks to form a large, high performance one---&gt;disk array</a:t>
            </a:r>
          </a:p>
          <a:p>
            <a:pPr>
              <a:lnSpc>
                <a:spcPct val="100000"/>
              </a:lnSpc>
              <a:spcBef>
                <a:spcPct val="0"/>
              </a:spcBef>
              <a:buSzTx/>
              <a:buFontTx/>
              <a:buNone/>
            </a:pPr>
            <a:r>
              <a:rPr kumimoji="1" lang="en-US" altLang="ko-KR" sz="2000" b="0">
                <a:solidFill>
                  <a:srgbClr val="0000FF"/>
                </a:solidFill>
                <a:ea typeface="Gulim" panose="020B0600000101010101" pitchFamily="34" charset="-127"/>
              </a:rPr>
              <a:t>		Stripping</a:t>
            </a:r>
            <a:r>
              <a:rPr kumimoji="1" lang="en-US" altLang="ko-KR" sz="2000" b="0">
                <a:ea typeface="Gulim" panose="020B0600000101010101" pitchFamily="34" charset="-127"/>
              </a:rPr>
              <a:t> data across multiple disks to allow </a:t>
            </a:r>
            <a:r>
              <a:rPr kumimoji="1" lang="en-US" altLang="ko-KR" sz="2000" b="0">
                <a:solidFill>
                  <a:srgbClr val="FF00FF"/>
                </a:solidFill>
                <a:ea typeface="Gulim" panose="020B0600000101010101" pitchFamily="34" charset="-127"/>
              </a:rPr>
              <a:t>parallel</a:t>
            </a:r>
            <a:r>
              <a:rPr kumimoji="1" lang="en-US" altLang="ko-KR" sz="2000" b="0">
                <a:ea typeface="Gulim" panose="020B0600000101010101" pitchFamily="34" charset="-127"/>
              </a:rPr>
              <a:t> I/O, thus improving </a:t>
            </a:r>
            <a:r>
              <a:rPr kumimoji="1" lang="en-US" altLang="ko-KR" sz="2000" b="0">
                <a:solidFill>
                  <a:srgbClr val="FF00FF"/>
                </a:solidFill>
                <a:ea typeface="Gulim" panose="020B0600000101010101" pitchFamily="34" charset="-127"/>
              </a:rPr>
              <a:t>performance.</a:t>
            </a:r>
            <a:endParaRPr lang="en-US" altLang="en-US" sz="2000">
              <a:ea typeface="ＭＳ Ｐゴシック" panose="020B0600070205080204" pitchFamily="34" charset="-128"/>
            </a:endParaRPr>
          </a:p>
          <a:p>
            <a:pPr lvl="1"/>
            <a:endParaRPr lang="en-US" altLang="en-US" sz="1600">
              <a:ea typeface="ＭＳ Ｐゴシック" panose="020B0600070205080204" pitchFamily="34" charset="-128"/>
            </a:endParaRPr>
          </a:p>
        </p:txBody>
      </p:sp>
    </p:spTree>
    <p:extLst>
      <p:ext uri="{BB962C8B-B14F-4D97-AF65-F5344CB8AC3E}">
        <p14:creationId xmlns:p14="http://schemas.microsoft.com/office/powerpoint/2010/main" val="7724635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40C755-1B1B-E941-8DDC-041CFFEFD782}"/>
              </a:ext>
            </a:extLst>
          </p:cNvPr>
          <p:cNvSpPr>
            <a:spLocks noGrp="1" noChangeArrowheads="1"/>
          </p:cNvSpPr>
          <p:nvPr>
            <p:ph type="title"/>
          </p:nvPr>
        </p:nvSpPr>
        <p:spPr>
          <a:xfrm>
            <a:off x="838200" y="0"/>
            <a:ext cx="7150100" cy="920750"/>
          </a:xfrm>
          <a:noFill/>
        </p:spPr>
        <p:txBody>
          <a:bodyPr lIns="90487" tIns="44450" rIns="90487" bIns="44450"/>
          <a:lstStyle/>
          <a:p>
            <a:r>
              <a:rPr lang="en-US" altLang="en-US">
                <a:ea typeface="ＭＳ Ｐゴシック" panose="020B0600070205080204" pitchFamily="34" charset="-128"/>
              </a:rPr>
              <a:t>Use Arrays of Small Disks?</a:t>
            </a:r>
          </a:p>
        </p:txBody>
      </p:sp>
      <p:sp>
        <p:nvSpPr>
          <p:cNvPr id="71682" name="Freeform 3">
            <a:extLst>
              <a:ext uri="{FF2B5EF4-FFF2-40B4-BE49-F238E27FC236}">
                <a16:creationId xmlns:a16="http://schemas.microsoft.com/office/drawing/2014/main" id="{4C70375F-CDB2-0D43-8492-EC3CAB1C0543}"/>
              </a:ext>
            </a:extLst>
          </p:cNvPr>
          <p:cNvSpPr>
            <a:spLocks/>
          </p:cNvSpPr>
          <p:nvPr/>
        </p:nvSpPr>
        <p:spPr bwMode="auto">
          <a:xfrm>
            <a:off x="3770313" y="6054725"/>
            <a:ext cx="765175" cy="160338"/>
          </a:xfrm>
          <a:custGeom>
            <a:avLst/>
            <a:gdLst>
              <a:gd name="T0" fmla="*/ 0 w 482"/>
              <a:gd name="T1" fmla="*/ 0 h 101"/>
              <a:gd name="T2" fmla="*/ 2147483646 w 482"/>
              <a:gd name="T3" fmla="*/ 0 h 101"/>
              <a:gd name="T4" fmla="*/ 2147483646 w 482"/>
              <a:gd name="T5" fmla="*/ 2147483646 h 101"/>
              <a:gd name="T6" fmla="*/ 0 w 482"/>
              <a:gd name="T7" fmla="*/ 2147483646 h 101"/>
              <a:gd name="T8" fmla="*/ 0 w 482"/>
              <a:gd name="T9" fmla="*/ 0 h 101"/>
              <a:gd name="T10" fmla="*/ 0 60000 65536"/>
              <a:gd name="T11" fmla="*/ 0 60000 65536"/>
              <a:gd name="T12" fmla="*/ 0 60000 65536"/>
              <a:gd name="T13" fmla="*/ 0 60000 65536"/>
              <a:gd name="T14" fmla="*/ 0 60000 65536"/>
              <a:gd name="T15" fmla="*/ 0 w 482"/>
              <a:gd name="T16" fmla="*/ 0 h 101"/>
              <a:gd name="T17" fmla="*/ 482 w 482"/>
              <a:gd name="T18" fmla="*/ 101 h 101"/>
            </a:gdLst>
            <a:ahLst/>
            <a:cxnLst>
              <a:cxn ang="T10">
                <a:pos x="T0" y="T1"/>
              </a:cxn>
              <a:cxn ang="T11">
                <a:pos x="T2" y="T3"/>
              </a:cxn>
              <a:cxn ang="T12">
                <a:pos x="T4" y="T5"/>
              </a:cxn>
              <a:cxn ang="T13">
                <a:pos x="T6" y="T7"/>
              </a:cxn>
              <a:cxn ang="T14">
                <a:pos x="T8" y="T9"/>
              </a:cxn>
            </a:cxnLst>
            <a:rect l="T15" t="T16" r="T17" b="T18"/>
            <a:pathLst>
              <a:path w="482" h="101">
                <a:moveTo>
                  <a:pt x="0" y="0"/>
                </a:moveTo>
                <a:lnTo>
                  <a:pt x="481" y="0"/>
                </a:lnTo>
                <a:lnTo>
                  <a:pt x="481" y="100"/>
                </a:lnTo>
                <a:lnTo>
                  <a:pt x="0" y="100"/>
                </a:lnTo>
                <a:lnTo>
                  <a:pt x="0"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1683" name="Freeform 4">
            <a:extLst>
              <a:ext uri="{FF2B5EF4-FFF2-40B4-BE49-F238E27FC236}">
                <a16:creationId xmlns:a16="http://schemas.microsoft.com/office/drawing/2014/main" id="{95B6B1C1-073C-3F4E-86F4-4F7F60E6C087}"/>
              </a:ext>
            </a:extLst>
          </p:cNvPr>
          <p:cNvSpPr>
            <a:spLocks/>
          </p:cNvSpPr>
          <p:nvPr/>
        </p:nvSpPr>
        <p:spPr bwMode="auto">
          <a:xfrm>
            <a:off x="3760788" y="6007100"/>
            <a:ext cx="812800" cy="217488"/>
          </a:xfrm>
          <a:custGeom>
            <a:avLst/>
            <a:gdLst>
              <a:gd name="T0" fmla="*/ 0 w 512"/>
              <a:gd name="T1" fmla="*/ 0 h 137"/>
              <a:gd name="T2" fmla="*/ 2147483646 w 512"/>
              <a:gd name="T3" fmla="*/ 0 h 137"/>
              <a:gd name="T4" fmla="*/ 2147483646 w 512"/>
              <a:gd name="T5" fmla="*/ 2147483646 h 137"/>
              <a:gd name="T6" fmla="*/ 0 w 512"/>
              <a:gd name="T7" fmla="*/ 2147483646 h 137"/>
              <a:gd name="T8" fmla="*/ 0 w 512"/>
              <a:gd name="T9" fmla="*/ 0 h 137"/>
              <a:gd name="T10" fmla="*/ 0 60000 65536"/>
              <a:gd name="T11" fmla="*/ 0 60000 65536"/>
              <a:gd name="T12" fmla="*/ 0 60000 65536"/>
              <a:gd name="T13" fmla="*/ 0 60000 65536"/>
              <a:gd name="T14" fmla="*/ 0 60000 65536"/>
              <a:gd name="T15" fmla="*/ 0 w 512"/>
              <a:gd name="T16" fmla="*/ 0 h 137"/>
              <a:gd name="T17" fmla="*/ 512 w 512"/>
              <a:gd name="T18" fmla="*/ 137 h 137"/>
            </a:gdLst>
            <a:ahLst/>
            <a:cxnLst>
              <a:cxn ang="T10">
                <a:pos x="T0" y="T1"/>
              </a:cxn>
              <a:cxn ang="T11">
                <a:pos x="T2" y="T3"/>
              </a:cxn>
              <a:cxn ang="T12">
                <a:pos x="T4" y="T5"/>
              </a:cxn>
              <a:cxn ang="T13">
                <a:pos x="T6" y="T7"/>
              </a:cxn>
              <a:cxn ang="T14">
                <a:pos x="T8" y="T9"/>
              </a:cxn>
            </a:cxnLst>
            <a:rect l="T15" t="T16" r="T17" b="T18"/>
            <a:pathLst>
              <a:path w="512" h="137">
                <a:moveTo>
                  <a:pt x="0" y="0"/>
                </a:moveTo>
                <a:lnTo>
                  <a:pt x="511" y="0"/>
                </a:lnTo>
                <a:lnTo>
                  <a:pt x="511" y="136"/>
                </a:lnTo>
                <a:lnTo>
                  <a:pt x="0" y="136"/>
                </a:lnTo>
                <a:lnTo>
                  <a:pt x="0" y="0"/>
                </a:lnTo>
              </a:path>
            </a:pathLst>
          </a:custGeom>
          <a:solidFill>
            <a:srgbClr val="EAEC5E"/>
          </a:solidFill>
          <a:ln w="12700" cap="rnd">
            <a:solidFill>
              <a:srgbClr val="000000"/>
            </a:solidFill>
            <a:round/>
            <a:headEnd/>
            <a:tailEnd/>
          </a:ln>
        </p:spPr>
        <p:txBody>
          <a:bodyPr/>
          <a:lstStyle/>
          <a:p>
            <a:endParaRPr lang="en-US"/>
          </a:p>
        </p:txBody>
      </p:sp>
      <p:sp>
        <p:nvSpPr>
          <p:cNvPr id="71684" name="Line 5">
            <a:extLst>
              <a:ext uri="{FF2B5EF4-FFF2-40B4-BE49-F238E27FC236}">
                <a16:creationId xmlns:a16="http://schemas.microsoft.com/office/drawing/2014/main" id="{78ED7716-6C8E-D540-8E07-5017C28EAC00}"/>
              </a:ext>
            </a:extLst>
          </p:cNvPr>
          <p:cNvSpPr>
            <a:spLocks noChangeShapeType="1"/>
          </p:cNvSpPr>
          <p:nvPr/>
        </p:nvSpPr>
        <p:spPr bwMode="auto">
          <a:xfrm flipV="1">
            <a:off x="3767138" y="5867400"/>
            <a:ext cx="279400" cy="130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5" name="Line 6">
            <a:extLst>
              <a:ext uri="{FF2B5EF4-FFF2-40B4-BE49-F238E27FC236}">
                <a16:creationId xmlns:a16="http://schemas.microsoft.com/office/drawing/2014/main" id="{9E17BCC6-86AF-8342-8E96-B3CEF4BCF752}"/>
              </a:ext>
            </a:extLst>
          </p:cNvPr>
          <p:cNvSpPr>
            <a:spLocks noChangeShapeType="1"/>
          </p:cNvSpPr>
          <p:nvPr/>
        </p:nvSpPr>
        <p:spPr bwMode="auto">
          <a:xfrm flipV="1">
            <a:off x="4565650" y="5876925"/>
            <a:ext cx="252413" cy="130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6" name="Line 7">
            <a:extLst>
              <a:ext uri="{FF2B5EF4-FFF2-40B4-BE49-F238E27FC236}">
                <a16:creationId xmlns:a16="http://schemas.microsoft.com/office/drawing/2014/main" id="{F50356BD-5A4F-9145-85A9-0225E700B1FF}"/>
              </a:ext>
            </a:extLst>
          </p:cNvPr>
          <p:cNvSpPr>
            <a:spLocks noChangeShapeType="1"/>
          </p:cNvSpPr>
          <p:nvPr/>
        </p:nvSpPr>
        <p:spPr bwMode="auto">
          <a:xfrm flipV="1">
            <a:off x="4546600" y="6035675"/>
            <a:ext cx="268288" cy="1762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687" name="Group 8">
            <a:extLst>
              <a:ext uri="{FF2B5EF4-FFF2-40B4-BE49-F238E27FC236}">
                <a16:creationId xmlns:a16="http://schemas.microsoft.com/office/drawing/2014/main" id="{A7D1A7DB-9DCA-8B43-AEA6-D8499D9FA0AA}"/>
              </a:ext>
            </a:extLst>
          </p:cNvPr>
          <p:cNvGrpSpPr>
            <a:grpSpLocks/>
          </p:cNvGrpSpPr>
          <p:nvPr/>
        </p:nvGrpSpPr>
        <p:grpSpPr bwMode="auto">
          <a:xfrm>
            <a:off x="4052888" y="5864225"/>
            <a:ext cx="765175" cy="161925"/>
            <a:chOff x="2553" y="3694"/>
            <a:chExt cx="482" cy="102"/>
          </a:xfrm>
        </p:grpSpPr>
        <p:sp>
          <p:nvSpPr>
            <p:cNvPr id="71801" name="Line 9">
              <a:extLst>
                <a:ext uri="{FF2B5EF4-FFF2-40B4-BE49-F238E27FC236}">
                  <a16:creationId xmlns:a16="http://schemas.microsoft.com/office/drawing/2014/main" id="{799066C3-98E8-A544-B13A-A0D8C5B2F14E}"/>
                </a:ext>
              </a:extLst>
            </p:cNvPr>
            <p:cNvSpPr>
              <a:spLocks noChangeShapeType="1"/>
            </p:cNvSpPr>
            <p:nvPr/>
          </p:nvSpPr>
          <p:spPr bwMode="auto">
            <a:xfrm>
              <a:off x="2553" y="3694"/>
              <a:ext cx="4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2" name="Line 10">
              <a:extLst>
                <a:ext uri="{FF2B5EF4-FFF2-40B4-BE49-F238E27FC236}">
                  <a16:creationId xmlns:a16="http://schemas.microsoft.com/office/drawing/2014/main" id="{0F8AC231-4220-AE43-B5BB-6AA126CABD02}"/>
                </a:ext>
              </a:extLst>
            </p:cNvPr>
            <p:cNvSpPr>
              <a:spLocks noChangeShapeType="1"/>
            </p:cNvSpPr>
            <p:nvPr/>
          </p:nvSpPr>
          <p:spPr bwMode="auto">
            <a:xfrm>
              <a:off x="3035" y="3698"/>
              <a:ext cx="0" cy="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688" name="Freeform 11">
            <a:extLst>
              <a:ext uri="{FF2B5EF4-FFF2-40B4-BE49-F238E27FC236}">
                <a16:creationId xmlns:a16="http://schemas.microsoft.com/office/drawing/2014/main" id="{F05C2582-61A8-C547-B828-41694C14422A}"/>
              </a:ext>
            </a:extLst>
          </p:cNvPr>
          <p:cNvSpPr>
            <a:spLocks/>
          </p:cNvSpPr>
          <p:nvPr/>
        </p:nvSpPr>
        <p:spPr bwMode="auto">
          <a:xfrm>
            <a:off x="4852988" y="5846763"/>
            <a:ext cx="1268412" cy="398462"/>
          </a:xfrm>
          <a:custGeom>
            <a:avLst/>
            <a:gdLst>
              <a:gd name="T0" fmla="*/ 0 w 799"/>
              <a:gd name="T1" fmla="*/ 0 h 251"/>
              <a:gd name="T2" fmla="*/ 2147483646 w 799"/>
              <a:gd name="T3" fmla="*/ 0 h 251"/>
              <a:gd name="T4" fmla="*/ 2147483646 w 799"/>
              <a:gd name="T5" fmla="*/ 2147483646 h 251"/>
              <a:gd name="T6" fmla="*/ 0 w 799"/>
              <a:gd name="T7" fmla="*/ 2147483646 h 251"/>
              <a:gd name="T8" fmla="*/ 0 w 799"/>
              <a:gd name="T9" fmla="*/ 0 h 251"/>
              <a:gd name="T10" fmla="*/ 0 60000 65536"/>
              <a:gd name="T11" fmla="*/ 0 60000 65536"/>
              <a:gd name="T12" fmla="*/ 0 60000 65536"/>
              <a:gd name="T13" fmla="*/ 0 60000 65536"/>
              <a:gd name="T14" fmla="*/ 0 60000 65536"/>
              <a:gd name="T15" fmla="*/ 0 w 799"/>
              <a:gd name="T16" fmla="*/ 0 h 251"/>
              <a:gd name="T17" fmla="*/ 799 w 799"/>
              <a:gd name="T18" fmla="*/ 251 h 251"/>
            </a:gdLst>
            <a:ahLst/>
            <a:cxnLst>
              <a:cxn ang="T10">
                <a:pos x="T0" y="T1"/>
              </a:cxn>
              <a:cxn ang="T11">
                <a:pos x="T2" y="T3"/>
              </a:cxn>
              <a:cxn ang="T12">
                <a:pos x="T4" y="T5"/>
              </a:cxn>
              <a:cxn ang="T13">
                <a:pos x="T6" y="T7"/>
              </a:cxn>
              <a:cxn ang="T14">
                <a:pos x="T8" y="T9"/>
              </a:cxn>
            </a:cxnLst>
            <a:rect l="T15" t="T16" r="T17" b="T18"/>
            <a:pathLst>
              <a:path w="799" h="251">
                <a:moveTo>
                  <a:pt x="0" y="0"/>
                </a:moveTo>
                <a:lnTo>
                  <a:pt x="798" y="0"/>
                </a:lnTo>
                <a:lnTo>
                  <a:pt x="798" y="250"/>
                </a:lnTo>
                <a:lnTo>
                  <a:pt x="0" y="250"/>
                </a:lnTo>
                <a:lnTo>
                  <a:pt x="0" y="0"/>
                </a:lnTo>
              </a:path>
            </a:pathLst>
          </a:custGeom>
          <a:solidFill>
            <a:srgbClr val="EAEC5E"/>
          </a:solidFill>
          <a:ln w="12700" cap="rnd">
            <a:solidFill>
              <a:srgbClr val="000000"/>
            </a:solidFill>
            <a:round/>
            <a:headEnd/>
            <a:tailEnd/>
          </a:ln>
        </p:spPr>
        <p:txBody>
          <a:bodyPr/>
          <a:lstStyle/>
          <a:p>
            <a:endParaRPr lang="en-US"/>
          </a:p>
        </p:txBody>
      </p:sp>
      <p:sp>
        <p:nvSpPr>
          <p:cNvPr id="71689" name="Line 12">
            <a:extLst>
              <a:ext uri="{FF2B5EF4-FFF2-40B4-BE49-F238E27FC236}">
                <a16:creationId xmlns:a16="http://schemas.microsoft.com/office/drawing/2014/main" id="{E6E64909-3F8B-8A4F-9173-5D5FED9CBFF7}"/>
              </a:ext>
            </a:extLst>
          </p:cNvPr>
          <p:cNvSpPr>
            <a:spLocks noChangeShapeType="1"/>
          </p:cNvSpPr>
          <p:nvPr/>
        </p:nvSpPr>
        <p:spPr bwMode="auto">
          <a:xfrm flipV="1">
            <a:off x="4887913" y="5727700"/>
            <a:ext cx="193675" cy="1095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0" name="Line 13">
            <a:extLst>
              <a:ext uri="{FF2B5EF4-FFF2-40B4-BE49-F238E27FC236}">
                <a16:creationId xmlns:a16="http://schemas.microsoft.com/office/drawing/2014/main" id="{DFCE6917-BD5B-7849-BA48-AEF3E15EE4F9}"/>
              </a:ext>
            </a:extLst>
          </p:cNvPr>
          <p:cNvSpPr>
            <a:spLocks noChangeShapeType="1"/>
          </p:cNvSpPr>
          <p:nvPr/>
        </p:nvSpPr>
        <p:spPr bwMode="auto">
          <a:xfrm flipV="1">
            <a:off x="6129338" y="5715000"/>
            <a:ext cx="215900" cy="147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691" name="Group 14">
            <a:extLst>
              <a:ext uri="{FF2B5EF4-FFF2-40B4-BE49-F238E27FC236}">
                <a16:creationId xmlns:a16="http://schemas.microsoft.com/office/drawing/2014/main" id="{513A0087-55A1-BA4D-9184-A3D59BC02AE1}"/>
              </a:ext>
            </a:extLst>
          </p:cNvPr>
          <p:cNvGrpSpPr>
            <a:grpSpLocks/>
          </p:cNvGrpSpPr>
          <p:nvPr/>
        </p:nvGrpSpPr>
        <p:grpSpPr bwMode="auto">
          <a:xfrm>
            <a:off x="5087938" y="5718175"/>
            <a:ext cx="1254125" cy="341313"/>
            <a:chOff x="3205" y="3602"/>
            <a:chExt cx="790" cy="215"/>
          </a:xfrm>
        </p:grpSpPr>
        <p:sp>
          <p:nvSpPr>
            <p:cNvPr id="71799" name="Line 15">
              <a:extLst>
                <a:ext uri="{FF2B5EF4-FFF2-40B4-BE49-F238E27FC236}">
                  <a16:creationId xmlns:a16="http://schemas.microsoft.com/office/drawing/2014/main" id="{210BD91F-123C-824A-AE76-6FE1585DD770}"/>
                </a:ext>
              </a:extLst>
            </p:cNvPr>
            <p:cNvSpPr>
              <a:spLocks noChangeShapeType="1"/>
            </p:cNvSpPr>
            <p:nvPr/>
          </p:nvSpPr>
          <p:spPr bwMode="auto">
            <a:xfrm>
              <a:off x="3205" y="3602"/>
              <a:ext cx="78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0" name="Line 16">
              <a:extLst>
                <a:ext uri="{FF2B5EF4-FFF2-40B4-BE49-F238E27FC236}">
                  <a16:creationId xmlns:a16="http://schemas.microsoft.com/office/drawing/2014/main" id="{50BCA896-E918-0147-AA52-B7A9C22B14DB}"/>
                </a:ext>
              </a:extLst>
            </p:cNvPr>
            <p:cNvSpPr>
              <a:spLocks noChangeShapeType="1"/>
            </p:cNvSpPr>
            <p:nvPr/>
          </p:nvSpPr>
          <p:spPr bwMode="auto">
            <a:xfrm>
              <a:off x="3995" y="3606"/>
              <a:ext cx="0" cy="2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692" name="Line 17">
            <a:extLst>
              <a:ext uri="{FF2B5EF4-FFF2-40B4-BE49-F238E27FC236}">
                <a16:creationId xmlns:a16="http://schemas.microsoft.com/office/drawing/2014/main" id="{FB36EE05-A5F0-654F-B8D0-CD345B0F77A9}"/>
              </a:ext>
            </a:extLst>
          </p:cNvPr>
          <p:cNvSpPr>
            <a:spLocks noChangeShapeType="1"/>
          </p:cNvSpPr>
          <p:nvPr/>
        </p:nvSpPr>
        <p:spPr bwMode="auto">
          <a:xfrm flipV="1">
            <a:off x="6167438" y="6062663"/>
            <a:ext cx="180975" cy="1619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3" name="Freeform 18">
            <a:extLst>
              <a:ext uri="{FF2B5EF4-FFF2-40B4-BE49-F238E27FC236}">
                <a16:creationId xmlns:a16="http://schemas.microsoft.com/office/drawing/2014/main" id="{911606AD-A1F7-A546-AEBD-F6C770335139}"/>
              </a:ext>
            </a:extLst>
          </p:cNvPr>
          <p:cNvSpPr>
            <a:spLocks/>
          </p:cNvSpPr>
          <p:nvPr/>
        </p:nvSpPr>
        <p:spPr bwMode="auto">
          <a:xfrm>
            <a:off x="4840288" y="2898775"/>
            <a:ext cx="1258887" cy="322263"/>
          </a:xfrm>
          <a:custGeom>
            <a:avLst/>
            <a:gdLst>
              <a:gd name="T0" fmla="*/ 0 w 793"/>
              <a:gd name="T1" fmla="*/ 0 h 203"/>
              <a:gd name="T2" fmla="*/ 2147483646 w 793"/>
              <a:gd name="T3" fmla="*/ 0 h 203"/>
              <a:gd name="T4" fmla="*/ 2147483646 w 793"/>
              <a:gd name="T5" fmla="*/ 2147483646 h 203"/>
              <a:gd name="T6" fmla="*/ 0 w 793"/>
              <a:gd name="T7" fmla="*/ 2147483646 h 203"/>
              <a:gd name="T8" fmla="*/ 0 w 793"/>
              <a:gd name="T9" fmla="*/ 0 h 203"/>
              <a:gd name="T10" fmla="*/ 0 60000 65536"/>
              <a:gd name="T11" fmla="*/ 0 60000 65536"/>
              <a:gd name="T12" fmla="*/ 0 60000 65536"/>
              <a:gd name="T13" fmla="*/ 0 60000 65536"/>
              <a:gd name="T14" fmla="*/ 0 60000 65536"/>
              <a:gd name="T15" fmla="*/ 0 w 793"/>
              <a:gd name="T16" fmla="*/ 0 h 203"/>
              <a:gd name="T17" fmla="*/ 793 w 793"/>
              <a:gd name="T18" fmla="*/ 203 h 203"/>
            </a:gdLst>
            <a:ahLst/>
            <a:cxnLst>
              <a:cxn ang="T10">
                <a:pos x="T0" y="T1"/>
              </a:cxn>
              <a:cxn ang="T11">
                <a:pos x="T2" y="T3"/>
              </a:cxn>
              <a:cxn ang="T12">
                <a:pos x="T4" y="T5"/>
              </a:cxn>
              <a:cxn ang="T13">
                <a:pos x="T6" y="T7"/>
              </a:cxn>
              <a:cxn ang="T14">
                <a:pos x="T8" y="T9"/>
              </a:cxn>
            </a:cxnLst>
            <a:rect l="T15" t="T16" r="T17" b="T18"/>
            <a:pathLst>
              <a:path w="793" h="203">
                <a:moveTo>
                  <a:pt x="0" y="0"/>
                </a:moveTo>
                <a:lnTo>
                  <a:pt x="792" y="0"/>
                </a:lnTo>
                <a:lnTo>
                  <a:pt x="792" y="202"/>
                </a:lnTo>
                <a:lnTo>
                  <a:pt x="0" y="2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71694" name="Freeform 19">
            <a:extLst>
              <a:ext uri="{FF2B5EF4-FFF2-40B4-BE49-F238E27FC236}">
                <a16:creationId xmlns:a16="http://schemas.microsoft.com/office/drawing/2014/main" id="{277AF9D0-BB91-A44B-A43E-0620A65381EB}"/>
              </a:ext>
            </a:extLst>
          </p:cNvPr>
          <p:cNvSpPr>
            <a:spLocks/>
          </p:cNvSpPr>
          <p:nvPr/>
        </p:nvSpPr>
        <p:spPr bwMode="auto">
          <a:xfrm>
            <a:off x="4840288" y="2898775"/>
            <a:ext cx="1268412" cy="331788"/>
          </a:xfrm>
          <a:custGeom>
            <a:avLst/>
            <a:gdLst>
              <a:gd name="T0" fmla="*/ 0 w 799"/>
              <a:gd name="T1" fmla="*/ 0 h 209"/>
              <a:gd name="T2" fmla="*/ 2147483646 w 799"/>
              <a:gd name="T3" fmla="*/ 0 h 209"/>
              <a:gd name="T4" fmla="*/ 2147483646 w 799"/>
              <a:gd name="T5" fmla="*/ 2147483646 h 209"/>
              <a:gd name="T6" fmla="*/ 0 w 799"/>
              <a:gd name="T7" fmla="*/ 2147483646 h 209"/>
              <a:gd name="T8" fmla="*/ 0 w 799"/>
              <a:gd name="T9" fmla="*/ 0 h 209"/>
              <a:gd name="T10" fmla="*/ 0 60000 65536"/>
              <a:gd name="T11" fmla="*/ 0 60000 65536"/>
              <a:gd name="T12" fmla="*/ 0 60000 65536"/>
              <a:gd name="T13" fmla="*/ 0 60000 65536"/>
              <a:gd name="T14" fmla="*/ 0 60000 65536"/>
              <a:gd name="T15" fmla="*/ 0 w 799"/>
              <a:gd name="T16" fmla="*/ 0 h 209"/>
              <a:gd name="T17" fmla="*/ 799 w 799"/>
              <a:gd name="T18" fmla="*/ 209 h 209"/>
            </a:gdLst>
            <a:ahLst/>
            <a:cxnLst>
              <a:cxn ang="T10">
                <a:pos x="T0" y="T1"/>
              </a:cxn>
              <a:cxn ang="T11">
                <a:pos x="T2" y="T3"/>
              </a:cxn>
              <a:cxn ang="T12">
                <a:pos x="T4" y="T5"/>
              </a:cxn>
              <a:cxn ang="T13">
                <a:pos x="T6" y="T7"/>
              </a:cxn>
              <a:cxn ang="T14">
                <a:pos x="T8" y="T9"/>
              </a:cxn>
            </a:cxnLst>
            <a:rect l="T15" t="T16" r="T17" b="T18"/>
            <a:pathLst>
              <a:path w="799" h="209">
                <a:moveTo>
                  <a:pt x="0" y="0"/>
                </a:moveTo>
                <a:lnTo>
                  <a:pt x="798" y="0"/>
                </a:lnTo>
                <a:lnTo>
                  <a:pt x="798" y="208"/>
                </a:lnTo>
                <a:lnTo>
                  <a:pt x="0" y="208"/>
                </a:lnTo>
                <a:lnTo>
                  <a:pt x="0" y="0"/>
                </a:lnTo>
              </a:path>
            </a:pathLst>
          </a:custGeom>
          <a:solidFill>
            <a:srgbClr val="EAEC5E"/>
          </a:solidFill>
          <a:ln w="12700" cap="rnd">
            <a:solidFill>
              <a:srgbClr val="000000"/>
            </a:solidFill>
            <a:round/>
            <a:headEnd/>
            <a:tailEnd/>
          </a:ln>
        </p:spPr>
        <p:txBody>
          <a:bodyPr/>
          <a:lstStyle/>
          <a:p>
            <a:endParaRPr lang="en-US"/>
          </a:p>
        </p:txBody>
      </p:sp>
      <p:sp>
        <p:nvSpPr>
          <p:cNvPr id="71695" name="Line 20">
            <a:extLst>
              <a:ext uri="{FF2B5EF4-FFF2-40B4-BE49-F238E27FC236}">
                <a16:creationId xmlns:a16="http://schemas.microsoft.com/office/drawing/2014/main" id="{91B62597-9468-EC42-A51D-FC71FD3FBB46}"/>
              </a:ext>
            </a:extLst>
          </p:cNvPr>
          <p:cNvSpPr>
            <a:spLocks noChangeShapeType="1"/>
          </p:cNvSpPr>
          <p:nvPr/>
        </p:nvSpPr>
        <p:spPr bwMode="auto">
          <a:xfrm flipV="1">
            <a:off x="4846638" y="2768600"/>
            <a:ext cx="277812" cy="130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6" name="Line 21">
            <a:extLst>
              <a:ext uri="{FF2B5EF4-FFF2-40B4-BE49-F238E27FC236}">
                <a16:creationId xmlns:a16="http://schemas.microsoft.com/office/drawing/2014/main" id="{B4D6DBF8-78BB-174C-8A19-7A46BA5F4CBB}"/>
              </a:ext>
            </a:extLst>
          </p:cNvPr>
          <p:cNvSpPr>
            <a:spLocks noChangeShapeType="1"/>
          </p:cNvSpPr>
          <p:nvPr/>
        </p:nvSpPr>
        <p:spPr bwMode="auto">
          <a:xfrm flipV="1">
            <a:off x="6088063" y="2774950"/>
            <a:ext cx="254000" cy="130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697" name="Group 22">
            <a:extLst>
              <a:ext uri="{FF2B5EF4-FFF2-40B4-BE49-F238E27FC236}">
                <a16:creationId xmlns:a16="http://schemas.microsoft.com/office/drawing/2014/main" id="{5ACA0C09-7843-6149-BE15-501CC6878FB9}"/>
              </a:ext>
            </a:extLst>
          </p:cNvPr>
          <p:cNvGrpSpPr>
            <a:grpSpLocks/>
          </p:cNvGrpSpPr>
          <p:nvPr/>
        </p:nvGrpSpPr>
        <p:grpSpPr bwMode="auto">
          <a:xfrm>
            <a:off x="5111750" y="2768600"/>
            <a:ext cx="1236663" cy="285750"/>
            <a:chOff x="3220" y="1744"/>
            <a:chExt cx="779" cy="180"/>
          </a:xfrm>
        </p:grpSpPr>
        <p:sp>
          <p:nvSpPr>
            <p:cNvPr id="71797" name="Line 23">
              <a:extLst>
                <a:ext uri="{FF2B5EF4-FFF2-40B4-BE49-F238E27FC236}">
                  <a16:creationId xmlns:a16="http://schemas.microsoft.com/office/drawing/2014/main" id="{8662C875-CC67-CF4B-BA13-810245419C95}"/>
                </a:ext>
              </a:extLst>
            </p:cNvPr>
            <p:cNvSpPr>
              <a:spLocks noChangeShapeType="1"/>
            </p:cNvSpPr>
            <p:nvPr/>
          </p:nvSpPr>
          <p:spPr bwMode="auto">
            <a:xfrm>
              <a:off x="3220" y="1744"/>
              <a:ext cx="7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8" name="Line 24">
              <a:extLst>
                <a:ext uri="{FF2B5EF4-FFF2-40B4-BE49-F238E27FC236}">
                  <a16:creationId xmlns:a16="http://schemas.microsoft.com/office/drawing/2014/main" id="{665E4F99-2FEC-F84A-B8E7-B9BEE64C7CC4}"/>
                </a:ext>
              </a:extLst>
            </p:cNvPr>
            <p:cNvSpPr>
              <a:spLocks noChangeShapeType="1"/>
            </p:cNvSpPr>
            <p:nvPr/>
          </p:nvSpPr>
          <p:spPr bwMode="auto">
            <a:xfrm>
              <a:off x="3999" y="1748"/>
              <a:ext cx="0"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698" name="Line 25">
            <a:extLst>
              <a:ext uri="{FF2B5EF4-FFF2-40B4-BE49-F238E27FC236}">
                <a16:creationId xmlns:a16="http://schemas.microsoft.com/office/drawing/2014/main" id="{20C3F62D-F7CC-E94C-ACE2-3BE72F69C5F2}"/>
              </a:ext>
            </a:extLst>
          </p:cNvPr>
          <p:cNvSpPr>
            <a:spLocks noChangeShapeType="1"/>
          </p:cNvSpPr>
          <p:nvPr/>
        </p:nvSpPr>
        <p:spPr bwMode="auto">
          <a:xfrm flipV="1">
            <a:off x="6126163" y="3067050"/>
            <a:ext cx="228600" cy="1428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699" name="Group 26">
            <a:extLst>
              <a:ext uri="{FF2B5EF4-FFF2-40B4-BE49-F238E27FC236}">
                <a16:creationId xmlns:a16="http://schemas.microsoft.com/office/drawing/2014/main" id="{D72923DE-C799-B74A-B389-F959B037844A}"/>
              </a:ext>
            </a:extLst>
          </p:cNvPr>
          <p:cNvGrpSpPr>
            <a:grpSpLocks/>
          </p:cNvGrpSpPr>
          <p:nvPr/>
        </p:nvGrpSpPr>
        <p:grpSpPr bwMode="auto">
          <a:xfrm>
            <a:off x="3003550" y="3014663"/>
            <a:ext cx="519113" cy="131762"/>
            <a:chOff x="1892" y="1899"/>
            <a:chExt cx="327" cy="83"/>
          </a:xfrm>
        </p:grpSpPr>
        <p:sp>
          <p:nvSpPr>
            <p:cNvPr id="71790" name="Freeform 27">
              <a:extLst>
                <a:ext uri="{FF2B5EF4-FFF2-40B4-BE49-F238E27FC236}">
                  <a16:creationId xmlns:a16="http://schemas.microsoft.com/office/drawing/2014/main" id="{FC11C34C-DB10-C343-86D4-59B27A77566F}"/>
                </a:ext>
              </a:extLst>
            </p:cNvPr>
            <p:cNvSpPr>
              <a:spLocks/>
            </p:cNvSpPr>
            <p:nvPr/>
          </p:nvSpPr>
          <p:spPr bwMode="auto">
            <a:xfrm>
              <a:off x="1892" y="1957"/>
              <a:ext cx="146" cy="19"/>
            </a:xfrm>
            <a:custGeom>
              <a:avLst/>
              <a:gdLst>
                <a:gd name="T0" fmla="*/ 0 w 146"/>
                <a:gd name="T1" fmla="*/ 0 h 19"/>
                <a:gd name="T2" fmla="*/ 145 w 146"/>
                <a:gd name="T3" fmla="*/ 0 h 19"/>
                <a:gd name="T4" fmla="*/ 145 w 146"/>
                <a:gd name="T5" fmla="*/ 18 h 19"/>
                <a:gd name="T6" fmla="*/ 0 w 146"/>
                <a:gd name="T7" fmla="*/ 18 h 19"/>
                <a:gd name="T8" fmla="*/ 0 w 146"/>
                <a:gd name="T9" fmla="*/ 0 h 19"/>
                <a:gd name="T10" fmla="*/ 0 60000 65536"/>
                <a:gd name="T11" fmla="*/ 0 60000 65536"/>
                <a:gd name="T12" fmla="*/ 0 60000 65536"/>
                <a:gd name="T13" fmla="*/ 0 60000 65536"/>
                <a:gd name="T14" fmla="*/ 0 60000 65536"/>
                <a:gd name="T15" fmla="*/ 0 w 146"/>
                <a:gd name="T16" fmla="*/ 0 h 19"/>
                <a:gd name="T17" fmla="*/ 146 w 146"/>
                <a:gd name="T18" fmla="*/ 19 h 19"/>
              </a:gdLst>
              <a:ahLst/>
              <a:cxnLst>
                <a:cxn ang="T10">
                  <a:pos x="T0" y="T1"/>
                </a:cxn>
                <a:cxn ang="T11">
                  <a:pos x="T2" y="T3"/>
                </a:cxn>
                <a:cxn ang="T12">
                  <a:pos x="T4" y="T5"/>
                </a:cxn>
                <a:cxn ang="T13">
                  <a:pos x="T6" y="T7"/>
                </a:cxn>
                <a:cxn ang="T14">
                  <a:pos x="T8" y="T9"/>
                </a:cxn>
              </a:cxnLst>
              <a:rect l="T15" t="T16" r="T17" b="T18"/>
              <a:pathLst>
                <a:path w="146" h="19">
                  <a:moveTo>
                    <a:pt x="0" y="0"/>
                  </a:moveTo>
                  <a:lnTo>
                    <a:pt x="145" y="0"/>
                  </a:lnTo>
                  <a:lnTo>
                    <a:pt x="145" y="18"/>
                  </a:lnTo>
                  <a:lnTo>
                    <a:pt x="0" y="18"/>
                  </a:lnTo>
                  <a:lnTo>
                    <a:pt x="0" y="0"/>
                  </a:lnTo>
                </a:path>
              </a:pathLst>
            </a:custGeom>
            <a:solidFill>
              <a:srgbClr val="EAEC5E"/>
            </a:solidFill>
            <a:ln w="12700" cap="rnd">
              <a:solidFill>
                <a:srgbClr val="000000"/>
              </a:solidFill>
              <a:round/>
              <a:headEnd/>
              <a:tailEnd/>
            </a:ln>
          </p:spPr>
          <p:txBody>
            <a:bodyPr/>
            <a:lstStyle/>
            <a:p>
              <a:endParaRPr lang="en-US"/>
            </a:p>
          </p:txBody>
        </p:sp>
        <p:sp>
          <p:nvSpPr>
            <p:cNvPr id="71791" name="Freeform 28">
              <a:extLst>
                <a:ext uri="{FF2B5EF4-FFF2-40B4-BE49-F238E27FC236}">
                  <a16:creationId xmlns:a16="http://schemas.microsoft.com/office/drawing/2014/main" id="{384BA63D-EB86-8844-AA45-6E5DC87911BD}"/>
                </a:ext>
              </a:extLst>
            </p:cNvPr>
            <p:cNvSpPr>
              <a:spLocks/>
            </p:cNvSpPr>
            <p:nvPr/>
          </p:nvSpPr>
          <p:spPr bwMode="auto">
            <a:xfrm>
              <a:off x="1892" y="1957"/>
              <a:ext cx="152" cy="25"/>
            </a:xfrm>
            <a:custGeom>
              <a:avLst/>
              <a:gdLst>
                <a:gd name="T0" fmla="*/ 0 w 152"/>
                <a:gd name="T1" fmla="*/ 0 h 25"/>
                <a:gd name="T2" fmla="*/ 151 w 152"/>
                <a:gd name="T3" fmla="*/ 0 h 25"/>
                <a:gd name="T4" fmla="*/ 151 w 152"/>
                <a:gd name="T5" fmla="*/ 24 h 25"/>
                <a:gd name="T6" fmla="*/ 0 w 152"/>
                <a:gd name="T7" fmla="*/ 24 h 25"/>
                <a:gd name="T8" fmla="*/ 0 w 152"/>
                <a:gd name="T9" fmla="*/ 0 h 25"/>
                <a:gd name="T10" fmla="*/ 0 60000 65536"/>
                <a:gd name="T11" fmla="*/ 0 60000 65536"/>
                <a:gd name="T12" fmla="*/ 0 60000 65536"/>
                <a:gd name="T13" fmla="*/ 0 60000 65536"/>
                <a:gd name="T14" fmla="*/ 0 60000 65536"/>
                <a:gd name="T15" fmla="*/ 0 w 152"/>
                <a:gd name="T16" fmla="*/ 0 h 25"/>
                <a:gd name="T17" fmla="*/ 152 w 152"/>
                <a:gd name="T18" fmla="*/ 25 h 25"/>
              </a:gdLst>
              <a:ahLst/>
              <a:cxnLst>
                <a:cxn ang="T10">
                  <a:pos x="T0" y="T1"/>
                </a:cxn>
                <a:cxn ang="T11">
                  <a:pos x="T2" y="T3"/>
                </a:cxn>
                <a:cxn ang="T12">
                  <a:pos x="T4" y="T5"/>
                </a:cxn>
                <a:cxn ang="T13">
                  <a:pos x="T6" y="T7"/>
                </a:cxn>
                <a:cxn ang="T14">
                  <a:pos x="T8" y="T9"/>
                </a:cxn>
              </a:cxnLst>
              <a:rect l="T15" t="T16" r="T17" b="T18"/>
              <a:pathLst>
                <a:path w="152" h="25">
                  <a:moveTo>
                    <a:pt x="0" y="0"/>
                  </a:moveTo>
                  <a:lnTo>
                    <a:pt x="151" y="0"/>
                  </a:lnTo>
                  <a:lnTo>
                    <a:pt x="151" y="24"/>
                  </a:lnTo>
                  <a:lnTo>
                    <a:pt x="0" y="24"/>
                  </a:lnTo>
                  <a:lnTo>
                    <a:pt x="0" y="0"/>
                  </a:lnTo>
                </a:path>
              </a:pathLst>
            </a:custGeom>
            <a:solidFill>
              <a:srgbClr val="EAEC5E"/>
            </a:solidFill>
            <a:ln w="12700" cap="rnd">
              <a:solidFill>
                <a:srgbClr val="000000"/>
              </a:solidFill>
              <a:round/>
              <a:headEnd/>
              <a:tailEnd/>
            </a:ln>
          </p:spPr>
          <p:txBody>
            <a:bodyPr/>
            <a:lstStyle/>
            <a:p>
              <a:endParaRPr lang="en-US"/>
            </a:p>
          </p:txBody>
        </p:sp>
        <p:sp>
          <p:nvSpPr>
            <p:cNvPr id="71792" name="Line 29">
              <a:extLst>
                <a:ext uri="{FF2B5EF4-FFF2-40B4-BE49-F238E27FC236}">
                  <a16:creationId xmlns:a16="http://schemas.microsoft.com/office/drawing/2014/main" id="{E57AE2F9-6CA1-DB43-B6A4-2242DEDBDC4E}"/>
                </a:ext>
              </a:extLst>
            </p:cNvPr>
            <p:cNvSpPr>
              <a:spLocks noChangeShapeType="1"/>
            </p:cNvSpPr>
            <p:nvPr/>
          </p:nvSpPr>
          <p:spPr bwMode="auto">
            <a:xfrm flipV="1">
              <a:off x="1896" y="1899"/>
              <a:ext cx="167" cy="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3" name="Line 30">
              <a:extLst>
                <a:ext uri="{FF2B5EF4-FFF2-40B4-BE49-F238E27FC236}">
                  <a16:creationId xmlns:a16="http://schemas.microsoft.com/office/drawing/2014/main" id="{6C92BBCA-9A88-FC41-ACF3-FA700CE9E8B3}"/>
                </a:ext>
              </a:extLst>
            </p:cNvPr>
            <p:cNvSpPr>
              <a:spLocks noChangeShapeType="1"/>
            </p:cNvSpPr>
            <p:nvPr/>
          </p:nvSpPr>
          <p:spPr bwMode="auto">
            <a:xfrm flipV="1">
              <a:off x="2047" y="1899"/>
              <a:ext cx="168" cy="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4" name="Line 31">
              <a:extLst>
                <a:ext uri="{FF2B5EF4-FFF2-40B4-BE49-F238E27FC236}">
                  <a16:creationId xmlns:a16="http://schemas.microsoft.com/office/drawing/2014/main" id="{63B18BF0-BB0F-DD40-AE33-DC231E014553}"/>
                </a:ext>
              </a:extLst>
            </p:cNvPr>
            <p:cNvSpPr>
              <a:spLocks noChangeShapeType="1"/>
            </p:cNvSpPr>
            <p:nvPr/>
          </p:nvSpPr>
          <p:spPr bwMode="auto">
            <a:xfrm flipV="1">
              <a:off x="2047" y="1920"/>
              <a:ext cx="168" cy="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5" name="Line 32">
              <a:extLst>
                <a:ext uri="{FF2B5EF4-FFF2-40B4-BE49-F238E27FC236}">
                  <a16:creationId xmlns:a16="http://schemas.microsoft.com/office/drawing/2014/main" id="{224C6CC4-C42D-6149-B912-951AFF5C2692}"/>
                </a:ext>
              </a:extLst>
            </p:cNvPr>
            <p:cNvSpPr>
              <a:spLocks noChangeShapeType="1"/>
            </p:cNvSpPr>
            <p:nvPr/>
          </p:nvSpPr>
          <p:spPr bwMode="auto">
            <a:xfrm>
              <a:off x="2071" y="1899"/>
              <a:ext cx="1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6" name="Line 33">
              <a:extLst>
                <a:ext uri="{FF2B5EF4-FFF2-40B4-BE49-F238E27FC236}">
                  <a16:creationId xmlns:a16="http://schemas.microsoft.com/office/drawing/2014/main" id="{41F0DBE3-2C6D-0D40-ACC2-5501079AD275}"/>
                </a:ext>
              </a:extLst>
            </p:cNvPr>
            <p:cNvSpPr>
              <a:spLocks noChangeShapeType="1"/>
            </p:cNvSpPr>
            <p:nvPr/>
          </p:nvSpPr>
          <p:spPr bwMode="auto">
            <a:xfrm>
              <a:off x="2219" y="1903"/>
              <a:ext cx="0"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700" name="Group 34">
            <a:extLst>
              <a:ext uri="{FF2B5EF4-FFF2-40B4-BE49-F238E27FC236}">
                <a16:creationId xmlns:a16="http://schemas.microsoft.com/office/drawing/2014/main" id="{D58F17A5-0F2A-3143-9472-BFBE3AE0EEAE}"/>
              </a:ext>
            </a:extLst>
          </p:cNvPr>
          <p:cNvGrpSpPr>
            <a:grpSpLocks/>
          </p:cNvGrpSpPr>
          <p:nvPr/>
        </p:nvGrpSpPr>
        <p:grpSpPr bwMode="auto">
          <a:xfrm>
            <a:off x="2943225" y="6051550"/>
            <a:ext cx="541338" cy="134938"/>
            <a:chOff x="1854" y="3812"/>
            <a:chExt cx="341" cy="85"/>
          </a:xfrm>
        </p:grpSpPr>
        <p:sp>
          <p:nvSpPr>
            <p:cNvPr id="71783" name="Freeform 35">
              <a:extLst>
                <a:ext uri="{FF2B5EF4-FFF2-40B4-BE49-F238E27FC236}">
                  <a16:creationId xmlns:a16="http://schemas.microsoft.com/office/drawing/2014/main" id="{C4018042-184E-0F46-AF0A-0204D37CAF79}"/>
                </a:ext>
              </a:extLst>
            </p:cNvPr>
            <p:cNvSpPr>
              <a:spLocks/>
            </p:cNvSpPr>
            <p:nvPr/>
          </p:nvSpPr>
          <p:spPr bwMode="auto">
            <a:xfrm>
              <a:off x="1854" y="3871"/>
              <a:ext cx="153" cy="20"/>
            </a:xfrm>
            <a:custGeom>
              <a:avLst/>
              <a:gdLst>
                <a:gd name="T0" fmla="*/ 0 w 153"/>
                <a:gd name="T1" fmla="*/ 0 h 20"/>
                <a:gd name="T2" fmla="*/ 152 w 153"/>
                <a:gd name="T3" fmla="*/ 0 h 20"/>
                <a:gd name="T4" fmla="*/ 152 w 153"/>
                <a:gd name="T5" fmla="*/ 19 h 20"/>
                <a:gd name="T6" fmla="*/ 0 w 153"/>
                <a:gd name="T7" fmla="*/ 19 h 20"/>
                <a:gd name="T8" fmla="*/ 0 w 153"/>
                <a:gd name="T9" fmla="*/ 0 h 20"/>
                <a:gd name="T10" fmla="*/ 0 60000 65536"/>
                <a:gd name="T11" fmla="*/ 0 60000 65536"/>
                <a:gd name="T12" fmla="*/ 0 60000 65536"/>
                <a:gd name="T13" fmla="*/ 0 60000 65536"/>
                <a:gd name="T14" fmla="*/ 0 60000 65536"/>
                <a:gd name="T15" fmla="*/ 0 w 153"/>
                <a:gd name="T16" fmla="*/ 0 h 20"/>
                <a:gd name="T17" fmla="*/ 153 w 153"/>
                <a:gd name="T18" fmla="*/ 20 h 20"/>
              </a:gdLst>
              <a:ahLst/>
              <a:cxnLst>
                <a:cxn ang="T10">
                  <a:pos x="T0" y="T1"/>
                </a:cxn>
                <a:cxn ang="T11">
                  <a:pos x="T2" y="T3"/>
                </a:cxn>
                <a:cxn ang="T12">
                  <a:pos x="T4" y="T5"/>
                </a:cxn>
                <a:cxn ang="T13">
                  <a:pos x="T6" y="T7"/>
                </a:cxn>
                <a:cxn ang="T14">
                  <a:pos x="T8" y="T9"/>
                </a:cxn>
              </a:cxnLst>
              <a:rect l="T15" t="T16" r="T17" b="T18"/>
              <a:pathLst>
                <a:path w="153" h="20">
                  <a:moveTo>
                    <a:pt x="0" y="0"/>
                  </a:moveTo>
                  <a:lnTo>
                    <a:pt x="152" y="0"/>
                  </a:lnTo>
                  <a:lnTo>
                    <a:pt x="152" y="19"/>
                  </a:lnTo>
                  <a:lnTo>
                    <a:pt x="0" y="19"/>
                  </a:lnTo>
                  <a:lnTo>
                    <a:pt x="0" y="0"/>
                  </a:lnTo>
                </a:path>
              </a:pathLst>
            </a:custGeom>
            <a:solidFill>
              <a:srgbClr val="EAEC5E"/>
            </a:solidFill>
            <a:ln w="12700" cap="rnd">
              <a:solidFill>
                <a:srgbClr val="000000"/>
              </a:solidFill>
              <a:round/>
              <a:headEnd/>
              <a:tailEnd/>
            </a:ln>
          </p:spPr>
          <p:txBody>
            <a:bodyPr/>
            <a:lstStyle/>
            <a:p>
              <a:endParaRPr lang="en-US"/>
            </a:p>
          </p:txBody>
        </p:sp>
        <p:sp>
          <p:nvSpPr>
            <p:cNvPr id="71784" name="Freeform 36">
              <a:extLst>
                <a:ext uri="{FF2B5EF4-FFF2-40B4-BE49-F238E27FC236}">
                  <a16:creationId xmlns:a16="http://schemas.microsoft.com/office/drawing/2014/main" id="{1BCD7C6D-2C77-0745-8620-A273D78DF39B}"/>
                </a:ext>
              </a:extLst>
            </p:cNvPr>
            <p:cNvSpPr>
              <a:spLocks/>
            </p:cNvSpPr>
            <p:nvPr/>
          </p:nvSpPr>
          <p:spPr bwMode="auto">
            <a:xfrm>
              <a:off x="1854" y="3871"/>
              <a:ext cx="160" cy="26"/>
            </a:xfrm>
            <a:custGeom>
              <a:avLst/>
              <a:gdLst>
                <a:gd name="T0" fmla="*/ 0 w 160"/>
                <a:gd name="T1" fmla="*/ 0 h 26"/>
                <a:gd name="T2" fmla="*/ 159 w 160"/>
                <a:gd name="T3" fmla="*/ 0 h 26"/>
                <a:gd name="T4" fmla="*/ 159 w 160"/>
                <a:gd name="T5" fmla="*/ 25 h 26"/>
                <a:gd name="T6" fmla="*/ 0 w 160"/>
                <a:gd name="T7" fmla="*/ 25 h 26"/>
                <a:gd name="T8" fmla="*/ 0 w 160"/>
                <a:gd name="T9" fmla="*/ 0 h 26"/>
                <a:gd name="T10" fmla="*/ 0 60000 65536"/>
                <a:gd name="T11" fmla="*/ 0 60000 65536"/>
                <a:gd name="T12" fmla="*/ 0 60000 65536"/>
                <a:gd name="T13" fmla="*/ 0 60000 65536"/>
                <a:gd name="T14" fmla="*/ 0 60000 65536"/>
                <a:gd name="T15" fmla="*/ 0 w 160"/>
                <a:gd name="T16" fmla="*/ 0 h 26"/>
                <a:gd name="T17" fmla="*/ 160 w 160"/>
                <a:gd name="T18" fmla="*/ 26 h 26"/>
              </a:gdLst>
              <a:ahLst/>
              <a:cxnLst>
                <a:cxn ang="T10">
                  <a:pos x="T0" y="T1"/>
                </a:cxn>
                <a:cxn ang="T11">
                  <a:pos x="T2" y="T3"/>
                </a:cxn>
                <a:cxn ang="T12">
                  <a:pos x="T4" y="T5"/>
                </a:cxn>
                <a:cxn ang="T13">
                  <a:pos x="T6" y="T7"/>
                </a:cxn>
                <a:cxn ang="T14">
                  <a:pos x="T8" y="T9"/>
                </a:cxn>
              </a:cxnLst>
              <a:rect l="T15" t="T16" r="T17" b="T18"/>
              <a:pathLst>
                <a:path w="160" h="26">
                  <a:moveTo>
                    <a:pt x="0" y="0"/>
                  </a:moveTo>
                  <a:lnTo>
                    <a:pt x="159" y="0"/>
                  </a:lnTo>
                  <a:lnTo>
                    <a:pt x="159" y="25"/>
                  </a:lnTo>
                  <a:lnTo>
                    <a:pt x="0" y="25"/>
                  </a:lnTo>
                  <a:lnTo>
                    <a:pt x="0" y="0"/>
                  </a:lnTo>
                </a:path>
              </a:pathLst>
            </a:custGeom>
            <a:solidFill>
              <a:srgbClr val="EAEC5E"/>
            </a:solidFill>
            <a:ln w="12700" cap="rnd">
              <a:solidFill>
                <a:srgbClr val="000000"/>
              </a:solidFill>
              <a:round/>
              <a:headEnd/>
              <a:tailEnd/>
            </a:ln>
          </p:spPr>
          <p:txBody>
            <a:bodyPr/>
            <a:lstStyle/>
            <a:p>
              <a:endParaRPr lang="en-US"/>
            </a:p>
          </p:txBody>
        </p:sp>
        <p:sp>
          <p:nvSpPr>
            <p:cNvPr id="71785" name="Line 37">
              <a:extLst>
                <a:ext uri="{FF2B5EF4-FFF2-40B4-BE49-F238E27FC236}">
                  <a16:creationId xmlns:a16="http://schemas.microsoft.com/office/drawing/2014/main" id="{7C8F8003-95DD-534B-8C6D-E35DED28D8F5}"/>
                </a:ext>
              </a:extLst>
            </p:cNvPr>
            <p:cNvSpPr>
              <a:spLocks noChangeShapeType="1"/>
            </p:cNvSpPr>
            <p:nvPr/>
          </p:nvSpPr>
          <p:spPr bwMode="auto">
            <a:xfrm flipV="1">
              <a:off x="1858" y="3812"/>
              <a:ext cx="176" cy="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6" name="Line 38">
              <a:extLst>
                <a:ext uri="{FF2B5EF4-FFF2-40B4-BE49-F238E27FC236}">
                  <a16:creationId xmlns:a16="http://schemas.microsoft.com/office/drawing/2014/main" id="{3E34B603-C630-DF47-82DB-DD3FB158A3C8}"/>
                </a:ext>
              </a:extLst>
            </p:cNvPr>
            <p:cNvSpPr>
              <a:spLocks noChangeShapeType="1"/>
            </p:cNvSpPr>
            <p:nvPr/>
          </p:nvSpPr>
          <p:spPr bwMode="auto">
            <a:xfrm flipV="1">
              <a:off x="2017" y="3812"/>
              <a:ext cx="174" cy="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7" name="Line 39">
              <a:extLst>
                <a:ext uri="{FF2B5EF4-FFF2-40B4-BE49-F238E27FC236}">
                  <a16:creationId xmlns:a16="http://schemas.microsoft.com/office/drawing/2014/main" id="{81840D5D-6D78-6641-8AE6-94B991305C3B}"/>
                </a:ext>
              </a:extLst>
            </p:cNvPr>
            <p:cNvSpPr>
              <a:spLocks noChangeShapeType="1"/>
            </p:cNvSpPr>
            <p:nvPr/>
          </p:nvSpPr>
          <p:spPr bwMode="auto">
            <a:xfrm flipV="1">
              <a:off x="2017" y="3837"/>
              <a:ext cx="174" cy="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8" name="Line 40">
              <a:extLst>
                <a:ext uri="{FF2B5EF4-FFF2-40B4-BE49-F238E27FC236}">
                  <a16:creationId xmlns:a16="http://schemas.microsoft.com/office/drawing/2014/main" id="{4D8196E5-E6AD-0645-8D4E-E5518DA2733B}"/>
                </a:ext>
              </a:extLst>
            </p:cNvPr>
            <p:cNvSpPr>
              <a:spLocks noChangeShapeType="1"/>
            </p:cNvSpPr>
            <p:nvPr/>
          </p:nvSpPr>
          <p:spPr bwMode="auto">
            <a:xfrm>
              <a:off x="2042" y="3812"/>
              <a:ext cx="14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9" name="Line 41">
              <a:extLst>
                <a:ext uri="{FF2B5EF4-FFF2-40B4-BE49-F238E27FC236}">
                  <a16:creationId xmlns:a16="http://schemas.microsoft.com/office/drawing/2014/main" id="{E3C29B80-087E-614C-8CBA-C271B5AA279C}"/>
                </a:ext>
              </a:extLst>
            </p:cNvPr>
            <p:cNvSpPr>
              <a:spLocks noChangeShapeType="1"/>
            </p:cNvSpPr>
            <p:nvPr/>
          </p:nvSpPr>
          <p:spPr bwMode="auto">
            <a:xfrm>
              <a:off x="2195" y="3816"/>
              <a:ext cx="0"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701" name="Group 42">
            <a:extLst>
              <a:ext uri="{FF2B5EF4-FFF2-40B4-BE49-F238E27FC236}">
                <a16:creationId xmlns:a16="http://schemas.microsoft.com/office/drawing/2014/main" id="{C7552EF0-57F1-AF4B-A21C-C0EF2A4D2542}"/>
              </a:ext>
            </a:extLst>
          </p:cNvPr>
          <p:cNvGrpSpPr>
            <a:grpSpLocks/>
          </p:cNvGrpSpPr>
          <p:nvPr/>
        </p:nvGrpSpPr>
        <p:grpSpPr bwMode="auto">
          <a:xfrm>
            <a:off x="3692525" y="2963863"/>
            <a:ext cx="790575" cy="257175"/>
            <a:chOff x="2326" y="1867"/>
            <a:chExt cx="498" cy="162"/>
          </a:xfrm>
        </p:grpSpPr>
        <p:sp>
          <p:nvSpPr>
            <p:cNvPr id="71776" name="Freeform 43">
              <a:extLst>
                <a:ext uri="{FF2B5EF4-FFF2-40B4-BE49-F238E27FC236}">
                  <a16:creationId xmlns:a16="http://schemas.microsoft.com/office/drawing/2014/main" id="{89021F11-B97B-0741-BBB9-0A3BD8C037D9}"/>
                </a:ext>
              </a:extLst>
            </p:cNvPr>
            <p:cNvSpPr>
              <a:spLocks/>
            </p:cNvSpPr>
            <p:nvPr/>
          </p:nvSpPr>
          <p:spPr bwMode="auto">
            <a:xfrm>
              <a:off x="2326" y="1980"/>
              <a:ext cx="228" cy="43"/>
            </a:xfrm>
            <a:custGeom>
              <a:avLst/>
              <a:gdLst>
                <a:gd name="T0" fmla="*/ 0 w 228"/>
                <a:gd name="T1" fmla="*/ 0 h 43"/>
                <a:gd name="T2" fmla="*/ 227 w 228"/>
                <a:gd name="T3" fmla="*/ 0 h 43"/>
                <a:gd name="T4" fmla="*/ 227 w 228"/>
                <a:gd name="T5" fmla="*/ 42 h 43"/>
                <a:gd name="T6" fmla="*/ 0 w 228"/>
                <a:gd name="T7" fmla="*/ 42 h 43"/>
                <a:gd name="T8" fmla="*/ 0 w 228"/>
                <a:gd name="T9" fmla="*/ 0 h 43"/>
                <a:gd name="T10" fmla="*/ 0 60000 65536"/>
                <a:gd name="T11" fmla="*/ 0 60000 65536"/>
                <a:gd name="T12" fmla="*/ 0 60000 65536"/>
                <a:gd name="T13" fmla="*/ 0 60000 65536"/>
                <a:gd name="T14" fmla="*/ 0 60000 65536"/>
                <a:gd name="T15" fmla="*/ 0 w 228"/>
                <a:gd name="T16" fmla="*/ 0 h 43"/>
                <a:gd name="T17" fmla="*/ 228 w 228"/>
                <a:gd name="T18" fmla="*/ 43 h 43"/>
              </a:gdLst>
              <a:ahLst/>
              <a:cxnLst>
                <a:cxn ang="T10">
                  <a:pos x="T0" y="T1"/>
                </a:cxn>
                <a:cxn ang="T11">
                  <a:pos x="T2" y="T3"/>
                </a:cxn>
                <a:cxn ang="T12">
                  <a:pos x="T4" y="T5"/>
                </a:cxn>
                <a:cxn ang="T13">
                  <a:pos x="T6" y="T7"/>
                </a:cxn>
                <a:cxn ang="T14">
                  <a:pos x="T8" y="T9"/>
                </a:cxn>
              </a:cxnLst>
              <a:rect l="T15" t="T16" r="T17" b="T18"/>
              <a:pathLst>
                <a:path w="228" h="43">
                  <a:moveTo>
                    <a:pt x="0" y="0"/>
                  </a:moveTo>
                  <a:lnTo>
                    <a:pt x="227" y="0"/>
                  </a:lnTo>
                  <a:lnTo>
                    <a:pt x="227" y="42"/>
                  </a:lnTo>
                  <a:lnTo>
                    <a:pt x="0" y="42"/>
                  </a:lnTo>
                  <a:lnTo>
                    <a:pt x="0" y="0"/>
                  </a:lnTo>
                </a:path>
              </a:pathLst>
            </a:custGeom>
            <a:solidFill>
              <a:srgbClr val="EAEC5E"/>
            </a:solidFill>
            <a:ln w="12700" cap="rnd">
              <a:solidFill>
                <a:srgbClr val="000000"/>
              </a:solidFill>
              <a:round/>
              <a:headEnd/>
              <a:tailEnd/>
            </a:ln>
          </p:spPr>
          <p:txBody>
            <a:bodyPr/>
            <a:lstStyle/>
            <a:p>
              <a:endParaRPr lang="en-US"/>
            </a:p>
          </p:txBody>
        </p:sp>
        <p:sp>
          <p:nvSpPr>
            <p:cNvPr id="71777" name="Freeform 44">
              <a:extLst>
                <a:ext uri="{FF2B5EF4-FFF2-40B4-BE49-F238E27FC236}">
                  <a16:creationId xmlns:a16="http://schemas.microsoft.com/office/drawing/2014/main" id="{16DD93F9-DAFE-2A46-9B07-39EB2C94B567}"/>
                </a:ext>
              </a:extLst>
            </p:cNvPr>
            <p:cNvSpPr>
              <a:spLocks/>
            </p:cNvSpPr>
            <p:nvPr/>
          </p:nvSpPr>
          <p:spPr bwMode="auto">
            <a:xfrm>
              <a:off x="2326" y="1980"/>
              <a:ext cx="234" cy="49"/>
            </a:xfrm>
            <a:custGeom>
              <a:avLst/>
              <a:gdLst>
                <a:gd name="T0" fmla="*/ 0 w 234"/>
                <a:gd name="T1" fmla="*/ 0 h 49"/>
                <a:gd name="T2" fmla="*/ 233 w 234"/>
                <a:gd name="T3" fmla="*/ 0 h 49"/>
                <a:gd name="T4" fmla="*/ 233 w 234"/>
                <a:gd name="T5" fmla="*/ 48 h 49"/>
                <a:gd name="T6" fmla="*/ 0 w 234"/>
                <a:gd name="T7" fmla="*/ 48 h 49"/>
                <a:gd name="T8" fmla="*/ 0 w 234"/>
                <a:gd name="T9" fmla="*/ 0 h 49"/>
                <a:gd name="T10" fmla="*/ 0 60000 65536"/>
                <a:gd name="T11" fmla="*/ 0 60000 65536"/>
                <a:gd name="T12" fmla="*/ 0 60000 65536"/>
                <a:gd name="T13" fmla="*/ 0 60000 65536"/>
                <a:gd name="T14" fmla="*/ 0 60000 65536"/>
                <a:gd name="T15" fmla="*/ 0 w 234"/>
                <a:gd name="T16" fmla="*/ 0 h 49"/>
                <a:gd name="T17" fmla="*/ 234 w 234"/>
                <a:gd name="T18" fmla="*/ 49 h 49"/>
              </a:gdLst>
              <a:ahLst/>
              <a:cxnLst>
                <a:cxn ang="T10">
                  <a:pos x="T0" y="T1"/>
                </a:cxn>
                <a:cxn ang="T11">
                  <a:pos x="T2" y="T3"/>
                </a:cxn>
                <a:cxn ang="T12">
                  <a:pos x="T4" y="T5"/>
                </a:cxn>
                <a:cxn ang="T13">
                  <a:pos x="T6" y="T7"/>
                </a:cxn>
                <a:cxn ang="T14">
                  <a:pos x="T8" y="T9"/>
                </a:cxn>
              </a:cxnLst>
              <a:rect l="T15" t="T16" r="T17" b="T18"/>
              <a:pathLst>
                <a:path w="234" h="49">
                  <a:moveTo>
                    <a:pt x="0" y="0"/>
                  </a:moveTo>
                  <a:lnTo>
                    <a:pt x="233" y="0"/>
                  </a:lnTo>
                  <a:lnTo>
                    <a:pt x="233" y="48"/>
                  </a:lnTo>
                  <a:lnTo>
                    <a:pt x="0" y="48"/>
                  </a:lnTo>
                  <a:lnTo>
                    <a:pt x="0" y="0"/>
                  </a:lnTo>
                </a:path>
              </a:pathLst>
            </a:custGeom>
            <a:solidFill>
              <a:srgbClr val="EAEC5E"/>
            </a:solidFill>
            <a:ln w="12700" cap="rnd">
              <a:solidFill>
                <a:srgbClr val="000000"/>
              </a:solidFill>
              <a:round/>
              <a:headEnd/>
              <a:tailEnd/>
            </a:ln>
          </p:spPr>
          <p:txBody>
            <a:bodyPr/>
            <a:lstStyle/>
            <a:p>
              <a:endParaRPr lang="en-US"/>
            </a:p>
          </p:txBody>
        </p:sp>
        <p:sp>
          <p:nvSpPr>
            <p:cNvPr id="71778" name="Line 45">
              <a:extLst>
                <a:ext uri="{FF2B5EF4-FFF2-40B4-BE49-F238E27FC236}">
                  <a16:creationId xmlns:a16="http://schemas.microsoft.com/office/drawing/2014/main" id="{7C7C0C83-4616-F542-94AB-F1A0B9A35633}"/>
                </a:ext>
              </a:extLst>
            </p:cNvPr>
            <p:cNvSpPr>
              <a:spLocks noChangeShapeType="1"/>
            </p:cNvSpPr>
            <p:nvPr/>
          </p:nvSpPr>
          <p:spPr bwMode="auto">
            <a:xfrm flipV="1">
              <a:off x="2330" y="1867"/>
              <a:ext cx="259" cy="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9" name="Line 46">
              <a:extLst>
                <a:ext uri="{FF2B5EF4-FFF2-40B4-BE49-F238E27FC236}">
                  <a16:creationId xmlns:a16="http://schemas.microsoft.com/office/drawing/2014/main" id="{121E0009-5CBC-BA45-BBCE-7299EC2052E6}"/>
                </a:ext>
              </a:extLst>
            </p:cNvPr>
            <p:cNvSpPr>
              <a:spLocks noChangeShapeType="1"/>
            </p:cNvSpPr>
            <p:nvPr/>
          </p:nvSpPr>
          <p:spPr bwMode="auto">
            <a:xfrm flipV="1">
              <a:off x="2555" y="1867"/>
              <a:ext cx="257" cy="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0" name="Line 47">
              <a:extLst>
                <a:ext uri="{FF2B5EF4-FFF2-40B4-BE49-F238E27FC236}">
                  <a16:creationId xmlns:a16="http://schemas.microsoft.com/office/drawing/2014/main" id="{C3232806-0407-324D-B00E-55522E3BBF6D}"/>
                </a:ext>
              </a:extLst>
            </p:cNvPr>
            <p:cNvSpPr>
              <a:spLocks noChangeShapeType="1"/>
            </p:cNvSpPr>
            <p:nvPr/>
          </p:nvSpPr>
          <p:spPr bwMode="auto">
            <a:xfrm flipV="1">
              <a:off x="2555" y="1911"/>
              <a:ext cx="257" cy="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1" name="Line 48">
              <a:extLst>
                <a:ext uri="{FF2B5EF4-FFF2-40B4-BE49-F238E27FC236}">
                  <a16:creationId xmlns:a16="http://schemas.microsoft.com/office/drawing/2014/main" id="{DE64398D-B478-4F46-AA45-FF7D72C53258}"/>
                </a:ext>
              </a:extLst>
            </p:cNvPr>
            <p:cNvSpPr>
              <a:spLocks noChangeShapeType="1"/>
            </p:cNvSpPr>
            <p:nvPr/>
          </p:nvSpPr>
          <p:spPr bwMode="auto">
            <a:xfrm>
              <a:off x="2597" y="1867"/>
              <a:ext cx="22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2" name="Line 49">
              <a:extLst>
                <a:ext uri="{FF2B5EF4-FFF2-40B4-BE49-F238E27FC236}">
                  <a16:creationId xmlns:a16="http://schemas.microsoft.com/office/drawing/2014/main" id="{E183A0EE-56FA-7744-9FF6-78F9748169AE}"/>
                </a:ext>
              </a:extLst>
            </p:cNvPr>
            <p:cNvSpPr>
              <a:spLocks noChangeShapeType="1"/>
            </p:cNvSpPr>
            <p:nvPr/>
          </p:nvSpPr>
          <p:spPr bwMode="auto">
            <a:xfrm>
              <a:off x="2824" y="1871"/>
              <a:ext cx="0"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71702" name="Picture 50">
            <a:extLst>
              <a:ext uri="{FF2B5EF4-FFF2-40B4-BE49-F238E27FC236}">
                <a16:creationId xmlns:a16="http://schemas.microsoft.com/office/drawing/2014/main" id="{AFD62A64-5BF5-FF4D-8362-A436B9F744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938" y="2095500"/>
            <a:ext cx="455612"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703" name="Freeform 51">
            <a:extLst>
              <a:ext uri="{FF2B5EF4-FFF2-40B4-BE49-F238E27FC236}">
                <a16:creationId xmlns:a16="http://schemas.microsoft.com/office/drawing/2014/main" id="{82F2B3DB-0E6E-034B-B3C0-22BB3B0D6027}"/>
              </a:ext>
            </a:extLst>
          </p:cNvPr>
          <p:cNvSpPr>
            <a:spLocks/>
          </p:cNvSpPr>
          <p:nvPr/>
        </p:nvSpPr>
        <p:spPr bwMode="auto">
          <a:xfrm>
            <a:off x="6515100" y="5083175"/>
            <a:ext cx="1285875" cy="1303338"/>
          </a:xfrm>
          <a:custGeom>
            <a:avLst/>
            <a:gdLst>
              <a:gd name="T0" fmla="*/ 0 w 810"/>
              <a:gd name="T1" fmla="*/ 0 h 821"/>
              <a:gd name="T2" fmla="*/ 2147483646 w 810"/>
              <a:gd name="T3" fmla="*/ 0 h 821"/>
              <a:gd name="T4" fmla="*/ 2147483646 w 810"/>
              <a:gd name="T5" fmla="*/ 2147483646 h 821"/>
              <a:gd name="T6" fmla="*/ 0 w 810"/>
              <a:gd name="T7" fmla="*/ 2147483646 h 821"/>
              <a:gd name="T8" fmla="*/ 0 w 810"/>
              <a:gd name="T9" fmla="*/ 0 h 821"/>
              <a:gd name="T10" fmla="*/ 0 60000 65536"/>
              <a:gd name="T11" fmla="*/ 0 60000 65536"/>
              <a:gd name="T12" fmla="*/ 0 60000 65536"/>
              <a:gd name="T13" fmla="*/ 0 60000 65536"/>
              <a:gd name="T14" fmla="*/ 0 60000 65536"/>
              <a:gd name="T15" fmla="*/ 0 w 810"/>
              <a:gd name="T16" fmla="*/ 0 h 821"/>
              <a:gd name="T17" fmla="*/ 810 w 810"/>
              <a:gd name="T18" fmla="*/ 821 h 821"/>
            </a:gdLst>
            <a:ahLst/>
            <a:cxnLst>
              <a:cxn ang="T10">
                <a:pos x="T0" y="T1"/>
              </a:cxn>
              <a:cxn ang="T11">
                <a:pos x="T2" y="T3"/>
              </a:cxn>
              <a:cxn ang="T12">
                <a:pos x="T4" y="T5"/>
              </a:cxn>
              <a:cxn ang="T13">
                <a:pos x="T6" y="T7"/>
              </a:cxn>
              <a:cxn ang="T14">
                <a:pos x="T8" y="T9"/>
              </a:cxn>
            </a:cxnLst>
            <a:rect l="T15" t="T16" r="T17" b="T18"/>
            <a:pathLst>
              <a:path w="810" h="821">
                <a:moveTo>
                  <a:pt x="0" y="0"/>
                </a:moveTo>
                <a:lnTo>
                  <a:pt x="809" y="0"/>
                </a:lnTo>
                <a:lnTo>
                  <a:pt x="809" y="820"/>
                </a:lnTo>
                <a:lnTo>
                  <a:pt x="0" y="820"/>
                </a:lnTo>
                <a:lnTo>
                  <a:pt x="0" y="0"/>
                </a:lnTo>
              </a:path>
            </a:pathLst>
          </a:custGeom>
          <a:solidFill>
            <a:srgbClr val="EAEC5E"/>
          </a:solidFill>
          <a:ln w="12700" cap="rnd">
            <a:solidFill>
              <a:srgbClr val="000000"/>
            </a:solidFill>
            <a:round/>
            <a:headEnd/>
            <a:tailEnd/>
          </a:ln>
        </p:spPr>
        <p:txBody>
          <a:bodyPr/>
          <a:lstStyle/>
          <a:p>
            <a:endParaRPr lang="en-US"/>
          </a:p>
        </p:txBody>
      </p:sp>
      <p:sp>
        <p:nvSpPr>
          <p:cNvPr id="71704" name="Line 52">
            <a:extLst>
              <a:ext uri="{FF2B5EF4-FFF2-40B4-BE49-F238E27FC236}">
                <a16:creationId xmlns:a16="http://schemas.microsoft.com/office/drawing/2014/main" id="{C2515417-4EE0-C141-9027-712823F25AFD}"/>
              </a:ext>
            </a:extLst>
          </p:cNvPr>
          <p:cNvSpPr>
            <a:spLocks noChangeShapeType="1"/>
          </p:cNvSpPr>
          <p:nvPr/>
        </p:nvSpPr>
        <p:spPr bwMode="auto">
          <a:xfrm>
            <a:off x="6873875" y="4887913"/>
            <a:ext cx="12668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5" name="Line 53">
            <a:extLst>
              <a:ext uri="{FF2B5EF4-FFF2-40B4-BE49-F238E27FC236}">
                <a16:creationId xmlns:a16="http://schemas.microsoft.com/office/drawing/2014/main" id="{48F722B3-2FC8-CE4C-A980-C3A23426EEE8}"/>
              </a:ext>
            </a:extLst>
          </p:cNvPr>
          <p:cNvSpPr>
            <a:spLocks noChangeShapeType="1"/>
          </p:cNvSpPr>
          <p:nvPr/>
        </p:nvSpPr>
        <p:spPr bwMode="auto">
          <a:xfrm>
            <a:off x="8147050" y="4894263"/>
            <a:ext cx="0" cy="12588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6" name="Line 54">
            <a:extLst>
              <a:ext uri="{FF2B5EF4-FFF2-40B4-BE49-F238E27FC236}">
                <a16:creationId xmlns:a16="http://schemas.microsoft.com/office/drawing/2014/main" id="{6CD06E99-E752-0B4A-960C-0F5839604B79}"/>
              </a:ext>
            </a:extLst>
          </p:cNvPr>
          <p:cNvSpPr>
            <a:spLocks noChangeShapeType="1"/>
          </p:cNvSpPr>
          <p:nvPr/>
        </p:nvSpPr>
        <p:spPr bwMode="auto">
          <a:xfrm flipV="1">
            <a:off x="7773988" y="4902200"/>
            <a:ext cx="354012"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7" name="Line 55">
            <a:extLst>
              <a:ext uri="{FF2B5EF4-FFF2-40B4-BE49-F238E27FC236}">
                <a16:creationId xmlns:a16="http://schemas.microsoft.com/office/drawing/2014/main" id="{CF68183D-6D31-2741-A24E-E9DB96CF457F}"/>
              </a:ext>
            </a:extLst>
          </p:cNvPr>
          <p:cNvSpPr>
            <a:spLocks noChangeShapeType="1"/>
          </p:cNvSpPr>
          <p:nvPr/>
        </p:nvSpPr>
        <p:spPr bwMode="auto">
          <a:xfrm flipV="1">
            <a:off x="7821613" y="6169025"/>
            <a:ext cx="325437" cy="177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8" name="Line 56">
            <a:extLst>
              <a:ext uri="{FF2B5EF4-FFF2-40B4-BE49-F238E27FC236}">
                <a16:creationId xmlns:a16="http://schemas.microsoft.com/office/drawing/2014/main" id="{04281C9D-7E9B-E849-BD04-6B22E7FDDA00}"/>
              </a:ext>
            </a:extLst>
          </p:cNvPr>
          <p:cNvSpPr>
            <a:spLocks noChangeShapeType="1"/>
          </p:cNvSpPr>
          <p:nvPr/>
        </p:nvSpPr>
        <p:spPr bwMode="auto">
          <a:xfrm flipV="1">
            <a:off x="6481763" y="4881563"/>
            <a:ext cx="379412" cy="2079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9" name="Freeform 57">
            <a:extLst>
              <a:ext uri="{FF2B5EF4-FFF2-40B4-BE49-F238E27FC236}">
                <a16:creationId xmlns:a16="http://schemas.microsoft.com/office/drawing/2014/main" id="{4A1D4732-9A0D-C84B-BB0C-5AE9690B0F8F}"/>
              </a:ext>
            </a:extLst>
          </p:cNvPr>
          <p:cNvSpPr>
            <a:spLocks/>
          </p:cNvSpPr>
          <p:nvPr/>
        </p:nvSpPr>
        <p:spPr bwMode="auto">
          <a:xfrm>
            <a:off x="6562725" y="2432050"/>
            <a:ext cx="1184275" cy="1047750"/>
          </a:xfrm>
          <a:custGeom>
            <a:avLst/>
            <a:gdLst>
              <a:gd name="T0" fmla="*/ 0 w 746"/>
              <a:gd name="T1" fmla="*/ 0 h 660"/>
              <a:gd name="T2" fmla="*/ 2147483646 w 746"/>
              <a:gd name="T3" fmla="*/ 0 h 660"/>
              <a:gd name="T4" fmla="*/ 2147483646 w 746"/>
              <a:gd name="T5" fmla="*/ 2147483646 h 660"/>
              <a:gd name="T6" fmla="*/ 0 w 746"/>
              <a:gd name="T7" fmla="*/ 2147483646 h 660"/>
              <a:gd name="T8" fmla="*/ 0 w 746"/>
              <a:gd name="T9" fmla="*/ 0 h 660"/>
              <a:gd name="T10" fmla="*/ 0 60000 65536"/>
              <a:gd name="T11" fmla="*/ 0 60000 65536"/>
              <a:gd name="T12" fmla="*/ 0 60000 65536"/>
              <a:gd name="T13" fmla="*/ 0 60000 65536"/>
              <a:gd name="T14" fmla="*/ 0 60000 65536"/>
              <a:gd name="T15" fmla="*/ 0 w 746"/>
              <a:gd name="T16" fmla="*/ 0 h 660"/>
              <a:gd name="T17" fmla="*/ 746 w 746"/>
              <a:gd name="T18" fmla="*/ 660 h 660"/>
            </a:gdLst>
            <a:ahLst/>
            <a:cxnLst>
              <a:cxn ang="T10">
                <a:pos x="T0" y="T1"/>
              </a:cxn>
              <a:cxn ang="T11">
                <a:pos x="T2" y="T3"/>
              </a:cxn>
              <a:cxn ang="T12">
                <a:pos x="T4" y="T5"/>
              </a:cxn>
              <a:cxn ang="T13">
                <a:pos x="T6" y="T7"/>
              </a:cxn>
              <a:cxn ang="T14">
                <a:pos x="T8" y="T9"/>
              </a:cxn>
            </a:cxnLst>
            <a:rect l="T15" t="T16" r="T17" b="T18"/>
            <a:pathLst>
              <a:path w="746" h="660">
                <a:moveTo>
                  <a:pt x="0" y="0"/>
                </a:moveTo>
                <a:lnTo>
                  <a:pt x="745" y="0"/>
                </a:lnTo>
                <a:lnTo>
                  <a:pt x="745" y="659"/>
                </a:lnTo>
                <a:lnTo>
                  <a:pt x="0" y="659"/>
                </a:lnTo>
                <a:lnTo>
                  <a:pt x="0" y="0"/>
                </a:lnTo>
              </a:path>
            </a:pathLst>
          </a:custGeom>
          <a:solidFill>
            <a:srgbClr val="EAEC5E"/>
          </a:solidFill>
          <a:ln w="12700" cap="rnd">
            <a:solidFill>
              <a:srgbClr val="000000"/>
            </a:solidFill>
            <a:round/>
            <a:headEnd/>
            <a:tailEnd/>
          </a:ln>
        </p:spPr>
        <p:txBody>
          <a:bodyPr/>
          <a:lstStyle/>
          <a:p>
            <a:endParaRPr lang="en-US"/>
          </a:p>
        </p:txBody>
      </p:sp>
      <p:sp>
        <p:nvSpPr>
          <p:cNvPr id="71710" name="Freeform 58">
            <a:extLst>
              <a:ext uri="{FF2B5EF4-FFF2-40B4-BE49-F238E27FC236}">
                <a16:creationId xmlns:a16="http://schemas.microsoft.com/office/drawing/2014/main" id="{B5831E39-D839-2744-A71C-FA52054F76C3}"/>
              </a:ext>
            </a:extLst>
          </p:cNvPr>
          <p:cNvSpPr>
            <a:spLocks/>
          </p:cNvSpPr>
          <p:nvPr/>
        </p:nvSpPr>
        <p:spPr bwMode="auto">
          <a:xfrm>
            <a:off x="6562725" y="2432050"/>
            <a:ext cx="1193800" cy="1057275"/>
          </a:xfrm>
          <a:custGeom>
            <a:avLst/>
            <a:gdLst>
              <a:gd name="T0" fmla="*/ 0 w 752"/>
              <a:gd name="T1" fmla="*/ 0 h 666"/>
              <a:gd name="T2" fmla="*/ 2147483646 w 752"/>
              <a:gd name="T3" fmla="*/ 0 h 666"/>
              <a:gd name="T4" fmla="*/ 2147483646 w 752"/>
              <a:gd name="T5" fmla="*/ 2147483646 h 666"/>
              <a:gd name="T6" fmla="*/ 0 w 752"/>
              <a:gd name="T7" fmla="*/ 2147483646 h 666"/>
              <a:gd name="T8" fmla="*/ 0 w 752"/>
              <a:gd name="T9" fmla="*/ 0 h 666"/>
              <a:gd name="T10" fmla="*/ 0 60000 65536"/>
              <a:gd name="T11" fmla="*/ 0 60000 65536"/>
              <a:gd name="T12" fmla="*/ 0 60000 65536"/>
              <a:gd name="T13" fmla="*/ 0 60000 65536"/>
              <a:gd name="T14" fmla="*/ 0 60000 65536"/>
              <a:gd name="T15" fmla="*/ 0 w 752"/>
              <a:gd name="T16" fmla="*/ 0 h 666"/>
              <a:gd name="T17" fmla="*/ 752 w 752"/>
              <a:gd name="T18" fmla="*/ 666 h 666"/>
            </a:gdLst>
            <a:ahLst/>
            <a:cxnLst>
              <a:cxn ang="T10">
                <a:pos x="T0" y="T1"/>
              </a:cxn>
              <a:cxn ang="T11">
                <a:pos x="T2" y="T3"/>
              </a:cxn>
              <a:cxn ang="T12">
                <a:pos x="T4" y="T5"/>
              </a:cxn>
              <a:cxn ang="T13">
                <a:pos x="T6" y="T7"/>
              </a:cxn>
              <a:cxn ang="T14">
                <a:pos x="T8" y="T9"/>
              </a:cxn>
            </a:cxnLst>
            <a:rect l="T15" t="T16" r="T17" b="T18"/>
            <a:pathLst>
              <a:path w="752" h="666">
                <a:moveTo>
                  <a:pt x="0" y="0"/>
                </a:moveTo>
                <a:lnTo>
                  <a:pt x="751" y="0"/>
                </a:lnTo>
                <a:lnTo>
                  <a:pt x="751" y="665"/>
                </a:lnTo>
                <a:lnTo>
                  <a:pt x="0" y="665"/>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11" name="Line 59">
            <a:extLst>
              <a:ext uri="{FF2B5EF4-FFF2-40B4-BE49-F238E27FC236}">
                <a16:creationId xmlns:a16="http://schemas.microsoft.com/office/drawing/2014/main" id="{6CE69EA8-881C-E246-BD93-B24F64851724}"/>
              </a:ext>
            </a:extLst>
          </p:cNvPr>
          <p:cNvSpPr>
            <a:spLocks noChangeShapeType="1"/>
          </p:cNvSpPr>
          <p:nvPr/>
        </p:nvSpPr>
        <p:spPr bwMode="auto">
          <a:xfrm>
            <a:off x="6886575" y="2238375"/>
            <a:ext cx="122872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2" name="Line 60">
            <a:extLst>
              <a:ext uri="{FF2B5EF4-FFF2-40B4-BE49-F238E27FC236}">
                <a16:creationId xmlns:a16="http://schemas.microsoft.com/office/drawing/2014/main" id="{ED3DA81A-B8B3-2242-9AA9-7AF2C54E4D61}"/>
              </a:ext>
            </a:extLst>
          </p:cNvPr>
          <p:cNvSpPr>
            <a:spLocks noChangeShapeType="1"/>
          </p:cNvSpPr>
          <p:nvPr/>
        </p:nvSpPr>
        <p:spPr bwMode="auto">
          <a:xfrm>
            <a:off x="8121650" y="2244725"/>
            <a:ext cx="0" cy="101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3" name="Line 61">
            <a:extLst>
              <a:ext uri="{FF2B5EF4-FFF2-40B4-BE49-F238E27FC236}">
                <a16:creationId xmlns:a16="http://schemas.microsoft.com/office/drawing/2014/main" id="{9602FE94-65F4-AB47-BC8F-26D1E59DD30F}"/>
              </a:ext>
            </a:extLst>
          </p:cNvPr>
          <p:cNvSpPr>
            <a:spLocks noChangeShapeType="1"/>
          </p:cNvSpPr>
          <p:nvPr/>
        </p:nvSpPr>
        <p:spPr bwMode="auto">
          <a:xfrm flipV="1">
            <a:off x="6569075" y="2238375"/>
            <a:ext cx="279400" cy="1936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4" name="Line 62">
            <a:extLst>
              <a:ext uri="{FF2B5EF4-FFF2-40B4-BE49-F238E27FC236}">
                <a16:creationId xmlns:a16="http://schemas.microsoft.com/office/drawing/2014/main" id="{11B05DF7-40A2-6E43-B32F-BA082CB76072}"/>
              </a:ext>
            </a:extLst>
          </p:cNvPr>
          <p:cNvSpPr>
            <a:spLocks noChangeShapeType="1"/>
          </p:cNvSpPr>
          <p:nvPr/>
        </p:nvSpPr>
        <p:spPr bwMode="auto">
          <a:xfrm flipV="1">
            <a:off x="7761288" y="2244725"/>
            <a:ext cx="354012"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5" name="Line 63">
            <a:extLst>
              <a:ext uri="{FF2B5EF4-FFF2-40B4-BE49-F238E27FC236}">
                <a16:creationId xmlns:a16="http://schemas.microsoft.com/office/drawing/2014/main" id="{6C79F0C8-A14F-F74A-9D72-80C7DCEC1C94}"/>
              </a:ext>
            </a:extLst>
          </p:cNvPr>
          <p:cNvSpPr>
            <a:spLocks noChangeShapeType="1"/>
          </p:cNvSpPr>
          <p:nvPr/>
        </p:nvSpPr>
        <p:spPr bwMode="auto">
          <a:xfrm flipH="1">
            <a:off x="7786688" y="3267075"/>
            <a:ext cx="366712" cy="1952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16" name="Rectangle 64">
            <a:extLst>
              <a:ext uri="{FF2B5EF4-FFF2-40B4-BE49-F238E27FC236}">
                <a16:creationId xmlns:a16="http://schemas.microsoft.com/office/drawing/2014/main" id="{AEC8143C-2C8A-A542-A239-22CA8283C420}"/>
              </a:ext>
            </a:extLst>
          </p:cNvPr>
          <p:cNvSpPr>
            <a:spLocks noChangeArrowheads="1"/>
          </p:cNvSpPr>
          <p:nvPr/>
        </p:nvSpPr>
        <p:spPr bwMode="auto">
          <a:xfrm>
            <a:off x="6705600" y="3505200"/>
            <a:ext cx="835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1800">
                <a:solidFill>
                  <a:srgbClr val="414141"/>
                </a:solidFill>
              </a:rPr>
              <a:t>14</a:t>
            </a:r>
            <a:r>
              <a:rPr lang="ja-JP" altLang="en-US" sz="1800">
                <a:solidFill>
                  <a:srgbClr val="414141"/>
                </a:solidFill>
              </a:rPr>
              <a:t>”</a:t>
            </a:r>
            <a:endParaRPr lang="en-US" altLang="en-US" sz="1800">
              <a:solidFill>
                <a:srgbClr val="414141"/>
              </a:solidFill>
            </a:endParaRPr>
          </a:p>
        </p:txBody>
      </p:sp>
      <p:sp>
        <p:nvSpPr>
          <p:cNvPr id="71717" name="Rectangle 65">
            <a:extLst>
              <a:ext uri="{FF2B5EF4-FFF2-40B4-BE49-F238E27FC236}">
                <a16:creationId xmlns:a16="http://schemas.microsoft.com/office/drawing/2014/main" id="{5F5F9851-897A-1647-B8B0-216AEBFC0946}"/>
              </a:ext>
            </a:extLst>
          </p:cNvPr>
          <p:cNvSpPr>
            <a:spLocks noChangeArrowheads="1"/>
          </p:cNvSpPr>
          <p:nvPr/>
        </p:nvSpPr>
        <p:spPr bwMode="auto">
          <a:xfrm>
            <a:off x="5087938" y="3259138"/>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1800">
                <a:solidFill>
                  <a:srgbClr val="414141"/>
                </a:solidFill>
              </a:rPr>
              <a:t>10</a:t>
            </a:r>
            <a:r>
              <a:rPr lang="ja-JP" altLang="en-US" sz="1800">
                <a:solidFill>
                  <a:srgbClr val="414141"/>
                </a:solidFill>
              </a:rPr>
              <a:t>”</a:t>
            </a:r>
            <a:endParaRPr lang="en-US" altLang="en-US" sz="1800">
              <a:solidFill>
                <a:srgbClr val="414141"/>
              </a:solidFill>
            </a:endParaRPr>
          </a:p>
        </p:txBody>
      </p:sp>
      <p:sp>
        <p:nvSpPr>
          <p:cNvPr id="71718" name="Rectangle 66">
            <a:extLst>
              <a:ext uri="{FF2B5EF4-FFF2-40B4-BE49-F238E27FC236}">
                <a16:creationId xmlns:a16="http://schemas.microsoft.com/office/drawing/2014/main" id="{F63F2750-AA08-B643-A0E8-09A242E164A2}"/>
              </a:ext>
            </a:extLst>
          </p:cNvPr>
          <p:cNvSpPr>
            <a:spLocks noChangeArrowheads="1"/>
          </p:cNvSpPr>
          <p:nvPr/>
        </p:nvSpPr>
        <p:spPr bwMode="auto">
          <a:xfrm>
            <a:off x="3654425" y="3259138"/>
            <a:ext cx="1249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1800">
                <a:solidFill>
                  <a:srgbClr val="414141"/>
                </a:solidFill>
              </a:rPr>
              <a:t>5.25</a:t>
            </a:r>
            <a:r>
              <a:rPr lang="ja-JP" altLang="en-US" sz="1800">
                <a:solidFill>
                  <a:srgbClr val="414141"/>
                </a:solidFill>
              </a:rPr>
              <a:t>”</a:t>
            </a:r>
            <a:endParaRPr lang="en-US" altLang="en-US" sz="1800">
              <a:solidFill>
                <a:srgbClr val="414141"/>
              </a:solidFill>
            </a:endParaRPr>
          </a:p>
        </p:txBody>
      </p:sp>
      <p:sp>
        <p:nvSpPr>
          <p:cNvPr id="71719" name="Rectangle 67">
            <a:extLst>
              <a:ext uri="{FF2B5EF4-FFF2-40B4-BE49-F238E27FC236}">
                <a16:creationId xmlns:a16="http://schemas.microsoft.com/office/drawing/2014/main" id="{87142524-0001-3F42-B065-93B5277FCF09}"/>
              </a:ext>
            </a:extLst>
          </p:cNvPr>
          <p:cNvSpPr>
            <a:spLocks noChangeArrowheads="1"/>
          </p:cNvSpPr>
          <p:nvPr/>
        </p:nvSpPr>
        <p:spPr bwMode="auto">
          <a:xfrm>
            <a:off x="2754313" y="3259138"/>
            <a:ext cx="124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1800">
                <a:solidFill>
                  <a:srgbClr val="414141"/>
                </a:solidFill>
              </a:rPr>
              <a:t>3.5</a:t>
            </a:r>
            <a:r>
              <a:rPr lang="ja-JP" altLang="en-US" sz="1800">
                <a:solidFill>
                  <a:srgbClr val="414141"/>
                </a:solidFill>
              </a:rPr>
              <a:t>”</a:t>
            </a:r>
            <a:endParaRPr lang="en-US" altLang="en-US" sz="1800">
              <a:solidFill>
                <a:srgbClr val="414141"/>
              </a:solidFill>
            </a:endParaRPr>
          </a:p>
        </p:txBody>
      </p:sp>
      <p:sp>
        <p:nvSpPr>
          <p:cNvPr id="71720" name="Rectangle 68">
            <a:extLst>
              <a:ext uri="{FF2B5EF4-FFF2-40B4-BE49-F238E27FC236}">
                <a16:creationId xmlns:a16="http://schemas.microsoft.com/office/drawing/2014/main" id="{621AF0BD-D50E-E040-9A14-8CF23A767103}"/>
              </a:ext>
            </a:extLst>
          </p:cNvPr>
          <p:cNvSpPr>
            <a:spLocks noChangeArrowheads="1"/>
          </p:cNvSpPr>
          <p:nvPr/>
        </p:nvSpPr>
        <p:spPr bwMode="auto">
          <a:xfrm>
            <a:off x="1363663" y="5868988"/>
            <a:ext cx="124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1800">
                <a:solidFill>
                  <a:srgbClr val="414141"/>
                </a:solidFill>
              </a:rPr>
              <a:t>3.5</a:t>
            </a:r>
            <a:r>
              <a:rPr lang="ja-JP" altLang="en-US" sz="1800">
                <a:solidFill>
                  <a:srgbClr val="414141"/>
                </a:solidFill>
              </a:rPr>
              <a:t>”</a:t>
            </a:r>
            <a:endParaRPr lang="en-US" altLang="en-US" sz="1800">
              <a:solidFill>
                <a:srgbClr val="414141"/>
              </a:solidFill>
            </a:endParaRPr>
          </a:p>
        </p:txBody>
      </p:sp>
      <p:sp>
        <p:nvSpPr>
          <p:cNvPr id="71721" name="Rectangle 69">
            <a:extLst>
              <a:ext uri="{FF2B5EF4-FFF2-40B4-BE49-F238E27FC236}">
                <a16:creationId xmlns:a16="http://schemas.microsoft.com/office/drawing/2014/main" id="{61AA88DC-3B89-F742-BE85-0F8BE7EA4712}"/>
              </a:ext>
            </a:extLst>
          </p:cNvPr>
          <p:cNvSpPr>
            <a:spLocks noChangeArrowheads="1"/>
          </p:cNvSpPr>
          <p:nvPr/>
        </p:nvSpPr>
        <p:spPr bwMode="auto">
          <a:xfrm>
            <a:off x="820738" y="4954588"/>
            <a:ext cx="2644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2000">
                <a:solidFill>
                  <a:srgbClr val="114FFB"/>
                </a:solidFill>
              </a:rPr>
              <a:t>Disk Array:    1 disk design</a:t>
            </a:r>
          </a:p>
        </p:txBody>
      </p:sp>
      <p:sp>
        <p:nvSpPr>
          <p:cNvPr id="71722" name="Rectangle 70">
            <a:extLst>
              <a:ext uri="{FF2B5EF4-FFF2-40B4-BE49-F238E27FC236}">
                <a16:creationId xmlns:a16="http://schemas.microsoft.com/office/drawing/2014/main" id="{B84A39C9-B19D-B04F-B870-DF6152F7A793}"/>
              </a:ext>
            </a:extLst>
          </p:cNvPr>
          <p:cNvSpPr>
            <a:spLocks noChangeArrowheads="1"/>
          </p:cNvSpPr>
          <p:nvPr/>
        </p:nvSpPr>
        <p:spPr bwMode="auto">
          <a:xfrm>
            <a:off x="763588" y="2478088"/>
            <a:ext cx="26638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2000">
                <a:solidFill>
                  <a:srgbClr val="114FFB"/>
                </a:solidFill>
              </a:rPr>
              <a:t>Conventional:                 4 disk  designs</a:t>
            </a:r>
          </a:p>
        </p:txBody>
      </p:sp>
      <p:sp>
        <p:nvSpPr>
          <p:cNvPr id="71723" name="Line 71">
            <a:extLst>
              <a:ext uri="{FF2B5EF4-FFF2-40B4-BE49-F238E27FC236}">
                <a16:creationId xmlns:a16="http://schemas.microsoft.com/office/drawing/2014/main" id="{6E164316-AD5D-5343-A19B-69EC7D3E8A33}"/>
              </a:ext>
            </a:extLst>
          </p:cNvPr>
          <p:cNvSpPr>
            <a:spLocks noChangeShapeType="1"/>
          </p:cNvSpPr>
          <p:nvPr/>
        </p:nvSpPr>
        <p:spPr bwMode="auto">
          <a:xfrm flipV="1">
            <a:off x="2266950" y="6096000"/>
            <a:ext cx="552450" cy="1905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24" name="Rectangle 72">
            <a:extLst>
              <a:ext uri="{FF2B5EF4-FFF2-40B4-BE49-F238E27FC236}">
                <a16:creationId xmlns:a16="http://schemas.microsoft.com/office/drawing/2014/main" id="{0DDFF001-1745-8747-B477-C16F09EADA81}"/>
              </a:ext>
            </a:extLst>
          </p:cNvPr>
          <p:cNvSpPr>
            <a:spLocks noChangeArrowheads="1"/>
          </p:cNvSpPr>
          <p:nvPr/>
        </p:nvSpPr>
        <p:spPr bwMode="auto">
          <a:xfrm>
            <a:off x="2744788" y="4021138"/>
            <a:ext cx="1768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2000">
                <a:solidFill>
                  <a:srgbClr val="00FF00"/>
                </a:solidFill>
              </a:rPr>
              <a:t>Low End</a:t>
            </a:r>
          </a:p>
        </p:txBody>
      </p:sp>
      <p:sp>
        <p:nvSpPr>
          <p:cNvPr id="71725" name="Rectangle 73">
            <a:extLst>
              <a:ext uri="{FF2B5EF4-FFF2-40B4-BE49-F238E27FC236}">
                <a16:creationId xmlns:a16="http://schemas.microsoft.com/office/drawing/2014/main" id="{AA53A3E0-259F-DE48-9140-B7CE92C1C953}"/>
              </a:ext>
            </a:extLst>
          </p:cNvPr>
          <p:cNvSpPr>
            <a:spLocks noChangeArrowheads="1"/>
          </p:cNvSpPr>
          <p:nvPr/>
        </p:nvSpPr>
        <p:spPr bwMode="auto">
          <a:xfrm>
            <a:off x="6459538" y="4002088"/>
            <a:ext cx="1768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pPr>
            <a:r>
              <a:rPr lang="en-US" altLang="en-US" sz="2000">
                <a:solidFill>
                  <a:srgbClr val="00FF00"/>
                </a:solidFill>
              </a:rPr>
              <a:t>High End</a:t>
            </a:r>
          </a:p>
        </p:txBody>
      </p:sp>
      <p:sp>
        <p:nvSpPr>
          <p:cNvPr id="71726" name="Line 74">
            <a:extLst>
              <a:ext uri="{FF2B5EF4-FFF2-40B4-BE49-F238E27FC236}">
                <a16:creationId xmlns:a16="http://schemas.microsoft.com/office/drawing/2014/main" id="{E19DA468-90F1-3741-BAD4-2BB74140CBC4}"/>
              </a:ext>
            </a:extLst>
          </p:cNvPr>
          <p:cNvSpPr>
            <a:spLocks noChangeShapeType="1"/>
          </p:cNvSpPr>
          <p:nvPr/>
        </p:nvSpPr>
        <p:spPr bwMode="auto">
          <a:xfrm>
            <a:off x="4502150" y="4229100"/>
            <a:ext cx="20066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useBgFill="1">
        <p:nvSpPr>
          <p:cNvPr id="71727" name="Rectangle 75">
            <a:extLst>
              <a:ext uri="{FF2B5EF4-FFF2-40B4-BE49-F238E27FC236}">
                <a16:creationId xmlns:a16="http://schemas.microsoft.com/office/drawing/2014/main" id="{3FD8551B-740E-B249-9282-0BF28C850EEE}"/>
              </a:ext>
            </a:extLst>
          </p:cNvPr>
          <p:cNvSpPr>
            <a:spLocks noChangeArrowheads="1"/>
          </p:cNvSpPr>
          <p:nvPr/>
        </p:nvSpPr>
        <p:spPr bwMode="auto">
          <a:xfrm>
            <a:off x="8312150" y="3968750"/>
            <a:ext cx="44450" cy="44450"/>
          </a:xfrm>
          <a:prstGeom prst="rect">
            <a:avLst/>
          </a:prstGeom>
          <a:ln w="12700">
            <a:solidFill>
              <a:schemeClr val="tx1"/>
            </a:solidFill>
            <a:miter lim="800000"/>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1728" name="Line 76">
            <a:extLst>
              <a:ext uri="{FF2B5EF4-FFF2-40B4-BE49-F238E27FC236}">
                <a16:creationId xmlns:a16="http://schemas.microsoft.com/office/drawing/2014/main" id="{8B46E72B-BDDB-EB40-9882-60DF50254C42}"/>
              </a:ext>
            </a:extLst>
          </p:cNvPr>
          <p:cNvSpPr>
            <a:spLocks noChangeShapeType="1"/>
          </p:cNvSpPr>
          <p:nvPr/>
        </p:nvSpPr>
        <p:spPr bwMode="auto">
          <a:xfrm>
            <a:off x="2673350" y="3905250"/>
            <a:ext cx="5626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29" name="Line 77">
            <a:extLst>
              <a:ext uri="{FF2B5EF4-FFF2-40B4-BE49-F238E27FC236}">
                <a16:creationId xmlns:a16="http://schemas.microsoft.com/office/drawing/2014/main" id="{33C4F858-2F18-2D45-BA1D-828486100FA1}"/>
              </a:ext>
            </a:extLst>
          </p:cNvPr>
          <p:cNvSpPr>
            <a:spLocks noChangeShapeType="1"/>
          </p:cNvSpPr>
          <p:nvPr/>
        </p:nvSpPr>
        <p:spPr bwMode="auto">
          <a:xfrm>
            <a:off x="2647950" y="393065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0" name="Line 78">
            <a:extLst>
              <a:ext uri="{FF2B5EF4-FFF2-40B4-BE49-F238E27FC236}">
                <a16:creationId xmlns:a16="http://schemas.microsoft.com/office/drawing/2014/main" id="{9B1662C3-B9DA-744E-AA51-336EF117FB7B}"/>
              </a:ext>
            </a:extLst>
          </p:cNvPr>
          <p:cNvSpPr>
            <a:spLocks noChangeShapeType="1"/>
          </p:cNvSpPr>
          <p:nvPr/>
        </p:nvSpPr>
        <p:spPr bwMode="auto">
          <a:xfrm>
            <a:off x="8305800" y="391160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1" name="Line 79">
            <a:extLst>
              <a:ext uri="{FF2B5EF4-FFF2-40B4-BE49-F238E27FC236}">
                <a16:creationId xmlns:a16="http://schemas.microsoft.com/office/drawing/2014/main" id="{7646E766-DB9C-704E-8006-6B4DF4AF0587}"/>
              </a:ext>
            </a:extLst>
          </p:cNvPr>
          <p:cNvSpPr>
            <a:spLocks noChangeShapeType="1"/>
          </p:cNvSpPr>
          <p:nvPr/>
        </p:nvSpPr>
        <p:spPr bwMode="auto">
          <a:xfrm>
            <a:off x="2673350" y="4705350"/>
            <a:ext cx="5626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2" name="Line 80">
            <a:extLst>
              <a:ext uri="{FF2B5EF4-FFF2-40B4-BE49-F238E27FC236}">
                <a16:creationId xmlns:a16="http://schemas.microsoft.com/office/drawing/2014/main" id="{F2E495BE-8C57-9A4F-BCB3-EEA02E5B0164}"/>
              </a:ext>
            </a:extLst>
          </p:cNvPr>
          <p:cNvSpPr>
            <a:spLocks noChangeShapeType="1"/>
          </p:cNvSpPr>
          <p:nvPr/>
        </p:nvSpPr>
        <p:spPr bwMode="auto">
          <a:xfrm>
            <a:off x="6570663" y="512286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3" name="Line 81">
            <a:extLst>
              <a:ext uri="{FF2B5EF4-FFF2-40B4-BE49-F238E27FC236}">
                <a16:creationId xmlns:a16="http://schemas.microsoft.com/office/drawing/2014/main" id="{C63FC149-F585-CE49-BF52-5DBFF16C360D}"/>
              </a:ext>
            </a:extLst>
          </p:cNvPr>
          <p:cNvSpPr>
            <a:spLocks noChangeShapeType="1"/>
          </p:cNvSpPr>
          <p:nvPr/>
        </p:nvSpPr>
        <p:spPr bwMode="auto">
          <a:xfrm>
            <a:off x="6572250" y="5276850"/>
            <a:ext cx="2238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4" name="Line 82">
            <a:extLst>
              <a:ext uri="{FF2B5EF4-FFF2-40B4-BE49-F238E27FC236}">
                <a16:creationId xmlns:a16="http://schemas.microsoft.com/office/drawing/2014/main" id="{7CA7D290-1B9E-B74A-A5D3-B2D0AE8F7E5A}"/>
              </a:ext>
            </a:extLst>
          </p:cNvPr>
          <p:cNvSpPr>
            <a:spLocks noChangeShapeType="1"/>
          </p:cNvSpPr>
          <p:nvPr/>
        </p:nvSpPr>
        <p:spPr bwMode="auto">
          <a:xfrm>
            <a:off x="6572250" y="5429250"/>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5" name="Line 83">
            <a:extLst>
              <a:ext uri="{FF2B5EF4-FFF2-40B4-BE49-F238E27FC236}">
                <a16:creationId xmlns:a16="http://schemas.microsoft.com/office/drawing/2014/main" id="{AA02C813-98BF-B741-9945-935F04933588}"/>
              </a:ext>
            </a:extLst>
          </p:cNvPr>
          <p:cNvSpPr>
            <a:spLocks noChangeShapeType="1"/>
          </p:cNvSpPr>
          <p:nvPr/>
        </p:nvSpPr>
        <p:spPr bwMode="auto">
          <a:xfrm>
            <a:off x="6565900" y="556577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6" name="Line 84">
            <a:extLst>
              <a:ext uri="{FF2B5EF4-FFF2-40B4-BE49-F238E27FC236}">
                <a16:creationId xmlns:a16="http://schemas.microsoft.com/office/drawing/2014/main" id="{26923CAE-D1DB-8842-A200-5D9881917597}"/>
              </a:ext>
            </a:extLst>
          </p:cNvPr>
          <p:cNvSpPr>
            <a:spLocks noChangeShapeType="1"/>
          </p:cNvSpPr>
          <p:nvPr/>
        </p:nvSpPr>
        <p:spPr bwMode="auto">
          <a:xfrm>
            <a:off x="6567488" y="5700713"/>
            <a:ext cx="2238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7" name="Line 85">
            <a:extLst>
              <a:ext uri="{FF2B5EF4-FFF2-40B4-BE49-F238E27FC236}">
                <a16:creationId xmlns:a16="http://schemas.microsoft.com/office/drawing/2014/main" id="{321D02EC-8914-4A47-B7F4-8DE812AC7EF6}"/>
              </a:ext>
            </a:extLst>
          </p:cNvPr>
          <p:cNvSpPr>
            <a:spLocks noChangeShapeType="1"/>
          </p:cNvSpPr>
          <p:nvPr/>
        </p:nvSpPr>
        <p:spPr bwMode="auto">
          <a:xfrm>
            <a:off x="6567488" y="5872163"/>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8" name="Line 86">
            <a:extLst>
              <a:ext uri="{FF2B5EF4-FFF2-40B4-BE49-F238E27FC236}">
                <a16:creationId xmlns:a16="http://schemas.microsoft.com/office/drawing/2014/main" id="{BEC7E45E-AF85-B540-B9D4-E0EE4B20B974}"/>
              </a:ext>
            </a:extLst>
          </p:cNvPr>
          <p:cNvSpPr>
            <a:spLocks noChangeShapeType="1"/>
          </p:cNvSpPr>
          <p:nvPr/>
        </p:nvSpPr>
        <p:spPr bwMode="auto">
          <a:xfrm>
            <a:off x="6565900" y="603726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39" name="Line 87">
            <a:extLst>
              <a:ext uri="{FF2B5EF4-FFF2-40B4-BE49-F238E27FC236}">
                <a16:creationId xmlns:a16="http://schemas.microsoft.com/office/drawing/2014/main" id="{42C09091-E1AD-264F-B46E-6B18F96283F9}"/>
              </a:ext>
            </a:extLst>
          </p:cNvPr>
          <p:cNvSpPr>
            <a:spLocks noChangeShapeType="1"/>
          </p:cNvSpPr>
          <p:nvPr/>
        </p:nvSpPr>
        <p:spPr bwMode="auto">
          <a:xfrm>
            <a:off x="6567488" y="6191250"/>
            <a:ext cx="2238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0" name="Line 88">
            <a:extLst>
              <a:ext uri="{FF2B5EF4-FFF2-40B4-BE49-F238E27FC236}">
                <a16:creationId xmlns:a16="http://schemas.microsoft.com/office/drawing/2014/main" id="{40D923D1-040C-2C46-8FA4-297336B529DC}"/>
              </a:ext>
            </a:extLst>
          </p:cNvPr>
          <p:cNvSpPr>
            <a:spLocks noChangeShapeType="1"/>
          </p:cNvSpPr>
          <p:nvPr/>
        </p:nvSpPr>
        <p:spPr bwMode="auto">
          <a:xfrm>
            <a:off x="6567488" y="6343650"/>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1" name="Line 89">
            <a:extLst>
              <a:ext uri="{FF2B5EF4-FFF2-40B4-BE49-F238E27FC236}">
                <a16:creationId xmlns:a16="http://schemas.microsoft.com/office/drawing/2014/main" id="{56AA841C-4F23-E34C-B914-CF1722975D34}"/>
              </a:ext>
            </a:extLst>
          </p:cNvPr>
          <p:cNvSpPr>
            <a:spLocks noChangeShapeType="1"/>
          </p:cNvSpPr>
          <p:nvPr/>
        </p:nvSpPr>
        <p:spPr bwMode="auto">
          <a:xfrm>
            <a:off x="7061200" y="512762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2" name="Line 90">
            <a:extLst>
              <a:ext uri="{FF2B5EF4-FFF2-40B4-BE49-F238E27FC236}">
                <a16:creationId xmlns:a16="http://schemas.microsoft.com/office/drawing/2014/main" id="{08A325C8-7BD6-BA4D-9C83-3F8FF1AD605F}"/>
              </a:ext>
            </a:extLst>
          </p:cNvPr>
          <p:cNvSpPr>
            <a:spLocks noChangeShapeType="1"/>
          </p:cNvSpPr>
          <p:nvPr/>
        </p:nvSpPr>
        <p:spPr bwMode="auto">
          <a:xfrm>
            <a:off x="7062788" y="5281613"/>
            <a:ext cx="2238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3" name="Line 91">
            <a:extLst>
              <a:ext uri="{FF2B5EF4-FFF2-40B4-BE49-F238E27FC236}">
                <a16:creationId xmlns:a16="http://schemas.microsoft.com/office/drawing/2014/main" id="{136DB56E-3C93-C347-AB92-4CFA7B4F1904}"/>
              </a:ext>
            </a:extLst>
          </p:cNvPr>
          <p:cNvSpPr>
            <a:spLocks noChangeShapeType="1"/>
          </p:cNvSpPr>
          <p:nvPr/>
        </p:nvSpPr>
        <p:spPr bwMode="auto">
          <a:xfrm>
            <a:off x="7062788" y="5434013"/>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4" name="Line 92">
            <a:extLst>
              <a:ext uri="{FF2B5EF4-FFF2-40B4-BE49-F238E27FC236}">
                <a16:creationId xmlns:a16="http://schemas.microsoft.com/office/drawing/2014/main" id="{C926BAB4-44D0-DC46-B5B9-78AF33493EE9}"/>
              </a:ext>
            </a:extLst>
          </p:cNvPr>
          <p:cNvSpPr>
            <a:spLocks noChangeShapeType="1"/>
          </p:cNvSpPr>
          <p:nvPr/>
        </p:nvSpPr>
        <p:spPr bwMode="auto">
          <a:xfrm>
            <a:off x="7056438" y="5570538"/>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5" name="Line 93">
            <a:extLst>
              <a:ext uri="{FF2B5EF4-FFF2-40B4-BE49-F238E27FC236}">
                <a16:creationId xmlns:a16="http://schemas.microsoft.com/office/drawing/2014/main" id="{C8291693-78D2-694A-BCEE-102BC6334688}"/>
              </a:ext>
            </a:extLst>
          </p:cNvPr>
          <p:cNvSpPr>
            <a:spLocks noChangeShapeType="1"/>
          </p:cNvSpPr>
          <p:nvPr/>
        </p:nvSpPr>
        <p:spPr bwMode="auto">
          <a:xfrm>
            <a:off x="7058025" y="5705475"/>
            <a:ext cx="2238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6" name="Line 94">
            <a:extLst>
              <a:ext uri="{FF2B5EF4-FFF2-40B4-BE49-F238E27FC236}">
                <a16:creationId xmlns:a16="http://schemas.microsoft.com/office/drawing/2014/main" id="{C3185290-99DB-1648-AEA3-60CE3C405739}"/>
              </a:ext>
            </a:extLst>
          </p:cNvPr>
          <p:cNvSpPr>
            <a:spLocks noChangeShapeType="1"/>
          </p:cNvSpPr>
          <p:nvPr/>
        </p:nvSpPr>
        <p:spPr bwMode="auto">
          <a:xfrm>
            <a:off x="7058025" y="5876925"/>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7" name="Line 95">
            <a:extLst>
              <a:ext uri="{FF2B5EF4-FFF2-40B4-BE49-F238E27FC236}">
                <a16:creationId xmlns:a16="http://schemas.microsoft.com/office/drawing/2014/main" id="{49737584-A67E-6840-9356-2FE0BEE33AAE}"/>
              </a:ext>
            </a:extLst>
          </p:cNvPr>
          <p:cNvSpPr>
            <a:spLocks noChangeShapeType="1"/>
          </p:cNvSpPr>
          <p:nvPr/>
        </p:nvSpPr>
        <p:spPr bwMode="auto">
          <a:xfrm>
            <a:off x="7056438" y="604202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8" name="Line 96">
            <a:extLst>
              <a:ext uri="{FF2B5EF4-FFF2-40B4-BE49-F238E27FC236}">
                <a16:creationId xmlns:a16="http://schemas.microsoft.com/office/drawing/2014/main" id="{32BBF082-31F6-0041-9D09-14BD7355BD19}"/>
              </a:ext>
            </a:extLst>
          </p:cNvPr>
          <p:cNvSpPr>
            <a:spLocks noChangeShapeType="1"/>
          </p:cNvSpPr>
          <p:nvPr/>
        </p:nvSpPr>
        <p:spPr bwMode="auto">
          <a:xfrm>
            <a:off x="7058025" y="6186488"/>
            <a:ext cx="2238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49" name="Line 97">
            <a:extLst>
              <a:ext uri="{FF2B5EF4-FFF2-40B4-BE49-F238E27FC236}">
                <a16:creationId xmlns:a16="http://schemas.microsoft.com/office/drawing/2014/main" id="{D1E78709-5001-E341-BC4C-7658BAB50576}"/>
              </a:ext>
            </a:extLst>
          </p:cNvPr>
          <p:cNvSpPr>
            <a:spLocks noChangeShapeType="1"/>
          </p:cNvSpPr>
          <p:nvPr/>
        </p:nvSpPr>
        <p:spPr bwMode="auto">
          <a:xfrm>
            <a:off x="7058025" y="6338888"/>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0" name="Line 98">
            <a:extLst>
              <a:ext uri="{FF2B5EF4-FFF2-40B4-BE49-F238E27FC236}">
                <a16:creationId xmlns:a16="http://schemas.microsoft.com/office/drawing/2014/main" id="{0AB7A882-4BAC-C540-B496-8A0BBC852F56}"/>
              </a:ext>
            </a:extLst>
          </p:cNvPr>
          <p:cNvSpPr>
            <a:spLocks noChangeShapeType="1"/>
          </p:cNvSpPr>
          <p:nvPr/>
        </p:nvSpPr>
        <p:spPr bwMode="auto">
          <a:xfrm>
            <a:off x="7546975" y="512762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1" name="Line 99">
            <a:extLst>
              <a:ext uri="{FF2B5EF4-FFF2-40B4-BE49-F238E27FC236}">
                <a16:creationId xmlns:a16="http://schemas.microsoft.com/office/drawing/2014/main" id="{87EE092D-9EAD-9B43-94DA-B367E944E225}"/>
              </a:ext>
            </a:extLst>
          </p:cNvPr>
          <p:cNvSpPr>
            <a:spLocks noChangeShapeType="1"/>
          </p:cNvSpPr>
          <p:nvPr/>
        </p:nvSpPr>
        <p:spPr bwMode="auto">
          <a:xfrm>
            <a:off x="7529513" y="5281613"/>
            <a:ext cx="2238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2" name="Line 100">
            <a:extLst>
              <a:ext uri="{FF2B5EF4-FFF2-40B4-BE49-F238E27FC236}">
                <a16:creationId xmlns:a16="http://schemas.microsoft.com/office/drawing/2014/main" id="{6A380DA3-5486-C746-A0C7-52ADEDAAEB39}"/>
              </a:ext>
            </a:extLst>
          </p:cNvPr>
          <p:cNvSpPr>
            <a:spLocks noChangeShapeType="1"/>
          </p:cNvSpPr>
          <p:nvPr/>
        </p:nvSpPr>
        <p:spPr bwMode="auto">
          <a:xfrm>
            <a:off x="7548563" y="5434013"/>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3" name="Line 101">
            <a:extLst>
              <a:ext uri="{FF2B5EF4-FFF2-40B4-BE49-F238E27FC236}">
                <a16:creationId xmlns:a16="http://schemas.microsoft.com/office/drawing/2014/main" id="{FD985541-C556-4645-8095-A0FF4A2EA4CA}"/>
              </a:ext>
            </a:extLst>
          </p:cNvPr>
          <p:cNvSpPr>
            <a:spLocks noChangeShapeType="1"/>
          </p:cNvSpPr>
          <p:nvPr/>
        </p:nvSpPr>
        <p:spPr bwMode="auto">
          <a:xfrm>
            <a:off x="7542213" y="5570538"/>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4" name="Line 102">
            <a:extLst>
              <a:ext uri="{FF2B5EF4-FFF2-40B4-BE49-F238E27FC236}">
                <a16:creationId xmlns:a16="http://schemas.microsoft.com/office/drawing/2014/main" id="{D4B46027-0BFB-964A-A34D-1BB5E8556EA2}"/>
              </a:ext>
            </a:extLst>
          </p:cNvPr>
          <p:cNvSpPr>
            <a:spLocks noChangeShapeType="1"/>
          </p:cNvSpPr>
          <p:nvPr/>
        </p:nvSpPr>
        <p:spPr bwMode="auto">
          <a:xfrm>
            <a:off x="7543800" y="5705475"/>
            <a:ext cx="2238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5" name="Line 103">
            <a:extLst>
              <a:ext uri="{FF2B5EF4-FFF2-40B4-BE49-F238E27FC236}">
                <a16:creationId xmlns:a16="http://schemas.microsoft.com/office/drawing/2014/main" id="{F185E920-B0FD-624A-8EE2-29B7E14EA7F6}"/>
              </a:ext>
            </a:extLst>
          </p:cNvPr>
          <p:cNvSpPr>
            <a:spLocks noChangeShapeType="1"/>
          </p:cNvSpPr>
          <p:nvPr/>
        </p:nvSpPr>
        <p:spPr bwMode="auto">
          <a:xfrm>
            <a:off x="7543800" y="5876925"/>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6" name="Line 104">
            <a:extLst>
              <a:ext uri="{FF2B5EF4-FFF2-40B4-BE49-F238E27FC236}">
                <a16:creationId xmlns:a16="http://schemas.microsoft.com/office/drawing/2014/main" id="{B06DE506-CCE7-C643-B4FA-E0381C5D8CDD}"/>
              </a:ext>
            </a:extLst>
          </p:cNvPr>
          <p:cNvSpPr>
            <a:spLocks noChangeShapeType="1"/>
          </p:cNvSpPr>
          <p:nvPr/>
        </p:nvSpPr>
        <p:spPr bwMode="auto">
          <a:xfrm>
            <a:off x="7542213" y="604202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7" name="Line 105">
            <a:extLst>
              <a:ext uri="{FF2B5EF4-FFF2-40B4-BE49-F238E27FC236}">
                <a16:creationId xmlns:a16="http://schemas.microsoft.com/office/drawing/2014/main" id="{EF08D5C6-A504-5A46-B102-9A60243D8BFB}"/>
              </a:ext>
            </a:extLst>
          </p:cNvPr>
          <p:cNvSpPr>
            <a:spLocks noChangeShapeType="1"/>
          </p:cNvSpPr>
          <p:nvPr/>
        </p:nvSpPr>
        <p:spPr bwMode="auto">
          <a:xfrm>
            <a:off x="7543800" y="6196013"/>
            <a:ext cx="2238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8" name="Line 106">
            <a:extLst>
              <a:ext uri="{FF2B5EF4-FFF2-40B4-BE49-F238E27FC236}">
                <a16:creationId xmlns:a16="http://schemas.microsoft.com/office/drawing/2014/main" id="{5070C92A-8A31-0A46-A40A-EDC97FBE067C}"/>
              </a:ext>
            </a:extLst>
          </p:cNvPr>
          <p:cNvSpPr>
            <a:spLocks noChangeShapeType="1"/>
          </p:cNvSpPr>
          <p:nvPr/>
        </p:nvSpPr>
        <p:spPr bwMode="auto">
          <a:xfrm>
            <a:off x="7543800" y="6338888"/>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59" name="Line 107">
            <a:extLst>
              <a:ext uri="{FF2B5EF4-FFF2-40B4-BE49-F238E27FC236}">
                <a16:creationId xmlns:a16="http://schemas.microsoft.com/office/drawing/2014/main" id="{DD79C0B0-7413-EE4E-A099-FDA51375CC4E}"/>
              </a:ext>
            </a:extLst>
          </p:cNvPr>
          <p:cNvSpPr>
            <a:spLocks noChangeShapeType="1"/>
          </p:cNvSpPr>
          <p:nvPr/>
        </p:nvSpPr>
        <p:spPr bwMode="auto">
          <a:xfrm>
            <a:off x="4918075" y="5908675"/>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0" name="Line 108">
            <a:extLst>
              <a:ext uri="{FF2B5EF4-FFF2-40B4-BE49-F238E27FC236}">
                <a16:creationId xmlns:a16="http://schemas.microsoft.com/office/drawing/2014/main" id="{4464D05B-F67F-A04D-AF62-55890649196F}"/>
              </a:ext>
            </a:extLst>
          </p:cNvPr>
          <p:cNvSpPr>
            <a:spLocks noChangeShapeType="1"/>
          </p:cNvSpPr>
          <p:nvPr/>
        </p:nvSpPr>
        <p:spPr bwMode="auto">
          <a:xfrm>
            <a:off x="4910138" y="6062663"/>
            <a:ext cx="2238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1" name="Line 109">
            <a:extLst>
              <a:ext uri="{FF2B5EF4-FFF2-40B4-BE49-F238E27FC236}">
                <a16:creationId xmlns:a16="http://schemas.microsoft.com/office/drawing/2014/main" id="{26D45D4F-9330-C74A-97D3-21B85E01CACA}"/>
              </a:ext>
            </a:extLst>
          </p:cNvPr>
          <p:cNvSpPr>
            <a:spLocks noChangeShapeType="1"/>
          </p:cNvSpPr>
          <p:nvPr/>
        </p:nvSpPr>
        <p:spPr bwMode="auto">
          <a:xfrm>
            <a:off x="4919663" y="6224588"/>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2" name="Line 110">
            <a:extLst>
              <a:ext uri="{FF2B5EF4-FFF2-40B4-BE49-F238E27FC236}">
                <a16:creationId xmlns:a16="http://schemas.microsoft.com/office/drawing/2014/main" id="{641E5BF1-5B02-7344-AA6E-35933B73CD99}"/>
              </a:ext>
            </a:extLst>
          </p:cNvPr>
          <p:cNvSpPr>
            <a:spLocks noChangeShapeType="1"/>
          </p:cNvSpPr>
          <p:nvPr/>
        </p:nvSpPr>
        <p:spPr bwMode="auto">
          <a:xfrm>
            <a:off x="5380038" y="590391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3" name="Line 111">
            <a:extLst>
              <a:ext uri="{FF2B5EF4-FFF2-40B4-BE49-F238E27FC236}">
                <a16:creationId xmlns:a16="http://schemas.microsoft.com/office/drawing/2014/main" id="{5BF0E988-737D-F64D-AE22-A4F6D4BDBAD1}"/>
              </a:ext>
            </a:extLst>
          </p:cNvPr>
          <p:cNvSpPr>
            <a:spLocks noChangeShapeType="1"/>
          </p:cNvSpPr>
          <p:nvPr/>
        </p:nvSpPr>
        <p:spPr bwMode="auto">
          <a:xfrm>
            <a:off x="5381625" y="6057900"/>
            <a:ext cx="2238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4" name="Line 112">
            <a:extLst>
              <a:ext uri="{FF2B5EF4-FFF2-40B4-BE49-F238E27FC236}">
                <a16:creationId xmlns:a16="http://schemas.microsoft.com/office/drawing/2014/main" id="{D989EAF3-DF2B-EE48-946C-ACA1AC569685}"/>
              </a:ext>
            </a:extLst>
          </p:cNvPr>
          <p:cNvSpPr>
            <a:spLocks noChangeShapeType="1"/>
          </p:cNvSpPr>
          <p:nvPr/>
        </p:nvSpPr>
        <p:spPr bwMode="auto">
          <a:xfrm>
            <a:off x="5400675" y="6229350"/>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5" name="Line 113">
            <a:extLst>
              <a:ext uri="{FF2B5EF4-FFF2-40B4-BE49-F238E27FC236}">
                <a16:creationId xmlns:a16="http://schemas.microsoft.com/office/drawing/2014/main" id="{6B525EEF-8A7F-B646-9725-157D551576BE}"/>
              </a:ext>
            </a:extLst>
          </p:cNvPr>
          <p:cNvSpPr>
            <a:spLocks noChangeShapeType="1"/>
          </p:cNvSpPr>
          <p:nvPr/>
        </p:nvSpPr>
        <p:spPr bwMode="auto">
          <a:xfrm>
            <a:off x="5846763" y="588486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6" name="Line 114">
            <a:extLst>
              <a:ext uri="{FF2B5EF4-FFF2-40B4-BE49-F238E27FC236}">
                <a16:creationId xmlns:a16="http://schemas.microsoft.com/office/drawing/2014/main" id="{04106A0C-E441-7A45-BB33-05504F0878B9}"/>
              </a:ext>
            </a:extLst>
          </p:cNvPr>
          <p:cNvSpPr>
            <a:spLocks noChangeShapeType="1"/>
          </p:cNvSpPr>
          <p:nvPr/>
        </p:nvSpPr>
        <p:spPr bwMode="auto">
          <a:xfrm>
            <a:off x="5848350" y="6048375"/>
            <a:ext cx="22383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7" name="Line 115">
            <a:extLst>
              <a:ext uri="{FF2B5EF4-FFF2-40B4-BE49-F238E27FC236}">
                <a16:creationId xmlns:a16="http://schemas.microsoft.com/office/drawing/2014/main" id="{891ED6CC-6D84-1248-88C3-404F11ADAADC}"/>
              </a:ext>
            </a:extLst>
          </p:cNvPr>
          <p:cNvSpPr>
            <a:spLocks noChangeShapeType="1"/>
          </p:cNvSpPr>
          <p:nvPr/>
        </p:nvSpPr>
        <p:spPr bwMode="auto">
          <a:xfrm>
            <a:off x="5867400" y="6229350"/>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8" name="Line 116">
            <a:extLst>
              <a:ext uri="{FF2B5EF4-FFF2-40B4-BE49-F238E27FC236}">
                <a16:creationId xmlns:a16="http://schemas.microsoft.com/office/drawing/2014/main" id="{D98E6836-BB5F-B743-8BAB-89B5A5AA727D}"/>
              </a:ext>
            </a:extLst>
          </p:cNvPr>
          <p:cNvSpPr>
            <a:spLocks noChangeShapeType="1"/>
          </p:cNvSpPr>
          <p:nvPr/>
        </p:nvSpPr>
        <p:spPr bwMode="auto">
          <a:xfrm>
            <a:off x="3833813" y="6043613"/>
            <a:ext cx="2238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9" name="Line 117">
            <a:extLst>
              <a:ext uri="{FF2B5EF4-FFF2-40B4-BE49-F238E27FC236}">
                <a16:creationId xmlns:a16="http://schemas.microsoft.com/office/drawing/2014/main" id="{318B1A2C-9B3D-1B40-AC38-69AC515A7548}"/>
              </a:ext>
            </a:extLst>
          </p:cNvPr>
          <p:cNvSpPr>
            <a:spLocks noChangeShapeType="1"/>
          </p:cNvSpPr>
          <p:nvPr/>
        </p:nvSpPr>
        <p:spPr bwMode="auto">
          <a:xfrm>
            <a:off x="3824288" y="6186488"/>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0" name="Line 118">
            <a:extLst>
              <a:ext uri="{FF2B5EF4-FFF2-40B4-BE49-F238E27FC236}">
                <a16:creationId xmlns:a16="http://schemas.microsoft.com/office/drawing/2014/main" id="{A60C9EC4-118F-DF4E-A5B0-A9DEF251C5BE}"/>
              </a:ext>
            </a:extLst>
          </p:cNvPr>
          <p:cNvSpPr>
            <a:spLocks noChangeShapeType="1"/>
          </p:cNvSpPr>
          <p:nvPr/>
        </p:nvSpPr>
        <p:spPr bwMode="auto">
          <a:xfrm>
            <a:off x="4291013" y="6034088"/>
            <a:ext cx="2238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1" name="Line 119">
            <a:extLst>
              <a:ext uri="{FF2B5EF4-FFF2-40B4-BE49-F238E27FC236}">
                <a16:creationId xmlns:a16="http://schemas.microsoft.com/office/drawing/2014/main" id="{2455D726-E01A-EF4D-AA4B-F8C3F6578B1C}"/>
              </a:ext>
            </a:extLst>
          </p:cNvPr>
          <p:cNvSpPr>
            <a:spLocks noChangeShapeType="1"/>
          </p:cNvSpPr>
          <p:nvPr/>
        </p:nvSpPr>
        <p:spPr bwMode="auto">
          <a:xfrm>
            <a:off x="4310063" y="6186488"/>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2" name="Line 120">
            <a:extLst>
              <a:ext uri="{FF2B5EF4-FFF2-40B4-BE49-F238E27FC236}">
                <a16:creationId xmlns:a16="http://schemas.microsoft.com/office/drawing/2014/main" id="{AE2C95A9-77FC-F943-B987-4A852A3E72EA}"/>
              </a:ext>
            </a:extLst>
          </p:cNvPr>
          <p:cNvSpPr>
            <a:spLocks noChangeShapeType="1"/>
          </p:cNvSpPr>
          <p:nvPr/>
        </p:nvSpPr>
        <p:spPr bwMode="auto">
          <a:xfrm>
            <a:off x="2928938" y="6167438"/>
            <a:ext cx="22225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3" name="Line 121">
            <a:extLst>
              <a:ext uri="{FF2B5EF4-FFF2-40B4-BE49-F238E27FC236}">
                <a16:creationId xmlns:a16="http://schemas.microsoft.com/office/drawing/2014/main" id="{EF2EF517-7FBE-9745-BA3B-142B484DCB0E}"/>
              </a:ext>
            </a:extLst>
          </p:cNvPr>
          <p:cNvSpPr>
            <a:spLocks noChangeShapeType="1"/>
          </p:cNvSpPr>
          <p:nvPr/>
        </p:nvSpPr>
        <p:spPr bwMode="auto">
          <a:xfrm>
            <a:off x="3027363" y="3122613"/>
            <a:ext cx="228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4" name="Line 122">
            <a:extLst>
              <a:ext uri="{FF2B5EF4-FFF2-40B4-BE49-F238E27FC236}">
                <a16:creationId xmlns:a16="http://schemas.microsoft.com/office/drawing/2014/main" id="{9DE581F4-7669-1549-9A7E-7CA1DF998666}"/>
              </a:ext>
            </a:extLst>
          </p:cNvPr>
          <p:cNvSpPr>
            <a:spLocks noChangeShapeType="1"/>
          </p:cNvSpPr>
          <p:nvPr/>
        </p:nvSpPr>
        <p:spPr bwMode="auto">
          <a:xfrm flipV="1">
            <a:off x="3760788" y="3179763"/>
            <a:ext cx="285750" cy="95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5" name="Rectangle 123">
            <a:extLst>
              <a:ext uri="{FF2B5EF4-FFF2-40B4-BE49-F238E27FC236}">
                <a16:creationId xmlns:a16="http://schemas.microsoft.com/office/drawing/2014/main" id="{76FB90A3-A5E0-294F-B817-B7073EB3A24C}"/>
              </a:ext>
            </a:extLst>
          </p:cNvPr>
          <p:cNvSpPr>
            <a:spLocks noChangeArrowheads="1"/>
          </p:cNvSpPr>
          <p:nvPr/>
        </p:nvSpPr>
        <p:spPr bwMode="auto">
          <a:xfrm>
            <a:off x="457200" y="12954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buFontTx/>
              <a:buChar char="•"/>
            </a:pPr>
            <a:r>
              <a:rPr lang="en-US" altLang="en-US" sz="2400">
                <a:latin typeface="Helvetica" pitchFamily="2" charset="0"/>
              </a:rPr>
              <a:t>Katz and Patterson asked in 1987: </a:t>
            </a:r>
          </a:p>
          <a:p>
            <a:pPr lvl="1">
              <a:buFontTx/>
              <a:buChar char="•"/>
            </a:pPr>
            <a:r>
              <a:rPr lang="en-US" altLang="en-US" sz="2000">
                <a:latin typeface="Helvetica" pitchFamily="2" charset="0"/>
              </a:rPr>
              <a:t>Can smaller disks be used  to close gap in performance between disks and CPUs?</a:t>
            </a:r>
            <a:endParaRPr lang="en-US" altLang="en-US" sz="1800" b="0">
              <a:latin typeface="Helvetica" pitchFamily="2" charset="0"/>
            </a:endParaRPr>
          </a:p>
        </p:txBody>
      </p:sp>
    </p:spTree>
    <p:extLst>
      <p:ext uri="{BB962C8B-B14F-4D97-AF65-F5344CB8AC3E}">
        <p14:creationId xmlns:p14="http://schemas.microsoft.com/office/powerpoint/2010/main" val="26657553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5CB877E-408A-5F41-95D0-5EAA9BEB5587}"/>
              </a:ext>
            </a:extLst>
          </p:cNvPr>
          <p:cNvSpPr>
            <a:spLocks noGrp="1"/>
          </p:cNvSpPr>
          <p:nvPr>
            <p:ph type="title"/>
          </p:nvPr>
        </p:nvSpPr>
        <p:spPr/>
        <p:txBody>
          <a:bodyPr/>
          <a:lstStyle/>
          <a:p>
            <a:pPr fontAlgn="auto">
              <a:spcAft>
                <a:spcPts val="0"/>
              </a:spcAft>
              <a:defRPr/>
            </a:pPr>
            <a:r>
              <a:rPr lang="en-US">
                <a:solidFill>
                  <a:schemeClr val="accent1">
                    <a:satMod val="150000"/>
                  </a:schemeClr>
                </a:solidFill>
              </a:rPr>
              <a:t>Outline</a:t>
            </a:r>
          </a:p>
        </p:txBody>
      </p:sp>
      <p:sp>
        <p:nvSpPr>
          <p:cNvPr id="8194" name="Content Placeholder 2">
            <a:extLst>
              <a:ext uri="{FF2B5EF4-FFF2-40B4-BE49-F238E27FC236}">
                <a16:creationId xmlns:a16="http://schemas.microsoft.com/office/drawing/2014/main" id="{F6DFB19D-6840-AE4D-BA9C-2C83A7C72099}"/>
              </a:ext>
            </a:extLst>
          </p:cNvPr>
          <p:cNvSpPr>
            <a:spLocks noGrp="1"/>
          </p:cNvSpPr>
          <p:nvPr>
            <p:ph idx="1"/>
          </p:nvPr>
        </p:nvSpPr>
        <p:spPr>
          <a:xfrm>
            <a:off x="728663" y="1600200"/>
            <a:ext cx="8415337" cy="5029200"/>
          </a:xfrm>
        </p:spPr>
        <p:txBody>
          <a:bodyPr/>
          <a:lstStyle/>
          <a:p>
            <a:pPr>
              <a:buFont typeface="Wingdings 2" pitchFamily="2" charset="2"/>
              <a:buNone/>
            </a:pPr>
            <a:endParaRPr lang="en-US" altLang="en-US">
              <a:ea typeface="ＭＳ Ｐゴシック" panose="020B0600070205080204" pitchFamily="34" charset="-128"/>
            </a:endParaRPr>
          </a:p>
          <a:p>
            <a:r>
              <a:rPr lang="en-US" altLang="en-US">
                <a:ea typeface="ＭＳ Ｐゴシック" panose="020B0600070205080204" pitchFamily="34" charset="-128"/>
              </a:rPr>
              <a:t>Data storage fundamentals</a:t>
            </a:r>
          </a:p>
          <a:p>
            <a:endParaRPr lang="en-US" altLang="en-US">
              <a:ea typeface="ＭＳ Ｐゴシック" panose="020B0600070205080204" pitchFamily="34" charset="-128"/>
            </a:endParaRPr>
          </a:p>
          <a:p>
            <a:r>
              <a:rPr lang="en-US" altLang="en-US">
                <a:ea typeface="ＭＳ Ｐゴシック" panose="020B0600070205080204" pitchFamily="34" charset="-128"/>
              </a:rPr>
              <a:t>Cloud Storage</a:t>
            </a:r>
          </a:p>
          <a:p>
            <a:endParaRPr lang="en-US" altLang="en-US">
              <a:ea typeface="ＭＳ Ｐゴシック" panose="020B0600070205080204" pitchFamily="34" charset="-128"/>
            </a:endParaRPr>
          </a:p>
          <a:p>
            <a:r>
              <a:rPr lang="en-US" altLang="en-US">
                <a:ea typeface="ＭＳ Ｐゴシック" panose="020B0600070205080204" pitchFamily="34" charset="-128"/>
              </a:rPr>
              <a:t>Erasure-coded cloud storage</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59A2BE07-FD7E-9949-A9EA-1995EEE9C5A6}"/>
              </a:ext>
            </a:extLst>
          </p:cNvPr>
          <p:cNvSpPr>
            <a:spLocks noGrp="1" noChangeArrowheads="1"/>
          </p:cNvSpPr>
          <p:nvPr>
            <p:ph type="title"/>
          </p:nvPr>
        </p:nvSpPr>
        <p:spPr>
          <a:xfrm>
            <a:off x="762000" y="152400"/>
            <a:ext cx="7848600" cy="1143000"/>
          </a:xfrm>
          <a:noFill/>
        </p:spPr>
        <p:txBody>
          <a:bodyPr lIns="90487" tIns="44450" rIns="90487" bIns="44450"/>
          <a:lstStyle/>
          <a:p>
            <a:r>
              <a:rPr lang="en-US" altLang="en-US" sz="2800">
                <a:solidFill>
                  <a:srgbClr val="FC0128"/>
                </a:solidFill>
                <a:ea typeface="ＭＳ Ｐゴシック" panose="020B0600070205080204" pitchFamily="34" charset="-128"/>
              </a:rPr>
              <a:t>Replace Small Number of Large Disks with Large Number of Small Disks! (1988 Disks)</a:t>
            </a:r>
          </a:p>
        </p:txBody>
      </p:sp>
      <p:sp>
        <p:nvSpPr>
          <p:cNvPr id="73730" name="Rectangle 3">
            <a:extLst>
              <a:ext uri="{FF2B5EF4-FFF2-40B4-BE49-F238E27FC236}">
                <a16:creationId xmlns:a16="http://schemas.microsoft.com/office/drawing/2014/main" id="{26193E16-DD3A-744B-A4AC-14B7E717E78B}"/>
              </a:ext>
            </a:extLst>
          </p:cNvPr>
          <p:cNvSpPr>
            <a:spLocks noChangeArrowheads="1"/>
          </p:cNvSpPr>
          <p:nvPr/>
        </p:nvSpPr>
        <p:spPr bwMode="auto">
          <a:xfrm>
            <a:off x="495300" y="1905000"/>
            <a:ext cx="167322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60000"/>
              </a:lnSpc>
            </a:pPr>
            <a:r>
              <a:rPr lang="en-US" altLang="en-US" sz="2400">
                <a:latin typeface="Helvetica" pitchFamily="2" charset="0"/>
              </a:rPr>
              <a:t>Capacity </a:t>
            </a:r>
          </a:p>
          <a:p>
            <a:pPr>
              <a:lnSpc>
                <a:spcPct val="60000"/>
              </a:lnSpc>
            </a:pPr>
            <a:endParaRPr lang="en-US" altLang="en-US" sz="2400">
              <a:latin typeface="Helvetica" pitchFamily="2" charset="0"/>
            </a:endParaRPr>
          </a:p>
          <a:p>
            <a:pPr>
              <a:lnSpc>
                <a:spcPct val="60000"/>
              </a:lnSpc>
            </a:pPr>
            <a:r>
              <a:rPr lang="en-US" altLang="en-US" sz="2400">
                <a:latin typeface="Helvetica" pitchFamily="2" charset="0"/>
              </a:rPr>
              <a:t>Volume </a:t>
            </a:r>
          </a:p>
          <a:p>
            <a:pPr>
              <a:lnSpc>
                <a:spcPct val="60000"/>
              </a:lnSpc>
            </a:pPr>
            <a:endParaRPr lang="en-US" altLang="en-US" sz="2400">
              <a:latin typeface="Helvetica" pitchFamily="2" charset="0"/>
            </a:endParaRPr>
          </a:p>
          <a:p>
            <a:pPr>
              <a:lnSpc>
                <a:spcPct val="60000"/>
              </a:lnSpc>
            </a:pPr>
            <a:r>
              <a:rPr lang="en-US" altLang="en-US" sz="2400">
                <a:latin typeface="Helvetica" pitchFamily="2" charset="0"/>
              </a:rPr>
              <a:t>Power</a:t>
            </a:r>
          </a:p>
          <a:p>
            <a:pPr>
              <a:lnSpc>
                <a:spcPct val="60000"/>
              </a:lnSpc>
            </a:pPr>
            <a:endParaRPr lang="en-US" altLang="en-US" sz="2400">
              <a:latin typeface="Helvetica" pitchFamily="2" charset="0"/>
            </a:endParaRPr>
          </a:p>
          <a:p>
            <a:pPr>
              <a:lnSpc>
                <a:spcPct val="60000"/>
              </a:lnSpc>
            </a:pPr>
            <a:r>
              <a:rPr lang="en-US" altLang="en-US" sz="2400">
                <a:latin typeface="Helvetica" pitchFamily="2" charset="0"/>
              </a:rPr>
              <a:t>Data Rate </a:t>
            </a:r>
          </a:p>
          <a:p>
            <a:pPr>
              <a:lnSpc>
                <a:spcPct val="60000"/>
              </a:lnSpc>
            </a:pPr>
            <a:endParaRPr lang="en-US" altLang="en-US" sz="2400">
              <a:latin typeface="Helvetica" pitchFamily="2" charset="0"/>
            </a:endParaRPr>
          </a:p>
          <a:p>
            <a:pPr>
              <a:lnSpc>
                <a:spcPct val="60000"/>
              </a:lnSpc>
            </a:pPr>
            <a:r>
              <a:rPr lang="en-US" altLang="en-US" sz="2400">
                <a:latin typeface="Helvetica" pitchFamily="2" charset="0"/>
              </a:rPr>
              <a:t>I/O Rate   </a:t>
            </a:r>
          </a:p>
          <a:p>
            <a:pPr>
              <a:lnSpc>
                <a:spcPct val="60000"/>
              </a:lnSpc>
            </a:pPr>
            <a:endParaRPr lang="en-US" altLang="en-US" sz="2400">
              <a:latin typeface="Helvetica" pitchFamily="2" charset="0"/>
            </a:endParaRPr>
          </a:p>
          <a:p>
            <a:pPr>
              <a:lnSpc>
                <a:spcPct val="60000"/>
              </a:lnSpc>
            </a:pPr>
            <a:r>
              <a:rPr lang="en-US" altLang="en-US" sz="2400">
                <a:latin typeface="Helvetica" pitchFamily="2" charset="0"/>
              </a:rPr>
              <a:t>MTTF  </a:t>
            </a:r>
          </a:p>
          <a:p>
            <a:pPr>
              <a:lnSpc>
                <a:spcPct val="60000"/>
              </a:lnSpc>
            </a:pPr>
            <a:endParaRPr lang="en-US" altLang="en-US" sz="2400">
              <a:latin typeface="Helvetica" pitchFamily="2" charset="0"/>
            </a:endParaRPr>
          </a:p>
          <a:p>
            <a:pPr>
              <a:lnSpc>
                <a:spcPct val="60000"/>
              </a:lnSpc>
            </a:pPr>
            <a:r>
              <a:rPr lang="en-US" altLang="en-US" sz="2400">
                <a:latin typeface="Helvetica" pitchFamily="2" charset="0"/>
              </a:rPr>
              <a:t>Cost</a:t>
            </a:r>
            <a:endParaRPr lang="en-US" altLang="en-US" sz="2400" i="1">
              <a:latin typeface="Helvetica" pitchFamily="2" charset="0"/>
            </a:endParaRPr>
          </a:p>
        </p:txBody>
      </p:sp>
      <p:sp>
        <p:nvSpPr>
          <p:cNvPr id="73731" name="Rectangle 4">
            <a:extLst>
              <a:ext uri="{FF2B5EF4-FFF2-40B4-BE49-F238E27FC236}">
                <a16:creationId xmlns:a16="http://schemas.microsoft.com/office/drawing/2014/main" id="{5D434448-19EF-364A-BA94-221212804351}"/>
              </a:ext>
            </a:extLst>
          </p:cNvPr>
          <p:cNvSpPr>
            <a:spLocks noChangeArrowheads="1"/>
          </p:cNvSpPr>
          <p:nvPr/>
        </p:nvSpPr>
        <p:spPr bwMode="auto">
          <a:xfrm>
            <a:off x="2605088" y="1371600"/>
            <a:ext cx="172402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lnSpc>
                <a:spcPct val="60000"/>
              </a:lnSpc>
            </a:pPr>
            <a:r>
              <a:rPr lang="en-US" altLang="en-US" sz="2400">
                <a:latin typeface="Helvetica" pitchFamily="2" charset="0"/>
              </a:rPr>
              <a:t>IBM 3390K</a:t>
            </a:r>
          </a:p>
          <a:p>
            <a:pPr algn="ctr">
              <a:lnSpc>
                <a:spcPct val="60000"/>
              </a:lnSpc>
            </a:pPr>
            <a:endParaRPr lang="en-US" altLang="en-US" sz="2400" u="sng">
              <a:latin typeface="Helvetica" pitchFamily="2" charset="0"/>
            </a:endParaRPr>
          </a:p>
          <a:p>
            <a:pPr algn="ctr">
              <a:lnSpc>
                <a:spcPct val="60000"/>
              </a:lnSpc>
            </a:pPr>
            <a:r>
              <a:rPr lang="en-US" altLang="en-US" sz="2400">
                <a:latin typeface="Helvetica" pitchFamily="2" charset="0"/>
              </a:rPr>
              <a:t>20 GBytes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97 cu. ft.</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3 KW</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15 MB/s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600 I/Os/s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250 KHrs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$250K</a:t>
            </a:r>
          </a:p>
        </p:txBody>
      </p:sp>
      <p:sp>
        <p:nvSpPr>
          <p:cNvPr id="73732" name="Rectangle 5">
            <a:extLst>
              <a:ext uri="{FF2B5EF4-FFF2-40B4-BE49-F238E27FC236}">
                <a16:creationId xmlns:a16="http://schemas.microsoft.com/office/drawing/2014/main" id="{A77BFE7F-1A1A-5D49-8807-0A481B69BECD}"/>
              </a:ext>
            </a:extLst>
          </p:cNvPr>
          <p:cNvSpPr>
            <a:spLocks noChangeArrowheads="1"/>
          </p:cNvSpPr>
          <p:nvPr/>
        </p:nvSpPr>
        <p:spPr bwMode="auto">
          <a:xfrm>
            <a:off x="4597400" y="1409700"/>
            <a:ext cx="215582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lnSpc>
                <a:spcPct val="60000"/>
              </a:lnSpc>
            </a:pPr>
            <a:r>
              <a:rPr lang="en-US" altLang="en-US" sz="2400">
                <a:latin typeface="Helvetica" pitchFamily="2" charset="0"/>
              </a:rPr>
              <a:t>IBM 3.5" 0061</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320 MBytes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0.1 cu. ft.</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11 W</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1.5 MB/s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55 I/Os/s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50 KHrs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$2K</a:t>
            </a:r>
          </a:p>
        </p:txBody>
      </p:sp>
      <p:sp>
        <p:nvSpPr>
          <p:cNvPr id="73733" name="Rectangle 6">
            <a:extLst>
              <a:ext uri="{FF2B5EF4-FFF2-40B4-BE49-F238E27FC236}">
                <a16:creationId xmlns:a16="http://schemas.microsoft.com/office/drawing/2014/main" id="{A30845E0-3459-6E47-B5AD-1DFEC8229F9C}"/>
              </a:ext>
            </a:extLst>
          </p:cNvPr>
          <p:cNvSpPr>
            <a:spLocks noChangeArrowheads="1"/>
          </p:cNvSpPr>
          <p:nvPr/>
        </p:nvSpPr>
        <p:spPr bwMode="auto">
          <a:xfrm>
            <a:off x="7099300" y="1371600"/>
            <a:ext cx="1689100"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lnSpc>
                <a:spcPct val="60000"/>
              </a:lnSpc>
            </a:pPr>
            <a:r>
              <a:rPr lang="en-US" altLang="en-US" sz="2400">
                <a:latin typeface="Helvetica" pitchFamily="2" charset="0"/>
              </a:rPr>
              <a:t>x70</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23 GBytes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11 cu. ft.</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1 KW</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110 MB/s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3900 IOs/s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 Hrs</a:t>
            </a:r>
          </a:p>
          <a:p>
            <a:pPr algn="ctr">
              <a:lnSpc>
                <a:spcPct val="60000"/>
              </a:lnSpc>
            </a:pPr>
            <a:endParaRPr lang="en-US" altLang="en-US" sz="2400">
              <a:latin typeface="Helvetica" pitchFamily="2" charset="0"/>
            </a:endParaRPr>
          </a:p>
          <a:p>
            <a:pPr algn="ctr">
              <a:lnSpc>
                <a:spcPct val="60000"/>
              </a:lnSpc>
            </a:pPr>
            <a:r>
              <a:rPr lang="en-US" altLang="en-US" sz="2400">
                <a:latin typeface="Helvetica" pitchFamily="2" charset="0"/>
              </a:rPr>
              <a:t>$150K</a:t>
            </a:r>
            <a:endParaRPr lang="en-US" altLang="en-US" sz="2400" i="1">
              <a:latin typeface="Helvetica" pitchFamily="2" charset="0"/>
            </a:endParaRPr>
          </a:p>
        </p:txBody>
      </p:sp>
      <p:sp>
        <p:nvSpPr>
          <p:cNvPr id="73734" name="Line 7">
            <a:extLst>
              <a:ext uri="{FF2B5EF4-FFF2-40B4-BE49-F238E27FC236}">
                <a16:creationId xmlns:a16="http://schemas.microsoft.com/office/drawing/2014/main" id="{78A16F00-1F0A-C943-858E-95B33B9E7AF3}"/>
              </a:ext>
            </a:extLst>
          </p:cNvPr>
          <p:cNvSpPr>
            <a:spLocks noChangeShapeType="1"/>
          </p:cNvSpPr>
          <p:nvPr/>
        </p:nvSpPr>
        <p:spPr bwMode="auto">
          <a:xfrm>
            <a:off x="2324100" y="1676400"/>
            <a:ext cx="662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5" name="Line 8">
            <a:extLst>
              <a:ext uri="{FF2B5EF4-FFF2-40B4-BE49-F238E27FC236}">
                <a16:creationId xmlns:a16="http://schemas.microsoft.com/office/drawing/2014/main" id="{C520E1FB-F65B-414C-969D-12B58903A863}"/>
              </a:ext>
            </a:extLst>
          </p:cNvPr>
          <p:cNvSpPr>
            <a:spLocks noChangeShapeType="1"/>
          </p:cNvSpPr>
          <p:nvPr/>
        </p:nvSpPr>
        <p:spPr bwMode="auto">
          <a:xfrm>
            <a:off x="2324100" y="1676400"/>
            <a:ext cx="0" cy="3657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0457" name="Rectangle 9">
            <a:extLst>
              <a:ext uri="{FF2B5EF4-FFF2-40B4-BE49-F238E27FC236}">
                <a16:creationId xmlns:a16="http://schemas.microsoft.com/office/drawing/2014/main" id="{9DB48924-42CE-294E-A054-F44F82869C57}"/>
              </a:ext>
            </a:extLst>
          </p:cNvPr>
          <p:cNvSpPr>
            <a:spLocks noChangeArrowheads="1"/>
          </p:cNvSpPr>
          <p:nvPr/>
        </p:nvSpPr>
        <p:spPr bwMode="auto">
          <a:xfrm>
            <a:off x="304800" y="5445125"/>
            <a:ext cx="82296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400">
                <a:latin typeface="Helvetica" pitchFamily="2" charset="0"/>
              </a:rPr>
              <a:t>Disk Arrays have potential for large data and I/O rates, high MB per cu. ft., high MB per KW, </a:t>
            </a:r>
            <a:r>
              <a:rPr lang="en-US" altLang="en-US" sz="2400" u="sng">
                <a:solidFill>
                  <a:srgbClr val="FF0000"/>
                </a:solidFill>
                <a:latin typeface="Helvetica" pitchFamily="2" charset="0"/>
              </a:rPr>
              <a:t>but what about reliability?</a:t>
            </a:r>
            <a:endParaRPr lang="en-US" altLang="en-US" sz="1600">
              <a:latin typeface="Helvetica" pitchFamily="2" charset="0"/>
            </a:endParaRPr>
          </a:p>
          <a:p>
            <a:pPr>
              <a:lnSpc>
                <a:spcPct val="85000"/>
              </a:lnSpc>
            </a:pPr>
            <a:endParaRPr lang="en-US" altLang="en-US" sz="1600" i="1">
              <a:latin typeface="Helvetica" pitchFamily="2" charset="0"/>
            </a:endParaRPr>
          </a:p>
        </p:txBody>
      </p:sp>
      <p:sp>
        <p:nvSpPr>
          <p:cNvPr id="73737" name="Text Box 10">
            <a:extLst>
              <a:ext uri="{FF2B5EF4-FFF2-40B4-BE49-F238E27FC236}">
                <a16:creationId xmlns:a16="http://schemas.microsoft.com/office/drawing/2014/main" id="{7F7EBE8C-C3F7-CF40-90B0-67B5DE653E32}"/>
              </a:ext>
            </a:extLst>
          </p:cNvPr>
          <p:cNvSpPr txBox="1">
            <a:spLocks noChangeArrowheads="1"/>
          </p:cNvSpPr>
          <p:nvPr/>
        </p:nvSpPr>
        <p:spPr bwMode="auto">
          <a:xfrm>
            <a:off x="8648700" y="2333625"/>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2000">
                <a:solidFill>
                  <a:srgbClr val="FF0000"/>
                </a:solidFill>
                <a:latin typeface="Helvetica" pitchFamily="2" charset="0"/>
              </a:rPr>
              <a:t>9X</a:t>
            </a:r>
          </a:p>
        </p:txBody>
      </p:sp>
      <p:sp>
        <p:nvSpPr>
          <p:cNvPr id="73738" name="Text Box 11">
            <a:extLst>
              <a:ext uri="{FF2B5EF4-FFF2-40B4-BE49-F238E27FC236}">
                <a16:creationId xmlns:a16="http://schemas.microsoft.com/office/drawing/2014/main" id="{DE972E57-12DD-1245-B325-9A735FC200E2}"/>
              </a:ext>
            </a:extLst>
          </p:cNvPr>
          <p:cNvSpPr txBox="1">
            <a:spLocks noChangeArrowheads="1"/>
          </p:cNvSpPr>
          <p:nvPr/>
        </p:nvSpPr>
        <p:spPr bwMode="auto">
          <a:xfrm>
            <a:off x="8648700" y="2790825"/>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2000">
                <a:solidFill>
                  <a:srgbClr val="FF0000"/>
                </a:solidFill>
                <a:latin typeface="Helvetica" pitchFamily="2" charset="0"/>
              </a:rPr>
              <a:t>3X</a:t>
            </a:r>
          </a:p>
        </p:txBody>
      </p:sp>
      <p:sp>
        <p:nvSpPr>
          <p:cNvPr id="73739" name="Text Box 12">
            <a:extLst>
              <a:ext uri="{FF2B5EF4-FFF2-40B4-BE49-F238E27FC236}">
                <a16:creationId xmlns:a16="http://schemas.microsoft.com/office/drawing/2014/main" id="{4CB3E2B3-A18F-4B4A-B861-A08103FE0635}"/>
              </a:ext>
            </a:extLst>
          </p:cNvPr>
          <p:cNvSpPr txBox="1">
            <a:spLocks noChangeArrowheads="1"/>
          </p:cNvSpPr>
          <p:nvPr/>
        </p:nvSpPr>
        <p:spPr bwMode="auto">
          <a:xfrm>
            <a:off x="8586788" y="327660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FF0000"/>
                </a:solidFill>
                <a:latin typeface="Helvetica" pitchFamily="2" charset="0"/>
              </a:rPr>
              <a:t>8X</a:t>
            </a:r>
          </a:p>
        </p:txBody>
      </p:sp>
      <p:sp>
        <p:nvSpPr>
          <p:cNvPr id="73740" name="Text Box 13">
            <a:extLst>
              <a:ext uri="{FF2B5EF4-FFF2-40B4-BE49-F238E27FC236}">
                <a16:creationId xmlns:a16="http://schemas.microsoft.com/office/drawing/2014/main" id="{C6524F4B-F1B1-0D45-B67E-256A57C3DA33}"/>
              </a:ext>
            </a:extLst>
          </p:cNvPr>
          <p:cNvSpPr txBox="1">
            <a:spLocks noChangeArrowheads="1"/>
          </p:cNvSpPr>
          <p:nvPr/>
        </p:nvSpPr>
        <p:spPr bwMode="auto">
          <a:xfrm>
            <a:off x="8586788" y="381000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FF0000"/>
                </a:solidFill>
                <a:latin typeface="Helvetica" pitchFamily="2" charset="0"/>
              </a:rPr>
              <a:t>6X</a:t>
            </a:r>
          </a:p>
        </p:txBody>
      </p:sp>
    </p:spTree>
    <p:extLst>
      <p:ext uri="{BB962C8B-B14F-4D97-AF65-F5344CB8AC3E}">
        <p14:creationId xmlns:p14="http://schemas.microsoft.com/office/powerpoint/2010/main" val="1863423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3430249C-B2DF-7D4F-AEB6-B0FD0AAEFFBC}"/>
              </a:ext>
            </a:extLst>
          </p:cNvPr>
          <p:cNvSpPr>
            <a:spLocks noGrp="1" noChangeArrowheads="1"/>
          </p:cNvSpPr>
          <p:nvPr>
            <p:ph type="title"/>
          </p:nvPr>
        </p:nvSpPr>
        <p:spPr>
          <a:xfrm>
            <a:off x="857250" y="266700"/>
            <a:ext cx="7162800" cy="1143000"/>
          </a:xfrm>
          <a:noFill/>
        </p:spPr>
        <p:txBody>
          <a:bodyPr lIns="90488" tIns="44450" rIns="90488" bIns="44450"/>
          <a:lstStyle/>
          <a:p>
            <a:r>
              <a:rPr lang="en-US" altLang="ko-KR" i="1">
                <a:solidFill>
                  <a:srgbClr val="FC0128"/>
                </a:solidFill>
                <a:ea typeface="Gulim" panose="020B0600000101010101" pitchFamily="34" charset="-127"/>
              </a:rPr>
              <a:t>Array Reliability</a:t>
            </a:r>
          </a:p>
        </p:txBody>
      </p:sp>
      <p:sp>
        <p:nvSpPr>
          <p:cNvPr id="75778" name="Rectangle 3">
            <a:extLst>
              <a:ext uri="{FF2B5EF4-FFF2-40B4-BE49-F238E27FC236}">
                <a16:creationId xmlns:a16="http://schemas.microsoft.com/office/drawing/2014/main" id="{6ED0BA4C-7EE3-6C43-BD8A-5B24C2E3A6C3}"/>
              </a:ext>
            </a:extLst>
          </p:cNvPr>
          <p:cNvSpPr>
            <a:spLocks noChangeArrowheads="1"/>
          </p:cNvSpPr>
          <p:nvPr/>
        </p:nvSpPr>
        <p:spPr bwMode="auto">
          <a:xfrm>
            <a:off x="400050" y="1806575"/>
            <a:ext cx="85407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buFontTx/>
              <a:buChar char="•"/>
            </a:pPr>
            <a:r>
              <a:rPr kumimoji="1" lang="en-US" altLang="ko-KR" sz="2400">
                <a:solidFill>
                  <a:schemeClr val="bg2"/>
                </a:solidFill>
                <a:ea typeface="Gulim" panose="020B0600000101010101" pitchFamily="34" charset="-127"/>
              </a:rPr>
              <a:t>MTTF: Mean Time To Failure: average time that </a:t>
            </a:r>
            <a:r>
              <a:rPr kumimoji="1" lang="en-US" altLang="ko-KR" sz="2400">
                <a:solidFill>
                  <a:schemeClr val="bg2"/>
                </a:solidFill>
                <a:latin typeface="Times" pitchFamily="2" charset="0"/>
                <a:ea typeface="Gulim" panose="020B0600000101010101" pitchFamily="34" charset="-127"/>
              </a:rPr>
              <a:t>a non - repairable component will operate before experiencing failure.</a:t>
            </a:r>
            <a:endParaRPr kumimoji="1" lang="en-US" altLang="ko-KR" sz="2400">
              <a:solidFill>
                <a:schemeClr val="bg2"/>
              </a:solidFill>
              <a:ea typeface="Gulim" panose="020B0600000101010101" pitchFamily="34" charset="-127"/>
            </a:endParaRPr>
          </a:p>
          <a:p>
            <a:pPr>
              <a:lnSpc>
                <a:spcPct val="85000"/>
              </a:lnSpc>
            </a:pPr>
            <a:endParaRPr kumimoji="1" lang="en-US" altLang="ko-KR" sz="2400">
              <a:solidFill>
                <a:schemeClr val="bg2"/>
              </a:solidFill>
              <a:ea typeface="Gulim" panose="020B0600000101010101" pitchFamily="34" charset="-127"/>
            </a:endParaRPr>
          </a:p>
          <a:p>
            <a:pPr>
              <a:lnSpc>
                <a:spcPct val="85000"/>
              </a:lnSpc>
              <a:buFontTx/>
              <a:buChar char="•"/>
            </a:pPr>
            <a:r>
              <a:rPr kumimoji="1" lang="en-US" altLang="ko-KR" sz="2400">
                <a:solidFill>
                  <a:schemeClr val="bg2"/>
                </a:solidFill>
                <a:ea typeface="Gulim" panose="020B0600000101010101" pitchFamily="34" charset="-127"/>
              </a:rPr>
              <a:t>Reliability of N disks = Reliability of 1 Disk ÷N</a:t>
            </a:r>
          </a:p>
          <a:p>
            <a:pPr lvl="1">
              <a:lnSpc>
                <a:spcPct val="85000"/>
              </a:lnSpc>
            </a:pPr>
            <a:r>
              <a:rPr kumimoji="1" lang="en-US" altLang="ko-KR" sz="1800">
                <a:solidFill>
                  <a:schemeClr val="bg2"/>
                </a:solidFill>
                <a:ea typeface="Gulim" panose="020B0600000101010101" pitchFamily="34" charset="-127"/>
              </a:rPr>
              <a:t>	</a:t>
            </a:r>
          </a:p>
          <a:p>
            <a:pPr lvl="1">
              <a:lnSpc>
                <a:spcPct val="85000"/>
              </a:lnSpc>
            </a:pPr>
            <a:r>
              <a:rPr kumimoji="1" lang="en-US" altLang="ko-KR" sz="1800">
                <a:solidFill>
                  <a:schemeClr val="bg2"/>
                </a:solidFill>
                <a:ea typeface="Gulim" panose="020B0600000101010101" pitchFamily="34" charset="-127"/>
              </a:rPr>
              <a:t>50,000 Hours ÷ 70 disks = 700 hours</a:t>
            </a:r>
          </a:p>
          <a:p>
            <a:pPr>
              <a:lnSpc>
                <a:spcPct val="85000"/>
              </a:lnSpc>
            </a:pPr>
            <a:r>
              <a:rPr kumimoji="1" lang="en-US" altLang="ko-KR" sz="1800">
                <a:solidFill>
                  <a:schemeClr val="bg2"/>
                </a:solidFill>
                <a:ea typeface="Gulim" panose="020B0600000101010101" pitchFamily="34" charset="-127"/>
              </a:rPr>
              <a:t>   	Disk system MTTF: Drops from 6 years  to 1 month!</a:t>
            </a:r>
          </a:p>
          <a:p>
            <a:pPr>
              <a:lnSpc>
                <a:spcPct val="85000"/>
              </a:lnSpc>
            </a:pPr>
            <a:endParaRPr kumimoji="1" lang="en-US" altLang="ko-KR" sz="2400">
              <a:solidFill>
                <a:schemeClr val="bg2"/>
              </a:solidFill>
              <a:ea typeface="Gulim" panose="020B0600000101010101" pitchFamily="34" charset="-127"/>
            </a:endParaRPr>
          </a:p>
          <a:p>
            <a:pPr>
              <a:lnSpc>
                <a:spcPct val="85000"/>
              </a:lnSpc>
              <a:buFontTx/>
              <a:buChar char="•"/>
            </a:pPr>
            <a:r>
              <a:rPr kumimoji="1" lang="en-US" altLang="ko-KR" sz="2400">
                <a:solidFill>
                  <a:schemeClr val="bg2"/>
                </a:solidFill>
                <a:ea typeface="Gulim" panose="020B0600000101010101" pitchFamily="34" charset="-127"/>
              </a:rPr>
              <a:t>  </a:t>
            </a:r>
            <a:r>
              <a:rPr kumimoji="1" lang="en-US" altLang="ko-KR" sz="2400">
                <a:solidFill>
                  <a:srgbClr val="0000FF"/>
                </a:solidFill>
                <a:ea typeface="Gulim" panose="020B0600000101010101" pitchFamily="34" charset="-127"/>
              </a:rPr>
              <a:t>Arrays without redundancy too unreliable to be useful!</a:t>
            </a:r>
          </a:p>
          <a:p>
            <a:pPr>
              <a:lnSpc>
                <a:spcPct val="85000"/>
              </a:lnSpc>
            </a:pPr>
            <a:endParaRPr kumimoji="1" lang="en-US" altLang="ko-KR" sz="2400">
              <a:solidFill>
                <a:srgbClr val="0000FF"/>
              </a:solidFill>
              <a:ea typeface="Gulim" panose="020B0600000101010101" pitchFamily="34" charset="-127"/>
            </a:endParaRPr>
          </a:p>
          <a:p>
            <a:pPr>
              <a:lnSpc>
                <a:spcPct val="85000"/>
              </a:lnSpc>
            </a:pPr>
            <a:r>
              <a:rPr kumimoji="1" lang="en-US" altLang="ko-KR" sz="2400">
                <a:solidFill>
                  <a:srgbClr val="0000FF"/>
                </a:solidFill>
                <a:ea typeface="Gulim" panose="020B0600000101010101" pitchFamily="34" charset="-127"/>
              </a:rPr>
              <a:t>Solution: redundancy.</a:t>
            </a:r>
          </a:p>
        </p:txBody>
      </p:sp>
    </p:spTree>
    <p:extLst>
      <p:ext uri="{BB962C8B-B14F-4D97-AF65-F5344CB8AC3E}">
        <p14:creationId xmlns:p14="http://schemas.microsoft.com/office/powerpoint/2010/main" val="18619564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FD1ED3D6-CD58-A94F-8BD4-4DDE47608101}"/>
              </a:ext>
            </a:extLst>
          </p:cNvPr>
          <p:cNvSpPr>
            <a:spLocks noGrp="1" noChangeArrowheads="1"/>
          </p:cNvSpPr>
          <p:nvPr>
            <p:ph type="title"/>
          </p:nvPr>
        </p:nvSpPr>
        <p:spPr>
          <a:xfrm>
            <a:off x="304800" y="391886"/>
            <a:ext cx="8534400" cy="762000"/>
          </a:xfrm>
          <a:noFill/>
        </p:spPr>
        <p:txBody>
          <a:bodyPr lIns="90487" tIns="44450" rIns="90487" bIns="44450"/>
          <a:lstStyle/>
          <a:p>
            <a:r>
              <a:rPr lang="en-US" altLang="en-US" sz="3600" u="sng">
                <a:solidFill>
                  <a:srgbClr val="FC0128"/>
                </a:solidFill>
                <a:ea typeface="ＭＳ Ｐゴシック" panose="020B0600070205080204" pitchFamily="34" charset="-128"/>
              </a:rPr>
              <a:t>Redundant</a:t>
            </a:r>
            <a:r>
              <a:rPr lang="en-US" altLang="en-US" sz="3600">
                <a:solidFill>
                  <a:srgbClr val="FC0128"/>
                </a:solidFill>
                <a:ea typeface="ＭＳ Ｐゴシック" panose="020B0600070205080204" pitchFamily="34" charset="-128"/>
              </a:rPr>
              <a:t> Arrays of (Inexpensive) Disks</a:t>
            </a:r>
          </a:p>
        </p:txBody>
      </p:sp>
      <p:sp>
        <p:nvSpPr>
          <p:cNvPr id="364547" name="Rectangle 3">
            <a:extLst>
              <a:ext uri="{FF2B5EF4-FFF2-40B4-BE49-F238E27FC236}">
                <a16:creationId xmlns:a16="http://schemas.microsoft.com/office/drawing/2014/main" id="{FA9720C8-7B91-E047-AED5-F5C62CFFAD9E}"/>
              </a:ext>
            </a:extLst>
          </p:cNvPr>
          <p:cNvSpPr>
            <a:spLocks noGrp="1" noChangeArrowheads="1"/>
          </p:cNvSpPr>
          <p:nvPr>
            <p:ph type="body" idx="1"/>
          </p:nvPr>
        </p:nvSpPr>
        <p:spPr>
          <a:xfrm>
            <a:off x="381000" y="1447800"/>
            <a:ext cx="8534400" cy="3863975"/>
          </a:xfrm>
          <a:noFill/>
        </p:spPr>
        <p:txBody>
          <a:bodyPr lIns="63500" tIns="25400" rIns="63500" bIns="25400">
            <a:spAutoFit/>
          </a:bodyPr>
          <a:lstStyle/>
          <a:p>
            <a:pPr>
              <a:lnSpc>
                <a:spcPct val="110000"/>
              </a:lnSpc>
            </a:pPr>
            <a:r>
              <a:rPr lang="en-US" altLang="en-US">
                <a:ea typeface="ＭＳ Ｐゴシック" panose="020B0600070205080204" pitchFamily="34" charset="-128"/>
              </a:rPr>
              <a:t>Replicate data over several disks so that no data will be lost if one disk fails. </a:t>
            </a:r>
          </a:p>
          <a:p>
            <a:pPr>
              <a:lnSpc>
                <a:spcPct val="110000"/>
              </a:lnSpc>
            </a:pPr>
            <a:r>
              <a:rPr lang="en-US" altLang="en-US">
                <a:ea typeface="ＭＳ Ｐゴシック" panose="020B0600070205080204" pitchFamily="34" charset="-128"/>
              </a:rPr>
              <a:t>Redundancy yields high data availability</a:t>
            </a:r>
          </a:p>
          <a:p>
            <a:pPr lvl="1">
              <a:lnSpc>
                <a:spcPct val="110000"/>
              </a:lnSpc>
            </a:pPr>
            <a:r>
              <a:rPr lang="en-US" altLang="en-US" u="sng">
                <a:solidFill>
                  <a:srgbClr val="FF0000"/>
                </a:solidFill>
                <a:ea typeface="ＭＳ Ｐゴシック" panose="020B0600070205080204" pitchFamily="34" charset="-128"/>
              </a:rPr>
              <a:t>Availability</a:t>
            </a:r>
            <a:r>
              <a:rPr lang="en-US" altLang="en-US">
                <a:ea typeface="ＭＳ Ｐゴシック" panose="020B0600070205080204" pitchFamily="34" charset="-128"/>
              </a:rPr>
              <a:t>: service still provided to user, even if some components failed</a:t>
            </a:r>
          </a:p>
          <a:p>
            <a:pPr>
              <a:lnSpc>
                <a:spcPct val="85000"/>
              </a:lnSpc>
            </a:pPr>
            <a:r>
              <a:rPr lang="en-US" altLang="en-US">
                <a:ea typeface="ＭＳ Ｐゴシック" panose="020B0600070205080204" pitchFamily="34" charset="-128"/>
              </a:rPr>
              <a:t>Disks will still fail</a:t>
            </a:r>
          </a:p>
          <a:p>
            <a:pPr>
              <a:lnSpc>
                <a:spcPct val="85000"/>
              </a:lnSpc>
            </a:pPr>
            <a:r>
              <a:rPr lang="en-US" altLang="en-US">
                <a:ea typeface="ＭＳ Ｐゴシック" panose="020B0600070205080204" pitchFamily="34" charset="-128"/>
              </a:rPr>
              <a:t>Contents reconstructed from data   redundantly stored in the array</a:t>
            </a:r>
          </a:p>
          <a:p>
            <a:pPr lvl="1">
              <a:buFontTx/>
              <a:buNone/>
            </a:pPr>
            <a:r>
              <a:rPr lang="en-US" altLang="en-US">
                <a:latin typeface="Symbol" pitchFamily="2" charset="2"/>
                <a:ea typeface="ＭＳ Ｐゴシック" panose="020B0600070205080204" pitchFamily="34" charset="-128"/>
              </a:rPr>
              <a:t></a:t>
            </a:r>
            <a:r>
              <a:rPr lang="en-US" altLang="en-US">
                <a:ea typeface="ＭＳ Ｐゴシック" panose="020B0600070205080204" pitchFamily="34" charset="-128"/>
              </a:rPr>
              <a:t> Capacity penalty to store redundant info</a:t>
            </a:r>
          </a:p>
          <a:p>
            <a:pPr lvl="1">
              <a:buFontTx/>
              <a:buNone/>
            </a:pPr>
            <a:r>
              <a:rPr lang="en-US" altLang="en-US">
                <a:latin typeface="Symbol" pitchFamily="2" charset="2"/>
                <a:ea typeface="ＭＳ Ｐゴシック" panose="020B0600070205080204" pitchFamily="34" charset="-128"/>
              </a:rPr>
              <a:t></a:t>
            </a:r>
            <a:r>
              <a:rPr lang="en-US" altLang="en-US">
                <a:ea typeface="ＭＳ Ｐゴシック" panose="020B0600070205080204" pitchFamily="34" charset="-128"/>
              </a:rPr>
              <a:t> Bandwidth penalty to update redundant info</a:t>
            </a:r>
          </a:p>
        </p:txBody>
      </p:sp>
    </p:spTree>
    <p:extLst>
      <p:ext uri="{BB962C8B-B14F-4D97-AF65-F5344CB8AC3E}">
        <p14:creationId xmlns:p14="http://schemas.microsoft.com/office/powerpoint/2010/main" val="347137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4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4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6454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6454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645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645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64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A28E9419-5BA8-274C-BD29-5942A1E429A2}"/>
              </a:ext>
            </a:extLst>
          </p:cNvPr>
          <p:cNvSpPr>
            <a:spLocks noGrp="1" noChangeArrowheads="1"/>
          </p:cNvSpPr>
          <p:nvPr>
            <p:ph type="title"/>
          </p:nvPr>
        </p:nvSpPr>
        <p:spPr/>
        <p:txBody>
          <a:bodyPr/>
          <a:lstStyle/>
          <a:p>
            <a:r>
              <a:rPr lang="en-US" altLang="en-US">
                <a:ea typeface="ＭＳ Ｐゴシック" panose="020B0600070205080204" pitchFamily="34" charset="-128"/>
              </a:rPr>
              <a:t>RAID 0: Nonredundant (JBOD)</a:t>
            </a:r>
          </a:p>
        </p:txBody>
      </p:sp>
      <p:grpSp>
        <p:nvGrpSpPr>
          <p:cNvPr id="86018" name="Group 3">
            <a:extLst>
              <a:ext uri="{FF2B5EF4-FFF2-40B4-BE49-F238E27FC236}">
                <a16:creationId xmlns:a16="http://schemas.microsoft.com/office/drawing/2014/main" id="{8125782A-88DA-9D47-A6BF-A72E68585033}"/>
              </a:ext>
            </a:extLst>
          </p:cNvPr>
          <p:cNvGrpSpPr>
            <a:grpSpLocks/>
          </p:cNvGrpSpPr>
          <p:nvPr/>
        </p:nvGrpSpPr>
        <p:grpSpPr bwMode="auto">
          <a:xfrm>
            <a:off x="1143000" y="1728788"/>
            <a:ext cx="6743700" cy="2309812"/>
            <a:chOff x="720" y="912"/>
            <a:chExt cx="4248" cy="1455"/>
          </a:xfrm>
        </p:grpSpPr>
        <p:sp>
          <p:nvSpPr>
            <p:cNvPr id="86020" name="Rectangle 4">
              <a:extLst>
                <a:ext uri="{FF2B5EF4-FFF2-40B4-BE49-F238E27FC236}">
                  <a16:creationId xmlns:a16="http://schemas.microsoft.com/office/drawing/2014/main" id="{16FA678B-EB5F-6341-9DCC-D9D99C55DF8C}"/>
                </a:ext>
              </a:extLst>
            </p:cNvPr>
            <p:cNvSpPr>
              <a:spLocks noChangeArrowheads="1"/>
            </p:cNvSpPr>
            <p:nvPr/>
          </p:nvSpPr>
          <p:spPr bwMode="auto">
            <a:xfrm>
              <a:off x="1392" y="913"/>
              <a:ext cx="3123" cy="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6021" name="Line 5">
              <a:extLst>
                <a:ext uri="{FF2B5EF4-FFF2-40B4-BE49-F238E27FC236}">
                  <a16:creationId xmlns:a16="http://schemas.microsoft.com/office/drawing/2014/main" id="{F84C4E28-449F-234B-B72E-3ABFC10D7817}"/>
                </a:ext>
              </a:extLst>
            </p:cNvPr>
            <p:cNvSpPr>
              <a:spLocks noChangeShapeType="1"/>
            </p:cNvSpPr>
            <p:nvPr/>
          </p:nvSpPr>
          <p:spPr bwMode="auto">
            <a:xfrm>
              <a:off x="2163" y="9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2" name="Line 6">
              <a:extLst>
                <a:ext uri="{FF2B5EF4-FFF2-40B4-BE49-F238E27FC236}">
                  <a16:creationId xmlns:a16="http://schemas.microsoft.com/office/drawing/2014/main" id="{58C3D5A3-9775-B64B-AB33-A2D18C6D1D0E}"/>
                </a:ext>
              </a:extLst>
            </p:cNvPr>
            <p:cNvSpPr>
              <a:spLocks noChangeShapeType="1"/>
            </p:cNvSpPr>
            <p:nvPr/>
          </p:nvSpPr>
          <p:spPr bwMode="auto">
            <a:xfrm>
              <a:off x="2931" y="9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3" name="Line 7">
              <a:extLst>
                <a:ext uri="{FF2B5EF4-FFF2-40B4-BE49-F238E27FC236}">
                  <a16:creationId xmlns:a16="http://schemas.microsoft.com/office/drawing/2014/main" id="{EE615584-509B-CA4B-AADF-9D045C1C87F9}"/>
                </a:ext>
              </a:extLst>
            </p:cNvPr>
            <p:cNvSpPr>
              <a:spLocks noChangeShapeType="1"/>
            </p:cNvSpPr>
            <p:nvPr/>
          </p:nvSpPr>
          <p:spPr bwMode="auto">
            <a:xfrm>
              <a:off x="3747" y="9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Text Box 8">
              <a:extLst>
                <a:ext uri="{FF2B5EF4-FFF2-40B4-BE49-F238E27FC236}">
                  <a16:creationId xmlns:a16="http://schemas.microsoft.com/office/drawing/2014/main" id="{13DEEC5C-75E0-5E45-B46C-6FE581FB6B51}"/>
                </a:ext>
              </a:extLst>
            </p:cNvPr>
            <p:cNvSpPr txBox="1">
              <a:spLocks noChangeArrowheads="1"/>
            </p:cNvSpPr>
            <p:nvPr/>
          </p:nvSpPr>
          <p:spPr bwMode="auto">
            <a:xfrm>
              <a:off x="720" y="913"/>
              <a:ext cx="5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800" b="0">
                  <a:latin typeface="Times New Roman" panose="02020603050405020304" pitchFamily="18" charset="0"/>
                </a:rPr>
                <a:t>file data</a:t>
              </a:r>
            </a:p>
          </p:txBody>
        </p:sp>
        <p:sp>
          <p:nvSpPr>
            <p:cNvPr id="86025" name="Text Box 9">
              <a:extLst>
                <a:ext uri="{FF2B5EF4-FFF2-40B4-BE49-F238E27FC236}">
                  <a16:creationId xmlns:a16="http://schemas.microsoft.com/office/drawing/2014/main" id="{56EEA2B4-851F-0C40-A6D6-847656555BA0}"/>
                </a:ext>
              </a:extLst>
            </p:cNvPr>
            <p:cNvSpPr txBox="1">
              <a:spLocks noChangeArrowheads="1"/>
            </p:cNvSpPr>
            <p:nvPr/>
          </p:nvSpPr>
          <p:spPr bwMode="auto">
            <a:xfrm>
              <a:off x="2304" y="913"/>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800" b="0">
                  <a:latin typeface="Times New Roman" panose="02020603050405020304" pitchFamily="18" charset="0"/>
                </a:rPr>
                <a:t>block 1</a:t>
              </a:r>
            </a:p>
          </p:txBody>
        </p:sp>
        <p:sp>
          <p:nvSpPr>
            <p:cNvPr id="86026" name="Text Box 10">
              <a:extLst>
                <a:ext uri="{FF2B5EF4-FFF2-40B4-BE49-F238E27FC236}">
                  <a16:creationId xmlns:a16="http://schemas.microsoft.com/office/drawing/2014/main" id="{3E7E8FE8-86EC-5B44-94F9-DD6D5F383F0C}"/>
                </a:ext>
              </a:extLst>
            </p:cNvPr>
            <p:cNvSpPr txBox="1">
              <a:spLocks noChangeArrowheads="1"/>
            </p:cNvSpPr>
            <p:nvPr/>
          </p:nvSpPr>
          <p:spPr bwMode="auto">
            <a:xfrm>
              <a:off x="1536" y="913"/>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800" b="0">
                  <a:latin typeface="Times New Roman" panose="02020603050405020304" pitchFamily="18" charset="0"/>
                </a:rPr>
                <a:t>block 0</a:t>
              </a:r>
            </a:p>
          </p:txBody>
        </p:sp>
        <p:sp>
          <p:nvSpPr>
            <p:cNvPr id="86027" name="Text Box 11">
              <a:extLst>
                <a:ext uri="{FF2B5EF4-FFF2-40B4-BE49-F238E27FC236}">
                  <a16:creationId xmlns:a16="http://schemas.microsoft.com/office/drawing/2014/main" id="{3B5C8925-93E1-454B-8E20-4E419D962D51}"/>
                </a:ext>
              </a:extLst>
            </p:cNvPr>
            <p:cNvSpPr txBox="1">
              <a:spLocks noChangeArrowheads="1"/>
            </p:cNvSpPr>
            <p:nvPr/>
          </p:nvSpPr>
          <p:spPr bwMode="auto">
            <a:xfrm>
              <a:off x="3072" y="913"/>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800" b="0">
                  <a:latin typeface="Times New Roman" panose="02020603050405020304" pitchFamily="18" charset="0"/>
                </a:rPr>
                <a:t>block 2</a:t>
              </a:r>
            </a:p>
          </p:txBody>
        </p:sp>
        <p:sp>
          <p:nvSpPr>
            <p:cNvPr id="86028" name="Text Box 12">
              <a:extLst>
                <a:ext uri="{FF2B5EF4-FFF2-40B4-BE49-F238E27FC236}">
                  <a16:creationId xmlns:a16="http://schemas.microsoft.com/office/drawing/2014/main" id="{B7429701-7F10-0E4D-953E-75B1638C56FD}"/>
                </a:ext>
              </a:extLst>
            </p:cNvPr>
            <p:cNvSpPr txBox="1">
              <a:spLocks noChangeArrowheads="1"/>
            </p:cNvSpPr>
            <p:nvPr/>
          </p:nvSpPr>
          <p:spPr bwMode="auto">
            <a:xfrm>
              <a:off x="3888" y="913"/>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1800" b="0">
                  <a:latin typeface="Times New Roman" panose="02020603050405020304" pitchFamily="18" charset="0"/>
                </a:rPr>
                <a:t>block 3</a:t>
              </a:r>
            </a:p>
          </p:txBody>
        </p:sp>
        <p:sp>
          <p:nvSpPr>
            <p:cNvPr id="86029" name="Line 13">
              <a:extLst>
                <a:ext uri="{FF2B5EF4-FFF2-40B4-BE49-F238E27FC236}">
                  <a16:creationId xmlns:a16="http://schemas.microsoft.com/office/drawing/2014/main" id="{6C3C131B-6ACA-6644-8284-38D81363E721}"/>
                </a:ext>
              </a:extLst>
            </p:cNvPr>
            <p:cNvSpPr>
              <a:spLocks noChangeShapeType="1"/>
            </p:cNvSpPr>
            <p:nvPr/>
          </p:nvSpPr>
          <p:spPr bwMode="auto">
            <a:xfrm flipH="1">
              <a:off x="1488" y="1201"/>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0" name="Line 14">
              <a:extLst>
                <a:ext uri="{FF2B5EF4-FFF2-40B4-BE49-F238E27FC236}">
                  <a16:creationId xmlns:a16="http://schemas.microsoft.com/office/drawing/2014/main" id="{65CD8E29-A288-5B41-BA75-9237EC94504B}"/>
                </a:ext>
              </a:extLst>
            </p:cNvPr>
            <p:cNvSpPr>
              <a:spLocks noChangeShapeType="1"/>
            </p:cNvSpPr>
            <p:nvPr/>
          </p:nvSpPr>
          <p:spPr bwMode="auto">
            <a:xfrm>
              <a:off x="2544" y="1201"/>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1" name="Line 15">
              <a:extLst>
                <a:ext uri="{FF2B5EF4-FFF2-40B4-BE49-F238E27FC236}">
                  <a16:creationId xmlns:a16="http://schemas.microsoft.com/office/drawing/2014/main" id="{541A8794-CEB8-3A4F-BCD0-8E4DC109552E}"/>
                </a:ext>
              </a:extLst>
            </p:cNvPr>
            <p:cNvSpPr>
              <a:spLocks noChangeShapeType="1"/>
            </p:cNvSpPr>
            <p:nvPr/>
          </p:nvSpPr>
          <p:spPr bwMode="auto">
            <a:xfrm>
              <a:off x="3360" y="1201"/>
              <a:ext cx="19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2" name="Line 16">
              <a:extLst>
                <a:ext uri="{FF2B5EF4-FFF2-40B4-BE49-F238E27FC236}">
                  <a16:creationId xmlns:a16="http://schemas.microsoft.com/office/drawing/2014/main" id="{4B38D447-4C4B-514A-93A5-5A342F746C9E}"/>
                </a:ext>
              </a:extLst>
            </p:cNvPr>
            <p:cNvSpPr>
              <a:spLocks noChangeShapeType="1"/>
            </p:cNvSpPr>
            <p:nvPr/>
          </p:nvSpPr>
          <p:spPr bwMode="auto">
            <a:xfrm>
              <a:off x="4128" y="1201"/>
              <a:ext cx="67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86033" name="Group 17">
              <a:extLst>
                <a:ext uri="{FF2B5EF4-FFF2-40B4-BE49-F238E27FC236}">
                  <a16:creationId xmlns:a16="http://schemas.microsoft.com/office/drawing/2014/main" id="{24D2E400-607A-4D47-BCBA-43BDC8662EF1}"/>
                </a:ext>
              </a:extLst>
            </p:cNvPr>
            <p:cNvGrpSpPr>
              <a:grpSpLocks/>
            </p:cNvGrpSpPr>
            <p:nvPr/>
          </p:nvGrpSpPr>
          <p:grpSpPr bwMode="auto">
            <a:xfrm>
              <a:off x="2304" y="1536"/>
              <a:ext cx="552" cy="831"/>
              <a:chOff x="692" y="984"/>
              <a:chExt cx="552" cy="831"/>
            </a:xfrm>
          </p:grpSpPr>
          <p:grpSp>
            <p:nvGrpSpPr>
              <p:cNvPr id="86055" name="Group 18">
                <a:extLst>
                  <a:ext uri="{FF2B5EF4-FFF2-40B4-BE49-F238E27FC236}">
                    <a16:creationId xmlns:a16="http://schemas.microsoft.com/office/drawing/2014/main" id="{6B32A25E-5E04-0649-AD41-CAEB0380D582}"/>
                  </a:ext>
                </a:extLst>
              </p:cNvPr>
              <p:cNvGrpSpPr>
                <a:grpSpLocks/>
              </p:cNvGrpSpPr>
              <p:nvPr/>
            </p:nvGrpSpPr>
            <p:grpSpPr bwMode="auto">
              <a:xfrm>
                <a:off x="692" y="984"/>
                <a:ext cx="552" cy="560"/>
                <a:chOff x="692" y="984"/>
                <a:chExt cx="552" cy="560"/>
              </a:xfrm>
            </p:grpSpPr>
            <p:sp useBgFill="1">
              <p:nvSpPr>
                <p:cNvPr id="86057" name="Oval 19">
                  <a:extLst>
                    <a:ext uri="{FF2B5EF4-FFF2-40B4-BE49-F238E27FC236}">
                      <a16:creationId xmlns:a16="http://schemas.microsoft.com/office/drawing/2014/main" id="{81A39086-FD7C-5247-A01F-620352F917C6}"/>
                    </a:ext>
                  </a:extLst>
                </p:cNvPr>
                <p:cNvSpPr>
                  <a:spLocks noChangeArrowheads="1"/>
                </p:cNvSpPr>
                <p:nvPr/>
              </p:nvSpPr>
              <p:spPr bwMode="auto">
                <a:xfrm>
                  <a:off x="696" y="984"/>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6058" name="Oval 20">
                  <a:extLst>
                    <a:ext uri="{FF2B5EF4-FFF2-40B4-BE49-F238E27FC236}">
                      <a16:creationId xmlns:a16="http://schemas.microsoft.com/office/drawing/2014/main" id="{E04625C8-6B26-F340-B6E1-72E68C79C6B7}"/>
                    </a:ext>
                  </a:extLst>
                </p:cNvPr>
                <p:cNvSpPr>
                  <a:spLocks noChangeArrowheads="1"/>
                </p:cNvSpPr>
                <p:nvPr/>
              </p:nvSpPr>
              <p:spPr bwMode="auto">
                <a:xfrm>
                  <a:off x="696" y="1360"/>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6059" name="Line 21">
                  <a:extLst>
                    <a:ext uri="{FF2B5EF4-FFF2-40B4-BE49-F238E27FC236}">
                      <a16:creationId xmlns:a16="http://schemas.microsoft.com/office/drawing/2014/main" id="{19B9F604-60AC-B34F-82E0-9BBC22D58EE9}"/>
                    </a:ext>
                  </a:extLst>
                </p:cNvPr>
                <p:cNvSpPr>
                  <a:spLocks noChangeShapeType="1"/>
                </p:cNvSpPr>
                <p:nvPr/>
              </p:nvSpPr>
              <p:spPr bwMode="auto">
                <a:xfrm>
                  <a:off x="692" y="1096"/>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60" name="Line 22">
                  <a:extLst>
                    <a:ext uri="{FF2B5EF4-FFF2-40B4-BE49-F238E27FC236}">
                      <a16:creationId xmlns:a16="http://schemas.microsoft.com/office/drawing/2014/main" id="{B0949513-645D-D045-891C-8323CEF3E00D}"/>
                    </a:ext>
                  </a:extLst>
                </p:cNvPr>
                <p:cNvSpPr>
                  <a:spLocks noChangeShapeType="1"/>
                </p:cNvSpPr>
                <p:nvPr/>
              </p:nvSpPr>
              <p:spPr bwMode="auto">
                <a:xfrm>
                  <a:off x="1244" y="1080"/>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6056" name="Text Box 23">
                <a:extLst>
                  <a:ext uri="{FF2B5EF4-FFF2-40B4-BE49-F238E27FC236}">
                    <a16:creationId xmlns:a16="http://schemas.microsoft.com/office/drawing/2014/main" id="{2C3426A6-D68A-0A42-9BCE-3028E392E1B6}"/>
                  </a:ext>
                </a:extLst>
              </p:cNvPr>
              <p:cNvSpPr txBox="1">
                <a:spLocks noChangeArrowheads="1"/>
              </p:cNvSpPr>
              <p:nvPr/>
            </p:nvSpPr>
            <p:spPr bwMode="auto">
              <a:xfrm>
                <a:off x="720" y="1584"/>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kumimoji="1" lang="en-US" altLang="en-US" sz="1800" b="0">
                    <a:ea typeface="Gulim" panose="020B0600000101010101" pitchFamily="34" charset="-127"/>
                  </a:rPr>
                  <a:t>Disk 1</a:t>
                </a:r>
              </a:p>
            </p:txBody>
          </p:sp>
        </p:grpSp>
        <p:grpSp>
          <p:nvGrpSpPr>
            <p:cNvPr id="86034" name="Group 24">
              <a:extLst>
                <a:ext uri="{FF2B5EF4-FFF2-40B4-BE49-F238E27FC236}">
                  <a16:creationId xmlns:a16="http://schemas.microsoft.com/office/drawing/2014/main" id="{67C86063-46C0-5245-BBF6-FCF5F85E60A6}"/>
                </a:ext>
              </a:extLst>
            </p:cNvPr>
            <p:cNvGrpSpPr>
              <a:grpSpLocks/>
            </p:cNvGrpSpPr>
            <p:nvPr/>
          </p:nvGrpSpPr>
          <p:grpSpPr bwMode="auto">
            <a:xfrm>
              <a:off x="1296" y="1536"/>
              <a:ext cx="552" cy="831"/>
              <a:chOff x="692" y="984"/>
              <a:chExt cx="552" cy="831"/>
            </a:xfrm>
          </p:grpSpPr>
          <p:grpSp>
            <p:nvGrpSpPr>
              <p:cNvPr id="86049" name="Group 25">
                <a:extLst>
                  <a:ext uri="{FF2B5EF4-FFF2-40B4-BE49-F238E27FC236}">
                    <a16:creationId xmlns:a16="http://schemas.microsoft.com/office/drawing/2014/main" id="{A5A300E9-C04F-724F-8EA7-845B45739C8E}"/>
                  </a:ext>
                </a:extLst>
              </p:cNvPr>
              <p:cNvGrpSpPr>
                <a:grpSpLocks/>
              </p:cNvGrpSpPr>
              <p:nvPr/>
            </p:nvGrpSpPr>
            <p:grpSpPr bwMode="auto">
              <a:xfrm>
                <a:off x="692" y="984"/>
                <a:ext cx="552" cy="560"/>
                <a:chOff x="692" y="984"/>
                <a:chExt cx="552" cy="560"/>
              </a:xfrm>
            </p:grpSpPr>
            <p:sp useBgFill="1">
              <p:nvSpPr>
                <p:cNvPr id="86051" name="Oval 26">
                  <a:extLst>
                    <a:ext uri="{FF2B5EF4-FFF2-40B4-BE49-F238E27FC236}">
                      <a16:creationId xmlns:a16="http://schemas.microsoft.com/office/drawing/2014/main" id="{4C9203ED-85E7-344F-99C6-9D079008BB38}"/>
                    </a:ext>
                  </a:extLst>
                </p:cNvPr>
                <p:cNvSpPr>
                  <a:spLocks noChangeArrowheads="1"/>
                </p:cNvSpPr>
                <p:nvPr/>
              </p:nvSpPr>
              <p:spPr bwMode="auto">
                <a:xfrm>
                  <a:off x="696" y="984"/>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6052" name="Oval 27">
                  <a:extLst>
                    <a:ext uri="{FF2B5EF4-FFF2-40B4-BE49-F238E27FC236}">
                      <a16:creationId xmlns:a16="http://schemas.microsoft.com/office/drawing/2014/main" id="{8B132357-E797-EA45-AD3C-47E6F349E579}"/>
                    </a:ext>
                  </a:extLst>
                </p:cNvPr>
                <p:cNvSpPr>
                  <a:spLocks noChangeArrowheads="1"/>
                </p:cNvSpPr>
                <p:nvPr/>
              </p:nvSpPr>
              <p:spPr bwMode="auto">
                <a:xfrm>
                  <a:off x="696" y="1360"/>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6053" name="Line 28">
                  <a:extLst>
                    <a:ext uri="{FF2B5EF4-FFF2-40B4-BE49-F238E27FC236}">
                      <a16:creationId xmlns:a16="http://schemas.microsoft.com/office/drawing/2014/main" id="{E42E1D81-7917-9F4D-8932-2998D16B66C2}"/>
                    </a:ext>
                  </a:extLst>
                </p:cNvPr>
                <p:cNvSpPr>
                  <a:spLocks noChangeShapeType="1"/>
                </p:cNvSpPr>
                <p:nvPr/>
              </p:nvSpPr>
              <p:spPr bwMode="auto">
                <a:xfrm>
                  <a:off x="692" y="1096"/>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4" name="Line 29">
                  <a:extLst>
                    <a:ext uri="{FF2B5EF4-FFF2-40B4-BE49-F238E27FC236}">
                      <a16:creationId xmlns:a16="http://schemas.microsoft.com/office/drawing/2014/main" id="{D1C6AEBA-B2E4-114A-BE43-5AE1DE6C2B27}"/>
                    </a:ext>
                  </a:extLst>
                </p:cNvPr>
                <p:cNvSpPr>
                  <a:spLocks noChangeShapeType="1"/>
                </p:cNvSpPr>
                <p:nvPr/>
              </p:nvSpPr>
              <p:spPr bwMode="auto">
                <a:xfrm>
                  <a:off x="1244" y="1080"/>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6050" name="Text Box 30">
                <a:extLst>
                  <a:ext uri="{FF2B5EF4-FFF2-40B4-BE49-F238E27FC236}">
                    <a16:creationId xmlns:a16="http://schemas.microsoft.com/office/drawing/2014/main" id="{15050464-AC0C-D740-8748-45CB4CDC0285}"/>
                  </a:ext>
                </a:extLst>
              </p:cNvPr>
              <p:cNvSpPr txBox="1">
                <a:spLocks noChangeArrowheads="1"/>
              </p:cNvSpPr>
              <p:nvPr/>
            </p:nvSpPr>
            <p:spPr bwMode="auto">
              <a:xfrm>
                <a:off x="720" y="1584"/>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kumimoji="1" lang="en-US" altLang="en-US" sz="1800" b="0">
                    <a:ea typeface="Gulim" panose="020B0600000101010101" pitchFamily="34" charset="-127"/>
                  </a:rPr>
                  <a:t>Disk 0</a:t>
                </a:r>
              </a:p>
            </p:txBody>
          </p:sp>
        </p:grpSp>
        <p:grpSp>
          <p:nvGrpSpPr>
            <p:cNvPr id="86035" name="Group 31">
              <a:extLst>
                <a:ext uri="{FF2B5EF4-FFF2-40B4-BE49-F238E27FC236}">
                  <a16:creationId xmlns:a16="http://schemas.microsoft.com/office/drawing/2014/main" id="{E7EC7E52-3D4E-A942-8AB2-13DF5712F954}"/>
                </a:ext>
              </a:extLst>
            </p:cNvPr>
            <p:cNvGrpSpPr>
              <a:grpSpLocks/>
            </p:cNvGrpSpPr>
            <p:nvPr/>
          </p:nvGrpSpPr>
          <p:grpSpPr bwMode="auto">
            <a:xfrm>
              <a:off x="3312" y="1536"/>
              <a:ext cx="552" cy="831"/>
              <a:chOff x="692" y="984"/>
              <a:chExt cx="552" cy="831"/>
            </a:xfrm>
          </p:grpSpPr>
          <p:grpSp>
            <p:nvGrpSpPr>
              <p:cNvPr id="86043" name="Group 32">
                <a:extLst>
                  <a:ext uri="{FF2B5EF4-FFF2-40B4-BE49-F238E27FC236}">
                    <a16:creationId xmlns:a16="http://schemas.microsoft.com/office/drawing/2014/main" id="{719F7E19-8182-D44A-B8AA-58BECB45BA58}"/>
                  </a:ext>
                </a:extLst>
              </p:cNvPr>
              <p:cNvGrpSpPr>
                <a:grpSpLocks/>
              </p:cNvGrpSpPr>
              <p:nvPr/>
            </p:nvGrpSpPr>
            <p:grpSpPr bwMode="auto">
              <a:xfrm>
                <a:off x="692" y="984"/>
                <a:ext cx="552" cy="560"/>
                <a:chOff x="692" y="984"/>
                <a:chExt cx="552" cy="560"/>
              </a:xfrm>
            </p:grpSpPr>
            <p:sp useBgFill="1">
              <p:nvSpPr>
                <p:cNvPr id="86045" name="Oval 33">
                  <a:extLst>
                    <a:ext uri="{FF2B5EF4-FFF2-40B4-BE49-F238E27FC236}">
                      <a16:creationId xmlns:a16="http://schemas.microsoft.com/office/drawing/2014/main" id="{B8DCF873-2E84-1845-B47A-EF225E037300}"/>
                    </a:ext>
                  </a:extLst>
                </p:cNvPr>
                <p:cNvSpPr>
                  <a:spLocks noChangeArrowheads="1"/>
                </p:cNvSpPr>
                <p:nvPr/>
              </p:nvSpPr>
              <p:spPr bwMode="auto">
                <a:xfrm>
                  <a:off x="696" y="984"/>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6046" name="Oval 34">
                  <a:extLst>
                    <a:ext uri="{FF2B5EF4-FFF2-40B4-BE49-F238E27FC236}">
                      <a16:creationId xmlns:a16="http://schemas.microsoft.com/office/drawing/2014/main" id="{7006F07C-421B-BC44-9E3C-66695C929FF0}"/>
                    </a:ext>
                  </a:extLst>
                </p:cNvPr>
                <p:cNvSpPr>
                  <a:spLocks noChangeArrowheads="1"/>
                </p:cNvSpPr>
                <p:nvPr/>
              </p:nvSpPr>
              <p:spPr bwMode="auto">
                <a:xfrm>
                  <a:off x="696" y="1360"/>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6047" name="Line 35">
                  <a:extLst>
                    <a:ext uri="{FF2B5EF4-FFF2-40B4-BE49-F238E27FC236}">
                      <a16:creationId xmlns:a16="http://schemas.microsoft.com/office/drawing/2014/main" id="{CB68CD99-E25A-1A48-AECC-B8B781F4842B}"/>
                    </a:ext>
                  </a:extLst>
                </p:cNvPr>
                <p:cNvSpPr>
                  <a:spLocks noChangeShapeType="1"/>
                </p:cNvSpPr>
                <p:nvPr/>
              </p:nvSpPr>
              <p:spPr bwMode="auto">
                <a:xfrm>
                  <a:off x="692" y="1096"/>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48" name="Line 36">
                  <a:extLst>
                    <a:ext uri="{FF2B5EF4-FFF2-40B4-BE49-F238E27FC236}">
                      <a16:creationId xmlns:a16="http://schemas.microsoft.com/office/drawing/2014/main" id="{4F1C3982-02D0-B140-ACDC-4CB73268AF10}"/>
                    </a:ext>
                  </a:extLst>
                </p:cNvPr>
                <p:cNvSpPr>
                  <a:spLocks noChangeShapeType="1"/>
                </p:cNvSpPr>
                <p:nvPr/>
              </p:nvSpPr>
              <p:spPr bwMode="auto">
                <a:xfrm>
                  <a:off x="1244" y="1080"/>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6044" name="Text Box 37">
                <a:extLst>
                  <a:ext uri="{FF2B5EF4-FFF2-40B4-BE49-F238E27FC236}">
                    <a16:creationId xmlns:a16="http://schemas.microsoft.com/office/drawing/2014/main" id="{723DC702-7A7F-4E45-A79A-29EC30689527}"/>
                  </a:ext>
                </a:extLst>
              </p:cNvPr>
              <p:cNvSpPr txBox="1">
                <a:spLocks noChangeArrowheads="1"/>
              </p:cNvSpPr>
              <p:nvPr/>
            </p:nvSpPr>
            <p:spPr bwMode="auto">
              <a:xfrm>
                <a:off x="720" y="1584"/>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kumimoji="1" lang="en-US" altLang="en-US" sz="1800" b="0">
                    <a:ea typeface="Gulim" panose="020B0600000101010101" pitchFamily="34" charset="-127"/>
                  </a:rPr>
                  <a:t>Disk 2</a:t>
                </a:r>
              </a:p>
            </p:txBody>
          </p:sp>
        </p:grpSp>
        <p:grpSp>
          <p:nvGrpSpPr>
            <p:cNvPr id="86036" name="Group 38">
              <a:extLst>
                <a:ext uri="{FF2B5EF4-FFF2-40B4-BE49-F238E27FC236}">
                  <a16:creationId xmlns:a16="http://schemas.microsoft.com/office/drawing/2014/main" id="{A98803AA-E354-294A-A500-75A32C6942F2}"/>
                </a:ext>
              </a:extLst>
            </p:cNvPr>
            <p:cNvGrpSpPr>
              <a:grpSpLocks/>
            </p:cNvGrpSpPr>
            <p:nvPr/>
          </p:nvGrpSpPr>
          <p:grpSpPr bwMode="auto">
            <a:xfrm>
              <a:off x="4416" y="1536"/>
              <a:ext cx="552" cy="831"/>
              <a:chOff x="692" y="984"/>
              <a:chExt cx="552" cy="831"/>
            </a:xfrm>
          </p:grpSpPr>
          <p:grpSp>
            <p:nvGrpSpPr>
              <p:cNvPr id="86037" name="Group 39">
                <a:extLst>
                  <a:ext uri="{FF2B5EF4-FFF2-40B4-BE49-F238E27FC236}">
                    <a16:creationId xmlns:a16="http://schemas.microsoft.com/office/drawing/2014/main" id="{76301B37-FE22-CA44-9BA8-E1023B6B586C}"/>
                  </a:ext>
                </a:extLst>
              </p:cNvPr>
              <p:cNvGrpSpPr>
                <a:grpSpLocks/>
              </p:cNvGrpSpPr>
              <p:nvPr/>
            </p:nvGrpSpPr>
            <p:grpSpPr bwMode="auto">
              <a:xfrm>
                <a:off x="692" y="984"/>
                <a:ext cx="552" cy="560"/>
                <a:chOff x="692" y="984"/>
                <a:chExt cx="552" cy="560"/>
              </a:xfrm>
            </p:grpSpPr>
            <p:sp useBgFill="1">
              <p:nvSpPr>
                <p:cNvPr id="86039" name="Oval 40">
                  <a:extLst>
                    <a:ext uri="{FF2B5EF4-FFF2-40B4-BE49-F238E27FC236}">
                      <a16:creationId xmlns:a16="http://schemas.microsoft.com/office/drawing/2014/main" id="{DBB26EAF-18C7-214D-840D-A0E1466F47B6}"/>
                    </a:ext>
                  </a:extLst>
                </p:cNvPr>
                <p:cNvSpPr>
                  <a:spLocks noChangeArrowheads="1"/>
                </p:cNvSpPr>
                <p:nvPr/>
              </p:nvSpPr>
              <p:spPr bwMode="auto">
                <a:xfrm>
                  <a:off x="696" y="984"/>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6040" name="Oval 41">
                  <a:extLst>
                    <a:ext uri="{FF2B5EF4-FFF2-40B4-BE49-F238E27FC236}">
                      <a16:creationId xmlns:a16="http://schemas.microsoft.com/office/drawing/2014/main" id="{59B159B9-21EC-1A4E-9567-3693991E2F7E}"/>
                    </a:ext>
                  </a:extLst>
                </p:cNvPr>
                <p:cNvSpPr>
                  <a:spLocks noChangeArrowheads="1"/>
                </p:cNvSpPr>
                <p:nvPr/>
              </p:nvSpPr>
              <p:spPr bwMode="auto">
                <a:xfrm>
                  <a:off x="696" y="1360"/>
                  <a:ext cx="544" cy="184"/>
                </a:xfrm>
                <a:prstGeom prst="ellipse">
                  <a:avLst/>
                </a:prstGeom>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6041" name="Line 42">
                  <a:extLst>
                    <a:ext uri="{FF2B5EF4-FFF2-40B4-BE49-F238E27FC236}">
                      <a16:creationId xmlns:a16="http://schemas.microsoft.com/office/drawing/2014/main" id="{C1DCCCDE-4964-004C-8277-21681779E5AD}"/>
                    </a:ext>
                  </a:extLst>
                </p:cNvPr>
                <p:cNvSpPr>
                  <a:spLocks noChangeShapeType="1"/>
                </p:cNvSpPr>
                <p:nvPr/>
              </p:nvSpPr>
              <p:spPr bwMode="auto">
                <a:xfrm>
                  <a:off x="692" y="1096"/>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42" name="Line 43">
                  <a:extLst>
                    <a:ext uri="{FF2B5EF4-FFF2-40B4-BE49-F238E27FC236}">
                      <a16:creationId xmlns:a16="http://schemas.microsoft.com/office/drawing/2014/main" id="{1C25C06B-BCF4-F14A-919B-33AAA917CA43}"/>
                    </a:ext>
                  </a:extLst>
                </p:cNvPr>
                <p:cNvSpPr>
                  <a:spLocks noChangeShapeType="1"/>
                </p:cNvSpPr>
                <p:nvPr/>
              </p:nvSpPr>
              <p:spPr bwMode="auto">
                <a:xfrm>
                  <a:off x="1244" y="1080"/>
                  <a:ext cx="0" cy="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6038" name="Text Box 44">
                <a:extLst>
                  <a:ext uri="{FF2B5EF4-FFF2-40B4-BE49-F238E27FC236}">
                    <a16:creationId xmlns:a16="http://schemas.microsoft.com/office/drawing/2014/main" id="{FBB54CA8-5F6A-C746-B88B-805A8739DE85}"/>
                  </a:ext>
                </a:extLst>
              </p:cNvPr>
              <p:cNvSpPr txBox="1">
                <a:spLocks noChangeArrowheads="1"/>
              </p:cNvSpPr>
              <p:nvPr/>
            </p:nvSpPr>
            <p:spPr bwMode="auto">
              <a:xfrm>
                <a:off x="720" y="1584"/>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wrap="none">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kumimoji="1" lang="en-US" altLang="en-US" sz="1800" b="0">
                    <a:ea typeface="Gulim" panose="020B0600000101010101" pitchFamily="34" charset="-127"/>
                  </a:rPr>
                  <a:t>Disk 3</a:t>
                </a:r>
              </a:p>
            </p:txBody>
          </p:sp>
        </p:grpSp>
      </p:grpSp>
      <p:sp>
        <p:nvSpPr>
          <p:cNvPr id="86019" name="Text Box 45">
            <a:extLst>
              <a:ext uri="{FF2B5EF4-FFF2-40B4-BE49-F238E27FC236}">
                <a16:creationId xmlns:a16="http://schemas.microsoft.com/office/drawing/2014/main" id="{25CE1DE0-A6AD-1547-814C-0A3350B2362C}"/>
              </a:ext>
            </a:extLst>
          </p:cNvPr>
          <p:cNvSpPr txBox="1">
            <a:spLocks noChangeArrowheads="1"/>
          </p:cNvSpPr>
          <p:nvPr/>
        </p:nvSpPr>
        <p:spPr bwMode="auto">
          <a:xfrm>
            <a:off x="762000" y="4419600"/>
            <a:ext cx="7924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buFontTx/>
              <a:buChar char="•"/>
            </a:pPr>
            <a:r>
              <a:rPr kumimoji="1" lang="en-US" altLang="en-US" sz="1800">
                <a:ea typeface="Gulim" panose="020B0600000101010101" pitchFamily="34" charset="-127"/>
              </a:rPr>
              <a:t> High I/O performance.</a:t>
            </a:r>
          </a:p>
          <a:p>
            <a:pPr lvl="1">
              <a:buFontTx/>
              <a:buChar char="•"/>
            </a:pPr>
            <a:r>
              <a:rPr kumimoji="1" lang="en-US" altLang="en-US" sz="1800">
                <a:ea typeface="Gulim" panose="020B0600000101010101" pitchFamily="34" charset="-127"/>
              </a:rPr>
              <a:t>Data is not saved redundantly.</a:t>
            </a:r>
          </a:p>
          <a:p>
            <a:pPr lvl="1">
              <a:buFontTx/>
              <a:buChar char="•"/>
            </a:pPr>
            <a:r>
              <a:rPr kumimoji="1" lang="en-US" altLang="en-US" sz="1800">
                <a:ea typeface="Gulim" panose="020B0600000101010101" pitchFamily="34" charset="-127"/>
              </a:rPr>
              <a:t>Single copy of data is striped across multiple disks.</a:t>
            </a:r>
          </a:p>
          <a:p>
            <a:pPr>
              <a:buFontTx/>
              <a:buChar char="•"/>
            </a:pPr>
            <a:r>
              <a:rPr kumimoji="1" lang="en-US" altLang="en-US" sz="1800">
                <a:ea typeface="Gulim" panose="020B0600000101010101" pitchFamily="34" charset="-127"/>
              </a:rPr>
              <a:t>Low cost.</a:t>
            </a:r>
          </a:p>
          <a:p>
            <a:pPr lvl="1">
              <a:buFontTx/>
              <a:buChar char="•"/>
            </a:pPr>
            <a:r>
              <a:rPr kumimoji="1" lang="en-US" altLang="en-US" sz="1800">
                <a:ea typeface="Gulim" panose="020B0600000101010101" pitchFamily="34" charset="-127"/>
              </a:rPr>
              <a:t>Lack of redundancy.</a:t>
            </a:r>
          </a:p>
          <a:p>
            <a:pPr>
              <a:buFontTx/>
              <a:buChar char="•"/>
            </a:pPr>
            <a:r>
              <a:rPr kumimoji="1" lang="en-US" altLang="en-US" sz="1800">
                <a:ea typeface="Gulim" panose="020B0600000101010101" pitchFamily="34" charset="-127"/>
              </a:rPr>
              <a:t>Least reliable: single disk failure leads to data loss.</a:t>
            </a:r>
          </a:p>
        </p:txBody>
      </p:sp>
    </p:spTree>
    <p:extLst>
      <p:ext uri="{BB962C8B-B14F-4D97-AF65-F5344CB8AC3E}">
        <p14:creationId xmlns:p14="http://schemas.microsoft.com/office/powerpoint/2010/main" val="35991344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C408ECEB-95B6-9E4A-8A36-AFB7B0BF8F77}"/>
              </a:ext>
            </a:extLst>
          </p:cNvPr>
          <p:cNvSpPr>
            <a:spLocks noGrp="1" noChangeArrowheads="1"/>
          </p:cNvSpPr>
          <p:nvPr>
            <p:ph type="title"/>
          </p:nvPr>
        </p:nvSpPr>
        <p:spPr>
          <a:xfrm>
            <a:off x="0" y="152400"/>
            <a:ext cx="9131300" cy="1143000"/>
          </a:xfrm>
          <a:noFill/>
        </p:spPr>
        <p:txBody>
          <a:bodyPr lIns="90487" tIns="44450" rIns="90487" bIns="44450"/>
          <a:lstStyle/>
          <a:p>
            <a:r>
              <a:rPr lang="en-US" altLang="en-US" sz="3200">
                <a:solidFill>
                  <a:srgbClr val="FC0128"/>
                </a:solidFill>
                <a:ea typeface="ＭＳ Ｐゴシック" panose="020B0600070205080204" pitchFamily="34" charset="-128"/>
              </a:rPr>
              <a:t>Redundant Arrays of Inexpensive Disks</a:t>
            </a:r>
            <a:br>
              <a:rPr lang="en-US" altLang="en-US" sz="3200">
                <a:solidFill>
                  <a:srgbClr val="FC0128"/>
                </a:solidFill>
                <a:ea typeface="ＭＳ Ｐゴシック" panose="020B0600070205080204" pitchFamily="34" charset="-128"/>
              </a:rPr>
            </a:br>
            <a:r>
              <a:rPr lang="en-US" altLang="en-US" sz="3200">
                <a:solidFill>
                  <a:srgbClr val="FC0128"/>
                </a:solidFill>
                <a:ea typeface="ＭＳ Ｐゴシック" panose="020B0600070205080204" pitchFamily="34" charset="-128"/>
              </a:rPr>
              <a:t>RAID 1: Disk Mirroring/Shadowing</a:t>
            </a:r>
          </a:p>
        </p:txBody>
      </p:sp>
      <p:sp useBgFill="1">
        <p:nvSpPr>
          <p:cNvPr id="88066" name="Oval 3">
            <a:extLst>
              <a:ext uri="{FF2B5EF4-FFF2-40B4-BE49-F238E27FC236}">
                <a16:creationId xmlns:a16="http://schemas.microsoft.com/office/drawing/2014/main" id="{073E61A6-59DD-0A47-ADDA-FA832699E871}"/>
              </a:ext>
            </a:extLst>
          </p:cNvPr>
          <p:cNvSpPr>
            <a:spLocks noChangeArrowheads="1"/>
          </p:cNvSpPr>
          <p:nvPr/>
        </p:nvSpPr>
        <p:spPr bwMode="auto">
          <a:xfrm>
            <a:off x="6140450" y="1593850"/>
            <a:ext cx="850900" cy="279400"/>
          </a:xfrm>
          <a:prstGeom prst="ellipse">
            <a:avLst/>
          </a:prstGeom>
          <a:ln w="381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8067" name="Oval 4">
            <a:extLst>
              <a:ext uri="{FF2B5EF4-FFF2-40B4-BE49-F238E27FC236}">
                <a16:creationId xmlns:a16="http://schemas.microsoft.com/office/drawing/2014/main" id="{842B4A82-7879-4B41-933A-AFD81DAF7746}"/>
              </a:ext>
            </a:extLst>
          </p:cNvPr>
          <p:cNvSpPr>
            <a:spLocks noChangeArrowheads="1"/>
          </p:cNvSpPr>
          <p:nvPr/>
        </p:nvSpPr>
        <p:spPr bwMode="auto">
          <a:xfrm>
            <a:off x="6140450" y="2190750"/>
            <a:ext cx="850900" cy="279400"/>
          </a:xfrm>
          <a:prstGeom prst="ellipse">
            <a:avLst/>
          </a:prstGeom>
          <a:ln w="381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8068" name="Line 5">
            <a:extLst>
              <a:ext uri="{FF2B5EF4-FFF2-40B4-BE49-F238E27FC236}">
                <a16:creationId xmlns:a16="http://schemas.microsoft.com/office/drawing/2014/main" id="{3C863107-6083-4442-BC42-F20CA35F0C87}"/>
              </a:ext>
            </a:extLst>
          </p:cNvPr>
          <p:cNvSpPr>
            <a:spLocks noChangeShapeType="1"/>
          </p:cNvSpPr>
          <p:nvPr/>
        </p:nvSpPr>
        <p:spPr bwMode="auto">
          <a:xfrm>
            <a:off x="6127750" y="1771650"/>
            <a:ext cx="0" cy="55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69" name="Line 6">
            <a:extLst>
              <a:ext uri="{FF2B5EF4-FFF2-40B4-BE49-F238E27FC236}">
                <a16:creationId xmlns:a16="http://schemas.microsoft.com/office/drawing/2014/main" id="{950B2FF8-0E35-4941-AC01-F5C8BD865A59}"/>
              </a:ext>
            </a:extLst>
          </p:cNvPr>
          <p:cNvSpPr>
            <a:spLocks noChangeShapeType="1"/>
          </p:cNvSpPr>
          <p:nvPr/>
        </p:nvSpPr>
        <p:spPr bwMode="auto">
          <a:xfrm>
            <a:off x="7004050" y="1746250"/>
            <a:ext cx="0" cy="55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useBgFill="1">
        <p:nvSpPr>
          <p:cNvPr id="88070" name="Oval 7">
            <a:extLst>
              <a:ext uri="{FF2B5EF4-FFF2-40B4-BE49-F238E27FC236}">
                <a16:creationId xmlns:a16="http://schemas.microsoft.com/office/drawing/2014/main" id="{020E2C67-6F28-5F4F-8DCD-4EBF0D2B9943}"/>
              </a:ext>
            </a:extLst>
          </p:cNvPr>
          <p:cNvSpPr>
            <a:spLocks noChangeArrowheads="1"/>
          </p:cNvSpPr>
          <p:nvPr/>
        </p:nvSpPr>
        <p:spPr bwMode="auto">
          <a:xfrm>
            <a:off x="7296150" y="1593850"/>
            <a:ext cx="850900" cy="279400"/>
          </a:xfrm>
          <a:prstGeom prst="ellipse">
            <a:avLst/>
          </a:prstGeom>
          <a:ln w="38100">
            <a:solidFill>
              <a:srgbClr val="00FF00"/>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8071" name="Oval 8">
            <a:extLst>
              <a:ext uri="{FF2B5EF4-FFF2-40B4-BE49-F238E27FC236}">
                <a16:creationId xmlns:a16="http://schemas.microsoft.com/office/drawing/2014/main" id="{3FC0B81B-2591-074C-B9A1-260D2E9B6891}"/>
              </a:ext>
            </a:extLst>
          </p:cNvPr>
          <p:cNvSpPr>
            <a:spLocks noChangeArrowheads="1"/>
          </p:cNvSpPr>
          <p:nvPr/>
        </p:nvSpPr>
        <p:spPr bwMode="auto">
          <a:xfrm>
            <a:off x="7296150" y="2190750"/>
            <a:ext cx="850900" cy="279400"/>
          </a:xfrm>
          <a:prstGeom prst="ellipse">
            <a:avLst/>
          </a:prstGeom>
          <a:ln w="38100">
            <a:solidFill>
              <a:srgbClr val="00FF00"/>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8072" name="Line 9">
            <a:extLst>
              <a:ext uri="{FF2B5EF4-FFF2-40B4-BE49-F238E27FC236}">
                <a16:creationId xmlns:a16="http://schemas.microsoft.com/office/drawing/2014/main" id="{14B1F8A6-EEEB-7D49-AFB8-63E9783707B4}"/>
              </a:ext>
            </a:extLst>
          </p:cNvPr>
          <p:cNvSpPr>
            <a:spLocks noChangeShapeType="1"/>
          </p:cNvSpPr>
          <p:nvPr/>
        </p:nvSpPr>
        <p:spPr bwMode="auto">
          <a:xfrm>
            <a:off x="7283450" y="1771650"/>
            <a:ext cx="0" cy="5588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3" name="Line 10">
            <a:extLst>
              <a:ext uri="{FF2B5EF4-FFF2-40B4-BE49-F238E27FC236}">
                <a16:creationId xmlns:a16="http://schemas.microsoft.com/office/drawing/2014/main" id="{1A8947E4-9FCB-3442-8B2B-08E1F4F2D40C}"/>
              </a:ext>
            </a:extLst>
          </p:cNvPr>
          <p:cNvSpPr>
            <a:spLocks noChangeShapeType="1"/>
          </p:cNvSpPr>
          <p:nvPr/>
        </p:nvSpPr>
        <p:spPr bwMode="auto">
          <a:xfrm>
            <a:off x="8159750" y="1746250"/>
            <a:ext cx="0" cy="5588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4" name="Rectangle 11">
            <a:extLst>
              <a:ext uri="{FF2B5EF4-FFF2-40B4-BE49-F238E27FC236}">
                <a16:creationId xmlns:a16="http://schemas.microsoft.com/office/drawing/2014/main" id="{F18AB60F-FA40-E741-AD89-ABD0D2096D6B}"/>
              </a:ext>
            </a:extLst>
          </p:cNvPr>
          <p:cNvSpPr>
            <a:spLocks noChangeArrowheads="1"/>
          </p:cNvSpPr>
          <p:nvPr/>
        </p:nvSpPr>
        <p:spPr bwMode="auto">
          <a:xfrm>
            <a:off x="5873750" y="1339850"/>
            <a:ext cx="2628900" cy="1511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8075" name="Oval 12">
            <a:extLst>
              <a:ext uri="{FF2B5EF4-FFF2-40B4-BE49-F238E27FC236}">
                <a16:creationId xmlns:a16="http://schemas.microsoft.com/office/drawing/2014/main" id="{67F92CEB-6B48-D942-9A56-016BCF9847F0}"/>
              </a:ext>
            </a:extLst>
          </p:cNvPr>
          <p:cNvSpPr>
            <a:spLocks noChangeArrowheads="1"/>
          </p:cNvSpPr>
          <p:nvPr/>
        </p:nvSpPr>
        <p:spPr bwMode="auto">
          <a:xfrm>
            <a:off x="1111250" y="1568450"/>
            <a:ext cx="850900" cy="279400"/>
          </a:xfrm>
          <a:prstGeom prst="ellipse">
            <a:avLst/>
          </a:prstGeom>
          <a:ln w="381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8076" name="Oval 13">
            <a:extLst>
              <a:ext uri="{FF2B5EF4-FFF2-40B4-BE49-F238E27FC236}">
                <a16:creationId xmlns:a16="http://schemas.microsoft.com/office/drawing/2014/main" id="{4379092D-EB07-D64B-BAE3-D71A1FE6662F}"/>
              </a:ext>
            </a:extLst>
          </p:cNvPr>
          <p:cNvSpPr>
            <a:spLocks noChangeArrowheads="1"/>
          </p:cNvSpPr>
          <p:nvPr/>
        </p:nvSpPr>
        <p:spPr bwMode="auto">
          <a:xfrm>
            <a:off x="1111250" y="2165350"/>
            <a:ext cx="850900" cy="279400"/>
          </a:xfrm>
          <a:prstGeom prst="ellipse">
            <a:avLst/>
          </a:prstGeom>
          <a:ln w="381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8077" name="Line 14">
            <a:extLst>
              <a:ext uri="{FF2B5EF4-FFF2-40B4-BE49-F238E27FC236}">
                <a16:creationId xmlns:a16="http://schemas.microsoft.com/office/drawing/2014/main" id="{30A762C1-7224-0849-B10A-765EF8C2DC62}"/>
              </a:ext>
            </a:extLst>
          </p:cNvPr>
          <p:cNvSpPr>
            <a:spLocks noChangeShapeType="1"/>
          </p:cNvSpPr>
          <p:nvPr/>
        </p:nvSpPr>
        <p:spPr bwMode="auto">
          <a:xfrm>
            <a:off x="1098550" y="1746250"/>
            <a:ext cx="0" cy="55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8" name="Line 15">
            <a:extLst>
              <a:ext uri="{FF2B5EF4-FFF2-40B4-BE49-F238E27FC236}">
                <a16:creationId xmlns:a16="http://schemas.microsoft.com/office/drawing/2014/main" id="{92D1733C-10FC-B440-9675-4D8E63025DD9}"/>
              </a:ext>
            </a:extLst>
          </p:cNvPr>
          <p:cNvSpPr>
            <a:spLocks noChangeShapeType="1"/>
          </p:cNvSpPr>
          <p:nvPr/>
        </p:nvSpPr>
        <p:spPr bwMode="auto">
          <a:xfrm>
            <a:off x="1974850" y="1720850"/>
            <a:ext cx="0" cy="55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useBgFill="1">
        <p:nvSpPr>
          <p:cNvPr id="88079" name="Oval 16">
            <a:extLst>
              <a:ext uri="{FF2B5EF4-FFF2-40B4-BE49-F238E27FC236}">
                <a16:creationId xmlns:a16="http://schemas.microsoft.com/office/drawing/2014/main" id="{CD049332-CB40-8B4A-BB96-FF3BDC7ACF48}"/>
              </a:ext>
            </a:extLst>
          </p:cNvPr>
          <p:cNvSpPr>
            <a:spLocks noChangeArrowheads="1"/>
          </p:cNvSpPr>
          <p:nvPr/>
        </p:nvSpPr>
        <p:spPr bwMode="auto">
          <a:xfrm>
            <a:off x="2266950" y="1568450"/>
            <a:ext cx="850900" cy="279400"/>
          </a:xfrm>
          <a:prstGeom prst="ellipse">
            <a:avLst/>
          </a:prstGeom>
          <a:ln w="38100">
            <a:solidFill>
              <a:srgbClr val="00FF00"/>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useBgFill="1">
        <p:nvSpPr>
          <p:cNvPr id="88080" name="Oval 17">
            <a:extLst>
              <a:ext uri="{FF2B5EF4-FFF2-40B4-BE49-F238E27FC236}">
                <a16:creationId xmlns:a16="http://schemas.microsoft.com/office/drawing/2014/main" id="{67B79E2A-963C-404F-B4F6-14B6259DF7B8}"/>
              </a:ext>
            </a:extLst>
          </p:cNvPr>
          <p:cNvSpPr>
            <a:spLocks noChangeArrowheads="1"/>
          </p:cNvSpPr>
          <p:nvPr/>
        </p:nvSpPr>
        <p:spPr bwMode="auto">
          <a:xfrm>
            <a:off x="2266950" y="2165350"/>
            <a:ext cx="850900" cy="279400"/>
          </a:xfrm>
          <a:prstGeom prst="ellipse">
            <a:avLst/>
          </a:prstGeom>
          <a:ln w="38100">
            <a:solidFill>
              <a:srgbClr val="00FF00"/>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8081" name="Line 18">
            <a:extLst>
              <a:ext uri="{FF2B5EF4-FFF2-40B4-BE49-F238E27FC236}">
                <a16:creationId xmlns:a16="http://schemas.microsoft.com/office/drawing/2014/main" id="{109FF57E-615C-CD42-8DCE-2F014E11E785}"/>
              </a:ext>
            </a:extLst>
          </p:cNvPr>
          <p:cNvSpPr>
            <a:spLocks noChangeShapeType="1"/>
          </p:cNvSpPr>
          <p:nvPr/>
        </p:nvSpPr>
        <p:spPr bwMode="auto">
          <a:xfrm>
            <a:off x="2254250" y="1746250"/>
            <a:ext cx="0" cy="5588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2" name="Line 19">
            <a:extLst>
              <a:ext uri="{FF2B5EF4-FFF2-40B4-BE49-F238E27FC236}">
                <a16:creationId xmlns:a16="http://schemas.microsoft.com/office/drawing/2014/main" id="{1D311052-BCBE-5C4D-AF97-B773021B71CC}"/>
              </a:ext>
            </a:extLst>
          </p:cNvPr>
          <p:cNvSpPr>
            <a:spLocks noChangeShapeType="1"/>
          </p:cNvSpPr>
          <p:nvPr/>
        </p:nvSpPr>
        <p:spPr bwMode="auto">
          <a:xfrm>
            <a:off x="3130550" y="1720850"/>
            <a:ext cx="0" cy="5588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3" name="Rectangle 20">
            <a:extLst>
              <a:ext uri="{FF2B5EF4-FFF2-40B4-BE49-F238E27FC236}">
                <a16:creationId xmlns:a16="http://schemas.microsoft.com/office/drawing/2014/main" id="{14F1A194-278A-DC4D-85CF-E9B4296D6C47}"/>
              </a:ext>
            </a:extLst>
          </p:cNvPr>
          <p:cNvSpPr>
            <a:spLocks noChangeArrowheads="1"/>
          </p:cNvSpPr>
          <p:nvPr/>
        </p:nvSpPr>
        <p:spPr bwMode="auto">
          <a:xfrm>
            <a:off x="844550" y="1314450"/>
            <a:ext cx="2628900" cy="1511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72757" name="Rectangle 21">
            <a:extLst>
              <a:ext uri="{FF2B5EF4-FFF2-40B4-BE49-F238E27FC236}">
                <a16:creationId xmlns:a16="http://schemas.microsoft.com/office/drawing/2014/main" id="{DD12D9A0-0DCD-AA4E-86B9-1CEE9012FF50}"/>
              </a:ext>
            </a:extLst>
          </p:cNvPr>
          <p:cNvSpPr>
            <a:spLocks noChangeArrowheads="1"/>
          </p:cNvSpPr>
          <p:nvPr/>
        </p:nvSpPr>
        <p:spPr bwMode="auto">
          <a:xfrm>
            <a:off x="266699" y="2895600"/>
            <a:ext cx="8514443"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r>
              <a:rPr lang="en-US" altLang="en-US" sz="2800">
                <a:latin typeface="Helvetica" pitchFamily="2" charset="0"/>
              </a:rPr>
              <a:t>• Each disk is fully duplicated onto its </a:t>
            </a:r>
            <a:r>
              <a:rPr lang="ja-JP" altLang="en-US" sz="2800">
                <a:latin typeface="Helvetica" pitchFamily="2" charset="0"/>
              </a:rPr>
              <a:t>“</a:t>
            </a:r>
            <a:r>
              <a:rPr lang="en-US" altLang="ja-JP" sz="2800" u="sng">
                <a:solidFill>
                  <a:srgbClr val="FF0000"/>
                </a:solidFill>
                <a:latin typeface="Helvetica" pitchFamily="2" charset="0"/>
              </a:rPr>
              <a:t>mirror</a:t>
            </a:r>
            <a:r>
              <a:rPr lang="ja-JP" altLang="en-US" sz="2800">
                <a:latin typeface="Helvetica" pitchFamily="2" charset="0"/>
              </a:rPr>
              <a:t>”</a:t>
            </a:r>
            <a:endParaRPr lang="en-US" altLang="ja-JP" sz="2800">
              <a:latin typeface="Helvetica" pitchFamily="2" charset="0"/>
            </a:endParaRPr>
          </a:p>
          <a:p>
            <a:r>
              <a:rPr lang="en-US" altLang="en-US" sz="2800">
                <a:latin typeface="Helvetica" pitchFamily="2" charset="0"/>
              </a:rPr>
              <a:t>      Very high availability can be achieved</a:t>
            </a:r>
          </a:p>
          <a:p>
            <a:r>
              <a:rPr lang="en-US" altLang="en-US" sz="2800">
                <a:latin typeface="Helvetica" pitchFamily="2" charset="0"/>
              </a:rPr>
              <a:t>• Bandwidth sacrifice on write:</a:t>
            </a:r>
          </a:p>
          <a:p>
            <a:r>
              <a:rPr lang="en-US" altLang="en-US" sz="2800">
                <a:latin typeface="Helvetica" pitchFamily="2" charset="0"/>
              </a:rPr>
              <a:t>      Logical write = two physical writes</a:t>
            </a:r>
          </a:p>
          <a:p>
            <a:pPr lvl="1"/>
            <a:r>
              <a:rPr lang="en-US" altLang="en-US" sz="2800">
                <a:latin typeface="Helvetica" pitchFamily="2" charset="0"/>
              </a:rPr>
              <a:t>• Reads may be optimized, </a:t>
            </a:r>
            <a:r>
              <a:rPr kumimoji="1" lang="en-US" altLang="ko-KR" sz="2400">
                <a:ea typeface="Gulim" panose="020B0600000101010101" pitchFamily="34" charset="-127"/>
              </a:rPr>
              <a:t>minimize the queue and disk search time</a:t>
            </a:r>
            <a:endParaRPr lang="en-US" altLang="en-US" sz="2800">
              <a:latin typeface="Helvetica" pitchFamily="2" charset="0"/>
              <a:ea typeface="Gulim" panose="020B0600000101010101" pitchFamily="34" charset="-127"/>
            </a:endParaRPr>
          </a:p>
          <a:p>
            <a:r>
              <a:rPr lang="en-US" altLang="en-US" sz="2800">
                <a:latin typeface="Helvetica" pitchFamily="2" charset="0"/>
                <a:ea typeface="Gulim" panose="020B0600000101010101" pitchFamily="34" charset="-127"/>
              </a:rPr>
              <a:t>• Most expensive solution: 100% capacity overhead</a:t>
            </a:r>
          </a:p>
          <a:p>
            <a:endParaRPr lang="en-US" altLang="en-US" sz="2800">
              <a:latin typeface="Helvetica" pitchFamily="2" charset="0"/>
              <a:ea typeface="Gulim" panose="020B0600000101010101" pitchFamily="34" charset="-127"/>
            </a:endParaRPr>
          </a:p>
        </p:txBody>
      </p:sp>
      <p:sp>
        <p:nvSpPr>
          <p:cNvPr id="88085" name="Oval 22">
            <a:extLst>
              <a:ext uri="{FF2B5EF4-FFF2-40B4-BE49-F238E27FC236}">
                <a16:creationId xmlns:a16="http://schemas.microsoft.com/office/drawing/2014/main" id="{FDBB341A-F01B-CA48-B73F-CA0AF139FB67}"/>
              </a:ext>
            </a:extLst>
          </p:cNvPr>
          <p:cNvSpPr>
            <a:spLocks noChangeArrowheads="1"/>
          </p:cNvSpPr>
          <p:nvPr/>
        </p:nvSpPr>
        <p:spPr bwMode="auto">
          <a:xfrm>
            <a:off x="4032250" y="1987550"/>
            <a:ext cx="127000" cy="127000"/>
          </a:xfrm>
          <a:prstGeom prst="ellipse">
            <a:avLst/>
          </a:prstGeom>
          <a:solidFill>
            <a:schemeClr val="accent1"/>
          </a:solidFill>
          <a:ln w="254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8086" name="Oval 23">
            <a:extLst>
              <a:ext uri="{FF2B5EF4-FFF2-40B4-BE49-F238E27FC236}">
                <a16:creationId xmlns:a16="http://schemas.microsoft.com/office/drawing/2014/main" id="{AAA0B86A-B0A5-0442-94E3-E08DB1381523}"/>
              </a:ext>
            </a:extLst>
          </p:cNvPr>
          <p:cNvSpPr>
            <a:spLocks noChangeArrowheads="1"/>
          </p:cNvSpPr>
          <p:nvPr/>
        </p:nvSpPr>
        <p:spPr bwMode="auto">
          <a:xfrm>
            <a:off x="4464050" y="1987550"/>
            <a:ext cx="127000" cy="127000"/>
          </a:xfrm>
          <a:prstGeom prst="ellipse">
            <a:avLst/>
          </a:prstGeom>
          <a:solidFill>
            <a:schemeClr val="accent1"/>
          </a:solidFill>
          <a:ln w="254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8087" name="Oval 24">
            <a:extLst>
              <a:ext uri="{FF2B5EF4-FFF2-40B4-BE49-F238E27FC236}">
                <a16:creationId xmlns:a16="http://schemas.microsoft.com/office/drawing/2014/main" id="{A8600CFD-FE3F-4447-99F7-922885AEA106}"/>
              </a:ext>
            </a:extLst>
          </p:cNvPr>
          <p:cNvSpPr>
            <a:spLocks noChangeArrowheads="1"/>
          </p:cNvSpPr>
          <p:nvPr/>
        </p:nvSpPr>
        <p:spPr bwMode="auto">
          <a:xfrm>
            <a:off x="4883150" y="1987550"/>
            <a:ext cx="127000" cy="127000"/>
          </a:xfrm>
          <a:prstGeom prst="ellipse">
            <a:avLst/>
          </a:prstGeom>
          <a:solidFill>
            <a:schemeClr val="accent1"/>
          </a:solidFill>
          <a:ln w="254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8088" name="Line 25">
            <a:extLst>
              <a:ext uri="{FF2B5EF4-FFF2-40B4-BE49-F238E27FC236}">
                <a16:creationId xmlns:a16="http://schemas.microsoft.com/office/drawing/2014/main" id="{B7256DFD-B812-814A-9D2F-6A9FFD85F9F9}"/>
              </a:ext>
            </a:extLst>
          </p:cNvPr>
          <p:cNvSpPr>
            <a:spLocks noChangeShapeType="1"/>
          </p:cNvSpPr>
          <p:nvPr/>
        </p:nvSpPr>
        <p:spPr bwMode="auto">
          <a:xfrm flipH="1">
            <a:off x="3505200" y="1600200"/>
            <a:ext cx="381000" cy="247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89" name="Rectangle 26">
            <a:extLst>
              <a:ext uri="{FF2B5EF4-FFF2-40B4-BE49-F238E27FC236}">
                <a16:creationId xmlns:a16="http://schemas.microsoft.com/office/drawing/2014/main" id="{70BCAE73-D929-174C-934E-94886F1B5B40}"/>
              </a:ext>
            </a:extLst>
          </p:cNvPr>
          <p:cNvSpPr>
            <a:spLocks noChangeArrowheads="1"/>
          </p:cNvSpPr>
          <p:nvPr/>
        </p:nvSpPr>
        <p:spPr bwMode="auto">
          <a:xfrm>
            <a:off x="3733800" y="1143000"/>
            <a:ext cx="166687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2800">
                <a:latin typeface="Helvetica" pitchFamily="2" charset="0"/>
              </a:rPr>
              <a:t>recovery</a:t>
            </a:r>
          </a:p>
          <a:p>
            <a:pPr algn="ctr">
              <a:lnSpc>
                <a:spcPct val="85000"/>
              </a:lnSpc>
            </a:pPr>
            <a:r>
              <a:rPr lang="en-US" altLang="en-US" sz="2800">
                <a:latin typeface="Helvetica" pitchFamily="2" charset="0"/>
              </a:rPr>
              <a:t>group</a:t>
            </a:r>
            <a:endParaRPr lang="en-US" altLang="en-US" sz="1800">
              <a:latin typeface="Helvetica" pitchFamily="2" charset="0"/>
            </a:endParaRPr>
          </a:p>
        </p:txBody>
      </p:sp>
      <p:sp>
        <p:nvSpPr>
          <p:cNvPr id="88090" name="Rectangle 27">
            <a:extLst>
              <a:ext uri="{FF2B5EF4-FFF2-40B4-BE49-F238E27FC236}">
                <a16:creationId xmlns:a16="http://schemas.microsoft.com/office/drawing/2014/main" id="{B2698AB7-C27C-4F45-97BF-6E626A76FCF6}"/>
              </a:ext>
            </a:extLst>
          </p:cNvPr>
          <p:cNvSpPr>
            <a:spLocks noChangeArrowheads="1"/>
          </p:cNvSpPr>
          <p:nvPr/>
        </p:nvSpPr>
        <p:spPr bwMode="auto">
          <a:xfrm>
            <a:off x="838200" y="6535738"/>
            <a:ext cx="71516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kumimoji="1" lang="en-US" altLang="ko-KR" sz="1800" i="1">
                <a:ea typeface="Gulim" panose="020B0600000101010101" pitchFamily="34" charset="-127"/>
              </a:rPr>
              <a:t>Targeted for high I/O rate , high availability environments</a:t>
            </a:r>
          </a:p>
        </p:txBody>
      </p:sp>
      <p:sp>
        <p:nvSpPr>
          <p:cNvPr id="88091" name="Line 28">
            <a:extLst>
              <a:ext uri="{FF2B5EF4-FFF2-40B4-BE49-F238E27FC236}">
                <a16:creationId xmlns:a16="http://schemas.microsoft.com/office/drawing/2014/main" id="{62D92339-1963-7047-8B67-E91E7EABFF0B}"/>
              </a:ext>
            </a:extLst>
          </p:cNvPr>
          <p:cNvSpPr>
            <a:spLocks noChangeShapeType="1"/>
          </p:cNvSpPr>
          <p:nvPr/>
        </p:nvSpPr>
        <p:spPr bwMode="auto">
          <a:xfrm>
            <a:off x="5410200" y="1371600"/>
            <a:ext cx="213360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36922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27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27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27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275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275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27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0AADAA84-84DB-4B43-9B4E-161167DE189E}"/>
              </a:ext>
            </a:extLst>
          </p:cNvPr>
          <p:cNvSpPr>
            <a:spLocks noGrp="1" noChangeArrowheads="1"/>
          </p:cNvSpPr>
          <p:nvPr>
            <p:ph type="title"/>
          </p:nvPr>
        </p:nvSpPr>
        <p:spPr>
          <a:xfrm>
            <a:off x="990600" y="152400"/>
            <a:ext cx="7162800" cy="1143000"/>
          </a:xfrm>
        </p:spPr>
        <p:txBody>
          <a:bodyPr/>
          <a:lstStyle/>
          <a:p>
            <a:r>
              <a:rPr lang="en-US" altLang="ko-KR">
                <a:solidFill>
                  <a:srgbClr val="FC0128"/>
                </a:solidFill>
                <a:ea typeface="Gulim" panose="020B0600000101010101" pitchFamily="34" charset="-127"/>
              </a:rPr>
              <a:t>RAID 4: Block Interleaved Parity</a:t>
            </a:r>
          </a:p>
        </p:txBody>
      </p:sp>
      <p:grpSp>
        <p:nvGrpSpPr>
          <p:cNvPr id="90114" name="Group 3">
            <a:extLst>
              <a:ext uri="{FF2B5EF4-FFF2-40B4-BE49-F238E27FC236}">
                <a16:creationId xmlns:a16="http://schemas.microsoft.com/office/drawing/2014/main" id="{C5D7D0D8-6A4F-FC43-A592-893C773B3C2B}"/>
              </a:ext>
            </a:extLst>
          </p:cNvPr>
          <p:cNvGrpSpPr>
            <a:grpSpLocks/>
          </p:cNvGrpSpPr>
          <p:nvPr/>
        </p:nvGrpSpPr>
        <p:grpSpPr bwMode="auto">
          <a:xfrm>
            <a:off x="2055813" y="1042988"/>
            <a:ext cx="5411787" cy="1776412"/>
            <a:chOff x="1072" y="1825"/>
            <a:chExt cx="3409" cy="1119"/>
          </a:xfrm>
        </p:grpSpPr>
        <p:grpSp>
          <p:nvGrpSpPr>
            <p:cNvPr id="90116" name="Group 4">
              <a:extLst>
                <a:ext uri="{FF2B5EF4-FFF2-40B4-BE49-F238E27FC236}">
                  <a16:creationId xmlns:a16="http://schemas.microsoft.com/office/drawing/2014/main" id="{6EE77296-0A0D-C941-9096-B543F856A5AF}"/>
                </a:ext>
              </a:extLst>
            </p:cNvPr>
            <p:cNvGrpSpPr>
              <a:grpSpLocks/>
            </p:cNvGrpSpPr>
            <p:nvPr/>
          </p:nvGrpSpPr>
          <p:grpSpPr bwMode="auto">
            <a:xfrm>
              <a:off x="1072" y="1841"/>
              <a:ext cx="481" cy="1103"/>
              <a:chOff x="768" y="1825"/>
              <a:chExt cx="481" cy="1103"/>
            </a:xfrm>
          </p:grpSpPr>
          <p:sp>
            <p:nvSpPr>
              <p:cNvPr id="90181" name="Oval 5">
                <a:extLst>
                  <a:ext uri="{FF2B5EF4-FFF2-40B4-BE49-F238E27FC236}">
                    <a16:creationId xmlns:a16="http://schemas.microsoft.com/office/drawing/2014/main" id="{F67079FC-4DDC-214E-8E6B-EAA8C1FE1684}"/>
                  </a:ext>
                </a:extLst>
              </p:cNvPr>
              <p:cNvSpPr>
                <a:spLocks noChangeArrowheads="1"/>
              </p:cNvSpPr>
              <p:nvPr/>
            </p:nvSpPr>
            <p:spPr bwMode="auto">
              <a:xfrm>
                <a:off x="769" y="1825"/>
                <a:ext cx="478" cy="190"/>
              </a:xfrm>
              <a:prstGeom prst="ellipse">
                <a:avLst/>
              </a:prstGeom>
              <a:solidFill>
                <a:srgbClr val="DDDDDD"/>
              </a:solidFill>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0182" name="Line 6">
                <a:extLst>
                  <a:ext uri="{FF2B5EF4-FFF2-40B4-BE49-F238E27FC236}">
                    <a16:creationId xmlns:a16="http://schemas.microsoft.com/office/drawing/2014/main" id="{901F2CAE-9992-5049-ADB5-C47C0B91DBD6}"/>
                  </a:ext>
                </a:extLst>
              </p:cNvPr>
              <p:cNvSpPr>
                <a:spLocks noChangeShapeType="1"/>
              </p:cNvSpPr>
              <p:nvPr/>
            </p:nvSpPr>
            <p:spPr bwMode="auto">
              <a:xfrm>
                <a:off x="768" y="1953"/>
                <a:ext cx="0" cy="7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83" name="Line 7">
                <a:extLst>
                  <a:ext uri="{FF2B5EF4-FFF2-40B4-BE49-F238E27FC236}">
                    <a16:creationId xmlns:a16="http://schemas.microsoft.com/office/drawing/2014/main" id="{22F10D0E-81B7-C64C-A711-C11B33054ADC}"/>
                  </a:ext>
                </a:extLst>
              </p:cNvPr>
              <p:cNvSpPr>
                <a:spLocks noChangeShapeType="1"/>
              </p:cNvSpPr>
              <p:nvPr/>
            </p:nvSpPr>
            <p:spPr bwMode="auto">
              <a:xfrm>
                <a:off x="1248" y="1905"/>
                <a:ext cx="0" cy="8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84" name="Arc 8">
                <a:extLst>
                  <a:ext uri="{FF2B5EF4-FFF2-40B4-BE49-F238E27FC236}">
                    <a16:creationId xmlns:a16="http://schemas.microsoft.com/office/drawing/2014/main" id="{05DA4590-21E7-D64C-BF4D-B6781DA605E2}"/>
                  </a:ext>
                </a:extLst>
              </p:cNvPr>
              <p:cNvSpPr>
                <a:spLocks/>
              </p:cNvSpPr>
              <p:nvPr/>
            </p:nvSpPr>
            <p:spPr bwMode="auto">
              <a:xfrm>
                <a:off x="768" y="2640"/>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85" name="Arc 9">
                <a:extLst>
                  <a:ext uri="{FF2B5EF4-FFF2-40B4-BE49-F238E27FC236}">
                    <a16:creationId xmlns:a16="http://schemas.microsoft.com/office/drawing/2014/main" id="{8CF38D34-6961-9649-B898-0B8959F9C551}"/>
                  </a:ext>
                </a:extLst>
              </p:cNvPr>
              <p:cNvSpPr>
                <a:spLocks/>
              </p:cNvSpPr>
              <p:nvPr/>
            </p:nvSpPr>
            <p:spPr bwMode="auto">
              <a:xfrm>
                <a:off x="769" y="2464"/>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86" name="Arc 10">
                <a:extLst>
                  <a:ext uri="{FF2B5EF4-FFF2-40B4-BE49-F238E27FC236}">
                    <a16:creationId xmlns:a16="http://schemas.microsoft.com/office/drawing/2014/main" id="{FDB60C16-3FEA-F24E-A4F1-939BDB7CDAB8}"/>
                  </a:ext>
                </a:extLst>
              </p:cNvPr>
              <p:cNvSpPr>
                <a:spLocks/>
              </p:cNvSpPr>
              <p:nvPr/>
            </p:nvSpPr>
            <p:spPr bwMode="auto">
              <a:xfrm>
                <a:off x="769" y="2288"/>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87" name="Arc 11">
                <a:extLst>
                  <a:ext uri="{FF2B5EF4-FFF2-40B4-BE49-F238E27FC236}">
                    <a16:creationId xmlns:a16="http://schemas.microsoft.com/office/drawing/2014/main" id="{11259926-0F98-B34A-9D8B-0235DB73490D}"/>
                  </a:ext>
                </a:extLst>
              </p:cNvPr>
              <p:cNvSpPr>
                <a:spLocks/>
              </p:cNvSpPr>
              <p:nvPr/>
            </p:nvSpPr>
            <p:spPr bwMode="auto">
              <a:xfrm>
                <a:off x="769" y="2096"/>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88" name="Arc 12">
                <a:extLst>
                  <a:ext uri="{FF2B5EF4-FFF2-40B4-BE49-F238E27FC236}">
                    <a16:creationId xmlns:a16="http://schemas.microsoft.com/office/drawing/2014/main" id="{BF88B252-9289-714D-952A-D3ABDF3341A7}"/>
                  </a:ext>
                </a:extLst>
              </p:cNvPr>
              <p:cNvSpPr>
                <a:spLocks/>
              </p:cNvSpPr>
              <p:nvPr/>
            </p:nvSpPr>
            <p:spPr bwMode="auto">
              <a:xfrm>
                <a:off x="769" y="2832"/>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89" name="Line 13">
                <a:extLst>
                  <a:ext uri="{FF2B5EF4-FFF2-40B4-BE49-F238E27FC236}">
                    <a16:creationId xmlns:a16="http://schemas.microsoft.com/office/drawing/2014/main" id="{E01AF53A-5982-7B4E-A04A-FB9DC547887B}"/>
                  </a:ext>
                </a:extLst>
              </p:cNvPr>
              <p:cNvSpPr>
                <a:spLocks noChangeShapeType="1"/>
              </p:cNvSpPr>
              <p:nvPr/>
            </p:nvSpPr>
            <p:spPr bwMode="auto">
              <a:xfrm>
                <a:off x="768" y="2673"/>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90" name="Line 14">
                <a:extLst>
                  <a:ext uri="{FF2B5EF4-FFF2-40B4-BE49-F238E27FC236}">
                    <a16:creationId xmlns:a16="http://schemas.microsoft.com/office/drawing/2014/main" id="{238A8ED7-B1E5-8D47-9AD3-43A2BC9C01D2}"/>
                  </a:ext>
                </a:extLst>
              </p:cNvPr>
              <p:cNvSpPr>
                <a:spLocks noChangeShapeType="1"/>
              </p:cNvSpPr>
              <p:nvPr/>
            </p:nvSpPr>
            <p:spPr bwMode="auto">
              <a:xfrm>
                <a:off x="1248" y="2673"/>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90117" name="Group 15">
              <a:extLst>
                <a:ext uri="{FF2B5EF4-FFF2-40B4-BE49-F238E27FC236}">
                  <a16:creationId xmlns:a16="http://schemas.microsoft.com/office/drawing/2014/main" id="{C4F5513C-E457-D34B-9D81-F3A82F686561}"/>
                </a:ext>
              </a:extLst>
            </p:cNvPr>
            <p:cNvGrpSpPr>
              <a:grpSpLocks/>
            </p:cNvGrpSpPr>
            <p:nvPr/>
          </p:nvGrpSpPr>
          <p:grpSpPr bwMode="auto">
            <a:xfrm>
              <a:off x="1792" y="1825"/>
              <a:ext cx="481" cy="1103"/>
              <a:chOff x="1488" y="1809"/>
              <a:chExt cx="481" cy="1103"/>
            </a:xfrm>
          </p:grpSpPr>
          <p:sp>
            <p:nvSpPr>
              <p:cNvPr id="90171" name="Oval 16">
                <a:extLst>
                  <a:ext uri="{FF2B5EF4-FFF2-40B4-BE49-F238E27FC236}">
                    <a16:creationId xmlns:a16="http://schemas.microsoft.com/office/drawing/2014/main" id="{7BB6E9ED-5DD0-344B-ADDF-FEF76AB7A155}"/>
                  </a:ext>
                </a:extLst>
              </p:cNvPr>
              <p:cNvSpPr>
                <a:spLocks noChangeArrowheads="1"/>
              </p:cNvSpPr>
              <p:nvPr/>
            </p:nvSpPr>
            <p:spPr bwMode="auto">
              <a:xfrm>
                <a:off x="1489" y="1809"/>
                <a:ext cx="478" cy="190"/>
              </a:xfrm>
              <a:prstGeom prst="ellipse">
                <a:avLst/>
              </a:prstGeom>
              <a:solidFill>
                <a:srgbClr val="DDDDDD"/>
              </a:solidFill>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0172" name="Line 17">
                <a:extLst>
                  <a:ext uri="{FF2B5EF4-FFF2-40B4-BE49-F238E27FC236}">
                    <a16:creationId xmlns:a16="http://schemas.microsoft.com/office/drawing/2014/main" id="{BAA8BB20-D321-674C-B755-3F3C21A2B53D}"/>
                  </a:ext>
                </a:extLst>
              </p:cNvPr>
              <p:cNvSpPr>
                <a:spLocks noChangeShapeType="1"/>
              </p:cNvSpPr>
              <p:nvPr/>
            </p:nvSpPr>
            <p:spPr bwMode="auto">
              <a:xfrm>
                <a:off x="1488" y="1937"/>
                <a:ext cx="0" cy="7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73" name="Line 18">
                <a:extLst>
                  <a:ext uri="{FF2B5EF4-FFF2-40B4-BE49-F238E27FC236}">
                    <a16:creationId xmlns:a16="http://schemas.microsoft.com/office/drawing/2014/main" id="{ED641C1F-6D9D-4447-B6ED-07F4B88FC345}"/>
                  </a:ext>
                </a:extLst>
              </p:cNvPr>
              <p:cNvSpPr>
                <a:spLocks noChangeShapeType="1"/>
              </p:cNvSpPr>
              <p:nvPr/>
            </p:nvSpPr>
            <p:spPr bwMode="auto">
              <a:xfrm>
                <a:off x="1968" y="1889"/>
                <a:ext cx="0" cy="8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74" name="Arc 19">
                <a:extLst>
                  <a:ext uri="{FF2B5EF4-FFF2-40B4-BE49-F238E27FC236}">
                    <a16:creationId xmlns:a16="http://schemas.microsoft.com/office/drawing/2014/main" id="{42372F5C-F8C3-7549-80F0-A23669D308B4}"/>
                  </a:ext>
                </a:extLst>
              </p:cNvPr>
              <p:cNvSpPr>
                <a:spLocks/>
              </p:cNvSpPr>
              <p:nvPr/>
            </p:nvSpPr>
            <p:spPr bwMode="auto">
              <a:xfrm>
                <a:off x="1489" y="2624"/>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75" name="Arc 20">
                <a:extLst>
                  <a:ext uri="{FF2B5EF4-FFF2-40B4-BE49-F238E27FC236}">
                    <a16:creationId xmlns:a16="http://schemas.microsoft.com/office/drawing/2014/main" id="{57A27A85-A87D-8A42-9D5F-A1A366C5DCF5}"/>
                  </a:ext>
                </a:extLst>
              </p:cNvPr>
              <p:cNvSpPr>
                <a:spLocks/>
              </p:cNvSpPr>
              <p:nvPr/>
            </p:nvSpPr>
            <p:spPr bwMode="auto">
              <a:xfrm>
                <a:off x="1489" y="2448"/>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76" name="Arc 21">
                <a:extLst>
                  <a:ext uri="{FF2B5EF4-FFF2-40B4-BE49-F238E27FC236}">
                    <a16:creationId xmlns:a16="http://schemas.microsoft.com/office/drawing/2014/main" id="{B136F809-E521-C544-829A-D8A4162F5E1C}"/>
                  </a:ext>
                </a:extLst>
              </p:cNvPr>
              <p:cNvSpPr>
                <a:spLocks/>
              </p:cNvSpPr>
              <p:nvPr/>
            </p:nvSpPr>
            <p:spPr bwMode="auto">
              <a:xfrm>
                <a:off x="1489" y="2272"/>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77" name="Arc 22">
                <a:extLst>
                  <a:ext uri="{FF2B5EF4-FFF2-40B4-BE49-F238E27FC236}">
                    <a16:creationId xmlns:a16="http://schemas.microsoft.com/office/drawing/2014/main" id="{ECE6DAF9-BE81-384B-812E-EA593FCF6356}"/>
                  </a:ext>
                </a:extLst>
              </p:cNvPr>
              <p:cNvSpPr>
                <a:spLocks/>
              </p:cNvSpPr>
              <p:nvPr/>
            </p:nvSpPr>
            <p:spPr bwMode="auto">
              <a:xfrm>
                <a:off x="1489" y="2080"/>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78" name="Arc 23">
                <a:extLst>
                  <a:ext uri="{FF2B5EF4-FFF2-40B4-BE49-F238E27FC236}">
                    <a16:creationId xmlns:a16="http://schemas.microsoft.com/office/drawing/2014/main" id="{1B0CC1BC-A366-544F-966B-961747721F58}"/>
                  </a:ext>
                </a:extLst>
              </p:cNvPr>
              <p:cNvSpPr>
                <a:spLocks/>
              </p:cNvSpPr>
              <p:nvPr/>
            </p:nvSpPr>
            <p:spPr bwMode="auto">
              <a:xfrm>
                <a:off x="1489" y="2816"/>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79" name="Line 24">
                <a:extLst>
                  <a:ext uri="{FF2B5EF4-FFF2-40B4-BE49-F238E27FC236}">
                    <a16:creationId xmlns:a16="http://schemas.microsoft.com/office/drawing/2014/main" id="{7CAAAF26-FBEA-504C-9561-FF57BADA7C06}"/>
                  </a:ext>
                </a:extLst>
              </p:cNvPr>
              <p:cNvSpPr>
                <a:spLocks noChangeShapeType="1"/>
              </p:cNvSpPr>
              <p:nvPr/>
            </p:nvSpPr>
            <p:spPr bwMode="auto">
              <a:xfrm>
                <a:off x="1488" y="2657"/>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80" name="Line 25">
                <a:extLst>
                  <a:ext uri="{FF2B5EF4-FFF2-40B4-BE49-F238E27FC236}">
                    <a16:creationId xmlns:a16="http://schemas.microsoft.com/office/drawing/2014/main" id="{546B167C-ECE6-F849-A519-4FBAA8FA556C}"/>
                  </a:ext>
                </a:extLst>
              </p:cNvPr>
              <p:cNvSpPr>
                <a:spLocks noChangeShapeType="1"/>
              </p:cNvSpPr>
              <p:nvPr/>
            </p:nvSpPr>
            <p:spPr bwMode="auto">
              <a:xfrm>
                <a:off x="1968" y="2657"/>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90118" name="Group 26">
              <a:extLst>
                <a:ext uri="{FF2B5EF4-FFF2-40B4-BE49-F238E27FC236}">
                  <a16:creationId xmlns:a16="http://schemas.microsoft.com/office/drawing/2014/main" id="{89BB97D3-A4E8-0846-949F-2BEFB5AEE3F1}"/>
                </a:ext>
              </a:extLst>
            </p:cNvPr>
            <p:cNvGrpSpPr>
              <a:grpSpLocks/>
            </p:cNvGrpSpPr>
            <p:nvPr/>
          </p:nvGrpSpPr>
          <p:grpSpPr bwMode="auto">
            <a:xfrm>
              <a:off x="2512" y="1833"/>
              <a:ext cx="481" cy="1103"/>
              <a:chOff x="2208" y="1817"/>
              <a:chExt cx="481" cy="1103"/>
            </a:xfrm>
          </p:grpSpPr>
          <p:sp>
            <p:nvSpPr>
              <p:cNvPr id="90161" name="Oval 27">
                <a:extLst>
                  <a:ext uri="{FF2B5EF4-FFF2-40B4-BE49-F238E27FC236}">
                    <a16:creationId xmlns:a16="http://schemas.microsoft.com/office/drawing/2014/main" id="{116FAB58-DE86-AC4D-9626-40B256E74EBD}"/>
                  </a:ext>
                </a:extLst>
              </p:cNvPr>
              <p:cNvSpPr>
                <a:spLocks noChangeArrowheads="1"/>
              </p:cNvSpPr>
              <p:nvPr/>
            </p:nvSpPr>
            <p:spPr bwMode="auto">
              <a:xfrm>
                <a:off x="2209" y="1817"/>
                <a:ext cx="478" cy="190"/>
              </a:xfrm>
              <a:prstGeom prst="ellipse">
                <a:avLst/>
              </a:prstGeom>
              <a:solidFill>
                <a:srgbClr val="DDDDDD"/>
              </a:solidFill>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0162" name="Line 28">
                <a:extLst>
                  <a:ext uri="{FF2B5EF4-FFF2-40B4-BE49-F238E27FC236}">
                    <a16:creationId xmlns:a16="http://schemas.microsoft.com/office/drawing/2014/main" id="{E0DEA4DD-83BC-0F41-A736-4B3963AF8AEF}"/>
                  </a:ext>
                </a:extLst>
              </p:cNvPr>
              <p:cNvSpPr>
                <a:spLocks noChangeShapeType="1"/>
              </p:cNvSpPr>
              <p:nvPr/>
            </p:nvSpPr>
            <p:spPr bwMode="auto">
              <a:xfrm>
                <a:off x="2208" y="1945"/>
                <a:ext cx="0" cy="7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63" name="Line 29">
                <a:extLst>
                  <a:ext uri="{FF2B5EF4-FFF2-40B4-BE49-F238E27FC236}">
                    <a16:creationId xmlns:a16="http://schemas.microsoft.com/office/drawing/2014/main" id="{F90662D0-87F0-F44F-8F49-72535332C986}"/>
                  </a:ext>
                </a:extLst>
              </p:cNvPr>
              <p:cNvSpPr>
                <a:spLocks noChangeShapeType="1"/>
              </p:cNvSpPr>
              <p:nvPr/>
            </p:nvSpPr>
            <p:spPr bwMode="auto">
              <a:xfrm>
                <a:off x="2688" y="1897"/>
                <a:ext cx="0" cy="8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64" name="Arc 30">
                <a:extLst>
                  <a:ext uri="{FF2B5EF4-FFF2-40B4-BE49-F238E27FC236}">
                    <a16:creationId xmlns:a16="http://schemas.microsoft.com/office/drawing/2014/main" id="{B5B2E466-5C07-754C-997D-6F37B077F583}"/>
                  </a:ext>
                </a:extLst>
              </p:cNvPr>
              <p:cNvSpPr>
                <a:spLocks/>
              </p:cNvSpPr>
              <p:nvPr/>
            </p:nvSpPr>
            <p:spPr bwMode="auto">
              <a:xfrm>
                <a:off x="2209" y="2632"/>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65" name="Arc 31">
                <a:extLst>
                  <a:ext uri="{FF2B5EF4-FFF2-40B4-BE49-F238E27FC236}">
                    <a16:creationId xmlns:a16="http://schemas.microsoft.com/office/drawing/2014/main" id="{84C15997-B772-5448-BB6B-D74F9F73B815}"/>
                  </a:ext>
                </a:extLst>
              </p:cNvPr>
              <p:cNvSpPr>
                <a:spLocks/>
              </p:cNvSpPr>
              <p:nvPr/>
            </p:nvSpPr>
            <p:spPr bwMode="auto">
              <a:xfrm>
                <a:off x="2209" y="2456"/>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66" name="Arc 32">
                <a:extLst>
                  <a:ext uri="{FF2B5EF4-FFF2-40B4-BE49-F238E27FC236}">
                    <a16:creationId xmlns:a16="http://schemas.microsoft.com/office/drawing/2014/main" id="{7945889F-C6A4-744A-A978-96AA88700E58}"/>
                  </a:ext>
                </a:extLst>
              </p:cNvPr>
              <p:cNvSpPr>
                <a:spLocks/>
              </p:cNvSpPr>
              <p:nvPr/>
            </p:nvSpPr>
            <p:spPr bwMode="auto">
              <a:xfrm>
                <a:off x="2209" y="2280"/>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67" name="Arc 33">
                <a:extLst>
                  <a:ext uri="{FF2B5EF4-FFF2-40B4-BE49-F238E27FC236}">
                    <a16:creationId xmlns:a16="http://schemas.microsoft.com/office/drawing/2014/main" id="{72222ED0-E4C1-564B-B25C-D110F284835D}"/>
                  </a:ext>
                </a:extLst>
              </p:cNvPr>
              <p:cNvSpPr>
                <a:spLocks/>
              </p:cNvSpPr>
              <p:nvPr/>
            </p:nvSpPr>
            <p:spPr bwMode="auto">
              <a:xfrm>
                <a:off x="2209" y="2088"/>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68" name="Arc 34">
                <a:extLst>
                  <a:ext uri="{FF2B5EF4-FFF2-40B4-BE49-F238E27FC236}">
                    <a16:creationId xmlns:a16="http://schemas.microsoft.com/office/drawing/2014/main" id="{FEA9CB9A-6D90-C94B-A592-EB31937D3F9B}"/>
                  </a:ext>
                </a:extLst>
              </p:cNvPr>
              <p:cNvSpPr>
                <a:spLocks/>
              </p:cNvSpPr>
              <p:nvPr/>
            </p:nvSpPr>
            <p:spPr bwMode="auto">
              <a:xfrm>
                <a:off x="2209" y="2824"/>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69" name="Line 35">
                <a:extLst>
                  <a:ext uri="{FF2B5EF4-FFF2-40B4-BE49-F238E27FC236}">
                    <a16:creationId xmlns:a16="http://schemas.microsoft.com/office/drawing/2014/main" id="{0F8BFFD3-E4EC-7741-AA84-2E76F044C1C5}"/>
                  </a:ext>
                </a:extLst>
              </p:cNvPr>
              <p:cNvSpPr>
                <a:spLocks noChangeShapeType="1"/>
              </p:cNvSpPr>
              <p:nvPr/>
            </p:nvSpPr>
            <p:spPr bwMode="auto">
              <a:xfrm>
                <a:off x="2208" y="2665"/>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70" name="Line 36">
                <a:extLst>
                  <a:ext uri="{FF2B5EF4-FFF2-40B4-BE49-F238E27FC236}">
                    <a16:creationId xmlns:a16="http://schemas.microsoft.com/office/drawing/2014/main" id="{B469EEDA-028E-DF46-9734-B681157FC490}"/>
                  </a:ext>
                </a:extLst>
              </p:cNvPr>
              <p:cNvSpPr>
                <a:spLocks noChangeShapeType="1"/>
              </p:cNvSpPr>
              <p:nvPr/>
            </p:nvSpPr>
            <p:spPr bwMode="auto">
              <a:xfrm>
                <a:off x="2688" y="2665"/>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90119" name="Group 37">
              <a:extLst>
                <a:ext uri="{FF2B5EF4-FFF2-40B4-BE49-F238E27FC236}">
                  <a16:creationId xmlns:a16="http://schemas.microsoft.com/office/drawing/2014/main" id="{2CD3865E-85CA-234D-94B9-FCD7318A8802}"/>
                </a:ext>
              </a:extLst>
            </p:cNvPr>
            <p:cNvGrpSpPr>
              <a:grpSpLocks/>
            </p:cNvGrpSpPr>
            <p:nvPr/>
          </p:nvGrpSpPr>
          <p:grpSpPr bwMode="auto">
            <a:xfrm>
              <a:off x="3232" y="1833"/>
              <a:ext cx="481" cy="1103"/>
              <a:chOff x="2928" y="1817"/>
              <a:chExt cx="481" cy="1103"/>
            </a:xfrm>
          </p:grpSpPr>
          <p:sp>
            <p:nvSpPr>
              <p:cNvPr id="90151" name="Oval 38">
                <a:extLst>
                  <a:ext uri="{FF2B5EF4-FFF2-40B4-BE49-F238E27FC236}">
                    <a16:creationId xmlns:a16="http://schemas.microsoft.com/office/drawing/2014/main" id="{435DC3CD-EAAF-8B4D-AE35-ED046377BF9F}"/>
                  </a:ext>
                </a:extLst>
              </p:cNvPr>
              <p:cNvSpPr>
                <a:spLocks noChangeArrowheads="1"/>
              </p:cNvSpPr>
              <p:nvPr/>
            </p:nvSpPr>
            <p:spPr bwMode="auto">
              <a:xfrm>
                <a:off x="2929" y="1817"/>
                <a:ext cx="478" cy="190"/>
              </a:xfrm>
              <a:prstGeom prst="ellipse">
                <a:avLst/>
              </a:prstGeom>
              <a:solidFill>
                <a:srgbClr val="DDDDDD"/>
              </a:solidFill>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0152" name="Line 39">
                <a:extLst>
                  <a:ext uri="{FF2B5EF4-FFF2-40B4-BE49-F238E27FC236}">
                    <a16:creationId xmlns:a16="http://schemas.microsoft.com/office/drawing/2014/main" id="{A0F8C4B9-CA68-6D4D-95EA-C7FC92384269}"/>
                  </a:ext>
                </a:extLst>
              </p:cNvPr>
              <p:cNvSpPr>
                <a:spLocks noChangeShapeType="1"/>
              </p:cNvSpPr>
              <p:nvPr/>
            </p:nvSpPr>
            <p:spPr bwMode="auto">
              <a:xfrm>
                <a:off x="2928" y="1945"/>
                <a:ext cx="0" cy="7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53" name="Line 40">
                <a:extLst>
                  <a:ext uri="{FF2B5EF4-FFF2-40B4-BE49-F238E27FC236}">
                    <a16:creationId xmlns:a16="http://schemas.microsoft.com/office/drawing/2014/main" id="{94A506EE-324F-D54A-8D04-547BFB04F274}"/>
                  </a:ext>
                </a:extLst>
              </p:cNvPr>
              <p:cNvSpPr>
                <a:spLocks noChangeShapeType="1"/>
              </p:cNvSpPr>
              <p:nvPr/>
            </p:nvSpPr>
            <p:spPr bwMode="auto">
              <a:xfrm>
                <a:off x="3408" y="1897"/>
                <a:ext cx="0" cy="8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54" name="Arc 41">
                <a:extLst>
                  <a:ext uri="{FF2B5EF4-FFF2-40B4-BE49-F238E27FC236}">
                    <a16:creationId xmlns:a16="http://schemas.microsoft.com/office/drawing/2014/main" id="{4E808EAF-EE8F-514F-95F3-4E72B8E2714C}"/>
                  </a:ext>
                </a:extLst>
              </p:cNvPr>
              <p:cNvSpPr>
                <a:spLocks/>
              </p:cNvSpPr>
              <p:nvPr/>
            </p:nvSpPr>
            <p:spPr bwMode="auto">
              <a:xfrm>
                <a:off x="2929" y="2632"/>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5" name="Arc 42">
                <a:extLst>
                  <a:ext uri="{FF2B5EF4-FFF2-40B4-BE49-F238E27FC236}">
                    <a16:creationId xmlns:a16="http://schemas.microsoft.com/office/drawing/2014/main" id="{1E6D9739-AA11-8C42-BB0C-10F324452008}"/>
                  </a:ext>
                </a:extLst>
              </p:cNvPr>
              <p:cNvSpPr>
                <a:spLocks/>
              </p:cNvSpPr>
              <p:nvPr/>
            </p:nvSpPr>
            <p:spPr bwMode="auto">
              <a:xfrm>
                <a:off x="2929" y="2456"/>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6" name="Arc 43">
                <a:extLst>
                  <a:ext uri="{FF2B5EF4-FFF2-40B4-BE49-F238E27FC236}">
                    <a16:creationId xmlns:a16="http://schemas.microsoft.com/office/drawing/2014/main" id="{98D82B5A-D904-E34C-A8CF-3ED3D068ED6B}"/>
                  </a:ext>
                </a:extLst>
              </p:cNvPr>
              <p:cNvSpPr>
                <a:spLocks/>
              </p:cNvSpPr>
              <p:nvPr/>
            </p:nvSpPr>
            <p:spPr bwMode="auto">
              <a:xfrm>
                <a:off x="2929" y="2280"/>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7" name="Arc 44">
                <a:extLst>
                  <a:ext uri="{FF2B5EF4-FFF2-40B4-BE49-F238E27FC236}">
                    <a16:creationId xmlns:a16="http://schemas.microsoft.com/office/drawing/2014/main" id="{E3FF9D95-C2EF-7B4E-AEA4-7CA1C5E780BC}"/>
                  </a:ext>
                </a:extLst>
              </p:cNvPr>
              <p:cNvSpPr>
                <a:spLocks/>
              </p:cNvSpPr>
              <p:nvPr/>
            </p:nvSpPr>
            <p:spPr bwMode="auto">
              <a:xfrm>
                <a:off x="2929" y="2088"/>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8" name="Arc 45">
                <a:extLst>
                  <a:ext uri="{FF2B5EF4-FFF2-40B4-BE49-F238E27FC236}">
                    <a16:creationId xmlns:a16="http://schemas.microsoft.com/office/drawing/2014/main" id="{4EDC1E91-996E-6340-B3AD-B78A154CA171}"/>
                  </a:ext>
                </a:extLst>
              </p:cNvPr>
              <p:cNvSpPr>
                <a:spLocks/>
              </p:cNvSpPr>
              <p:nvPr/>
            </p:nvSpPr>
            <p:spPr bwMode="auto">
              <a:xfrm>
                <a:off x="2929" y="2824"/>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9" name="Line 46">
                <a:extLst>
                  <a:ext uri="{FF2B5EF4-FFF2-40B4-BE49-F238E27FC236}">
                    <a16:creationId xmlns:a16="http://schemas.microsoft.com/office/drawing/2014/main" id="{BA57B690-374C-4549-8C41-6EAB6B477B74}"/>
                  </a:ext>
                </a:extLst>
              </p:cNvPr>
              <p:cNvSpPr>
                <a:spLocks noChangeShapeType="1"/>
              </p:cNvSpPr>
              <p:nvPr/>
            </p:nvSpPr>
            <p:spPr bwMode="auto">
              <a:xfrm>
                <a:off x="2928" y="2665"/>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60" name="Line 47">
                <a:extLst>
                  <a:ext uri="{FF2B5EF4-FFF2-40B4-BE49-F238E27FC236}">
                    <a16:creationId xmlns:a16="http://schemas.microsoft.com/office/drawing/2014/main" id="{F31B32EC-2D23-D24D-A6C5-681DCE67D7DA}"/>
                  </a:ext>
                </a:extLst>
              </p:cNvPr>
              <p:cNvSpPr>
                <a:spLocks noChangeShapeType="1"/>
              </p:cNvSpPr>
              <p:nvPr/>
            </p:nvSpPr>
            <p:spPr bwMode="auto">
              <a:xfrm>
                <a:off x="3408" y="2665"/>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90120" name="Rectangle 48">
              <a:extLst>
                <a:ext uri="{FF2B5EF4-FFF2-40B4-BE49-F238E27FC236}">
                  <a16:creationId xmlns:a16="http://schemas.microsoft.com/office/drawing/2014/main" id="{D8EECB77-65EA-8049-A064-D5C6C16C2FAF}"/>
                </a:ext>
              </a:extLst>
            </p:cNvPr>
            <p:cNvSpPr>
              <a:spLocks noChangeArrowheads="1"/>
            </p:cNvSpPr>
            <p:nvPr/>
          </p:nvSpPr>
          <p:spPr bwMode="auto">
            <a:xfrm>
              <a:off x="110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0</a:t>
              </a:r>
            </a:p>
          </p:txBody>
        </p:sp>
        <p:sp>
          <p:nvSpPr>
            <p:cNvPr id="90121" name="Rectangle 49">
              <a:extLst>
                <a:ext uri="{FF2B5EF4-FFF2-40B4-BE49-F238E27FC236}">
                  <a16:creationId xmlns:a16="http://schemas.microsoft.com/office/drawing/2014/main" id="{B6D5536E-5776-B045-8E5A-D219F44C1822}"/>
                </a:ext>
              </a:extLst>
            </p:cNvPr>
            <p:cNvSpPr>
              <a:spLocks noChangeArrowheads="1"/>
            </p:cNvSpPr>
            <p:nvPr/>
          </p:nvSpPr>
          <p:spPr bwMode="auto">
            <a:xfrm>
              <a:off x="110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4</a:t>
              </a:r>
            </a:p>
          </p:txBody>
        </p:sp>
        <p:sp>
          <p:nvSpPr>
            <p:cNvPr id="90122" name="Rectangle 50">
              <a:extLst>
                <a:ext uri="{FF2B5EF4-FFF2-40B4-BE49-F238E27FC236}">
                  <a16:creationId xmlns:a16="http://schemas.microsoft.com/office/drawing/2014/main" id="{ECA93AFD-C4A6-454D-8111-E2DD0CE121BD}"/>
                </a:ext>
              </a:extLst>
            </p:cNvPr>
            <p:cNvSpPr>
              <a:spLocks noChangeArrowheads="1"/>
            </p:cNvSpPr>
            <p:nvPr/>
          </p:nvSpPr>
          <p:spPr bwMode="auto">
            <a:xfrm>
              <a:off x="1104" y="2400"/>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8</a:t>
              </a:r>
            </a:p>
          </p:txBody>
        </p:sp>
        <p:sp>
          <p:nvSpPr>
            <p:cNvPr id="90123" name="Rectangle 51">
              <a:extLst>
                <a:ext uri="{FF2B5EF4-FFF2-40B4-BE49-F238E27FC236}">
                  <a16:creationId xmlns:a16="http://schemas.microsoft.com/office/drawing/2014/main" id="{31273FEC-F069-9B4D-A056-4BB4FD631A83}"/>
                </a:ext>
              </a:extLst>
            </p:cNvPr>
            <p:cNvSpPr>
              <a:spLocks noChangeArrowheads="1"/>
            </p:cNvSpPr>
            <p:nvPr/>
          </p:nvSpPr>
          <p:spPr bwMode="auto">
            <a:xfrm>
              <a:off x="1104" y="2563"/>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12</a:t>
              </a:r>
            </a:p>
          </p:txBody>
        </p:sp>
        <p:sp>
          <p:nvSpPr>
            <p:cNvPr id="90124" name="Rectangle 52">
              <a:extLst>
                <a:ext uri="{FF2B5EF4-FFF2-40B4-BE49-F238E27FC236}">
                  <a16:creationId xmlns:a16="http://schemas.microsoft.com/office/drawing/2014/main" id="{47042F4A-86D6-FA4E-8AC6-8FD3870C0FCD}"/>
                </a:ext>
              </a:extLst>
            </p:cNvPr>
            <p:cNvSpPr>
              <a:spLocks noChangeArrowheads="1"/>
            </p:cNvSpPr>
            <p:nvPr/>
          </p:nvSpPr>
          <p:spPr bwMode="auto">
            <a:xfrm>
              <a:off x="182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1</a:t>
              </a:r>
            </a:p>
          </p:txBody>
        </p:sp>
        <p:sp>
          <p:nvSpPr>
            <p:cNvPr id="90125" name="Rectangle 53">
              <a:extLst>
                <a:ext uri="{FF2B5EF4-FFF2-40B4-BE49-F238E27FC236}">
                  <a16:creationId xmlns:a16="http://schemas.microsoft.com/office/drawing/2014/main" id="{AD25A099-59D1-304A-A42F-C30C19165592}"/>
                </a:ext>
              </a:extLst>
            </p:cNvPr>
            <p:cNvSpPr>
              <a:spLocks noChangeArrowheads="1"/>
            </p:cNvSpPr>
            <p:nvPr/>
          </p:nvSpPr>
          <p:spPr bwMode="auto">
            <a:xfrm>
              <a:off x="182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5</a:t>
              </a:r>
            </a:p>
          </p:txBody>
        </p:sp>
        <p:sp>
          <p:nvSpPr>
            <p:cNvPr id="90126" name="Rectangle 54">
              <a:extLst>
                <a:ext uri="{FF2B5EF4-FFF2-40B4-BE49-F238E27FC236}">
                  <a16:creationId xmlns:a16="http://schemas.microsoft.com/office/drawing/2014/main" id="{DC62CB62-07CF-334B-B7B3-60EFF6380328}"/>
                </a:ext>
              </a:extLst>
            </p:cNvPr>
            <p:cNvSpPr>
              <a:spLocks noChangeArrowheads="1"/>
            </p:cNvSpPr>
            <p:nvPr/>
          </p:nvSpPr>
          <p:spPr bwMode="auto">
            <a:xfrm>
              <a:off x="1824" y="236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9</a:t>
              </a:r>
            </a:p>
          </p:txBody>
        </p:sp>
        <p:sp>
          <p:nvSpPr>
            <p:cNvPr id="90127" name="Rectangle 55">
              <a:extLst>
                <a:ext uri="{FF2B5EF4-FFF2-40B4-BE49-F238E27FC236}">
                  <a16:creationId xmlns:a16="http://schemas.microsoft.com/office/drawing/2014/main" id="{54D7C266-5DB3-D645-851F-464FAA9ED361}"/>
                </a:ext>
              </a:extLst>
            </p:cNvPr>
            <p:cNvSpPr>
              <a:spLocks noChangeArrowheads="1"/>
            </p:cNvSpPr>
            <p:nvPr/>
          </p:nvSpPr>
          <p:spPr bwMode="auto">
            <a:xfrm>
              <a:off x="1824" y="254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13</a:t>
              </a:r>
            </a:p>
          </p:txBody>
        </p:sp>
        <p:sp>
          <p:nvSpPr>
            <p:cNvPr id="90128" name="Rectangle 56">
              <a:extLst>
                <a:ext uri="{FF2B5EF4-FFF2-40B4-BE49-F238E27FC236}">
                  <a16:creationId xmlns:a16="http://schemas.microsoft.com/office/drawing/2014/main" id="{C12432ED-4AA6-5440-B45C-A8BCC64F56DE}"/>
                </a:ext>
              </a:extLst>
            </p:cNvPr>
            <p:cNvSpPr>
              <a:spLocks noChangeArrowheads="1"/>
            </p:cNvSpPr>
            <p:nvPr/>
          </p:nvSpPr>
          <p:spPr bwMode="auto">
            <a:xfrm>
              <a:off x="254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2</a:t>
              </a:r>
            </a:p>
          </p:txBody>
        </p:sp>
        <p:sp>
          <p:nvSpPr>
            <p:cNvPr id="90129" name="Rectangle 57">
              <a:extLst>
                <a:ext uri="{FF2B5EF4-FFF2-40B4-BE49-F238E27FC236}">
                  <a16:creationId xmlns:a16="http://schemas.microsoft.com/office/drawing/2014/main" id="{5484587C-E5CF-F543-80F7-61F47460EFE7}"/>
                </a:ext>
              </a:extLst>
            </p:cNvPr>
            <p:cNvSpPr>
              <a:spLocks noChangeArrowheads="1"/>
            </p:cNvSpPr>
            <p:nvPr/>
          </p:nvSpPr>
          <p:spPr bwMode="auto">
            <a:xfrm>
              <a:off x="254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6</a:t>
              </a:r>
            </a:p>
          </p:txBody>
        </p:sp>
        <p:sp>
          <p:nvSpPr>
            <p:cNvPr id="90130" name="Rectangle 58">
              <a:extLst>
                <a:ext uri="{FF2B5EF4-FFF2-40B4-BE49-F238E27FC236}">
                  <a16:creationId xmlns:a16="http://schemas.microsoft.com/office/drawing/2014/main" id="{BF17298E-62DE-E14F-88A8-36014E496EBF}"/>
                </a:ext>
              </a:extLst>
            </p:cNvPr>
            <p:cNvSpPr>
              <a:spLocks noChangeArrowheads="1"/>
            </p:cNvSpPr>
            <p:nvPr/>
          </p:nvSpPr>
          <p:spPr bwMode="auto">
            <a:xfrm>
              <a:off x="2512" y="238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10</a:t>
              </a:r>
            </a:p>
          </p:txBody>
        </p:sp>
        <p:sp>
          <p:nvSpPr>
            <p:cNvPr id="90131" name="Rectangle 59">
              <a:extLst>
                <a:ext uri="{FF2B5EF4-FFF2-40B4-BE49-F238E27FC236}">
                  <a16:creationId xmlns:a16="http://schemas.microsoft.com/office/drawing/2014/main" id="{DF6E7DC3-3153-2A4F-9A95-7F7A5DBE8BEF}"/>
                </a:ext>
              </a:extLst>
            </p:cNvPr>
            <p:cNvSpPr>
              <a:spLocks noChangeArrowheads="1"/>
            </p:cNvSpPr>
            <p:nvPr/>
          </p:nvSpPr>
          <p:spPr bwMode="auto">
            <a:xfrm>
              <a:off x="2520" y="2560"/>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14</a:t>
              </a:r>
            </a:p>
          </p:txBody>
        </p:sp>
        <p:sp>
          <p:nvSpPr>
            <p:cNvPr id="90132" name="Rectangle 60">
              <a:extLst>
                <a:ext uri="{FF2B5EF4-FFF2-40B4-BE49-F238E27FC236}">
                  <a16:creationId xmlns:a16="http://schemas.microsoft.com/office/drawing/2014/main" id="{5D54FC9D-CB91-BA41-983A-2B70383B9E72}"/>
                </a:ext>
              </a:extLst>
            </p:cNvPr>
            <p:cNvSpPr>
              <a:spLocks noChangeArrowheads="1"/>
            </p:cNvSpPr>
            <p:nvPr/>
          </p:nvSpPr>
          <p:spPr bwMode="auto">
            <a:xfrm>
              <a:off x="3264" y="201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3</a:t>
              </a:r>
            </a:p>
          </p:txBody>
        </p:sp>
        <p:sp>
          <p:nvSpPr>
            <p:cNvPr id="90133" name="Rectangle 61">
              <a:extLst>
                <a:ext uri="{FF2B5EF4-FFF2-40B4-BE49-F238E27FC236}">
                  <a16:creationId xmlns:a16="http://schemas.microsoft.com/office/drawing/2014/main" id="{896F9431-14BC-4545-B497-2D3E45AA2839}"/>
                </a:ext>
              </a:extLst>
            </p:cNvPr>
            <p:cNvSpPr>
              <a:spLocks noChangeArrowheads="1"/>
            </p:cNvSpPr>
            <p:nvPr/>
          </p:nvSpPr>
          <p:spPr bwMode="auto">
            <a:xfrm>
              <a:off x="3264" y="2208"/>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7</a:t>
              </a:r>
            </a:p>
          </p:txBody>
        </p:sp>
        <p:sp>
          <p:nvSpPr>
            <p:cNvPr id="90134" name="Rectangle 62">
              <a:extLst>
                <a:ext uri="{FF2B5EF4-FFF2-40B4-BE49-F238E27FC236}">
                  <a16:creationId xmlns:a16="http://schemas.microsoft.com/office/drawing/2014/main" id="{9774D9E8-9EEA-2F46-95D4-6076DF113AAC}"/>
                </a:ext>
              </a:extLst>
            </p:cNvPr>
            <p:cNvSpPr>
              <a:spLocks noChangeArrowheads="1"/>
            </p:cNvSpPr>
            <p:nvPr/>
          </p:nvSpPr>
          <p:spPr bwMode="auto">
            <a:xfrm>
              <a:off x="3232" y="238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11</a:t>
              </a:r>
            </a:p>
          </p:txBody>
        </p:sp>
        <p:sp>
          <p:nvSpPr>
            <p:cNvPr id="90135" name="Rectangle 63">
              <a:extLst>
                <a:ext uri="{FF2B5EF4-FFF2-40B4-BE49-F238E27FC236}">
                  <a16:creationId xmlns:a16="http://schemas.microsoft.com/office/drawing/2014/main" id="{D1B66C5E-FBCF-1040-9A02-CB43FBE5F375}"/>
                </a:ext>
              </a:extLst>
            </p:cNvPr>
            <p:cNvSpPr>
              <a:spLocks noChangeArrowheads="1"/>
            </p:cNvSpPr>
            <p:nvPr/>
          </p:nvSpPr>
          <p:spPr bwMode="auto">
            <a:xfrm>
              <a:off x="3240" y="2544"/>
              <a:ext cx="4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latin typeface="Times New Roman" panose="02020603050405020304" pitchFamily="18" charset="0"/>
                </a:rPr>
                <a:t>block 15</a:t>
              </a:r>
            </a:p>
          </p:txBody>
        </p:sp>
        <p:grpSp>
          <p:nvGrpSpPr>
            <p:cNvPr id="90136" name="Group 64">
              <a:extLst>
                <a:ext uri="{FF2B5EF4-FFF2-40B4-BE49-F238E27FC236}">
                  <a16:creationId xmlns:a16="http://schemas.microsoft.com/office/drawing/2014/main" id="{F7AF36E8-7453-8544-9516-2C32B6D9A569}"/>
                </a:ext>
              </a:extLst>
            </p:cNvPr>
            <p:cNvGrpSpPr>
              <a:grpSpLocks/>
            </p:cNvGrpSpPr>
            <p:nvPr/>
          </p:nvGrpSpPr>
          <p:grpSpPr bwMode="auto">
            <a:xfrm>
              <a:off x="4000" y="1841"/>
              <a:ext cx="481" cy="1103"/>
              <a:chOff x="3696" y="1825"/>
              <a:chExt cx="481" cy="1103"/>
            </a:xfrm>
          </p:grpSpPr>
          <p:sp>
            <p:nvSpPr>
              <p:cNvPr id="90141" name="Oval 65">
                <a:extLst>
                  <a:ext uri="{FF2B5EF4-FFF2-40B4-BE49-F238E27FC236}">
                    <a16:creationId xmlns:a16="http://schemas.microsoft.com/office/drawing/2014/main" id="{F25E0E9D-40B5-6D49-88CA-6B664FF61103}"/>
                  </a:ext>
                </a:extLst>
              </p:cNvPr>
              <p:cNvSpPr>
                <a:spLocks noChangeArrowheads="1"/>
              </p:cNvSpPr>
              <p:nvPr/>
            </p:nvSpPr>
            <p:spPr bwMode="auto">
              <a:xfrm>
                <a:off x="3697" y="1825"/>
                <a:ext cx="478" cy="190"/>
              </a:xfrm>
              <a:prstGeom prst="ellipse">
                <a:avLst/>
              </a:prstGeom>
              <a:solidFill>
                <a:srgbClr val="DDDDDD"/>
              </a:solidFill>
              <a:ln w="12700">
                <a:solidFill>
                  <a:schemeClr val="tx1"/>
                </a:solidFill>
                <a:round/>
                <a:headEnd/>
                <a:tailEnd/>
              </a:ln>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0142" name="Line 66">
                <a:extLst>
                  <a:ext uri="{FF2B5EF4-FFF2-40B4-BE49-F238E27FC236}">
                    <a16:creationId xmlns:a16="http://schemas.microsoft.com/office/drawing/2014/main" id="{578D22F4-5F0F-CD4A-9F1A-3DAB65F78C57}"/>
                  </a:ext>
                </a:extLst>
              </p:cNvPr>
              <p:cNvSpPr>
                <a:spLocks noChangeShapeType="1"/>
              </p:cNvSpPr>
              <p:nvPr/>
            </p:nvSpPr>
            <p:spPr bwMode="auto">
              <a:xfrm>
                <a:off x="3696" y="1953"/>
                <a:ext cx="0" cy="7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43" name="Line 67">
                <a:extLst>
                  <a:ext uri="{FF2B5EF4-FFF2-40B4-BE49-F238E27FC236}">
                    <a16:creationId xmlns:a16="http://schemas.microsoft.com/office/drawing/2014/main" id="{DDD8A631-7120-6640-B7A9-5C470F5C59B0}"/>
                  </a:ext>
                </a:extLst>
              </p:cNvPr>
              <p:cNvSpPr>
                <a:spLocks noChangeShapeType="1"/>
              </p:cNvSpPr>
              <p:nvPr/>
            </p:nvSpPr>
            <p:spPr bwMode="auto">
              <a:xfrm>
                <a:off x="4176" y="1905"/>
                <a:ext cx="0" cy="8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44" name="Arc 68">
                <a:extLst>
                  <a:ext uri="{FF2B5EF4-FFF2-40B4-BE49-F238E27FC236}">
                    <a16:creationId xmlns:a16="http://schemas.microsoft.com/office/drawing/2014/main" id="{61B79B90-4CFE-334B-B876-081193F82E63}"/>
                  </a:ext>
                </a:extLst>
              </p:cNvPr>
              <p:cNvSpPr>
                <a:spLocks/>
              </p:cNvSpPr>
              <p:nvPr/>
            </p:nvSpPr>
            <p:spPr bwMode="auto">
              <a:xfrm>
                <a:off x="3697" y="2640"/>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5" name="Arc 69">
                <a:extLst>
                  <a:ext uri="{FF2B5EF4-FFF2-40B4-BE49-F238E27FC236}">
                    <a16:creationId xmlns:a16="http://schemas.microsoft.com/office/drawing/2014/main" id="{737E46BE-5B75-A542-BD05-5692CFC0EDB4}"/>
                  </a:ext>
                </a:extLst>
              </p:cNvPr>
              <p:cNvSpPr>
                <a:spLocks/>
              </p:cNvSpPr>
              <p:nvPr/>
            </p:nvSpPr>
            <p:spPr bwMode="auto">
              <a:xfrm>
                <a:off x="3697" y="2464"/>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6" name="Arc 70">
                <a:extLst>
                  <a:ext uri="{FF2B5EF4-FFF2-40B4-BE49-F238E27FC236}">
                    <a16:creationId xmlns:a16="http://schemas.microsoft.com/office/drawing/2014/main" id="{4706DBBD-5480-864E-B9ED-52B632B19328}"/>
                  </a:ext>
                </a:extLst>
              </p:cNvPr>
              <p:cNvSpPr>
                <a:spLocks/>
              </p:cNvSpPr>
              <p:nvPr/>
            </p:nvSpPr>
            <p:spPr bwMode="auto">
              <a:xfrm>
                <a:off x="3697" y="2288"/>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7" name="Arc 71">
                <a:extLst>
                  <a:ext uri="{FF2B5EF4-FFF2-40B4-BE49-F238E27FC236}">
                    <a16:creationId xmlns:a16="http://schemas.microsoft.com/office/drawing/2014/main" id="{BA23FDED-1E7E-AF42-8944-BD978FAD7D8B}"/>
                  </a:ext>
                </a:extLst>
              </p:cNvPr>
              <p:cNvSpPr>
                <a:spLocks/>
              </p:cNvSpPr>
              <p:nvPr/>
            </p:nvSpPr>
            <p:spPr bwMode="auto">
              <a:xfrm>
                <a:off x="3697" y="2096"/>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8" name="Arc 72">
                <a:extLst>
                  <a:ext uri="{FF2B5EF4-FFF2-40B4-BE49-F238E27FC236}">
                    <a16:creationId xmlns:a16="http://schemas.microsoft.com/office/drawing/2014/main" id="{6E95DC64-D1E0-BC45-A6E6-29B8B47B76E6}"/>
                  </a:ext>
                </a:extLst>
              </p:cNvPr>
              <p:cNvSpPr>
                <a:spLocks/>
              </p:cNvSpPr>
              <p:nvPr/>
            </p:nvSpPr>
            <p:spPr bwMode="auto">
              <a:xfrm>
                <a:off x="3697" y="2832"/>
                <a:ext cx="480" cy="96"/>
              </a:xfrm>
              <a:custGeom>
                <a:avLst/>
                <a:gdLst>
                  <a:gd name="T0" fmla="*/ 0 w 43158"/>
                  <a:gd name="T1" fmla="*/ 0 h 21600"/>
                  <a:gd name="T2" fmla="*/ 0 w 43158"/>
                  <a:gd name="T3" fmla="*/ 0 h 21600"/>
                  <a:gd name="T4" fmla="*/ 0 w 43158"/>
                  <a:gd name="T5" fmla="*/ 0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43158" y="0"/>
                    </a:moveTo>
                    <a:cubicBezTo>
                      <a:pt x="43158" y="11929"/>
                      <a:pt x="33487" y="21600"/>
                      <a:pt x="21558" y="21600"/>
                    </a:cubicBezTo>
                    <a:cubicBezTo>
                      <a:pt x="10151" y="21599"/>
                      <a:pt x="711" y="12731"/>
                      <a:pt x="0" y="1346"/>
                    </a:cubicBezTo>
                  </a:path>
                  <a:path w="43158" h="21600" stroke="0" extrusionOk="0">
                    <a:moveTo>
                      <a:pt x="43158" y="0"/>
                    </a:moveTo>
                    <a:cubicBezTo>
                      <a:pt x="43158" y="11929"/>
                      <a:pt x="33487" y="21600"/>
                      <a:pt x="21558" y="21600"/>
                    </a:cubicBezTo>
                    <a:cubicBezTo>
                      <a:pt x="10151" y="21599"/>
                      <a:pt x="711" y="12731"/>
                      <a:pt x="0" y="1346"/>
                    </a:cubicBezTo>
                    <a:lnTo>
                      <a:pt x="21558" y="0"/>
                    </a:lnTo>
                    <a:lnTo>
                      <a:pt x="43158" y="0"/>
                    </a:lnTo>
                    <a:close/>
                  </a:path>
                </a:pathLst>
              </a:custGeom>
              <a:noFill/>
              <a:ln w="12700" cap="rnd">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49" name="Line 73">
                <a:extLst>
                  <a:ext uri="{FF2B5EF4-FFF2-40B4-BE49-F238E27FC236}">
                    <a16:creationId xmlns:a16="http://schemas.microsoft.com/office/drawing/2014/main" id="{D9506C88-173F-5446-9838-9146704C11AC}"/>
                  </a:ext>
                </a:extLst>
              </p:cNvPr>
              <p:cNvSpPr>
                <a:spLocks noChangeShapeType="1"/>
              </p:cNvSpPr>
              <p:nvPr/>
            </p:nvSpPr>
            <p:spPr bwMode="auto">
              <a:xfrm>
                <a:off x="3696" y="2673"/>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50" name="Line 74">
                <a:extLst>
                  <a:ext uri="{FF2B5EF4-FFF2-40B4-BE49-F238E27FC236}">
                    <a16:creationId xmlns:a16="http://schemas.microsoft.com/office/drawing/2014/main" id="{1B50F5EC-EC7D-EC4F-BD0F-8A330A006B1A}"/>
                  </a:ext>
                </a:extLst>
              </p:cNvPr>
              <p:cNvSpPr>
                <a:spLocks noChangeShapeType="1"/>
              </p:cNvSpPr>
              <p:nvPr/>
            </p:nvSpPr>
            <p:spPr bwMode="auto">
              <a:xfrm>
                <a:off x="4176" y="2673"/>
                <a:ext cx="0" cy="19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90137" name="Rectangle 75">
              <a:extLst>
                <a:ext uri="{FF2B5EF4-FFF2-40B4-BE49-F238E27FC236}">
                  <a16:creationId xmlns:a16="http://schemas.microsoft.com/office/drawing/2014/main" id="{2C2692CF-4693-E344-9338-66746D10CA04}"/>
                </a:ext>
              </a:extLst>
            </p:cNvPr>
            <p:cNvSpPr>
              <a:spLocks noChangeArrowheads="1"/>
            </p:cNvSpPr>
            <p:nvPr/>
          </p:nvSpPr>
          <p:spPr bwMode="auto">
            <a:xfrm>
              <a:off x="4048" y="2032"/>
              <a:ext cx="3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solidFill>
                    <a:schemeClr val="hlink"/>
                  </a:solidFill>
                  <a:latin typeface="Times New Roman" panose="02020603050405020304" pitchFamily="18" charset="0"/>
                </a:rPr>
                <a:t>P(0-3)</a:t>
              </a:r>
            </a:p>
          </p:txBody>
        </p:sp>
        <p:sp>
          <p:nvSpPr>
            <p:cNvPr id="90138" name="Rectangle 76">
              <a:extLst>
                <a:ext uri="{FF2B5EF4-FFF2-40B4-BE49-F238E27FC236}">
                  <a16:creationId xmlns:a16="http://schemas.microsoft.com/office/drawing/2014/main" id="{F7302AF0-C799-9744-AFBC-8BFEA7622C2B}"/>
                </a:ext>
              </a:extLst>
            </p:cNvPr>
            <p:cNvSpPr>
              <a:spLocks noChangeArrowheads="1"/>
            </p:cNvSpPr>
            <p:nvPr/>
          </p:nvSpPr>
          <p:spPr bwMode="auto">
            <a:xfrm>
              <a:off x="4048" y="2224"/>
              <a:ext cx="3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solidFill>
                    <a:schemeClr val="hlink"/>
                  </a:solidFill>
                  <a:latin typeface="Times New Roman" panose="02020603050405020304" pitchFamily="18" charset="0"/>
                </a:rPr>
                <a:t>P(4-7)</a:t>
              </a:r>
            </a:p>
          </p:txBody>
        </p:sp>
        <p:sp>
          <p:nvSpPr>
            <p:cNvPr id="90139" name="Rectangle 77">
              <a:extLst>
                <a:ext uri="{FF2B5EF4-FFF2-40B4-BE49-F238E27FC236}">
                  <a16:creationId xmlns:a16="http://schemas.microsoft.com/office/drawing/2014/main" id="{B03059BE-7D91-C641-931A-2C788EB1E46F}"/>
                </a:ext>
              </a:extLst>
            </p:cNvPr>
            <p:cNvSpPr>
              <a:spLocks noChangeArrowheads="1"/>
            </p:cNvSpPr>
            <p:nvPr/>
          </p:nvSpPr>
          <p:spPr bwMode="auto">
            <a:xfrm>
              <a:off x="4048" y="2416"/>
              <a:ext cx="4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solidFill>
                    <a:schemeClr val="hlink"/>
                  </a:solidFill>
                  <a:latin typeface="Times New Roman" panose="02020603050405020304" pitchFamily="18" charset="0"/>
                </a:rPr>
                <a:t>P(8-11)</a:t>
              </a:r>
            </a:p>
          </p:txBody>
        </p:sp>
        <p:sp>
          <p:nvSpPr>
            <p:cNvPr id="90140" name="Rectangle 78">
              <a:extLst>
                <a:ext uri="{FF2B5EF4-FFF2-40B4-BE49-F238E27FC236}">
                  <a16:creationId xmlns:a16="http://schemas.microsoft.com/office/drawing/2014/main" id="{19AAF5FC-E20E-1B45-A754-249828D1B03C}"/>
                </a:ext>
              </a:extLst>
            </p:cNvPr>
            <p:cNvSpPr>
              <a:spLocks noChangeArrowheads="1"/>
            </p:cNvSpPr>
            <p:nvPr/>
          </p:nvSpPr>
          <p:spPr bwMode="auto">
            <a:xfrm>
              <a:off x="4016" y="2560"/>
              <a:ext cx="4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nl-NL" altLang="en-US" sz="1200">
                  <a:solidFill>
                    <a:schemeClr val="hlink"/>
                  </a:solidFill>
                  <a:latin typeface="Times New Roman" panose="02020603050405020304" pitchFamily="18" charset="0"/>
                </a:rPr>
                <a:t>P(12-15)</a:t>
              </a:r>
            </a:p>
          </p:txBody>
        </p:sp>
      </p:grpSp>
      <p:sp>
        <p:nvSpPr>
          <p:cNvPr id="90115" name="Rectangle 79">
            <a:extLst>
              <a:ext uri="{FF2B5EF4-FFF2-40B4-BE49-F238E27FC236}">
                <a16:creationId xmlns:a16="http://schemas.microsoft.com/office/drawing/2014/main" id="{E84E657C-8F1A-C94A-A96D-E8D4F58C0087}"/>
              </a:ext>
            </a:extLst>
          </p:cNvPr>
          <p:cNvSpPr>
            <a:spLocks noChangeArrowheads="1"/>
          </p:cNvSpPr>
          <p:nvPr/>
        </p:nvSpPr>
        <p:spPr bwMode="auto">
          <a:xfrm>
            <a:off x="477838" y="3086894"/>
            <a:ext cx="8458200"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Tx/>
              <a:buChar char="•"/>
            </a:pPr>
            <a:r>
              <a:rPr lang="en-US" altLang="en-US" sz="2000"/>
              <a:t>Blocks: striping units </a:t>
            </a:r>
          </a:p>
          <a:p>
            <a:pPr eaLnBrk="1" hangingPunct="1">
              <a:lnSpc>
                <a:spcPct val="90000"/>
              </a:lnSpc>
              <a:spcBef>
                <a:spcPct val="20000"/>
              </a:spcBef>
              <a:buFontTx/>
              <a:buChar char="•"/>
            </a:pPr>
            <a:r>
              <a:rPr lang="en-US" altLang="en-US" sz="2000"/>
              <a:t>Allow for parallel access by multiple I/O requests, high I/O rates </a:t>
            </a:r>
          </a:p>
          <a:p>
            <a:pPr eaLnBrk="1" hangingPunct="1">
              <a:lnSpc>
                <a:spcPct val="90000"/>
              </a:lnSpc>
              <a:spcBef>
                <a:spcPct val="20000"/>
              </a:spcBef>
              <a:buFontTx/>
              <a:buChar char="•"/>
            </a:pPr>
            <a:r>
              <a:rPr lang="en-US" altLang="en-US" sz="2000"/>
              <a:t> Doing multiple small reads is now faster than before. (allows small read requests to be restricted to a single disk).</a:t>
            </a:r>
          </a:p>
          <a:p>
            <a:pPr eaLnBrk="1" hangingPunct="1">
              <a:lnSpc>
                <a:spcPct val="90000"/>
              </a:lnSpc>
              <a:spcBef>
                <a:spcPct val="20000"/>
              </a:spcBef>
              <a:buFontTx/>
              <a:buChar char="•"/>
            </a:pPr>
            <a:r>
              <a:rPr lang="en-US" altLang="en-US" sz="2000"/>
              <a:t> Large writes(full stripe), update the parity:</a:t>
            </a:r>
          </a:p>
          <a:p>
            <a:pPr eaLnBrk="1" hangingPunct="1">
              <a:lnSpc>
                <a:spcPct val="90000"/>
              </a:lnSpc>
              <a:spcBef>
                <a:spcPct val="20000"/>
              </a:spcBef>
            </a:pPr>
            <a:r>
              <a:rPr lang="en-US" altLang="en-US" sz="2000"/>
              <a:t>	P</a:t>
            </a:r>
            <a:r>
              <a:rPr lang="ja-JP" altLang="en-US" sz="2000"/>
              <a:t>’</a:t>
            </a:r>
            <a:r>
              <a:rPr lang="en-US" altLang="ja-JP" sz="2000"/>
              <a:t> = d0</a:t>
            </a:r>
            <a:r>
              <a:rPr lang="ja-JP" altLang="en-US" sz="2000"/>
              <a:t>’</a:t>
            </a:r>
            <a:r>
              <a:rPr lang="en-US" altLang="ja-JP" sz="2000"/>
              <a:t> + d1</a:t>
            </a:r>
            <a:r>
              <a:rPr lang="ja-JP" altLang="en-US" sz="2000"/>
              <a:t>’</a:t>
            </a:r>
            <a:r>
              <a:rPr lang="en-US" altLang="ja-JP" sz="2000"/>
              <a:t> + d2</a:t>
            </a:r>
            <a:r>
              <a:rPr lang="ja-JP" altLang="en-US" sz="2000"/>
              <a:t>’</a:t>
            </a:r>
            <a:r>
              <a:rPr lang="en-US" altLang="ja-JP" sz="2000"/>
              <a:t> + d3</a:t>
            </a:r>
            <a:r>
              <a:rPr lang="ja-JP" altLang="en-US" sz="2000"/>
              <a:t>’</a:t>
            </a:r>
            <a:r>
              <a:rPr lang="en-US" altLang="ja-JP" sz="2000"/>
              <a:t>; </a:t>
            </a:r>
          </a:p>
          <a:p>
            <a:pPr eaLnBrk="1" hangingPunct="1">
              <a:lnSpc>
                <a:spcPct val="90000"/>
              </a:lnSpc>
              <a:spcBef>
                <a:spcPct val="20000"/>
              </a:spcBef>
              <a:buFontTx/>
              <a:buChar char="•"/>
            </a:pPr>
            <a:r>
              <a:rPr lang="en-US" altLang="en-US" sz="2000"/>
              <a:t> Small writes(</a:t>
            </a:r>
            <a:r>
              <a:rPr lang="en-US" altLang="en-US" sz="2000" err="1"/>
              <a:t>eg.</a:t>
            </a:r>
            <a:r>
              <a:rPr lang="en-US" altLang="en-US" sz="2000"/>
              <a:t> write on d0), update the parity:</a:t>
            </a:r>
          </a:p>
          <a:p>
            <a:pPr eaLnBrk="1" hangingPunct="1">
              <a:lnSpc>
                <a:spcPct val="90000"/>
              </a:lnSpc>
              <a:spcBef>
                <a:spcPct val="20000"/>
              </a:spcBef>
            </a:pPr>
            <a:r>
              <a:rPr lang="en-US" altLang="en-US" sz="2000"/>
              <a:t>	P  = d0 + d1 + d2 + d3</a:t>
            </a:r>
          </a:p>
          <a:p>
            <a:pPr eaLnBrk="1" hangingPunct="1">
              <a:lnSpc>
                <a:spcPct val="90000"/>
              </a:lnSpc>
              <a:spcBef>
                <a:spcPct val="20000"/>
              </a:spcBef>
            </a:pPr>
            <a:r>
              <a:rPr lang="en-US" altLang="en-US" sz="2000"/>
              <a:t>	P</a:t>
            </a:r>
            <a:r>
              <a:rPr lang="ja-JP" altLang="en-US" sz="2000"/>
              <a:t>’</a:t>
            </a:r>
            <a:r>
              <a:rPr lang="en-US" altLang="ja-JP" sz="2000"/>
              <a:t> = d0</a:t>
            </a:r>
            <a:r>
              <a:rPr lang="ja-JP" altLang="en-US" sz="2000"/>
              <a:t>’</a:t>
            </a:r>
            <a:r>
              <a:rPr lang="en-US" altLang="ja-JP" sz="2000"/>
              <a:t> + d1 + d2 + d3 = P + d0</a:t>
            </a:r>
            <a:r>
              <a:rPr lang="ja-JP" altLang="en-US" sz="2000"/>
              <a:t>’</a:t>
            </a:r>
            <a:r>
              <a:rPr lang="en-US" altLang="ja-JP" sz="2000"/>
              <a:t> + d0;</a:t>
            </a:r>
          </a:p>
          <a:p>
            <a:pPr eaLnBrk="1" hangingPunct="1">
              <a:lnSpc>
                <a:spcPct val="90000"/>
              </a:lnSpc>
              <a:spcBef>
                <a:spcPct val="20000"/>
              </a:spcBef>
              <a:buFontTx/>
              <a:buChar char="•"/>
            </a:pPr>
            <a:r>
              <a:rPr lang="en-US" altLang="en-US" sz="2000"/>
              <a:t> However, writes are still very slow since the parity </a:t>
            </a:r>
          </a:p>
          <a:p>
            <a:pPr eaLnBrk="1" hangingPunct="1">
              <a:lnSpc>
                <a:spcPct val="90000"/>
              </a:lnSpc>
              <a:spcBef>
                <a:spcPct val="20000"/>
              </a:spcBef>
            </a:pPr>
            <a:r>
              <a:rPr lang="en-US" altLang="en-US" sz="2000"/>
              <a:t>  disk is the bottleneck.</a:t>
            </a:r>
          </a:p>
        </p:txBody>
      </p:sp>
    </p:spTree>
    <p:extLst>
      <p:ext uri="{BB962C8B-B14F-4D97-AF65-F5344CB8AC3E}">
        <p14:creationId xmlns:p14="http://schemas.microsoft.com/office/powerpoint/2010/main" val="12826885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FD7F8558-CEE5-8C42-A80D-9338BAEA08EB}"/>
              </a:ext>
            </a:extLst>
          </p:cNvPr>
          <p:cNvSpPr>
            <a:spLocks noGrp="1" noChangeArrowheads="1"/>
          </p:cNvSpPr>
          <p:nvPr>
            <p:ph type="title"/>
          </p:nvPr>
        </p:nvSpPr>
        <p:spPr>
          <a:xfrm>
            <a:off x="609600" y="133350"/>
            <a:ext cx="8153400" cy="1143000"/>
          </a:xfrm>
          <a:noFill/>
        </p:spPr>
        <p:txBody>
          <a:bodyPr lIns="90487" tIns="44450" rIns="90487" bIns="44450"/>
          <a:lstStyle/>
          <a:p>
            <a:r>
              <a:rPr lang="en-US" altLang="en-US" sz="3200">
                <a:solidFill>
                  <a:srgbClr val="FC0128"/>
                </a:solidFill>
                <a:ea typeface="ＭＳ Ｐゴシック" panose="020B0600070205080204" pitchFamily="34" charset="-128"/>
              </a:rPr>
              <a:t>Redundant Arrays of Inexpensive Disks RAID 5: High I/O Rate Interleaved Parity</a:t>
            </a:r>
          </a:p>
        </p:txBody>
      </p:sp>
      <p:sp>
        <p:nvSpPr>
          <p:cNvPr id="387075" name="Rectangle 3">
            <a:extLst>
              <a:ext uri="{FF2B5EF4-FFF2-40B4-BE49-F238E27FC236}">
                <a16:creationId xmlns:a16="http://schemas.microsoft.com/office/drawing/2014/main" id="{7FA7BAA0-2A43-2241-9826-C7B2B0F9C07E}"/>
              </a:ext>
            </a:extLst>
          </p:cNvPr>
          <p:cNvSpPr>
            <a:spLocks noChangeArrowheads="1"/>
          </p:cNvSpPr>
          <p:nvPr/>
        </p:nvSpPr>
        <p:spPr bwMode="auto">
          <a:xfrm>
            <a:off x="381000" y="1752600"/>
            <a:ext cx="2362200" cy="2295525"/>
          </a:xfrm>
          <a:prstGeom prst="rect">
            <a:avLst/>
          </a:prstGeom>
          <a:solidFill>
            <a:srgbClr val="FFFFFF"/>
          </a:solidFill>
          <a:ln w="25400">
            <a:solidFill>
              <a:schemeClr val="tx1"/>
            </a:solidFill>
            <a:miter lim="800000"/>
            <a:headEnd/>
            <a:tailEnd/>
          </a:ln>
          <a:effectLst>
            <a:outerShdw blurRad="63500" dist="107763" dir="2700000" algn="ctr" rotWithShape="0">
              <a:schemeClr val="bg2">
                <a:alpha val="74997"/>
              </a:schemeClr>
            </a:outerShdw>
          </a:effectLst>
        </p:spPr>
        <p:txBody>
          <a:bodyPr lIns="90487" tIns="44450" rIns="90487" bIns="44450">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lnSpc>
                <a:spcPct val="85000"/>
              </a:lnSpc>
              <a:defRPr/>
            </a:pPr>
            <a:r>
              <a:rPr lang="en-US" altLang="en-US" sz="2800">
                <a:latin typeface="Helvetica" charset="0"/>
              </a:rPr>
              <a:t>Independent writes</a:t>
            </a:r>
          </a:p>
          <a:p>
            <a:pPr>
              <a:lnSpc>
                <a:spcPct val="85000"/>
              </a:lnSpc>
              <a:defRPr/>
            </a:pPr>
            <a:r>
              <a:rPr lang="en-US" altLang="en-US" sz="2800">
                <a:latin typeface="Helvetica" charset="0"/>
              </a:rPr>
              <a:t>possible because of</a:t>
            </a:r>
          </a:p>
          <a:p>
            <a:pPr>
              <a:lnSpc>
                <a:spcPct val="85000"/>
              </a:lnSpc>
              <a:defRPr/>
            </a:pPr>
            <a:r>
              <a:rPr lang="en-US" altLang="en-US" sz="2800">
                <a:latin typeface="Helvetica" charset="0"/>
              </a:rPr>
              <a:t>interleaved parity</a:t>
            </a:r>
            <a:endParaRPr lang="en-US" altLang="en-US" sz="1800">
              <a:latin typeface="Helvetica" charset="0"/>
            </a:endParaRPr>
          </a:p>
        </p:txBody>
      </p:sp>
      <p:pic>
        <p:nvPicPr>
          <p:cNvPr id="92163" name="Picture 4">
            <a:extLst>
              <a:ext uri="{FF2B5EF4-FFF2-40B4-BE49-F238E27FC236}">
                <a16:creationId xmlns:a16="http://schemas.microsoft.com/office/drawing/2014/main" id="{7B60A86C-1113-DB4B-BA63-DBC04F4FCC3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231900"/>
            <a:ext cx="2159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164" name="Picture 5">
            <a:extLst>
              <a:ext uri="{FF2B5EF4-FFF2-40B4-BE49-F238E27FC236}">
                <a16:creationId xmlns:a16="http://schemas.microsoft.com/office/drawing/2014/main" id="{D472C938-2616-414D-898D-F54EA99D893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231900"/>
            <a:ext cx="2159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165" name="Picture 6">
            <a:extLst>
              <a:ext uri="{FF2B5EF4-FFF2-40B4-BE49-F238E27FC236}">
                <a16:creationId xmlns:a16="http://schemas.microsoft.com/office/drawing/2014/main" id="{5E14944D-006E-874A-96B5-CB623FD28E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1231900"/>
            <a:ext cx="2159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166" name="Picture 7">
            <a:extLst>
              <a:ext uri="{FF2B5EF4-FFF2-40B4-BE49-F238E27FC236}">
                <a16:creationId xmlns:a16="http://schemas.microsoft.com/office/drawing/2014/main" id="{2C8A4DB1-A684-CA40-B264-73E7259E0B4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0" y="1231900"/>
            <a:ext cx="2159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167" name="Picture 8">
            <a:extLst>
              <a:ext uri="{FF2B5EF4-FFF2-40B4-BE49-F238E27FC236}">
                <a16:creationId xmlns:a16="http://schemas.microsoft.com/office/drawing/2014/main" id="{4218F123-A655-9343-8B65-12EC3C133A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300" y="1231900"/>
            <a:ext cx="2159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168" name="Rectangle 9">
            <a:extLst>
              <a:ext uri="{FF2B5EF4-FFF2-40B4-BE49-F238E27FC236}">
                <a16:creationId xmlns:a16="http://schemas.microsoft.com/office/drawing/2014/main" id="{AF529337-0313-8043-B7D4-9F417B10999B}"/>
              </a:ext>
            </a:extLst>
          </p:cNvPr>
          <p:cNvSpPr>
            <a:spLocks noChangeArrowheads="1"/>
          </p:cNvSpPr>
          <p:nvPr/>
        </p:nvSpPr>
        <p:spPr bwMode="auto">
          <a:xfrm>
            <a:off x="469900" y="1219200"/>
            <a:ext cx="2120900" cy="317500"/>
          </a:xfrm>
          <a:prstGeom prst="rect">
            <a:avLst/>
          </a:prstGeom>
          <a:noFill/>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2169" name="Rectangle 10">
            <a:extLst>
              <a:ext uri="{FF2B5EF4-FFF2-40B4-BE49-F238E27FC236}">
                <a16:creationId xmlns:a16="http://schemas.microsoft.com/office/drawing/2014/main" id="{06368357-AD50-D143-894D-D2F85B28ED35}"/>
              </a:ext>
            </a:extLst>
          </p:cNvPr>
          <p:cNvSpPr>
            <a:spLocks noChangeArrowheads="1"/>
          </p:cNvSpPr>
          <p:nvPr/>
        </p:nvSpPr>
        <p:spPr bwMode="auto">
          <a:xfrm>
            <a:off x="2921000" y="1397000"/>
            <a:ext cx="4762500" cy="5257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2170" name="Line 11">
            <a:extLst>
              <a:ext uri="{FF2B5EF4-FFF2-40B4-BE49-F238E27FC236}">
                <a16:creationId xmlns:a16="http://schemas.microsoft.com/office/drawing/2014/main" id="{67047C26-FC9E-A247-A5C6-6C3A3ED3C2EB}"/>
              </a:ext>
            </a:extLst>
          </p:cNvPr>
          <p:cNvSpPr>
            <a:spLocks noChangeShapeType="1"/>
          </p:cNvSpPr>
          <p:nvPr/>
        </p:nvSpPr>
        <p:spPr bwMode="auto">
          <a:xfrm>
            <a:off x="444500" y="1231900"/>
            <a:ext cx="2451100" cy="1397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92171" name="Line 12">
            <a:extLst>
              <a:ext uri="{FF2B5EF4-FFF2-40B4-BE49-F238E27FC236}">
                <a16:creationId xmlns:a16="http://schemas.microsoft.com/office/drawing/2014/main" id="{17135A7D-95B8-9846-86BA-C1EDE5991265}"/>
              </a:ext>
            </a:extLst>
          </p:cNvPr>
          <p:cNvSpPr>
            <a:spLocks noChangeShapeType="1"/>
          </p:cNvSpPr>
          <p:nvPr/>
        </p:nvSpPr>
        <p:spPr bwMode="auto">
          <a:xfrm>
            <a:off x="2616200" y="1206500"/>
            <a:ext cx="4978400" cy="1524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92172" name="Line 13">
            <a:extLst>
              <a:ext uri="{FF2B5EF4-FFF2-40B4-BE49-F238E27FC236}">
                <a16:creationId xmlns:a16="http://schemas.microsoft.com/office/drawing/2014/main" id="{725AAEEA-3F90-D744-949A-AE36E1560B30}"/>
              </a:ext>
            </a:extLst>
          </p:cNvPr>
          <p:cNvSpPr>
            <a:spLocks noChangeShapeType="1"/>
          </p:cNvSpPr>
          <p:nvPr/>
        </p:nvSpPr>
        <p:spPr bwMode="auto">
          <a:xfrm>
            <a:off x="2616200" y="1536700"/>
            <a:ext cx="279400" cy="2921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92173" name="Rectangle 14">
            <a:extLst>
              <a:ext uri="{FF2B5EF4-FFF2-40B4-BE49-F238E27FC236}">
                <a16:creationId xmlns:a16="http://schemas.microsoft.com/office/drawing/2014/main" id="{2DE9A89B-6487-2649-81EF-5FDCE8AB223E}"/>
              </a:ext>
            </a:extLst>
          </p:cNvPr>
          <p:cNvSpPr>
            <a:spLocks noChangeArrowheads="1"/>
          </p:cNvSpPr>
          <p:nvPr/>
        </p:nvSpPr>
        <p:spPr bwMode="auto">
          <a:xfrm>
            <a:off x="3073400" y="15494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D0</a:t>
            </a:r>
          </a:p>
        </p:txBody>
      </p:sp>
      <p:sp>
        <p:nvSpPr>
          <p:cNvPr id="92174" name="Rectangle 15">
            <a:extLst>
              <a:ext uri="{FF2B5EF4-FFF2-40B4-BE49-F238E27FC236}">
                <a16:creationId xmlns:a16="http://schemas.microsoft.com/office/drawing/2014/main" id="{3DBC863D-7AB8-664E-B153-A0C016B0E4CD}"/>
              </a:ext>
            </a:extLst>
          </p:cNvPr>
          <p:cNvSpPr>
            <a:spLocks noChangeArrowheads="1"/>
          </p:cNvSpPr>
          <p:nvPr/>
        </p:nvSpPr>
        <p:spPr bwMode="auto">
          <a:xfrm>
            <a:off x="3949700" y="15494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a:t>
            </a:r>
          </a:p>
        </p:txBody>
      </p:sp>
      <p:sp>
        <p:nvSpPr>
          <p:cNvPr id="92175" name="Rectangle 16">
            <a:extLst>
              <a:ext uri="{FF2B5EF4-FFF2-40B4-BE49-F238E27FC236}">
                <a16:creationId xmlns:a16="http://schemas.microsoft.com/office/drawing/2014/main" id="{D81108C6-6CD0-0C43-9291-EC8D87BEA9F2}"/>
              </a:ext>
            </a:extLst>
          </p:cNvPr>
          <p:cNvSpPr>
            <a:spLocks noChangeArrowheads="1"/>
          </p:cNvSpPr>
          <p:nvPr/>
        </p:nvSpPr>
        <p:spPr bwMode="auto">
          <a:xfrm>
            <a:off x="4851400" y="15494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D2</a:t>
            </a:r>
          </a:p>
        </p:txBody>
      </p:sp>
      <p:sp>
        <p:nvSpPr>
          <p:cNvPr id="92176" name="Rectangle 17">
            <a:extLst>
              <a:ext uri="{FF2B5EF4-FFF2-40B4-BE49-F238E27FC236}">
                <a16:creationId xmlns:a16="http://schemas.microsoft.com/office/drawing/2014/main" id="{23D5473E-8166-5646-82A7-9CAD7040B424}"/>
              </a:ext>
            </a:extLst>
          </p:cNvPr>
          <p:cNvSpPr>
            <a:spLocks noChangeArrowheads="1"/>
          </p:cNvSpPr>
          <p:nvPr/>
        </p:nvSpPr>
        <p:spPr bwMode="auto">
          <a:xfrm>
            <a:off x="5778500" y="15621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D3</a:t>
            </a:r>
          </a:p>
        </p:txBody>
      </p:sp>
      <p:sp>
        <p:nvSpPr>
          <p:cNvPr id="92177" name="Rectangle 18" descr="10%">
            <a:extLst>
              <a:ext uri="{FF2B5EF4-FFF2-40B4-BE49-F238E27FC236}">
                <a16:creationId xmlns:a16="http://schemas.microsoft.com/office/drawing/2014/main" id="{BE23CBD0-20C2-AB46-B751-E2D06BAF0BED}"/>
              </a:ext>
            </a:extLst>
          </p:cNvPr>
          <p:cNvSpPr>
            <a:spLocks noChangeArrowheads="1"/>
          </p:cNvSpPr>
          <p:nvPr/>
        </p:nvSpPr>
        <p:spPr bwMode="auto">
          <a:xfrm>
            <a:off x="6731000" y="1587500"/>
            <a:ext cx="571500" cy="571500"/>
          </a:xfrm>
          <a:prstGeom prst="rect">
            <a:avLst/>
          </a:prstGeom>
          <a:blipFill dpi="0" rotWithShape="0">
            <a:blip r:embed="rId4"/>
            <a:srcRect/>
            <a:tile tx="0" ty="0" sx="100000" sy="100000" flip="none" algn="tl"/>
          </a:blipFill>
          <a:ln w="25400">
            <a:solidFill>
              <a:srgbClr val="00FF00"/>
            </a:solidFill>
            <a:miter lim="800000"/>
            <a:headEnd/>
            <a:tailEnd/>
          </a:ln>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P</a:t>
            </a:r>
          </a:p>
        </p:txBody>
      </p:sp>
      <p:sp>
        <p:nvSpPr>
          <p:cNvPr id="92178" name="Rectangle 19">
            <a:extLst>
              <a:ext uri="{FF2B5EF4-FFF2-40B4-BE49-F238E27FC236}">
                <a16:creationId xmlns:a16="http://schemas.microsoft.com/office/drawing/2014/main" id="{ED82C15C-9351-9646-8AD6-575103DA9404}"/>
              </a:ext>
            </a:extLst>
          </p:cNvPr>
          <p:cNvSpPr>
            <a:spLocks noChangeArrowheads="1"/>
          </p:cNvSpPr>
          <p:nvPr/>
        </p:nvSpPr>
        <p:spPr bwMode="auto">
          <a:xfrm>
            <a:off x="3073400" y="22987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D4</a:t>
            </a:r>
          </a:p>
        </p:txBody>
      </p:sp>
      <p:sp>
        <p:nvSpPr>
          <p:cNvPr id="92179" name="Rectangle 20">
            <a:extLst>
              <a:ext uri="{FF2B5EF4-FFF2-40B4-BE49-F238E27FC236}">
                <a16:creationId xmlns:a16="http://schemas.microsoft.com/office/drawing/2014/main" id="{D6652D91-FA47-E940-AA9E-A0C7199EDF91}"/>
              </a:ext>
            </a:extLst>
          </p:cNvPr>
          <p:cNvSpPr>
            <a:spLocks noChangeArrowheads="1"/>
          </p:cNvSpPr>
          <p:nvPr/>
        </p:nvSpPr>
        <p:spPr bwMode="auto">
          <a:xfrm>
            <a:off x="3949700" y="22987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D5</a:t>
            </a:r>
          </a:p>
        </p:txBody>
      </p:sp>
      <p:sp>
        <p:nvSpPr>
          <p:cNvPr id="92180" name="Rectangle 21">
            <a:extLst>
              <a:ext uri="{FF2B5EF4-FFF2-40B4-BE49-F238E27FC236}">
                <a16:creationId xmlns:a16="http://schemas.microsoft.com/office/drawing/2014/main" id="{EE8B33A6-D0F9-1C4D-BAFF-8A53B7961151}"/>
              </a:ext>
            </a:extLst>
          </p:cNvPr>
          <p:cNvSpPr>
            <a:spLocks noChangeArrowheads="1"/>
          </p:cNvSpPr>
          <p:nvPr/>
        </p:nvSpPr>
        <p:spPr bwMode="auto">
          <a:xfrm>
            <a:off x="4851400" y="22987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D6</a:t>
            </a:r>
          </a:p>
        </p:txBody>
      </p:sp>
      <p:sp>
        <p:nvSpPr>
          <p:cNvPr id="92181" name="Rectangle 22" descr="10%">
            <a:extLst>
              <a:ext uri="{FF2B5EF4-FFF2-40B4-BE49-F238E27FC236}">
                <a16:creationId xmlns:a16="http://schemas.microsoft.com/office/drawing/2014/main" id="{ADC67CB0-3734-2C48-A454-0E8BF2BA4660}"/>
              </a:ext>
            </a:extLst>
          </p:cNvPr>
          <p:cNvSpPr>
            <a:spLocks noChangeArrowheads="1"/>
          </p:cNvSpPr>
          <p:nvPr/>
        </p:nvSpPr>
        <p:spPr bwMode="auto">
          <a:xfrm>
            <a:off x="5778500" y="2311400"/>
            <a:ext cx="571500" cy="571500"/>
          </a:xfrm>
          <a:prstGeom prst="rect">
            <a:avLst/>
          </a:prstGeom>
          <a:blipFill dpi="0" rotWithShape="0">
            <a:blip r:embed="rId4"/>
            <a:srcRect/>
            <a:tile tx="0" ty="0" sx="100000" sy="100000" flip="none" algn="tl"/>
          </a:blipFill>
          <a:ln w="25400">
            <a:solidFill>
              <a:srgbClr val="00FF00"/>
            </a:solidFill>
            <a:miter lim="800000"/>
            <a:headEnd/>
            <a:tailEnd/>
          </a:ln>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P</a:t>
            </a:r>
          </a:p>
        </p:txBody>
      </p:sp>
      <p:sp>
        <p:nvSpPr>
          <p:cNvPr id="92182" name="Rectangle 23">
            <a:extLst>
              <a:ext uri="{FF2B5EF4-FFF2-40B4-BE49-F238E27FC236}">
                <a16:creationId xmlns:a16="http://schemas.microsoft.com/office/drawing/2014/main" id="{0BEFC505-5B57-B94F-A3A1-DD98A8D7ADD4}"/>
              </a:ext>
            </a:extLst>
          </p:cNvPr>
          <p:cNvSpPr>
            <a:spLocks noChangeArrowheads="1"/>
          </p:cNvSpPr>
          <p:nvPr/>
        </p:nvSpPr>
        <p:spPr bwMode="auto">
          <a:xfrm>
            <a:off x="6731000" y="23368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D7</a:t>
            </a:r>
          </a:p>
        </p:txBody>
      </p:sp>
      <p:sp>
        <p:nvSpPr>
          <p:cNvPr id="92183" name="Rectangle 24">
            <a:extLst>
              <a:ext uri="{FF2B5EF4-FFF2-40B4-BE49-F238E27FC236}">
                <a16:creationId xmlns:a16="http://schemas.microsoft.com/office/drawing/2014/main" id="{F3062976-847B-4C47-B0EE-6DA3E53A784C}"/>
              </a:ext>
            </a:extLst>
          </p:cNvPr>
          <p:cNvSpPr>
            <a:spLocks noChangeArrowheads="1"/>
          </p:cNvSpPr>
          <p:nvPr/>
        </p:nvSpPr>
        <p:spPr bwMode="auto">
          <a:xfrm>
            <a:off x="3073400" y="30353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D8</a:t>
            </a:r>
          </a:p>
        </p:txBody>
      </p:sp>
      <p:sp>
        <p:nvSpPr>
          <p:cNvPr id="92184" name="Rectangle 25">
            <a:extLst>
              <a:ext uri="{FF2B5EF4-FFF2-40B4-BE49-F238E27FC236}">
                <a16:creationId xmlns:a16="http://schemas.microsoft.com/office/drawing/2014/main" id="{E4234F54-00A4-414F-B670-1470EE27FB25}"/>
              </a:ext>
            </a:extLst>
          </p:cNvPr>
          <p:cNvSpPr>
            <a:spLocks noChangeArrowheads="1"/>
          </p:cNvSpPr>
          <p:nvPr/>
        </p:nvSpPr>
        <p:spPr bwMode="auto">
          <a:xfrm>
            <a:off x="3949700" y="30353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D9</a:t>
            </a:r>
          </a:p>
        </p:txBody>
      </p:sp>
      <p:sp>
        <p:nvSpPr>
          <p:cNvPr id="92185" name="Rectangle 26" descr="10%">
            <a:extLst>
              <a:ext uri="{FF2B5EF4-FFF2-40B4-BE49-F238E27FC236}">
                <a16:creationId xmlns:a16="http://schemas.microsoft.com/office/drawing/2014/main" id="{AF7320C4-5923-DA4B-A457-40C769BD7D93}"/>
              </a:ext>
            </a:extLst>
          </p:cNvPr>
          <p:cNvSpPr>
            <a:spLocks noChangeArrowheads="1"/>
          </p:cNvSpPr>
          <p:nvPr/>
        </p:nvSpPr>
        <p:spPr bwMode="auto">
          <a:xfrm>
            <a:off x="4851400" y="3035300"/>
            <a:ext cx="571500" cy="571500"/>
          </a:xfrm>
          <a:prstGeom prst="rect">
            <a:avLst/>
          </a:prstGeom>
          <a:blipFill dpi="0" rotWithShape="0">
            <a:blip r:embed="rId4"/>
            <a:srcRect/>
            <a:tile tx="0" ty="0" sx="100000" sy="100000" flip="none" algn="tl"/>
          </a:blipFill>
          <a:ln w="25400">
            <a:solidFill>
              <a:srgbClr val="00FF00"/>
            </a:solidFill>
            <a:miter lim="800000"/>
            <a:headEnd/>
            <a:tailEnd/>
          </a:ln>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P</a:t>
            </a:r>
          </a:p>
        </p:txBody>
      </p:sp>
      <p:sp>
        <p:nvSpPr>
          <p:cNvPr id="92186" name="Rectangle 27">
            <a:extLst>
              <a:ext uri="{FF2B5EF4-FFF2-40B4-BE49-F238E27FC236}">
                <a16:creationId xmlns:a16="http://schemas.microsoft.com/office/drawing/2014/main" id="{3976C1C6-C18F-794A-9381-50CF1EF16886}"/>
              </a:ext>
            </a:extLst>
          </p:cNvPr>
          <p:cNvSpPr>
            <a:spLocks noChangeArrowheads="1"/>
          </p:cNvSpPr>
          <p:nvPr/>
        </p:nvSpPr>
        <p:spPr bwMode="auto">
          <a:xfrm>
            <a:off x="5778500" y="30480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D10</a:t>
            </a:r>
          </a:p>
        </p:txBody>
      </p:sp>
      <p:sp>
        <p:nvSpPr>
          <p:cNvPr id="92187" name="Rectangle 28">
            <a:extLst>
              <a:ext uri="{FF2B5EF4-FFF2-40B4-BE49-F238E27FC236}">
                <a16:creationId xmlns:a16="http://schemas.microsoft.com/office/drawing/2014/main" id="{E229D707-FB1B-9C4A-8421-95B0246C9768}"/>
              </a:ext>
            </a:extLst>
          </p:cNvPr>
          <p:cNvSpPr>
            <a:spLocks noChangeArrowheads="1"/>
          </p:cNvSpPr>
          <p:nvPr/>
        </p:nvSpPr>
        <p:spPr bwMode="auto">
          <a:xfrm>
            <a:off x="6731000" y="30734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D11</a:t>
            </a:r>
          </a:p>
        </p:txBody>
      </p:sp>
      <p:sp>
        <p:nvSpPr>
          <p:cNvPr id="92188" name="Rectangle 29">
            <a:extLst>
              <a:ext uri="{FF2B5EF4-FFF2-40B4-BE49-F238E27FC236}">
                <a16:creationId xmlns:a16="http://schemas.microsoft.com/office/drawing/2014/main" id="{F6316564-E8E9-8B49-BA05-2070D6E73C02}"/>
              </a:ext>
            </a:extLst>
          </p:cNvPr>
          <p:cNvSpPr>
            <a:spLocks noChangeArrowheads="1"/>
          </p:cNvSpPr>
          <p:nvPr/>
        </p:nvSpPr>
        <p:spPr bwMode="auto">
          <a:xfrm>
            <a:off x="3073400" y="37846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D12</a:t>
            </a:r>
          </a:p>
        </p:txBody>
      </p:sp>
      <p:sp>
        <p:nvSpPr>
          <p:cNvPr id="92189" name="Rectangle 30" descr="10%">
            <a:extLst>
              <a:ext uri="{FF2B5EF4-FFF2-40B4-BE49-F238E27FC236}">
                <a16:creationId xmlns:a16="http://schemas.microsoft.com/office/drawing/2014/main" id="{1B9D9CBA-F25A-3945-8CAD-780FB09D5691}"/>
              </a:ext>
            </a:extLst>
          </p:cNvPr>
          <p:cNvSpPr>
            <a:spLocks noChangeArrowheads="1"/>
          </p:cNvSpPr>
          <p:nvPr/>
        </p:nvSpPr>
        <p:spPr bwMode="auto">
          <a:xfrm>
            <a:off x="3949700" y="3784600"/>
            <a:ext cx="571500" cy="571500"/>
          </a:xfrm>
          <a:prstGeom prst="rect">
            <a:avLst/>
          </a:prstGeom>
          <a:blipFill dpi="0" rotWithShape="0">
            <a:blip r:embed="rId4"/>
            <a:srcRect/>
            <a:tile tx="0" ty="0" sx="100000" sy="100000" flip="none" algn="tl"/>
          </a:blipFill>
          <a:ln w="25400">
            <a:solidFill>
              <a:srgbClr val="00FF00"/>
            </a:solidFill>
            <a:miter lim="800000"/>
            <a:headEnd/>
            <a:tailEnd/>
          </a:ln>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P</a:t>
            </a:r>
          </a:p>
        </p:txBody>
      </p:sp>
      <p:sp>
        <p:nvSpPr>
          <p:cNvPr id="92190" name="Rectangle 31">
            <a:extLst>
              <a:ext uri="{FF2B5EF4-FFF2-40B4-BE49-F238E27FC236}">
                <a16:creationId xmlns:a16="http://schemas.microsoft.com/office/drawing/2014/main" id="{5CEC6E6A-CA47-BB49-8686-4B74E46392EF}"/>
              </a:ext>
            </a:extLst>
          </p:cNvPr>
          <p:cNvSpPr>
            <a:spLocks noChangeArrowheads="1"/>
          </p:cNvSpPr>
          <p:nvPr/>
        </p:nvSpPr>
        <p:spPr bwMode="auto">
          <a:xfrm>
            <a:off x="4851400" y="37846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D13</a:t>
            </a:r>
          </a:p>
        </p:txBody>
      </p:sp>
      <p:sp>
        <p:nvSpPr>
          <p:cNvPr id="92191" name="Rectangle 32">
            <a:extLst>
              <a:ext uri="{FF2B5EF4-FFF2-40B4-BE49-F238E27FC236}">
                <a16:creationId xmlns:a16="http://schemas.microsoft.com/office/drawing/2014/main" id="{FB1DEC9C-845D-D94C-BB2F-F2909461D19A}"/>
              </a:ext>
            </a:extLst>
          </p:cNvPr>
          <p:cNvSpPr>
            <a:spLocks noChangeArrowheads="1"/>
          </p:cNvSpPr>
          <p:nvPr/>
        </p:nvSpPr>
        <p:spPr bwMode="auto">
          <a:xfrm>
            <a:off x="5778500" y="37973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D14</a:t>
            </a:r>
          </a:p>
        </p:txBody>
      </p:sp>
      <p:sp>
        <p:nvSpPr>
          <p:cNvPr id="92192" name="Rectangle 33">
            <a:extLst>
              <a:ext uri="{FF2B5EF4-FFF2-40B4-BE49-F238E27FC236}">
                <a16:creationId xmlns:a16="http://schemas.microsoft.com/office/drawing/2014/main" id="{B3B88A25-E3EE-E440-9D0E-528042FC04EA}"/>
              </a:ext>
            </a:extLst>
          </p:cNvPr>
          <p:cNvSpPr>
            <a:spLocks noChangeArrowheads="1"/>
          </p:cNvSpPr>
          <p:nvPr/>
        </p:nvSpPr>
        <p:spPr bwMode="auto">
          <a:xfrm>
            <a:off x="6731000" y="38227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D15</a:t>
            </a:r>
          </a:p>
        </p:txBody>
      </p:sp>
      <p:sp>
        <p:nvSpPr>
          <p:cNvPr id="92193" name="Rectangle 34" descr="10%">
            <a:extLst>
              <a:ext uri="{FF2B5EF4-FFF2-40B4-BE49-F238E27FC236}">
                <a16:creationId xmlns:a16="http://schemas.microsoft.com/office/drawing/2014/main" id="{26017D02-C3D3-9347-8C2C-7559B3FBCF3C}"/>
              </a:ext>
            </a:extLst>
          </p:cNvPr>
          <p:cNvSpPr>
            <a:spLocks noChangeArrowheads="1"/>
          </p:cNvSpPr>
          <p:nvPr/>
        </p:nvSpPr>
        <p:spPr bwMode="auto">
          <a:xfrm>
            <a:off x="3073400" y="4559300"/>
            <a:ext cx="571500" cy="571500"/>
          </a:xfrm>
          <a:prstGeom prst="rect">
            <a:avLst/>
          </a:prstGeom>
          <a:blipFill dpi="0" rotWithShape="0">
            <a:blip r:embed="rId4"/>
            <a:srcRect/>
            <a:tile tx="0" ty="0" sx="100000" sy="100000" flip="none" algn="tl"/>
          </a:blipFill>
          <a:ln w="25400">
            <a:solidFill>
              <a:srgbClr val="00FF00"/>
            </a:solidFill>
            <a:miter lim="800000"/>
            <a:headEnd/>
            <a:tailEnd/>
          </a:ln>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P</a:t>
            </a:r>
          </a:p>
        </p:txBody>
      </p:sp>
      <p:sp>
        <p:nvSpPr>
          <p:cNvPr id="92194" name="Rectangle 35">
            <a:extLst>
              <a:ext uri="{FF2B5EF4-FFF2-40B4-BE49-F238E27FC236}">
                <a16:creationId xmlns:a16="http://schemas.microsoft.com/office/drawing/2014/main" id="{888CE044-A3EF-7B43-A7C4-FF0FA0D3671A}"/>
              </a:ext>
            </a:extLst>
          </p:cNvPr>
          <p:cNvSpPr>
            <a:spLocks noChangeArrowheads="1"/>
          </p:cNvSpPr>
          <p:nvPr/>
        </p:nvSpPr>
        <p:spPr bwMode="auto">
          <a:xfrm>
            <a:off x="3949700" y="45593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D16</a:t>
            </a:r>
          </a:p>
        </p:txBody>
      </p:sp>
      <p:sp>
        <p:nvSpPr>
          <p:cNvPr id="92195" name="Rectangle 36">
            <a:extLst>
              <a:ext uri="{FF2B5EF4-FFF2-40B4-BE49-F238E27FC236}">
                <a16:creationId xmlns:a16="http://schemas.microsoft.com/office/drawing/2014/main" id="{CA17339B-51AD-1447-9C12-DE15B47ABE5D}"/>
              </a:ext>
            </a:extLst>
          </p:cNvPr>
          <p:cNvSpPr>
            <a:spLocks noChangeArrowheads="1"/>
          </p:cNvSpPr>
          <p:nvPr/>
        </p:nvSpPr>
        <p:spPr bwMode="auto">
          <a:xfrm>
            <a:off x="4851400" y="45593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D17</a:t>
            </a:r>
          </a:p>
        </p:txBody>
      </p:sp>
      <p:sp>
        <p:nvSpPr>
          <p:cNvPr id="92196" name="Rectangle 37">
            <a:extLst>
              <a:ext uri="{FF2B5EF4-FFF2-40B4-BE49-F238E27FC236}">
                <a16:creationId xmlns:a16="http://schemas.microsoft.com/office/drawing/2014/main" id="{33F27524-85CA-4844-B378-90E767E46D1C}"/>
              </a:ext>
            </a:extLst>
          </p:cNvPr>
          <p:cNvSpPr>
            <a:spLocks noChangeArrowheads="1"/>
          </p:cNvSpPr>
          <p:nvPr/>
        </p:nvSpPr>
        <p:spPr bwMode="auto">
          <a:xfrm>
            <a:off x="5778500" y="45720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D18</a:t>
            </a:r>
          </a:p>
        </p:txBody>
      </p:sp>
      <p:sp>
        <p:nvSpPr>
          <p:cNvPr id="92197" name="Rectangle 38">
            <a:extLst>
              <a:ext uri="{FF2B5EF4-FFF2-40B4-BE49-F238E27FC236}">
                <a16:creationId xmlns:a16="http://schemas.microsoft.com/office/drawing/2014/main" id="{D2B259E4-7D88-2346-9AF7-3D0A19E15CA5}"/>
              </a:ext>
            </a:extLst>
          </p:cNvPr>
          <p:cNvSpPr>
            <a:spLocks noChangeArrowheads="1"/>
          </p:cNvSpPr>
          <p:nvPr/>
        </p:nvSpPr>
        <p:spPr bwMode="auto">
          <a:xfrm>
            <a:off x="6731000" y="45974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D19</a:t>
            </a:r>
          </a:p>
        </p:txBody>
      </p:sp>
      <p:sp>
        <p:nvSpPr>
          <p:cNvPr id="92198" name="Rectangle 39">
            <a:extLst>
              <a:ext uri="{FF2B5EF4-FFF2-40B4-BE49-F238E27FC236}">
                <a16:creationId xmlns:a16="http://schemas.microsoft.com/office/drawing/2014/main" id="{5BAA6444-8175-7B40-B161-211357765693}"/>
              </a:ext>
            </a:extLst>
          </p:cNvPr>
          <p:cNvSpPr>
            <a:spLocks noChangeArrowheads="1"/>
          </p:cNvSpPr>
          <p:nvPr/>
        </p:nvSpPr>
        <p:spPr bwMode="auto">
          <a:xfrm>
            <a:off x="3086100" y="53467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D20</a:t>
            </a:r>
          </a:p>
        </p:txBody>
      </p:sp>
      <p:sp>
        <p:nvSpPr>
          <p:cNvPr id="92199" name="Rectangle 40">
            <a:extLst>
              <a:ext uri="{FF2B5EF4-FFF2-40B4-BE49-F238E27FC236}">
                <a16:creationId xmlns:a16="http://schemas.microsoft.com/office/drawing/2014/main" id="{6F916030-CBD0-0341-A5DB-EE3A823AB863}"/>
              </a:ext>
            </a:extLst>
          </p:cNvPr>
          <p:cNvSpPr>
            <a:spLocks noChangeArrowheads="1"/>
          </p:cNvSpPr>
          <p:nvPr/>
        </p:nvSpPr>
        <p:spPr bwMode="auto">
          <a:xfrm>
            <a:off x="3962400" y="53467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D21</a:t>
            </a:r>
          </a:p>
        </p:txBody>
      </p:sp>
      <p:sp>
        <p:nvSpPr>
          <p:cNvPr id="92200" name="Rectangle 41">
            <a:extLst>
              <a:ext uri="{FF2B5EF4-FFF2-40B4-BE49-F238E27FC236}">
                <a16:creationId xmlns:a16="http://schemas.microsoft.com/office/drawing/2014/main" id="{37B80022-E5AA-5D44-B37E-C271AFD102A1}"/>
              </a:ext>
            </a:extLst>
          </p:cNvPr>
          <p:cNvSpPr>
            <a:spLocks noChangeArrowheads="1"/>
          </p:cNvSpPr>
          <p:nvPr/>
        </p:nvSpPr>
        <p:spPr bwMode="auto">
          <a:xfrm>
            <a:off x="4864100" y="53467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D22</a:t>
            </a:r>
          </a:p>
        </p:txBody>
      </p:sp>
      <p:sp>
        <p:nvSpPr>
          <p:cNvPr id="92201" name="Rectangle 42">
            <a:extLst>
              <a:ext uri="{FF2B5EF4-FFF2-40B4-BE49-F238E27FC236}">
                <a16:creationId xmlns:a16="http://schemas.microsoft.com/office/drawing/2014/main" id="{01C9D84D-BC31-274C-85BE-F4E0BF0B3B74}"/>
              </a:ext>
            </a:extLst>
          </p:cNvPr>
          <p:cNvSpPr>
            <a:spLocks noChangeArrowheads="1"/>
          </p:cNvSpPr>
          <p:nvPr/>
        </p:nvSpPr>
        <p:spPr bwMode="auto">
          <a:xfrm>
            <a:off x="5791200" y="5359400"/>
            <a:ext cx="571500" cy="57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D23</a:t>
            </a:r>
          </a:p>
        </p:txBody>
      </p:sp>
      <p:sp>
        <p:nvSpPr>
          <p:cNvPr id="92202" name="Rectangle 43" descr="10%">
            <a:extLst>
              <a:ext uri="{FF2B5EF4-FFF2-40B4-BE49-F238E27FC236}">
                <a16:creationId xmlns:a16="http://schemas.microsoft.com/office/drawing/2014/main" id="{7C3797CB-FADA-504F-86DA-813A56C46D36}"/>
              </a:ext>
            </a:extLst>
          </p:cNvPr>
          <p:cNvSpPr>
            <a:spLocks noChangeArrowheads="1"/>
          </p:cNvSpPr>
          <p:nvPr/>
        </p:nvSpPr>
        <p:spPr bwMode="auto">
          <a:xfrm>
            <a:off x="6743700" y="5384800"/>
            <a:ext cx="571500" cy="571500"/>
          </a:xfrm>
          <a:prstGeom prst="rect">
            <a:avLst/>
          </a:prstGeom>
          <a:blipFill dpi="0" rotWithShape="0">
            <a:blip r:embed="rId4"/>
            <a:srcRect/>
            <a:tile tx="0" ty="0" sx="100000" sy="100000" flip="none" algn="tl"/>
          </a:blipFill>
          <a:ln w="25400">
            <a:solidFill>
              <a:srgbClr val="00FF00"/>
            </a:solidFill>
            <a:miter lim="800000"/>
            <a:headEnd/>
            <a:tailEnd/>
          </a:ln>
        </p:spPr>
        <p:txBody>
          <a:bodyPr wrap="none" lIns="90487" tIns="44450" rIns="90487" bIns="44450"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Helvetica" pitchFamily="2" charset="0"/>
              </a:rPr>
              <a:t>P</a:t>
            </a:r>
          </a:p>
        </p:txBody>
      </p:sp>
      <p:sp>
        <p:nvSpPr>
          <p:cNvPr id="92203" name="Rectangle 44">
            <a:extLst>
              <a:ext uri="{FF2B5EF4-FFF2-40B4-BE49-F238E27FC236}">
                <a16:creationId xmlns:a16="http://schemas.microsoft.com/office/drawing/2014/main" id="{32FCC83F-F0C1-AA4A-8E97-21600A3012DB}"/>
              </a:ext>
            </a:extLst>
          </p:cNvPr>
          <p:cNvSpPr>
            <a:spLocks noChangeArrowheads="1"/>
          </p:cNvSpPr>
          <p:nvPr/>
        </p:nvSpPr>
        <p:spPr bwMode="auto">
          <a:xfrm>
            <a:off x="3275013" y="5873750"/>
            <a:ext cx="24447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p:txBody>
      </p:sp>
      <p:sp>
        <p:nvSpPr>
          <p:cNvPr id="92204" name="Rectangle 45">
            <a:extLst>
              <a:ext uri="{FF2B5EF4-FFF2-40B4-BE49-F238E27FC236}">
                <a16:creationId xmlns:a16="http://schemas.microsoft.com/office/drawing/2014/main" id="{FD3CC2B9-1E39-6249-BBB5-4E63DBEF725C}"/>
              </a:ext>
            </a:extLst>
          </p:cNvPr>
          <p:cNvSpPr>
            <a:spLocks noChangeArrowheads="1"/>
          </p:cNvSpPr>
          <p:nvPr/>
        </p:nvSpPr>
        <p:spPr bwMode="auto">
          <a:xfrm>
            <a:off x="4138613" y="5848350"/>
            <a:ext cx="24447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p:txBody>
      </p:sp>
      <p:sp>
        <p:nvSpPr>
          <p:cNvPr id="92205" name="Rectangle 46">
            <a:extLst>
              <a:ext uri="{FF2B5EF4-FFF2-40B4-BE49-F238E27FC236}">
                <a16:creationId xmlns:a16="http://schemas.microsoft.com/office/drawing/2014/main" id="{5E97E1F8-4568-EB47-95C8-148F8AD9E0EA}"/>
              </a:ext>
            </a:extLst>
          </p:cNvPr>
          <p:cNvSpPr>
            <a:spLocks noChangeArrowheads="1"/>
          </p:cNvSpPr>
          <p:nvPr/>
        </p:nvSpPr>
        <p:spPr bwMode="auto">
          <a:xfrm>
            <a:off x="5053013" y="5873750"/>
            <a:ext cx="24447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p:txBody>
      </p:sp>
      <p:sp>
        <p:nvSpPr>
          <p:cNvPr id="92206" name="Rectangle 47">
            <a:extLst>
              <a:ext uri="{FF2B5EF4-FFF2-40B4-BE49-F238E27FC236}">
                <a16:creationId xmlns:a16="http://schemas.microsoft.com/office/drawing/2014/main" id="{30FA98FA-341C-D443-B2B3-639BBF16C67B}"/>
              </a:ext>
            </a:extLst>
          </p:cNvPr>
          <p:cNvSpPr>
            <a:spLocks noChangeArrowheads="1"/>
          </p:cNvSpPr>
          <p:nvPr/>
        </p:nvSpPr>
        <p:spPr bwMode="auto">
          <a:xfrm>
            <a:off x="5980113" y="5911850"/>
            <a:ext cx="24447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p:txBody>
      </p:sp>
      <p:sp>
        <p:nvSpPr>
          <p:cNvPr id="92207" name="Rectangle 48">
            <a:extLst>
              <a:ext uri="{FF2B5EF4-FFF2-40B4-BE49-F238E27FC236}">
                <a16:creationId xmlns:a16="http://schemas.microsoft.com/office/drawing/2014/main" id="{9FD23508-8819-324E-8A6E-F8902C4F2FC3}"/>
              </a:ext>
            </a:extLst>
          </p:cNvPr>
          <p:cNvSpPr>
            <a:spLocks noChangeArrowheads="1"/>
          </p:cNvSpPr>
          <p:nvPr/>
        </p:nvSpPr>
        <p:spPr bwMode="auto">
          <a:xfrm>
            <a:off x="6932613" y="5873750"/>
            <a:ext cx="24447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a:p>
            <a:pPr>
              <a:lnSpc>
                <a:spcPct val="85000"/>
              </a:lnSpc>
            </a:pPr>
            <a:r>
              <a:rPr lang="en-US" altLang="en-US" sz="1800">
                <a:latin typeface="Helvetica" pitchFamily="2" charset="0"/>
              </a:rPr>
              <a:t>.</a:t>
            </a:r>
          </a:p>
        </p:txBody>
      </p:sp>
      <p:sp>
        <p:nvSpPr>
          <p:cNvPr id="92208" name="Rectangle 49">
            <a:extLst>
              <a:ext uri="{FF2B5EF4-FFF2-40B4-BE49-F238E27FC236}">
                <a16:creationId xmlns:a16="http://schemas.microsoft.com/office/drawing/2014/main" id="{9DAAC33F-6DF2-844F-8D87-8DF4A589F390}"/>
              </a:ext>
            </a:extLst>
          </p:cNvPr>
          <p:cNvSpPr>
            <a:spLocks noChangeArrowheads="1"/>
          </p:cNvSpPr>
          <p:nvPr/>
        </p:nvSpPr>
        <p:spPr bwMode="auto">
          <a:xfrm>
            <a:off x="4500563" y="6178550"/>
            <a:ext cx="17049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a:latin typeface="Helvetica" pitchFamily="2" charset="0"/>
              </a:rPr>
              <a:t>Disk Columns</a:t>
            </a:r>
          </a:p>
        </p:txBody>
      </p:sp>
      <p:sp>
        <p:nvSpPr>
          <p:cNvPr id="92209" name="Rectangle 50">
            <a:extLst>
              <a:ext uri="{FF2B5EF4-FFF2-40B4-BE49-F238E27FC236}">
                <a16:creationId xmlns:a16="http://schemas.microsoft.com/office/drawing/2014/main" id="{BE30E2C0-ACB5-7A43-9E62-7804D65E4E32}"/>
              </a:ext>
            </a:extLst>
          </p:cNvPr>
          <p:cNvSpPr>
            <a:spLocks noChangeArrowheads="1"/>
          </p:cNvSpPr>
          <p:nvPr/>
        </p:nvSpPr>
        <p:spPr bwMode="auto">
          <a:xfrm>
            <a:off x="7681913" y="1530350"/>
            <a:ext cx="13493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1800">
                <a:latin typeface="Helvetica" pitchFamily="2" charset="0"/>
              </a:rPr>
              <a:t>Increasing</a:t>
            </a:r>
          </a:p>
          <a:p>
            <a:pPr algn="ctr">
              <a:lnSpc>
                <a:spcPct val="85000"/>
              </a:lnSpc>
            </a:pPr>
            <a:r>
              <a:rPr lang="en-US" altLang="en-US" sz="1800">
                <a:latin typeface="Helvetica" pitchFamily="2" charset="0"/>
              </a:rPr>
              <a:t>Logical</a:t>
            </a:r>
          </a:p>
          <a:p>
            <a:pPr algn="ctr">
              <a:lnSpc>
                <a:spcPct val="85000"/>
              </a:lnSpc>
            </a:pPr>
            <a:r>
              <a:rPr lang="en-US" altLang="en-US" sz="1800">
                <a:latin typeface="Helvetica" pitchFamily="2" charset="0"/>
              </a:rPr>
              <a:t>Disk </a:t>
            </a:r>
          </a:p>
          <a:p>
            <a:pPr algn="ctr">
              <a:lnSpc>
                <a:spcPct val="85000"/>
              </a:lnSpc>
            </a:pPr>
            <a:r>
              <a:rPr lang="en-US" altLang="en-US" sz="1800">
                <a:latin typeface="Helvetica" pitchFamily="2" charset="0"/>
              </a:rPr>
              <a:t>Addresses</a:t>
            </a:r>
          </a:p>
        </p:txBody>
      </p:sp>
      <p:sp>
        <p:nvSpPr>
          <p:cNvPr id="92210" name="Line 51">
            <a:extLst>
              <a:ext uri="{FF2B5EF4-FFF2-40B4-BE49-F238E27FC236}">
                <a16:creationId xmlns:a16="http://schemas.microsoft.com/office/drawing/2014/main" id="{88E9FB3B-6AFE-674E-8C9E-59F463648B10}"/>
              </a:ext>
            </a:extLst>
          </p:cNvPr>
          <p:cNvSpPr>
            <a:spLocks noChangeShapeType="1"/>
          </p:cNvSpPr>
          <p:nvPr/>
        </p:nvSpPr>
        <p:spPr bwMode="auto">
          <a:xfrm>
            <a:off x="8369300" y="2527300"/>
            <a:ext cx="0" cy="1181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11" name="Line 52">
            <a:extLst>
              <a:ext uri="{FF2B5EF4-FFF2-40B4-BE49-F238E27FC236}">
                <a16:creationId xmlns:a16="http://schemas.microsoft.com/office/drawing/2014/main" id="{5CE0CE60-96CD-D949-A690-5D4E95FAAB01}"/>
              </a:ext>
            </a:extLst>
          </p:cNvPr>
          <p:cNvSpPr>
            <a:spLocks noChangeShapeType="1"/>
          </p:cNvSpPr>
          <p:nvPr/>
        </p:nvSpPr>
        <p:spPr bwMode="auto">
          <a:xfrm>
            <a:off x="2590800" y="5943600"/>
            <a:ext cx="330200" cy="7239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92212" name="Line 53">
            <a:extLst>
              <a:ext uri="{FF2B5EF4-FFF2-40B4-BE49-F238E27FC236}">
                <a16:creationId xmlns:a16="http://schemas.microsoft.com/office/drawing/2014/main" id="{9C06458C-DF4E-384F-88EA-C5D5BDB1C4C8}"/>
              </a:ext>
            </a:extLst>
          </p:cNvPr>
          <p:cNvSpPr>
            <a:spLocks noChangeShapeType="1"/>
          </p:cNvSpPr>
          <p:nvPr/>
        </p:nvSpPr>
        <p:spPr bwMode="auto">
          <a:xfrm>
            <a:off x="469900" y="1549400"/>
            <a:ext cx="63500" cy="1651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387126" name="Rectangle 54">
            <a:extLst>
              <a:ext uri="{FF2B5EF4-FFF2-40B4-BE49-F238E27FC236}">
                <a16:creationId xmlns:a16="http://schemas.microsoft.com/office/drawing/2014/main" id="{1867E7C9-99E1-1340-B3B7-4541CAD9E2A9}"/>
              </a:ext>
            </a:extLst>
          </p:cNvPr>
          <p:cNvSpPr>
            <a:spLocks noChangeArrowheads="1"/>
          </p:cNvSpPr>
          <p:nvPr/>
        </p:nvSpPr>
        <p:spPr bwMode="auto">
          <a:xfrm>
            <a:off x="3048000" y="1524000"/>
            <a:ext cx="609600" cy="60960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7127" name="Rectangle 55">
            <a:extLst>
              <a:ext uri="{FF2B5EF4-FFF2-40B4-BE49-F238E27FC236}">
                <a16:creationId xmlns:a16="http://schemas.microsoft.com/office/drawing/2014/main" id="{D0B7CC65-00E1-9D49-88D1-4FA3FF17C606}"/>
              </a:ext>
            </a:extLst>
          </p:cNvPr>
          <p:cNvSpPr>
            <a:spLocks noChangeArrowheads="1"/>
          </p:cNvSpPr>
          <p:nvPr/>
        </p:nvSpPr>
        <p:spPr bwMode="auto">
          <a:xfrm>
            <a:off x="6705600" y="1524000"/>
            <a:ext cx="609600" cy="60960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7128" name="Rectangle 56">
            <a:extLst>
              <a:ext uri="{FF2B5EF4-FFF2-40B4-BE49-F238E27FC236}">
                <a16:creationId xmlns:a16="http://schemas.microsoft.com/office/drawing/2014/main" id="{8FB65E2E-3B6F-194D-9CC3-B56B338646C0}"/>
              </a:ext>
            </a:extLst>
          </p:cNvPr>
          <p:cNvSpPr>
            <a:spLocks noChangeArrowheads="1"/>
          </p:cNvSpPr>
          <p:nvPr/>
        </p:nvSpPr>
        <p:spPr bwMode="auto">
          <a:xfrm>
            <a:off x="3962400" y="2286000"/>
            <a:ext cx="609600" cy="60960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7129" name="Rectangle 57">
            <a:extLst>
              <a:ext uri="{FF2B5EF4-FFF2-40B4-BE49-F238E27FC236}">
                <a16:creationId xmlns:a16="http://schemas.microsoft.com/office/drawing/2014/main" id="{826F659C-B619-C241-9BE9-D78792F39713}"/>
              </a:ext>
            </a:extLst>
          </p:cNvPr>
          <p:cNvSpPr>
            <a:spLocks noChangeArrowheads="1"/>
          </p:cNvSpPr>
          <p:nvPr/>
        </p:nvSpPr>
        <p:spPr bwMode="auto">
          <a:xfrm>
            <a:off x="5791200" y="2286000"/>
            <a:ext cx="609600" cy="60960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87130" name="Rectangle 58">
            <a:extLst>
              <a:ext uri="{FF2B5EF4-FFF2-40B4-BE49-F238E27FC236}">
                <a16:creationId xmlns:a16="http://schemas.microsoft.com/office/drawing/2014/main" id="{D1717AD7-024B-0D40-B02B-B4906E5AB568}"/>
              </a:ext>
            </a:extLst>
          </p:cNvPr>
          <p:cNvSpPr>
            <a:spLocks noChangeArrowheads="1"/>
          </p:cNvSpPr>
          <p:nvPr/>
        </p:nvSpPr>
        <p:spPr bwMode="auto">
          <a:xfrm>
            <a:off x="609600" y="4267200"/>
            <a:ext cx="205740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800">
                <a:latin typeface="Helvetica" pitchFamily="2" charset="0"/>
              </a:rPr>
              <a:t>Example: write to D0, D5 uses disks 0, 1, 3, 4</a:t>
            </a:r>
          </a:p>
        </p:txBody>
      </p:sp>
    </p:spTree>
    <p:extLst>
      <p:ext uri="{BB962C8B-B14F-4D97-AF65-F5344CB8AC3E}">
        <p14:creationId xmlns:p14="http://schemas.microsoft.com/office/powerpoint/2010/main" val="1680134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71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7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7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71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7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6" grpId="0" animBg="1"/>
      <p:bldP spid="387127" grpId="0" animBg="1"/>
      <p:bldP spid="387128" grpId="0" animBg="1"/>
      <p:bldP spid="387129" grpId="0" animBg="1"/>
      <p:bldP spid="38713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DDB87A6C-EBFE-7A49-A640-5B835A88B32C}"/>
              </a:ext>
            </a:extLst>
          </p:cNvPr>
          <p:cNvSpPr>
            <a:spLocks noGrp="1" noChangeArrowheads="1"/>
          </p:cNvSpPr>
          <p:nvPr>
            <p:ph type="title"/>
          </p:nvPr>
        </p:nvSpPr>
        <p:spPr/>
        <p:txBody>
          <a:bodyPr/>
          <a:lstStyle/>
          <a:p>
            <a:r>
              <a:rPr lang="en-US" altLang="en-US">
                <a:ea typeface="ＭＳ Ｐゴシック" panose="020B0600070205080204" pitchFamily="34" charset="-128"/>
              </a:rPr>
              <a:t>Comparison of RAID Levels (N disks, each with capacity of C)</a:t>
            </a:r>
          </a:p>
        </p:txBody>
      </p:sp>
      <p:graphicFrame>
        <p:nvGraphicFramePr>
          <p:cNvPr id="393219" name="Group 3">
            <a:extLst>
              <a:ext uri="{FF2B5EF4-FFF2-40B4-BE49-F238E27FC236}">
                <a16:creationId xmlns:a16="http://schemas.microsoft.com/office/drawing/2014/main" id="{543D7C38-EC62-6D43-B7DE-8ADC205DEAC4}"/>
              </a:ext>
            </a:extLst>
          </p:cNvPr>
          <p:cNvGraphicFramePr>
            <a:graphicFrameLocks noGrp="1"/>
          </p:cNvGraphicFramePr>
          <p:nvPr/>
        </p:nvGraphicFramePr>
        <p:xfrm>
          <a:off x="381000" y="1397000"/>
          <a:ext cx="8534400" cy="5057775"/>
        </p:xfrm>
        <a:graphic>
          <a:graphicData uri="http://schemas.openxmlformats.org/drawingml/2006/table">
            <a:tbl>
              <a:tblPr/>
              <a:tblGrid>
                <a:gridCol w="989013">
                  <a:extLst>
                    <a:ext uri="{9D8B030D-6E8A-4147-A177-3AD203B41FA5}">
                      <a16:colId xmlns:a16="http://schemas.microsoft.com/office/drawing/2014/main" val="20000"/>
                    </a:ext>
                  </a:extLst>
                </a:gridCol>
                <a:gridCol w="16017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7715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RAID level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Technique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Capacity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Advantage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Disadvantage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14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Striping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NxC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Maximum data transfer rate and sizes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No redundancy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7715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Mirroring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(N/2)xC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High performance,</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fastest write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cost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Bit(byte)-level parity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(N-1)xC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Easy to implement, high error recoverability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Low performance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Block-level parity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(N-1)xC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High redundancy and better performance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Write-related bottleneck</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715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Interleave parity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(N-1)xC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High performance, reliability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1" i="0" u="none" strike="noStrike" cap="none" normalizeH="0" baseline="0">
                          <a:ln>
                            <a:noFill/>
                          </a:ln>
                          <a:solidFill>
                            <a:schemeClr val="tx1"/>
                          </a:solidFill>
                          <a:effectLst/>
                          <a:latin typeface="Arial" charset="0"/>
                        </a:rPr>
                        <a:t>Small write problem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093759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3DCAD4B4-D101-E14B-864A-6F5185DA778D}"/>
              </a:ext>
            </a:extLst>
          </p:cNvPr>
          <p:cNvSpPr>
            <a:spLocks noGrp="1" noChangeArrowheads="1"/>
          </p:cNvSpPr>
          <p:nvPr>
            <p:ph type="title"/>
          </p:nvPr>
        </p:nvSpPr>
        <p:spPr>
          <a:xfrm>
            <a:off x="190500" y="524668"/>
            <a:ext cx="5334000" cy="474663"/>
          </a:xfrm>
        </p:spPr>
        <p:txBody>
          <a:bodyPr/>
          <a:lstStyle/>
          <a:p>
            <a:r>
              <a:rPr lang="en-US" altLang="en-US" sz="3200">
                <a:ea typeface="ＭＳ Ｐゴシック" panose="020B0600070205080204" pitchFamily="34" charset="-128"/>
              </a:rPr>
              <a:t>Berkeley History: RAID-I</a:t>
            </a:r>
          </a:p>
        </p:txBody>
      </p:sp>
      <p:sp>
        <p:nvSpPr>
          <p:cNvPr id="104450" name="Rectangle 3">
            <a:extLst>
              <a:ext uri="{FF2B5EF4-FFF2-40B4-BE49-F238E27FC236}">
                <a16:creationId xmlns:a16="http://schemas.microsoft.com/office/drawing/2014/main" id="{7C8661B0-ED62-7746-B1FE-6CFCFC69DFE0}"/>
              </a:ext>
            </a:extLst>
          </p:cNvPr>
          <p:cNvSpPr>
            <a:spLocks noGrp="1" noChangeArrowheads="1"/>
          </p:cNvSpPr>
          <p:nvPr>
            <p:ph type="body" idx="1"/>
          </p:nvPr>
        </p:nvSpPr>
        <p:spPr>
          <a:xfrm>
            <a:off x="533400" y="1600200"/>
            <a:ext cx="4648200" cy="4576763"/>
          </a:xfrm>
        </p:spPr>
        <p:txBody>
          <a:bodyPr/>
          <a:lstStyle/>
          <a:p>
            <a:pPr marL="203200" indent="-203200"/>
            <a:r>
              <a:rPr lang="en-US" altLang="en-US">
                <a:ea typeface="ＭＳ Ｐゴシック" panose="020B0600070205080204" pitchFamily="34" charset="-128"/>
              </a:rPr>
              <a:t>RAID-I (1989) </a:t>
            </a:r>
          </a:p>
          <a:p>
            <a:pPr marL="508000" lvl="1" indent="-190500"/>
            <a:r>
              <a:rPr lang="en-US" altLang="en-US">
                <a:ea typeface="ＭＳ Ｐゴシック" panose="020B0600070205080204" pitchFamily="34" charset="-128"/>
              </a:rPr>
              <a:t>Consisted of a Sun 4/280 workstation with 128 MB of DRAM, four dual-string SCSI controllers, 28 5.25-inch SCSI disks and specialized disk striping software</a:t>
            </a:r>
          </a:p>
          <a:p>
            <a:pPr marL="203200" indent="-203200"/>
            <a:r>
              <a:rPr lang="en-US" altLang="en-US">
                <a:ea typeface="ＭＳ Ｐゴシック" panose="020B0600070205080204" pitchFamily="34" charset="-128"/>
              </a:rPr>
              <a:t>Today RAID is hundreds of billion dollar industry, 80% non-PC disks sold in RAIDs</a:t>
            </a:r>
          </a:p>
        </p:txBody>
      </p:sp>
      <p:pic>
        <p:nvPicPr>
          <p:cNvPr id="104451" name="Picture 4">
            <a:extLst>
              <a:ext uri="{FF2B5EF4-FFF2-40B4-BE49-F238E27FC236}">
                <a16:creationId xmlns:a16="http://schemas.microsoft.com/office/drawing/2014/main" id="{A282D6F8-99D7-2048-BACD-079041165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762000"/>
            <a:ext cx="3368675"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211788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a:extLst>
              <a:ext uri="{FF2B5EF4-FFF2-40B4-BE49-F238E27FC236}">
                <a16:creationId xmlns:a16="http://schemas.microsoft.com/office/drawing/2014/main" id="{CDB804D3-0E50-0C4C-AE7B-775C7ADE040D}"/>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b="1" kern="1200">
                <a:solidFill>
                  <a:srgbClr val="FBBA03"/>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a:lstStyle>
          <a:p>
            <a:fld id="{6118FDF3-2E12-224C-B192-9F242ACBB4D0}" type="slidenum">
              <a:rPr lang="en-US" altLang="en-US" smtClean="0"/>
              <a:pPr/>
              <a:t>29</a:t>
            </a:fld>
            <a:endParaRPr lang="en-US" altLang="en-US" b="0">
              <a:solidFill>
                <a:srgbClr val="FBBA03"/>
              </a:solidFill>
              <a:latin typeface="Times New Roman" panose="02020603050405020304" pitchFamily="18" charset="0"/>
            </a:endParaRPr>
          </a:p>
        </p:txBody>
      </p:sp>
      <p:sp>
        <p:nvSpPr>
          <p:cNvPr id="35842" name="Rectangle 2">
            <a:extLst>
              <a:ext uri="{FF2B5EF4-FFF2-40B4-BE49-F238E27FC236}">
                <a16:creationId xmlns:a16="http://schemas.microsoft.com/office/drawing/2014/main" id="{3DB6F8A0-480C-9346-ACF6-DAF0BE9AA63A}"/>
              </a:ext>
            </a:extLst>
          </p:cNvPr>
          <p:cNvSpPr>
            <a:spLocks noGrp="1" noChangeArrowheads="1"/>
          </p:cNvSpPr>
          <p:nvPr>
            <p:ph type="title"/>
          </p:nvPr>
        </p:nvSpPr>
        <p:spPr/>
        <p:txBody>
          <a:bodyPr/>
          <a:lstStyle/>
          <a:p>
            <a:r>
              <a:rPr lang="en-US" altLang="en-US">
                <a:ea typeface="ＭＳ Ｐゴシック" panose="020B0600070205080204" pitchFamily="34" charset="-128"/>
              </a:rPr>
              <a:t>Storage Architectures</a:t>
            </a:r>
          </a:p>
        </p:txBody>
      </p:sp>
      <p:pic>
        <p:nvPicPr>
          <p:cNvPr id="35843" name="Picture 3">
            <a:extLst>
              <a:ext uri="{FF2B5EF4-FFF2-40B4-BE49-F238E27FC236}">
                <a16:creationId xmlns:a16="http://schemas.microsoft.com/office/drawing/2014/main" id="{2BBC9E52-F64B-F243-9E27-B2169262C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371600"/>
            <a:ext cx="86391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5844" name="Date Placeholder 4">
            <a:extLst>
              <a:ext uri="{FF2B5EF4-FFF2-40B4-BE49-F238E27FC236}">
                <a16:creationId xmlns:a16="http://schemas.microsoft.com/office/drawing/2014/main" id="{D2F766C4-D203-2C4A-A11A-DCD0E4EB1294}"/>
              </a:ext>
            </a:extLst>
          </p:cNvPr>
          <p:cNvSpPr>
            <a:spLocks noGrp="1"/>
          </p:cNvSpPr>
          <p:nvPr>
            <p:ph type="dt" sz="quarter" idx="10"/>
          </p:nvPr>
        </p:nvSpPr>
        <p:spPr bwMode="auto">
          <a:xfrm>
            <a:off x="6858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l" rtl="0" eaLnBrk="0" fontAlgn="base" hangingPunct="0">
              <a:spcBef>
                <a:spcPct val="0"/>
              </a:spcBef>
              <a:spcAft>
                <a:spcPct val="0"/>
              </a:spcAft>
              <a:defRPr sz="1400" b="1" kern="1200">
                <a:solidFill>
                  <a:srgbClr val="FBBA03"/>
                </a:solidFill>
                <a:latin typeface="Times New Roman" charset="0"/>
                <a:ea typeface="ＭＳ Ｐゴシック"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84404D43-216B-4F43-B1B2-3A0D1BFB68FA}" type="datetime1">
              <a:rPr lang="en-US" altLang="en-US" smtClean="0"/>
              <a:pPr>
                <a:defRPr/>
              </a:pPr>
              <a:t>11/20/24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3933475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73"/>
          <p:cNvSpPr txBox="1">
            <a:spLocks noGrp="1"/>
          </p:cNvSpPr>
          <p:nvPr>
            <p:ph type="body" idx="1"/>
          </p:nvPr>
        </p:nvSpPr>
        <p:spPr>
          <a:xfrm>
            <a:off x="188031" y="2308126"/>
            <a:ext cx="8520600" cy="3795900"/>
          </a:xfrm>
          <a:prstGeom prst="rect">
            <a:avLst/>
          </a:prstGeom>
        </p:spPr>
        <p:txBody>
          <a:bodyPr spcFirstLastPara="1" wrap="square" lIns="91425" tIns="91425" rIns="91425" bIns="91425" anchor="t" anchorCtr="0">
            <a:noAutofit/>
          </a:bodyPr>
          <a:lstStyle/>
          <a:p>
            <a:pPr marL="0" indent="0">
              <a:buNone/>
            </a:pPr>
            <a:r>
              <a:rPr lang="en" sz="2400"/>
              <a:t>Reading a word from disk versus main memory: 10</a:t>
            </a:r>
            <a:r>
              <a:rPr lang="en" sz="2400" baseline="30000"/>
              <a:t>5 </a:t>
            </a:r>
            <a:r>
              <a:rPr lang="en" sz="2400"/>
              <a:t>slower!</a:t>
            </a:r>
            <a:endParaRPr sz="2400"/>
          </a:p>
          <a:p>
            <a:pPr marL="0" indent="0">
              <a:spcBef>
                <a:spcPts val="1600"/>
              </a:spcBef>
              <a:buNone/>
            </a:pPr>
            <a:r>
              <a:rPr lang="en" sz="2200"/>
              <a:t>Reading many contiguously stored words </a:t>
            </a:r>
            <a:br>
              <a:rPr lang="en" sz="2200"/>
            </a:br>
            <a:r>
              <a:rPr lang="en" sz="2200"/>
              <a:t>is faster per word, but fast modern disks</a:t>
            </a:r>
            <a:br>
              <a:rPr lang="en" sz="2200"/>
            </a:br>
            <a:r>
              <a:rPr lang="en" sz="2200"/>
              <a:t>still only reach 150MB/s for sequential reads.</a:t>
            </a:r>
            <a:br>
              <a:rPr lang="en" sz="2200"/>
            </a:br>
            <a:endParaRPr sz="2200"/>
          </a:p>
          <a:p>
            <a:pPr marL="0" indent="0">
              <a:spcBef>
                <a:spcPts val="1600"/>
              </a:spcBef>
              <a:spcAft>
                <a:spcPts val="1600"/>
              </a:spcAft>
              <a:buNone/>
            </a:pPr>
            <a:r>
              <a:rPr lang="en" sz="2400"/>
              <a:t>IO Bound: </a:t>
            </a:r>
            <a:r>
              <a:rPr lang="en" sz="2000"/>
              <a:t>biggest performance bottleneck is reading / writing to disk.</a:t>
            </a:r>
            <a:r>
              <a:rPr lang="en" sz="2400"/>
              <a:t> </a:t>
            </a:r>
            <a:br>
              <a:rPr lang="en" sz="2400"/>
            </a:br>
            <a:br>
              <a:rPr lang="en" sz="2400"/>
            </a:br>
            <a:r>
              <a:rPr lang="en" sz="2400"/>
              <a:t>(starts around 100 GBs; ~10 minutes just to read). </a:t>
            </a:r>
            <a:endParaRPr sz="2400"/>
          </a:p>
        </p:txBody>
      </p:sp>
      <p:pic>
        <p:nvPicPr>
          <p:cNvPr id="725" name="Google Shape;725;p73"/>
          <p:cNvPicPr preferRelativeResize="0"/>
          <p:nvPr/>
        </p:nvPicPr>
        <p:blipFill rotWithShape="1">
          <a:blip r:embed="rId3">
            <a:alphaModFix/>
          </a:blip>
          <a:srcRect b="24121"/>
          <a:stretch/>
        </p:blipFill>
        <p:spPr>
          <a:xfrm>
            <a:off x="6575031" y="2933862"/>
            <a:ext cx="2133600" cy="1626175"/>
          </a:xfrm>
          <a:prstGeom prst="rect">
            <a:avLst/>
          </a:prstGeom>
          <a:noFill/>
          <a:ln>
            <a:noFill/>
          </a:ln>
        </p:spPr>
      </p:pic>
      <p:sp>
        <p:nvSpPr>
          <p:cNvPr id="726" name="Google Shape;726;p73"/>
          <p:cNvSpPr txBox="1"/>
          <p:nvPr/>
        </p:nvSpPr>
        <p:spPr>
          <a:xfrm>
            <a:off x="0" y="0"/>
            <a:ext cx="9144000" cy="1852028"/>
          </a:xfrm>
          <a:prstGeom prst="rect">
            <a:avLst/>
          </a:prstGeom>
          <a:solidFill>
            <a:srgbClr val="980000"/>
          </a:solidFill>
          <a:ln>
            <a:noFill/>
          </a:ln>
        </p:spPr>
        <p:txBody>
          <a:bodyPr spcFirstLastPara="1" wrap="square" lIns="91425" tIns="91425" rIns="91425" bIns="91425" anchor="ctr" anchorCtr="0">
            <a:noAutofit/>
          </a:bodyPr>
          <a:lstStyle/>
          <a:p>
            <a:pPr eaLnBrk="1" fontAlgn="auto" hangingPunct="1">
              <a:lnSpc>
                <a:spcPct val="115000"/>
              </a:lnSpc>
              <a:spcBef>
                <a:spcPts val="0"/>
              </a:spcBef>
              <a:spcAft>
                <a:spcPts val="0"/>
              </a:spcAft>
              <a:buClr>
                <a:srgbClr val="000000"/>
              </a:buClr>
              <a:buSzPts val="1100"/>
            </a:pPr>
            <a:r>
              <a:rPr lang="en" sz="4400" b="1" kern="0">
                <a:solidFill>
                  <a:srgbClr val="FFF2CC"/>
                </a:solidFill>
                <a:latin typeface="Arial"/>
                <a:cs typeface="Arial"/>
                <a:sym typeface="Arial"/>
              </a:rPr>
              <a:t>Big data: IO Bounded</a:t>
            </a:r>
            <a:endParaRPr i="1" kern="0">
              <a:solidFill>
                <a:srgbClr val="FFF2CC"/>
              </a:solidFill>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1917793"/>
            <a:ext cx="1828800" cy="2349407"/>
          </a:xfrm>
          <a:prstGeom prst="rect">
            <a:avLst/>
          </a:prstGeom>
        </p:spPr>
      </p:pic>
      <p:sp>
        <p:nvSpPr>
          <p:cNvPr id="2" name="Title 1"/>
          <p:cNvSpPr>
            <a:spLocks noGrp="1"/>
          </p:cNvSpPr>
          <p:nvPr>
            <p:ph type="title"/>
          </p:nvPr>
        </p:nvSpPr>
        <p:spPr>
          <a:xfrm>
            <a:off x="457200" y="228600"/>
            <a:ext cx="8229600" cy="1143000"/>
          </a:xfrm>
        </p:spPr>
        <p:txBody>
          <a:bodyPr>
            <a:normAutofit/>
          </a:bodyPr>
          <a:lstStyle/>
          <a:p>
            <a:r>
              <a:rPr lang="en-US" sz="4600" b="1">
                <a:latin typeface="Cooper Black" pitchFamily="18" charset="0"/>
                <a:cs typeface="Arial" pitchFamily="34" charset="0"/>
              </a:rPr>
              <a:t>What is cloud storage?</a:t>
            </a:r>
          </a:p>
        </p:txBody>
      </p:sp>
      <p:sp>
        <p:nvSpPr>
          <p:cNvPr id="3" name="Content Placeholder 2"/>
          <p:cNvSpPr>
            <a:spLocks noGrp="1"/>
          </p:cNvSpPr>
          <p:nvPr>
            <p:ph sz="half" idx="1"/>
          </p:nvPr>
        </p:nvSpPr>
        <p:spPr>
          <a:xfrm>
            <a:off x="457200" y="1600201"/>
            <a:ext cx="6858000" cy="2514600"/>
          </a:xfrm>
        </p:spPr>
        <p:txBody>
          <a:bodyPr>
            <a:normAutofit/>
          </a:bodyPr>
          <a:lstStyle/>
          <a:p>
            <a:pPr>
              <a:buFont typeface="Wingdings" pitchFamily="2" charset="2"/>
              <a:buChar char="Ø"/>
            </a:pPr>
            <a:r>
              <a:rPr lang="en-US" sz="3200">
                <a:cs typeface="Arial" pitchFamily="34" charset="0"/>
              </a:rPr>
              <a:t>History</a:t>
            </a:r>
          </a:p>
          <a:p>
            <a:pPr lvl="1">
              <a:buFont typeface="Wingdings" pitchFamily="2" charset="2"/>
              <a:buChar char="Ø"/>
            </a:pPr>
            <a:r>
              <a:rPr lang="en-US" sz="2400">
                <a:cs typeface="Arial" pitchFamily="34" charset="0"/>
              </a:rPr>
              <a:t>J.C.R. </a:t>
            </a:r>
            <a:r>
              <a:rPr lang="en-US" sz="2400" err="1">
                <a:cs typeface="Arial" pitchFamily="34" charset="0"/>
              </a:rPr>
              <a:t>Licklider</a:t>
            </a:r>
            <a:r>
              <a:rPr lang="en-US" sz="2400">
                <a:cs typeface="Arial" pitchFamily="34" charset="0"/>
              </a:rPr>
              <a:t> – One of the fathers of the cloud computing idea.</a:t>
            </a:r>
          </a:p>
          <a:p>
            <a:pPr lvl="1">
              <a:buFont typeface="Wingdings" pitchFamily="2" charset="2"/>
              <a:buChar char="Ø"/>
            </a:pPr>
            <a:r>
              <a:rPr lang="en-US" sz="2400">
                <a:cs typeface="Arial" pitchFamily="34" charset="0"/>
              </a:rPr>
              <a:t>Global network that allows access from anywhere at anytime.</a:t>
            </a:r>
          </a:p>
        </p:txBody>
      </p:sp>
      <p:sp>
        <p:nvSpPr>
          <p:cNvPr id="16" name="Content Placeholder 15"/>
          <p:cNvSpPr>
            <a:spLocks noGrp="1"/>
          </p:cNvSpPr>
          <p:nvPr>
            <p:ph sz="half" idx="2"/>
          </p:nvPr>
        </p:nvSpPr>
        <p:spPr>
          <a:xfrm>
            <a:off x="457200" y="4191000"/>
            <a:ext cx="8229600" cy="2163763"/>
          </a:xfrm>
        </p:spPr>
        <p:txBody>
          <a:bodyPr>
            <a:normAutofit/>
          </a:bodyPr>
          <a:lstStyle/>
          <a:p>
            <a:pPr marL="457200" lvl="2" indent="-457200">
              <a:buFont typeface="Wingdings" pitchFamily="2" charset="2"/>
              <a:buChar char="Ø"/>
            </a:pPr>
            <a:r>
              <a:rPr lang="en-US" sz="3200">
                <a:cs typeface="Arial" pitchFamily="34" charset="0"/>
              </a:rPr>
              <a:t>Concept</a:t>
            </a:r>
          </a:p>
          <a:p>
            <a:pPr marL="914400" lvl="3" indent="-457200">
              <a:buFont typeface="Wingdings" pitchFamily="2" charset="2"/>
              <a:buChar char="Ø"/>
            </a:pPr>
            <a:r>
              <a:rPr lang="en-US" sz="2600">
                <a:cs typeface="Arial" pitchFamily="34" charset="0"/>
              </a:rPr>
              <a:t>Cloud storage is a service model in which data is maintained, managed and backed up remotely and made available to users over a network (typically the Internet).</a:t>
            </a:r>
          </a:p>
          <a:p>
            <a:endParaRPr lang="en-US"/>
          </a:p>
        </p:txBody>
      </p:sp>
    </p:spTree>
    <p:extLst>
      <p:ext uri="{BB962C8B-B14F-4D97-AF65-F5344CB8AC3E}">
        <p14:creationId xmlns:p14="http://schemas.microsoft.com/office/powerpoint/2010/main" val="4979862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06439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2" name="Title 1"/>
          <p:cNvSpPr>
            <a:spLocks noGrp="1"/>
          </p:cNvSpPr>
          <p:nvPr>
            <p:ph type="title"/>
          </p:nvPr>
        </p:nvSpPr>
        <p:spPr>
          <a:xfrm>
            <a:off x="628650" y="997744"/>
            <a:ext cx="7886700" cy="812006"/>
          </a:xfrm>
        </p:spPr>
        <p:txBody>
          <a:bodyPr/>
          <a:lstStyle/>
          <a:p>
            <a:r>
              <a:rPr lang="x-none" altLang="en-US">
                <a:latin typeface="Arial" panose="020B0604020202020204" pitchFamily="34" charset="0"/>
              </a:rPr>
              <a:t>Storage Types</a:t>
            </a:r>
          </a:p>
        </p:txBody>
      </p:sp>
      <p:sp>
        <p:nvSpPr>
          <p:cNvPr id="3" name="Content Placeholder 2"/>
          <p:cNvSpPr>
            <a:spLocks noGrp="1"/>
          </p:cNvSpPr>
          <p:nvPr>
            <p:ph idx="1"/>
          </p:nvPr>
        </p:nvSpPr>
        <p:spPr>
          <a:xfrm>
            <a:off x="385524" y="2329324"/>
            <a:ext cx="3522821" cy="3263741"/>
          </a:xfrm>
        </p:spPr>
        <p:txBody>
          <a:bodyPr>
            <a:normAutofit/>
          </a:bodyPr>
          <a:lstStyle/>
          <a:p>
            <a:r>
              <a:rPr lang="en-US" sz="2800"/>
              <a:t>In cloud computing environments, three types of storage solutions are offered: </a:t>
            </a:r>
          </a:p>
          <a:p>
            <a:pPr lvl="1"/>
            <a:r>
              <a:rPr lang="en-US" sz="2000"/>
              <a:t>Block storage</a:t>
            </a:r>
          </a:p>
          <a:p>
            <a:pPr lvl="1"/>
            <a:r>
              <a:rPr lang="en-US" sz="2000"/>
              <a:t>File storage</a:t>
            </a:r>
          </a:p>
          <a:p>
            <a:pPr lvl="1"/>
            <a:r>
              <a:rPr lang="en-US" sz="2000"/>
              <a:t>Object storage</a:t>
            </a:r>
          </a:p>
        </p:txBody>
      </p:sp>
      <p:sp>
        <p:nvSpPr>
          <p:cNvPr id="7" name="Rectangle 6"/>
          <p:cNvSpPr/>
          <p:nvPr/>
        </p:nvSpPr>
        <p:spPr>
          <a:xfrm>
            <a:off x="-9884" y="857250"/>
            <a:ext cx="152759" cy="51435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 2019 Arshdeep Bahga &amp; Vijay Madisetti</a:t>
            </a:r>
          </a:p>
        </p:txBody>
      </p:sp>
      <p:pic>
        <p:nvPicPr>
          <p:cNvPr id="5" name="Picture 4" descr="Screenshot from 2019-08-16 11-38-19"/>
          <p:cNvPicPr>
            <a:picLocks noChangeAspect="1"/>
          </p:cNvPicPr>
          <p:nvPr/>
        </p:nvPicPr>
        <p:blipFill>
          <a:blip r:embed="rId3"/>
          <a:stretch>
            <a:fillRect/>
          </a:stretch>
        </p:blipFill>
        <p:spPr>
          <a:xfrm>
            <a:off x="4150995" y="2226469"/>
            <a:ext cx="4993005" cy="2952750"/>
          </a:xfrm>
          <a:prstGeom prst="rect">
            <a:avLst/>
          </a:prstGeom>
        </p:spPr>
      </p:pic>
    </p:spTree>
    <p:extLst>
      <p:ext uri="{BB962C8B-B14F-4D97-AF65-F5344CB8AC3E}">
        <p14:creationId xmlns:p14="http://schemas.microsoft.com/office/powerpoint/2010/main" val="3633633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up&#10;&#10;Description automatically generated">
            <a:extLst>
              <a:ext uri="{FF2B5EF4-FFF2-40B4-BE49-F238E27FC236}">
                <a16:creationId xmlns:a16="http://schemas.microsoft.com/office/drawing/2014/main" id="{C42E9CDD-C773-0B42-BBF3-A424FA4FF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387" y="2464594"/>
            <a:ext cx="3149600" cy="3797300"/>
          </a:xfrm>
          <a:prstGeom prst="rect">
            <a:avLst/>
          </a:prstGeom>
        </p:spPr>
      </p:pic>
      <p:sp>
        <p:nvSpPr>
          <p:cNvPr id="4" name="Rectangle 3"/>
          <p:cNvSpPr/>
          <p:nvPr/>
        </p:nvSpPr>
        <p:spPr>
          <a:xfrm>
            <a:off x="0" y="857250"/>
            <a:ext cx="9144000" cy="106439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2" name="Title 1"/>
          <p:cNvSpPr>
            <a:spLocks noGrp="1"/>
          </p:cNvSpPr>
          <p:nvPr>
            <p:ph type="title"/>
          </p:nvPr>
        </p:nvSpPr>
        <p:spPr>
          <a:xfrm>
            <a:off x="628650" y="997744"/>
            <a:ext cx="7886700" cy="812006"/>
          </a:xfrm>
        </p:spPr>
        <p:txBody>
          <a:bodyPr/>
          <a:lstStyle/>
          <a:p>
            <a:r>
              <a:rPr lang="en-US">
                <a:sym typeface="+mn-ea"/>
              </a:rPr>
              <a:t>Block </a:t>
            </a:r>
            <a:r>
              <a:rPr lang="x-none" altLang="en-US">
                <a:sym typeface="+mn-ea"/>
              </a:rPr>
              <a:t>S</a:t>
            </a:r>
            <a:r>
              <a:rPr lang="en-US">
                <a:sym typeface="+mn-ea"/>
              </a:rPr>
              <a:t>torage</a:t>
            </a:r>
            <a:endParaRPr lang="x-none" altLang="en-US">
              <a:latin typeface="Arial" panose="020B0604020202020204" pitchFamily="34" charset="0"/>
            </a:endParaRPr>
          </a:p>
        </p:txBody>
      </p:sp>
      <p:sp>
        <p:nvSpPr>
          <p:cNvPr id="3" name="Content Placeholder 2"/>
          <p:cNvSpPr>
            <a:spLocks noGrp="1"/>
          </p:cNvSpPr>
          <p:nvPr>
            <p:ph idx="1"/>
          </p:nvPr>
        </p:nvSpPr>
        <p:spPr>
          <a:xfrm>
            <a:off x="483507" y="2187575"/>
            <a:ext cx="5631543" cy="4351338"/>
          </a:xfrm>
        </p:spPr>
        <p:txBody>
          <a:bodyPr>
            <a:normAutofit/>
          </a:bodyPr>
          <a:lstStyle/>
          <a:p>
            <a:r>
              <a:rPr lang="en-US" sz="2800"/>
              <a:t>Block storage operates at the operating system kernel level, and the data is stored and organized as an array of blocks. </a:t>
            </a:r>
          </a:p>
          <a:p>
            <a:r>
              <a:rPr lang="en-US" sz="2800"/>
              <a:t>In Block storage, the data is stored without any concept of data format or type. </a:t>
            </a:r>
          </a:p>
          <a:p>
            <a:r>
              <a:rPr lang="en-US" sz="2800"/>
              <a:t>Block storage is accessed over the network as a Storage Area Network (SAN) using protocols such as iSCSI.</a:t>
            </a:r>
          </a:p>
        </p:txBody>
      </p:sp>
      <p:sp>
        <p:nvSpPr>
          <p:cNvPr id="7" name="Rectangle 6"/>
          <p:cNvSpPr/>
          <p:nvPr/>
        </p:nvSpPr>
        <p:spPr>
          <a:xfrm>
            <a:off x="-9884" y="857250"/>
            <a:ext cx="152759" cy="51435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 2019 Arshdeep Bahga &amp; Vijay Madisetti</a:t>
            </a:r>
          </a:p>
        </p:txBody>
      </p:sp>
    </p:spTree>
    <p:extLst>
      <p:ext uri="{BB962C8B-B14F-4D97-AF65-F5344CB8AC3E}">
        <p14:creationId xmlns:p14="http://schemas.microsoft.com/office/powerpoint/2010/main" val="2448429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60D98204-EB51-344A-B9F8-CB6AB259A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27" y="1765300"/>
            <a:ext cx="2895600" cy="5092700"/>
          </a:xfrm>
          <a:prstGeom prst="rect">
            <a:avLst/>
          </a:prstGeom>
        </p:spPr>
      </p:pic>
      <p:sp>
        <p:nvSpPr>
          <p:cNvPr id="4" name="Rectangle 3"/>
          <p:cNvSpPr/>
          <p:nvPr/>
        </p:nvSpPr>
        <p:spPr>
          <a:xfrm>
            <a:off x="0" y="857250"/>
            <a:ext cx="9144000" cy="106439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2" name="Title 1"/>
          <p:cNvSpPr>
            <a:spLocks noGrp="1"/>
          </p:cNvSpPr>
          <p:nvPr>
            <p:ph type="title"/>
          </p:nvPr>
        </p:nvSpPr>
        <p:spPr>
          <a:xfrm>
            <a:off x="628650" y="997744"/>
            <a:ext cx="7886700" cy="812006"/>
          </a:xfrm>
        </p:spPr>
        <p:txBody>
          <a:bodyPr/>
          <a:lstStyle/>
          <a:p>
            <a:r>
              <a:rPr lang="en-US">
                <a:sym typeface="+mn-ea"/>
              </a:rPr>
              <a:t>File </a:t>
            </a:r>
            <a:r>
              <a:rPr lang="x-none" altLang="en-US">
                <a:sym typeface="+mn-ea"/>
              </a:rPr>
              <a:t>S</a:t>
            </a:r>
            <a:r>
              <a:rPr lang="en-US">
                <a:sym typeface="+mn-ea"/>
              </a:rPr>
              <a:t>torage</a:t>
            </a:r>
            <a:endParaRPr lang="x-none" altLang="en-US">
              <a:latin typeface="Arial" panose="020B0604020202020204" pitchFamily="34" charset="0"/>
            </a:endParaRPr>
          </a:p>
        </p:txBody>
      </p:sp>
      <p:sp>
        <p:nvSpPr>
          <p:cNvPr id="3" name="Content Placeholder 2"/>
          <p:cNvSpPr>
            <a:spLocks noGrp="1"/>
          </p:cNvSpPr>
          <p:nvPr>
            <p:ph idx="1"/>
          </p:nvPr>
        </p:nvSpPr>
        <p:spPr>
          <a:xfrm>
            <a:off x="206413" y="2062993"/>
            <a:ext cx="5918277" cy="4351338"/>
          </a:xfrm>
        </p:spPr>
        <p:txBody>
          <a:bodyPr>
            <a:normAutofit/>
          </a:bodyPr>
          <a:lstStyle/>
          <a:p>
            <a:r>
              <a:rPr lang="en-US" sz="2400"/>
              <a:t>File storage operates at the operating system user level, and the data is stored as data blocks which are managed by a file system. </a:t>
            </a:r>
          </a:p>
          <a:p>
            <a:r>
              <a:rPr lang="en-US" sz="2400"/>
              <a:t>In file storage, data is managed as a named hierarchy of files and folders. </a:t>
            </a:r>
          </a:p>
          <a:p>
            <a:r>
              <a:rPr lang="en-US" sz="2400"/>
              <a:t>Files have meta-data associated with them (such as file name, type, and creation date). </a:t>
            </a:r>
          </a:p>
          <a:p>
            <a:r>
              <a:rPr lang="en-US" sz="2400"/>
              <a:t>File storage is accessed over the network as a Network Attached Storage (NAS) using protocols such as Network File System (NFS) or Common Internet File System (CIFS), HDFS.</a:t>
            </a:r>
          </a:p>
        </p:txBody>
      </p:sp>
      <p:sp>
        <p:nvSpPr>
          <p:cNvPr id="7" name="Rectangle 6"/>
          <p:cNvSpPr/>
          <p:nvPr/>
        </p:nvSpPr>
        <p:spPr>
          <a:xfrm>
            <a:off x="-9884" y="857250"/>
            <a:ext cx="152759" cy="51435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 2019 Arshdeep Bahga &amp; Vijay Madisetti</a:t>
            </a:r>
          </a:p>
        </p:txBody>
      </p:sp>
    </p:spTree>
    <p:extLst>
      <p:ext uri="{BB962C8B-B14F-4D97-AF65-F5344CB8AC3E}">
        <p14:creationId xmlns:p14="http://schemas.microsoft.com/office/powerpoint/2010/main" val="3307370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25FAA34B-B267-A444-8B1E-C9F90B65E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369" y="1879600"/>
            <a:ext cx="2679700" cy="4978400"/>
          </a:xfrm>
          <a:prstGeom prst="rect">
            <a:avLst/>
          </a:prstGeom>
        </p:spPr>
      </p:pic>
      <p:sp>
        <p:nvSpPr>
          <p:cNvPr id="4" name="Rectangle 3"/>
          <p:cNvSpPr/>
          <p:nvPr/>
        </p:nvSpPr>
        <p:spPr>
          <a:xfrm>
            <a:off x="0" y="857250"/>
            <a:ext cx="9144000" cy="106439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2" name="Title 1"/>
          <p:cNvSpPr>
            <a:spLocks noGrp="1"/>
          </p:cNvSpPr>
          <p:nvPr>
            <p:ph type="title"/>
          </p:nvPr>
        </p:nvSpPr>
        <p:spPr>
          <a:xfrm>
            <a:off x="628650" y="997744"/>
            <a:ext cx="7886700" cy="812006"/>
          </a:xfrm>
        </p:spPr>
        <p:txBody>
          <a:bodyPr/>
          <a:lstStyle/>
          <a:p>
            <a:r>
              <a:rPr lang="x-none" altLang="en-US">
                <a:sym typeface="+mn-ea"/>
              </a:rPr>
              <a:t>Object S</a:t>
            </a:r>
            <a:r>
              <a:rPr lang="en-US">
                <a:sym typeface="+mn-ea"/>
              </a:rPr>
              <a:t>torage</a:t>
            </a:r>
            <a:endParaRPr lang="x-none" altLang="en-US">
              <a:latin typeface="Arial" panose="020B0604020202020204" pitchFamily="34" charset="0"/>
            </a:endParaRPr>
          </a:p>
        </p:txBody>
      </p:sp>
      <p:sp>
        <p:nvSpPr>
          <p:cNvPr id="3" name="Content Placeholder 2"/>
          <p:cNvSpPr>
            <a:spLocks noGrp="1"/>
          </p:cNvSpPr>
          <p:nvPr>
            <p:ph idx="1"/>
          </p:nvPr>
        </p:nvSpPr>
        <p:spPr>
          <a:xfrm>
            <a:off x="367393" y="2183039"/>
            <a:ext cx="5568458" cy="4351338"/>
          </a:xfrm>
        </p:spPr>
        <p:txBody>
          <a:bodyPr>
            <a:normAutofit/>
          </a:bodyPr>
          <a:lstStyle/>
          <a:p>
            <a:r>
              <a:rPr lang="en-US" sz="2800"/>
              <a:t>Object storage operates at the application level, and the data is stored as objects. </a:t>
            </a:r>
          </a:p>
          <a:p>
            <a:r>
              <a:rPr lang="en-US" sz="2800"/>
              <a:t>Each object consists of an object identifier (OID), data, and meta-data. </a:t>
            </a:r>
          </a:p>
          <a:p>
            <a:r>
              <a:rPr lang="en-US" sz="2800"/>
              <a:t>Object storage is accessed with protocols such as HTTP using REST APIs.</a:t>
            </a:r>
          </a:p>
        </p:txBody>
      </p:sp>
      <p:sp>
        <p:nvSpPr>
          <p:cNvPr id="7" name="Rectangle 6"/>
          <p:cNvSpPr/>
          <p:nvPr/>
        </p:nvSpPr>
        <p:spPr>
          <a:xfrm>
            <a:off x="-9884" y="857250"/>
            <a:ext cx="152759" cy="51435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Arial" panose="020B0604020202020204" pitchFamily="34" charset="0"/>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 2019 Arshdeep Bahga &amp; Vijay Madisetti</a:t>
            </a:r>
          </a:p>
        </p:txBody>
      </p:sp>
    </p:spTree>
    <p:extLst>
      <p:ext uri="{BB962C8B-B14F-4D97-AF65-F5344CB8AC3E}">
        <p14:creationId xmlns:p14="http://schemas.microsoft.com/office/powerpoint/2010/main" val="1658655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Cooper Black" pitchFamily="18" charset="0"/>
              </a:rPr>
              <a:t>How does cloud storage work? </a:t>
            </a:r>
          </a:p>
        </p:txBody>
      </p:sp>
      <p:sp>
        <p:nvSpPr>
          <p:cNvPr id="5" name="Content Placeholder 4"/>
          <p:cNvSpPr>
            <a:spLocks noGrp="1"/>
          </p:cNvSpPr>
          <p:nvPr>
            <p:ph idx="1"/>
          </p:nvPr>
        </p:nvSpPr>
        <p:spPr>
          <a:xfrm>
            <a:off x="442686" y="1966911"/>
            <a:ext cx="3657600" cy="4525963"/>
          </a:xfrm>
        </p:spPr>
        <p:txBody>
          <a:bodyPr>
            <a:normAutofit/>
          </a:bodyPr>
          <a:lstStyle/>
          <a:p>
            <a:pPr>
              <a:buFont typeface="Wingdings" pitchFamily="2" charset="2"/>
              <a:buChar char="Ø"/>
            </a:pPr>
            <a:r>
              <a:rPr lang="en-US" sz="2800">
                <a:cs typeface="Arial" pitchFamily="34" charset="0"/>
              </a:rPr>
              <a:t>Redundancy</a:t>
            </a:r>
          </a:p>
          <a:p>
            <a:pPr lvl="1">
              <a:buFont typeface="Wingdings" pitchFamily="2" charset="2"/>
              <a:buChar char="Ø"/>
            </a:pPr>
            <a:r>
              <a:rPr lang="en-US" sz="2400">
                <a:cs typeface="Arial" pitchFamily="34" charset="0"/>
              </a:rPr>
              <a:t>Core of cloud computing</a:t>
            </a:r>
          </a:p>
          <a:p>
            <a:pPr>
              <a:buFont typeface="Wingdings" pitchFamily="2" charset="2"/>
              <a:buChar char="Ø"/>
            </a:pPr>
            <a:r>
              <a:rPr lang="en-US" sz="2800">
                <a:cs typeface="Arial" pitchFamily="34" charset="0"/>
              </a:rPr>
              <a:t>Equipment</a:t>
            </a:r>
          </a:p>
          <a:p>
            <a:pPr lvl="1">
              <a:buFont typeface="Wingdings" pitchFamily="2" charset="2"/>
              <a:buChar char="Ø"/>
            </a:pPr>
            <a:r>
              <a:rPr lang="en-US" sz="2400">
                <a:cs typeface="Arial" pitchFamily="34" charset="0"/>
              </a:rPr>
              <a:t>Data servers</a:t>
            </a:r>
          </a:p>
          <a:p>
            <a:pPr lvl="1">
              <a:buFont typeface="Wingdings" pitchFamily="2" charset="2"/>
              <a:buChar char="Ø"/>
            </a:pPr>
            <a:r>
              <a:rPr lang="en-US" sz="2400">
                <a:cs typeface="Arial" pitchFamily="34" charset="0"/>
              </a:rPr>
              <a:t>Power supplies</a:t>
            </a:r>
          </a:p>
          <a:p>
            <a:pPr>
              <a:buFont typeface="Wingdings" pitchFamily="2" charset="2"/>
              <a:buChar char="Ø"/>
            </a:pPr>
            <a:r>
              <a:rPr lang="en-US" sz="2800">
                <a:cs typeface="Arial" pitchFamily="34" charset="0"/>
              </a:rPr>
              <a:t>Data files</a:t>
            </a:r>
          </a:p>
          <a:p>
            <a:pPr lvl="1">
              <a:buFont typeface="Wingdings" pitchFamily="2" charset="2"/>
              <a:buChar char="Ø"/>
            </a:pPr>
            <a:r>
              <a:rPr lang="en-US" sz="2400">
                <a:cs typeface="Arial" pitchFamily="34" charset="0"/>
              </a:rPr>
              <a:t>Replication</a:t>
            </a:r>
          </a:p>
          <a:p>
            <a:endParaRPr lang="en-US" sz="280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0389" y="3276600"/>
            <a:ext cx="3486828" cy="32858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403" y="1498899"/>
            <a:ext cx="4114800" cy="1549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2839188"/>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399541" y="1417638"/>
            <a:ext cx="7124196" cy="4566139"/>
            <a:chOff x="3399541" y="1417638"/>
            <a:chExt cx="7124196" cy="4566139"/>
          </a:xfrm>
        </p:grpSpPr>
        <p:sp>
          <p:nvSpPr>
            <p:cNvPr id="162" name="Cloud 161"/>
            <p:cNvSpPr/>
            <p:nvPr/>
          </p:nvSpPr>
          <p:spPr>
            <a:xfrm>
              <a:off x="3399541" y="1417638"/>
              <a:ext cx="6163971" cy="4566139"/>
            </a:xfrm>
            <a:prstGeom prst="cloud">
              <a:avLst/>
            </a:prstGeom>
            <a:no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4000">
                <a:solidFill>
                  <a:schemeClr val="tx1"/>
                </a:solidFill>
                <a:latin typeface="Gill Sans"/>
                <a:cs typeface="Gill Sans"/>
              </a:endParaRPr>
            </a:p>
          </p:txBody>
        </p:sp>
        <p:pic>
          <p:nvPicPr>
            <p:cNvPr id="4" name="Picture 3" descr="MC910216337.PNG"/>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7091" y="2064958"/>
              <a:ext cx="6426646" cy="3607050"/>
            </a:xfrm>
            <a:prstGeom prst="rect">
              <a:avLst/>
            </a:prstGeom>
          </p:spPr>
        </p:pic>
        <p:grpSp>
          <p:nvGrpSpPr>
            <p:cNvPr id="80" name="Group 79"/>
            <p:cNvGrpSpPr>
              <a:grpSpLocks noChangeAspect="1"/>
            </p:cNvGrpSpPr>
            <p:nvPr/>
          </p:nvGrpSpPr>
          <p:grpSpPr>
            <a:xfrm>
              <a:off x="4065156" y="3001414"/>
              <a:ext cx="996163" cy="914400"/>
              <a:chOff x="4546690" y="137362"/>
              <a:chExt cx="3820302" cy="3506741"/>
            </a:xfrm>
          </p:grpSpPr>
          <p:pic>
            <p:nvPicPr>
              <p:cNvPr id="52" name="Picture 5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56" name="Picture 5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57" name="Picture 5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58" name="Picture 5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59" name="Picture 5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60" name="Picture 5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62" name="Picture 6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63" name="Picture 6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64" name="Picture 6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65" name="Picture 6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66" name="Picture 6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67" name="Picture 6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74" name="Picture 7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75" name="Picture 7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76" name="Picture 7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77" name="Picture 7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78" name="Picture 7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79" name="Picture 7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81" name="Group 80"/>
            <p:cNvGrpSpPr>
              <a:grpSpLocks noChangeAspect="1"/>
            </p:cNvGrpSpPr>
            <p:nvPr/>
          </p:nvGrpSpPr>
          <p:grpSpPr>
            <a:xfrm>
              <a:off x="7346832" y="2236265"/>
              <a:ext cx="996163" cy="914400"/>
              <a:chOff x="4546690" y="137362"/>
              <a:chExt cx="3820302" cy="3506741"/>
            </a:xfrm>
          </p:grpSpPr>
          <p:pic>
            <p:nvPicPr>
              <p:cNvPr id="82" name="Picture 8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83" name="Picture 8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84" name="Picture 8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85" name="Picture 8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86" name="Picture 8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87" name="Picture 8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88" name="Picture 8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89" name="Picture 8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90" name="Picture 8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91" name="Picture 9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92" name="Picture 9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93" name="Picture 9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94" name="Picture 9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95" name="Picture 9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96" name="Picture 9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97" name="Picture 9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98" name="Picture 9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99" name="Picture 9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100" name="Group 99"/>
            <p:cNvGrpSpPr>
              <a:grpSpLocks noChangeAspect="1"/>
            </p:cNvGrpSpPr>
            <p:nvPr/>
          </p:nvGrpSpPr>
          <p:grpSpPr>
            <a:xfrm>
              <a:off x="5228936" y="2080119"/>
              <a:ext cx="996163" cy="914400"/>
              <a:chOff x="4546690" y="137362"/>
              <a:chExt cx="3820302" cy="3506741"/>
            </a:xfrm>
          </p:grpSpPr>
          <p:pic>
            <p:nvPicPr>
              <p:cNvPr id="101" name="Picture 10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102" name="Picture 10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103" name="Picture 10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104" name="Picture 10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105" name="Picture 10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106" name="Picture 10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107" name="Picture 10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108" name="Picture 10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109" name="Picture 10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110" name="Picture 10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111" name="Picture 11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112" name="Picture 11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113" name="Picture 11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114" name="Picture 11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115" name="Picture 11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116" name="Picture 11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117" name="Picture 11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118" name="Picture 11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119" name="Group 118"/>
            <p:cNvGrpSpPr>
              <a:grpSpLocks noChangeAspect="1"/>
            </p:cNvGrpSpPr>
            <p:nvPr/>
          </p:nvGrpSpPr>
          <p:grpSpPr>
            <a:xfrm>
              <a:off x="6118697" y="3353646"/>
              <a:ext cx="996163" cy="914400"/>
              <a:chOff x="4546690" y="137362"/>
              <a:chExt cx="3820302" cy="3506741"/>
            </a:xfrm>
          </p:grpSpPr>
          <p:pic>
            <p:nvPicPr>
              <p:cNvPr id="120" name="Picture 11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121" name="Picture 12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122" name="Picture 12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123" name="Picture 12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124" name="Picture 12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125" name="Picture 12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126" name="Picture 12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127" name="Picture 12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128" name="Picture 12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129" name="Picture 12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130" name="Picture 12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131" name="Picture 13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132" name="Picture 13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133" name="Picture 13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134" name="Picture 13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135" name="Picture 13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136" name="Picture 13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137" name="Picture 13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138" name="Group 137"/>
            <p:cNvGrpSpPr>
              <a:grpSpLocks noChangeAspect="1"/>
            </p:cNvGrpSpPr>
            <p:nvPr/>
          </p:nvGrpSpPr>
          <p:grpSpPr>
            <a:xfrm>
              <a:off x="8132308" y="3380541"/>
              <a:ext cx="996163" cy="914400"/>
              <a:chOff x="4546690" y="137362"/>
              <a:chExt cx="3820302" cy="3506741"/>
            </a:xfrm>
          </p:grpSpPr>
          <p:pic>
            <p:nvPicPr>
              <p:cNvPr id="139" name="Picture 13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140" name="Picture 13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141" name="Picture 14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142" name="Picture 14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143" name="Picture 14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144" name="Picture 14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145" name="Picture 14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146" name="Picture 14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147" name="Picture 14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148" name="Picture 14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149" name="Picture 14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150" name="Picture 14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151" name="Picture 15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152" name="Picture 15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153" name="Picture 15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154" name="Picture 15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155" name="Picture 15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156" name="Picture 15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sp>
        <p:nvSpPr>
          <p:cNvPr id="2" name="Title 1"/>
          <p:cNvSpPr>
            <a:spLocks noGrp="1"/>
          </p:cNvSpPr>
          <p:nvPr>
            <p:ph type="title"/>
          </p:nvPr>
        </p:nvSpPr>
        <p:spPr>
          <a:xfrm>
            <a:off x="228600" y="304800"/>
            <a:ext cx="3170941" cy="685800"/>
          </a:xfrm>
        </p:spPr>
        <p:txBody>
          <a:bodyPr/>
          <a:lstStyle/>
          <a:p>
            <a:r>
              <a:rPr lang="en-US"/>
              <a:t>Cloud storage</a:t>
            </a:r>
          </a:p>
        </p:txBody>
      </p:sp>
      <p:pic>
        <p:nvPicPr>
          <p:cNvPr id="157" name="Picture 156" descr="MC90043159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00997" y="2966299"/>
            <a:ext cx="1468817" cy="1468817"/>
          </a:xfrm>
          <a:prstGeom prst="rect">
            <a:avLst/>
          </a:prstGeom>
        </p:spPr>
      </p:pic>
      <p:cxnSp>
        <p:nvCxnSpPr>
          <p:cNvPr id="165" name="Straight Arrow Connector 164"/>
          <p:cNvCxnSpPr>
            <a:stCxn id="157" idx="1"/>
            <a:endCxn id="162" idx="2"/>
          </p:cNvCxnSpPr>
          <p:nvPr/>
        </p:nvCxnSpPr>
        <p:spPr>
          <a:xfrm>
            <a:off x="1869814" y="3700708"/>
            <a:ext cx="1548847" cy="0"/>
          </a:xfrm>
          <a:prstGeom prst="straightConnector1">
            <a:avLst/>
          </a:prstGeom>
          <a:ln w="76200" cmpd="sng">
            <a:solidFill>
              <a:srgbClr val="FFFFFF"/>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7" name="Text Box 14"/>
          <p:cNvSpPr txBox="1">
            <a:spLocks noChangeArrowheads="1"/>
          </p:cNvSpPr>
          <p:nvPr/>
        </p:nvSpPr>
        <p:spPr bwMode="auto">
          <a:xfrm>
            <a:off x="755700" y="4294941"/>
            <a:ext cx="166734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3200">
                <a:latin typeface="Gill Sans"/>
                <a:cs typeface="Gill Sans"/>
              </a:rPr>
              <a:t>Laptop</a:t>
            </a:r>
            <a:endParaRPr lang="en-US" sz="3200">
              <a:solidFill>
                <a:srgbClr val="FFFFFF"/>
              </a:solidFill>
              <a:latin typeface="Gill Sans"/>
              <a:cs typeface="Gill Sans"/>
            </a:endParaRPr>
          </a:p>
        </p:txBody>
      </p:sp>
      <p:sp>
        <p:nvSpPr>
          <p:cNvPr id="169" name="AutoShape 4"/>
          <p:cNvSpPr>
            <a:spLocks noChangeArrowheads="1"/>
          </p:cNvSpPr>
          <p:nvPr/>
        </p:nvSpPr>
        <p:spPr bwMode="auto">
          <a:xfrm>
            <a:off x="4565431" y="5201002"/>
            <a:ext cx="3819837" cy="942011"/>
          </a:xfrm>
          <a:prstGeom prst="roundRect">
            <a:avLst>
              <a:gd name="adj" fmla="val 16667"/>
            </a:avLst>
          </a:prstGeom>
          <a:solidFill>
            <a:schemeClr val="tx1"/>
          </a:solidFill>
          <a:ln w="6350">
            <a:solidFill>
              <a:schemeClr val="bg1"/>
            </a:solidFill>
            <a:round/>
            <a:headEnd/>
            <a:tailEnd/>
          </a:ln>
          <a:effectLst/>
        </p:spPr>
        <p:txBody>
          <a:bodyPr wrap="none" anchor="ctr"/>
          <a:lstStyle/>
          <a:p>
            <a:pPr marL="342900" indent="-342900" algn="ctr">
              <a:buClr>
                <a:srgbClr val="600000"/>
              </a:buClr>
              <a:buSzPct val="75000"/>
              <a:buFont typeface="Wingdings" charset="0"/>
              <a:buNone/>
            </a:pPr>
            <a:r>
              <a:rPr lang="en-US" sz="3200">
                <a:solidFill>
                  <a:schemeClr val="bg1"/>
                </a:solidFill>
                <a:latin typeface="Gill Sans"/>
                <a:cs typeface="Gill Sans"/>
              </a:rPr>
              <a:t>Cloud Storage</a:t>
            </a:r>
          </a:p>
        </p:txBody>
      </p:sp>
      <p:sp>
        <p:nvSpPr>
          <p:cNvPr id="158" name="Text Box 14"/>
          <p:cNvSpPr txBox="1">
            <a:spLocks noChangeArrowheads="1"/>
          </p:cNvSpPr>
          <p:nvPr/>
        </p:nvSpPr>
        <p:spPr bwMode="auto">
          <a:xfrm>
            <a:off x="248853" y="6497662"/>
            <a:ext cx="809414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ts val="500"/>
              </a:spcBef>
            </a:pPr>
            <a:r>
              <a:rPr lang="en-US" sz="1200" err="1"/>
              <a:t>H.Gunawi</a:t>
            </a:r>
            <a:r>
              <a:rPr lang="en-US" sz="1200"/>
              <a:t>, Toward reliable cloud storage, UC Berkeley</a:t>
            </a:r>
          </a:p>
        </p:txBody>
      </p:sp>
      <p:pic>
        <p:nvPicPr>
          <p:cNvPr id="34820" name="Picture 4" descr="mage result for logo drop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2924" y="778086"/>
            <a:ext cx="1593886" cy="783605"/>
          </a:xfrm>
          <a:prstGeom prst="rect">
            <a:avLst/>
          </a:prstGeom>
          <a:noFill/>
          <a:extLst>
            <a:ext uri="{909E8E84-426E-40DD-AFC4-6F175D3DCCD1}">
              <a14:hiddenFill xmlns:a14="http://schemas.microsoft.com/office/drawing/2010/main">
                <a:solidFill>
                  <a:srgbClr val="FFFFFF"/>
                </a:solidFill>
              </a14:hiddenFill>
            </a:ext>
          </a:extLst>
        </p:spPr>
      </p:pic>
      <p:pic>
        <p:nvPicPr>
          <p:cNvPr id="34822" name="Picture 6" descr="https://encrypted-tbn1.gstatic.com/images?q=tbn:ANd9GcQd2zxE1r9R_7kKagK1DAOOr_NeqLKnSfx4Qnx4VJkAmH2idkeV-HJ1Jn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9176" y="246368"/>
            <a:ext cx="1248508" cy="1231861"/>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descr="https://encrypted-tbn3.gstatic.com/images?q=tbn:ANd9GcSEb6x_tMB1MHiQ-RoALQf_MIkxVIQcUuXLOSIy8ZkGkRohyRraWxo1nQr_w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84746" y="333408"/>
            <a:ext cx="1019908" cy="101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599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399541" y="1417638"/>
            <a:ext cx="7124196" cy="4566139"/>
            <a:chOff x="3399541" y="1417638"/>
            <a:chExt cx="7124196" cy="4566139"/>
          </a:xfrm>
        </p:grpSpPr>
        <p:sp>
          <p:nvSpPr>
            <p:cNvPr id="162" name="Cloud 161"/>
            <p:cNvSpPr/>
            <p:nvPr/>
          </p:nvSpPr>
          <p:spPr>
            <a:xfrm>
              <a:off x="3399541" y="1417638"/>
              <a:ext cx="6163971" cy="4566139"/>
            </a:xfrm>
            <a:prstGeom prst="cloud">
              <a:avLst/>
            </a:prstGeom>
            <a:no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4000">
                <a:solidFill>
                  <a:schemeClr val="tx1"/>
                </a:solidFill>
                <a:latin typeface="Gill Sans"/>
                <a:cs typeface="Gill Sans"/>
              </a:endParaRPr>
            </a:p>
          </p:txBody>
        </p:sp>
        <p:pic>
          <p:nvPicPr>
            <p:cNvPr id="4" name="Picture 3" descr="MC910216337.PNG"/>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7091" y="2064958"/>
              <a:ext cx="6426646" cy="3607050"/>
            </a:xfrm>
            <a:prstGeom prst="rect">
              <a:avLst/>
            </a:prstGeom>
          </p:spPr>
        </p:pic>
        <p:grpSp>
          <p:nvGrpSpPr>
            <p:cNvPr id="80" name="Group 79"/>
            <p:cNvGrpSpPr>
              <a:grpSpLocks noChangeAspect="1"/>
            </p:cNvGrpSpPr>
            <p:nvPr/>
          </p:nvGrpSpPr>
          <p:grpSpPr>
            <a:xfrm>
              <a:off x="4065156" y="3001414"/>
              <a:ext cx="996163" cy="914400"/>
              <a:chOff x="4546690" y="137362"/>
              <a:chExt cx="3820302" cy="3506741"/>
            </a:xfrm>
          </p:grpSpPr>
          <p:pic>
            <p:nvPicPr>
              <p:cNvPr id="52" name="Picture 5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56" name="Picture 5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57" name="Picture 5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58" name="Picture 5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59" name="Picture 5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60" name="Picture 5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62" name="Picture 6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63" name="Picture 6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64" name="Picture 6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65" name="Picture 6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66" name="Picture 6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67" name="Picture 6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74" name="Picture 7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75" name="Picture 7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76" name="Picture 7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77" name="Picture 7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78" name="Picture 7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79" name="Picture 7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81" name="Group 80"/>
            <p:cNvGrpSpPr>
              <a:grpSpLocks noChangeAspect="1"/>
            </p:cNvGrpSpPr>
            <p:nvPr/>
          </p:nvGrpSpPr>
          <p:grpSpPr>
            <a:xfrm>
              <a:off x="7346832" y="2236265"/>
              <a:ext cx="996163" cy="914400"/>
              <a:chOff x="4546690" y="137362"/>
              <a:chExt cx="3820302" cy="3506741"/>
            </a:xfrm>
          </p:grpSpPr>
          <p:pic>
            <p:nvPicPr>
              <p:cNvPr id="82" name="Picture 8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83" name="Picture 8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84" name="Picture 8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85" name="Picture 8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86" name="Picture 8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87" name="Picture 8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88" name="Picture 8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89" name="Picture 8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90" name="Picture 8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91" name="Picture 9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92" name="Picture 9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93" name="Picture 9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94" name="Picture 9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95" name="Picture 9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96" name="Picture 9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97" name="Picture 9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98" name="Picture 9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99" name="Picture 9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100" name="Group 99"/>
            <p:cNvGrpSpPr>
              <a:grpSpLocks noChangeAspect="1"/>
            </p:cNvGrpSpPr>
            <p:nvPr/>
          </p:nvGrpSpPr>
          <p:grpSpPr>
            <a:xfrm>
              <a:off x="5228936" y="2080119"/>
              <a:ext cx="996163" cy="914400"/>
              <a:chOff x="4546690" y="137362"/>
              <a:chExt cx="3820302" cy="3506741"/>
            </a:xfrm>
          </p:grpSpPr>
          <p:pic>
            <p:nvPicPr>
              <p:cNvPr id="101" name="Picture 10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102" name="Picture 10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103" name="Picture 10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104" name="Picture 10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105" name="Picture 10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106" name="Picture 10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107" name="Picture 10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108" name="Picture 10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109" name="Picture 10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110" name="Picture 10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111" name="Picture 11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112" name="Picture 11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113" name="Picture 11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114" name="Picture 11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115" name="Picture 11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116" name="Picture 11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117" name="Picture 11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118" name="Picture 11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119" name="Group 118"/>
            <p:cNvGrpSpPr>
              <a:grpSpLocks noChangeAspect="1"/>
            </p:cNvGrpSpPr>
            <p:nvPr/>
          </p:nvGrpSpPr>
          <p:grpSpPr>
            <a:xfrm>
              <a:off x="6118697" y="3353646"/>
              <a:ext cx="996163" cy="914400"/>
              <a:chOff x="4546690" y="137362"/>
              <a:chExt cx="3820302" cy="3506741"/>
            </a:xfrm>
          </p:grpSpPr>
          <p:pic>
            <p:nvPicPr>
              <p:cNvPr id="120" name="Picture 11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121" name="Picture 12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122" name="Picture 12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123" name="Picture 12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124" name="Picture 12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125" name="Picture 12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126" name="Picture 12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127" name="Picture 12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128" name="Picture 12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129" name="Picture 12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130" name="Picture 12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131" name="Picture 13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132" name="Picture 13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133" name="Picture 13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134" name="Picture 13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135" name="Picture 13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136" name="Picture 13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137" name="Picture 13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nvGrpSpPr>
            <p:cNvPr id="138" name="Group 137"/>
            <p:cNvGrpSpPr>
              <a:grpSpLocks noChangeAspect="1"/>
            </p:cNvGrpSpPr>
            <p:nvPr/>
          </p:nvGrpSpPr>
          <p:grpSpPr>
            <a:xfrm>
              <a:off x="8132308" y="3380541"/>
              <a:ext cx="996163" cy="914400"/>
              <a:chOff x="4546690" y="137362"/>
              <a:chExt cx="3820302" cy="3506741"/>
            </a:xfrm>
          </p:grpSpPr>
          <p:pic>
            <p:nvPicPr>
              <p:cNvPr id="139" name="Picture 13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2190144"/>
                <a:ext cx="1391461" cy="1453959"/>
              </a:xfrm>
              <a:prstGeom prst="rect">
                <a:avLst/>
              </a:prstGeom>
            </p:spPr>
          </p:pic>
          <p:pic>
            <p:nvPicPr>
              <p:cNvPr id="140" name="Picture 13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2190144"/>
                <a:ext cx="1391461" cy="1453959"/>
              </a:xfrm>
              <a:prstGeom prst="rect">
                <a:avLst/>
              </a:prstGeom>
            </p:spPr>
          </p:pic>
          <p:pic>
            <p:nvPicPr>
              <p:cNvPr id="141" name="Picture 14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2190144"/>
                <a:ext cx="1391461" cy="1453959"/>
              </a:xfrm>
              <a:prstGeom prst="rect">
                <a:avLst/>
              </a:prstGeom>
            </p:spPr>
          </p:pic>
          <p:pic>
            <p:nvPicPr>
              <p:cNvPr id="142" name="Picture 14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185230"/>
                <a:ext cx="1391461" cy="1453959"/>
              </a:xfrm>
              <a:prstGeom prst="rect">
                <a:avLst/>
              </a:prstGeom>
            </p:spPr>
          </p:pic>
          <p:pic>
            <p:nvPicPr>
              <p:cNvPr id="143" name="Picture 14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13397" y="1185230"/>
                <a:ext cx="1391461" cy="1453959"/>
              </a:xfrm>
              <a:prstGeom prst="rect">
                <a:avLst/>
              </a:prstGeom>
            </p:spPr>
          </p:pic>
          <p:pic>
            <p:nvPicPr>
              <p:cNvPr id="144" name="Picture 14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185230"/>
                <a:ext cx="1391461" cy="1453959"/>
              </a:xfrm>
              <a:prstGeom prst="rect">
                <a:avLst/>
              </a:prstGeom>
            </p:spPr>
          </p:pic>
          <p:pic>
            <p:nvPicPr>
              <p:cNvPr id="145" name="Picture 14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2190144"/>
                <a:ext cx="1391461" cy="1453959"/>
              </a:xfrm>
              <a:prstGeom prst="rect">
                <a:avLst/>
              </a:prstGeom>
            </p:spPr>
          </p:pic>
          <p:pic>
            <p:nvPicPr>
              <p:cNvPr id="146" name="Picture 14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2190144"/>
                <a:ext cx="1391461" cy="1453959"/>
              </a:xfrm>
              <a:prstGeom prst="rect">
                <a:avLst/>
              </a:prstGeom>
            </p:spPr>
          </p:pic>
          <p:pic>
            <p:nvPicPr>
              <p:cNvPr id="147" name="Picture 146"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2190144"/>
                <a:ext cx="1391461" cy="1453959"/>
              </a:xfrm>
              <a:prstGeom prst="rect">
                <a:avLst/>
              </a:prstGeom>
            </p:spPr>
          </p:pic>
          <p:pic>
            <p:nvPicPr>
              <p:cNvPr id="148" name="Picture 147"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185230"/>
                <a:ext cx="1391461" cy="1453959"/>
              </a:xfrm>
              <a:prstGeom prst="rect">
                <a:avLst/>
              </a:prstGeom>
            </p:spPr>
          </p:pic>
          <p:pic>
            <p:nvPicPr>
              <p:cNvPr id="149" name="Picture 148"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465255" y="1185230"/>
                <a:ext cx="1391461" cy="1453959"/>
              </a:xfrm>
              <a:prstGeom prst="rect">
                <a:avLst/>
              </a:prstGeom>
            </p:spPr>
          </p:pic>
          <p:pic>
            <p:nvPicPr>
              <p:cNvPr id="150" name="Picture 149"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185230"/>
                <a:ext cx="1391461" cy="1453959"/>
              </a:xfrm>
              <a:prstGeom prst="rect">
                <a:avLst/>
              </a:prstGeom>
            </p:spPr>
          </p:pic>
          <p:pic>
            <p:nvPicPr>
              <p:cNvPr id="151" name="Picture 150"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4546690" y="137362"/>
                <a:ext cx="1391461" cy="1453959"/>
              </a:xfrm>
              <a:prstGeom prst="rect">
                <a:avLst/>
              </a:prstGeom>
            </p:spPr>
          </p:pic>
          <p:pic>
            <p:nvPicPr>
              <p:cNvPr id="152" name="Picture 151"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048834" y="137362"/>
                <a:ext cx="1391461" cy="1453959"/>
              </a:xfrm>
              <a:prstGeom prst="rect">
                <a:avLst/>
              </a:prstGeom>
            </p:spPr>
          </p:pic>
          <p:pic>
            <p:nvPicPr>
              <p:cNvPr id="153" name="Picture 152"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523673" y="137362"/>
                <a:ext cx="1391461" cy="1453959"/>
              </a:xfrm>
              <a:prstGeom prst="rect">
                <a:avLst/>
              </a:prstGeom>
            </p:spPr>
          </p:pic>
          <p:pic>
            <p:nvPicPr>
              <p:cNvPr id="154" name="Picture 153"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5998548" y="137362"/>
                <a:ext cx="1391461" cy="1453959"/>
              </a:xfrm>
              <a:prstGeom prst="rect">
                <a:avLst/>
              </a:prstGeom>
            </p:spPr>
          </p:pic>
          <p:pic>
            <p:nvPicPr>
              <p:cNvPr id="155" name="Picture 154"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500692" y="137362"/>
                <a:ext cx="1391461" cy="1453959"/>
              </a:xfrm>
              <a:prstGeom prst="rect">
                <a:avLst/>
              </a:prstGeom>
            </p:spPr>
          </p:pic>
          <p:pic>
            <p:nvPicPr>
              <p:cNvPr id="156" name="Picture 155" descr="server.png"/>
              <p:cNvPicPr>
                <a:picLocks noChangeAspect="1"/>
              </p:cNvPicPr>
              <p:nvPr/>
            </p:nvPicPr>
            <p:blipFill rotWithShape="1">
              <a:blip r:embed="rId4">
                <a:extLst>
                  <a:ext uri="{28A0092B-C50C-407E-A947-70E740481C1C}">
                    <a14:useLocalDpi xmlns:a14="http://schemas.microsoft.com/office/drawing/2010/main" val="0"/>
                  </a:ext>
                </a:extLst>
              </a:blip>
              <a:srcRect t="-2246" b="-2246"/>
              <a:stretch/>
            </p:blipFill>
            <p:spPr>
              <a:xfrm>
                <a:off x="6975531" y="137362"/>
                <a:ext cx="1391461" cy="1453959"/>
              </a:xfrm>
              <a:prstGeom prst="rect">
                <a:avLst/>
              </a:prstGeom>
            </p:spPr>
          </p:pic>
        </p:grpSp>
      </p:grpSp>
      <p:sp>
        <p:nvSpPr>
          <p:cNvPr id="2" name="Title 1"/>
          <p:cNvSpPr>
            <a:spLocks noGrp="1"/>
          </p:cNvSpPr>
          <p:nvPr>
            <p:ph type="title"/>
          </p:nvPr>
        </p:nvSpPr>
        <p:spPr/>
        <p:txBody>
          <a:bodyPr/>
          <a:lstStyle/>
          <a:p>
            <a:r>
              <a:rPr lang="en-US"/>
              <a:t>Reliability, availability</a:t>
            </a:r>
          </a:p>
        </p:txBody>
      </p:sp>
      <p:pic>
        <p:nvPicPr>
          <p:cNvPr id="157" name="Picture 156" descr="MC90043159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92448" y="2190776"/>
            <a:ext cx="1468817" cy="1468817"/>
          </a:xfrm>
          <a:prstGeom prst="rect">
            <a:avLst/>
          </a:prstGeom>
        </p:spPr>
      </p:pic>
      <p:cxnSp>
        <p:nvCxnSpPr>
          <p:cNvPr id="165" name="Straight Arrow Connector 164"/>
          <p:cNvCxnSpPr>
            <a:stCxn id="157" idx="1"/>
            <a:endCxn id="162" idx="2"/>
          </p:cNvCxnSpPr>
          <p:nvPr/>
        </p:nvCxnSpPr>
        <p:spPr>
          <a:xfrm>
            <a:off x="1861265" y="2925185"/>
            <a:ext cx="1557396" cy="775523"/>
          </a:xfrm>
          <a:prstGeom prst="straightConnector1">
            <a:avLst/>
          </a:prstGeom>
          <a:ln w="76200" cmpd="sng">
            <a:solidFill>
              <a:srgbClr val="FFFFFF"/>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8" name="AutoShape 4"/>
          <p:cNvSpPr>
            <a:spLocks noChangeArrowheads="1"/>
          </p:cNvSpPr>
          <p:nvPr/>
        </p:nvSpPr>
        <p:spPr bwMode="auto">
          <a:xfrm>
            <a:off x="4016678" y="1817123"/>
            <a:ext cx="4921828" cy="861248"/>
          </a:xfrm>
          <a:prstGeom prst="roundRect">
            <a:avLst>
              <a:gd name="adj" fmla="val 16667"/>
            </a:avLst>
          </a:prstGeom>
          <a:solidFill>
            <a:schemeClr val="tx1"/>
          </a:solidFill>
          <a:ln w="6350">
            <a:solidFill>
              <a:schemeClr val="bg1"/>
            </a:solidFill>
            <a:round/>
            <a:headEnd/>
            <a:tailEnd/>
          </a:ln>
          <a:effectLst/>
        </p:spPr>
        <p:txBody>
          <a:bodyPr wrap="none" anchor="ctr"/>
          <a:lstStyle/>
          <a:p>
            <a:pPr marL="342900" indent="-342900" algn="ctr">
              <a:buClr>
                <a:srgbClr val="600000"/>
              </a:buClr>
              <a:buSzPct val="75000"/>
              <a:buFont typeface="Wingdings" charset="0"/>
              <a:buNone/>
            </a:pPr>
            <a:r>
              <a:rPr lang="en-US" sz="2200" b="1">
                <a:solidFill>
                  <a:schemeClr val="bg1"/>
                </a:solidFill>
                <a:latin typeface="Gill Sans"/>
                <a:cs typeface="Gill Sans"/>
              </a:rPr>
              <a:t>Internet-service FS:</a:t>
            </a:r>
          </a:p>
          <a:p>
            <a:pPr marL="342900" indent="-342900" algn="ctr">
              <a:buClr>
                <a:srgbClr val="600000"/>
              </a:buClr>
              <a:buSzPct val="75000"/>
              <a:buFont typeface="Wingdings" charset="0"/>
              <a:buNone/>
            </a:pPr>
            <a:r>
              <a:rPr lang="en-US" sz="2200">
                <a:solidFill>
                  <a:schemeClr val="bg1"/>
                </a:solidFill>
                <a:latin typeface="Gill Sans"/>
                <a:cs typeface="Gill Sans"/>
              </a:rPr>
              <a:t>GoogleFS, HadoopFS, CloudStore, ...</a:t>
            </a:r>
          </a:p>
        </p:txBody>
      </p:sp>
      <p:sp>
        <p:nvSpPr>
          <p:cNvPr id="159" name="AutoShape 4"/>
          <p:cNvSpPr>
            <a:spLocks noChangeArrowheads="1"/>
          </p:cNvSpPr>
          <p:nvPr/>
        </p:nvSpPr>
        <p:spPr bwMode="auto">
          <a:xfrm>
            <a:off x="4017321" y="4553029"/>
            <a:ext cx="4896133" cy="1481713"/>
          </a:xfrm>
          <a:prstGeom prst="roundRect">
            <a:avLst>
              <a:gd name="adj" fmla="val 9358"/>
            </a:avLst>
          </a:prstGeom>
          <a:solidFill>
            <a:schemeClr val="tx1"/>
          </a:solidFill>
          <a:ln w="6350">
            <a:solidFill>
              <a:schemeClr val="bg1"/>
            </a:solidFill>
            <a:round/>
            <a:headEnd/>
            <a:tailEnd/>
          </a:ln>
          <a:effectLst/>
        </p:spPr>
        <p:txBody>
          <a:bodyPr wrap="none" anchor="ctr"/>
          <a:lstStyle/>
          <a:p>
            <a:pPr marL="342900" indent="-342900" algn="ctr">
              <a:buClr>
                <a:srgbClr val="600000"/>
              </a:buClr>
              <a:buSzPct val="75000"/>
              <a:buFont typeface="Wingdings" charset="0"/>
              <a:buNone/>
            </a:pPr>
            <a:r>
              <a:rPr lang="en-US" sz="2200" b="1">
                <a:solidFill>
                  <a:schemeClr val="bg1"/>
                </a:solidFill>
                <a:latin typeface="Gill Sans"/>
                <a:cs typeface="Gill Sans"/>
              </a:rPr>
              <a:t>Custom Storage:</a:t>
            </a:r>
          </a:p>
          <a:p>
            <a:pPr marL="342900" indent="-342900" algn="ctr">
              <a:buClr>
                <a:srgbClr val="600000"/>
              </a:buClr>
              <a:buSzPct val="75000"/>
              <a:buFont typeface="Wingdings" charset="0"/>
              <a:buNone/>
            </a:pPr>
            <a:r>
              <a:rPr lang="en-US" sz="2200">
                <a:solidFill>
                  <a:schemeClr val="bg1"/>
                </a:solidFill>
                <a:latin typeface="Gill Sans"/>
                <a:cs typeface="Gill Sans"/>
              </a:rPr>
              <a:t>Facebook Haystack Photo Store, </a:t>
            </a:r>
          </a:p>
          <a:p>
            <a:pPr marL="342900" indent="-342900" algn="ctr">
              <a:buClr>
                <a:srgbClr val="600000"/>
              </a:buClr>
              <a:buSzPct val="75000"/>
              <a:buFont typeface="Wingdings" charset="0"/>
              <a:buNone/>
            </a:pPr>
            <a:r>
              <a:rPr lang="en-US" sz="2200">
                <a:solidFill>
                  <a:schemeClr val="bg1"/>
                </a:solidFill>
                <a:latin typeface="Gill Sans"/>
                <a:cs typeface="Gill Sans"/>
              </a:rPr>
              <a:t>Microsoft StarTrack (Map Apps), </a:t>
            </a:r>
          </a:p>
          <a:p>
            <a:pPr marL="342900" indent="-342900" algn="ctr">
              <a:buClr>
                <a:srgbClr val="600000"/>
              </a:buClr>
              <a:buSzPct val="75000"/>
              <a:buFont typeface="Wingdings" charset="0"/>
              <a:buNone/>
            </a:pPr>
            <a:r>
              <a:rPr lang="en-US" sz="2200">
                <a:solidFill>
                  <a:schemeClr val="bg1"/>
                </a:solidFill>
                <a:latin typeface="Gill Sans"/>
                <a:cs typeface="Gill Sans"/>
              </a:rPr>
              <a:t>Amazon S3, EBS, ...</a:t>
            </a:r>
          </a:p>
        </p:txBody>
      </p:sp>
      <p:sp>
        <p:nvSpPr>
          <p:cNvPr id="160" name="AutoShape 4"/>
          <p:cNvSpPr>
            <a:spLocks noChangeArrowheads="1"/>
          </p:cNvSpPr>
          <p:nvPr/>
        </p:nvSpPr>
        <p:spPr bwMode="auto">
          <a:xfrm>
            <a:off x="4015954" y="2722381"/>
            <a:ext cx="4922552" cy="913482"/>
          </a:xfrm>
          <a:prstGeom prst="roundRect">
            <a:avLst>
              <a:gd name="adj" fmla="val 16667"/>
            </a:avLst>
          </a:prstGeom>
          <a:solidFill>
            <a:schemeClr val="tx1"/>
          </a:solidFill>
          <a:ln w="6350">
            <a:solidFill>
              <a:schemeClr val="bg1"/>
            </a:solidFill>
            <a:round/>
            <a:headEnd/>
            <a:tailEnd/>
          </a:ln>
          <a:effectLst/>
        </p:spPr>
        <p:txBody>
          <a:bodyPr wrap="none" anchor="ctr"/>
          <a:lstStyle/>
          <a:p>
            <a:pPr marL="342900" indent="-342900" algn="ctr">
              <a:buClr>
                <a:srgbClr val="600000"/>
              </a:buClr>
              <a:buSzPct val="75000"/>
              <a:buFont typeface="Wingdings" charset="0"/>
              <a:buNone/>
            </a:pPr>
            <a:r>
              <a:rPr lang="en-US" sz="2200" b="1">
                <a:solidFill>
                  <a:schemeClr val="bg1"/>
                </a:solidFill>
                <a:latin typeface="Gill Sans"/>
                <a:cs typeface="Gill Sans"/>
              </a:rPr>
              <a:t>Key-Value Store:</a:t>
            </a:r>
          </a:p>
          <a:p>
            <a:pPr marL="342900" indent="-342900" algn="ctr">
              <a:buClr>
                <a:srgbClr val="600000"/>
              </a:buClr>
              <a:buSzPct val="75000"/>
              <a:buFont typeface="Wingdings" charset="0"/>
              <a:buNone/>
            </a:pPr>
            <a:r>
              <a:rPr lang="en-US" sz="2200">
                <a:solidFill>
                  <a:schemeClr val="bg1"/>
                </a:solidFill>
                <a:latin typeface="Gill Sans"/>
                <a:cs typeface="Gill Sans"/>
              </a:rPr>
              <a:t>Cassandra, Voldemort, ...</a:t>
            </a:r>
          </a:p>
        </p:txBody>
      </p:sp>
      <p:sp>
        <p:nvSpPr>
          <p:cNvPr id="161" name="AutoShape 4"/>
          <p:cNvSpPr>
            <a:spLocks noChangeArrowheads="1"/>
          </p:cNvSpPr>
          <p:nvPr/>
        </p:nvSpPr>
        <p:spPr bwMode="auto">
          <a:xfrm>
            <a:off x="4017321" y="3671173"/>
            <a:ext cx="4918916" cy="849292"/>
          </a:xfrm>
          <a:prstGeom prst="roundRect">
            <a:avLst>
              <a:gd name="adj" fmla="val 16667"/>
            </a:avLst>
          </a:prstGeom>
          <a:solidFill>
            <a:schemeClr val="tx1"/>
          </a:solidFill>
          <a:ln w="6350">
            <a:solidFill>
              <a:schemeClr val="bg1"/>
            </a:solidFill>
            <a:round/>
            <a:headEnd/>
            <a:tailEnd/>
          </a:ln>
          <a:effectLst/>
        </p:spPr>
        <p:txBody>
          <a:bodyPr wrap="none" anchor="ctr"/>
          <a:lstStyle/>
          <a:p>
            <a:pPr marL="342900" indent="-342900" algn="ctr">
              <a:buClr>
                <a:srgbClr val="600000"/>
              </a:buClr>
              <a:buSzPct val="75000"/>
              <a:buFont typeface="Wingdings" charset="0"/>
              <a:buNone/>
            </a:pPr>
            <a:r>
              <a:rPr lang="en-US" sz="2200" b="1">
                <a:solidFill>
                  <a:schemeClr val="bg1"/>
                </a:solidFill>
                <a:latin typeface="Gill Sans"/>
                <a:cs typeface="Gill Sans"/>
              </a:rPr>
              <a:t>Structured Storage:</a:t>
            </a:r>
          </a:p>
          <a:p>
            <a:pPr marL="342900" indent="-342900" algn="ctr">
              <a:buClr>
                <a:srgbClr val="600000"/>
              </a:buClr>
              <a:buSzPct val="75000"/>
              <a:buFont typeface="Wingdings" charset="0"/>
              <a:buNone/>
            </a:pPr>
            <a:r>
              <a:rPr lang="en-US" sz="2200">
                <a:solidFill>
                  <a:schemeClr val="bg1"/>
                </a:solidFill>
                <a:latin typeface="Gill Sans"/>
                <a:cs typeface="Gill Sans"/>
              </a:rPr>
              <a:t>Yahoo! PNUTS, Google BigTable, Hbase, ... </a:t>
            </a:r>
          </a:p>
        </p:txBody>
      </p:sp>
      <p:sp>
        <p:nvSpPr>
          <p:cNvPr id="166" name="AutoShape 4"/>
          <p:cNvSpPr>
            <a:spLocks noChangeArrowheads="1"/>
          </p:cNvSpPr>
          <p:nvPr/>
        </p:nvSpPr>
        <p:spPr bwMode="auto">
          <a:xfrm>
            <a:off x="213266" y="3759668"/>
            <a:ext cx="3087948" cy="2558266"/>
          </a:xfrm>
          <a:prstGeom prst="roundRect">
            <a:avLst>
              <a:gd name="adj" fmla="val 16667"/>
            </a:avLst>
          </a:prstGeom>
          <a:noFill/>
          <a:ln w="6350">
            <a:noFill/>
            <a:round/>
            <a:headEnd/>
            <a:tailEnd/>
          </a:ln>
          <a:effectLst/>
        </p:spPr>
        <p:txBody>
          <a:bodyPr wrap="none" anchor="ctr"/>
          <a:lstStyle/>
          <a:p>
            <a:r>
              <a:rPr lang="en-US" sz="2800" i="1">
                <a:latin typeface="Gill Sans"/>
                <a:cs typeface="Gill Sans"/>
              </a:rPr>
              <a:t>“This is not just data. </a:t>
            </a:r>
          </a:p>
          <a:p>
            <a:r>
              <a:rPr lang="en-US" sz="2800" i="1">
                <a:latin typeface="Gill Sans"/>
                <a:cs typeface="Gill Sans"/>
              </a:rPr>
              <a:t>It’s my </a:t>
            </a:r>
            <a:r>
              <a:rPr lang="en-US" sz="2800" i="1">
                <a:solidFill>
                  <a:srgbClr val="FF0000"/>
                </a:solidFill>
                <a:latin typeface="Gill Sans"/>
                <a:cs typeface="Gill Sans"/>
              </a:rPr>
              <a:t>life</a:t>
            </a:r>
            <a:r>
              <a:rPr lang="en-US" sz="2800" i="1">
                <a:latin typeface="Gill Sans"/>
                <a:cs typeface="Gill Sans"/>
              </a:rPr>
              <a:t>.</a:t>
            </a:r>
          </a:p>
          <a:p>
            <a:r>
              <a:rPr lang="en-US" sz="2800" i="1">
                <a:latin typeface="Gill Sans"/>
                <a:cs typeface="Gill Sans"/>
              </a:rPr>
              <a:t>And I would be sick </a:t>
            </a:r>
          </a:p>
          <a:p>
            <a:r>
              <a:rPr lang="en-US" sz="2800" i="1">
                <a:latin typeface="Gill Sans"/>
                <a:cs typeface="Gill Sans"/>
              </a:rPr>
              <a:t>if I lost it” </a:t>
            </a:r>
          </a:p>
          <a:p>
            <a:r>
              <a:rPr lang="en-US" sz="2800">
                <a:latin typeface="Gill Sans"/>
                <a:cs typeface="Gill Sans"/>
              </a:rPr>
              <a:t>[CNN </a:t>
            </a:r>
            <a:r>
              <a:rPr lang="fr-FR" sz="2800">
                <a:latin typeface="Gill Sans"/>
                <a:cs typeface="Gill Sans"/>
              </a:rPr>
              <a:t>’</a:t>
            </a:r>
            <a:r>
              <a:rPr lang="en-US" sz="2800">
                <a:latin typeface="Gill Sans"/>
                <a:cs typeface="Gill Sans"/>
              </a:rPr>
              <a:t>10]</a:t>
            </a:r>
            <a:endParaRPr lang="en-US" sz="2800" i="1">
              <a:latin typeface="Gill Sans"/>
              <a:cs typeface="Gill Sans"/>
            </a:endParaRPr>
          </a:p>
        </p:txBody>
      </p:sp>
      <p:sp>
        <p:nvSpPr>
          <p:cNvPr id="167" name="AutoShape 4"/>
          <p:cNvSpPr>
            <a:spLocks noChangeArrowheads="1"/>
          </p:cNvSpPr>
          <p:nvPr/>
        </p:nvSpPr>
        <p:spPr bwMode="auto">
          <a:xfrm>
            <a:off x="4928261" y="2755432"/>
            <a:ext cx="3259504" cy="2463115"/>
          </a:xfrm>
          <a:prstGeom prst="roundRect">
            <a:avLst>
              <a:gd name="adj" fmla="val 16667"/>
            </a:avLst>
          </a:prstGeom>
          <a:solidFill>
            <a:srgbClr val="008000"/>
          </a:solidFill>
          <a:ln w="6350">
            <a:solidFill>
              <a:srgbClr val="FFFFFF"/>
            </a:solidFill>
            <a:round/>
            <a:headEnd/>
            <a:tailEnd/>
          </a:ln>
          <a:effectLst/>
        </p:spPr>
        <p:txBody>
          <a:bodyPr wrap="none" anchor="ctr"/>
          <a:lstStyle/>
          <a:p>
            <a:pPr marL="342900" indent="-342900">
              <a:buClr>
                <a:srgbClr val="600000"/>
              </a:buClr>
              <a:buSzPct val="75000"/>
              <a:buFont typeface="Wingdings" charset="0"/>
              <a:buNone/>
            </a:pPr>
            <a:r>
              <a:rPr lang="en-US" sz="3200">
                <a:solidFill>
                  <a:srgbClr val="FFFFFF"/>
                </a:solidFill>
                <a:latin typeface="Gill Sans"/>
                <a:cs typeface="Gill Sans"/>
              </a:rPr>
              <a:t>+ Replication</a:t>
            </a:r>
          </a:p>
          <a:p>
            <a:pPr marL="342900" indent="-342900">
              <a:buClr>
                <a:srgbClr val="600000"/>
              </a:buClr>
              <a:buSzPct val="75000"/>
              <a:buFont typeface="Wingdings" charset="0"/>
              <a:buNone/>
            </a:pPr>
            <a:r>
              <a:rPr lang="en-US" sz="3200">
                <a:solidFill>
                  <a:srgbClr val="FFFFFF"/>
                </a:solidFill>
                <a:latin typeface="Gill Sans"/>
                <a:cs typeface="Gill Sans"/>
              </a:rPr>
              <a:t>+ Scale-up</a:t>
            </a:r>
          </a:p>
          <a:p>
            <a:pPr marL="342900" indent="-342900">
              <a:buClr>
                <a:srgbClr val="600000"/>
              </a:buClr>
              <a:buSzPct val="75000"/>
              <a:buFont typeface="Wingdings" charset="0"/>
              <a:buNone/>
            </a:pPr>
            <a:r>
              <a:rPr lang="en-US" sz="3200">
                <a:solidFill>
                  <a:srgbClr val="FFFFFF"/>
                </a:solidFill>
                <a:latin typeface="Gill Sans"/>
                <a:cs typeface="Gill Sans"/>
              </a:rPr>
              <a:t>+ Migration</a:t>
            </a:r>
          </a:p>
          <a:p>
            <a:pPr marL="342900" indent="-342900">
              <a:buClr>
                <a:srgbClr val="600000"/>
              </a:buClr>
              <a:buSzPct val="75000"/>
              <a:buFont typeface="Wingdings" charset="0"/>
              <a:buNone/>
            </a:pPr>
            <a:r>
              <a:rPr lang="en-US" sz="3200">
                <a:solidFill>
                  <a:srgbClr val="FFFFFF"/>
                </a:solidFill>
                <a:latin typeface="Gill Sans"/>
                <a:cs typeface="Gill Sans"/>
              </a:rPr>
              <a:t>+ ...</a:t>
            </a:r>
          </a:p>
        </p:txBody>
      </p:sp>
      <p:sp>
        <p:nvSpPr>
          <p:cNvPr id="163" name="AutoShape 4"/>
          <p:cNvSpPr>
            <a:spLocks noChangeArrowheads="1"/>
          </p:cNvSpPr>
          <p:nvPr/>
        </p:nvSpPr>
        <p:spPr bwMode="auto">
          <a:xfrm rot="19814541">
            <a:off x="3819751" y="3225577"/>
            <a:ext cx="3093741" cy="861248"/>
          </a:xfrm>
          <a:prstGeom prst="roundRect">
            <a:avLst>
              <a:gd name="adj" fmla="val 16667"/>
            </a:avLst>
          </a:prstGeom>
          <a:solidFill>
            <a:srgbClr val="FF0000"/>
          </a:solidFill>
          <a:ln w="6350">
            <a:solidFill>
              <a:srgbClr val="FFFFFF"/>
            </a:solidFill>
            <a:round/>
            <a:headEnd/>
            <a:tailEnd/>
          </a:ln>
          <a:effectLst/>
        </p:spPr>
        <p:txBody>
          <a:bodyPr wrap="none" anchor="ctr"/>
          <a:lstStyle/>
          <a:p>
            <a:pPr marL="342900" indent="-342900" algn="ctr">
              <a:buClr>
                <a:srgbClr val="600000"/>
              </a:buClr>
              <a:buSzPct val="75000"/>
              <a:buFont typeface="Wingdings" charset="0"/>
              <a:buNone/>
            </a:pPr>
            <a:r>
              <a:rPr lang="en-US" sz="3200">
                <a:solidFill>
                  <a:srgbClr val="FFFFFF"/>
                </a:solidFill>
                <a:latin typeface="Gill Sans"/>
                <a:cs typeface="Gill Sans"/>
              </a:rPr>
              <a:t>Reliable?</a:t>
            </a:r>
          </a:p>
        </p:txBody>
      </p:sp>
      <p:sp>
        <p:nvSpPr>
          <p:cNvPr id="164" name="AutoShape 4"/>
          <p:cNvSpPr>
            <a:spLocks noChangeArrowheads="1"/>
          </p:cNvSpPr>
          <p:nvPr/>
        </p:nvSpPr>
        <p:spPr bwMode="auto">
          <a:xfrm rot="1176772">
            <a:off x="5768261" y="4316516"/>
            <a:ext cx="3093741" cy="861248"/>
          </a:xfrm>
          <a:prstGeom prst="roundRect">
            <a:avLst>
              <a:gd name="adj" fmla="val 16667"/>
            </a:avLst>
          </a:prstGeom>
          <a:solidFill>
            <a:srgbClr val="FF0000"/>
          </a:solidFill>
          <a:ln w="6350">
            <a:solidFill>
              <a:srgbClr val="FFFFFF"/>
            </a:solidFill>
            <a:round/>
            <a:headEnd/>
            <a:tailEnd/>
          </a:ln>
          <a:effectLst/>
        </p:spPr>
        <p:txBody>
          <a:bodyPr wrap="none" anchor="ctr"/>
          <a:lstStyle/>
          <a:p>
            <a:pPr marL="342900" indent="-342900" algn="ctr">
              <a:buClr>
                <a:srgbClr val="600000"/>
              </a:buClr>
              <a:buSzPct val="75000"/>
              <a:buFont typeface="Wingdings" charset="0"/>
              <a:buNone/>
            </a:pPr>
            <a:r>
              <a:rPr lang="en-US" sz="3200">
                <a:solidFill>
                  <a:srgbClr val="FFFFFF"/>
                </a:solidFill>
                <a:latin typeface="Gill Sans"/>
                <a:cs typeface="Gill Sans"/>
              </a:rPr>
              <a:t>Highly-available?</a:t>
            </a:r>
          </a:p>
        </p:txBody>
      </p:sp>
      <p:sp>
        <p:nvSpPr>
          <p:cNvPr id="168" name="Text Box 14"/>
          <p:cNvSpPr txBox="1">
            <a:spLocks noChangeArrowheads="1"/>
          </p:cNvSpPr>
          <p:nvPr/>
        </p:nvSpPr>
        <p:spPr bwMode="auto">
          <a:xfrm>
            <a:off x="248853" y="6497662"/>
            <a:ext cx="809414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ts val="500"/>
              </a:spcBef>
            </a:pPr>
            <a:r>
              <a:rPr lang="en-US" sz="1200" err="1"/>
              <a:t>H.Gunawi</a:t>
            </a:r>
            <a:r>
              <a:rPr lang="en-US" sz="1200"/>
              <a:t>, Toward reliable cloud storage, UC Berkeley</a:t>
            </a:r>
          </a:p>
        </p:txBody>
      </p:sp>
    </p:spTree>
    <p:extLst>
      <p:ext uri="{BB962C8B-B14F-4D97-AF65-F5344CB8AC3E}">
        <p14:creationId xmlns:p14="http://schemas.microsoft.com/office/powerpoint/2010/main" val="150046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dissolv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dissolve">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dissolve">
                                      <p:cBhvr>
                                        <p:cTn id="17" dur="500"/>
                                        <p:tgtEl>
                                          <p:spTgt spid="1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dissolve">
                                      <p:cBhvr>
                                        <p:cTn id="22" dur="5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167"/>
                                        </p:tgtEl>
                                      </p:cBhvr>
                                    </p:animEffect>
                                    <p:set>
                                      <p:cBhvr>
                                        <p:cTn id="27" dur="1" fill="hold">
                                          <p:stCondLst>
                                            <p:cond delay="499"/>
                                          </p:stCondLst>
                                        </p:cTn>
                                        <p:tgtEl>
                                          <p:spTgt spid="167"/>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163"/>
                                        </p:tgtEl>
                                        <p:attrNameLst>
                                          <p:attrName>style.visibility</p:attrName>
                                        </p:attrNameLst>
                                      </p:cBhvr>
                                      <p:to>
                                        <p:strVal val="visible"/>
                                      </p:to>
                                    </p:set>
                                    <p:animEffect transition="in" filter="dissolve">
                                      <p:cBhvr>
                                        <p:cTn id="30" dur="500"/>
                                        <p:tgtEl>
                                          <p:spTgt spid="16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4"/>
                                        </p:tgtEl>
                                        <p:attrNameLst>
                                          <p:attrName>style.visibility</p:attrName>
                                        </p:attrNameLst>
                                      </p:cBhvr>
                                      <p:to>
                                        <p:strVal val="visible"/>
                                      </p:to>
                                    </p:set>
                                    <p:animEffect transition="in" filter="dissolve">
                                      <p:cBhvr>
                                        <p:cTn id="33" dur="500"/>
                                        <p:tgtEl>
                                          <p:spTgt spid="16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66"/>
                                        </p:tgtEl>
                                        <p:attrNameLst>
                                          <p:attrName>style.visibility</p:attrName>
                                        </p:attrNameLst>
                                      </p:cBhvr>
                                      <p:to>
                                        <p:strVal val="visible"/>
                                      </p:to>
                                    </p:set>
                                    <p:animEffect transition="in" filter="dissolve">
                                      <p:cBhvr>
                                        <p:cTn id="3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1" grpId="0" animBg="1"/>
      <p:bldP spid="166" grpId="0"/>
      <p:bldP spid="167" grpId="0" animBg="1"/>
      <p:bldP spid="167" grpId="1" animBg="1"/>
      <p:bldP spid="163" grpId="0" animBg="1"/>
      <p:bldP spid="1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How to improve reliability in data centers?</a:t>
            </a:r>
          </a:p>
        </p:txBody>
      </p:sp>
      <p:sp>
        <p:nvSpPr>
          <p:cNvPr id="3" name="Content Placeholder 2"/>
          <p:cNvSpPr>
            <a:spLocks noGrp="1"/>
          </p:cNvSpPr>
          <p:nvPr>
            <p:ph idx="1"/>
          </p:nvPr>
        </p:nvSpPr>
        <p:spPr>
          <a:xfrm>
            <a:off x="228600" y="1926771"/>
            <a:ext cx="8030029" cy="2732314"/>
          </a:xfrm>
        </p:spPr>
        <p:txBody>
          <a:bodyPr>
            <a:noAutofit/>
          </a:bodyPr>
          <a:lstStyle/>
          <a:p>
            <a:pPr marL="0" indent="0">
              <a:buNone/>
            </a:pPr>
            <a:r>
              <a:rPr lang="en-US" sz="3600"/>
              <a:t>Redundancy</a:t>
            </a:r>
          </a:p>
          <a:p>
            <a:pPr lvl="1"/>
            <a:r>
              <a:rPr lang="en-US" altLang="en-US" sz="3200"/>
              <a:t>Replication: making copies</a:t>
            </a:r>
          </a:p>
          <a:p>
            <a:pPr lvl="1">
              <a:lnSpc>
                <a:spcPct val="220000"/>
              </a:lnSpc>
            </a:pPr>
            <a:r>
              <a:rPr lang="en-US" altLang="en-US" sz="3200"/>
              <a:t>Erasure Coding</a:t>
            </a:r>
            <a:endParaRPr lang="en-US" sz="900"/>
          </a:p>
        </p:txBody>
      </p:sp>
    </p:spTree>
    <p:extLst>
      <p:ext uri="{BB962C8B-B14F-4D97-AF65-F5344CB8AC3E}">
        <p14:creationId xmlns:p14="http://schemas.microsoft.com/office/powerpoint/2010/main" val="2428957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FE67-2423-7145-AA28-D07FC9BF1ECA}"/>
              </a:ext>
            </a:extLst>
          </p:cNvPr>
          <p:cNvSpPr>
            <a:spLocks noGrp="1"/>
          </p:cNvSpPr>
          <p:nvPr>
            <p:ph type="title"/>
          </p:nvPr>
        </p:nvSpPr>
        <p:spPr>
          <a:xfrm>
            <a:off x="228600" y="135523"/>
            <a:ext cx="8610600" cy="685800"/>
          </a:xfrm>
        </p:spPr>
        <p:txBody>
          <a:bodyPr/>
          <a:lstStyle/>
          <a:p>
            <a:r>
              <a:rPr lang="en-US"/>
              <a:t>Data replication (HDFS)</a:t>
            </a:r>
          </a:p>
        </p:txBody>
      </p:sp>
      <p:sp>
        <p:nvSpPr>
          <p:cNvPr id="3" name="Content Placeholder 2">
            <a:extLst>
              <a:ext uri="{FF2B5EF4-FFF2-40B4-BE49-F238E27FC236}">
                <a16:creationId xmlns:a16="http://schemas.microsoft.com/office/drawing/2014/main" id="{03C0EA55-A248-6A41-94C7-DA5C6C7F3C10}"/>
              </a:ext>
            </a:extLst>
          </p:cNvPr>
          <p:cNvSpPr>
            <a:spLocks noGrp="1"/>
          </p:cNvSpPr>
          <p:nvPr>
            <p:ph idx="1"/>
          </p:nvPr>
        </p:nvSpPr>
        <p:spPr>
          <a:xfrm>
            <a:off x="228600" y="821323"/>
            <a:ext cx="8610600" cy="1469571"/>
          </a:xfrm>
        </p:spPr>
        <p:txBody>
          <a:bodyPr/>
          <a:lstStyle/>
          <a:p>
            <a:r>
              <a:rPr lang="en-US" sz="2400"/>
              <a:t>HDFS replicates file blocks for fault tolerance. An application can specify the number of replicas of a file at the time it is created, which can be changed any time. The name node makes all decisions concerning block replication.</a:t>
            </a:r>
          </a:p>
        </p:txBody>
      </p:sp>
      <p:sp>
        <p:nvSpPr>
          <p:cNvPr id="4" name="Rectangle 3">
            <a:extLst>
              <a:ext uri="{FF2B5EF4-FFF2-40B4-BE49-F238E27FC236}">
                <a16:creationId xmlns:a16="http://schemas.microsoft.com/office/drawing/2014/main" id="{4496B6C4-CEF8-0D41-871E-081457926BE0}"/>
              </a:ext>
            </a:extLst>
          </p:cNvPr>
          <p:cNvSpPr/>
          <p:nvPr/>
        </p:nvSpPr>
        <p:spPr>
          <a:xfrm>
            <a:off x="228600" y="6383923"/>
            <a:ext cx="7986486" cy="338554"/>
          </a:xfrm>
          <a:prstGeom prst="rect">
            <a:avLst/>
          </a:prstGeom>
        </p:spPr>
        <p:txBody>
          <a:bodyPr wrap="square">
            <a:spAutoFit/>
          </a:bodyPr>
          <a:lstStyle/>
          <a:p>
            <a:r>
              <a:rPr lang="en-US" sz="1600"/>
              <a:t>https://</a:t>
            </a:r>
            <a:r>
              <a:rPr lang="en-US" sz="1600" err="1"/>
              <a:t>www.ibm.com</a:t>
            </a:r>
            <a:r>
              <a:rPr lang="en-US" sz="1600"/>
              <a:t>/</a:t>
            </a:r>
            <a:r>
              <a:rPr lang="en-US" sz="1600" err="1"/>
              <a:t>developerworks</a:t>
            </a:r>
            <a:r>
              <a:rPr lang="en-US" sz="1600"/>
              <a:t>/library/</a:t>
            </a:r>
            <a:r>
              <a:rPr lang="en-US" sz="1600" err="1"/>
              <a:t>wa-introhdfs</a:t>
            </a:r>
            <a:r>
              <a:rPr lang="en-US" sz="1600"/>
              <a:t>/</a:t>
            </a:r>
            <a:r>
              <a:rPr lang="en-US" sz="1600" err="1"/>
              <a:t>index.html</a:t>
            </a:r>
            <a:endParaRPr lang="en-US" sz="1600"/>
          </a:p>
        </p:txBody>
      </p:sp>
      <p:pic>
        <p:nvPicPr>
          <p:cNvPr id="6" name="Picture 5" descr="A screenshot of a cell phone&#10;&#10;Description automatically generated">
            <a:extLst>
              <a:ext uri="{FF2B5EF4-FFF2-40B4-BE49-F238E27FC236}">
                <a16:creationId xmlns:a16="http://schemas.microsoft.com/office/drawing/2014/main" id="{78DD1E08-5870-6B44-BED9-E4DCF5C61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2409371"/>
            <a:ext cx="7658100" cy="3974552"/>
          </a:xfrm>
          <a:prstGeom prst="rect">
            <a:avLst/>
          </a:prstGeom>
        </p:spPr>
      </p:pic>
    </p:spTree>
    <p:extLst>
      <p:ext uri="{BB962C8B-B14F-4D97-AF65-F5344CB8AC3E}">
        <p14:creationId xmlns:p14="http://schemas.microsoft.com/office/powerpoint/2010/main" val="36922749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p:txBody>
          <a:bodyPr/>
          <a:lstStyle/>
          <a:p>
            <a:r>
              <a:rPr lang="en-US"/>
              <a:t>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Main</a:t>
            </a:r>
          </a:p>
          <a:p>
            <a:pPr algn="ctr">
              <a:lnSpc>
                <a:spcPct val="100000"/>
              </a:lnSpc>
            </a:pPr>
            <a:r>
              <a:rPr lang="en-US" sz="160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Disk </a:t>
            </a:r>
          </a:p>
          <a:p>
            <a:pPr algn="ctr">
              <a:lnSpc>
                <a:spcPct val="100000"/>
              </a:lnSpc>
            </a:pPr>
            <a:r>
              <a:rPr lang="en-US" sz="160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Graphics</a:t>
            </a:r>
          </a:p>
          <a:p>
            <a:pPr algn="ctr">
              <a:lnSpc>
                <a:spcPct val="100000"/>
              </a:lnSpc>
            </a:pPr>
            <a:r>
              <a:rPr lang="en-US" sz="160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extLst>
      <p:ext uri="{BB962C8B-B14F-4D97-AF65-F5344CB8AC3E}">
        <p14:creationId xmlns:p14="http://schemas.microsoft.com/office/powerpoint/2010/main" val="373969073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5" name="Content Placeholder 4" descr="C:\Users\bunny\AppData\Roaming\Tencent\Users\501239855\QQ\WinTemp\RichOle\0$BK[BAQ(OAT{}B%KS{3CC0.jpg">
            <a:extLst>
              <a:ext uri="{FF2B5EF4-FFF2-40B4-BE49-F238E27FC236}">
                <a16:creationId xmlns:a16="http://schemas.microsoft.com/office/drawing/2014/main" id="{6244A0BE-8061-8B47-B528-E76564D562EB}"/>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8113" y="1379538"/>
            <a:ext cx="5973762" cy="4483100"/>
          </a:xfrm>
        </p:spPr>
      </p:pic>
      <p:sp>
        <p:nvSpPr>
          <p:cNvPr id="103426" name="Title 2">
            <a:extLst>
              <a:ext uri="{FF2B5EF4-FFF2-40B4-BE49-F238E27FC236}">
                <a16:creationId xmlns:a16="http://schemas.microsoft.com/office/drawing/2014/main" id="{913F9491-42C0-F644-AC2B-DC50F6851BBB}"/>
              </a:ext>
            </a:extLst>
          </p:cNvPr>
          <p:cNvSpPr>
            <a:spLocks noGrp="1" noChangeArrowheads="1"/>
          </p:cNvSpPr>
          <p:nvPr>
            <p:ph type="title"/>
          </p:nvPr>
        </p:nvSpPr>
        <p:spPr/>
        <p:txBody>
          <a:bodyPr/>
          <a:lstStyle/>
          <a:p>
            <a:r>
              <a:rPr lang="en-US" altLang="en-US">
                <a:ea typeface="ＭＳ Ｐゴシック" panose="020B0600070205080204" pitchFamily="34" charset="-128"/>
              </a:rPr>
              <a:t>HDFS block replication</a:t>
            </a:r>
            <a:br>
              <a:rPr lang="en-US" altLang="en-US">
                <a:ea typeface="ＭＳ Ｐゴシック" panose="020B0600070205080204" pitchFamily="34" charset="-128"/>
              </a:rPr>
            </a:br>
            <a:r>
              <a:rPr lang="en-US" altLang="en-US">
                <a:ea typeface="ＭＳ Ｐゴシック" panose="020B0600070205080204" pitchFamily="34" charset="-128"/>
              </a:rPr>
              <a:t>(Default: 3 replicas for every block)</a:t>
            </a:r>
          </a:p>
        </p:txBody>
      </p:sp>
    </p:spTree>
    <p:extLst>
      <p:ext uri="{BB962C8B-B14F-4D97-AF65-F5344CB8AC3E}">
        <p14:creationId xmlns:p14="http://schemas.microsoft.com/office/powerpoint/2010/main" val="125363990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How to improve reliability in data centers?</a:t>
            </a:r>
          </a:p>
        </p:txBody>
      </p:sp>
      <p:sp>
        <p:nvSpPr>
          <p:cNvPr id="3" name="Content Placeholder 2"/>
          <p:cNvSpPr>
            <a:spLocks noGrp="1"/>
          </p:cNvSpPr>
          <p:nvPr>
            <p:ph idx="1"/>
          </p:nvPr>
        </p:nvSpPr>
        <p:spPr>
          <a:xfrm>
            <a:off x="228600" y="1926771"/>
            <a:ext cx="8030029" cy="2732314"/>
          </a:xfrm>
        </p:spPr>
        <p:txBody>
          <a:bodyPr>
            <a:noAutofit/>
          </a:bodyPr>
          <a:lstStyle/>
          <a:p>
            <a:pPr marL="0" indent="0">
              <a:buNone/>
            </a:pPr>
            <a:r>
              <a:rPr lang="en-US" sz="3600"/>
              <a:t>Redundancy</a:t>
            </a:r>
          </a:p>
          <a:p>
            <a:pPr lvl="1"/>
            <a:r>
              <a:rPr lang="en-US" altLang="en-US" sz="3200"/>
              <a:t>Replication: making copies</a:t>
            </a:r>
          </a:p>
          <a:p>
            <a:pPr lvl="1">
              <a:lnSpc>
                <a:spcPct val="220000"/>
              </a:lnSpc>
            </a:pPr>
            <a:r>
              <a:rPr lang="en-US" altLang="en-US" sz="3200"/>
              <a:t>Erasure Coding</a:t>
            </a:r>
            <a:endParaRPr lang="en-US" sz="900"/>
          </a:p>
        </p:txBody>
      </p:sp>
    </p:spTree>
    <p:extLst>
      <p:ext uri="{BB962C8B-B14F-4D97-AF65-F5344CB8AC3E}">
        <p14:creationId xmlns:p14="http://schemas.microsoft.com/office/powerpoint/2010/main" val="874412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61B29-BEF7-53CE-16F7-03AF369B2878}"/>
            </a:ext>
          </a:extLst>
        </p:cNvPr>
        <p:cNvGrpSpPr/>
        <p:nvPr/>
      </p:nvGrpSpPr>
      <p:grpSpPr>
        <a:xfrm>
          <a:off x="0" y="0"/>
          <a:ext cx="0" cy="0"/>
          <a:chOff x="0" y="0"/>
          <a:chExt cx="0" cy="0"/>
        </a:xfrm>
      </p:grpSpPr>
      <p:sp>
        <p:nvSpPr>
          <p:cNvPr id="24578" name="Title 1">
            <a:extLst>
              <a:ext uri="{FF2B5EF4-FFF2-40B4-BE49-F238E27FC236}">
                <a16:creationId xmlns:a16="http://schemas.microsoft.com/office/drawing/2014/main" id="{6D475388-A071-F321-0DE6-476395F93218}"/>
              </a:ext>
            </a:extLst>
          </p:cNvPr>
          <p:cNvSpPr>
            <a:spLocks noGrp="1"/>
          </p:cNvSpPr>
          <p:nvPr>
            <p:ph type="title"/>
          </p:nvPr>
        </p:nvSpPr>
        <p:spPr/>
        <p:txBody>
          <a:bodyPr/>
          <a:lstStyle/>
          <a:p>
            <a:pPr eaLnBrk="1" hangingPunct="1"/>
            <a:r>
              <a:rPr lang="en-US" altLang="en-US"/>
              <a:t>Erasure Coding</a:t>
            </a:r>
          </a:p>
        </p:txBody>
      </p:sp>
      <p:sp>
        <p:nvSpPr>
          <p:cNvPr id="24579" name="Content Placeholder 1">
            <a:extLst>
              <a:ext uri="{FF2B5EF4-FFF2-40B4-BE49-F238E27FC236}">
                <a16:creationId xmlns:a16="http://schemas.microsoft.com/office/drawing/2014/main" id="{2594DEBC-70BC-BAEA-922B-60A4823C7EFB}"/>
              </a:ext>
            </a:extLst>
          </p:cNvPr>
          <p:cNvSpPr>
            <a:spLocks noGrp="1"/>
          </p:cNvSpPr>
          <p:nvPr>
            <p:ph idx="1"/>
          </p:nvPr>
        </p:nvSpPr>
        <p:spPr>
          <a:xfrm>
            <a:off x="159866" y="2922803"/>
            <a:ext cx="3535834" cy="2889986"/>
          </a:xfrm>
        </p:spPr>
        <p:txBody>
          <a:bodyPr/>
          <a:lstStyle/>
          <a:p>
            <a:r>
              <a:rPr lang="en-US" altLang="en-US" i="1">
                <a:latin typeface="Cambria Math" panose="02040503050406030204" pitchFamily="18" charset="0"/>
                <a:ea typeface="Cambria Math" panose="02040503050406030204" pitchFamily="18" charset="0"/>
              </a:rPr>
              <a:t>(</a:t>
            </a:r>
            <a:r>
              <a:rPr lang="en-US" altLang="en-US" i="1" err="1">
                <a:latin typeface="Cambria Math" panose="02040503050406030204" pitchFamily="18" charset="0"/>
                <a:ea typeface="Cambria Math" panose="02040503050406030204" pitchFamily="18" charset="0"/>
              </a:rPr>
              <a:t>m+k</a:t>
            </a:r>
            <a:r>
              <a:rPr lang="en-US" altLang="en-US" i="1">
                <a:latin typeface="Cambria Math" panose="02040503050406030204" pitchFamily="18" charset="0"/>
                <a:ea typeface="Cambria Math" panose="02040503050406030204" pitchFamily="18" charset="0"/>
              </a:rPr>
              <a:t>, k) </a:t>
            </a:r>
            <a:r>
              <a:rPr lang="en-US" altLang="en-US"/>
              <a:t>erasure code</a:t>
            </a:r>
          </a:p>
          <a:p>
            <a:r>
              <a:rPr lang="en-US" altLang="en-US"/>
              <a:t>Able to recover from loss of up to any </a:t>
            </a:r>
            <a:r>
              <a:rPr lang="en-US" altLang="en-US" i="1">
                <a:latin typeface="Cambria Math" panose="02040503050406030204" pitchFamily="18" charset="0"/>
                <a:ea typeface="Cambria Math" panose="02040503050406030204" pitchFamily="18" charset="0"/>
              </a:rPr>
              <a:t>m</a:t>
            </a:r>
            <a:r>
              <a:rPr lang="en-US" altLang="en-US"/>
              <a:t> data symbols</a:t>
            </a:r>
          </a:p>
          <a:p>
            <a:r>
              <a:rPr lang="en-US" altLang="en-US"/>
              <a:t>HDFS can use erasure coding by utilizing a middleware layer called </a:t>
            </a:r>
            <a:r>
              <a:rPr lang="en-US" altLang="en-US" b="1"/>
              <a:t>HDFS-RAID</a:t>
            </a:r>
            <a:endParaRPr lang="en-US" altLang="en-US"/>
          </a:p>
        </p:txBody>
      </p:sp>
      <p:pic>
        <p:nvPicPr>
          <p:cNvPr id="7" name="Picture 6">
            <a:extLst>
              <a:ext uri="{FF2B5EF4-FFF2-40B4-BE49-F238E27FC236}">
                <a16:creationId xmlns:a16="http://schemas.microsoft.com/office/drawing/2014/main" id="{1026516A-36D9-E171-94B3-0C4DBE55441E}"/>
              </a:ext>
            </a:extLst>
          </p:cNvPr>
          <p:cNvPicPr>
            <a:picLocks noChangeAspect="1"/>
          </p:cNvPicPr>
          <p:nvPr/>
        </p:nvPicPr>
        <p:blipFill>
          <a:blip r:embed="rId3"/>
          <a:stretch>
            <a:fillRect/>
          </a:stretch>
        </p:blipFill>
        <p:spPr>
          <a:xfrm>
            <a:off x="1880675" y="1046295"/>
            <a:ext cx="6938860" cy="1876508"/>
          </a:xfrm>
          <a:prstGeom prst="rect">
            <a:avLst/>
          </a:prstGeom>
        </p:spPr>
      </p:pic>
      <p:pic>
        <p:nvPicPr>
          <p:cNvPr id="8" name="Picture 7">
            <a:extLst>
              <a:ext uri="{FF2B5EF4-FFF2-40B4-BE49-F238E27FC236}">
                <a16:creationId xmlns:a16="http://schemas.microsoft.com/office/drawing/2014/main" id="{0D938928-A72B-DC82-04A4-431E5FBEDFFD}"/>
              </a:ext>
            </a:extLst>
          </p:cNvPr>
          <p:cNvPicPr>
            <a:picLocks noChangeAspect="1"/>
          </p:cNvPicPr>
          <p:nvPr/>
        </p:nvPicPr>
        <p:blipFill>
          <a:blip r:embed="rId4"/>
          <a:stretch>
            <a:fillRect/>
          </a:stretch>
        </p:blipFill>
        <p:spPr>
          <a:xfrm>
            <a:off x="3695700" y="3106711"/>
            <a:ext cx="5123835" cy="3385199"/>
          </a:xfrm>
          <a:prstGeom prst="rect">
            <a:avLst/>
          </a:prstGeom>
        </p:spPr>
      </p:pic>
      <p:sp>
        <p:nvSpPr>
          <p:cNvPr id="2" name="Slide Number Placeholder 1">
            <a:extLst>
              <a:ext uri="{FF2B5EF4-FFF2-40B4-BE49-F238E27FC236}">
                <a16:creationId xmlns:a16="http://schemas.microsoft.com/office/drawing/2014/main" id="{BC7E4E6B-614E-2A4C-4FD0-0E604A96730D}"/>
              </a:ext>
            </a:extLst>
          </p:cNvPr>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85000"/>
                </a:lnSpc>
                <a:spcBef>
                  <a:spcPct val="50000"/>
                </a:spcBef>
                <a:spcAft>
                  <a:spcPct val="0"/>
                </a:spcAft>
                <a:buClrTx/>
                <a:buSzTx/>
                <a:buFontTx/>
                <a:buNone/>
                <a:tabLst/>
                <a:defRPr/>
              </a:pPr>
              <a:t>42</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ＭＳ Ｐゴシック" panose="020B0600070205080204" pitchFamily="34" charset="-128"/>
              <a:cs typeface="+mn-cs"/>
            </a:endParaRPr>
          </a:p>
        </p:txBody>
      </p:sp>
      <p:sp>
        <p:nvSpPr>
          <p:cNvPr id="3" name="TextBox 2">
            <a:extLst>
              <a:ext uri="{FF2B5EF4-FFF2-40B4-BE49-F238E27FC236}">
                <a16:creationId xmlns:a16="http://schemas.microsoft.com/office/drawing/2014/main" id="{4884DE70-A9BD-5098-2583-43C85FBB8AF3}"/>
              </a:ext>
            </a:extLst>
          </p:cNvPr>
          <p:cNvSpPr txBox="1"/>
          <p:nvPr/>
        </p:nvSpPr>
        <p:spPr>
          <a:xfrm>
            <a:off x="568410" y="5812789"/>
            <a:ext cx="3648756" cy="615553"/>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[http://wiki.apache.org/hadoop/HDFS-RAID]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776424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1544638" y="3773488"/>
            <a:ext cx="6054725" cy="7778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nSpc>
                <a:spcPct val="93000"/>
              </a:lnSpc>
              <a:spcBef>
                <a:spcPct val="50000"/>
              </a:spcBef>
              <a:buClr>
                <a:schemeClr val="accent1"/>
              </a:buClr>
              <a:buFont typeface="Wingdings" panose="05000000000000000000" pitchFamily="2" charset="2"/>
              <a:buChar char="l"/>
              <a:defRPr sz="2200">
                <a:solidFill>
                  <a:schemeClr val="tx1"/>
                </a:solidFill>
                <a:latin typeface="Arial" panose="020B0604020202020204" pitchFamily="34" charset="0"/>
              </a:defRPr>
            </a:lvl1pPr>
            <a:lvl2pPr marL="742950" indent="-285750">
              <a:lnSpc>
                <a:spcPct val="87000"/>
              </a:lnSpc>
              <a:spcBef>
                <a:spcPct val="25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2pPr>
            <a:lvl3pPr marL="1143000" indent="-228600">
              <a:lnSpc>
                <a:spcPct val="87000"/>
              </a:lnSpc>
              <a:spcBef>
                <a:spcPct val="10000"/>
              </a:spcBef>
              <a:buClr>
                <a:schemeClr val="accent2"/>
              </a:buClr>
              <a:buSzPct val="68000"/>
              <a:buFont typeface="Wingdings" panose="05000000000000000000" pitchFamily="2" charset="2"/>
              <a:buChar char="¢"/>
              <a:defRPr>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85000"/>
              </a:lnSpc>
              <a:spcBef>
                <a:spcPct val="5000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4339" name="Rectangle 32"/>
          <p:cNvSpPr>
            <a:spLocks noGrp="1" noChangeArrowheads="1"/>
          </p:cNvSpPr>
          <p:nvPr>
            <p:ph type="ctrTitle"/>
          </p:nvPr>
        </p:nvSpPr>
        <p:spPr/>
        <p:txBody>
          <a:bodyPr/>
          <a:lstStyle/>
          <a:p>
            <a:r>
              <a:rPr lang="en-US" b="0"/>
              <a:t>FINGER: A Novel Erasure Coding Scheme Using Fine Granularity Blocks to Improve Hadoop Write and Update Performance</a:t>
            </a:r>
            <a:endParaRPr lang="en-US" altLang="en-US"/>
          </a:p>
        </p:txBody>
      </p:sp>
      <p:sp>
        <p:nvSpPr>
          <p:cNvPr id="14340" name="Rectangle 33"/>
          <p:cNvSpPr>
            <a:spLocks noGrp="1" noChangeArrowheads="1"/>
          </p:cNvSpPr>
          <p:nvPr>
            <p:ph type="subTitle" idx="1"/>
          </p:nvPr>
        </p:nvSpPr>
        <p:spPr>
          <a:xfrm>
            <a:off x="1371600" y="2998788"/>
            <a:ext cx="6400800" cy="1752600"/>
          </a:xfrm>
        </p:spPr>
        <p:txBody>
          <a:bodyPr/>
          <a:lstStyle/>
          <a:p>
            <a:pPr eaLnBrk="1" hangingPunct="1"/>
            <a:r>
              <a:rPr lang="en-US" altLang="en-US" b="1"/>
              <a:t>Pradeep Subedi</a:t>
            </a:r>
            <a:r>
              <a:rPr lang="en-US" altLang="en-US"/>
              <a:t>, Ping Huang,  Benjamin Young, </a:t>
            </a:r>
            <a:r>
              <a:rPr lang="en-US" altLang="en-US" err="1"/>
              <a:t>Xubin</a:t>
            </a:r>
            <a:r>
              <a:rPr lang="en-US" altLang="en-US"/>
              <a:t> He</a:t>
            </a:r>
          </a:p>
        </p:txBody>
      </p:sp>
      <p:sp>
        <p:nvSpPr>
          <p:cNvPr id="14341" name="TextBox 1"/>
          <p:cNvSpPr txBox="1">
            <a:spLocks noChangeArrowheads="1"/>
          </p:cNvSpPr>
          <p:nvPr/>
        </p:nvSpPr>
        <p:spPr bwMode="auto">
          <a:xfrm>
            <a:off x="1544638" y="3963988"/>
            <a:ext cx="6054725"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3000"/>
              </a:lnSpc>
              <a:spcBef>
                <a:spcPct val="50000"/>
              </a:spcBef>
              <a:buClr>
                <a:schemeClr val="accent1"/>
              </a:buClr>
              <a:buFont typeface="Wingdings" panose="05000000000000000000" pitchFamily="2" charset="2"/>
              <a:buChar char="l"/>
              <a:defRPr sz="2200">
                <a:solidFill>
                  <a:schemeClr val="tx1"/>
                </a:solidFill>
                <a:latin typeface="Arial" panose="020B0604020202020204" pitchFamily="34" charset="0"/>
              </a:defRPr>
            </a:lvl1pPr>
            <a:lvl2pPr marL="742950" indent="-285750">
              <a:lnSpc>
                <a:spcPct val="87000"/>
              </a:lnSpc>
              <a:spcBef>
                <a:spcPct val="25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2pPr>
            <a:lvl3pPr marL="1143000" indent="-228600">
              <a:lnSpc>
                <a:spcPct val="87000"/>
              </a:lnSpc>
              <a:spcBef>
                <a:spcPct val="10000"/>
              </a:spcBef>
              <a:buClr>
                <a:schemeClr val="accent2"/>
              </a:buClr>
              <a:buSzPct val="68000"/>
              <a:buFont typeface="Wingdings" panose="05000000000000000000" pitchFamily="2" charset="2"/>
              <a:buChar char="¢"/>
              <a:defRPr>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base" latinLnBrk="0" hangingPunct="1">
              <a:lnSpc>
                <a:spcPct val="85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Electrical and Computer Engineering</a:t>
            </a:r>
          </a:p>
          <a:p>
            <a:pPr marL="0" marR="0" lvl="0" indent="0" algn="ctr" defTabSz="914400" rtl="0" eaLnBrk="1" fontAlgn="base" latinLnBrk="0" hangingPunct="1">
              <a:lnSpc>
                <a:spcPct val="85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Virginia Commonwealth University</a:t>
            </a:r>
          </a:p>
        </p:txBody>
      </p:sp>
      <p:pic>
        <p:nvPicPr>
          <p:cNvPr id="3074" name="Picture 2" descr="http://img2.findthebest.com/sites/default/files/2240/media/images/Virginia_Commonwealth_University_422380_i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7051" y="4864101"/>
            <a:ext cx="1669897" cy="166989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en-US"/>
              <a:t>Introduction</a:t>
            </a:r>
          </a:p>
        </p:txBody>
      </p:sp>
      <p:sp>
        <p:nvSpPr>
          <p:cNvPr id="2" name="Content Placeholder 1"/>
          <p:cNvSpPr>
            <a:spLocks noGrp="1"/>
          </p:cNvSpPr>
          <p:nvPr>
            <p:ph idx="1"/>
          </p:nvPr>
        </p:nvSpPr>
        <p:spPr/>
        <p:txBody>
          <a:bodyPr/>
          <a:lstStyle/>
          <a:p>
            <a:pPr>
              <a:defRPr/>
            </a:pPr>
            <a:r>
              <a:rPr lang="en-US"/>
              <a:t>Scaling of storage systems, i.e., thousands of computation/data/storage nodes</a:t>
            </a:r>
          </a:p>
          <a:p>
            <a:pPr lvl="1">
              <a:defRPr/>
            </a:pPr>
            <a:r>
              <a:rPr lang="en-US">
                <a:solidFill>
                  <a:srgbClr val="FF0000"/>
                </a:solidFill>
              </a:rPr>
              <a:t>BUT</a:t>
            </a:r>
            <a:r>
              <a:rPr lang="en-US"/>
              <a:t> higher probability of node failures</a:t>
            </a:r>
          </a:p>
          <a:p>
            <a:pPr>
              <a:defRPr/>
            </a:pPr>
            <a:r>
              <a:rPr lang="en-US"/>
              <a:t>HDFS, Google File System, Microsoft Azure provide fault tolerance</a:t>
            </a:r>
          </a:p>
          <a:p>
            <a:pPr lvl="1">
              <a:defRPr/>
            </a:pPr>
            <a:r>
              <a:rPr lang="en-US"/>
              <a:t>Replication of data </a:t>
            </a:r>
          </a:p>
          <a:p>
            <a:pPr lvl="1">
              <a:defRPr/>
            </a:pPr>
            <a:r>
              <a:rPr lang="en-US"/>
              <a:t>Erasure Coding</a:t>
            </a:r>
          </a:p>
          <a:p>
            <a:pPr>
              <a:defRPr/>
            </a:pPr>
            <a:r>
              <a:rPr lang="en-US"/>
              <a:t>Replication</a:t>
            </a:r>
          </a:p>
          <a:p>
            <a:pPr lvl="1">
              <a:defRPr/>
            </a:pPr>
            <a:r>
              <a:rPr lang="en-US"/>
              <a:t>Requires 3 copies of data for two node fault tolerance</a:t>
            </a:r>
          </a:p>
          <a:p>
            <a:pPr lvl="1">
              <a:defRPr/>
            </a:pPr>
            <a:r>
              <a:rPr lang="en-US"/>
              <a:t>Very high storage cost (</a:t>
            </a:r>
            <a:r>
              <a:rPr lang="en-US">
                <a:solidFill>
                  <a:srgbClr val="FF0000"/>
                </a:solidFill>
              </a:rPr>
              <a:t>200% storage overhead</a:t>
            </a:r>
            <a:r>
              <a:rPr lang="en-US"/>
              <a:t>)</a:t>
            </a:r>
          </a:p>
          <a:p>
            <a:pPr lvl="1">
              <a:defRPr/>
            </a:pPr>
            <a:endParaRPr lang="en-US"/>
          </a:p>
          <a:p>
            <a:pPr lvl="1">
              <a:defRPr/>
            </a:pPr>
            <a:endParaRPr lang="en-US"/>
          </a:p>
          <a:p>
            <a:pPr>
              <a:defRPr/>
            </a:pPr>
            <a:endParaRPr lang="en-US"/>
          </a:p>
          <a:p>
            <a:pPr marL="0" indent="0">
              <a:buFont typeface="Wingdings" panose="05000000000000000000" pitchFamily="2" charset="2"/>
              <a:buNone/>
              <a:defRPr/>
            </a:pPr>
            <a:endParaRPr lang="en-US"/>
          </a:p>
          <a:p>
            <a:pPr marL="0" indent="0">
              <a:buFont typeface="Wingdings" panose="05000000000000000000" pitchFamily="2" charset="2"/>
              <a:buNone/>
              <a:defRPr/>
            </a:pPr>
            <a:endParaRPr lang="en-US"/>
          </a:p>
        </p:txBody>
      </p:sp>
      <p:sp>
        <p:nvSpPr>
          <p:cNvPr id="3" name="Slide Number Placeholder 2"/>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44</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Typical Hadoop Cluster</a:t>
            </a:r>
          </a:p>
        </p:txBody>
      </p:sp>
      <p:sp>
        <p:nvSpPr>
          <p:cNvPr id="7" name="Rectangle 6"/>
          <p:cNvSpPr/>
          <p:nvPr/>
        </p:nvSpPr>
        <p:spPr>
          <a:xfrm>
            <a:off x="334963" y="6241216"/>
            <a:ext cx="2076209" cy="276999"/>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mn-ea"/>
                <a:cs typeface="+mn-cs"/>
              </a:rPr>
              <a:t>Source: hadoop.apache.org</a:t>
            </a:r>
          </a:p>
        </p:txBody>
      </p:sp>
      <p:sp>
        <p:nvSpPr>
          <p:cNvPr id="3" name="Slide Number Placeholder 2"/>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45</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pic>
        <p:nvPicPr>
          <p:cNvPr id="5" name="Picture 4"/>
          <p:cNvPicPr>
            <a:picLocks noChangeAspect="1"/>
          </p:cNvPicPr>
          <p:nvPr/>
        </p:nvPicPr>
        <p:blipFill>
          <a:blip r:embed="rId3"/>
          <a:stretch>
            <a:fillRect/>
          </a:stretch>
        </p:blipFill>
        <p:spPr>
          <a:xfrm>
            <a:off x="334963" y="2170176"/>
            <a:ext cx="4364304" cy="3974592"/>
          </a:xfrm>
          <a:prstGeom prst="rect">
            <a:avLst/>
          </a:prstGeom>
        </p:spPr>
      </p:pic>
      <p:sp>
        <p:nvSpPr>
          <p:cNvPr id="10" name="Content Placeholder 2"/>
          <p:cNvSpPr>
            <a:spLocks noGrp="1"/>
          </p:cNvSpPr>
          <p:nvPr>
            <p:ph idx="1"/>
          </p:nvPr>
        </p:nvSpPr>
        <p:spPr>
          <a:xfrm>
            <a:off x="4754880" y="1067940"/>
            <a:ext cx="4084320" cy="5311775"/>
          </a:xfrm>
        </p:spPr>
        <p:txBody>
          <a:bodyPr/>
          <a:lstStyle/>
          <a:p>
            <a:r>
              <a:rPr lang="en-US"/>
              <a:t>Any data in HDFS divided into fixed size </a:t>
            </a:r>
            <a:r>
              <a:rPr lang="en-US" i="1"/>
              <a:t>blocks</a:t>
            </a:r>
          </a:p>
          <a:p>
            <a:r>
              <a:rPr lang="en-US" i="1" err="1"/>
              <a:t>Namenode</a:t>
            </a:r>
            <a:r>
              <a:rPr lang="en-US" i="1"/>
              <a:t> </a:t>
            </a:r>
            <a:r>
              <a:rPr lang="en-US"/>
              <a:t>keeps track of all blocks</a:t>
            </a:r>
          </a:p>
          <a:p>
            <a:r>
              <a:rPr lang="en-US" i="1"/>
              <a:t>Blocks </a:t>
            </a:r>
            <a:r>
              <a:rPr lang="en-US"/>
              <a:t>distributed across </a:t>
            </a:r>
            <a:r>
              <a:rPr lang="en-US" i="1" err="1"/>
              <a:t>Datanodes</a:t>
            </a:r>
            <a:r>
              <a:rPr lang="en-US" i="1"/>
              <a:t> </a:t>
            </a:r>
            <a:r>
              <a:rPr lang="en-US"/>
              <a:t>and </a:t>
            </a:r>
            <a:r>
              <a:rPr lang="en-US" i="1"/>
              <a:t>Racks </a:t>
            </a:r>
            <a:r>
              <a:rPr lang="en-US"/>
              <a:t>for fault tolerance</a:t>
            </a:r>
          </a:p>
          <a:p>
            <a:r>
              <a:rPr lang="en-US" i="1"/>
              <a:t>Rack-aware  </a:t>
            </a:r>
            <a:r>
              <a:rPr lang="en-US"/>
              <a:t>block placement policy for replicas</a:t>
            </a:r>
          </a:p>
          <a:p>
            <a:pPr lvl="1"/>
            <a:r>
              <a:rPr lang="en-US" i="1"/>
              <a:t>Preserve network bandwidth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ltLang="en-US"/>
              <a:t>Motivation</a:t>
            </a:r>
          </a:p>
        </p:txBody>
      </p:sp>
      <p:sp>
        <p:nvSpPr>
          <p:cNvPr id="22531" name="Content Placeholder 1"/>
          <p:cNvSpPr>
            <a:spLocks noGrp="1"/>
          </p:cNvSpPr>
          <p:nvPr>
            <p:ph idx="1"/>
          </p:nvPr>
        </p:nvSpPr>
        <p:spPr>
          <a:xfrm>
            <a:off x="428940" y="1033216"/>
            <a:ext cx="8305800" cy="5311775"/>
          </a:xfrm>
        </p:spPr>
        <p:txBody>
          <a:bodyPr/>
          <a:lstStyle/>
          <a:p>
            <a:r>
              <a:rPr lang="en-US" altLang="en-US"/>
              <a:t>HDFS essentially keeps the data immutable, only allowing concurrent appends.</a:t>
            </a:r>
          </a:p>
          <a:p>
            <a:r>
              <a:rPr lang="en-US" altLang="en-US"/>
              <a:t>Many user applications are write intensive and require file modifications. </a:t>
            </a:r>
          </a:p>
          <a:p>
            <a:r>
              <a:rPr lang="en-US" altLang="en-US">
                <a:solidFill>
                  <a:srgbClr val="FF0000"/>
                </a:solidFill>
              </a:rPr>
              <a:t>1% </a:t>
            </a:r>
            <a:r>
              <a:rPr lang="en-US" altLang="en-US"/>
              <a:t>of true HDFS writes translates to </a:t>
            </a:r>
            <a:r>
              <a:rPr lang="en-US" altLang="en-US">
                <a:solidFill>
                  <a:srgbClr val="FF0000"/>
                </a:solidFill>
              </a:rPr>
              <a:t>64% </a:t>
            </a:r>
            <a:r>
              <a:rPr lang="en-US" altLang="en-US"/>
              <a:t>of the final disk load as write I/O for HBASE applications.</a:t>
            </a:r>
          </a:p>
          <a:p>
            <a:pPr lvl="1"/>
            <a:r>
              <a:rPr lang="en-US" altLang="en-US"/>
              <a:t>Write amplification due to </a:t>
            </a:r>
            <a:r>
              <a:rPr lang="en-US" altLang="en-US">
                <a:solidFill>
                  <a:srgbClr val="FF0000"/>
                </a:solidFill>
              </a:rPr>
              <a:t>logging, compaction, </a:t>
            </a:r>
            <a:r>
              <a:rPr lang="en-US" altLang="en-US"/>
              <a:t>and</a:t>
            </a:r>
            <a:r>
              <a:rPr lang="en-US" altLang="en-US">
                <a:solidFill>
                  <a:srgbClr val="FF0000"/>
                </a:solidFill>
              </a:rPr>
              <a:t> replication</a:t>
            </a:r>
          </a:p>
          <a:p>
            <a:r>
              <a:rPr lang="en-US" altLang="en-US"/>
              <a:t>Allowing updates to HDFS blocks reduces the logging and compaction overhead</a:t>
            </a:r>
          </a:p>
          <a:p>
            <a:r>
              <a:rPr lang="en-US" altLang="en-US"/>
              <a:t>Storage overhead of Replication is reduced by erasure-coding</a:t>
            </a:r>
          </a:p>
          <a:p>
            <a:pPr lvl="1"/>
            <a:r>
              <a:rPr lang="en-US" altLang="en-US">
                <a:solidFill>
                  <a:srgbClr val="FF0000"/>
                </a:solidFill>
              </a:rPr>
              <a:t>BUT </a:t>
            </a:r>
            <a:r>
              <a:rPr lang="en-US" altLang="en-US"/>
              <a:t>erasure coding introduces additional I/O and computation overhead during updates or file changes</a:t>
            </a:r>
            <a:endParaRPr lang="en-US" altLang="en-US">
              <a:solidFill>
                <a:srgbClr val="FF0000"/>
              </a:solidFill>
            </a:endParaRPr>
          </a:p>
        </p:txBody>
      </p:sp>
      <p:sp>
        <p:nvSpPr>
          <p:cNvPr id="2" name="Slide Number Placeholder 1"/>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46</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
        <p:nvSpPr>
          <p:cNvPr id="6" name="TextBox 5"/>
          <p:cNvSpPr txBox="1"/>
          <p:nvPr/>
        </p:nvSpPr>
        <p:spPr>
          <a:xfrm>
            <a:off x="5348073" y="2898902"/>
            <a:ext cx="2490938"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 Harter et. al. FAST’14]</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Motivating Example</a:t>
            </a:r>
          </a:p>
        </p:txBody>
      </p:sp>
      <p:pic>
        <p:nvPicPr>
          <p:cNvPr id="5" name="Content Placeholder 4"/>
          <p:cNvPicPr>
            <a:picLocks noGrp="1" noChangeAspect="1"/>
          </p:cNvPicPr>
          <p:nvPr>
            <p:ph idx="1"/>
          </p:nvPr>
        </p:nvPicPr>
        <p:blipFill>
          <a:blip r:embed="rId3"/>
          <a:stretch>
            <a:fillRect/>
          </a:stretch>
        </p:blipFill>
        <p:spPr>
          <a:xfrm>
            <a:off x="2481142" y="1133475"/>
            <a:ext cx="3956291" cy="5311775"/>
          </a:xfrm>
          <a:prstGeom prst="rect">
            <a:avLst/>
          </a:prstGeom>
        </p:spPr>
      </p:pic>
      <p:sp>
        <p:nvSpPr>
          <p:cNvPr id="4" name="Slide Number Placeholder 3"/>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47</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
        <p:nvSpPr>
          <p:cNvPr id="6" name="TextBox 5"/>
          <p:cNvSpPr txBox="1"/>
          <p:nvPr/>
        </p:nvSpPr>
        <p:spPr>
          <a:xfrm>
            <a:off x="1025294" y="1900971"/>
            <a:ext cx="1455848"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Replication</a:t>
            </a:r>
          </a:p>
        </p:txBody>
      </p:sp>
      <p:sp>
        <p:nvSpPr>
          <p:cNvPr id="7" name="TextBox 6"/>
          <p:cNvSpPr txBox="1"/>
          <p:nvPr/>
        </p:nvSpPr>
        <p:spPr>
          <a:xfrm>
            <a:off x="600499" y="3789362"/>
            <a:ext cx="1967205" cy="70788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File Level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Erasure Coding</a:t>
            </a:r>
          </a:p>
        </p:txBody>
      </p:sp>
      <p:sp>
        <p:nvSpPr>
          <p:cNvPr id="9" name="TextBox 8"/>
          <p:cNvSpPr txBox="1"/>
          <p:nvPr/>
        </p:nvSpPr>
        <p:spPr>
          <a:xfrm>
            <a:off x="513937" y="5429186"/>
            <a:ext cx="1967205" cy="707886"/>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Directory Level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Erasure Coding</a:t>
            </a:r>
          </a:p>
        </p:txBody>
      </p:sp>
    </p:spTree>
    <p:extLst>
      <p:ext uri="{BB962C8B-B14F-4D97-AF65-F5344CB8AC3E}">
        <p14:creationId xmlns:p14="http://schemas.microsoft.com/office/powerpoint/2010/main" val="3151982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Our Fine Granularity Erasure Coding Scheme</a:t>
            </a:r>
          </a:p>
        </p:txBody>
      </p:sp>
      <p:sp>
        <p:nvSpPr>
          <p:cNvPr id="3" name="Content Placeholder 2"/>
          <p:cNvSpPr>
            <a:spLocks noGrp="1"/>
          </p:cNvSpPr>
          <p:nvPr>
            <p:ph idx="1"/>
          </p:nvPr>
        </p:nvSpPr>
        <p:spPr/>
        <p:txBody>
          <a:bodyPr/>
          <a:lstStyle/>
          <a:p>
            <a:r>
              <a:rPr lang="en-US"/>
              <a:t>Propose A new block-layout policy in erasure coded HDFS called </a:t>
            </a:r>
            <a:r>
              <a:rPr lang="en-US">
                <a:solidFill>
                  <a:srgbClr val="FF0000"/>
                </a:solidFill>
              </a:rPr>
              <a:t>FINGER</a:t>
            </a:r>
          </a:p>
          <a:p>
            <a:pPr lvl="1"/>
            <a:r>
              <a:rPr lang="en-US"/>
              <a:t>Erasure-coding efficient block layout </a:t>
            </a:r>
          </a:p>
          <a:p>
            <a:r>
              <a:rPr lang="en-US"/>
              <a:t>Allows block level updates</a:t>
            </a:r>
          </a:p>
          <a:p>
            <a:r>
              <a:rPr lang="en-US"/>
              <a:t>Use of multi-threaded online encoding and decoding</a:t>
            </a:r>
          </a:p>
          <a:p>
            <a:pPr lvl="1"/>
            <a:r>
              <a:rPr lang="en-US"/>
              <a:t>Contrast to single threaded and offline erasure coding in HDFS-RAID</a:t>
            </a:r>
          </a:p>
          <a:p>
            <a:pPr marL="500062" lvl="1" indent="0">
              <a:buNone/>
            </a:pPr>
            <a:endParaRPr lang="en-US"/>
          </a:p>
        </p:txBody>
      </p:sp>
      <p:sp>
        <p:nvSpPr>
          <p:cNvPr id="4" name="Slide Number Placeholder 3"/>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48</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8375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Design Goals</a:t>
            </a:r>
          </a:p>
        </p:txBody>
      </p:sp>
      <p:sp>
        <p:nvSpPr>
          <p:cNvPr id="3" name="Content Placeholder 2"/>
          <p:cNvSpPr>
            <a:spLocks noGrp="1"/>
          </p:cNvSpPr>
          <p:nvPr>
            <p:ph idx="1"/>
          </p:nvPr>
        </p:nvSpPr>
        <p:spPr/>
        <p:txBody>
          <a:bodyPr/>
          <a:lstStyle/>
          <a:p>
            <a:r>
              <a:rPr lang="en-US"/>
              <a:t>Reduce the effective block size of erasure coded HDFS, while keeping the same metadata size</a:t>
            </a:r>
          </a:p>
          <a:p>
            <a:pPr lvl="1"/>
            <a:r>
              <a:rPr lang="en-US"/>
              <a:t>Small blocks </a:t>
            </a:r>
            <a:r>
              <a:rPr lang="en-US">
                <a:solidFill>
                  <a:srgbClr val="FF0000"/>
                </a:solidFill>
              </a:rPr>
              <a:t>≈ </a:t>
            </a:r>
            <a:r>
              <a:rPr lang="en-US"/>
              <a:t>More erasure-code stripes</a:t>
            </a:r>
          </a:p>
          <a:p>
            <a:pPr lvl="1"/>
            <a:r>
              <a:rPr lang="en-US"/>
              <a:t>Less data to read/write during parity re-computation</a:t>
            </a:r>
          </a:p>
          <a:p>
            <a:pPr marL="500062" lvl="1" indent="0">
              <a:buNone/>
            </a:pPr>
            <a:endParaRPr lang="en-US"/>
          </a:p>
          <a:p>
            <a:r>
              <a:rPr lang="en-US"/>
              <a:t>Perform erasure coding inside each block only</a:t>
            </a:r>
          </a:p>
          <a:p>
            <a:pPr lvl="1"/>
            <a:r>
              <a:rPr lang="en-US"/>
              <a:t>Contrast to erasure coding across blocks</a:t>
            </a:r>
          </a:p>
          <a:p>
            <a:pPr lvl="1"/>
            <a:r>
              <a:rPr lang="en-US"/>
              <a:t>Changing individual block does not require reads and writes to other data and parity blocks</a:t>
            </a:r>
          </a:p>
          <a:p>
            <a:endParaRPr lang="en-US"/>
          </a:p>
        </p:txBody>
      </p:sp>
      <p:sp>
        <p:nvSpPr>
          <p:cNvPr id="4" name="Slide Number Placeholder 3"/>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49</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4818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hierarchy</a:t>
            </a:r>
          </a:p>
        </p:txBody>
      </p:sp>
      <p:sp>
        <p:nvSpPr>
          <p:cNvPr id="3" name="Content Placeholder 2"/>
          <p:cNvSpPr>
            <a:spLocks noGrp="1"/>
          </p:cNvSpPr>
          <p:nvPr>
            <p:ph idx="1"/>
          </p:nvPr>
        </p:nvSpPr>
        <p:spPr/>
        <p:txBody>
          <a:bodyPr/>
          <a:lstStyle/>
          <a:p>
            <a:r>
              <a:rPr lang="en-US" sz="3600"/>
              <a:t>RAM</a:t>
            </a:r>
          </a:p>
          <a:p>
            <a:pPr lvl="1"/>
            <a:r>
              <a:rPr lang="en-US" sz="3200"/>
              <a:t>SRAM, DRAM</a:t>
            </a:r>
          </a:p>
          <a:p>
            <a:r>
              <a:rPr lang="en-US" sz="4000">
                <a:solidFill>
                  <a:srgbClr val="C00000"/>
                </a:solidFill>
              </a:rPr>
              <a:t>Storage</a:t>
            </a:r>
          </a:p>
          <a:p>
            <a:pPr lvl="1"/>
            <a:r>
              <a:rPr lang="en-US"/>
              <a:t>HDD</a:t>
            </a:r>
          </a:p>
          <a:p>
            <a:pPr lvl="1"/>
            <a:r>
              <a:rPr lang="en-US"/>
              <a:t>SSD</a:t>
            </a:r>
          </a:p>
        </p:txBody>
      </p:sp>
      <p:sp>
        <p:nvSpPr>
          <p:cNvPr id="5" name="AutoShape 2"/>
          <p:cNvSpPr>
            <a:spLocks noChangeArrowheads="1"/>
          </p:cNvSpPr>
          <p:nvPr/>
        </p:nvSpPr>
        <p:spPr bwMode="auto">
          <a:xfrm>
            <a:off x="2387600" y="1304290"/>
            <a:ext cx="6475413"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6" name="Text Box 3"/>
          <p:cNvSpPr txBox="1">
            <a:spLocks noChangeArrowheads="1"/>
          </p:cNvSpPr>
          <p:nvPr/>
        </p:nvSpPr>
        <p:spPr bwMode="auto">
          <a:xfrm>
            <a:off x="5227783" y="1862674"/>
            <a:ext cx="984474" cy="336632"/>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Calibri" pitchFamily="34" charset="0"/>
              </a:rPr>
              <a:t>R</a:t>
            </a:r>
            <a:r>
              <a:rPr lang="en-GB" sz="1600" b="1">
                <a:latin typeface="Calibri" pitchFamily="34" charset="0"/>
              </a:rPr>
              <a:t>egisters</a:t>
            </a:r>
          </a:p>
        </p:txBody>
      </p:sp>
      <p:sp>
        <p:nvSpPr>
          <p:cNvPr id="7" name="Text Box 4"/>
          <p:cNvSpPr txBox="1">
            <a:spLocks noChangeArrowheads="1"/>
          </p:cNvSpPr>
          <p:nvPr/>
        </p:nvSpPr>
        <p:spPr bwMode="auto">
          <a:xfrm>
            <a:off x="5251900" y="2338739"/>
            <a:ext cx="937912" cy="57792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 (SRAM)</a:t>
            </a:r>
          </a:p>
        </p:txBody>
      </p:sp>
      <p:sp>
        <p:nvSpPr>
          <p:cNvPr id="8" name="Text Box 5"/>
          <p:cNvSpPr txBox="1">
            <a:spLocks noChangeArrowheads="1"/>
          </p:cNvSpPr>
          <p:nvPr/>
        </p:nvSpPr>
        <p:spPr bwMode="auto">
          <a:xfrm>
            <a:off x="4998696" y="4048080"/>
            <a:ext cx="1426707" cy="577082"/>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Main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(DRAM)</a:t>
            </a:r>
          </a:p>
        </p:txBody>
      </p:sp>
      <p:sp>
        <p:nvSpPr>
          <p:cNvPr id="9" name="Text Box 6"/>
          <p:cNvSpPr txBox="1">
            <a:spLocks noChangeArrowheads="1"/>
          </p:cNvSpPr>
          <p:nvPr/>
        </p:nvSpPr>
        <p:spPr bwMode="auto">
          <a:xfrm>
            <a:off x="4551236" y="4898735"/>
            <a:ext cx="2290500" cy="57792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Calibri" pitchFamily="34" charset="0"/>
              </a:rPr>
              <a:t>L</a:t>
            </a:r>
            <a:r>
              <a:rPr lang="en-GB" sz="1600" b="1">
                <a:latin typeface="Calibri" pitchFamily="34" charset="0"/>
              </a:rPr>
              <a:t>ocal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(local disks)</a:t>
            </a:r>
          </a:p>
        </p:txBody>
      </p:sp>
      <p:sp>
        <p:nvSpPr>
          <p:cNvPr id="10" name="Line 7"/>
          <p:cNvSpPr>
            <a:spLocks noChangeShapeType="1"/>
          </p:cNvSpPr>
          <p:nvPr/>
        </p:nvSpPr>
        <p:spPr bwMode="auto">
          <a:xfrm>
            <a:off x="5170413" y="2226628"/>
            <a:ext cx="1103389"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11" name="Line 9"/>
          <p:cNvSpPr>
            <a:spLocks noChangeShapeType="1"/>
          </p:cNvSpPr>
          <p:nvPr/>
        </p:nvSpPr>
        <p:spPr bwMode="auto">
          <a:xfrm>
            <a:off x="4370205" y="3929222"/>
            <a:ext cx="2648134" cy="1587"/>
          </a:xfrm>
          <a:prstGeom prst="line">
            <a:avLst/>
          </a:prstGeom>
          <a:noFill/>
          <a:ln w="12600">
            <a:solidFill>
              <a:srgbClr val="000066"/>
            </a:solidFill>
            <a:miter lim="800000"/>
            <a:headEnd/>
            <a:tailEnd/>
          </a:ln>
        </p:spPr>
        <p:txBody>
          <a:bodyPr/>
          <a:lstStyle/>
          <a:p>
            <a:endParaRPr lang="en-US"/>
          </a:p>
        </p:txBody>
      </p:sp>
      <p:sp>
        <p:nvSpPr>
          <p:cNvPr id="12" name="Text Box 13"/>
          <p:cNvSpPr txBox="1">
            <a:spLocks noChangeArrowheads="1"/>
          </p:cNvSpPr>
          <p:nvPr/>
        </p:nvSpPr>
        <p:spPr bwMode="auto">
          <a:xfrm>
            <a:off x="3591739" y="5857240"/>
            <a:ext cx="4142740" cy="577082"/>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Calibri" pitchFamily="34" charset="0"/>
              </a:rPr>
              <a:t>R</a:t>
            </a:r>
            <a:r>
              <a:rPr lang="en-GB" sz="1600" b="1">
                <a:latin typeface="Calibri" pitchFamily="34" charset="0"/>
              </a:rPr>
              <a:t>emote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(tapes, distributed file systems, Web servers)</a:t>
            </a:r>
          </a:p>
        </p:txBody>
      </p:sp>
      <p:sp>
        <p:nvSpPr>
          <p:cNvPr id="13" name="Line 20"/>
          <p:cNvSpPr>
            <a:spLocks noChangeShapeType="1"/>
          </p:cNvSpPr>
          <p:nvPr/>
        </p:nvSpPr>
        <p:spPr bwMode="auto">
          <a:xfrm>
            <a:off x="3045363" y="5631815"/>
            <a:ext cx="5217219"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14" name="Text Box 21"/>
          <p:cNvSpPr txBox="1">
            <a:spLocks noChangeArrowheads="1"/>
          </p:cNvSpPr>
          <p:nvPr/>
        </p:nvSpPr>
        <p:spPr bwMode="auto">
          <a:xfrm>
            <a:off x="5245011" y="3189817"/>
            <a:ext cx="951215" cy="57792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rPr>
              <a:t>(SRAM)</a:t>
            </a:r>
          </a:p>
        </p:txBody>
      </p:sp>
      <p:sp>
        <p:nvSpPr>
          <p:cNvPr id="15" name="Text Box 30"/>
          <p:cNvSpPr txBox="1">
            <a:spLocks noChangeArrowheads="1"/>
          </p:cNvSpPr>
          <p:nvPr/>
        </p:nvSpPr>
        <p:spPr bwMode="auto">
          <a:xfrm>
            <a:off x="4987776" y="1626553"/>
            <a:ext cx="444644" cy="33579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482"/>
                </a:solidFill>
                <a:latin typeface="Calibri" pitchFamily="34" charset="0"/>
              </a:rPr>
              <a:t>L0:</a:t>
            </a:r>
          </a:p>
        </p:txBody>
      </p:sp>
      <p:sp>
        <p:nvSpPr>
          <p:cNvPr id="16" name="Text Box 31"/>
          <p:cNvSpPr txBox="1">
            <a:spLocks noChangeArrowheads="1"/>
          </p:cNvSpPr>
          <p:nvPr/>
        </p:nvSpPr>
        <p:spPr bwMode="auto">
          <a:xfrm>
            <a:off x="4609951" y="2336165"/>
            <a:ext cx="444644" cy="33579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482"/>
                </a:solidFill>
                <a:latin typeface="Calibri" pitchFamily="34" charset="0"/>
              </a:rPr>
              <a:t>L1:</a:t>
            </a:r>
          </a:p>
        </p:txBody>
      </p:sp>
      <p:sp>
        <p:nvSpPr>
          <p:cNvPr id="17" name="Text Box 32"/>
          <p:cNvSpPr txBox="1">
            <a:spLocks noChangeArrowheads="1"/>
          </p:cNvSpPr>
          <p:nvPr/>
        </p:nvSpPr>
        <p:spPr bwMode="auto">
          <a:xfrm>
            <a:off x="4171801" y="3033078"/>
            <a:ext cx="444644" cy="33579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482"/>
                </a:solidFill>
                <a:latin typeface="Calibri" pitchFamily="34" charset="0"/>
              </a:rPr>
              <a:t>L2:</a:t>
            </a:r>
          </a:p>
        </p:txBody>
      </p:sp>
      <p:sp>
        <p:nvSpPr>
          <p:cNvPr id="18" name="Text Box 33"/>
          <p:cNvSpPr txBox="1">
            <a:spLocks noChangeArrowheads="1"/>
          </p:cNvSpPr>
          <p:nvPr/>
        </p:nvSpPr>
        <p:spPr bwMode="auto">
          <a:xfrm>
            <a:off x="3470826" y="3938530"/>
            <a:ext cx="444644" cy="33579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482"/>
                </a:solidFill>
                <a:latin typeface="Calibri" pitchFamily="34" charset="0"/>
              </a:rPr>
              <a:t>L3:</a:t>
            </a:r>
          </a:p>
        </p:txBody>
      </p:sp>
      <p:sp>
        <p:nvSpPr>
          <p:cNvPr id="19" name="Text Box 34"/>
          <p:cNvSpPr txBox="1">
            <a:spLocks noChangeArrowheads="1"/>
          </p:cNvSpPr>
          <p:nvPr/>
        </p:nvSpPr>
        <p:spPr bwMode="auto">
          <a:xfrm>
            <a:off x="2946913" y="4938204"/>
            <a:ext cx="444644" cy="335799"/>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482"/>
                </a:solidFill>
                <a:latin typeface="Calibri" pitchFamily="34" charset="0"/>
              </a:rPr>
              <a:t>L4:</a:t>
            </a:r>
          </a:p>
        </p:txBody>
      </p:sp>
      <p:cxnSp>
        <p:nvCxnSpPr>
          <p:cNvPr id="20" name="Straight Connector 19"/>
          <p:cNvCxnSpPr/>
          <p:nvPr/>
        </p:nvCxnSpPr>
        <p:spPr bwMode="auto">
          <a:xfrm>
            <a:off x="3590707" y="4759627"/>
            <a:ext cx="4156650" cy="414"/>
          </a:xfrm>
          <a:prstGeom prst="line">
            <a:avLst/>
          </a:prstGeom>
          <a:noFill/>
          <a:ln w="254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4116466" y="3930396"/>
            <a:ext cx="3130332" cy="414"/>
          </a:xfrm>
          <a:prstGeom prst="line">
            <a:avLst/>
          </a:prstGeom>
          <a:noFill/>
          <a:ln w="254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661714" y="3037426"/>
            <a:ext cx="2086888" cy="414"/>
          </a:xfrm>
          <a:prstGeom prst="line">
            <a:avLst/>
          </a:prstGeom>
          <a:noFill/>
          <a:ln w="25400" cap="flat" cmpd="sng" algn="ctr">
            <a:solidFill>
              <a:schemeClr val="tx1"/>
            </a:solidFill>
            <a:prstDash val="solid"/>
            <a:round/>
            <a:headEnd type="none" w="med" len="med"/>
            <a:tailEnd type="none" w="med" len="med"/>
          </a:ln>
          <a:effectLst/>
        </p:spPr>
      </p:cxnSp>
      <p:sp>
        <p:nvSpPr>
          <p:cNvPr id="23" name="Text Box 35"/>
          <p:cNvSpPr txBox="1">
            <a:spLocks noChangeArrowheads="1"/>
          </p:cNvSpPr>
          <p:nvPr/>
        </p:nvSpPr>
        <p:spPr bwMode="auto">
          <a:xfrm>
            <a:off x="2248895" y="612616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482"/>
                </a:solidFill>
                <a:latin typeface="Calibri" pitchFamily="34" charset="0"/>
              </a:rPr>
              <a:t>L5:</a:t>
            </a:r>
          </a:p>
        </p:txBody>
      </p:sp>
    </p:spTree>
    <p:extLst>
      <p:ext uri="{BB962C8B-B14F-4D97-AF65-F5344CB8AC3E}">
        <p14:creationId xmlns:p14="http://schemas.microsoft.com/office/powerpoint/2010/main" val="104369547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Architecture</a:t>
            </a:r>
          </a:p>
        </p:txBody>
      </p:sp>
      <p:sp>
        <p:nvSpPr>
          <p:cNvPr id="3" name="Slide Number Placeholder 2"/>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50</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
        <p:nvSpPr>
          <p:cNvPr id="6" name="TextBox 5"/>
          <p:cNvSpPr txBox="1"/>
          <p:nvPr/>
        </p:nvSpPr>
        <p:spPr>
          <a:xfrm>
            <a:off x="243840" y="1055552"/>
            <a:ext cx="5915402"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70C0"/>
                </a:solidFill>
                <a:effectLst/>
                <a:uLnTx/>
                <a:uFillTx/>
                <a:latin typeface="Arial" panose="020B0604020202020204" pitchFamily="34" charset="0"/>
                <a:ea typeface="+mn-ea"/>
                <a:cs typeface="+mn-cs"/>
              </a:rPr>
              <a:t>Separate threads encode/decode individual blocks</a:t>
            </a:r>
          </a:p>
        </p:txBody>
      </p:sp>
      <p:pic>
        <p:nvPicPr>
          <p:cNvPr id="5" name="Picture 4"/>
          <p:cNvPicPr>
            <a:picLocks noChangeAspect="1"/>
          </p:cNvPicPr>
          <p:nvPr/>
        </p:nvPicPr>
        <p:blipFill>
          <a:blip r:embed="rId3"/>
          <a:stretch>
            <a:fillRect/>
          </a:stretch>
        </p:blipFill>
        <p:spPr>
          <a:xfrm>
            <a:off x="778896" y="2221488"/>
            <a:ext cx="7233047" cy="2626620"/>
          </a:xfrm>
          <a:prstGeom prst="rect">
            <a:avLst/>
          </a:prstGeom>
        </p:spPr>
      </p:pic>
      <p:pic>
        <p:nvPicPr>
          <p:cNvPr id="7" name="Picture 6"/>
          <p:cNvPicPr>
            <a:picLocks noChangeAspect="1"/>
          </p:cNvPicPr>
          <p:nvPr/>
        </p:nvPicPr>
        <p:blipFill>
          <a:blip r:embed="rId4"/>
          <a:stretch>
            <a:fillRect/>
          </a:stretch>
        </p:blipFill>
        <p:spPr>
          <a:xfrm>
            <a:off x="1302127" y="2578355"/>
            <a:ext cx="6161484" cy="1402651"/>
          </a:xfrm>
          <a:prstGeom prst="rect">
            <a:avLst/>
          </a:prstGeom>
        </p:spPr>
      </p:pic>
      <p:pic>
        <p:nvPicPr>
          <p:cNvPr id="10" name="Picture 9"/>
          <p:cNvPicPr>
            <a:picLocks noChangeAspect="1"/>
          </p:cNvPicPr>
          <p:nvPr/>
        </p:nvPicPr>
        <p:blipFill>
          <a:blip r:embed="rId5"/>
          <a:stretch>
            <a:fillRect/>
          </a:stretch>
        </p:blipFill>
        <p:spPr>
          <a:xfrm>
            <a:off x="334963" y="1467084"/>
            <a:ext cx="2625328" cy="821936"/>
          </a:xfrm>
          <a:prstGeom prst="rect">
            <a:avLst/>
          </a:prstGeom>
        </p:spPr>
      </p:pic>
      <p:pic>
        <p:nvPicPr>
          <p:cNvPr id="11" name="Picture 10"/>
          <p:cNvPicPr>
            <a:picLocks noChangeAspect="1"/>
          </p:cNvPicPr>
          <p:nvPr/>
        </p:nvPicPr>
        <p:blipFill>
          <a:blip r:embed="rId6"/>
          <a:stretch>
            <a:fillRect/>
          </a:stretch>
        </p:blipFill>
        <p:spPr>
          <a:xfrm>
            <a:off x="334963" y="2466994"/>
            <a:ext cx="1178719" cy="348429"/>
          </a:xfrm>
          <a:prstGeom prst="rect">
            <a:avLst/>
          </a:prstGeom>
        </p:spPr>
      </p:pic>
      <p:pic>
        <p:nvPicPr>
          <p:cNvPr id="12" name="Picture 11"/>
          <p:cNvPicPr>
            <a:picLocks noChangeAspect="1"/>
          </p:cNvPicPr>
          <p:nvPr/>
        </p:nvPicPr>
        <p:blipFill>
          <a:blip r:embed="rId7"/>
          <a:stretch>
            <a:fillRect/>
          </a:stretch>
        </p:blipFill>
        <p:spPr>
          <a:xfrm>
            <a:off x="6866754" y="1255607"/>
            <a:ext cx="482363" cy="495300"/>
          </a:xfrm>
          <a:prstGeom prst="rect">
            <a:avLst/>
          </a:prstGeom>
        </p:spPr>
      </p:pic>
      <p:pic>
        <p:nvPicPr>
          <p:cNvPr id="13" name="Picture 12"/>
          <p:cNvPicPr>
            <a:picLocks noChangeAspect="1"/>
          </p:cNvPicPr>
          <p:nvPr/>
        </p:nvPicPr>
        <p:blipFill>
          <a:blip r:embed="rId8"/>
          <a:stretch>
            <a:fillRect/>
          </a:stretch>
        </p:blipFill>
        <p:spPr>
          <a:xfrm>
            <a:off x="6860669" y="1255607"/>
            <a:ext cx="482363" cy="495300"/>
          </a:xfrm>
          <a:prstGeom prst="rect">
            <a:avLst/>
          </a:prstGeom>
        </p:spPr>
      </p:pic>
      <p:pic>
        <p:nvPicPr>
          <p:cNvPr id="16" name="Picture 15"/>
          <p:cNvPicPr>
            <a:picLocks noChangeAspect="1"/>
          </p:cNvPicPr>
          <p:nvPr/>
        </p:nvPicPr>
        <p:blipFill>
          <a:blip r:embed="rId9"/>
          <a:stretch>
            <a:fillRect/>
          </a:stretch>
        </p:blipFill>
        <p:spPr>
          <a:xfrm>
            <a:off x="6866754" y="1255607"/>
            <a:ext cx="482363" cy="495300"/>
          </a:xfrm>
          <a:prstGeom prst="rect">
            <a:avLst/>
          </a:prstGeom>
        </p:spPr>
      </p:pic>
      <p:pic>
        <p:nvPicPr>
          <p:cNvPr id="17" name="Picture 16"/>
          <p:cNvPicPr>
            <a:picLocks noChangeAspect="1"/>
          </p:cNvPicPr>
          <p:nvPr/>
        </p:nvPicPr>
        <p:blipFill>
          <a:blip r:embed="rId10"/>
          <a:stretch>
            <a:fillRect/>
          </a:stretch>
        </p:blipFill>
        <p:spPr>
          <a:xfrm>
            <a:off x="6866754" y="1255607"/>
            <a:ext cx="482363" cy="495300"/>
          </a:xfrm>
          <a:prstGeom prst="rect">
            <a:avLst/>
          </a:prstGeom>
        </p:spPr>
      </p:pic>
      <p:sp>
        <p:nvSpPr>
          <p:cNvPr id="18" name="TextBox 17"/>
          <p:cNvSpPr txBox="1"/>
          <p:nvPr/>
        </p:nvSpPr>
        <p:spPr>
          <a:xfrm>
            <a:off x="6925748" y="1693386"/>
            <a:ext cx="1787669"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Block Chunking</a:t>
            </a:r>
          </a:p>
        </p:txBody>
      </p:sp>
      <p:pic>
        <p:nvPicPr>
          <p:cNvPr id="19" name="Picture 18"/>
          <p:cNvPicPr>
            <a:picLocks noChangeAspect="1"/>
          </p:cNvPicPr>
          <p:nvPr/>
        </p:nvPicPr>
        <p:blipFill>
          <a:blip r:embed="rId11"/>
          <a:stretch>
            <a:fillRect/>
          </a:stretch>
        </p:blipFill>
        <p:spPr>
          <a:xfrm>
            <a:off x="6619487" y="2829766"/>
            <a:ext cx="482363" cy="495300"/>
          </a:xfrm>
          <a:prstGeom prst="rect">
            <a:avLst/>
          </a:prstGeom>
        </p:spPr>
      </p:pic>
      <p:pic>
        <p:nvPicPr>
          <p:cNvPr id="20" name="Picture 19"/>
          <p:cNvPicPr>
            <a:picLocks noChangeAspect="1"/>
          </p:cNvPicPr>
          <p:nvPr/>
        </p:nvPicPr>
        <p:blipFill>
          <a:blip r:embed="rId12"/>
          <a:stretch>
            <a:fillRect/>
          </a:stretch>
        </p:blipFill>
        <p:spPr>
          <a:xfrm>
            <a:off x="7222429" y="2829766"/>
            <a:ext cx="482363" cy="495300"/>
          </a:xfrm>
          <a:prstGeom prst="rect">
            <a:avLst/>
          </a:prstGeom>
        </p:spPr>
      </p:pic>
      <p:sp>
        <p:nvSpPr>
          <p:cNvPr id="30" name="TextBox 29"/>
          <p:cNvSpPr txBox="1"/>
          <p:nvPr/>
        </p:nvSpPr>
        <p:spPr>
          <a:xfrm>
            <a:off x="7028340" y="2465015"/>
            <a:ext cx="1967205"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Erasure Coding</a:t>
            </a:r>
          </a:p>
        </p:txBody>
      </p:sp>
      <p:pic>
        <p:nvPicPr>
          <p:cNvPr id="31" name="Picture 30"/>
          <p:cNvPicPr>
            <a:picLocks noChangeAspect="1"/>
          </p:cNvPicPr>
          <p:nvPr/>
        </p:nvPicPr>
        <p:blipFill>
          <a:blip r:embed="rId13"/>
          <a:stretch>
            <a:fillRect/>
          </a:stretch>
        </p:blipFill>
        <p:spPr>
          <a:xfrm>
            <a:off x="1010416" y="4364713"/>
            <a:ext cx="482363" cy="495300"/>
          </a:xfrm>
          <a:prstGeom prst="rect">
            <a:avLst/>
          </a:prstGeom>
        </p:spPr>
      </p:pic>
      <p:pic>
        <p:nvPicPr>
          <p:cNvPr id="32" name="Picture 31"/>
          <p:cNvPicPr>
            <a:picLocks noChangeAspect="1"/>
          </p:cNvPicPr>
          <p:nvPr/>
        </p:nvPicPr>
        <p:blipFill>
          <a:blip r:embed="rId14"/>
          <a:stretch>
            <a:fillRect/>
          </a:stretch>
        </p:blipFill>
        <p:spPr>
          <a:xfrm>
            <a:off x="2245384" y="4364713"/>
            <a:ext cx="482363" cy="495300"/>
          </a:xfrm>
          <a:prstGeom prst="rect">
            <a:avLst/>
          </a:prstGeom>
        </p:spPr>
      </p:pic>
      <p:pic>
        <p:nvPicPr>
          <p:cNvPr id="33" name="Picture 32"/>
          <p:cNvPicPr>
            <a:picLocks noChangeAspect="1"/>
          </p:cNvPicPr>
          <p:nvPr/>
        </p:nvPicPr>
        <p:blipFill>
          <a:blip r:embed="rId15"/>
          <a:stretch>
            <a:fillRect/>
          </a:stretch>
        </p:blipFill>
        <p:spPr>
          <a:xfrm>
            <a:off x="3475590" y="4364713"/>
            <a:ext cx="482363" cy="495300"/>
          </a:xfrm>
          <a:prstGeom prst="rect">
            <a:avLst/>
          </a:prstGeom>
        </p:spPr>
      </p:pic>
      <p:pic>
        <p:nvPicPr>
          <p:cNvPr id="34" name="Picture 33"/>
          <p:cNvPicPr>
            <a:picLocks noChangeAspect="1"/>
          </p:cNvPicPr>
          <p:nvPr/>
        </p:nvPicPr>
        <p:blipFill>
          <a:blip r:embed="rId16"/>
          <a:stretch>
            <a:fillRect/>
          </a:stretch>
        </p:blipFill>
        <p:spPr>
          <a:xfrm>
            <a:off x="4695474" y="4364713"/>
            <a:ext cx="482363" cy="495300"/>
          </a:xfrm>
          <a:prstGeom prst="rect">
            <a:avLst/>
          </a:prstGeom>
        </p:spPr>
      </p:pic>
      <p:pic>
        <p:nvPicPr>
          <p:cNvPr id="35" name="Picture 34"/>
          <p:cNvPicPr>
            <a:picLocks noChangeAspect="1"/>
          </p:cNvPicPr>
          <p:nvPr/>
        </p:nvPicPr>
        <p:blipFill>
          <a:blip r:embed="rId17"/>
          <a:stretch>
            <a:fillRect/>
          </a:stretch>
        </p:blipFill>
        <p:spPr>
          <a:xfrm>
            <a:off x="5930442" y="4364713"/>
            <a:ext cx="482363" cy="495300"/>
          </a:xfrm>
          <a:prstGeom prst="rect">
            <a:avLst/>
          </a:prstGeom>
        </p:spPr>
      </p:pic>
      <p:pic>
        <p:nvPicPr>
          <p:cNvPr id="36" name="Picture 35"/>
          <p:cNvPicPr>
            <a:picLocks noChangeAspect="1"/>
          </p:cNvPicPr>
          <p:nvPr/>
        </p:nvPicPr>
        <p:blipFill>
          <a:blip r:embed="rId18"/>
          <a:stretch>
            <a:fillRect/>
          </a:stretch>
        </p:blipFill>
        <p:spPr>
          <a:xfrm>
            <a:off x="7145025" y="4364713"/>
            <a:ext cx="482363" cy="495300"/>
          </a:xfrm>
          <a:prstGeom prst="rect">
            <a:avLst/>
          </a:prstGeom>
        </p:spPr>
      </p:pic>
      <p:pic>
        <p:nvPicPr>
          <p:cNvPr id="37" name="Picture 36"/>
          <p:cNvPicPr>
            <a:picLocks noChangeAspect="1"/>
          </p:cNvPicPr>
          <p:nvPr/>
        </p:nvPicPr>
        <p:blipFill>
          <a:blip r:embed="rId19"/>
          <a:stretch>
            <a:fillRect/>
          </a:stretch>
        </p:blipFill>
        <p:spPr>
          <a:xfrm>
            <a:off x="1215974" y="4364713"/>
            <a:ext cx="482363" cy="495300"/>
          </a:xfrm>
          <a:prstGeom prst="rect">
            <a:avLst/>
          </a:prstGeom>
        </p:spPr>
      </p:pic>
      <p:pic>
        <p:nvPicPr>
          <p:cNvPr id="38" name="Picture 37"/>
          <p:cNvPicPr>
            <a:picLocks noChangeAspect="1"/>
          </p:cNvPicPr>
          <p:nvPr/>
        </p:nvPicPr>
        <p:blipFill>
          <a:blip r:embed="rId20"/>
          <a:stretch>
            <a:fillRect/>
          </a:stretch>
        </p:blipFill>
        <p:spPr>
          <a:xfrm>
            <a:off x="2449566" y="4365904"/>
            <a:ext cx="482363" cy="495300"/>
          </a:xfrm>
          <a:prstGeom prst="rect">
            <a:avLst/>
          </a:prstGeom>
        </p:spPr>
      </p:pic>
      <p:pic>
        <p:nvPicPr>
          <p:cNvPr id="39" name="Picture 38"/>
          <p:cNvPicPr>
            <a:picLocks noChangeAspect="1"/>
          </p:cNvPicPr>
          <p:nvPr/>
        </p:nvPicPr>
        <p:blipFill>
          <a:blip r:embed="rId21"/>
          <a:stretch>
            <a:fillRect/>
          </a:stretch>
        </p:blipFill>
        <p:spPr>
          <a:xfrm>
            <a:off x="3684534" y="4365904"/>
            <a:ext cx="482363" cy="495300"/>
          </a:xfrm>
          <a:prstGeom prst="rect">
            <a:avLst/>
          </a:prstGeom>
        </p:spPr>
      </p:pic>
      <p:pic>
        <p:nvPicPr>
          <p:cNvPr id="41" name="Picture 40"/>
          <p:cNvPicPr>
            <a:picLocks noChangeAspect="1"/>
          </p:cNvPicPr>
          <p:nvPr/>
        </p:nvPicPr>
        <p:blipFill>
          <a:blip r:embed="rId22"/>
          <a:stretch>
            <a:fillRect/>
          </a:stretch>
        </p:blipFill>
        <p:spPr>
          <a:xfrm>
            <a:off x="4907438" y="4364713"/>
            <a:ext cx="482363" cy="495300"/>
          </a:xfrm>
          <a:prstGeom prst="rect">
            <a:avLst/>
          </a:prstGeom>
        </p:spPr>
      </p:pic>
      <p:pic>
        <p:nvPicPr>
          <p:cNvPr id="42" name="Picture 41"/>
          <p:cNvPicPr>
            <a:picLocks noChangeAspect="1"/>
          </p:cNvPicPr>
          <p:nvPr/>
        </p:nvPicPr>
        <p:blipFill>
          <a:blip r:embed="rId23"/>
          <a:stretch>
            <a:fillRect/>
          </a:stretch>
        </p:blipFill>
        <p:spPr>
          <a:xfrm>
            <a:off x="6137124" y="4364713"/>
            <a:ext cx="482363" cy="495300"/>
          </a:xfrm>
          <a:prstGeom prst="rect">
            <a:avLst/>
          </a:prstGeom>
        </p:spPr>
      </p:pic>
      <p:pic>
        <p:nvPicPr>
          <p:cNvPr id="44" name="Picture 43"/>
          <p:cNvPicPr>
            <a:picLocks noChangeAspect="1"/>
          </p:cNvPicPr>
          <p:nvPr/>
        </p:nvPicPr>
        <p:blipFill>
          <a:blip r:embed="rId24"/>
          <a:stretch>
            <a:fillRect/>
          </a:stretch>
        </p:blipFill>
        <p:spPr>
          <a:xfrm>
            <a:off x="7377565" y="4364713"/>
            <a:ext cx="482363" cy="495300"/>
          </a:xfrm>
          <a:prstGeom prst="rect">
            <a:avLst/>
          </a:prstGeom>
        </p:spPr>
      </p:pic>
      <p:pic>
        <p:nvPicPr>
          <p:cNvPr id="46" name="Picture 45"/>
          <p:cNvPicPr>
            <a:picLocks noChangeAspect="1"/>
          </p:cNvPicPr>
          <p:nvPr/>
        </p:nvPicPr>
        <p:blipFill>
          <a:blip r:embed="rId25"/>
          <a:stretch>
            <a:fillRect/>
          </a:stretch>
        </p:blipFill>
        <p:spPr>
          <a:xfrm>
            <a:off x="1438626" y="4365904"/>
            <a:ext cx="482363" cy="495300"/>
          </a:xfrm>
          <a:prstGeom prst="rect">
            <a:avLst/>
          </a:prstGeom>
        </p:spPr>
      </p:pic>
      <p:pic>
        <p:nvPicPr>
          <p:cNvPr id="47" name="Picture 46"/>
          <p:cNvPicPr>
            <a:picLocks noChangeAspect="1"/>
          </p:cNvPicPr>
          <p:nvPr/>
        </p:nvPicPr>
        <p:blipFill>
          <a:blip r:embed="rId26"/>
          <a:stretch>
            <a:fillRect/>
          </a:stretch>
        </p:blipFill>
        <p:spPr>
          <a:xfrm>
            <a:off x="2656978" y="4363882"/>
            <a:ext cx="482363" cy="495300"/>
          </a:xfrm>
          <a:prstGeom prst="rect">
            <a:avLst/>
          </a:prstGeom>
        </p:spPr>
      </p:pic>
      <p:pic>
        <p:nvPicPr>
          <p:cNvPr id="48" name="Picture 47"/>
          <p:cNvPicPr>
            <a:picLocks noChangeAspect="1"/>
          </p:cNvPicPr>
          <p:nvPr/>
        </p:nvPicPr>
        <p:blipFill>
          <a:blip r:embed="rId27"/>
          <a:stretch>
            <a:fillRect/>
          </a:stretch>
        </p:blipFill>
        <p:spPr>
          <a:xfrm>
            <a:off x="3897657" y="4365191"/>
            <a:ext cx="482363" cy="495300"/>
          </a:xfrm>
          <a:prstGeom prst="rect">
            <a:avLst/>
          </a:prstGeom>
        </p:spPr>
      </p:pic>
      <p:pic>
        <p:nvPicPr>
          <p:cNvPr id="49" name="Picture 48"/>
          <p:cNvPicPr>
            <a:picLocks noChangeAspect="1"/>
          </p:cNvPicPr>
          <p:nvPr/>
        </p:nvPicPr>
        <p:blipFill>
          <a:blip r:embed="rId28"/>
          <a:stretch>
            <a:fillRect/>
          </a:stretch>
        </p:blipFill>
        <p:spPr>
          <a:xfrm>
            <a:off x="5116009" y="4365191"/>
            <a:ext cx="482363" cy="495300"/>
          </a:xfrm>
          <a:prstGeom prst="rect">
            <a:avLst/>
          </a:prstGeom>
        </p:spPr>
      </p:pic>
      <p:pic>
        <p:nvPicPr>
          <p:cNvPr id="50" name="Picture 49"/>
          <p:cNvPicPr>
            <a:picLocks noChangeAspect="1"/>
          </p:cNvPicPr>
          <p:nvPr/>
        </p:nvPicPr>
        <p:blipFill>
          <a:blip r:embed="rId29"/>
          <a:stretch>
            <a:fillRect/>
          </a:stretch>
        </p:blipFill>
        <p:spPr>
          <a:xfrm>
            <a:off x="6346645" y="4365904"/>
            <a:ext cx="482363" cy="495300"/>
          </a:xfrm>
          <a:prstGeom prst="rect">
            <a:avLst/>
          </a:prstGeom>
        </p:spPr>
      </p:pic>
      <p:pic>
        <p:nvPicPr>
          <p:cNvPr id="51" name="Picture 50"/>
          <p:cNvPicPr>
            <a:picLocks noChangeAspect="1"/>
          </p:cNvPicPr>
          <p:nvPr/>
        </p:nvPicPr>
        <p:blipFill>
          <a:blip r:embed="rId30"/>
          <a:stretch>
            <a:fillRect/>
          </a:stretch>
        </p:blipFill>
        <p:spPr>
          <a:xfrm>
            <a:off x="7605587" y="4365904"/>
            <a:ext cx="482363" cy="495300"/>
          </a:xfrm>
          <a:prstGeom prst="rect">
            <a:avLst/>
          </a:prstGeom>
        </p:spPr>
      </p:pic>
      <p:sp>
        <p:nvSpPr>
          <p:cNvPr id="52" name="Oval 51"/>
          <p:cNvSpPr/>
          <p:nvPr/>
        </p:nvSpPr>
        <p:spPr bwMode="auto">
          <a:xfrm>
            <a:off x="670373" y="4261570"/>
            <a:ext cx="1329895" cy="654169"/>
          </a:xfrm>
          <a:prstGeom prst="ellipse">
            <a:avLst/>
          </a:prstGeom>
          <a:noFill/>
          <a:ln w="12700">
            <a:solidFill>
              <a:schemeClr val="accent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85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 name="TextBox 52"/>
          <p:cNvSpPr txBox="1"/>
          <p:nvPr/>
        </p:nvSpPr>
        <p:spPr>
          <a:xfrm>
            <a:off x="924322" y="5017692"/>
            <a:ext cx="2906565"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Stored as a single block</a:t>
            </a:r>
          </a:p>
        </p:txBody>
      </p:sp>
      <p:sp>
        <p:nvSpPr>
          <p:cNvPr id="4" name="TextBox 3"/>
          <p:cNvSpPr txBox="1"/>
          <p:nvPr/>
        </p:nvSpPr>
        <p:spPr>
          <a:xfrm>
            <a:off x="581114" y="6178609"/>
            <a:ext cx="6853158"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Allows content updates/modification from block boundaries</a:t>
            </a:r>
          </a:p>
        </p:txBody>
      </p:sp>
    </p:spTree>
    <p:extLst>
      <p:ext uri="{BB962C8B-B14F-4D97-AF65-F5344CB8AC3E}">
        <p14:creationId xmlns:p14="http://schemas.microsoft.com/office/powerpoint/2010/main" val="416864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4" presetClass="path" presetSubtype="0" accel="50000" decel="50000" fill="hold" nodeType="clickEffect">
                                  <p:stCondLst>
                                    <p:cond delay="0"/>
                                  </p:stCondLst>
                                  <p:childTnLst>
                                    <p:animMotion origin="layout" path="M -1.66667E-6 -3.7037E-6 L 0.10087 -0.04027 C 0.1224 -0.0493 0.15764 -0.05324 0.18715 -0.05393 C 0.21649 -0.05463 0.25625 -0.05277 0.27743 -0.04375 C 0.31111 -0.03055 0.34896 -0.0331 0.38299 -0.01967 " pathEditMode="relative" rAng="0" ptsTypes="AAAAA">
                                      <p:cBhvr>
                                        <p:cTn id="18" dur="2000" fill="hold"/>
                                        <p:tgtEl>
                                          <p:spTgt spid="11"/>
                                        </p:tgtEl>
                                        <p:attrNameLst>
                                          <p:attrName>ppt_x</p:attrName>
                                          <p:attrName>ppt_y</p:attrName>
                                        </p:attrNameLst>
                                      </p:cBhvr>
                                      <p:rCtr x="19149" y="-2708"/>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38299 -0.01967 L 0.3816 0.06297 " pathEditMode="relative" rAng="0" ptsTypes="AA">
                                      <p:cBhvr>
                                        <p:cTn id="22" dur="2000" fill="hold"/>
                                        <p:tgtEl>
                                          <p:spTgt spid="11"/>
                                        </p:tgtEl>
                                        <p:attrNameLst>
                                          <p:attrName>ppt_x</p:attrName>
                                          <p:attrName>ppt_y</p:attrName>
                                        </p:attrNameLst>
                                      </p:cBhvr>
                                      <p:rCtr x="-69" y="412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3816 0.06297 L 0.67222 -0.17268 " pathEditMode="relative" rAng="0" ptsTypes="AA">
                                      <p:cBhvr>
                                        <p:cTn id="26" dur="2000" fill="hold"/>
                                        <p:tgtEl>
                                          <p:spTgt spid="11"/>
                                        </p:tgtEl>
                                        <p:attrNameLst>
                                          <p:attrName>ppt_x</p:attrName>
                                          <p:attrName>ppt_y</p:attrName>
                                        </p:attrNameLst>
                                      </p:cBhvr>
                                      <p:rCtr x="14531" y="-11782"/>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42" presetClass="path" presetSubtype="0" accel="50000" decel="50000" fill="hold" nodeType="withEffect">
                                  <p:stCondLst>
                                    <p:cond delay="0"/>
                                  </p:stCondLst>
                                  <p:childTnLst>
                                    <p:animMotion origin="layout" path="M 3.05556E-6 -2.96296E-6 L -0.1092 0.11459 " pathEditMode="relative" rAng="0" ptsTypes="AA">
                                      <p:cBhvr>
                                        <p:cTn id="32" dur="2000" fill="hold"/>
                                        <p:tgtEl>
                                          <p:spTgt spid="12"/>
                                        </p:tgtEl>
                                        <p:attrNameLst>
                                          <p:attrName>ppt_x</p:attrName>
                                          <p:attrName>ppt_y</p:attrName>
                                        </p:attrNameLst>
                                      </p:cBhvr>
                                      <p:rCtr x="-5469" y="5718"/>
                                    </p:animMotion>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accel="50000" decel="50000" fill="hold" nodeType="withEffect">
                                  <p:stCondLst>
                                    <p:cond delay="0"/>
                                  </p:stCondLst>
                                  <p:childTnLst>
                                    <p:animMotion origin="layout" path="M 3.88889E-6 -2.96296E-6 L -0.03941 0.11459 " pathEditMode="relative" rAng="0" ptsTypes="AA">
                                      <p:cBhvr>
                                        <p:cTn id="36" dur="2000" fill="hold"/>
                                        <p:tgtEl>
                                          <p:spTgt spid="13"/>
                                        </p:tgtEl>
                                        <p:attrNameLst>
                                          <p:attrName>ppt_x</p:attrName>
                                          <p:attrName>ppt_y</p:attrName>
                                        </p:attrNameLst>
                                      </p:cBhvr>
                                      <p:rCtr x="-1979" y="5718"/>
                                    </p:animMotion>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3.05556E-6 -2.96296E-6 L 0.02708 0.11459 " pathEditMode="relative" rAng="0" ptsTypes="AA">
                                      <p:cBhvr>
                                        <p:cTn id="40" dur="2000" fill="hold"/>
                                        <p:tgtEl>
                                          <p:spTgt spid="16"/>
                                        </p:tgtEl>
                                        <p:attrNameLst>
                                          <p:attrName>ppt_x</p:attrName>
                                          <p:attrName>ppt_y</p:attrName>
                                        </p:attrNameLst>
                                      </p:cBhvr>
                                      <p:rCtr x="1354" y="5718"/>
                                    </p:animMotion>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3.05556E-6 -2.96296E-6 L 0.09896 0.11459 " pathEditMode="relative" rAng="0" ptsTypes="AA">
                                      <p:cBhvr>
                                        <p:cTn id="44" dur="2000" fill="hold"/>
                                        <p:tgtEl>
                                          <p:spTgt spid="17"/>
                                        </p:tgtEl>
                                        <p:attrNameLst>
                                          <p:attrName>ppt_x</p:attrName>
                                          <p:attrName>ppt_y</p:attrName>
                                        </p:attrNameLst>
                                      </p:cBhvr>
                                      <p:rCtr x="4948" y="5718"/>
                                    </p:animMotion>
                                  </p:childTnLst>
                                </p:cTn>
                              </p:par>
                              <p:par>
                                <p:cTn id="45" presetID="1" presetClass="entr" presetSubtype="0" fill="hold" grpId="0" nodeType="withEffect">
                                  <p:stCondLst>
                                    <p:cond delay="50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2000"/>
                                        <p:tgtEl>
                                          <p:spTgt spid="12"/>
                                        </p:tgtEl>
                                      </p:cBhvr>
                                    </p:animEffect>
                                  </p:childTnLst>
                                </p:cTn>
                              </p:par>
                              <p:par>
                                <p:cTn id="52" presetID="21" presetClass="entr" presetSubtype="1"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1)">
                                      <p:cBhvr>
                                        <p:cTn id="54" dur="2000"/>
                                        <p:tgtEl>
                                          <p:spTgt spid="13"/>
                                        </p:tgtEl>
                                      </p:cBhvr>
                                    </p:animEffect>
                                  </p:childTnLst>
                                </p:cTn>
                              </p:par>
                              <p:par>
                                <p:cTn id="55" presetID="21" presetClass="entr" presetSubtype="1"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heel(1)">
                                      <p:cBhvr>
                                        <p:cTn id="57" dur="2000"/>
                                        <p:tgtEl>
                                          <p:spTgt spid="16"/>
                                        </p:tgtEl>
                                      </p:cBhvr>
                                    </p:animEffect>
                                  </p:childTnLst>
                                </p:cTn>
                              </p:par>
                              <p:par>
                                <p:cTn id="58" presetID="21" presetClass="entr" presetSubtype="1"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heel(1)">
                                      <p:cBhvr>
                                        <p:cTn id="60" dur="2000"/>
                                        <p:tgtEl>
                                          <p:spTgt spid="17"/>
                                        </p:tgtEl>
                                      </p:cBhvr>
                                    </p:animEffect>
                                  </p:childTnLst>
                                </p:cTn>
                              </p:par>
                              <p:par>
                                <p:cTn id="61" presetID="21" presetClass="entr" presetSubtype="1"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heel(1)">
                                      <p:cBhvr>
                                        <p:cTn id="63" dur="2000"/>
                                        <p:tgtEl>
                                          <p:spTgt spid="19"/>
                                        </p:tgtEl>
                                      </p:cBhvr>
                                    </p:animEffect>
                                  </p:childTnLst>
                                </p:cTn>
                              </p:par>
                              <p:par>
                                <p:cTn id="64" presetID="21" presetClass="entr" presetSubtype="1"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heel(1)">
                                      <p:cBhvr>
                                        <p:cTn id="66" dur="2000"/>
                                        <p:tgtEl>
                                          <p:spTgt spid="20"/>
                                        </p:tgtEl>
                                      </p:cBhvr>
                                    </p:animEffect>
                                  </p:childTnLst>
                                </p:cTn>
                              </p:par>
                              <p:par>
                                <p:cTn id="67" presetID="1" presetClass="entr" presetSubtype="0" fill="hold" grpId="0" nodeType="withEffect">
                                  <p:stCondLst>
                                    <p:cond delay="20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0.1092 0.11459 L -0.66459 0.45301 " pathEditMode="relative" rAng="0" ptsTypes="AA">
                                      <p:cBhvr>
                                        <p:cTn id="72" dur="2000" fill="hold"/>
                                        <p:tgtEl>
                                          <p:spTgt spid="12"/>
                                        </p:tgtEl>
                                        <p:attrNameLst>
                                          <p:attrName>ppt_x</p:attrName>
                                          <p:attrName>ppt_y</p:attrName>
                                        </p:attrNameLst>
                                      </p:cBhvr>
                                      <p:rCtr x="-27778" y="16921"/>
                                    </p:animMotion>
                                  </p:childTnLst>
                                </p:cTn>
                              </p:par>
                              <p:par>
                                <p:cTn id="73" presetID="42" presetClass="path" presetSubtype="0" accel="50000" decel="50000" fill="hold" nodeType="withEffect">
                                  <p:stCondLst>
                                    <p:cond delay="0"/>
                                  </p:stCondLst>
                                  <p:childTnLst>
                                    <p:animMotion origin="layout" path="M -0.03941 0.11459 L -0.52934 0.45371 " pathEditMode="relative" rAng="0" ptsTypes="AA">
                                      <p:cBhvr>
                                        <p:cTn id="74" dur="2000" fill="hold"/>
                                        <p:tgtEl>
                                          <p:spTgt spid="13"/>
                                        </p:tgtEl>
                                        <p:attrNameLst>
                                          <p:attrName>ppt_x</p:attrName>
                                          <p:attrName>ppt_y</p:attrName>
                                        </p:attrNameLst>
                                      </p:cBhvr>
                                      <p:rCtr x="-24497" y="16944"/>
                                    </p:animMotion>
                                  </p:childTnLst>
                                </p:cTn>
                              </p:par>
                              <p:par>
                                <p:cTn id="75" presetID="42" presetClass="path" presetSubtype="0" accel="50000" decel="50000" fill="hold" nodeType="withEffect">
                                  <p:stCondLst>
                                    <p:cond delay="0"/>
                                  </p:stCondLst>
                                  <p:childTnLst>
                                    <p:animMotion origin="layout" path="M 0.02708 0.11459 L -0.39601 0.45185 " pathEditMode="relative" rAng="0" ptsTypes="AA">
                                      <p:cBhvr>
                                        <p:cTn id="76" dur="2000" fill="hold"/>
                                        <p:tgtEl>
                                          <p:spTgt spid="16"/>
                                        </p:tgtEl>
                                        <p:attrNameLst>
                                          <p:attrName>ppt_x</p:attrName>
                                          <p:attrName>ppt_y</p:attrName>
                                        </p:attrNameLst>
                                      </p:cBhvr>
                                      <p:rCtr x="-21163" y="16852"/>
                                    </p:animMotion>
                                  </p:childTnLst>
                                </p:cTn>
                              </p:par>
                              <p:par>
                                <p:cTn id="77" presetID="42" presetClass="path" presetSubtype="0" accel="50000" decel="50000" fill="hold" nodeType="withEffect">
                                  <p:stCondLst>
                                    <p:cond delay="0"/>
                                  </p:stCondLst>
                                  <p:childTnLst>
                                    <p:animMotion origin="layout" path="M 0.09896 0.11459 L -0.26181 0.45278 " pathEditMode="relative" rAng="0" ptsTypes="AA">
                                      <p:cBhvr>
                                        <p:cTn id="78" dur="2000" fill="hold"/>
                                        <p:tgtEl>
                                          <p:spTgt spid="17"/>
                                        </p:tgtEl>
                                        <p:attrNameLst>
                                          <p:attrName>ppt_x</p:attrName>
                                          <p:attrName>ppt_y</p:attrName>
                                        </p:attrNameLst>
                                      </p:cBhvr>
                                      <p:rCtr x="-18038" y="16898"/>
                                    </p:animMotion>
                                  </p:childTnLst>
                                </p:cTn>
                              </p:par>
                              <p:par>
                                <p:cTn id="79" presetID="42" presetClass="path" presetSubtype="0" accel="50000" decel="50000" fill="hold" nodeType="withEffect">
                                  <p:stCondLst>
                                    <p:cond delay="0"/>
                                  </p:stCondLst>
                                  <p:childTnLst>
                                    <p:animMotion origin="layout" path="M 0.00087 0.00093 L -0.09948 0.22222 " pathEditMode="relative" rAng="0" ptsTypes="AA">
                                      <p:cBhvr>
                                        <p:cTn id="80" dur="2000" fill="hold"/>
                                        <p:tgtEl>
                                          <p:spTgt spid="19"/>
                                        </p:tgtEl>
                                        <p:attrNameLst>
                                          <p:attrName>ppt_x</p:attrName>
                                          <p:attrName>ppt_y</p:attrName>
                                        </p:attrNameLst>
                                      </p:cBhvr>
                                      <p:rCtr x="-5017" y="11065"/>
                                    </p:animMotion>
                                  </p:childTnLst>
                                </p:cTn>
                              </p:par>
                              <p:par>
                                <p:cTn id="81" presetID="42" presetClass="path" presetSubtype="0" accel="50000" decel="50000" fill="hold" nodeType="withEffect">
                                  <p:stCondLst>
                                    <p:cond delay="0"/>
                                  </p:stCondLst>
                                  <p:childTnLst>
                                    <p:animMotion origin="layout" path="M 0.00694 -0.00509 L -0.03195 0.22338 " pathEditMode="relative" rAng="0" ptsTypes="AA">
                                      <p:cBhvr>
                                        <p:cTn id="82" dur="2000" fill="hold"/>
                                        <p:tgtEl>
                                          <p:spTgt spid="20"/>
                                        </p:tgtEl>
                                        <p:attrNameLst>
                                          <p:attrName>ppt_x</p:attrName>
                                          <p:attrName>ppt_y</p:attrName>
                                        </p:attrNameLst>
                                      </p:cBhvr>
                                      <p:rCtr x="-1944" y="11412"/>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30" grpId="0"/>
      <p:bldP spid="52" grpId="0" animBg="1"/>
      <p:bldP spid="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78896" y="2221488"/>
            <a:ext cx="7233047" cy="2626620"/>
          </a:xfrm>
          <a:prstGeom prst="rect">
            <a:avLst/>
          </a:prstGeom>
        </p:spPr>
      </p:pic>
      <p:pic>
        <p:nvPicPr>
          <p:cNvPr id="17" name="Picture 16"/>
          <p:cNvPicPr>
            <a:picLocks noChangeAspect="1"/>
          </p:cNvPicPr>
          <p:nvPr/>
        </p:nvPicPr>
        <p:blipFill>
          <a:blip r:embed="rId4"/>
          <a:stretch>
            <a:fillRect/>
          </a:stretch>
        </p:blipFill>
        <p:spPr>
          <a:xfrm>
            <a:off x="4453767" y="4352808"/>
            <a:ext cx="482363" cy="495300"/>
          </a:xfrm>
          <a:prstGeom prst="rect">
            <a:avLst/>
          </a:prstGeom>
        </p:spPr>
      </p:pic>
      <p:pic>
        <p:nvPicPr>
          <p:cNvPr id="12" name="Picture 11"/>
          <p:cNvPicPr>
            <a:picLocks noChangeAspect="1"/>
          </p:cNvPicPr>
          <p:nvPr/>
        </p:nvPicPr>
        <p:blipFill>
          <a:blip r:embed="rId5"/>
          <a:stretch>
            <a:fillRect/>
          </a:stretch>
        </p:blipFill>
        <p:spPr>
          <a:xfrm>
            <a:off x="745517" y="4359002"/>
            <a:ext cx="482363" cy="495300"/>
          </a:xfrm>
          <a:prstGeom prst="rect">
            <a:avLst/>
          </a:prstGeom>
        </p:spPr>
      </p:pic>
      <p:pic>
        <p:nvPicPr>
          <p:cNvPr id="13" name="Picture 12"/>
          <p:cNvPicPr>
            <a:picLocks noChangeAspect="1"/>
          </p:cNvPicPr>
          <p:nvPr/>
        </p:nvPicPr>
        <p:blipFill>
          <a:blip r:embed="rId6"/>
          <a:stretch>
            <a:fillRect/>
          </a:stretch>
        </p:blipFill>
        <p:spPr>
          <a:xfrm>
            <a:off x="1986255" y="4354771"/>
            <a:ext cx="482363" cy="495300"/>
          </a:xfrm>
          <a:prstGeom prst="rect">
            <a:avLst/>
          </a:prstGeom>
        </p:spPr>
      </p:pic>
      <p:pic>
        <p:nvPicPr>
          <p:cNvPr id="16" name="Picture 15"/>
          <p:cNvPicPr>
            <a:picLocks noChangeAspect="1"/>
          </p:cNvPicPr>
          <p:nvPr/>
        </p:nvPicPr>
        <p:blipFill>
          <a:blip r:embed="rId7"/>
          <a:stretch>
            <a:fillRect/>
          </a:stretch>
        </p:blipFill>
        <p:spPr>
          <a:xfrm>
            <a:off x="3221178" y="4355700"/>
            <a:ext cx="482363" cy="495300"/>
          </a:xfrm>
          <a:prstGeom prst="rect">
            <a:avLst/>
          </a:prstGeom>
        </p:spPr>
      </p:pic>
      <p:pic>
        <p:nvPicPr>
          <p:cNvPr id="56" name="Picture 55"/>
          <p:cNvPicPr>
            <a:picLocks noChangeAspect="1"/>
          </p:cNvPicPr>
          <p:nvPr/>
        </p:nvPicPr>
        <p:blipFill>
          <a:blip r:embed="rId8"/>
          <a:stretch>
            <a:fillRect/>
          </a:stretch>
        </p:blipFill>
        <p:spPr>
          <a:xfrm>
            <a:off x="975789" y="4359002"/>
            <a:ext cx="482363" cy="495300"/>
          </a:xfrm>
          <a:prstGeom prst="rect">
            <a:avLst/>
          </a:prstGeom>
        </p:spPr>
      </p:pic>
      <p:pic>
        <p:nvPicPr>
          <p:cNvPr id="57" name="Picture 56"/>
          <p:cNvPicPr>
            <a:picLocks noChangeAspect="1"/>
          </p:cNvPicPr>
          <p:nvPr/>
        </p:nvPicPr>
        <p:blipFill>
          <a:blip r:embed="rId9"/>
          <a:stretch>
            <a:fillRect/>
          </a:stretch>
        </p:blipFill>
        <p:spPr>
          <a:xfrm>
            <a:off x="2215573" y="4354771"/>
            <a:ext cx="482363" cy="495300"/>
          </a:xfrm>
          <a:prstGeom prst="rect">
            <a:avLst/>
          </a:prstGeom>
        </p:spPr>
      </p:pic>
      <p:pic>
        <p:nvPicPr>
          <p:cNvPr id="58" name="Picture 57"/>
          <p:cNvPicPr>
            <a:picLocks noChangeAspect="1"/>
          </p:cNvPicPr>
          <p:nvPr/>
        </p:nvPicPr>
        <p:blipFill>
          <a:blip r:embed="rId10"/>
          <a:stretch>
            <a:fillRect/>
          </a:stretch>
        </p:blipFill>
        <p:spPr>
          <a:xfrm>
            <a:off x="3442725" y="4355700"/>
            <a:ext cx="482363" cy="495300"/>
          </a:xfrm>
          <a:prstGeom prst="rect">
            <a:avLst/>
          </a:prstGeom>
        </p:spPr>
      </p:pic>
      <p:pic>
        <p:nvPicPr>
          <p:cNvPr id="59" name="Picture 58"/>
          <p:cNvPicPr>
            <a:picLocks noChangeAspect="1"/>
          </p:cNvPicPr>
          <p:nvPr/>
        </p:nvPicPr>
        <p:blipFill>
          <a:blip r:embed="rId11"/>
          <a:stretch>
            <a:fillRect/>
          </a:stretch>
        </p:blipFill>
        <p:spPr>
          <a:xfrm>
            <a:off x="4677231" y="4352808"/>
            <a:ext cx="482363" cy="495300"/>
          </a:xfrm>
          <a:prstGeom prst="rect">
            <a:avLst/>
          </a:prstGeom>
        </p:spPr>
      </p:pic>
      <p:sp>
        <p:nvSpPr>
          <p:cNvPr id="2" name="Title 1"/>
          <p:cNvSpPr>
            <a:spLocks noGrp="1"/>
          </p:cNvSpPr>
          <p:nvPr>
            <p:ph type="title"/>
          </p:nvPr>
        </p:nvSpPr>
        <p:spPr/>
        <p:txBody>
          <a:bodyPr/>
          <a:lstStyle/>
          <a:p>
            <a:r>
              <a:rPr lang="en-US"/>
              <a:t>Reads in FINGER</a:t>
            </a:r>
          </a:p>
        </p:txBody>
      </p:sp>
      <p:sp>
        <p:nvSpPr>
          <p:cNvPr id="3" name="Slide Number Placeholder 2"/>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51</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
        <p:nvSpPr>
          <p:cNvPr id="6" name="TextBox 5"/>
          <p:cNvSpPr txBox="1"/>
          <p:nvPr/>
        </p:nvSpPr>
        <p:spPr>
          <a:xfrm>
            <a:off x="64374" y="1055552"/>
            <a:ext cx="9136219" cy="707886"/>
          </a:xfrm>
          <a:prstGeom prst="rect">
            <a:avLst/>
          </a:prstGeom>
          <a:noFill/>
        </p:spPr>
        <p:txBody>
          <a:bodyPr wrap="none" rtlCol="0">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arenR"/>
              <a:tabLst/>
              <a:defRPr/>
            </a:pPr>
            <a:r>
              <a:rPr kumimoji="0" lang="en-US" sz="2000" b="0" i="0" u="none" strike="noStrike" kern="1200" cap="none" spc="0" normalizeH="0" baseline="0" noProof="0">
                <a:ln>
                  <a:noFill/>
                </a:ln>
                <a:solidFill>
                  <a:srgbClr val="0070C0"/>
                </a:solidFill>
                <a:effectLst/>
                <a:uLnTx/>
                <a:uFillTx/>
                <a:latin typeface="Arial" panose="020B0604020202020204" pitchFamily="34" charset="0"/>
                <a:ea typeface="+mn-ea"/>
                <a:cs typeface="+mn-cs"/>
              </a:rPr>
              <a:t>Read request is sent to FINGER client</a:t>
            </a:r>
          </a:p>
          <a:p>
            <a:pPr marL="457200" marR="0" lvl="0" indent="-457200" algn="l" defTabSz="914400" rtl="0" eaLnBrk="0" fontAlgn="base" latinLnBrk="0" hangingPunct="0">
              <a:lnSpc>
                <a:spcPct val="100000"/>
              </a:lnSpc>
              <a:spcBef>
                <a:spcPct val="0"/>
              </a:spcBef>
              <a:spcAft>
                <a:spcPct val="0"/>
              </a:spcAft>
              <a:buClrTx/>
              <a:buSzTx/>
              <a:buFontTx/>
              <a:buAutoNum type="arabicParenR"/>
              <a:tabLst/>
              <a:defRPr/>
            </a:pPr>
            <a:r>
              <a:rPr kumimoji="0" lang="en-US" sz="2000" b="0" i="0" u="none" strike="noStrike" kern="1200" cap="none" spc="0" normalizeH="0" baseline="0" noProof="0">
                <a:ln>
                  <a:noFill/>
                </a:ln>
                <a:solidFill>
                  <a:srgbClr val="0070C0"/>
                </a:solidFill>
                <a:effectLst/>
                <a:uLnTx/>
                <a:uFillTx/>
                <a:latin typeface="Arial" panose="020B0604020202020204" pitchFamily="34" charset="0"/>
                <a:ea typeface="+mn-ea"/>
                <a:cs typeface="+mn-cs"/>
              </a:rPr>
              <a:t>Chunk offsets are determined from original read-request offset &amp; block size</a:t>
            </a:r>
          </a:p>
        </p:txBody>
      </p:sp>
      <p:pic>
        <p:nvPicPr>
          <p:cNvPr id="7" name="Picture 6"/>
          <p:cNvPicPr>
            <a:picLocks noChangeAspect="1"/>
          </p:cNvPicPr>
          <p:nvPr/>
        </p:nvPicPr>
        <p:blipFill>
          <a:blip r:embed="rId12"/>
          <a:stretch>
            <a:fillRect/>
          </a:stretch>
        </p:blipFill>
        <p:spPr>
          <a:xfrm>
            <a:off x="1302127" y="2578355"/>
            <a:ext cx="6161484" cy="1402651"/>
          </a:xfrm>
          <a:prstGeom prst="rect">
            <a:avLst/>
          </a:prstGeom>
        </p:spPr>
      </p:pic>
      <p:pic>
        <p:nvPicPr>
          <p:cNvPr id="19" name="Picture 18"/>
          <p:cNvPicPr>
            <a:picLocks noChangeAspect="1"/>
          </p:cNvPicPr>
          <p:nvPr/>
        </p:nvPicPr>
        <p:blipFill>
          <a:blip r:embed="rId13"/>
          <a:stretch>
            <a:fillRect/>
          </a:stretch>
        </p:blipFill>
        <p:spPr>
          <a:xfrm>
            <a:off x="5676453" y="4358756"/>
            <a:ext cx="482363" cy="495300"/>
          </a:xfrm>
          <a:prstGeom prst="rect">
            <a:avLst/>
          </a:prstGeom>
        </p:spPr>
      </p:pic>
      <p:pic>
        <p:nvPicPr>
          <p:cNvPr id="20" name="Picture 19"/>
          <p:cNvPicPr>
            <a:picLocks noChangeAspect="1"/>
          </p:cNvPicPr>
          <p:nvPr/>
        </p:nvPicPr>
        <p:blipFill>
          <a:blip r:embed="rId14"/>
          <a:stretch>
            <a:fillRect/>
          </a:stretch>
        </p:blipFill>
        <p:spPr>
          <a:xfrm>
            <a:off x="6865543" y="4355348"/>
            <a:ext cx="482363" cy="495300"/>
          </a:xfrm>
          <a:prstGeom prst="rect">
            <a:avLst/>
          </a:prstGeom>
        </p:spPr>
      </p:pic>
      <p:pic>
        <p:nvPicPr>
          <p:cNvPr id="31" name="Picture 30"/>
          <p:cNvPicPr>
            <a:picLocks noChangeAspect="1"/>
          </p:cNvPicPr>
          <p:nvPr/>
        </p:nvPicPr>
        <p:blipFill>
          <a:blip r:embed="rId8"/>
          <a:stretch>
            <a:fillRect/>
          </a:stretch>
        </p:blipFill>
        <p:spPr>
          <a:xfrm>
            <a:off x="968169" y="4359002"/>
            <a:ext cx="482363" cy="495300"/>
          </a:xfrm>
          <a:prstGeom prst="rect">
            <a:avLst/>
          </a:prstGeom>
        </p:spPr>
      </p:pic>
      <p:pic>
        <p:nvPicPr>
          <p:cNvPr id="32" name="Picture 31"/>
          <p:cNvPicPr>
            <a:picLocks noChangeAspect="1"/>
          </p:cNvPicPr>
          <p:nvPr/>
        </p:nvPicPr>
        <p:blipFill>
          <a:blip r:embed="rId9"/>
          <a:stretch>
            <a:fillRect/>
          </a:stretch>
        </p:blipFill>
        <p:spPr>
          <a:xfrm>
            <a:off x="2207953" y="4354771"/>
            <a:ext cx="482363" cy="495300"/>
          </a:xfrm>
          <a:prstGeom prst="rect">
            <a:avLst/>
          </a:prstGeom>
        </p:spPr>
      </p:pic>
      <p:pic>
        <p:nvPicPr>
          <p:cNvPr id="33" name="Picture 32"/>
          <p:cNvPicPr>
            <a:picLocks noChangeAspect="1"/>
          </p:cNvPicPr>
          <p:nvPr/>
        </p:nvPicPr>
        <p:blipFill>
          <a:blip r:embed="rId10"/>
          <a:stretch>
            <a:fillRect/>
          </a:stretch>
        </p:blipFill>
        <p:spPr>
          <a:xfrm>
            <a:off x="3435105" y="4355700"/>
            <a:ext cx="482363" cy="495300"/>
          </a:xfrm>
          <a:prstGeom prst="rect">
            <a:avLst/>
          </a:prstGeom>
        </p:spPr>
      </p:pic>
      <p:pic>
        <p:nvPicPr>
          <p:cNvPr id="34" name="Picture 33"/>
          <p:cNvPicPr>
            <a:picLocks noChangeAspect="1"/>
          </p:cNvPicPr>
          <p:nvPr/>
        </p:nvPicPr>
        <p:blipFill>
          <a:blip r:embed="rId11"/>
          <a:stretch>
            <a:fillRect/>
          </a:stretch>
        </p:blipFill>
        <p:spPr>
          <a:xfrm>
            <a:off x="4669611" y="4352808"/>
            <a:ext cx="482363" cy="495300"/>
          </a:xfrm>
          <a:prstGeom prst="rect">
            <a:avLst/>
          </a:prstGeom>
        </p:spPr>
      </p:pic>
      <p:pic>
        <p:nvPicPr>
          <p:cNvPr id="35" name="Picture 34"/>
          <p:cNvPicPr>
            <a:picLocks noChangeAspect="1"/>
          </p:cNvPicPr>
          <p:nvPr/>
        </p:nvPicPr>
        <p:blipFill>
          <a:blip r:embed="rId15"/>
          <a:stretch>
            <a:fillRect/>
          </a:stretch>
        </p:blipFill>
        <p:spPr>
          <a:xfrm>
            <a:off x="5898768" y="4358756"/>
            <a:ext cx="482363" cy="495300"/>
          </a:xfrm>
          <a:prstGeom prst="rect">
            <a:avLst/>
          </a:prstGeom>
        </p:spPr>
      </p:pic>
      <p:pic>
        <p:nvPicPr>
          <p:cNvPr id="36" name="Picture 35"/>
          <p:cNvPicPr>
            <a:picLocks noChangeAspect="1"/>
          </p:cNvPicPr>
          <p:nvPr/>
        </p:nvPicPr>
        <p:blipFill>
          <a:blip r:embed="rId16"/>
          <a:stretch>
            <a:fillRect/>
          </a:stretch>
        </p:blipFill>
        <p:spPr>
          <a:xfrm>
            <a:off x="7094024" y="4355917"/>
            <a:ext cx="482363" cy="495300"/>
          </a:xfrm>
          <a:prstGeom prst="rect">
            <a:avLst/>
          </a:prstGeom>
        </p:spPr>
      </p:pic>
      <p:pic>
        <p:nvPicPr>
          <p:cNvPr id="37" name="Picture 36"/>
          <p:cNvPicPr>
            <a:picLocks noChangeAspect="1"/>
          </p:cNvPicPr>
          <p:nvPr/>
        </p:nvPicPr>
        <p:blipFill>
          <a:blip r:embed="rId17"/>
          <a:stretch>
            <a:fillRect/>
          </a:stretch>
        </p:blipFill>
        <p:spPr>
          <a:xfrm>
            <a:off x="1190821" y="4359002"/>
            <a:ext cx="482363" cy="495300"/>
          </a:xfrm>
          <a:prstGeom prst="rect">
            <a:avLst/>
          </a:prstGeom>
        </p:spPr>
      </p:pic>
      <p:pic>
        <p:nvPicPr>
          <p:cNvPr id="38" name="Picture 37"/>
          <p:cNvPicPr>
            <a:picLocks noChangeAspect="1"/>
          </p:cNvPicPr>
          <p:nvPr/>
        </p:nvPicPr>
        <p:blipFill>
          <a:blip r:embed="rId18"/>
          <a:stretch>
            <a:fillRect/>
          </a:stretch>
        </p:blipFill>
        <p:spPr>
          <a:xfrm>
            <a:off x="2422508" y="4354771"/>
            <a:ext cx="482363" cy="495300"/>
          </a:xfrm>
          <a:prstGeom prst="rect">
            <a:avLst/>
          </a:prstGeom>
        </p:spPr>
      </p:pic>
      <p:pic>
        <p:nvPicPr>
          <p:cNvPr id="39" name="Picture 38"/>
          <p:cNvPicPr>
            <a:picLocks noChangeAspect="1"/>
          </p:cNvPicPr>
          <p:nvPr/>
        </p:nvPicPr>
        <p:blipFill>
          <a:blip r:embed="rId19"/>
          <a:stretch>
            <a:fillRect/>
          </a:stretch>
        </p:blipFill>
        <p:spPr>
          <a:xfrm>
            <a:off x="3646651" y="4355700"/>
            <a:ext cx="482363" cy="495300"/>
          </a:xfrm>
          <a:prstGeom prst="rect">
            <a:avLst/>
          </a:prstGeom>
        </p:spPr>
      </p:pic>
      <p:pic>
        <p:nvPicPr>
          <p:cNvPr id="41" name="Picture 40"/>
          <p:cNvPicPr>
            <a:picLocks noChangeAspect="1"/>
          </p:cNvPicPr>
          <p:nvPr/>
        </p:nvPicPr>
        <p:blipFill>
          <a:blip r:embed="rId20"/>
          <a:stretch>
            <a:fillRect/>
          </a:stretch>
        </p:blipFill>
        <p:spPr>
          <a:xfrm>
            <a:off x="4878182" y="4352808"/>
            <a:ext cx="482363" cy="495300"/>
          </a:xfrm>
          <a:prstGeom prst="rect">
            <a:avLst/>
          </a:prstGeom>
        </p:spPr>
      </p:pic>
      <p:pic>
        <p:nvPicPr>
          <p:cNvPr id="42" name="Picture 41"/>
          <p:cNvPicPr>
            <a:picLocks noChangeAspect="1"/>
          </p:cNvPicPr>
          <p:nvPr/>
        </p:nvPicPr>
        <p:blipFill>
          <a:blip r:embed="rId21"/>
          <a:stretch>
            <a:fillRect/>
          </a:stretch>
        </p:blipFill>
        <p:spPr>
          <a:xfrm>
            <a:off x="6107215" y="4358756"/>
            <a:ext cx="482363" cy="495300"/>
          </a:xfrm>
          <a:prstGeom prst="rect">
            <a:avLst/>
          </a:prstGeom>
        </p:spPr>
      </p:pic>
      <p:pic>
        <p:nvPicPr>
          <p:cNvPr id="44" name="Picture 43"/>
          <p:cNvPicPr>
            <a:picLocks noChangeAspect="1"/>
          </p:cNvPicPr>
          <p:nvPr/>
        </p:nvPicPr>
        <p:blipFill>
          <a:blip r:embed="rId22"/>
          <a:stretch>
            <a:fillRect/>
          </a:stretch>
        </p:blipFill>
        <p:spPr>
          <a:xfrm>
            <a:off x="7321643" y="4355348"/>
            <a:ext cx="482363" cy="495300"/>
          </a:xfrm>
          <a:prstGeom prst="rect">
            <a:avLst/>
          </a:prstGeom>
        </p:spPr>
      </p:pic>
      <p:pic>
        <p:nvPicPr>
          <p:cNvPr id="46" name="Picture 45"/>
          <p:cNvPicPr>
            <a:picLocks noChangeAspect="1"/>
          </p:cNvPicPr>
          <p:nvPr/>
        </p:nvPicPr>
        <p:blipFill>
          <a:blip r:embed="rId23"/>
          <a:stretch>
            <a:fillRect/>
          </a:stretch>
        </p:blipFill>
        <p:spPr>
          <a:xfrm>
            <a:off x="1413473" y="4359002"/>
            <a:ext cx="482363" cy="495300"/>
          </a:xfrm>
          <a:prstGeom prst="rect">
            <a:avLst/>
          </a:prstGeom>
        </p:spPr>
      </p:pic>
      <p:pic>
        <p:nvPicPr>
          <p:cNvPr id="47" name="Picture 46"/>
          <p:cNvPicPr>
            <a:picLocks noChangeAspect="1"/>
          </p:cNvPicPr>
          <p:nvPr/>
        </p:nvPicPr>
        <p:blipFill>
          <a:blip r:embed="rId24"/>
          <a:stretch>
            <a:fillRect/>
          </a:stretch>
        </p:blipFill>
        <p:spPr>
          <a:xfrm>
            <a:off x="2641825" y="4354771"/>
            <a:ext cx="482363" cy="495300"/>
          </a:xfrm>
          <a:prstGeom prst="rect">
            <a:avLst/>
          </a:prstGeom>
        </p:spPr>
      </p:pic>
      <p:pic>
        <p:nvPicPr>
          <p:cNvPr id="48" name="Picture 47"/>
          <p:cNvPicPr>
            <a:picLocks noChangeAspect="1"/>
          </p:cNvPicPr>
          <p:nvPr/>
        </p:nvPicPr>
        <p:blipFill>
          <a:blip r:embed="rId25"/>
          <a:stretch>
            <a:fillRect/>
          </a:stretch>
        </p:blipFill>
        <p:spPr>
          <a:xfrm>
            <a:off x="3862959" y="4355700"/>
            <a:ext cx="482363" cy="495300"/>
          </a:xfrm>
          <a:prstGeom prst="rect">
            <a:avLst/>
          </a:prstGeom>
        </p:spPr>
      </p:pic>
      <p:pic>
        <p:nvPicPr>
          <p:cNvPr id="49" name="Picture 48"/>
          <p:cNvPicPr>
            <a:picLocks noChangeAspect="1"/>
          </p:cNvPicPr>
          <p:nvPr/>
        </p:nvPicPr>
        <p:blipFill>
          <a:blip r:embed="rId26"/>
          <a:stretch>
            <a:fillRect/>
          </a:stretch>
        </p:blipFill>
        <p:spPr>
          <a:xfrm>
            <a:off x="5090277" y="4352808"/>
            <a:ext cx="482363" cy="495300"/>
          </a:xfrm>
          <a:prstGeom prst="rect">
            <a:avLst/>
          </a:prstGeom>
        </p:spPr>
      </p:pic>
      <p:pic>
        <p:nvPicPr>
          <p:cNvPr id="50" name="Picture 49"/>
          <p:cNvPicPr>
            <a:picLocks noChangeAspect="1"/>
          </p:cNvPicPr>
          <p:nvPr/>
        </p:nvPicPr>
        <p:blipFill>
          <a:blip r:embed="rId27"/>
          <a:stretch>
            <a:fillRect/>
          </a:stretch>
        </p:blipFill>
        <p:spPr>
          <a:xfrm>
            <a:off x="6318367" y="4358756"/>
            <a:ext cx="482363" cy="495300"/>
          </a:xfrm>
          <a:prstGeom prst="rect">
            <a:avLst/>
          </a:prstGeom>
        </p:spPr>
      </p:pic>
      <p:pic>
        <p:nvPicPr>
          <p:cNvPr id="51" name="Picture 50"/>
          <p:cNvPicPr>
            <a:picLocks noChangeAspect="1"/>
          </p:cNvPicPr>
          <p:nvPr/>
        </p:nvPicPr>
        <p:blipFill>
          <a:blip r:embed="rId28"/>
          <a:stretch>
            <a:fillRect/>
          </a:stretch>
        </p:blipFill>
        <p:spPr>
          <a:xfrm>
            <a:off x="7549262" y="4355292"/>
            <a:ext cx="482363" cy="495300"/>
          </a:xfrm>
          <a:prstGeom prst="rect">
            <a:avLst/>
          </a:prstGeom>
        </p:spPr>
      </p:pic>
      <p:pic>
        <p:nvPicPr>
          <p:cNvPr id="55" name="Picture 54"/>
          <p:cNvPicPr>
            <a:picLocks noChangeAspect="1"/>
          </p:cNvPicPr>
          <p:nvPr/>
        </p:nvPicPr>
        <p:blipFill>
          <a:blip r:embed="rId29"/>
          <a:stretch>
            <a:fillRect/>
          </a:stretch>
        </p:blipFill>
        <p:spPr>
          <a:xfrm>
            <a:off x="3615979" y="2717218"/>
            <a:ext cx="1675575" cy="495300"/>
          </a:xfrm>
          <a:prstGeom prst="rect">
            <a:avLst/>
          </a:prstGeom>
        </p:spPr>
      </p:pic>
      <p:sp>
        <p:nvSpPr>
          <p:cNvPr id="60" name="TextBox 59"/>
          <p:cNvSpPr txBox="1"/>
          <p:nvPr/>
        </p:nvSpPr>
        <p:spPr>
          <a:xfrm>
            <a:off x="1209350" y="1988820"/>
            <a:ext cx="1824538"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Normal Reads</a:t>
            </a:r>
          </a:p>
        </p:txBody>
      </p:sp>
      <p:sp>
        <p:nvSpPr>
          <p:cNvPr id="61" name="TextBox 60"/>
          <p:cNvSpPr txBox="1"/>
          <p:nvPr/>
        </p:nvSpPr>
        <p:spPr>
          <a:xfrm>
            <a:off x="909589" y="2382762"/>
            <a:ext cx="2124299"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Arial" panose="020B0604020202020204" pitchFamily="34" charset="0"/>
                <a:ea typeface="+mn-ea"/>
                <a:cs typeface="+mn-cs"/>
              </a:rPr>
              <a:t>Degraded Reads</a:t>
            </a:r>
          </a:p>
        </p:txBody>
      </p:sp>
      <p:pic>
        <p:nvPicPr>
          <p:cNvPr id="1026" name="Picture 2" descr="http://www.clker.com/cliparts/7/9/N/b/B/g/boom-hi.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277609" y="3686237"/>
            <a:ext cx="812594" cy="601320"/>
          </a:xfrm>
          <a:prstGeom prst="rect">
            <a:avLst/>
          </a:prstGeom>
          <a:noFill/>
          <a:extLst>
            <a:ext uri="{909E8E84-426E-40dd-AFC4-6F175D3DCCD1}">
              <a14:hiddenFill xmlns="" xmlns:a14="http://schemas.microsoft.com/office/drawing/2010/main">
                <a:solidFill>
                  <a:srgbClr val="FFFFFF"/>
                </a:solidFill>
              </a14:hiddenFill>
            </a:ext>
          </a:extLst>
        </p:spPr>
      </p:pic>
      <p:pic>
        <p:nvPicPr>
          <p:cNvPr id="62" name="Picture 61"/>
          <p:cNvPicPr>
            <a:picLocks noChangeAspect="1"/>
          </p:cNvPicPr>
          <p:nvPr/>
        </p:nvPicPr>
        <p:blipFill>
          <a:blip r:embed="rId31"/>
          <a:stretch>
            <a:fillRect/>
          </a:stretch>
        </p:blipFill>
        <p:spPr>
          <a:xfrm>
            <a:off x="3625820" y="2717218"/>
            <a:ext cx="1675575" cy="495300"/>
          </a:xfrm>
          <a:prstGeom prst="rect">
            <a:avLst/>
          </a:prstGeom>
        </p:spPr>
      </p:pic>
      <p:pic>
        <p:nvPicPr>
          <p:cNvPr id="63" name="Picture 62"/>
          <p:cNvPicPr>
            <a:picLocks noChangeAspect="1"/>
          </p:cNvPicPr>
          <p:nvPr/>
        </p:nvPicPr>
        <p:blipFill>
          <a:blip r:embed="rId32"/>
          <a:stretch>
            <a:fillRect/>
          </a:stretch>
        </p:blipFill>
        <p:spPr>
          <a:xfrm>
            <a:off x="1414634" y="4359947"/>
            <a:ext cx="482363" cy="495300"/>
          </a:xfrm>
          <a:prstGeom prst="rect">
            <a:avLst/>
          </a:prstGeom>
        </p:spPr>
      </p:pic>
      <p:pic>
        <p:nvPicPr>
          <p:cNvPr id="1024" name="Picture 1023"/>
          <p:cNvPicPr>
            <a:picLocks noChangeAspect="1"/>
          </p:cNvPicPr>
          <p:nvPr/>
        </p:nvPicPr>
        <p:blipFill>
          <a:blip r:embed="rId33"/>
          <a:stretch>
            <a:fillRect/>
          </a:stretch>
        </p:blipFill>
        <p:spPr>
          <a:xfrm>
            <a:off x="2643210" y="4355189"/>
            <a:ext cx="482363" cy="495300"/>
          </a:xfrm>
          <a:prstGeom prst="rect">
            <a:avLst/>
          </a:prstGeom>
        </p:spPr>
      </p:pic>
      <p:pic>
        <p:nvPicPr>
          <p:cNvPr id="1025" name="Picture 1024"/>
          <p:cNvPicPr>
            <a:picLocks noChangeAspect="1"/>
          </p:cNvPicPr>
          <p:nvPr/>
        </p:nvPicPr>
        <p:blipFill>
          <a:blip r:embed="rId34"/>
          <a:stretch>
            <a:fillRect/>
          </a:stretch>
        </p:blipFill>
        <p:spPr>
          <a:xfrm>
            <a:off x="5090206" y="4353718"/>
            <a:ext cx="482363" cy="495300"/>
          </a:xfrm>
          <a:prstGeom prst="rect">
            <a:avLst/>
          </a:prstGeom>
        </p:spPr>
      </p:pic>
      <p:pic>
        <p:nvPicPr>
          <p:cNvPr id="1027" name="Picture 1026"/>
          <p:cNvPicPr>
            <a:picLocks noChangeAspect="1"/>
          </p:cNvPicPr>
          <p:nvPr/>
        </p:nvPicPr>
        <p:blipFill>
          <a:blip r:embed="rId35"/>
          <a:stretch>
            <a:fillRect/>
          </a:stretch>
        </p:blipFill>
        <p:spPr>
          <a:xfrm>
            <a:off x="6318480" y="4358558"/>
            <a:ext cx="482363" cy="495300"/>
          </a:xfrm>
          <a:prstGeom prst="rect">
            <a:avLst/>
          </a:prstGeom>
        </p:spPr>
      </p:pic>
      <p:pic>
        <p:nvPicPr>
          <p:cNvPr id="1028" name="Picture 1027"/>
          <p:cNvPicPr>
            <a:picLocks noChangeAspect="1"/>
          </p:cNvPicPr>
          <p:nvPr/>
        </p:nvPicPr>
        <p:blipFill>
          <a:blip r:embed="rId36"/>
          <a:stretch>
            <a:fillRect/>
          </a:stretch>
        </p:blipFill>
        <p:spPr>
          <a:xfrm>
            <a:off x="4577851" y="2717218"/>
            <a:ext cx="482363" cy="495300"/>
          </a:xfrm>
          <a:prstGeom prst="rect">
            <a:avLst/>
          </a:prstGeom>
        </p:spPr>
      </p:pic>
      <p:sp>
        <p:nvSpPr>
          <p:cNvPr id="1029" name="TextBox 1028"/>
          <p:cNvSpPr txBox="1"/>
          <p:nvPr/>
        </p:nvSpPr>
        <p:spPr>
          <a:xfrm>
            <a:off x="5205018" y="2716649"/>
            <a:ext cx="2922595"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Erasure Code Decoding</a:t>
            </a:r>
          </a:p>
        </p:txBody>
      </p:sp>
    </p:spTree>
    <p:extLst>
      <p:ext uri="{BB962C8B-B14F-4D97-AF65-F5344CB8AC3E}">
        <p14:creationId xmlns:p14="http://schemas.microsoft.com/office/powerpoint/2010/main" val="53559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66667E-6 7.40741E-7 L 0.01163 -0.09676 " pathEditMode="relative" rAng="0" ptsTypes="AA">
                                      <p:cBhvr>
                                        <p:cTn id="6" dur="2000" fill="hold"/>
                                        <p:tgtEl>
                                          <p:spTgt spid="31"/>
                                        </p:tgtEl>
                                        <p:attrNameLst>
                                          <p:attrName>ppt_x</p:attrName>
                                          <p:attrName>ppt_y</p:attrName>
                                        </p:attrNameLst>
                                      </p:cBhvr>
                                      <p:rCtr x="573" y="-4838"/>
                                    </p:animMotion>
                                  </p:childTnLst>
                                </p:cTn>
                              </p:par>
                              <p:par>
                                <p:cTn id="7" presetID="64" presetClass="path" presetSubtype="0" accel="50000" decel="50000" fill="hold" nodeType="withEffect">
                                  <p:stCondLst>
                                    <p:cond delay="0"/>
                                  </p:stCondLst>
                                  <p:childTnLst>
                                    <p:animMotion origin="layout" path="M -1.94444E-6 -4.81481E-6 L 0.01042 -0.09606 " pathEditMode="relative" rAng="0" ptsTypes="AA">
                                      <p:cBhvr>
                                        <p:cTn id="8" dur="2000" fill="hold"/>
                                        <p:tgtEl>
                                          <p:spTgt spid="32"/>
                                        </p:tgtEl>
                                        <p:attrNameLst>
                                          <p:attrName>ppt_x</p:attrName>
                                          <p:attrName>ppt_y</p:attrName>
                                        </p:attrNameLst>
                                      </p:cBhvr>
                                      <p:rCtr x="521" y="-4815"/>
                                    </p:animMotion>
                                  </p:childTnLst>
                                </p:cTn>
                              </p:par>
                              <p:par>
                                <p:cTn id="9" presetID="64" presetClass="path" presetSubtype="0" accel="50000" decel="50000" fill="hold" nodeType="withEffect">
                                  <p:stCondLst>
                                    <p:cond delay="0"/>
                                  </p:stCondLst>
                                  <p:childTnLst>
                                    <p:animMotion origin="layout" path="M -3.33333E-6 3.7037E-6 L 0.01007 -0.0963 " pathEditMode="relative" rAng="0" ptsTypes="AA">
                                      <p:cBhvr>
                                        <p:cTn id="10" dur="2000" fill="hold"/>
                                        <p:tgtEl>
                                          <p:spTgt spid="33"/>
                                        </p:tgtEl>
                                        <p:attrNameLst>
                                          <p:attrName>ppt_x</p:attrName>
                                          <p:attrName>ppt_y</p:attrName>
                                        </p:attrNameLst>
                                      </p:cBhvr>
                                      <p:rCtr x="503" y="-4815"/>
                                    </p:animMotion>
                                  </p:childTnLst>
                                </p:cTn>
                              </p:par>
                              <p:par>
                                <p:cTn id="11" presetID="64" presetClass="path" presetSubtype="0" accel="50000" decel="50000" fill="hold" nodeType="withEffect">
                                  <p:stCondLst>
                                    <p:cond delay="0"/>
                                  </p:stCondLst>
                                  <p:childTnLst>
                                    <p:animMotion origin="layout" path="M 8.33333E-7 -3.33333E-6 L 0.00833 -0.09583 " pathEditMode="relative" rAng="0" ptsTypes="AA">
                                      <p:cBhvr>
                                        <p:cTn id="12" dur="2000" fill="hold"/>
                                        <p:tgtEl>
                                          <p:spTgt spid="34"/>
                                        </p:tgtEl>
                                        <p:attrNameLst>
                                          <p:attrName>ppt_x</p:attrName>
                                          <p:attrName>ppt_y</p:attrName>
                                        </p:attrNameLst>
                                      </p:cBhvr>
                                      <p:rCtr x="417" y="-4792"/>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0.01163 -0.09676 L 0.35 -0.19884 " pathEditMode="relative" rAng="0" ptsTypes="AA">
                                      <p:cBhvr>
                                        <p:cTn id="16" dur="2000" fill="hold"/>
                                        <p:tgtEl>
                                          <p:spTgt spid="31"/>
                                        </p:tgtEl>
                                        <p:attrNameLst>
                                          <p:attrName>ppt_x</p:attrName>
                                          <p:attrName>ppt_y</p:attrName>
                                        </p:attrNameLst>
                                      </p:cBhvr>
                                      <p:rCtr x="16910" y="-5116"/>
                                    </p:animMotion>
                                  </p:childTnLst>
                                </p:cTn>
                              </p:par>
                              <p:par>
                                <p:cTn id="17" presetID="64" presetClass="path" presetSubtype="0" accel="50000" decel="50000" fill="hold" nodeType="withEffect">
                                  <p:stCondLst>
                                    <p:cond delay="0"/>
                                  </p:stCondLst>
                                  <p:childTnLst>
                                    <p:animMotion origin="layout" path="M 0.01042 -0.09606 L 0.21441 -0.19814 " pathEditMode="relative" rAng="0" ptsTypes="AA">
                                      <p:cBhvr>
                                        <p:cTn id="18" dur="2000" fill="hold"/>
                                        <p:tgtEl>
                                          <p:spTgt spid="32"/>
                                        </p:tgtEl>
                                        <p:attrNameLst>
                                          <p:attrName>ppt_x</p:attrName>
                                          <p:attrName>ppt_y</p:attrName>
                                        </p:attrNameLst>
                                      </p:cBhvr>
                                      <p:rCtr x="10191" y="-5116"/>
                                    </p:animMotion>
                                  </p:childTnLst>
                                </p:cTn>
                              </p:par>
                              <p:par>
                                <p:cTn id="19" presetID="64" presetClass="path" presetSubtype="0" accel="50000" decel="50000" fill="hold" nodeType="withEffect">
                                  <p:stCondLst>
                                    <p:cond delay="0"/>
                                  </p:stCondLst>
                                  <p:childTnLst>
                                    <p:animMotion origin="layout" path="M 0.01007 -0.0963 L 0.08021 -0.19769 " pathEditMode="relative" rAng="0" ptsTypes="AA">
                                      <p:cBhvr>
                                        <p:cTn id="20" dur="2000" fill="hold"/>
                                        <p:tgtEl>
                                          <p:spTgt spid="33"/>
                                        </p:tgtEl>
                                        <p:attrNameLst>
                                          <p:attrName>ppt_x</p:attrName>
                                          <p:attrName>ppt_y</p:attrName>
                                        </p:attrNameLst>
                                      </p:cBhvr>
                                      <p:rCtr x="3507" y="-5069"/>
                                    </p:animMotion>
                                  </p:childTnLst>
                                </p:cTn>
                              </p:par>
                              <p:par>
                                <p:cTn id="21" presetID="64" presetClass="path" presetSubtype="0" accel="50000" decel="50000" fill="hold" nodeType="withEffect">
                                  <p:stCondLst>
                                    <p:cond delay="0"/>
                                  </p:stCondLst>
                                  <p:childTnLst>
                                    <p:animMotion origin="layout" path="M 0.00833 -0.09583 L -0.05399 -0.19722 " pathEditMode="relative" rAng="0" ptsTypes="AA">
                                      <p:cBhvr>
                                        <p:cTn id="22" dur="2000" fill="hold"/>
                                        <p:tgtEl>
                                          <p:spTgt spid="34"/>
                                        </p:tgtEl>
                                        <p:attrNameLst>
                                          <p:attrName>ppt_x</p:attrName>
                                          <p:attrName>ppt_y</p:attrName>
                                        </p:attrNameLst>
                                      </p:cBhvr>
                                      <p:rCtr x="-3177" y="-5069"/>
                                    </p:animMotion>
                                  </p:childTnLst>
                                </p:cTn>
                              </p:par>
                              <p:par>
                                <p:cTn id="23" presetID="21" presetClass="entr" presetSubtype="1"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heel(1)">
                                      <p:cBhvr>
                                        <p:cTn id="25" dur="2000"/>
                                        <p:tgtEl>
                                          <p:spTgt spid="55"/>
                                        </p:tgtEl>
                                      </p:cBhvr>
                                    </p:animEffect>
                                  </p:childTnLst>
                                </p:cTn>
                              </p:par>
                            </p:childTnLst>
                          </p:cTn>
                        </p:par>
                      </p:childTnLst>
                    </p:cTn>
                  </p:par>
                  <p:par>
                    <p:cTn id="26" fill="hold">
                      <p:stCondLst>
                        <p:cond delay="indefinite"/>
                      </p:stCondLst>
                      <p:childTnLst>
                        <p:par>
                          <p:cTn id="27" fill="hold">
                            <p:stCondLst>
                              <p:cond delay="0"/>
                            </p:stCondLst>
                            <p:childTnLst>
                              <p:par>
                                <p:cTn id="28" presetID="64" presetClass="path" presetSubtype="0" accel="50000" decel="50000" fill="hold" nodeType="clickEffect">
                                  <p:stCondLst>
                                    <p:cond delay="0"/>
                                  </p:stCondLst>
                                  <p:childTnLst>
                                    <p:animMotion origin="layout" path="M 8.33333E-7 2.59259E-6 L -0.00295 -0.09769 " pathEditMode="relative" rAng="0" ptsTypes="AA">
                                      <p:cBhvr>
                                        <p:cTn id="29" dur="2000" fill="hold"/>
                                        <p:tgtEl>
                                          <p:spTgt spid="55"/>
                                        </p:tgtEl>
                                        <p:attrNameLst>
                                          <p:attrName>ppt_x</p:attrName>
                                          <p:attrName>ppt_y</p:attrName>
                                        </p:attrNameLst>
                                      </p:cBhvr>
                                      <p:rCtr x="-156" y="-4884"/>
                                    </p:animMotion>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60"/>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31"/>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32"/>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3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3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5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64" presetClass="path" presetSubtype="0" accel="50000" decel="50000" fill="hold" nodeType="clickEffect">
                                  <p:stCondLst>
                                    <p:cond delay="0"/>
                                  </p:stCondLst>
                                  <p:childTnLst>
                                    <p:animMotion origin="layout" path="M 3.61111E-6 7.40741E-7 L -0.00018 -0.0912 " pathEditMode="relative" rAng="0" ptsTypes="AA">
                                      <p:cBhvr>
                                        <p:cTn id="53" dur="2000" fill="hold"/>
                                        <p:tgtEl>
                                          <p:spTgt spid="63"/>
                                        </p:tgtEl>
                                        <p:attrNameLst>
                                          <p:attrName>ppt_x</p:attrName>
                                          <p:attrName>ppt_y</p:attrName>
                                        </p:attrNameLst>
                                      </p:cBhvr>
                                      <p:rCtr x="-17" y="-4560"/>
                                    </p:animMotion>
                                  </p:childTnLst>
                                </p:cTn>
                              </p:par>
                              <p:par>
                                <p:cTn id="54" presetID="64" presetClass="path" presetSubtype="0" accel="50000" decel="50000" fill="hold" nodeType="withEffect">
                                  <p:stCondLst>
                                    <p:cond delay="0"/>
                                  </p:stCondLst>
                                  <p:childTnLst>
                                    <p:animMotion origin="layout" path="M -1.38889E-6 -4.81481E-6 L 0.00122 -0.0905 " pathEditMode="relative" rAng="0" ptsTypes="AA">
                                      <p:cBhvr>
                                        <p:cTn id="55" dur="2000" fill="hold"/>
                                        <p:tgtEl>
                                          <p:spTgt spid="1024"/>
                                        </p:tgtEl>
                                        <p:attrNameLst>
                                          <p:attrName>ppt_x</p:attrName>
                                          <p:attrName>ppt_y</p:attrName>
                                        </p:attrNameLst>
                                      </p:cBhvr>
                                      <p:rCtr x="52" y="-4537"/>
                                    </p:animMotion>
                                  </p:childTnLst>
                                </p:cTn>
                              </p:par>
                              <p:par>
                                <p:cTn id="56" presetID="64" presetClass="path" presetSubtype="0" accel="50000" decel="50000" fill="hold" nodeType="withEffect">
                                  <p:stCondLst>
                                    <p:cond delay="0"/>
                                  </p:stCondLst>
                                  <p:childTnLst>
                                    <p:animMotion origin="layout" path="M 3.88889E-6 -3.33333E-6 L -0.00122 -0.09027 " pathEditMode="relative" rAng="0" ptsTypes="AA">
                                      <p:cBhvr>
                                        <p:cTn id="57" dur="2000" fill="hold"/>
                                        <p:tgtEl>
                                          <p:spTgt spid="1025"/>
                                        </p:tgtEl>
                                        <p:attrNameLst>
                                          <p:attrName>ppt_x</p:attrName>
                                          <p:attrName>ppt_y</p:attrName>
                                        </p:attrNameLst>
                                      </p:cBhvr>
                                      <p:rCtr x="-69" y="-4514"/>
                                    </p:animMotion>
                                  </p:childTnLst>
                                </p:cTn>
                              </p:par>
                              <p:par>
                                <p:cTn id="58" presetID="64" presetClass="path" presetSubtype="0" accel="50000" decel="50000" fill="hold" nodeType="withEffect">
                                  <p:stCondLst>
                                    <p:cond delay="0"/>
                                  </p:stCondLst>
                                  <p:childTnLst>
                                    <p:animMotion origin="layout" path="M -1.11111E-6 7.40741E-7 L -0.00104 -0.0912 " pathEditMode="relative" rAng="0" ptsTypes="AA">
                                      <p:cBhvr>
                                        <p:cTn id="59" dur="2000" fill="hold"/>
                                        <p:tgtEl>
                                          <p:spTgt spid="1027"/>
                                        </p:tgtEl>
                                        <p:attrNameLst>
                                          <p:attrName>ppt_x</p:attrName>
                                          <p:attrName>ppt_y</p:attrName>
                                        </p:attrNameLst>
                                      </p:cBhvr>
                                      <p:rCtr x="-52" y="-4560"/>
                                    </p:animMotion>
                                  </p:childTnLst>
                                </p:cTn>
                              </p:par>
                            </p:childTnLst>
                          </p:cTn>
                        </p:par>
                      </p:childTnLst>
                    </p:cTn>
                  </p:par>
                  <p:par>
                    <p:cTn id="60" fill="hold">
                      <p:stCondLst>
                        <p:cond delay="indefinite"/>
                      </p:stCondLst>
                      <p:childTnLst>
                        <p:par>
                          <p:cTn id="61" fill="hold">
                            <p:stCondLst>
                              <p:cond delay="0"/>
                            </p:stCondLst>
                            <p:childTnLst>
                              <p:par>
                                <p:cTn id="62" presetID="64" presetClass="path" presetSubtype="0" accel="50000" decel="50000" fill="hold" nodeType="clickEffect">
                                  <p:stCondLst>
                                    <p:cond delay="0"/>
                                  </p:stCondLst>
                                  <p:childTnLst>
                                    <p:animMotion origin="layout" path="M -0.00018 -0.0912 L 0.30121 -0.19329 " pathEditMode="relative" rAng="0" ptsTypes="AA">
                                      <p:cBhvr>
                                        <p:cTn id="63" dur="2000" fill="hold"/>
                                        <p:tgtEl>
                                          <p:spTgt spid="63"/>
                                        </p:tgtEl>
                                        <p:attrNameLst>
                                          <p:attrName>ppt_x</p:attrName>
                                          <p:attrName>ppt_y</p:attrName>
                                        </p:attrNameLst>
                                      </p:cBhvr>
                                      <p:rCtr x="15069" y="-5116"/>
                                    </p:animMotion>
                                  </p:childTnLst>
                                </p:cTn>
                              </p:par>
                              <p:par>
                                <p:cTn id="64" presetID="64" presetClass="path" presetSubtype="0" accel="50000" decel="50000" fill="hold" nodeType="withEffect">
                                  <p:stCondLst>
                                    <p:cond delay="0"/>
                                  </p:stCondLst>
                                  <p:childTnLst>
                                    <p:animMotion origin="layout" path="M 0.00122 -0.0905 L 0.16632 -0.19722 " pathEditMode="relative" rAng="0" ptsTypes="AA">
                                      <p:cBhvr>
                                        <p:cTn id="65" dur="2000" fill="hold"/>
                                        <p:tgtEl>
                                          <p:spTgt spid="1024"/>
                                        </p:tgtEl>
                                        <p:attrNameLst>
                                          <p:attrName>ppt_x</p:attrName>
                                          <p:attrName>ppt_y</p:attrName>
                                        </p:attrNameLst>
                                      </p:cBhvr>
                                      <p:rCtr x="8247" y="-5347"/>
                                    </p:animMotion>
                                  </p:childTnLst>
                                </p:cTn>
                              </p:par>
                              <p:par>
                                <p:cTn id="66" presetID="64" presetClass="path" presetSubtype="0" accel="50000" decel="50000" fill="hold" nodeType="withEffect">
                                  <p:stCondLst>
                                    <p:cond delay="0"/>
                                  </p:stCondLst>
                                  <p:childTnLst>
                                    <p:animMotion origin="layout" path="M -0.00122 -0.09027 L -0.1007 -0.19583 " pathEditMode="relative" rAng="0" ptsTypes="AA">
                                      <p:cBhvr>
                                        <p:cTn id="67" dur="2000" fill="hold"/>
                                        <p:tgtEl>
                                          <p:spTgt spid="1025"/>
                                        </p:tgtEl>
                                        <p:attrNameLst>
                                          <p:attrName>ppt_x</p:attrName>
                                          <p:attrName>ppt_y</p:attrName>
                                        </p:attrNameLst>
                                      </p:cBhvr>
                                      <p:rCtr x="-4983" y="-5278"/>
                                    </p:animMotion>
                                  </p:childTnLst>
                                </p:cTn>
                              </p:par>
                              <p:par>
                                <p:cTn id="68" presetID="64" presetClass="path" presetSubtype="0" accel="50000" decel="50000" fill="hold" nodeType="withEffect">
                                  <p:stCondLst>
                                    <p:cond delay="0"/>
                                  </p:stCondLst>
                                  <p:childTnLst>
                                    <p:animMotion origin="layout" path="M -0.00104 -0.0912 L -0.23489 -0.19745 " pathEditMode="relative" rAng="0" ptsTypes="AA">
                                      <p:cBhvr>
                                        <p:cTn id="69" dur="2000" fill="hold"/>
                                        <p:tgtEl>
                                          <p:spTgt spid="1027"/>
                                        </p:tgtEl>
                                        <p:attrNameLst>
                                          <p:attrName>ppt_x</p:attrName>
                                          <p:attrName>ppt_y</p:attrName>
                                        </p:attrNameLst>
                                      </p:cBhvr>
                                      <p:rCtr x="-11701" y="-5324"/>
                                    </p:animMotion>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nodeType="click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heel(1)">
                                      <p:cBhvr>
                                        <p:cTn id="74" dur="2000"/>
                                        <p:tgtEl>
                                          <p:spTgt spid="63"/>
                                        </p:tgtEl>
                                      </p:cBhvr>
                                    </p:animEffect>
                                  </p:childTnLst>
                                </p:cTn>
                              </p:par>
                              <p:par>
                                <p:cTn id="75" presetID="1" presetClass="entr" presetSubtype="0" fill="hold" grpId="0" nodeType="withEffect">
                                  <p:stCondLst>
                                    <p:cond delay="500"/>
                                  </p:stCondLst>
                                  <p:childTnLst>
                                    <p:set>
                                      <p:cBhvr>
                                        <p:cTn id="76" dur="1" fill="hold">
                                          <p:stCondLst>
                                            <p:cond delay="0"/>
                                          </p:stCondLst>
                                        </p:cTn>
                                        <p:tgtEl>
                                          <p:spTgt spid="1029"/>
                                        </p:tgtEl>
                                        <p:attrNameLst>
                                          <p:attrName>style.visibility</p:attrName>
                                        </p:attrNameLst>
                                      </p:cBhvr>
                                      <p:to>
                                        <p:strVal val="visible"/>
                                      </p:to>
                                    </p:set>
                                  </p:childTnLst>
                                </p:cTn>
                              </p:par>
                              <p:par>
                                <p:cTn id="77" presetID="21" presetClass="entr" presetSubtype="1" fill="hold" nodeType="withEffect">
                                  <p:stCondLst>
                                    <p:cond delay="0"/>
                                  </p:stCondLst>
                                  <p:childTnLst>
                                    <p:set>
                                      <p:cBhvr>
                                        <p:cTn id="78" dur="1" fill="hold">
                                          <p:stCondLst>
                                            <p:cond delay="0"/>
                                          </p:stCondLst>
                                        </p:cTn>
                                        <p:tgtEl>
                                          <p:spTgt spid="1024"/>
                                        </p:tgtEl>
                                        <p:attrNameLst>
                                          <p:attrName>style.visibility</p:attrName>
                                        </p:attrNameLst>
                                      </p:cBhvr>
                                      <p:to>
                                        <p:strVal val="visible"/>
                                      </p:to>
                                    </p:set>
                                    <p:animEffect transition="in" filter="wheel(1)">
                                      <p:cBhvr>
                                        <p:cTn id="79" dur="2000"/>
                                        <p:tgtEl>
                                          <p:spTgt spid="1024"/>
                                        </p:tgtEl>
                                      </p:cBhvr>
                                    </p:animEffect>
                                  </p:childTnLst>
                                </p:cTn>
                              </p:par>
                              <p:par>
                                <p:cTn id="80" presetID="21" presetClass="entr" presetSubtype="1" fill="hold" nodeType="withEffect">
                                  <p:stCondLst>
                                    <p:cond delay="0"/>
                                  </p:stCondLst>
                                  <p:childTnLst>
                                    <p:set>
                                      <p:cBhvr>
                                        <p:cTn id="81" dur="1" fill="hold">
                                          <p:stCondLst>
                                            <p:cond delay="0"/>
                                          </p:stCondLst>
                                        </p:cTn>
                                        <p:tgtEl>
                                          <p:spTgt spid="1025"/>
                                        </p:tgtEl>
                                        <p:attrNameLst>
                                          <p:attrName>style.visibility</p:attrName>
                                        </p:attrNameLst>
                                      </p:cBhvr>
                                      <p:to>
                                        <p:strVal val="visible"/>
                                      </p:to>
                                    </p:set>
                                    <p:animEffect transition="in" filter="wheel(1)">
                                      <p:cBhvr>
                                        <p:cTn id="82" dur="2000"/>
                                        <p:tgtEl>
                                          <p:spTgt spid="1025"/>
                                        </p:tgtEl>
                                      </p:cBhvr>
                                    </p:animEffect>
                                  </p:childTnLst>
                                </p:cTn>
                              </p:par>
                              <p:par>
                                <p:cTn id="83" presetID="21" presetClass="entr" presetSubtype="1" fill="hold" nodeType="withEffect">
                                  <p:stCondLst>
                                    <p:cond delay="0"/>
                                  </p:stCondLst>
                                  <p:childTnLst>
                                    <p:set>
                                      <p:cBhvr>
                                        <p:cTn id="84" dur="1" fill="hold">
                                          <p:stCondLst>
                                            <p:cond delay="0"/>
                                          </p:stCondLst>
                                        </p:cTn>
                                        <p:tgtEl>
                                          <p:spTgt spid="1027"/>
                                        </p:tgtEl>
                                        <p:attrNameLst>
                                          <p:attrName>style.visibility</p:attrName>
                                        </p:attrNameLst>
                                      </p:cBhvr>
                                      <p:to>
                                        <p:strVal val="visible"/>
                                      </p:to>
                                    </p:set>
                                    <p:animEffect transition="in" filter="wheel(1)">
                                      <p:cBhvr>
                                        <p:cTn id="85" dur="2000"/>
                                        <p:tgtEl>
                                          <p:spTgt spid="1027"/>
                                        </p:tgtEl>
                                      </p:cBhvr>
                                    </p:animEffect>
                                  </p:childTnLst>
                                </p:cTn>
                              </p:par>
                              <p:par>
                                <p:cTn id="86" presetID="21" presetClass="entr" presetSubtype="1" fill="hold" nodeType="withEffect">
                                  <p:stCondLst>
                                    <p:cond delay="0"/>
                                  </p:stCondLst>
                                  <p:childTnLst>
                                    <p:set>
                                      <p:cBhvr>
                                        <p:cTn id="87" dur="1" fill="hold">
                                          <p:stCondLst>
                                            <p:cond delay="0"/>
                                          </p:stCondLst>
                                        </p:cTn>
                                        <p:tgtEl>
                                          <p:spTgt spid="1028"/>
                                        </p:tgtEl>
                                        <p:attrNameLst>
                                          <p:attrName>style.visibility</p:attrName>
                                        </p:attrNameLst>
                                      </p:cBhvr>
                                      <p:to>
                                        <p:strVal val="visible"/>
                                      </p:to>
                                    </p:set>
                                    <p:animEffect transition="in" filter="wheel(1)">
                                      <p:cBhvr>
                                        <p:cTn id="88" dur="2000"/>
                                        <p:tgtEl>
                                          <p:spTgt spid="1028"/>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par>
                                <p:cTn id="93" presetID="64" presetClass="path" presetSubtype="0" accel="50000" decel="50000" fill="hold" nodeType="withEffect">
                                  <p:stCondLst>
                                    <p:cond delay="0"/>
                                  </p:stCondLst>
                                  <p:childTnLst>
                                    <p:animMotion origin="layout" path="M -8.33333E-7 2.59259E-6 L -0.00087 -0.09144 " pathEditMode="relative" rAng="0" ptsTypes="AA">
                                      <p:cBhvr>
                                        <p:cTn id="94" dur="2000" fill="hold"/>
                                        <p:tgtEl>
                                          <p:spTgt spid="62"/>
                                        </p:tgtEl>
                                        <p:attrNameLst>
                                          <p:attrName>ppt_x</p:attrName>
                                          <p:attrName>ppt_y</p:attrName>
                                        </p:attrNameLst>
                                      </p:cBhvr>
                                      <p:rCtr x="-52" y="-4583"/>
                                    </p:animMotion>
                                  </p:childTnLst>
                                </p:cTn>
                              </p:par>
                            </p:childTnLst>
                          </p:cTn>
                        </p:par>
                        <p:par>
                          <p:cTn id="95" fill="hold">
                            <p:stCondLst>
                              <p:cond delay="2000"/>
                            </p:stCondLst>
                            <p:childTnLst>
                              <p:par>
                                <p:cTn id="96" presetID="1" presetClass="exit" presetSubtype="0" fill="hold" nodeType="afterEffect">
                                  <p:stCondLst>
                                    <p:cond delay="0"/>
                                  </p:stCondLst>
                                  <p:childTnLst>
                                    <p:set>
                                      <p:cBhvr>
                                        <p:cTn id="97" dur="1" fill="hold">
                                          <p:stCondLst>
                                            <p:cond delay="0"/>
                                          </p:stCondLst>
                                        </p:cTn>
                                        <p:tgtEl>
                                          <p:spTgt spid="62"/>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63"/>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1024"/>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025"/>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1027"/>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10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a:t>FINGER Performance Evaluation</a:t>
            </a:r>
          </a:p>
        </p:txBody>
      </p:sp>
      <p:sp>
        <p:nvSpPr>
          <p:cNvPr id="26627" name="Content Placeholder 1"/>
          <p:cNvSpPr>
            <a:spLocks noGrp="1"/>
          </p:cNvSpPr>
          <p:nvPr>
            <p:ph idx="1"/>
          </p:nvPr>
        </p:nvSpPr>
        <p:spPr/>
        <p:txBody>
          <a:bodyPr/>
          <a:lstStyle/>
          <a:p>
            <a:r>
              <a:rPr lang="en-US" altLang="en-US"/>
              <a:t>Implementation in FINGER in HDFS ver. 0.22.0</a:t>
            </a:r>
          </a:p>
          <a:p>
            <a:r>
              <a:rPr lang="en-US" altLang="en-US"/>
              <a:t>Deployed the HDFS cluster running 10 </a:t>
            </a:r>
            <a:r>
              <a:rPr lang="en-US" altLang="en-US" err="1"/>
              <a:t>Datanodes</a:t>
            </a:r>
            <a:r>
              <a:rPr lang="en-US" altLang="en-US"/>
              <a:t> and 1 </a:t>
            </a:r>
            <a:r>
              <a:rPr lang="en-US" altLang="en-US" err="1"/>
              <a:t>Namenode</a:t>
            </a:r>
            <a:endParaRPr lang="en-US" altLang="en-US"/>
          </a:p>
          <a:p>
            <a:r>
              <a:rPr lang="en-US" altLang="en-US"/>
              <a:t>All nodes are Linux-based machines with two 2.30Ghz Intel Xeon CPU E52630 processor, 64GB RAM and 320GB hard drives</a:t>
            </a:r>
          </a:p>
          <a:p>
            <a:r>
              <a:rPr lang="en-US" altLang="en-US"/>
              <a:t>Nodes are equipped with Ethernet Interface card of 1Gbps speed and interconnected by 24-port HP 1810-24G switch</a:t>
            </a:r>
          </a:p>
          <a:p>
            <a:r>
              <a:rPr lang="en-US" altLang="en-US"/>
              <a:t>Use of </a:t>
            </a:r>
            <a:r>
              <a:rPr lang="en-US" altLang="en-US" i="1"/>
              <a:t>Reed-Solomon Code </a:t>
            </a:r>
            <a:r>
              <a:rPr lang="en-US" altLang="en-US"/>
              <a:t>{RS(6,4) and RS(10,8)}</a:t>
            </a:r>
            <a:r>
              <a:rPr lang="en-US" altLang="en-US" i="1"/>
              <a:t> </a:t>
            </a:r>
            <a:r>
              <a:rPr lang="en-US" altLang="en-US"/>
              <a:t>as Erasure Code </a:t>
            </a:r>
          </a:p>
          <a:p>
            <a:r>
              <a:rPr lang="en-US" altLang="en-US"/>
              <a:t>Evaluated the Write-Throughput, Disk I/O, Update Throughput, Meta-data Size, Read and Recovery throughput</a:t>
            </a:r>
          </a:p>
          <a:p>
            <a:pPr marL="0" indent="0">
              <a:buNone/>
            </a:pPr>
            <a:endParaRPr lang="en-US" altLang="en-US"/>
          </a:p>
        </p:txBody>
      </p:sp>
      <p:sp>
        <p:nvSpPr>
          <p:cNvPr id="2" name="Slide Number Placeholder 1"/>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52</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Update Performance</a:t>
            </a: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53</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graphicFrame>
        <p:nvGraphicFramePr>
          <p:cNvPr id="8" name="Content Placeholder 7"/>
          <p:cNvGraphicFramePr>
            <a:graphicFrameLocks noGrp="1"/>
          </p:cNvGraphicFramePr>
          <p:nvPr>
            <p:ph idx="1"/>
          </p:nvPr>
        </p:nvGraphicFramePr>
        <p:xfrm>
          <a:off x="306388" y="1133475"/>
          <a:ext cx="8305800" cy="5311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55595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Disk I/O for File Update</a:t>
            </a:r>
          </a:p>
        </p:txBody>
      </p:sp>
      <p:sp>
        <p:nvSpPr>
          <p:cNvPr id="4" name="Slide Number Placeholder 3"/>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54</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graphicFrame>
        <p:nvGraphicFramePr>
          <p:cNvPr id="5" name="Content Placeholder 4"/>
          <p:cNvGraphicFramePr>
            <a:graphicFrameLocks noGrp="1"/>
          </p:cNvGraphicFramePr>
          <p:nvPr>
            <p:ph idx="1"/>
          </p:nvPr>
        </p:nvGraphicFramePr>
        <p:xfrm>
          <a:off x="306388" y="1133475"/>
          <a:ext cx="8305800" cy="5311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2080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Write Performance</a:t>
            </a: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55</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graphicFrame>
        <p:nvGraphicFramePr>
          <p:cNvPr id="9" name="Content Placeholder 8"/>
          <p:cNvGraphicFramePr>
            <a:graphicFrameLocks noGrp="1"/>
          </p:cNvGraphicFramePr>
          <p:nvPr>
            <p:ph idx="1"/>
          </p:nvPr>
        </p:nvGraphicFramePr>
        <p:xfrm>
          <a:off x="306388" y="1133475"/>
          <a:ext cx="8305800" cy="5311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7161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Disk I/O for File Write</a:t>
            </a:r>
          </a:p>
        </p:txBody>
      </p:sp>
      <p:sp>
        <p:nvSpPr>
          <p:cNvPr id="4" name="Slide Number Placeholder 3"/>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56</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graphicFrame>
        <p:nvGraphicFramePr>
          <p:cNvPr id="5" name="Content Placeholder 4"/>
          <p:cNvGraphicFramePr>
            <a:graphicFrameLocks noGrp="1"/>
          </p:cNvGraphicFramePr>
          <p:nvPr>
            <p:ph idx="1"/>
          </p:nvPr>
        </p:nvGraphicFramePr>
        <p:xfrm>
          <a:off x="306388" y="1133475"/>
          <a:ext cx="8305800" cy="5311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2407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Read Performance</a:t>
            </a: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57</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graphicFrame>
        <p:nvGraphicFramePr>
          <p:cNvPr id="8" name="Content Placeholder 7"/>
          <p:cNvGraphicFramePr>
            <a:graphicFrameLocks noGrp="1"/>
          </p:cNvGraphicFramePr>
          <p:nvPr>
            <p:ph idx="1"/>
          </p:nvPr>
        </p:nvGraphicFramePr>
        <p:xfrm>
          <a:off x="306388" y="1133475"/>
          <a:ext cx="8305800" cy="5311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557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FINGER Recovery Performance</a:t>
            </a:r>
          </a:p>
        </p:txBody>
      </p:sp>
      <p:sp>
        <p:nvSpPr>
          <p:cNvPr id="4" name="Slide Number Placeholder 3"/>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58</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graphicFrame>
        <p:nvGraphicFramePr>
          <p:cNvPr id="5" name="Content Placeholder 4"/>
          <p:cNvGraphicFramePr>
            <a:graphicFrameLocks noGrp="1"/>
          </p:cNvGraphicFramePr>
          <p:nvPr>
            <p:ph idx="1"/>
          </p:nvPr>
        </p:nvGraphicFramePr>
        <p:xfrm>
          <a:off x="306388" y="1133475"/>
          <a:ext cx="8305800" cy="5311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2082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t>Conclusion</a:t>
            </a:r>
          </a:p>
        </p:txBody>
      </p:sp>
      <p:sp>
        <p:nvSpPr>
          <p:cNvPr id="28675" name="Content Placeholder 1"/>
          <p:cNvSpPr>
            <a:spLocks noGrp="1"/>
          </p:cNvSpPr>
          <p:nvPr>
            <p:ph idx="1"/>
          </p:nvPr>
        </p:nvSpPr>
        <p:spPr>
          <a:xfrm>
            <a:off x="306388" y="960477"/>
            <a:ext cx="8305800" cy="5588605"/>
          </a:xfrm>
        </p:spPr>
        <p:txBody>
          <a:bodyPr>
            <a:normAutofit lnSpcReduction="10000"/>
          </a:bodyPr>
          <a:lstStyle/>
          <a:p>
            <a:r>
              <a:rPr lang="en-US" altLang="en-US"/>
              <a:t>A new block-layout mechanism for erasure-coded HDFS</a:t>
            </a:r>
          </a:p>
          <a:p>
            <a:pPr lvl="1"/>
            <a:r>
              <a:rPr lang="en-US" altLang="en-US"/>
              <a:t>Default HDFS favors large block size, while Erasure coding favors small block size</a:t>
            </a:r>
          </a:p>
          <a:p>
            <a:pPr lvl="1"/>
            <a:r>
              <a:rPr lang="en-US" altLang="en-US"/>
              <a:t>Implement block-chunking and multi-threaded erasure coding scheme</a:t>
            </a:r>
          </a:p>
          <a:p>
            <a:r>
              <a:rPr lang="en-US" altLang="en-US"/>
              <a:t>FINGER keeps same metadata size as HDFS-RAID</a:t>
            </a:r>
          </a:p>
          <a:p>
            <a:r>
              <a:rPr lang="en-US" altLang="en-US"/>
              <a:t>Increase in update performance</a:t>
            </a:r>
          </a:p>
          <a:p>
            <a:pPr lvl="1"/>
            <a:r>
              <a:rPr lang="en-US" altLang="en-US"/>
              <a:t>Due to reduction in amount of data read and written to data nodes</a:t>
            </a:r>
            <a:endParaRPr lang="en-US" altLang="en-US">
              <a:latin typeface="Cambria Math" panose="02040503050406030204" pitchFamily="18" charset="0"/>
              <a:ea typeface="Cambria Math" panose="02040503050406030204" pitchFamily="18" charset="0"/>
            </a:endParaRPr>
          </a:p>
          <a:p>
            <a:pPr lvl="1"/>
            <a:r>
              <a:rPr lang="en-US" altLang="en-US"/>
              <a:t>Gain in update throughput by up to 5.68 times w.r.t. HDFS-RAID and 8.6% w.r.t. 3-way replication</a:t>
            </a:r>
          </a:p>
          <a:p>
            <a:r>
              <a:rPr lang="en-US" altLang="en-US"/>
              <a:t>Improved write performance</a:t>
            </a:r>
          </a:p>
          <a:p>
            <a:pPr lvl="1"/>
            <a:r>
              <a:rPr lang="en-US" altLang="en-US"/>
              <a:t>Increase in write throughput by up to 32% w.r.t. 3-way replication and 5.02% w.r.t. HDFS-RAID</a:t>
            </a:r>
            <a:endParaRPr lang="en-US" altLang="en-US">
              <a:latin typeface="Cambria Math" panose="02040503050406030204" pitchFamily="18" charset="0"/>
              <a:ea typeface="Cambria Math" panose="02040503050406030204" pitchFamily="18" charset="0"/>
            </a:endParaRPr>
          </a:p>
          <a:p>
            <a:r>
              <a:rPr lang="en-US" altLang="en-US"/>
              <a:t>Maintain similar read and improve recovery rate by 6.9% w.r.t. HDFS-RAID</a:t>
            </a:r>
          </a:p>
        </p:txBody>
      </p:sp>
      <p:sp>
        <p:nvSpPr>
          <p:cNvPr id="2" name="Slide Number Placeholder 1"/>
          <p:cNvSpPr>
            <a:spLocks noGrp="1"/>
          </p:cNvSpPr>
          <p:nvPr>
            <p:ph type="sldNum" sz="quarter" idx="4"/>
          </p:nvPr>
        </p:nvSpPr>
        <p:spPr/>
        <p:txBody>
          <a:bodyPr/>
          <a:lstStyle/>
          <a:p>
            <a:pPr marL="0" marR="0" lvl="0" indent="0" algn="r" defTabSz="914400" rtl="0" eaLnBrk="1" fontAlgn="base" latinLnBrk="0" hangingPunct="1">
              <a:lnSpc>
                <a:spcPct val="85000"/>
              </a:lnSpc>
              <a:spcBef>
                <a:spcPct val="50000"/>
              </a:spcBef>
              <a:spcAft>
                <a:spcPct val="0"/>
              </a:spcAft>
              <a:buClrTx/>
              <a:buSzTx/>
              <a:buFontTx/>
              <a:buNone/>
              <a:tabLst/>
              <a:defRPr/>
            </a:pPr>
            <a:fld id="{754A9EBA-509B-4B7B-B12F-B52695A4B6F6}"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pPr marL="0" marR="0" lvl="0" indent="0" algn="r" defTabSz="914400" rtl="0" eaLnBrk="1" fontAlgn="base" latinLnBrk="0" hangingPunct="1">
                <a:lnSpc>
                  <a:spcPct val="85000"/>
                </a:lnSpc>
                <a:spcBef>
                  <a:spcPct val="50000"/>
                </a:spcBef>
                <a:spcAft>
                  <a:spcPct val="0"/>
                </a:spcAft>
                <a:buClrTx/>
                <a:buSzTx/>
                <a:buFontTx/>
                <a:buNone/>
                <a:tabLst/>
                <a:defRPr/>
              </a:pPr>
              <a:t>59</a:t>
            </a:fld>
            <a:endParaRPr kumimoji="0" lang="en-US"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Main</a:t>
            </a:r>
          </a:p>
          <a:p>
            <a:pPr algn="ctr">
              <a:lnSpc>
                <a:spcPct val="100000"/>
              </a:lnSpc>
            </a:pPr>
            <a:r>
              <a:rPr lang="en-US" sz="160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Disk </a:t>
            </a:r>
          </a:p>
          <a:p>
            <a:pPr algn="ctr">
              <a:lnSpc>
                <a:spcPct val="100000"/>
              </a:lnSpc>
            </a:pPr>
            <a:r>
              <a:rPr lang="en-US" sz="160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Graphics</a:t>
            </a:r>
          </a:p>
          <a:p>
            <a:pPr algn="ctr">
              <a:lnSpc>
                <a:spcPct val="100000"/>
              </a:lnSpc>
            </a:pPr>
            <a:r>
              <a:rPr lang="en-US" sz="160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5959475"/>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Bus interface</a:t>
            </a:r>
          </a:p>
        </p:txBody>
      </p:sp>
      <p:sp>
        <p:nvSpPr>
          <p:cNvPr id="98350" name="Text Box 46"/>
          <p:cNvSpPr txBox="1">
            <a:spLocks noChangeArrowheads="1"/>
          </p:cNvSpPr>
          <p:nvPr/>
        </p:nvSpPr>
        <p:spPr bwMode="auto">
          <a:xfrm>
            <a:off x="4008664" y="1167106"/>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a:t>CPU initiates a disk read by writing a command, logical block number, and destination memory address to a </a:t>
            </a:r>
            <a:r>
              <a:rPr lang="en-US" b="0">
                <a:solidFill>
                  <a:srgbClr val="FF0000"/>
                </a:solidFill>
              </a:rPr>
              <a:t>port </a:t>
            </a:r>
            <a:r>
              <a:rPr lang="en-US" b="0"/>
              <a:t>(address) associated with disk controller.</a:t>
            </a:r>
          </a:p>
        </p:txBody>
      </p:sp>
    </p:spTree>
    <p:extLst>
      <p:ext uri="{BB962C8B-B14F-4D97-AF65-F5344CB8AC3E}">
        <p14:creationId xmlns:p14="http://schemas.microsoft.com/office/powerpoint/2010/main" val="205903074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6005-EA42-E45C-0BA8-B2F292128A10}"/>
              </a:ext>
            </a:extLst>
          </p:cNvPr>
          <p:cNvSpPr>
            <a:spLocks noGrp="1"/>
          </p:cNvSpPr>
          <p:nvPr>
            <p:ph type="title"/>
          </p:nvPr>
        </p:nvSpPr>
        <p:spPr/>
        <p:txBody>
          <a:bodyPr/>
          <a:lstStyle/>
          <a:p>
            <a:r>
              <a:rPr lang="en-US"/>
              <a:t>Next</a:t>
            </a:r>
          </a:p>
        </p:txBody>
      </p:sp>
      <p:sp>
        <p:nvSpPr>
          <p:cNvPr id="3" name="Content Placeholder 2">
            <a:extLst>
              <a:ext uri="{FF2B5EF4-FFF2-40B4-BE49-F238E27FC236}">
                <a16:creationId xmlns:a16="http://schemas.microsoft.com/office/drawing/2014/main" id="{63ABF2DA-F4DC-F5CA-55BC-A3A1A758189E}"/>
              </a:ext>
            </a:extLst>
          </p:cNvPr>
          <p:cNvSpPr>
            <a:spLocks noGrp="1"/>
          </p:cNvSpPr>
          <p:nvPr>
            <p:ph idx="1"/>
          </p:nvPr>
        </p:nvSpPr>
        <p:spPr>
          <a:xfrm>
            <a:off x="306388" y="1755058"/>
            <a:ext cx="8504237" cy="2639962"/>
          </a:xfrm>
        </p:spPr>
        <p:txBody>
          <a:bodyPr/>
          <a:lstStyle/>
          <a:p>
            <a:r>
              <a:rPr lang="en-US"/>
              <a:t>November 27: No class, Happy Thanksgiving!</a:t>
            </a:r>
          </a:p>
          <a:p>
            <a:r>
              <a:rPr lang="en-US"/>
              <a:t>December 4: Lectures from two industry experts (via Zoom)</a:t>
            </a:r>
          </a:p>
          <a:p>
            <a:r>
              <a:rPr lang="en-US"/>
              <a:t>December 11: 5:30-7:30 pm, final exam</a:t>
            </a:r>
          </a:p>
          <a:p>
            <a:endParaRPr lang="en-US"/>
          </a:p>
        </p:txBody>
      </p:sp>
      <p:sp>
        <p:nvSpPr>
          <p:cNvPr id="4" name="Slide Number Placeholder 3">
            <a:extLst>
              <a:ext uri="{FF2B5EF4-FFF2-40B4-BE49-F238E27FC236}">
                <a16:creationId xmlns:a16="http://schemas.microsoft.com/office/drawing/2014/main" id="{1589BBBC-666C-15AB-2B50-8242F2205F60}"/>
              </a:ext>
            </a:extLst>
          </p:cNvPr>
          <p:cNvSpPr>
            <a:spLocks noGrp="1"/>
          </p:cNvSpPr>
          <p:nvPr>
            <p:ph type="sldNum" sz="quarter" idx="4"/>
          </p:nvPr>
        </p:nvSpPr>
        <p:spPr/>
        <p:txBody>
          <a:bodyPr/>
          <a:lstStyle/>
          <a:p>
            <a:pPr>
              <a:defRPr/>
            </a:pPr>
            <a:fld id="{754A9EBA-509B-4B7B-B12F-B52695A4B6F6}" type="slidenum">
              <a:rPr lang="en-US" smtClean="0"/>
              <a:pPr>
                <a:defRPr/>
              </a:pPr>
              <a:t>60</a:t>
            </a:fld>
            <a:endParaRPr lang="en-US"/>
          </a:p>
        </p:txBody>
      </p:sp>
    </p:spTree>
    <p:extLst>
      <p:ext uri="{BB962C8B-B14F-4D97-AF65-F5344CB8AC3E}">
        <p14:creationId xmlns:p14="http://schemas.microsoft.com/office/powerpoint/2010/main" val="427180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Main</a:t>
            </a:r>
          </a:p>
          <a:p>
            <a:pPr algn="ctr">
              <a:lnSpc>
                <a:spcPct val="100000"/>
              </a:lnSpc>
            </a:pPr>
            <a:r>
              <a:rPr lang="en-US" sz="160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Disk </a:t>
            </a:r>
          </a:p>
          <a:p>
            <a:pPr algn="ctr">
              <a:lnSpc>
                <a:spcPct val="100000"/>
              </a:lnSpc>
            </a:pPr>
            <a:r>
              <a:rPr lang="en-US" sz="160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Graphics</a:t>
            </a:r>
          </a:p>
          <a:p>
            <a:pPr algn="ctr">
              <a:lnSpc>
                <a:spcPct val="100000"/>
              </a:lnSpc>
            </a:pPr>
            <a:r>
              <a:rPr lang="en-US" sz="160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Bus 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a:t>Disk controller reads the sector and performs a direct memory access (</a:t>
            </a:r>
            <a:r>
              <a:rPr lang="en-US" b="0">
                <a:solidFill>
                  <a:srgbClr val="FF0000"/>
                </a:solidFill>
              </a:rPr>
              <a:t>DMA</a:t>
            </a:r>
            <a:r>
              <a:rPr lang="en-US" b="0"/>
              <a:t>) transfer into main memory.</a:t>
            </a:r>
          </a:p>
        </p:txBody>
      </p:sp>
    </p:spTree>
    <p:extLst>
      <p:ext uri="{BB962C8B-B14F-4D97-AF65-F5344CB8AC3E}">
        <p14:creationId xmlns:p14="http://schemas.microsoft.com/office/powerpoint/2010/main" val="33884547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Main</a:t>
            </a:r>
          </a:p>
          <a:p>
            <a:pPr algn="ctr">
              <a:lnSpc>
                <a:spcPct val="100000"/>
              </a:lnSpc>
            </a:pPr>
            <a:r>
              <a:rPr lang="en-US" sz="160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Disk </a:t>
            </a:r>
          </a:p>
          <a:p>
            <a:pPr algn="ctr">
              <a:lnSpc>
                <a:spcPct val="100000"/>
              </a:lnSpc>
            </a:pPr>
            <a:r>
              <a:rPr lang="en-US" sz="160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Graphics</a:t>
            </a:r>
          </a:p>
          <a:p>
            <a:pPr algn="ctr">
              <a:lnSpc>
                <a:spcPct val="100000"/>
              </a:lnSpc>
            </a:pPr>
            <a:r>
              <a:rPr lang="en-US" sz="160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Bus interface</a:t>
            </a:r>
          </a:p>
        </p:txBody>
      </p:sp>
      <p:sp>
        <p:nvSpPr>
          <p:cNvPr id="100399" name="Text Box 47"/>
          <p:cNvSpPr txBox="1">
            <a:spLocks noChangeArrowheads="1"/>
          </p:cNvSpPr>
          <p:nvPr/>
        </p:nvSpPr>
        <p:spPr bwMode="auto">
          <a:xfrm>
            <a:off x="4351338" y="1029531"/>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a:t>When the DMA transfer completes, the disk controller notifies the CPU with an </a:t>
            </a:r>
            <a:r>
              <a:rPr lang="en-US" b="0" i="1">
                <a:solidFill>
                  <a:srgbClr val="FF0000"/>
                </a:solidFill>
              </a:rPr>
              <a:t>interrupt</a:t>
            </a:r>
            <a:r>
              <a:rPr lang="en-US" b="0"/>
              <a:t> (i.e., asserts a special “interrupt” pin on the CPU)</a:t>
            </a:r>
          </a:p>
        </p:txBody>
      </p:sp>
    </p:spTree>
    <p:extLst>
      <p:ext uri="{BB962C8B-B14F-4D97-AF65-F5344CB8AC3E}">
        <p14:creationId xmlns:p14="http://schemas.microsoft.com/office/powerpoint/2010/main" val="38641464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533400"/>
            <a:ext cx="5715000" cy="474663"/>
          </a:xfrm>
          <a:noFill/>
        </p:spPr>
        <p:txBody>
          <a:bodyPr lIns="90487" tIns="44450" rIns="90487" bIns="44450"/>
          <a:lstStyle/>
          <a:p>
            <a:r>
              <a:rPr lang="en-US" altLang="en-US">
                <a:solidFill>
                  <a:srgbClr val="FC0128"/>
                </a:solidFill>
              </a:rPr>
              <a:t>Disk Device Performance</a:t>
            </a:r>
          </a:p>
        </p:txBody>
      </p:sp>
      <p:sp>
        <p:nvSpPr>
          <p:cNvPr id="46083" name="Oval 3"/>
          <p:cNvSpPr>
            <a:spLocks noChangeArrowheads="1"/>
          </p:cNvSpPr>
          <p:nvPr/>
        </p:nvSpPr>
        <p:spPr bwMode="auto">
          <a:xfrm>
            <a:off x="2670175" y="2362200"/>
            <a:ext cx="3560763" cy="219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84" name="Oval 4"/>
          <p:cNvSpPr>
            <a:spLocks noChangeArrowheads="1"/>
          </p:cNvSpPr>
          <p:nvPr/>
        </p:nvSpPr>
        <p:spPr bwMode="auto">
          <a:xfrm>
            <a:off x="2139950" y="3341688"/>
            <a:ext cx="4721225" cy="4238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85" name="Oval 5"/>
          <p:cNvSpPr>
            <a:spLocks noChangeArrowheads="1"/>
          </p:cNvSpPr>
          <p:nvPr/>
        </p:nvSpPr>
        <p:spPr bwMode="auto">
          <a:xfrm>
            <a:off x="2106613" y="3308350"/>
            <a:ext cx="4787900" cy="490538"/>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86" name="Oval 6"/>
          <p:cNvSpPr>
            <a:spLocks noChangeArrowheads="1"/>
          </p:cNvSpPr>
          <p:nvPr/>
        </p:nvSpPr>
        <p:spPr bwMode="auto">
          <a:xfrm>
            <a:off x="2670175" y="3443288"/>
            <a:ext cx="3560763" cy="220662"/>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87" name="Oval 7"/>
          <p:cNvSpPr>
            <a:spLocks noChangeArrowheads="1"/>
          </p:cNvSpPr>
          <p:nvPr/>
        </p:nvSpPr>
        <p:spPr bwMode="auto">
          <a:xfrm>
            <a:off x="2652713" y="3427413"/>
            <a:ext cx="3595687" cy="254000"/>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88" name="Oval 8"/>
          <p:cNvSpPr>
            <a:spLocks noChangeArrowheads="1"/>
          </p:cNvSpPr>
          <p:nvPr/>
        </p:nvSpPr>
        <p:spPr bwMode="auto">
          <a:xfrm>
            <a:off x="2155825" y="3003550"/>
            <a:ext cx="4721225" cy="423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89" name="Oval 9"/>
          <p:cNvSpPr>
            <a:spLocks noChangeArrowheads="1"/>
          </p:cNvSpPr>
          <p:nvPr/>
        </p:nvSpPr>
        <p:spPr bwMode="auto">
          <a:xfrm>
            <a:off x="2122488" y="2970213"/>
            <a:ext cx="4787900" cy="490537"/>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0" name="Oval 10"/>
          <p:cNvSpPr>
            <a:spLocks noChangeArrowheads="1"/>
          </p:cNvSpPr>
          <p:nvPr/>
        </p:nvSpPr>
        <p:spPr bwMode="auto">
          <a:xfrm>
            <a:off x="2670175" y="3105150"/>
            <a:ext cx="3560763" cy="22066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1" name="Oval 11"/>
          <p:cNvSpPr>
            <a:spLocks noChangeArrowheads="1"/>
          </p:cNvSpPr>
          <p:nvPr/>
        </p:nvSpPr>
        <p:spPr bwMode="auto">
          <a:xfrm>
            <a:off x="2652713" y="3087688"/>
            <a:ext cx="3595687" cy="254000"/>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2" name="Oval 12"/>
          <p:cNvSpPr>
            <a:spLocks noChangeArrowheads="1"/>
          </p:cNvSpPr>
          <p:nvPr/>
        </p:nvSpPr>
        <p:spPr bwMode="auto">
          <a:xfrm>
            <a:off x="2139950" y="2647950"/>
            <a:ext cx="4721225" cy="423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3" name="Oval 13"/>
          <p:cNvSpPr>
            <a:spLocks noChangeArrowheads="1"/>
          </p:cNvSpPr>
          <p:nvPr/>
        </p:nvSpPr>
        <p:spPr bwMode="auto">
          <a:xfrm>
            <a:off x="2106613" y="2614613"/>
            <a:ext cx="4787900" cy="490537"/>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4" name="Oval 14"/>
          <p:cNvSpPr>
            <a:spLocks noChangeArrowheads="1"/>
          </p:cNvSpPr>
          <p:nvPr/>
        </p:nvSpPr>
        <p:spPr bwMode="auto">
          <a:xfrm>
            <a:off x="2670175" y="2716213"/>
            <a:ext cx="3560763" cy="219075"/>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5" name="Oval 15"/>
          <p:cNvSpPr>
            <a:spLocks noChangeArrowheads="1"/>
          </p:cNvSpPr>
          <p:nvPr/>
        </p:nvSpPr>
        <p:spPr bwMode="auto">
          <a:xfrm>
            <a:off x="2652713" y="2698750"/>
            <a:ext cx="3595687" cy="254000"/>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6" name="Oval 16"/>
          <p:cNvSpPr>
            <a:spLocks noChangeArrowheads="1"/>
          </p:cNvSpPr>
          <p:nvPr/>
        </p:nvSpPr>
        <p:spPr bwMode="auto">
          <a:xfrm>
            <a:off x="2122488" y="2325688"/>
            <a:ext cx="4721225" cy="423862"/>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7" name="Oval 17"/>
          <p:cNvSpPr>
            <a:spLocks noChangeArrowheads="1"/>
          </p:cNvSpPr>
          <p:nvPr/>
        </p:nvSpPr>
        <p:spPr bwMode="auto">
          <a:xfrm>
            <a:off x="2089150" y="2292350"/>
            <a:ext cx="4787900" cy="490538"/>
          </a:xfrm>
          <a:prstGeom prst="ellipse">
            <a:avLst/>
          </a:prstGeom>
          <a:solidFill>
            <a:schemeClr val="bg1"/>
          </a:solidFill>
          <a:ln w="33338">
            <a:solidFill>
              <a:srgbClr val="000000"/>
            </a:solidFill>
            <a:round/>
            <a:headEnd/>
            <a:tailEnd/>
          </a:ln>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8" name="Oval 18"/>
          <p:cNvSpPr>
            <a:spLocks noChangeArrowheads="1"/>
          </p:cNvSpPr>
          <p:nvPr/>
        </p:nvSpPr>
        <p:spPr bwMode="auto">
          <a:xfrm>
            <a:off x="2667000" y="2362200"/>
            <a:ext cx="3595688" cy="254000"/>
          </a:xfrm>
          <a:prstGeom prst="ellipse">
            <a:avLst/>
          </a:prstGeom>
          <a:solidFill>
            <a:srgbClr val="C0C0C0"/>
          </a:solidFill>
          <a:ln w="38100">
            <a:solidFill>
              <a:srgbClr val="00FF00"/>
            </a:solidFill>
            <a:round/>
            <a:headEnd/>
            <a:tailEnd/>
          </a:ln>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099" name="Oval 19"/>
          <p:cNvSpPr>
            <a:spLocks noChangeArrowheads="1"/>
          </p:cNvSpPr>
          <p:nvPr/>
        </p:nvSpPr>
        <p:spPr bwMode="auto">
          <a:xfrm>
            <a:off x="3829050" y="2495550"/>
            <a:ext cx="1258888" cy="682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00" name="Oval 20"/>
          <p:cNvSpPr>
            <a:spLocks noChangeArrowheads="1"/>
          </p:cNvSpPr>
          <p:nvPr/>
        </p:nvSpPr>
        <p:spPr bwMode="auto">
          <a:xfrm>
            <a:off x="3813175" y="2478088"/>
            <a:ext cx="1292225" cy="101600"/>
          </a:xfrm>
          <a:prstGeom prst="ellipse">
            <a:avLst/>
          </a:prstGeom>
          <a:solidFill>
            <a:schemeClr val="bg1"/>
          </a:solidFill>
          <a:ln w="38100">
            <a:solidFill>
              <a:srgbClr val="FF66FF"/>
            </a:solidFill>
            <a:round/>
            <a:headEnd/>
            <a:tailEnd/>
          </a:ln>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01" name="Line 21"/>
          <p:cNvSpPr>
            <a:spLocks noChangeShapeType="1"/>
          </p:cNvSpPr>
          <p:nvPr/>
        </p:nvSpPr>
        <p:spPr bwMode="auto">
          <a:xfrm flipH="1">
            <a:off x="4143375" y="2513013"/>
            <a:ext cx="349250" cy="25400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02" name="Line 22"/>
          <p:cNvSpPr>
            <a:spLocks noChangeShapeType="1"/>
          </p:cNvSpPr>
          <p:nvPr/>
        </p:nvSpPr>
        <p:spPr bwMode="auto">
          <a:xfrm flipH="1">
            <a:off x="3679825" y="2495550"/>
            <a:ext cx="795338" cy="236538"/>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03" name="Rectangle 23"/>
          <p:cNvSpPr>
            <a:spLocks noChangeArrowheads="1"/>
          </p:cNvSpPr>
          <p:nvPr/>
        </p:nvSpPr>
        <p:spPr bwMode="auto">
          <a:xfrm>
            <a:off x="7175500" y="2427288"/>
            <a:ext cx="66675" cy="66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04" name="Rectangle 24"/>
          <p:cNvSpPr>
            <a:spLocks noChangeArrowheads="1"/>
          </p:cNvSpPr>
          <p:nvPr/>
        </p:nvSpPr>
        <p:spPr bwMode="auto">
          <a:xfrm>
            <a:off x="7142163" y="2393950"/>
            <a:ext cx="133350" cy="72866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05" name="Rectangle 25"/>
          <p:cNvSpPr>
            <a:spLocks noChangeArrowheads="1"/>
          </p:cNvSpPr>
          <p:nvPr/>
        </p:nvSpPr>
        <p:spPr bwMode="auto">
          <a:xfrm>
            <a:off x="7175500" y="3173413"/>
            <a:ext cx="66675" cy="66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06" name="Rectangle 26"/>
          <p:cNvSpPr>
            <a:spLocks noChangeArrowheads="1"/>
          </p:cNvSpPr>
          <p:nvPr/>
        </p:nvSpPr>
        <p:spPr bwMode="auto">
          <a:xfrm>
            <a:off x="7142163" y="3138488"/>
            <a:ext cx="133350" cy="72866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07" name="Line 27"/>
          <p:cNvSpPr>
            <a:spLocks noChangeShapeType="1"/>
          </p:cNvSpPr>
          <p:nvPr/>
        </p:nvSpPr>
        <p:spPr bwMode="auto">
          <a:xfrm flipH="1">
            <a:off x="6861175" y="2698750"/>
            <a:ext cx="280988" cy="158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08" name="Line 28"/>
          <p:cNvSpPr>
            <a:spLocks noChangeShapeType="1"/>
          </p:cNvSpPr>
          <p:nvPr/>
        </p:nvSpPr>
        <p:spPr bwMode="auto">
          <a:xfrm flipH="1">
            <a:off x="6943725" y="2884488"/>
            <a:ext cx="182563"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grpSp>
        <p:nvGrpSpPr>
          <p:cNvPr id="46109" name="Group 29"/>
          <p:cNvGrpSpPr>
            <a:grpSpLocks/>
          </p:cNvGrpSpPr>
          <p:nvPr/>
        </p:nvGrpSpPr>
        <p:grpSpPr bwMode="auto">
          <a:xfrm>
            <a:off x="6165850" y="2478088"/>
            <a:ext cx="976313" cy="527050"/>
            <a:chOff x="3884" y="1465"/>
            <a:chExt cx="615" cy="332"/>
          </a:xfrm>
        </p:grpSpPr>
        <p:sp>
          <p:nvSpPr>
            <p:cNvPr id="46148" name="Line 30"/>
            <p:cNvSpPr>
              <a:spLocks noChangeShapeType="1"/>
            </p:cNvSpPr>
            <p:nvPr/>
          </p:nvSpPr>
          <p:spPr bwMode="auto">
            <a:xfrm flipH="1">
              <a:off x="4374" y="1529"/>
              <a:ext cx="11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49" name="Line 31"/>
            <p:cNvSpPr>
              <a:spLocks noChangeShapeType="1"/>
            </p:cNvSpPr>
            <p:nvPr/>
          </p:nvSpPr>
          <p:spPr bwMode="auto">
            <a:xfrm flipH="1" flipV="1">
              <a:off x="3884" y="1465"/>
              <a:ext cx="480" cy="5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50" name="Line 32"/>
            <p:cNvSpPr>
              <a:spLocks noChangeShapeType="1"/>
            </p:cNvSpPr>
            <p:nvPr/>
          </p:nvSpPr>
          <p:spPr bwMode="auto">
            <a:xfrm flipH="1" flipV="1">
              <a:off x="4113" y="1572"/>
              <a:ext cx="209" cy="3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51" name="Line 33"/>
            <p:cNvSpPr>
              <a:spLocks noChangeShapeType="1"/>
            </p:cNvSpPr>
            <p:nvPr/>
          </p:nvSpPr>
          <p:spPr bwMode="auto">
            <a:xfrm flipH="1" flipV="1">
              <a:off x="3884" y="1657"/>
              <a:ext cx="480" cy="5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52" name="Line 34"/>
            <p:cNvSpPr>
              <a:spLocks noChangeShapeType="1"/>
            </p:cNvSpPr>
            <p:nvPr/>
          </p:nvSpPr>
          <p:spPr bwMode="auto">
            <a:xfrm flipH="1" flipV="1">
              <a:off x="4113" y="1764"/>
              <a:ext cx="209" cy="3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53" name="Line 35"/>
            <p:cNvSpPr>
              <a:spLocks noChangeShapeType="1"/>
            </p:cNvSpPr>
            <p:nvPr/>
          </p:nvSpPr>
          <p:spPr bwMode="auto">
            <a:xfrm>
              <a:off x="4322" y="1796"/>
              <a:ext cx="17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grpSp>
      <p:grpSp>
        <p:nvGrpSpPr>
          <p:cNvPr id="46110" name="Group 36"/>
          <p:cNvGrpSpPr>
            <a:grpSpLocks/>
          </p:cNvGrpSpPr>
          <p:nvPr/>
        </p:nvGrpSpPr>
        <p:grpSpPr bwMode="auto">
          <a:xfrm>
            <a:off x="6165850" y="3173413"/>
            <a:ext cx="976313" cy="525462"/>
            <a:chOff x="3884" y="1903"/>
            <a:chExt cx="615" cy="331"/>
          </a:xfrm>
        </p:grpSpPr>
        <p:sp>
          <p:nvSpPr>
            <p:cNvPr id="46142" name="Line 37"/>
            <p:cNvSpPr>
              <a:spLocks noChangeShapeType="1"/>
            </p:cNvSpPr>
            <p:nvPr/>
          </p:nvSpPr>
          <p:spPr bwMode="auto">
            <a:xfrm flipH="1">
              <a:off x="4374" y="1967"/>
              <a:ext cx="11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43" name="Line 38"/>
            <p:cNvSpPr>
              <a:spLocks noChangeShapeType="1"/>
            </p:cNvSpPr>
            <p:nvPr/>
          </p:nvSpPr>
          <p:spPr bwMode="auto">
            <a:xfrm flipH="1" flipV="1">
              <a:off x="3884" y="1903"/>
              <a:ext cx="480" cy="5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44" name="Line 39"/>
            <p:cNvSpPr>
              <a:spLocks noChangeShapeType="1"/>
            </p:cNvSpPr>
            <p:nvPr/>
          </p:nvSpPr>
          <p:spPr bwMode="auto">
            <a:xfrm flipH="1" flipV="1">
              <a:off x="4113" y="2009"/>
              <a:ext cx="209" cy="3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45" name="Line 40"/>
            <p:cNvSpPr>
              <a:spLocks noChangeShapeType="1"/>
            </p:cNvSpPr>
            <p:nvPr/>
          </p:nvSpPr>
          <p:spPr bwMode="auto">
            <a:xfrm flipH="1" flipV="1">
              <a:off x="3884" y="2095"/>
              <a:ext cx="480" cy="5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46" name="Line 41"/>
            <p:cNvSpPr>
              <a:spLocks noChangeShapeType="1"/>
            </p:cNvSpPr>
            <p:nvPr/>
          </p:nvSpPr>
          <p:spPr bwMode="auto">
            <a:xfrm flipH="1" flipV="1">
              <a:off x="4113" y="2201"/>
              <a:ext cx="209" cy="3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47" name="Line 42"/>
            <p:cNvSpPr>
              <a:spLocks noChangeShapeType="1"/>
            </p:cNvSpPr>
            <p:nvPr/>
          </p:nvSpPr>
          <p:spPr bwMode="auto">
            <a:xfrm>
              <a:off x="4322" y="2233"/>
              <a:ext cx="17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grpSp>
      <p:sp>
        <p:nvSpPr>
          <p:cNvPr id="46111" name="Line 43"/>
          <p:cNvSpPr>
            <a:spLocks noChangeShapeType="1"/>
          </p:cNvSpPr>
          <p:nvPr/>
        </p:nvSpPr>
        <p:spPr bwMode="auto">
          <a:xfrm>
            <a:off x="6843713" y="3376613"/>
            <a:ext cx="298450"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2" name="Line 44"/>
          <p:cNvSpPr>
            <a:spLocks noChangeShapeType="1"/>
          </p:cNvSpPr>
          <p:nvPr/>
        </p:nvSpPr>
        <p:spPr bwMode="auto">
          <a:xfrm>
            <a:off x="6959600" y="3579813"/>
            <a:ext cx="166688" cy="158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3" name="Arc 45"/>
          <p:cNvSpPr>
            <a:spLocks/>
          </p:cNvSpPr>
          <p:nvPr/>
        </p:nvSpPr>
        <p:spPr bwMode="auto">
          <a:xfrm>
            <a:off x="3592513" y="2290763"/>
            <a:ext cx="246062" cy="230187"/>
          </a:xfrm>
          <a:custGeom>
            <a:avLst/>
            <a:gdLst>
              <a:gd name="T0" fmla="*/ 0 w 19420"/>
              <a:gd name="T1" fmla="*/ 2147483647 h 17840"/>
              <a:gd name="T2" fmla="*/ 2147483647 w 19420"/>
              <a:gd name="T3" fmla="*/ 0 h 17840"/>
              <a:gd name="T4" fmla="*/ 2147483647 w 19420"/>
              <a:gd name="T5" fmla="*/ 2147483647 h 17840"/>
              <a:gd name="T6" fmla="*/ 0 60000 65536"/>
              <a:gd name="T7" fmla="*/ 0 60000 65536"/>
              <a:gd name="T8" fmla="*/ 0 60000 65536"/>
              <a:gd name="T9" fmla="*/ 0 w 19420"/>
              <a:gd name="T10" fmla="*/ 0 h 17840"/>
              <a:gd name="T11" fmla="*/ 19420 w 19420"/>
              <a:gd name="T12" fmla="*/ 17840 h 17840"/>
            </a:gdLst>
            <a:ahLst/>
            <a:cxnLst>
              <a:cxn ang="T6">
                <a:pos x="T0" y="T1"/>
              </a:cxn>
              <a:cxn ang="T7">
                <a:pos x="T2" y="T3"/>
              </a:cxn>
              <a:cxn ang="T8">
                <a:pos x="T4" y="T5"/>
              </a:cxn>
            </a:cxnLst>
            <a:rect l="T9" t="T10" r="T11" b="T12"/>
            <a:pathLst>
              <a:path w="19420" h="17840" fill="none" extrusionOk="0">
                <a:moveTo>
                  <a:pt x="-1" y="8384"/>
                </a:moveTo>
                <a:cubicBezTo>
                  <a:pt x="1643" y="5007"/>
                  <a:pt x="4140" y="2116"/>
                  <a:pt x="7243" y="-1"/>
                </a:cubicBezTo>
              </a:path>
              <a:path w="19420" h="17840" stroke="0" extrusionOk="0">
                <a:moveTo>
                  <a:pt x="-1" y="8384"/>
                </a:moveTo>
                <a:cubicBezTo>
                  <a:pt x="1643" y="5007"/>
                  <a:pt x="4140" y="2116"/>
                  <a:pt x="7243" y="-1"/>
                </a:cubicBezTo>
                <a:lnTo>
                  <a:pt x="19420" y="17840"/>
                </a:lnTo>
                <a:lnTo>
                  <a:pt x="-1" y="8384"/>
                </a:lnTo>
                <a:close/>
              </a:path>
            </a:pathLst>
          </a:custGeom>
          <a:solidFill>
            <a:srgbClr val="FF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4" name="Line 46"/>
          <p:cNvSpPr>
            <a:spLocks noChangeShapeType="1"/>
          </p:cNvSpPr>
          <p:nvPr/>
        </p:nvSpPr>
        <p:spPr bwMode="auto">
          <a:xfrm>
            <a:off x="3505200" y="2209800"/>
            <a:ext cx="207963" cy="201613"/>
          </a:xfrm>
          <a:prstGeom prst="line">
            <a:avLst/>
          </a:prstGeom>
          <a:noFill/>
          <a:ln w="38100">
            <a:solidFill>
              <a:srgbClr val="FF66FF"/>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5" name="Arc 47"/>
          <p:cNvSpPr>
            <a:spLocks/>
          </p:cNvSpPr>
          <p:nvPr/>
        </p:nvSpPr>
        <p:spPr bwMode="auto">
          <a:xfrm>
            <a:off x="2389188" y="2362200"/>
            <a:ext cx="273050" cy="158750"/>
          </a:xfrm>
          <a:custGeom>
            <a:avLst/>
            <a:gdLst>
              <a:gd name="T0" fmla="*/ 0 w 21531"/>
              <a:gd name="T1" fmla="*/ 2147483647 h 12328"/>
              <a:gd name="T2" fmla="*/ 2147483647 w 21531"/>
              <a:gd name="T3" fmla="*/ 0 h 12328"/>
              <a:gd name="T4" fmla="*/ 2147483647 w 21531"/>
              <a:gd name="T5" fmla="*/ 2147483647 h 12328"/>
              <a:gd name="T6" fmla="*/ 0 60000 65536"/>
              <a:gd name="T7" fmla="*/ 0 60000 65536"/>
              <a:gd name="T8" fmla="*/ 0 60000 65536"/>
              <a:gd name="T9" fmla="*/ 0 w 21531"/>
              <a:gd name="T10" fmla="*/ 0 h 12328"/>
              <a:gd name="T11" fmla="*/ 21531 w 21531"/>
              <a:gd name="T12" fmla="*/ 12328 h 12328"/>
            </a:gdLst>
            <a:ahLst/>
            <a:cxnLst>
              <a:cxn ang="T6">
                <a:pos x="T0" y="T1"/>
              </a:cxn>
              <a:cxn ang="T7">
                <a:pos x="T2" y="T3"/>
              </a:cxn>
              <a:cxn ang="T8">
                <a:pos x="T4" y="T5"/>
              </a:cxn>
            </a:cxnLst>
            <a:rect l="T9" t="T10" r="T11" b="T12"/>
            <a:pathLst>
              <a:path w="21531" h="12328" fill="none" extrusionOk="0">
                <a:moveTo>
                  <a:pt x="-1" y="10610"/>
                </a:moveTo>
                <a:cubicBezTo>
                  <a:pt x="303" y="6800"/>
                  <a:pt x="1612" y="3138"/>
                  <a:pt x="3794" y="-1"/>
                </a:cubicBezTo>
              </a:path>
              <a:path w="21531" h="12328" stroke="0" extrusionOk="0">
                <a:moveTo>
                  <a:pt x="-1" y="10610"/>
                </a:moveTo>
                <a:cubicBezTo>
                  <a:pt x="303" y="6800"/>
                  <a:pt x="1612" y="3138"/>
                  <a:pt x="3794" y="-1"/>
                </a:cubicBezTo>
                <a:lnTo>
                  <a:pt x="21531" y="12328"/>
                </a:lnTo>
                <a:lnTo>
                  <a:pt x="-1" y="1061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6" name="Line 48"/>
          <p:cNvSpPr>
            <a:spLocks noChangeShapeType="1"/>
          </p:cNvSpPr>
          <p:nvPr/>
        </p:nvSpPr>
        <p:spPr bwMode="auto">
          <a:xfrm>
            <a:off x="2106613" y="2309813"/>
            <a:ext cx="414337" cy="1524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7" name="Line 49"/>
          <p:cNvSpPr>
            <a:spLocks noChangeShapeType="1"/>
          </p:cNvSpPr>
          <p:nvPr/>
        </p:nvSpPr>
        <p:spPr bwMode="auto">
          <a:xfrm>
            <a:off x="3962400" y="1905000"/>
            <a:ext cx="152400" cy="685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8" name="Line 50"/>
          <p:cNvSpPr>
            <a:spLocks noChangeShapeType="1"/>
          </p:cNvSpPr>
          <p:nvPr/>
        </p:nvSpPr>
        <p:spPr bwMode="auto">
          <a:xfrm flipH="1">
            <a:off x="6172200" y="1981200"/>
            <a:ext cx="30163" cy="457200"/>
          </a:xfrm>
          <a:prstGeom prst="line">
            <a:avLst/>
          </a:prstGeom>
          <a:noFill/>
          <a:ln w="38100">
            <a:solidFill>
              <a:srgbClr val="FF8DA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19" name="Text Box 51"/>
          <p:cNvSpPr txBox="1">
            <a:spLocks noChangeArrowheads="1"/>
          </p:cNvSpPr>
          <p:nvPr/>
        </p:nvSpPr>
        <p:spPr bwMode="auto">
          <a:xfrm>
            <a:off x="304800" y="2819400"/>
            <a:ext cx="1292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a:solidFill>
                  <a:srgbClr val="000000"/>
                </a:solidFill>
                <a:latin typeface="Helvetica" charset="0"/>
              </a:rPr>
              <a:t>Platter</a:t>
            </a:r>
          </a:p>
        </p:txBody>
      </p:sp>
      <p:sp>
        <p:nvSpPr>
          <p:cNvPr id="46120" name="Text Box 52"/>
          <p:cNvSpPr txBox="1">
            <a:spLocks noChangeArrowheads="1"/>
          </p:cNvSpPr>
          <p:nvPr/>
        </p:nvSpPr>
        <p:spPr bwMode="auto">
          <a:xfrm>
            <a:off x="6477000" y="16002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a:solidFill>
                  <a:srgbClr val="000000"/>
                </a:solidFill>
                <a:latin typeface="Helvetica" charset="0"/>
              </a:rPr>
              <a:t>Arm</a:t>
            </a:r>
          </a:p>
        </p:txBody>
      </p:sp>
      <p:sp>
        <p:nvSpPr>
          <p:cNvPr id="46121" name="Text Box 53"/>
          <p:cNvSpPr txBox="1">
            <a:spLocks noChangeArrowheads="1"/>
          </p:cNvSpPr>
          <p:nvPr/>
        </p:nvSpPr>
        <p:spPr bwMode="auto">
          <a:xfrm>
            <a:off x="7315200" y="2895600"/>
            <a:ext cx="1649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a:solidFill>
                  <a:srgbClr val="000000"/>
                </a:solidFill>
                <a:latin typeface="Helvetica" charset="0"/>
              </a:rPr>
              <a:t>Actuator</a:t>
            </a:r>
          </a:p>
        </p:txBody>
      </p:sp>
      <p:sp>
        <p:nvSpPr>
          <p:cNvPr id="46122" name="Text Box 54"/>
          <p:cNvSpPr txBox="1">
            <a:spLocks noChangeArrowheads="1"/>
          </p:cNvSpPr>
          <p:nvPr/>
        </p:nvSpPr>
        <p:spPr bwMode="auto">
          <a:xfrm>
            <a:off x="5562600" y="1447800"/>
            <a:ext cx="1055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a:solidFill>
                  <a:srgbClr val="000000"/>
                </a:solidFill>
                <a:latin typeface="Helvetica" charset="0"/>
              </a:rPr>
              <a:t>Head</a:t>
            </a:r>
          </a:p>
        </p:txBody>
      </p:sp>
      <p:sp>
        <p:nvSpPr>
          <p:cNvPr id="46123" name="Text Box 55"/>
          <p:cNvSpPr txBox="1">
            <a:spLocks noChangeArrowheads="1"/>
          </p:cNvSpPr>
          <p:nvPr/>
        </p:nvSpPr>
        <p:spPr bwMode="auto">
          <a:xfrm>
            <a:off x="3352800" y="1447800"/>
            <a:ext cx="1292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a:solidFill>
                  <a:srgbClr val="000000"/>
                </a:solidFill>
                <a:latin typeface="Helvetica" charset="0"/>
              </a:rPr>
              <a:t>Sector</a:t>
            </a:r>
          </a:p>
        </p:txBody>
      </p:sp>
      <p:sp>
        <p:nvSpPr>
          <p:cNvPr id="46124" name="Text Box 56"/>
          <p:cNvSpPr txBox="1">
            <a:spLocks noChangeArrowheads="1"/>
          </p:cNvSpPr>
          <p:nvPr/>
        </p:nvSpPr>
        <p:spPr bwMode="auto">
          <a:xfrm>
            <a:off x="2438400" y="1371600"/>
            <a:ext cx="1135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a:solidFill>
                  <a:srgbClr val="000000"/>
                </a:solidFill>
                <a:latin typeface="Helvetica" charset="0"/>
              </a:rPr>
              <a:t>Inner</a:t>
            </a:r>
          </a:p>
          <a:p>
            <a:pPr defTabSz="914400" eaLnBrk="0" fontAlgn="base" hangingPunct="0">
              <a:spcBef>
                <a:spcPct val="0"/>
              </a:spcBef>
              <a:spcAft>
                <a:spcPct val="0"/>
              </a:spcAft>
            </a:pPr>
            <a:r>
              <a:rPr lang="en-US" altLang="en-US" sz="2800">
                <a:solidFill>
                  <a:srgbClr val="000000"/>
                </a:solidFill>
                <a:latin typeface="Helvetica" charset="0"/>
              </a:rPr>
              <a:t>Track</a:t>
            </a:r>
          </a:p>
        </p:txBody>
      </p:sp>
      <p:sp>
        <p:nvSpPr>
          <p:cNvPr id="46125" name="Text Box 57"/>
          <p:cNvSpPr txBox="1">
            <a:spLocks noChangeArrowheads="1"/>
          </p:cNvSpPr>
          <p:nvPr/>
        </p:nvSpPr>
        <p:spPr bwMode="auto">
          <a:xfrm>
            <a:off x="990600" y="1447800"/>
            <a:ext cx="1135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a:solidFill>
                  <a:srgbClr val="000000"/>
                </a:solidFill>
                <a:latin typeface="Helvetica" charset="0"/>
              </a:rPr>
              <a:t>Outer</a:t>
            </a:r>
          </a:p>
          <a:p>
            <a:pPr defTabSz="914400" eaLnBrk="0" fontAlgn="base" hangingPunct="0">
              <a:spcBef>
                <a:spcPct val="0"/>
              </a:spcBef>
              <a:spcAft>
                <a:spcPct val="0"/>
              </a:spcAft>
            </a:pPr>
            <a:r>
              <a:rPr lang="en-US" altLang="en-US" sz="2800">
                <a:solidFill>
                  <a:srgbClr val="000000"/>
                </a:solidFill>
                <a:latin typeface="Helvetica" charset="0"/>
              </a:rPr>
              <a:t>Track</a:t>
            </a:r>
          </a:p>
        </p:txBody>
      </p:sp>
      <p:sp>
        <p:nvSpPr>
          <p:cNvPr id="46126" name="Line 58"/>
          <p:cNvSpPr>
            <a:spLocks noChangeShapeType="1"/>
          </p:cNvSpPr>
          <p:nvPr/>
        </p:nvSpPr>
        <p:spPr bwMode="auto">
          <a:xfrm>
            <a:off x="4038600" y="2667000"/>
            <a:ext cx="228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27" name="Rectangle 59"/>
          <p:cNvSpPr>
            <a:spLocks noChangeArrowheads="1"/>
          </p:cNvSpPr>
          <p:nvPr/>
        </p:nvSpPr>
        <p:spPr bwMode="auto">
          <a:xfrm>
            <a:off x="6096000" y="2438400"/>
            <a:ext cx="228600" cy="76200"/>
          </a:xfrm>
          <a:prstGeom prst="rect">
            <a:avLst/>
          </a:prstGeom>
          <a:solidFill>
            <a:srgbClr val="FF8DA0"/>
          </a:solidFill>
          <a:ln w="12700">
            <a:solidFill>
              <a:schemeClr val="tx1"/>
            </a:solidFill>
            <a:miter lim="800000"/>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28" name="Rectangle 60"/>
          <p:cNvSpPr>
            <a:spLocks noChangeArrowheads="1"/>
          </p:cNvSpPr>
          <p:nvPr/>
        </p:nvSpPr>
        <p:spPr bwMode="auto">
          <a:xfrm>
            <a:off x="6096000" y="2743200"/>
            <a:ext cx="228600" cy="76200"/>
          </a:xfrm>
          <a:prstGeom prst="rect">
            <a:avLst/>
          </a:prstGeom>
          <a:solidFill>
            <a:srgbClr val="FF8DA0"/>
          </a:solidFill>
          <a:ln w="12700">
            <a:solidFill>
              <a:schemeClr val="tx1"/>
            </a:solidFill>
            <a:miter lim="800000"/>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29" name="Rectangle 61"/>
          <p:cNvSpPr>
            <a:spLocks noChangeArrowheads="1"/>
          </p:cNvSpPr>
          <p:nvPr/>
        </p:nvSpPr>
        <p:spPr bwMode="auto">
          <a:xfrm>
            <a:off x="6096000" y="3124200"/>
            <a:ext cx="228600" cy="76200"/>
          </a:xfrm>
          <a:prstGeom prst="rect">
            <a:avLst/>
          </a:prstGeom>
          <a:solidFill>
            <a:srgbClr val="FF8DA0"/>
          </a:solidFill>
          <a:ln w="12700">
            <a:solidFill>
              <a:schemeClr val="tx1"/>
            </a:solidFill>
            <a:miter lim="800000"/>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30" name="Rectangle 62"/>
          <p:cNvSpPr>
            <a:spLocks noChangeArrowheads="1"/>
          </p:cNvSpPr>
          <p:nvPr/>
        </p:nvSpPr>
        <p:spPr bwMode="auto">
          <a:xfrm>
            <a:off x="6096000" y="3429000"/>
            <a:ext cx="228600" cy="76200"/>
          </a:xfrm>
          <a:prstGeom prst="rect">
            <a:avLst/>
          </a:prstGeom>
          <a:solidFill>
            <a:srgbClr val="FF8DA0"/>
          </a:solidFill>
          <a:ln w="12700">
            <a:solidFill>
              <a:schemeClr val="tx1"/>
            </a:solidFill>
            <a:miter lim="800000"/>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31" name="Line 63"/>
          <p:cNvSpPr>
            <a:spLocks noChangeShapeType="1"/>
          </p:cNvSpPr>
          <p:nvPr/>
        </p:nvSpPr>
        <p:spPr bwMode="auto">
          <a:xfrm flipH="1">
            <a:off x="6705600" y="2057400"/>
            <a:ext cx="2286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32" name="Line 64"/>
          <p:cNvSpPr>
            <a:spLocks noChangeShapeType="1"/>
          </p:cNvSpPr>
          <p:nvPr/>
        </p:nvSpPr>
        <p:spPr bwMode="auto">
          <a:xfrm flipV="1">
            <a:off x="1524000" y="2590800"/>
            <a:ext cx="533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33" name="Line 65"/>
          <p:cNvSpPr>
            <a:spLocks noChangeShapeType="1"/>
          </p:cNvSpPr>
          <p:nvPr/>
        </p:nvSpPr>
        <p:spPr bwMode="auto">
          <a:xfrm flipV="1">
            <a:off x="1524000" y="2895600"/>
            <a:ext cx="5334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34" name="Line 66"/>
          <p:cNvSpPr>
            <a:spLocks noChangeShapeType="1"/>
          </p:cNvSpPr>
          <p:nvPr/>
        </p:nvSpPr>
        <p:spPr bwMode="auto">
          <a:xfrm>
            <a:off x="1524000" y="3124200"/>
            <a:ext cx="533400"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46135" name="Line 67"/>
          <p:cNvSpPr>
            <a:spLocks noChangeShapeType="1"/>
          </p:cNvSpPr>
          <p:nvPr/>
        </p:nvSpPr>
        <p:spPr bwMode="auto">
          <a:xfrm>
            <a:off x="1524000" y="3124200"/>
            <a:ext cx="5334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1400" b="1">
              <a:solidFill>
                <a:srgbClr val="000000"/>
              </a:solidFill>
              <a:ea typeface="ＭＳ Ｐゴシック" charset="-128"/>
            </a:endParaRPr>
          </a:p>
        </p:txBody>
      </p:sp>
      <p:sp>
        <p:nvSpPr>
          <p:cNvPr id="284740" name="Rectangle 68"/>
          <p:cNvSpPr>
            <a:spLocks noGrp="1" noChangeArrowheads="1"/>
          </p:cNvSpPr>
          <p:nvPr>
            <p:ph type="body" idx="1"/>
          </p:nvPr>
        </p:nvSpPr>
        <p:spPr>
          <a:xfrm>
            <a:off x="304800" y="4067175"/>
            <a:ext cx="8763000" cy="2322513"/>
          </a:xfrm>
          <a:noFill/>
        </p:spPr>
        <p:txBody>
          <a:bodyPr lIns="63500" tIns="25400" rIns="63500" bIns="25400">
            <a:spAutoFit/>
          </a:bodyPr>
          <a:lstStyle/>
          <a:p>
            <a:pPr>
              <a:lnSpc>
                <a:spcPct val="85000"/>
              </a:lnSpc>
            </a:pPr>
            <a:r>
              <a:rPr lang="en-US" altLang="en-US">
                <a:solidFill>
                  <a:srgbClr val="0000FF"/>
                </a:solidFill>
              </a:rPr>
              <a:t>Disk Latency = Seek Time + Rotation Time + Transfer Time + Controller Overhead</a:t>
            </a:r>
            <a:endParaRPr lang="en-US" altLang="en-US"/>
          </a:p>
          <a:p>
            <a:r>
              <a:rPr lang="en-US" altLang="en-US" sz="2000"/>
              <a:t>Seek Time? depends on tracks move arm, seek speed of disk</a:t>
            </a:r>
          </a:p>
          <a:p>
            <a:r>
              <a:rPr lang="en-US" altLang="en-US" sz="2000"/>
              <a:t>Rotation Time? depends on speed disk rotates, how far sector is from head </a:t>
            </a:r>
          </a:p>
          <a:p>
            <a:r>
              <a:rPr lang="en-US" altLang="en-US" sz="2000"/>
              <a:t>Transfer Time? depends on data rate (bandwidth) of disk (bit density), size of request</a:t>
            </a:r>
            <a:endParaRPr lang="en-US" altLang="en-US"/>
          </a:p>
        </p:txBody>
      </p:sp>
      <p:sp>
        <p:nvSpPr>
          <p:cNvPr id="46137" name="Rectangle 69"/>
          <p:cNvSpPr>
            <a:spLocks noChangeArrowheads="1"/>
          </p:cNvSpPr>
          <p:nvPr/>
        </p:nvSpPr>
        <p:spPr bwMode="auto">
          <a:xfrm>
            <a:off x="7696200" y="2133600"/>
            <a:ext cx="685800" cy="609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
        <p:nvSpPr>
          <p:cNvPr id="46138" name="Text Box 70"/>
          <p:cNvSpPr txBox="1">
            <a:spLocks noChangeArrowheads="1"/>
          </p:cNvSpPr>
          <p:nvPr/>
        </p:nvSpPr>
        <p:spPr bwMode="auto">
          <a:xfrm>
            <a:off x="7259638" y="1524000"/>
            <a:ext cx="1884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u="sng">
                <a:solidFill>
                  <a:srgbClr val="FF0000"/>
                </a:solidFill>
                <a:latin typeface="Helvetica" charset="0"/>
              </a:rPr>
              <a:t>Controller</a:t>
            </a:r>
            <a:endParaRPr lang="en-US" altLang="en-US" sz="2800">
              <a:solidFill>
                <a:srgbClr val="000000"/>
              </a:solidFill>
              <a:latin typeface="Helvetica" charset="0"/>
            </a:endParaRPr>
          </a:p>
        </p:txBody>
      </p:sp>
      <p:cxnSp>
        <p:nvCxnSpPr>
          <p:cNvPr id="46139" name="AutoShape 71"/>
          <p:cNvCxnSpPr>
            <a:cxnSpLocks noChangeShapeType="1"/>
            <a:stCxn id="46137" idx="1"/>
            <a:endCxn id="46121" idx="1"/>
          </p:cNvCxnSpPr>
          <p:nvPr/>
        </p:nvCxnSpPr>
        <p:spPr bwMode="auto">
          <a:xfrm rot="10800000" flipV="1">
            <a:off x="7315200" y="2438400"/>
            <a:ext cx="361950" cy="717550"/>
          </a:xfrm>
          <a:prstGeom prst="curvedConnector3">
            <a:avLst>
              <a:gd name="adj1" fmla="val 36838"/>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6140" name="Text Box 72"/>
          <p:cNvSpPr txBox="1">
            <a:spLocks noChangeArrowheads="1"/>
          </p:cNvSpPr>
          <p:nvPr/>
        </p:nvSpPr>
        <p:spPr bwMode="auto">
          <a:xfrm>
            <a:off x="4419600" y="1752600"/>
            <a:ext cx="1468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r>
              <a:rPr lang="en-US" altLang="en-US" sz="2800" u="sng">
                <a:solidFill>
                  <a:srgbClr val="FF0000"/>
                </a:solidFill>
                <a:latin typeface="Helvetica" charset="0"/>
              </a:rPr>
              <a:t>Spindle</a:t>
            </a:r>
            <a:endParaRPr lang="en-US" altLang="en-US" sz="2800">
              <a:solidFill>
                <a:srgbClr val="000000"/>
              </a:solidFill>
              <a:latin typeface="Helvetica" charset="0"/>
            </a:endParaRPr>
          </a:p>
        </p:txBody>
      </p:sp>
      <p:sp>
        <p:nvSpPr>
          <p:cNvPr id="46141" name="Rectangle 73"/>
          <p:cNvSpPr>
            <a:spLocks noChangeArrowheads="1"/>
          </p:cNvSpPr>
          <p:nvPr/>
        </p:nvSpPr>
        <p:spPr bwMode="auto">
          <a:xfrm>
            <a:off x="4343400" y="2209800"/>
            <a:ext cx="381000" cy="304800"/>
          </a:xfrm>
          <a:prstGeom prst="rect">
            <a:avLst/>
          </a:prstGeom>
          <a:solidFill>
            <a:schemeClr val="tx1"/>
          </a:solidFill>
          <a:ln w="12700">
            <a:solidFill>
              <a:schemeClr val="tx1"/>
            </a:solidFill>
            <a:miter lim="800000"/>
            <a:headEnd/>
            <a:tailEnd/>
          </a:ln>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defTabSz="914400" eaLnBrk="0" fontAlgn="base" hangingPunct="0">
              <a:spcBef>
                <a:spcPct val="0"/>
              </a:spcBef>
              <a:spcAft>
                <a:spcPct val="0"/>
              </a:spcAft>
            </a:pPr>
            <a:endParaRPr lang="en-US" altLang="en-US">
              <a:solidFill>
                <a:srgbClr val="000000"/>
              </a:solidFill>
            </a:endParaRPr>
          </a:p>
        </p:txBody>
      </p:sp>
    </p:spTree>
    <p:extLst>
      <p:ext uri="{BB962C8B-B14F-4D97-AF65-F5344CB8AC3E}">
        <p14:creationId xmlns:p14="http://schemas.microsoft.com/office/powerpoint/2010/main" val="1118299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7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7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7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7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40" grpId="0" build="p" autoUpdateAnimBg="0"/>
    </p:bldLst>
  </p:timing>
</p:sld>
</file>

<file path=ppt/theme/theme1.xml><?xml version="1.0" encoding="utf-8"?>
<a:theme xmlns:a="http://schemas.openxmlformats.org/drawingml/2006/main" name="abrown-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abrown-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brown-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brown-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brown-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brown-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brown-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brown-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brown-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ue-v">
  <a:themeElements>
    <a:clrScheme name="blue-v 1">
      <a:dk1>
        <a:srgbClr val="000000"/>
      </a:dk1>
      <a:lt1>
        <a:srgbClr val="FFFFFF"/>
      </a:lt1>
      <a:dk2>
        <a:srgbClr val="3333CC"/>
      </a:dk2>
      <a:lt2>
        <a:srgbClr val="B2B2B2"/>
      </a:lt2>
      <a:accent1>
        <a:srgbClr val="DC0A00"/>
      </a:accent1>
      <a:accent2>
        <a:srgbClr val="008000"/>
      </a:accent2>
      <a:accent3>
        <a:srgbClr val="FFFFFF"/>
      </a:accent3>
      <a:accent4>
        <a:srgbClr val="000000"/>
      </a:accent4>
      <a:accent5>
        <a:srgbClr val="EBAAAA"/>
      </a:accent5>
      <a:accent6>
        <a:srgbClr val="007300"/>
      </a:accent6>
      <a:hlink>
        <a:srgbClr val="BF23BF"/>
      </a:hlink>
      <a:folHlink>
        <a:srgbClr val="FF9632"/>
      </a:folHlink>
    </a:clrScheme>
    <a:fontScheme name="blue-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5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5000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ue-v 1">
        <a:dk1>
          <a:srgbClr val="000000"/>
        </a:dk1>
        <a:lt1>
          <a:srgbClr val="FFFFFF"/>
        </a:lt1>
        <a:dk2>
          <a:srgbClr val="3333CC"/>
        </a:dk2>
        <a:lt2>
          <a:srgbClr val="B2B2B2"/>
        </a:lt2>
        <a:accent1>
          <a:srgbClr val="DC0A00"/>
        </a:accent1>
        <a:accent2>
          <a:srgbClr val="008000"/>
        </a:accent2>
        <a:accent3>
          <a:srgbClr val="FFFFFF"/>
        </a:accent3>
        <a:accent4>
          <a:srgbClr val="000000"/>
        </a:accent4>
        <a:accent5>
          <a:srgbClr val="EBAAAA"/>
        </a:accent5>
        <a:accent6>
          <a:srgbClr val="007300"/>
        </a:accent6>
        <a:hlink>
          <a:srgbClr val="BF23BF"/>
        </a:hlink>
        <a:folHlink>
          <a:srgbClr val="FF963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0</TotalTime>
  <Words>4629</Words>
  <Application>Microsoft Macintosh PowerPoint</Application>
  <PresentationFormat>On-screen Show (4:3)</PresentationFormat>
  <Paragraphs>809</Paragraphs>
  <Slides>60</Slides>
  <Notes>51</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60</vt:i4>
      </vt:variant>
    </vt:vector>
  </HeadingPairs>
  <TitlesOfParts>
    <vt:vector size="79" baseType="lpstr">
      <vt:lpstr>Gulim</vt:lpstr>
      <vt:lpstr>ＭＳ Ｐゴシック</vt:lpstr>
      <vt:lpstr>华文仿宋</vt:lpstr>
      <vt:lpstr>Arial</vt:lpstr>
      <vt:lpstr>Calibri</vt:lpstr>
      <vt:lpstr>Calibri Light</vt:lpstr>
      <vt:lpstr>Cambria Math</vt:lpstr>
      <vt:lpstr>Cooper Black</vt:lpstr>
      <vt:lpstr>Gill Sans</vt:lpstr>
      <vt:lpstr>Helvetica</vt:lpstr>
      <vt:lpstr>Symbol</vt:lpstr>
      <vt:lpstr>Times</vt:lpstr>
      <vt:lpstr>Times New Roman</vt:lpstr>
      <vt:lpstr>Wingdings</vt:lpstr>
      <vt:lpstr>Wingdings 2</vt:lpstr>
      <vt:lpstr>abrown-template</vt:lpstr>
      <vt:lpstr>Office Theme</vt:lpstr>
      <vt:lpstr>Simple Light</vt:lpstr>
      <vt:lpstr>blue-v</vt:lpstr>
      <vt:lpstr>CIS 4517/5517:  Data Intensive and Cloud Computing  Data and Cloud Storage</vt:lpstr>
      <vt:lpstr>Outline</vt:lpstr>
      <vt:lpstr>PowerPoint Presentation</vt:lpstr>
      <vt:lpstr>I/O Bus</vt:lpstr>
      <vt:lpstr>Memory hierarchy</vt:lpstr>
      <vt:lpstr>Reading a Disk Sector (1)</vt:lpstr>
      <vt:lpstr>Reading a Disk Sector (2)</vt:lpstr>
      <vt:lpstr>Reading a Disk Sector (3)</vt:lpstr>
      <vt:lpstr>Disk Device Performance</vt:lpstr>
      <vt:lpstr>Disk Device Performance</vt:lpstr>
      <vt:lpstr>Example: Barracuda 180</vt:lpstr>
      <vt:lpstr>Disk Performance Example</vt:lpstr>
      <vt:lpstr>Solid state device (SSD)</vt:lpstr>
      <vt:lpstr>Background: SSD Architecture</vt:lpstr>
      <vt:lpstr>Background: Flash Memory</vt:lpstr>
      <vt:lpstr>Solid State Disks (SSDs)</vt:lpstr>
      <vt:lpstr>SSD Tradeoffs vs Rotating Disks</vt:lpstr>
      <vt:lpstr>Improving disk performance</vt:lpstr>
      <vt:lpstr>Use Arrays of Small Disks?</vt:lpstr>
      <vt:lpstr>Replace Small Number of Large Disks with Large Number of Small Disks! (1988 Disks)</vt:lpstr>
      <vt:lpstr>Array Reliability</vt:lpstr>
      <vt:lpstr>Redundant Arrays of (Inexpensive) Disks</vt:lpstr>
      <vt:lpstr>RAID 0: Nonredundant (JBOD)</vt:lpstr>
      <vt:lpstr>Redundant Arrays of Inexpensive Disks RAID 1: Disk Mirroring/Shadowing</vt:lpstr>
      <vt:lpstr>RAID 4: Block Interleaved Parity</vt:lpstr>
      <vt:lpstr>Redundant Arrays of Inexpensive Disks RAID 5: High I/O Rate Interleaved Parity</vt:lpstr>
      <vt:lpstr>Comparison of RAID Levels (N disks, each with capacity of C)</vt:lpstr>
      <vt:lpstr>Berkeley History: RAID-I</vt:lpstr>
      <vt:lpstr>Storage Architectures</vt:lpstr>
      <vt:lpstr>What is cloud storage?</vt:lpstr>
      <vt:lpstr>Storage Types</vt:lpstr>
      <vt:lpstr>Block Storage</vt:lpstr>
      <vt:lpstr>File Storage</vt:lpstr>
      <vt:lpstr>Object Storage</vt:lpstr>
      <vt:lpstr>How does cloud storage work? </vt:lpstr>
      <vt:lpstr>Cloud storage</vt:lpstr>
      <vt:lpstr>Reliability, availability</vt:lpstr>
      <vt:lpstr>How to improve reliability in data centers?</vt:lpstr>
      <vt:lpstr>Data replication (HDFS)</vt:lpstr>
      <vt:lpstr>HDFS block replication (Default: 3 replicas for every block)</vt:lpstr>
      <vt:lpstr>How to improve reliability in data centers?</vt:lpstr>
      <vt:lpstr>Erasure Coding</vt:lpstr>
      <vt:lpstr>FINGER: A Novel Erasure Coding Scheme Using Fine Granularity Blocks to Improve Hadoop Write and Update Performance</vt:lpstr>
      <vt:lpstr>Introduction</vt:lpstr>
      <vt:lpstr>Typical Hadoop Cluster</vt:lpstr>
      <vt:lpstr>Motivation</vt:lpstr>
      <vt:lpstr>Motivating Example</vt:lpstr>
      <vt:lpstr>Our Fine Granularity Erasure Coding Scheme</vt:lpstr>
      <vt:lpstr>FINGER Design Goals</vt:lpstr>
      <vt:lpstr>FINGER Architecture</vt:lpstr>
      <vt:lpstr>Reads in FINGER</vt:lpstr>
      <vt:lpstr>FINGER Performance Evaluation</vt:lpstr>
      <vt:lpstr>FINGER Update Performance</vt:lpstr>
      <vt:lpstr>FINGER Disk I/O for File Update</vt:lpstr>
      <vt:lpstr>FINGER Write Performance</vt:lpstr>
      <vt:lpstr>FINGER Disk I/O for File Write</vt:lpstr>
      <vt:lpstr>FINGER Read Performance</vt:lpstr>
      <vt:lpstr>FINGER Recovery Performance</vt:lpstr>
      <vt:lpstr>Conclusion</vt:lpstr>
      <vt:lpstr>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dc:title>
  <dc:subject/>
  <dc:creator>Xubin He</dc:creator>
  <cp:keywords/>
  <dc:description/>
  <cp:lastModifiedBy>Xubin He</cp:lastModifiedBy>
  <cp:revision>1</cp:revision>
  <dcterms:created xsi:type="dcterms:W3CDTF">2012-01-18T19:23:25Z</dcterms:created>
  <dcterms:modified xsi:type="dcterms:W3CDTF">2024-11-20T21:00:42Z</dcterms:modified>
  <cp:category/>
</cp:coreProperties>
</file>