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127" r:id="rId2"/>
    <p:sldMasterId id="2147484247" r:id="rId3"/>
  </p:sldMasterIdLst>
  <p:notesMasterIdLst>
    <p:notesMasterId r:id="rId42"/>
  </p:notesMasterIdLst>
  <p:handoutMasterIdLst>
    <p:handoutMasterId r:id="rId43"/>
  </p:handoutMasterIdLst>
  <p:sldIdLst>
    <p:sldId id="313" r:id="rId4"/>
    <p:sldId id="589" r:id="rId5"/>
    <p:sldId id="510" r:id="rId6"/>
    <p:sldId id="640" r:id="rId7"/>
    <p:sldId id="643" r:id="rId8"/>
    <p:sldId id="645" r:id="rId9"/>
    <p:sldId id="644" r:id="rId10"/>
    <p:sldId id="646" r:id="rId11"/>
    <p:sldId id="592" r:id="rId12"/>
    <p:sldId id="612" r:id="rId13"/>
    <p:sldId id="517" r:id="rId14"/>
    <p:sldId id="619" r:id="rId15"/>
    <p:sldId id="621" r:id="rId16"/>
    <p:sldId id="622" r:id="rId17"/>
    <p:sldId id="626" r:id="rId18"/>
    <p:sldId id="427" r:id="rId19"/>
    <p:sldId id="428" r:id="rId20"/>
    <p:sldId id="642" r:id="rId21"/>
    <p:sldId id="627" r:id="rId22"/>
    <p:sldId id="430" r:id="rId23"/>
    <p:sldId id="431" r:id="rId24"/>
    <p:sldId id="432" r:id="rId25"/>
    <p:sldId id="433" r:id="rId26"/>
    <p:sldId id="508" r:id="rId27"/>
    <p:sldId id="509" r:id="rId28"/>
    <p:sldId id="628" r:id="rId29"/>
    <p:sldId id="629" r:id="rId30"/>
    <p:sldId id="560" r:id="rId31"/>
    <p:sldId id="562" r:id="rId32"/>
    <p:sldId id="563" r:id="rId33"/>
    <p:sldId id="631" r:id="rId34"/>
    <p:sldId id="613" r:id="rId35"/>
    <p:sldId id="614" r:id="rId36"/>
    <p:sldId id="565" r:id="rId37"/>
    <p:sldId id="632" r:id="rId38"/>
    <p:sldId id="634" r:id="rId39"/>
    <p:sldId id="635" r:id="rId40"/>
    <p:sldId id="63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267E4-E152-2340-B6A4-7C1A903EA8F6}" v="83" dt="2024-08-28T20:24:18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7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285B0AD6-410C-FF44-9660-2ECD17A01C20}"/>
    <pc:docChg chg="addSld modSld">
      <pc:chgData name="Xubin He" userId="a33a216f-f5a5-48b2-8576-548ff3eb278c" providerId="ADAL" clId="{285B0AD6-410C-FF44-9660-2ECD17A01C20}" dt="2024-08-27T15:07:33.074" v="582" actId="20577"/>
      <pc:docMkLst>
        <pc:docMk/>
      </pc:docMkLst>
      <pc:sldChg chg="modSp mod">
        <pc:chgData name="Xubin He" userId="a33a216f-f5a5-48b2-8576-548ff3eb278c" providerId="ADAL" clId="{285B0AD6-410C-FF44-9660-2ECD17A01C20}" dt="2024-08-27T14:36:19.511" v="4" actId="20577"/>
        <pc:sldMkLst>
          <pc:docMk/>
          <pc:sldMk cId="0" sldId="313"/>
        </pc:sldMkLst>
        <pc:spChg chg="mod">
          <ac:chgData name="Xubin He" userId="a33a216f-f5a5-48b2-8576-548ff3eb278c" providerId="ADAL" clId="{285B0AD6-410C-FF44-9660-2ECD17A01C20}" dt="2024-08-27T14:36:19.511" v="4" actId="20577"/>
          <ac:spMkLst>
            <pc:docMk/>
            <pc:sldMk cId="0" sldId="313"/>
            <ac:spMk id="5121" creationId="{5E676C93-6BD5-9878-0CCB-4BEE0456ACA3}"/>
          </ac:spMkLst>
        </pc:spChg>
      </pc:sldChg>
      <pc:sldChg chg="modSp mod">
        <pc:chgData name="Xubin He" userId="a33a216f-f5a5-48b2-8576-548ff3eb278c" providerId="ADAL" clId="{285B0AD6-410C-FF44-9660-2ECD17A01C20}" dt="2024-08-27T14:39:30.862" v="98" actId="20577"/>
        <pc:sldMkLst>
          <pc:docMk/>
          <pc:sldMk cId="0" sldId="640"/>
        </pc:sldMkLst>
        <pc:spChg chg="mod">
          <ac:chgData name="Xubin He" userId="a33a216f-f5a5-48b2-8576-548ff3eb278c" providerId="ADAL" clId="{285B0AD6-410C-FF44-9660-2ECD17A01C20}" dt="2024-08-27T14:39:30.862" v="98" actId="20577"/>
          <ac:spMkLst>
            <pc:docMk/>
            <pc:sldMk cId="0" sldId="640"/>
            <ac:spMk id="8194" creationId="{02FF8855-0103-2CC3-63DC-8C1163784037}"/>
          </ac:spMkLst>
        </pc:spChg>
      </pc:sldChg>
      <pc:sldChg chg="modSp mod">
        <pc:chgData name="Xubin He" userId="a33a216f-f5a5-48b2-8576-548ff3eb278c" providerId="ADAL" clId="{285B0AD6-410C-FF44-9660-2ECD17A01C20}" dt="2024-08-27T15:01:42.252" v="422" actId="20577"/>
        <pc:sldMkLst>
          <pc:docMk/>
          <pc:sldMk cId="3870705778" sldId="643"/>
        </pc:sldMkLst>
        <pc:spChg chg="mod">
          <ac:chgData name="Xubin He" userId="a33a216f-f5a5-48b2-8576-548ff3eb278c" providerId="ADAL" clId="{285B0AD6-410C-FF44-9660-2ECD17A01C20}" dt="2024-08-27T15:01:42.252" v="422" actId="20577"/>
          <ac:spMkLst>
            <pc:docMk/>
            <pc:sldMk cId="3870705778" sldId="643"/>
            <ac:spMk id="3" creationId="{DCDCEA8F-65B0-6B16-2D65-361F465594FB}"/>
          </ac:spMkLst>
        </pc:spChg>
      </pc:sldChg>
      <pc:sldChg chg="modSp new mod">
        <pc:chgData name="Xubin He" userId="a33a216f-f5a5-48b2-8576-548ff3eb278c" providerId="ADAL" clId="{285B0AD6-410C-FF44-9660-2ECD17A01C20}" dt="2024-08-27T14:54:40.082" v="421" actId="207"/>
        <pc:sldMkLst>
          <pc:docMk/>
          <pc:sldMk cId="2403600290" sldId="644"/>
        </pc:sldMkLst>
        <pc:spChg chg="mod">
          <ac:chgData name="Xubin He" userId="a33a216f-f5a5-48b2-8576-548ff3eb278c" providerId="ADAL" clId="{285B0AD6-410C-FF44-9660-2ECD17A01C20}" dt="2024-08-27T14:47:48.570" v="115"/>
          <ac:spMkLst>
            <pc:docMk/>
            <pc:sldMk cId="2403600290" sldId="644"/>
            <ac:spMk id="2" creationId="{9AB59BD3-8849-B665-DA99-32F923130092}"/>
          </ac:spMkLst>
        </pc:spChg>
        <pc:spChg chg="mod">
          <ac:chgData name="Xubin He" userId="a33a216f-f5a5-48b2-8576-548ff3eb278c" providerId="ADAL" clId="{285B0AD6-410C-FF44-9660-2ECD17A01C20}" dt="2024-08-27T14:54:40.082" v="421" actId="207"/>
          <ac:spMkLst>
            <pc:docMk/>
            <pc:sldMk cId="2403600290" sldId="644"/>
            <ac:spMk id="3" creationId="{11FC2EA5-0A4F-E896-E31C-553CFDC2B942}"/>
          </ac:spMkLst>
        </pc:spChg>
      </pc:sldChg>
      <pc:sldChg chg="modSp new mod">
        <pc:chgData name="Xubin He" userId="a33a216f-f5a5-48b2-8576-548ff3eb278c" providerId="ADAL" clId="{285B0AD6-410C-FF44-9660-2ECD17A01C20}" dt="2024-08-27T15:03:07.098" v="461" actId="20577"/>
        <pc:sldMkLst>
          <pc:docMk/>
          <pc:sldMk cId="1231949364" sldId="645"/>
        </pc:sldMkLst>
        <pc:spChg chg="mod">
          <ac:chgData name="Xubin He" userId="a33a216f-f5a5-48b2-8576-548ff3eb278c" providerId="ADAL" clId="{285B0AD6-410C-FF44-9660-2ECD17A01C20}" dt="2024-08-27T15:02:04.110" v="450" actId="20577"/>
          <ac:spMkLst>
            <pc:docMk/>
            <pc:sldMk cId="1231949364" sldId="645"/>
            <ac:spMk id="2" creationId="{473D3466-E3F6-BFDB-26B6-29888007DDE0}"/>
          </ac:spMkLst>
        </pc:spChg>
        <pc:spChg chg="mod">
          <ac:chgData name="Xubin He" userId="a33a216f-f5a5-48b2-8576-548ff3eb278c" providerId="ADAL" clId="{285B0AD6-410C-FF44-9660-2ECD17A01C20}" dt="2024-08-27T15:03:07.098" v="461" actId="20577"/>
          <ac:spMkLst>
            <pc:docMk/>
            <pc:sldMk cId="1231949364" sldId="645"/>
            <ac:spMk id="3" creationId="{B40F5141-4090-142B-13DF-86D0E391A2EC}"/>
          </ac:spMkLst>
        </pc:spChg>
      </pc:sldChg>
      <pc:sldChg chg="modSp new mod">
        <pc:chgData name="Xubin He" userId="a33a216f-f5a5-48b2-8576-548ff3eb278c" providerId="ADAL" clId="{285B0AD6-410C-FF44-9660-2ECD17A01C20}" dt="2024-08-27T15:07:33.074" v="582" actId="20577"/>
        <pc:sldMkLst>
          <pc:docMk/>
          <pc:sldMk cId="376221341" sldId="646"/>
        </pc:sldMkLst>
        <pc:spChg chg="mod">
          <ac:chgData name="Xubin He" userId="a33a216f-f5a5-48b2-8576-548ff3eb278c" providerId="ADAL" clId="{285B0AD6-410C-FF44-9660-2ECD17A01C20}" dt="2024-08-27T15:06:19.408" v="481" actId="20577"/>
          <ac:spMkLst>
            <pc:docMk/>
            <pc:sldMk cId="376221341" sldId="646"/>
            <ac:spMk id="2" creationId="{AE596430-FAAD-707F-0F80-C449AC137C12}"/>
          </ac:spMkLst>
        </pc:spChg>
        <pc:spChg chg="mod">
          <ac:chgData name="Xubin He" userId="a33a216f-f5a5-48b2-8576-548ff3eb278c" providerId="ADAL" clId="{285B0AD6-410C-FF44-9660-2ECD17A01C20}" dt="2024-08-27T15:07:33.074" v="582" actId="20577"/>
          <ac:spMkLst>
            <pc:docMk/>
            <pc:sldMk cId="376221341" sldId="646"/>
            <ac:spMk id="3" creationId="{79F8298E-C207-6AC9-D719-F5A7B7B09BEE}"/>
          </ac:spMkLst>
        </pc:spChg>
      </pc:sldChg>
    </pc:docChg>
  </pc:docChgLst>
  <pc:docChgLst>
    <pc:chgData name="Xubin He" userId="a33a216f-f5a5-48b2-8576-548ff3eb278c" providerId="ADAL" clId="{4CA267E4-E152-2340-B6A4-7C1A903EA8F6}"/>
    <pc:docChg chg="addSld delSld modSld">
      <pc:chgData name="Xubin He" userId="a33a216f-f5a5-48b2-8576-548ff3eb278c" providerId="ADAL" clId="{4CA267E4-E152-2340-B6A4-7C1A903EA8F6}" dt="2024-08-28T20:24:18.997" v="85" actId="20577"/>
      <pc:docMkLst>
        <pc:docMk/>
      </pc:docMkLst>
      <pc:sldChg chg="del">
        <pc:chgData name="Xubin He" userId="a33a216f-f5a5-48b2-8576-548ff3eb278c" providerId="ADAL" clId="{4CA267E4-E152-2340-B6A4-7C1A903EA8F6}" dt="2024-08-28T19:13:16.830" v="2" actId="2696"/>
        <pc:sldMkLst>
          <pc:docMk/>
          <pc:sldMk cId="0" sldId="434"/>
        </pc:sldMkLst>
      </pc:sldChg>
      <pc:sldChg chg="add del">
        <pc:chgData name="Xubin He" userId="a33a216f-f5a5-48b2-8576-548ff3eb278c" providerId="ADAL" clId="{4CA267E4-E152-2340-B6A4-7C1A903EA8F6}" dt="2024-08-28T20:17:03.581" v="5"/>
        <pc:sldMkLst>
          <pc:docMk/>
          <pc:sldMk cId="0" sldId="510"/>
        </pc:sldMkLst>
      </pc:sldChg>
      <pc:sldChg chg="modSp mod">
        <pc:chgData name="Xubin He" userId="a33a216f-f5a5-48b2-8576-548ff3eb278c" providerId="ADAL" clId="{4CA267E4-E152-2340-B6A4-7C1A903EA8F6}" dt="2024-08-28T17:52:44.371" v="0" actId="20577"/>
        <pc:sldMkLst>
          <pc:docMk/>
          <pc:sldMk cId="0" sldId="517"/>
        </pc:sldMkLst>
        <pc:spChg chg="mod">
          <ac:chgData name="Xubin He" userId="a33a216f-f5a5-48b2-8576-548ff3eb278c" providerId="ADAL" clId="{4CA267E4-E152-2340-B6A4-7C1A903EA8F6}" dt="2024-08-28T17:52:44.371" v="0" actId="20577"/>
          <ac:spMkLst>
            <pc:docMk/>
            <pc:sldMk cId="0" sldId="517"/>
            <ac:spMk id="13314" creationId="{42709BAE-24B7-6BB9-E1BA-AAC6D07B2D06}"/>
          </ac:spMkLst>
        </pc:spChg>
      </pc:sldChg>
      <pc:sldChg chg="modSp mod">
        <pc:chgData name="Xubin He" userId="a33a216f-f5a5-48b2-8576-548ff3eb278c" providerId="ADAL" clId="{4CA267E4-E152-2340-B6A4-7C1A903EA8F6}" dt="2024-08-28T17:53:41.667" v="1" actId="115"/>
        <pc:sldMkLst>
          <pc:docMk/>
          <pc:sldMk cId="0" sldId="621"/>
        </pc:sldMkLst>
        <pc:spChg chg="mod">
          <ac:chgData name="Xubin He" userId="a33a216f-f5a5-48b2-8576-548ff3eb278c" providerId="ADAL" clId="{4CA267E4-E152-2340-B6A4-7C1A903EA8F6}" dt="2024-08-28T17:53:41.667" v="1" actId="115"/>
          <ac:spMkLst>
            <pc:docMk/>
            <pc:sldMk cId="0" sldId="621"/>
            <ac:spMk id="17410" creationId="{8B257241-011C-BC3D-FEB8-2319E8588EAF}"/>
          </ac:spMkLst>
        </pc:spChg>
      </pc:sldChg>
      <pc:sldChg chg="modSp mod">
        <pc:chgData name="Xubin He" userId="a33a216f-f5a5-48b2-8576-548ff3eb278c" providerId="ADAL" clId="{4CA267E4-E152-2340-B6A4-7C1A903EA8F6}" dt="2024-08-28T20:21:23.999" v="9" actId="20577"/>
        <pc:sldMkLst>
          <pc:docMk/>
          <pc:sldMk cId="3870705778" sldId="643"/>
        </pc:sldMkLst>
        <pc:spChg chg="mod">
          <ac:chgData name="Xubin He" userId="a33a216f-f5a5-48b2-8576-548ff3eb278c" providerId="ADAL" clId="{4CA267E4-E152-2340-B6A4-7C1A903EA8F6}" dt="2024-08-28T20:21:23.999" v="9" actId="20577"/>
          <ac:spMkLst>
            <pc:docMk/>
            <pc:sldMk cId="3870705778" sldId="643"/>
            <ac:spMk id="3" creationId="{DCDCEA8F-65B0-6B16-2D65-361F465594FB}"/>
          </ac:spMkLst>
        </pc:spChg>
      </pc:sldChg>
      <pc:sldChg chg="modSp mod">
        <pc:chgData name="Xubin He" userId="a33a216f-f5a5-48b2-8576-548ff3eb278c" providerId="ADAL" clId="{4CA267E4-E152-2340-B6A4-7C1A903EA8F6}" dt="2024-08-28T20:22:08.313" v="25" actId="20577"/>
        <pc:sldMkLst>
          <pc:docMk/>
          <pc:sldMk cId="2403600290" sldId="644"/>
        </pc:sldMkLst>
        <pc:spChg chg="mod">
          <ac:chgData name="Xubin He" userId="a33a216f-f5a5-48b2-8576-548ff3eb278c" providerId="ADAL" clId="{4CA267E4-E152-2340-B6A4-7C1A903EA8F6}" dt="2024-08-28T20:22:08.313" v="25" actId="20577"/>
          <ac:spMkLst>
            <pc:docMk/>
            <pc:sldMk cId="2403600290" sldId="644"/>
            <ac:spMk id="3" creationId="{11FC2EA5-0A4F-E896-E31C-553CFDC2B942}"/>
          </ac:spMkLst>
        </pc:spChg>
      </pc:sldChg>
      <pc:sldChg chg="modSp mod">
        <pc:chgData name="Xubin He" userId="a33a216f-f5a5-48b2-8576-548ff3eb278c" providerId="ADAL" clId="{4CA267E4-E152-2340-B6A4-7C1A903EA8F6}" dt="2024-08-28T20:24:18.997" v="85" actId="20577"/>
        <pc:sldMkLst>
          <pc:docMk/>
          <pc:sldMk cId="376221341" sldId="646"/>
        </pc:sldMkLst>
        <pc:spChg chg="mod">
          <ac:chgData name="Xubin He" userId="a33a216f-f5a5-48b2-8576-548ff3eb278c" providerId="ADAL" clId="{4CA267E4-E152-2340-B6A4-7C1A903EA8F6}" dt="2024-08-28T20:24:18.997" v="85" actId="20577"/>
          <ac:spMkLst>
            <pc:docMk/>
            <pc:sldMk cId="376221341" sldId="646"/>
            <ac:spMk id="3" creationId="{79F8298E-C207-6AC9-D719-F5A7B7B09BEE}"/>
          </ac:spMkLst>
        </pc:spChg>
      </pc:sldChg>
    </pc:docChg>
  </pc:docChgLst>
  <pc:docChgLst>
    <pc:chgData name="Xubin He" userId="a33a216f-f5a5-48b2-8576-548ff3eb278c" providerId="ADAL" clId="{FFEA47B3-152C-734F-B3E4-10AEC8C50EA6}"/>
    <pc:docChg chg="delSld modSld">
      <pc:chgData name="Xubin He" userId="a33a216f-f5a5-48b2-8576-548ff3eb278c" providerId="ADAL" clId="{FFEA47B3-152C-734F-B3E4-10AEC8C50EA6}" dt="2023-08-30T19:33:47.515" v="77" actId="20577"/>
      <pc:docMkLst>
        <pc:docMk/>
      </pc:docMkLst>
      <pc:sldChg chg="del">
        <pc:chgData name="Xubin He" userId="a33a216f-f5a5-48b2-8576-548ff3eb278c" providerId="ADAL" clId="{FFEA47B3-152C-734F-B3E4-10AEC8C50EA6}" dt="2023-08-30T19:28:10.600" v="29" actId="2696"/>
        <pc:sldMkLst>
          <pc:docMk/>
          <pc:sldMk cId="0" sldId="615"/>
        </pc:sldMkLst>
      </pc:sldChg>
      <pc:sldChg chg="modSp mod">
        <pc:chgData name="Xubin He" userId="a33a216f-f5a5-48b2-8576-548ff3eb278c" providerId="ADAL" clId="{FFEA47B3-152C-734F-B3E4-10AEC8C50EA6}" dt="2023-08-30T19:33:16.084" v="46" actId="20577"/>
        <pc:sldMkLst>
          <pc:docMk/>
          <pc:sldMk cId="0" sldId="635"/>
        </pc:sldMkLst>
        <pc:spChg chg="mod">
          <ac:chgData name="Xubin He" userId="a33a216f-f5a5-48b2-8576-548ff3eb278c" providerId="ADAL" clId="{FFEA47B3-152C-734F-B3E4-10AEC8C50EA6}" dt="2023-08-30T19:33:16.084" v="46" actId="20577"/>
          <ac:spMkLst>
            <pc:docMk/>
            <pc:sldMk cId="0" sldId="635"/>
            <ac:spMk id="46082" creationId="{D203A57A-C23E-724C-5918-3EB16593BFD1}"/>
          </ac:spMkLst>
        </pc:spChg>
      </pc:sldChg>
      <pc:sldChg chg="modSp mod">
        <pc:chgData name="Xubin He" userId="a33a216f-f5a5-48b2-8576-548ff3eb278c" providerId="ADAL" clId="{FFEA47B3-152C-734F-B3E4-10AEC8C50EA6}" dt="2023-08-30T19:33:47.515" v="77" actId="20577"/>
        <pc:sldMkLst>
          <pc:docMk/>
          <pc:sldMk cId="0" sldId="637"/>
        </pc:sldMkLst>
        <pc:spChg chg="mod">
          <ac:chgData name="Xubin He" userId="a33a216f-f5a5-48b2-8576-548ff3eb278c" providerId="ADAL" clId="{FFEA47B3-152C-734F-B3E4-10AEC8C50EA6}" dt="2023-08-30T19:33:47.515" v="77" actId="20577"/>
          <ac:spMkLst>
            <pc:docMk/>
            <pc:sldMk cId="0" sldId="637"/>
            <ac:spMk id="49154" creationId="{EC4CBE99-4546-4DB4-B58F-6CF08CB126AF}"/>
          </ac:spMkLst>
        </pc:spChg>
      </pc:sldChg>
      <pc:sldChg chg="modSp mod">
        <pc:chgData name="Xubin He" userId="a33a216f-f5a5-48b2-8576-548ff3eb278c" providerId="ADAL" clId="{FFEA47B3-152C-734F-B3E4-10AEC8C50EA6}" dt="2023-08-30T19:11:57.353" v="28" actId="20577"/>
        <pc:sldMkLst>
          <pc:docMk/>
          <pc:sldMk cId="0" sldId="640"/>
        </pc:sldMkLst>
        <pc:spChg chg="mod">
          <ac:chgData name="Xubin He" userId="a33a216f-f5a5-48b2-8576-548ff3eb278c" providerId="ADAL" clId="{FFEA47B3-152C-734F-B3E4-10AEC8C50EA6}" dt="2023-08-30T19:11:57.353" v="28" actId="20577"/>
          <ac:spMkLst>
            <pc:docMk/>
            <pc:sldMk cId="0" sldId="640"/>
            <ac:spMk id="8194" creationId="{02FF8855-0103-2CC3-63DC-8C11637840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052C840-FD85-DEE6-294B-AE56271D2B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E420513-D468-388A-63A3-247D8030F5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62F2F1A2-C43E-DCB9-184E-23A6733B70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A7BF048A-F61E-34BA-7EB1-25DC9E2404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7502CC-5178-C54F-B15D-793907B69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3AFBDEF-2494-1648-B8DB-170CF10F77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39E22E-456A-2DB5-9FEC-7B03CD3E47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CB54440-B470-42A8-7167-AB2F3630A3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70DE415-35A3-768F-9E5F-98E9A9D56D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1E79E3A-4165-9CD4-F6F3-F24C01FDF9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87FC887-7E97-65F0-E944-16D15141A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37F4F8-8593-1C48-8245-0C8B3C13D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6">
            <a:extLst>
              <a:ext uri="{FF2B5EF4-FFF2-40B4-BE49-F238E27FC236}">
                <a16:creationId xmlns:a16="http://schemas.microsoft.com/office/drawing/2014/main" id="{82931065-1CBE-7C7F-823C-EE2B68513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6146" name="Rectangle 7">
            <a:extLst>
              <a:ext uri="{FF2B5EF4-FFF2-40B4-BE49-F238E27FC236}">
                <a16:creationId xmlns:a16="http://schemas.microsoft.com/office/drawing/2014/main" id="{E0BBF069-7507-D452-4318-4FC4A17F2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E6F554-DB16-1349-B65F-65F916B3635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050">
            <a:extLst>
              <a:ext uri="{FF2B5EF4-FFF2-40B4-BE49-F238E27FC236}">
                <a16:creationId xmlns:a16="http://schemas.microsoft.com/office/drawing/2014/main" id="{A9B91389-2455-3758-DF64-0A20DE3F6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2051">
            <a:extLst>
              <a:ext uri="{FF2B5EF4-FFF2-40B4-BE49-F238E27FC236}">
                <a16:creationId xmlns:a16="http://schemas.microsoft.com/office/drawing/2014/main" id="{444A250F-F8F7-5802-6BD4-99F241C3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3AA8C164-AC0B-CB2A-1FCA-2096C98F6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7F59F1-D7FD-6B44-91E4-201F8314C6DC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B2AB43A-656F-2ED8-977C-54B69F0D4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21D74D-86FD-1D32-9943-5F8F4A38B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8D826E8D-320F-C70C-2C98-B123AE06AA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A3D54D24-1808-6A2B-649D-FA52DCEA3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C6F651-C9DB-2245-A94E-D4F18302ABA7}" type="slidenum">
              <a:rPr lang="en-US" altLang="en-US" sz="900" smtClean="0">
                <a:solidFill>
                  <a:srgbClr val="000000"/>
                </a:solidFill>
              </a:rPr>
              <a:pPr/>
              <a:t>18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C3C0F36-945E-13F5-D72B-1D4BB331E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62F547C-7686-2315-9DC7-00CC651A3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>
            <a:extLst>
              <a:ext uri="{FF2B5EF4-FFF2-40B4-BE49-F238E27FC236}">
                <a16:creationId xmlns:a16="http://schemas.microsoft.com/office/drawing/2014/main" id="{37BD4958-0515-A867-1C52-6F276011D5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30722" name="Rectangle 5">
            <a:extLst>
              <a:ext uri="{FF2B5EF4-FFF2-40B4-BE49-F238E27FC236}">
                <a16:creationId xmlns:a16="http://schemas.microsoft.com/office/drawing/2014/main" id="{342B2332-F069-D210-5234-FADF20763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90DC68-717E-3940-9212-9B8A275EB0D1}" type="slidenum">
              <a:rPr lang="en-US" altLang="en-US" sz="900" smtClean="0">
                <a:solidFill>
                  <a:srgbClr val="000000"/>
                </a:solidFill>
              </a:rPr>
              <a:pPr/>
              <a:t>19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F2B47EA-B0C1-FA76-FEB9-4F1807DA9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36CA1FC-326F-F64C-2BB3-2E882AA2A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B04CCB8-6D6F-AB9C-8DE5-40986FCFC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52C1AFF-85B9-E346-9BF1-55C71DF4C80D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65D4545-578D-4B60-C822-93E55D163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8B54173-AA8A-DD58-34D5-FA217F1B4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11500A7-E3DC-0FDC-B75C-28DB5BF6D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E3486B-F0A9-0740-87B2-0B69E34111C0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76D2FA4-F16A-ECFD-5A0D-E90B8E666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BA4A8-89B6-5EDD-CA91-51587C994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AB716A1B-0A63-8FBE-CC7D-234D64244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335D98-41FD-D043-9303-791FB1CFF2FD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A872FE0-01E7-2F7C-7A7A-9DE98E5D1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043B7DB-C6CD-4B65-A0B5-A2F518010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9AAC8AC6-6C31-5F49-D9EA-8776F9C86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48D4F8-A460-1742-AFF6-3FA4D6E21908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DA5FE5E-4A88-76CF-234A-1FAE80239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A15FA00-EB40-AC3F-BFEF-05C8CEC0C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828A696-B123-1962-1D85-43D797251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A868D2-0398-8142-B4FC-E35188308EFC}" type="slidenum">
              <a:rPr lang="en-US" altLang="en-US" sz="1300" smtClean="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3C32285-04C4-ECD3-2947-042E9830B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CF916A7-2333-26AE-FDB9-ED143A901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69507E7-5B3D-2F1B-F03C-708F77DBD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B0D48F-0C99-784C-82C6-F1B614730539}" type="slidenum">
              <a:rPr lang="en-US" altLang="en-US" sz="1300" smtClean="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9BD6A89-E025-64E6-1450-F331D67E7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985AF00-6F9E-5F4A-9106-D4F16DF4F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>
            <a:extLst>
              <a:ext uri="{FF2B5EF4-FFF2-40B4-BE49-F238E27FC236}">
                <a16:creationId xmlns:a16="http://schemas.microsoft.com/office/drawing/2014/main" id="{359A04B3-785D-38BD-D359-C499860A95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47106" name="Rectangle 5">
            <a:extLst>
              <a:ext uri="{FF2B5EF4-FFF2-40B4-BE49-F238E27FC236}">
                <a16:creationId xmlns:a16="http://schemas.microsoft.com/office/drawing/2014/main" id="{93C56829-0643-0719-2198-4B758D311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9939F7-3143-0441-A61D-746A5E62DECE}" type="slidenum">
              <a:rPr lang="en-US" altLang="en-US" sz="900" smtClean="0">
                <a:solidFill>
                  <a:srgbClr val="000000"/>
                </a:solidFill>
              </a:rPr>
              <a:pPr/>
              <a:t>26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CFD095A-53B1-3AE3-ADEF-6DEE565F5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BA73C3D-D303-2CFB-DDF3-28622E9F9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4AE0AFAD-9FDA-56BF-247B-E3AE50143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EE799358-6209-2A39-AE5D-3A4116D14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7C10E35A-777C-0870-D3FD-852DF26E9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99CCE7-1581-E945-9581-28F410B03F4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>
            <a:extLst>
              <a:ext uri="{FF2B5EF4-FFF2-40B4-BE49-F238E27FC236}">
                <a16:creationId xmlns:a16="http://schemas.microsoft.com/office/drawing/2014/main" id="{43477B01-B525-B79B-14E8-FD466E8BB7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49154" name="Rectangle 5">
            <a:extLst>
              <a:ext uri="{FF2B5EF4-FFF2-40B4-BE49-F238E27FC236}">
                <a16:creationId xmlns:a16="http://schemas.microsoft.com/office/drawing/2014/main" id="{C806977E-DA41-52E4-B9FB-A1B9BD40A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EA3A10-48A2-4442-A535-95CEDAA2A732}" type="slidenum">
              <a:rPr lang="en-US" altLang="en-US" sz="900" smtClean="0">
                <a:solidFill>
                  <a:srgbClr val="000000"/>
                </a:solidFill>
              </a:rPr>
              <a:pPr/>
              <a:t>27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9B6E7EE-B534-60D0-530F-9911CB3CE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5DE8A39-E526-759D-55E9-18F276A7B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9026C65A-BE1C-A34A-99F1-E9D8AF980D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E045AF-5AEB-EE44-821E-8A913D97454A}" type="slidenum">
              <a:rPr lang="en-US" altLang="en-US" sz="1200" smtClean="0">
                <a:solidFill>
                  <a:srgbClr val="000000"/>
                </a:solidFill>
              </a:rPr>
              <a:pPr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CDE0E24-B3FF-E65E-7AF5-0D0B0FCAE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F0E4A36-7B7C-6B95-777F-D9D87503D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>
            <a:extLst>
              <a:ext uri="{FF2B5EF4-FFF2-40B4-BE49-F238E27FC236}">
                <a16:creationId xmlns:a16="http://schemas.microsoft.com/office/drawing/2014/main" id="{A37D44FC-181A-71C3-96C1-E8ABDCB7B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88511CD-D089-D64E-BE0D-EC5427602365}" type="slidenum">
              <a:rPr lang="en-US" altLang="en-US" sz="1200" smtClean="0">
                <a:solidFill>
                  <a:srgbClr val="000000"/>
                </a:solidFill>
              </a:rPr>
              <a:pPr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909FF39-C7D7-677A-FA1F-1D3E0D83D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981681F-5F7C-8AF4-847A-F90F42E5F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B1673007-6864-D84F-2FA7-6E82EC2501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6A023D0F-EA71-6EED-1903-4ADD29A4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2F3ECFD9-4CAC-207B-1734-06869B270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19B50B-5BE1-B845-99C9-1A550CAD9191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5E93C4DC-13F2-5A85-6064-1D76044BE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92312CB-8EFA-F749-AA9F-DDE04220EBA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325462C-9ECD-6E77-A0E6-B8F30834C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FA888B3-CD6B-1247-8F18-F0871085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313CA680-2821-E23E-8604-B993665FC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D65D1B96-369A-6349-A1F1-426C5A6A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41D87820-021A-78B8-C8B9-F9986F03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38D1F4-B167-874A-8B36-987A165F7A0A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>
            <a:extLst>
              <a:ext uri="{FF2B5EF4-FFF2-40B4-BE49-F238E27FC236}">
                <a16:creationId xmlns:a16="http://schemas.microsoft.com/office/drawing/2014/main" id="{B58C2802-8A22-3DBF-B216-09C2FE1F28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16386" name="Rectangle 5">
            <a:extLst>
              <a:ext uri="{FF2B5EF4-FFF2-40B4-BE49-F238E27FC236}">
                <a16:creationId xmlns:a16="http://schemas.microsoft.com/office/drawing/2014/main" id="{713E9A6C-A9F2-3F2F-7B70-3A0F102DB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FE6D73-9E23-BC46-879F-5805292D7972}" type="slidenum">
              <a:rPr lang="en-US" altLang="en-US" sz="900" smtClean="0">
                <a:solidFill>
                  <a:srgbClr val="000000"/>
                </a:solidFill>
              </a:rPr>
              <a:pPr/>
              <a:t>12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DE8C469-2006-A915-31E7-F02D4A168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7DA9410-2B3C-2685-0CC5-F60CA5252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05631163-C768-9A34-1923-B460E3438A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8247D8B2-07A2-E084-D6E8-44116C710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040F2A-EED7-3149-8FA3-4F5C66882411}" type="slidenum">
              <a:rPr lang="en-US" altLang="en-US" sz="900" smtClean="0">
                <a:solidFill>
                  <a:srgbClr val="000000"/>
                </a:solidFill>
              </a:rPr>
              <a:pPr/>
              <a:t>13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DF0E375-6EC5-54A4-348A-667E5A0EF4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C81C0FB-46BA-8CF0-7B06-65F4B329E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F6692D4C-A791-8EFA-2B55-14B99690A1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35E42F28-64B7-FB42-546A-3752FEE8C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5852F1C-0283-F041-8D5F-253C7E488162}" type="slidenum">
              <a:rPr lang="en-US" altLang="en-US" sz="900" smtClean="0">
                <a:solidFill>
                  <a:srgbClr val="000000"/>
                </a:solidFill>
              </a:rPr>
              <a:pPr/>
              <a:t>14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0583735-53A9-6483-7245-FC588A3E1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DB797B6-038C-2B5A-00AC-D5F08745F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A6D07F57-D4C9-662F-48F7-8320806C6E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CS258 S99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129CA621-9778-C03D-C206-6E3730372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DDF10DE-BDF5-BC4B-9998-4A867FB94F1B}" type="slidenum">
              <a:rPr lang="en-US" altLang="en-US" sz="900" smtClean="0">
                <a:solidFill>
                  <a:srgbClr val="000000"/>
                </a:solidFill>
              </a:rPr>
              <a:pPr/>
              <a:t>15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882FCBD-247D-8F22-B060-E3C6499C8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9C29A7C-9506-8628-8A78-68ADD4B8A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2C286528-AA17-B4A6-CA0C-63A8D5600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EC5D1A-D9B6-834B-812B-DEECBED1D290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DBAA156-93FB-BF97-DD50-7D845310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86" tIns="46217" rIns="94086" bIns="46217"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22F658-3F19-8728-E453-37A590A2C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93011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858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4591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605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6527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8778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9022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747772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76053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7177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4180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8198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5334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95242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2797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273233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34961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62907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2823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578992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2740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6076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9640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38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4468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56733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097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9622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18943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13617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13153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95771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25218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07731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63374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75817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0996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2780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2177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4F66A7D-8BF4-28E0-4499-56A5E020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F5376B-AE52-27C6-9FDB-967AC0AAC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8158DA-A88C-4466-1D16-2BDDFDFD3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1178E212-51AF-6B48-B0F3-3F75F08DC3AC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EF41633-DAC4-6ADB-8F26-13E2B9816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D27D987-B5E5-DE68-E430-EEFA1C77A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3FA396-86B8-BF1C-65C9-9EA350F95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3D596042-A5DB-AB40-8D76-7DEE6B796F2A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DE83DF-59E9-FD1C-5123-DE6EE758F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86F288-3FFF-0BA9-D854-B91513E2F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0107E44-25DE-6F42-8650-E7176357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35779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8902C6BD-6AFB-3A4A-AF56-07A658D31C63}" type="slidenum">
              <a:rPr lang="en-US" altLang="en-US" sz="900" b="1">
                <a:solidFill>
                  <a:schemeClr val="bg2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z="9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50" b="1">
          <a:solidFill>
            <a:srgbClr val="DC2F00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1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rgbClr val="000078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1650">
          <a:solidFill>
            <a:srgbClr val="000045"/>
          </a:solidFill>
          <a:latin typeface="+mn-lt"/>
          <a:ea typeface="ＭＳ Ｐゴシック" charset="-128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650">
          <a:solidFill>
            <a:schemeClr val="tx1"/>
          </a:solidFill>
          <a:latin typeface="+mn-lt"/>
          <a:ea typeface="ＭＳ Ｐゴシック" charset="-128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50">
          <a:solidFill>
            <a:schemeClr val="tx1"/>
          </a:solidFill>
          <a:latin typeface="+mn-lt"/>
          <a:ea typeface="ＭＳ Ｐゴシック" charset="-128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50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50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50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eekly.com/feature/A-history-of-cloud-computing" TargetMode="External"/><Relationship Id="rId2" Type="http://schemas.openxmlformats.org/officeDocument/2006/relationships/hyperlink" Target="https://www.youtube.com/watch?v=ae_DKNwK_m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?all-free-tier.sort-by=item.additionalFields.SortRank&amp;all-free-tier.sort-order=asc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Xubin.He@Temple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5E676C93-6BD5-9878-0CCB-4BEE0456AC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>
                <a:ea typeface="ＭＳ Ｐゴシック" panose="020B0600070205080204" pitchFamily="34" charset="-128"/>
              </a:rPr>
            </a:br>
            <a:r>
              <a:rPr lang="en-US" altLang="en-US" sz="340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>
                <a:ea typeface="ＭＳ Ｐゴシック" panose="020B0600070205080204" pitchFamily="34" charset="-128"/>
              </a:rPr>
            </a:br>
            <a:br>
              <a:rPr lang="en-US" altLang="en-US" sz="3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Introduction</a:t>
            </a:r>
            <a:endParaRPr lang="en-US" altLang="en-US" sz="3400">
              <a:ea typeface="ＭＳ Ｐゴシック" panose="020B0600070205080204" pitchFamily="34" charset="-128"/>
            </a:endParaRP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4C3384D-4FB0-0B7A-3205-8C4679C55A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5669096-443A-1A10-BD61-437226E99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2212975"/>
            <a:ext cx="8610600" cy="13128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Brief Review of Parallel and Distributed Computing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96BEDDE1-4AEA-AF2A-8FC7-E30048914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00025"/>
            <a:ext cx="8393113" cy="59055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Computing Paradigm Distinctions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42709BAE-24B7-6BB9-E1BA-AAC6D07B2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8388"/>
            <a:ext cx="8388350" cy="53371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en-US" sz="2400">
                <a:ea typeface="ＭＳ Ｐゴシック" panose="020B0600070205080204" pitchFamily="34" charset="-128"/>
              </a:rPr>
              <a:t>Centralized Computing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000">
                <a:ea typeface="ＭＳ Ｐゴシック" panose="020B0600070205080204" pitchFamily="34" charset="-128"/>
              </a:rPr>
              <a:t>All computer resources are centralized in one physical system.</a:t>
            </a:r>
          </a:p>
          <a:p>
            <a:pPr>
              <a:buFont typeface="Wingdings" pitchFamily="2" charset="2"/>
              <a:buChar char="l"/>
            </a:pPr>
            <a:r>
              <a:rPr lang="en-US" altLang="en-US" sz="2400">
                <a:ea typeface="ＭＳ Ｐゴシック" panose="020B0600070205080204" pitchFamily="34" charset="-128"/>
              </a:rPr>
              <a:t>Parallel Computing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000">
                <a:ea typeface="ＭＳ Ｐゴシック" panose="020B0600070205080204" pitchFamily="34" charset="-128"/>
              </a:rPr>
              <a:t>All processors are either tightly coupled with central shared memory or loosely coupled with distributed memory</a:t>
            </a:r>
          </a:p>
          <a:p>
            <a:pPr>
              <a:buFont typeface="Wingdings" pitchFamily="2" charset="2"/>
              <a:buChar char="l"/>
            </a:pPr>
            <a:r>
              <a:rPr lang="en-US" altLang="en-US" sz="2400">
                <a:ea typeface="ＭＳ Ｐゴシック" panose="020B0600070205080204" pitchFamily="34" charset="-128"/>
              </a:rPr>
              <a:t>Distributed Computing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000">
                <a:ea typeface="ＭＳ Ｐゴシック" panose="020B0600070205080204" pitchFamily="34" charset="-128"/>
              </a:rPr>
              <a:t>A distributed system consists of multiple autonomous computers, each with its own private memory, communicating over a network.</a:t>
            </a:r>
          </a:p>
          <a:p>
            <a:pPr>
              <a:buFont typeface="Wingdings" pitchFamily="2" charset="2"/>
              <a:buChar char="l"/>
            </a:pPr>
            <a:r>
              <a:rPr lang="en-US" altLang="en-US" sz="2400">
                <a:ea typeface="ＭＳ Ｐゴシック" panose="020B0600070205080204" pitchFamily="34" charset="-128"/>
              </a:rPr>
              <a:t>Cloud Computing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000">
                <a:ea typeface="ＭＳ Ｐゴシック" panose="020B0600070205080204" pitchFamily="34" charset="-128"/>
              </a:rPr>
              <a:t>An Internet cloud of resources that may be either centralized or decentralized. The cloud applies to parallel or distributed computing or both. Clouds may be built from physical or virtualized resources.</a:t>
            </a:r>
          </a:p>
          <a:p>
            <a:pPr>
              <a:buFont typeface="Wingdings" pitchFamily="2" charset="2"/>
              <a:buChar char="l"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2678189-2F0E-5481-9B1B-0D245DF69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446588" cy="685800"/>
          </a:xfrm>
        </p:spPr>
        <p:txBody>
          <a:bodyPr/>
          <a:lstStyle/>
          <a:p>
            <a:r>
              <a:rPr lang="en-US" altLang="en-US" u="sng">
                <a:ea typeface="ＭＳ Ｐゴシック" panose="020B0600070205080204" pitchFamily="34" charset="-128"/>
              </a:rPr>
              <a:t>Flynn’s Taxonomy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38B90E3-71DB-48ED-9026-79818F957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066800"/>
            <a:ext cx="8382000" cy="5105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Flynn classified by data and control streams in 1966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SIMD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>
                <a:ea typeface="ＭＳ Ｐゴシック" panose="020B0600070205080204" pitchFamily="34" charset="-128"/>
              </a:rPr>
              <a:t>Data Level Parallelism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MIMD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en-US">
                <a:ea typeface="ＭＳ Ｐゴシック" panose="020B0600070205080204" pitchFamily="34" charset="-128"/>
              </a:rPr>
              <a:t>Thread Level Parallelism</a:t>
            </a:r>
          </a:p>
        </p:txBody>
      </p:sp>
      <p:graphicFrame>
        <p:nvGraphicFramePr>
          <p:cNvPr id="367620" name="Group 4">
            <a:extLst>
              <a:ext uri="{FF2B5EF4-FFF2-40B4-BE49-F238E27FC236}">
                <a16:creationId xmlns:a16="http://schemas.microsoft.com/office/drawing/2014/main" id="{90C5BEA6-CB07-35EA-E338-6F287A6823E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981200"/>
          <a:ext cx="7212013" cy="2211388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45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Single Instruction Single Data (SISD)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(Uniprocessor)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Single Instruction Multiple Data </a:t>
                      </a:r>
                      <a:r>
                        <a:rPr kumimoji="0" lang="en-US" alt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SIMD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(single PC: Vector, CM-2)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Multiple Instruction Single Data (MISD)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(????)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Multiple Instruction Multiple Data </a:t>
                      </a:r>
                      <a:r>
                        <a:rPr kumimoji="0" lang="en-US" alt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MIMD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(Clusters, SMP servers)</a:t>
                      </a:r>
                      <a:endParaRPr kumimoji="0" lang="en-US" alt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4" name="Text Box 15">
            <a:extLst>
              <a:ext uri="{FF2B5EF4-FFF2-40B4-BE49-F238E27FC236}">
                <a16:creationId xmlns:a16="http://schemas.microsoft.com/office/drawing/2014/main" id="{D6AD049B-4326-C7B1-F35C-9748EC28D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M.J. Flynn, "Very High-Speed Computers", 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 b="1" i="1">
                <a:solidFill>
                  <a:srgbClr val="000000"/>
                </a:solidFill>
                <a:latin typeface="Arial" panose="020B0604020202020204" pitchFamily="34" charset="0"/>
              </a:rPr>
              <a:t>Proc. of the IEEE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, V 54, 1900-1909, Dec. 1966.</a:t>
            </a:r>
            <a:r>
              <a:rPr lang="en-US" altLang="en-US" sz="1200" b="1">
                <a:solidFill>
                  <a:srgbClr val="FC0128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9CF11E8-CAC2-5441-3C8A-47954695F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/>
          <a:lstStyle/>
          <a:p>
            <a:r>
              <a:rPr lang="en-US" altLang="en-US">
                <a:ea typeface="ＭＳ Ｐゴシック" panose="020B0600070205080204" pitchFamily="34" charset="-128"/>
              </a:rPr>
              <a:t>Back to Basics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257241-011C-BC3D-FEB8-2319E8588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4648200"/>
          </a:xfrm>
          <a:noFill/>
        </p:spPr>
        <p:txBody>
          <a:bodyPr lIns="90488" rIns="90488"/>
          <a:lstStyle/>
          <a:p>
            <a:pPr marL="457200" indent="-457200">
              <a:tabLst>
                <a:tab pos="285750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“A parallel computer is a collection of processing elements that </a:t>
            </a:r>
            <a:r>
              <a:rPr lang="en-US" altLang="en-US" u="sng">
                <a:ea typeface="ＭＳ Ｐゴシック" panose="020B0600070205080204" pitchFamily="34" charset="-128"/>
              </a:rPr>
              <a:t>cooperate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u="sng">
                <a:ea typeface="ＭＳ Ｐゴシック" panose="020B0600070205080204" pitchFamily="34" charset="-128"/>
              </a:rPr>
              <a:t>communicate</a:t>
            </a:r>
            <a:r>
              <a:rPr lang="en-US" altLang="en-US">
                <a:ea typeface="ＭＳ Ｐゴシック" panose="020B0600070205080204" pitchFamily="34" charset="-128"/>
              </a:rPr>
              <a:t> to solve large problems fast.”</a:t>
            </a:r>
          </a:p>
          <a:p>
            <a:pPr marL="457200" indent="-457200">
              <a:tabLst>
                <a:tab pos="285750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Parallel Architecture = Computer Architecture + Communication Architecture</a:t>
            </a:r>
          </a:p>
          <a:p>
            <a:pPr marL="457200" indent="-457200">
              <a:tabLst>
                <a:tab pos="285750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2 classes of multiprocessors :</a:t>
            </a:r>
          </a:p>
          <a:p>
            <a:pPr marL="457200" indent="-457200">
              <a:buFontTx/>
              <a:buAutoNum type="arabicPeriod"/>
              <a:tabLst>
                <a:tab pos="2857500" algn="l"/>
              </a:tabLst>
            </a:pPr>
            <a:r>
              <a:rPr lang="en-US" altLang="en-US">
                <a:solidFill>
                  <a:srgbClr val="0332B7"/>
                </a:solidFill>
                <a:ea typeface="ＭＳ Ｐゴシック" panose="020B0600070205080204" pitchFamily="34" charset="-128"/>
              </a:rPr>
              <a:t>Centralized Memory Multiprocessor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marL="800100" lvl="1" indent="-342900">
              <a:buFontTx/>
              <a:buChar char="•"/>
              <a:tabLst>
                <a:tab pos="28575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&lt; few dozen processor chips (and &lt; 100 cores)</a:t>
            </a:r>
          </a:p>
          <a:p>
            <a:pPr marL="800100" lvl="1" indent="-342900">
              <a:buFontTx/>
              <a:buChar char="•"/>
              <a:tabLst>
                <a:tab pos="28575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Small enough to share single, centralized memory</a:t>
            </a:r>
          </a:p>
          <a:p>
            <a:pPr marL="457200" indent="-457200">
              <a:buFontTx/>
              <a:buAutoNum type="arabicPeriod"/>
              <a:tabLst>
                <a:tab pos="2857500" algn="l"/>
              </a:tabLst>
            </a:pPr>
            <a:r>
              <a:rPr lang="en-US" altLang="en-US">
                <a:solidFill>
                  <a:srgbClr val="0332B7"/>
                </a:solidFill>
                <a:ea typeface="ＭＳ Ｐゴシック" panose="020B0600070205080204" pitchFamily="34" charset="-128"/>
              </a:rPr>
              <a:t>Physically Distributed-Memory multiprocessor</a:t>
            </a:r>
          </a:p>
          <a:p>
            <a:pPr marL="800100" lvl="1" indent="-342900">
              <a:buFontTx/>
              <a:buChar char="•"/>
              <a:tabLst>
                <a:tab pos="28575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Larger number chips and cores.</a:t>
            </a:r>
          </a:p>
          <a:p>
            <a:pPr marL="800100" lvl="1" indent="-342900">
              <a:buFontTx/>
              <a:buChar char="•"/>
              <a:tabLst>
                <a:tab pos="28575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BW demands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 Memory distributed among processors</a:t>
            </a:r>
          </a:p>
          <a:p>
            <a:pPr marL="800100" lvl="1" indent="-342900">
              <a:buFontTx/>
              <a:buChar char="•"/>
              <a:tabLst>
                <a:tab pos="2857500" algn="l"/>
              </a:tabLst>
            </a:pPr>
            <a:endParaRPr lang="en-US" altLang="en-US">
              <a:solidFill>
                <a:srgbClr val="0332B7"/>
              </a:solidFill>
              <a:ea typeface="ＭＳ Ｐゴシック" panose="020B0600070205080204" pitchFamily="34" charset="-128"/>
            </a:endParaRPr>
          </a:p>
          <a:p>
            <a:pPr marL="457200" indent="-457200">
              <a:buFontTx/>
              <a:buAutoNum type="arabicPeriod"/>
              <a:tabLst>
                <a:tab pos="2857500" algn="l"/>
              </a:tabLst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C0B1FE4-B175-8B98-0A48-4540F00CF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Centralized vs. Distributed Memory</a:t>
            </a:r>
          </a:p>
        </p:txBody>
      </p:sp>
      <p:grpSp>
        <p:nvGrpSpPr>
          <p:cNvPr id="19458" name="Group 151">
            <a:extLst>
              <a:ext uri="{FF2B5EF4-FFF2-40B4-BE49-F238E27FC236}">
                <a16:creationId xmlns:a16="http://schemas.microsoft.com/office/drawing/2014/main" id="{C34DA012-E0D7-7595-5B30-E08C5127B36D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752600"/>
            <a:ext cx="3922713" cy="1855788"/>
            <a:chOff x="2983" y="2798"/>
            <a:chExt cx="2471" cy="1169"/>
          </a:xfrm>
        </p:grpSpPr>
        <p:sp>
          <p:nvSpPr>
            <p:cNvPr id="19500" name="Freeform 64">
              <a:extLst>
                <a:ext uri="{FF2B5EF4-FFF2-40B4-BE49-F238E27FC236}">
                  <a16:creationId xmlns:a16="http://schemas.microsoft.com/office/drawing/2014/main" id="{F1527B5C-DD98-0B28-AB1C-8033EF00A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79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86 h 318"/>
                <a:gd name="T4" fmla="*/ 311 w 319"/>
                <a:gd name="T5" fmla="*/ 210 h 318"/>
                <a:gd name="T6" fmla="*/ 300 w 319"/>
                <a:gd name="T7" fmla="*/ 231 h 318"/>
                <a:gd name="T8" fmla="*/ 289 w 319"/>
                <a:gd name="T9" fmla="*/ 252 h 318"/>
                <a:gd name="T10" fmla="*/ 273 w 319"/>
                <a:gd name="T11" fmla="*/ 271 h 318"/>
                <a:gd name="T12" fmla="*/ 255 w 319"/>
                <a:gd name="T13" fmla="*/ 287 h 318"/>
                <a:gd name="T14" fmla="*/ 234 w 319"/>
                <a:gd name="T15" fmla="*/ 300 h 318"/>
                <a:gd name="T16" fmla="*/ 210 w 319"/>
                <a:gd name="T17" fmla="*/ 310 h 318"/>
                <a:gd name="T18" fmla="*/ 186 w 319"/>
                <a:gd name="T19" fmla="*/ 316 h 318"/>
                <a:gd name="T20" fmla="*/ 159 w 319"/>
                <a:gd name="T21" fmla="*/ 318 h 318"/>
                <a:gd name="T22" fmla="*/ 133 w 319"/>
                <a:gd name="T23" fmla="*/ 316 h 318"/>
                <a:gd name="T24" fmla="*/ 109 w 319"/>
                <a:gd name="T25" fmla="*/ 310 h 318"/>
                <a:gd name="T26" fmla="*/ 88 w 319"/>
                <a:gd name="T27" fmla="*/ 300 h 318"/>
                <a:gd name="T28" fmla="*/ 67 w 319"/>
                <a:gd name="T29" fmla="*/ 287 h 318"/>
                <a:gd name="T30" fmla="*/ 48 w 319"/>
                <a:gd name="T31" fmla="*/ 271 h 318"/>
                <a:gd name="T32" fmla="*/ 32 w 319"/>
                <a:gd name="T33" fmla="*/ 252 h 318"/>
                <a:gd name="T34" fmla="*/ 19 w 319"/>
                <a:gd name="T35" fmla="*/ 231 h 318"/>
                <a:gd name="T36" fmla="*/ 8 w 319"/>
                <a:gd name="T37" fmla="*/ 210 h 318"/>
                <a:gd name="T38" fmla="*/ 3 w 319"/>
                <a:gd name="T39" fmla="*/ 186 h 318"/>
                <a:gd name="T40" fmla="*/ 0 w 319"/>
                <a:gd name="T41" fmla="*/ 159 h 318"/>
                <a:gd name="T42" fmla="*/ 3 w 319"/>
                <a:gd name="T43" fmla="*/ 133 h 318"/>
                <a:gd name="T44" fmla="*/ 8 w 319"/>
                <a:gd name="T45" fmla="*/ 109 h 318"/>
                <a:gd name="T46" fmla="*/ 19 w 319"/>
                <a:gd name="T47" fmla="*/ 85 h 318"/>
                <a:gd name="T48" fmla="*/ 32 w 319"/>
                <a:gd name="T49" fmla="*/ 64 h 318"/>
                <a:gd name="T50" fmla="*/ 48 w 319"/>
                <a:gd name="T51" fmla="*/ 45 h 318"/>
                <a:gd name="T52" fmla="*/ 67 w 319"/>
                <a:gd name="T53" fmla="*/ 29 h 318"/>
                <a:gd name="T54" fmla="*/ 88 w 319"/>
                <a:gd name="T55" fmla="*/ 19 h 318"/>
                <a:gd name="T56" fmla="*/ 109 w 319"/>
                <a:gd name="T57" fmla="*/ 8 h 318"/>
                <a:gd name="T58" fmla="*/ 133 w 319"/>
                <a:gd name="T59" fmla="*/ 3 h 318"/>
                <a:gd name="T60" fmla="*/ 159 w 319"/>
                <a:gd name="T61" fmla="*/ 0 h 318"/>
                <a:gd name="T62" fmla="*/ 186 w 319"/>
                <a:gd name="T63" fmla="*/ 3 h 318"/>
                <a:gd name="T64" fmla="*/ 210 w 319"/>
                <a:gd name="T65" fmla="*/ 8 h 318"/>
                <a:gd name="T66" fmla="*/ 234 w 319"/>
                <a:gd name="T67" fmla="*/ 19 h 318"/>
                <a:gd name="T68" fmla="*/ 255 w 319"/>
                <a:gd name="T69" fmla="*/ 29 h 318"/>
                <a:gd name="T70" fmla="*/ 273 w 319"/>
                <a:gd name="T71" fmla="*/ 45 h 318"/>
                <a:gd name="T72" fmla="*/ 289 w 319"/>
                <a:gd name="T73" fmla="*/ 64 h 318"/>
                <a:gd name="T74" fmla="*/ 300 w 319"/>
                <a:gd name="T75" fmla="*/ 85 h 318"/>
                <a:gd name="T76" fmla="*/ 311 w 319"/>
                <a:gd name="T77" fmla="*/ 109 h 318"/>
                <a:gd name="T78" fmla="*/ 316 w 319"/>
                <a:gd name="T79" fmla="*/ 133 h 318"/>
                <a:gd name="T80" fmla="*/ 319 w 319"/>
                <a:gd name="T81" fmla="*/ 159 h 318"/>
                <a:gd name="T82" fmla="*/ 319 w 319"/>
                <a:gd name="T83" fmla="*/ 157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9"/>
                <a:gd name="T127" fmla="*/ 0 h 318"/>
                <a:gd name="T128" fmla="*/ 319 w 319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9" h="318">
                  <a:moveTo>
                    <a:pt x="319" y="157"/>
                  </a:moveTo>
                  <a:lnTo>
                    <a:pt x="316" y="186"/>
                  </a:lnTo>
                  <a:lnTo>
                    <a:pt x="311" y="210"/>
                  </a:lnTo>
                  <a:lnTo>
                    <a:pt x="300" y="231"/>
                  </a:lnTo>
                  <a:lnTo>
                    <a:pt x="289" y="252"/>
                  </a:lnTo>
                  <a:lnTo>
                    <a:pt x="273" y="271"/>
                  </a:lnTo>
                  <a:lnTo>
                    <a:pt x="255" y="287"/>
                  </a:lnTo>
                  <a:lnTo>
                    <a:pt x="234" y="300"/>
                  </a:lnTo>
                  <a:lnTo>
                    <a:pt x="210" y="310"/>
                  </a:lnTo>
                  <a:lnTo>
                    <a:pt x="186" y="316"/>
                  </a:lnTo>
                  <a:lnTo>
                    <a:pt x="159" y="318"/>
                  </a:lnTo>
                  <a:lnTo>
                    <a:pt x="133" y="316"/>
                  </a:lnTo>
                  <a:lnTo>
                    <a:pt x="109" y="310"/>
                  </a:lnTo>
                  <a:lnTo>
                    <a:pt x="88" y="300"/>
                  </a:lnTo>
                  <a:lnTo>
                    <a:pt x="67" y="287"/>
                  </a:lnTo>
                  <a:lnTo>
                    <a:pt x="48" y="271"/>
                  </a:lnTo>
                  <a:lnTo>
                    <a:pt x="32" y="252"/>
                  </a:lnTo>
                  <a:lnTo>
                    <a:pt x="19" y="231"/>
                  </a:lnTo>
                  <a:lnTo>
                    <a:pt x="8" y="210"/>
                  </a:lnTo>
                  <a:lnTo>
                    <a:pt x="3" y="186"/>
                  </a:lnTo>
                  <a:lnTo>
                    <a:pt x="0" y="159"/>
                  </a:lnTo>
                  <a:lnTo>
                    <a:pt x="3" y="133"/>
                  </a:lnTo>
                  <a:lnTo>
                    <a:pt x="8" y="109"/>
                  </a:lnTo>
                  <a:lnTo>
                    <a:pt x="19" y="85"/>
                  </a:lnTo>
                  <a:lnTo>
                    <a:pt x="32" y="64"/>
                  </a:lnTo>
                  <a:lnTo>
                    <a:pt x="48" y="45"/>
                  </a:lnTo>
                  <a:lnTo>
                    <a:pt x="67" y="29"/>
                  </a:lnTo>
                  <a:lnTo>
                    <a:pt x="88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6" y="3"/>
                  </a:lnTo>
                  <a:lnTo>
                    <a:pt x="210" y="8"/>
                  </a:lnTo>
                  <a:lnTo>
                    <a:pt x="234" y="19"/>
                  </a:lnTo>
                  <a:lnTo>
                    <a:pt x="255" y="29"/>
                  </a:lnTo>
                  <a:lnTo>
                    <a:pt x="273" y="45"/>
                  </a:lnTo>
                  <a:lnTo>
                    <a:pt x="289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9" y="159"/>
                  </a:lnTo>
                  <a:lnTo>
                    <a:pt x="319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Freeform 65">
              <a:extLst>
                <a:ext uri="{FF2B5EF4-FFF2-40B4-BE49-F238E27FC236}">
                  <a16:creationId xmlns:a16="http://schemas.microsoft.com/office/drawing/2014/main" id="{0D7C076C-ACEB-2C00-C081-4298EF87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92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33 h 318"/>
                <a:gd name="T4" fmla="*/ 311 w 319"/>
                <a:gd name="T5" fmla="*/ 109 h 318"/>
                <a:gd name="T6" fmla="*/ 300 w 319"/>
                <a:gd name="T7" fmla="*/ 85 h 318"/>
                <a:gd name="T8" fmla="*/ 289 w 319"/>
                <a:gd name="T9" fmla="*/ 64 h 318"/>
                <a:gd name="T10" fmla="*/ 273 w 319"/>
                <a:gd name="T11" fmla="*/ 45 h 318"/>
                <a:gd name="T12" fmla="*/ 255 w 319"/>
                <a:gd name="T13" fmla="*/ 29 h 318"/>
                <a:gd name="T14" fmla="*/ 234 w 319"/>
                <a:gd name="T15" fmla="*/ 19 h 318"/>
                <a:gd name="T16" fmla="*/ 210 w 319"/>
                <a:gd name="T17" fmla="*/ 8 h 318"/>
                <a:gd name="T18" fmla="*/ 186 w 319"/>
                <a:gd name="T19" fmla="*/ 3 h 318"/>
                <a:gd name="T20" fmla="*/ 159 w 319"/>
                <a:gd name="T21" fmla="*/ 0 h 318"/>
                <a:gd name="T22" fmla="*/ 133 w 319"/>
                <a:gd name="T23" fmla="*/ 3 h 318"/>
                <a:gd name="T24" fmla="*/ 109 w 319"/>
                <a:gd name="T25" fmla="*/ 8 h 318"/>
                <a:gd name="T26" fmla="*/ 88 w 319"/>
                <a:gd name="T27" fmla="*/ 19 h 318"/>
                <a:gd name="T28" fmla="*/ 67 w 319"/>
                <a:gd name="T29" fmla="*/ 29 h 318"/>
                <a:gd name="T30" fmla="*/ 48 w 319"/>
                <a:gd name="T31" fmla="*/ 45 h 318"/>
                <a:gd name="T32" fmla="*/ 32 w 319"/>
                <a:gd name="T33" fmla="*/ 64 h 318"/>
                <a:gd name="T34" fmla="*/ 19 w 319"/>
                <a:gd name="T35" fmla="*/ 85 h 318"/>
                <a:gd name="T36" fmla="*/ 8 w 319"/>
                <a:gd name="T37" fmla="*/ 109 h 318"/>
                <a:gd name="T38" fmla="*/ 3 w 319"/>
                <a:gd name="T39" fmla="*/ 133 h 318"/>
                <a:gd name="T40" fmla="*/ 0 w 319"/>
                <a:gd name="T41" fmla="*/ 159 h 318"/>
                <a:gd name="T42" fmla="*/ 3 w 319"/>
                <a:gd name="T43" fmla="*/ 186 h 318"/>
                <a:gd name="T44" fmla="*/ 8 w 319"/>
                <a:gd name="T45" fmla="*/ 210 h 318"/>
                <a:gd name="T46" fmla="*/ 19 w 319"/>
                <a:gd name="T47" fmla="*/ 231 h 318"/>
                <a:gd name="T48" fmla="*/ 32 w 319"/>
                <a:gd name="T49" fmla="*/ 252 h 318"/>
                <a:gd name="T50" fmla="*/ 48 w 319"/>
                <a:gd name="T51" fmla="*/ 271 h 318"/>
                <a:gd name="T52" fmla="*/ 67 w 319"/>
                <a:gd name="T53" fmla="*/ 287 h 318"/>
                <a:gd name="T54" fmla="*/ 88 w 319"/>
                <a:gd name="T55" fmla="*/ 300 h 318"/>
                <a:gd name="T56" fmla="*/ 109 w 319"/>
                <a:gd name="T57" fmla="*/ 310 h 318"/>
                <a:gd name="T58" fmla="*/ 133 w 319"/>
                <a:gd name="T59" fmla="*/ 316 h 318"/>
                <a:gd name="T60" fmla="*/ 159 w 319"/>
                <a:gd name="T61" fmla="*/ 318 h 318"/>
                <a:gd name="T62" fmla="*/ 186 w 319"/>
                <a:gd name="T63" fmla="*/ 316 h 318"/>
                <a:gd name="T64" fmla="*/ 210 w 319"/>
                <a:gd name="T65" fmla="*/ 310 h 318"/>
                <a:gd name="T66" fmla="*/ 234 w 319"/>
                <a:gd name="T67" fmla="*/ 300 h 318"/>
                <a:gd name="T68" fmla="*/ 255 w 319"/>
                <a:gd name="T69" fmla="*/ 287 h 318"/>
                <a:gd name="T70" fmla="*/ 273 w 319"/>
                <a:gd name="T71" fmla="*/ 271 h 318"/>
                <a:gd name="T72" fmla="*/ 289 w 319"/>
                <a:gd name="T73" fmla="*/ 252 h 318"/>
                <a:gd name="T74" fmla="*/ 300 w 319"/>
                <a:gd name="T75" fmla="*/ 231 h 318"/>
                <a:gd name="T76" fmla="*/ 311 w 319"/>
                <a:gd name="T77" fmla="*/ 210 h 318"/>
                <a:gd name="T78" fmla="*/ 316 w 319"/>
                <a:gd name="T79" fmla="*/ 186 h 318"/>
                <a:gd name="T80" fmla="*/ 319 w 319"/>
                <a:gd name="T81" fmla="*/ 159 h 318"/>
                <a:gd name="T82" fmla="*/ 319 w 319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9"/>
                <a:gd name="T127" fmla="*/ 0 h 318"/>
                <a:gd name="T128" fmla="*/ 319 w 319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9" h="318">
                  <a:moveTo>
                    <a:pt x="319" y="157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9" y="64"/>
                  </a:lnTo>
                  <a:lnTo>
                    <a:pt x="273" y="45"/>
                  </a:lnTo>
                  <a:lnTo>
                    <a:pt x="255" y="29"/>
                  </a:lnTo>
                  <a:lnTo>
                    <a:pt x="234" y="19"/>
                  </a:lnTo>
                  <a:lnTo>
                    <a:pt x="210" y="8"/>
                  </a:lnTo>
                  <a:lnTo>
                    <a:pt x="186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8" y="19"/>
                  </a:lnTo>
                  <a:lnTo>
                    <a:pt x="67" y="29"/>
                  </a:lnTo>
                  <a:lnTo>
                    <a:pt x="48" y="45"/>
                  </a:lnTo>
                  <a:lnTo>
                    <a:pt x="32" y="64"/>
                  </a:lnTo>
                  <a:lnTo>
                    <a:pt x="19" y="85"/>
                  </a:lnTo>
                  <a:lnTo>
                    <a:pt x="8" y="109"/>
                  </a:lnTo>
                  <a:lnTo>
                    <a:pt x="3" y="133"/>
                  </a:lnTo>
                  <a:lnTo>
                    <a:pt x="0" y="159"/>
                  </a:lnTo>
                  <a:lnTo>
                    <a:pt x="3" y="186"/>
                  </a:lnTo>
                  <a:lnTo>
                    <a:pt x="8" y="210"/>
                  </a:lnTo>
                  <a:lnTo>
                    <a:pt x="19" y="231"/>
                  </a:lnTo>
                  <a:lnTo>
                    <a:pt x="32" y="252"/>
                  </a:lnTo>
                  <a:lnTo>
                    <a:pt x="48" y="271"/>
                  </a:lnTo>
                  <a:lnTo>
                    <a:pt x="67" y="287"/>
                  </a:lnTo>
                  <a:lnTo>
                    <a:pt x="88" y="300"/>
                  </a:lnTo>
                  <a:lnTo>
                    <a:pt x="109" y="310"/>
                  </a:lnTo>
                  <a:lnTo>
                    <a:pt x="133" y="316"/>
                  </a:lnTo>
                  <a:lnTo>
                    <a:pt x="159" y="318"/>
                  </a:lnTo>
                  <a:lnTo>
                    <a:pt x="186" y="316"/>
                  </a:lnTo>
                  <a:lnTo>
                    <a:pt x="210" y="310"/>
                  </a:lnTo>
                  <a:lnTo>
                    <a:pt x="234" y="300"/>
                  </a:lnTo>
                  <a:lnTo>
                    <a:pt x="255" y="287"/>
                  </a:lnTo>
                  <a:lnTo>
                    <a:pt x="273" y="271"/>
                  </a:lnTo>
                  <a:lnTo>
                    <a:pt x="289" y="252"/>
                  </a:lnTo>
                  <a:lnTo>
                    <a:pt x="300" y="231"/>
                  </a:lnTo>
                  <a:lnTo>
                    <a:pt x="311" y="210"/>
                  </a:lnTo>
                  <a:lnTo>
                    <a:pt x="316" y="186"/>
                  </a:lnTo>
                  <a:lnTo>
                    <a:pt x="319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Freeform 78">
              <a:extLst>
                <a:ext uri="{FF2B5EF4-FFF2-40B4-BE49-F238E27FC236}">
                  <a16:creationId xmlns:a16="http://schemas.microsoft.com/office/drawing/2014/main" id="{3A48F20C-86BA-9182-164A-2E122A4EF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" y="2928"/>
              <a:ext cx="318" cy="318"/>
            </a:xfrm>
            <a:custGeom>
              <a:avLst/>
              <a:gdLst>
                <a:gd name="T0" fmla="*/ 318 w 318"/>
                <a:gd name="T1" fmla="*/ 159 h 318"/>
                <a:gd name="T2" fmla="*/ 316 w 318"/>
                <a:gd name="T3" fmla="*/ 135 h 318"/>
                <a:gd name="T4" fmla="*/ 311 w 318"/>
                <a:gd name="T5" fmla="*/ 108 h 318"/>
                <a:gd name="T6" fmla="*/ 300 w 318"/>
                <a:gd name="T7" fmla="*/ 87 h 318"/>
                <a:gd name="T8" fmla="*/ 289 w 318"/>
                <a:gd name="T9" fmla="*/ 66 h 318"/>
                <a:gd name="T10" fmla="*/ 273 w 318"/>
                <a:gd name="T11" fmla="*/ 47 h 318"/>
                <a:gd name="T12" fmla="*/ 255 w 318"/>
                <a:gd name="T13" fmla="*/ 31 h 318"/>
                <a:gd name="T14" fmla="*/ 234 w 318"/>
                <a:gd name="T15" fmla="*/ 18 h 318"/>
                <a:gd name="T16" fmla="*/ 210 w 318"/>
                <a:gd name="T17" fmla="*/ 8 h 318"/>
                <a:gd name="T18" fmla="*/ 186 w 318"/>
                <a:gd name="T19" fmla="*/ 2 h 318"/>
                <a:gd name="T20" fmla="*/ 159 w 318"/>
                <a:gd name="T21" fmla="*/ 0 h 318"/>
                <a:gd name="T22" fmla="*/ 133 w 318"/>
                <a:gd name="T23" fmla="*/ 2 h 318"/>
                <a:gd name="T24" fmla="*/ 109 w 318"/>
                <a:gd name="T25" fmla="*/ 8 h 318"/>
                <a:gd name="T26" fmla="*/ 88 w 318"/>
                <a:gd name="T27" fmla="*/ 18 h 318"/>
                <a:gd name="T28" fmla="*/ 67 w 318"/>
                <a:gd name="T29" fmla="*/ 31 h 318"/>
                <a:gd name="T30" fmla="*/ 48 w 318"/>
                <a:gd name="T31" fmla="*/ 47 h 318"/>
                <a:gd name="T32" fmla="*/ 32 w 318"/>
                <a:gd name="T33" fmla="*/ 66 h 318"/>
                <a:gd name="T34" fmla="*/ 19 w 318"/>
                <a:gd name="T35" fmla="*/ 87 h 318"/>
                <a:gd name="T36" fmla="*/ 8 w 318"/>
                <a:gd name="T37" fmla="*/ 108 h 318"/>
                <a:gd name="T38" fmla="*/ 3 w 318"/>
                <a:gd name="T39" fmla="*/ 135 h 318"/>
                <a:gd name="T40" fmla="*/ 0 w 318"/>
                <a:gd name="T41" fmla="*/ 159 h 318"/>
                <a:gd name="T42" fmla="*/ 3 w 318"/>
                <a:gd name="T43" fmla="*/ 185 h 318"/>
                <a:gd name="T44" fmla="*/ 8 w 318"/>
                <a:gd name="T45" fmla="*/ 209 h 318"/>
                <a:gd name="T46" fmla="*/ 19 w 318"/>
                <a:gd name="T47" fmla="*/ 233 h 318"/>
                <a:gd name="T48" fmla="*/ 32 w 318"/>
                <a:gd name="T49" fmla="*/ 254 h 318"/>
                <a:gd name="T50" fmla="*/ 48 w 318"/>
                <a:gd name="T51" fmla="*/ 273 h 318"/>
                <a:gd name="T52" fmla="*/ 67 w 318"/>
                <a:gd name="T53" fmla="*/ 289 h 318"/>
                <a:gd name="T54" fmla="*/ 88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6 w 318"/>
                <a:gd name="T63" fmla="*/ 318 h 318"/>
                <a:gd name="T64" fmla="*/ 210 w 318"/>
                <a:gd name="T65" fmla="*/ 310 h 318"/>
                <a:gd name="T66" fmla="*/ 234 w 318"/>
                <a:gd name="T67" fmla="*/ 302 h 318"/>
                <a:gd name="T68" fmla="*/ 255 w 318"/>
                <a:gd name="T69" fmla="*/ 289 h 318"/>
                <a:gd name="T70" fmla="*/ 273 w 318"/>
                <a:gd name="T71" fmla="*/ 273 h 318"/>
                <a:gd name="T72" fmla="*/ 289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5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8" y="159"/>
                  </a:moveTo>
                  <a:lnTo>
                    <a:pt x="316" y="135"/>
                  </a:lnTo>
                  <a:lnTo>
                    <a:pt x="311" y="108"/>
                  </a:lnTo>
                  <a:lnTo>
                    <a:pt x="300" y="87"/>
                  </a:lnTo>
                  <a:lnTo>
                    <a:pt x="289" y="66"/>
                  </a:lnTo>
                  <a:lnTo>
                    <a:pt x="273" y="47"/>
                  </a:lnTo>
                  <a:lnTo>
                    <a:pt x="255" y="31"/>
                  </a:lnTo>
                  <a:lnTo>
                    <a:pt x="234" y="18"/>
                  </a:lnTo>
                  <a:lnTo>
                    <a:pt x="210" y="8"/>
                  </a:lnTo>
                  <a:lnTo>
                    <a:pt x="186" y="2"/>
                  </a:lnTo>
                  <a:lnTo>
                    <a:pt x="159" y="0"/>
                  </a:lnTo>
                  <a:lnTo>
                    <a:pt x="133" y="2"/>
                  </a:lnTo>
                  <a:lnTo>
                    <a:pt x="109" y="8"/>
                  </a:lnTo>
                  <a:lnTo>
                    <a:pt x="88" y="18"/>
                  </a:lnTo>
                  <a:lnTo>
                    <a:pt x="67" y="31"/>
                  </a:lnTo>
                  <a:lnTo>
                    <a:pt x="48" y="47"/>
                  </a:lnTo>
                  <a:lnTo>
                    <a:pt x="32" y="66"/>
                  </a:lnTo>
                  <a:lnTo>
                    <a:pt x="19" y="87"/>
                  </a:lnTo>
                  <a:lnTo>
                    <a:pt x="8" y="108"/>
                  </a:lnTo>
                  <a:lnTo>
                    <a:pt x="3" y="135"/>
                  </a:lnTo>
                  <a:lnTo>
                    <a:pt x="0" y="159"/>
                  </a:lnTo>
                  <a:lnTo>
                    <a:pt x="3" y="185"/>
                  </a:lnTo>
                  <a:lnTo>
                    <a:pt x="8" y="209"/>
                  </a:lnTo>
                  <a:lnTo>
                    <a:pt x="19" y="233"/>
                  </a:lnTo>
                  <a:lnTo>
                    <a:pt x="32" y="254"/>
                  </a:lnTo>
                  <a:lnTo>
                    <a:pt x="48" y="273"/>
                  </a:lnTo>
                  <a:lnTo>
                    <a:pt x="67" y="289"/>
                  </a:lnTo>
                  <a:lnTo>
                    <a:pt x="88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6" y="318"/>
                  </a:lnTo>
                  <a:lnTo>
                    <a:pt x="210" y="310"/>
                  </a:lnTo>
                  <a:lnTo>
                    <a:pt x="234" y="302"/>
                  </a:lnTo>
                  <a:lnTo>
                    <a:pt x="255" y="289"/>
                  </a:lnTo>
                  <a:lnTo>
                    <a:pt x="273" y="273"/>
                  </a:lnTo>
                  <a:lnTo>
                    <a:pt x="289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5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03" name="Group 150">
              <a:extLst>
                <a:ext uri="{FF2B5EF4-FFF2-40B4-BE49-F238E27FC236}">
                  <a16:creationId xmlns:a16="http://schemas.microsoft.com/office/drawing/2014/main" id="{D91C7743-604F-2278-BEF4-8AA3F8C77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024"/>
              <a:ext cx="2393" cy="943"/>
              <a:chOff x="2586" y="2742"/>
              <a:chExt cx="2393" cy="943"/>
            </a:xfrm>
          </p:grpSpPr>
          <p:sp>
            <p:nvSpPr>
              <p:cNvPr id="19504" name="Line 58">
                <a:extLst>
                  <a:ext uri="{FF2B5EF4-FFF2-40B4-BE49-F238E27FC236}">
                    <a16:creationId xmlns:a16="http://schemas.microsoft.com/office/drawing/2014/main" id="{DD220CC8-7590-689F-34FF-0D7E7A49C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0" y="3248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5" name="Line 59">
                <a:extLst>
                  <a:ext uri="{FF2B5EF4-FFF2-40B4-BE49-F238E27FC236}">
                    <a16:creationId xmlns:a16="http://schemas.microsoft.com/office/drawing/2014/main" id="{D4D2C170-AC14-C49D-0B30-C42C11309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2" y="3251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Rectangle 60">
                <a:extLst>
                  <a:ext uri="{FF2B5EF4-FFF2-40B4-BE49-F238E27FC236}">
                    <a16:creationId xmlns:a16="http://schemas.microsoft.com/office/drawing/2014/main" id="{32992366-EE9E-679D-999B-2566D9CAB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7" name="Rectangle 61">
                <a:extLst>
                  <a:ext uri="{FF2B5EF4-FFF2-40B4-BE49-F238E27FC236}">
                    <a16:creationId xmlns:a16="http://schemas.microsoft.com/office/drawing/2014/main" id="{4914E810-F6C4-176F-EAA8-760CB5B5E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8" name="Line 62">
                <a:extLst>
                  <a:ext uri="{FF2B5EF4-FFF2-40B4-BE49-F238E27FC236}">
                    <a16:creationId xmlns:a16="http://schemas.microsoft.com/office/drawing/2014/main" id="{59ACC492-5306-97AC-78EC-C280F62C5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3320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Line 63">
                <a:extLst>
                  <a:ext uri="{FF2B5EF4-FFF2-40B4-BE49-F238E27FC236}">
                    <a16:creationId xmlns:a16="http://schemas.microsoft.com/office/drawing/2014/main" id="{BB468CE1-FD51-2504-FB2F-C5A6CEA83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2" y="2972"/>
                <a:ext cx="1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Rectangle 66">
                <a:extLst>
                  <a:ext uri="{FF2B5EF4-FFF2-40B4-BE49-F238E27FC236}">
                    <a16:creationId xmlns:a16="http://schemas.microsoft.com/office/drawing/2014/main" id="{A1B18228-7B1B-AF4C-2BE2-E925729F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1" name="Rectangle 67">
                <a:extLst>
                  <a:ext uri="{FF2B5EF4-FFF2-40B4-BE49-F238E27FC236}">
                    <a16:creationId xmlns:a16="http://schemas.microsoft.com/office/drawing/2014/main" id="{457F10F0-2D83-32B1-A137-A7DEE7979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2" name="Rectangle 68">
                <a:extLst>
                  <a:ext uri="{FF2B5EF4-FFF2-40B4-BE49-F238E27FC236}">
                    <a16:creationId xmlns:a16="http://schemas.microsoft.com/office/drawing/2014/main" id="{3E526C20-C2DE-5E7B-E501-41AFCE98A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61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3" name="Rectangle 69">
                <a:extLst>
                  <a:ext uri="{FF2B5EF4-FFF2-40B4-BE49-F238E27FC236}">
                    <a16:creationId xmlns:a16="http://schemas.microsoft.com/office/drawing/2014/main" id="{AB233CA1-B3FF-07FA-3D0F-7FB36FAA5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279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4" name="Rectangle 70">
                <a:extLst>
                  <a:ext uri="{FF2B5EF4-FFF2-40B4-BE49-F238E27FC236}">
                    <a16:creationId xmlns:a16="http://schemas.microsoft.com/office/drawing/2014/main" id="{9E68B30F-017B-60C9-8FFF-85CA14090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3092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$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5" name="Rectangle 71">
                <a:extLst>
                  <a:ext uri="{FF2B5EF4-FFF2-40B4-BE49-F238E27FC236}">
                    <a16:creationId xmlns:a16="http://schemas.microsoft.com/office/drawing/2014/main" id="{D277ADA3-08F7-ECE6-D717-4FFDC82E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6" name="Rectangle 72">
                <a:extLst>
                  <a:ext uri="{FF2B5EF4-FFF2-40B4-BE49-F238E27FC236}">
                    <a16:creationId xmlns:a16="http://schemas.microsoft.com/office/drawing/2014/main" id="{F1A7428F-8DD8-94EC-DB8E-248AFE0B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7" name="Rectangle 73">
                <a:extLst>
                  <a:ext uri="{FF2B5EF4-FFF2-40B4-BE49-F238E27FC236}">
                    <a16:creationId xmlns:a16="http://schemas.microsoft.com/office/drawing/2014/main" id="{148898A6-C3D5-C0EB-683D-7553BB34C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3505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Inter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8" name="Rectangle 74">
                <a:extLst>
                  <a:ext uri="{FF2B5EF4-FFF2-40B4-BE49-F238E27FC236}">
                    <a16:creationId xmlns:a16="http://schemas.microsoft.com/office/drawing/2014/main" id="{8073670D-4F72-935B-9D7C-460F48999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3505"/>
                <a:ext cx="10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connection network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9" name="Line 75">
                <a:extLst>
                  <a:ext uri="{FF2B5EF4-FFF2-40B4-BE49-F238E27FC236}">
                    <a16:creationId xmlns:a16="http://schemas.microsoft.com/office/drawing/2014/main" id="{682EE579-533E-DFBB-3018-36517A7C2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2" y="3317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0" name="Line 76">
                <a:extLst>
                  <a:ext uri="{FF2B5EF4-FFF2-40B4-BE49-F238E27FC236}">
                    <a16:creationId xmlns:a16="http://schemas.microsoft.com/office/drawing/2014/main" id="{2611304C-54B9-9E4C-0F78-F1CE50E96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0" y="2970"/>
                <a:ext cx="1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Rectangle 79">
                <a:extLst>
                  <a:ext uri="{FF2B5EF4-FFF2-40B4-BE49-F238E27FC236}">
                    <a16:creationId xmlns:a16="http://schemas.microsoft.com/office/drawing/2014/main" id="{AF5FF9F5-26A0-D5FC-3AC4-F8E5AA83E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2" name="Rectangle 80">
                <a:extLst>
                  <a:ext uri="{FF2B5EF4-FFF2-40B4-BE49-F238E27FC236}">
                    <a16:creationId xmlns:a16="http://schemas.microsoft.com/office/drawing/2014/main" id="{D8950E16-673C-95E1-5AE6-2C80C6F06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3" name="Rectangle 81">
                <a:extLst>
                  <a:ext uri="{FF2B5EF4-FFF2-40B4-BE49-F238E27FC236}">
                    <a16:creationId xmlns:a16="http://schemas.microsoft.com/office/drawing/2014/main" id="{4A1546F2-417C-D5F0-F1CC-EB70DC1C3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4" y="3097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$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4" name="Rectangle 82">
                <a:extLst>
                  <a:ext uri="{FF2B5EF4-FFF2-40B4-BE49-F238E27FC236}">
                    <a16:creationId xmlns:a16="http://schemas.microsoft.com/office/drawing/2014/main" id="{8E25347D-576F-268B-41B6-236EA5BE6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5" name="Rectangle 83">
                <a:extLst>
                  <a:ext uri="{FF2B5EF4-FFF2-40B4-BE49-F238E27FC236}">
                    <a16:creationId xmlns:a16="http://schemas.microsoft.com/office/drawing/2014/main" id="{2B1FA482-80AF-8060-4A54-9727F8C11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6" name="Rectangle 84">
                <a:extLst>
                  <a:ext uri="{FF2B5EF4-FFF2-40B4-BE49-F238E27FC236}">
                    <a16:creationId xmlns:a16="http://schemas.microsoft.com/office/drawing/2014/main" id="{50E2DD3A-9C23-B628-DBE5-9199CE18A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" y="2742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7" name="Rectangle 85">
                <a:extLst>
                  <a:ext uri="{FF2B5EF4-FFF2-40B4-BE49-F238E27FC236}">
                    <a16:creationId xmlns:a16="http://schemas.microsoft.com/office/drawing/2014/main" id="{15EA06EF-ADAE-80B7-BDAA-DA9D79D6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277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8" name="Rectangle 86">
                <a:extLst>
                  <a:ext uri="{FF2B5EF4-FFF2-40B4-BE49-F238E27FC236}">
                    <a16:creationId xmlns:a16="http://schemas.microsoft.com/office/drawing/2014/main" id="{E10DD13F-66F5-79AE-80A7-D8C041401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3161"/>
                <a:ext cx="2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Mem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9" name="Rectangle 87">
                <a:extLst>
                  <a:ext uri="{FF2B5EF4-FFF2-40B4-BE49-F238E27FC236}">
                    <a16:creationId xmlns:a16="http://schemas.microsoft.com/office/drawing/2014/main" id="{16AB5FAF-2D30-9394-DC02-9A2C1235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3166"/>
                <a:ext cx="2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Mem</a:t>
                </a:r>
                <a:endPara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30" name="Freeform 137">
                <a:extLst>
                  <a:ext uri="{FF2B5EF4-FFF2-40B4-BE49-F238E27FC236}">
                    <a16:creationId xmlns:a16="http://schemas.microsoft.com/office/drawing/2014/main" id="{C1B6ECBD-5F8D-96F1-3BF5-BAB517896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26 h 45"/>
                  <a:gd name="T4" fmla="*/ 42 w 45"/>
                  <a:gd name="T5" fmla="*/ 29 h 45"/>
                  <a:gd name="T6" fmla="*/ 42 w 45"/>
                  <a:gd name="T7" fmla="*/ 34 h 45"/>
                  <a:gd name="T8" fmla="*/ 39 w 45"/>
                  <a:gd name="T9" fmla="*/ 37 h 45"/>
                  <a:gd name="T10" fmla="*/ 37 w 45"/>
                  <a:gd name="T11" fmla="*/ 39 h 45"/>
                  <a:gd name="T12" fmla="*/ 34 w 45"/>
                  <a:gd name="T13" fmla="*/ 39 h 45"/>
                  <a:gd name="T14" fmla="*/ 31 w 45"/>
                  <a:gd name="T15" fmla="*/ 42 h 45"/>
                  <a:gd name="T16" fmla="*/ 29 w 45"/>
                  <a:gd name="T17" fmla="*/ 45 h 45"/>
                  <a:gd name="T18" fmla="*/ 26 w 45"/>
                  <a:gd name="T19" fmla="*/ 45 h 45"/>
                  <a:gd name="T20" fmla="*/ 21 w 45"/>
                  <a:gd name="T21" fmla="*/ 45 h 45"/>
                  <a:gd name="T22" fmla="*/ 18 w 45"/>
                  <a:gd name="T23" fmla="*/ 45 h 45"/>
                  <a:gd name="T24" fmla="*/ 13 w 45"/>
                  <a:gd name="T25" fmla="*/ 45 h 45"/>
                  <a:gd name="T26" fmla="*/ 10 w 45"/>
                  <a:gd name="T27" fmla="*/ 42 h 45"/>
                  <a:gd name="T28" fmla="*/ 8 w 45"/>
                  <a:gd name="T29" fmla="*/ 39 h 45"/>
                  <a:gd name="T30" fmla="*/ 5 w 45"/>
                  <a:gd name="T31" fmla="*/ 39 h 45"/>
                  <a:gd name="T32" fmla="*/ 2 w 45"/>
                  <a:gd name="T33" fmla="*/ 37 h 45"/>
                  <a:gd name="T34" fmla="*/ 2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2 w 45"/>
                  <a:gd name="T47" fmla="*/ 13 h 45"/>
                  <a:gd name="T48" fmla="*/ 2 w 45"/>
                  <a:gd name="T49" fmla="*/ 10 h 45"/>
                  <a:gd name="T50" fmla="*/ 5 w 45"/>
                  <a:gd name="T51" fmla="*/ 8 h 45"/>
                  <a:gd name="T52" fmla="*/ 8 w 45"/>
                  <a:gd name="T53" fmla="*/ 5 h 45"/>
                  <a:gd name="T54" fmla="*/ 10 w 45"/>
                  <a:gd name="T55" fmla="*/ 2 h 45"/>
                  <a:gd name="T56" fmla="*/ 13 w 45"/>
                  <a:gd name="T57" fmla="*/ 2 h 45"/>
                  <a:gd name="T58" fmla="*/ 18 w 45"/>
                  <a:gd name="T59" fmla="*/ 0 h 45"/>
                  <a:gd name="T60" fmla="*/ 21 w 45"/>
                  <a:gd name="T61" fmla="*/ 0 h 45"/>
                  <a:gd name="T62" fmla="*/ 26 w 45"/>
                  <a:gd name="T63" fmla="*/ 0 h 45"/>
                  <a:gd name="T64" fmla="*/ 29 w 45"/>
                  <a:gd name="T65" fmla="*/ 2 h 45"/>
                  <a:gd name="T66" fmla="*/ 31 w 45"/>
                  <a:gd name="T67" fmla="*/ 2 h 45"/>
                  <a:gd name="T68" fmla="*/ 34 w 45"/>
                  <a:gd name="T69" fmla="*/ 5 h 45"/>
                  <a:gd name="T70" fmla="*/ 37 w 45"/>
                  <a:gd name="T71" fmla="*/ 8 h 45"/>
                  <a:gd name="T72" fmla="*/ 39 w 45"/>
                  <a:gd name="T73" fmla="*/ 10 h 45"/>
                  <a:gd name="T74" fmla="*/ 42 w 45"/>
                  <a:gd name="T75" fmla="*/ 13 h 45"/>
                  <a:gd name="T76" fmla="*/ 42 w 45"/>
                  <a:gd name="T77" fmla="*/ 16 h 45"/>
                  <a:gd name="T78" fmla="*/ 42 w 45"/>
                  <a:gd name="T79" fmla="*/ 18 h 45"/>
                  <a:gd name="T80" fmla="*/ 45 w 45"/>
                  <a:gd name="T81" fmla="*/ 23 h 45"/>
                  <a:gd name="T82" fmla="*/ 42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2" y="21"/>
                    </a:moveTo>
                    <a:lnTo>
                      <a:pt x="42" y="26"/>
                    </a:lnTo>
                    <a:lnTo>
                      <a:pt x="42" y="29"/>
                    </a:lnTo>
                    <a:lnTo>
                      <a:pt x="42" y="34"/>
                    </a:lnTo>
                    <a:lnTo>
                      <a:pt x="39" y="37"/>
                    </a:lnTo>
                    <a:lnTo>
                      <a:pt x="37" y="39"/>
                    </a:lnTo>
                    <a:lnTo>
                      <a:pt x="34" y="39"/>
                    </a:lnTo>
                    <a:lnTo>
                      <a:pt x="31" y="42"/>
                    </a:lnTo>
                    <a:lnTo>
                      <a:pt x="29" y="45"/>
                    </a:lnTo>
                    <a:lnTo>
                      <a:pt x="26" y="45"/>
                    </a:lnTo>
                    <a:lnTo>
                      <a:pt x="21" y="45"/>
                    </a:lnTo>
                    <a:lnTo>
                      <a:pt x="18" y="45"/>
                    </a:lnTo>
                    <a:lnTo>
                      <a:pt x="13" y="45"/>
                    </a:lnTo>
                    <a:lnTo>
                      <a:pt x="10" y="42"/>
                    </a:lnTo>
                    <a:lnTo>
                      <a:pt x="8" y="39"/>
                    </a:lnTo>
                    <a:lnTo>
                      <a:pt x="5" y="39"/>
                    </a:lnTo>
                    <a:lnTo>
                      <a:pt x="2" y="37"/>
                    </a:lnTo>
                    <a:lnTo>
                      <a:pt x="2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5"/>
                    </a:lnTo>
                    <a:lnTo>
                      <a:pt x="37" y="8"/>
                    </a:lnTo>
                    <a:lnTo>
                      <a:pt x="39" y="10"/>
                    </a:lnTo>
                    <a:lnTo>
                      <a:pt x="42" y="13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5" y="23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1" name="Freeform 138">
                <a:extLst>
                  <a:ext uri="{FF2B5EF4-FFF2-40B4-BE49-F238E27FC236}">
                    <a16:creationId xmlns:a16="http://schemas.microsoft.com/office/drawing/2014/main" id="{2BD531DE-5C33-35CB-1A7B-F51724A89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18 h 45"/>
                  <a:gd name="T4" fmla="*/ 42 w 45"/>
                  <a:gd name="T5" fmla="*/ 16 h 45"/>
                  <a:gd name="T6" fmla="*/ 42 w 45"/>
                  <a:gd name="T7" fmla="*/ 13 h 45"/>
                  <a:gd name="T8" fmla="*/ 39 w 45"/>
                  <a:gd name="T9" fmla="*/ 10 h 45"/>
                  <a:gd name="T10" fmla="*/ 37 w 45"/>
                  <a:gd name="T11" fmla="*/ 8 h 45"/>
                  <a:gd name="T12" fmla="*/ 34 w 45"/>
                  <a:gd name="T13" fmla="*/ 5 h 45"/>
                  <a:gd name="T14" fmla="*/ 31 w 45"/>
                  <a:gd name="T15" fmla="*/ 2 h 45"/>
                  <a:gd name="T16" fmla="*/ 29 w 45"/>
                  <a:gd name="T17" fmla="*/ 2 h 45"/>
                  <a:gd name="T18" fmla="*/ 26 w 45"/>
                  <a:gd name="T19" fmla="*/ 0 h 45"/>
                  <a:gd name="T20" fmla="*/ 21 w 45"/>
                  <a:gd name="T21" fmla="*/ 0 h 45"/>
                  <a:gd name="T22" fmla="*/ 18 w 45"/>
                  <a:gd name="T23" fmla="*/ 0 h 45"/>
                  <a:gd name="T24" fmla="*/ 13 w 45"/>
                  <a:gd name="T25" fmla="*/ 2 h 45"/>
                  <a:gd name="T26" fmla="*/ 10 w 45"/>
                  <a:gd name="T27" fmla="*/ 2 h 45"/>
                  <a:gd name="T28" fmla="*/ 8 w 45"/>
                  <a:gd name="T29" fmla="*/ 5 h 45"/>
                  <a:gd name="T30" fmla="*/ 5 w 45"/>
                  <a:gd name="T31" fmla="*/ 8 h 45"/>
                  <a:gd name="T32" fmla="*/ 2 w 45"/>
                  <a:gd name="T33" fmla="*/ 10 h 45"/>
                  <a:gd name="T34" fmla="*/ 2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2 w 45"/>
                  <a:gd name="T47" fmla="*/ 34 h 45"/>
                  <a:gd name="T48" fmla="*/ 2 w 45"/>
                  <a:gd name="T49" fmla="*/ 37 h 45"/>
                  <a:gd name="T50" fmla="*/ 5 w 45"/>
                  <a:gd name="T51" fmla="*/ 39 h 45"/>
                  <a:gd name="T52" fmla="*/ 8 w 45"/>
                  <a:gd name="T53" fmla="*/ 39 h 45"/>
                  <a:gd name="T54" fmla="*/ 10 w 45"/>
                  <a:gd name="T55" fmla="*/ 42 h 45"/>
                  <a:gd name="T56" fmla="*/ 13 w 45"/>
                  <a:gd name="T57" fmla="*/ 45 h 45"/>
                  <a:gd name="T58" fmla="*/ 18 w 45"/>
                  <a:gd name="T59" fmla="*/ 45 h 45"/>
                  <a:gd name="T60" fmla="*/ 21 w 45"/>
                  <a:gd name="T61" fmla="*/ 45 h 45"/>
                  <a:gd name="T62" fmla="*/ 26 w 45"/>
                  <a:gd name="T63" fmla="*/ 45 h 45"/>
                  <a:gd name="T64" fmla="*/ 29 w 45"/>
                  <a:gd name="T65" fmla="*/ 45 h 45"/>
                  <a:gd name="T66" fmla="*/ 31 w 45"/>
                  <a:gd name="T67" fmla="*/ 42 h 45"/>
                  <a:gd name="T68" fmla="*/ 34 w 45"/>
                  <a:gd name="T69" fmla="*/ 39 h 45"/>
                  <a:gd name="T70" fmla="*/ 37 w 45"/>
                  <a:gd name="T71" fmla="*/ 39 h 45"/>
                  <a:gd name="T72" fmla="*/ 39 w 45"/>
                  <a:gd name="T73" fmla="*/ 37 h 45"/>
                  <a:gd name="T74" fmla="*/ 42 w 45"/>
                  <a:gd name="T75" fmla="*/ 34 h 45"/>
                  <a:gd name="T76" fmla="*/ 42 w 45"/>
                  <a:gd name="T77" fmla="*/ 29 h 45"/>
                  <a:gd name="T78" fmla="*/ 42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2" y="21"/>
                    </a:moveTo>
                    <a:lnTo>
                      <a:pt x="42" y="18"/>
                    </a:lnTo>
                    <a:lnTo>
                      <a:pt x="42" y="16"/>
                    </a:lnTo>
                    <a:lnTo>
                      <a:pt x="42" y="13"/>
                    </a:lnTo>
                    <a:lnTo>
                      <a:pt x="39" y="10"/>
                    </a:lnTo>
                    <a:lnTo>
                      <a:pt x="37" y="8"/>
                    </a:lnTo>
                    <a:lnTo>
                      <a:pt x="34" y="5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2" y="34"/>
                    </a:lnTo>
                    <a:lnTo>
                      <a:pt x="2" y="37"/>
                    </a:lnTo>
                    <a:lnTo>
                      <a:pt x="5" y="39"/>
                    </a:lnTo>
                    <a:lnTo>
                      <a:pt x="8" y="39"/>
                    </a:lnTo>
                    <a:lnTo>
                      <a:pt x="10" y="42"/>
                    </a:lnTo>
                    <a:lnTo>
                      <a:pt x="13" y="45"/>
                    </a:lnTo>
                    <a:lnTo>
                      <a:pt x="18" y="45"/>
                    </a:lnTo>
                    <a:lnTo>
                      <a:pt x="21" y="45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31" y="42"/>
                    </a:lnTo>
                    <a:lnTo>
                      <a:pt x="34" y="39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42" y="34"/>
                    </a:lnTo>
                    <a:lnTo>
                      <a:pt x="42" y="29"/>
                    </a:lnTo>
                    <a:lnTo>
                      <a:pt x="42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2" name="Freeform 139">
                <a:extLst>
                  <a:ext uri="{FF2B5EF4-FFF2-40B4-BE49-F238E27FC236}">
                    <a16:creationId xmlns:a16="http://schemas.microsoft.com/office/drawing/2014/main" id="{55A19D31-B31E-5487-E04D-99E9B06AC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26 h 45"/>
                  <a:gd name="T4" fmla="*/ 43 w 46"/>
                  <a:gd name="T5" fmla="*/ 29 h 45"/>
                  <a:gd name="T6" fmla="*/ 43 w 46"/>
                  <a:gd name="T7" fmla="*/ 34 h 45"/>
                  <a:gd name="T8" fmla="*/ 40 w 46"/>
                  <a:gd name="T9" fmla="*/ 37 h 45"/>
                  <a:gd name="T10" fmla="*/ 38 w 46"/>
                  <a:gd name="T11" fmla="*/ 39 h 45"/>
                  <a:gd name="T12" fmla="*/ 35 w 46"/>
                  <a:gd name="T13" fmla="*/ 39 h 45"/>
                  <a:gd name="T14" fmla="*/ 32 w 46"/>
                  <a:gd name="T15" fmla="*/ 42 h 45"/>
                  <a:gd name="T16" fmla="*/ 30 w 46"/>
                  <a:gd name="T17" fmla="*/ 45 h 45"/>
                  <a:gd name="T18" fmla="*/ 27 w 46"/>
                  <a:gd name="T19" fmla="*/ 45 h 45"/>
                  <a:gd name="T20" fmla="*/ 22 w 46"/>
                  <a:gd name="T21" fmla="*/ 45 h 45"/>
                  <a:gd name="T22" fmla="*/ 19 w 46"/>
                  <a:gd name="T23" fmla="*/ 45 h 45"/>
                  <a:gd name="T24" fmla="*/ 14 w 46"/>
                  <a:gd name="T25" fmla="*/ 45 h 45"/>
                  <a:gd name="T26" fmla="*/ 11 w 46"/>
                  <a:gd name="T27" fmla="*/ 42 h 45"/>
                  <a:gd name="T28" fmla="*/ 8 w 46"/>
                  <a:gd name="T29" fmla="*/ 39 h 45"/>
                  <a:gd name="T30" fmla="*/ 6 w 46"/>
                  <a:gd name="T31" fmla="*/ 39 h 45"/>
                  <a:gd name="T32" fmla="*/ 3 w 46"/>
                  <a:gd name="T33" fmla="*/ 37 h 45"/>
                  <a:gd name="T34" fmla="*/ 3 w 46"/>
                  <a:gd name="T35" fmla="*/ 34 h 45"/>
                  <a:gd name="T36" fmla="*/ 0 w 46"/>
                  <a:gd name="T37" fmla="*/ 29 h 45"/>
                  <a:gd name="T38" fmla="*/ 0 w 46"/>
                  <a:gd name="T39" fmla="*/ 26 h 45"/>
                  <a:gd name="T40" fmla="*/ 0 w 46"/>
                  <a:gd name="T41" fmla="*/ 23 h 45"/>
                  <a:gd name="T42" fmla="*/ 0 w 46"/>
                  <a:gd name="T43" fmla="*/ 18 h 45"/>
                  <a:gd name="T44" fmla="*/ 0 w 46"/>
                  <a:gd name="T45" fmla="*/ 16 h 45"/>
                  <a:gd name="T46" fmla="*/ 3 w 46"/>
                  <a:gd name="T47" fmla="*/ 13 h 45"/>
                  <a:gd name="T48" fmla="*/ 3 w 46"/>
                  <a:gd name="T49" fmla="*/ 10 h 45"/>
                  <a:gd name="T50" fmla="*/ 6 w 46"/>
                  <a:gd name="T51" fmla="*/ 8 h 45"/>
                  <a:gd name="T52" fmla="*/ 8 w 46"/>
                  <a:gd name="T53" fmla="*/ 5 h 45"/>
                  <a:gd name="T54" fmla="*/ 11 w 46"/>
                  <a:gd name="T55" fmla="*/ 2 h 45"/>
                  <a:gd name="T56" fmla="*/ 14 w 46"/>
                  <a:gd name="T57" fmla="*/ 2 h 45"/>
                  <a:gd name="T58" fmla="*/ 19 w 46"/>
                  <a:gd name="T59" fmla="*/ 0 h 45"/>
                  <a:gd name="T60" fmla="*/ 22 w 46"/>
                  <a:gd name="T61" fmla="*/ 0 h 45"/>
                  <a:gd name="T62" fmla="*/ 27 w 46"/>
                  <a:gd name="T63" fmla="*/ 0 h 45"/>
                  <a:gd name="T64" fmla="*/ 30 w 46"/>
                  <a:gd name="T65" fmla="*/ 2 h 45"/>
                  <a:gd name="T66" fmla="*/ 32 w 46"/>
                  <a:gd name="T67" fmla="*/ 2 h 45"/>
                  <a:gd name="T68" fmla="*/ 35 w 46"/>
                  <a:gd name="T69" fmla="*/ 5 h 45"/>
                  <a:gd name="T70" fmla="*/ 38 w 46"/>
                  <a:gd name="T71" fmla="*/ 8 h 45"/>
                  <a:gd name="T72" fmla="*/ 40 w 46"/>
                  <a:gd name="T73" fmla="*/ 10 h 45"/>
                  <a:gd name="T74" fmla="*/ 43 w 46"/>
                  <a:gd name="T75" fmla="*/ 13 h 45"/>
                  <a:gd name="T76" fmla="*/ 43 w 46"/>
                  <a:gd name="T77" fmla="*/ 16 h 45"/>
                  <a:gd name="T78" fmla="*/ 43 w 46"/>
                  <a:gd name="T79" fmla="*/ 18 h 45"/>
                  <a:gd name="T80" fmla="*/ 46 w 46"/>
                  <a:gd name="T81" fmla="*/ 23 h 45"/>
                  <a:gd name="T82" fmla="*/ 43 w 46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5"/>
                  <a:gd name="T128" fmla="*/ 46 w 46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30" y="45"/>
                    </a:lnTo>
                    <a:lnTo>
                      <a:pt x="27" y="45"/>
                    </a:lnTo>
                    <a:lnTo>
                      <a:pt x="22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6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3" name="Freeform 140">
                <a:extLst>
                  <a:ext uri="{FF2B5EF4-FFF2-40B4-BE49-F238E27FC236}">
                    <a16:creationId xmlns:a16="http://schemas.microsoft.com/office/drawing/2014/main" id="{C0C0E3FD-0E5C-E52C-26FC-5DAC49D4B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18 h 45"/>
                  <a:gd name="T4" fmla="*/ 43 w 46"/>
                  <a:gd name="T5" fmla="*/ 16 h 45"/>
                  <a:gd name="T6" fmla="*/ 43 w 46"/>
                  <a:gd name="T7" fmla="*/ 13 h 45"/>
                  <a:gd name="T8" fmla="*/ 40 w 46"/>
                  <a:gd name="T9" fmla="*/ 10 h 45"/>
                  <a:gd name="T10" fmla="*/ 38 w 46"/>
                  <a:gd name="T11" fmla="*/ 8 h 45"/>
                  <a:gd name="T12" fmla="*/ 35 w 46"/>
                  <a:gd name="T13" fmla="*/ 5 h 45"/>
                  <a:gd name="T14" fmla="*/ 32 w 46"/>
                  <a:gd name="T15" fmla="*/ 2 h 45"/>
                  <a:gd name="T16" fmla="*/ 30 w 46"/>
                  <a:gd name="T17" fmla="*/ 2 h 45"/>
                  <a:gd name="T18" fmla="*/ 27 w 46"/>
                  <a:gd name="T19" fmla="*/ 0 h 45"/>
                  <a:gd name="T20" fmla="*/ 22 w 46"/>
                  <a:gd name="T21" fmla="*/ 0 h 45"/>
                  <a:gd name="T22" fmla="*/ 19 w 46"/>
                  <a:gd name="T23" fmla="*/ 0 h 45"/>
                  <a:gd name="T24" fmla="*/ 14 w 46"/>
                  <a:gd name="T25" fmla="*/ 2 h 45"/>
                  <a:gd name="T26" fmla="*/ 11 w 46"/>
                  <a:gd name="T27" fmla="*/ 2 h 45"/>
                  <a:gd name="T28" fmla="*/ 8 w 46"/>
                  <a:gd name="T29" fmla="*/ 5 h 45"/>
                  <a:gd name="T30" fmla="*/ 6 w 46"/>
                  <a:gd name="T31" fmla="*/ 8 h 45"/>
                  <a:gd name="T32" fmla="*/ 3 w 46"/>
                  <a:gd name="T33" fmla="*/ 10 h 45"/>
                  <a:gd name="T34" fmla="*/ 3 w 46"/>
                  <a:gd name="T35" fmla="*/ 13 h 45"/>
                  <a:gd name="T36" fmla="*/ 0 w 46"/>
                  <a:gd name="T37" fmla="*/ 16 h 45"/>
                  <a:gd name="T38" fmla="*/ 0 w 46"/>
                  <a:gd name="T39" fmla="*/ 18 h 45"/>
                  <a:gd name="T40" fmla="*/ 0 w 46"/>
                  <a:gd name="T41" fmla="*/ 23 h 45"/>
                  <a:gd name="T42" fmla="*/ 0 w 46"/>
                  <a:gd name="T43" fmla="*/ 26 h 45"/>
                  <a:gd name="T44" fmla="*/ 0 w 46"/>
                  <a:gd name="T45" fmla="*/ 29 h 45"/>
                  <a:gd name="T46" fmla="*/ 3 w 46"/>
                  <a:gd name="T47" fmla="*/ 34 h 45"/>
                  <a:gd name="T48" fmla="*/ 3 w 46"/>
                  <a:gd name="T49" fmla="*/ 37 h 45"/>
                  <a:gd name="T50" fmla="*/ 6 w 46"/>
                  <a:gd name="T51" fmla="*/ 39 h 45"/>
                  <a:gd name="T52" fmla="*/ 8 w 46"/>
                  <a:gd name="T53" fmla="*/ 39 h 45"/>
                  <a:gd name="T54" fmla="*/ 11 w 46"/>
                  <a:gd name="T55" fmla="*/ 42 h 45"/>
                  <a:gd name="T56" fmla="*/ 14 w 46"/>
                  <a:gd name="T57" fmla="*/ 45 h 45"/>
                  <a:gd name="T58" fmla="*/ 19 w 46"/>
                  <a:gd name="T59" fmla="*/ 45 h 45"/>
                  <a:gd name="T60" fmla="*/ 22 w 46"/>
                  <a:gd name="T61" fmla="*/ 45 h 45"/>
                  <a:gd name="T62" fmla="*/ 27 w 46"/>
                  <a:gd name="T63" fmla="*/ 45 h 45"/>
                  <a:gd name="T64" fmla="*/ 30 w 46"/>
                  <a:gd name="T65" fmla="*/ 45 h 45"/>
                  <a:gd name="T66" fmla="*/ 32 w 46"/>
                  <a:gd name="T67" fmla="*/ 42 h 45"/>
                  <a:gd name="T68" fmla="*/ 35 w 46"/>
                  <a:gd name="T69" fmla="*/ 39 h 45"/>
                  <a:gd name="T70" fmla="*/ 38 w 46"/>
                  <a:gd name="T71" fmla="*/ 39 h 45"/>
                  <a:gd name="T72" fmla="*/ 40 w 46"/>
                  <a:gd name="T73" fmla="*/ 37 h 45"/>
                  <a:gd name="T74" fmla="*/ 43 w 46"/>
                  <a:gd name="T75" fmla="*/ 34 h 45"/>
                  <a:gd name="T76" fmla="*/ 43 w 46"/>
                  <a:gd name="T77" fmla="*/ 29 h 45"/>
                  <a:gd name="T78" fmla="*/ 43 w 46"/>
                  <a:gd name="T79" fmla="*/ 26 h 45"/>
                  <a:gd name="T80" fmla="*/ 46 w 46"/>
                  <a:gd name="T81" fmla="*/ 23 h 45"/>
                  <a:gd name="T82" fmla="*/ 46 w 46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5"/>
                  <a:gd name="T128" fmla="*/ 46 w 46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2" y="45"/>
                    </a:lnTo>
                    <a:lnTo>
                      <a:pt x="27" y="45"/>
                    </a:lnTo>
                    <a:lnTo>
                      <a:pt x="30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6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4" name="Freeform 141">
                <a:extLst>
                  <a:ext uri="{FF2B5EF4-FFF2-40B4-BE49-F238E27FC236}">
                    <a16:creationId xmlns:a16="http://schemas.microsoft.com/office/drawing/2014/main" id="{C21F7854-F84E-847B-5E31-169B1B97B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26 h 45"/>
                  <a:gd name="T4" fmla="*/ 43 w 45"/>
                  <a:gd name="T5" fmla="*/ 29 h 45"/>
                  <a:gd name="T6" fmla="*/ 43 w 45"/>
                  <a:gd name="T7" fmla="*/ 34 h 45"/>
                  <a:gd name="T8" fmla="*/ 40 w 45"/>
                  <a:gd name="T9" fmla="*/ 37 h 45"/>
                  <a:gd name="T10" fmla="*/ 37 w 45"/>
                  <a:gd name="T11" fmla="*/ 39 h 45"/>
                  <a:gd name="T12" fmla="*/ 35 w 45"/>
                  <a:gd name="T13" fmla="*/ 39 h 45"/>
                  <a:gd name="T14" fmla="*/ 32 w 45"/>
                  <a:gd name="T15" fmla="*/ 42 h 45"/>
                  <a:gd name="T16" fmla="*/ 29 w 45"/>
                  <a:gd name="T17" fmla="*/ 45 h 45"/>
                  <a:gd name="T18" fmla="*/ 27 w 45"/>
                  <a:gd name="T19" fmla="*/ 45 h 45"/>
                  <a:gd name="T20" fmla="*/ 21 w 45"/>
                  <a:gd name="T21" fmla="*/ 45 h 45"/>
                  <a:gd name="T22" fmla="*/ 19 w 45"/>
                  <a:gd name="T23" fmla="*/ 45 h 45"/>
                  <a:gd name="T24" fmla="*/ 14 w 45"/>
                  <a:gd name="T25" fmla="*/ 45 h 45"/>
                  <a:gd name="T26" fmla="*/ 11 w 45"/>
                  <a:gd name="T27" fmla="*/ 42 h 45"/>
                  <a:gd name="T28" fmla="*/ 8 w 45"/>
                  <a:gd name="T29" fmla="*/ 39 h 45"/>
                  <a:gd name="T30" fmla="*/ 6 w 45"/>
                  <a:gd name="T31" fmla="*/ 39 h 45"/>
                  <a:gd name="T32" fmla="*/ 3 w 45"/>
                  <a:gd name="T33" fmla="*/ 37 h 45"/>
                  <a:gd name="T34" fmla="*/ 3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3 w 45"/>
                  <a:gd name="T47" fmla="*/ 13 h 45"/>
                  <a:gd name="T48" fmla="*/ 3 w 45"/>
                  <a:gd name="T49" fmla="*/ 10 h 45"/>
                  <a:gd name="T50" fmla="*/ 6 w 45"/>
                  <a:gd name="T51" fmla="*/ 8 h 45"/>
                  <a:gd name="T52" fmla="*/ 8 w 45"/>
                  <a:gd name="T53" fmla="*/ 5 h 45"/>
                  <a:gd name="T54" fmla="*/ 11 w 45"/>
                  <a:gd name="T55" fmla="*/ 2 h 45"/>
                  <a:gd name="T56" fmla="*/ 14 w 45"/>
                  <a:gd name="T57" fmla="*/ 2 h 45"/>
                  <a:gd name="T58" fmla="*/ 19 w 45"/>
                  <a:gd name="T59" fmla="*/ 0 h 45"/>
                  <a:gd name="T60" fmla="*/ 21 w 45"/>
                  <a:gd name="T61" fmla="*/ 0 h 45"/>
                  <a:gd name="T62" fmla="*/ 27 w 45"/>
                  <a:gd name="T63" fmla="*/ 0 h 45"/>
                  <a:gd name="T64" fmla="*/ 29 w 45"/>
                  <a:gd name="T65" fmla="*/ 2 h 45"/>
                  <a:gd name="T66" fmla="*/ 32 w 45"/>
                  <a:gd name="T67" fmla="*/ 2 h 45"/>
                  <a:gd name="T68" fmla="*/ 35 w 45"/>
                  <a:gd name="T69" fmla="*/ 5 h 45"/>
                  <a:gd name="T70" fmla="*/ 37 w 45"/>
                  <a:gd name="T71" fmla="*/ 8 h 45"/>
                  <a:gd name="T72" fmla="*/ 40 w 45"/>
                  <a:gd name="T73" fmla="*/ 10 h 45"/>
                  <a:gd name="T74" fmla="*/ 43 w 45"/>
                  <a:gd name="T75" fmla="*/ 13 h 45"/>
                  <a:gd name="T76" fmla="*/ 43 w 45"/>
                  <a:gd name="T77" fmla="*/ 16 h 45"/>
                  <a:gd name="T78" fmla="*/ 43 w 45"/>
                  <a:gd name="T79" fmla="*/ 18 h 45"/>
                  <a:gd name="T80" fmla="*/ 45 w 45"/>
                  <a:gd name="T81" fmla="*/ 23 h 45"/>
                  <a:gd name="T82" fmla="*/ 43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7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29" y="45"/>
                    </a:lnTo>
                    <a:lnTo>
                      <a:pt x="27" y="45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5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Freeform 142">
                <a:extLst>
                  <a:ext uri="{FF2B5EF4-FFF2-40B4-BE49-F238E27FC236}">
                    <a16:creationId xmlns:a16="http://schemas.microsoft.com/office/drawing/2014/main" id="{4FA84275-DF87-8806-F0AB-8355643A8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18 h 45"/>
                  <a:gd name="T4" fmla="*/ 43 w 45"/>
                  <a:gd name="T5" fmla="*/ 16 h 45"/>
                  <a:gd name="T6" fmla="*/ 43 w 45"/>
                  <a:gd name="T7" fmla="*/ 13 h 45"/>
                  <a:gd name="T8" fmla="*/ 40 w 45"/>
                  <a:gd name="T9" fmla="*/ 10 h 45"/>
                  <a:gd name="T10" fmla="*/ 37 w 45"/>
                  <a:gd name="T11" fmla="*/ 8 h 45"/>
                  <a:gd name="T12" fmla="*/ 35 w 45"/>
                  <a:gd name="T13" fmla="*/ 5 h 45"/>
                  <a:gd name="T14" fmla="*/ 32 w 45"/>
                  <a:gd name="T15" fmla="*/ 2 h 45"/>
                  <a:gd name="T16" fmla="*/ 29 w 45"/>
                  <a:gd name="T17" fmla="*/ 2 h 45"/>
                  <a:gd name="T18" fmla="*/ 27 w 45"/>
                  <a:gd name="T19" fmla="*/ 0 h 45"/>
                  <a:gd name="T20" fmla="*/ 21 w 45"/>
                  <a:gd name="T21" fmla="*/ 0 h 45"/>
                  <a:gd name="T22" fmla="*/ 19 w 45"/>
                  <a:gd name="T23" fmla="*/ 0 h 45"/>
                  <a:gd name="T24" fmla="*/ 14 w 45"/>
                  <a:gd name="T25" fmla="*/ 2 h 45"/>
                  <a:gd name="T26" fmla="*/ 11 w 45"/>
                  <a:gd name="T27" fmla="*/ 2 h 45"/>
                  <a:gd name="T28" fmla="*/ 8 w 45"/>
                  <a:gd name="T29" fmla="*/ 5 h 45"/>
                  <a:gd name="T30" fmla="*/ 6 w 45"/>
                  <a:gd name="T31" fmla="*/ 8 h 45"/>
                  <a:gd name="T32" fmla="*/ 3 w 45"/>
                  <a:gd name="T33" fmla="*/ 10 h 45"/>
                  <a:gd name="T34" fmla="*/ 3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3 w 45"/>
                  <a:gd name="T47" fmla="*/ 34 h 45"/>
                  <a:gd name="T48" fmla="*/ 3 w 45"/>
                  <a:gd name="T49" fmla="*/ 37 h 45"/>
                  <a:gd name="T50" fmla="*/ 6 w 45"/>
                  <a:gd name="T51" fmla="*/ 39 h 45"/>
                  <a:gd name="T52" fmla="*/ 8 w 45"/>
                  <a:gd name="T53" fmla="*/ 39 h 45"/>
                  <a:gd name="T54" fmla="*/ 11 w 45"/>
                  <a:gd name="T55" fmla="*/ 42 h 45"/>
                  <a:gd name="T56" fmla="*/ 14 w 45"/>
                  <a:gd name="T57" fmla="*/ 45 h 45"/>
                  <a:gd name="T58" fmla="*/ 19 w 45"/>
                  <a:gd name="T59" fmla="*/ 45 h 45"/>
                  <a:gd name="T60" fmla="*/ 21 w 45"/>
                  <a:gd name="T61" fmla="*/ 45 h 45"/>
                  <a:gd name="T62" fmla="*/ 27 w 45"/>
                  <a:gd name="T63" fmla="*/ 45 h 45"/>
                  <a:gd name="T64" fmla="*/ 29 w 45"/>
                  <a:gd name="T65" fmla="*/ 45 h 45"/>
                  <a:gd name="T66" fmla="*/ 32 w 45"/>
                  <a:gd name="T67" fmla="*/ 42 h 45"/>
                  <a:gd name="T68" fmla="*/ 35 w 45"/>
                  <a:gd name="T69" fmla="*/ 39 h 45"/>
                  <a:gd name="T70" fmla="*/ 37 w 45"/>
                  <a:gd name="T71" fmla="*/ 39 h 45"/>
                  <a:gd name="T72" fmla="*/ 40 w 45"/>
                  <a:gd name="T73" fmla="*/ 37 h 45"/>
                  <a:gd name="T74" fmla="*/ 43 w 45"/>
                  <a:gd name="T75" fmla="*/ 34 h 45"/>
                  <a:gd name="T76" fmla="*/ 43 w 45"/>
                  <a:gd name="T77" fmla="*/ 29 h 45"/>
                  <a:gd name="T78" fmla="*/ 43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7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1" y="45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59" name="Group 149">
            <a:extLst>
              <a:ext uri="{FF2B5EF4-FFF2-40B4-BE49-F238E27FC236}">
                <a16:creationId xmlns:a16="http://schemas.microsoft.com/office/drawing/2014/main" id="{7BBD694A-4639-6516-06A9-DA47AB187B3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05000"/>
            <a:ext cx="2647950" cy="2011363"/>
            <a:chOff x="746" y="2543"/>
            <a:chExt cx="1668" cy="1267"/>
          </a:xfrm>
        </p:grpSpPr>
        <p:sp>
          <p:nvSpPr>
            <p:cNvPr id="19464" name="Line 4">
              <a:extLst>
                <a:ext uri="{FF2B5EF4-FFF2-40B4-BE49-F238E27FC236}">
                  <a16:creationId xmlns:a16="http://schemas.microsoft.com/office/drawing/2014/main" id="{FCCCB637-A5ED-AEB3-3CBF-D13B610C2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3471"/>
              <a:ext cx="2" cy="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101">
              <a:extLst>
                <a:ext uri="{FF2B5EF4-FFF2-40B4-BE49-F238E27FC236}">
                  <a16:creationId xmlns:a16="http://schemas.microsoft.com/office/drawing/2014/main" id="{48F9CBF5-7832-CB69-0439-5D4A583A3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3147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102">
              <a:extLst>
                <a:ext uri="{FF2B5EF4-FFF2-40B4-BE49-F238E27FC236}">
                  <a16:creationId xmlns:a16="http://schemas.microsoft.com/office/drawing/2014/main" id="{063B59BD-6D33-91C8-38F5-2D3CE2203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3139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103">
              <a:extLst>
                <a:ext uri="{FF2B5EF4-FFF2-40B4-BE49-F238E27FC236}">
                  <a16:creationId xmlns:a16="http://schemas.microsoft.com/office/drawing/2014/main" id="{18F0A822-D482-B1D1-404F-1FCDB59F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w 166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8"/>
                <a:gd name="T19" fmla="*/ 0 h 241"/>
                <a:gd name="T20" fmla="*/ 1668 w 1668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104">
              <a:extLst>
                <a:ext uri="{FF2B5EF4-FFF2-40B4-BE49-F238E27FC236}">
                  <a16:creationId xmlns:a16="http://schemas.microsoft.com/office/drawing/2014/main" id="{9BD3BCB6-C6D1-A778-735A-B96CAAEE8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8"/>
                <a:gd name="T16" fmla="*/ 0 h 241"/>
                <a:gd name="T17" fmla="*/ 1668 w 166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05">
              <a:extLst>
                <a:ext uri="{FF2B5EF4-FFF2-40B4-BE49-F238E27FC236}">
                  <a16:creationId xmlns:a16="http://schemas.microsoft.com/office/drawing/2014/main" id="{9D4046C5-B3FA-0B1F-F7A1-5589B252E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2858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106">
              <a:extLst>
                <a:ext uri="{FF2B5EF4-FFF2-40B4-BE49-F238E27FC236}">
                  <a16:creationId xmlns:a16="http://schemas.microsoft.com/office/drawing/2014/main" id="{10EA825C-3AE2-535C-2D59-CBB704A7C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1 h 318"/>
                <a:gd name="T8" fmla="*/ 287 w 318"/>
                <a:gd name="T9" fmla="*/ 252 h 318"/>
                <a:gd name="T10" fmla="*/ 271 w 318"/>
                <a:gd name="T11" fmla="*/ 270 h 318"/>
                <a:gd name="T12" fmla="*/ 252 w 318"/>
                <a:gd name="T13" fmla="*/ 286 h 318"/>
                <a:gd name="T14" fmla="*/ 231 w 318"/>
                <a:gd name="T15" fmla="*/ 300 h 318"/>
                <a:gd name="T16" fmla="*/ 210 w 318"/>
                <a:gd name="T17" fmla="*/ 310 h 318"/>
                <a:gd name="T18" fmla="*/ 183 w 318"/>
                <a:gd name="T19" fmla="*/ 315 h 318"/>
                <a:gd name="T20" fmla="*/ 159 w 318"/>
                <a:gd name="T21" fmla="*/ 318 h 318"/>
                <a:gd name="T22" fmla="*/ 133 w 318"/>
                <a:gd name="T23" fmla="*/ 315 h 318"/>
                <a:gd name="T24" fmla="*/ 109 w 318"/>
                <a:gd name="T25" fmla="*/ 310 h 318"/>
                <a:gd name="T26" fmla="*/ 85 w 318"/>
                <a:gd name="T27" fmla="*/ 300 h 318"/>
                <a:gd name="T28" fmla="*/ 64 w 318"/>
                <a:gd name="T29" fmla="*/ 286 h 318"/>
                <a:gd name="T30" fmla="*/ 45 w 318"/>
                <a:gd name="T31" fmla="*/ 270 h 318"/>
                <a:gd name="T32" fmla="*/ 30 w 318"/>
                <a:gd name="T33" fmla="*/ 252 h 318"/>
                <a:gd name="T34" fmla="*/ 16 w 318"/>
                <a:gd name="T35" fmla="*/ 231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3 h 318"/>
                <a:gd name="T44" fmla="*/ 8 w 318"/>
                <a:gd name="T45" fmla="*/ 109 h 318"/>
                <a:gd name="T46" fmla="*/ 16 w 318"/>
                <a:gd name="T47" fmla="*/ 85 h 318"/>
                <a:gd name="T48" fmla="*/ 30 w 318"/>
                <a:gd name="T49" fmla="*/ 64 h 318"/>
                <a:gd name="T50" fmla="*/ 45 w 318"/>
                <a:gd name="T51" fmla="*/ 45 h 318"/>
                <a:gd name="T52" fmla="*/ 64 w 318"/>
                <a:gd name="T53" fmla="*/ 29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29 h 318"/>
                <a:gd name="T70" fmla="*/ 271 w 318"/>
                <a:gd name="T71" fmla="*/ 45 h 318"/>
                <a:gd name="T72" fmla="*/ 287 w 318"/>
                <a:gd name="T73" fmla="*/ 64 h 318"/>
                <a:gd name="T74" fmla="*/ 300 w 318"/>
                <a:gd name="T75" fmla="*/ 85 h 318"/>
                <a:gd name="T76" fmla="*/ 311 w 318"/>
                <a:gd name="T77" fmla="*/ 109 h 318"/>
                <a:gd name="T78" fmla="*/ 316 w 318"/>
                <a:gd name="T79" fmla="*/ 133 h 318"/>
                <a:gd name="T80" fmla="*/ 318 w 318"/>
                <a:gd name="T81" fmla="*/ 159 h 318"/>
                <a:gd name="T82" fmla="*/ 316 w 318"/>
                <a:gd name="T83" fmla="*/ 15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107">
              <a:extLst>
                <a:ext uri="{FF2B5EF4-FFF2-40B4-BE49-F238E27FC236}">
                  <a16:creationId xmlns:a16="http://schemas.microsoft.com/office/drawing/2014/main" id="{C9ABD020-E7C8-CA61-5552-67255BE0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33 h 318"/>
                <a:gd name="T4" fmla="*/ 311 w 318"/>
                <a:gd name="T5" fmla="*/ 109 h 318"/>
                <a:gd name="T6" fmla="*/ 300 w 318"/>
                <a:gd name="T7" fmla="*/ 85 h 318"/>
                <a:gd name="T8" fmla="*/ 287 w 318"/>
                <a:gd name="T9" fmla="*/ 64 h 318"/>
                <a:gd name="T10" fmla="*/ 271 w 318"/>
                <a:gd name="T11" fmla="*/ 45 h 318"/>
                <a:gd name="T12" fmla="*/ 252 w 318"/>
                <a:gd name="T13" fmla="*/ 29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29 h 318"/>
                <a:gd name="T30" fmla="*/ 45 w 318"/>
                <a:gd name="T31" fmla="*/ 45 h 318"/>
                <a:gd name="T32" fmla="*/ 30 w 318"/>
                <a:gd name="T33" fmla="*/ 64 h 318"/>
                <a:gd name="T34" fmla="*/ 16 w 318"/>
                <a:gd name="T35" fmla="*/ 85 h 318"/>
                <a:gd name="T36" fmla="*/ 8 w 318"/>
                <a:gd name="T37" fmla="*/ 109 h 318"/>
                <a:gd name="T38" fmla="*/ 0 w 318"/>
                <a:gd name="T39" fmla="*/ 133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1 h 318"/>
                <a:gd name="T48" fmla="*/ 30 w 318"/>
                <a:gd name="T49" fmla="*/ 252 h 318"/>
                <a:gd name="T50" fmla="*/ 45 w 318"/>
                <a:gd name="T51" fmla="*/ 270 h 318"/>
                <a:gd name="T52" fmla="*/ 64 w 318"/>
                <a:gd name="T53" fmla="*/ 286 h 318"/>
                <a:gd name="T54" fmla="*/ 85 w 318"/>
                <a:gd name="T55" fmla="*/ 300 h 318"/>
                <a:gd name="T56" fmla="*/ 109 w 318"/>
                <a:gd name="T57" fmla="*/ 310 h 318"/>
                <a:gd name="T58" fmla="*/ 133 w 318"/>
                <a:gd name="T59" fmla="*/ 315 h 318"/>
                <a:gd name="T60" fmla="*/ 159 w 318"/>
                <a:gd name="T61" fmla="*/ 318 h 318"/>
                <a:gd name="T62" fmla="*/ 183 w 318"/>
                <a:gd name="T63" fmla="*/ 315 h 318"/>
                <a:gd name="T64" fmla="*/ 210 w 318"/>
                <a:gd name="T65" fmla="*/ 310 h 318"/>
                <a:gd name="T66" fmla="*/ 231 w 318"/>
                <a:gd name="T67" fmla="*/ 300 h 318"/>
                <a:gd name="T68" fmla="*/ 252 w 318"/>
                <a:gd name="T69" fmla="*/ 286 h 318"/>
                <a:gd name="T70" fmla="*/ 271 w 318"/>
                <a:gd name="T71" fmla="*/ 270 h 318"/>
                <a:gd name="T72" fmla="*/ 287 w 318"/>
                <a:gd name="T73" fmla="*/ 252 h 318"/>
                <a:gd name="T74" fmla="*/ 300 w 318"/>
                <a:gd name="T75" fmla="*/ 231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08">
              <a:extLst>
                <a:ext uri="{FF2B5EF4-FFF2-40B4-BE49-F238E27FC236}">
                  <a16:creationId xmlns:a16="http://schemas.microsoft.com/office/drawing/2014/main" id="{B4D78148-BE80-5C53-8377-8A91C654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0"/>
                <a:gd name="T19" fmla="*/ 0 h 201"/>
                <a:gd name="T20" fmla="*/ 320 w 320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09">
              <a:extLst>
                <a:ext uri="{FF2B5EF4-FFF2-40B4-BE49-F238E27FC236}">
                  <a16:creationId xmlns:a16="http://schemas.microsoft.com/office/drawing/2014/main" id="{A94742C6-FA6E-D2D9-9588-E906AD5D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201"/>
                <a:gd name="T17" fmla="*/ 320 w 320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Rectangle 110">
              <a:extLst>
                <a:ext uri="{FF2B5EF4-FFF2-40B4-BE49-F238E27FC236}">
                  <a16:creationId xmlns:a16="http://schemas.microsoft.com/office/drawing/2014/main" id="{873830DD-444B-C715-9F1F-348BED4D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2649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5" name="Rectangle 111">
              <a:extLst>
                <a:ext uri="{FF2B5EF4-FFF2-40B4-BE49-F238E27FC236}">
                  <a16:creationId xmlns:a16="http://schemas.microsoft.com/office/drawing/2014/main" id="{C68BF77C-B722-5AD1-F82A-C9E000D36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6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6" name="Rectangle 112">
              <a:extLst>
                <a:ext uri="{FF2B5EF4-FFF2-40B4-BE49-F238E27FC236}">
                  <a16:creationId xmlns:a16="http://schemas.microsoft.com/office/drawing/2014/main" id="{3CF217F0-D25E-1930-7C8D-35EA7B51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298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7" name="Rectangle 113">
              <a:extLst>
                <a:ext uri="{FF2B5EF4-FFF2-40B4-BE49-F238E27FC236}">
                  <a16:creationId xmlns:a16="http://schemas.microsoft.com/office/drawing/2014/main" id="{06EE1553-26F6-3109-ADA9-A88DCB0A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2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Inter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8" name="Rectangle 114">
              <a:extLst>
                <a:ext uri="{FF2B5EF4-FFF2-40B4-BE49-F238E27FC236}">
                  <a16:creationId xmlns:a16="http://schemas.microsoft.com/office/drawing/2014/main" id="{5C941CDE-8EB6-EDD2-DB1C-488BA36E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280"/>
              <a:ext cx="10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connection network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9" name="Line 115">
              <a:extLst>
                <a:ext uri="{FF2B5EF4-FFF2-40B4-BE49-F238E27FC236}">
                  <a16:creationId xmlns:a16="http://schemas.microsoft.com/office/drawing/2014/main" id="{24A570FB-89CB-9D38-F4A5-3432E237C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2869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116">
              <a:extLst>
                <a:ext uri="{FF2B5EF4-FFF2-40B4-BE49-F238E27FC236}">
                  <a16:creationId xmlns:a16="http://schemas.microsoft.com/office/drawing/2014/main" id="{2725D5ED-6268-80F8-8EF3-8D89C337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3 h 318"/>
                <a:gd name="T8" fmla="*/ 287 w 318"/>
                <a:gd name="T9" fmla="*/ 254 h 318"/>
                <a:gd name="T10" fmla="*/ 271 w 318"/>
                <a:gd name="T11" fmla="*/ 273 h 318"/>
                <a:gd name="T12" fmla="*/ 252 w 318"/>
                <a:gd name="T13" fmla="*/ 289 h 318"/>
                <a:gd name="T14" fmla="*/ 231 w 318"/>
                <a:gd name="T15" fmla="*/ 302 h 318"/>
                <a:gd name="T16" fmla="*/ 210 w 318"/>
                <a:gd name="T17" fmla="*/ 310 h 318"/>
                <a:gd name="T18" fmla="*/ 183 w 318"/>
                <a:gd name="T19" fmla="*/ 318 h 318"/>
                <a:gd name="T20" fmla="*/ 159 w 318"/>
                <a:gd name="T21" fmla="*/ 318 h 318"/>
                <a:gd name="T22" fmla="*/ 133 w 318"/>
                <a:gd name="T23" fmla="*/ 318 h 318"/>
                <a:gd name="T24" fmla="*/ 109 w 318"/>
                <a:gd name="T25" fmla="*/ 310 h 318"/>
                <a:gd name="T26" fmla="*/ 85 w 318"/>
                <a:gd name="T27" fmla="*/ 302 h 318"/>
                <a:gd name="T28" fmla="*/ 64 w 318"/>
                <a:gd name="T29" fmla="*/ 289 h 318"/>
                <a:gd name="T30" fmla="*/ 45 w 318"/>
                <a:gd name="T31" fmla="*/ 273 h 318"/>
                <a:gd name="T32" fmla="*/ 30 w 318"/>
                <a:gd name="T33" fmla="*/ 254 h 318"/>
                <a:gd name="T34" fmla="*/ 16 w 318"/>
                <a:gd name="T35" fmla="*/ 233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5 h 318"/>
                <a:gd name="T44" fmla="*/ 8 w 318"/>
                <a:gd name="T45" fmla="*/ 109 h 318"/>
                <a:gd name="T46" fmla="*/ 16 w 318"/>
                <a:gd name="T47" fmla="*/ 87 h 318"/>
                <a:gd name="T48" fmla="*/ 30 w 318"/>
                <a:gd name="T49" fmla="*/ 66 h 318"/>
                <a:gd name="T50" fmla="*/ 45 w 318"/>
                <a:gd name="T51" fmla="*/ 48 h 318"/>
                <a:gd name="T52" fmla="*/ 64 w 318"/>
                <a:gd name="T53" fmla="*/ 32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32 h 318"/>
                <a:gd name="T70" fmla="*/ 271 w 318"/>
                <a:gd name="T71" fmla="*/ 48 h 318"/>
                <a:gd name="T72" fmla="*/ 287 w 318"/>
                <a:gd name="T73" fmla="*/ 66 h 318"/>
                <a:gd name="T74" fmla="*/ 300 w 318"/>
                <a:gd name="T75" fmla="*/ 87 h 318"/>
                <a:gd name="T76" fmla="*/ 311 w 318"/>
                <a:gd name="T77" fmla="*/ 109 h 318"/>
                <a:gd name="T78" fmla="*/ 316 w 318"/>
                <a:gd name="T79" fmla="*/ 135 h 318"/>
                <a:gd name="T80" fmla="*/ 318 w 318"/>
                <a:gd name="T81" fmla="*/ 159 h 318"/>
                <a:gd name="T82" fmla="*/ 316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117">
              <a:extLst>
                <a:ext uri="{FF2B5EF4-FFF2-40B4-BE49-F238E27FC236}">
                  <a16:creationId xmlns:a16="http://schemas.microsoft.com/office/drawing/2014/main" id="{11EFC6EB-D090-A535-727A-7FDCD9246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35 h 318"/>
                <a:gd name="T4" fmla="*/ 311 w 318"/>
                <a:gd name="T5" fmla="*/ 109 h 318"/>
                <a:gd name="T6" fmla="*/ 300 w 318"/>
                <a:gd name="T7" fmla="*/ 87 h 318"/>
                <a:gd name="T8" fmla="*/ 287 w 318"/>
                <a:gd name="T9" fmla="*/ 66 h 318"/>
                <a:gd name="T10" fmla="*/ 271 w 318"/>
                <a:gd name="T11" fmla="*/ 48 h 318"/>
                <a:gd name="T12" fmla="*/ 252 w 318"/>
                <a:gd name="T13" fmla="*/ 32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32 h 318"/>
                <a:gd name="T30" fmla="*/ 45 w 318"/>
                <a:gd name="T31" fmla="*/ 48 h 318"/>
                <a:gd name="T32" fmla="*/ 30 w 318"/>
                <a:gd name="T33" fmla="*/ 66 h 318"/>
                <a:gd name="T34" fmla="*/ 16 w 318"/>
                <a:gd name="T35" fmla="*/ 87 h 318"/>
                <a:gd name="T36" fmla="*/ 8 w 318"/>
                <a:gd name="T37" fmla="*/ 109 h 318"/>
                <a:gd name="T38" fmla="*/ 0 w 318"/>
                <a:gd name="T39" fmla="*/ 135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3 h 318"/>
                <a:gd name="T48" fmla="*/ 30 w 318"/>
                <a:gd name="T49" fmla="*/ 254 h 318"/>
                <a:gd name="T50" fmla="*/ 45 w 318"/>
                <a:gd name="T51" fmla="*/ 273 h 318"/>
                <a:gd name="T52" fmla="*/ 64 w 318"/>
                <a:gd name="T53" fmla="*/ 289 h 318"/>
                <a:gd name="T54" fmla="*/ 85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3 w 318"/>
                <a:gd name="T63" fmla="*/ 318 h 318"/>
                <a:gd name="T64" fmla="*/ 210 w 318"/>
                <a:gd name="T65" fmla="*/ 310 h 318"/>
                <a:gd name="T66" fmla="*/ 231 w 318"/>
                <a:gd name="T67" fmla="*/ 302 h 318"/>
                <a:gd name="T68" fmla="*/ 252 w 318"/>
                <a:gd name="T69" fmla="*/ 289 h 318"/>
                <a:gd name="T70" fmla="*/ 271 w 318"/>
                <a:gd name="T71" fmla="*/ 273 h 318"/>
                <a:gd name="T72" fmla="*/ 287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118">
              <a:extLst>
                <a:ext uri="{FF2B5EF4-FFF2-40B4-BE49-F238E27FC236}">
                  <a16:creationId xmlns:a16="http://schemas.microsoft.com/office/drawing/2014/main" id="{45E1F8F3-7C32-15FD-AE2C-185C51E43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0"/>
                <a:gd name="T19" fmla="*/ 0 h 201"/>
                <a:gd name="T20" fmla="*/ 320 w 320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119">
              <a:extLst>
                <a:ext uri="{FF2B5EF4-FFF2-40B4-BE49-F238E27FC236}">
                  <a16:creationId xmlns:a16="http://schemas.microsoft.com/office/drawing/2014/main" id="{DA518694-85CA-F9A7-FD85-28A757291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201"/>
                <a:gd name="T17" fmla="*/ 320 w 320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Rectangle 120">
              <a:extLst>
                <a:ext uri="{FF2B5EF4-FFF2-40B4-BE49-F238E27FC236}">
                  <a16:creationId xmlns:a16="http://schemas.microsoft.com/office/drawing/2014/main" id="{10C5644C-66E8-C48E-EC0D-06061ED3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299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21">
              <a:extLst>
                <a:ext uri="{FF2B5EF4-FFF2-40B4-BE49-F238E27FC236}">
                  <a16:creationId xmlns:a16="http://schemas.microsoft.com/office/drawing/2014/main" id="{59CF2286-D80A-9467-0D54-F8D97D58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644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6" name="Rectangle 122">
              <a:extLst>
                <a:ext uri="{FF2B5EF4-FFF2-40B4-BE49-F238E27FC236}">
                  <a16:creationId xmlns:a16="http://schemas.microsoft.com/office/drawing/2014/main" id="{60FCE783-0F6A-ACAE-6556-7ED13AD3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67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7" name="Line 123">
              <a:extLst>
                <a:ext uri="{FF2B5EF4-FFF2-40B4-BE49-F238E27FC236}">
                  <a16:creationId xmlns:a16="http://schemas.microsoft.com/office/drawing/2014/main" id="{7E907A40-BB42-AC83-FA7E-BEC3AA293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484"/>
              <a:ext cx="1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Freeform 124">
              <a:extLst>
                <a:ext uri="{FF2B5EF4-FFF2-40B4-BE49-F238E27FC236}">
                  <a16:creationId xmlns:a16="http://schemas.microsoft.com/office/drawing/2014/main" id="{892BD930-C173-93A1-BE09-EA454821F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w 326"/>
                <a:gd name="T11" fmla="*/ 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6"/>
                <a:gd name="T19" fmla="*/ 0 h 239"/>
                <a:gd name="T20" fmla="*/ 326 w 326"/>
                <a:gd name="T21" fmla="*/ 239 h 2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Freeform 125">
              <a:extLst>
                <a:ext uri="{FF2B5EF4-FFF2-40B4-BE49-F238E27FC236}">
                  <a16:creationId xmlns:a16="http://schemas.microsoft.com/office/drawing/2014/main" id="{1C55E97B-CDE1-2367-5659-F2E49E1C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"/>
                <a:gd name="T16" fmla="*/ 0 h 239"/>
                <a:gd name="T17" fmla="*/ 326 w 326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Rectangle 126">
              <a:extLst>
                <a:ext uri="{FF2B5EF4-FFF2-40B4-BE49-F238E27FC236}">
                  <a16:creationId xmlns:a16="http://schemas.microsoft.com/office/drawing/2014/main" id="{05BDD713-066B-A207-E9BA-7768DB8A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638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Mem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1" name="Rectangle 127">
              <a:extLst>
                <a:ext uri="{FF2B5EF4-FFF2-40B4-BE49-F238E27FC236}">
                  <a16:creationId xmlns:a16="http://schemas.microsoft.com/office/drawing/2014/main" id="{17B358A3-34DF-58B7-5267-AAF5DB9C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2" name="Rectangle 128">
              <a:extLst>
                <a:ext uri="{FF2B5EF4-FFF2-40B4-BE49-F238E27FC236}">
                  <a16:creationId xmlns:a16="http://schemas.microsoft.com/office/drawing/2014/main" id="{4481A7D1-3FB2-D566-C713-B3A21714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3" name="Rectangle 129">
              <a:extLst>
                <a:ext uri="{FF2B5EF4-FFF2-40B4-BE49-F238E27FC236}">
                  <a16:creationId xmlns:a16="http://schemas.microsoft.com/office/drawing/2014/main" id="{42D88488-6830-8B01-6119-FDEE81ABB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625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Mem</a:t>
              </a:r>
              <a:endParaRPr lang="en-US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4" name="Freeform 143">
              <a:extLst>
                <a:ext uri="{FF2B5EF4-FFF2-40B4-BE49-F238E27FC236}">
                  <a16:creationId xmlns:a16="http://schemas.microsoft.com/office/drawing/2014/main" id="{0EE93ADF-96B9-122C-0860-53A7F6D3A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3 w 45"/>
                <a:gd name="T25" fmla="*/ 45 h 45"/>
                <a:gd name="T26" fmla="*/ 10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2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2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0 w 45"/>
                <a:gd name="T55" fmla="*/ 3 h 45"/>
                <a:gd name="T56" fmla="*/ 13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2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Freeform 144">
              <a:extLst>
                <a:ext uri="{FF2B5EF4-FFF2-40B4-BE49-F238E27FC236}">
                  <a16:creationId xmlns:a16="http://schemas.microsoft.com/office/drawing/2014/main" id="{2B88837C-E36F-8EB8-16A4-DF78716FF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3 w 45"/>
                <a:gd name="T25" fmla="*/ 3 h 45"/>
                <a:gd name="T26" fmla="*/ 10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2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2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0 w 45"/>
                <a:gd name="T55" fmla="*/ 43 h 45"/>
                <a:gd name="T56" fmla="*/ 13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2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Freeform 145">
              <a:extLst>
                <a:ext uri="{FF2B5EF4-FFF2-40B4-BE49-F238E27FC236}">
                  <a16:creationId xmlns:a16="http://schemas.microsoft.com/office/drawing/2014/main" id="{AB3F30EB-067B-89CF-75D3-54F5AFB83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5 w 45"/>
                <a:gd name="T25" fmla="*/ 45 h 45"/>
                <a:gd name="T26" fmla="*/ 13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5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5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3 w 45"/>
                <a:gd name="T55" fmla="*/ 3 h 45"/>
                <a:gd name="T56" fmla="*/ 15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Freeform 146">
              <a:extLst>
                <a:ext uri="{FF2B5EF4-FFF2-40B4-BE49-F238E27FC236}">
                  <a16:creationId xmlns:a16="http://schemas.microsoft.com/office/drawing/2014/main" id="{2B0EA0BE-8F49-D49D-9B7B-417E44C2C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5 w 45"/>
                <a:gd name="T25" fmla="*/ 3 h 45"/>
                <a:gd name="T26" fmla="*/ 13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5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5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3 w 45"/>
                <a:gd name="T55" fmla="*/ 43 h 45"/>
                <a:gd name="T56" fmla="*/ 15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Freeform 147">
              <a:extLst>
                <a:ext uri="{FF2B5EF4-FFF2-40B4-BE49-F238E27FC236}">
                  <a16:creationId xmlns:a16="http://schemas.microsoft.com/office/drawing/2014/main" id="{596773C9-0555-7964-2ED2-DAC321393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27 h 45"/>
                <a:gd name="T4" fmla="*/ 45 w 45"/>
                <a:gd name="T5" fmla="*/ 29 h 45"/>
                <a:gd name="T6" fmla="*/ 43 w 45"/>
                <a:gd name="T7" fmla="*/ 35 h 45"/>
                <a:gd name="T8" fmla="*/ 40 w 45"/>
                <a:gd name="T9" fmla="*/ 37 h 45"/>
                <a:gd name="T10" fmla="*/ 40 w 45"/>
                <a:gd name="T11" fmla="*/ 40 h 45"/>
                <a:gd name="T12" fmla="*/ 38 w 45"/>
                <a:gd name="T13" fmla="*/ 40 h 45"/>
                <a:gd name="T14" fmla="*/ 35 w 45"/>
                <a:gd name="T15" fmla="*/ 43 h 45"/>
                <a:gd name="T16" fmla="*/ 30 w 45"/>
                <a:gd name="T17" fmla="*/ 45 h 45"/>
                <a:gd name="T18" fmla="*/ 27 w 45"/>
                <a:gd name="T19" fmla="*/ 45 h 45"/>
                <a:gd name="T20" fmla="*/ 24 w 45"/>
                <a:gd name="T21" fmla="*/ 45 h 45"/>
                <a:gd name="T22" fmla="*/ 19 w 45"/>
                <a:gd name="T23" fmla="*/ 45 h 45"/>
                <a:gd name="T24" fmla="*/ 16 w 45"/>
                <a:gd name="T25" fmla="*/ 45 h 45"/>
                <a:gd name="T26" fmla="*/ 14 w 45"/>
                <a:gd name="T27" fmla="*/ 43 h 45"/>
                <a:gd name="T28" fmla="*/ 11 w 45"/>
                <a:gd name="T29" fmla="*/ 40 h 45"/>
                <a:gd name="T30" fmla="*/ 8 w 45"/>
                <a:gd name="T31" fmla="*/ 40 h 45"/>
                <a:gd name="T32" fmla="*/ 6 w 45"/>
                <a:gd name="T33" fmla="*/ 37 h 45"/>
                <a:gd name="T34" fmla="*/ 3 w 45"/>
                <a:gd name="T35" fmla="*/ 35 h 45"/>
                <a:gd name="T36" fmla="*/ 3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3 w 45"/>
                <a:gd name="T45" fmla="*/ 16 h 45"/>
                <a:gd name="T46" fmla="*/ 3 w 45"/>
                <a:gd name="T47" fmla="*/ 13 h 45"/>
                <a:gd name="T48" fmla="*/ 6 w 45"/>
                <a:gd name="T49" fmla="*/ 11 h 45"/>
                <a:gd name="T50" fmla="*/ 8 w 45"/>
                <a:gd name="T51" fmla="*/ 8 h 45"/>
                <a:gd name="T52" fmla="*/ 11 w 45"/>
                <a:gd name="T53" fmla="*/ 5 h 45"/>
                <a:gd name="T54" fmla="*/ 14 w 45"/>
                <a:gd name="T55" fmla="*/ 3 h 45"/>
                <a:gd name="T56" fmla="*/ 16 w 45"/>
                <a:gd name="T57" fmla="*/ 3 h 45"/>
                <a:gd name="T58" fmla="*/ 19 w 45"/>
                <a:gd name="T59" fmla="*/ 0 h 45"/>
                <a:gd name="T60" fmla="*/ 24 w 45"/>
                <a:gd name="T61" fmla="*/ 0 h 45"/>
                <a:gd name="T62" fmla="*/ 27 w 45"/>
                <a:gd name="T63" fmla="*/ 0 h 45"/>
                <a:gd name="T64" fmla="*/ 30 w 45"/>
                <a:gd name="T65" fmla="*/ 3 h 45"/>
                <a:gd name="T66" fmla="*/ 35 w 45"/>
                <a:gd name="T67" fmla="*/ 3 h 45"/>
                <a:gd name="T68" fmla="*/ 38 w 45"/>
                <a:gd name="T69" fmla="*/ 5 h 45"/>
                <a:gd name="T70" fmla="*/ 40 w 45"/>
                <a:gd name="T71" fmla="*/ 8 h 45"/>
                <a:gd name="T72" fmla="*/ 40 w 45"/>
                <a:gd name="T73" fmla="*/ 11 h 45"/>
                <a:gd name="T74" fmla="*/ 43 w 45"/>
                <a:gd name="T75" fmla="*/ 13 h 45"/>
                <a:gd name="T76" fmla="*/ 45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5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Freeform 148">
              <a:extLst>
                <a:ext uri="{FF2B5EF4-FFF2-40B4-BE49-F238E27FC236}">
                  <a16:creationId xmlns:a16="http://schemas.microsoft.com/office/drawing/2014/main" id="{CE643FF1-ADD0-5486-1D59-30EF424A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19 h 45"/>
                <a:gd name="T4" fmla="*/ 45 w 45"/>
                <a:gd name="T5" fmla="*/ 16 h 45"/>
                <a:gd name="T6" fmla="*/ 43 w 45"/>
                <a:gd name="T7" fmla="*/ 13 h 45"/>
                <a:gd name="T8" fmla="*/ 40 w 45"/>
                <a:gd name="T9" fmla="*/ 11 h 45"/>
                <a:gd name="T10" fmla="*/ 40 w 45"/>
                <a:gd name="T11" fmla="*/ 8 h 45"/>
                <a:gd name="T12" fmla="*/ 38 w 45"/>
                <a:gd name="T13" fmla="*/ 5 h 45"/>
                <a:gd name="T14" fmla="*/ 35 w 45"/>
                <a:gd name="T15" fmla="*/ 3 h 45"/>
                <a:gd name="T16" fmla="*/ 30 w 45"/>
                <a:gd name="T17" fmla="*/ 3 h 45"/>
                <a:gd name="T18" fmla="*/ 27 w 45"/>
                <a:gd name="T19" fmla="*/ 0 h 45"/>
                <a:gd name="T20" fmla="*/ 24 w 45"/>
                <a:gd name="T21" fmla="*/ 0 h 45"/>
                <a:gd name="T22" fmla="*/ 19 w 45"/>
                <a:gd name="T23" fmla="*/ 0 h 45"/>
                <a:gd name="T24" fmla="*/ 16 w 45"/>
                <a:gd name="T25" fmla="*/ 3 h 45"/>
                <a:gd name="T26" fmla="*/ 14 w 45"/>
                <a:gd name="T27" fmla="*/ 3 h 45"/>
                <a:gd name="T28" fmla="*/ 11 w 45"/>
                <a:gd name="T29" fmla="*/ 5 h 45"/>
                <a:gd name="T30" fmla="*/ 8 w 45"/>
                <a:gd name="T31" fmla="*/ 8 h 45"/>
                <a:gd name="T32" fmla="*/ 6 w 45"/>
                <a:gd name="T33" fmla="*/ 11 h 45"/>
                <a:gd name="T34" fmla="*/ 3 w 45"/>
                <a:gd name="T35" fmla="*/ 13 h 45"/>
                <a:gd name="T36" fmla="*/ 3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3 w 45"/>
                <a:gd name="T45" fmla="*/ 29 h 45"/>
                <a:gd name="T46" fmla="*/ 3 w 45"/>
                <a:gd name="T47" fmla="*/ 35 h 45"/>
                <a:gd name="T48" fmla="*/ 6 w 45"/>
                <a:gd name="T49" fmla="*/ 37 h 45"/>
                <a:gd name="T50" fmla="*/ 8 w 45"/>
                <a:gd name="T51" fmla="*/ 40 h 45"/>
                <a:gd name="T52" fmla="*/ 11 w 45"/>
                <a:gd name="T53" fmla="*/ 40 h 45"/>
                <a:gd name="T54" fmla="*/ 14 w 45"/>
                <a:gd name="T55" fmla="*/ 43 h 45"/>
                <a:gd name="T56" fmla="*/ 16 w 45"/>
                <a:gd name="T57" fmla="*/ 45 h 45"/>
                <a:gd name="T58" fmla="*/ 19 w 45"/>
                <a:gd name="T59" fmla="*/ 45 h 45"/>
                <a:gd name="T60" fmla="*/ 24 w 45"/>
                <a:gd name="T61" fmla="*/ 45 h 45"/>
                <a:gd name="T62" fmla="*/ 27 w 45"/>
                <a:gd name="T63" fmla="*/ 45 h 45"/>
                <a:gd name="T64" fmla="*/ 30 w 45"/>
                <a:gd name="T65" fmla="*/ 45 h 45"/>
                <a:gd name="T66" fmla="*/ 35 w 45"/>
                <a:gd name="T67" fmla="*/ 43 h 45"/>
                <a:gd name="T68" fmla="*/ 38 w 45"/>
                <a:gd name="T69" fmla="*/ 40 h 45"/>
                <a:gd name="T70" fmla="*/ 40 w 45"/>
                <a:gd name="T71" fmla="*/ 40 h 45"/>
                <a:gd name="T72" fmla="*/ 40 w 45"/>
                <a:gd name="T73" fmla="*/ 37 h 45"/>
                <a:gd name="T74" fmla="*/ 43 w 45"/>
                <a:gd name="T75" fmla="*/ 35 h 45"/>
                <a:gd name="T76" fmla="*/ 45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" name="Text Box 153">
            <a:extLst>
              <a:ext uri="{FF2B5EF4-FFF2-40B4-BE49-F238E27FC236}">
                <a16:creationId xmlns:a16="http://schemas.microsoft.com/office/drawing/2014/main" id="{2066C83E-1267-8713-D7BC-C4F60FF61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92575"/>
            <a:ext cx="41148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C0128"/>
                </a:solidFill>
                <a:latin typeface="Arial" panose="020B0604020202020204" pitchFamily="34" charset="0"/>
              </a:rPr>
              <a:t>Centralized Memory</a:t>
            </a:r>
          </a:p>
        </p:txBody>
      </p:sp>
      <p:sp>
        <p:nvSpPr>
          <p:cNvPr id="19461" name="Text Box 154">
            <a:extLst>
              <a:ext uri="{FF2B5EF4-FFF2-40B4-BE49-F238E27FC236}">
                <a16:creationId xmlns:a16="http://schemas.microsoft.com/office/drawing/2014/main" id="{2D4D2312-C1D5-4B5A-BC4C-5E2BBFE9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94163"/>
            <a:ext cx="3625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C0128"/>
                </a:solidFill>
                <a:latin typeface="Arial" panose="020B0604020202020204" pitchFamily="34" charset="0"/>
              </a:rPr>
              <a:t>Distributed Memory </a:t>
            </a:r>
          </a:p>
        </p:txBody>
      </p:sp>
      <p:sp>
        <p:nvSpPr>
          <p:cNvPr id="19462" name="Line 155">
            <a:extLst>
              <a:ext uri="{FF2B5EF4-FFF2-40B4-BE49-F238E27FC236}">
                <a16:creationId xmlns:a16="http://schemas.microsoft.com/office/drawing/2014/main" id="{4467ECA3-788E-B7AB-AF32-6CDDF73F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447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9463" name="Text Box 156">
            <a:extLst>
              <a:ext uri="{FF2B5EF4-FFF2-40B4-BE49-F238E27FC236}">
                <a16:creationId xmlns:a16="http://schemas.microsoft.com/office/drawing/2014/main" id="{16720AFB-7247-1456-4D14-1C02EF1E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76400"/>
            <a:ext cx="8477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CB5D798-72BB-2BCF-4B1C-C5E0A2165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Challenges of Parallel Processing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1828531-63FE-1E9F-17CE-9C8480996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848600" cy="4648200"/>
          </a:xfrm>
        </p:spPr>
        <p:txBody>
          <a:bodyPr/>
          <a:lstStyle/>
          <a:p>
            <a:pPr marL="457200" indent="-457200"/>
            <a:r>
              <a:rPr lang="en-US" altLang="en-US">
                <a:ea typeface="ＭＳ Ｐゴシック" panose="020B0600070205080204" pitchFamily="34" charset="-128"/>
              </a:rPr>
              <a:t>First challenge is % of program inherently sequential</a:t>
            </a:r>
          </a:p>
          <a:p>
            <a:pPr marL="457200" indent="-457200"/>
            <a:r>
              <a:rPr lang="en-US" altLang="en-US">
                <a:ea typeface="ＭＳ Ｐゴシック" panose="020B0600070205080204" pitchFamily="34" charset="-128"/>
              </a:rPr>
              <a:t>Suppose 80X speedup from 100 processors. What fraction of original program can be sequential?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10%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5%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1%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&lt;1%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9D7E7B7-C288-2691-2D81-43462B16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675" y="171450"/>
            <a:ext cx="7391400" cy="447675"/>
          </a:xfrm>
          <a:noFill/>
        </p:spPr>
        <p:txBody>
          <a:bodyPr lIns="90488" rIns="90488"/>
          <a:lstStyle/>
          <a:p>
            <a:r>
              <a:rPr lang="en-US" altLang="en-US">
                <a:ea typeface="ＭＳ Ｐゴシック" panose="020B0600070205080204" pitchFamily="34" charset="-128"/>
              </a:rPr>
              <a:t>Amdahl's Law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A36B057-F672-388F-6649-D5D349A14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1219200"/>
            <a:ext cx="8753475" cy="4941888"/>
          </a:xfrm>
          <a:noFill/>
        </p:spPr>
        <p:txBody>
          <a:bodyPr lIns="90488" rIns="90488"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Speedup due to enhancement E: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                        </a:t>
            </a: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ExTime w/o E        Performance w/  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Speedup(E) = -------------   =   -------------------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ExTime w/  E        Performance w/o E</a:t>
            </a:r>
          </a:p>
          <a:p>
            <a:pPr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               F                                         E  </a:t>
            </a:r>
            <a:r>
              <a:rPr lang="en-US" altLang="en-US" sz="2400">
                <a:ea typeface="ＭＳ Ｐゴシック" panose="020B0600070205080204" pitchFamily="34" charset="-128"/>
              </a:rPr>
              <a:t>                                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Find how </a:t>
            </a:r>
            <a:r>
              <a:rPr lang="en-US" altLang="en-US" sz="2400" i="1">
                <a:ea typeface="ＭＳ Ｐゴシック" panose="020B0600070205080204" pitchFamily="34" charset="-128"/>
              </a:rPr>
              <a:t>Speedup</a:t>
            </a:r>
            <a:r>
              <a:rPr lang="en-US" altLang="en-US" sz="2400">
                <a:ea typeface="ＭＳ Ｐゴシック" panose="020B0600070205080204" pitchFamily="34" charset="-128"/>
              </a:rPr>
              <a:t> coming from some enhancement 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Suppose that enhancement E accelerates a fraction F of the task by a factor S, and the remainder of the task is unaffected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1C677338-9639-1A03-4019-9524C848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80D4B24E-D948-0E22-BE3E-5BCA8D232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978150"/>
            <a:ext cx="10541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B9CB32F4-7F43-FEAB-862C-0466F15C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317F50F2-0106-E4B8-636F-B57E223D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0E100E3C-78F5-0301-2E51-06C7F1B81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2978150"/>
            <a:ext cx="5969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CAB34FBD-C88D-BAD6-9F30-41E19F2DC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15D422CF-367A-55D9-4B11-4B93071DC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3200400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1">
            <a:extLst>
              <a:ext uri="{FF2B5EF4-FFF2-40B4-BE49-F238E27FC236}">
                <a16:creationId xmlns:a16="http://schemas.microsoft.com/office/drawing/2014/main" id="{3BAACD87-F54E-E358-2569-2DA44C95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711200"/>
            <a:ext cx="88503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  Defines the </a:t>
            </a:r>
            <a:r>
              <a:rPr lang="en-US" altLang="en-US" sz="2400" i="1"/>
              <a:t>Speedup</a:t>
            </a:r>
            <a:r>
              <a:rPr lang="en-US" altLang="en-US" sz="2400"/>
              <a:t> that can be gained by using a special feature</a:t>
            </a:r>
          </a:p>
        </p:txBody>
      </p:sp>
      <p:sp>
        <p:nvSpPr>
          <p:cNvPr id="23563" name="Line 12">
            <a:extLst>
              <a:ext uri="{FF2B5EF4-FFF2-40B4-BE49-F238E27FC236}">
                <a16:creationId xmlns:a16="http://schemas.microsoft.com/office/drawing/2014/main" id="{18D4C5F4-04DD-32F0-73F6-5B47E7697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3819525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42882D7-551E-D722-DFCA-8E92D40AA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/>
          <a:lstStyle/>
          <a:p>
            <a:r>
              <a:rPr lang="en-US" altLang="en-US">
                <a:ea typeface="ＭＳ Ｐゴシック" panose="020B0600070205080204" pitchFamily="34" charset="-128"/>
              </a:rPr>
              <a:t>Amdahl’</a:t>
            </a:r>
            <a:r>
              <a:rPr lang="en-US" altLang="ja-JP">
                <a:ea typeface="ＭＳ Ｐゴシック" panose="020B0600070205080204" pitchFamily="34" charset="-128"/>
              </a:rPr>
              <a:t>s Law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7B2E738C-C765-3015-4844-04F4B1E1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012950"/>
            <a:ext cx="7686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ExTime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new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= ExTime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old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x   (1 - Fraction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enhanced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) +  Fraction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enhanced</a:t>
            </a:r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id="{B1D04220-81AD-CA54-0B36-EFF71587577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292100" cy="838200"/>
            <a:chOff x="2208" y="1248"/>
            <a:chExt cx="184" cy="528"/>
          </a:xfrm>
        </p:grpSpPr>
        <p:sp>
          <p:nvSpPr>
            <p:cNvPr id="25619" name="Line 5">
              <a:extLst>
                <a:ext uri="{FF2B5EF4-FFF2-40B4-BE49-F238E27FC236}">
                  <a16:creationId xmlns:a16="http://schemas.microsoft.com/office/drawing/2014/main" id="{5B4730C9-4BFA-220B-EE9D-EA61CBC4B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56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6">
              <a:extLst>
                <a:ext uri="{FF2B5EF4-FFF2-40B4-BE49-F238E27FC236}">
                  <a16:creationId xmlns:a16="http://schemas.microsoft.com/office/drawing/2014/main" id="{07709CDE-D393-7B92-2D5E-F9B2CFC2B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248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7">
              <a:extLst>
                <a:ext uri="{FF2B5EF4-FFF2-40B4-BE49-F238E27FC236}">
                  <a16:creationId xmlns:a16="http://schemas.microsoft.com/office/drawing/2014/main" id="{2641FFA7-6C2E-6636-EB3F-2E588C9C4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77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4" name="Group 8">
            <a:extLst>
              <a:ext uri="{FF2B5EF4-FFF2-40B4-BE49-F238E27FC236}">
                <a16:creationId xmlns:a16="http://schemas.microsoft.com/office/drawing/2014/main" id="{4DA54453-2CF9-928E-F256-87BD32928A22}"/>
              </a:ext>
            </a:extLst>
          </p:cNvPr>
          <p:cNvGrpSpPr>
            <a:grpSpLocks/>
          </p:cNvGrpSpPr>
          <p:nvPr/>
        </p:nvGrpSpPr>
        <p:grpSpPr bwMode="auto">
          <a:xfrm>
            <a:off x="8064500" y="2057400"/>
            <a:ext cx="330200" cy="838200"/>
            <a:chOff x="5080" y="1296"/>
            <a:chExt cx="208" cy="528"/>
          </a:xfrm>
        </p:grpSpPr>
        <p:sp>
          <p:nvSpPr>
            <p:cNvPr id="25616" name="Line 9">
              <a:extLst>
                <a:ext uri="{FF2B5EF4-FFF2-40B4-BE49-F238E27FC236}">
                  <a16:creationId xmlns:a16="http://schemas.microsoft.com/office/drawing/2014/main" id="{D0E631D3-55E7-663D-691A-731B9A0DA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304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0">
              <a:extLst>
                <a:ext uri="{FF2B5EF4-FFF2-40B4-BE49-F238E27FC236}">
                  <a16:creationId xmlns:a16="http://schemas.microsoft.com/office/drawing/2014/main" id="{58A4D7AA-1646-5674-63C7-DA7313DD1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" y="129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1">
              <a:extLst>
                <a:ext uri="{FF2B5EF4-FFF2-40B4-BE49-F238E27FC236}">
                  <a16:creationId xmlns:a16="http://schemas.microsoft.com/office/drawing/2014/main" id="{3EF1A852-03A9-6718-9032-4EE01E30E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" y="1824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5" name="Rectangle 12">
            <a:extLst>
              <a:ext uri="{FF2B5EF4-FFF2-40B4-BE49-F238E27FC236}">
                <a16:creationId xmlns:a16="http://schemas.microsoft.com/office/drawing/2014/main" id="{A2C7B082-1EB4-F34C-A2D8-9C70EB22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613150"/>
            <a:ext cx="20748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Speedup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overall  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25606" name="Rectangle 13">
            <a:extLst>
              <a:ext uri="{FF2B5EF4-FFF2-40B4-BE49-F238E27FC236}">
                <a16:creationId xmlns:a16="http://schemas.microsoft.com/office/drawing/2014/main" id="{DF5BAEC3-7424-EF70-9B1C-E39CB28F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3419475"/>
            <a:ext cx="14065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ExTime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old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ExTime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new</a:t>
            </a:r>
          </a:p>
        </p:txBody>
      </p:sp>
      <p:sp>
        <p:nvSpPr>
          <p:cNvPr id="25607" name="Line 14">
            <a:extLst>
              <a:ext uri="{FF2B5EF4-FFF2-40B4-BE49-F238E27FC236}">
                <a16:creationId xmlns:a16="http://schemas.microsoft.com/office/drawing/2014/main" id="{F03B15E2-D7D8-BD11-2B26-FC545F270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810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5">
            <a:extLst>
              <a:ext uri="{FF2B5EF4-FFF2-40B4-BE49-F238E27FC236}">
                <a16:creationId xmlns:a16="http://schemas.microsoft.com/office/drawing/2014/main" id="{AD124067-EDEF-14A9-74A2-4710F848F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2470150"/>
            <a:ext cx="20304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Speedup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enhanced</a:t>
            </a:r>
          </a:p>
        </p:txBody>
      </p:sp>
      <p:sp>
        <p:nvSpPr>
          <p:cNvPr id="25609" name="Line 16">
            <a:extLst>
              <a:ext uri="{FF2B5EF4-FFF2-40B4-BE49-F238E27FC236}">
                <a16:creationId xmlns:a16="http://schemas.microsoft.com/office/drawing/2014/main" id="{20426D4C-3CCB-0EE2-6783-7241A08A3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24384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7">
            <a:extLst>
              <a:ext uri="{FF2B5EF4-FFF2-40B4-BE49-F238E27FC236}">
                <a16:creationId xmlns:a16="http://schemas.microsoft.com/office/drawing/2014/main" id="{AF0CA52D-547C-F662-2771-C2D9EB90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613150"/>
            <a:ext cx="3286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25611" name="Rectangle 18">
            <a:extLst>
              <a:ext uri="{FF2B5EF4-FFF2-40B4-BE49-F238E27FC236}">
                <a16:creationId xmlns:a16="http://schemas.microsoft.com/office/drawing/2014/main" id="{71F126D4-A7F3-405C-73EC-EB0EE189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2321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2" name="Line 19">
            <a:extLst>
              <a:ext uri="{FF2B5EF4-FFF2-40B4-BE49-F238E27FC236}">
                <a16:creationId xmlns:a16="http://schemas.microsoft.com/office/drawing/2014/main" id="{96CA6FCC-2E48-64A2-5E60-8367F9CBD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3657600"/>
            <a:ext cx="447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20">
            <a:extLst>
              <a:ext uri="{FF2B5EF4-FFF2-40B4-BE49-F238E27FC236}">
                <a16:creationId xmlns:a16="http://schemas.microsoft.com/office/drawing/2014/main" id="{5848869A-C491-71B1-EA11-DD31240B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765550"/>
            <a:ext cx="46243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(1 - Fraction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enhanced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) +  Fraction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enhanced</a:t>
            </a:r>
          </a:p>
        </p:txBody>
      </p:sp>
      <p:sp>
        <p:nvSpPr>
          <p:cNvPr id="25614" name="Rectangle 21">
            <a:extLst>
              <a:ext uri="{FF2B5EF4-FFF2-40B4-BE49-F238E27FC236}">
                <a16:creationId xmlns:a16="http://schemas.microsoft.com/office/drawing/2014/main" id="{B9F0CE80-C37D-35A3-DFB6-9B8A419A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222750"/>
            <a:ext cx="20304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Speedup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enhanced</a:t>
            </a:r>
          </a:p>
        </p:txBody>
      </p:sp>
      <p:sp>
        <p:nvSpPr>
          <p:cNvPr id="25615" name="Line 22">
            <a:extLst>
              <a:ext uri="{FF2B5EF4-FFF2-40B4-BE49-F238E27FC236}">
                <a16:creationId xmlns:a16="http://schemas.microsoft.com/office/drawing/2014/main" id="{CE19B671-EC98-77E2-8A14-2281BC7D8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41910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D37BD81-2ECA-7F18-AF39-EEEC4EE0E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Now let’s look at the problem…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F5CDA91-1617-CEC1-143B-F5E47D386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52538"/>
            <a:ext cx="8032750" cy="4875212"/>
          </a:xfrm>
        </p:spPr>
        <p:txBody>
          <a:bodyPr/>
          <a:lstStyle/>
          <a:p>
            <a:pPr marL="457200" indent="-457200"/>
            <a:r>
              <a:rPr lang="en-US" altLang="en-US">
                <a:ea typeface="ＭＳ Ｐゴシック" panose="020B0600070205080204" pitchFamily="34" charset="-128"/>
              </a:rPr>
              <a:t>Suppose 80X speedup from 100 processors. What fraction of original program can be sequential?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10%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5%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1%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&lt;1%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937F663-B41E-504B-7981-4428B83AA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Amdahl’s Law Answers 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4526A913-EF7A-13E3-84AE-1908F9BCA99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1219200"/>
          <a:ext cx="74676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39300" imgH="50609500" progId="Equation.3">
                  <p:embed/>
                </p:oleObj>
              </mc:Choice>
              <mc:Fallback>
                <p:oleObj name="Equation" r:id="rId3" imgW="73139300" imgH="50609500" progId="Equation.3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4526A913-EF7A-13E3-84AE-1908F9BCA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467600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3F477D0-B97A-AD0C-B396-1F0456D00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24596BB1-AA65-AADD-BFD0-51866587D5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50" y="1649413"/>
            <a:ext cx="7065963" cy="37957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Syllabus overview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Brief review of parallel and distributed computing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Cloud computing at a glance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CBEFD28-80BB-277A-58A1-E85DF207A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/>
          <a:lstStyle/>
          <a:p>
            <a:r>
              <a:rPr lang="en-US" altLang="en-US">
                <a:ea typeface="ＭＳ Ｐゴシック" panose="020B0600070205080204" pitchFamily="34" charset="-128"/>
              </a:rPr>
              <a:t>Another example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BFED2A8-D14A-D0BC-C512-5996757C1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381125"/>
            <a:ext cx="7677150" cy="1600200"/>
          </a:xfrm>
          <a:noFill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If Floating point instructions are improved to run 2 times faster, while only 10% of actual instructions are FP, what is the overall speedup after this enhancement?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8776E928-61D9-B62F-F3F5-3F4B3BB9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252913"/>
            <a:ext cx="21224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Speedup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overall</a:t>
            </a: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457484B3-FB7B-39FC-96B1-70BD5953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252913"/>
            <a:ext cx="358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400CFE7D-C65D-9194-8BDC-446F2356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414713"/>
            <a:ext cx="1854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ExTime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new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1CD56E4-263A-733E-B35C-74D02B0DD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/>
          <a:lstStyle/>
          <a:p>
            <a:r>
              <a:rPr lang="en-US" altLang="en-US">
                <a:ea typeface="ＭＳ Ｐゴシック" panose="020B0600070205080204" pitchFamily="34" charset="-128"/>
              </a:rPr>
              <a:t>Amdahl’</a:t>
            </a:r>
            <a:r>
              <a:rPr lang="en-US" altLang="ja-JP">
                <a:ea typeface="ＭＳ Ｐゴシック" panose="020B0600070205080204" pitchFamily="34" charset="-128"/>
              </a:rPr>
              <a:t>s Law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2" name="Rectangle 4">
            <a:extLst>
              <a:ext uri="{FF2B5EF4-FFF2-40B4-BE49-F238E27FC236}">
                <a16:creationId xmlns:a16="http://schemas.microsoft.com/office/drawing/2014/main" id="{8360EB90-D431-52E8-4A39-46B6EC6C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252913"/>
            <a:ext cx="21224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Speedup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overall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50EA8E29-51B6-CF30-8028-1191FEFB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252913"/>
            <a:ext cx="358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A311E7C6-BF24-D975-174E-F5BF79FD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41005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45" name="Line 7">
            <a:extLst>
              <a:ext uri="{FF2B5EF4-FFF2-40B4-BE49-F238E27FC236}">
                <a16:creationId xmlns:a16="http://schemas.microsoft.com/office/drawing/2014/main" id="{7707E9CE-8CFD-CD70-E33C-AF8CF542C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495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1DC2B47D-C00D-5C42-B49D-81F6F23C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557713"/>
            <a:ext cx="774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0.95</a:t>
            </a:r>
          </a:p>
        </p:txBody>
      </p:sp>
      <p:sp>
        <p:nvSpPr>
          <p:cNvPr id="35847" name="Rectangle 9">
            <a:extLst>
              <a:ext uri="{FF2B5EF4-FFF2-40B4-BE49-F238E27FC236}">
                <a16:creationId xmlns:a16="http://schemas.microsoft.com/office/drawing/2014/main" id="{118ACF61-37D2-DBC5-4FF7-35BA959A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252913"/>
            <a:ext cx="358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5848" name="Rectangle 10">
            <a:extLst>
              <a:ext uri="{FF2B5EF4-FFF2-40B4-BE49-F238E27FC236}">
                <a16:creationId xmlns:a16="http://schemas.microsoft.com/office/drawing/2014/main" id="{220D0F1E-9C80-237C-E70B-C238586D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4252913"/>
            <a:ext cx="9445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1.053</a:t>
            </a:r>
          </a:p>
        </p:txBody>
      </p:sp>
      <p:sp>
        <p:nvSpPr>
          <p:cNvPr id="35849" name="Rectangle 11">
            <a:extLst>
              <a:ext uri="{FF2B5EF4-FFF2-40B4-BE49-F238E27FC236}">
                <a16:creationId xmlns:a16="http://schemas.microsoft.com/office/drawing/2014/main" id="{BB6F7D98-1B42-04C1-55B3-ADC3C495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414713"/>
            <a:ext cx="796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ExTime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new</a:t>
            </a:r>
            <a:r>
              <a:rPr lang="en-U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ExTime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old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 x  (0.9 +  .1/2) = 0.95 x ExTime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old</a:t>
            </a:r>
          </a:p>
        </p:txBody>
      </p:sp>
      <p:sp>
        <p:nvSpPr>
          <p:cNvPr id="35850" name="Rectangle 13">
            <a:extLst>
              <a:ext uri="{FF2B5EF4-FFF2-40B4-BE49-F238E27FC236}">
                <a16:creationId xmlns:a16="http://schemas.microsoft.com/office/drawing/2014/main" id="{A3731CAD-3C95-3189-D33D-060D43255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Floating point instructions are improved to run 2 times faster, while only 10% of actual instructions are FP, what is the overall speedup after this enhancement?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3BB61FF-A51E-A363-B376-94E89AD4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One more example: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05C2EB2-6A09-C370-BFAD-11BC2D56F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304925"/>
            <a:ext cx="8645525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program spent 90% time on doing computing jobs, and other 10% time on disk accesses. If we use a 100 times faster CPU, how much speedup we gain?</a:t>
            </a:r>
          </a:p>
          <a:p>
            <a:pPr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776A21A-10B2-3FE3-EDED-82383CB5F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Amdahl’</a:t>
            </a:r>
            <a:r>
              <a:rPr lang="en-US" altLang="ja-JP">
                <a:ea typeface="ＭＳ Ｐゴシック" panose="020B0600070205080204" pitchFamily="34" charset="-128"/>
              </a:rPr>
              <a:t>s Law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3819B337-8687-86BC-E53A-D15FBB756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304925"/>
            <a:ext cx="8645525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program spent 90% time on doing computing jobs, and other 10% time on disk accesses. If we use a 100 times faster CPU, how much speedup we gain?</a:t>
            </a:r>
          </a:p>
          <a:p>
            <a:pPr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1500">
              <a:ea typeface="ＭＳ Ｐゴシック" panose="020B0600070205080204" pitchFamily="34" charset="-128"/>
            </a:endParaRP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235900D3-96F0-0461-A3DA-268C7DD6B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995863"/>
            <a:ext cx="21224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Speedup</a:t>
            </a:r>
            <a:r>
              <a:rPr lang="en-US" altLang="en-US" sz="2400" baseline="-25000">
                <a:solidFill>
                  <a:schemeClr val="tx1"/>
                </a:solidFill>
                <a:latin typeface="Arial" panose="020B0604020202020204" pitchFamily="34" charset="0"/>
              </a:rPr>
              <a:t>overall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6378CF06-B655-A0A5-DF0A-85000193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995863"/>
            <a:ext cx="358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9E144D36-8573-A302-976D-20B4D914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484346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42" name="Line 7">
            <a:extLst>
              <a:ext uri="{FF2B5EF4-FFF2-40B4-BE49-F238E27FC236}">
                <a16:creationId xmlns:a16="http://schemas.microsoft.com/office/drawing/2014/main" id="{B02D30A0-D719-7038-E57C-D3C4530A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23875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0FFFB445-0127-8B7A-3F4E-091224A7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5300663"/>
            <a:ext cx="9445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0.109</a:t>
            </a:r>
          </a:p>
        </p:txBody>
      </p:sp>
      <p:sp>
        <p:nvSpPr>
          <p:cNvPr id="39944" name="Rectangle 9">
            <a:extLst>
              <a:ext uri="{FF2B5EF4-FFF2-40B4-BE49-F238E27FC236}">
                <a16:creationId xmlns:a16="http://schemas.microsoft.com/office/drawing/2014/main" id="{EF73A165-A946-C198-098F-2AAC54C0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995863"/>
            <a:ext cx="358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9945" name="Rectangle 10">
            <a:extLst>
              <a:ext uri="{FF2B5EF4-FFF2-40B4-BE49-F238E27FC236}">
                <a16:creationId xmlns:a16="http://schemas.microsoft.com/office/drawing/2014/main" id="{0DDD6EBB-0B8F-41DA-A45B-8E11E40D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4995863"/>
            <a:ext cx="774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9.17</a:t>
            </a:r>
          </a:p>
        </p:txBody>
      </p:sp>
      <p:sp>
        <p:nvSpPr>
          <p:cNvPr id="39946" name="Rectangle 11">
            <a:extLst>
              <a:ext uri="{FF2B5EF4-FFF2-40B4-BE49-F238E27FC236}">
                <a16:creationId xmlns:a16="http://schemas.microsoft.com/office/drawing/2014/main" id="{92D5FACF-13AD-B61B-A8AE-8564D56A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3587750"/>
            <a:ext cx="84724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ExTimenew = ExTimeold x  (0.9/100 + 0.1) = 0.109 x ExTimeold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08904004-2E93-A590-65E0-0223050BD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38200" y="0"/>
            <a:ext cx="5791200" cy="609600"/>
          </a:xfrm>
        </p:spPr>
        <p:txBody>
          <a:bodyPr/>
          <a:lstStyle/>
          <a:p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Amdahl’s Law</a:t>
            </a:r>
          </a:p>
        </p:txBody>
      </p:sp>
      <p:sp>
        <p:nvSpPr>
          <p:cNvPr id="41986" name="Line 3">
            <a:extLst>
              <a:ext uri="{FF2B5EF4-FFF2-40B4-BE49-F238E27FC236}">
                <a16:creationId xmlns:a16="http://schemas.microsoft.com/office/drawing/2014/main" id="{7627DD9B-B722-D4C0-F20E-EC4F0BD32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1539875"/>
            <a:ext cx="61658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Line 4">
            <a:extLst>
              <a:ext uri="{FF2B5EF4-FFF2-40B4-BE49-F238E27FC236}">
                <a16:creationId xmlns:a16="http://schemas.microsoft.com/office/drawing/2014/main" id="{4559E09B-025A-325D-A9D3-AAFBD6C7B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1860550"/>
            <a:ext cx="61658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72C2CE35-1001-E2B0-DC63-FCF3B1367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1539875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929CBB8D-5D94-B5A9-6A85-17CEF40FA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63" y="1539875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7">
            <a:extLst>
              <a:ext uri="{FF2B5EF4-FFF2-40B4-BE49-F238E27FC236}">
                <a16:creationId xmlns:a16="http://schemas.microsoft.com/office/drawing/2014/main" id="{BE4C827D-6FC0-D0E8-6746-CCFC455A0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1539875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8">
            <a:extLst>
              <a:ext uri="{FF2B5EF4-FFF2-40B4-BE49-F238E27FC236}">
                <a16:creationId xmlns:a16="http://schemas.microsoft.com/office/drawing/2014/main" id="{8D936E9D-A33B-B816-D1AB-0D4303F4B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539875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9">
            <a:extLst>
              <a:ext uri="{FF2B5EF4-FFF2-40B4-BE49-F238E27FC236}">
                <a16:creationId xmlns:a16="http://schemas.microsoft.com/office/drawing/2014/main" id="{143B5FFC-71F5-59E7-8DCC-6725CFEC6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1539875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">
            <a:extLst>
              <a:ext uri="{FF2B5EF4-FFF2-40B4-BE49-F238E27FC236}">
                <a16:creationId xmlns:a16="http://schemas.microsoft.com/office/drawing/2014/main" id="{6F5EF08F-9BAB-FC94-E037-AE0A5AA48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1539875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1">
            <a:extLst>
              <a:ext uri="{FF2B5EF4-FFF2-40B4-BE49-F238E27FC236}">
                <a16:creationId xmlns:a16="http://schemas.microsoft.com/office/drawing/2014/main" id="{527D070A-9C5E-8E44-047E-7F7AC0550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539875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Rectangle 12">
            <a:extLst>
              <a:ext uri="{FF2B5EF4-FFF2-40B4-BE49-F238E27FC236}">
                <a16:creationId xmlns:a16="http://schemas.microsoft.com/office/drawing/2014/main" id="{679C9255-B87B-3C9F-34CF-4355652A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1201738"/>
            <a:ext cx="1298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Serial section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Rectangle 13">
            <a:extLst>
              <a:ext uri="{FF2B5EF4-FFF2-40B4-BE49-F238E27FC236}">
                <a16:creationId xmlns:a16="http://schemas.microsoft.com/office/drawing/2014/main" id="{C759909B-789F-704E-4CDD-D4B9D7F0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2312988"/>
            <a:ext cx="768350" cy="22479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41997" name="Line 14">
            <a:extLst>
              <a:ext uri="{FF2B5EF4-FFF2-40B4-BE49-F238E27FC236}">
                <a16:creationId xmlns:a16="http://schemas.microsoft.com/office/drawing/2014/main" id="{2F167780-973B-5B55-CFE2-A9542B5FE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2305050"/>
            <a:ext cx="1550987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5">
            <a:extLst>
              <a:ext uri="{FF2B5EF4-FFF2-40B4-BE49-F238E27FC236}">
                <a16:creationId xmlns:a16="http://schemas.microsoft.com/office/drawing/2014/main" id="{83A0DEAA-91A2-52D5-E8D8-636EBBB2A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2627313"/>
            <a:ext cx="15509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6">
            <a:extLst>
              <a:ext uri="{FF2B5EF4-FFF2-40B4-BE49-F238E27FC236}">
                <a16:creationId xmlns:a16="http://schemas.microsoft.com/office/drawing/2014/main" id="{6736EAD3-C1BF-D6D9-E3D1-DF9D91490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863" y="2627313"/>
            <a:ext cx="8366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7">
            <a:extLst>
              <a:ext uri="{FF2B5EF4-FFF2-40B4-BE49-F238E27FC236}">
                <a16:creationId xmlns:a16="http://schemas.microsoft.com/office/drawing/2014/main" id="{25CA1B65-2BCB-5264-F068-8B98549C4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947988"/>
            <a:ext cx="7651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8">
            <a:extLst>
              <a:ext uri="{FF2B5EF4-FFF2-40B4-BE49-F238E27FC236}">
                <a16:creationId xmlns:a16="http://schemas.microsoft.com/office/drawing/2014/main" id="{EA9AD03D-F183-3342-5184-A5C1D52CA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16637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9">
            <a:extLst>
              <a:ext uri="{FF2B5EF4-FFF2-40B4-BE49-F238E27FC236}">
                <a16:creationId xmlns:a16="http://schemas.microsoft.com/office/drawing/2014/main" id="{37469005-40CD-1C0E-CA52-9A677B865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138" y="1663700"/>
            <a:ext cx="36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0">
            <a:extLst>
              <a:ext uri="{FF2B5EF4-FFF2-40B4-BE49-F238E27FC236}">
                <a16:creationId xmlns:a16="http://schemas.microsoft.com/office/drawing/2014/main" id="{D768918C-A9AC-DBAB-D1F5-4D10B536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1663700"/>
            <a:ext cx="190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1">
            <a:extLst>
              <a:ext uri="{FF2B5EF4-FFF2-40B4-BE49-F238E27FC236}">
                <a16:creationId xmlns:a16="http://schemas.microsoft.com/office/drawing/2014/main" id="{7E196D96-7FC2-03DD-455C-D2D392A2C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16637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2">
            <a:extLst>
              <a:ext uri="{FF2B5EF4-FFF2-40B4-BE49-F238E27FC236}">
                <a16:creationId xmlns:a16="http://schemas.microsoft.com/office/drawing/2014/main" id="{81E6CE90-D962-1CC0-10B1-8B5D92273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50" y="1663700"/>
            <a:ext cx="349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3">
            <a:extLst>
              <a:ext uri="{FF2B5EF4-FFF2-40B4-BE49-F238E27FC236}">
                <a16:creationId xmlns:a16="http://schemas.microsoft.com/office/drawing/2014/main" id="{A487D456-C0BD-C04E-0469-12C656222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1663700"/>
            <a:ext cx="36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4">
            <a:extLst>
              <a:ext uri="{FF2B5EF4-FFF2-40B4-BE49-F238E27FC236}">
                <a16:creationId xmlns:a16="http://schemas.microsoft.com/office/drawing/2014/main" id="{C71DE88F-C8A4-78E1-18F9-3FCE2AF21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16637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5">
            <a:extLst>
              <a:ext uri="{FF2B5EF4-FFF2-40B4-BE49-F238E27FC236}">
                <a16:creationId xmlns:a16="http://schemas.microsoft.com/office/drawing/2014/main" id="{FDD9240A-8D5B-AF97-CC98-EA9A44795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16637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6">
            <a:extLst>
              <a:ext uri="{FF2B5EF4-FFF2-40B4-BE49-F238E27FC236}">
                <a16:creationId xmlns:a16="http://schemas.microsoft.com/office/drawing/2014/main" id="{484CDA32-585A-E2D9-213C-277920F9E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1663700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7">
            <a:extLst>
              <a:ext uri="{FF2B5EF4-FFF2-40B4-BE49-F238E27FC236}">
                <a16:creationId xmlns:a16="http://schemas.microsoft.com/office/drawing/2014/main" id="{D66A739B-899A-38C0-44F3-BA275C617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288" y="1663700"/>
            <a:ext cx="36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8">
            <a:extLst>
              <a:ext uri="{FF2B5EF4-FFF2-40B4-BE49-F238E27FC236}">
                <a16:creationId xmlns:a16="http://schemas.microsoft.com/office/drawing/2014/main" id="{2A0E1887-3A9C-8575-D3CF-719B6B510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16637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9">
            <a:extLst>
              <a:ext uri="{FF2B5EF4-FFF2-40B4-BE49-F238E27FC236}">
                <a16:creationId xmlns:a16="http://schemas.microsoft.com/office/drawing/2014/main" id="{2260D870-9FB8-5884-2E60-B768A0491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16637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0">
            <a:extLst>
              <a:ext uri="{FF2B5EF4-FFF2-40B4-BE49-F238E27FC236}">
                <a16:creationId xmlns:a16="http://schemas.microsoft.com/office/drawing/2014/main" id="{27B92BE0-C3DE-9A27-903A-BEC7D073F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1663700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1">
            <a:extLst>
              <a:ext uri="{FF2B5EF4-FFF2-40B4-BE49-F238E27FC236}">
                <a16:creationId xmlns:a16="http://schemas.microsoft.com/office/drawing/2014/main" id="{42184DFC-0871-31AA-0F31-4F645A053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1663700"/>
            <a:ext cx="349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2">
            <a:extLst>
              <a:ext uri="{FF2B5EF4-FFF2-40B4-BE49-F238E27FC236}">
                <a16:creationId xmlns:a16="http://schemas.microsoft.com/office/drawing/2014/main" id="{02687515-4384-BE01-C310-3A2766217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16637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3">
            <a:extLst>
              <a:ext uri="{FF2B5EF4-FFF2-40B4-BE49-F238E27FC236}">
                <a16:creationId xmlns:a16="http://schemas.microsoft.com/office/drawing/2014/main" id="{A21E1BF7-4F3B-1F60-4198-58090D067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1663700"/>
            <a:ext cx="158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4">
            <a:extLst>
              <a:ext uri="{FF2B5EF4-FFF2-40B4-BE49-F238E27FC236}">
                <a16:creationId xmlns:a16="http://schemas.microsoft.com/office/drawing/2014/main" id="{5580DD6D-8C73-3EB8-8913-7A0BA857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3910013"/>
            <a:ext cx="7651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5">
            <a:extLst>
              <a:ext uri="{FF2B5EF4-FFF2-40B4-BE49-F238E27FC236}">
                <a16:creationId xmlns:a16="http://schemas.microsoft.com/office/drawing/2014/main" id="{9C56CDBF-8C5D-ABD0-6728-3D022F38B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4230688"/>
            <a:ext cx="7651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6">
            <a:extLst>
              <a:ext uri="{FF2B5EF4-FFF2-40B4-BE49-F238E27FC236}">
                <a16:creationId xmlns:a16="http://schemas.microsoft.com/office/drawing/2014/main" id="{6A53B6FE-D1FC-9501-2631-FA28E092C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2305050"/>
            <a:ext cx="1587" cy="322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7">
            <a:extLst>
              <a:ext uri="{FF2B5EF4-FFF2-40B4-BE49-F238E27FC236}">
                <a16:creationId xmlns:a16="http://schemas.microsoft.com/office/drawing/2014/main" id="{709D379D-CE9A-6998-FAE8-7C9F61A46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9913" y="2751138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Freeform 38">
            <a:extLst>
              <a:ext uri="{FF2B5EF4-FFF2-40B4-BE49-F238E27FC236}">
                <a16:creationId xmlns:a16="http://schemas.microsoft.com/office/drawing/2014/main" id="{FD2850D6-35BD-3594-AA6E-F19EEE46BD07}"/>
              </a:ext>
            </a:extLst>
          </p:cNvPr>
          <p:cNvSpPr>
            <a:spLocks/>
          </p:cNvSpPr>
          <p:nvPr/>
        </p:nvSpPr>
        <p:spPr bwMode="auto">
          <a:xfrm>
            <a:off x="4344988" y="2733675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2147483646 w 45"/>
              <a:gd name="T3" fmla="*/ 2147483646 h 22"/>
              <a:gd name="T4" fmla="*/ 0 w 45"/>
              <a:gd name="T5" fmla="*/ 2147483646 h 22"/>
              <a:gd name="T6" fmla="*/ 2147483646 w 45"/>
              <a:gd name="T7" fmla="*/ 0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22" y="11"/>
                </a:moveTo>
                <a:lnTo>
                  <a:pt x="45" y="22"/>
                </a:lnTo>
                <a:lnTo>
                  <a:pt x="0" y="22"/>
                </a:lnTo>
                <a:lnTo>
                  <a:pt x="33" y="0"/>
                </a:lnTo>
                <a:lnTo>
                  <a:pt x="22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Freeform 39">
            <a:extLst>
              <a:ext uri="{FF2B5EF4-FFF2-40B4-BE49-F238E27FC236}">
                <a16:creationId xmlns:a16="http://schemas.microsoft.com/office/drawing/2014/main" id="{0E1096AF-80C1-DFA6-BB69-D9137E73923F}"/>
              </a:ext>
            </a:extLst>
          </p:cNvPr>
          <p:cNvSpPr>
            <a:spLocks/>
          </p:cNvSpPr>
          <p:nvPr/>
        </p:nvSpPr>
        <p:spPr bwMode="auto">
          <a:xfrm>
            <a:off x="4344988" y="2733675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2147483646 w 45"/>
              <a:gd name="T3" fmla="*/ 2147483646 h 22"/>
              <a:gd name="T4" fmla="*/ 0 w 45"/>
              <a:gd name="T5" fmla="*/ 2147483646 h 22"/>
              <a:gd name="T6" fmla="*/ 2147483646 w 45"/>
              <a:gd name="T7" fmla="*/ 0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22" y="11"/>
                </a:moveTo>
                <a:lnTo>
                  <a:pt x="45" y="22"/>
                </a:lnTo>
                <a:lnTo>
                  <a:pt x="0" y="22"/>
                </a:lnTo>
                <a:lnTo>
                  <a:pt x="33" y="0"/>
                </a:lnTo>
                <a:lnTo>
                  <a:pt x="2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Freeform 40">
            <a:extLst>
              <a:ext uri="{FF2B5EF4-FFF2-40B4-BE49-F238E27FC236}">
                <a16:creationId xmlns:a16="http://schemas.microsoft.com/office/drawing/2014/main" id="{AF5E47BB-AACF-67C6-4EBE-F97EF4CB5942}"/>
              </a:ext>
            </a:extLst>
          </p:cNvPr>
          <p:cNvSpPr>
            <a:spLocks/>
          </p:cNvSpPr>
          <p:nvPr/>
        </p:nvSpPr>
        <p:spPr bwMode="auto">
          <a:xfrm>
            <a:off x="4416425" y="1860550"/>
            <a:ext cx="266700" cy="890588"/>
          </a:xfrm>
          <a:custGeom>
            <a:avLst/>
            <a:gdLst>
              <a:gd name="T0" fmla="*/ 2147483646 w 168"/>
              <a:gd name="T1" fmla="*/ 0 h 561"/>
              <a:gd name="T2" fmla="*/ 2147483646 w 168"/>
              <a:gd name="T3" fmla="*/ 2147483646 h 561"/>
              <a:gd name="T4" fmla="*/ 2147483646 w 168"/>
              <a:gd name="T5" fmla="*/ 2147483646 h 561"/>
              <a:gd name="T6" fmla="*/ 2147483646 w 168"/>
              <a:gd name="T7" fmla="*/ 2147483646 h 561"/>
              <a:gd name="T8" fmla="*/ 2147483646 w 168"/>
              <a:gd name="T9" fmla="*/ 2147483646 h 561"/>
              <a:gd name="T10" fmla="*/ 0 w 168"/>
              <a:gd name="T11" fmla="*/ 2147483646 h 5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561"/>
              <a:gd name="T20" fmla="*/ 168 w 168"/>
              <a:gd name="T21" fmla="*/ 561 h 5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561">
                <a:moveTo>
                  <a:pt x="168" y="0"/>
                </a:moveTo>
                <a:lnTo>
                  <a:pt x="168" y="191"/>
                </a:lnTo>
                <a:lnTo>
                  <a:pt x="134" y="359"/>
                </a:lnTo>
                <a:lnTo>
                  <a:pt x="78" y="494"/>
                </a:lnTo>
                <a:lnTo>
                  <a:pt x="45" y="539"/>
                </a:lnTo>
                <a:lnTo>
                  <a:pt x="0" y="56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1">
            <a:extLst>
              <a:ext uri="{FF2B5EF4-FFF2-40B4-BE49-F238E27FC236}">
                <a16:creationId xmlns:a16="http://schemas.microsoft.com/office/drawing/2014/main" id="{B3A77F71-A59E-BDD6-06FF-B938B32BCC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7375" y="4070350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Freeform 42">
            <a:extLst>
              <a:ext uri="{FF2B5EF4-FFF2-40B4-BE49-F238E27FC236}">
                <a16:creationId xmlns:a16="http://schemas.microsoft.com/office/drawing/2014/main" id="{22D33B08-0A77-2C7C-F2E9-AB93CC0AA236}"/>
              </a:ext>
            </a:extLst>
          </p:cNvPr>
          <p:cNvSpPr>
            <a:spLocks/>
          </p:cNvSpPr>
          <p:nvPr/>
        </p:nvSpPr>
        <p:spPr bwMode="auto">
          <a:xfrm>
            <a:off x="4344988" y="4052888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2147483646 w 45"/>
              <a:gd name="T3" fmla="*/ 2147483646 h 22"/>
              <a:gd name="T4" fmla="*/ 0 w 45"/>
              <a:gd name="T5" fmla="*/ 2147483646 h 22"/>
              <a:gd name="T6" fmla="*/ 2147483646 w 45"/>
              <a:gd name="T7" fmla="*/ 0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Freeform 43">
            <a:extLst>
              <a:ext uri="{FF2B5EF4-FFF2-40B4-BE49-F238E27FC236}">
                <a16:creationId xmlns:a16="http://schemas.microsoft.com/office/drawing/2014/main" id="{5F8C46A8-5FBC-8BCA-D54F-5749C8F756B8}"/>
              </a:ext>
            </a:extLst>
          </p:cNvPr>
          <p:cNvSpPr>
            <a:spLocks/>
          </p:cNvSpPr>
          <p:nvPr/>
        </p:nvSpPr>
        <p:spPr bwMode="auto">
          <a:xfrm>
            <a:off x="4344988" y="4052888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2147483646 w 45"/>
              <a:gd name="T3" fmla="*/ 2147483646 h 22"/>
              <a:gd name="T4" fmla="*/ 0 w 45"/>
              <a:gd name="T5" fmla="*/ 2147483646 h 22"/>
              <a:gd name="T6" fmla="*/ 2147483646 w 45"/>
              <a:gd name="T7" fmla="*/ 0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Freeform 44">
            <a:extLst>
              <a:ext uri="{FF2B5EF4-FFF2-40B4-BE49-F238E27FC236}">
                <a16:creationId xmlns:a16="http://schemas.microsoft.com/office/drawing/2014/main" id="{20255C7F-EC22-7196-6792-3AE8F105BE08}"/>
              </a:ext>
            </a:extLst>
          </p:cNvPr>
          <p:cNvSpPr>
            <a:spLocks/>
          </p:cNvSpPr>
          <p:nvPr/>
        </p:nvSpPr>
        <p:spPr bwMode="auto">
          <a:xfrm>
            <a:off x="4433888" y="1860550"/>
            <a:ext cx="2565400" cy="2209800"/>
          </a:xfrm>
          <a:custGeom>
            <a:avLst/>
            <a:gdLst>
              <a:gd name="T0" fmla="*/ 2147483646 w 1616"/>
              <a:gd name="T1" fmla="*/ 0 h 1392"/>
              <a:gd name="T2" fmla="*/ 2147483646 w 1616"/>
              <a:gd name="T3" fmla="*/ 2147483646 h 1392"/>
              <a:gd name="T4" fmla="*/ 2147483646 w 1616"/>
              <a:gd name="T5" fmla="*/ 2147483646 h 1392"/>
              <a:gd name="T6" fmla="*/ 2147483646 w 1616"/>
              <a:gd name="T7" fmla="*/ 2147483646 h 1392"/>
              <a:gd name="T8" fmla="*/ 2147483646 w 1616"/>
              <a:gd name="T9" fmla="*/ 2147483646 h 1392"/>
              <a:gd name="T10" fmla="*/ 2147483646 w 1616"/>
              <a:gd name="T11" fmla="*/ 2147483646 h 1392"/>
              <a:gd name="T12" fmla="*/ 2147483646 w 1616"/>
              <a:gd name="T13" fmla="*/ 2147483646 h 1392"/>
              <a:gd name="T14" fmla="*/ 2147483646 w 1616"/>
              <a:gd name="T15" fmla="*/ 2147483646 h 1392"/>
              <a:gd name="T16" fmla="*/ 0 w 161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6"/>
              <a:gd name="T28" fmla="*/ 0 h 1392"/>
              <a:gd name="T29" fmla="*/ 1616 w 1616"/>
              <a:gd name="T30" fmla="*/ 1392 h 1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6" h="1392">
                <a:moveTo>
                  <a:pt x="1616" y="0"/>
                </a:moveTo>
                <a:lnTo>
                  <a:pt x="1583" y="269"/>
                </a:lnTo>
                <a:lnTo>
                  <a:pt x="1493" y="527"/>
                </a:lnTo>
                <a:lnTo>
                  <a:pt x="1347" y="763"/>
                </a:lnTo>
                <a:lnTo>
                  <a:pt x="1145" y="965"/>
                </a:lnTo>
                <a:lnTo>
                  <a:pt x="909" y="1145"/>
                </a:lnTo>
                <a:lnTo>
                  <a:pt x="629" y="1268"/>
                </a:lnTo>
                <a:lnTo>
                  <a:pt x="325" y="1358"/>
                </a:lnTo>
                <a:lnTo>
                  <a:pt x="0" y="13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5">
            <a:extLst>
              <a:ext uri="{FF2B5EF4-FFF2-40B4-BE49-F238E27FC236}">
                <a16:creationId xmlns:a16="http://schemas.microsoft.com/office/drawing/2014/main" id="{105D982E-DFF1-E510-6E5A-E24D77F3A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7375" y="4391025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Freeform 46">
            <a:extLst>
              <a:ext uri="{FF2B5EF4-FFF2-40B4-BE49-F238E27FC236}">
                <a16:creationId xmlns:a16="http://schemas.microsoft.com/office/drawing/2014/main" id="{E3E14C41-8FD5-A89A-34B2-5D154C9DAC33}"/>
              </a:ext>
            </a:extLst>
          </p:cNvPr>
          <p:cNvSpPr>
            <a:spLocks/>
          </p:cNvSpPr>
          <p:nvPr/>
        </p:nvSpPr>
        <p:spPr bwMode="auto">
          <a:xfrm>
            <a:off x="4344988" y="4373563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2147483646 w 45"/>
              <a:gd name="T3" fmla="*/ 2147483646 h 22"/>
              <a:gd name="T4" fmla="*/ 0 w 45"/>
              <a:gd name="T5" fmla="*/ 2147483646 h 22"/>
              <a:gd name="T6" fmla="*/ 2147483646 w 45"/>
              <a:gd name="T7" fmla="*/ 0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Freeform 47">
            <a:extLst>
              <a:ext uri="{FF2B5EF4-FFF2-40B4-BE49-F238E27FC236}">
                <a16:creationId xmlns:a16="http://schemas.microsoft.com/office/drawing/2014/main" id="{1FFB994C-1482-25E0-64D3-1B75419442DE}"/>
              </a:ext>
            </a:extLst>
          </p:cNvPr>
          <p:cNvSpPr>
            <a:spLocks/>
          </p:cNvSpPr>
          <p:nvPr/>
        </p:nvSpPr>
        <p:spPr bwMode="auto">
          <a:xfrm>
            <a:off x="4344988" y="4373563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2147483646 w 45"/>
              <a:gd name="T3" fmla="*/ 2147483646 h 22"/>
              <a:gd name="T4" fmla="*/ 0 w 45"/>
              <a:gd name="T5" fmla="*/ 2147483646 h 22"/>
              <a:gd name="T6" fmla="*/ 2147483646 w 45"/>
              <a:gd name="T7" fmla="*/ 0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Freeform 48">
            <a:extLst>
              <a:ext uri="{FF2B5EF4-FFF2-40B4-BE49-F238E27FC236}">
                <a16:creationId xmlns:a16="http://schemas.microsoft.com/office/drawing/2014/main" id="{BB8A5448-8EBD-3CD3-C31B-528AFE6A731A}"/>
              </a:ext>
            </a:extLst>
          </p:cNvPr>
          <p:cNvSpPr>
            <a:spLocks/>
          </p:cNvSpPr>
          <p:nvPr/>
        </p:nvSpPr>
        <p:spPr bwMode="auto">
          <a:xfrm>
            <a:off x="4433888" y="1860550"/>
            <a:ext cx="3332162" cy="2530475"/>
          </a:xfrm>
          <a:custGeom>
            <a:avLst/>
            <a:gdLst>
              <a:gd name="T0" fmla="*/ 2147483646 w 2099"/>
              <a:gd name="T1" fmla="*/ 0 h 1594"/>
              <a:gd name="T2" fmla="*/ 2147483646 w 2099"/>
              <a:gd name="T3" fmla="*/ 2147483646 h 1594"/>
              <a:gd name="T4" fmla="*/ 2147483646 w 2099"/>
              <a:gd name="T5" fmla="*/ 2147483646 h 1594"/>
              <a:gd name="T6" fmla="*/ 2147483646 w 2099"/>
              <a:gd name="T7" fmla="*/ 2147483646 h 1594"/>
              <a:gd name="T8" fmla="*/ 2147483646 w 2099"/>
              <a:gd name="T9" fmla="*/ 2147483646 h 1594"/>
              <a:gd name="T10" fmla="*/ 2147483646 w 2099"/>
              <a:gd name="T11" fmla="*/ 2147483646 h 1594"/>
              <a:gd name="T12" fmla="*/ 2147483646 w 2099"/>
              <a:gd name="T13" fmla="*/ 2147483646 h 1594"/>
              <a:gd name="T14" fmla="*/ 2147483646 w 2099"/>
              <a:gd name="T15" fmla="*/ 2147483646 h 1594"/>
              <a:gd name="T16" fmla="*/ 2147483646 w 2099"/>
              <a:gd name="T17" fmla="*/ 2147483646 h 1594"/>
              <a:gd name="T18" fmla="*/ 0 w 2099"/>
              <a:gd name="T19" fmla="*/ 2147483646 h 15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99"/>
              <a:gd name="T31" fmla="*/ 0 h 1594"/>
              <a:gd name="T32" fmla="*/ 2099 w 2099"/>
              <a:gd name="T33" fmla="*/ 1594 h 15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99" h="1594">
                <a:moveTo>
                  <a:pt x="2099" y="0"/>
                </a:moveTo>
                <a:lnTo>
                  <a:pt x="2054" y="314"/>
                </a:lnTo>
                <a:lnTo>
                  <a:pt x="1942" y="606"/>
                </a:lnTo>
                <a:lnTo>
                  <a:pt x="1740" y="875"/>
                </a:lnTo>
                <a:lnTo>
                  <a:pt x="1627" y="999"/>
                </a:lnTo>
                <a:lnTo>
                  <a:pt x="1493" y="1111"/>
                </a:lnTo>
                <a:lnTo>
                  <a:pt x="1179" y="1313"/>
                </a:lnTo>
                <a:lnTo>
                  <a:pt x="819" y="1459"/>
                </a:lnTo>
                <a:lnTo>
                  <a:pt x="426" y="1560"/>
                </a:lnTo>
                <a:lnTo>
                  <a:pt x="0" y="1594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9">
            <a:extLst>
              <a:ext uri="{FF2B5EF4-FFF2-40B4-BE49-F238E27FC236}">
                <a16:creationId xmlns:a16="http://schemas.microsoft.com/office/drawing/2014/main" id="{0ECF0F70-BE39-ECB3-E8F8-C00F975D5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2181225"/>
            <a:ext cx="1587" cy="349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Freeform 50">
            <a:extLst>
              <a:ext uri="{FF2B5EF4-FFF2-40B4-BE49-F238E27FC236}">
                <a16:creationId xmlns:a16="http://schemas.microsoft.com/office/drawing/2014/main" id="{898C3624-1DEE-7F3A-39E2-9A66996AFD49}"/>
              </a:ext>
            </a:extLst>
          </p:cNvPr>
          <p:cNvSpPr>
            <a:spLocks/>
          </p:cNvSpPr>
          <p:nvPr/>
        </p:nvSpPr>
        <p:spPr bwMode="auto">
          <a:xfrm>
            <a:off x="3898900" y="2198688"/>
            <a:ext cx="53975" cy="71437"/>
          </a:xfrm>
          <a:custGeom>
            <a:avLst/>
            <a:gdLst>
              <a:gd name="T0" fmla="*/ 2147483646 w 34"/>
              <a:gd name="T1" fmla="*/ 2147483646 h 45"/>
              <a:gd name="T2" fmla="*/ 2147483646 w 34"/>
              <a:gd name="T3" fmla="*/ 0 h 45"/>
              <a:gd name="T4" fmla="*/ 2147483646 w 34"/>
              <a:gd name="T5" fmla="*/ 2147483646 h 45"/>
              <a:gd name="T6" fmla="*/ 0 w 34"/>
              <a:gd name="T7" fmla="*/ 0 h 45"/>
              <a:gd name="T8" fmla="*/ 2147483646 w 34"/>
              <a:gd name="T9" fmla="*/ 2147483646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45"/>
              <a:gd name="T17" fmla="*/ 34 w 34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45">
                <a:moveTo>
                  <a:pt x="11" y="11"/>
                </a:moveTo>
                <a:lnTo>
                  <a:pt x="34" y="0"/>
                </a:lnTo>
                <a:lnTo>
                  <a:pt x="11" y="45"/>
                </a:lnTo>
                <a:lnTo>
                  <a:pt x="0" y="0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Freeform 51">
            <a:extLst>
              <a:ext uri="{FF2B5EF4-FFF2-40B4-BE49-F238E27FC236}">
                <a16:creationId xmlns:a16="http://schemas.microsoft.com/office/drawing/2014/main" id="{CC9A1077-5131-CF38-263D-5400D58290A6}"/>
              </a:ext>
            </a:extLst>
          </p:cNvPr>
          <p:cNvSpPr>
            <a:spLocks/>
          </p:cNvSpPr>
          <p:nvPr/>
        </p:nvSpPr>
        <p:spPr bwMode="auto">
          <a:xfrm>
            <a:off x="3898900" y="2198688"/>
            <a:ext cx="53975" cy="71437"/>
          </a:xfrm>
          <a:custGeom>
            <a:avLst/>
            <a:gdLst>
              <a:gd name="T0" fmla="*/ 2147483646 w 34"/>
              <a:gd name="T1" fmla="*/ 2147483646 h 45"/>
              <a:gd name="T2" fmla="*/ 2147483646 w 34"/>
              <a:gd name="T3" fmla="*/ 0 h 45"/>
              <a:gd name="T4" fmla="*/ 2147483646 w 34"/>
              <a:gd name="T5" fmla="*/ 2147483646 h 45"/>
              <a:gd name="T6" fmla="*/ 0 w 34"/>
              <a:gd name="T7" fmla="*/ 0 h 45"/>
              <a:gd name="T8" fmla="*/ 2147483646 w 34"/>
              <a:gd name="T9" fmla="*/ 2147483646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45"/>
              <a:gd name="T17" fmla="*/ 34 w 34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45">
                <a:moveTo>
                  <a:pt x="11" y="11"/>
                </a:moveTo>
                <a:lnTo>
                  <a:pt x="34" y="0"/>
                </a:lnTo>
                <a:lnTo>
                  <a:pt x="11" y="45"/>
                </a:lnTo>
                <a:lnTo>
                  <a:pt x="0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2">
            <a:extLst>
              <a:ext uri="{FF2B5EF4-FFF2-40B4-BE49-F238E27FC236}">
                <a16:creationId xmlns:a16="http://schemas.microsoft.com/office/drawing/2014/main" id="{09C46ED4-0876-F413-6BE0-79DAF7C41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1860550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Rectangle 53">
            <a:extLst>
              <a:ext uri="{FF2B5EF4-FFF2-40B4-BE49-F238E27FC236}">
                <a16:creationId xmlns:a16="http://schemas.microsoft.com/office/drawing/2014/main" id="{4CB86DAB-AF3C-6980-0588-474E5DC4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1217613"/>
            <a:ext cx="2139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Parallelizable sections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37" name="Rectangle 54">
            <a:extLst>
              <a:ext uri="{FF2B5EF4-FFF2-40B4-BE49-F238E27FC236}">
                <a16:creationId xmlns:a16="http://schemas.microsoft.com/office/drawing/2014/main" id="{BB54E903-C698-6DB0-F324-0DF79E16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92263"/>
            <a:ext cx="17430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(a) One processor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38" name="Rectangle 55">
            <a:extLst>
              <a:ext uri="{FF2B5EF4-FFF2-40B4-BE49-F238E27FC236}">
                <a16:creationId xmlns:a16="http://schemas.microsoft.com/office/drawing/2014/main" id="{D12BBF4D-E3CF-C150-DFE1-2575A2773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33613"/>
            <a:ext cx="1068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(b) Multiple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39" name="Rectangle 56">
            <a:extLst>
              <a:ext uri="{FF2B5EF4-FFF2-40B4-BE49-F238E27FC236}">
                <a16:creationId xmlns:a16="http://schemas.microsoft.com/office/drawing/2014/main" id="{E07B03C3-04E2-D58F-705A-13F4F2C1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2430463"/>
            <a:ext cx="1057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processors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40" name="Line 57">
            <a:extLst>
              <a:ext uri="{FF2B5EF4-FFF2-40B4-BE49-F238E27FC236}">
                <a16:creationId xmlns:a16="http://schemas.microsoft.com/office/drawing/2014/main" id="{CC4D44DF-D1F5-E56C-6423-518781E14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1213" y="701675"/>
            <a:ext cx="36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Freeform 58">
            <a:extLst>
              <a:ext uri="{FF2B5EF4-FFF2-40B4-BE49-F238E27FC236}">
                <a16:creationId xmlns:a16="http://schemas.microsoft.com/office/drawing/2014/main" id="{AF6D4E08-A719-1909-74A3-6A660A55CE51}"/>
              </a:ext>
            </a:extLst>
          </p:cNvPr>
          <p:cNvSpPr>
            <a:spLocks/>
          </p:cNvSpPr>
          <p:nvPr/>
        </p:nvSpPr>
        <p:spPr bwMode="auto">
          <a:xfrm>
            <a:off x="2028825" y="684213"/>
            <a:ext cx="69850" cy="34925"/>
          </a:xfrm>
          <a:custGeom>
            <a:avLst/>
            <a:gdLst>
              <a:gd name="T0" fmla="*/ 2147483646 w 44"/>
              <a:gd name="T1" fmla="*/ 2147483646 h 22"/>
              <a:gd name="T2" fmla="*/ 2147483646 w 44"/>
              <a:gd name="T3" fmla="*/ 2147483646 h 22"/>
              <a:gd name="T4" fmla="*/ 0 w 44"/>
              <a:gd name="T5" fmla="*/ 2147483646 h 22"/>
              <a:gd name="T6" fmla="*/ 2147483646 w 44"/>
              <a:gd name="T7" fmla="*/ 0 h 22"/>
              <a:gd name="T8" fmla="*/ 2147483646 w 44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Freeform 59">
            <a:extLst>
              <a:ext uri="{FF2B5EF4-FFF2-40B4-BE49-F238E27FC236}">
                <a16:creationId xmlns:a16="http://schemas.microsoft.com/office/drawing/2014/main" id="{1CC9CEE4-283A-9160-60A8-8316F8F9117C}"/>
              </a:ext>
            </a:extLst>
          </p:cNvPr>
          <p:cNvSpPr>
            <a:spLocks/>
          </p:cNvSpPr>
          <p:nvPr/>
        </p:nvSpPr>
        <p:spPr bwMode="auto">
          <a:xfrm>
            <a:off x="2028825" y="684213"/>
            <a:ext cx="69850" cy="34925"/>
          </a:xfrm>
          <a:custGeom>
            <a:avLst/>
            <a:gdLst>
              <a:gd name="T0" fmla="*/ 2147483646 w 44"/>
              <a:gd name="T1" fmla="*/ 2147483646 h 22"/>
              <a:gd name="T2" fmla="*/ 2147483646 w 44"/>
              <a:gd name="T3" fmla="*/ 2147483646 h 22"/>
              <a:gd name="T4" fmla="*/ 0 w 44"/>
              <a:gd name="T5" fmla="*/ 2147483646 h 22"/>
              <a:gd name="T6" fmla="*/ 2147483646 w 44"/>
              <a:gd name="T7" fmla="*/ 0 h 22"/>
              <a:gd name="T8" fmla="*/ 2147483646 w 44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60">
            <a:extLst>
              <a:ext uri="{FF2B5EF4-FFF2-40B4-BE49-F238E27FC236}">
                <a16:creationId xmlns:a16="http://schemas.microsoft.com/office/drawing/2014/main" id="{5433E938-B3E0-5343-C8D3-A2B9284C8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2750" y="701675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Freeform 61">
            <a:extLst>
              <a:ext uri="{FF2B5EF4-FFF2-40B4-BE49-F238E27FC236}">
                <a16:creationId xmlns:a16="http://schemas.microsoft.com/office/drawing/2014/main" id="{BD075548-30F1-8643-5FAB-0ACA761708EE}"/>
              </a:ext>
            </a:extLst>
          </p:cNvPr>
          <p:cNvSpPr>
            <a:spLocks/>
          </p:cNvSpPr>
          <p:nvPr/>
        </p:nvSpPr>
        <p:spPr bwMode="auto">
          <a:xfrm>
            <a:off x="8051800" y="684213"/>
            <a:ext cx="69850" cy="34925"/>
          </a:xfrm>
          <a:custGeom>
            <a:avLst/>
            <a:gdLst>
              <a:gd name="T0" fmla="*/ 2147483646 w 44"/>
              <a:gd name="T1" fmla="*/ 2147483646 h 22"/>
              <a:gd name="T2" fmla="*/ 0 w 44"/>
              <a:gd name="T3" fmla="*/ 0 h 22"/>
              <a:gd name="T4" fmla="*/ 2147483646 w 44"/>
              <a:gd name="T5" fmla="*/ 2147483646 h 22"/>
              <a:gd name="T6" fmla="*/ 0 w 44"/>
              <a:gd name="T7" fmla="*/ 2147483646 h 22"/>
              <a:gd name="T8" fmla="*/ 2147483646 w 44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Freeform 62">
            <a:extLst>
              <a:ext uri="{FF2B5EF4-FFF2-40B4-BE49-F238E27FC236}">
                <a16:creationId xmlns:a16="http://schemas.microsoft.com/office/drawing/2014/main" id="{87B6416B-2154-F5CE-078A-9219E7F266B5}"/>
              </a:ext>
            </a:extLst>
          </p:cNvPr>
          <p:cNvSpPr>
            <a:spLocks/>
          </p:cNvSpPr>
          <p:nvPr/>
        </p:nvSpPr>
        <p:spPr bwMode="auto">
          <a:xfrm>
            <a:off x="8051800" y="684213"/>
            <a:ext cx="69850" cy="34925"/>
          </a:xfrm>
          <a:custGeom>
            <a:avLst/>
            <a:gdLst>
              <a:gd name="T0" fmla="*/ 2147483646 w 44"/>
              <a:gd name="T1" fmla="*/ 2147483646 h 22"/>
              <a:gd name="T2" fmla="*/ 0 w 44"/>
              <a:gd name="T3" fmla="*/ 0 h 22"/>
              <a:gd name="T4" fmla="*/ 2147483646 w 44"/>
              <a:gd name="T5" fmla="*/ 2147483646 h 22"/>
              <a:gd name="T6" fmla="*/ 0 w 44"/>
              <a:gd name="T7" fmla="*/ 2147483646 h 22"/>
              <a:gd name="T8" fmla="*/ 2147483646 w 44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63">
            <a:extLst>
              <a:ext uri="{FF2B5EF4-FFF2-40B4-BE49-F238E27FC236}">
                <a16:creationId xmlns:a16="http://schemas.microsoft.com/office/drawing/2014/main" id="{FF53495D-4A2E-738C-EC51-9EB47EEF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701675"/>
            <a:ext cx="59150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64">
            <a:extLst>
              <a:ext uri="{FF2B5EF4-FFF2-40B4-BE49-F238E27FC236}">
                <a16:creationId xmlns:a16="http://schemas.microsoft.com/office/drawing/2014/main" id="{0A955012-E1CD-5A4B-2B5C-460B60669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630238"/>
            <a:ext cx="1587" cy="8382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65">
            <a:extLst>
              <a:ext uri="{FF2B5EF4-FFF2-40B4-BE49-F238E27FC236}">
                <a16:creationId xmlns:a16="http://schemas.microsoft.com/office/drawing/2014/main" id="{90B31876-5A52-7BE8-DE31-C2A26BBE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63" y="630238"/>
            <a:ext cx="1587" cy="8382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66">
            <a:extLst>
              <a:ext uri="{FF2B5EF4-FFF2-40B4-BE49-F238E27FC236}">
                <a16:creationId xmlns:a16="http://schemas.microsoft.com/office/drawing/2014/main" id="{45A4A1BF-2800-57BC-D417-0616D8084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898525"/>
            <a:ext cx="1588" cy="5699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67">
            <a:extLst>
              <a:ext uri="{FF2B5EF4-FFF2-40B4-BE49-F238E27FC236}">
                <a16:creationId xmlns:a16="http://schemas.microsoft.com/office/drawing/2014/main" id="{5CAD0119-64E2-219E-FD64-D39F19410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1213" y="1022350"/>
            <a:ext cx="36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Freeform 68">
            <a:extLst>
              <a:ext uri="{FF2B5EF4-FFF2-40B4-BE49-F238E27FC236}">
                <a16:creationId xmlns:a16="http://schemas.microsoft.com/office/drawing/2014/main" id="{0A22FB17-80CB-0A54-E3B3-2F125D7C1736}"/>
              </a:ext>
            </a:extLst>
          </p:cNvPr>
          <p:cNvSpPr>
            <a:spLocks/>
          </p:cNvSpPr>
          <p:nvPr/>
        </p:nvSpPr>
        <p:spPr bwMode="auto">
          <a:xfrm>
            <a:off x="2028825" y="1004888"/>
            <a:ext cx="69850" cy="36512"/>
          </a:xfrm>
          <a:custGeom>
            <a:avLst/>
            <a:gdLst>
              <a:gd name="T0" fmla="*/ 2147483646 w 44"/>
              <a:gd name="T1" fmla="*/ 2147483646 h 23"/>
              <a:gd name="T2" fmla="*/ 2147483646 w 44"/>
              <a:gd name="T3" fmla="*/ 2147483646 h 23"/>
              <a:gd name="T4" fmla="*/ 0 w 44"/>
              <a:gd name="T5" fmla="*/ 2147483646 h 23"/>
              <a:gd name="T6" fmla="*/ 2147483646 w 44"/>
              <a:gd name="T7" fmla="*/ 0 h 23"/>
              <a:gd name="T8" fmla="*/ 2147483646 w 44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3"/>
              <a:gd name="T17" fmla="*/ 44 w 4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3">
                <a:moveTo>
                  <a:pt x="33" y="11"/>
                </a:moveTo>
                <a:lnTo>
                  <a:pt x="44" y="23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Freeform 69">
            <a:extLst>
              <a:ext uri="{FF2B5EF4-FFF2-40B4-BE49-F238E27FC236}">
                <a16:creationId xmlns:a16="http://schemas.microsoft.com/office/drawing/2014/main" id="{C4A3F653-C502-9D4C-6DAE-62E52C459CB0}"/>
              </a:ext>
            </a:extLst>
          </p:cNvPr>
          <p:cNvSpPr>
            <a:spLocks/>
          </p:cNvSpPr>
          <p:nvPr/>
        </p:nvSpPr>
        <p:spPr bwMode="auto">
          <a:xfrm>
            <a:off x="2028825" y="1004888"/>
            <a:ext cx="69850" cy="36512"/>
          </a:xfrm>
          <a:custGeom>
            <a:avLst/>
            <a:gdLst>
              <a:gd name="T0" fmla="*/ 2147483646 w 44"/>
              <a:gd name="T1" fmla="*/ 2147483646 h 23"/>
              <a:gd name="T2" fmla="*/ 2147483646 w 44"/>
              <a:gd name="T3" fmla="*/ 2147483646 h 23"/>
              <a:gd name="T4" fmla="*/ 0 w 44"/>
              <a:gd name="T5" fmla="*/ 2147483646 h 23"/>
              <a:gd name="T6" fmla="*/ 2147483646 w 44"/>
              <a:gd name="T7" fmla="*/ 0 h 23"/>
              <a:gd name="T8" fmla="*/ 2147483646 w 44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3"/>
              <a:gd name="T17" fmla="*/ 44 w 4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3">
                <a:moveTo>
                  <a:pt x="33" y="11"/>
                </a:moveTo>
                <a:lnTo>
                  <a:pt x="44" y="23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70">
            <a:extLst>
              <a:ext uri="{FF2B5EF4-FFF2-40B4-BE49-F238E27FC236}">
                <a16:creationId xmlns:a16="http://schemas.microsoft.com/office/drawing/2014/main" id="{817E99E2-3760-D247-E427-90D8F2E32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1022350"/>
            <a:ext cx="36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Freeform 71">
            <a:extLst>
              <a:ext uri="{FF2B5EF4-FFF2-40B4-BE49-F238E27FC236}">
                <a16:creationId xmlns:a16="http://schemas.microsoft.com/office/drawing/2014/main" id="{052D7913-98FF-2E3E-4473-DA962A0FBBC9}"/>
              </a:ext>
            </a:extLst>
          </p:cNvPr>
          <p:cNvSpPr>
            <a:spLocks/>
          </p:cNvSpPr>
          <p:nvPr/>
        </p:nvSpPr>
        <p:spPr bwMode="auto">
          <a:xfrm>
            <a:off x="3417888" y="1004888"/>
            <a:ext cx="88900" cy="36512"/>
          </a:xfrm>
          <a:custGeom>
            <a:avLst/>
            <a:gdLst>
              <a:gd name="T0" fmla="*/ 2147483646 w 56"/>
              <a:gd name="T1" fmla="*/ 2147483646 h 23"/>
              <a:gd name="T2" fmla="*/ 0 w 56"/>
              <a:gd name="T3" fmla="*/ 0 h 23"/>
              <a:gd name="T4" fmla="*/ 2147483646 w 56"/>
              <a:gd name="T5" fmla="*/ 2147483646 h 23"/>
              <a:gd name="T6" fmla="*/ 0 w 56"/>
              <a:gd name="T7" fmla="*/ 2147483646 h 23"/>
              <a:gd name="T8" fmla="*/ 2147483646 w 56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23"/>
              <a:gd name="T17" fmla="*/ 56 w 5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23">
                <a:moveTo>
                  <a:pt x="23" y="11"/>
                </a:moveTo>
                <a:lnTo>
                  <a:pt x="0" y="0"/>
                </a:lnTo>
                <a:lnTo>
                  <a:pt x="56" y="11"/>
                </a:lnTo>
                <a:lnTo>
                  <a:pt x="0" y="23"/>
                </a:lnTo>
                <a:lnTo>
                  <a:pt x="2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Freeform 72">
            <a:extLst>
              <a:ext uri="{FF2B5EF4-FFF2-40B4-BE49-F238E27FC236}">
                <a16:creationId xmlns:a16="http://schemas.microsoft.com/office/drawing/2014/main" id="{A3E582CC-39D1-578B-6280-A0585396AD9E}"/>
              </a:ext>
            </a:extLst>
          </p:cNvPr>
          <p:cNvSpPr>
            <a:spLocks/>
          </p:cNvSpPr>
          <p:nvPr/>
        </p:nvSpPr>
        <p:spPr bwMode="auto">
          <a:xfrm>
            <a:off x="3417888" y="1004888"/>
            <a:ext cx="88900" cy="36512"/>
          </a:xfrm>
          <a:custGeom>
            <a:avLst/>
            <a:gdLst>
              <a:gd name="T0" fmla="*/ 2147483646 w 56"/>
              <a:gd name="T1" fmla="*/ 2147483646 h 23"/>
              <a:gd name="T2" fmla="*/ 0 w 56"/>
              <a:gd name="T3" fmla="*/ 0 h 23"/>
              <a:gd name="T4" fmla="*/ 2147483646 w 56"/>
              <a:gd name="T5" fmla="*/ 2147483646 h 23"/>
              <a:gd name="T6" fmla="*/ 0 w 56"/>
              <a:gd name="T7" fmla="*/ 2147483646 h 23"/>
              <a:gd name="T8" fmla="*/ 2147483646 w 56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23"/>
              <a:gd name="T17" fmla="*/ 56 w 5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23">
                <a:moveTo>
                  <a:pt x="23" y="11"/>
                </a:moveTo>
                <a:lnTo>
                  <a:pt x="0" y="0"/>
                </a:lnTo>
                <a:lnTo>
                  <a:pt x="56" y="11"/>
                </a:lnTo>
                <a:lnTo>
                  <a:pt x="0" y="23"/>
                </a:lnTo>
                <a:lnTo>
                  <a:pt x="2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Line 73">
            <a:extLst>
              <a:ext uri="{FF2B5EF4-FFF2-40B4-BE49-F238E27FC236}">
                <a16:creationId xmlns:a16="http://schemas.microsoft.com/office/drawing/2014/main" id="{2234A168-844F-426C-19AD-26106602A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1022350"/>
            <a:ext cx="13001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Line 74">
            <a:extLst>
              <a:ext uri="{FF2B5EF4-FFF2-40B4-BE49-F238E27FC236}">
                <a16:creationId xmlns:a16="http://schemas.microsoft.com/office/drawing/2014/main" id="{AD2FF394-78BB-DD11-C7AD-9BE73394B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102235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Freeform 75">
            <a:extLst>
              <a:ext uri="{FF2B5EF4-FFF2-40B4-BE49-F238E27FC236}">
                <a16:creationId xmlns:a16="http://schemas.microsoft.com/office/drawing/2014/main" id="{5EE741F9-F61E-677E-AC3C-ED3FDE613CF3}"/>
              </a:ext>
            </a:extLst>
          </p:cNvPr>
          <p:cNvSpPr>
            <a:spLocks/>
          </p:cNvSpPr>
          <p:nvPr/>
        </p:nvSpPr>
        <p:spPr bwMode="auto">
          <a:xfrm>
            <a:off x="3560763" y="1004888"/>
            <a:ext cx="88900" cy="36512"/>
          </a:xfrm>
          <a:custGeom>
            <a:avLst/>
            <a:gdLst>
              <a:gd name="T0" fmla="*/ 2147483646 w 56"/>
              <a:gd name="T1" fmla="*/ 2147483646 h 23"/>
              <a:gd name="T2" fmla="*/ 2147483646 w 56"/>
              <a:gd name="T3" fmla="*/ 2147483646 h 23"/>
              <a:gd name="T4" fmla="*/ 0 w 56"/>
              <a:gd name="T5" fmla="*/ 2147483646 h 23"/>
              <a:gd name="T6" fmla="*/ 2147483646 w 56"/>
              <a:gd name="T7" fmla="*/ 0 h 23"/>
              <a:gd name="T8" fmla="*/ 2147483646 w 56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23"/>
              <a:gd name="T17" fmla="*/ 56 w 5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23">
                <a:moveTo>
                  <a:pt x="45" y="11"/>
                </a:moveTo>
                <a:lnTo>
                  <a:pt x="56" y="23"/>
                </a:lnTo>
                <a:lnTo>
                  <a:pt x="0" y="11"/>
                </a:lnTo>
                <a:lnTo>
                  <a:pt x="56" y="0"/>
                </a:lnTo>
                <a:lnTo>
                  <a:pt x="45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Freeform 76">
            <a:extLst>
              <a:ext uri="{FF2B5EF4-FFF2-40B4-BE49-F238E27FC236}">
                <a16:creationId xmlns:a16="http://schemas.microsoft.com/office/drawing/2014/main" id="{6521DF61-05A4-4EE9-2AD6-7A1A75F67D22}"/>
              </a:ext>
            </a:extLst>
          </p:cNvPr>
          <p:cNvSpPr>
            <a:spLocks/>
          </p:cNvSpPr>
          <p:nvPr/>
        </p:nvSpPr>
        <p:spPr bwMode="auto">
          <a:xfrm>
            <a:off x="3560763" y="1004888"/>
            <a:ext cx="88900" cy="36512"/>
          </a:xfrm>
          <a:custGeom>
            <a:avLst/>
            <a:gdLst>
              <a:gd name="T0" fmla="*/ 2147483646 w 56"/>
              <a:gd name="T1" fmla="*/ 2147483646 h 23"/>
              <a:gd name="T2" fmla="*/ 2147483646 w 56"/>
              <a:gd name="T3" fmla="*/ 2147483646 h 23"/>
              <a:gd name="T4" fmla="*/ 0 w 56"/>
              <a:gd name="T5" fmla="*/ 2147483646 h 23"/>
              <a:gd name="T6" fmla="*/ 2147483646 w 56"/>
              <a:gd name="T7" fmla="*/ 0 h 23"/>
              <a:gd name="T8" fmla="*/ 2147483646 w 56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23"/>
              <a:gd name="T17" fmla="*/ 56 w 5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23">
                <a:moveTo>
                  <a:pt x="45" y="11"/>
                </a:moveTo>
                <a:lnTo>
                  <a:pt x="56" y="23"/>
                </a:lnTo>
                <a:lnTo>
                  <a:pt x="0" y="11"/>
                </a:lnTo>
                <a:lnTo>
                  <a:pt x="56" y="0"/>
                </a:lnTo>
                <a:lnTo>
                  <a:pt x="4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Line 77">
            <a:extLst>
              <a:ext uri="{FF2B5EF4-FFF2-40B4-BE49-F238E27FC236}">
                <a16:creationId xmlns:a16="http://schemas.microsoft.com/office/drawing/2014/main" id="{AC46116A-2EEB-5460-9576-D945BCBB3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2750" y="1022350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Freeform 78">
            <a:extLst>
              <a:ext uri="{FF2B5EF4-FFF2-40B4-BE49-F238E27FC236}">
                <a16:creationId xmlns:a16="http://schemas.microsoft.com/office/drawing/2014/main" id="{C1E9E35B-F0C3-046A-59A8-3B901A1ECEB0}"/>
              </a:ext>
            </a:extLst>
          </p:cNvPr>
          <p:cNvSpPr>
            <a:spLocks/>
          </p:cNvSpPr>
          <p:nvPr/>
        </p:nvSpPr>
        <p:spPr bwMode="auto">
          <a:xfrm>
            <a:off x="8051800" y="1004888"/>
            <a:ext cx="69850" cy="36512"/>
          </a:xfrm>
          <a:custGeom>
            <a:avLst/>
            <a:gdLst>
              <a:gd name="T0" fmla="*/ 2147483646 w 44"/>
              <a:gd name="T1" fmla="*/ 2147483646 h 23"/>
              <a:gd name="T2" fmla="*/ 0 w 44"/>
              <a:gd name="T3" fmla="*/ 0 h 23"/>
              <a:gd name="T4" fmla="*/ 2147483646 w 44"/>
              <a:gd name="T5" fmla="*/ 2147483646 h 23"/>
              <a:gd name="T6" fmla="*/ 0 w 44"/>
              <a:gd name="T7" fmla="*/ 2147483646 h 23"/>
              <a:gd name="T8" fmla="*/ 2147483646 w 44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3"/>
              <a:gd name="T17" fmla="*/ 44 w 4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3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3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Freeform 79">
            <a:extLst>
              <a:ext uri="{FF2B5EF4-FFF2-40B4-BE49-F238E27FC236}">
                <a16:creationId xmlns:a16="http://schemas.microsoft.com/office/drawing/2014/main" id="{96166CD6-4AE3-B083-FCB3-297710FBEB26}"/>
              </a:ext>
            </a:extLst>
          </p:cNvPr>
          <p:cNvSpPr>
            <a:spLocks/>
          </p:cNvSpPr>
          <p:nvPr/>
        </p:nvSpPr>
        <p:spPr bwMode="auto">
          <a:xfrm>
            <a:off x="8051800" y="1004888"/>
            <a:ext cx="69850" cy="36512"/>
          </a:xfrm>
          <a:custGeom>
            <a:avLst/>
            <a:gdLst>
              <a:gd name="T0" fmla="*/ 2147483646 w 44"/>
              <a:gd name="T1" fmla="*/ 2147483646 h 23"/>
              <a:gd name="T2" fmla="*/ 0 w 44"/>
              <a:gd name="T3" fmla="*/ 0 h 23"/>
              <a:gd name="T4" fmla="*/ 2147483646 w 44"/>
              <a:gd name="T5" fmla="*/ 2147483646 h 23"/>
              <a:gd name="T6" fmla="*/ 0 w 44"/>
              <a:gd name="T7" fmla="*/ 2147483646 h 23"/>
              <a:gd name="T8" fmla="*/ 2147483646 w 44"/>
              <a:gd name="T9" fmla="*/ 2147483646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3"/>
              <a:gd name="T17" fmla="*/ 44 w 4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3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3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80">
            <a:extLst>
              <a:ext uri="{FF2B5EF4-FFF2-40B4-BE49-F238E27FC236}">
                <a16:creationId xmlns:a16="http://schemas.microsoft.com/office/drawing/2014/main" id="{9323F3DA-C8B9-02F3-72A4-9460495FA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1022350"/>
            <a:ext cx="4383087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Rectangle 81">
            <a:extLst>
              <a:ext uri="{FF2B5EF4-FFF2-40B4-BE49-F238E27FC236}">
                <a16:creationId xmlns:a16="http://schemas.microsoft.com/office/drawing/2014/main" id="{50D0DE91-17F5-E7A8-FD08-7231DA52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7191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ft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65" name="Rectangle 82">
            <a:extLst>
              <a:ext uri="{FF2B5EF4-FFF2-40B4-BE49-F238E27FC236}">
                <a16:creationId xmlns:a16="http://schemas.microsoft.com/office/drawing/2014/main" id="{BE6B778F-3CEE-8262-13CD-95E2C641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809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b="0" i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66" name="Rectangle 83">
            <a:extLst>
              <a:ext uri="{FF2B5EF4-FFF2-40B4-BE49-F238E27FC236}">
                <a16:creationId xmlns:a16="http://schemas.microsoft.com/office/drawing/2014/main" id="{64324173-D418-34A9-13EF-904B12DA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71913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(1 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67" name="Rectangle 84">
            <a:extLst>
              <a:ext uri="{FF2B5EF4-FFF2-40B4-BE49-F238E27FC236}">
                <a16:creationId xmlns:a16="http://schemas.microsoft.com/office/drawing/2014/main" id="{0602ACA0-2C30-BC44-6709-3A040F45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719138"/>
            <a:ext cx="714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68" name="Rectangle 85">
            <a:extLst>
              <a:ext uri="{FF2B5EF4-FFF2-40B4-BE49-F238E27FC236}">
                <a16:creationId xmlns:a16="http://schemas.microsoft.com/office/drawing/2014/main" id="{EF67BF1C-5F45-A621-3172-BBC3C10D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719138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69" name="Rectangle 86">
            <a:extLst>
              <a:ext uri="{FF2B5EF4-FFF2-40B4-BE49-F238E27FC236}">
                <a16:creationId xmlns:a16="http://schemas.microsoft.com/office/drawing/2014/main" id="{05139B54-CE3E-468D-E0C8-B225130C4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719138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70" name="Rectangle 87">
            <a:extLst>
              <a:ext uri="{FF2B5EF4-FFF2-40B4-BE49-F238E27FC236}">
                <a16:creationId xmlns:a16="http://schemas.microsoft.com/office/drawing/2014/main" id="{23D04D65-AD66-AF09-65B1-B599D52C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719138"/>
            <a:ext cx="714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71" name="Rectangle 88">
            <a:extLst>
              <a:ext uri="{FF2B5EF4-FFF2-40B4-BE49-F238E27FC236}">
                <a16:creationId xmlns:a16="http://schemas.microsoft.com/office/drawing/2014/main" id="{AB9B6721-B839-63FB-B0B2-6A9CBFEF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719138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72" name="Rectangle 89">
            <a:extLst>
              <a:ext uri="{FF2B5EF4-FFF2-40B4-BE49-F238E27FC236}">
                <a16:creationId xmlns:a16="http://schemas.microsoft.com/office/drawing/2014/main" id="{554CEE14-E0AC-E0D6-51C5-A143CF02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809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b="0" i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73" name="Rectangle 90">
            <a:extLst>
              <a:ext uri="{FF2B5EF4-FFF2-40B4-BE49-F238E27FC236}">
                <a16:creationId xmlns:a16="http://schemas.microsoft.com/office/drawing/2014/main" id="{C45D360D-38C1-50F3-8F7B-721FD254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81000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74" name="Rectangle 91">
            <a:extLst>
              <a:ext uri="{FF2B5EF4-FFF2-40B4-BE49-F238E27FC236}">
                <a16:creationId xmlns:a16="http://schemas.microsoft.com/office/drawing/2014/main" id="{7929F22C-2A2E-8FDA-BD0F-61AF515D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4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b="0" i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75" name="Line 92">
            <a:extLst>
              <a:ext uri="{FF2B5EF4-FFF2-40B4-BE49-F238E27FC236}">
                <a16:creationId xmlns:a16="http://schemas.microsoft.com/office/drawing/2014/main" id="{84FEF305-FAD2-2F39-CB49-78FCFC564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472916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6" name="Freeform 93">
            <a:extLst>
              <a:ext uri="{FF2B5EF4-FFF2-40B4-BE49-F238E27FC236}">
                <a16:creationId xmlns:a16="http://schemas.microsoft.com/office/drawing/2014/main" id="{163A1F74-F19B-0A18-5301-BF8BD177E49C}"/>
              </a:ext>
            </a:extLst>
          </p:cNvPr>
          <p:cNvSpPr>
            <a:spLocks/>
          </p:cNvSpPr>
          <p:nvPr/>
        </p:nvSpPr>
        <p:spPr bwMode="auto">
          <a:xfrm>
            <a:off x="3560763" y="4694238"/>
            <a:ext cx="88900" cy="52387"/>
          </a:xfrm>
          <a:custGeom>
            <a:avLst/>
            <a:gdLst>
              <a:gd name="T0" fmla="*/ 2147483646 w 56"/>
              <a:gd name="T1" fmla="*/ 2147483646 h 33"/>
              <a:gd name="T2" fmla="*/ 2147483646 w 56"/>
              <a:gd name="T3" fmla="*/ 2147483646 h 33"/>
              <a:gd name="T4" fmla="*/ 0 w 56"/>
              <a:gd name="T5" fmla="*/ 2147483646 h 33"/>
              <a:gd name="T6" fmla="*/ 2147483646 w 56"/>
              <a:gd name="T7" fmla="*/ 0 h 33"/>
              <a:gd name="T8" fmla="*/ 2147483646 w 56"/>
              <a:gd name="T9" fmla="*/ 2147483646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33"/>
              <a:gd name="T17" fmla="*/ 56 w 56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33">
                <a:moveTo>
                  <a:pt x="45" y="22"/>
                </a:moveTo>
                <a:lnTo>
                  <a:pt x="56" y="33"/>
                </a:lnTo>
                <a:lnTo>
                  <a:pt x="0" y="22"/>
                </a:lnTo>
                <a:lnTo>
                  <a:pt x="56" y="0"/>
                </a:lnTo>
                <a:lnTo>
                  <a:pt x="45" y="22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7" name="Freeform 94">
            <a:extLst>
              <a:ext uri="{FF2B5EF4-FFF2-40B4-BE49-F238E27FC236}">
                <a16:creationId xmlns:a16="http://schemas.microsoft.com/office/drawing/2014/main" id="{C7A5E6B8-C93A-1538-5905-7FF0967944F9}"/>
              </a:ext>
            </a:extLst>
          </p:cNvPr>
          <p:cNvSpPr>
            <a:spLocks/>
          </p:cNvSpPr>
          <p:nvPr/>
        </p:nvSpPr>
        <p:spPr bwMode="auto">
          <a:xfrm>
            <a:off x="3560763" y="4694238"/>
            <a:ext cx="88900" cy="52387"/>
          </a:xfrm>
          <a:custGeom>
            <a:avLst/>
            <a:gdLst>
              <a:gd name="T0" fmla="*/ 2147483646 w 56"/>
              <a:gd name="T1" fmla="*/ 2147483646 h 33"/>
              <a:gd name="T2" fmla="*/ 2147483646 w 56"/>
              <a:gd name="T3" fmla="*/ 2147483646 h 33"/>
              <a:gd name="T4" fmla="*/ 0 w 56"/>
              <a:gd name="T5" fmla="*/ 2147483646 h 33"/>
              <a:gd name="T6" fmla="*/ 2147483646 w 56"/>
              <a:gd name="T7" fmla="*/ 0 h 33"/>
              <a:gd name="T8" fmla="*/ 2147483646 w 56"/>
              <a:gd name="T9" fmla="*/ 2147483646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33"/>
              <a:gd name="T17" fmla="*/ 56 w 56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33">
                <a:moveTo>
                  <a:pt x="45" y="22"/>
                </a:moveTo>
                <a:lnTo>
                  <a:pt x="56" y="33"/>
                </a:lnTo>
                <a:lnTo>
                  <a:pt x="0" y="22"/>
                </a:lnTo>
                <a:lnTo>
                  <a:pt x="56" y="0"/>
                </a:lnTo>
                <a:lnTo>
                  <a:pt x="45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Line 95">
            <a:extLst>
              <a:ext uri="{FF2B5EF4-FFF2-40B4-BE49-F238E27FC236}">
                <a16:creationId xmlns:a16="http://schemas.microsoft.com/office/drawing/2014/main" id="{BBF191CC-AD5C-036F-C93F-15ECC18F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4729163"/>
            <a:ext cx="349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9" name="Freeform 96">
            <a:extLst>
              <a:ext uri="{FF2B5EF4-FFF2-40B4-BE49-F238E27FC236}">
                <a16:creationId xmlns:a16="http://schemas.microsoft.com/office/drawing/2014/main" id="{6404C3D1-0268-7D40-81CF-4A9F36CADE4F}"/>
              </a:ext>
            </a:extLst>
          </p:cNvPr>
          <p:cNvSpPr>
            <a:spLocks/>
          </p:cNvSpPr>
          <p:nvPr/>
        </p:nvSpPr>
        <p:spPr bwMode="auto">
          <a:xfrm>
            <a:off x="4202113" y="4694238"/>
            <a:ext cx="71437" cy="52387"/>
          </a:xfrm>
          <a:custGeom>
            <a:avLst/>
            <a:gdLst>
              <a:gd name="T0" fmla="*/ 2147483646 w 45"/>
              <a:gd name="T1" fmla="*/ 2147483646 h 33"/>
              <a:gd name="T2" fmla="*/ 0 w 45"/>
              <a:gd name="T3" fmla="*/ 0 h 33"/>
              <a:gd name="T4" fmla="*/ 2147483646 w 45"/>
              <a:gd name="T5" fmla="*/ 2147483646 h 33"/>
              <a:gd name="T6" fmla="*/ 0 w 45"/>
              <a:gd name="T7" fmla="*/ 2147483646 h 33"/>
              <a:gd name="T8" fmla="*/ 2147483646 w 45"/>
              <a:gd name="T9" fmla="*/ 2147483646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33"/>
              <a:gd name="T17" fmla="*/ 45 w 45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33">
                <a:moveTo>
                  <a:pt x="11" y="22"/>
                </a:moveTo>
                <a:lnTo>
                  <a:pt x="0" y="0"/>
                </a:lnTo>
                <a:lnTo>
                  <a:pt x="45" y="22"/>
                </a:lnTo>
                <a:lnTo>
                  <a:pt x="0" y="33"/>
                </a:lnTo>
                <a:lnTo>
                  <a:pt x="11" y="22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0" name="Freeform 97">
            <a:extLst>
              <a:ext uri="{FF2B5EF4-FFF2-40B4-BE49-F238E27FC236}">
                <a16:creationId xmlns:a16="http://schemas.microsoft.com/office/drawing/2014/main" id="{75EAA3D8-E1F7-AD0B-BD9D-008779B1BFB8}"/>
              </a:ext>
            </a:extLst>
          </p:cNvPr>
          <p:cNvSpPr>
            <a:spLocks/>
          </p:cNvSpPr>
          <p:nvPr/>
        </p:nvSpPr>
        <p:spPr bwMode="auto">
          <a:xfrm>
            <a:off x="4202113" y="4694238"/>
            <a:ext cx="71437" cy="52387"/>
          </a:xfrm>
          <a:custGeom>
            <a:avLst/>
            <a:gdLst>
              <a:gd name="T0" fmla="*/ 2147483646 w 45"/>
              <a:gd name="T1" fmla="*/ 2147483646 h 33"/>
              <a:gd name="T2" fmla="*/ 0 w 45"/>
              <a:gd name="T3" fmla="*/ 0 h 33"/>
              <a:gd name="T4" fmla="*/ 2147483646 w 45"/>
              <a:gd name="T5" fmla="*/ 2147483646 h 33"/>
              <a:gd name="T6" fmla="*/ 0 w 45"/>
              <a:gd name="T7" fmla="*/ 2147483646 h 33"/>
              <a:gd name="T8" fmla="*/ 2147483646 w 45"/>
              <a:gd name="T9" fmla="*/ 2147483646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33"/>
              <a:gd name="T17" fmla="*/ 45 w 45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33">
                <a:moveTo>
                  <a:pt x="11" y="22"/>
                </a:moveTo>
                <a:lnTo>
                  <a:pt x="0" y="0"/>
                </a:lnTo>
                <a:lnTo>
                  <a:pt x="45" y="22"/>
                </a:lnTo>
                <a:lnTo>
                  <a:pt x="0" y="33"/>
                </a:ln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1" name="Line 98">
            <a:extLst>
              <a:ext uri="{FF2B5EF4-FFF2-40B4-BE49-F238E27FC236}">
                <a16:creationId xmlns:a16="http://schemas.microsoft.com/office/drawing/2014/main" id="{E867685E-20C8-5416-8F62-1B4D99E6B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4729163"/>
            <a:ext cx="5349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Rectangle 99">
            <a:extLst>
              <a:ext uri="{FF2B5EF4-FFF2-40B4-BE49-F238E27FC236}">
                <a16:creationId xmlns:a16="http://schemas.microsoft.com/office/drawing/2014/main" id="{8025680C-1085-A67C-971C-BBF1CEC4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4746625"/>
            <a:ext cx="2524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(1 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3" name="Rectangle 100">
            <a:extLst>
              <a:ext uri="{FF2B5EF4-FFF2-40B4-BE49-F238E27FC236}">
                <a16:creationId xmlns:a16="http://schemas.microsoft.com/office/drawing/2014/main" id="{160BDB90-BBEF-7C15-0188-1E8CDE07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4746625"/>
            <a:ext cx="71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4" name="Rectangle 101">
            <a:extLst>
              <a:ext uri="{FF2B5EF4-FFF2-40B4-BE49-F238E27FC236}">
                <a16:creationId xmlns:a16="http://schemas.microsoft.com/office/drawing/2014/main" id="{4001E584-E457-0F0D-9CEC-73B18DF7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46625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5" name="Rectangle 102">
            <a:extLst>
              <a:ext uri="{FF2B5EF4-FFF2-40B4-BE49-F238E27FC236}">
                <a16:creationId xmlns:a16="http://schemas.microsoft.com/office/drawing/2014/main" id="{28520902-9D72-C73F-6942-317545798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4746625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6" name="Rectangle 103">
            <a:extLst>
              <a:ext uri="{FF2B5EF4-FFF2-40B4-BE49-F238E27FC236}">
                <a16:creationId xmlns:a16="http://schemas.microsoft.com/office/drawing/2014/main" id="{75B49B07-8154-2692-0749-78FC8E22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4746625"/>
            <a:ext cx="714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7" name="Rectangle 104">
            <a:extLst>
              <a:ext uri="{FF2B5EF4-FFF2-40B4-BE49-F238E27FC236}">
                <a16:creationId xmlns:a16="http://schemas.microsoft.com/office/drawing/2014/main" id="{4B4D8341-AEF6-44D5-B385-CE58081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4746625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8" name="Rectangle 105">
            <a:extLst>
              <a:ext uri="{FF2B5EF4-FFF2-40B4-BE49-F238E27FC236}">
                <a16:creationId xmlns:a16="http://schemas.microsoft.com/office/drawing/2014/main" id="{D922DC87-ED26-E1CC-0D59-DD798F82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8371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b="0" i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89" name="Rectangle 106">
            <a:extLst>
              <a:ext uri="{FF2B5EF4-FFF2-40B4-BE49-F238E27FC236}">
                <a16:creationId xmlns:a16="http://schemas.microsoft.com/office/drawing/2014/main" id="{92D035F7-9D8A-5097-428C-5818E3FA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746625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90" name="Rectangle 107">
            <a:extLst>
              <a:ext uri="{FF2B5EF4-FFF2-40B4-BE49-F238E27FC236}">
                <a16:creationId xmlns:a16="http://schemas.microsoft.com/office/drawing/2014/main" id="{774A12BC-AD9F-EDFE-1A84-E101AD7A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47466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91" name="Line 108">
            <a:extLst>
              <a:ext uri="{FF2B5EF4-FFF2-40B4-BE49-F238E27FC236}">
                <a16:creationId xmlns:a16="http://schemas.microsoft.com/office/drawing/2014/main" id="{36C9378A-1FD8-3BB2-A71F-F7C856D01B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1213" y="5192713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2" name="Freeform 109">
            <a:extLst>
              <a:ext uri="{FF2B5EF4-FFF2-40B4-BE49-F238E27FC236}">
                <a16:creationId xmlns:a16="http://schemas.microsoft.com/office/drawing/2014/main" id="{91980FAE-3441-66D2-49C1-4D516536C967}"/>
              </a:ext>
            </a:extLst>
          </p:cNvPr>
          <p:cNvSpPr>
            <a:spLocks/>
          </p:cNvSpPr>
          <p:nvPr/>
        </p:nvSpPr>
        <p:spPr bwMode="auto">
          <a:xfrm>
            <a:off x="2028825" y="5175250"/>
            <a:ext cx="69850" cy="34925"/>
          </a:xfrm>
          <a:custGeom>
            <a:avLst/>
            <a:gdLst>
              <a:gd name="T0" fmla="*/ 2147483646 w 44"/>
              <a:gd name="T1" fmla="*/ 2147483646 h 22"/>
              <a:gd name="T2" fmla="*/ 2147483646 w 44"/>
              <a:gd name="T3" fmla="*/ 2147483646 h 22"/>
              <a:gd name="T4" fmla="*/ 0 w 44"/>
              <a:gd name="T5" fmla="*/ 2147483646 h 22"/>
              <a:gd name="T6" fmla="*/ 2147483646 w 44"/>
              <a:gd name="T7" fmla="*/ 0 h 22"/>
              <a:gd name="T8" fmla="*/ 2147483646 w 44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3" name="Freeform 110">
            <a:extLst>
              <a:ext uri="{FF2B5EF4-FFF2-40B4-BE49-F238E27FC236}">
                <a16:creationId xmlns:a16="http://schemas.microsoft.com/office/drawing/2014/main" id="{28D0A66B-BECE-C2CB-8FA1-5FC20D194C78}"/>
              </a:ext>
            </a:extLst>
          </p:cNvPr>
          <p:cNvSpPr>
            <a:spLocks/>
          </p:cNvSpPr>
          <p:nvPr/>
        </p:nvSpPr>
        <p:spPr bwMode="auto">
          <a:xfrm>
            <a:off x="2028825" y="5175250"/>
            <a:ext cx="69850" cy="34925"/>
          </a:xfrm>
          <a:custGeom>
            <a:avLst/>
            <a:gdLst>
              <a:gd name="T0" fmla="*/ 2147483646 w 44"/>
              <a:gd name="T1" fmla="*/ 2147483646 h 22"/>
              <a:gd name="T2" fmla="*/ 2147483646 w 44"/>
              <a:gd name="T3" fmla="*/ 2147483646 h 22"/>
              <a:gd name="T4" fmla="*/ 0 w 44"/>
              <a:gd name="T5" fmla="*/ 2147483646 h 22"/>
              <a:gd name="T6" fmla="*/ 2147483646 w 44"/>
              <a:gd name="T7" fmla="*/ 0 h 22"/>
              <a:gd name="T8" fmla="*/ 2147483646 w 44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4" name="Line 111">
            <a:extLst>
              <a:ext uri="{FF2B5EF4-FFF2-40B4-BE49-F238E27FC236}">
                <a16:creationId xmlns:a16="http://schemas.microsoft.com/office/drawing/2014/main" id="{66EEB22A-8B25-77A3-F19D-6F17D340E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5192713"/>
            <a:ext cx="349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5" name="Freeform 112">
            <a:extLst>
              <a:ext uri="{FF2B5EF4-FFF2-40B4-BE49-F238E27FC236}">
                <a16:creationId xmlns:a16="http://schemas.microsoft.com/office/drawing/2014/main" id="{980C7D5B-453B-BC35-95C2-81B9436B32F4}"/>
              </a:ext>
            </a:extLst>
          </p:cNvPr>
          <p:cNvSpPr>
            <a:spLocks/>
          </p:cNvSpPr>
          <p:nvPr/>
        </p:nvSpPr>
        <p:spPr bwMode="auto">
          <a:xfrm>
            <a:off x="4202113" y="5175250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0 w 45"/>
              <a:gd name="T3" fmla="*/ 0 h 22"/>
              <a:gd name="T4" fmla="*/ 2147483646 w 45"/>
              <a:gd name="T5" fmla="*/ 2147483646 h 22"/>
              <a:gd name="T6" fmla="*/ 0 w 45"/>
              <a:gd name="T7" fmla="*/ 2147483646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11" y="11"/>
                </a:moveTo>
                <a:lnTo>
                  <a:pt x="0" y="0"/>
                </a:lnTo>
                <a:lnTo>
                  <a:pt x="45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6" name="Freeform 113">
            <a:extLst>
              <a:ext uri="{FF2B5EF4-FFF2-40B4-BE49-F238E27FC236}">
                <a16:creationId xmlns:a16="http://schemas.microsoft.com/office/drawing/2014/main" id="{008226B3-B400-CB3D-7BA6-30285A2C423E}"/>
              </a:ext>
            </a:extLst>
          </p:cNvPr>
          <p:cNvSpPr>
            <a:spLocks/>
          </p:cNvSpPr>
          <p:nvPr/>
        </p:nvSpPr>
        <p:spPr bwMode="auto">
          <a:xfrm>
            <a:off x="4202113" y="5175250"/>
            <a:ext cx="71437" cy="34925"/>
          </a:xfrm>
          <a:custGeom>
            <a:avLst/>
            <a:gdLst>
              <a:gd name="T0" fmla="*/ 2147483646 w 45"/>
              <a:gd name="T1" fmla="*/ 2147483646 h 22"/>
              <a:gd name="T2" fmla="*/ 0 w 45"/>
              <a:gd name="T3" fmla="*/ 0 h 22"/>
              <a:gd name="T4" fmla="*/ 2147483646 w 45"/>
              <a:gd name="T5" fmla="*/ 2147483646 h 22"/>
              <a:gd name="T6" fmla="*/ 0 w 45"/>
              <a:gd name="T7" fmla="*/ 2147483646 h 22"/>
              <a:gd name="T8" fmla="*/ 2147483646 w 45"/>
              <a:gd name="T9" fmla="*/ 2147483646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2"/>
              <a:gd name="T17" fmla="*/ 45 w 4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2">
                <a:moveTo>
                  <a:pt x="11" y="11"/>
                </a:moveTo>
                <a:lnTo>
                  <a:pt x="0" y="0"/>
                </a:lnTo>
                <a:lnTo>
                  <a:pt x="45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7" name="Line 114">
            <a:extLst>
              <a:ext uri="{FF2B5EF4-FFF2-40B4-BE49-F238E27FC236}">
                <a16:creationId xmlns:a16="http://schemas.microsoft.com/office/drawing/2014/main" id="{08C7FF00-8143-031A-F67D-AFF69811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5192713"/>
            <a:ext cx="20669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8" name="Rectangle 115">
            <a:extLst>
              <a:ext uri="{FF2B5EF4-FFF2-40B4-BE49-F238E27FC236}">
                <a16:creationId xmlns:a16="http://schemas.microsoft.com/office/drawing/2014/main" id="{E7250C33-2DC0-9E7A-DB5E-683EC56E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852988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99" name="Rectangle 116">
            <a:extLst>
              <a:ext uri="{FF2B5EF4-FFF2-40B4-BE49-F238E27FC236}">
                <a16:creationId xmlns:a16="http://schemas.microsoft.com/office/drawing/2014/main" id="{43ACC429-49D2-BA4A-525A-AE3A7AE8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49434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100" name="Line 117">
            <a:extLst>
              <a:ext uri="{FF2B5EF4-FFF2-40B4-BE49-F238E27FC236}">
                <a16:creationId xmlns:a16="http://schemas.microsoft.com/office/drawing/2014/main" id="{EF22E645-9FA3-7104-E258-C86CFC7EA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6725" y="2395538"/>
            <a:ext cx="1588" cy="349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1" name="Freeform 118">
            <a:extLst>
              <a:ext uri="{FF2B5EF4-FFF2-40B4-BE49-F238E27FC236}">
                <a16:creationId xmlns:a16="http://schemas.microsoft.com/office/drawing/2014/main" id="{FF4D7A09-4907-FCC5-F58B-201666F0B777}"/>
              </a:ext>
            </a:extLst>
          </p:cNvPr>
          <p:cNvSpPr>
            <a:spLocks/>
          </p:cNvSpPr>
          <p:nvPr/>
        </p:nvSpPr>
        <p:spPr bwMode="auto">
          <a:xfrm>
            <a:off x="8069263" y="2341563"/>
            <a:ext cx="52387" cy="71437"/>
          </a:xfrm>
          <a:custGeom>
            <a:avLst/>
            <a:gdLst>
              <a:gd name="T0" fmla="*/ 2147483646 w 33"/>
              <a:gd name="T1" fmla="*/ 2147483646 h 45"/>
              <a:gd name="T2" fmla="*/ 0 w 33"/>
              <a:gd name="T3" fmla="*/ 2147483646 h 45"/>
              <a:gd name="T4" fmla="*/ 2147483646 w 33"/>
              <a:gd name="T5" fmla="*/ 0 h 45"/>
              <a:gd name="T6" fmla="*/ 2147483646 w 33"/>
              <a:gd name="T7" fmla="*/ 2147483646 h 45"/>
              <a:gd name="T8" fmla="*/ 2147483646 w 33"/>
              <a:gd name="T9" fmla="*/ 2147483646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45"/>
              <a:gd name="T17" fmla="*/ 33 w 33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45">
                <a:moveTo>
                  <a:pt x="11" y="34"/>
                </a:moveTo>
                <a:lnTo>
                  <a:pt x="0" y="45"/>
                </a:lnTo>
                <a:lnTo>
                  <a:pt x="11" y="0"/>
                </a:lnTo>
                <a:lnTo>
                  <a:pt x="33" y="45"/>
                </a:lnTo>
                <a:lnTo>
                  <a:pt x="11" y="34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2" name="Freeform 119">
            <a:extLst>
              <a:ext uri="{FF2B5EF4-FFF2-40B4-BE49-F238E27FC236}">
                <a16:creationId xmlns:a16="http://schemas.microsoft.com/office/drawing/2014/main" id="{411474BD-574F-C235-4972-76BCEDBD9F36}"/>
              </a:ext>
            </a:extLst>
          </p:cNvPr>
          <p:cNvSpPr>
            <a:spLocks/>
          </p:cNvSpPr>
          <p:nvPr/>
        </p:nvSpPr>
        <p:spPr bwMode="auto">
          <a:xfrm>
            <a:off x="8069263" y="2341563"/>
            <a:ext cx="52387" cy="71437"/>
          </a:xfrm>
          <a:custGeom>
            <a:avLst/>
            <a:gdLst>
              <a:gd name="T0" fmla="*/ 2147483646 w 33"/>
              <a:gd name="T1" fmla="*/ 2147483646 h 45"/>
              <a:gd name="T2" fmla="*/ 0 w 33"/>
              <a:gd name="T3" fmla="*/ 2147483646 h 45"/>
              <a:gd name="T4" fmla="*/ 2147483646 w 33"/>
              <a:gd name="T5" fmla="*/ 0 h 45"/>
              <a:gd name="T6" fmla="*/ 2147483646 w 33"/>
              <a:gd name="T7" fmla="*/ 2147483646 h 45"/>
              <a:gd name="T8" fmla="*/ 2147483646 w 33"/>
              <a:gd name="T9" fmla="*/ 2147483646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45"/>
              <a:gd name="T17" fmla="*/ 33 w 33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45">
                <a:moveTo>
                  <a:pt x="11" y="34"/>
                </a:moveTo>
                <a:lnTo>
                  <a:pt x="0" y="45"/>
                </a:lnTo>
                <a:lnTo>
                  <a:pt x="11" y="0"/>
                </a:lnTo>
                <a:lnTo>
                  <a:pt x="33" y="45"/>
                </a:lnTo>
                <a:lnTo>
                  <a:pt x="1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3" name="Line 120">
            <a:extLst>
              <a:ext uri="{FF2B5EF4-FFF2-40B4-BE49-F238E27FC236}">
                <a16:creationId xmlns:a16="http://schemas.microsoft.com/office/drawing/2014/main" id="{5DFB2491-6C19-1DB7-B230-A8B0A0AEC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6725" y="4425950"/>
            <a:ext cx="1588" cy="36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4" name="Freeform 121">
            <a:extLst>
              <a:ext uri="{FF2B5EF4-FFF2-40B4-BE49-F238E27FC236}">
                <a16:creationId xmlns:a16="http://schemas.microsoft.com/office/drawing/2014/main" id="{6714B35F-254A-ADAD-3C08-4967140969BC}"/>
              </a:ext>
            </a:extLst>
          </p:cNvPr>
          <p:cNvSpPr>
            <a:spLocks/>
          </p:cNvSpPr>
          <p:nvPr/>
        </p:nvSpPr>
        <p:spPr bwMode="auto">
          <a:xfrm>
            <a:off x="8069263" y="4443413"/>
            <a:ext cx="52387" cy="71437"/>
          </a:xfrm>
          <a:custGeom>
            <a:avLst/>
            <a:gdLst>
              <a:gd name="T0" fmla="*/ 2147483646 w 33"/>
              <a:gd name="T1" fmla="*/ 2147483646 h 45"/>
              <a:gd name="T2" fmla="*/ 2147483646 w 33"/>
              <a:gd name="T3" fmla="*/ 0 h 45"/>
              <a:gd name="T4" fmla="*/ 2147483646 w 33"/>
              <a:gd name="T5" fmla="*/ 2147483646 h 45"/>
              <a:gd name="T6" fmla="*/ 0 w 33"/>
              <a:gd name="T7" fmla="*/ 0 h 45"/>
              <a:gd name="T8" fmla="*/ 2147483646 w 33"/>
              <a:gd name="T9" fmla="*/ 2147483646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45"/>
              <a:gd name="T17" fmla="*/ 33 w 33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45">
                <a:moveTo>
                  <a:pt x="11" y="12"/>
                </a:moveTo>
                <a:lnTo>
                  <a:pt x="33" y="0"/>
                </a:lnTo>
                <a:lnTo>
                  <a:pt x="11" y="45"/>
                </a:lnTo>
                <a:lnTo>
                  <a:pt x="0" y="0"/>
                </a:lnTo>
                <a:lnTo>
                  <a:pt x="11" y="12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5" name="Freeform 122">
            <a:extLst>
              <a:ext uri="{FF2B5EF4-FFF2-40B4-BE49-F238E27FC236}">
                <a16:creationId xmlns:a16="http://schemas.microsoft.com/office/drawing/2014/main" id="{F1D110DB-D3FF-1A64-573F-C4EABF8D3CA1}"/>
              </a:ext>
            </a:extLst>
          </p:cNvPr>
          <p:cNvSpPr>
            <a:spLocks/>
          </p:cNvSpPr>
          <p:nvPr/>
        </p:nvSpPr>
        <p:spPr bwMode="auto">
          <a:xfrm>
            <a:off x="8069263" y="4443413"/>
            <a:ext cx="52387" cy="71437"/>
          </a:xfrm>
          <a:custGeom>
            <a:avLst/>
            <a:gdLst>
              <a:gd name="T0" fmla="*/ 2147483646 w 33"/>
              <a:gd name="T1" fmla="*/ 2147483646 h 45"/>
              <a:gd name="T2" fmla="*/ 2147483646 w 33"/>
              <a:gd name="T3" fmla="*/ 0 h 45"/>
              <a:gd name="T4" fmla="*/ 2147483646 w 33"/>
              <a:gd name="T5" fmla="*/ 2147483646 h 45"/>
              <a:gd name="T6" fmla="*/ 0 w 33"/>
              <a:gd name="T7" fmla="*/ 0 h 45"/>
              <a:gd name="T8" fmla="*/ 2147483646 w 33"/>
              <a:gd name="T9" fmla="*/ 2147483646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45"/>
              <a:gd name="T17" fmla="*/ 33 w 33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45">
                <a:moveTo>
                  <a:pt x="11" y="12"/>
                </a:moveTo>
                <a:lnTo>
                  <a:pt x="33" y="0"/>
                </a:lnTo>
                <a:lnTo>
                  <a:pt x="11" y="45"/>
                </a:lnTo>
                <a:lnTo>
                  <a:pt x="0" y="0"/>
                </a:lnTo>
                <a:lnTo>
                  <a:pt x="1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6" name="Line 123">
            <a:extLst>
              <a:ext uri="{FF2B5EF4-FFF2-40B4-BE49-F238E27FC236}">
                <a16:creationId xmlns:a16="http://schemas.microsoft.com/office/drawing/2014/main" id="{5F6D5827-28FB-1972-203E-C10C15CF9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6725" y="2430463"/>
            <a:ext cx="1588" cy="19954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7" name="Rectangle 124">
            <a:extLst>
              <a:ext uri="{FF2B5EF4-FFF2-40B4-BE49-F238E27FC236}">
                <a16:creationId xmlns:a16="http://schemas.microsoft.com/office/drawing/2014/main" id="{178B13F7-593B-BA2A-9BE7-DA67A918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8735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108" name="Rectangle 125">
            <a:extLst>
              <a:ext uri="{FF2B5EF4-FFF2-40B4-BE49-F238E27FC236}">
                <a16:creationId xmlns:a16="http://schemas.microsoft.com/office/drawing/2014/main" id="{0E53A9E5-4122-2629-D877-EF93158EF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3873500"/>
            <a:ext cx="1117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processors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109" name="Line 126">
            <a:extLst>
              <a:ext uri="{FF2B5EF4-FFF2-40B4-BE49-F238E27FC236}">
                <a16:creationId xmlns:a16="http://schemas.microsoft.com/office/drawing/2014/main" id="{DB9B4D15-F74E-3851-DA20-1EA42AB8A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2947988"/>
            <a:ext cx="1587" cy="349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0" name="Line 127">
            <a:extLst>
              <a:ext uri="{FF2B5EF4-FFF2-40B4-BE49-F238E27FC236}">
                <a16:creationId xmlns:a16="http://schemas.microsoft.com/office/drawing/2014/main" id="{8EAA8903-899A-0279-3623-BC0B69DF7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054350"/>
            <a:ext cx="1587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1" name="Line 128">
            <a:extLst>
              <a:ext uri="{FF2B5EF4-FFF2-40B4-BE49-F238E27FC236}">
                <a16:creationId xmlns:a16="http://schemas.microsoft.com/office/drawing/2014/main" id="{0C302747-01FD-375A-3DD6-A30AB7B8A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197225"/>
            <a:ext cx="1587" cy="523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2" name="Line 129">
            <a:extLst>
              <a:ext uri="{FF2B5EF4-FFF2-40B4-BE49-F238E27FC236}">
                <a16:creationId xmlns:a16="http://schemas.microsoft.com/office/drawing/2014/main" id="{E8BC69EB-E8AC-D9F2-C2AF-E8ECD5B2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340100"/>
            <a:ext cx="1587" cy="523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3" name="Line 130">
            <a:extLst>
              <a:ext uri="{FF2B5EF4-FFF2-40B4-BE49-F238E27FC236}">
                <a16:creationId xmlns:a16="http://schemas.microsoft.com/office/drawing/2014/main" id="{AD5476E8-5254-D34B-8CC0-B6632AB9E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463925"/>
            <a:ext cx="1587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4" name="Line 131">
            <a:extLst>
              <a:ext uri="{FF2B5EF4-FFF2-40B4-BE49-F238E27FC236}">
                <a16:creationId xmlns:a16="http://schemas.microsoft.com/office/drawing/2014/main" id="{2433B8F1-9254-46B3-B7A1-B6F76028B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606800"/>
            <a:ext cx="1587" cy="539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5" name="Line 132">
            <a:extLst>
              <a:ext uri="{FF2B5EF4-FFF2-40B4-BE49-F238E27FC236}">
                <a16:creationId xmlns:a16="http://schemas.microsoft.com/office/drawing/2014/main" id="{128AD9F1-A5F2-2A37-4736-6397A89DA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749675"/>
            <a:ext cx="1587" cy="523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6" name="Line 133">
            <a:extLst>
              <a:ext uri="{FF2B5EF4-FFF2-40B4-BE49-F238E27FC236}">
                <a16:creationId xmlns:a16="http://schemas.microsoft.com/office/drawing/2014/main" id="{B6C98A00-8DFC-DF34-7790-96643E3F4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3873500"/>
            <a:ext cx="1587" cy="36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7" name="Rectangle 134">
            <a:extLst>
              <a:ext uri="{FF2B5EF4-FFF2-40B4-BE49-F238E27FC236}">
                <a16:creationId xmlns:a16="http://schemas.microsoft.com/office/drawing/2014/main" id="{D1AC6E63-A9DB-67CC-93A0-4186EE875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350" y="5630863"/>
            <a:ext cx="8372475" cy="1116012"/>
          </a:xfrm>
          <a:noFill/>
        </p:spPr>
        <p:txBody>
          <a:bodyPr/>
          <a:lstStyle/>
          <a:p>
            <a:pPr marL="0" indent="0"/>
            <a:r>
              <a:rPr lang="en-US" altLang="en-US" sz="2000">
                <a:ea typeface="ＭＳ Ｐゴシック" panose="020B0600070205080204" pitchFamily="34" charset="-128"/>
              </a:rPr>
              <a:t>Even with infinite number of processors, maximum speedup limited to 1/</a:t>
            </a:r>
            <a:r>
              <a:rPr lang="en-US" altLang="en-US" sz="2000" i="1">
                <a:ea typeface="ＭＳ Ｐゴシック" panose="020B0600070205080204" pitchFamily="34" charset="-128"/>
              </a:rPr>
              <a:t>f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</a:p>
          <a:p>
            <a:pPr marL="0" indent="0"/>
            <a:r>
              <a:rPr lang="en-US" altLang="en-US" sz="2000">
                <a:ea typeface="ＭＳ Ｐゴシック" panose="020B0600070205080204" pitchFamily="34" charset="-128"/>
              </a:rPr>
              <a:t>Example: With only 5% of computation being serial, maximum speedup is 20, irrespective of number of processors.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5DABFE58-BD9A-797B-5668-8FD2BF2A09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2826DBD-3DB9-B24D-98C4-0AFEF3B6A92A}" type="slidenum">
              <a:rPr lang="en-US" altLang="en-US" sz="2400" b="0">
                <a:solidFill>
                  <a:schemeClr val="tx1"/>
                </a:solidFill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44E1E57-F331-98E9-381E-6624A7CE2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altLang="en-US" sz="3200">
                <a:solidFill>
                  <a:srgbClr val="FF3300"/>
                </a:solidFill>
                <a:ea typeface="ＭＳ Ｐゴシック" panose="020B0600070205080204" pitchFamily="34" charset="-128"/>
              </a:rPr>
              <a:t>The Implication of Amdahl’</a:t>
            </a:r>
            <a:r>
              <a:rPr lang="en-US" altLang="ja-JP" sz="3200">
                <a:solidFill>
                  <a:srgbClr val="FF3300"/>
                </a:solidFill>
                <a:ea typeface="ＭＳ Ｐゴシック" panose="020B0600070205080204" pitchFamily="34" charset="-128"/>
              </a:rPr>
              <a:t>s Law</a:t>
            </a:r>
            <a:endParaRPr lang="en-US" altLang="en-US" sz="3200">
              <a:solidFill>
                <a:srgbClr val="FF33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5DA63A11-1419-48D4-8DB9-F327AF7E7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1770063"/>
            <a:ext cx="1587" cy="29321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29AEAAC9-D833-6584-E5CF-EFE6FF399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4702175"/>
            <a:ext cx="29321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B8B84FA8-9C0D-B1F4-4903-5A20D7094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51313"/>
            <a:ext cx="698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6D6BC4A7-5397-4A87-EDC4-41FEBEDEF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3600450"/>
            <a:ext cx="698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5BC8209F-477D-BD00-847D-A128D9E8F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3049588"/>
            <a:ext cx="698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79CD6EAA-AC8C-6324-503C-AAB47B6BB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2498725"/>
            <a:ext cx="698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B2AEC51C-3287-75F3-6558-F545E85DE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1947863"/>
            <a:ext cx="698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CB5836CB-069C-120A-C2F7-DD775DC9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40274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9FB8BD89-CADA-3807-EB9D-CF92EA2D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4766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81F17AEB-94E0-66DF-799D-DAFC1E1A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2925763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799C76F3-237A-FB42-C609-ED66E61E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2374900"/>
            <a:ext cx="241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F718D861-B368-A8C5-829D-4807F38D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1824038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B606ED0C-D534-9077-9673-98C5C32CD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4702175"/>
            <a:ext cx="1587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E254F3AA-80B5-8C7F-834D-FFFFBC72E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925" y="4702175"/>
            <a:ext cx="1588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7">
            <a:extLst>
              <a:ext uri="{FF2B5EF4-FFF2-40B4-BE49-F238E27FC236}">
                <a16:creationId xmlns:a16="http://schemas.microsoft.com/office/drawing/2014/main" id="{F1515BE5-EB69-8261-3C8C-7E98EFFD6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788" y="4702175"/>
            <a:ext cx="1587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8D1E8046-9890-4DF5-6FF0-67BB571F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9063" y="4702175"/>
            <a:ext cx="1587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0A507790-CBB6-53E1-58B5-9799EA312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5" y="4702175"/>
            <a:ext cx="1588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Rectangle 20">
            <a:extLst>
              <a:ext uri="{FF2B5EF4-FFF2-40B4-BE49-F238E27FC236}">
                <a16:creationId xmlns:a16="http://schemas.microsoft.com/office/drawing/2014/main" id="{6FB31703-E61C-8A78-CF0C-96889143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47736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53" name="Rectangle 21">
            <a:extLst>
              <a:ext uri="{FF2B5EF4-FFF2-40B4-BE49-F238E27FC236}">
                <a16:creationId xmlns:a16="http://schemas.microsoft.com/office/drawing/2014/main" id="{BC203B90-8262-ECB9-40AD-080858E2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47736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54" name="Rectangle 22">
            <a:extLst>
              <a:ext uri="{FF2B5EF4-FFF2-40B4-BE49-F238E27FC236}">
                <a16:creationId xmlns:a16="http://schemas.microsoft.com/office/drawing/2014/main" id="{2DD02F65-210E-2AB3-225A-87F941BD0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773613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55" name="Rectangle 23">
            <a:extLst>
              <a:ext uri="{FF2B5EF4-FFF2-40B4-BE49-F238E27FC236}">
                <a16:creationId xmlns:a16="http://schemas.microsoft.com/office/drawing/2014/main" id="{C4BA78A0-5136-041E-36A0-BEF7FBD6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773613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2CE5D30B-17B1-CE65-AFEB-3636F09A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773613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8CC6E5EC-080A-8BA6-D640-D763273702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1965325"/>
            <a:ext cx="2736850" cy="2736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26">
            <a:extLst>
              <a:ext uri="{FF2B5EF4-FFF2-40B4-BE49-F238E27FC236}">
                <a16:creationId xmlns:a16="http://schemas.microsoft.com/office/drawing/2014/main" id="{D8CD21DD-3BB7-FCF8-2414-1B0BBC4FF716}"/>
              </a:ext>
            </a:extLst>
          </p:cNvPr>
          <p:cNvSpPr>
            <a:spLocks/>
          </p:cNvSpPr>
          <p:nvPr/>
        </p:nvSpPr>
        <p:spPr bwMode="auto">
          <a:xfrm>
            <a:off x="2960688" y="4151313"/>
            <a:ext cx="2754312" cy="550862"/>
          </a:xfrm>
          <a:custGeom>
            <a:avLst/>
            <a:gdLst>
              <a:gd name="T0" fmla="*/ 0 w 1735"/>
              <a:gd name="T1" fmla="*/ 2147483646 h 347"/>
              <a:gd name="T2" fmla="*/ 2147483646 w 1735"/>
              <a:gd name="T3" fmla="*/ 2147483646 h 347"/>
              <a:gd name="T4" fmla="*/ 2147483646 w 1735"/>
              <a:gd name="T5" fmla="*/ 2147483646 h 347"/>
              <a:gd name="T6" fmla="*/ 2147483646 w 1735"/>
              <a:gd name="T7" fmla="*/ 2147483646 h 347"/>
              <a:gd name="T8" fmla="*/ 2147483646 w 1735"/>
              <a:gd name="T9" fmla="*/ 0 h 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5"/>
              <a:gd name="T16" fmla="*/ 0 h 347"/>
              <a:gd name="T17" fmla="*/ 1735 w 1735"/>
              <a:gd name="T18" fmla="*/ 347 h 3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5" h="347">
                <a:moveTo>
                  <a:pt x="0" y="347"/>
                </a:moveTo>
                <a:lnTo>
                  <a:pt x="414" y="190"/>
                </a:lnTo>
                <a:lnTo>
                  <a:pt x="851" y="78"/>
                </a:lnTo>
                <a:lnTo>
                  <a:pt x="1287" y="22"/>
                </a:lnTo>
                <a:lnTo>
                  <a:pt x="173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27">
            <a:extLst>
              <a:ext uri="{FF2B5EF4-FFF2-40B4-BE49-F238E27FC236}">
                <a16:creationId xmlns:a16="http://schemas.microsoft.com/office/drawing/2014/main" id="{AAC74D0D-42DC-0980-D27B-7F79003FCFFC}"/>
              </a:ext>
            </a:extLst>
          </p:cNvPr>
          <p:cNvSpPr>
            <a:spLocks/>
          </p:cNvSpPr>
          <p:nvPr/>
        </p:nvSpPr>
        <p:spPr bwMode="auto">
          <a:xfrm>
            <a:off x="2960688" y="3795713"/>
            <a:ext cx="2754312" cy="906462"/>
          </a:xfrm>
          <a:custGeom>
            <a:avLst/>
            <a:gdLst>
              <a:gd name="T0" fmla="*/ 0 w 1735"/>
              <a:gd name="T1" fmla="*/ 2147483646 h 571"/>
              <a:gd name="T2" fmla="*/ 2147483646 w 1735"/>
              <a:gd name="T3" fmla="*/ 2147483646 h 571"/>
              <a:gd name="T4" fmla="*/ 2147483646 w 1735"/>
              <a:gd name="T5" fmla="*/ 2147483646 h 571"/>
              <a:gd name="T6" fmla="*/ 2147483646 w 1735"/>
              <a:gd name="T7" fmla="*/ 2147483646 h 571"/>
              <a:gd name="T8" fmla="*/ 2147483646 w 1735"/>
              <a:gd name="T9" fmla="*/ 0 h 5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5"/>
              <a:gd name="T16" fmla="*/ 0 h 571"/>
              <a:gd name="T17" fmla="*/ 1735 w 1735"/>
              <a:gd name="T18" fmla="*/ 571 h 5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5" h="571">
                <a:moveTo>
                  <a:pt x="0" y="571"/>
                </a:moveTo>
                <a:lnTo>
                  <a:pt x="392" y="336"/>
                </a:lnTo>
                <a:lnTo>
                  <a:pt x="817" y="146"/>
                </a:lnTo>
                <a:lnTo>
                  <a:pt x="1265" y="34"/>
                </a:lnTo>
                <a:lnTo>
                  <a:pt x="173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28">
            <a:extLst>
              <a:ext uri="{FF2B5EF4-FFF2-40B4-BE49-F238E27FC236}">
                <a16:creationId xmlns:a16="http://schemas.microsoft.com/office/drawing/2014/main" id="{911D74FB-B83A-5E9A-1CAD-827B6E45B841}"/>
              </a:ext>
            </a:extLst>
          </p:cNvPr>
          <p:cNvSpPr>
            <a:spLocks/>
          </p:cNvSpPr>
          <p:nvPr/>
        </p:nvSpPr>
        <p:spPr bwMode="auto">
          <a:xfrm>
            <a:off x="3014663" y="3333750"/>
            <a:ext cx="2700337" cy="1314450"/>
          </a:xfrm>
          <a:custGeom>
            <a:avLst/>
            <a:gdLst>
              <a:gd name="T0" fmla="*/ 0 w 1701"/>
              <a:gd name="T1" fmla="*/ 2147483646 h 828"/>
              <a:gd name="T2" fmla="*/ 2147483646 w 1701"/>
              <a:gd name="T3" fmla="*/ 2147483646 h 828"/>
              <a:gd name="T4" fmla="*/ 2147483646 w 1701"/>
              <a:gd name="T5" fmla="*/ 2147483646 h 828"/>
              <a:gd name="T6" fmla="*/ 2147483646 w 1701"/>
              <a:gd name="T7" fmla="*/ 2147483646 h 828"/>
              <a:gd name="T8" fmla="*/ 2147483646 w 1701"/>
              <a:gd name="T9" fmla="*/ 2147483646 h 828"/>
              <a:gd name="T10" fmla="*/ 2147483646 w 1701"/>
              <a:gd name="T11" fmla="*/ 2147483646 h 828"/>
              <a:gd name="T12" fmla="*/ 2147483646 w 1701"/>
              <a:gd name="T13" fmla="*/ 0 h 8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01"/>
              <a:gd name="T22" fmla="*/ 0 h 828"/>
              <a:gd name="T23" fmla="*/ 1701 w 1701"/>
              <a:gd name="T24" fmla="*/ 828 h 8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01" h="828">
                <a:moveTo>
                  <a:pt x="0" y="828"/>
                </a:moveTo>
                <a:lnTo>
                  <a:pt x="190" y="660"/>
                </a:lnTo>
                <a:lnTo>
                  <a:pt x="380" y="515"/>
                </a:lnTo>
                <a:lnTo>
                  <a:pt x="582" y="381"/>
                </a:lnTo>
                <a:lnTo>
                  <a:pt x="794" y="269"/>
                </a:lnTo>
                <a:lnTo>
                  <a:pt x="1242" y="101"/>
                </a:lnTo>
                <a:lnTo>
                  <a:pt x="170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Rectangle 29">
            <a:extLst>
              <a:ext uri="{FF2B5EF4-FFF2-40B4-BE49-F238E27FC236}">
                <a16:creationId xmlns:a16="http://schemas.microsoft.com/office/drawing/2014/main" id="{20CE81D4-CA16-5A0F-2BF6-ABEA38DA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4010025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B7CD39C1-498B-2DD2-63C5-2D27F78A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4010025"/>
            <a:ext cx="6794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= 20%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3" name="Rectangle 31">
            <a:extLst>
              <a:ext uri="{FF2B5EF4-FFF2-40B4-BE49-F238E27FC236}">
                <a16:creationId xmlns:a16="http://schemas.microsoft.com/office/drawing/2014/main" id="{E6B68B9A-2893-B448-E9BF-98A4CC41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3617913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4" name="Rectangle 32">
            <a:extLst>
              <a:ext uri="{FF2B5EF4-FFF2-40B4-BE49-F238E27FC236}">
                <a16:creationId xmlns:a16="http://schemas.microsoft.com/office/drawing/2014/main" id="{4F7FE97D-7434-A563-9F22-379536C3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617913"/>
            <a:ext cx="6794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= 10%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5" name="Rectangle 33">
            <a:extLst>
              <a:ext uri="{FF2B5EF4-FFF2-40B4-BE49-F238E27FC236}">
                <a16:creationId xmlns:a16="http://schemas.microsoft.com/office/drawing/2014/main" id="{B5FA2935-4CE9-30A3-7F1C-08B6164F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3155950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6" name="Rectangle 34">
            <a:extLst>
              <a:ext uri="{FF2B5EF4-FFF2-40B4-BE49-F238E27FC236}">
                <a16:creationId xmlns:a16="http://schemas.microsoft.com/office/drawing/2014/main" id="{2775DE67-F4EE-C2FB-96F1-92455E6D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155950"/>
            <a:ext cx="558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= 5%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7" name="Rectangle 35">
            <a:extLst>
              <a:ext uri="{FF2B5EF4-FFF2-40B4-BE49-F238E27FC236}">
                <a16:creationId xmlns:a16="http://schemas.microsoft.com/office/drawing/2014/main" id="{D7594A8A-01A1-6710-76D2-16E2B968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1770063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68" name="Rectangle 36">
            <a:extLst>
              <a:ext uri="{FF2B5EF4-FFF2-40B4-BE49-F238E27FC236}">
                <a16:creationId xmlns:a16="http://schemas.microsoft.com/office/drawing/2014/main" id="{DCE74C8D-D274-38BC-B01F-E2B1AFDB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1770063"/>
            <a:ext cx="558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 = 0%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4069" name="Picture 37">
            <a:extLst>
              <a:ext uri="{FF2B5EF4-FFF2-40B4-BE49-F238E27FC236}">
                <a16:creationId xmlns:a16="http://schemas.microsoft.com/office/drawing/2014/main" id="{5EC6CED0-BD7E-A257-1023-221EAE2D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90738"/>
            <a:ext cx="230188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0" name="Rectangle 38">
            <a:extLst>
              <a:ext uri="{FF2B5EF4-FFF2-40B4-BE49-F238E27FC236}">
                <a16:creationId xmlns:a16="http://schemas.microsoft.com/office/drawing/2014/main" id="{159AE9BE-D66C-0369-6656-5EFCF3A5D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5040313"/>
            <a:ext cx="21272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Number of processors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71" name="Rectangle 39">
            <a:extLst>
              <a:ext uri="{FF2B5EF4-FFF2-40B4-BE49-F238E27FC236}">
                <a16:creationId xmlns:a16="http://schemas.microsoft.com/office/drawing/2014/main" id="{3C8F503E-981F-0D10-A6A3-AF589280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040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72" name="Rectangle 40">
            <a:extLst>
              <a:ext uri="{FF2B5EF4-FFF2-40B4-BE49-F238E27FC236}">
                <a16:creationId xmlns:a16="http://schemas.microsoft.com/office/drawing/2014/main" id="{76E48755-F17E-AAD2-0B55-66CB1179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5040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73" name="Text Box 41">
            <a:extLst>
              <a:ext uri="{FF2B5EF4-FFF2-40B4-BE49-F238E27FC236}">
                <a16:creationId xmlns:a16="http://schemas.microsoft.com/office/drawing/2014/main" id="{A0ABE6E5-7087-B39E-F52C-7D6E5CB6642B}"/>
              </a:ext>
            </a:extLst>
          </p:cNvPr>
          <p:cNvSpPr txBox="1">
            <a:spLocks noChangeArrowheads="1"/>
          </p:cNvSpPr>
          <p:nvPr/>
        </p:nvSpPr>
        <p:spPr bwMode="auto">
          <a:xfrm flipH="1" flipV="1">
            <a:off x="2133600" y="2057400"/>
            <a:ext cx="48895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 b="1">
                <a:solidFill>
                  <a:srgbClr val="0000B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400">
                <a:solidFill>
                  <a:srgbClr val="000078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200">
                <a:solidFill>
                  <a:srgbClr val="000045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Times" charset="0"/>
              </a:rPr>
              <a:t>Speedup S(p)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7F531E6E-0983-3CAA-A25A-D95C71E8E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Challenges of Parallel Processing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E716C4A-8859-D931-0B36-270570E17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4648200"/>
          </a:xfrm>
        </p:spPr>
        <p:txBody>
          <a:bodyPr/>
          <a:lstStyle/>
          <a:p>
            <a:pPr marL="457200" indent="-457200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Second challenge </a:t>
            </a:r>
            <a:r>
              <a:rPr lang="en-US" altLang="en-US">
                <a:ea typeface="ＭＳ Ｐゴシック" panose="020B0600070205080204" pitchFamily="34" charset="-128"/>
              </a:rPr>
              <a:t>is long latency to remote memory</a:t>
            </a:r>
          </a:p>
          <a:p>
            <a:pPr marL="457200" indent="-457200"/>
            <a:r>
              <a:rPr lang="en-US" altLang="en-US">
                <a:ea typeface="ＭＳ Ｐゴシック" panose="020B0600070205080204" pitchFamily="34" charset="-128"/>
              </a:rPr>
              <a:t>Suppose 32 CPU MP, 2GHz, 200 ns remote memory, all local accesses hit memory hierarchy and base CPI is 0.5. (Remote access = 200/0.5 = 400 clock cycles.) </a:t>
            </a:r>
          </a:p>
          <a:p>
            <a:pPr marL="457200" indent="-457200"/>
            <a:r>
              <a:rPr lang="en-US" altLang="en-US">
                <a:ea typeface="ＭＳ Ｐゴシック" panose="020B0600070205080204" pitchFamily="34" charset="-128"/>
              </a:rPr>
              <a:t>What is performance impact if 0.2% instructions involve remote access?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 1.5X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 2.0X</a:t>
            </a:r>
          </a:p>
          <a:p>
            <a:pPr marL="800100" lvl="1" indent="-342900">
              <a:buFontTx/>
              <a:buAutoNum type="alphaLcPeriod"/>
            </a:pPr>
            <a:r>
              <a:rPr lang="en-US" altLang="en-US" sz="2800">
                <a:ea typeface="ＭＳ Ｐゴシック" panose="020B0600070205080204" pitchFamily="34" charset="-128"/>
              </a:rPr>
              <a:t> 2.5X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0A1DC99-828F-58BD-5714-D860CB5A1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CPI Equation 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D046FFD-0EC6-EAF9-70D9-FF930292A8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43800" cy="1087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CPI = Base CPI +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Remote request rate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x Remote request cost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CPI = 0.5 + 0.2% x 400 = 0.5 + 0.8 = 1.3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communication is 1.3/0.5 or 2.6 faster than 0.2% instructions involving remote access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EDE1E63F-8CEA-444C-E61B-55835EE06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6669087" cy="760412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Parallelism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DFAB8D2C-FE40-5E0A-23C6-44E2AE8B3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5248275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Find enough parallelism (Amdahl’s Law)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Parallelism overheads include: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Cost of starting a thread or process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Cost of communicating shared data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Cost of synchronizing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Extra (redundant) computation</a:t>
            </a:r>
          </a:p>
          <a:p>
            <a:pPr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Tradeoff: Program needs sufficiently large units of work to run fast in parallel (i.e., large granularity), but not so large that there is not enough parallel work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245A96F-9BBB-7312-8D63-D74213249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47244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Load balancing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0A2ECD9-1F1A-3572-042B-19CCAAEFA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11313"/>
            <a:ext cx="8686800" cy="49974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Load imbalance leads to some idle resources (e.g. processors) in the system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Insufficient parallelism (during that phase)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Unequal size tasks</a:t>
            </a:r>
          </a:p>
          <a:p>
            <a:pPr>
              <a:lnSpc>
                <a:spcPct val="11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Program needs to balance load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Sometimes can determine workload, divide up evenly, before starting: </a:t>
            </a:r>
            <a:r>
              <a:rPr lang="en-US" altLang="en-US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static load balancing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Sometimes workload changes dynamically, need to rebalance dynamically: </a:t>
            </a:r>
            <a:r>
              <a:rPr lang="en-US" altLang="en-US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dynamic load balancing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EF647DC4-BE41-5441-AF35-9A022C1D38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446715" y="4138884"/>
            <a:ext cx="209907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A32D12-7EFA-7948-8BFA-A5C5F65961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9159" y="3089944"/>
            <a:ext cx="8778587" cy="8929"/>
          </a:xfrm>
          <a:prstGeom prst="line">
            <a:avLst/>
          </a:prstGeom>
          <a:noFill/>
          <a:ln w="38100" cap="rnd">
            <a:solidFill>
              <a:srgbClr val="800000"/>
            </a:solidFill>
            <a:prstDash val="sysDot"/>
            <a:round/>
            <a:headEnd/>
            <a:tailEnd type="triangl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E73DD-AF71-A545-8EA6-3E2866CF37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2584" y="3098873"/>
            <a:ext cx="0" cy="1087041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0" name="TextBox 10">
            <a:extLst>
              <a:ext uri="{FF2B5EF4-FFF2-40B4-BE49-F238E27FC236}">
                <a16:creationId xmlns:a16="http://schemas.microsoft.com/office/drawing/2014/main" id="{63FA5EF0-ACE4-E36E-DC8E-8E5C1AF87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8" y="3592983"/>
            <a:ext cx="57311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Aug. 2002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507BD8-4EC9-C649-92F9-73EA12E9CB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8000" y="3753716"/>
            <a:ext cx="479822" cy="476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2" name="TextBox 15">
            <a:extLst>
              <a:ext uri="{FF2B5EF4-FFF2-40B4-BE49-F238E27FC236}">
                <a16:creationId xmlns:a16="http://schemas.microsoft.com/office/drawing/2014/main" id="{A6007591-1F25-81FD-F989-00B4A6C7F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71" y="3758479"/>
            <a:ext cx="839213" cy="4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000000"/>
                </a:solidFill>
              </a:rPr>
              <a:t>Tenure Track</a:t>
            </a:r>
          </a:p>
          <a:p>
            <a:pPr algn="r" defTabSz="341710"/>
            <a:r>
              <a:rPr lang="en-US" altLang="en-US" sz="825">
                <a:solidFill>
                  <a:srgbClr val="000000"/>
                </a:solidFill>
              </a:rPr>
              <a:t>Assist. Professor</a:t>
            </a:r>
          </a:p>
          <a:p>
            <a:pPr algn="r" defTabSz="341710"/>
            <a:r>
              <a:rPr lang="en-US" altLang="en-US" sz="825">
                <a:solidFill>
                  <a:srgbClr val="000000"/>
                </a:solidFill>
              </a:rPr>
              <a:t>@TTU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F699B3-F876-204E-9F28-A71019C0E9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7384" y="3095301"/>
            <a:ext cx="0" cy="10906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4" name="TextBox 19">
            <a:extLst>
              <a:ext uri="{FF2B5EF4-FFF2-40B4-BE49-F238E27FC236}">
                <a16:creationId xmlns:a16="http://schemas.microsoft.com/office/drawing/2014/main" id="{EBBAD359-D6B5-CE42-8FEB-BA8F614D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384" y="3592983"/>
            <a:ext cx="577924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Sept. 2003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C2B9D0-7F18-F74F-B870-22D1BACF7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37385" y="3747765"/>
            <a:ext cx="479822" cy="595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6" name="TextBox 21">
            <a:extLst>
              <a:ext uri="{FF2B5EF4-FFF2-40B4-BE49-F238E27FC236}">
                <a16:creationId xmlns:a16="http://schemas.microsoft.com/office/drawing/2014/main" id="{E5083225-BA41-F28A-0B04-62D9C0B7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384" y="3758480"/>
            <a:ext cx="807153" cy="4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Faculty Adjunct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Research Staff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@ORNL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0FBB68-B471-EC4A-87D0-FE9E61C056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0828" y="3095302"/>
            <a:ext cx="0" cy="431006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8" name="TextBox 25">
            <a:extLst>
              <a:ext uri="{FF2B5EF4-FFF2-40B4-BE49-F238E27FC236}">
                <a16:creationId xmlns:a16="http://schemas.microsoft.com/office/drawing/2014/main" id="{C3087020-9AED-815A-E171-683DE443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37" y="3178645"/>
            <a:ext cx="560291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3366FF"/>
                </a:solidFill>
              </a:rPr>
              <a:t>Dec. 2006</a:t>
            </a:r>
          </a:p>
        </p:txBody>
      </p:sp>
      <p:sp>
        <p:nvSpPr>
          <p:cNvPr id="9229" name="TextBox 27">
            <a:extLst>
              <a:ext uri="{FF2B5EF4-FFF2-40B4-BE49-F238E27FC236}">
                <a16:creationId xmlns:a16="http://schemas.microsoft.com/office/drawing/2014/main" id="{8A493608-EFB8-47B4-ED39-4449B85C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832" y="3338189"/>
            <a:ext cx="494568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000000"/>
                </a:solidFill>
              </a:rPr>
              <a:t>1</a:t>
            </a:r>
            <a:r>
              <a:rPr lang="en-US" altLang="en-US" sz="825" baseline="30000">
                <a:solidFill>
                  <a:srgbClr val="000000"/>
                </a:solidFill>
              </a:rPr>
              <a:t>st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3E0AE0-2A1B-6D45-AA42-9FA3B49751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9187" y="3096491"/>
            <a:ext cx="0" cy="1087041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31" name="TextBox 29">
            <a:extLst>
              <a:ext uri="{FF2B5EF4-FFF2-40B4-BE49-F238E27FC236}">
                <a16:creationId xmlns:a16="http://schemas.microsoft.com/office/drawing/2014/main" id="{77679BFF-16AB-8128-6274-0083A629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188" y="3590601"/>
            <a:ext cx="539452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July 2007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2ED30E-20E6-B446-A24D-4D8AF8382B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29187" y="3745383"/>
            <a:ext cx="479822" cy="595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33" name="TextBox 31">
            <a:extLst>
              <a:ext uri="{FF2B5EF4-FFF2-40B4-BE49-F238E27FC236}">
                <a16:creationId xmlns:a16="http://schemas.microsoft.com/office/drawing/2014/main" id="{9C9DB97D-0B3B-9704-4721-4E424524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189" y="3756098"/>
            <a:ext cx="534643" cy="4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Tenured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Associate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Professor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3AA50D-0B44-0542-A6DE-DCDAF6F5F5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5753" y="3098873"/>
            <a:ext cx="0" cy="944166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35" name="TextBox 33">
            <a:extLst>
              <a:ext uri="{FF2B5EF4-FFF2-40B4-BE49-F238E27FC236}">
                <a16:creationId xmlns:a16="http://schemas.microsoft.com/office/drawing/2014/main" id="{EA467AF3-A75C-1741-48CE-97E2EFCF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753" y="3577504"/>
            <a:ext cx="57311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Aug. 2010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7CF21F-0092-8E46-9CAB-31F342EBB3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5754" y="3737047"/>
            <a:ext cx="479822" cy="595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37" name="TextBox 35">
            <a:extLst>
              <a:ext uri="{FF2B5EF4-FFF2-40B4-BE49-F238E27FC236}">
                <a16:creationId xmlns:a16="http://schemas.microsoft.com/office/drawing/2014/main" id="{E651FDEC-CDC6-AC86-C560-59EA81331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991" y="3737049"/>
            <a:ext cx="399990" cy="31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Joined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VCU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32DBFE-9098-DE4A-8E34-499B43F8C1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3243" y="3095302"/>
            <a:ext cx="3572" cy="1097756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39" name="TextBox 37">
            <a:extLst>
              <a:ext uri="{FF2B5EF4-FFF2-40B4-BE49-F238E27FC236}">
                <a16:creationId xmlns:a16="http://schemas.microsoft.com/office/drawing/2014/main" id="{47A886DD-8E1B-C114-8DA2-DD78028E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579" y="3601317"/>
            <a:ext cx="55708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May 2013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75E824-947A-9841-B1FA-B19E1ED809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11579" y="3754908"/>
            <a:ext cx="479822" cy="595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41" name="TextBox 39">
            <a:extLst>
              <a:ext uri="{FF2B5EF4-FFF2-40B4-BE49-F238E27FC236}">
                <a16:creationId xmlns:a16="http://schemas.microsoft.com/office/drawing/2014/main" id="{89FBAF8A-0FB7-9D44-121C-A552D6B1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626" y="3765623"/>
            <a:ext cx="510598" cy="4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Graduate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Program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Director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459F3-02C0-094A-8A24-ED74071C29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4282" y="3095301"/>
            <a:ext cx="1190" cy="96678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43" name="TextBox 41">
            <a:extLst>
              <a:ext uri="{FF2B5EF4-FFF2-40B4-BE49-F238E27FC236}">
                <a16:creationId xmlns:a16="http://schemas.microsoft.com/office/drawing/2014/main" id="{37F2D9D6-96CF-3A71-C5BA-6A1F7662A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281" y="3590601"/>
            <a:ext cx="539452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July 2014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FCC8F1-5CEA-D941-A48D-F7EBB589D5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4281" y="3745383"/>
            <a:ext cx="481013" cy="595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45" name="TextBox 43">
            <a:extLst>
              <a:ext uri="{FF2B5EF4-FFF2-40B4-BE49-F238E27FC236}">
                <a16:creationId xmlns:a16="http://schemas.microsoft.com/office/drawing/2014/main" id="{676358C7-634D-66DF-994D-648B0F86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472" y="3756098"/>
            <a:ext cx="525025" cy="31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Full</a:t>
            </a:r>
          </a:p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Professor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0E9D31-93D2-8B43-A6E2-383CF9E610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9634" y="3098874"/>
            <a:ext cx="0" cy="422672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47" name="TextBox 84">
            <a:extLst>
              <a:ext uri="{FF2B5EF4-FFF2-40B4-BE49-F238E27FC236}">
                <a16:creationId xmlns:a16="http://schemas.microsoft.com/office/drawing/2014/main" id="{970C26FA-CD94-CD25-72F8-691D0A91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441" y="3172692"/>
            <a:ext cx="560291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3366FF"/>
                </a:solidFill>
              </a:rPr>
              <a:t>Dec. 2012</a:t>
            </a:r>
          </a:p>
        </p:txBody>
      </p:sp>
      <p:sp>
        <p:nvSpPr>
          <p:cNvPr id="9248" name="TextBox 86">
            <a:extLst>
              <a:ext uri="{FF2B5EF4-FFF2-40B4-BE49-F238E27FC236}">
                <a16:creationId xmlns:a16="http://schemas.microsoft.com/office/drawing/2014/main" id="{CE745123-96D3-5DEC-EA5C-BF86FCE16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243" y="3338189"/>
            <a:ext cx="507392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000000"/>
                </a:solidFill>
              </a:rPr>
              <a:t>3</a:t>
            </a:r>
            <a:r>
              <a:rPr lang="en-US" altLang="en-US" sz="825" baseline="30000">
                <a:solidFill>
                  <a:srgbClr val="000000"/>
                </a:solidFill>
              </a:rPr>
              <a:t>rd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125FD6-5CDA-674E-8214-3FB9B45AD2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6828" y="3095302"/>
            <a:ext cx="0" cy="426244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50" name="TextBox 90">
            <a:extLst>
              <a:ext uri="{FF2B5EF4-FFF2-40B4-BE49-F238E27FC236}">
                <a16:creationId xmlns:a16="http://schemas.microsoft.com/office/drawing/2014/main" id="{EAD32C1B-FB86-2BE4-DEC3-972F91F6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829" y="3338189"/>
            <a:ext cx="502583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000000"/>
                </a:solidFill>
              </a:rPr>
              <a:t>4</a:t>
            </a:r>
            <a:r>
              <a:rPr lang="en-US" altLang="en-US" sz="825" baseline="30000">
                <a:solidFill>
                  <a:srgbClr val="000000"/>
                </a:solidFill>
              </a:rPr>
              <a:t>th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sp>
        <p:nvSpPr>
          <p:cNvPr id="9251" name="TextBox 92">
            <a:extLst>
              <a:ext uri="{FF2B5EF4-FFF2-40B4-BE49-F238E27FC236}">
                <a16:creationId xmlns:a16="http://schemas.microsoft.com/office/drawing/2014/main" id="{427945D3-5161-57F2-5EFB-279594308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25" y="3172692"/>
            <a:ext cx="57311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3366FF"/>
                </a:solidFill>
              </a:rPr>
              <a:t>Aug. 2013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09F05F-C865-3C4A-B8CE-0CC215022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8596" y="3098874"/>
            <a:ext cx="0" cy="422672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53" name="TextBox 99">
            <a:extLst>
              <a:ext uri="{FF2B5EF4-FFF2-40B4-BE49-F238E27FC236}">
                <a16:creationId xmlns:a16="http://schemas.microsoft.com/office/drawing/2014/main" id="{BEB03ABB-5C8F-E2E9-A00A-62F4ECE2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817" y="3172692"/>
            <a:ext cx="57311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3366FF"/>
                </a:solidFill>
              </a:rPr>
              <a:t>Aug. 2010</a:t>
            </a:r>
          </a:p>
        </p:txBody>
      </p:sp>
      <p:sp>
        <p:nvSpPr>
          <p:cNvPr id="9254" name="TextBox 101">
            <a:extLst>
              <a:ext uri="{FF2B5EF4-FFF2-40B4-BE49-F238E27FC236}">
                <a16:creationId xmlns:a16="http://schemas.microsoft.com/office/drawing/2014/main" id="{CC692B80-C125-A4C8-2306-CD6E884D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318" y="3338189"/>
            <a:ext cx="518614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341710"/>
            <a:r>
              <a:rPr lang="en-US" altLang="en-US" sz="825">
                <a:solidFill>
                  <a:srgbClr val="000000"/>
                </a:solidFill>
              </a:rPr>
              <a:t>2</a:t>
            </a:r>
            <a:r>
              <a:rPr lang="en-US" altLang="en-US" sz="825" baseline="30000">
                <a:solidFill>
                  <a:srgbClr val="000000"/>
                </a:solidFill>
              </a:rPr>
              <a:t>nd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738C9E-A68D-0E43-995D-47EB242132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56484" y="3338188"/>
            <a:ext cx="467916" cy="47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96F7C6C-B8A2-194B-9A16-1C91536BC7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31720" y="3327472"/>
            <a:ext cx="467915" cy="5954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26F6EE-787C-7F4A-B730-3F0BA96B4E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08020" y="3333426"/>
            <a:ext cx="467915" cy="47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9258" name="Group 6">
            <a:extLst>
              <a:ext uri="{FF2B5EF4-FFF2-40B4-BE49-F238E27FC236}">
                <a16:creationId xmlns:a16="http://schemas.microsoft.com/office/drawing/2014/main" id="{07EFE45E-4BFA-2408-8130-EBA9D9375F9B}"/>
              </a:ext>
            </a:extLst>
          </p:cNvPr>
          <p:cNvGrpSpPr>
            <a:grpSpLocks/>
          </p:cNvGrpSpPr>
          <p:nvPr/>
        </p:nvGrpSpPr>
        <p:grpSpPr bwMode="auto">
          <a:xfrm>
            <a:off x="5306939" y="3092920"/>
            <a:ext cx="557085" cy="432281"/>
            <a:chOff x="6937352" y="2813930"/>
            <a:chExt cx="742355" cy="57662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FD5A324-E600-F147-A1FE-83F22DC0C8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62737" y="2813930"/>
              <a:ext cx="0" cy="568575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oval" w="med" len="med"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9316" name="TextBox 95">
              <a:extLst>
                <a:ext uri="{FF2B5EF4-FFF2-40B4-BE49-F238E27FC236}">
                  <a16:creationId xmlns:a16="http://schemas.microsoft.com/office/drawing/2014/main" id="{2B7C0B4B-61E4-23C4-00F5-39B29901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220" y="3138317"/>
              <a:ext cx="669728" cy="25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en-US" sz="825">
                  <a:solidFill>
                    <a:srgbClr val="000000"/>
                  </a:solidFill>
                </a:rPr>
                <a:t>5</a:t>
              </a:r>
              <a:r>
                <a:rPr lang="en-US" altLang="en-US" sz="825" baseline="30000">
                  <a:solidFill>
                    <a:srgbClr val="000000"/>
                  </a:solidFill>
                </a:rPr>
                <a:t>th</a:t>
              </a:r>
              <a:r>
                <a:rPr lang="en-US" altLang="en-US" sz="825">
                  <a:solidFill>
                    <a:srgbClr val="000000"/>
                  </a:solidFill>
                </a:rPr>
                <a:t> Ph.D.</a:t>
              </a:r>
            </a:p>
          </p:txBody>
        </p:sp>
        <p:sp>
          <p:nvSpPr>
            <p:cNvPr id="9317" name="TextBox 97">
              <a:extLst>
                <a:ext uri="{FF2B5EF4-FFF2-40B4-BE49-F238E27FC236}">
                  <a16:creationId xmlns:a16="http://schemas.microsoft.com/office/drawing/2014/main" id="{DADF9E56-C07D-3F9A-F2D6-33A3068F3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352" y="2917976"/>
              <a:ext cx="742355" cy="25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en-US" sz="825">
                  <a:solidFill>
                    <a:srgbClr val="3366FF"/>
                  </a:solidFill>
                </a:rPr>
                <a:t>May 2015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BD3942B-0280-E84D-9601-53A4E2F0E6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9084" y="3131569"/>
              <a:ext cx="623532" cy="6353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153895-E615-CC41-A7B3-BF8BAE421F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51871" y="3333426"/>
            <a:ext cx="466725" cy="47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6C9D41E5-D1C9-094C-B1A0-0226B7F7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178" y="4574057"/>
            <a:ext cx="925116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825">
                <a:solidFill>
                  <a:srgbClr val="FF6600"/>
                </a:solidFill>
                <a:latin typeface="Times New Roman"/>
              </a:rPr>
              <a:t>2006, 2007, 2009</a:t>
            </a: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Sub-awards from ORNL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946EA84C-4010-384A-942C-7C435CEC5B8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35523" y="3861468"/>
            <a:ext cx="2099072" cy="576263"/>
          </a:xfrm>
          <a:prstGeom prst="bentConnector3">
            <a:avLst>
              <a:gd name="adj1" fmla="val 23301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9711D704-AEC9-A946-BEF2-F39CCAA05CA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700537" y="3572743"/>
            <a:ext cx="1481138" cy="526256"/>
          </a:xfrm>
          <a:prstGeom prst="bentConnector3">
            <a:avLst>
              <a:gd name="adj1" fmla="val 86685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9819AD37-6061-C946-8F42-E51A96F995D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42917" y="3160190"/>
            <a:ext cx="422672" cy="300038"/>
          </a:xfrm>
          <a:prstGeom prst="bentConnector3">
            <a:avLst>
              <a:gd name="adj1" fmla="val 23625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C0B7157F-2261-0044-83C6-BE020216BFA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81575" y="3203648"/>
            <a:ext cx="426244" cy="219075"/>
          </a:xfrm>
          <a:prstGeom prst="bentConnector3">
            <a:avLst>
              <a:gd name="adj1" fmla="val 22917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523A527B-E7AF-E54B-B8C7-9111ED2C9BD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46452" y="3884090"/>
            <a:ext cx="1050131" cy="334566"/>
          </a:xfrm>
          <a:prstGeom prst="bentConnector3">
            <a:avLst>
              <a:gd name="adj1" fmla="val 560"/>
            </a:avLst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67D4C956-1D8D-D646-BC64-5FA7D347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10" y="5199136"/>
            <a:ext cx="1775222" cy="6405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1350">
                <a:solidFill>
                  <a:srgbClr val="FF6600"/>
                </a:solidFill>
                <a:latin typeface="Times New Roman"/>
              </a:rPr>
              <a:t>2004</a:t>
            </a:r>
          </a:p>
          <a:p>
            <a:pPr algn="ctr" defTabSz="342819">
              <a:defRPr/>
            </a:pPr>
            <a:r>
              <a:rPr lang="en-US" sz="1350">
                <a:solidFill>
                  <a:srgbClr val="000000"/>
                </a:solidFill>
                <a:latin typeface="Times New Roman"/>
              </a:rPr>
              <a:t>ORAU Ralph E. </a:t>
            </a:r>
            <a:r>
              <a:rPr lang="en-US" sz="1350" err="1">
                <a:solidFill>
                  <a:srgbClr val="000000"/>
                </a:solidFill>
                <a:latin typeface="Times New Roman"/>
              </a:rPr>
              <a:t>Powe</a:t>
            </a:r>
            <a:endParaRPr lang="en-US" sz="1350">
              <a:solidFill>
                <a:srgbClr val="000000"/>
              </a:solidFill>
              <a:latin typeface="Times New Roman"/>
            </a:endParaRPr>
          </a:p>
          <a:p>
            <a:pPr algn="ctr" defTabSz="342819">
              <a:defRPr/>
            </a:pPr>
            <a:r>
              <a:rPr lang="en-US" sz="1350">
                <a:solidFill>
                  <a:srgbClr val="000000"/>
                </a:solidFill>
                <a:latin typeface="Times New Roman"/>
              </a:rPr>
              <a:t>Junior Faculty Award</a:t>
            </a: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DAAC7AC1-4607-454D-9444-306327C1B4F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22639" y="4149599"/>
            <a:ext cx="209907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6DA012A7-2AF9-AE4B-92D5-3B8F6155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448" y="5199136"/>
            <a:ext cx="1812131" cy="6405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1350">
                <a:solidFill>
                  <a:srgbClr val="FF6600"/>
                </a:solidFill>
                <a:latin typeface="Times New Roman"/>
              </a:rPr>
              <a:t>2010</a:t>
            </a:r>
          </a:p>
          <a:p>
            <a:pPr algn="ctr" defTabSz="342819">
              <a:defRPr/>
            </a:pPr>
            <a:r>
              <a:rPr lang="en-US" sz="1350">
                <a:solidFill>
                  <a:srgbClr val="000000"/>
                </a:solidFill>
                <a:latin typeface="Times New Roman"/>
              </a:rPr>
              <a:t>Outstanding Teaching Faculty Award</a:t>
            </a:r>
          </a:p>
        </p:txBody>
      </p: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FC13F703-7FBA-1542-BBE4-897F27E4DA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33493" y="3831704"/>
            <a:ext cx="1473994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B42E7EFF-FDEB-4343-A327-2B84FC0B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256" y="4576439"/>
            <a:ext cx="1184672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825">
                <a:solidFill>
                  <a:srgbClr val="FF6600"/>
                </a:solidFill>
                <a:latin typeface="Times New Roman"/>
              </a:rPr>
              <a:t>2012</a:t>
            </a: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NVIDIA CUDA</a:t>
            </a: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Teaching Center Award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0E648359-6501-4B4B-9079-8B7D5F81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48" y="2071364"/>
            <a:ext cx="802481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825">
                <a:solidFill>
                  <a:srgbClr val="008000"/>
                </a:solidFill>
                <a:latin typeface="Times New Roman"/>
              </a:rPr>
              <a:t>10/01/2003</a:t>
            </a: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825" baseline="30000">
                <a:solidFill>
                  <a:srgbClr val="000000"/>
                </a:solidFill>
                <a:latin typeface="Times New Roman"/>
              </a:rPr>
              <a:t>st</a:t>
            </a:r>
            <a:r>
              <a:rPr lang="en-US" sz="825">
                <a:solidFill>
                  <a:srgbClr val="000000"/>
                </a:solidFill>
                <a:latin typeface="Times New Roman"/>
              </a:rPr>
              <a:t> NSF Grant</a:t>
            </a: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$200K, Co-PI</a:t>
            </a:r>
          </a:p>
        </p:txBody>
      </p: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600A3B12-33B8-264B-BC84-9686201DCA43}"/>
              </a:ext>
            </a:extLst>
          </p:cNvPr>
          <p:cNvCxnSpPr>
            <a:cxnSpLocks noChangeShapeType="1"/>
            <a:endCxn id="252" idx="2"/>
          </p:cNvCxnSpPr>
          <p:nvPr/>
        </p:nvCxnSpPr>
        <p:spPr bwMode="auto">
          <a:xfrm rot="16200000" flipV="1">
            <a:off x="733750" y="2533326"/>
            <a:ext cx="595313" cy="528638"/>
          </a:xfrm>
          <a:prstGeom prst="bentConnector3">
            <a:avLst>
              <a:gd name="adj1" fmla="val 47148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4F0BEAE6-03D2-2041-8296-D232A8E8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04" y="1554632"/>
            <a:ext cx="802481" cy="42743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06/01/2005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REU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$300K, PI</a:t>
            </a:r>
          </a:p>
        </p:txBody>
      </p: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A490534-A7FC-B249-8F01-13AF9836E2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911748" y="2451768"/>
            <a:ext cx="1128713" cy="15835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FC9D5CB-CECB-364A-9E92-3233FE75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281" y="2060648"/>
            <a:ext cx="803672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06/01/2006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CNS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$100K, PI</a:t>
            </a:r>
          </a:p>
        </p:txBody>
      </p:sp>
      <p:sp>
        <p:nvSpPr>
          <p:cNvPr id="270" name="Rounded Rectangle 269">
            <a:extLst>
              <a:ext uri="{FF2B5EF4-FFF2-40B4-BE49-F238E27FC236}">
                <a16:creationId xmlns:a16="http://schemas.microsoft.com/office/drawing/2014/main" id="{CACA82FB-A19B-3F4A-8829-06D9BE73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10" y="1554632"/>
            <a:ext cx="802481" cy="42743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09/01/2007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CSR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$246K, PI</a:t>
            </a:r>
          </a:p>
        </p:txBody>
      </p: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D0029E23-9C67-4D45-9E93-58C7E192853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877941" y="2533326"/>
            <a:ext cx="1102519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3AD85014-E099-324D-AF04-859721A1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45" y="2060648"/>
            <a:ext cx="802481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09/01/2009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CCF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$300K, PI</a:t>
            </a:r>
          </a:p>
        </p:txBody>
      </p: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42F51FA3-43CB-594F-B016-1DE16171CC1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60789" y="2799432"/>
            <a:ext cx="600075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4921AE5D-6B4E-6046-BE03-0CF7BF87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585" y="1549870"/>
            <a:ext cx="803672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09/15/2009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CCF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$782K, Site PI</a:t>
            </a:r>
          </a:p>
        </p:txBody>
      </p: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B9617DC5-111A-B041-AD16-FC8E0503DA3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09593" y="2383904"/>
            <a:ext cx="1121569" cy="310753"/>
          </a:xfrm>
          <a:prstGeom prst="bentConnector3">
            <a:avLst>
              <a:gd name="adj1" fmla="val 30324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776B7B86-495F-0443-B736-6EA2A0E2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539" y="2070173"/>
            <a:ext cx="802481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09/01/2012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CSR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$432K, PI</a:t>
            </a:r>
          </a:p>
        </p:txBody>
      </p: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F056B8ED-0605-CB44-AF58-2C048B50B43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565056" y="2796455"/>
            <a:ext cx="596504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3CEBE281-586D-C648-989F-430E6F56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820" y="1542726"/>
            <a:ext cx="820340" cy="42743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88">
                <a:solidFill>
                  <a:srgbClr val="008000"/>
                </a:solidFill>
                <a:latin typeface="Times New Roman"/>
              </a:rPr>
              <a:t>02/01/2014</a:t>
            </a:r>
          </a:p>
          <a:p>
            <a:pPr algn="ctr" defTabSz="342819">
              <a:defRPr/>
            </a:pPr>
            <a:r>
              <a:rPr lang="en-US" sz="788">
                <a:solidFill>
                  <a:srgbClr val="000000"/>
                </a:solidFill>
                <a:latin typeface="Times New Roman"/>
              </a:rPr>
              <a:t>NSF CCF Grant</a:t>
            </a:r>
          </a:p>
          <a:p>
            <a:pPr algn="ctr" defTabSz="342819">
              <a:defRPr/>
            </a:pPr>
            <a:r>
              <a:rPr lang="en-US" sz="788">
                <a:solidFill>
                  <a:srgbClr val="000000"/>
                </a:solidFill>
                <a:latin typeface="Times New Roman"/>
              </a:rPr>
              <a:t>$318K, PI</a:t>
            </a:r>
          </a:p>
        </p:txBody>
      </p: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9578A2A3-1041-F747-9720-879A79C2E46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110362" y="2524991"/>
            <a:ext cx="1117997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FCE42C79-93C9-2343-8266-2C759C88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691" y="1534391"/>
            <a:ext cx="802481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750">
                <a:solidFill>
                  <a:srgbClr val="008000"/>
                </a:solidFill>
                <a:latin typeface="Times New Roman"/>
              </a:rPr>
              <a:t>09/01/2015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NSF CCF Grant</a:t>
            </a:r>
          </a:p>
          <a:p>
            <a:pPr algn="ctr" defTabSz="342819">
              <a:defRPr/>
            </a:pPr>
            <a:r>
              <a:rPr lang="en-US" sz="750">
                <a:solidFill>
                  <a:srgbClr val="000000"/>
                </a:solidFill>
                <a:latin typeface="Times New Roman"/>
              </a:rPr>
              <a:t>$300K, Co-PI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B58A247-6E12-6243-B2DE-F8281340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265" y="5199136"/>
            <a:ext cx="1790700" cy="6405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1350">
                <a:solidFill>
                  <a:srgbClr val="FF6600"/>
                </a:solidFill>
                <a:latin typeface="Times New Roman"/>
              </a:rPr>
              <a:t>2015 </a:t>
            </a:r>
          </a:p>
          <a:p>
            <a:pPr algn="ctr" defTabSz="342819">
              <a:defRPr/>
            </a:pPr>
            <a:r>
              <a:rPr lang="en-US" sz="1350">
                <a:solidFill>
                  <a:prstClr val="black"/>
                </a:solidFill>
                <a:latin typeface="Times New Roman"/>
              </a:rPr>
              <a:t>Outstanding Research Faculty Award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F1ACA2F-93B9-834E-BD48-A5C996C2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670" y="1564157"/>
            <a:ext cx="1029890" cy="43219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altLang="zh-CN" sz="825">
                <a:solidFill>
                  <a:srgbClr val="000000"/>
                </a:solidFill>
                <a:latin typeface="Times New Roman"/>
              </a:rPr>
              <a:t>07/01/2018</a:t>
            </a:r>
            <a:endParaRPr lang="en-US" sz="825">
              <a:solidFill>
                <a:srgbClr val="000000"/>
              </a:solidFill>
              <a:latin typeface="Times New Roman"/>
            </a:endParaRP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NSF CCF Grant, $500K, PI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F22F1-1930-7F4C-978C-7D998025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287" y="4592212"/>
            <a:ext cx="1437085" cy="428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sz="825">
                <a:solidFill>
                  <a:srgbClr val="FF6600"/>
                </a:solidFill>
                <a:latin typeface="Times New Roman"/>
              </a:rPr>
              <a:t>2015</a:t>
            </a: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NetApp    Research    Award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901A20C-274E-824B-BFAF-56E444CC7A0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17037" y="3831704"/>
            <a:ext cx="1473994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66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581B41DF-FC75-0742-BE9B-990E47B46F6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758062" y="2258292"/>
            <a:ext cx="1144191" cy="52982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A79D893-2D2C-7846-983F-A0A194936F6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672558" y="2799432"/>
            <a:ext cx="600075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9293" name="Group 8">
            <a:extLst>
              <a:ext uri="{FF2B5EF4-FFF2-40B4-BE49-F238E27FC236}">
                <a16:creationId xmlns:a16="http://schemas.microsoft.com/office/drawing/2014/main" id="{253E6C3E-EACB-9BC0-AD2F-A0C20136E61A}"/>
              </a:ext>
            </a:extLst>
          </p:cNvPr>
          <p:cNvGrpSpPr>
            <a:grpSpLocks/>
          </p:cNvGrpSpPr>
          <p:nvPr/>
        </p:nvGrpSpPr>
        <p:grpSpPr bwMode="auto">
          <a:xfrm>
            <a:off x="5949872" y="3088159"/>
            <a:ext cx="601397" cy="933545"/>
            <a:chOff x="8072255" y="2834039"/>
            <a:chExt cx="801339" cy="1245092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B995B21-1E4E-C74D-A7A2-DDA01FD685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91882" y="3319173"/>
              <a:ext cx="990891" cy="20624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oval" w="med" len="med"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9310" name="TextBox 105">
              <a:extLst>
                <a:ext uri="{FF2B5EF4-FFF2-40B4-BE49-F238E27FC236}">
                  <a16:creationId xmlns:a16="http://schemas.microsoft.com/office/drawing/2014/main" id="{FEBF27FC-941F-9D99-2063-8A57CB0E2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7125" y="3138318"/>
              <a:ext cx="776469" cy="25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en-US" sz="825">
                  <a:solidFill>
                    <a:srgbClr val="000000"/>
                  </a:solidFill>
                </a:rPr>
                <a:t>6,7</a:t>
              </a:r>
              <a:r>
                <a:rPr lang="en-US" altLang="en-US" sz="825" baseline="30000">
                  <a:solidFill>
                    <a:srgbClr val="000000"/>
                  </a:solidFill>
                </a:rPr>
                <a:t>th</a:t>
              </a:r>
              <a:r>
                <a:rPr lang="en-US" altLang="en-US" sz="825">
                  <a:solidFill>
                    <a:srgbClr val="000000"/>
                  </a:solidFill>
                </a:rPr>
                <a:t> Ph.D.</a:t>
              </a:r>
            </a:p>
          </p:txBody>
        </p:sp>
        <p:sp>
          <p:nvSpPr>
            <p:cNvPr id="9311" name="TextBox 106">
              <a:extLst>
                <a:ext uri="{FF2B5EF4-FFF2-40B4-BE49-F238E27FC236}">
                  <a16:creationId xmlns:a16="http://schemas.microsoft.com/office/drawing/2014/main" id="{65D5F861-10D3-B448-0D6F-4376CEA7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2255" y="2917976"/>
              <a:ext cx="447534" cy="25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en-US" sz="825">
                  <a:solidFill>
                    <a:srgbClr val="3366FF"/>
                  </a:solidFill>
                </a:rPr>
                <a:t>2016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35A8253-81F1-DB4A-9DCF-D96A782B4B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103984" y="3130989"/>
              <a:ext cx="623481" cy="794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9313" name="TextBox 96">
              <a:extLst>
                <a:ext uri="{FF2B5EF4-FFF2-40B4-BE49-F238E27FC236}">
                  <a16:creationId xmlns:a16="http://schemas.microsoft.com/office/drawing/2014/main" id="{37D1B798-FC47-C8BD-B289-FC8D4C27B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401" y="3657601"/>
              <a:ext cx="592778" cy="42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en-US" sz="825">
                  <a:solidFill>
                    <a:srgbClr val="000000"/>
                  </a:solidFill>
                </a:rPr>
                <a:t>Joined</a:t>
              </a:r>
            </a:p>
            <a:p>
              <a:pPr defTabSz="341710"/>
              <a:r>
                <a:rPr lang="en-US" altLang="en-US" sz="825">
                  <a:solidFill>
                    <a:srgbClr val="000000"/>
                  </a:solidFill>
                </a:rPr>
                <a:t>Temple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60AA239-7AD1-9447-ACC3-AFA204B2B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77015" y="3658194"/>
              <a:ext cx="640931" cy="63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EF197EC-3448-B24E-B3AD-9CAC505C80F6}"/>
              </a:ext>
            </a:extLst>
          </p:cNvPr>
          <p:cNvCxnSpPr>
            <a:cxnSpLocks noChangeShapeType="1"/>
            <a:endCxn id="140" idx="3"/>
          </p:cNvCxnSpPr>
          <p:nvPr/>
        </p:nvCxnSpPr>
        <p:spPr bwMode="auto">
          <a:xfrm rot="16200000" flipV="1">
            <a:off x="6188598" y="2420217"/>
            <a:ext cx="1312070" cy="32147"/>
          </a:xfrm>
          <a:prstGeom prst="bentConnector2">
            <a:avLst/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9295" name="Group 109">
            <a:extLst>
              <a:ext uri="{FF2B5EF4-FFF2-40B4-BE49-F238E27FC236}">
                <a16:creationId xmlns:a16="http://schemas.microsoft.com/office/drawing/2014/main" id="{2ED08B7A-1902-4F63-F77C-DA67E32F2A76}"/>
              </a:ext>
            </a:extLst>
          </p:cNvPr>
          <p:cNvGrpSpPr>
            <a:grpSpLocks/>
          </p:cNvGrpSpPr>
          <p:nvPr/>
        </p:nvGrpSpPr>
        <p:grpSpPr bwMode="auto">
          <a:xfrm>
            <a:off x="6468991" y="3089352"/>
            <a:ext cx="557085" cy="432281"/>
            <a:chOff x="6937352" y="2813930"/>
            <a:chExt cx="742562" cy="576625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0A3958D-6468-9F4C-B01E-7D791BD24D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62745" y="2813930"/>
              <a:ext cx="0" cy="568574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oval" w="med" len="med"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9306" name="TextBox 112">
              <a:extLst>
                <a:ext uri="{FF2B5EF4-FFF2-40B4-BE49-F238E27FC236}">
                  <a16:creationId xmlns:a16="http://schemas.microsoft.com/office/drawing/2014/main" id="{EBDB5AFB-1B48-1F6A-50BC-0B1747218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219" y="3138316"/>
              <a:ext cx="669914" cy="25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en-US" sz="825">
                  <a:solidFill>
                    <a:srgbClr val="000000"/>
                  </a:solidFill>
                </a:rPr>
                <a:t>8</a:t>
              </a:r>
              <a:r>
                <a:rPr lang="en-US" altLang="en-US" sz="825" baseline="30000">
                  <a:solidFill>
                    <a:srgbClr val="000000"/>
                  </a:solidFill>
                </a:rPr>
                <a:t>th</a:t>
              </a:r>
              <a:r>
                <a:rPr lang="en-US" altLang="en-US" sz="825">
                  <a:solidFill>
                    <a:srgbClr val="000000"/>
                  </a:solidFill>
                </a:rPr>
                <a:t> Ph.D.</a:t>
              </a:r>
            </a:p>
          </p:txBody>
        </p:sp>
        <p:sp>
          <p:nvSpPr>
            <p:cNvPr id="9307" name="TextBox 113">
              <a:extLst>
                <a:ext uri="{FF2B5EF4-FFF2-40B4-BE49-F238E27FC236}">
                  <a16:creationId xmlns:a16="http://schemas.microsoft.com/office/drawing/2014/main" id="{422BFC73-0635-59E2-04D9-98C524212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352" y="2917977"/>
              <a:ext cx="742562" cy="25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536" tIns="30769" rIns="61536" bIns="30769">
              <a:spAutoFit/>
            </a:bodyPr>
            <a:lstStyle>
              <a:lvl1pPr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341710"/>
              <a:r>
                <a:rPr lang="en-US" altLang="zh-CN" sz="825">
                  <a:solidFill>
                    <a:srgbClr val="3366FF"/>
                  </a:solidFill>
                </a:rPr>
                <a:t>May 2017</a:t>
              </a:r>
              <a:endParaRPr lang="en-US" altLang="en-US" sz="825">
                <a:solidFill>
                  <a:srgbClr val="3366FF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5DB61D1-14BF-D64E-85F2-0CE5C3281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9093" y="3131569"/>
              <a:ext cx="623705" cy="6353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F874C2F-CE13-B14B-8948-22024995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623" y="2042788"/>
            <a:ext cx="1031081" cy="43219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altLang="zh-CN" sz="825">
                <a:solidFill>
                  <a:srgbClr val="000000"/>
                </a:solidFill>
                <a:latin typeface="Times New Roman"/>
              </a:rPr>
              <a:t>09/01/2017</a:t>
            </a:r>
            <a:endParaRPr lang="en-US" sz="825">
              <a:solidFill>
                <a:srgbClr val="000000"/>
              </a:solidFill>
              <a:latin typeface="Times New Roman"/>
            </a:endParaRP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NSF CCF Grant, $450K, PI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65CB60-A867-F04A-AF63-FABFAFA5686A}"/>
              </a:ext>
            </a:extLst>
          </p:cNvPr>
          <p:cNvCxnSpPr>
            <a:cxnSpLocks/>
          </p:cNvCxnSpPr>
          <p:nvPr/>
        </p:nvCxnSpPr>
        <p:spPr bwMode="auto">
          <a:xfrm>
            <a:off x="6522570" y="3100064"/>
            <a:ext cx="5504" cy="88701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98" name="TextBox 118">
            <a:extLst>
              <a:ext uri="{FF2B5EF4-FFF2-40B4-BE49-F238E27FC236}">
                <a16:creationId xmlns:a16="http://schemas.microsoft.com/office/drawing/2014/main" id="{18622B0C-F148-A780-AA73-1E47F7FD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797" y="3653110"/>
            <a:ext cx="520216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 baseline="30000">
                <a:solidFill>
                  <a:srgbClr val="000000"/>
                </a:solidFill>
              </a:rPr>
              <a:t>10th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sp>
        <p:nvSpPr>
          <p:cNvPr id="9299" name="TextBox 119">
            <a:extLst>
              <a:ext uri="{FF2B5EF4-FFF2-40B4-BE49-F238E27FC236}">
                <a16:creationId xmlns:a16="http://schemas.microsoft.com/office/drawing/2014/main" id="{A3737C54-BDD5-03B7-C151-4533A1F01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389" y="3450703"/>
            <a:ext cx="55708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3366FF"/>
                </a:solidFill>
              </a:rPr>
              <a:t>June 2021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A1131E-A88F-C648-AC43-51EBF68950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18810" y="3669670"/>
            <a:ext cx="467915" cy="47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7289BB4-715A-FF46-924A-428C02050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743" y="2570149"/>
            <a:ext cx="1029891" cy="43219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altLang="zh-CN" sz="825">
                <a:solidFill>
                  <a:srgbClr val="000000"/>
                </a:solidFill>
                <a:latin typeface="Times New Roman"/>
              </a:rPr>
              <a:t>10/01/2018</a:t>
            </a:r>
            <a:endParaRPr lang="en-US" sz="825">
              <a:solidFill>
                <a:srgbClr val="000000"/>
              </a:solidFill>
              <a:latin typeface="Times New Roman"/>
            </a:endParaRP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NSF MRI Grant, $400K, Co-PI</a:t>
            </a:r>
          </a:p>
        </p:txBody>
      </p:sp>
      <p:sp>
        <p:nvSpPr>
          <p:cNvPr id="9302" name="TextBox 118">
            <a:extLst>
              <a:ext uri="{FF2B5EF4-FFF2-40B4-BE49-F238E27FC236}">
                <a16:creationId xmlns:a16="http://schemas.microsoft.com/office/drawing/2014/main" id="{955BC700-11CD-20E5-914C-C5055A41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426" y="3784673"/>
            <a:ext cx="484950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 baseline="30000">
                <a:solidFill>
                  <a:srgbClr val="000000"/>
                </a:solidFill>
              </a:rPr>
              <a:t>9th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sp>
        <p:nvSpPr>
          <p:cNvPr id="9303" name="TextBox 119">
            <a:extLst>
              <a:ext uri="{FF2B5EF4-FFF2-40B4-BE49-F238E27FC236}">
                <a16:creationId xmlns:a16="http://schemas.microsoft.com/office/drawing/2014/main" id="{F086FC01-C51A-1927-CE4A-17625074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376" y="3620367"/>
            <a:ext cx="55708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zh-CN" sz="825">
                <a:solidFill>
                  <a:srgbClr val="3366FF"/>
                </a:solidFill>
              </a:rPr>
              <a:t>May 2018</a:t>
            </a:r>
            <a:endParaRPr lang="en-US" altLang="en-US" sz="825">
              <a:solidFill>
                <a:srgbClr val="3366FF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86BCB5B-EFCD-5F41-A3EC-2F93F8D321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20189" y="3779910"/>
            <a:ext cx="467915" cy="47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" name="TextBox 118">
            <a:extLst>
              <a:ext uri="{FF2B5EF4-FFF2-40B4-BE49-F238E27FC236}">
                <a16:creationId xmlns:a16="http://schemas.microsoft.com/office/drawing/2014/main" id="{AE5F5FE8-4A08-63F2-E621-E230456D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483" y="4151928"/>
            <a:ext cx="520216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 baseline="30000">
                <a:solidFill>
                  <a:srgbClr val="000000"/>
                </a:solidFill>
              </a:rPr>
              <a:t>11th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BBA06F-9DDE-E171-E369-350CB74BAC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93051" y="4111882"/>
            <a:ext cx="467915" cy="476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" name="TextBox 119">
            <a:extLst>
              <a:ext uri="{FF2B5EF4-FFF2-40B4-BE49-F238E27FC236}">
                <a16:creationId xmlns:a16="http://schemas.microsoft.com/office/drawing/2014/main" id="{64DEED82-9544-6553-0904-99FC3D22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465" y="3927549"/>
            <a:ext cx="545864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3366FF"/>
                </a:solidFill>
              </a:rPr>
              <a:t>Nov 2022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596E8C-9176-FD5C-A0E9-12F3B3E94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539" y="2379736"/>
            <a:ext cx="1029890" cy="432197"/>
          </a:xfrm>
          <a:prstGeom prst="roundRect">
            <a:avLst>
              <a:gd name="adj" fmla="val 16667"/>
            </a:avLst>
          </a:prstGeom>
          <a:solidFill>
            <a:srgbClr val="BAF1BB"/>
          </a:solidFill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altLang="zh-CN" sz="825">
                <a:solidFill>
                  <a:srgbClr val="000000"/>
                </a:solidFill>
                <a:latin typeface="Times New Roman"/>
              </a:rPr>
              <a:t>01/01/2022</a:t>
            </a:r>
            <a:endParaRPr lang="en-US" sz="825">
              <a:solidFill>
                <a:srgbClr val="000000"/>
              </a:solidFill>
              <a:latin typeface="Times New Roman"/>
            </a:endParaRP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NSF CCF Grant, $500K, PI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06A0D7-FC1C-FC71-B6B0-37AA174B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539" y="1754062"/>
            <a:ext cx="1029890" cy="432197"/>
          </a:xfrm>
          <a:prstGeom prst="roundRect">
            <a:avLst>
              <a:gd name="adj" fmla="val 16667"/>
            </a:avLst>
          </a:prstGeom>
          <a:solidFill>
            <a:srgbClr val="BAF1BB"/>
          </a:solidFill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1536" tIns="30769" rIns="61536" bIns="30769" anchor="ctr"/>
          <a:lstStyle/>
          <a:p>
            <a:pPr algn="ctr" defTabSz="342819">
              <a:defRPr/>
            </a:pPr>
            <a:r>
              <a:rPr lang="en-US" altLang="zh-CN" sz="825">
                <a:solidFill>
                  <a:srgbClr val="000000"/>
                </a:solidFill>
                <a:latin typeface="Times New Roman"/>
              </a:rPr>
              <a:t>08/01/2023</a:t>
            </a:r>
            <a:endParaRPr lang="en-US" sz="825">
              <a:solidFill>
                <a:srgbClr val="000000"/>
              </a:solidFill>
              <a:latin typeface="Times New Roman"/>
            </a:endParaRPr>
          </a:p>
          <a:p>
            <a:pPr algn="ctr" defTabSz="342819">
              <a:defRPr/>
            </a:pPr>
            <a:r>
              <a:rPr lang="en-US" sz="825">
                <a:solidFill>
                  <a:srgbClr val="000000"/>
                </a:solidFill>
                <a:latin typeface="Times New Roman"/>
              </a:rPr>
              <a:t>NSF OAC Grant, $500K, PI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460FEA0-8EC9-26D6-46A0-A2F675749E91}"/>
              </a:ext>
            </a:extLst>
          </p:cNvPr>
          <p:cNvCxnSpPr>
            <a:cxnSpLocks noChangeShapeType="1"/>
            <a:endCxn id="9" idx="2"/>
          </p:cNvCxnSpPr>
          <p:nvPr/>
        </p:nvCxnSpPr>
        <p:spPr bwMode="auto">
          <a:xfrm rot="5400000" flipH="1" flipV="1">
            <a:off x="7377169" y="2927748"/>
            <a:ext cx="288131" cy="564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9469E6B-CE68-2EF1-734A-5FBD237808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773023" y="2632445"/>
            <a:ext cx="926901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8000"/>
            </a:solidFill>
            <a:miter lim="800000"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FEDF61-F149-FB40-FFEF-D0313F8A9B05}"/>
              </a:ext>
            </a:extLst>
          </p:cNvPr>
          <p:cNvCxnSpPr>
            <a:cxnSpLocks/>
          </p:cNvCxnSpPr>
          <p:nvPr/>
        </p:nvCxnSpPr>
        <p:spPr bwMode="auto">
          <a:xfrm>
            <a:off x="7603610" y="3110780"/>
            <a:ext cx="47" cy="107275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" name="TextBox 33">
            <a:extLst>
              <a:ext uri="{FF2B5EF4-FFF2-40B4-BE49-F238E27FC236}">
                <a16:creationId xmlns:a16="http://schemas.microsoft.com/office/drawing/2014/main" id="{1D3057E2-4286-24D4-79E1-2B23A26F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04" y="3532785"/>
            <a:ext cx="57311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4F81BD"/>
                </a:solidFill>
              </a:rPr>
              <a:t>Aug. 2016</a:t>
            </a:r>
          </a:p>
        </p:txBody>
      </p:sp>
      <p:sp>
        <p:nvSpPr>
          <p:cNvPr id="2" name="TextBox 118">
            <a:extLst>
              <a:ext uri="{FF2B5EF4-FFF2-40B4-BE49-F238E27FC236}">
                <a16:creationId xmlns:a16="http://schemas.microsoft.com/office/drawing/2014/main" id="{BD1145A8-FBAE-2551-0060-8D4F0451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357" y="4147165"/>
            <a:ext cx="520216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 baseline="30000">
                <a:solidFill>
                  <a:srgbClr val="000000"/>
                </a:solidFill>
              </a:rPr>
              <a:t>12th</a:t>
            </a:r>
            <a:r>
              <a:rPr lang="en-US" altLang="en-US" sz="825">
                <a:solidFill>
                  <a:srgbClr val="000000"/>
                </a:solidFill>
              </a:rPr>
              <a:t> Ph.D.</a:t>
            </a:r>
          </a:p>
        </p:txBody>
      </p:sp>
      <p:sp>
        <p:nvSpPr>
          <p:cNvPr id="4" name="TextBox 119">
            <a:extLst>
              <a:ext uri="{FF2B5EF4-FFF2-40B4-BE49-F238E27FC236}">
                <a16:creationId xmlns:a16="http://schemas.microsoft.com/office/drawing/2014/main" id="{93527325-226B-9D8E-B7A9-E5675592B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340" y="3922786"/>
            <a:ext cx="573115" cy="1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36" tIns="30769" rIns="61536" bIns="30769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341710"/>
            <a:r>
              <a:rPr lang="en-US" altLang="en-US" sz="825">
                <a:solidFill>
                  <a:srgbClr val="3366FF"/>
                </a:solidFill>
              </a:rPr>
              <a:t>Nov. 2024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390CE8-0B78-F4D3-85D1-A3B0013E9A67}"/>
              </a:ext>
            </a:extLst>
          </p:cNvPr>
          <p:cNvCxnSpPr>
            <a:cxnSpLocks/>
          </p:cNvCxnSpPr>
          <p:nvPr/>
        </p:nvCxnSpPr>
        <p:spPr bwMode="auto">
          <a:xfrm>
            <a:off x="8480746" y="3116733"/>
            <a:ext cx="47" cy="1072753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BF10-F001-2B5C-C139-FD2864DF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Languages, frameworks, and system support for parallel/distributed computing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6E46F228-B956-4F83-62D4-73BF91E0A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714500"/>
            <a:ext cx="8701087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C/S vs P2P: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Client-server model: sockets, RPC (remote procedure call) &amp; RMI (remote method invocation), web services (XML, SOAP, HTTP)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MPI (message passing interface) vs. SVM (shared virtual memory)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Parallel programming languages/programming model: ADA, Split-C, Linda, High Performance Fortran, 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Map/Reduce, .NET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Distributed files systems (Sun’s NFS, CMU’s AFS &amp; Coda, 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Google’s GFS, HDFS</a:t>
            </a:r>
            <a:r>
              <a:rPr lang="en-US" altLang="en-US" sz="240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6C42B807-F559-C6A5-F862-EDFB862E0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2212975"/>
            <a:ext cx="8610600" cy="13128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Cloud computing: what and why?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>
            <a:extLst>
              <a:ext uri="{FF2B5EF4-FFF2-40B4-BE49-F238E27FC236}">
                <a16:creationId xmlns:a16="http://schemas.microsoft.com/office/drawing/2014/main" id="{23649CEC-8BD2-3803-48D6-C6AB03F8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66C26-0272-C8B2-450A-309FFECF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Cloud computing at a glance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4B775B3E-7F0A-22A9-B70B-79C5F551D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20574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Utility computing</a:t>
            </a:r>
            <a:r>
              <a:rPr lang="en-US" altLang="en-US">
                <a:ea typeface="ＭＳ Ｐゴシック" panose="020B0600070205080204" pitchFamily="34" charset="-128"/>
              </a:rPr>
              <a:t>: our data and applications are hosted somewhere on the Internet (“in the cloud”)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services we access over the Internet are in the cloud (e.g., Google, Amazon, Yahoo)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D8E678-7A4C-8102-955B-B131C4D51346}"/>
              </a:ext>
            </a:extLst>
          </p:cNvPr>
          <p:cNvSpPr txBox="1">
            <a:spLocks/>
          </p:cNvSpPr>
          <p:nvPr/>
        </p:nvSpPr>
        <p:spPr>
          <a:xfrm>
            <a:off x="3657600" y="3200400"/>
            <a:ext cx="5410200" cy="3962400"/>
          </a:xfrm>
          <a:prstGeom prst="rect">
            <a:avLst/>
          </a:prstGeom>
        </p:spPr>
        <p:txBody>
          <a:bodyPr lIns="54864" tIns="91440">
            <a:normAutofit/>
          </a:bodyPr>
          <a:lstStyle/>
          <a:p>
            <a:pPr marL="731520" lvl="1" indent="-274320" algn="ctr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0AE00"/>
              </a:buClr>
              <a:buSzPct val="90000"/>
              <a:defRPr/>
            </a:pPr>
            <a:endParaRPr lang="en-US" sz="2800">
              <a:solidFill>
                <a:srgbClr val="000000"/>
              </a:solidFill>
              <a:latin typeface="Times New Roman"/>
              <a:ea typeface="ＭＳ Ｐゴシック" charset="-128"/>
            </a:endParaRPr>
          </a:p>
          <a:p>
            <a:pPr marL="438912" indent="-32004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ct val="80000"/>
              <a:buFont typeface="Wingdings 2"/>
              <a:buChar char=""/>
              <a:defRPr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 charset="-128"/>
              </a:rPr>
              <a:t>Benefits:</a:t>
            </a:r>
          </a:p>
          <a:p>
            <a:pPr marL="896112" lvl="1" indent="-32004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ct val="80000"/>
              <a:buFont typeface="Wingdings 2"/>
              <a:buChar char=""/>
              <a:defRPr/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 charset="-128"/>
              </a:rPr>
              <a:t>Providers: economies of scale by having many users sharing the same infrastructure</a:t>
            </a:r>
          </a:p>
          <a:p>
            <a:pPr marL="896112" lvl="1" indent="-320040"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618FFD"/>
              </a:buClr>
              <a:buSzPct val="80000"/>
              <a:buFont typeface="Wingdings 2"/>
              <a:buChar char=""/>
              <a:defRPr/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 charset="-128"/>
              </a:rPr>
              <a:t>Consumers: reduced cost and overhead</a:t>
            </a:r>
          </a:p>
        </p:txBody>
      </p:sp>
      <p:pic>
        <p:nvPicPr>
          <p:cNvPr id="56325" name="Picture 5">
            <a:extLst>
              <a:ext uri="{FF2B5EF4-FFF2-40B4-BE49-F238E27FC236}">
                <a16:creationId xmlns:a16="http://schemas.microsoft.com/office/drawing/2014/main" id="{F589FE25-9C9E-AFD3-F381-665CF38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1812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4DD1946C-9E5C-6AC4-4437-8E23D8CD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5410200"/>
            <a:ext cx="3475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Corbel" panose="020B0503020204020204" pitchFamily="34" charset="0"/>
              </a:rPr>
              <a:t>Cloud infrastructure = </a:t>
            </a:r>
          </a:p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Corbel" panose="020B0503020204020204" pitchFamily="34" charset="0"/>
              </a:rPr>
              <a:t>Data centers with </a:t>
            </a:r>
          </a:p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Corbel" panose="020B0503020204020204" pitchFamily="34" charset="0"/>
              </a:rPr>
              <a:t>100,000’s servers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D0D-30AF-7E41-D396-35E3F26F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Cloud computing is a big industry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57346" name="Picture 2" descr="Public cloud infrastructure">
            <a:extLst>
              <a:ext uri="{FF2B5EF4-FFF2-40B4-BE49-F238E27FC236}">
                <a16:creationId xmlns:a16="http://schemas.microsoft.com/office/drawing/2014/main" id="{CDF1083B-FAA7-2CB3-19A5-771CCEDE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246188"/>
            <a:ext cx="71453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0CE95AB-0D16-94DA-0C26-540FF0C4C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534400" cy="12525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it all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72AB-26BD-0294-7027-BE7B5851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000">
                <a:solidFill>
                  <a:srgbClr val="FF0000"/>
                </a:solidFill>
              </a:rPr>
              <a:t>Very large data centers with low utilization on average</a:t>
            </a:r>
          </a:p>
          <a:p>
            <a:pPr lvl="1">
              <a:defRPr/>
            </a:pPr>
            <a:r>
              <a:rPr lang="en-US" sz="2600">
                <a:solidFill>
                  <a:srgbClr val="FF0000"/>
                </a:solidFill>
              </a:rPr>
              <a:t>How about renting computers when load is low?</a:t>
            </a:r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buFontTx/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118872" indent="0">
              <a:buFontTx/>
              <a:buNone/>
              <a:defRPr/>
            </a:pPr>
            <a:endParaRPr lang="en-US"/>
          </a:p>
          <a:p>
            <a:pPr marL="118872" indent="0">
              <a:buFontTx/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Google data center video: </a:t>
            </a:r>
            <a:r>
              <a:rPr lang="en-US">
                <a:hlinkClick r:id="rId3"/>
              </a:rPr>
              <a:t>https://www.youtube.com/watch?v=XZmGGAbHqa0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A5400B81-E340-A532-15C8-BA4FE901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0"/>
            <a:ext cx="342741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5">
            <a:extLst>
              <a:ext uri="{FF2B5EF4-FFF2-40B4-BE49-F238E27FC236}">
                <a16:creationId xmlns:a16="http://schemas.microsoft.com/office/drawing/2014/main" id="{96A94B7F-4223-B32F-1E22-AEA21B37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2506663"/>
            <a:ext cx="2611437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6">
            <a:extLst>
              <a:ext uri="{FF2B5EF4-FFF2-40B4-BE49-F238E27FC236}">
                <a16:creationId xmlns:a16="http://schemas.microsoft.com/office/drawing/2014/main" id="{C0831F02-9246-D093-4025-48CD831E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2635250"/>
            <a:ext cx="28638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BCDA28B2-6601-8571-53F9-6CE874752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cloud computing?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887B3195-CFB3-93FC-288A-354F6CACA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Cloud computing means storing and accessing data and programs over the Internet instead of your computer's hard drive.   --PC Mag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Cloud computing is the delivery of computing services—servers, storage, databases, networking, software, analytics, and more—over the Internet (“the cloud”).    --Microsoft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Cloud computing  is the on-demand delivery of compute power, database storage, applications, and other IT resources through a cloud services platform via the internet with pay-as-you-go pricing.             –Amazon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>
                <a:ea typeface="ＭＳ Ｐゴシック" panose="020B0600070205080204" pitchFamily="34" charset="-128"/>
                <a:hlinkClick r:id="rId2"/>
              </a:rPr>
              <a:t>video</a:t>
            </a:r>
            <a:r>
              <a:rPr lang="en-US" altLang="en-US" sz="2400">
                <a:ea typeface="ＭＳ Ｐゴシック" panose="020B0600070205080204" pitchFamily="34" charset="-128"/>
              </a:rPr>
              <a:t> on Youtube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19C8BDF-F806-4EB2-2DAB-9114682E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419850"/>
            <a:ext cx="7292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hlinkClick r:id="rId3"/>
              </a:rPr>
              <a:t>A history of cloud computing</a:t>
            </a:r>
            <a:r>
              <a:rPr lang="en-US" altLang="en-US" sz="1600" i="1"/>
              <a:t>, Computer Weekly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F9DBD784-1CB9-EBB3-A851-F8F10A452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Cloud  platforms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BE89BD4F-B836-68AD-C794-AAA371783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725" y="1612900"/>
            <a:ext cx="8499475" cy="4559300"/>
          </a:xfrm>
        </p:spPr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Amazon Web Services (AWS).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Google AppEngine.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Microsoft Azure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Any many others</a:t>
            </a:r>
            <a:r>
              <a:rPr lang="is-IS" altLang="en-US">
                <a:ea typeface="ＭＳ Ｐゴシック" panose="020B0600070205080204" pitchFamily="34" charset="-128"/>
              </a:rPr>
              <a:t>….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7EED032E-36C7-B9CA-D9AA-D4533EA30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Amazon AWS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D203A57A-C23E-724C-5918-3EB16593B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7070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  <a:hlinkClick r:id="rId2"/>
              </a:rPr>
              <a:t>https://aws.amazon.com/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  <a:hlinkClick r:id="rId3"/>
              </a:rPr>
              <a:t>AWS free tier</a:t>
            </a:r>
            <a:r>
              <a:rPr lang="en-US" altLang="en-US">
                <a:ea typeface="ＭＳ Ｐゴシック" panose="020B0600070205080204" pitchFamily="34" charset="-128"/>
              </a:rPr>
              <a:t>: three options: always free/12 month free/trials</a:t>
            </a:r>
          </a:p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Create your own AWS account if you don’t have one and play with it. </a:t>
            </a:r>
          </a:p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AWS starter account is free, but some function might be restricted. </a:t>
            </a:r>
          </a:p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Remember to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stop your instance </a:t>
            </a:r>
            <a:r>
              <a:rPr lang="en-US" altLang="en-US">
                <a:ea typeface="ＭＳ Ｐゴシック" panose="020B0600070205080204" pitchFamily="34" charset="-128"/>
              </a:rPr>
              <a:t>(your machine on the cloud) when you don’t use it. Otherwise, your machine will keep running and your free credit will run out quickly!</a:t>
            </a:r>
          </a:p>
          <a:p>
            <a:pPr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5E13257F-956D-9F94-935C-63C528753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Next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EC4CBE99-4546-4DB4-B58F-6CF08CB12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850" y="990600"/>
            <a:ext cx="8166100" cy="3535363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a typeface="ＭＳ Ｐゴシック" panose="020B0600070205080204" pitchFamily="34" charset="-128"/>
              </a:rPr>
              <a:t>HW1 is posted in Canvas.</a:t>
            </a:r>
          </a:p>
          <a:p>
            <a:pPr>
              <a:defRPr/>
            </a:pPr>
            <a:r>
              <a:rPr lang="en-US" altLang="en-US" sz="2400">
                <a:ea typeface="ＭＳ Ｐゴシック" panose="020B0600070205080204" pitchFamily="34" charset="-128"/>
              </a:rPr>
              <a:t>Step-by-step guide on launching AWS and more resources are provided in course canvas under “Resources” section. Please check them offline by yourself.</a:t>
            </a:r>
          </a:p>
          <a:p>
            <a:pPr>
              <a:defRPr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400">
                <a:ea typeface="ＭＳ Ｐゴシック" panose="020B0600070205080204" pitchFamily="34" charset="-128"/>
              </a:rPr>
              <a:t>Next class: Cloud platforms</a:t>
            </a:r>
          </a:p>
          <a:p>
            <a:pPr marL="0" indent="0">
              <a:buFontTx/>
              <a:buNone/>
              <a:defRPr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33D31D1E-7451-2FC0-0DB5-6D95E5945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Contact info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02FF8855-0103-2CC3-63DC-8C1163784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990600"/>
            <a:ext cx="8509000" cy="5730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Email: </a:t>
            </a:r>
            <a:r>
              <a:rPr lang="en-US" altLang="en-US" sz="2000">
                <a:ea typeface="ＭＳ Ｐゴシック" panose="020B0600070205080204" pitchFamily="34" charset="-128"/>
                <a:hlinkClick r:id="rId3"/>
              </a:rPr>
              <a:t>Xubin.He@Temple.edu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Office: SERC 352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Office Hours:</a:t>
            </a:r>
          </a:p>
          <a:p>
            <a:pPr lvl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Wednesdays 1-3pm</a:t>
            </a:r>
          </a:p>
          <a:p>
            <a:pPr lvl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Other times are available by appointment via emails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You are welcome to send me emails with any questions, comments, or suggestions, with the subject line: CIS4517 or CIS5517</a:t>
            </a:r>
          </a:p>
          <a:p>
            <a:pPr>
              <a:lnSpc>
                <a:spcPct val="11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400" b="0">
                <a:ea typeface="ＭＳ Ｐゴシック" panose="020B0600070205080204" pitchFamily="34" charset="-128"/>
              </a:rPr>
              <a:t>TA: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Bowen Xu, Email: </a:t>
            </a:r>
            <a:r>
              <a:rPr lang="en-US" altLang="en-US" sz="2000" err="1">
                <a:ea typeface="ＭＳ Ｐゴシック" panose="020B0600070205080204" pitchFamily="34" charset="-128"/>
              </a:rPr>
              <a:t>bowen.xu@temple.edu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Office: SERC 307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Office hours: Monday 3-4 pm, Thursday 4-5 pm or by appointment</a:t>
            </a:r>
          </a:p>
          <a:p>
            <a:pPr>
              <a:lnSpc>
                <a:spcPct val="11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A336-5108-BC5D-7286-D45CC76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(subjective to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EA8F-65B0-6B16-2D65-361F4655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628408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Course overview and introduction to cloud computing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Cloud platform practices and Examples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NoSQL and Key-value Databases 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Distributed file systems: Hadoop and Google’s GFS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Map/Reduce Programming Model 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Virtualization: KVM and Xen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mining</a:t>
            </a: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Big data principles and practices</a:t>
            </a:r>
          </a:p>
          <a:p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Cloud storage and security</a:t>
            </a:r>
          </a:p>
          <a:p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57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3466-E3F6-BFDB-26B6-2988800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for CIS5517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141-4090-142B-13DF-86D0E391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4500"/>
            <a:ext cx="8313821" cy="3429000"/>
          </a:xfrm>
        </p:spPr>
        <p:txBody>
          <a:bodyPr/>
          <a:lstStyle/>
          <a:p>
            <a:endParaRPr lang="en-US" sz="1800" b="1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students registered for CIS5517, you will expect some additional questions in homework assignments, quizzes, and the final exam. </a:t>
            </a:r>
          </a:p>
          <a:p>
            <a:endParaRPr lang="en-US" sz="240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b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Each student registered for CIS5517 will have an extra assignment to read a paper related to data-intensive and cloud computing and write a technical report.</a:t>
            </a:r>
            <a:r>
              <a:rPr lang="en-US" sz="3600">
                <a:effectLst/>
              </a:rPr>
              <a:t>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319493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9BD3-8849-B665-DA99-32F92313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2EA5-0A4F-E896-E31C-553CFDC2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day of lecture: 		8/28/2024</a:t>
            </a:r>
          </a:p>
          <a:p>
            <a:r>
              <a:rPr lang="en-US"/>
              <a:t>Midterm progress ratings: 	9/30/2024</a:t>
            </a:r>
          </a:p>
          <a:p>
            <a:r>
              <a:rPr lang="en-US"/>
              <a:t>Thanksgiving holiday: 	11/27/2024, no class</a:t>
            </a:r>
          </a:p>
          <a:p>
            <a:endParaRPr lang="en-US"/>
          </a:p>
          <a:p>
            <a:r>
              <a:rPr lang="en-US"/>
              <a:t>Last day of lecture: 		12/4/2024</a:t>
            </a:r>
          </a:p>
          <a:p>
            <a:r>
              <a:rPr lang="en-US"/>
              <a:t>Last day to withdraw: 	12/9/2024</a:t>
            </a:r>
          </a:p>
          <a:p>
            <a:r>
              <a:rPr lang="en-US"/>
              <a:t>Final grading:			12/20/2024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Final exam: 5:45-7:45 pm, December 11, 2024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02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430-FAAD-707F-0F80-C449AC13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of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298E-C207-6AC9-D719-F5A7B7B0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4" y="2021304"/>
            <a:ext cx="7964906" cy="3260559"/>
          </a:xfrm>
        </p:spPr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Constantia" panose="02030602050306030303" pitchFamily="18" charset="0"/>
              </a:rPr>
              <a:t>Temple has established a blanket policy that the use of generative AI tools is prohibited for students, unless an instructor explicitly grants permission. </a:t>
            </a:r>
          </a:p>
          <a:p>
            <a:endParaRPr lang="en-US" b="0">
              <a:solidFill>
                <a:srgbClr val="222222"/>
              </a:solidFill>
              <a:latin typeface="Constantia" panose="02030602050306030303" pitchFamily="18" charset="0"/>
            </a:endParaRPr>
          </a:p>
          <a:p>
            <a:r>
              <a:rPr lang="en-US" b="0">
                <a:solidFill>
                  <a:srgbClr val="222222"/>
                </a:solidFill>
                <a:latin typeface="Constantia" panose="02030602050306030303" pitchFamily="18" charset="0"/>
              </a:rPr>
              <a:t>No AI tools should be used for your homework assignments and projects.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3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92AABC43-ED89-7118-4CE9-5F343471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2840038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Syllabus Overview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Application>Microsoft Office PowerPoint</Application>
  <PresentationFormat>On-screen Show (4:3)</PresentationFormat>
  <Slides>38</Slides>
  <Notes>23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abrown-template</vt:lpstr>
      <vt:lpstr>1_abrown-template</vt:lpstr>
      <vt:lpstr>2_abrown-template</vt:lpstr>
      <vt:lpstr>CIS 4517/5517:  Data Intensive and Cloud Computing  Introduction</vt:lpstr>
      <vt:lpstr>Outline</vt:lpstr>
      <vt:lpstr>PowerPoint Presentation</vt:lpstr>
      <vt:lpstr>Contact info</vt:lpstr>
      <vt:lpstr>Topics (subjective to change)</vt:lpstr>
      <vt:lpstr>Note for CIS5517 students</vt:lpstr>
      <vt:lpstr>Important dates</vt:lpstr>
      <vt:lpstr>Usage of AI tools</vt:lpstr>
      <vt:lpstr>Syllabus Overview</vt:lpstr>
      <vt:lpstr>Brief Review of Parallel and Distributed Computing</vt:lpstr>
      <vt:lpstr>Computing Paradigm Distinctions</vt:lpstr>
      <vt:lpstr>Flynn’s Taxonomy</vt:lpstr>
      <vt:lpstr>Back to Basics</vt:lpstr>
      <vt:lpstr>Centralized vs. Distributed Memory</vt:lpstr>
      <vt:lpstr>Challenges of Parallel Processing</vt:lpstr>
      <vt:lpstr>Amdahl's Law</vt:lpstr>
      <vt:lpstr>Amdahl’s Law</vt:lpstr>
      <vt:lpstr>Now let’s look at the problem…</vt:lpstr>
      <vt:lpstr>Amdahl’s Law Answers </vt:lpstr>
      <vt:lpstr>Another example</vt:lpstr>
      <vt:lpstr>Amdahl’s Law</vt:lpstr>
      <vt:lpstr>One more example:</vt:lpstr>
      <vt:lpstr>Amdahl’s Law</vt:lpstr>
      <vt:lpstr>Amdahl’s Law</vt:lpstr>
      <vt:lpstr>The Implication of Amdahl’s Law</vt:lpstr>
      <vt:lpstr>Challenges of Parallel Processing</vt:lpstr>
      <vt:lpstr>CPI Equation </vt:lpstr>
      <vt:lpstr>Parallelism</vt:lpstr>
      <vt:lpstr>Load balancing</vt:lpstr>
      <vt:lpstr>Languages, frameworks, and system support for parallel/distributed computing</vt:lpstr>
      <vt:lpstr>Cloud computing: what and why?</vt:lpstr>
      <vt:lpstr>Cloud computing at a glance</vt:lpstr>
      <vt:lpstr>Cloud computing is a big industry</vt:lpstr>
      <vt:lpstr>How it all started</vt:lpstr>
      <vt:lpstr>What is cloud computing?</vt:lpstr>
      <vt:lpstr>Cloud  platforms</vt:lpstr>
      <vt:lpstr>Amazon AWS</vt:lpstr>
      <vt:lpstr>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CIS4517-5517</dc:title>
  <dc:subject/>
  <dc:creator>Xubin He</dc:creator>
  <cp:keywords/>
  <dc:description/>
  <cp:revision>1</cp:revision>
  <dcterms:created xsi:type="dcterms:W3CDTF">2012-01-18T19:23:25Z</dcterms:created>
  <dcterms:modified xsi:type="dcterms:W3CDTF">2024-08-28T20:24:53Z</dcterms:modified>
  <cp:category/>
</cp:coreProperties>
</file>