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  <p:sldMasterId id="2147483794" r:id="rId3"/>
  </p:sldMasterIdLst>
  <p:notesMasterIdLst>
    <p:notesMasterId r:id="rId76"/>
  </p:notesMasterIdLst>
  <p:sldIdLst>
    <p:sldId id="852" r:id="rId4"/>
    <p:sldId id="853" r:id="rId5"/>
    <p:sldId id="300" r:id="rId6"/>
    <p:sldId id="550" r:id="rId7"/>
    <p:sldId id="420" r:id="rId8"/>
    <p:sldId id="551" r:id="rId9"/>
    <p:sldId id="854" r:id="rId10"/>
    <p:sldId id="552" r:id="rId11"/>
    <p:sldId id="421" r:id="rId12"/>
    <p:sldId id="553" r:id="rId13"/>
    <p:sldId id="423" r:id="rId14"/>
    <p:sldId id="554" r:id="rId15"/>
    <p:sldId id="575" r:id="rId16"/>
    <p:sldId id="576" r:id="rId17"/>
    <p:sldId id="555" r:id="rId18"/>
    <p:sldId id="556" r:id="rId19"/>
    <p:sldId id="581" r:id="rId20"/>
    <p:sldId id="582" r:id="rId21"/>
    <p:sldId id="577" r:id="rId22"/>
    <p:sldId id="557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549" r:id="rId46"/>
    <p:sldId id="523" r:id="rId47"/>
    <p:sldId id="569" r:id="rId48"/>
    <p:sldId id="548" r:id="rId49"/>
    <p:sldId id="524" r:id="rId50"/>
    <p:sldId id="583" r:id="rId51"/>
    <p:sldId id="449" r:id="rId52"/>
    <p:sldId id="568" r:id="rId53"/>
    <p:sldId id="570" r:id="rId54"/>
    <p:sldId id="571" r:id="rId55"/>
    <p:sldId id="572" r:id="rId56"/>
    <p:sldId id="525" r:id="rId57"/>
    <p:sldId id="526" r:id="rId58"/>
    <p:sldId id="538" r:id="rId59"/>
    <p:sldId id="528" r:id="rId60"/>
    <p:sldId id="527" r:id="rId61"/>
    <p:sldId id="539" r:id="rId62"/>
    <p:sldId id="529" r:id="rId63"/>
    <p:sldId id="540" r:id="rId64"/>
    <p:sldId id="542" r:id="rId65"/>
    <p:sldId id="543" r:id="rId66"/>
    <p:sldId id="544" r:id="rId67"/>
    <p:sldId id="545" r:id="rId68"/>
    <p:sldId id="530" r:id="rId69"/>
    <p:sldId id="573" r:id="rId70"/>
    <p:sldId id="547" r:id="rId71"/>
    <p:sldId id="574" r:id="rId72"/>
    <p:sldId id="537" r:id="rId73"/>
    <p:sldId id="855" r:id="rId74"/>
    <p:sldId id="856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92" autoAdjust="0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7F738429-0E27-924C-9855-DFC3882F2A8A}"/>
    <pc:docChg chg="custSel addSld delSld modSld sldOrd">
      <pc:chgData name="Xubin He" userId="a33a216f-f5a5-48b2-8576-548ff3eb278c" providerId="ADAL" clId="{7F738429-0E27-924C-9855-DFC3882F2A8A}" dt="2023-11-08T21:43:02.664" v="308" actId="20578"/>
      <pc:docMkLst>
        <pc:docMk/>
      </pc:docMkLst>
      <pc:sldChg chg="modSp mod">
        <pc:chgData name="Xubin He" userId="a33a216f-f5a5-48b2-8576-548ff3eb278c" providerId="ADAL" clId="{7F738429-0E27-924C-9855-DFC3882F2A8A}" dt="2023-11-08T18:58:58.064" v="71" actId="20577"/>
        <pc:sldMkLst>
          <pc:docMk/>
          <pc:sldMk cId="1233826164" sldId="421"/>
        </pc:sldMkLst>
        <pc:spChg chg="mod">
          <ac:chgData name="Xubin He" userId="a33a216f-f5a5-48b2-8576-548ff3eb278c" providerId="ADAL" clId="{7F738429-0E27-924C-9855-DFC3882F2A8A}" dt="2023-11-08T18:58:58.064" v="71" actId="20577"/>
          <ac:spMkLst>
            <pc:docMk/>
            <pc:sldMk cId="1233826164" sldId="421"/>
            <ac:spMk id="3" creationId="{00000000-0000-0000-0000-000000000000}"/>
          </ac:spMkLst>
        </pc:spChg>
      </pc:sldChg>
      <pc:sldChg chg="modSp mod">
        <pc:chgData name="Xubin He" userId="a33a216f-f5a5-48b2-8576-548ff3eb278c" providerId="ADAL" clId="{7F738429-0E27-924C-9855-DFC3882F2A8A}" dt="2023-11-08T19:12:41.781" v="74" actId="20577"/>
        <pc:sldMkLst>
          <pc:docMk/>
          <pc:sldMk cId="1865982521" sldId="423"/>
        </pc:sldMkLst>
        <pc:spChg chg="mod">
          <ac:chgData name="Xubin He" userId="a33a216f-f5a5-48b2-8576-548ff3eb278c" providerId="ADAL" clId="{7F738429-0E27-924C-9855-DFC3882F2A8A}" dt="2023-11-08T19:12:41.781" v="74" actId="20577"/>
          <ac:spMkLst>
            <pc:docMk/>
            <pc:sldMk cId="1865982521" sldId="423"/>
            <ac:spMk id="64518" creationId="{00000000-0000-0000-0000-000000000000}"/>
          </ac:spMkLst>
        </pc:spChg>
      </pc:sldChg>
      <pc:sldChg chg="modSp mod">
        <pc:chgData name="Xubin He" userId="a33a216f-f5a5-48b2-8576-548ff3eb278c" providerId="ADAL" clId="{7F738429-0E27-924C-9855-DFC3882F2A8A}" dt="2023-11-08T21:06:41.586" v="178" actId="20577"/>
        <pc:sldMkLst>
          <pc:docMk/>
          <pc:sldMk cId="1595764952" sldId="510"/>
        </pc:sldMkLst>
        <pc:spChg chg="mod">
          <ac:chgData name="Xubin He" userId="a33a216f-f5a5-48b2-8576-548ff3eb278c" providerId="ADAL" clId="{7F738429-0E27-924C-9855-DFC3882F2A8A}" dt="2023-11-08T21:06:41.586" v="178" actId="20577"/>
          <ac:spMkLst>
            <pc:docMk/>
            <pc:sldMk cId="1595764952" sldId="510"/>
            <ac:spMk id="36867" creationId="{00000000-0000-0000-0000-000000000000}"/>
          </ac:spMkLst>
        </pc:spChg>
      </pc:sldChg>
      <pc:sldChg chg="modSp mod">
        <pc:chgData name="Xubin He" userId="a33a216f-f5a5-48b2-8576-548ff3eb278c" providerId="ADAL" clId="{7F738429-0E27-924C-9855-DFC3882F2A8A}" dt="2023-11-08T21:16:40.704" v="214" actId="20577"/>
        <pc:sldMkLst>
          <pc:docMk/>
          <pc:sldMk cId="3770483604" sldId="522"/>
        </pc:sldMkLst>
        <pc:spChg chg="mod">
          <ac:chgData name="Xubin He" userId="a33a216f-f5a5-48b2-8576-548ff3eb278c" providerId="ADAL" clId="{7F738429-0E27-924C-9855-DFC3882F2A8A}" dt="2023-11-08T21:16:40.704" v="214" actId="20577"/>
          <ac:spMkLst>
            <pc:docMk/>
            <pc:sldMk cId="3770483604" sldId="522"/>
            <ac:spMk id="51203" creationId="{00000000-0000-0000-0000-000000000000}"/>
          </ac:spMkLst>
        </pc:spChg>
      </pc:sldChg>
      <pc:sldChg chg="mod modShow">
        <pc:chgData name="Xubin He" userId="a33a216f-f5a5-48b2-8576-548ff3eb278c" providerId="ADAL" clId="{7F738429-0E27-924C-9855-DFC3882F2A8A}" dt="2023-11-08T21:34:47.937" v="219" actId="729"/>
        <pc:sldMkLst>
          <pc:docMk/>
          <pc:sldMk cId="1135572659" sldId="537"/>
        </pc:sldMkLst>
      </pc:sldChg>
      <pc:sldChg chg="mod modShow">
        <pc:chgData name="Xubin He" userId="a33a216f-f5a5-48b2-8576-548ff3eb278c" providerId="ADAL" clId="{7F738429-0E27-924C-9855-DFC3882F2A8A}" dt="2023-11-08T21:34:43.952" v="218" actId="729"/>
        <pc:sldMkLst>
          <pc:docMk/>
          <pc:sldMk cId="2297622759" sldId="547"/>
        </pc:sldMkLst>
      </pc:sldChg>
      <pc:sldChg chg="modSp mod">
        <pc:chgData name="Xubin He" userId="a33a216f-f5a5-48b2-8576-548ff3eb278c" providerId="ADAL" clId="{7F738429-0E27-924C-9855-DFC3882F2A8A}" dt="2023-11-08T18:44:40.588" v="5" actId="20577"/>
        <pc:sldMkLst>
          <pc:docMk/>
          <pc:sldMk cId="3782132947" sldId="550"/>
        </pc:sldMkLst>
        <pc:spChg chg="mod">
          <ac:chgData name="Xubin He" userId="a33a216f-f5a5-48b2-8576-548ff3eb278c" providerId="ADAL" clId="{7F738429-0E27-924C-9855-DFC3882F2A8A}" dt="2023-11-08T18:44:40.588" v="5" actId="20577"/>
          <ac:spMkLst>
            <pc:docMk/>
            <pc:sldMk cId="3782132947" sldId="550"/>
            <ac:spMk id="63491" creationId="{00000000-0000-0000-0000-000000000000}"/>
          </ac:spMkLst>
        </pc:spChg>
      </pc:sldChg>
      <pc:sldChg chg="modSp mod">
        <pc:chgData name="Xubin He" userId="a33a216f-f5a5-48b2-8576-548ff3eb278c" providerId="ADAL" clId="{7F738429-0E27-924C-9855-DFC3882F2A8A}" dt="2023-11-08T21:02:59.468" v="174" actId="20577"/>
        <pc:sldMkLst>
          <pc:docMk/>
          <pc:sldMk cId="2530121258" sldId="564"/>
        </pc:sldMkLst>
        <pc:spChg chg="mod">
          <ac:chgData name="Xubin He" userId="a33a216f-f5a5-48b2-8576-548ff3eb278c" providerId="ADAL" clId="{7F738429-0E27-924C-9855-DFC3882F2A8A}" dt="2023-11-08T21:02:59.468" v="174" actId="20577"/>
          <ac:spMkLst>
            <pc:docMk/>
            <pc:sldMk cId="2530121258" sldId="564"/>
            <ac:spMk id="32771" creationId="{00000000-0000-0000-0000-000000000000}"/>
          </ac:spMkLst>
        </pc:spChg>
      </pc:sldChg>
      <pc:sldChg chg="modSp">
        <pc:chgData name="Xubin He" userId="a33a216f-f5a5-48b2-8576-548ff3eb278c" providerId="ADAL" clId="{7F738429-0E27-924C-9855-DFC3882F2A8A}" dt="2023-11-08T21:33:33.533" v="216" actId="20577"/>
        <pc:sldMkLst>
          <pc:docMk/>
          <pc:sldMk cId="2871580896" sldId="573"/>
        </pc:sldMkLst>
        <pc:spChg chg="mod">
          <ac:chgData name="Xubin He" userId="a33a216f-f5a5-48b2-8576-548ff3eb278c" providerId="ADAL" clId="{7F738429-0E27-924C-9855-DFC3882F2A8A}" dt="2023-11-08T21:33:33.533" v="216" actId="20577"/>
          <ac:spMkLst>
            <pc:docMk/>
            <pc:sldMk cId="2871580896" sldId="573"/>
            <ac:spMk id="63491" creationId="{00000000-0000-0000-0000-000000000000}"/>
          </ac:spMkLst>
        </pc:spChg>
      </pc:sldChg>
      <pc:sldChg chg="modSp mod ord">
        <pc:chgData name="Xubin He" userId="a33a216f-f5a5-48b2-8576-548ff3eb278c" providerId="ADAL" clId="{7F738429-0E27-924C-9855-DFC3882F2A8A}" dt="2023-11-08T21:43:02.664" v="308" actId="20578"/>
        <pc:sldMkLst>
          <pc:docMk/>
          <pc:sldMk cId="2398142539" sldId="574"/>
        </pc:sldMkLst>
        <pc:spChg chg="mod">
          <ac:chgData name="Xubin He" userId="a33a216f-f5a5-48b2-8576-548ff3eb278c" providerId="ADAL" clId="{7F738429-0E27-924C-9855-DFC3882F2A8A}" dt="2023-11-08T21:39:28.010" v="306" actId="20577"/>
          <ac:spMkLst>
            <pc:docMk/>
            <pc:sldMk cId="2398142539" sldId="574"/>
            <ac:spMk id="2" creationId="{00000000-0000-0000-0000-000000000000}"/>
          </ac:spMkLst>
        </pc:spChg>
        <pc:spChg chg="mod">
          <ac:chgData name="Xubin He" userId="a33a216f-f5a5-48b2-8576-548ff3eb278c" providerId="ADAL" clId="{7F738429-0E27-924C-9855-DFC3882F2A8A}" dt="2023-11-08T21:39:18.418" v="299" actId="255"/>
          <ac:spMkLst>
            <pc:docMk/>
            <pc:sldMk cId="2398142539" sldId="574"/>
            <ac:spMk id="3" creationId="{00000000-0000-0000-0000-000000000000}"/>
          </ac:spMkLst>
        </pc:spChg>
      </pc:sldChg>
      <pc:sldChg chg="del">
        <pc:chgData name="Xubin He" userId="a33a216f-f5a5-48b2-8576-548ff3eb278c" providerId="ADAL" clId="{7F738429-0E27-924C-9855-DFC3882F2A8A}" dt="2023-11-08T21:11:03.933" v="179" actId="2696"/>
        <pc:sldMkLst>
          <pc:docMk/>
          <pc:sldMk cId="3061508988" sldId="580"/>
        </pc:sldMkLst>
      </pc:sldChg>
      <pc:sldChg chg="new del">
        <pc:chgData name="Xubin He" userId="a33a216f-f5a5-48b2-8576-548ff3eb278c" providerId="ADAL" clId="{7F738429-0E27-924C-9855-DFC3882F2A8A}" dt="2023-11-08T19:03:57.634" v="73" actId="2696"/>
        <pc:sldMkLst>
          <pc:docMk/>
          <pc:sldMk cId="1297613248" sldId="857"/>
        </pc:sldMkLst>
      </pc:sldChg>
    </pc:docChg>
  </pc:docChgLst>
  <pc:docChgLst>
    <pc:chgData name="Xubin He" userId="a33a216f-f5a5-48b2-8576-548ff3eb278c" providerId="ADAL" clId="{77FBE245-E4D4-4B44-BF25-A3074A3596C9}"/>
    <pc:docChg chg="custSel modSld">
      <pc:chgData name="Xubin He" userId="a33a216f-f5a5-48b2-8576-548ff3eb278c" providerId="ADAL" clId="{77FBE245-E4D4-4B44-BF25-A3074A3596C9}" dt="2024-11-06T14:06:50.102" v="44" actId="20577"/>
      <pc:docMkLst>
        <pc:docMk/>
      </pc:docMkLst>
      <pc:sldChg chg="modSp mod">
        <pc:chgData name="Xubin He" userId="a33a216f-f5a5-48b2-8576-548ff3eb278c" providerId="ADAL" clId="{77FBE245-E4D4-4B44-BF25-A3074A3596C9}" dt="2024-11-06T14:06:50.102" v="44" actId="20577"/>
        <pc:sldMkLst>
          <pc:docMk/>
          <pc:sldMk cId="3677707224" sldId="556"/>
        </pc:sldMkLst>
        <pc:spChg chg="mod">
          <ac:chgData name="Xubin He" userId="a33a216f-f5a5-48b2-8576-548ff3eb278c" providerId="ADAL" clId="{77FBE245-E4D4-4B44-BF25-A3074A3596C9}" dt="2024-11-06T14:06:50.102" v="44" actId="20577"/>
          <ac:spMkLst>
            <pc:docMk/>
            <pc:sldMk cId="3677707224" sldId="556"/>
            <ac:spMk id="270340" creationId="{00000000-0000-0000-0000-000000000000}"/>
          </ac:spMkLst>
        </pc:spChg>
      </pc:sldChg>
      <pc:sldChg chg="modSp mod">
        <pc:chgData name="Xubin He" userId="a33a216f-f5a5-48b2-8576-548ff3eb278c" providerId="ADAL" clId="{77FBE245-E4D4-4B44-BF25-A3074A3596C9}" dt="2024-11-06T13:39:51.742" v="4" actId="20577"/>
        <pc:sldMkLst>
          <pc:docMk/>
          <pc:sldMk cId="0" sldId="852"/>
        </pc:sldMkLst>
        <pc:spChg chg="mod">
          <ac:chgData name="Xubin He" userId="a33a216f-f5a5-48b2-8576-548ff3eb278c" providerId="ADAL" clId="{77FBE245-E4D4-4B44-BF25-A3074A3596C9}" dt="2024-11-06T13:39:51.742" v="4" actId="20577"/>
          <ac:spMkLst>
            <pc:docMk/>
            <pc:sldMk cId="0" sldId="852"/>
            <ac:spMk id="28673" creationId="{8A42C8FD-34E0-8F95-05BD-F7CE9D9D41EC}"/>
          </ac:spMkLst>
        </pc:spChg>
      </pc:sldChg>
      <pc:sldChg chg="modSp mod">
        <pc:chgData name="Xubin He" userId="a33a216f-f5a5-48b2-8576-548ff3eb278c" providerId="ADAL" clId="{77FBE245-E4D4-4B44-BF25-A3074A3596C9}" dt="2024-11-06T14:02:05.662" v="38" actId="1076"/>
        <pc:sldMkLst>
          <pc:docMk/>
          <pc:sldMk cId="1497186645" sldId="854"/>
        </pc:sldMkLst>
        <pc:spChg chg="mod">
          <ac:chgData name="Xubin He" userId="a33a216f-f5a5-48b2-8576-548ff3eb278c" providerId="ADAL" clId="{77FBE245-E4D4-4B44-BF25-A3074A3596C9}" dt="2024-11-06T14:02:00.107" v="37" actId="27636"/>
          <ac:spMkLst>
            <pc:docMk/>
            <pc:sldMk cId="1497186645" sldId="854"/>
            <ac:spMk id="3" creationId="{2897C4F8-9E75-64C2-29FD-F612B6BFE834}"/>
          </ac:spMkLst>
        </pc:spChg>
        <pc:spChg chg="mod">
          <ac:chgData name="Xubin He" userId="a33a216f-f5a5-48b2-8576-548ff3eb278c" providerId="ADAL" clId="{77FBE245-E4D4-4B44-BF25-A3074A3596C9}" dt="2024-11-06T14:02:05.662" v="38" actId="1076"/>
          <ac:spMkLst>
            <pc:docMk/>
            <pc:sldMk cId="1497186645" sldId="854"/>
            <ac:spMk id="5" creationId="{9582ECE3-DA7B-51D1-5004-D66D16FFC7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73AB70AC-105F-AB59-DDC4-69561FA52C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ECE6130: Computer Architecture,  T.T.U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70E6FF61-6730-BFA6-4FB0-45E760322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A97E82-4ED7-4347-B0BC-C64DE55354F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1B0F4434-7D49-E5A3-9B25-D562621EC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85D9824D-E844-3B40-294D-30637A95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e90eb99fd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e90eb99fd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3192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2583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2443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8204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43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527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611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5697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0037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1281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51258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3244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07891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0787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8520600" cy="455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9209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3999900" cy="455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4"/>
            <a:ext cx="3999900" cy="455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3854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8900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9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1390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4"/>
            <a:ext cx="4045200" cy="164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4"/>
            <a:ext cx="3837000" cy="4926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7424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1096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4"/>
            <a:ext cx="8520600" cy="2617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798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61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0E3800-14AB-30FD-4B91-1581763A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6C654-7492-FD42-8B12-3BE02D3B3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AB96E3-D098-95E5-5089-97F4E9A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C7830EF4-9F26-C849-A29D-94A8C9E392D2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7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8520600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68190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A42C8FD-34E0-8F95-05BD-F7CE9D9D41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3400" dirty="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Finding similar items</a:t>
            </a:r>
            <a:endParaRPr lang="en-US" altLang="en-US" sz="3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E80FF64-B62D-89BD-C6C5-C15B995A1E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3 Essential Steps for Similar Docs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Shingling:</a:t>
            </a:r>
            <a:r>
              <a:rPr lang="en-US" dirty="0"/>
              <a:t> Convert documents to sets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Min-Hashing:</a:t>
            </a:r>
            <a:r>
              <a:rPr lang="en-US" dirty="0"/>
              <a:t> Convert large sets to short signatures, while preserving similarity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609600" indent="-60960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Locality-Sensitive Hashing:</a:t>
            </a:r>
            <a:r>
              <a:rPr lang="en-US" dirty="0"/>
              <a:t> Focus on </a:t>
            </a:r>
            <a:br>
              <a:rPr lang="en-US" dirty="0"/>
            </a:br>
            <a:r>
              <a:rPr lang="en-US" dirty="0"/>
              <a:t>pairs of signatures likely to be from similar documents</a:t>
            </a:r>
          </a:p>
          <a:p>
            <a:pPr marL="902208" lvl="1" indent="-609600">
              <a:buClr>
                <a:srgbClr val="0000FF"/>
              </a:buClr>
            </a:pPr>
            <a:r>
              <a:rPr lang="en-US" b="1" dirty="0">
                <a:solidFill>
                  <a:srgbClr val="0000FF"/>
                </a:solidFill>
              </a:rPr>
              <a:t>Candidate pairs!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4C00-7883-447F-993D-93A8BDF0ACB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2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FE38-170A-42BE-8690-C21CE0E28940}" type="slidenum">
              <a:rPr lang="en-US"/>
              <a:pPr/>
              <a:t>11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 rot="-5394873">
            <a:off x="1257300" y="255270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1800"/>
              <a:t>Shingling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52400" y="2743200"/>
            <a:ext cx="8130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/>
              <a:t>Docu</a:t>
            </a:r>
            <a:r>
              <a:rPr lang="en-US" sz="1800" dirty="0"/>
              <a:t>-</a:t>
            </a:r>
          </a:p>
          <a:p>
            <a:r>
              <a:rPr lang="en-US" sz="1800" dirty="0" err="1"/>
              <a:t>ments</a:t>
            </a:r>
            <a:endParaRPr lang="en-US" sz="1800" dirty="0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990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2362200" y="3048000"/>
            <a:ext cx="1354138" cy="2578100"/>
            <a:chOff x="1488" y="1920"/>
            <a:chExt cx="853" cy="1624"/>
          </a:xfrm>
        </p:grpSpPr>
        <p:sp>
          <p:nvSpPr>
            <p:cNvPr id="64520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The set</a:t>
              </a:r>
            </a:p>
            <a:p>
              <a:r>
                <a:rPr lang="en-US" sz="1800"/>
                <a:t>of strings</a:t>
              </a:r>
            </a:p>
            <a:p>
              <a:r>
                <a:rPr lang="en-US" sz="1800"/>
                <a:t>of length </a:t>
              </a:r>
              <a:r>
                <a:rPr lang="en-US" sz="1800" i="1"/>
                <a:t>k</a:t>
              </a:r>
            </a:p>
            <a:p>
              <a:r>
                <a:rPr lang="en-US" sz="1800"/>
                <a:t>that appear</a:t>
              </a:r>
            </a:p>
            <a:p>
              <a:r>
                <a:rPr lang="en-US" sz="1800"/>
                <a:t>in the doc-</a:t>
              </a:r>
            </a:p>
            <a:p>
              <a:r>
                <a:rPr lang="en-US" sz="1800"/>
                <a:t>ument</a:t>
              </a:r>
            </a:p>
          </p:txBody>
        </p:sp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3581400" y="2362200"/>
            <a:ext cx="2376488" cy="3538538"/>
            <a:chOff x="2256" y="1488"/>
            <a:chExt cx="1497" cy="2229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sz="1800"/>
                <a:t>Minhash-</a:t>
              </a:r>
            </a:p>
            <a:p>
              <a:pPr algn="ctr"/>
              <a:r>
                <a:rPr lang="en-US" sz="1800"/>
                <a:t>ing</a:t>
              </a:r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69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Signatures</a:t>
              </a:r>
              <a:r>
                <a:rPr lang="en-US" sz="1800" i="1" dirty="0">
                  <a:solidFill>
                    <a:srgbClr val="FF0000"/>
                  </a:solidFill>
                </a:rPr>
                <a:t> </a:t>
              </a:r>
              <a:r>
                <a:rPr lang="en-US" sz="1800" dirty="0"/>
                <a:t>:</a:t>
              </a:r>
            </a:p>
            <a:p>
              <a:r>
                <a:rPr lang="en-US" sz="1800" dirty="0"/>
                <a:t>short integer</a:t>
              </a:r>
            </a:p>
            <a:p>
              <a:r>
                <a:rPr lang="en-US" sz="1800" dirty="0"/>
                <a:t>vectors that</a:t>
              </a:r>
            </a:p>
            <a:p>
              <a:r>
                <a:rPr lang="en-US" sz="1800" dirty="0"/>
                <a:t>represent the</a:t>
              </a:r>
            </a:p>
            <a:p>
              <a:r>
                <a:rPr lang="en-US" sz="1800" dirty="0"/>
                <a:t>sets, and</a:t>
              </a:r>
            </a:p>
            <a:p>
              <a:r>
                <a:rPr lang="en-US" sz="1800" dirty="0"/>
                <a:t>reflect their</a:t>
              </a:r>
            </a:p>
            <a:p>
              <a:r>
                <a:rPr lang="en-US" sz="1800" dirty="0"/>
                <a:t>similarity</a:t>
              </a:r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5715000" y="2165350"/>
            <a:ext cx="3402013" cy="2014538"/>
            <a:chOff x="3600" y="1364"/>
            <a:chExt cx="2143" cy="1269"/>
          </a:xfrm>
        </p:grpSpPr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Locality-</a:t>
              </a:r>
            </a:p>
            <a:p>
              <a:pPr algn="ctr"/>
              <a:r>
                <a:rPr lang="en-US" sz="1800"/>
                <a:t>sensitive</a:t>
              </a:r>
            </a:p>
            <a:p>
              <a:pPr algn="ctr"/>
              <a:r>
                <a:rPr lang="en-US" sz="1800"/>
                <a:t>Hashing</a:t>
              </a:r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53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Candidate</a:t>
              </a:r>
            </a:p>
            <a:p>
              <a:r>
                <a:rPr lang="en-US" sz="1800" dirty="0">
                  <a:solidFill>
                    <a:srgbClr val="FF0000"/>
                  </a:solidFill>
                </a:rPr>
                <a:t>pairs </a:t>
              </a:r>
              <a:r>
                <a:rPr lang="en-US" sz="1800" dirty="0"/>
                <a:t>:</a:t>
              </a:r>
            </a:p>
            <a:p>
              <a:r>
                <a:rPr lang="en-US" sz="1800" dirty="0"/>
                <a:t>those pairs</a:t>
              </a:r>
            </a:p>
            <a:p>
              <a:r>
                <a:rPr lang="en-US" sz="1800" dirty="0"/>
                <a:t>of signatures</a:t>
              </a:r>
            </a:p>
            <a:p>
              <a:r>
                <a:rPr lang="en-US" sz="1800" dirty="0"/>
                <a:t>that we need</a:t>
              </a:r>
            </a:p>
            <a:p>
              <a:r>
                <a:rPr lang="en-US" sz="1800" dirty="0"/>
                <a:t>to test for</a:t>
              </a:r>
            </a:p>
            <a:p>
              <a:r>
                <a:rPr lang="en-US" sz="1800" dirty="0"/>
                <a:t>similarity.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98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Documents as High-Dim Data</a:t>
            </a:r>
          </a:p>
        </p:txBody>
      </p:sp>
      <p:sp>
        <p:nvSpPr>
          <p:cNvPr id="267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i="1" dirty="0">
                <a:solidFill>
                  <a:srgbClr val="FF0066"/>
                </a:solidFill>
              </a:rPr>
              <a:t>Shingling:</a:t>
            </a:r>
            <a:r>
              <a:rPr lang="en-US" dirty="0"/>
              <a:t> </a:t>
            </a:r>
            <a:r>
              <a:rPr lang="en-US" b="1" dirty="0"/>
              <a:t>Convert documents to sets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Simple approaches:</a:t>
            </a:r>
          </a:p>
          <a:p>
            <a:pPr lvl="1"/>
            <a:r>
              <a:rPr lang="en-US" dirty="0"/>
              <a:t>Document = set of words appearing in document</a:t>
            </a:r>
          </a:p>
          <a:p>
            <a:pPr lvl="1"/>
            <a:r>
              <a:rPr lang="en-US" dirty="0"/>
              <a:t>Document = set of “important” words</a:t>
            </a:r>
          </a:p>
          <a:p>
            <a:pPr lvl="1"/>
            <a:r>
              <a:rPr lang="en-US" dirty="0"/>
              <a:t>Don’t work well for this application. </a:t>
            </a:r>
            <a:r>
              <a:rPr lang="en-US" dirty="0">
                <a:solidFill>
                  <a:srgbClr val="D60093"/>
                </a:solidFill>
              </a:rPr>
              <a:t>Why?</a:t>
            </a:r>
          </a:p>
          <a:p>
            <a:pPr lvl="8"/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Need to account for ordering of words!</a:t>
            </a:r>
          </a:p>
          <a:p>
            <a:r>
              <a:rPr lang="en-US" dirty="0"/>
              <a:t>A different way: </a:t>
            </a:r>
            <a:r>
              <a:rPr lang="en-US" b="1" dirty="0">
                <a:solidFill>
                  <a:srgbClr val="FF0066"/>
                </a:solidFill>
              </a:rPr>
              <a:t>Shingles!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7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Shingling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Shingle: a sequence of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 contiguous characters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49776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a rose is a rose is a rose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2493C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a rose is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rose is a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rose is a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ose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is a r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se is a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e is a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is a rose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is a rose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s a rose i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a rose is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		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2493C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a rose is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54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Shingling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Shingle: a sequence of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 contiguous characters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49776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a rose is a rose is a rose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2493C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a rose is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rose is a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rose is a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ose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is a r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se is a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e is a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is a rose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is a rose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s a rose i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a rose is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		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2493C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a rose is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72200" y="2667000"/>
            <a:ext cx="2028119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2493C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a rose is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rose is a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rose is a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ose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is a r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se is a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e is a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ros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is a rose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is a rose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s a rose i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a rose is</a:t>
            </a:r>
          </a:p>
        </p:txBody>
      </p:sp>
    </p:spTree>
    <p:extLst>
      <p:ext uri="{BB962C8B-B14F-4D97-AF65-F5344CB8AC3E}">
        <p14:creationId xmlns:p14="http://schemas.microsoft.com/office/powerpoint/2010/main" val="308098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Shingles</a:t>
            </a:r>
          </a:p>
        </p:txBody>
      </p:sp>
      <p:sp>
        <p:nvSpPr>
          <p:cNvPr id="268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k</a:t>
            </a:r>
            <a:r>
              <a:rPr lang="en-US" dirty="0">
                <a:solidFill>
                  <a:srgbClr val="FF0066"/>
                </a:solidFill>
              </a:rPr>
              <a:t>-shingle</a:t>
            </a:r>
            <a:r>
              <a:rPr lang="en-US" dirty="0"/>
              <a:t> (or </a:t>
            </a:r>
            <a:r>
              <a:rPr lang="en-US" i="1" dirty="0">
                <a:solidFill>
                  <a:srgbClr val="FF0066"/>
                </a:solidFill>
              </a:rPr>
              <a:t>k</a:t>
            </a:r>
            <a:r>
              <a:rPr lang="en-US" dirty="0">
                <a:solidFill>
                  <a:srgbClr val="FF0066"/>
                </a:solidFill>
              </a:rPr>
              <a:t>-gram</a:t>
            </a:r>
            <a:r>
              <a:rPr lang="en-US" dirty="0"/>
              <a:t>) for a document is a sequence of </a:t>
            </a:r>
            <a:r>
              <a:rPr lang="en-US" i="1" dirty="0"/>
              <a:t>k </a:t>
            </a:r>
            <a:r>
              <a:rPr lang="en-US" dirty="0"/>
              <a:t>tokens that appears in the doc</a:t>
            </a:r>
          </a:p>
          <a:p>
            <a:pPr lvl="1"/>
            <a:r>
              <a:rPr lang="en-US" dirty="0"/>
              <a:t>Tokens can be </a:t>
            </a:r>
            <a:r>
              <a:rPr lang="en-US" dirty="0">
                <a:solidFill>
                  <a:srgbClr val="FF0066"/>
                </a:solidFill>
              </a:rPr>
              <a:t>characters</a:t>
            </a:r>
            <a:r>
              <a:rPr lang="en-US" dirty="0"/>
              <a:t>, </a:t>
            </a:r>
            <a:r>
              <a:rPr lang="en-US" dirty="0">
                <a:solidFill>
                  <a:srgbClr val="FF0066"/>
                </a:solidFill>
              </a:rPr>
              <a:t>words </a:t>
            </a:r>
            <a:r>
              <a:rPr lang="en-US" dirty="0"/>
              <a:t>or something else, depending on the application</a:t>
            </a:r>
          </a:p>
          <a:p>
            <a:pPr lvl="1"/>
            <a:r>
              <a:rPr lang="en-US" dirty="0"/>
              <a:t>Assume tokens = characters for examples</a:t>
            </a:r>
          </a:p>
          <a:p>
            <a:pPr lvl="8"/>
            <a:endParaRPr lang="en-US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k=2</a:t>
            </a:r>
            <a:r>
              <a:rPr lang="en-US" dirty="0"/>
              <a:t>; document </a:t>
            </a:r>
            <a:r>
              <a:rPr lang="en-US" b="1" dirty="0"/>
              <a:t>D</a:t>
            </a:r>
            <a:r>
              <a:rPr lang="en-US" b="1" baseline="-25000" dirty="0"/>
              <a:t>1 </a:t>
            </a:r>
            <a:r>
              <a:rPr lang="en-US" dirty="0"/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abcab</a:t>
            </a:r>
            <a:br>
              <a:rPr lang="en-US" dirty="0"/>
            </a:br>
            <a:r>
              <a:rPr lang="en-US" dirty="0"/>
              <a:t>Set of 2-shingles: </a:t>
            </a:r>
            <a:r>
              <a:rPr lang="en-US" b="1" dirty="0"/>
              <a:t>S(D</a:t>
            </a:r>
            <a:r>
              <a:rPr lang="en-US" b="1" baseline="-25000" dirty="0"/>
              <a:t>1</a:t>
            </a:r>
            <a:r>
              <a:rPr lang="en-US" b="1" dirty="0"/>
              <a:t>) </a:t>
            </a:r>
            <a:r>
              <a:rPr lang="en-US" dirty="0"/>
              <a:t>=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/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/>
              <a:t>}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Option:</a:t>
            </a:r>
            <a:r>
              <a:rPr lang="en-US" dirty="0"/>
              <a:t> Shingles as a bag (</a:t>
            </a:r>
            <a:r>
              <a:rPr lang="en-US" dirty="0" err="1"/>
              <a:t>multiset</a:t>
            </a:r>
            <a:r>
              <a:rPr lang="en-US" dirty="0"/>
              <a:t>), count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/>
              <a:t> twice: </a:t>
            </a:r>
            <a:r>
              <a:rPr lang="en-US" b="1" dirty="0"/>
              <a:t>S’(D</a:t>
            </a:r>
            <a:r>
              <a:rPr lang="en-US" b="1" baseline="-25000" dirty="0"/>
              <a:t>1</a:t>
            </a:r>
            <a:r>
              <a:rPr lang="en-US" b="1" dirty="0"/>
              <a:t>) = </a:t>
            </a:r>
            <a:r>
              <a:rPr lang="en-US" dirty="0"/>
              <a:t>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/>
              <a:t>}</a:t>
            </a:r>
          </a:p>
          <a:p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63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Shingles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270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compress long shingles</a:t>
            </a:r>
            <a:r>
              <a:rPr lang="en-US" dirty="0"/>
              <a:t>, we can </a:t>
            </a:r>
            <a:r>
              <a:rPr lang="en-US" b="1" dirty="0">
                <a:solidFill>
                  <a:srgbClr val="0000FF"/>
                </a:solidFill>
              </a:rPr>
              <a:t>hash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them to (say) 4 bytes</a:t>
            </a:r>
          </a:p>
          <a:p>
            <a:pPr lvl="1"/>
            <a:r>
              <a:rPr lang="en-US" dirty="0"/>
              <a:t>k-shingle needs k bytes.</a:t>
            </a:r>
          </a:p>
          <a:p>
            <a:r>
              <a:rPr lang="en-US" b="1" dirty="0">
                <a:solidFill>
                  <a:srgbClr val="D60093"/>
                </a:solidFill>
              </a:rPr>
              <a:t>Represent a document by the set of hash values of its </a:t>
            </a:r>
            <a:r>
              <a:rPr lang="en-US" b="1" i="1" dirty="0">
                <a:solidFill>
                  <a:srgbClr val="D60093"/>
                </a:solidFill>
              </a:rPr>
              <a:t>k</a:t>
            </a:r>
            <a:r>
              <a:rPr lang="en-US" b="1" dirty="0">
                <a:solidFill>
                  <a:srgbClr val="D60093"/>
                </a:solidFill>
              </a:rPr>
              <a:t>-shingles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Idea:</a:t>
            </a:r>
            <a:r>
              <a:rPr lang="en-US" dirty="0"/>
              <a:t> Two documents could (rarely) appear to have shingles in common, when in fact only the hash-values were shared</a:t>
            </a:r>
          </a:p>
          <a:p>
            <a:r>
              <a:rPr lang="en-US" b="1" dirty="0">
                <a:solidFill>
                  <a:srgbClr val="008000"/>
                </a:solidFill>
              </a:rPr>
              <a:t>Example: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b="1" dirty="0"/>
              <a:t>k=2</a:t>
            </a:r>
            <a:r>
              <a:rPr lang="en-US" dirty="0"/>
              <a:t>; document </a:t>
            </a:r>
            <a:r>
              <a:rPr lang="en-US" b="1" dirty="0"/>
              <a:t>D</a:t>
            </a:r>
            <a:r>
              <a:rPr lang="en-US" b="1" baseline="-25000" dirty="0"/>
              <a:t>1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abcab</a:t>
            </a:r>
            <a:br>
              <a:rPr lang="en-US" dirty="0"/>
            </a:br>
            <a:r>
              <a:rPr lang="en-US" dirty="0"/>
              <a:t>Set of 2-shingles: </a:t>
            </a:r>
            <a:r>
              <a:rPr lang="en-US" b="1" dirty="0"/>
              <a:t>S(D</a:t>
            </a:r>
            <a:r>
              <a:rPr lang="en-US" b="1" baseline="-25000" dirty="0"/>
              <a:t>1</a:t>
            </a:r>
            <a:r>
              <a:rPr lang="en-US" b="1" dirty="0"/>
              <a:t>) </a:t>
            </a:r>
            <a:r>
              <a:rPr lang="en-US" dirty="0"/>
              <a:t>= {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/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Hash the singles: </a:t>
            </a:r>
            <a:r>
              <a:rPr lang="en-US" b="1" dirty="0"/>
              <a:t>h(D</a:t>
            </a:r>
            <a:r>
              <a:rPr lang="en-US" b="1" baseline="-25000" dirty="0"/>
              <a:t>1</a:t>
            </a:r>
            <a:r>
              <a:rPr lang="en-US" b="1" dirty="0"/>
              <a:t>) </a:t>
            </a:r>
            <a:r>
              <a:rPr lang="en-US" dirty="0"/>
              <a:t>= {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/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/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72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6501-3546-4DF5-9069-43288F77B7ED}" type="slidenum">
              <a:rPr lang="en-US"/>
              <a:pPr/>
              <a:t>17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Shingles: </a:t>
            </a:r>
            <a:r>
              <a:rPr lang="en-US">
                <a:solidFill>
                  <a:srgbClr val="FF9900"/>
                </a:solidFill>
              </a:rPr>
              <a:t>Compression Option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7848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compress long shingles, we can </a:t>
                </a:r>
                <a:r>
                  <a:rPr lang="en-US" dirty="0">
                    <a:solidFill>
                      <a:srgbClr val="0070C0"/>
                    </a:solidFill>
                  </a:rPr>
                  <a:t>hash</a:t>
                </a:r>
                <a:r>
                  <a:rPr lang="en-US" dirty="0"/>
                  <a:t> them to (say) 4 bytes.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Represent a doc by the set of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hash values </a:t>
                </a:r>
                <a:r>
                  <a:rPr lang="en-US" dirty="0"/>
                  <a:t>of its </a:t>
                </a:r>
                <a:r>
                  <a:rPr lang="en-US" i="1" dirty="0"/>
                  <a:t>k</a:t>
                </a:r>
                <a:r>
                  <a:rPr lang="en-US" dirty="0"/>
                  <a:t>-shingles.</a:t>
                </a:r>
              </a:p>
              <a:p>
                <a:pPr lvl="1"/>
                <a:r>
                  <a:rPr lang="en-US" dirty="0"/>
                  <a:t>Shingle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will be represented by the 32-bit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now on we will assume that </a:t>
                </a:r>
                <a:r>
                  <a:rPr lang="en-US" dirty="0">
                    <a:solidFill>
                      <a:srgbClr val="FF0000"/>
                    </a:solidFill>
                  </a:rPr>
                  <a:t>shingles are integers</a:t>
                </a:r>
              </a:p>
              <a:p>
                <a:pPr lvl="1"/>
                <a:r>
                  <a:rPr lang="en-US" dirty="0"/>
                  <a:t>Collisions are possible, but very rare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7848600" cy="4800600"/>
              </a:xfrm>
              <a:blipFill>
                <a:blip r:embed="rId2"/>
                <a:stretch>
                  <a:fillRect l="-1088" t="-1269" r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86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Hash shingles to 32-bit integers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320800" y="2790250"/>
            <a:ext cx="2028119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u="sng" dirty="0">
                <a:solidFill>
                  <a:srgbClr val="F2493C"/>
                </a:solidFill>
                <a:latin typeface="CourierPS" pitchFamily="49" charset="0"/>
              </a:rPr>
              <a:t>a rose is </a:t>
            </a:r>
          </a:p>
          <a:p>
            <a:pPr eaLnBrk="0" hangingPunct="0"/>
            <a:r>
              <a:rPr lang="en-US" sz="2400" b="1" u="sng" dirty="0">
                <a:solidFill>
                  <a:schemeClr val="accent2"/>
                </a:solidFill>
                <a:latin typeface="CourierPS" pitchFamily="49" charset="0"/>
              </a:rPr>
              <a:t> rose is a</a:t>
            </a:r>
          </a:p>
          <a:p>
            <a:pPr eaLnBrk="0" hangingPunct="0"/>
            <a:r>
              <a:rPr lang="en-US" sz="2400" b="1" u="sng" dirty="0">
                <a:solidFill>
                  <a:srgbClr val="00B050"/>
                </a:solidFill>
                <a:latin typeface="CourierPS" pitchFamily="49" charset="0"/>
              </a:rPr>
              <a:t>rose is a </a:t>
            </a:r>
          </a:p>
          <a:p>
            <a:pPr eaLnBrk="0" hangingPunct="0"/>
            <a:r>
              <a:rPr lang="en-US" sz="2400" b="1" u="sng" dirty="0" err="1">
                <a:solidFill>
                  <a:srgbClr val="00B0F0"/>
                </a:solidFill>
                <a:latin typeface="CourierPS" pitchFamily="49" charset="0"/>
              </a:rPr>
              <a:t>ose</a:t>
            </a:r>
            <a:r>
              <a:rPr lang="en-US" sz="2400" b="1" u="sng" dirty="0">
                <a:solidFill>
                  <a:srgbClr val="00B0F0"/>
                </a:solidFill>
                <a:latin typeface="CourierPS" pitchFamily="49" charset="0"/>
              </a:rPr>
              <a:t> is a r</a:t>
            </a:r>
          </a:p>
          <a:p>
            <a:pPr eaLnBrk="0" hangingPunct="0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latin typeface="CourierPS" pitchFamily="49" charset="0"/>
              </a:rPr>
              <a:t>se is a </a:t>
            </a:r>
            <a:r>
              <a:rPr lang="en-US" sz="2400" b="1" u="sng" dirty="0" err="1">
                <a:solidFill>
                  <a:schemeClr val="accent2">
                    <a:lumMod val="75000"/>
                  </a:schemeClr>
                </a:solidFill>
                <a:latin typeface="CourierPS" pitchFamily="49" charset="0"/>
              </a:rPr>
              <a:t>ro</a:t>
            </a:r>
            <a:endParaRPr lang="en-US" sz="2400" b="1" u="sng" dirty="0">
              <a:solidFill>
                <a:schemeClr val="accent2">
                  <a:lumMod val="75000"/>
                </a:schemeClr>
              </a:solidFill>
              <a:latin typeface="CourierPS" pitchFamily="49" charset="0"/>
            </a:endParaRPr>
          </a:p>
          <a:p>
            <a:pPr eaLnBrk="0" hangingPunct="0"/>
            <a:r>
              <a:rPr lang="en-US" sz="2400" b="1" u="sng" dirty="0">
                <a:solidFill>
                  <a:srgbClr val="FFC000"/>
                </a:solidFill>
                <a:latin typeface="CourierPS" pitchFamily="49" charset="0"/>
              </a:rPr>
              <a:t>e is a </a:t>
            </a:r>
            <a:r>
              <a:rPr lang="en-US" sz="2400" b="1" u="sng" dirty="0" err="1">
                <a:solidFill>
                  <a:srgbClr val="FFC000"/>
                </a:solidFill>
                <a:latin typeface="CourierPS" pitchFamily="49" charset="0"/>
              </a:rPr>
              <a:t>ros</a:t>
            </a:r>
            <a:endParaRPr lang="en-US" sz="2400" b="1" u="sng" dirty="0">
              <a:solidFill>
                <a:srgbClr val="FFC000"/>
              </a:solidFill>
              <a:latin typeface="CourierPS" pitchFamily="49" charset="0"/>
            </a:endParaRPr>
          </a:p>
          <a:p>
            <a:pPr eaLnBrk="0" hangingPunct="0"/>
            <a:r>
              <a:rPr lang="en-US" sz="2400" b="1" u="sng" dirty="0">
                <a:solidFill>
                  <a:srgbClr val="7030A0"/>
                </a:solidFill>
                <a:latin typeface="CourierPS" pitchFamily="49" charset="0"/>
              </a:rPr>
              <a:t> is a rose</a:t>
            </a:r>
          </a:p>
          <a:p>
            <a:pPr eaLnBrk="0" hangingPunct="0"/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PS" pitchFamily="49" charset="0"/>
              </a:rPr>
              <a:t>is a rose </a:t>
            </a:r>
          </a:p>
          <a:p>
            <a:pPr eaLnBrk="0" hangingPunct="0"/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CourierPS" pitchFamily="49" charset="0"/>
              </a:rPr>
              <a:t>s a rose i</a:t>
            </a:r>
          </a:p>
          <a:p>
            <a:pPr eaLnBrk="0" hangingPunct="0"/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CourierPS" pitchFamily="49" charset="0"/>
              </a:rPr>
              <a:t> a rose 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1400" y="2743200"/>
            <a:ext cx="92204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2493C"/>
                </a:solidFill>
                <a:latin typeface="CourierPS" pitchFamily="49" charset="0"/>
              </a:rPr>
              <a:t>1234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PS" pitchFamily="49" charset="0"/>
              </a:rPr>
              <a:t>2345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PS" pitchFamily="49" charset="0"/>
              </a:rPr>
              <a:t>3456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PS" pitchFamily="49" charset="0"/>
              </a:rPr>
              <a:t>4567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PS" pitchFamily="49" charset="0"/>
              </a:rPr>
              <a:t>5678</a:t>
            </a:r>
          </a:p>
          <a:p>
            <a:r>
              <a:rPr lang="en-US" sz="2400" b="1" dirty="0">
                <a:solidFill>
                  <a:srgbClr val="FFC000"/>
                </a:solidFill>
                <a:latin typeface="CourierPS" pitchFamily="49" charset="0"/>
              </a:rPr>
              <a:t>6789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PS" pitchFamily="49" charset="0"/>
              </a:rPr>
              <a:t>7890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PS" pitchFamily="49" charset="0"/>
              </a:rPr>
              <a:t>8901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PS" pitchFamily="49" charset="0"/>
              </a:rPr>
              <a:t>9012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urierPS" pitchFamily="49" charset="0"/>
              </a:rPr>
              <a:t>0123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784" y="2227302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 of Shingles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2227302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 of 32-bit integers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45279" y="2400469"/>
            <a:ext cx="1895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Hash function</a:t>
            </a:r>
          </a:p>
          <a:p>
            <a:pPr algn="ctr"/>
            <a:endParaRPr lang="en-US" sz="16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3038396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81400" y="3422492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81400" y="3733800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4876800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95800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71689" y="4114800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257800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81400" y="5562600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81400" y="5943600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6324600"/>
            <a:ext cx="3505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1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FD8C-967A-4965-92B8-FA5D2646752C}" type="slidenum">
              <a:rPr lang="en-US"/>
              <a:pPr/>
              <a:t>19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Assumption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Documents that have lots of shingles in common have similar text, even if the text appears in different order.</a:t>
            </a:r>
          </a:p>
          <a:p>
            <a:r>
              <a:rPr lang="en-US" dirty="0">
                <a:solidFill>
                  <a:schemeClr val="accent2"/>
                </a:solidFill>
              </a:rPr>
              <a:t>NOTE</a:t>
            </a:r>
            <a:r>
              <a:rPr lang="en-US" dirty="0"/>
              <a:t>: you must pick </a:t>
            </a:r>
            <a:r>
              <a:rPr lang="en-US" i="1" dirty="0">
                <a:solidFill>
                  <a:srgbClr val="00B050"/>
                </a:solidFill>
              </a:rPr>
              <a:t>k</a:t>
            </a:r>
            <a:r>
              <a:rPr lang="en-US" dirty="0"/>
              <a:t>  large enough, or most documents will have most shingles.</a:t>
            </a:r>
          </a:p>
          <a:p>
            <a:pPr lvl="1"/>
            <a:r>
              <a:rPr lang="en-US" dirty="0"/>
              <a:t>Extreme case </a:t>
            </a:r>
            <a:r>
              <a:rPr lang="en-US" i="1" dirty="0">
                <a:solidFill>
                  <a:srgbClr val="00B050"/>
                </a:solidFill>
              </a:rPr>
              <a:t>k = 1</a:t>
            </a:r>
            <a:r>
              <a:rPr lang="en-US" dirty="0"/>
              <a:t>: all documents are the same</a:t>
            </a: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k </a:t>
            </a:r>
            <a:r>
              <a:rPr lang="en-US" dirty="0">
                <a:solidFill>
                  <a:srgbClr val="00B050"/>
                </a:solidFill>
              </a:rPr>
              <a:t>= 5 </a:t>
            </a:r>
            <a:r>
              <a:rPr lang="en-US" dirty="0"/>
              <a:t>is OK for short documents; </a:t>
            </a: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k</a:t>
            </a:r>
            <a:r>
              <a:rPr lang="en-US" dirty="0">
                <a:solidFill>
                  <a:srgbClr val="00B050"/>
                </a:solidFill>
              </a:rPr>
              <a:t> = 10 </a:t>
            </a:r>
            <a:r>
              <a:rPr lang="en-US" dirty="0"/>
              <a:t>is better for long documents.</a:t>
            </a:r>
          </a:p>
          <a:p>
            <a:r>
              <a:rPr lang="en-US" dirty="0"/>
              <a:t>Alternative ways to define shingles:</a:t>
            </a:r>
          </a:p>
          <a:p>
            <a:pPr lvl="1"/>
            <a:r>
              <a:rPr lang="en-US" dirty="0"/>
              <a:t>Use words instead of characters</a:t>
            </a:r>
          </a:p>
          <a:p>
            <a:pPr lvl="1"/>
            <a:r>
              <a:rPr lang="en-US" dirty="0"/>
              <a:t>Anchor on stop words (to avoid templates, read section 3.8.6)</a:t>
            </a:r>
          </a:p>
        </p:txBody>
      </p:sp>
    </p:spTree>
    <p:extLst>
      <p:ext uri="{BB962C8B-B14F-4D97-AF65-F5344CB8AC3E}">
        <p14:creationId xmlns:p14="http://schemas.microsoft.com/office/powerpoint/2010/main" val="202619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91B-6605-5341-A714-007D98C7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D548-E566-0C94-B810-EC37D824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Credit:</a:t>
            </a:r>
          </a:p>
          <a:p>
            <a:pPr lvl="1"/>
            <a:r>
              <a:rPr lang="en-US" dirty="0"/>
              <a:t>Most slides are adapted from: </a:t>
            </a:r>
            <a:r>
              <a:rPr lang="en-US" sz="2400" dirty="0">
                <a:hlinkClick r:id="rId2"/>
              </a:rPr>
              <a:t>http://www.mmds.org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Mining of Massive Datasets, by</a:t>
            </a:r>
            <a:r>
              <a:rPr lang="en-US" sz="2800" dirty="0"/>
              <a:t> </a:t>
            </a:r>
            <a:r>
              <a:rPr lang="en-US" sz="2400" dirty="0"/>
              <a:t>Jure </a:t>
            </a:r>
            <a:r>
              <a:rPr lang="en-US" sz="2400" dirty="0" err="1"/>
              <a:t>Leskovec</a:t>
            </a:r>
            <a:r>
              <a:rPr lang="en-US" sz="2400" dirty="0"/>
              <a:t>, Anand Rajaraman, Jeff Ullman</a:t>
            </a:r>
          </a:p>
          <a:p>
            <a:pPr lvl="1"/>
            <a:endParaRPr lang="en-US" dirty="0"/>
          </a:p>
          <a:p>
            <a:r>
              <a:rPr lang="en-US" dirty="0"/>
              <a:t>Read Chapter 3 of “</a:t>
            </a:r>
            <a:r>
              <a:rPr lang="en-US" b="1" dirty="0"/>
              <a:t>Mining of Massive Datasets”</a:t>
            </a:r>
            <a:r>
              <a:rPr lang="en-US" dirty="0"/>
              <a:t> at </a:t>
            </a:r>
            <a:r>
              <a:rPr lang="en-US" sz="2800" dirty="0"/>
              <a:t>http://</a:t>
            </a:r>
            <a:r>
              <a:rPr lang="en-US" sz="2800" dirty="0" err="1"/>
              <a:t>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9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 for Shingles</a:t>
            </a:r>
          </a:p>
        </p:txBody>
      </p:sp>
      <p:sp>
        <p:nvSpPr>
          <p:cNvPr id="272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Document D</a:t>
            </a:r>
            <a:r>
              <a:rPr lang="en-US" b="1" baseline="-25000" dirty="0">
                <a:solidFill>
                  <a:srgbClr val="0000FF"/>
                </a:solidFill>
              </a:rPr>
              <a:t>1 </a:t>
            </a:r>
            <a:r>
              <a:rPr lang="en-US" b="1" dirty="0">
                <a:solidFill>
                  <a:srgbClr val="0000FF"/>
                </a:solidFill>
              </a:rPr>
              <a:t>is a set of its k-shingles C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=S(D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Equivalently, each document is a 0/1 vector in the space of </a:t>
            </a:r>
            <a:r>
              <a:rPr lang="en-US" i="1" dirty="0"/>
              <a:t>k</a:t>
            </a:r>
            <a:r>
              <a:rPr lang="en-US" dirty="0"/>
              <a:t>-shingles</a:t>
            </a:r>
          </a:p>
          <a:p>
            <a:pPr lvl="1"/>
            <a:r>
              <a:rPr lang="en-US" dirty="0"/>
              <a:t>Each unique shingle is a dimension</a:t>
            </a:r>
          </a:p>
          <a:p>
            <a:pPr lvl="1"/>
            <a:r>
              <a:rPr lang="en-US" dirty="0"/>
              <a:t>Vectors are very sparse</a:t>
            </a:r>
          </a:p>
          <a:p>
            <a:r>
              <a:rPr lang="en-US" b="1" dirty="0"/>
              <a:t>A natural similarity measure is the </a:t>
            </a:r>
            <a:br>
              <a:rPr lang="en-US" dirty="0"/>
            </a:br>
            <a:r>
              <a:rPr lang="en-US" b="1" dirty="0" err="1">
                <a:solidFill>
                  <a:srgbClr val="D60093"/>
                </a:solidFill>
              </a:rPr>
              <a:t>Jaccard</a:t>
            </a:r>
            <a:r>
              <a:rPr lang="en-US" b="1" dirty="0">
                <a:solidFill>
                  <a:srgbClr val="D60093"/>
                </a:solidFill>
              </a:rPr>
              <a:t> similarity:</a:t>
            </a:r>
          </a:p>
          <a:p>
            <a:pPr>
              <a:buNone/>
            </a:pPr>
            <a:r>
              <a:rPr lang="en-US" i="1" dirty="0"/>
              <a:t>		</a:t>
            </a:r>
            <a:r>
              <a:rPr lang="en-US" i="1" dirty="0" err="1"/>
              <a:t>sim</a:t>
            </a: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) = |C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C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|/|C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C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6934200" y="5600700"/>
            <a:ext cx="1981200" cy="1028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248400" y="5600700"/>
            <a:ext cx="1981200" cy="1028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62484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629400" y="60198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239000" y="59436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620000" y="58293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696200" y="6096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8458200" y="58674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8458200" y="62484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858000" y="64008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94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</a:t>
            </a:r>
            <a:r>
              <a:rPr lang="en-US" dirty="0" err="1"/>
              <a:t>Minhash</a:t>
            </a:r>
            <a:r>
              <a:rPr lang="en-US" dirty="0"/>
              <a:t>/LSH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Suppose we need to find near-duplicate documents among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million documents</a:t>
                </a:r>
              </a:p>
              <a:p>
                <a:pPr lvl="8"/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Naïvely, we would have to compute </a:t>
                </a:r>
                <a:r>
                  <a:rPr lang="en-US" b="1" dirty="0">
                    <a:solidFill>
                      <a:srgbClr val="FF0066"/>
                    </a:solidFill>
                  </a:rPr>
                  <a:t>pairwise </a:t>
                </a:r>
                <a:br>
                  <a:rPr lang="en-US" b="1" dirty="0">
                    <a:solidFill>
                      <a:srgbClr val="FF0066"/>
                    </a:solidFill>
                  </a:rPr>
                </a:br>
                <a:r>
                  <a:rPr lang="en-US" b="1" dirty="0" err="1">
                    <a:solidFill>
                      <a:srgbClr val="FF0066"/>
                    </a:solidFill>
                  </a:rPr>
                  <a:t>Jaccard</a:t>
                </a:r>
                <a:r>
                  <a:rPr lang="en-US" b="1" dirty="0">
                    <a:solidFill>
                      <a:srgbClr val="FF0066"/>
                    </a:solidFill>
                  </a:rPr>
                  <a:t> similarities </a:t>
                </a:r>
                <a:r>
                  <a:rPr lang="en-US" dirty="0"/>
                  <a:t>for </a:t>
                </a:r>
                <a:r>
                  <a:rPr lang="en-US" b="1" dirty="0"/>
                  <a:t>every pair of docs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𝑵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𝑵</m:t>
                    </m:r>
                    <m:r>
                      <a:rPr lang="en-US" b="1" i="1" dirty="0" smtClean="0"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latin typeface="Cambria Math"/>
                      </a:rPr>
                      <m:t>)/</m:t>
                    </m:r>
                    <m:r>
                      <a:rPr lang="en-US" b="1" i="1" dirty="0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cs typeface="Arial" pitchFamily="34" charset="0"/>
                  </a:rPr>
                  <a:t>≈ 5*10</a:t>
                </a:r>
                <a:r>
                  <a:rPr lang="en-US" b="1" baseline="30000" dirty="0">
                    <a:cs typeface="Arial" pitchFamily="34" charset="0"/>
                  </a:rPr>
                  <a:t>11</a:t>
                </a:r>
                <a:r>
                  <a:rPr lang="en-US" b="1" dirty="0">
                    <a:cs typeface="Arial" pitchFamily="34" charset="0"/>
                  </a:rPr>
                  <a:t> </a:t>
                </a:r>
                <a:r>
                  <a:rPr lang="en-US" dirty="0">
                    <a:cs typeface="Arial" pitchFamily="34" charset="0"/>
                  </a:rPr>
                  <a:t>comparisons</a:t>
                </a:r>
              </a:p>
              <a:p>
                <a:pPr lvl="1"/>
                <a:r>
                  <a:rPr lang="en-US" dirty="0">
                    <a:cs typeface="Arial" pitchFamily="34" charset="0"/>
                  </a:rPr>
                  <a:t>At 10</a:t>
                </a:r>
                <a:r>
                  <a:rPr lang="en-US" baseline="30000" dirty="0">
                    <a:cs typeface="Arial" pitchFamily="34" charset="0"/>
                  </a:rPr>
                  <a:t>5</a:t>
                </a:r>
                <a:r>
                  <a:rPr lang="en-US" dirty="0">
                    <a:cs typeface="Arial" pitchFamily="34" charset="0"/>
                  </a:rPr>
                  <a:t> </a:t>
                </a:r>
                <a:r>
                  <a:rPr lang="en-US" dirty="0" err="1">
                    <a:cs typeface="Arial" pitchFamily="34" charset="0"/>
                  </a:rPr>
                  <a:t>secs</a:t>
                </a:r>
                <a:r>
                  <a:rPr lang="en-US" dirty="0">
                    <a:cs typeface="Arial" pitchFamily="34" charset="0"/>
                  </a:rPr>
                  <a:t>/day and 10</a:t>
                </a:r>
                <a:r>
                  <a:rPr lang="en-US" baseline="30000" dirty="0">
                    <a:cs typeface="Arial" pitchFamily="34" charset="0"/>
                  </a:rPr>
                  <a:t>6</a:t>
                </a:r>
                <a:r>
                  <a:rPr lang="en-US" dirty="0">
                    <a:cs typeface="Arial" pitchFamily="34" charset="0"/>
                  </a:rPr>
                  <a:t> comparisons/sec, </a:t>
                </a:r>
                <a:br>
                  <a:rPr lang="en-US" dirty="0">
                    <a:cs typeface="Arial" pitchFamily="34" charset="0"/>
                  </a:rPr>
                </a:br>
                <a:r>
                  <a:rPr lang="en-US" dirty="0">
                    <a:cs typeface="Arial" pitchFamily="34" charset="0"/>
                  </a:rPr>
                  <a:t>it would take </a:t>
                </a:r>
                <a:r>
                  <a:rPr lang="en-US" b="1" dirty="0">
                    <a:cs typeface="Arial" pitchFamily="34" charset="0"/>
                  </a:rPr>
                  <a:t>5 days</a:t>
                </a:r>
              </a:p>
              <a:p>
                <a:pPr lvl="8"/>
                <a:endParaRPr lang="en-US" dirty="0">
                  <a:cs typeface="Arial" pitchFamily="34" charset="0"/>
                </a:endParaRPr>
              </a:p>
              <a:p>
                <a:r>
                  <a:rPr lang="en-US" dirty="0">
                    <a:cs typeface="Arial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𝑵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𝟏𝟎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million, it takes more than a year…</a:t>
                </a:r>
              </a:p>
            </p:txBody>
          </p:sp>
        </mc:Choice>
        <mc:Fallback xmlns="">
          <p:sp>
            <p:nvSpPr>
              <p:cNvPr id="273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  <a:blipFill rotWithShape="1">
                <a:blip r:embed="rId2"/>
                <a:stretch>
                  <a:fillRect t="-696"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92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8248"/>
            <a:ext cx="8077200" cy="1673352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MinHashing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5282184"/>
            <a:ext cx="7772400" cy="1499616"/>
          </a:xfrm>
        </p:spPr>
        <p:txBody>
          <a:bodyPr anchor="t">
            <a:noAutofit/>
          </a:bodyPr>
          <a:lstStyle/>
          <a:p>
            <a:r>
              <a:rPr lang="en-US" sz="3200" b="1" dirty="0"/>
              <a:t>Step 2:</a:t>
            </a:r>
            <a:r>
              <a:rPr lang="en-US" sz="3200" dirty="0"/>
              <a:t> </a:t>
            </a:r>
            <a:r>
              <a:rPr lang="en-US" sz="3200" b="1" i="1" dirty="0" err="1">
                <a:solidFill>
                  <a:srgbClr val="FF0066"/>
                </a:solidFill>
              </a:rPr>
              <a:t>Minhashing</a:t>
            </a:r>
            <a:r>
              <a:rPr lang="en-US" sz="3200" b="1" i="1" dirty="0">
                <a:solidFill>
                  <a:srgbClr val="FF0066"/>
                </a:solidFill>
              </a:rPr>
              <a:t>:</a:t>
            </a:r>
            <a:r>
              <a:rPr lang="en-US" sz="3200" dirty="0"/>
              <a:t> Convert </a:t>
            </a:r>
            <a:r>
              <a:rPr lang="en-US" sz="3200" b="1" dirty="0"/>
              <a:t>large sets</a:t>
            </a:r>
            <a:r>
              <a:rPr lang="en-US" sz="3200" dirty="0"/>
              <a:t> to </a:t>
            </a:r>
            <a:r>
              <a:rPr lang="en-US" sz="3200" b="1" dirty="0"/>
              <a:t>short signatures</a:t>
            </a:r>
            <a:r>
              <a:rPr lang="en-US" sz="3200" dirty="0"/>
              <a:t>, while </a:t>
            </a:r>
            <a:r>
              <a:rPr lang="en-US" sz="3200" b="1" u="sng" dirty="0"/>
              <a:t>preserving similarity</a:t>
            </a:r>
          </a:p>
          <a:p>
            <a:endParaRPr lang="en-US" sz="3200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-5394873">
            <a:off x="1257300" y="842962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/>
              <a:t>Shingling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1033462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Docu-</a:t>
            </a:r>
          </a:p>
          <a:p>
            <a:r>
              <a:rPr lang="en-US" sz="1800"/>
              <a:t>ment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90600" y="133826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2362201" y="1338262"/>
            <a:ext cx="1447801" cy="2578100"/>
            <a:chOff x="1488" y="1920"/>
            <a:chExt cx="912" cy="162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912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dirty="0"/>
                <a:t>The set</a:t>
              </a:r>
            </a:p>
            <a:p>
              <a:r>
                <a:rPr lang="en-US" sz="1800" dirty="0"/>
                <a:t>of strings</a:t>
              </a:r>
            </a:p>
            <a:p>
              <a:r>
                <a:rPr lang="en-US" sz="1800" dirty="0"/>
                <a:t>of length </a:t>
              </a:r>
              <a:r>
                <a:rPr lang="en-US" sz="1800" i="1" dirty="0"/>
                <a:t>k</a:t>
              </a:r>
            </a:p>
            <a:p>
              <a:r>
                <a:rPr lang="en-US" sz="1800" dirty="0"/>
                <a:t>that appear</a:t>
              </a:r>
            </a:p>
            <a:p>
              <a:r>
                <a:rPr lang="en-US" sz="1800" dirty="0"/>
                <a:t>in the doc-</a:t>
              </a:r>
            </a:p>
            <a:p>
              <a:r>
                <a:rPr lang="en-US" sz="1800" dirty="0" err="1"/>
                <a:t>ument</a:t>
              </a:r>
              <a:endParaRPr lang="en-US" sz="1800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581399" y="652462"/>
            <a:ext cx="2305050" cy="3556001"/>
            <a:chOff x="2256" y="1488"/>
            <a:chExt cx="1452" cy="2240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/>
                <a:t>Min-Hash-</a:t>
              </a:r>
            </a:p>
            <a:p>
              <a:pPr algn="ctr"/>
              <a:r>
                <a:rPr lang="en-US" sz="1800" dirty="0" err="1"/>
                <a:t>ing</a:t>
              </a:r>
              <a:endParaRPr lang="en-US" sz="1800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24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</a:rPr>
                <a:t>Signatures:</a:t>
              </a:r>
              <a:endParaRPr lang="en-US" sz="1800" b="1" dirty="0"/>
            </a:p>
            <a:p>
              <a:r>
                <a:rPr lang="en-US" sz="1800" dirty="0"/>
                <a:t>short integer</a:t>
              </a:r>
            </a:p>
            <a:p>
              <a:r>
                <a:rPr lang="en-US" sz="1800" dirty="0"/>
                <a:t>vectors that</a:t>
              </a:r>
            </a:p>
            <a:p>
              <a:r>
                <a:rPr lang="en-US" sz="1800" dirty="0"/>
                <a:t>represent the</a:t>
              </a:r>
            </a:p>
            <a:p>
              <a:r>
                <a:rPr lang="en-US" sz="1800" dirty="0"/>
                <a:t>sets, and</a:t>
              </a:r>
            </a:p>
            <a:p>
              <a:r>
                <a:rPr lang="en-US" sz="1800" dirty="0"/>
                <a:t>reflect their</a:t>
              </a:r>
            </a:p>
            <a:p>
              <a:r>
                <a:rPr lang="en-US" sz="1800" dirty="0"/>
                <a:t>similarity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1399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Sets as Bit Vectors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Many similarity problems can be 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formalized as </a:t>
            </a:r>
            <a:r>
              <a:rPr lang="en-US" sz="2800" b="1" dirty="0">
                <a:solidFill>
                  <a:srgbClr val="0000FF"/>
                </a:solidFill>
              </a:rPr>
              <a:t>finding subsets that </a:t>
            </a:r>
            <a:br>
              <a:rPr lang="en-US" sz="2800" b="1" dirty="0">
                <a:solidFill>
                  <a:srgbClr val="0000FF"/>
                </a:solidFill>
              </a:rPr>
            </a:br>
            <a:r>
              <a:rPr lang="en-US" sz="2800" b="1" dirty="0">
                <a:solidFill>
                  <a:srgbClr val="0000FF"/>
                </a:solidFill>
              </a:rPr>
              <a:t>have significant intersection</a:t>
            </a:r>
          </a:p>
          <a:p>
            <a:r>
              <a:rPr lang="en-US" sz="2800" b="1" dirty="0">
                <a:solidFill>
                  <a:srgbClr val="FF0066"/>
                </a:solidFill>
              </a:rPr>
              <a:t>Encode sets using 0/1 (bit, </a:t>
            </a:r>
            <a:r>
              <a:rPr lang="en-US" sz="2800" b="1" dirty="0" err="1">
                <a:solidFill>
                  <a:srgbClr val="FF0066"/>
                </a:solidFill>
              </a:rPr>
              <a:t>boolean</a:t>
            </a:r>
            <a:r>
              <a:rPr lang="en-US" sz="2800" b="1" dirty="0">
                <a:solidFill>
                  <a:srgbClr val="FF0066"/>
                </a:solidFill>
              </a:rPr>
              <a:t>) vectors </a:t>
            </a:r>
          </a:p>
          <a:p>
            <a:pPr lvl="1"/>
            <a:r>
              <a:rPr lang="en-US" sz="2400" dirty="0"/>
              <a:t>One dimension per element in the universal set</a:t>
            </a:r>
          </a:p>
          <a:p>
            <a:r>
              <a:rPr lang="en-US" sz="2800" dirty="0"/>
              <a:t>Interpret </a:t>
            </a:r>
            <a:r>
              <a:rPr lang="en-US" sz="2800" dirty="0">
                <a:solidFill>
                  <a:srgbClr val="FF0066"/>
                </a:solidFill>
              </a:rPr>
              <a:t>set intersection as bitwise </a:t>
            </a:r>
            <a:r>
              <a:rPr lang="en-US" sz="2800" b="1" dirty="0">
                <a:solidFill>
                  <a:srgbClr val="FF0066"/>
                </a:solidFill>
              </a:rPr>
              <a:t>AND</a:t>
            </a:r>
            <a:r>
              <a:rPr lang="en-US" sz="2800" dirty="0"/>
              <a:t>, and 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set union as bitwise </a:t>
            </a:r>
            <a:r>
              <a:rPr lang="en-US" sz="2800" b="1" dirty="0">
                <a:solidFill>
                  <a:srgbClr val="0000FF"/>
                </a:solidFill>
              </a:rPr>
              <a:t>OR</a:t>
            </a:r>
          </a:p>
          <a:p>
            <a:pPr lvl="8"/>
            <a:endParaRPr lang="en-US" sz="1400" dirty="0"/>
          </a:p>
          <a:p>
            <a:r>
              <a:rPr lang="en-US" sz="2800" b="1" dirty="0">
                <a:solidFill>
                  <a:srgbClr val="008000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b="1" dirty="0"/>
              <a:t>C</a:t>
            </a:r>
            <a:r>
              <a:rPr lang="en-US" sz="2800" b="1" baseline="-25000" dirty="0"/>
              <a:t>1</a:t>
            </a:r>
            <a:r>
              <a:rPr lang="en-US" sz="2800" dirty="0"/>
              <a:t> = 10111; </a:t>
            </a:r>
            <a:r>
              <a:rPr lang="en-US" sz="2800" b="1" dirty="0"/>
              <a:t>C</a:t>
            </a:r>
            <a:r>
              <a:rPr lang="en-US" sz="2800" b="1" baseline="-25000" dirty="0"/>
              <a:t>2</a:t>
            </a:r>
            <a:r>
              <a:rPr lang="en-US" sz="2800" dirty="0"/>
              <a:t> = 10011</a:t>
            </a:r>
          </a:p>
          <a:p>
            <a:pPr lvl="1"/>
            <a:r>
              <a:rPr lang="en-US" sz="2400" dirty="0"/>
              <a:t>Size of intersection </a:t>
            </a:r>
            <a:r>
              <a:rPr lang="en-US" sz="2400" b="1" dirty="0"/>
              <a:t>= 3</a:t>
            </a:r>
            <a:r>
              <a:rPr lang="en-US" sz="2400" dirty="0"/>
              <a:t>; size of union </a:t>
            </a:r>
            <a:r>
              <a:rPr lang="en-US" sz="2400" b="1" dirty="0"/>
              <a:t>= 4</a:t>
            </a:r>
            <a:r>
              <a:rPr lang="en-US" sz="2400" dirty="0"/>
              <a:t>, </a:t>
            </a:r>
          </a:p>
          <a:p>
            <a:pPr lvl="1"/>
            <a:r>
              <a:rPr lang="en-US" sz="2400" b="1" dirty="0" err="1"/>
              <a:t>Jaccard</a:t>
            </a:r>
            <a:r>
              <a:rPr lang="en-US" sz="2400" b="1" dirty="0"/>
              <a:t> similarity</a:t>
            </a:r>
            <a:r>
              <a:rPr lang="en-US" sz="2400" dirty="0"/>
              <a:t> (not distance) </a:t>
            </a:r>
            <a:r>
              <a:rPr lang="en-US" sz="2400" b="1" dirty="0"/>
              <a:t>= 3/4</a:t>
            </a:r>
          </a:p>
          <a:p>
            <a:pPr lvl="1"/>
            <a:r>
              <a:rPr lang="en-US" sz="2400" b="1" dirty="0"/>
              <a:t>Distance: d(C</a:t>
            </a:r>
            <a:r>
              <a:rPr lang="en-US" sz="2400" b="1" baseline="-25000" dirty="0"/>
              <a:t>1</a:t>
            </a:r>
            <a:r>
              <a:rPr lang="en-US" sz="2400" b="1" dirty="0"/>
              <a:t>,C</a:t>
            </a:r>
            <a:r>
              <a:rPr lang="en-US" sz="2400" b="1" baseline="-25000" dirty="0"/>
              <a:t>2</a:t>
            </a:r>
            <a:r>
              <a:rPr lang="en-US" sz="2400" b="1" dirty="0"/>
              <a:t>) = 1 – (</a:t>
            </a:r>
            <a:r>
              <a:rPr lang="en-US" sz="2400" b="1" dirty="0" err="1"/>
              <a:t>Jaccard</a:t>
            </a:r>
            <a:r>
              <a:rPr lang="en-US" sz="2400" b="1" dirty="0"/>
              <a:t> similarity) = 1/4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781800" y="1295400"/>
            <a:ext cx="2286000" cy="990600"/>
            <a:chOff x="3124200" y="1371600"/>
            <a:chExt cx="2667000" cy="1600200"/>
          </a:xfrm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38100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31242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505200" y="183935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3479800" y="23563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4173220" y="1987062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4635500" y="22801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4546600" y="1670537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417820" y="2110154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5257800" y="247943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5257800" y="1676399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6415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Sets to Boolean Matrices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5943600" cy="563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Rows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= elements (shingles)</a:t>
            </a:r>
          </a:p>
          <a:p>
            <a:r>
              <a:rPr lang="en-US" b="1" dirty="0">
                <a:solidFill>
                  <a:srgbClr val="008000"/>
                </a:solidFill>
              </a:rPr>
              <a:t>Columns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= sets (documents)</a:t>
            </a:r>
          </a:p>
          <a:p>
            <a:pPr lvl="1"/>
            <a:r>
              <a:rPr lang="en-US" dirty="0"/>
              <a:t>1 in row </a:t>
            </a:r>
            <a:r>
              <a:rPr lang="en-US" b="1" i="1" dirty="0"/>
              <a:t>e</a:t>
            </a:r>
            <a:r>
              <a:rPr lang="en-US" dirty="0"/>
              <a:t> and column </a:t>
            </a:r>
            <a:r>
              <a:rPr lang="en-US" b="1" i="1" dirty="0"/>
              <a:t>s</a:t>
            </a:r>
            <a:r>
              <a:rPr lang="en-US" dirty="0"/>
              <a:t> if and only if </a:t>
            </a:r>
            <a:r>
              <a:rPr lang="en-US" b="1" i="1" dirty="0"/>
              <a:t>e</a:t>
            </a:r>
            <a:r>
              <a:rPr lang="en-US" dirty="0"/>
              <a:t> is a member of </a:t>
            </a:r>
            <a:r>
              <a:rPr lang="en-US" b="1" i="1" dirty="0"/>
              <a:t>s</a:t>
            </a:r>
          </a:p>
          <a:p>
            <a:pPr lvl="1"/>
            <a:r>
              <a:rPr lang="en-US" dirty="0"/>
              <a:t>Column similarity is the </a:t>
            </a:r>
            <a:r>
              <a:rPr lang="en-US" dirty="0" err="1"/>
              <a:t>Jaccard</a:t>
            </a:r>
            <a:r>
              <a:rPr lang="en-US" dirty="0"/>
              <a:t> similarity of the corresponding sets (rows with value </a:t>
            </a:r>
            <a:r>
              <a:rPr lang="en-US" i="1" dirty="0"/>
              <a:t>1)</a:t>
            </a:r>
          </a:p>
          <a:p>
            <a:pPr lvl="1"/>
            <a:r>
              <a:rPr lang="en-US" b="1" dirty="0">
                <a:solidFill>
                  <a:srgbClr val="FF0066"/>
                </a:solidFill>
              </a:rPr>
              <a:t>Typical matrix is sparse!</a:t>
            </a:r>
          </a:p>
          <a:p>
            <a:r>
              <a:rPr lang="en-US" b="1" dirty="0">
                <a:solidFill>
                  <a:srgbClr val="0000FF"/>
                </a:solidFill>
              </a:rPr>
              <a:t>Each document is a column: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</a:rPr>
              <a:t>Example:</a:t>
            </a:r>
            <a:r>
              <a:rPr lang="en-US" sz="2400" dirty="0"/>
              <a:t> </a:t>
            </a:r>
            <a:r>
              <a:rPr lang="en-US" sz="2400" b="1" dirty="0" err="1"/>
              <a:t>sim</a:t>
            </a:r>
            <a:r>
              <a:rPr lang="en-US" sz="2400" b="1" dirty="0"/>
              <a:t>(C</a:t>
            </a:r>
            <a:r>
              <a:rPr lang="en-US" sz="2400" b="1" baseline="-25000" dirty="0"/>
              <a:t>1</a:t>
            </a:r>
            <a:r>
              <a:rPr lang="en-US" sz="2400" b="1" dirty="0"/>
              <a:t> ,C</a:t>
            </a:r>
            <a:r>
              <a:rPr lang="en-US" sz="2400" b="1" baseline="-25000" dirty="0"/>
              <a:t>2</a:t>
            </a:r>
            <a:r>
              <a:rPr lang="en-US" sz="2400" b="1" dirty="0"/>
              <a:t>) = ?</a:t>
            </a:r>
          </a:p>
          <a:p>
            <a:pPr lvl="2"/>
            <a:r>
              <a:rPr lang="en-US" sz="2000" dirty="0"/>
              <a:t>Size of intersection = 3; size of union = 6, </a:t>
            </a:r>
            <a:br>
              <a:rPr lang="en-US" sz="2000" dirty="0"/>
            </a:br>
            <a:r>
              <a:rPr lang="en-US" sz="2000" dirty="0" err="1"/>
              <a:t>Jaccard</a:t>
            </a:r>
            <a:r>
              <a:rPr lang="en-US" sz="2000" dirty="0"/>
              <a:t> similarity (not distance) = 3/6</a:t>
            </a:r>
          </a:p>
          <a:p>
            <a:pPr lvl="2"/>
            <a:r>
              <a:rPr lang="en-US" sz="2000" b="1" dirty="0"/>
              <a:t>d(C</a:t>
            </a:r>
            <a:r>
              <a:rPr lang="en-US" sz="2000" b="1" baseline="-25000" dirty="0"/>
              <a:t>1</a:t>
            </a:r>
            <a:r>
              <a:rPr lang="en-US" sz="2000" b="1" dirty="0"/>
              <a:t>,C</a:t>
            </a:r>
            <a:r>
              <a:rPr lang="en-US" sz="2000" b="1" baseline="-25000" dirty="0"/>
              <a:t>2</a:t>
            </a:r>
            <a:r>
              <a:rPr lang="en-US" sz="2000" b="1" dirty="0"/>
              <a:t>) = 1 – (</a:t>
            </a:r>
            <a:r>
              <a:rPr lang="en-US" sz="2000" b="1" dirty="0" err="1"/>
              <a:t>Jaccard</a:t>
            </a:r>
            <a:r>
              <a:rPr lang="en-US" sz="2000" b="1" dirty="0"/>
              <a:t> similarity) = 3/6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5DA-005C-4DB8-9484-C88A810E3590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6645276" y="2514600"/>
            <a:ext cx="2362200" cy="3895725"/>
            <a:chOff x="1776" y="2205"/>
            <a:chExt cx="1584" cy="2598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964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568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172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776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964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568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72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776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964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568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172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0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776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2964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2568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2172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0</a:t>
              </a: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1776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2964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2568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2172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776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0</a:t>
              </a: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2964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2568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2172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1776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2964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2568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2172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1776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 </a:t>
              </a:r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1776" y="2208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1776" y="258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1776" y="29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1776" y="330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1776" y="3679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776" y="405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1776" y="44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>
              <a:off x="1776" y="4803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1776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2172" y="2205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>
              <a:off x="2568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>
              <a:off x="2964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3360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35826" y="21336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932096" y="42755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Shingles</a:t>
            </a:r>
          </a:p>
        </p:txBody>
      </p:sp>
      <p:sp>
        <p:nvSpPr>
          <p:cNvPr id="3" name="TextBox 2"/>
          <p:cNvSpPr txBox="1"/>
          <p:nvPr/>
        </p:nvSpPr>
        <p:spPr>
          <a:xfrm rot="2316836">
            <a:off x="6501951" y="3903124"/>
            <a:ext cx="2819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Characteristic Matrix</a:t>
            </a:r>
          </a:p>
        </p:txBody>
      </p:sp>
    </p:spTree>
    <p:extLst>
      <p:ext uri="{BB962C8B-B14F-4D97-AF65-F5344CB8AC3E}">
        <p14:creationId xmlns:p14="http://schemas.microsoft.com/office/powerpoint/2010/main" val="38220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Outline: Finding Similar Columns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So far:</a:t>
            </a:r>
          </a:p>
          <a:p>
            <a:pPr lvl="1"/>
            <a:r>
              <a:rPr lang="en-US" dirty="0"/>
              <a:t>Documents </a:t>
            </a:r>
            <a:r>
              <a:rPr lang="en-US" dirty="0">
                <a:sym typeface="Symbol"/>
              </a:rPr>
              <a:t> Sets of shingles</a:t>
            </a:r>
          </a:p>
          <a:p>
            <a:pPr lvl="1"/>
            <a:r>
              <a:rPr lang="en-US" dirty="0">
                <a:sym typeface="Symbol"/>
              </a:rPr>
              <a:t>Represent sets as </a:t>
            </a:r>
            <a:r>
              <a:rPr lang="en-US" dirty="0" err="1">
                <a:sym typeface="Symbol"/>
              </a:rPr>
              <a:t>boolean</a:t>
            </a:r>
            <a:r>
              <a:rPr lang="en-US" dirty="0">
                <a:sym typeface="Symbol"/>
              </a:rPr>
              <a:t> vectors in a matrix</a:t>
            </a:r>
          </a:p>
          <a:p>
            <a:r>
              <a:rPr lang="en-US" b="1" dirty="0">
                <a:solidFill>
                  <a:srgbClr val="0000FF"/>
                </a:solidFill>
                <a:sym typeface="Symbol"/>
              </a:rPr>
              <a:t>Next goal: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Find similar columns while computing small signatures</a:t>
            </a:r>
          </a:p>
          <a:p>
            <a:pPr lvl="1"/>
            <a:r>
              <a:rPr lang="en-US" b="1" dirty="0">
                <a:sym typeface="Symbol"/>
              </a:rPr>
              <a:t>Similarity of columns == similarity of signatures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C1A1-C784-4FA5-964E-14B761CA2E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Outline: Finding Similar Columns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00FF"/>
                </a:solidFill>
                <a:sym typeface="Symbol"/>
              </a:rPr>
              <a:t>Next Goal: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Find similar columns, Small signatures</a:t>
            </a:r>
            <a:endParaRPr lang="en-US" b="1" dirty="0">
              <a:solidFill>
                <a:srgbClr val="FF0066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Naïve approach: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1) Signatures of columns:</a:t>
            </a:r>
            <a:r>
              <a:rPr lang="en-US" dirty="0"/>
              <a:t> small summaries of columns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2) Examine pairs of signatures</a:t>
            </a:r>
            <a:r>
              <a:rPr lang="en-US" dirty="0"/>
              <a:t> to find similar columns</a:t>
            </a:r>
          </a:p>
          <a:p>
            <a:pPr lvl="2"/>
            <a:r>
              <a:rPr lang="en-US" b="1" dirty="0"/>
              <a:t>Essential:</a:t>
            </a:r>
            <a:r>
              <a:rPr lang="en-US" dirty="0"/>
              <a:t> Similarities of signatures and columns are related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3) Optional:</a:t>
            </a:r>
            <a:r>
              <a:rPr lang="en-US" dirty="0"/>
              <a:t> Check that columns with similar signatures are really similar</a:t>
            </a:r>
          </a:p>
          <a:p>
            <a:r>
              <a:rPr lang="en-US" b="1" dirty="0">
                <a:solidFill>
                  <a:srgbClr val="008000"/>
                </a:solidFill>
              </a:rPr>
              <a:t>Warnings:</a:t>
            </a:r>
          </a:p>
          <a:p>
            <a:pPr lvl="1"/>
            <a:r>
              <a:rPr lang="en-US" dirty="0"/>
              <a:t>Comparing all pairs may take too much time: </a:t>
            </a:r>
            <a:r>
              <a:rPr lang="en-US" b="1" dirty="0"/>
              <a:t>Job for LSH</a:t>
            </a:r>
            <a:endParaRPr lang="en-US" dirty="0"/>
          </a:p>
          <a:p>
            <a:pPr lvl="2"/>
            <a:r>
              <a:rPr lang="en-US" dirty="0"/>
              <a:t>These methods can produce false negatives, and even false positives (if the optional check is not made)</a:t>
            </a:r>
          </a:p>
          <a:p>
            <a:pPr lvl="2"/>
            <a:r>
              <a:rPr lang="en-US" dirty="0"/>
              <a:t>False positive: Those dissimilar pairs of docs have similar signatures</a:t>
            </a:r>
          </a:p>
          <a:p>
            <a:pPr lvl="2"/>
            <a:r>
              <a:rPr lang="en-US" dirty="0"/>
              <a:t>False negative: Those similar pairs of docs don’t have similar signatures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C1A1-C784-4FA5-964E-14B761CA2E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Columns (Signatures)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Key idea: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“hash” each column </a:t>
            </a:r>
            <a:r>
              <a:rPr lang="en-US" b="1" i="1" dirty="0"/>
              <a:t>C</a:t>
            </a:r>
            <a:r>
              <a:rPr lang="en-US" dirty="0"/>
              <a:t> to a small </a:t>
            </a:r>
            <a:r>
              <a:rPr lang="en-US" b="1" i="1" dirty="0">
                <a:solidFill>
                  <a:srgbClr val="D60093"/>
                </a:solidFill>
              </a:rPr>
              <a:t>signature</a:t>
            </a:r>
            <a:r>
              <a:rPr lang="en-US" dirty="0"/>
              <a:t> </a:t>
            </a:r>
            <a:r>
              <a:rPr lang="en-US" b="1" i="1" dirty="0"/>
              <a:t>h(C)</a:t>
            </a:r>
            <a:r>
              <a:rPr lang="en-US" dirty="0"/>
              <a:t>, such that:</a:t>
            </a:r>
          </a:p>
          <a:p>
            <a:pPr lvl="1"/>
            <a:r>
              <a:rPr lang="en-US" b="1" dirty="0"/>
              <a:t>(1)</a:t>
            </a:r>
            <a:r>
              <a:rPr lang="en-US" dirty="0"/>
              <a:t> </a:t>
            </a:r>
            <a:r>
              <a:rPr lang="en-US" b="1" i="1" dirty="0"/>
              <a:t>h(C)</a:t>
            </a:r>
            <a:r>
              <a:rPr lang="en-US" dirty="0"/>
              <a:t> is small enough that the signature fits in RAM</a:t>
            </a:r>
          </a:p>
          <a:p>
            <a:pPr lvl="1"/>
            <a:r>
              <a:rPr lang="en-US" b="1" dirty="0"/>
              <a:t>(2)</a:t>
            </a:r>
            <a:r>
              <a:rPr lang="en-US" dirty="0"/>
              <a:t> </a:t>
            </a:r>
            <a:r>
              <a:rPr lang="en-US" b="1" i="1" dirty="0" err="1"/>
              <a:t>sim</a:t>
            </a:r>
            <a:r>
              <a:rPr lang="en-US" b="1" i="1" dirty="0"/>
              <a:t>(C</a:t>
            </a:r>
            <a:r>
              <a:rPr lang="en-US" b="1" i="1" baseline="-25000" dirty="0"/>
              <a:t>1</a:t>
            </a:r>
            <a:r>
              <a:rPr lang="en-US" b="1" i="1" dirty="0"/>
              <a:t>, 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  <a:r>
              <a:rPr lang="en-US" dirty="0"/>
              <a:t> is the same as the “similarity” of signatures </a:t>
            </a:r>
            <a:r>
              <a:rPr lang="en-US" b="1" i="1" dirty="0"/>
              <a:t>h(C</a:t>
            </a:r>
            <a:r>
              <a:rPr lang="en-US" b="1" i="1" baseline="-25000" dirty="0"/>
              <a:t>1</a:t>
            </a:r>
            <a:r>
              <a:rPr lang="en-US" b="1" i="1" dirty="0"/>
              <a:t>) </a:t>
            </a:r>
            <a:r>
              <a:rPr lang="en-US" dirty="0"/>
              <a:t>and </a:t>
            </a:r>
            <a:r>
              <a:rPr lang="en-US" b="1" i="1" dirty="0"/>
              <a:t>h(C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pPr lvl="8"/>
            <a:endParaRPr lang="en-US" b="1" i="1" dirty="0"/>
          </a:p>
          <a:p>
            <a:r>
              <a:rPr lang="en-US" b="1" dirty="0"/>
              <a:t>Goal: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Find a hash function </a:t>
            </a:r>
            <a:r>
              <a:rPr lang="en-US" b="1" i="1" dirty="0">
                <a:solidFill>
                  <a:srgbClr val="008000"/>
                </a:solidFill>
              </a:rPr>
              <a:t>h(·)</a:t>
            </a:r>
            <a:r>
              <a:rPr lang="en-US" b="1" dirty="0">
                <a:solidFill>
                  <a:srgbClr val="008000"/>
                </a:solidFill>
              </a:rPr>
              <a:t> such that:</a:t>
            </a:r>
          </a:p>
          <a:p>
            <a:pPr lvl="1"/>
            <a:r>
              <a:rPr lang="en-US" dirty="0"/>
              <a:t>If </a:t>
            </a:r>
            <a:r>
              <a:rPr lang="en-US" b="1" i="1" dirty="0" err="1"/>
              <a:t>sim</a:t>
            </a:r>
            <a:r>
              <a:rPr lang="en-US" b="1" i="1" dirty="0"/>
              <a:t>(C</a:t>
            </a:r>
            <a:r>
              <a:rPr lang="en-US" b="1" i="1" baseline="-25000" dirty="0"/>
              <a:t>1</a:t>
            </a:r>
            <a:r>
              <a:rPr lang="en-US" b="1" i="1" dirty="0"/>
              <a:t>,C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  <a:r>
              <a:rPr lang="en-US" dirty="0"/>
              <a:t> is high, then with high prob. </a:t>
            </a:r>
            <a:r>
              <a:rPr lang="en-US" b="1" i="1" dirty="0"/>
              <a:t>h(C</a:t>
            </a:r>
            <a:r>
              <a:rPr lang="en-US" b="1" i="1" baseline="-25000" dirty="0"/>
              <a:t>1</a:t>
            </a:r>
            <a:r>
              <a:rPr lang="en-US" b="1" i="1" dirty="0"/>
              <a:t>) = h(C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b="1" i="1" dirty="0" err="1"/>
              <a:t>sim</a:t>
            </a:r>
            <a:r>
              <a:rPr lang="en-US" b="1" i="1" dirty="0"/>
              <a:t>(C</a:t>
            </a:r>
            <a:r>
              <a:rPr lang="en-US" b="1" i="1" baseline="-25000" dirty="0"/>
              <a:t>1</a:t>
            </a:r>
            <a:r>
              <a:rPr lang="en-US" b="1" i="1" dirty="0"/>
              <a:t>,C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  <a:r>
              <a:rPr lang="en-US" dirty="0"/>
              <a:t> is low, then with high prob. </a:t>
            </a:r>
            <a:r>
              <a:rPr lang="en-US" b="1" i="1" dirty="0"/>
              <a:t>h(C</a:t>
            </a:r>
            <a:r>
              <a:rPr lang="en-US" b="1" i="1" baseline="-25000" dirty="0"/>
              <a:t>1</a:t>
            </a:r>
            <a:r>
              <a:rPr lang="en-US" b="1" i="1" dirty="0"/>
              <a:t>) ≠ h(C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pPr lvl="8"/>
            <a:endParaRPr lang="en-US" b="1" dirty="0">
              <a:solidFill>
                <a:srgbClr val="D60093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Hash docs into buckets. Expect that “most” pairs of near duplicate docs hash into the same bucket!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250-8319-48A7-B295-578641B1A2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81000" y="3733800"/>
            <a:ext cx="8610600" cy="1524000"/>
          </a:xfrm>
          <a:prstGeom prst="roundRect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Min-Hashing (Chapter 3.3.2)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2578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Goal: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Find a hash function </a:t>
            </a:r>
            <a:r>
              <a:rPr lang="en-US" b="1" i="1" dirty="0">
                <a:solidFill>
                  <a:srgbClr val="FF0066"/>
                </a:solidFill>
              </a:rPr>
              <a:t>h(·)</a:t>
            </a:r>
            <a:r>
              <a:rPr lang="en-US" b="1" dirty="0">
                <a:solidFill>
                  <a:srgbClr val="FF0066"/>
                </a:solidFill>
              </a:rPr>
              <a:t> such that:</a:t>
            </a:r>
          </a:p>
          <a:p>
            <a:pPr lvl="1"/>
            <a:r>
              <a:rPr lang="en-US" dirty="0"/>
              <a:t>if </a:t>
            </a:r>
            <a:r>
              <a:rPr lang="en-US" b="1" i="1" dirty="0" err="1"/>
              <a:t>sim</a:t>
            </a:r>
            <a:r>
              <a:rPr lang="en-US" b="1" i="1" dirty="0"/>
              <a:t>(C</a:t>
            </a:r>
            <a:r>
              <a:rPr lang="en-US" b="1" i="1" baseline="-25000" dirty="0"/>
              <a:t>1</a:t>
            </a:r>
            <a:r>
              <a:rPr lang="en-US" b="1" i="1" dirty="0"/>
              <a:t>,C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  <a:r>
              <a:rPr lang="en-US" dirty="0"/>
              <a:t> is high, then with high prob. </a:t>
            </a:r>
            <a:r>
              <a:rPr lang="en-US" b="1" i="1" dirty="0"/>
              <a:t>h(C</a:t>
            </a:r>
            <a:r>
              <a:rPr lang="en-US" b="1" i="1" baseline="-25000" dirty="0"/>
              <a:t>1</a:t>
            </a:r>
            <a:r>
              <a:rPr lang="en-US" b="1" i="1" dirty="0"/>
              <a:t>) = h(C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b="1" i="1" dirty="0" err="1"/>
              <a:t>sim</a:t>
            </a:r>
            <a:r>
              <a:rPr lang="en-US" b="1" i="1" dirty="0"/>
              <a:t>(C</a:t>
            </a:r>
            <a:r>
              <a:rPr lang="en-US" b="1" i="1" baseline="-25000" dirty="0"/>
              <a:t>1</a:t>
            </a:r>
            <a:r>
              <a:rPr lang="en-US" b="1" i="1" dirty="0"/>
              <a:t>,C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  <a:r>
              <a:rPr lang="en-US" dirty="0"/>
              <a:t> is low, then with high prob. </a:t>
            </a:r>
            <a:r>
              <a:rPr lang="en-US" b="1" i="1" dirty="0"/>
              <a:t>h(C</a:t>
            </a:r>
            <a:r>
              <a:rPr lang="en-US" b="1" i="1" baseline="-25000" dirty="0"/>
              <a:t>1</a:t>
            </a:r>
            <a:r>
              <a:rPr lang="en-US" b="1" i="1" dirty="0"/>
              <a:t>) ≠ h(C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pPr lvl="8"/>
            <a:endParaRPr lang="en-US" b="1" dirty="0">
              <a:solidFill>
                <a:srgbClr val="D60093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Clearly, the hash function depends on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the similarity metric:</a:t>
            </a:r>
          </a:p>
          <a:p>
            <a:pPr lvl="1"/>
            <a:r>
              <a:rPr lang="en-US" dirty="0"/>
              <a:t>Not all similarity metrics have a suitable </a:t>
            </a:r>
            <a:br>
              <a:rPr lang="en-US" dirty="0"/>
            </a:br>
            <a:r>
              <a:rPr lang="en-US" dirty="0"/>
              <a:t>hash function</a:t>
            </a:r>
          </a:p>
          <a:p>
            <a:r>
              <a:rPr lang="en-US" b="1" dirty="0"/>
              <a:t>There is a suitable hash function for </a:t>
            </a:r>
            <a:br>
              <a:rPr lang="en-US" b="1" dirty="0"/>
            </a:br>
            <a:r>
              <a:rPr lang="en-US" b="1" dirty="0"/>
              <a:t>the </a:t>
            </a:r>
            <a:r>
              <a:rPr lang="en-US" b="1" dirty="0" err="1"/>
              <a:t>Jaccard</a:t>
            </a:r>
            <a:r>
              <a:rPr lang="en-US" b="1" dirty="0"/>
              <a:t> similarity: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/>
              <a:t>It is called </a:t>
            </a:r>
            <a:r>
              <a:rPr lang="en-US" b="1" dirty="0">
                <a:solidFill>
                  <a:srgbClr val="D60093"/>
                </a:solidFill>
              </a:rPr>
              <a:t>Min-Hashing</a:t>
            </a:r>
            <a:r>
              <a:rPr lang="en-US" dirty="0">
                <a:solidFill>
                  <a:srgbClr val="D60093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0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8DEC-E51D-40AD-8624-2F07CB8C5484}" type="slidenum">
              <a:rPr lang="en-US"/>
              <a:pPr/>
              <a:t>29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Min-Hashing</a:t>
            </a:r>
            <a:endParaRPr lang="en-US" i="1" dirty="0">
              <a:solidFill>
                <a:srgbClr val="FF0066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the rows of the </a:t>
            </a:r>
            <a:r>
              <a:rPr lang="en-US" dirty="0" err="1"/>
              <a:t>boolean</a:t>
            </a:r>
            <a:r>
              <a:rPr lang="en-US" dirty="0"/>
              <a:t> matrix permuted under </a:t>
            </a:r>
            <a:r>
              <a:rPr lang="en-US" b="1" dirty="0">
                <a:solidFill>
                  <a:srgbClr val="FF0066"/>
                </a:solidFill>
              </a:rPr>
              <a:t>random permutation </a:t>
            </a:r>
            <a:r>
              <a:rPr lang="en-US" b="1" i="1" dirty="0">
                <a:sym typeface="Symbol"/>
              </a:rPr>
              <a:t></a:t>
            </a:r>
            <a:endParaRPr lang="en-US" b="1" i="1" dirty="0"/>
          </a:p>
          <a:p>
            <a:pPr lvl="8"/>
            <a:endParaRPr lang="en-US" dirty="0"/>
          </a:p>
          <a:p>
            <a:r>
              <a:rPr lang="en-US" dirty="0"/>
              <a:t>Define a </a:t>
            </a:r>
            <a:r>
              <a:rPr lang="en-US" b="1" dirty="0">
                <a:solidFill>
                  <a:srgbClr val="D60093"/>
                </a:solidFill>
              </a:rPr>
              <a:t>“hash” function </a:t>
            </a:r>
            <a:r>
              <a:rPr lang="en-US" b="1" i="1" dirty="0">
                <a:solidFill>
                  <a:srgbClr val="D60093"/>
                </a:solidFill>
              </a:rPr>
              <a:t>h</a:t>
            </a:r>
            <a:r>
              <a:rPr lang="en-US" b="1" i="1" baseline="-25000" dirty="0">
                <a:solidFill>
                  <a:srgbClr val="D60093"/>
                </a:solidFill>
                <a:sym typeface="Symbol"/>
              </a:rPr>
              <a:t></a:t>
            </a:r>
            <a:r>
              <a:rPr lang="en-US" b="1" i="1" dirty="0">
                <a:solidFill>
                  <a:srgbClr val="D60093"/>
                </a:solidFill>
              </a:rPr>
              <a:t>(C)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dirty="0"/>
              <a:t>= the index of the </a:t>
            </a:r>
            <a:r>
              <a:rPr lang="en-US" b="1" dirty="0"/>
              <a:t>first</a:t>
            </a:r>
            <a:r>
              <a:rPr lang="en-US" dirty="0"/>
              <a:t> (in the permuted order </a:t>
            </a:r>
            <a:r>
              <a:rPr lang="en-US" b="1" dirty="0">
                <a:sym typeface="Symbol"/>
              </a:rPr>
              <a:t></a:t>
            </a:r>
            <a:r>
              <a:rPr lang="en-US" dirty="0"/>
              <a:t>) row in which column </a:t>
            </a:r>
            <a:r>
              <a:rPr lang="en-US" b="1" i="1" dirty="0"/>
              <a:t>C</a:t>
            </a:r>
            <a:r>
              <a:rPr lang="en-US" dirty="0"/>
              <a:t> has value </a:t>
            </a:r>
            <a:r>
              <a:rPr lang="en-US" b="1" dirty="0"/>
              <a:t>1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		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h</a:t>
            </a:r>
            <a:r>
              <a:rPr lang="en-US" b="1" i="1" baseline="-25000" dirty="0">
                <a:latin typeface="Arial" pitchFamily="34" charset="0"/>
                <a:cs typeface="Arial" pitchFamily="34" charset="0"/>
                <a:sym typeface="Symbol"/>
              </a:rPr>
              <a:t>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(C) = min</a:t>
            </a:r>
            <a:r>
              <a:rPr lang="en-US" b="1" i="1" baseline="-25000" dirty="0"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/>
              </a:rPr>
              <a:t>(C)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  <a:p>
            <a:pPr lvl="8"/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Use several (e.g., 100) independent hash functions (that is, permutations) to create a signature of a column</a:t>
            </a:r>
          </a:p>
        </p:txBody>
      </p:sp>
    </p:spTree>
    <p:extLst>
      <p:ext uri="{BB962C8B-B14F-4D97-AF65-F5344CB8AC3E}">
        <p14:creationId xmlns:p14="http://schemas.microsoft.com/office/powerpoint/2010/main" val="209367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7"/>
          <p:cNvSpPr/>
          <p:nvPr/>
        </p:nvSpPr>
        <p:spPr>
          <a:xfrm>
            <a:off x="162275" y="3609350"/>
            <a:ext cx="4169700" cy="20250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57"/>
          <p:cNvSpPr txBox="1"/>
          <p:nvPr/>
        </p:nvSpPr>
        <p:spPr>
          <a:xfrm>
            <a:off x="0" y="571500"/>
            <a:ext cx="9144000" cy="9171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4400" b="1" kern="0" dirty="0">
                <a:solidFill>
                  <a:srgbClr val="FFF2CC"/>
                </a:solidFill>
                <a:latin typeface="Arial"/>
                <a:cs typeface="Arial"/>
                <a:sym typeface="Arial"/>
              </a:rPr>
              <a:t>     Big Data Analytics</a:t>
            </a:r>
            <a:endParaRPr sz="2400" i="1" kern="0" dirty="0">
              <a:solidFill>
                <a:srgbClr val="FFF2CC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57"/>
          <p:cNvSpPr txBox="1"/>
          <p:nvPr/>
        </p:nvSpPr>
        <p:spPr>
          <a:xfrm>
            <a:off x="0" y="1403050"/>
            <a:ext cx="9144000" cy="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endParaRPr sz="2400" kern="0">
              <a:solidFill>
                <a:srgbClr val="F3F3F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57"/>
          <p:cNvSpPr/>
          <p:nvPr/>
        </p:nvSpPr>
        <p:spPr>
          <a:xfrm>
            <a:off x="1686000" y="1665475"/>
            <a:ext cx="4984500" cy="824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Goal: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Generalizations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 </a:t>
            </a:r>
            <a:r>
              <a:rPr lang="en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or </a:t>
            </a:r>
            <a:r>
              <a:rPr lang="en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summarization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of the data. 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70" name="Google Shape;570;p57"/>
          <p:cNvCxnSpPr/>
          <p:nvPr/>
        </p:nvCxnSpPr>
        <p:spPr>
          <a:xfrm flipH="1">
            <a:off x="2871650" y="2648400"/>
            <a:ext cx="423300" cy="34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571" name="Google Shape;571;p57"/>
          <p:cNvCxnSpPr/>
          <p:nvPr/>
        </p:nvCxnSpPr>
        <p:spPr>
          <a:xfrm>
            <a:off x="4993250" y="2634300"/>
            <a:ext cx="428400" cy="37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72" name="Google Shape;572;p57"/>
          <p:cNvSpPr txBox="1"/>
          <p:nvPr/>
        </p:nvSpPr>
        <p:spPr>
          <a:xfrm>
            <a:off x="266750" y="3850750"/>
            <a:ext cx="2681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Hadoop File System</a:t>
            </a:r>
            <a:endParaRPr sz="2000" kern="0" dirty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73" name="Google Shape;573;p57"/>
          <p:cNvSpPr txBox="1"/>
          <p:nvPr/>
        </p:nvSpPr>
        <p:spPr>
          <a:xfrm>
            <a:off x="93275" y="4704000"/>
            <a:ext cx="2681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MapReduce</a:t>
            </a:r>
            <a:endParaRPr sz="2000" kern="0" dirty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74" name="Google Shape;574;p57"/>
          <p:cNvSpPr txBox="1"/>
          <p:nvPr/>
        </p:nvSpPr>
        <p:spPr>
          <a:xfrm>
            <a:off x="2026500" y="3983475"/>
            <a:ext cx="2681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Spark</a:t>
            </a:r>
            <a:endParaRPr sz="2000" kern="0" dirty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75" name="Google Shape;575;p57"/>
          <p:cNvSpPr txBox="1"/>
          <p:nvPr/>
        </p:nvSpPr>
        <p:spPr>
          <a:xfrm>
            <a:off x="1912250" y="4856400"/>
            <a:ext cx="2681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Tensorflow</a:t>
            </a:r>
            <a:endParaRPr sz="2000" kern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76" name="Google Shape;576;p57"/>
          <p:cNvSpPr/>
          <p:nvPr/>
        </p:nvSpPr>
        <p:spPr>
          <a:xfrm>
            <a:off x="4579050" y="3609350"/>
            <a:ext cx="4409700" cy="20250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57"/>
          <p:cNvSpPr txBox="1"/>
          <p:nvPr/>
        </p:nvSpPr>
        <p:spPr>
          <a:xfrm>
            <a:off x="4860000" y="3687963"/>
            <a:ext cx="2681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 dirty="0">
                <a:solidFill>
                  <a:srgbClr val="C00000"/>
                </a:solidFill>
                <a:latin typeface="Caveat"/>
                <a:ea typeface="Caveat"/>
                <a:cs typeface="Caveat"/>
                <a:sym typeface="Caveat"/>
              </a:rPr>
              <a:t>Similarity Search</a:t>
            </a:r>
            <a:endParaRPr sz="2000" kern="0" dirty="0">
              <a:solidFill>
                <a:srgbClr val="C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78" name="Google Shape;578;p57"/>
          <p:cNvSpPr txBox="1"/>
          <p:nvPr/>
        </p:nvSpPr>
        <p:spPr>
          <a:xfrm>
            <a:off x="5650250" y="4637575"/>
            <a:ext cx="3101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Recommendation Systems</a:t>
            </a:r>
            <a:endParaRPr sz="2000" kern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79" name="Google Shape;579;p57"/>
          <p:cNvSpPr txBox="1"/>
          <p:nvPr/>
        </p:nvSpPr>
        <p:spPr>
          <a:xfrm>
            <a:off x="4577050" y="4272575"/>
            <a:ext cx="2238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Graph Analysis</a:t>
            </a:r>
            <a:endParaRPr sz="2000" kern="0" dirty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80" name="Google Shape;580;p57"/>
          <p:cNvSpPr txBox="1"/>
          <p:nvPr/>
        </p:nvSpPr>
        <p:spPr>
          <a:xfrm>
            <a:off x="5451475" y="5087350"/>
            <a:ext cx="3101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Deep Learning</a:t>
            </a:r>
            <a:endParaRPr sz="2000" kern="0" dirty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81" name="Google Shape;581;p57"/>
          <p:cNvSpPr txBox="1"/>
          <p:nvPr/>
        </p:nvSpPr>
        <p:spPr>
          <a:xfrm>
            <a:off x="1058975" y="4308650"/>
            <a:ext cx="2681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>
                <a:solidFill>
                  <a:srgbClr val="434343"/>
                </a:solidFill>
                <a:latin typeface="Caveat"/>
                <a:ea typeface="Caveat"/>
                <a:cs typeface="Caveat"/>
                <a:sym typeface="Caveat"/>
              </a:rPr>
              <a:t>Streaming</a:t>
            </a:r>
            <a:endParaRPr sz="2000" kern="0">
              <a:solidFill>
                <a:srgbClr val="43434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82" name="Google Shape;582;p57"/>
          <p:cNvSpPr txBox="1"/>
          <p:nvPr/>
        </p:nvSpPr>
        <p:spPr>
          <a:xfrm>
            <a:off x="6518100" y="4003738"/>
            <a:ext cx="2681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Hypothesis Testing</a:t>
            </a:r>
            <a:endParaRPr sz="2000" kern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83" name="Google Shape;583;p57"/>
          <p:cNvSpPr txBox="1"/>
          <p:nvPr/>
        </p:nvSpPr>
        <p:spPr>
          <a:xfrm>
            <a:off x="870975" y="2999825"/>
            <a:ext cx="32763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 dirty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Data/Workflow Frameworks</a:t>
            </a:r>
            <a:endParaRPr sz="2000" kern="0" dirty="0">
              <a:solidFill>
                <a:srgbClr val="38761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84" name="Google Shape;584;p57"/>
          <p:cNvSpPr txBox="1"/>
          <p:nvPr/>
        </p:nvSpPr>
        <p:spPr>
          <a:xfrm>
            <a:off x="4572125" y="2999825"/>
            <a:ext cx="28983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Analyses and Algorithms</a:t>
            </a:r>
            <a:endParaRPr sz="2000" kern="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6909-4CE6-4193-95F1-CD06F119D867}" type="slidenum">
              <a:rPr lang="en-US"/>
              <a:pPr/>
              <a:t>30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Min-Hashing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permutation </a:t>
            </a:r>
            <a:r>
              <a:rPr lang="en-US" dirty="0"/>
              <a:t>of the rows (the universe U).</a:t>
            </a:r>
          </a:p>
          <a:p>
            <a:r>
              <a:rPr lang="en-US" dirty="0"/>
              <a:t>Define “</a:t>
            </a:r>
            <a:r>
              <a:rPr lang="en-US" dirty="0">
                <a:solidFill>
                  <a:srgbClr val="FF0000"/>
                </a:solidFill>
              </a:rPr>
              <a:t>hash</a:t>
            </a:r>
            <a:r>
              <a:rPr lang="en-US" dirty="0"/>
              <a:t>” function for set </a:t>
            </a:r>
            <a:r>
              <a:rPr lang="en-US" dirty="0">
                <a:solidFill>
                  <a:srgbClr val="0070C0"/>
                </a:solidFill>
              </a:rPr>
              <a:t>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h(S) </a:t>
            </a:r>
            <a:r>
              <a:rPr lang="en-US" dirty="0"/>
              <a:t>=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index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row 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the permuted order</a:t>
            </a:r>
            <a:r>
              <a:rPr lang="en-US" dirty="0"/>
              <a:t>) in which column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has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or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h(S) </a:t>
            </a:r>
            <a:r>
              <a:rPr lang="en-US" dirty="0"/>
              <a:t>=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index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element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the permuted order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k </a:t>
            </a:r>
            <a:r>
              <a:rPr lang="en-US" dirty="0"/>
              <a:t>(e.g., k = 100) independent random permutations to create a signature.</a:t>
            </a:r>
          </a:p>
        </p:txBody>
      </p:sp>
    </p:spTree>
    <p:extLst>
      <p:ext uri="{BB962C8B-B14F-4D97-AF65-F5344CB8AC3E}">
        <p14:creationId xmlns:p14="http://schemas.microsoft.com/office/powerpoint/2010/main" val="1595764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minhash signatures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33105"/>
              </p:ext>
            </p:extLst>
          </p:nvPr>
        </p:nvGraphicFramePr>
        <p:xfrm>
          <a:off x="762000" y="2286000"/>
          <a:ext cx="23622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80920"/>
              </p:ext>
            </p:extLst>
          </p:nvPr>
        </p:nvGraphicFramePr>
        <p:xfrm>
          <a:off x="3962400" y="2514600"/>
          <a:ext cx="457200" cy="27432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82" name="Right Arrow 8"/>
          <p:cNvSpPr>
            <a:spLocks noChangeArrowheads="1"/>
          </p:cNvSpPr>
          <p:nvPr/>
        </p:nvSpPr>
        <p:spPr bwMode="auto">
          <a:xfrm>
            <a:off x="32766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7183" name="Right Arrow 9"/>
          <p:cNvSpPr>
            <a:spLocks noChangeArrowheads="1"/>
          </p:cNvSpPr>
          <p:nvPr/>
        </p:nvSpPr>
        <p:spPr bwMode="auto">
          <a:xfrm>
            <a:off x="45720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08115"/>
              </p:ext>
            </p:extLst>
          </p:nvPr>
        </p:nvGraphicFramePr>
        <p:xfrm>
          <a:off x="5257798" y="2286000"/>
          <a:ext cx="2667002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2811"/>
              </p:ext>
            </p:extLst>
          </p:nvPr>
        </p:nvGraphicFramePr>
        <p:xfrm>
          <a:off x="6096000" y="5334000"/>
          <a:ext cx="182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562600" y="2895600"/>
            <a:ext cx="762000" cy="2514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3276600"/>
            <a:ext cx="1219200" cy="2133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895600"/>
            <a:ext cx="1676400" cy="2514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2600" y="3276600"/>
            <a:ext cx="2133600" cy="2133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3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minhash signatures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2692"/>
              </p:ext>
            </p:extLst>
          </p:nvPr>
        </p:nvGraphicFramePr>
        <p:xfrm>
          <a:off x="762000" y="2286000"/>
          <a:ext cx="23622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62554"/>
              </p:ext>
            </p:extLst>
          </p:nvPr>
        </p:nvGraphicFramePr>
        <p:xfrm>
          <a:off x="3962400" y="2514600"/>
          <a:ext cx="457200" cy="27432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206" name="Right Arrow 8"/>
          <p:cNvSpPr>
            <a:spLocks noChangeArrowheads="1"/>
          </p:cNvSpPr>
          <p:nvPr/>
        </p:nvSpPr>
        <p:spPr bwMode="auto">
          <a:xfrm>
            <a:off x="32766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8207" name="Right Arrow 9"/>
          <p:cNvSpPr>
            <a:spLocks noChangeArrowheads="1"/>
          </p:cNvSpPr>
          <p:nvPr/>
        </p:nvSpPr>
        <p:spPr bwMode="auto">
          <a:xfrm>
            <a:off x="45720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04357"/>
              </p:ext>
            </p:extLst>
          </p:nvPr>
        </p:nvGraphicFramePr>
        <p:xfrm>
          <a:off x="5410200" y="2286000"/>
          <a:ext cx="2666998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32427"/>
              </p:ext>
            </p:extLst>
          </p:nvPr>
        </p:nvGraphicFramePr>
        <p:xfrm>
          <a:off x="6248400" y="5334000"/>
          <a:ext cx="182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29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minhash signatures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41032"/>
              </p:ext>
            </p:extLst>
          </p:nvPr>
        </p:nvGraphicFramePr>
        <p:xfrm>
          <a:off x="762000" y="2286000"/>
          <a:ext cx="23622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3116"/>
              </p:ext>
            </p:extLst>
          </p:nvPr>
        </p:nvGraphicFramePr>
        <p:xfrm>
          <a:off x="3962400" y="2514600"/>
          <a:ext cx="457200" cy="27432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230" name="Right Arrow 8"/>
          <p:cNvSpPr>
            <a:spLocks noChangeArrowheads="1"/>
          </p:cNvSpPr>
          <p:nvPr/>
        </p:nvSpPr>
        <p:spPr bwMode="auto">
          <a:xfrm>
            <a:off x="32766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231" name="Right Arrow 9"/>
          <p:cNvSpPr>
            <a:spLocks noChangeArrowheads="1"/>
          </p:cNvSpPr>
          <p:nvPr/>
        </p:nvSpPr>
        <p:spPr bwMode="auto">
          <a:xfrm>
            <a:off x="45720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86783"/>
              </p:ext>
            </p:extLst>
          </p:nvPr>
        </p:nvGraphicFramePr>
        <p:xfrm>
          <a:off x="5410200" y="2286000"/>
          <a:ext cx="2666998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76060"/>
              </p:ext>
            </p:extLst>
          </p:nvPr>
        </p:nvGraphicFramePr>
        <p:xfrm>
          <a:off x="6248400" y="5344160"/>
          <a:ext cx="182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10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minhash signatures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42018"/>
              </p:ext>
            </p:extLst>
          </p:nvPr>
        </p:nvGraphicFramePr>
        <p:xfrm>
          <a:off x="762000" y="2286000"/>
          <a:ext cx="23622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28886"/>
              </p:ext>
            </p:extLst>
          </p:nvPr>
        </p:nvGraphicFramePr>
        <p:xfrm>
          <a:off x="3886196" y="2920682"/>
          <a:ext cx="243840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US" b="1" baseline="-25000" dirty="0" err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US" b="1" baseline="-25000" dirty="0" err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US" b="1" baseline="-25000" dirty="0" err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95600" y="3200400"/>
            <a:ext cx="9906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dirty="0">
                <a:solidFill>
                  <a:srgbClr val="2D2DB9"/>
                </a:solidFill>
              </a:rPr>
              <a:t>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4057" y="4656147"/>
            <a:ext cx="5304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Sig(S) </a:t>
            </a:r>
            <a:r>
              <a:rPr lang="en-US" sz="2400" dirty="0"/>
              <a:t>= vector of hash values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e.g.,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Sig(S</a:t>
            </a:r>
            <a:r>
              <a:rPr lang="en-US" sz="20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= [2,1,1]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Sig(</a:t>
            </a:r>
            <a:r>
              <a:rPr lang="en-US" sz="2400" dirty="0" err="1">
                <a:solidFill>
                  <a:srgbClr val="0070C0"/>
                </a:solidFill>
              </a:rPr>
              <a:t>S,i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= value of the i-</a:t>
            </a:r>
            <a:r>
              <a:rPr lang="en-US" sz="2400" dirty="0" err="1"/>
              <a:t>th</a:t>
            </a:r>
            <a:r>
              <a:rPr lang="en-US" sz="2400" dirty="0"/>
              <a:t> hash function for set 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E.g.,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Sig(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000" baseline="-25000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,3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3500" y="2283767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Signature matrix</a:t>
            </a:r>
          </a:p>
        </p:txBody>
      </p:sp>
    </p:spTree>
    <p:extLst>
      <p:ext uri="{BB962C8B-B14F-4D97-AF65-F5344CB8AC3E}">
        <p14:creationId xmlns:p14="http://schemas.microsoft.com/office/powerpoint/2010/main" val="7170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EA28-8777-47BB-A7A8-90CEC05016F2}" type="slidenum">
              <a:rPr lang="en-US"/>
              <a:pPr/>
              <a:t>35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/>
              <a:t>Hash function Property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20000" cy="4800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3000" dirty="0" err="1">
                <a:solidFill>
                  <a:srgbClr val="0070C0"/>
                </a:solidFill>
              </a:rPr>
              <a:t>Pr</a:t>
            </a:r>
            <a:r>
              <a:rPr lang="en-US" sz="3000" dirty="0">
                <a:solidFill>
                  <a:srgbClr val="0070C0"/>
                </a:solidFill>
              </a:rPr>
              <a:t>(h(S</a:t>
            </a:r>
            <a:r>
              <a:rPr lang="en-US" sz="3000" baseline="-25000" dirty="0">
                <a:solidFill>
                  <a:srgbClr val="0070C0"/>
                </a:solidFill>
              </a:rPr>
              <a:t>1</a:t>
            </a:r>
            <a:r>
              <a:rPr lang="en-US" sz="3000" dirty="0">
                <a:solidFill>
                  <a:srgbClr val="0070C0"/>
                </a:solidFill>
              </a:rPr>
              <a:t>) = h(S</a:t>
            </a:r>
            <a:r>
              <a:rPr lang="en-US" sz="3000" baseline="-25000" dirty="0">
                <a:solidFill>
                  <a:srgbClr val="0070C0"/>
                </a:solidFill>
              </a:rPr>
              <a:t>2</a:t>
            </a:r>
            <a:r>
              <a:rPr lang="en-US" sz="3000" dirty="0">
                <a:solidFill>
                  <a:srgbClr val="0070C0"/>
                </a:solidFill>
              </a:rPr>
              <a:t>)) = </a:t>
            </a:r>
            <a:r>
              <a:rPr lang="en-US" sz="3000" dirty="0" err="1">
                <a:solidFill>
                  <a:srgbClr val="0070C0"/>
                </a:solidFill>
              </a:rPr>
              <a:t>Sim</a:t>
            </a:r>
            <a:r>
              <a:rPr lang="en-US" sz="3000" dirty="0">
                <a:solidFill>
                  <a:srgbClr val="0070C0"/>
                </a:solidFill>
              </a:rPr>
              <a:t>(S</a:t>
            </a:r>
            <a:r>
              <a:rPr lang="en-US" sz="3000" baseline="-25000" dirty="0">
                <a:solidFill>
                  <a:srgbClr val="0070C0"/>
                </a:solidFill>
              </a:rPr>
              <a:t>1</a:t>
            </a:r>
            <a:r>
              <a:rPr lang="en-US" sz="3000" dirty="0">
                <a:solidFill>
                  <a:srgbClr val="0070C0"/>
                </a:solidFill>
              </a:rPr>
              <a:t>,S</a:t>
            </a:r>
            <a:r>
              <a:rPr lang="en-US" sz="3000" baseline="-25000" dirty="0">
                <a:solidFill>
                  <a:srgbClr val="0070C0"/>
                </a:solidFill>
              </a:rPr>
              <a:t>2</a:t>
            </a:r>
            <a:r>
              <a:rPr lang="en-US" sz="3000" dirty="0">
                <a:solidFill>
                  <a:srgbClr val="0070C0"/>
                </a:solidFill>
              </a:rPr>
              <a:t>)</a:t>
            </a:r>
          </a:p>
          <a:p>
            <a:endParaRPr lang="en-US" sz="3000" dirty="0"/>
          </a:p>
          <a:p>
            <a:r>
              <a:rPr lang="en-US" dirty="0"/>
              <a:t>where the probability is over all choices of  permutations. </a:t>
            </a:r>
          </a:p>
          <a:p>
            <a:endParaRPr lang="en-US" dirty="0">
              <a:solidFill>
                <a:srgbClr val="33CC33"/>
              </a:solidFill>
            </a:endParaRPr>
          </a:p>
          <a:p>
            <a:r>
              <a:rPr lang="en-US" dirty="0">
                <a:solidFill>
                  <a:srgbClr val="33CC33"/>
                </a:solidFill>
              </a:rPr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first row where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of the two sets has value 1</a:t>
            </a:r>
            <a:r>
              <a:rPr lang="en-US" dirty="0"/>
              <a:t> belongs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Recall that union contains rows with at least one 1.</a:t>
            </a:r>
          </a:p>
          <a:p>
            <a:pPr lvl="1"/>
            <a:r>
              <a:rPr lang="en-US" dirty="0"/>
              <a:t>We have equality if </a:t>
            </a:r>
            <a:r>
              <a:rPr lang="en-US" dirty="0">
                <a:solidFill>
                  <a:srgbClr val="0070C0"/>
                </a:solidFill>
              </a:rPr>
              <a:t>both sets have value 1</a:t>
            </a:r>
            <a:r>
              <a:rPr lang="en-US" dirty="0"/>
              <a:t>, and this row belongs to the </a:t>
            </a:r>
            <a:r>
              <a:rPr lang="en-US" dirty="0">
                <a:solidFill>
                  <a:srgbClr val="0070C0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4168327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Universe: </a:t>
            </a:r>
            <a:r>
              <a:rPr lang="en-US" b="1" dirty="0">
                <a:solidFill>
                  <a:srgbClr val="92D050"/>
                </a:solidFill>
              </a:rPr>
              <a:t>U = {A,B,C,D,E,F,G}</a:t>
            </a:r>
          </a:p>
          <a:p>
            <a:r>
              <a:rPr lang="en-US" dirty="0">
                <a:solidFill>
                  <a:srgbClr val="0070C0"/>
                </a:solidFill>
              </a:rPr>
              <a:t>X = {A,B,F,G}</a:t>
            </a:r>
          </a:p>
          <a:p>
            <a:r>
              <a:rPr lang="en-US" dirty="0">
                <a:solidFill>
                  <a:srgbClr val="0070C0"/>
                </a:solidFill>
              </a:rPr>
              <a:t>Y = {A,E,F,G}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Union =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{A,B,E,F,G}</a:t>
            </a:r>
          </a:p>
          <a:p>
            <a:r>
              <a:rPr lang="en-US" dirty="0">
                <a:solidFill>
                  <a:srgbClr val="FF0000"/>
                </a:solidFill>
              </a:rPr>
              <a:t>Intersection =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{A,F,G}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51145"/>
              </p:ext>
            </p:extLst>
          </p:nvPr>
        </p:nvGraphicFramePr>
        <p:xfrm>
          <a:off x="33274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66813"/>
              </p:ext>
            </p:extLst>
          </p:nvPr>
        </p:nvGraphicFramePr>
        <p:xfrm>
          <a:off x="5715000" y="3835399"/>
          <a:ext cx="457200" cy="2743202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50292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64770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96940"/>
              </p:ext>
            </p:extLst>
          </p:nvPr>
        </p:nvGraphicFramePr>
        <p:xfrm>
          <a:off x="72390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62600" y="236627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C,D could be anywhere they do not affect the probability</a:t>
            </a:r>
          </a:p>
        </p:txBody>
      </p:sp>
    </p:spTree>
    <p:extLst>
      <p:ext uri="{BB962C8B-B14F-4D97-AF65-F5344CB8AC3E}">
        <p14:creationId xmlns:p14="http://schemas.microsoft.com/office/powerpoint/2010/main" val="40079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Universe: </a:t>
            </a:r>
            <a:r>
              <a:rPr lang="en-US" b="1" dirty="0">
                <a:solidFill>
                  <a:srgbClr val="92D050"/>
                </a:solidFill>
              </a:rPr>
              <a:t>U = {A,B,C,D,E,F,G}</a:t>
            </a:r>
          </a:p>
          <a:p>
            <a:r>
              <a:rPr lang="en-US" dirty="0">
                <a:solidFill>
                  <a:srgbClr val="0070C0"/>
                </a:solidFill>
              </a:rPr>
              <a:t>X = {A,B,F,G}</a:t>
            </a:r>
          </a:p>
          <a:p>
            <a:r>
              <a:rPr lang="en-US" dirty="0">
                <a:solidFill>
                  <a:srgbClr val="0070C0"/>
                </a:solidFill>
              </a:rPr>
              <a:t>Y = {A,E,F,G}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CC00"/>
                </a:solidFill>
              </a:rPr>
              <a:t>Union =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CC00"/>
                </a:solidFill>
              </a:rPr>
              <a:t>      {A,B,E,F,G}</a:t>
            </a:r>
          </a:p>
          <a:p>
            <a:r>
              <a:rPr lang="en-US" dirty="0">
                <a:solidFill>
                  <a:srgbClr val="FF0000"/>
                </a:solidFill>
              </a:rPr>
              <a:t>Intersection =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{A,F,G}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75812"/>
              </p:ext>
            </p:extLst>
          </p:nvPr>
        </p:nvGraphicFramePr>
        <p:xfrm>
          <a:off x="33274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90493"/>
              </p:ext>
            </p:extLst>
          </p:nvPr>
        </p:nvGraphicFramePr>
        <p:xfrm>
          <a:off x="5715000" y="3835399"/>
          <a:ext cx="457200" cy="2743202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50292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64770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56030"/>
              </p:ext>
            </p:extLst>
          </p:nvPr>
        </p:nvGraphicFramePr>
        <p:xfrm>
          <a:off x="72390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62600" y="236627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* rows belong to the union</a:t>
            </a:r>
          </a:p>
        </p:txBody>
      </p:sp>
    </p:spTree>
    <p:extLst>
      <p:ext uri="{BB962C8B-B14F-4D97-AF65-F5344CB8AC3E}">
        <p14:creationId xmlns:p14="http://schemas.microsoft.com/office/powerpoint/2010/main" val="3013433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Universe: </a:t>
            </a:r>
            <a:r>
              <a:rPr lang="en-US" b="1" dirty="0">
                <a:solidFill>
                  <a:srgbClr val="92D050"/>
                </a:solidFill>
              </a:rPr>
              <a:t>U = {A,B,C,D,E,F,G}</a:t>
            </a:r>
          </a:p>
          <a:p>
            <a:r>
              <a:rPr lang="en-US" dirty="0">
                <a:solidFill>
                  <a:srgbClr val="0070C0"/>
                </a:solidFill>
              </a:rPr>
              <a:t>X = {A,B,F,G}</a:t>
            </a:r>
          </a:p>
          <a:p>
            <a:r>
              <a:rPr lang="en-US" dirty="0">
                <a:solidFill>
                  <a:srgbClr val="0070C0"/>
                </a:solidFill>
              </a:rPr>
              <a:t>Y = {A,E,F,G}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CC00"/>
                </a:solidFill>
              </a:rPr>
              <a:t>Union = </a:t>
            </a:r>
          </a:p>
          <a:p>
            <a:pPr marL="0" indent="0">
              <a:buNone/>
            </a:pPr>
            <a:r>
              <a:rPr lang="en-US" dirty="0">
                <a:solidFill>
                  <a:srgbClr val="FFCC00"/>
                </a:solidFill>
              </a:rPr>
              <a:t>      {A,B,E,F,G}</a:t>
            </a:r>
          </a:p>
          <a:p>
            <a:r>
              <a:rPr lang="en-US" dirty="0">
                <a:solidFill>
                  <a:srgbClr val="FF0000"/>
                </a:solidFill>
              </a:rPr>
              <a:t>Intersection =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{A,F,G}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28246"/>
              </p:ext>
            </p:extLst>
          </p:nvPr>
        </p:nvGraphicFramePr>
        <p:xfrm>
          <a:off x="33274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79850"/>
              </p:ext>
            </p:extLst>
          </p:nvPr>
        </p:nvGraphicFramePr>
        <p:xfrm>
          <a:off x="5715000" y="3835399"/>
          <a:ext cx="457200" cy="2747556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sz="2000" b="1" dirty="0">
                          <a:solidFill>
                            <a:srgbClr val="EF8511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50292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64770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41890"/>
              </p:ext>
            </p:extLst>
          </p:nvPr>
        </p:nvGraphicFramePr>
        <p:xfrm>
          <a:off x="72390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62600" y="236627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question is what is the value of the </a:t>
            </a:r>
            <a:r>
              <a:rPr lang="en-US" b="1" dirty="0">
                <a:solidFill>
                  <a:srgbClr val="EF8511"/>
                </a:solidFill>
              </a:rPr>
              <a:t>first * </a:t>
            </a:r>
            <a:r>
              <a:rPr lang="en-US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633802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Universe: </a:t>
            </a:r>
            <a:r>
              <a:rPr lang="en-US" b="1" dirty="0">
                <a:solidFill>
                  <a:srgbClr val="92D050"/>
                </a:solidFill>
              </a:rPr>
              <a:t>U = {A,B,C,D,E,F,G}</a:t>
            </a:r>
          </a:p>
          <a:p>
            <a:r>
              <a:rPr lang="en-US" dirty="0">
                <a:solidFill>
                  <a:srgbClr val="0070C0"/>
                </a:solidFill>
              </a:rPr>
              <a:t>X = {A,B,F,G}</a:t>
            </a:r>
          </a:p>
          <a:p>
            <a:r>
              <a:rPr lang="en-US" dirty="0">
                <a:solidFill>
                  <a:srgbClr val="0070C0"/>
                </a:solidFill>
              </a:rPr>
              <a:t>Y = {A,E,F,G}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CC00"/>
                </a:solidFill>
              </a:rPr>
              <a:t>Union =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CC00"/>
                </a:solidFill>
              </a:rPr>
              <a:t>      {A,B,E,F,G}</a:t>
            </a:r>
          </a:p>
          <a:p>
            <a:r>
              <a:rPr lang="en-US" dirty="0">
                <a:solidFill>
                  <a:srgbClr val="FF0000"/>
                </a:solidFill>
              </a:rPr>
              <a:t>Intersection =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{A,F,G}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24153"/>
              </p:ext>
            </p:extLst>
          </p:nvPr>
        </p:nvGraphicFramePr>
        <p:xfrm>
          <a:off x="33274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20900"/>
              </p:ext>
            </p:extLst>
          </p:nvPr>
        </p:nvGraphicFramePr>
        <p:xfrm>
          <a:off x="5715000" y="3835399"/>
          <a:ext cx="457200" cy="2747556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sz="2000" b="1" dirty="0">
                          <a:solidFill>
                            <a:srgbClr val="EF8511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50292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64770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26923"/>
              </p:ext>
            </p:extLst>
          </p:nvPr>
        </p:nvGraphicFramePr>
        <p:xfrm>
          <a:off x="72390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62600" y="236627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belongs to the intersection then </a:t>
            </a:r>
            <a:r>
              <a:rPr lang="en-US" dirty="0">
                <a:solidFill>
                  <a:srgbClr val="0070C0"/>
                </a:solidFill>
              </a:rPr>
              <a:t>h(X) = h(Y)</a:t>
            </a:r>
          </a:p>
        </p:txBody>
      </p:sp>
    </p:spTree>
    <p:extLst>
      <p:ext uri="{BB962C8B-B14F-4D97-AF65-F5344CB8AC3E}">
        <p14:creationId xmlns:p14="http://schemas.microsoft.com/office/powerpoint/2010/main" val="271871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2848-54FC-4FE3-959D-68920ECF14A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Goals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Many Web-mining problems can be expressed as finding “similar” sets: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Pages with similar words, e.g., for classification by topic.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 err="1"/>
              <a:t>NetFlix</a:t>
            </a:r>
            <a:r>
              <a:rPr lang="en-US" altLang="en-US" dirty="0"/>
              <a:t> users with similar tastes in movies, for recommendation systems/movies with similar sets of fans.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Images of related events.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dirty="0"/>
              <a:t>Related/similar news articles</a:t>
            </a:r>
          </a:p>
        </p:txBody>
      </p:sp>
    </p:spTree>
    <p:extLst>
      <p:ext uri="{BB962C8B-B14F-4D97-AF65-F5344CB8AC3E}">
        <p14:creationId xmlns:p14="http://schemas.microsoft.com/office/powerpoint/2010/main" val="3782132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Universe: </a:t>
            </a:r>
            <a:r>
              <a:rPr lang="en-US" b="1" dirty="0">
                <a:solidFill>
                  <a:srgbClr val="92D050"/>
                </a:solidFill>
              </a:rPr>
              <a:t>U = {A,B,C,D,E,F,G}</a:t>
            </a:r>
          </a:p>
          <a:p>
            <a:r>
              <a:rPr lang="en-US" dirty="0">
                <a:solidFill>
                  <a:srgbClr val="0070C0"/>
                </a:solidFill>
              </a:rPr>
              <a:t>X = {A,B,F,G}</a:t>
            </a:r>
          </a:p>
          <a:p>
            <a:r>
              <a:rPr lang="en-US" dirty="0">
                <a:solidFill>
                  <a:srgbClr val="0070C0"/>
                </a:solidFill>
              </a:rPr>
              <a:t>Y = {A,E,F,G}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CC00"/>
                </a:solidFill>
              </a:rPr>
              <a:t>Union =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FFCC00"/>
                </a:solidFill>
              </a:rPr>
              <a:t>      {A,B,E,F,G}</a:t>
            </a:r>
          </a:p>
          <a:p>
            <a:r>
              <a:rPr lang="en-US" dirty="0">
                <a:solidFill>
                  <a:srgbClr val="FF0000"/>
                </a:solidFill>
              </a:rPr>
              <a:t>Intersection =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{A,F,G}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16541"/>
              </p:ext>
            </p:extLst>
          </p:nvPr>
        </p:nvGraphicFramePr>
        <p:xfrm>
          <a:off x="33274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19757"/>
              </p:ext>
            </p:extLst>
          </p:nvPr>
        </p:nvGraphicFramePr>
        <p:xfrm>
          <a:off x="5715000" y="3835399"/>
          <a:ext cx="457200" cy="2747556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sz="2000" b="1" dirty="0">
                          <a:solidFill>
                            <a:srgbClr val="EF8511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>
                    <a:lnL w="12700" cmpd="sng">
                      <a:solidFill>
                        <a:srgbClr val="3333CC"/>
                      </a:solidFill>
                    </a:lnL>
                    <a:lnR w="12700" cmpd="sng">
                      <a:solidFill>
                        <a:srgbClr val="3333CC"/>
                      </a:solidFill>
                    </a:lnR>
                    <a:lnT w="12700" cmpd="sng">
                      <a:solidFill>
                        <a:srgbClr val="3333CC"/>
                      </a:solidFill>
                    </a:lnT>
                    <a:lnB w="12700" cmpd="sng">
                      <a:solidFill>
                        <a:srgbClr val="3333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50292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6477000" y="48260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45720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93032"/>
              </p:ext>
            </p:extLst>
          </p:nvPr>
        </p:nvGraphicFramePr>
        <p:xfrm>
          <a:off x="7239000" y="3467100"/>
          <a:ext cx="1524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43400" y="2133600"/>
                <a:ext cx="4724400" cy="143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element of the union is equally likely to be the </a:t>
                </a:r>
                <a:r>
                  <a:rPr lang="en-US" b="1" dirty="0">
                    <a:solidFill>
                      <a:srgbClr val="EF8511"/>
                    </a:solidFill>
                  </a:rPr>
                  <a:t>* </a:t>
                </a:r>
                <a:r>
                  <a:rPr lang="en-US" dirty="0"/>
                  <a:t>element</a:t>
                </a:r>
              </a:p>
              <a:p>
                <a:pPr algn="r"/>
                <a:r>
                  <a:rPr lang="en-US" dirty="0" err="1">
                    <a:solidFill>
                      <a:srgbClr val="0070C0"/>
                    </a:solidFill>
                  </a:rPr>
                  <a:t>Pr</a:t>
                </a:r>
                <a:r>
                  <a:rPr lang="en-US" dirty="0">
                    <a:solidFill>
                      <a:srgbClr val="0070C0"/>
                    </a:solidFill>
                  </a:rPr>
                  <a:t>(h(X) = h(Y))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G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G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Sim</a:t>
                </a:r>
                <a:r>
                  <a:rPr lang="en-US" dirty="0">
                    <a:solidFill>
                      <a:srgbClr val="0070C0"/>
                    </a:solidFill>
                  </a:rPr>
                  <a:t>(X,Y)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133600"/>
                <a:ext cx="4724400" cy="1431354"/>
              </a:xfrm>
              <a:prstGeom prst="rect">
                <a:avLst/>
              </a:prstGeom>
              <a:blipFill rotWithShape="1">
                <a:blip r:embed="rId2"/>
                <a:stretch>
                  <a:fillRect l="-1161" t="-2128" r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748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5105400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similarity is preserved</a:t>
            </a:r>
          </a:p>
          <a:p>
            <a:r>
              <a:rPr lang="en-US" dirty="0"/>
              <a:t>High similarity is well approximated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42C6-9F93-4CF8-92DD-ECD2B448469D}" type="slidenum">
              <a:rPr lang="en-US"/>
              <a:pPr/>
              <a:t>41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for Signatures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similarity of signatures  </a:t>
            </a:r>
            <a:r>
              <a:rPr lang="en-US" dirty="0"/>
              <a:t>is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fraction of the hash functions </a:t>
            </a:r>
            <a:r>
              <a:rPr lang="en-US" dirty="0"/>
              <a:t>in which they agree.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multiple signatures we get a good approximation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1147"/>
              </p:ext>
            </p:extLst>
          </p:nvPr>
        </p:nvGraphicFramePr>
        <p:xfrm>
          <a:off x="762000" y="2667000"/>
          <a:ext cx="2362200" cy="2966720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65981"/>
              </p:ext>
            </p:extLst>
          </p:nvPr>
        </p:nvGraphicFramePr>
        <p:xfrm>
          <a:off x="3733800" y="3241675"/>
          <a:ext cx="1905000" cy="1483360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5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95600" y="3581400"/>
            <a:ext cx="9906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</a:rPr>
              <a:t>≈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87379"/>
              </p:ext>
            </p:extLst>
          </p:nvPr>
        </p:nvGraphicFramePr>
        <p:xfrm>
          <a:off x="6096000" y="2745422"/>
          <a:ext cx="2819401" cy="2595880"/>
        </p:xfrm>
        <a:graphic>
          <a:graphicData uri="http://schemas.openxmlformats.org/drawingml/2006/table">
            <a:tbl>
              <a:tblPr firstRow="1" bandRow="1"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Actual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Sig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3/5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2/3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1/7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3/4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81400" y="2745432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Signature matrix</a:t>
            </a:r>
          </a:p>
        </p:txBody>
      </p:sp>
    </p:spTree>
    <p:extLst>
      <p:ext uri="{BB962C8B-B14F-4D97-AF65-F5344CB8AC3E}">
        <p14:creationId xmlns:p14="http://schemas.microsoft.com/office/powerpoint/2010/main" val="2317612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 it now feasible?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/>
              <a:t>Assume a billion rows</a:t>
            </a:r>
          </a:p>
          <a:p>
            <a:pPr eaLnBrk="1" hangingPunct="1"/>
            <a:r>
              <a:rPr lang="en-US" dirty="0"/>
              <a:t>Hard to pick a random permutation of 1…billion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Even representing a random permutation requires 1 billion entries!!!</a:t>
            </a:r>
          </a:p>
          <a:p>
            <a:pPr eaLnBrk="1" hangingPunct="1"/>
            <a:endParaRPr lang="en-US" b="1" dirty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Too many comparisons to afford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83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more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permuting the rows we will apply a </a:t>
            </a:r>
            <a:r>
              <a:rPr lang="en-US" dirty="0">
                <a:solidFill>
                  <a:srgbClr val="0070C0"/>
                </a:solidFill>
              </a:rPr>
              <a:t>hash function</a:t>
            </a:r>
            <a:r>
              <a:rPr lang="en-US" dirty="0"/>
              <a:t> that maps the rows to a new (possibly larger) space</a:t>
            </a:r>
          </a:p>
          <a:p>
            <a:pPr lvl="1"/>
            <a:r>
              <a:rPr lang="en-US" dirty="0"/>
              <a:t>The value of the hash function is the position of the row in the new order (permutation).</a:t>
            </a:r>
          </a:p>
          <a:p>
            <a:pPr lvl="1"/>
            <a:r>
              <a:rPr lang="en-US" dirty="0"/>
              <a:t>Each set is represented by the smallest hash value among the elements in the set</a:t>
            </a:r>
          </a:p>
          <a:p>
            <a:pPr lvl="1"/>
            <a:endParaRPr lang="en-US" dirty="0"/>
          </a:p>
          <a:p>
            <a:r>
              <a:rPr lang="en-US" dirty="0"/>
              <a:t>The space of the hash functions should be such that if we select one at random each element (row) has equal probability to have the smallest value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Min-wise independent </a:t>
            </a:r>
            <a:r>
              <a:rPr lang="en-US" dirty="0"/>
              <a:t>hash functions </a:t>
            </a:r>
          </a:p>
        </p:txBody>
      </p:sp>
    </p:spTree>
    <p:extLst>
      <p:ext uri="{BB962C8B-B14F-4D97-AF65-F5344CB8AC3E}">
        <p14:creationId xmlns:p14="http://schemas.microsoft.com/office/powerpoint/2010/main" val="2229493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Algorithm – One set, one hash function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52400" y="1554701"/>
            <a:ext cx="8229600" cy="4876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Computing </a:t>
            </a:r>
            <a:r>
              <a:rPr lang="en-US" b="1" dirty="0">
                <a:solidFill>
                  <a:srgbClr val="FF0000"/>
                </a:solidFill>
              </a:rPr>
              <a:t>Sig(</a:t>
            </a:r>
            <a:r>
              <a:rPr lang="en-US" b="1" dirty="0" err="1">
                <a:solidFill>
                  <a:srgbClr val="FF0000"/>
                </a:solidFill>
              </a:rPr>
              <a:t>S,i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/>
              <a:t>for a single column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/>
              <a:t> and single hash function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</a:p>
          <a:p>
            <a:pPr marL="0" indent="0" eaLnBrk="1" hangingPunct="1">
              <a:buNone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b="1" dirty="0"/>
              <a:t>for</a:t>
            </a:r>
            <a:r>
              <a:rPr lang="en-US" dirty="0"/>
              <a:t> each row </a:t>
            </a:r>
            <a:r>
              <a:rPr lang="en-US" b="1" dirty="0">
                <a:solidFill>
                  <a:srgbClr val="0070C0"/>
                </a:solidFill>
              </a:rPr>
              <a:t>r 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dirty="0"/>
              <a:t>     compute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) 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b="1" dirty="0"/>
              <a:t>      if </a:t>
            </a:r>
            <a:r>
              <a:rPr lang="en-US" dirty="0"/>
              <a:t>column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i="1" dirty="0"/>
              <a:t> </a:t>
            </a:r>
            <a:r>
              <a:rPr lang="en-US" dirty="0"/>
              <a:t>has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 in row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dirty="0"/>
              <a:t> 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Sig(</a:t>
            </a:r>
            <a:r>
              <a:rPr lang="en-US" b="1" dirty="0" err="1">
                <a:solidFill>
                  <a:srgbClr val="0070C0"/>
                </a:solidFill>
              </a:rPr>
              <a:t>S,i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= Sig(</a:t>
            </a:r>
            <a:r>
              <a:rPr lang="en-US" b="1" dirty="0" err="1">
                <a:solidFill>
                  <a:srgbClr val="0070C0"/>
                </a:solidFill>
              </a:rPr>
              <a:t>S,i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&lt; 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? Sig(</a:t>
            </a:r>
            <a:r>
              <a:rPr lang="en-US" b="1" dirty="0" err="1">
                <a:solidFill>
                  <a:srgbClr val="0070C0"/>
                </a:solidFill>
              </a:rPr>
              <a:t>S,i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 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638800"/>
            <a:ext cx="9144000" cy="1200329"/>
          </a:xfrm>
          <a:prstGeom prst="rect">
            <a:avLst/>
          </a:prstGeom>
          <a:solidFill>
            <a:srgbClr val="0DDEE3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Sig(</a:t>
            </a:r>
            <a:r>
              <a:rPr lang="en-US" sz="2400" b="1" dirty="0" err="1">
                <a:solidFill>
                  <a:srgbClr val="C00000"/>
                </a:solidFill>
              </a:rPr>
              <a:t>S,i</a:t>
            </a:r>
            <a:r>
              <a:rPr lang="en-US" sz="2400" b="1" dirty="0">
                <a:solidFill>
                  <a:srgbClr val="C00000"/>
                </a:solidFill>
              </a:rPr>
              <a:t>) </a:t>
            </a:r>
            <a:r>
              <a:rPr lang="en-US" sz="2400" dirty="0"/>
              <a:t>will become the smallest value of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(r)</a:t>
            </a:r>
            <a:r>
              <a:rPr lang="en-US" sz="2400" dirty="0"/>
              <a:t> among all rows (shingles) for which column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has value </a:t>
            </a:r>
            <a:r>
              <a:rPr lang="en-US" sz="2400" b="1" dirty="0">
                <a:solidFill>
                  <a:srgbClr val="C00000"/>
                </a:solidFill>
              </a:rPr>
              <a:t>1 </a:t>
            </a:r>
            <a:r>
              <a:rPr lang="en-US" sz="2400" dirty="0"/>
              <a:t>(shingle belongs in S)</a:t>
            </a:r>
            <a:r>
              <a:rPr lang="en-US" sz="2400" i="1" dirty="0"/>
              <a:t>; i</a:t>
            </a:r>
            <a:r>
              <a:rPr lang="en-US" sz="2400" dirty="0"/>
              <a:t>.e.,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i </a:t>
            </a:r>
            <a:r>
              <a:rPr lang="en-US" sz="2400" b="1" dirty="0">
                <a:solidFill>
                  <a:srgbClr val="C00000"/>
                </a:solidFill>
              </a:rPr>
              <a:t>(r)</a:t>
            </a:r>
            <a:r>
              <a:rPr lang="en-US" sz="2400" dirty="0"/>
              <a:t> gives the min index for the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i-</a:t>
            </a:r>
            <a:r>
              <a:rPr lang="en-US" sz="2400" dirty="0" err="1"/>
              <a:t>th</a:t>
            </a:r>
            <a:r>
              <a:rPr lang="en-US" sz="2400" dirty="0"/>
              <a:t> permutation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2685365"/>
            <a:ext cx="38861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practice only the rows (shingles) that appear in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1857" y="3569732"/>
            <a:ext cx="41910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= index of row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in permutation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8757" y="4138068"/>
            <a:ext cx="221524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 contains row </a:t>
            </a:r>
            <a:r>
              <a:rPr lang="en-US" dirty="0">
                <a:solidFill>
                  <a:srgbClr val="0070C0"/>
                </a:solidFill>
              </a:rPr>
              <a:t>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1857" y="5105400"/>
            <a:ext cx="41148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the row </a:t>
            </a:r>
            <a:r>
              <a:rPr lang="en-US" dirty="0">
                <a:solidFill>
                  <a:srgbClr val="0070C0"/>
                </a:solidFill>
              </a:rPr>
              <a:t>r </a:t>
            </a:r>
            <a:r>
              <a:rPr lang="en-US" dirty="0"/>
              <a:t>with minimum index</a:t>
            </a:r>
          </a:p>
        </p:txBody>
      </p:sp>
    </p:spTree>
    <p:extLst>
      <p:ext uri="{BB962C8B-B14F-4D97-AF65-F5344CB8AC3E}">
        <p14:creationId xmlns:p14="http://schemas.microsoft.com/office/powerpoint/2010/main" val="22573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How to pick a random hash function h(x)?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Universal hashing:</a:t>
            </a:r>
          </a:p>
          <a:p>
            <a:r>
              <a:rPr lang="en-US" sz="2400" i="1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2400" i="1" baseline="-250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(x)=((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a·x+b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) mod p)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mod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N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where: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… random integers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 … prime number (p &gt; N)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40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114800"/>
            <a:ext cx="68580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048000"/>
            <a:ext cx="5007429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Algorithm – All sets,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dirty="0"/>
              <a:t> hash functions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52400" y="1554701"/>
            <a:ext cx="8229600" cy="4876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Pick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k=100</a:t>
            </a:r>
            <a:r>
              <a:rPr lang="en-US" dirty="0"/>
              <a:t> hash functions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,…,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="1" baseline="-25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609600" indent="-609600">
              <a:buFont typeface="Monotype Sorts" pitchFamily="2" charset="2"/>
              <a:buNone/>
              <a:defRPr/>
            </a:pPr>
            <a:endParaRPr lang="en-US" b="1" dirty="0"/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b="1" dirty="0"/>
              <a:t>for</a:t>
            </a:r>
            <a:r>
              <a:rPr lang="en-US" dirty="0"/>
              <a:t> each row </a:t>
            </a:r>
            <a:r>
              <a:rPr lang="en-US" b="1" dirty="0">
                <a:solidFill>
                  <a:srgbClr val="0070C0"/>
                </a:solidFill>
              </a:rPr>
              <a:t>r </a:t>
            </a:r>
            <a:endParaRPr lang="en-US" dirty="0"/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b="1" dirty="0"/>
              <a:t>   for</a:t>
            </a:r>
            <a:r>
              <a:rPr lang="en-US" dirty="0"/>
              <a:t> each hash 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/>
              <a:t> 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dirty="0"/>
              <a:t>      compute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) 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b="1" dirty="0"/>
              <a:t>      for</a:t>
            </a:r>
            <a:r>
              <a:rPr lang="en-US" dirty="0"/>
              <a:t> each column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i="1" dirty="0"/>
              <a:t> </a:t>
            </a:r>
            <a:r>
              <a:rPr lang="en-US" dirty="0"/>
              <a:t>that</a:t>
            </a:r>
            <a:r>
              <a:rPr lang="en-US" b="1" dirty="0"/>
              <a:t> </a:t>
            </a:r>
            <a:r>
              <a:rPr lang="en-US" dirty="0"/>
              <a:t>has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 in row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dirty="0"/>
              <a:t> </a:t>
            </a:r>
          </a:p>
          <a:p>
            <a:pPr marL="609600" indent="-609600">
              <a:buFont typeface="Monotype Sorts" pitchFamily="2" charset="2"/>
              <a:buNone/>
              <a:defRPr/>
            </a:pPr>
            <a:r>
              <a:rPr lang="en-US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Sig(</a:t>
            </a:r>
            <a:r>
              <a:rPr lang="en-US" b="1" dirty="0" err="1">
                <a:solidFill>
                  <a:srgbClr val="0070C0"/>
                </a:solidFill>
              </a:rPr>
              <a:t>S,i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= Sig(</a:t>
            </a:r>
            <a:r>
              <a:rPr lang="en-US" b="1" dirty="0" err="1">
                <a:solidFill>
                  <a:srgbClr val="0070C0"/>
                </a:solidFill>
              </a:rPr>
              <a:t>S,i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&lt; 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? Sig(</a:t>
            </a:r>
            <a:r>
              <a:rPr lang="en-US" b="1" dirty="0" err="1">
                <a:solidFill>
                  <a:srgbClr val="0070C0"/>
                </a:solidFill>
              </a:rPr>
              <a:t>S,i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 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990600" lvl="1" indent="-533400">
              <a:buFont typeface="Monotype Sorts" pitchFamily="2" charset="2"/>
              <a:buNone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2049920"/>
            <a:ext cx="3886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practice this means selecting the hash function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745468"/>
            <a:ext cx="39188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Compute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h</a:t>
            </a:r>
            <a:r>
              <a:rPr lang="en-US" b="1" baseline="-25000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only once for all sets</a:t>
            </a:r>
          </a:p>
        </p:txBody>
      </p:sp>
    </p:spTree>
    <p:extLst>
      <p:ext uri="{BB962C8B-B14F-4D97-AF65-F5344CB8AC3E}">
        <p14:creationId xmlns:p14="http://schemas.microsoft.com/office/powerpoint/2010/main" val="7586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3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6A98-771A-4BB5-9CCA-D28A2BEE536A}" type="slidenum">
              <a:rPr lang="en-US"/>
              <a:pPr/>
              <a:t>47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581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097168" y="1600200"/>
            <a:ext cx="24080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Row	</a:t>
            </a:r>
            <a:r>
              <a:rPr lang="en-US" sz="2400" dirty="0">
                <a:solidFill>
                  <a:srgbClr val="FF9900"/>
                </a:solidFill>
              </a:rPr>
              <a:t>S1	S2</a:t>
            </a:r>
          </a:p>
          <a:p>
            <a:r>
              <a:rPr lang="en-US" sz="2400" dirty="0"/>
              <a:t>  A	 1	 0</a:t>
            </a:r>
          </a:p>
          <a:p>
            <a:r>
              <a:rPr lang="en-US" sz="2400" dirty="0"/>
              <a:t>  B	 0	 1</a:t>
            </a:r>
          </a:p>
          <a:p>
            <a:r>
              <a:rPr lang="en-US" sz="2400" dirty="0"/>
              <a:t>  C	 1	 1</a:t>
            </a:r>
          </a:p>
          <a:p>
            <a:r>
              <a:rPr lang="en-US" sz="2400" dirty="0"/>
              <a:t>  D	 1	 0</a:t>
            </a:r>
          </a:p>
          <a:p>
            <a:r>
              <a:rPr lang="en-US" sz="2400" dirty="0"/>
              <a:t>  E	 0	 1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51243" y="2024062"/>
            <a:ext cx="1371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181527" y="4267200"/>
            <a:ext cx="2056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err="1"/>
              <a:t>x+1</a:t>
            </a:r>
            <a:r>
              <a:rPr lang="en-US" dirty="0"/>
              <a:t> mod 5</a:t>
            </a:r>
          </a:p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2</a:t>
            </a:r>
            <a:r>
              <a:rPr lang="en-US" i="1" dirty="0"/>
              <a:t>x</a:t>
            </a:r>
            <a:r>
              <a:rPr lang="en-US" dirty="0"/>
              <a:t>+3 mod 5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657850" y="1287463"/>
            <a:ext cx="31838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(0) = 1		</a:t>
            </a:r>
            <a:r>
              <a:rPr lang="en-US" dirty="0">
                <a:solidFill>
                  <a:srgbClr val="FF0066"/>
                </a:solidFill>
              </a:rPr>
              <a:t>1</a:t>
            </a:r>
            <a:r>
              <a:rPr lang="en-US" dirty="0"/>
              <a:t>	∞</a:t>
            </a:r>
          </a:p>
          <a:p>
            <a:r>
              <a:rPr lang="en-US" i="1" dirty="0"/>
              <a:t>g</a:t>
            </a:r>
            <a:r>
              <a:rPr lang="en-US" dirty="0"/>
              <a:t>(0) = 3		</a:t>
            </a:r>
            <a:r>
              <a:rPr lang="en-US" dirty="0">
                <a:solidFill>
                  <a:srgbClr val="FF0066"/>
                </a:solidFill>
              </a:rPr>
              <a:t>3</a:t>
            </a:r>
            <a:r>
              <a:rPr lang="en-US" dirty="0"/>
              <a:t>	∞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657850" y="212566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(1) = 2		1	</a:t>
            </a:r>
            <a:r>
              <a:rPr lang="en-US" dirty="0">
                <a:solidFill>
                  <a:srgbClr val="FF0066"/>
                </a:solidFill>
              </a:rPr>
              <a:t>2</a:t>
            </a:r>
          </a:p>
          <a:p>
            <a:r>
              <a:rPr lang="en-US" i="1" dirty="0"/>
              <a:t>g</a:t>
            </a:r>
            <a:r>
              <a:rPr lang="en-US" dirty="0"/>
              <a:t>(1) = 0		3	</a:t>
            </a:r>
            <a:r>
              <a:rPr lang="en-US" dirty="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657850" y="311626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(2) = 3		1	2</a:t>
            </a:r>
          </a:p>
          <a:p>
            <a:r>
              <a:rPr lang="en-US" i="1" dirty="0"/>
              <a:t>g</a:t>
            </a:r>
            <a:r>
              <a:rPr lang="en-US" dirty="0"/>
              <a:t>(2) = 2		</a:t>
            </a:r>
            <a:r>
              <a:rPr lang="en-US" dirty="0">
                <a:solidFill>
                  <a:srgbClr val="FF0066"/>
                </a:solidFill>
              </a:rPr>
              <a:t>2</a:t>
            </a:r>
            <a:r>
              <a:rPr lang="en-US" dirty="0"/>
              <a:t>	0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5657850" y="403066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(3) = 4		1	2</a:t>
            </a:r>
          </a:p>
          <a:p>
            <a:r>
              <a:rPr lang="en-US" i="1" dirty="0"/>
              <a:t>g</a:t>
            </a:r>
            <a:r>
              <a:rPr lang="en-US" dirty="0"/>
              <a:t>(3) = 4		2	0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657850" y="494506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(4) = 0		1	</a:t>
            </a:r>
            <a:r>
              <a:rPr lang="en-US" dirty="0">
                <a:solidFill>
                  <a:srgbClr val="FF0066"/>
                </a:solidFill>
              </a:rPr>
              <a:t>0</a:t>
            </a:r>
          </a:p>
          <a:p>
            <a:r>
              <a:rPr lang="en-US" i="1" dirty="0"/>
              <a:t>g</a:t>
            </a:r>
            <a:r>
              <a:rPr lang="en-US" dirty="0"/>
              <a:t>(4) = 1		2	0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224435" y="46101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Sig1	Sig2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43476" y="4962020"/>
            <a:ext cx="13901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Row </a:t>
            </a:r>
            <a:r>
              <a:rPr lang="en-US" dirty="0">
                <a:solidFill>
                  <a:srgbClr val="FF9900"/>
                </a:solidFill>
              </a:rPr>
              <a:t>S1	S2</a:t>
            </a:r>
          </a:p>
          <a:p>
            <a:r>
              <a:rPr lang="en-US" dirty="0"/>
              <a:t>  E    0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</a:t>
            </a:r>
          </a:p>
          <a:p>
            <a:r>
              <a:rPr lang="en-US" dirty="0"/>
              <a:t>  A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	 0</a:t>
            </a:r>
          </a:p>
          <a:p>
            <a:r>
              <a:rPr lang="en-US" dirty="0"/>
              <a:t>  B    0	 1</a:t>
            </a:r>
          </a:p>
          <a:p>
            <a:r>
              <a:rPr lang="en-US" dirty="0"/>
              <a:t>  C    1	 1</a:t>
            </a:r>
          </a:p>
          <a:p>
            <a:r>
              <a:rPr lang="en-US" dirty="0"/>
              <a:t>  D    1	 0</a:t>
            </a:r>
          </a:p>
          <a:p>
            <a:r>
              <a:rPr lang="en-US" dirty="0"/>
              <a:t>  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41688" y="5295860"/>
            <a:ext cx="838200" cy="1428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029476" y="4951544"/>
            <a:ext cx="13901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Row </a:t>
            </a:r>
            <a:r>
              <a:rPr lang="en-US" dirty="0">
                <a:solidFill>
                  <a:srgbClr val="FF9900"/>
                </a:solidFill>
              </a:rPr>
              <a:t>S1	S2</a:t>
            </a:r>
          </a:p>
          <a:p>
            <a:r>
              <a:rPr lang="en-US" dirty="0"/>
              <a:t>  B    0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</a:t>
            </a:r>
          </a:p>
          <a:p>
            <a:r>
              <a:rPr lang="en-US" dirty="0"/>
              <a:t>  E    0	 1 </a:t>
            </a:r>
          </a:p>
          <a:p>
            <a:r>
              <a:rPr lang="en-US" dirty="0"/>
              <a:t>  C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	 0</a:t>
            </a:r>
          </a:p>
          <a:p>
            <a:r>
              <a:rPr lang="en-US" dirty="0"/>
              <a:t>  A    1	 1</a:t>
            </a:r>
          </a:p>
          <a:p>
            <a:r>
              <a:rPr lang="en-US" dirty="0"/>
              <a:t>  D   1	 0</a:t>
            </a:r>
          </a:p>
          <a:p>
            <a:r>
              <a:rPr lang="en-US" dirty="0"/>
              <a:t>  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34573" y="5268228"/>
            <a:ext cx="838200" cy="1428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720018" y="1610628"/>
            <a:ext cx="3561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6200" y="4951544"/>
            <a:ext cx="974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h(Row)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26210" y="4970463"/>
            <a:ext cx="1041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g(Row)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1610628"/>
            <a:ext cx="76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h(x)</a:t>
            </a:r>
          </a:p>
          <a:p>
            <a:pPr algn="ctr"/>
            <a:r>
              <a:rPr lang="en-US" sz="2400" dirty="0"/>
              <a:t>1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7200" y="1600200"/>
            <a:ext cx="767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g(x)</a:t>
            </a:r>
          </a:p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0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638800" y="515940"/>
            <a:ext cx="31838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		∞	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∞</a:t>
            </a:r>
          </a:p>
          <a:p>
            <a:r>
              <a:rPr lang="en-US" i="1" dirty="0"/>
              <a:t>g</a:t>
            </a:r>
            <a:r>
              <a:rPr lang="en-US" dirty="0"/>
              <a:t>		∞ 	 ∞</a:t>
            </a:r>
          </a:p>
        </p:txBody>
      </p:sp>
    </p:spTree>
    <p:extLst>
      <p:ext uri="{BB962C8B-B14F-4D97-AF65-F5344CB8AC3E}">
        <p14:creationId xmlns:p14="http://schemas.microsoft.com/office/powerpoint/2010/main" val="18514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4" grpId="0" autoUpdateAnimBg="0"/>
      <p:bldP spid="45065" grpId="0" autoUpdateAnimBg="0"/>
      <p:bldP spid="4506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6A98-771A-4BB5-9CCA-D28A2BEE536A}" type="slidenum">
              <a:rPr lang="en-US"/>
              <a:pPr/>
              <a:t>48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581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097168" y="1600200"/>
            <a:ext cx="24080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Row	</a:t>
            </a:r>
            <a:r>
              <a:rPr lang="en-US" sz="2400" dirty="0">
                <a:solidFill>
                  <a:srgbClr val="FF9900"/>
                </a:solidFill>
              </a:rPr>
              <a:t>S1	S2</a:t>
            </a:r>
          </a:p>
          <a:p>
            <a:r>
              <a:rPr lang="en-US" sz="2400" dirty="0"/>
              <a:t>  A	 1	 0</a:t>
            </a:r>
          </a:p>
          <a:p>
            <a:r>
              <a:rPr lang="en-US" sz="2400" dirty="0"/>
              <a:t>  B	 0	 1</a:t>
            </a:r>
          </a:p>
          <a:p>
            <a:r>
              <a:rPr lang="en-US" sz="2400" dirty="0"/>
              <a:t>  C	 1	 1</a:t>
            </a:r>
          </a:p>
          <a:p>
            <a:r>
              <a:rPr lang="en-US" sz="2400" dirty="0"/>
              <a:t>  D	 1	 0</a:t>
            </a:r>
          </a:p>
          <a:p>
            <a:r>
              <a:rPr lang="en-US" sz="2400" dirty="0"/>
              <a:t>  E	 0	 1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51243" y="2024062"/>
            <a:ext cx="1371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181527" y="4267200"/>
            <a:ext cx="2056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err="1"/>
              <a:t>x+1</a:t>
            </a:r>
            <a:r>
              <a:rPr lang="en-US" dirty="0"/>
              <a:t> mod 5</a:t>
            </a:r>
          </a:p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2</a:t>
            </a:r>
            <a:r>
              <a:rPr lang="en-US" i="1" dirty="0"/>
              <a:t>x</a:t>
            </a:r>
            <a:r>
              <a:rPr lang="en-US" dirty="0"/>
              <a:t>+3 mod 5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657850" y="1287463"/>
            <a:ext cx="31838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(0) = 1		</a:t>
            </a:r>
            <a:r>
              <a:rPr lang="en-US" dirty="0">
                <a:solidFill>
                  <a:srgbClr val="FF0066"/>
                </a:solidFill>
              </a:rPr>
              <a:t>1</a:t>
            </a:r>
            <a:r>
              <a:rPr lang="en-US" dirty="0"/>
              <a:t>	∞</a:t>
            </a:r>
          </a:p>
          <a:p>
            <a:r>
              <a:rPr lang="en-US" i="1" dirty="0"/>
              <a:t>g</a:t>
            </a:r>
            <a:r>
              <a:rPr lang="en-US" dirty="0"/>
              <a:t>(0) = 3		</a:t>
            </a:r>
            <a:r>
              <a:rPr lang="en-US" dirty="0">
                <a:solidFill>
                  <a:srgbClr val="FF0066"/>
                </a:solidFill>
              </a:rPr>
              <a:t>3</a:t>
            </a:r>
            <a:r>
              <a:rPr lang="en-US" dirty="0"/>
              <a:t>	∞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657850" y="212566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(1) = 2		1	</a:t>
            </a:r>
            <a:r>
              <a:rPr lang="en-US" dirty="0">
                <a:solidFill>
                  <a:srgbClr val="FF0066"/>
                </a:solidFill>
              </a:rPr>
              <a:t>2</a:t>
            </a:r>
          </a:p>
          <a:p>
            <a:r>
              <a:rPr lang="en-US" i="1" dirty="0"/>
              <a:t>g</a:t>
            </a:r>
            <a:r>
              <a:rPr lang="en-US" dirty="0"/>
              <a:t>(1) = 0		3	</a:t>
            </a:r>
            <a:r>
              <a:rPr lang="en-US" dirty="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657850" y="311626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(2) = 3		1	2</a:t>
            </a:r>
          </a:p>
          <a:p>
            <a:r>
              <a:rPr lang="en-US" i="1" dirty="0"/>
              <a:t>g</a:t>
            </a:r>
            <a:r>
              <a:rPr lang="en-US" dirty="0"/>
              <a:t>(2) = 2		</a:t>
            </a:r>
            <a:r>
              <a:rPr lang="en-US" dirty="0">
                <a:solidFill>
                  <a:srgbClr val="FF0066"/>
                </a:solidFill>
              </a:rPr>
              <a:t>2</a:t>
            </a:r>
            <a:r>
              <a:rPr lang="en-US" dirty="0"/>
              <a:t>	0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5657850" y="403066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(3) = 4		1	2</a:t>
            </a:r>
          </a:p>
          <a:p>
            <a:r>
              <a:rPr lang="en-US" i="1" dirty="0"/>
              <a:t>g</a:t>
            </a:r>
            <a:r>
              <a:rPr lang="en-US" dirty="0"/>
              <a:t>(3) = 4		2	0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657850" y="4945063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(4) = 0		1	</a:t>
            </a:r>
            <a:r>
              <a:rPr lang="en-US" dirty="0">
                <a:solidFill>
                  <a:srgbClr val="FF0066"/>
                </a:solidFill>
              </a:rPr>
              <a:t>0</a:t>
            </a:r>
          </a:p>
          <a:p>
            <a:r>
              <a:rPr lang="en-US" i="1" dirty="0"/>
              <a:t>g</a:t>
            </a:r>
            <a:r>
              <a:rPr lang="en-US" dirty="0"/>
              <a:t>(4) = 1		2	0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224435" y="46101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Sig1	Sig2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43476" y="4962020"/>
            <a:ext cx="13901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Row </a:t>
            </a:r>
            <a:r>
              <a:rPr lang="en-US" dirty="0">
                <a:solidFill>
                  <a:srgbClr val="FF9900"/>
                </a:solidFill>
              </a:rPr>
              <a:t>S1	S2</a:t>
            </a:r>
          </a:p>
          <a:p>
            <a:r>
              <a:rPr lang="en-US" dirty="0"/>
              <a:t>  E    0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</a:t>
            </a:r>
          </a:p>
          <a:p>
            <a:r>
              <a:rPr lang="en-US" dirty="0"/>
              <a:t>  A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	 0</a:t>
            </a:r>
          </a:p>
          <a:p>
            <a:r>
              <a:rPr lang="en-US" dirty="0"/>
              <a:t>  B    0	 1</a:t>
            </a:r>
          </a:p>
          <a:p>
            <a:r>
              <a:rPr lang="en-US" dirty="0"/>
              <a:t>  C    1	 1</a:t>
            </a:r>
          </a:p>
          <a:p>
            <a:r>
              <a:rPr lang="en-US" dirty="0"/>
              <a:t>  D    1	 0</a:t>
            </a:r>
          </a:p>
          <a:p>
            <a:r>
              <a:rPr lang="en-US" dirty="0"/>
              <a:t>  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41688" y="5295860"/>
            <a:ext cx="838200" cy="1428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029476" y="4951544"/>
            <a:ext cx="13901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Row </a:t>
            </a:r>
            <a:r>
              <a:rPr lang="en-US" dirty="0">
                <a:solidFill>
                  <a:srgbClr val="FF9900"/>
                </a:solidFill>
              </a:rPr>
              <a:t>S1	S2</a:t>
            </a:r>
          </a:p>
          <a:p>
            <a:r>
              <a:rPr lang="en-US" dirty="0"/>
              <a:t>  B    0	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 </a:t>
            </a:r>
          </a:p>
          <a:p>
            <a:r>
              <a:rPr lang="en-US" dirty="0"/>
              <a:t>  E    0	 1 </a:t>
            </a:r>
          </a:p>
          <a:p>
            <a:r>
              <a:rPr lang="en-US" dirty="0"/>
              <a:t>  C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	 0</a:t>
            </a:r>
          </a:p>
          <a:p>
            <a:r>
              <a:rPr lang="en-US" dirty="0"/>
              <a:t>  A    1	 1</a:t>
            </a:r>
          </a:p>
          <a:p>
            <a:r>
              <a:rPr lang="en-US" dirty="0"/>
              <a:t>  D   1	 0</a:t>
            </a:r>
          </a:p>
          <a:p>
            <a:r>
              <a:rPr lang="en-US" dirty="0"/>
              <a:t>  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34573" y="5268228"/>
            <a:ext cx="838200" cy="1428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720018" y="1610628"/>
            <a:ext cx="3561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76200" y="4951544"/>
            <a:ext cx="974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h(Row)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26210" y="4970463"/>
            <a:ext cx="1041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g(Row)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1610628"/>
            <a:ext cx="76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h(x)</a:t>
            </a:r>
          </a:p>
          <a:p>
            <a:pPr algn="ctr"/>
            <a:r>
              <a:rPr lang="en-US" sz="2400" dirty="0"/>
              <a:t>1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67200" y="1600200"/>
            <a:ext cx="767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g(x)</a:t>
            </a:r>
          </a:p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0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638800" y="515940"/>
            <a:ext cx="31838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		∞	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∞</a:t>
            </a:r>
          </a:p>
          <a:p>
            <a:r>
              <a:rPr lang="en-US" i="1" dirty="0"/>
              <a:t>g</a:t>
            </a:r>
            <a:r>
              <a:rPr lang="en-US" dirty="0"/>
              <a:t>		∞ 	 ∞</a:t>
            </a:r>
          </a:p>
        </p:txBody>
      </p:sp>
    </p:spTree>
    <p:extLst>
      <p:ext uri="{BB962C8B-B14F-4D97-AF65-F5344CB8AC3E}">
        <p14:creationId xmlns:p14="http://schemas.microsoft.com/office/powerpoint/2010/main" val="373187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4" grpId="0" autoUpdateAnimBg="0"/>
      <p:bldP spid="45065" grpId="0" autoUpdateAnimBg="0"/>
      <p:bldP spid="4506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44FD-A41D-425B-9C66-0BC26C8D700D}" type="slidenum">
              <a:rPr lang="en-US"/>
              <a:pPr/>
              <a:t>49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Often, data is given by column, not row.</a:t>
            </a:r>
          </a:p>
          <a:p>
            <a:pPr lvl="1"/>
            <a:r>
              <a:rPr lang="en-US" dirty="0"/>
              <a:t>E.g., columns = documents, rows = shingles.</a:t>
            </a:r>
          </a:p>
          <a:p>
            <a:r>
              <a:rPr lang="en-US" dirty="0"/>
              <a:t>If so, sort matrix once so it is by row.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 compute </a:t>
            </a:r>
            <a:r>
              <a:rPr lang="en-US" i="1" dirty="0">
                <a:solidFill>
                  <a:srgbClr val="0070C0"/>
                </a:solidFill>
              </a:rPr>
              <a:t>h</a:t>
            </a:r>
            <a:r>
              <a:rPr lang="en-US" i="1" baseline="-25000" dirty="0">
                <a:solidFill>
                  <a:srgbClr val="0070C0"/>
                </a:solidFill>
              </a:rPr>
              <a:t>i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r 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only once for each row.</a:t>
            </a:r>
          </a:p>
        </p:txBody>
      </p:sp>
    </p:spTree>
    <p:extLst>
      <p:ext uri="{BB962C8B-B14F-4D97-AF65-F5344CB8AC3E}">
        <p14:creationId xmlns:p14="http://schemas.microsoft.com/office/powerpoint/2010/main" val="357062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duplicate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near-duplicate</a:t>
            </a:r>
            <a:r>
              <a:rPr lang="en-US" dirty="0"/>
              <a:t> documents from a web crawl.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wanted exact duplicates we could do this by hashing</a:t>
            </a:r>
          </a:p>
          <a:p>
            <a:pPr lvl="1"/>
            <a:r>
              <a:rPr lang="en-US" dirty="0"/>
              <a:t>We will see how to adapt this technique for </a:t>
            </a:r>
            <a:r>
              <a:rPr lang="en-US" dirty="0">
                <a:solidFill>
                  <a:srgbClr val="0070C0"/>
                </a:solidFill>
              </a:rPr>
              <a:t>near duplicate </a:t>
            </a:r>
            <a:r>
              <a:rPr lang="en-US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852868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09600" y="4572000"/>
            <a:ext cx="8077200" cy="1499616"/>
          </a:xfrm>
        </p:spPr>
        <p:txBody>
          <a:bodyPr>
            <a:noAutofit/>
          </a:bodyPr>
          <a:lstStyle/>
          <a:p>
            <a:pPr marL="2401824" lvl="8" indent="-609600">
              <a:buFont typeface="Monotype Sorts" pitchFamily="2" charset="2"/>
              <a:buAutoNum type="arabicPeriod"/>
            </a:pPr>
            <a:endParaRPr lang="en-US" sz="2800" dirty="0"/>
          </a:p>
          <a:p>
            <a:r>
              <a:rPr lang="en-US" sz="3200" b="1" dirty="0"/>
              <a:t>Step 3: </a:t>
            </a:r>
            <a:r>
              <a:rPr lang="en-US" sz="3200" b="1" i="1" dirty="0">
                <a:solidFill>
                  <a:srgbClr val="FF0066"/>
                </a:solidFill>
              </a:rPr>
              <a:t>Locality-Sensitive Hashing:</a:t>
            </a:r>
            <a:r>
              <a:rPr lang="en-US" sz="3200" dirty="0"/>
              <a:t> </a:t>
            </a:r>
            <a:br>
              <a:rPr lang="sl-SI" sz="3200" dirty="0"/>
            </a:br>
            <a:r>
              <a:rPr lang="en-US" sz="3200" dirty="0"/>
              <a:t>Focus on pairs of signatures likely to be from similar documents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-5394873">
            <a:off x="1257300" y="842962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/>
              <a:t>Shingling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1033462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Docu-</a:t>
            </a:r>
          </a:p>
          <a:p>
            <a:r>
              <a:rPr lang="en-US" sz="1800"/>
              <a:t>ment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90600" y="133826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362200" y="1338262"/>
            <a:ext cx="1354138" cy="2578100"/>
            <a:chOff x="1488" y="1920"/>
            <a:chExt cx="853" cy="162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The set</a:t>
              </a:r>
            </a:p>
            <a:p>
              <a:r>
                <a:rPr lang="en-US" sz="1800"/>
                <a:t>of strings</a:t>
              </a:r>
            </a:p>
            <a:p>
              <a:r>
                <a:rPr lang="en-US" sz="1800"/>
                <a:t>of length </a:t>
              </a:r>
              <a:r>
                <a:rPr lang="en-US" sz="1800" i="1"/>
                <a:t>k</a:t>
              </a:r>
            </a:p>
            <a:p>
              <a:r>
                <a:rPr lang="en-US" sz="1800"/>
                <a:t>that appear</a:t>
              </a:r>
            </a:p>
            <a:p>
              <a:r>
                <a:rPr lang="en-US" sz="1800"/>
                <a:t>in the doc-</a:t>
              </a:r>
            </a:p>
            <a:p>
              <a:r>
                <a:rPr lang="en-US" sz="1800"/>
                <a:t>ument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81399" y="652462"/>
            <a:ext cx="2305050" cy="3556001"/>
            <a:chOff x="2256" y="1488"/>
            <a:chExt cx="1452" cy="2240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/>
                <a:t>Min-Hash-</a:t>
              </a:r>
            </a:p>
            <a:p>
              <a:pPr algn="ctr"/>
              <a:r>
                <a:rPr lang="en-US" sz="1800" dirty="0" err="1"/>
                <a:t>ing</a:t>
              </a:r>
              <a:endParaRPr lang="en-US" sz="1800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24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</a:rPr>
                <a:t>Signatures:</a:t>
              </a:r>
              <a:endParaRPr lang="en-US" sz="1800" b="1" dirty="0"/>
            </a:p>
            <a:p>
              <a:r>
                <a:rPr lang="en-US" sz="1800" dirty="0"/>
                <a:t>short integer</a:t>
              </a:r>
            </a:p>
            <a:p>
              <a:r>
                <a:rPr lang="en-US" sz="1800" dirty="0"/>
                <a:t>vectors that</a:t>
              </a:r>
            </a:p>
            <a:p>
              <a:r>
                <a:rPr lang="en-US" sz="1800" dirty="0"/>
                <a:t>represent the</a:t>
              </a:r>
            </a:p>
            <a:p>
              <a:r>
                <a:rPr lang="en-US" sz="1800" dirty="0"/>
                <a:t>sets, and</a:t>
              </a:r>
            </a:p>
            <a:p>
              <a:r>
                <a:rPr lang="en-US" sz="1800" dirty="0"/>
                <a:t>reflect their</a:t>
              </a:r>
            </a:p>
            <a:p>
              <a:r>
                <a:rPr lang="en-US" sz="1800" dirty="0"/>
                <a:t>similarity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714999" y="455613"/>
            <a:ext cx="3321050" cy="2032001"/>
            <a:chOff x="3600" y="1364"/>
            <a:chExt cx="2092" cy="1280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Locality-</a:t>
              </a:r>
            </a:p>
            <a:p>
              <a:pPr algn="ctr"/>
              <a:r>
                <a:rPr lang="en-US" sz="1800" dirty="0"/>
                <a:t>Sensitive</a:t>
              </a:r>
            </a:p>
            <a:p>
              <a:pPr algn="ctr"/>
              <a:r>
                <a:rPr lang="en-US" sz="1800" dirty="0"/>
                <a:t>Hashing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02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</a:rPr>
                <a:t>Candidate</a:t>
              </a:r>
            </a:p>
            <a:p>
              <a:r>
                <a:rPr lang="en-US" sz="1800" b="1" i="1" dirty="0">
                  <a:solidFill>
                    <a:srgbClr val="FF0066"/>
                  </a:solidFill>
                </a:rPr>
                <a:t>pairs:</a:t>
              </a:r>
              <a:endParaRPr lang="en-US" sz="1800" b="1" dirty="0"/>
            </a:p>
            <a:p>
              <a:r>
                <a:rPr lang="en-US" sz="1800" dirty="0"/>
                <a:t>those pairs</a:t>
              </a:r>
            </a:p>
            <a:p>
              <a:r>
                <a:rPr lang="en-US" sz="1800" dirty="0"/>
                <a:t>of signatures</a:t>
              </a:r>
            </a:p>
            <a:p>
              <a:r>
                <a:rPr lang="en-US" sz="1800" dirty="0"/>
                <a:t>that we need</a:t>
              </a:r>
            </a:p>
            <a:p>
              <a:r>
                <a:rPr lang="en-US" sz="1800" dirty="0"/>
                <a:t>to test for</a:t>
              </a:r>
            </a:p>
            <a:p>
              <a:r>
                <a:rPr lang="en-US" sz="1800" dirty="0"/>
                <a:t>similarity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39208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LSH: First Cut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81601"/>
          </a:xfrm>
        </p:spPr>
        <p:txBody>
          <a:bodyPr>
            <a:normAutofit/>
          </a:bodyPr>
          <a:lstStyle/>
          <a:p>
            <a:r>
              <a:rPr lang="en-US" b="1" dirty="0"/>
              <a:t>Goal: </a:t>
            </a:r>
            <a:r>
              <a:rPr lang="en-US" dirty="0">
                <a:solidFill>
                  <a:srgbClr val="0000FF"/>
                </a:solidFill>
              </a:rPr>
              <a:t>Find documents with </a:t>
            </a:r>
            <a:r>
              <a:rPr lang="en-US" dirty="0" err="1">
                <a:solidFill>
                  <a:srgbClr val="0000FF"/>
                </a:solidFill>
              </a:rPr>
              <a:t>Jaccard</a:t>
            </a:r>
            <a:r>
              <a:rPr lang="en-US" dirty="0">
                <a:solidFill>
                  <a:srgbClr val="0000FF"/>
                </a:solidFill>
              </a:rPr>
              <a:t> similarity at least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(for some similarity threshold, e.g.,</a:t>
            </a:r>
            <a:r>
              <a:rPr lang="en-US" i="1" dirty="0"/>
              <a:t> </a:t>
            </a:r>
            <a:r>
              <a:rPr lang="en-US" b="1" i="1" dirty="0"/>
              <a:t>s</a:t>
            </a:r>
            <a:r>
              <a:rPr lang="en-US" dirty="0"/>
              <a:t>=0.8)</a:t>
            </a:r>
            <a:endParaRPr lang="en-US" i="1" dirty="0">
              <a:solidFill>
                <a:schemeClr val="accent2"/>
              </a:solidFill>
            </a:endParaRPr>
          </a:p>
          <a:p>
            <a:pPr lvl="8"/>
            <a:endParaRPr lang="en-US" b="1" dirty="0"/>
          </a:p>
          <a:p>
            <a:r>
              <a:rPr lang="en-US" b="1" dirty="0"/>
              <a:t>LSH – </a:t>
            </a:r>
            <a:r>
              <a:rPr lang="en-US" b="1" dirty="0">
                <a:solidFill>
                  <a:srgbClr val="0000FF"/>
                </a:solidFill>
              </a:rPr>
              <a:t>General idea:</a:t>
            </a:r>
            <a:r>
              <a:rPr lang="en-US" dirty="0"/>
              <a:t> Use a function </a:t>
            </a:r>
            <a:r>
              <a:rPr lang="en-US" b="1" i="1" dirty="0"/>
              <a:t>f(</a:t>
            </a:r>
            <a:r>
              <a:rPr lang="en-US" b="1" i="1" dirty="0" err="1"/>
              <a:t>x,y</a:t>
            </a:r>
            <a:r>
              <a:rPr lang="en-US" b="1" i="1" dirty="0"/>
              <a:t>)</a:t>
            </a:r>
            <a:r>
              <a:rPr lang="en-US" dirty="0"/>
              <a:t> that tells whether </a:t>
            </a:r>
            <a:r>
              <a:rPr lang="en-US" b="1" i="1" dirty="0"/>
              <a:t>x</a:t>
            </a:r>
            <a:r>
              <a:rPr lang="en-US" dirty="0"/>
              <a:t> and </a:t>
            </a:r>
            <a:r>
              <a:rPr lang="en-US" b="1" i="1" dirty="0"/>
              <a:t>y</a:t>
            </a:r>
            <a:r>
              <a:rPr lang="en-US" dirty="0"/>
              <a:t> is a </a:t>
            </a:r>
            <a:r>
              <a:rPr lang="en-US" b="1" i="1" dirty="0">
                <a:solidFill>
                  <a:srgbClr val="FF0066"/>
                </a:solidFill>
              </a:rPr>
              <a:t>candidate pair</a:t>
            </a:r>
            <a:r>
              <a:rPr lang="en-US" i="1" dirty="0">
                <a:solidFill>
                  <a:srgbClr val="FF0066"/>
                </a:solidFill>
              </a:rPr>
              <a:t>:</a:t>
            </a:r>
            <a:r>
              <a:rPr lang="en-US" dirty="0"/>
              <a:t> a pair of elements whose similarity must be evaluated</a:t>
            </a:r>
          </a:p>
          <a:p>
            <a:pPr lvl="8"/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For Min-Hash matrices: </a:t>
            </a:r>
          </a:p>
          <a:p>
            <a:pPr lvl="1"/>
            <a:r>
              <a:rPr lang="en-US" dirty="0"/>
              <a:t>Hash columns of </a:t>
            </a:r>
            <a:r>
              <a:rPr lang="en-US" dirty="0">
                <a:solidFill>
                  <a:srgbClr val="FF0066"/>
                </a:solidFill>
              </a:rPr>
              <a:t>signature matrix </a:t>
            </a:r>
            <a:r>
              <a:rPr lang="en-US" b="1" i="1" dirty="0">
                <a:solidFill>
                  <a:srgbClr val="FF0066"/>
                </a:solidFill>
              </a:rPr>
              <a:t>M</a:t>
            </a:r>
            <a:r>
              <a:rPr lang="en-US" dirty="0"/>
              <a:t> to many buckets</a:t>
            </a:r>
          </a:p>
          <a:p>
            <a:pPr lvl="1"/>
            <a:r>
              <a:rPr lang="en-US" dirty="0"/>
              <a:t>Each pair of documents that hashes into the </a:t>
            </a:r>
            <a:br>
              <a:rPr lang="en-US" dirty="0"/>
            </a:br>
            <a:r>
              <a:rPr lang="en-US" dirty="0"/>
              <a:t>same bucket is a </a:t>
            </a:r>
            <a:r>
              <a:rPr lang="en-US" b="1" dirty="0">
                <a:solidFill>
                  <a:srgbClr val="FF0066"/>
                </a:solidFill>
              </a:rPr>
              <a:t>candidate pair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62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0124"/>
            <a:ext cx="8610600" cy="987552"/>
          </a:xfrm>
        </p:spPr>
        <p:txBody>
          <a:bodyPr>
            <a:normAutofit/>
          </a:bodyPr>
          <a:lstStyle/>
          <a:p>
            <a:r>
              <a:rPr lang="en-US" dirty="0"/>
              <a:t>Candidates from Min-Hash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Pick a similarity threshold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b="1" dirty="0">
                <a:solidFill>
                  <a:srgbClr val="0000FF"/>
                </a:solidFill>
              </a:rPr>
              <a:t> (0 &lt; s &lt; 1)</a:t>
            </a:r>
          </a:p>
          <a:p>
            <a:pPr lvl="8"/>
            <a:endParaRPr lang="en-US" dirty="0"/>
          </a:p>
          <a:p>
            <a:r>
              <a:rPr lang="en-US" dirty="0"/>
              <a:t>Columns </a:t>
            </a:r>
            <a:r>
              <a:rPr lang="en-US" b="1" i="1" dirty="0"/>
              <a:t>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y</a:t>
            </a:r>
            <a:r>
              <a:rPr lang="en-US" dirty="0"/>
              <a:t> of </a:t>
            </a:r>
            <a:r>
              <a:rPr lang="en-US" b="1" i="1" dirty="0"/>
              <a:t>M</a:t>
            </a:r>
            <a:r>
              <a:rPr lang="en-US" dirty="0"/>
              <a:t> are a </a:t>
            </a:r>
            <a:r>
              <a:rPr lang="en-US" b="1" dirty="0">
                <a:solidFill>
                  <a:srgbClr val="FF0066"/>
                </a:solidFill>
              </a:rPr>
              <a:t>candidate pair</a:t>
            </a:r>
            <a:r>
              <a:rPr lang="en-US" dirty="0"/>
              <a:t> if their signatures agree on at least fraction </a:t>
            </a:r>
            <a:r>
              <a:rPr lang="en-US" b="1" i="1" dirty="0"/>
              <a:t>s</a:t>
            </a:r>
            <a:r>
              <a:rPr lang="en-US" dirty="0"/>
              <a:t> of their rows: </a:t>
            </a:r>
            <a:br>
              <a:rPr lang="en-US" dirty="0"/>
            </a:br>
            <a:r>
              <a:rPr lang="en-US" b="1" i="1" dirty="0"/>
              <a:t>M</a:t>
            </a:r>
            <a:r>
              <a:rPr lang="en-US" b="1" dirty="0"/>
              <a:t> (</a:t>
            </a:r>
            <a:r>
              <a:rPr lang="en-US" b="1" i="1" dirty="0" err="1"/>
              <a:t>i</a:t>
            </a:r>
            <a:r>
              <a:rPr lang="en-US" b="1" i="1" dirty="0"/>
              <a:t>, x</a:t>
            </a:r>
            <a:r>
              <a:rPr lang="en-US" b="1" dirty="0"/>
              <a:t>) = </a:t>
            </a:r>
            <a:r>
              <a:rPr lang="en-US" b="1" i="1" dirty="0"/>
              <a:t>M</a:t>
            </a:r>
            <a:r>
              <a:rPr lang="en-US" b="1" dirty="0"/>
              <a:t> (</a:t>
            </a:r>
            <a:r>
              <a:rPr lang="en-US" b="1" i="1" dirty="0" err="1"/>
              <a:t>i</a:t>
            </a:r>
            <a:r>
              <a:rPr lang="en-US" b="1" i="1" dirty="0"/>
              <a:t>, y</a:t>
            </a:r>
            <a:r>
              <a:rPr lang="en-US" b="1" dirty="0"/>
              <a:t>)</a:t>
            </a:r>
            <a:r>
              <a:rPr lang="en-US" dirty="0"/>
              <a:t> for at least </a:t>
            </a:r>
            <a:r>
              <a:rPr lang="en-US" dirty="0" err="1"/>
              <a:t>frac</a:t>
            </a:r>
            <a:r>
              <a:rPr lang="en-US" dirty="0"/>
              <a:t>. </a:t>
            </a:r>
            <a:r>
              <a:rPr lang="en-US" b="1" i="1" dirty="0"/>
              <a:t>s</a:t>
            </a:r>
            <a:r>
              <a:rPr lang="en-US" dirty="0"/>
              <a:t> values of </a:t>
            </a:r>
            <a:r>
              <a:rPr lang="en-US" b="1" i="1" dirty="0" err="1"/>
              <a:t>i</a:t>
            </a:r>
            <a:endParaRPr lang="en-US" b="1" dirty="0"/>
          </a:p>
          <a:p>
            <a:pPr lvl="1"/>
            <a:r>
              <a:rPr lang="en-US" dirty="0"/>
              <a:t>We expect documents </a:t>
            </a:r>
            <a:r>
              <a:rPr lang="en-US" b="1" i="1" dirty="0"/>
              <a:t>x</a:t>
            </a:r>
            <a:r>
              <a:rPr lang="en-US" dirty="0"/>
              <a:t> and </a:t>
            </a:r>
            <a:r>
              <a:rPr lang="en-US" b="1" i="1" dirty="0"/>
              <a:t>y</a:t>
            </a:r>
            <a:r>
              <a:rPr lang="en-US" dirty="0"/>
              <a:t> to have the same (</a:t>
            </a:r>
            <a:r>
              <a:rPr lang="en-US" dirty="0" err="1"/>
              <a:t>Jaccard</a:t>
            </a:r>
            <a:r>
              <a:rPr lang="en-US" dirty="0"/>
              <a:t>) similarity as their signatures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1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0124"/>
            <a:ext cx="8610600" cy="987552"/>
          </a:xfrm>
        </p:spPr>
        <p:txBody>
          <a:bodyPr/>
          <a:lstStyle/>
          <a:p>
            <a:r>
              <a:rPr lang="en-US" dirty="0"/>
              <a:t>LSH for Min-Hash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0"/>
            <a:ext cx="7391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Big idea:</a:t>
            </a:r>
            <a:r>
              <a:rPr lang="en-US" b="1" dirty="0">
                <a:solidFill>
                  <a:srgbClr val="D60093"/>
                </a:solidFill>
              </a:rPr>
              <a:t> Hash columns of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signature matrix </a:t>
            </a:r>
            <a:r>
              <a:rPr lang="en-US" b="1" i="1" dirty="0">
                <a:solidFill>
                  <a:srgbClr val="D60093"/>
                </a:solidFill>
              </a:rPr>
              <a:t>M</a:t>
            </a:r>
            <a:r>
              <a:rPr lang="en-US" b="1" dirty="0">
                <a:solidFill>
                  <a:srgbClr val="D60093"/>
                </a:solidFill>
              </a:rPr>
              <a:t> several times</a:t>
            </a:r>
          </a:p>
          <a:p>
            <a:pPr lvl="8"/>
            <a:endParaRPr lang="en-US" dirty="0"/>
          </a:p>
          <a:p>
            <a:r>
              <a:rPr lang="en-US" dirty="0"/>
              <a:t>Arrange that (only) </a:t>
            </a:r>
            <a:r>
              <a:rPr lang="en-US" b="1" dirty="0"/>
              <a:t>similar columns</a:t>
            </a:r>
            <a:r>
              <a:rPr lang="en-US" dirty="0"/>
              <a:t> are likely to </a:t>
            </a:r>
            <a:r>
              <a:rPr lang="en-US" b="1" dirty="0"/>
              <a:t>hash to the same bucket</a:t>
            </a:r>
            <a:r>
              <a:rPr lang="en-US" dirty="0"/>
              <a:t>, with high probability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Candidate pairs are those that hash to the same bucket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2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C762-B593-4031-AAEF-40E7267CA973}" type="slidenum">
              <a:rPr lang="en-US"/>
              <a:pPr/>
              <a:t>54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7066"/>
            <a:ext cx="8229600" cy="990600"/>
          </a:xfrm>
        </p:spPr>
        <p:txBody>
          <a:bodyPr/>
          <a:lstStyle/>
          <a:p>
            <a:r>
              <a:rPr lang="en-US" dirty="0"/>
              <a:t>Finding similar pairs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Find all pairs of documents with similarity at least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 = 0.8</a:t>
            </a:r>
          </a:p>
          <a:p>
            <a:r>
              <a:rPr lang="en-US" dirty="0"/>
              <a:t>While the signatures of all columns may fit in main memory, comparing the signatures of all pairs of columns is </a:t>
            </a:r>
            <a:r>
              <a:rPr lang="en-US" dirty="0">
                <a:solidFill>
                  <a:srgbClr val="FF0000"/>
                </a:solidFill>
              </a:rPr>
              <a:t>quadratic</a:t>
            </a:r>
            <a:r>
              <a:rPr lang="en-US" dirty="0"/>
              <a:t> in the number of columns.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10</a:t>
            </a:r>
            <a:r>
              <a:rPr lang="en-US" baseline="30000" dirty="0"/>
              <a:t>6</a:t>
            </a:r>
            <a:r>
              <a:rPr lang="en-US" dirty="0"/>
              <a:t> columns implies 5*10</a:t>
            </a:r>
            <a:r>
              <a:rPr lang="en-US" baseline="30000" dirty="0"/>
              <a:t>11</a:t>
            </a:r>
            <a:r>
              <a:rPr lang="en-US" dirty="0"/>
              <a:t> column-comparisons.</a:t>
            </a:r>
          </a:p>
          <a:p>
            <a:r>
              <a:rPr lang="en-US" dirty="0"/>
              <a:t>At 1 microsecond/comparison: 6 days.</a:t>
            </a:r>
          </a:p>
        </p:txBody>
      </p:sp>
    </p:spTree>
    <p:extLst>
      <p:ext uri="{BB962C8B-B14F-4D97-AF65-F5344CB8AC3E}">
        <p14:creationId xmlns:p14="http://schemas.microsoft.com/office/powerpoint/2010/main" val="2356450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917-5D26-4744-B74A-4CB31276187A}" type="slidenum">
              <a:rPr lang="en-US"/>
              <a:pPr/>
              <a:t>55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Locality-Sensitive Hashing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we want</a:t>
            </a:r>
            <a:r>
              <a:rPr lang="en-US" dirty="0"/>
              <a:t>: a function </a:t>
            </a:r>
            <a:r>
              <a:rPr lang="en-US" dirty="0">
                <a:solidFill>
                  <a:srgbClr val="0070C0"/>
                </a:solidFill>
              </a:rPr>
              <a:t>f(X,Y)</a:t>
            </a:r>
            <a:r>
              <a:rPr lang="en-US" dirty="0"/>
              <a:t> that tells whether or not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 and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 is a </a:t>
            </a:r>
            <a:r>
              <a:rPr lang="en-US" dirty="0">
                <a:solidFill>
                  <a:srgbClr val="FF0000"/>
                </a:solidFill>
              </a:rPr>
              <a:t>candidate pair</a:t>
            </a:r>
            <a:r>
              <a:rPr lang="en-US" dirty="0"/>
              <a:t>: a pair of elements whose similarity must be evaluated.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simple idea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are a candidate pair if they have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same min-hash signature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Easy to test by </a:t>
            </a:r>
            <a:r>
              <a:rPr lang="en-US" dirty="0">
                <a:solidFill>
                  <a:srgbClr val="0070C0"/>
                </a:solidFill>
              </a:rPr>
              <a:t>hashing</a:t>
            </a:r>
            <a:r>
              <a:rPr lang="en-US" dirty="0"/>
              <a:t>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signatures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Similar sets </a:t>
            </a:r>
            <a:r>
              <a:rPr lang="en-US" dirty="0"/>
              <a:t>are more </a:t>
            </a:r>
            <a:r>
              <a:rPr lang="en-US" dirty="0">
                <a:solidFill>
                  <a:srgbClr val="00B0F0"/>
                </a:solidFill>
              </a:rPr>
              <a:t>likely</a:t>
            </a:r>
            <a:r>
              <a:rPr lang="en-US" dirty="0"/>
              <a:t> to have the </a:t>
            </a:r>
            <a:r>
              <a:rPr lang="en-US" dirty="0">
                <a:solidFill>
                  <a:srgbClr val="00B0F0"/>
                </a:solidFill>
              </a:rPr>
              <a:t>same signature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Likely to produce many </a:t>
            </a:r>
            <a:r>
              <a:rPr lang="en-US" dirty="0">
                <a:solidFill>
                  <a:srgbClr val="FF0000"/>
                </a:solidFill>
              </a:rPr>
              <a:t>false negatives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Requiring full match of signature is strict, some similar sets will be lost.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Improvement</a:t>
            </a:r>
            <a:r>
              <a:rPr lang="en-US" dirty="0"/>
              <a:t>: Compute multiple signatures; candidate pairs should have </a:t>
            </a:r>
            <a:r>
              <a:rPr lang="en-US" dirty="0">
                <a:solidFill>
                  <a:srgbClr val="FF0000"/>
                </a:solidFill>
              </a:rPr>
              <a:t>at least </a:t>
            </a:r>
            <a:r>
              <a:rPr lang="en-US" dirty="0"/>
              <a:t>one common signature. </a:t>
            </a:r>
          </a:p>
          <a:p>
            <a:pPr lvl="1"/>
            <a:r>
              <a:rPr lang="en-US" dirty="0"/>
              <a:t>Reduce the probability for false negatives.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9582" y="3352800"/>
            <a:ext cx="299312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! Multiple levels of Hashing!</a:t>
            </a:r>
          </a:p>
        </p:txBody>
      </p:sp>
    </p:spTree>
    <p:extLst>
      <p:ext uri="{BB962C8B-B14F-4D97-AF65-F5344CB8AC3E}">
        <p14:creationId xmlns:p14="http://schemas.microsoft.com/office/powerpoint/2010/main" val="2251707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BBCF-D9D6-48B7-96EE-52CD55EB6F1D}" type="slidenum">
              <a:rPr lang="en-US"/>
              <a:pPr/>
              <a:t>56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matrix reminder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894138" y="6173788"/>
            <a:ext cx="134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Matrix </a:t>
            </a:r>
            <a:r>
              <a:rPr lang="en-US" i="1"/>
              <a:t>M</a:t>
            </a: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154315" y="3506788"/>
            <a:ext cx="19030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hash functions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087027" y="5058460"/>
            <a:ext cx="2056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Sig(S):</a:t>
            </a:r>
          </a:p>
          <a:p>
            <a:r>
              <a:rPr lang="en-US" sz="1800" dirty="0"/>
              <a:t>signature</a:t>
            </a:r>
            <a:r>
              <a:rPr lang="en-US" dirty="0"/>
              <a:t> for set 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2590800" y="2743200"/>
            <a:ext cx="4343400" cy="152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 flipV="1">
            <a:off x="5791201" y="2907291"/>
            <a:ext cx="129582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2960" idx="1"/>
          </p:cNvCxnSpPr>
          <p:nvPr/>
        </p:nvCxnSpPr>
        <p:spPr>
          <a:xfrm flipH="1" flipV="1">
            <a:off x="4762501" y="4800600"/>
            <a:ext cx="2324526" cy="58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7027" y="290729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 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27432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0" idx="1"/>
          </p:cNvCxnSpPr>
          <p:nvPr/>
        </p:nvCxnSpPr>
        <p:spPr>
          <a:xfrm flipH="1">
            <a:off x="4724401" y="2089666"/>
            <a:ext cx="2362626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7027" y="1905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Sig(</a:t>
            </a:r>
            <a:r>
              <a:rPr lang="en-US" dirty="0" err="1"/>
              <a:t>S,i</a:t>
            </a:r>
            <a:r>
              <a:rPr lang="en-US" dirty="0"/>
              <a:t>)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627439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77370" y="6096000"/>
            <a:ext cx="21324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signature</a:t>
            </a:r>
            <a:r>
              <a:rPr lang="en-US" dirty="0"/>
              <a:t> for set S’</a:t>
            </a:r>
            <a:endParaRPr lang="en-US" sz="1800" dirty="0"/>
          </a:p>
        </p:txBody>
      </p:sp>
      <p:cxnSp>
        <p:nvCxnSpPr>
          <p:cNvPr id="19" name="Straight Arrow Connector 18"/>
          <p:cNvCxnSpPr>
            <a:stCxn id="34" idx="3"/>
          </p:cNvCxnSpPr>
          <p:nvPr/>
        </p:nvCxnSpPr>
        <p:spPr>
          <a:xfrm flipV="1">
            <a:off x="2209800" y="5021864"/>
            <a:ext cx="1417639" cy="1258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5215" y="208966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Sig(</a:t>
            </a:r>
            <a:r>
              <a:rPr lang="en-US" dirty="0" err="1"/>
              <a:t>S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’</a:t>
            </a:r>
            <a:r>
              <a:rPr lang="en-US" dirty="0" err="1"/>
              <a:t>,i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>
            <a:stCxn id="40" idx="3"/>
          </p:cNvCxnSpPr>
          <p:nvPr/>
        </p:nvCxnSpPr>
        <p:spPr>
          <a:xfrm>
            <a:off x="1619780" y="2274332"/>
            <a:ext cx="2007659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27439" y="27432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5380" y="1415534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Prob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(Sig(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S,i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) == Sig(S’,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)) = 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sim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(S,S’)</a:t>
            </a:r>
          </a:p>
        </p:txBody>
      </p:sp>
    </p:spTree>
    <p:extLst>
      <p:ext uri="{BB962C8B-B14F-4D97-AF65-F5344CB8AC3E}">
        <p14:creationId xmlns:p14="http://schemas.microsoft.com/office/powerpoint/2010/main" val="41171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7" grpId="0" animBg="1"/>
      <p:bldP spid="82960" grpId="0"/>
      <p:bldP spid="2" grpId="0" animBg="1"/>
      <p:bldP spid="9" grpId="0"/>
      <p:bldP spid="12" grpId="0" animBg="1"/>
      <p:bldP spid="30" grpId="0"/>
      <p:bldP spid="33" grpId="0" animBg="1"/>
      <p:bldP spid="40" grpId="0"/>
      <p:bldP spid="25" grpId="0" animBg="1"/>
      <p:bldP spid="2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05A8-499F-4D55-A82D-23AFF23BBC81}" type="slidenum">
              <a:rPr lang="en-US"/>
              <a:pPr/>
              <a:t>57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Partition into Bands – (1)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495800"/>
          </a:xfrm>
        </p:spPr>
        <p:txBody>
          <a:bodyPr>
            <a:normAutofit/>
          </a:bodyPr>
          <a:lstStyle/>
          <a:p>
            <a:r>
              <a:rPr lang="en-US" dirty="0"/>
              <a:t>Divide the signature matrix Sig  into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/>
              <a:t> </a:t>
            </a:r>
            <a:r>
              <a:rPr lang="en-US" dirty="0"/>
              <a:t> bands of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/>
              <a:t>  rows.</a:t>
            </a:r>
          </a:p>
          <a:p>
            <a:pPr lvl="1"/>
            <a:r>
              <a:rPr lang="en-US" dirty="0"/>
              <a:t>Each band is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mini-signature</a:t>
            </a:r>
            <a:r>
              <a:rPr lang="en-US" dirty="0"/>
              <a:t> with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hash functions.</a:t>
            </a:r>
          </a:p>
        </p:txBody>
      </p:sp>
    </p:spTree>
    <p:extLst>
      <p:ext uri="{BB962C8B-B14F-4D97-AF65-F5344CB8AC3E}">
        <p14:creationId xmlns:p14="http://schemas.microsoft.com/office/powerpoint/2010/main" val="37606238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BBCF-D9D6-48B7-96EE-52CD55EB6F1D}" type="slidenum">
              <a:rPr lang="en-US"/>
              <a:pPr/>
              <a:t>58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into bands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590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590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5908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959562" y="6173788"/>
            <a:ext cx="1210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Matrix </a:t>
            </a:r>
            <a:r>
              <a:rPr lang="en-US" i="1" dirty="0"/>
              <a:t>Sig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319963" y="2744788"/>
            <a:ext cx="1384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r </a:t>
            </a:r>
            <a:r>
              <a:rPr lang="en-US"/>
              <a:t> rows</a:t>
            </a:r>
          </a:p>
          <a:p>
            <a:pPr algn="ctr"/>
            <a:r>
              <a:rPr lang="en-US"/>
              <a:t>per band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7165975" y="2741613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582613" y="3506788"/>
            <a:ext cx="134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dirty="0"/>
              <a:t>  bands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H="1" flipV="1">
            <a:off x="4724400" y="3276600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451725" y="5060950"/>
            <a:ext cx="1119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 One</a:t>
            </a:r>
          </a:p>
          <a:p>
            <a:r>
              <a:rPr lang="en-US" sz="1800"/>
              <a:t>signature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1723" y="1524000"/>
            <a:ext cx="2589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n = b*r </a:t>
            </a:r>
            <a:r>
              <a:rPr lang="en-US" dirty="0"/>
              <a:t>  hash functions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1723" y="3962400"/>
            <a:ext cx="2005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mini-signatures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3582988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419600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95800" y="1908176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800" y="2730501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5800" y="5259388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8" idx="3"/>
          </p:cNvCxnSpPr>
          <p:nvPr/>
        </p:nvCxnSpPr>
        <p:spPr>
          <a:xfrm flipV="1">
            <a:off x="2057400" y="2326482"/>
            <a:ext cx="2438400" cy="182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57400" y="3236774"/>
            <a:ext cx="2438400" cy="91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7400" y="4147066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147066"/>
            <a:ext cx="2438400" cy="8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7400" y="4147066"/>
            <a:ext cx="2438400" cy="164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9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05A8-499F-4D55-A82D-23AFF23BBC81}" type="slidenum">
              <a:rPr lang="en-US"/>
              <a:pPr/>
              <a:t>59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Partition into Bands – (2)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495800"/>
          </a:xfrm>
        </p:spPr>
        <p:txBody>
          <a:bodyPr>
            <a:normAutofit/>
          </a:bodyPr>
          <a:lstStyle/>
          <a:p>
            <a:r>
              <a:rPr lang="en-US" dirty="0"/>
              <a:t>Divide the signature matrix Sig  into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/>
              <a:t> </a:t>
            </a:r>
            <a:r>
              <a:rPr lang="en-US" dirty="0"/>
              <a:t> bands of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/>
              <a:t>  rows.</a:t>
            </a:r>
          </a:p>
          <a:p>
            <a:pPr lvl="1"/>
            <a:r>
              <a:rPr lang="en-US" dirty="0"/>
              <a:t>Each band is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mini-signature</a:t>
            </a:r>
            <a:r>
              <a:rPr lang="en-US" dirty="0"/>
              <a:t> with r hash functions.</a:t>
            </a:r>
          </a:p>
          <a:p>
            <a:r>
              <a:rPr lang="en-US" dirty="0"/>
              <a:t>For each band, hash the mini-signature to a hash table with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 buckets.</a:t>
            </a:r>
          </a:p>
          <a:p>
            <a:pPr lvl="1"/>
            <a:r>
              <a:rPr lang="en-US" dirty="0"/>
              <a:t>Make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 as large as possible so that mini-signatures that hash to the same bucket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almost certainly identical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93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b="1" dirty="0">
                <a:solidFill>
                  <a:srgbClr val="D60093"/>
                </a:solidFill>
              </a:rPr>
              <a:t>Goal:</a:t>
            </a:r>
            <a:r>
              <a:rPr lang="en-US" sz="3200" b="1" dirty="0">
                <a:solidFill>
                  <a:srgbClr val="0000FF"/>
                </a:solidFill>
              </a:rPr>
              <a:t> Find near-neighbors in high-dim. space</a:t>
            </a:r>
          </a:p>
          <a:p>
            <a:pPr lvl="1"/>
            <a:r>
              <a:rPr lang="en-US" dirty="0"/>
              <a:t>We formally define “near neighbors” as points that are a “small distance” apart</a:t>
            </a:r>
          </a:p>
          <a:p>
            <a:r>
              <a:rPr lang="en-US" dirty="0"/>
              <a:t>For each application, we first need to define what “</a:t>
            </a:r>
            <a:r>
              <a:rPr lang="en-US" b="1" dirty="0"/>
              <a:t>distance</a:t>
            </a:r>
            <a:r>
              <a:rPr lang="en-US" dirty="0"/>
              <a:t>” means</a:t>
            </a:r>
          </a:p>
          <a:p>
            <a:r>
              <a:rPr lang="en-US" b="1" dirty="0">
                <a:solidFill>
                  <a:srgbClr val="D60093"/>
                </a:solidFill>
              </a:rPr>
              <a:t>Today: </a:t>
            </a:r>
            <a:r>
              <a:rPr lang="en-US" b="1" dirty="0" err="1">
                <a:solidFill>
                  <a:srgbClr val="0000FF"/>
                </a:solidFill>
              </a:rPr>
              <a:t>Jaccard</a:t>
            </a:r>
            <a:r>
              <a:rPr lang="en-US" b="1" dirty="0">
                <a:solidFill>
                  <a:srgbClr val="0000FF"/>
                </a:solidFill>
              </a:rPr>
              <a:t> distance/similarity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FF0066"/>
                </a:solidFill>
              </a:rPr>
              <a:t>Jaccard</a:t>
            </a:r>
            <a:r>
              <a:rPr lang="en-US" b="1" dirty="0">
                <a:solidFill>
                  <a:srgbClr val="FF0066"/>
                </a:solidFill>
              </a:rPr>
              <a:t> similarity</a:t>
            </a:r>
            <a:r>
              <a:rPr lang="en-US" i="1" dirty="0">
                <a:solidFill>
                  <a:srgbClr val="FF0066"/>
                </a:solidFill>
              </a:rPr>
              <a:t> </a:t>
            </a:r>
            <a:r>
              <a:rPr lang="en-US" dirty="0"/>
              <a:t>of two </a:t>
            </a:r>
            <a:r>
              <a:rPr lang="en-US" b="1" dirty="0">
                <a:solidFill>
                  <a:srgbClr val="FF0066"/>
                </a:solidFill>
              </a:rPr>
              <a:t>sets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is the size of their intersection divided by the size of their union:</a:t>
            </a:r>
            <a:br>
              <a:rPr lang="en-US" dirty="0"/>
            </a:br>
            <a:r>
              <a:rPr lang="en-US" b="1" i="1" dirty="0" err="1"/>
              <a:t>sim</a:t>
            </a:r>
            <a:r>
              <a:rPr lang="en-US" b="1" dirty="0"/>
              <a:t>(C</a:t>
            </a:r>
            <a:r>
              <a:rPr lang="en-US" b="1" baseline="-25000" dirty="0"/>
              <a:t>1</a:t>
            </a:r>
            <a:r>
              <a:rPr lang="en-US" b="1" dirty="0"/>
              <a:t>, C</a:t>
            </a:r>
            <a:r>
              <a:rPr lang="en-US" b="1" baseline="-25000" dirty="0"/>
              <a:t>2</a:t>
            </a:r>
            <a:r>
              <a:rPr lang="en-US" b="1" dirty="0"/>
              <a:t>) = |C</a:t>
            </a:r>
            <a:r>
              <a:rPr lang="en-US" b="1" baseline="-25000" dirty="0"/>
              <a:t>1</a:t>
            </a:r>
            <a:r>
              <a:rPr lang="en-US" b="1" dirty="0">
                <a:sym typeface="Symbol" pitchFamily="18" charset="2"/>
              </a:rPr>
              <a:t>C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|/|C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C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|</a:t>
            </a:r>
          </a:p>
          <a:p>
            <a:pPr lvl="1"/>
            <a:r>
              <a:rPr lang="en-US" b="1" dirty="0" err="1">
                <a:solidFill>
                  <a:srgbClr val="FF0066"/>
                </a:solidFill>
              </a:rPr>
              <a:t>Jaccard</a:t>
            </a:r>
            <a:r>
              <a:rPr lang="en-US" b="1" dirty="0">
                <a:solidFill>
                  <a:srgbClr val="FF0066"/>
                </a:solidFill>
              </a:rPr>
              <a:t> distance:</a:t>
            </a:r>
            <a:r>
              <a:rPr lang="en-US" b="1" i="1" dirty="0"/>
              <a:t> d</a:t>
            </a:r>
            <a:r>
              <a:rPr lang="en-US" b="1" dirty="0"/>
              <a:t>(C</a:t>
            </a:r>
            <a:r>
              <a:rPr lang="en-US" b="1" baseline="-25000" dirty="0"/>
              <a:t>1</a:t>
            </a:r>
            <a:r>
              <a:rPr lang="en-US" b="1" dirty="0"/>
              <a:t>, C</a:t>
            </a:r>
            <a:r>
              <a:rPr lang="en-US" b="1" baseline="-25000" dirty="0"/>
              <a:t>2</a:t>
            </a:r>
            <a:r>
              <a:rPr lang="en-US" b="1" dirty="0"/>
              <a:t>) = 1 - |C</a:t>
            </a:r>
            <a:r>
              <a:rPr lang="en-US" b="1" baseline="-25000" dirty="0"/>
              <a:t>1</a:t>
            </a:r>
            <a:r>
              <a:rPr lang="en-US" b="1" dirty="0">
                <a:sym typeface="Symbol" pitchFamily="18" charset="2"/>
              </a:rPr>
              <a:t>C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|/|C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C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|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958798" y="5505271"/>
            <a:ext cx="24994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 in intersection</a:t>
            </a:r>
          </a:p>
          <a:p>
            <a:pPr eaLnBrk="0" hangingPunct="0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8 in union</a:t>
            </a:r>
          </a:p>
          <a:p>
            <a:pPr eaLnBrk="0" hangingPunct="0"/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Jaccard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similarity= 3/8</a:t>
            </a:r>
          </a:p>
          <a:p>
            <a:pPr eaLnBrk="0" hangingPunct="0"/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Jaccard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distance = 5/8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05200" y="5638800"/>
            <a:ext cx="2286000" cy="990600"/>
            <a:chOff x="3124200" y="1371600"/>
            <a:chExt cx="2667000" cy="1600200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38100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1242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505200" y="183935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479800" y="23563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4173220" y="1987062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635500" y="22801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4546600" y="1670537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5257800" y="247943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257800" y="1676399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995451" y="6411847"/>
            <a:ext cx="91440" cy="9144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0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B024-0B59-41AC-AFB7-E97527C085D8}" type="slidenum">
              <a:rPr lang="en-US"/>
              <a:pPr/>
              <a:t>60</a:t>
            </a:fld>
            <a:endParaRPr 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447800" y="2895600"/>
            <a:ext cx="2819400" cy="33528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362200" y="2209800"/>
            <a:ext cx="1052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Matrix M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724400" y="4267200"/>
            <a:ext cx="88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r </a:t>
            </a:r>
            <a:r>
              <a:rPr lang="en-US" sz="1800"/>
              <a:t> rows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1066800" y="3505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066800" y="4114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1066800" y="4800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066800" y="5486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V="1">
            <a:off x="51054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5105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V="1">
            <a:off x="6553200" y="2819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6553200" y="4800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88063" y="419100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b </a:t>
            </a:r>
            <a:r>
              <a:rPr lang="en-US" sz="1800"/>
              <a:t> bands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2286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905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524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3048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3414713" y="3505200"/>
            <a:ext cx="319087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2667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3810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1371600" y="762000"/>
            <a:ext cx="2514600" cy="76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Hash Table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1981200" y="76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2590800" y="76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3200400" y="76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 flipV="1">
            <a:off x="1676400" y="1295400"/>
            <a:ext cx="4572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 flipV="1">
            <a:off x="2057400" y="1219200"/>
            <a:ext cx="1447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 flipH="1" flipV="1">
            <a:off x="1524000" y="1066800"/>
            <a:ext cx="914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 flipV="1">
            <a:off x="2819400" y="1295400"/>
            <a:ext cx="1524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 flipH="1" flipV="1">
            <a:off x="2362200" y="1371600"/>
            <a:ext cx="8382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V="1">
            <a:off x="3581400" y="1066800"/>
            <a:ext cx="152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 flipH="1" flipV="1">
            <a:off x="2971800" y="914400"/>
            <a:ext cx="9906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026" name="Group 34"/>
          <p:cNvGrpSpPr>
            <a:grpSpLocks/>
          </p:cNvGrpSpPr>
          <p:nvPr/>
        </p:nvGrpSpPr>
        <p:grpSpPr bwMode="auto">
          <a:xfrm>
            <a:off x="3581400" y="869950"/>
            <a:ext cx="4897442" cy="646113"/>
            <a:chOff x="2256" y="260"/>
            <a:chExt cx="3085" cy="407"/>
          </a:xfrm>
        </p:grpSpPr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3254" y="260"/>
              <a:ext cx="208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Columns 2 and 6</a:t>
              </a:r>
            </a:p>
            <a:p>
              <a:r>
                <a:rPr lang="en-US" sz="1800" dirty="0"/>
                <a:t>are (almost certainly) </a:t>
              </a:r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identical</a:t>
              </a:r>
              <a:r>
                <a:rPr lang="en-US" sz="1800" dirty="0"/>
                <a:t>.</a:t>
              </a:r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H="1">
              <a:off x="2256" y="480"/>
              <a:ext cx="9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29" name="Group 37"/>
          <p:cNvGrpSpPr>
            <a:grpSpLocks/>
          </p:cNvGrpSpPr>
          <p:nvPr/>
        </p:nvGrpSpPr>
        <p:grpSpPr bwMode="auto">
          <a:xfrm>
            <a:off x="3581400" y="1784350"/>
            <a:ext cx="3559175" cy="641350"/>
            <a:chOff x="2256" y="836"/>
            <a:chExt cx="2242" cy="404"/>
          </a:xfrm>
        </p:grpSpPr>
        <p:sp>
          <p:nvSpPr>
            <p:cNvPr id="85027" name="Text Box 35"/>
            <p:cNvSpPr txBox="1">
              <a:spLocks noChangeArrowheads="1"/>
            </p:cNvSpPr>
            <p:nvPr/>
          </p:nvSpPr>
          <p:spPr bwMode="auto">
            <a:xfrm>
              <a:off x="3062" y="836"/>
              <a:ext cx="14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Columns 6 and 7 are</a:t>
              </a:r>
            </a:p>
            <a:p>
              <a:r>
                <a:rPr lang="en-US" sz="1800"/>
                <a:t>surely different.</a:t>
              </a:r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 flipH="1">
              <a:off x="2256" y="1056"/>
              <a:ext cx="81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8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05A8-499F-4D55-A82D-23AFF23BBC81}" type="slidenum">
              <a:rPr lang="en-US"/>
              <a:pPr/>
              <a:t>61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Partition into Bands – (3)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Divide the signature matrix Sig  into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/>
              <a:t> </a:t>
            </a:r>
            <a:r>
              <a:rPr lang="en-US" dirty="0"/>
              <a:t> bands of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/>
              <a:t>  rows.</a:t>
            </a:r>
          </a:p>
          <a:p>
            <a:pPr lvl="1"/>
            <a:r>
              <a:rPr lang="en-US" dirty="0"/>
              <a:t>Each band is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mini-signature</a:t>
            </a:r>
            <a:r>
              <a:rPr lang="en-US" dirty="0"/>
              <a:t> with r hash functions.</a:t>
            </a:r>
          </a:p>
          <a:p>
            <a:r>
              <a:rPr lang="en-US" dirty="0"/>
              <a:t>For each band, hash the mini-signature to a hash table with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 buckets.</a:t>
            </a:r>
          </a:p>
          <a:p>
            <a:pPr lvl="1"/>
            <a:r>
              <a:rPr lang="en-US" dirty="0"/>
              <a:t>Make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 as large as possible so that mini-signatures that hash to the same bucket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almost certainly identical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Candidate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column pairs are those that hash to the same bucket for </a:t>
            </a:r>
            <a:r>
              <a:rPr lang="en-US" dirty="0">
                <a:solidFill>
                  <a:srgbClr val="0070C0"/>
                </a:solidFill>
              </a:rPr>
              <a:t>at least </a:t>
            </a:r>
            <a:r>
              <a:rPr lang="en-US" dirty="0"/>
              <a:t>1 band.</a:t>
            </a:r>
          </a:p>
          <a:p>
            <a:r>
              <a:rPr lang="en-US" dirty="0"/>
              <a:t>Tune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/>
              <a:t>  to catch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most similar pairs</a:t>
            </a:r>
            <a:r>
              <a:rPr lang="en-US" dirty="0"/>
              <a:t>, but </a:t>
            </a:r>
            <a:r>
              <a:rPr lang="en-US" dirty="0">
                <a:solidFill>
                  <a:srgbClr val="0070C0"/>
                </a:solidFill>
              </a:rPr>
              <a:t>few non-similar pairs.</a:t>
            </a:r>
          </a:p>
        </p:txBody>
      </p:sp>
    </p:spTree>
    <p:extLst>
      <p:ext uri="{BB962C8B-B14F-4D97-AF65-F5344CB8AC3E}">
        <p14:creationId xmlns:p14="http://schemas.microsoft.com/office/powerpoint/2010/main" val="600169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2ED3-0C51-41F7-9F85-8A4E45F9E4AD}" type="slidenum">
              <a:rPr lang="en-US"/>
              <a:pPr/>
              <a:t>62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Analysis of LSH – What We Want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179638" y="6096000"/>
            <a:ext cx="303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       Similarity </a:t>
            </a:r>
            <a:r>
              <a:rPr lang="en-US" sz="1800" i="1"/>
              <a:t>s</a:t>
            </a:r>
            <a:r>
              <a:rPr lang="en-US" sz="1800"/>
              <a:t>  of two sets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238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Probability</a:t>
            </a:r>
          </a:p>
          <a:p>
            <a:pPr algn="ctr"/>
            <a:r>
              <a:rPr lang="en-US" sz="1800"/>
              <a:t>of sharing</a:t>
            </a:r>
          </a:p>
          <a:p>
            <a:pPr algn="ctr"/>
            <a:r>
              <a:rPr lang="en-US" sz="1800"/>
              <a:t>a bucket</a:t>
            </a: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5334000" y="624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2362200" y="54102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4343400" y="54864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t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flipV="1">
            <a:off x="4495800" y="1828800"/>
            <a:ext cx="0" cy="358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4495800" y="18288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2667000" y="3581400"/>
            <a:ext cx="1236663" cy="1828800"/>
            <a:chOff x="1680" y="2256"/>
            <a:chExt cx="779" cy="1152"/>
          </a:xfrm>
        </p:grpSpPr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1680" y="2256"/>
              <a:ext cx="77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No chance</a:t>
              </a:r>
            </a:p>
            <a:p>
              <a:pPr algn="ctr"/>
              <a:r>
                <a:rPr lang="en-US" sz="1800"/>
                <a:t>if </a:t>
              </a:r>
              <a:r>
                <a:rPr lang="en-US" sz="1800" i="1"/>
                <a:t>s</a:t>
              </a:r>
              <a:r>
                <a:rPr lang="en-US" sz="1800"/>
                <a:t> &lt; </a:t>
              </a:r>
              <a:r>
                <a:rPr lang="en-US" sz="1800" i="1"/>
                <a:t>t</a:t>
              </a:r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2112" y="2736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4953000" y="1828800"/>
            <a:ext cx="1303338" cy="1327150"/>
            <a:chOff x="3120" y="1152"/>
            <a:chExt cx="821" cy="836"/>
          </a:xfrm>
        </p:grpSpPr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3120" y="1584"/>
              <a:ext cx="8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Probability</a:t>
              </a:r>
            </a:p>
            <a:p>
              <a:pPr algn="ctr"/>
              <a:r>
                <a:rPr lang="en-US" sz="1800"/>
                <a:t>= 1 if </a:t>
              </a:r>
              <a:r>
                <a:rPr lang="en-US" sz="1800" i="1"/>
                <a:t>s</a:t>
              </a:r>
              <a:r>
                <a:rPr lang="en-US" sz="1800"/>
                <a:t> &gt; </a:t>
              </a:r>
              <a:r>
                <a:rPr lang="en-US" sz="1800" i="1"/>
                <a:t>t</a:t>
              </a:r>
            </a:p>
          </p:txBody>
        </p:sp>
        <p:sp>
          <p:nvSpPr>
            <p:cNvPr id="116753" name="Line 17"/>
            <p:cNvSpPr>
              <a:spLocks noChangeShapeType="1"/>
            </p:cNvSpPr>
            <p:nvPr/>
          </p:nvSpPr>
          <p:spPr bwMode="auto">
            <a:xfrm flipV="1">
              <a:off x="3408" y="1152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3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4F76-95AF-441D-AEAB-B86A9C6C2C3E}" type="slidenum">
              <a:rPr lang="en-US"/>
              <a:pPr/>
              <a:t>63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Band </a:t>
            </a:r>
            <a:r>
              <a:rPr lang="en-US" dirty="0"/>
              <a:t>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Row </a:t>
            </a:r>
            <a:r>
              <a:rPr lang="en-US" dirty="0"/>
              <a:t>Gives You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84463" y="6096000"/>
            <a:ext cx="2532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Similarity </a:t>
            </a:r>
            <a:r>
              <a:rPr lang="en-US" sz="1800" i="1"/>
              <a:t>s</a:t>
            </a:r>
            <a:r>
              <a:rPr lang="en-US" sz="1800"/>
              <a:t>  of two sets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238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Probability</a:t>
            </a:r>
          </a:p>
          <a:p>
            <a:pPr algn="ctr"/>
            <a:r>
              <a:rPr lang="en-US" sz="1800"/>
              <a:t>of sharing</a:t>
            </a:r>
          </a:p>
          <a:p>
            <a:pPr algn="ctr"/>
            <a:r>
              <a:rPr lang="en-US" sz="1800"/>
              <a:t>a bucket</a:t>
            </a: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5334000" y="624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V="1">
            <a:off x="2362200" y="1828800"/>
            <a:ext cx="4267200" cy="358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4343400" y="54864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t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4572000" y="3505200"/>
            <a:ext cx="19986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Remember:</a:t>
            </a:r>
          </a:p>
          <a:p>
            <a:r>
              <a:rPr lang="en-US" sz="1800"/>
              <a:t>probability of</a:t>
            </a:r>
          </a:p>
          <a:p>
            <a:r>
              <a:rPr lang="en-US" sz="1800"/>
              <a:t>equal hash-values</a:t>
            </a:r>
          </a:p>
          <a:p>
            <a:r>
              <a:rPr lang="en-US" sz="1800"/>
              <a:t>= similarity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00" y="2558534"/>
            <a:ext cx="24032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Single hash signature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8855" y="548640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Prob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(Sig(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S,i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) == Sig(S’,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)) = 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sim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(S,S’)</a:t>
            </a:r>
          </a:p>
        </p:txBody>
      </p:sp>
      <p:cxnSp>
        <p:nvCxnSpPr>
          <p:cNvPr id="4" name="Straight Connector 3"/>
          <p:cNvCxnSpPr>
            <a:stCxn id="117763" idx="2"/>
            <a:endCxn id="117763" idx="0"/>
          </p:cNvCxnSpPr>
          <p:nvPr/>
        </p:nvCxnSpPr>
        <p:spPr>
          <a:xfrm flipV="1">
            <a:off x="4495800" y="1828800"/>
            <a:ext cx="0" cy="3581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324E-9A6F-46F4-9034-D5EA5FA0AA28}" type="slidenum">
              <a:rPr lang="en-US"/>
              <a:pPr/>
              <a:t>64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Bands </a:t>
            </a:r>
            <a:r>
              <a:rPr lang="en-US" dirty="0"/>
              <a:t>of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Rows </a:t>
            </a:r>
            <a:r>
              <a:rPr lang="en-US" dirty="0"/>
              <a:t>Gives You (3.4.2)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684463" y="6096000"/>
            <a:ext cx="2532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Similarity </a:t>
            </a:r>
            <a:r>
              <a:rPr lang="en-US" sz="1800" i="1"/>
              <a:t>s</a:t>
            </a:r>
            <a:r>
              <a:rPr lang="en-US" sz="1800"/>
              <a:t>  of two sets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238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Probability</a:t>
            </a:r>
          </a:p>
          <a:p>
            <a:pPr algn="ctr"/>
            <a:r>
              <a:rPr lang="en-US" sz="1800"/>
              <a:t>of sharing</a:t>
            </a:r>
          </a:p>
          <a:p>
            <a:pPr algn="ctr"/>
            <a:r>
              <a:rPr lang="en-US" sz="1800"/>
              <a:t>a bucket</a:t>
            </a: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5334000" y="624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343400" y="54864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/>
              <a:t>t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 flipV="1">
            <a:off x="2362200" y="5334000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4419600" y="5105400"/>
            <a:ext cx="88900" cy="228600"/>
          </a:xfrm>
          <a:custGeom>
            <a:avLst/>
            <a:gdLst>
              <a:gd name="T0" fmla="*/ 0 w 56"/>
              <a:gd name="T1" fmla="*/ 144 h 144"/>
              <a:gd name="T2" fmla="*/ 48 w 56"/>
              <a:gd name="T3" fmla="*/ 96 h 144"/>
              <a:gd name="T4" fmla="*/ 48 w 5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 flipV="1">
            <a:off x="4495800" y="2057400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6" name="Freeform 12"/>
          <p:cNvSpPr>
            <a:spLocks/>
          </p:cNvSpPr>
          <p:nvPr/>
        </p:nvSpPr>
        <p:spPr bwMode="auto">
          <a:xfrm>
            <a:off x="4572000" y="1879600"/>
            <a:ext cx="152400" cy="177800"/>
          </a:xfrm>
          <a:custGeom>
            <a:avLst/>
            <a:gdLst>
              <a:gd name="T0" fmla="*/ 0 w 96"/>
              <a:gd name="T1" fmla="*/ 112 h 112"/>
              <a:gd name="T2" fmla="*/ 48 w 96"/>
              <a:gd name="T3" fmla="*/ 16 h 112"/>
              <a:gd name="T4" fmla="*/ 96 w 96"/>
              <a:gd name="T5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V="1">
            <a:off x="4724400" y="1828800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8798" name="Group 14"/>
          <p:cNvGrpSpPr>
            <a:grpSpLocks/>
          </p:cNvGrpSpPr>
          <p:nvPr/>
        </p:nvGrpSpPr>
        <p:grpSpPr bwMode="auto">
          <a:xfrm>
            <a:off x="7696200" y="3352800"/>
            <a:ext cx="1146175" cy="2438400"/>
            <a:chOff x="4838" y="2133"/>
            <a:chExt cx="722" cy="1536"/>
          </a:xfrm>
        </p:grpSpPr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4838" y="2133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/>
                <a:t>s</a:t>
              </a:r>
              <a:r>
                <a:rPr lang="en-US" dirty="0"/>
                <a:t> </a:t>
              </a:r>
              <a:r>
                <a:rPr lang="en-US" i="1" baseline="30000" dirty="0"/>
                <a:t>r 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4838" y="3092"/>
              <a:ext cx="7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All rows</a:t>
              </a:r>
            </a:p>
            <a:p>
              <a:r>
                <a:rPr lang="en-US" sz="1800"/>
                <a:t>of a band</a:t>
              </a:r>
            </a:p>
            <a:p>
              <a:r>
                <a:rPr lang="en-US" sz="1800"/>
                <a:t>are equal</a:t>
              </a:r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 flipH="1" flipV="1">
              <a:off x="499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802" name="Group 18"/>
          <p:cNvGrpSpPr>
            <a:grpSpLocks/>
          </p:cNvGrpSpPr>
          <p:nvPr/>
        </p:nvGrpSpPr>
        <p:grpSpPr bwMode="auto">
          <a:xfrm>
            <a:off x="6613525" y="3386138"/>
            <a:ext cx="1243013" cy="2438400"/>
            <a:chOff x="4166" y="2133"/>
            <a:chExt cx="783" cy="1536"/>
          </a:xfrm>
        </p:grpSpPr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4598" y="2133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1 -</a:t>
              </a:r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Some row</a:t>
              </a:r>
            </a:p>
            <a:p>
              <a:r>
                <a:rPr lang="en-US" sz="1800" dirty="0"/>
                <a:t>of a band</a:t>
              </a:r>
            </a:p>
            <a:p>
              <a:r>
                <a:rPr lang="en-US" sz="1800" dirty="0"/>
                <a:t>unequal</a:t>
              </a:r>
            </a:p>
          </p:txBody>
        </p:sp>
        <p:sp>
          <p:nvSpPr>
            <p:cNvPr id="118805" name="Line 21"/>
            <p:cNvSpPr>
              <a:spLocks noChangeShapeType="1"/>
            </p:cNvSpPr>
            <p:nvPr/>
          </p:nvSpPr>
          <p:spPr bwMode="auto">
            <a:xfrm flipV="1">
              <a:off x="4512" y="2496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806" name="Group 22"/>
          <p:cNvGrpSpPr>
            <a:grpSpLocks/>
          </p:cNvGrpSpPr>
          <p:nvPr/>
        </p:nvGrpSpPr>
        <p:grpSpPr bwMode="auto">
          <a:xfrm>
            <a:off x="7223125" y="1752600"/>
            <a:ext cx="1812925" cy="2090738"/>
            <a:chOff x="4550" y="1104"/>
            <a:chExt cx="1142" cy="1317"/>
          </a:xfrm>
        </p:grpSpPr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r>
                <a:rPr lang="en-US" i="1" baseline="30000"/>
                <a:t>b </a:t>
              </a: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800" dirty="0"/>
            </a:p>
            <a:p>
              <a:r>
                <a:rPr lang="en-US" sz="1800" dirty="0"/>
                <a:t>No bands</a:t>
              </a:r>
            </a:p>
            <a:p>
              <a:r>
                <a:rPr lang="en-US" sz="1800" dirty="0"/>
                <a:t>identical</a:t>
              </a:r>
            </a:p>
          </p:txBody>
        </p:sp>
        <p:sp>
          <p:nvSpPr>
            <p:cNvPr id="118810" name="Line 26"/>
            <p:cNvSpPr>
              <a:spLocks noChangeShapeType="1"/>
            </p:cNvSpPr>
            <p:nvPr/>
          </p:nvSpPr>
          <p:spPr bwMode="auto">
            <a:xfrm flipH="1">
              <a:off x="4848" y="168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811" name="Group 27"/>
          <p:cNvGrpSpPr>
            <a:grpSpLocks/>
          </p:cNvGrpSpPr>
          <p:nvPr/>
        </p:nvGrpSpPr>
        <p:grpSpPr bwMode="auto">
          <a:xfrm>
            <a:off x="6705600" y="1828800"/>
            <a:ext cx="1128713" cy="2025650"/>
            <a:chOff x="4214" y="1124"/>
            <a:chExt cx="711" cy="1276"/>
          </a:xfrm>
        </p:grpSpPr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1 -</a:t>
              </a: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4214" y="1124"/>
              <a:ext cx="71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At least</a:t>
              </a:r>
            </a:p>
            <a:p>
              <a:r>
                <a:rPr lang="en-US" sz="1800"/>
                <a:t>one band</a:t>
              </a:r>
            </a:p>
            <a:p>
              <a:r>
                <a:rPr lang="en-US" sz="1800"/>
                <a:t>identical</a:t>
              </a:r>
            </a:p>
          </p:txBody>
        </p:sp>
        <p:sp>
          <p:nvSpPr>
            <p:cNvPr id="118814" name="Line 30"/>
            <p:cNvSpPr>
              <a:spLocks noChangeShapeType="1"/>
            </p:cNvSpPr>
            <p:nvPr/>
          </p:nvSpPr>
          <p:spPr bwMode="auto">
            <a:xfrm>
              <a:off x="4560" y="172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815" name="Group 31"/>
          <p:cNvGrpSpPr>
            <a:grpSpLocks/>
          </p:cNvGrpSpPr>
          <p:nvPr/>
        </p:nvGrpSpPr>
        <p:grpSpPr bwMode="auto">
          <a:xfrm>
            <a:off x="4495800" y="3429000"/>
            <a:ext cx="2014538" cy="762000"/>
            <a:chOff x="2832" y="2160"/>
            <a:chExt cx="1269" cy="480"/>
          </a:xfrm>
        </p:grpSpPr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0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 ~ (1/b)</a:t>
              </a:r>
              <a:r>
                <a:rPr lang="en-US" baseline="30000"/>
                <a:t>1/r </a:t>
              </a:r>
            </a:p>
          </p:txBody>
        </p:sp>
        <p:sp>
          <p:nvSpPr>
            <p:cNvPr id="118817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 flipH="1">
            <a:off x="4511675" y="1828800"/>
            <a:ext cx="22225" cy="3657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2" grpId="0"/>
      <p:bldP spid="118793" grpId="0" animBg="1"/>
      <p:bldP spid="118794" grpId="0" animBg="1"/>
      <p:bldP spid="118795" grpId="0" animBg="1"/>
      <p:bldP spid="118796" grpId="0" animBg="1"/>
      <p:bldP spid="11879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43B7-2267-4D96-98B8-65A465CD7FD0}" type="slidenum">
              <a:rPr lang="en-US"/>
              <a:pPr/>
              <a:t>65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 i="1"/>
              <a:t>b</a:t>
            </a:r>
            <a:r>
              <a:rPr lang="en-US"/>
              <a:t>  = 20; </a:t>
            </a:r>
            <a:r>
              <a:rPr lang="en-US" i="1"/>
              <a:t>r</a:t>
            </a:r>
            <a:r>
              <a:rPr lang="en-US"/>
              <a:t>  = 5</a:t>
            </a:r>
          </a:p>
        </p:txBody>
      </p:sp>
      <p:graphicFrame>
        <p:nvGraphicFramePr>
          <p:cNvPr id="1198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94127"/>
              </p:ext>
            </p:extLst>
          </p:nvPr>
        </p:nvGraphicFramePr>
        <p:xfrm>
          <a:off x="533400" y="1905000"/>
          <a:ext cx="3124200" cy="4145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1-(1-s</a:t>
                      </a:r>
                      <a:r>
                        <a:rPr kumimoji="0" 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r>
                        <a:rPr kumimoji="0" 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.470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.802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.9996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E1155-9A55-C2F8-37B9-613EF721DA49}"/>
              </a:ext>
            </a:extLst>
          </p:cNvPr>
          <p:cNvSpPr txBox="1"/>
          <p:nvPr/>
        </p:nvSpPr>
        <p:spPr>
          <a:xfrm>
            <a:off x="3810000" y="1905000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That is, if we consider two documents with 80% similarity, then in any one band, they have only about a 33% chance of agreeing in all five rows and thus becoming a candidate pair. However, there are 20 bands and thus 20 </a:t>
            </a:r>
            <a:r>
              <a:rPr lang="en-US" dirty="0">
                <a:effectLst/>
                <a:latin typeface="Helvetica" pitchFamily="2" charset="0"/>
              </a:rPr>
              <a:t>chances to become a candidate. 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Only roughly one in 3000 pairs that are as high as 80% similar will fail to become a candidate pair and thus be a false negative.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510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134E-3D0A-44D6-9449-A335816C02B4}" type="slidenum">
              <a:rPr lang="en-US"/>
              <a:pPr/>
              <a:t>66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9144000" cy="1143000"/>
          </a:xfrm>
        </p:spPr>
        <p:txBody>
          <a:bodyPr/>
          <a:lstStyle/>
          <a:p>
            <a:r>
              <a:rPr lang="en-US" dirty="0"/>
              <a:t>Suppose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80% Similar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want all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80%-similar</a:t>
            </a:r>
            <a:r>
              <a:rPr lang="en-US" dirty="0"/>
              <a:t> pairs. Choose </a:t>
            </a:r>
            <a:r>
              <a:rPr lang="en-US" dirty="0">
                <a:solidFill>
                  <a:srgbClr val="0070C0"/>
                </a:solidFill>
              </a:rPr>
              <a:t>20</a:t>
            </a:r>
            <a:r>
              <a:rPr lang="en-US" dirty="0"/>
              <a:t> bands of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integers/band.</a:t>
            </a:r>
          </a:p>
          <a:p>
            <a:endParaRPr lang="en-US" dirty="0"/>
          </a:p>
          <a:p>
            <a:r>
              <a:rPr lang="en-US" dirty="0"/>
              <a:t>Probability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S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identical in one particular band: </a:t>
            </a:r>
          </a:p>
          <a:p>
            <a:pPr marL="0" indent="0" algn="ctr">
              <a:buNone/>
            </a:pPr>
            <a:r>
              <a:rPr lang="en-US" dirty="0"/>
              <a:t>(0.8)</a:t>
            </a:r>
            <a:r>
              <a:rPr lang="en-US" baseline="30000" dirty="0"/>
              <a:t>5</a:t>
            </a:r>
            <a:r>
              <a:rPr lang="en-US" dirty="0"/>
              <a:t> = 0.328.</a:t>
            </a:r>
          </a:p>
          <a:p>
            <a:endParaRPr lang="en-US" dirty="0"/>
          </a:p>
          <a:p>
            <a:r>
              <a:rPr lang="en-US" dirty="0"/>
              <a:t>Probability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S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not  </a:t>
            </a:r>
            <a:r>
              <a:rPr lang="en-US" dirty="0"/>
              <a:t>similar in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the 20 bands:</a:t>
            </a:r>
          </a:p>
          <a:p>
            <a:pPr marL="0" indent="0" algn="ctr">
              <a:buNone/>
            </a:pPr>
            <a:r>
              <a:rPr lang="en-US" dirty="0"/>
              <a:t>(1-0.328)</a:t>
            </a:r>
            <a:r>
              <a:rPr lang="en-US" baseline="30000" dirty="0"/>
              <a:t>20</a:t>
            </a:r>
            <a:r>
              <a:rPr lang="en-US" dirty="0"/>
              <a:t> = 0.00035 </a:t>
            </a:r>
          </a:p>
          <a:p>
            <a:pPr marL="0" lvl="1" indent="0">
              <a:buClr>
                <a:schemeClr val="accent6"/>
              </a:buClr>
              <a:buNone/>
            </a:pPr>
            <a:endParaRPr lang="en-US" dirty="0"/>
          </a:p>
          <a:p>
            <a:pPr marL="617220" lvl="2" indent="-342900"/>
            <a:r>
              <a:rPr lang="en-US" dirty="0"/>
              <a:t>i.e., about 1/3000-th of the 80%-similar column pairs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 negatives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Probability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S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similar in </a:t>
            </a:r>
            <a:r>
              <a:rPr lang="en-US" dirty="0">
                <a:solidFill>
                  <a:srgbClr val="FF0000"/>
                </a:solidFill>
              </a:rPr>
              <a:t>at least </a:t>
            </a:r>
            <a:r>
              <a:rPr lang="en-US" dirty="0"/>
              <a:t>one of the 20 bands: </a:t>
            </a:r>
          </a:p>
          <a:p>
            <a:pPr marL="0" indent="0" algn="ctr">
              <a:buNone/>
            </a:pPr>
            <a:r>
              <a:rPr lang="en-US" dirty="0"/>
              <a:t>1-0.00035 = 0.999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26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5760"/>
            <a:ext cx="8229600" cy="85344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are 30% Similar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6088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Find pairs of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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i="1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0.8 similarity, set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=20, </a:t>
            </a:r>
            <a:r>
              <a:rPr lang="en-US" b="1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=5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Assume:</a:t>
            </a:r>
            <a:r>
              <a:rPr lang="en-US" dirty="0"/>
              <a:t> </a:t>
            </a:r>
            <a:r>
              <a:rPr lang="en-US" dirty="0" err="1"/>
              <a:t>sim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 = 0.3</a:t>
            </a:r>
          </a:p>
          <a:p>
            <a:pPr lvl="1"/>
            <a:r>
              <a:rPr lang="en-US" dirty="0"/>
              <a:t>Since </a:t>
            </a:r>
            <a:r>
              <a:rPr lang="en-US" dirty="0" err="1"/>
              <a:t>sim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&lt; </a:t>
            </a:r>
            <a:r>
              <a:rPr lang="en-US" b="1" dirty="0">
                <a:sym typeface="Symbol"/>
              </a:rPr>
              <a:t>s</a:t>
            </a:r>
            <a:r>
              <a:rPr lang="en-US" dirty="0"/>
              <a:t> we want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to hash to </a:t>
            </a:r>
            <a:r>
              <a:rPr lang="en-US" b="1" dirty="0">
                <a:solidFill>
                  <a:srgbClr val="D60093"/>
                </a:solidFill>
              </a:rPr>
              <a:t>NO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common buckets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(all bands should be different)</a:t>
            </a:r>
          </a:p>
          <a:p>
            <a:r>
              <a:rPr lang="en-US" b="1" dirty="0">
                <a:solidFill>
                  <a:srgbClr val="008000"/>
                </a:solidFill>
              </a:rPr>
              <a:t>Probability C</a:t>
            </a:r>
            <a:r>
              <a:rPr lang="en-US" b="1" baseline="-25000" dirty="0">
                <a:solidFill>
                  <a:srgbClr val="008000"/>
                </a:solidFill>
              </a:rPr>
              <a:t>1</a:t>
            </a:r>
            <a:r>
              <a:rPr lang="en-US" b="1" dirty="0">
                <a:solidFill>
                  <a:srgbClr val="008000"/>
                </a:solidFill>
              </a:rPr>
              <a:t>, C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  <a:r>
              <a:rPr lang="en-US" b="1" dirty="0">
                <a:solidFill>
                  <a:srgbClr val="008000"/>
                </a:solidFill>
              </a:rPr>
              <a:t> identical in one particular band: </a:t>
            </a:r>
            <a:r>
              <a:rPr lang="en-US" dirty="0"/>
              <a:t>(0.3)</a:t>
            </a:r>
            <a:r>
              <a:rPr lang="en-US" baseline="30000" dirty="0"/>
              <a:t>5</a:t>
            </a:r>
            <a:r>
              <a:rPr lang="en-US" dirty="0"/>
              <a:t>  = 0.00243</a:t>
            </a:r>
          </a:p>
          <a:p>
            <a:r>
              <a:rPr lang="en-US" dirty="0"/>
              <a:t>Probability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identical in at least 1 of 20 bands: 1 - (1 - 0.00243)</a:t>
            </a:r>
            <a:r>
              <a:rPr lang="en-US" baseline="30000" dirty="0"/>
              <a:t>20</a:t>
            </a:r>
            <a:r>
              <a:rPr lang="en-US" dirty="0"/>
              <a:t> = 0.0474</a:t>
            </a:r>
          </a:p>
          <a:p>
            <a:pPr lvl="1"/>
            <a:r>
              <a:rPr lang="en-US" dirty="0"/>
              <a:t>In other words, approximately 4.74% pairs of docs with similarity 30% end up becoming </a:t>
            </a:r>
            <a:r>
              <a:rPr lang="en-US" b="1" dirty="0">
                <a:solidFill>
                  <a:srgbClr val="D60093"/>
                </a:solidFill>
              </a:rPr>
              <a:t>candidate pairs</a:t>
            </a:r>
            <a:endParaRPr lang="en-US" dirty="0"/>
          </a:p>
          <a:p>
            <a:pPr lvl="2"/>
            <a:r>
              <a:rPr lang="en-US" dirty="0"/>
              <a:t>They are </a:t>
            </a:r>
            <a:r>
              <a:rPr lang="en-US" b="1" dirty="0">
                <a:solidFill>
                  <a:srgbClr val="FF0066"/>
                </a:solidFill>
              </a:rPr>
              <a:t>false positives </a:t>
            </a:r>
            <a:r>
              <a:rPr lang="en-US" dirty="0"/>
              <a:t>since we will have to examine them (they are candidate pairs) but then it will turn out their similarity is below threshold </a:t>
            </a:r>
            <a:r>
              <a:rPr lang="en-US" b="1" dirty="0"/>
              <a:t>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80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857-F378-43D5-89F2-B460D4C2FB95}" type="slidenum">
              <a:rPr lang="en-US"/>
              <a:pPr/>
              <a:t>68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LSH Summary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Tune to get almost all pairs with similar signatures, but eliminate most pairs that do not have similar signatures.</a:t>
            </a:r>
          </a:p>
          <a:p>
            <a:r>
              <a:rPr lang="en-US"/>
              <a:t>Check in main memory that candidate pairs really do have similar signatures.</a:t>
            </a:r>
          </a:p>
          <a:p>
            <a:r>
              <a:rPr lang="en-US">
                <a:solidFill>
                  <a:srgbClr val="FF9900"/>
                </a:solidFill>
              </a:rPr>
              <a:t>Optional</a:t>
            </a:r>
            <a:r>
              <a:rPr lang="en-US"/>
              <a:t>: In another pass through data, check that the remaining candidate pairs really represent similar </a:t>
            </a:r>
            <a:r>
              <a:rPr lang="en-US" i="1"/>
              <a:t>sets</a:t>
            </a:r>
            <a:r>
              <a:rPr lang="en-US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2976227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LSH </a:t>
            </a:r>
            <a:r>
              <a:rPr lang="en-US" dirty="0"/>
              <a:t>(Section 3.8)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Entity Matching/Record Linkage:</a:t>
            </a:r>
          </a:p>
          <a:p>
            <a:pPr lvl="1"/>
            <a:r>
              <a:rPr lang="en-US" sz="1600" dirty="0">
                <a:effectLst/>
                <a:latin typeface="Helvetica" pitchFamily="2" charset="0"/>
              </a:rPr>
              <a:t>Matching data records that refer to the same real-world entity, e.g., the same person.</a:t>
            </a:r>
            <a:endParaRPr lang="en-US" dirty="0"/>
          </a:p>
          <a:p>
            <a:r>
              <a:rPr lang="en-US" sz="3200" dirty="0"/>
              <a:t>News Article</a:t>
            </a:r>
          </a:p>
          <a:p>
            <a:pPr lvl="1"/>
            <a:r>
              <a:rPr lang="en-US" sz="1600" dirty="0"/>
              <a:t>Focusing on core news while </a:t>
            </a:r>
            <a:r>
              <a:rPr lang="en-US" sz="1600" dirty="0">
                <a:effectLst/>
                <a:latin typeface="Helvetica" pitchFamily="2" charset="0"/>
              </a:rPr>
              <a:t> ignoring all the extraneous material such as ads and newspaper-specific material.</a:t>
            </a:r>
            <a:endParaRPr lang="en-US" sz="1600" dirty="0"/>
          </a:p>
          <a:p>
            <a:r>
              <a:rPr lang="en-US" sz="3200" dirty="0"/>
              <a:t>Advertising Matching</a:t>
            </a:r>
          </a:p>
          <a:p>
            <a:r>
              <a:rPr lang="en-US" sz="3200" dirty="0"/>
              <a:t>Image Search</a:t>
            </a:r>
          </a:p>
          <a:p>
            <a:r>
              <a:rPr lang="en-US" sz="3200" dirty="0"/>
              <a:t>Fingerprints</a:t>
            </a:r>
          </a:p>
        </p:txBody>
      </p:sp>
    </p:spTree>
    <p:extLst>
      <p:ext uri="{BB962C8B-B14F-4D97-AF65-F5344CB8AC3E}">
        <p14:creationId xmlns:p14="http://schemas.microsoft.com/office/powerpoint/2010/main" val="23981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92EA-41EF-9D67-A1A1-34D5B4FC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Jaccard similarity for bags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C4F8-9E75-64C2-29FD-F612B6BF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33528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Jaccard similarity for bags B and C is defined by counting an element n times in the intersection if n is the minimum of the number of times the element appears in B and C. In the union, we count the element the sum of the number of times it appears in B and in C.</a:t>
            </a:r>
          </a:p>
          <a:p>
            <a:endParaRPr lang="en-US" sz="1800" dirty="0"/>
          </a:p>
          <a:p>
            <a:r>
              <a:rPr lang="en-US" sz="1800" dirty="0"/>
              <a:t>Bags allow duplicate items.</a:t>
            </a:r>
          </a:p>
          <a:p>
            <a:endParaRPr lang="en-US" sz="1800" dirty="0"/>
          </a:p>
          <a:p>
            <a:r>
              <a:rPr lang="en-US" sz="1800" dirty="0"/>
              <a:t>The size of the union of two bags is always the sum of the sizes of the two bags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Example: </a:t>
            </a:r>
            <a:r>
              <a:rPr lang="en-US" sz="1800" dirty="0">
                <a:effectLst/>
                <a:latin typeface="Helvetica" pitchFamily="2" charset="0"/>
              </a:rPr>
              <a:t>The bag-similarity of bags {a, a, a, b} and {a, a, b, b, c} is 1/3, why?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2ECE3-DA7B-51D1-5004-D66D16FFC708}"/>
              </a:ext>
            </a:extLst>
          </p:cNvPr>
          <p:cNvSpPr txBox="1"/>
          <p:nvPr/>
        </p:nvSpPr>
        <p:spPr>
          <a:xfrm>
            <a:off x="609600" y="5229726"/>
            <a:ext cx="716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effectLst/>
                <a:latin typeface="Helvetica" pitchFamily="2" charset="0"/>
              </a:rPr>
              <a:t>he highest possible Jaccard similarity for bags is ½, why?</a:t>
            </a:r>
          </a:p>
        </p:txBody>
      </p:sp>
    </p:spTree>
    <p:extLst>
      <p:ext uri="{BB962C8B-B14F-4D97-AF65-F5344CB8AC3E}">
        <p14:creationId xmlns:p14="http://schemas.microsoft.com/office/powerpoint/2010/main" val="14971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Locality-sensitive hashing (LSH)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Big Picture</a:t>
            </a:r>
            <a:r>
              <a:rPr lang="en-US" dirty="0"/>
              <a:t>: Construct hash functions </a:t>
            </a:r>
            <a:r>
              <a:rPr lang="en-US" b="1" dirty="0">
                <a:solidFill>
                  <a:srgbClr val="0070C0"/>
                </a:solidFill>
              </a:rPr>
              <a:t>h: R</a:t>
            </a:r>
            <a:r>
              <a:rPr lang="en-US" b="1" baseline="30000" dirty="0">
                <a:solidFill>
                  <a:srgbClr val="0070C0"/>
                </a:solidFill>
              </a:rPr>
              <a:t>d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 U </a:t>
            </a:r>
            <a:r>
              <a:rPr lang="en-US" dirty="0">
                <a:sym typeface="Wingdings" pitchFamily="2" charset="2"/>
              </a:rPr>
              <a:t>such that for any pair of points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p, q</a:t>
            </a:r>
            <a:r>
              <a:rPr lang="en-US" dirty="0">
                <a:sym typeface="Wingdings" pitchFamily="2" charset="2"/>
              </a:rPr>
              <a:t>, for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distance</a:t>
            </a:r>
            <a:r>
              <a:rPr lang="en-US" dirty="0">
                <a:sym typeface="Wingdings" pitchFamily="2" charset="2"/>
              </a:rPr>
              <a:t> function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we have:</a:t>
            </a:r>
          </a:p>
          <a:p>
            <a:pPr lvl="1"/>
            <a:r>
              <a:rPr lang="en-US" dirty="0">
                <a:sym typeface="Wingdings" pitchFamily="2" charset="2"/>
              </a:rPr>
              <a:t>If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D(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p,q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)≤r</a:t>
            </a:r>
            <a:r>
              <a:rPr lang="en-US" dirty="0">
                <a:sym typeface="Wingdings" pitchFamily="2" charset="2"/>
              </a:rPr>
              <a:t>, then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Pr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[h(p)=h(q)] ≥ </a:t>
            </a:r>
            <a:r>
              <a:rPr lang="el-GR" b="1" dirty="0">
                <a:solidFill>
                  <a:srgbClr val="0070C0"/>
                </a:solidFill>
                <a:sym typeface="Wingdings" pitchFamily="2" charset="2"/>
              </a:rPr>
              <a:t>α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is high</a:t>
            </a:r>
          </a:p>
          <a:p>
            <a:pPr lvl="1"/>
            <a:r>
              <a:rPr lang="en-US" dirty="0">
                <a:sym typeface="Wingdings" pitchFamily="2" charset="2"/>
              </a:rPr>
              <a:t>If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D(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p,q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)≥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cr</a:t>
            </a:r>
            <a:r>
              <a:rPr lang="en-US" dirty="0">
                <a:sym typeface="Wingdings" pitchFamily="2" charset="2"/>
              </a:rPr>
              <a:t>, then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Pr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[h(p)=h(q)] ≤ </a:t>
            </a:r>
            <a:r>
              <a:rPr lang="el-GR" b="1" dirty="0">
                <a:solidFill>
                  <a:srgbClr val="0070C0"/>
                </a:solidFill>
                <a:sym typeface="Wingdings" pitchFamily="2" charset="2"/>
              </a:rPr>
              <a:t>β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is small</a:t>
            </a:r>
          </a:p>
          <a:p>
            <a:pPr eaLnBrk="1" hangingPunct="1"/>
            <a:r>
              <a:rPr lang="en-US" dirty="0">
                <a:sym typeface="Wingdings" pitchFamily="2" charset="2"/>
              </a:rPr>
              <a:t>Then, we can find close pairs by hashing</a:t>
            </a:r>
          </a:p>
          <a:p>
            <a:pPr eaLnBrk="1" hangingPunct="1"/>
            <a:endParaRPr lang="en-US" dirty="0">
              <a:sym typeface="Wingdings" pitchFamily="2" charset="2"/>
            </a:endParaRPr>
          </a:p>
          <a:p>
            <a:pPr eaLnBrk="1" hangingPunct="1"/>
            <a:r>
              <a:rPr lang="en-US" dirty="0">
                <a:sym typeface="Wingdings" pitchFamily="2" charset="2"/>
              </a:rPr>
              <a:t>LSH is a general framework: for a given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distance</a:t>
            </a:r>
            <a:r>
              <a:rPr lang="en-US" dirty="0">
                <a:sym typeface="Wingdings" pitchFamily="2" charset="2"/>
              </a:rPr>
              <a:t> function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we need to find the right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h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h </a:t>
            </a:r>
            <a:r>
              <a:rPr lang="en-US" dirty="0">
                <a:sym typeface="Wingdings" pitchFamily="2" charset="2"/>
              </a:rPr>
              <a:t>is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 (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r,cr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l-GR" b="1" dirty="0">
                <a:solidFill>
                  <a:srgbClr val="0070C0"/>
                </a:solidFill>
                <a:sym typeface="Wingdings" pitchFamily="2" charset="2"/>
              </a:rPr>
              <a:t>α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l-GR" b="1" dirty="0">
                <a:solidFill>
                  <a:srgbClr val="0070C0"/>
                </a:solidFill>
                <a:sym typeface="Wingdings" pitchFamily="2" charset="2"/>
              </a:rPr>
              <a:t>β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)-</a:t>
            </a:r>
            <a:r>
              <a:rPr lang="en-US" dirty="0">
                <a:sym typeface="Wingdings" pitchFamily="2" charset="2"/>
              </a:rPr>
              <a:t>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72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D02-EB9C-DA5E-FDBA-7924CB4B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Combining all together:  </a:t>
            </a:r>
            <a:r>
              <a:rPr lang="en-US" sz="2000" dirty="0">
                <a:effectLst/>
                <a:latin typeface="Helvetica" pitchFamily="2" charset="0"/>
              </a:rPr>
              <a:t>finding the set of candidate pairs for similar</a:t>
            </a:r>
            <a:br>
              <a:rPr lang="en-US" sz="2000" dirty="0">
                <a:effectLst/>
                <a:latin typeface="Helvetica" pitchFamily="2" charset="0"/>
              </a:rPr>
            </a:br>
            <a:r>
              <a:rPr lang="en-US" sz="2000" dirty="0">
                <a:effectLst/>
                <a:latin typeface="Helvetica" pitchFamily="2" charset="0"/>
              </a:rPr>
              <a:t>documents and then discovering the truly similar documents among them.</a:t>
            </a:r>
            <a:br>
              <a:rPr lang="en-US" sz="2000" dirty="0">
                <a:effectLst/>
                <a:latin typeface="Helvetica" pitchFamily="2" charset="0"/>
              </a:rPr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80556-9747-6EFC-9362-A131DEC5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629400" cy="47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6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05EE-AB47-F93C-3FD7-B2789C0A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5A95-BB08-8591-ECBE-5F1B8583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lectures from two industry experts</a:t>
            </a:r>
          </a:p>
        </p:txBody>
      </p:sp>
    </p:spTree>
    <p:extLst>
      <p:ext uri="{BB962C8B-B14F-4D97-AF65-F5344CB8AC3E}">
        <p14:creationId xmlns:p14="http://schemas.microsoft.com/office/powerpoint/2010/main" val="294669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Finding Similar Documents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2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9928"/>
                <a:ext cx="8534400" cy="514807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Goal:</a:t>
                </a:r>
                <a:r>
                  <a:rPr lang="en-US" b="1" dirty="0">
                    <a:solidFill>
                      <a:srgbClr val="CC0000"/>
                    </a:solidFill>
                  </a:rPr>
                  <a:t> </a:t>
                </a:r>
                <a:r>
                  <a:rPr lang="en-US" b="1" dirty="0"/>
                  <a:t>Given a large number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𝑵</m:t>
                    </m:r>
                  </m:oMath>
                </a14:m>
                <a:r>
                  <a:rPr lang="en-US" b="1" dirty="0"/>
                  <a:t> in the millions or billions) of documents, find “near duplicate” pairs</a:t>
                </a:r>
              </a:p>
              <a:p>
                <a:r>
                  <a:rPr lang="en-US" b="1" dirty="0">
                    <a:solidFill>
                      <a:srgbClr val="FF0066"/>
                    </a:solidFill>
                  </a:rPr>
                  <a:t>Applications:</a:t>
                </a:r>
              </a:p>
              <a:p>
                <a:pPr lvl="1"/>
                <a:r>
                  <a:rPr lang="en-US" dirty="0"/>
                  <a:t>Mirror websites, or approximate mirrors</a:t>
                </a:r>
              </a:p>
              <a:p>
                <a:pPr lvl="2"/>
                <a:r>
                  <a:rPr lang="en-US" dirty="0"/>
                  <a:t>Don’t want to show both in search results</a:t>
                </a:r>
              </a:p>
              <a:p>
                <a:pPr lvl="1"/>
                <a:r>
                  <a:rPr lang="en-US" dirty="0"/>
                  <a:t>Similar news articles at many news sites</a:t>
                </a:r>
              </a:p>
              <a:p>
                <a:pPr lvl="2"/>
                <a:r>
                  <a:rPr lang="en-US" dirty="0"/>
                  <a:t>Cluster articles by “same story”</a:t>
                </a:r>
              </a:p>
              <a:p>
                <a:pPr lvl="1"/>
                <a:r>
                  <a:rPr lang="en-US" dirty="0"/>
                  <a:t>Tweets with similar content</a:t>
                </a:r>
              </a:p>
              <a:p>
                <a:pPr lvl="2"/>
                <a:r>
                  <a:rPr lang="en-US" dirty="0"/>
                  <a:t>Anyone interested?</a:t>
                </a:r>
              </a:p>
              <a:p>
                <a:pPr lvl="1"/>
                <a:r>
                  <a:rPr lang="en-US" dirty="0"/>
                  <a:t>Plagiarism detection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65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9928"/>
                <a:ext cx="8534400" cy="5148072"/>
              </a:xfrm>
              <a:blipFill>
                <a:blip r:embed="rId2"/>
                <a:stretch>
                  <a:fillRect l="-1042" t="-1232" r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8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right representation </a:t>
            </a:r>
            <a:r>
              <a:rPr lang="en-US" dirty="0"/>
              <a:t>of the document when we check for similarity?</a:t>
            </a:r>
          </a:p>
          <a:p>
            <a:pPr lvl="1"/>
            <a:r>
              <a:rPr lang="en-US" dirty="0"/>
              <a:t>E.g., representing a document as a set of characters will not do (why?)</a:t>
            </a:r>
          </a:p>
          <a:p>
            <a:r>
              <a:rPr lang="en-US" dirty="0"/>
              <a:t>When we have billions of documents, keeping the full text in memory is not an option.</a:t>
            </a:r>
          </a:p>
          <a:p>
            <a:pPr lvl="1"/>
            <a:r>
              <a:rPr lang="en-US" dirty="0"/>
              <a:t>We need to find a </a:t>
            </a:r>
            <a:r>
              <a:rPr lang="en-US" dirty="0">
                <a:solidFill>
                  <a:srgbClr val="0070C0"/>
                </a:solidFill>
              </a:rPr>
              <a:t>shorter representation</a:t>
            </a:r>
          </a:p>
          <a:p>
            <a:r>
              <a:rPr lang="en-US" dirty="0"/>
              <a:t>How do we do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pairwise comparisons </a:t>
            </a:r>
            <a:r>
              <a:rPr lang="en-US" dirty="0"/>
              <a:t>of billions of documents?</a:t>
            </a:r>
          </a:p>
          <a:p>
            <a:pPr lvl="1"/>
            <a:r>
              <a:rPr lang="en-US" dirty="0"/>
              <a:t>We need to find the candidate pairs in a cost-effective fashion.</a:t>
            </a:r>
          </a:p>
        </p:txBody>
      </p:sp>
    </p:spTree>
    <p:extLst>
      <p:ext uri="{BB962C8B-B14F-4D97-AF65-F5344CB8AC3E}">
        <p14:creationId xmlns:p14="http://schemas.microsoft.com/office/powerpoint/2010/main" val="1233826164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25677</TotalTime>
  <Words>6287</Words>
  <Application>Microsoft Macintosh PowerPoint</Application>
  <PresentationFormat>On-screen Show (4:3)</PresentationFormat>
  <Paragraphs>1508</Paragraphs>
  <Slides>72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8" baseType="lpstr">
      <vt:lpstr>CourierPS</vt:lpstr>
      <vt:lpstr>ＭＳ Ｐゴシック</vt:lpstr>
      <vt:lpstr>Arial</vt:lpstr>
      <vt:lpstr>Calibri</vt:lpstr>
      <vt:lpstr>Cambria Math</vt:lpstr>
      <vt:lpstr>Caveat</vt:lpstr>
      <vt:lpstr>Helvetica</vt:lpstr>
      <vt:lpstr>Monotype Sorts</vt:lpstr>
      <vt:lpstr>Symbol</vt:lpstr>
      <vt:lpstr>Tahoma</vt:lpstr>
      <vt:lpstr>Times New Roman</vt:lpstr>
      <vt:lpstr>Wingdings</vt:lpstr>
      <vt:lpstr>Wingdings 2</vt:lpstr>
      <vt:lpstr>Clarity</vt:lpstr>
      <vt:lpstr>abrown-template</vt:lpstr>
      <vt:lpstr>Simple Light</vt:lpstr>
      <vt:lpstr>CIS 4517/5517:  Data Intensive and Cloud Computing  Finding similar items</vt:lpstr>
      <vt:lpstr>PowerPoint Presentation</vt:lpstr>
      <vt:lpstr>PowerPoint Presentation</vt:lpstr>
      <vt:lpstr>Goals</vt:lpstr>
      <vt:lpstr>Motivating problem</vt:lpstr>
      <vt:lpstr>Distance Measures</vt:lpstr>
      <vt:lpstr>Jaccard similarity for bags</vt:lpstr>
      <vt:lpstr>Task: Finding Similar Documents</vt:lpstr>
      <vt:lpstr>Main issues</vt:lpstr>
      <vt:lpstr>3 Essential Steps for Similar Docs</vt:lpstr>
      <vt:lpstr>The Big Picture</vt:lpstr>
      <vt:lpstr>Documents as High-Dim Data</vt:lpstr>
      <vt:lpstr>Shingling</vt:lpstr>
      <vt:lpstr>Shingling</vt:lpstr>
      <vt:lpstr>Define: Shingles</vt:lpstr>
      <vt:lpstr>Compressing Shingles</vt:lpstr>
      <vt:lpstr>Shingles: Compression Option</vt:lpstr>
      <vt:lpstr>Fingerprinting</vt:lpstr>
      <vt:lpstr>Working Assumption</vt:lpstr>
      <vt:lpstr>Similarity Metric for Shingles</vt:lpstr>
      <vt:lpstr>Motivation for Minhash/LSH</vt:lpstr>
      <vt:lpstr> MinHashing</vt:lpstr>
      <vt:lpstr>Encoding Sets as Bit Vectors</vt:lpstr>
      <vt:lpstr>From Sets to Boolean Matrices</vt:lpstr>
      <vt:lpstr>Outline: Finding Similar Columns</vt:lpstr>
      <vt:lpstr>Outline: Finding Similar Columns</vt:lpstr>
      <vt:lpstr>Hashing Columns (Signatures)</vt:lpstr>
      <vt:lpstr>Min-Hashing (Chapter 3.3.2)</vt:lpstr>
      <vt:lpstr>Min-Hashing</vt:lpstr>
      <vt:lpstr>Min-Hashing</vt:lpstr>
      <vt:lpstr>Example of minhash signatures</vt:lpstr>
      <vt:lpstr>Example of minhash signatures</vt:lpstr>
      <vt:lpstr>Example of minhash signatures</vt:lpstr>
      <vt:lpstr>Example of minhash signatures</vt:lpstr>
      <vt:lpstr>Hash function Property</vt:lpstr>
      <vt:lpstr>Example</vt:lpstr>
      <vt:lpstr>Example</vt:lpstr>
      <vt:lpstr>Example</vt:lpstr>
      <vt:lpstr>Example</vt:lpstr>
      <vt:lpstr>Example</vt:lpstr>
      <vt:lpstr>Similarity for Signatures</vt:lpstr>
      <vt:lpstr>Is it now feasible?</vt:lpstr>
      <vt:lpstr>Being more practical</vt:lpstr>
      <vt:lpstr>Algorithm – One set, one hash function</vt:lpstr>
      <vt:lpstr>How to pick a random hash function h(x)?</vt:lpstr>
      <vt:lpstr>Algorithm – All sets, k hash functions</vt:lpstr>
      <vt:lpstr>Example</vt:lpstr>
      <vt:lpstr>Example</vt:lpstr>
      <vt:lpstr>Implementation</vt:lpstr>
      <vt:lpstr>PowerPoint Presentation</vt:lpstr>
      <vt:lpstr>LSH: First Cut</vt:lpstr>
      <vt:lpstr>Candidates from Min-Hash</vt:lpstr>
      <vt:lpstr>LSH for Min-Hash</vt:lpstr>
      <vt:lpstr>Finding similar pairs</vt:lpstr>
      <vt:lpstr>Locality-Sensitive Hashing</vt:lpstr>
      <vt:lpstr>Signature matrix reminder</vt:lpstr>
      <vt:lpstr>Partition into Bands – (1)</vt:lpstr>
      <vt:lpstr>Partitioning into bands</vt:lpstr>
      <vt:lpstr>Partition into Bands – (2)</vt:lpstr>
      <vt:lpstr>PowerPoint Presentation</vt:lpstr>
      <vt:lpstr>Partition into Bands – (3)</vt:lpstr>
      <vt:lpstr>Analysis of LSH – What We Want</vt:lpstr>
      <vt:lpstr>What One Band of One Row Gives You</vt:lpstr>
      <vt:lpstr>What b  Bands of r  Rows Gives You (3.4.2)</vt:lpstr>
      <vt:lpstr>Example: b  = 20; r  = 5</vt:lpstr>
      <vt:lpstr>Suppose S1, S2 are 80% Similar</vt:lpstr>
      <vt:lpstr>C1, C2 are 30% Similar</vt:lpstr>
      <vt:lpstr>LSH Summary</vt:lpstr>
      <vt:lpstr>Applications of LSH (Section 3.8)</vt:lpstr>
      <vt:lpstr>Locality-sensitive hashing (LSH)</vt:lpstr>
      <vt:lpstr>Combining all together:  finding the set of candidate pairs for similar documents and then discovering the truly similar documents among them. </vt:lpstr>
      <vt:lpstr>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Xubin He</cp:lastModifiedBy>
  <cp:revision>361</cp:revision>
  <dcterms:created xsi:type="dcterms:W3CDTF">2011-10-17T19:46:53Z</dcterms:created>
  <dcterms:modified xsi:type="dcterms:W3CDTF">2024-11-06T14:06:54Z</dcterms:modified>
  <cp:category/>
</cp:coreProperties>
</file>