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jpeg" ContentType="image/jpeg"/>
  <Override PartName="/ppt/notesSlides/notesSlide8.xml" ContentType="application/vnd.openxmlformats-officedocument.presentationml.notesSlide+xml"/>
  <Override PartName="/ppt/media/image2.jpeg" ContentType="image/jpeg"/>
  <Override PartName="/ppt/media/image3.jpeg" ContentType="image/jpeg"/>
  <Override PartName="/ppt/media/image4.jpeg" ContentType="image/jpeg"/>
  <Override PartName="/ppt/media/image5.jpeg" ContentType="image/jpeg"/>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32F3D"/>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32F3D"/>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32F3D"/>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32F3D"/>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32F3D"/>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32F3D"/>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32F3D"/>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32F3D"/>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32F3D"/>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232F3D"/>
      </a:tcTxStyle>
      <a:tcStyle>
        <a:tcBdr>
          <a:left>
            <a:ln w="12700" cap="flat">
              <a:solidFill>
                <a:srgbClr val="FAFAFA"/>
              </a:solidFill>
              <a:prstDash val="solid"/>
              <a:round/>
            </a:ln>
          </a:left>
          <a:right>
            <a:ln w="12700" cap="flat">
              <a:solidFill>
                <a:srgbClr val="FAFAFA"/>
              </a:solidFill>
              <a:prstDash val="solid"/>
              <a:round/>
            </a:ln>
          </a:right>
          <a:top>
            <a:ln w="12700" cap="flat">
              <a:solidFill>
                <a:srgbClr val="FAFAFA"/>
              </a:solidFill>
              <a:prstDash val="solid"/>
              <a:round/>
            </a:ln>
          </a:top>
          <a:bottom>
            <a:ln w="12700" cap="flat">
              <a:solidFill>
                <a:srgbClr val="FAFAFA"/>
              </a:solidFill>
              <a:prstDash val="solid"/>
              <a:round/>
            </a:ln>
          </a:bottom>
          <a:insideH>
            <a:ln w="12700" cap="flat">
              <a:solidFill>
                <a:srgbClr val="FAFAFA"/>
              </a:solidFill>
              <a:prstDash val="solid"/>
              <a:round/>
            </a:ln>
          </a:insideH>
          <a:insideV>
            <a:ln w="12700" cap="flat">
              <a:solidFill>
                <a:srgbClr val="FAFAFA"/>
              </a:solidFill>
              <a:prstDash val="solid"/>
              <a:round/>
            </a:ln>
          </a:insideV>
        </a:tcBdr>
        <a:fill>
          <a:solidFill>
            <a:srgbClr val="FFDDCA"/>
          </a:solidFill>
        </a:fill>
      </a:tcStyle>
    </a:wholeTbl>
    <a:band2H>
      <a:tcTxStyle b="def" i="def"/>
      <a:tcStyle>
        <a:tcBdr/>
        <a:fill>
          <a:solidFill>
            <a:srgbClr val="FFEFE6"/>
          </a:solidFill>
        </a:fill>
      </a:tcStyle>
    </a:band2H>
    <a:firstCol>
      <a:tcTxStyle b="on" i="off">
        <a:font>
          <a:latin typeface="Arial"/>
          <a:ea typeface="Arial"/>
          <a:cs typeface="Arial"/>
        </a:font>
        <a:srgbClr val="FAFAFA"/>
      </a:tcTxStyle>
      <a:tcStyle>
        <a:tcBdr>
          <a:left>
            <a:ln w="12700" cap="flat">
              <a:solidFill>
                <a:srgbClr val="FAFAFA"/>
              </a:solidFill>
              <a:prstDash val="solid"/>
              <a:round/>
            </a:ln>
          </a:left>
          <a:right>
            <a:ln w="12700" cap="flat">
              <a:solidFill>
                <a:srgbClr val="FAFAFA"/>
              </a:solidFill>
              <a:prstDash val="solid"/>
              <a:round/>
            </a:ln>
          </a:right>
          <a:top>
            <a:ln w="12700" cap="flat">
              <a:solidFill>
                <a:srgbClr val="FAFAFA"/>
              </a:solidFill>
              <a:prstDash val="solid"/>
              <a:round/>
            </a:ln>
          </a:top>
          <a:bottom>
            <a:ln w="12700" cap="flat">
              <a:solidFill>
                <a:srgbClr val="FAFAFA"/>
              </a:solidFill>
              <a:prstDash val="solid"/>
              <a:round/>
            </a:ln>
          </a:bottom>
          <a:insideH>
            <a:ln w="12700" cap="flat">
              <a:solidFill>
                <a:srgbClr val="FAFAFA"/>
              </a:solidFill>
              <a:prstDash val="solid"/>
              <a:round/>
            </a:ln>
          </a:insideH>
          <a:insideV>
            <a:ln w="12700" cap="flat">
              <a:solidFill>
                <a:srgbClr val="FAFAFA"/>
              </a:solidFill>
              <a:prstDash val="solid"/>
              <a:round/>
            </a:ln>
          </a:insideV>
        </a:tcBdr>
        <a:fill>
          <a:solidFill>
            <a:schemeClr val="accent1"/>
          </a:solidFill>
        </a:fill>
      </a:tcStyle>
    </a:firstCol>
    <a:lastRow>
      <a:tcTxStyle b="on" i="off">
        <a:font>
          <a:latin typeface="Arial"/>
          <a:ea typeface="Arial"/>
          <a:cs typeface="Arial"/>
        </a:font>
        <a:srgbClr val="FAFAFA"/>
      </a:tcTxStyle>
      <a:tcStyle>
        <a:tcBdr>
          <a:left>
            <a:ln w="12700" cap="flat">
              <a:solidFill>
                <a:srgbClr val="FAFAFA"/>
              </a:solidFill>
              <a:prstDash val="solid"/>
              <a:round/>
            </a:ln>
          </a:left>
          <a:right>
            <a:ln w="12700" cap="flat">
              <a:solidFill>
                <a:srgbClr val="FAFAFA"/>
              </a:solidFill>
              <a:prstDash val="solid"/>
              <a:round/>
            </a:ln>
          </a:right>
          <a:top>
            <a:ln w="38100" cap="flat">
              <a:solidFill>
                <a:srgbClr val="FAFAFA"/>
              </a:solidFill>
              <a:prstDash val="solid"/>
              <a:round/>
            </a:ln>
          </a:top>
          <a:bottom>
            <a:ln w="12700" cap="flat">
              <a:solidFill>
                <a:srgbClr val="FAFAFA"/>
              </a:solidFill>
              <a:prstDash val="solid"/>
              <a:round/>
            </a:ln>
          </a:bottom>
          <a:insideH>
            <a:ln w="12700" cap="flat">
              <a:solidFill>
                <a:srgbClr val="FAFAFA"/>
              </a:solidFill>
              <a:prstDash val="solid"/>
              <a:round/>
            </a:ln>
          </a:insideH>
          <a:insideV>
            <a:ln w="12700" cap="flat">
              <a:solidFill>
                <a:srgbClr val="FAFAFA"/>
              </a:solidFill>
              <a:prstDash val="solid"/>
              <a:round/>
            </a:ln>
          </a:insideV>
        </a:tcBdr>
        <a:fill>
          <a:solidFill>
            <a:schemeClr val="accent1"/>
          </a:solidFill>
        </a:fill>
      </a:tcStyle>
    </a:lastRow>
    <a:firstRow>
      <a:tcTxStyle b="on" i="off">
        <a:font>
          <a:latin typeface="Arial"/>
          <a:ea typeface="Arial"/>
          <a:cs typeface="Arial"/>
        </a:font>
        <a:srgbClr val="FAFAFA"/>
      </a:tcTxStyle>
      <a:tcStyle>
        <a:tcBdr>
          <a:left>
            <a:ln w="12700" cap="flat">
              <a:solidFill>
                <a:srgbClr val="FAFAFA"/>
              </a:solidFill>
              <a:prstDash val="solid"/>
              <a:round/>
            </a:ln>
          </a:left>
          <a:right>
            <a:ln w="12700" cap="flat">
              <a:solidFill>
                <a:srgbClr val="FAFAFA"/>
              </a:solidFill>
              <a:prstDash val="solid"/>
              <a:round/>
            </a:ln>
          </a:right>
          <a:top>
            <a:ln w="12700" cap="flat">
              <a:solidFill>
                <a:srgbClr val="FAFAFA"/>
              </a:solidFill>
              <a:prstDash val="solid"/>
              <a:round/>
            </a:ln>
          </a:top>
          <a:bottom>
            <a:ln w="38100" cap="flat">
              <a:solidFill>
                <a:srgbClr val="FAFAFA"/>
              </a:solidFill>
              <a:prstDash val="solid"/>
              <a:round/>
            </a:ln>
          </a:bottom>
          <a:insideH>
            <a:ln w="12700" cap="flat">
              <a:solidFill>
                <a:srgbClr val="FAFAFA"/>
              </a:solidFill>
              <a:prstDash val="solid"/>
              <a:round/>
            </a:ln>
          </a:insideH>
          <a:insideV>
            <a:ln w="12700" cap="flat">
              <a:solidFill>
                <a:srgbClr val="FAFAFA"/>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232F3D"/>
      </a:tcTxStyle>
      <a:tcStyle>
        <a:tcBdr>
          <a:left>
            <a:ln w="12700" cap="flat">
              <a:solidFill>
                <a:srgbClr val="FAFAFA"/>
              </a:solidFill>
              <a:prstDash val="solid"/>
              <a:round/>
            </a:ln>
          </a:left>
          <a:right>
            <a:ln w="12700" cap="flat">
              <a:solidFill>
                <a:srgbClr val="FAFAFA"/>
              </a:solidFill>
              <a:prstDash val="solid"/>
              <a:round/>
            </a:ln>
          </a:right>
          <a:top>
            <a:ln w="12700" cap="flat">
              <a:solidFill>
                <a:srgbClr val="FAFAFA"/>
              </a:solidFill>
              <a:prstDash val="solid"/>
              <a:round/>
            </a:ln>
          </a:top>
          <a:bottom>
            <a:ln w="12700" cap="flat">
              <a:solidFill>
                <a:srgbClr val="FAFAFA"/>
              </a:solidFill>
              <a:prstDash val="solid"/>
              <a:round/>
            </a:ln>
          </a:bottom>
          <a:insideH>
            <a:ln w="12700" cap="flat">
              <a:solidFill>
                <a:srgbClr val="FAFAFA"/>
              </a:solidFill>
              <a:prstDash val="solid"/>
              <a:round/>
            </a:ln>
          </a:insideH>
          <a:insideV>
            <a:ln w="12700" cap="flat">
              <a:solidFill>
                <a:srgbClr val="FAFAFA"/>
              </a:solidFill>
              <a:prstDash val="solid"/>
              <a:round/>
            </a:ln>
          </a:insideV>
        </a:tcBdr>
        <a:fill>
          <a:solidFill>
            <a:srgbClr val="CAD6E7"/>
          </a:solidFill>
        </a:fill>
      </a:tcStyle>
    </a:wholeTbl>
    <a:band2H>
      <a:tcTxStyle b="def" i="def"/>
      <a:tcStyle>
        <a:tcBdr/>
        <a:fill>
          <a:solidFill>
            <a:srgbClr val="E6ECF3"/>
          </a:solidFill>
        </a:fill>
      </a:tcStyle>
    </a:band2H>
    <a:firstCol>
      <a:tcTxStyle b="on" i="off">
        <a:font>
          <a:latin typeface="Arial"/>
          <a:ea typeface="Arial"/>
          <a:cs typeface="Arial"/>
        </a:font>
        <a:srgbClr val="FAFAFA"/>
      </a:tcTxStyle>
      <a:tcStyle>
        <a:tcBdr>
          <a:left>
            <a:ln w="12700" cap="flat">
              <a:solidFill>
                <a:srgbClr val="FAFAFA"/>
              </a:solidFill>
              <a:prstDash val="solid"/>
              <a:round/>
            </a:ln>
          </a:left>
          <a:right>
            <a:ln w="12700" cap="flat">
              <a:solidFill>
                <a:srgbClr val="FAFAFA"/>
              </a:solidFill>
              <a:prstDash val="solid"/>
              <a:round/>
            </a:ln>
          </a:right>
          <a:top>
            <a:ln w="12700" cap="flat">
              <a:solidFill>
                <a:srgbClr val="FAFAFA"/>
              </a:solidFill>
              <a:prstDash val="solid"/>
              <a:round/>
            </a:ln>
          </a:top>
          <a:bottom>
            <a:ln w="12700" cap="flat">
              <a:solidFill>
                <a:srgbClr val="FAFAFA"/>
              </a:solidFill>
              <a:prstDash val="solid"/>
              <a:round/>
            </a:ln>
          </a:bottom>
          <a:insideH>
            <a:ln w="12700" cap="flat">
              <a:solidFill>
                <a:srgbClr val="FAFAFA"/>
              </a:solidFill>
              <a:prstDash val="solid"/>
              <a:round/>
            </a:ln>
          </a:insideH>
          <a:insideV>
            <a:ln w="12700" cap="flat">
              <a:solidFill>
                <a:srgbClr val="FAFAFA"/>
              </a:solidFill>
              <a:prstDash val="solid"/>
              <a:round/>
            </a:ln>
          </a:insideV>
        </a:tcBdr>
        <a:fill>
          <a:solidFill>
            <a:schemeClr val="accent3"/>
          </a:solidFill>
        </a:fill>
      </a:tcStyle>
    </a:firstCol>
    <a:lastRow>
      <a:tcTxStyle b="on" i="off">
        <a:font>
          <a:latin typeface="Arial"/>
          <a:ea typeface="Arial"/>
          <a:cs typeface="Arial"/>
        </a:font>
        <a:srgbClr val="FAFAFA"/>
      </a:tcTxStyle>
      <a:tcStyle>
        <a:tcBdr>
          <a:left>
            <a:ln w="12700" cap="flat">
              <a:solidFill>
                <a:srgbClr val="FAFAFA"/>
              </a:solidFill>
              <a:prstDash val="solid"/>
              <a:round/>
            </a:ln>
          </a:left>
          <a:right>
            <a:ln w="12700" cap="flat">
              <a:solidFill>
                <a:srgbClr val="FAFAFA"/>
              </a:solidFill>
              <a:prstDash val="solid"/>
              <a:round/>
            </a:ln>
          </a:right>
          <a:top>
            <a:ln w="38100" cap="flat">
              <a:solidFill>
                <a:srgbClr val="FAFAFA"/>
              </a:solidFill>
              <a:prstDash val="solid"/>
              <a:round/>
            </a:ln>
          </a:top>
          <a:bottom>
            <a:ln w="12700" cap="flat">
              <a:solidFill>
                <a:srgbClr val="FAFAFA"/>
              </a:solidFill>
              <a:prstDash val="solid"/>
              <a:round/>
            </a:ln>
          </a:bottom>
          <a:insideH>
            <a:ln w="12700" cap="flat">
              <a:solidFill>
                <a:srgbClr val="FAFAFA"/>
              </a:solidFill>
              <a:prstDash val="solid"/>
              <a:round/>
            </a:ln>
          </a:insideH>
          <a:insideV>
            <a:ln w="12700" cap="flat">
              <a:solidFill>
                <a:srgbClr val="FAFAFA"/>
              </a:solidFill>
              <a:prstDash val="solid"/>
              <a:round/>
            </a:ln>
          </a:insideV>
        </a:tcBdr>
        <a:fill>
          <a:solidFill>
            <a:schemeClr val="accent3"/>
          </a:solidFill>
        </a:fill>
      </a:tcStyle>
    </a:lastRow>
    <a:firstRow>
      <a:tcTxStyle b="on" i="off">
        <a:font>
          <a:latin typeface="Arial"/>
          <a:ea typeface="Arial"/>
          <a:cs typeface="Arial"/>
        </a:font>
        <a:srgbClr val="FAFAFA"/>
      </a:tcTxStyle>
      <a:tcStyle>
        <a:tcBdr>
          <a:left>
            <a:ln w="12700" cap="flat">
              <a:solidFill>
                <a:srgbClr val="FAFAFA"/>
              </a:solidFill>
              <a:prstDash val="solid"/>
              <a:round/>
            </a:ln>
          </a:left>
          <a:right>
            <a:ln w="12700" cap="flat">
              <a:solidFill>
                <a:srgbClr val="FAFAFA"/>
              </a:solidFill>
              <a:prstDash val="solid"/>
              <a:round/>
            </a:ln>
          </a:right>
          <a:top>
            <a:ln w="12700" cap="flat">
              <a:solidFill>
                <a:srgbClr val="FAFAFA"/>
              </a:solidFill>
              <a:prstDash val="solid"/>
              <a:round/>
            </a:ln>
          </a:top>
          <a:bottom>
            <a:ln w="38100" cap="flat">
              <a:solidFill>
                <a:srgbClr val="FAFAFA"/>
              </a:solidFill>
              <a:prstDash val="solid"/>
              <a:round/>
            </a:ln>
          </a:bottom>
          <a:insideH>
            <a:ln w="12700" cap="flat">
              <a:solidFill>
                <a:srgbClr val="FAFAFA"/>
              </a:solidFill>
              <a:prstDash val="solid"/>
              <a:round/>
            </a:ln>
          </a:insideH>
          <a:insideV>
            <a:ln w="12700" cap="flat">
              <a:solidFill>
                <a:srgbClr val="FAFAFA"/>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232F3D"/>
      </a:tcTxStyle>
      <a:tcStyle>
        <a:tcBdr>
          <a:left>
            <a:ln w="12700" cap="flat">
              <a:solidFill>
                <a:srgbClr val="FAFAFA"/>
              </a:solidFill>
              <a:prstDash val="solid"/>
              <a:round/>
            </a:ln>
          </a:left>
          <a:right>
            <a:ln w="12700" cap="flat">
              <a:solidFill>
                <a:srgbClr val="FAFAFA"/>
              </a:solidFill>
              <a:prstDash val="solid"/>
              <a:round/>
            </a:ln>
          </a:right>
          <a:top>
            <a:ln w="12700" cap="flat">
              <a:solidFill>
                <a:srgbClr val="FAFAFA"/>
              </a:solidFill>
              <a:prstDash val="solid"/>
              <a:round/>
            </a:ln>
          </a:top>
          <a:bottom>
            <a:ln w="12700" cap="flat">
              <a:solidFill>
                <a:srgbClr val="FAFAFA"/>
              </a:solidFill>
              <a:prstDash val="solid"/>
              <a:round/>
            </a:ln>
          </a:bottom>
          <a:insideH>
            <a:ln w="12700" cap="flat">
              <a:solidFill>
                <a:srgbClr val="FAFAFA"/>
              </a:solidFill>
              <a:prstDash val="solid"/>
              <a:round/>
            </a:ln>
          </a:insideH>
          <a:insideV>
            <a:ln w="12700" cap="flat">
              <a:solidFill>
                <a:srgbClr val="FAFAFA"/>
              </a:solidFill>
              <a:prstDash val="solid"/>
              <a:round/>
            </a:ln>
          </a:insideV>
        </a:tcBdr>
        <a:fill>
          <a:solidFill>
            <a:srgbClr val="D3E3CC"/>
          </a:solidFill>
        </a:fill>
      </a:tcStyle>
    </a:wholeTbl>
    <a:band2H>
      <a:tcTxStyle b="def" i="def"/>
      <a:tcStyle>
        <a:tcBdr/>
        <a:fill>
          <a:solidFill>
            <a:srgbClr val="EAF1E7"/>
          </a:solidFill>
        </a:fill>
      </a:tcStyle>
    </a:band2H>
    <a:firstCol>
      <a:tcTxStyle b="on" i="off">
        <a:font>
          <a:latin typeface="Arial"/>
          <a:ea typeface="Arial"/>
          <a:cs typeface="Arial"/>
        </a:font>
        <a:srgbClr val="FAFAFA"/>
      </a:tcTxStyle>
      <a:tcStyle>
        <a:tcBdr>
          <a:left>
            <a:ln w="12700" cap="flat">
              <a:solidFill>
                <a:srgbClr val="FAFAFA"/>
              </a:solidFill>
              <a:prstDash val="solid"/>
              <a:round/>
            </a:ln>
          </a:left>
          <a:right>
            <a:ln w="12700" cap="flat">
              <a:solidFill>
                <a:srgbClr val="FAFAFA"/>
              </a:solidFill>
              <a:prstDash val="solid"/>
              <a:round/>
            </a:ln>
          </a:right>
          <a:top>
            <a:ln w="12700" cap="flat">
              <a:solidFill>
                <a:srgbClr val="FAFAFA"/>
              </a:solidFill>
              <a:prstDash val="solid"/>
              <a:round/>
            </a:ln>
          </a:top>
          <a:bottom>
            <a:ln w="12700" cap="flat">
              <a:solidFill>
                <a:srgbClr val="FAFAFA"/>
              </a:solidFill>
              <a:prstDash val="solid"/>
              <a:round/>
            </a:ln>
          </a:bottom>
          <a:insideH>
            <a:ln w="12700" cap="flat">
              <a:solidFill>
                <a:srgbClr val="FAFAFA"/>
              </a:solidFill>
              <a:prstDash val="solid"/>
              <a:round/>
            </a:ln>
          </a:insideH>
          <a:insideV>
            <a:ln w="12700" cap="flat">
              <a:solidFill>
                <a:srgbClr val="FAFAFA"/>
              </a:solidFill>
              <a:prstDash val="solid"/>
              <a:round/>
            </a:ln>
          </a:insideV>
        </a:tcBdr>
        <a:fill>
          <a:solidFill>
            <a:schemeClr val="accent6"/>
          </a:solidFill>
        </a:fill>
      </a:tcStyle>
    </a:firstCol>
    <a:lastRow>
      <a:tcTxStyle b="on" i="off">
        <a:font>
          <a:latin typeface="Arial"/>
          <a:ea typeface="Arial"/>
          <a:cs typeface="Arial"/>
        </a:font>
        <a:srgbClr val="FAFAFA"/>
      </a:tcTxStyle>
      <a:tcStyle>
        <a:tcBdr>
          <a:left>
            <a:ln w="12700" cap="flat">
              <a:solidFill>
                <a:srgbClr val="FAFAFA"/>
              </a:solidFill>
              <a:prstDash val="solid"/>
              <a:round/>
            </a:ln>
          </a:left>
          <a:right>
            <a:ln w="12700" cap="flat">
              <a:solidFill>
                <a:srgbClr val="FAFAFA"/>
              </a:solidFill>
              <a:prstDash val="solid"/>
              <a:round/>
            </a:ln>
          </a:right>
          <a:top>
            <a:ln w="38100" cap="flat">
              <a:solidFill>
                <a:srgbClr val="FAFAFA"/>
              </a:solidFill>
              <a:prstDash val="solid"/>
              <a:round/>
            </a:ln>
          </a:top>
          <a:bottom>
            <a:ln w="12700" cap="flat">
              <a:solidFill>
                <a:srgbClr val="FAFAFA"/>
              </a:solidFill>
              <a:prstDash val="solid"/>
              <a:round/>
            </a:ln>
          </a:bottom>
          <a:insideH>
            <a:ln w="12700" cap="flat">
              <a:solidFill>
                <a:srgbClr val="FAFAFA"/>
              </a:solidFill>
              <a:prstDash val="solid"/>
              <a:round/>
            </a:ln>
          </a:insideH>
          <a:insideV>
            <a:ln w="12700" cap="flat">
              <a:solidFill>
                <a:srgbClr val="FAFAFA"/>
              </a:solidFill>
              <a:prstDash val="solid"/>
              <a:round/>
            </a:ln>
          </a:insideV>
        </a:tcBdr>
        <a:fill>
          <a:solidFill>
            <a:schemeClr val="accent6"/>
          </a:solidFill>
        </a:fill>
      </a:tcStyle>
    </a:lastRow>
    <a:firstRow>
      <a:tcTxStyle b="on" i="off">
        <a:font>
          <a:latin typeface="Arial"/>
          <a:ea typeface="Arial"/>
          <a:cs typeface="Arial"/>
        </a:font>
        <a:srgbClr val="FAFAFA"/>
      </a:tcTxStyle>
      <a:tcStyle>
        <a:tcBdr>
          <a:left>
            <a:ln w="12700" cap="flat">
              <a:solidFill>
                <a:srgbClr val="FAFAFA"/>
              </a:solidFill>
              <a:prstDash val="solid"/>
              <a:round/>
            </a:ln>
          </a:left>
          <a:right>
            <a:ln w="12700" cap="flat">
              <a:solidFill>
                <a:srgbClr val="FAFAFA"/>
              </a:solidFill>
              <a:prstDash val="solid"/>
              <a:round/>
            </a:ln>
          </a:right>
          <a:top>
            <a:ln w="12700" cap="flat">
              <a:solidFill>
                <a:srgbClr val="FAFAFA"/>
              </a:solidFill>
              <a:prstDash val="solid"/>
              <a:round/>
            </a:ln>
          </a:top>
          <a:bottom>
            <a:ln w="38100" cap="flat">
              <a:solidFill>
                <a:srgbClr val="FAFAFA"/>
              </a:solidFill>
              <a:prstDash val="solid"/>
              <a:round/>
            </a:ln>
          </a:bottom>
          <a:insideH>
            <a:ln w="12700" cap="flat">
              <a:solidFill>
                <a:srgbClr val="FAFAFA"/>
              </a:solidFill>
              <a:prstDash val="solid"/>
              <a:round/>
            </a:ln>
          </a:insideH>
          <a:insideV>
            <a:ln w="12700" cap="flat">
              <a:solidFill>
                <a:srgbClr val="FAFAFA"/>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232F3D"/>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8"/>
          </a:solidFill>
        </a:fill>
      </a:tcStyle>
    </a:wholeTbl>
    <a:band2H>
      <a:tcTxStyle b="def" i="def"/>
      <a:tcStyle>
        <a:tcBdr/>
        <a:fill>
          <a:solidFill>
            <a:srgbClr val="FAFAFA"/>
          </a:solidFill>
        </a:fill>
      </a:tcStyle>
    </a:band2H>
    <a:firstCol>
      <a:tcTxStyle b="on" i="off">
        <a:font>
          <a:latin typeface="Arial"/>
          <a:ea typeface="Arial"/>
          <a:cs typeface="Arial"/>
        </a:font>
        <a:srgbClr val="FAFAFA"/>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232F3D"/>
      </a:tcTxStyle>
      <a:tcStyle>
        <a:tcBdr>
          <a:left>
            <a:ln w="12700" cap="flat">
              <a:noFill/>
              <a:miter lim="400000"/>
            </a:ln>
          </a:left>
          <a:right>
            <a:ln w="12700" cap="flat">
              <a:noFill/>
              <a:miter lim="400000"/>
            </a:ln>
          </a:right>
          <a:top>
            <a:ln w="50800" cap="flat">
              <a:solidFill>
                <a:srgbClr val="232F3D"/>
              </a:solidFill>
              <a:prstDash val="solid"/>
              <a:round/>
            </a:ln>
          </a:top>
          <a:bottom>
            <a:ln w="25400" cap="flat">
              <a:solidFill>
                <a:srgbClr val="232F3D"/>
              </a:solidFill>
              <a:prstDash val="solid"/>
              <a:round/>
            </a:ln>
          </a:bottom>
          <a:insideH>
            <a:ln w="12700" cap="flat">
              <a:noFill/>
              <a:miter lim="400000"/>
            </a:ln>
          </a:insideH>
          <a:insideV>
            <a:ln w="12700" cap="flat">
              <a:noFill/>
              <a:miter lim="400000"/>
            </a:ln>
          </a:insideV>
        </a:tcBdr>
        <a:fill>
          <a:solidFill>
            <a:srgbClr val="FAFAFA"/>
          </a:solidFill>
        </a:fill>
      </a:tcStyle>
    </a:lastRow>
    <a:firstRow>
      <a:tcTxStyle b="on" i="off">
        <a:font>
          <a:latin typeface="Arial"/>
          <a:ea typeface="Arial"/>
          <a:cs typeface="Arial"/>
        </a:font>
        <a:srgbClr val="FAFAFA"/>
      </a:tcTxStyle>
      <a:tcStyle>
        <a:tcBdr>
          <a:left>
            <a:ln w="12700" cap="flat">
              <a:noFill/>
              <a:miter lim="400000"/>
            </a:ln>
          </a:left>
          <a:right>
            <a:ln w="12700" cap="flat">
              <a:noFill/>
              <a:miter lim="400000"/>
            </a:ln>
          </a:right>
          <a:top>
            <a:ln w="25400" cap="flat">
              <a:solidFill>
                <a:srgbClr val="232F3D"/>
              </a:solidFill>
              <a:prstDash val="solid"/>
              <a:round/>
            </a:ln>
          </a:top>
          <a:bottom>
            <a:ln w="25400" cap="flat">
              <a:solidFill>
                <a:srgbClr val="232F3D"/>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232F3D"/>
      </a:tcTxStyle>
      <a:tcStyle>
        <a:tcBdr>
          <a:left>
            <a:ln w="12700" cap="flat">
              <a:solidFill>
                <a:srgbClr val="FAFAFA"/>
              </a:solidFill>
              <a:prstDash val="solid"/>
              <a:round/>
            </a:ln>
          </a:left>
          <a:right>
            <a:ln w="12700" cap="flat">
              <a:solidFill>
                <a:srgbClr val="FAFAFA"/>
              </a:solidFill>
              <a:prstDash val="solid"/>
              <a:round/>
            </a:ln>
          </a:right>
          <a:top>
            <a:ln w="12700" cap="flat">
              <a:solidFill>
                <a:srgbClr val="FAFAFA"/>
              </a:solidFill>
              <a:prstDash val="solid"/>
              <a:round/>
            </a:ln>
          </a:top>
          <a:bottom>
            <a:ln w="12700" cap="flat">
              <a:solidFill>
                <a:srgbClr val="FAFAFA"/>
              </a:solidFill>
              <a:prstDash val="solid"/>
              <a:round/>
            </a:ln>
          </a:bottom>
          <a:insideH>
            <a:ln w="12700" cap="flat">
              <a:solidFill>
                <a:srgbClr val="FAFAFA"/>
              </a:solidFill>
              <a:prstDash val="solid"/>
              <a:round/>
            </a:ln>
          </a:insideH>
          <a:insideV>
            <a:ln w="12700" cap="flat">
              <a:solidFill>
                <a:srgbClr val="FAFAFA"/>
              </a:solidFill>
              <a:prstDash val="solid"/>
              <a:round/>
            </a:ln>
          </a:insideV>
        </a:tcBdr>
        <a:fill>
          <a:solidFill>
            <a:srgbClr val="CBCCCD"/>
          </a:solidFill>
        </a:fill>
      </a:tcStyle>
    </a:wholeTbl>
    <a:band2H>
      <a:tcTxStyle b="def" i="def"/>
      <a:tcStyle>
        <a:tcBdr/>
        <a:fill>
          <a:solidFill>
            <a:srgbClr val="E7E7E8"/>
          </a:solidFill>
        </a:fill>
      </a:tcStyle>
    </a:band2H>
    <a:firstCol>
      <a:tcTxStyle b="on" i="off">
        <a:font>
          <a:latin typeface="Arial"/>
          <a:ea typeface="Arial"/>
          <a:cs typeface="Arial"/>
        </a:font>
        <a:srgbClr val="FAFAFA"/>
      </a:tcTxStyle>
      <a:tcStyle>
        <a:tcBdr>
          <a:left>
            <a:ln w="12700" cap="flat">
              <a:solidFill>
                <a:srgbClr val="FAFAFA"/>
              </a:solidFill>
              <a:prstDash val="solid"/>
              <a:round/>
            </a:ln>
          </a:left>
          <a:right>
            <a:ln w="12700" cap="flat">
              <a:solidFill>
                <a:srgbClr val="FAFAFA"/>
              </a:solidFill>
              <a:prstDash val="solid"/>
              <a:round/>
            </a:ln>
          </a:right>
          <a:top>
            <a:ln w="12700" cap="flat">
              <a:solidFill>
                <a:srgbClr val="FAFAFA"/>
              </a:solidFill>
              <a:prstDash val="solid"/>
              <a:round/>
            </a:ln>
          </a:top>
          <a:bottom>
            <a:ln w="12700" cap="flat">
              <a:solidFill>
                <a:srgbClr val="FAFAFA"/>
              </a:solidFill>
              <a:prstDash val="solid"/>
              <a:round/>
            </a:ln>
          </a:bottom>
          <a:insideH>
            <a:ln w="12700" cap="flat">
              <a:solidFill>
                <a:srgbClr val="FAFAFA"/>
              </a:solidFill>
              <a:prstDash val="solid"/>
              <a:round/>
            </a:ln>
          </a:insideH>
          <a:insideV>
            <a:ln w="12700" cap="flat">
              <a:solidFill>
                <a:srgbClr val="FAFAFA"/>
              </a:solidFill>
              <a:prstDash val="solid"/>
              <a:round/>
            </a:ln>
          </a:insideV>
        </a:tcBdr>
        <a:fill>
          <a:solidFill>
            <a:srgbClr val="232F3D"/>
          </a:solidFill>
        </a:fill>
      </a:tcStyle>
    </a:firstCol>
    <a:lastRow>
      <a:tcTxStyle b="on" i="off">
        <a:font>
          <a:latin typeface="Arial"/>
          <a:ea typeface="Arial"/>
          <a:cs typeface="Arial"/>
        </a:font>
        <a:srgbClr val="FAFAFA"/>
      </a:tcTxStyle>
      <a:tcStyle>
        <a:tcBdr>
          <a:left>
            <a:ln w="12700" cap="flat">
              <a:solidFill>
                <a:srgbClr val="FAFAFA"/>
              </a:solidFill>
              <a:prstDash val="solid"/>
              <a:round/>
            </a:ln>
          </a:left>
          <a:right>
            <a:ln w="12700" cap="flat">
              <a:solidFill>
                <a:srgbClr val="FAFAFA"/>
              </a:solidFill>
              <a:prstDash val="solid"/>
              <a:round/>
            </a:ln>
          </a:right>
          <a:top>
            <a:ln w="38100" cap="flat">
              <a:solidFill>
                <a:srgbClr val="FAFAFA"/>
              </a:solidFill>
              <a:prstDash val="solid"/>
              <a:round/>
            </a:ln>
          </a:top>
          <a:bottom>
            <a:ln w="12700" cap="flat">
              <a:solidFill>
                <a:srgbClr val="FAFAFA"/>
              </a:solidFill>
              <a:prstDash val="solid"/>
              <a:round/>
            </a:ln>
          </a:bottom>
          <a:insideH>
            <a:ln w="12700" cap="flat">
              <a:solidFill>
                <a:srgbClr val="FAFAFA"/>
              </a:solidFill>
              <a:prstDash val="solid"/>
              <a:round/>
            </a:ln>
          </a:insideH>
          <a:insideV>
            <a:ln w="12700" cap="flat">
              <a:solidFill>
                <a:srgbClr val="FAFAFA"/>
              </a:solidFill>
              <a:prstDash val="solid"/>
              <a:round/>
            </a:ln>
          </a:insideV>
        </a:tcBdr>
        <a:fill>
          <a:solidFill>
            <a:srgbClr val="232F3D"/>
          </a:solidFill>
        </a:fill>
      </a:tcStyle>
    </a:lastRow>
    <a:firstRow>
      <a:tcTxStyle b="on" i="off">
        <a:font>
          <a:latin typeface="Arial"/>
          <a:ea typeface="Arial"/>
          <a:cs typeface="Arial"/>
        </a:font>
        <a:srgbClr val="FAFAFA"/>
      </a:tcTxStyle>
      <a:tcStyle>
        <a:tcBdr>
          <a:left>
            <a:ln w="12700" cap="flat">
              <a:solidFill>
                <a:srgbClr val="FAFAFA"/>
              </a:solidFill>
              <a:prstDash val="solid"/>
              <a:round/>
            </a:ln>
          </a:left>
          <a:right>
            <a:ln w="12700" cap="flat">
              <a:solidFill>
                <a:srgbClr val="FAFAFA"/>
              </a:solidFill>
              <a:prstDash val="solid"/>
              <a:round/>
            </a:ln>
          </a:right>
          <a:top>
            <a:ln w="12700" cap="flat">
              <a:solidFill>
                <a:srgbClr val="FAFAFA"/>
              </a:solidFill>
              <a:prstDash val="solid"/>
              <a:round/>
            </a:ln>
          </a:top>
          <a:bottom>
            <a:ln w="38100" cap="flat">
              <a:solidFill>
                <a:srgbClr val="FAFAFA"/>
              </a:solidFill>
              <a:prstDash val="solid"/>
              <a:round/>
            </a:ln>
          </a:bottom>
          <a:insideH>
            <a:ln w="12700" cap="flat">
              <a:solidFill>
                <a:srgbClr val="FAFAFA"/>
              </a:solidFill>
              <a:prstDash val="solid"/>
              <a:round/>
            </a:ln>
          </a:insideH>
          <a:insideV>
            <a:ln w="12700" cap="flat">
              <a:solidFill>
                <a:srgbClr val="FAFAFA"/>
              </a:solidFill>
              <a:prstDash val="solid"/>
              <a:round/>
            </a:ln>
          </a:insideV>
        </a:tcBdr>
        <a:fill>
          <a:solidFill>
            <a:srgbClr val="232F3D"/>
          </a:solidFill>
        </a:fill>
      </a:tcStyle>
    </a:firstRow>
  </a:tblStyle>
  <a:tblStyle styleId="{2708684C-4D16-4618-839F-0558EEFCDFE6}" styleName="">
    <a:tblBg/>
    <a:wholeTbl>
      <a:tcTxStyle b="off" i="off">
        <a:font>
          <a:latin typeface="Arial"/>
          <a:ea typeface="Arial"/>
          <a:cs typeface="Arial"/>
        </a:font>
        <a:srgbClr val="232F3D"/>
      </a:tcTxStyle>
      <a:tcStyle>
        <a:tcBdr>
          <a:left>
            <a:ln w="12700" cap="flat">
              <a:solidFill>
                <a:srgbClr val="232F3D"/>
              </a:solidFill>
              <a:prstDash val="solid"/>
              <a:round/>
            </a:ln>
          </a:left>
          <a:right>
            <a:ln w="12700" cap="flat">
              <a:solidFill>
                <a:srgbClr val="232F3D"/>
              </a:solidFill>
              <a:prstDash val="solid"/>
              <a:round/>
            </a:ln>
          </a:right>
          <a:top>
            <a:ln w="12700" cap="flat">
              <a:solidFill>
                <a:srgbClr val="232F3D"/>
              </a:solidFill>
              <a:prstDash val="solid"/>
              <a:round/>
            </a:ln>
          </a:top>
          <a:bottom>
            <a:ln w="12700" cap="flat">
              <a:solidFill>
                <a:srgbClr val="232F3D"/>
              </a:solidFill>
              <a:prstDash val="solid"/>
              <a:round/>
            </a:ln>
          </a:bottom>
          <a:insideH>
            <a:ln w="12700" cap="flat">
              <a:solidFill>
                <a:srgbClr val="232F3D"/>
              </a:solidFill>
              <a:prstDash val="solid"/>
              <a:round/>
            </a:ln>
          </a:insideH>
          <a:insideV>
            <a:ln w="12700" cap="flat">
              <a:solidFill>
                <a:srgbClr val="232F3D"/>
              </a:solidFill>
              <a:prstDash val="solid"/>
              <a:round/>
            </a:ln>
          </a:insideV>
        </a:tcBdr>
        <a:fill>
          <a:solidFill>
            <a:srgbClr val="232F3D">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232F3D"/>
      </a:tcTxStyle>
      <a:tcStyle>
        <a:tcBdr>
          <a:left>
            <a:ln w="12700" cap="flat">
              <a:solidFill>
                <a:srgbClr val="232F3D"/>
              </a:solidFill>
              <a:prstDash val="solid"/>
              <a:round/>
            </a:ln>
          </a:left>
          <a:right>
            <a:ln w="12700" cap="flat">
              <a:solidFill>
                <a:srgbClr val="232F3D"/>
              </a:solidFill>
              <a:prstDash val="solid"/>
              <a:round/>
            </a:ln>
          </a:right>
          <a:top>
            <a:ln w="12700" cap="flat">
              <a:solidFill>
                <a:srgbClr val="232F3D"/>
              </a:solidFill>
              <a:prstDash val="solid"/>
              <a:round/>
            </a:ln>
          </a:top>
          <a:bottom>
            <a:ln w="12700" cap="flat">
              <a:solidFill>
                <a:srgbClr val="232F3D"/>
              </a:solidFill>
              <a:prstDash val="solid"/>
              <a:round/>
            </a:ln>
          </a:bottom>
          <a:insideH>
            <a:ln w="12700" cap="flat">
              <a:solidFill>
                <a:srgbClr val="232F3D"/>
              </a:solidFill>
              <a:prstDash val="solid"/>
              <a:round/>
            </a:ln>
          </a:insideH>
          <a:insideV>
            <a:ln w="12700" cap="flat">
              <a:solidFill>
                <a:srgbClr val="232F3D"/>
              </a:solidFill>
              <a:prstDash val="solid"/>
              <a:round/>
            </a:ln>
          </a:insideV>
        </a:tcBdr>
        <a:fill>
          <a:solidFill>
            <a:srgbClr val="232F3D">
              <a:alpha val="20000"/>
            </a:srgbClr>
          </a:solidFill>
        </a:fill>
      </a:tcStyle>
    </a:firstCol>
    <a:lastRow>
      <a:tcTxStyle b="on" i="off">
        <a:font>
          <a:latin typeface="Arial"/>
          <a:ea typeface="Arial"/>
          <a:cs typeface="Arial"/>
        </a:font>
        <a:srgbClr val="232F3D"/>
      </a:tcTxStyle>
      <a:tcStyle>
        <a:tcBdr>
          <a:left>
            <a:ln w="12700" cap="flat">
              <a:solidFill>
                <a:srgbClr val="232F3D"/>
              </a:solidFill>
              <a:prstDash val="solid"/>
              <a:round/>
            </a:ln>
          </a:left>
          <a:right>
            <a:ln w="12700" cap="flat">
              <a:solidFill>
                <a:srgbClr val="232F3D"/>
              </a:solidFill>
              <a:prstDash val="solid"/>
              <a:round/>
            </a:ln>
          </a:right>
          <a:top>
            <a:ln w="50800" cap="flat">
              <a:solidFill>
                <a:srgbClr val="232F3D"/>
              </a:solidFill>
              <a:prstDash val="solid"/>
              <a:round/>
            </a:ln>
          </a:top>
          <a:bottom>
            <a:ln w="12700" cap="flat">
              <a:solidFill>
                <a:srgbClr val="232F3D"/>
              </a:solidFill>
              <a:prstDash val="solid"/>
              <a:round/>
            </a:ln>
          </a:bottom>
          <a:insideH>
            <a:ln w="12700" cap="flat">
              <a:solidFill>
                <a:srgbClr val="232F3D"/>
              </a:solidFill>
              <a:prstDash val="solid"/>
              <a:round/>
            </a:ln>
          </a:insideH>
          <a:insideV>
            <a:ln w="12700" cap="flat">
              <a:solidFill>
                <a:srgbClr val="232F3D"/>
              </a:solidFill>
              <a:prstDash val="solid"/>
              <a:round/>
            </a:ln>
          </a:insideV>
        </a:tcBdr>
        <a:fill>
          <a:noFill/>
        </a:fill>
      </a:tcStyle>
    </a:lastRow>
    <a:firstRow>
      <a:tcTxStyle b="on" i="off">
        <a:font>
          <a:latin typeface="Arial"/>
          <a:ea typeface="Arial"/>
          <a:cs typeface="Arial"/>
        </a:font>
        <a:srgbClr val="232F3D"/>
      </a:tcTxStyle>
      <a:tcStyle>
        <a:tcBdr>
          <a:left>
            <a:ln w="12700" cap="flat">
              <a:solidFill>
                <a:srgbClr val="232F3D"/>
              </a:solidFill>
              <a:prstDash val="solid"/>
              <a:round/>
            </a:ln>
          </a:left>
          <a:right>
            <a:ln w="12700" cap="flat">
              <a:solidFill>
                <a:srgbClr val="232F3D"/>
              </a:solidFill>
              <a:prstDash val="solid"/>
              <a:round/>
            </a:ln>
          </a:right>
          <a:top>
            <a:ln w="12700" cap="flat">
              <a:solidFill>
                <a:srgbClr val="232F3D"/>
              </a:solidFill>
              <a:prstDash val="solid"/>
              <a:round/>
            </a:ln>
          </a:top>
          <a:bottom>
            <a:ln w="25400" cap="flat">
              <a:solidFill>
                <a:srgbClr val="232F3D"/>
              </a:solidFill>
              <a:prstDash val="solid"/>
              <a:round/>
            </a:ln>
          </a:bottom>
          <a:insideH>
            <a:ln w="12700" cap="flat">
              <a:solidFill>
                <a:srgbClr val="232F3D"/>
              </a:solidFill>
              <a:prstDash val="solid"/>
              <a:round/>
            </a:ln>
          </a:insideH>
          <a:insideV>
            <a:ln w="12700" cap="flat">
              <a:solidFill>
                <a:srgbClr val="232F3D"/>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2" name="Shape 122"/>
          <p:cNvSpPr/>
          <p:nvPr>
            <p:ph type="sldImg"/>
          </p:nvPr>
        </p:nvSpPr>
        <p:spPr>
          <a:xfrm>
            <a:off x="1143000" y="685800"/>
            <a:ext cx="4572000" cy="3429000"/>
          </a:xfrm>
          <a:prstGeom prst="rect">
            <a:avLst/>
          </a:prstGeom>
        </p:spPr>
        <p:txBody>
          <a:bodyPr/>
          <a:lstStyle/>
          <a:p>
            <a:pPr/>
          </a:p>
        </p:txBody>
      </p:sp>
      <p:sp>
        <p:nvSpPr>
          <p:cNvPr id="123" name="Shape 12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 Id="rId3" Type="http://schemas.openxmlformats.org/officeDocument/2006/relationships/hyperlink" Target="https://en.wikipedia.org/wiki/Distributed_computing" TargetMode="External"/><Relationship Id="rId4" Type="http://schemas.openxmlformats.org/officeDocument/2006/relationships/hyperlink" Target="https://en.wikipedia.org/wiki/Multi-agent_system" TargetMode="External"/></Relationships>

</file>

<file path=ppt/notesSlides/_rels/notesSlide18.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3.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 Id="rId3" Type="http://schemas.openxmlformats.org/officeDocument/2006/relationships/hyperlink" Target="https://aws.amazon.com/what-is-cloud-file-storage/" TargetMode="External"/><Relationship Id="rId4" Type="http://schemas.openxmlformats.org/officeDocument/2006/relationships/hyperlink" Target="https://aws.amazon.com/ebs/" TargetMode="External"/><Relationship Id="rId5" Type="http://schemas.openxmlformats.org/officeDocument/2006/relationships/hyperlink" Target="https://aws.amazon.com/s3/" TargetMode="Externa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Shape 128"/>
          <p:cNvSpPr/>
          <p:nvPr>
            <p:ph type="sldImg"/>
          </p:nvPr>
        </p:nvSpPr>
        <p:spPr>
          <a:prstGeom prst="rect">
            <a:avLst/>
          </a:prstGeom>
        </p:spPr>
        <p:txBody>
          <a:bodyPr/>
          <a:lstStyle/>
          <a:p>
            <a:pPr/>
          </a:p>
        </p:txBody>
      </p:sp>
      <p:sp>
        <p:nvSpPr>
          <p:cNvPr id="129" name="Shape 129"/>
          <p:cNvSpPr/>
          <p:nvPr>
            <p:ph type="body" sz="quarter" idx="1"/>
          </p:nvPr>
        </p:nvSpPr>
        <p:spPr>
          <a:prstGeom prst="rect">
            <a:avLst/>
          </a:prstGeom>
        </p:spPr>
        <p:txBody>
          <a:bodyPr/>
          <a:lstStyle/>
          <a:p>
            <a:pPr/>
            <a:r>
              <a:t>About me</a:t>
            </a:r>
          </a:p>
          <a:p>
            <a:pPr/>
            <a:r>
              <a:t>PhD degree in computer science from Temple University, in 2017, Advisor Dr. He</a:t>
            </a:r>
          </a:p>
          <a:p>
            <a:pPr/>
          </a:p>
          <a:p>
            <a:pPr/>
            <a:r>
              <a:t>IMPROVING THE PERFORMANCE AND ENERGY EFFICIENCY FOR POWER-CONSTRAINED HIGH PERFORMANCE COMPUTING </a:t>
            </a:r>
          </a:p>
          <a:p>
            <a:pPr/>
          </a:p>
          <a:p>
            <a:pPr/>
            <a:r>
              <a:t>After graduation, I Joined Amazon working in cloud storage space.</a:t>
            </a:r>
          </a:p>
          <a:p>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Shape 261"/>
          <p:cNvSpPr/>
          <p:nvPr>
            <p:ph type="sldImg"/>
          </p:nvPr>
        </p:nvSpPr>
        <p:spPr>
          <a:prstGeom prst="rect">
            <a:avLst/>
          </a:prstGeom>
        </p:spPr>
        <p:txBody>
          <a:bodyPr/>
          <a:lstStyle/>
          <a:p>
            <a:pPr/>
          </a:p>
        </p:txBody>
      </p:sp>
      <p:sp>
        <p:nvSpPr>
          <p:cNvPr id="262" name="Shape 262"/>
          <p:cNvSpPr/>
          <p:nvPr>
            <p:ph type="body" sz="quarter" idx="1"/>
          </p:nvPr>
        </p:nvSpPr>
        <p:spPr>
          <a:prstGeom prst="rect">
            <a:avLst/>
          </a:prstGeom>
        </p:spPr>
        <p:txBody>
          <a:bodyPr/>
          <a:lstStyle/>
          <a:p>
            <a:pPr/>
            <a:r>
              <a:t>S3 is like dropbox, which is object storage.</a:t>
            </a:r>
          </a:p>
          <a:p>
            <a:pPr/>
          </a:p>
          <a:p>
            <a:pPr/>
            <a:r>
              <a:t>We need block storage to build FS and run OS and applications. Much stricter requirements on performance, but lower requirement on durability.</a:t>
            </a:r>
          </a:p>
          <a:p>
            <a:pPr/>
          </a:p>
          <a:p>
            <a:pPr/>
          </a:p>
          <a:p>
            <a:pPr/>
            <a:r>
              <a:t>What does the 9 mean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Shape 288"/>
          <p:cNvSpPr/>
          <p:nvPr>
            <p:ph type="sldImg"/>
          </p:nvPr>
        </p:nvSpPr>
        <p:spPr>
          <a:prstGeom prst="rect">
            <a:avLst/>
          </a:prstGeom>
        </p:spPr>
        <p:txBody>
          <a:bodyPr/>
          <a:lstStyle/>
          <a:p>
            <a:pPr/>
          </a:p>
        </p:txBody>
      </p:sp>
      <p:sp>
        <p:nvSpPr>
          <p:cNvPr id="289" name="Shape 289"/>
          <p:cNvSpPr/>
          <p:nvPr>
            <p:ph type="body" sz="quarter" idx="1"/>
          </p:nvPr>
        </p:nvSpPr>
        <p:spPr>
          <a:prstGeom prst="rect">
            <a:avLst/>
          </a:prstGeom>
        </p:spPr>
        <p:txBody>
          <a:bodyPr/>
          <a:lstStyle/>
          <a:p>
            <a:pPr/>
            <a:r>
              <a:t>4x iops and throughput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Shape 296"/>
          <p:cNvSpPr/>
          <p:nvPr>
            <p:ph type="sldImg"/>
          </p:nvPr>
        </p:nvSpPr>
        <p:spPr>
          <a:prstGeom prst="rect">
            <a:avLst/>
          </a:prstGeom>
        </p:spPr>
        <p:txBody>
          <a:bodyPr/>
          <a:lstStyle/>
          <a:p>
            <a:pPr/>
          </a:p>
        </p:txBody>
      </p:sp>
      <p:sp>
        <p:nvSpPr>
          <p:cNvPr id="297" name="Shape 297"/>
          <p:cNvSpPr/>
          <p:nvPr>
            <p:ph type="body" sz="quarter" idx="1"/>
          </p:nvPr>
        </p:nvSpPr>
        <p:spPr>
          <a:prstGeom prst="rect">
            <a:avLst/>
          </a:prstGeom>
        </p:spPr>
        <p:txBody>
          <a:bodyPr/>
          <a:lstStyle/>
          <a:p>
            <a:pPr/>
            <a:r>
              <a:t>Next generation gp3 volumes offer the ability to independently provision IOPS and throughput, separate from storage capacity. This enables customers to scale performance for transaction-intensive workloads without needing to provision more capacity, so they only pay for the resources they need.</a:t>
            </a:r>
          </a:p>
          <a:p>
            <a:pPr/>
          </a:p>
          <a:p>
            <a:pPr/>
            <a:r>
              <a:t>4x increase in max throughput per volume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 name="Shape 309"/>
          <p:cNvSpPr/>
          <p:nvPr>
            <p:ph type="sldImg"/>
          </p:nvPr>
        </p:nvSpPr>
        <p:spPr>
          <a:prstGeom prst="rect">
            <a:avLst/>
          </a:prstGeom>
        </p:spPr>
        <p:txBody>
          <a:bodyPr/>
          <a:lstStyle/>
          <a:p>
            <a:pPr/>
          </a:p>
        </p:txBody>
      </p:sp>
      <p:sp>
        <p:nvSpPr>
          <p:cNvPr id="310" name="Shape 310"/>
          <p:cNvSpPr/>
          <p:nvPr>
            <p:ph type="body" sz="quarter" idx="1"/>
          </p:nvPr>
        </p:nvSpPr>
        <p:spPr>
          <a:prstGeom prst="rect">
            <a:avLst/>
          </a:prstGeom>
        </p:spPr>
        <p:txBody>
          <a:bodyPr/>
          <a:lstStyle/>
          <a:p>
            <a:pPr/>
            <a:r>
              <a:t>This equation assumes that the device or component is powered on for the full 8766 hours of a year. It is based on an exponential failure distribution.</a:t>
            </a:r>
            <a:endParaRPr b="1" sz="1400">
              <a:solidFill>
                <a:srgbClr val="232F3D"/>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0" name="Shape 320"/>
          <p:cNvSpPr/>
          <p:nvPr>
            <p:ph type="sldImg"/>
          </p:nvPr>
        </p:nvSpPr>
        <p:spPr>
          <a:prstGeom prst="rect">
            <a:avLst/>
          </a:prstGeom>
        </p:spPr>
        <p:txBody>
          <a:bodyPr/>
          <a:lstStyle/>
          <a:p>
            <a:pPr/>
          </a:p>
        </p:txBody>
      </p:sp>
      <p:sp>
        <p:nvSpPr>
          <p:cNvPr id="321" name="Shape 321"/>
          <p:cNvSpPr/>
          <p:nvPr>
            <p:ph type="body" sz="quarter" idx="1"/>
          </p:nvPr>
        </p:nvSpPr>
        <p:spPr>
          <a:prstGeom prst="rect">
            <a:avLst/>
          </a:prstGeom>
        </p:spPr>
        <p:txBody>
          <a:bodyPr/>
          <a:lstStyle/>
          <a:p>
            <a:pPr/>
            <a:r>
              <a:t>Is this a AWS limit?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7" name="Shape 327"/>
          <p:cNvSpPr/>
          <p:nvPr>
            <p:ph type="sldImg"/>
          </p:nvPr>
        </p:nvSpPr>
        <p:spPr>
          <a:prstGeom prst="rect">
            <a:avLst/>
          </a:prstGeom>
        </p:spPr>
        <p:txBody>
          <a:bodyPr/>
          <a:lstStyle/>
          <a:p>
            <a:pPr/>
          </a:p>
        </p:txBody>
      </p:sp>
      <p:sp>
        <p:nvSpPr>
          <p:cNvPr id="328" name="Shape 328"/>
          <p:cNvSpPr/>
          <p:nvPr>
            <p:ph type="body" sz="quarter" idx="1"/>
          </p:nvPr>
        </p:nvSpPr>
        <p:spPr>
          <a:prstGeom prst="rect">
            <a:avLst/>
          </a:prstGeom>
        </p:spPr>
        <p:txBody>
          <a:bodyPr/>
          <a:lstStyle/>
          <a:p>
            <a:pPr/>
            <a:r>
              <a:t>The CAP theorem is also called Brewer’s Theorem, because it was first advanced by Professor Eric A. Brewer during a talk he gave on distributed computing in 2000. Two years later, MIT professors Seth Gilbert and Nancy Lynch published a proof of “Brewer’s Conjecture.”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0" name="Shape 370"/>
          <p:cNvSpPr/>
          <p:nvPr>
            <p:ph type="sldImg"/>
          </p:nvPr>
        </p:nvSpPr>
        <p:spPr>
          <a:prstGeom prst="rect">
            <a:avLst/>
          </a:prstGeom>
        </p:spPr>
        <p:txBody>
          <a:bodyPr/>
          <a:lstStyle/>
          <a:p>
            <a:pPr/>
          </a:p>
        </p:txBody>
      </p:sp>
      <p:sp>
        <p:nvSpPr>
          <p:cNvPr id="371" name="Shape 371"/>
          <p:cNvSpPr/>
          <p:nvPr>
            <p:ph type="body" sz="quarter" idx="1"/>
          </p:nvPr>
        </p:nvSpPr>
        <p:spPr>
          <a:prstGeom prst="rect">
            <a:avLst/>
          </a:prstGeom>
        </p:spPr>
        <p:txBody>
          <a:bodyPr/>
          <a:lstStyle/>
          <a:p>
            <a:pPr/>
            <a:r>
              <a:t>Which one to write?</a:t>
            </a:r>
          </a:p>
          <a:p>
            <a:pPr/>
            <a:r>
              <a:t>How to determine write is successful?</a:t>
            </a:r>
          </a:p>
          <a:p>
            <a:pPr/>
            <a:r>
              <a:t>Which one to read?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3" name="Shape 413"/>
          <p:cNvSpPr/>
          <p:nvPr>
            <p:ph type="sldImg"/>
          </p:nvPr>
        </p:nvSpPr>
        <p:spPr>
          <a:prstGeom prst="rect">
            <a:avLst/>
          </a:prstGeom>
        </p:spPr>
        <p:txBody>
          <a:bodyPr/>
          <a:lstStyle/>
          <a:p>
            <a:pPr/>
          </a:p>
        </p:txBody>
      </p:sp>
      <p:sp>
        <p:nvSpPr>
          <p:cNvPr id="414" name="Shape 414"/>
          <p:cNvSpPr/>
          <p:nvPr>
            <p:ph type="body" sz="quarter" idx="1"/>
          </p:nvPr>
        </p:nvSpPr>
        <p:spPr>
          <a:prstGeom prst="rect">
            <a:avLst/>
          </a:prstGeom>
        </p:spPr>
        <p:txBody>
          <a:bodyPr/>
          <a:lstStyle/>
          <a:p>
            <a:pPr/>
            <a:r>
              <a:t>In order to achieve high availability and durability, we need to have multiple copies of the same data, so that when hw/sw failure happens, it can still return the data in time.</a:t>
            </a:r>
          </a:p>
          <a:p>
            <a:pPr/>
          </a:p>
          <a:p>
            <a:pPr/>
            <a:r>
              <a:t>A fundamental problem in </a:t>
            </a:r>
            <a:r>
              <a:rPr u="sng">
                <a:solidFill>
                  <a:schemeClr val="accent3"/>
                </a:solidFill>
                <a:uFill>
                  <a:solidFill>
                    <a:schemeClr val="accent3"/>
                  </a:solidFill>
                </a:uFill>
                <a:hlinkClick r:id="rId3" invalidUrl="" action="" tgtFrame="" tooltip="" history="1" highlightClick="0" endSnd="0"/>
              </a:rPr>
              <a:t>distributed computing</a:t>
            </a:r>
            <a:r>
              <a:t> and </a:t>
            </a:r>
            <a:r>
              <a:rPr u="sng">
                <a:solidFill>
                  <a:schemeClr val="accent3"/>
                </a:solidFill>
                <a:uFill>
                  <a:solidFill>
                    <a:schemeClr val="accent3"/>
                  </a:solidFill>
                </a:uFill>
                <a:hlinkClick r:id="rId4" invalidUrl="" action="" tgtFrame="" tooltip="" history="1" highlightClick="0" endSnd="0"/>
              </a:rPr>
              <a:t>multi-agent systems</a:t>
            </a:r>
            <a:r>
              <a:t> is to achieve overall system reliability in the presence of a number of faulty processes. This often requires coordinating processes to reach </a:t>
            </a:r>
            <a:r>
              <a:rPr b="1"/>
              <a:t>consensus</a:t>
            </a:r>
            <a:r>
              <a:t>, or agree on some data value that is needed during computation.</a:t>
            </a:r>
          </a:p>
          <a:p>
            <a:pPr/>
          </a:p>
          <a:p>
            <a:pPr/>
            <a:r>
              <a:t>Minority of servers fail: no problem </a:t>
            </a:r>
          </a:p>
          <a:p>
            <a:pPr/>
            <a:r>
              <a:t>Majority fail: lose availability, retain consistency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6" name="Shape 426"/>
          <p:cNvSpPr/>
          <p:nvPr>
            <p:ph type="sldImg"/>
          </p:nvPr>
        </p:nvSpPr>
        <p:spPr>
          <a:prstGeom prst="rect">
            <a:avLst/>
          </a:prstGeom>
        </p:spPr>
        <p:txBody>
          <a:bodyPr/>
          <a:lstStyle/>
          <a:p>
            <a:pPr/>
          </a:p>
        </p:txBody>
      </p:sp>
      <p:sp>
        <p:nvSpPr>
          <p:cNvPr id="427" name="Shape 427"/>
          <p:cNvSpPr/>
          <p:nvPr>
            <p:ph type="body" sz="quarter" idx="1"/>
          </p:nvPr>
        </p:nvSpPr>
        <p:spPr>
          <a:prstGeom prst="rect">
            <a:avLst/>
          </a:prstGeom>
        </p:spPr>
        <p:txBody>
          <a:bodyPr/>
          <a:lstStyle/>
          <a:p>
            <a:pPr/>
            <a:r>
              <a:t>In order to achieve high availability and durability, we need to have multiple copies of the same data, so that when hw/sw failure happens, it can still return the data in time.</a:t>
            </a:r>
          </a:p>
          <a:p>
            <a:pPr/>
          </a:p>
          <a:p>
            <a:pPr/>
            <a:r>
              <a:t>Minority of servers fail: no problem </a:t>
            </a:r>
          </a:p>
          <a:p>
            <a:pPr/>
            <a:r>
              <a:t>Majority fail: lose availability, retain consistency</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3" name="Shape 433"/>
          <p:cNvSpPr/>
          <p:nvPr>
            <p:ph type="sldImg"/>
          </p:nvPr>
        </p:nvSpPr>
        <p:spPr>
          <a:prstGeom prst="rect">
            <a:avLst/>
          </a:prstGeom>
        </p:spPr>
        <p:txBody>
          <a:bodyPr/>
          <a:lstStyle/>
          <a:p>
            <a:pPr/>
          </a:p>
        </p:txBody>
      </p:sp>
      <p:sp>
        <p:nvSpPr>
          <p:cNvPr id="434" name="Shape 434"/>
          <p:cNvSpPr/>
          <p:nvPr>
            <p:ph type="body" sz="quarter" idx="1"/>
          </p:nvPr>
        </p:nvSpPr>
        <p:spPr>
          <a:prstGeom prst="rect">
            <a:avLst/>
          </a:prstGeom>
        </p:spPr>
        <p:txBody>
          <a:bodyPr/>
          <a:lstStyle/>
          <a:p>
            <a:pPr/>
            <a:r>
              <a:t>Leader selection</a:t>
            </a:r>
          </a:p>
          <a:p>
            <a:pPr/>
            <a:r>
              <a:t>Performance</a:t>
            </a:r>
          </a:p>
          <a:p>
            <a:pPr/>
            <a:r>
              <a:t>Availability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Shape 135"/>
          <p:cNvSpPr/>
          <p:nvPr>
            <p:ph type="sldImg"/>
          </p:nvPr>
        </p:nvSpPr>
        <p:spPr>
          <a:prstGeom prst="rect">
            <a:avLst/>
          </a:prstGeom>
        </p:spPr>
        <p:txBody>
          <a:bodyPr/>
          <a:lstStyle/>
          <a:p>
            <a:pPr/>
          </a:p>
        </p:txBody>
      </p:sp>
      <p:sp>
        <p:nvSpPr>
          <p:cNvPr id="136" name="Shape 136"/>
          <p:cNvSpPr/>
          <p:nvPr>
            <p:ph type="body" sz="quarter" idx="1"/>
          </p:nvPr>
        </p:nvSpPr>
        <p:spPr>
          <a:prstGeom prst="rect">
            <a:avLst/>
          </a:prstGeom>
        </p:spPr>
        <p:txBody>
          <a:bodyPr/>
          <a:lstStyle/>
          <a:p>
            <a:pPr/>
            <a:r>
              <a:t>Year 2020</a:t>
            </a:r>
          </a:p>
          <a:p>
            <a:pPr/>
            <a:r>
              <a:t>22 Launched Regions</a:t>
            </a:r>
          </a:p>
          <a:p>
            <a:pPr/>
            <a:r>
              <a:t>70 Availability Zones</a:t>
            </a:r>
          </a:p>
          <a:p>
            <a:pPr/>
          </a:p>
          <a:p>
            <a:pPr/>
            <a:r>
              <a:t>5 Announced Regions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7" name="Shape 447"/>
          <p:cNvSpPr/>
          <p:nvPr>
            <p:ph type="sldImg"/>
          </p:nvPr>
        </p:nvSpPr>
        <p:spPr>
          <a:prstGeom prst="rect">
            <a:avLst/>
          </a:prstGeom>
        </p:spPr>
        <p:txBody>
          <a:bodyPr/>
          <a:lstStyle/>
          <a:p>
            <a:pPr/>
          </a:p>
        </p:txBody>
      </p:sp>
      <p:sp>
        <p:nvSpPr>
          <p:cNvPr id="448" name="Shape 448"/>
          <p:cNvSpPr/>
          <p:nvPr>
            <p:ph type="body" sz="quarter" idx="1"/>
          </p:nvPr>
        </p:nvSpPr>
        <p:spPr>
          <a:prstGeom prst="rect">
            <a:avLst/>
          </a:prstGeom>
        </p:spPr>
        <p:txBody>
          <a:bodyPr/>
          <a:lstStyle/>
          <a:p>
            <a:pPr/>
            <a:r>
              <a:t>Phase 1: get data with highest version number</a:t>
            </a:r>
          </a:p>
          <a:p>
            <a:pPr/>
            <a:r>
              <a:t>Phase 2: read data; write data and send update</a:t>
            </a:r>
          </a:p>
          <a:p>
            <a:pPr/>
          </a:p>
          <a:p>
            <a:pPr/>
            <a:r>
              <a:t>Leader selection each IO? Or extended leadership?</a:t>
            </a:r>
          </a:p>
          <a:p>
            <a:pPr/>
            <a:r>
              <a:t>per IO: higher availability (when a server is down, recover on next IO), low performance (leader selection each IO)</a:t>
            </a:r>
          </a:p>
          <a:p>
            <a:pPr/>
            <a:r>
              <a:t>Extended leadership: lower availability (when a server is down, recover when timer expires), high performance (leader selection once in a while)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1" name="Shape 461"/>
          <p:cNvSpPr/>
          <p:nvPr>
            <p:ph type="sldImg"/>
          </p:nvPr>
        </p:nvSpPr>
        <p:spPr>
          <a:prstGeom prst="rect">
            <a:avLst/>
          </a:prstGeom>
        </p:spPr>
        <p:txBody>
          <a:bodyPr/>
          <a:lstStyle/>
          <a:p>
            <a:pPr/>
          </a:p>
        </p:txBody>
      </p:sp>
      <p:sp>
        <p:nvSpPr>
          <p:cNvPr id="462" name="Shape 462"/>
          <p:cNvSpPr/>
          <p:nvPr>
            <p:ph type="body" sz="quarter" idx="1"/>
          </p:nvPr>
        </p:nvSpPr>
        <p:spPr>
          <a:prstGeom prst="rect">
            <a:avLst/>
          </a:prstGeom>
        </p:spPr>
        <p:txBody>
          <a:bodyPr/>
          <a:lstStyle/>
          <a:p>
            <a:pPr/>
            <a:r>
              <a:t>Read on 3 replicas</a:t>
            </a:r>
          </a:p>
          <a:p>
            <a:pPr/>
            <a:r>
              <a:t>Write on 3 replicas</a:t>
            </a:r>
          </a:p>
          <a:p>
            <a:pPr/>
          </a:p>
          <a:p>
            <a:pPr/>
            <a:r>
              <a:t>If W = 2, R = 3, write to S3 and S4, then read from S1, S2, and S5 does not return correct data</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6" name="Shape 626"/>
          <p:cNvSpPr/>
          <p:nvPr>
            <p:ph type="sldImg"/>
          </p:nvPr>
        </p:nvSpPr>
        <p:spPr>
          <a:prstGeom prst="rect">
            <a:avLst/>
          </a:prstGeom>
        </p:spPr>
        <p:txBody>
          <a:bodyPr/>
          <a:lstStyle/>
          <a:p>
            <a:pPr/>
          </a:p>
        </p:txBody>
      </p:sp>
      <p:sp>
        <p:nvSpPr>
          <p:cNvPr id="627" name="Shape 627"/>
          <p:cNvSpPr/>
          <p:nvPr>
            <p:ph type="body" sz="quarter" idx="1"/>
          </p:nvPr>
        </p:nvSpPr>
        <p:spPr>
          <a:prstGeom prst="rect">
            <a:avLst/>
          </a:prstGeom>
        </p:spPr>
        <p:txBody>
          <a:bodyPr/>
          <a:lstStyle/>
          <a:p>
            <a:pPr/>
            <a:r>
              <a:t>Now we learned the fundamentals of quorum consensus algorithm. When building a system using the quorum consensus algorithm, you will try to come up with a comprehensive list of test inputs and find out some edge cases not getting handled properly. Have you thought about the question: how comprehensive can the list of inputs become so that we cover all edge cases? It’s easy to do the happy path, but takes more efforts to get every edge case right.</a:t>
            </a:r>
          </a:p>
          <a:p>
            <a:pPr/>
          </a:p>
          <a:p>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2" name="Shape 632"/>
          <p:cNvSpPr/>
          <p:nvPr>
            <p:ph type="sldImg"/>
          </p:nvPr>
        </p:nvSpPr>
        <p:spPr>
          <a:prstGeom prst="rect">
            <a:avLst/>
          </a:prstGeom>
        </p:spPr>
        <p:txBody>
          <a:bodyPr/>
          <a:lstStyle/>
          <a:p>
            <a:pPr/>
          </a:p>
        </p:txBody>
      </p:sp>
      <p:sp>
        <p:nvSpPr>
          <p:cNvPr id="633" name="Shape 633"/>
          <p:cNvSpPr/>
          <p:nvPr>
            <p:ph type="body" sz="quarter" idx="1"/>
          </p:nvPr>
        </p:nvSpPr>
        <p:spPr>
          <a:prstGeom prst="rect">
            <a:avLst/>
          </a:prstGeom>
        </p:spPr>
        <p:txBody>
          <a:bodyPr/>
          <a:lstStyle/>
          <a:p>
            <a:pPr/>
            <a:r>
              <a:t>Contact me if you or your friends are interested to join AWS.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Shape 157"/>
          <p:cNvSpPr/>
          <p:nvPr>
            <p:ph type="sldImg"/>
          </p:nvPr>
        </p:nvSpPr>
        <p:spPr>
          <a:prstGeom prst="rect">
            <a:avLst/>
          </a:prstGeom>
        </p:spPr>
        <p:txBody>
          <a:bodyPr/>
          <a:lstStyle/>
          <a:p>
            <a:pPr/>
          </a:p>
        </p:txBody>
      </p:sp>
      <p:sp>
        <p:nvSpPr>
          <p:cNvPr id="158" name="Shape 158"/>
          <p:cNvSpPr/>
          <p:nvPr>
            <p:ph type="body" sz="quarter" idx="1"/>
          </p:nvPr>
        </p:nvSpPr>
        <p:spPr>
          <a:prstGeom prst="rect">
            <a:avLst/>
          </a:prstGeom>
        </p:spPr>
        <p:txBody>
          <a:bodyPr/>
          <a:lstStyle/>
          <a:p>
            <a:pPr/>
            <a:r>
              <a:t>Year 2021</a:t>
            </a:r>
          </a:p>
          <a:p>
            <a:pPr/>
            <a:r>
              <a:t>25 Launched Regions</a:t>
            </a:r>
          </a:p>
          <a:p>
            <a:pPr/>
            <a:r>
              <a:t>80 Availability Zones</a:t>
            </a:r>
          </a:p>
          <a:p>
            <a:pPr/>
          </a:p>
          <a:p>
            <a:pPr/>
            <a:r>
              <a:t>5 Announced Regions</a:t>
            </a:r>
          </a:p>
          <a:p>
            <a:pPr/>
          </a:p>
          <a:p>
            <a:pPr/>
          </a:p>
          <a:p>
            <a:pPr/>
            <a:r>
              <a:t>AWS has the concept of a Region, which is a physical location around the world where we cluster data centers. Each AWS Region consists of multiple, isolated, and physically separate AZ's within a geographic area. Each AZ has independent power, cooling, and physical security and is connected via redundant, ultra-low-latency networks.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Shape 181"/>
          <p:cNvSpPr/>
          <p:nvPr>
            <p:ph type="sldImg"/>
          </p:nvPr>
        </p:nvSpPr>
        <p:spPr>
          <a:prstGeom prst="rect">
            <a:avLst/>
          </a:prstGeom>
        </p:spPr>
        <p:txBody>
          <a:bodyPr/>
          <a:lstStyle/>
          <a:p>
            <a:pPr/>
          </a:p>
        </p:txBody>
      </p:sp>
      <p:sp>
        <p:nvSpPr>
          <p:cNvPr id="182" name="Shape 182"/>
          <p:cNvSpPr/>
          <p:nvPr>
            <p:ph type="body" sz="quarter" idx="1"/>
          </p:nvPr>
        </p:nvSpPr>
        <p:spPr>
          <a:prstGeom prst="rect">
            <a:avLst/>
          </a:prstGeom>
        </p:spPr>
        <p:txBody>
          <a:bodyPr/>
          <a:lstStyle/>
          <a:p>
            <a:pPr/>
            <a:r>
              <a:t>Year 2022</a:t>
            </a:r>
          </a:p>
          <a:p>
            <a:pPr/>
            <a:r>
              <a:t>26 Launched Regions</a:t>
            </a:r>
          </a:p>
          <a:p>
            <a:pPr/>
            <a:r>
              <a:t>84 Availability Zones</a:t>
            </a:r>
          </a:p>
          <a:p>
            <a:pPr/>
          </a:p>
          <a:p>
            <a:pPr/>
            <a:r>
              <a:t>8 Announced Regions</a:t>
            </a:r>
          </a:p>
          <a:p>
            <a:pPr/>
          </a:p>
          <a:p>
            <a:pPr/>
          </a:p>
          <a:p>
            <a:pPr/>
            <a:r>
              <a:t>AWS has the concept of a Region, which is a physical location around the world where we cluster data centers. Each AWS Region consists of multiple, isolated, and physically separate AZ's within a geographic area. Each AZ has independent power, cooling, and physical security and is connected via redundant, ultra-low-latency networks.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Shape 209"/>
          <p:cNvSpPr/>
          <p:nvPr>
            <p:ph type="sldImg"/>
          </p:nvPr>
        </p:nvSpPr>
        <p:spPr>
          <a:prstGeom prst="rect">
            <a:avLst/>
          </a:prstGeom>
        </p:spPr>
        <p:txBody>
          <a:bodyPr/>
          <a:lstStyle/>
          <a:p>
            <a:pPr/>
          </a:p>
        </p:txBody>
      </p:sp>
      <p:sp>
        <p:nvSpPr>
          <p:cNvPr id="210" name="Shape 210"/>
          <p:cNvSpPr/>
          <p:nvPr>
            <p:ph type="body" sz="quarter" idx="1"/>
          </p:nvPr>
        </p:nvSpPr>
        <p:spPr>
          <a:prstGeom prst="rect">
            <a:avLst/>
          </a:prstGeom>
        </p:spPr>
        <p:txBody>
          <a:bodyPr/>
          <a:lstStyle/>
          <a:p>
            <a:pPr/>
            <a:r>
              <a:t>Year 2023</a:t>
            </a:r>
          </a:p>
          <a:p>
            <a:pPr/>
            <a:r>
              <a:t>32 Launched Regions</a:t>
            </a:r>
          </a:p>
          <a:p>
            <a:pPr/>
            <a:r>
              <a:t>102 Availability Zones</a:t>
            </a:r>
          </a:p>
          <a:p>
            <a:pPr/>
          </a:p>
          <a:p>
            <a:pPr/>
            <a:r>
              <a:t>5 Announced Regions</a:t>
            </a:r>
          </a:p>
          <a:p>
            <a:pPr/>
          </a:p>
          <a:p>
            <a:pPr/>
          </a:p>
          <a:p>
            <a:pPr/>
            <a:r>
              <a:t>AWS has the concept of a Region, which is a physical location around the world where we cluster data centers. Each AWS Region consists of multiple, isolated, and physically separate AZ's within a geographic area. Each AZ has independent power, cooling, and physical security and is connected via redundant, ultra-low-latency networks.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Shape 230"/>
          <p:cNvSpPr/>
          <p:nvPr>
            <p:ph type="sldImg"/>
          </p:nvPr>
        </p:nvSpPr>
        <p:spPr>
          <a:prstGeom prst="rect">
            <a:avLst/>
          </a:prstGeom>
        </p:spPr>
        <p:txBody>
          <a:bodyPr/>
          <a:lstStyle/>
          <a:p>
            <a:pPr/>
          </a:p>
        </p:txBody>
      </p:sp>
      <p:sp>
        <p:nvSpPr>
          <p:cNvPr id="231" name="Shape 231"/>
          <p:cNvSpPr/>
          <p:nvPr>
            <p:ph type="body" sz="quarter" idx="1"/>
          </p:nvPr>
        </p:nvSpPr>
        <p:spPr>
          <a:prstGeom prst="rect">
            <a:avLst/>
          </a:prstGeom>
        </p:spPr>
        <p:txBody>
          <a:bodyPr/>
          <a:lstStyle/>
          <a:p>
            <a:pPr/>
            <a:r>
              <a:t>Year 2023</a:t>
            </a:r>
          </a:p>
          <a:p>
            <a:pPr/>
            <a:r>
              <a:t>32 Launched Regions</a:t>
            </a:r>
          </a:p>
          <a:p>
            <a:pPr/>
            <a:r>
              <a:t>102 Availability Zones</a:t>
            </a:r>
          </a:p>
          <a:p>
            <a:pPr/>
          </a:p>
          <a:p>
            <a:pPr/>
            <a:r>
              <a:t>5 Announced Regions</a:t>
            </a:r>
          </a:p>
          <a:p>
            <a:pPr/>
          </a:p>
          <a:p>
            <a:pPr/>
          </a:p>
          <a:p>
            <a:pPr/>
            <a:r>
              <a:t>AWS has the concept of a Region, which is a physical location around the world where we cluster data centers. Each AWS Region consists of multiple, isolated, and physically separate AZ's within a geographic area. Each AZ has independent power, cooling, and physical security and is connected via redundant, ultra-low-latency networks.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Shape 236"/>
          <p:cNvSpPr/>
          <p:nvPr>
            <p:ph type="sldImg"/>
          </p:nvPr>
        </p:nvSpPr>
        <p:spPr>
          <a:prstGeom prst="rect">
            <a:avLst/>
          </a:prstGeom>
        </p:spPr>
        <p:txBody>
          <a:bodyPr/>
          <a:lstStyle/>
          <a:p>
            <a:pPr/>
          </a:p>
        </p:txBody>
      </p:sp>
      <p:sp>
        <p:nvSpPr>
          <p:cNvPr id="237" name="Shape 237"/>
          <p:cNvSpPr/>
          <p:nvPr>
            <p:ph type="body" sz="quarter" idx="1"/>
          </p:nvPr>
        </p:nvSpPr>
        <p:spPr>
          <a:prstGeom prst="rect">
            <a:avLst/>
          </a:prstGeom>
        </p:spPr>
        <p:txBody>
          <a:bodyPr/>
          <a:lstStyle/>
          <a:p>
            <a:pPr/>
            <a:r>
              <a:t>Amazon EFS is a </a:t>
            </a:r>
            <a:r>
              <a:rPr u="sng">
                <a:solidFill>
                  <a:schemeClr val="accent3"/>
                </a:solidFill>
                <a:uFill>
                  <a:solidFill>
                    <a:schemeClr val="accent3"/>
                  </a:solidFill>
                </a:uFill>
                <a:hlinkClick r:id="rId3" invalidUrl="" action="" tgtFrame="" tooltip="" history="1" highlightClick="0" endSnd="0"/>
              </a:rPr>
              <a:t>file storage service</a:t>
            </a:r>
            <a:r>
              <a:t> for use with Amazon compute (EC2, containers, serverless) and on-premises servers. EFS provides a file system interface, file system access semantics (such as strong consistency and file locking), and concurrently accessible storage for up to thousands of EC2 instances.</a:t>
            </a:r>
            <a:br/>
          </a:p>
          <a:p>
            <a:pPr/>
            <a:r>
              <a:rPr u="sng">
                <a:solidFill>
                  <a:schemeClr val="accent3"/>
                </a:solidFill>
                <a:uFill>
                  <a:solidFill>
                    <a:schemeClr val="accent3"/>
                  </a:solidFill>
                </a:uFill>
                <a:hlinkClick r:id="rId4" invalidUrl="" action="" tgtFrame="" tooltip="" history="1" highlightClick="0" endSnd="0"/>
              </a:rPr>
              <a:t>Amazon Elastic Block Store (EBS)</a:t>
            </a:r>
            <a:r>
              <a:t> is a block-level storage service for use with EC2. Amazon EBS can deliver performance for workloads that require the lowest-latency access to data from a single EC2 instance.</a:t>
            </a:r>
            <a:br/>
          </a:p>
          <a:p>
            <a:pPr/>
            <a:r>
              <a:rPr u="sng">
                <a:solidFill>
                  <a:schemeClr val="accent3"/>
                </a:solidFill>
                <a:uFill>
                  <a:solidFill>
                    <a:schemeClr val="accent3"/>
                  </a:solidFill>
                </a:uFill>
                <a:hlinkClick r:id="rId5" invalidUrl="" action="" tgtFrame="" tooltip="" history="1" highlightClick="0" endSnd="0"/>
              </a:rPr>
              <a:t>Amazon Simple Storage Service (S3)</a:t>
            </a:r>
            <a:r>
              <a:t> is an object storage service. Amazon S3 makes data available through an internet API that can be accessed anywhere.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Shape 249"/>
          <p:cNvSpPr/>
          <p:nvPr>
            <p:ph type="sldImg"/>
          </p:nvPr>
        </p:nvSpPr>
        <p:spPr>
          <a:prstGeom prst="rect">
            <a:avLst/>
          </a:prstGeom>
        </p:spPr>
        <p:txBody>
          <a:bodyPr/>
          <a:lstStyle/>
          <a:p>
            <a:pPr/>
          </a:p>
        </p:txBody>
      </p:sp>
      <p:sp>
        <p:nvSpPr>
          <p:cNvPr id="250" name="Shape 250"/>
          <p:cNvSpPr/>
          <p:nvPr>
            <p:ph type="body" sz="quarter" idx="1"/>
          </p:nvPr>
        </p:nvSpPr>
        <p:spPr>
          <a:prstGeom prst="rect">
            <a:avLst/>
          </a:prstGeom>
        </p:spPr>
        <p:txBody>
          <a:bodyPr/>
          <a:lstStyle/>
          <a:p>
            <a:pPr/>
            <a:r>
              <a:t>AWS Snowmobile is an Exabyte-scale data transfer service used to move extremely large amounts of data to AWS. You can transfer up to 100PB per Snowmobile, a 45-foot long ruggedized shipping container, pulled by a semi-trailer truck.</a:t>
            </a:r>
          </a:p>
          <a:p>
            <a:pPr/>
          </a:p>
          <a:p>
            <a:pPr/>
            <a:r>
              <a:t>Even with high-speed internet connections, it can take decades to transfer extremely large amounts of data. With Snowmobile, you can move 100 petabytes of data in as little as a few weeks, plus transport time. That same transfer could take more than 20 years to accomplish over a direct connect line with a 1Gbps connection.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Shape 255"/>
          <p:cNvSpPr/>
          <p:nvPr>
            <p:ph type="sldImg"/>
          </p:nvPr>
        </p:nvSpPr>
        <p:spPr>
          <a:prstGeom prst="rect">
            <a:avLst/>
          </a:prstGeom>
        </p:spPr>
        <p:txBody>
          <a:bodyPr/>
          <a:lstStyle/>
          <a:p>
            <a:pPr/>
          </a:p>
        </p:txBody>
      </p:sp>
      <p:sp>
        <p:nvSpPr>
          <p:cNvPr id="256" name="Shape 256"/>
          <p:cNvSpPr/>
          <p:nvPr>
            <p:ph type="body" sz="quarter" idx="1"/>
          </p:nvPr>
        </p:nvSpPr>
        <p:spPr>
          <a:prstGeom prst="rect">
            <a:avLst/>
          </a:prstGeom>
        </p:spPr>
        <p:txBody>
          <a:bodyPr/>
          <a:lstStyle/>
          <a:p>
            <a:pPr/>
            <a:r>
              <a:t>shingled magnetic recording HD</a:t>
            </a:r>
          </a:p>
          <a:p>
            <a:pPr/>
            <a:r>
              <a:t>optical disk </a:t>
            </a:r>
          </a:p>
          <a:p>
            <a:pPr/>
            <a:r>
              <a:t>tape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pic>
        <p:nvPicPr>
          <p:cNvPr id="14" name="Graphic 7" descr="Graphic 7"/>
          <p:cNvPicPr>
            <a:picLocks noChangeAspect="1"/>
          </p:cNvPicPr>
          <p:nvPr/>
        </p:nvPicPr>
        <p:blipFill>
          <a:blip r:embed="rId2">
            <a:extLst/>
          </a:blip>
          <a:stretch>
            <a:fillRect/>
          </a:stretch>
        </p:blipFill>
        <p:spPr>
          <a:xfrm>
            <a:off x="240943" y="6345237"/>
            <a:ext cx="584387" cy="347473"/>
          </a:xfrm>
          <a:prstGeom prst="rect">
            <a:avLst/>
          </a:prstGeom>
          <a:ln w="12700">
            <a:miter lim="400000"/>
          </a:ln>
        </p:spPr>
      </p:pic>
      <p:sp>
        <p:nvSpPr>
          <p:cNvPr id="15" name="Rectangle 6"/>
          <p:cNvSpPr txBox="1"/>
          <p:nvPr/>
        </p:nvSpPr>
        <p:spPr>
          <a:xfrm>
            <a:off x="1071613" y="6420077"/>
            <a:ext cx="7534176" cy="2024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189">
              <a:defRPr sz="800">
                <a:solidFill>
                  <a:srgbClr val="B6BABF"/>
                </a:solidFill>
              </a:defRPr>
            </a:lvl1pPr>
          </a:lstStyle>
          <a:p>
            <a:pPr/>
            <a:r>
              <a:t>© 2020, Amazon Web Services, Inc. or its affiliates. All rights reserved.</a:t>
            </a:r>
          </a:p>
        </p:txBody>
      </p:sp>
      <p:sp>
        <p:nvSpPr>
          <p:cNvPr id="16" name="Title Text"/>
          <p:cNvSpPr txBox="1"/>
          <p:nvPr>
            <p:ph type="title"/>
          </p:nvPr>
        </p:nvSpPr>
        <p:spPr>
          <a:xfrm>
            <a:off x="266700" y="1951038"/>
            <a:ext cx="9144000" cy="2387601"/>
          </a:xfrm>
          <a:prstGeom prst="rect">
            <a:avLst/>
          </a:prstGeom>
        </p:spPr>
        <p:txBody>
          <a:bodyPr anchor="b">
            <a:normAutofit fontScale="100000" lnSpcReduction="0"/>
          </a:bodyPr>
          <a:lstStyle>
            <a:lvl1pPr>
              <a:defRPr sz="6000"/>
            </a:lvl1pPr>
          </a:lstStyle>
          <a:p>
            <a:pPr/>
            <a:r>
              <a:t>Title Text</a:t>
            </a:r>
          </a:p>
        </p:txBody>
      </p:sp>
      <p:sp>
        <p:nvSpPr>
          <p:cNvPr id="17" name="Body Level One…"/>
          <p:cNvSpPr txBox="1"/>
          <p:nvPr>
            <p:ph type="body" sz="quarter" idx="1"/>
          </p:nvPr>
        </p:nvSpPr>
        <p:spPr>
          <a:xfrm>
            <a:off x="266700" y="4430712"/>
            <a:ext cx="9144000" cy="1655763"/>
          </a:xfrm>
          <a:prstGeom prst="rect">
            <a:avLst/>
          </a:prstGeom>
        </p:spPr>
        <p:txBody>
          <a:bodyPr/>
          <a:lstStyle>
            <a:lvl1pPr marL="0" indent="0">
              <a:buSzTx/>
              <a:buFontTx/>
              <a:buNone/>
            </a:lvl1pPr>
            <a:lvl2pPr marL="0" indent="457189">
              <a:buSzTx/>
              <a:buFontTx/>
              <a:buNone/>
            </a:lvl2pPr>
            <a:lvl3pPr marL="0" indent="914377">
              <a:buSzTx/>
              <a:buFontTx/>
              <a:buNone/>
            </a:lvl3pPr>
            <a:lvl4pPr marL="0" indent="1371565">
              <a:buSzTx/>
              <a:buFontTx/>
              <a:buNone/>
            </a:lvl4pPr>
            <a:lvl5pPr marL="0" indent="1828754">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_Light-BG">
    <p:bg>
      <p:bgPr>
        <a:solidFill>
          <a:srgbClr val="FFFFFF"/>
        </a:solidFill>
      </p:bgPr>
    </p:bg>
    <p:spTree>
      <p:nvGrpSpPr>
        <p:cNvPr id="1" name=""/>
        <p:cNvGrpSpPr/>
        <p:nvPr/>
      </p:nvGrpSpPr>
      <p:grpSpPr>
        <a:xfrm>
          <a:off x="0" y="0"/>
          <a:ext cx="0" cy="0"/>
          <a:chOff x="0" y="0"/>
          <a:chExt cx="0" cy="0"/>
        </a:xfrm>
      </p:grpSpPr>
      <p:pic>
        <p:nvPicPr>
          <p:cNvPr id="113" name="Graphic 8" descr="Graphic 8"/>
          <p:cNvPicPr>
            <a:picLocks noChangeAspect="1"/>
          </p:cNvPicPr>
          <p:nvPr/>
        </p:nvPicPr>
        <p:blipFill>
          <a:blip r:embed="rId2">
            <a:extLst/>
          </a:blip>
          <a:stretch>
            <a:fillRect/>
          </a:stretch>
        </p:blipFill>
        <p:spPr>
          <a:xfrm>
            <a:off x="240942" y="6345237"/>
            <a:ext cx="585393" cy="348071"/>
          </a:xfrm>
          <a:prstGeom prst="rect">
            <a:avLst/>
          </a:prstGeom>
          <a:ln w="12700">
            <a:miter lim="400000"/>
          </a:ln>
        </p:spPr>
      </p:pic>
      <p:sp>
        <p:nvSpPr>
          <p:cNvPr id="114" name="Rectangle 6"/>
          <p:cNvSpPr txBox="1"/>
          <p:nvPr/>
        </p:nvSpPr>
        <p:spPr>
          <a:xfrm>
            <a:off x="1071613" y="6420077"/>
            <a:ext cx="7534176" cy="2024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189">
              <a:defRPr sz="800">
                <a:solidFill>
                  <a:srgbClr val="B6BABF"/>
                </a:solidFill>
              </a:defRPr>
            </a:lvl1pPr>
          </a:lstStyle>
          <a:p>
            <a:pPr/>
            <a:r>
              <a:t>© 2020, Amazon Web Services, Inc. or its affiliates. All rights reserved.</a:t>
            </a:r>
          </a:p>
        </p:txBody>
      </p:sp>
      <p:pic>
        <p:nvPicPr>
          <p:cNvPr id="115" name="Picture 4" descr="Picture 4"/>
          <p:cNvPicPr>
            <a:picLocks noChangeAspect="1"/>
          </p:cNvPicPr>
          <p:nvPr/>
        </p:nvPicPr>
        <p:blipFill>
          <a:blip r:embed="rId3">
            <a:extLst/>
          </a:blip>
          <a:stretch>
            <a:fillRect/>
          </a:stretch>
        </p:blipFill>
        <p:spPr>
          <a:xfrm>
            <a:off x="0" y="0"/>
            <a:ext cx="12188953" cy="292609"/>
          </a:xfrm>
          <a:prstGeom prst="rect">
            <a:avLst/>
          </a:prstGeom>
          <a:ln w="12700">
            <a:miter lim="400000"/>
          </a:ln>
        </p:spPr>
      </p:pic>
      <p:sp>
        <p:nvSpPr>
          <p:cNvPr id="116" name="Slide Number"/>
          <p:cNvSpPr txBox="1"/>
          <p:nvPr>
            <p:ph type="sldNum" sz="quarter" idx="2"/>
          </p:nvPr>
        </p:nvSpPr>
        <p:spPr>
          <a:prstGeom prst="rect">
            <a:avLst/>
          </a:prstGeom>
        </p:spPr>
        <p:txBody>
          <a:bodyPr/>
          <a:lstStyle>
            <a:lvl1pPr>
              <a:defRPr>
                <a:solidFill>
                  <a:srgbClr val="8A8C8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only_Dark-BG">
    <p:spTree>
      <p:nvGrpSpPr>
        <p:cNvPr id="1" name=""/>
        <p:cNvGrpSpPr/>
        <p:nvPr/>
      </p:nvGrpSpPr>
      <p:grpSpPr>
        <a:xfrm>
          <a:off x="0" y="0"/>
          <a:ext cx="0" cy="0"/>
          <a:chOff x="0" y="0"/>
          <a:chExt cx="0" cy="0"/>
        </a:xfrm>
      </p:grpSpPr>
      <p:pic>
        <p:nvPicPr>
          <p:cNvPr id="25" name="Graphic 7" descr="Graphic 7"/>
          <p:cNvPicPr>
            <a:picLocks noChangeAspect="1"/>
          </p:cNvPicPr>
          <p:nvPr/>
        </p:nvPicPr>
        <p:blipFill>
          <a:blip r:embed="rId2">
            <a:extLst/>
          </a:blip>
          <a:stretch>
            <a:fillRect/>
          </a:stretch>
        </p:blipFill>
        <p:spPr>
          <a:xfrm>
            <a:off x="240943" y="6345237"/>
            <a:ext cx="584387" cy="347473"/>
          </a:xfrm>
          <a:prstGeom prst="rect">
            <a:avLst/>
          </a:prstGeom>
          <a:ln w="12700">
            <a:miter lim="400000"/>
          </a:ln>
        </p:spPr>
      </p:pic>
      <p:sp>
        <p:nvSpPr>
          <p:cNvPr id="26" name="Rectangle 6"/>
          <p:cNvSpPr txBox="1"/>
          <p:nvPr/>
        </p:nvSpPr>
        <p:spPr>
          <a:xfrm>
            <a:off x="1071613" y="6420077"/>
            <a:ext cx="7534176" cy="2024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189">
              <a:defRPr sz="800">
                <a:solidFill>
                  <a:srgbClr val="B6BABF"/>
                </a:solidFill>
              </a:defRPr>
            </a:lvl1pPr>
          </a:lstStyle>
          <a:p>
            <a:pPr/>
            <a:r>
              <a:t>© 2020, Amazon Web Services, Inc. or its affiliates. All rights reserved.</a:t>
            </a:r>
          </a:p>
        </p:txBody>
      </p:sp>
      <p:sp>
        <p:nvSpPr>
          <p:cNvPr id="27" name="Title Text"/>
          <p:cNvSpPr txBox="1"/>
          <p:nvPr>
            <p:ph type="title"/>
          </p:nvPr>
        </p:nvSpPr>
        <p:spPr>
          <a:xfrm>
            <a:off x="266700" y="320677"/>
            <a:ext cx="11696701" cy="593726"/>
          </a:xfrm>
          <a:prstGeom prst="rect">
            <a:avLst/>
          </a:prstGeom>
        </p:spPr>
        <p:txBody>
          <a:bodyPr>
            <a:normAutofit fontScale="100000" lnSpcReduction="0"/>
          </a:bodyPr>
          <a:lstStyle/>
          <a:p>
            <a:pPr/>
            <a:r>
              <a:t>Title Text</a:t>
            </a:r>
          </a:p>
        </p:txBody>
      </p:sp>
      <p:sp>
        <p:nvSpPr>
          <p:cNvPr id="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_Dark-BG">
    <p:spTree>
      <p:nvGrpSpPr>
        <p:cNvPr id="1" name=""/>
        <p:cNvGrpSpPr/>
        <p:nvPr/>
      </p:nvGrpSpPr>
      <p:grpSpPr>
        <a:xfrm>
          <a:off x="0" y="0"/>
          <a:ext cx="0" cy="0"/>
          <a:chOff x="0" y="0"/>
          <a:chExt cx="0" cy="0"/>
        </a:xfrm>
      </p:grpSpPr>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bg>
      <p:bgPr>
        <a:solidFill>
          <a:srgbClr val="FFFFFF"/>
        </a:solidFill>
      </p:bgPr>
    </p:bg>
    <p:spTree>
      <p:nvGrpSpPr>
        <p:cNvPr id="1" name=""/>
        <p:cNvGrpSpPr/>
        <p:nvPr/>
      </p:nvGrpSpPr>
      <p:grpSpPr>
        <a:xfrm>
          <a:off x="0" y="0"/>
          <a:ext cx="0" cy="0"/>
          <a:chOff x="0" y="0"/>
          <a:chExt cx="0" cy="0"/>
        </a:xfrm>
      </p:grpSpPr>
      <p:pic>
        <p:nvPicPr>
          <p:cNvPr id="42" name="Graphic 8" descr="Graphic 8"/>
          <p:cNvPicPr>
            <a:picLocks noChangeAspect="1"/>
          </p:cNvPicPr>
          <p:nvPr/>
        </p:nvPicPr>
        <p:blipFill>
          <a:blip r:embed="rId2">
            <a:extLst/>
          </a:blip>
          <a:stretch>
            <a:fillRect/>
          </a:stretch>
        </p:blipFill>
        <p:spPr>
          <a:xfrm>
            <a:off x="240942" y="6345237"/>
            <a:ext cx="585393" cy="348071"/>
          </a:xfrm>
          <a:prstGeom prst="rect">
            <a:avLst/>
          </a:prstGeom>
          <a:ln w="12700">
            <a:miter lim="400000"/>
          </a:ln>
        </p:spPr>
      </p:pic>
      <p:sp>
        <p:nvSpPr>
          <p:cNvPr id="43" name="Rectangle 6"/>
          <p:cNvSpPr txBox="1"/>
          <p:nvPr/>
        </p:nvSpPr>
        <p:spPr>
          <a:xfrm>
            <a:off x="1071613" y="6420077"/>
            <a:ext cx="7534176" cy="2024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189">
              <a:defRPr sz="800">
                <a:solidFill>
                  <a:srgbClr val="B6BABF"/>
                </a:solidFill>
              </a:defRPr>
            </a:lvl1pPr>
          </a:lstStyle>
          <a:p>
            <a:pPr/>
            <a:r>
              <a:t>© 2020, Amazon Web Services, Inc. or its affiliates. All rights reserved.</a:t>
            </a:r>
          </a:p>
        </p:txBody>
      </p:sp>
      <p:pic>
        <p:nvPicPr>
          <p:cNvPr id="44" name="Picture 4" descr="Picture 4"/>
          <p:cNvPicPr>
            <a:picLocks noChangeAspect="1"/>
          </p:cNvPicPr>
          <p:nvPr/>
        </p:nvPicPr>
        <p:blipFill>
          <a:blip r:embed="rId3">
            <a:extLst/>
          </a:blip>
          <a:stretch>
            <a:fillRect/>
          </a:stretch>
        </p:blipFill>
        <p:spPr>
          <a:xfrm>
            <a:off x="0" y="0"/>
            <a:ext cx="12188953" cy="292609"/>
          </a:xfrm>
          <a:prstGeom prst="rect">
            <a:avLst/>
          </a:prstGeom>
          <a:ln w="12700">
            <a:miter lim="400000"/>
          </a:ln>
        </p:spPr>
      </p:pic>
      <p:sp>
        <p:nvSpPr>
          <p:cNvPr id="45" name="Title Text"/>
          <p:cNvSpPr txBox="1"/>
          <p:nvPr>
            <p:ph type="title"/>
          </p:nvPr>
        </p:nvSpPr>
        <p:spPr>
          <a:xfrm>
            <a:off x="266700" y="413813"/>
            <a:ext cx="11696701" cy="593726"/>
          </a:xfrm>
          <a:prstGeom prst="rect">
            <a:avLst/>
          </a:prstGeom>
        </p:spPr>
        <p:txBody>
          <a:bodyPr>
            <a:normAutofit fontScale="100000" lnSpcReduction="0"/>
          </a:bodyPr>
          <a:lstStyle>
            <a:lvl1pPr>
              <a:defRPr b="1" sz="2800">
                <a:solidFill>
                  <a:srgbClr val="232F3D"/>
                </a:solidFill>
              </a:defRPr>
            </a:lvl1pPr>
          </a:lstStyle>
          <a:p>
            <a:pPr/>
            <a:r>
              <a:t>Title Text</a:t>
            </a:r>
          </a:p>
        </p:txBody>
      </p:sp>
      <p:sp>
        <p:nvSpPr>
          <p:cNvPr id="46" name="Body Level One…"/>
          <p:cNvSpPr txBox="1"/>
          <p:nvPr>
            <p:ph type="body" idx="1"/>
          </p:nvPr>
        </p:nvSpPr>
        <p:spPr>
          <a:xfrm>
            <a:off x="266700" y="1130302"/>
            <a:ext cx="11696701" cy="5046663"/>
          </a:xfrm>
          <a:prstGeom prst="rect">
            <a:avLst/>
          </a:prstGeom>
        </p:spPr>
        <p:txBody>
          <a:bodyPr/>
          <a:lstStyle>
            <a:lvl1pPr marL="0" indent="0">
              <a:buSzTx/>
              <a:buFontTx/>
              <a:buNone/>
              <a:defRPr>
                <a:solidFill>
                  <a:srgbClr val="232F3D"/>
                </a:solidFill>
              </a:defRPr>
            </a:lvl1pPr>
            <a:lvl2pPr marL="0" indent="457189">
              <a:buSzTx/>
              <a:buFontTx/>
              <a:buNone/>
              <a:defRPr>
                <a:solidFill>
                  <a:srgbClr val="232F3D"/>
                </a:solidFill>
              </a:defRPr>
            </a:lvl2pPr>
            <a:lvl3pPr marL="0" indent="914377">
              <a:buSzTx/>
              <a:buFontTx/>
              <a:buNone/>
              <a:defRPr>
                <a:solidFill>
                  <a:srgbClr val="232F3D"/>
                </a:solidFill>
              </a:defRPr>
            </a:lvl3pPr>
            <a:lvl4pPr marL="0" indent="1371565">
              <a:buSzTx/>
              <a:buFontTx/>
              <a:buNone/>
              <a:defRPr>
                <a:solidFill>
                  <a:srgbClr val="232F3D"/>
                </a:solidFill>
              </a:defRPr>
            </a:lvl4pPr>
            <a:lvl5pPr marL="0" indent="1828754">
              <a:buSzTx/>
              <a:buFontTx/>
              <a:buNone/>
              <a:defRPr>
                <a:solidFill>
                  <a:srgbClr val="232F3D"/>
                </a:solidFill>
              </a:defRPr>
            </a:lvl5pPr>
          </a:lstStyle>
          <a:p>
            <a:pPr/>
            <a:r>
              <a:t>Body Level One</a:t>
            </a:r>
          </a:p>
          <a:p>
            <a:pPr lvl="1"/>
            <a:r>
              <a:t>Body Level Two</a:t>
            </a:r>
          </a:p>
          <a:p>
            <a:pPr lvl="2"/>
            <a:r>
              <a:t>Body Level Three</a:t>
            </a:r>
          </a:p>
          <a:p>
            <a:pPr lvl="3"/>
            <a:r>
              <a:t>Body Level Four</a:t>
            </a:r>
          </a:p>
          <a:p>
            <a:pPr lvl="4"/>
            <a:r>
              <a:t>Body Level Five</a:t>
            </a:r>
          </a:p>
        </p:txBody>
      </p:sp>
      <p:sp>
        <p:nvSpPr>
          <p:cNvPr id="47" name="Slide Number"/>
          <p:cNvSpPr txBox="1"/>
          <p:nvPr>
            <p:ph type="sldNum" sz="quarter" idx="2"/>
          </p:nvPr>
        </p:nvSpPr>
        <p:spPr>
          <a:prstGeom prst="rect">
            <a:avLst/>
          </a:prstGeom>
        </p:spPr>
        <p:txBody>
          <a:bodyPr/>
          <a:lstStyle>
            <a:lvl1pPr>
              <a:defRPr>
                <a:solidFill>
                  <a:srgbClr val="8A8C8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only_Light-BG">
    <p:bg>
      <p:bgPr>
        <a:solidFill>
          <a:srgbClr val="FFFFFF"/>
        </a:solidFill>
      </p:bgPr>
    </p:bg>
    <p:spTree>
      <p:nvGrpSpPr>
        <p:cNvPr id="1" name=""/>
        <p:cNvGrpSpPr/>
        <p:nvPr/>
      </p:nvGrpSpPr>
      <p:grpSpPr>
        <a:xfrm>
          <a:off x="0" y="0"/>
          <a:ext cx="0" cy="0"/>
          <a:chOff x="0" y="0"/>
          <a:chExt cx="0" cy="0"/>
        </a:xfrm>
      </p:grpSpPr>
      <p:pic>
        <p:nvPicPr>
          <p:cNvPr id="54" name="Graphic 8" descr="Graphic 8"/>
          <p:cNvPicPr>
            <a:picLocks noChangeAspect="1"/>
          </p:cNvPicPr>
          <p:nvPr/>
        </p:nvPicPr>
        <p:blipFill>
          <a:blip r:embed="rId2">
            <a:extLst/>
          </a:blip>
          <a:stretch>
            <a:fillRect/>
          </a:stretch>
        </p:blipFill>
        <p:spPr>
          <a:xfrm>
            <a:off x="240942" y="6345237"/>
            <a:ext cx="585393" cy="348071"/>
          </a:xfrm>
          <a:prstGeom prst="rect">
            <a:avLst/>
          </a:prstGeom>
          <a:ln w="12700">
            <a:miter lim="400000"/>
          </a:ln>
        </p:spPr>
      </p:pic>
      <p:sp>
        <p:nvSpPr>
          <p:cNvPr id="55" name="Rectangle 6"/>
          <p:cNvSpPr txBox="1"/>
          <p:nvPr/>
        </p:nvSpPr>
        <p:spPr>
          <a:xfrm>
            <a:off x="1071613" y="6420077"/>
            <a:ext cx="7534176" cy="2024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189">
              <a:defRPr sz="800">
                <a:solidFill>
                  <a:srgbClr val="B6BABF"/>
                </a:solidFill>
              </a:defRPr>
            </a:lvl1pPr>
          </a:lstStyle>
          <a:p>
            <a:pPr/>
            <a:r>
              <a:t>© 2020, Amazon Web Services, Inc. or its affiliates. All rights reserved.</a:t>
            </a:r>
          </a:p>
        </p:txBody>
      </p:sp>
      <p:pic>
        <p:nvPicPr>
          <p:cNvPr id="56" name="Picture 4" descr="Picture 4"/>
          <p:cNvPicPr>
            <a:picLocks noChangeAspect="1"/>
          </p:cNvPicPr>
          <p:nvPr/>
        </p:nvPicPr>
        <p:blipFill>
          <a:blip r:embed="rId3">
            <a:extLst/>
          </a:blip>
          <a:stretch>
            <a:fillRect/>
          </a:stretch>
        </p:blipFill>
        <p:spPr>
          <a:xfrm>
            <a:off x="0" y="0"/>
            <a:ext cx="12188953" cy="292609"/>
          </a:xfrm>
          <a:prstGeom prst="rect">
            <a:avLst/>
          </a:prstGeom>
          <a:ln w="12700">
            <a:miter lim="400000"/>
          </a:ln>
        </p:spPr>
      </p:pic>
      <p:sp>
        <p:nvSpPr>
          <p:cNvPr id="57" name="Title Text"/>
          <p:cNvSpPr txBox="1"/>
          <p:nvPr>
            <p:ph type="title"/>
          </p:nvPr>
        </p:nvSpPr>
        <p:spPr>
          <a:xfrm>
            <a:off x="266700" y="413813"/>
            <a:ext cx="11696701" cy="593726"/>
          </a:xfrm>
          <a:prstGeom prst="rect">
            <a:avLst/>
          </a:prstGeom>
        </p:spPr>
        <p:txBody>
          <a:bodyPr>
            <a:normAutofit fontScale="100000" lnSpcReduction="0"/>
          </a:bodyPr>
          <a:lstStyle>
            <a:lvl1pPr>
              <a:defRPr b="1" sz="2800">
                <a:solidFill>
                  <a:srgbClr val="232F3D"/>
                </a:solidFill>
              </a:defRPr>
            </a:lvl1pPr>
          </a:lstStyle>
          <a:p>
            <a:pPr/>
            <a:r>
              <a:t>Title Text</a:t>
            </a:r>
          </a:p>
        </p:txBody>
      </p:sp>
      <p:sp>
        <p:nvSpPr>
          <p:cNvPr id="58" name="Slide Number"/>
          <p:cNvSpPr txBox="1"/>
          <p:nvPr>
            <p:ph type="sldNum" sz="quarter" idx="2"/>
          </p:nvPr>
        </p:nvSpPr>
        <p:spPr>
          <a:prstGeom prst="rect">
            <a:avLst/>
          </a:prstGeom>
        </p:spPr>
        <p:txBody>
          <a:bodyPr/>
          <a:lstStyle>
            <a:lvl1pPr>
              <a:defRPr>
                <a:solidFill>
                  <a:srgbClr val="8A8C8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header">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65" name="Graphic 8" descr="Graphic 8"/>
          <p:cNvPicPr>
            <a:picLocks noChangeAspect="1"/>
          </p:cNvPicPr>
          <p:nvPr/>
        </p:nvPicPr>
        <p:blipFill>
          <a:blip r:embed="rId3">
            <a:extLst/>
          </a:blip>
          <a:stretch>
            <a:fillRect/>
          </a:stretch>
        </p:blipFill>
        <p:spPr>
          <a:xfrm>
            <a:off x="240942" y="6345237"/>
            <a:ext cx="585393" cy="348071"/>
          </a:xfrm>
          <a:prstGeom prst="rect">
            <a:avLst/>
          </a:prstGeom>
          <a:ln w="12700">
            <a:miter lim="400000"/>
          </a:ln>
        </p:spPr>
      </p:pic>
      <p:sp>
        <p:nvSpPr>
          <p:cNvPr id="66" name="Rectangle 6"/>
          <p:cNvSpPr txBox="1"/>
          <p:nvPr/>
        </p:nvSpPr>
        <p:spPr>
          <a:xfrm>
            <a:off x="1071613" y="6420077"/>
            <a:ext cx="7534176" cy="2024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189">
              <a:defRPr sz="800">
                <a:solidFill>
                  <a:srgbClr val="B6BABF"/>
                </a:solidFill>
              </a:defRPr>
            </a:lvl1pPr>
          </a:lstStyle>
          <a:p>
            <a:pPr/>
            <a:r>
              <a:t>© 2020, Amazon Web Services, Inc. or its affiliates. All rights reserved.</a:t>
            </a:r>
          </a:p>
        </p:txBody>
      </p:sp>
      <p:pic>
        <p:nvPicPr>
          <p:cNvPr id="67" name="Picture 4" descr="Picture 4"/>
          <p:cNvPicPr>
            <a:picLocks noChangeAspect="1"/>
          </p:cNvPicPr>
          <p:nvPr/>
        </p:nvPicPr>
        <p:blipFill>
          <a:blip r:embed="rId4">
            <a:extLst/>
          </a:blip>
          <a:stretch>
            <a:fillRect/>
          </a:stretch>
        </p:blipFill>
        <p:spPr>
          <a:xfrm>
            <a:off x="0" y="0"/>
            <a:ext cx="12188953" cy="292609"/>
          </a:xfrm>
          <a:prstGeom prst="rect">
            <a:avLst/>
          </a:prstGeom>
          <a:ln w="12700">
            <a:miter lim="400000"/>
          </a:ln>
        </p:spPr>
      </p:pic>
      <p:pic>
        <p:nvPicPr>
          <p:cNvPr id="68" name="Picture 4" descr="Picture 4"/>
          <p:cNvPicPr>
            <a:picLocks noChangeAspect="1"/>
          </p:cNvPicPr>
          <p:nvPr/>
        </p:nvPicPr>
        <p:blipFill>
          <a:blip r:embed="rId5">
            <a:extLst/>
          </a:blip>
          <a:stretch>
            <a:fillRect/>
          </a:stretch>
        </p:blipFill>
        <p:spPr>
          <a:xfrm>
            <a:off x="-6999111" y="2"/>
            <a:ext cx="20192153" cy="7211484"/>
          </a:xfrm>
          <a:prstGeom prst="rect">
            <a:avLst/>
          </a:prstGeom>
          <a:ln w="12700">
            <a:miter lim="400000"/>
          </a:ln>
        </p:spPr>
      </p:pic>
      <p:sp>
        <p:nvSpPr>
          <p:cNvPr id="69" name="Title Text"/>
          <p:cNvSpPr txBox="1"/>
          <p:nvPr>
            <p:ph type="title"/>
          </p:nvPr>
        </p:nvSpPr>
        <p:spPr>
          <a:xfrm>
            <a:off x="266700" y="1709740"/>
            <a:ext cx="10515600" cy="2852737"/>
          </a:xfrm>
          <a:prstGeom prst="rect">
            <a:avLst/>
          </a:prstGeom>
        </p:spPr>
        <p:txBody>
          <a:bodyPr anchor="b">
            <a:normAutofit fontScale="100000" lnSpcReduction="0"/>
          </a:bodyPr>
          <a:lstStyle>
            <a:lvl1pPr>
              <a:defRPr b="1" sz="6000"/>
            </a:lvl1pPr>
          </a:lstStyle>
          <a:p>
            <a:pPr/>
            <a:r>
              <a:t>Title Text</a:t>
            </a:r>
          </a:p>
        </p:txBody>
      </p:sp>
      <p:sp>
        <p:nvSpPr>
          <p:cNvPr id="70" name="Body Level One…"/>
          <p:cNvSpPr txBox="1"/>
          <p:nvPr>
            <p:ph type="body" sz="quarter" idx="1"/>
          </p:nvPr>
        </p:nvSpPr>
        <p:spPr>
          <a:xfrm>
            <a:off x="266700" y="4589464"/>
            <a:ext cx="10515600" cy="1500188"/>
          </a:xfrm>
          <a:prstGeom prst="rect">
            <a:avLst/>
          </a:prstGeom>
        </p:spPr>
        <p:txBody>
          <a:bodyPr/>
          <a:lstStyle>
            <a:lvl1pPr marL="0" indent="0">
              <a:buSzTx/>
              <a:buFontTx/>
              <a:buNone/>
            </a:lvl1pPr>
            <a:lvl2pPr marL="0" indent="457189">
              <a:buSzTx/>
              <a:buFontTx/>
              <a:buNone/>
            </a:lvl2pPr>
            <a:lvl3pPr marL="0" indent="914377">
              <a:buSzTx/>
              <a:buFontTx/>
              <a:buNone/>
            </a:lvl3pPr>
            <a:lvl4pPr marL="0" indent="1371565">
              <a:buSzTx/>
              <a:buFontTx/>
              <a:buNone/>
            </a:lvl4pPr>
            <a:lvl5pPr marL="0" indent="1828754">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71" name="Slide Number"/>
          <p:cNvSpPr txBox="1"/>
          <p:nvPr>
            <p:ph type="sldNum" sz="quarter" idx="2"/>
          </p:nvPr>
        </p:nvSpPr>
        <p:spPr>
          <a:prstGeom prst="rect">
            <a:avLst/>
          </a:prstGeom>
        </p:spPr>
        <p:txBody>
          <a:bodyPr/>
          <a:lstStyle>
            <a:lvl1pPr>
              <a:defRPr>
                <a:solidFill>
                  <a:srgbClr val="8A8C8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col-content">
    <p:bg>
      <p:bgPr>
        <a:solidFill>
          <a:srgbClr val="FFFFFF"/>
        </a:solidFill>
      </p:bgPr>
    </p:bg>
    <p:spTree>
      <p:nvGrpSpPr>
        <p:cNvPr id="1" name=""/>
        <p:cNvGrpSpPr/>
        <p:nvPr/>
      </p:nvGrpSpPr>
      <p:grpSpPr>
        <a:xfrm>
          <a:off x="0" y="0"/>
          <a:ext cx="0" cy="0"/>
          <a:chOff x="0" y="0"/>
          <a:chExt cx="0" cy="0"/>
        </a:xfrm>
      </p:grpSpPr>
      <p:pic>
        <p:nvPicPr>
          <p:cNvPr id="78" name="Graphic 8" descr="Graphic 8"/>
          <p:cNvPicPr>
            <a:picLocks noChangeAspect="1"/>
          </p:cNvPicPr>
          <p:nvPr/>
        </p:nvPicPr>
        <p:blipFill>
          <a:blip r:embed="rId2">
            <a:extLst/>
          </a:blip>
          <a:stretch>
            <a:fillRect/>
          </a:stretch>
        </p:blipFill>
        <p:spPr>
          <a:xfrm>
            <a:off x="240942" y="6345237"/>
            <a:ext cx="585393" cy="348071"/>
          </a:xfrm>
          <a:prstGeom prst="rect">
            <a:avLst/>
          </a:prstGeom>
          <a:ln w="12700">
            <a:miter lim="400000"/>
          </a:ln>
        </p:spPr>
      </p:pic>
      <p:sp>
        <p:nvSpPr>
          <p:cNvPr id="79" name="Rectangle 6"/>
          <p:cNvSpPr txBox="1"/>
          <p:nvPr/>
        </p:nvSpPr>
        <p:spPr>
          <a:xfrm>
            <a:off x="1071613" y="6420077"/>
            <a:ext cx="7534176" cy="2024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189">
              <a:defRPr sz="800">
                <a:solidFill>
                  <a:srgbClr val="B6BABF"/>
                </a:solidFill>
              </a:defRPr>
            </a:lvl1pPr>
          </a:lstStyle>
          <a:p>
            <a:pPr/>
            <a:r>
              <a:t>© 2020, Amazon Web Services, Inc. or its affiliates. All rights reserved.</a:t>
            </a:r>
          </a:p>
        </p:txBody>
      </p:sp>
      <p:pic>
        <p:nvPicPr>
          <p:cNvPr id="80" name="Picture 4" descr="Picture 4"/>
          <p:cNvPicPr>
            <a:picLocks noChangeAspect="1"/>
          </p:cNvPicPr>
          <p:nvPr/>
        </p:nvPicPr>
        <p:blipFill>
          <a:blip r:embed="rId3">
            <a:extLst/>
          </a:blip>
          <a:stretch>
            <a:fillRect/>
          </a:stretch>
        </p:blipFill>
        <p:spPr>
          <a:xfrm>
            <a:off x="0" y="0"/>
            <a:ext cx="12188953" cy="292609"/>
          </a:xfrm>
          <a:prstGeom prst="rect">
            <a:avLst/>
          </a:prstGeom>
          <a:ln w="12700">
            <a:miter lim="400000"/>
          </a:ln>
        </p:spPr>
      </p:pic>
      <p:sp>
        <p:nvSpPr>
          <p:cNvPr id="81" name="Title Text"/>
          <p:cNvSpPr txBox="1"/>
          <p:nvPr>
            <p:ph type="title"/>
          </p:nvPr>
        </p:nvSpPr>
        <p:spPr>
          <a:xfrm>
            <a:off x="266700" y="413813"/>
            <a:ext cx="11696701" cy="593726"/>
          </a:xfrm>
          <a:prstGeom prst="rect">
            <a:avLst/>
          </a:prstGeom>
        </p:spPr>
        <p:txBody>
          <a:bodyPr>
            <a:normAutofit fontScale="100000" lnSpcReduction="0"/>
          </a:bodyPr>
          <a:lstStyle>
            <a:lvl1pPr>
              <a:defRPr b="1" sz="2800">
                <a:solidFill>
                  <a:srgbClr val="232F3D"/>
                </a:solidFill>
              </a:defRPr>
            </a:lvl1pPr>
          </a:lstStyle>
          <a:p>
            <a:pPr/>
            <a:r>
              <a:t>Title Text</a:t>
            </a:r>
          </a:p>
        </p:txBody>
      </p:sp>
      <p:sp>
        <p:nvSpPr>
          <p:cNvPr id="82" name="Body Level One…"/>
          <p:cNvSpPr txBox="1"/>
          <p:nvPr>
            <p:ph type="body" sz="half" idx="1"/>
          </p:nvPr>
        </p:nvSpPr>
        <p:spPr>
          <a:xfrm>
            <a:off x="266700" y="1093787"/>
            <a:ext cx="5753101" cy="5083177"/>
          </a:xfrm>
          <a:prstGeom prst="rect">
            <a:avLst/>
          </a:prstGeom>
        </p:spPr>
        <p:txBody>
          <a:bodyPr/>
          <a:lstStyle>
            <a:lvl1pPr>
              <a:defRPr>
                <a:solidFill>
                  <a:srgbClr val="232F3D"/>
                </a:solidFill>
              </a:defRPr>
            </a:lvl1pPr>
            <a:lvl2pPr>
              <a:defRPr>
                <a:solidFill>
                  <a:srgbClr val="232F3D"/>
                </a:solidFill>
              </a:defRPr>
            </a:lvl2pPr>
            <a:lvl3pPr>
              <a:defRPr>
                <a:solidFill>
                  <a:srgbClr val="232F3D"/>
                </a:solidFill>
              </a:defRPr>
            </a:lvl3pPr>
            <a:lvl4pPr>
              <a:defRPr>
                <a:solidFill>
                  <a:srgbClr val="232F3D"/>
                </a:solidFill>
              </a:defRPr>
            </a:lvl4pPr>
            <a:lvl5pPr>
              <a:defRPr>
                <a:solidFill>
                  <a:srgbClr val="232F3D"/>
                </a:solidFill>
              </a:defRPr>
            </a:lvl5pPr>
          </a:lstStyle>
          <a:p>
            <a:pPr/>
            <a:r>
              <a:t>Body Level One</a:t>
            </a:r>
          </a:p>
          <a:p>
            <a:pPr lvl="1"/>
            <a:r>
              <a:t>Body Level Two</a:t>
            </a:r>
          </a:p>
          <a:p>
            <a:pPr lvl="2"/>
            <a:r>
              <a:t>Body Level Three</a:t>
            </a:r>
          </a:p>
          <a:p>
            <a:pPr lvl="3"/>
            <a:r>
              <a:t>Body Level Four</a:t>
            </a:r>
          </a:p>
          <a:p>
            <a:pPr lvl="4"/>
            <a:r>
              <a:t>Body Level Five</a:t>
            </a:r>
          </a:p>
        </p:txBody>
      </p:sp>
      <p:sp>
        <p:nvSpPr>
          <p:cNvPr id="83" name="Slide Number"/>
          <p:cNvSpPr txBox="1"/>
          <p:nvPr>
            <p:ph type="sldNum" sz="quarter" idx="2"/>
          </p:nvPr>
        </p:nvSpPr>
        <p:spPr>
          <a:prstGeom prst="rect">
            <a:avLst/>
          </a:prstGeom>
        </p:spPr>
        <p:txBody>
          <a:bodyPr/>
          <a:lstStyle>
            <a:lvl1pPr>
              <a:defRPr>
                <a:solidFill>
                  <a:srgbClr val="8A8C8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OC-page">
    <p:bg>
      <p:bgPr>
        <a:solidFill>
          <a:srgbClr val="FFFFFF"/>
        </a:solidFill>
      </p:bgPr>
    </p:bg>
    <p:spTree>
      <p:nvGrpSpPr>
        <p:cNvPr id="1" name=""/>
        <p:cNvGrpSpPr/>
        <p:nvPr/>
      </p:nvGrpSpPr>
      <p:grpSpPr>
        <a:xfrm>
          <a:off x="0" y="0"/>
          <a:ext cx="0" cy="0"/>
          <a:chOff x="0" y="0"/>
          <a:chExt cx="0" cy="0"/>
        </a:xfrm>
      </p:grpSpPr>
      <p:pic>
        <p:nvPicPr>
          <p:cNvPr id="90" name="Graphic 8" descr="Graphic 8"/>
          <p:cNvPicPr>
            <a:picLocks noChangeAspect="1"/>
          </p:cNvPicPr>
          <p:nvPr/>
        </p:nvPicPr>
        <p:blipFill>
          <a:blip r:embed="rId2">
            <a:extLst/>
          </a:blip>
          <a:stretch>
            <a:fillRect/>
          </a:stretch>
        </p:blipFill>
        <p:spPr>
          <a:xfrm>
            <a:off x="240942" y="6345237"/>
            <a:ext cx="585393" cy="348071"/>
          </a:xfrm>
          <a:prstGeom prst="rect">
            <a:avLst/>
          </a:prstGeom>
          <a:ln w="12700">
            <a:miter lim="400000"/>
          </a:ln>
        </p:spPr>
      </p:pic>
      <p:sp>
        <p:nvSpPr>
          <p:cNvPr id="91" name="Rectangle 6"/>
          <p:cNvSpPr txBox="1"/>
          <p:nvPr/>
        </p:nvSpPr>
        <p:spPr>
          <a:xfrm>
            <a:off x="1071613" y="6420077"/>
            <a:ext cx="7534176" cy="2024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189">
              <a:defRPr sz="800">
                <a:solidFill>
                  <a:srgbClr val="B6BABF"/>
                </a:solidFill>
              </a:defRPr>
            </a:lvl1pPr>
          </a:lstStyle>
          <a:p>
            <a:pPr/>
            <a:r>
              <a:t>© 2020, Amazon Web Services, Inc. or its affiliates. All rights reserved.</a:t>
            </a:r>
          </a:p>
        </p:txBody>
      </p:sp>
      <p:pic>
        <p:nvPicPr>
          <p:cNvPr id="92" name="Picture 4" descr="Picture 4"/>
          <p:cNvPicPr>
            <a:picLocks noChangeAspect="1"/>
          </p:cNvPicPr>
          <p:nvPr/>
        </p:nvPicPr>
        <p:blipFill>
          <a:blip r:embed="rId3">
            <a:extLst/>
          </a:blip>
          <a:stretch>
            <a:fillRect/>
          </a:stretch>
        </p:blipFill>
        <p:spPr>
          <a:xfrm>
            <a:off x="0" y="0"/>
            <a:ext cx="12188953" cy="292609"/>
          </a:xfrm>
          <a:prstGeom prst="rect">
            <a:avLst/>
          </a:prstGeom>
          <a:ln w="12700">
            <a:miter lim="400000"/>
          </a:ln>
        </p:spPr>
      </p:pic>
      <p:sp>
        <p:nvSpPr>
          <p:cNvPr id="93" name="Slide Number"/>
          <p:cNvSpPr txBox="1"/>
          <p:nvPr>
            <p:ph type="sldNum" sz="quarter" idx="2"/>
          </p:nvPr>
        </p:nvSpPr>
        <p:spPr>
          <a:prstGeom prst="rect">
            <a:avLst/>
          </a:prstGeom>
        </p:spPr>
        <p:txBody>
          <a:bodyPr/>
          <a:lstStyle>
            <a:lvl1pPr>
              <a:defRPr>
                <a:solidFill>
                  <a:srgbClr val="8A8C8F"/>
                </a:solidFill>
              </a:defRPr>
            </a:lvl1pPr>
          </a:lstStyle>
          <a:p>
            <a:pPr/>
            <a:fld id="{86CB4B4D-7CA3-9044-876B-883B54F8677D}" type="slidenum"/>
          </a:p>
        </p:txBody>
      </p:sp>
      <p:sp>
        <p:nvSpPr>
          <p:cNvPr id="94" name="Title Text"/>
          <p:cNvSpPr txBox="1"/>
          <p:nvPr>
            <p:ph type="title"/>
          </p:nvPr>
        </p:nvSpPr>
        <p:spPr>
          <a:xfrm>
            <a:off x="266699" y="537401"/>
            <a:ext cx="11696701" cy="1299991"/>
          </a:xfrm>
          <a:prstGeom prst="rect">
            <a:avLst/>
          </a:prstGeom>
        </p:spPr>
        <p:txBody>
          <a:bodyPr anchor="b">
            <a:normAutofit fontScale="100000" lnSpcReduction="0"/>
          </a:bodyPr>
          <a:lstStyle>
            <a:lvl1pPr>
              <a:defRPr b="1" sz="2800">
                <a:solidFill>
                  <a:srgbClr val="232F3D"/>
                </a:solidFill>
              </a:defRPr>
            </a:lvl1pPr>
          </a:lstStyle>
          <a:p>
            <a:pPr/>
            <a:r>
              <a:t>Title Text</a:t>
            </a:r>
          </a:p>
        </p:txBody>
      </p:sp>
      <p:sp>
        <p:nvSpPr>
          <p:cNvPr id="95" name="Body Level One…"/>
          <p:cNvSpPr txBox="1"/>
          <p:nvPr>
            <p:ph type="body" idx="1"/>
          </p:nvPr>
        </p:nvSpPr>
        <p:spPr>
          <a:xfrm>
            <a:off x="266700" y="1925141"/>
            <a:ext cx="11696701" cy="3918448"/>
          </a:xfrm>
          <a:prstGeom prst="rect">
            <a:avLst/>
          </a:prstGeom>
        </p:spPr>
        <p:txBody>
          <a:bodyPr/>
          <a:lstStyle>
            <a:lvl1pPr marL="0" indent="0">
              <a:buSzTx/>
              <a:buFontTx/>
              <a:buNone/>
              <a:defRPr>
                <a:solidFill>
                  <a:srgbClr val="232F3D"/>
                </a:solidFill>
              </a:defRPr>
            </a:lvl1pPr>
            <a:lvl2pPr marL="0" indent="457189">
              <a:buSzTx/>
              <a:buFontTx/>
              <a:buNone/>
              <a:defRPr>
                <a:solidFill>
                  <a:srgbClr val="232F3D"/>
                </a:solidFill>
              </a:defRPr>
            </a:lvl2pPr>
            <a:lvl3pPr marL="0" indent="914377">
              <a:buSzTx/>
              <a:buFontTx/>
              <a:buNone/>
              <a:defRPr>
                <a:solidFill>
                  <a:srgbClr val="232F3D"/>
                </a:solidFill>
              </a:defRPr>
            </a:lvl3pPr>
            <a:lvl4pPr marL="0" indent="1371565">
              <a:buSzTx/>
              <a:buFontTx/>
              <a:buNone/>
              <a:defRPr>
                <a:solidFill>
                  <a:srgbClr val="232F3D"/>
                </a:solidFill>
              </a:defRPr>
            </a:lvl4pPr>
            <a:lvl5pPr marL="0" indent="1828754">
              <a:buSzTx/>
              <a:buFontTx/>
              <a:buNone/>
              <a:defRPr>
                <a:solidFill>
                  <a:srgbClr val="232F3D"/>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ub-title">
    <p:bg>
      <p:bgPr>
        <a:solidFill>
          <a:srgbClr val="FFFFFF"/>
        </a:solidFill>
      </p:bgPr>
    </p:bg>
    <p:spTree>
      <p:nvGrpSpPr>
        <p:cNvPr id="1" name=""/>
        <p:cNvGrpSpPr/>
        <p:nvPr/>
      </p:nvGrpSpPr>
      <p:grpSpPr>
        <a:xfrm>
          <a:off x="0" y="0"/>
          <a:ext cx="0" cy="0"/>
          <a:chOff x="0" y="0"/>
          <a:chExt cx="0" cy="0"/>
        </a:xfrm>
      </p:grpSpPr>
      <p:pic>
        <p:nvPicPr>
          <p:cNvPr id="102" name="Graphic 8" descr="Graphic 8"/>
          <p:cNvPicPr>
            <a:picLocks noChangeAspect="1"/>
          </p:cNvPicPr>
          <p:nvPr/>
        </p:nvPicPr>
        <p:blipFill>
          <a:blip r:embed="rId2">
            <a:extLst/>
          </a:blip>
          <a:stretch>
            <a:fillRect/>
          </a:stretch>
        </p:blipFill>
        <p:spPr>
          <a:xfrm>
            <a:off x="240942" y="6345237"/>
            <a:ext cx="585393" cy="348071"/>
          </a:xfrm>
          <a:prstGeom prst="rect">
            <a:avLst/>
          </a:prstGeom>
          <a:ln w="12700">
            <a:miter lim="400000"/>
          </a:ln>
        </p:spPr>
      </p:pic>
      <p:sp>
        <p:nvSpPr>
          <p:cNvPr id="103" name="Rectangle 6"/>
          <p:cNvSpPr txBox="1"/>
          <p:nvPr/>
        </p:nvSpPr>
        <p:spPr>
          <a:xfrm>
            <a:off x="1071613" y="6420077"/>
            <a:ext cx="7534176" cy="2024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189">
              <a:defRPr sz="800">
                <a:solidFill>
                  <a:srgbClr val="B6BABF"/>
                </a:solidFill>
              </a:defRPr>
            </a:lvl1pPr>
          </a:lstStyle>
          <a:p>
            <a:pPr/>
            <a:r>
              <a:t>© 2020, Amazon Web Services, Inc. or its affiliates. All rights reserved.</a:t>
            </a:r>
          </a:p>
        </p:txBody>
      </p:sp>
      <p:pic>
        <p:nvPicPr>
          <p:cNvPr id="104" name="Picture 4" descr="Picture 4"/>
          <p:cNvPicPr>
            <a:picLocks noChangeAspect="1"/>
          </p:cNvPicPr>
          <p:nvPr/>
        </p:nvPicPr>
        <p:blipFill>
          <a:blip r:embed="rId3">
            <a:extLst/>
          </a:blip>
          <a:stretch>
            <a:fillRect/>
          </a:stretch>
        </p:blipFill>
        <p:spPr>
          <a:xfrm>
            <a:off x="0" y="0"/>
            <a:ext cx="12188953" cy="292609"/>
          </a:xfrm>
          <a:prstGeom prst="rect">
            <a:avLst/>
          </a:prstGeom>
          <a:ln w="12700">
            <a:miter lim="400000"/>
          </a:ln>
        </p:spPr>
      </p:pic>
      <p:sp>
        <p:nvSpPr>
          <p:cNvPr id="105" name="Title Text"/>
          <p:cNvSpPr txBox="1"/>
          <p:nvPr>
            <p:ph type="title"/>
          </p:nvPr>
        </p:nvSpPr>
        <p:spPr>
          <a:xfrm>
            <a:off x="266700" y="320677"/>
            <a:ext cx="11696701" cy="593726"/>
          </a:xfrm>
          <a:prstGeom prst="rect">
            <a:avLst/>
          </a:prstGeom>
        </p:spPr>
        <p:txBody>
          <a:bodyPr>
            <a:normAutofit fontScale="100000" lnSpcReduction="0"/>
          </a:bodyPr>
          <a:lstStyle>
            <a:lvl1pPr>
              <a:defRPr b="1" sz="2800">
                <a:solidFill>
                  <a:srgbClr val="232F3D"/>
                </a:solidFill>
              </a:defRPr>
            </a:lvl1pPr>
          </a:lstStyle>
          <a:p>
            <a:pPr/>
            <a:r>
              <a:t>Title Text</a:t>
            </a:r>
          </a:p>
        </p:txBody>
      </p:sp>
      <p:sp>
        <p:nvSpPr>
          <p:cNvPr id="106" name="Slide Number"/>
          <p:cNvSpPr txBox="1"/>
          <p:nvPr>
            <p:ph type="sldNum" sz="quarter" idx="2"/>
          </p:nvPr>
        </p:nvSpPr>
        <p:spPr>
          <a:prstGeom prst="rect">
            <a:avLst/>
          </a:prstGeom>
        </p:spPr>
        <p:txBody>
          <a:bodyPr/>
          <a:lstStyle>
            <a:lvl1pPr>
              <a:defRPr>
                <a:solidFill>
                  <a:srgbClr val="8A8C8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232F3E"/>
        </a:solidFill>
      </p:bgPr>
    </p:bg>
    <p:spTree>
      <p:nvGrpSpPr>
        <p:cNvPr id="1" name=""/>
        <p:cNvGrpSpPr/>
        <p:nvPr/>
      </p:nvGrpSpPr>
      <p:grpSpPr>
        <a:xfrm>
          <a:off x="0" y="0"/>
          <a:ext cx="0" cy="0"/>
          <a:chOff x="0" y="0"/>
          <a:chExt cx="0" cy="0"/>
        </a:xfrm>
      </p:grpSpPr>
      <p:pic>
        <p:nvPicPr>
          <p:cNvPr id="2" name="Graphic 7" descr="Graphic 7"/>
          <p:cNvPicPr>
            <a:picLocks noChangeAspect="1"/>
          </p:cNvPicPr>
          <p:nvPr/>
        </p:nvPicPr>
        <p:blipFill>
          <a:blip r:embed="rId2">
            <a:extLst/>
          </a:blip>
          <a:stretch>
            <a:fillRect/>
          </a:stretch>
        </p:blipFill>
        <p:spPr>
          <a:xfrm>
            <a:off x="240943" y="6345237"/>
            <a:ext cx="584387" cy="347473"/>
          </a:xfrm>
          <a:prstGeom prst="rect">
            <a:avLst/>
          </a:prstGeom>
          <a:ln w="12700">
            <a:miter lim="400000"/>
          </a:ln>
        </p:spPr>
      </p:pic>
      <p:sp>
        <p:nvSpPr>
          <p:cNvPr id="3" name="Rectangle 6"/>
          <p:cNvSpPr txBox="1"/>
          <p:nvPr/>
        </p:nvSpPr>
        <p:spPr>
          <a:xfrm>
            <a:off x="1071613" y="6420077"/>
            <a:ext cx="7534176" cy="2024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189">
              <a:defRPr sz="800">
                <a:solidFill>
                  <a:srgbClr val="B6BABF"/>
                </a:solidFill>
              </a:defRPr>
            </a:lvl1pPr>
          </a:lstStyle>
          <a:p>
            <a:pPr/>
            <a:r>
              <a:t>© 2020, Amazon Web Services, Inc. or its affiliates. All rights reserved.</a:t>
            </a:r>
          </a:p>
        </p:txBody>
      </p:sp>
      <p:sp>
        <p:nvSpPr>
          <p:cNvPr id="4" name="Slide Number"/>
          <p:cNvSpPr txBox="1"/>
          <p:nvPr>
            <p:ph type="sldNum" sz="quarter" idx="2"/>
          </p:nvPr>
        </p:nvSpPr>
        <p:spPr>
          <a:xfrm>
            <a:off x="11689744" y="6395675"/>
            <a:ext cx="273657" cy="264255"/>
          </a:xfrm>
          <a:prstGeom prst="rect">
            <a:avLst/>
          </a:prstGeom>
          <a:ln w="12700">
            <a:miter lim="400000"/>
          </a:ln>
        </p:spPr>
        <p:txBody>
          <a:bodyPr wrap="none" lIns="45719" rIns="45719" anchor="ctr">
            <a:spAutoFit/>
          </a:bodyPr>
          <a:lstStyle>
            <a:lvl1pPr algn="r">
              <a:defRPr sz="1200">
                <a:solidFill>
                  <a:srgbClr val="FAFAFA"/>
                </a:solidFill>
              </a:defRPr>
            </a:lvl1pPr>
          </a:lstStyle>
          <a:p>
            <a:pPr/>
            <a:fld id="{86CB4B4D-7CA3-9044-876B-883B54F8677D}" type="slidenum"/>
          </a:p>
        </p:txBody>
      </p:sp>
      <p:sp>
        <p:nvSpPr>
          <p:cNvPr id="5" name="Rectangle 3"/>
          <p:cNvSpPr txBox="1"/>
          <p:nvPr/>
        </p:nvSpPr>
        <p:spPr>
          <a:xfrm>
            <a:off x="1071613" y="6420077"/>
            <a:ext cx="7534176" cy="2024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189">
              <a:defRPr sz="800">
                <a:solidFill>
                  <a:srgbClr val="FFFFFF"/>
                </a:solidFill>
              </a:defRPr>
            </a:lvl1pPr>
          </a:lstStyle>
          <a:p>
            <a:pPr/>
            <a:r>
              <a:t>© 2018, Amazon Web Services, Inc. or its affiliates. All rights reserved.</a:t>
            </a:r>
          </a:p>
        </p:txBody>
      </p:sp>
      <p:sp>
        <p:nvSpPr>
          <p:cNvPr id="6" name="Title Text"/>
          <p:cNvSpPr txBox="1"/>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7"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xmlns:p14="http://schemas.microsoft.com/office/powerpoint/2010/main" spd="med" advClick="1"/>
  <p:txStyles>
    <p:titleStyle>
      <a:lvl1pPr marL="0" marR="0" indent="0" algn="l" defTabSz="914377" rtl="0" latinLnBrk="0">
        <a:lnSpc>
          <a:spcPct val="90000"/>
        </a:lnSpc>
        <a:spcBef>
          <a:spcPts val="0"/>
        </a:spcBef>
        <a:spcAft>
          <a:spcPts val="0"/>
        </a:spcAft>
        <a:buClrTx/>
        <a:buSzTx/>
        <a:buFontTx/>
        <a:buNone/>
        <a:tabLst/>
        <a:defRPr b="0" baseline="0" cap="none" i="0" spc="0" strike="noStrike" sz="3600" u="none">
          <a:solidFill>
            <a:srgbClr val="FAFAFA"/>
          </a:solidFill>
          <a:uFillTx/>
          <a:latin typeface="Arial"/>
          <a:ea typeface="Arial"/>
          <a:cs typeface="Arial"/>
          <a:sym typeface="Arial"/>
        </a:defRPr>
      </a:lvl1pPr>
      <a:lvl2pPr marL="0" marR="0" indent="0" algn="l" defTabSz="914377" rtl="0" latinLnBrk="0">
        <a:lnSpc>
          <a:spcPct val="90000"/>
        </a:lnSpc>
        <a:spcBef>
          <a:spcPts val="0"/>
        </a:spcBef>
        <a:spcAft>
          <a:spcPts val="0"/>
        </a:spcAft>
        <a:buClrTx/>
        <a:buSzTx/>
        <a:buFontTx/>
        <a:buNone/>
        <a:tabLst/>
        <a:defRPr b="0" baseline="0" cap="none" i="0" spc="0" strike="noStrike" sz="3600" u="none">
          <a:solidFill>
            <a:srgbClr val="FAFAFA"/>
          </a:solidFill>
          <a:uFillTx/>
          <a:latin typeface="Arial"/>
          <a:ea typeface="Arial"/>
          <a:cs typeface="Arial"/>
          <a:sym typeface="Arial"/>
        </a:defRPr>
      </a:lvl2pPr>
      <a:lvl3pPr marL="0" marR="0" indent="0" algn="l" defTabSz="914377" rtl="0" latinLnBrk="0">
        <a:lnSpc>
          <a:spcPct val="90000"/>
        </a:lnSpc>
        <a:spcBef>
          <a:spcPts val="0"/>
        </a:spcBef>
        <a:spcAft>
          <a:spcPts val="0"/>
        </a:spcAft>
        <a:buClrTx/>
        <a:buSzTx/>
        <a:buFontTx/>
        <a:buNone/>
        <a:tabLst/>
        <a:defRPr b="0" baseline="0" cap="none" i="0" spc="0" strike="noStrike" sz="3600" u="none">
          <a:solidFill>
            <a:srgbClr val="FAFAFA"/>
          </a:solidFill>
          <a:uFillTx/>
          <a:latin typeface="Arial"/>
          <a:ea typeface="Arial"/>
          <a:cs typeface="Arial"/>
          <a:sym typeface="Arial"/>
        </a:defRPr>
      </a:lvl3pPr>
      <a:lvl4pPr marL="0" marR="0" indent="0" algn="l" defTabSz="914377" rtl="0" latinLnBrk="0">
        <a:lnSpc>
          <a:spcPct val="90000"/>
        </a:lnSpc>
        <a:spcBef>
          <a:spcPts val="0"/>
        </a:spcBef>
        <a:spcAft>
          <a:spcPts val="0"/>
        </a:spcAft>
        <a:buClrTx/>
        <a:buSzTx/>
        <a:buFontTx/>
        <a:buNone/>
        <a:tabLst/>
        <a:defRPr b="0" baseline="0" cap="none" i="0" spc="0" strike="noStrike" sz="3600" u="none">
          <a:solidFill>
            <a:srgbClr val="FAFAFA"/>
          </a:solidFill>
          <a:uFillTx/>
          <a:latin typeface="Arial"/>
          <a:ea typeface="Arial"/>
          <a:cs typeface="Arial"/>
          <a:sym typeface="Arial"/>
        </a:defRPr>
      </a:lvl4pPr>
      <a:lvl5pPr marL="0" marR="0" indent="0" algn="l" defTabSz="914377" rtl="0" latinLnBrk="0">
        <a:lnSpc>
          <a:spcPct val="90000"/>
        </a:lnSpc>
        <a:spcBef>
          <a:spcPts val="0"/>
        </a:spcBef>
        <a:spcAft>
          <a:spcPts val="0"/>
        </a:spcAft>
        <a:buClrTx/>
        <a:buSzTx/>
        <a:buFontTx/>
        <a:buNone/>
        <a:tabLst/>
        <a:defRPr b="0" baseline="0" cap="none" i="0" spc="0" strike="noStrike" sz="3600" u="none">
          <a:solidFill>
            <a:srgbClr val="FAFAFA"/>
          </a:solidFill>
          <a:uFillTx/>
          <a:latin typeface="Arial"/>
          <a:ea typeface="Arial"/>
          <a:cs typeface="Arial"/>
          <a:sym typeface="Arial"/>
        </a:defRPr>
      </a:lvl5pPr>
      <a:lvl6pPr marL="0" marR="0" indent="0" algn="l" defTabSz="914377" rtl="0" latinLnBrk="0">
        <a:lnSpc>
          <a:spcPct val="90000"/>
        </a:lnSpc>
        <a:spcBef>
          <a:spcPts val="0"/>
        </a:spcBef>
        <a:spcAft>
          <a:spcPts val="0"/>
        </a:spcAft>
        <a:buClrTx/>
        <a:buSzTx/>
        <a:buFontTx/>
        <a:buNone/>
        <a:tabLst/>
        <a:defRPr b="0" baseline="0" cap="none" i="0" spc="0" strike="noStrike" sz="3600" u="none">
          <a:solidFill>
            <a:srgbClr val="FAFAFA"/>
          </a:solidFill>
          <a:uFillTx/>
          <a:latin typeface="Arial"/>
          <a:ea typeface="Arial"/>
          <a:cs typeface="Arial"/>
          <a:sym typeface="Arial"/>
        </a:defRPr>
      </a:lvl6pPr>
      <a:lvl7pPr marL="0" marR="0" indent="0" algn="l" defTabSz="914377" rtl="0" latinLnBrk="0">
        <a:lnSpc>
          <a:spcPct val="90000"/>
        </a:lnSpc>
        <a:spcBef>
          <a:spcPts val="0"/>
        </a:spcBef>
        <a:spcAft>
          <a:spcPts val="0"/>
        </a:spcAft>
        <a:buClrTx/>
        <a:buSzTx/>
        <a:buFontTx/>
        <a:buNone/>
        <a:tabLst/>
        <a:defRPr b="0" baseline="0" cap="none" i="0" spc="0" strike="noStrike" sz="3600" u="none">
          <a:solidFill>
            <a:srgbClr val="FAFAFA"/>
          </a:solidFill>
          <a:uFillTx/>
          <a:latin typeface="Arial"/>
          <a:ea typeface="Arial"/>
          <a:cs typeface="Arial"/>
          <a:sym typeface="Arial"/>
        </a:defRPr>
      </a:lvl7pPr>
      <a:lvl8pPr marL="0" marR="0" indent="0" algn="l" defTabSz="914377" rtl="0" latinLnBrk="0">
        <a:lnSpc>
          <a:spcPct val="90000"/>
        </a:lnSpc>
        <a:spcBef>
          <a:spcPts val="0"/>
        </a:spcBef>
        <a:spcAft>
          <a:spcPts val="0"/>
        </a:spcAft>
        <a:buClrTx/>
        <a:buSzTx/>
        <a:buFontTx/>
        <a:buNone/>
        <a:tabLst/>
        <a:defRPr b="0" baseline="0" cap="none" i="0" spc="0" strike="noStrike" sz="3600" u="none">
          <a:solidFill>
            <a:srgbClr val="FAFAFA"/>
          </a:solidFill>
          <a:uFillTx/>
          <a:latin typeface="Arial"/>
          <a:ea typeface="Arial"/>
          <a:cs typeface="Arial"/>
          <a:sym typeface="Arial"/>
        </a:defRPr>
      </a:lvl8pPr>
      <a:lvl9pPr marL="0" marR="0" indent="0" algn="l" defTabSz="914377" rtl="0" latinLnBrk="0">
        <a:lnSpc>
          <a:spcPct val="90000"/>
        </a:lnSpc>
        <a:spcBef>
          <a:spcPts val="0"/>
        </a:spcBef>
        <a:spcAft>
          <a:spcPts val="0"/>
        </a:spcAft>
        <a:buClrTx/>
        <a:buSzTx/>
        <a:buFontTx/>
        <a:buNone/>
        <a:tabLst/>
        <a:defRPr b="0" baseline="0" cap="none" i="0" spc="0" strike="noStrike" sz="3600" u="none">
          <a:solidFill>
            <a:srgbClr val="FAFAFA"/>
          </a:solidFill>
          <a:uFillTx/>
          <a:latin typeface="Arial"/>
          <a:ea typeface="Arial"/>
          <a:cs typeface="Arial"/>
          <a:sym typeface="Arial"/>
        </a:defRPr>
      </a:lvl9pPr>
    </p:titleStyle>
    <p:bodyStyle>
      <a:lvl1pPr marL="228593" marR="0" indent="-228593" algn="l" defTabSz="914377" rtl="0" latinLnBrk="0">
        <a:lnSpc>
          <a:spcPct val="90000"/>
        </a:lnSpc>
        <a:spcBef>
          <a:spcPts val="1000"/>
        </a:spcBef>
        <a:spcAft>
          <a:spcPts val="0"/>
        </a:spcAft>
        <a:buClrTx/>
        <a:buSzPct val="100000"/>
        <a:buFont typeface="Arial"/>
        <a:buChar char="•"/>
        <a:tabLst/>
        <a:defRPr b="0" baseline="0" cap="none" i="0" spc="0" strike="noStrike" sz="2400" u="none">
          <a:solidFill>
            <a:srgbClr val="FAFAFA"/>
          </a:solidFill>
          <a:uFillTx/>
          <a:latin typeface="Arial"/>
          <a:ea typeface="Arial"/>
          <a:cs typeface="Arial"/>
          <a:sym typeface="Arial"/>
        </a:defRPr>
      </a:lvl1pPr>
      <a:lvl2pPr marL="731501" marR="0" indent="-274312" algn="l" defTabSz="914377" rtl="0" latinLnBrk="0">
        <a:lnSpc>
          <a:spcPct val="90000"/>
        </a:lnSpc>
        <a:spcBef>
          <a:spcPts val="1000"/>
        </a:spcBef>
        <a:spcAft>
          <a:spcPts val="0"/>
        </a:spcAft>
        <a:buClrTx/>
        <a:buSzPct val="100000"/>
        <a:buFont typeface="Arial"/>
        <a:buChar char="•"/>
        <a:tabLst/>
        <a:defRPr b="0" baseline="0" cap="none" i="0" spc="0" strike="noStrike" sz="2400" u="none">
          <a:solidFill>
            <a:srgbClr val="FAFAFA"/>
          </a:solidFill>
          <a:uFillTx/>
          <a:latin typeface="Arial"/>
          <a:ea typeface="Arial"/>
          <a:cs typeface="Arial"/>
          <a:sym typeface="Arial"/>
        </a:defRPr>
      </a:lvl2pPr>
      <a:lvl3pPr marL="1219168" marR="0" indent="-304791" algn="l" defTabSz="914377" rtl="0" latinLnBrk="0">
        <a:lnSpc>
          <a:spcPct val="90000"/>
        </a:lnSpc>
        <a:spcBef>
          <a:spcPts val="1000"/>
        </a:spcBef>
        <a:spcAft>
          <a:spcPts val="0"/>
        </a:spcAft>
        <a:buClrTx/>
        <a:buSzPct val="100000"/>
        <a:buFont typeface="Arial"/>
        <a:buChar char="•"/>
        <a:tabLst/>
        <a:defRPr b="0" baseline="0" cap="none" i="0" spc="0" strike="noStrike" sz="2400" u="none">
          <a:solidFill>
            <a:srgbClr val="FAFAFA"/>
          </a:solidFill>
          <a:uFillTx/>
          <a:latin typeface="Arial"/>
          <a:ea typeface="Arial"/>
          <a:cs typeface="Arial"/>
          <a:sym typeface="Arial"/>
        </a:defRPr>
      </a:lvl3pPr>
      <a:lvl4pPr marL="1714456" marR="0" indent="-342890" algn="l" defTabSz="914377" rtl="0" latinLnBrk="0">
        <a:lnSpc>
          <a:spcPct val="90000"/>
        </a:lnSpc>
        <a:spcBef>
          <a:spcPts val="1000"/>
        </a:spcBef>
        <a:spcAft>
          <a:spcPts val="0"/>
        </a:spcAft>
        <a:buClrTx/>
        <a:buSzPct val="100000"/>
        <a:buFont typeface="Arial"/>
        <a:buChar char="•"/>
        <a:tabLst/>
        <a:defRPr b="0" baseline="0" cap="none" i="0" spc="0" strike="noStrike" sz="2400" u="none">
          <a:solidFill>
            <a:srgbClr val="FAFAFA"/>
          </a:solidFill>
          <a:uFillTx/>
          <a:latin typeface="Arial"/>
          <a:ea typeface="Arial"/>
          <a:cs typeface="Arial"/>
          <a:sym typeface="Arial"/>
        </a:defRPr>
      </a:lvl4pPr>
      <a:lvl5pPr marL="2171646" marR="0" indent="-342891" algn="l" defTabSz="914377" rtl="0" latinLnBrk="0">
        <a:lnSpc>
          <a:spcPct val="90000"/>
        </a:lnSpc>
        <a:spcBef>
          <a:spcPts val="1000"/>
        </a:spcBef>
        <a:spcAft>
          <a:spcPts val="0"/>
        </a:spcAft>
        <a:buClrTx/>
        <a:buSzPct val="100000"/>
        <a:buFont typeface="Arial"/>
        <a:buChar char="•"/>
        <a:tabLst/>
        <a:defRPr b="0" baseline="0" cap="none" i="0" spc="0" strike="noStrike" sz="2400" u="none">
          <a:solidFill>
            <a:srgbClr val="FAFAFA"/>
          </a:solidFill>
          <a:uFillTx/>
          <a:latin typeface="Arial"/>
          <a:ea typeface="Arial"/>
          <a:cs typeface="Arial"/>
          <a:sym typeface="Arial"/>
        </a:defRPr>
      </a:lvl5pPr>
      <a:lvl6pPr marL="2590735" marR="0" indent="-304792" algn="l" defTabSz="914377" rtl="0" latinLnBrk="0">
        <a:lnSpc>
          <a:spcPct val="90000"/>
        </a:lnSpc>
        <a:spcBef>
          <a:spcPts val="1000"/>
        </a:spcBef>
        <a:spcAft>
          <a:spcPts val="0"/>
        </a:spcAft>
        <a:buClrTx/>
        <a:buSzPct val="100000"/>
        <a:buFont typeface="Arial"/>
        <a:buChar char="•"/>
        <a:tabLst/>
        <a:defRPr b="0" baseline="0" cap="none" i="0" spc="0" strike="noStrike" sz="2400" u="none">
          <a:solidFill>
            <a:srgbClr val="FAFAFA"/>
          </a:solidFill>
          <a:uFillTx/>
          <a:latin typeface="Arial"/>
          <a:ea typeface="Arial"/>
          <a:cs typeface="Arial"/>
          <a:sym typeface="Arial"/>
        </a:defRPr>
      </a:lvl6pPr>
      <a:lvl7pPr marL="3047924" marR="0" indent="-304792" algn="l" defTabSz="914377" rtl="0" latinLnBrk="0">
        <a:lnSpc>
          <a:spcPct val="90000"/>
        </a:lnSpc>
        <a:spcBef>
          <a:spcPts val="1000"/>
        </a:spcBef>
        <a:spcAft>
          <a:spcPts val="0"/>
        </a:spcAft>
        <a:buClrTx/>
        <a:buSzPct val="100000"/>
        <a:buFont typeface="Arial"/>
        <a:buChar char="•"/>
        <a:tabLst/>
        <a:defRPr b="0" baseline="0" cap="none" i="0" spc="0" strike="noStrike" sz="2400" u="none">
          <a:solidFill>
            <a:srgbClr val="FAFAFA"/>
          </a:solidFill>
          <a:uFillTx/>
          <a:latin typeface="Arial"/>
          <a:ea typeface="Arial"/>
          <a:cs typeface="Arial"/>
          <a:sym typeface="Arial"/>
        </a:defRPr>
      </a:lvl7pPr>
      <a:lvl8pPr marL="3505112" marR="0" indent="-304792" algn="l" defTabSz="914377" rtl="0" latinLnBrk="0">
        <a:lnSpc>
          <a:spcPct val="90000"/>
        </a:lnSpc>
        <a:spcBef>
          <a:spcPts val="1000"/>
        </a:spcBef>
        <a:spcAft>
          <a:spcPts val="0"/>
        </a:spcAft>
        <a:buClrTx/>
        <a:buSzPct val="100000"/>
        <a:buFont typeface="Arial"/>
        <a:buChar char="•"/>
        <a:tabLst/>
        <a:defRPr b="0" baseline="0" cap="none" i="0" spc="0" strike="noStrike" sz="2400" u="none">
          <a:solidFill>
            <a:srgbClr val="FAFAFA"/>
          </a:solidFill>
          <a:uFillTx/>
          <a:latin typeface="Arial"/>
          <a:ea typeface="Arial"/>
          <a:cs typeface="Arial"/>
          <a:sym typeface="Arial"/>
        </a:defRPr>
      </a:lvl8pPr>
      <a:lvl9pPr marL="3962301" marR="0" indent="-304791" algn="l" defTabSz="914377" rtl="0" latinLnBrk="0">
        <a:lnSpc>
          <a:spcPct val="90000"/>
        </a:lnSpc>
        <a:spcBef>
          <a:spcPts val="1000"/>
        </a:spcBef>
        <a:spcAft>
          <a:spcPts val="0"/>
        </a:spcAft>
        <a:buClrTx/>
        <a:buSzPct val="100000"/>
        <a:buFont typeface="Arial"/>
        <a:buChar char="•"/>
        <a:tabLst/>
        <a:defRPr b="0" baseline="0" cap="none" i="0" spc="0" strike="noStrike" sz="2400" u="none">
          <a:solidFill>
            <a:srgbClr val="FAFAFA"/>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2.png"/><Relationship Id="rId6" Type="http://schemas.openxmlformats.org/officeDocument/2006/relationships/image" Target="../media/image23.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2.png"/><Relationship Id="rId6" Type="http://schemas.openxmlformats.org/officeDocument/2006/relationships/image" Target="../media/image23.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 Id="rId7" Type="http://schemas.openxmlformats.org/officeDocument/2006/relationships/image" Target="../media/image1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3"/>
          <a:srcRect l="0" t="0" r="0" b="0"/>
          <a:stretch>
            <a:fillRect/>
          </a:stretch>
        </a:blipFill>
      </p:bgPr>
    </p:bg>
    <p:spTree>
      <p:nvGrpSpPr>
        <p:cNvPr id="1" name=""/>
        <p:cNvGrpSpPr/>
        <p:nvPr/>
      </p:nvGrpSpPr>
      <p:grpSpPr>
        <a:xfrm>
          <a:off x="0" y="0"/>
          <a:ext cx="0" cy="0"/>
          <a:chOff x="0" y="0"/>
          <a:chExt cx="0" cy="0"/>
        </a:xfrm>
      </p:grpSpPr>
      <p:sp>
        <p:nvSpPr>
          <p:cNvPr id="125" name="Title 1"/>
          <p:cNvSpPr txBox="1"/>
          <p:nvPr>
            <p:ph type="ctrTitle"/>
          </p:nvPr>
        </p:nvSpPr>
        <p:spPr>
          <a:xfrm>
            <a:off x="266700" y="1867990"/>
            <a:ext cx="9144000" cy="1122496"/>
          </a:xfrm>
          <a:prstGeom prst="rect">
            <a:avLst/>
          </a:prstGeom>
        </p:spPr>
        <p:txBody>
          <a:bodyPr/>
          <a:lstStyle/>
          <a:p>
            <a:pPr/>
            <a:r>
              <a:t>Cloud Storage</a:t>
            </a:r>
          </a:p>
        </p:txBody>
      </p:sp>
      <p:sp>
        <p:nvSpPr>
          <p:cNvPr id="126" name="Subtitle 2"/>
          <p:cNvSpPr txBox="1"/>
          <p:nvPr>
            <p:ph type="subTitle" sz="quarter" idx="1"/>
          </p:nvPr>
        </p:nvSpPr>
        <p:spPr>
          <a:xfrm>
            <a:off x="266700" y="3082558"/>
            <a:ext cx="9144000" cy="1655765"/>
          </a:xfrm>
          <a:prstGeom prst="rect">
            <a:avLst/>
          </a:prstGeom>
        </p:spPr>
        <p:txBody>
          <a:bodyPr/>
          <a:lstStyle/>
          <a:p>
            <a:pPr/>
            <a:r>
              <a:t>Dr. Kun Tang</a:t>
            </a:r>
          </a:p>
          <a:p>
            <a:pPr/>
            <a:r>
              <a:t>Amazon Web Service</a:t>
            </a:r>
          </a:p>
          <a:p>
            <a:pPr/>
            <a:r>
              <a:t>Email: kuntang@amazon.com</a:t>
            </a:r>
          </a:p>
        </p:txBody>
      </p:sp>
      <p:sp>
        <p:nvSpPr>
          <p:cNvPr id="127" name="Slide Number Placeholder 5"/>
          <p:cNvSpPr txBox="1"/>
          <p:nvPr>
            <p:ph type="sldNum" sz="quarter" idx="2"/>
          </p:nvPr>
        </p:nvSpPr>
        <p:spPr>
          <a:xfrm>
            <a:off x="11774502" y="6395675"/>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Title 1"/>
          <p:cNvSpPr txBox="1"/>
          <p:nvPr>
            <p:ph type="title"/>
          </p:nvPr>
        </p:nvSpPr>
        <p:spPr>
          <a:xfrm>
            <a:off x="266700" y="488764"/>
            <a:ext cx="11696701" cy="593726"/>
          </a:xfrm>
          <a:prstGeom prst="rect">
            <a:avLst/>
          </a:prstGeom>
        </p:spPr>
        <p:txBody>
          <a:bodyPr/>
          <a:lstStyle>
            <a:lvl1pPr defTabSz="905233">
              <a:defRPr sz="3564"/>
            </a:lvl1pPr>
          </a:lstStyle>
          <a:p>
            <a:pPr/>
            <a:r>
              <a:t>Amazon Simple Storage Service (Amazon S3)</a:t>
            </a:r>
          </a:p>
        </p:txBody>
      </p:sp>
      <p:sp>
        <p:nvSpPr>
          <p:cNvPr id="259" name="Slide Number Placeholder 4"/>
          <p:cNvSpPr txBox="1"/>
          <p:nvPr>
            <p:ph type="sldNum" sz="quarter" idx="2"/>
          </p:nvPr>
        </p:nvSpPr>
        <p:spPr>
          <a:xfrm>
            <a:off x="11689744" y="639567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0" name="Content Placeholder 2"/>
          <p:cNvSpPr txBox="1"/>
          <p:nvPr/>
        </p:nvSpPr>
        <p:spPr>
          <a:xfrm>
            <a:off x="312420" y="1214202"/>
            <a:ext cx="11605261" cy="513103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a:buSzPct val="100000"/>
              <a:buFont typeface="Arial"/>
              <a:buChar char="•"/>
              <a:defRPr b="1"/>
            </a:pPr>
            <a:r>
              <a:t>A scalable, durable platform to make data accessible from any Internet location, for user-generated content, active archive, serverless computing, Big Data storage or backup and recovery</a:t>
            </a:r>
            <a:endParaRPr sz="2400"/>
          </a:p>
          <a:p>
            <a:pPr marL="228600" indent="-228600">
              <a:buSzPct val="100000"/>
              <a:buFont typeface="Arial"/>
              <a:buChar char="•"/>
              <a:defRPr b="1"/>
            </a:pPr>
          </a:p>
          <a:p>
            <a:pPr marL="228600" indent="-228600">
              <a:buSzPct val="100000"/>
              <a:buFont typeface="Arial"/>
              <a:buChar char="•"/>
              <a:defRPr b="1"/>
            </a:pPr>
            <a:r>
              <a:t>Durability: 99.999999999% (11 9’s)</a:t>
            </a:r>
            <a:endParaRPr sz="2400"/>
          </a:p>
          <a:p>
            <a:pPr marL="228600" indent="-228600">
              <a:buSzPct val="100000"/>
              <a:buFont typeface="Arial"/>
              <a:buChar char="•"/>
              <a:defRPr b="1"/>
            </a:pPr>
          </a:p>
          <a:p>
            <a:pPr marL="228600" indent="-228600">
              <a:buSzPct val="100000"/>
              <a:buFont typeface="Arial"/>
              <a:buChar char="•"/>
              <a:defRPr b="1"/>
            </a:pPr>
            <a:r>
              <a:t>Availability: </a:t>
            </a:r>
            <a:r>
              <a:t>99.99%</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Title 1"/>
          <p:cNvSpPr txBox="1"/>
          <p:nvPr>
            <p:ph type="title"/>
          </p:nvPr>
        </p:nvSpPr>
        <p:spPr>
          <a:xfrm>
            <a:off x="266700" y="488764"/>
            <a:ext cx="11696701" cy="593726"/>
          </a:xfrm>
          <a:prstGeom prst="rect">
            <a:avLst/>
          </a:prstGeom>
        </p:spPr>
        <p:txBody>
          <a:bodyPr/>
          <a:lstStyle>
            <a:lvl1pPr defTabSz="905233">
              <a:defRPr sz="3564"/>
            </a:lvl1pPr>
          </a:lstStyle>
          <a:p>
            <a:pPr/>
            <a:r>
              <a:t>Amazon Elastic File System</a:t>
            </a:r>
          </a:p>
        </p:txBody>
      </p:sp>
      <p:sp>
        <p:nvSpPr>
          <p:cNvPr id="265" name="Slide Number Placeholder 4"/>
          <p:cNvSpPr txBox="1"/>
          <p:nvPr>
            <p:ph type="sldNum" sz="quarter" idx="2"/>
          </p:nvPr>
        </p:nvSpPr>
        <p:spPr>
          <a:xfrm>
            <a:off x="11701055" y="6395675"/>
            <a:ext cx="262346"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6" name="Content Placeholder 2"/>
          <p:cNvSpPr txBox="1"/>
          <p:nvPr/>
        </p:nvSpPr>
        <p:spPr>
          <a:xfrm>
            <a:off x="312420" y="1214202"/>
            <a:ext cx="11605261" cy="513103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a:buSzPct val="100000"/>
              <a:buFont typeface="Arial"/>
              <a:buChar char="•"/>
              <a:defRPr b="1"/>
            </a:pPr>
            <a:r>
              <a:t>Provides a simple, serverless, set-and-forget elastic file system that makes it easy to set up, scale, and cost-optimize file storage in AWS.</a:t>
            </a:r>
            <a:endParaRPr sz="2400"/>
          </a:p>
          <a:p>
            <a:pPr marL="228600" indent="-228600">
              <a:buSzPct val="100000"/>
              <a:buFont typeface="Arial"/>
              <a:buChar char="•"/>
              <a:defRPr b="1"/>
            </a:pPr>
          </a:p>
          <a:p>
            <a:pPr marL="228600" indent="-228600">
              <a:buSzPct val="100000"/>
              <a:buFont typeface="Arial"/>
              <a:buChar char="•"/>
              <a:defRPr b="1"/>
            </a:pPr>
            <a:r>
              <a:t>Durability: 99.999999999% (11 9’s)</a:t>
            </a:r>
            <a:endParaRPr sz="2400"/>
          </a:p>
          <a:p>
            <a:pPr marL="228600" indent="-228600">
              <a:buSzPct val="100000"/>
              <a:buFont typeface="Arial"/>
              <a:buChar char="•"/>
              <a:defRPr b="1"/>
            </a:pPr>
          </a:p>
          <a:p>
            <a:pPr marL="228600" indent="-228600">
              <a:buSzPct val="100000"/>
              <a:buFont typeface="Arial"/>
              <a:buChar char="•"/>
              <a:defRPr b="1"/>
            </a:pPr>
            <a:r>
              <a:t>Availability: </a:t>
            </a:r>
            <a:r>
              <a:t>99.99%</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Title 1"/>
          <p:cNvSpPr txBox="1"/>
          <p:nvPr>
            <p:ph type="title"/>
          </p:nvPr>
        </p:nvSpPr>
        <p:spPr>
          <a:xfrm>
            <a:off x="266700" y="488764"/>
            <a:ext cx="11696701" cy="593726"/>
          </a:xfrm>
          <a:prstGeom prst="rect">
            <a:avLst/>
          </a:prstGeom>
        </p:spPr>
        <p:txBody>
          <a:bodyPr/>
          <a:lstStyle>
            <a:lvl1pPr defTabSz="905233">
              <a:defRPr sz="3564"/>
            </a:lvl1pPr>
          </a:lstStyle>
          <a:p>
            <a:pPr/>
            <a:r>
              <a:t>Amazon Elastic Block Store</a:t>
            </a:r>
          </a:p>
        </p:txBody>
      </p:sp>
      <p:sp>
        <p:nvSpPr>
          <p:cNvPr id="269" name="Slide Number Placeholder 4"/>
          <p:cNvSpPr txBox="1"/>
          <p:nvPr>
            <p:ph type="sldNum" sz="quarter" idx="2"/>
          </p:nvPr>
        </p:nvSpPr>
        <p:spPr>
          <a:xfrm>
            <a:off x="11689744" y="639567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0" name="Content Placeholder 2"/>
          <p:cNvSpPr txBox="1"/>
          <p:nvPr/>
        </p:nvSpPr>
        <p:spPr>
          <a:xfrm>
            <a:off x="312420" y="1214202"/>
            <a:ext cx="11605261" cy="513103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a:buSzPct val="100000"/>
              <a:buFont typeface="Arial"/>
              <a:buChar char="•"/>
              <a:defRPr b="1"/>
            </a:pPr>
            <a:r>
              <a:t>Provides highly available, consistent, low-latency block storage for Amazon EC2. It helps you tune applications with the right storage capacity, performance and cost.</a:t>
            </a:r>
            <a:endParaRPr sz="2400"/>
          </a:p>
          <a:p>
            <a:pPr marL="228600" indent="-228600">
              <a:buSzPct val="100000"/>
              <a:buFont typeface="Arial"/>
              <a:buChar char="•"/>
              <a:defRPr b="1"/>
            </a:pPr>
          </a:p>
          <a:p>
            <a:pPr marL="228600" indent="-228600">
              <a:buSzPct val="100000"/>
              <a:buFont typeface="Arial"/>
              <a:buChar char="•"/>
              <a:defRPr b="1"/>
            </a:pPr>
            <a:r>
              <a:t>Durability: </a:t>
            </a:r>
            <a:r>
              <a:t>99.9%</a:t>
            </a:r>
            <a:r>
              <a:t> (2020)</a:t>
            </a:r>
            <a:endParaRPr sz="2400"/>
          </a:p>
          <a:p>
            <a:pPr marL="228600" indent="-228600">
              <a:buSzPct val="100000"/>
              <a:buFont typeface="Arial"/>
              <a:buChar char="•"/>
              <a:defRPr b="1"/>
            </a:pPr>
            <a:r>
              <a:t>Durability: 99.999% (2021)</a:t>
            </a:r>
            <a:endParaRPr sz="2400"/>
          </a:p>
          <a:p>
            <a:pPr marL="228600" indent="-228600">
              <a:buSzPct val="100000"/>
              <a:buFont typeface="Arial"/>
              <a:buChar char="•"/>
              <a:defRPr b="1"/>
            </a:pPr>
          </a:p>
          <a:p>
            <a:pPr marL="228600" indent="-228600">
              <a:buSzPct val="100000"/>
              <a:buFont typeface="Arial"/>
              <a:buChar char="•"/>
              <a:defRPr b="1"/>
            </a:pPr>
            <a:r>
              <a:t>Availability: </a:t>
            </a:r>
            <a:r>
              <a:t>99.999%</a:t>
            </a:r>
          </a:p>
          <a:p>
            <a:pPr marL="228600" indent="-228600">
              <a:buSzPct val="100000"/>
              <a:buFont typeface="Arial"/>
              <a:buChar char="•"/>
              <a:defRPr b="1"/>
            </a:pPr>
          </a:p>
          <a:p>
            <a:pPr marL="228600" indent="-228600">
              <a:buSzPct val="100000"/>
              <a:buFont typeface="Arial"/>
              <a:buChar char="•"/>
              <a:defRPr b="1"/>
            </a:pPr>
            <a:r>
              <a:t>Performance</a:t>
            </a:r>
            <a:endParaRPr sz="2400"/>
          </a:p>
          <a:p>
            <a:pPr lvl="1" marL="685800" indent="-228600">
              <a:buSzPct val="100000"/>
              <a:buFont typeface="Arial"/>
              <a:buChar char="•"/>
              <a:defRPr b="1" sz="1400"/>
            </a:pPr>
            <a:r>
              <a:t>Latency</a:t>
            </a:r>
            <a:endParaRPr sz="2000"/>
          </a:p>
          <a:p>
            <a:pPr lvl="1" marL="685800" indent="-228600">
              <a:buSzPct val="100000"/>
              <a:buFont typeface="Arial"/>
              <a:buChar char="•"/>
              <a:defRPr b="1" sz="1400"/>
            </a:pPr>
            <a:r>
              <a:t>IOPS</a:t>
            </a:r>
            <a:endParaRPr sz="2000"/>
          </a:p>
          <a:p>
            <a:pPr lvl="1" marL="685800" indent="-228600">
              <a:buSzPct val="100000"/>
              <a:buFont typeface="Arial"/>
              <a:buChar char="•"/>
              <a:defRPr b="1" sz="1400"/>
            </a:pPr>
            <a:r>
              <a:t>Throughput</a:t>
            </a:r>
            <a:endParaRPr sz="2000"/>
          </a:p>
          <a:p>
            <a:pPr marL="228600" indent="-228600">
              <a:buSzPct val="100000"/>
              <a:buFont typeface="Arial"/>
              <a:buChar char="•"/>
              <a:defRPr b="1"/>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Title 1"/>
          <p:cNvSpPr txBox="1"/>
          <p:nvPr>
            <p:ph type="title"/>
          </p:nvPr>
        </p:nvSpPr>
        <p:spPr>
          <a:xfrm>
            <a:off x="266700" y="488764"/>
            <a:ext cx="11696701" cy="593726"/>
          </a:xfrm>
          <a:prstGeom prst="rect">
            <a:avLst/>
          </a:prstGeom>
        </p:spPr>
        <p:txBody>
          <a:bodyPr/>
          <a:lstStyle>
            <a:lvl1pPr defTabSz="905233">
              <a:defRPr sz="3564"/>
            </a:lvl1pPr>
          </a:lstStyle>
          <a:p>
            <a:pPr/>
            <a:r>
              <a:t>Amazon Elastic Block Store</a:t>
            </a:r>
          </a:p>
        </p:txBody>
      </p:sp>
      <p:sp>
        <p:nvSpPr>
          <p:cNvPr id="273" name="Slide Number Placeholder 4"/>
          <p:cNvSpPr txBox="1"/>
          <p:nvPr>
            <p:ph type="sldNum" sz="quarter" idx="2"/>
          </p:nvPr>
        </p:nvSpPr>
        <p:spPr>
          <a:xfrm>
            <a:off x="11689744" y="639567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74" name="Picture 2" descr="Picture 2"/>
          <p:cNvPicPr>
            <a:picLocks noChangeAspect="1"/>
          </p:cNvPicPr>
          <p:nvPr/>
        </p:nvPicPr>
        <p:blipFill>
          <a:blip r:embed="rId2">
            <a:extLst/>
          </a:blip>
          <a:stretch>
            <a:fillRect/>
          </a:stretch>
        </p:blipFill>
        <p:spPr>
          <a:xfrm>
            <a:off x="0" y="1202383"/>
            <a:ext cx="12192000" cy="4724905"/>
          </a:xfrm>
          <a:prstGeom prst="rect">
            <a:avLst/>
          </a:prstGeom>
          <a:ln w="12700">
            <a:miter lim="400000"/>
          </a:ln>
        </p:spPr>
      </p:pic>
      <p:sp>
        <p:nvSpPr>
          <p:cNvPr id="275" name="TextBox 6"/>
          <p:cNvSpPr txBox="1"/>
          <p:nvPr/>
        </p:nvSpPr>
        <p:spPr>
          <a:xfrm>
            <a:off x="18826" y="1241093"/>
            <a:ext cx="1011220" cy="3133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vl1pPr>
          </a:lstStyle>
          <a:p>
            <a:pPr/>
            <a:r>
              <a:t>Year 2020</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Title 1"/>
          <p:cNvSpPr txBox="1"/>
          <p:nvPr>
            <p:ph type="title"/>
          </p:nvPr>
        </p:nvSpPr>
        <p:spPr>
          <a:xfrm>
            <a:off x="266700" y="488764"/>
            <a:ext cx="11696701" cy="593726"/>
          </a:xfrm>
          <a:prstGeom prst="rect">
            <a:avLst/>
          </a:prstGeom>
        </p:spPr>
        <p:txBody>
          <a:bodyPr/>
          <a:lstStyle>
            <a:lvl1pPr defTabSz="905233">
              <a:defRPr sz="3564"/>
            </a:lvl1pPr>
          </a:lstStyle>
          <a:p>
            <a:pPr/>
            <a:r>
              <a:t>Amazon Elastic Block Store</a:t>
            </a:r>
          </a:p>
        </p:txBody>
      </p:sp>
      <p:sp>
        <p:nvSpPr>
          <p:cNvPr id="278" name="Slide Number Placeholder 4"/>
          <p:cNvSpPr txBox="1"/>
          <p:nvPr>
            <p:ph type="sldNum" sz="quarter" idx="2"/>
          </p:nvPr>
        </p:nvSpPr>
        <p:spPr>
          <a:xfrm>
            <a:off x="11689744" y="639567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9" name="TextBox 6"/>
          <p:cNvSpPr txBox="1"/>
          <p:nvPr/>
        </p:nvSpPr>
        <p:spPr>
          <a:xfrm>
            <a:off x="65320" y="1241093"/>
            <a:ext cx="1011220" cy="3133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vl1pPr>
          </a:lstStyle>
          <a:p>
            <a:pPr/>
            <a:r>
              <a:t>Year 2021</a:t>
            </a:r>
          </a:p>
        </p:txBody>
      </p:sp>
      <p:pic>
        <p:nvPicPr>
          <p:cNvPr id="280" name="Picture 7" descr="Picture 7"/>
          <p:cNvPicPr>
            <a:picLocks noChangeAspect="1"/>
          </p:cNvPicPr>
          <p:nvPr/>
        </p:nvPicPr>
        <p:blipFill>
          <a:blip r:embed="rId2">
            <a:extLst/>
          </a:blip>
          <a:stretch>
            <a:fillRect/>
          </a:stretch>
        </p:blipFill>
        <p:spPr>
          <a:xfrm>
            <a:off x="394822" y="1606537"/>
            <a:ext cx="11252201" cy="4254501"/>
          </a:xfrm>
          <a:prstGeom prst="rect">
            <a:avLst/>
          </a:prstGeom>
          <a:ln w="12700">
            <a:miter lim="400000"/>
          </a:ln>
        </p:spPr>
      </p:pic>
      <p:sp>
        <p:nvSpPr>
          <p:cNvPr id="281" name="Rectangle 8"/>
          <p:cNvSpPr/>
          <p:nvPr/>
        </p:nvSpPr>
        <p:spPr>
          <a:xfrm>
            <a:off x="394822" y="3389605"/>
            <a:ext cx="3102357" cy="332165"/>
          </a:xfrm>
          <a:prstGeom prst="rect">
            <a:avLst/>
          </a:prstGeom>
          <a:ln w="12700">
            <a:solidFill>
              <a:schemeClr val="accent2"/>
            </a:solidFill>
            <a:miter/>
          </a:ln>
        </p:spPr>
        <p:txBody>
          <a:bodyPr lIns="45719" rIns="45719"/>
          <a:lstStyle/>
          <a:p>
            <a:pPr>
              <a:defRPr sz="1200">
                <a:solidFill>
                  <a:srgbClr val="535B63"/>
                </a:solidFill>
              </a:defRPr>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Title 1"/>
          <p:cNvSpPr txBox="1"/>
          <p:nvPr>
            <p:ph type="title"/>
          </p:nvPr>
        </p:nvSpPr>
        <p:spPr>
          <a:xfrm>
            <a:off x="266700" y="488764"/>
            <a:ext cx="11696701" cy="593726"/>
          </a:xfrm>
          <a:prstGeom prst="rect">
            <a:avLst/>
          </a:prstGeom>
        </p:spPr>
        <p:txBody>
          <a:bodyPr/>
          <a:lstStyle>
            <a:lvl1pPr defTabSz="905233">
              <a:defRPr sz="3564"/>
            </a:lvl1pPr>
          </a:lstStyle>
          <a:p>
            <a:pPr/>
            <a:r>
              <a:t>Amazon Elastic Block Store</a:t>
            </a:r>
          </a:p>
        </p:txBody>
      </p:sp>
      <p:sp>
        <p:nvSpPr>
          <p:cNvPr id="284" name="Slide Number Placeholder 4"/>
          <p:cNvSpPr txBox="1"/>
          <p:nvPr>
            <p:ph type="sldNum" sz="quarter" idx="2"/>
          </p:nvPr>
        </p:nvSpPr>
        <p:spPr>
          <a:xfrm>
            <a:off x="11689744" y="639567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5" name="TextBox 6"/>
          <p:cNvSpPr txBox="1"/>
          <p:nvPr/>
        </p:nvSpPr>
        <p:spPr>
          <a:xfrm>
            <a:off x="65320" y="1241093"/>
            <a:ext cx="1011220" cy="3133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vl1pPr>
          </a:lstStyle>
          <a:p>
            <a:pPr/>
            <a:r>
              <a:t>Year 2021</a:t>
            </a:r>
          </a:p>
        </p:txBody>
      </p:sp>
      <p:pic>
        <p:nvPicPr>
          <p:cNvPr id="286" name="Picture 2" descr="Picture 2"/>
          <p:cNvPicPr>
            <a:picLocks noChangeAspect="1"/>
          </p:cNvPicPr>
          <p:nvPr/>
        </p:nvPicPr>
        <p:blipFill>
          <a:blip r:embed="rId3">
            <a:extLst/>
          </a:blip>
          <a:stretch>
            <a:fillRect/>
          </a:stretch>
        </p:blipFill>
        <p:spPr>
          <a:xfrm>
            <a:off x="407909" y="1633870"/>
            <a:ext cx="11290301" cy="4318001"/>
          </a:xfrm>
          <a:prstGeom prst="rect">
            <a:avLst/>
          </a:prstGeom>
          <a:ln w="12700">
            <a:miter lim="400000"/>
          </a:ln>
        </p:spPr>
      </p:pic>
      <p:sp>
        <p:nvSpPr>
          <p:cNvPr id="287" name="Rectangle 3"/>
          <p:cNvSpPr/>
          <p:nvPr/>
        </p:nvSpPr>
        <p:spPr>
          <a:xfrm>
            <a:off x="407908" y="4096987"/>
            <a:ext cx="4211594" cy="748146"/>
          </a:xfrm>
          <a:prstGeom prst="rect">
            <a:avLst/>
          </a:prstGeom>
          <a:ln w="12700">
            <a:solidFill>
              <a:schemeClr val="accent2"/>
            </a:solidFill>
            <a:miter/>
          </a:ln>
        </p:spPr>
        <p:txBody>
          <a:bodyPr lIns="45719" rIns="45719"/>
          <a:lstStyle/>
          <a:p>
            <a:pPr>
              <a:defRPr sz="1200">
                <a:solidFill>
                  <a:srgbClr val="535B63"/>
                </a:solidFill>
              </a:defRPr>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Title 1"/>
          <p:cNvSpPr txBox="1"/>
          <p:nvPr>
            <p:ph type="title"/>
          </p:nvPr>
        </p:nvSpPr>
        <p:spPr>
          <a:xfrm>
            <a:off x="266700" y="488764"/>
            <a:ext cx="11696701" cy="593726"/>
          </a:xfrm>
          <a:prstGeom prst="rect">
            <a:avLst/>
          </a:prstGeom>
        </p:spPr>
        <p:txBody>
          <a:bodyPr/>
          <a:lstStyle>
            <a:lvl1pPr defTabSz="905233">
              <a:defRPr sz="3564"/>
            </a:lvl1pPr>
          </a:lstStyle>
          <a:p>
            <a:pPr/>
            <a:r>
              <a:t>Amazon Elastic Block Store</a:t>
            </a:r>
          </a:p>
        </p:txBody>
      </p:sp>
      <p:sp>
        <p:nvSpPr>
          <p:cNvPr id="292" name="Slide Number Placeholder 4"/>
          <p:cNvSpPr txBox="1"/>
          <p:nvPr>
            <p:ph type="sldNum" sz="quarter" idx="2"/>
          </p:nvPr>
        </p:nvSpPr>
        <p:spPr>
          <a:xfrm>
            <a:off x="11689744" y="639567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3" name="TextBox 6"/>
          <p:cNvSpPr txBox="1"/>
          <p:nvPr/>
        </p:nvSpPr>
        <p:spPr>
          <a:xfrm>
            <a:off x="65320" y="1241093"/>
            <a:ext cx="1011220" cy="3133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vl1pPr>
          </a:lstStyle>
          <a:p>
            <a:pPr/>
            <a:r>
              <a:t>Year 2021</a:t>
            </a:r>
          </a:p>
        </p:txBody>
      </p:sp>
      <p:pic>
        <p:nvPicPr>
          <p:cNvPr id="294" name="Picture 7" descr="Picture 7"/>
          <p:cNvPicPr>
            <a:picLocks noChangeAspect="1"/>
          </p:cNvPicPr>
          <p:nvPr/>
        </p:nvPicPr>
        <p:blipFill>
          <a:blip r:embed="rId3">
            <a:extLst/>
          </a:blip>
          <a:stretch>
            <a:fillRect/>
          </a:stretch>
        </p:blipFill>
        <p:spPr>
          <a:xfrm>
            <a:off x="0" y="1738251"/>
            <a:ext cx="12192000" cy="3593990"/>
          </a:xfrm>
          <a:prstGeom prst="rect">
            <a:avLst/>
          </a:prstGeom>
          <a:ln w="12700">
            <a:miter lim="400000"/>
          </a:ln>
        </p:spPr>
      </p:pic>
      <p:sp>
        <p:nvSpPr>
          <p:cNvPr id="295" name="Rectangle 8"/>
          <p:cNvSpPr/>
          <p:nvPr/>
        </p:nvSpPr>
        <p:spPr>
          <a:xfrm>
            <a:off x="38102" y="4108863"/>
            <a:ext cx="3631373" cy="320633"/>
          </a:xfrm>
          <a:prstGeom prst="rect">
            <a:avLst/>
          </a:prstGeom>
          <a:ln w="12700">
            <a:solidFill>
              <a:schemeClr val="accent2"/>
            </a:solidFill>
            <a:miter/>
          </a:ln>
        </p:spPr>
        <p:txBody>
          <a:bodyPr lIns="45719" rIns="45719"/>
          <a:lstStyle/>
          <a:p>
            <a:pPr>
              <a:defRPr sz="1200">
                <a:solidFill>
                  <a:srgbClr val="535B63"/>
                </a:solidFill>
              </a:defRPr>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Title 1"/>
          <p:cNvSpPr txBox="1"/>
          <p:nvPr>
            <p:ph type="title"/>
          </p:nvPr>
        </p:nvSpPr>
        <p:spPr>
          <a:xfrm>
            <a:off x="266700" y="488764"/>
            <a:ext cx="11696701" cy="593726"/>
          </a:xfrm>
          <a:prstGeom prst="rect">
            <a:avLst/>
          </a:prstGeom>
        </p:spPr>
        <p:txBody>
          <a:bodyPr/>
          <a:lstStyle>
            <a:lvl1pPr defTabSz="905233">
              <a:defRPr sz="3564"/>
            </a:lvl1pPr>
          </a:lstStyle>
          <a:p>
            <a:pPr/>
            <a:r>
              <a:t>Availability</a:t>
            </a:r>
          </a:p>
        </p:txBody>
      </p:sp>
      <p:sp>
        <p:nvSpPr>
          <p:cNvPr id="300" name="Slide Number Placeholder 4"/>
          <p:cNvSpPr txBox="1"/>
          <p:nvPr>
            <p:ph type="sldNum" sz="quarter" idx="2"/>
          </p:nvPr>
        </p:nvSpPr>
        <p:spPr>
          <a:xfrm>
            <a:off x="11689744" y="639567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1" name="Content Placeholder 2"/>
          <p:cNvSpPr txBox="1"/>
          <p:nvPr/>
        </p:nvSpPr>
        <p:spPr>
          <a:xfrm>
            <a:off x="312420" y="1214202"/>
            <a:ext cx="11605261" cy="513103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a:buSzPct val="100000"/>
              <a:buFont typeface="Arial"/>
              <a:buChar char="•"/>
              <a:defRPr b="1" sz="2200"/>
            </a:pPr>
            <a:r>
              <a:t>Availability refers to system uptime, i.e. the storage system is operational and can deliver data upon request. Historically, this has been achieved through hardware redundancy so that if any component fails, access to data will prevail.</a:t>
            </a:r>
            <a:endParaRPr sz="2400"/>
          </a:p>
          <a:p>
            <a:pPr marL="228600" indent="-228600">
              <a:buSzPct val="100000"/>
              <a:buFont typeface="Arial"/>
              <a:buChar char="•"/>
              <a:defRPr b="1" sz="2200"/>
            </a:pPr>
          </a:p>
          <a:p>
            <a:pPr marL="228600" indent="-228600">
              <a:buSzPct val="100000"/>
              <a:buFont typeface="Arial"/>
              <a:buChar char="•"/>
              <a:defRPr b="1" sz="2200"/>
            </a:pPr>
          </a:p>
          <a:p>
            <a:pPr marL="228600" indent="-228600">
              <a:buSzPct val="100000"/>
              <a:buFont typeface="Arial"/>
              <a:buChar char="•"/>
              <a:defRPr b="1" sz="2200"/>
            </a:pPr>
          </a:p>
          <a:p>
            <a:pPr marL="228600" indent="-228600">
              <a:buSzPct val="100000"/>
              <a:buFont typeface="Arial"/>
              <a:buChar char="•"/>
              <a:defRPr b="1" sz="2200"/>
            </a:pPr>
          </a:p>
          <a:p>
            <a:pPr marL="228600" indent="-228600">
              <a:buSzPct val="100000"/>
              <a:buFont typeface="Arial"/>
              <a:buChar char="•"/>
              <a:defRPr b="1" sz="2200"/>
            </a:pPr>
          </a:p>
          <a:p>
            <a:pPr marL="228600" indent="-228600">
              <a:buSzPct val="100000"/>
              <a:buFont typeface="Arial"/>
              <a:buChar char="•"/>
              <a:defRPr b="1" sz="2200"/>
            </a:pPr>
          </a:p>
          <a:p>
            <a:pPr marL="228600" indent="-228600">
              <a:buSzPct val="100000"/>
              <a:buFont typeface="Arial"/>
              <a:buChar char="•"/>
              <a:defRPr b="1" sz="2000"/>
            </a:pPr>
            <a:r>
              <a:t>Will running more volumes lower the average downtime per volume?</a:t>
            </a:r>
            <a:endParaRPr sz="2400"/>
          </a:p>
          <a:p>
            <a:pPr marL="228600" indent="-228600">
              <a:buSzPct val="100000"/>
              <a:buFont typeface="Arial"/>
              <a:buChar char="•"/>
              <a:defRPr b="1" sz="2000"/>
            </a:pPr>
          </a:p>
          <a:p>
            <a:pPr marL="228600" indent="-228600">
              <a:buSzPct val="100000"/>
              <a:buFont typeface="Arial"/>
              <a:buChar char="•"/>
              <a:defRPr b="1" sz="2000"/>
            </a:pPr>
            <a:r>
              <a:t>Volume year: time in volumes’ perspective</a:t>
            </a:r>
            <a:endParaRPr sz="2400"/>
          </a:p>
          <a:p>
            <a:pPr lvl="1" marL="685800" indent="-228600">
              <a:buSzPct val="100000"/>
              <a:buFont typeface="Arial"/>
              <a:buChar char="•"/>
              <a:defRPr b="1" sz="1600"/>
            </a:pPr>
            <a:r>
              <a:t>1 volume running for 1 year equals to 2 volumes running for 0.5 year</a:t>
            </a:r>
            <a:endParaRPr sz="2000"/>
          </a:p>
        </p:txBody>
      </p:sp>
      <p:graphicFrame>
        <p:nvGraphicFramePr>
          <p:cNvPr id="302" name="Table 8"/>
          <p:cNvGraphicFramePr/>
          <p:nvPr/>
        </p:nvGraphicFramePr>
        <p:xfrm>
          <a:off x="1637717" y="2828309"/>
          <a:ext cx="8737600" cy="116106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912533"/>
                <a:gridCol w="2912533"/>
                <a:gridCol w="2912533"/>
              </a:tblGrid>
              <a:tr h="450228">
                <a:tc>
                  <a:txBody>
                    <a:bodyPr/>
                    <a:lstStyle/>
                    <a:p>
                      <a:pPr algn="l" defTabSz="914377">
                        <a:defRPr sz="1800"/>
                      </a:pPr>
                    </a:p>
                  </a:txBody>
                  <a:tcPr marL="45720" marR="45720" marT="45720" marB="45720" anchor="t" anchorCtr="0" horzOverflow="overflow"/>
                </a:tc>
                <a:tc>
                  <a:txBody>
                    <a:bodyPr/>
                    <a:lstStyle/>
                    <a:p>
                      <a:pPr algn="l" defTabSz="914377">
                        <a:defRPr b="0" sz="1800">
                          <a:solidFill>
                            <a:srgbClr val="000000"/>
                          </a:solidFill>
                        </a:defRPr>
                      </a:pPr>
                      <a:r>
                        <a:rPr b="1">
                          <a:solidFill>
                            <a:srgbClr val="232F3D"/>
                          </a:solidFill>
                        </a:rPr>
                        <a:t>Amazon S3/EFS</a:t>
                      </a:r>
                    </a:p>
                  </a:txBody>
                  <a:tcPr marL="45720" marR="45720" marT="45720" marB="45720" anchor="t" anchorCtr="0" horzOverflow="overflow"/>
                </a:tc>
                <a:tc>
                  <a:txBody>
                    <a:bodyPr/>
                    <a:lstStyle/>
                    <a:p>
                      <a:pPr algn="l" defTabSz="914377">
                        <a:defRPr b="0" sz="1800">
                          <a:solidFill>
                            <a:srgbClr val="000000"/>
                          </a:solidFill>
                        </a:defRPr>
                      </a:pPr>
                      <a:r>
                        <a:rPr b="1">
                          <a:solidFill>
                            <a:srgbClr val="232F3D"/>
                          </a:solidFill>
                        </a:rPr>
                        <a:t>Amazon EBS</a:t>
                      </a:r>
                    </a:p>
                  </a:txBody>
                  <a:tcPr marL="45720" marR="45720" marT="45720" marB="45720" anchor="t" anchorCtr="0" horzOverflow="overflow"/>
                </a:tc>
              </a:tr>
              <a:tr h="355416">
                <a:tc>
                  <a:txBody>
                    <a:bodyPr/>
                    <a:lstStyle/>
                    <a:p>
                      <a:pPr algn="l" defTabSz="914377">
                        <a:defRPr sz="1800">
                          <a:solidFill>
                            <a:srgbClr val="000000"/>
                          </a:solidFill>
                        </a:defRPr>
                      </a:pPr>
                      <a:r>
                        <a:rPr b="1">
                          <a:solidFill>
                            <a:srgbClr val="232F3D"/>
                          </a:solidFill>
                        </a:rPr>
                        <a:t>Availability</a:t>
                      </a:r>
                    </a:p>
                  </a:txBody>
                  <a:tcPr marL="45720" marR="45720" marT="45720" marB="45720" anchor="t" anchorCtr="0" horzOverflow="overflow"/>
                </a:tc>
                <a:tc>
                  <a:txBody>
                    <a:bodyPr/>
                    <a:lstStyle/>
                    <a:p>
                      <a:pPr algn="l" defTabSz="914377">
                        <a:defRPr sz="1800">
                          <a:solidFill>
                            <a:srgbClr val="000000"/>
                          </a:solidFill>
                        </a:defRPr>
                      </a:pPr>
                      <a:r>
                        <a:rPr b="1">
                          <a:solidFill>
                            <a:srgbClr val="232F3D"/>
                          </a:solidFill>
                        </a:rPr>
                        <a:t>99.99%</a:t>
                      </a:r>
                    </a:p>
                  </a:txBody>
                  <a:tcPr marL="45720" marR="45720" marT="45720" marB="45720" anchor="t" anchorCtr="0" horzOverflow="overflow"/>
                </a:tc>
                <a:tc>
                  <a:txBody>
                    <a:bodyPr/>
                    <a:lstStyle/>
                    <a:p>
                      <a:pPr algn="l" defTabSz="914377">
                        <a:defRPr sz="1800">
                          <a:solidFill>
                            <a:srgbClr val="000000"/>
                          </a:solidFill>
                        </a:defRPr>
                      </a:pPr>
                      <a:r>
                        <a:rPr b="1">
                          <a:solidFill>
                            <a:srgbClr val="232F3D"/>
                          </a:solidFill>
                        </a:rPr>
                        <a:t>99.999%</a:t>
                      </a:r>
                    </a:p>
                  </a:txBody>
                  <a:tcPr marL="45720" marR="45720" marT="45720" marB="45720" anchor="t" anchorCtr="0" horzOverflow="overflow"/>
                </a:tc>
              </a:tr>
              <a:tr h="355416">
                <a:tc>
                  <a:txBody>
                    <a:bodyPr/>
                    <a:lstStyle/>
                    <a:p>
                      <a:pPr algn="l" defTabSz="914377">
                        <a:defRPr sz="1800">
                          <a:solidFill>
                            <a:srgbClr val="000000"/>
                          </a:solidFill>
                        </a:defRPr>
                      </a:pPr>
                      <a:r>
                        <a:rPr b="1">
                          <a:solidFill>
                            <a:srgbClr val="232F3D"/>
                          </a:solidFill>
                        </a:rPr>
                        <a:t>Downtime</a:t>
                      </a:r>
                    </a:p>
                  </a:txBody>
                  <a:tcPr marL="45720" marR="45720" marT="45720" marB="45720" anchor="t" anchorCtr="0" horzOverflow="overflow"/>
                </a:tc>
                <a:tc>
                  <a:txBody>
                    <a:bodyPr/>
                    <a:lstStyle/>
                    <a:p>
                      <a:pPr algn="l" defTabSz="914377">
                        <a:defRPr sz="1800">
                          <a:solidFill>
                            <a:srgbClr val="000000"/>
                          </a:solidFill>
                        </a:defRPr>
                      </a:pPr>
                      <a:r>
                        <a:rPr b="1">
                          <a:solidFill>
                            <a:srgbClr val="232F3D"/>
                          </a:solidFill>
                        </a:rPr>
                        <a:t>52.6 minutes per year</a:t>
                      </a:r>
                    </a:p>
                  </a:txBody>
                  <a:tcPr marL="45720" marR="45720" marT="45720" marB="45720" anchor="t" anchorCtr="0" horzOverflow="overflow"/>
                </a:tc>
                <a:tc>
                  <a:txBody>
                    <a:bodyPr/>
                    <a:lstStyle/>
                    <a:p>
                      <a:pPr algn="l" defTabSz="914377">
                        <a:defRPr sz="1800">
                          <a:solidFill>
                            <a:srgbClr val="000000"/>
                          </a:solidFill>
                        </a:defRPr>
                      </a:pPr>
                      <a:r>
                        <a:rPr b="1">
                          <a:solidFill>
                            <a:srgbClr val="232F3D"/>
                          </a:solidFill>
                        </a:rPr>
                        <a:t>5.25 minutes per year</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4" name="Title 1"/>
          <p:cNvSpPr txBox="1"/>
          <p:nvPr>
            <p:ph type="title"/>
          </p:nvPr>
        </p:nvSpPr>
        <p:spPr>
          <a:xfrm>
            <a:off x="266700" y="488764"/>
            <a:ext cx="11696701" cy="593726"/>
          </a:xfrm>
          <a:prstGeom prst="rect">
            <a:avLst/>
          </a:prstGeom>
        </p:spPr>
        <p:txBody>
          <a:bodyPr/>
          <a:lstStyle>
            <a:lvl1pPr defTabSz="905233">
              <a:defRPr sz="3564"/>
            </a:lvl1pPr>
          </a:lstStyle>
          <a:p>
            <a:pPr/>
            <a:r>
              <a:t>Durability</a:t>
            </a:r>
          </a:p>
        </p:txBody>
      </p:sp>
      <p:sp>
        <p:nvSpPr>
          <p:cNvPr id="305" name="Slide Number Placeholder 4"/>
          <p:cNvSpPr txBox="1"/>
          <p:nvPr>
            <p:ph type="sldNum" sz="quarter" idx="2"/>
          </p:nvPr>
        </p:nvSpPr>
        <p:spPr>
          <a:xfrm>
            <a:off x="11689744" y="639567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6" name="Content Placeholder 2"/>
          <p:cNvSpPr txBox="1"/>
          <p:nvPr/>
        </p:nvSpPr>
        <p:spPr>
          <a:xfrm>
            <a:off x="312420" y="1214202"/>
            <a:ext cx="11605261" cy="513103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a:buSzPct val="100000"/>
              <a:buFont typeface="Arial"/>
              <a:buChar char="•"/>
              <a:defRPr b="1" sz="2200"/>
            </a:pPr>
            <a:r>
              <a:t>Durability, on the other hand, refers to long-term data protection, i.e. the stored data does not suffer from bit rot, degradation or other corruption. Rather than focusing on hardware redundancy, it is concerned with data redundancy so that data is never lost or compromised.</a:t>
            </a:r>
            <a:endParaRPr sz="2400"/>
          </a:p>
          <a:p>
            <a:pPr marL="228600" indent="-228600">
              <a:buSzPct val="100000"/>
              <a:buFont typeface="Arial"/>
              <a:buChar char="•"/>
              <a:defRPr b="1" sz="2200"/>
            </a:pPr>
          </a:p>
          <a:p>
            <a:pPr marL="228600" indent="-228600">
              <a:buSzPct val="100000"/>
              <a:buFont typeface="Arial"/>
              <a:buChar char="•"/>
              <a:defRPr b="1" sz="2200"/>
            </a:pPr>
          </a:p>
          <a:p>
            <a:pPr marL="228600" indent="-228600">
              <a:buSzPct val="100000"/>
              <a:buFont typeface="Arial"/>
              <a:buChar char="•"/>
              <a:defRPr b="1" sz="2200"/>
            </a:pPr>
          </a:p>
          <a:p>
            <a:pPr marL="228600" indent="-228600">
              <a:buSzPct val="100000"/>
              <a:buFont typeface="Arial"/>
              <a:buChar char="•"/>
              <a:defRPr b="1" sz="2200"/>
            </a:pPr>
          </a:p>
          <a:p>
            <a:pPr marL="228600" indent="-228600">
              <a:buSzPct val="100000"/>
              <a:buFont typeface="Arial"/>
              <a:buChar char="•"/>
              <a:defRPr b="1" sz="2200"/>
            </a:pPr>
          </a:p>
          <a:p>
            <a:pPr marL="228600" indent="-228600">
              <a:buSzPct val="100000"/>
              <a:buFont typeface="Arial"/>
              <a:buChar char="•"/>
              <a:defRPr b="1" sz="2000"/>
            </a:pPr>
            <a:r>
              <a:t>Annualized failure rate</a:t>
            </a:r>
            <a:r>
              <a:rPr b="0"/>
              <a:t> (</a:t>
            </a:r>
            <a:r>
              <a:t>AFR</a:t>
            </a:r>
            <a:r>
              <a:rPr b="0"/>
              <a:t>) gives the estimated probability that a device or component will fail during a full year of use.</a:t>
            </a:r>
            <a:endParaRPr sz="2400"/>
          </a:p>
          <a:p>
            <a:pPr marL="228600" indent="-228600">
              <a:buSzPct val="100000"/>
              <a:buFont typeface="Arial"/>
              <a:buChar char="•"/>
              <a:defRPr b="1" sz="2000"/>
            </a:pPr>
          </a:p>
        </p:txBody>
      </p:sp>
      <p:graphicFrame>
        <p:nvGraphicFramePr>
          <p:cNvPr id="307" name="Table 8"/>
          <p:cNvGraphicFramePr/>
          <p:nvPr/>
        </p:nvGraphicFramePr>
        <p:xfrm>
          <a:off x="1637715" y="2781073"/>
          <a:ext cx="8737601" cy="116106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912533"/>
                <a:gridCol w="2912533"/>
                <a:gridCol w="2912533"/>
              </a:tblGrid>
              <a:tr h="450228">
                <a:tc>
                  <a:txBody>
                    <a:bodyPr/>
                    <a:lstStyle/>
                    <a:p>
                      <a:pPr algn="l" defTabSz="914377">
                        <a:defRPr sz="1800"/>
                      </a:pPr>
                    </a:p>
                  </a:txBody>
                  <a:tcPr marL="45720" marR="45720" marT="45720" marB="45720" anchor="t" anchorCtr="0" horzOverflow="overflow"/>
                </a:tc>
                <a:tc>
                  <a:txBody>
                    <a:bodyPr/>
                    <a:lstStyle/>
                    <a:p>
                      <a:pPr algn="l" defTabSz="914377">
                        <a:defRPr b="0" sz="1800">
                          <a:solidFill>
                            <a:srgbClr val="000000"/>
                          </a:solidFill>
                        </a:defRPr>
                      </a:pPr>
                      <a:r>
                        <a:rPr b="1">
                          <a:solidFill>
                            <a:srgbClr val="232F3D"/>
                          </a:solidFill>
                        </a:rPr>
                        <a:t>Amazon S3/EFS</a:t>
                      </a:r>
                    </a:p>
                  </a:txBody>
                  <a:tcPr marL="45720" marR="45720" marT="45720" marB="45720" anchor="t" anchorCtr="0" horzOverflow="overflow"/>
                </a:tc>
                <a:tc>
                  <a:txBody>
                    <a:bodyPr/>
                    <a:lstStyle/>
                    <a:p>
                      <a:pPr algn="l" defTabSz="914377">
                        <a:defRPr b="0" sz="1800">
                          <a:solidFill>
                            <a:srgbClr val="000000"/>
                          </a:solidFill>
                        </a:defRPr>
                      </a:pPr>
                      <a:r>
                        <a:rPr b="1">
                          <a:solidFill>
                            <a:srgbClr val="232F3D"/>
                          </a:solidFill>
                        </a:rPr>
                        <a:t>Amazon EBS</a:t>
                      </a:r>
                    </a:p>
                  </a:txBody>
                  <a:tcPr marL="45720" marR="45720" marT="45720" marB="45720" anchor="t" anchorCtr="0" horzOverflow="overflow"/>
                </a:tc>
              </a:tr>
              <a:tr h="355416">
                <a:tc>
                  <a:txBody>
                    <a:bodyPr/>
                    <a:lstStyle/>
                    <a:p>
                      <a:pPr algn="l" defTabSz="914377">
                        <a:defRPr sz="1800">
                          <a:solidFill>
                            <a:srgbClr val="000000"/>
                          </a:solidFill>
                        </a:defRPr>
                      </a:pPr>
                      <a:r>
                        <a:rPr b="1">
                          <a:solidFill>
                            <a:srgbClr val="232F3D"/>
                          </a:solidFill>
                        </a:rPr>
                        <a:t>Durability</a:t>
                      </a:r>
                    </a:p>
                  </a:txBody>
                  <a:tcPr marL="45720" marR="45720" marT="45720" marB="45720" anchor="t" anchorCtr="0" horzOverflow="overflow"/>
                </a:tc>
                <a:tc>
                  <a:txBody>
                    <a:bodyPr/>
                    <a:lstStyle/>
                    <a:p>
                      <a:pPr algn="l" defTabSz="914377">
                        <a:defRPr sz="1800">
                          <a:solidFill>
                            <a:srgbClr val="000000"/>
                          </a:solidFill>
                        </a:defRPr>
                      </a:pPr>
                      <a:r>
                        <a:rPr b="1">
                          <a:solidFill>
                            <a:srgbClr val="232F3D"/>
                          </a:solidFill>
                        </a:rPr>
                        <a:t>99.999999999%</a:t>
                      </a:r>
                    </a:p>
                  </a:txBody>
                  <a:tcPr marL="45720" marR="45720" marT="45720" marB="45720" anchor="t" anchorCtr="0" horzOverflow="overflow"/>
                </a:tc>
                <a:tc>
                  <a:txBody>
                    <a:bodyPr/>
                    <a:lstStyle/>
                    <a:p>
                      <a:pPr algn="l" defTabSz="914377">
                        <a:defRPr b="1" sz="1800"/>
                      </a:pPr>
                      <a:r>
                        <a:t>99.9</a:t>
                      </a:r>
                      <a:r>
                        <a:t>99</a:t>
                      </a:r>
                      <a:r>
                        <a:t>%</a:t>
                      </a:r>
                    </a:p>
                  </a:txBody>
                  <a:tcPr marL="45720" marR="45720" marT="45720" marB="45720" anchor="t" anchorCtr="0" horzOverflow="overflow"/>
                </a:tc>
              </a:tr>
              <a:tr h="355416">
                <a:tc>
                  <a:txBody>
                    <a:bodyPr/>
                    <a:lstStyle/>
                    <a:p>
                      <a:pPr algn="l" defTabSz="914377">
                        <a:defRPr sz="1800">
                          <a:solidFill>
                            <a:srgbClr val="000000"/>
                          </a:solidFill>
                        </a:defRPr>
                      </a:pPr>
                      <a:r>
                        <a:rPr b="1">
                          <a:solidFill>
                            <a:srgbClr val="232F3D"/>
                          </a:solidFill>
                        </a:rPr>
                        <a:t>AFR</a:t>
                      </a:r>
                    </a:p>
                  </a:txBody>
                  <a:tcPr marL="45720" marR="45720" marT="45720" marB="45720" anchor="t" anchorCtr="0" horzOverflow="overflow"/>
                </a:tc>
                <a:tc>
                  <a:txBody>
                    <a:bodyPr/>
                    <a:lstStyle/>
                    <a:p>
                      <a:pPr algn="l" defTabSz="914377">
                        <a:defRPr sz="1800">
                          <a:solidFill>
                            <a:srgbClr val="000000"/>
                          </a:solidFill>
                        </a:defRPr>
                      </a:pPr>
                      <a:r>
                        <a:rPr b="1">
                          <a:solidFill>
                            <a:srgbClr val="232F3D"/>
                          </a:solidFill>
                        </a:rPr>
                        <a:t>0.000000001%</a:t>
                      </a:r>
                    </a:p>
                  </a:txBody>
                  <a:tcPr marL="45720" marR="45720" marT="45720" marB="45720" anchor="t" anchorCtr="0" horzOverflow="overflow"/>
                </a:tc>
                <a:tc>
                  <a:txBody>
                    <a:bodyPr/>
                    <a:lstStyle/>
                    <a:p>
                      <a:pPr algn="l" defTabSz="914377">
                        <a:defRPr b="1" sz="1800"/>
                      </a:pPr>
                      <a:r>
                        <a:t>0.001</a:t>
                      </a:r>
                      <a:r>
                        <a:t>%</a:t>
                      </a:r>
                    </a:p>
                  </a:txBody>
                  <a:tcPr marL="45720" marR="45720" marT="45720" marB="45720" anchor="t" anchorCtr="0" horzOverflow="overflow"/>
                </a:tc>
              </a:tr>
            </a:tbl>
          </a:graphicData>
        </a:graphic>
      </p:graphicFrame>
      <p:sp>
        <p:nvSpPr>
          <p:cNvPr id="308" name="TextBox 7"/>
          <p:cNvSpPr txBox="1"/>
          <p:nvPr/>
        </p:nvSpPr>
        <p:spPr>
          <a:xfrm>
            <a:off x="3851237" y="4953975"/>
            <a:ext cx="3527187" cy="37523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i="1" sz="2000"/>
            </a:pPr>
            <a:r>
              <a:t>AFR = 1 </a:t>
            </a:r>
            <a:r>
              <a:t>–</a:t>
            </a:r>
            <a:r>
              <a:t> exp( -8766 / MTBF)</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2" name="Title 1"/>
          <p:cNvSpPr txBox="1"/>
          <p:nvPr>
            <p:ph type="title"/>
          </p:nvPr>
        </p:nvSpPr>
        <p:spPr>
          <a:xfrm>
            <a:off x="266700" y="488764"/>
            <a:ext cx="11696701" cy="593726"/>
          </a:xfrm>
          <a:prstGeom prst="rect">
            <a:avLst/>
          </a:prstGeom>
        </p:spPr>
        <p:txBody>
          <a:bodyPr/>
          <a:lstStyle>
            <a:lvl1pPr defTabSz="905233">
              <a:defRPr sz="3564"/>
            </a:lvl1pPr>
          </a:lstStyle>
          <a:p>
            <a:pPr/>
            <a:r>
              <a:t>Durability</a:t>
            </a:r>
          </a:p>
        </p:txBody>
      </p:sp>
      <p:sp>
        <p:nvSpPr>
          <p:cNvPr id="313" name="Slide Number Placeholder 4"/>
          <p:cNvSpPr txBox="1"/>
          <p:nvPr>
            <p:ph type="sldNum" sz="quarter" idx="2"/>
          </p:nvPr>
        </p:nvSpPr>
        <p:spPr>
          <a:xfrm>
            <a:off x="11689744" y="639567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4" name="Content Placeholder 2"/>
          <p:cNvSpPr txBox="1"/>
          <p:nvPr/>
        </p:nvSpPr>
        <p:spPr>
          <a:xfrm>
            <a:off x="312420" y="1214202"/>
            <a:ext cx="11605261" cy="513103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a:buSzPct val="100000"/>
              <a:buFont typeface="Arial"/>
              <a:buChar char="•"/>
              <a:defRPr b="1" sz="2000"/>
            </a:pPr>
            <a:r>
              <a:t>What are failures like at large scale?</a:t>
            </a:r>
            <a:endParaRPr sz="2400"/>
          </a:p>
          <a:p>
            <a:pPr marL="228600" indent="-228600">
              <a:buSzPct val="100000"/>
              <a:buFont typeface="Arial"/>
              <a:buChar char="•"/>
              <a:defRPr sz="2000"/>
            </a:pPr>
          </a:p>
          <a:p>
            <a:pPr marL="228600" indent="-228600">
              <a:buSzPct val="100000"/>
              <a:buFont typeface="Arial"/>
              <a:buChar char="•"/>
              <a:defRPr b="1" sz="2000"/>
            </a:pPr>
            <a:r>
              <a:t>Seagate Barracuda ES.2 HDD: “The product shall achieve an Annualized Failure Rate - AFR - of 0.73% (Mean Time Between Failures - MTBF - of 1.2 Million hours).”</a:t>
            </a:r>
            <a:endParaRPr baseline="30000"/>
          </a:p>
          <a:p>
            <a:pPr lvl="1" marL="685800" indent="-228600">
              <a:buSzPct val="100000"/>
              <a:buFont typeface="Arial"/>
              <a:buChar char="•"/>
              <a:defRPr b="1" sz="1600"/>
            </a:pPr>
            <a:r>
              <a:t>If a storage server has 10 HDDs, MTBF per server is 120 thousand hours.</a:t>
            </a:r>
            <a:endParaRPr sz="2000"/>
          </a:p>
          <a:p>
            <a:pPr lvl="1" marL="685800" indent="-228600">
              <a:buSzPct val="100000"/>
              <a:buFont typeface="Arial"/>
              <a:buChar char="•"/>
              <a:defRPr b="1" sz="1600"/>
            </a:pPr>
            <a:r>
              <a:t>If a data center has 100,000 storage servers, we can expect one host failure every 1.2 hour.</a:t>
            </a:r>
            <a:endParaRPr sz="2000"/>
          </a:p>
          <a:p>
            <a:pPr marL="228600" indent="-228600">
              <a:buSzPct val="100000"/>
              <a:buFont typeface="Arial"/>
              <a:buChar char="•"/>
              <a:defRPr b="1" sz="2000"/>
            </a:pPr>
          </a:p>
          <a:p>
            <a:pPr marL="228600" indent="-228600">
              <a:buSzPct val="100000"/>
              <a:buFont typeface="Arial"/>
              <a:buChar char="•"/>
              <a:defRPr b="1" sz="2000"/>
            </a:pPr>
            <a:r>
              <a:t>Failures are common</a:t>
            </a:r>
            <a:endParaRPr sz="2400"/>
          </a:p>
          <a:p>
            <a:pPr lvl="1" marL="685800" indent="-228600">
              <a:buSzPct val="100000"/>
              <a:buFont typeface="Arial"/>
              <a:buChar char="•"/>
              <a:defRPr b="1" sz="1600"/>
            </a:pPr>
            <a:r>
              <a:t>Hard drive</a:t>
            </a:r>
            <a:endParaRPr sz="2000"/>
          </a:p>
          <a:p>
            <a:pPr lvl="1" marL="685800" indent="-228600">
              <a:buSzPct val="100000"/>
              <a:buFont typeface="Arial"/>
              <a:buChar char="•"/>
              <a:defRPr b="1" sz="1600"/>
            </a:pPr>
            <a:r>
              <a:t>Network (NIC, Switch, etc)</a:t>
            </a:r>
            <a:endParaRPr sz="2000"/>
          </a:p>
          <a:p>
            <a:pPr lvl="1" marL="685800" indent="-228600">
              <a:buSzPct val="100000"/>
              <a:buFont typeface="Arial"/>
              <a:buChar char="•"/>
              <a:defRPr b="1" sz="1600"/>
            </a:pPr>
            <a:r>
              <a:t>PSU</a:t>
            </a:r>
            <a:endParaRPr sz="2000"/>
          </a:p>
          <a:p>
            <a:pPr lvl="1" marL="685800" indent="-228600">
              <a:buSzPct val="100000"/>
              <a:buFont typeface="Arial"/>
              <a:buChar char="•"/>
              <a:defRPr b="1" sz="1600"/>
            </a:pPr>
            <a:r>
              <a:t>Mother-board</a:t>
            </a:r>
            <a:endParaRPr sz="2000"/>
          </a:p>
          <a:p>
            <a:pPr lvl="1" marL="685800" indent="-228600">
              <a:buSzPct val="100000"/>
              <a:buFont typeface="Arial"/>
              <a:buChar char="•"/>
              <a:defRPr b="1" sz="1600"/>
            </a:pPr>
            <a:r>
              <a:t>Memory Chips</a:t>
            </a:r>
            <a:endParaRPr sz="2000"/>
          </a:p>
          <a:p>
            <a:pPr lvl="1" marL="685800" indent="-228600">
              <a:buSzPct val="100000"/>
              <a:buFont typeface="Arial"/>
              <a:buChar char="•"/>
              <a:defRPr b="1" sz="1600"/>
            </a:pPr>
            <a:r>
              <a:t>Software</a:t>
            </a:r>
            <a:endParaRPr sz="2000"/>
          </a:p>
          <a:p>
            <a:pPr marL="228600" indent="-228600">
              <a:buSzPct val="100000"/>
              <a:buFont typeface="Arial"/>
              <a:buChar char="•"/>
              <a:defRPr b="1" sz="2000"/>
            </a:pPr>
          </a:p>
          <a:p>
            <a:pPr marL="228600" indent="-228600">
              <a:buSzPct val="100000"/>
              <a:buFont typeface="Arial"/>
              <a:buChar char="•"/>
              <a:defRPr b="1" sz="2000"/>
            </a:pPr>
            <a:r>
              <a:t>Fault Tolerant Distributed Systems</a:t>
            </a:r>
            <a:endParaRPr sz="2400"/>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Slide Number Placeholder 4"/>
          <p:cNvSpPr txBox="1"/>
          <p:nvPr>
            <p:ph type="sldNum" sz="quarter" idx="2"/>
          </p:nvPr>
        </p:nvSpPr>
        <p:spPr>
          <a:xfrm>
            <a:off x="11774502" y="6395675"/>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2" name="Picture 2" descr="Picture 2"/>
          <p:cNvPicPr>
            <a:picLocks noChangeAspect="1"/>
          </p:cNvPicPr>
          <p:nvPr/>
        </p:nvPicPr>
        <p:blipFill>
          <a:blip r:embed="rId3">
            <a:extLst/>
          </a:blip>
          <a:stretch>
            <a:fillRect/>
          </a:stretch>
        </p:blipFill>
        <p:spPr>
          <a:xfrm>
            <a:off x="436243" y="374691"/>
            <a:ext cx="11374757" cy="5937973"/>
          </a:xfrm>
          <a:prstGeom prst="rect">
            <a:avLst/>
          </a:prstGeom>
          <a:ln w="12700">
            <a:miter lim="400000"/>
          </a:ln>
        </p:spPr>
      </p:pic>
      <p:sp>
        <p:nvSpPr>
          <p:cNvPr id="133" name="TextBox 1"/>
          <p:cNvSpPr txBox="1"/>
          <p:nvPr/>
        </p:nvSpPr>
        <p:spPr>
          <a:xfrm>
            <a:off x="472438" y="386681"/>
            <a:ext cx="1138088"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Year 2020</a:t>
            </a:r>
          </a:p>
        </p:txBody>
      </p:sp>
      <p:sp>
        <p:nvSpPr>
          <p:cNvPr id="134" name="22 Regions"/>
          <p:cNvSpPr txBox="1"/>
          <p:nvPr/>
        </p:nvSpPr>
        <p:spPr>
          <a:xfrm>
            <a:off x="741687" y="5977888"/>
            <a:ext cx="875145" cy="26425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22 Regions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6" name="Title 1"/>
          <p:cNvSpPr txBox="1"/>
          <p:nvPr>
            <p:ph type="title"/>
          </p:nvPr>
        </p:nvSpPr>
        <p:spPr>
          <a:xfrm>
            <a:off x="266700" y="488764"/>
            <a:ext cx="11696701" cy="593726"/>
          </a:xfrm>
          <a:prstGeom prst="rect">
            <a:avLst/>
          </a:prstGeom>
        </p:spPr>
        <p:txBody>
          <a:bodyPr/>
          <a:lstStyle>
            <a:lvl1pPr defTabSz="905233">
              <a:defRPr sz="3564"/>
            </a:lvl1pPr>
          </a:lstStyle>
          <a:p>
            <a:pPr/>
            <a:r>
              <a:t>Durability vs Availability</a:t>
            </a:r>
          </a:p>
        </p:txBody>
      </p:sp>
      <p:sp>
        <p:nvSpPr>
          <p:cNvPr id="317" name="Slide Number Placeholder 4"/>
          <p:cNvSpPr txBox="1"/>
          <p:nvPr>
            <p:ph type="sldNum" sz="quarter" idx="2"/>
          </p:nvPr>
        </p:nvSpPr>
        <p:spPr>
          <a:xfrm>
            <a:off x="11689744" y="639567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8" name="Content Placeholder 2"/>
          <p:cNvSpPr txBox="1"/>
          <p:nvPr/>
        </p:nvSpPr>
        <p:spPr>
          <a:xfrm>
            <a:off x="312420" y="1214202"/>
            <a:ext cx="11605261" cy="513103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228600" indent="-228600">
              <a:buSzPct val="100000"/>
              <a:buFont typeface="Arial"/>
              <a:buChar char="•"/>
              <a:defRPr b="1" sz="2200"/>
            </a:lvl1pPr>
          </a:lstStyle>
          <a:p>
            <a:pPr/>
            <a:r>
              <a:t>Why durability decreases as availability increases?</a:t>
            </a:r>
          </a:p>
        </p:txBody>
      </p:sp>
      <p:graphicFrame>
        <p:nvGraphicFramePr>
          <p:cNvPr id="319" name="Table 8"/>
          <p:cNvGraphicFramePr/>
          <p:nvPr/>
        </p:nvGraphicFramePr>
        <p:xfrm>
          <a:off x="1229941" y="2420537"/>
          <a:ext cx="8737601" cy="116106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912533"/>
                <a:gridCol w="2912533"/>
                <a:gridCol w="2912533"/>
              </a:tblGrid>
              <a:tr h="450228">
                <a:tc>
                  <a:txBody>
                    <a:bodyPr/>
                    <a:lstStyle/>
                    <a:p>
                      <a:pPr algn="l" defTabSz="914377">
                        <a:defRPr sz="1800"/>
                      </a:pPr>
                    </a:p>
                  </a:txBody>
                  <a:tcPr marL="45720" marR="45720" marT="45720" marB="45720" anchor="t" anchorCtr="0" horzOverflow="overflow"/>
                </a:tc>
                <a:tc>
                  <a:txBody>
                    <a:bodyPr/>
                    <a:lstStyle/>
                    <a:p>
                      <a:pPr algn="l" defTabSz="914377">
                        <a:defRPr b="0" sz="1800">
                          <a:solidFill>
                            <a:srgbClr val="000000"/>
                          </a:solidFill>
                        </a:defRPr>
                      </a:pPr>
                      <a:r>
                        <a:rPr b="1">
                          <a:solidFill>
                            <a:srgbClr val="232F3D"/>
                          </a:solidFill>
                        </a:rPr>
                        <a:t>Amazon S3/EFS</a:t>
                      </a:r>
                    </a:p>
                  </a:txBody>
                  <a:tcPr marL="45720" marR="45720" marT="45720" marB="45720" anchor="t" anchorCtr="0" horzOverflow="overflow"/>
                </a:tc>
                <a:tc>
                  <a:txBody>
                    <a:bodyPr/>
                    <a:lstStyle/>
                    <a:p>
                      <a:pPr algn="l" defTabSz="914377">
                        <a:defRPr b="0" sz="1800">
                          <a:solidFill>
                            <a:srgbClr val="000000"/>
                          </a:solidFill>
                        </a:defRPr>
                      </a:pPr>
                      <a:r>
                        <a:rPr b="1">
                          <a:solidFill>
                            <a:srgbClr val="232F3D"/>
                          </a:solidFill>
                        </a:rPr>
                        <a:t>Amazon EBS</a:t>
                      </a:r>
                    </a:p>
                  </a:txBody>
                  <a:tcPr marL="45720" marR="45720" marT="45720" marB="45720" anchor="t" anchorCtr="0" horzOverflow="overflow"/>
                </a:tc>
              </a:tr>
              <a:tr h="355416">
                <a:tc>
                  <a:txBody>
                    <a:bodyPr/>
                    <a:lstStyle/>
                    <a:p>
                      <a:pPr algn="l" defTabSz="914377">
                        <a:defRPr sz="1800">
                          <a:solidFill>
                            <a:srgbClr val="000000"/>
                          </a:solidFill>
                        </a:defRPr>
                      </a:pPr>
                      <a:r>
                        <a:rPr b="1">
                          <a:solidFill>
                            <a:srgbClr val="232F3D"/>
                          </a:solidFill>
                        </a:rPr>
                        <a:t>Availability</a:t>
                      </a:r>
                    </a:p>
                  </a:txBody>
                  <a:tcPr marL="45720" marR="45720" marT="45720" marB="45720" anchor="t" anchorCtr="0" horzOverflow="overflow"/>
                </a:tc>
                <a:tc>
                  <a:txBody>
                    <a:bodyPr/>
                    <a:lstStyle/>
                    <a:p>
                      <a:pPr algn="l" defTabSz="914377">
                        <a:defRPr sz="1800">
                          <a:solidFill>
                            <a:srgbClr val="000000"/>
                          </a:solidFill>
                        </a:defRPr>
                      </a:pPr>
                      <a:r>
                        <a:rPr b="1">
                          <a:solidFill>
                            <a:srgbClr val="232F3D"/>
                          </a:solidFill>
                        </a:rPr>
                        <a:t>99.99%</a:t>
                      </a:r>
                    </a:p>
                  </a:txBody>
                  <a:tcPr marL="45720" marR="45720" marT="45720" marB="45720" anchor="t" anchorCtr="0" horzOverflow="overflow"/>
                </a:tc>
                <a:tc>
                  <a:txBody>
                    <a:bodyPr/>
                    <a:lstStyle/>
                    <a:p>
                      <a:pPr algn="l" defTabSz="914377">
                        <a:defRPr sz="1800">
                          <a:solidFill>
                            <a:srgbClr val="000000"/>
                          </a:solidFill>
                        </a:defRPr>
                      </a:pPr>
                      <a:r>
                        <a:rPr b="1">
                          <a:solidFill>
                            <a:srgbClr val="232F3D"/>
                          </a:solidFill>
                        </a:rPr>
                        <a:t>99.999%</a:t>
                      </a:r>
                    </a:p>
                  </a:txBody>
                  <a:tcPr marL="45720" marR="45720" marT="45720" marB="45720" anchor="t" anchorCtr="0" horzOverflow="overflow"/>
                </a:tc>
              </a:tr>
              <a:tr h="355416">
                <a:tc>
                  <a:txBody>
                    <a:bodyPr/>
                    <a:lstStyle/>
                    <a:p>
                      <a:pPr algn="l" defTabSz="914377">
                        <a:defRPr sz="1800">
                          <a:solidFill>
                            <a:srgbClr val="000000"/>
                          </a:solidFill>
                        </a:defRPr>
                      </a:pPr>
                      <a:r>
                        <a:rPr b="1">
                          <a:solidFill>
                            <a:srgbClr val="232F3D"/>
                          </a:solidFill>
                        </a:rPr>
                        <a:t>Durability</a:t>
                      </a:r>
                    </a:p>
                  </a:txBody>
                  <a:tcPr marL="45720" marR="45720" marT="45720" marB="45720" anchor="t" anchorCtr="0" horzOverflow="overflow"/>
                </a:tc>
                <a:tc>
                  <a:txBody>
                    <a:bodyPr/>
                    <a:lstStyle/>
                    <a:p>
                      <a:pPr algn="l" defTabSz="914377">
                        <a:defRPr sz="1800">
                          <a:solidFill>
                            <a:srgbClr val="000000"/>
                          </a:solidFill>
                        </a:defRPr>
                      </a:pPr>
                      <a:r>
                        <a:rPr b="1">
                          <a:solidFill>
                            <a:srgbClr val="232F3D"/>
                          </a:solidFill>
                        </a:rPr>
                        <a:t>99.999999999%</a:t>
                      </a:r>
                    </a:p>
                  </a:txBody>
                  <a:tcPr marL="45720" marR="45720" marT="45720" marB="45720" anchor="t" anchorCtr="0" horzOverflow="overflow"/>
                </a:tc>
                <a:tc>
                  <a:txBody>
                    <a:bodyPr/>
                    <a:lstStyle/>
                    <a:p>
                      <a:pPr algn="l" defTabSz="914377">
                        <a:defRPr b="1" sz="1800"/>
                      </a:pPr>
                      <a:r>
                        <a:t>99.9</a:t>
                      </a:r>
                      <a:r>
                        <a:t>99</a:t>
                      </a:r>
                      <a:r>
                        <a:t>%</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23" name="Picture 6" descr="Picture 6"/>
          <p:cNvPicPr>
            <a:picLocks noChangeAspect="1"/>
          </p:cNvPicPr>
          <p:nvPr/>
        </p:nvPicPr>
        <p:blipFill>
          <a:blip r:embed="rId3">
            <a:extLst/>
          </a:blip>
          <a:stretch>
            <a:fillRect/>
          </a:stretch>
        </p:blipFill>
        <p:spPr>
          <a:xfrm>
            <a:off x="2917262" y="671043"/>
            <a:ext cx="5715747" cy="5164347"/>
          </a:xfrm>
          <a:prstGeom prst="rect">
            <a:avLst/>
          </a:prstGeom>
          <a:ln w="12700">
            <a:miter lim="400000"/>
          </a:ln>
        </p:spPr>
      </p:pic>
      <p:sp>
        <p:nvSpPr>
          <p:cNvPr id="324" name="Title 1"/>
          <p:cNvSpPr txBox="1"/>
          <p:nvPr>
            <p:ph type="title"/>
          </p:nvPr>
        </p:nvSpPr>
        <p:spPr>
          <a:xfrm>
            <a:off x="266700" y="488764"/>
            <a:ext cx="11696701" cy="593726"/>
          </a:xfrm>
          <a:prstGeom prst="rect">
            <a:avLst/>
          </a:prstGeom>
        </p:spPr>
        <p:txBody>
          <a:bodyPr/>
          <a:lstStyle/>
          <a:p>
            <a:pPr defTabSz="905233">
              <a:defRPr sz="3564"/>
            </a:pPr>
            <a:r>
              <a:t>CAP Theorem </a:t>
            </a:r>
            <a:r>
              <a:rPr baseline="29979"/>
              <a:t>[1]</a:t>
            </a:r>
          </a:p>
        </p:txBody>
      </p:sp>
      <p:sp>
        <p:nvSpPr>
          <p:cNvPr id="325" name="Slide Number Placeholder 4"/>
          <p:cNvSpPr txBox="1"/>
          <p:nvPr>
            <p:ph type="sldNum" sz="quarter" idx="2"/>
          </p:nvPr>
        </p:nvSpPr>
        <p:spPr>
          <a:xfrm>
            <a:off x="11689744" y="639567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6" name="TextBox 7"/>
          <p:cNvSpPr txBox="1"/>
          <p:nvPr/>
        </p:nvSpPr>
        <p:spPr>
          <a:xfrm>
            <a:off x="1121485" y="5897210"/>
            <a:ext cx="10209008" cy="4920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i="1" sz="1400"/>
            </a:lvl1pPr>
          </a:lstStyle>
          <a:p>
            <a:pPr/>
            <a:r>
              <a:t>[1] Seth Gilbert and Nancy Lynch. 2002. Brewer’s conjecture and the feasibility of consistent, available, partition-tolerant web services. SIGACT News 33, 2 (June 2002), 51–59.</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0" name="Title 1"/>
          <p:cNvSpPr txBox="1"/>
          <p:nvPr>
            <p:ph type="title"/>
          </p:nvPr>
        </p:nvSpPr>
        <p:spPr>
          <a:xfrm>
            <a:off x="266700" y="488764"/>
            <a:ext cx="11696701" cy="593726"/>
          </a:xfrm>
          <a:prstGeom prst="rect">
            <a:avLst/>
          </a:prstGeom>
        </p:spPr>
        <p:txBody>
          <a:bodyPr/>
          <a:lstStyle/>
          <a:p>
            <a:pPr defTabSz="905233">
              <a:defRPr sz="3564"/>
            </a:pPr>
            <a:r>
              <a:t>CAP Theorem </a:t>
            </a:r>
            <a:r>
              <a:rPr baseline="29979"/>
              <a:t>[1]</a:t>
            </a:r>
          </a:p>
        </p:txBody>
      </p:sp>
      <p:sp>
        <p:nvSpPr>
          <p:cNvPr id="331" name="Slide Number Placeholder 4"/>
          <p:cNvSpPr txBox="1"/>
          <p:nvPr>
            <p:ph type="sldNum" sz="quarter" idx="2"/>
          </p:nvPr>
        </p:nvSpPr>
        <p:spPr>
          <a:xfrm>
            <a:off x="11689744" y="639567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2" name="TextBox 7"/>
          <p:cNvSpPr txBox="1"/>
          <p:nvPr/>
        </p:nvSpPr>
        <p:spPr>
          <a:xfrm>
            <a:off x="1121485" y="5897210"/>
            <a:ext cx="10209008" cy="4920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i="1" sz="1400"/>
            </a:lvl1pPr>
          </a:lstStyle>
          <a:p>
            <a:pPr/>
            <a:r>
              <a:t>[1] Seth Gilbert and Nancy Lynch. 2002. Brewer’s conjecture and the feasibility of consistent, available, partition-tolerant web services. SIGACT News 33, 2 (June 2002), 51–59.</a:t>
            </a:r>
          </a:p>
        </p:txBody>
      </p:sp>
      <p:grpSp>
        <p:nvGrpSpPr>
          <p:cNvPr id="335" name="Oval 8"/>
          <p:cNvGrpSpPr/>
          <p:nvPr/>
        </p:nvGrpSpPr>
        <p:grpSpPr>
          <a:xfrm>
            <a:off x="8571007" y="2983513"/>
            <a:ext cx="580769" cy="580769"/>
            <a:chOff x="0" y="0"/>
            <a:chExt cx="580767" cy="580767"/>
          </a:xfrm>
        </p:grpSpPr>
        <p:sp>
          <p:nvSpPr>
            <p:cNvPr id="333"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a:solidFill>
                    <a:srgbClr val="FAFAFA"/>
                  </a:solidFill>
                </a:defRPr>
              </a:pPr>
            </a:p>
          </p:txBody>
        </p:sp>
        <p:sp>
          <p:nvSpPr>
            <p:cNvPr id="334" name="S2"/>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S2</a:t>
              </a:r>
            </a:p>
          </p:txBody>
        </p:sp>
      </p:grpSp>
      <p:grpSp>
        <p:nvGrpSpPr>
          <p:cNvPr id="338" name="Oval 9"/>
          <p:cNvGrpSpPr/>
          <p:nvPr/>
        </p:nvGrpSpPr>
        <p:grpSpPr>
          <a:xfrm>
            <a:off x="9737690" y="2983513"/>
            <a:ext cx="580769" cy="580769"/>
            <a:chOff x="0" y="0"/>
            <a:chExt cx="580767" cy="580767"/>
          </a:xfrm>
        </p:grpSpPr>
        <p:sp>
          <p:nvSpPr>
            <p:cNvPr id="336"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a:solidFill>
                    <a:srgbClr val="FAFAFA"/>
                  </a:solidFill>
                </a:defRPr>
              </a:pPr>
            </a:p>
          </p:txBody>
        </p:sp>
        <p:sp>
          <p:nvSpPr>
            <p:cNvPr id="337" name="S3"/>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S3</a:t>
              </a:r>
            </a:p>
          </p:txBody>
        </p:sp>
      </p:grpSp>
      <p:grpSp>
        <p:nvGrpSpPr>
          <p:cNvPr id="341" name="Oval 10"/>
          <p:cNvGrpSpPr/>
          <p:nvPr/>
        </p:nvGrpSpPr>
        <p:grpSpPr>
          <a:xfrm>
            <a:off x="9151773" y="2140186"/>
            <a:ext cx="580769" cy="580769"/>
            <a:chOff x="0" y="0"/>
            <a:chExt cx="580767" cy="580767"/>
          </a:xfrm>
        </p:grpSpPr>
        <p:sp>
          <p:nvSpPr>
            <p:cNvPr id="339"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sz="1200">
                  <a:solidFill>
                    <a:srgbClr val="535B63"/>
                  </a:solidFill>
                </a:defRPr>
              </a:pPr>
            </a:p>
          </p:txBody>
        </p:sp>
        <p:sp>
          <p:nvSpPr>
            <p:cNvPr id="340" name="S1"/>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S1</a:t>
              </a:r>
            </a:p>
          </p:txBody>
        </p:sp>
      </p:grpSp>
      <p:sp>
        <p:nvSpPr>
          <p:cNvPr id="342" name="Straight Arrow Connector 11"/>
          <p:cNvSpPr/>
          <p:nvPr/>
        </p:nvSpPr>
        <p:spPr>
          <a:xfrm flipH="1" flipV="1">
            <a:off x="8861390" y="3564281"/>
            <a:ext cx="580767" cy="667353"/>
          </a:xfrm>
          <a:prstGeom prst="line">
            <a:avLst/>
          </a:prstGeom>
          <a:ln w="12700">
            <a:solidFill>
              <a:srgbClr val="545B64"/>
            </a:solidFill>
            <a:miter/>
            <a:tailEnd type="triangle"/>
          </a:ln>
        </p:spPr>
        <p:txBody>
          <a:bodyPr lIns="45719" rIns="45719"/>
          <a:lstStyle/>
          <a:p>
            <a:pPr/>
          </a:p>
        </p:txBody>
      </p:sp>
      <p:sp>
        <p:nvSpPr>
          <p:cNvPr id="343" name="TextBox 12"/>
          <p:cNvSpPr txBox="1"/>
          <p:nvPr/>
        </p:nvSpPr>
        <p:spPr>
          <a:xfrm>
            <a:off x="9151886" y="4231633"/>
            <a:ext cx="586790"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write</a:t>
            </a:r>
          </a:p>
        </p:txBody>
      </p:sp>
      <p:sp>
        <p:nvSpPr>
          <p:cNvPr id="366" name="Straight Arrow Connector 13"/>
          <p:cNvSpPr/>
          <p:nvPr/>
        </p:nvSpPr>
        <p:spPr>
          <a:xfrm>
            <a:off x="9442626" y="2727163"/>
            <a:ext cx="2375" cy="1504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w="12700">
            <a:solidFill>
              <a:srgbClr val="545B64"/>
            </a:solidFill>
            <a:miter/>
            <a:tailEnd type="triangle"/>
          </a:ln>
        </p:spPr>
        <p:txBody>
          <a:bodyPr/>
          <a:lstStyle/>
          <a:p>
            <a:pPr/>
          </a:p>
        </p:txBody>
      </p:sp>
      <p:sp>
        <p:nvSpPr>
          <p:cNvPr id="367" name="Straight Arrow Connector 14"/>
          <p:cNvSpPr/>
          <p:nvPr/>
        </p:nvSpPr>
        <p:spPr>
          <a:xfrm>
            <a:off x="9536533" y="3538101"/>
            <a:ext cx="355944" cy="6935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12700">
            <a:solidFill>
              <a:srgbClr val="545B64"/>
            </a:solidFill>
            <a:miter/>
            <a:tailEnd type="triangle"/>
          </a:ln>
        </p:spPr>
        <p:txBody>
          <a:bodyPr/>
          <a:lstStyle/>
          <a:p>
            <a:pPr/>
          </a:p>
        </p:txBody>
      </p:sp>
      <p:grpSp>
        <p:nvGrpSpPr>
          <p:cNvPr id="348" name="Oval 15"/>
          <p:cNvGrpSpPr/>
          <p:nvPr/>
        </p:nvGrpSpPr>
        <p:grpSpPr>
          <a:xfrm>
            <a:off x="5881001" y="2983513"/>
            <a:ext cx="580769" cy="580769"/>
            <a:chOff x="0" y="0"/>
            <a:chExt cx="580767" cy="580767"/>
          </a:xfrm>
        </p:grpSpPr>
        <p:sp>
          <p:nvSpPr>
            <p:cNvPr id="346"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a:solidFill>
                    <a:srgbClr val="FAFAFA"/>
                  </a:solidFill>
                </a:defRPr>
              </a:pPr>
            </a:p>
          </p:txBody>
        </p:sp>
        <p:sp>
          <p:nvSpPr>
            <p:cNvPr id="347" name="S2"/>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S2</a:t>
              </a:r>
            </a:p>
          </p:txBody>
        </p:sp>
      </p:grpSp>
      <p:grpSp>
        <p:nvGrpSpPr>
          <p:cNvPr id="351" name="Oval 16"/>
          <p:cNvGrpSpPr/>
          <p:nvPr/>
        </p:nvGrpSpPr>
        <p:grpSpPr>
          <a:xfrm>
            <a:off x="7047683" y="2983513"/>
            <a:ext cx="580769" cy="580769"/>
            <a:chOff x="0" y="0"/>
            <a:chExt cx="580767" cy="580767"/>
          </a:xfrm>
        </p:grpSpPr>
        <p:sp>
          <p:nvSpPr>
            <p:cNvPr id="349"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a:solidFill>
                    <a:srgbClr val="FAFAFA"/>
                  </a:solidFill>
                </a:defRPr>
              </a:pPr>
            </a:p>
          </p:txBody>
        </p:sp>
        <p:sp>
          <p:nvSpPr>
            <p:cNvPr id="350" name="S3"/>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S3</a:t>
              </a:r>
            </a:p>
          </p:txBody>
        </p:sp>
      </p:grpSp>
      <p:grpSp>
        <p:nvGrpSpPr>
          <p:cNvPr id="354" name="Oval 17"/>
          <p:cNvGrpSpPr/>
          <p:nvPr/>
        </p:nvGrpSpPr>
        <p:grpSpPr>
          <a:xfrm>
            <a:off x="6461767" y="2140186"/>
            <a:ext cx="580769" cy="580769"/>
            <a:chOff x="0" y="0"/>
            <a:chExt cx="580767" cy="580767"/>
          </a:xfrm>
        </p:grpSpPr>
        <p:sp>
          <p:nvSpPr>
            <p:cNvPr id="352"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sz="1200">
                  <a:solidFill>
                    <a:srgbClr val="535B63"/>
                  </a:solidFill>
                </a:defRPr>
              </a:pPr>
            </a:p>
          </p:txBody>
        </p:sp>
        <p:sp>
          <p:nvSpPr>
            <p:cNvPr id="353" name="S1"/>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S1</a:t>
              </a:r>
            </a:p>
          </p:txBody>
        </p:sp>
      </p:grpSp>
      <p:sp>
        <p:nvSpPr>
          <p:cNvPr id="355" name="Straight Arrow Connector 18"/>
          <p:cNvSpPr/>
          <p:nvPr/>
        </p:nvSpPr>
        <p:spPr>
          <a:xfrm flipH="1" flipV="1">
            <a:off x="6171384" y="3564281"/>
            <a:ext cx="580768" cy="667353"/>
          </a:xfrm>
          <a:prstGeom prst="line">
            <a:avLst/>
          </a:prstGeom>
          <a:ln w="12700">
            <a:solidFill>
              <a:srgbClr val="545B64"/>
            </a:solidFill>
            <a:miter/>
            <a:tailEnd type="triangle"/>
          </a:ln>
        </p:spPr>
        <p:txBody>
          <a:bodyPr lIns="45719" rIns="45719"/>
          <a:lstStyle/>
          <a:p>
            <a:pPr/>
          </a:p>
        </p:txBody>
      </p:sp>
      <p:sp>
        <p:nvSpPr>
          <p:cNvPr id="356" name="TextBox 19"/>
          <p:cNvSpPr txBox="1"/>
          <p:nvPr/>
        </p:nvSpPr>
        <p:spPr>
          <a:xfrm>
            <a:off x="6461881" y="4231633"/>
            <a:ext cx="586790"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write</a:t>
            </a:r>
          </a:p>
        </p:txBody>
      </p:sp>
      <p:sp>
        <p:nvSpPr>
          <p:cNvPr id="368" name="Straight Arrow Connector 20"/>
          <p:cNvSpPr/>
          <p:nvPr/>
        </p:nvSpPr>
        <p:spPr>
          <a:xfrm>
            <a:off x="6752620" y="2727163"/>
            <a:ext cx="2376" cy="1504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w="12700">
            <a:solidFill>
              <a:srgbClr val="545B64"/>
            </a:solidFill>
            <a:miter/>
            <a:tailEnd type="triangle"/>
          </a:ln>
        </p:spPr>
        <p:txBody>
          <a:bodyPr/>
          <a:lstStyle/>
          <a:p>
            <a:pPr/>
          </a:p>
        </p:txBody>
      </p:sp>
      <p:sp>
        <p:nvSpPr>
          <p:cNvPr id="369" name="Straight Arrow Connector 21"/>
          <p:cNvSpPr/>
          <p:nvPr/>
        </p:nvSpPr>
        <p:spPr>
          <a:xfrm>
            <a:off x="6846528" y="3538101"/>
            <a:ext cx="355943" cy="6935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12700">
            <a:solidFill>
              <a:srgbClr val="545B64"/>
            </a:solidFill>
            <a:miter/>
            <a:tailEnd type="triangle"/>
          </a:ln>
        </p:spPr>
        <p:txBody>
          <a:bodyPr/>
          <a:lstStyle/>
          <a:p>
            <a:pPr/>
          </a:p>
        </p:txBody>
      </p:sp>
      <p:sp>
        <p:nvSpPr>
          <p:cNvPr id="359" name="Straight Connector 22"/>
          <p:cNvSpPr/>
          <p:nvPr/>
        </p:nvSpPr>
        <p:spPr>
          <a:xfrm>
            <a:off x="9588869" y="3564280"/>
            <a:ext cx="452864" cy="452920"/>
          </a:xfrm>
          <a:prstGeom prst="line">
            <a:avLst/>
          </a:prstGeom>
          <a:ln w="28575">
            <a:solidFill>
              <a:srgbClr val="C00000"/>
            </a:solidFill>
            <a:miter/>
          </a:ln>
        </p:spPr>
        <p:txBody>
          <a:bodyPr lIns="45719" rIns="45719"/>
          <a:lstStyle/>
          <a:p>
            <a:pPr/>
          </a:p>
        </p:txBody>
      </p:sp>
      <p:sp>
        <p:nvSpPr>
          <p:cNvPr id="360" name="Straight Connector 25"/>
          <p:cNvSpPr/>
          <p:nvPr/>
        </p:nvSpPr>
        <p:spPr>
          <a:xfrm>
            <a:off x="6902109" y="3560264"/>
            <a:ext cx="452864" cy="452920"/>
          </a:xfrm>
          <a:prstGeom prst="line">
            <a:avLst/>
          </a:prstGeom>
          <a:ln w="28575">
            <a:solidFill>
              <a:srgbClr val="C00000"/>
            </a:solidFill>
            <a:miter/>
          </a:ln>
        </p:spPr>
        <p:txBody>
          <a:bodyPr lIns="45719" rIns="45719"/>
          <a:lstStyle/>
          <a:p>
            <a:pPr/>
          </a:p>
        </p:txBody>
      </p:sp>
      <p:sp>
        <p:nvSpPr>
          <p:cNvPr id="361" name="TextBox 26"/>
          <p:cNvSpPr txBox="1"/>
          <p:nvPr/>
        </p:nvSpPr>
        <p:spPr>
          <a:xfrm>
            <a:off x="6269732" y="3717047"/>
            <a:ext cx="256615"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C00000"/>
                </a:solidFill>
              </a:defRPr>
            </a:lvl1pPr>
          </a:lstStyle>
          <a:p>
            <a:pPr/>
            <a:r>
              <a:t>X</a:t>
            </a:r>
          </a:p>
        </p:txBody>
      </p:sp>
      <p:sp>
        <p:nvSpPr>
          <p:cNvPr id="362" name="TextBox 27"/>
          <p:cNvSpPr txBox="1"/>
          <p:nvPr/>
        </p:nvSpPr>
        <p:spPr>
          <a:xfrm>
            <a:off x="6589335" y="3129092"/>
            <a:ext cx="256615"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C00000"/>
                </a:solidFill>
              </a:defRPr>
            </a:lvl1pPr>
          </a:lstStyle>
          <a:p>
            <a:pPr/>
            <a:r>
              <a:t>X</a:t>
            </a:r>
          </a:p>
        </p:txBody>
      </p:sp>
      <p:sp>
        <p:nvSpPr>
          <p:cNvPr id="363" name="TextBox 28"/>
          <p:cNvSpPr txBox="1"/>
          <p:nvPr/>
        </p:nvSpPr>
        <p:spPr>
          <a:xfrm>
            <a:off x="8931173" y="4986971"/>
            <a:ext cx="1179945"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Availability</a:t>
            </a:r>
          </a:p>
        </p:txBody>
      </p:sp>
      <p:sp>
        <p:nvSpPr>
          <p:cNvPr id="364" name="TextBox 29"/>
          <p:cNvSpPr txBox="1"/>
          <p:nvPr/>
        </p:nvSpPr>
        <p:spPr>
          <a:xfrm>
            <a:off x="6077160" y="4986971"/>
            <a:ext cx="1349274"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Consistency</a:t>
            </a:r>
          </a:p>
        </p:txBody>
      </p:sp>
      <p:pic>
        <p:nvPicPr>
          <p:cNvPr id="365" name="Picture 30" descr="Picture 30"/>
          <p:cNvPicPr>
            <a:picLocks noChangeAspect="1"/>
          </p:cNvPicPr>
          <p:nvPr/>
        </p:nvPicPr>
        <p:blipFill>
          <a:blip r:embed="rId3">
            <a:extLst/>
          </a:blip>
          <a:stretch>
            <a:fillRect/>
          </a:stretch>
        </p:blipFill>
        <p:spPr>
          <a:xfrm>
            <a:off x="1185834" y="2112536"/>
            <a:ext cx="3551653" cy="3209023"/>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3" name="Title 1"/>
          <p:cNvSpPr txBox="1"/>
          <p:nvPr>
            <p:ph type="title"/>
          </p:nvPr>
        </p:nvSpPr>
        <p:spPr>
          <a:xfrm>
            <a:off x="266700" y="488764"/>
            <a:ext cx="11696701" cy="593726"/>
          </a:xfrm>
          <a:prstGeom prst="rect">
            <a:avLst/>
          </a:prstGeom>
        </p:spPr>
        <p:txBody>
          <a:bodyPr/>
          <a:lstStyle>
            <a:lvl1pPr defTabSz="905233">
              <a:defRPr sz="3564"/>
            </a:lvl1pPr>
          </a:lstStyle>
          <a:p>
            <a:pPr/>
            <a:r>
              <a:t>Problems</a:t>
            </a:r>
          </a:p>
        </p:txBody>
      </p:sp>
      <p:sp>
        <p:nvSpPr>
          <p:cNvPr id="374" name="Slide Number Placeholder 4"/>
          <p:cNvSpPr txBox="1"/>
          <p:nvPr>
            <p:ph type="sldNum" sz="quarter" idx="2"/>
          </p:nvPr>
        </p:nvSpPr>
        <p:spPr>
          <a:xfrm>
            <a:off x="11689744" y="639567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5" name="TextBox 7"/>
          <p:cNvSpPr txBox="1"/>
          <p:nvPr/>
        </p:nvSpPr>
        <p:spPr>
          <a:xfrm>
            <a:off x="1121485" y="5897210"/>
            <a:ext cx="10209008" cy="4920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i="1" sz="1400"/>
            </a:lvl1pPr>
          </a:lstStyle>
          <a:p>
            <a:pPr/>
            <a:r>
              <a:t>[1] Seth Gilbert and Nancy Lynch. 2002. Brewer’s conjecture and the feasibility of consistent, available, partition-tolerant web services. SIGACT News 33, 2 (June 2002), 51–59.</a:t>
            </a:r>
          </a:p>
        </p:txBody>
      </p:sp>
      <p:grpSp>
        <p:nvGrpSpPr>
          <p:cNvPr id="378" name="Oval 8"/>
          <p:cNvGrpSpPr/>
          <p:nvPr/>
        </p:nvGrpSpPr>
        <p:grpSpPr>
          <a:xfrm>
            <a:off x="8571007" y="2983513"/>
            <a:ext cx="580769" cy="580769"/>
            <a:chOff x="0" y="0"/>
            <a:chExt cx="580767" cy="580767"/>
          </a:xfrm>
        </p:grpSpPr>
        <p:sp>
          <p:nvSpPr>
            <p:cNvPr id="376"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a:solidFill>
                    <a:srgbClr val="FAFAFA"/>
                  </a:solidFill>
                </a:defRPr>
              </a:pPr>
            </a:p>
          </p:txBody>
        </p:sp>
        <p:sp>
          <p:nvSpPr>
            <p:cNvPr id="377" name="S2"/>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S2</a:t>
              </a:r>
            </a:p>
          </p:txBody>
        </p:sp>
      </p:grpSp>
      <p:grpSp>
        <p:nvGrpSpPr>
          <p:cNvPr id="381" name="Oval 9"/>
          <p:cNvGrpSpPr/>
          <p:nvPr/>
        </p:nvGrpSpPr>
        <p:grpSpPr>
          <a:xfrm>
            <a:off x="9737690" y="2983513"/>
            <a:ext cx="580769" cy="580769"/>
            <a:chOff x="0" y="0"/>
            <a:chExt cx="580767" cy="580767"/>
          </a:xfrm>
        </p:grpSpPr>
        <p:sp>
          <p:nvSpPr>
            <p:cNvPr id="379"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a:solidFill>
                    <a:srgbClr val="FAFAFA"/>
                  </a:solidFill>
                </a:defRPr>
              </a:pPr>
            </a:p>
          </p:txBody>
        </p:sp>
        <p:sp>
          <p:nvSpPr>
            <p:cNvPr id="380" name="S3"/>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S3</a:t>
              </a:r>
            </a:p>
          </p:txBody>
        </p:sp>
      </p:grpSp>
      <p:grpSp>
        <p:nvGrpSpPr>
          <p:cNvPr id="384" name="Oval 10"/>
          <p:cNvGrpSpPr/>
          <p:nvPr/>
        </p:nvGrpSpPr>
        <p:grpSpPr>
          <a:xfrm>
            <a:off x="9151773" y="2140186"/>
            <a:ext cx="580769" cy="580769"/>
            <a:chOff x="0" y="0"/>
            <a:chExt cx="580767" cy="580767"/>
          </a:xfrm>
        </p:grpSpPr>
        <p:sp>
          <p:nvSpPr>
            <p:cNvPr id="382"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sz="1200">
                  <a:solidFill>
                    <a:srgbClr val="535B63"/>
                  </a:solidFill>
                </a:defRPr>
              </a:pPr>
            </a:p>
          </p:txBody>
        </p:sp>
        <p:sp>
          <p:nvSpPr>
            <p:cNvPr id="383" name="S1"/>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S1</a:t>
              </a:r>
            </a:p>
          </p:txBody>
        </p:sp>
      </p:grpSp>
      <p:sp>
        <p:nvSpPr>
          <p:cNvPr id="385" name="Straight Arrow Connector 11"/>
          <p:cNvSpPr/>
          <p:nvPr/>
        </p:nvSpPr>
        <p:spPr>
          <a:xfrm flipH="1" flipV="1">
            <a:off x="8861390" y="3564281"/>
            <a:ext cx="580767" cy="667353"/>
          </a:xfrm>
          <a:prstGeom prst="line">
            <a:avLst/>
          </a:prstGeom>
          <a:ln w="12700">
            <a:solidFill>
              <a:srgbClr val="545B64"/>
            </a:solidFill>
            <a:miter/>
            <a:tailEnd type="triangle"/>
          </a:ln>
        </p:spPr>
        <p:txBody>
          <a:bodyPr lIns="45719" rIns="45719"/>
          <a:lstStyle/>
          <a:p>
            <a:pPr/>
          </a:p>
        </p:txBody>
      </p:sp>
      <p:sp>
        <p:nvSpPr>
          <p:cNvPr id="386" name="TextBox 12"/>
          <p:cNvSpPr txBox="1"/>
          <p:nvPr/>
        </p:nvSpPr>
        <p:spPr>
          <a:xfrm>
            <a:off x="9151886" y="4231633"/>
            <a:ext cx="586790"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write</a:t>
            </a:r>
          </a:p>
        </p:txBody>
      </p:sp>
      <p:sp>
        <p:nvSpPr>
          <p:cNvPr id="409" name="Straight Arrow Connector 13"/>
          <p:cNvSpPr/>
          <p:nvPr/>
        </p:nvSpPr>
        <p:spPr>
          <a:xfrm>
            <a:off x="9442626" y="2727163"/>
            <a:ext cx="2375" cy="1504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w="12700">
            <a:solidFill>
              <a:srgbClr val="545B64"/>
            </a:solidFill>
            <a:miter/>
            <a:tailEnd type="triangle"/>
          </a:ln>
        </p:spPr>
        <p:txBody>
          <a:bodyPr/>
          <a:lstStyle/>
          <a:p>
            <a:pPr/>
          </a:p>
        </p:txBody>
      </p:sp>
      <p:sp>
        <p:nvSpPr>
          <p:cNvPr id="410" name="Straight Arrow Connector 14"/>
          <p:cNvSpPr/>
          <p:nvPr/>
        </p:nvSpPr>
        <p:spPr>
          <a:xfrm>
            <a:off x="9536533" y="3538101"/>
            <a:ext cx="355944" cy="6935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12700">
            <a:solidFill>
              <a:srgbClr val="545B64"/>
            </a:solidFill>
            <a:miter/>
            <a:tailEnd type="triangle"/>
          </a:ln>
        </p:spPr>
        <p:txBody>
          <a:bodyPr/>
          <a:lstStyle/>
          <a:p>
            <a:pPr/>
          </a:p>
        </p:txBody>
      </p:sp>
      <p:grpSp>
        <p:nvGrpSpPr>
          <p:cNvPr id="391" name="Oval 15"/>
          <p:cNvGrpSpPr/>
          <p:nvPr/>
        </p:nvGrpSpPr>
        <p:grpSpPr>
          <a:xfrm>
            <a:off x="5881001" y="2983513"/>
            <a:ext cx="580769" cy="580769"/>
            <a:chOff x="0" y="0"/>
            <a:chExt cx="580767" cy="580767"/>
          </a:xfrm>
        </p:grpSpPr>
        <p:sp>
          <p:nvSpPr>
            <p:cNvPr id="389"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a:solidFill>
                    <a:srgbClr val="FAFAFA"/>
                  </a:solidFill>
                </a:defRPr>
              </a:pPr>
            </a:p>
          </p:txBody>
        </p:sp>
        <p:sp>
          <p:nvSpPr>
            <p:cNvPr id="390" name="S2"/>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S2</a:t>
              </a:r>
            </a:p>
          </p:txBody>
        </p:sp>
      </p:grpSp>
      <p:grpSp>
        <p:nvGrpSpPr>
          <p:cNvPr id="394" name="Oval 16"/>
          <p:cNvGrpSpPr/>
          <p:nvPr/>
        </p:nvGrpSpPr>
        <p:grpSpPr>
          <a:xfrm>
            <a:off x="7047683" y="2983513"/>
            <a:ext cx="580769" cy="580769"/>
            <a:chOff x="0" y="0"/>
            <a:chExt cx="580767" cy="580767"/>
          </a:xfrm>
        </p:grpSpPr>
        <p:sp>
          <p:nvSpPr>
            <p:cNvPr id="392"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a:solidFill>
                    <a:srgbClr val="FAFAFA"/>
                  </a:solidFill>
                </a:defRPr>
              </a:pPr>
            </a:p>
          </p:txBody>
        </p:sp>
        <p:sp>
          <p:nvSpPr>
            <p:cNvPr id="393" name="S3"/>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S3</a:t>
              </a:r>
            </a:p>
          </p:txBody>
        </p:sp>
      </p:grpSp>
      <p:grpSp>
        <p:nvGrpSpPr>
          <p:cNvPr id="397" name="Oval 17"/>
          <p:cNvGrpSpPr/>
          <p:nvPr/>
        </p:nvGrpSpPr>
        <p:grpSpPr>
          <a:xfrm>
            <a:off x="6461767" y="2140186"/>
            <a:ext cx="580769" cy="580769"/>
            <a:chOff x="0" y="0"/>
            <a:chExt cx="580767" cy="580767"/>
          </a:xfrm>
        </p:grpSpPr>
        <p:sp>
          <p:nvSpPr>
            <p:cNvPr id="395"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sz="1200">
                  <a:solidFill>
                    <a:srgbClr val="535B63"/>
                  </a:solidFill>
                </a:defRPr>
              </a:pPr>
            </a:p>
          </p:txBody>
        </p:sp>
        <p:sp>
          <p:nvSpPr>
            <p:cNvPr id="396" name="S1"/>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S1</a:t>
              </a:r>
            </a:p>
          </p:txBody>
        </p:sp>
      </p:grpSp>
      <p:sp>
        <p:nvSpPr>
          <p:cNvPr id="398" name="Straight Arrow Connector 18"/>
          <p:cNvSpPr/>
          <p:nvPr/>
        </p:nvSpPr>
        <p:spPr>
          <a:xfrm flipH="1" flipV="1">
            <a:off x="6171384" y="3564281"/>
            <a:ext cx="580768" cy="667353"/>
          </a:xfrm>
          <a:prstGeom prst="line">
            <a:avLst/>
          </a:prstGeom>
          <a:ln w="12700">
            <a:solidFill>
              <a:srgbClr val="545B64"/>
            </a:solidFill>
            <a:miter/>
            <a:tailEnd type="triangle"/>
          </a:ln>
        </p:spPr>
        <p:txBody>
          <a:bodyPr lIns="45719" rIns="45719"/>
          <a:lstStyle/>
          <a:p>
            <a:pPr/>
          </a:p>
        </p:txBody>
      </p:sp>
      <p:sp>
        <p:nvSpPr>
          <p:cNvPr id="399" name="TextBox 19"/>
          <p:cNvSpPr txBox="1"/>
          <p:nvPr/>
        </p:nvSpPr>
        <p:spPr>
          <a:xfrm>
            <a:off x="6461881" y="4231633"/>
            <a:ext cx="586790"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write</a:t>
            </a:r>
          </a:p>
        </p:txBody>
      </p:sp>
      <p:sp>
        <p:nvSpPr>
          <p:cNvPr id="411" name="Straight Arrow Connector 20"/>
          <p:cNvSpPr/>
          <p:nvPr/>
        </p:nvSpPr>
        <p:spPr>
          <a:xfrm>
            <a:off x="6752620" y="2727163"/>
            <a:ext cx="2376" cy="1504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w="12700">
            <a:solidFill>
              <a:srgbClr val="545B64"/>
            </a:solidFill>
            <a:miter/>
            <a:tailEnd type="triangle"/>
          </a:ln>
        </p:spPr>
        <p:txBody>
          <a:bodyPr/>
          <a:lstStyle/>
          <a:p>
            <a:pPr/>
          </a:p>
        </p:txBody>
      </p:sp>
      <p:sp>
        <p:nvSpPr>
          <p:cNvPr id="412" name="Straight Arrow Connector 21"/>
          <p:cNvSpPr/>
          <p:nvPr/>
        </p:nvSpPr>
        <p:spPr>
          <a:xfrm>
            <a:off x="6846528" y="3538101"/>
            <a:ext cx="355943" cy="6935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12700">
            <a:solidFill>
              <a:srgbClr val="545B64"/>
            </a:solidFill>
            <a:miter/>
            <a:tailEnd type="triangle"/>
          </a:ln>
        </p:spPr>
        <p:txBody>
          <a:bodyPr/>
          <a:lstStyle/>
          <a:p>
            <a:pPr/>
          </a:p>
        </p:txBody>
      </p:sp>
      <p:sp>
        <p:nvSpPr>
          <p:cNvPr id="402" name="Straight Connector 22"/>
          <p:cNvSpPr/>
          <p:nvPr/>
        </p:nvSpPr>
        <p:spPr>
          <a:xfrm>
            <a:off x="9588869" y="3564280"/>
            <a:ext cx="452864" cy="452920"/>
          </a:xfrm>
          <a:prstGeom prst="line">
            <a:avLst/>
          </a:prstGeom>
          <a:ln w="28575">
            <a:solidFill>
              <a:srgbClr val="C00000"/>
            </a:solidFill>
            <a:miter/>
          </a:ln>
        </p:spPr>
        <p:txBody>
          <a:bodyPr lIns="45719" rIns="45719"/>
          <a:lstStyle/>
          <a:p>
            <a:pPr/>
          </a:p>
        </p:txBody>
      </p:sp>
      <p:sp>
        <p:nvSpPr>
          <p:cNvPr id="403" name="Straight Connector 25"/>
          <p:cNvSpPr/>
          <p:nvPr/>
        </p:nvSpPr>
        <p:spPr>
          <a:xfrm>
            <a:off x="6902109" y="3560264"/>
            <a:ext cx="452864" cy="452920"/>
          </a:xfrm>
          <a:prstGeom prst="line">
            <a:avLst/>
          </a:prstGeom>
          <a:ln w="28575">
            <a:solidFill>
              <a:srgbClr val="C00000"/>
            </a:solidFill>
            <a:miter/>
          </a:ln>
        </p:spPr>
        <p:txBody>
          <a:bodyPr lIns="45719" rIns="45719"/>
          <a:lstStyle/>
          <a:p>
            <a:pPr/>
          </a:p>
        </p:txBody>
      </p:sp>
      <p:sp>
        <p:nvSpPr>
          <p:cNvPr id="404" name="TextBox 26"/>
          <p:cNvSpPr txBox="1"/>
          <p:nvPr/>
        </p:nvSpPr>
        <p:spPr>
          <a:xfrm>
            <a:off x="6269732" y="3717047"/>
            <a:ext cx="256615"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C00000"/>
                </a:solidFill>
              </a:defRPr>
            </a:lvl1pPr>
          </a:lstStyle>
          <a:p>
            <a:pPr/>
            <a:r>
              <a:t>X</a:t>
            </a:r>
          </a:p>
        </p:txBody>
      </p:sp>
      <p:sp>
        <p:nvSpPr>
          <p:cNvPr id="405" name="TextBox 27"/>
          <p:cNvSpPr txBox="1"/>
          <p:nvPr/>
        </p:nvSpPr>
        <p:spPr>
          <a:xfrm>
            <a:off x="6589335" y="3129092"/>
            <a:ext cx="256615"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C00000"/>
                </a:solidFill>
              </a:defRPr>
            </a:lvl1pPr>
          </a:lstStyle>
          <a:p>
            <a:pPr/>
            <a:r>
              <a:t>X</a:t>
            </a:r>
          </a:p>
        </p:txBody>
      </p:sp>
      <p:sp>
        <p:nvSpPr>
          <p:cNvPr id="406" name="TextBox 28"/>
          <p:cNvSpPr txBox="1"/>
          <p:nvPr/>
        </p:nvSpPr>
        <p:spPr>
          <a:xfrm>
            <a:off x="8931173" y="4986971"/>
            <a:ext cx="1179945"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Availability</a:t>
            </a:r>
          </a:p>
        </p:txBody>
      </p:sp>
      <p:sp>
        <p:nvSpPr>
          <p:cNvPr id="407" name="TextBox 29"/>
          <p:cNvSpPr txBox="1"/>
          <p:nvPr/>
        </p:nvSpPr>
        <p:spPr>
          <a:xfrm>
            <a:off x="6077160" y="4986971"/>
            <a:ext cx="1349274"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Consistency</a:t>
            </a:r>
          </a:p>
        </p:txBody>
      </p:sp>
      <p:sp>
        <p:nvSpPr>
          <p:cNvPr id="408" name="Content Placeholder 2"/>
          <p:cNvSpPr txBox="1"/>
          <p:nvPr/>
        </p:nvSpPr>
        <p:spPr>
          <a:xfrm>
            <a:off x="312420" y="1214203"/>
            <a:ext cx="11605261" cy="448529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a:lnSpc>
                <a:spcPct val="90000"/>
              </a:lnSpc>
              <a:spcBef>
                <a:spcPts val="1000"/>
              </a:spcBef>
              <a:buSzPct val="100000"/>
              <a:buFont typeface="Arial"/>
              <a:buChar char="•"/>
              <a:defRPr b="1" sz="2200"/>
            </a:pPr>
          </a:p>
          <a:p>
            <a:pPr>
              <a:lnSpc>
                <a:spcPct val="90000"/>
              </a:lnSpc>
              <a:spcBef>
                <a:spcPts val="1000"/>
              </a:spcBef>
              <a:defRPr b="1" sz="2200"/>
            </a:pPr>
          </a:p>
          <a:p>
            <a:pPr marL="228600" indent="-228600">
              <a:lnSpc>
                <a:spcPct val="90000"/>
              </a:lnSpc>
              <a:spcBef>
                <a:spcPts val="1000"/>
              </a:spcBef>
              <a:buSzPct val="100000"/>
              <a:buFont typeface="Arial"/>
              <a:buChar char="•"/>
              <a:defRPr b="1" sz="2200"/>
            </a:pPr>
            <a:r>
              <a:t>When to fail write?</a:t>
            </a:r>
            <a:endParaRPr sz="2400"/>
          </a:p>
          <a:p>
            <a:pPr marL="228600" indent="-228600">
              <a:lnSpc>
                <a:spcPct val="90000"/>
              </a:lnSpc>
              <a:spcBef>
                <a:spcPts val="1000"/>
              </a:spcBef>
              <a:buSzPct val="100000"/>
              <a:buFont typeface="Arial"/>
              <a:buChar char="•"/>
              <a:defRPr b="1" sz="2200"/>
            </a:pPr>
            <a:r>
              <a:t>When to fail read?</a:t>
            </a:r>
            <a:endParaRPr sz="2400"/>
          </a:p>
          <a:p>
            <a:pPr marL="228600" indent="-228600">
              <a:lnSpc>
                <a:spcPct val="90000"/>
              </a:lnSpc>
              <a:spcBef>
                <a:spcPts val="1000"/>
              </a:spcBef>
              <a:buSzPct val="100000"/>
              <a:buFont typeface="Arial"/>
              <a:buChar char="•"/>
              <a:defRPr b="1" sz="2200"/>
            </a:pPr>
            <a:r>
              <a:t>Which server has the latest write?</a:t>
            </a:r>
            <a:endParaRPr sz="2400"/>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6" name="Title 1"/>
          <p:cNvSpPr txBox="1"/>
          <p:nvPr>
            <p:ph type="title"/>
          </p:nvPr>
        </p:nvSpPr>
        <p:spPr>
          <a:prstGeom prst="rect">
            <a:avLst/>
          </a:prstGeom>
        </p:spPr>
        <p:txBody>
          <a:bodyPr/>
          <a:lstStyle>
            <a:lvl1pPr defTabSz="905233">
              <a:defRPr sz="3564"/>
            </a:lvl1pPr>
          </a:lstStyle>
          <a:p>
            <a:pPr/>
            <a:r>
              <a:t>Quorum Consensus Algorithms</a:t>
            </a:r>
          </a:p>
        </p:txBody>
      </p:sp>
      <p:sp>
        <p:nvSpPr>
          <p:cNvPr id="417" name="Slide Number Placeholder 2"/>
          <p:cNvSpPr txBox="1"/>
          <p:nvPr>
            <p:ph type="sldNum" sz="quarter" idx="2"/>
          </p:nvPr>
        </p:nvSpPr>
        <p:spPr>
          <a:xfrm>
            <a:off x="11689744" y="639567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8" name="Content Placeholder 2"/>
          <p:cNvSpPr txBox="1"/>
          <p:nvPr/>
        </p:nvSpPr>
        <p:spPr>
          <a:xfrm>
            <a:off x="312420" y="1214203"/>
            <a:ext cx="11605261" cy="448529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228600" indent="-228600">
              <a:buSzPct val="100000"/>
              <a:buFont typeface="Arial"/>
              <a:buChar char="•"/>
              <a:defRPr b="1"/>
            </a:lvl1pPr>
          </a:lstStyle>
          <a:p>
            <a:pPr/>
            <a:r>
              <a:t>Consensus is a fundamental problem in fault-tolerant distributed systems. Consensus involves multiple servers agreeing on values. Once they reach a decision on a value, that decision is final. Typical consensus algorithms make progress when any majority of their servers is available; for example, a cluster of 5 servers can continue to operate even if 2 servers fail. If more servers fail, they stop making progress (but will never return an incorrect result).</a:t>
            </a:r>
            <a:endParaRPr sz="2400"/>
          </a:p>
        </p:txBody>
      </p:sp>
      <p:pic>
        <p:nvPicPr>
          <p:cNvPr id="419" name="Picture 3" descr="Picture 3"/>
          <p:cNvPicPr>
            <a:picLocks noChangeAspect="1"/>
          </p:cNvPicPr>
          <p:nvPr/>
        </p:nvPicPr>
        <p:blipFill>
          <a:blip r:embed="rId3">
            <a:extLst/>
          </a:blip>
          <a:stretch>
            <a:fillRect/>
          </a:stretch>
        </p:blipFill>
        <p:spPr>
          <a:xfrm>
            <a:off x="454151" y="2927019"/>
            <a:ext cx="2675596" cy="2560322"/>
          </a:xfrm>
          <a:prstGeom prst="rect">
            <a:avLst/>
          </a:prstGeom>
          <a:ln w="12700">
            <a:miter lim="400000"/>
          </a:ln>
        </p:spPr>
      </p:pic>
      <p:pic>
        <p:nvPicPr>
          <p:cNvPr id="420" name="Picture 7" descr="Picture 7"/>
          <p:cNvPicPr>
            <a:picLocks noChangeAspect="1"/>
          </p:cNvPicPr>
          <p:nvPr/>
        </p:nvPicPr>
        <p:blipFill>
          <a:blip r:embed="rId4">
            <a:extLst/>
          </a:blip>
          <a:stretch>
            <a:fillRect/>
          </a:stretch>
        </p:blipFill>
        <p:spPr>
          <a:xfrm>
            <a:off x="3129745" y="2927019"/>
            <a:ext cx="2809952" cy="2560321"/>
          </a:xfrm>
          <a:prstGeom prst="rect">
            <a:avLst/>
          </a:prstGeom>
          <a:ln w="12700">
            <a:miter lim="400000"/>
          </a:ln>
        </p:spPr>
      </p:pic>
      <p:pic>
        <p:nvPicPr>
          <p:cNvPr id="421" name="Picture 11" descr="Picture 11"/>
          <p:cNvPicPr>
            <a:picLocks noChangeAspect="1"/>
          </p:cNvPicPr>
          <p:nvPr/>
        </p:nvPicPr>
        <p:blipFill>
          <a:blip r:embed="rId5">
            <a:extLst/>
          </a:blip>
          <a:stretch>
            <a:fillRect/>
          </a:stretch>
        </p:blipFill>
        <p:spPr>
          <a:xfrm>
            <a:off x="6045474" y="2927018"/>
            <a:ext cx="2681031" cy="2560322"/>
          </a:xfrm>
          <a:prstGeom prst="rect">
            <a:avLst/>
          </a:prstGeom>
          <a:ln w="12700">
            <a:miter lim="400000"/>
          </a:ln>
        </p:spPr>
      </p:pic>
      <p:pic>
        <p:nvPicPr>
          <p:cNvPr id="422" name="Picture 12" descr="Picture 12"/>
          <p:cNvPicPr>
            <a:picLocks noChangeAspect="1"/>
          </p:cNvPicPr>
          <p:nvPr/>
        </p:nvPicPr>
        <p:blipFill>
          <a:blip r:embed="rId6">
            <a:extLst/>
          </a:blip>
          <a:stretch>
            <a:fillRect/>
          </a:stretch>
        </p:blipFill>
        <p:spPr>
          <a:xfrm>
            <a:off x="8726505" y="2927017"/>
            <a:ext cx="2681937" cy="2560322"/>
          </a:xfrm>
          <a:prstGeom prst="rect">
            <a:avLst/>
          </a:prstGeom>
          <a:ln w="12700">
            <a:miter lim="400000"/>
          </a:ln>
        </p:spPr>
      </p:pic>
      <p:sp>
        <p:nvSpPr>
          <p:cNvPr id="423" name="TextBox 13"/>
          <p:cNvSpPr txBox="1"/>
          <p:nvPr/>
        </p:nvSpPr>
        <p:spPr>
          <a:xfrm>
            <a:off x="1639741" y="5609968"/>
            <a:ext cx="3034820"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a:r>
              <a:t>2 servers fail</a:t>
            </a:r>
          </a:p>
        </p:txBody>
      </p:sp>
      <p:sp>
        <p:nvSpPr>
          <p:cNvPr id="424" name="TextBox 14"/>
          <p:cNvSpPr txBox="1"/>
          <p:nvPr/>
        </p:nvSpPr>
        <p:spPr>
          <a:xfrm>
            <a:off x="7209094" y="5609968"/>
            <a:ext cx="3034820"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a:r>
              <a:t>3 servers fail</a:t>
            </a:r>
          </a:p>
        </p:txBody>
      </p:sp>
      <p:sp>
        <p:nvSpPr>
          <p:cNvPr id="425" name="Straight Connector 16"/>
          <p:cNvSpPr/>
          <p:nvPr/>
        </p:nvSpPr>
        <p:spPr>
          <a:xfrm flipH="1">
            <a:off x="5976768" y="2760319"/>
            <a:ext cx="1" cy="3256051"/>
          </a:xfrm>
          <a:prstGeom prst="line">
            <a:avLst/>
          </a:prstGeom>
          <a:ln w="12700">
            <a:solidFill>
              <a:srgbClr val="545B64"/>
            </a:solidFill>
            <a:prstDash val="dash"/>
            <a:miter/>
          </a:ln>
        </p:spPr>
        <p:txBody>
          <a:bodyPr lIns="45719" rIns="45719"/>
          <a:lstStyle/>
          <a:p>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9" name="Title 1"/>
          <p:cNvSpPr txBox="1"/>
          <p:nvPr>
            <p:ph type="title"/>
          </p:nvPr>
        </p:nvSpPr>
        <p:spPr>
          <a:prstGeom prst="rect">
            <a:avLst/>
          </a:prstGeom>
        </p:spPr>
        <p:txBody>
          <a:bodyPr/>
          <a:lstStyle>
            <a:lvl1pPr defTabSz="905233">
              <a:defRPr sz="3564"/>
            </a:lvl1pPr>
          </a:lstStyle>
          <a:p>
            <a:pPr/>
            <a:r>
              <a:t>Quorum Consensus Algorithms</a:t>
            </a:r>
          </a:p>
        </p:txBody>
      </p:sp>
      <p:sp>
        <p:nvSpPr>
          <p:cNvPr id="430" name="Slide Number Placeholder 2"/>
          <p:cNvSpPr txBox="1"/>
          <p:nvPr>
            <p:ph type="sldNum" sz="quarter" idx="2"/>
          </p:nvPr>
        </p:nvSpPr>
        <p:spPr>
          <a:xfrm>
            <a:off x="11689744" y="639567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1" name="Content Placeholder 2"/>
          <p:cNvSpPr txBox="1"/>
          <p:nvPr/>
        </p:nvSpPr>
        <p:spPr>
          <a:xfrm>
            <a:off x="312420" y="1214203"/>
            <a:ext cx="11605261" cy="448529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a:buSzPct val="100000"/>
              <a:buFont typeface="Arial"/>
              <a:buChar char="•"/>
              <a:defRPr b="1"/>
            </a:pPr>
            <a:r>
              <a:t>Paxos</a:t>
            </a:r>
            <a:r>
              <a:rPr baseline="30000"/>
              <a:t>[2] </a:t>
            </a:r>
            <a:r>
              <a:t>and Paxos Made Simple</a:t>
            </a:r>
            <a:r>
              <a:rPr baseline="30000"/>
              <a:t>[3]</a:t>
            </a:r>
            <a:endParaRPr sz="2400"/>
          </a:p>
          <a:p>
            <a:pPr marL="228600" indent="-228600">
              <a:buSzPct val="100000"/>
              <a:buFont typeface="Arial"/>
              <a:buChar char="•"/>
              <a:defRPr b="1"/>
            </a:pPr>
          </a:p>
          <a:p>
            <a:pPr marL="228600" indent="-228600">
              <a:buSzPct val="100000"/>
              <a:buFont typeface="Arial"/>
              <a:buChar char="•"/>
              <a:defRPr b="1"/>
            </a:pPr>
            <a:r>
              <a:t>Raft</a:t>
            </a:r>
            <a:r>
              <a:rPr baseline="30000"/>
              <a:t>[4]</a:t>
            </a:r>
            <a:r>
              <a:t> is a consensus algorithm that is designed to be easy to understand. It's equivalent to Paxos in fault-tolerance and performance. The difference is that it's decomposed into relatively independent subproblems, and it cleanly addresses all major pieces needed for practical systems.</a:t>
            </a:r>
            <a:endParaRPr sz="2400"/>
          </a:p>
          <a:p>
            <a:pPr marL="228600" indent="-228600">
              <a:buSzPct val="100000"/>
              <a:buFont typeface="Arial"/>
              <a:buChar char="•"/>
              <a:defRPr b="1"/>
            </a:pPr>
          </a:p>
        </p:txBody>
      </p:sp>
      <p:sp>
        <p:nvSpPr>
          <p:cNvPr id="432" name="TextBox 6"/>
          <p:cNvSpPr txBox="1"/>
          <p:nvPr/>
        </p:nvSpPr>
        <p:spPr>
          <a:xfrm>
            <a:off x="1121485" y="5427646"/>
            <a:ext cx="10209008" cy="8984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i="1" sz="1400"/>
            </a:pPr>
            <a:r>
              <a:t>[2] Leslie Lamport. 1998. The part-time parliament. ACM Trans. Comput. Syst. 16, 2 (May 1998), 133–169.</a:t>
            </a:r>
          </a:p>
          <a:p>
            <a:pPr>
              <a:defRPr i="1" sz="1400"/>
            </a:pPr>
            <a:r>
              <a:t>[3] Leslie Lamport. 2001. Paxos Made Simple. ACM SIGACT News 32, 4 (December 2001), 51-58.</a:t>
            </a:r>
          </a:p>
          <a:p>
            <a:pPr>
              <a:defRPr i="1" sz="1400"/>
            </a:pPr>
            <a:r>
              <a:t>[4] Diego Ongaro and John Ousterhout. 2014. In search of an understandable consensus algorithm. In Proceedings of the 2014 USENIX conference on USENIX Annual Technical Conference (USENIX ATC’14).</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6" name="Title 1"/>
          <p:cNvSpPr txBox="1"/>
          <p:nvPr>
            <p:ph type="title"/>
          </p:nvPr>
        </p:nvSpPr>
        <p:spPr>
          <a:prstGeom prst="rect">
            <a:avLst/>
          </a:prstGeom>
        </p:spPr>
        <p:txBody>
          <a:bodyPr/>
          <a:lstStyle/>
          <a:p>
            <a:pPr defTabSz="905233">
              <a:defRPr sz="3564"/>
            </a:pPr>
            <a:r>
              <a:t>Quorum Consensus Example </a:t>
            </a:r>
            <a:r>
              <a:rPr baseline="29979"/>
              <a:t>[5]</a:t>
            </a:r>
          </a:p>
        </p:txBody>
      </p:sp>
      <p:sp>
        <p:nvSpPr>
          <p:cNvPr id="437" name="Slide Number Placeholder 2"/>
          <p:cNvSpPr txBox="1"/>
          <p:nvPr>
            <p:ph type="sldNum" sz="quarter" idx="2"/>
          </p:nvPr>
        </p:nvSpPr>
        <p:spPr>
          <a:xfrm>
            <a:off x="11689744" y="639567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8" name="Content Placeholder 2"/>
          <p:cNvSpPr txBox="1"/>
          <p:nvPr/>
        </p:nvSpPr>
        <p:spPr>
          <a:xfrm>
            <a:off x="312420" y="1214202"/>
            <a:ext cx="11605261" cy="513103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a:buSzPct val="100000"/>
              <a:buFont typeface="Arial"/>
              <a:buChar char="•"/>
              <a:defRPr b="1"/>
            </a:pPr>
            <a:r>
              <a:t>There are N replicas in a group.</a:t>
            </a:r>
            <a:endParaRPr sz="2400"/>
          </a:p>
          <a:p>
            <a:pPr marL="228600" indent="-228600">
              <a:buSzPct val="100000"/>
              <a:buFont typeface="Arial"/>
              <a:buChar char="•"/>
              <a:defRPr b="1"/>
            </a:pPr>
            <a:r>
              <a:t>Each replica stores the state for each item, plus an extra piece of information: a version number.</a:t>
            </a:r>
            <a:endParaRPr sz="2400"/>
          </a:p>
          <a:p>
            <a:pPr marL="228600" indent="-228600">
              <a:buSzPct val="100000"/>
              <a:buFont typeface="Arial"/>
              <a:buChar char="•"/>
              <a:defRPr b="1"/>
            </a:pPr>
            <a:r>
              <a:t>The idea is that if different replicas store different version numbers for an item, the state associated with a larger version number is more recent than the state associated with a smaller version number.</a:t>
            </a:r>
            <a:endParaRPr sz="2400"/>
          </a:p>
        </p:txBody>
      </p:sp>
      <p:sp>
        <p:nvSpPr>
          <p:cNvPr id="439" name="TextBox 6"/>
          <p:cNvSpPr txBox="1"/>
          <p:nvPr/>
        </p:nvSpPr>
        <p:spPr>
          <a:xfrm>
            <a:off x="1121485" y="5897210"/>
            <a:ext cx="10209008"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i="1" sz="1400"/>
            </a:lvl1pPr>
          </a:lstStyle>
          <a:p>
            <a:pPr/>
            <a:r>
              <a:t>[5] http://web.mit.edu/6.033/2005/wwwdocs/quorum_note.html</a:t>
            </a:r>
          </a:p>
        </p:txBody>
      </p:sp>
      <p:pic>
        <p:nvPicPr>
          <p:cNvPr id="440" name="Picture 7" descr="Picture 7"/>
          <p:cNvPicPr>
            <a:picLocks noChangeAspect="1"/>
          </p:cNvPicPr>
          <p:nvPr/>
        </p:nvPicPr>
        <p:blipFill>
          <a:blip r:embed="rId3">
            <a:extLst/>
          </a:blip>
          <a:stretch>
            <a:fillRect/>
          </a:stretch>
        </p:blipFill>
        <p:spPr>
          <a:xfrm>
            <a:off x="454151" y="2667524"/>
            <a:ext cx="2675596" cy="2560322"/>
          </a:xfrm>
          <a:prstGeom prst="rect">
            <a:avLst/>
          </a:prstGeom>
          <a:ln w="12700">
            <a:miter lim="400000"/>
          </a:ln>
        </p:spPr>
      </p:pic>
      <p:pic>
        <p:nvPicPr>
          <p:cNvPr id="441" name="Picture 8" descr="Picture 8"/>
          <p:cNvPicPr>
            <a:picLocks noChangeAspect="1"/>
          </p:cNvPicPr>
          <p:nvPr/>
        </p:nvPicPr>
        <p:blipFill>
          <a:blip r:embed="rId4">
            <a:extLst/>
          </a:blip>
          <a:stretch>
            <a:fillRect/>
          </a:stretch>
        </p:blipFill>
        <p:spPr>
          <a:xfrm>
            <a:off x="3129745" y="2667523"/>
            <a:ext cx="2809952" cy="2560322"/>
          </a:xfrm>
          <a:prstGeom prst="rect">
            <a:avLst/>
          </a:prstGeom>
          <a:ln w="12700">
            <a:miter lim="400000"/>
          </a:ln>
        </p:spPr>
      </p:pic>
      <p:pic>
        <p:nvPicPr>
          <p:cNvPr id="442" name="Picture 9" descr="Picture 9"/>
          <p:cNvPicPr>
            <a:picLocks noChangeAspect="1"/>
          </p:cNvPicPr>
          <p:nvPr/>
        </p:nvPicPr>
        <p:blipFill>
          <a:blip r:embed="rId5">
            <a:extLst/>
          </a:blip>
          <a:stretch>
            <a:fillRect/>
          </a:stretch>
        </p:blipFill>
        <p:spPr>
          <a:xfrm>
            <a:off x="5939697" y="2667523"/>
            <a:ext cx="2811074" cy="2560322"/>
          </a:xfrm>
          <a:prstGeom prst="rect">
            <a:avLst/>
          </a:prstGeom>
          <a:ln w="12700">
            <a:miter lim="400000"/>
          </a:ln>
        </p:spPr>
      </p:pic>
      <p:pic>
        <p:nvPicPr>
          <p:cNvPr id="443" name="Picture 10" descr="Picture 10"/>
          <p:cNvPicPr>
            <a:picLocks noChangeAspect="1"/>
          </p:cNvPicPr>
          <p:nvPr/>
        </p:nvPicPr>
        <p:blipFill>
          <a:blip r:embed="rId6">
            <a:extLst/>
          </a:blip>
          <a:stretch>
            <a:fillRect/>
          </a:stretch>
        </p:blipFill>
        <p:spPr>
          <a:xfrm>
            <a:off x="8749648" y="2667523"/>
            <a:ext cx="2858804" cy="2560322"/>
          </a:xfrm>
          <a:prstGeom prst="rect">
            <a:avLst/>
          </a:prstGeom>
          <a:ln w="12700">
            <a:miter lim="400000"/>
          </a:ln>
        </p:spPr>
      </p:pic>
      <p:sp>
        <p:nvSpPr>
          <p:cNvPr id="444" name="Straight Connector 11"/>
          <p:cNvSpPr/>
          <p:nvPr/>
        </p:nvSpPr>
        <p:spPr>
          <a:xfrm flipH="1">
            <a:off x="5952054" y="2500824"/>
            <a:ext cx="1" cy="3256051"/>
          </a:xfrm>
          <a:prstGeom prst="line">
            <a:avLst/>
          </a:prstGeom>
          <a:ln w="12700">
            <a:solidFill>
              <a:srgbClr val="545B64"/>
            </a:solidFill>
            <a:prstDash val="dash"/>
            <a:miter/>
          </a:ln>
        </p:spPr>
        <p:txBody>
          <a:bodyPr lIns="45719" rIns="45719"/>
          <a:lstStyle/>
          <a:p>
            <a:pPr/>
          </a:p>
        </p:txBody>
      </p:sp>
      <p:sp>
        <p:nvSpPr>
          <p:cNvPr id="445" name="TextBox 12"/>
          <p:cNvSpPr txBox="1"/>
          <p:nvPr/>
        </p:nvSpPr>
        <p:spPr>
          <a:xfrm>
            <a:off x="1726239" y="5434507"/>
            <a:ext cx="3034820"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a:r>
              <a:t>Leader Election</a:t>
            </a:r>
          </a:p>
        </p:txBody>
      </p:sp>
      <p:sp>
        <p:nvSpPr>
          <p:cNvPr id="446" name="TextBox 13"/>
          <p:cNvSpPr txBox="1"/>
          <p:nvPr/>
        </p:nvSpPr>
        <p:spPr>
          <a:xfrm>
            <a:off x="7295591" y="5434507"/>
            <a:ext cx="3034820"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a:r>
              <a:t>Replication</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0" name="Title 1"/>
          <p:cNvSpPr txBox="1"/>
          <p:nvPr>
            <p:ph type="title"/>
          </p:nvPr>
        </p:nvSpPr>
        <p:spPr>
          <a:prstGeom prst="rect">
            <a:avLst/>
          </a:prstGeom>
        </p:spPr>
        <p:txBody>
          <a:bodyPr/>
          <a:lstStyle/>
          <a:p>
            <a:pPr defTabSz="905233">
              <a:defRPr sz="3564"/>
            </a:pPr>
            <a:r>
              <a:t>Quorum Consensus Example </a:t>
            </a:r>
            <a:r>
              <a:rPr baseline="29979"/>
              <a:t>[5]</a:t>
            </a:r>
          </a:p>
        </p:txBody>
      </p:sp>
      <p:sp>
        <p:nvSpPr>
          <p:cNvPr id="451" name="Slide Number Placeholder 2"/>
          <p:cNvSpPr txBox="1"/>
          <p:nvPr>
            <p:ph type="sldNum" sz="quarter" idx="2"/>
          </p:nvPr>
        </p:nvSpPr>
        <p:spPr>
          <a:xfrm>
            <a:off x="11689744" y="639567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2" name="Content Placeholder 2"/>
          <p:cNvSpPr txBox="1"/>
          <p:nvPr/>
        </p:nvSpPr>
        <p:spPr>
          <a:xfrm>
            <a:off x="312420" y="1214202"/>
            <a:ext cx="11605261" cy="513103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228600" indent="-228600">
              <a:buSzPct val="100000"/>
              <a:buFont typeface="Arial"/>
              <a:buChar char="•"/>
              <a:defRPr b="1"/>
            </a:lvl1pPr>
          </a:lstStyle>
          <a:p>
            <a:pPr/>
            <a:r>
              <a:t>Reads go to a read quorum of size R and writes go to a write quorum of size W. Furthermore, we require that R+W &gt; N, i.e., read quorums always intersect with write quorums. This will ensure that read results always reflect the result of the most recent write (because the read quorum will include at least one replica that was involved in the most recent write).</a:t>
            </a:r>
          </a:p>
        </p:txBody>
      </p:sp>
      <p:sp>
        <p:nvSpPr>
          <p:cNvPr id="453" name="TextBox 6"/>
          <p:cNvSpPr txBox="1"/>
          <p:nvPr/>
        </p:nvSpPr>
        <p:spPr>
          <a:xfrm>
            <a:off x="1121485" y="5897210"/>
            <a:ext cx="10209008"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i="1" sz="1400"/>
            </a:lvl1pPr>
          </a:lstStyle>
          <a:p>
            <a:pPr/>
            <a:r>
              <a:t>[5] http://web.mit.edu/6.033/2005/wwwdocs/quorum_note.html</a:t>
            </a:r>
          </a:p>
        </p:txBody>
      </p:sp>
      <p:pic>
        <p:nvPicPr>
          <p:cNvPr id="454" name="Picture 7" descr="Picture 7"/>
          <p:cNvPicPr>
            <a:picLocks noChangeAspect="1"/>
          </p:cNvPicPr>
          <p:nvPr/>
        </p:nvPicPr>
        <p:blipFill>
          <a:blip r:embed="rId3">
            <a:extLst/>
          </a:blip>
          <a:stretch>
            <a:fillRect/>
          </a:stretch>
        </p:blipFill>
        <p:spPr>
          <a:xfrm>
            <a:off x="454151" y="2667524"/>
            <a:ext cx="2675596" cy="2560322"/>
          </a:xfrm>
          <a:prstGeom prst="rect">
            <a:avLst/>
          </a:prstGeom>
          <a:ln w="12700">
            <a:miter lim="400000"/>
          </a:ln>
        </p:spPr>
      </p:pic>
      <p:pic>
        <p:nvPicPr>
          <p:cNvPr id="455" name="Picture 8" descr="Picture 8"/>
          <p:cNvPicPr>
            <a:picLocks noChangeAspect="1"/>
          </p:cNvPicPr>
          <p:nvPr/>
        </p:nvPicPr>
        <p:blipFill>
          <a:blip r:embed="rId4">
            <a:extLst/>
          </a:blip>
          <a:stretch>
            <a:fillRect/>
          </a:stretch>
        </p:blipFill>
        <p:spPr>
          <a:xfrm>
            <a:off x="3129745" y="2667523"/>
            <a:ext cx="2809952" cy="2560322"/>
          </a:xfrm>
          <a:prstGeom prst="rect">
            <a:avLst/>
          </a:prstGeom>
          <a:ln w="12700">
            <a:miter lim="400000"/>
          </a:ln>
        </p:spPr>
      </p:pic>
      <p:pic>
        <p:nvPicPr>
          <p:cNvPr id="456" name="Picture 9" descr="Picture 9"/>
          <p:cNvPicPr>
            <a:picLocks noChangeAspect="1"/>
          </p:cNvPicPr>
          <p:nvPr/>
        </p:nvPicPr>
        <p:blipFill>
          <a:blip r:embed="rId5">
            <a:extLst/>
          </a:blip>
          <a:stretch>
            <a:fillRect/>
          </a:stretch>
        </p:blipFill>
        <p:spPr>
          <a:xfrm>
            <a:off x="5939697" y="2667523"/>
            <a:ext cx="2811074" cy="2560322"/>
          </a:xfrm>
          <a:prstGeom prst="rect">
            <a:avLst/>
          </a:prstGeom>
          <a:ln w="12700">
            <a:miter lim="400000"/>
          </a:ln>
        </p:spPr>
      </p:pic>
      <p:pic>
        <p:nvPicPr>
          <p:cNvPr id="457" name="Picture 10" descr="Picture 10"/>
          <p:cNvPicPr>
            <a:picLocks noChangeAspect="1"/>
          </p:cNvPicPr>
          <p:nvPr/>
        </p:nvPicPr>
        <p:blipFill>
          <a:blip r:embed="rId6">
            <a:extLst/>
          </a:blip>
          <a:stretch>
            <a:fillRect/>
          </a:stretch>
        </p:blipFill>
        <p:spPr>
          <a:xfrm>
            <a:off x="8749648" y="2667523"/>
            <a:ext cx="2858804" cy="2560322"/>
          </a:xfrm>
          <a:prstGeom prst="rect">
            <a:avLst/>
          </a:prstGeom>
          <a:ln w="12700">
            <a:miter lim="400000"/>
          </a:ln>
        </p:spPr>
      </p:pic>
      <p:sp>
        <p:nvSpPr>
          <p:cNvPr id="458" name="Straight Connector 11"/>
          <p:cNvSpPr/>
          <p:nvPr/>
        </p:nvSpPr>
        <p:spPr>
          <a:xfrm flipH="1">
            <a:off x="5952054" y="2500824"/>
            <a:ext cx="1" cy="3256051"/>
          </a:xfrm>
          <a:prstGeom prst="line">
            <a:avLst/>
          </a:prstGeom>
          <a:ln w="12700">
            <a:solidFill>
              <a:srgbClr val="545B64"/>
            </a:solidFill>
            <a:prstDash val="dash"/>
            <a:miter/>
          </a:ln>
        </p:spPr>
        <p:txBody>
          <a:bodyPr lIns="45719" rIns="45719"/>
          <a:lstStyle/>
          <a:p>
            <a:pPr/>
          </a:p>
        </p:txBody>
      </p:sp>
      <p:sp>
        <p:nvSpPr>
          <p:cNvPr id="459" name="TextBox 12"/>
          <p:cNvSpPr txBox="1"/>
          <p:nvPr/>
        </p:nvSpPr>
        <p:spPr>
          <a:xfrm>
            <a:off x="1726239" y="5434507"/>
            <a:ext cx="3034820"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a:r>
              <a:t>Leader Election</a:t>
            </a:r>
          </a:p>
        </p:txBody>
      </p:sp>
      <p:sp>
        <p:nvSpPr>
          <p:cNvPr id="460" name="TextBox 13"/>
          <p:cNvSpPr txBox="1"/>
          <p:nvPr/>
        </p:nvSpPr>
        <p:spPr>
          <a:xfrm>
            <a:off x="7295591" y="5434507"/>
            <a:ext cx="3034820"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a:r>
              <a:t>Replication</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4" name="Title 1"/>
          <p:cNvSpPr txBox="1"/>
          <p:nvPr>
            <p:ph type="title"/>
          </p:nvPr>
        </p:nvSpPr>
        <p:spPr>
          <a:prstGeom prst="rect">
            <a:avLst/>
          </a:prstGeom>
        </p:spPr>
        <p:txBody>
          <a:bodyPr/>
          <a:lstStyle>
            <a:lvl1pPr defTabSz="905233">
              <a:defRPr sz="3564"/>
            </a:lvl1pPr>
          </a:lstStyle>
          <a:p>
            <a:pPr/>
            <a:r>
              <a:t>Quorum Consensus Example</a:t>
            </a:r>
          </a:p>
        </p:txBody>
      </p:sp>
      <p:sp>
        <p:nvSpPr>
          <p:cNvPr id="465" name="Slide Number Placeholder 2"/>
          <p:cNvSpPr txBox="1"/>
          <p:nvPr>
            <p:ph type="sldNum" sz="quarter" idx="2"/>
          </p:nvPr>
        </p:nvSpPr>
        <p:spPr>
          <a:xfrm>
            <a:off x="11689744" y="639567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66" name="Content Placeholder 2"/>
          <p:cNvSpPr txBox="1"/>
          <p:nvPr/>
        </p:nvSpPr>
        <p:spPr>
          <a:xfrm>
            <a:off x="312420" y="1214202"/>
            <a:ext cx="11605261" cy="513103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a:buSzPct val="100000"/>
              <a:buFont typeface="Arial"/>
              <a:buChar char="•"/>
              <a:defRPr b="1"/>
            </a:pPr>
            <a:r>
              <a:t>For example, consider a group of 3 replicas. Then we have the following possibilities:</a:t>
            </a:r>
            <a:endParaRPr sz="2400"/>
          </a:p>
          <a:p>
            <a:pPr lvl="1" marL="685800" indent="-228600">
              <a:lnSpc>
                <a:spcPct val="90000"/>
              </a:lnSpc>
              <a:spcBef>
                <a:spcPts val="500"/>
              </a:spcBef>
              <a:buSzPct val="100000"/>
              <a:buFont typeface="Arial"/>
              <a:buChar char="•"/>
              <a:defRPr b="1" sz="1400"/>
            </a:pPr>
            <a:r>
              <a:t>R=3 and W=1. This improves performance for writes at the expense of reads, which is probably a bad idea since generally reads are more common than writes. In addition, this choice of quorums is bad because a write might happen at a single replica that then fails. If that replica were to lose its state, the outcome of the write would be lost. So generally we would like to have W&gt;1.</a:t>
            </a:r>
            <a:endParaRPr sz="2000"/>
          </a:p>
          <a:p>
            <a:pPr lvl="1" marL="685800" indent="-228600">
              <a:lnSpc>
                <a:spcPct val="90000"/>
              </a:lnSpc>
              <a:spcBef>
                <a:spcPts val="500"/>
              </a:spcBef>
              <a:buSzPct val="100000"/>
              <a:buFont typeface="Arial"/>
              <a:buChar char="•"/>
              <a:defRPr b="1" sz="1400"/>
            </a:pPr>
            <a:r>
              <a:t>R=1 and W=3. This works very well for reads which is generally good since reads are common. But it is undesirable for writes because if one of the replicas is down or inaccessible, a write cannot complete until that replica recovers.</a:t>
            </a:r>
            <a:endParaRPr sz="2000"/>
          </a:p>
          <a:p>
            <a:pPr lvl="1" marL="685800" indent="-228600">
              <a:lnSpc>
                <a:spcPct val="90000"/>
              </a:lnSpc>
              <a:spcBef>
                <a:spcPts val="500"/>
              </a:spcBef>
              <a:buSzPct val="100000"/>
              <a:buFont typeface="Arial"/>
              <a:buChar char="•"/>
              <a:defRPr b="1" sz="1400"/>
            </a:pPr>
            <a:r>
              <a:t>R=2 and W=2. This choice is a good compromise compared to the R=1 and W=3 choice, since it increases the cost of reads in return for providing reasonable availability for writes.</a:t>
            </a:r>
            <a:endParaRPr sz="2000"/>
          </a:p>
        </p:txBody>
      </p:sp>
      <p:sp>
        <p:nvSpPr>
          <p:cNvPr id="467" name="Rectangle 3"/>
          <p:cNvSpPr/>
          <p:nvPr/>
        </p:nvSpPr>
        <p:spPr>
          <a:xfrm>
            <a:off x="926757" y="1569307"/>
            <a:ext cx="10935729" cy="605483"/>
          </a:xfrm>
          <a:prstGeom prst="rect">
            <a:avLst/>
          </a:prstGeom>
          <a:ln w="12700">
            <a:solidFill>
              <a:srgbClr val="535B63"/>
            </a:solidFill>
            <a:prstDash val="dash"/>
            <a:miter/>
          </a:ln>
        </p:spPr>
        <p:txBody>
          <a:bodyPr lIns="45719" rIns="45719"/>
          <a:lstStyle/>
          <a:p>
            <a:pPr>
              <a:defRPr sz="1200">
                <a:solidFill>
                  <a:srgbClr val="535B63"/>
                </a:solidFill>
              </a:defRPr>
            </a:pPr>
          </a:p>
        </p:txBody>
      </p:sp>
      <p:grpSp>
        <p:nvGrpSpPr>
          <p:cNvPr id="470" name="Oval 4"/>
          <p:cNvGrpSpPr/>
          <p:nvPr/>
        </p:nvGrpSpPr>
        <p:grpSpPr>
          <a:xfrm>
            <a:off x="1691844" y="4386646"/>
            <a:ext cx="580769" cy="580769"/>
            <a:chOff x="0" y="0"/>
            <a:chExt cx="580767" cy="580767"/>
          </a:xfrm>
        </p:grpSpPr>
        <p:sp>
          <p:nvSpPr>
            <p:cNvPr id="468"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a:solidFill>
                    <a:srgbClr val="FAFAFA"/>
                  </a:solidFill>
                </a:defRPr>
              </a:pPr>
            </a:p>
          </p:txBody>
        </p:sp>
        <p:sp>
          <p:nvSpPr>
            <p:cNvPr id="469" name="S2"/>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S2</a:t>
              </a:r>
            </a:p>
          </p:txBody>
        </p:sp>
      </p:grpSp>
      <p:grpSp>
        <p:nvGrpSpPr>
          <p:cNvPr id="473" name="Oval 8"/>
          <p:cNvGrpSpPr/>
          <p:nvPr/>
        </p:nvGrpSpPr>
        <p:grpSpPr>
          <a:xfrm>
            <a:off x="2858527" y="4386646"/>
            <a:ext cx="580769" cy="580769"/>
            <a:chOff x="0" y="0"/>
            <a:chExt cx="580767" cy="580767"/>
          </a:xfrm>
        </p:grpSpPr>
        <p:sp>
          <p:nvSpPr>
            <p:cNvPr id="471"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a:solidFill>
                    <a:srgbClr val="FAFAFA"/>
                  </a:solidFill>
                </a:defRPr>
              </a:pPr>
            </a:p>
          </p:txBody>
        </p:sp>
        <p:sp>
          <p:nvSpPr>
            <p:cNvPr id="472" name="S3"/>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S3</a:t>
              </a:r>
            </a:p>
          </p:txBody>
        </p:sp>
      </p:grpSp>
      <p:grpSp>
        <p:nvGrpSpPr>
          <p:cNvPr id="476" name="Oval 9"/>
          <p:cNvGrpSpPr/>
          <p:nvPr/>
        </p:nvGrpSpPr>
        <p:grpSpPr>
          <a:xfrm>
            <a:off x="2272611" y="3543320"/>
            <a:ext cx="580769" cy="580769"/>
            <a:chOff x="0" y="0"/>
            <a:chExt cx="580767" cy="580767"/>
          </a:xfrm>
        </p:grpSpPr>
        <p:sp>
          <p:nvSpPr>
            <p:cNvPr id="474"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a:solidFill>
                    <a:srgbClr val="FAFAFA"/>
                  </a:solidFill>
                </a:defRPr>
              </a:pPr>
            </a:p>
          </p:txBody>
        </p:sp>
        <p:sp>
          <p:nvSpPr>
            <p:cNvPr id="475" name="S1"/>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S1</a:t>
              </a:r>
            </a:p>
          </p:txBody>
        </p:sp>
      </p:grpSp>
      <p:grpSp>
        <p:nvGrpSpPr>
          <p:cNvPr id="479" name="Oval 11"/>
          <p:cNvGrpSpPr/>
          <p:nvPr/>
        </p:nvGrpSpPr>
        <p:grpSpPr>
          <a:xfrm>
            <a:off x="4242486" y="4386646"/>
            <a:ext cx="580768" cy="580769"/>
            <a:chOff x="0" y="0"/>
            <a:chExt cx="580767" cy="580767"/>
          </a:xfrm>
        </p:grpSpPr>
        <p:sp>
          <p:nvSpPr>
            <p:cNvPr id="477"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a:solidFill>
                    <a:srgbClr val="FAFAFA"/>
                  </a:solidFill>
                </a:defRPr>
              </a:pPr>
            </a:p>
          </p:txBody>
        </p:sp>
        <p:sp>
          <p:nvSpPr>
            <p:cNvPr id="478" name="S2"/>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S2</a:t>
              </a:r>
            </a:p>
          </p:txBody>
        </p:sp>
      </p:grpSp>
      <p:grpSp>
        <p:nvGrpSpPr>
          <p:cNvPr id="482" name="Oval 12"/>
          <p:cNvGrpSpPr/>
          <p:nvPr/>
        </p:nvGrpSpPr>
        <p:grpSpPr>
          <a:xfrm>
            <a:off x="5409169" y="4386646"/>
            <a:ext cx="580769" cy="580769"/>
            <a:chOff x="0" y="0"/>
            <a:chExt cx="580767" cy="580767"/>
          </a:xfrm>
        </p:grpSpPr>
        <p:sp>
          <p:nvSpPr>
            <p:cNvPr id="480"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a:solidFill>
                    <a:srgbClr val="FAFAFA"/>
                  </a:solidFill>
                </a:defRPr>
              </a:pPr>
            </a:p>
          </p:txBody>
        </p:sp>
        <p:sp>
          <p:nvSpPr>
            <p:cNvPr id="481" name="S3"/>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S3</a:t>
              </a:r>
            </a:p>
          </p:txBody>
        </p:sp>
      </p:grpSp>
      <p:grpSp>
        <p:nvGrpSpPr>
          <p:cNvPr id="485" name="Oval 13"/>
          <p:cNvGrpSpPr/>
          <p:nvPr/>
        </p:nvGrpSpPr>
        <p:grpSpPr>
          <a:xfrm>
            <a:off x="4823252" y="3543320"/>
            <a:ext cx="580769" cy="580769"/>
            <a:chOff x="0" y="0"/>
            <a:chExt cx="580767" cy="580767"/>
          </a:xfrm>
        </p:grpSpPr>
        <p:sp>
          <p:nvSpPr>
            <p:cNvPr id="483"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sz="1200">
                  <a:solidFill>
                    <a:srgbClr val="535B63"/>
                  </a:solidFill>
                </a:defRPr>
              </a:pPr>
            </a:p>
          </p:txBody>
        </p:sp>
        <p:sp>
          <p:nvSpPr>
            <p:cNvPr id="484" name="S1"/>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S1</a:t>
              </a:r>
            </a:p>
          </p:txBody>
        </p:sp>
      </p:grpSp>
      <p:grpSp>
        <p:nvGrpSpPr>
          <p:cNvPr id="488" name="Oval 14"/>
          <p:cNvGrpSpPr/>
          <p:nvPr/>
        </p:nvGrpSpPr>
        <p:grpSpPr>
          <a:xfrm>
            <a:off x="6787978" y="4386646"/>
            <a:ext cx="580769" cy="580769"/>
            <a:chOff x="0" y="0"/>
            <a:chExt cx="580767" cy="580767"/>
          </a:xfrm>
        </p:grpSpPr>
        <p:sp>
          <p:nvSpPr>
            <p:cNvPr id="486"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a:solidFill>
                    <a:srgbClr val="FAFAFA"/>
                  </a:solidFill>
                </a:defRPr>
              </a:pPr>
            </a:p>
          </p:txBody>
        </p:sp>
        <p:sp>
          <p:nvSpPr>
            <p:cNvPr id="487" name="S2"/>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S2</a:t>
              </a:r>
            </a:p>
          </p:txBody>
        </p:sp>
      </p:grpSp>
      <p:grpSp>
        <p:nvGrpSpPr>
          <p:cNvPr id="491" name="Oval 15"/>
          <p:cNvGrpSpPr/>
          <p:nvPr/>
        </p:nvGrpSpPr>
        <p:grpSpPr>
          <a:xfrm>
            <a:off x="7954661" y="4386646"/>
            <a:ext cx="580769" cy="580769"/>
            <a:chOff x="0" y="0"/>
            <a:chExt cx="580767" cy="580767"/>
          </a:xfrm>
        </p:grpSpPr>
        <p:sp>
          <p:nvSpPr>
            <p:cNvPr id="489"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a:solidFill>
                    <a:srgbClr val="FAFAFA"/>
                  </a:solidFill>
                </a:defRPr>
              </a:pPr>
            </a:p>
          </p:txBody>
        </p:sp>
        <p:sp>
          <p:nvSpPr>
            <p:cNvPr id="490" name="S3"/>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S3</a:t>
              </a:r>
            </a:p>
          </p:txBody>
        </p:sp>
      </p:grpSp>
      <p:grpSp>
        <p:nvGrpSpPr>
          <p:cNvPr id="494" name="Oval 16"/>
          <p:cNvGrpSpPr/>
          <p:nvPr/>
        </p:nvGrpSpPr>
        <p:grpSpPr>
          <a:xfrm>
            <a:off x="7368746" y="3543320"/>
            <a:ext cx="580769" cy="580769"/>
            <a:chOff x="0" y="0"/>
            <a:chExt cx="580767" cy="580767"/>
          </a:xfrm>
        </p:grpSpPr>
        <p:sp>
          <p:nvSpPr>
            <p:cNvPr id="492"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sz="1200">
                  <a:solidFill>
                    <a:srgbClr val="535B63"/>
                  </a:solidFill>
                </a:defRPr>
              </a:pPr>
            </a:p>
          </p:txBody>
        </p:sp>
        <p:sp>
          <p:nvSpPr>
            <p:cNvPr id="493" name="S1"/>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S1</a:t>
              </a:r>
            </a:p>
          </p:txBody>
        </p:sp>
      </p:grpSp>
      <p:sp>
        <p:nvSpPr>
          <p:cNvPr id="514" name="Straight Arrow Connector 18"/>
          <p:cNvSpPr/>
          <p:nvPr/>
        </p:nvSpPr>
        <p:spPr>
          <a:xfrm>
            <a:off x="2117998" y="4941073"/>
            <a:ext cx="356697" cy="6936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w="12700">
            <a:solidFill>
              <a:srgbClr val="545B64"/>
            </a:solidFill>
            <a:miter/>
            <a:tailEnd type="triangle"/>
          </a:ln>
        </p:spPr>
        <p:txBody>
          <a:bodyPr/>
          <a:lstStyle/>
          <a:p>
            <a:pPr/>
          </a:p>
        </p:txBody>
      </p:sp>
      <p:sp>
        <p:nvSpPr>
          <p:cNvPr id="496" name="TextBox 19"/>
          <p:cNvSpPr txBox="1"/>
          <p:nvPr/>
        </p:nvSpPr>
        <p:spPr>
          <a:xfrm>
            <a:off x="2272724" y="5634766"/>
            <a:ext cx="586790"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write</a:t>
            </a:r>
          </a:p>
        </p:txBody>
      </p:sp>
      <p:sp>
        <p:nvSpPr>
          <p:cNvPr id="515" name="Straight Arrow Connector 20"/>
          <p:cNvSpPr/>
          <p:nvPr/>
        </p:nvSpPr>
        <p:spPr>
          <a:xfrm>
            <a:off x="5210448" y="4939748"/>
            <a:ext cx="350672" cy="665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12700">
            <a:solidFill>
              <a:srgbClr val="545B64"/>
            </a:solidFill>
            <a:miter/>
            <a:tailEnd type="triangle"/>
          </a:ln>
        </p:spPr>
        <p:txBody>
          <a:bodyPr/>
          <a:lstStyle/>
          <a:p>
            <a:pPr/>
          </a:p>
        </p:txBody>
      </p:sp>
      <p:sp>
        <p:nvSpPr>
          <p:cNvPr id="498" name="TextBox 21"/>
          <p:cNvSpPr txBox="1"/>
          <p:nvPr/>
        </p:nvSpPr>
        <p:spPr>
          <a:xfrm>
            <a:off x="4823366" y="5605247"/>
            <a:ext cx="586790"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write</a:t>
            </a:r>
          </a:p>
        </p:txBody>
      </p:sp>
      <p:sp>
        <p:nvSpPr>
          <p:cNvPr id="499" name="TextBox 23"/>
          <p:cNvSpPr txBox="1"/>
          <p:nvPr/>
        </p:nvSpPr>
        <p:spPr>
          <a:xfrm>
            <a:off x="7372681" y="5605247"/>
            <a:ext cx="586791"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write</a:t>
            </a:r>
          </a:p>
        </p:txBody>
      </p:sp>
      <p:sp>
        <p:nvSpPr>
          <p:cNvPr id="516" name="Straight Arrow Connector 28"/>
          <p:cNvSpPr/>
          <p:nvPr/>
        </p:nvSpPr>
        <p:spPr>
          <a:xfrm>
            <a:off x="7660187" y="4130296"/>
            <a:ext cx="5256" cy="1474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w="12700">
            <a:solidFill>
              <a:srgbClr val="545B64"/>
            </a:solidFill>
            <a:miter/>
            <a:tailEnd type="triangle"/>
          </a:ln>
        </p:spPr>
        <p:txBody>
          <a:bodyPr/>
          <a:lstStyle/>
          <a:p>
            <a:pPr/>
          </a:p>
        </p:txBody>
      </p:sp>
      <p:grpSp>
        <p:nvGrpSpPr>
          <p:cNvPr id="503" name="Oval 36"/>
          <p:cNvGrpSpPr/>
          <p:nvPr/>
        </p:nvGrpSpPr>
        <p:grpSpPr>
          <a:xfrm>
            <a:off x="9258440" y="4386646"/>
            <a:ext cx="580769" cy="580769"/>
            <a:chOff x="0" y="0"/>
            <a:chExt cx="580767" cy="580767"/>
          </a:xfrm>
        </p:grpSpPr>
        <p:sp>
          <p:nvSpPr>
            <p:cNvPr id="501"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a:solidFill>
                    <a:srgbClr val="FAFAFA"/>
                  </a:solidFill>
                </a:defRPr>
              </a:pPr>
            </a:p>
          </p:txBody>
        </p:sp>
        <p:sp>
          <p:nvSpPr>
            <p:cNvPr id="502" name="S2"/>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S2</a:t>
              </a:r>
            </a:p>
          </p:txBody>
        </p:sp>
      </p:grpSp>
      <p:grpSp>
        <p:nvGrpSpPr>
          <p:cNvPr id="506" name="Oval 37"/>
          <p:cNvGrpSpPr/>
          <p:nvPr/>
        </p:nvGrpSpPr>
        <p:grpSpPr>
          <a:xfrm>
            <a:off x="10425123" y="4386646"/>
            <a:ext cx="580769" cy="580769"/>
            <a:chOff x="0" y="0"/>
            <a:chExt cx="580767" cy="580767"/>
          </a:xfrm>
        </p:grpSpPr>
        <p:sp>
          <p:nvSpPr>
            <p:cNvPr id="504"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a:solidFill>
                    <a:srgbClr val="FAFAFA"/>
                  </a:solidFill>
                </a:defRPr>
              </a:pPr>
            </a:p>
          </p:txBody>
        </p:sp>
        <p:sp>
          <p:nvSpPr>
            <p:cNvPr id="505" name="S3"/>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S3</a:t>
              </a:r>
            </a:p>
          </p:txBody>
        </p:sp>
      </p:grpSp>
      <p:grpSp>
        <p:nvGrpSpPr>
          <p:cNvPr id="509" name="Oval 38"/>
          <p:cNvGrpSpPr/>
          <p:nvPr/>
        </p:nvGrpSpPr>
        <p:grpSpPr>
          <a:xfrm>
            <a:off x="9839207" y="3543320"/>
            <a:ext cx="580769" cy="580769"/>
            <a:chOff x="0" y="0"/>
            <a:chExt cx="580767" cy="580767"/>
          </a:xfrm>
        </p:grpSpPr>
        <p:sp>
          <p:nvSpPr>
            <p:cNvPr id="507"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sz="1200">
                  <a:solidFill>
                    <a:srgbClr val="535B63"/>
                  </a:solidFill>
                </a:defRPr>
              </a:pPr>
            </a:p>
          </p:txBody>
        </p:sp>
        <p:sp>
          <p:nvSpPr>
            <p:cNvPr id="508" name="S1"/>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S1</a:t>
              </a:r>
            </a:p>
          </p:txBody>
        </p:sp>
      </p:grpSp>
      <p:sp>
        <p:nvSpPr>
          <p:cNvPr id="510" name="Straight Arrow Connector 39"/>
          <p:cNvSpPr/>
          <p:nvPr/>
        </p:nvSpPr>
        <p:spPr>
          <a:xfrm flipH="1" flipV="1">
            <a:off x="9548824" y="4967414"/>
            <a:ext cx="584123" cy="637833"/>
          </a:xfrm>
          <a:prstGeom prst="line">
            <a:avLst/>
          </a:prstGeom>
          <a:ln w="12700">
            <a:solidFill>
              <a:srgbClr val="545B64"/>
            </a:solidFill>
            <a:miter/>
            <a:tailEnd type="triangle"/>
          </a:ln>
        </p:spPr>
        <p:txBody>
          <a:bodyPr lIns="45719" rIns="45719"/>
          <a:lstStyle/>
          <a:p>
            <a:pPr/>
          </a:p>
        </p:txBody>
      </p:sp>
      <p:sp>
        <p:nvSpPr>
          <p:cNvPr id="511" name="TextBox 40"/>
          <p:cNvSpPr txBox="1"/>
          <p:nvPr/>
        </p:nvSpPr>
        <p:spPr>
          <a:xfrm>
            <a:off x="9855499" y="5605247"/>
            <a:ext cx="561676"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read</a:t>
            </a:r>
          </a:p>
        </p:txBody>
      </p:sp>
      <p:sp>
        <p:nvSpPr>
          <p:cNvPr id="512" name="Straight Arrow Connector 41"/>
          <p:cNvSpPr/>
          <p:nvPr/>
        </p:nvSpPr>
        <p:spPr>
          <a:xfrm flipH="1" flipV="1">
            <a:off x="10129591" y="4124088"/>
            <a:ext cx="3356" cy="1481160"/>
          </a:xfrm>
          <a:prstGeom prst="line">
            <a:avLst/>
          </a:prstGeom>
          <a:ln w="12700">
            <a:solidFill>
              <a:srgbClr val="545B64"/>
            </a:solidFill>
            <a:miter/>
            <a:tailEnd type="triangle"/>
          </a:ln>
        </p:spPr>
        <p:txBody>
          <a:bodyPr lIns="45719" rIns="45719"/>
          <a:lstStyle/>
          <a:p>
            <a:pPr/>
          </a:p>
        </p:txBody>
      </p:sp>
      <p:sp>
        <p:nvSpPr>
          <p:cNvPr id="513" name="Straight Arrow Connector 42"/>
          <p:cNvSpPr/>
          <p:nvPr/>
        </p:nvSpPr>
        <p:spPr>
          <a:xfrm flipV="1">
            <a:off x="10132946" y="4967414"/>
            <a:ext cx="582562" cy="637833"/>
          </a:xfrm>
          <a:prstGeom prst="line">
            <a:avLst/>
          </a:prstGeom>
          <a:ln w="12700">
            <a:solidFill>
              <a:srgbClr val="545B64"/>
            </a:solidFill>
            <a:miter/>
            <a:tailEnd type="triangle"/>
          </a:ln>
        </p:spPr>
        <p:txBody>
          <a:bodyPr lIns="45719" rIns="45719"/>
          <a:lstStyle/>
          <a:p>
            <a:pP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8" name="Title 1"/>
          <p:cNvSpPr txBox="1"/>
          <p:nvPr>
            <p:ph type="title"/>
          </p:nvPr>
        </p:nvSpPr>
        <p:spPr>
          <a:prstGeom prst="rect">
            <a:avLst/>
          </a:prstGeom>
        </p:spPr>
        <p:txBody>
          <a:bodyPr/>
          <a:lstStyle>
            <a:lvl1pPr defTabSz="905233">
              <a:defRPr sz="3564"/>
            </a:lvl1pPr>
          </a:lstStyle>
          <a:p>
            <a:pPr/>
            <a:r>
              <a:t>Quorum Consensus Example</a:t>
            </a:r>
          </a:p>
        </p:txBody>
      </p:sp>
      <p:sp>
        <p:nvSpPr>
          <p:cNvPr id="519" name="Slide Number Placeholder 2"/>
          <p:cNvSpPr txBox="1"/>
          <p:nvPr>
            <p:ph type="sldNum" sz="quarter" idx="2"/>
          </p:nvPr>
        </p:nvSpPr>
        <p:spPr>
          <a:xfrm>
            <a:off x="11689744" y="639567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20" name="Content Placeholder 2"/>
          <p:cNvSpPr txBox="1"/>
          <p:nvPr/>
        </p:nvSpPr>
        <p:spPr>
          <a:xfrm>
            <a:off x="312420" y="1214202"/>
            <a:ext cx="11605261" cy="513103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a:buSzPct val="100000"/>
              <a:buFont typeface="Arial"/>
              <a:buChar char="•"/>
              <a:defRPr b="1"/>
            </a:pPr>
            <a:r>
              <a:t>For example, consider a group of 3 replicas. Then we have the following possibilities:</a:t>
            </a:r>
            <a:endParaRPr sz="2400"/>
          </a:p>
          <a:p>
            <a:pPr lvl="1" marL="685800" indent="-228600">
              <a:lnSpc>
                <a:spcPct val="90000"/>
              </a:lnSpc>
              <a:spcBef>
                <a:spcPts val="500"/>
              </a:spcBef>
              <a:buSzPct val="100000"/>
              <a:buFont typeface="Arial"/>
              <a:buChar char="•"/>
              <a:defRPr b="1" sz="1400"/>
            </a:pPr>
            <a:r>
              <a:t>R=3 and W=1. This improves performance for writes at the expense of reads, which is probably a bad idea since generally reads are more common than writes. In addition, this choice of quorums is bad because a write might happen at a single replica that then fails. If that replica were to lose its state, the outcome of the write would be lost. So generally we would like to have W&gt;1.</a:t>
            </a:r>
            <a:endParaRPr sz="2000"/>
          </a:p>
          <a:p>
            <a:pPr lvl="1" marL="685800" indent="-228600">
              <a:lnSpc>
                <a:spcPct val="90000"/>
              </a:lnSpc>
              <a:spcBef>
                <a:spcPts val="500"/>
              </a:spcBef>
              <a:buSzPct val="100000"/>
              <a:buFont typeface="Arial"/>
              <a:buChar char="•"/>
              <a:defRPr b="1" sz="1400"/>
            </a:pPr>
            <a:r>
              <a:t>R=1 and W=3. This works very well for reads which is generally good since reads are common. But it is undesirable for writes because if one of the replicas is down or inaccessible, a write cannot complete until that replica recovers.</a:t>
            </a:r>
            <a:endParaRPr sz="2000"/>
          </a:p>
          <a:p>
            <a:pPr lvl="1" marL="685800" indent="-228600">
              <a:lnSpc>
                <a:spcPct val="90000"/>
              </a:lnSpc>
              <a:spcBef>
                <a:spcPts val="500"/>
              </a:spcBef>
              <a:buSzPct val="100000"/>
              <a:buFont typeface="Arial"/>
              <a:buChar char="•"/>
              <a:defRPr b="1" sz="1400"/>
            </a:pPr>
            <a:r>
              <a:t>R=2 and W=2. This choice is a good compromise compared to the R=1 and W=3 choice, since it increases the cost of reads in return for providing reasonable availability for writes.</a:t>
            </a:r>
            <a:endParaRPr sz="2000"/>
          </a:p>
        </p:txBody>
      </p:sp>
      <p:sp>
        <p:nvSpPr>
          <p:cNvPr id="521" name="Rectangle 4"/>
          <p:cNvSpPr/>
          <p:nvPr/>
        </p:nvSpPr>
        <p:spPr>
          <a:xfrm>
            <a:off x="926757" y="2211863"/>
            <a:ext cx="10935729" cy="432484"/>
          </a:xfrm>
          <a:prstGeom prst="rect">
            <a:avLst/>
          </a:prstGeom>
          <a:ln w="12700">
            <a:solidFill>
              <a:srgbClr val="535B63"/>
            </a:solidFill>
            <a:prstDash val="dash"/>
            <a:miter/>
          </a:ln>
        </p:spPr>
        <p:txBody>
          <a:bodyPr lIns="45719" rIns="45719"/>
          <a:lstStyle/>
          <a:p>
            <a:pPr>
              <a:defRPr sz="1200">
                <a:solidFill>
                  <a:srgbClr val="535B63"/>
                </a:solidFill>
              </a:defRPr>
            </a:pPr>
          </a:p>
        </p:txBody>
      </p:sp>
      <p:grpSp>
        <p:nvGrpSpPr>
          <p:cNvPr id="524" name="Oval 6"/>
          <p:cNvGrpSpPr/>
          <p:nvPr/>
        </p:nvGrpSpPr>
        <p:grpSpPr>
          <a:xfrm>
            <a:off x="1592989" y="4386646"/>
            <a:ext cx="580769" cy="580769"/>
            <a:chOff x="0" y="0"/>
            <a:chExt cx="580767" cy="580767"/>
          </a:xfrm>
        </p:grpSpPr>
        <p:sp>
          <p:nvSpPr>
            <p:cNvPr id="522"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a:solidFill>
                    <a:srgbClr val="FAFAFA"/>
                  </a:solidFill>
                </a:defRPr>
              </a:pPr>
            </a:p>
          </p:txBody>
        </p:sp>
        <p:sp>
          <p:nvSpPr>
            <p:cNvPr id="523" name="S2"/>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S2</a:t>
              </a:r>
            </a:p>
          </p:txBody>
        </p:sp>
      </p:grpSp>
      <p:grpSp>
        <p:nvGrpSpPr>
          <p:cNvPr id="527" name="Oval 7"/>
          <p:cNvGrpSpPr/>
          <p:nvPr/>
        </p:nvGrpSpPr>
        <p:grpSpPr>
          <a:xfrm>
            <a:off x="2759672" y="4386646"/>
            <a:ext cx="580769" cy="580769"/>
            <a:chOff x="0" y="0"/>
            <a:chExt cx="580767" cy="580767"/>
          </a:xfrm>
        </p:grpSpPr>
        <p:sp>
          <p:nvSpPr>
            <p:cNvPr id="525"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a:solidFill>
                    <a:srgbClr val="FAFAFA"/>
                  </a:solidFill>
                </a:defRPr>
              </a:pPr>
            </a:p>
          </p:txBody>
        </p:sp>
        <p:sp>
          <p:nvSpPr>
            <p:cNvPr id="526" name="S3"/>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S3</a:t>
              </a:r>
            </a:p>
          </p:txBody>
        </p:sp>
      </p:grpSp>
      <p:grpSp>
        <p:nvGrpSpPr>
          <p:cNvPr id="530" name="Oval 8"/>
          <p:cNvGrpSpPr/>
          <p:nvPr/>
        </p:nvGrpSpPr>
        <p:grpSpPr>
          <a:xfrm>
            <a:off x="2173756" y="3543320"/>
            <a:ext cx="580769" cy="580769"/>
            <a:chOff x="0" y="0"/>
            <a:chExt cx="580767" cy="580767"/>
          </a:xfrm>
        </p:grpSpPr>
        <p:sp>
          <p:nvSpPr>
            <p:cNvPr id="528"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sz="1200">
                  <a:solidFill>
                    <a:srgbClr val="535B63"/>
                  </a:solidFill>
                </a:defRPr>
              </a:pPr>
            </a:p>
          </p:txBody>
        </p:sp>
        <p:sp>
          <p:nvSpPr>
            <p:cNvPr id="529" name="S1"/>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S1</a:t>
              </a:r>
            </a:p>
          </p:txBody>
        </p:sp>
      </p:grpSp>
      <p:grpSp>
        <p:nvGrpSpPr>
          <p:cNvPr id="533" name="Oval 9"/>
          <p:cNvGrpSpPr/>
          <p:nvPr/>
        </p:nvGrpSpPr>
        <p:grpSpPr>
          <a:xfrm>
            <a:off x="4143631" y="4386646"/>
            <a:ext cx="580769" cy="580769"/>
            <a:chOff x="0" y="0"/>
            <a:chExt cx="580767" cy="580767"/>
          </a:xfrm>
        </p:grpSpPr>
        <p:sp>
          <p:nvSpPr>
            <p:cNvPr id="531"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a:solidFill>
                    <a:srgbClr val="FAFAFA"/>
                  </a:solidFill>
                </a:defRPr>
              </a:pPr>
            </a:p>
          </p:txBody>
        </p:sp>
        <p:sp>
          <p:nvSpPr>
            <p:cNvPr id="532" name="S2"/>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S2</a:t>
              </a:r>
            </a:p>
          </p:txBody>
        </p:sp>
      </p:grpSp>
      <p:grpSp>
        <p:nvGrpSpPr>
          <p:cNvPr id="536" name="Oval 10"/>
          <p:cNvGrpSpPr/>
          <p:nvPr/>
        </p:nvGrpSpPr>
        <p:grpSpPr>
          <a:xfrm>
            <a:off x="5310313" y="4386646"/>
            <a:ext cx="580769" cy="580769"/>
            <a:chOff x="0" y="0"/>
            <a:chExt cx="580767" cy="580767"/>
          </a:xfrm>
        </p:grpSpPr>
        <p:sp>
          <p:nvSpPr>
            <p:cNvPr id="534"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a:solidFill>
                    <a:srgbClr val="FAFAFA"/>
                  </a:solidFill>
                </a:defRPr>
              </a:pPr>
            </a:p>
          </p:txBody>
        </p:sp>
        <p:sp>
          <p:nvSpPr>
            <p:cNvPr id="535" name="S3"/>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S3</a:t>
              </a:r>
            </a:p>
          </p:txBody>
        </p:sp>
      </p:grpSp>
      <p:grpSp>
        <p:nvGrpSpPr>
          <p:cNvPr id="539" name="Oval 11"/>
          <p:cNvGrpSpPr/>
          <p:nvPr/>
        </p:nvGrpSpPr>
        <p:grpSpPr>
          <a:xfrm>
            <a:off x="4724398" y="3543320"/>
            <a:ext cx="580769" cy="580769"/>
            <a:chOff x="0" y="0"/>
            <a:chExt cx="580767" cy="580767"/>
          </a:xfrm>
        </p:grpSpPr>
        <p:sp>
          <p:nvSpPr>
            <p:cNvPr id="537"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sz="1200">
                  <a:solidFill>
                    <a:srgbClr val="535B63"/>
                  </a:solidFill>
                </a:defRPr>
              </a:pPr>
            </a:p>
          </p:txBody>
        </p:sp>
        <p:sp>
          <p:nvSpPr>
            <p:cNvPr id="538" name="S1"/>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S1</a:t>
              </a:r>
            </a:p>
          </p:txBody>
        </p:sp>
      </p:grpSp>
      <p:grpSp>
        <p:nvGrpSpPr>
          <p:cNvPr id="542" name="Oval 12"/>
          <p:cNvGrpSpPr/>
          <p:nvPr/>
        </p:nvGrpSpPr>
        <p:grpSpPr>
          <a:xfrm>
            <a:off x="6689124" y="4386646"/>
            <a:ext cx="580769" cy="580769"/>
            <a:chOff x="0" y="0"/>
            <a:chExt cx="580767" cy="580767"/>
          </a:xfrm>
        </p:grpSpPr>
        <p:sp>
          <p:nvSpPr>
            <p:cNvPr id="540"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a:solidFill>
                    <a:srgbClr val="FAFAFA"/>
                  </a:solidFill>
                </a:defRPr>
              </a:pPr>
            </a:p>
          </p:txBody>
        </p:sp>
        <p:sp>
          <p:nvSpPr>
            <p:cNvPr id="541" name="S2"/>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S2</a:t>
              </a:r>
            </a:p>
          </p:txBody>
        </p:sp>
      </p:grpSp>
      <p:grpSp>
        <p:nvGrpSpPr>
          <p:cNvPr id="545" name="Oval 13"/>
          <p:cNvGrpSpPr/>
          <p:nvPr/>
        </p:nvGrpSpPr>
        <p:grpSpPr>
          <a:xfrm>
            <a:off x="7855807" y="4386646"/>
            <a:ext cx="580769" cy="580769"/>
            <a:chOff x="0" y="0"/>
            <a:chExt cx="580767" cy="580767"/>
          </a:xfrm>
        </p:grpSpPr>
        <p:sp>
          <p:nvSpPr>
            <p:cNvPr id="543"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a:solidFill>
                    <a:srgbClr val="FAFAFA"/>
                  </a:solidFill>
                </a:defRPr>
              </a:pPr>
            </a:p>
          </p:txBody>
        </p:sp>
        <p:sp>
          <p:nvSpPr>
            <p:cNvPr id="544" name="S3"/>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S3</a:t>
              </a:r>
            </a:p>
          </p:txBody>
        </p:sp>
      </p:grpSp>
      <p:grpSp>
        <p:nvGrpSpPr>
          <p:cNvPr id="548" name="Oval 14"/>
          <p:cNvGrpSpPr/>
          <p:nvPr/>
        </p:nvGrpSpPr>
        <p:grpSpPr>
          <a:xfrm>
            <a:off x="7269891" y="3543320"/>
            <a:ext cx="580769" cy="580769"/>
            <a:chOff x="0" y="0"/>
            <a:chExt cx="580767" cy="580767"/>
          </a:xfrm>
        </p:grpSpPr>
        <p:sp>
          <p:nvSpPr>
            <p:cNvPr id="546"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sz="1200">
                  <a:solidFill>
                    <a:srgbClr val="535B63"/>
                  </a:solidFill>
                </a:defRPr>
              </a:pPr>
            </a:p>
          </p:txBody>
        </p:sp>
        <p:sp>
          <p:nvSpPr>
            <p:cNvPr id="547" name="S1"/>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S1</a:t>
              </a:r>
            </a:p>
          </p:txBody>
        </p:sp>
      </p:grpSp>
      <p:sp>
        <p:nvSpPr>
          <p:cNvPr id="549" name="Straight Arrow Connector 15"/>
          <p:cNvSpPr/>
          <p:nvPr/>
        </p:nvSpPr>
        <p:spPr>
          <a:xfrm flipH="1" flipV="1">
            <a:off x="1883373" y="4967415"/>
            <a:ext cx="580767" cy="667353"/>
          </a:xfrm>
          <a:prstGeom prst="line">
            <a:avLst/>
          </a:prstGeom>
          <a:ln w="12700">
            <a:solidFill>
              <a:srgbClr val="545B64"/>
            </a:solidFill>
            <a:miter/>
            <a:tailEnd type="triangle"/>
          </a:ln>
        </p:spPr>
        <p:txBody>
          <a:bodyPr lIns="45719" rIns="45719"/>
          <a:lstStyle/>
          <a:p>
            <a:pPr/>
          </a:p>
        </p:txBody>
      </p:sp>
      <p:sp>
        <p:nvSpPr>
          <p:cNvPr id="550" name="TextBox 16"/>
          <p:cNvSpPr txBox="1"/>
          <p:nvPr/>
        </p:nvSpPr>
        <p:spPr>
          <a:xfrm>
            <a:off x="2173869" y="5634766"/>
            <a:ext cx="586790"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write</a:t>
            </a:r>
          </a:p>
        </p:txBody>
      </p:sp>
      <p:sp>
        <p:nvSpPr>
          <p:cNvPr id="551" name="Straight Arrow Connector 17"/>
          <p:cNvSpPr/>
          <p:nvPr/>
        </p:nvSpPr>
        <p:spPr>
          <a:xfrm flipV="1">
            <a:off x="5014780" y="4967414"/>
            <a:ext cx="585918" cy="637833"/>
          </a:xfrm>
          <a:prstGeom prst="line">
            <a:avLst/>
          </a:prstGeom>
          <a:ln w="12700">
            <a:solidFill>
              <a:srgbClr val="545B64"/>
            </a:solidFill>
            <a:miter/>
            <a:tailEnd type="triangle"/>
          </a:ln>
        </p:spPr>
        <p:txBody>
          <a:bodyPr lIns="45719" rIns="45719"/>
          <a:lstStyle/>
          <a:p>
            <a:pPr/>
          </a:p>
        </p:txBody>
      </p:sp>
      <p:sp>
        <p:nvSpPr>
          <p:cNvPr id="552" name="TextBox 18"/>
          <p:cNvSpPr txBox="1"/>
          <p:nvPr/>
        </p:nvSpPr>
        <p:spPr>
          <a:xfrm>
            <a:off x="4724511" y="5605247"/>
            <a:ext cx="561676"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read</a:t>
            </a:r>
          </a:p>
        </p:txBody>
      </p:sp>
      <p:sp>
        <p:nvSpPr>
          <p:cNvPr id="553" name="TextBox 20"/>
          <p:cNvSpPr txBox="1"/>
          <p:nvPr/>
        </p:nvSpPr>
        <p:spPr>
          <a:xfrm>
            <a:off x="7286183" y="5605247"/>
            <a:ext cx="561676"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read</a:t>
            </a:r>
          </a:p>
        </p:txBody>
      </p:sp>
      <p:sp>
        <p:nvSpPr>
          <p:cNvPr id="554" name="Straight Arrow Connector 21"/>
          <p:cNvSpPr/>
          <p:nvPr/>
        </p:nvSpPr>
        <p:spPr>
          <a:xfrm flipH="1" flipV="1">
            <a:off x="7560275" y="4124088"/>
            <a:ext cx="3356" cy="1481160"/>
          </a:xfrm>
          <a:prstGeom prst="line">
            <a:avLst/>
          </a:prstGeom>
          <a:ln w="12700">
            <a:solidFill>
              <a:srgbClr val="545B64"/>
            </a:solidFill>
            <a:miter/>
            <a:tailEnd type="triangle"/>
          </a:ln>
        </p:spPr>
        <p:txBody>
          <a:bodyPr lIns="45719" rIns="45719"/>
          <a:lstStyle/>
          <a:p>
            <a:pPr/>
          </a:p>
        </p:txBody>
      </p:sp>
      <p:sp>
        <p:nvSpPr>
          <p:cNvPr id="568" name="Straight Arrow Connector 23"/>
          <p:cNvSpPr/>
          <p:nvPr/>
        </p:nvSpPr>
        <p:spPr>
          <a:xfrm>
            <a:off x="2464608" y="4130298"/>
            <a:ext cx="2376" cy="15044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w="12700">
            <a:solidFill>
              <a:srgbClr val="545B64"/>
            </a:solidFill>
            <a:miter/>
            <a:tailEnd type="triangle"/>
          </a:ln>
        </p:spPr>
        <p:txBody>
          <a:bodyPr/>
          <a:lstStyle/>
          <a:p>
            <a:pPr/>
          </a:p>
        </p:txBody>
      </p:sp>
      <p:sp>
        <p:nvSpPr>
          <p:cNvPr id="569" name="Straight Arrow Connector 24"/>
          <p:cNvSpPr/>
          <p:nvPr/>
        </p:nvSpPr>
        <p:spPr>
          <a:xfrm>
            <a:off x="2557445" y="4941114"/>
            <a:ext cx="356780" cy="6936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12700">
            <a:solidFill>
              <a:srgbClr val="545B64"/>
            </a:solidFill>
            <a:miter/>
            <a:tailEnd type="triangle"/>
          </a:ln>
        </p:spPr>
        <p:txBody>
          <a:bodyPr/>
          <a:lstStyle/>
          <a:p>
            <a:pPr/>
          </a:p>
        </p:txBody>
      </p:sp>
      <p:grpSp>
        <p:nvGrpSpPr>
          <p:cNvPr id="559" name="Oval 28"/>
          <p:cNvGrpSpPr/>
          <p:nvPr/>
        </p:nvGrpSpPr>
        <p:grpSpPr>
          <a:xfrm>
            <a:off x="9223585" y="4386646"/>
            <a:ext cx="580769" cy="580769"/>
            <a:chOff x="0" y="0"/>
            <a:chExt cx="580767" cy="580767"/>
          </a:xfrm>
        </p:grpSpPr>
        <p:sp>
          <p:nvSpPr>
            <p:cNvPr id="557"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a:solidFill>
                    <a:srgbClr val="FAFAFA"/>
                  </a:solidFill>
                </a:defRPr>
              </a:pPr>
            </a:p>
          </p:txBody>
        </p:sp>
        <p:sp>
          <p:nvSpPr>
            <p:cNvPr id="558" name="S2"/>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S2</a:t>
              </a:r>
            </a:p>
          </p:txBody>
        </p:sp>
      </p:grpSp>
      <p:grpSp>
        <p:nvGrpSpPr>
          <p:cNvPr id="562" name="Oval 29"/>
          <p:cNvGrpSpPr/>
          <p:nvPr/>
        </p:nvGrpSpPr>
        <p:grpSpPr>
          <a:xfrm>
            <a:off x="10390268" y="4386646"/>
            <a:ext cx="580769" cy="580769"/>
            <a:chOff x="0" y="0"/>
            <a:chExt cx="580767" cy="580767"/>
          </a:xfrm>
        </p:grpSpPr>
        <p:sp>
          <p:nvSpPr>
            <p:cNvPr id="560"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a:solidFill>
                    <a:srgbClr val="FAFAFA"/>
                  </a:solidFill>
                </a:defRPr>
              </a:pPr>
            </a:p>
          </p:txBody>
        </p:sp>
        <p:sp>
          <p:nvSpPr>
            <p:cNvPr id="561" name="S3"/>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S3</a:t>
              </a:r>
            </a:p>
          </p:txBody>
        </p:sp>
      </p:grpSp>
      <p:grpSp>
        <p:nvGrpSpPr>
          <p:cNvPr id="565" name="Oval 30"/>
          <p:cNvGrpSpPr/>
          <p:nvPr/>
        </p:nvGrpSpPr>
        <p:grpSpPr>
          <a:xfrm>
            <a:off x="9804352" y="3543320"/>
            <a:ext cx="580769" cy="580769"/>
            <a:chOff x="0" y="0"/>
            <a:chExt cx="580767" cy="580767"/>
          </a:xfrm>
        </p:grpSpPr>
        <p:sp>
          <p:nvSpPr>
            <p:cNvPr id="563"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sz="1200">
                  <a:solidFill>
                    <a:srgbClr val="535B63"/>
                  </a:solidFill>
                </a:defRPr>
              </a:pPr>
            </a:p>
          </p:txBody>
        </p:sp>
        <p:sp>
          <p:nvSpPr>
            <p:cNvPr id="564" name="S1"/>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S1</a:t>
              </a:r>
            </a:p>
          </p:txBody>
        </p:sp>
      </p:grpSp>
      <p:sp>
        <p:nvSpPr>
          <p:cNvPr id="566" name="TextBox 31"/>
          <p:cNvSpPr txBox="1"/>
          <p:nvPr/>
        </p:nvSpPr>
        <p:spPr>
          <a:xfrm>
            <a:off x="9820645" y="5605247"/>
            <a:ext cx="561676"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read</a:t>
            </a:r>
          </a:p>
        </p:txBody>
      </p:sp>
      <p:sp>
        <p:nvSpPr>
          <p:cNvPr id="567" name="Straight Arrow Connector 32"/>
          <p:cNvSpPr/>
          <p:nvPr/>
        </p:nvSpPr>
        <p:spPr>
          <a:xfrm flipH="1" flipV="1">
            <a:off x="9513969" y="4967415"/>
            <a:ext cx="584124" cy="637834"/>
          </a:xfrm>
          <a:prstGeom prst="line">
            <a:avLst/>
          </a:prstGeom>
          <a:ln w="12700">
            <a:solidFill>
              <a:srgbClr val="545B64"/>
            </a:solidFill>
            <a:miter/>
            <a:tailEnd type="triangle"/>
          </a:ln>
        </p:spPr>
        <p:txBody>
          <a:bodyPr lIns="45719" rIns="45719"/>
          <a:lstStyle/>
          <a:p>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8" name="Picture 3" descr="Picture 3"/>
          <p:cNvPicPr>
            <a:picLocks noChangeAspect="1"/>
          </p:cNvPicPr>
          <p:nvPr/>
        </p:nvPicPr>
        <p:blipFill>
          <a:blip r:embed="rId3">
            <a:extLst/>
          </a:blip>
          <a:stretch>
            <a:fillRect/>
          </a:stretch>
        </p:blipFill>
        <p:spPr>
          <a:xfrm>
            <a:off x="426719" y="397879"/>
            <a:ext cx="11765282" cy="5909261"/>
          </a:xfrm>
          <a:prstGeom prst="rect">
            <a:avLst/>
          </a:prstGeom>
          <a:ln w="12700">
            <a:miter lim="400000"/>
          </a:ln>
        </p:spPr>
      </p:pic>
      <p:sp>
        <p:nvSpPr>
          <p:cNvPr id="139" name="Slide Number Placeholder 4"/>
          <p:cNvSpPr txBox="1"/>
          <p:nvPr>
            <p:ph type="sldNum" sz="quarter" idx="2"/>
          </p:nvPr>
        </p:nvSpPr>
        <p:spPr>
          <a:xfrm>
            <a:off x="11774502" y="6395675"/>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0" name="TextBox 1"/>
          <p:cNvSpPr txBox="1"/>
          <p:nvPr/>
        </p:nvSpPr>
        <p:spPr>
          <a:xfrm>
            <a:off x="472438" y="386681"/>
            <a:ext cx="1138088"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Year 2021</a:t>
            </a:r>
          </a:p>
        </p:txBody>
      </p:sp>
      <p:sp>
        <p:nvSpPr>
          <p:cNvPr id="141" name="TextBox 6"/>
          <p:cNvSpPr txBox="1"/>
          <p:nvPr/>
        </p:nvSpPr>
        <p:spPr>
          <a:xfrm>
            <a:off x="7018421" y="2280965"/>
            <a:ext cx="842212" cy="360187"/>
          </a:xfrm>
          <a:prstGeom prst="rect">
            <a:avLst/>
          </a:prstGeom>
          <a:ln>
            <a:solidFill>
              <a:srgbClr val="232F3D"/>
            </a:solidFill>
          </a:ln>
          <a:extLst>
            <a:ext uri="{C572A759-6A51-4108-AA02-DFA0A04FC94B}">
              <ma14:wrappingTextBoxFlag xmlns:ma14="http://schemas.microsoft.com/office/mac/drawingml/2011/main" val="1"/>
            </a:ext>
          </a:extLst>
        </p:spPr>
        <p:txBody>
          <a:bodyPr lIns="45719" rIns="45719">
            <a:spAutoFit/>
          </a:bodyPr>
          <a:lstStyle/>
          <a:p>
            <a:pPr/>
            <a:r>
              <a:t>Milan</a:t>
            </a:r>
          </a:p>
        </p:txBody>
      </p:sp>
      <p:sp>
        <p:nvSpPr>
          <p:cNvPr id="142" name="Straight Connector 8"/>
          <p:cNvSpPr/>
          <p:nvPr/>
        </p:nvSpPr>
        <p:spPr>
          <a:xfrm flipV="1">
            <a:off x="6309359" y="2491462"/>
            <a:ext cx="709063" cy="165512"/>
          </a:xfrm>
          <a:prstGeom prst="line">
            <a:avLst/>
          </a:prstGeom>
          <a:ln w="12700">
            <a:solidFill>
              <a:srgbClr val="545B64"/>
            </a:solidFill>
            <a:miter/>
          </a:ln>
        </p:spPr>
        <p:txBody>
          <a:bodyPr lIns="45719" rIns="45719"/>
          <a:lstStyle/>
          <a:p>
            <a:pPr/>
          </a:p>
        </p:txBody>
      </p:sp>
      <p:sp>
        <p:nvSpPr>
          <p:cNvPr id="143" name="Straight Connector 10"/>
          <p:cNvSpPr/>
          <p:nvPr/>
        </p:nvSpPr>
        <p:spPr>
          <a:xfrm>
            <a:off x="10042358" y="3090110"/>
            <a:ext cx="838603" cy="184668"/>
          </a:xfrm>
          <a:prstGeom prst="line">
            <a:avLst/>
          </a:prstGeom>
          <a:ln w="12700">
            <a:solidFill>
              <a:srgbClr val="545B64"/>
            </a:solidFill>
            <a:miter/>
          </a:ln>
        </p:spPr>
        <p:txBody>
          <a:bodyPr lIns="45719" rIns="45719"/>
          <a:lstStyle/>
          <a:p>
            <a:pPr/>
          </a:p>
        </p:txBody>
      </p:sp>
      <p:sp>
        <p:nvSpPr>
          <p:cNvPr id="144" name="Straight Connector 14"/>
          <p:cNvSpPr/>
          <p:nvPr/>
        </p:nvSpPr>
        <p:spPr>
          <a:xfrm flipV="1">
            <a:off x="6529137" y="5472361"/>
            <a:ext cx="978569" cy="2"/>
          </a:xfrm>
          <a:prstGeom prst="line">
            <a:avLst/>
          </a:prstGeom>
          <a:ln w="12700">
            <a:solidFill>
              <a:srgbClr val="545B64"/>
            </a:solidFill>
            <a:miter/>
          </a:ln>
        </p:spPr>
        <p:txBody>
          <a:bodyPr lIns="45719" rIns="45719"/>
          <a:lstStyle/>
          <a:p>
            <a:pPr/>
          </a:p>
        </p:txBody>
      </p:sp>
      <p:sp>
        <p:nvSpPr>
          <p:cNvPr id="145" name="TextBox 17"/>
          <p:cNvSpPr txBox="1"/>
          <p:nvPr/>
        </p:nvSpPr>
        <p:spPr>
          <a:xfrm>
            <a:off x="7507705" y="5287695"/>
            <a:ext cx="1373608" cy="360188"/>
          </a:xfrm>
          <a:prstGeom prst="rect">
            <a:avLst/>
          </a:prstGeom>
          <a:ln>
            <a:solidFill>
              <a:srgbClr val="232F3D"/>
            </a:solidFill>
          </a:ln>
          <a:extLst>
            <a:ext uri="{C572A759-6A51-4108-AA02-DFA0A04FC94B}">
              <ma14:wrappingTextBoxFlag xmlns:ma14="http://schemas.microsoft.com/office/mac/drawingml/2011/main" val="1"/>
            </a:ext>
          </a:extLst>
        </p:spPr>
        <p:txBody>
          <a:bodyPr lIns="45719" rIns="45719">
            <a:spAutoFit/>
          </a:bodyPr>
          <a:lstStyle/>
          <a:p>
            <a:pPr/>
            <a:r>
              <a:t>Cape Town</a:t>
            </a:r>
          </a:p>
        </p:txBody>
      </p:sp>
      <p:sp>
        <p:nvSpPr>
          <p:cNvPr id="146" name="TextBox 18"/>
          <p:cNvSpPr txBox="1"/>
          <p:nvPr/>
        </p:nvSpPr>
        <p:spPr>
          <a:xfrm>
            <a:off x="10880959" y="3090110"/>
            <a:ext cx="884322" cy="360188"/>
          </a:xfrm>
          <a:prstGeom prst="rect">
            <a:avLst/>
          </a:prstGeom>
          <a:ln>
            <a:solidFill>
              <a:srgbClr val="232F3D"/>
            </a:solidFill>
          </a:ln>
          <a:extLst>
            <a:ext uri="{C572A759-6A51-4108-AA02-DFA0A04FC94B}">
              <ma14:wrappingTextBoxFlag xmlns:ma14="http://schemas.microsoft.com/office/mac/drawingml/2011/main" val="1"/>
            </a:ext>
          </a:extLst>
        </p:spPr>
        <p:txBody>
          <a:bodyPr lIns="45719" rIns="45719">
            <a:spAutoFit/>
          </a:bodyPr>
          <a:lstStyle/>
          <a:p>
            <a:pPr/>
            <a:r>
              <a:t>Osaka</a:t>
            </a:r>
          </a:p>
        </p:txBody>
      </p:sp>
      <p:sp>
        <p:nvSpPr>
          <p:cNvPr id="147" name="Straight Connector 22"/>
          <p:cNvSpPr/>
          <p:nvPr/>
        </p:nvSpPr>
        <p:spPr>
          <a:xfrm>
            <a:off x="10347158" y="5753141"/>
            <a:ext cx="500115" cy="277000"/>
          </a:xfrm>
          <a:prstGeom prst="line">
            <a:avLst/>
          </a:prstGeom>
          <a:ln w="12700">
            <a:solidFill>
              <a:schemeClr val="accent2"/>
            </a:solidFill>
            <a:miter/>
          </a:ln>
        </p:spPr>
        <p:txBody>
          <a:bodyPr lIns="45719" rIns="45719"/>
          <a:lstStyle/>
          <a:p>
            <a:pPr/>
          </a:p>
        </p:txBody>
      </p:sp>
      <p:sp>
        <p:nvSpPr>
          <p:cNvPr id="148" name="TextBox 23"/>
          <p:cNvSpPr txBox="1"/>
          <p:nvPr/>
        </p:nvSpPr>
        <p:spPr>
          <a:xfrm>
            <a:off x="10847272" y="5845473"/>
            <a:ext cx="1276148" cy="360188"/>
          </a:xfrm>
          <a:prstGeom prst="rect">
            <a:avLst/>
          </a:prstGeom>
          <a:ln>
            <a:solidFill>
              <a:schemeClr val="accent2"/>
            </a:solidFill>
          </a:ln>
          <a:extLst>
            <a:ext uri="{C572A759-6A51-4108-AA02-DFA0A04FC94B}">
              <ma14:wrappingTextBoxFlag xmlns:ma14="http://schemas.microsoft.com/office/mac/drawingml/2011/main" val="1"/>
            </a:ext>
          </a:extLst>
        </p:spPr>
        <p:txBody>
          <a:bodyPr lIns="45719" rIns="45719">
            <a:spAutoFit/>
          </a:bodyPr>
          <a:lstStyle>
            <a:lvl1pPr>
              <a:defRPr>
                <a:solidFill>
                  <a:schemeClr val="accent2"/>
                </a:solidFill>
              </a:defRPr>
            </a:lvl1pPr>
          </a:lstStyle>
          <a:p>
            <a:pPr/>
            <a:r>
              <a:t>Melbourne</a:t>
            </a:r>
          </a:p>
        </p:txBody>
      </p:sp>
      <p:sp>
        <p:nvSpPr>
          <p:cNvPr id="149" name="Straight Connector 28"/>
          <p:cNvSpPr/>
          <p:nvPr/>
        </p:nvSpPr>
        <p:spPr>
          <a:xfrm>
            <a:off x="9208969" y="4536648"/>
            <a:ext cx="500115" cy="277000"/>
          </a:xfrm>
          <a:prstGeom prst="line">
            <a:avLst/>
          </a:prstGeom>
          <a:ln w="12700">
            <a:solidFill>
              <a:schemeClr val="accent2"/>
            </a:solidFill>
            <a:miter/>
          </a:ln>
        </p:spPr>
        <p:txBody>
          <a:bodyPr lIns="45719" rIns="45719"/>
          <a:lstStyle/>
          <a:p>
            <a:pPr/>
          </a:p>
        </p:txBody>
      </p:sp>
      <p:sp>
        <p:nvSpPr>
          <p:cNvPr id="150" name="TextBox 29"/>
          <p:cNvSpPr txBox="1"/>
          <p:nvPr/>
        </p:nvSpPr>
        <p:spPr>
          <a:xfrm>
            <a:off x="9709084" y="4628981"/>
            <a:ext cx="1276149" cy="360187"/>
          </a:xfrm>
          <a:prstGeom prst="rect">
            <a:avLst/>
          </a:prstGeom>
          <a:ln>
            <a:solidFill>
              <a:schemeClr val="accent2"/>
            </a:solidFill>
          </a:ln>
          <a:extLst>
            <a:ext uri="{C572A759-6A51-4108-AA02-DFA0A04FC94B}">
              <ma14:wrappingTextBoxFlag xmlns:ma14="http://schemas.microsoft.com/office/mac/drawingml/2011/main" val="1"/>
            </a:ext>
          </a:extLst>
        </p:spPr>
        <p:txBody>
          <a:bodyPr lIns="45719" rIns="45719">
            <a:spAutoFit/>
          </a:bodyPr>
          <a:lstStyle>
            <a:lvl1pPr>
              <a:defRPr>
                <a:solidFill>
                  <a:schemeClr val="accent2"/>
                </a:solidFill>
              </a:defRPr>
            </a:lvl1pPr>
          </a:lstStyle>
          <a:p>
            <a:pPr/>
            <a:r>
              <a:t>Jakarta</a:t>
            </a:r>
          </a:p>
        </p:txBody>
      </p:sp>
      <p:sp>
        <p:nvSpPr>
          <p:cNvPr id="151" name="Straight Connector 30"/>
          <p:cNvSpPr/>
          <p:nvPr/>
        </p:nvSpPr>
        <p:spPr>
          <a:xfrm>
            <a:off x="8373978" y="3776140"/>
            <a:ext cx="507334" cy="184668"/>
          </a:xfrm>
          <a:prstGeom prst="line">
            <a:avLst/>
          </a:prstGeom>
          <a:ln w="12700">
            <a:solidFill>
              <a:schemeClr val="accent2"/>
            </a:solidFill>
            <a:miter/>
          </a:ln>
        </p:spPr>
        <p:txBody>
          <a:bodyPr lIns="45719" rIns="45719"/>
          <a:lstStyle/>
          <a:p>
            <a:pPr/>
          </a:p>
        </p:txBody>
      </p:sp>
      <p:sp>
        <p:nvSpPr>
          <p:cNvPr id="152" name="TextBox 31"/>
          <p:cNvSpPr txBox="1"/>
          <p:nvPr/>
        </p:nvSpPr>
        <p:spPr>
          <a:xfrm>
            <a:off x="8881312" y="3776140"/>
            <a:ext cx="1465847" cy="360188"/>
          </a:xfrm>
          <a:prstGeom prst="rect">
            <a:avLst/>
          </a:prstGeom>
          <a:ln>
            <a:solidFill>
              <a:schemeClr val="accent2"/>
            </a:solidFill>
          </a:ln>
          <a:extLst>
            <a:ext uri="{C572A759-6A51-4108-AA02-DFA0A04FC94B}">
              <ma14:wrappingTextBoxFlag xmlns:ma14="http://schemas.microsoft.com/office/mac/drawingml/2011/main" val="1"/>
            </a:ext>
          </a:extLst>
        </p:spPr>
        <p:txBody>
          <a:bodyPr lIns="45719" rIns="45719">
            <a:spAutoFit/>
          </a:bodyPr>
          <a:lstStyle>
            <a:lvl1pPr>
              <a:defRPr>
                <a:solidFill>
                  <a:schemeClr val="accent2"/>
                </a:solidFill>
              </a:defRPr>
            </a:lvl1pPr>
          </a:lstStyle>
          <a:p>
            <a:pPr/>
            <a:r>
              <a:t>Hyderabad</a:t>
            </a:r>
          </a:p>
        </p:txBody>
      </p:sp>
      <p:sp>
        <p:nvSpPr>
          <p:cNvPr id="153" name="Straight Connector 35"/>
          <p:cNvSpPr/>
          <p:nvPr/>
        </p:nvSpPr>
        <p:spPr>
          <a:xfrm flipV="1">
            <a:off x="5203254" y="2907183"/>
            <a:ext cx="652114" cy="530994"/>
          </a:xfrm>
          <a:prstGeom prst="line">
            <a:avLst/>
          </a:prstGeom>
          <a:ln w="12700">
            <a:solidFill>
              <a:schemeClr val="accent2"/>
            </a:solidFill>
            <a:miter/>
          </a:ln>
        </p:spPr>
        <p:txBody>
          <a:bodyPr lIns="45719" rIns="45719"/>
          <a:lstStyle/>
          <a:p>
            <a:pPr/>
          </a:p>
        </p:txBody>
      </p:sp>
      <p:sp>
        <p:nvSpPr>
          <p:cNvPr id="154" name="TextBox 36"/>
          <p:cNvSpPr txBox="1"/>
          <p:nvPr/>
        </p:nvSpPr>
        <p:spPr>
          <a:xfrm>
            <a:off x="4318932" y="3274776"/>
            <a:ext cx="884322" cy="360188"/>
          </a:xfrm>
          <a:prstGeom prst="rect">
            <a:avLst/>
          </a:prstGeom>
          <a:ln>
            <a:solidFill>
              <a:schemeClr val="accent2"/>
            </a:solidFill>
          </a:ln>
          <a:extLst>
            <a:ext uri="{C572A759-6A51-4108-AA02-DFA0A04FC94B}">
              <ma14:wrappingTextBoxFlag xmlns:ma14="http://schemas.microsoft.com/office/mac/drawingml/2011/main" val="1"/>
            </a:ext>
          </a:extLst>
        </p:spPr>
        <p:txBody>
          <a:bodyPr lIns="45719" rIns="45719">
            <a:spAutoFit/>
          </a:bodyPr>
          <a:lstStyle>
            <a:lvl1pPr>
              <a:defRPr>
                <a:solidFill>
                  <a:schemeClr val="accent2"/>
                </a:solidFill>
              </a:defRPr>
            </a:lvl1pPr>
          </a:lstStyle>
          <a:p>
            <a:pPr/>
            <a:r>
              <a:t>Spain</a:t>
            </a:r>
          </a:p>
        </p:txBody>
      </p:sp>
      <p:sp>
        <p:nvSpPr>
          <p:cNvPr id="155" name="Straight Connector 39"/>
          <p:cNvSpPr/>
          <p:nvPr/>
        </p:nvSpPr>
        <p:spPr>
          <a:xfrm flipV="1">
            <a:off x="5201450" y="2677221"/>
            <a:ext cx="947890" cy="187430"/>
          </a:xfrm>
          <a:prstGeom prst="line">
            <a:avLst/>
          </a:prstGeom>
          <a:ln w="12700">
            <a:solidFill>
              <a:schemeClr val="accent2"/>
            </a:solidFill>
            <a:miter/>
          </a:ln>
        </p:spPr>
        <p:txBody>
          <a:bodyPr lIns="45719" rIns="45719"/>
          <a:lstStyle/>
          <a:p>
            <a:pPr/>
          </a:p>
        </p:txBody>
      </p:sp>
      <p:sp>
        <p:nvSpPr>
          <p:cNvPr id="156" name="TextBox 40"/>
          <p:cNvSpPr txBox="1"/>
          <p:nvPr/>
        </p:nvSpPr>
        <p:spPr>
          <a:xfrm>
            <a:off x="3818020" y="2701251"/>
            <a:ext cx="1383430" cy="360187"/>
          </a:xfrm>
          <a:prstGeom prst="rect">
            <a:avLst/>
          </a:prstGeom>
          <a:ln>
            <a:solidFill>
              <a:schemeClr val="accent2"/>
            </a:solidFill>
          </a:ln>
          <a:extLst>
            <a:ext uri="{C572A759-6A51-4108-AA02-DFA0A04FC94B}">
              <ma14:wrappingTextBoxFlag xmlns:ma14="http://schemas.microsoft.com/office/mac/drawingml/2011/main" val="1"/>
            </a:ext>
          </a:extLst>
        </p:spPr>
        <p:txBody>
          <a:bodyPr lIns="45719" rIns="45719">
            <a:spAutoFit/>
          </a:bodyPr>
          <a:lstStyle>
            <a:lvl1pPr>
              <a:defRPr>
                <a:solidFill>
                  <a:schemeClr val="accent2"/>
                </a:solidFill>
              </a:defRPr>
            </a:lvl1pPr>
          </a:lstStyle>
          <a:p>
            <a:pPr/>
            <a:r>
              <a:t>Switzerland</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1" name="Title 1"/>
          <p:cNvSpPr txBox="1"/>
          <p:nvPr>
            <p:ph type="title"/>
          </p:nvPr>
        </p:nvSpPr>
        <p:spPr>
          <a:prstGeom prst="rect">
            <a:avLst/>
          </a:prstGeom>
        </p:spPr>
        <p:txBody>
          <a:bodyPr/>
          <a:lstStyle>
            <a:lvl1pPr defTabSz="905233">
              <a:defRPr sz="3564"/>
            </a:lvl1pPr>
          </a:lstStyle>
          <a:p>
            <a:pPr/>
            <a:r>
              <a:t>Quorum Consensus Example</a:t>
            </a:r>
          </a:p>
        </p:txBody>
      </p:sp>
      <p:sp>
        <p:nvSpPr>
          <p:cNvPr id="572" name="Slide Number Placeholder 2"/>
          <p:cNvSpPr txBox="1"/>
          <p:nvPr>
            <p:ph type="sldNum" sz="quarter" idx="2"/>
          </p:nvPr>
        </p:nvSpPr>
        <p:spPr>
          <a:xfrm>
            <a:off x="11689744" y="639567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73" name="Content Placeholder 2"/>
          <p:cNvSpPr txBox="1"/>
          <p:nvPr/>
        </p:nvSpPr>
        <p:spPr>
          <a:xfrm>
            <a:off x="312420" y="1214202"/>
            <a:ext cx="11605261" cy="513103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a:buSzPct val="100000"/>
              <a:buFont typeface="Arial"/>
              <a:buChar char="•"/>
              <a:defRPr b="1"/>
            </a:pPr>
            <a:r>
              <a:t>For example, consider a group of 3 replicas. Then we have the following possibilities:</a:t>
            </a:r>
            <a:endParaRPr sz="2400"/>
          </a:p>
          <a:p>
            <a:pPr lvl="1" marL="685800" indent="-228600">
              <a:lnSpc>
                <a:spcPct val="90000"/>
              </a:lnSpc>
              <a:spcBef>
                <a:spcPts val="500"/>
              </a:spcBef>
              <a:buSzPct val="100000"/>
              <a:buFont typeface="Arial"/>
              <a:buChar char="•"/>
              <a:defRPr b="1" sz="1400"/>
            </a:pPr>
            <a:r>
              <a:t>R=3 and W=1. This improves performance for writes at the expense of reads, which is probably a bad idea since generally reads are more common than writes. In addition, this choice of quorums is bad because a write might happen at a single replica that then fails. If that replica were to lose its state, the outcome of the write would be lost. So generally we would like to have W&gt;1.</a:t>
            </a:r>
            <a:endParaRPr sz="2000"/>
          </a:p>
          <a:p>
            <a:pPr lvl="1" marL="685800" indent="-228600">
              <a:lnSpc>
                <a:spcPct val="90000"/>
              </a:lnSpc>
              <a:spcBef>
                <a:spcPts val="500"/>
              </a:spcBef>
              <a:buSzPct val="100000"/>
              <a:buFont typeface="Arial"/>
              <a:buChar char="•"/>
              <a:defRPr b="1" sz="1400"/>
            </a:pPr>
            <a:r>
              <a:t>R=1 and W=3. This works very well for reads which is generally good since reads are common. But it is undesirable for writes because if one of the replicas is down or inaccessible, a write cannot complete until that replica recovers.</a:t>
            </a:r>
            <a:endParaRPr sz="2000"/>
          </a:p>
          <a:p>
            <a:pPr lvl="1" marL="685800" indent="-228600">
              <a:lnSpc>
                <a:spcPct val="90000"/>
              </a:lnSpc>
              <a:spcBef>
                <a:spcPts val="500"/>
              </a:spcBef>
              <a:buSzPct val="100000"/>
              <a:buFont typeface="Arial"/>
              <a:buChar char="•"/>
              <a:defRPr b="1" sz="1400"/>
            </a:pPr>
            <a:r>
              <a:t>R=2 and W=2. This choice is a good compromise compared to the R=1 and W=3 choice, since it increases the cost of reads in return for providing reasonable availability for writes.</a:t>
            </a:r>
            <a:endParaRPr sz="2000"/>
          </a:p>
        </p:txBody>
      </p:sp>
      <p:sp>
        <p:nvSpPr>
          <p:cNvPr id="574" name="Rectangle 4"/>
          <p:cNvSpPr/>
          <p:nvPr/>
        </p:nvSpPr>
        <p:spPr>
          <a:xfrm>
            <a:off x="926757" y="2644355"/>
            <a:ext cx="10935729" cy="432484"/>
          </a:xfrm>
          <a:prstGeom prst="rect">
            <a:avLst/>
          </a:prstGeom>
          <a:ln w="12700">
            <a:solidFill>
              <a:srgbClr val="535B63"/>
            </a:solidFill>
            <a:prstDash val="dash"/>
            <a:miter/>
          </a:ln>
        </p:spPr>
        <p:txBody>
          <a:bodyPr lIns="45719" rIns="45719"/>
          <a:lstStyle/>
          <a:p>
            <a:pPr>
              <a:defRPr sz="1200">
                <a:solidFill>
                  <a:srgbClr val="535B63"/>
                </a:solidFill>
              </a:defRPr>
            </a:pPr>
          </a:p>
        </p:txBody>
      </p:sp>
      <p:grpSp>
        <p:nvGrpSpPr>
          <p:cNvPr id="577" name="Oval 8"/>
          <p:cNvGrpSpPr/>
          <p:nvPr/>
        </p:nvGrpSpPr>
        <p:grpSpPr>
          <a:xfrm>
            <a:off x="1630058" y="4386646"/>
            <a:ext cx="580769" cy="580769"/>
            <a:chOff x="0" y="0"/>
            <a:chExt cx="580767" cy="580767"/>
          </a:xfrm>
        </p:grpSpPr>
        <p:sp>
          <p:nvSpPr>
            <p:cNvPr id="575"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a:solidFill>
                    <a:srgbClr val="FAFAFA"/>
                  </a:solidFill>
                </a:defRPr>
              </a:pPr>
            </a:p>
          </p:txBody>
        </p:sp>
        <p:sp>
          <p:nvSpPr>
            <p:cNvPr id="576" name="S2"/>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S2</a:t>
              </a:r>
            </a:p>
          </p:txBody>
        </p:sp>
      </p:grpSp>
      <p:grpSp>
        <p:nvGrpSpPr>
          <p:cNvPr id="580" name="Oval 9"/>
          <p:cNvGrpSpPr/>
          <p:nvPr/>
        </p:nvGrpSpPr>
        <p:grpSpPr>
          <a:xfrm>
            <a:off x="2796740" y="4386646"/>
            <a:ext cx="580769" cy="580769"/>
            <a:chOff x="0" y="0"/>
            <a:chExt cx="580767" cy="580767"/>
          </a:xfrm>
        </p:grpSpPr>
        <p:sp>
          <p:nvSpPr>
            <p:cNvPr id="578"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a:solidFill>
                    <a:srgbClr val="FAFAFA"/>
                  </a:solidFill>
                </a:defRPr>
              </a:pPr>
            </a:p>
          </p:txBody>
        </p:sp>
        <p:sp>
          <p:nvSpPr>
            <p:cNvPr id="579" name="S3"/>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S3</a:t>
              </a:r>
            </a:p>
          </p:txBody>
        </p:sp>
      </p:grpSp>
      <p:grpSp>
        <p:nvGrpSpPr>
          <p:cNvPr id="583" name="Oval 10"/>
          <p:cNvGrpSpPr/>
          <p:nvPr/>
        </p:nvGrpSpPr>
        <p:grpSpPr>
          <a:xfrm>
            <a:off x="2210824" y="3543320"/>
            <a:ext cx="580769" cy="580769"/>
            <a:chOff x="0" y="0"/>
            <a:chExt cx="580767" cy="580767"/>
          </a:xfrm>
        </p:grpSpPr>
        <p:sp>
          <p:nvSpPr>
            <p:cNvPr id="581"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sz="1200">
                  <a:solidFill>
                    <a:srgbClr val="535B63"/>
                  </a:solidFill>
                </a:defRPr>
              </a:pPr>
            </a:p>
          </p:txBody>
        </p:sp>
        <p:sp>
          <p:nvSpPr>
            <p:cNvPr id="582" name="S1"/>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S1</a:t>
              </a:r>
            </a:p>
          </p:txBody>
        </p:sp>
      </p:grpSp>
      <p:grpSp>
        <p:nvGrpSpPr>
          <p:cNvPr id="586" name="Oval 11"/>
          <p:cNvGrpSpPr/>
          <p:nvPr/>
        </p:nvGrpSpPr>
        <p:grpSpPr>
          <a:xfrm>
            <a:off x="4180699" y="4386646"/>
            <a:ext cx="580769" cy="580769"/>
            <a:chOff x="0" y="0"/>
            <a:chExt cx="580767" cy="580767"/>
          </a:xfrm>
        </p:grpSpPr>
        <p:sp>
          <p:nvSpPr>
            <p:cNvPr id="584"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a:solidFill>
                    <a:srgbClr val="FAFAFA"/>
                  </a:solidFill>
                </a:defRPr>
              </a:pPr>
            </a:p>
          </p:txBody>
        </p:sp>
        <p:sp>
          <p:nvSpPr>
            <p:cNvPr id="585" name="S2"/>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S2</a:t>
              </a:r>
            </a:p>
          </p:txBody>
        </p:sp>
      </p:grpSp>
      <p:grpSp>
        <p:nvGrpSpPr>
          <p:cNvPr id="589" name="Oval 12"/>
          <p:cNvGrpSpPr/>
          <p:nvPr/>
        </p:nvGrpSpPr>
        <p:grpSpPr>
          <a:xfrm>
            <a:off x="5347382" y="4386646"/>
            <a:ext cx="580769" cy="580769"/>
            <a:chOff x="0" y="0"/>
            <a:chExt cx="580767" cy="580767"/>
          </a:xfrm>
        </p:grpSpPr>
        <p:sp>
          <p:nvSpPr>
            <p:cNvPr id="587"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a:solidFill>
                    <a:srgbClr val="FAFAFA"/>
                  </a:solidFill>
                </a:defRPr>
              </a:pPr>
            </a:p>
          </p:txBody>
        </p:sp>
        <p:sp>
          <p:nvSpPr>
            <p:cNvPr id="588" name="S3"/>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S3</a:t>
              </a:r>
            </a:p>
          </p:txBody>
        </p:sp>
      </p:grpSp>
      <p:grpSp>
        <p:nvGrpSpPr>
          <p:cNvPr id="592" name="Oval 13"/>
          <p:cNvGrpSpPr/>
          <p:nvPr/>
        </p:nvGrpSpPr>
        <p:grpSpPr>
          <a:xfrm>
            <a:off x="4761467" y="3543320"/>
            <a:ext cx="580769" cy="580769"/>
            <a:chOff x="0" y="0"/>
            <a:chExt cx="580767" cy="580767"/>
          </a:xfrm>
        </p:grpSpPr>
        <p:sp>
          <p:nvSpPr>
            <p:cNvPr id="590"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sz="1200">
                  <a:solidFill>
                    <a:srgbClr val="535B63"/>
                  </a:solidFill>
                </a:defRPr>
              </a:pPr>
            </a:p>
          </p:txBody>
        </p:sp>
        <p:sp>
          <p:nvSpPr>
            <p:cNvPr id="591" name="S1"/>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S1</a:t>
              </a:r>
            </a:p>
          </p:txBody>
        </p:sp>
      </p:grpSp>
      <p:grpSp>
        <p:nvGrpSpPr>
          <p:cNvPr id="595" name="Oval 14"/>
          <p:cNvGrpSpPr/>
          <p:nvPr/>
        </p:nvGrpSpPr>
        <p:grpSpPr>
          <a:xfrm>
            <a:off x="6726193" y="4386646"/>
            <a:ext cx="580769" cy="580769"/>
            <a:chOff x="0" y="0"/>
            <a:chExt cx="580767" cy="580767"/>
          </a:xfrm>
        </p:grpSpPr>
        <p:sp>
          <p:nvSpPr>
            <p:cNvPr id="593"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a:solidFill>
                    <a:srgbClr val="FAFAFA"/>
                  </a:solidFill>
                </a:defRPr>
              </a:pPr>
            </a:p>
          </p:txBody>
        </p:sp>
        <p:sp>
          <p:nvSpPr>
            <p:cNvPr id="594" name="S2"/>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S2</a:t>
              </a:r>
            </a:p>
          </p:txBody>
        </p:sp>
      </p:grpSp>
      <p:grpSp>
        <p:nvGrpSpPr>
          <p:cNvPr id="598" name="Oval 15"/>
          <p:cNvGrpSpPr/>
          <p:nvPr/>
        </p:nvGrpSpPr>
        <p:grpSpPr>
          <a:xfrm>
            <a:off x="7892876" y="4386646"/>
            <a:ext cx="580769" cy="580769"/>
            <a:chOff x="0" y="0"/>
            <a:chExt cx="580767" cy="580767"/>
          </a:xfrm>
        </p:grpSpPr>
        <p:sp>
          <p:nvSpPr>
            <p:cNvPr id="596"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a:solidFill>
                    <a:srgbClr val="FAFAFA"/>
                  </a:solidFill>
                </a:defRPr>
              </a:pPr>
            </a:p>
          </p:txBody>
        </p:sp>
        <p:sp>
          <p:nvSpPr>
            <p:cNvPr id="597" name="S3"/>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S3</a:t>
              </a:r>
            </a:p>
          </p:txBody>
        </p:sp>
      </p:grpSp>
      <p:grpSp>
        <p:nvGrpSpPr>
          <p:cNvPr id="601" name="Oval 16"/>
          <p:cNvGrpSpPr/>
          <p:nvPr/>
        </p:nvGrpSpPr>
        <p:grpSpPr>
          <a:xfrm>
            <a:off x="7306960" y="3543320"/>
            <a:ext cx="580769" cy="580769"/>
            <a:chOff x="0" y="0"/>
            <a:chExt cx="580767" cy="580767"/>
          </a:xfrm>
        </p:grpSpPr>
        <p:sp>
          <p:nvSpPr>
            <p:cNvPr id="599"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sz="1200">
                  <a:solidFill>
                    <a:srgbClr val="535B63"/>
                  </a:solidFill>
                </a:defRPr>
              </a:pPr>
            </a:p>
          </p:txBody>
        </p:sp>
        <p:sp>
          <p:nvSpPr>
            <p:cNvPr id="600" name="S1"/>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S1</a:t>
              </a:r>
            </a:p>
          </p:txBody>
        </p:sp>
      </p:grpSp>
      <p:sp>
        <p:nvSpPr>
          <p:cNvPr id="602" name="Straight Arrow Connector 17"/>
          <p:cNvSpPr/>
          <p:nvPr/>
        </p:nvSpPr>
        <p:spPr>
          <a:xfrm flipH="1" flipV="1">
            <a:off x="1920442" y="4967415"/>
            <a:ext cx="580767" cy="667353"/>
          </a:xfrm>
          <a:prstGeom prst="line">
            <a:avLst/>
          </a:prstGeom>
          <a:ln w="12700">
            <a:solidFill>
              <a:srgbClr val="545B64"/>
            </a:solidFill>
            <a:miter/>
            <a:tailEnd type="triangle"/>
          </a:ln>
        </p:spPr>
        <p:txBody>
          <a:bodyPr lIns="45719" rIns="45719"/>
          <a:lstStyle/>
          <a:p>
            <a:pPr/>
          </a:p>
        </p:txBody>
      </p:sp>
      <p:sp>
        <p:nvSpPr>
          <p:cNvPr id="603" name="TextBox 18"/>
          <p:cNvSpPr txBox="1"/>
          <p:nvPr/>
        </p:nvSpPr>
        <p:spPr>
          <a:xfrm>
            <a:off x="2210938" y="5634766"/>
            <a:ext cx="586790"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write</a:t>
            </a:r>
          </a:p>
        </p:txBody>
      </p:sp>
      <p:sp>
        <p:nvSpPr>
          <p:cNvPr id="604" name="Straight Arrow Connector 19"/>
          <p:cNvSpPr/>
          <p:nvPr/>
        </p:nvSpPr>
        <p:spPr>
          <a:xfrm flipV="1">
            <a:off x="7609984" y="4967414"/>
            <a:ext cx="598742" cy="637833"/>
          </a:xfrm>
          <a:prstGeom prst="line">
            <a:avLst/>
          </a:prstGeom>
          <a:ln w="12700">
            <a:solidFill>
              <a:srgbClr val="545B64"/>
            </a:solidFill>
            <a:miter/>
            <a:tailEnd type="triangle"/>
          </a:ln>
        </p:spPr>
        <p:txBody>
          <a:bodyPr lIns="45719" rIns="45719"/>
          <a:lstStyle/>
          <a:p>
            <a:pPr/>
          </a:p>
        </p:txBody>
      </p:sp>
      <p:sp>
        <p:nvSpPr>
          <p:cNvPr id="605" name="TextBox 20"/>
          <p:cNvSpPr txBox="1"/>
          <p:nvPr/>
        </p:nvSpPr>
        <p:spPr>
          <a:xfrm>
            <a:off x="4761579" y="5605247"/>
            <a:ext cx="561676"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read</a:t>
            </a:r>
          </a:p>
        </p:txBody>
      </p:sp>
      <p:sp>
        <p:nvSpPr>
          <p:cNvPr id="606" name="TextBox 21"/>
          <p:cNvSpPr txBox="1"/>
          <p:nvPr/>
        </p:nvSpPr>
        <p:spPr>
          <a:xfrm>
            <a:off x="7323252" y="5605247"/>
            <a:ext cx="561676"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read</a:t>
            </a:r>
          </a:p>
        </p:txBody>
      </p:sp>
      <p:sp>
        <p:nvSpPr>
          <p:cNvPr id="607" name="Straight Arrow Connector 22"/>
          <p:cNvSpPr/>
          <p:nvPr/>
        </p:nvSpPr>
        <p:spPr>
          <a:xfrm flipH="1" flipV="1">
            <a:off x="5039025" y="4122837"/>
            <a:ext cx="3356" cy="1481160"/>
          </a:xfrm>
          <a:prstGeom prst="line">
            <a:avLst/>
          </a:prstGeom>
          <a:ln w="12700">
            <a:solidFill>
              <a:srgbClr val="545B64"/>
            </a:solidFill>
            <a:miter/>
            <a:tailEnd type="triangle"/>
          </a:ln>
        </p:spPr>
        <p:txBody>
          <a:bodyPr lIns="45719" rIns="45719"/>
          <a:lstStyle/>
          <a:p>
            <a:pPr/>
          </a:p>
        </p:txBody>
      </p:sp>
      <p:sp>
        <p:nvSpPr>
          <p:cNvPr id="623" name="Straight Arrow Connector 23"/>
          <p:cNvSpPr/>
          <p:nvPr/>
        </p:nvSpPr>
        <p:spPr>
          <a:xfrm>
            <a:off x="2501677" y="4130298"/>
            <a:ext cx="2379" cy="15044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w="12700">
            <a:solidFill>
              <a:srgbClr val="545B64"/>
            </a:solidFill>
            <a:miter/>
            <a:tailEnd type="triangle"/>
          </a:ln>
        </p:spPr>
        <p:txBody>
          <a:bodyPr/>
          <a:lstStyle/>
          <a:p>
            <a:pPr/>
          </a:p>
        </p:txBody>
      </p:sp>
      <p:sp>
        <p:nvSpPr>
          <p:cNvPr id="624" name="Straight Arrow Connector 25"/>
          <p:cNvSpPr/>
          <p:nvPr/>
        </p:nvSpPr>
        <p:spPr>
          <a:xfrm>
            <a:off x="4607347" y="4940816"/>
            <a:ext cx="343225" cy="6644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w="12700">
            <a:solidFill>
              <a:srgbClr val="545B64"/>
            </a:solidFill>
            <a:miter/>
            <a:tailEnd type="triangle"/>
          </a:ln>
        </p:spPr>
        <p:txBody>
          <a:bodyPr/>
          <a:lstStyle/>
          <a:p>
            <a:pPr/>
          </a:p>
        </p:txBody>
      </p:sp>
      <p:sp>
        <p:nvSpPr>
          <p:cNvPr id="625" name="Straight Arrow Connector 28"/>
          <p:cNvSpPr/>
          <p:nvPr/>
        </p:nvSpPr>
        <p:spPr>
          <a:xfrm>
            <a:off x="7155853" y="4939224"/>
            <a:ext cx="353791" cy="6660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w="12700">
            <a:solidFill>
              <a:srgbClr val="545B64"/>
            </a:solidFill>
            <a:miter/>
            <a:tailEnd type="triangle"/>
          </a:ln>
        </p:spPr>
        <p:txBody>
          <a:bodyPr/>
          <a:lstStyle/>
          <a:p>
            <a:pPr/>
          </a:p>
        </p:txBody>
      </p:sp>
      <p:grpSp>
        <p:nvGrpSpPr>
          <p:cNvPr id="613" name="Oval 31"/>
          <p:cNvGrpSpPr/>
          <p:nvPr/>
        </p:nvGrpSpPr>
        <p:grpSpPr>
          <a:xfrm>
            <a:off x="9315029" y="4386646"/>
            <a:ext cx="580769" cy="580769"/>
            <a:chOff x="0" y="0"/>
            <a:chExt cx="580767" cy="580767"/>
          </a:xfrm>
        </p:grpSpPr>
        <p:sp>
          <p:nvSpPr>
            <p:cNvPr id="611"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a:solidFill>
                    <a:srgbClr val="FAFAFA"/>
                  </a:solidFill>
                </a:defRPr>
              </a:pPr>
            </a:p>
          </p:txBody>
        </p:sp>
        <p:sp>
          <p:nvSpPr>
            <p:cNvPr id="612" name="S2"/>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S2</a:t>
              </a:r>
            </a:p>
          </p:txBody>
        </p:sp>
      </p:grpSp>
      <p:grpSp>
        <p:nvGrpSpPr>
          <p:cNvPr id="616" name="Oval 32"/>
          <p:cNvGrpSpPr/>
          <p:nvPr/>
        </p:nvGrpSpPr>
        <p:grpSpPr>
          <a:xfrm>
            <a:off x="10481712" y="4386646"/>
            <a:ext cx="580769" cy="580769"/>
            <a:chOff x="0" y="0"/>
            <a:chExt cx="580767" cy="580767"/>
          </a:xfrm>
        </p:grpSpPr>
        <p:sp>
          <p:nvSpPr>
            <p:cNvPr id="614"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a:solidFill>
                    <a:srgbClr val="FAFAFA"/>
                  </a:solidFill>
                </a:defRPr>
              </a:pPr>
            </a:p>
          </p:txBody>
        </p:sp>
        <p:sp>
          <p:nvSpPr>
            <p:cNvPr id="615" name="S3"/>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S3</a:t>
              </a:r>
            </a:p>
          </p:txBody>
        </p:sp>
      </p:grpSp>
      <p:grpSp>
        <p:nvGrpSpPr>
          <p:cNvPr id="619" name="Oval 33"/>
          <p:cNvGrpSpPr/>
          <p:nvPr/>
        </p:nvGrpSpPr>
        <p:grpSpPr>
          <a:xfrm>
            <a:off x="9895796" y="3543320"/>
            <a:ext cx="580769" cy="580769"/>
            <a:chOff x="0" y="0"/>
            <a:chExt cx="580767" cy="580767"/>
          </a:xfrm>
        </p:grpSpPr>
        <p:sp>
          <p:nvSpPr>
            <p:cNvPr id="617" name="Circle"/>
            <p:cNvSpPr/>
            <p:nvPr/>
          </p:nvSpPr>
          <p:spPr>
            <a:xfrm>
              <a:off x="0" y="0"/>
              <a:ext cx="580768" cy="580768"/>
            </a:xfrm>
            <a:prstGeom prst="ellipse">
              <a:avLst/>
            </a:prstGeom>
            <a:noFill/>
            <a:ln w="12700" cap="flat">
              <a:solidFill>
                <a:srgbClr val="535B63"/>
              </a:solidFill>
              <a:prstDash val="solid"/>
              <a:miter lim="800000"/>
            </a:ln>
            <a:effectLst/>
          </p:spPr>
          <p:txBody>
            <a:bodyPr wrap="square" lIns="45719" tIns="45719" rIns="45719" bIns="45719" numCol="1" anchor="t">
              <a:noAutofit/>
            </a:bodyPr>
            <a:lstStyle/>
            <a:p>
              <a:pPr algn="ctr">
                <a:defRPr sz="1200">
                  <a:solidFill>
                    <a:srgbClr val="535B63"/>
                  </a:solidFill>
                </a:defRPr>
              </a:pPr>
            </a:p>
          </p:txBody>
        </p:sp>
        <p:sp>
          <p:nvSpPr>
            <p:cNvPr id="618" name="S1"/>
            <p:cNvSpPr txBox="1"/>
            <p:nvPr/>
          </p:nvSpPr>
          <p:spPr>
            <a:xfrm>
              <a:off x="137121" y="137122"/>
              <a:ext cx="30652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solidFill>
                    <a:srgbClr val="535B63"/>
                  </a:solidFill>
                </a:defRPr>
              </a:lvl1pPr>
            </a:lstStyle>
            <a:p>
              <a:pPr/>
              <a:r>
                <a:t>S1</a:t>
              </a:r>
            </a:p>
          </p:txBody>
        </p:sp>
      </p:grpSp>
      <p:sp>
        <p:nvSpPr>
          <p:cNvPr id="620" name="TextBox 34"/>
          <p:cNvSpPr txBox="1"/>
          <p:nvPr/>
        </p:nvSpPr>
        <p:spPr>
          <a:xfrm>
            <a:off x="9912089" y="5605247"/>
            <a:ext cx="561676"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read</a:t>
            </a:r>
          </a:p>
        </p:txBody>
      </p:sp>
      <p:sp>
        <p:nvSpPr>
          <p:cNvPr id="621" name="Straight Arrow Connector 35"/>
          <p:cNvSpPr/>
          <p:nvPr/>
        </p:nvSpPr>
        <p:spPr>
          <a:xfrm flipH="1" flipV="1">
            <a:off x="10186181" y="4124088"/>
            <a:ext cx="3356" cy="1481160"/>
          </a:xfrm>
          <a:prstGeom prst="line">
            <a:avLst/>
          </a:prstGeom>
          <a:ln w="12700">
            <a:solidFill>
              <a:srgbClr val="545B64"/>
            </a:solidFill>
            <a:miter/>
            <a:tailEnd type="triangle"/>
          </a:ln>
        </p:spPr>
        <p:txBody>
          <a:bodyPr lIns="45719" rIns="45719"/>
          <a:lstStyle/>
          <a:p>
            <a:pPr/>
          </a:p>
        </p:txBody>
      </p:sp>
      <p:sp>
        <p:nvSpPr>
          <p:cNvPr id="622" name="Straight Arrow Connector 36"/>
          <p:cNvSpPr/>
          <p:nvPr/>
        </p:nvSpPr>
        <p:spPr>
          <a:xfrm flipV="1">
            <a:off x="10189536" y="4967414"/>
            <a:ext cx="582562" cy="637833"/>
          </a:xfrm>
          <a:prstGeom prst="line">
            <a:avLst/>
          </a:prstGeom>
          <a:ln w="12700">
            <a:solidFill>
              <a:srgbClr val="545B64"/>
            </a:solidFill>
            <a:miter/>
            <a:tailEnd type="triangle"/>
          </a:ln>
        </p:spPr>
        <p:txBody>
          <a:bodyPr lIns="45719" rIns="45719"/>
          <a:lstStyle/>
          <a:p>
            <a:pP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3"/>
          <a:srcRect l="0" t="0" r="0" b="0"/>
          <a:stretch>
            <a:fillRect/>
          </a:stretch>
        </a:blipFill>
      </p:bgPr>
    </p:bg>
    <p:spTree>
      <p:nvGrpSpPr>
        <p:cNvPr id="1" name=""/>
        <p:cNvGrpSpPr/>
        <p:nvPr/>
      </p:nvGrpSpPr>
      <p:grpSpPr>
        <a:xfrm>
          <a:off x="0" y="0"/>
          <a:ext cx="0" cy="0"/>
          <a:chOff x="0" y="0"/>
          <a:chExt cx="0" cy="0"/>
        </a:xfrm>
      </p:grpSpPr>
      <p:sp>
        <p:nvSpPr>
          <p:cNvPr id="629" name="Title 1"/>
          <p:cNvSpPr txBox="1"/>
          <p:nvPr>
            <p:ph type="ctrTitle"/>
          </p:nvPr>
        </p:nvSpPr>
        <p:spPr>
          <a:xfrm>
            <a:off x="266700" y="1867990"/>
            <a:ext cx="9144000" cy="1122496"/>
          </a:xfrm>
          <a:prstGeom prst="rect">
            <a:avLst/>
          </a:prstGeom>
        </p:spPr>
        <p:txBody>
          <a:bodyPr/>
          <a:lstStyle/>
          <a:p>
            <a:pPr/>
            <a:r>
              <a:t>Cloud Storage</a:t>
            </a:r>
          </a:p>
        </p:txBody>
      </p:sp>
      <p:sp>
        <p:nvSpPr>
          <p:cNvPr id="630" name="Subtitle 2"/>
          <p:cNvSpPr txBox="1"/>
          <p:nvPr>
            <p:ph type="subTitle" sz="quarter" idx="1"/>
          </p:nvPr>
        </p:nvSpPr>
        <p:spPr>
          <a:xfrm>
            <a:off x="266700" y="3082558"/>
            <a:ext cx="9144000" cy="1655765"/>
          </a:xfrm>
          <a:prstGeom prst="rect">
            <a:avLst/>
          </a:prstGeom>
        </p:spPr>
        <p:txBody>
          <a:bodyPr/>
          <a:lstStyle/>
          <a:p>
            <a:pPr/>
            <a:r>
              <a:t>Dr. Kun Tang</a:t>
            </a:r>
          </a:p>
          <a:p>
            <a:pPr/>
            <a:r>
              <a:t>Amazon Web Service</a:t>
            </a:r>
          </a:p>
          <a:p>
            <a:pPr/>
            <a:r>
              <a:t>Email: kuntang@amazon.com</a:t>
            </a:r>
          </a:p>
        </p:txBody>
      </p:sp>
      <p:sp>
        <p:nvSpPr>
          <p:cNvPr id="631" name="Slide Number Placeholder 5"/>
          <p:cNvSpPr txBox="1"/>
          <p:nvPr>
            <p:ph type="sldNum" sz="quarter" idx="2"/>
          </p:nvPr>
        </p:nvSpPr>
        <p:spPr>
          <a:xfrm>
            <a:off x="11689744" y="639567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0" name="Picture 7" descr="Picture 7"/>
          <p:cNvPicPr>
            <a:picLocks noChangeAspect="1"/>
          </p:cNvPicPr>
          <p:nvPr/>
        </p:nvPicPr>
        <p:blipFill>
          <a:blip r:embed="rId3">
            <a:extLst/>
          </a:blip>
          <a:stretch>
            <a:fillRect/>
          </a:stretch>
        </p:blipFill>
        <p:spPr>
          <a:xfrm>
            <a:off x="422042" y="452693"/>
            <a:ext cx="11769957" cy="5857861"/>
          </a:xfrm>
          <a:prstGeom prst="rect">
            <a:avLst/>
          </a:prstGeom>
          <a:ln w="12700">
            <a:miter lim="400000"/>
          </a:ln>
        </p:spPr>
      </p:pic>
      <p:sp>
        <p:nvSpPr>
          <p:cNvPr id="161" name="Slide Number Placeholder 4"/>
          <p:cNvSpPr txBox="1"/>
          <p:nvPr>
            <p:ph type="sldNum" sz="quarter" idx="2"/>
          </p:nvPr>
        </p:nvSpPr>
        <p:spPr>
          <a:xfrm>
            <a:off x="11774502" y="6395675"/>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2" name="TextBox 1"/>
          <p:cNvSpPr txBox="1"/>
          <p:nvPr/>
        </p:nvSpPr>
        <p:spPr>
          <a:xfrm>
            <a:off x="472439" y="386681"/>
            <a:ext cx="113646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Year 2022</a:t>
            </a:r>
          </a:p>
        </p:txBody>
      </p:sp>
      <p:sp>
        <p:nvSpPr>
          <p:cNvPr id="163" name="Straight Connector 22"/>
          <p:cNvSpPr/>
          <p:nvPr/>
        </p:nvSpPr>
        <p:spPr>
          <a:xfrm>
            <a:off x="10443411" y="5491398"/>
            <a:ext cx="403862" cy="562943"/>
          </a:xfrm>
          <a:prstGeom prst="line">
            <a:avLst/>
          </a:prstGeom>
          <a:ln w="12700">
            <a:solidFill>
              <a:schemeClr val="accent2"/>
            </a:solidFill>
            <a:miter/>
          </a:ln>
        </p:spPr>
        <p:txBody>
          <a:bodyPr lIns="45719" rIns="45719"/>
          <a:lstStyle/>
          <a:p>
            <a:pPr/>
          </a:p>
        </p:txBody>
      </p:sp>
      <p:sp>
        <p:nvSpPr>
          <p:cNvPr id="164" name="TextBox 23"/>
          <p:cNvSpPr txBox="1"/>
          <p:nvPr/>
        </p:nvSpPr>
        <p:spPr>
          <a:xfrm>
            <a:off x="10847272" y="5731173"/>
            <a:ext cx="1276148" cy="360188"/>
          </a:xfrm>
          <a:prstGeom prst="rect">
            <a:avLst/>
          </a:prstGeom>
          <a:ln>
            <a:solidFill>
              <a:schemeClr val="accent2"/>
            </a:solidFill>
          </a:ln>
          <a:extLst>
            <a:ext uri="{C572A759-6A51-4108-AA02-DFA0A04FC94B}">
              <ma14:wrappingTextBoxFlag xmlns:ma14="http://schemas.microsoft.com/office/mac/drawingml/2011/main" val="1"/>
            </a:ext>
          </a:extLst>
        </p:spPr>
        <p:txBody>
          <a:bodyPr lIns="45719" rIns="45719">
            <a:spAutoFit/>
          </a:bodyPr>
          <a:lstStyle>
            <a:lvl1pPr>
              <a:defRPr>
                <a:solidFill>
                  <a:schemeClr val="accent2"/>
                </a:solidFill>
              </a:defRPr>
            </a:lvl1pPr>
          </a:lstStyle>
          <a:p>
            <a:pPr/>
            <a:r>
              <a:t>Melbourne</a:t>
            </a:r>
          </a:p>
        </p:txBody>
      </p:sp>
      <p:sp>
        <p:nvSpPr>
          <p:cNvPr id="165" name="Straight Connector 28"/>
          <p:cNvSpPr/>
          <p:nvPr/>
        </p:nvSpPr>
        <p:spPr>
          <a:xfrm>
            <a:off x="9312441" y="4443662"/>
            <a:ext cx="396643" cy="255685"/>
          </a:xfrm>
          <a:prstGeom prst="line">
            <a:avLst/>
          </a:prstGeom>
          <a:ln w="12700">
            <a:solidFill>
              <a:srgbClr val="232F3D"/>
            </a:solidFill>
            <a:miter/>
          </a:ln>
        </p:spPr>
        <p:txBody>
          <a:bodyPr lIns="45719" rIns="45719"/>
          <a:lstStyle/>
          <a:p>
            <a:pPr/>
          </a:p>
        </p:txBody>
      </p:sp>
      <p:sp>
        <p:nvSpPr>
          <p:cNvPr id="166" name="TextBox 29"/>
          <p:cNvSpPr txBox="1"/>
          <p:nvPr/>
        </p:nvSpPr>
        <p:spPr>
          <a:xfrm>
            <a:off x="9709084" y="4514681"/>
            <a:ext cx="1276149" cy="360187"/>
          </a:xfrm>
          <a:prstGeom prst="rect">
            <a:avLst/>
          </a:prstGeom>
          <a:ln>
            <a:solidFill>
              <a:srgbClr val="232F3D"/>
            </a:solidFill>
          </a:ln>
          <a:extLst>
            <a:ext uri="{C572A759-6A51-4108-AA02-DFA0A04FC94B}">
              <ma14:wrappingTextBoxFlag xmlns:ma14="http://schemas.microsoft.com/office/mac/drawingml/2011/main" val="1"/>
            </a:ext>
          </a:extLst>
        </p:spPr>
        <p:txBody>
          <a:bodyPr lIns="45719" rIns="45719">
            <a:spAutoFit/>
          </a:bodyPr>
          <a:lstStyle/>
          <a:p>
            <a:pPr/>
            <a:r>
              <a:t>Jakarta</a:t>
            </a:r>
          </a:p>
        </p:txBody>
      </p:sp>
      <p:sp>
        <p:nvSpPr>
          <p:cNvPr id="167" name="Straight Connector 30"/>
          <p:cNvSpPr/>
          <p:nvPr/>
        </p:nvSpPr>
        <p:spPr>
          <a:xfrm>
            <a:off x="8337884" y="3710138"/>
            <a:ext cx="543429" cy="136369"/>
          </a:xfrm>
          <a:prstGeom prst="line">
            <a:avLst/>
          </a:prstGeom>
          <a:ln w="12700">
            <a:solidFill>
              <a:schemeClr val="accent2"/>
            </a:solidFill>
            <a:miter/>
          </a:ln>
        </p:spPr>
        <p:txBody>
          <a:bodyPr lIns="45719" rIns="45719"/>
          <a:lstStyle/>
          <a:p>
            <a:pPr/>
          </a:p>
        </p:txBody>
      </p:sp>
      <p:sp>
        <p:nvSpPr>
          <p:cNvPr id="168" name="TextBox 31"/>
          <p:cNvSpPr txBox="1"/>
          <p:nvPr/>
        </p:nvSpPr>
        <p:spPr>
          <a:xfrm>
            <a:off x="8881312" y="3661840"/>
            <a:ext cx="1465847" cy="360188"/>
          </a:xfrm>
          <a:prstGeom prst="rect">
            <a:avLst/>
          </a:prstGeom>
          <a:ln>
            <a:solidFill>
              <a:schemeClr val="accent2"/>
            </a:solidFill>
          </a:ln>
          <a:extLst>
            <a:ext uri="{C572A759-6A51-4108-AA02-DFA0A04FC94B}">
              <ma14:wrappingTextBoxFlag xmlns:ma14="http://schemas.microsoft.com/office/mac/drawingml/2011/main" val="1"/>
            </a:ext>
          </a:extLst>
        </p:spPr>
        <p:txBody>
          <a:bodyPr lIns="45719" rIns="45719">
            <a:spAutoFit/>
          </a:bodyPr>
          <a:lstStyle>
            <a:lvl1pPr>
              <a:defRPr>
                <a:solidFill>
                  <a:schemeClr val="accent2"/>
                </a:solidFill>
              </a:defRPr>
            </a:lvl1pPr>
          </a:lstStyle>
          <a:p>
            <a:pPr/>
            <a:r>
              <a:t>Hyderabad</a:t>
            </a:r>
          </a:p>
        </p:txBody>
      </p:sp>
      <p:sp>
        <p:nvSpPr>
          <p:cNvPr id="169" name="Straight Connector 35"/>
          <p:cNvSpPr/>
          <p:nvPr/>
        </p:nvSpPr>
        <p:spPr>
          <a:xfrm flipV="1">
            <a:off x="5203255" y="2895850"/>
            <a:ext cx="583934" cy="428027"/>
          </a:xfrm>
          <a:prstGeom prst="line">
            <a:avLst/>
          </a:prstGeom>
          <a:ln w="12700">
            <a:solidFill>
              <a:schemeClr val="accent2"/>
            </a:solidFill>
            <a:miter/>
          </a:ln>
        </p:spPr>
        <p:txBody>
          <a:bodyPr lIns="45719" rIns="45719"/>
          <a:lstStyle/>
          <a:p>
            <a:pPr/>
          </a:p>
        </p:txBody>
      </p:sp>
      <p:sp>
        <p:nvSpPr>
          <p:cNvPr id="170" name="TextBox 36"/>
          <p:cNvSpPr txBox="1"/>
          <p:nvPr/>
        </p:nvSpPr>
        <p:spPr>
          <a:xfrm>
            <a:off x="4318932" y="3160476"/>
            <a:ext cx="884322" cy="360188"/>
          </a:xfrm>
          <a:prstGeom prst="rect">
            <a:avLst/>
          </a:prstGeom>
          <a:ln>
            <a:solidFill>
              <a:schemeClr val="accent2"/>
            </a:solidFill>
          </a:ln>
          <a:extLst>
            <a:ext uri="{C572A759-6A51-4108-AA02-DFA0A04FC94B}">
              <ma14:wrappingTextBoxFlag xmlns:ma14="http://schemas.microsoft.com/office/mac/drawingml/2011/main" val="1"/>
            </a:ext>
          </a:extLst>
        </p:spPr>
        <p:txBody>
          <a:bodyPr lIns="45719" rIns="45719">
            <a:spAutoFit/>
          </a:bodyPr>
          <a:lstStyle>
            <a:lvl1pPr>
              <a:defRPr>
                <a:solidFill>
                  <a:schemeClr val="accent2"/>
                </a:solidFill>
              </a:defRPr>
            </a:lvl1pPr>
          </a:lstStyle>
          <a:p>
            <a:pPr/>
            <a:r>
              <a:t>Spain</a:t>
            </a:r>
          </a:p>
        </p:txBody>
      </p:sp>
      <p:sp>
        <p:nvSpPr>
          <p:cNvPr id="171" name="Straight Connector 39"/>
          <p:cNvSpPr/>
          <p:nvPr/>
        </p:nvSpPr>
        <p:spPr>
          <a:xfrm flipV="1">
            <a:off x="5201451" y="2675170"/>
            <a:ext cx="894550" cy="75182"/>
          </a:xfrm>
          <a:prstGeom prst="line">
            <a:avLst/>
          </a:prstGeom>
          <a:ln w="12700">
            <a:solidFill>
              <a:schemeClr val="accent2"/>
            </a:solidFill>
            <a:miter/>
          </a:ln>
        </p:spPr>
        <p:txBody>
          <a:bodyPr lIns="45719" rIns="45719"/>
          <a:lstStyle/>
          <a:p>
            <a:pPr/>
          </a:p>
        </p:txBody>
      </p:sp>
      <p:sp>
        <p:nvSpPr>
          <p:cNvPr id="172" name="TextBox 40"/>
          <p:cNvSpPr txBox="1"/>
          <p:nvPr/>
        </p:nvSpPr>
        <p:spPr>
          <a:xfrm>
            <a:off x="3818020" y="2586951"/>
            <a:ext cx="1383430" cy="360187"/>
          </a:xfrm>
          <a:prstGeom prst="rect">
            <a:avLst/>
          </a:prstGeom>
          <a:ln>
            <a:solidFill>
              <a:schemeClr val="accent2"/>
            </a:solidFill>
          </a:ln>
          <a:extLst>
            <a:ext uri="{C572A759-6A51-4108-AA02-DFA0A04FC94B}">
              <ma14:wrappingTextBoxFlag xmlns:ma14="http://schemas.microsoft.com/office/mac/drawingml/2011/main" val="1"/>
            </a:ext>
          </a:extLst>
        </p:spPr>
        <p:txBody>
          <a:bodyPr lIns="45719" rIns="45719">
            <a:spAutoFit/>
          </a:bodyPr>
          <a:lstStyle>
            <a:lvl1pPr>
              <a:defRPr>
                <a:solidFill>
                  <a:schemeClr val="accent2"/>
                </a:solidFill>
              </a:defRPr>
            </a:lvl1pPr>
          </a:lstStyle>
          <a:p>
            <a:pPr/>
            <a:r>
              <a:t>Switzerland</a:t>
            </a:r>
          </a:p>
        </p:txBody>
      </p:sp>
      <p:sp>
        <p:nvSpPr>
          <p:cNvPr id="173" name="Straight Connector 24"/>
          <p:cNvSpPr/>
          <p:nvPr/>
        </p:nvSpPr>
        <p:spPr>
          <a:xfrm>
            <a:off x="2009274" y="2001252"/>
            <a:ext cx="228601" cy="534724"/>
          </a:xfrm>
          <a:prstGeom prst="line">
            <a:avLst/>
          </a:prstGeom>
          <a:ln w="12700">
            <a:solidFill>
              <a:schemeClr val="accent2"/>
            </a:solidFill>
            <a:miter/>
          </a:ln>
        </p:spPr>
        <p:txBody>
          <a:bodyPr lIns="45719" rIns="45719"/>
          <a:lstStyle/>
          <a:p>
            <a:pPr/>
          </a:p>
        </p:txBody>
      </p:sp>
      <p:sp>
        <p:nvSpPr>
          <p:cNvPr id="174" name="TextBox 25"/>
          <p:cNvSpPr txBox="1"/>
          <p:nvPr/>
        </p:nvSpPr>
        <p:spPr>
          <a:xfrm>
            <a:off x="1513221" y="1631919"/>
            <a:ext cx="992106" cy="360188"/>
          </a:xfrm>
          <a:prstGeom prst="rect">
            <a:avLst/>
          </a:prstGeom>
          <a:ln>
            <a:solidFill>
              <a:schemeClr val="accent2"/>
            </a:solidFill>
          </a:ln>
          <a:extLst>
            <a:ext uri="{C572A759-6A51-4108-AA02-DFA0A04FC94B}">
              <ma14:wrappingTextBoxFlag xmlns:ma14="http://schemas.microsoft.com/office/mac/drawingml/2011/main" val="1"/>
            </a:ext>
          </a:extLst>
        </p:spPr>
        <p:txBody>
          <a:bodyPr lIns="45719" rIns="45719">
            <a:spAutoFit/>
          </a:bodyPr>
          <a:lstStyle>
            <a:lvl1pPr>
              <a:defRPr>
                <a:solidFill>
                  <a:schemeClr val="accent2"/>
                </a:solidFill>
              </a:defRPr>
            </a:lvl1pPr>
          </a:lstStyle>
          <a:p>
            <a:pPr/>
            <a:r>
              <a:t>Canada</a:t>
            </a:r>
          </a:p>
        </p:txBody>
      </p:sp>
      <p:sp>
        <p:nvSpPr>
          <p:cNvPr id="175" name="Straight Connector 32"/>
          <p:cNvSpPr/>
          <p:nvPr/>
        </p:nvSpPr>
        <p:spPr>
          <a:xfrm flipV="1">
            <a:off x="6384691" y="3212548"/>
            <a:ext cx="583934" cy="428026"/>
          </a:xfrm>
          <a:prstGeom prst="line">
            <a:avLst/>
          </a:prstGeom>
          <a:ln w="12700">
            <a:solidFill>
              <a:schemeClr val="accent2"/>
            </a:solidFill>
            <a:miter/>
          </a:ln>
        </p:spPr>
        <p:txBody>
          <a:bodyPr lIns="45719" rIns="45719"/>
          <a:lstStyle/>
          <a:p>
            <a:pPr/>
          </a:p>
        </p:txBody>
      </p:sp>
      <p:sp>
        <p:nvSpPr>
          <p:cNvPr id="176" name="TextBox 33"/>
          <p:cNvSpPr txBox="1"/>
          <p:nvPr/>
        </p:nvSpPr>
        <p:spPr>
          <a:xfrm>
            <a:off x="5500368" y="3477174"/>
            <a:ext cx="884322" cy="360188"/>
          </a:xfrm>
          <a:prstGeom prst="rect">
            <a:avLst/>
          </a:prstGeom>
          <a:ln>
            <a:solidFill>
              <a:schemeClr val="accent2"/>
            </a:solidFill>
          </a:ln>
          <a:extLst>
            <a:ext uri="{C572A759-6A51-4108-AA02-DFA0A04FC94B}">
              <ma14:wrappingTextBoxFlag xmlns:ma14="http://schemas.microsoft.com/office/mac/drawingml/2011/main" val="1"/>
            </a:ext>
          </a:extLst>
        </p:spPr>
        <p:txBody>
          <a:bodyPr lIns="45719" rIns="45719">
            <a:spAutoFit/>
          </a:bodyPr>
          <a:lstStyle>
            <a:lvl1pPr>
              <a:defRPr>
                <a:solidFill>
                  <a:schemeClr val="accent2"/>
                </a:solidFill>
              </a:defRPr>
            </a:lvl1pPr>
          </a:lstStyle>
          <a:p>
            <a:pPr/>
            <a:r>
              <a:t>Israel</a:t>
            </a:r>
          </a:p>
        </p:txBody>
      </p:sp>
      <p:sp>
        <p:nvSpPr>
          <p:cNvPr id="177" name="Straight Connector 37"/>
          <p:cNvSpPr/>
          <p:nvPr/>
        </p:nvSpPr>
        <p:spPr>
          <a:xfrm flipV="1">
            <a:off x="7248093" y="3497083"/>
            <a:ext cx="318034" cy="460469"/>
          </a:xfrm>
          <a:prstGeom prst="line">
            <a:avLst/>
          </a:prstGeom>
          <a:ln w="12700">
            <a:solidFill>
              <a:schemeClr val="accent2"/>
            </a:solidFill>
            <a:miter/>
          </a:ln>
        </p:spPr>
        <p:txBody>
          <a:bodyPr lIns="45719" rIns="45719"/>
          <a:lstStyle/>
          <a:p>
            <a:pPr/>
          </a:p>
        </p:txBody>
      </p:sp>
      <p:sp>
        <p:nvSpPr>
          <p:cNvPr id="178" name="TextBox 38"/>
          <p:cNvSpPr txBox="1"/>
          <p:nvPr/>
        </p:nvSpPr>
        <p:spPr>
          <a:xfrm>
            <a:off x="6086976" y="3957551"/>
            <a:ext cx="2407320" cy="360187"/>
          </a:xfrm>
          <a:prstGeom prst="rect">
            <a:avLst/>
          </a:prstGeom>
          <a:ln>
            <a:solidFill>
              <a:schemeClr val="accent2"/>
            </a:solidFill>
          </a:ln>
          <a:extLst>
            <a:ext uri="{C572A759-6A51-4108-AA02-DFA0A04FC94B}">
              <ma14:wrappingTextBoxFlag xmlns:ma14="http://schemas.microsoft.com/office/mac/drawingml/2011/main" val="1"/>
            </a:ext>
          </a:extLst>
        </p:spPr>
        <p:txBody>
          <a:bodyPr lIns="45719" rIns="45719">
            <a:spAutoFit/>
          </a:bodyPr>
          <a:lstStyle>
            <a:lvl1pPr>
              <a:defRPr>
                <a:solidFill>
                  <a:schemeClr val="accent2"/>
                </a:solidFill>
              </a:defRPr>
            </a:lvl1pPr>
          </a:lstStyle>
          <a:p>
            <a:pPr/>
            <a:r>
              <a:t>United Arab Emirates</a:t>
            </a:r>
          </a:p>
        </p:txBody>
      </p:sp>
      <p:sp>
        <p:nvSpPr>
          <p:cNvPr id="179" name="Straight Connector 41"/>
          <p:cNvSpPr/>
          <p:nvPr/>
        </p:nvSpPr>
        <p:spPr>
          <a:xfrm flipV="1">
            <a:off x="11381873" y="5279455"/>
            <a:ext cx="130340" cy="211944"/>
          </a:xfrm>
          <a:prstGeom prst="line">
            <a:avLst/>
          </a:prstGeom>
          <a:ln w="12700">
            <a:solidFill>
              <a:schemeClr val="accent2"/>
            </a:solidFill>
            <a:miter/>
          </a:ln>
        </p:spPr>
        <p:txBody>
          <a:bodyPr lIns="45719" rIns="45719"/>
          <a:lstStyle/>
          <a:p>
            <a:pPr/>
          </a:p>
        </p:txBody>
      </p:sp>
      <p:sp>
        <p:nvSpPr>
          <p:cNvPr id="180" name="TextBox 42"/>
          <p:cNvSpPr txBox="1"/>
          <p:nvPr/>
        </p:nvSpPr>
        <p:spPr>
          <a:xfrm>
            <a:off x="10932025" y="4910123"/>
            <a:ext cx="1202891" cy="360187"/>
          </a:xfrm>
          <a:prstGeom prst="rect">
            <a:avLst/>
          </a:prstGeom>
          <a:ln>
            <a:solidFill>
              <a:schemeClr val="accent2"/>
            </a:solidFill>
          </a:ln>
          <a:extLst>
            <a:ext uri="{C572A759-6A51-4108-AA02-DFA0A04FC94B}">
              <ma14:wrappingTextBoxFlag xmlns:ma14="http://schemas.microsoft.com/office/mac/drawingml/2011/main" val="1"/>
            </a:ext>
          </a:extLst>
        </p:spPr>
        <p:txBody>
          <a:bodyPr lIns="45719" rIns="45719">
            <a:spAutoFit/>
          </a:bodyPr>
          <a:lstStyle>
            <a:lvl1pPr>
              <a:defRPr>
                <a:solidFill>
                  <a:schemeClr val="accent2"/>
                </a:solidFill>
              </a:defRPr>
            </a:lvl1pPr>
          </a:lstStyle>
          <a:p>
            <a:pPr/>
            <a:r>
              <a:t>Auckland</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4" name="Picture 3" descr="Picture 3"/>
          <p:cNvPicPr>
            <a:picLocks noChangeAspect="1"/>
          </p:cNvPicPr>
          <p:nvPr/>
        </p:nvPicPr>
        <p:blipFill>
          <a:blip r:embed="rId3">
            <a:extLst/>
          </a:blip>
          <a:stretch>
            <a:fillRect/>
          </a:stretch>
        </p:blipFill>
        <p:spPr>
          <a:xfrm>
            <a:off x="228599" y="699728"/>
            <a:ext cx="11804985" cy="5632812"/>
          </a:xfrm>
          <a:prstGeom prst="rect">
            <a:avLst/>
          </a:prstGeom>
          <a:ln w="12700">
            <a:miter lim="400000"/>
          </a:ln>
        </p:spPr>
      </p:pic>
      <p:sp>
        <p:nvSpPr>
          <p:cNvPr id="185" name="Slide Number Placeholder 4"/>
          <p:cNvSpPr txBox="1"/>
          <p:nvPr>
            <p:ph type="sldNum" sz="quarter" idx="2"/>
          </p:nvPr>
        </p:nvSpPr>
        <p:spPr>
          <a:xfrm>
            <a:off x="11774502" y="6395675"/>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6" name="TextBox 1"/>
          <p:cNvSpPr txBox="1"/>
          <p:nvPr/>
        </p:nvSpPr>
        <p:spPr>
          <a:xfrm>
            <a:off x="472439" y="386681"/>
            <a:ext cx="1138087"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Year 2023</a:t>
            </a:r>
          </a:p>
        </p:txBody>
      </p:sp>
      <p:sp>
        <p:nvSpPr>
          <p:cNvPr id="187" name="Straight Connector 22"/>
          <p:cNvSpPr/>
          <p:nvPr/>
        </p:nvSpPr>
        <p:spPr>
          <a:xfrm flipH="1">
            <a:off x="8685130" y="4175121"/>
            <a:ext cx="329903" cy="393931"/>
          </a:xfrm>
          <a:prstGeom prst="line">
            <a:avLst/>
          </a:prstGeom>
          <a:ln w="12700">
            <a:solidFill>
              <a:schemeClr val="accent2"/>
            </a:solidFill>
            <a:miter/>
          </a:ln>
        </p:spPr>
        <p:txBody>
          <a:bodyPr lIns="45719" rIns="45719"/>
          <a:lstStyle/>
          <a:p>
            <a:pPr/>
          </a:p>
        </p:txBody>
      </p:sp>
      <p:sp>
        <p:nvSpPr>
          <p:cNvPr id="188" name="TextBox 23"/>
          <p:cNvSpPr txBox="1"/>
          <p:nvPr/>
        </p:nvSpPr>
        <p:spPr>
          <a:xfrm>
            <a:off x="8047056" y="4569052"/>
            <a:ext cx="1173144" cy="360187"/>
          </a:xfrm>
          <a:prstGeom prst="rect">
            <a:avLst/>
          </a:prstGeom>
          <a:ln>
            <a:solidFill>
              <a:schemeClr val="accent2"/>
            </a:solidFill>
          </a:ln>
          <a:extLst>
            <a:ext uri="{C572A759-6A51-4108-AA02-DFA0A04FC94B}">
              <ma14:wrappingTextBoxFlag xmlns:ma14="http://schemas.microsoft.com/office/mac/drawingml/2011/main" val="1"/>
            </a:ext>
          </a:extLst>
        </p:spPr>
        <p:txBody>
          <a:bodyPr lIns="45719" rIns="45719">
            <a:spAutoFit/>
          </a:bodyPr>
          <a:lstStyle>
            <a:lvl1pPr>
              <a:defRPr>
                <a:solidFill>
                  <a:schemeClr val="accent2"/>
                </a:solidFill>
              </a:defRPr>
            </a:lvl1pPr>
          </a:lstStyle>
          <a:p>
            <a:pPr/>
            <a:r>
              <a:t>Malaysia</a:t>
            </a:r>
          </a:p>
        </p:txBody>
      </p:sp>
      <p:sp>
        <p:nvSpPr>
          <p:cNvPr id="189" name="Straight Connector 30"/>
          <p:cNvSpPr/>
          <p:nvPr/>
        </p:nvSpPr>
        <p:spPr>
          <a:xfrm>
            <a:off x="8685131" y="3401974"/>
            <a:ext cx="329903" cy="393932"/>
          </a:xfrm>
          <a:prstGeom prst="line">
            <a:avLst/>
          </a:prstGeom>
          <a:ln w="12700">
            <a:solidFill>
              <a:schemeClr val="accent2"/>
            </a:solidFill>
            <a:miter/>
          </a:ln>
        </p:spPr>
        <p:txBody>
          <a:bodyPr lIns="45719" rIns="45719"/>
          <a:lstStyle/>
          <a:p>
            <a:pPr/>
          </a:p>
        </p:txBody>
      </p:sp>
      <p:sp>
        <p:nvSpPr>
          <p:cNvPr id="190" name="TextBox 31"/>
          <p:cNvSpPr txBox="1"/>
          <p:nvPr/>
        </p:nvSpPr>
        <p:spPr>
          <a:xfrm>
            <a:off x="8150060" y="3032642"/>
            <a:ext cx="1070141" cy="360187"/>
          </a:xfrm>
          <a:prstGeom prst="rect">
            <a:avLst/>
          </a:prstGeom>
          <a:ln>
            <a:solidFill>
              <a:schemeClr val="accent2"/>
            </a:solidFill>
          </a:ln>
          <a:extLst>
            <a:ext uri="{C572A759-6A51-4108-AA02-DFA0A04FC94B}">
              <ma14:wrappingTextBoxFlag xmlns:ma14="http://schemas.microsoft.com/office/mac/drawingml/2011/main" val="1"/>
            </a:ext>
          </a:extLst>
        </p:spPr>
        <p:txBody>
          <a:bodyPr lIns="45719" rIns="45719">
            <a:spAutoFit/>
          </a:bodyPr>
          <a:lstStyle>
            <a:lvl1pPr>
              <a:defRPr>
                <a:solidFill>
                  <a:schemeClr val="accent2"/>
                </a:solidFill>
              </a:defRPr>
            </a:lvl1pPr>
          </a:lstStyle>
          <a:p>
            <a:pPr/>
            <a:r>
              <a:t>Thailand</a:t>
            </a:r>
          </a:p>
        </p:txBody>
      </p:sp>
      <p:sp>
        <p:nvSpPr>
          <p:cNvPr id="191" name="Straight Connector 35"/>
          <p:cNvSpPr/>
          <p:nvPr/>
        </p:nvSpPr>
        <p:spPr>
          <a:xfrm flipV="1">
            <a:off x="6384691" y="2255733"/>
            <a:ext cx="583934" cy="428027"/>
          </a:xfrm>
          <a:prstGeom prst="line">
            <a:avLst/>
          </a:prstGeom>
          <a:ln w="12700">
            <a:solidFill>
              <a:schemeClr val="accent2"/>
            </a:solidFill>
            <a:miter/>
          </a:ln>
        </p:spPr>
        <p:txBody>
          <a:bodyPr lIns="45719" rIns="45719"/>
          <a:lstStyle/>
          <a:p>
            <a:pPr/>
          </a:p>
        </p:txBody>
      </p:sp>
      <p:sp>
        <p:nvSpPr>
          <p:cNvPr id="192" name="TextBox 36"/>
          <p:cNvSpPr txBox="1"/>
          <p:nvPr/>
        </p:nvSpPr>
        <p:spPr>
          <a:xfrm>
            <a:off x="6968625" y="1938756"/>
            <a:ext cx="1181435" cy="360187"/>
          </a:xfrm>
          <a:prstGeom prst="rect">
            <a:avLst/>
          </a:prstGeom>
          <a:ln>
            <a:solidFill>
              <a:schemeClr val="accent2"/>
            </a:solidFill>
          </a:ln>
          <a:extLst>
            <a:ext uri="{C572A759-6A51-4108-AA02-DFA0A04FC94B}">
              <ma14:wrappingTextBoxFlag xmlns:ma14="http://schemas.microsoft.com/office/mac/drawingml/2011/main" val="1"/>
            </a:ext>
          </a:extLst>
        </p:spPr>
        <p:txBody>
          <a:bodyPr lIns="45719" rIns="45719">
            <a:spAutoFit/>
          </a:bodyPr>
          <a:lstStyle>
            <a:lvl1pPr>
              <a:defRPr>
                <a:solidFill>
                  <a:schemeClr val="accent2"/>
                </a:solidFill>
              </a:defRPr>
            </a:lvl1pPr>
          </a:lstStyle>
          <a:p>
            <a:pPr/>
            <a:r>
              <a:t>Germany</a:t>
            </a:r>
          </a:p>
        </p:txBody>
      </p:sp>
      <p:sp>
        <p:nvSpPr>
          <p:cNvPr id="193" name="Straight Connector 24"/>
          <p:cNvSpPr/>
          <p:nvPr/>
        </p:nvSpPr>
        <p:spPr>
          <a:xfrm>
            <a:off x="2268771" y="2067153"/>
            <a:ext cx="228601" cy="534724"/>
          </a:xfrm>
          <a:prstGeom prst="line">
            <a:avLst/>
          </a:prstGeom>
          <a:ln w="12700">
            <a:solidFill>
              <a:schemeClr val="accent2"/>
            </a:solidFill>
            <a:miter/>
          </a:ln>
        </p:spPr>
        <p:txBody>
          <a:bodyPr lIns="45719" rIns="45719"/>
          <a:lstStyle/>
          <a:p>
            <a:pPr/>
          </a:p>
        </p:txBody>
      </p:sp>
      <p:sp>
        <p:nvSpPr>
          <p:cNvPr id="194" name="TextBox 25"/>
          <p:cNvSpPr txBox="1"/>
          <p:nvPr/>
        </p:nvSpPr>
        <p:spPr>
          <a:xfrm>
            <a:off x="1772717" y="1697820"/>
            <a:ext cx="992107" cy="360188"/>
          </a:xfrm>
          <a:prstGeom prst="rect">
            <a:avLst/>
          </a:prstGeom>
          <a:ln>
            <a:solidFill>
              <a:schemeClr val="accent2"/>
            </a:solidFill>
          </a:ln>
          <a:extLst>
            <a:ext uri="{C572A759-6A51-4108-AA02-DFA0A04FC94B}">
              <ma14:wrappingTextBoxFlag xmlns:ma14="http://schemas.microsoft.com/office/mac/drawingml/2011/main" val="1"/>
            </a:ext>
          </a:extLst>
        </p:spPr>
        <p:txBody>
          <a:bodyPr lIns="45719" rIns="45719">
            <a:spAutoFit/>
          </a:bodyPr>
          <a:lstStyle>
            <a:lvl1pPr>
              <a:defRPr>
                <a:solidFill>
                  <a:schemeClr val="accent2"/>
                </a:solidFill>
              </a:defRPr>
            </a:lvl1pPr>
          </a:lstStyle>
          <a:p>
            <a:pPr/>
            <a:r>
              <a:t>Canada</a:t>
            </a:r>
          </a:p>
        </p:txBody>
      </p:sp>
      <p:sp>
        <p:nvSpPr>
          <p:cNvPr id="195" name="Straight Connector 41"/>
          <p:cNvSpPr/>
          <p:nvPr/>
        </p:nvSpPr>
        <p:spPr>
          <a:xfrm flipV="1">
            <a:off x="11318643" y="5123051"/>
            <a:ext cx="151598" cy="211944"/>
          </a:xfrm>
          <a:prstGeom prst="line">
            <a:avLst/>
          </a:prstGeom>
          <a:ln w="12700">
            <a:solidFill>
              <a:schemeClr val="accent2"/>
            </a:solidFill>
            <a:miter/>
          </a:ln>
        </p:spPr>
        <p:txBody>
          <a:bodyPr lIns="45719" rIns="45719"/>
          <a:lstStyle/>
          <a:p>
            <a:pPr/>
          </a:p>
        </p:txBody>
      </p:sp>
      <p:sp>
        <p:nvSpPr>
          <p:cNvPr id="196" name="TextBox 42"/>
          <p:cNvSpPr txBox="1"/>
          <p:nvPr/>
        </p:nvSpPr>
        <p:spPr>
          <a:xfrm>
            <a:off x="10868796" y="4753717"/>
            <a:ext cx="1202891" cy="360188"/>
          </a:xfrm>
          <a:prstGeom prst="rect">
            <a:avLst/>
          </a:prstGeom>
          <a:ln>
            <a:solidFill>
              <a:schemeClr val="accent2"/>
            </a:solidFill>
          </a:ln>
          <a:extLst>
            <a:ext uri="{C572A759-6A51-4108-AA02-DFA0A04FC94B}">
              <ma14:wrappingTextBoxFlag xmlns:ma14="http://schemas.microsoft.com/office/mac/drawingml/2011/main" val="1"/>
            </a:ext>
          </a:extLst>
        </p:spPr>
        <p:txBody>
          <a:bodyPr lIns="45719" rIns="45719">
            <a:spAutoFit/>
          </a:bodyPr>
          <a:lstStyle>
            <a:lvl1pPr>
              <a:defRPr>
                <a:solidFill>
                  <a:schemeClr val="accent2"/>
                </a:solidFill>
              </a:defRPr>
            </a:lvl1pPr>
          </a:lstStyle>
          <a:p>
            <a:pPr/>
            <a:r>
              <a:t>Auckland</a:t>
            </a:r>
          </a:p>
        </p:txBody>
      </p:sp>
      <p:sp>
        <p:nvSpPr>
          <p:cNvPr id="197" name="Straight Connector 22"/>
          <p:cNvSpPr/>
          <p:nvPr/>
        </p:nvSpPr>
        <p:spPr>
          <a:xfrm>
            <a:off x="10443411" y="5478698"/>
            <a:ext cx="283629" cy="283629"/>
          </a:xfrm>
          <a:prstGeom prst="line">
            <a:avLst/>
          </a:prstGeom>
          <a:ln w="12700">
            <a:solidFill>
              <a:srgbClr val="FFFFFF"/>
            </a:solidFill>
            <a:miter/>
          </a:ln>
        </p:spPr>
        <p:txBody>
          <a:bodyPr lIns="45719" rIns="45719"/>
          <a:lstStyle/>
          <a:p>
            <a:pPr/>
          </a:p>
        </p:txBody>
      </p:sp>
      <p:sp>
        <p:nvSpPr>
          <p:cNvPr id="198" name="TextBox 23"/>
          <p:cNvSpPr txBox="1"/>
          <p:nvPr/>
        </p:nvSpPr>
        <p:spPr>
          <a:xfrm>
            <a:off x="10720272" y="5718473"/>
            <a:ext cx="1276148" cy="360188"/>
          </a:xfrm>
          <a:prstGeom prst="rect">
            <a:avLst/>
          </a:prstGeom>
          <a:ln>
            <a:solidFill>
              <a:srgbClr val="FFFFFF"/>
            </a:solidFill>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Melbourne</a:t>
            </a:r>
          </a:p>
        </p:txBody>
      </p:sp>
      <p:sp>
        <p:nvSpPr>
          <p:cNvPr id="199" name="Straight Connector 30"/>
          <p:cNvSpPr/>
          <p:nvPr/>
        </p:nvSpPr>
        <p:spPr>
          <a:xfrm>
            <a:off x="8452184" y="3799038"/>
            <a:ext cx="999126" cy="189967"/>
          </a:xfrm>
          <a:prstGeom prst="line">
            <a:avLst/>
          </a:prstGeom>
          <a:ln w="12700">
            <a:solidFill>
              <a:srgbClr val="FFFFFF"/>
            </a:solidFill>
            <a:miter/>
          </a:ln>
        </p:spPr>
        <p:txBody>
          <a:bodyPr lIns="45719" rIns="45719"/>
          <a:lstStyle/>
          <a:p>
            <a:pPr/>
          </a:p>
        </p:txBody>
      </p:sp>
      <p:sp>
        <p:nvSpPr>
          <p:cNvPr id="200" name="TextBox 31"/>
          <p:cNvSpPr txBox="1"/>
          <p:nvPr/>
        </p:nvSpPr>
        <p:spPr>
          <a:xfrm>
            <a:off x="9457976" y="3806564"/>
            <a:ext cx="1465847" cy="360188"/>
          </a:xfrm>
          <a:prstGeom prst="rect">
            <a:avLst/>
          </a:prstGeom>
          <a:ln>
            <a:solidFill>
              <a:srgbClr val="FFFFFF"/>
            </a:solidFill>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Hyderabad</a:t>
            </a:r>
          </a:p>
        </p:txBody>
      </p:sp>
      <p:sp>
        <p:nvSpPr>
          <p:cNvPr id="201" name="Straight Connector 35"/>
          <p:cNvSpPr/>
          <p:nvPr/>
        </p:nvSpPr>
        <p:spPr>
          <a:xfrm flipV="1">
            <a:off x="5304855" y="3010149"/>
            <a:ext cx="583934" cy="428027"/>
          </a:xfrm>
          <a:prstGeom prst="line">
            <a:avLst/>
          </a:prstGeom>
          <a:ln w="12700">
            <a:solidFill>
              <a:srgbClr val="FFFFFF"/>
            </a:solidFill>
            <a:miter/>
          </a:ln>
        </p:spPr>
        <p:txBody>
          <a:bodyPr lIns="45719" rIns="45719"/>
          <a:lstStyle/>
          <a:p>
            <a:pPr/>
          </a:p>
        </p:txBody>
      </p:sp>
      <p:sp>
        <p:nvSpPr>
          <p:cNvPr id="202" name="TextBox 36"/>
          <p:cNvSpPr txBox="1"/>
          <p:nvPr/>
        </p:nvSpPr>
        <p:spPr>
          <a:xfrm>
            <a:off x="4420532" y="3274776"/>
            <a:ext cx="884322" cy="360188"/>
          </a:xfrm>
          <a:prstGeom prst="rect">
            <a:avLst/>
          </a:prstGeom>
          <a:ln>
            <a:solidFill>
              <a:srgbClr val="FFFFFF"/>
            </a:solidFill>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Spain</a:t>
            </a:r>
          </a:p>
        </p:txBody>
      </p:sp>
      <p:sp>
        <p:nvSpPr>
          <p:cNvPr id="203" name="Straight Connector 39"/>
          <p:cNvSpPr/>
          <p:nvPr/>
        </p:nvSpPr>
        <p:spPr>
          <a:xfrm flipV="1">
            <a:off x="5303051" y="2789470"/>
            <a:ext cx="894550" cy="75182"/>
          </a:xfrm>
          <a:prstGeom prst="line">
            <a:avLst/>
          </a:prstGeom>
          <a:ln w="12700">
            <a:solidFill>
              <a:srgbClr val="FFFFFF"/>
            </a:solidFill>
            <a:miter/>
          </a:ln>
        </p:spPr>
        <p:txBody>
          <a:bodyPr lIns="45719" rIns="45719"/>
          <a:lstStyle/>
          <a:p>
            <a:pPr/>
          </a:p>
        </p:txBody>
      </p:sp>
      <p:sp>
        <p:nvSpPr>
          <p:cNvPr id="204" name="TextBox 40"/>
          <p:cNvSpPr txBox="1"/>
          <p:nvPr/>
        </p:nvSpPr>
        <p:spPr>
          <a:xfrm>
            <a:off x="3919620" y="2701251"/>
            <a:ext cx="1383430" cy="360187"/>
          </a:xfrm>
          <a:prstGeom prst="rect">
            <a:avLst/>
          </a:prstGeom>
          <a:ln>
            <a:solidFill>
              <a:srgbClr val="FFFFFF"/>
            </a:solidFill>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Switzerland</a:t>
            </a:r>
          </a:p>
        </p:txBody>
      </p:sp>
      <p:sp>
        <p:nvSpPr>
          <p:cNvPr id="205" name="Straight Connector 32"/>
          <p:cNvSpPr/>
          <p:nvPr/>
        </p:nvSpPr>
        <p:spPr>
          <a:xfrm flipV="1">
            <a:off x="6422791" y="3326848"/>
            <a:ext cx="583934" cy="428026"/>
          </a:xfrm>
          <a:prstGeom prst="line">
            <a:avLst/>
          </a:prstGeom>
          <a:ln w="12700">
            <a:solidFill>
              <a:srgbClr val="FFFFFF"/>
            </a:solidFill>
            <a:miter/>
          </a:ln>
        </p:spPr>
        <p:txBody>
          <a:bodyPr lIns="45719" rIns="45719"/>
          <a:lstStyle/>
          <a:p>
            <a:pPr/>
          </a:p>
        </p:txBody>
      </p:sp>
      <p:sp>
        <p:nvSpPr>
          <p:cNvPr id="206" name="TextBox 33"/>
          <p:cNvSpPr txBox="1"/>
          <p:nvPr/>
        </p:nvSpPr>
        <p:spPr>
          <a:xfrm>
            <a:off x="5538468" y="3591474"/>
            <a:ext cx="884322" cy="360188"/>
          </a:xfrm>
          <a:prstGeom prst="rect">
            <a:avLst/>
          </a:prstGeom>
          <a:ln>
            <a:solidFill>
              <a:srgbClr val="FFFFFF"/>
            </a:solidFill>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Israel</a:t>
            </a:r>
          </a:p>
        </p:txBody>
      </p:sp>
      <p:sp>
        <p:nvSpPr>
          <p:cNvPr id="207" name="Straight Connector 37"/>
          <p:cNvSpPr/>
          <p:nvPr/>
        </p:nvSpPr>
        <p:spPr>
          <a:xfrm flipV="1">
            <a:off x="7362393" y="3585983"/>
            <a:ext cx="318034" cy="460469"/>
          </a:xfrm>
          <a:prstGeom prst="line">
            <a:avLst/>
          </a:prstGeom>
          <a:ln w="12700">
            <a:solidFill>
              <a:srgbClr val="FFFFFF"/>
            </a:solidFill>
            <a:miter/>
          </a:ln>
        </p:spPr>
        <p:txBody>
          <a:bodyPr lIns="45719" rIns="45719"/>
          <a:lstStyle/>
          <a:p>
            <a:pPr/>
          </a:p>
        </p:txBody>
      </p:sp>
      <p:sp>
        <p:nvSpPr>
          <p:cNvPr id="208" name="TextBox 38"/>
          <p:cNvSpPr txBox="1"/>
          <p:nvPr/>
        </p:nvSpPr>
        <p:spPr>
          <a:xfrm>
            <a:off x="6201276" y="4046451"/>
            <a:ext cx="2407320" cy="360187"/>
          </a:xfrm>
          <a:prstGeom prst="rect">
            <a:avLst/>
          </a:prstGeom>
          <a:ln>
            <a:solidFill>
              <a:srgbClr val="FFFFFF"/>
            </a:solidFill>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United Arab Emirates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2" name="Screenshot 2024-12-02 at 4.12.06 PM.png" descr="Screenshot 2024-12-02 at 4.12.06 PM.png"/>
          <p:cNvPicPr>
            <a:picLocks noChangeAspect="1"/>
          </p:cNvPicPr>
          <p:nvPr/>
        </p:nvPicPr>
        <p:blipFill>
          <a:blip r:embed="rId3">
            <a:extLst/>
          </a:blip>
          <a:stretch>
            <a:fillRect/>
          </a:stretch>
        </p:blipFill>
        <p:spPr>
          <a:xfrm>
            <a:off x="241603" y="684248"/>
            <a:ext cx="11778305" cy="5637680"/>
          </a:xfrm>
          <a:prstGeom prst="rect">
            <a:avLst/>
          </a:prstGeom>
          <a:ln w="12700">
            <a:miter lim="400000"/>
          </a:ln>
        </p:spPr>
      </p:pic>
      <p:sp>
        <p:nvSpPr>
          <p:cNvPr id="213" name="Slide Number Placeholder 4"/>
          <p:cNvSpPr txBox="1"/>
          <p:nvPr>
            <p:ph type="sldNum" sz="quarter" idx="2"/>
          </p:nvPr>
        </p:nvSpPr>
        <p:spPr>
          <a:xfrm>
            <a:off x="11774502" y="6395675"/>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4" name="TextBox 1"/>
          <p:cNvSpPr txBox="1"/>
          <p:nvPr/>
        </p:nvSpPr>
        <p:spPr>
          <a:xfrm>
            <a:off x="472439" y="386681"/>
            <a:ext cx="1138087"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Year 2024</a:t>
            </a:r>
          </a:p>
        </p:txBody>
      </p:sp>
      <p:sp>
        <p:nvSpPr>
          <p:cNvPr id="215" name="Straight Connector 22"/>
          <p:cNvSpPr/>
          <p:nvPr/>
        </p:nvSpPr>
        <p:spPr>
          <a:xfrm flipH="1">
            <a:off x="6943416" y="3659652"/>
            <a:ext cx="329903" cy="393931"/>
          </a:xfrm>
          <a:prstGeom prst="line">
            <a:avLst/>
          </a:prstGeom>
          <a:ln w="12700">
            <a:solidFill>
              <a:schemeClr val="accent2"/>
            </a:solidFill>
            <a:miter/>
          </a:ln>
        </p:spPr>
        <p:txBody>
          <a:bodyPr lIns="45719" rIns="45719"/>
          <a:lstStyle/>
          <a:p>
            <a:pPr/>
          </a:p>
        </p:txBody>
      </p:sp>
      <p:sp>
        <p:nvSpPr>
          <p:cNvPr id="216" name="TextBox 23"/>
          <p:cNvSpPr txBox="1"/>
          <p:nvPr/>
        </p:nvSpPr>
        <p:spPr>
          <a:xfrm>
            <a:off x="5683042" y="4053583"/>
            <a:ext cx="2631158" cy="360187"/>
          </a:xfrm>
          <a:prstGeom prst="rect">
            <a:avLst/>
          </a:prstGeom>
          <a:ln>
            <a:solidFill>
              <a:schemeClr val="accent2"/>
            </a:solidFill>
          </a:ln>
          <a:extLst>
            <a:ext uri="{C572A759-6A51-4108-AA02-DFA0A04FC94B}">
              <ma14:wrappingTextBoxFlag xmlns:ma14="http://schemas.microsoft.com/office/mac/drawingml/2011/main" val="1"/>
            </a:ext>
          </a:extLst>
        </p:spPr>
        <p:txBody>
          <a:bodyPr lIns="45719" rIns="45719">
            <a:spAutoFit/>
          </a:bodyPr>
          <a:lstStyle>
            <a:lvl1pPr>
              <a:defRPr>
                <a:solidFill>
                  <a:schemeClr val="accent2"/>
                </a:solidFill>
              </a:defRPr>
            </a:lvl1pPr>
          </a:lstStyle>
          <a:p>
            <a:pPr/>
            <a:r>
              <a:t>Kingdom of Saudi Arabia</a:t>
            </a:r>
          </a:p>
        </p:txBody>
      </p:sp>
      <p:sp>
        <p:nvSpPr>
          <p:cNvPr id="217" name="Straight Connector 30"/>
          <p:cNvSpPr/>
          <p:nvPr/>
        </p:nvSpPr>
        <p:spPr>
          <a:xfrm>
            <a:off x="8685131" y="3401974"/>
            <a:ext cx="329903" cy="393932"/>
          </a:xfrm>
          <a:prstGeom prst="line">
            <a:avLst/>
          </a:prstGeom>
          <a:ln w="12700">
            <a:solidFill>
              <a:schemeClr val="accent2"/>
            </a:solidFill>
            <a:miter/>
          </a:ln>
        </p:spPr>
        <p:txBody>
          <a:bodyPr lIns="45719" rIns="45719"/>
          <a:lstStyle/>
          <a:p>
            <a:pPr/>
          </a:p>
        </p:txBody>
      </p:sp>
      <p:sp>
        <p:nvSpPr>
          <p:cNvPr id="218" name="TextBox 31"/>
          <p:cNvSpPr txBox="1"/>
          <p:nvPr/>
        </p:nvSpPr>
        <p:spPr>
          <a:xfrm>
            <a:off x="8150060" y="3032642"/>
            <a:ext cx="1070141" cy="360187"/>
          </a:xfrm>
          <a:prstGeom prst="rect">
            <a:avLst/>
          </a:prstGeom>
          <a:ln>
            <a:solidFill>
              <a:schemeClr val="accent2"/>
            </a:solidFill>
          </a:ln>
          <a:extLst>
            <a:ext uri="{C572A759-6A51-4108-AA02-DFA0A04FC94B}">
              <ma14:wrappingTextBoxFlag xmlns:ma14="http://schemas.microsoft.com/office/mac/drawingml/2011/main" val="1"/>
            </a:ext>
          </a:extLst>
        </p:spPr>
        <p:txBody>
          <a:bodyPr lIns="45719" rIns="45719">
            <a:spAutoFit/>
          </a:bodyPr>
          <a:lstStyle>
            <a:lvl1pPr>
              <a:defRPr>
                <a:solidFill>
                  <a:schemeClr val="accent2"/>
                </a:solidFill>
              </a:defRPr>
            </a:lvl1pPr>
          </a:lstStyle>
          <a:p>
            <a:pPr/>
            <a:r>
              <a:t>Thailand</a:t>
            </a:r>
          </a:p>
        </p:txBody>
      </p:sp>
      <p:sp>
        <p:nvSpPr>
          <p:cNvPr id="219" name="Straight Connector 35"/>
          <p:cNvSpPr/>
          <p:nvPr/>
        </p:nvSpPr>
        <p:spPr>
          <a:xfrm flipV="1">
            <a:off x="6384691" y="2217633"/>
            <a:ext cx="583934" cy="428027"/>
          </a:xfrm>
          <a:prstGeom prst="line">
            <a:avLst/>
          </a:prstGeom>
          <a:ln w="12700">
            <a:solidFill>
              <a:schemeClr val="accent2"/>
            </a:solidFill>
            <a:miter/>
          </a:ln>
        </p:spPr>
        <p:txBody>
          <a:bodyPr lIns="45719" rIns="45719"/>
          <a:lstStyle/>
          <a:p>
            <a:pPr/>
          </a:p>
        </p:txBody>
      </p:sp>
      <p:sp>
        <p:nvSpPr>
          <p:cNvPr id="220" name="TextBox 36"/>
          <p:cNvSpPr txBox="1"/>
          <p:nvPr/>
        </p:nvSpPr>
        <p:spPr>
          <a:xfrm>
            <a:off x="6968625" y="1900656"/>
            <a:ext cx="1181435" cy="360187"/>
          </a:xfrm>
          <a:prstGeom prst="rect">
            <a:avLst/>
          </a:prstGeom>
          <a:ln>
            <a:solidFill>
              <a:schemeClr val="accent2"/>
            </a:solidFill>
          </a:ln>
          <a:extLst>
            <a:ext uri="{C572A759-6A51-4108-AA02-DFA0A04FC94B}">
              <ma14:wrappingTextBoxFlag xmlns:ma14="http://schemas.microsoft.com/office/mac/drawingml/2011/main" val="1"/>
            </a:ext>
          </a:extLst>
        </p:spPr>
        <p:txBody>
          <a:bodyPr lIns="45719" rIns="45719">
            <a:spAutoFit/>
          </a:bodyPr>
          <a:lstStyle>
            <a:lvl1pPr>
              <a:defRPr>
                <a:solidFill>
                  <a:schemeClr val="accent2"/>
                </a:solidFill>
              </a:defRPr>
            </a:lvl1pPr>
          </a:lstStyle>
          <a:p>
            <a:pPr/>
            <a:r>
              <a:t>Germany</a:t>
            </a:r>
          </a:p>
        </p:txBody>
      </p:sp>
      <p:sp>
        <p:nvSpPr>
          <p:cNvPr id="221" name="Straight Connector 24"/>
          <p:cNvSpPr/>
          <p:nvPr/>
        </p:nvSpPr>
        <p:spPr>
          <a:xfrm flipH="1">
            <a:off x="2446152" y="3657607"/>
            <a:ext cx="476923" cy="476923"/>
          </a:xfrm>
          <a:prstGeom prst="line">
            <a:avLst/>
          </a:prstGeom>
          <a:ln w="12700">
            <a:solidFill>
              <a:schemeClr val="accent2"/>
            </a:solidFill>
            <a:miter/>
          </a:ln>
        </p:spPr>
        <p:txBody>
          <a:bodyPr lIns="45719" rIns="45719"/>
          <a:lstStyle/>
          <a:p>
            <a:pPr/>
          </a:p>
        </p:txBody>
      </p:sp>
      <p:sp>
        <p:nvSpPr>
          <p:cNvPr id="222" name="TextBox 25"/>
          <p:cNvSpPr txBox="1"/>
          <p:nvPr/>
        </p:nvSpPr>
        <p:spPr>
          <a:xfrm>
            <a:off x="1937818" y="4123660"/>
            <a:ext cx="992106" cy="360188"/>
          </a:xfrm>
          <a:prstGeom prst="rect">
            <a:avLst/>
          </a:prstGeom>
          <a:ln>
            <a:solidFill>
              <a:schemeClr val="accent2"/>
            </a:solidFill>
          </a:ln>
          <a:extLst>
            <a:ext uri="{C572A759-6A51-4108-AA02-DFA0A04FC94B}">
              <ma14:wrappingTextBoxFlag xmlns:ma14="http://schemas.microsoft.com/office/mac/drawingml/2011/main" val="1"/>
            </a:ext>
          </a:extLst>
        </p:spPr>
        <p:txBody>
          <a:bodyPr lIns="45719" rIns="45719">
            <a:spAutoFit/>
          </a:bodyPr>
          <a:lstStyle>
            <a:lvl1pPr>
              <a:defRPr>
                <a:solidFill>
                  <a:schemeClr val="accent2"/>
                </a:solidFill>
              </a:defRPr>
            </a:lvl1pPr>
          </a:lstStyle>
          <a:p>
            <a:pPr/>
            <a:r>
              <a:t>Mexico</a:t>
            </a:r>
          </a:p>
        </p:txBody>
      </p:sp>
      <p:sp>
        <p:nvSpPr>
          <p:cNvPr id="223" name="Straight Connector 41"/>
          <p:cNvSpPr/>
          <p:nvPr/>
        </p:nvSpPr>
        <p:spPr>
          <a:xfrm flipV="1">
            <a:off x="11305943" y="5161151"/>
            <a:ext cx="151598" cy="211944"/>
          </a:xfrm>
          <a:prstGeom prst="line">
            <a:avLst/>
          </a:prstGeom>
          <a:ln w="12700">
            <a:solidFill>
              <a:schemeClr val="accent2"/>
            </a:solidFill>
            <a:miter/>
          </a:ln>
        </p:spPr>
        <p:txBody>
          <a:bodyPr lIns="45719" rIns="45719"/>
          <a:lstStyle/>
          <a:p>
            <a:pPr/>
          </a:p>
        </p:txBody>
      </p:sp>
      <p:sp>
        <p:nvSpPr>
          <p:cNvPr id="224" name="TextBox 42"/>
          <p:cNvSpPr txBox="1"/>
          <p:nvPr/>
        </p:nvSpPr>
        <p:spPr>
          <a:xfrm>
            <a:off x="10856096" y="4791817"/>
            <a:ext cx="1202891" cy="360188"/>
          </a:xfrm>
          <a:prstGeom prst="rect">
            <a:avLst/>
          </a:prstGeom>
          <a:ln>
            <a:solidFill>
              <a:schemeClr val="accent2"/>
            </a:solidFill>
          </a:ln>
          <a:extLst>
            <a:ext uri="{C572A759-6A51-4108-AA02-DFA0A04FC94B}">
              <ma14:wrappingTextBoxFlag xmlns:ma14="http://schemas.microsoft.com/office/mac/drawingml/2011/main" val="1"/>
            </a:ext>
          </a:extLst>
        </p:spPr>
        <p:txBody>
          <a:bodyPr lIns="45719" rIns="45719">
            <a:spAutoFit/>
          </a:bodyPr>
          <a:lstStyle>
            <a:lvl1pPr>
              <a:defRPr>
                <a:solidFill>
                  <a:schemeClr val="accent2"/>
                </a:solidFill>
              </a:defRPr>
            </a:lvl1pPr>
          </a:lstStyle>
          <a:p>
            <a:pPr/>
            <a:r>
              <a:t>Auckland</a:t>
            </a:r>
          </a:p>
        </p:txBody>
      </p:sp>
      <p:sp>
        <p:nvSpPr>
          <p:cNvPr id="225" name="Straight Connector 30"/>
          <p:cNvSpPr/>
          <p:nvPr/>
        </p:nvSpPr>
        <p:spPr>
          <a:xfrm flipH="1">
            <a:off x="9655615" y="3476311"/>
            <a:ext cx="585392" cy="1"/>
          </a:xfrm>
          <a:prstGeom prst="line">
            <a:avLst/>
          </a:prstGeom>
          <a:ln w="12700">
            <a:solidFill>
              <a:schemeClr val="accent2"/>
            </a:solidFill>
            <a:miter/>
          </a:ln>
        </p:spPr>
        <p:txBody>
          <a:bodyPr lIns="45719" rIns="45719"/>
          <a:lstStyle/>
          <a:p>
            <a:pPr/>
          </a:p>
        </p:txBody>
      </p:sp>
      <p:sp>
        <p:nvSpPr>
          <p:cNvPr id="226" name="TextBox 31"/>
          <p:cNvSpPr txBox="1"/>
          <p:nvPr/>
        </p:nvSpPr>
        <p:spPr>
          <a:xfrm>
            <a:off x="10264401" y="3322994"/>
            <a:ext cx="1070141" cy="360187"/>
          </a:xfrm>
          <a:prstGeom prst="rect">
            <a:avLst/>
          </a:prstGeom>
          <a:ln>
            <a:solidFill>
              <a:schemeClr val="accent2"/>
            </a:solidFill>
          </a:ln>
          <a:extLst>
            <a:ext uri="{C572A759-6A51-4108-AA02-DFA0A04FC94B}">
              <ma14:wrappingTextBoxFlag xmlns:ma14="http://schemas.microsoft.com/office/mac/drawingml/2011/main" val="1"/>
            </a:ext>
          </a:extLst>
        </p:spPr>
        <p:txBody>
          <a:bodyPr lIns="45719" rIns="45719">
            <a:spAutoFit/>
          </a:bodyPr>
          <a:lstStyle>
            <a:lvl1pPr>
              <a:defRPr>
                <a:solidFill>
                  <a:schemeClr val="accent2"/>
                </a:solidFill>
              </a:defRPr>
            </a:lvl1pPr>
          </a:lstStyle>
          <a:p>
            <a:pPr/>
            <a:r>
              <a:t>Taiwan</a:t>
            </a:r>
          </a:p>
        </p:txBody>
      </p:sp>
      <p:sp>
        <p:nvSpPr>
          <p:cNvPr id="227" name="34 Regions"/>
          <p:cNvSpPr txBox="1"/>
          <p:nvPr/>
        </p:nvSpPr>
        <p:spPr>
          <a:xfrm>
            <a:off x="728987" y="5977888"/>
            <a:ext cx="875145" cy="26425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solidFill>
                  <a:srgbClr val="FFFFFF"/>
                </a:solidFill>
              </a:defRPr>
            </a:lvl1pPr>
          </a:lstStyle>
          <a:p>
            <a:pPr/>
            <a:r>
              <a:t>34 Regions</a:t>
            </a:r>
          </a:p>
        </p:txBody>
      </p:sp>
      <p:sp>
        <p:nvSpPr>
          <p:cNvPr id="228" name="Straight Connector 30"/>
          <p:cNvSpPr/>
          <p:nvPr/>
        </p:nvSpPr>
        <p:spPr>
          <a:xfrm flipH="1">
            <a:off x="8696269" y="4182344"/>
            <a:ext cx="295868" cy="512709"/>
          </a:xfrm>
          <a:prstGeom prst="line">
            <a:avLst/>
          </a:prstGeom>
          <a:ln w="12700">
            <a:solidFill>
              <a:srgbClr val="FFFFFF"/>
            </a:solidFill>
            <a:miter/>
          </a:ln>
        </p:spPr>
        <p:txBody>
          <a:bodyPr lIns="45719" rIns="45719"/>
          <a:lstStyle/>
          <a:p>
            <a:pPr/>
          </a:p>
        </p:txBody>
      </p:sp>
      <p:sp>
        <p:nvSpPr>
          <p:cNvPr id="229" name="TextBox 31"/>
          <p:cNvSpPr txBox="1"/>
          <p:nvPr/>
        </p:nvSpPr>
        <p:spPr>
          <a:xfrm>
            <a:off x="8120850" y="4702463"/>
            <a:ext cx="1128562" cy="360188"/>
          </a:xfrm>
          <a:prstGeom prst="rect">
            <a:avLst/>
          </a:prstGeom>
          <a:ln>
            <a:solidFill>
              <a:srgbClr val="FFFFFF"/>
            </a:solidFill>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Malaysia</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Title 1"/>
          <p:cNvSpPr txBox="1"/>
          <p:nvPr>
            <p:ph type="title"/>
          </p:nvPr>
        </p:nvSpPr>
        <p:spPr>
          <a:xfrm>
            <a:off x="266700" y="488764"/>
            <a:ext cx="11696701" cy="593726"/>
          </a:xfrm>
          <a:prstGeom prst="rect">
            <a:avLst/>
          </a:prstGeom>
        </p:spPr>
        <p:txBody>
          <a:bodyPr/>
          <a:lstStyle>
            <a:lvl1pPr defTabSz="905233">
              <a:defRPr sz="3564"/>
            </a:lvl1pPr>
          </a:lstStyle>
          <a:p>
            <a:pPr/>
            <a:r>
              <a:t>AWS Block, File, and Object Storage</a:t>
            </a:r>
          </a:p>
        </p:txBody>
      </p:sp>
      <p:sp>
        <p:nvSpPr>
          <p:cNvPr id="234" name="Slide Number Placeholder 4"/>
          <p:cNvSpPr txBox="1"/>
          <p:nvPr>
            <p:ph type="sldNum" sz="quarter" idx="2"/>
          </p:nvPr>
        </p:nvSpPr>
        <p:spPr>
          <a:xfrm>
            <a:off x="11774502" y="6395675"/>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35" name="Picture 3" descr="Picture 3"/>
          <p:cNvPicPr>
            <a:picLocks noChangeAspect="1"/>
          </p:cNvPicPr>
          <p:nvPr/>
        </p:nvPicPr>
        <p:blipFill>
          <a:blip r:embed="rId3">
            <a:extLst/>
          </a:blip>
          <a:stretch>
            <a:fillRect/>
          </a:stretch>
        </p:blipFill>
        <p:spPr>
          <a:xfrm>
            <a:off x="73232" y="1719178"/>
            <a:ext cx="12045535" cy="29962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Title 1"/>
          <p:cNvSpPr txBox="1"/>
          <p:nvPr>
            <p:ph type="title"/>
          </p:nvPr>
        </p:nvSpPr>
        <p:spPr>
          <a:xfrm>
            <a:off x="266700" y="488764"/>
            <a:ext cx="11696701" cy="593726"/>
          </a:xfrm>
          <a:prstGeom prst="rect">
            <a:avLst/>
          </a:prstGeom>
        </p:spPr>
        <p:txBody>
          <a:bodyPr/>
          <a:lstStyle>
            <a:lvl1pPr defTabSz="905233">
              <a:defRPr sz="3564"/>
            </a:lvl1pPr>
          </a:lstStyle>
          <a:p>
            <a:pPr/>
            <a:r>
              <a:t>AWS Block, File, and Object Storage</a:t>
            </a:r>
          </a:p>
        </p:txBody>
      </p:sp>
      <p:sp>
        <p:nvSpPr>
          <p:cNvPr id="240" name="Slide Number Placeholder 4"/>
          <p:cNvSpPr txBox="1"/>
          <p:nvPr>
            <p:ph type="sldNum" sz="quarter" idx="2"/>
          </p:nvPr>
        </p:nvSpPr>
        <p:spPr>
          <a:xfrm>
            <a:off x="11774502" y="6395675"/>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41" name="Picture 2" descr="Picture 2"/>
          <p:cNvPicPr>
            <a:picLocks noChangeAspect="1"/>
          </p:cNvPicPr>
          <p:nvPr/>
        </p:nvPicPr>
        <p:blipFill>
          <a:blip r:embed="rId3">
            <a:extLst/>
          </a:blip>
          <a:stretch>
            <a:fillRect/>
          </a:stretch>
        </p:blipFill>
        <p:spPr>
          <a:xfrm>
            <a:off x="2400119" y="1380030"/>
            <a:ext cx="1782416" cy="1707367"/>
          </a:xfrm>
          <a:prstGeom prst="rect">
            <a:avLst/>
          </a:prstGeom>
          <a:ln w="12700">
            <a:miter lim="400000"/>
          </a:ln>
        </p:spPr>
      </p:pic>
      <p:pic>
        <p:nvPicPr>
          <p:cNvPr id="242" name="Picture 3" descr="Picture 3"/>
          <p:cNvPicPr>
            <a:picLocks noChangeAspect="1"/>
          </p:cNvPicPr>
          <p:nvPr/>
        </p:nvPicPr>
        <p:blipFill>
          <a:blip r:embed="rId4">
            <a:extLst/>
          </a:blip>
          <a:stretch>
            <a:fillRect/>
          </a:stretch>
        </p:blipFill>
        <p:spPr>
          <a:xfrm>
            <a:off x="1342553" y="3788836"/>
            <a:ext cx="1724311" cy="1583382"/>
          </a:xfrm>
          <a:prstGeom prst="rect">
            <a:avLst/>
          </a:prstGeom>
          <a:ln w="12700">
            <a:miter lim="400000"/>
          </a:ln>
        </p:spPr>
      </p:pic>
      <p:sp>
        <p:nvSpPr>
          <p:cNvPr id="243" name="Rounded Rectangle 6"/>
          <p:cNvSpPr/>
          <p:nvPr/>
        </p:nvSpPr>
        <p:spPr>
          <a:xfrm>
            <a:off x="1173334" y="1343646"/>
            <a:ext cx="4235986" cy="4300153"/>
          </a:xfrm>
          <a:prstGeom prst="roundRect">
            <a:avLst>
              <a:gd name="adj" fmla="val 16667"/>
            </a:avLst>
          </a:prstGeom>
          <a:ln w="12700">
            <a:solidFill>
              <a:srgbClr val="535B63"/>
            </a:solidFill>
            <a:miter/>
          </a:ln>
        </p:spPr>
        <p:txBody>
          <a:bodyPr lIns="45719" rIns="45719"/>
          <a:lstStyle/>
          <a:p>
            <a:pPr>
              <a:defRPr sz="1200">
                <a:solidFill>
                  <a:srgbClr val="535B63"/>
                </a:solidFill>
              </a:defRPr>
            </a:pPr>
          </a:p>
        </p:txBody>
      </p:sp>
      <p:pic>
        <p:nvPicPr>
          <p:cNvPr id="244" name="Picture 8" descr="Picture 8"/>
          <p:cNvPicPr>
            <a:picLocks noChangeAspect="1"/>
          </p:cNvPicPr>
          <p:nvPr/>
        </p:nvPicPr>
        <p:blipFill>
          <a:blip r:embed="rId5">
            <a:extLst/>
          </a:blip>
          <a:stretch>
            <a:fillRect/>
          </a:stretch>
        </p:blipFill>
        <p:spPr>
          <a:xfrm>
            <a:off x="8247822" y="1494248"/>
            <a:ext cx="1724311" cy="1733153"/>
          </a:xfrm>
          <a:prstGeom prst="rect">
            <a:avLst/>
          </a:prstGeom>
          <a:ln w="12700">
            <a:miter lim="400000"/>
          </a:ln>
        </p:spPr>
      </p:pic>
      <p:pic>
        <p:nvPicPr>
          <p:cNvPr id="245" name="Picture 9" descr="Picture 9"/>
          <p:cNvPicPr>
            <a:picLocks noChangeAspect="1"/>
          </p:cNvPicPr>
          <p:nvPr/>
        </p:nvPicPr>
        <p:blipFill>
          <a:blip r:embed="rId6">
            <a:extLst/>
          </a:blip>
          <a:stretch>
            <a:fillRect/>
          </a:stretch>
        </p:blipFill>
        <p:spPr>
          <a:xfrm>
            <a:off x="8247822" y="3941036"/>
            <a:ext cx="1755393" cy="1422718"/>
          </a:xfrm>
          <a:prstGeom prst="rect">
            <a:avLst/>
          </a:prstGeom>
          <a:ln w="12700">
            <a:miter lim="400000"/>
          </a:ln>
        </p:spPr>
      </p:pic>
      <p:pic>
        <p:nvPicPr>
          <p:cNvPr id="246" name="Picture 10" descr="Picture 10"/>
          <p:cNvPicPr>
            <a:picLocks noChangeAspect="1"/>
          </p:cNvPicPr>
          <p:nvPr/>
        </p:nvPicPr>
        <p:blipFill>
          <a:blip r:embed="rId7">
            <a:extLst/>
          </a:blip>
          <a:stretch>
            <a:fillRect/>
          </a:stretch>
        </p:blipFill>
        <p:spPr>
          <a:xfrm>
            <a:off x="3346884" y="3683615"/>
            <a:ext cx="1782415" cy="1688604"/>
          </a:xfrm>
          <a:prstGeom prst="rect">
            <a:avLst/>
          </a:prstGeom>
          <a:ln w="12700">
            <a:miter lim="400000"/>
          </a:ln>
        </p:spPr>
      </p:pic>
      <p:sp>
        <p:nvSpPr>
          <p:cNvPr id="247" name="Rounded Rectangle 18"/>
          <p:cNvSpPr/>
          <p:nvPr/>
        </p:nvSpPr>
        <p:spPr>
          <a:xfrm>
            <a:off x="7904746" y="1334529"/>
            <a:ext cx="2288585" cy="4300153"/>
          </a:xfrm>
          <a:prstGeom prst="roundRect">
            <a:avLst>
              <a:gd name="adj" fmla="val 16667"/>
            </a:avLst>
          </a:prstGeom>
          <a:ln w="12700">
            <a:solidFill>
              <a:srgbClr val="535B63"/>
            </a:solidFill>
            <a:miter/>
          </a:ln>
        </p:spPr>
        <p:txBody>
          <a:bodyPr lIns="45719" rIns="45719"/>
          <a:lstStyle/>
          <a:p>
            <a:pPr>
              <a:defRPr sz="1200">
                <a:solidFill>
                  <a:srgbClr val="535B63"/>
                </a:solidFill>
              </a:defRPr>
            </a:pPr>
          </a:p>
        </p:txBody>
      </p:sp>
      <p:sp>
        <p:nvSpPr>
          <p:cNvPr id="248" name="Left-Right Arrow 17"/>
          <p:cNvSpPr/>
          <p:nvPr/>
        </p:nvSpPr>
        <p:spPr>
          <a:xfrm>
            <a:off x="5871409" y="3302668"/>
            <a:ext cx="1323475" cy="252664"/>
          </a:xfrm>
          <a:prstGeom prst="leftRightArrow">
            <a:avLst>
              <a:gd name="adj1" fmla="val 50000"/>
              <a:gd name="adj2" fmla="val 50000"/>
            </a:avLst>
          </a:prstGeom>
          <a:ln w="12700">
            <a:solidFill>
              <a:srgbClr val="535B63"/>
            </a:solidFill>
            <a:miter/>
          </a:ln>
        </p:spPr>
        <p:txBody>
          <a:bodyPr lIns="45719" rIns="45719"/>
          <a:lstStyle/>
          <a:p>
            <a:pPr>
              <a:defRPr sz="1200">
                <a:solidFill>
                  <a:srgbClr val="535B63"/>
                </a:solidFill>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Title 1"/>
          <p:cNvSpPr txBox="1"/>
          <p:nvPr>
            <p:ph type="title"/>
          </p:nvPr>
        </p:nvSpPr>
        <p:spPr>
          <a:xfrm>
            <a:off x="266700" y="488764"/>
            <a:ext cx="11696701" cy="593726"/>
          </a:xfrm>
          <a:prstGeom prst="rect">
            <a:avLst/>
          </a:prstGeom>
        </p:spPr>
        <p:txBody>
          <a:bodyPr/>
          <a:lstStyle>
            <a:lvl1pPr defTabSz="905233">
              <a:defRPr sz="3564"/>
            </a:lvl1pPr>
          </a:lstStyle>
          <a:p>
            <a:pPr/>
            <a:r>
              <a:t>Amazon Glacier</a:t>
            </a:r>
          </a:p>
        </p:txBody>
      </p:sp>
      <p:sp>
        <p:nvSpPr>
          <p:cNvPr id="253" name="Slide Number Placeholder 4"/>
          <p:cNvSpPr txBox="1"/>
          <p:nvPr>
            <p:ph type="sldNum" sz="quarter" idx="2"/>
          </p:nvPr>
        </p:nvSpPr>
        <p:spPr>
          <a:xfrm>
            <a:off x="11774502" y="6395675"/>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4" name="Content Placeholder 2"/>
          <p:cNvSpPr txBox="1"/>
          <p:nvPr/>
        </p:nvSpPr>
        <p:spPr>
          <a:xfrm>
            <a:off x="312420" y="1214202"/>
            <a:ext cx="11605261" cy="513103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a:buSzPct val="100000"/>
              <a:buFont typeface="Arial"/>
              <a:buChar char="•"/>
              <a:defRPr b="1"/>
            </a:pPr>
            <a:r>
              <a:t>Highly affordable long-term storage classes that can replace tape for archive and regulatory compliance.</a:t>
            </a:r>
            <a:endParaRPr sz="2400"/>
          </a:p>
          <a:p>
            <a:pPr marL="228600" indent="-228600">
              <a:buSzPct val="100000"/>
              <a:buFont typeface="Arial"/>
              <a:buChar char="•"/>
              <a:defRPr b="1"/>
            </a:pPr>
          </a:p>
          <a:p>
            <a:pPr marL="228600" indent="-228600">
              <a:buSzPct val="100000"/>
              <a:buFont typeface="Arial"/>
              <a:buChar char="•"/>
              <a:defRPr b="1"/>
            </a:pPr>
            <a:r>
              <a:t>Durability: 99.999999999% (11 9’s)</a:t>
            </a:r>
            <a:endParaRPr sz="2400"/>
          </a:p>
          <a:p>
            <a:pPr marL="228600" indent="-228600">
              <a:buSzPct val="100000"/>
              <a:buFont typeface="Arial"/>
              <a:buChar char="•"/>
              <a:defRPr b="1"/>
            </a:pPr>
          </a:p>
          <a:p>
            <a:pPr marL="228600" indent="-228600">
              <a:buSzPct val="100000"/>
              <a:buFont typeface="Arial"/>
              <a:buChar char="•"/>
              <a:defRPr b="1"/>
            </a:pPr>
            <a:r>
              <a:t>Availability</a:t>
            </a:r>
            <a:endParaRPr sz="2400"/>
          </a:p>
          <a:p>
            <a:pPr lvl="1" marL="685800" indent="-228600">
              <a:buSzPct val="100000"/>
              <a:buFont typeface="Arial"/>
              <a:buChar char="•"/>
              <a:defRPr b="1" sz="1400"/>
            </a:pPr>
            <a:r>
              <a:t>Expedited: 1-5 min</a:t>
            </a:r>
            <a:endParaRPr sz="2000"/>
          </a:p>
          <a:p>
            <a:pPr lvl="1" marL="685800" indent="-228600">
              <a:buSzPct val="100000"/>
              <a:buFont typeface="Arial"/>
              <a:buChar char="•"/>
              <a:defRPr b="1" sz="1400"/>
            </a:pPr>
            <a:r>
              <a:t>Standard: 3-5 hours</a:t>
            </a:r>
            <a:endParaRPr sz="2000"/>
          </a:p>
          <a:p>
            <a:pPr lvl="1" marL="685800" indent="-228600">
              <a:buSzPct val="100000"/>
              <a:buFont typeface="Arial"/>
              <a:buChar char="•"/>
              <a:defRPr b="1" sz="1400"/>
            </a:pPr>
            <a:r>
              <a:t>Bulk: 5-12 hours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Office Theme">
  <a:themeElements>
    <a:clrScheme name="1_Office Theme">
      <a:dk1>
        <a:srgbClr val="232F3D"/>
      </a:dk1>
      <a:lt1>
        <a:srgbClr val="232F3E"/>
      </a:lt1>
      <a:dk2>
        <a:srgbClr val="A7A7A7"/>
      </a:dk2>
      <a:lt2>
        <a:srgbClr val="535353"/>
      </a:lt2>
      <a:accent1>
        <a:srgbClr val="FF9900"/>
      </a:accent1>
      <a:accent2>
        <a:srgbClr val="F0623D"/>
      </a:accent2>
      <a:accent3>
        <a:srgbClr val="007CBC"/>
      </a:accent3>
      <a:accent4>
        <a:srgbClr val="00A0C8"/>
      </a:accent4>
      <a:accent5>
        <a:srgbClr val="1D8900"/>
      </a:accent5>
      <a:accent6>
        <a:srgbClr val="69AE35"/>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AFAFA"/>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32F3D"/>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32F3D"/>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FF9900"/>
      </a:accent1>
      <a:accent2>
        <a:srgbClr val="F0623D"/>
      </a:accent2>
      <a:accent3>
        <a:srgbClr val="007CBC"/>
      </a:accent3>
      <a:accent4>
        <a:srgbClr val="00A0C8"/>
      </a:accent4>
      <a:accent5>
        <a:srgbClr val="1D8900"/>
      </a:accent5>
      <a:accent6>
        <a:srgbClr val="69AE35"/>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AFAFA"/>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32F3D"/>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32F3D"/>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