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4025" r:id="rId2"/>
  </p:sldMasterIdLst>
  <p:notesMasterIdLst>
    <p:notesMasterId r:id="rId55"/>
  </p:notesMasterIdLst>
  <p:handoutMasterIdLst>
    <p:handoutMasterId r:id="rId56"/>
  </p:handoutMasterIdLst>
  <p:sldIdLst>
    <p:sldId id="640" r:id="rId3"/>
    <p:sldId id="589" r:id="rId4"/>
    <p:sldId id="734" r:id="rId5"/>
    <p:sldId id="562" r:id="rId6"/>
    <p:sldId id="735" r:id="rId7"/>
    <p:sldId id="568" r:id="rId8"/>
    <p:sldId id="569" r:id="rId9"/>
    <p:sldId id="570" r:id="rId10"/>
    <p:sldId id="571" r:id="rId11"/>
    <p:sldId id="636" r:id="rId12"/>
    <p:sldId id="637" r:id="rId13"/>
    <p:sldId id="574" r:id="rId14"/>
    <p:sldId id="575" r:id="rId15"/>
    <p:sldId id="639" r:id="rId16"/>
    <p:sldId id="576" r:id="rId17"/>
    <p:sldId id="578" r:id="rId18"/>
    <p:sldId id="579" r:id="rId19"/>
    <p:sldId id="580" r:id="rId20"/>
    <p:sldId id="742" r:id="rId21"/>
    <p:sldId id="581" r:id="rId22"/>
    <p:sldId id="633" r:id="rId23"/>
    <p:sldId id="741" r:id="rId24"/>
    <p:sldId id="347" r:id="rId25"/>
    <p:sldId id="733" r:id="rId26"/>
    <p:sldId id="727" r:id="rId27"/>
    <p:sldId id="732" r:id="rId28"/>
    <p:sldId id="642" r:id="rId29"/>
    <p:sldId id="643" r:id="rId30"/>
    <p:sldId id="644" r:id="rId31"/>
    <p:sldId id="645" r:id="rId32"/>
    <p:sldId id="646" r:id="rId33"/>
    <p:sldId id="648" r:id="rId34"/>
    <p:sldId id="649" r:id="rId35"/>
    <p:sldId id="730" r:id="rId36"/>
    <p:sldId id="729" r:id="rId37"/>
    <p:sldId id="651" r:id="rId38"/>
    <p:sldId id="652" r:id="rId39"/>
    <p:sldId id="728" r:id="rId40"/>
    <p:sldId id="737" r:id="rId41"/>
    <p:sldId id="658" r:id="rId42"/>
    <p:sldId id="660" r:id="rId43"/>
    <p:sldId id="661" r:id="rId44"/>
    <p:sldId id="662" r:id="rId45"/>
    <p:sldId id="738" r:id="rId46"/>
    <p:sldId id="731" r:id="rId47"/>
    <p:sldId id="709" r:id="rId48"/>
    <p:sldId id="673" r:id="rId49"/>
    <p:sldId id="736" r:id="rId50"/>
    <p:sldId id="711" r:id="rId51"/>
    <p:sldId id="718" r:id="rId52"/>
    <p:sldId id="739" r:id="rId53"/>
    <p:sldId id="634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D9FDE-8164-494E-9EF5-EB589A3A03A9}" v="39" dt="2024-09-05T01:27:59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7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F00D9FDE-8164-494E-9EF5-EB589A3A03A9}"/>
    <pc:docChg chg="custSel addSld delSld modSld">
      <pc:chgData name="Xubin He" userId="a33a216f-f5a5-48b2-8576-548ff3eb278c" providerId="ADAL" clId="{F00D9FDE-8164-494E-9EF5-EB589A3A03A9}" dt="2024-09-05T01:27:59.619" v="128" actId="20577"/>
      <pc:docMkLst>
        <pc:docMk/>
      </pc:docMkLst>
      <pc:sldChg chg="modSp">
        <pc:chgData name="Xubin He" userId="a33a216f-f5a5-48b2-8576-548ff3eb278c" providerId="ADAL" clId="{F00D9FDE-8164-494E-9EF5-EB589A3A03A9}" dt="2024-08-30T13:49:15.672" v="7" actId="404"/>
        <pc:sldMkLst>
          <pc:docMk/>
          <pc:sldMk cId="0" sldId="347"/>
        </pc:sldMkLst>
        <pc:spChg chg="mod">
          <ac:chgData name="Xubin He" userId="a33a216f-f5a5-48b2-8576-548ff3eb278c" providerId="ADAL" clId="{F00D9FDE-8164-494E-9EF5-EB589A3A03A9}" dt="2024-08-30T13:49:15.672" v="7" actId="404"/>
          <ac:spMkLst>
            <pc:docMk/>
            <pc:sldMk cId="0" sldId="347"/>
            <ac:spMk id="74754" creationId="{1BA00AA0-17AD-D3D9-453F-A3DFFBEB74E7}"/>
          </ac:spMkLst>
        </pc:spChg>
      </pc:sldChg>
      <pc:sldChg chg="modSp mod">
        <pc:chgData name="Xubin He" userId="a33a216f-f5a5-48b2-8576-548ff3eb278c" providerId="ADAL" clId="{F00D9FDE-8164-494E-9EF5-EB589A3A03A9}" dt="2024-09-05T01:27:59.619" v="128" actId="20577"/>
        <pc:sldMkLst>
          <pc:docMk/>
          <pc:sldMk cId="0" sldId="589"/>
        </pc:sldMkLst>
        <pc:spChg chg="mod">
          <ac:chgData name="Xubin He" userId="a33a216f-f5a5-48b2-8576-548ff3eb278c" providerId="ADAL" clId="{F00D9FDE-8164-494E-9EF5-EB589A3A03A9}" dt="2024-09-05T01:27:59.619" v="128" actId="20577"/>
          <ac:spMkLst>
            <pc:docMk/>
            <pc:sldMk cId="0" sldId="589"/>
            <ac:spMk id="7170" creationId="{95DCFCDE-8B58-01D4-09B4-7F1A1CB46C4E}"/>
          </ac:spMkLst>
        </pc:spChg>
      </pc:sldChg>
      <pc:sldChg chg="modSp add del mod">
        <pc:chgData name="Xubin He" userId="a33a216f-f5a5-48b2-8576-548ff3eb278c" providerId="ADAL" clId="{F00D9FDE-8164-494E-9EF5-EB589A3A03A9}" dt="2024-09-05T01:26:22.901" v="127" actId="255"/>
        <pc:sldMkLst>
          <pc:docMk/>
          <pc:sldMk cId="0" sldId="634"/>
        </pc:sldMkLst>
        <pc:spChg chg="mod">
          <ac:chgData name="Xubin He" userId="a33a216f-f5a5-48b2-8576-548ff3eb278c" providerId="ADAL" clId="{F00D9FDE-8164-494E-9EF5-EB589A3A03A9}" dt="2024-09-05T01:26:22.901" v="127" actId="255"/>
          <ac:spMkLst>
            <pc:docMk/>
            <pc:sldMk cId="0" sldId="634"/>
            <ac:spMk id="79874" creationId="{1A2C6E01-8A88-8F3C-81D6-F65FEE6E07E2}"/>
          </ac:spMkLst>
        </pc:spChg>
      </pc:sldChg>
      <pc:sldChg chg="modSp mod">
        <pc:chgData name="Xubin He" userId="a33a216f-f5a5-48b2-8576-548ff3eb278c" providerId="ADAL" clId="{F00D9FDE-8164-494E-9EF5-EB589A3A03A9}" dt="2024-08-30T13:48:20.837" v="4" actId="20577"/>
        <pc:sldMkLst>
          <pc:docMk/>
          <pc:sldMk cId="0" sldId="640"/>
        </pc:sldMkLst>
        <pc:spChg chg="mod">
          <ac:chgData name="Xubin He" userId="a33a216f-f5a5-48b2-8576-548ff3eb278c" providerId="ADAL" clId="{F00D9FDE-8164-494E-9EF5-EB589A3A03A9}" dt="2024-08-30T13:48:20.837" v="4" actId="20577"/>
          <ac:spMkLst>
            <pc:docMk/>
            <pc:sldMk cId="0" sldId="640"/>
            <ac:spMk id="5121" creationId="{DD2FAB9E-9469-D785-BE64-5F01B8AED824}"/>
          </ac:spMkLst>
        </pc:spChg>
      </pc:sldChg>
      <pc:sldChg chg="addSp delSp modSp mod">
        <pc:chgData name="Xubin He" userId="a33a216f-f5a5-48b2-8576-548ff3eb278c" providerId="ADAL" clId="{F00D9FDE-8164-494E-9EF5-EB589A3A03A9}" dt="2024-08-30T13:53:23.076" v="32" actId="1076"/>
        <pc:sldMkLst>
          <pc:docMk/>
          <pc:sldMk cId="0" sldId="736"/>
        </pc:sldMkLst>
        <pc:spChg chg="mod">
          <ac:chgData name="Xubin He" userId="a33a216f-f5a5-48b2-8576-548ff3eb278c" providerId="ADAL" clId="{F00D9FDE-8164-494E-9EF5-EB589A3A03A9}" dt="2024-08-30T13:52:37.104" v="27" actId="20577"/>
          <ac:spMkLst>
            <pc:docMk/>
            <pc:sldMk cId="0" sldId="736"/>
            <ac:spMk id="75778" creationId="{BFB70456-9409-09A3-372D-D1BD276D86EF}"/>
          </ac:spMkLst>
        </pc:spChg>
        <pc:picChg chg="del">
          <ac:chgData name="Xubin He" userId="a33a216f-f5a5-48b2-8576-548ff3eb278c" providerId="ADAL" clId="{F00D9FDE-8164-494E-9EF5-EB589A3A03A9}" dt="2024-08-30T13:52:42.082" v="28" actId="478"/>
          <ac:picMkLst>
            <pc:docMk/>
            <pc:sldMk cId="0" sldId="736"/>
            <ac:picMk id="3" creationId="{05C60D14-9FDB-05E7-C616-9189D7A04E0D}"/>
          </ac:picMkLst>
        </pc:picChg>
        <pc:picChg chg="add mod">
          <ac:chgData name="Xubin He" userId="a33a216f-f5a5-48b2-8576-548ff3eb278c" providerId="ADAL" clId="{F00D9FDE-8164-494E-9EF5-EB589A3A03A9}" dt="2024-08-30T13:53:23.076" v="32" actId="1076"/>
          <ac:picMkLst>
            <pc:docMk/>
            <pc:sldMk cId="0" sldId="736"/>
            <ac:picMk id="4" creationId="{60EFA82F-862B-1270-9E0B-188DADC4FE2E}"/>
          </ac:picMkLst>
        </pc:picChg>
      </pc:sldChg>
      <pc:sldChg chg="addSp modSp mod">
        <pc:chgData name="Xubin He" userId="a33a216f-f5a5-48b2-8576-548ff3eb278c" providerId="ADAL" clId="{F00D9FDE-8164-494E-9EF5-EB589A3A03A9}" dt="2024-08-30T14:20:23.622" v="89" actId="20577"/>
        <pc:sldMkLst>
          <pc:docMk/>
          <pc:sldMk cId="0" sldId="739"/>
        </pc:sldMkLst>
        <pc:spChg chg="mod">
          <ac:chgData name="Xubin He" userId="a33a216f-f5a5-48b2-8576-548ff3eb278c" providerId="ADAL" clId="{F00D9FDE-8164-494E-9EF5-EB589A3A03A9}" dt="2024-08-30T14:08:42.055" v="33" actId="14100"/>
          <ac:spMkLst>
            <pc:docMk/>
            <pc:sldMk cId="0" sldId="739"/>
            <ac:spMk id="3" creationId="{B4D60E3B-B730-BFF0-A39E-DC3299870F3E}"/>
          </ac:spMkLst>
        </pc:spChg>
        <pc:spChg chg="add mod">
          <ac:chgData name="Xubin He" userId="a33a216f-f5a5-48b2-8576-548ff3eb278c" providerId="ADAL" clId="{F00D9FDE-8164-494E-9EF5-EB589A3A03A9}" dt="2024-08-30T14:10:30.084" v="79" actId="20577"/>
          <ac:spMkLst>
            <pc:docMk/>
            <pc:sldMk cId="0" sldId="739"/>
            <ac:spMk id="4" creationId="{A4B56AA4-BCF5-F795-8F92-36FAB62DACAA}"/>
          </ac:spMkLst>
        </pc:spChg>
        <pc:spChg chg="mod">
          <ac:chgData name="Xubin He" userId="a33a216f-f5a5-48b2-8576-548ff3eb278c" providerId="ADAL" clId="{F00D9FDE-8164-494E-9EF5-EB589A3A03A9}" dt="2024-08-30T14:20:23.622" v="89" actId="20577"/>
          <ac:spMkLst>
            <pc:docMk/>
            <pc:sldMk cId="0" sldId="739"/>
            <ac:spMk id="78849" creationId="{26CF3055-EE30-00D0-12DF-0E8BE35ACF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1CEDB58-618C-8FA3-4CEC-F108B6E672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8269688-A4B9-6D5E-A63D-C432A33F2C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F09611D6-D049-3489-656B-13166A749A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02540995-CB65-C7D0-7C9F-EB6FBBAA9F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9CA6AE-6D8E-A647-9A49-C869F7E5E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117DDB-14DF-D0A2-53B3-22BE71EA2D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6E2EBEF-B4DE-5D40-5F9F-4CE8AF96DE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8374FB-70E5-F1B6-6458-D762854D42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25F5761-0F78-DA3C-4732-971212A387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0E5B2B9-2D61-5B37-DDCA-388AAE5ABB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8C9729C1-9355-EBC1-057B-F142FC4A2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36FC56E-B241-E840-B8BC-2678DB17A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6">
            <a:extLst>
              <a:ext uri="{FF2B5EF4-FFF2-40B4-BE49-F238E27FC236}">
                <a16:creationId xmlns:a16="http://schemas.microsoft.com/office/drawing/2014/main" id="{865B97F8-29CA-20DA-5A7B-A5C8AD2FB7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6146" name="Rectangle 7">
            <a:extLst>
              <a:ext uri="{FF2B5EF4-FFF2-40B4-BE49-F238E27FC236}">
                <a16:creationId xmlns:a16="http://schemas.microsoft.com/office/drawing/2014/main" id="{1BCD421A-0DD4-BAA7-E16A-D0DACACF9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B1D74A-8D6F-EA44-B1C6-E20AA19BAE1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050">
            <a:extLst>
              <a:ext uri="{FF2B5EF4-FFF2-40B4-BE49-F238E27FC236}">
                <a16:creationId xmlns:a16="http://schemas.microsoft.com/office/drawing/2014/main" id="{4E023D3A-87CA-032F-9FF5-7CA8EEFD6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2051">
            <a:extLst>
              <a:ext uri="{FF2B5EF4-FFF2-40B4-BE49-F238E27FC236}">
                <a16:creationId xmlns:a16="http://schemas.microsoft.com/office/drawing/2014/main" id="{FDF2B7C7-ED0D-C034-F0F3-B7D6EE88A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73DFB564-2B2F-BE38-4784-48D5909A2F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23FEF031-6779-58BB-F803-B06E0174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DB8909D2-EFA2-D039-6276-CCE6B4C0C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FE893CB-21A9-DB4D-B406-FDDE095F5661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AF5B69EA-F7F4-8AC9-00CB-78412433B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2288B7B4-9CAC-240B-EECE-DE5DBE33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5E3DB3E5-FE17-E077-E8B7-B1B556A4F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8F8629-40BC-A94F-B22F-E7A7F08A74AE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101D119C-744D-98C2-7168-748572FD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79FD8842-8C35-A535-21C6-BCB6F1F6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9A2BDD41-1F82-10B4-1DB8-27B5C483B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59B7FD2-81C7-A84C-9573-A7D6AFB75E6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E2F4CC18-5115-C3C8-CA38-EA35F587B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CEDD1BE7-0DC0-3D9D-7C25-9571FB8C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7BEDD505-FC22-B5CC-3DA2-D340A7DF4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B85370-3A19-C446-9AA6-BE354B3C59B9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E2F4CC18-5115-C3C8-CA38-EA35F587B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CEDD1BE7-0DC0-3D9D-7C25-9571FB8C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7BEDD505-FC22-B5CC-3DA2-D340A7DF4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B85370-3A19-C446-9AA6-BE354B3C59B9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27993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6EE63B40-D616-8D96-4E0B-15A460C91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6D9FBD81-B1BC-5827-3508-30C8CD8A3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23231FE1-30EC-38C0-CBBE-18CED3B5C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318A87-C864-5E42-AABF-DA2699E1D770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5">
            <a:extLst>
              <a:ext uri="{FF2B5EF4-FFF2-40B4-BE49-F238E27FC236}">
                <a16:creationId xmlns:a16="http://schemas.microsoft.com/office/drawing/2014/main" id="{F0A71178-9809-FD42-ADE9-6BE574D00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80DDFD-2D45-1B4B-A76F-57D0F0B60BE4}" type="slidenum">
              <a:rPr lang="en-US" altLang="en-US" sz="1000"/>
              <a:pPr>
                <a:spcBef>
                  <a:spcPct val="0"/>
                </a:spcBef>
              </a:pPr>
              <a:t>23</a:t>
            </a:fld>
            <a:endParaRPr lang="en-US" altLang="en-US" sz="10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BF74870-0864-C3CB-5C71-B3F6F6C94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392C8EF-F105-18C2-9E63-1A1170637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D539B73-C166-5E8D-8FEF-17BAFF5A0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850BE684-8AAC-338A-AB5F-D1BFF005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B9042834-696C-ADD1-3A06-54B7B2C74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ED50B5-B37D-3948-ACF4-8128AED8F2DC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82DEF744-2405-CD4F-5355-DAFEB849A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092268FC-9DFD-6D50-CA66-91C2B724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82EC82C5-9278-1DB2-3B3A-AA2A87CAB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865C05-170E-7E41-969A-B016964F700B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0F753944-6139-3BF3-DEC5-C5E0E1014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9FEF2C1D-C391-5A1F-4B0A-8491790B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C4FA859C-C098-8C45-3F7B-1DA748054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72E9526-7449-4C4B-84DE-3162B40A4101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E0E8DBFC-42EF-62CF-D0E2-ABACE1228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2BDB0E-E298-F24C-8AAD-9D4763C5DD51}" type="slidenum">
              <a:rPr lang="en-US" altLang="en-US" sz="1200" smtClean="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2E38A62-118E-3ED6-2C5D-0B733471D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75D3A5A-14BD-BD77-204B-092923520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1AE2C647-F9B0-2E59-7766-6B5FA8449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7D48D316-0C7B-05E3-682B-F5275621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2CEA5C30-DE63-B1D6-E82F-859C7D782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EE4AA09-85CC-6F42-9674-2C1AD9A33A60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E0D91BF9-626A-F1C1-3226-4A3DC76EF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4C262770-5F00-19CF-1C35-20144102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5FF4E19B-2E7E-9B81-4CD7-DBBEF10DA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CFE90BD-DEDC-6D40-8367-478E89B33982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33AD063D-71B0-F6A5-0F53-8CB520651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C74B76D2-4847-7D56-2A44-DA152D6C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F6B5200B-43B3-8030-31A4-364A94F26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20D1E1-EA96-9840-A66D-B73321C9ABFD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A28EEE07-E5F5-7612-4468-922D8233D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A4D72CF6-BBF7-F8B2-DC0B-4470A131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CFBC665E-61A6-5590-5D4C-D5F6CFCEC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28C5CC-8E31-0140-984A-F9D7E1A08EB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F8FED0D4-BEE2-3AF4-1FB5-5F67F691D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C490D72C-BA11-9B02-DDAD-DFEED273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0C8A1905-DCB8-4D6E-332A-30101D7B9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F3350B5-C2ED-0A48-9361-F920C6AD8689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2F32BE24-4530-F264-9F6C-1758D2A04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F7AF7FF4-CEA9-CEFF-8F13-91DB93D4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E66BB129-0480-5156-8E2F-9894F5003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05C054-DC53-2041-8EDE-8E43A51EDC99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216710D0-0067-D88C-F595-1759279BF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BB3C9156-4EBE-8D7A-4C0A-2758F70D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8EC81B45-E319-9713-FCAA-A60E1C408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5B7D6DD-3DDB-664A-8AFC-487883EC5A0D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FA286955-FEDF-6D38-5528-13FE00349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C3749D32-D23C-AF03-B0FB-0A09DEBE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A7964390-A606-94A6-1111-CED37BBE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3B49F3-40C2-B24B-845A-F527D761B809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FC56E-B241-E840-B8BC-2678DB17A1C3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64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11519E74-00A3-F3B3-C148-C38984D91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A24C4815-8FD1-5A1A-26F3-D20D5D63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2063E3CE-020F-1B39-2C0A-9F302AAA6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018964-D0AF-9640-BF30-A4FF0442982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1597B5DF-9DD0-7AA6-FC48-7C34E1957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6CCF70A8-6A7F-0968-AA08-EA9C540A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95B09620-00B7-BB92-5453-0E9E533D6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00B91A-C761-8348-A208-6416FE925BFF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BA3B977F-BA0C-204E-9467-5F1AE8275B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443CF22E-68A3-E06A-6710-44BDB508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7A5F75F-9CC9-0733-9DAE-D4512032E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543D63A-1911-5D42-AB96-F3A1F21450A8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94F4E24C-2799-1FD9-27D0-28220D645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6F58B853-3CDC-7E82-F710-AA780210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3B61230-EA94-915A-A4CD-EB15BF253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DCF3A83-A411-0B4F-B48B-916DA8E71B24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9F0E04AF-700A-3C31-FD9D-7D13DFABD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A3D6B-AB6D-A243-8EDA-7D41A333C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  <a:ea typeface="+mn-ea"/>
                <a:cs typeface="+mn-cs"/>
              </a:rPr>
              <a:t>IaaS delivers computer infrastructure, typically a platform virtualization environment, as a service. Rather than purchasing servers, software, data center space or network equipment, clients instead buy those resources as a fully outsourced service. </a:t>
            </a:r>
          </a:p>
          <a:p>
            <a:pPr>
              <a:defRPr/>
            </a:pPr>
            <a:r>
              <a:rPr lang="en-US">
                <a:latin typeface="+mn-lt"/>
                <a:ea typeface="+mn-ea"/>
                <a:cs typeface="+mn-cs"/>
              </a:rPr>
              <a:t>PaaS delivers a computing platform where the developers can develop their own applications.</a:t>
            </a:r>
          </a:p>
          <a:p>
            <a:pPr>
              <a:defRPr/>
            </a:pPr>
            <a:r>
              <a:rPr lang="en-US">
                <a:latin typeface="+mn-lt"/>
                <a:ea typeface="+mn-ea"/>
                <a:cs typeface="+mn-cs"/>
              </a:rPr>
              <a:t>SaaS is a model of software deployment where the software applications are provided to the customers as a service.</a:t>
            </a:r>
          </a:p>
          <a:p>
            <a:pPr>
              <a:defRPr/>
            </a:pPr>
            <a:endParaRPr 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8539C364-4C20-2F3A-C1C2-1572A59DE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F32B9C7-7099-654D-B575-0F29D4A5B530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4C0258B8-04D8-FB50-5CD3-4F3148893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EB69BA49-FCC5-002E-27AC-51EAE440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B57E348-C9C5-E8E1-8138-83015D3F2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F0DE4D-9B2A-0245-9E09-1E34E2AE30B0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BC302A69-224C-F6CA-5355-33003B388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892EC16B-217D-24A9-85B9-FE6C251A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0E7D233-3B07-7416-77E5-900DCE82D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E661F4E-AE6E-CE4C-A5FA-90B0556F480E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27281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9426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8175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9438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6944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778002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07572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5622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7589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86127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31792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169511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6408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0745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3114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88308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8623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99414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72360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9123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81655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2297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16120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650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7054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8686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3112E11-AD57-E773-A1D1-9FDE093F9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0E6838-622D-6560-1FC0-C1C16B128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14DD80-1BD7-0F7F-560E-614A9C73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8A2FF26D-3CE8-3D47-AFF8-8CF6FC947DA1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  <p:sldLayoutId id="2147484233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9E0A844-CA79-E5FF-45EB-77CABEE78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676B15C-E7AE-5F14-74B8-529BE03A2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4C3DFC8-7333-9F5E-5EC8-3DB8C9FB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A12A8762-B80B-9E4A-8E51-F3A6D3ACCAC3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aws.amazon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://www.rackspace.com/index.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et-lab.org/" TargetMode="External"/><Relationship Id="rId2" Type="http://schemas.openxmlformats.org/officeDocument/2006/relationships/hyperlink" Target="https://www.emulab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oudlab.us/" TargetMode="External"/><Relationship Id="rId4" Type="http://schemas.openxmlformats.org/officeDocument/2006/relationships/hyperlink" Target="https://www.chameleoncloud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ulab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url?sa=i&amp;rct=j&amp;q=&amp;esrc=s&amp;source=web&amp;cd=&amp;cad=rja&amp;uact=8&amp;ved=0CDgQw7AJahcKEwjY5-DmnZaBAxUAAAAAHQAAAAAQAw&amp;url=https%3A%2F%2Fcourses.engr.illinois.edu%2Fcs425%2Ffa2019%2FL2-3.FA19.ppt&amp;psig=AOvVaw3Vb70RXBlkzzC9hZUoPOky&amp;ust=1694098219867234&amp;opi=89978449" TargetMode="Externa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mcache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is4517.s3-us-west-2.amazonaws.com/CloudChronicles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blogs.nytimes.com/2007/11/01/self-service-prorated-super-computing-fun/?scp=1&amp;sq=self%20service%20prorated&amp;st=cs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youtube.com/watch?v=Amow8BJm5Go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ec2/pricin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K_q1lH5x5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D2FAB9E-9469-D785-BE64-5F01B8AED8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CIS 4517/5517: Data Intensive and Cloud Computing</a:t>
            </a:r>
            <a:br>
              <a:rPr lang="en-US" altLang="en-US" sz="3400">
                <a:ea typeface="ＭＳ Ｐゴシック" panose="020B0600070205080204" pitchFamily="34" charset="-128"/>
              </a:rPr>
            </a:br>
            <a:br>
              <a:rPr lang="en-US" altLang="en-US" sz="3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Cloud Computing service models and Amazon Cloud</a:t>
            </a:r>
            <a:endParaRPr lang="en-US" altLang="en-US" sz="3400">
              <a:ea typeface="ＭＳ Ｐゴシック" panose="020B0600070205080204" pitchFamily="34" charset="-128"/>
            </a:endParaRP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E25824C7-742D-5098-22DA-DBE3B5C26E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Picture 25" descr="Windows Azure Platform">
            <a:extLst>
              <a:ext uri="{FF2B5EF4-FFF2-40B4-BE49-F238E27FC236}">
                <a16:creationId xmlns:a16="http://schemas.microsoft.com/office/drawing/2014/main" id="{0843CACD-A618-1BA9-FA30-ED1D9316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3394075"/>
            <a:ext cx="27003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itle 1">
            <a:extLst>
              <a:ext uri="{FF2B5EF4-FFF2-40B4-BE49-F238E27FC236}">
                <a16:creationId xmlns:a16="http://schemas.microsoft.com/office/drawing/2014/main" id="{C06133E3-E059-1E52-9702-597895227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2390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Cloud Service Models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38DB98BB-4A73-2CB8-F992-40A05788F7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DF81F20-FA39-2440-BE0F-75919CF8960A}" type="slidenum">
              <a:rPr lang="en-US" altLang="en-US" sz="1200" b="0">
                <a:solidFill>
                  <a:schemeClr val="bg1"/>
                </a:solidFill>
                <a:latin typeface="Comic Sans MS" panose="030F0902030302020204" pitchFamily="66" charset="0"/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200" b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99EEFA2-B21B-BDB0-4052-CABE0D180C26}"/>
              </a:ext>
            </a:extLst>
          </p:cNvPr>
          <p:cNvSpPr/>
          <p:nvPr/>
        </p:nvSpPr>
        <p:spPr bwMode="auto">
          <a:xfrm>
            <a:off x="1447800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rgbClr val="FFFFFF"/>
                </a:solidFill>
                <a:latin typeface="Arial"/>
                <a:ea typeface="+mn-ea"/>
              </a:rPr>
              <a:t>Software as a Service (</a:t>
            </a:r>
            <a:r>
              <a:rPr lang="en-US" sz="1800" kern="0" err="1">
                <a:solidFill>
                  <a:srgbClr val="FFFFFF"/>
                </a:solidFill>
                <a:latin typeface="Arial"/>
                <a:ea typeface="+mn-ea"/>
              </a:rPr>
              <a:t>SaaS</a:t>
            </a:r>
            <a:r>
              <a:rPr lang="en-US" sz="1800" kern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D45B789-E012-47E2-CD68-DDFB8DAF7857}"/>
              </a:ext>
            </a:extLst>
          </p:cNvPr>
          <p:cNvSpPr/>
          <p:nvPr/>
        </p:nvSpPr>
        <p:spPr bwMode="auto">
          <a:xfrm>
            <a:off x="4117975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rgbClr val="FFFFFF"/>
                </a:solidFill>
                <a:latin typeface="Arial"/>
                <a:ea typeface="+mn-ea"/>
              </a:rPr>
              <a:t>Platform as a Service (</a:t>
            </a:r>
            <a:r>
              <a:rPr lang="en-US" sz="1800" kern="0" err="1">
                <a:solidFill>
                  <a:srgbClr val="FFFFFF"/>
                </a:solidFill>
                <a:latin typeface="Arial"/>
                <a:ea typeface="+mn-ea"/>
              </a:rPr>
              <a:t>PaaS</a:t>
            </a:r>
            <a:r>
              <a:rPr lang="en-US" sz="1800" kern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C8BAFC-D278-B073-C611-4B73814656AD}"/>
              </a:ext>
            </a:extLst>
          </p:cNvPr>
          <p:cNvSpPr/>
          <p:nvPr/>
        </p:nvSpPr>
        <p:spPr bwMode="auto">
          <a:xfrm>
            <a:off x="6705600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rgbClr val="FFFFFF"/>
                </a:solidFill>
                <a:latin typeface="Arial"/>
                <a:ea typeface="+mn-ea"/>
              </a:rPr>
              <a:t>Infrastructure as a Service (</a:t>
            </a:r>
            <a:r>
              <a:rPr lang="en-US" sz="1800" kern="0" err="1">
                <a:solidFill>
                  <a:srgbClr val="FFFFFF"/>
                </a:solidFill>
                <a:latin typeface="Arial"/>
                <a:ea typeface="+mn-ea"/>
              </a:rPr>
              <a:t>IaaS</a:t>
            </a:r>
            <a:r>
              <a:rPr lang="en-US" sz="1800" kern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9AB92AA6-6902-8E7C-3755-0C9DDC38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7888" y="4876800"/>
            <a:ext cx="6157912" cy="145732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38A8E3C-AFD4-BC27-2900-D5ABBAC0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6775" y="3200400"/>
            <a:ext cx="6157913" cy="14478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77E3CA4E-3D84-4121-9B3E-9135C0DE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7888" y="1828800"/>
            <a:ext cx="6157912" cy="12192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pic>
      <p:pic>
        <p:nvPicPr>
          <p:cNvPr id="2061" name="Picture 13" descr="Amazon Web Services">
            <a:hlinkClick r:id="rId7"/>
            <a:extLst>
              <a:ext uri="{FF2B5EF4-FFF2-40B4-BE49-F238E27FC236}">
                <a16:creationId xmlns:a16="http://schemas.microsoft.com/office/drawing/2014/main" id="{9FC8D549-E840-3892-6EC7-4C724A31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033963"/>
            <a:ext cx="1562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 descr="Dedicated Server, Managed Hosting &amp; Web Hosting from Rackspace">
            <a:hlinkClick r:id="rId9"/>
            <a:extLst>
              <a:ext uri="{FF2B5EF4-FFF2-40B4-BE49-F238E27FC236}">
                <a16:creationId xmlns:a16="http://schemas.microsoft.com/office/drawing/2014/main" id="{830F95CD-A5C7-78BC-DDB0-F5EE82F3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5762625"/>
            <a:ext cx="15049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EAD7851-2AF7-61B2-C4D8-1D8B852B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079625"/>
            <a:ext cx="177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mic Sans MS" panose="030F0902030302020204" pitchFamily="66" charset="0"/>
              </a:rPr>
              <a:t>SalesForce CRM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80F822-9C8C-5251-574A-7F3458B0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520950"/>
            <a:ext cx="1776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mic Sans MS" panose="030F0902030302020204" pitchFamily="66" charset="0"/>
              </a:rPr>
              <a:t>LotusLive</a:t>
            </a:r>
          </a:p>
        </p:txBody>
      </p:sp>
      <p:sp>
        <p:nvSpPr>
          <p:cNvPr id="20494" name="TextBox 18">
            <a:extLst>
              <a:ext uri="{FF2B5EF4-FFF2-40B4-BE49-F238E27FC236}">
                <a16:creationId xmlns:a16="http://schemas.microsoft.com/office/drawing/2014/main" id="{29C2B9B2-8474-1798-0EDD-A4971648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0800"/>
            <a:ext cx="5708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b="0">
                <a:solidFill>
                  <a:schemeClr val="bg1"/>
                </a:solidFill>
                <a:latin typeface="Comic Sans MS" panose="030F0902030302020204" pitchFamily="66" charset="0"/>
              </a:rPr>
              <a:t>Adopted from: Effectively and Securely Using the Cloud Computing Paradigm by peter Mell, Tim Grance</a:t>
            </a:r>
          </a:p>
        </p:txBody>
      </p:sp>
      <p:sp>
        <p:nvSpPr>
          <p:cNvPr id="20495" name="TextBox 18">
            <a:extLst>
              <a:ext uri="{FF2B5EF4-FFF2-40B4-BE49-F238E27FC236}">
                <a16:creationId xmlns:a16="http://schemas.microsoft.com/office/drawing/2014/main" id="{07832E3C-BEE0-7B69-78F5-AE517E36E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53200"/>
            <a:ext cx="5708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b="0" i="1">
                <a:solidFill>
                  <a:schemeClr val="bg1"/>
                </a:solidFill>
                <a:latin typeface="Comic Sans MS" panose="030F0902030302020204" pitchFamily="66" charset="0"/>
              </a:rPr>
              <a:t>A</a:t>
            </a:r>
            <a:r>
              <a:rPr lang="en-US" altLang="en-US" sz="900" b="0" i="1">
                <a:solidFill>
                  <a:schemeClr val="tx1"/>
                </a:solidFill>
                <a:latin typeface="Comic Sans MS" panose="030F0902030302020204" pitchFamily="66" charset="0"/>
              </a:rPr>
              <a:t>Effectively and Securely Using the Cloud Computing Paradigm by peter Mell, Tim Grance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5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1730469-3541-8848-ECBF-E645E7D4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975" y="119063"/>
            <a:ext cx="72390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Virtualization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4549A0D-6DBB-B4DF-E57E-F6C6F7B60A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2063"/>
            <a:ext cx="8229600" cy="4830762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Virtual workspaces: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An abstraction of an execution environment that can be made dynamically available to authorized clients by using well-defined protocols,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Resource quota (e.g. CPU, memory share),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Software configuration (e.g. O/S, provided services).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Implement on Virtual Machines (VMs):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Abstraction of a physical host machine,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Hypervisor intercepts and emulates instructions from VMs, and allows management of VMs,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VMWare, Xen, KVM, etc.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Provide infrastructure API: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Plug-ins to hardware/support structures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55F9C566-53A9-6B24-6FA3-7F0A3610B1F9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4606925"/>
            <a:ext cx="2800350" cy="1978025"/>
            <a:chOff x="5638800" y="1676400"/>
            <a:chExt cx="2975327" cy="2615193"/>
          </a:xfrm>
        </p:grpSpPr>
        <p:sp>
          <p:nvSpPr>
            <p:cNvPr id="22532" name="Rounded Rectangle 12">
              <a:extLst>
                <a:ext uri="{FF2B5EF4-FFF2-40B4-BE49-F238E27FC236}">
                  <a16:creationId xmlns:a16="http://schemas.microsoft.com/office/drawing/2014/main" id="{71B8F449-3A46-0659-C13C-2BBCB610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Hardware</a:t>
              </a:r>
            </a:p>
          </p:txBody>
        </p:sp>
        <p:sp>
          <p:nvSpPr>
            <p:cNvPr id="22533" name="Rounded Rectangle 13">
              <a:extLst>
                <a:ext uri="{FF2B5EF4-FFF2-40B4-BE49-F238E27FC236}">
                  <a16:creationId xmlns:a16="http://schemas.microsoft.com/office/drawing/2014/main" id="{9A4B9408-9CF4-CC85-2222-2DFD533C4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OS</a:t>
              </a:r>
            </a:p>
          </p:txBody>
        </p:sp>
        <p:sp>
          <p:nvSpPr>
            <p:cNvPr id="22534" name="Rounded Rectangle 14">
              <a:extLst>
                <a:ext uri="{FF2B5EF4-FFF2-40B4-BE49-F238E27FC236}">
                  <a16:creationId xmlns:a16="http://schemas.microsoft.com/office/drawing/2014/main" id="{8950F1A2-FC51-59CE-1C0E-5EB655704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App</a:t>
              </a:r>
            </a:p>
          </p:txBody>
        </p:sp>
        <p:sp>
          <p:nvSpPr>
            <p:cNvPr id="22535" name="Rounded Rectangle 15">
              <a:extLst>
                <a:ext uri="{FF2B5EF4-FFF2-40B4-BE49-F238E27FC236}">
                  <a16:creationId xmlns:a16="http://schemas.microsoft.com/office/drawing/2014/main" id="{70DDD8A8-B6E2-A570-CAB1-060C41A07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App</a:t>
              </a:r>
            </a:p>
          </p:txBody>
        </p:sp>
        <p:sp>
          <p:nvSpPr>
            <p:cNvPr id="22536" name="Rounded Rectangle 16">
              <a:extLst>
                <a:ext uri="{FF2B5EF4-FFF2-40B4-BE49-F238E27FC236}">
                  <a16:creationId xmlns:a16="http://schemas.microsoft.com/office/drawing/2014/main" id="{7354B22E-9E89-DC1D-BCCC-0FEF89AAB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App</a:t>
              </a:r>
            </a:p>
          </p:txBody>
        </p:sp>
        <p:sp>
          <p:nvSpPr>
            <p:cNvPr id="22537" name="Rounded Rectangle 17">
              <a:extLst>
                <a:ext uri="{FF2B5EF4-FFF2-40B4-BE49-F238E27FC236}">
                  <a16:creationId xmlns:a16="http://schemas.microsoft.com/office/drawing/2014/main" id="{1829E4CE-20C9-2CCE-80CA-B340F97F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Hypervisor</a:t>
              </a:r>
            </a:p>
          </p:txBody>
        </p:sp>
        <p:sp>
          <p:nvSpPr>
            <p:cNvPr id="22538" name="Rounded Rectangle 18">
              <a:extLst>
                <a:ext uri="{FF2B5EF4-FFF2-40B4-BE49-F238E27FC236}">
                  <a16:creationId xmlns:a16="http://schemas.microsoft.com/office/drawing/2014/main" id="{222A4707-477A-179A-B5D7-086EE70E3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OS</a:t>
              </a:r>
            </a:p>
          </p:txBody>
        </p:sp>
        <p:sp>
          <p:nvSpPr>
            <p:cNvPr id="22539" name="Rounded Rectangle 19">
              <a:extLst>
                <a:ext uri="{FF2B5EF4-FFF2-40B4-BE49-F238E27FC236}">
                  <a16:creationId xmlns:a16="http://schemas.microsoft.com/office/drawing/2014/main" id="{4C2FCC92-774E-750C-8C57-B4408302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OS</a:t>
              </a:r>
            </a:p>
          </p:txBody>
        </p:sp>
        <p:sp>
          <p:nvSpPr>
            <p:cNvPr id="22540" name="TextBox 21">
              <a:extLst>
                <a:ext uri="{FF2B5EF4-FFF2-40B4-BE49-F238E27FC236}">
                  <a16:creationId xmlns:a16="http://schemas.microsoft.com/office/drawing/2014/main" id="{D4AC586B-BB4E-DFAB-8F69-C965D7D1B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9309" y="3810001"/>
              <a:ext cx="2614818" cy="48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800" b="1">
                  <a:solidFill>
                    <a:srgbClr val="0000B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400">
                  <a:solidFill>
                    <a:srgbClr val="000078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200">
                  <a:solidFill>
                    <a:srgbClr val="000045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rgbClr val="C00000"/>
                  </a:solidFill>
                  <a:latin typeface="Comic Sans MS" panose="030F0902030302020204" pitchFamily="66" charset="0"/>
                </a:rPr>
                <a:t>Virtualized Stack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51D13F4E-79CF-872D-C74F-AEB25F1BF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3988" y="304800"/>
            <a:ext cx="8993188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New application opportunities with cloud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4AC67EE-EF98-A633-F099-9D3580697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839200" cy="5105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Parallel batch processing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Get fast answers when processing large amounts of data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“Using hundreds of computers for a short time costs the same as using a few computers for a long time”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Mobile applications &amp; services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Store large data sets &amp; perform complex computations in the cloud (e.g., scientific analysis, augmented reality)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Could maintain a virtual copy of your device in the cloud &amp; potentially offload computations there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Extensions of desktop software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Matlab, Mathematica, MS office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577C3DF4-7AB2-BF22-190F-86F3DDFE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Business view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1CFDD2C5-7728-8966-2E40-4931A25BD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Shift in economic model: the relevance and weight of technology diminishes as it becomes commodity and standardized (electricity grid, phone, water supply)</a:t>
            </a:r>
          </a:p>
          <a:p>
            <a:pPr lvl="1">
              <a:lnSpc>
                <a:spcPct val="12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Providers: economies of scale by having many users sharing the same infrastructure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Main reason why cloud computing happened when very large data centers have started to appear 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Consumers: reduced cost and overhead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03B9ECC1-DBBB-4236-36D9-73E0EAD6F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Top cloud players</a:t>
            </a:r>
          </a:p>
        </p:txBody>
      </p:sp>
      <p:sp>
        <p:nvSpPr>
          <p:cNvPr id="27651" name="TextBox 2">
            <a:extLst>
              <a:ext uri="{FF2B5EF4-FFF2-40B4-BE49-F238E27FC236}">
                <a16:creationId xmlns:a16="http://schemas.microsoft.com/office/drawing/2014/main" id="{306E6DF5-4FAB-0EF2-0127-5BA55B80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368534"/>
            <a:ext cx="8347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Source: https://</a:t>
            </a:r>
            <a:r>
              <a:rPr lang="en-US" altLang="en-US" sz="1800" err="1"/>
              <a:t>dgtlinfra.com</a:t>
            </a:r>
            <a:r>
              <a:rPr lang="en-US" altLang="en-US" sz="1800"/>
              <a:t>/top-10-cloud-service-providers-2022/</a:t>
            </a:r>
          </a:p>
        </p:txBody>
      </p:sp>
      <p:pic>
        <p:nvPicPr>
          <p:cNvPr id="4" name="Content Placeholder 3" descr="A diagram of company logos&#10;&#10;Description automatically generated">
            <a:extLst>
              <a:ext uri="{FF2B5EF4-FFF2-40B4-BE49-F238E27FC236}">
                <a16:creationId xmlns:a16="http://schemas.microsoft.com/office/drawing/2014/main" id="{D9CCBF7D-AEA3-557B-D567-BD9D89CA6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5" y="1143000"/>
            <a:ext cx="8341929" cy="5181600"/>
          </a:xfr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2C44086-AD4A-99E7-0CC6-1C3B30063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Provider’s benefits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CBC441D6-9CDE-887D-CC2F-37770D4DA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2313" y="1524000"/>
            <a:ext cx="8421687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Renting an IT infrastructure to many users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Sharing of resources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Reduction of costs through scale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Centralized monitoring and maintenance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Control over software evolution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Control over service level agreements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BED0E2EF-E022-094C-EF29-B17F75500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Consumer’s benefits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26BC79D0-7BCE-3219-B080-9918C96D2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43050"/>
            <a:ext cx="8610600" cy="5181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Reduced capital expenditure for hardware, software, services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Reduced operational expenses - Pay as you go (dynamic provisioning)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Simple to achieve scalability and flexibility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More predictable costs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Complete a task in 1 hour using 100 machines vs 100 hours using 1 machine.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B57C652F-BD45-2BBF-BB38-2AB4B8CDF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Traditional data center: heavy penalty for under-provisioning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8FF5959-D404-329E-F0E8-B55467ABD9F9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endParaRPr lang="en-US" altLang="en-US" sz="3200"/>
          </a:p>
        </p:txBody>
      </p:sp>
      <p:sp>
        <p:nvSpPr>
          <p:cNvPr id="32771" name="TextBox 5">
            <a:extLst>
              <a:ext uri="{FF2B5EF4-FFF2-40B4-BE49-F238E27FC236}">
                <a16:creationId xmlns:a16="http://schemas.microsoft.com/office/drawing/2014/main" id="{F933CC5E-4E9A-D249-54DD-28530602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3714750"/>
            <a:ext cx="166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Lost revenue</a:t>
            </a:r>
          </a:p>
        </p:txBody>
      </p:sp>
      <p:sp>
        <p:nvSpPr>
          <p:cNvPr id="32772" name="TextBox 24">
            <a:extLst>
              <a:ext uri="{FF2B5EF4-FFF2-40B4-BE49-F238E27FC236}">
                <a16:creationId xmlns:a16="http://schemas.microsoft.com/office/drawing/2014/main" id="{7BFC2BCD-2654-1B54-C381-B03202F6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607695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Lost users</a:t>
            </a:r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D5B7339-F329-A046-A00D-83E2267F9511}"/>
              </a:ext>
            </a:extLst>
          </p:cNvPr>
          <p:cNvSpPr/>
          <p:nvPr/>
        </p:nvSpPr>
        <p:spPr>
          <a:xfrm rot="3513410">
            <a:off x="4187032" y="2610644"/>
            <a:ext cx="762000" cy="95408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6" name="Up Arrow 85">
            <a:extLst>
              <a:ext uri="{FF2B5EF4-FFF2-40B4-BE49-F238E27FC236}">
                <a16:creationId xmlns:a16="http://schemas.microsoft.com/office/drawing/2014/main" id="{54CB5E3F-A723-4ACA-8D69-CAD0535E78A2}"/>
              </a:ext>
            </a:extLst>
          </p:cNvPr>
          <p:cNvSpPr/>
          <p:nvPr/>
        </p:nvSpPr>
        <p:spPr>
          <a:xfrm rot="6949103">
            <a:off x="4179094" y="3731419"/>
            <a:ext cx="762000" cy="954088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32775" name="Group 62">
            <a:extLst>
              <a:ext uri="{FF2B5EF4-FFF2-40B4-BE49-F238E27FC236}">
                <a16:creationId xmlns:a16="http://schemas.microsoft.com/office/drawing/2014/main" id="{4A980E98-9702-ECA4-596E-11BE6DD38FD2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4114800"/>
            <a:ext cx="4060825" cy="1908175"/>
            <a:chOff x="1143000" y="2362201"/>
            <a:chExt cx="6162311" cy="2895599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9AA72A7-FAEE-051B-8D70-397E3B67D842}"/>
                </a:ext>
              </a:extLst>
            </p:cNvPr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3E355E-E088-DF89-B17C-16FE860F1994}"/>
                </a:ext>
              </a:extLst>
            </p:cNvPr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6DBDB4-657E-36AB-D419-0730D430EB7A}"/>
                </a:ext>
              </a:extLst>
            </p:cNvPr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50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2DED81-23FA-821B-6F08-0F01FA7AB3D7}"/>
                </a:ext>
              </a:extLst>
            </p:cNvPr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12" name="TextBox 22">
              <a:extLst>
                <a:ext uri="{FF2B5EF4-FFF2-40B4-BE49-F238E27FC236}">
                  <a16:creationId xmlns:a16="http://schemas.microsoft.com/office/drawing/2014/main" id="{4D3547A9-7BB4-62EF-29AC-FD0C5031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0153" y="4038601"/>
              <a:ext cx="91174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Demand</a:t>
              </a:r>
            </a:p>
          </p:txBody>
        </p:sp>
        <p:sp>
          <p:nvSpPr>
            <p:cNvPr id="32813" name="TextBox 22">
              <a:extLst>
                <a:ext uri="{FF2B5EF4-FFF2-40B4-BE49-F238E27FC236}">
                  <a16:creationId xmlns:a16="http://schemas.microsoft.com/office/drawing/2014/main" id="{F16A2C4A-1097-55D3-9F0C-30F2AE418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4028" y="3258235"/>
              <a:ext cx="94128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2814" name="Picture 52" descr="temp-1.png">
              <a:extLst>
                <a:ext uri="{FF2B5EF4-FFF2-40B4-BE49-F238E27FC236}">
                  <a16:creationId xmlns:a16="http://schemas.microsoft.com/office/drawing/2014/main" id="{30CD9BE6-7D66-1C00-5E6E-8E9669264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15" name="Picture 53" descr="temp-4.png">
              <a:extLst>
                <a:ext uri="{FF2B5EF4-FFF2-40B4-BE49-F238E27FC236}">
                  <a16:creationId xmlns:a16="http://schemas.microsoft.com/office/drawing/2014/main" id="{5C5C9617-D10E-84E5-32CF-7CEAAB871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CC14DBF-CFCA-1A87-B403-F5DCB9EB8228}"/>
                </a:ext>
              </a:extLst>
            </p:cNvPr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17" name="TextBox 22">
              <a:extLst>
                <a:ext uri="{FF2B5EF4-FFF2-40B4-BE49-F238E27FC236}">
                  <a16:creationId xmlns:a16="http://schemas.microsoft.com/office/drawing/2014/main" id="{7FA7F7C7-33EB-4DB5-8D88-F2F436674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Time (days)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369FF0A-0186-E558-06EA-E32304885128}"/>
                </a:ext>
              </a:extLst>
            </p:cNvPr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11FEF8-DDC3-6822-2B8D-A7B76BFF41EC}"/>
                </a:ext>
              </a:extLst>
            </p:cNvPr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5544187-B503-B36B-08C2-14381A1828AD}"/>
                </a:ext>
              </a:extLst>
            </p:cNvPr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21" name="TextBox 22">
              <a:extLst>
                <a:ext uri="{FF2B5EF4-FFF2-40B4-BE49-F238E27FC236}">
                  <a16:creationId xmlns:a16="http://schemas.microsoft.com/office/drawing/2014/main" id="{27BF9040-410D-7FB6-B66B-D65B5E9BB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1</a:t>
              </a:r>
            </a:p>
          </p:txBody>
        </p:sp>
        <p:sp>
          <p:nvSpPr>
            <p:cNvPr id="32822" name="TextBox 60">
              <a:extLst>
                <a:ext uri="{FF2B5EF4-FFF2-40B4-BE49-F238E27FC236}">
                  <a16:creationId xmlns:a16="http://schemas.microsoft.com/office/drawing/2014/main" id="{219D8CE2-5AC0-F48D-8F34-611AA15F5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2</a:t>
              </a:r>
            </a:p>
          </p:txBody>
        </p:sp>
        <p:sp>
          <p:nvSpPr>
            <p:cNvPr id="32823" name="TextBox 22">
              <a:extLst>
                <a:ext uri="{FF2B5EF4-FFF2-40B4-BE49-F238E27FC236}">
                  <a16:creationId xmlns:a16="http://schemas.microsoft.com/office/drawing/2014/main" id="{AD566757-BB60-ECEE-BAFE-3266369AC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3</a:t>
              </a:r>
            </a:p>
          </p:txBody>
        </p:sp>
      </p:grpSp>
      <p:grpSp>
        <p:nvGrpSpPr>
          <p:cNvPr id="32776" name="Group 99">
            <a:extLst>
              <a:ext uri="{FF2B5EF4-FFF2-40B4-BE49-F238E27FC236}">
                <a16:creationId xmlns:a16="http://schemas.microsoft.com/office/drawing/2014/main" id="{F70841D2-694A-648D-BA66-1A8B63BB94FE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1828800"/>
            <a:ext cx="4076700" cy="1905000"/>
            <a:chOff x="1143000" y="2362201"/>
            <a:chExt cx="6196562" cy="289559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6C67363-3DAF-A8A4-1C3A-DAD1400E8B93}"/>
                </a:ext>
              </a:extLst>
            </p:cNvPr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82EA4C-CB10-CA5C-75BA-DD813D371486}"/>
                </a:ext>
              </a:extLst>
            </p:cNvPr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50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54CB1CE-F836-9DF3-DDF3-8870CE57B5CC}"/>
                </a:ext>
              </a:extLst>
            </p:cNvPr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2796" name="Picture 71" descr="temp-3.png">
              <a:extLst>
                <a:ext uri="{FF2B5EF4-FFF2-40B4-BE49-F238E27FC236}">
                  <a16:creationId xmlns:a16="http://schemas.microsoft.com/office/drawing/2014/main" id="{2CAAD17B-77B3-3388-CC71-0018AD1F2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7" name="TextBox 22">
              <a:extLst>
                <a:ext uri="{FF2B5EF4-FFF2-40B4-BE49-F238E27FC236}">
                  <a16:creationId xmlns:a16="http://schemas.microsoft.com/office/drawing/2014/main" id="{A0D4263B-89D7-6DF5-1567-A2F2D9FF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404" y="4038599"/>
              <a:ext cx="911747" cy="323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Demand</a:t>
              </a:r>
            </a:p>
          </p:txBody>
        </p:sp>
        <p:sp>
          <p:nvSpPr>
            <p:cNvPr id="32798" name="TextBox 22">
              <a:extLst>
                <a:ext uri="{FF2B5EF4-FFF2-40B4-BE49-F238E27FC236}">
                  <a16:creationId xmlns:a16="http://schemas.microsoft.com/office/drawing/2014/main" id="{08903E0F-339D-DFD1-8742-BB28FDED5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8280" y="3258235"/>
              <a:ext cx="941282" cy="323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2799" name="Picture 80" descr="temp-2.png">
              <a:extLst>
                <a:ext uri="{FF2B5EF4-FFF2-40B4-BE49-F238E27FC236}">
                  <a16:creationId xmlns:a16="http://schemas.microsoft.com/office/drawing/2014/main" id="{56F7D6A1-0184-D2E9-3695-B1865A621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9310AB4-2B87-0C76-3327-55C2952FB061}"/>
                </a:ext>
              </a:extLst>
            </p:cNvPr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01" name="TextBox 22">
              <a:extLst>
                <a:ext uri="{FF2B5EF4-FFF2-40B4-BE49-F238E27FC236}">
                  <a16:creationId xmlns:a16="http://schemas.microsoft.com/office/drawing/2014/main" id="{0C6CA8A0-EC75-7480-3AF4-B6693F82B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Time (days)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23C9923-51CB-AD76-11E6-61962FEC4AB7}"/>
                </a:ext>
              </a:extLst>
            </p:cNvPr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9C583CB-CF2E-E2CD-081D-4D7F85CFCF0D}"/>
                </a:ext>
              </a:extLst>
            </p:cNvPr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B461970-FE24-05EC-A23D-5220AA310B5C}"/>
                </a:ext>
              </a:extLst>
            </p:cNvPr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05" name="TextBox 22">
              <a:extLst>
                <a:ext uri="{FF2B5EF4-FFF2-40B4-BE49-F238E27FC236}">
                  <a16:creationId xmlns:a16="http://schemas.microsoft.com/office/drawing/2014/main" id="{515731F1-2419-3E6F-FFB9-52B35830E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1</a:t>
              </a:r>
            </a:p>
          </p:txBody>
        </p:sp>
        <p:sp>
          <p:nvSpPr>
            <p:cNvPr id="32806" name="TextBox 22">
              <a:extLst>
                <a:ext uri="{FF2B5EF4-FFF2-40B4-BE49-F238E27FC236}">
                  <a16:creationId xmlns:a16="http://schemas.microsoft.com/office/drawing/2014/main" id="{DDF12102-5B64-2C3D-6BB0-3E29A00A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2</a:t>
              </a:r>
            </a:p>
          </p:txBody>
        </p:sp>
        <p:sp>
          <p:nvSpPr>
            <p:cNvPr id="32807" name="TextBox 95">
              <a:extLst>
                <a:ext uri="{FF2B5EF4-FFF2-40B4-BE49-F238E27FC236}">
                  <a16:creationId xmlns:a16="http://schemas.microsoft.com/office/drawing/2014/main" id="{252B564B-7706-0D73-B95B-F14D9F0C0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3</a:t>
              </a:r>
            </a:p>
          </p:txBody>
        </p:sp>
      </p:grpSp>
      <p:grpSp>
        <p:nvGrpSpPr>
          <p:cNvPr id="32777" name="Group 100">
            <a:extLst>
              <a:ext uri="{FF2B5EF4-FFF2-40B4-BE49-F238E27FC236}">
                <a16:creationId xmlns:a16="http://schemas.microsoft.com/office/drawing/2014/main" id="{CE434A20-61E5-BDB1-7EA3-D3E74C16531E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2743200"/>
            <a:ext cx="4038600" cy="1905000"/>
            <a:chOff x="1143000" y="2362201"/>
            <a:chExt cx="6138669" cy="2895599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878BAF6-8544-1C75-5D2D-4BA591C83E8F}"/>
                </a:ext>
              </a:extLst>
            </p:cNvPr>
            <p:cNvCxnSpPr/>
            <p:nvPr/>
          </p:nvCxnSpPr>
          <p:spPr bwMode="auto">
            <a:xfrm>
              <a:off x="1628014" y="4567682"/>
              <a:ext cx="4799454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E285E8-070A-D074-3AC0-0AF453465293}"/>
                </a:ext>
              </a:extLst>
            </p:cNvPr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50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EEF6271-AB70-65BA-4014-F289DA7D7B06}"/>
                </a:ext>
              </a:extLst>
            </p:cNvPr>
            <p:cNvCxnSpPr/>
            <p:nvPr/>
          </p:nvCxnSpPr>
          <p:spPr bwMode="auto">
            <a:xfrm rot="5400000" flipH="1" flipV="1">
              <a:off x="521653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2782" name="Picture 104" descr="temp-3.png">
              <a:extLst>
                <a:ext uri="{FF2B5EF4-FFF2-40B4-BE49-F238E27FC236}">
                  <a16:creationId xmlns:a16="http://schemas.microsoft.com/office/drawing/2014/main" id="{7F81FEDE-EC97-433D-A2A3-EFCD02C02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228"/>
            <a:stretch>
              <a:fillRect/>
            </a:stretch>
          </p:blipFill>
          <p:spPr bwMode="auto">
            <a:xfrm>
              <a:off x="1625600" y="2825497"/>
              <a:ext cx="4600576" cy="144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3" name="TextBox 22">
              <a:extLst>
                <a:ext uri="{FF2B5EF4-FFF2-40B4-BE49-F238E27FC236}">
                  <a16:creationId xmlns:a16="http://schemas.microsoft.com/office/drawing/2014/main" id="{61FE1148-1A62-9C4D-B3AA-7D5095240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9922" y="4038599"/>
              <a:ext cx="911747" cy="323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Demand</a:t>
              </a:r>
            </a:p>
          </p:txBody>
        </p:sp>
        <p:sp>
          <p:nvSpPr>
            <p:cNvPr id="32784" name="TextBox 22">
              <a:extLst>
                <a:ext uri="{FF2B5EF4-FFF2-40B4-BE49-F238E27FC236}">
                  <a16:creationId xmlns:a16="http://schemas.microsoft.com/office/drawing/2014/main" id="{A6956314-F2CD-A4D0-B008-0539A4D41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0387" y="3288793"/>
              <a:ext cx="941282" cy="323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FD1DF8B-3272-A98F-4C3F-80A12BFB8BED}"/>
                </a:ext>
              </a:extLst>
            </p:cNvPr>
            <p:cNvCxnSpPr/>
            <p:nvPr/>
          </p:nvCxnSpPr>
          <p:spPr bwMode="auto">
            <a:xfrm>
              <a:off x="1628014" y="3426334"/>
              <a:ext cx="4599176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786" name="TextBox 22">
              <a:extLst>
                <a:ext uri="{FF2B5EF4-FFF2-40B4-BE49-F238E27FC236}">
                  <a16:creationId xmlns:a16="http://schemas.microsoft.com/office/drawing/2014/main" id="{12AA3A4B-DB53-60E9-601A-16C19A644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Time (days)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B41E55A-5290-A34F-A365-E71D6BA6C010}"/>
                </a:ext>
              </a:extLst>
            </p:cNvPr>
            <p:cNvCxnSpPr/>
            <p:nvPr/>
          </p:nvCxnSpPr>
          <p:spPr bwMode="auto">
            <a:xfrm rot="5400000" flipH="1" flipV="1">
              <a:off x="3137344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21AB0F2-0492-D26D-5213-E981E6D4E109}"/>
                </a:ext>
              </a:extLst>
            </p:cNvPr>
            <p:cNvCxnSpPr/>
            <p:nvPr/>
          </p:nvCxnSpPr>
          <p:spPr bwMode="auto">
            <a:xfrm rot="5400000" flipH="1" flipV="1">
              <a:off x="4657533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E09A4E4-E1EC-A5C5-7690-D9BF04FDB9B3}"/>
                </a:ext>
              </a:extLst>
            </p:cNvPr>
            <p:cNvCxnSpPr/>
            <p:nvPr/>
          </p:nvCxnSpPr>
          <p:spPr bwMode="auto">
            <a:xfrm rot="5400000" flipH="1" flipV="1">
              <a:off x="6184962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790" name="TextBox 22">
              <a:extLst>
                <a:ext uri="{FF2B5EF4-FFF2-40B4-BE49-F238E27FC236}">
                  <a16:creationId xmlns:a16="http://schemas.microsoft.com/office/drawing/2014/main" id="{145D1FE1-DA7D-6827-A469-123177316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1</a:t>
              </a:r>
            </a:p>
          </p:txBody>
        </p:sp>
        <p:sp>
          <p:nvSpPr>
            <p:cNvPr id="32791" name="TextBox 22">
              <a:extLst>
                <a:ext uri="{FF2B5EF4-FFF2-40B4-BE49-F238E27FC236}">
                  <a16:creationId xmlns:a16="http://schemas.microsoft.com/office/drawing/2014/main" id="{F79E323E-E0C7-F42D-6211-EBEBDAC1C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2</a:t>
              </a:r>
            </a:p>
          </p:txBody>
        </p:sp>
        <p:sp>
          <p:nvSpPr>
            <p:cNvPr id="32792" name="TextBox 120">
              <a:extLst>
                <a:ext uri="{FF2B5EF4-FFF2-40B4-BE49-F238E27FC236}">
                  <a16:creationId xmlns:a16="http://schemas.microsoft.com/office/drawing/2014/main" id="{0CFF5295-2E5D-36BD-B114-2B7C520B3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3</a:t>
              </a: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37">
            <a:extLst>
              <a:ext uri="{FF2B5EF4-FFF2-40B4-BE49-F238E27FC236}">
                <a16:creationId xmlns:a16="http://schemas.microsoft.com/office/drawing/2014/main" id="{4DB91C4C-9743-3182-876E-D2333669B1AE}"/>
              </a:ext>
            </a:extLst>
          </p:cNvPr>
          <p:cNvGrpSpPr>
            <a:grpSpLocks/>
          </p:cNvGrpSpPr>
          <p:nvPr/>
        </p:nvGrpSpPr>
        <p:grpSpPr bwMode="auto">
          <a:xfrm>
            <a:off x="1879527" y="2224825"/>
            <a:ext cx="4771552" cy="4289553"/>
            <a:chOff x="656036" y="3581400"/>
            <a:chExt cx="4771520" cy="42895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DC3ABEF-8E62-AF1A-1EDC-CE3270690544}"/>
                </a:ext>
              </a:extLst>
            </p:cNvPr>
            <p:cNvSpPr/>
            <p:nvPr/>
          </p:nvSpPr>
          <p:spPr>
            <a:xfrm>
              <a:off x="1142999" y="3581400"/>
              <a:ext cx="2613007" cy="1096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4842" name="TextBox 35">
              <a:extLst>
                <a:ext uri="{FF2B5EF4-FFF2-40B4-BE49-F238E27FC236}">
                  <a16:creationId xmlns:a16="http://schemas.microsoft.com/office/drawing/2014/main" id="{190D2B35-2F3D-35CA-19F8-1FC0726C5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931" y="7347733"/>
              <a:ext cx="30986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/>
                <a:t>Unused resources</a:t>
              </a:r>
            </a:p>
          </p:txBody>
        </p:sp>
        <p:sp>
          <p:nvSpPr>
            <p:cNvPr id="71707" name="Rectangle 36">
              <a:extLst>
                <a:ext uri="{FF2B5EF4-FFF2-40B4-BE49-F238E27FC236}">
                  <a16:creationId xmlns:a16="http://schemas.microsoft.com/office/drawing/2014/main" id="{96C7CA8A-F5C3-FEF0-AAFC-80C2B800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036" y="7354776"/>
              <a:ext cx="533396" cy="38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63500" dist="25401" dir="2700000" rotWithShape="0">
                <a:srgbClr val="161645">
                  <a:alpha val="42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818" name="Title 1">
            <a:extLst>
              <a:ext uri="{FF2B5EF4-FFF2-40B4-BE49-F238E27FC236}">
                <a16:creationId xmlns:a16="http://schemas.microsoft.com/office/drawing/2014/main" id="{1305C1E3-5623-D6AE-7ACE-DA3FAECF0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Overprovisioning?</a:t>
            </a:r>
          </a:p>
        </p:txBody>
      </p:sp>
      <p:sp>
        <p:nvSpPr>
          <p:cNvPr id="34819" name="TextBox 4">
            <a:extLst>
              <a:ext uri="{FF2B5EF4-FFF2-40B4-BE49-F238E27FC236}">
                <a16:creationId xmlns:a16="http://schemas.microsoft.com/office/drawing/2014/main" id="{16D357C7-A3F9-4F12-422B-4BA3EC22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93" y="4053625"/>
            <a:ext cx="258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Static data center</a:t>
            </a:r>
          </a:p>
        </p:txBody>
      </p:sp>
      <p:grpSp>
        <p:nvGrpSpPr>
          <p:cNvPr id="34821" name="Group 36">
            <a:extLst>
              <a:ext uri="{FF2B5EF4-FFF2-40B4-BE49-F238E27FC236}">
                <a16:creationId xmlns:a16="http://schemas.microsoft.com/office/drawing/2014/main" id="{0890E778-ED16-74FD-AC36-6284EA2E1268}"/>
              </a:ext>
            </a:extLst>
          </p:cNvPr>
          <p:cNvGrpSpPr>
            <a:grpSpLocks/>
          </p:cNvGrpSpPr>
          <p:nvPr/>
        </p:nvGrpSpPr>
        <p:grpSpPr bwMode="auto">
          <a:xfrm>
            <a:off x="1942631" y="1464413"/>
            <a:ext cx="3700462" cy="2436812"/>
            <a:chOff x="719863" y="3048794"/>
            <a:chExt cx="3775937" cy="245597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D648A6-0516-B855-1D57-C857F29D2645}"/>
                </a:ext>
              </a:extLst>
            </p:cNvPr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175D49-F69C-3E93-1C57-9E3DAFA044E4}"/>
                </a:ext>
              </a:extLst>
            </p:cNvPr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3BF5D31-0D1B-751E-B741-F6D63A040733}"/>
                </a:ext>
              </a:extLst>
            </p:cNvPr>
            <p:cNvSpPr/>
            <p:nvPr/>
          </p:nvSpPr>
          <p:spPr>
            <a:xfrm>
              <a:off x="1142651" y="3962383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34834" name="TextBox 17">
              <a:extLst>
                <a:ext uri="{FF2B5EF4-FFF2-40B4-BE49-F238E27FC236}">
                  <a16:creationId xmlns:a16="http://schemas.microsoft.com/office/drawing/2014/main" id="{9C9B86B0-8881-D537-5CC8-29C522C87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212" y="4232780"/>
              <a:ext cx="960588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262673"/>
                  </a:solidFill>
                </a:rPr>
                <a:t>Demand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E861B1-3184-8640-CCDC-CEDD0024EF92}"/>
                </a:ext>
              </a:extLst>
            </p:cNvPr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836" name="TextBox 19">
              <a:extLst>
                <a:ext uri="{FF2B5EF4-FFF2-40B4-BE49-F238E27FC236}">
                  <a16:creationId xmlns:a16="http://schemas.microsoft.com/office/drawing/2014/main" id="{7E3C9E13-55F4-BEA7-8CCF-B0EFA4129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839" y="3477181"/>
              <a:ext cx="9829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34837" name="TextBox 22">
              <a:extLst>
                <a:ext uri="{FF2B5EF4-FFF2-40B4-BE49-F238E27FC236}">
                  <a16:creationId xmlns:a16="http://schemas.microsoft.com/office/drawing/2014/main" id="{86F722BE-0D0D-3F08-71E2-36CA40F97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015" y="5181600"/>
              <a:ext cx="60498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Time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459369-3F48-3D8A-D90D-6BBE6884BD35}"/>
                </a:ext>
              </a:extLst>
            </p:cNvPr>
            <p:cNvSpPr txBox="1"/>
            <p:nvPr/>
          </p:nvSpPr>
          <p:spPr>
            <a:xfrm>
              <a:off x="719863" y="3658394"/>
              <a:ext cx="415498" cy="101177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500">
                  <a:latin typeface="Arial" charset="0"/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305C1E3-5623-D6AE-7ACE-DA3FAECF0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Economics of cloud model</a:t>
            </a:r>
          </a:p>
        </p:txBody>
      </p:sp>
      <p:sp>
        <p:nvSpPr>
          <p:cNvPr id="34820" name="TextBox 5">
            <a:extLst>
              <a:ext uri="{FF2B5EF4-FFF2-40B4-BE49-F238E27FC236}">
                <a16:creationId xmlns:a16="http://schemas.microsoft.com/office/drawing/2014/main" id="{C57A1FFE-97F4-0FE8-15B1-F38B4A13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082" y="4530143"/>
            <a:ext cx="3435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Data center in the cloud</a:t>
            </a:r>
          </a:p>
        </p:txBody>
      </p:sp>
      <p:grpSp>
        <p:nvGrpSpPr>
          <p:cNvPr id="34822" name="Group 37">
            <a:extLst>
              <a:ext uri="{FF2B5EF4-FFF2-40B4-BE49-F238E27FC236}">
                <a16:creationId xmlns:a16="http://schemas.microsoft.com/office/drawing/2014/main" id="{0665B922-2624-EB39-1691-31D113818AAD}"/>
              </a:ext>
            </a:extLst>
          </p:cNvPr>
          <p:cNvGrpSpPr>
            <a:grpSpLocks/>
          </p:cNvGrpSpPr>
          <p:nvPr/>
        </p:nvGrpSpPr>
        <p:grpSpPr bwMode="auto">
          <a:xfrm>
            <a:off x="2460357" y="1939343"/>
            <a:ext cx="3921125" cy="2438400"/>
            <a:chOff x="4766102" y="3048000"/>
            <a:chExt cx="3996898" cy="245597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0350F5-35EC-FDB6-D94C-30F728A489C9}"/>
                </a:ext>
              </a:extLst>
            </p:cNvPr>
            <p:cNvCxnSpPr/>
            <p:nvPr/>
          </p:nvCxnSpPr>
          <p:spPr>
            <a:xfrm rot="16200000" flipV="1">
              <a:off x="4118717" y="4111257"/>
              <a:ext cx="2132985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45838-356B-5D0B-68E7-B265C5BD28AE}"/>
                </a:ext>
              </a:extLst>
            </p:cNvPr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3BC2B74-19C0-17BD-9011-D0ADAEDF88B1}"/>
                </a:ext>
              </a:extLst>
            </p:cNvPr>
            <p:cNvSpPr/>
            <p:nvPr/>
          </p:nvSpPr>
          <p:spPr>
            <a:xfrm>
              <a:off x="5188447" y="3960995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34826" name="TextBox 28">
              <a:extLst>
                <a:ext uri="{FF2B5EF4-FFF2-40B4-BE49-F238E27FC236}">
                  <a16:creationId xmlns:a16="http://schemas.microsoft.com/office/drawing/2014/main" id="{675E6220-63D6-0185-D2B6-BD9BAAD22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3421" y="4766860"/>
              <a:ext cx="959579" cy="33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262673"/>
                  </a:solidFill>
                </a:rPr>
                <a:t>Demand</a:t>
              </a:r>
            </a:p>
          </p:txBody>
        </p:sp>
        <p:sp>
          <p:nvSpPr>
            <p:cNvPr id="34827" name="TextBox 30">
              <a:extLst>
                <a:ext uri="{FF2B5EF4-FFF2-40B4-BE49-F238E27FC236}">
                  <a16:creationId xmlns:a16="http://schemas.microsoft.com/office/drawing/2014/main" id="{B4DA3FD4-5A24-F496-1F4F-B871B426C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3147" y="4191000"/>
              <a:ext cx="9829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34828" name="TextBox 31">
              <a:extLst>
                <a:ext uri="{FF2B5EF4-FFF2-40B4-BE49-F238E27FC236}">
                  <a16:creationId xmlns:a16="http://schemas.microsoft.com/office/drawing/2014/main" id="{9F9B863A-DC07-A83F-D7AB-03D55A5B9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254" y="5180806"/>
              <a:ext cx="60498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/>
                <a:t>Time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E1BF6D-50FA-8D73-D5D1-F121AB4B7A65}"/>
                </a:ext>
              </a:extLst>
            </p:cNvPr>
            <p:cNvSpPr txBox="1"/>
            <p:nvPr/>
          </p:nvSpPr>
          <p:spPr>
            <a:xfrm>
              <a:off x="4766102" y="3657600"/>
              <a:ext cx="415498" cy="101177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500">
                  <a:latin typeface="Arial" charset="0"/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15C65C4-5C8E-E768-BE70-9BA27F046914}"/>
                </a:ext>
              </a:extLst>
            </p:cNvPr>
            <p:cNvSpPr/>
            <p:nvPr/>
          </p:nvSpPr>
          <p:spPr>
            <a:xfrm>
              <a:off x="5181974" y="3810695"/>
              <a:ext cx="2666756" cy="912994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030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D720F26B-5A6E-3CC4-E7FD-62A4829FA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5DCFCDE-8B58-01D4-09B4-7F1A1CB46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4550" y="1649413"/>
            <a:ext cx="7469188" cy="4398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Cloud computing service models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Amazon Cloud: AWS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AWS overview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Application examples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Amazon EC2 instances</a:t>
            </a:r>
          </a:p>
        </p:txBody>
      </p:sp>
      <p:sp>
        <p:nvSpPr>
          <p:cNvPr id="7171" name="TextBox 1">
            <a:extLst>
              <a:ext uri="{FF2B5EF4-FFF2-40B4-BE49-F238E27FC236}">
                <a16:creationId xmlns:a16="http://schemas.microsoft.com/office/drawing/2014/main" id="{6CC4A186-9E6C-3785-004E-95FE39AA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6421438"/>
            <a:ext cx="4232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i="1"/>
              <a:t>Courtesy: Some slides are adopted and modified from C. Borcea.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204F05A6-2A48-A42A-7064-58A0A9027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Drawbacks of the cloud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A7B1A1A0-09A2-C15B-1FDD-8F1B0F5ED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863" y="1358900"/>
            <a:ext cx="796290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Too much control on the provider side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Privacy and security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Legislation related to data management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movement cost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83C5131C-17C2-886D-D7B5-68254498F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IDC cloud report 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53E3A1A7-1B4C-07CE-0950-1026CC68A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668588"/>
            <a:ext cx="8423275" cy="1762125"/>
          </a:xfrm>
        </p:spPr>
        <p:txBody>
          <a:bodyPr/>
          <a:lstStyle/>
          <a:p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</a:rPr>
              <a:t>Cloud Going Mainstream: All Are Trying, Some Are Benefiting; Few Are Maximizing Value</a:t>
            </a:r>
            <a:r>
              <a:rPr lang="en-US" altLang="en-US">
                <a:ea typeface="ＭＳ Ｐゴシック" panose="020B0600070205080204" pitchFamily="34" charset="-128"/>
              </a:rPr>
              <a:t>, by R. Mahowald et al, September 2016.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439F-E802-6141-8B63-B79769CE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E93E-9B00-83E0-5E20-912544EC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Emulab</a:t>
            </a: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b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hlinkClick r:id="rId2"/>
              </a:rPr>
              <a:t>https://www.emulab.net/</a:t>
            </a:r>
            <a:endParaRPr lang="en-US" altLang="en-US" b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PlanetLab</a:t>
            </a: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http://www.planet-lab.org/</a:t>
            </a: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(officially shutting down in May 2020).</a:t>
            </a:r>
          </a:p>
          <a:p>
            <a:pPr marL="0" indent="0">
              <a:buNone/>
            </a:pPr>
            <a:endParaRPr 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b="0" baseline="30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Chameleon Cloud: </a:t>
            </a:r>
            <a:r>
              <a:rPr lang="en-US" altLang="en-US" sz="3600" b="0" baseline="30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hlinkClick r:id="rId4"/>
              </a:rPr>
              <a:t>https://www.chameleoncloud.org/</a:t>
            </a:r>
            <a:endParaRPr lang="en-US" altLang="en-US" sz="3600" b="0" baseline="3000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sz="3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b="0" baseline="3000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CloudLab</a:t>
            </a:r>
            <a:r>
              <a:rPr lang="en-US" altLang="en-US" sz="3600" b="0" baseline="30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en-US" altLang="en-US" sz="3600" b="0" baseline="30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hlinkClick r:id="rId5"/>
              </a:rPr>
              <a:t>https://www.cloudlab.us/</a:t>
            </a:r>
            <a:r>
              <a:rPr lang="en-US" altLang="en-US" sz="3600" b="0" baseline="30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build your own cloud on their hardware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43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itle 1">
            <a:extLst>
              <a:ext uri="{FF2B5EF4-FFF2-40B4-BE49-F238E27FC236}">
                <a16:creationId xmlns:a16="http://schemas.microsoft.com/office/drawing/2014/main" id="{475C9BFB-9288-2A49-B471-4CC32CC930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304799"/>
            <a:ext cx="8610600" cy="103923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latin typeface="Whitney-BlackSC"/>
                <a:ea typeface="+mj-ea"/>
                <a:cs typeface="Whitney-BlackSC"/>
              </a:rPr>
              <a:t>Academic Cloud: </a:t>
            </a:r>
            <a:r>
              <a:rPr lang="en-US" sz="3200" err="1">
                <a:latin typeface="Whitney-BlackSC"/>
                <a:ea typeface="+mj-ea"/>
                <a:cs typeface="Whitney-BlackSC"/>
              </a:rPr>
              <a:t>Emulab</a:t>
            </a:r>
            <a:br>
              <a:rPr lang="en-US" sz="3200">
                <a:latin typeface="Whitney-BlackSC"/>
                <a:ea typeface="+mj-ea"/>
                <a:cs typeface="Whitney-BlackSC"/>
              </a:rPr>
            </a:b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  <a:hlinkClick r:id="rId3"/>
              </a:rPr>
              <a:t>https://www.emulab.net/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b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endParaRPr lang="en-US" sz="3200">
              <a:latin typeface="Whitney-BlackSC"/>
              <a:ea typeface="+mj-ea"/>
              <a:cs typeface="Whitney-BlackSC"/>
            </a:endParaRP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1BA00AA0-17AD-D3D9-453F-A3DFFBEB74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440873"/>
            <a:ext cx="8229600" cy="4239203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community resource open to researchers in academia and industry.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Widely used by researchers everywhere today.</a:t>
            </a:r>
          </a:p>
          <a:p>
            <a:pPr eaLnBrk="1" hangingPunct="1"/>
            <a:endParaRPr lang="en-US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Founded and owned by University of Utah (led by Late Prof. Jay </a:t>
            </a:r>
            <a:r>
              <a:rPr lang="en-US" altLang="en-US" sz="200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Lepreau</a:t>
            </a: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endParaRPr lang="en-US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a user, you can:</a:t>
            </a:r>
          </a:p>
          <a:p>
            <a:pPr lvl="1" eaLnBrk="1" hangingPunct="1"/>
            <a:r>
              <a:rPr lang="en-US" altLang="en-US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Grab a set of machines for your experiment</a:t>
            </a:r>
          </a:p>
          <a:p>
            <a:pPr lvl="1" eaLnBrk="1" hangingPunct="1"/>
            <a:r>
              <a:rPr lang="en-US" altLang="en-US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You get root-level (</a:t>
            </a:r>
            <a:r>
              <a:rPr lang="en-US" altLang="en-US" sz="180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sudo</a:t>
            </a:r>
            <a:r>
              <a:rPr lang="en-US" altLang="en-US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access to these machines</a:t>
            </a:r>
          </a:p>
          <a:p>
            <a:pPr lvl="1" eaLnBrk="1" hangingPunct="1"/>
            <a:r>
              <a:rPr lang="en-US" altLang="en-US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You can specify a network topology for your cluster </a:t>
            </a:r>
          </a:p>
          <a:p>
            <a:pPr lvl="1" eaLnBrk="1" hangingPunct="1"/>
            <a:r>
              <a:rPr lang="en-US" altLang="en-US" sz="1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You can emulate any topology</a:t>
            </a:r>
          </a:p>
          <a:p>
            <a:pPr eaLnBrk="1" hangingPunct="1"/>
            <a:endParaRPr lang="en-US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FA094151-D519-5BA8-8A76-0E47991E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5776914"/>
            <a:ext cx="1511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E0B45-0B16-54B9-A9F2-A54E7578B166}"/>
              </a:ext>
            </a:extLst>
          </p:cNvPr>
          <p:cNvSpPr txBox="1"/>
          <p:nvPr/>
        </p:nvSpPr>
        <p:spPr>
          <a:xfrm>
            <a:off x="533399" y="6203573"/>
            <a:ext cx="6330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Slide source by IG: https://courses.engr.illinois.edu/cs425/fa2019/L2-3.FA19.ppt</a:t>
            </a:r>
            <a:endParaRPr lang="en-US" sz="12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7D673AE3-AFDF-F72C-8DDB-68D65ACCC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1317625"/>
            <a:ext cx="86106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Cloud platform example: AWS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5A97C0B-AFA3-E8B6-C341-5AD9640C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511425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/>
              <a:t>AWS Overview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Application example</a:t>
            </a:r>
          </a:p>
          <a:p>
            <a:pPr>
              <a:lnSpc>
                <a:spcPct val="120000"/>
              </a:lnSpc>
            </a:pPr>
            <a:r>
              <a:rPr lang="en-US" altLang="en-US"/>
              <a:t>Using Amazon EC2 instances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B98E5486-C045-A368-B75E-84E1B3D3E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AWS Services</a:t>
            </a:r>
          </a:p>
        </p:txBody>
      </p:sp>
      <p:pic>
        <p:nvPicPr>
          <p:cNvPr id="40962" name="Content Placeholder 3">
            <a:extLst>
              <a:ext uri="{FF2B5EF4-FFF2-40B4-BE49-F238E27FC236}">
                <a16:creationId xmlns:a16="http://schemas.microsoft.com/office/drawing/2014/main" id="{168A7EC6-8A5E-9B4B-BE67-BB1867D43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525" y="1143000"/>
            <a:ext cx="7524750" cy="5181600"/>
          </a:xfr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4A8-5803-3219-2558-E27EA04E56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5600" y="428625"/>
            <a:ext cx="6900863" cy="647700"/>
          </a:xfrm>
          <a:solidFill>
            <a:srgbClr val="F6A400"/>
          </a:solidFill>
        </p:spPr>
        <p:txBody>
          <a:bodyPr lIns="180000" tIns="108000" rIns="180000" bIns="108000" rtlCol="0"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The AWS Cloud For Enterprises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D814F-3155-DA04-D49E-7A2223158502}"/>
              </a:ext>
            </a:extLst>
          </p:cNvPr>
          <p:cNvSpPr/>
          <p:nvPr/>
        </p:nvSpPr>
        <p:spPr bwMode="auto">
          <a:xfrm>
            <a:off x="508000" y="4400962"/>
            <a:ext cx="1676400" cy="9277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Compute</a:t>
            </a:r>
            <a:endParaRPr lang="en-US" sz="14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2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EC2</a:t>
            </a:r>
          </a:p>
          <a:p>
            <a:pPr algn="ctr" eaLnBrk="1" hangingPunct="1">
              <a:defRPr/>
            </a:pPr>
            <a:r>
              <a:rPr lang="en-US" sz="12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Auto Scaling </a:t>
            </a:r>
            <a:b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</a:br>
            <a:endParaRPr lang="en-US" sz="1200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743AE-D2A2-23E1-27A7-6879DB030D10}"/>
              </a:ext>
            </a:extLst>
          </p:cNvPr>
          <p:cNvSpPr/>
          <p:nvPr/>
        </p:nvSpPr>
        <p:spPr bwMode="auto">
          <a:xfrm>
            <a:off x="4013200" y="4414307"/>
            <a:ext cx="1676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Network</a:t>
            </a:r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2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VPC</a:t>
            </a:r>
          </a:p>
          <a:p>
            <a:pPr algn="ctr" eaLnBrk="1" hangingPunct="1">
              <a:defRPr/>
            </a:pPr>
            <a:r>
              <a:rPr lang="en-US" sz="12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ELB, DirectConnect</a:t>
            </a:r>
          </a:p>
          <a:p>
            <a:pPr algn="ctr" eaLnBrk="1" hangingPunct="1">
              <a:defRPr/>
            </a:pPr>
            <a:r>
              <a:rPr lang="en-US" sz="12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Route 53</a:t>
            </a:r>
          </a:p>
        </p:txBody>
      </p:sp>
      <p:pic>
        <p:nvPicPr>
          <p:cNvPr id="41988" name="Rectangle 5">
            <a:extLst>
              <a:ext uri="{FF2B5EF4-FFF2-40B4-BE49-F238E27FC236}">
                <a16:creationId xmlns:a16="http://schemas.microsoft.com/office/drawing/2014/main" id="{1D25588B-A807-DBA8-C12B-65FB0BE7461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372100"/>
            <a:ext cx="69723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1D4397-A3F9-4D54-1B5B-1ABB1EC2FF7B}"/>
              </a:ext>
            </a:extLst>
          </p:cNvPr>
          <p:cNvSpPr/>
          <p:nvPr/>
        </p:nvSpPr>
        <p:spPr bwMode="auto">
          <a:xfrm>
            <a:off x="2260600" y="4414307"/>
            <a:ext cx="1676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Storage</a:t>
            </a:r>
            <a:endParaRPr lang="en-US" sz="14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2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S3</a:t>
            </a:r>
          </a:p>
          <a:p>
            <a:pPr algn="ctr" eaLnBrk="1" hangingPunct="1">
              <a:defRPr/>
            </a:pPr>
            <a:r>
              <a:rPr lang="en-US" sz="12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EBS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5FDB6-76EE-59F0-D44A-F73199AAEA02}"/>
              </a:ext>
            </a:extLst>
          </p:cNvPr>
          <p:cNvSpPr/>
          <p:nvPr/>
        </p:nvSpPr>
        <p:spPr bwMode="auto">
          <a:xfrm>
            <a:off x="3528060" y="3408660"/>
            <a:ext cx="127508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Content Delivery</a:t>
            </a:r>
          </a:p>
          <a:p>
            <a:pPr algn="ctr" eaLnBrk="1" hangingPunct="1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CloudFront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99729-3302-EF47-0651-66E444522A9E}"/>
              </a:ext>
            </a:extLst>
          </p:cNvPr>
          <p:cNvSpPr/>
          <p:nvPr/>
        </p:nvSpPr>
        <p:spPr bwMode="auto">
          <a:xfrm>
            <a:off x="6220690" y="3408660"/>
            <a:ext cx="1227605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Search</a:t>
            </a:r>
          </a:p>
          <a:p>
            <a:pPr algn="ctr" eaLnBrk="1" hangingPunct="1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</a:t>
            </a:r>
            <a:r>
              <a:rPr lang="en-US" sz="1200" spc="5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CloudSearch</a:t>
            </a:r>
            <a:endParaRPr lang="en-US" sz="1200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2657F-BF6D-7D51-F6D3-D4E7075089AE}"/>
              </a:ext>
            </a:extLst>
          </p:cNvPr>
          <p:cNvSpPr/>
          <p:nvPr/>
        </p:nvSpPr>
        <p:spPr bwMode="auto">
          <a:xfrm>
            <a:off x="508000" y="1447800"/>
            <a:ext cx="6934200" cy="406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Your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CD9D4-35B6-E1BC-EEC0-AEEDF610455F}"/>
              </a:ext>
            </a:extLst>
          </p:cNvPr>
          <p:cNvSpPr/>
          <p:nvPr/>
        </p:nvSpPr>
        <p:spPr bwMode="auto">
          <a:xfrm>
            <a:off x="2032000" y="3408660"/>
            <a:ext cx="13716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Transfer</a:t>
            </a:r>
          </a:p>
          <a:p>
            <a:pPr algn="ctr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Import Export</a:t>
            </a:r>
          </a:p>
          <a:p>
            <a:pPr algn="ctr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VM Import</a:t>
            </a:r>
          </a:p>
          <a:p>
            <a:pPr algn="ctr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Storage Gateway</a:t>
            </a:r>
            <a:endParaRPr lang="en-US" sz="1400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069A4-BA73-8649-9B87-D4941C7A718E}"/>
              </a:ext>
            </a:extLst>
          </p:cNvPr>
          <p:cNvSpPr/>
          <p:nvPr/>
        </p:nvSpPr>
        <p:spPr bwMode="auto">
          <a:xfrm>
            <a:off x="508000" y="3408660"/>
            <a:ext cx="141224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Parallel Processing</a:t>
            </a:r>
          </a:p>
          <a:p>
            <a:pPr algn="ctr" eaLnBrk="1" hangingPunct="1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Elastic MapReduce</a:t>
            </a:r>
          </a:p>
        </p:txBody>
      </p:sp>
      <p:pic>
        <p:nvPicPr>
          <p:cNvPr id="41995" name="Rectangle 12">
            <a:extLst>
              <a:ext uri="{FF2B5EF4-FFF2-40B4-BE49-F238E27FC236}">
                <a16:creationId xmlns:a16="http://schemas.microsoft.com/office/drawing/2014/main" id="{97651AC8-F12C-D912-2435-A33D2E6A9FA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4394200"/>
            <a:ext cx="1714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8BFEAE-4214-ED50-459F-41093BF1D411}"/>
              </a:ext>
            </a:extLst>
          </p:cNvPr>
          <p:cNvSpPr/>
          <p:nvPr/>
        </p:nvSpPr>
        <p:spPr bwMode="auto">
          <a:xfrm>
            <a:off x="4899660" y="3408660"/>
            <a:ext cx="1242060" cy="838200"/>
          </a:xfrm>
          <a:prstGeom prst="rect">
            <a:avLst/>
          </a:prstGeom>
          <a:solidFill>
            <a:srgbClr val="FFFF99"/>
          </a:solidFill>
          <a:ln>
            <a:solidFill>
              <a:srgbClr val="FFFF66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Messaging</a:t>
            </a:r>
          </a:p>
          <a:p>
            <a:pPr algn="ctr" eaLnBrk="1" hangingPunct="1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SNS</a:t>
            </a:r>
          </a:p>
          <a:p>
            <a:pPr algn="ctr" eaLnBrk="1" hangingPunct="1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SQS</a:t>
            </a:r>
          </a:p>
          <a:p>
            <a:pPr algn="ctr" eaLnBrk="1" hangingPunct="1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83C05-7C6B-3F02-15F6-ECC42E5D4424}"/>
              </a:ext>
            </a:extLst>
          </p:cNvPr>
          <p:cNvSpPr/>
          <p:nvPr/>
        </p:nvSpPr>
        <p:spPr>
          <a:xfrm>
            <a:off x="508000" y="1981200"/>
            <a:ext cx="1676400" cy="447020"/>
          </a:xfrm>
          <a:prstGeom prst="rect">
            <a:avLst/>
          </a:prstGeom>
          <a:solidFill>
            <a:srgbClr val="CCECFF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Libraries and SDKs</a:t>
            </a:r>
          </a:p>
          <a:p>
            <a:pPr algn="ctr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.NET/Java etc.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59402-6073-7C70-2F4F-88210B388D38}"/>
              </a:ext>
            </a:extLst>
          </p:cNvPr>
          <p:cNvSpPr/>
          <p:nvPr/>
        </p:nvSpPr>
        <p:spPr>
          <a:xfrm>
            <a:off x="2260600" y="1981200"/>
            <a:ext cx="1828800" cy="447020"/>
          </a:xfrm>
          <a:prstGeom prst="rect">
            <a:avLst/>
          </a:prstGeom>
          <a:solidFill>
            <a:srgbClr val="CCECFF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Web Interface</a:t>
            </a:r>
          </a:p>
          <a:p>
            <a:pPr algn="ctr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Management Console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5EDF1C-C4FB-F822-FE61-BAE4467761ED}"/>
              </a:ext>
            </a:extLst>
          </p:cNvPr>
          <p:cNvSpPr/>
          <p:nvPr/>
        </p:nvSpPr>
        <p:spPr>
          <a:xfrm>
            <a:off x="4165600" y="1981200"/>
            <a:ext cx="1752600" cy="447020"/>
          </a:xfrm>
          <a:prstGeom prst="rect">
            <a:avLst/>
          </a:prstGeom>
          <a:solidFill>
            <a:srgbClr val="CCECFF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Tools</a:t>
            </a:r>
          </a:p>
          <a:p>
            <a:pPr algn="ctr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AWS Toolkit Eclipse, VS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B11600-866C-A52D-F843-75AB1782E9D5}"/>
              </a:ext>
            </a:extLst>
          </p:cNvPr>
          <p:cNvSpPr/>
          <p:nvPr/>
        </p:nvSpPr>
        <p:spPr>
          <a:xfrm>
            <a:off x="5994400" y="1981200"/>
            <a:ext cx="1447800" cy="447020"/>
          </a:xfrm>
          <a:prstGeom prst="rect">
            <a:avLst/>
          </a:prstGeom>
          <a:solidFill>
            <a:srgbClr val="CCECFF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Command Line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AC356F-6DF7-F4AA-9EDF-2649AE4D25B1}"/>
              </a:ext>
            </a:extLst>
          </p:cNvPr>
          <p:cNvSpPr/>
          <p:nvPr/>
        </p:nvSpPr>
        <p:spPr bwMode="auto">
          <a:xfrm>
            <a:off x="508000" y="2590800"/>
            <a:ext cx="1981200" cy="66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400" b="1" spc="5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Auth</a:t>
            </a: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, Authorization, Federation</a:t>
            </a:r>
            <a:b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</a:b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AWS IAM, MFA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A7087-D0C9-1143-58B4-EA788F20FFD2}"/>
              </a:ext>
            </a:extLst>
          </p:cNvPr>
          <p:cNvSpPr/>
          <p:nvPr/>
        </p:nvSpPr>
        <p:spPr bwMode="auto">
          <a:xfrm>
            <a:off x="2565400" y="2590800"/>
            <a:ext cx="1676400" cy="66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4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Monitoring</a:t>
            </a:r>
          </a:p>
          <a:p>
            <a:pPr algn="ctr" eaLnBrk="1" hangingPunct="1">
              <a:defRPr/>
            </a:pPr>
            <a:r>
              <a:rPr lang="en-US" sz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Times New Roman" pitchFamily="18" charset="0"/>
                <a:sym typeface="Times New Roman" pitchFamily="18" charset="0"/>
              </a:rPr>
              <a:t>Amazon CloudWatch</a:t>
            </a:r>
          </a:p>
        </p:txBody>
      </p:sp>
      <p:pic>
        <p:nvPicPr>
          <p:cNvPr id="42003" name="Rectangle 21">
            <a:extLst>
              <a:ext uri="{FF2B5EF4-FFF2-40B4-BE49-F238E27FC236}">
                <a16:creationId xmlns:a16="http://schemas.microsoft.com/office/drawing/2014/main" id="{13EB6F01-1C92-B7F8-88E3-435706E6CE6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2565400"/>
            <a:ext cx="31623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C81C1-4B4C-C356-7D5F-853563D772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8000" y="4338638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956983-DB55-495A-6C3F-43E3FA90A3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8000" y="3332163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2006" name="TextBox 24">
            <a:extLst>
              <a:ext uri="{FF2B5EF4-FFF2-40B4-BE49-F238E27FC236}">
                <a16:creationId xmlns:a16="http://schemas.microsoft.com/office/drawing/2014/main" id="{45098CF1-E991-A3A6-58BA-A68C7A83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362450"/>
            <a:ext cx="13096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b="1" i="1"/>
              <a:t>Low-level building blocks</a:t>
            </a:r>
          </a:p>
        </p:txBody>
      </p:sp>
      <p:sp>
        <p:nvSpPr>
          <p:cNvPr id="42007" name="TextBox 25">
            <a:extLst>
              <a:ext uri="{FF2B5EF4-FFF2-40B4-BE49-F238E27FC236}">
                <a16:creationId xmlns:a16="http://schemas.microsoft.com/office/drawing/2014/main" id="{F8792B17-995A-3AF6-FD28-B302F7DA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343275"/>
            <a:ext cx="13096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b="1" i="1"/>
              <a:t>High-level building blocks</a:t>
            </a:r>
          </a:p>
        </p:txBody>
      </p:sp>
      <p:sp>
        <p:nvSpPr>
          <p:cNvPr id="42008" name="TextBox 26">
            <a:extLst>
              <a:ext uri="{FF2B5EF4-FFF2-40B4-BE49-F238E27FC236}">
                <a16:creationId xmlns:a16="http://schemas.microsoft.com/office/drawing/2014/main" id="{6F6BCCEF-37E1-690E-93E4-D5BF83864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1905000"/>
            <a:ext cx="13096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b="1" i="1"/>
              <a:t>Tools to access services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E9872-82F3-B651-C419-27E548D445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8000" y="19050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A81DF9-7913-5BFF-7A0F-1CCA491FF2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8000" y="2505075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2011" name="TextBox 29">
            <a:extLst>
              <a:ext uri="{FF2B5EF4-FFF2-40B4-BE49-F238E27FC236}">
                <a16:creationId xmlns:a16="http://schemas.microsoft.com/office/drawing/2014/main" id="{D7832DF1-94D4-FC6B-F327-40C7045F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2541588"/>
            <a:ext cx="13096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b="1" i="1"/>
              <a:t>Cross Service features</a:t>
            </a:r>
          </a:p>
        </p:txBody>
      </p:sp>
      <p:sp>
        <p:nvSpPr>
          <p:cNvPr id="42012" name="TextBox 2">
            <a:extLst>
              <a:ext uri="{FF2B5EF4-FFF2-40B4-BE49-F238E27FC236}">
                <a16:creationId xmlns:a16="http://schemas.microsoft.com/office/drawing/2014/main" id="{AD4102E8-FBD9-489F-3669-CFCE8B2C9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6453188"/>
            <a:ext cx="6596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i="1"/>
              <a:t>Note: This slide is adopted from J. Varia@Amazon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69B1B80E-ED5F-D6F8-C7F2-7BB2758CF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5575"/>
            <a:ext cx="8915400" cy="12525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AWS service: Compute and monitoring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B73BF008-2C1D-BBD0-43E7-55B422C9E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Compute</a:t>
            </a:r>
          </a:p>
          <a:p>
            <a:pPr lvl="1"/>
            <a:r>
              <a:rPr lang="en-US" altLang="en-US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Elastic Compute Cloud (EC2): </a:t>
            </a:r>
            <a:r>
              <a:rPr lang="en-US" altLang="en-US" sz="2000">
                <a:ea typeface="ＭＳ Ｐゴシック" panose="020B0600070205080204" pitchFamily="34" charset="-128"/>
              </a:rPr>
              <a:t>launch on-demand virtual machines (instances)</a:t>
            </a:r>
          </a:p>
          <a:p>
            <a:pPr lvl="1"/>
            <a:r>
              <a:rPr lang="en-US" altLang="en-US" sz="2000" i="1">
                <a:ea typeface="ＭＳ Ｐゴシック" panose="020B0600070205080204" pitchFamily="34" charset="-128"/>
              </a:rPr>
              <a:t>Elastic MapReduce</a:t>
            </a:r>
            <a:r>
              <a:rPr lang="en-US" altLang="en-US" sz="2000">
                <a:ea typeface="ＭＳ Ｐゴシック" panose="020B0600070205080204" pitchFamily="34" charset="-128"/>
              </a:rPr>
              <a:t>: automatically starts Hadoop implementation of MapReduce for parallel applications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Amazon handles cluster management</a:t>
            </a:r>
          </a:p>
          <a:p>
            <a:pPr lvl="1"/>
            <a:r>
              <a:rPr lang="en-US" altLang="en-US" sz="2000" i="1">
                <a:ea typeface="ＭＳ Ｐゴシック" panose="020B0600070205080204" pitchFamily="34" charset="-128"/>
              </a:rPr>
              <a:t>Auto Scaling: </a:t>
            </a:r>
            <a:r>
              <a:rPr lang="en-US" altLang="en-US" sz="2000">
                <a:ea typeface="ＭＳ Ｐゴシック" panose="020B0600070205080204" pitchFamily="34" charset="-128"/>
              </a:rPr>
              <a:t>seamlessly increase/decrease number of EC2 instances function of load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Done based on metrics reported by CloudWatch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Monitoring</a:t>
            </a:r>
          </a:p>
          <a:p>
            <a:pPr lvl="1"/>
            <a:r>
              <a:rPr lang="en-US" altLang="en-US" sz="2000" i="1">
                <a:ea typeface="ＭＳ Ｐゴシック" panose="020B0600070205080204" pitchFamily="34" charset="-128"/>
              </a:rPr>
              <a:t>CloudWatch</a:t>
            </a:r>
            <a:r>
              <a:rPr lang="en-US" altLang="en-US" sz="2000">
                <a:ea typeface="ＭＳ Ｐゴシック" panose="020B0600070205080204" pitchFamily="34" charset="-128"/>
              </a:rPr>
              <a:t>: monitor cloud resources such as CPU cycles, disk access, network traffic</a:t>
            </a:r>
          </a:p>
          <a:p>
            <a:pPr lvl="1"/>
            <a:endParaRPr lang="en-US" altLang="en-US" sz="1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0E4CBEE-B7A7-1DE1-8AB7-38A98F380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AWS Service: Storage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37D5553E-5D01-96B7-5F23-D9AC1ADD0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51054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en-US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Simple Storage Service (S3): </a:t>
            </a:r>
            <a:r>
              <a:rPr lang="en-US" altLang="en-US" sz="2000">
                <a:ea typeface="ＭＳ Ｐゴシック" panose="020B0600070205080204" pitchFamily="34" charset="-128"/>
              </a:rPr>
              <a:t>provide persistent object storage</a:t>
            </a:r>
          </a:p>
          <a:p>
            <a:pPr lvl="2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Independent of EC2 instances</a:t>
            </a:r>
          </a:p>
          <a:p>
            <a:pPr lvl="2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EC2 instances need to “download” data from S3 in order to access it (cannot issue read/write to S3)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Amazon Glacier: </a:t>
            </a:r>
            <a:r>
              <a:rPr lang="en-US" altLang="en-US" sz="2000">
                <a:ea typeface="ＭＳ Ｐゴシック" panose="020B0600070205080204" pitchFamily="34" charset="-128"/>
              </a:rPr>
              <a:t>low-cost storage service that provides secure and durable storage for data archiving and backup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Advantage over S3: offload the administrative burdens of operating and scaling storage + cost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Disadvantage: slower than S3</a:t>
            </a:r>
          </a:p>
          <a:p>
            <a:pPr lvl="1">
              <a:lnSpc>
                <a:spcPct val="120000"/>
              </a:lnSpc>
            </a:pPr>
            <a:r>
              <a:rPr lang="en-US" altLang="en-US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Elastic Block Store (EBS): </a:t>
            </a:r>
            <a:r>
              <a:rPr lang="en-US" altLang="en-US" sz="2000">
                <a:ea typeface="ＭＳ Ｐゴシック" panose="020B0600070205080204" pitchFamily="34" charset="-128"/>
              </a:rPr>
              <a:t>provide block level storage volumes (virtual disk, i.e., disk-like) to EC2 instances</a:t>
            </a:r>
          </a:p>
          <a:p>
            <a:pPr lvl="2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Persistent even after instances are terminated</a:t>
            </a:r>
          </a:p>
          <a:p>
            <a:pPr lvl="2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Instances have to mount EBSs (EFS)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4CAC4612-451F-E375-7CAE-B1F5F9CA8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AWS service: Database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388567C3-A285-93B6-23E6-72D33A70B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DynamoDB: non-relational database service, fully-managed, high performance,  easy to set up, operate, and scale </a:t>
            </a:r>
          </a:p>
          <a:p>
            <a:pPr lvl="1">
              <a:lnSpc>
                <a:spcPct val="12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Relational Database Service (RDS):</a:t>
            </a:r>
            <a:r>
              <a:rPr lang="en-US" altLang="en-US" sz="2000">
                <a:ea typeface="ＭＳ Ｐゴシック" panose="020B0600070205080204" pitchFamily="34" charset="-128"/>
              </a:rPr>
              <a:t> full-featured MySQL database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Amazon ElastiCache: a web service that makes it easy to deploy, operate, and scale an in-memory cache in the cloud</a:t>
            </a:r>
          </a:p>
          <a:p>
            <a:pPr lvl="2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Load data in memory and access it there instead of going to disk</a:t>
            </a:r>
          </a:p>
          <a:p>
            <a:pPr lvl="2">
              <a:lnSpc>
                <a:spcPct val="120000"/>
              </a:lnSpc>
            </a:pPr>
            <a:r>
              <a:rPr lang="en-US" altLang="en-US" sz="1800">
                <a:ea typeface="ＭＳ Ｐゴシック" panose="020B0600070205080204" pitchFamily="34" charset="-128"/>
                <a:hlinkClick r:id="rId2"/>
              </a:rPr>
              <a:t>http://memcached.org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2B7102F-95A4-4474-F2B5-15499E2D0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 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2B21-8B7D-A772-5B5A-51A36199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Parallel and distributed systems:</a:t>
            </a:r>
          </a:p>
          <a:p>
            <a:pPr lvl="1">
              <a:defRPr/>
            </a:pPr>
            <a:r>
              <a:rPr lang="en-US" altLang="en-US"/>
              <a:t>The fraction of the sequential part of a program limits the maximum performance speedup: Amdahl’s Law</a:t>
            </a:r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  <a:p>
            <a:pPr marL="457200" lvl="1" indent="0">
              <a:buFontTx/>
              <a:buNone/>
              <a:defRPr/>
            </a:pPr>
            <a:endParaRPr lang="en-US" altLang="en-US"/>
          </a:p>
          <a:p>
            <a:pPr marL="457200" lvl="1" indent="0">
              <a:buFontTx/>
              <a:buNone/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Long latency to remote memory: even a very small percentage of instructions involving remote memory access will have a big impact on the overall performance.</a:t>
            </a:r>
            <a:endParaRPr lang="en-US" altLang="en-US"/>
          </a:p>
          <a:p>
            <a:pPr lvl="1">
              <a:defRPr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Tradeoff: Program needs sufficiently large units of work to run fast in parallel (i.e., large granularity), but not so large that there is not enough parallel work.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935720C2-6EFC-7B08-7CB5-5FE36476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466975"/>
            <a:ext cx="5692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>
            <a:extLst>
              <a:ext uri="{FF2B5EF4-FFF2-40B4-BE49-F238E27FC236}">
                <a16:creationId xmlns:a16="http://schemas.microsoft.com/office/drawing/2014/main" id="{D0F499C6-998B-B66D-A7CC-F1ABDC8F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3182938"/>
            <a:ext cx="4032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2F0420B7-4249-CAD7-2578-FEF508114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AWS service: Messaging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817C0716-71F3-3ABB-AE42-BDA275118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/>
          <a:lstStyle/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Simple Queue Service (SQS): </a:t>
            </a:r>
            <a:r>
              <a:rPr lang="en-US" altLang="en-US">
                <a:ea typeface="ＭＳ Ｐゴシック" panose="020B0600070205080204" pitchFamily="34" charset="-128"/>
              </a:rPr>
              <a:t>reliable &amp; scalable mechanism for asynchronous communication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Asynchronous communication simplifies fault-tolerance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Can be used for communication between EC2 instances or between machines outside the cloud and EC2 instances</a:t>
            </a:r>
          </a:p>
          <a:p>
            <a:pPr lvl="2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Simple Notification System (SNS): </a:t>
            </a:r>
            <a:r>
              <a:rPr lang="en-US" altLang="en-US">
                <a:ea typeface="ＭＳ Ｐゴシック" panose="020B0600070205080204" pitchFamily="34" charset="-128"/>
              </a:rPr>
              <a:t>event-driven system that sends “push” notifications (from the cloud) to multiple applications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Publish-subscribe mechanism</a:t>
            </a:r>
          </a:p>
          <a:p>
            <a:pPr lvl="2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Simple Email Service (SES): </a:t>
            </a:r>
            <a:r>
              <a:rPr lang="en-US" altLang="en-US">
                <a:ea typeface="ＭＳ Ｐゴシック" panose="020B0600070205080204" pitchFamily="34" charset="-128"/>
              </a:rPr>
              <a:t>yet another email system</a:t>
            </a:r>
          </a:p>
          <a:p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94318D51-0AB0-E844-430D-A54914911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AWS Service: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9FBB-4867-61FD-84E3-1A39619F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/>
              <a:t>Networking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i="1"/>
              <a:t>Route 53:</a:t>
            </a:r>
            <a:r>
              <a:rPr lang="en-US" sz="2000"/>
              <a:t> DNS service that provides automatic availability &amp; scalability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i="1"/>
              <a:t>Virtual Private Cloud:</a:t>
            </a:r>
            <a:r>
              <a:rPr lang="en-US" sz="2000"/>
              <a:t> allows integration of company machines with EC2 instances in one network (using </a:t>
            </a:r>
            <a:r>
              <a:rPr lang="en-US" sz="2000" err="1"/>
              <a:t>IPSec</a:t>
            </a:r>
            <a:r>
              <a:rPr lang="en-US" sz="2000"/>
              <a:t> VPN)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i="1"/>
              <a:t>Elastic Load Balancing:</a:t>
            </a:r>
            <a:r>
              <a:rPr lang="en-US" sz="2000"/>
              <a:t> automatically distributes incoming traffic to multiple EC2 instances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i="1"/>
              <a:t>AWS Direct Connect:</a:t>
            </a:r>
            <a:r>
              <a:rPr lang="en-US" sz="2000"/>
              <a:t>  establish a dedicated connection from your premise to AWS (1GB/10GB fiber)</a:t>
            </a:r>
          </a:p>
          <a:p>
            <a:pPr>
              <a:lnSpc>
                <a:spcPct val="110000"/>
              </a:lnSpc>
              <a:defRPr/>
            </a:pPr>
            <a:r>
              <a:rPr lang="en-US" sz="2400"/>
              <a:t>Web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i="1" err="1"/>
              <a:t>CloudFront</a:t>
            </a:r>
            <a:r>
              <a:rPr lang="en-US" sz="2000" i="1"/>
              <a:t>: </a:t>
            </a:r>
            <a:r>
              <a:rPr lang="en-US" sz="2000"/>
              <a:t> CDN (content distribution network) service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2000"/>
              <a:t>Like all CDNs uses caches at the edge of the network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2000"/>
              <a:t>Works for both static content and streaming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i="1" err="1"/>
              <a:t>Alexa</a:t>
            </a:r>
            <a:r>
              <a:rPr lang="en-US" sz="2000" i="1"/>
              <a:t> Web Information Service (AWIS): </a:t>
            </a:r>
            <a:r>
              <a:rPr lang="en-US" sz="2000"/>
              <a:t>provides </a:t>
            </a:r>
            <a:r>
              <a:rPr lang="en-US" sz="2200"/>
              <a:t>web analytics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59EF12F-F9E9-CFFF-8797-A81AEC367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EC2</a:t>
            </a:r>
            <a:r>
              <a:rPr lang="en-US" altLang="en-US">
                <a:ea typeface="ＭＳ Ｐゴシック" panose="020B0600070205080204" pitchFamily="34" charset="-128"/>
              </a:rPr>
              <a:t> instances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97191E6-45F4-C29C-EF8C-4A764675E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76200" y="1524000"/>
            <a:ext cx="92202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sz="2600">
                <a:solidFill>
                  <a:srgbClr val="FF0000"/>
                </a:solidFill>
              </a:rPr>
              <a:t>Instances: </a:t>
            </a:r>
            <a:r>
              <a:rPr lang="en-US" sz="2600"/>
              <a:t>Virtual machines that run in the EC2 environment</a:t>
            </a:r>
          </a:p>
          <a:p>
            <a:pPr lvl="1">
              <a:lnSpc>
                <a:spcPct val="125000"/>
              </a:lnSpc>
              <a:defRPr/>
            </a:pPr>
            <a:r>
              <a:rPr lang="en-US" sz="2200"/>
              <a:t>Each instance is like a “physical” machine that has its own CPU, memory, network interface, and disk space (volatile – data is lost when the instance is terminated)</a:t>
            </a:r>
          </a:p>
          <a:p>
            <a:pPr lvl="1">
              <a:lnSpc>
                <a:spcPct val="125000"/>
              </a:lnSpc>
              <a:defRPr/>
            </a:pPr>
            <a:r>
              <a:rPr lang="en-US" sz="2200" i="1" err="1"/>
              <a:t>Xen</a:t>
            </a:r>
            <a:r>
              <a:rPr lang="en-US" sz="2200"/>
              <a:t> used for virtualization</a:t>
            </a:r>
          </a:p>
          <a:p>
            <a:pPr>
              <a:lnSpc>
                <a:spcPct val="125000"/>
              </a:lnSpc>
              <a:defRPr/>
            </a:pPr>
            <a:r>
              <a:rPr lang="en-US" sz="2600">
                <a:solidFill>
                  <a:srgbClr val="FF0000"/>
                </a:solidFill>
              </a:rPr>
              <a:t>AMI (Amazon Machine Image): </a:t>
            </a:r>
            <a:r>
              <a:rPr lang="en-US" sz="2600"/>
              <a:t>Encrypted file that captures a complete snapshot of an EC2 instance at a point in time, including its software, configuration, and data</a:t>
            </a:r>
          </a:p>
          <a:p>
            <a:pPr lvl="1">
              <a:lnSpc>
                <a:spcPct val="125000"/>
              </a:lnSpc>
              <a:defRPr/>
            </a:pPr>
            <a:r>
              <a:rPr lang="en-US" sz="2200"/>
              <a:t>Images are stored in S3 and serve as boot disks for instances</a:t>
            </a:r>
          </a:p>
          <a:p>
            <a:pPr lvl="1">
              <a:lnSpc>
                <a:spcPct val="125000"/>
              </a:lnSpc>
              <a:defRPr/>
            </a:pPr>
            <a:r>
              <a:rPr lang="en-US" sz="2200"/>
              <a:t>Linux/Solaris and Windows images publicly available</a:t>
            </a:r>
          </a:p>
          <a:p>
            <a:pPr lvl="1">
              <a:lnSpc>
                <a:spcPct val="125000"/>
              </a:lnSpc>
              <a:defRPr/>
            </a:pPr>
            <a:r>
              <a:rPr lang="en-US" sz="2200"/>
              <a:t>Users can create AMI from scratch: start from any public AMI, install &amp; customize the software needed, and then store it as private AMI to use later on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6CDD470C-BDDB-C3C1-76A8-28AD39B53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EC2</a:t>
            </a:r>
            <a:r>
              <a:rPr lang="en-US" altLang="en-US">
                <a:ea typeface="ＭＳ Ｐゴシック" panose="020B0600070205080204" pitchFamily="34" charset="-128"/>
              </a:rPr>
              <a:t> environment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520A5297-A71B-3C30-A474-29418FC8C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991600" cy="2209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Provides instance management and configuration services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Launch and terminate instances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Control the instance properties (e.g., type of instance, AMI) through a simple web interface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Set network access permissions for instances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2227" name="Picture 4" descr="ec2_start_process.jpg">
            <a:extLst>
              <a:ext uri="{FF2B5EF4-FFF2-40B4-BE49-F238E27FC236}">
                <a16:creationId xmlns:a16="http://schemas.microsoft.com/office/drawing/2014/main" id="{854B2AAC-0DD4-BB29-5929-F0E6C854C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27463"/>
            <a:ext cx="56388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Box 1">
            <a:extLst>
              <a:ext uri="{FF2B5EF4-FFF2-40B4-BE49-F238E27FC236}">
                <a16:creationId xmlns:a16="http://schemas.microsoft.com/office/drawing/2014/main" id="{397D5288-0BAF-3521-B15C-50A55E24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282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Instance creation: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4836CB05-80C7-45E1-B6F7-A584BFD6F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Auto Scaling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2245B237-400A-1DB5-B71F-7B126C6F2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Auto Scaling helps maintain application availability and allows users to scale  an </a:t>
            </a:r>
            <a:r>
              <a:rPr lang="en-US" altLang="en-US" sz="2400">
                <a:ea typeface="ＭＳ Ｐゴシック" panose="020B0600070205080204" pitchFamily="34" charset="-128"/>
                <a:hlinkClick r:id="rId2"/>
              </a:rPr>
              <a:t>Amazon EC2</a:t>
            </a:r>
            <a:r>
              <a:rPr lang="en-US" altLang="en-US" sz="2400">
                <a:ea typeface="ＭＳ Ｐゴシック" panose="020B0600070205080204" pitchFamily="34" charset="-128"/>
              </a:rPr>
              <a:t> capacity up or down automatically according to defined conditions. 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To ensure that you are running your desired number of Amazon EC2 instances. 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Auto Scaling can also automatically increase the number of Amazon EC2 instances during demand spikes to maintain performance and decrease capacity during low demands to reduce costs.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127A91CA-9CF9-9D47-2A4E-3D2F2E8F7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Simple Storage Service (S3)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82EC-727D-8161-9FF1-4A239351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/>
              <a:t>Concepts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>
                <a:solidFill>
                  <a:srgbClr val="FF0000"/>
                </a:solidFill>
              </a:rPr>
              <a:t>Objects and keys</a:t>
            </a:r>
            <a:r>
              <a:rPr lang="en-US" sz="2000"/>
              <a:t>: an object (with an associated key) is stored in S3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>
                <a:solidFill>
                  <a:srgbClr val="FF0000"/>
                </a:solidFill>
              </a:rPr>
              <a:t>Buckets</a:t>
            </a:r>
            <a:r>
              <a:rPr lang="en-US" sz="2000"/>
              <a:t>: where the data is stored  (“unlimited storage”)</a:t>
            </a:r>
            <a:endParaRPr lang="en-US"/>
          </a:p>
          <a:p>
            <a:pPr>
              <a:defRPr/>
            </a:pPr>
            <a:r>
              <a:rPr lang="en-US" sz="2400"/>
              <a:t>A bucket is a container for objects and describes location, logging, accounting, and access control.  A bucket can hold any number of objects, which are files of up to 5TB.  A bucket has a name that must be globally unique.</a:t>
            </a:r>
          </a:p>
          <a:p>
            <a:pPr>
              <a:defRPr/>
            </a:pPr>
            <a:r>
              <a:rPr lang="en-US" sz="2400"/>
              <a:t>Fundamental operations corresponding to HTTP actions:</a:t>
            </a:r>
          </a:p>
          <a:p>
            <a:pPr lvl="1">
              <a:defRPr/>
            </a:pPr>
            <a:r>
              <a:rPr lang="en-US"/>
              <a:t>http://</a:t>
            </a:r>
            <a:r>
              <a:rPr lang="en-US" b="1"/>
              <a:t>bucket</a:t>
            </a:r>
            <a:r>
              <a:rPr lang="en-US"/>
              <a:t>.s3.amazonaws.com/</a:t>
            </a:r>
            <a:r>
              <a:rPr lang="en-US" b="1"/>
              <a:t>object</a:t>
            </a:r>
            <a:endParaRPr lang="en-US"/>
          </a:p>
          <a:p>
            <a:pPr lvl="1">
              <a:defRPr/>
            </a:pPr>
            <a:r>
              <a:rPr lang="en-US"/>
              <a:t>POST a new object or update an existing object.</a:t>
            </a:r>
          </a:p>
          <a:p>
            <a:pPr lvl="1">
              <a:defRPr/>
            </a:pPr>
            <a:r>
              <a:rPr lang="en-US"/>
              <a:t>GET an existing object from a bucket.</a:t>
            </a:r>
          </a:p>
          <a:p>
            <a:pPr lvl="1">
              <a:defRPr/>
            </a:pPr>
            <a:r>
              <a:rPr lang="en-US"/>
              <a:t>DELETE an object from the bucket</a:t>
            </a:r>
          </a:p>
          <a:p>
            <a:pPr lvl="1">
              <a:defRPr/>
            </a:pPr>
            <a:r>
              <a:rPr lang="en-US"/>
              <a:t>LIST keys present in a bucket, with a filter.</a:t>
            </a:r>
          </a:p>
          <a:p>
            <a:pPr>
              <a:defRPr/>
            </a:pPr>
            <a:r>
              <a:rPr lang="en-US" sz="2400"/>
              <a:t>A bucket has a flat directory structure (despite the appearance given by the interactive web interface.)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3F8D76DA-3126-E72F-B981-DA832E549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Simple Storage Service (S3)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DCD9EE56-CFE2-87F9-B4B7-8AEF92108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8392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Resources are identified by URIs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Example: </a:t>
            </a:r>
            <a:r>
              <a:rPr lang="en-US" altLang="en-US" sz="2000">
                <a:ea typeface="ＭＳ Ｐゴシック" panose="020B0600070205080204" pitchFamily="34" charset="-128"/>
                <a:hlinkClick r:id="rId3"/>
              </a:rPr>
              <a:t>http://cis4517.s3-us-west-2.amazonaws.com/CloudChronicles.pdf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cis4517 is the bucket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CloudChronicles.pdf is the object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Has an access control mechanism to allow/deny access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Limitations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Not possible to modify a small portion of a file 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Need to rewrite the whole object again with the modification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Changes take time to propagate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4F7325A5-934F-0A4A-1B0A-BAD17346B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Elastic Block Storage (EBS)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B0A6-1E5C-1BCF-4BED-B304D4AE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/>
              <a:t>EBS are raw unformatted </a:t>
            </a:r>
            <a:r>
              <a:rPr lang="en-US" sz="2400">
                <a:solidFill>
                  <a:srgbClr val="FF0000"/>
                </a:solidFill>
              </a:rPr>
              <a:t>persistent virtual disks</a:t>
            </a:r>
            <a:r>
              <a:rPr lang="en-US" sz="2400"/>
              <a:t> for EC2 instances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/>
              <a:t>Size: up to 20 TB (1TB=2</a:t>
            </a:r>
            <a:r>
              <a:rPr lang="en-US" sz="2000" baseline="30000"/>
              <a:t>40 </a:t>
            </a:r>
            <a:r>
              <a:rPr lang="en-US" sz="2000"/>
              <a:t>bytes)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/>
              <a:t>Each user can use up to 5000 EBS volumes</a:t>
            </a:r>
          </a:p>
          <a:p>
            <a:pPr>
              <a:lnSpc>
                <a:spcPct val="110000"/>
              </a:lnSpc>
              <a:defRPr/>
            </a:pPr>
            <a:r>
              <a:rPr lang="en-US" sz="2400"/>
              <a:t>An EBS can be attached to only one instance at a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/>
              <a:t>EBS can be used as boot partition for instances: </a:t>
            </a:r>
            <a:r>
              <a:rPr lang="en-US" sz="2000">
                <a:solidFill>
                  <a:srgbClr val="FF0000"/>
                </a:solidFill>
              </a:rPr>
              <a:t>fast startup time</a:t>
            </a:r>
          </a:p>
          <a:p>
            <a:pPr>
              <a:lnSpc>
                <a:spcPct val="110000"/>
              </a:lnSpc>
              <a:defRPr/>
            </a:pPr>
            <a:r>
              <a:rPr lang="en-US" sz="2400"/>
              <a:t>An instance can mount multiple EBSs</a:t>
            </a:r>
          </a:p>
          <a:p>
            <a:pPr>
              <a:lnSpc>
                <a:spcPct val="110000"/>
              </a:lnSpc>
              <a:defRPr/>
            </a:pPr>
            <a:r>
              <a:rPr lang="en-US" sz="2400"/>
              <a:t>Volumes are replicated for availability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Snapshot feature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/>
              <a:t>Users can create incremental snapshots to S3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000"/>
              <a:t>Good for sharing &amp; instantiating new volumes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000"/>
              <a:t>Extra availability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DDE053D3-0F52-D87F-DCB2-9A5018991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Elastic Block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E21E-9E43-EFDB-A035-CD9F57EF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41475"/>
            <a:ext cx="8066088" cy="452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/>
              <a:t>An EBS volume is a virtual disk of a fixed size with a block read/write interface.  It can be mounted as a </a:t>
            </a:r>
            <a:r>
              <a:rPr lang="en-US" err="1"/>
              <a:t>filesystem</a:t>
            </a:r>
            <a:r>
              <a:rPr lang="en-US"/>
              <a:t> on a running EC2 instance where it can be updated incrementally.  Unlike an instance store, an EBS volume is persistent.</a:t>
            </a:r>
          </a:p>
          <a:p>
            <a:pPr>
              <a:defRPr/>
            </a:pPr>
            <a:r>
              <a:rPr lang="en-US"/>
              <a:t>(Compared to an S3 object, which is essentially a file that must be accessed in its entirety.)</a:t>
            </a:r>
          </a:p>
          <a:p>
            <a:pPr>
              <a:defRPr/>
            </a:pPr>
            <a:r>
              <a:rPr lang="en-US"/>
              <a:t>Fundamental operations:</a:t>
            </a:r>
          </a:p>
          <a:p>
            <a:pPr lvl="1">
              <a:defRPr/>
            </a:pPr>
            <a:r>
              <a:rPr lang="en-US"/>
              <a:t>CREATE a new volume (1GB-1TB)</a:t>
            </a:r>
          </a:p>
          <a:p>
            <a:pPr lvl="1">
              <a:defRPr/>
            </a:pPr>
            <a:r>
              <a:rPr lang="en-US"/>
              <a:t>COPY a volume from an existing EBS volume or S3 object.</a:t>
            </a:r>
          </a:p>
          <a:p>
            <a:pPr lvl="1">
              <a:defRPr/>
            </a:pPr>
            <a:r>
              <a:rPr lang="en-US"/>
              <a:t>MOUNT on one instance at a time.</a:t>
            </a:r>
          </a:p>
          <a:p>
            <a:pPr lvl="1">
              <a:defRPr/>
            </a:pPr>
            <a:r>
              <a:rPr lang="en-US"/>
              <a:t>SNAPSHOT current state to an S3 object.</a:t>
            </a:r>
          </a:p>
          <a:p>
            <a:pPr lvl="1"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ACF34BCD-5527-2D6E-4A61-8F10E00AB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CBD2E1C5-14CD-9116-C353-330552B40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4550" y="1649413"/>
            <a:ext cx="7065963" cy="37957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Cloud computing service models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Amazon Cloud: AWS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AWS overview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Application examples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Amazon EC2 instances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1DE03CD-3B23-ABF3-34D7-AC1BE6D65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47244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Load balancing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E95ADF4B-9591-6028-34F7-702A2981C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11313"/>
            <a:ext cx="8686800" cy="49974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Load imbalance leads to some idle processors in the system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Insufficient parallelism (during that phase)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Unequal size tasks</a:t>
            </a:r>
          </a:p>
          <a:p>
            <a:pPr>
              <a:lnSpc>
                <a:spcPct val="11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Program needs to balance load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Sometimes can determine workload, divide up evenly, before starting: </a:t>
            </a:r>
            <a:r>
              <a:rPr lang="en-US" altLang="en-US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static load balancing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Sometimes workload changes dynamically, need to rebalance dynamically: </a:t>
            </a:r>
            <a:r>
              <a:rPr lang="en-US" altLang="en-US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dynamic load balancing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61172AD1-6A37-A06B-B36D-8A764D71B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Online photo processing service (1)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A8AAB45-FBA4-57BA-49B6-999671026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12192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Users submit Photos and specify operations they want over their photos: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Red eye detection, Cropping, Re-coloring, etc</a:t>
            </a:r>
          </a:p>
        </p:txBody>
      </p:sp>
      <p:pic>
        <p:nvPicPr>
          <p:cNvPr id="62467" name="Picture 7">
            <a:extLst>
              <a:ext uri="{FF2B5EF4-FFF2-40B4-BE49-F238E27FC236}">
                <a16:creationId xmlns:a16="http://schemas.microsoft.com/office/drawing/2014/main" id="{0E1513AB-905B-E285-1D5C-2927ED73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25738"/>
            <a:ext cx="5486400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20A304A-9974-3AAB-87AA-B6E45334088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800600"/>
            <a:ext cx="8991600" cy="1905000"/>
          </a:xfrm>
          <a:prstGeom prst="rect">
            <a:avLst/>
          </a:prstGeom>
        </p:spPr>
        <p:txBody>
          <a:bodyPr lIns="54864" tIns="91440"/>
          <a:lstStyle/>
          <a:p>
            <a:pPr marL="438912" indent="-3200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000">
                <a:latin typeface="Times New Roman" charset="0"/>
                <a:ea typeface="ＭＳ Ｐゴシック" charset="-128"/>
              </a:rPr>
              <a:t>Re</a:t>
            </a:r>
            <a:r>
              <a:rPr lang="en-US" sz="2000">
                <a:latin typeface="+mn-lt"/>
                <a:ea typeface="+mn-ea"/>
              </a:rPr>
              <a:t>quests are put on Request Queue and photos are saved in S3 storage area</a:t>
            </a:r>
          </a:p>
          <a:p>
            <a:pPr marL="438912" indent="-3200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000">
                <a:latin typeface="+mn-lt"/>
                <a:ea typeface="+mn-ea"/>
              </a:rPr>
              <a:t>Photo Processing Server gets the request, retrieves photos from S3 storage, performs processing, and sends result using Response Queue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DED9D038-C60A-0B60-0EB3-3CAD94C8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Online photo processing service (2)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E7393F94-20DE-1A87-7D45-9A36418E5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588" y="4786313"/>
            <a:ext cx="8382000" cy="18923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more than one instance is needed, user can initiate more instances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Message queue can be used by multiple instances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Message retrieved by one instance is locked, such that other instances cannot see it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97BF47B9-131C-CE44-19FB-9C31BF75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D15AC47-B846-A8CD-68A1-8B7A2ED78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Online photo processing service (3)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9502C153-F06F-00AD-2FE7-AD189C319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267200"/>
            <a:ext cx="8229600" cy="228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Pipeline processing: if an operation takes more time, user can create another instance to handle the time consuming jobs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Suppose server B performs the time consuming jobs 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Server A and B can communicate using SQS</a:t>
            </a:r>
          </a:p>
        </p:txBody>
      </p:sp>
      <p:pic>
        <p:nvPicPr>
          <p:cNvPr id="66563" name="Picture 4">
            <a:extLst>
              <a:ext uri="{FF2B5EF4-FFF2-40B4-BE49-F238E27FC236}">
                <a16:creationId xmlns:a16="http://schemas.microsoft.com/office/drawing/2014/main" id="{02DAA1C8-A3D4-93C8-4A56-3DC35531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4582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89228F9-D62D-C0FB-3467-54E9759A7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Case study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57793C24-53C1-B3DE-2CD9-CD7E1EE36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5105400"/>
          </a:xfrm>
        </p:spPr>
        <p:txBody>
          <a:bodyPr/>
          <a:lstStyle/>
          <a:p>
            <a:r>
              <a:rPr lang="en-US" altLang="en-US" sz="2600">
                <a:ea typeface="ＭＳ Ｐゴシック" panose="020B0600070205080204" pitchFamily="34" charset="-128"/>
              </a:rPr>
              <a:t>The New York Times used AWS to create PDF files of its whole archive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100 Amazon EC2 instances running Hadoop application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Processed 4TB of raw TIFF image data (stored in S3) into 11 million finished PDFs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Running time: 24 hours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Cost: $240 (not including bandwidth)</a:t>
            </a:r>
          </a:p>
          <a:p>
            <a:pPr>
              <a:buFontTx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		</a:t>
            </a:r>
            <a:r>
              <a:rPr lang="en-US" altLang="en-US" sz="2600">
                <a:ea typeface="ＭＳ Ｐゴシック" panose="020B0600070205080204" pitchFamily="34" charset="-128"/>
                <a:hlinkClick r:id="rId3"/>
              </a:rPr>
              <a:t>New York Times report</a:t>
            </a:r>
            <a:endParaRPr lang="en-US" altLang="en-US" sz="2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F2DBAC15-D9E7-FACD-1969-55DB0D400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CEB2197-0A4A-E733-47F1-BA2183D08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4550" y="1649413"/>
            <a:ext cx="7065963" cy="37957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Cloud computing service models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Amazon Cloud: AWS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AWS overview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Application examples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Using Amazon EC2 instances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382DCCB1-2EEB-201B-5940-98A1A45B6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Started with Amazon EC2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6E944F9D-6C7D-4B5D-2B2E-7FFEA4C0F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 1: Sign up for Amazon EC2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2: Create a key pair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3: Launch an Amazon EC2 instance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4: Connect to the instance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5: Customize the instance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6: Terminate instance and delete the volume created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1ABEC8EA-D1F2-07CC-B703-0E2672F51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06D675F2-A79C-FB9A-A47F-50D9C7CE8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92238"/>
            <a:ext cx="8610600" cy="5181600"/>
          </a:xfrm>
        </p:spPr>
        <p:txBody>
          <a:bodyPr/>
          <a:lstStyle/>
          <a:p>
            <a:r>
              <a:rPr lang="en-US" altLang="en-US" sz="2300">
                <a:solidFill>
                  <a:srgbClr val="000078"/>
                </a:solidFill>
                <a:ea typeface="ＭＳ Ｐゴシック" panose="020B0600070205080204" pitchFamily="34" charset="-128"/>
              </a:rPr>
              <a:t>Instance</a:t>
            </a:r>
            <a:r>
              <a:rPr lang="en-US" altLang="en-US" sz="2300">
                <a:solidFill>
                  <a:schemeClr val="tx1"/>
                </a:solidFill>
                <a:ea typeface="ＭＳ Ｐゴシック" panose="020B0600070205080204" pitchFamily="34" charset="-128"/>
              </a:rPr>
              <a:t>: One running virtual machine.</a:t>
            </a:r>
          </a:p>
          <a:p>
            <a:r>
              <a:rPr lang="en-US" altLang="en-US" sz="2300">
                <a:solidFill>
                  <a:srgbClr val="000078"/>
                </a:solidFill>
                <a:ea typeface="ＭＳ Ｐゴシック" panose="020B0600070205080204" pitchFamily="34" charset="-128"/>
              </a:rPr>
              <a:t>Instance Type</a:t>
            </a:r>
            <a:r>
              <a:rPr lang="en-US" altLang="en-US" sz="2300">
                <a:solidFill>
                  <a:schemeClr val="tx1"/>
                </a:solidFill>
                <a:ea typeface="ＭＳ Ｐゴシック" panose="020B0600070205080204" pitchFamily="34" charset="-128"/>
              </a:rPr>
              <a:t>: hardware configuration: cores, memory, disk etc.</a:t>
            </a:r>
          </a:p>
          <a:p>
            <a:r>
              <a:rPr lang="en-US" altLang="en-US" sz="2300">
                <a:solidFill>
                  <a:srgbClr val="000078"/>
                </a:solidFill>
                <a:ea typeface="ＭＳ Ｐゴシック" panose="020B0600070205080204" pitchFamily="34" charset="-128"/>
              </a:rPr>
              <a:t>Amazon Machine Image </a:t>
            </a:r>
            <a:r>
              <a:rPr lang="en-US" altLang="en-US" sz="2300">
                <a:solidFill>
                  <a:schemeClr val="tx1"/>
                </a:solidFill>
                <a:ea typeface="ＭＳ Ｐゴシック" panose="020B0600070205080204" pitchFamily="34" charset="-128"/>
              </a:rPr>
              <a:t>(AMI): Description of an instance. It provides the information required to launch an instance.</a:t>
            </a:r>
          </a:p>
          <a:p>
            <a:r>
              <a:rPr lang="en-US" altLang="en-US" sz="2300">
                <a:solidFill>
                  <a:srgbClr val="000078"/>
                </a:solidFill>
                <a:ea typeface="ＭＳ Ｐゴシック" panose="020B0600070205080204" pitchFamily="34" charset="-128"/>
              </a:rPr>
              <a:t>Key Pair: </a:t>
            </a:r>
            <a:r>
              <a:rPr lang="en-US" altLang="en-US" sz="2300">
                <a:solidFill>
                  <a:schemeClr val="tx1"/>
                </a:solidFill>
                <a:ea typeface="ＭＳ Ｐゴシック" panose="020B0600070205080204" pitchFamily="34" charset="-128"/>
              </a:rPr>
              <a:t>Credentials used to access VM from command line.</a:t>
            </a:r>
          </a:p>
          <a:p>
            <a:r>
              <a:rPr lang="en-US" altLang="en-US" sz="2300">
                <a:solidFill>
                  <a:srgbClr val="000078"/>
                </a:solidFill>
                <a:ea typeface="ＭＳ Ｐゴシック" panose="020B0600070205080204" pitchFamily="34" charset="-128"/>
              </a:rPr>
              <a:t>Region</a:t>
            </a:r>
            <a:r>
              <a:rPr lang="en-US" altLang="en-US" sz="2300">
                <a:solidFill>
                  <a:schemeClr val="tx1"/>
                </a:solidFill>
                <a:ea typeface="ＭＳ Ｐゴシック" panose="020B0600070205080204" pitchFamily="34" charset="-128"/>
              </a:rPr>
              <a:t>: Geographic location, price, laws, network locality.</a:t>
            </a:r>
          </a:p>
          <a:p>
            <a:r>
              <a:rPr lang="en-US" altLang="en-US" sz="2300">
                <a:solidFill>
                  <a:srgbClr val="000078"/>
                </a:solidFill>
                <a:ea typeface="ＭＳ Ｐゴシック" panose="020B0600070205080204" pitchFamily="34" charset="-128"/>
              </a:rPr>
              <a:t>Availability Zone</a:t>
            </a:r>
            <a:r>
              <a:rPr lang="en-US" altLang="en-US" sz="2300">
                <a:solidFill>
                  <a:schemeClr val="tx1"/>
                </a:solidFill>
                <a:ea typeface="ＭＳ Ｐゴシック" panose="020B0600070205080204" pitchFamily="34" charset="-128"/>
              </a:rPr>
              <a:t>: Subdivision of region that is fault-independent.</a:t>
            </a:r>
          </a:p>
          <a:p>
            <a:r>
              <a:rPr lang="en-US" altLang="en-US" sz="2300">
                <a:solidFill>
                  <a:srgbClr val="000078"/>
                </a:solidFill>
                <a:ea typeface="ＭＳ Ｐゴシック" panose="020B0600070205080204" pitchFamily="34" charset="-128"/>
              </a:rPr>
              <a:t>EBS</a:t>
            </a:r>
            <a:r>
              <a:rPr lang="en-US" altLang="en-US" sz="2300">
                <a:solidFill>
                  <a:schemeClr val="tx1"/>
                </a:solidFill>
                <a:ea typeface="ＭＳ Ｐゴシック" panose="020B0600070205080204" pitchFamily="34" charset="-128"/>
              </a:rPr>
              <a:t>: Elastic Block Store: provides persistent block level storage volumes for use with Amazon EC2 instances in the AWS Cloud.</a:t>
            </a:r>
          </a:p>
          <a:p>
            <a:endParaRPr lang="en-US" altLang="en-US" sz="2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5AB79E33-B3CA-E71E-6EE5-ECA6A315B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4191000" cy="1371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Regions and availability zones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34321BBA-74F1-34AF-144C-72ED08BC6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276600"/>
            <a:ext cx="9144000" cy="358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Regions are located in separate geographic areas (US: Virginia &amp; California, Ireland, Singapore, etc.)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Each Region is completely isolated 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Failure independence and stability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Availability Zones are distinct locations within a Region 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Isolated, but connected through low-latency links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Failure resilience</a:t>
            </a:r>
          </a:p>
        </p:txBody>
      </p:sp>
      <p:pic>
        <p:nvPicPr>
          <p:cNvPr id="73731" name="Picture 4" descr="locality.png">
            <a:extLst>
              <a:ext uri="{FF2B5EF4-FFF2-40B4-BE49-F238E27FC236}">
                <a16:creationId xmlns:a16="http://schemas.microsoft.com/office/drawing/2014/main" id="{C4A9762C-B265-6945-6C72-D81EBCAB1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"/>
            <a:ext cx="49053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5BEAE6AE-174A-EAA7-13EF-7713A4A34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2088"/>
            <a:ext cx="86106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AWS Global Infrastructure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BFB70456-9409-09A3-372D-D1BD276D8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13" y="877888"/>
            <a:ext cx="8932862" cy="1034422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The AWS Cloud spans 108 Availability Zones within 34geographic regions around the world, with announced plans for 18 more Availability Zones and 6 more AWS Regions (as of August 30, 2024).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4C6DB85-7C68-F212-14BD-0712C6C3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3013"/>
            <a:ext cx="8143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Source: </a:t>
            </a:r>
            <a:r>
              <a:rPr lang="en-US" altLang="en-US">
                <a:hlinkClick r:id="rId3"/>
              </a:rPr>
              <a:t>https://aws.amazon.com/about-aws/global-infrastructure/</a:t>
            </a:r>
            <a:endParaRPr lang="en-US" altLang="en-US"/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60EFA82F-862B-1270-9E0B-188DADC4F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976149"/>
            <a:ext cx="7772400" cy="4003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199CBC70-B1A4-C2D9-8D77-F43AB374A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Instance types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DC7FE732-82F8-C567-0510-522BBEA4D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1450"/>
            <a:ext cx="8610600" cy="4038600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Some typical instance types: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General purpose: mac, T2, T3, M3, M4, M5x, M6x, M7x…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Compute optimized: C7x, C6g, C4…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Memory optimized: R7x, R6x, R5x, X1, R4, R3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Accelerated computing instances (</a:t>
            </a:r>
            <a:r>
              <a:rPr lang="en-US" altLang="en-US" err="1">
                <a:ea typeface="ＭＳ Ｐゴシック" panose="020B0600070205080204" pitchFamily="34" charset="-128"/>
              </a:rPr>
              <a:t>eg.</a:t>
            </a:r>
            <a:r>
              <a:rPr lang="en-US" altLang="en-US">
                <a:ea typeface="ＭＳ Ｐゴシック" panose="020B0600070205080204" pitchFamily="34" charset="-128"/>
              </a:rPr>
              <a:t> GPUs): P5, P4, P3, P2, G2…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Storage optimized: I4x, I3, I2, D2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HPC optimized: hpc7x, hpc6x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8D90E24-366F-3FBE-4E77-B70867C6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5673725"/>
            <a:ext cx="7177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hlinkClick r:id="rId2"/>
              </a:rPr>
              <a:t>https://aws.amazon.com/ec2/instance-types/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3">
            <a:extLst>
              <a:ext uri="{FF2B5EF4-FFF2-40B4-BE49-F238E27FC236}">
                <a16:creationId xmlns:a16="http://schemas.microsoft.com/office/drawing/2014/main" id="{48581358-5A46-075B-3109-8A6F2720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600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D6367-C32A-0207-92BB-1C753B4C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Cloud computing at a glance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B37E301-E432-F86E-B99D-87F7935BEA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20574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Utility computing</a:t>
            </a:r>
            <a:r>
              <a:rPr lang="en-US" altLang="en-US">
                <a:ea typeface="ＭＳ Ｐゴシック" panose="020B0600070205080204" pitchFamily="34" charset="-128"/>
              </a:rPr>
              <a:t>: our data and applications are hosted somewhere on the Internet (“in the cloud”)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services we access over the Internet are in the cloud (e.g., Google, Amazon, Yahoo)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55611-BE1D-2FCC-C2C8-DB8F0A572988}"/>
              </a:ext>
            </a:extLst>
          </p:cNvPr>
          <p:cNvSpPr txBox="1">
            <a:spLocks/>
          </p:cNvSpPr>
          <p:nvPr/>
        </p:nvSpPr>
        <p:spPr>
          <a:xfrm>
            <a:off x="3703637" y="2397125"/>
            <a:ext cx="5410200" cy="3269579"/>
          </a:xfrm>
          <a:prstGeom prst="rect">
            <a:avLst/>
          </a:prstGeom>
        </p:spPr>
        <p:txBody>
          <a:bodyPr lIns="54864" tIns="91440">
            <a:normAutofit lnSpcReduction="10000"/>
          </a:bodyPr>
          <a:lstStyle/>
          <a:p>
            <a:pPr marL="731520" lvl="1" indent="-274320" algn="ctr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0AE00"/>
              </a:buClr>
              <a:buSzPct val="90000"/>
              <a:defRPr/>
            </a:pPr>
            <a:endParaRPr lang="en-US" sz="2800">
              <a:solidFill>
                <a:srgbClr val="000000"/>
              </a:solidFill>
              <a:latin typeface="Times New Roman"/>
              <a:ea typeface="ＭＳ Ｐゴシック" charset="-128"/>
            </a:endParaRPr>
          </a:p>
          <a:p>
            <a:pPr marL="438912" indent="-32004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618FFD"/>
              </a:buClr>
              <a:buSzPct val="80000"/>
              <a:buFont typeface="Wingdings 2"/>
              <a:buChar char=""/>
              <a:defRPr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 charset="-128"/>
              </a:rPr>
              <a:t>Benefits:</a:t>
            </a:r>
          </a:p>
          <a:p>
            <a:pPr marL="896112" lvl="1" indent="-32004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618FFD"/>
              </a:buClr>
              <a:buSzPct val="80000"/>
              <a:buFont typeface="Wingdings 2"/>
              <a:buChar char=""/>
              <a:defRPr/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 charset="-128"/>
              </a:rPr>
              <a:t>Providers: economies of scale by having many users sharing the same infrastructure</a:t>
            </a:r>
          </a:p>
          <a:p>
            <a:pPr marL="896112" lvl="1" indent="-32004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618FFD"/>
              </a:buClr>
              <a:buSzPct val="80000"/>
              <a:buFont typeface="Wingdings 2"/>
              <a:buChar char=""/>
              <a:defRPr/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 charset="-128"/>
              </a:rPr>
              <a:t>Consumers: reduced cost and overhead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6228F7F2-D738-D02B-58E1-393B4A1F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1812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7">
            <a:extLst>
              <a:ext uri="{FF2B5EF4-FFF2-40B4-BE49-F238E27FC236}">
                <a16:creationId xmlns:a16="http://schemas.microsoft.com/office/drawing/2014/main" id="{DAB97BBA-D79D-0A82-E837-ACDFAB0B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5410200"/>
            <a:ext cx="3475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Corbel" panose="020B0503020204020204" pitchFamily="34" charset="0"/>
              </a:rPr>
              <a:t>Cloud infrastructure = </a:t>
            </a:r>
          </a:p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Corbel" panose="020B0503020204020204" pitchFamily="34" charset="0"/>
              </a:rPr>
              <a:t>Data centers with </a:t>
            </a:r>
          </a:p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Corbel" panose="020B0503020204020204" pitchFamily="34" charset="0"/>
              </a:rPr>
              <a:t>100,000’s 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5ECB3-A29E-E672-CB9D-5A24ECA89660}"/>
              </a:ext>
            </a:extLst>
          </p:cNvPr>
          <p:cNvSpPr txBox="1"/>
          <p:nvPr/>
        </p:nvSpPr>
        <p:spPr>
          <a:xfrm>
            <a:off x="5177307" y="5785032"/>
            <a:ext cx="3063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What is a datacenter?</a:t>
            </a:r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1E2DB3E5-BA9A-60BD-4706-134FEEB15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58800"/>
            <a:ext cx="7886700" cy="9937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EC2 Pricing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3327-D352-5D7B-D93E-7C091315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552575"/>
            <a:ext cx="7886700" cy="41036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/>
              <a:t>Free Usage Tier: </a:t>
            </a:r>
            <a:r>
              <a:rPr lang="en-US" sz="2400">
                <a:solidFill>
                  <a:schemeClr val="tx1"/>
                </a:solidFill>
              </a:rPr>
              <a:t>Free EC2 instances, including 750 hours of Linux and Windows t2.micro instances (t3.micro for the regions in which t2.micro is unavailable), each month for one year. </a:t>
            </a:r>
          </a:p>
          <a:p>
            <a:pPr>
              <a:defRPr/>
            </a:pPr>
            <a:r>
              <a:rPr lang="en-US" sz="2400"/>
              <a:t>On-Demand Instances</a:t>
            </a:r>
          </a:p>
          <a:p>
            <a:pPr lvl="1">
              <a:defRPr/>
            </a:pPr>
            <a:r>
              <a:rPr lang="en-US" sz="2100"/>
              <a:t>Start and stop instances whenever you like, costs are rounded up to the nearest hour.  No contract. (Worst price)</a:t>
            </a:r>
          </a:p>
          <a:p>
            <a:pPr>
              <a:defRPr/>
            </a:pPr>
            <a:r>
              <a:rPr lang="en-US" sz="2400"/>
              <a:t>Reserved Instances</a:t>
            </a:r>
          </a:p>
          <a:p>
            <a:pPr lvl="1">
              <a:defRPr/>
            </a:pPr>
            <a:r>
              <a:rPr lang="en-US" sz="2100"/>
              <a:t>Pay up front for one/three years in advance. (Lower price)</a:t>
            </a:r>
          </a:p>
          <a:p>
            <a:pPr>
              <a:defRPr/>
            </a:pPr>
            <a:r>
              <a:rPr lang="en-US" sz="2400"/>
              <a:t>Spot Instances</a:t>
            </a:r>
          </a:p>
          <a:p>
            <a:pPr lvl="1">
              <a:defRPr/>
            </a:pPr>
            <a:r>
              <a:rPr lang="en-US" sz="2100"/>
              <a:t>Specify the price you are willing to pay, and instances get started and stopped without any warning as the marked changes.  (Bid)</a:t>
            </a:r>
          </a:p>
          <a:p>
            <a:pPr>
              <a:defRPr/>
            </a:pPr>
            <a:r>
              <a:rPr lang="en-US" sz="2500"/>
              <a:t>Dedicated Hosts</a:t>
            </a:r>
          </a:p>
          <a:p>
            <a:pPr lvl="1">
              <a:defRPr/>
            </a:pPr>
            <a:r>
              <a:rPr lang="en-US" sz="2000"/>
              <a:t>A Dedicated Host is a physical EC2 server dedicated for your use. </a:t>
            </a:r>
            <a:endParaRPr lang="en-US" sz="2100"/>
          </a:p>
          <a:p>
            <a:pPr lvl="1">
              <a:defRPr/>
            </a:pPr>
            <a:endParaRPr lang="en-US" sz="2100"/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BF6CCDD7-5EDC-A872-7E88-20A50A0C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838825"/>
            <a:ext cx="740251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Current pricing: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http://aws.amazon.com/ec2/pricing/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26CF3055-EE30-00D0-12DF-0E8BE35AC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Launch an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0E3B-B730-BFF0-A39E-DC32998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538288"/>
            <a:ext cx="8172450" cy="28479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A video is available for you to access in course canvas (under Resources tab).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Once you are done, remember to </a:t>
            </a:r>
            <a:r>
              <a:rPr lang="en-US" sz="2000">
                <a:solidFill>
                  <a:srgbClr val="FF0000"/>
                </a:solidFill>
              </a:rPr>
              <a:t>stop</a:t>
            </a:r>
            <a:r>
              <a:rPr lang="en-US" sz="2000"/>
              <a:t> your instance (but don’t </a:t>
            </a:r>
            <a:r>
              <a:rPr lang="en-US" sz="2000">
                <a:solidFill>
                  <a:srgbClr val="FF0000"/>
                </a:solidFill>
              </a:rPr>
              <a:t>terminate</a:t>
            </a:r>
            <a:r>
              <a:rPr lang="en-US" sz="2000"/>
              <a:t> it). If you stop your instance, later you can re-start it. However, if you terminate your instance, your EC2 is gone and all your work on this EC2 is lost.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56AA4-BCF5-F795-8F92-36FAB62DACAA}"/>
              </a:ext>
            </a:extLst>
          </p:cNvPr>
          <p:cNvSpPr txBox="1"/>
          <p:nvPr/>
        </p:nvSpPr>
        <p:spPr>
          <a:xfrm>
            <a:off x="742949" y="4518452"/>
            <a:ext cx="6415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/>
          </a:p>
          <a:p>
            <a:r>
              <a:rPr lang="en-US" sz="3200">
                <a:hlinkClick r:id="rId2"/>
              </a:rPr>
              <a:t>AWS tutorial for beginners</a:t>
            </a:r>
            <a:r>
              <a:rPr lang="en-US" sz="3200"/>
              <a:t> (~11 min)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F4E740AB-77EF-1620-9AC2-4E773ED93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Next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1A2C6E01-8A88-8F3C-81D6-F65FEE6E0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More Cloud platform practices: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Google Cloud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Microsoft Azure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Cloud application development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Create your own AWS account if you haven’t done so and play with it. It’s free!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Homework: Launching &amp; Configuring an EC2 Instance (details please refer to the course Canvas).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Quiz 1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F4C15E16-CEB6-DAAE-B877-2C6BF1B76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Cloud requirements (Yahoo!)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4F81-B7B9-FC5D-128B-143B9E5E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/>
              <a:t>Multi‐tenancy: Many apps co‐existing on the same infrastructure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FF0000"/>
                </a:solidFill>
              </a:rPr>
              <a:t>Elasticity: Fast and graceful response to changing resource requirements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Scalability: Scaling to growing data and apps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Load and tenant balancing: absorbing load spikes, not to overload the hardware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Availability: the cloud must be (almost) always on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Security: No security breach into the cloud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Metering: Monitoring cloud usage for resource provisioning and billing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Simple APIs: Simplify deploying and tuning applications in the cloud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96FF4FA6-A8CC-CC69-AD48-18A091005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Technical view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B6A8F82-9B01-FAF7-0D2D-003D50E92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Computing resources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Clusters of computers (massive parallelism)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Virtualization (sharing of resources)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Large scale storage facilities (access to data)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Network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Web services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9FF957B-0141-B2E6-696F-19DFF3E8C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9112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Cloud entities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D62BB390-A67F-5E5A-4860-175CEA9B44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2008188"/>
            <a:ext cx="9144000" cy="3352800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  <a:defRPr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Cloud providers </a:t>
            </a:r>
            <a:r>
              <a:rPr lang="en-US" altLang="en-US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provide various services to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cloud customers.</a:t>
            </a:r>
          </a:p>
          <a:p>
            <a:pPr>
              <a:lnSpc>
                <a:spcPct val="110000"/>
              </a:lnSpc>
              <a:defRPr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Cloud providers</a:t>
            </a:r>
            <a:r>
              <a:rPr lang="en-US" altLang="en-US" sz="2400">
                <a:ea typeface="ＭＳ Ｐゴシック" panose="020B0600070205080204" pitchFamily="34" charset="-128"/>
              </a:rPr>
              <a:t>: offer hardware &amp; management tools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000">
                <a:ea typeface="ＭＳ Ｐゴシック" panose="020B0600070205080204" pitchFamily="34" charset="-128"/>
              </a:rPr>
              <a:t>provide system services (e.g., local OS + persistent storage + system software like compilers)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000">
                <a:ea typeface="ＭＳ Ｐゴシック" panose="020B0600070205080204" pitchFamily="34" charset="-128"/>
              </a:rPr>
              <a:t>Can provide other (user-level) services (such as email)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Cloud customers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</a:rPr>
              <a:t>Users: </a:t>
            </a:r>
            <a:r>
              <a:rPr lang="en-US" altLang="en-US" sz="2000">
                <a:ea typeface="ＭＳ Ｐゴシック" panose="020B0600070205080204" pitchFamily="34" charset="-128"/>
              </a:rPr>
              <a:t>use the services offered by service providers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>
            <a:extLst>
              <a:ext uri="{FF2B5EF4-FFF2-40B4-BE49-F238E27FC236}">
                <a16:creationId xmlns:a16="http://schemas.microsoft.com/office/drawing/2014/main" id="{AB908AEA-B41B-3556-18F6-C57AB32DA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60475"/>
            <a:ext cx="8610600" cy="274955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Infrastructure-as-a-Service (IaaS)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Virtual servers with unique IP addresses and blocks of storage on demand (e.g., Amazon EC2, Google Compute Engine) </a:t>
            </a:r>
          </a:p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Platform-as-a-Service (PaaS)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Set of software and development tools (API) hosted on the provider's servers (e.g., Windows Azure, Google AppEngine)</a:t>
            </a:r>
          </a:p>
        </p:txBody>
      </p:sp>
      <p:sp>
        <p:nvSpPr>
          <p:cNvPr id="18434" name="Title 2">
            <a:extLst>
              <a:ext uri="{FF2B5EF4-FFF2-40B4-BE49-F238E27FC236}">
                <a16:creationId xmlns:a16="http://schemas.microsoft.com/office/drawing/2014/main" id="{AE4897BD-DBF2-636F-5101-521391417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Types of services </a:t>
            </a:r>
            <a:r>
              <a:rPr lang="en-US" altLang="en-US">
                <a:solidFill>
                  <a:srgbClr val="000078"/>
                </a:solidFill>
                <a:ea typeface="ＭＳ Ｐゴシック" panose="020B0600070205080204" pitchFamily="34" charset="-128"/>
              </a:rPr>
              <a:t>(X as a Service)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F94F5575-E68D-45BC-7614-BC932B68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886200"/>
            <a:ext cx="38290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C333D88-DD43-7156-E9F7-9901A69D6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10025"/>
            <a:ext cx="5010150" cy="274796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800" b="1">
                <a:solidFill>
                  <a:srgbClr val="0000B4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>
                <a:solidFill>
                  <a:srgbClr val="000078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200">
                <a:solidFill>
                  <a:srgbClr val="000045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>
                <a:solidFill>
                  <a:srgbClr val="FF0000"/>
                </a:solidFill>
                <a:ea typeface="ＭＳ Ｐゴシック" panose="020B0600070205080204" pitchFamily="34" charset="-128"/>
              </a:rPr>
              <a:t>Software-as-a-Service (SaaS)</a:t>
            </a:r>
          </a:p>
          <a:p>
            <a:pPr lvl="1">
              <a:defRPr/>
            </a:pPr>
            <a:r>
              <a:rPr lang="en-US" altLang="en-US" kern="0">
                <a:ea typeface="ＭＳ Ｐゴシック" panose="020B0600070205080204" pitchFamily="34" charset="-128"/>
              </a:rPr>
              <a:t>The provider allows the customer only to use its applications (e.g., web-based email, web stores, </a:t>
            </a:r>
            <a:r>
              <a:rPr lang="en-US" altLang="en-US" kern="0" err="1">
                <a:ea typeface="ＭＳ Ｐゴシック" panose="020B0600070205080204" pitchFamily="34" charset="-128"/>
              </a:rPr>
              <a:t>etc</a:t>
            </a:r>
            <a:r>
              <a:rPr lang="en-US" altLang="en-US" kern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Application>Microsoft Office PowerPoint</Application>
  <PresentationFormat>On-screen Show (4:3)</PresentationFormat>
  <Slides>52</Slides>
  <Notes>28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abrown-template</vt:lpstr>
      <vt:lpstr>1_abrown-template</vt:lpstr>
      <vt:lpstr>CIS 4517/5517: Data Intensive and Cloud Computing  Cloud Computing service models and Amazon Cloud</vt:lpstr>
      <vt:lpstr>Outline</vt:lpstr>
      <vt:lpstr>Review from last class</vt:lpstr>
      <vt:lpstr>Load balancing</vt:lpstr>
      <vt:lpstr>Cloud computing at a glance</vt:lpstr>
      <vt:lpstr>Cloud requirements (Yahoo!)</vt:lpstr>
      <vt:lpstr>Technical view</vt:lpstr>
      <vt:lpstr>Cloud entities</vt:lpstr>
      <vt:lpstr>Types of services (X as a Service)</vt:lpstr>
      <vt:lpstr>Cloud Service Models</vt:lpstr>
      <vt:lpstr>Virtualization</vt:lpstr>
      <vt:lpstr>New application opportunities with cloud</vt:lpstr>
      <vt:lpstr>Business view</vt:lpstr>
      <vt:lpstr>Top cloud players</vt:lpstr>
      <vt:lpstr>Provider’s benefits</vt:lpstr>
      <vt:lpstr>Consumer’s benefits</vt:lpstr>
      <vt:lpstr>Traditional data center: heavy penalty for under-provisioning</vt:lpstr>
      <vt:lpstr>Overprovisioning?</vt:lpstr>
      <vt:lpstr>Economics of cloud model</vt:lpstr>
      <vt:lpstr>Drawbacks of the cloud</vt:lpstr>
      <vt:lpstr>IDC cloud report </vt:lpstr>
      <vt:lpstr>Academic clouds</vt:lpstr>
      <vt:lpstr>Academic Cloud: Emulab https://www.emulab.net/  </vt:lpstr>
      <vt:lpstr>Cloud platform example: AWS</vt:lpstr>
      <vt:lpstr>AWS Services</vt:lpstr>
      <vt:lpstr>The AWS Cloud For Enterprises</vt:lpstr>
      <vt:lpstr>AWS service: Compute and monitoring</vt:lpstr>
      <vt:lpstr>AWS Service: Storage</vt:lpstr>
      <vt:lpstr>AWS service: Database</vt:lpstr>
      <vt:lpstr>AWS service: Messaging</vt:lpstr>
      <vt:lpstr>AWS Service: Networking</vt:lpstr>
      <vt:lpstr>EC2 instances</vt:lpstr>
      <vt:lpstr>EC2 environment</vt:lpstr>
      <vt:lpstr>Auto Scaling</vt:lpstr>
      <vt:lpstr>Simple Storage Service (S3)</vt:lpstr>
      <vt:lpstr>Simple Storage Service (S3)</vt:lpstr>
      <vt:lpstr>Elastic Block Storage (EBS)</vt:lpstr>
      <vt:lpstr>Elastic Block Store</vt:lpstr>
      <vt:lpstr>Outline</vt:lpstr>
      <vt:lpstr>Online photo processing service (1)</vt:lpstr>
      <vt:lpstr>Online photo processing service (2)</vt:lpstr>
      <vt:lpstr>Online photo processing service (3)</vt:lpstr>
      <vt:lpstr>Case study</vt:lpstr>
      <vt:lpstr>Outline</vt:lpstr>
      <vt:lpstr>Getting Started with Amazon EC2</vt:lpstr>
      <vt:lpstr>Terminology</vt:lpstr>
      <vt:lpstr>Regions and availability zones</vt:lpstr>
      <vt:lpstr>AWS Global Infrastructure</vt:lpstr>
      <vt:lpstr>Instance types</vt:lpstr>
      <vt:lpstr>EC2 Pricing Model</vt:lpstr>
      <vt:lpstr>Launch an EC2 instance</vt:lpstr>
      <vt:lpstr>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subject/>
  <dc:creator>Xubin He</dc:creator>
  <cp:keywords/>
  <dc:description/>
  <cp:revision>1</cp:revision>
  <dcterms:created xsi:type="dcterms:W3CDTF">2012-01-18T19:23:25Z</dcterms:created>
  <dcterms:modified xsi:type="dcterms:W3CDTF">2024-09-05T01:28:05Z</dcterms:modified>
  <cp:category/>
</cp:coreProperties>
</file>