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1"/>
  </p:notesMasterIdLst>
  <p:handoutMasterIdLst>
    <p:handoutMasterId r:id="rId52"/>
  </p:handoutMasterIdLst>
  <p:sldIdLst>
    <p:sldId id="756" r:id="rId2"/>
    <p:sldId id="774" r:id="rId3"/>
    <p:sldId id="717" r:id="rId4"/>
    <p:sldId id="714" r:id="rId5"/>
    <p:sldId id="755" r:id="rId6"/>
    <p:sldId id="750" r:id="rId7"/>
    <p:sldId id="775" r:id="rId8"/>
    <p:sldId id="759" r:id="rId9"/>
    <p:sldId id="761" r:id="rId10"/>
    <p:sldId id="682" r:id="rId11"/>
    <p:sldId id="688" r:id="rId12"/>
    <p:sldId id="769" r:id="rId13"/>
    <p:sldId id="765" r:id="rId14"/>
    <p:sldId id="696" r:id="rId15"/>
    <p:sldId id="697" r:id="rId16"/>
    <p:sldId id="698" r:id="rId17"/>
    <p:sldId id="773" r:id="rId18"/>
    <p:sldId id="699" r:id="rId19"/>
    <p:sldId id="700" r:id="rId20"/>
    <p:sldId id="766" r:id="rId21"/>
    <p:sldId id="701" r:id="rId22"/>
    <p:sldId id="767" r:id="rId23"/>
    <p:sldId id="776" r:id="rId24"/>
    <p:sldId id="772" r:id="rId25"/>
    <p:sldId id="718" r:id="rId26"/>
    <p:sldId id="693" r:id="rId27"/>
    <p:sldId id="647" r:id="rId28"/>
    <p:sldId id="649" r:id="rId29"/>
    <p:sldId id="748" r:id="rId30"/>
    <p:sldId id="749" r:id="rId31"/>
    <p:sldId id="738" r:id="rId32"/>
    <p:sldId id="651" r:id="rId33"/>
    <p:sldId id="740" r:id="rId34"/>
    <p:sldId id="741" r:id="rId35"/>
    <p:sldId id="743" r:id="rId36"/>
    <p:sldId id="744" r:id="rId37"/>
    <p:sldId id="745" r:id="rId38"/>
    <p:sldId id="747" r:id="rId39"/>
    <p:sldId id="652" r:id="rId40"/>
    <p:sldId id="653" r:id="rId41"/>
    <p:sldId id="654" r:id="rId42"/>
    <p:sldId id="655" r:id="rId43"/>
    <p:sldId id="656" r:id="rId44"/>
    <p:sldId id="659" r:id="rId45"/>
    <p:sldId id="660" r:id="rId46"/>
    <p:sldId id="661" r:id="rId47"/>
    <p:sldId id="664" r:id="rId48"/>
    <p:sldId id="726" r:id="rId49"/>
    <p:sldId id="733"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72D7A-580B-DA4B-92DB-95CC995E75CA}" v="1" dt="2024-09-10T17:12:38.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84"/>
    <p:restoredTop sz="78248"/>
  </p:normalViewPr>
  <p:slideViewPr>
    <p:cSldViewPr snapToGrid="0">
      <p:cViewPr varScale="1">
        <p:scale>
          <a:sx n="88" d="100"/>
          <a:sy n="88" d="100"/>
        </p:scale>
        <p:origin x="1952" y="184"/>
      </p:cViewPr>
      <p:guideLst>
        <p:guide orient="horz" pos="2160"/>
        <p:guide pos="28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6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bin He" userId="a33a216f-f5a5-48b2-8576-548ff3eb278c" providerId="ADAL" clId="{604C06B8-5DD1-2443-8F26-0BF5806672AE}"/>
    <pc:docChg chg="modSld">
      <pc:chgData name="Xubin He" userId="a33a216f-f5a5-48b2-8576-548ff3eb278c" providerId="ADAL" clId="{604C06B8-5DD1-2443-8F26-0BF5806672AE}" dt="2024-09-05T01:27:07.323" v="0" actId="20577"/>
      <pc:docMkLst>
        <pc:docMk/>
      </pc:docMkLst>
      <pc:sldChg chg="modSp mod">
        <pc:chgData name="Xubin He" userId="a33a216f-f5a5-48b2-8576-548ff3eb278c" providerId="ADAL" clId="{604C06B8-5DD1-2443-8F26-0BF5806672AE}" dt="2024-09-05T01:27:07.323" v="0" actId="20577"/>
        <pc:sldMkLst>
          <pc:docMk/>
          <pc:sldMk cId="0" sldId="756"/>
        </pc:sldMkLst>
        <pc:spChg chg="mod">
          <ac:chgData name="Xubin He" userId="a33a216f-f5a5-48b2-8576-548ff3eb278c" providerId="ADAL" clId="{604C06B8-5DD1-2443-8F26-0BF5806672AE}" dt="2024-09-05T01:27:07.323" v="0" actId="20577"/>
          <ac:spMkLst>
            <pc:docMk/>
            <pc:sldMk cId="0" sldId="756"/>
            <ac:spMk id="4097" creationId="{A4411615-20DC-88D6-5A10-2C82B17596CD}"/>
          </ac:spMkLst>
        </pc:spChg>
      </pc:sldChg>
    </pc:docChg>
  </pc:docChgLst>
  <pc:docChgLst>
    <pc:chgData name="Xubin He" userId="a33a216f-f5a5-48b2-8576-548ff3eb278c" providerId="ADAL" clId="{80B72D7A-580B-DA4B-92DB-95CC995E75CA}"/>
    <pc:docChg chg="modSld">
      <pc:chgData name="Xubin He" userId="a33a216f-f5a5-48b2-8576-548ff3eb278c" providerId="ADAL" clId="{80B72D7A-580B-DA4B-92DB-95CC995E75CA}" dt="2024-09-06T14:37:21.442" v="0" actId="20577"/>
      <pc:docMkLst>
        <pc:docMk/>
      </pc:docMkLst>
      <pc:sldChg chg="modSp mod">
        <pc:chgData name="Xubin He" userId="a33a216f-f5a5-48b2-8576-548ff3eb278c" providerId="ADAL" clId="{80B72D7A-580B-DA4B-92DB-95CC995E75CA}" dt="2024-09-06T14:37:21.442" v="0" actId="20577"/>
        <pc:sldMkLst>
          <pc:docMk/>
          <pc:sldMk cId="0" sldId="774"/>
        </pc:sldMkLst>
        <pc:spChg chg="mod">
          <ac:chgData name="Xubin He" userId="a33a216f-f5a5-48b2-8576-548ff3eb278c" providerId="ADAL" clId="{80B72D7A-580B-DA4B-92DB-95CC995E75CA}" dt="2024-09-06T14:37:21.442" v="0" actId="20577"/>
          <ac:spMkLst>
            <pc:docMk/>
            <pc:sldMk cId="0" sldId="774"/>
            <ac:spMk id="6146" creationId="{43D07FBB-F417-582C-EA8B-3E19FFF7D5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A6A72B8-D6FA-8F8B-0F19-A876C494450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endParaRPr lang="en-US" altLang="en-US"/>
          </a:p>
        </p:txBody>
      </p:sp>
      <p:sp>
        <p:nvSpPr>
          <p:cNvPr id="101379" name="Rectangle 3">
            <a:extLst>
              <a:ext uri="{FF2B5EF4-FFF2-40B4-BE49-F238E27FC236}">
                <a16:creationId xmlns:a16="http://schemas.microsoft.com/office/drawing/2014/main" id="{920CCC84-14B0-971E-E52B-834D0122C1FE}"/>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ltLang="en-US"/>
          </a:p>
        </p:txBody>
      </p:sp>
      <p:sp>
        <p:nvSpPr>
          <p:cNvPr id="101380" name="Rectangle 4">
            <a:extLst>
              <a:ext uri="{FF2B5EF4-FFF2-40B4-BE49-F238E27FC236}">
                <a16:creationId xmlns:a16="http://schemas.microsoft.com/office/drawing/2014/main" id="{79D0BFD7-5F9B-AC88-E21C-D7FD773FD526}"/>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r>
              <a:rPr lang="en-US" altLang="en-US"/>
              <a:t>ECE6130: Computer Architecture,  T.T.U</a:t>
            </a:r>
          </a:p>
        </p:txBody>
      </p:sp>
      <p:sp>
        <p:nvSpPr>
          <p:cNvPr id="101381" name="Rectangle 5">
            <a:extLst>
              <a:ext uri="{FF2B5EF4-FFF2-40B4-BE49-F238E27FC236}">
                <a16:creationId xmlns:a16="http://schemas.microsoft.com/office/drawing/2014/main" id="{A8F83B36-BA55-417E-78D5-3B06670B296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EA0F098-1716-DB46-8635-FD482FCF8E16}"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43D43CB-E2BF-A44D-3C35-943F96D8699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endParaRPr lang="en-US" altLang="en-US"/>
          </a:p>
        </p:txBody>
      </p:sp>
      <p:sp>
        <p:nvSpPr>
          <p:cNvPr id="14339" name="Rectangle 3">
            <a:extLst>
              <a:ext uri="{FF2B5EF4-FFF2-40B4-BE49-F238E27FC236}">
                <a16:creationId xmlns:a16="http://schemas.microsoft.com/office/drawing/2014/main" id="{50447490-445E-8ADB-BA89-B1AEA98DE4E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ea typeface="+mn-ea"/>
                <a:cs typeface="+mn-cs"/>
              </a:defRPr>
            </a:lvl1pPr>
          </a:lstStyle>
          <a:p>
            <a:pPr>
              <a:defRPr/>
            </a:pPr>
            <a:endParaRPr lang="en-US" altLang="en-US"/>
          </a:p>
        </p:txBody>
      </p:sp>
      <p:sp>
        <p:nvSpPr>
          <p:cNvPr id="2052" name="Rectangle 4">
            <a:extLst>
              <a:ext uri="{FF2B5EF4-FFF2-40B4-BE49-F238E27FC236}">
                <a16:creationId xmlns:a16="http://schemas.microsoft.com/office/drawing/2014/main" id="{07322F5E-F26F-0636-2C8D-8CC04A72C5F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FF73483C-831C-67F2-C7E0-C46F0C2C0A3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4342" name="Rectangle 6">
            <a:extLst>
              <a:ext uri="{FF2B5EF4-FFF2-40B4-BE49-F238E27FC236}">
                <a16:creationId xmlns:a16="http://schemas.microsoft.com/office/drawing/2014/main" id="{B17996BC-811B-C30A-66A4-494B4E2DA89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ea typeface="+mn-ea"/>
                <a:cs typeface="+mn-cs"/>
              </a:defRPr>
            </a:lvl1pPr>
          </a:lstStyle>
          <a:p>
            <a:pPr>
              <a:defRPr/>
            </a:pPr>
            <a:r>
              <a:rPr lang="en-US" altLang="en-US"/>
              <a:t>ECE6130: Computer Architecture,  T.T.U</a:t>
            </a:r>
          </a:p>
        </p:txBody>
      </p:sp>
      <p:sp>
        <p:nvSpPr>
          <p:cNvPr id="14343" name="Rectangle 7">
            <a:extLst>
              <a:ext uri="{FF2B5EF4-FFF2-40B4-BE49-F238E27FC236}">
                <a16:creationId xmlns:a16="http://schemas.microsoft.com/office/drawing/2014/main" id="{C85397E8-D065-C67E-8B4F-BBFB2663BA30}"/>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0E8FCF9-BF0B-9841-99B0-AB3907A830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6">
            <a:extLst>
              <a:ext uri="{FF2B5EF4-FFF2-40B4-BE49-F238E27FC236}">
                <a16:creationId xmlns:a16="http://schemas.microsoft.com/office/drawing/2014/main" id="{39F77E58-463A-9961-A8F7-DF93D0225C0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r>
              <a:rPr lang="en-US" altLang="en-US"/>
              <a:t>ECE6130: Computer Architecture,  T.T.U</a:t>
            </a:r>
          </a:p>
        </p:txBody>
      </p:sp>
      <p:sp>
        <p:nvSpPr>
          <p:cNvPr id="5122" name="Rectangle 7">
            <a:extLst>
              <a:ext uri="{FF2B5EF4-FFF2-40B4-BE49-F238E27FC236}">
                <a16:creationId xmlns:a16="http://schemas.microsoft.com/office/drawing/2014/main" id="{EE9E4BD1-F0CF-3A9D-3071-50F412BAA7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FDD9183-8B7F-CD4B-B782-E12B3D3BB053}" type="slidenum">
              <a:rPr lang="en-US" altLang="en-US" smtClean="0"/>
              <a:pPr>
                <a:spcBef>
                  <a:spcPct val="0"/>
                </a:spcBef>
              </a:pPr>
              <a:t>1</a:t>
            </a:fld>
            <a:endParaRPr lang="en-US" altLang="en-US"/>
          </a:p>
        </p:txBody>
      </p:sp>
      <p:sp>
        <p:nvSpPr>
          <p:cNvPr id="5123" name="Rectangle 2050">
            <a:extLst>
              <a:ext uri="{FF2B5EF4-FFF2-40B4-BE49-F238E27FC236}">
                <a16:creationId xmlns:a16="http://schemas.microsoft.com/office/drawing/2014/main" id="{608DB016-3B04-5B31-3189-8ACCFA22216D}"/>
              </a:ext>
            </a:extLst>
          </p:cNvPr>
          <p:cNvSpPr>
            <a:spLocks noGrp="1" noRot="1" noChangeAspect="1" noChangeArrowheads="1" noTextEdit="1"/>
          </p:cNvSpPr>
          <p:nvPr>
            <p:ph type="sldImg"/>
          </p:nvPr>
        </p:nvSpPr>
        <p:spPr>
          <a:ln/>
        </p:spPr>
      </p:sp>
      <p:sp>
        <p:nvSpPr>
          <p:cNvPr id="5124" name="Rectangle 2051">
            <a:extLst>
              <a:ext uri="{FF2B5EF4-FFF2-40B4-BE49-F238E27FC236}">
                <a16:creationId xmlns:a16="http://schemas.microsoft.com/office/drawing/2014/main" id="{EBEF4401-2A32-A1AC-B853-BDD0D2D8EA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5561F3A-482B-36E6-04E4-7D322383405B}"/>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20785308-58ED-34AB-C291-AFAAF5ADB1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4579" name="Slide Number Placeholder 3">
            <a:extLst>
              <a:ext uri="{FF2B5EF4-FFF2-40B4-BE49-F238E27FC236}">
                <a16:creationId xmlns:a16="http://schemas.microsoft.com/office/drawing/2014/main" id="{B8E463F2-D530-85EC-DBC3-692CA7D8B1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9E4AF568-421E-9946-92B4-6E51E4C16158}" type="slidenum">
              <a:rPr lang="en-US" altLang="en-US" smtClean="0">
                <a:latin typeface="Arial" panose="020B0604020202020204" pitchFamily="34" charset="0"/>
              </a:rPr>
              <a:pPr eaLnBrk="1" hangingPunct="1">
                <a:spcBef>
                  <a:spcPct val="0"/>
                </a:spcBef>
              </a:pPr>
              <a:t>11</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5CAE932B-12D6-BA43-AE6B-AB910C697807}"/>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78D58EE8-DDAC-41D4-8075-29C7BD9728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9E3F4609-0C52-DA4E-B9AA-E82AEDD63D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5FD527EC-7B8C-8E4D-8E9A-29FB94CF0967}" type="slidenum">
              <a:rPr lang="en-US" altLang="en-US" smtClean="0">
                <a:latin typeface="Arial" panose="020B0604020202020204" pitchFamily="34" charset="0"/>
              </a:rPr>
              <a:pPr eaLnBrk="1" hangingPunct="1">
                <a:spcBef>
                  <a:spcPct val="0"/>
                </a:spcBef>
              </a:pPr>
              <a:t>13</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AC455C1F-BE37-185D-C908-E5983130A1F0}"/>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56222B0B-0897-22B4-F048-D97E5CD59A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US" altLang="en-US">
                <a:ea typeface="ＭＳ Ｐゴシック" panose="020B0600070205080204" pitchFamily="34" charset="-128"/>
              </a:rPr>
              <a:t>S3</a:t>
            </a:r>
          </a:p>
        </p:txBody>
      </p:sp>
      <p:sp>
        <p:nvSpPr>
          <p:cNvPr id="30723" name="Slide Number Placeholder 3">
            <a:extLst>
              <a:ext uri="{FF2B5EF4-FFF2-40B4-BE49-F238E27FC236}">
                <a16:creationId xmlns:a16="http://schemas.microsoft.com/office/drawing/2014/main" id="{587FF990-70F9-E965-2909-228D73FBE2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90DCBDD4-3160-B04B-88CE-05137221CA82}" type="slidenum">
              <a:rPr lang="en-US" altLang="en-US" smtClean="0">
                <a:latin typeface="Arial" panose="020B0604020202020204" pitchFamily="34" charset="0"/>
              </a:rPr>
              <a:pPr eaLnBrk="1" hangingPunct="1">
                <a:spcBef>
                  <a:spcPct val="0"/>
                </a:spcBef>
              </a:pPr>
              <a:t>15</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9845CCE4-E184-E378-EE79-5D9B3EB9CD60}"/>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E59FBF8E-05F7-3EDC-4E74-480B63889D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5AC0E844-D9FD-3068-50EE-F74CC071A5E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4D6C5FDE-A65F-B143-847F-6759CA0B3ACB}" type="slidenum">
              <a:rPr lang="en-US" altLang="en-US" smtClean="0">
                <a:latin typeface="Arial" panose="020B0604020202020204" pitchFamily="34" charset="0"/>
              </a:rPr>
              <a:pPr eaLnBrk="1" hangingPunct="1">
                <a:spcBef>
                  <a:spcPct val="0"/>
                </a:spcBef>
              </a:pPr>
              <a:t>18</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0B2473CA-D562-4414-73DA-EB08B7939218}"/>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23904C57-A836-AA47-BF66-6E8A3B5E7B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36867" name="Slide Number Placeholder 3">
            <a:extLst>
              <a:ext uri="{FF2B5EF4-FFF2-40B4-BE49-F238E27FC236}">
                <a16:creationId xmlns:a16="http://schemas.microsoft.com/office/drawing/2014/main" id="{003576A9-A4CC-8657-18BD-19DD5430BA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E125A9FE-8E7D-6642-A852-309E4ED217F8}" type="slidenum">
              <a:rPr lang="en-US" altLang="en-US" smtClean="0">
                <a:latin typeface="Arial" panose="020B0604020202020204" pitchFamily="34" charset="0"/>
              </a:rPr>
              <a:pPr eaLnBrk="1" hangingPunct="1">
                <a:spcBef>
                  <a:spcPct val="0"/>
                </a:spcBef>
              </a:pPr>
              <a:t>19</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94FE3BC0-F68D-8BFE-F719-137E373E82F8}"/>
              </a:ext>
            </a:extLst>
          </p:cNvPr>
          <p:cNvSpPr>
            <a:spLocks noGrp="1" noRot="1" noChangeAspect="1" noChangeArrowheads="1" noTextEdit="1"/>
          </p:cNvSpPr>
          <p:nvPr>
            <p:ph type="sldImg"/>
          </p:nvPr>
        </p:nvSpPr>
        <p:spPr>
          <a:ln/>
        </p:spPr>
      </p:sp>
      <p:sp>
        <p:nvSpPr>
          <p:cNvPr id="39938" name="Notes Placeholder 2">
            <a:extLst>
              <a:ext uri="{FF2B5EF4-FFF2-40B4-BE49-F238E27FC236}">
                <a16:creationId xmlns:a16="http://schemas.microsoft.com/office/drawing/2014/main" id="{3D3940BC-3E3F-DDFF-59E8-D8BE5D9A9B8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ea typeface="ＭＳ Ｐゴシック" panose="020B0600070205080204" pitchFamily="34" charset="-128"/>
              </a:rPr>
              <a:t>Amazon ElastiCache</a:t>
            </a:r>
          </a:p>
        </p:txBody>
      </p:sp>
      <p:sp>
        <p:nvSpPr>
          <p:cNvPr id="39939" name="Slide Number Placeholder 3">
            <a:extLst>
              <a:ext uri="{FF2B5EF4-FFF2-40B4-BE49-F238E27FC236}">
                <a16:creationId xmlns:a16="http://schemas.microsoft.com/office/drawing/2014/main" id="{A36928B3-D20C-900A-E61A-95FC47DEE6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77D66AF6-CC49-BB42-AFA9-E82375B7AA6E}" type="slidenum">
              <a:rPr lang="en-US" altLang="en-US" smtClean="0">
                <a:latin typeface="Arial" panose="020B0604020202020204" pitchFamily="34" charset="0"/>
              </a:rPr>
              <a:pPr eaLnBrk="1" hangingPunct="1">
                <a:spcBef>
                  <a:spcPct val="0"/>
                </a:spcBef>
              </a:pPr>
              <a:t>21</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D502547E-131C-84A1-2124-4831C7F48D9B}"/>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12B22E5A-8B8C-EDF9-ED27-06CF4481B6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Equivalent to AWS EC2</a:t>
            </a:r>
          </a:p>
        </p:txBody>
      </p:sp>
      <p:sp>
        <p:nvSpPr>
          <p:cNvPr id="4" name="Footer Placeholder 3">
            <a:extLst>
              <a:ext uri="{FF2B5EF4-FFF2-40B4-BE49-F238E27FC236}">
                <a16:creationId xmlns:a16="http://schemas.microsoft.com/office/drawing/2014/main" id="{CDFCB14F-E8C4-F72F-1654-543178C48DF0}"/>
              </a:ext>
            </a:extLst>
          </p:cNvPr>
          <p:cNvSpPr>
            <a:spLocks noGrp="1"/>
          </p:cNvSpPr>
          <p:nvPr>
            <p:ph type="ftr" sz="quarter" idx="4"/>
          </p:nvPr>
        </p:nvSpPr>
        <p:spPr/>
        <p:txBody>
          <a:bodyPr/>
          <a:lstStyle/>
          <a:p>
            <a:pPr>
              <a:defRPr/>
            </a:pPr>
            <a:r>
              <a:rPr lang="en-US" altLang="en-US"/>
              <a:t>ECE6130: Computer Architecture,  T.T.U</a:t>
            </a:r>
          </a:p>
        </p:txBody>
      </p:sp>
      <p:sp>
        <p:nvSpPr>
          <p:cNvPr id="43012" name="Slide Number Placeholder 4">
            <a:extLst>
              <a:ext uri="{FF2B5EF4-FFF2-40B4-BE49-F238E27FC236}">
                <a16:creationId xmlns:a16="http://schemas.microsoft.com/office/drawing/2014/main" id="{FD9D9A8C-FE1A-BE66-B1E5-2D62979CC5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637BCF0F-4841-9349-A445-6DE80217B50F}" type="slidenum">
              <a:rPr lang="en-US" altLang="en-US" sz="1200" smtClean="0"/>
              <a:pPr/>
              <a:t>23</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36639389-4554-C621-BD83-D024BFDC5EF4}"/>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DCE0D80E-A3BB-CED2-0E41-271B536A60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01B4C19C-1FA8-1EBD-CB08-1C3CDB747D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D94FD57-88D5-4443-984B-B4677F6C644F}" type="slidenum">
              <a:rPr lang="en-US" altLang="en-US" sz="1200" smtClean="0"/>
              <a:pPr/>
              <a:t>24</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DCDD13D2-5CDA-0602-3A7A-7E24DA50B721}"/>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B87507CE-5774-6EF8-FB61-4FAEFA7A9906}"/>
              </a:ext>
            </a:extLst>
          </p:cNvPr>
          <p:cNvSpPr>
            <a:spLocks noGrp="1"/>
          </p:cNvSpPr>
          <p:nvPr>
            <p:ph type="body" idx="1"/>
          </p:nvPr>
        </p:nvSpPr>
        <p:spPr/>
        <p:txBody>
          <a:bodyPr/>
          <a:lstStyle/>
          <a:p>
            <a:pPr>
              <a:defRPr/>
            </a:pPr>
            <a:r>
              <a:rPr lang="en-US" sz="900" dirty="0">
                <a:latin typeface="Segoe UI" pitchFamily="34" charset="0"/>
                <a:ea typeface="+mn-ea"/>
                <a:cs typeface="+mn-cs"/>
              </a:rPr>
              <a:t>Fabric Controller: A set of modified virtual Windows Server 2008 images running across Azure that control provisioning and management, kernel of the OS</a:t>
            </a:r>
          </a:p>
          <a:p>
            <a:pPr>
              <a:defRPr/>
            </a:pPr>
            <a:r>
              <a:rPr lang="en-US" sz="900" dirty="0">
                <a:latin typeface="Segoe UI" pitchFamily="34" charset="0"/>
                <a:ea typeface="+mn-ea"/>
                <a:cs typeface="+mn-cs"/>
              </a:rPr>
              <a:t>Role: Microsoft’s name for a specific configuration of Azure virtual machine. The terminology is from Hyper-V.</a:t>
            </a:r>
          </a:p>
          <a:p>
            <a:pPr>
              <a:defRPr/>
            </a:pPr>
            <a:r>
              <a:rPr lang="en-US" sz="900" dirty="0">
                <a:latin typeface="Segoe UI" pitchFamily="34" charset="0"/>
                <a:ea typeface="+mn-ea"/>
                <a:cs typeface="+mn-cs"/>
              </a:rPr>
              <a:t>Service: Azure lets users run Services, which then run virtual machine instances in a few pre-configured types, like Web or Worker Roles. A Service is a batch of instances that are all governed by the Service parameters and policy.</a:t>
            </a:r>
          </a:p>
          <a:p>
            <a:pPr>
              <a:defRPr/>
            </a:pPr>
            <a:endParaRPr lang="en-US" sz="900" dirty="0">
              <a:latin typeface="Segoe UI" pitchFamily="34" charset="0"/>
              <a:ea typeface="+mn-ea"/>
              <a:cs typeface="+mn-cs"/>
            </a:endParaRPr>
          </a:p>
          <a:p>
            <a:pPr>
              <a:defRPr/>
            </a:pPr>
            <a:r>
              <a:rPr lang="en-US" dirty="0"/>
              <a:t>RDFE serves as the front end for all Windows Azure services</a:t>
            </a:r>
          </a:p>
          <a:p>
            <a:pPr lvl="1">
              <a:defRPr/>
            </a:pPr>
            <a:r>
              <a:rPr lang="en-US" dirty="0"/>
              <a:t>Subscription management</a:t>
            </a:r>
          </a:p>
          <a:p>
            <a:pPr lvl="1">
              <a:defRPr/>
            </a:pPr>
            <a:r>
              <a:rPr lang="en-US" dirty="0"/>
              <a:t>Billing </a:t>
            </a:r>
          </a:p>
          <a:p>
            <a:pPr lvl="1">
              <a:defRPr/>
            </a:pPr>
            <a:r>
              <a:rPr lang="en-US" dirty="0"/>
              <a:t>User access</a:t>
            </a:r>
          </a:p>
          <a:p>
            <a:pPr lvl="1">
              <a:defRPr/>
            </a:pPr>
            <a:r>
              <a:rPr lang="en-US" dirty="0"/>
              <a:t>Service management</a:t>
            </a:r>
          </a:p>
          <a:p>
            <a:pPr>
              <a:defRPr/>
            </a:pPr>
            <a:r>
              <a:rPr lang="en-US" dirty="0"/>
              <a:t>RDFE is responsible for picking clusters to deploy services and storage accounts	</a:t>
            </a:r>
          </a:p>
          <a:p>
            <a:pPr lvl="1">
              <a:defRPr/>
            </a:pPr>
            <a:r>
              <a:rPr lang="en-US" dirty="0"/>
              <a:t>First datacenter region</a:t>
            </a:r>
          </a:p>
          <a:p>
            <a:pPr lvl="1">
              <a:defRPr/>
            </a:pPr>
            <a:r>
              <a:rPr lang="en-US" dirty="0"/>
              <a:t>Then affinity group or cluster load</a:t>
            </a:r>
          </a:p>
          <a:p>
            <a:pPr lvl="2">
              <a:defRPr/>
            </a:pPr>
            <a:r>
              <a:rPr lang="en-US" dirty="0"/>
              <a:t>Normalized VIP and core utilization</a:t>
            </a:r>
          </a:p>
          <a:p>
            <a:pPr>
              <a:defRPr/>
            </a:pPr>
            <a:endParaRPr lang="en-US" sz="900" dirty="0">
              <a:latin typeface="Segoe UI" pitchFamily="34" charset="0"/>
              <a:ea typeface="+mn-ea"/>
              <a:cs typeface="+mn-cs"/>
            </a:endParaRPr>
          </a:p>
          <a:p>
            <a:pPr>
              <a:defRPr/>
            </a:pPr>
            <a:endParaRPr lang="en-US" dirty="0"/>
          </a:p>
        </p:txBody>
      </p:sp>
      <p:sp>
        <p:nvSpPr>
          <p:cNvPr id="47107" name="Slide Number Placeholder 3">
            <a:extLst>
              <a:ext uri="{FF2B5EF4-FFF2-40B4-BE49-F238E27FC236}">
                <a16:creationId xmlns:a16="http://schemas.microsoft.com/office/drawing/2014/main" id="{681E898B-FE8B-5236-B3E4-5D602766B0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90FD78B-6837-B545-A5A4-7129932E4A7C}" type="slidenum">
              <a:rPr lang="en-US" altLang="en-US" sz="1200" smtClean="0"/>
              <a:pPr/>
              <a:t>25</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E447D5EA-3D23-ABE1-1C69-254DFDC48051}"/>
              </a:ext>
            </a:extLst>
          </p:cNvPr>
          <p:cNvSpPr>
            <a:spLocks noGrp="1" noRot="1" noChangeAspect="1" noChangeArrowheads="1" noTextEdit="1"/>
          </p:cNvSpPr>
          <p:nvPr>
            <p:ph type="sldImg"/>
          </p:nvPr>
        </p:nvSpPr>
        <p:spPr>
          <a:xfrm>
            <a:off x="1116013" y="696913"/>
            <a:ext cx="4649787" cy="3486150"/>
          </a:xfrm>
          <a:ln/>
        </p:spPr>
      </p:sp>
      <p:sp>
        <p:nvSpPr>
          <p:cNvPr id="49154" name="Notes Placeholder 2">
            <a:extLst>
              <a:ext uri="{FF2B5EF4-FFF2-40B4-BE49-F238E27FC236}">
                <a16:creationId xmlns:a16="http://schemas.microsoft.com/office/drawing/2014/main" id="{9D5966AB-8F74-B79F-727B-08030C50AF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Microsoft think about the stack to provide connectivity between on-premise and cloud.</a:t>
            </a:r>
          </a:p>
          <a:p>
            <a:r>
              <a:rPr lang="en-US" altLang="en-US">
                <a:ea typeface="ＭＳ Ｐゴシック" panose="020B0600070205080204" pitchFamily="34" charset="-128"/>
              </a:rPr>
              <a:t>Specifically this deck focuses on the last two layers</a:t>
            </a:r>
          </a:p>
          <a:p>
            <a:endParaRPr lang="en-US" altLang="en-US">
              <a:ea typeface="ＭＳ Ｐゴシック" panose="020B0600070205080204" pitchFamily="34" charset="-128"/>
            </a:endParaRPr>
          </a:p>
          <a:p>
            <a:r>
              <a:rPr lang="en-US" altLang="en-US">
                <a:ea typeface="ＭＳ Ｐゴシック" panose="020B0600070205080204" pitchFamily="34" charset="-128"/>
              </a:rPr>
              <a:t>Servicebus vs connect – SB requires app code change, Connect/Virtual Networks do not. </a:t>
            </a:r>
          </a:p>
          <a:p>
            <a:endParaRPr lang="en-US" altLang="en-US">
              <a:ea typeface="ＭＳ Ｐゴシック" panose="020B0600070205080204" pitchFamily="34" charset="-128"/>
            </a:endParaRPr>
          </a:p>
          <a:p>
            <a:r>
              <a:rPr lang="en-US" altLang="en-US">
                <a:ea typeface="ＭＳ Ｐゴシック" panose="020B0600070205080204" pitchFamily="34" charset="-128"/>
              </a:rPr>
              <a:t>Virtual Networks are the net new here. They provide site to site connectivity where Connect provided server to server connectivity.</a:t>
            </a:r>
          </a:p>
          <a:p>
            <a:r>
              <a:rPr lang="en-US" altLang="en-US">
                <a:ea typeface="ＭＳ Ｐゴシック" panose="020B0600070205080204" pitchFamily="34" charset="-128"/>
              </a:rPr>
              <a:t>Virtual Networks are the more flexible and powerful option.</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0B188955-24EF-B0FA-C2D3-0BC3D4A41D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6831772-08C8-D049-89AE-774D81D28B33}" type="slidenum">
              <a:rPr lang="en-US" altLang="en-US" sz="1200" smtClean="0">
                <a:solidFill>
                  <a:srgbClr val="000000"/>
                </a:solidFill>
              </a:rPr>
              <a:pPr/>
              <a:t>26</a:t>
            </a:fld>
            <a:endParaRPr lang="en-US" altLang="en-US"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C03E896B-B288-F7D0-9BCB-0EBF8DD3F38B}"/>
              </a:ext>
            </a:extLst>
          </p:cNvPr>
          <p:cNvSpPr>
            <a:spLocks noGrp="1" noRot="1" noChangeAspect="1" noChangeArrowheads="1" noTextEdit="1"/>
          </p:cNvSpPr>
          <p:nvPr>
            <p:ph type="sldImg"/>
          </p:nvPr>
        </p:nvSpPr>
        <p:spPr>
          <a:ln/>
        </p:spPr>
      </p:sp>
      <p:sp>
        <p:nvSpPr>
          <p:cNvPr id="7170" name="Notes Placeholder 2">
            <a:extLst>
              <a:ext uri="{FF2B5EF4-FFF2-40B4-BE49-F238E27FC236}">
                <a16:creationId xmlns:a16="http://schemas.microsoft.com/office/drawing/2014/main" id="{9FF5B888-3B72-BDDA-D278-59F264618D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171" name="Slide Number Placeholder 3">
            <a:extLst>
              <a:ext uri="{FF2B5EF4-FFF2-40B4-BE49-F238E27FC236}">
                <a16:creationId xmlns:a16="http://schemas.microsoft.com/office/drawing/2014/main" id="{471CBBCC-CF19-9320-3E15-62C5E22501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3DC0BD2-6264-5542-ABDE-72AD1F5DA4C3}"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2EE8CA05-EDE3-7CAC-F8F0-19B97D9A8CE2}"/>
              </a:ext>
            </a:extLst>
          </p:cNvPr>
          <p:cNvSpPr>
            <a:spLocks noGrp="1" noRot="1" noChangeAspect="1" noChangeArrowheads="1" noTextEdit="1"/>
          </p:cNvSpPr>
          <p:nvPr>
            <p:ph type="sldImg"/>
          </p:nvPr>
        </p:nvSpPr>
        <p:spPr>
          <a:ln/>
        </p:spPr>
      </p:sp>
      <p:sp>
        <p:nvSpPr>
          <p:cNvPr id="53250" name="Notes Placeholder 2">
            <a:extLst>
              <a:ext uri="{FF2B5EF4-FFF2-40B4-BE49-F238E27FC236}">
                <a16:creationId xmlns:a16="http://schemas.microsoft.com/office/drawing/2014/main" id="{926E1065-3F60-7C57-73A4-546824A6B9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23925"/>
            <a:r>
              <a:rPr lang="en-US" altLang="en-US">
                <a:ea typeface="ＭＳ Ｐゴシック" panose="020B0600070205080204" pitchFamily="34" charset="-128"/>
              </a:rPr>
              <a:t>The OS and Data Disks are stored in Windows Azure storage. So in addition to the data being persistent you also get the benefits of storage which means your VHD is replicated 3X’s locally and also 3X’s in a separate data center in the same region (geo-replication)</a:t>
            </a:r>
          </a:p>
          <a:p>
            <a:pPr defTabSz="923925"/>
            <a:endParaRPr lang="en-US" altLang="en-US">
              <a:ea typeface="ＭＳ Ｐゴシック" panose="020B0600070205080204" pitchFamily="34" charset="-128"/>
            </a:endParaRPr>
          </a:p>
        </p:txBody>
      </p:sp>
      <p:sp>
        <p:nvSpPr>
          <p:cNvPr id="53251" name="Slide Number Placeholder 3">
            <a:extLst>
              <a:ext uri="{FF2B5EF4-FFF2-40B4-BE49-F238E27FC236}">
                <a16:creationId xmlns:a16="http://schemas.microsoft.com/office/drawing/2014/main" id="{8103E80A-3B0D-64F8-B39A-A5BE7F1022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51438CB-F933-2D4F-9B2E-B2644D0684A9}" type="slidenum">
              <a:rPr lang="en-US" altLang="en-US" sz="1200" smtClean="0">
                <a:solidFill>
                  <a:srgbClr val="000000"/>
                </a:solidFill>
              </a:rPr>
              <a:pPr/>
              <a:t>29</a:t>
            </a:fld>
            <a:endParaRPr lang="en-US" altLang="en-US" sz="120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228D86A0-78A3-C108-D07A-D8D8CBDEBED9}"/>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DB468970-C137-62CB-21BD-F8B17A723A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This slide simply highlights that if the physical hardware backing your VM goes down a new server will start and pick up the same VHD.</a:t>
            </a:r>
          </a:p>
        </p:txBody>
      </p:sp>
      <p:sp>
        <p:nvSpPr>
          <p:cNvPr id="55299" name="Slide Number Placeholder 3">
            <a:extLst>
              <a:ext uri="{FF2B5EF4-FFF2-40B4-BE49-F238E27FC236}">
                <a16:creationId xmlns:a16="http://schemas.microsoft.com/office/drawing/2014/main" id="{55ABA86E-EFA2-77F4-7A4D-4DCF9B9712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3D90255-5F79-F741-8A73-D740A73FEA3E}" type="slidenum">
              <a:rPr lang="en-US" altLang="en-US" sz="1200" smtClean="0">
                <a:solidFill>
                  <a:srgbClr val="000000"/>
                </a:solidFill>
              </a:rPr>
              <a:pPr/>
              <a:t>30</a:t>
            </a:fld>
            <a:endParaRPr lang="en-US" altLang="en-US" sz="120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F086CA60-0E74-C84E-DCA8-B39C34A764C2}"/>
              </a:ext>
            </a:extLst>
          </p:cNvPr>
          <p:cNvSpPr>
            <a:spLocks noGrp="1" noRot="1" noChangeAspect="1" noChangeArrowheads="1" noTextEdit="1"/>
          </p:cNvSpPr>
          <p:nvPr>
            <p:ph type="sldImg"/>
          </p:nvPr>
        </p:nvSpPr>
        <p:spPr>
          <a:xfrm>
            <a:off x="1192213" y="703263"/>
            <a:ext cx="4692650" cy="3519487"/>
          </a:xfrm>
          <a:ln/>
        </p:spPr>
      </p:sp>
      <p:sp>
        <p:nvSpPr>
          <p:cNvPr id="57346" name="Notes Placeholder 2">
            <a:extLst>
              <a:ext uri="{FF2B5EF4-FFF2-40B4-BE49-F238E27FC236}">
                <a16:creationId xmlns:a16="http://schemas.microsoft.com/office/drawing/2014/main" id="{B67A179F-FAF7-F454-026A-2118F8572C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AD40DD91-AAE8-B681-1803-ACF9F3E70A52}"/>
              </a:ext>
            </a:extLst>
          </p:cNvPr>
          <p:cNvSpPr>
            <a:spLocks noGrp="1"/>
          </p:cNvSpPr>
          <p:nvPr>
            <p:ph type="hdr" sz="quarter"/>
          </p:nvPr>
        </p:nvSpPr>
        <p:spPr/>
        <p:txBody>
          <a:bodyPr/>
          <a:lstStyle/>
          <a:p>
            <a:pPr>
              <a:defRPr/>
            </a:pPr>
            <a:r>
              <a:rPr lang="en-US" dirty="0">
                <a:solidFill>
                  <a:prstClr val="black"/>
                </a:solidFill>
              </a:rPr>
              <a:t>TechEd 2012</a:t>
            </a:r>
          </a:p>
        </p:txBody>
      </p:sp>
      <p:sp>
        <p:nvSpPr>
          <p:cNvPr id="5" name="Date Placeholder 4">
            <a:extLst>
              <a:ext uri="{FF2B5EF4-FFF2-40B4-BE49-F238E27FC236}">
                <a16:creationId xmlns:a16="http://schemas.microsoft.com/office/drawing/2014/main" id="{2295F38C-C257-C18C-94A4-BBE7F0691D31}"/>
              </a:ext>
            </a:extLst>
          </p:cNvPr>
          <p:cNvSpPr>
            <a:spLocks noGrp="1"/>
          </p:cNvSpPr>
          <p:nvPr>
            <p:ph type="dt" sz="quarter" idx="1"/>
          </p:nvPr>
        </p:nvSpPr>
        <p:spPr/>
        <p:txBody>
          <a:bodyPr/>
          <a:lstStyle/>
          <a:p>
            <a:pPr>
              <a:defRPr/>
            </a:pPr>
            <a:fld id="{81331B57-0BE5-4F82-AA58-76F53EFF3ADA}" type="datetime8">
              <a:rPr lang="en-US" smtClean="0">
                <a:solidFill>
                  <a:prstClr val="black"/>
                </a:solidFill>
              </a:rPr>
              <a:pPr>
                <a:defRPr/>
              </a:pPr>
              <a:t>9/10/24 12:57 PM</a:t>
            </a:fld>
            <a:endParaRPr lang="en-US" dirty="0">
              <a:solidFill>
                <a:prstClr val="black"/>
              </a:solidFill>
            </a:endParaRPr>
          </a:p>
        </p:txBody>
      </p:sp>
      <p:sp>
        <p:nvSpPr>
          <p:cNvPr id="57349" name="Slide Number Placeholder 6">
            <a:extLst>
              <a:ext uri="{FF2B5EF4-FFF2-40B4-BE49-F238E27FC236}">
                <a16:creationId xmlns:a16="http://schemas.microsoft.com/office/drawing/2014/main" id="{856AB3B4-732A-FFF8-E17E-9248FBDA8B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65FD8DA-9F07-8B44-8393-C5457C2A894C}" type="slidenum">
              <a:rPr lang="en-US" altLang="en-US" sz="1200" smtClean="0">
                <a:solidFill>
                  <a:srgbClr val="000000"/>
                </a:solidFill>
              </a:rPr>
              <a:pPr/>
              <a:t>31</a:t>
            </a:fld>
            <a:endParaRPr lang="en-US" altLang="en-US" sz="120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45BF31A4-7687-8B19-3CB0-5995172E530F}"/>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id="{0804DB05-891B-9E29-FFC8-573E971FC5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9395" name="Slide Number Placeholder 3">
            <a:extLst>
              <a:ext uri="{FF2B5EF4-FFF2-40B4-BE49-F238E27FC236}">
                <a16:creationId xmlns:a16="http://schemas.microsoft.com/office/drawing/2014/main" id="{3D6C8EA9-94E4-BADA-804C-0CF36B3A666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56D2C452-3CF0-1A49-B8AC-E1A85DE9510E}" type="slidenum">
              <a:rPr lang="en-US" altLang="en-US" sz="1200" smtClean="0"/>
              <a:pPr/>
              <a:t>32</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124C94E7-3F5B-324A-0222-0A6141037023}"/>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E7E4B519-9FA7-6F91-DD76-6F0894810F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CB5EF795-6B98-65B9-C0DB-312B8318D213}"/>
              </a:ext>
            </a:extLst>
          </p:cNvPr>
          <p:cNvSpPr>
            <a:spLocks noGrp="1"/>
          </p:cNvSpPr>
          <p:nvPr>
            <p:ph type="hdr" sz="quarter"/>
          </p:nvPr>
        </p:nvSpPr>
        <p:spPr/>
        <p:txBody>
          <a:bodyPr/>
          <a:lstStyle/>
          <a:p>
            <a:pPr>
              <a:defRPr/>
            </a:pPr>
            <a:r>
              <a:rPr lang="en-US" dirty="0" err="1">
                <a:solidFill>
                  <a:prstClr val="black"/>
                </a:solidFill>
              </a:rPr>
              <a:t>TechEd</a:t>
            </a:r>
            <a:r>
              <a:rPr lang="en-US" dirty="0">
                <a:solidFill>
                  <a:prstClr val="black"/>
                </a:solidFill>
              </a:rPr>
              <a:t> 2012</a:t>
            </a:r>
          </a:p>
        </p:txBody>
      </p:sp>
      <p:sp>
        <p:nvSpPr>
          <p:cNvPr id="5" name="Date Placeholder 4">
            <a:extLst>
              <a:ext uri="{FF2B5EF4-FFF2-40B4-BE49-F238E27FC236}">
                <a16:creationId xmlns:a16="http://schemas.microsoft.com/office/drawing/2014/main" id="{D7A42E4B-5E72-78FC-5A1A-9CFFCC3F2E36}"/>
              </a:ext>
            </a:extLst>
          </p:cNvPr>
          <p:cNvSpPr>
            <a:spLocks noGrp="1"/>
          </p:cNvSpPr>
          <p:nvPr>
            <p:ph type="dt" sz="quarter" idx="1"/>
          </p:nvPr>
        </p:nvSpPr>
        <p:spPr/>
        <p:txBody>
          <a:bodyPr/>
          <a:lstStyle/>
          <a:p>
            <a:pPr>
              <a:defRPr/>
            </a:pPr>
            <a:fld id="{81331B57-0BE5-4F82-AA58-76F53EFF3ADA}" type="datetime8">
              <a:rPr lang="en-US" smtClean="0">
                <a:solidFill>
                  <a:prstClr val="black"/>
                </a:solidFill>
              </a:rPr>
              <a:pPr>
                <a:defRPr/>
              </a:pPr>
              <a:t>9/10/24 12:57 PM</a:t>
            </a:fld>
            <a:endParaRPr lang="en-US">
              <a:solidFill>
                <a:prstClr val="black"/>
              </a:solidFill>
            </a:endParaRPr>
          </a:p>
        </p:txBody>
      </p:sp>
      <p:sp>
        <p:nvSpPr>
          <p:cNvPr id="6" name="Footer Placeholder 5">
            <a:extLst>
              <a:ext uri="{FF2B5EF4-FFF2-40B4-BE49-F238E27FC236}">
                <a16:creationId xmlns:a16="http://schemas.microsoft.com/office/drawing/2014/main" id="{CF09D8B3-3D8A-7949-3764-39B6ADB94B17}"/>
              </a:ext>
            </a:extLst>
          </p:cNvPr>
          <p:cNvSpPr>
            <a:spLocks noGrp="1"/>
          </p:cNvSpPr>
          <p:nvPr>
            <p:ph type="ftr" sz="quarter" idx="4"/>
          </p:nvPr>
        </p:nvSpPr>
        <p:spPr/>
        <p:txBody>
          <a:bodyPr/>
          <a:lstStyle/>
          <a:p>
            <a:pPr>
              <a:defRPr/>
            </a:pPr>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pPr>
              <a:defRPr/>
            </a:pPr>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pPr>
              <a:defRPr/>
            </a:pPr>
            <a:endParaRPr lang="en-US" dirty="0">
              <a:solidFill>
                <a:prstClr val="black"/>
              </a:solidFill>
              <a:latin typeface="Segoe UI" pitchFamily="34" charset="0"/>
            </a:endParaRPr>
          </a:p>
        </p:txBody>
      </p:sp>
      <p:sp>
        <p:nvSpPr>
          <p:cNvPr id="61446" name="Slide Number Placeholder 6">
            <a:extLst>
              <a:ext uri="{FF2B5EF4-FFF2-40B4-BE49-F238E27FC236}">
                <a16:creationId xmlns:a16="http://schemas.microsoft.com/office/drawing/2014/main" id="{01BBA95E-0A5A-7D0A-D090-14788913FD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C6C7CD5-1F27-CB4A-9A51-7A3D45877BE0}" type="slidenum">
              <a:rPr lang="en-US" altLang="en-US" sz="1200" smtClean="0">
                <a:solidFill>
                  <a:srgbClr val="000000"/>
                </a:solidFill>
              </a:rPr>
              <a:pPr/>
              <a:t>33</a:t>
            </a:fld>
            <a:endParaRPr lang="en-US" altLang="en-US" sz="120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02BF4B0E-C0F0-F035-94E2-EB516AA44FBF}"/>
              </a:ext>
            </a:extLst>
          </p:cNvPr>
          <p:cNvSpPr>
            <a:spLocks noGrp="1" noRot="1" noChangeAspect="1" noChangeArrowheads="1" noTextEdit="1"/>
          </p:cNvSpPr>
          <p:nvPr>
            <p:ph type="sldImg"/>
          </p:nvPr>
        </p:nvSpPr>
        <p:spPr>
          <a:ln/>
        </p:spPr>
      </p:sp>
      <p:sp>
        <p:nvSpPr>
          <p:cNvPr id="64514" name="Notes Placeholder 2">
            <a:extLst>
              <a:ext uri="{FF2B5EF4-FFF2-40B4-BE49-F238E27FC236}">
                <a16:creationId xmlns:a16="http://schemas.microsoft.com/office/drawing/2014/main" id="{81E9A4E7-F4DD-2411-3830-BFBFE425BF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8EB5FE9F-E0A4-952C-282E-674EDC8E01E5}"/>
              </a:ext>
            </a:extLst>
          </p:cNvPr>
          <p:cNvSpPr>
            <a:spLocks noGrp="1"/>
          </p:cNvSpPr>
          <p:nvPr>
            <p:ph type="hdr" sz="quarter"/>
          </p:nvPr>
        </p:nvSpPr>
        <p:spPr/>
        <p:txBody>
          <a:bodyPr/>
          <a:lstStyle/>
          <a:p>
            <a:pPr>
              <a:defRPr/>
            </a:pPr>
            <a:r>
              <a:rPr lang="en-US" dirty="0" err="1">
                <a:solidFill>
                  <a:prstClr val="black"/>
                </a:solidFill>
              </a:rPr>
              <a:t>TechEd</a:t>
            </a:r>
            <a:r>
              <a:rPr lang="en-US" dirty="0">
                <a:solidFill>
                  <a:prstClr val="black"/>
                </a:solidFill>
              </a:rPr>
              <a:t> 2012</a:t>
            </a:r>
          </a:p>
        </p:txBody>
      </p:sp>
      <p:sp>
        <p:nvSpPr>
          <p:cNvPr id="5" name="Date Placeholder 4">
            <a:extLst>
              <a:ext uri="{FF2B5EF4-FFF2-40B4-BE49-F238E27FC236}">
                <a16:creationId xmlns:a16="http://schemas.microsoft.com/office/drawing/2014/main" id="{6AAC4AD9-0A64-6081-40B2-84C59F809A7F}"/>
              </a:ext>
            </a:extLst>
          </p:cNvPr>
          <p:cNvSpPr>
            <a:spLocks noGrp="1"/>
          </p:cNvSpPr>
          <p:nvPr>
            <p:ph type="dt" sz="quarter" idx="1"/>
          </p:nvPr>
        </p:nvSpPr>
        <p:spPr/>
        <p:txBody>
          <a:bodyPr/>
          <a:lstStyle/>
          <a:p>
            <a:pPr>
              <a:defRPr/>
            </a:pPr>
            <a:fld id="{81331B57-0BE5-4F82-AA58-76F53EFF3ADA}" type="datetime8">
              <a:rPr lang="en-US" smtClean="0">
                <a:solidFill>
                  <a:prstClr val="black"/>
                </a:solidFill>
              </a:rPr>
              <a:pPr>
                <a:defRPr/>
              </a:pPr>
              <a:t>9/10/24 12:57 PM</a:t>
            </a:fld>
            <a:endParaRPr lang="en-US">
              <a:solidFill>
                <a:prstClr val="black"/>
              </a:solidFill>
            </a:endParaRPr>
          </a:p>
        </p:txBody>
      </p:sp>
      <p:sp>
        <p:nvSpPr>
          <p:cNvPr id="6" name="Footer Placeholder 5">
            <a:extLst>
              <a:ext uri="{FF2B5EF4-FFF2-40B4-BE49-F238E27FC236}">
                <a16:creationId xmlns:a16="http://schemas.microsoft.com/office/drawing/2014/main" id="{D2911C4A-6159-70B7-A732-3D2B3C107914}"/>
              </a:ext>
            </a:extLst>
          </p:cNvPr>
          <p:cNvSpPr>
            <a:spLocks noGrp="1"/>
          </p:cNvSpPr>
          <p:nvPr>
            <p:ph type="ftr" sz="quarter" idx="4"/>
          </p:nvPr>
        </p:nvSpPr>
        <p:spPr/>
        <p:txBody>
          <a:bodyPr/>
          <a:lstStyle/>
          <a:p>
            <a:pPr>
              <a:defRPr/>
            </a:pPr>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pPr>
              <a:defRPr/>
            </a:pPr>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pPr>
              <a:defRPr/>
            </a:pPr>
            <a:endParaRPr lang="en-US" dirty="0">
              <a:solidFill>
                <a:prstClr val="black"/>
              </a:solidFill>
              <a:latin typeface="Segoe UI" pitchFamily="34" charset="0"/>
            </a:endParaRPr>
          </a:p>
        </p:txBody>
      </p:sp>
      <p:sp>
        <p:nvSpPr>
          <p:cNvPr id="64518" name="Slide Number Placeholder 6">
            <a:extLst>
              <a:ext uri="{FF2B5EF4-FFF2-40B4-BE49-F238E27FC236}">
                <a16:creationId xmlns:a16="http://schemas.microsoft.com/office/drawing/2014/main" id="{D61AF352-5067-8C0F-215D-8688716B52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8E9A9C66-3126-0C4D-B761-5D00FA566EF8}" type="slidenum">
              <a:rPr lang="en-US" altLang="en-US" sz="1200" smtClean="0">
                <a:solidFill>
                  <a:srgbClr val="000000"/>
                </a:solidFill>
              </a:rPr>
              <a:pPr/>
              <a:t>35</a:t>
            </a:fld>
            <a:endParaRPr lang="en-US" altLang="en-US" sz="120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8585C0DF-609A-FB66-F202-FFC54D82B96A}"/>
              </a:ext>
            </a:extLst>
          </p:cNvPr>
          <p:cNvSpPr>
            <a:spLocks noGrp="1" noRot="1" noChangeAspect="1" noChangeArrowheads="1" noTextEdit="1"/>
          </p:cNvSpPr>
          <p:nvPr>
            <p:ph type="sldImg"/>
          </p:nvPr>
        </p:nvSpPr>
        <p:spPr>
          <a:ln/>
        </p:spPr>
      </p:sp>
      <p:sp>
        <p:nvSpPr>
          <p:cNvPr id="66562" name="Notes Placeholder 2">
            <a:extLst>
              <a:ext uri="{FF2B5EF4-FFF2-40B4-BE49-F238E27FC236}">
                <a16:creationId xmlns:a16="http://schemas.microsoft.com/office/drawing/2014/main" id="{EB90A28F-0A11-25B8-1112-7AF7137DD5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738040D0-D8C3-347A-9F57-A1D599947300}"/>
              </a:ext>
            </a:extLst>
          </p:cNvPr>
          <p:cNvSpPr>
            <a:spLocks noGrp="1"/>
          </p:cNvSpPr>
          <p:nvPr>
            <p:ph type="hdr" sz="quarter"/>
          </p:nvPr>
        </p:nvSpPr>
        <p:spPr/>
        <p:txBody>
          <a:bodyPr/>
          <a:lstStyle/>
          <a:p>
            <a:pPr>
              <a:defRPr/>
            </a:pPr>
            <a:r>
              <a:rPr lang="en-US" dirty="0" err="1">
                <a:solidFill>
                  <a:prstClr val="black"/>
                </a:solidFill>
              </a:rPr>
              <a:t>TechEd</a:t>
            </a:r>
            <a:r>
              <a:rPr lang="en-US" dirty="0">
                <a:solidFill>
                  <a:prstClr val="black"/>
                </a:solidFill>
              </a:rPr>
              <a:t> 2012</a:t>
            </a:r>
          </a:p>
        </p:txBody>
      </p:sp>
      <p:sp>
        <p:nvSpPr>
          <p:cNvPr id="5" name="Date Placeholder 4">
            <a:extLst>
              <a:ext uri="{FF2B5EF4-FFF2-40B4-BE49-F238E27FC236}">
                <a16:creationId xmlns:a16="http://schemas.microsoft.com/office/drawing/2014/main" id="{34273F34-D29C-1683-A4F3-B1D520B4C1A3}"/>
              </a:ext>
            </a:extLst>
          </p:cNvPr>
          <p:cNvSpPr>
            <a:spLocks noGrp="1"/>
          </p:cNvSpPr>
          <p:nvPr>
            <p:ph type="dt" sz="quarter" idx="1"/>
          </p:nvPr>
        </p:nvSpPr>
        <p:spPr/>
        <p:txBody>
          <a:bodyPr/>
          <a:lstStyle/>
          <a:p>
            <a:pPr>
              <a:defRPr/>
            </a:pPr>
            <a:fld id="{81331B57-0BE5-4F82-AA58-76F53EFF3ADA}" type="datetime8">
              <a:rPr lang="en-US" smtClean="0">
                <a:solidFill>
                  <a:prstClr val="black"/>
                </a:solidFill>
              </a:rPr>
              <a:pPr>
                <a:defRPr/>
              </a:pPr>
              <a:t>9/10/24 12:57 PM</a:t>
            </a:fld>
            <a:endParaRPr lang="en-US">
              <a:solidFill>
                <a:prstClr val="black"/>
              </a:solidFill>
            </a:endParaRPr>
          </a:p>
        </p:txBody>
      </p:sp>
      <p:sp>
        <p:nvSpPr>
          <p:cNvPr id="6" name="Footer Placeholder 5">
            <a:extLst>
              <a:ext uri="{FF2B5EF4-FFF2-40B4-BE49-F238E27FC236}">
                <a16:creationId xmlns:a16="http://schemas.microsoft.com/office/drawing/2014/main" id="{43E757B7-8441-59C6-7819-69D2F29F07FD}"/>
              </a:ext>
            </a:extLst>
          </p:cNvPr>
          <p:cNvSpPr>
            <a:spLocks noGrp="1"/>
          </p:cNvSpPr>
          <p:nvPr>
            <p:ph type="ftr" sz="quarter" idx="4"/>
          </p:nvPr>
        </p:nvSpPr>
        <p:spPr/>
        <p:txBody>
          <a:bodyPr/>
          <a:lstStyle/>
          <a:p>
            <a:pPr>
              <a:defRPr/>
            </a:pPr>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pPr>
              <a:defRPr/>
            </a:pPr>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pPr>
              <a:defRPr/>
            </a:pPr>
            <a:endParaRPr lang="en-US" dirty="0">
              <a:solidFill>
                <a:prstClr val="black"/>
              </a:solidFill>
              <a:latin typeface="Segoe UI" pitchFamily="34" charset="0"/>
            </a:endParaRPr>
          </a:p>
        </p:txBody>
      </p:sp>
      <p:sp>
        <p:nvSpPr>
          <p:cNvPr id="66566" name="Slide Number Placeholder 6">
            <a:extLst>
              <a:ext uri="{FF2B5EF4-FFF2-40B4-BE49-F238E27FC236}">
                <a16:creationId xmlns:a16="http://schemas.microsoft.com/office/drawing/2014/main" id="{1A3110D7-CECC-4810-C4DC-4B0B5DD3C98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37F6BF6-0D3A-7948-BB26-6E14D276B363}" type="slidenum">
              <a:rPr lang="en-US" altLang="en-US" sz="1200" smtClean="0">
                <a:solidFill>
                  <a:srgbClr val="000000"/>
                </a:solidFill>
              </a:rPr>
              <a:pPr/>
              <a:t>36</a:t>
            </a:fld>
            <a:endParaRPr lang="en-US" altLang="en-US" sz="120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68B8E948-17BC-1C63-5272-B507B19E1871}"/>
              </a:ext>
            </a:extLst>
          </p:cNvPr>
          <p:cNvSpPr>
            <a:spLocks noGrp="1" noRot="1" noChangeAspect="1" noChangeArrowheads="1" noTextEdit="1"/>
          </p:cNvSpPr>
          <p:nvPr>
            <p:ph type="sldImg"/>
          </p:nvPr>
        </p:nvSpPr>
        <p:spPr>
          <a:ln/>
        </p:spPr>
      </p:sp>
      <p:sp>
        <p:nvSpPr>
          <p:cNvPr id="68610" name="Notes Placeholder 2">
            <a:extLst>
              <a:ext uri="{FF2B5EF4-FFF2-40B4-BE49-F238E27FC236}">
                <a16:creationId xmlns:a16="http://schemas.microsoft.com/office/drawing/2014/main" id="{53B0788D-A171-EF3D-7575-A4EAB9F1C4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AB9BD2C8-4BC9-A49A-091B-FB5E0349A6C5}"/>
              </a:ext>
            </a:extLst>
          </p:cNvPr>
          <p:cNvSpPr>
            <a:spLocks noGrp="1"/>
          </p:cNvSpPr>
          <p:nvPr>
            <p:ph type="hdr" sz="quarter"/>
          </p:nvPr>
        </p:nvSpPr>
        <p:spPr/>
        <p:txBody>
          <a:bodyPr/>
          <a:lstStyle/>
          <a:p>
            <a:pPr>
              <a:defRPr/>
            </a:pPr>
            <a:r>
              <a:rPr lang="en-US" dirty="0" err="1">
                <a:solidFill>
                  <a:prstClr val="black"/>
                </a:solidFill>
              </a:rPr>
              <a:t>TechEd</a:t>
            </a:r>
            <a:r>
              <a:rPr lang="en-US" dirty="0">
                <a:solidFill>
                  <a:prstClr val="black"/>
                </a:solidFill>
              </a:rPr>
              <a:t> 2012</a:t>
            </a:r>
          </a:p>
        </p:txBody>
      </p:sp>
      <p:sp>
        <p:nvSpPr>
          <p:cNvPr id="5" name="Date Placeholder 4">
            <a:extLst>
              <a:ext uri="{FF2B5EF4-FFF2-40B4-BE49-F238E27FC236}">
                <a16:creationId xmlns:a16="http://schemas.microsoft.com/office/drawing/2014/main" id="{AEBA4981-309F-660B-D9E7-30568356999D}"/>
              </a:ext>
            </a:extLst>
          </p:cNvPr>
          <p:cNvSpPr>
            <a:spLocks noGrp="1"/>
          </p:cNvSpPr>
          <p:nvPr>
            <p:ph type="dt" sz="quarter" idx="1"/>
          </p:nvPr>
        </p:nvSpPr>
        <p:spPr/>
        <p:txBody>
          <a:bodyPr/>
          <a:lstStyle/>
          <a:p>
            <a:pPr>
              <a:defRPr/>
            </a:pPr>
            <a:fld id="{81331B57-0BE5-4F82-AA58-76F53EFF3ADA}" type="datetime8">
              <a:rPr lang="en-US" smtClean="0">
                <a:solidFill>
                  <a:prstClr val="black"/>
                </a:solidFill>
              </a:rPr>
              <a:pPr>
                <a:defRPr/>
              </a:pPr>
              <a:t>9/10/24 12:57 PM</a:t>
            </a:fld>
            <a:endParaRPr lang="en-US">
              <a:solidFill>
                <a:prstClr val="black"/>
              </a:solidFill>
            </a:endParaRPr>
          </a:p>
        </p:txBody>
      </p:sp>
      <p:sp>
        <p:nvSpPr>
          <p:cNvPr id="6" name="Footer Placeholder 5">
            <a:extLst>
              <a:ext uri="{FF2B5EF4-FFF2-40B4-BE49-F238E27FC236}">
                <a16:creationId xmlns:a16="http://schemas.microsoft.com/office/drawing/2014/main" id="{C1449A27-B611-2FA1-66B6-238CDD6C05C5}"/>
              </a:ext>
            </a:extLst>
          </p:cNvPr>
          <p:cNvSpPr>
            <a:spLocks noGrp="1"/>
          </p:cNvSpPr>
          <p:nvPr>
            <p:ph type="ftr" sz="quarter" idx="4"/>
          </p:nvPr>
        </p:nvSpPr>
        <p:spPr/>
        <p:txBody>
          <a:bodyPr/>
          <a:lstStyle/>
          <a:p>
            <a:pPr>
              <a:defRPr/>
            </a:pPr>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pPr>
              <a:defRPr/>
            </a:pPr>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pPr>
              <a:defRPr/>
            </a:pPr>
            <a:endParaRPr lang="en-US" dirty="0">
              <a:solidFill>
                <a:prstClr val="black"/>
              </a:solidFill>
              <a:latin typeface="Segoe UI" pitchFamily="34" charset="0"/>
            </a:endParaRPr>
          </a:p>
        </p:txBody>
      </p:sp>
      <p:sp>
        <p:nvSpPr>
          <p:cNvPr id="68614" name="Slide Number Placeholder 6">
            <a:extLst>
              <a:ext uri="{FF2B5EF4-FFF2-40B4-BE49-F238E27FC236}">
                <a16:creationId xmlns:a16="http://schemas.microsoft.com/office/drawing/2014/main" id="{C408F0A0-6282-EF34-E40E-50DD36C9A6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2CB2D4F-088F-8542-BE2D-3C1FF23B0315}" type="slidenum">
              <a:rPr lang="en-US" altLang="en-US" sz="1200" smtClean="0">
                <a:solidFill>
                  <a:srgbClr val="000000"/>
                </a:solidFill>
              </a:rPr>
              <a:pPr/>
              <a:t>37</a:t>
            </a:fld>
            <a:endParaRPr lang="en-US" altLang="en-US" sz="120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2D5ED2C7-DA8C-4261-959E-794DC8C304B3}"/>
              </a:ext>
            </a:extLst>
          </p:cNvPr>
          <p:cNvSpPr>
            <a:spLocks noGrp="1" noRot="1" noChangeAspect="1" noChangeArrowheads="1" noTextEdit="1"/>
          </p:cNvSpPr>
          <p:nvPr>
            <p:ph type="sldImg"/>
          </p:nvPr>
        </p:nvSpPr>
        <p:spPr>
          <a:ln/>
        </p:spPr>
      </p:sp>
      <p:sp>
        <p:nvSpPr>
          <p:cNvPr id="70658" name="Notes Placeholder 2">
            <a:extLst>
              <a:ext uri="{FF2B5EF4-FFF2-40B4-BE49-F238E27FC236}">
                <a16:creationId xmlns:a16="http://schemas.microsoft.com/office/drawing/2014/main" id="{273DD3F9-BEFC-D91C-159F-1EDFC74AD1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Footer Placeholder 3">
            <a:extLst>
              <a:ext uri="{FF2B5EF4-FFF2-40B4-BE49-F238E27FC236}">
                <a16:creationId xmlns:a16="http://schemas.microsoft.com/office/drawing/2014/main" id="{02BD328B-6ED2-BFEE-F85C-08B5E417E4C6}"/>
              </a:ext>
            </a:extLst>
          </p:cNvPr>
          <p:cNvSpPr>
            <a:spLocks noGrp="1"/>
          </p:cNvSpPr>
          <p:nvPr>
            <p:ph type="ftr" sz="quarter" idx="4"/>
          </p:nvPr>
        </p:nvSpPr>
        <p:spPr/>
        <p:txBody>
          <a:bodyPr/>
          <a:lstStyle/>
          <a:p>
            <a:pPr defTabSz="914099">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a:extLst>
              <a:ext uri="{FF2B5EF4-FFF2-40B4-BE49-F238E27FC236}">
                <a16:creationId xmlns:a16="http://schemas.microsoft.com/office/drawing/2014/main" id="{2E777504-E366-0C24-18D7-E90DC7085EEC}"/>
              </a:ext>
            </a:extLst>
          </p:cNvPr>
          <p:cNvSpPr>
            <a:spLocks noGrp="1"/>
          </p:cNvSpPr>
          <p:nvPr>
            <p:ph type="dt" sz="quarter" idx="1"/>
          </p:nvPr>
        </p:nvSpPr>
        <p:spPr/>
        <p:txBody>
          <a:bodyPr/>
          <a:lstStyle/>
          <a:p>
            <a:pPr>
              <a:defRPr/>
            </a:pPr>
            <a:fld id="{E74353ED-ACB2-44BF-A903-985B0AF962B7}" type="datetime1">
              <a:rPr lang="en-US" smtClean="0">
                <a:solidFill>
                  <a:prstClr val="black"/>
                </a:solidFill>
              </a:rPr>
              <a:pPr>
                <a:defRPr/>
              </a:pPr>
              <a:t>9/10/24</a:t>
            </a:fld>
            <a:endParaRPr lang="en-US" dirty="0">
              <a:solidFill>
                <a:prstClr val="black"/>
              </a:solidFill>
            </a:endParaRPr>
          </a:p>
        </p:txBody>
      </p:sp>
      <p:sp>
        <p:nvSpPr>
          <p:cNvPr id="70661" name="Slide Number Placeholder 5">
            <a:extLst>
              <a:ext uri="{FF2B5EF4-FFF2-40B4-BE49-F238E27FC236}">
                <a16:creationId xmlns:a16="http://schemas.microsoft.com/office/drawing/2014/main" id="{F5BB660D-4F01-CC0F-117D-C9E3B4CA5F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D97EFC1-B649-2747-94B8-B6AB9066598A}" type="slidenum">
              <a:rPr lang="en-US" altLang="en-US" sz="1200" smtClean="0">
                <a:solidFill>
                  <a:srgbClr val="000000"/>
                </a:solidFill>
              </a:rPr>
              <a:pPr/>
              <a:t>38</a:t>
            </a:fld>
            <a:endParaRPr lang="en-US" altLang="en-US" sz="120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a:extLst>
              <a:ext uri="{FF2B5EF4-FFF2-40B4-BE49-F238E27FC236}">
                <a16:creationId xmlns:a16="http://schemas.microsoft.com/office/drawing/2014/main" id="{F087473A-9152-7D8C-8072-69AF63FACC81}"/>
              </a:ext>
            </a:extLst>
          </p:cNvPr>
          <p:cNvSpPr>
            <a:spLocks noGrp="1" noRot="1" noChangeAspect="1" noChangeArrowheads="1" noTextEdit="1"/>
          </p:cNvSpPr>
          <p:nvPr>
            <p:ph type="sldImg"/>
          </p:nvPr>
        </p:nvSpPr>
        <p:spPr>
          <a:ln/>
        </p:spPr>
      </p:sp>
      <p:sp>
        <p:nvSpPr>
          <p:cNvPr id="72706" name="Notes Placeholder 2">
            <a:extLst>
              <a:ext uri="{FF2B5EF4-FFF2-40B4-BE49-F238E27FC236}">
                <a16:creationId xmlns:a16="http://schemas.microsoft.com/office/drawing/2014/main" id="{D725D0B6-D02B-E30C-6BBB-8764F9B11A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 name="Date Placeholder 4">
            <a:extLst>
              <a:ext uri="{FF2B5EF4-FFF2-40B4-BE49-F238E27FC236}">
                <a16:creationId xmlns:a16="http://schemas.microsoft.com/office/drawing/2014/main" id="{B524F318-FC99-DDBB-5373-B688278EFD6C}"/>
              </a:ext>
            </a:extLst>
          </p:cNvPr>
          <p:cNvSpPr>
            <a:spLocks noGrp="1"/>
          </p:cNvSpPr>
          <p:nvPr>
            <p:ph type="dt" sz="quarter" idx="1"/>
          </p:nvPr>
        </p:nvSpPr>
        <p:spPr/>
        <p:txBody>
          <a:bodyPr/>
          <a:lstStyle/>
          <a:p>
            <a:pPr>
              <a:defRPr/>
            </a:pPr>
            <a:fld id="{3A914526-B2B5-4753-A015-02D3B7405307}" type="datetime1">
              <a:rPr lang="en-US" smtClean="0">
                <a:solidFill>
                  <a:prstClr val="black"/>
                </a:solidFill>
              </a:rPr>
              <a:pPr>
                <a:defRPr/>
              </a:pPr>
              <a:t>9/10/24</a:t>
            </a:fld>
            <a:endParaRPr lang="en-US">
              <a:solidFill>
                <a:prstClr val="black"/>
              </a:solidFill>
            </a:endParaRPr>
          </a:p>
        </p:txBody>
      </p:sp>
      <p:sp>
        <p:nvSpPr>
          <p:cNvPr id="72708" name="Slide Number Placeholder 5">
            <a:extLst>
              <a:ext uri="{FF2B5EF4-FFF2-40B4-BE49-F238E27FC236}">
                <a16:creationId xmlns:a16="http://schemas.microsoft.com/office/drawing/2014/main" id="{7C3E730D-951F-45AC-34FF-513B920BDA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CE6CAE62-51F9-A64D-9AD1-3CACB523316E}" type="slidenum">
              <a:rPr lang="en-US" altLang="en-US" sz="1200" smtClean="0">
                <a:solidFill>
                  <a:srgbClr val="000000"/>
                </a:solidFill>
              </a:rPr>
              <a:pPr/>
              <a:t>39</a:t>
            </a:fld>
            <a:endParaRPr lang="en-US" altLang="en-US" sz="1200">
              <a:solidFill>
                <a:srgbClr val="000000"/>
              </a:solidFill>
            </a:endParaRPr>
          </a:p>
        </p:txBody>
      </p:sp>
      <p:sp>
        <p:nvSpPr>
          <p:cNvPr id="7" name="Footer Placeholder 6">
            <a:extLst>
              <a:ext uri="{FF2B5EF4-FFF2-40B4-BE49-F238E27FC236}">
                <a16:creationId xmlns:a16="http://schemas.microsoft.com/office/drawing/2014/main" id="{ACC4FF7C-F5F1-B70B-1A01-CBC11152DCC4}"/>
              </a:ext>
            </a:extLst>
          </p:cNvPr>
          <p:cNvSpPr>
            <a:spLocks noGrp="1"/>
          </p:cNvSpPr>
          <p:nvPr>
            <p:ph type="ftr" sz="quarter" idx="4"/>
          </p:nvPr>
        </p:nvSpPr>
        <p:spPr/>
        <p:txBody>
          <a:bodyPr/>
          <a:lstStyle/>
          <a:p>
            <a:pPr>
              <a:defRPr/>
            </a:pPr>
            <a:r>
              <a:rPr lang="en-US">
                <a:solidFill>
                  <a:srgbClr val="000000"/>
                </a:solidFill>
              </a:rPr>
              <a:t>© 2009 Microsoft Corporation. All rights reserved. Microsoft, Windows, Windows Vista and other product names are or may be registered trademarks and/or trademarks in the U.S. and/or other countries.</a:t>
            </a:r>
          </a:p>
          <a:p>
            <a:pPr>
              <a:defRPr/>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8" name="Header Placeholder 7">
            <a:extLst>
              <a:ext uri="{FF2B5EF4-FFF2-40B4-BE49-F238E27FC236}">
                <a16:creationId xmlns:a16="http://schemas.microsoft.com/office/drawing/2014/main" id="{83CBA67D-7E41-398D-FDDB-E2B611CDDE4E}"/>
              </a:ext>
            </a:extLst>
          </p:cNvPr>
          <p:cNvSpPr>
            <a:spLocks noGrp="1"/>
          </p:cNvSpPr>
          <p:nvPr>
            <p:ph type="hdr" sz="quarter"/>
          </p:nvPr>
        </p:nvSpPr>
        <p:spPr/>
        <p:txBody>
          <a:bodyPr/>
          <a:lstStyle/>
          <a:p>
            <a:pPr>
              <a:defRPr/>
            </a:pPr>
            <a:r>
              <a:rPr lang="en-US">
                <a:solidFill>
                  <a:prstClr val="black"/>
                </a:solidFill>
              </a:rPr>
              <a:t>MIX 09</a:t>
            </a:r>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8B494DDB-B59D-F653-DD0E-0F899F6BB3FD}"/>
              </a:ext>
            </a:extLst>
          </p:cNvPr>
          <p:cNvSpPr>
            <a:spLocks noGrp="1" noRot="1" noChangeAspect="1" noChangeArrowheads="1" noTextEdit="1"/>
          </p:cNvSpPr>
          <p:nvPr>
            <p:ph type="sldImg"/>
          </p:nvPr>
        </p:nvSpPr>
        <p:spPr>
          <a:ln/>
        </p:spPr>
      </p:sp>
      <p:sp>
        <p:nvSpPr>
          <p:cNvPr id="9218" name="Notes Placeholder 2">
            <a:extLst>
              <a:ext uri="{FF2B5EF4-FFF2-40B4-BE49-F238E27FC236}">
                <a16:creationId xmlns:a16="http://schemas.microsoft.com/office/drawing/2014/main" id="{A3E6B21B-6BEE-6111-0F9A-A1D454A57E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Footer Placeholder 3">
            <a:extLst>
              <a:ext uri="{FF2B5EF4-FFF2-40B4-BE49-F238E27FC236}">
                <a16:creationId xmlns:a16="http://schemas.microsoft.com/office/drawing/2014/main" id="{7F49D5AD-30D5-0B32-F399-7C18504290D7}"/>
              </a:ext>
            </a:extLst>
          </p:cNvPr>
          <p:cNvSpPr>
            <a:spLocks noGrp="1"/>
          </p:cNvSpPr>
          <p:nvPr>
            <p:ph type="ftr" sz="quarter" idx="4"/>
          </p:nvPr>
        </p:nvSpPr>
        <p:spPr/>
        <p:txBody>
          <a:bodyPr/>
          <a:lstStyle/>
          <a:p>
            <a:pPr>
              <a:defRPr/>
            </a:pPr>
            <a:r>
              <a:rPr lang="en-US" altLang="en-US"/>
              <a:t>ECE6130: Computer Architecture,  T.T.U</a:t>
            </a:r>
          </a:p>
        </p:txBody>
      </p:sp>
      <p:sp>
        <p:nvSpPr>
          <p:cNvPr id="9220" name="Slide Number Placeholder 4">
            <a:extLst>
              <a:ext uri="{FF2B5EF4-FFF2-40B4-BE49-F238E27FC236}">
                <a16:creationId xmlns:a16="http://schemas.microsoft.com/office/drawing/2014/main" id="{3DD947CD-A931-362B-6274-CB934E9BF7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2859DB5-69BC-3548-BEEC-9C9086842823}" type="slidenum">
              <a:rPr lang="en-US" altLang="en-US" sz="1200" smtClean="0"/>
              <a:pPr/>
              <a:t>3</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EC3CE6FA-19ED-297C-9F8E-00898101DE1C}"/>
              </a:ext>
            </a:extLst>
          </p:cNvPr>
          <p:cNvSpPr>
            <a:spLocks noGrp="1" noRot="1" noChangeAspect="1" noChangeArrowheads="1" noTextEdit="1"/>
          </p:cNvSpPr>
          <p:nvPr>
            <p:ph type="sldImg"/>
          </p:nvPr>
        </p:nvSpPr>
        <p:spPr>
          <a:ln/>
        </p:spPr>
      </p:sp>
      <p:sp>
        <p:nvSpPr>
          <p:cNvPr id="74754" name="Notes Placeholder 2">
            <a:extLst>
              <a:ext uri="{FF2B5EF4-FFF2-40B4-BE49-F238E27FC236}">
                <a16:creationId xmlns:a16="http://schemas.microsoft.com/office/drawing/2014/main" id="{C41F3D55-1F56-3ED3-7BA8-4045E733F2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 name="Date Placeholder 4">
            <a:extLst>
              <a:ext uri="{FF2B5EF4-FFF2-40B4-BE49-F238E27FC236}">
                <a16:creationId xmlns:a16="http://schemas.microsoft.com/office/drawing/2014/main" id="{10F0FE7E-915F-B999-89DD-BCB669A6AFD5}"/>
              </a:ext>
            </a:extLst>
          </p:cNvPr>
          <p:cNvSpPr>
            <a:spLocks noGrp="1"/>
          </p:cNvSpPr>
          <p:nvPr>
            <p:ph type="dt" sz="quarter" idx="1"/>
          </p:nvPr>
        </p:nvSpPr>
        <p:spPr/>
        <p:txBody>
          <a:bodyPr/>
          <a:lstStyle/>
          <a:p>
            <a:pPr>
              <a:defRPr/>
            </a:pPr>
            <a:fld id="{0ECFF45C-96F5-4D9B-BC8A-F92511853FE8}" type="datetime1">
              <a:rPr lang="en-US" smtClean="0"/>
              <a:pPr>
                <a:defRPr/>
              </a:pPr>
              <a:t>9/10/24</a:t>
            </a:fld>
            <a:endParaRPr lang="en-US"/>
          </a:p>
        </p:txBody>
      </p:sp>
      <p:sp>
        <p:nvSpPr>
          <p:cNvPr id="74756" name="Slide Number Placeholder 5">
            <a:extLst>
              <a:ext uri="{FF2B5EF4-FFF2-40B4-BE49-F238E27FC236}">
                <a16:creationId xmlns:a16="http://schemas.microsoft.com/office/drawing/2014/main" id="{391C4DD4-233A-7BEC-D190-4A707B910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908010CB-84EA-6042-8094-B94033A50B6E}" type="slidenum">
              <a:rPr lang="en-US" altLang="en-US" sz="1200" smtClean="0"/>
              <a:pPr/>
              <a:t>40</a:t>
            </a:fld>
            <a:endParaRPr lang="en-US" altLang="en-US" sz="1200"/>
          </a:p>
        </p:txBody>
      </p:sp>
      <p:sp>
        <p:nvSpPr>
          <p:cNvPr id="7" name="Footer Placeholder 6">
            <a:extLst>
              <a:ext uri="{FF2B5EF4-FFF2-40B4-BE49-F238E27FC236}">
                <a16:creationId xmlns:a16="http://schemas.microsoft.com/office/drawing/2014/main" id="{0F05D685-3520-B0B3-91AD-E4D7A8B6B69F}"/>
              </a:ext>
            </a:extLst>
          </p:cNvPr>
          <p:cNvSpPr>
            <a:spLocks noGrp="1"/>
          </p:cNvSpPr>
          <p:nvPr>
            <p:ph type="ftr" sz="quarter" idx="4"/>
          </p:nvPr>
        </p:nvSpPr>
        <p:spPr/>
        <p:txBody>
          <a:bodyPr/>
          <a:lstStyle/>
          <a:p>
            <a:pPr>
              <a:defRPr/>
            </a:pPr>
            <a:r>
              <a:rPr lang="en-US">
                <a:solidFill>
                  <a:srgbClr val="000000"/>
                </a:solidFill>
              </a:rPr>
              <a:t>© 2009 Microsoft Corporation. All rights reserved. Microsoft, Windows, Windows Vista and other product names are or may be registered trademarks and/or trademarks in the U.S. and/or other countries.</a:t>
            </a:r>
          </a:p>
          <a:p>
            <a:pPr>
              <a:defRPr/>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8" name="Header Placeholder 7">
            <a:extLst>
              <a:ext uri="{FF2B5EF4-FFF2-40B4-BE49-F238E27FC236}">
                <a16:creationId xmlns:a16="http://schemas.microsoft.com/office/drawing/2014/main" id="{67C1956A-04A4-3A18-F8FD-2384C7ADA13F}"/>
              </a:ext>
            </a:extLst>
          </p:cNvPr>
          <p:cNvSpPr>
            <a:spLocks noGrp="1"/>
          </p:cNvSpPr>
          <p:nvPr>
            <p:ph type="hdr" sz="quarter"/>
          </p:nvPr>
        </p:nvSpPr>
        <p:spPr/>
        <p:txBody>
          <a:bodyPr/>
          <a:lstStyle/>
          <a:p>
            <a:pPr>
              <a:defRPr/>
            </a:pPr>
            <a:r>
              <a:rPr lang="en-US"/>
              <a:t>MIX 09</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6660FEDD-8CEE-E36F-5E1A-2B84D61B1EC9}"/>
              </a:ext>
            </a:extLst>
          </p:cNvPr>
          <p:cNvSpPr>
            <a:spLocks noGrp="1" noRot="1" noChangeAspect="1" noChangeArrowheads="1" noTextEdit="1"/>
          </p:cNvSpPr>
          <p:nvPr>
            <p:ph type="sldImg"/>
          </p:nvPr>
        </p:nvSpPr>
        <p:spPr>
          <a:ln/>
        </p:spPr>
      </p:sp>
      <p:sp>
        <p:nvSpPr>
          <p:cNvPr id="76802" name="Notes Placeholder 2">
            <a:extLst>
              <a:ext uri="{FF2B5EF4-FFF2-40B4-BE49-F238E27FC236}">
                <a16:creationId xmlns:a16="http://schemas.microsoft.com/office/drawing/2014/main" id="{AF1F5674-3F5C-B90B-580C-97915A5491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 name="Date Placeholder 4">
            <a:extLst>
              <a:ext uri="{FF2B5EF4-FFF2-40B4-BE49-F238E27FC236}">
                <a16:creationId xmlns:a16="http://schemas.microsoft.com/office/drawing/2014/main" id="{6CEC873E-AE66-07EA-5605-8F9B74477FC8}"/>
              </a:ext>
            </a:extLst>
          </p:cNvPr>
          <p:cNvSpPr>
            <a:spLocks noGrp="1"/>
          </p:cNvSpPr>
          <p:nvPr>
            <p:ph type="dt" sz="quarter" idx="1"/>
          </p:nvPr>
        </p:nvSpPr>
        <p:spPr/>
        <p:txBody>
          <a:bodyPr/>
          <a:lstStyle/>
          <a:p>
            <a:pPr>
              <a:defRPr/>
            </a:pPr>
            <a:fld id="{A8CC4B60-C4F0-4422-94CA-E1E65D7722AD}" type="datetime1">
              <a:rPr lang="en-US" smtClean="0"/>
              <a:pPr>
                <a:defRPr/>
              </a:pPr>
              <a:t>9/10/24</a:t>
            </a:fld>
            <a:endParaRPr lang="en-US"/>
          </a:p>
        </p:txBody>
      </p:sp>
      <p:sp>
        <p:nvSpPr>
          <p:cNvPr id="76804" name="Slide Number Placeholder 5">
            <a:extLst>
              <a:ext uri="{FF2B5EF4-FFF2-40B4-BE49-F238E27FC236}">
                <a16:creationId xmlns:a16="http://schemas.microsoft.com/office/drawing/2014/main" id="{591546B4-FD37-D210-D5F5-61026678A7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721DB913-7867-0B48-A8D1-244AA926D7DF}" type="slidenum">
              <a:rPr lang="en-US" altLang="en-US" sz="1200" smtClean="0"/>
              <a:pPr/>
              <a:t>41</a:t>
            </a:fld>
            <a:endParaRPr lang="en-US" altLang="en-US" sz="1200"/>
          </a:p>
        </p:txBody>
      </p:sp>
      <p:sp>
        <p:nvSpPr>
          <p:cNvPr id="7" name="Footer Placeholder 6">
            <a:extLst>
              <a:ext uri="{FF2B5EF4-FFF2-40B4-BE49-F238E27FC236}">
                <a16:creationId xmlns:a16="http://schemas.microsoft.com/office/drawing/2014/main" id="{F21F452B-6D78-EA4F-D47E-B4675E02C4F3}"/>
              </a:ext>
            </a:extLst>
          </p:cNvPr>
          <p:cNvSpPr>
            <a:spLocks noGrp="1"/>
          </p:cNvSpPr>
          <p:nvPr>
            <p:ph type="ftr" sz="quarter" idx="4"/>
          </p:nvPr>
        </p:nvSpPr>
        <p:spPr/>
        <p:txBody>
          <a:bodyPr/>
          <a:lstStyle/>
          <a:p>
            <a:pPr>
              <a:defRPr/>
            </a:pPr>
            <a:r>
              <a:rPr lang="en-US">
                <a:solidFill>
                  <a:srgbClr val="000000"/>
                </a:solidFill>
              </a:rPr>
              <a:t>© 2009 Microsoft Corporation. All rights reserved. Microsoft, Windows, Windows Vista and other product names are or may be registered trademarks and/or trademarks in the U.S. and/or other countries.</a:t>
            </a:r>
          </a:p>
          <a:p>
            <a:pPr>
              <a:defRPr/>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8" name="Header Placeholder 7">
            <a:extLst>
              <a:ext uri="{FF2B5EF4-FFF2-40B4-BE49-F238E27FC236}">
                <a16:creationId xmlns:a16="http://schemas.microsoft.com/office/drawing/2014/main" id="{9F4E67D6-1A9B-C22E-8551-D74ED2C5DCDD}"/>
              </a:ext>
            </a:extLst>
          </p:cNvPr>
          <p:cNvSpPr>
            <a:spLocks noGrp="1"/>
          </p:cNvSpPr>
          <p:nvPr>
            <p:ph type="hdr" sz="quarter"/>
          </p:nvPr>
        </p:nvSpPr>
        <p:spPr/>
        <p:txBody>
          <a:bodyPr/>
          <a:lstStyle/>
          <a:p>
            <a:pPr>
              <a:defRPr/>
            </a:pPr>
            <a:r>
              <a:rPr lang="en-US"/>
              <a:t>MIX 09</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a:extLst>
              <a:ext uri="{FF2B5EF4-FFF2-40B4-BE49-F238E27FC236}">
                <a16:creationId xmlns:a16="http://schemas.microsoft.com/office/drawing/2014/main" id="{60993E23-A686-3F5A-7490-50CC21304F3B}"/>
              </a:ext>
            </a:extLst>
          </p:cNvPr>
          <p:cNvSpPr>
            <a:spLocks noGrp="1" noRot="1" noChangeAspect="1" noChangeArrowheads="1" noTextEdit="1"/>
          </p:cNvSpPr>
          <p:nvPr>
            <p:ph type="sldImg"/>
          </p:nvPr>
        </p:nvSpPr>
        <p:spPr>
          <a:ln/>
        </p:spPr>
      </p:sp>
      <p:sp>
        <p:nvSpPr>
          <p:cNvPr id="78850" name="Notes Placeholder 2">
            <a:extLst>
              <a:ext uri="{FF2B5EF4-FFF2-40B4-BE49-F238E27FC236}">
                <a16:creationId xmlns:a16="http://schemas.microsoft.com/office/drawing/2014/main" id="{49C455A8-1C8B-37E3-34C0-E9BD2C6165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 name="Date Placeholder 4">
            <a:extLst>
              <a:ext uri="{FF2B5EF4-FFF2-40B4-BE49-F238E27FC236}">
                <a16:creationId xmlns:a16="http://schemas.microsoft.com/office/drawing/2014/main" id="{9B3C4BBE-E2F5-BD51-F359-AFB92303C3A3}"/>
              </a:ext>
            </a:extLst>
          </p:cNvPr>
          <p:cNvSpPr>
            <a:spLocks noGrp="1"/>
          </p:cNvSpPr>
          <p:nvPr>
            <p:ph type="dt" sz="quarter" idx="1"/>
          </p:nvPr>
        </p:nvSpPr>
        <p:spPr/>
        <p:txBody>
          <a:bodyPr/>
          <a:lstStyle/>
          <a:p>
            <a:pPr>
              <a:defRPr/>
            </a:pPr>
            <a:fld id="{5F931ECB-5141-4151-9F00-17A2AB763026}" type="datetime1">
              <a:rPr lang="en-US" smtClean="0"/>
              <a:pPr>
                <a:defRPr/>
              </a:pPr>
              <a:t>9/10/24</a:t>
            </a:fld>
            <a:endParaRPr lang="en-US"/>
          </a:p>
        </p:txBody>
      </p:sp>
      <p:sp>
        <p:nvSpPr>
          <p:cNvPr id="78852" name="Slide Number Placeholder 5">
            <a:extLst>
              <a:ext uri="{FF2B5EF4-FFF2-40B4-BE49-F238E27FC236}">
                <a16:creationId xmlns:a16="http://schemas.microsoft.com/office/drawing/2014/main" id="{EBB4CAE0-F392-3BA1-78E1-CCB44435C0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19725CD-D412-AF49-9F47-595AEAD38E8B}" type="slidenum">
              <a:rPr lang="en-US" altLang="en-US" sz="1200" smtClean="0"/>
              <a:pPr/>
              <a:t>42</a:t>
            </a:fld>
            <a:endParaRPr lang="en-US" altLang="en-US" sz="1200"/>
          </a:p>
        </p:txBody>
      </p:sp>
      <p:sp>
        <p:nvSpPr>
          <p:cNvPr id="7" name="Footer Placeholder 6">
            <a:extLst>
              <a:ext uri="{FF2B5EF4-FFF2-40B4-BE49-F238E27FC236}">
                <a16:creationId xmlns:a16="http://schemas.microsoft.com/office/drawing/2014/main" id="{ED40FA94-EDC4-66E9-C13B-85CE4DD0755C}"/>
              </a:ext>
            </a:extLst>
          </p:cNvPr>
          <p:cNvSpPr>
            <a:spLocks noGrp="1"/>
          </p:cNvSpPr>
          <p:nvPr>
            <p:ph type="ftr" sz="quarter" idx="4"/>
          </p:nvPr>
        </p:nvSpPr>
        <p:spPr/>
        <p:txBody>
          <a:bodyPr/>
          <a:lstStyle/>
          <a:p>
            <a:pPr>
              <a:defRPr/>
            </a:pPr>
            <a:r>
              <a:rPr lang="en-US">
                <a:solidFill>
                  <a:srgbClr val="000000"/>
                </a:solidFill>
              </a:rPr>
              <a:t>© 2009 Microsoft Corporation. All rights reserved. Microsoft, Windows, Windows Vista and other product names are or may be registered trademarks and/or trademarks in the U.S. and/or other countries.</a:t>
            </a:r>
          </a:p>
          <a:p>
            <a:pPr>
              <a:defRPr/>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8" name="Header Placeholder 7">
            <a:extLst>
              <a:ext uri="{FF2B5EF4-FFF2-40B4-BE49-F238E27FC236}">
                <a16:creationId xmlns:a16="http://schemas.microsoft.com/office/drawing/2014/main" id="{580B0902-55DF-3109-8128-9491AD7BE6C5}"/>
              </a:ext>
            </a:extLst>
          </p:cNvPr>
          <p:cNvSpPr>
            <a:spLocks noGrp="1"/>
          </p:cNvSpPr>
          <p:nvPr>
            <p:ph type="hdr" sz="quarter"/>
          </p:nvPr>
        </p:nvSpPr>
        <p:spPr/>
        <p:txBody>
          <a:bodyPr/>
          <a:lstStyle/>
          <a:p>
            <a:pPr>
              <a:defRPr/>
            </a:pPr>
            <a:r>
              <a:rPr lang="en-US"/>
              <a:t>MIX 09</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a:extLst>
              <a:ext uri="{FF2B5EF4-FFF2-40B4-BE49-F238E27FC236}">
                <a16:creationId xmlns:a16="http://schemas.microsoft.com/office/drawing/2014/main" id="{FC924195-2992-2AF5-D4E9-E8AFBAE7908F}"/>
              </a:ext>
            </a:extLst>
          </p:cNvPr>
          <p:cNvSpPr>
            <a:spLocks noGrp="1" noRot="1" noChangeAspect="1" noChangeArrowheads="1" noTextEdit="1"/>
          </p:cNvSpPr>
          <p:nvPr>
            <p:ph type="sldImg"/>
          </p:nvPr>
        </p:nvSpPr>
        <p:spPr>
          <a:ln/>
        </p:spPr>
      </p:sp>
      <p:sp>
        <p:nvSpPr>
          <p:cNvPr id="80898" name="Notes Placeholder 2">
            <a:extLst>
              <a:ext uri="{FF2B5EF4-FFF2-40B4-BE49-F238E27FC236}">
                <a16:creationId xmlns:a16="http://schemas.microsoft.com/office/drawing/2014/main" id="{9F971446-2BBE-E143-5FF7-2CFC6D6C80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 name="Date Placeholder 4">
            <a:extLst>
              <a:ext uri="{FF2B5EF4-FFF2-40B4-BE49-F238E27FC236}">
                <a16:creationId xmlns:a16="http://schemas.microsoft.com/office/drawing/2014/main" id="{2CCAAD5B-A946-A9CC-F133-3347A51D1E0C}"/>
              </a:ext>
            </a:extLst>
          </p:cNvPr>
          <p:cNvSpPr>
            <a:spLocks noGrp="1"/>
          </p:cNvSpPr>
          <p:nvPr>
            <p:ph type="dt" sz="quarter" idx="1"/>
          </p:nvPr>
        </p:nvSpPr>
        <p:spPr/>
        <p:txBody>
          <a:bodyPr/>
          <a:lstStyle/>
          <a:p>
            <a:pPr>
              <a:defRPr/>
            </a:pPr>
            <a:fld id="{AFC28055-6E6C-40E5-8AF9-EB82C7873534}" type="datetime1">
              <a:rPr lang="en-US" smtClean="0">
                <a:solidFill>
                  <a:prstClr val="black"/>
                </a:solidFill>
              </a:rPr>
              <a:pPr>
                <a:defRPr/>
              </a:pPr>
              <a:t>9/10/24</a:t>
            </a:fld>
            <a:endParaRPr lang="en-US">
              <a:solidFill>
                <a:prstClr val="black"/>
              </a:solidFill>
            </a:endParaRPr>
          </a:p>
        </p:txBody>
      </p:sp>
      <p:sp>
        <p:nvSpPr>
          <p:cNvPr id="80900" name="Slide Number Placeholder 5">
            <a:extLst>
              <a:ext uri="{FF2B5EF4-FFF2-40B4-BE49-F238E27FC236}">
                <a16:creationId xmlns:a16="http://schemas.microsoft.com/office/drawing/2014/main" id="{2C7CFCB2-E316-CFEF-A4C5-0934DA44E7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A3939E38-95FD-BD41-9AFF-29E57E5BF5C0}" type="slidenum">
              <a:rPr lang="en-US" altLang="en-US" sz="1200" smtClean="0">
                <a:solidFill>
                  <a:srgbClr val="000000"/>
                </a:solidFill>
              </a:rPr>
              <a:pPr/>
              <a:t>43</a:t>
            </a:fld>
            <a:endParaRPr lang="en-US" altLang="en-US" sz="1200">
              <a:solidFill>
                <a:srgbClr val="000000"/>
              </a:solidFill>
            </a:endParaRPr>
          </a:p>
        </p:txBody>
      </p:sp>
      <p:sp>
        <p:nvSpPr>
          <p:cNvPr id="7" name="Footer Placeholder 6">
            <a:extLst>
              <a:ext uri="{FF2B5EF4-FFF2-40B4-BE49-F238E27FC236}">
                <a16:creationId xmlns:a16="http://schemas.microsoft.com/office/drawing/2014/main" id="{F2E5A10E-68FE-D33E-924B-4A49D3D341AF}"/>
              </a:ext>
            </a:extLst>
          </p:cNvPr>
          <p:cNvSpPr>
            <a:spLocks noGrp="1"/>
          </p:cNvSpPr>
          <p:nvPr>
            <p:ph type="ftr" sz="quarter" idx="4"/>
          </p:nvPr>
        </p:nvSpPr>
        <p:spPr/>
        <p:txBody>
          <a:bodyPr/>
          <a:lstStyle/>
          <a:p>
            <a:pPr>
              <a:defRPr/>
            </a:pPr>
            <a:r>
              <a:rPr lang="en-US">
                <a:solidFill>
                  <a:srgbClr val="000000"/>
                </a:solidFill>
              </a:rPr>
              <a:t>© 2009 Microsoft Corporation. All rights reserved. Microsoft, Windows, Windows Vista and other product names are or may be registered trademarks and/or trademarks in the U.S. and/or other countries.</a:t>
            </a:r>
          </a:p>
          <a:p>
            <a:pPr>
              <a:defRPr/>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8" name="Header Placeholder 7">
            <a:extLst>
              <a:ext uri="{FF2B5EF4-FFF2-40B4-BE49-F238E27FC236}">
                <a16:creationId xmlns:a16="http://schemas.microsoft.com/office/drawing/2014/main" id="{DD503C91-1985-3451-6E28-3799945BF185}"/>
              </a:ext>
            </a:extLst>
          </p:cNvPr>
          <p:cNvSpPr>
            <a:spLocks noGrp="1"/>
          </p:cNvSpPr>
          <p:nvPr>
            <p:ph type="hdr" sz="quarter"/>
          </p:nvPr>
        </p:nvSpPr>
        <p:spPr/>
        <p:txBody>
          <a:bodyPr/>
          <a:lstStyle/>
          <a:p>
            <a:pPr>
              <a:defRPr/>
            </a:pPr>
            <a:r>
              <a:rPr lang="en-US">
                <a:solidFill>
                  <a:prstClr val="black"/>
                </a:solidFill>
              </a:rPr>
              <a:t>MIX 09</a:t>
            </a:r>
            <a:endParaRPr lang="en-US"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id="{84B5D85B-70CB-9CDB-EBB7-4809957BA139}"/>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a16="http://schemas.microsoft.com/office/drawing/2014/main" id="{144ECABE-34F3-E098-7CC5-740008D272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2947" name="Slide Number Placeholder 3">
            <a:extLst>
              <a:ext uri="{FF2B5EF4-FFF2-40B4-BE49-F238E27FC236}">
                <a16:creationId xmlns:a16="http://schemas.microsoft.com/office/drawing/2014/main" id="{4536223A-BA6A-ABD7-1A17-6894FFF231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0A236D73-83DE-4A4F-AC07-080EB5641ABF}" type="slidenum">
              <a:rPr lang="en-US" altLang="en-US" sz="1200" smtClean="0"/>
              <a:pPr/>
              <a:t>44</a:t>
            </a:fld>
            <a:endParaRPr lang="en-US"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a:extLst>
              <a:ext uri="{FF2B5EF4-FFF2-40B4-BE49-F238E27FC236}">
                <a16:creationId xmlns:a16="http://schemas.microsoft.com/office/drawing/2014/main" id="{93F7DFC2-EBDE-47A6-A7D1-4D677CCA52CF}"/>
              </a:ext>
            </a:extLst>
          </p:cNvPr>
          <p:cNvSpPr>
            <a:spLocks noGrp="1" noRot="1" noChangeAspect="1" noChangeArrowheads="1" noTextEdit="1"/>
          </p:cNvSpPr>
          <p:nvPr>
            <p:ph type="sldImg"/>
          </p:nvPr>
        </p:nvSpPr>
        <p:spPr>
          <a:ln/>
        </p:spPr>
      </p:sp>
      <p:sp>
        <p:nvSpPr>
          <p:cNvPr id="86018" name="Notes Placeholder 2">
            <a:extLst>
              <a:ext uri="{FF2B5EF4-FFF2-40B4-BE49-F238E27FC236}">
                <a16:creationId xmlns:a16="http://schemas.microsoft.com/office/drawing/2014/main" id="{1A063056-C7A1-6A32-3D4D-809FFD28EC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86019" name="Slide Number Placeholder 3">
            <a:extLst>
              <a:ext uri="{FF2B5EF4-FFF2-40B4-BE49-F238E27FC236}">
                <a16:creationId xmlns:a16="http://schemas.microsoft.com/office/drawing/2014/main" id="{85E752B9-7D8C-D38A-0365-F9C5848F42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FCB3D804-8335-A042-BBB8-8A24D8E56051}" type="slidenum">
              <a:rPr lang="en-US" altLang="en-US" sz="1200" smtClean="0"/>
              <a:pPr/>
              <a:t>46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619EA5E1-D3E5-8B00-8B4D-59D29B598DF4}"/>
              </a:ext>
            </a:extLst>
          </p:cNvPr>
          <p:cNvSpPr>
            <a:spLocks noGrp="1" noRot="1" noChangeAspect="1" noChangeArrowheads="1" noTextEdit="1"/>
          </p:cNvSpPr>
          <p:nvPr>
            <p:ph type="sldImg"/>
          </p:nvPr>
        </p:nvSpPr>
        <p:spPr>
          <a:ln/>
        </p:spPr>
      </p:sp>
      <p:sp>
        <p:nvSpPr>
          <p:cNvPr id="12290" name="Notes Placeholder 2">
            <a:extLst>
              <a:ext uri="{FF2B5EF4-FFF2-40B4-BE49-F238E27FC236}">
                <a16:creationId xmlns:a16="http://schemas.microsoft.com/office/drawing/2014/main" id="{80B676B8-98D3-73F4-C67F-F2BD932826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9066F57A-895D-5B32-C6A3-87458836349F}"/>
              </a:ext>
            </a:extLst>
          </p:cNvPr>
          <p:cNvSpPr>
            <a:spLocks noGrp="1"/>
          </p:cNvSpPr>
          <p:nvPr>
            <p:ph type="hdr" sz="quarter"/>
          </p:nvPr>
        </p:nvSpPr>
        <p:spPr/>
        <p:txBody>
          <a:bodyPr/>
          <a:lstStyle/>
          <a:p>
            <a:pPr>
              <a:defRPr/>
            </a:pPr>
            <a:r>
              <a:rPr lang="en-US"/>
              <a:t>TechReady12</a:t>
            </a:r>
            <a:endParaRPr lang="en-US" dirty="0"/>
          </a:p>
        </p:txBody>
      </p:sp>
      <p:sp>
        <p:nvSpPr>
          <p:cNvPr id="5" name="Date Placeholder 4">
            <a:extLst>
              <a:ext uri="{FF2B5EF4-FFF2-40B4-BE49-F238E27FC236}">
                <a16:creationId xmlns:a16="http://schemas.microsoft.com/office/drawing/2014/main" id="{9E04BD26-4466-E750-BDFB-CDB9F78537CC}"/>
              </a:ext>
            </a:extLst>
          </p:cNvPr>
          <p:cNvSpPr>
            <a:spLocks noGrp="1"/>
          </p:cNvSpPr>
          <p:nvPr>
            <p:ph type="dt" sz="quarter" idx="1"/>
          </p:nvPr>
        </p:nvSpPr>
        <p:spPr/>
        <p:txBody>
          <a:bodyPr/>
          <a:lstStyle/>
          <a:p>
            <a:pPr>
              <a:defRPr/>
            </a:pPr>
            <a:fld id="{387E3AE2-3B16-4982-A082-918E78B9F632}" type="datetime1">
              <a:rPr lang="en-US" smtClean="0"/>
              <a:pPr>
                <a:defRPr/>
              </a:pPr>
              <a:t>9/10/24</a:t>
            </a:fld>
            <a:endParaRPr lang="en-US" dirty="0"/>
          </a:p>
        </p:txBody>
      </p:sp>
      <p:sp>
        <p:nvSpPr>
          <p:cNvPr id="6" name="Footer Placeholder 5">
            <a:extLst>
              <a:ext uri="{FF2B5EF4-FFF2-40B4-BE49-F238E27FC236}">
                <a16:creationId xmlns:a16="http://schemas.microsoft.com/office/drawing/2014/main" id="{64E9E148-D205-C435-351E-E7E3EFB8F5EF}"/>
              </a:ext>
            </a:extLst>
          </p:cNvPr>
          <p:cNvSpPr>
            <a:spLocks noGrp="1"/>
          </p:cNvSpPr>
          <p:nvPr>
            <p:ph type="ftr" sz="quarter" idx="4"/>
          </p:nvPr>
        </p:nvSpPr>
        <p:spPr/>
        <p:txBody>
          <a:bodyPr/>
          <a:lstStyle/>
          <a:p>
            <a:pPr>
              <a:defRPr/>
            </a:pPr>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pPr>
              <a:defRPr/>
            </a:pPr>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2294" name="Slide Number Placeholder 6">
            <a:extLst>
              <a:ext uri="{FF2B5EF4-FFF2-40B4-BE49-F238E27FC236}">
                <a16:creationId xmlns:a16="http://schemas.microsoft.com/office/drawing/2014/main" id="{0D07A438-3274-0E8A-7B0C-6B120E98AD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E465BDCB-933C-AE4F-B483-0E6FD2590350}" type="slidenum">
              <a:rPr lang="en-US" altLang="en-US" sz="1200" smtClean="0"/>
              <a:pPr/>
              <a:t>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E2002F5B-B24B-B9FE-EBF5-0866AD7AFF44}"/>
              </a:ext>
            </a:extLst>
          </p:cNvPr>
          <p:cNvSpPr>
            <a:spLocks noGrp="1" noRot="1" noChangeAspect="1" noChangeArrowheads="1" noTextEdit="1"/>
          </p:cNvSpPr>
          <p:nvPr>
            <p:ph type="sldImg"/>
          </p:nvPr>
        </p:nvSpPr>
        <p:spPr>
          <a:ln/>
        </p:spPr>
      </p:sp>
      <p:sp>
        <p:nvSpPr>
          <p:cNvPr id="14338" name="Notes Placeholder 2">
            <a:extLst>
              <a:ext uri="{FF2B5EF4-FFF2-40B4-BE49-F238E27FC236}">
                <a16:creationId xmlns:a16="http://schemas.microsoft.com/office/drawing/2014/main" id="{86A4B0B3-74A6-0DE5-57D3-2A21A30871C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4" name="Header Placeholder 3">
            <a:extLst>
              <a:ext uri="{FF2B5EF4-FFF2-40B4-BE49-F238E27FC236}">
                <a16:creationId xmlns:a16="http://schemas.microsoft.com/office/drawing/2014/main" id="{27371924-E7D4-5BDA-B920-F1ED20C6B8C3}"/>
              </a:ext>
            </a:extLst>
          </p:cNvPr>
          <p:cNvSpPr>
            <a:spLocks noGrp="1"/>
          </p:cNvSpPr>
          <p:nvPr>
            <p:ph type="hdr" sz="quarter"/>
          </p:nvPr>
        </p:nvSpPr>
        <p:spPr/>
        <p:txBody>
          <a:bodyPr/>
          <a:lstStyle/>
          <a:p>
            <a:pPr>
              <a:defRPr/>
            </a:pPr>
            <a:r>
              <a:rPr lang="en-US"/>
              <a:t>TechReady12</a:t>
            </a:r>
            <a:endParaRPr lang="en-US" dirty="0"/>
          </a:p>
        </p:txBody>
      </p:sp>
      <p:sp>
        <p:nvSpPr>
          <p:cNvPr id="5" name="Date Placeholder 4">
            <a:extLst>
              <a:ext uri="{FF2B5EF4-FFF2-40B4-BE49-F238E27FC236}">
                <a16:creationId xmlns:a16="http://schemas.microsoft.com/office/drawing/2014/main" id="{E1E76FBE-B654-D796-0B00-ED718D6AC23B}"/>
              </a:ext>
            </a:extLst>
          </p:cNvPr>
          <p:cNvSpPr>
            <a:spLocks noGrp="1"/>
          </p:cNvSpPr>
          <p:nvPr>
            <p:ph type="dt" sz="quarter" idx="1"/>
          </p:nvPr>
        </p:nvSpPr>
        <p:spPr/>
        <p:txBody>
          <a:bodyPr/>
          <a:lstStyle/>
          <a:p>
            <a:pPr>
              <a:defRPr/>
            </a:pPr>
            <a:fld id="{387E3AE2-3B16-4982-A082-918E78B9F632}" type="datetime1">
              <a:rPr lang="en-US" smtClean="0"/>
              <a:pPr>
                <a:defRPr/>
              </a:pPr>
              <a:t>9/10/24</a:t>
            </a:fld>
            <a:endParaRPr lang="en-US" dirty="0"/>
          </a:p>
        </p:txBody>
      </p:sp>
      <p:sp>
        <p:nvSpPr>
          <p:cNvPr id="6" name="Footer Placeholder 5">
            <a:extLst>
              <a:ext uri="{FF2B5EF4-FFF2-40B4-BE49-F238E27FC236}">
                <a16:creationId xmlns:a16="http://schemas.microsoft.com/office/drawing/2014/main" id="{BBA19BD5-288E-59B5-B45D-90CD45C7FBDA}"/>
              </a:ext>
            </a:extLst>
          </p:cNvPr>
          <p:cNvSpPr>
            <a:spLocks noGrp="1"/>
          </p:cNvSpPr>
          <p:nvPr>
            <p:ph type="ftr" sz="quarter" idx="4"/>
          </p:nvPr>
        </p:nvSpPr>
        <p:spPr/>
        <p:txBody>
          <a:bodyPr/>
          <a:lstStyle/>
          <a:p>
            <a:pPr>
              <a:defRPr/>
            </a:pPr>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pPr>
              <a:defRPr/>
            </a:pPr>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4342" name="Slide Number Placeholder 6">
            <a:extLst>
              <a:ext uri="{FF2B5EF4-FFF2-40B4-BE49-F238E27FC236}">
                <a16:creationId xmlns:a16="http://schemas.microsoft.com/office/drawing/2014/main" id="{7B86F1FE-7DC5-B890-0917-B6970DB6408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2A9D51D8-150A-1546-B119-EE4F086A8BF1}" type="slidenum">
              <a:rPr lang="en-US" altLang="en-US" sz="1200" smtClean="0"/>
              <a:pPr/>
              <a:t>6</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455944D6-C0A0-ECB0-A1D7-3003E92A93AE}"/>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5DB87AF5-390B-09CD-543F-1052ED1DDA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panose="020B0600070205080204" pitchFamily="34" charset="-128"/>
              </a:rPr>
              <a:t>Equivalent to AWS EC2</a:t>
            </a:r>
          </a:p>
        </p:txBody>
      </p:sp>
      <p:sp>
        <p:nvSpPr>
          <p:cNvPr id="4" name="Footer Placeholder 3">
            <a:extLst>
              <a:ext uri="{FF2B5EF4-FFF2-40B4-BE49-F238E27FC236}">
                <a16:creationId xmlns:a16="http://schemas.microsoft.com/office/drawing/2014/main" id="{D7ED3164-C790-BEC1-812C-A8CAD4212C92}"/>
              </a:ext>
            </a:extLst>
          </p:cNvPr>
          <p:cNvSpPr>
            <a:spLocks noGrp="1"/>
          </p:cNvSpPr>
          <p:nvPr>
            <p:ph type="ftr" sz="quarter" idx="4"/>
          </p:nvPr>
        </p:nvSpPr>
        <p:spPr/>
        <p:txBody>
          <a:bodyPr/>
          <a:lstStyle/>
          <a:p>
            <a:pPr>
              <a:defRPr/>
            </a:pPr>
            <a:r>
              <a:rPr lang="en-US" altLang="en-US"/>
              <a:t>ECE6130: Computer Architecture,  T.T.U</a:t>
            </a:r>
          </a:p>
        </p:txBody>
      </p:sp>
      <p:sp>
        <p:nvSpPr>
          <p:cNvPr id="16388" name="Slide Number Placeholder 4">
            <a:extLst>
              <a:ext uri="{FF2B5EF4-FFF2-40B4-BE49-F238E27FC236}">
                <a16:creationId xmlns:a16="http://schemas.microsoft.com/office/drawing/2014/main" id="{F2268BAF-0B19-1356-EB08-083A181F2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fld id="{478D399C-8786-A54E-87D9-71E4BFEB99E4}" type="slidenum">
              <a:rPr lang="en-US" altLang="en-US" sz="1200" smtClean="0"/>
              <a:pPr/>
              <a:t>7</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38AADD09-B3ED-F958-6A74-9B424697FE0B}"/>
              </a:ext>
            </a:extLst>
          </p:cNvPr>
          <p:cNvSpPr>
            <a:spLocks noGrp="1" noRot="1" noChangeAspect="1" noChangeArrowheads="1" noTextEdit="1"/>
          </p:cNvSpPr>
          <p:nvPr>
            <p:ph type="sldImg"/>
          </p:nvPr>
        </p:nvSpPr>
        <p:spPr>
          <a:ln/>
        </p:spPr>
      </p:sp>
      <p:sp>
        <p:nvSpPr>
          <p:cNvPr id="18434" name="Notes Placeholder 2">
            <a:extLst>
              <a:ext uri="{FF2B5EF4-FFF2-40B4-BE49-F238E27FC236}">
                <a16:creationId xmlns:a16="http://schemas.microsoft.com/office/drawing/2014/main" id="{CF16E0C8-870B-1AEB-7765-C30866D477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18435" name="Slide Number Placeholder 3">
            <a:extLst>
              <a:ext uri="{FF2B5EF4-FFF2-40B4-BE49-F238E27FC236}">
                <a16:creationId xmlns:a16="http://schemas.microsoft.com/office/drawing/2014/main" id="{7112F614-2331-B227-FEF2-03B629B2BA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AA1740C8-37FF-2D4F-AC5C-9E5BDC217813}" type="slidenum">
              <a:rPr lang="en-US" altLang="en-US" smtClean="0">
                <a:latin typeface="Arial" panose="020B0604020202020204" pitchFamily="34" charset="0"/>
              </a:rPr>
              <a:pPr eaLnBrk="1" hangingPunct="1">
                <a:spcBef>
                  <a:spcPct val="0"/>
                </a:spcBef>
              </a:pPr>
              <a:t>8</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DDA56B42-2BCF-CC35-5298-A567DE90B2E8}"/>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D6DB86AD-81AC-D36C-4F06-D276EF9081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C20BBB78-1122-1AFD-E021-BEE998B38E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8D537338-FB1C-B54E-B0A2-A2A598938257}" type="slidenum">
              <a:rPr lang="en-US" altLang="en-US" smtClean="0">
                <a:latin typeface="Arial" panose="020B0604020202020204" pitchFamily="34" charset="0"/>
              </a:rPr>
              <a:pPr eaLnBrk="1" hangingPunct="1">
                <a:spcBef>
                  <a:spcPct val="0"/>
                </a:spcBef>
              </a:pPr>
              <a:t>9</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CE3AB7AC-10D5-F68C-AEDE-5705AD9A7B5A}"/>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382BD686-0DF0-AE0F-12D7-89652E9919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ea typeface="ＭＳ Ｐゴシック" panose="020B0600070205080204" pitchFamily="34" charset="-128"/>
            </a:endParaRPr>
          </a:p>
        </p:txBody>
      </p:sp>
      <p:sp>
        <p:nvSpPr>
          <p:cNvPr id="22531" name="Slide Number Placeholder 3">
            <a:extLst>
              <a:ext uri="{FF2B5EF4-FFF2-40B4-BE49-F238E27FC236}">
                <a16:creationId xmlns:a16="http://schemas.microsoft.com/office/drawing/2014/main" id="{EF1A2E91-BB16-6001-2986-CFFE0468EA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pPr>
            <a:fld id="{8695DD45-0F47-5844-9CE5-929C90DD0E33}" type="slidenum">
              <a:rPr lang="en-US" altLang="en-US" smtClean="0">
                <a:latin typeface="Arial" panose="020B0604020202020204" pitchFamily="34" charset="0"/>
              </a:rPr>
              <a:pPr eaLnBrk="1" hangingPunct="1">
                <a:spcBef>
                  <a:spcPct val="0"/>
                </a:spcBef>
              </a:pPr>
              <a:t>10</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5143042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0631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304800"/>
            <a:ext cx="21526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4800"/>
            <a:ext cx="63055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88437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6858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2291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2291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899077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0600" cy="685800"/>
          </a:xfrm>
        </p:spPr>
        <p:txBody>
          <a:bodyPr/>
          <a:lstStyle/>
          <a:p>
            <a:r>
              <a:rPr lang="en-US"/>
              <a:t>Click to edit Master title style</a:t>
            </a:r>
          </a:p>
        </p:txBody>
      </p:sp>
      <p:sp>
        <p:nvSpPr>
          <p:cNvPr id="3" name="Text Placeholder 2"/>
          <p:cNvSpPr>
            <a:spLocks noGrp="1"/>
          </p:cNvSpPr>
          <p:nvPr>
            <p:ph type="body" sz="half" idx="1"/>
          </p:nvPr>
        </p:nvSpPr>
        <p:spPr>
          <a:xfrm>
            <a:off x="228600" y="1143000"/>
            <a:ext cx="42291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143000"/>
            <a:ext cx="42291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3810000"/>
            <a:ext cx="42291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93426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88813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p:nvPr>
        </p:nvSpPr>
        <p:spPr/>
        <p:txBody>
          <a:bodyPr lIns="150602" tIns="120481" rIns="150602" bIns="120481"/>
          <a:lstStyle/>
          <a:p>
            <a:r>
              <a:rPr lang="en-US"/>
              <a:t>Click to edit Master title style</a:t>
            </a:r>
            <a:endParaRPr lang="en-US" dirty="0"/>
          </a:p>
        </p:txBody>
      </p:sp>
      <p:sp>
        <p:nvSpPr>
          <p:cNvPr id="5" name="Text Placeholder 4"/>
          <p:cNvSpPr>
            <a:spLocks noGrp="1"/>
          </p:cNvSpPr>
          <p:nvPr>
            <p:ph type="body" sz="quarter" idx="10"/>
          </p:nvPr>
        </p:nvSpPr>
        <p:spPr>
          <a:xfrm>
            <a:off x="201930" y="1635898"/>
            <a:ext cx="8740142" cy="2242313"/>
          </a:xfrm>
          <a:prstGeom prst="rect">
            <a:avLst/>
          </a:prstGeom>
        </p:spPr>
        <p:txBody>
          <a:bodyPr lIns="150602" tIns="120481" rIns="150602" bIns="12048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094047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00896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71015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1430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143000"/>
            <a:ext cx="42291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48967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795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99527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6935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99746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6957015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EE0466-7806-172D-4828-A072ED550E34}"/>
              </a:ext>
            </a:extLst>
          </p:cNvPr>
          <p:cNvSpPr>
            <a:spLocks noGrp="1" noChangeArrowheads="1"/>
          </p:cNvSpPr>
          <p:nvPr>
            <p:ph type="title"/>
          </p:nvPr>
        </p:nvSpPr>
        <p:spPr bwMode="auto">
          <a:xfrm>
            <a:off x="228600" y="3048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ctr" anchorCtr="0" compatLnSpc="1">
            <a:prstTxWarp prst="textNoShape">
              <a:avLst/>
            </a:prstTxWarp>
          </a:bodyPr>
          <a:lstStyle/>
          <a:p>
            <a:pPr lvl="0"/>
            <a:r>
              <a:rPr lang="en-US" altLang="en-US"/>
              <a:t>Slide Title</a:t>
            </a:r>
          </a:p>
        </p:txBody>
      </p:sp>
      <p:sp>
        <p:nvSpPr>
          <p:cNvPr id="1027" name="Rectangle 3">
            <a:extLst>
              <a:ext uri="{FF2B5EF4-FFF2-40B4-BE49-F238E27FC236}">
                <a16:creationId xmlns:a16="http://schemas.microsoft.com/office/drawing/2014/main" id="{0FEB332A-8E1D-33F8-8E5C-D79D9E9DAE2B}"/>
              </a:ext>
            </a:extLst>
          </p:cNvPr>
          <p:cNvSpPr>
            <a:spLocks noGrp="1" noChangeArrowheads="1"/>
          </p:cNvSpPr>
          <p:nvPr>
            <p:ph type="body" idx="1"/>
          </p:nvPr>
        </p:nvSpPr>
        <p:spPr bwMode="auto">
          <a:xfrm>
            <a:off x="228600" y="11430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7FB5C79-FF27-591F-2218-BA1AFE4296DC}"/>
              </a:ext>
            </a:extLst>
          </p:cNvPr>
          <p:cNvSpPr>
            <a:spLocks noChangeArrowheads="1"/>
          </p:cNvSpPr>
          <p:nvPr/>
        </p:nvSpPr>
        <p:spPr bwMode="auto">
          <a:xfrm>
            <a:off x="8345488" y="6378575"/>
            <a:ext cx="412750" cy="274638"/>
          </a:xfrm>
          <a:prstGeom prst="rect">
            <a:avLst/>
          </a:prstGeom>
          <a:noFill/>
          <a:ln>
            <a:noFill/>
          </a:ln>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defRPr/>
            </a:pPr>
            <a:r>
              <a:rPr lang="en-US" altLang="en-US" sz="1200" b="1">
                <a:solidFill>
                  <a:schemeClr val="bg2"/>
                </a:solidFill>
                <a:latin typeface="Arial" panose="020B0604020202020204" pitchFamily="34" charset="0"/>
              </a:rPr>
              <a:t> </a:t>
            </a:r>
            <a:fld id="{07F1877F-5947-FF47-A9BF-33A582F622A8}" type="slidenum">
              <a:rPr lang="en-US" altLang="en-US" sz="1200" b="1" smtClean="0">
                <a:solidFill>
                  <a:schemeClr val="bg2"/>
                </a:solidFill>
                <a:latin typeface="Arial" panose="020B0604020202020204" pitchFamily="34" charset="0"/>
              </a:rPr>
              <a:pPr>
                <a:defRPr/>
              </a:pPr>
              <a:t>‹#›</a:t>
            </a:fld>
            <a:endParaRPr lang="en-US" altLang="en-US" sz="1200" b="1">
              <a:solidFill>
                <a:schemeClr val="bg2"/>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Lst>
  <p:transition/>
  <p:hf sldNum="0" hdr="0" ftr="0" dt="0"/>
  <p:txStyles>
    <p:titleStyle>
      <a:lvl1pPr algn="ctr" rtl="0" eaLnBrk="0" fontAlgn="base" hangingPunct="0">
        <a:lnSpc>
          <a:spcPct val="90000"/>
        </a:lnSpc>
        <a:spcBef>
          <a:spcPct val="0"/>
        </a:spcBef>
        <a:spcAft>
          <a:spcPct val="0"/>
        </a:spcAft>
        <a:defRPr sz="3800" b="1">
          <a:solidFill>
            <a:srgbClr val="DC2F00"/>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2pPr>
      <a:lvl3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3pPr>
      <a:lvl4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4pPr>
      <a:lvl5pPr algn="ctr" rtl="0" eaLnBrk="0" fontAlgn="base" hangingPunct="0">
        <a:lnSpc>
          <a:spcPct val="90000"/>
        </a:lnSpc>
        <a:spcBef>
          <a:spcPct val="0"/>
        </a:spcBef>
        <a:spcAft>
          <a:spcPct val="0"/>
        </a:spcAft>
        <a:defRPr sz="3800" b="1">
          <a:solidFill>
            <a:srgbClr val="DC2F00"/>
          </a:solidFill>
          <a:latin typeface="Times New Roman" pitchFamily="18" charset="0"/>
          <a:ea typeface="ＭＳ Ｐゴシック" charset="-128"/>
          <a:cs typeface="ＭＳ Ｐゴシック" charset="-128"/>
        </a:defRPr>
      </a:lvl5pPr>
      <a:lvl6pPr marL="457200" algn="ctr" rtl="0" eaLnBrk="0" fontAlgn="base" hangingPunct="0">
        <a:lnSpc>
          <a:spcPct val="90000"/>
        </a:lnSpc>
        <a:spcBef>
          <a:spcPct val="0"/>
        </a:spcBef>
        <a:spcAft>
          <a:spcPct val="0"/>
        </a:spcAft>
        <a:defRPr sz="3800" b="1">
          <a:solidFill>
            <a:srgbClr val="DC2F00"/>
          </a:solidFill>
          <a:latin typeface="Times New Roman" pitchFamily="18" charset="0"/>
        </a:defRPr>
      </a:lvl6pPr>
      <a:lvl7pPr marL="914400" algn="ctr" rtl="0" eaLnBrk="0" fontAlgn="base" hangingPunct="0">
        <a:lnSpc>
          <a:spcPct val="90000"/>
        </a:lnSpc>
        <a:spcBef>
          <a:spcPct val="0"/>
        </a:spcBef>
        <a:spcAft>
          <a:spcPct val="0"/>
        </a:spcAft>
        <a:defRPr sz="3800" b="1">
          <a:solidFill>
            <a:srgbClr val="DC2F00"/>
          </a:solidFill>
          <a:latin typeface="Times New Roman" pitchFamily="18" charset="0"/>
        </a:defRPr>
      </a:lvl7pPr>
      <a:lvl8pPr marL="1371600" algn="ctr" rtl="0" eaLnBrk="0" fontAlgn="base" hangingPunct="0">
        <a:lnSpc>
          <a:spcPct val="90000"/>
        </a:lnSpc>
        <a:spcBef>
          <a:spcPct val="0"/>
        </a:spcBef>
        <a:spcAft>
          <a:spcPct val="0"/>
        </a:spcAft>
        <a:defRPr sz="3800" b="1">
          <a:solidFill>
            <a:srgbClr val="DC2F00"/>
          </a:solidFill>
          <a:latin typeface="Times New Roman" pitchFamily="18" charset="0"/>
        </a:defRPr>
      </a:lvl8pPr>
      <a:lvl9pPr marL="1828800" algn="ctr" rtl="0" eaLnBrk="0" fontAlgn="base" hangingPunct="0">
        <a:lnSpc>
          <a:spcPct val="90000"/>
        </a:lnSpc>
        <a:spcBef>
          <a:spcPct val="0"/>
        </a:spcBef>
        <a:spcAft>
          <a:spcPct val="0"/>
        </a:spcAft>
        <a:defRPr sz="3800" b="1">
          <a:solidFill>
            <a:srgbClr val="DC2F00"/>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100000"/>
        <a:buChar char="•"/>
        <a:defRPr sz="2800" b="1">
          <a:solidFill>
            <a:srgbClr val="0000B4"/>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buSzPct val="100000"/>
        <a:buChar char="–"/>
        <a:defRPr sz="2400">
          <a:solidFill>
            <a:srgbClr val="000078"/>
          </a:solidFill>
          <a:latin typeface="+mn-lt"/>
          <a:ea typeface="ＭＳ Ｐゴシック" charset="-128"/>
        </a:defRPr>
      </a:lvl2pPr>
      <a:lvl3pPr marL="1143000" indent="-228600" algn="l" rtl="0" eaLnBrk="0" fontAlgn="base" hangingPunct="0">
        <a:lnSpc>
          <a:spcPct val="90000"/>
        </a:lnSpc>
        <a:spcBef>
          <a:spcPct val="30000"/>
        </a:spcBef>
        <a:spcAft>
          <a:spcPct val="0"/>
        </a:spcAft>
        <a:buSzPct val="100000"/>
        <a:buChar char="»"/>
        <a:defRPr sz="2200">
          <a:solidFill>
            <a:srgbClr val="000045"/>
          </a:solidFill>
          <a:latin typeface="+mn-lt"/>
          <a:ea typeface="ＭＳ Ｐゴシック" charset="-128"/>
        </a:defRPr>
      </a:lvl3pPr>
      <a:lvl4pPr marL="1543050" indent="-171450" algn="l" rtl="0" eaLnBrk="0" fontAlgn="base" hangingPunct="0">
        <a:lnSpc>
          <a:spcPct val="90000"/>
        </a:lnSpc>
        <a:spcBef>
          <a:spcPct val="30000"/>
        </a:spcBef>
        <a:spcAft>
          <a:spcPct val="0"/>
        </a:spcAft>
        <a:buSzPct val="100000"/>
        <a:buChar char="•"/>
        <a:defRPr sz="2200">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buSzPct val="100000"/>
        <a:buChar char="–"/>
        <a:defRPr sz="2200">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buSzPct val="100000"/>
        <a:buChar char="–"/>
        <a:defRPr sz="2200">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200">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200">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s.google.com/appengine/docs/java/tools/eclip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cloud.google.com/appengine/" TargetMode="External"/><Relationship Id="rId4" Type="http://schemas.openxmlformats.org/officeDocument/2006/relationships/hyperlink" Target="http://www.gwtproject.org/download.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loud.google.com/appengine/docs/standard/python/console#instanc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restfulapi.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estfulapi.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loud.google.com/tasks/docs/migra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loud.google.com/appengine/docs/standard/java/using-memorysto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ppScale/appsca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cloud.google.com/compute" TargetMode="External"/><Relationship Id="rId4" Type="http://schemas.openxmlformats.org/officeDocument/2006/relationships/hyperlink" Target="https://cloud.google.com/appengin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hyperlink" Target="https://restfulapi.net/" TargetMode="External"/><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5.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tvisha.com/blog/public-cloud-war-aws-vs-azure-vs-goog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loud.google.com/compute" TargetMode="External"/><Relationship Id="rId4" Type="http://schemas.openxmlformats.org/officeDocument/2006/relationships/hyperlink" Target="https://cloud.google.com/appengin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gwtprojec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cloud.google.com/appengin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a16="http://schemas.microsoft.com/office/drawing/2014/main" id="{A4411615-20DC-88D6-5A10-2C82B17596CD}"/>
              </a:ext>
            </a:extLst>
          </p:cNvPr>
          <p:cNvSpPr>
            <a:spLocks noGrp="1" noChangeArrowheads="1"/>
          </p:cNvSpPr>
          <p:nvPr>
            <p:ph type="ctrTitle"/>
          </p:nvPr>
        </p:nvSpPr>
        <p:spPr>
          <a:xfrm>
            <a:off x="0" y="971550"/>
            <a:ext cx="9144000" cy="1636713"/>
          </a:xfrm>
          <a:noFill/>
        </p:spPr>
        <p:txBody>
          <a:bodyPr lIns="90488" rIns="90488"/>
          <a:lstStyle/>
          <a:p>
            <a:br>
              <a:rPr lang="en-US" altLang="en-US" sz="3400" dirty="0">
                <a:ea typeface="ＭＳ Ｐゴシック" panose="020B0600070205080204" pitchFamily="34" charset="-128"/>
              </a:rPr>
            </a:br>
            <a:r>
              <a:rPr lang="en-US" altLang="en-US" sz="3400" dirty="0">
                <a:ea typeface="ＭＳ Ｐゴシック" panose="020B0600070205080204" pitchFamily="34" charset="-128"/>
              </a:rPr>
              <a:t>Data Intensive and Cloud Computing</a:t>
            </a:r>
            <a:br>
              <a:rPr lang="en-US" altLang="en-US" sz="3400" dirty="0">
                <a:ea typeface="ＭＳ Ｐゴシック" panose="020B0600070205080204" pitchFamily="34" charset="-128"/>
              </a:rPr>
            </a:br>
            <a:br>
              <a:rPr lang="en-US" altLang="en-US" sz="3400" dirty="0">
                <a:ea typeface="ＭＳ Ｐゴシック" panose="020B0600070205080204" pitchFamily="34" charset="-128"/>
              </a:rPr>
            </a:br>
            <a:r>
              <a:rPr lang="en-US" altLang="en-US" sz="2400" dirty="0">
                <a:solidFill>
                  <a:schemeClr val="tx1"/>
                </a:solidFill>
                <a:ea typeface="ＭＳ Ｐゴシック" panose="020B0600070205080204" pitchFamily="34" charset="-128"/>
              </a:rPr>
              <a:t>Cloud Platforms: Google Cloud and Microsoft Azure</a:t>
            </a:r>
            <a:endParaRPr lang="en-US" altLang="en-US" sz="3400" dirty="0">
              <a:solidFill>
                <a:schemeClr val="tx1"/>
              </a:solidFill>
              <a:ea typeface="ＭＳ Ｐゴシック" panose="020B0600070205080204" pitchFamily="34" charset="-128"/>
            </a:endParaRPr>
          </a:p>
        </p:txBody>
      </p:sp>
      <p:sp>
        <p:nvSpPr>
          <p:cNvPr id="4098" name="Rectangle 3">
            <a:extLst>
              <a:ext uri="{FF2B5EF4-FFF2-40B4-BE49-F238E27FC236}">
                <a16:creationId xmlns:a16="http://schemas.microsoft.com/office/drawing/2014/main" id="{F37D6D4D-FB0D-AA60-0EAD-BBC8FF9738BD}"/>
              </a:ext>
            </a:extLst>
          </p:cNvPr>
          <p:cNvSpPr>
            <a:spLocks noGrp="1" noChangeArrowheads="1"/>
          </p:cNvSpPr>
          <p:nvPr>
            <p:ph type="subTitle" idx="1"/>
          </p:nvPr>
        </p:nvSpPr>
        <p:spPr>
          <a:xfrm>
            <a:off x="1116013" y="4068763"/>
            <a:ext cx="6697662" cy="2054225"/>
          </a:xfrm>
          <a:noFill/>
        </p:spPr>
        <p:txBody>
          <a:bodyPr lIns="90488" rIns="90488"/>
          <a:lstStyle/>
          <a:p>
            <a:pPr marL="285750" indent="-285750"/>
            <a:r>
              <a:rPr lang="en-US" altLang="en-US">
                <a:ea typeface="ＭＳ Ｐゴシック" panose="020B0600070205080204" pitchFamily="34" charset="-128"/>
              </a:rPr>
              <a:t>Dr. Xubin He</a:t>
            </a:r>
          </a:p>
          <a:p>
            <a:pPr marL="285750" indent="-285750"/>
            <a:r>
              <a:rPr lang="en-US" altLang="en-US">
                <a:ea typeface="ＭＳ Ｐゴシック" panose="020B0600070205080204" pitchFamily="34" charset="-128"/>
              </a:rPr>
              <a:t>Computer and Information Sciences</a:t>
            </a:r>
          </a:p>
          <a:p>
            <a:pPr marL="285750" indent="-285750"/>
            <a:r>
              <a:rPr lang="en-US" altLang="en-US">
                <a:ea typeface="ＭＳ Ｐゴシック" panose="020B0600070205080204" pitchFamily="34" charset="-128"/>
              </a:rPr>
              <a:t>Temple University</a:t>
            </a:r>
          </a:p>
          <a:p>
            <a:pPr marL="285750" indent="-285750"/>
            <a:endParaRPr lang="en-US" altLang="en-US">
              <a:ea typeface="ＭＳ Ｐゴシック" panose="020B0600070205080204" pitchFamily="34" charset="-128"/>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AF445806-D8DB-0257-0F51-54FF8CE2C6BC}"/>
              </a:ext>
            </a:extLst>
          </p:cNvPr>
          <p:cNvSpPr>
            <a:spLocks noGrp="1" noChangeArrowheads="1"/>
          </p:cNvSpPr>
          <p:nvPr>
            <p:ph type="title"/>
          </p:nvPr>
        </p:nvSpPr>
        <p:spPr/>
        <p:txBody>
          <a:bodyPr/>
          <a:lstStyle/>
          <a:p>
            <a:r>
              <a:rPr lang="en-US" altLang="en-US">
                <a:ea typeface="ＭＳ Ｐゴシック" panose="020B0600070205080204" pitchFamily="34" charset="-128"/>
              </a:rPr>
              <a:t>How to use the AppEngine</a:t>
            </a:r>
          </a:p>
        </p:txBody>
      </p:sp>
      <p:sp>
        <p:nvSpPr>
          <p:cNvPr id="21506" name="Content Placeholder 2">
            <a:extLst>
              <a:ext uri="{FF2B5EF4-FFF2-40B4-BE49-F238E27FC236}">
                <a16:creationId xmlns:a16="http://schemas.microsoft.com/office/drawing/2014/main" id="{0FD24825-55A2-ECBE-26C1-56A143181702}"/>
              </a:ext>
            </a:extLst>
          </p:cNvPr>
          <p:cNvSpPr>
            <a:spLocks noGrp="1" noChangeArrowheads="1"/>
          </p:cNvSpPr>
          <p:nvPr>
            <p:ph idx="1"/>
          </p:nvPr>
        </p:nvSpPr>
        <p:spPr>
          <a:xfrm>
            <a:off x="76200" y="1524000"/>
            <a:ext cx="8991600" cy="5181600"/>
          </a:xfrm>
        </p:spPr>
        <p:txBody>
          <a:bodyPr/>
          <a:lstStyle/>
          <a:p>
            <a:r>
              <a:rPr lang="en-US" altLang="en-US" sz="2400">
                <a:ea typeface="ＭＳ Ｐゴシック" panose="020B0600070205080204" pitchFamily="34" charset="-128"/>
              </a:rPr>
              <a:t>Create a Google account (if you don’t have one)</a:t>
            </a:r>
          </a:p>
          <a:p>
            <a:r>
              <a:rPr lang="en-US" altLang="en-US" sz="2400">
                <a:ea typeface="ＭＳ Ｐゴシック" panose="020B0600070205080204" pitchFamily="34" charset="-128"/>
              </a:rPr>
              <a:t>Download and install the </a:t>
            </a:r>
            <a:r>
              <a:rPr lang="en-US" altLang="en-US" sz="2400">
                <a:solidFill>
                  <a:srgbClr val="FF0000"/>
                </a:solidFill>
                <a:ea typeface="ＭＳ Ｐゴシック" panose="020B0600070205080204" pitchFamily="34" charset="-128"/>
              </a:rPr>
              <a:t>JDK</a:t>
            </a:r>
            <a:r>
              <a:rPr lang="en-US" altLang="en-US" sz="2400">
                <a:ea typeface="ＭＳ Ｐゴシック" panose="020B0600070205080204" pitchFamily="34" charset="-128"/>
              </a:rPr>
              <a:t> (1.5 or higher), </a:t>
            </a:r>
            <a:r>
              <a:rPr lang="en-US" altLang="en-US" sz="2400">
                <a:solidFill>
                  <a:srgbClr val="FF0000"/>
                </a:solidFill>
                <a:ea typeface="ＭＳ Ｐゴシック" panose="020B0600070205080204" pitchFamily="34" charset="-128"/>
              </a:rPr>
              <a:t>Eclipse</a:t>
            </a:r>
            <a:r>
              <a:rPr lang="en-US" altLang="en-US" sz="2400">
                <a:ea typeface="ＭＳ Ｐゴシック" panose="020B0600070205080204" pitchFamily="34" charset="-128"/>
              </a:rPr>
              <a:t> (3.5 or higher)</a:t>
            </a:r>
          </a:p>
          <a:p>
            <a:r>
              <a:rPr lang="en-US" altLang="en-US" sz="2400">
                <a:ea typeface="ＭＳ Ｐゴシック" panose="020B0600070205080204" pitchFamily="34" charset="-128"/>
              </a:rPr>
              <a:t>Set up the </a:t>
            </a:r>
            <a:r>
              <a:rPr lang="en-US" altLang="en-US" sz="2400">
                <a:solidFill>
                  <a:srgbClr val="FF0000"/>
                </a:solidFill>
                <a:ea typeface="ＭＳ Ｐゴシック" panose="020B0600070205080204" pitchFamily="34" charset="-128"/>
              </a:rPr>
              <a:t>Google plugin for Eclipse</a:t>
            </a:r>
            <a:r>
              <a:rPr lang="en-US" altLang="en-US" sz="2400">
                <a:ea typeface="ＭＳ Ｐゴシック" panose="020B0600070205080204" pitchFamily="34" charset="-128"/>
              </a:rPr>
              <a:t> (</a:t>
            </a:r>
            <a:r>
              <a:rPr lang="en-US" altLang="en-US" sz="2400">
                <a:ea typeface="ＭＳ Ｐゴシック" panose="020B0600070205080204" pitchFamily="34" charset="-128"/>
                <a:hlinkClick r:id="rId3"/>
              </a:rPr>
              <a:t>https://developers.google.com/appengine/docs/java/tools/eclipse</a:t>
            </a:r>
            <a:r>
              <a:rPr lang="en-US" altLang="en-US" sz="2400">
                <a:ea typeface="ＭＳ Ｐゴシック" panose="020B0600070205080204" pitchFamily="34" charset="-128"/>
              </a:rPr>
              <a:t>)</a:t>
            </a:r>
          </a:p>
          <a:p>
            <a:r>
              <a:rPr lang="en-US" altLang="en-US" sz="2400">
                <a:ea typeface="ＭＳ Ｐゴシック" panose="020B0600070205080204" pitchFamily="34" charset="-128"/>
              </a:rPr>
              <a:t>Download the </a:t>
            </a:r>
            <a:r>
              <a:rPr lang="en-US" altLang="en-US" sz="2400">
                <a:solidFill>
                  <a:srgbClr val="FF0000"/>
                </a:solidFill>
                <a:ea typeface="ＭＳ Ｐゴシック" panose="020B0600070205080204" pitchFamily="34" charset="-128"/>
              </a:rPr>
              <a:t>App Engine SDK</a:t>
            </a:r>
            <a:r>
              <a:rPr lang="en-US" altLang="en-US" sz="2400">
                <a:ea typeface="ＭＳ Ｐゴシック" panose="020B0600070205080204" pitchFamily="34" charset="-128"/>
              </a:rPr>
              <a:t> and optionally the </a:t>
            </a:r>
            <a:r>
              <a:rPr lang="en-US" altLang="en-US" sz="2400">
                <a:solidFill>
                  <a:srgbClr val="FF0000"/>
                </a:solidFill>
                <a:ea typeface="ＭＳ Ｐゴシック" panose="020B0600070205080204" pitchFamily="34" charset="-128"/>
              </a:rPr>
              <a:t>GWT SDK </a:t>
            </a:r>
            <a:r>
              <a:rPr lang="en-US" altLang="en-US" sz="2400">
                <a:ea typeface="ＭＳ Ｐゴシック" panose="020B0600070205080204" pitchFamily="34" charset="-128"/>
              </a:rPr>
              <a:t>(</a:t>
            </a:r>
            <a:r>
              <a:rPr lang="en-US" altLang="en-US" sz="2400">
                <a:ea typeface="ＭＳ Ｐゴシック" panose="020B0600070205080204" pitchFamily="34" charset="-128"/>
                <a:hlinkClick r:id="rId4"/>
              </a:rPr>
              <a:t>http://www.gwtproject.org/download.html</a:t>
            </a:r>
            <a:r>
              <a:rPr lang="en-US" altLang="en-US" sz="2400">
                <a:ea typeface="ＭＳ Ｐゴシック" panose="020B0600070205080204" pitchFamily="34" charset="-128"/>
              </a:rPr>
              <a:t>)</a:t>
            </a:r>
          </a:p>
          <a:p>
            <a:r>
              <a:rPr lang="en-US" altLang="en-US" sz="2400">
                <a:ea typeface="ＭＳ Ｐゴシック" panose="020B0600070205080204" pitchFamily="34" charset="-128"/>
              </a:rPr>
              <a:t>Login to </a:t>
            </a:r>
            <a:r>
              <a:rPr lang="en-US" altLang="en-US" sz="2400">
                <a:ea typeface="ＭＳ Ｐゴシック" panose="020B0600070205080204" pitchFamily="34" charset="-128"/>
                <a:hlinkClick r:id="rId5"/>
              </a:rPr>
              <a:t>https://cloud.google.com/appengine/</a:t>
            </a:r>
            <a:r>
              <a:rPr lang="en-US" altLang="en-US" sz="2400">
                <a:ea typeface="ＭＳ Ｐゴシック" panose="020B0600070205080204" pitchFamily="34" charset="-128"/>
              </a:rPr>
              <a:t> with your Google account</a:t>
            </a:r>
          </a:p>
          <a:p>
            <a:r>
              <a:rPr lang="en-US" altLang="en-US" sz="2400">
                <a:ea typeface="ＭＳ Ｐゴシック" panose="020B0600070205080204" pitchFamily="34" charset="-128"/>
              </a:rPr>
              <a:t>You are now ready to develop and deploy your web applications to Google App Engine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5D2EFF-358C-EECE-6028-FEBEAEF3BA1B}"/>
              </a:ext>
            </a:extLst>
          </p:cNvPr>
          <p:cNvSpPr>
            <a:spLocks noGrp="1" noChangeArrowheads="1"/>
          </p:cNvSpPr>
          <p:nvPr>
            <p:ph type="title"/>
          </p:nvPr>
        </p:nvSpPr>
        <p:spPr/>
        <p:txBody>
          <a:bodyPr/>
          <a:lstStyle/>
          <a:p>
            <a:r>
              <a:rPr lang="en-US" altLang="en-US" sz="3600">
                <a:ea typeface="ＭＳ Ｐゴシック" panose="020B0600070205080204" pitchFamily="34" charset="-128"/>
              </a:rPr>
              <a:t>Client-service communication</a:t>
            </a:r>
          </a:p>
        </p:txBody>
      </p:sp>
      <p:sp>
        <p:nvSpPr>
          <p:cNvPr id="19459" name="Content Placeholder 2">
            <a:extLst>
              <a:ext uri="{FF2B5EF4-FFF2-40B4-BE49-F238E27FC236}">
                <a16:creationId xmlns:a16="http://schemas.microsoft.com/office/drawing/2014/main" id="{96F5E299-10D4-66FB-BBCB-4914476D55BF}"/>
              </a:ext>
            </a:extLst>
          </p:cNvPr>
          <p:cNvSpPr>
            <a:spLocks noGrp="1"/>
          </p:cNvSpPr>
          <p:nvPr>
            <p:ph idx="1"/>
          </p:nvPr>
        </p:nvSpPr>
        <p:spPr>
          <a:xfrm>
            <a:off x="152400" y="1524000"/>
            <a:ext cx="8915400" cy="5181600"/>
          </a:xfrm>
        </p:spPr>
        <p:txBody>
          <a:bodyPr>
            <a:normAutofit lnSpcReduction="10000"/>
          </a:bodyPr>
          <a:lstStyle/>
          <a:p>
            <a:pPr>
              <a:defRPr/>
            </a:pPr>
            <a:r>
              <a:rPr lang="en-US" sz="2400" dirty="0"/>
              <a:t>The GWT client is deployed as JavaScript client and the server side code is deployed as java servlets</a:t>
            </a:r>
          </a:p>
          <a:p>
            <a:pPr>
              <a:defRPr/>
            </a:pPr>
            <a:r>
              <a:rPr lang="en-US" sz="2400" dirty="0"/>
              <a:t>Client can communicate with the service using:</a:t>
            </a:r>
          </a:p>
          <a:p>
            <a:pPr lvl="1">
              <a:defRPr/>
            </a:pPr>
            <a:r>
              <a:rPr lang="en-US" sz="2000" dirty="0"/>
              <a:t>HTTP GET/POST requests</a:t>
            </a:r>
          </a:p>
          <a:p>
            <a:pPr lvl="1">
              <a:defRPr/>
            </a:pPr>
            <a:r>
              <a:rPr lang="en-US" sz="2000" dirty="0">
                <a:solidFill>
                  <a:srgbClr val="FF0000"/>
                </a:solidFill>
              </a:rPr>
              <a:t>GWT-RPC (Remote Procedure Call)</a:t>
            </a:r>
          </a:p>
          <a:p>
            <a:pPr lvl="2">
              <a:defRPr/>
            </a:pPr>
            <a:r>
              <a:rPr lang="en-US" sz="2000" dirty="0"/>
              <a:t>More manageable</a:t>
            </a:r>
          </a:p>
          <a:p>
            <a:pPr lvl="2">
              <a:defRPr/>
            </a:pPr>
            <a:r>
              <a:rPr lang="en-US" sz="2000" dirty="0"/>
              <a:t>Can use asynchronous callback functions in client code</a:t>
            </a:r>
          </a:p>
          <a:p>
            <a:pPr lvl="2">
              <a:defRPr/>
            </a:pPr>
            <a:r>
              <a:rPr lang="en-US" sz="2000" dirty="0"/>
              <a:t>Can pass any Java serializable object</a:t>
            </a:r>
          </a:p>
          <a:p>
            <a:pPr lvl="2">
              <a:defRPr/>
            </a:pPr>
            <a:r>
              <a:rPr lang="en-US" sz="2000" dirty="0"/>
              <a:t>RPC done over HTTP</a:t>
            </a:r>
          </a:p>
          <a:p>
            <a:pPr>
              <a:defRPr/>
            </a:pPr>
            <a:r>
              <a:rPr lang="en-US" sz="2000" dirty="0"/>
              <a:t>For GWT-RPC, user needs to create 2 client side interfaces and one server side implementation class</a:t>
            </a:r>
          </a:p>
          <a:p>
            <a:pPr lvl="1">
              <a:defRPr/>
            </a:pPr>
            <a:r>
              <a:rPr lang="en-US" sz="2000" i="1" dirty="0"/>
              <a:t>Public </a:t>
            </a:r>
            <a:r>
              <a:rPr lang="en-US" sz="2000" i="1" dirty="0">
                <a:solidFill>
                  <a:srgbClr val="00B0F0"/>
                </a:solidFill>
              </a:rPr>
              <a:t>interface</a:t>
            </a:r>
            <a:r>
              <a:rPr lang="en-US" sz="2000" i="1" dirty="0"/>
              <a:t> </a:t>
            </a:r>
            <a:r>
              <a:rPr lang="en-US" sz="2000" i="1" dirty="0" err="1"/>
              <a:t>GreetingService</a:t>
            </a:r>
            <a:r>
              <a:rPr lang="en-US" sz="2000" i="1" dirty="0"/>
              <a:t> extends </a:t>
            </a:r>
            <a:r>
              <a:rPr lang="en-US" sz="2000" i="1" dirty="0" err="1"/>
              <a:t>RemoteService</a:t>
            </a:r>
            <a:r>
              <a:rPr lang="en-US" sz="2000" i="1" dirty="0"/>
              <a:t>: </a:t>
            </a:r>
            <a:r>
              <a:rPr lang="en-US" sz="2000" i="1" dirty="0">
                <a:solidFill>
                  <a:schemeClr val="tx1"/>
                </a:solidFill>
              </a:rPr>
              <a:t>synchronous interface</a:t>
            </a:r>
          </a:p>
          <a:p>
            <a:pPr lvl="1">
              <a:defRPr/>
            </a:pPr>
            <a:r>
              <a:rPr lang="en-US" sz="2000" i="1" dirty="0"/>
              <a:t>Public </a:t>
            </a:r>
            <a:r>
              <a:rPr lang="en-US" sz="2000" i="1" dirty="0">
                <a:solidFill>
                  <a:srgbClr val="00B0F0"/>
                </a:solidFill>
              </a:rPr>
              <a:t>interface</a:t>
            </a:r>
            <a:r>
              <a:rPr lang="en-US" sz="2000" i="1" dirty="0"/>
              <a:t> </a:t>
            </a:r>
            <a:r>
              <a:rPr lang="en-US" sz="2000" i="1" dirty="0" err="1"/>
              <a:t>GreetingServiceAsync</a:t>
            </a:r>
            <a:r>
              <a:rPr lang="en-US" sz="2000" i="1" dirty="0"/>
              <a:t>: </a:t>
            </a:r>
            <a:r>
              <a:rPr lang="en-US" sz="2000" i="1" dirty="0">
                <a:solidFill>
                  <a:schemeClr val="tx1"/>
                </a:solidFill>
              </a:rPr>
              <a:t>asynchronous interface</a:t>
            </a:r>
          </a:p>
          <a:p>
            <a:pPr lvl="1">
              <a:defRPr/>
            </a:pPr>
            <a:r>
              <a:rPr lang="en-US" sz="2000" i="1" dirty="0"/>
              <a:t>Public class </a:t>
            </a:r>
            <a:r>
              <a:rPr lang="en-US" sz="2000" i="1" dirty="0" err="1"/>
              <a:t>GreetingServiceImpl</a:t>
            </a:r>
            <a:r>
              <a:rPr lang="en-US" sz="2000" i="1" dirty="0"/>
              <a:t> extends </a:t>
            </a:r>
            <a:r>
              <a:rPr lang="en-US" sz="2000" i="1" dirty="0" err="1"/>
              <a:t>RemoteServiceServlet</a:t>
            </a:r>
            <a:r>
              <a:rPr lang="en-US" sz="2000" i="1" dirty="0"/>
              <a:t> implements </a:t>
            </a:r>
            <a:r>
              <a:rPr lang="en-US" sz="2000" i="1" dirty="0" err="1"/>
              <a:t>GreetingService</a:t>
            </a:r>
            <a:endParaRPr lang="en-US" sz="2000" i="1"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9DBF8552-0920-0CD4-28DF-7C0F632FB5F8}"/>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25602" name="Content Placeholder 2">
            <a:extLst>
              <a:ext uri="{FF2B5EF4-FFF2-40B4-BE49-F238E27FC236}">
                <a16:creationId xmlns:a16="http://schemas.microsoft.com/office/drawing/2014/main" id="{C37BC1B7-2141-FEA2-D2E5-02FE4BCFBAFB}"/>
              </a:ext>
            </a:extLst>
          </p:cNvPr>
          <p:cNvSpPr>
            <a:spLocks noGrp="1" noChangeArrowheads="1"/>
          </p:cNvSpPr>
          <p:nvPr>
            <p:ph idx="1"/>
          </p:nvPr>
        </p:nvSpPr>
        <p:spPr/>
        <p:txBody>
          <a:bodyPr/>
          <a:lstStyle/>
          <a:p>
            <a:r>
              <a:rPr lang="en-US" altLang="en-US">
                <a:ea typeface="ＭＳ Ｐゴシック" panose="020B0600070205080204" pitchFamily="34" charset="-128"/>
              </a:rPr>
              <a:t>More details on how to manage Google cloud projects:</a:t>
            </a:r>
          </a:p>
          <a:p>
            <a:endParaRPr lang="en-US" altLang="en-US">
              <a:ea typeface="ＭＳ Ｐゴシック" panose="020B0600070205080204" pitchFamily="34" charset="-128"/>
            </a:endParaRPr>
          </a:p>
          <a:p>
            <a:r>
              <a:rPr lang="en-US" altLang="en-US">
                <a:ea typeface="ＭＳ Ｐゴシック" panose="020B0600070205080204" pitchFamily="34" charset="-128"/>
                <a:hlinkClick r:id="rId2"/>
              </a:rPr>
              <a:t>https://cloud.google.com/appengine/docs/standard/python/console#instances</a:t>
            </a:r>
            <a:endParaRPr lang="en-US" altLang="en-US">
              <a:ea typeface="ＭＳ Ｐゴシック" panose="020B0600070205080204" pitchFamily="34" charset="-128"/>
            </a:endParaRP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2466751A-8680-541F-6E45-118FC2C57030}"/>
              </a:ext>
            </a:extLst>
          </p:cNvPr>
          <p:cNvSpPr>
            <a:spLocks noGrp="1" noChangeArrowheads="1"/>
          </p:cNvSpPr>
          <p:nvPr>
            <p:ph type="title"/>
          </p:nvPr>
        </p:nvSpPr>
        <p:spPr>
          <a:xfrm>
            <a:off x="457200" y="427038"/>
            <a:ext cx="7499350" cy="868362"/>
          </a:xfrm>
        </p:spPr>
        <p:txBody>
          <a:bodyPr/>
          <a:lstStyle/>
          <a:p>
            <a:r>
              <a:rPr lang="en-US" altLang="en-US">
                <a:ea typeface="ＭＳ Ｐゴシック" panose="020B0600070205080204" pitchFamily="34" charset="-128"/>
              </a:rPr>
              <a:t>GCE Instances and auto scaling</a:t>
            </a:r>
          </a:p>
        </p:txBody>
      </p:sp>
      <p:sp>
        <p:nvSpPr>
          <p:cNvPr id="26626" name="Content Placeholder 2">
            <a:extLst>
              <a:ext uri="{FF2B5EF4-FFF2-40B4-BE49-F238E27FC236}">
                <a16:creationId xmlns:a16="http://schemas.microsoft.com/office/drawing/2014/main" id="{76C0C342-3864-AC1A-44F7-D39FD817845B}"/>
              </a:ext>
            </a:extLst>
          </p:cNvPr>
          <p:cNvSpPr>
            <a:spLocks noGrp="1" noChangeArrowheads="1"/>
          </p:cNvSpPr>
          <p:nvPr>
            <p:ph idx="1"/>
          </p:nvPr>
        </p:nvSpPr>
        <p:spPr>
          <a:xfrm>
            <a:off x="76200" y="1524000"/>
            <a:ext cx="8416925" cy="5181600"/>
          </a:xfrm>
        </p:spPr>
        <p:txBody>
          <a:bodyPr/>
          <a:lstStyle/>
          <a:p>
            <a:r>
              <a:rPr lang="en-US" altLang="en-US">
                <a:solidFill>
                  <a:srgbClr val="FF0000"/>
                </a:solidFill>
                <a:ea typeface="ＭＳ Ｐゴシック" panose="020B0600070205080204" pitchFamily="34" charset="-128"/>
              </a:rPr>
              <a:t>Instances are computing units used by App Engine to automatically scale apps</a:t>
            </a:r>
          </a:p>
          <a:p>
            <a:pPr lvl="1"/>
            <a:r>
              <a:rPr lang="en-US" altLang="en-US">
                <a:ea typeface="ＭＳ Ｐゴシック" panose="020B0600070205080204" pitchFamily="34" charset="-128"/>
              </a:rPr>
              <a:t>GCE: Google compute engines</a:t>
            </a:r>
          </a:p>
          <a:p>
            <a:pPr lvl="1"/>
            <a:endParaRPr lang="en-US" altLang="en-US">
              <a:ea typeface="ＭＳ Ｐゴシック" panose="020B0600070205080204" pitchFamily="34" charset="-128"/>
            </a:endParaRPr>
          </a:p>
          <a:p>
            <a:r>
              <a:rPr lang="en-US" altLang="en-US">
                <a:ea typeface="ＭＳ Ｐゴシック" panose="020B0600070205080204" pitchFamily="34" charset="-128"/>
              </a:rPr>
              <a:t>Each instance has its own queue for incoming requests</a:t>
            </a:r>
          </a:p>
          <a:p>
            <a:pPr lvl="1"/>
            <a:r>
              <a:rPr lang="en-US" altLang="en-US">
                <a:ea typeface="ＭＳ Ｐゴシック" panose="020B0600070205080204" pitchFamily="34" charset="-128"/>
              </a:rPr>
              <a:t>App Engine monitors the number of requests waiting in each instance's queue</a:t>
            </a:r>
          </a:p>
          <a:p>
            <a:pPr lvl="1"/>
            <a:r>
              <a:rPr lang="en-US" altLang="en-US">
                <a:solidFill>
                  <a:srgbClr val="FF0000"/>
                </a:solidFill>
                <a:ea typeface="ＭＳ Ｐゴシック" panose="020B0600070205080204" pitchFamily="34" charset="-128"/>
              </a:rPr>
              <a:t>If queue for instance is getting too long, it automatically creates a new instance.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1128CEC3-07ED-C593-7F37-859F31E96803}"/>
              </a:ext>
            </a:extLst>
          </p:cNvPr>
          <p:cNvSpPr>
            <a:spLocks noGrp="1" noChangeArrowheads="1"/>
          </p:cNvSpPr>
          <p:nvPr>
            <p:ph type="title"/>
          </p:nvPr>
        </p:nvSpPr>
        <p:spPr/>
        <p:txBody>
          <a:bodyPr/>
          <a:lstStyle/>
          <a:p>
            <a:r>
              <a:rPr lang="en-US" altLang="en-US">
                <a:ea typeface="ＭＳ Ｐゴシック" panose="020B0600070205080204" pitchFamily="34" charset="-128"/>
              </a:rPr>
              <a:t>Storage</a:t>
            </a:r>
          </a:p>
        </p:txBody>
      </p:sp>
      <p:sp>
        <p:nvSpPr>
          <p:cNvPr id="28674" name="Content Placeholder 2">
            <a:extLst>
              <a:ext uri="{FF2B5EF4-FFF2-40B4-BE49-F238E27FC236}">
                <a16:creationId xmlns:a16="http://schemas.microsoft.com/office/drawing/2014/main" id="{E45DB444-2C7C-076A-13BE-218DC150B026}"/>
              </a:ext>
            </a:extLst>
          </p:cNvPr>
          <p:cNvSpPr>
            <a:spLocks noGrp="1" noChangeArrowheads="1"/>
          </p:cNvSpPr>
          <p:nvPr>
            <p:ph idx="1"/>
          </p:nvPr>
        </p:nvSpPr>
        <p:spPr>
          <a:xfrm>
            <a:off x="0" y="1216025"/>
            <a:ext cx="9144000" cy="5105400"/>
          </a:xfrm>
        </p:spPr>
        <p:txBody>
          <a:bodyPr/>
          <a:lstStyle/>
          <a:p>
            <a:r>
              <a:rPr lang="en-US" altLang="en-US">
                <a:ea typeface="ＭＳ Ｐゴシック" panose="020B0600070205080204" pitchFamily="34" charset="-128"/>
              </a:rPr>
              <a:t>DataStore</a:t>
            </a:r>
          </a:p>
          <a:p>
            <a:pPr lvl="1"/>
            <a:r>
              <a:rPr lang="en-US" altLang="en-US">
                <a:ea typeface="ＭＳ Ｐゴシック" panose="020B0600070205080204" pitchFamily="34" charset="-128"/>
              </a:rPr>
              <a:t>Works as a schema-less object storage</a:t>
            </a:r>
          </a:p>
          <a:p>
            <a:r>
              <a:rPr lang="en-US" altLang="en-US">
                <a:ea typeface="ＭＳ Ｐゴシック" panose="020B0600070205080204" pitchFamily="34" charset="-128"/>
              </a:rPr>
              <a:t>Google Cloud SQL</a:t>
            </a:r>
          </a:p>
          <a:p>
            <a:pPr lvl="1"/>
            <a:r>
              <a:rPr lang="en-US" altLang="en-US">
                <a:ea typeface="ＭＳ Ｐゴシック" panose="020B0600070205080204" pitchFamily="34" charset="-128"/>
              </a:rPr>
              <a:t>Provides a relational SQL database</a:t>
            </a:r>
          </a:p>
          <a:p>
            <a:pPr lvl="1"/>
            <a:r>
              <a:rPr lang="en-US" altLang="en-US">
                <a:ea typeface="ＭＳ Ｐゴシック" panose="020B0600070205080204" pitchFamily="34" charset="-128"/>
              </a:rPr>
              <a:t>Based on MySQL RDBMS</a:t>
            </a:r>
          </a:p>
          <a:p>
            <a:r>
              <a:rPr lang="en-US" altLang="en-US">
                <a:ea typeface="ＭＳ Ｐゴシック" panose="020B0600070205080204" pitchFamily="34" charset="-128"/>
              </a:rPr>
              <a:t>Google Cloud Storage </a:t>
            </a:r>
          </a:p>
          <a:p>
            <a:pPr lvl="1"/>
            <a:r>
              <a:rPr lang="en-US" altLang="en-US">
                <a:ea typeface="ＭＳ Ｐゴシック" panose="020B0600070205080204" pitchFamily="34" charset="-128"/>
              </a:rPr>
              <a:t> RESTful (</a:t>
            </a:r>
            <a:r>
              <a:rPr lang="en-US" altLang="en-US">
                <a:ea typeface="ＭＳ Ｐゴシック" panose="020B0600070205080204" pitchFamily="34" charset="-128"/>
                <a:hlinkClick r:id="rId2"/>
              </a:rPr>
              <a:t>https://restfulapi.net/</a:t>
            </a:r>
            <a:r>
              <a:rPr lang="en-US" altLang="en-US">
                <a:ea typeface="ＭＳ Ｐゴシック" panose="020B0600070205080204" pitchFamily="34" charset="-128"/>
              </a:rPr>
              <a:t>) service for storing and accessing data on Google's infrastructure</a:t>
            </a:r>
          </a:p>
          <a:p>
            <a:r>
              <a:rPr lang="en-US" altLang="en-US">
                <a:ea typeface="ＭＳ Ｐゴシック" panose="020B0600070205080204" pitchFamily="34" charset="-128"/>
              </a:rPr>
              <a:t>BigTable</a:t>
            </a:r>
          </a:p>
          <a:p>
            <a:pPr lvl="1"/>
            <a:r>
              <a:rPr lang="en-US" altLang="en-US">
                <a:ea typeface="ＭＳ Ｐゴシック" panose="020B0600070205080204" pitchFamily="34" charset="-128"/>
              </a:rPr>
              <a:t>NoSQL Big Data database service. It's the same database that powers many core Google services, including Search, Analytics, Maps, and Gmail.</a:t>
            </a:r>
          </a:p>
          <a:p>
            <a:pPr lvl="1"/>
            <a:endParaRPr lang="en-US" altLang="en-US">
              <a:ea typeface="ＭＳ Ｐゴシック" panose="020B0600070205080204" pitchFamily="34" charset="-128"/>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C8B165DE-B135-6153-CFE3-69149821C78F}"/>
              </a:ext>
            </a:extLst>
          </p:cNvPr>
          <p:cNvSpPr>
            <a:spLocks noGrp="1" noChangeArrowheads="1"/>
          </p:cNvSpPr>
          <p:nvPr>
            <p:ph type="title"/>
          </p:nvPr>
        </p:nvSpPr>
        <p:spPr>
          <a:xfrm>
            <a:off x="381000" y="381000"/>
            <a:ext cx="7499350" cy="960438"/>
          </a:xfrm>
        </p:spPr>
        <p:txBody>
          <a:bodyPr/>
          <a:lstStyle/>
          <a:p>
            <a:r>
              <a:rPr lang="en-US" altLang="en-US">
                <a:ea typeface="ＭＳ Ｐゴシック" panose="020B0600070205080204" pitchFamily="34" charset="-128"/>
              </a:rPr>
              <a:t>DataStore</a:t>
            </a:r>
          </a:p>
        </p:txBody>
      </p:sp>
      <p:sp>
        <p:nvSpPr>
          <p:cNvPr id="29698" name="Content Placeholder 2">
            <a:extLst>
              <a:ext uri="{FF2B5EF4-FFF2-40B4-BE49-F238E27FC236}">
                <a16:creationId xmlns:a16="http://schemas.microsoft.com/office/drawing/2014/main" id="{06B58AA6-5AB4-589E-F722-15418598DB70}"/>
              </a:ext>
            </a:extLst>
          </p:cNvPr>
          <p:cNvSpPr>
            <a:spLocks noGrp="1" noChangeArrowheads="1"/>
          </p:cNvSpPr>
          <p:nvPr>
            <p:ph idx="1"/>
          </p:nvPr>
        </p:nvSpPr>
        <p:spPr>
          <a:xfrm>
            <a:off x="76200" y="1524000"/>
            <a:ext cx="8991600" cy="5181600"/>
          </a:xfrm>
        </p:spPr>
        <p:txBody>
          <a:bodyPr/>
          <a:lstStyle/>
          <a:p>
            <a:pPr eaLnBrk="1" hangingPunct="1"/>
            <a:r>
              <a:rPr lang="en-US" altLang="en-US" sz="2400">
                <a:ea typeface="ＭＳ Ｐゴシック" panose="020B0600070205080204" pitchFamily="34" charset="-128"/>
              </a:rPr>
              <a:t>Datastore serves as “</a:t>
            </a:r>
            <a:r>
              <a:rPr lang="en-US" altLang="en-US" sz="2400" i="1">
                <a:ea typeface="ＭＳ Ｐゴシック" panose="020B0600070205080204" pitchFamily="34" charset="-128"/>
              </a:rPr>
              <a:t>database</a:t>
            </a:r>
            <a:r>
              <a:rPr lang="en-US" altLang="en-US" sz="2400">
                <a:ea typeface="ＭＳ Ｐゴシック" panose="020B0600070205080204" pitchFamily="34" charset="-128"/>
              </a:rPr>
              <a:t>” for apps</a:t>
            </a:r>
          </a:p>
          <a:p>
            <a:pPr lvl="1" eaLnBrk="1" hangingPunct="1"/>
            <a:r>
              <a:rPr lang="en-US" altLang="en-US" sz="2000">
                <a:solidFill>
                  <a:srgbClr val="FF0000"/>
                </a:solidFill>
                <a:ea typeface="ＭＳ Ｐゴシック" panose="020B0600070205080204" pitchFamily="34" charset="-128"/>
              </a:rPr>
              <a:t>Implemented over Google BigTable distributed data structure (which is implemented over the distributed Google File System)</a:t>
            </a:r>
          </a:p>
          <a:p>
            <a:pPr lvl="1" eaLnBrk="1" hangingPunct="1"/>
            <a:r>
              <a:rPr lang="en-US" altLang="en-US" sz="2000">
                <a:ea typeface="ＭＳ Ｐゴシック" panose="020B0600070205080204" pitchFamily="34" charset="-128"/>
              </a:rPr>
              <a:t>Independent of apps</a:t>
            </a:r>
          </a:p>
          <a:p>
            <a:pPr eaLnBrk="1" hangingPunct="1"/>
            <a:r>
              <a:rPr lang="en-US" altLang="en-US" sz="2400">
                <a:solidFill>
                  <a:srgbClr val="FF0000"/>
                </a:solidFill>
                <a:ea typeface="ＭＳ Ｐゴシック" panose="020B0600070205080204" pitchFamily="34" charset="-128"/>
              </a:rPr>
              <a:t>Schema-less</a:t>
            </a:r>
            <a:r>
              <a:rPr lang="en-US" altLang="en-US" sz="2400">
                <a:ea typeface="ＭＳ Ｐゴシック" panose="020B0600070205080204" pitchFamily="34" charset="-128"/>
              </a:rPr>
              <a:t> object datastore, with a query engine and atomic transactions</a:t>
            </a:r>
          </a:p>
          <a:p>
            <a:pPr eaLnBrk="1" hangingPunct="1"/>
            <a:r>
              <a:rPr lang="en-US" altLang="en-US" sz="2400">
                <a:ea typeface="ＭＳ Ｐゴシック" panose="020B0600070205080204" pitchFamily="34" charset="-128"/>
              </a:rPr>
              <a:t>GQL: query language similar to SQL</a:t>
            </a:r>
          </a:p>
          <a:p>
            <a:pPr eaLnBrk="1" hangingPunct="1"/>
            <a:r>
              <a:rPr lang="en-US" altLang="en-US" sz="2400">
                <a:ea typeface="ＭＳ Ｐゴシック" panose="020B0600070205080204" pitchFamily="34" charset="-128"/>
              </a:rPr>
              <a:t>Can be accessed from Java</a:t>
            </a:r>
          </a:p>
          <a:p>
            <a:pPr lvl="1" eaLnBrk="1" hangingPunct="1"/>
            <a:r>
              <a:rPr lang="en-US" altLang="en-US" sz="2000">
                <a:ea typeface="ＭＳ Ｐゴシック" panose="020B0600070205080204" pitchFamily="34" charset="-128"/>
              </a:rPr>
              <a:t>Java SDK includes implementations of Java Data Objects (JDO) and Java Persistence API (JPA) interfaces and a low-level datastore API</a:t>
            </a:r>
          </a:p>
          <a:p>
            <a:pPr eaLnBrk="1" hangingPunct="1"/>
            <a:r>
              <a:rPr lang="en-US" altLang="en-US" sz="2400" i="1">
                <a:solidFill>
                  <a:srgbClr val="FF0000"/>
                </a:solidFill>
                <a:ea typeface="ＭＳ Ｐゴシック" panose="020B0600070205080204" pitchFamily="34" charset="-128"/>
              </a:rPr>
              <a:t>High Replication datastore</a:t>
            </a:r>
            <a:r>
              <a:rPr lang="en-US" altLang="en-US" sz="2400">
                <a:ea typeface="ＭＳ Ｐゴシック" panose="020B0600070205080204" pitchFamily="34" charset="-128"/>
              </a:rPr>
              <a:t> (Paxos based) provides a more reliable storage with no planned downtime, higher availability of reads and writes</a:t>
            </a:r>
          </a:p>
          <a:p>
            <a:pPr eaLnBrk="1" hangingPunct="1"/>
            <a:endParaRPr lang="en-US" altLang="en-US" sz="2400">
              <a:ea typeface="ＭＳ Ｐゴシック" panose="020B0600070205080204" pitchFamily="34" charset="-128"/>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2202E203-BD9B-41F8-37E3-13EA45FB2DD6}"/>
              </a:ext>
            </a:extLst>
          </p:cNvPr>
          <p:cNvSpPr>
            <a:spLocks noGrp="1" noChangeArrowheads="1"/>
          </p:cNvSpPr>
          <p:nvPr>
            <p:ph type="title"/>
          </p:nvPr>
        </p:nvSpPr>
        <p:spPr>
          <a:xfrm>
            <a:off x="457200" y="304800"/>
            <a:ext cx="8229600" cy="1103313"/>
          </a:xfrm>
        </p:spPr>
        <p:txBody>
          <a:bodyPr/>
          <a:lstStyle/>
          <a:p>
            <a:r>
              <a:rPr lang="en-US" altLang="en-US">
                <a:ea typeface="ＭＳ Ｐゴシック" panose="020B0600070205080204" pitchFamily="34" charset="-128"/>
              </a:rPr>
              <a:t>Google cloud storage</a:t>
            </a:r>
          </a:p>
        </p:txBody>
      </p:sp>
      <p:sp>
        <p:nvSpPr>
          <p:cNvPr id="44034" name="Content Placeholder 2">
            <a:extLst>
              <a:ext uri="{FF2B5EF4-FFF2-40B4-BE49-F238E27FC236}">
                <a16:creationId xmlns:a16="http://schemas.microsoft.com/office/drawing/2014/main" id="{84B40EC2-B097-56E7-DD50-0DB5198EE1C5}"/>
              </a:ext>
            </a:extLst>
          </p:cNvPr>
          <p:cNvSpPr>
            <a:spLocks noGrp="1" noChangeArrowheads="1"/>
          </p:cNvSpPr>
          <p:nvPr>
            <p:ph idx="1"/>
          </p:nvPr>
        </p:nvSpPr>
        <p:spPr>
          <a:xfrm>
            <a:off x="0" y="1447800"/>
            <a:ext cx="9144000" cy="5181600"/>
          </a:xfrm>
        </p:spPr>
        <p:txBody>
          <a:bodyPr/>
          <a:lstStyle/>
          <a:p>
            <a:pPr>
              <a:lnSpc>
                <a:spcPct val="130000"/>
              </a:lnSpc>
              <a:defRPr/>
            </a:pPr>
            <a:r>
              <a:rPr lang="en-US" altLang="en-US" dirty="0">
                <a:ea typeface="ＭＳ Ｐゴシック" panose="020B0600070205080204" pitchFamily="34" charset="-128"/>
              </a:rPr>
              <a:t>Multiple layers of redundancy; all data replicated to multiple data centers (US, Europe)</a:t>
            </a:r>
          </a:p>
          <a:p>
            <a:pPr>
              <a:lnSpc>
                <a:spcPct val="130000"/>
              </a:lnSpc>
              <a:defRPr/>
            </a:pPr>
            <a:r>
              <a:rPr lang="en-US" altLang="en-US" dirty="0">
                <a:ea typeface="ＭＳ Ｐゴシック" panose="020B0600070205080204" pitchFamily="34" charset="-128"/>
              </a:rPr>
              <a:t>Read-your-writes (</a:t>
            </a:r>
            <a:r>
              <a:rPr lang="en-US" altLang="en-US" dirty="0">
                <a:solidFill>
                  <a:srgbClr val="FF0000"/>
                </a:solidFill>
                <a:ea typeface="ＭＳ Ｐゴシック" panose="020B0600070205080204" pitchFamily="34" charset="-128"/>
              </a:rPr>
              <a:t>RYW</a:t>
            </a:r>
            <a:r>
              <a:rPr lang="en-US" altLang="en-US" dirty="0">
                <a:ea typeface="ＭＳ Ｐゴシック" panose="020B0600070205080204" pitchFamily="34" charset="-128"/>
              </a:rPr>
              <a:t>) data consistency</a:t>
            </a:r>
          </a:p>
          <a:p>
            <a:pPr lvl="1">
              <a:lnSpc>
                <a:spcPct val="130000"/>
              </a:lnSpc>
              <a:defRPr/>
            </a:pPr>
            <a:r>
              <a:rPr lang="en-US" altLang="en-US" sz="2000" dirty="0">
                <a:ea typeface="ＭＳ Ｐゴシック" panose="020B0600070205080204" pitchFamily="34" charset="-128"/>
              </a:rPr>
              <a:t>RYW consistency is achieved when the system guarantees that, once a record has been updated, any attempt to read the record will return the updated value</a:t>
            </a:r>
          </a:p>
          <a:p>
            <a:pPr>
              <a:lnSpc>
                <a:spcPct val="130000"/>
              </a:lnSpc>
              <a:defRPr/>
            </a:pPr>
            <a:r>
              <a:rPr lang="en-US" altLang="en-US" dirty="0">
                <a:ea typeface="ＭＳ Ｐゴシック" panose="020B0600070205080204" pitchFamily="34" charset="-128"/>
              </a:rPr>
              <a:t>Objects can be </a:t>
            </a:r>
            <a:r>
              <a:rPr lang="en-US" altLang="en-US" dirty="0">
                <a:solidFill>
                  <a:srgbClr val="FF0000"/>
                </a:solidFill>
                <a:ea typeface="ＭＳ Ｐゴシック" panose="020B0600070205080204" pitchFamily="34" charset="-128"/>
              </a:rPr>
              <a:t>terabytes</a:t>
            </a:r>
            <a:r>
              <a:rPr lang="en-US" altLang="en-US" dirty="0">
                <a:ea typeface="ＭＳ Ｐゴシック" panose="020B0600070205080204" pitchFamily="34" charset="-128"/>
              </a:rPr>
              <a:t> in size, with </a:t>
            </a:r>
            <a:r>
              <a:rPr lang="en-US" altLang="en-US" dirty="0">
                <a:solidFill>
                  <a:srgbClr val="FF0000"/>
                </a:solidFill>
                <a:ea typeface="ＭＳ Ｐゴシック" panose="020B0600070205080204" pitchFamily="34" charset="-128"/>
              </a:rPr>
              <a:t>resumable </a:t>
            </a:r>
            <a:r>
              <a:rPr lang="en-US" altLang="en-US" dirty="0">
                <a:ea typeface="ＭＳ Ｐゴシック" panose="020B0600070205080204" pitchFamily="34" charset="-128"/>
              </a:rPr>
              <a:t>uploads and downloads, and </a:t>
            </a:r>
            <a:r>
              <a:rPr lang="en-US" altLang="en-US" dirty="0">
                <a:solidFill>
                  <a:srgbClr val="FF0000"/>
                </a:solidFill>
                <a:ea typeface="ＭＳ Ｐゴシック" panose="020B0600070205080204" pitchFamily="34" charset="-128"/>
              </a:rPr>
              <a:t>range read support</a:t>
            </a:r>
          </a:p>
          <a:p>
            <a:pPr>
              <a:lnSpc>
                <a:spcPct val="130000"/>
              </a:lnSpc>
              <a:defRPr/>
            </a:pPr>
            <a:r>
              <a:rPr lang="en-US" altLang="en-US" dirty="0">
                <a:solidFill>
                  <a:schemeClr val="accent1">
                    <a:lumMod val="75000"/>
                  </a:schemeClr>
                </a:solidFill>
                <a:ea typeface="ＭＳ Ｐゴシック" panose="020B0600070205080204" pitchFamily="34" charset="-128"/>
              </a:rPr>
              <a:t>Using REST service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089045E4-3C32-8FDC-0A2D-395EADC6F17E}"/>
              </a:ext>
            </a:extLst>
          </p:cNvPr>
          <p:cNvSpPr>
            <a:spLocks noGrp="1" noChangeArrowheads="1"/>
          </p:cNvSpPr>
          <p:nvPr>
            <p:ph type="title"/>
          </p:nvPr>
        </p:nvSpPr>
        <p:spPr>
          <a:xfrm>
            <a:off x="228600" y="304800"/>
            <a:ext cx="8610600" cy="1214438"/>
          </a:xfrm>
        </p:spPr>
        <p:txBody>
          <a:bodyPr/>
          <a:lstStyle/>
          <a:p>
            <a:r>
              <a:rPr lang="en-US" altLang="en-US">
                <a:ea typeface="ＭＳ Ｐゴシック" panose="020B0600070205080204" pitchFamily="34" charset="-128"/>
              </a:rPr>
              <a:t>REST (</a:t>
            </a:r>
            <a:r>
              <a:rPr lang="en-US" altLang="en-US">
                <a:ea typeface="ＭＳ Ｐゴシック" panose="020B0600070205080204" pitchFamily="34" charset="-128"/>
                <a:hlinkClick r:id="rId2"/>
              </a:rPr>
              <a:t>https://restfulapi.net/</a:t>
            </a:r>
            <a:r>
              <a:rPr lang="en-US" altLang="en-US">
                <a:ea typeface="ＭＳ Ｐゴシック" panose="020B0600070205080204" pitchFamily="34" charset="-128"/>
              </a:rPr>
              <a:t>) </a:t>
            </a:r>
            <a:br>
              <a:rPr lang="en-US" altLang="en-US">
                <a:ea typeface="ＭＳ Ｐゴシック" panose="020B0600070205080204" pitchFamily="34" charset="-128"/>
              </a:rPr>
            </a:br>
            <a:r>
              <a:rPr lang="en-US" altLang="en-US">
                <a:ea typeface="ＭＳ Ｐゴシック" panose="020B0600070205080204" pitchFamily="34" charset="-128"/>
              </a:rPr>
              <a:t>RE</a:t>
            </a:r>
            <a:r>
              <a:rPr lang="en-US" altLang="en-US">
                <a:solidFill>
                  <a:schemeClr val="tx1"/>
                </a:solidFill>
                <a:ea typeface="ＭＳ Ｐゴシック" panose="020B0600070205080204" pitchFamily="34" charset="-128"/>
              </a:rPr>
              <a:t>presentational</a:t>
            </a:r>
            <a:r>
              <a:rPr lang="en-US" altLang="en-US">
                <a:ea typeface="ＭＳ Ｐゴシック" panose="020B0600070205080204" pitchFamily="34" charset="-128"/>
              </a:rPr>
              <a:t> S</a:t>
            </a:r>
            <a:r>
              <a:rPr lang="en-US" altLang="en-US">
                <a:solidFill>
                  <a:schemeClr val="tx1"/>
                </a:solidFill>
                <a:ea typeface="ＭＳ Ｐゴシック" panose="020B0600070205080204" pitchFamily="34" charset="-128"/>
              </a:rPr>
              <a:t>tate</a:t>
            </a:r>
            <a:r>
              <a:rPr lang="en-US" altLang="en-US">
                <a:ea typeface="ＭＳ Ｐゴシック" panose="020B0600070205080204" pitchFamily="34" charset="-128"/>
              </a:rPr>
              <a:t> T</a:t>
            </a:r>
            <a:r>
              <a:rPr lang="en-US" altLang="en-US">
                <a:solidFill>
                  <a:schemeClr val="tx1"/>
                </a:solidFill>
                <a:ea typeface="ＭＳ Ｐゴシック" panose="020B0600070205080204" pitchFamily="34" charset="-128"/>
              </a:rPr>
              <a:t>ransfer</a:t>
            </a:r>
          </a:p>
        </p:txBody>
      </p:sp>
      <p:sp>
        <p:nvSpPr>
          <p:cNvPr id="40962" name="Content Placeholder 2">
            <a:extLst>
              <a:ext uri="{FF2B5EF4-FFF2-40B4-BE49-F238E27FC236}">
                <a16:creationId xmlns:a16="http://schemas.microsoft.com/office/drawing/2014/main" id="{1DC62D6F-CC57-3F82-327B-A21B5463A71A}"/>
              </a:ext>
            </a:extLst>
          </p:cNvPr>
          <p:cNvSpPr>
            <a:spLocks noGrp="1" noChangeArrowheads="1"/>
          </p:cNvSpPr>
          <p:nvPr>
            <p:ph idx="1"/>
          </p:nvPr>
        </p:nvSpPr>
        <p:spPr>
          <a:xfrm>
            <a:off x="0" y="1519238"/>
            <a:ext cx="9144000" cy="4802187"/>
          </a:xfrm>
        </p:spPr>
        <p:txBody>
          <a:bodyPr/>
          <a:lstStyle/>
          <a:p>
            <a:pPr>
              <a:defRPr/>
            </a:pPr>
            <a:r>
              <a:rPr lang="en-US" altLang="en-US" sz="2400" dirty="0">
                <a:ea typeface="ＭＳ Ｐゴシック" panose="020B0600070205080204" pitchFamily="34" charset="-128"/>
              </a:rPr>
              <a:t>REST is an architectural style based on web standards and the HTTP protocol. All resources are identified by global IDs (URIs/URLs).</a:t>
            </a:r>
          </a:p>
          <a:p>
            <a:pPr>
              <a:defRPr/>
            </a:pPr>
            <a:r>
              <a:rPr lang="en-US" altLang="en-US" sz="2400" dirty="0">
                <a:ea typeface="ＭＳ Ｐゴシック" panose="020B0600070205080204" pitchFamily="34" charset="-128"/>
              </a:rPr>
              <a:t>Client/Server</a:t>
            </a:r>
          </a:p>
          <a:p>
            <a:pPr>
              <a:defRPr/>
            </a:pPr>
            <a:r>
              <a:rPr lang="en-US" altLang="en-US" sz="2400" dirty="0">
                <a:ea typeface="ＭＳ Ｐゴシック" panose="020B0600070205080204" pitchFamily="34" charset="-128"/>
              </a:rPr>
              <a:t>Stateless: </a:t>
            </a:r>
            <a:r>
              <a:rPr lang="en-US" altLang="en-US" sz="2400" b="0" dirty="0">
                <a:solidFill>
                  <a:schemeClr val="tx1"/>
                </a:solidFill>
                <a:ea typeface="ＭＳ Ｐゴシック" panose="020B0600070205080204" pitchFamily="34" charset="-128"/>
              </a:rPr>
              <a:t>Each request from client to server is self contained, i.e., it must contain all of the information necessary to understand the request, and cannot take advantage of any stored context on the server. </a:t>
            </a:r>
          </a:p>
          <a:p>
            <a:pPr>
              <a:defRPr/>
            </a:pPr>
            <a:r>
              <a:rPr lang="en-US" altLang="en-US" sz="2400" b="0" dirty="0">
                <a:solidFill>
                  <a:schemeClr val="accent1">
                    <a:lumMod val="75000"/>
                  </a:schemeClr>
                </a:solidFill>
                <a:ea typeface="ＭＳ Ｐゴシック" panose="020B0600070205080204" pitchFamily="34" charset="-128"/>
              </a:rPr>
              <a:t>Simple operations/methods:</a:t>
            </a:r>
          </a:p>
          <a:p>
            <a:pPr lvl="1">
              <a:defRPr/>
            </a:pPr>
            <a:r>
              <a:rPr lang="en-US" altLang="en-US" sz="2000" dirty="0">
                <a:solidFill>
                  <a:schemeClr val="tx1"/>
                </a:solidFill>
                <a:ea typeface="ＭＳ Ｐゴシック" panose="020B0600070205080204" pitchFamily="34" charset="-128"/>
              </a:rPr>
              <a:t>POST: Add a resource</a:t>
            </a:r>
          </a:p>
          <a:p>
            <a:pPr lvl="1">
              <a:defRPr/>
            </a:pPr>
            <a:r>
              <a:rPr lang="en-US" altLang="en-US" sz="2000" dirty="0">
                <a:solidFill>
                  <a:schemeClr val="tx1"/>
                </a:solidFill>
                <a:ea typeface="ＭＳ Ｐゴシック" panose="020B0600070205080204" pitchFamily="34" charset="-128"/>
              </a:rPr>
              <a:t>PUT: Override/modify an existing resource</a:t>
            </a:r>
          </a:p>
          <a:p>
            <a:pPr lvl="1">
              <a:defRPr/>
            </a:pPr>
            <a:r>
              <a:rPr lang="en-US" altLang="en-US" sz="2000" dirty="0">
                <a:solidFill>
                  <a:schemeClr val="tx1"/>
                </a:solidFill>
                <a:ea typeface="ＭＳ Ｐゴシック" panose="020B0600070205080204" pitchFamily="34" charset="-128"/>
              </a:rPr>
              <a:t>GET: Fetch a resource</a:t>
            </a:r>
          </a:p>
          <a:p>
            <a:pPr lvl="1">
              <a:defRPr/>
            </a:pPr>
            <a:r>
              <a:rPr lang="en-US" altLang="en-US" sz="2000" dirty="0">
                <a:solidFill>
                  <a:schemeClr val="tx1"/>
                </a:solidFill>
                <a:ea typeface="ＭＳ Ｐゴシック" panose="020B0600070205080204" pitchFamily="34" charset="-128"/>
              </a:rPr>
              <a:t>DELETE: Remove a resource</a:t>
            </a:r>
          </a:p>
          <a:p>
            <a:pPr lvl="1">
              <a:defRPr/>
            </a:pPr>
            <a:endParaRPr lang="en-US" altLang="en-US" sz="2000" dirty="0">
              <a:ea typeface="ＭＳ Ｐゴシック" panose="020B0600070205080204" pitchFamily="34" charset="-128"/>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DC532089-91C3-2D5D-4EA1-6E1ED8973C5A}"/>
              </a:ext>
            </a:extLst>
          </p:cNvPr>
          <p:cNvSpPr>
            <a:spLocks noGrp="1" noChangeArrowheads="1"/>
          </p:cNvSpPr>
          <p:nvPr>
            <p:ph type="title"/>
          </p:nvPr>
        </p:nvSpPr>
        <p:spPr>
          <a:xfrm>
            <a:off x="381000" y="381000"/>
            <a:ext cx="7499350" cy="868363"/>
          </a:xfrm>
        </p:spPr>
        <p:txBody>
          <a:bodyPr/>
          <a:lstStyle/>
          <a:p>
            <a:r>
              <a:rPr lang="en-US" altLang="en-US">
                <a:ea typeface="ＭＳ Ｐゴシック" panose="020B0600070205080204" pitchFamily="34" charset="-128"/>
              </a:rPr>
              <a:t>Communication scheme: Channels</a:t>
            </a:r>
          </a:p>
        </p:txBody>
      </p:sp>
      <p:sp>
        <p:nvSpPr>
          <p:cNvPr id="33794" name="Content Placeholder 2">
            <a:extLst>
              <a:ext uri="{FF2B5EF4-FFF2-40B4-BE49-F238E27FC236}">
                <a16:creationId xmlns:a16="http://schemas.microsoft.com/office/drawing/2014/main" id="{5E7F9AC4-7AF0-9909-B8E9-905AEDFE6E28}"/>
              </a:ext>
            </a:extLst>
          </p:cNvPr>
          <p:cNvSpPr>
            <a:spLocks noGrp="1" noChangeArrowheads="1"/>
          </p:cNvSpPr>
          <p:nvPr>
            <p:ph idx="1"/>
          </p:nvPr>
        </p:nvSpPr>
        <p:spPr>
          <a:xfrm>
            <a:off x="76200" y="1524000"/>
            <a:ext cx="9067800" cy="2667000"/>
          </a:xfrm>
        </p:spPr>
        <p:txBody>
          <a:bodyPr/>
          <a:lstStyle/>
          <a:p>
            <a:pPr eaLnBrk="1" hangingPunct="1"/>
            <a:r>
              <a:rPr lang="en-US" altLang="en-US" sz="2400">
                <a:ea typeface="ＭＳ Ｐゴシック" panose="020B0600070205080204" pitchFamily="34" charset="-128"/>
              </a:rPr>
              <a:t>The Channel API creates a persistent connection between client and Java service </a:t>
            </a:r>
          </a:p>
          <a:p>
            <a:pPr eaLnBrk="1" hangingPunct="1"/>
            <a:r>
              <a:rPr lang="en-US" altLang="en-US" sz="2400">
                <a:solidFill>
                  <a:srgbClr val="FF0000"/>
                </a:solidFill>
                <a:ea typeface="ＭＳ Ｐゴシック" panose="020B0600070205080204" pitchFamily="34" charset="-128"/>
              </a:rPr>
              <a:t>Service can send messages to multiple JavaScript clients in real time.</a:t>
            </a:r>
          </a:p>
          <a:p>
            <a:pPr eaLnBrk="1" hangingPunct="1"/>
            <a:r>
              <a:rPr lang="en-US" altLang="en-US" sz="2400">
                <a:ea typeface="ＭＳ Ｐゴシック" panose="020B0600070205080204" pitchFamily="34" charset="-128"/>
              </a:rPr>
              <a:t>This is useful for applications designed to update users about new information immediately</a:t>
            </a:r>
          </a:p>
          <a:p>
            <a:pPr lvl="1" eaLnBrk="1" hangingPunct="1"/>
            <a:r>
              <a:rPr lang="en-US" altLang="en-US" sz="2000">
                <a:ea typeface="ＭＳ Ｐゴシック" panose="020B0600070205080204" pitchFamily="34" charset="-128"/>
              </a:rPr>
              <a:t>Examples: collaborative applications, multi-player games, or chat rooms</a:t>
            </a:r>
          </a:p>
        </p:txBody>
      </p:sp>
      <p:pic>
        <p:nvPicPr>
          <p:cNvPr id="33795" name="Picture 4" descr="C:\Documents and Settings\Administrator\My Documents\My Dropbox\app engine\channel_overview01.png">
            <a:extLst>
              <a:ext uri="{FF2B5EF4-FFF2-40B4-BE49-F238E27FC236}">
                <a16:creationId xmlns:a16="http://schemas.microsoft.com/office/drawing/2014/main" id="{66359AC2-7867-DEEC-4F30-A3816DB6A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267200"/>
            <a:ext cx="2798763" cy="22875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33796" name="Picture 5" descr="C:\Documents and Settings\Administrator\My Documents\My Dropbox\app engine\channel_overview02.png">
            <a:extLst>
              <a:ext uri="{FF2B5EF4-FFF2-40B4-BE49-F238E27FC236}">
                <a16:creationId xmlns:a16="http://schemas.microsoft.com/office/drawing/2014/main" id="{7D78DF04-D156-1F66-D55A-064C046E9A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267200"/>
            <a:ext cx="4267200" cy="21066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21AADCBC-3863-5E9C-C052-1762C7F70202}"/>
              </a:ext>
            </a:extLst>
          </p:cNvPr>
          <p:cNvSpPr>
            <a:spLocks noGrp="1" noChangeArrowheads="1"/>
          </p:cNvSpPr>
          <p:nvPr>
            <p:ph type="title"/>
          </p:nvPr>
        </p:nvSpPr>
        <p:spPr/>
        <p:txBody>
          <a:bodyPr/>
          <a:lstStyle/>
          <a:p>
            <a:r>
              <a:rPr lang="en-US" altLang="en-US">
                <a:ea typeface="ＭＳ Ｐゴシック" panose="020B0600070205080204" pitchFamily="34" charset="-128"/>
              </a:rPr>
              <a:t>Communication: TaskQueue</a:t>
            </a:r>
          </a:p>
        </p:txBody>
      </p:sp>
      <p:sp>
        <p:nvSpPr>
          <p:cNvPr id="29699" name="Content Placeholder 2">
            <a:extLst>
              <a:ext uri="{FF2B5EF4-FFF2-40B4-BE49-F238E27FC236}">
                <a16:creationId xmlns:a16="http://schemas.microsoft.com/office/drawing/2014/main" id="{B9BA0AB3-A69D-7F7D-B8F4-EBF370A774E0}"/>
              </a:ext>
            </a:extLst>
          </p:cNvPr>
          <p:cNvSpPr>
            <a:spLocks noGrp="1"/>
          </p:cNvSpPr>
          <p:nvPr>
            <p:ph idx="1"/>
          </p:nvPr>
        </p:nvSpPr>
        <p:spPr>
          <a:xfrm>
            <a:off x="152400" y="1524000"/>
            <a:ext cx="8782050" cy="5181600"/>
          </a:xfrm>
        </p:spPr>
        <p:txBody>
          <a:bodyPr>
            <a:normAutofit/>
          </a:bodyPr>
          <a:lstStyle/>
          <a:p>
            <a:pPr eaLnBrk="1" hangingPunct="1">
              <a:defRPr/>
            </a:pPr>
            <a:r>
              <a:rPr lang="en-US" sz="2400" dirty="0"/>
              <a:t>Two types – Push Queue and Pull Queue</a:t>
            </a:r>
          </a:p>
          <a:p>
            <a:pPr eaLnBrk="1" hangingPunct="1">
              <a:defRPr/>
            </a:pPr>
            <a:r>
              <a:rPr lang="en-US" sz="2400" dirty="0"/>
              <a:t>Services can create </a:t>
            </a:r>
            <a:r>
              <a:rPr lang="en-US" sz="2400" i="1" dirty="0"/>
              <a:t>tasks</a:t>
            </a:r>
          </a:p>
          <a:p>
            <a:pPr lvl="1" indent="-282575" eaLnBrk="1" hangingPunct="1">
              <a:buFont typeface="Wingdings 2" pitchFamily="18" charset="2"/>
              <a:buChar char=""/>
              <a:defRPr/>
            </a:pPr>
            <a:r>
              <a:rPr lang="en-US" sz="2000" dirty="0"/>
              <a:t>Tasks are extra-services (not available from the outside world)</a:t>
            </a:r>
          </a:p>
          <a:p>
            <a:pPr lvl="1" indent="-282575" eaLnBrk="1" hangingPunct="1">
              <a:buFont typeface="Wingdings 2" pitchFamily="18" charset="2"/>
              <a:buChar char=""/>
              <a:defRPr/>
            </a:pPr>
            <a:r>
              <a:rPr lang="en-US" sz="2000" dirty="0">
                <a:solidFill>
                  <a:srgbClr val="FF0000"/>
                </a:solidFill>
              </a:rPr>
              <a:t>If an app needs to execute some background work, it may use the Task Queue API to organize that work into tasks </a:t>
            </a:r>
          </a:p>
          <a:p>
            <a:pPr lvl="1" indent="-282575" eaLnBrk="1" hangingPunct="1">
              <a:buFont typeface="Wingdings 2" pitchFamily="18" charset="2"/>
              <a:buChar char=""/>
              <a:defRPr/>
            </a:pPr>
            <a:r>
              <a:rPr lang="en-US" sz="2000" dirty="0"/>
              <a:t>Tasks inserted into one or more </a:t>
            </a:r>
            <a:r>
              <a:rPr lang="en-US" sz="2000" i="1" dirty="0"/>
              <a:t>queues</a:t>
            </a:r>
            <a:r>
              <a:rPr lang="en-US" sz="2000" dirty="0"/>
              <a:t> </a:t>
            </a:r>
          </a:p>
          <a:p>
            <a:pPr eaLnBrk="1" hangingPunct="1">
              <a:defRPr/>
            </a:pPr>
            <a:r>
              <a:rPr lang="en-US" sz="2400" dirty="0"/>
              <a:t>App Engine automatically detects new tasks and executes them when system resources permit</a:t>
            </a:r>
          </a:p>
          <a:p>
            <a:pPr lvl="1" indent="-282575" eaLnBrk="1" hangingPunct="1">
              <a:buFont typeface="Wingdings 2" pitchFamily="18" charset="2"/>
              <a:buChar char=""/>
              <a:defRPr/>
            </a:pPr>
            <a:r>
              <a:rPr lang="en-US" sz="2000" dirty="0"/>
              <a:t>5 tasks/min can be started (each can run for up to 10 min)</a:t>
            </a:r>
          </a:p>
          <a:p>
            <a:pPr lvl="1" indent="-282575" eaLnBrk="1" hangingPunct="1">
              <a:buFont typeface="Wingdings 2" pitchFamily="18" charset="2"/>
              <a:buChar char=""/>
              <a:defRPr/>
            </a:pPr>
            <a:r>
              <a:rPr lang="en-US" sz="2000" dirty="0"/>
              <a:t>Tasks are invoked sequentially but can be run in parallel</a:t>
            </a:r>
          </a:p>
          <a:p>
            <a:pPr marL="118872" indent="0">
              <a:buFontTx/>
              <a:buNone/>
              <a:defRPr/>
            </a:pPr>
            <a:endParaRPr lang="en-US" sz="24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97C795CE-8138-F588-AC2D-51FD68FDF2A5}"/>
              </a:ext>
            </a:extLst>
          </p:cNvPr>
          <p:cNvSpPr>
            <a:spLocks noGrp="1" noChangeArrowheads="1"/>
          </p:cNvSpPr>
          <p:nvPr>
            <p:ph type="title"/>
          </p:nvPr>
        </p:nvSpPr>
        <p:spPr/>
        <p:txBody>
          <a:bodyPr/>
          <a:lstStyle/>
          <a:p>
            <a:r>
              <a:rPr lang="en-US" altLang="en-US">
                <a:ea typeface="ＭＳ Ｐゴシック" panose="020B0600070205080204" pitchFamily="34" charset="-128"/>
              </a:rPr>
              <a:t>Outline</a:t>
            </a:r>
            <a:endParaRPr lang="en-US" altLang="en-US" sz="3600">
              <a:ea typeface="ＭＳ Ｐゴシック" panose="020B0600070205080204" pitchFamily="34" charset="-128"/>
            </a:endParaRPr>
          </a:p>
        </p:txBody>
      </p:sp>
      <p:sp>
        <p:nvSpPr>
          <p:cNvPr id="6146" name="Content Placeholder 2">
            <a:extLst>
              <a:ext uri="{FF2B5EF4-FFF2-40B4-BE49-F238E27FC236}">
                <a16:creationId xmlns:a16="http://schemas.microsoft.com/office/drawing/2014/main" id="{43D07FBB-F417-582C-EA8B-3E19FFF7D592}"/>
              </a:ext>
            </a:extLst>
          </p:cNvPr>
          <p:cNvSpPr>
            <a:spLocks noGrp="1" noChangeArrowheads="1"/>
          </p:cNvSpPr>
          <p:nvPr>
            <p:ph idx="1"/>
          </p:nvPr>
        </p:nvSpPr>
        <p:spPr>
          <a:xfrm>
            <a:off x="0" y="1524000"/>
            <a:ext cx="9144000" cy="5105400"/>
          </a:xfrm>
        </p:spPr>
        <p:txBody>
          <a:bodyPr/>
          <a:lstStyle/>
          <a:p>
            <a:pPr>
              <a:lnSpc>
                <a:spcPct val="120000"/>
              </a:lnSpc>
            </a:pPr>
            <a:r>
              <a:rPr lang="en-US" altLang="en-US" dirty="0">
                <a:ea typeface="ＭＳ Ｐゴシック" panose="020B0600070205080204" pitchFamily="34" charset="-128"/>
              </a:rPr>
              <a:t>Google Cloud </a:t>
            </a:r>
          </a:p>
          <a:p>
            <a:pPr>
              <a:lnSpc>
                <a:spcPct val="120000"/>
              </a:lnSpc>
            </a:pPr>
            <a:endParaRPr lang="en-US" altLang="en-US" dirty="0">
              <a:ea typeface="ＭＳ Ｐゴシック" panose="020B0600070205080204" pitchFamily="34" charset="-128"/>
            </a:endParaRPr>
          </a:p>
          <a:p>
            <a:pPr>
              <a:lnSpc>
                <a:spcPct val="120000"/>
              </a:lnSpc>
            </a:pPr>
            <a:r>
              <a:rPr lang="en-US" altLang="en-US" dirty="0">
                <a:ea typeface="ＭＳ Ｐゴシック" panose="020B0600070205080204" pitchFamily="34" charset="-128"/>
              </a:rPr>
              <a:t>Microsoft Azure</a:t>
            </a:r>
          </a:p>
          <a:p>
            <a:pPr lvl="1">
              <a:lnSpc>
                <a:spcPct val="120000"/>
              </a:lnSpc>
            </a:pPr>
            <a:endParaRPr lang="en-US" altLang="en-US" dirty="0">
              <a:ea typeface="ＭＳ Ｐゴシック" panose="020B0600070205080204" pitchFamily="34" charset="-128"/>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22656267-465B-619B-DF15-F7544B593A61}"/>
              </a:ext>
            </a:extLst>
          </p:cNvPr>
          <p:cNvSpPr>
            <a:spLocks noGrp="1" noChangeArrowheads="1"/>
          </p:cNvSpPr>
          <p:nvPr>
            <p:ph type="title"/>
          </p:nvPr>
        </p:nvSpPr>
        <p:spPr/>
        <p:txBody>
          <a:bodyPr/>
          <a:lstStyle/>
          <a:p>
            <a:r>
              <a:rPr lang="en-US" altLang="en-US">
                <a:ea typeface="ＭＳ Ｐゴシック" panose="020B0600070205080204" pitchFamily="34" charset="-128"/>
              </a:rPr>
              <a:t>Cloud tasks</a:t>
            </a:r>
          </a:p>
        </p:txBody>
      </p:sp>
      <p:sp>
        <p:nvSpPr>
          <p:cNvPr id="37890" name="Content Placeholder 2">
            <a:extLst>
              <a:ext uri="{FF2B5EF4-FFF2-40B4-BE49-F238E27FC236}">
                <a16:creationId xmlns:a16="http://schemas.microsoft.com/office/drawing/2014/main" id="{1EF135C2-3ADA-AC25-7CFB-BED19212DCBB}"/>
              </a:ext>
            </a:extLst>
          </p:cNvPr>
          <p:cNvSpPr>
            <a:spLocks noGrp="1" noChangeArrowheads="1"/>
          </p:cNvSpPr>
          <p:nvPr>
            <p:ph idx="1"/>
          </p:nvPr>
        </p:nvSpPr>
        <p:spPr>
          <a:xfrm>
            <a:off x="228600" y="1076325"/>
            <a:ext cx="8610600" cy="4056063"/>
          </a:xfrm>
        </p:spPr>
        <p:txBody>
          <a:bodyPr/>
          <a:lstStyle/>
          <a:p>
            <a:r>
              <a:rPr lang="en-US" altLang="en-US" sz="3600">
                <a:ea typeface="ＭＳ Ｐゴシック" panose="020B0600070205080204" pitchFamily="34" charset="-128"/>
              </a:rPr>
              <a:t>New services (compared to task queues).</a:t>
            </a:r>
          </a:p>
          <a:p>
            <a:r>
              <a:rPr lang="en-US" altLang="en-US">
                <a:ea typeface="ＭＳ Ｐゴシック" panose="020B0600070205080204" pitchFamily="34" charset="-128"/>
              </a:rPr>
              <a:t>Queue management via the API: </a:t>
            </a:r>
            <a:r>
              <a:rPr lang="en-US" altLang="en-US" sz="2000">
                <a:ea typeface="ＭＳ Ｐゴシック" panose="020B0600070205080204" pitchFamily="34" charset="-128"/>
              </a:rPr>
              <a:t>You can create, delete, pause, and perform other queue management tasks using the API, through the Console, or via the gcloud command.</a:t>
            </a:r>
          </a:p>
          <a:p>
            <a:pPr lvl="1"/>
            <a:r>
              <a:rPr lang="en-US" altLang="en-US" sz="2000">
                <a:ea typeface="ＭＳ Ｐゴシック" panose="020B0600070205080204" pitchFamily="34" charset="-128"/>
              </a:rPr>
              <a:t>List Queues command: list all the queues you have set up in your project.</a:t>
            </a:r>
          </a:p>
          <a:p>
            <a:pPr lvl="1"/>
            <a:r>
              <a:rPr lang="en-US" altLang="en-US" sz="2000">
                <a:ea typeface="ＭＳ Ｐゴシック" panose="020B0600070205080204" pitchFamily="34" charset="-128"/>
              </a:rPr>
              <a:t>List Tasks command: </a:t>
            </a:r>
            <a:r>
              <a:rPr lang="en-US" altLang="en-US" sz="1600">
                <a:ea typeface="ＭＳ Ｐゴシック" panose="020B0600070205080204" pitchFamily="34" charset="-128"/>
              </a:rPr>
              <a:t>list all the tasks in any of your queues.</a:t>
            </a:r>
          </a:p>
          <a:p>
            <a:endParaRPr lang="en-US" altLang="en-US" sz="3600">
              <a:ea typeface="ＭＳ Ｐゴシック" panose="020B0600070205080204" pitchFamily="34" charset="-128"/>
            </a:endParaRPr>
          </a:p>
          <a:p>
            <a:endParaRPr lang="en-US" altLang="en-US" sz="3600">
              <a:ea typeface="ＭＳ Ｐゴシック" panose="020B0600070205080204" pitchFamily="34" charset="-128"/>
            </a:endParaRPr>
          </a:p>
          <a:p>
            <a:r>
              <a:rPr lang="en-US" altLang="en-US" sz="3200">
                <a:ea typeface="ＭＳ Ｐゴシック" panose="020B0600070205080204" pitchFamily="34" charset="-128"/>
              </a:rPr>
              <a:t>Migrate from TaskQueue to Cloud Tasks: </a:t>
            </a:r>
            <a:r>
              <a:rPr lang="en-US" altLang="en-US" sz="3200">
                <a:ea typeface="ＭＳ Ｐゴシック" panose="020B0600070205080204" pitchFamily="34" charset="-128"/>
                <a:hlinkClick r:id="rId2"/>
              </a:rPr>
              <a:t>https://cloud.google.com/tasks/docs/migrating</a:t>
            </a:r>
            <a:endParaRPr lang="en-US" altLang="en-US" sz="3200">
              <a:ea typeface="ＭＳ Ｐゴシック" panose="020B0600070205080204" pitchFamily="34" charset="-128"/>
            </a:endParaRPr>
          </a:p>
          <a:p>
            <a:endParaRPr lang="en-US" altLang="en-US" sz="3600">
              <a:ea typeface="ＭＳ Ｐゴシック" panose="020B0600070205080204" pitchFamily="34" charset="-128"/>
            </a:endParaRPr>
          </a:p>
          <a:p>
            <a:endParaRPr lang="en-US" altLang="en-US" sz="3600">
              <a:ea typeface="ＭＳ Ｐゴシック" panose="020B0600070205080204" pitchFamily="34" charset="-128"/>
            </a:endParaRPr>
          </a:p>
          <a:p>
            <a:endParaRPr lang="en-US" altLang="en-US" sz="3600">
              <a:ea typeface="ＭＳ Ｐゴシック" panose="020B0600070205080204" pitchFamily="34" charset="-128"/>
            </a:endParaRPr>
          </a:p>
          <a:p>
            <a:endParaRPr lang="en-US" altLang="en-US" sz="3600">
              <a:ea typeface="ＭＳ Ｐゴシック" panose="020B0600070205080204" pitchFamily="34" charset="-128"/>
            </a:endParaRPr>
          </a:p>
          <a:p>
            <a:endParaRPr lang="en-US" altLang="en-US" sz="3600">
              <a:ea typeface="ＭＳ Ｐゴシック" panose="020B0600070205080204" pitchFamily="34" charset="-128"/>
            </a:endParaRPr>
          </a:p>
          <a:p>
            <a:r>
              <a:rPr lang="en-US" altLang="en-US" sz="3200">
                <a:ea typeface="ＭＳ Ｐゴシック" panose="020B0600070205080204" pitchFamily="34" charset="-128"/>
              </a:rPr>
              <a:t>Details: </a:t>
            </a:r>
            <a:r>
              <a:rPr lang="en-US" altLang="en-US" sz="3200">
                <a:ea typeface="ＭＳ Ｐゴシック" panose="020B0600070205080204" pitchFamily="34" charset="-128"/>
                <a:hlinkClick r:id="rId2"/>
              </a:rPr>
              <a:t>https://cloud.google.com/tasks/docs/migrating</a:t>
            </a:r>
            <a:endParaRPr lang="en-US" altLang="en-US" sz="3200">
              <a:ea typeface="ＭＳ Ｐゴシック" panose="020B0600070205080204" pitchFamily="34" charset="-128"/>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DF9D9F3-22DF-4257-36C0-530511703826}"/>
              </a:ext>
            </a:extLst>
          </p:cNvPr>
          <p:cNvSpPr>
            <a:spLocks noGrp="1" noChangeArrowheads="1"/>
          </p:cNvSpPr>
          <p:nvPr>
            <p:ph type="title"/>
          </p:nvPr>
        </p:nvSpPr>
        <p:spPr>
          <a:xfrm>
            <a:off x="304800" y="350838"/>
            <a:ext cx="3367088" cy="976312"/>
          </a:xfrm>
        </p:spPr>
        <p:txBody>
          <a:bodyPr/>
          <a:lstStyle/>
          <a:p>
            <a:pPr algn="l"/>
            <a:r>
              <a:rPr lang="en-US" altLang="en-US">
                <a:ea typeface="ＭＳ Ｐゴシック" panose="020B0600070205080204" pitchFamily="34" charset="-128"/>
              </a:rPr>
              <a:t>MemoryStore</a:t>
            </a:r>
          </a:p>
        </p:txBody>
      </p:sp>
      <p:sp>
        <p:nvSpPr>
          <p:cNvPr id="38914" name="Content Placeholder 2">
            <a:extLst>
              <a:ext uri="{FF2B5EF4-FFF2-40B4-BE49-F238E27FC236}">
                <a16:creationId xmlns:a16="http://schemas.microsoft.com/office/drawing/2014/main" id="{BE27FD3D-63EE-525B-0600-5CFA5C747E21}"/>
              </a:ext>
            </a:extLst>
          </p:cNvPr>
          <p:cNvSpPr>
            <a:spLocks noGrp="1" noChangeArrowheads="1"/>
          </p:cNvSpPr>
          <p:nvPr>
            <p:ph idx="1"/>
          </p:nvPr>
        </p:nvSpPr>
        <p:spPr>
          <a:xfrm>
            <a:off x="152400" y="1600200"/>
            <a:ext cx="8782050" cy="5029200"/>
          </a:xfrm>
        </p:spPr>
        <p:txBody>
          <a:bodyPr/>
          <a:lstStyle/>
          <a:p>
            <a:pPr eaLnBrk="1" hangingPunct="1">
              <a:lnSpc>
                <a:spcPct val="120000"/>
              </a:lnSpc>
            </a:pPr>
            <a:r>
              <a:rPr lang="en-US" altLang="en-US" sz="2400">
                <a:ea typeface="ＭＳ Ｐゴシック" panose="020B0600070205080204" pitchFamily="34" charset="-128"/>
              </a:rPr>
              <a:t>For high performance, web applications often use a distributed in-memory data cache in front of or in place of robust persistent storage </a:t>
            </a:r>
          </a:p>
          <a:p>
            <a:pPr lvl="1" indent="-282575" eaLnBrk="1" hangingPunct="1">
              <a:lnSpc>
                <a:spcPct val="120000"/>
              </a:lnSpc>
              <a:buFont typeface="Wingdings 2" pitchFamily="2" charset="2"/>
              <a:buChar char=""/>
            </a:pPr>
            <a:r>
              <a:rPr lang="en-US" altLang="en-US" sz="2000">
                <a:ea typeface="ＭＳ Ｐゴシック" panose="020B0600070205080204" pitchFamily="34" charset="-128"/>
              </a:rPr>
              <a:t>App Engine uses MemoryStore for this purpose</a:t>
            </a:r>
          </a:p>
          <a:p>
            <a:pPr lvl="1" indent="-282575" eaLnBrk="1" hangingPunct="1">
              <a:lnSpc>
                <a:spcPct val="120000"/>
              </a:lnSpc>
              <a:buFont typeface="Wingdings 2" pitchFamily="2" charset="2"/>
              <a:buChar char=""/>
            </a:pPr>
            <a:r>
              <a:rPr lang="en-US" altLang="en-US" sz="2000">
                <a:ea typeface="ＭＳ Ｐゴシック" panose="020B0600070205080204" pitchFamily="34" charset="-128"/>
              </a:rPr>
              <a:t>One use of MemoryStore is to speed up common datastore queries</a:t>
            </a:r>
          </a:p>
          <a:p>
            <a:pPr eaLnBrk="1" hangingPunct="1">
              <a:lnSpc>
                <a:spcPct val="120000"/>
              </a:lnSpc>
            </a:pPr>
            <a:r>
              <a:rPr lang="en-US" altLang="en-US" sz="2400">
                <a:ea typeface="ＭＳ Ｐゴシック" panose="020B0600070205080204" pitchFamily="34" charset="-128"/>
              </a:rPr>
              <a:t>It is different from the system cache</a:t>
            </a:r>
          </a:p>
          <a:p>
            <a:pPr lvl="1" indent="-282575" eaLnBrk="1" hangingPunct="1">
              <a:lnSpc>
                <a:spcPct val="120000"/>
              </a:lnSpc>
              <a:buFont typeface="Wingdings 2" pitchFamily="2" charset="2"/>
              <a:buChar char=""/>
            </a:pPr>
            <a:r>
              <a:rPr lang="en-US" altLang="en-US" sz="2000">
                <a:ea typeface="ＭＳ Ｐゴシック" panose="020B0600070205080204" pitchFamily="34" charset="-128"/>
              </a:rPr>
              <a:t>Can cache data in any format like (e.g. , as Database Views)</a:t>
            </a:r>
          </a:p>
          <a:p>
            <a:pPr>
              <a:lnSpc>
                <a:spcPct val="120000"/>
              </a:lnSpc>
            </a:pPr>
            <a:r>
              <a:rPr lang="en-US" altLang="en-US" sz="2400">
                <a:ea typeface="ＭＳ Ｐゴシック" panose="020B0600070205080204" pitchFamily="34" charset="-128"/>
              </a:rPr>
              <a:t>Documentation:</a:t>
            </a:r>
          </a:p>
          <a:p>
            <a:pPr>
              <a:lnSpc>
                <a:spcPct val="120000"/>
              </a:lnSpc>
            </a:pPr>
            <a:r>
              <a:rPr lang="en-US" altLang="en-US" sz="2400">
                <a:ea typeface="ＭＳ Ｐゴシック" panose="020B0600070205080204" pitchFamily="34" charset="-128"/>
                <a:hlinkClick r:id="rId3"/>
              </a:rPr>
              <a:t>https://cloud.google.com/appengine/docs/standard/java/using-memorystore</a:t>
            </a:r>
            <a:endParaRPr lang="en-US" altLang="en-US" sz="2400">
              <a:ea typeface="ＭＳ Ｐゴシック" panose="020B0600070205080204" pitchFamily="34" charset="-128"/>
            </a:endParaRPr>
          </a:p>
          <a:p>
            <a:pPr>
              <a:lnSpc>
                <a:spcPct val="120000"/>
              </a:lnSpc>
            </a:pPr>
            <a:endParaRPr lang="en-US" altLang="en-US" sz="2400">
              <a:ea typeface="ＭＳ Ｐゴシック" panose="020B0600070205080204" pitchFamily="34" charset="-128"/>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BBB30C10-3CCE-64DC-3363-8BBEF4D3A4B8}"/>
              </a:ext>
            </a:extLst>
          </p:cNvPr>
          <p:cNvSpPr>
            <a:spLocks noGrp="1" noChangeArrowheads="1"/>
          </p:cNvSpPr>
          <p:nvPr>
            <p:ph type="title"/>
          </p:nvPr>
        </p:nvSpPr>
        <p:spPr/>
        <p:txBody>
          <a:bodyPr/>
          <a:lstStyle/>
          <a:p>
            <a:r>
              <a:rPr lang="en-US" altLang="en-US">
                <a:ea typeface="ＭＳ Ｐゴシック" panose="020B0600070205080204" pitchFamily="34" charset="-128"/>
              </a:rPr>
              <a:t>Open source GAE</a:t>
            </a:r>
          </a:p>
        </p:txBody>
      </p:sp>
      <p:sp>
        <p:nvSpPr>
          <p:cNvPr id="40962" name="Rectangle 4">
            <a:extLst>
              <a:ext uri="{FF2B5EF4-FFF2-40B4-BE49-F238E27FC236}">
                <a16:creationId xmlns:a16="http://schemas.microsoft.com/office/drawing/2014/main" id="{55008C6D-78FB-FCD5-651E-529292B09932}"/>
              </a:ext>
            </a:extLst>
          </p:cNvPr>
          <p:cNvSpPr>
            <a:spLocks noGrp="1" noChangeArrowheads="1"/>
          </p:cNvSpPr>
          <p:nvPr>
            <p:ph idx="1"/>
          </p:nvPr>
        </p:nvSpPr>
        <p:spPr>
          <a:xfrm>
            <a:off x="228600" y="2147888"/>
            <a:ext cx="8378825" cy="2195512"/>
          </a:xfrm>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solidFill>
                  <a:schemeClr val="tx1"/>
                </a:solidFill>
                <a:ea typeface="ＭＳ Ｐゴシック" panose="020B0600070205080204" pitchFamily="34" charset="-128"/>
              </a:rPr>
              <a:t>An Open Source implementation of Google AppEngine cloud computing interface: </a:t>
            </a:r>
            <a:r>
              <a:rPr lang="en-US" altLang="en-US" sz="2400">
                <a:solidFill>
                  <a:schemeClr val="tx1"/>
                </a:solidFill>
                <a:ea typeface="ＭＳ Ｐゴシック" panose="020B0600070205080204" pitchFamily="34" charset="-128"/>
                <a:hlinkClick r:id="rId2"/>
              </a:rPr>
              <a:t>https://github.com/AppScale/appscale</a:t>
            </a:r>
            <a:endParaRPr lang="en-US" altLang="en-US" sz="2400">
              <a:solidFill>
                <a:schemeClr val="tx1"/>
              </a:solidFill>
              <a:ea typeface="ＭＳ Ｐゴシック" panose="020B0600070205080204" pitchFamily="34" charset="-128"/>
            </a:endParaRPr>
          </a:p>
          <a:p>
            <a:pPr lvl="1"/>
            <a:r>
              <a:rPr lang="en-US" altLang="en-US">
                <a:solidFill>
                  <a:schemeClr val="tx1"/>
                </a:solidFill>
                <a:ea typeface="ＭＳ Ｐゴシック" panose="020B0600070205080204" pitchFamily="34" charset="-128"/>
              </a:rPr>
              <a:t>AppScale is an easy-to-manage serverless platform for building and running scalable web and mobile applications on any infrastructure.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872AF61A-C68E-8A5F-DAE8-8D916179B0F7}"/>
              </a:ext>
            </a:extLst>
          </p:cNvPr>
          <p:cNvSpPr>
            <a:spLocks noGrp="1" noChangeArrowheads="1"/>
          </p:cNvSpPr>
          <p:nvPr>
            <p:ph type="title"/>
          </p:nvPr>
        </p:nvSpPr>
        <p:spPr/>
        <p:txBody>
          <a:bodyPr/>
          <a:lstStyle/>
          <a:p>
            <a:r>
              <a:rPr lang="en-US" altLang="en-US">
                <a:ea typeface="ＭＳ Ｐゴシック" panose="020B0600070205080204" pitchFamily="34" charset="-128"/>
              </a:rPr>
              <a:t>Google Cloud (</a:t>
            </a:r>
            <a:r>
              <a:rPr lang="en-US" altLang="en-US">
                <a:ea typeface="ＭＳ Ｐゴシック" panose="020B0600070205080204" pitchFamily="34" charset="-128"/>
                <a:hlinkClick r:id="rId3"/>
              </a:rPr>
              <a:t>https://cloud.google.com</a:t>
            </a:r>
            <a:r>
              <a:rPr lang="en-US" altLang="en-US">
                <a:ea typeface="ＭＳ Ｐゴシック" panose="020B0600070205080204" pitchFamily="34" charset="-128"/>
              </a:rPr>
              <a:t>)</a:t>
            </a:r>
          </a:p>
        </p:txBody>
      </p:sp>
      <p:sp>
        <p:nvSpPr>
          <p:cNvPr id="3" name="Content Placeholder 2">
            <a:extLst>
              <a:ext uri="{FF2B5EF4-FFF2-40B4-BE49-F238E27FC236}">
                <a16:creationId xmlns:a16="http://schemas.microsoft.com/office/drawing/2014/main" id="{6EE4D3FF-3739-5144-623B-FBF4508B5FAC}"/>
              </a:ext>
            </a:extLst>
          </p:cNvPr>
          <p:cNvSpPr>
            <a:spLocks noGrp="1"/>
          </p:cNvSpPr>
          <p:nvPr>
            <p:ph idx="1"/>
          </p:nvPr>
        </p:nvSpPr>
        <p:spPr>
          <a:xfrm>
            <a:off x="228600" y="1254125"/>
            <a:ext cx="8915400" cy="5132388"/>
          </a:xfrm>
        </p:spPr>
        <p:txBody>
          <a:bodyPr/>
          <a:lstStyle/>
          <a:p>
            <a:pPr>
              <a:defRPr/>
            </a:pPr>
            <a:r>
              <a:rPr lang="en-US" dirty="0"/>
              <a:t>A wide range of services: compute, app, storage, database, Gmail, photos, </a:t>
            </a:r>
            <a:r>
              <a:rPr lang="en-US" dirty="0" err="1"/>
              <a:t>etc</a:t>
            </a:r>
            <a:endParaRPr lang="en-US" dirty="0"/>
          </a:p>
          <a:p>
            <a:pPr lvl="1">
              <a:defRPr/>
            </a:pPr>
            <a:endParaRPr lang="en-US" dirty="0"/>
          </a:p>
          <a:p>
            <a:pPr lvl="1">
              <a:defRPr/>
            </a:pPr>
            <a:r>
              <a:rPr lang="en-US" dirty="0"/>
              <a:t>Google </a:t>
            </a:r>
            <a:r>
              <a:rPr lang="en-US" dirty="0" err="1"/>
              <a:t>AppEngine</a:t>
            </a:r>
            <a:r>
              <a:rPr lang="en-US" dirty="0"/>
              <a:t> (GAE): PaaS</a:t>
            </a:r>
          </a:p>
          <a:p>
            <a:pPr lvl="2">
              <a:defRPr/>
            </a:pPr>
            <a:r>
              <a:rPr lang="en-US" dirty="0">
                <a:hlinkClick r:id="rId4"/>
              </a:rPr>
              <a:t>https://cloud.google.com/appengine</a:t>
            </a:r>
            <a:endParaRPr lang="en-US" dirty="0"/>
          </a:p>
          <a:p>
            <a:pPr lvl="2">
              <a:defRPr/>
            </a:pPr>
            <a:endParaRPr lang="en-US" dirty="0"/>
          </a:p>
          <a:p>
            <a:pPr lvl="1">
              <a:defRPr/>
            </a:pPr>
            <a:r>
              <a:rPr lang="en-US" dirty="0"/>
              <a:t>Google Compute Engine (GCE): IaaS (equivalent to AWS EC2)</a:t>
            </a:r>
          </a:p>
          <a:p>
            <a:pPr lvl="2">
              <a:defRPr/>
            </a:pPr>
            <a:r>
              <a:rPr lang="en-US" dirty="0">
                <a:hlinkClick r:id="rId5"/>
              </a:rPr>
              <a:t>https://cloud.google.com/compute</a:t>
            </a:r>
            <a:endParaRPr lang="en-US" dirty="0"/>
          </a:p>
          <a:p>
            <a:pPr lvl="2">
              <a:defRPr/>
            </a:pPr>
            <a:endParaRPr lang="en-US" dirty="0"/>
          </a:p>
          <a:p>
            <a:pPr lvl="1">
              <a:defRPr/>
            </a:pPr>
            <a:r>
              <a:rPr lang="en-US" dirty="0"/>
              <a:t>Google Apps: Gmail, photos, sheets, </a:t>
            </a:r>
            <a:r>
              <a:rPr lang="en-US" dirty="0" err="1"/>
              <a:t>etc</a:t>
            </a:r>
            <a:r>
              <a:rPr lang="en-US" dirty="0"/>
              <a:t>: SaaS</a:t>
            </a:r>
          </a:p>
          <a:p>
            <a:pPr marL="118872" indent="0">
              <a:buFontTx/>
              <a:buNone/>
              <a:defRPr/>
            </a:pPr>
            <a:endParaRPr lang="en-US" dirty="0"/>
          </a:p>
          <a:p>
            <a:pPr marL="0" indent="0">
              <a:buFontTx/>
              <a:buNone/>
              <a:defRPr/>
            </a:pP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CAA5B6F-987A-E7C5-6DB0-FC785CDF681F}"/>
              </a:ext>
            </a:extLst>
          </p:cNvPr>
          <p:cNvSpPr>
            <a:spLocks noGrp="1" noChangeArrowheads="1"/>
          </p:cNvSpPr>
          <p:nvPr>
            <p:ph type="title"/>
          </p:nvPr>
        </p:nvSpPr>
        <p:spPr>
          <a:xfrm>
            <a:off x="411163" y="366713"/>
            <a:ext cx="8610600" cy="685800"/>
          </a:xfrm>
        </p:spPr>
        <p:txBody>
          <a:bodyPr/>
          <a:lstStyle/>
          <a:p>
            <a:r>
              <a:rPr lang="en-US" altLang="en-US">
                <a:ea typeface="ＭＳ Ｐゴシック" panose="020B0600070205080204" pitchFamily="34" charset="-128"/>
              </a:rPr>
              <a:t>Outline</a:t>
            </a:r>
            <a:endParaRPr lang="en-US" altLang="en-US" sz="3600">
              <a:ea typeface="ＭＳ Ｐゴシック" panose="020B0600070205080204" pitchFamily="34" charset="-128"/>
            </a:endParaRPr>
          </a:p>
        </p:txBody>
      </p:sp>
      <p:sp>
        <p:nvSpPr>
          <p:cNvPr id="44034" name="Content Placeholder 2">
            <a:extLst>
              <a:ext uri="{FF2B5EF4-FFF2-40B4-BE49-F238E27FC236}">
                <a16:creationId xmlns:a16="http://schemas.microsoft.com/office/drawing/2014/main" id="{8BF22E06-D9D9-4EB2-7CA7-CB867A953189}"/>
              </a:ext>
            </a:extLst>
          </p:cNvPr>
          <p:cNvSpPr>
            <a:spLocks noGrp="1" noChangeArrowheads="1"/>
          </p:cNvSpPr>
          <p:nvPr>
            <p:ph idx="1"/>
          </p:nvPr>
        </p:nvSpPr>
        <p:spPr>
          <a:xfrm>
            <a:off x="0" y="1524000"/>
            <a:ext cx="9144000" cy="5105400"/>
          </a:xfrm>
        </p:spPr>
        <p:txBody>
          <a:bodyPr/>
          <a:lstStyle/>
          <a:p>
            <a:pPr>
              <a:lnSpc>
                <a:spcPct val="120000"/>
              </a:lnSpc>
            </a:pPr>
            <a:r>
              <a:rPr lang="en-US" altLang="en-US">
                <a:ea typeface="ＭＳ Ｐゴシック" panose="020B0600070205080204" pitchFamily="34" charset="-128"/>
              </a:rPr>
              <a:t>Cloud platforms</a:t>
            </a:r>
          </a:p>
          <a:p>
            <a:pPr lvl="1">
              <a:lnSpc>
                <a:spcPct val="120000"/>
              </a:lnSpc>
            </a:pPr>
            <a:r>
              <a:rPr lang="en-US" altLang="en-US">
                <a:ea typeface="ＭＳ Ｐゴシック" panose="020B0600070205080204" pitchFamily="34" charset="-128"/>
              </a:rPr>
              <a:t>Google Cloud</a:t>
            </a:r>
          </a:p>
          <a:p>
            <a:pPr lvl="1">
              <a:lnSpc>
                <a:spcPct val="120000"/>
              </a:lnSpc>
            </a:pPr>
            <a:r>
              <a:rPr lang="en-US" altLang="en-US">
                <a:solidFill>
                  <a:srgbClr val="FF0000"/>
                </a:solidFill>
                <a:ea typeface="ＭＳ Ｐゴシック" panose="020B0600070205080204" pitchFamily="34" charset="-128"/>
              </a:rPr>
              <a:t>Microsoft Azure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677597F3-70D9-B50D-9F6B-763B43A681DE}"/>
              </a:ext>
            </a:extLst>
          </p:cNvPr>
          <p:cNvSpPr>
            <a:spLocks noGrp="1" noChangeArrowheads="1"/>
          </p:cNvSpPr>
          <p:nvPr>
            <p:ph type="title"/>
          </p:nvPr>
        </p:nvSpPr>
        <p:spPr/>
        <p:txBody>
          <a:bodyPr/>
          <a:lstStyle/>
          <a:p>
            <a:r>
              <a:rPr lang="en-US" altLang="en-US">
                <a:ea typeface="ＭＳ Ｐゴシック" panose="020B0600070205080204" pitchFamily="34" charset="-128"/>
              </a:rPr>
              <a:t>Windows Azure Platform</a:t>
            </a:r>
          </a:p>
        </p:txBody>
      </p:sp>
      <p:grpSp>
        <p:nvGrpSpPr>
          <p:cNvPr id="46082" name="Rectangle 3">
            <a:extLst>
              <a:ext uri="{FF2B5EF4-FFF2-40B4-BE49-F238E27FC236}">
                <a16:creationId xmlns:a16="http://schemas.microsoft.com/office/drawing/2014/main" id="{29B80E44-DCBA-7DAF-A231-17D643D7E834}"/>
              </a:ext>
            </a:extLst>
          </p:cNvPr>
          <p:cNvGrpSpPr>
            <a:grpSpLocks/>
          </p:cNvGrpSpPr>
          <p:nvPr/>
        </p:nvGrpSpPr>
        <p:grpSpPr bwMode="auto">
          <a:xfrm>
            <a:off x="1308100" y="2865438"/>
            <a:ext cx="6413500" cy="2006600"/>
            <a:chOff x="832" y="2112"/>
            <a:chExt cx="4040" cy="1264"/>
          </a:xfrm>
        </p:grpSpPr>
        <p:pic>
          <p:nvPicPr>
            <p:cNvPr id="46099" name="Rectangle 3">
              <a:extLst>
                <a:ext uri="{FF2B5EF4-FFF2-40B4-BE49-F238E27FC236}">
                  <a16:creationId xmlns:a16="http://schemas.microsoft.com/office/drawing/2014/main" id="{0DDBD224-67A8-AF3F-EF6B-CE93ECCCE00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 y="2112"/>
              <a:ext cx="4040" cy="1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00" name="Text Box 3">
              <a:extLst>
                <a:ext uri="{FF2B5EF4-FFF2-40B4-BE49-F238E27FC236}">
                  <a16:creationId xmlns:a16="http://schemas.microsoft.com/office/drawing/2014/main" id="{C8A31CE5-3C31-5049-97D3-65E272A95D1A}"/>
                </a:ext>
              </a:extLst>
            </p:cNvPr>
            <p:cNvSpPr txBox="1">
              <a:spLocks noChangeArrowheads="1"/>
            </p:cNvSpPr>
            <p:nvPr/>
          </p:nvSpPr>
          <p:spPr bwMode="auto">
            <a:xfrm>
              <a:off x="874" y="2137"/>
              <a:ext cx="3964" cy="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95" tIns="34297" rIns="68595" bIns="34297" anchor="ctr"/>
            <a:lstStyle>
              <a:lvl1pPr defTabSz="6842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6842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6842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6842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6842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6842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6842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6842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6842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1600" b="1"/>
            </a:p>
          </p:txBody>
        </p:sp>
      </p:grpSp>
      <p:sp>
        <p:nvSpPr>
          <p:cNvPr id="5" name="Rectangle 4">
            <a:extLst>
              <a:ext uri="{FF2B5EF4-FFF2-40B4-BE49-F238E27FC236}">
                <a16:creationId xmlns:a16="http://schemas.microsoft.com/office/drawing/2014/main" id="{F5A4D9AB-214C-74CB-FE93-B7E96402B4DF}"/>
              </a:ext>
            </a:extLst>
          </p:cNvPr>
          <p:cNvSpPr/>
          <p:nvPr/>
        </p:nvSpPr>
        <p:spPr bwMode="auto">
          <a:xfrm>
            <a:off x="1545225" y="3507119"/>
            <a:ext cx="3675951" cy="1140812"/>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68595" tIns="34297" rIns="68595" bIns="34297" anchor="ctr"/>
          <a:lstStyle/>
          <a:p>
            <a:pPr algn="ctr" defTabSz="685757">
              <a:defRPr/>
            </a:pPr>
            <a:r>
              <a:rPr lang="en-US" sz="1650" b="1" dirty="0">
                <a:gradFill>
                  <a:gsLst>
                    <a:gs pos="0">
                      <a:srgbClr val="FFFFFF"/>
                    </a:gs>
                    <a:gs pos="100000">
                      <a:srgbClr val="FFFFFF"/>
                    </a:gs>
                  </a:gsLst>
                  <a:lin ang="5400000" scaled="0"/>
                </a:gradFill>
              </a:rPr>
              <a:t>Fabric Controller</a:t>
            </a:r>
          </a:p>
        </p:txBody>
      </p:sp>
      <p:sp>
        <p:nvSpPr>
          <p:cNvPr id="7" name="Rectangle 6">
            <a:extLst>
              <a:ext uri="{FF2B5EF4-FFF2-40B4-BE49-F238E27FC236}">
                <a16:creationId xmlns:a16="http://schemas.microsoft.com/office/drawing/2014/main" id="{2A70DB88-EA76-F4F9-6FD2-E0E37D3F83FD}"/>
              </a:ext>
            </a:extLst>
          </p:cNvPr>
          <p:cNvSpPr/>
          <p:nvPr/>
        </p:nvSpPr>
        <p:spPr bwMode="auto">
          <a:xfrm>
            <a:off x="5432425" y="3498850"/>
            <a:ext cx="2147888" cy="1147763"/>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68595" tIns="34297" rIns="68595" bIns="34297" anchor="ctr"/>
          <a:lstStyle/>
          <a:p>
            <a:pPr algn="ctr" defTabSz="685757">
              <a:defRPr/>
            </a:pPr>
            <a:r>
              <a:rPr lang="en-US" sz="1500" b="1" dirty="0">
                <a:solidFill>
                  <a:srgbClr val="002060"/>
                </a:solidFill>
              </a:rPr>
              <a:t>Windows Azure Networking</a:t>
            </a:r>
          </a:p>
        </p:txBody>
      </p:sp>
      <p:sp>
        <p:nvSpPr>
          <p:cNvPr id="8" name="Rectangle 7">
            <a:extLst>
              <a:ext uri="{FF2B5EF4-FFF2-40B4-BE49-F238E27FC236}">
                <a16:creationId xmlns:a16="http://schemas.microsoft.com/office/drawing/2014/main" id="{660C7FCE-D31A-8A37-F91B-9EB9B9F79650}"/>
              </a:ext>
            </a:extLst>
          </p:cNvPr>
          <p:cNvSpPr/>
          <p:nvPr/>
        </p:nvSpPr>
        <p:spPr bwMode="auto">
          <a:xfrm>
            <a:off x="1694791" y="1667285"/>
            <a:ext cx="1811878" cy="55176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68595" tIns="34297" rIns="68595" bIns="34297" anchor="ctr"/>
          <a:lstStyle/>
          <a:p>
            <a:pPr algn="ctr" defTabSz="685757">
              <a:defRPr/>
            </a:pPr>
            <a:r>
              <a:rPr lang="en-US" sz="1650" b="1" dirty="0" err="1">
                <a:gradFill>
                  <a:gsLst>
                    <a:gs pos="0">
                      <a:srgbClr val="FFFFFF"/>
                    </a:gs>
                    <a:gs pos="100000">
                      <a:srgbClr val="FFFFFF"/>
                    </a:gs>
                  </a:gsLst>
                  <a:lin ang="5400000" scaled="0"/>
                </a:gradFill>
              </a:rPr>
              <a:t>AppFabric</a:t>
            </a:r>
            <a:r>
              <a:rPr lang="en-US" sz="1650" b="1" dirty="0">
                <a:gradFill>
                  <a:gsLst>
                    <a:gs pos="0">
                      <a:srgbClr val="FFFFFF"/>
                    </a:gs>
                    <a:gs pos="100000">
                      <a:srgbClr val="FFFFFF"/>
                    </a:gs>
                  </a:gsLst>
                  <a:lin ang="5400000" scaled="0"/>
                </a:gradFill>
              </a:rPr>
              <a:t> Caching</a:t>
            </a:r>
          </a:p>
        </p:txBody>
      </p:sp>
      <p:pic>
        <p:nvPicPr>
          <p:cNvPr id="46086" name="Rectangle 8">
            <a:extLst>
              <a:ext uri="{FF2B5EF4-FFF2-40B4-BE49-F238E27FC236}">
                <a16:creationId xmlns:a16="http://schemas.microsoft.com/office/drawing/2014/main" id="{DA963D9A-302D-E5BF-03D8-C09F6DA8155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1646238"/>
            <a:ext cx="1905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8E84E7E3-2790-E63D-F709-554F3774AEAB}"/>
              </a:ext>
            </a:extLst>
          </p:cNvPr>
          <p:cNvSpPr>
            <a:spLocks noChangeArrowheads="1"/>
          </p:cNvSpPr>
          <p:nvPr/>
        </p:nvSpPr>
        <p:spPr bwMode="auto">
          <a:xfrm>
            <a:off x="1479550" y="2344738"/>
            <a:ext cx="1806575" cy="387350"/>
          </a:xfrm>
          <a:prstGeom prst="rect">
            <a:avLst/>
          </a:prstGeom>
          <a:solidFill>
            <a:srgbClr val="FFFFFF"/>
          </a:solidFill>
          <a:ln w="38100">
            <a:solidFill>
              <a:schemeClr val="bg1"/>
            </a:solidFill>
            <a:miter lim="800000"/>
            <a:headEnd/>
            <a:tailEnd/>
          </a:ln>
          <a:effectLst>
            <a:outerShdw blurRad="40000" dist="20000" dir="5400000" rotWithShape="0">
              <a:srgbClr val="808080">
                <a:alpha val="37999"/>
              </a:srgbClr>
            </a:outerShdw>
          </a:effectLst>
        </p:spPr>
        <p:txBody>
          <a:bodyPr lIns="68595" tIns="34297" rIns="68595" bIns="34297" anchor="ctr"/>
          <a:lstStyle/>
          <a:p>
            <a:pPr algn="ctr" defTabSz="685757">
              <a:defRPr/>
            </a:pPr>
            <a:r>
              <a:rPr lang="en-US" sz="1650" b="1" dirty="0">
                <a:solidFill>
                  <a:srgbClr val="002060"/>
                </a:solidFill>
                <a:latin typeface="+mn-lt"/>
                <a:ea typeface="+mn-ea"/>
              </a:rPr>
              <a:t>SQL Azure</a:t>
            </a:r>
          </a:p>
        </p:txBody>
      </p:sp>
      <p:sp>
        <p:nvSpPr>
          <p:cNvPr id="11" name="Rectangle 10">
            <a:extLst>
              <a:ext uri="{FF2B5EF4-FFF2-40B4-BE49-F238E27FC236}">
                <a16:creationId xmlns:a16="http://schemas.microsoft.com/office/drawing/2014/main" id="{8A357E61-7112-6D55-7610-C6E8595FEEAC}"/>
              </a:ext>
            </a:extLst>
          </p:cNvPr>
          <p:cNvSpPr/>
          <p:nvPr/>
        </p:nvSpPr>
        <p:spPr bwMode="auto">
          <a:xfrm>
            <a:off x="5636682" y="1657343"/>
            <a:ext cx="1811878" cy="55176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68595" tIns="34297" rIns="68595" bIns="34297" anchor="ctr"/>
          <a:lstStyle/>
          <a:p>
            <a:pPr algn="ctr" defTabSz="685757">
              <a:defRPr/>
            </a:pPr>
            <a:r>
              <a:rPr lang="en-US" sz="1650" b="1" dirty="0" err="1">
                <a:gradFill>
                  <a:gsLst>
                    <a:gs pos="0">
                      <a:srgbClr val="FFFFFF"/>
                    </a:gs>
                    <a:gs pos="100000">
                      <a:srgbClr val="FFFFFF"/>
                    </a:gs>
                  </a:gsLst>
                  <a:lin ang="5400000" scaled="0"/>
                </a:gradFill>
              </a:rPr>
              <a:t>AppFabric</a:t>
            </a:r>
            <a:r>
              <a:rPr lang="en-US" sz="1650" b="1" dirty="0">
                <a:gradFill>
                  <a:gsLst>
                    <a:gs pos="0">
                      <a:srgbClr val="FFFFFF"/>
                    </a:gs>
                    <a:gs pos="100000">
                      <a:srgbClr val="FFFFFF"/>
                    </a:gs>
                  </a:gsLst>
                  <a:lin ang="5400000" scaled="0"/>
                </a:gradFill>
              </a:rPr>
              <a:t> Service Bus</a:t>
            </a:r>
          </a:p>
        </p:txBody>
      </p:sp>
      <p:sp>
        <p:nvSpPr>
          <p:cNvPr id="14" name="Rectangle 13">
            <a:extLst>
              <a:ext uri="{FF2B5EF4-FFF2-40B4-BE49-F238E27FC236}">
                <a16:creationId xmlns:a16="http://schemas.microsoft.com/office/drawing/2014/main" id="{AD2D8BBD-02A7-AF2A-7728-ED592787393F}"/>
              </a:ext>
            </a:extLst>
          </p:cNvPr>
          <p:cNvSpPr/>
          <p:nvPr/>
        </p:nvSpPr>
        <p:spPr bwMode="auto">
          <a:xfrm>
            <a:off x="1909763" y="3005138"/>
            <a:ext cx="4994275" cy="3571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68595" tIns="34297" rIns="68595" bIns="34297" anchor="ctr"/>
          <a:lstStyle/>
          <a:p>
            <a:pPr algn="ctr" defTabSz="685757">
              <a:defRPr/>
            </a:pPr>
            <a:r>
              <a:rPr lang="en-US" sz="1650" b="1" dirty="0">
                <a:solidFill>
                  <a:srgbClr val="FF0000"/>
                </a:solidFill>
              </a:rPr>
              <a:t>“Red Dog” Front End (RDFE)</a:t>
            </a:r>
          </a:p>
        </p:txBody>
      </p:sp>
      <p:cxnSp>
        <p:nvCxnSpPr>
          <p:cNvPr id="18" name="Straight Connector 17">
            <a:extLst>
              <a:ext uri="{FF2B5EF4-FFF2-40B4-BE49-F238E27FC236}">
                <a16:creationId xmlns:a16="http://schemas.microsoft.com/office/drawing/2014/main" id="{EACF78EB-068E-FA30-2D2C-4DE01916D04A}"/>
              </a:ext>
            </a:extLst>
          </p:cNvPr>
          <p:cNvCxnSpPr>
            <a:cxnSpLocks noChangeShapeType="1"/>
          </p:cNvCxnSpPr>
          <p:nvPr/>
        </p:nvCxnSpPr>
        <p:spPr bwMode="auto">
          <a:xfrm>
            <a:off x="1060450" y="1562100"/>
            <a:ext cx="6726238" cy="0"/>
          </a:xfrm>
          <a:prstGeom prst="line">
            <a:avLst/>
          </a:prstGeom>
          <a:noFill/>
          <a:ln w="25400">
            <a:solidFill>
              <a:srgbClr val="000000"/>
            </a:solidFill>
            <a:round/>
            <a:headEnd/>
            <a:tailEnd/>
          </a:ln>
          <a:effectLst>
            <a:outerShdw blurRad="40000" dist="20000" dir="5400000" rotWithShape="0">
              <a:srgbClr val="808080">
                <a:alpha val="37999"/>
              </a:srgbClr>
            </a:outerShdw>
          </a:effectLst>
        </p:spPr>
      </p:cxnSp>
      <p:cxnSp>
        <p:nvCxnSpPr>
          <p:cNvPr id="19" name="Straight Connector 18">
            <a:extLst>
              <a:ext uri="{FF2B5EF4-FFF2-40B4-BE49-F238E27FC236}">
                <a16:creationId xmlns:a16="http://schemas.microsoft.com/office/drawing/2014/main" id="{86C52751-BE0F-5DDB-FCDC-3B357511CFAE}"/>
              </a:ext>
            </a:extLst>
          </p:cNvPr>
          <p:cNvCxnSpPr>
            <a:cxnSpLocks noChangeShapeType="1"/>
          </p:cNvCxnSpPr>
          <p:nvPr/>
        </p:nvCxnSpPr>
        <p:spPr bwMode="auto">
          <a:xfrm>
            <a:off x="1122363" y="2840038"/>
            <a:ext cx="6656387" cy="0"/>
          </a:xfrm>
          <a:prstGeom prst="line">
            <a:avLst/>
          </a:prstGeom>
          <a:noFill/>
          <a:ln w="25400">
            <a:solidFill>
              <a:srgbClr val="000000"/>
            </a:solidFill>
            <a:round/>
            <a:headEnd/>
            <a:tailEnd/>
          </a:ln>
          <a:effectLst>
            <a:outerShdw blurRad="40000" dist="20000" dir="5400000" rotWithShape="0">
              <a:srgbClr val="808080">
                <a:alpha val="37999"/>
              </a:srgbClr>
            </a:outerShdw>
          </a:effectLst>
        </p:spPr>
      </p:cxnSp>
      <p:sp>
        <p:nvSpPr>
          <p:cNvPr id="20" name="TextBox 19">
            <a:extLst>
              <a:ext uri="{FF2B5EF4-FFF2-40B4-BE49-F238E27FC236}">
                <a16:creationId xmlns:a16="http://schemas.microsoft.com/office/drawing/2014/main" id="{B3ECECE5-7E73-4BFC-8908-B044A2A4ABC3}"/>
              </a:ext>
            </a:extLst>
          </p:cNvPr>
          <p:cNvSpPr txBox="1"/>
          <p:nvPr/>
        </p:nvSpPr>
        <p:spPr>
          <a:xfrm>
            <a:off x="354624" y="3605913"/>
            <a:ext cx="875625" cy="830997"/>
          </a:xfrm>
          <a:prstGeom prst="rect">
            <a:avLst/>
          </a:prstGeom>
          <a:noFill/>
        </p:spPr>
        <p:txBody>
          <a:bodyPr wrap="none" lIns="0" tIns="0" rIns="0" bIns="0">
            <a:spAutoFit/>
          </a:bodyPr>
          <a:lstStyle/>
          <a:p>
            <a:pPr algn="ctr">
              <a:defRPr/>
            </a:pPr>
            <a:r>
              <a:rPr lang="en-US" sz="1800" dirty="0">
                <a:gradFill>
                  <a:gsLst>
                    <a:gs pos="0">
                      <a:schemeClr val="tx1"/>
                    </a:gs>
                    <a:gs pos="86000">
                      <a:schemeClr val="tx1"/>
                    </a:gs>
                  </a:gsLst>
                  <a:lin ang="5400000" scaled="0"/>
                </a:gradFill>
                <a:latin typeface="Times New Roman" charset="0"/>
                <a:ea typeface="ＭＳ Ｐゴシック" charset="-128"/>
              </a:rPr>
              <a:t>Windows</a:t>
            </a:r>
          </a:p>
          <a:p>
            <a:pPr algn="ctr">
              <a:defRPr/>
            </a:pPr>
            <a:r>
              <a:rPr lang="en-US" sz="1800" dirty="0">
                <a:gradFill>
                  <a:gsLst>
                    <a:gs pos="0">
                      <a:schemeClr val="tx1"/>
                    </a:gs>
                    <a:gs pos="86000">
                      <a:schemeClr val="tx1"/>
                    </a:gs>
                  </a:gsLst>
                  <a:lin ang="5400000" scaled="0"/>
                </a:gradFill>
                <a:latin typeface="Times New Roman" charset="0"/>
                <a:ea typeface="ＭＳ Ｐゴシック" charset="-128"/>
              </a:rPr>
              <a:t>Azure</a:t>
            </a:r>
          </a:p>
          <a:p>
            <a:pPr algn="ctr">
              <a:defRPr/>
            </a:pPr>
            <a:r>
              <a:rPr lang="en-US" sz="1800" dirty="0">
                <a:gradFill>
                  <a:gsLst>
                    <a:gs pos="0">
                      <a:schemeClr val="tx1"/>
                    </a:gs>
                    <a:gs pos="86000">
                      <a:schemeClr val="tx1"/>
                    </a:gs>
                  </a:gsLst>
                  <a:lin ang="5400000" scaled="0"/>
                </a:gradFill>
                <a:latin typeface="Times New Roman" charset="0"/>
                <a:ea typeface="ＭＳ Ｐゴシック" charset="-128"/>
              </a:rPr>
              <a:t>Compute</a:t>
            </a:r>
          </a:p>
        </p:txBody>
      </p:sp>
      <p:sp>
        <p:nvSpPr>
          <p:cNvPr id="21" name="TextBox 20">
            <a:extLst>
              <a:ext uri="{FF2B5EF4-FFF2-40B4-BE49-F238E27FC236}">
                <a16:creationId xmlns:a16="http://schemas.microsoft.com/office/drawing/2014/main" id="{93433D7F-ACC2-E1B9-6C7A-80FF36A55EE0}"/>
              </a:ext>
            </a:extLst>
          </p:cNvPr>
          <p:cNvSpPr txBox="1"/>
          <p:nvPr/>
        </p:nvSpPr>
        <p:spPr>
          <a:xfrm>
            <a:off x="240367" y="1471033"/>
            <a:ext cx="783869" cy="738664"/>
          </a:xfrm>
          <a:prstGeom prst="rect">
            <a:avLst/>
          </a:prstGeom>
          <a:noFill/>
        </p:spPr>
        <p:txBody>
          <a:bodyPr wrap="none" lIns="0" tIns="0" rIns="0" bIns="0">
            <a:spAutoFit/>
          </a:bodyPr>
          <a:lstStyle/>
          <a:p>
            <a:pPr algn="ctr">
              <a:defRPr/>
            </a:pPr>
            <a:r>
              <a:rPr lang="en-US" sz="1200" dirty="0">
                <a:gradFill>
                  <a:gsLst>
                    <a:gs pos="0">
                      <a:schemeClr val="tx1"/>
                    </a:gs>
                    <a:gs pos="86000">
                      <a:schemeClr val="tx1"/>
                    </a:gs>
                  </a:gsLst>
                  <a:lin ang="5400000" scaled="0"/>
                </a:gradFill>
                <a:latin typeface="Times New Roman" charset="0"/>
                <a:ea typeface="ＭＳ Ｐゴシック" charset="-128"/>
              </a:rPr>
              <a:t>Windows</a:t>
            </a:r>
          </a:p>
          <a:p>
            <a:pPr algn="ctr">
              <a:defRPr/>
            </a:pPr>
            <a:r>
              <a:rPr lang="en-US" sz="1200" dirty="0">
                <a:gradFill>
                  <a:gsLst>
                    <a:gs pos="0">
                      <a:schemeClr val="tx1"/>
                    </a:gs>
                    <a:gs pos="86000">
                      <a:schemeClr val="tx1"/>
                    </a:gs>
                  </a:gsLst>
                  <a:lin ang="5400000" scaled="0"/>
                </a:gradFill>
                <a:latin typeface="Times New Roman" charset="0"/>
                <a:ea typeface="ＭＳ Ｐゴシック" charset="-128"/>
              </a:rPr>
              <a:t>Azure</a:t>
            </a:r>
          </a:p>
          <a:p>
            <a:pPr algn="ctr">
              <a:defRPr/>
            </a:pPr>
            <a:r>
              <a:rPr lang="en-US" sz="1200" dirty="0">
                <a:gradFill>
                  <a:gsLst>
                    <a:gs pos="0">
                      <a:schemeClr val="tx1"/>
                    </a:gs>
                    <a:gs pos="86000">
                      <a:schemeClr val="tx1"/>
                    </a:gs>
                  </a:gsLst>
                  <a:lin ang="5400000" scaled="0"/>
                </a:gradFill>
                <a:latin typeface="Times New Roman" charset="0"/>
                <a:ea typeface="ＭＳ Ｐゴシック" charset="-128"/>
              </a:rPr>
              <a:t>Middleware </a:t>
            </a:r>
          </a:p>
          <a:p>
            <a:pPr algn="ctr">
              <a:defRPr/>
            </a:pPr>
            <a:r>
              <a:rPr lang="en-US" sz="1200" dirty="0">
                <a:gradFill>
                  <a:gsLst>
                    <a:gs pos="0">
                      <a:schemeClr val="tx1"/>
                    </a:gs>
                    <a:gs pos="86000">
                      <a:schemeClr val="tx1"/>
                    </a:gs>
                  </a:gsLst>
                  <a:lin ang="5400000" scaled="0"/>
                </a:gradFill>
                <a:latin typeface="Times New Roman" charset="0"/>
                <a:ea typeface="ＭＳ Ｐゴシック" charset="-128"/>
              </a:rPr>
              <a:t>Services</a:t>
            </a:r>
          </a:p>
        </p:txBody>
      </p:sp>
      <p:sp>
        <p:nvSpPr>
          <p:cNvPr id="22" name="TextBox 21">
            <a:extLst>
              <a:ext uri="{FF2B5EF4-FFF2-40B4-BE49-F238E27FC236}">
                <a16:creationId xmlns:a16="http://schemas.microsoft.com/office/drawing/2014/main" id="{D16AB15F-4B43-CD2C-605B-A19ABBC0A6A2}"/>
              </a:ext>
            </a:extLst>
          </p:cNvPr>
          <p:cNvSpPr txBox="1"/>
          <p:nvPr/>
        </p:nvSpPr>
        <p:spPr>
          <a:xfrm>
            <a:off x="2574634" y="1130427"/>
            <a:ext cx="3610284" cy="369460"/>
          </a:xfrm>
          <a:prstGeom prst="rect">
            <a:avLst/>
          </a:prstGeom>
          <a:noFill/>
        </p:spPr>
        <p:txBody>
          <a:bodyPr wrap="none" lIns="0" tIns="0" rIns="0" bIns="0">
            <a:spAutoFit/>
          </a:bodyPr>
          <a:lstStyle/>
          <a:p>
            <a:pPr>
              <a:defRPr/>
            </a:pPr>
            <a:r>
              <a:rPr lang="en-US" sz="2401" dirty="0">
                <a:gradFill>
                  <a:gsLst>
                    <a:gs pos="0">
                      <a:schemeClr val="tx1"/>
                    </a:gs>
                    <a:gs pos="86000">
                      <a:schemeClr val="tx1"/>
                    </a:gs>
                  </a:gsLst>
                  <a:lin ang="5400000" scaled="0"/>
                </a:gradFill>
                <a:latin typeface="Times New Roman" charset="0"/>
                <a:ea typeface="ＭＳ Ｐゴシック" charset="-128"/>
              </a:rPr>
              <a:t>Windows Azure Applications</a:t>
            </a:r>
          </a:p>
        </p:txBody>
      </p:sp>
      <p:sp>
        <p:nvSpPr>
          <p:cNvPr id="26" name="Rectangle 25">
            <a:extLst>
              <a:ext uri="{FF2B5EF4-FFF2-40B4-BE49-F238E27FC236}">
                <a16:creationId xmlns:a16="http://schemas.microsoft.com/office/drawing/2014/main" id="{F986966B-D151-1B84-29CA-EC48B753A592}"/>
              </a:ext>
            </a:extLst>
          </p:cNvPr>
          <p:cNvSpPr>
            <a:spLocks noChangeArrowheads="1"/>
          </p:cNvSpPr>
          <p:nvPr/>
        </p:nvSpPr>
        <p:spPr bwMode="auto">
          <a:xfrm>
            <a:off x="3382963" y="2346325"/>
            <a:ext cx="2184400" cy="387350"/>
          </a:xfrm>
          <a:prstGeom prst="rect">
            <a:avLst/>
          </a:prstGeom>
          <a:solidFill>
            <a:srgbClr val="FFFFFF"/>
          </a:solidFill>
          <a:ln w="38100">
            <a:solidFill>
              <a:schemeClr val="bg1"/>
            </a:solidFill>
            <a:miter lim="800000"/>
            <a:headEnd/>
            <a:tailEnd/>
          </a:ln>
          <a:effectLst>
            <a:outerShdw blurRad="40000" dist="20000" dir="5400000" rotWithShape="0">
              <a:srgbClr val="808080">
                <a:alpha val="37999"/>
              </a:srgbClr>
            </a:outerShdw>
          </a:effectLst>
        </p:spPr>
        <p:txBody>
          <a:bodyPr lIns="68595" tIns="34297" rIns="68595" bIns="34297" anchor="ctr"/>
          <a:lstStyle/>
          <a:p>
            <a:pPr algn="ctr" defTabSz="685757">
              <a:defRPr/>
            </a:pPr>
            <a:r>
              <a:rPr lang="en-US" sz="1500" b="1" dirty="0">
                <a:solidFill>
                  <a:srgbClr val="002060"/>
                </a:solidFill>
                <a:latin typeface="+mn-lt"/>
                <a:ea typeface="+mn-ea"/>
              </a:rPr>
              <a:t>Windows Azure Storage</a:t>
            </a:r>
          </a:p>
        </p:txBody>
      </p:sp>
      <p:sp>
        <p:nvSpPr>
          <p:cNvPr id="27" name="Rectangle 26">
            <a:extLst>
              <a:ext uri="{FF2B5EF4-FFF2-40B4-BE49-F238E27FC236}">
                <a16:creationId xmlns:a16="http://schemas.microsoft.com/office/drawing/2014/main" id="{C1D06EB2-9DE7-A659-2CA3-3B3F785E2FDC}"/>
              </a:ext>
            </a:extLst>
          </p:cNvPr>
          <p:cNvSpPr>
            <a:spLocks noChangeArrowheads="1"/>
          </p:cNvSpPr>
          <p:nvPr/>
        </p:nvSpPr>
        <p:spPr bwMode="auto">
          <a:xfrm>
            <a:off x="5624513" y="2346325"/>
            <a:ext cx="2174875" cy="387350"/>
          </a:xfrm>
          <a:prstGeom prst="rect">
            <a:avLst/>
          </a:prstGeom>
          <a:solidFill>
            <a:srgbClr val="FFFFFF"/>
          </a:solidFill>
          <a:ln w="38100">
            <a:solidFill>
              <a:schemeClr val="bg1"/>
            </a:solidFill>
            <a:miter lim="800000"/>
            <a:headEnd/>
            <a:tailEnd/>
          </a:ln>
          <a:effectLst>
            <a:outerShdw blurRad="40000" dist="20000" dir="5400000" rotWithShape="0">
              <a:srgbClr val="808080">
                <a:alpha val="37999"/>
              </a:srgbClr>
            </a:outerShdw>
          </a:effectLst>
        </p:spPr>
        <p:txBody>
          <a:bodyPr lIns="68595" tIns="34297" rIns="68595" bIns="34297" anchor="ctr"/>
          <a:lstStyle/>
          <a:p>
            <a:pPr algn="ctr" defTabSz="685757">
              <a:defRPr/>
            </a:pPr>
            <a:r>
              <a:rPr lang="en-US" sz="1650" b="1" dirty="0">
                <a:solidFill>
                  <a:srgbClr val="002060"/>
                </a:solidFill>
                <a:latin typeface="+mn-lt"/>
                <a:ea typeface="+mn-ea"/>
              </a:rPr>
              <a:t>Windows Azure CDN</a:t>
            </a:r>
          </a:p>
        </p:txBody>
      </p:sp>
      <p:cxnSp>
        <p:nvCxnSpPr>
          <p:cNvPr id="28" name="Straight Connector 27">
            <a:extLst>
              <a:ext uri="{FF2B5EF4-FFF2-40B4-BE49-F238E27FC236}">
                <a16:creationId xmlns:a16="http://schemas.microsoft.com/office/drawing/2014/main" id="{370BB602-EA37-3369-EF28-78572A030E9E}"/>
              </a:ext>
            </a:extLst>
          </p:cNvPr>
          <p:cNvCxnSpPr>
            <a:cxnSpLocks noChangeShapeType="1"/>
          </p:cNvCxnSpPr>
          <p:nvPr/>
        </p:nvCxnSpPr>
        <p:spPr bwMode="auto">
          <a:xfrm>
            <a:off x="1227138" y="2260600"/>
            <a:ext cx="6724650" cy="0"/>
          </a:xfrm>
          <a:prstGeom prst="line">
            <a:avLst/>
          </a:prstGeom>
          <a:noFill/>
          <a:ln w="25400">
            <a:solidFill>
              <a:srgbClr val="000000"/>
            </a:solidFill>
            <a:round/>
            <a:headEnd/>
            <a:tailEnd/>
          </a:ln>
          <a:effectLst>
            <a:outerShdw blurRad="40000" dist="20000" dir="5400000" rotWithShape="0">
              <a:srgbClr val="808080">
                <a:alpha val="37999"/>
              </a:srgbClr>
            </a:outerShdw>
          </a:effectLst>
        </p:spPr>
      </p:cxnSp>
      <p:sp>
        <p:nvSpPr>
          <p:cNvPr id="29" name="TextBox 28">
            <a:extLst>
              <a:ext uri="{FF2B5EF4-FFF2-40B4-BE49-F238E27FC236}">
                <a16:creationId xmlns:a16="http://schemas.microsoft.com/office/drawing/2014/main" id="{7582DCC2-D89F-3AAC-8B53-AF29ACBE8434}"/>
              </a:ext>
            </a:extLst>
          </p:cNvPr>
          <p:cNvSpPr txBox="1"/>
          <p:nvPr/>
        </p:nvSpPr>
        <p:spPr>
          <a:xfrm>
            <a:off x="229525" y="2288347"/>
            <a:ext cx="852798" cy="553998"/>
          </a:xfrm>
          <a:prstGeom prst="rect">
            <a:avLst/>
          </a:prstGeom>
          <a:noFill/>
        </p:spPr>
        <p:txBody>
          <a:bodyPr wrap="none" lIns="0" tIns="0" rIns="0" bIns="0">
            <a:spAutoFit/>
          </a:bodyPr>
          <a:lstStyle/>
          <a:p>
            <a:pPr algn="ctr">
              <a:defRPr/>
            </a:pPr>
            <a:r>
              <a:rPr lang="en-US" sz="1200" dirty="0">
                <a:gradFill>
                  <a:gsLst>
                    <a:gs pos="0">
                      <a:schemeClr val="tx1"/>
                    </a:gs>
                    <a:gs pos="86000">
                      <a:schemeClr val="tx1"/>
                    </a:gs>
                  </a:gsLst>
                  <a:lin ang="5400000" scaled="0"/>
                </a:gradFill>
                <a:latin typeface="Times New Roman" charset="0"/>
                <a:ea typeface="ＭＳ Ｐゴシック" charset="-128"/>
              </a:rPr>
              <a:t>Windows</a:t>
            </a:r>
          </a:p>
          <a:p>
            <a:pPr algn="ctr">
              <a:defRPr/>
            </a:pPr>
            <a:r>
              <a:rPr lang="en-US" sz="1200" dirty="0">
                <a:gradFill>
                  <a:gsLst>
                    <a:gs pos="0">
                      <a:schemeClr val="tx1"/>
                    </a:gs>
                    <a:gs pos="86000">
                      <a:schemeClr val="tx1"/>
                    </a:gs>
                  </a:gsLst>
                  <a:lin ang="5400000" scaled="0"/>
                </a:gradFill>
                <a:latin typeface="Times New Roman" charset="0"/>
                <a:ea typeface="ＭＳ Ｐゴシック" charset="-128"/>
              </a:rPr>
              <a:t>Azure</a:t>
            </a:r>
          </a:p>
          <a:p>
            <a:pPr algn="ctr">
              <a:defRPr/>
            </a:pPr>
            <a:r>
              <a:rPr lang="en-US" sz="1200" dirty="0">
                <a:gradFill>
                  <a:gsLst>
                    <a:gs pos="0">
                      <a:schemeClr val="tx1"/>
                    </a:gs>
                    <a:gs pos="86000">
                      <a:schemeClr val="tx1"/>
                    </a:gs>
                  </a:gsLst>
                  <a:lin ang="5400000" scaled="0"/>
                </a:gradFill>
                <a:latin typeface="Times New Roman" charset="0"/>
                <a:ea typeface="ＭＳ Ｐゴシック" charset="-128"/>
              </a:rPr>
              <a:t>Data Services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7F746A29-045E-E40A-5E3B-CE7884789837}"/>
              </a:ext>
            </a:extLst>
          </p:cNvPr>
          <p:cNvSpPr>
            <a:spLocks noGrp="1" noChangeArrowheads="1"/>
          </p:cNvSpPr>
          <p:nvPr>
            <p:ph type="title"/>
          </p:nvPr>
        </p:nvSpPr>
        <p:spPr>
          <a:xfrm>
            <a:off x="388938" y="1028700"/>
            <a:ext cx="8364537" cy="466725"/>
          </a:xfrm>
        </p:spPr>
        <p:txBody>
          <a:bodyPr/>
          <a:lstStyle/>
          <a:p>
            <a:r>
              <a:rPr lang="en-US" altLang="en-US" sz="3400">
                <a:ea typeface="ＭＳ Ｐゴシック" panose="020B0600070205080204" pitchFamily="34" charset="-128"/>
              </a:rPr>
              <a:t>Cross-premise </a:t>
            </a:r>
            <a:r>
              <a:rPr lang="en-US" altLang="en-US" sz="3400">
                <a:solidFill>
                  <a:schemeClr val="accent2"/>
                </a:solidFill>
                <a:ea typeface="ＭＳ Ｐゴシック" panose="020B0600070205080204" pitchFamily="34" charset="-128"/>
              </a:rPr>
              <a:t>Connectivity</a:t>
            </a:r>
          </a:p>
        </p:txBody>
      </p:sp>
      <p:sp>
        <p:nvSpPr>
          <p:cNvPr id="5" name="TextBox 4">
            <a:extLst>
              <a:ext uri="{FF2B5EF4-FFF2-40B4-BE49-F238E27FC236}">
                <a16:creationId xmlns:a16="http://schemas.microsoft.com/office/drawing/2014/main" id="{88EBA180-B213-348F-510E-0FFFAFDBC467}"/>
              </a:ext>
            </a:extLst>
          </p:cNvPr>
          <p:cNvSpPr txBox="1">
            <a:spLocks noChangeArrowheads="1"/>
          </p:cNvSpPr>
          <p:nvPr/>
        </p:nvSpPr>
        <p:spPr bwMode="auto">
          <a:xfrm>
            <a:off x="5881688" y="5376863"/>
            <a:ext cx="2749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solidFill>
                  <a:srgbClr val="2D8FD1"/>
                </a:solidFill>
              </a:rPr>
              <a:t>IP-level connectivity </a:t>
            </a:r>
          </a:p>
        </p:txBody>
      </p:sp>
      <p:grpSp>
        <p:nvGrpSpPr>
          <p:cNvPr id="8" name="Group 7">
            <a:extLst>
              <a:ext uri="{FF2B5EF4-FFF2-40B4-BE49-F238E27FC236}">
                <a16:creationId xmlns:a16="http://schemas.microsoft.com/office/drawing/2014/main" id="{799CA5C8-1AB5-E681-17ED-51D8CB403E29}"/>
              </a:ext>
            </a:extLst>
          </p:cNvPr>
          <p:cNvGrpSpPr>
            <a:grpSpLocks/>
          </p:cNvGrpSpPr>
          <p:nvPr/>
        </p:nvGrpSpPr>
        <p:grpSpPr bwMode="auto">
          <a:xfrm>
            <a:off x="877888" y="1746250"/>
            <a:ext cx="7618412" cy="3446463"/>
            <a:chOff x="1171208" y="1184524"/>
            <a:chExt cx="10154709" cy="4596206"/>
          </a:xfrm>
        </p:grpSpPr>
        <p:sp>
          <p:nvSpPr>
            <p:cNvPr id="63" name="Freeform 62">
              <a:extLst>
                <a:ext uri="{FF2B5EF4-FFF2-40B4-BE49-F238E27FC236}">
                  <a16:creationId xmlns:a16="http://schemas.microsoft.com/office/drawing/2014/main" id="{A746BBAA-981E-1058-0EBD-C5E2A69ED85E}"/>
                </a:ext>
              </a:extLst>
            </p:cNvPr>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anchor="ctr"/>
            <a:lstStyle/>
            <a:p>
              <a:pPr marL="287642" indent="-287642" defTabSz="571298">
                <a:lnSpc>
                  <a:spcPct val="90000"/>
                </a:lnSpc>
                <a:spcBef>
                  <a:spcPct val="20000"/>
                </a:spcBef>
                <a:buSzPct val="90000"/>
                <a:buFontTx/>
                <a:buBlip>
                  <a:blip r:embed="rId3"/>
                </a:buBlip>
                <a:defRPr/>
              </a:pPr>
              <a:endParaRPr lang="en-US" dirty="0">
                <a:gradFill>
                  <a:gsLst>
                    <a:gs pos="0">
                      <a:prstClr val="white"/>
                    </a:gs>
                    <a:gs pos="86000">
                      <a:prstClr val="white"/>
                    </a:gs>
                  </a:gsLst>
                  <a:lin ang="5400000" scaled="0"/>
                </a:gradFill>
                <a:latin typeface="Times New Roman" charset="0"/>
                <a:ea typeface="ＭＳ Ｐゴシック" charset="-128"/>
              </a:endParaRPr>
            </a:p>
          </p:txBody>
        </p:sp>
        <p:sp>
          <p:nvSpPr>
            <p:cNvPr id="56" name="Freeform 55">
              <a:extLst>
                <a:ext uri="{FF2B5EF4-FFF2-40B4-BE49-F238E27FC236}">
                  <a16:creationId xmlns:a16="http://schemas.microsoft.com/office/drawing/2014/main" id="{620C6580-A1AC-41C7-B945-BBBE418E5A5C}"/>
                </a:ext>
              </a:extLst>
            </p:cNvPr>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anchor="ctr"/>
            <a:lstStyle/>
            <a:p>
              <a:pPr marL="287642" indent="-287642" defTabSz="571298">
                <a:lnSpc>
                  <a:spcPct val="90000"/>
                </a:lnSpc>
                <a:spcBef>
                  <a:spcPct val="20000"/>
                </a:spcBef>
                <a:buSzPct val="90000"/>
                <a:buFontTx/>
                <a:buBlip>
                  <a:blip r:embed="rId3"/>
                </a:buBlip>
                <a:defRPr/>
              </a:pPr>
              <a:endParaRPr lang="en-US" dirty="0">
                <a:gradFill>
                  <a:gsLst>
                    <a:gs pos="0">
                      <a:prstClr val="white"/>
                    </a:gs>
                    <a:gs pos="86000">
                      <a:prstClr val="white"/>
                    </a:gs>
                  </a:gsLst>
                  <a:lin ang="5400000" scaled="0"/>
                </a:gradFill>
                <a:latin typeface="Times New Roman" charset="0"/>
                <a:ea typeface="ＭＳ Ｐゴシック" charset="-128"/>
              </a:endParaRPr>
            </a:p>
          </p:txBody>
        </p:sp>
        <p:grpSp>
          <p:nvGrpSpPr>
            <p:cNvPr id="48139" name="Group 3">
              <a:extLst>
                <a:ext uri="{FF2B5EF4-FFF2-40B4-BE49-F238E27FC236}">
                  <a16:creationId xmlns:a16="http://schemas.microsoft.com/office/drawing/2014/main" id="{7A910A53-B173-3FA7-7BF5-CBABC6B71B3B}"/>
                </a:ext>
              </a:extLst>
            </p:cNvPr>
            <p:cNvGrpSpPr>
              <a:grpSpLocks/>
            </p:cNvGrpSpPr>
            <p:nvPr/>
          </p:nvGrpSpPr>
          <p:grpSpPr bwMode="auto">
            <a:xfrm>
              <a:off x="1171208" y="1184524"/>
              <a:ext cx="10154709" cy="4596206"/>
              <a:chOff x="1171208" y="1184524"/>
              <a:chExt cx="10154709" cy="4596206"/>
            </a:xfrm>
          </p:grpSpPr>
          <p:sp>
            <p:nvSpPr>
              <p:cNvPr id="43" name="Freeform 42">
                <a:extLst>
                  <a:ext uri="{FF2B5EF4-FFF2-40B4-BE49-F238E27FC236}">
                    <a16:creationId xmlns:a16="http://schemas.microsoft.com/office/drawing/2014/main" id="{BE2D0B1A-DC98-0FE6-2FF4-FAEE3576B080}"/>
                  </a:ext>
                </a:extLst>
              </p:cNvPr>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anchor="ctr"/>
              <a:lstStyle/>
              <a:p>
                <a:pPr marL="287642" indent="-287642" defTabSz="571298">
                  <a:lnSpc>
                    <a:spcPct val="90000"/>
                  </a:lnSpc>
                  <a:spcBef>
                    <a:spcPct val="20000"/>
                  </a:spcBef>
                  <a:buSzPct val="90000"/>
                  <a:buFontTx/>
                  <a:buBlip>
                    <a:blip r:embed="rId3"/>
                  </a:buBlip>
                  <a:defRPr/>
                </a:pPr>
                <a:endParaRPr lang="en-US" dirty="0">
                  <a:gradFill>
                    <a:gsLst>
                      <a:gs pos="0">
                        <a:prstClr val="white"/>
                      </a:gs>
                      <a:gs pos="86000">
                        <a:prstClr val="white"/>
                      </a:gs>
                    </a:gsLst>
                    <a:lin ang="5400000" scaled="0"/>
                  </a:gradFill>
                  <a:latin typeface="Times New Roman" charset="0"/>
                  <a:ea typeface="ＭＳ Ｐゴシック" charset="-128"/>
                </a:endParaRPr>
              </a:p>
            </p:txBody>
          </p:sp>
          <p:sp>
            <p:nvSpPr>
              <p:cNvPr id="45" name="Freeform 44">
                <a:extLst>
                  <a:ext uri="{FF2B5EF4-FFF2-40B4-BE49-F238E27FC236}">
                    <a16:creationId xmlns:a16="http://schemas.microsoft.com/office/drawing/2014/main" id="{27C31E2F-6526-6514-D335-BB9B1989BD3C}"/>
                  </a:ext>
                </a:extLst>
              </p:cNvPr>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anchor="ctr"/>
              <a:lstStyle/>
              <a:p>
                <a:pPr marL="287642" indent="-287642" defTabSz="571298">
                  <a:lnSpc>
                    <a:spcPct val="90000"/>
                  </a:lnSpc>
                  <a:spcBef>
                    <a:spcPct val="20000"/>
                  </a:spcBef>
                  <a:buSzPct val="90000"/>
                  <a:buFontTx/>
                  <a:buBlip>
                    <a:blip r:embed="rId3"/>
                  </a:buBlip>
                  <a:defRPr/>
                </a:pPr>
                <a:endParaRPr lang="en-US" dirty="0">
                  <a:gradFill>
                    <a:gsLst>
                      <a:gs pos="0">
                        <a:prstClr val="white"/>
                      </a:gs>
                      <a:gs pos="86000">
                        <a:prstClr val="white"/>
                      </a:gs>
                    </a:gsLst>
                    <a:lin ang="5400000" scaled="0"/>
                  </a:gradFill>
                  <a:latin typeface="Times New Roman" charset="0"/>
                  <a:ea typeface="ＭＳ Ｐゴシック" charset="-128"/>
                </a:endParaRPr>
              </a:p>
            </p:txBody>
          </p:sp>
          <p:sp>
            <p:nvSpPr>
              <p:cNvPr id="48146" name="Freeform 49">
                <a:extLst>
                  <a:ext uri="{FF2B5EF4-FFF2-40B4-BE49-F238E27FC236}">
                    <a16:creationId xmlns:a16="http://schemas.microsoft.com/office/drawing/2014/main" id="{68C2C363-EB0D-7F84-E0A5-63482F02F186}"/>
                  </a:ext>
                </a:extLst>
              </p:cNvPr>
              <p:cNvSpPr>
                <a:spLocks/>
              </p:cNvSpPr>
              <p:nvPr/>
            </p:nvSpPr>
            <p:spPr bwMode="auto">
              <a:xfrm>
                <a:off x="1171208" y="2012550"/>
                <a:ext cx="10154709" cy="866589"/>
              </a:xfrm>
              <a:custGeom>
                <a:avLst/>
                <a:gdLst>
                  <a:gd name="T0" fmla="*/ 0 w 9144000"/>
                  <a:gd name="T1" fmla="*/ 0 h 693000"/>
                  <a:gd name="T2" fmla="*/ 26088486 w 9144000"/>
                  <a:gd name="T3" fmla="*/ 0 h 693000"/>
                  <a:gd name="T4" fmla="*/ 26088486 w 9144000"/>
                  <a:gd name="T5" fmla="*/ 6479367 h 693000"/>
                  <a:gd name="T6" fmla="*/ 0 w 9144000"/>
                  <a:gd name="T7" fmla="*/ 6479367 h 693000"/>
                  <a:gd name="T8" fmla="*/ 0 w 9144000"/>
                  <a:gd name="T9" fmla="*/ 0 h 69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693000">
                    <a:moveTo>
                      <a:pt x="0" y="0"/>
                    </a:moveTo>
                    <a:lnTo>
                      <a:pt x="9144000" y="0"/>
                    </a:lnTo>
                    <a:lnTo>
                      <a:pt x="9144000" y="693000"/>
                    </a:lnTo>
                    <a:lnTo>
                      <a:pt x="0" y="693000"/>
                    </a:lnTo>
                    <a:lnTo>
                      <a:pt x="0" y="0"/>
                    </a:lnTo>
                    <a:close/>
                  </a:path>
                </a:pathLst>
              </a:custGeom>
              <a:noFill/>
              <a:ln w="12700" cap="flat" cmpd="thickThin">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243797" rIns="91420" bIns="45711" anchor="ctr"/>
              <a:lstStyle/>
              <a:p>
                <a:endParaRPr lang="en-US"/>
              </a:p>
            </p:txBody>
          </p:sp>
          <p:pic>
            <p:nvPicPr>
              <p:cNvPr id="51" name="Picture 2">
                <a:extLst>
                  <a:ext uri="{FF2B5EF4-FFF2-40B4-BE49-F238E27FC236}">
                    <a16:creationId xmlns:a16="http://schemas.microsoft.com/office/drawing/2014/main" id="{AADC2BBA-F88D-DA57-14F2-4B2DF054C964}"/>
                  </a:ext>
                </a:extLst>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2727745" y="2219455"/>
                <a:ext cx="588528" cy="479143"/>
              </a:xfrm>
              <a:prstGeom prst="rect">
                <a:avLst/>
              </a:prstGeom>
              <a:noFill/>
              <a:ln>
                <a:noFill/>
              </a:ln>
              <a:effectLst/>
            </p:spPr>
          </p:pic>
          <p:pic>
            <p:nvPicPr>
              <p:cNvPr id="52" name="Picture 2">
                <a:extLst>
                  <a:ext uri="{FF2B5EF4-FFF2-40B4-BE49-F238E27FC236}">
                    <a16:creationId xmlns:a16="http://schemas.microsoft.com/office/drawing/2014/main" id="{B4EEBBB6-777D-AC07-5D6A-1FF2221F65C9}"/>
                  </a:ext>
                </a:extLst>
              </p:cNvPr>
              <p:cNvPicPr>
                <a:picLocks noChangeAspect="1" noChangeArrowheads="1"/>
              </p:cNvPicPr>
              <p:nvPr/>
            </p:nvPicPr>
            <p:blipFill>
              <a:blip r:embed="rId4" cstate="print">
                <a:duotone>
                  <a:schemeClr val="bg2">
                    <a:shade val="45000"/>
                    <a:satMod val="135000"/>
                  </a:schemeClr>
                  <a:prstClr val="white"/>
                </a:duotone>
              </a:blip>
              <a:srcRect/>
              <a:stretch>
                <a:fillRect/>
              </a:stretch>
            </p:blipFill>
            <p:spPr bwMode="auto">
              <a:xfrm>
                <a:off x="9140096" y="2219455"/>
                <a:ext cx="588528" cy="479143"/>
              </a:xfrm>
              <a:prstGeom prst="rect">
                <a:avLst/>
              </a:prstGeom>
              <a:noFill/>
              <a:ln>
                <a:noFill/>
              </a:ln>
              <a:effectLst/>
            </p:spPr>
          </p:pic>
          <p:sp>
            <p:nvSpPr>
              <p:cNvPr id="48149" name="Rectangle 52">
                <a:extLst>
                  <a:ext uri="{FF2B5EF4-FFF2-40B4-BE49-F238E27FC236}">
                    <a16:creationId xmlns:a16="http://schemas.microsoft.com/office/drawing/2014/main" id="{C0B277B7-1DEB-BA8A-C807-18252E76BEDC}"/>
                  </a:ext>
                </a:extLst>
              </p:cNvPr>
              <p:cNvSpPr>
                <a:spLocks noChangeArrowheads="1"/>
              </p:cNvSpPr>
              <p:nvPr/>
            </p:nvSpPr>
            <p:spPr bwMode="auto">
              <a:xfrm>
                <a:off x="4605155" y="2219455"/>
                <a:ext cx="3372363" cy="52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3" tIns="60948" rIns="121893" bIns="60948">
                <a:spAutoFit/>
              </a:bodyPr>
              <a:lstStyle>
                <a:lvl1pPr defTabSz="5699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5699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5699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5699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5699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pPr>
                <a:r>
                  <a:rPr lang="en-US" altLang="en-US" sz="1400">
                    <a:solidFill>
                      <a:srgbClr val="949494"/>
                    </a:solidFill>
                  </a:rPr>
                  <a:t>Data Synchronization</a:t>
                </a:r>
              </a:p>
              <a:p>
                <a:pPr algn="ctr">
                  <a:lnSpc>
                    <a:spcPct val="80000"/>
                  </a:lnSpc>
                </a:pPr>
                <a:r>
                  <a:rPr lang="en-US" altLang="en-US" sz="800">
                    <a:solidFill>
                      <a:srgbClr val="949494"/>
                    </a:solidFill>
                  </a:rPr>
                  <a:t>SQL Azure Data Sync</a:t>
                </a:r>
              </a:p>
            </p:txBody>
          </p:sp>
          <p:cxnSp>
            <p:nvCxnSpPr>
              <p:cNvPr id="54" name="Straight Connector 53">
                <a:extLst>
                  <a:ext uri="{FF2B5EF4-FFF2-40B4-BE49-F238E27FC236}">
                    <a16:creationId xmlns:a16="http://schemas.microsoft.com/office/drawing/2014/main" id="{041DD1FA-C989-1BB9-C7C8-1C21F6B4B15C}"/>
                  </a:ext>
                </a:extLst>
              </p:cNvPr>
              <p:cNvCxnSpPr/>
              <p:nvPr/>
            </p:nvCxnSpPr>
            <p:spPr>
              <a:xfrm>
                <a:off x="7084833" y="2141449"/>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3A26F2C-B9BB-5AE8-61BA-41E0AF1B0086}"/>
                  </a:ext>
                </a:extLst>
              </p:cNvPr>
              <p:cNvCxnSpPr/>
              <p:nvPr/>
            </p:nvCxnSpPr>
            <p:spPr>
              <a:xfrm flipH="1">
                <a:off x="4008556" y="2141449"/>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8152" name="Freeform 56">
                <a:extLst>
                  <a:ext uri="{FF2B5EF4-FFF2-40B4-BE49-F238E27FC236}">
                    <a16:creationId xmlns:a16="http://schemas.microsoft.com/office/drawing/2014/main" id="{4E113B69-5017-FB9C-D41B-C657A3F7D90A}"/>
                  </a:ext>
                </a:extLst>
              </p:cNvPr>
              <p:cNvSpPr>
                <a:spLocks/>
              </p:cNvSpPr>
              <p:nvPr/>
            </p:nvSpPr>
            <p:spPr bwMode="auto">
              <a:xfrm>
                <a:off x="1171208" y="2953844"/>
                <a:ext cx="10154709" cy="866589"/>
              </a:xfrm>
              <a:custGeom>
                <a:avLst/>
                <a:gdLst>
                  <a:gd name="T0" fmla="*/ 0 w 9144000"/>
                  <a:gd name="T1" fmla="*/ 0 h 693000"/>
                  <a:gd name="T2" fmla="*/ 26088486 w 9144000"/>
                  <a:gd name="T3" fmla="*/ 0 h 693000"/>
                  <a:gd name="T4" fmla="*/ 26088486 w 9144000"/>
                  <a:gd name="T5" fmla="*/ 6479367 h 693000"/>
                  <a:gd name="T6" fmla="*/ 0 w 9144000"/>
                  <a:gd name="T7" fmla="*/ 6479367 h 693000"/>
                  <a:gd name="T8" fmla="*/ 0 w 9144000"/>
                  <a:gd name="T9" fmla="*/ 0 h 69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693000">
                    <a:moveTo>
                      <a:pt x="0" y="0"/>
                    </a:moveTo>
                    <a:lnTo>
                      <a:pt x="9144000" y="0"/>
                    </a:lnTo>
                    <a:lnTo>
                      <a:pt x="9144000" y="693000"/>
                    </a:lnTo>
                    <a:lnTo>
                      <a:pt x="0" y="693000"/>
                    </a:lnTo>
                    <a:lnTo>
                      <a:pt x="0" y="0"/>
                    </a:lnTo>
                    <a:close/>
                  </a:path>
                </a:pathLst>
              </a:custGeom>
              <a:noFill/>
              <a:ln w="12700" cap="flat" cmpd="thickThin">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243797" rIns="91420" bIns="45711" anchor="ctr"/>
              <a:lstStyle/>
              <a:p>
                <a:endParaRPr lang="en-US"/>
              </a:p>
            </p:txBody>
          </p:sp>
          <p:pic>
            <p:nvPicPr>
              <p:cNvPr id="48153" name="Picture 4">
                <a:extLst>
                  <a:ext uri="{FF2B5EF4-FFF2-40B4-BE49-F238E27FC236}">
                    <a16:creationId xmlns:a16="http://schemas.microsoft.com/office/drawing/2014/main" id="{545CF35C-CDF8-19B3-76B6-1A8F4FE4F0D0}"/>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2739167" y="3125897"/>
                <a:ext cx="564974" cy="53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54" name="Picture 4">
                <a:extLst>
                  <a:ext uri="{FF2B5EF4-FFF2-40B4-BE49-F238E27FC236}">
                    <a16:creationId xmlns:a16="http://schemas.microsoft.com/office/drawing/2014/main" id="{E3BC4A92-D643-21E3-42CD-4EB7F4A34239}"/>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9150664" y="3125897"/>
                <a:ext cx="567089" cy="53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5" name="Rectangle 59">
                <a:extLst>
                  <a:ext uri="{FF2B5EF4-FFF2-40B4-BE49-F238E27FC236}">
                    <a16:creationId xmlns:a16="http://schemas.microsoft.com/office/drawing/2014/main" id="{0581A3A7-5EE7-821E-8D5F-9A0913D58F80}"/>
                  </a:ext>
                </a:extLst>
              </p:cNvPr>
              <p:cNvSpPr>
                <a:spLocks noChangeArrowheads="1"/>
              </p:cNvSpPr>
              <p:nvPr/>
            </p:nvSpPr>
            <p:spPr bwMode="auto">
              <a:xfrm>
                <a:off x="4605155" y="3144336"/>
                <a:ext cx="3372363" cy="75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3" tIns="60948" rIns="121893" bIns="60948">
                <a:spAutoFit/>
              </a:bodyPr>
              <a:lstStyle>
                <a:lvl1pPr defTabSz="5699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5699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5699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5699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5699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pPr>
                <a:r>
                  <a:rPr lang="en-US" altLang="en-US" sz="1400">
                    <a:solidFill>
                      <a:srgbClr val="949494"/>
                    </a:solidFill>
                  </a:rPr>
                  <a:t>Application-layer </a:t>
                </a:r>
              </a:p>
              <a:p>
                <a:pPr algn="ctr">
                  <a:lnSpc>
                    <a:spcPct val="80000"/>
                  </a:lnSpc>
                </a:pPr>
                <a:r>
                  <a:rPr lang="en-US" altLang="en-US" sz="1400">
                    <a:solidFill>
                      <a:srgbClr val="949494"/>
                    </a:solidFill>
                  </a:rPr>
                  <a:t>Connectivity &amp; Messaging </a:t>
                </a:r>
              </a:p>
              <a:p>
                <a:pPr algn="ctr">
                  <a:lnSpc>
                    <a:spcPct val="80000"/>
                  </a:lnSpc>
                </a:pPr>
                <a:r>
                  <a:rPr lang="en-US" altLang="en-US" sz="800">
                    <a:solidFill>
                      <a:srgbClr val="949494"/>
                    </a:solidFill>
                  </a:rPr>
                  <a:t>Service Bus</a:t>
                </a:r>
              </a:p>
            </p:txBody>
          </p:sp>
          <p:cxnSp>
            <p:nvCxnSpPr>
              <p:cNvPr id="61" name="Straight Connector 60">
                <a:extLst>
                  <a:ext uri="{FF2B5EF4-FFF2-40B4-BE49-F238E27FC236}">
                    <a16:creationId xmlns:a16="http://schemas.microsoft.com/office/drawing/2014/main" id="{4AEFF52E-CC93-6F98-62DA-CDBF8F4A162B}"/>
                  </a:ext>
                </a:extLst>
              </p:cNvPr>
              <p:cNvCxnSpPr/>
              <p:nvPr/>
            </p:nvCxnSpPr>
            <p:spPr>
              <a:xfrm>
                <a:off x="7084833" y="308990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7AE832E-CCDF-15BA-0D44-2FBCC2EAB106}"/>
                  </a:ext>
                </a:extLst>
              </p:cNvPr>
              <p:cNvCxnSpPr/>
              <p:nvPr/>
            </p:nvCxnSpPr>
            <p:spPr>
              <a:xfrm flipH="1">
                <a:off x="4008556" y="308990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8158" name="Freeform 68">
                <a:extLst>
                  <a:ext uri="{FF2B5EF4-FFF2-40B4-BE49-F238E27FC236}">
                    <a16:creationId xmlns:a16="http://schemas.microsoft.com/office/drawing/2014/main" id="{B08248D7-A4B4-81F4-626D-6D3C59656CF1}"/>
                  </a:ext>
                </a:extLst>
              </p:cNvPr>
              <p:cNvSpPr>
                <a:spLocks/>
              </p:cNvSpPr>
              <p:nvPr/>
            </p:nvSpPr>
            <p:spPr bwMode="auto">
              <a:xfrm>
                <a:off x="1171208" y="3903855"/>
                <a:ext cx="10154709" cy="866589"/>
              </a:xfrm>
              <a:custGeom>
                <a:avLst/>
                <a:gdLst>
                  <a:gd name="T0" fmla="*/ 0 w 9144000"/>
                  <a:gd name="T1" fmla="*/ 0 h 693000"/>
                  <a:gd name="T2" fmla="*/ 26088486 w 9144000"/>
                  <a:gd name="T3" fmla="*/ 0 h 693000"/>
                  <a:gd name="T4" fmla="*/ 26088486 w 9144000"/>
                  <a:gd name="T5" fmla="*/ 6479367 h 693000"/>
                  <a:gd name="T6" fmla="*/ 0 w 9144000"/>
                  <a:gd name="T7" fmla="*/ 6479367 h 693000"/>
                  <a:gd name="T8" fmla="*/ 0 w 9144000"/>
                  <a:gd name="T9" fmla="*/ 0 h 69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693000">
                    <a:moveTo>
                      <a:pt x="0" y="0"/>
                    </a:moveTo>
                    <a:lnTo>
                      <a:pt x="9144000" y="0"/>
                    </a:lnTo>
                    <a:lnTo>
                      <a:pt x="9144000" y="693000"/>
                    </a:lnTo>
                    <a:lnTo>
                      <a:pt x="0" y="693000"/>
                    </a:lnTo>
                    <a:lnTo>
                      <a:pt x="0" y="0"/>
                    </a:lnTo>
                    <a:close/>
                  </a:path>
                </a:pathLst>
              </a:custGeom>
              <a:noFill/>
              <a:ln w="12700" cap="flat" cmpd="thickThin">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243797" rIns="91420" bIns="45711" anchor="ctr"/>
              <a:lstStyle/>
              <a:p>
                <a:endParaRPr lang="en-US"/>
              </a:p>
            </p:txBody>
          </p:sp>
          <p:sp>
            <p:nvSpPr>
              <p:cNvPr id="48159" name="Rectangle 69">
                <a:extLst>
                  <a:ext uri="{FF2B5EF4-FFF2-40B4-BE49-F238E27FC236}">
                    <a16:creationId xmlns:a16="http://schemas.microsoft.com/office/drawing/2014/main" id="{26A93EA7-1019-EB3E-1D89-962DA602D349}"/>
                  </a:ext>
                </a:extLst>
              </p:cNvPr>
              <p:cNvSpPr>
                <a:spLocks noChangeArrowheads="1"/>
              </p:cNvSpPr>
              <p:nvPr/>
            </p:nvSpPr>
            <p:spPr bwMode="auto">
              <a:xfrm>
                <a:off x="4605155" y="4089262"/>
                <a:ext cx="3372363" cy="75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3" tIns="60948" rIns="121893" bIns="60948">
                <a:spAutoFit/>
              </a:bodyPr>
              <a:lstStyle>
                <a:lvl1pPr defTabSz="5699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5699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5699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5699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5699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pPr>
                <a:r>
                  <a:rPr lang="en-US" altLang="en-US" sz="1400">
                    <a:solidFill>
                      <a:srgbClr val="949494"/>
                    </a:solidFill>
                  </a:rPr>
                  <a:t>Secure Machine-to-Machine Network Connectivity</a:t>
                </a:r>
                <a:br>
                  <a:rPr lang="en-US" altLang="en-US" sz="700">
                    <a:solidFill>
                      <a:srgbClr val="949494"/>
                    </a:solidFill>
                  </a:rPr>
                </a:br>
                <a:r>
                  <a:rPr lang="en-US" altLang="en-US" sz="800">
                    <a:solidFill>
                      <a:srgbClr val="949494"/>
                    </a:solidFill>
                  </a:rPr>
                  <a:t>Windows Azure Connect</a:t>
                </a:r>
                <a:endParaRPr lang="en-US" altLang="en-US" sz="1600">
                  <a:solidFill>
                    <a:srgbClr val="949494"/>
                  </a:solidFill>
                </a:endParaRPr>
              </a:p>
            </p:txBody>
          </p:sp>
          <p:cxnSp>
            <p:nvCxnSpPr>
              <p:cNvPr id="71" name="Straight Connector 70">
                <a:extLst>
                  <a:ext uri="{FF2B5EF4-FFF2-40B4-BE49-F238E27FC236}">
                    <a16:creationId xmlns:a16="http://schemas.microsoft.com/office/drawing/2014/main" id="{D8E51E9E-8002-50DD-110A-912BD1EA1F42}"/>
                  </a:ext>
                </a:extLst>
              </p:cNvPr>
              <p:cNvCxnSpPr/>
              <p:nvPr/>
            </p:nvCxnSpPr>
            <p:spPr>
              <a:xfrm>
                <a:off x="7084833" y="4055299"/>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B4A4B1F-73CD-FE9F-7317-3072AFDE08BD}"/>
                  </a:ext>
                </a:extLst>
              </p:cNvPr>
              <p:cNvCxnSpPr/>
              <p:nvPr/>
            </p:nvCxnSpPr>
            <p:spPr>
              <a:xfrm flipH="1">
                <a:off x="4008556" y="4055299"/>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a:extLst>
                  <a:ext uri="{FF2B5EF4-FFF2-40B4-BE49-F238E27FC236}">
                    <a16:creationId xmlns:a16="http://schemas.microsoft.com/office/drawing/2014/main" id="{A591C00B-579A-4943-9036-5F9742541E3B}"/>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9151429" y="4054007"/>
                <a:ext cx="624673" cy="566283"/>
              </a:xfrm>
              <a:prstGeom prst="rect">
                <a:avLst/>
              </a:prstGeom>
              <a:noFill/>
            </p:spPr>
          </p:pic>
          <p:sp>
            <p:nvSpPr>
              <p:cNvPr id="48163" name="Freeform 91">
                <a:extLst>
                  <a:ext uri="{FF2B5EF4-FFF2-40B4-BE49-F238E27FC236}">
                    <a16:creationId xmlns:a16="http://schemas.microsoft.com/office/drawing/2014/main" id="{7B0D711C-5860-0706-B010-FF404EC02590}"/>
                  </a:ext>
                </a:extLst>
              </p:cNvPr>
              <p:cNvSpPr>
                <a:spLocks/>
              </p:cNvSpPr>
              <p:nvPr/>
            </p:nvSpPr>
            <p:spPr bwMode="auto">
              <a:xfrm>
                <a:off x="1171208" y="4835189"/>
                <a:ext cx="10154709" cy="866590"/>
              </a:xfrm>
              <a:custGeom>
                <a:avLst/>
                <a:gdLst>
                  <a:gd name="T0" fmla="*/ 0 w 9144000"/>
                  <a:gd name="T1" fmla="*/ 0 h 693000"/>
                  <a:gd name="T2" fmla="*/ 26088486 w 9144000"/>
                  <a:gd name="T3" fmla="*/ 0 h 693000"/>
                  <a:gd name="T4" fmla="*/ 26088486 w 9144000"/>
                  <a:gd name="T5" fmla="*/ 6479440 h 693000"/>
                  <a:gd name="T6" fmla="*/ 0 w 9144000"/>
                  <a:gd name="T7" fmla="*/ 6479440 h 693000"/>
                  <a:gd name="T8" fmla="*/ 0 w 9144000"/>
                  <a:gd name="T9" fmla="*/ 0 h 693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693000">
                    <a:moveTo>
                      <a:pt x="0" y="0"/>
                    </a:moveTo>
                    <a:lnTo>
                      <a:pt x="9144000" y="0"/>
                    </a:lnTo>
                    <a:lnTo>
                      <a:pt x="9144000" y="693000"/>
                    </a:lnTo>
                    <a:lnTo>
                      <a:pt x="0" y="693000"/>
                    </a:lnTo>
                    <a:lnTo>
                      <a:pt x="0" y="0"/>
                    </a:lnTo>
                    <a:close/>
                  </a:path>
                </a:pathLst>
              </a:custGeom>
              <a:noFill/>
              <a:ln w="12700" cap="flat" cmpd="thickThin">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lIns="0" tIns="243797" rIns="91420" bIns="45711" anchor="ctr"/>
              <a:lstStyle/>
              <a:p>
                <a:endParaRPr lang="en-US"/>
              </a:p>
            </p:txBody>
          </p:sp>
          <p:sp>
            <p:nvSpPr>
              <p:cNvPr id="48164" name="Rectangle 92">
                <a:extLst>
                  <a:ext uri="{FF2B5EF4-FFF2-40B4-BE49-F238E27FC236}">
                    <a16:creationId xmlns:a16="http://schemas.microsoft.com/office/drawing/2014/main" id="{23B1F222-9E92-2A2A-6B5F-AC7B7EE59926}"/>
                  </a:ext>
                </a:extLst>
              </p:cNvPr>
              <p:cNvSpPr>
                <a:spLocks noChangeArrowheads="1"/>
              </p:cNvSpPr>
              <p:nvPr/>
            </p:nvSpPr>
            <p:spPr bwMode="auto">
              <a:xfrm>
                <a:off x="4605155" y="5025683"/>
                <a:ext cx="3372363" cy="75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3" tIns="60948" rIns="121893" bIns="60948">
                <a:spAutoFit/>
              </a:bodyPr>
              <a:lstStyle>
                <a:lvl1pPr defTabSz="5699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5699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5699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5699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5699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5699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pPr>
                <a:r>
                  <a:rPr lang="en-US" altLang="en-US" sz="1400">
                    <a:solidFill>
                      <a:srgbClr val="949494"/>
                    </a:solidFill>
                  </a:rPr>
                  <a:t>Secure Site-to-Site </a:t>
                </a:r>
              </a:p>
              <a:p>
                <a:pPr algn="ctr">
                  <a:lnSpc>
                    <a:spcPct val="80000"/>
                  </a:lnSpc>
                </a:pPr>
                <a:r>
                  <a:rPr lang="en-US" altLang="en-US" sz="1400">
                    <a:solidFill>
                      <a:srgbClr val="949494"/>
                    </a:solidFill>
                  </a:rPr>
                  <a:t>Network Connectivity</a:t>
                </a:r>
              </a:p>
              <a:p>
                <a:pPr algn="ctr">
                  <a:lnSpc>
                    <a:spcPct val="80000"/>
                  </a:lnSpc>
                </a:pPr>
                <a:r>
                  <a:rPr lang="en-US" altLang="en-US" sz="800">
                    <a:solidFill>
                      <a:srgbClr val="949494"/>
                    </a:solidFill>
                  </a:rPr>
                  <a:t>Windows Azure Virtual Network</a:t>
                </a:r>
              </a:p>
            </p:txBody>
          </p:sp>
          <p:cxnSp>
            <p:nvCxnSpPr>
              <p:cNvPr id="94" name="Straight Connector 93">
                <a:extLst>
                  <a:ext uri="{FF2B5EF4-FFF2-40B4-BE49-F238E27FC236}">
                    <a16:creationId xmlns:a16="http://schemas.microsoft.com/office/drawing/2014/main" id="{62D37C29-E38F-072C-C7F3-D36597D698D2}"/>
                  </a:ext>
                </a:extLst>
              </p:cNvPr>
              <p:cNvCxnSpPr/>
              <p:nvPr/>
            </p:nvCxnSpPr>
            <p:spPr>
              <a:xfrm>
                <a:off x="7101596" y="5020693"/>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53CA66F-99BD-188D-F86B-F6D2BF024467}"/>
                  </a:ext>
                </a:extLst>
              </p:cNvPr>
              <p:cNvCxnSpPr/>
              <p:nvPr/>
            </p:nvCxnSpPr>
            <p:spPr>
              <a:xfrm flipH="1">
                <a:off x="4025319" y="5020693"/>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48167" name="Group 74">
                <a:extLst>
                  <a:ext uri="{FF2B5EF4-FFF2-40B4-BE49-F238E27FC236}">
                    <a16:creationId xmlns:a16="http://schemas.microsoft.com/office/drawing/2014/main" id="{ACD920D7-AE0C-661A-580A-67961D4FB58E}"/>
                  </a:ext>
                </a:extLst>
              </p:cNvPr>
              <p:cNvGrpSpPr>
                <a:grpSpLocks/>
              </p:cNvGrpSpPr>
              <p:nvPr/>
            </p:nvGrpSpPr>
            <p:grpSpPr bwMode="auto">
              <a:xfrm>
                <a:off x="8906807" y="4968438"/>
                <a:ext cx="1055105" cy="600089"/>
                <a:chOff x="2601582" y="2848856"/>
                <a:chExt cx="1266456" cy="720107"/>
              </a:xfrm>
            </p:grpSpPr>
            <p:grpSp>
              <p:nvGrpSpPr>
                <p:cNvPr id="48181" name="Group 84">
                  <a:extLst>
                    <a:ext uri="{FF2B5EF4-FFF2-40B4-BE49-F238E27FC236}">
                      <a16:creationId xmlns:a16="http://schemas.microsoft.com/office/drawing/2014/main" id="{6EB4F1D6-89C9-683B-35DB-17F6B01FB9D4}"/>
                    </a:ext>
                  </a:extLst>
                </p:cNvPr>
                <p:cNvGrpSpPr>
                  <a:grpSpLocks/>
                </p:cNvGrpSpPr>
                <p:nvPr/>
              </p:nvGrpSpPr>
              <p:grpSpPr bwMode="auto">
                <a:xfrm>
                  <a:off x="2601582" y="2848856"/>
                  <a:ext cx="1266456" cy="720107"/>
                  <a:chOff x="2601582" y="2848856"/>
                  <a:chExt cx="1266456" cy="720107"/>
                </a:xfrm>
              </p:grpSpPr>
              <p:pic>
                <p:nvPicPr>
                  <p:cNvPr id="88" name="Picture 3" descr="C:\Users\adi\Desktop\DVD_ART36\Artwork_Imagery\Icons - Illustrations\_ SUPER VISTA STYLE\server.png">
                    <a:extLst>
                      <a:ext uri="{FF2B5EF4-FFF2-40B4-BE49-F238E27FC236}">
                        <a16:creationId xmlns:a16="http://schemas.microsoft.com/office/drawing/2014/main" id="{B1266803-E82D-FE93-724F-734959F995A2}"/>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601582" y="2848856"/>
                    <a:ext cx="749803" cy="679540"/>
                  </a:xfrm>
                  <a:prstGeom prst="rect">
                    <a:avLst/>
                  </a:prstGeom>
                  <a:noFill/>
                </p:spPr>
              </p:pic>
              <p:pic>
                <p:nvPicPr>
                  <p:cNvPr id="89" name="Picture 3" descr="C:\Users\adi\Desktop\DVD_ART36\Artwork_Imagery\Icons - Illustrations\_ SUPER VISTA STYLE\server.png">
                    <a:extLst>
                      <a:ext uri="{FF2B5EF4-FFF2-40B4-BE49-F238E27FC236}">
                        <a16:creationId xmlns:a16="http://schemas.microsoft.com/office/drawing/2014/main" id="{391390DC-DB6B-0251-9F82-D2D18BBFC447}"/>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754815" y="2862378"/>
                    <a:ext cx="749803" cy="679540"/>
                  </a:xfrm>
                  <a:prstGeom prst="rect">
                    <a:avLst/>
                  </a:prstGeom>
                  <a:noFill/>
                </p:spPr>
              </p:pic>
              <p:pic>
                <p:nvPicPr>
                  <p:cNvPr id="90" name="Picture 3" descr="C:\Users\adi\Desktop\DVD_ART36\Artwork_Imagery\Icons - Illustrations\_ SUPER VISTA STYLE\server.png">
                    <a:extLst>
                      <a:ext uri="{FF2B5EF4-FFF2-40B4-BE49-F238E27FC236}">
                        <a16:creationId xmlns:a16="http://schemas.microsoft.com/office/drawing/2014/main" id="{CD0C00A6-D106-BA7D-9DA2-795383B5BA4B}"/>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932457" y="2875901"/>
                    <a:ext cx="749803" cy="679540"/>
                  </a:xfrm>
                  <a:prstGeom prst="rect">
                    <a:avLst/>
                  </a:prstGeom>
                  <a:noFill/>
                </p:spPr>
              </p:pic>
              <p:pic>
                <p:nvPicPr>
                  <p:cNvPr id="91" name="Picture 3" descr="C:\Users\adi\Desktop\DVD_ART36\Artwork_Imagery\Icons - Illustrations\_ SUPER VISTA STYLE\server.png">
                    <a:extLst>
                      <a:ext uri="{FF2B5EF4-FFF2-40B4-BE49-F238E27FC236}">
                        <a16:creationId xmlns:a16="http://schemas.microsoft.com/office/drawing/2014/main" id="{9AE43E86-F510-D695-4BAC-4DCBE3B1A37E}"/>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3118235" y="2889423"/>
                    <a:ext cx="749803" cy="679540"/>
                  </a:xfrm>
                  <a:prstGeom prst="rect">
                    <a:avLst/>
                  </a:prstGeom>
                  <a:noFill/>
                </p:spPr>
              </p:pic>
            </p:grpSp>
            <p:pic>
              <p:nvPicPr>
                <p:cNvPr id="86" name="Picture 85">
                  <a:extLst>
                    <a:ext uri="{FF2B5EF4-FFF2-40B4-BE49-F238E27FC236}">
                      <a16:creationId xmlns:a16="http://schemas.microsoft.com/office/drawing/2014/main" id="{E5C78CFC-1909-9075-36F7-0B0209751B16}"/>
                    </a:ext>
                  </a:extLst>
                </p:cNvPr>
                <p:cNvPicPr>
                  <a:picLocks noChangeAspect="1"/>
                </p:cNvPicPr>
                <p:nvPr/>
              </p:nvPicPr>
              <p:blipFill>
                <a:blip r:embed="rId7" cstate="print">
                  <a:duotone>
                    <a:schemeClr val="bg2">
                      <a:shade val="45000"/>
                      <a:satMod val="135000"/>
                    </a:schemeClr>
                    <a:prstClr val="white"/>
                  </a:duotone>
                </a:blip>
                <a:stretch>
                  <a:fillRect/>
                </a:stretch>
              </p:blipFill>
              <p:spPr>
                <a:xfrm>
                  <a:off x="3256597" y="3021921"/>
                  <a:ext cx="409773" cy="460461"/>
                </a:xfrm>
                <a:prstGeom prst="rect">
                  <a:avLst/>
                </a:prstGeom>
              </p:spPr>
            </p:pic>
            <p:pic>
              <p:nvPicPr>
                <p:cNvPr id="87" name="Picture 86" descr="app icon.png">
                  <a:extLst>
                    <a:ext uri="{FF2B5EF4-FFF2-40B4-BE49-F238E27FC236}">
                      <a16:creationId xmlns:a16="http://schemas.microsoft.com/office/drawing/2014/main" id="{FF6FAC82-3EA2-2AEE-1DC5-1AB440D2BFF3}"/>
                    </a:ext>
                  </a:extLst>
                </p:cNvPr>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a:extLst>
                  <a:ext uri="{FF2B5EF4-FFF2-40B4-BE49-F238E27FC236}">
                    <a16:creationId xmlns:a16="http://schemas.microsoft.com/office/drawing/2014/main" id="{35B69178-F149-FAA4-6981-133F78F82BFE}"/>
                  </a:ext>
                </a:extLst>
              </p:cNvPr>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66">
                  <a:defRPr/>
                </a:pPr>
                <a:r>
                  <a:rPr lang="en-US" sz="1500" dirty="0">
                    <a:gradFill>
                      <a:gsLst>
                        <a:gs pos="0">
                          <a:srgbClr val="FFFFFF"/>
                        </a:gs>
                        <a:gs pos="100000">
                          <a:srgbClr val="FFFFFF"/>
                        </a:gs>
                      </a:gsLst>
                      <a:lin ang="5400000" scaled="0"/>
                    </a:gradFill>
                  </a:rPr>
                  <a:t>CLOUD</a:t>
                </a:r>
              </a:p>
            </p:txBody>
          </p:sp>
          <p:sp>
            <p:nvSpPr>
              <p:cNvPr id="96" name="Rectangle 95">
                <a:extLst>
                  <a:ext uri="{FF2B5EF4-FFF2-40B4-BE49-F238E27FC236}">
                    <a16:creationId xmlns:a16="http://schemas.microsoft.com/office/drawing/2014/main" id="{CE8CF46B-E887-69E5-5B4E-90BF2478D10D}"/>
                  </a:ext>
                </a:extLst>
              </p:cNvPr>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36" tIns="45718" rIns="91436" bIns="45718" anchor="ctr"/>
              <a:lstStyle/>
              <a:p>
                <a:pPr algn="ctr" defTabSz="685666">
                  <a:defRPr/>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48170" name="Picture 2" descr="C:\Users\chrisw\Desktop\Cloud Services 3.png">
                <a:extLst>
                  <a:ext uri="{FF2B5EF4-FFF2-40B4-BE49-F238E27FC236}">
                    <a16:creationId xmlns:a16="http://schemas.microsoft.com/office/drawing/2014/main" id="{45FDBF4F-96B0-99CE-95B5-01FE0FA17B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3" descr="C:\Users\adi\Desktop\DVD_ART36\Artwork_Imagery\Icons - Illustrations\_ SUPER VISTA STYLE\server.png">
                <a:extLst>
                  <a:ext uri="{FF2B5EF4-FFF2-40B4-BE49-F238E27FC236}">
                    <a16:creationId xmlns:a16="http://schemas.microsoft.com/office/drawing/2014/main" id="{594FB953-9AD6-9763-DFC6-27DD9DFB6A97}"/>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734853" y="4133055"/>
                <a:ext cx="624673" cy="566283"/>
              </a:xfrm>
              <a:prstGeom prst="rect">
                <a:avLst/>
              </a:prstGeom>
              <a:noFill/>
            </p:spPr>
          </p:pic>
          <p:pic>
            <p:nvPicPr>
              <p:cNvPr id="48172" name="Picture 2" descr="C:\Users\chrisw\Desktop\Cloud Services 3.png">
                <a:extLst>
                  <a:ext uri="{FF2B5EF4-FFF2-40B4-BE49-F238E27FC236}">
                    <a16:creationId xmlns:a16="http://schemas.microsoft.com/office/drawing/2014/main" id="{EF94C568-4E54-6F67-F8D4-3B3285289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173" name="Group 99">
                <a:extLst>
                  <a:ext uri="{FF2B5EF4-FFF2-40B4-BE49-F238E27FC236}">
                    <a16:creationId xmlns:a16="http://schemas.microsoft.com/office/drawing/2014/main" id="{343449DD-A0B5-5434-868F-60F4109FA49C}"/>
                  </a:ext>
                </a:extLst>
              </p:cNvPr>
              <p:cNvGrpSpPr>
                <a:grpSpLocks/>
              </p:cNvGrpSpPr>
              <p:nvPr/>
            </p:nvGrpSpPr>
            <p:grpSpPr bwMode="auto">
              <a:xfrm>
                <a:off x="2678058" y="4957169"/>
                <a:ext cx="1055105" cy="600089"/>
                <a:chOff x="2601582" y="2848856"/>
                <a:chExt cx="1266456" cy="720107"/>
              </a:xfrm>
            </p:grpSpPr>
            <p:grpSp>
              <p:nvGrpSpPr>
                <p:cNvPr id="48174" name="Group 100">
                  <a:extLst>
                    <a:ext uri="{FF2B5EF4-FFF2-40B4-BE49-F238E27FC236}">
                      <a16:creationId xmlns:a16="http://schemas.microsoft.com/office/drawing/2014/main" id="{D4D7ECF3-210A-F028-956E-585F5C572DC3}"/>
                    </a:ext>
                  </a:extLst>
                </p:cNvPr>
                <p:cNvGrpSpPr>
                  <a:grpSpLocks/>
                </p:cNvGrpSpPr>
                <p:nvPr/>
              </p:nvGrpSpPr>
              <p:grpSpPr bwMode="auto">
                <a:xfrm>
                  <a:off x="2601582" y="2848856"/>
                  <a:ext cx="1266456" cy="720107"/>
                  <a:chOff x="2601582" y="2848856"/>
                  <a:chExt cx="1266456" cy="720107"/>
                </a:xfrm>
              </p:grpSpPr>
              <p:pic>
                <p:nvPicPr>
                  <p:cNvPr id="104" name="Picture 3" descr="C:\Users\adi\Desktop\DVD_ART36\Artwork_Imagery\Icons - Illustrations\_ SUPER VISTA STYLE\server.png">
                    <a:extLst>
                      <a:ext uri="{FF2B5EF4-FFF2-40B4-BE49-F238E27FC236}">
                        <a16:creationId xmlns:a16="http://schemas.microsoft.com/office/drawing/2014/main" id="{CEF0BBF0-D19E-06E2-25D8-E1F289CAC03A}"/>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601582" y="2848856"/>
                    <a:ext cx="749803" cy="679540"/>
                  </a:xfrm>
                  <a:prstGeom prst="rect">
                    <a:avLst/>
                  </a:prstGeom>
                  <a:noFill/>
                </p:spPr>
              </p:pic>
              <p:pic>
                <p:nvPicPr>
                  <p:cNvPr id="105" name="Picture 3" descr="C:\Users\adi\Desktop\DVD_ART36\Artwork_Imagery\Icons - Illustrations\_ SUPER VISTA STYLE\server.png">
                    <a:extLst>
                      <a:ext uri="{FF2B5EF4-FFF2-40B4-BE49-F238E27FC236}">
                        <a16:creationId xmlns:a16="http://schemas.microsoft.com/office/drawing/2014/main" id="{9655D9EB-B30E-C075-902E-59A9967EC16B}"/>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754815" y="2862378"/>
                    <a:ext cx="749803" cy="679540"/>
                  </a:xfrm>
                  <a:prstGeom prst="rect">
                    <a:avLst/>
                  </a:prstGeom>
                  <a:noFill/>
                </p:spPr>
              </p:pic>
              <p:pic>
                <p:nvPicPr>
                  <p:cNvPr id="106" name="Picture 3" descr="C:\Users\adi\Desktop\DVD_ART36\Artwork_Imagery\Icons - Illustrations\_ SUPER VISTA STYLE\server.png">
                    <a:extLst>
                      <a:ext uri="{FF2B5EF4-FFF2-40B4-BE49-F238E27FC236}">
                        <a16:creationId xmlns:a16="http://schemas.microsoft.com/office/drawing/2014/main" id="{46886C93-F6C9-5BAC-7128-241BA7CB4246}"/>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2932457" y="2875901"/>
                    <a:ext cx="749803" cy="679540"/>
                  </a:xfrm>
                  <a:prstGeom prst="rect">
                    <a:avLst/>
                  </a:prstGeom>
                  <a:noFill/>
                </p:spPr>
              </p:pic>
              <p:pic>
                <p:nvPicPr>
                  <p:cNvPr id="107" name="Picture 3" descr="C:\Users\adi\Desktop\DVD_ART36\Artwork_Imagery\Icons - Illustrations\_ SUPER VISTA STYLE\server.png">
                    <a:extLst>
                      <a:ext uri="{FF2B5EF4-FFF2-40B4-BE49-F238E27FC236}">
                        <a16:creationId xmlns:a16="http://schemas.microsoft.com/office/drawing/2014/main" id="{50FA0A1F-B450-F25D-21DB-1EAC550CBF61}"/>
                      </a:ext>
                    </a:extLst>
                  </p:cNvPr>
                  <p:cNvPicPr>
                    <a:picLocks noChangeAspect="1" noChangeArrowheads="1"/>
                  </p:cNvPicPr>
                  <p:nvPr/>
                </p:nvPicPr>
                <p:blipFill>
                  <a:blip r:embed="rId6" cstate="print">
                    <a:duotone>
                      <a:schemeClr val="bg2">
                        <a:shade val="45000"/>
                        <a:satMod val="135000"/>
                      </a:schemeClr>
                      <a:prstClr val="white"/>
                    </a:duotone>
                  </a:blip>
                  <a:srcRect/>
                  <a:stretch>
                    <a:fillRect/>
                  </a:stretch>
                </p:blipFill>
                <p:spPr bwMode="auto">
                  <a:xfrm>
                    <a:off x="3118235" y="2889423"/>
                    <a:ext cx="749803" cy="679540"/>
                  </a:xfrm>
                  <a:prstGeom prst="rect">
                    <a:avLst/>
                  </a:prstGeom>
                  <a:noFill/>
                </p:spPr>
              </p:pic>
            </p:grpSp>
            <p:pic>
              <p:nvPicPr>
                <p:cNvPr id="102" name="Picture 101">
                  <a:extLst>
                    <a:ext uri="{FF2B5EF4-FFF2-40B4-BE49-F238E27FC236}">
                      <a16:creationId xmlns:a16="http://schemas.microsoft.com/office/drawing/2014/main" id="{6D7FBF56-4372-C6C5-DAB2-0BD6A5BF7C40}"/>
                    </a:ext>
                  </a:extLst>
                </p:cNvPr>
                <p:cNvPicPr>
                  <a:picLocks noChangeAspect="1"/>
                </p:cNvPicPr>
                <p:nvPr/>
              </p:nvPicPr>
              <p:blipFill>
                <a:blip r:embed="rId7" cstate="print">
                  <a:duotone>
                    <a:schemeClr val="bg2">
                      <a:shade val="45000"/>
                      <a:satMod val="135000"/>
                    </a:schemeClr>
                    <a:prstClr val="white"/>
                  </a:duotone>
                </a:blip>
                <a:stretch>
                  <a:fillRect/>
                </a:stretch>
              </p:blipFill>
              <p:spPr>
                <a:xfrm>
                  <a:off x="3256597" y="3021921"/>
                  <a:ext cx="409773" cy="460461"/>
                </a:xfrm>
                <a:prstGeom prst="rect">
                  <a:avLst/>
                </a:prstGeom>
              </p:spPr>
            </p:pic>
            <p:pic>
              <p:nvPicPr>
                <p:cNvPr id="103" name="Picture 102" descr="app icon.png">
                  <a:extLst>
                    <a:ext uri="{FF2B5EF4-FFF2-40B4-BE49-F238E27FC236}">
                      <a16:creationId xmlns:a16="http://schemas.microsoft.com/office/drawing/2014/main" id="{708F40CC-3609-8E83-646C-5A045F31F391}"/>
                    </a:ext>
                  </a:extLst>
                </p:cNvPr>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a:extLst>
              <a:ext uri="{FF2B5EF4-FFF2-40B4-BE49-F238E27FC236}">
                <a16:creationId xmlns:a16="http://schemas.microsoft.com/office/drawing/2014/main" id="{4DC919CB-13BF-C3BE-D272-52EDD405C99E}"/>
              </a:ext>
            </a:extLst>
          </p:cNvPr>
          <p:cNvSpPr/>
          <p:nvPr/>
        </p:nvSpPr>
        <p:spPr bwMode="auto">
          <a:xfrm>
            <a:off x="819150" y="3722688"/>
            <a:ext cx="7429500" cy="1624012"/>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68586" tIns="34293" rIns="68586" bIns="34293" anchor="ctr"/>
          <a:lstStyle/>
          <a:p>
            <a:pPr algn="ctr" defTabSz="571228">
              <a:defRPr/>
            </a:pPr>
            <a:endParaRPr lang="en-US" sz="1100" dirty="0">
              <a:gradFill>
                <a:gsLst>
                  <a:gs pos="0">
                    <a:srgbClr val="FFFFFF"/>
                  </a:gs>
                  <a:gs pos="100000">
                    <a:srgbClr val="FFFFFF"/>
                  </a:gs>
                </a:gsLst>
                <a:lin ang="5400000" scaled="0"/>
              </a:gra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afterGroup">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nodeType="afterGroup">
                            <p:stCondLst>
                              <p:cond delay="2500"/>
                            </p:stCondLst>
                            <p:childTnLst>
                              <p:par>
                                <p:cTn id="13" presetID="42"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EA6D2F0E-1328-E515-FBC5-C7477DCD66F6}"/>
              </a:ext>
            </a:extLst>
          </p:cNvPr>
          <p:cNvSpPr>
            <a:spLocks noGrp="1" noChangeArrowheads="1"/>
          </p:cNvSpPr>
          <p:nvPr>
            <p:ph type="title"/>
          </p:nvPr>
        </p:nvSpPr>
        <p:spPr>
          <a:xfrm>
            <a:off x="552450" y="228600"/>
            <a:ext cx="8364538" cy="609600"/>
          </a:xfrm>
        </p:spPr>
        <p:txBody>
          <a:bodyPr/>
          <a:lstStyle/>
          <a:p>
            <a:r>
              <a:rPr lang="en-US" altLang="en-US">
                <a:ea typeface="ＭＳ Ｐゴシック" panose="020B0600070205080204" pitchFamily="34" charset="-128"/>
              </a:rPr>
              <a:t>Windows Azure: OS for the data center</a:t>
            </a:r>
          </a:p>
        </p:txBody>
      </p:sp>
      <p:sp>
        <p:nvSpPr>
          <p:cNvPr id="50178" name="Content Placeholder 2">
            <a:extLst>
              <a:ext uri="{FF2B5EF4-FFF2-40B4-BE49-F238E27FC236}">
                <a16:creationId xmlns:a16="http://schemas.microsoft.com/office/drawing/2014/main" id="{B9D65796-E68A-3ABE-9B22-26FC336EFD0A}"/>
              </a:ext>
            </a:extLst>
          </p:cNvPr>
          <p:cNvSpPr>
            <a:spLocks noGrp="1" noChangeArrowheads="1"/>
          </p:cNvSpPr>
          <p:nvPr>
            <p:ph idx="1"/>
          </p:nvPr>
        </p:nvSpPr>
        <p:spPr>
          <a:xfrm>
            <a:off x="0" y="914400"/>
            <a:ext cx="9144000" cy="2816225"/>
          </a:xfrm>
        </p:spPr>
        <p:txBody>
          <a:bodyPr/>
          <a:lstStyle/>
          <a:p>
            <a:r>
              <a:rPr lang="en-US" altLang="en-US" sz="2400">
                <a:ea typeface="ＭＳ Ｐゴシック" panose="020B0600070205080204" pitchFamily="34" charset="-128"/>
              </a:rPr>
              <a:t>Handles resource management, provisioning, and monitoring</a:t>
            </a:r>
          </a:p>
          <a:p>
            <a:r>
              <a:rPr lang="en-US" altLang="en-US" sz="2400">
                <a:ea typeface="ＭＳ Ｐゴシック" panose="020B0600070205080204" pitchFamily="34" charset="-128"/>
              </a:rPr>
              <a:t>Manages application lifecycle</a:t>
            </a:r>
          </a:p>
          <a:p>
            <a:r>
              <a:rPr lang="en-US" altLang="en-US" sz="2400">
                <a:ea typeface="ＭＳ Ｐゴシック" panose="020B0600070205080204" pitchFamily="34" charset="-128"/>
              </a:rPr>
              <a:t>Allows developers to concentrate on application logic</a:t>
            </a:r>
          </a:p>
          <a:p>
            <a:r>
              <a:rPr lang="en-US" altLang="en-US" sz="2400">
                <a:ea typeface="ＭＳ Ｐゴシック" panose="020B0600070205080204" pitchFamily="34" charset="-128"/>
              </a:rPr>
              <a:t>Provides common building blocks for distributed apps</a:t>
            </a:r>
          </a:p>
          <a:p>
            <a:pPr lvl="1"/>
            <a:r>
              <a:rPr lang="en-US" altLang="en-US" sz="2000">
                <a:ea typeface="ＭＳ Ｐゴシック" panose="020B0600070205080204" pitchFamily="34" charset="-128"/>
              </a:rPr>
              <a:t>Reliable queuing, simple structured storage, SQL storage</a:t>
            </a:r>
          </a:p>
          <a:p>
            <a:pPr lvl="1"/>
            <a:r>
              <a:rPr lang="en-US" altLang="en-US" sz="2000">
                <a:ea typeface="ＭＳ Ｐゴシック" panose="020B0600070205080204" pitchFamily="34" charset="-128"/>
              </a:rPr>
              <a:t>Application services like access control, caching, and connectivity</a:t>
            </a:r>
          </a:p>
        </p:txBody>
      </p:sp>
      <p:grpSp>
        <p:nvGrpSpPr>
          <p:cNvPr id="50179" name="Group 27">
            <a:extLst>
              <a:ext uri="{FF2B5EF4-FFF2-40B4-BE49-F238E27FC236}">
                <a16:creationId xmlns:a16="http://schemas.microsoft.com/office/drawing/2014/main" id="{146036A3-7B2F-94F5-8F45-7A5603B0F826}"/>
              </a:ext>
            </a:extLst>
          </p:cNvPr>
          <p:cNvGrpSpPr>
            <a:grpSpLocks/>
          </p:cNvGrpSpPr>
          <p:nvPr/>
        </p:nvGrpSpPr>
        <p:grpSpPr bwMode="auto">
          <a:xfrm>
            <a:off x="2057400" y="3505200"/>
            <a:ext cx="5105400" cy="3178175"/>
            <a:chOff x="1676400" y="3182807"/>
            <a:chExt cx="5505472" cy="3751393"/>
          </a:xfrm>
        </p:grpSpPr>
        <p:grpSp>
          <p:nvGrpSpPr>
            <p:cNvPr id="50180" name="Group 63">
              <a:extLst>
                <a:ext uri="{FF2B5EF4-FFF2-40B4-BE49-F238E27FC236}">
                  <a16:creationId xmlns:a16="http://schemas.microsoft.com/office/drawing/2014/main" id="{BAFD1DE5-4793-C236-3C07-AB061D3DB858}"/>
                </a:ext>
              </a:extLst>
            </p:cNvPr>
            <p:cNvGrpSpPr>
              <a:grpSpLocks/>
            </p:cNvGrpSpPr>
            <p:nvPr/>
          </p:nvGrpSpPr>
          <p:grpSpPr bwMode="auto">
            <a:xfrm>
              <a:off x="2667000" y="4606789"/>
              <a:ext cx="4514872" cy="400110"/>
              <a:chOff x="3200400" y="2643182"/>
              <a:chExt cx="4514872" cy="400110"/>
            </a:xfrm>
          </p:grpSpPr>
          <p:sp>
            <p:nvSpPr>
              <p:cNvPr id="5" name="Rectangle 4">
                <a:extLst>
                  <a:ext uri="{FF2B5EF4-FFF2-40B4-BE49-F238E27FC236}">
                    <a16:creationId xmlns:a16="http://schemas.microsoft.com/office/drawing/2014/main" id="{E392715F-C3C2-68AC-9623-9C1C2101EA3C}"/>
                  </a:ext>
                </a:extLst>
              </p:cNvPr>
              <p:cNvSpPr/>
              <p:nvPr/>
            </p:nvSpPr>
            <p:spPr bwMode="auto">
              <a:xfrm>
                <a:off x="3200400" y="2643182"/>
                <a:ext cx="4514872" cy="35719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eaLnBrk="1" hangingPunct="1">
                  <a:defRPr/>
                </a:pPr>
                <a:endParaRPr lang="en-US" dirty="0">
                  <a:solidFill>
                    <a:schemeClr val="tx1"/>
                  </a:solidFill>
                  <a:latin typeface="Arial" charset="0"/>
                </a:endParaRPr>
              </a:p>
            </p:txBody>
          </p:sp>
          <p:sp>
            <p:nvSpPr>
              <p:cNvPr id="50215" name="TextBox 5">
                <a:extLst>
                  <a:ext uri="{FF2B5EF4-FFF2-40B4-BE49-F238E27FC236}">
                    <a16:creationId xmlns:a16="http://schemas.microsoft.com/office/drawing/2014/main" id="{BF922174-5B29-0357-F613-05F226CB85BA}"/>
                  </a:ext>
                </a:extLst>
              </p:cNvPr>
              <p:cNvSpPr txBox="1">
                <a:spLocks noChangeArrowheads="1"/>
              </p:cNvSpPr>
              <p:nvPr/>
            </p:nvSpPr>
            <p:spPr bwMode="auto">
              <a:xfrm>
                <a:off x="4495800" y="2643182"/>
                <a:ext cx="1862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Fabric</a:t>
                </a:r>
              </a:p>
            </p:txBody>
          </p:sp>
        </p:grpSp>
        <p:grpSp>
          <p:nvGrpSpPr>
            <p:cNvPr id="50181" name="Group 63">
              <a:extLst>
                <a:ext uri="{FF2B5EF4-FFF2-40B4-BE49-F238E27FC236}">
                  <a16:creationId xmlns:a16="http://schemas.microsoft.com/office/drawing/2014/main" id="{941E4E70-0ED7-F425-3330-1264A151CF80}"/>
                </a:ext>
              </a:extLst>
            </p:cNvPr>
            <p:cNvGrpSpPr>
              <a:grpSpLocks/>
            </p:cNvGrpSpPr>
            <p:nvPr/>
          </p:nvGrpSpPr>
          <p:grpSpPr bwMode="auto">
            <a:xfrm>
              <a:off x="5029200" y="3895149"/>
              <a:ext cx="2143140" cy="649742"/>
              <a:chOff x="6030074" y="2388742"/>
              <a:chExt cx="2143140" cy="649742"/>
            </a:xfrm>
          </p:grpSpPr>
          <p:grpSp>
            <p:nvGrpSpPr>
              <p:cNvPr id="50208" name="Can 7">
                <a:extLst>
                  <a:ext uri="{FF2B5EF4-FFF2-40B4-BE49-F238E27FC236}">
                    <a16:creationId xmlns:a16="http://schemas.microsoft.com/office/drawing/2014/main" id="{F9BC64E9-4552-B17B-FC67-26F46638D22B}"/>
                  </a:ext>
                </a:extLst>
              </p:cNvPr>
              <p:cNvGrpSpPr>
                <a:grpSpLocks/>
              </p:cNvGrpSpPr>
              <p:nvPr/>
            </p:nvGrpSpPr>
            <p:grpSpPr bwMode="auto">
              <a:xfrm>
                <a:off x="5964122" y="2350976"/>
                <a:ext cx="2259709" cy="764519"/>
                <a:chOff x="5105400" y="4076700"/>
                <a:chExt cx="2095500" cy="647700"/>
              </a:xfrm>
            </p:grpSpPr>
            <p:pic>
              <p:nvPicPr>
                <p:cNvPr id="50210" name="Can 7">
                  <a:extLst>
                    <a:ext uri="{FF2B5EF4-FFF2-40B4-BE49-F238E27FC236}">
                      <a16:creationId xmlns:a16="http://schemas.microsoft.com/office/drawing/2014/main" id="{86D5BC8F-E3FE-5EF6-BF00-2439C704E41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076700"/>
                  <a:ext cx="2095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1" name="Text Box 33">
                  <a:extLst>
                    <a:ext uri="{FF2B5EF4-FFF2-40B4-BE49-F238E27FC236}">
                      <a16:creationId xmlns:a16="http://schemas.microsoft.com/office/drawing/2014/main" id="{FE943117-7B27-1339-159C-B240487D0427}"/>
                    </a:ext>
                  </a:extLst>
                </p:cNvPr>
                <p:cNvSpPr txBox="1">
                  <a:spLocks noChangeArrowheads="1"/>
                </p:cNvSpPr>
                <p:nvPr/>
              </p:nvSpPr>
              <p:spPr bwMode="auto">
                <a:xfrm>
                  <a:off x="5166559" y="4246310"/>
                  <a:ext cx="1987402" cy="34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a:latin typeface="Arial" panose="020B0604020202020204" pitchFamily="34" charset="0"/>
                  </a:endParaRPr>
                </a:p>
              </p:txBody>
            </p:sp>
          </p:grpSp>
          <p:sp>
            <p:nvSpPr>
              <p:cNvPr id="50209" name="TextBox 8">
                <a:extLst>
                  <a:ext uri="{FF2B5EF4-FFF2-40B4-BE49-F238E27FC236}">
                    <a16:creationId xmlns:a16="http://schemas.microsoft.com/office/drawing/2014/main" id="{BA2AF7BE-6A3C-E5A7-62B1-59B23418117F}"/>
                  </a:ext>
                </a:extLst>
              </p:cNvPr>
              <p:cNvSpPr txBox="1">
                <a:spLocks noChangeArrowheads="1"/>
              </p:cNvSpPr>
              <p:nvPr/>
            </p:nvSpPr>
            <p:spPr bwMode="auto">
              <a:xfrm>
                <a:off x="6030074" y="2559977"/>
                <a:ext cx="21431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Storage</a:t>
                </a:r>
              </a:p>
            </p:txBody>
          </p:sp>
        </p:grpSp>
        <p:grpSp>
          <p:nvGrpSpPr>
            <p:cNvPr id="50182" name="Group 62">
              <a:extLst>
                <a:ext uri="{FF2B5EF4-FFF2-40B4-BE49-F238E27FC236}">
                  <a16:creationId xmlns:a16="http://schemas.microsoft.com/office/drawing/2014/main" id="{690D5BBD-051D-4A3A-380B-A89BB568B831}"/>
                </a:ext>
              </a:extLst>
            </p:cNvPr>
            <p:cNvGrpSpPr>
              <a:grpSpLocks/>
            </p:cNvGrpSpPr>
            <p:nvPr/>
          </p:nvGrpSpPr>
          <p:grpSpPr bwMode="auto">
            <a:xfrm>
              <a:off x="2895600" y="5011607"/>
              <a:ext cx="3739532" cy="914400"/>
              <a:chOff x="3429000" y="3048000"/>
              <a:chExt cx="3739532" cy="914400"/>
            </a:xfrm>
          </p:grpSpPr>
          <p:pic>
            <p:nvPicPr>
              <p:cNvPr id="50203" name="Picture 45" descr="Server">
                <a:extLst>
                  <a:ext uri="{FF2B5EF4-FFF2-40B4-BE49-F238E27FC236}">
                    <a16:creationId xmlns:a16="http://schemas.microsoft.com/office/drawing/2014/main" id="{34AFC8E4-84D4-8917-96EE-CD2D9B17A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048000"/>
                <a:ext cx="62007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4" name="Picture 11" descr="Server">
                <a:extLst>
                  <a:ext uri="{FF2B5EF4-FFF2-40B4-BE49-F238E27FC236}">
                    <a16:creationId xmlns:a16="http://schemas.microsoft.com/office/drawing/2014/main" id="{1661AC68-551B-B8EA-4702-ED0E20AAB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18" y="3048000"/>
                <a:ext cx="62007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5" name="Picture 12" descr="Server">
                <a:extLst>
                  <a:ext uri="{FF2B5EF4-FFF2-40B4-BE49-F238E27FC236}">
                    <a16:creationId xmlns:a16="http://schemas.microsoft.com/office/drawing/2014/main" id="{5DE7AD0E-7A8C-BB6B-04CF-67D583667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6" y="3048000"/>
                <a:ext cx="62007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6" name="Picture 13" descr="Server">
                <a:extLst>
                  <a:ext uri="{FF2B5EF4-FFF2-40B4-BE49-F238E27FC236}">
                    <a16:creationId xmlns:a16="http://schemas.microsoft.com/office/drawing/2014/main" id="{DD3D512E-5ED9-E9B3-7743-2FC8B2418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454" y="3048000"/>
                <a:ext cx="62007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07" name="Picture 45" descr="Server">
                <a:extLst>
                  <a:ext uri="{FF2B5EF4-FFF2-40B4-BE49-F238E27FC236}">
                    <a16:creationId xmlns:a16="http://schemas.microsoft.com/office/drawing/2014/main" id="{BF1D5476-D91F-EF5D-3E2F-16209EED6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048000"/>
                <a:ext cx="62007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0183" name="Group 66">
              <a:extLst>
                <a:ext uri="{FF2B5EF4-FFF2-40B4-BE49-F238E27FC236}">
                  <a16:creationId xmlns:a16="http://schemas.microsoft.com/office/drawing/2014/main" id="{AED69DBD-720B-A1B1-120A-A375862E1FDF}"/>
                </a:ext>
              </a:extLst>
            </p:cNvPr>
            <p:cNvGrpSpPr>
              <a:grpSpLocks/>
            </p:cNvGrpSpPr>
            <p:nvPr/>
          </p:nvGrpSpPr>
          <p:grpSpPr bwMode="auto">
            <a:xfrm>
              <a:off x="1676400" y="3770146"/>
              <a:ext cx="1378448" cy="1199015"/>
              <a:chOff x="2209800" y="1806539"/>
              <a:chExt cx="1378448" cy="1199015"/>
            </a:xfrm>
          </p:grpSpPr>
          <p:sp>
            <p:nvSpPr>
              <p:cNvPr id="17" name="Rounded Rectangle 16">
                <a:extLst>
                  <a:ext uri="{FF2B5EF4-FFF2-40B4-BE49-F238E27FC236}">
                    <a16:creationId xmlns:a16="http://schemas.microsoft.com/office/drawing/2014/main" id="{CFED6EAC-A826-E440-8807-26DD8BE644DE}"/>
                  </a:ext>
                </a:extLst>
              </p:cNvPr>
              <p:cNvSpPr/>
              <p:nvPr/>
            </p:nvSpPr>
            <p:spPr>
              <a:xfrm>
                <a:off x="2209800" y="2667000"/>
                <a:ext cx="838200" cy="304800"/>
              </a:xfrm>
              <a:prstGeom prst="roundRect">
                <a:avLst/>
              </a:prstGeom>
              <a:ln>
                <a:headEnd type="none" w="lg" len="lg"/>
                <a:tailEnd type="stealth" w="lg" len="lg"/>
              </a:ln>
            </p:spPr>
            <p:style>
              <a:lnRef idx="0">
                <a:schemeClr val="accent3"/>
              </a:lnRef>
              <a:fillRef idx="3">
                <a:schemeClr val="accent3"/>
              </a:fillRef>
              <a:effectRef idx="3">
                <a:schemeClr val="accent3"/>
              </a:effectRef>
              <a:fontRef idx="minor">
                <a:schemeClr val="lt1"/>
              </a:fontRef>
            </p:style>
            <p:txBody>
              <a:bodyPr wrap="none" anchor="ctr"/>
              <a:lstStyle/>
              <a:p>
                <a:pPr algn="ctr">
                  <a:defRPr/>
                </a:pPr>
                <a:endParaRPr lang="en-US" dirty="0">
                  <a:latin typeface="Arial" charset="0"/>
                </a:endParaRPr>
              </a:p>
            </p:txBody>
          </p:sp>
          <p:sp>
            <p:nvSpPr>
              <p:cNvPr id="18" name="TextBox 17">
                <a:extLst>
                  <a:ext uri="{FF2B5EF4-FFF2-40B4-BE49-F238E27FC236}">
                    <a16:creationId xmlns:a16="http://schemas.microsoft.com/office/drawing/2014/main" id="{41E5DEEC-EFD5-3EDC-2199-5692BF3AB6D3}"/>
                  </a:ext>
                </a:extLst>
              </p:cNvPr>
              <p:cNvSpPr txBox="1"/>
              <p:nvPr/>
            </p:nvSpPr>
            <p:spPr>
              <a:xfrm>
                <a:off x="2209800" y="2667000"/>
                <a:ext cx="838200" cy="338554"/>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sz="1600" b="1" i="1" dirty="0"/>
                  <a:t>Config</a:t>
                </a:r>
              </a:p>
            </p:txBody>
          </p:sp>
          <p:sp>
            <p:nvSpPr>
              <p:cNvPr id="19" name="Freeform 18">
                <a:extLst>
                  <a:ext uri="{FF2B5EF4-FFF2-40B4-BE49-F238E27FC236}">
                    <a16:creationId xmlns:a16="http://schemas.microsoft.com/office/drawing/2014/main" id="{1E4C62D8-1D6B-82EE-5722-12D8BB5D9F61}"/>
                  </a:ext>
                </a:extLst>
              </p:cNvPr>
              <p:cNvSpPr/>
              <p:nvPr/>
            </p:nvSpPr>
            <p:spPr>
              <a:xfrm>
                <a:off x="2437483" y="1805707"/>
                <a:ext cx="1150397" cy="860084"/>
              </a:xfrm>
              <a:custGeom>
                <a:avLst/>
                <a:gdLst>
                  <a:gd name="connsiteX0" fmla="*/ 1012004 w 1012004"/>
                  <a:gd name="connsiteY0" fmla="*/ 0 h 698643"/>
                  <a:gd name="connsiteX1" fmla="*/ 148975 w 1012004"/>
                  <a:gd name="connsiteY1" fmla="*/ 400692 h 698643"/>
                  <a:gd name="connsiteX2" fmla="*/ 118153 w 1012004"/>
                  <a:gd name="connsiteY2" fmla="*/ 698643 h 698643"/>
                  <a:gd name="connsiteX0" fmla="*/ 1012004 w 1012004"/>
                  <a:gd name="connsiteY0" fmla="*/ 0 h 698643"/>
                  <a:gd name="connsiteX1" fmla="*/ 148975 w 1012004"/>
                  <a:gd name="connsiteY1" fmla="*/ 248292 h 698643"/>
                  <a:gd name="connsiteX2" fmla="*/ 118153 w 1012004"/>
                  <a:gd name="connsiteY2" fmla="*/ 698643 h 698643"/>
                  <a:gd name="connsiteX0" fmla="*/ 1012004 w 1012004"/>
                  <a:gd name="connsiteY0" fmla="*/ 0 h 548270"/>
                  <a:gd name="connsiteX1" fmla="*/ 148975 w 1012004"/>
                  <a:gd name="connsiteY1" fmla="*/ 97919 h 548270"/>
                  <a:gd name="connsiteX2" fmla="*/ 118153 w 1012004"/>
                  <a:gd name="connsiteY2" fmla="*/ 548270 h 548270"/>
                  <a:gd name="connsiteX0" fmla="*/ 1012004 w 1012004"/>
                  <a:gd name="connsiteY0" fmla="*/ 0 h 548270"/>
                  <a:gd name="connsiteX1" fmla="*/ 148975 w 1012004"/>
                  <a:gd name="connsiteY1" fmla="*/ 97919 h 548270"/>
                  <a:gd name="connsiteX2" fmla="*/ 118153 w 1012004"/>
                  <a:gd name="connsiteY2" fmla="*/ 548270 h 548270"/>
                  <a:gd name="connsiteX0" fmla="*/ 1263392 w 1263392"/>
                  <a:gd name="connsiteY0" fmla="*/ 0 h 548270"/>
                  <a:gd name="connsiteX1" fmla="*/ 184888 w 1263392"/>
                  <a:gd name="connsiteY1" fmla="*/ 97919 h 548270"/>
                  <a:gd name="connsiteX2" fmla="*/ 154066 w 1263392"/>
                  <a:gd name="connsiteY2" fmla="*/ 548270 h 548270"/>
                </a:gdLst>
                <a:ahLst/>
                <a:cxnLst>
                  <a:cxn ang="0">
                    <a:pos x="connsiteX0" y="connsiteY0"/>
                  </a:cxn>
                  <a:cxn ang="0">
                    <a:pos x="connsiteX1" y="connsiteY1"/>
                  </a:cxn>
                  <a:cxn ang="0">
                    <a:pos x="connsiteX2" y="connsiteY2"/>
                  </a:cxn>
                </a:cxnLst>
                <a:rect l="l" t="t" r="r" b="b"/>
                <a:pathLst>
                  <a:path w="1263392" h="548270">
                    <a:moveTo>
                      <a:pt x="1263392" y="0"/>
                    </a:moveTo>
                    <a:cubicBezTo>
                      <a:pt x="865207" y="1891"/>
                      <a:pt x="369776" y="6541"/>
                      <a:pt x="184888" y="97919"/>
                    </a:cubicBezTo>
                    <a:cubicBezTo>
                      <a:pt x="0" y="189297"/>
                      <a:pt x="94989" y="457515"/>
                      <a:pt x="154066" y="548270"/>
                    </a:cubicBezTo>
                  </a:path>
                </a:pathLst>
              </a:custGeom>
              <a:noFill/>
              <a:ln w="19050" cap="flat" cmpd="sng" algn="ctr">
                <a:solidFill>
                  <a:schemeClr val="accent1">
                    <a:lumMod val="60000"/>
                    <a:lumOff val="40000"/>
                  </a:schemeClr>
                </a:solidFill>
                <a:prstDash val="sysDash"/>
                <a:round/>
                <a:headEnd type="none" w="med" len="med"/>
                <a:tailEnd type="stealth" w="lg" len="lg"/>
              </a:ln>
              <a:effectLst/>
            </p:spPr>
            <p:txBody>
              <a:bodyPr anchor="ctr"/>
              <a:lstStyle/>
              <a:p>
                <a:pPr algn="ctr">
                  <a:defRPr/>
                </a:pPr>
                <a:endParaRPr lang="en-US" dirty="0">
                  <a:latin typeface="Arial" charset="0"/>
                  <a:ea typeface="ＭＳ Ｐゴシック" charset="-128"/>
                </a:endParaRPr>
              </a:p>
            </p:txBody>
          </p:sp>
        </p:grpSp>
        <p:grpSp>
          <p:nvGrpSpPr>
            <p:cNvPr id="50184" name="Group 62">
              <a:extLst>
                <a:ext uri="{FF2B5EF4-FFF2-40B4-BE49-F238E27FC236}">
                  <a16:creationId xmlns:a16="http://schemas.microsoft.com/office/drawing/2014/main" id="{8D52DDC0-26F2-4C3E-4813-6BAF7EF4A17C}"/>
                </a:ext>
              </a:extLst>
            </p:cNvPr>
            <p:cNvGrpSpPr>
              <a:grpSpLocks/>
            </p:cNvGrpSpPr>
            <p:nvPr/>
          </p:nvGrpSpPr>
          <p:grpSpPr bwMode="auto">
            <a:xfrm>
              <a:off x="2656726" y="3978133"/>
              <a:ext cx="2224852" cy="571504"/>
              <a:chOff x="3657600" y="2471726"/>
              <a:chExt cx="2224852" cy="571504"/>
            </a:xfrm>
          </p:grpSpPr>
          <p:sp>
            <p:nvSpPr>
              <p:cNvPr id="21" name="Rectangle 20">
                <a:extLst>
                  <a:ext uri="{FF2B5EF4-FFF2-40B4-BE49-F238E27FC236}">
                    <a16:creationId xmlns:a16="http://schemas.microsoft.com/office/drawing/2014/main" id="{3D2C93EF-515D-626F-18F0-59BA8A4DD353}"/>
                  </a:ext>
                </a:extLst>
              </p:cNvPr>
              <p:cNvSpPr/>
              <p:nvPr/>
            </p:nvSpPr>
            <p:spPr bwMode="auto">
              <a:xfrm>
                <a:off x="3667874" y="2471726"/>
                <a:ext cx="2214578" cy="571504"/>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endParaRPr lang="en-US" dirty="0">
                  <a:solidFill>
                    <a:schemeClr val="tx1"/>
                  </a:solidFill>
                  <a:latin typeface="Arial" charset="0"/>
                </a:endParaRPr>
              </a:p>
            </p:txBody>
          </p:sp>
          <p:sp>
            <p:nvSpPr>
              <p:cNvPr id="50195" name="TextBox 21">
                <a:extLst>
                  <a:ext uri="{FF2B5EF4-FFF2-40B4-BE49-F238E27FC236}">
                    <a16:creationId xmlns:a16="http://schemas.microsoft.com/office/drawing/2014/main" id="{7E997ECE-521C-FEAD-EA12-9E25A330395F}"/>
                  </a:ext>
                </a:extLst>
              </p:cNvPr>
              <p:cNvSpPr txBox="1">
                <a:spLocks noChangeArrowheads="1"/>
              </p:cNvSpPr>
              <p:nvPr/>
            </p:nvSpPr>
            <p:spPr bwMode="auto">
              <a:xfrm>
                <a:off x="3657600" y="2549434"/>
                <a:ext cx="2209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 Compute</a:t>
                </a:r>
              </a:p>
            </p:txBody>
          </p:sp>
        </p:grpSp>
        <p:grpSp>
          <p:nvGrpSpPr>
            <p:cNvPr id="50185" name="Group 64">
              <a:extLst>
                <a:ext uri="{FF2B5EF4-FFF2-40B4-BE49-F238E27FC236}">
                  <a16:creationId xmlns:a16="http://schemas.microsoft.com/office/drawing/2014/main" id="{D6AD3C76-9FBA-6486-92CF-BC98BC48BB2A}"/>
                </a:ext>
              </a:extLst>
            </p:cNvPr>
            <p:cNvGrpSpPr>
              <a:grpSpLocks/>
            </p:cNvGrpSpPr>
            <p:nvPr/>
          </p:nvGrpSpPr>
          <p:grpSpPr bwMode="auto">
            <a:xfrm>
              <a:off x="2819400" y="3182807"/>
              <a:ext cx="3296928" cy="796405"/>
              <a:chOff x="3820274" y="1676400"/>
              <a:chExt cx="3296928" cy="796405"/>
            </a:xfrm>
          </p:grpSpPr>
          <p:sp>
            <p:nvSpPr>
              <p:cNvPr id="50187" name="Freeform 23">
                <a:extLst>
                  <a:ext uri="{FF2B5EF4-FFF2-40B4-BE49-F238E27FC236}">
                    <a16:creationId xmlns:a16="http://schemas.microsoft.com/office/drawing/2014/main" id="{8C31B757-BFC9-C7E7-818B-BF245D6F2820}"/>
                  </a:ext>
                </a:extLst>
              </p:cNvPr>
              <p:cNvSpPr>
                <a:spLocks/>
              </p:cNvSpPr>
              <p:nvPr/>
            </p:nvSpPr>
            <p:spPr bwMode="auto">
              <a:xfrm flipH="1">
                <a:off x="5649074" y="1905000"/>
                <a:ext cx="1468128" cy="471696"/>
              </a:xfrm>
              <a:custGeom>
                <a:avLst/>
                <a:gdLst>
                  <a:gd name="T0" fmla="*/ 5412595 w 1270000"/>
                  <a:gd name="T1" fmla="*/ 3796 h 694944"/>
                  <a:gd name="T2" fmla="*/ 840034 w 1270000"/>
                  <a:gd name="T3" fmla="*/ 1772 h 694944"/>
                  <a:gd name="T4" fmla="*/ 372388 w 1270000"/>
                  <a:gd name="T5" fmla="*/ 14424 h 694944"/>
                  <a:gd name="T6" fmla="*/ 0 60000 65536"/>
                  <a:gd name="T7" fmla="*/ 0 60000 65536"/>
                  <a:gd name="T8" fmla="*/ 0 60000 65536"/>
                </a:gdLst>
                <a:ahLst/>
                <a:cxnLst>
                  <a:cxn ang="T6">
                    <a:pos x="T0" y="T1"/>
                  </a:cxn>
                  <a:cxn ang="T7">
                    <a:pos x="T2" y="T3"/>
                  </a:cxn>
                  <a:cxn ang="T8">
                    <a:pos x="T4" y="T5"/>
                  </a:cxn>
                </a:cxnLst>
                <a:rect l="0" t="0" r="r" b="b"/>
                <a:pathLst>
                  <a:path w="1270000" h="694944">
                    <a:moveTo>
                      <a:pt x="1270000" y="182880"/>
                    </a:moveTo>
                    <a:cubicBezTo>
                      <a:pt x="832104" y="91440"/>
                      <a:pt x="394208" y="0"/>
                      <a:pt x="197104" y="85344"/>
                    </a:cubicBezTo>
                    <a:cubicBezTo>
                      <a:pt x="0" y="170688"/>
                      <a:pt x="43688" y="432816"/>
                      <a:pt x="87376" y="694944"/>
                    </a:cubicBez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nchor="ctr"/>
              <a:lstStyle/>
              <a:p>
                <a:endParaRPr lang="en-US"/>
              </a:p>
            </p:txBody>
          </p:sp>
          <p:grpSp>
            <p:nvGrpSpPr>
              <p:cNvPr id="50188" name="Oval 106">
                <a:extLst>
                  <a:ext uri="{FF2B5EF4-FFF2-40B4-BE49-F238E27FC236}">
                    <a16:creationId xmlns:a16="http://schemas.microsoft.com/office/drawing/2014/main" id="{35E8F2DE-FA9C-18E9-782B-EA5CE7B83764}"/>
                  </a:ext>
                </a:extLst>
              </p:cNvPr>
              <p:cNvGrpSpPr>
                <a:grpSpLocks/>
              </p:cNvGrpSpPr>
              <p:nvPr/>
            </p:nvGrpSpPr>
            <p:grpSpPr bwMode="auto">
              <a:xfrm>
                <a:off x="3745500" y="1631428"/>
                <a:ext cx="2109061" cy="929416"/>
                <a:chOff x="3048000" y="3467100"/>
                <a:chExt cx="1955800" cy="787400"/>
              </a:xfrm>
            </p:grpSpPr>
            <p:pic>
              <p:nvPicPr>
                <p:cNvPr id="50190" name="Oval 106">
                  <a:extLst>
                    <a:ext uri="{FF2B5EF4-FFF2-40B4-BE49-F238E27FC236}">
                      <a16:creationId xmlns:a16="http://schemas.microsoft.com/office/drawing/2014/main" id="{63C3E4D2-E858-4638-8C2B-597DE18B65E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467100"/>
                  <a:ext cx="1955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91" name="Text Box 13">
                  <a:extLst>
                    <a:ext uri="{FF2B5EF4-FFF2-40B4-BE49-F238E27FC236}">
                      <a16:creationId xmlns:a16="http://schemas.microsoft.com/office/drawing/2014/main" id="{9FEACC71-192B-E6E2-4A7A-D45E84AED6D7}"/>
                    </a:ext>
                  </a:extLst>
                </p:cNvPr>
                <p:cNvSpPr txBox="1">
                  <a:spLocks noChangeArrowheads="1"/>
                </p:cNvSpPr>
                <p:nvPr/>
              </p:nvSpPr>
              <p:spPr bwMode="auto">
                <a:xfrm>
                  <a:off x="3386654" y="3604009"/>
                  <a:ext cx="1300364" cy="47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p>
              </p:txBody>
            </p:sp>
          </p:grpSp>
          <p:sp>
            <p:nvSpPr>
              <p:cNvPr id="50189" name="Text Box 27">
                <a:extLst>
                  <a:ext uri="{FF2B5EF4-FFF2-40B4-BE49-F238E27FC236}">
                    <a16:creationId xmlns:a16="http://schemas.microsoft.com/office/drawing/2014/main" id="{071EC1A2-8AFD-5FF2-6834-021B76E2E865}"/>
                  </a:ext>
                </a:extLst>
              </p:cNvPr>
              <p:cNvSpPr txBox="1">
                <a:spLocks noChangeArrowheads="1"/>
              </p:cNvSpPr>
              <p:nvPr/>
            </p:nvSpPr>
            <p:spPr bwMode="auto">
              <a:xfrm>
                <a:off x="3886200" y="1849348"/>
                <a:ext cx="182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i="1"/>
                  <a:t>Application</a:t>
                </a:r>
              </a:p>
            </p:txBody>
          </p:sp>
        </p:grpSp>
        <p:pic>
          <p:nvPicPr>
            <p:cNvPr id="50186" name="Picture 13" descr="internet cloud 75 opac">
              <a:extLst>
                <a:ext uri="{FF2B5EF4-FFF2-40B4-BE49-F238E27FC236}">
                  <a16:creationId xmlns:a16="http://schemas.microsoft.com/office/drawing/2014/main" id="{CB3FF486-B7D2-1ED1-9A51-568C38BDDE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429823" y="5011607"/>
              <a:ext cx="4436754" cy="192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05085C51-9846-D49F-C015-C71E8422A7EB}"/>
              </a:ext>
            </a:extLst>
          </p:cNvPr>
          <p:cNvSpPr>
            <a:spLocks noGrp="1" noChangeArrowheads="1"/>
          </p:cNvSpPr>
          <p:nvPr>
            <p:ph type="title"/>
          </p:nvPr>
        </p:nvSpPr>
        <p:spPr/>
        <p:txBody>
          <a:bodyPr/>
          <a:lstStyle/>
          <a:p>
            <a:r>
              <a:rPr lang="en-US" altLang="en-US">
                <a:ea typeface="ＭＳ Ｐゴシック" panose="020B0600070205080204" pitchFamily="34" charset="-128"/>
              </a:rPr>
              <a:t>MS Azure Services</a:t>
            </a:r>
          </a:p>
        </p:txBody>
      </p:sp>
      <p:sp>
        <p:nvSpPr>
          <p:cNvPr id="3" name="Content Placeholder 2">
            <a:extLst>
              <a:ext uri="{FF2B5EF4-FFF2-40B4-BE49-F238E27FC236}">
                <a16:creationId xmlns:a16="http://schemas.microsoft.com/office/drawing/2014/main" id="{31C71553-5110-3BDB-4F90-7BF516E1ABA0}"/>
              </a:ext>
            </a:extLst>
          </p:cNvPr>
          <p:cNvSpPr>
            <a:spLocks noGrp="1"/>
          </p:cNvSpPr>
          <p:nvPr>
            <p:ph idx="1"/>
          </p:nvPr>
        </p:nvSpPr>
        <p:spPr>
          <a:xfrm>
            <a:off x="228600" y="1143000"/>
            <a:ext cx="8610600" cy="5486400"/>
          </a:xfrm>
        </p:spPr>
        <p:txBody>
          <a:bodyPr>
            <a:normAutofit fontScale="92500" lnSpcReduction="10000"/>
          </a:bodyPr>
          <a:lstStyle/>
          <a:p>
            <a:pPr>
              <a:defRPr/>
            </a:pPr>
            <a:r>
              <a:rPr lang="en-US" dirty="0"/>
              <a:t>Virtual Machines (VMs)</a:t>
            </a:r>
          </a:p>
          <a:p>
            <a:pPr lvl="1">
              <a:defRPr/>
            </a:pPr>
            <a:r>
              <a:rPr lang="en-US" dirty="0"/>
              <a:t>Windows, Linux VMs provided by Microsoft or by developer community</a:t>
            </a:r>
          </a:p>
          <a:p>
            <a:pPr lvl="1">
              <a:defRPr/>
            </a:pPr>
            <a:r>
              <a:rPr lang="en-US" dirty="0"/>
              <a:t>The VMs are provided by a cloud-optimized hypervisor based on Hyper-V</a:t>
            </a:r>
          </a:p>
          <a:p>
            <a:pPr lvl="1">
              <a:defRPr/>
            </a:pPr>
            <a:r>
              <a:rPr lang="en-US" dirty="0"/>
              <a:t>IaaS</a:t>
            </a:r>
          </a:p>
          <a:p>
            <a:pPr>
              <a:defRPr/>
            </a:pPr>
            <a:r>
              <a:rPr lang="en-US" dirty="0"/>
              <a:t>App Services</a:t>
            </a:r>
          </a:p>
          <a:p>
            <a:pPr lvl="1">
              <a:defRPr/>
            </a:pPr>
            <a:r>
              <a:rPr lang="en-US" dirty="0"/>
              <a:t>Web apps, mobile apps</a:t>
            </a:r>
          </a:p>
          <a:p>
            <a:pPr lvl="1">
              <a:defRPr/>
            </a:pPr>
            <a:r>
              <a:rPr lang="en-US" dirty="0"/>
              <a:t>Fully managed PaaS</a:t>
            </a:r>
          </a:p>
          <a:p>
            <a:pPr lvl="1">
              <a:defRPr/>
            </a:pPr>
            <a:r>
              <a:rPr lang="en-US" dirty="0"/>
              <a:t>Can choose to run the apps on shared VMs or your own VMs</a:t>
            </a:r>
          </a:p>
          <a:p>
            <a:pPr lvl="1">
              <a:defRPr/>
            </a:pPr>
            <a:r>
              <a:rPr lang="en-US" dirty="0"/>
              <a:t>Development in ASP.NET, PHP, Node.js and Python</a:t>
            </a:r>
          </a:p>
          <a:p>
            <a:pPr>
              <a:defRPr/>
            </a:pPr>
            <a:r>
              <a:rPr lang="en-US" dirty="0">
                <a:solidFill>
                  <a:schemeClr val="accent1">
                    <a:lumMod val="75000"/>
                  </a:schemeClr>
                </a:solidFill>
              </a:rPr>
              <a:t>Cloud Services</a:t>
            </a:r>
          </a:p>
          <a:p>
            <a:pPr lvl="1">
              <a:defRPr/>
            </a:pPr>
            <a:r>
              <a:rPr lang="en-US" dirty="0"/>
              <a:t>Multi-tier web services</a:t>
            </a:r>
          </a:p>
          <a:p>
            <a:pPr lvl="1">
              <a:defRPr/>
            </a:pPr>
            <a:r>
              <a:rPr lang="en-US" dirty="0"/>
              <a:t>Can control VMs to a certain extent (e.g., specify roles and number of VMs)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3">
            <a:extLst>
              <a:ext uri="{FF2B5EF4-FFF2-40B4-BE49-F238E27FC236}">
                <a16:creationId xmlns:a16="http://schemas.microsoft.com/office/drawing/2014/main" id="{FCBE6420-D511-9F8F-DE22-4B521D35E0A1}"/>
              </a:ext>
            </a:extLst>
          </p:cNvPr>
          <p:cNvSpPr>
            <a:spLocks noGrp="1" noChangeArrowheads="1"/>
          </p:cNvSpPr>
          <p:nvPr>
            <p:ph type="title"/>
          </p:nvPr>
        </p:nvSpPr>
        <p:spPr/>
        <p:txBody>
          <a:bodyPr/>
          <a:lstStyle/>
          <a:p>
            <a:r>
              <a:rPr lang="en-US" altLang="en-US">
                <a:ea typeface="ＭＳ Ｐゴシック" panose="020B0600070205080204" pitchFamily="34" charset="-128"/>
              </a:rPr>
              <a:t>Persistent Disks and Highly Durable</a:t>
            </a:r>
          </a:p>
        </p:txBody>
      </p:sp>
      <p:sp>
        <p:nvSpPr>
          <p:cNvPr id="5" name="Rectangle 4">
            <a:extLst>
              <a:ext uri="{FF2B5EF4-FFF2-40B4-BE49-F238E27FC236}">
                <a16:creationId xmlns:a16="http://schemas.microsoft.com/office/drawing/2014/main" id="{395AF001-A126-6628-F0C5-D71C29B6A2C4}"/>
              </a:ext>
            </a:extLst>
          </p:cNvPr>
          <p:cNvSpPr/>
          <p:nvPr/>
        </p:nvSpPr>
        <p:spPr bwMode="auto">
          <a:xfrm>
            <a:off x="5271717" y="3131326"/>
            <a:ext cx="3491285" cy="2431277"/>
          </a:xfrm>
          <a:prstGeom prst="rect">
            <a:avLst/>
          </a:prstGeom>
          <a:solidFill>
            <a:schemeClr val="accent4"/>
          </a:solidFill>
          <a:ln w="9525" cap="flat" cmpd="sng" algn="ctr">
            <a:noFill/>
            <a:prstDash val="solid"/>
            <a:headEnd type="none" w="med" len="med"/>
            <a:tailEnd type="none" w="med" len="med"/>
          </a:ln>
          <a:effectLst/>
        </p:spPr>
        <p:txBody>
          <a:bodyPr lIns="91432" tIns="91432" rIns="91432" bIns="91432"/>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pic>
        <p:nvPicPr>
          <p:cNvPr id="6" name="Rectangle 5">
            <a:extLst>
              <a:ext uri="{FF2B5EF4-FFF2-40B4-BE49-F238E27FC236}">
                <a16:creationId xmlns:a16="http://schemas.microsoft.com/office/drawing/2014/main" id="{01626D9D-DC43-AFDD-195D-955C7C89B58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76400"/>
            <a:ext cx="2832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79">
            <a:extLst>
              <a:ext uri="{FF2B5EF4-FFF2-40B4-BE49-F238E27FC236}">
                <a16:creationId xmlns:a16="http://schemas.microsoft.com/office/drawing/2014/main" id="{997A9AFB-CD74-CF5E-E4E9-5063D6EFBA24}"/>
              </a:ext>
            </a:extLst>
          </p:cNvPr>
          <p:cNvSpPr>
            <a:spLocks noEditPoints="1"/>
          </p:cNvSpPr>
          <p:nvPr/>
        </p:nvSpPr>
        <p:spPr bwMode="black">
          <a:xfrm>
            <a:off x="5976938" y="3721100"/>
            <a:ext cx="511175"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2229" name="Freeform 79">
            <a:extLst>
              <a:ext uri="{FF2B5EF4-FFF2-40B4-BE49-F238E27FC236}">
                <a16:creationId xmlns:a16="http://schemas.microsoft.com/office/drawing/2014/main" id="{90C32223-3C3A-6AA2-9C40-60A07B706F40}"/>
              </a:ext>
            </a:extLst>
          </p:cNvPr>
          <p:cNvSpPr>
            <a:spLocks noEditPoints="1"/>
          </p:cNvSpPr>
          <p:nvPr/>
        </p:nvSpPr>
        <p:spPr bwMode="black">
          <a:xfrm>
            <a:off x="5976938" y="4652963"/>
            <a:ext cx="511175"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0" name="Freeform 79">
            <a:extLst>
              <a:ext uri="{FF2B5EF4-FFF2-40B4-BE49-F238E27FC236}">
                <a16:creationId xmlns:a16="http://schemas.microsoft.com/office/drawing/2014/main" id="{890CAA85-FB7D-35BC-9756-D17994A78F91}"/>
              </a:ext>
            </a:extLst>
          </p:cNvPr>
          <p:cNvSpPr>
            <a:spLocks noEditPoints="1"/>
          </p:cNvSpPr>
          <p:nvPr/>
        </p:nvSpPr>
        <p:spPr bwMode="black">
          <a:xfrm>
            <a:off x="6762750" y="3721100"/>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2231" name="Freeform 79">
            <a:extLst>
              <a:ext uri="{FF2B5EF4-FFF2-40B4-BE49-F238E27FC236}">
                <a16:creationId xmlns:a16="http://schemas.microsoft.com/office/drawing/2014/main" id="{19586170-8D5A-0E1D-9C4E-9632F0892632}"/>
              </a:ext>
            </a:extLst>
          </p:cNvPr>
          <p:cNvSpPr>
            <a:spLocks noEditPoints="1"/>
          </p:cNvSpPr>
          <p:nvPr/>
        </p:nvSpPr>
        <p:spPr bwMode="black">
          <a:xfrm>
            <a:off x="6762750" y="4652963"/>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2" name="Freeform 79">
            <a:extLst>
              <a:ext uri="{FF2B5EF4-FFF2-40B4-BE49-F238E27FC236}">
                <a16:creationId xmlns:a16="http://schemas.microsoft.com/office/drawing/2014/main" id="{C4F4191F-3191-E60A-4267-8EB00BAC0814}"/>
              </a:ext>
            </a:extLst>
          </p:cNvPr>
          <p:cNvSpPr>
            <a:spLocks noEditPoints="1"/>
          </p:cNvSpPr>
          <p:nvPr/>
        </p:nvSpPr>
        <p:spPr bwMode="black">
          <a:xfrm>
            <a:off x="7546975" y="3721100"/>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3" name="Freeform 79">
            <a:extLst>
              <a:ext uri="{FF2B5EF4-FFF2-40B4-BE49-F238E27FC236}">
                <a16:creationId xmlns:a16="http://schemas.microsoft.com/office/drawing/2014/main" id="{671C12DA-3BD5-7BE6-0953-8A163F0A026A}"/>
              </a:ext>
            </a:extLst>
          </p:cNvPr>
          <p:cNvSpPr>
            <a:spLocks noEditPoints="1"/>
          </p:cNvSpPr>
          <p:nvPr/>
        </p:nvSpPr>
        <p:spPr bwMode="black">
          <a:xfrm>
            <a:off x="7546975" y="4652963"/>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6" name="Freeform 79">
            <a:extLst>
              <a:ext uri="{FF2B5EF4-FFF2-40B4-BE49-F238E27FC236}">
                <a16:creationId xmlns:a16="http://schemas.microsoft.com/office/drawing/2014/main" id="{0F9F0C8C-F966-DAB5-5A98-2CE67BD63E6B}"/>
              </a:ext>
            </a:extLst>
          </p:cNvPr>
          <p:cNvSpPr>
            <a:spLocks noEditPoints="1"/>
          </p:cNvSpPr>
          <p:nvPr/>
        </p:nvSpPr>
        <p:spPr bwMode="black">
          <a:xfrm>
            <a:off x="1216025" y="2444750"/>
            <a:ext cx="280988" cy="379413"/>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7" name="Freeform 79">
            <a:extLst>
              <a:ext uri="{FF2B5EF4-FFF2-40B4-BE49-F238E27FC236}">
                <a16:creationId xmlns:a16="http://schemas.microsoft.com/office/drawing/2014/main" id="{1AF774F6-3170-3360-41B5-5F501963933C}"/>
              </a:ext>
            </a:extLst>
          </p:cNvPr>
          <p:cNvSpPr>
            <a:spLocks noEditPoints="1"/>
          </p:cNvSpPr>
          <p:nvPr/>
        </p:nvSpPr>
        <p:spPr bwMode="black">
          <a:xfrm>
            <a:off x="1216025" y="2957513"/>
            <a:ext cx="280988" cy="379412"/>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2236" name="Freeform 79">
            <a:extLst>
              <a:ext uri="{FF2B5EF4-FFF2-40B4-BE49-F238E27FC236}">
                <a16:creationId xmlns:a16="http://schemas.microsoft.com/office/drawing/2014/main" id="{700665F3-3712-A87F-9AF6-02FB58769DED}"/>
              </a:ext>
            </a:extLst>
          </p:cNvPr>
          <p:cNvSpPr>
            <a:spLocks noEditPoints="1"/>
          </p:cNvSpPr>
          <p:nvPr/>
        </p:nvSpPr>
        <p:spPr bwMode="black">
          <a:xfrm>
            <a:off x="1647825" y="2444750"/>
            <a:ext cx="280988" cy="379413"/>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9" name="Freeform 79">
            <a:extLst>
              <a:ext uri="{FF2B5EF4-FFF2-40B4-BE49-F238E27FC236}">
                <a16:creationId xmlns:a16="http://schemas.microsoft.com/office/drawing/2014/main" id="{44A9D031-C3FB-3A31-FACA-8EC621E48593}"/>
              </a:ext>
            </a:extLst>
          </p:cNvPr>
          <p:cNvSpPr>
            <a:spLocks noEditPoints="1"/>
          </p:cNvSpPr>
          <p:nvPr/>
        </p:nvSpPr>
        <p:spPr bwMode="black">
          <a:xfrm>
            <a:off x="1647825" y="2957513"/>
            <a:ext cx="280988" cy="379412"/>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2238" name="Freeform 79">
            <a:extLst>
              <a:ext uri="{FF2B5EF4-FFF2-40B4-BE49-F238E27FC236}">
                <a16:creationId xmlns:a16="http://schemas.microsoft.com/office/drawing/2014/main" id="{D3FD1244-FD02-64CB-DD31-2675AACA5422}"/>
              </a:ext>
            </a:extLst>
          </p:cNvPr>
          <p:cNvSpPr>
            <a:spLocks noEditPoints="1"/>
          </p:cNvSpPr>
          <p:nvPr/>
        </p:nvSpPr>
        <p:spPr bwMode="black">
          <a:xfrm>
            <a:off x="2079625" y="2444750"/>
            <a:ext cx="280988" cy="379413"/>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2239" name="Freeform 79">
            <a:extLst>
              <a:ext uri="{FF2B5EF4-FFF2-40B4-BE49-F238E27FC236}">
                <a16:creationId xmlns:a16="http://schemas.microsoft.com/office/drawing/2014/main" id="{04377E09-DE1E-74EC-6D8C-3E47C8994E9D}"/>
              </a:ext>
            </a:extLst>
          </p:cNvPr>
          <p:cNvSpPr>
            <a:spLocks noEditPoints="1"/>
          </p:cNvSpPr>
          <p:nvPr/>
        </p:nvSpPr>
        <p:spPr bwMode="black">
          <a:xfrm>
            <a:off x="2079625" y="2957513"/>
            <a:ext cx="280988" cy="379412"/>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cxnSp>
        <p:nvCxnSpPr>
          <p:cNvPr id="26" name="Straight Connector 25">
            <a:extLst>
              <a:ext uri="{FF2B5EF4-FFF2-40B4-BE49-F238E27FC236}">
                <a16:creationId xmlns:a16="http://schemas.microsoft.com/office/drawing/2014/main" id="{3C70FBF6-343D-2099-49AF-97E4B795F719}"/>
              </a:ext>
            </a:extLst>
          </p:cNvPr>
          <p:cNvCxnSpPr/>
          <p:nvPr/>
        </p:nvCxnSpPr>
        <p:spPr>
          <a:xfrm>
            <a:off x="6232525" y="4410075"/>
            <a:ext cx="784225" cy="24288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EA4D648-94F0-EAF5-769A-5E765C3D54B3}"/>
              </a:ext>
            </a:extLst>
          </p:cNvPr>
          <p:cNvCxnSpPr/>
          <p:nvPr/>
        </p:nvCxnSpPr>
        <p:spPr>
          <a:xfrm>
            <a:off x="6232525" y="4410075"/>
            <a:ext cx="0" cy="23653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668C080-DE40-C3AE-D17A-288CD679C106}"/>
              </a:ext>
            </a:extLst>
          </p:cNvPr>
          <p:cNvCxnSpPr/>
          <p:nvPr/>
        </p:nvCxnSpPr>
        <p:spPr>
          <a:xfrm>
            <a:off x="2360613" y="2633663"/>
            <a:ext cx="3616325" cy="143192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6E89F9-9AED-DB90-0AD5-BF6D8C913F1E}"/>
              </a:ext>
            </a:extLst>
          </p:cNvPr>
          <p:cNvCxnSpPr/>
          <p:nvPr/>
        </p:nvCxnSpPr>
        <p:spPr>
          <a:xfrm flipH="1">
            <a:off x="1928813" y="2633663"/>
            <a:ext cx="150812"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B4FD19-BBDC-31CA-6BE9-4D102C25FA90}"/>
              </a:ext>
            </a:extLst>
          </p:cNvPr>
          <p:cNvCxnSpPr/>
          <p:nvPr/>
        </p:nvCxnSpPr>
        <p:spPr>
          <a:xfrm>
            <a:off x="2220913" y="2824163"/>
            <a:ext cx="0" cy="1333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2245" name="Group 44">
            <a:extLst>
              <a:ext uri="{FF2B5EF4-FFF2-40B4-BE49-F238E27FC236}">
                <a16:creationId xmlns:a16="http://schemas.microsoft.com/office/drawing/2014/main" id="{BF734A85-AC98-3597-CFDA-7A0A6A3055F6}"/>
              </a:ext>
            </a:extLst>
          </p:cNvPr>
          <p:cNvGrpSpPr>
            <a:grpSpLocks/>
          </p:cNvGrpSpPr>
          <p:nvPr/>
        </p:nvGrpSpPr>
        <p:grpSpPr bwMode="auto">
          <a:xfrm>
            <a:off x="381000" y="3721100"/>
            <a:ext cx="1309688" cy="1831975"/>
            <a:chOff x="381000" y="2873361"/>
            <a:chExt cx="1309900" cy="1831989"/>
          </a:xfrm>
        </p:grpSpPr>
        <p:sp>
          <p:nvSpPr>
            <p:cNvPr id="46" name="Rectangle 45">
              <a:extLst>
                <a:ext uri="{FF2B5EF4-FFF2-40B4-BE49-F238E27FC236}">
                  <a16:creationId xmlns:a16="http://schemas.microsoft.com/office/drawing/2014/main" id="{8781C982-94B0-3F34-9355-1C8CC926D6D7}"/>
                </a:ext>
              </a:extLst>
            </p:cNvPr>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tIns="91440" bIns="91440"/>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52248" name="Freeform 128">
              <a:extLst>
                <a:ext uri="{FF2B5EF4-FFF2-40B4-BE49-F238E27FC236}">
                  <a16:creationId xmlns:a16="http://schemas.microsoft.com/office/drawing/2014/main" id="{8761724D-36AA-79B0-AD88-5C1543514E0E}"/>
                </a:ext>
              </a:extLst>
            </p:cNvPr>
            <p:cNvSpPr>
              <a:spLocks noChangeAspect="1"/>
            </p:cNvSpPr>
            <p:nvPr/>
          </p:nvSpPr>
          <p:spPr bwMode="black">
            <a:xfrm>
              <a:off x="469866" y="3795142"/>
              <a:ext cx="1132168" cy="625426"/>
            </a:xfrm>
            <a:custGeom>
              <a:avLst/>
              <a:gdLst>
                <a:gd name="T0" fmla="*/ 2147483646 w 509"/>
                <a:gd name="T1" fmla="*/ 2147483646 h 281"/>
                <a:gd name="T2" fmla="*/ 2147483646 w 509"/>
                <a:gd name="T3" fmla="*/ 2147483646 h 281"/>
                <a:gd name="T4" fmla="*/ 0 w 509"/>
                <a:gd name="T5" fmla="*/ 2147483646 h 281"/>
                <a:gd name="T6" fmla="*/ 2147483646 w 509"/>
                <a:gd name="T7" fmla="*/ 2147483646 h 281"/>
                <a:gd name="T8" fmla="*/ 2147483646 w 509"/>
                <a:gd name="T9" fmla="*/ 2147483646 h 281"/>
                <a:gd name="T10" fmla="*/ 2147483646 w 509"/>
                <a:gd name="T11" fmla="*/ 0 h 281"/>
                <a:gd name="T12" fmla="*/ 2147483646 w 509"/>
                <a:gd name="T13" fmla="*/ 2147483646 h 281"/>
                <a:gd name="T14" fmla="*/ 2147483646 w 509"/>
                <a:gd name="T15" fmla="*/ 2147483646 h 281"/>
                <a:gd name="T16" fmla="*/ 2147483646 w 509"/>
                <a:gd name="T17" fmla="*/ 2147483646 h 281"/>
                <a:gd name="T18" fmla="*/ 2147483646 w 509"/>
                <a:gd name="T19" fmla="*/ 2147483646 h 2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52249" name="Picture 2">
              <a:extLst>
                <a:ext uri="{FF2B5EF4-FFF2-40B4-BE49-F238E27FC236}">
                  <a16:creationId xmlns:a16="http://schemas.microsoft.com/office/drawing/2014/main" id="{F4369727-8DB6-636B-A783-C13141BC4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3515" r="73175"/>
            <a:stretch>
              <a:fillRect/>
            </a:stretch>
          </p:blipFill>
          <p:spPr bwMode="auto">
            <a:xfrm>
              <a:off x="935128" y="3975094"/>
              <a:ext cx="201645" cy="336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9" name="Straight Connector 48">
            <a:extLst>
              <a:ext uri="{FF2B5EF4-FFF2-40B4-BE49-F238E27FC236}">
                <a16:creationId xmlns:a16="http://schemas.microsoft.com/office/drawing/2014/main" id="{DE3D1682-9A0C-AC18-E6E7-7561BA61242E}"/>
              </a:ext>
            </a:extLst>
          </p:cNvPr>
          <p:cNvCxnSpPr>
            <a:stCxn id="46" idx="3"/>
          </p:cNvCxnSpPr>
          <p:nvPr/>
        </p:nvCxnSpPr>
        <p:spPr>
          <a:xfrm flipV="1">
            <a:off x="1690688" y="4056063"/>
            <a:ext cx="4286250" cy="58102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nodeType="afterGroup">
                            <p:stCondLst>
                              <p:cond delay="1000"/>
                            </p:stCondLst>
                            <p:childTnLst>
                              <p:par>
                                <p:cTn id="25" presetID="22" presetClass="entr" presetSubtype="1"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par>
                                <p:cTn id="28" presetID="22" presetClass="entr" presetSubtype="1"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right)">
                                      <p:cBhvr>
                                        <p:cTn id="35" dur="1000"/>
                                        <p:tgtEl>
                                          <p:spTgt spid="34"/>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nodeType="afterGroup">
                            <p:stCondLst>
                              <p:cond delay="1000"/>
                            </p:stCondLst>
                            <p:childTnLst>
                              <p:par>
                                <p:cTn id="49" presetID="22" presetClass="entr" presetSubtype="1"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up)">
                                      <p:cBhvr>
                                        <p:cTn id="51" dur="500"/>
                                        <p:tgtEl>
                                          <p:spTgt spid="39"/>
                                        </p:tgtEl>
                                      </p:cBhvr>
                                    </p:animEffect>
                                  </p:childTnLst>
                                </p:cTn>
                              </p:par>
                              <p:par>
                                <p:cTn id="52" presetID="22" presetClass="entr" presetSubtype="1" fill="hold"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7">
            <a:extLst>
              <a:ext uri="{FF2B5EF4-FFF2-40B4-BE49-F238E27FC236}">
                <a16:creationId xmlns:a16="http://schemas.microsoft.com/office/drawing/2014/main" id="{31C122FA-12EA-E941-3A69-3C91662B487A}"/>
              </a:ext>
            </a:extLst>
          </p:cNvPr>
          <p:cNvSpPr>
            <a:spLocks noGrp="1" noChangeArrowheads="1"/>
          </p:cNvSpPr>
          <p:nvPr>
            <p:ph type="title"/>
          </p:nvPr>
        </p:nvSpPr>
        <p:spPr/>
        <p:txBody>
          <a:bodyPr/>
          <a:lstStyle/>
          <a:p>
            <a:r>
              <a:rPr lang="en-US" altLang="en-US">
                <a:ea typeface="ＭＳ Ｐゴシック" panose="020B0600070205080204" pitchFamily="34" charset="-128"/>
              </a:rPr>
              <a:t>Cloud models</a:t>
            </a:r>
          </a:p>
        </p:txBody>
      </p:sp>
      <p:sp>
        <p:nvSpPr>
          <p:cNvPr id="9" name="Text Placeholder 8">
            <a:extLst>
              <a:ext uri="{FF2B5EF4-FFF2-40B4-BE49-F238E27FC236}">
                <a16:creationId xmlns:a16="http://schemas.microsoft.com/office/drawing/2014/main" id="{75F5CD70-D79E-F4E4-B3EB-777A27E1BFB6}"/>
              </a:ext>
            </a:extLst>
          </p:cNvPr>
          <p:cNvSpPr>
            <a:spLocks noGrp="1"/>
          </p:cNvSpPr>
          <p:nvPr>
            <p:ph idx="1"/>
          </p:nvPr>
        </p:nvSpPr>
        <p:spPr>
          <a:xfrm>
            <a:off x="388938" y="1195388"/>
            <a:ext cx="8450262" cy="5222875"/>
          </a:xfrm>
        </p:spPr>
        <p:txBody>
          <a:bodyPr/>
          <a:lstStyle/>
          <a:p>
            <a:pPr>
              <a:defRPr/>
            </a:pPr>
            <a:r>
              <a:rPr lang="en-US" sz="2101" dirty="0"/>
              <a:t>Service Models (Host-Build-Consume)</a:t>
            </a:r>
          </a:p>
          <a:p>
            <a:pPr lvl="1">
              <a:defRPr/>
            </a:pPr>
            <a:r>
              <a:rPr lang="en-US" sz="1701" dirty="0"/>
              <a:t>Infrastructure as a Service (IaaS): basic compute and storage resources</a:t>
            </a:r>
          </a:p>
          <a:p>
            <a:pPr lvl="2">
              <a:defRPr/>
            </a:pPr>
            <a:r>
              <a:rPr lang="en-US" sz="1600" dirty="0"/>
              <a:t>On-demand servers, storage, </a:t>
            </a:r>
            <a:r>
              <a:rPr lang="en-US" sz="1600" dirty="0" err="1"/>
              <a:t>etc</a:t>
            </a:r>
            <a:endParaRPr lang="en-US" sz="1600" dirty="0"/>
          </a:p>
          <a:p>
            <a:pPr lvl="2">
              <a:defRPr/>
            </a:pPr>
            <a:r>
              <a:rPr lang="en-US" sz="1600" b="1" dirty="0">
                <a:solidFill>
                  <a:srgbClr val="FF0000"/>
                </a:solidFill>
              </a:rPr>
              <a:t>Amazon EC2</a:t>
            </a:r>
            <a:r>
              <a:rPr lang="en-US" sz="1600" dirty="0"/>
              <a:t>, VMWare </a:t>
            </a:r>
            <a:r>
              <a:rPr lang="en-US" sz="1600" dirty="0" err="1"/>
              <a:t>vCloud</a:t>
            </a:r>
            <a:r>
              <a:rPr lang="en-US" sz="1600" dirty="0"/>
              <a:t>, Google GCE, Windows Azure Virtual Machines</a:t>
            </a:r>
          </a:p>
          <a:p>
            <a:pPr lvl="2">
              <a:defRPr/>
            </a:pPr>
            <a:endParaRPr lang="en-US" sz="1600" dirty="0"/>
          </a:p>
          <a:p>
            <a:pPr lvl="1">
              <a:defRPr/>
            </a:pPr>
            <a:r>
              <a:rPr lang="en-US" sz="1701" dirty="0"/>
              <a:t>Platform as a Service (PaaS): platform for cloud applications</a:t>
            </a:r>
          </a:p>
          <a:p>
            <a:pPr lvl="2">
              <a:defRPr/>
            </a:pPr>
            <a:r>
              <a:rPr lang="en-US" sz="1600" dirty="0"/>
              <a:t>On-demand application-hosting environment</a:t>
            </a:r>
          </a:p>
          <a:p>
            <a:pPr lvl="2">
              <a:defRPr/>
            </a:pPr>
            <a:r>
              <a:rPr lang="en-US" sz="1600" dirty="0"/>
              <a:t>E.g. </a:t>
            </a:r>
            <a:r>
              <a:rPr lang="en-US" sz="1600" b="1" dirty="0">
                <a:solidFill>
                  <a:srgbClr val="FF0000"/>
                </a:solidFill>
              </a:rPr>
              <a:t>Google </a:t>
            </a:r>
            <a:r>
              <a:rPr lang="en-US" sz="1600" b="1" dirty="0" err="1">
                <a:solidFill>
                  <a:srgbClr val="FF0000"/>
                </a:solidFill>
              </a:rPr>
              <a:t>AppEngine</a:t>
            </a:r>
            <a:r>
              <a:rPr lang="en-US" sz="1600" dirty="0"/>
              <a:t>, Salesforce.com, </a:t>
            </a:r>
            <a:r>
              <a:rPr lang="en-US" sz="1600" b="1" dirty="0">
                <a:solidFill>
                  <a:srgbClr val="FF0000"/>
                </a:solidFill>
              </a:rPr>
              <a:t>Windows Azure Cloud Platform</a:t>
            </a:r>
          </a:p>
          <a:p>
            <a:pPr lvl="2">
              <a:defRPr/>
            </a:pPr>
            <a:endParaRPr lang="en-US" sz="1600" dirty="0"/>
          </a:p>
          <a:p>
            <a:pPr lvl="1">
              <a:defRPr/>
            </a:pPr>
            <a:r>
              <a:rPr lang="en-US" sz="1701" dirty="0"/>
              <a:t>Software as a Service (</a:t>
            </a:r>
            <a:r>
              <a:rPr lang="en-US" sz="1701" dirty="0" err="1"/>
              <a:t>SaaS</a:t>
            </a:r>
            <a:r>
              <a:rPr lang="en-US" sz="1701" dirty="0"/>
              <a:t>): cloud applications</a:t>
            </a:r>
          </a:p>
          <a:p>
            <a:pPr lvl="2">
              <a:defRPr/>
            </a:pPr>
            <a:r>
              <a:rPr lang="en-US" sz="1600" dirty="0"/>
              <a:t>On-demand applications</a:t>
            </a:r>
          </a:p>
          <a:p>
            <a:pPr lvl="2">
              <a:defRPr/>
            </a:pPr>
            <a:r>
              <a:rPr lang="en-US" sz="1600" dirty="0"/>
              <a:t>E.g. Office 365, </a:t>
            </a:r>
            <a:r>
              <a:rPr lang="en-US" sz="1600" dirty="0" err="1"/>
              <a:t>GMail</a:t>
            </a:r>
            <a:r>
              <a:rPr lang="en-US" sz="1600" dirty="0"/>
              <a:t>, Microsoft Office Web Companions</a:t>
            </a:r>
          </a:p>
          <a:p>
            <a:pPr>
              <a:defRPr/>
            </a:pPr>
            <a:r>
              <a:rPr lang="en-US" sz="2200" dirty="0"/>
              <a:t>Deployment Models</a:t>
            </a:r>
          </a:p>
          <a:p>
            <a:pPr lvl="1">
              <a:defRPr/>
            </a:pPr>
            <a:r>
              <a:rPr lang="en-US" sz="1800" dirty="0"/>
              <a:t>Private cloud</a:t>
            </a:r>
          </a:p>
          <a:p>
            <a:pPr lvl="1">
              <a:defRPr/>
            </a:pPr>
            <a:r>
              <a:rPr lang="en-US" sz="1800" dirty="0"/>
              <a:t>Public cloud</a:t>
            </a:r>
          </a:p>
          <a:p>
            <a:pPr lvl="1">
              <a:defRPr/>
            </a:pPr>
            <a:r>
              <a:rPr lang="en-US" sz="1800" dirty="0"/>
              <a:t>Hybrid public/private cloud</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3">
            <a:extLst>
              <a:ext uri="{FF2B5EF4-FFF2-40B4-BE49-F238E27FC236}">
                <a16:creationId xmlns:a16="http://schemas.microsoft.com/office/drawing/2014/main" id="{B93D6FA5-C4D5-DCBA-372E-E04CE7003C9C}"/>
              </a:ext>
            </a:extLst>
          </p:cNvPr>
          <p:cNvSpPr>
            <a:spLocks noGrp="1" noChangeArrowheads="1"/>
          </p:cNvSpPr>
          <p:nvPr>
            <p:ph type="title"/>
          </p:nvPr>
        </p:nvSpPr>
        <p:spPr/>
        <p:txBody>
          <a:bodyPr/>
          <a:lstStyle/>
          <a:p>
            <a:r>
              <a:rPr lang="en-US" altLang="en-US">
                <a:ea typeface="ＭＳ Ｐゴシック" panose="020B0600070205080204" pitchFamily="34" charset="-128"/>
              </a:rPr>
              <a:t>Persistent Disks and Highly Durable</a:t>
            </a:r>
          </a:p>
        </p:txBody>
      </p:sp>
      <p:sp>
        <p:nvSpPr>
          <p:cNvPr id="5" name="Rectangle 4">
            <a:extLst>
              <a:ext uri="{FF2B5EF4-FFF2-40B4-BE49-F238E27FC236}">
                <a16:creationId xmlns:a16="http://schemas.microsoft.com/office/drawing/2014/main" id="{BA001EF0-0B58-7A05-F034-8000CF9EFC6F}"/>
              </a:ext>
            </a:extLst>
          </p:cNvPr>
          <p:cNvSpPr/>
          <p:nvPr/>
        </p:nvSpPr>
        <p:spPr bwMode="auto">
          <a:xfrm>
            <a:off x="5271717" y="3131326"/>
            <a:ext cx="3491285" cy="2431277"/>
          </a:xfrm>
          <a:prstGeom prst="rect">
            <a:avLst/>
          </a:prstGeom>
          <a:solidFill>
            <a:schemeClr val="accent4"/>
          </a:solidFill>
          <a:ln w="9525" cap="flat" cmpd="sng" algn="ctr">
            <a:noFill/>
            <a:prstDash val="solid"/>
            <a:headEnd type="none" w="med" len="med"/>
            <a:tailEnd type="none" w="med" len="med"/>
          </a:ln>
          <a:effectLst/>
        </p:spPr>
        <p:txBody>
          <a:bodyPr lIns="91432" tIns="91432" rIns="91432" bIns="91432"/>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pic>
        <p:nvPicPr>
          <p:cNvPr id="54275" name="Rectangle 5">
            <a:extLst>
              <a:ext uri="{FF2B5EF4-FFF2-40B4-BE49-F238E27FC236}">
                <a16:creationId xmlns:a16="http://schemas.microsoft.com/office/drawing/2014/main" id="{0F8B40DC-75F7-163D-B783-5FADA42032F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1676400"/>
            <a:ext cx="28321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Freeform 79">
            <a:extLst>
              <a:ext uri="{FF2B5EF4-FFF2-40B4-BE49-F238E27FC236}">
                <a16:creationId xmlns:a16="http://schemas.microsoft.com/office/drawing/2014/main" id="{AD65FCE4-2EBF-72E3-9242-72387A7B16DE}"/>
              </a:ext>
            </a:extLst>
          </p:cNvPr>
          <p:cNvSpPr>
            <a:spLocks noEditPoints="1"/>
          </p:cNvSpPr>
          <p:nvPr/>
        </p:nvSpPr>
        <p:spPr bwMode="black">
          <a:xfrm>
            <a:off x="5976938" y="3721100"/>
            <a:ext cx="511175"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77" name="Freeform 79">
            <a:extLst>
              <a:ext uri="{FF2B5EF4-FFF2-40B4-BE49-F238E27FC236}">
                <a16:creationId xmlns:a16="http://schemas.microsoft.com/office/drawing/2014/main" id="{FDF1414D-F874-B83D-0FA1-79810D77229F}"/>
              </a:ext>
            </a:extLst>
          </p:cNvPr>
          <p:cNvSpPr>
            <a:spLocks noEditPoints="1"/>
          </p:cNvSpPr>
          <p:nvPr/>
        </p:nvSpPr>
        <p:spPr bwMode="black">
          <a:xfrm>
            <a:off x="5976938" y="4652963"/>
            <a:ext cx="511175"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78" name="Freeform 79">
            <a:extLst>
              <a:ext uri="{FF2B5EF4-FFF2-40B4-BE49-F238E27FC236}">
                <a16:creationId xmlns:a16="http://schemas.microsoft.com/office/drawing/2014/main" id="{EAE9EDA7-5D52-57AA-6303-172D91F0806C}"/>
              </a:ext>
            </a:extLst>
          </p:cNvPr>
          <p:cNvSpPr>
            <a:spLocks noEditPoints="1"/>
          </p:cNvSpPr>
          <p:nvPr/>
        </p:nvSpPr>
        <p:spPr bwMode="black">
          <a:xfrm>
            <a:off x="6762750" y="3721100"/>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79" name="Freeform 79">
            <a:extLst>
              <a:ext uri="{FF2B5EF4-FFF2-40B4-BE49-F238E27FC236}">
                <a16:creationId xmlns:a16="http://schemas.microsoft.com/office/drawing/2014/main" id="{486E9C1F-528A-734C-8185-59C4E9E3B40D}"/>
              </a:ext>
            </a:extLst>
          </p:cNvPr>
          <p:cNvSpPr>
            <a:spLocks noEditPoints="1"/>
          </p:cNvSpPr>
          <p:nvPr/>
        </p:nvSpPr>
        <p:spPr bwMode="black">
          <a:xfrm>
            <a:off x="6762750" y="4652963"/>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0" name="Freeform 79">
            <a:extLst>
              <a:ext uri="{FF2B5EF4-FFF2-40B4-BE49-F238E27FC236}">
                <a16:creationId xmlns:a16="http://schemas.microsoft.com/office/drawing/2014/main" id="{5EDC057C-53CE-4CB4-414E-34F62FA4DEC8}"/>
              </a:ext>
            </a:extLst>
          </p:cNvPr>
          <p:cNvSpPr>
            <a:spLocks noEditPoints="1"/>
          </p:cNvSpPr>
          <p:nvPr/>
        </p:nvSpPr>
        <p:spPr bwMode="black">
          <a:xfrm>
            <a:off x="7546975" y="3721100"/>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1" name="Freeform 79">
            <a:extLst>
              <a:ext uri="{FF2B5EF4-FFF2-40B4-BE49-F238E27FC236}">
                <a16:creationId xmlns:a16="http://schemas.microsoft.com/office/drawing/2014/main" id="{F29A0781-A34D-85C5-9483-9555C7577DC9}"/>
              </a:ext>
            </a:extLst>
          </p:cNvPr>
          <p:cNvSpPr>
            <a:spLocks noEditPoints="1"/>
          </p:cNvSpPr>
          <p:nvPr/>
        </p:nvSpPr>
        <p:spPr bwMode="black">
          <a:xfrm>
            <a:off x="7546975" y="4652963"/>
            <a:ext cx="509588"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2" name="Freeform 79">
            <a:extLst>
              <a:ext uri="{FF2B5EF4-FFF2-40B4-BE49-F238E27FC236}">
                <a16:creationId xmlns:a16="http://schemas.microsoft.com/office/drawing/2014/main" id="{DD90FBED-7B25-F67C-3C8B-12C8935A49F2}"/>
              </a:ext>
            </a:extLst>
          </p:cNvPr>
          <p:cNvSpPr>
            <a:spLocks noEditPoints="1"/>
          </p:cNvSpPr>
          <p:nvPr/>
        </p:nvSpPr>
        <p:spPr bwMode="black">
          <a:xfrm>
            <a:off x="1216025" y="2444750"/>
            <a:ext cx="280988" cy="379413"/>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3" name="Freeform 79">
            <a:extLst>
              <a:ext uri="{FF2B5EF4-FFF2-40B4-BE49-F238E27FC236}">
                <a16:creationId xmlns:a16="http://schemas.microsoft.com/office/drawing/2014/main" id="{1297CFA9-F366-3B5B-49CD-94508E9D4E43}"/>
              </a:ext>
            </a:extLst>
          </p:cNvPr>
          <p:cNvSpPr>
            <a:spLocks noEditPoints="1"/>
          </p:cNvSpPr>
          <p:nvPr/>
        </p:nvSpPr>
        <p:spPr bwMode="black">
          <a:xfrm>
            <a:off x="1216025" y="2957513"/>
            <a:ext cx="280988" cy="379412"/>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4" name="Freeform 79">
            <a:extLst>
              <a:ext uri="{FF2B5EF4-FFF2-40B4-BE49-F238E27FC236}">
                <a16:creationId xmlns:a16="http://schemas.microsoft.com/office/drawing/2014/main" id="{79C99694-C2C0-72AD-4559-E602488CF594}"/>
              </a:ext>
            </a:extLst>
          </p:cNvPr>
          <p:cNvSpPr>
            <a:spLocks noEditPoints="1"/>
          </p:cNvSpPr>
          <p:nvPr/>
        </p:nvSpPr>
        <p:spPr bwMode="black">
          <a:xfrm>
            <a:off x="1647825" y="2444750"/>
            <a:ext cx="280988" cy="379413"/>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5" name="Freeform 79">
            <a:extLst>
              <a:ext uri="{FF2B5EF4-FFF2-40B4-BE49-F238E27FC236}">
                <a16:creationId xmlns:a16="http://schemas.microsoft.com/office/drawing/2014/main" id="{60AFA598-E4D2-E548-93C2-D2E2D5BD74AD}"/>
              </a:ext>
            </a:extLst>
          </p:cNvPr>
          <p:cNvSpPr>
            <a:spLocks noEditPoints="1"/>
          </p:cNvSpPr>
          <p:nvPr/>
        </p:nvSpPr>
        <p:spPr bwMode="black">
          <a:xfrm>
            <a:off x="1647825" y="2957513"/>
            <a:ext cx="280988" cy="379412"/>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6" name="Freeform 79">
            <a:extLst>
              <a:ext uri="{FF2B5EF4-FFF2-40B4-BE49-F238E27FC236}">
                <a16:creationId xmlns:a16="http://schemas.microsoft.com/office/drawing/2014/main" id="{44213FE0-692C-7233-A2D5-18DBCE5C9EF2}"/>
              </a:ext>
            </a:extLst>
          </p:cNvPr>
          <p:cNvSpPr>
            <a:spLocks noEditPoints="1"/>
          </p:cNvSpPr>
          <p:nvPr/>
        </p:nvSpPr>
        <p:spPr bwMode="black">
          <a:xfrm>
            <a:off x="2079625" y="2444750"/>
            <a:ext cx="280988" cy="379413"/>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54287" name="Freeform 79">
            <a:extLst>
              <a:ext uri="{FF2B5EF4-FFF2-40B4-BE49-F238E27FC236}">
                <a16:creationId xmlns:a16="http://schemas.microsoft.com/office/drawing/2014/main" id="{C81789DD-95D8-BA84-46F6-C8122A3695AB}"/>
              </a:ext>
            </a:extLst>
          </p:cNvPr>
          <p:cNvSpPr>
            <a:spLocks noEditPoints="1"/>
          </p:cNvSpPr>
          <p:nvPr/>
        </p:nvSpPr>
        <p:spPr bwMode="black">
          <a:xfrm>
            <a:off x="2079625" y="2957513"/>
            <a:ext cx="280988" cy="379412"/>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7" name="Rectangle 6">
            <a:extLst>
              <a:ext uri="{FF2B5EF4-FFF2-40B4-BE49-F238E27FC236}">
                <a16:creationId xmlns:a16="http://schemas.microsoft.com/office/drawing/2014/main" id="{55415F7B-81E9-DE8F-0073-AF5B42B4B13B}"/>
              </a:ext>
            </a:extLst>
          </p:cNvPr>
          <p:cNvSpPr>
            <a:spLocks noChangeArrowheads="1"/>
          </p:cNvSpPr>
          <p:nvPr/>
        </p:nvSpPr>
        <p:spPr bwMode="auto">
          <a:xfrm>
            <a:off x="381000" y="3721100"/>
            <a:ext cx="1309688" cy="18319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2" tIns="91432" rIns="91432" bIns="91432"/>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nSpc>
                <a:spcPct val="90000"/>
              </a:lnSpc>
              <a:buSzPct val="90000"/>
            </a:pPr>
            <a:endParaRPr lang="en-US" altLang="en-US" sz="2000">
              <a:latin typeface="Segoe UI Light" panose="020B0502040204020203" pitchFamily="34" charset="0"/>
            </a:endParaRPr>
          </a:p>
        </p:txBody>
      </p:sp>
      <p:sp>
        <p:nvSpPr>
          <p:cNvPr id="22" name="Freeform 128">
            <a:extLst>
              <a:ext uri="{FF2B5EF4-FFF2-40B4-BE49-F238E27FC236}">
                <a16:creationId xmlns:a16="http://schemas.microsoft.com/office/drawing/2014/main" id="{B10C3747-1CD1-A4D2-0CBE-4B290DC9BABB}"/>
              </a:ext>
            </a:extLst>
          </p:cNvPr>
          <p:cNvSpPr>
            <a:spLocks noChangeAspect="1"/>
          </p:cNvSpPr>
          <p:nvPr/>
        </p:nvSpPr>
        <p:spPr bwMode="black">
          <a:xfrm>
            <a:off x="469900" y="4641850"/>
            <a:ext cx="1131888" cy="625475"/>
          </a:xfrm>
          <a:custGeom>
            <a:avLst/>
            <a:gdLst>
              <a:gd name="T0" fmla="*/ 2147483646 w 509"/>
              <a:gd name="T1" fmla="*/ 2147483646 h 281"/>
              <a:gd name="T2" fmla="*/ 2147483646 w 509"/>
              <a:gd name="T3" fmla="*/ 2147483646 h 281"/>
              <a:gd name="T4" fmla="*/ 0 w 509"/>
              <a:gd name="T5" fmla="*/ 2147483646 h 281"/>
              <a:gd name="T6" fmla="*/ 2147483646 w 509"/>
              <a:gd name="T7" fmla="*/ 2147483646 h 281"/>
              <a:gd name="T8" fmla="*/ 2147483646 w 509"/>
              <a:gd name="T9" fmla="*/ 2147483646 h 281"/>
              <a:gd name="T10" fmla="*/ 2147483646 w 509"/>
              <a:gd name="T11" fmla="*/ 0 h 281"/>
              <a:gd name="T12" fmla="*/ 2147483646 w 509"/>
              <a:gd name="T13" fmla="*/ 2147483646 h 281"/>
              <a:gd name="T14" fmla="*/ 2147483646 w 509"/>
              <a:gd name="T15" fmla="*/ 2147483646 h 281"/>
              <a:gd name="T16" fmla="*/ 2147483646 w 509"/>
              <a:gd name="T17" fmla="*/ 2147483646 h 281"/>
              <a:gd name="T18" fmla="*/ 2147483646 w 509"/>
              <a:gd name="T19" fmla="*/ 2147483646 h 2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32" tIns="45716" rIns="91432" bIns="45716"/>
          <a:lstStyle/>
          <a:p>
            <a:endParaRPr lang="en-US"/>
          </a:p>
        </p:txBody>
      </p:sp>
      <p:pic>
        <p:nvPicPr>
          <p:cNvPr id="7170" name="Picture 2">
            <a:extLst>
              <a:ext uri="{FF2B5EF4-FFF2-40B4-BE49-F238E27FC236}">
                <a16:creationId xmlns:a16="http://schemas.microsoft.com/office/drawing/2014/main" id="{E101EB13-D319-E35F-2DA3-8F628960D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3515" r="73175"/>
          <a:stretch>
            <a:fillRect/>
          </a:stretch>
        </p:blipFill>
        <p:spPr bwMode="auto">
          <a:xfrm>
            <a:off x="935038" y="4822825"/>
            <a:ext cx="20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AE3380E3-E30C-B660-E22D-698E3BC9395B}"/>
              </a:ext>
            </a:extLst>
          </p:cNvPr>
          <p:cNvCxnSpPr/>
          <p:nvPr/>
        </p:nvCxnSpPr>
        <p:spPr>
          <a:xfrm>
            <a:off x="6232525" y="4410075"/>
            <a:ext cx="784225" cy="24288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232780-B105-4AA9-08F5-8CBFF1D61E98}"/>
              </a:ext>
            </a:extLst>
          </p:cNvPr>
          <p:cNvCxnSpPr/>
          <p:nvPr/>
        </p:nvCxnSpPr>
        <p:spPr>
          <a:xfrm>
            <a:off x="6232525" y="4410075"/>
            <a:ext cx="0" cy="23653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602B7F-3DE6-1B68-E98C-65CF9279BB4C}"/>
              </a:ext>
            </a:extLst>
          </p:cNvPr>
          <p:cNvCxnSpPr/>
          <p:nvPr/>
        </p:nvCxnSpPr>
        <p:spPr>
          <a:xfrm>
            <a:off x="2360613" y="2633663"/>
            <a:ext cx="3616325" cy="143192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59AF177-6043-B161-022C-7F66694D9434}"/>
              </a:ext>
            </a:extLst>
          </p:cNvPr>
          <p:cNvCxnSpPr/>
          <p:nvPr/>
        </p:nvCxnSpPr>
        <p:spPr>
          <a:xfrm flipH="1">
            <a:off x="1928813" y="2633663"/>
            <a:ext cx="150812" cy="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65E89F7-BFCD-2A78-6922-98105BCA32A3}"/>
              </a:ext>
            </a:extLst>
          </p:cNvPr>
          <p:cNvCxnSpPr/>
          <p:nvPr/>
        </p:nvCxnSpPr>
        <p:spPr>
          <a:xfrm>
            <a:off x="2220913" y="2824163"/>
            <a:ext cx="0" cy="1333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034025-6DB6-969E-4865-BF18E9CDE10C}"/>
              </a:ext>
            </a:extLst>
          </p:cNvPr>
          <p:cNvCxnSpPr>
            <a:stCxn id="7" idx="3"/>
          </p:cNvCxnSpPr>
          <p:nvPr/>
        </p:nvCxnSpPr>
        <p:spPr>
          <a:xfrm flipV="1">
            <a:off x="1690688" y="4056063"/>
            <a:ext cx="4286250" cy="58102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a:extLst>
              <a:ext uri="{FF2B5EF4-FFF2-40B4-BE49-F238E27FC236}">
                <a16:creationId xmlns:a16="http://schemas.microsoft.com/office/drawing/2014/main" id="{169CCEF7-8518-509F-44B2-50C199707FAF}"/>
              </a:ext>
            </a:extLst>
          </p:cNvPr>
          <p:cNvSpPr/>
          <p:nvPr/>
        </p:nvSpPr>
        <p:spPr bwMode="auto">
          <a:xfrm>
            <a:off x="347663" y="4284663"/>
            <a:ext cx="1358900" cy="1358900"/>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8" tIns="45714" rIns="91428" bIns="45714" anchor="ctr"/>
          <a:lstStyle/>
          <a:p>
            <a:pPr algn="ctr" defTabSz="914023">
              <a:defRPr/>
            </a:pPr>
            <a:endParaRPr lang="en-US" sz="2200" dirty="0">
              <a:gradFill>
                <a:gsLst>
                  <a:gs pos="0">
                    <a:srgbClr val="FFFFFF"/>
                  </a:gs>
                  <a:gs pos="100000">
                    <a:srgbClr val="FFFFFF"/>
                  </a:gs>
                </a:gsLst>
                <a:lin ang="5400000" scaled="0"/>
              </a:gradFill>
            </a:endParaRPr>
          </a:p>
        </p:txBody>
      </p:sp>
      <p:sp>
        <p:nvSpPr>
          <p:cNvPr id="24" name="Rectangle 23">
            <a:extLst>
              <a:ext uri="{FF2B5EF4-FFF2-40B4-BE49-F238E27FC236}">
                <a16:creationId xmlns:a16="http://schemas.microsoft.com/office/drawing/2014/main" id="{D038481B-A45B-7417-DBD1-ACED62D36DA4}"/>
              </a:ext>
            </a:extLst>
          </p:cNvPr>
          <p:cNvSpPr/>
          <p:nvPr/>
        </p:nvSpPr>
        <p:spPr>
          <a:xfrm>
            <a:off x="384588" y="3764660"/>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a:extLst>
              <a:ext uri="{FF2B5EF4-FFF2-40B4-BE49-F238E27FC236}">
                <a16:creationId xmlns:a16="http://schemas.microsoft.com/office/drawing/2014/main" id="{4E3EE818-B436-A439-74CB-D01F18A127BE}"/>
              </a:ext>
            </a:extLst>
          </p:cNvPr>
          <p:cNvGrpSpPr>
            <a:grpSpLocks/>
          </p:cNvGrpSpPr>
          <p:nvPr/>
        </p:nvGrpSpPr>
        <p:grpSpPr bwMode="auto">
          <a:xfrm>
            <a:off x="1885950" y="3721100"/>
            <a:ext cx="1309688" cy="1831975"/>
            <a:chOff x="381000" y="2873361"/>
            <a:chExt cx="1309900" cy="1831989"/>
          </a:xfrm>
        </p:grpSpPr>
        <p:sp>
          <p:nvSpPr>
            <p:cNvPr id="35" name="Rectangle 34">
              <a:extLst>
                <a:ext uri="{FF2B5EF4-FFF2-40B4-BE49-F238E27FC236}">
                  <a16:creationId xmlns:a16="http://schemas.microsoft.com/office/drawing/2014/main" id="{3F593B71-7407-F228-84C0-7F0CFB0A904D}"/>
                </a:ext>
              </a:extLst>
            </p:cNvPr>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tIns="91440" bIns="91440"/>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54302" name="Freeform 128">
              <a:extLst>
                <a:ext uri="{FF2B5EF4-FFF2-40B4-BE49-F238E27FC236}">
                  <a16:creationId xmlns:a16="http://schemas.microsoft.com/office/drawing/2014/main" id="{BD4817B8-0F44-48D4-875C-87CF57D4CE3B}"/>
                </a:ext>
              </a:extLst>
            </p:cNvPr>
            <p:cNvSpPr>
              <a:spLocks noChangeAspect="1"/>
            </p:cNvSpPr>
            <p:nvPr/>
          </p:nvSpPr>
          <p:spPr bwMode="black">
            <a:xfrm>
              <a:off x="469866" y="3795142"/>
              <a:ext cx="1132168" cy="625426"/>
            </a:xfrm>
            <a:custGeom>
              <a:avLst/>
              <a:gdLst>
                <a:gd name="T0" fmla="*/ 2147483646 w 509"/>
                <a:gd name="T1" fmla="*/ 2147483646 h 281"/>
                <a:gd name="T2" fmla="*/ 2147483646 w 509"/>
                <a:gd name="T3" fmla="*/ 2147483646 h 281"/>
                <a:gd name="T4" fmla="*/ 0 w 509"/>
                <a:gd name="T5" fmla="*/ 2147483646 h 281"/>
                <a:gd name="T6" fmla="*/ 2147483646 w 509"/>
                <a:gd name="T7" fmla="*/ 2147483646 h 281"/>
                <a:gd name="T8" fmla="*/ 2147483646 w 509"/>
                <a:gd name="T9" fmla="*/ 2147483646 h 281"/>
                <a:gd name="T10" fmla="*/ 2147483646 w 509"/>
                <a:gd name="T11" fmla="*/ 0 h 281"/>
                <a:gd name="T12" fmla="*/ 2147483646 w 509"/>
                <a:gd name="T13" fmla="*/ 2147483646 h 281"/>
                <a:gd name="T14" fmla="*/ 2147483646 w 509"/>
                <a:gd name="T15" fmla="*/ 2147483646 h 281"/>
                <a:gd name="T16" fmla="*/ 2147483646 w 509"/>
                <a:gd name="T17" fmla="*/ 2147483646 h 281"/>
                <a:gd name="T18" fmla="*/ 2147483646 w 509"/>
                <a:gd name="T19" fmla="*/ 2147483646 h 2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54303" name="Picture 2">
              <a:extLst>
                <a:ext uri="{FF2B5EF4-FFF2-40B4-BE49-F238E27FC236}">
                  <a16:creationId xmlns:a16="http://schemas.microsoft.com/office/drawing/2014/main" id="{4A10C8CF-435E-1894-C859-AF1C40D72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63515" r="73175"/>
            <a:stretch>
              <a:fillRect/>
            </a:stretch>
          </p:blipFill>
          <p:spPr bwMode="auto">
            <a:xfrm>
              <a:off x="935128" y="3975094"/>
              <a:ext cx="201645" cy="336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0" name="Straight Connector 39">
            <a:extLst>
              <a:ext uri="{FF2B5EF4-FFF2-40B4-BE49-F238E27FC236}">
                <a16:creationId xmlns:a16="http://schemas.microsoft.com/office/drawing/2014/main" id="{32E89012-4456-E761-8942-14098C108540}"/>
              </a:ext>
            </a:extLst>
          </p:cNvPr>
          <p:cNvCxnSpPr>
            <a:stCxn id="35" idx="3"/>
          </p:cNvCxnSpPr>
          <p:nvPr/>
        </p:nvCxnSpPr>
        <p:spPr>
          <a:xfrm flipV="1">
            <a:off x="3195638" y="4087813"/>
            <a:ext cx="2781300" cy="549275"/>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mph" presetSubtype="0" fill="hold"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nodeType="afterGroup">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423B387D-F402-756E-19BC-93E51D6346DF}"/>
              </a:ext>
            </a:extLst>
          </p:cNvPr>
          <p:cNvSpPr>
            <a:spLocks noGrp="1" noChangeArrowheads="1"/>
          </p:cNvSpPr>
          <p:nvPr>
            <p:ph type="title"/>
          </p:nvPr>
        </p:nvSpPr>
        <p:spPr/>
        <p:txBody>
          <a:bodyPr/>
          <a:lstStyle/>
          <a:p>
            <a:r>
              <a:rPr lang="en-US" altLang="en-US">
                <a:ea typeface="ＭＳ Ｐゴシック" panose="020B0600070205080204" pitchFamily="34" charset="-128"/>
              </a:rPr>
              <a:t>Introducing Microsoft Azure Storage</a:t>
            </a:r>
            <a:endParaRPr lang="en-US" altLang="en-US">
              <a:solidFill>
                <a:schemeClr val="accent1"/>
              </a:solidFill>
              <a:ea typeface="ＭＳ Ｐゴシック" panose="020B0600070205080204" pitchFamily="34" charset="-128"/>
            </a:endParaRPr>
          </a:p>
        </p:txBody>
      </p:sp>
      <p:sp>
        <p:nvSpPr>
          <p:cNvPr id="3" name="Text Placeholder 2">
            <a:extLst>
              <a:ext uri="{FF2B5EF4-FFF2-40B4-BE49-F238E27FC236}">
                <a16:creationId xmlns:a16="http://schemas.microsoft.com/office/drawing/2014/main" id="{C42CDC3C-2FDC-49C5-9F57-55946B1E4DDB}"/>
              </a:ext>
            </a:extLst>
          </p:cNvPr>
          <p:cNvSpPr>
            <a:spLocks noGrp="1"/>
          </p:cNvSpPr>
          <p:nvPr>
            <p:ph type="body" sz="quarter" idx="10"/>
          </p:nvPr>
        </p:nvSpPr>
        <p:spPr>
          <a:xfrm>
            <a:off x="433388" y="1752600"/>
            <a:ext cx="8172450" cy="3773488"/>
          </a:xfrm>
        </p:spPr>
        <p:txBody>
          <a:bodyPr/>
          <a:lstStyle/>
          <a:p>
            <a:pPr>
              <a:buClr>
                <a:srgbClr val="FFFFFF"/>
              </a:buClr>
              <a:defRPr/>
            </a:pPr>
            <a:r>
              <a:rPr lang="en-US" dirty="0"/>
              <a:t>Cloud Storage - Anywhere and anytime access</a:t>
            </a:r>
          </a:p>
          <a:p>
            <a:pPr lvl="1">
              <a:buClr>
                <a:srgbClr val="FFFFFF"/>
              </a:buClr>
              <a:defRPr/>
            </a:pPr>
            <a:r>
              <a:rPr lang="en-US" dirty="0"/>
              <a:t>Blobs, Disks, Tables, Queues and Files</a:t>
            </a:r>
          </a:p>
          <a:p>
            <a:pPr>
              <a:buClr>
                <a:srgbClr val="FFFFFF"/>
              </a:buClr>
              <a:defRPr/>
            </a:pPr>
            <a:r>
              <a:rPr lang="en-US" dirty="0"/>
              <a:t>Highly Durable, Available and Massively Scalable</a:t>
            </a:r>
          </a:p>
          <a:p>
            <a:pPr lvl="1">
              <a:buClr>
                <a:srgbClr val="FFFFFF"/>
              </a:buClr>
              <a:defRPr/>
            </a:pPr>
            <a:r>
              <a:rPr lang="en-US" dirty="0"/>
              <a:t>Easily build “Internet scale” applications</a:t>
            </a:r>
          </a:p>
          <a:p>
            <a:pPr lvl="1">
              <a:buClr>
                <a:srgbClr val="FFFFFF"/>
              </a:buClr>
              <a:defRPr/>
            </a:pPr>
            <a:r>
              <a:rPr lang="en-US" dirty="0">
                <a:solidFill>
                  <a:schemeClr val="bg1">
                    <a:lumMod val="40000"/>
                    <a:lumOff val="60000"/>
                  </a:schemeClr>
                </a:solidFill>
              </a:rPr>
              <a:t>More than 35 </a:t>
            </a:r>
            <a:r>
              <a:rPr lang="en-US" dirty="0" err="1">
                <a:solidFill>
                  <a:schemeClr val="bg1">
                    <a:lumMod val="40000"/>
                    <a:lumOff val="60000"/>
                  </a:schemeClr>
                </a:solidFill>
              </a:rPr>
              <a:t>tril</a:t>
            </a:r>
            <a:r>
              <a:rPr lang="en-US" dirty="0">
                <a:solidFill>
                  <a:schemeClr val="bg1">
                    <a:lumMod val="40000"/>
                    <a:lumOff val="60000"/>
                  </a:schemeClr>
                </a:solidFill>
              </a:rPr>
              <a:t>+ Million requests/sec on average</a:t>
            </a:r>
          </a:p>
          <a:p>
            <a:pPr>
              <a:buClr>
                <a:srgbClr val="FFFFFF"/>
              </a:buClr>
              <a:defRPr/>
            </a:pPr>
            <a:r>
              <a:rPr lang="en-US" dirty="0"/>
              <a:t>Pay only for what you use</a:t>
            </a:r>
          </a:p>
          <a:p>
            <a:pPr>
              <a:buClr>
                <a:srgbClr val="FFFFFF"/>
              </a:buClr>
              <a:defRPr/>
            </a:pPr>
            <a:r>
              <a:rPr lang="en-US" dirty="0"/>
              <a:t>Exposed via easy and open REST APIs (</a:t>
            </a:r>
            <a:r>
              <a:rPr lang="en-US" dirty="0">
                <a:hlinkClick r:id="rId3"/>
              </a:rPr>
              <a:t>https://restfulapi.net/</a:t>
            </a:r>
            <a:r>
              <a:rPr lang="en-US" dirty="0"/>
              <a:t>)</a:t>
            </a:r>
          </a:p>
          <a:p>
            <a:pPr>
              <a:buClr>
                <a:srgbClr val="FFFFFF"/>
              </a:buClr>
              <a:defRPr/>
            </a:pPr>
            <a:endParaRPr lang="en-US" dirty="0"/>
          </a:p>
          <a:p>
            <a:pPr>
              <a:buClr>
                <a:srgbClr val="FFFFFF"/>
              </a:buClr>
              <a:defRPr/>
            </a:pPr>
            <a:r>
              <a:rPr lang="en-US" dirty="0"/>
              <a:t>Rich Client Libraries and Tools</a:t>
            </a: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44159AEA-1860-4C4F-C01C-23C48F9A70F8}"/>
              </a:ext>
            </a:extLst>
          </p:cNvPr>
          <p:cNvSpPr>
            <a:spLocks noGrp="1" noChangeArrowheads="1"/>
          </p:cNvSpPr>
          <p:nvPr>
            <p:ph type="title"/>
          </p:nvPr>
        </p:nvSpPr>
        <p:spPr/>
        <p:txBody>
          <a:bodyPr/>
          <a:lstStyle/>
          <a:p>
            <a:r>
              <a:rPr lang="en-US" altLang="en-US">
                <a:ea typeface="ＭＳ Ｐゴシック" panose="020B0600070205080204" pitchFamily="34" charset="-128"/>
              </a:rPr>
              <a:t>Durable storage</a:t>
            </a:r>
          </a:p>
        </p:txBody>
      </p:sp>
      <p:sp>
        <p:nvSpPr>
          <p:cNvPr id="58370" name="Content Placeholder 2">
            <a:extLst>
              <a:ext uri="{FF2B5EF4-FFF2-40B4-BE49-F238E27FC236}">
                <a16:creationId xmlns:a16="http://schemas.microsoft.com/office/drawing/2014/main" id="{DB8B1940-1558-B247-A3C5-AC0C7A8EABC8}"/>
              </a:ext>
            </a:extLst>
          </p:cNvPr>
          <p:cNvSpPr>
            <a:spLocks noGrp="1" noChangeArrowheads="1"/>
          </p:cNvSpPr>
          <p:nvPr>
            <p:ph idx="1"/>
          </p:nvPr>
        </p:nvSpPr>
        <p:spPr>
          <a:xfrm>
            <a:off x="381000" y="3324225"/>
            <a:ext cx="8382000" cy="3228975"/>
          </a:xfrm>
        </p:spPr>
        <p:txBody>
          <a:bodyPr/>
          <a:lstStyle/>
          <a:p>
            <a:r>
              <a:rPr lang="en-US" altLang="en-US">
                <a:ea typeface="ＭＳ Ｐゴシック" panose="020B0600070205080204" pitchFamily="34" charset="-128"/>
              </a:rPr>
              <a:t>Usage examples</a:t>
            </a:r>
          </a:p>
          <a:p>
            <a:pPr lvl="1"/>
            <a:r>
              <a:rPr lang="en-US" altLang="en-US">
                <a:ea typeface="ＭＳ Ｐゴシック" panose="020B0600070205080204" pitchFamily="34" charset="-128"/>
              </a:rPr>
              <a:t>Large items: blobs (store named files along with meta-data)</a:t>
            </a:r>
          </a:p>
          <a:p>
            <a:pPr lvl="1"/>
            <a:r>
              <a:rPr lang="en-US" altLang="en-US">
                <a:ea typeface="ＭＳ Ｐゴシック" panose="020B0600070205080204" pitchFamily="34" charset="-128"/>
              </a:rPr>
              <a:t>Service state: tables (NoSQL data store)</a:t>
            </a:r>
          </a:p>
          <a:p>
            <a:pPr lvl="1"/>
            <a:r>
              <a:rPr lang="en-US" altLang="en-US">
                <a:ea typeface="ＭＳ Ｐゴシック" panose="020B0600070205080204" pitchFamily="34" charset="-128"/>
              </a:rPr>
              <a:t>Service communication: queues</a:t>
            </a:r>
          </a:p>
          <a:p>
            <a:r>
              <a:rPr lang="en-US" altLang="en-US">
                <a:ea typeface="ＭＳ Ｐゴシック" panose="020B0600070205080204" pitchFamily="34" charset="-128"/>
              </a:rPr>
              <a:t>Three replicas of everything</a:t>
            </a:r>
          </a:p>
          <a:p>
            <a:endParaRPr lang="en-US" altLang="en-US">
              <a:ea typeface="ＭＳ Ｐゴシック" panose="020B0600070205080204" pitchFamily="34" charset="-128"/>
            </a:endParaRPr>
          </a:p>
        </p:txBody>
      </p:sp>
      <p:grpSp>
        <p:nvGrpSpPr>
          <p:cNvPr id="58371" name="Group 3">
            <a:extLst>
              <a:ext uri="{FF2B5EF4-FFF2-40B4-BE49-F238E27FC236}">
                <a16:creationId xmlns:a16="http://schemas.microsoft.com/office/drawing/2014/main" id="{B1E12458-5394-76B7-B7DF-7F01C67CD379}"/>
              </a:ext>
            </a:extLst>
          </p:cNvPr>
          <p:cNvGrpSpPr>
            <a:grpSpLocks/>
          </p:cNvGrpSpPr>
          <p:nvPr/>
        </p:nvGrpSpPr>
        <p:grpSpPr bwMode="auto">
          <a:xfrm>
            <a:off x="990600" y="1295400"/>
            <a:ext cx="1303338" cy="1711325"/>
            <a:chOff x="1184784" y="2831692"/>
            <a:chExt cx="1304000" cy="1710808"/>
          </a:xfrm>
        </p:grpSpPr>
        <p:sp>
          <p:nvSpPr>
            <p:cNvPr id="5" name="Flowchart: Multidocument 4">
              <a:extLst>
                <a:ext uri="{FF2B5EF4-FFF2-40B4-BE49-F238E27FC236}">
                  <a16:creationId xmlns:a16="http://schemas.microsoft.com/office/drawing/2014/main" id="{87B48CF3-042A-4F41-DC75-42B209FBD4C8}"/>
                </a:ext>
              </a:extLst>
            </p:cNvPr>
            <p:cNvSpPr>
              <a:spLocks noChangeArrowheads="1"/>
            </p:cNvSpPr>
            <p:nvPr/>
          </p:nvSpPr>
          <p:spPr bwMode="auto">
            <a:xfrm>
              <a:off x="1184784" y="3450630"/>
              <a:ext cx="1273822" cy="1091870"/>
            </a:xfrm>
            <a:prstGeom prst="flowChartMultidocument">
              <a:avLst/>
            </a:prstGeom>
            <a:gradFill rotWithShape="1">
              <a:gsLst>
                <a:gs pos="0">
                  <a:srgbClr val="EBF0FF"/>
                </a:gs>
                <a:gs pos="64999">
                  <a:srgbClr val="D1DEFF"/>
                </a:gs>
                <a:gs pos="100000">
                  <a:srgbClr val="BFD1FF"/>
                </a:gs>
              </a:gsLst>
              <a:lin ang="5400000" scaled="1"/>
            </a:gradFill>
            <a:ln w="9525">
              <a:solidFill>
                <a:srgbClr val="B1C1FA"/>
              </a:solidFill>
              <a:miter lim="800000"/>
              <a:headEnd/>
              <a:tailEnd/>
            </a:ln>
            <a:effectLst>
              <a:outerShdw blurRad="40000" dist="20000" dir="5400000" rotWithShape="0">
                <a:srgbClr val="808080">
                  <a:alpha val="37999"/>
                </a:srgbClr>
              </a:outerShdw>
            </a:effectLst>
          </p:spPr>
          <p:txBody>
            <a:bodyPr anchor="ctr"/>
            <a:lstStyle/>
            <a:p>
              <a:pPr algn="ctr">
                <a:defRPr/>
              </a:pPr>
              <a:endParaRPr lang="en-US" dirty="0">
                <a:solidFill>
                  <a:schemeClr val="dk1"/>
                </a:solidFill>
                <a:latin typeface="+mn-lt"/>
                <a:ea typeface="+mn-ea"/>
              </a:endParaRPr>
            </a:p>
          </p:txBody>
        </p:sp>
        <p:sp>
          <p:nvSpPr>
            <p:cNvPr id="58401" name="TextBox 5">
              <a:extLst>
                <a:ext uri="{FF2B5EF4-FFF2-40B4-BE49-F238E27FC236}">
                  <a16:creationId xmlns:a16="http://schemas.microsoft.com/office/drawing/2014/main" id="{857D2158-39E6-FB01-540A-6C8D613299A3}"/>
                </a:ext>
              </a:extLst>
            </p:cNvPr>
            <p:cNvSpPr txBox="1">
              <a:spLocks noChangeArrowheads="1"/>
            </p:cNvSpPr>
            <p:nvPr/>
          </p:nvSpPr>
          <p:spPr bwMode="auto">
            <a:xfrm>
              <a:off x="1278196" y="2831692"/>
              <a:ext cx="12105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3200"/>
                <a:t>Blobs</a:t>
              </a:r>
            </a:p>
          </p:txBody>
        </p:sp>
      </p:grpSp>
      <p:grpSp>
        <p:nvGrpSpPr>
          <p:cNvPr id="58372" name="Group 6">
            <a:extLst>
              <a:ext uri="{FF2B5EF4-FFF2-40B4-BE49-F238E27FC236}">
                <a16:creationId xmlns:a16="http://schemas.microsoft.com/office/drawing/2014/main" id="{6B10F3E0-02D2-02AB-14DB-FEA64C30886F}"/>
              </a:ext>
            </a:extLst>
          </p:cNvPr>
          <p:cNvGrpSpPr>
            <a:grpSpLocks/>
          </p:cNvGrpSpPr>
          <p:nvPr/>
        </p:nvGrpSpPr>
        <p:grpSpPr bwMode="auto">
          <a:xfrm>
            <a:off x="3716338" y="1300163"/>
            <a:ext cx="1444625" cy="1568450"/>
            <a:chOff x="3035722" y="2836606"/>
            <a:chExt cx="1444898" cy="1567967"/>
          </a:xfrm>
        </p:grpSpPr>
        <p:grpSp>
          <p:nvGrpSpPr>
            <p:cNvPr id="58389" name="Group 17">
              <a:extLst>
                <a:ext uri="{FF2B5EF4-FFF2-40B4-BE49-F238E27FC236}">
                  <a16:creationId xmlns:a16="http://schemas.microsoft.com/office/drawing/2014/main" id="{F6A665CC-9930-7ACE-AD0A-46E5406BD88C}"/>
                </a:ext>
              </a:extLst>
            </p:cNvPr>
            <p:cNvGrpSpPr>
              <a:grpSpLocks/>
            </p:cNvGrpSpPr>
            <p:nvPr/>
          </p:nvGrpSpPr>
          <p:grpSpPr bwMode="auto">
            <a:xfrm>
              <a:off x="3035722" y="3431453"/>
              <a:ext cx="1251155" cy="973120"/>
              <a:chOff x="6172200" y="1905000"/>
              <a:chExt cx="685800" cy="533400"/>
            </a:xfrm>
          </p:grpSpPr>
          <p:sp>
            <p:nvSpPr>
              <p:cNvPr id="10" name="Can 9">
                <a:extLst>
                  <a:ext uri="{FF2B5EF4-FFF2-40B4-BE49-F238E27FC236}">
                    <a16:creationId xmlns:a16="http://schemas.microsoft.com/office/drawing/2014/main" id="{2A387276-B9A6-E483-5E1B-24E6B34663A7}"/>
                  </a:ext>
                </a:extLst>
              </p:cNvPr>
              <p:cNvSpPr/>
              <p:nvPr/>
            </p:nvSpPr>
            <p:spPr>
              <a:xfrm>
                <a:off x="6172200" y="1905000"/>
                <a:ext cx="381000" cy="381000"/>
              </a:xfrm>
              <a:prstGeom prst="ca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1" name="Can 10">
                <a:extLst>
                  <a:ext uri="{FF2B5EF4-FFF2-40B4-BE49-F238E27FC236}">
                    <a16:creationId xmlns:a16="http://schemas.microsoft.com/office/drawing/2014/main" id="{61FE8FBF-1240-DF32-C1ED-DC562253BA27}"/>
                  </a:ext>
                </a:extLst>
              </p:cNvPr>
              <p:cNvSpPr/>
              <p:nvPr/>
            </p:nvSpPr>
            <p:spPr>
              <a:xfrm>
                <a:off x="6477000" y="1981200"/>
                <a:ext cx="381000" cy="381000"/>
              </a:xfrm>
              <a:prstGeom prst="ca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2" name="Can 11">
                <a:extLst>
                  <a:ext uri="{FF2B5EF4-FFF2-40B4-BE49-F238E27FC236}">
                    <a16:creationId xmlns:a16="http://schemas.microsoft.com/office/drawing/2014/main" id="{51E02F0A-8A90-CD7F-EDE3-CFC09734ED04}"/>
                  </a:ext>
                </a:extLst>
              </p:cNvPr>
              <p:cNvSpPr/>
              <p:nvPr/>
            </p:nvSpPr>
            <p:spPr>
              <a:xfrm>
                <a:off x="6324600" y="2057400"/>
                <a:ext cx="381000" cy="381000"/>
              </a:xfrm>
              <a:prstGeom prst="ca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dirty="0"/>
              </a:p>
            </p:txBody>
          </p:sp>
        </p:grpSp>
        <p:sp>
          <p:nvSpPr>
            <p:cNvPr id="58390" name="TextBox 8">
              <a:extLst>
                <a:ext uri="{FF2B5EF4-FFF2-40B4-BE49-F238E27FC236}">
                  <a16:creationId xmlns:a16="http://schemas.microsoft.com/office/drawing/2014/main" id="{0B7BD7F7-3EED-2FAB-479F-355BC55F5A82}"/>
                </a:ext>
              </a:extLst>
            </p:cNvPr>
            <p:cNvSpPr txBox="1">
              <a:spLocks noChangeArrowheads="1"/>
            </p:cNvSpPr>
            <p:nvPr/>
          </p:nvSpPr>
          <p:spPr bwMode="auto">
            <a:xfrm>
              <a:off x="3111912" y="2836606"/>
              <a:ext cx="1368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3200"/>
                <a:t>Tables</a:t>
              </a:r>
            </a:p>
          </p:txBody>
        </p:sp>
      </p:grpSp>
      <p:grpSp>
        <p:nvGrpSpPr>
          <p:cNvPr id="58373" name="Group 12">
            <a:extLst>
              <a:ext uri="{FF2B5EF4-FFF2-40B4-BE49-F238E27FC236}">
                <a16:creationId xmlns:a16="http://schemas.microsoft.com/office/drawing/2014/main" id="{F114D12A-F4EE-7E94-E9C8-74983C4F1DB8}"/>
              </a:ext>
            </a:extLst>
          </p:cNvPr>
          <p:cNvGrpSpPr>
            <a:grpSpLocks/>
          </p:cNvGrpSpPr>
          <p:nvPr/>
        </p:nvGrpSpPr>
        <p:grpSpPr bwMode="auto">
          <a:xfrm>
            <a:off x="5776913" y="1295400"/>
            <a:ext cx="2667000" cy="1298575"/>
            <a:chOff x="5066083" y="2841522"/>
            <a:chExt cx="2667978" cy="1297858"/>
          </a:xfrm>
        </p:grpSpPr>
        <p:grpSp>
          <p:nvGrpSpPr>
            <p:cNvPr id="58374" name="Group 23">
              <a:extLst>
                <a:ext uri="{FF2B5EF4-FFF2-40B4-BE49-F238E27FC236}">
                  <a16:creationId xmlns:a16="http://schemas.microsoft.com/office/drawing/2014/main" id="{88C93CA3-2AF5-FA59-6EB0-4D54FE702F53}"/>
                </a:ext>
              </a:extLst>
            </p:cNvPr>
            <p:cNvGrpSpPr>
              <a:grpSpLocks/>
            </p:cNvGrpSpPr>
            <p:nvPr/>
          </p:nvGrpSpPr>
          <p:grpSpPr bwMode="auto">
            <a:xfrm>
              <a:off x="5066083" y="3645310"/>
              <a:ext cx="2667978" cy="494070"/>
              <a:chOff x="3581400" y="4343400"/>
              <a:chExt cx="2057400" cy="381000"/>
            </a:xfrm>
          </p:grpSpPr>
          <p:sp>
            <p:nvSpPr>
              <p:cNvPr id="16" name="Rectangle 15">
                <a:extLst>
                  <a:ext uri="{FF2B5EF4-FFF2-40B4-BE49-F238E27FC236}">
                    <a16:creationId xmlns:a16="http://schemas.microsoft.com/office/drawing/2014/main" id="{BDC1E968-1FE1-CCE7-7551-8B14CEE62F36}"/>
                  </a:ext>
                </a:extLst>
              </p:cNvPr>
              <p:cNvSpPr>
                <a:spLocks noChangeArrowheads="1"/>
              </p:cNvSpPr>
              <p:nvPr/>
            </p:nvSpPr>
            <p:spPr bwMode="auto">
              <a:xfrm>
                <a:off x="3581400" y="4343886"/>
                <a:ext cx="2057400" cy="380514"/>
              </a:xfrm>
              <a:prstGeom prst="rect">
                <a:avLst/>
              </a:prstGeom>
              <a:gradFill rotWithShape="1">
                <a:gsLst>
                  <a:gs pos="0">
                    <a:srgbClr val="EBF0FF"/>
                  </a:gs>
                  <a:gs pos="64999">
                    <a:srgbClr val="D1DEFF"/>
                  </a:gs>
                  <a:gs pos="100000">
                    <a:srgbClr val="BFD1FF"/>
                  </a:gs>
                </a:gsLst>
                <a:lin ang="5400000" scaled="1"/>
              </a:gradFill>
              <a:ln w="9525">
                <a:solidFill>
                  <a:srgbClr val="B1C1FA"/>
                </a:solidFill>
                <a:miter lim="800000"/>
                <a:headEnd/>
                <a:tailEnd/>
              </a:ln>
              <a:effectLst>
                <a:outerShdw blurRad="40000" dist="20000" dir="5400000" rotWithShape="0">
                  <a:srgbClr val="808080">
                    <a:alpha val="37999"/>
                  </a:srgbClr>
                </a:outerShdw>
              </a:effectLst>
            </p:spPr>
            <p:txBody>
              <a:bodyPr anchor="ctr"/>
              <a:lstStyle/>
              <a:p>
                <a:pPr algn="ctr">
                  <a:defRPr/>
                </a:pPr>
                <a:r>
                  <a:rPr lang="en-US" dirty="0">
                    <a:solidFill>
                      <a:schemeClr val="dk1"/>
                    </a:solidFill>
                    <a:latin typeface="+mn-lt"/>
                    <a:ea typeface="+mn-ea"/>
                  </a:rPr>
                  <a:t>…</a:t>
                </a:r>
              </a:p>
            </p:txBody>
          </p:sp>
          <p:sp>
            <p:nvSpPr>
              <p:cNvPr id="17" name="Rounded Rectangle 16">
                <a:extLst>
                  <a:ext uri="{FF2B5EF4-FFF2-40B4-BE49-F238E27FC236}">
                    <a16:creationId xmlns:a16="http://schemas.microsoft.com/office/drawing/2014/main" id="{AEC3A781-4485-618B-9097-94F5BFB65771}"/>
                  </a:ext>
                </a:extLst>
              </p:cNvPr>
              <p:cNvSpPr/>
              <p:nvPr/>
            </p:nvSpPr>
            <p:spPr>
              <a:xfrm>
                <a:off x="3657600" y="4419600"/>
                <a:ext cx="304800" cy="2286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8" name="Rounded Rectangle 17">
                <a:extLst>
                  <a:ext uri="{FF2B5EF4-FFF2-40B4-BE49-F238E27FC236}">
                    <a16:creationId xmlns:a16="http://schemas.microsoft.com/office/drawing/2014/main" id="{1F2F7824-8E72-38FB-20B8-A258D79FAEFD}"/>
                  </a:ext>
                </a:extLst>
              </p:cNvPr>
              <p:cNvSpPr/>
              <p:nvPr/>
            </p:nvSpPr>
            <p:spPr>
              <a:xfrm>
                <a:off x="4038600" y="4419600"/>
                <a:ext cx="304800" cy="2286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19" name="Rounded Rectangle 18">
                <a:extLst>
                  <a:ext uri="{FF2B5EF4-FFF2-40B4-BE49-F238E27FC236}">
                    <a16:creationId xmlns:a16="http://schemas.microsoft.com/office/drawing/2014/main" id="{A1642980-018F-1D33-A1C1-D68D663E1CC1}"/>
                  </a:ext>
                </a:extLst>
              </p:cNvPr>
              <p:cNvSpPr/>
              <p:nvPr/>
            </p:nvSpPr>
            <p:spPr>
              <a:xfrm>
                <a:off x="4876800" y="4419600"/>
                <a:ext cx="304800" cy="2286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sp>
            <p:nvSpPr>
              <p:cNvPr id="20" name="Rounded Rectangle 19">
                <a:extLst>
                  <a:ext uri="{FF2B5EF4-FFF2-40B4-BE49-F238E27FC236}">
                    <a16:creationId xmlns:a16="http://schemas.microsoft.com/office/drawing/2014/main" id="{7A106FC2-40E1-BDDD-2B74-DBC65B1899C6}"/>
                  </a:ext>
                </a:extLst>
              </p:cNvPr>
              <p:cNvSpPr/>
              <p:nvPr/>
            </p:nvSpPr>
            <p:spPr>
              <a:xfrm>
                <a:off x="5257800" y="4419600"/>
                <a:ext cx="304800" cy="228600"/>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a:p>
            </p:txBody>
          </p:sp>
        </p:grpSp>
        <p:sp>
          <p:nvSpPr>
            <p:cNvPr id="58375" name="TextBox 14">
              <a:extLst>
                <a:ext uri="{FF2B5EF4-FFF2-40B4-BE49-F238E27FC236}">
                  <a16:creationId xmlns:a16="http://schemas.microsoft.com/office/drawing/2014/main" id="{99B9A813-B2EE-C38D-1634-97AFBA61E280}"/>
                </a:ext>
              </a:extLst>
            </p:cNvPr>
            <p:cNvSpPr txBox="1">
              <a:spLocks noChangeArrowheads="1"/>
            </p:cNvSpPr>
            <p:nvPr/>
          </p:nvSpPr>
          <p:spPr bwMode="auto">
            <a:xfrm>
              <a:off x="5663386" y="2841522"/>
              <a:ext cx="1619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3200"/>
                <a:t>Queues</a:t>
              </a:r>
            </a:p>
          </p:txBody>
        </p:sp>
      </p:gr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A6E085-D4B1-8217-07B0-F0D7CE16FA96}"/>
              </a:ext>
            </a:extLst>
          </p:cNvPr>
          <p:cNvSpPr/>
          <p:nvPr/>
        </p:nvSpPr>
        <p:spPr bwMode="auto">
          <a:xfrm>
            <a:off x="228600" y="4318000"/>
            <a:ext cx="8739188" cy="2235200"/>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defTabSz="685647">
              <a:defRPr/>
            </a:pPr>
            <a:endParaRPr lang="en-US" sz="1471" dirty="0">
              <a:gradFill>
                <a:gsLst>
                  <a:gs pos="0">
                    <a:srgbClr val="FFFFFF"/>
                  </a:gs>
                  <a:gs pos="100000">
                    <a:srgbClr val="FFFFFF"/>
                  </a:gs>
                </a:gsLst>
                <a:lin ang="5400000" scaled="0"/>
              </a:gradFill>
            </a:endParaRPr>
          </a:p>
        </p:txBody>
      </p:sp>
      <p:sp>
        <p:nvSpPr>
          <p:cNvPr id="60418" name="Title 1">
            <a:extLst>
              <a:ext uri="{FF2B5EF4-FFF2-40B4-BE49-F238E27FC236}">
                <a16:creationId xmlns:a16="http://schemas.microsoft.com/office/drawing/2014/main" id="{E1087B2A-3784-8287-5166-C18EFFE787BC}"/>
              </a:ext>
            </a:extLst>
          </p:cNvPr>
          <p:cNvSpPr>
            <a:spLocks noGrp="1" noChangeArrowheads="1"/>
          </p:cNvSpPr>
          <p:nvPr>
            <p:ph type="title"/>
          </p:nvPr>
        </p:nvSpPr>
        <p:spPr/>
        <p:txBody>
          <a:bodyPr/>
          <a:lstStyle/>
          <a:p>
            <a:pPr algn="l"/>
            <a:r>
              <a:rPr lang="en-US" altLang="en-US">
                <a:ea typeface="ＭＳ Ｐゴシック" panose="020B0600070205080204" pitchFamily="34" charset="-128"/>
              </a:rPr>
              <a:t>Abstractions – Blobs</a:t>
            </a:r>
          </a:p>
        </p:txBody>
      </p:sp>
      <p:sp>
        <p:nvSpPr>
          <p:cNvPr id="3" name="Text Placeholder 2">
            <a:extLst>
              <a:ext uri="{FF2B5EF4-FFF2-40B4-BE49-F238E27FC236}">
                <a16:creationId xmlns:a16="http://schemas.microsoft.com/office/drawing/2014/main" id="{2E34C908-B818-6E62-8AEA-25110EF7830C}"/>
              </a:ext>
            </a:extLst>
          </p:cNvPr>
          <p:cNvSpPr>
            <a:spLocks noGrp="1"/>
          </p:cNvSpPr>
          <p:nvPr>
            <p:ph type="body" sz="quarter" idx="10"/>
          </p:nvPr>
        </p:nvSpPr>
        <p:spPr>
          <a:xfrm>
            <a:off x="176213" y="1204913"/>
            <a:ext cx="8570912" cy="4071937"/>
          </a:xfrm>
        </p:spPr>
        <p:txBody>
          <a:bodyPr>
            <a:normAutofit/>
          </a:bodyPr>
          <a:lstStyle/>
          <a:p>
            <a:pPr>
              <a:defRPr/>
            </a:pPr>
            <a:r>
              <a:rPr lang="en-US" dirty="0"/>
              <a:t>Blobs – Massively scalable object store in the cloud</a:t>
            </a:r>
          </a:p>
          <a:p>
            <a:pPr lvl="1">
              <a:defRPr/>
            </a:pPr>
            <a:r>
              <a:rPr lang="en-US" dirty="0"/>
              <a:t>Simple REST interface (Post, Put, Get, Delete)</a:t>
            </a:r>
          </a:p>
          <a:p>
            <a:pPr lvl="1">
              <a:defRPr/>
            </a:pPr>
            <a:r>
              <a:rPr lang="en-US" dirty="0"/>
              <a:t>Data sharing – share documents, pictures, video, music, etc.</a:t>
            </a:r>
          </a:p>
          <a:p>
            <a:pPr lvl="1">
              <a:defRPr/>
            </a:pPr>
            <a:r>
              <a:rPr lang="en-US" dirty="0"/>
              <a:t>Big Data – store raw data/logs and compute/map reduce over data</a:t>
            </a:r>
          </a:p>
          <a:p>
            <a:pPr lvl="1">
              <a:defRPr/>
            </a:pPr>
            <a:r>
              <a:rPr lang="en-US" dirty="0"/>
              <a:t>Backups – data and device backups</a:t>
            </a:r>
          </a:p>
          <a:p>
            <a:pPr marL="252134" lvl="1" indent="0">
              <a:buFontTx/>
              <a:buNone/>
              <a:defRPr/>
            </a:pPr>
            <a:endParaRPr lang="en-US" dirty="0"/>
          </a:p>
        </p:txBody>
      </p:sp>
      <p:pic>
        <p:nvPicPr>
          <p:cNvPr id="60420" name="Picture 3">
            <a:extLst>
              <a:ext uri="{FF2B5EF4-FFF2-40B4-BE49-F238E27FC236}">
                <a16:creationId xmlns:a16="http://schemas.microsoft.com/office/drawing/2014/main" id="{2A69A7DC-DF40-16B5-FB61-F4982F95B4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8" y="4548188"/>
            <a:ext cx="8634412"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A9B567-D37B-584E-7BCC-EB98C1C061A7}"/>
              </a:ext>
            </a:extLst>
          </p:cNvPr>
          <p:cNvSpPr/>
          <p:nvPr/>
        </p:nvSpPr>
        <p:spPr bwMode="auto">
          <a:xfrm>
            <a:off x="201613" y="3652838"/>
            <a:ext cx="8740775" cy="2414587"/>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defTabSz="685647">
              <a:defRPr/>
            </a:pPr>
            <a:endParaRPr lang="en-US" sz="1471" dirty="0">
              <a:gradFill>
                <a:gsLst>
                  <a:gs pos="0">
                    <a:srgbClr val="FFFFFF"/>
                  </a:gs>
                  <a:gs pos="100000">
                    <a:srgbClr val="FFFFFF"/>
                  </a:gs>
                </a:gsLst>
                <a:lin ang="5400000" scaled="0"/>
              </a:gradFill>
            </a:endParaRPr>
          </a:p>
        </p:txBody>
      </p:sp>
      <p:sp>
        <p:nvSpPr>
          <p:cNvPr id="62466" name="Title 1">
            <a:extLst>
              <a:ext uri="{FF2B5EF4-FFF2-40B4-BE49-F238E27FC236}">
                <a16:creationId xmlns:a16="http://schemas.microsoft.com/office/drawing/2014/main" id="{634FFF29-A164-F1DB-F45D-AFA83A008A26}"/>
              </a:ext>
            </a:extLst>
          </p:cNvPr>
          <p:cNvSpPr>
            <a:spLocks noGrp="1" noChangeArrowheads="1"/>
          </p:cNvSpPr>
          <p:nvPr>
            <p:ph type="title"/>
          </p:nvPr>
        </p:nvSpPr>
        <p:spPr/>
        <p:txBody>
          <a:bodyPr/>
          <a:lstStyle/>
          <a:p>
            <a:pPr algn="l"/>
            <a:r>
              <a:rPr lang="en-US" altLang="en-US">
                <a:ea typeface="ＭＳ Ｐゴシック" panose="020B0600070205080204" pitchFamily="34" charset="-128"/>
              </a:rPr>
              <a:t>Abstractions – Disks</a:t>
            </a:r>
          </a:p>
        </p:txBody>
      </p:sp>
      <p:sp>
        <p:nvSpPr>
          <p:cNvPr id="62467" name="Text Placeholder 2">
            <a:extLst>
              <a:ext uri="{FF2B5EF4-FFF2-40B4-BE49-F238E27FC236}">
                <a16:creationId xmlns:a16="http://schemas.microsoft.com/office/drawing/2014/main" id="{6F8C10CD-0906-822B-4933-0BE95593E98B}"/>
              </a:ext>
            </a:extLst>
          </p:cNvPr>
          <p:cNvSpPr>
            <a:spLocks noGrp="1" noChangeArrowheads="1"/>
          </p:cNvSpPr>
          <p:nvPr>
            <p:ph type="body" sz="quarter" idx="10"/>
          </p:nvPr>
        </p:nvSpPr>
        <p:spPr>
          <a:xfrm>
            <a:off x="201613" y="998538"/>
            <a:ext cx="8740775" cy="1992312"/>
          </a:xfrm>
        </p:spPr>
        <p:txBody>
          <a:bodyPr/>
          <a:lstStyle/>
          <a:p>
            <a:r>
              <a:rPr lang="en-US" altLang="en-US" sz="2000">
                <a:ea typeface="ＭＳ Ｐゴシック" panose="020B0600070205080204" pitchFamily="34" charset="-128"/>
              </a:rPr>
              <a:t>Persistent disks for VMs in Azure </a:t>
            </a:r>
          </a:p>
          <a:p>
            <a:r>
              <a:rPr lang="en-US" altLang="en-US" sz="2000">
                <a:ea typeface="ＭＳ Ｐゴシック" panose="020B0600070205080204" pitchFamily="34" charset="-128"/>
              </a:rPr>
              <a:t>Disks are VHDs stored in Azure Page Blobs</a:t>
            </a:r>
          </a:p>
          <a:p>
            <a:r>
              <a:rPr lang="en-US" altLang="en-US" sz="2000">
                <a:ea typeface="ＭＳ Ｐゴシック" panose="020B0600070205080204" pitchFamily="34" charset="-128"/>
              </a:rPr>
              <a:t>Page blobs are optimized for random I/O</a:t>
            </a:r>
          </a:p>
          <a:p>
            <a:r>
              <a:rPr lang="en-US" altLang="en-US" sz="2000">
                <a:ea typeface="ＭＳ Ｐゴシック" panose="020B0600070205080204" pitchFamily="34" charset="-128"/>
              </a:rPr>
              <a:t>VM see the VHD/blob as a disk</a:t>
            </a:r>
          </a:p>
          <a:p>
            <a:pPr lvl="1"/>
            <a:r>
              <a:rPr lang="en-US" altLang="en-US" sz="1600">
                <a:ea typeface="ＭＳ Ｐゴシック" panose="020B0600070205080204" pitchFamily="34" charset="-128"/>
              </a:rPr>
              <a:t>Reads translated to GETs, writes to PUTs</a:t>
            </a:r>
          </a:p>
          <a:p>
            <a:pPr lvl="1"/>
            <a:r>
              <a:rPr lang="en-US" altLang="en-US" sz="1600">
                <a:ea typeface="ＭＳ Ｐゴシック" panose="020B0600070205080204" pitchFamily="34" charset="-128"/>
              </a:rPr>
              <a:t>Blob protected by write-lease</a:t>
            </a:r>
          </a:p>
          <a:p>
            <a:pPr lvl="1"/>
            <a:r>
              <a:rPr lang="en-US" altLang="en-US" sz="1600">
                <a:ea typeface="ＭＳ Ｐゴシック" panose="020B0600070205080204" pitchFamily="34" charset="-128"/>
              </a:rPr>
              <a:t>Reads from the blob (and snapshots) still allowed</a:t>
            </a:r>
          </a:p>
        </p:txBody>
      </p:sp>
      <p:pic>
        <p:nvPicPr>
          <p:cNvPr id="62468" name="Picture 4">
            <a:extLst>
              <a:ext uri="{FF2B5EF4-FFF2-40B4-BE49-F238E27FC236}">
                <a16:creationId xmlns:a16="http://schemas.microsoft.com/office/drawing/2014/main" id="{58D4C243-E707-474F-108C-47EEE32340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702050"/>
            <a:ext cx="7986713"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F55A195-E2C2-6290-8327-4B5CEAD4EB97}"/>
              </a:ext>
            </a:extLst>
          </p:cNvPr>
          <p:cNvSpPr/>
          <p:nvPr/>
        </p:nvSpPr>
        <p:spPr bwMode="auto">
          <a:xfrm>
            <a:off x="5451102" y="1048524"/>
            <a:ext cx="3491285" cy="2431277"/>
          </a:xfrm>
          <a:prstGeom prst="rect">
            <a:avLst/>
          </a:prstGeom>
          <a:solidFill>
            <a:schemeClr val="accent4"/>
          </a:solidFill>
          <a:ln w="9525" cap="flat" cmpd="sng" algn="ctr">
            <a:noFill/>
            <a:prstDash val="solid"/>
            <a:headEnd type="none" w="med" len="med"/>
            <a:tailEnd type="none" w="med" len="med"/>
          </a:ln>
          <a:effectLst/>
        </p:spPr>
        <p:txBody>
          <a:bodyPr lIns="91432" tIns="91432" rIns="91432" bIns="91432"/>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8" name="Freeform 79">
            <a:extLst>
              <a:ext uri="{FF2B5EF4-FFF2-40B4-BE49-F238E27FC236}">
                <a16:creationId xmlns:a16="http://schemas.microsoft.com/office/drawing/2014/main" id="{0F6AA887-ED22-81D2-B0B3-F49F8C0E644A}"/>
              </a:ext>
            </a:extLst>
          </p:cNvPr>
          <p:cNvSpPr>
            <a:spLocks noEditPoints="1"/>
          </p:cNvSpPr>
          <p:nvPr/>
        </p:nvSpPr>
        <p:spPr bwMode="black">
          <a:xfrm>
            <a:off x="6156325" y="1638300"/>
            <a:ext cx="511175"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62471" name="Freeform 79">
            <a:extLst>
              <a:ext uri="{FF2B5EF4-FFF2-40B4-BE49-F238E27FC236}">
                <a16:creationId xmlns:a16="http://schemas.microsoft.com/office/drawing/2014/main" id="{C5A5CD44-A3E8-C9C0-3A90-42CFE3F91ABE}"/>
              </a:ext>
            </a:extLst>
          </p:cNvPr>
          <p:cNvSpPr>
            <a:spLocks noEditPoints="1"/>
          </p:cNvSpPr>
          <p:nvPr/>
        </p:nvSpPr>
        <p:spPr bwMode="black">
          <a:xfrm>
            <a:off x="6156325" y="2570163"/>
            <a:ext cx="511175"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0" name="Freeform 79">
            <a:extLst>
              <a:ext uri="{FF2B5EF4-FFF2-40B4-BE49-F238E27FC236}">
                <a16:creationId xmlns:a16="http://schemas.microsoft.com/office/drawing/2014/main" id="{64F668A2-6DA3-45A5-579F-7C52189DB77B}"/>
              </a:ext>
            </a:extLst>
          </p:cNvPr>
          <p:cNvSpPr>
            <a:spLocks noEditPoints="1"/>
          </p:cNvSpPr>
          <p:nvPr/>
        </p:nvSpPr>
        <p:spPr bwMode="black">
          <a:xfrm>
            <a:off x="6942138" y="1638300"/>
            <a:ext cx="509587"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62473" name="Freeform 79">
            <a:extLst>
              <a:ext uri="{FF2B5EF4-FFF2-40B4-BE49-F238E27FC236}">
                <a16:creationId xmlns:a16="http://schemas.microsoft.com/office/drawing/2014/main" id="{A008B672-C18D-C425-174D-5F83172251F4}"/>
              </a:ext>
            </a:extLst>
          </p:cNvPr>
          <p:cNvSpPr>
            <a:spLocks noEditPoints="1"/>
          </p:cNvSpPr>
          <p:nvPr/>
        </p:nvSpPr>
        <p:spPr bwMode="black">
          <a:xfrm>
            <a:off x="6942138" y="2570163"/>
            <a:ext cx="509587"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2" name="Freeform 79">
            <a:extLst>
              <a:ext uri="{FF2B5EF4-FFF2-40B4-BE49-F238E27FC236}">
                <a16:creationId xmlns:a16="http://schemas.microsoft.com/office/drawing/2014/main" id="{E2DC96C9-4F73-B60C-E394-51B44F86E458}"/>
              </a:ext>
            </a:extLst>
          </p:cNvPr>
          <p:cNvSpPr>
            <a:spLocks noEditPoints="1"/>
          </p:cNvSpPr>
          <p:nvPr/>
        </p:nvSpPr>
        <p:spPr bwMode="black">
          <a:xfrm>
            <a:off x="7726363" y="1638300"/>
            <a:ext cx="509587"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sp>
        <p:nvSpPr>
          <p:cNvPr id="13" name="Freeform 79">
            <a:extLst>
              <a:ext uri="{FF2B5EF4-FFF2-40B4-BE49-F238E27FC236}">
                <a16:creationId xmlns:a16="http://schemas.microsoft.com/office/drawing/2014/main" id="{0986C998-29D1-FAA9-9461-C36636098D4E}"/>
              </a:ext>
            </a:extLst>
          </p:cNvPr>
          <p:cNvSpPr>
            <a:spLocks noEditPoints="1"/>
          </p:cNvSpPr>
          <p:nvPr/>
        </p:nvSpPr>
        <p:spPr bwMode="black">
          <a:xfrm>
            <a:off x="7726363" y="2570163"/>
            <a:ext cx="509587" cy="688975"/>
          </a:xfrm>
          <a:custGeom>
            <a:avLst/>
            <a:gdLst>
              <a:gd name="T0" fmla="*/ 2147483646 w 1615"/>
              <a:gd name="T1" fmla="*/ 2147483646 h 2179"/>
              <a:gd name="T2" fmla="*/ 2147483646 w 1615"/>
              <a:gd name="T3" fmla="*/ 2147483646 h 2179"/>
              <a:gd name="T4" fmla="*/ 2147483646 w 1615"/>
              <a:gd name="T5" fmla="*/ 0 h 2179"/>
              <a:gd name="T6" fmla="*/ 2147483646 w 1615"/>
              <a:gd name="T7" fmla="*/ 2147483646 h 2179"/>
              <a:gd name="T8" fmla="*/ 2147483646 w 1615"/>
              <a:gd name="T9" fmla="*/ 2147483646 h 2179"/>
              <a:gd name="T10" fmla="*/ 2147483646 w 1615"/>
              <a:gd name="T11" fmla="*/ 2147483646 h 2179"/>
              <a:gd name="T12" fmla="*/ 0 w 1615"/>
              <a:gd name="T13" fmla="*/ 2147483646 h 2179"/>
              <a:gd name="T14" fmla="*/ 2147483646 w 1615"/>
              <a:gd name="T15" fmla="*/ 2147483646 h 2179"/>
              <a:gd name="T16" fmla="*/ 2147483646 w 1615"/>
              <a:gd name="T17" fmla="*/ 2147483646 h 2179"/>
              <a:gd name="T18" fmla="*/ 2147483646 w 1615"/>
              <a:gd name="T19" fmla="*/ 2147483646 h 2179"/>
              <a:gd name="T20" fmla="*/ 2147483646 w 1615"/>
              <a:gd name="T21" fmla="*/ 2147483646 h 2179"/>
              <a:gd name="T22" fmla="*/ 2147483646 w 1615"/>
              <a:gd name="T23" fmla="*/ 2147483646 h 2179"/>
              <a:gd name="T24" fmla="*/ 2147483646 w 1615"/>
              <a:gd name="T25" fmla="*/ 2147483646 h 2179"/>
              <a:gd name="T26" fmla="*/ 2147483646 w 1615"/>
              <a:gd name="T27" fmla="*/ 2147483646 h 2179"/>
              <a:gd name="T28" fmla="*/ 2147483646 w 1615"/>
              <a:gd name="T29" fmla="*/ 2147483646 h 2179"/>
              <a:gd name="T30" fmla="*/ 2147483646 w 1615"/>
              <a:gd name="T31" fmla="*/ 2147483646 h 2179"/>
              <a:gd name="T32" fmla="*/ 2147483646 w 1615"/>
              <a:gd name="T33" fmla="*/ 2147483646 h 2179"/>
              <a:gd name="T34" fmla="*/ 2147483646 w 1615"/>
              <a:gd name="T35" fmla="*/ 2147483646 h 2179"/>
              <a:gd name="T36" fmla="*/ 2147483646 w 1615"/>
              <a:gd name="T37" fmla="*/ 2147483646 h 2179"/>
              <a:gd name="T38" fmla="*/ 2147483646 w 1615"/>
              <a:gd name="T39" fmla="*/ 2147483646 h 2179"/>
              <a:gd name="T40" fmla="*/ 2147483646 w 1615"/>
              <a:gd name="T41" fmla="*/ 2147483646 h 2179"/>
              <a:gd name="T42" fmla="*/ 2147483646 w 1615"/>
              <a:gd name="T43" fmla="*/ 2147483646 h 2179"/>
              <a:gd name="T44" fmla="*/ 2147483646 w 1615"/>
              <a:gd name="T45" fmla="*/ 2147483646 h 2179"/>
              <a:gd name="T46" fmla="*/ 2147483646 w 1615"/>
              <a:gd name="T47" fmla="*/ 2147483646 h 2179"/>
              <a:gd name="T48" fmla="*/ 2147483646 w 1615"/>
              <a:gd name="T49" fmla="*/ 2147483646 h 2179"/>
              <a:gd name="T50" fmla="*/ 2147483646 w 1615"/>
              <a:gd name="T51" fmla="*/ 2147483646 h 2179"/>
              <a:gd name="T52" fmla="*/ 2147483646 w 1615"/>
              <a:gd name="T53" fmla="*/ 2147483646 h 2179"/>
              <a:gd name="T54" fmla="*/ 2147483646 w 1615"/>
              <a:gd name="T55" fmla="*/ 2147483646 h 2179"/>
              <a:gd name="T56" fmla="*/ 2147483646 w 1615"/>
              <a:gd name="T57" fmla="*/ 2147483646 h 2179"/>
              <a:gd name="T58" fmla="*/ 2147483646 w 1615"/>
              <a:gd name="T59" fmla="*/ 2147483646 h 2179"/>
              <a:gd name="T60" fmla="*/ 2147483646 w 1615"/>
              <a:gd name="T61" fmla="*/ 2147483646 h 2179"/>
              <a:gd name="T62" fmla="*/ 2147483646 w 1615"/>
              <a:gd name="T63" fmla="*/ 2147483646 h 2179"/>
              <a:gd name="T64" fmla="*/ 2147483646 w 1615"/>
              <a:gd name="T65" fmla="*/ 2147483646 h 2179"/>
              <a:gd name="T66" fmla="*/ 2147483646 w 1615"/>
              <a:gd name="T67" fmla="*/ 2147483646 h 2179"/>
              <a:gd name="T68" fmla="*/ 2147483646 w 1615"/>
              <a:gd name="T69" fmla="*/ 2147483646 h 2179"/>
              <a:gd name="T70" fmla="*/ 2147483646 w 1615"/>
              <a:gd name="T71" fmla="*/ 2147483646 h 2179"/>
              <a:gd name="T72" fmla="*/ 2147483646 w 1615"/>
              <a:gd name="T73" fmla="*/ 2147483646 h 2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2299" tIns="41149" rIns="82299" bIns="41149"/>
          <a:lstStyle/>
          <a:p>
            <a:endParaRPr lang="en-US"/>
          </a:p>
        </p:txBody>
      </p:sp>
      <p:cxnSp>
        <p:nvCxnSpPr>
          <p:cNvPr id="14" name="Straight Connector 13">
            <a:extLst>
              <a:ext uri="{FF2B5EF4-FFF2-40B4-BE49-F238E27FC236}">
                <a16:creationId xmlns:a16="http://schemas.microsoft.com/office/drawing/2014/main" id="{3F2FBC57-B06B-93F3-4C98-188901187B80}"/>
              </a:ext>
            </a:extLst>
          </p:cNvPr>
          <p:cNvCxnSpPr/>
          <p:nvPr/>
        </p:nvCxnSpPr>
        <p:spPr>
          <a:xfrm>
            <a:off x="6411913" y="2327275"/>
            <a:ext cx="784225" cy="24288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E24B2B5-9D30-5267-6B62-568382D3D64D}"/>
              </a:ext>
            </a:extLst>
          </p:cNvPr>
          <p:cNvCxnSpPr/>
          <p:nvPr/>
        </p:nvCxnSpPr>
        <p:spPr>
          <a:xfrm>
            <a:off x="6411913" y="2327275"/>
            <a:ext cx="0" cy="236538"/>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nodeType="afterGroup">
                            <p:stCondLst>
                              <p:cond delay="500"/>
                            </p:stCondLst>
                            <p:childTnLst>
                              <p:par>
                                <p:cTn id="21" presetID="22" presetClass="entr" presetSubtype="1"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22" presetClass="entr" presetSubtype="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06350-3DAE-AF9F-9523-5DBEA68A95A6}"/>
              </a:ext>
            </a:extLst>
          </p:cNvPr>
          <p:cNvSpPr/>
          <p:nvPr/>
        </p:nvSpPr>
        <p:spPr bwMode="auto">
          <a:xfrm>
            <a:off x="33338" y="3597275"/>
            <a:ext cx="9020175" cy="2346325"/>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defTabSz="685647">
              <a:defRPr/>
            </a:pPr>
            <a:endParaRPr lang="en-US" sz="1471" dirty="0">
              <a:gradFill>
                <a:gsLst>
                  <a:gs pos="0">
                    <a:srgbClr val="FFFFFF"/>
                  </a:gs>
                  <a:gs pos="100000">
                    <a:srgbClr val="FFFFFF"/>
                  </a:gs>
                </a:gsLst>
                <a:lin ang="5400000" scaled="0"/>
              </a:gradFill>
            </a:endParaRPr>
          </a:p>
        </p:txBody>
      </p:sp>
      <p:sp>
        <p:nvSpPr>
          <p:cNvPr id="63490" name="Title 1">
            <a:extLst>
              <a:ext uri="{FF2B5EF4-FFF2-40B4-BE49-F238E27FC236}">
                <a16:creationId xmlns:a16="http://schemas.microsoft.com/office/drawing/2014/main" id="{E7C46D5D-D9D2-6CC7-39C7-42629B9FCD32}"/>
              </a:ext>
            </a:extLst>
          </p:cNvPr>
          <p:cNvSpPr>
            <a:spLocks noGrp="1" noChangeArrowheads="1"/>
          </p:cNvSpPr>
          <p:nvPr>
            <p:ph type="title"/>
          </p:nvPr>
        </p:nvSpPr>
        <p:spPr/>
        <p:txBody>
          <a:bodyPr/>
          <a:lstStyle/>
          <a:p>
            <a:pPr algn="l"/>
            <a:r>
              <a:rPr lang="en-US" altLang="en-US">
                <a:ea typeface="ＭＳ Ｐゴシック" panose="020B0600070205080204" pitchFamily="34" charset="-128"/>
              </a:rPr>
              <a:t>Abstractions – Tables</a:t>
            </a:r>
          </a:p>
        </p:txBody>
      </p:sp>
      <p:sp>
        <p:nvSpPr>
          <p:cNvPr id="3" name="Text Placeholder 2">
            <a:extLst>
              <a:ext uri="{FF2B5EF4-FFF2-40B4-BE49-F238E27FC236}">
                <a16:creationId xmlns:a16="http://schemas.microsoft.com/office/drawing/2014/main" id="{6B8A2884-54E7-1AC7-1844-024107C08365}"/>
              </a:ext>
            </a:extLst>
          </p:cNvPr>
          <p:cNvSpPr>
            <a:spLocks noGrp="1"/>
          </p:cNvSpPr>
          <p:nvPr>
            <p:ph type="body" sz="quarter" idx="10"/>
          </p:nvPr>
        </p:nvSpPr>
        <p:spPr>
          <a:xfrm>
            <a:off x="304800" y="1046163"/>
            <a:ext cx="8737600" cy="4038600"/>
          </a:xfrm>
        </p:spPr>
        <p:txBody>
          <a:bodyPr>
            <a:normAutofit/>
          </a:bodyPr>
          <a:lstStyle/>
          <a:p>
            <a:pPr>
              <a:defRPr/>
            </a:pPr>
            <a:r>
              <a:rPr lang="en-US" dirty="0"/>
              <a:t>Tables – Massively scalable NoSQL cloud store</a:t>
            </a:r>
          </a:p>
          <a:p>
            <a:pPr lvl="1">
              <a:defRPr/>
            </a:pPr>
            <a:r>
              <a:rPr lang="en-US" dirty="0"/>
              <a:t>Key/Attribute(s) store at scale</a:t>
            </a:r>
          </a:p>
          <a:p>
            <a:pPr lvl="1">
              <a:defRPr/>
            </a:pPr>
            <a:r>
              <a:rPr lang="en-US" dirty="0"/>
              <a:t>Store user, device or any type of metadata for your service</a:t>
            </a:r>
          </a:p>
          <a:p>
            <a:pPr lvl="1">
              <a:defRPr/>
            </a:pPr>
            <a:r>
              <a:rPr lang="en-US" dirty="0"/>
              <a:t>Auto load balances partitions to meet traffic needs</a:t>
            </a:r>
          </a:p>
          <a:p>
            <a:pPr marL="252134" lvl="1" indent="0">
              <a:buFontTx/>
              <a:buNone/>
              <a:defRPr/>
            </a:pPr>
            <a:endParaRPr lang="en-US" dirty="0"/>
          </a:p>
        </p:txBody>
      </p:sp>
      <p:pic>
        <p:nvPicPr>
          <p:cNvPr id="63492" name="Picture 4">
            <a:extLst>
              <a:ext uri="{FF2B5EF4-FFF2-40B4-BE49-F238E27FC236}">
                <a16:creationId xmlns:a16="http://schemas.microsoft.com/office/drawing/2014/main" id="{A4F4EB0A-5C50-51FF-1AFF-5580B4A38A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75" y="3652838"/>
            <a:ext cx="5435600"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0BC23F-27D5-69AC-89F2-C26493F13173}"/>
              </a:ext>
            </a:extLst>
          </p:cNvPr>
          <p:cNvSpPr/>
          <p:nvPr/>
        </p:nvSpPr>
        <p:spPr bwMode="auto">
          <a:xfrm>
            <a:off x="33338" y="3597275"/>
            <a:ext cx="9020175" cy="2346325"/>
          </a:xfrm>
          <a:prstGeom prst="rect">
            <a:avLst/>
          </a:prstGeom>
          <a:solidFill>
            <a:schemeClr val="tx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defTabSz="685647">
              <a:defRPr/>
            </a:pPr>
            <a:endParaRPr lang="en-US" sz="1471" dirty="0">
              <a:gradFill>
                <a:gsLst>
                  <a:gs pos="0">
                    <a:srgbClr val="FFFFFF"/>
                  </a:gs>
                  <a:gs pos="100000">
                    <a:srgbClr val="FFFFFF"/>
                  </a:gs>
                </a:gsLst>
                <a:lin ang="5400000" scaled="0"/>
              </a:gradFill>
            </a:endParaRPr>
          </a:p>
        </p:txBody>
      </p:sp>
      <p:sp>
        <p:nvSpPr>
          <p:cNvPr id="65538" name="Title 1">
            <a:extLst>
              <a:ext uri="{FF2B5EF4-FFF2-40B4-BE49-F238E27FC236}">
                <a16:creationId xmlns:a16="http://schemas.microsoft.com/office/drawing/2014/main" id="{B05FEB5E-2AE5-EA15-BDC4-FA24667A555E}"/>
              </a:ext>
            </a:extLst>
          </p:cNvPr>
          <p:cNvSpPr>
            <a:spLocks noGrp="1" noChangeArrowheads="1"/>
          </p:cNvSpPr>
          <p:nvPr>
            <p:ph type="title"/>
          </p:nvPr>
        </p:nvSpPr>
        <p:spPr>
          <a:xfrm>
            <a:off x="173038" y="319088"/>
            <a:ext cx="8742362" cy="674687"/>
          </a:xfrm>
        </p:spPr>
        <p:txBody>
          <a:bodyPr/>
          <a:lstStyle/>
          <a:p>
            <a:pPr algn="l"/>
            <a:r>
              <a:rPr lang="en-US" altLang="en-US">
                <a:ea typeface="ＭＳ Ｐゴシック" panose="020B0600070205080204" pitchFamily="34" charset="-128"/>
              </a:rPr>
              <a:t>Abstractions – Queues</a:t>
            </a:r>
          </a:p>
        </p:txBody>
      </p:sp>
      <p:sp>
        <p:nvSpPr>
          <p:cNvPr id="3" name="Text Placeholder 2">
            <a:extLst>
              <a:ext uri="{FF2B5EF4-FFF2-40B4-BE49-F238E27FC236}">
                <a16:creationId xmlns:a16="http://schemas.microsoft.com/office/drawing/2014/main" id="{366B8481-751D-137F-E356-B30E8DE76995}"/>
              </a:ext>
            </a:extLst>
          </p:cNvPr>
          <p:cNvSpPr>
            <a:spLocks noGrp="1"/>
          </p:cNvSpPr>
          <p:nvPr>
            <p:ph type="body" sz="quarter" idx="10"/>
          </p:nvPr>
        </p:nvSpPr>
        <p:spPr>
          <a:xfrm>
            <a:off x="315913" y="1150938"/>
            <a:ext cx="8737600" cy="4038600"/>
          </a:xfrm>
        </p:spPr>
        <p:txBody>
          <a:bodyPr>
            <a:normAutofit/>
          </a:bodyPr>
          <a:lstStyle/>
          <a:p>
            <a:pPr>
              <a:defRPr/>
            </a:pPr>
            <a:r>
              <a:rPr lang="en-US" sz="2647" dirty="0"/>
              <a:t>Queues – Reliable messaging system </a:t>
            </a:r>
          </a:p>
          <a:p>
            <a:pPr lvl="1">
              <a:defRPr/>
            </a:pPr>
            <a:r>
              <a:rPr lang="en-US" sz="1471" dirty="0"/>
              <a:t>Reliable, low latency, high throughput messaging system</a:t>
            </a:r>
          </a:p>
          <a:p>
            <a:pPr lvl="1">
              <a:defRPr/>
            </a:pPr>
            <a:r>
              <a:rPr lang="en-US" sz="1471" dirty="0"/>
              <a:t>Decouple components/roles</a:t>
            </a:r>
          </a:p>
          <a:p>
            <a:pPr lvl="2">
              <a:defRPr/>
            </a:pPr>
            <a:r>
              <a:rPr lang="en-US" sz="1471" dirty="0"/>
              <a:t>Web role to worker role communication</a:t>
            </a:r>
          </a:p>
          <a:p>
            <a:pPr lvl="2">
              <a:defRPr/>
            </a:pPr>
            <a:r>
              <a:rPr lang="en-US" sz="1471" dirty="0"/>
              <a:t>Allows roles to scale independently</a:t>
            </a:r>
          </a:p>
        </p:txBody>
      </p:sp>
      <p:pic>
        <p:nvPicPr>
          <p:cNvPr id="65540" name="Picture 4">
            <a:extLst>
              <a:ext uri="{FF2B5EF4-FFF2-40B4-BE49-F238E27FC236}">
                <a16:creationId xmlns:a16="http://schemas.microsoft.com/office/drawing/2014/main" id="{5EA2722E-7620-D67A-7819-F1A8F46A87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738" y="3708400"/>
            <a:ext cx="826611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22A9F9EE-B8FF-18AF-4534-EF62A43D61DC}"/>
              </a:ext>
            </a:extLst>
          </p:cNvPr>
          <p:cNvSpPr>
            <a:spLocks noGrp="1" noChangeArrowheads="1"/>
          </p:cNvSpPr>
          <p:nvPr>
            <p:ph type="title"/>
          </p:nvPr>
        </p:nvSpPr>
        <p:spPr/>
        <p:txBody>
          <a:bodyPr/>
          <a:lstStyle/>
          <a:p>
            <a:r>
              <a:rPr lang="en-US" altLang="en-US">
                <a:ea typeface="ＭＳ Ｐゴシック" panose="020B0600070205080204" pitchFamily="34" charset="-128"/>
              </a:rPr>
              <a:t>Abstractions – Files</a:t>
            </a:r>
          </a:p>
        </p:txBody>
      </p:sp>
      <p:sp>
        <p:nvSpPr>
          <p:cNvPr id="67586" name="Text Placeholder 2">
            <a:extLst>
              <a:ext uri="{FF2B5EF4-FFF2-40B4-BE49-F238E27FC236}">
                <a16:creationId xmlns:a16="http://schemas.microsoft.com/office/drawing/2014/main" id="{EB7E7422-E0B4-672B-80CE-CB35A36298B6}"/>
              </a:ext>
            </a:extLst>
          </p:cNvPr>
          <p:cNvSpPr>
            <a:spLocks noGrp="1" noChangeArrowheads="1"/>
          </p:cNvSpPr>
          <p:nvPr>
            <p:ph type="body" sz="quarter" idx="10"/>
          </p:nvPr>
        </p:nvSpPr>
        <p:spPr>
          <a:xfrm>
            <a:off x="250825" y="1781175"/>
            <a:ext cx="4778375" cy="4038600"/>
          </a:xfrm>
        </p:spPr>
        <p:txBody>
          <a:bodyPr/>
          <a:lstStyle/>
          <a:p>
            <a:r>
              <a:rPr lang="en-US" altLang="en-US" sz="2000">
                <a:ea typeface="ＭＳ Ｐゴシック" panose="020B0600070205080204" pitchFamily="34" charset="-128"/>
              </a:rPr>
              <a:t>Move on-premises applications to cloud</a:t>
            </a:r>
          </a:p>
          <a:p>
            <a:r>
              <a:rPr lang="en-US" altLang="en-US" sz="2000">
                <a:ea typeface="ＭＳ Ｐゴシック" panose="020B0600070205080204" pitchFamily="34" charset="-128"/>
              </a:rPr>
              <a:t>VMs can use an SMB share using standard file APIs and semantics</a:t>
            </a:r>
          </a:p>
          <a:p>
            <a:r>
              <a:rPr lang="en-US" altLang="en-US" sz="2000">
                <a:ea typeface="ＭＳ Ｐゴシック" panose="020B0600070205080204" pitchFamily="34" charset="-128"/>
              </a:rPr>
              <a:t>SMB 2.1 protocol</a:t>
            </a:r>
          </a:p>
          <a:p>
            <a:r>
              <a:rPr lang="en-US" altLang="en-US" sz="2000">
                <a:ea typeface="ＭＳ Ｐゴシック" panose="020B0600070205080204" pitchFamily="34" charset="-128"/>
              </a:rPr>
              <a:t>VM and storage account within same region</a:t>
            </a:r>
          </a:p>
          <a:p>
            <a:r>
              <a:rPr lang="en-US" altLang="en-US" sz="2000">
                <a:ea typeface="ＭＳ Ｐゴシック" panose="020B0600070205080204" pitchFamily="34" charset="-128"/>
              </a:rPr>
              <a:t>Supports REST and SMB protocol access to same file share</a:t>
            </a:r>
          </a:p>
        </p:txBody>
      </p:sp>
      <p:sp>
        <p:nvSpPr>
          <p:cNvPr id="5" name="Freeform 25">
            <a:extLst>
              <a:ext uri="{FF2B5EF4-FFF2-40B4-BE49-F238E27FC236}">
                <a16:creationId xmlns:a16="http://schemas.microsoft.com/office/drawing/2014/main" id="{F3C00801-6641-0F5D-18D3-C1A210632C54}"/>
              </a:ext>
            </a:extLst>
          </p:cNvPr>
          <p:cNvSpPr>
            <a:spLocks/>
          </p:cNvSpPr>
          <p:nvPr/>
        </p:nvSpPr>
        <p:spPr bwMode="auto">
          <a:xfrm>
            <a:off x="4516438" y="2043113"/>
            <a:ext cx="4313237" cy="3216275"/>
          </a:xfrm>
          <a:custGeom>
            <a:avLst/>
            <a:gdLst>
              <a:gd name="T0" fmla="*/ 73 w 457"/>
              <a:gd name="T1" fmla="*/ 131 h 299"/>
              <a:gd name="T2" fmla="*/ 73 w 457"/>
              <a:gd name="T3" fmla="*/ 126 h 299"/>
              <a:gd name="T4" fmla="*/ 199 w 457"/>
              <a:gd name="T5" fmla="*/ 0 h 299"/>
              <a:gd name="T6" fmla="*/ 304 w 457"/>
              <a:gd name="T7" fmla="*/ 56 h 299"/>
              <a:gd name="T8" fmla="*/ 339 w 457"/>
              <a:gd name="T9" fmla="*/ 47 h 299"/>
              <a:gd name="T10" fmla="*/ 379 w 457"/>
              <a:gd name="T11" fmla="*/ 59 h 299"/>
              <a:gd name="T12" fmla="*/ 412 w 457"/>
              <a:gd name="T13" fmla="*/ 118 h 299"/>
              <a:gd name="T14" fmla="*/ 457 w 457"/>
              <a:gd name="T15" fmla="*/ 201 h 299"/>
              <a:gd name="T16" fmla="*/ 369 w 457"/>
              <a:gd name="T17" fmla="*/ 299 h 299"/>
              <a:gd name="T18" fmla="*/ 358 w 457"/>
              <a:gd name="T19" fmla="*/ 299 h 299"/>
              <a:gd name="T20" fmla="*/ 348 w 457"/>
              <a:gd name="T21" fmla="*/ 299 h 299"/>
              <a:gd name="T22" fmla="*/ 142 w 457"/>
              <a:gd name="T23" fmla="*/ 299 h 299"/>
              <a:gd name="T24" fmla="*/ 138 w 457"/>
              <a:gd name="T25" fmla="*/ 299 h 299"/>
              <a:gd name="T26" fmla="*/ 133 w 457"/>
              <a:gd name="T27" fmla="*/ 299 h 299"/>
              <a:gd name="T28" fmla="*/ 117 w 457"/>
              <a:gd name="T29" fmla="*/ 299 h 299"/>
              <a:gd name="T30" fmla="*/ 85 w 457"/>
              <a:gd name="T31" fmla="*/ 299 h 299"/>
              <a:gd name="T32" fmla="*/ 0 w 457"/>
              <a:gd name="T33" fmla="*/ 215 h 299"/>
              <a:gd name="T34" fmla="*/ 73 w 457"/>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299">
                <a:moveTo>
                  <a:pt x="73" y="131"/>
                </a:moveTo>
                <a:cubicBezTo>
                  <a:pt x="73" y="130"/>
                  <a:pt x="73" y="127"/>
                  <a:pt x="73" y="126"/>
                </a:cubicBezTo>
                <a:cubicBezTo>
                  <a:pt x="73" y="56"/>
                  <a:pt x="129" y="0"/>
                  <a:pt x="199" y="0"/>
                </a:cubicBezTo>
                <a:cubicBezTo>
                  <a:pt x="243" y="0"/>
                  <a:pt x="281" y="23"/>
                  <a:pt x="304" y="56"/>
                </a:cubicBezTo>
                <a:cubicBezTo>
                  <a:pt x="314" y="50"/>
                  <a:pt x="326" y="47"/>
                  <a:pt x="339" y="47"/>
                </a:cubicBezTo>
                <a:cubicBezTo>
                  <a:pt x="354" y="47"/>
                  <a:pt x="368" y="51"/>
                  <a:pt x="379" y="59"/>
                </a:cubicBezTo>
                <a:cubicBezTo>
                  <a:pt x="399" y="72"/>
                  <a:pt x="411" y="93"/>
                  <a:pt x="412" y="118"/>
                </a:cubicBezTo>
                <a:cubicBezTo>
                  <a:pt x="439" y="136"/>
                  <a:pt x="457" y="166"/>
                  <a:pt x="457" y="201"/>
                </a:cubicBezTo>
                <a:cubicBezTo>
                  <a:pt x="457" y="252"/>
                  <a:pt x="419" y="294"/>
                  <a:pt x="369" y="299"/>
                </a:cubicBezTo>
                <a:cubicBezTo>
                  <a:pt x="366" y="299"/>
                  <a:pt x="361" y="299"/>
                  <a:pt x="358" y="299"/>
                </a:cubicBezTo>
                <a:cubicBezTo>
                  <a:pt x="355" y="299"/>
                  <a:pt x="351" y="299"/>
                  <a:pt x="348" y="299"/>
                </a:cubicBezTo>
                <a:cubicBezTo>
                  <a:pt x="302" y="299"/>
                  <a:pt x="193" y="299"/>
                  <a:pt x="142" y="299"/>
                </a:cubicBezTo>
                <a:cubicBezTo>
                  <a:pt x="140" y="299"/>
                  <a:pt x="139" y="299"/>
                  <a:pt x="138" y="299"/>
                </a:cubicBezTo>
                <a:cubicBezTo>
                  <a:pt x="133" y="299"/>
                  <a:pt x="133" y="299"/>
                  <a:pt x="133" y="299"/>
                </a:cubicBezTo>
                <a:cubicBezTo>
                  <a:pt x="130" y="299"/>
                  <a:pt x="123" y="299"/>
                  <a:pt x="117" y="299"/>
                </a:cubicBezTo>
                <a:cubicBezTo>
                  <a:pt x="85" y="299"/>
                  <a:pt x="85" y="299"/>
                  <a:pt x="85" y="299"/>
                </a:cubicBezTo>
                <a:cubicBezTo>
                  <a:pt x="38" y="299"/>
                  <a:pt x="0" y="261"/>
                  <a:pt x="0" y="215"/>
                </a:cubicBezTo>
                <a:cubicBezTo>
                  <a:pt x="0" y="172"/>
                  <a:pt x="32" y="137"/>
                  <a:pt x="73" y="131"/>
                </a:cubicBezTo>
                <a:close/>
              </a:path>
            </a:pathLst>
          </a:custGeom>
          <a:noFill/>
          <a:ln w="5715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7232" tIns="33616" rIns="67232" bIns="33616" anchor="ctr"/>
          <a:lstStyle/>
          <a:p>
            <a:pPr algn="ctr">
              <a:defRPr/>
            </a:pPr>
            <a:endParaRPr lang="en-US" sz="1765" dirty="0">
              <a:solidFill>
                <a:srgbClr val="FFFFFF"/>
              </a:solidFill>
            </a:endParaRPr>
          </a:p>
        </p:txBody>
      </p:sp>
      <p:sp>
        <p:nvSpPr>
          <p:cNvPr id="9" name="Oval 8">
            <a:extLst>
              <a:ext uri="{FF2B5EF4-FFF2-40B4-BE49-F238E27FC236}">
                <a16:creationId xmlns:a16="http://schemas.microsoft.com/office/drawing/2014/main" id="{6B4C10F8-4DE7-ADDB-AD07-9A89B7023A6E}"/>
              </a:ext>
            </a:extLst>
          </p:cNvPr>
          <p:cNvSpPr/>
          <p:nvPr/>
        </p:nvSpPr>
        <p:spPr>
          <a:xfrm>
            <a:off x="4695825" y="5235575"/>
            <a:ext cx="1271588" cy="298450"/>
          </a:xfrm>
          <a:prstGeom prst="ellipse">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sp>
        <p:nvSpPr>
          <p:cNvPr id="10" name="Oval 9">
            <a:extLst>
              <a:ext uri="{FF2B5EF4-FFF2-40B4-BE49-F238E27FC236}">
                <a16:creationId xmlns:a16="http://schemas.microsoft.com/office/drawing/2014/main" id="{B707CBB5-3990-B27F-B4D0-5C39961CD212}"/>
              </a:ext>
            </a:extLst>
          </p:cNvPr>
          <p:cNvSpPr/>
          <p:nvPr/>
        </p:nvSpPr>
        <p:spPr>
          <a:xfrm>
            <a:off x="6878638" y="5086350"/>
            <a:ext cx="1689100" cy="392113"/>
          </a:xfrm>
          <a:prstGeom prst="ellipse">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grpSp>
        <p:nvGrpSpPr>
          <p:cNvPr id="67590" name="Group 10">
            <a:extLst>
              <a:ext uri="{FF2B5EF4-FFF2-40B4-BE49-F238E27FC236}">
                <a16:creationId xmlns:a16="http://schemas.microsoft.com/office/drawing/2014/main" id="{CBDA0B13-9DF7-D129-4C5D-F52A95340E86}"/>
              </a:ext>
            </a:extLst>
          </p:cNvPr>
          <p:cNvGrpSpPr>
            <a:grpSpLocks/>
          </p:cNvGrpSpPr>
          <p:nvPr/>
        </p:nvGrpSpPr>
        <p:grpSpPr bwMode="auto">
          <a:xfrm>
            <a:off x="7056438" y="3652838"/>
            <a:ext cx="1309687" cy="1735137"/>
            <a:chOff x="10975021" y="3757407"/>
            <a:chExt cx="916841" cy="2059309"/>
          </a:xfrm>
        </p:grpSpPr>
        <p:grpSp>
          <p:nvGrpSpPr>
            <p:cNvPr id="67608" name="Group 11">
              <a:extLst>
                <a:ext uri="{FF2B5EF4-FFF2-40B4-BE49-F238E27FC236}">
                  <a16:creationId xmlns:a16="http://schemas.microsoft.com/office/drawing/2014/main" id="{5366780A-2626-BC60-8BA8-15C00EB525D3}"/>
                </a:ext>
              </a:extLst>
            </p:cNvPr>
            <p:cNvGrpSpPr>
              <a:grpSpLocks/>
            </p:cNvGrpSpPr>
            <p:nvPr/>
          </p:nvGrpSpPr>
          <p:grpSpPr bwMode="auto">
            <a:xfrm>
              <a:off x="10975021" y="3757407"/>
              <a:ext cx="916841" cy="2059309"/>
              <a:chOff x="4520075" y="4055399"/>
              <a:chExt cx="916841" cy="2059309"/>
            </a:xfrm>
          </p:grpSpPr>
          <p:sp>
            <p:nvSpPr>
              <p:cNvPr id="17" name="Flowchart: Magnetic Disk 16">
                <a:extLst>
                  <a:ext uri="{FF2B5EF4-FFF2-40B4-BE49-F238E27FC236}">
                    <a16:creationId xmlns:a16="http://schemas.microsoft.com/office/drawing/2014/main" id="{8FDFA588-42CE-649F-E88E-DEEF8C47C993}"/>
                  </a:ext>
                </a:extLst>
              </p:cNvPr>
              <p:cNvSpPr/>
              <p:nvPr/>
            </p:nvSpPr>
            <p:spPr>
              <a:xfrm>
                <a:off x="4520075" y="4055399"/>
                <a:ext cx="916841" cy="2059309"/>
              </a:xfrm>
              <a:prstGeom prst="flowChartMagneticDisk">
                <a:avLst/>
              </a:prstGeom>
              <a:solidFill>
                <a:schemeClr val="accent5">
                  <a:lumMod val="60000"/>
                  <a:lumOff val="40000"/>
                </a:schemeClr>
              </a:solidFill>
              <a:ln>
                <a:solidFill>
                  <a:srgbClr val="00615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82" dirty="0">
                  <a:solidFill>
                    <a:srgbClr val="FFFFFF"/>
                  </a:solidFill>
                </a:endParaRPr>
              </a:p>
            </p:txBody>
          </p:sp>
          <p:sp>
            <p:nvSpPr>
              <p:cNvPr id="18" name="Oval 17">
                <a:extLst>
                  <a:ext uri="{FF2B5EF4-FFF2-40B4-BE49-F238E27FC236}">
                    <a16:creationId xmlns:a16="http://schemas.microsoft.com/office/drawing/2014/main" id="{58449B74-1C66-8E8D-2C89-B17E3634263D}"/>
                  </a:ext>
                </a:extLst>
              </p:cNvPr>
              <p:cNvSpPr/>
              <p:nvPr/>
            </p:nvSpPr>
            <p:spPr>
              <a:xfrm>
                <a:off x="4520075" y="4055399"/>
                <a:ext cx="909062" cy="691460"/>
              </a:xfrm>
              <a:prstGeom prst="ellipse">
                <a:avLst/>
              </a:prstGeom>
              <a:solidFill>
                <a:schemeClr val="accent5"/>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lnSpc>
                    <a:spcPct val="90000"/>
                  </a:lnSpc>
                  <a:defRPr/>
                </a:pPr>
                <a:r>
                  <a:rPr lang="en-US" sz="1029" b="1" dirty="0">
                    <a:solidFill>
                      <a:srgbClr val="FFFFFF"/>
                    </a:solidFill>
                  </a:rPr>
                  <a:t>Azure Storage</a:t>
                </a:r>
              </a:p>
            </p:txBody>
          </p:sp>
        </p:grpSp>
        <p:sp>
          <p:nvSpPr>
            <p:cNvPr id="13" name="Rectangle 46">
              <a:extLst>
                <a:ext uri="{FF2B5EF4-FFF2-40B4-BE49-F238E27FC236}">
                  <a16:creationId xmlns:a16="http://schemas.microsoft.com/office/drawing/2014/main" id="{404D74B1-33B0-364E-2FC3-818ACCD2CE0E}"/>
                </a:ext>
              </a:extLst>
            </p:cNvPr>
            <p:cNvSpPr>
              <a:spLocks noChangeArrowheads="1"/>
            </p:cNvSpPr>
            <p:nvPr/>
          </p:nvSpPr>
          <p:spPr bwMode="auto">
            <a:xfrm>
              <a:off x="11068372" y="4335822"/>
              <a:ext cx="720137" cy="212903"/>
            </a:xfrm>
            <a:prstGeom prst="roundRect">
              <a:avLst>
                <a:gd name="adj" fmla="val 50000"/>
              </a:avLst>
            </a:prstGeom>
            <a:solidFill>
              <a:schemeClr val="bg1"/>
            </a:solidFill>
            <a:ln>
              <a:noFill/>
            </a:ln>
          </p:spPr>
          <p:txBody>
            <a:bodyPr lIns="0" tIns="33616" rIns="0" bIns="33616" anchor="ctr"/>
            <a:lstStyle/>
            <a:p>
              <a:pPr algn="ctr">
                <a:defRPr/>
              </a:pPr>
              <a:r>
                <a:rPr lang="en-US" sz="956" dirty="0">
                  <a:solidFill>
                    <a:srgbClr val="68217A"/>
                  </a:solidFill>
                  <a:latin typeface="Times New Roman" charset="0"/>
                  <a:ea typeface="ＭＳ Ｐゴシック" charset="-128"/>
                </a:rPr>
                <a:t>Blobs</a:t>
              </a:r>
            </a:p>
          </p:txBody>
        </p:sp>
        <p:sp>
          <p:nvSpPr>
            <p:cNvPr id="14" name="Rectangle 46">
              <a:extLst>
                <a:ext uri="{FF2B5EF4-FFF2-40B4-BE49-F238E27FC236}">
                  <a16:creationId xmlns:a16="http://schemas.microsoft.com/office/drawing/2014/main" id="{DE5A6054-8C80-6503-A551-9901B17B9813}"/>
                </a:ext>
              </a:extLst>
            </p:cNvPr>
            <p:cNvSpPr>
              <a:spLocks noChangeArrowheads="1"/>
            </p:cNvSpPr>
            <p:nvPr/>
          </p:nvSpPr>
          <p:spPr bwMode="auto">
            <a:xfrm>
              <a:off x="11071706" y="4673074"/>
              <a:ext cx="720137" cy="212901"/>
            </a:xfrm>
            <a:prstGeom prst="roundRect">
              <a:avLst>
                <a:gd name="adj" fmla="val 50000"/>
              </a:avLst>
            </a:prstGeom>
            <a:solidFill>
              <a:schemeClr val="bg1"/>
            </a:solidFill>
            <a:ln>
              <a:noFill/>
            </a:ln>
          </p:spPr>
          <p:txBody>
            <a:bodyPr lIns="0" tIns="33616" rIns="0" bIns="33616" anchor="ctr"/>
            <a:lstStyle/>
            <a:p>
              <a:pPr algn="ctr">
                <a:defRPr/>
              </a:pPr>
              <a:r>
                <a:rPr lang="en-US" sz="956" dirty="0">
                  <a:solidFill>
                    <a:srgbClr val="68217A"/>
                  </a:solidFill>
                  <a:latin typeface="Times New Roman" charset="0"/>
                  <a:ea typeface="ＭＳ Ｐゴシック" charset="-128"/>
                </a:rPr>
                <a:t>Tables</a:t>
              </a:r>
            </a:p>
          </p:txBody>
        </p:sp>
        <p:sp>
          <p:nvSpPr>
            <p:cNvPr id="15" name="Rectangle 46">
              <a:extLst>
                <a:ext uri="{FF2B5EF4-FFF2-40B4-BE49-F238E27FC236}">
                  <a16:creationId xmlns:a16="http://schemas.microsoft.com/office/drawing/2014/main" id="{A2370D2C-EA92-5C50-A495-D5BD57248381}"/>
                </a:ext>
              </a:extLst>
            </p:cNvPr>
            <p:cNvSpPr>
              <a:spLocks noChangeArrowheads="1"/>
            </p:cNvSpPr>
            <p:nvPr/>
          </p:nvSpPr>
          <p:spPr bwMode="auto">
            <a:xfrm>
              <a:off x="11086153" y="5012210"/>
              <a:ext cx="720137" cy="211018"/>
            </a:xfrm>
            <a:prstGeom prst="roundRect">
              <a:avLst>
                <a:gd name="adj" fmla="val 50000"/>
              </a:avLst>
            </a:prstGeom>
            <a:solidFill>
              <a:schemeClr val="bg1"/>
            </a:solidFill>
            <a:ln>
              <a:noFill/>
            </a:ln>
          </p:spPr>
          <p:txBody>
            <a:bodyPr lIns="0" tIns="33616" rIns="0" bIns="33616" anchor="ctr"/>
            <a:lstStyle/>
            <a:p>
              <a:pPr algn="ctr">
                <a:defRPr/>
              </a:pPr>
              <a:r>
                <a:rPr lang="en-US" sz="956" dirty="0">
                  <a:solidFill>
                    <a:srgbClr val="68217A"/>
                  </a:solidFill>
                  <a:latin typeface="Times New Roman" charset="0"/>
                  <a:ea typeface="ＭＳ Ｐゴシック" charset="-128"/>
                </a:rPr>
                <a:t>Queues</a:t>
              </a:r>
            </a:p>
          </p:txBody>
        </p:sp>
        <p:sp>
          <p:nvSpPr>
            <p:cNvPr id="16" name="Rectangle 46">
              <a:extLst>
                <a:ext uri="{FF2B5EF4-FFF2-40B4-BE49-F238E27FC236}">
                  <a16:creationId xmlns:a16="http://schemas.microsoft.com/office/drawing/2014/main" id="{3F68E86D-ACB8-D6A4-5344-47D456A21905}"/>
                </a:ext>
              </a:extLst>
            </p:cNvPr>
            <p:cNvSpPr>
              <a:spLocks noChangeArrowheads="1"/>
            </p:cNvSpPr>
            <p:nvPr/>
          </p:nvSpPr>
          <p:spPr bwMode="auto">
            <a:xfrm>
              <a:off x="11086153" y="5349462"/>
              <a:ext cx="720137" cy="212903"/>
            </a:xfrm>
            <a:prstGeom prst="roundRect">
              <a:avLst>
                <a:gd name="adj" fmla="val 50000"/>
              </a:avLst>
            </a:prstGeom>
            <a:solidFill>
              <a:schemeClr val="bg1"/>
            </a:solidFill>
            <a:ln>
              <a:noFill/>
            </a:ln>
          </p:spPr>
          <p:txBody>
            <a:bodyPr lIns="0" tIns="33616" rIns="0" bIns="33616" anchor="ctr"/>
            <a:lstStyle/>
            <a:p>
              <a:pPr algn="ctr">
                <a:defRPr/>
              </a:pPr>
              <a:r>
                <a:rPr lang="en-US" sz="956" dirty="0">
                  <a:solidFill>
                    <a:srgbClr val="68217A"/>
                  </a:solidFill>
                  <a:latin typeface="Times New Roman" charset="0"/>
                  <a:ea typeface="ＭＳ Ｐゴシック" charset="-128"/>
                </a:rPr>
                <a:t>Files</a:t>
              </a:r>
            </a:p>
          </p:txBody>
        </p:sp>
      </p:grpSp>
      <p:sp>
        <p:nvSpPr>
          <p:cNvPr id="19" name="TextBox 18">
            <a:extLst>
              <a:ext uri="{FF2B5EF4-FFF2-40B4-BE49-F238E27FC236}">
                <a16:creationId xmlns:a16="http://schemas.microsoft.com/office/drawing/2014/main" id="{6C3A205F-85CD-7EB7-59FD-783D23AD6A81}"/>
              </a:ext>
            </a:extLst>
          </p:cNvPr>
          <p:cNvSpPr txBox="1"/>
          <p:nvPr/>
        </p:nvSpPr>
        <p:spPr>
          <a:xfrm>
            <a:off x="5108575" y="3084513"/>
            <a:ext cx="2601913" cy="454025"/>
          </a:xfrm>
          <a:prstGeom prst="rect">
            <a:avLst/>
          </a:prstGeom>
          <a:noFill/>
        </p:spPr>
        <p:txBody>
          <a:bodyPr>
            <a:spAutoFit/>
          </a:bodyPr>
          <a:lstStyle/>
          <a:p>
            <a:pPr algn="ctr">
              <a:defRPr/>
            </a:pPr>
            <a:r>
              <a:rPr lang="en-US" sz="1176" dirty="0">
                <a:solidFill>
                  <a:srgbClr val="FFFFFF"/>
                </a:solidFill>
                <a:latin typeface="Times New Roman" charset="0"/>
                <a:ea typeface="ＭＳ Ｐゴシック" charset="-128"/>
              </a:rPr>
              <a:t>Share data stored in Azure Files among Azure VMs via SMB</a:t>
            </a:r>
          </a:p>
        </p:txBody>
      </p:sp>
      <p:sp>
        <p:nvSpPr>
          <p:cNvPr id="20" name="TextBox 19">
            <a:extLst>
              <a:ext uri="{FF2B5EF4-FFF2-40B4-BE49-F238E27FC236}">
                <a16:creationId xmlns:a16="http://schemas.microsoft.com/office/drawing/2014/main" id="{5E2C4A77-7A9C-799B-423B-0F03BE458FA7}"/>
              </a:ext>
            </a:extLst>
          </p:cNvPr>
          <p:cNvSpPr txBox="1"/>
          <p:nvPr/>
        </p:nvSpPr>
        <p:spPr>
          <a:xfrm>
            <a:off x="5330825" y="2628900"/>
            <a:ext cx="2200275" cy="409575"/>
          </a:xfrm>
          <a:prstGeom prst="rect">
            <a:avLst/>
          </a:prstGeom>
          <a:noFill/>
        </p:spPr>
        <p:txBody>
          <a:bodyPr>
            <a:spAutoFit/>
          </a:bodyPr>
          <a:lstStyle/>
          <a:p>
            <a:pPr>
              <a:defRPr/>
            </a:pPr>
            <a:r>
              <a:rPr lang="en-US" sz="2059" dirty="0">
                <a:solidFill>
                  <a:srgbClr val="FFFFFF"/>
                </a:solidFill>
                <a:latin typeface="Times New Roman" charset="0"/>
                <a:ea typeface="ＭＳ Ｐゴシック" charset="-128"/>
              </a:rPr>
              <a:t>Microsoft Azure</a:t>
            </a:r>
          </a:p>
        </p:txBody>
      </p:sp>
      <p:grpSp>
        <p:nvGrpSpPr>
          <p:cNvPr id="67593" name="Group 20">
            <a:extLst>
              <a:ext uri="{FF2B5EF4-FFF2-40B4-BE49-F238E27FC236}">
                <a16:creationId xmlns:a16="http://schemas.microsoft.com/office/drawing/2014/main" id="{26EDBF41-152D-B3C2-82F6-D95927082C23}"/>
              </a:ext>
            </a:extLst>
          </p:cNvPr>
          <p:cNvGrpSpPr>
            <a:grpSpLocks/>
          </p:cNvGrpSpPr>
          <p:nvPr/>
        </p:nvGrpSpPr>
        <p:grpSpPr bwMode="auto">
          <a:xfrm>
            <a:off x="4878388" y="4213225"/>
            <a:ext cx="889000" cy="1196975"/>
            <a:chOff x="1728927" y="4405485"/>
            <a:chExt cx="914400" cy="1233686"/>
          </a:xfrm>
        </p:grpSpPr>
        <p:sp>
          <p:nvSpPr>
            <p:cNvPr id="22" name="Rectangle 44">
              <a:extLst>
                <a:ext uri="{FF2B5EF4-FFF2-40B4-BE49-F238E27FC236}">
                  <a16:creationId xmlns:a16="http://schemas.microsoft.com/office/drawing/2014/main" id="{2DA34BAE-0DAB-0530-89FB-38BC1100CE2B}"/>
                </a:ext>
              </a:extLst>
            </p:cNvPr>
            <p:cNvSpPr>
              <a:spLocks noChangeArrowheads="1"/>
            </p:cNvSpPr>
            <p:nvPr/>
          </p:nvSpPr>
          <p:spPr bwMode="auto">
            <a:xfrm>
              <a:off x="1728927" y="4405485"/>
              <a:ext cx="914400" cy="1233686"/>
            </a:xfrm>
            <a:prstGeom prst="rect">
              <a:avLst/>
            </a:prstGeom>
            <a:solidFill>
              <a:srgbClr val="289FD7"/>
            </a:solidFill>
            <a:ln w="44450">
              <a:noFill/>
              <a:miter lim="800000"/>
              <a:headEnd/>
              <a:tailEnd/>
            </a:ln>
          </p:spPr>
          <p:txBody>
            <a:bodyPr lIns="67232" tIns="33616" rIns="67232" bIns="33616"/>
            <a:lstStyle/>
            <a:p>
              <a:pPr>
                <a:defRPr/>
              </a:pPr>
              <a:endParaRPr lang="en-US" sz="1765" dirty="0">
                <a:solidFill>
                  <a:srgbClr val="FFFFFF"/>
                </a:solidFill>
                <a:latin typeface="Times New Roman" charset="0"/>
                <a:ea typeface="ＭＳ Ｐゴシック" charset="-128"/>
              </a:endParaRPr>
            </a:p>
          </p:txBody>
        </p:sp>
        <p:sp>
          <p:nvSpPr>
            <p:cNvPr id="23" name="Rectangle 45">
              <a:extLst>
                <a:ext uri="{FF2B5EF4-FFF2-40B4-BE49-F238E27FC236}">
                  <a16:creationId xmlns:a16="http://schemas.microsoft.com/office/drawing/2014/main" id="{6641CC20-16F3-84CC-AE8E-2CC6C1DB1CD0}"/>
                </a:ext>
              </a:extLst>
            </p:cNvPr>
            <p:cNvSpPr>
              <a:spLocks noChangeArrowheads="1"/>
            </p:cNvSpPr>
            <p:nvPr/>
          </p:nvSpPr>
          <p:spPr bwMode="auto">
            <a:xfrm>
              <a:off x="1825265" y="5010875"/>
              <a:ext cx="738051" cy="143985"/>
            </a:xfrm>
            <a:prstGeom prst="roundRect">
              <a:avLst>
                <a:gd name="adj" fmla="val 50000"/>
              </a:avLst>
            </a:prstGeom>
            <a:solidFill>
              <a:schemeClr val="bg1"/>
            </a:solidFill>
            <a:ln>
              <a:noFill/>
            </a:ln>
          </p:spPr>
          <p:txBody>
            <a:bodyPr lIns="67232" tIns="33616" rIns="67232" bIns="33616"/>
            <a:lstStyle/>
            <a:p>
              <a:pPr>
                <a:defRPr/>
              </a:pPr>
              <a:endParaRPr lang="en-US" sz="1765" dirty="0">
                <a:solidFill>
                  <a:srgbClr val="FFFFFF"/>
                </a:solidFill>
                <a:latin typeface="Times New Roman" charset="0"/>
                <a:ea typeface="ＭＳ Ｐゴシック" charset="-128"/>
              </a:endParaRPr>
            </a:p>
          </p:txBody>
        </p:sp>
        <p:sp>
          <p:nvSpPr>
            <p:cNvPr id="24" name="Rectangle 46">
              <a:extLst>
                <a:ext uri="{FF2B5EF4-FFF2-40B4-BE49-F238E27FC236}">
                  <a16:creationId xmlns:a16="http://schemas.microsoft.com/office/drawing/2014/main" id="{4D625A86-71D5-2D08-967B-9B81BDCE7AEE}"/>
                </a:ext>
              </a:extLst>
            </p:cNvPr>
            <p:cNvSpPr>
              <a:spLocks noChangeArrowheads="1"/>
            </p:cNvSpPr>
            <p:nvPr/>
          </p:nvSpPr>
          <p:spPr bwMode="auto">
            <a:xfrm>
              <a:off x="1825265" y="4520018"/>
              <a:ext cx="738051" cy="145621"/>
            </a:xfrm>
            <a:prstGeom prst="roundRect">
              <a:avLst>
                <a:gd name="adj" fmla="val 50000"/>
              </a:avLst>
            </a:prstGeom>
            <a:solidFill>
              <a:schemeClr val="bg1"/>
            </a:solidFill>
            <a:ln>
              <a:noFill/>
            </a:ln>
          </p:spPr>
          <p:txBody>
            <a:bodyPr lIns="67232" tIns="33616" rIns="67232" bIns="33616"/>
            <a:lstStyle/>
            <a:p>
              <a:pPr>
                <a:defRPr/>
              </a:pPr>
              <a:endParaRPr lang="en-US" sz="1765" dirty="0">
                <a:solidFill>
                  <a:srgbClr val="FFFFFF"/>
                </a:solidFill>
                <a:latin typeface="Times New Roman" charset="0"/>
                <a:ea typeface="ＭＳ Ｐゴシック" charset="-128"/>
              </a:endParaRPr>
            </a:p>
          </p:txBody>
        </p:sp>
        <p:sp>
          <p:nvSpPr>
            <p:cNvPr id="25" name="Rectangle 47">
              <a:extLst>
                <a:ext uri="{FF2B5EF4-FFF2-40B4-BE49-F238E27FC236}">
                  <a16:creationId xmlns:a16="http://schemas.microsoft.com/office/drawing/2014/main" id="{D54011F3-FAE3-A022-38D3-CFDA2BE0955E}"/>
                </a:ext>
              </a:extLst>
            </p:cNvPr>
            <p:cNvSpPr>
              <a:spLocks noChangeArrowheads="1"/>
            </p:cNvSpPr>
            <p:nvPr/>
          </p:nvSpPr>
          <p:spPr bwMode="auto">
            <a:xfrm>
              <a:off x="1825265" y="4765446"/>
              <a:ext cx="738051" cy="145621"/>
            </a:xfrm>
            <a:prstGeom prst="roundRect">
              <a:avLst>
                <a:gd name="adj" fmla="val 50000"/>
              </a:avLst>
            </a:prstGeom>
            <a:solidFill>
              <a:schemeClr val="bg1"/>
            </a:solidFill>
            <a:ln>
              <a:noFill/>
            </a:ln>
          </p:spPr>
          <p:txBody>
            <a:bodyPr lIns="67232" tIns="33616" rIns="67232" bIns="33616"/>
            <a:lstStyle/>
            <a:p>
              <a:pPr>
                <a:defRPr/>
              </a:pPr>
              <a:endParaRPr lang="en-US" sz="1765" dirty="0">
                <a:solidFill>
                  <a:srgbClr val="FFFFFF"/>
                </a:solidFill>
                <a:latin typeface="Times New Roman" charset="0"/>
                <a:ea typeface="ＭＳ Ｐゴシック" charset="-128"/>
              </a:endParaRPr>
            </a:p>
          </p:txBody>
        </p:sp>
        <p:sp>
          <p:nvSpPr>
            <p:cNvPr id="26" name="Rectangle 45">
              <a:extLst>
                <a:ext uri="{FF2B5EF4-FFF2-40B4-BE49-F238E27FC236}">
                  <a16:creationId xmlns:a16="http://schemas.microsoft.com/office/drawing/2014/main" id="{C36E0A1A-0F32-7E15-00E7-8C7621B8E705}"/>
                </a:ext>
              </a:extLst>
            </p:cNvPr>
            <p:cNvSpPr>
              <a:spLocks noChangeArrowheads="1"/>
            </p:cNvSpPr>
            <p:nvPr/>
          </p:nvSpPr>
          <p:spPr bwMode="auto">
            <a:xfrm>
              <a:off x="1825265" y="5254667"/>
              <a:ext cx="738051" cy="143985"/>
            </a:xfrm>
            <a:prstGeom prst="roundRect">
              <a:avLst>
                <a:gd name="adj" fmla="val 50000"/>
              </a:avLst>
            </a:prstGeom>
            <a:solidFill>
              <a:schemeClr val="bg1"/>
            </a:solidFill>
            <a:ln>
              <a:noFill/>
            </a:ln>
          </p:spPr>
          <p:txBody>
            <a:bodyPr lIns="67232" tIns="33616" rIns="67232" bIns="33616"/>
            <a:lstStyle/>
            <a:p>
              <a:pPr>
                <a:defRPr/>
              </a:pPr>
              <a:endParaRPr lang="en-US" sz="1765" dirty="0">
                <a:solidFill>
                  <a:srgbClr val="FFFFFF"/>
                </a:solidFill>
                <a:latin typeface="Times New Roman" charset="0"/>
                <a:ea typeface="ＭＳ Ｐゴシック" charset="-128"/>
              </a:endParaRPr>
            </a:p>
          </p:txBody>
        </p:sp>
        <p:sp>
          <p:nvSpPr>
            <p:cNvPr id="27" name="Oval 26">
              <a:extLst>
                <a:ext uri="{FF2B5EF4-FFF2-40B4-BE49-F238E27FC236}">
                  <a16:creationId xmlns:a16="http://schemas.microsoft.com/office/drawing/2014/main" id="{C5E169B7-F711-9A7A-FD28-B3FA976E084B}"/>
                </a:ext>
              </a:extLst>
            </p:cNvPr>
            <p:cNvSpPr/>
            <p:nvPr/>
          </p:nvSpPr>
          <p:spPr>
            <a:xfrm>
              <a:off x="2432688" y="4546197"/>
              <a:ext cx="91440" cy="916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sp>
          <p:nvSpPr>
            <p:cNvPr id="28" name="Oval 27">
              <a:extLst>
                <a:ext uri="{FF2B5EF4-FFF2-40B4-BE49-F238E27FC236}">
                  <a16:creationId xmlns:a16="http://schemas.microsoft.com/office/drawing/2014/main" id="{DAB04A23-C0E0-674F-51BE-DD89E89F66CF}"/>
                </a:ext>
              </a:extLst>
            </p:cNvPr>
            <p:cNvSpPr/>
            <p:nvPr/>
          </p:nvSpPr>
          <p:spPr>
            <a:xfrm>
              <a:off x="2432688" y="4793262"/>
              <a:ext cx="91440" cy="916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sp>
          <p:nvSpPr>
            <p:cNvPr id="29" name="Oval 28">
              <a:extLst>
                <a:ext uri="{FF2B5EF4-FFF2-40B4-BE49-F238E27FC236}">
                  <a16:creationId xmlns:a16="http://schemas.microsoft.com/office/drawing/2014/main" id="{EC66A9FC-63E9-4DE7-085B-FC1DB49ECD8E}"/>
                </a:ext>
              </a:extLst>
            </p:cNvPr>
            <p:cNvSpPr/>
            <p:nvPr/>
          </p:nvSpPr>
          <p:spPr>
            <a:xfrm>
              <a:off x="2432688" y="5040326"/>
              <a:ext cx="91440" cy="916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sp>
          <p:nvSpPr>
            <p:cNvPr id="30" name="Oval 29">
              <a:extLst>
                <a:ext uri="{FF2B5EF4-FFF2-40B4-BE49-F238E27FC236}">
                  <a16:creationId xmlns:a16="http://schemas.microsoft.com/office/drawing/2014/main" id="{DEAA1EE4-1473-2957-1A9C-FCB778493A56}"/>
                </a:ext>
              </a:extLst>
            </p:cNvPr>
            <p:cNvSpPr/>
            <p:nvPr/>
          </p:nvSpPr>
          <p:spPr>
            <a:xfrm>
              <a:off x="2432688" y="5287391"/>
              <a:ext cx="91440" cy="916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grpSp>
      <p:grpSp>
        <p:nvGrpSpPr>
          <p:cNvPr id="67594" name="Group 30">
            <a:extLst>
              <a:ext uri="{FF2B5EF4-FFF2-40B4-BE49-F238E27FC236}">
                <a16:creationId xmlns:a16="http://schemas.microsoft.com/office/drawing/2014/main" id="{E2ABD55E-53C8-0564-BBCA-51832628BFAA}"/>
              </a:ext>
            </a:extLst>
          </p:cNvPr>
          <p:cNvGrpSpPr>
            <a:grpSpLocks/>
          </p:cNvGrpSpPr>
          <p:nvPr/>
        </p:nvGrpSpPr>
        <p:grpSpPr bwMode="auto">
          <a:xfrm>
            <a:off x="5656263" y="4133850"/>
            <a:ext cx="1524000" cy="677863"/>
            <a:chOff x="2705023" y="4371690"/>
            <a:chExt cx="1808680" cy="804545"/>
          </a:xfrm>
        </p:grpSpPr>
        <p:sp>
          <p:nvSpPr>
            <p:cNvPr id="32" name="Left-Right Arrow 31">
              <a:extLst>
                <a:ext uri="{FF2B5EF4-FFF2-40B4-BE49-F238E27FC236}">
                  <a16:creationId xmlns:a16="http://schemas.microsoft.com/office/drawing/2014/main" id="{10C20FA2-B98C-A9EB-AD2B-583258610C12}"/>
                </a:ext>
              </a:extLst>
            </p:cNvPr>
            <p:cNvSpPr/>
            <p:nvPr/>
          </p:nvSpPr>
          <p:spPr>
            <a:xfrm>
              <a:off x="2705023" y="4580834"/>
              <a:ext cx="1808680" cy="446550"/>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FFFFFF"/>
                </a:solidFill>
              </a:endParaRPr>
            </a:p>
          </p:txBody>
        </p:sp>
        <p:sp>
          <p:nvSpPr>
            <p:cNvPr id="33" name="Oval 32">
              <a:extLst>
                <a:ext uri="{FF2B5EF4-FFF2-40B4-BE49-F238E27FC236}">
                  <a16:creationId xmlns:a16="http://schemas.microsoft.com/office/drawing/2014/main" id="{D49FAF73-F8D0-3456-7855-C1F347A81085}"/>
                </a:ext>
              </a:extLst>
            </p:cNvPr>
            <p:cNvSpPr/>
            <p:nvPr/>
          </p:nvSpPr>
          <p:spPr>
            <a:xfrm>
              <a:off x="3221250" y="4371690"/>
              <a:ext cx="804485" cy="80454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29" b="1" dirty="0">
                  <a:solidFill>
                    <a:srgbClr val="FFFFFF"/>
                  </a:solidFill>
                </a:rPr>
                <a:t>SMB</a:t>
              </a:r>
            </a:p>
          </p:txBody>
        </p:sp>
      </p:grpSp>
      <p:grpSp>
        <p:nvGrpSpPr>
          <p:cNvPr id="34" name="Group 33">
            <a:extLst>
              <a:ext uri="{FF2B5EF4-FFF2-40B4-BE49-F238E27FC236}">
                <a16:creationId xmlns:a16="http://schemas.microsoft.com/office/drawing/2014/main" id="{0EB32CFA-12E4-B7AA-F650-6005F2CDB7BD}"/>
              </a:ext>
            </a:extLst>
          </p:cNvPr>
          <p:cNvGrpSpPr/>
          <p:nvPr/>
        </p:nvGrpSpPr>
        <p:grpSpPr>
          <a:xfrm>
            <a:off x="5646976" y="4656119"/>
            <a:ext cx="1524180" cy="677993"/>
            <a:chOff x="2705023" y="4371690"/>
            <a:chExt cx="1808680" cy="804545"/>
          </a:xfrm>
          <a:solidFill>
            <a:schemeClr val="tx1"/>
          </a:solidFill>
        </p:grpSpPr>
        <p:sp>
          <p:nvSpPr>
            <p:cNvPr id="35" name="Left-Right Arrow 34">
              <a:extLst>
                <a:ext uri="{FF2B5EF4-FFF2-40B4-BE49-F238E27FC236}">
                  <a16:creationId xmlns:a16="http://schemas.microsoft.com/office/drawing/2014/main" id="{D9EBD75D-6251-BAF0-7D16-78635384774C}"/>
                </a:ext>
              </a:extLst>
            </p:cNvPr>
            <p:cNvSpPr/>
            <p:nvPr/>
          </p:nvSpPr>
          <p:spPr>
            <a:xfrm>
              <a:off x="2705023" y="4580212"/>
              <a:ext cx="1808680" cy="447964"/>
            </a:xfrm>
            <a:prstGeom prst="lef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505050"/>
                </a:solidFill>
              </a:endParaRPr>
            </a:p>
          </p:txBody>
        </p:sp>
        <p:sp>
          <p:nvSpPr>
            <p:cNvPr id="36" name="Oval 35">
              <a:extLst>
                <a:ext uri="{FF2B5EF4-FFF2-40B4-BE49-F238E27FC236}">
                  <a16:creationId xmlns:a16="http://schemas.microsoft.com/office/drawing/2014/main" id="{902B7918-6538-5856-E66E-42034DC6AEF6}"/>
                </a:ext>
              </a:extLst>
            </p:cNvPr>
            <p:cNvSpPr/>
            <p:nvPr/>
          </p:nvSpPr>
          <p:spPr>
            <a:xfrm>
              <a:off x="3222064" y="4371690"/>
              <a:ext cx="804545" cy="8045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800" b="1" dirty="0">
                  <a:solidFill>
                    <a:srgbClr val="505050"/>
                  </a:solidFill>
                </a:rPr>
                <a:t>REST API</a:t>
              </a:r>
            </a:p>
          </p:txBody>
        </p:sp>
      </p:grpSp>
      <p:grpSp>
        <p:nvGrpSpPr>
          <p:cNvPr id="37" name="Group 36">
            <a:extLst>
              <a:ext uri="{FF2B5EF4-FFF2-40B4-BE49-F238E27FC236}">
                <a16:creationId xmlns:a16="http://schemas.microsoft.com/office/drawing/2014/main" id="{F2C9FBB3-0CE3-3C6C-E10D-C4B8EBDF1B3A}"/>
              </a:ext>
            </a:extLst>
          </p:cNvPr>
          <p:cNvGrpSpPr/>
          <p:nvPr/>
        </p:nvGrpSpPr>
        <p:grpSpPr>
          <a:xfrm>
            <a:off x="8205418" y="4633117"/>
            <a:ext cx="1636233" cy="677993"/>
            <a:chOff x="2705023" y="4371690"/>
            <a:chExt cx="1808680" cy="804545"/>
          </a:xfrm>
          <a:solidFill>
            <a:schemeClr val="tx1"/>
          </a:solidFill>
        </p:grpSpPr>
        <p:sp>
          <p:nvSpPr>
            <p:cNvPr id="38" name="Left-Right Arrow 37">
              <a:extLst>
                <a:ext uri="{FF2B5EF4-FFF2-40B4-BE49-F238E27FC236}">
                  <a16:creationId xmlns:a16="http://schemas.microsoft.com/office/drawing/2014/main" id="{A67B6742-97F5-18D3-B2AF-1E523A640FA5}"/>
                </a:ext>
              </a:extLst>
            </p:cNvPr>
            <p:cNvSpPr/>
            <p:nvPr/>
          </p:nvSpPr>
          <p:spPr>
            <a:xfrm>
              <a:off x="2705023" y="4580212"/>
              <a:ext cx="1808680" cy="447964"/>
            </a:xfrm>
            <a:prstGeom prst="lef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765" dirty="0">
                <a:solidFill>
                  <a:srgbClr val="505050"/>
                </a:solidFill>
              </a:endParaRPr>
            </a:p>
          </p:txBody>
        </p:sp>
        <p:sp>
          <p:nvSpPr>
            <p:cNvPr id="39" name="Oval 38">
              <a:extLst>
                <a:ext uri="{FF2B5EF4-FFF2-40B4-BE49-F238E27FC236}">
                  <a16:creationId xmlns:a16="http://schemas.microsoft.com/office/drawing/2014/main" id="{778ABFC6-E750-F0D7-218E-65333954BA35}"/>
                </a:ext>
              </a:extLst>
            </p:cNvPr>
            <p:cNvSpPr/>
            <p:nvPr/>
          </p:nvSpPr>
          <p:spPr>
            <a:xfrm>
              <a:off x="3222063" y="4371690"/>
              <a:ext cx="804545" cy="8045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29" b="1" dirty="0">
                  <a:solidFill>
                    <a:srgbClr val="505050"/>
                  </a:solidFill>
                </a:rPr>
                <a:t>REST API</a:t>
              </a:r>
            </a:p>
          </p:txBody>
        </p:sp>
      </p:gr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3" name="Group 24">
            <a:extLst>
              <a:ext uri="{FF2B5EF4-FFF2-40B4-BE49-F238E27FC236}">
                <a16:creationId xmlns:a16="http://schemas.microsoft.com/office/drawing/2014/main" id="{318315D3-EB88-068A-60CB-1BD75753F306}"/>
              </a:ext>
            </a:extLst>
          </p:cNvPr>
          <p:cNvGrpSpPr>
            <a:grpSpLocks/>
          </p:cNvGrpSpPr>
          <p:nvPr/>
        </p:nvGrpSpPr>
        <p:grpSpPr bwMode="auto">
          <a:xfrm>
            <a:off x="6865938" y="2840038"/>
            <a:ext cx="165100" cy="279400"/>
            <a:chOff x="1036637" y="3649662"/>
            <a:chExt cx="225072" cy="381000"/>
          </a:xfrm>
        </p:grpSpPr>
        <p:sp>
          <p:nvSpPr>
            <p:cNvPr id="21" name="Rectangle 20">
              <a:extLst>
                <a:ext uri="{FF2B5EF4-FFF2-40B4-BE49-F238E27FC236}">
                  <a16:creationId xmlns:a16="http://schemas.microsoft.com/office/drawing/2014/main" id="{AF994A3B-32AF-0F97-0AD0-02114527DB76}"/>
                </a:ext>
              </a:extLst>
            </p:cNvPr>
            <p:cNvSpPr/>
            <p:nvPr/>
          </p:nvSpPr>
          <p:spPr bwMode="auto">
            <a:xfrm>
              <a:off x="1112382" y="3716769"/>
              <a:ext cx="75746" cy="31389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ounded Rectangle 15">
              <a:extLst>
                <a:ext uri="{FF2B5EF4-FFF2-40B4-BE49-F238E27FC236}">
                  <a16:creationId xmlns:a16="http://schemas.microsoft.com/office/drawing/2014/main" id="{0B12E525-5F01-8B6D-202A-9D9879C45B26}"/>
                </a:ext>
              </a:extLst>
            </p:cNvPr>
            <p:cNvSpPr/>
            <p:nvPr/>
          </p:nvSpPr>
          <p:spPr bwMode="auto">
            <a:xfrm>
              <a:off x="1036637" y="3649662"/>
              <a:ext cx="225072" cy="229466"/>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9634" name="Group 57">
            <a:extLst>
              <a:ext uri="{FF2B5EF4-FFF2-40B4-BE49-F238E27FC236}">
                <a16:creationId xmlns:a16="http://schemas.microsoft.com/office/drawing/2014/main" id="{50221475-203E-6A38-075D-974FD15EA003}"/>
              </a:ext>
            </a:extLst>
          </p:cNvPr>
          <p:cNvGrpSpPr>
            <a:grpSpLocks/>
          </p:cNvGrpSpPr>
          <p:nvPr/>
        </p:nvGrpSpPr>
        <p:grpSpPr bwMode="auto">
          <a:xfrm>
            <a:off x="6183313" y="2840038"/>
            <a:ext cx="165100" cy="280987"/>
            <a:chOff x="1036637" y="3649662"/>
            <a:chExt cx="225072" cy="381000"/>
          </a:xfrm>
        </p:grpSpPr>
        <p:sp>
          <p:nvSpPr>
            <p:cNvPr id="59" name="Rectangle 58">
              <a:extLst>
                <a:ext uri="{FF2B5EF4-FFF2-40B4-BE49-F238E27FC236}">
                  <a16:creationId xmlns:a16="http://schemas.microsoft.com/office/drawing/2014/main" id="{5374F26D-8602-F45A-9A74-F35688C2A931}"/>
                </a:ext>
              </a:extLst>
            </p:cNvPr>
            <p:cNvSpPr/>
            <p:nvPr/>
          </p:nvSpPr>
          <p:spPr bwMode="auto">
            <a:xfrm>
              <a:off x="1112382" y="3718543"/>
              <a:ext cx="75746" cy="31211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ounded Rectangle 59">
              <a:extLst>
                <a:ext uri="{FF2B5EF4-FFF2-40B4-BE49-F238E27FC236}">
                  <a16:creationId xmlns:a16="http://schemas.microsoft.com/office/drawing/2014/main" id="{9892463D-3C83-522A-DF0A-E8B58E9B7BF8}"/>
                </a:ext>
              </a:extLst>
            </p:cNvPr>
            <p:cNvSpPr/>
            <p:nvPr/>
          </p:nvSpPr>
          <p:spPr bwMode="auto">
            <a:xfrm>
              <a:off x="1036637" y="3649662"/>
              <a:ext cx="225072" cy="22817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9635" name="Group 48">
            <a:extLst>
              <a:ext uri="{FF2B5EF4-FFF2-40B4-BE49-F238E27FC236}">
                <a16:creationId xmlns:a16="http://schemas.microsoft.com/office/drawing/2014/main" id="{072AC14F-0AC2-DABB-28D0-D867889A9F83}"/>
              </a:ext>
            </a:extLst>
          </p:cNvPr>
          <p:cNvGrpSpPr>
            <a:grpSpLocks/>
          </p:cNvGrpSpPr>
          <p:nvPr/>
        </p:nvGrpSpPr>
        <p:grpSpPr bwMode="auto">
          <a:xfrm>
            <a:off x="2382838" y="2833688"/>
            <a:ext cx="165100" cy="279400"/>
            <a:chOff x="1036637" y="3649662"/>
            <a:chExt cx="225072" cy="381000"/>
          </a:xfrm>
        </p:grpSpPr>
        <p:sp>
          <p:nvSpPr>
            <p:cNvPr id="50" name="Rectangle 49">
              <a:extLst>
                <a:ext uri="{FF2B5EF4-FFF2-40B4-BE49-F238E27FC236}">
                  <a16:creationId xmlns:a16="http://schemas.microsoft.com/office/drawing/2014/main" id="{B3AAFCA4-5569-B58E-77C4-A213AAE8749B}"/>
                </a:ext>
              </a:extLst>
            </p:cNvPr>
            <p:cNvSpPr/>
            <p:nvPr/>
          </p:nvSpPr>
          <p:spPr bwMode="auto">
            <a:xfrm>
              <a:off x="1112382" y="3716769"/>
              <a:ext cx="75746" cy="313893"/>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ounded Rectangle 50">
              <a:extLst>
                <a:ext uri="{FF2B5EF4-FFF2-40B4-BE49-F238E27FC236}">
                  <a16:creationId xmlns:a16="http://schemas.microsoft.com/office/drawing/2014/main" id="{8FD5DC8A-9551-BCA1-7256-0A08BF4C4840}"/>
                </a:ext>
              </a:extLst>
            </p:cNvPr>
            <p:cNvSpPr/>
            <p:nvPr/>
          </p:nvSpPr>
          <p:spPr bwMode="auto">
            <a:xfrm>
              <a:off x="1036637" y="3649662"/>
              <a:ext cx="225072" cy="229466"/>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9636" name="Group 51">
            <a:extLst>
              <a:ext uri="{FF2B5EF4-FFF2-40B4-BE49-F238E27FC236}">
                <a16:creationId xmlns:a16="http://schemas.microsoft.com/office/drawing/2014/main" id="{2AFF0FA8-3D43-ACAE-95A2-BD652FAADC56}"/>
              </a:ext>
            </a:extLst>
          </p:cNvPr>
          <p:cNvGrpSpPr>
            <a:grpSpLocks/>
          </p:cNvGrpSpPr>
          <p:nvPr/>
        </p:nvGrpSpPr>
        <p:grpSpPr bwMode="auto">
          <a:xfrm>
            <a:off x="3795713" y="2840038"/>
            <a:ext cx="165100" cy="280987"/>
            <a:chOff x="1036637" y="3649662"/>
            <a:chExt cx="225072" cy="381000"/>
          </a:xfrm>
        </p:grpSpPr>
        <p:sp>
          <p:nvSpPr>
            <p:cNvPr id="53" name="Rectangle 52">
              <a:extLst>
                <a:ext uri="{FF2B5EF4-FFF2-40B4-BE49-F238E27FC236}">
                  <a16:creationId xmlns:a16="http://schemas.microsoft.com/office/drawing/2014/main" id="{8D10A6BE-8689-8038-2D40-8DCF3AABB295}"/>
                </a:ext>
              </a:extLst>
            </p:cNvPr>
            <p:cNvSpPr/>
            <p:nvPr/>
          </p:nvSpPr>
          <p:spPr bwMode="auto">
            <a:xfrm>
              <a:off x="1112382" y="3718543"/>
              <a:ext cx="75746" cy="31211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ounded Rectangle 53">
              <a:extLst>
                <a:ext uri="{FF2B5EF4-FFF2-40B4-BE49-F238E27FC236}">
                  <a16:creationId xmlns:a16="http://schemas.microsoft.com/office/drawing/2014/main" id="{A6F7C7DF-3BAC-6085-6591-3D5DC3B9A55B}"/>
                </a:ext>
              </a:extLst>
            </p:cNvPr>
            <p:cNvSpPr/>
            <p:nvPr/>
          </p:nvSpPr>
          <p:spPr bwMode="auto">
            <a:xfrm>
              <a:off x="1036637" y="3649662"/>
              <a:ext cx="225072" cy="22817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9637" name="Group 54">
            <a:extLst>
              <a:ext uri="{FF2B5EF4-FFF2-40B4-BE49-F238E27FC236}">
                <a16:creationId xmlns:a16="http://schemas.microsoft.com/office/drawing/2014/main" id="{0DEE3A59-00B2-5C49-CFB7-2257710385FE}"/>
              </a:ext>
            </a:extLst>
          </p:cNvPr>
          <p:cNvGrpSpPr>
            <a:grpSpLocks/>
          </p:cNvGrpSpPr>
          <p:nvPr/>
        </p:nvGrpSpPr>
        <p:grpSpPr bwMode="auto">
          <a:xfrm>
            <a:off x="5178425" y="2844800"/>
            <a:ext cx="165100" cy="280988"/>
            <a:chOff x="1036637" y="3649662"/>
            <a:chExt cx="225072" cy="381000"/>
          </a:xfrm>
        </p:grpSpPr>
        <p:sp>
          <p:nvSpPr>
            <p:cNvPr id="56" name="Rectangle 55">
              <a:extLst>
                <a:ext uri="{FF2B5EF4-FFF2-40B4-BE49-F238E27FC236}">
                  <a16:creationId xmlns:a16="http://schemas.microsoft.com/office/drawing/2014/main" id="{6F9EB247-C702-B632-9A63-7795C21348F5}"/>
                </a:ext>
              </a:extLst>
            </p:cNvPr>
            <p:cNvSpPr/>
            <p:nvPr/>
          </p:nvSpPr>
          <p:spPr bwMode="auto">
            <a:xfrm>
              <a:off x="1112383" y="3718543"/>
              <a:ext cx="75745" cy="31211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ounded Rectangle 56">
              <a:extLst>
                <a:ext uri="{FF2B5EF4-FFF2-40B4-BE49-F238E27FC236}">
                  <a16:creationId xmlns:a16="http://schemas.microsoft.com/office/drawing/2014/main" id="{582A13C2-6CD8-6326-D0A9-7AE208A951C2}"/>
                </a:ext>
              </a:extLst>
            </p:cNvPr>
            <p:cNvSpPr/>
            <p:nvPr/>
          </p:nvSpPr>
          <p:spPr bwMode="auto">
            <a:xfrm>
              <a:off x="1036637" y="3649662"/>
              <a:ext cx="225072" cy="228169"/>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lstStyle/>
            <a:p>
              <a:pPr algn="ctr" defTabSz="685647">
                <a:lnSpc>
                  <a:spcPct val="90000"/>
                </a:lnSpc>
                <a:defRPr/>
              </a:pPr>
              <a:endParaRPr lang="en-US" sz="1765"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 name="Title 2">
            <a:extLst>
              <a:ext uri="{FF2B5EF4-FFF2-40B4-BE49-F238E27FC236}">
                <a16:creationId xmlns:a16="http://schemas.microsoft.com/office/drawing/2014/main" id="{97854C80-7114-A676-2FB3-C0D35ADA0BC1}"/>
              </a:ext>
            </a:extLst>
          </p:cNvPr>
          <p:cNvSpPr>
            <a:spLocks noGrp="1"/>
          </p:cNvSpPr>
          <p:nvPr>
            <p:ph type="title"/>
          </p:nvPr>
        </p:nvSpPr>
        <p:spPr/>
        <p:txBody>
          <a:bodyPr/>
          <a:lstStyle/>
          <a:p>
            <a:pPr algn="l">
              <a:defRPr/>
            </a:pPr>
            <a:r>
              <a:rPr lang="en-US" sz="3529" dirty="0"/>
              <a:t>Summary: Azure Storage Architecture</a:t>
            </a:r>
          </a:p>
        </p:txBody>
      </p:sp>
      <p:pic>
        <p:nvPicPr>
          <p:cNvPr id="69639" name="Rectangle 4">
            <a:extLst>
              <a:ext uri="{FF2B5EF4-FFF2-40B4-BE49-F238E27FC236}">
                <a16:creationId xmlns:a16="http://schemas.microsoft.com/office/drawing/2014/main" id="{D45C368A-B9DB-B878-EDEC-B24A3D5B055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3759200"/>
            <a:ext cx="5486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36F5637-4FEF-78D5-7A36-3C82ED921F9A}"/>
              </a:ext>
            </a:extLst>
          </p:cNvPr>
          <p:cNvSpPr/>
          <p:nvPr/>
        </p:nvSpPr>
        <p:spPr bwMode="auto">
          <a:xfrm>
            <a:off x="1826699" y="4504732"/>
            <a:ext cx="5452533" cy="66109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nchor="ctr"/>
          <a:lstStyle/>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69641" name="Group 35">
            <a:extLst>
              <a:ext uri="{FF2B5EF4-FFF2-40B4-BE49-F238E27FC236}">
                <a16:creationId xmlns:a16="http://schemas.microsoft.com/office/drawing/2014/main" id="{449C1574-3BBB-2FAA-C158-00F9DF5DB19B}"/>
              </a:ext>
            </a:extLst>
          </p:cNvPr>
          <p:cNvGrpSpPr>
            <a:grpSpLocks/>
          </p:cNvGrpSpPr>
          <p:nvPr/>
        </p:nvGrpSpPr>
        <p:grpSpPr bwMode="auto">
          <a:xfrm>
            <a:off x="1827213" y="3054350"/>
            <a:ext cx="4079875" cy="666750"/>
            <a:chOff x="2510325" y="2437966"/>
            <a:chExt cx="5549595" cy="906896"/>
          </a:xfrm>
        </p:grpSpPr>
        <p:sp>
          <p:nvSpPr>
            <p:cNvPr id="7" name="Rectangle 6">
              <a:extLst>
                <a:ext uri="{FF2B5EF4-FFF2-40B4-BE49-F238E27FC236}">
                  <a16:creationId xmlns:a16="http://schemas.microsoft.com/office/drawing/2014/main" id="{EB5A5605-F201-6246-D2A2-1021EA792119}"/>
                </a:ext>
              </a:extLst>
            </p:cNvPr>
            <p:cNvSpPr/>
            <p:nvPr/>
          </p:nvSpPr>
          <p:spPr bwMode="auto">
            <a:xfrm>
              <a:off x="2510325" y="2437966"/>
              <a:ext cx="1737342" cy="9068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nchor="ctr"/>
            <a:lstStyle/>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Blob/Disk</a:t>
              </a:r>
            </a:p>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9" name="Rectangle 8">
              <a:extLst>
                <a:ext uri="{FF2B5EF4-FFF2-40B4-BE49-F238E27FC236}">
                  <a16:creationId xmlns:a16="http://schemas.microsoft.com/office/drawing/2014/main" id="{7ED0D0BA-5976-E0FF-4740-224D4BB78E55}"/>
                </a:ext>
              </a:extLst>
            </p:cNvPr>
            <p:cNvSpPr/>
            <p:nvPr/>
          </p:nvSpPr>
          <p:spPr bwMode="auto">
            <a:xfrm>
              <a:off x="6323761" y="2437966"/>
              <a:ext cx="1736159" cy="9068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nchor="ctr"/>
            <a:lstStyle/>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Queue</a:t>
              </a:r>
            </a:p>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10" name="Rectangle 9">
              <a:extLst>
                <a:ext uri="{FF2B5EF4-FFF2-40B4-BE49-F238E27FC236}">
                  <a16:creationId xmlns:a16="http://schemas.microsoft.com/office/drawing/2014/main" id="{995A4CB9-04B4-B401-FE95-55DFC9282B40}"/>
                </a:ext>
              </a:extLst>
            </p:cNvPr>
            <p:cNvSpPr/>
            <p:nvPr/>
          </p:nvSpPr>
          <p:spPr bwMode="auto">
            <a:xfrm>
              <a:off x="4431727" y="2437966"/>
              <a:ext cx="1737342" cy="90689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nchor="ctr"/>
            <a:lstStyle/>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Table</a:t>
              </a:r>
            </a:p>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Endpoint</a:t>
              </a:r>
            </a:p>
          </p:txBody>
        </p:sp>
      </p:grpSp>
      <p:sp>
        <p:nvSpPr>
          <p:cNvPr id="11" name="Rectangle 10">
            <a:extLst>
              <a:ext uri="{FF2B5EF4-FFF2-40B4-BE49-F238E27FC236}">
                <a16:creationId xmlns:a16="http://schemas.microsoft.com/office/drawing/2014/main" id="{AD1E7A75-00D8-79B9-346C-5A9355ADA77D}"/>
              </a:ext>
            </a:extLst>
          </p:cNvPr>
          <p:cNvSpPr/>
          <p:nvPr/>
        </p:nvSpPr>
        <p:spPr bwMode="auto">
          <a:xfrm>
            <a:off x="5983882" y="3053559"/>
            <a:ext cx="1277392" cy="66680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134464" tIns="107571" rIns="134464" bIns="107571" anchor="ctr"/>
          <a:lstStyle/>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File Share</a:t>
            </a:r>
          </a:p>
          <a:p>
            <a:pPr algn="ctr" defTabSz="685647">
              <a:lnSpc>
                <a:spcPct val="90000"/>
              </a:lnSpc>
              <a:defRPr/>
            </a:pPr>
            <a:r>
              <a:rPr lang="en-US" sz="1765"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2" name="Rectangle 1">
            <a:extLst>
              <a:ext uri="{FF2B5EF4-FFF2-40B4-BE49-F238E27FC236}">
                <a16:creationId xmlns:a16="http://schemas.microsoft.com/office/drawing/2014/main" id="{54161210-9195-F612-7217-633D2ADA519F}"/>
              </a:ext>
            </a:extLst>
          </p:cNvPr>
          <p:cNvSpPr/>
          <p:nvPr/>
        </p:nvSpPr>
        <p:spPr>
          <a:xfrm>
            <a:off x="26988" y="5783263"/>
            <a:ext cx="9013825" cy="544512"/>
          </a:xfrm>
          <a:prstGeom prst="rect">
            <a:avLst/>
          </a:prstGeom>
        </p:spPr>
        <p:txBody>
          <a:bodyPr>
            <a:spAutoFit/>
          </a:bodyPr>
          <a:lstStyle/>
          <a:p>
            <a:pPr lvl="1">
              <a:defRPr/>
            </a:pPr>
            <a:r>
              <a:rPr lang="en-US" sz="1471" dirty="0">
                <a:latin typeface="Times New Roman" charset="0"/>
                <a:ea typeface="ＭＳ Ｐゴシック" charset="-128"/>
              </a:rPr>
              <a:t>“Windows Azure Storage: A Highly Available Cloud Storage Service with Strong Consistency”,  ACM Symposium on Operating System Principals (SOSP), Oct. 2011</a:t>
            </a:r>
          </a:p>
        </p:txBody>
      </p:sp>
      <p:sp>
        <p:nvSpPr>
          <p:cNvPr id="22" name="Rectangle 21">
            <a:extLst>
              <a:ext uri="{FF2B5EF4-FFF2-40B4-BE49-F238E27FC236}">
                <a16:creationId xmlns:a16="http://schemas.microsoft.com/office/drawing/2014/main" id="{605FC9F0-0EBE-9D2C-AF31-CC04E10F1325}"/>
              </a:ext>
            </a:extLst>
          </p:cNvPr>
          <p:cNvSpPr>
            <a:spLocks noChangeArrowheads="1"/>
          </p:cNvSpPr>
          <p:nvPr/>
        </p:nvSpPr>
        <p:spPr bwMode="auto">
          <a:xfrm>
            <a:off x="1847850" y="1974850"/>
            <a:ext cx="4892675" cy="660400"/>
          </a:xfrm>
          <a:prstGeom prst="rect">
            <a:avLst/>
          </a:prstGeom>
          <a:gradFill rotWithShape="1">
            <a:gsLst>
              <a:gs pos="0">
                <a:srgbClr val="E6FBE6"/>
              </a:gs>
              <a:gs pos="64999">
                <a:srgbClr val="BFF3BF"/>
              </a:gs>
              <a:gs pos="100000">
                <a:srgbClr val="A2EFA2"/>
              </a:gs>
            </a:gsLst>
            <a:lin ang="5400000" scaled="1"/>
          </a:gradFill>
          <a:ln w="9525">
            <a:solidFill>
              <a:srgbClr val="009D00"/>
            </a:solidFill>
            <a:miter lim="800000"/>
            <a:headEnd/>
            <a:tailEnd/>
          </a:ln>
          <a:effectLst>
            <a:outerShdw blurRad="40000" dist="20000" dir="5400000" rotWithShape="0">
              <a:srgbClr val="808080">
                <a:alpha val="37999"/>
              </a:srgbClr>
            </a:outerShdw>
          </a:effectLst>
        </p:spPr>
        <p:txBody>
          <a:bodyPr lIns="134464" tIns="107571" rIns="134464" bIns="107571" anchor="ctr"/>
          <a:lstStyle/>
          <a:p>
            <a:pPr algn="ctr" defTabSz="685647">
              <a:lnSpc>
                <a:spcPct val="90000"/>
              </a:lnSpc>
              <a:defRPr/>
            </a:pPr>
            <a:r>
              <a:rPr lang="en-US" sz="1765" dirty="0">
                <a:latin typeface="+mn-lt"/>
                <a:ea typeface="Segoe UI" pitchFamily="34" charset="0"/>
                <a:cs typeface="Segoe UI" pitchFamily="34" charset="0"/>
              </a:rPr>
              <a:t>Client Libraries </a:t>
            </a:r>
          </a:p>
          <a:p>
            <a:pPr algn="ctr" defTabSz="685647">
              <a:lnSpc>
                <a:spcPct val="90000"/>
              </a:lnSpc>
              <a:defRPr/>
            </a:pPr>
            <a:r>
              <a:rPr lang="en-US" sz="1765" dirty="0">
                <a:latin typeface="+mn-lt"/>
                <a:ea typeface="Segoe UI" pitchFamily="34" charset="0"/>
                <a:cs typeface="Segoe UI" pitchFamily="34" charset="0"/>
              </a:rPr>
              <a:t>(.NET, Java, </a:t>
            </a:r>
            <a:r>
              <a:rPr lang="en-US" sz="1765" dirty="0" err="1">
                <a:latin typeface="+mn-lt"/>
                <a:ea typeface="Segoe UI" pitchFamily="34" charset="0"/>
                <a:cs typeface="Segoe UI" pitchFamily="34" charset="0"/>
              </a:rPr>
              <a:t>c++</a:t>
            </a:r>
            <a:r>
              <a:rPr lang="en-US" sz="1765" dirty="0">
                <a:latin typeface="+mn-lt"/>
                <a:ea typeface="Segoe UI" pitchFamily="34" charset="0"/>
                <a:cs typeface="Segoe UI" pitchFamily="34" charset="0"/>
              </a:rPr>
              <a:t>, Android, Node.JS…)</a:t>
            </a:r>
          </a:p>
        </p:txBody>
      </p:sp>
      <p:sp>
        <p:nvSpPr>
          <p:cNvPr id="23" name="Rectangle 22">
            <a:extLst>
              <a:ext uri="{FF2B5EF4-FFF2-40B4-BE49-F238E27FC236}">
                <a16:creationId xmlns:a16="http://schemas.microsoft.com/office/drawing/2014/main" id="{A833B781-07FF-063C-0663-EE90C9E5DFFE}"/>
              </a:ext>
            </a:extLst>
          </p:cNvPr>
          <p:cNvSpPr>
            <a:spLocks noChangeArrowheads="1"/>
          </p:cNvSpPr>
          <p:nvPr/>
        </p:nvSpPr>
        <p:spPr bwMode="auto">
          <a:xfrm>
            <a:off x="6818313" y="1982788"/>
            <a:ext cx="1450975" cy="660400"/>
          </a:xfrm>
          <a:prstGeom prst="rect">
            <a:avLst/>
          </a:prstGeom>
          <a:gradFill rotWithShape="1">
            <a:gsLst>
              <a:gs pos="0">
                <a:srgbClr val="E6FBE6"/>
              </a:gs>
              <a:gs pos="64999">
                <a:srgbClr val="BFF3BF"/>
              </a:gs>
              <a:gs pos="100000">
                <a:srgbClr val="A2EFA2"/>
              </a:gs>
            </a:gsLst>
            <a:lin ang="5400000" scaled="1"/>
          </a:gradFill>
          <a:ln w="9525">
            <a:solidFill>
              <a:srgbClr val="009D00"/>
            </a:solidFill>
            <a:miter lim="800000"/>
            <a:headEnd/>
            <a:tailEnd/>
          </a:ln>
          <a:effectLst>
            <a:outerShdw blurRad="40000" dist="20000" dir="5400000" rotWithShape="0">
              <a:srgbClr val="808080">
                <a:alpha val="37999"/>
              </a:srgbClr>
            </a:outerShdw>
          </a:effectLst>
        </p:spPr>
        <p:txBody>
          <a:bodyPr lIns="134464" tIns="107571" rIns="134464" bIns="107571" anchor="ctr"/>
          <a:lstStyle/>
          <a:p>
            <a:pPr algn="ctr" defTabSz="685647">
              <a:lnSpc>
                <a:spcPct val="90000"/>
              </a:lnSpc>
              <a:defRPr/>
            </a:pPr>
            <a:r>
              <a:rPr lang="en-US" sz="1765" dirty="0">
                <a:latin typeface="+mn-lt"/>
                <a:ea typeface="Segoe UI" pitchFamily="34" charset="0"/>
                <a:cs typeface="Segoe UI" pitchFamily="34" charset="0"/>
              </a:rPr>
              <a:t>SMB Client</a:t>
            </a:r>
          </a:p>
        </p:txBody>
      </p:sp>
      <p:sp>
        <p:nvSpPr>
          <p:cNvPr id="24" name="Rectangle 23">
            <a:extLst>
              <a:ext uri="{FF2B5EF4-FFF2-40B4-BE49-F238E27FC236}">
                <a16:creationId xmlns:a16="http://schemas.microsoft.com/office/drawing/2014/main" id="{91FCDAAC-DE79-FED6-CC03-AD2A6B71DB32}"/>
              </a:ext>
            </a:extLst>
          </p:cNvPr>
          <p:cNvSpPr>
            <a:spLocks noChangeArrowheads="1"/>
          </p:cNvSpPr>
          <p:nvPr/>
        </p:nvSpPr>
        <p:spPr bwMode="auto">
          <a:xfrm>
            <a:off x="201613" y="1974850"/>
            <a:ext cx="1452562" cy="660400"/>
          </a:xfrm>
          <a:prstGeom prst="rect">
            <a:avLst/>
          </a:prstGeom>
          <a:gradFill rotWithShape="1">
            <a:gsLst>
              <a:gs pos="0">
                <a:srgbClr val="E6FBE6"/>
              </a:gs>
              <a:gs pos="64999">
                <a:srgbClr val="BFF3BF"/>
              </a:gs>
              <a:gs pos="100000">
                <a:srgbClr val="A2EFA2"/>
              </a:gs>
            </a:gsLst>
            <a:lin ang="5400000" scaled="1"/>
          </a:gradFill>
          <a:ln w="9525">
            <a:solidFill>
              <a:srgbClr val="009D00"/>
            </a:solidFill>
            <a:miter lim="800000"/>
            <a:headEnd/>
            <a:tailEnd/>
          </a:ln>
          <a:effectLst>
            <a:outerShdw blurRad="40000" dist="20000" dir="5400000" rotWithShape="0">
              <a:srgbClr val="808080">
                <a:alpha val="37999"/>
              </a:srgbClr>
            </a:outerShdw>
          </a:effectLst>
        </p:spPr>
        <p:txBody>
          <a:bodyPr lIns="134464" tIns="107571" rIns="134464" bIns="107571" anchor="ctr"/>
          <a:lstStyle/>
          <a:p>
            <a:pPr algn="ctr" defTabSz="685647">
              <a:lnSpc>
                <a:spcPct val="90000"/>
              </a:lnSpc>
              <a:defRPr/>
            </a:pPr>
            <a:r>
              <a:rPr lang="en-US" sz="1765" dirty="0">
                <a:latin typeface="+mn-lt"/>
                <a:ea typeface="Segoe UI" pitchFamily="34" charset="0"/>
                <a:cs typeface="Segoe UI" pitchFamily="34" charset="0"/>
              </a:rPr>
              <a:t>Import / Export</a:t>
            </a:r>
          </a:p>
        </p:txBody>
      </p:sp>
      <p:sp>
        <p:nvSpPr>
          <p:cNvPr id="26" name="TextBox 25">
            <a:extLst>
              <a:ext uri="{FF2B5EF4-FFF2-40B4-BE49-F238E27FC236}">
                <a16:creationId xmlns:a16="http://schemas.microsoft.com/office/drawing/2014/main" id="{2149D9D1-1AE5-2C1C-8211-67616C43EF9B}"/>
              </a:ext>
            </a:extLst>
          </p:cNvPr>
          <p:cNvSpPr txBox="1"/>
          <p:nvPr/>
        </p:nvSpPr>
        <p:spPr>
          <a:xfrm>
            <a:off x="2489084" y="2753972"/>
            <a:ext cx="663316" cy="359783"/>
          </a:xfrm>
          <a:prstGeom prst="rect">
            <a:avLst/>
          </a:prstGeom>
          <a:noFill/>
        </p:spPr>
        <p:txBody>
          <a:bodyPr lIns="134464" tIns="107571" rIns="134464" bIns="107571">
            <a:spAutoFit/>
          </a:bodyPr>
          <a:lstStyle/>
          <a:p>
            <a:pPr>
              <a:lnSpc>
                <a:spcPct val="90000"/>
              </a:lnSpc>
              <a:spcAft>
                <a:spcPts val="441"/>
              </a:spcAft>
              <a:defRPr/>
            </a:pPr>
            <a:r>
              <a:rPr lang="en-US" sz="1029" dirty="0">
                <a:gradFill>
                  <a:gsLst>
                    <a:gs pos="2917">
                      <a:srgbClr val="FFFFFF"/>
                    </a:gs>
                    <a:gs pos="30000">
                      <a:srgbClr val="FFFFFF"/>
                    </a:gs>
                  </a:gsLst>
                  <a:lin ang="5400000" scaled="0"/>
                </a:gradFill>
                <a:latin typeface="Times New Roman" charset="0"/>
                <a:ea typeface="ＭＳ Ｐゴシック" charset="-128"/>
              </a:rPr>
              <a:t>REST</a:t>
            </a:r>
          </a:p>
        </p:txBody>
      </p:sp>
      <p:sp>
        <p:nvSpPr>
          <p:cNvPr id="61" name="TextBox 60">
            <a:extLst>
              <a:ext uri="{FF2B5EF4-FFF2-40B4-BE49-F238E27FC236}">
                <a16:creationId xmlns:a16="http://schemas.microsoft.com/office/drawing/2014/main" id="{65A2E3DA-C213-3C87-9679-F9205C47402C}"/>
              </a:ext>
            </a:extLst>
          </p:cNvPr>
          <p:cNvSpPr txBox="1"/>
          <p:nvPr/>
        </p:nvSpPr>
        <p:spPr>
          <a:xfrm>
            <a:off x="3906467" y="2753701"/>
            <a:ext cx="663316" cy="359783"/>
          </a:xfrm>
          <a:prstGeom prst="rect">
            <a:avLst/>
          </a:prstGeom>
          <a:noFill/>
        </p:spPr>
        <p:txBody>
          <a:bodyPr lIns="134464" tIns="107571" rIns="134464" bIns="107571">
            <a:spAutoFit/>
          </a:bodyPr>
          <a:lstStyle/>
          <a:p>
            <a:pPr>
              <a:lnSpc>
                <a:spcPct val="90000"/>
              </a:lnSpc>
              <a:spcAft>
                <a:spcPts val="441"/>
              </a:spcAft>
              <a:defRPr/>
            </a:pPr>
            <a:r>
              <a:rPr lang="en-US" sz="1029" dirty="0">
                <a:gradFill>
                  <a:gsLst>
                    <a:gs pos="2917">
                      <a:srgbClr val="FFFFFF"/>
                    </a:gs>
                    <a:gs pos="30000">
                      <a:srgbClr val="FFFFFF"/>
                    </a:gs>
                  </a:gsLst>
                  <a:lin ang="5400000" scaled="0"/>
                </a:gradFill>
                <a:latin typeface="Times New Roman" charset="0"/>
                <a:ea typeface="ＭＳ Ｐゴシック" charset="-128"/>
              </a:rPr>
              <a:t>REST</a:t>
            </a:r>
          </a:p>
        </p:txBody>
      </p:sp>
      <p:sp>
        <p:nvSpPr>
          <p:cNvPr id="62" name="TextBox 61">
            <a:extLst>
              <a:ext uri="{FF2B5EF4-FFF2-40B4-BE49-F238E27FC236}">
                <a16:creationId xmlns:a16="http://schemas.microsoft.com/office/drawing/2014/main" id="{CA6D9229-5997-C2D1-712D-D3E95E3A7539}"/>
              </a:ext>
            </a:extLst>
          </p:cNvPr>
          <p:cNvSpPr txBox="1"/>
          <p:nvPr/>
        </p:nvSpPr>
        <p:spPr>
          <a:xfrm>
            <a:off x="5290842" y="2752665"/>
            <a:ext cx="663316" cy="359783"/>
          </a:xfrm>
          <a:prstGeom prst="rect">
            <a:avLst/>
          </a:prstGeom>
          <a:noFill/>
        </p:spPr>
        <p:txBody>
          <a:bodyPr lIns="134464" tIns="107571" rIns="134464" bIns="107571">
            <a:spAutoFit/>
          </a:bodyPr>
          <a:lstStyle/>
          <a:p>
            <a:pPr>
              <a:lnSpc>
                <a:spcPct val="90000"/>
              </a:lnSpc>
              <a:spcAft>
                <a:spcPts val="441"/>
              </a:spcAft>
              <a:defRPr/>
            </a:pPr>
            <a:r>
              <a:rPr lang="en-US" sz="1029" dirty="0">
                <a:gradFill>
                  <a:gsLst>
                    <a:gs pos="2917">
                      <a:srgbClr val="FFFFFF"/>
                    </a:gs>
                    <a:gs pos="30000">
                      <a:srgbClr val="FFFFFF"/>
                    </a:gs>
                  </a:gsLst>
                  <a:lin ang="5400000" scaled="0"/>
                </a:gradFill>
                <a:latin typeface="Times New Roman" charset="0"/>
                <a:ea typeface="ＭＳ Ｐゴシック" charset="-128"/>
              </a:rPr>
              <a:t>REST</a:t>
            </a:r>
          </a:p>
        </p:txBody>
      </p:sp>
      <p:sp>
        <p:nvSpPr>
          <p:cNvPr id="63" name="TextBox 62">
            <a:extLst>
              <a:ext uri="{FF2B5EF4-FFF2-40B4-BE49-F238E27FC236}">
                <a16:creationId xmlns:a16="http://schemas.microsoft.com/office/drawing/2014/main" id="{D7D4947A-9944-AECB-9AA8-0691E11CF335}"/>
              </a:ext>
            </a:extLst>
          </p:cNvPr>
          <p:cNvSpPr txBox="1"/>
          <p:nvPr/>
        </p:nvSpPr>
        <p:spPr>
          <a:xfrm>
            <a:off x="6284799" y="2745507"/>
            <a:ext cx="663316" cy="359783"/>
          </a:xfrm>
          <a:prstGeom prst="rect">
            <a:avLst/>
          </a:prstGeom>
          <a:noFill/>
        </p:spPr>
        <p:txBody>
          <a:bodyPr lIns="134464" tIns="107571" rIns="134464" bIns="107571">
            <a:spAutoFit/>
          </a:bodyPr>
          <a:lstStyle/>
          <a:p>
            <a:pPr>
              <a:lnSpc>
                <a:spcPct val="90000"/>
              </a:lnSpc>
              <a:spcAft>
                <a:spcPts val="441"/>
              </a:spcAft>
              <a:defRPr/>
            </a:pPr>
            <a:r>
              <a:rPr lang="en-US" sz="1029" dirty="0">
                <a:gradFill>
                  <a:gsLst>
                    <a:gs pos="2917">
                      <a:srgbClr val="FFFFFF"/>
                    </a:gs>
                    <a:gs pos="30000">
                      <a:srgbClr val="FFFFFF"/>
                    </a:gs>
                  </a:gsLst>
                  <a:lin ang="5400000" scaled="0"/>
                </a:gradFill>
                <a:latin typeface="Times New Roman" charset="0"/>
                <a:ea typeface="ＭＳ Ｐゴシック" charset="-128"/>
              </a:rPr>
              <a:t>REST</a:t>
            </a:r>
          </a:p>
        </p:txBody>
      </p:sp>
      <p:sp>
        <p:nvSpPr>
          <p:cNvPr id="64" name="TextBox 63">
            <a:extLst>
              <a:ext uri="{FF2B5EF4-FFF2-40B4-BE49-F238E27FC236}">
                <a16:creationId xmlns:a16="http://schemas.microsoft.com/office/drawing/2014/main" id="{0F46DC0E-1BAE-3D0A-C2FE-DAA0FDBFC06C}"/>
              </a:ext>
            </a:extLst>
          </p:cNvPr>
          <p:cNvSpPr txBox="1"/>
          <p:nvPr/>
        </p:nvSpPr>
        <p:spPr>
          <a:xfrm>
            <a:off x="6981142" y="2730162"/>
            <a:ext cx="828945" cy="359783"/>
          </a:xfrm>
          <a:prstGeom prst="rect">
            <a:avLst/>
          </a:prstGeom>
          <a:noFill/>
        </p:spPr>
        <p:txBody>
          <a:bodyPr lIns="134464" tIns="107571" rIns="134464" bIns="107571">
            <a:spAutoFit/>
          </a:bodyPr>
          <a:lstStyle/>
          <a:p>
            <a:pPr>
              <a:lnSpc>
                <a:spcPct val="90000"/>
              </a:lnSpc>
              <a:spcAft>
                <a:spcPts val="441"/>
              </a:spcAft>
              <a:defRPr/>
            </a:pPr>
            <a:r>
              <a:rPr lang="en-US" sz="1029" dirty="0">
                <a:gradFill>
                  <a:gsLst>
                    <a:gs pos="2917">
                      <a:srgbClr val="FFFFFF"/>
                    </a:gs>
                    <a:gs pos="30000">
                      <a:srgbClr val="FFFFFF"/>
                    </a:gs>
                  </a:gsLst>
                  <a:lin ang="5400000" scaled="0"/>
                </a:gradFill>
                <a:latin typeface="Times New Roman" charset="0"/>
                <a:ea typeface="ＭＳ Ｐゴシック" charset="-128"/>
              </a:rPr>
              <a:t>SMB 2.1</a:t>
            </a:r>
          </a:p>
        </p:txBody>
      </p:sp>
      <p:sp>
        <p:nvSpPr>
          <p:cNvPr id="65" name="TextBox 64">
            <a:extLst>
              <a:ext uri="{FF2B5EF4-FFF2-40B4-BE49-F238E27FC236}">
                <a16:creationId xmlns:a16="http://schemas.microsoft.com/office/drawing/2014/main" id="{7EDB5499-5B5C-796E-DEC9-0BDAEA71756B}"/>
              </a:ext>
            </a:extLst>
          </p:cNvPr>
          <p:cNvSpPr txBox="1"/>
          <p:nvPr/>
        </p:nvSpPr>
        <p:spPr>
          <a:xfrm>
            <a:off x="7261275" y="4590405"/>
            <a:ext cx="1680797" cy="461669"/>
          </a:xfrm>
          <a:prstGeom prst="rect">
            <a:avLst/>
          </a:prstGeom>
          <a:noFill/>
        </p:spPr>
        <p:txBody>
          <a:bodyPr lIns="134464" tIns="107571" rIns="134464" bIns="107571">
            <a:spAutoFit/>
          </a:bodyPr>
          <a:lstStyle/>
          <a:p>
            <a:pPr>
              <a:lnSpc>
                <a:spcPct val="90000"/>
              </a:lnSpc>
              <a:spcAft>
                <a:spcPts val="441"/>
              </a:spcAft>
              <a:defRPr/>
            </a:pPr>
            <a:r>
              <a:rPr lang="en-US" sz="1765" dirty="0">
                <a:gradFill>
                  <a:gsLst>
                    <a:gs pos="2917">
                      <a:srgbClr val="FFFFFF"/>
                    </a:gs>
                    <a:gs pos="30000">
                      <a:srgbClr val="FFFFFF"/>
                    </a:gs>
                  </a:gsLst>
                  <a:lin ang="5400000" scaled="0"/>
                </a:gradFill>
                <a:latin typeface="Times New Roman" charset="0"/>
                <a:ea typeface="ＭＳ Ｐゴシック" charset="-128"/>
              </a:rPr>
              <a:t>Stream Layer</a:t>
            </a:r>
          </a:p>
        </p:txBody>
      </p:sp>
      <p:sp>
        <p:nvSpPr>
          <p:cNvPr id="66" name="TextBox 65">
            <a:extLst>
              <a:ext uri="{FF2B5EF4-FFF2-40B4-BE49-F238E27FC236}">
                <a16:creationId xmlns:a16="http://schemas.microsoft.com/office/drawing/2014/main" id="{5384C6CF-44BA-EB55-98A9-CD73BF778D76}"/>
              </a:ext>
            </a:extLst>
          </p:cNvPr>
          <p:cNvSpPr txBox="1"/>
          <p:nvPr/>
        </p:nvSpPr>
        <p:spPr>
          <a:xfrm>
            <a:off x="7261274" y="3919811"/>
            <a:ext cx="1811359" cy="461669"/>
          </a:xfrm>
          <a:prstGeom prst="rect">
            <a:avLst/>
          </a:prstGeom>
          <a:noFill/>
        </p:spPr>
        <p:txBody>
          <a:bodyPr lIns="134464" tIns="107571" rIns="134464" bIns="107571">
            <a:spAutoFit/>
          </a:bodyPr>
          <a:lstStyle/>
          <a:p>
            <a:pPr>
              <a:lnSpc>
                <a:spcPct val="90000"/>
              </a:lnSpc>
              <a:spcAft>
                <a:spcPts val="441"/>
              </a:spcAft>
              <a:defRPr/>
            </a:pPr>
            <a:r>
              <a:rPr lang="en-US" sz="1765" dirty="0">
                <a:gradFill>
                  <a:gsLst>
                    <a:gs pos="2917">
                      <a:srgbClr val="FFFFFF"/>
                    </a:gs>
                    <a:gs pos="30000">
                      <a:srgbClr val="FFFFFF"/>
                    </a:gs>
                  </a:gsLst>
                  <a:lin ang="5400000" scaled="0"/>
                </a:gradFill>
                <a:latin typeface="Times New Roman" charset="0"/>
                <a:ea typeface="ＭＳ Ｐゴシック" charset="-128"/>
              </a:rPr>
              <a:t>Partition Layer</a:t>
            </a:r>
          </a:p>
        </p:txBody>
      </p:sp>
      <p:sp>
        <p:nvSpPr>
          <p:cNvPr id="67" name="TextBox 66">
            <a:extLst>
              <a:ext uri="{FF2B5EF4-FFF2-40B4-BE49-F238E27FC236}">
                <a16:creationId xmlns:a16="http://schemas.microsoft.com/office/drawing/2014/main" id="{421B7E25-F6AB-2E01-88E8-8C7B202FB7B9}"/>
              </a:ext>
            </a:extLst>
          </p:cNvPr>
          <p:cNvSpPr txBox="1"/>
          <p:nvPr/>
        </p:nvSpPr>
        <p:spPr>
          <a:xfrm>
            <a:off x="7261274" y="3191466"/>
            <a:ext cx="1811359" cy="461669"/>
          </a:xfrm>
          <a:prstGeom prst="rect">
            <a:avLst/>
          </a:prstGeom>
          <a:noFill/>
        </p:spPr>
        <p:txBody>
          <a:bodyPr lIns="134464" tIns="107571" rIns="134464" bIns="107571">
            <a:spAutoFit/>
          </a:bodyPr>
          <a:lstStyle/>
          <a:p>
            <a:pPr>
              <a:lnSpc>
                <a:spcPct val="90000"/>
              </a:lnSpc>
              <a:spcAft>
                <a:spcPts val="441"/>
              </a:spcAft>
              <a:defRPr/>
            </a:pPr>
            <a:r>
              <a:rPr lang="en-US" sz="1765" dirty="0">
                <a:gradFill>
                  <a:gsLst>
                    <a:gs pos="2917">
                      <a:srgbClr val="FFFFFF"/>
                    </a:gs>
                    <a:gs pos="30000">
                      <a:srgbClr val="FFFFFF"/>
                    </a:gs>
                  </a:gsLst>
                  <a:lin ang="5400000" scaled="0"/>
                </a:gradFill>
                <a:latin typeface="Times New Roman" charset="0"/>
                <a:ea typeface="ＭＳ Ｐゴシック" charset="-128"/>
              </a:rPr>
              <a:t>Front End Layer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551CA21C-4423-E3E9-2650-2319FC6875E5}"/>
              </a:ext>
            </a:extLst>
          </p:cNvPr>
          <p:cNvSpPr>
            <a:spLocks noGrp="1" noChangeArrowheads="1"/>
          </p:cNvSpPr>
          <p:nvPr>
            <p:ph type="title"/>
          </p:nvPr>
        </p:nvSpPr>
        <p:spPr/>
        <p:txBody>
          <a:bodyPr/>
          <a:lstStyle/>
          <a:p>
            <a:r>
              <a:rPr lang="en-US" altLang="en-US">
                <a:ea typeface="ＭＳ Ｐゴシック" panose="020B0600070205080204" pitchFamily="34" charset="-128"/>
              </a:rPr>
              <a:t>Blobs</a:t>
            </a:r>
          </a:p>
        </p:txBody>
      </p:sp>
      <p:sp>
        <p:nvSpPr>
          <p:cNvPr id="45" name="Rounded Rectangle 44">
            <a:extLst>
              <a:ext uri="{FF2B5EF4-FFF2-40B4-BE49-F238E27FC236}">
                <a16:creationId xmlns:a16="http://schemas.microsoft.com/office/drawing/2014/main" id="{36B1E475-AFC5-9458-2296-94B10BBF0A5B}"/>
              </a:ext>
            </a:extLst>
          </p:cNvPr>
          <p:cNvSpPr>
            <a:spLocks noChangeArrowheads="1"/>
          </p:cNvSpPr>
          <p:nvPr/>
        </p:nvSpPr>
        <p:spPr bwMode="auto">
          <a:xfrm>
            <a:off x="6162675" y="1371600"/>
            <a:ext cx="2303463" cy="4800600"/>
          </a:xfrm>
          <a:prstGeom prst="roundRect">
            <a:avLst>
              <a:gd name="adj" fmla="val 10000"/>
            </a:avLst>
          </a:prstGeom>
          <a:solidFill>
            <a:srgbClr val="A0BCFE"/>
          </a:solidFill>
          <a:ln w="9525">
            <a:solidFill>
              <a:srgbClr val="0000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6" name="Rounded Rectangle 4">
            <a:extLst>
              <a:ext uri="{FF2B5EF4-FFF2-40B4-BE49-F238E27FC236}">
                <a16:creationId xmlns:a16="http://schemas.microsoft.com/office/drawing/2014/main" id="{7A37CECD-4509-9027-5927-1E7B171BCF56}"/>
              </a:ext>
            </a:extLst>
          </p:cNvPr>
          <p:cNvSpPr/>
          <p:nvPr/>
        </p:nvSpPr>
        <p:spPr>
          <a:xfrm>
            <a:off x="6162675" y="1371600"/>
            <a:ext cx="2303463" cy="14398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8920" tIns="248920" rIns="248920" bIns="248920" spcCol="1270" anchor="ctr"/>
          <a:lstStyle/>
          <a:p>
            <a:pPr algn="ctr" defTabSz="1555750">
              <a:lnSpc>
                <a:spcPct val="90000"/>
              </a:lnSpc>
              <a:spcAft>
                <a:spcPct val="35000"/>
              </a:spcAft>
              <a:defRPr/>
            </a:pPr>
            <a:r>
              <a:rPr lang="en-US" sz="3500" dirty="0">
                <a:solidFill>
                  <a:srgbClr val="000000"/>
                </a:solidFill>
              </a:rPr>
              <a:t>Blob</a:t>
            </a:r>
          </a:p>
        </p:txBody>
      </p:sp>
      <p:sp>
        <p:nvSpPr>
          <p:cNvPr id="43" name="Rounded Rectangle 42">
            <a:extLst>
              <a:ext uri="{FF2B5EF4-FFF2-40B4-BE49-F238E27FC236}">
                <a16:creationId xmlns:a16="http://schemas.microsoft.com/office/drawing/2014/main" id="{A2596690-9670-4DFF-DB83-ED1F8BF565DD}"/>
              </a:ext>
            </a:extLst>
          </p:cNvPr>
          <p:cNvSpPr>
            <a:spLocks noChangeArrowheads="1"/>
          </p:cNvSpPr>
          <p:nvPr/>
        </p:nvSpPr>
        <p:spPr bwMode="auto">
          <a:xfrm>
            <a:off x="3475038" y="1371600"/>
            <a:ext cx="2303462" cy="4800600"/>
          </a:xfrm>
          <a:prstGeom prst="roundRect">
            <a:avLst>
              <a:gd name="adj" fmla="val 10000"/>
            </a:avLst>
          </a:prstGeom>
          <a:solidFill>
            <a:srgbClr val="A0BCFE"/>
          </a:solidFill>
          <a:ln w="9525">
            <a:solidFill>
              <a:srgbClr val="0000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4" name="Rounded Rectangle 6">
            <a:extLst>
              <a:ext uri="{FF2B5EF4-FFF2-40B4-BE49-F238E27FC236}">
                <a16:creationId xmlns:a16="http://schemas.microsoft.com/office/drawing/2014/main" id="{D87F240D-A54F-80C6-2957-566DB696358C}"/>
              </a:ext>
            </a:extLst>
          </p:cNvPr>
          <p:cNvSpPr/>
          <p:nvPr/>
        </p:nvSpPr>
        <p:spPr>
          <a:xfrm>
            <a:off x="3352800" y="1371600"/>
            <a:ext cx="2514600" cy="14398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8920" tIns="248920" rIns="248920" bIns="248920" spcCol="1270" anchor="ctr"/>
          <a:lstStyle/>
          <a:p>
            <a:pPr algn="ctr" defTabSz="1555750">
              <a:lnSpc>
                <a:spcPct val="90000"/>
              </a:lnSpc>
              <a:spcAft>
                <a:spcPct val="35000"/>
              </a:spcAft>
              <a:defRPr/>
            </a:pPr>
            <a:r>
              <a:rPr lang="en-US" sz="3500" dirty="0">
                <a:solidFill>
                  <a:srgbClr val="000000"/>
                </a:solidFill>
              </a:rPr>
              <a:t>Container</a:t>
            </a:r>
          </a:p>
        </p:txBody>
      </p:sp>
      <p:sp>
        <p:nvSpPr>
          <p:cNvPr id="41" name="Rounded Rectangle 40">
            <a:extLst>
              <a:ext uri="{FF2B5EF4-FFF2-40B4-BE49-F238E27FC236}">
                <a16:creationId xmlns:a16="http://schemas.microsoft.com/office/drawing/2014/main" id="{F0B743F0-F322-F845-AD3F-C53702BC894E}"/>
              </a:ext>
            </a:extLst>
          </p:cNvPr>
          <p:cNvSpPr>
            <a:spLocks noChangeArrowheads="1"/>
          </p:cNvSpPr>
          <p:nvPr/>
        </p:nvSpPr>
        <p:spPr bwMode="auto">
          <a:xfrm>
            <a:off x="698500" y="1371600"/>
            <a:ext cx="2303463" cy="4800600"/>
          </a:xfrm>
          <a:prstGeom prst="roundRect">
            <a:avLst>
              <a:gd name="adj" fmla="val 10000"/>
            </a:avLst>
          </a:prstGeom>
          <a:solidFill>
            <a:srgbClr val="A0BCFE"/>
          </a:solidFill>
          <a:ln w="9525">
            <a:solidFill>
              <a:srgbClr val="0000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2" name="Rounded Rectangle 8">
            <a:extLst>
              <a:ext uri="{FF2B5EF4-FFF2-40B4-BE49-F238E27FC236}">
                <a16:creationId xmlns:a16="http://schemas.microsoft.com/office/drawing/2014/main" id="{98D0C5D6-E669-7B06-1BB9-48E66B8329A1}"/>
              </a:ext>
            </a:extLst>
          </p:cNvPr>
          <p:cNvSpPr/>
          <p:nvPr/>
        </p:nvSpPr>
        <p:spPr>
          <a:xfrm>
            <a:off x="698500" y="1371600"/>
            <a:ext cx="2303463" cy="143986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248920" tIns="248920" rIns="248920" bIns="248920" spcCol="1270" anchor="ctr"/>
          <a:lstStyle/>
          <a:p>
            <a:pPr algn="ctr" defTabSz="1555750">
              <a:lnSpc>
                <a:spcPct val="90000"/>
              </a:lnSpc>
              <a:spcAft>
                <a:spcPct val="35000"/>
              </a:spcAft>
              <a:defRPr/>
            </a:pPr>
            <a:r>
              <a:rPr lang="en-US" sz="3500" dirty="0">
                <a:solidFill>
                  <a:srgbClr val="000000"/>
                </a:solidFill>
              </a:rPr>
              <a:t>Account</a:t>
            </a:r>
          </a:p>
        </p:txBody>
      </p:sp>
      <p:sp>
        <p:nvSpPr>
          <p:cNvPr id="39" name="Rounded Rectangle 38">
            <a:extLst>
              <a:ext uri="{FF2B5EF4-FFF2-40B4-BE49-F238E27FC236}">
                <a16:creationId xmlns:a16="http://schemas.microsoft.com/office/drawing/2014/main" id="{9B11A9C2-598F-B92D-A06F-48C91226FC2F}"/>
              </a:ext>
            </a:extLst>
          </p:cNvPr>
          <p:cNvSpPr>
            <a:spLocks noChangeArrowheads="1"/>
          </p:cNvSpPr>
          <p:nvPr/>
        </p:nvSpPr>
        <p:spPr bwMode="auto">
          <a:xfrm>
            <a:off x="912813" y="4192588"/>
            <a:ext cx="1919287" cy="958850"/>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0" name="Rounded Rectangle 10">
            <a:extLst>
              <a:ext uri="{FF2B5EF4-FFF2-40B4-BE49-F238E27FC236}">
                <a16:creationId xmlns:a16="http://schemas.microsoft.com/office/drawing/2014/main" id="{A4F90784-E2EC-1B15-67EF-06A8D593CACB}"/>
              </a:ext>
            </a:extLst>
          </p:cNvPr>
          <p:cNvSpPr>
            <a:spLocks noChangeArrowheads="1"/>
          </p:cNvSpPr>
          <p:nvPr/>
        </p:nvSpPr>
        <p:spPr bwMode="auto">
          <a:xfrm>
            <a:off x="941388" y="4219575"/>
            <a:ext cx="1863725" cy="904875"/>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Smith</a:t>
            </a:r>
          </a:p>
        </p:txBody>
      </p:sp>
      <p:grpSp>
        <p:nvGrpSpPr>
          <p:cNvPr id="6" name="Group 8">
            <a:extLst>
              <a:ext uri="{FF2B5EF4-FFF2-40B4-BE49-F238E27FC236}">
                <a16:creationId xmlns:a16="http://schemas.microsoft.com/office/drawing/2014/main" id="{23428C54-D970-D32A-1015-8E0BE093A904}"/>
              </a:ext>
            </a:extLst>
          </p:cNvPr>
          <p:cNvGrpSpPr/>
          <p:nvPr/>
        </p:nvGrpSpPr>
        <p:grpSpPr>
          <a:xfrm>
            <a:off x="3217205" y="3528306"/>
            <a:ext cx="64784" cy="1295687"/>
            <a:chOff x="2740453" y="2156701"/>
            <a:chExt cx="64784" cy="1295687"/>
          </a:xfrm>
          <a:solidFill>
            <a:schemeClr val="accent4">
              <a:lumMod val="50000"/>
            </a:schemeClr>
          </a:solidFill>
        </p:grpSpPr>
        <p:sp>
          <p:nvSpPr>
            <p:cNvPr id="37" name="Straight Connector 11">
              <a:extLst>
                <a:ext uri="{FF2B5EF4-FFF2-40B4-BE49-F238E27FC236}">
                  <a16:creationId xmlns:a16="http://schemas.microsoft.com/office/drawing/2014/main" id="{5D61B8B5-3890-2B43-7C2D-EBB629F851BB}"/>
                </a:ext>
              </a:extLst>
            </p:cNvPr>
            <p:cNvSpPr/>
            <p:nvPr/>
          </p:nvSpPr>
          <p:spPr>
            <a:xfrm rot="18603934">
              <a:off x="2125002" y="2786549"/>
              <a:ext cx="1295687" cy="35991"/>
            </a:xfrm>
            <a:custGeom>
              <a:avLst/>
              <a:gdLst/>
              <a:ahLst/>
              <a:cxnLst/>
              <a:rect l="0" t="0" r="0" b="0"/>
              <a:pathLst>
                <a:path>
                  <a:moveTo>
                    <a:pt x="0" y="17995"/>
                  </a:moveTo>
                  <a:lnTo>
                    <a:pt x="1295687"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8" name="Straight Connector 12">
              <a:extLst>
                <a:ext uri="{FF2B5EF4-FFF2-40B4-BE49-F238E27FC236}">
                  <a16:creationId xmlns:a16="http://schemas.microsoft.com/office/drawing/2014/main" id="{105D1E8B-BE69-5959-8D4A-179FC395C4EC}"/>
                </a:ext>
              </a:extLst>
            </p:cNvPr>
            <p:cNvSpPr/>
            <p:nvPr/>
          </p:nvSpPr>
          <p:spPr>
            <a:xfrm rot="18603934">
              <a:off x="2740453" y="2772152"/>
              <a:ext cx="64784" cy="64784"/>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500">
                <a:solidFill>
                  <a:srgbClr val="FFFFFF">
                    <a:hueOff val="0"/>
                    <a:satOff val="0"/>
                    <a:lumOff val="0"/>
                    <a:alphaOff val="0"/>
                  </a:srgbClr>
                </a:solidFill>
              </a:endParaRPr>
            </a:p>
          </p:txBody>
        </p:sp>
      </p:grpSp>
      <p:sp>
        <p:nvSpPr>
          <p:cNvPr id="35" name="Rounded Rectangle 34">
            <a:extLst>
              <a:ext uri="{FF2B5EF4-FFF2-40B4-BE49-F238E27FC236}">
                <a16:creationId xmlns:a16="http://schemas.microsoft.com/office/drawing/2014/main" id="{3296B9B1-416E-4C07-CD80-08B280EF1035}"/>
              </a:ext>
            </a:extLst>
          </p:cNvPr>
          <p:cNvSpPr>
            <a:spLocks noChangeArrowheads="1"/>
          </p:cNvSpPr>
          <p:nvPr/>
        </p:nvSpPr>
        <p:spPr bwMode="auto">
          <a:xfrm>
            <a:off x="3667125" y="3200400"/>
            <a:ext cx="1919288" cy="960438"/>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36" name="Rounded Rectangle 14">
            <a:extLst>
              <a:ext uri="{FF2B5EF4-FFF2-40B4-BE49-F238E27FC236}">
                <a16:creationId xmlns:a16="http://schemas.microsoft.com/office/drawing/2014/main" id="{7FA8B801-3489-F735-1740-91904AA69BC1}"/>
              </a:ext>
            </a:extLst>
          </p:cNvPr>
          <p:cNvSpPr>
            <a:spLocks noChangeArrowheads="1"/>
          </p:cNvSpPr>
          <p:nvPr/>
        </p:nvSpPr>
        <p:spPr bwMode="auto">
          <a:xfrm>
            <a:off x="3694113" y="3228975"/>
            <a:ext cx="1863725" cy="903288"/>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pictures</a:t>
            </a:r>
          </a:p>
        </p:txBody>
      </p:sp>
      <p:grpSp>
        <p:nvGrpSpPr>
          <p:cNvPr id="7" name="Group 10">
            <a:extLst>
              <a:ext uri="{FF2B5EF4-FFF2-40B4-BE49-F238E27FC236}">
                <a16:creationId xmlns:a16="http://schemas.microsoft.com/office/drawing/2014/main" id="{4087E406-B288-1A73-C1D2-C1EDB18185C9}"/>
              </a:ext>
            </a:extLst>
          </p:cNvPr>
          <p:cNvGrpSpPr/>
          <p:nvPr/>
        </p:nvGrpSpPr>
        <p:grpSpPr>
          <a:xfrm>
            <a:off x="5480089" y="3351030"/>
            <a:ext cx="980459" cy="49022"/>
            <a:chOff x="5003335" y="1979431"/>
            <a:chExt cx="980459" cy="49022"/>
          </a:xfrm>
          <a:solidFill>
            <a:schemeClr val="accent4">
              <a:lumMod val="50000"/>
            </a:schemeClr>
          </a:solidFill>
        </p:grpSpPr>
        <p:sp>
          <p:nvSpPr>
            <p:cNvPr id="33" name="Straight Connector 15">
              <a:extLst>
                <a:ext uri="{FF2B5EF4-FFF2-40B4-BE49-F238E27FC236}">
                  <a16:creationId xmlns:a16="http://schemas.microsoft.com/office/drawing/2014/main" id="{D90D1326-E150-92EC-A8FC-1CBDCAB67365}"/>
                </a:ext>
              </a:extLst>
            </p:cNvPr>
            <p:cNvSpPr/>
            <p:nvPr/>
          </p:nvSpPr>
          <p:spPr>
            <a:xfrm rot="19293342">
              <a:off x="5003335" y="1985947"/>
              <a:ext cx="980459" cy="35991"/>
            </a:xfrm>
            <a:custGeom>
              <a:avLst/>
              <a:gdLst/>
              <a:ahLst/>
              <a:cxnLst/>
              <a:rect l="0" t="0" r="0" b="0"/>
              <a:pathLst>
                <a:path>
                  <a:moveTo>
                    <a:pt x="0" y="17995"/>
                  </a:moveTo>
                  <a:lnTo>
                    <a:pt x="980459"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Straight Connector 16">
              <a:extLst>
                <a:ext uri="{FF2B5EF4-FFF2-40B4-BE49-F238E27FC236}">
                  <a16:creationId xmlns:a16="http://schemas.microsoft.com/office/drawing/2014/main" id="{895E0B3F-A993-6B0A-E865-AB591057FBE8}"/>
                </a:ext>
              </a:extLst>
            </p:cNvPr>
            <p:cNvSpPr/>
            <p:nvPr/>
          </p:nvSpPr>
          <p:spPr>
            <a:xfrm rot="19293342">
              <a:off x="5469053" y="1979431"/>
              <a:ext cx="49022" cy="49022"/>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500">
                <a:solidFill>
                  <a:srgbClr val="FFFFFF">
                    <a:hueOff val="0"/>
                    <a:satOff val="0"/>
                    <a:lumOff val="0"/>
                    <a:alphaOff val="0"/>
                  </a:srgbClr>
                </a:solidFill>
              </a:endParaRPr>
            </a:p>
          </p:txBody>
        </p:sp>
      </p:grpSp>
      <p:sp>
        <p:nvSpPr>
          <p:cNvPr id="31" name="Rounded Rectangle 30">
            <a:extLst>
              <a:ext uri="{FF2B5EF4-FFF2-40B4-BE49-F238E27FC236}">
                <a16:creationId xmlns:a16="http://schemas.microsoft.com/office/drawing/2014/main" id="{FF045111-1148-42DA-5AA7-B2F76075833B}"/>
              </a:ext>
            </a:extLst>
          </p:cNvPr>
          <p:cNvSpPr>
            <a:spLocks noChangeArrowheads="1"/>
          </p:cNvSpPr>
          <p:nvPr/>
        </p:nvSpPr>
        <p:spPr bwMode="auto">
          <a:xfrm>
            <a:off x="6354763" y="2590800"/>
            <a:ext cx="1919287" cy="960438"/>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32" name="Rounded Rectangle 18">
            <a:extLst>
              <a:ext uri="{FF2B5EF4-FFF2-40B4-BE49-F238E27FC236}">
                <a16:creationId xmlns:a16="http://schemas.microsoft.com/office/drawing/2014/main" id="{383B2BCE-9417-2468-F2C4-4A26752A38C7}"/>
              </a:ext>
            </a:extLst>
          </p:cNvPr>
          <p:cNvSpPr>
            <a:spLocks noChangeArrowheads="1"/>
          </p:cNvSpPr>
          <p:nvPr/>
        </p:nvSpPr>
        <p:spPr bwMode="auto">
          <a:xfrm>
            <a:off x="6381750" y="2619375"/>
            <a:ext cx="1863725" cy="903288"/>
          </a:xfrm>
          <a:prstGeom prst="rect">
            <a:avLst/>
          </a:prstGeom>
          <a:noFill/>
          <a:ln>
            <a:noFill/>
          </a:ln>
          <a:effectLst>
            <a:outerShdw blurRad="40000" dist="23000" dir="5400000" rotWithShape="0">
              <a:srgbClr val="808080">
                <a:alpha val="34998"/>
              </a:srgbClr>
            </a:outerShdw>
          </a:effectLst>
        </p:spPr>
        <p:txBody>
          <a:bodyPr lIns="0" tIns="45718" rIns="0" bIns="45718" anchor="ctr"/>
          <a:lstStyle/>
          <a:p>
            <a:pPr algn="ctr" defTabSz="914099">
              <a:lnSpc>
                <a:spcPct val="90000"/>
              </a:lnSpc>
              <a:defRPr/>
            </a:pPr>
            <a:r>
              <a:rPr lang="en-US" dirty="0">
                <a:solidFill>
                  <a:srgbClr val="FFFFFF"/>
                </a:solidFill>
                <a:latin typeface="+mn-lt"/>
                <a:ea typeface="+mn-ea"/>
              </a:rPr>
              <a:t>IMG1.JPG</a:t>
            </a:r>
          </a:p>
        </p:txBody>
      </p:sp>
      <p:grpSp>
        <p:nvGrpSpPr>
          <p:cNvPr id="8" name="Group 12">
            <a:extLst>
              <a:ext uri="{FF2B5EF4-FFF2-40B4-BE49-F238E27FC236}">
                <a16:creationId xmlns:a16="http://schemas.microsoft.com/office/drawing/2014/main" id="{A8DACB28-05C2-D623-E9CE-FD05AF971A6F}"/>
              </a:ext>
            </a:extLst>
          </p:cNvPr>
          <p:cNvGrpSpPr/>
          <p:nvPr/>
        </p:nvGrpSpPr>
        <p:grpSpPr>
          <a:xfrm>
            <a:off x="5502826" y="3923674"/>
            <a:ext cx="934985" cy="46749"/>
            <a:chOff x="5026072" y="2552069"/>
            <a:chExt cx="934985" cy="46749"/>
          </a:xfrm>
          <a:solidFill>
            <a:schemeClr val="accent4">
              <a:lumMod val="50000"/>
            </a:schemeClr>
          </a:solidFill>
        </p:grpSpPr>
        <p:sp>
          <p:nvSpPr>
            <p:cNvPr id="29" name="Straight Connector 19">
              <a:extLst>
                <a:ext uri="{FF2B5EF4-FFF2-40B4-BE49-F238E27FC236}">
                  <a16:creationId xmlns:a16="http://schemas.microsoft.com/office/drawing/2014/main" id="{CA536C32-8A89-CB0C-63A3-8AD841A79C5B}"/>
                </a:ext>
              </a:extLst>
            </p:cNvPr>
            <p:cNvSpPr/>
            <p:nvPr/>
          </p:nvSpPr>
          <p:spPr>
            <a:xfrm rot="2087060">
              <a:off x="5026072" y="2557448"/>
              <a:ext cx="934985" cy="35991"/>
            </a:xfrm>
            <a:custGeom>
              <a:avLst/>
              <a:gdLst/>
              <a:ahLst/>
              <a:cxnLst/>
              <a:rect l="0" t="0" r="0" b="0"/>
              <a:pathLst>
                <a:path>
                  <a:moveTo>
                    <a:pt x="0" y="17995"/>
                  </a:moveTo>
                  <a:lnTo>
                    <a:pt x="934985"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0" name="Straight Connector 20">
              <a:extLst>
                <a:ext uri="{FF2B5EF4-FFF2-40B4-BE49-F238E27FC236}">
                  <a16:creationId xmlns:a16="http://schemas.microsoft.com/office/drawing/2014/main" id="{4FE3DA4E-9DF1-A562-907D-37239836A81B}"/>
                </a:ext>
              </a:extLst>
            </p:cNvPr>
            <p:cNvSpPr/>
            <p:nvPr/>
          </p:nvSpPr>
          <p:spPr>
            <a:xfrm rot="2087060">
              <a:off x="5470190" y="2552069"/>
              <a:ext cx="46749" cy="46749"/>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500">
                <a:solidFill>
                  <a:srgbClr val="FFFFFF">
                    <a:hueOff val="0"/>
                    <a:satOff val="0"/>
                    <a:lumOff val="0"/>
                    <a:alphaOff val="0"/>
                  </a:srgbClr>
                </a:solidFill>
              </a:endParaRPr>
            </a:p>
          </p:txBody>
        </p:sp>
      </p:grpSp>
      <p:sp>
        <p:nvSpPr>
          <p:cNvPr id="27" name="Rounded Rectangle 26">
            <a:extLst>
              <a:ext uri="{FF2B5EF4-FFF2-40B4-BE49-F238E27FC236}">
                <a16:creationId xmlns:a16="http://schemas.microsoft.com/office/drawing/2014/main" id="{328D28EC-7ACE-C208-B4F8-9E2762689FA7}"/>
              </a:ext>
            </a:extLst>
          </p:cNvPr>
          <p:cNvSpPr>
            <a:spLocks noChangeArrowheads="1"/>
          </p:cNvSpPr>
          <p:nvPr/>
        </p:nvSpPr>
        <p:spPr bwMode="auto">
          <a:xfrm>
            <a:off x="6354763" y="3733800"/>
            <a:ext cx="1919287" cy="960438"/>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28" name="Rounded Rectangle 22">
            <a:extLst>
              <a:ext uri="{FF2B5EF4-FFF2-40B4-BE49-F238E27FC236}">
                <a16:creationId xmlns:a16="http://schemas.microsoft.com/office/drawing/2014/main" id="{46BAF921-08B3-6ACD-5B4C-1AF60F6D1142}"/>
              </a:ext>
            </a:extLst>
          </p:cNvPr>
          <p:cNvSpPr>
            <a:spLocks noChangeArrowheads="1"/>
          </p:cNvSpPr>
          <p:nvPr/>
        </p:nvSpPr>
        <p:spPr bwMode="auto">
          <a:xfrm>
            <a:off x="6381750" y="3762375"/>
            <a:ext cx="1863725" cy="903288"/>
          </a:xfrm>
          <a:prstGeom prst="rect">
            <a:avLst/>
          </a:prstGeom>
          <a:noFill/>
          <a:ln>
            <a:noFill/>
          </a:ln>
          <a:effectLst>
            <a:outerShdw blurRad="40000" dist="23000" dir="5400000" rotWithShape="0">
              <a:srgbClr val="808080">
                <a:alpha val="34998"/>
              </a:srgbClr>
            </a:outerShdw>
          </a:effectLst>
        </p:spPr>
        <p:txBody>
          <a:bodyPr lIns="0" tIns="45718" rIns="0" bIns="45718" anchor="ctr"/>
          <a:lstStyle/>
          <a:p>
            <a:pPr algn="ctr" defTabSz="914099">
              <a:lnSpc>
                <a:spcPct val="90000"/>
              </a:lnSpc>
              <a:defRPr/>
            </a:pPr>
            <a:r>
              <a:rPr lang="en-US" dirty="0">
                <a:solidFill>
                  <a:srgbClr val="FFFFFF"/>
                </a:solidFill>
                <a:latin typeface="+mn-lt"/>
                <a:ea typeface="+mn-ea"/>
              </a:rPr>
              <a:t>IMG2.JPG</a:t>
            </a:r>
          </a:p>
        </p:txBody>
      </p:sp>
      <p:grpSp>
        <p:nvGrpSpPr>
          <p:cNvPr id="9" name="Group 14">
            <a:extLst>
              <a:ext uri="{FF2B5EF4-FFF2-40B4-BE49-F238E27FC236}">
                <a16:creationId xmlns:a16="http://schemas.microsoft.com/office/drawing/2014/main" id="{73F5EFA0-F498-5050-2926-44BC9F95605D}"/>
              </a:ext>
            </a:extLst>
          </p:cNvPr>
          <p:cNvGrpSpPr/>
          <p:nvPr/>
        </p:nvGrpSpPr>
        <p:grpSpPr>
          <a:xfrm>
            <a:off x="2662027" y="5056522"/>
            <a:ext cx="1175140" cy="58757"/>
            <a:chOff x="2185275" y="3684917"/>
            <a:chExt cx="1175140" cy="58757"/>
          </a:xfrm>
          <a:solidFill>
            <a:schemeClr val="accent4">
              <a:lumMod val="50000"/>
            </a:schemeClr>
          </a:solidFill>
        </p:grpSpPr>
        <p:sp>
          <p:nvSpPr>
            <p:cNvPr id="25" name="Straight Connector 23">
              <a:extLst>
                <a:ext uri="{FF2B5EF4-FFF2-40B4-BE49-F238E27FC236}">
                  <a16:creationId xmlns:a16="http://schemas.microsoft.com/office/drawing/2014/main" id="{0569FA5C-2BFE-0332-5879-705D8317F7BA}"/>
                </a:ext>
              </a:extLst>
            </p:cNvPr>
            <p:cNvSpPr/>
            <p:nvPr/>
          </p:nvSpPr>
          <p:spPr>
            <a:xfrm rot="2687411">
              <a:off x="2185275" y="3696300"/>
              <a:ext cx="1175140" cy="35991"/>
            </a:xfrm>
            <a:custGeom>
              <a:avLst/>
              <a:gdLst/>
              <a:ahLst/>
              <a:cxnLst/>
              <a:rect l="0" t="0" r="0" b="0"/>
              <a:pathLst>
                <a:path>
                  <a:moveTo>
                    <a:pt x="0" y="17995"/>
                  </a:moveTo>
                  <a:lnTo>
                    <a:pt x="1175140" y="17995"/>
                  </a:lnTo>
                </a:path>
              </a:pathLst>
            </a:custGeom>
            <a:grpFill/>
            <a:ln cmpd="sng">
              <a:solidFill>
                <a:schemeClr val="accent4">
                  <a:lumMod val="50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6" name="Straight Connector 24">
              <a:extLst>
                <a:ext uri="{FF2B5EF4-FFF2-40B4-BE49-F238E27FC236}">
                  <a16:creationId xmlns:a16="http://schemas.microsoft.com/office/drawing/2014/main" id="{64B2C95F-C251-E340-2CAC-83B47F14642B}"/>
                </a:ext>
              </a:extLst>
            </p:cNvPr>
            <p:cNvSpPr/>
            <p:nvPr/>
          </p:nvSpPr>
          <p:spPr>
            <a:xfrm rot="2687411">
              <a:off x="2743467" y="3684917"/>
              <a:ext cx="58757" cy="58757"/>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500">
                <a:solidFill>
                  <a:srgbClr val="FFFFFF">
                    <a:hueOff val="0"/>
                    <a:satOff val="0"/>
                    <a:lumOff val="0"/>
                    <a:alphaOff val="0"/>
                  </a:srgbClr>
                </a:solidFill>
              </a:endParaRPr>
            </a:p>
          </p:txBody>
        </p:sp>
      </p:grpSp>
      <p:sp>
        <p:nvSpPr>
          <p:cNvPr id="23" name="Rounded Rectangle 22">
            <a:extLst>
              <a:ext uri="{FF2B5EF4-FFF2-40B4-BE49-F238E27FC236}">
                <a16:creationId xmlns:a16="http://schemas.microsoft.com/office/drawing/2014/main" id="{55C1E77F-F9C1-925B-F211-8CE350946A00}"/>
              </a:ext>
            </a:extLst>
          </p:cNvPr>
          <p:cNvSpPr>
            <a:spLocks noChangeArrowheads="1"/>
          </p:cNvSpPr>
          <p:nvPr/>
        </p:nvSpPr>
        <p:spPr bwMode="auto">
          <a:xfrm>
            <a:off x="3667125" y="5019675"/>
            <a:ext cx="1919288" cy="960438"/>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24" name="Rounded Rectangle 26">
            <a:extLst>
              <a:ext uri="{FF2B5EF4-FFF2-40B4-BE49-F238E27FC236}">
                <a16:creationId xmlns:a16="http://schemas.microsoft.com/office/drawing/2014/main" id="{53E8C171-A028-3A8B-D6C8-F7B2CCF60EA2}"/>
              </a:ext>
            </a:extLst>
          </p:cNvPr>
          <p:cNvSpPr>
            <a:spLocks noChangeArrowheads="1"/>
          </p:cNvSpPr>
          <p:nvPr/>
        </p:nvSpPr>
        <p:spPr bwMode="auto">
          <a:xfrm>
            <a:off x="3694113" y="5048250"/>
            <a:ext cx="1863725" cy="903288"/>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movies</a:t>
            </a:r>
          </a:p>
        </p:txBody>
      </p:sp>
      <p:grpSp>
        <p:nvGrpSpPr>
          <p:cNvPr id="10" name="Group 16">
            <a:extLst>
              <a:ext uri="{FF2B5EF4-FFF2-40B4-BE49-F238E27FC236}">
                <a16:creationId xmlns:a16="http://schemas.microsoft.com/office/drawing/2014/main" id="{F107BB34-FF2C-FF56-73B6-8233239FD761}"/>
              </a:ext>
            </a:extLst>
          </p:cNvPr>
          <p:cNvGrpSpPr/>
          <p:nvPr/>
        </p:nvGrpSpPr>
        <p:grpSpPr>
          <a:xfrm>
            <a:off x="5586363" y="5480653"/>
            <a:ext cx="767908" cy="38395"/>
            <a:chOff x="5109610" y="4109048"/>
            <a:chExt cx="767908" cy="38395"/>
          </a:xfrm>
          <a:solidFill>
            <a:schemeClr val="accent4">
              <a:lumMod val="50000"/>
            </a:schemeClr>
          </a:solidFill>
        </p:grpSpPr>
        <p:sp>
          <p:nvSpPr>
            <p:cNvPr id="21" name="Straight Connector 27">
              <a:extLst>
                <a:ext uri="{FF2B5EF4-FFF2-40B4-BE49-F238E27FC236}">
                  <a16:creationId xmlns:a16="http://schemas.microsoft.com/office/drawing/2014/main" id="{E979C5B0-462F-2BD0-690A-708583DD382D}"/>
                </a:ext>
              </a:extLst>
            </p:cNvPr>
            <p:cNvSpPr/>
            <p:nvPr/>
          </p:nvSpPr>
          <p:spPr>
            <a:xfrm>
              <a:off x="5109610" y="4110250"/>
              <a:ext cx="767908" cy="35991"/>
            </a:xfrm>
            <a:custGeom>
              <a:avLst/>
              <a:gdLst/>
              <a:ahLst/>
              <a:cxnLst/>
              <a:rect l="0" t="0" r="0" b="0"/>
              <a:pathLst>
                <a:path>
                  <a:moveTo>
                    <a:pt x="0" y="17995"/>
                  </a:moveTo>
                  <a:lnTo>
                    <a:pt x="767908" y="17995"/>
                  </a:lnTo>
                </a:path>
              </a:pathLst>
            </a:custGeom>
            <a:grpFill/>
            <a:ln cmpd="sng">
              <a:solidFill>
                <a:schemeClr val="accent4">
                  <a:lumMod val="50000"/>
                </a:schemeClr>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2" name="Straight Connector 28">
              <a:extLst>
                <a:ext uri="{FF2B5EF4-FFF2-40B4-BE49-F238E27FC236}">
                  <a16:creationId xmlns:a16="http://schemas.microsoft.com/office/drawing/2014/main" id="{B1F6E9AD-623D-E7C7-DAA4-023B53D6D683}"/>
                </a:ext>
              </a:extLst>
            </p:cNvPr>
            <p:cNvSpPr/>
            <p:nvPr/>
          </p:nvSpPr>
          <p:spPr>
            <a:xfrm>
              <a:off x="5474367" y="4109048"/>
              <a:ext cx="38395" cy="38395"/>
            </a:xfrm>
            <a:prstGeom prst="rect">
              <a:avLst/>
            </a:prstGeom>
            <a:grpFill/>
            <a:ln cmpd="sng">
              <a:solidFill>
                <a:schemeClr val="accent4">
                  <a:lumMod val="50000"/>
                </a:schemeClr>
              </a:solid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500">
                <a:solidFill>
                  <a:srgbClr val="FFFFFF">
                    <a:hueOff val="0"/>
                    <a:satOff val="0"/>
                    <a:lumOff val="0"/>
                    <a:alphaOff val="0"/>
                  </a:srgbClr>
                </a:solidFill>
              </a:endParaRPr>
            </a:p>
          </p:txBody>
        </p:sp>
      </p:grpSp>
      <p:grpSp>
        <p:nvGrpSpPr>
          <p:cNvPr id="71703" name="Group 17">
            <a:extLst>
              <a:ext uri="{FF2B5EF4-FFF2-40B4-BE49-F238E27FC236}">
                <a16:creationId xmlns:a16="http://schemas.microsoft.com/office/drawing/2014/main" id="{E4CB7124-9579-34A9-9263-19CAC5010FD3}"/>
              </a:ext>
            </a:extLst>
          </p:cNvPr>
          <p:cNvGrpSpPr>
            <a:grpSpLocks/>
          </p:cNvGrpSpPr>
          <p:nvPr/>
        </p:nvGrpSpPr>
        <p:grpSpPr bwMode="auto">
          <a:xfrm>
            <a:off x="6354763" y="5019675"/>
            <a:ext cx="1919287" cy="960438"/>
            <a:chOff x="5877519" y="3648303"/>
            <a:chExt cx="1919771" cy="959885"/>
          </a:xfrm>
        </p:grpSpPr>
        <p:sp>
          <p:nvSpPr>
            <p:cNvPr id="19" name="Rounded Rectangle 18">
              <a:extLst>
                <a:ext uri="{FF2B5EF4-FFF2-40B4-BE49-F238E27FC236}">
                  <a16:creationId xmlns:a16="http://schemas.microsoft.com/office/drawing/2014/main" id="{31566F9B-594B-A46A-683A-FFF9EF5E1D9A}"/>
                </a:ext>
              </a:extLst>
            </p:cNvPr>
            <p:cNvSpPr>
              <a:spLocks noChangeArrowheads="1"/>
            </p:cNvSpPr>
            <p:nvPr/>
          </p:nvSpPr>
          <p:spPr bwMode="auto">
            <a:xfrm>
              <a:off x="5877519" y="3648303"/>
              <a:ext cx="1919771" cy="959885"/>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20" name="Rounded Rectangle 30">
              <a:extLst>
                <a:ext uri="{FF2B5EF4-FFF2-40B4-BE49-F238E27FC236}">
                  <a16:creationId xmlns:a16="http://schemas.microsoft.com/office/drawing/2014/main" id="{C17D30B4-9EC6-8046-F8CE-C774A74F6914}"/>
                </a:ext>
              </a:extLst>
            </p:cNvPr>
            <p:cNvSpPr>
              <a:spLocks noChangeArrowheads="1"/>
            </p:cNvSpPr>
            <p:nvPr/>
          </p:nvSpPr>
          <p:spPr bwMode="auto">
            <a:xfrm>
              <a:off x="5906101" y="3676862"/>
              <a:ext cx="1862607" cy="902768"/>
            </a:xfrm>
            <a:prstGeom prst="rect">
              <a:avLst/>
            </a:prstGeom>
            <a:gradFill rotWithShape="1">
              <a:gsLst>
                <a:gs pos="0">
                  <a:srgbClr val="00C700"/>
                </a:gs>
                <a:gs pos="20000">
                  <a:srgbClr val="00C200"/>
                </a:gs>
                <a:gs pos="100000">
                  <a:srgbClr val="009300"/>
                </a:gs>
              </a:gsLst>
              <a:lin ang="5400000"/>
            </a:gradFill>
            <a:ln w="9525">
              <a:solidFill>
                <a:srgbClr val="00AE00"/>
              </a:solidFill>
              <a:miter lim="800000"/>
              <a:headEnd/>
              <a:tailEnd/>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dirty="0" err="1">
                  <a:solidFill>
                    <a:srgbClr val="FFFFFF"/>
                  </a:solidFill>
                  <a:latin typeface="+mn-lt"/>
                  <a:ea typeface="+mn-ea"/>
                </a:rPr>
                <a:t>Sample.mov</a:t>
              </a:r>
              <a:endParaRPr lang="en-US" dirty="0">
                <a:solidFill>
                  <a:srgbClr val="FFFFFF"/>
                </a:solidFill>
                <a:latin typeface="+mn-lt"/>
                <a:ea typeface="+mn-ea"/>
              </a:endParaRPr>
            </a:p>
          </p:txBody>
        </p:sp>
      </p:grpSp>
      <p:sp>
        <p:nvSpPr>
          <p:cNvPr id="47" name="Slide Number Placeholder 28">
            <a:extLst>
              <a:ext uri="{FF2B5EF4-FFF2-40B4-BE49-F238E27FC236}">
                <a16:creationId xmlns:a16="http://schemas.microsoft.com/office/drawing/2014/main" id="{26DACD90-65D7-3877-AC7F-5F2D5D12AE26}"/>
              </a:ext>
            </a:extLst>
          </p:cNvPr>
          <p:cNvSpPr txBox="1">
            <a:spLocks/>
          </p:cNvSpPr>
          <p:nvPr/>
        </p:nvSpPr>
        <p:spPr>
          <a:xfrm>
            <a:off x="6705600" y="635635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1200" dirty="0">
                <a:solidFill>
                  <a:schemeClr val="bg1">
                    <a:lumMod val="50000"/>
                  </a:schemeClr>
                </a:solidFill>
              </a:rPr>
              <a:t>13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a:extLst>
              <a:ext uri="{FF2B5EF4-FFF2-40B4-BE49-F238E27FC236}">
                <a16:creationId xmlns:a16="http://schemas.microsoft.com/office/drawing/2014/main" id="{6B44FFEE-DA71-BD2A-DF6E-93A0CEC6B61F}"/>
              </a:ext>
            </a:extLst>
          </p:cNvPr>
          <p:cNvSpPr>
            <a:spLocks noGrp="1" noChangeArrowheads="1"/>
          </p:cNvSpPr>
          <p:nvPr>
            <p:ph type="title"/>
          </p:nvPr>
        </p:nvSpPr>
        <p:spPr/>
        <p:txBody>
          <a:bodyPr/>
          <a:lstStyle/>
          <a:p>
            <a:r>
              <a:rPr lang="en-US" altLang="en-US">
                <a:ea typeface="ＭＳ Ｐゴシック" panose="020B0600070205080204" pitchFamily="34" charset="-128"/>
              </a:rPr>
              <a:t>Cloud: Efficiency Versus Control</a:t>
            </a:r>
          </a:p>
        </p:txBody>
      </p:sp>
      <p:graphicFrame>
        <p:nvGraphicFramePr>
          <p:cNvPr id="5" name="Table 4">
            <a:extLst>
              <a:ext uri="{FF2B5EF4-FFF2-40B4-BE49-F238E27FC236}">
                <a16:creationId xmlns:a16="http://schemas.microsoft.com/office/drawing/2014/main" id="{A1D425E6-19FE-C78B-B550-9546BD9E5319}"/>
              </a:ext>
            </a:extLst>
          </p:cNvPr>
          <p:cNvGraphicFramePr>
            <a:graphicFrameLocks noGrp="1"/>
          </p:cNvGraphicFramePr>
          <p:nvPr/>
        </p:nvGraphicFramePr>
        <p:xfrm>
          <a:off x="1025525" y="2201863"/>
          <a:ext cx="6630988" cy="2892427"/>
        </p:xfrm>
        <a:graphic>
          <a:graphicData uri="http://schemas.openxmlformats.org/drawingml/2006/table">
            <a:tbl>
              <a:tblPr firstRow="1" bandRow="1">
                <a:tableStyleId>{5C22544A-7EE6-4342-B048-85BDC9FD1C3A}</a:tableStyleId>
              </a:tblPr>
              <a:tblGrid>
                <a:gridCol w="1966888">
                  <a:extLst>
                    <a:ext uri="{9D8B030D-6E8A-4147-A177-3AD203B41FA5}">
                      <a16:colId xmlns:a16="http://schemas.microsoft.com/office/drawing/2014/main" val="20000"/>
                    </a:ext>
                  </a:extLst>
                </a:gridCol>
                <a:gridCol w="1257797">
                  <a:extLst>
                    <a:ext uri="{9D8B030D-6E8A-4147-A177-3AD203B41FA5}">
                      <a16:colId xmlns:a16="http://schemas.microsoft.com/office/drawing/2014/main" val="20001"/>
                    </a:ext>
                  </a:extLst>
                </a:gridCol>
                <a:gridCol w="1024301">
                  <a:extLst>
                    <a:ext uri="{9D8B030D-6E8A-4147-A177-3AD203B41FA5}">
                      <a16:colId xmlns:a16="http://schemas.microsoft.com/office/drawing/2014/main" val="20002"/>
                    </a:ext>
                  </a:extLst>
                </a:gridCol>
                <a:gridCol w="1153401">
                  <a:extLst>
                    <a:ext uri="{9D8B030D-6E8A-4147-A177-3AD203B41FA5}">
                      <a16:colId xmlns:a16="http://schemas.microsoft.com/office/drawing/2014/main" val="20003"/>
                    </a:ext>
                  </a:extLst>
                </a:gridCol>
                <a:gridCol w="1228601">
                  <a:extLst>
                    <a:ext uri="{9D8B030D-6E8A-4147-A177-3AD203B41FA5}">
                      <a16:colId xmlns:a16="http://schemas.microsoft.com/office/drawing/2014/main" val="20004"/>
                    </a:ext>
                  </a:extLst>
                </a:gridCol>
              </a:tblGrid>
              <a:tr h="472403">
                <a:tc>
                  <a:txBody>
                    <a:bodyPr/>
                    <a:lstStyle/>
                    <a:p>
                      <a:r>
                        <a:rPr lang="en-US" sz="1200" dirty="0">
                          <a:solidFill>
                            <a:schemeClr val="tx2"/>
                          </a:solidFill>
                        </a:rPr>
                        <a:t>     = Managed for You</a:t>
                      </a:r>
                    </a:p>
                  </a:txBody>
                  <a:tcPr marL="91436" marR="91436" marT="34297" marB="34297"/>
                </a:tc>
                <a:tc>
                  <a:txBody>
                    <a:bodyPr/>
                    <a:lstStyle/>
                    <a:p>
                      <a:pPr algn="ctr"/>
                      <a:r>
                        <a:rPr lang="en-US" sz="1200" dirty="0">
                          <a:solidFill>
                            <a:schemeClr val="tx2"/>
                          </a:solidFill>
                        </a:rPr>
                        <a:t>Standalone</a:t>
                      </a:r>
                    </a:p>
                    <a:p>
                      <a:pPr algn="ctr"/>
                      <a:r>
                        <a:rPr lang="en-US" sz="1200" dirty="0">
                          <a:solidFill>
                            <a:schemeClr val="tx2"/>
                          </a:solidFill>
                        </a:rPr>
                        <a:t>Servers</a:t>
                      </a:r>
                    </a:p>
                  </a:txBody>
                  <a:tcPr marL="91436" marR="91436" marT="34297" marB="34297"/>
                </a:tc>
                <a:tc>
                  <a:txBody>
                    <a:bodyPr/>
                    <a:lstStyle/>
                    <a:p>
                      <a:pPr algn="ctr"/>
                      <a:r>
                        <a:rPr lang="en-US" sz="1200" dirty="0" err="1">
                          <a:solidFill>
                            <a:schemeClr val="tx2"/>
                          </a:solidFill>
                        </a:rPr>
                        <a:t>IaaS</a:t>
                      </a:r>
                      <a:endParaRPr lang="en-US" sz="1200" dirty="0">
                        <a:solidFill>
                          <a:schemeClr val="tx2"/>
                        </a:solidFill>
                      </a:endParaRPr>
                    </a:p>
                  </a:txBody>
                  <a:tcPr marL="91436" marR="91436" marT="34297" marB="34297"/>
                </a:tc>
                <a:tc>
                  <a:txBody>
                    <a:bodyPr/>
                    <a:lstStyle/>
                    <a:p>
                      <a:pPr algn="ctr"/>
                      <a:r>
                        <a:rPr lang="en-US" sz="1200" dirty="0" err="1">
                          <a:solidFill>
                            <a:schemeClr val="tx2"/>
                          </a:solidFill>
                        </a:rPr>
                        <a:t>PaaS</a:t>
                      </a:r>
                      <a:endParaRPr lang="en-US" sz="1200" dirty="0">
                        <a:solidFill>
                          <a:schemeClr val="tx2"/>
                        </a:solidFill>
                      </a:endParaRPr>
                    </a:p>
                  </a:txBody>
                  <a:tcPr marL="91436" marR="91436" marT="34297" marB="34297"/>
                </a:tc>
                <a:tc>
                  <a:txBody>
                    <a:bodyPr/>
                    <a:lstStyle/>
                    <a:p>
                      <a:pPr algn="ctr"/>
                      <a:r>
                        <a:rPr lang="en-US" sz="1200" dirty="0" err="1">
                          <a:solidFill>
                            <a:schemeClr val="tx2"/>
                          </a:solidFill>
                        </a:rPr>
                        <a:t>SaaS</a:t>
                      </a:r>
                      <a:endParaRPr lang="en-US" sz="1200" dirty="0">
                        <a:solidFill>
                          <a:schemeClr val="tx2"/>
                        </a:solidFill>
                      </a:endParaRPr>
                    </a:p>
                  </a:txBody>
                  <a:tcPr marL="91436" marR="91436" marT="34297" marB="34297"/>
                </a:tc>
                <a:extLst>
                  <a:ext uri="{0D108BD9-81ED-4DB2-BD59-A6C34878D82A}">
                    <a16:rowId xmlns:a16="http://schemas.microsoft.com/office/drawing/2014/main" val="10000"/>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Applications</a:t>
                      </a:r>
                    </a:p>
                  </a:txBody>
                  <a:tcPr marL="91436" marR="91436" marT="34297" marB="34297">
                    <a:solidFill>
                      <a:schemeClr val="accent1"/>
                    </a:solidFill>
                  </a:tcPr>
                </a:tc>
                <a:tc>
                  <a:txBody>
                    <a:bodyPr/>
                    <a:lstStyle/>
                    <a:p>
                      <a:endParaRPr lang="en-US" sz="1200" dirty="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extLst>
                  <a:ext uri="{0D108BD9-81ED-4DB2-BD59-A6C34878D82A}">
                    <a16:rowId xmlns:a16="http://schemas.microsoft.com/office/drawing/2014/main" val="10001"/>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Runtimes</a:t>
                      </a:r>
                    </a:p>
                  </a:txBody>
                  <a:tcPr marL="91436" marR="91436" marT="34297" marB="34297">
                    <a:solidFill>
                      <a:schemeClr val="accent1"/>
                    </a:solidFill>
                  </a:tcPr>
                </a:tc>
                <a:tc>
                  <a:txBody>
                    <a:bodyPr/>
                    <a:lstStyle/>
                    <a:p>
                      <a:endParaRPr lang="en-US" sz="1200">
                        <a:solidFill>
                          <a:schemeClr val="bg1"/>
                        </a:solidFill>
                      </a:endParaRPr>
                    </a:p>
                  </a:txBody>
                  <a:tcPr marL="91436" marR="91436" marT="34297" marB="34297"/>
                </a:tc>
                <a:tc>
                  <a:txBody>
                    <a:bodyPr/>
                    <a:lstStyle/>
                    <a:p>
                      <a:endParaRPr lang="en-US" sz="1200" dirty="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extLst>
                  <a:ext uri="{0D108BD9-81ED-4DB2-BD59-A6C34878D82A}">
                    <a16:rowId xmlns:a16="http://schemas.microsoft.com/office/drawing/2014/main" val="10002"/>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Database</a:t>
                      </a:r>
                    </a:p>
                  </a:txBody>
                  <a:tcPr marL="91436" marR="91436" marT="34297" marB="34297">
                    <a:solidFill>
                      <a:schemeClr val="accent1"/>
                    </a:solidFill>
                  </a:tcPr>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extLst>
                  <a:ext uri="{0D108BD9-81ED-4DB2-BD59-A6C34878D82A}">
                    <a16:rowId xmlns:a16="http://schemas.microsoft.com/office/drawing/2014/main" val="10003"/>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Operating System</a:t>
                      </a:r>
                    </a:p>
                  </a:txBody>
                  <a:tcPr marL="91436" marR="91436" marT="34297" marB="34297">
                    <a:solidFill>
                      <a:schemeClr val="accent1"/>
                    </a:solidFill>
                  </a:tcPr>
                </a:tc>
                <a:tc>
                  <a:txBody>
                    <a:bodyPr/>
                    <a:lstStyle/>
                    <a:p>
                      <a:endParaRPr lang="en-US" sz="1200" dirty="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dirty="0">
                        <a:solidFill>
                          <a:schemeClr val="bg1"/>
                        </a:solidFill>
                      </a:endParaRPr>
                    </a:p>
                  </a:txBody>
                  <a:tcPr marL="91436" marR="91436" marT="34297" marB="34297"/>
                </a:tc>
                <a:extLst>
                  <a:ext uri="{0D108BD9-81ED-4DB2-BD59-A6C34878D82A}">
                    <a16:rowId xmlns:a16="http://schemas.microsoft.com/office/drawing/2014/main" val="10004"/>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Virtualization</a:t>
                      </a:r>
                    </a:p>
                  </a:txBody>
                  <a:tcPr marL="91436" marR="91436" marT="34297" marB="34297">
                    <a:solidFill>
                      <a:schemeClr val="accent1"/>
                    </a:solidFill>
                  </a:tcPr>
                </a:tc>
                <a:tc>
                  <a:txBody>
                    <a:bodyPr/>
                    <a:lstStyle/>
                    <a:p>
                      <a:endParaRPr lang="en-US" sz="1200" dirty="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extLst>
                  <a:ext uri="{0D108BD9-81ED-4DB2-BD59-A6C34878D82A}">
                    <a16:rowId xmlns:a16="http://schemas.microsoft.com/office/drawing/2014/main" val="10005"/>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Server</a:t>
                      </a:r>
                    </a:p>
                  </a:txBody>
                  <a:tcPr marL="91436" marR="91436" marT="34297" marB="34297">
                    <a:solidFill>
                      <a:schemeClr val="accent1"/>
                    </a:solidFill>
                  </a:tcPr>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extLst>
                  <a:ext uri="{0D108BD9-81ED-4DB2-BD59-A6C34878D82A}">
                    <a16:rowId xmlns:a16="http://schemas.microsoft.com/office/drawing/2014/main" val="10006"/>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Storage</a:t>
                      </a:r>
                    </a:p>
                  </a:txBody>
                  <a:tcPr marL="91436" marR="91436" marT="34297" marB="34297">
                    <a:solidFill>
                      <a:schemeClr val="accent1"/>
                    </a:solidFill>
                  </a:tcPr>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tc>
                  <a:txBody>
                    <a:bodyPr/>
                    <a:lstStyle/>
                    <a:p>
                      <a:endParaRPr lang="en-US" sz="1200">
                        <a:solidFill>
                          <a:schemeClr val="bg1"/>
                        </a:solidFill>
                      </a:endParaRPr>
                    </a:p>
                  </a:txBody>
                  <a:tcPr marL="91436" marR="91436" marT="34297" marB="34297"/>
                </a:tc>
                <a:extLst>
                  <a:ext uri="{0D108BD9-81ED-4DB2-BD59-A6C34878D82A}">
                    <a16:rowId xmlns:a16="http://schemas.microsoft.com/office/drawing/2014/main" val="10007"/>
                  </a:ext>
                </a:extLst>
              </a:tr>
              <a:tr h="302503">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200" dirty="0">
                          <a:solidFill>
                            <a:schemeClr val="tx2"/>
                          </a:solidFill>
                        </a:rPr>
                        <a:t>Networking</a:t>
                      </a:r>
                    </a:p>
                  </a:txBody>
                  <a:tcPr marL="91436" marR="91436" marT="34297" marB="34297">
                    <a:solidFill>
                      <a:schemeClr val="accent1"/>
                    </a:solidFill>
                  </a:tcPr>
                </a:tc>
                <a:tc>
                  <a:txBody>
                    <a:bodyPr/>
                    <a:lstStyle/>
                    <a:p>
                      <a:endParaRPr lang="en-US" sz="1200" dirty="0">
                        <a:solidFill>
                          <a:schemeClr val="bg1"/>
                        </a:solidFill>
                      </a:endParaRPr>
                    </a:p>
                  </a:txBody>
                  <a:tcPr marL="91436" marR="91436" marT="34297" marB="34297"/>
                </a:tc>
                <a:tc>
                  <a:txBody>
                    <a:bodyPr/>
                    <a:lstStyle/>
                    <a:p>
                      <a:endParaRPr lang="en-US" sz="1200" dirty="0">
                        <a:solidFill>
                          <a:schemeClr val="bg1"/>
                        </a:solidFill>
                      </a:endParaRPr>
                    </a:p>
                  </a:txBody>
                  <a:tcPr marL="91436" marR="91436" marT="34297" marB="34297"/>
                </a:tc>
                <a:tc>
                  <a:txBody>
                    <a:bodyPr/>
                    <a:lstStyle/>
                    <a:p>
                      <a:endParaRPr lang="en-US" sz="1200" dirty="0">
                        <a:solidFill>
                          <a:schemeClr val="bg1"/>
                        </a:solidFill>
                      </a:endParaRPr>
                    </a:p>
                  </a:txBody>
                  <a:tcPr marL="91436" marR="91436" marT="34297" marB="34297"/>
                </a:tc>
                <a:tc>
                  <a:txBody>
                    <a:bodyPr/>
                    <a:lstStyle/>
                    <a:p>
                      <a:endParaRPr lang="en-US" sz="1200" dirty="0">
                        <a:solidFill>
                          <a:schemeClr val="bg1"/>
                        </a:solidFill>
                      </a:endParaRPr>
                    </a:p>
                  </a:txBody>
                  <a:tcPr marL="91436" marR="91436" marT="34297" marB="34297"/>
                </a:tc>
                <a:extLst>
                  <a:ext uri="{0D108BD9-81ED-4DB2-BD59-A6C34878D82A}">
                    <a16:rowId xmlns:a16="http://schemas.microsoft.com/office/drawing/2014/main" val="10008"/>
                  </a:ext>
                </a:extLst>
              </a:tr>
            </a:tbl>
          </a:graphicData>
        </a:graphic>
      </p:graphicFrame>
      <p:pic>
        <p:nvPicPr>
          <p:cNvPr id="10304" name="Picture 2">
            <a:extLst>
              <a:ext uri="{FF2B5EF4-FFF2-40B4-BE49-F238E27FC236}">
                <a16:creationId xmlns:a16="http://schemas.microsoft.com/office/drawing/2014/main" id="{28A8B6AE-2B28-633B-4E71-90927B40F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2894013"/>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5" name="Picture 2">
            <a:extLst>
              <a:ext uri="{FF2B5EF4-FFF2-40B4-BE49-F238E27FC236}">
                <a16:creationId xmlns:a16="http://schemas.microsoft.com/office/drawing/2014/main" id="{A33D26A8-D9F0-FAAE-A84B-1885E27A1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3171825"/>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6" name="Picture 2">
            <a:extLst>
              <a:ext uri="{FF2B5EF4-FFF2-40B4-BE49-F238E27FC236}">
                <a16:creationId xmlns:a16="http://schemas.microsoft.com/office/drawing/2014/main" id="{6DCDAC0D-7F4D-6C0B-C7A9-11F677EF7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3449638"/>
            <a:ext cx="2698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7" name="Picture 2">
            <a:extLst>
              <a:ext uri="{FF2B5EF4-FFF2-40B4-BE49-F238E27FC236}">
                <a16:creationId xmlns:a16="http://schemas.microsoft.com/office/drawing/2014/main" id="{A475F095-AE64-9434-11D1-A0142EAB0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3725863"/>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8" name="Picture 2">
            <a:extLst>
              <a:ext uri="{FF2B5EF4-FFF2-40B4-BE49-F238E27FC236}">
                <a16:creationId xmlns:a16="http://schemas.microsoft.com/office/drawing/2014/main" id="{3CD45B70-42C8-8CE1-3AF4-51D6814E57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000500"/>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9" name="Picture 2">
            <a:extLst>
              <a:ext uri="{FF2B5EF4-FFF2-40B4-BE49-F238E27FC236}">
                <a16:creationId xmlns:a16="http://schemas.microsoft.com/office/drawing/2014/main" id="{3FC4E62E-6B45-7401-33EB-B8E7B9E38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276725"/>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0" name="Picture 2">
            <a:extLst>
              <a:ext uri="{FF2B5EF4-FFF2-40B4-BE49-F238E27FC236}">
                <a16:creationId xmlns:a16="http://schemas.microsoft.com/office/drawing/2014/main" id="{13CF1DB4-8F14-5DA8-F71A-E8901BFD9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556125"/>
            <a:ext cx="2698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1" name="Picture 2">
            <a:extLst>
              <a:ext uri="{FF2B5EF4-FFF2-40B4-BE49-F238E27FC236}">
                <a16:creationId xmlns:a16="http://schemas.microsoft.com/office/drawing/2014/main" id="{31DB7C41-2361-DE92-D3F8-920370216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8038" y="4833938"/>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2" name="Picture 2">
            <a:extLst>
              <a:ext uri="{FF2B5EF4-FFF2-40B4-BE49-F238E27FC236}">
                <a16:creationId xmlns:a16="http://schemas.microsoft.com/office/drawing/2014/main" id="{BD1D9F31-AD4C-A9F2-2883-2D5CA0E3D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875" y="2492375"/>
            <a:ext cx="2698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3" name="Picture 2">
            <a:extLst>
              <a:ext uri="{FF2B5EF4-FFF2-40B4-BE49-F238E27FC236}">
                <a16:creationId xmlns:a16="http://schemas.microsoft.com/office/drawing/2014/main" id="{E86FE8A4-E3F1-BE5F-21BA-6BEBAF7F4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4833938"/>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4" name="Picture 2">
            <a:extLst>
              <a:ext uri="{FF2B5EF4-FFF2-40B4-BE49-F238E27FC236}">
                <a16:creationId xmlns:a16="http://schemas.microsoft.com/office/drawing/2014/main" id="{D0341182-A25F-3EE1-C6DD-22C59FCB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3171825"/>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5" name="Picture 2">
            <a:extLst>
              <a:ext uri="{FF2B5EF4-FFF2-40B4-BE49-F238E27FC236}">
                <a16:creationId xmlns:a16="http://schemas.microsoft.com/office/drawing/2014/main" id="{10BC1F62-F4FD-7BB3-6A3A-C0118A315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3449638"/>
            <a:ext cx="2698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6" name="Picture 2">
            <a:extLst>
              <a:ext uri="{FF2B5EF4-FFF2-40B4-BE49-F238E27FC236}">
                <a16:creationId xmlns:a16="http://schemas.microsoft.com/office/drawing/2014/main" id="{7266E4FF-4ACB-7453-5B64-3E7D91808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3725863"/>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7" name="Picture 2">
            <a:extLst>
              <a:ext uri="{FF2B5EF4-FFF2-40B4-BE49-F238E27FC236}">
                <a16:creationId xmlns:a16="http://schemas.microsoft.com/office/drawing/2014/main" id="{B778086C-F0D5-DE27-15BA-AE7BEF088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4000500"/>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8" name="Picture 2">
            <a:extLst>
              <a:ext uri="{FF2B5EF4-FFF2-40B4-BE49-F238E27FC236}">
                <a16:creationId xmlns:a16="http://schemas.microsoft.com/office/drawing/2014/main" id="{EB803DB2-F4D8-278B-83F0-629E41ED0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4276725"/>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9" name="Picture 2">
            <a:extLst>
              <a:ext uri="{FF2B5EF4-FFF2-40B4-BE49-F238E27FC236}">
                <a16:creationId xmlns:a16="http://schemas.microsoft.com/office/drawing/2014/main" id="{2DB9F808-6869-BD02-853E-CCAAA75E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6625" y="4556125"/>
            <a:ext cx="2698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0" name="TextBox 31">
            <a:extLst>
              <a:ext uri="{FF2B5EF4-FFF2-40B4-BE49-F238E27FC236}">
                <a16:creationId xmlns:a16="http://schemas.microsoft.com/office/drawing/2014/main" id="{9244482B-409C-9576-5035-59D22BC8118F}"/>
              </a:ext>
            </a:extLst>
          </p:cNvPr>
          <p:cNvSpPr txBox="1">
            <a:spLocks noChangeArrowheads="1"/>
          </p:cNvSpPr>
          <p:nvPr/>
        </p:nvSpPr>
        <p:spPr bwMode="auto">
          <a:xfrm>
            <a:off x="5037138" y="1158875"/>
            <a:ext cx="22621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600">
                <a:solidFill>
                  <a:schemeClr val="accent1"/>
                </a:solidFill>
              </a:rPr>
              <a:t>Windows Azure</a:t>
            </a:r>
          </a:p>
          <a:p>
            <a:pPr algn="ctr"/>
            <a:r>
              <a:rPr lang="en-US" altLang="en-US" sz="1600">
                <a:solidFill>
                  <a:schemeClr val="accent1"/>
                </a:solidFill>
              </a:rPr>
              <a:t>Google AppEngine</a:t>
            </a:r>
          </a:p>
        </p:txBody>
      </p:sp>
      <p:sp>
        <p:nvSpPr>
          <p:cNvPr id="41" name="Down Arrow 40">
            <a:extLst>
              <a:ext uri="{FF2B5EF4-FFF2-40B4-BE49-F238E27FC236}">
                <a16:creationId xmlns:a16="http://schemas.microsoft.com/office/drawing/2014/main" id="{E6086E2E-BAF6-E0AF-C2EA-D54347787CC3}"/>
              </a:ext>
            </a:extLst>
          </p:cNvPr>
          <p:cNvSpPr/>
          <p:nvPr/>
        </p:nvSpPr>
        <p:spPr bwMode="auto">
          <a:xfrm>
            <a:off x="5718175" y="1711325"/>
            <a:ext cx="293688" cy="523875"/>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68595" tIns="34297" rIns="68595" bIns="34297" anchor="ctr"/>
          <a:lstStyle/>
          <a:p>
            <a:pPr algn="ctr" defTabSz="685757">
              <a:defRPr/>
            </a:pPr>
            <a:endParaRPr lang="en-US" sz="1650" dirty="0">
              <a:gradFill>
                <a:gsLst>
                  <a:gs pos="0">
                    <a:srgbClr val="FFFFFF"/>
                  </a:gs>
                  <a:gs pos="100000">
                    <a:srgbClr val="FFFFFF"/>
                  </a:gs>
                </a:gsLst>
                <a:lin ang="5400000" scaled="0"/>
              </a:gradFill>
            </a:endParaRPr>
          </a:p>
        </p:txBody>
      </p:sp>
      <p:pic>
        <p:nvPicPr>
          <p:cNvPr id="10322" name="Picture 3" descr="C:\Users\markruss\AppData\Local\Microsoft\Windows\Temporary Internet Files\Content.IE5\01I8MGMS\MC900431521[1].png">
            <a:extLst>
              <a:ext uri="{FF2B5EF4-FFF2-40B4-BE49-F238E27FC236}">
                <a16:creationId xmlns:a16="http://schemas.microsoft.com/office/drawing/2014/main" id="{FE5965A3-EEA9-90AE-7EFF-D6E9D515A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2892425"/>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3" name="Picture 3" descr="C:\Users\markruss\AppData\Local\Microsoft\Windows\Temporary Internet Files\Content.IE5\01I8MGMS\MC900431521[1].png">
            <a:extLst>
              <a:ext uri="{FF2B5EF4-FFF2-40B4-BE49-F238E27FC236}">
                <a16:creationId xmlns:a16="http://schemas.microsoft.com/office/drawing/2014/main" id="{53259FE7-CFCF-198D-4E64-34F61433AA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3170238"/>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4" name="Picture 3" descr="C:\Users\markruss\AppData\Local\Microsoft\Windows\Temporary Internet Files\Content.IE5\01I8MGMS\MC900431521[1].png">
            <a:extLst>
              <a:ext uri="{FF2B5EF4-FFF2-40B4-BE49-F238E27FC236}">
                <a16:creationId xmlns:a16="http://schemas.microsoft.com/office/drawing/2014/main" id="{AB6200C1-9FC2-9E9C-A8CB-DCE836F71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3448050"/>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5" name="Picture 3" descr="C:\Users\markruss\AppData\Local\Microsoft\Windows\Temporary Internet Files\Content.IE5\01I8MGMS\MC900431521[1].png">
            <a:extLst>
              <a:ext uri="{FF2B5EF4-FFF2-40B4-BE49-F238E27FC236}">
                <a16:creationId xmlns:a16="http://schemas.microsoft.com/office/drawing/2014/main" id="{C3808249-FFC1-B7A0-9542-1DA74C522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3724275"/>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6" name="Picture 3" descr="C:\Users\markruss\AppData\Local\Microsoft\Windows\Temporary Internet Files\Content.IE5\01I8MGMS\MC900431521[1].png">
            <a:extLst>
              <a:ext uri="{FF2B5EF4-FFF2-40B4-BE49-F238E27FC236}">
                <a16:creationId xmlns:a16="http://schemas.microsoft.com/office/drawing/2014/main" id="{B47FC356-3FB7-D068-ED80-7D8CBD1B5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3998913"/>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7" name="Picture 3" descr="C:\Users\markruss\AppData\Local\Microsoft\Windows\Temporary Internet Files\Content.IE5\01I8MGMS\MC900431521[1].png">
            <a:extLst>
              <a:ext uri="{FF2B5EF4-FFF2-40B4-BE49-F238E27FC236}">
                <a16:creationId xmlns:a16="http://schemas.microsoft.com/office/drawing/2014/main" id="{58F33B12-7164-AC19-BF37-2A020138D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4275138"/>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8" name="Picture 3" descr="C:\Users\markruss\AppData\Local\Microsoft\Windows\Temporary Internet Files\Content.IE5\01I8MGMS\MC900431521[1].png">
            <a:extLst>
              <a:ext uri="{FF2B5EF4-FFF2-40B4-BE49-F238E27FC236}">
                <a16:creationId xmlns:a16="http://schemas.microsoft.com/office/drawing/2014/main" id="{99E9D053-06DC-34D2-C5BD-44C4F7078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4554538"/>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9" name="Picture 3" descr="C:\Users\markruss\AppData\Local\Microsoft\Windows\Temporary Internet Files\Content.IE5\01I8MGMS\MC900431521[1].png">
            <a:extLst>
              <a:ext uri="{FF2B5EF4-FFF2-40B4-BE49-F238E27FC236}">
                <a16:creationId xmlns:a16="http://schemas.microsoft.com/office/drawing/2014/main" id="{59520750-F676-F610-7E0D-C88047F69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7313" y="4832350"/>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0" name="Picture 2">
            <a:extLst>
              <a:ext uri="{FF2B5EF4-FFF2-40B4-BE49-F238E27FC236}">
                <a16:creationId xmlns:a16="http://schemas.microsoft.com/office/drawing/2014/main" id="{BFEF9717-9ECF-26C4-F0D1-D4D679F25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4000500"/>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1" name="Picture 2">
            <a:extLst>
              <a:ext uri="{FF2B5EF4-FFF2-40B4-BE49-F238E27FC236}">
                <a16:creationId xmlns:a16="http://schemas.microsoft.com/office/drawing/2014/main" id="{6AEAB883-2E1C-A6FD-CA65-FDA21977E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4276725"/>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2" name="Picture 2">
            <a:extLst>
              <a:ext uri="{FF2B5EF4-FFF2-40B4-BE49-F238E27FC236}">
                <a16:creationId xmlns:a16="http://schemas.microsoft.com/office/drawing/2014/main" id="{CA03FC11-3EEF-1898-C300-9AFF7198F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4556125"/>
            <a:ext cx="2698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3" name="Picture 2">
            <a:extLst>
              <a:ext uri="{FF2B5EF4-FFF2-40B4-BE49-F238E27FC236}">
                <a16:creationId xmlns:a16="http://schemas.microsoft.com/office/drawing/2014/main" id="{54D9B6D6-D883-7305-88FD-58E7FFCCA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4833938"/>
            <a:ext cx="269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4" name="Picture 3" descr="C:\Users\markruss\AppData\Local\Microsoft\Windows\Temporary Internet Files\Content.IE5\01I8MGMS\MC900431521[1].png">
            <a:extLst>
              <a:ext uri="{FF2B5EF4-FFF2-40B4-BE49-F238E27FC236}">
                <a16:creationId xmlns:a16="http://schemas.microsoft.com/office/drawing/2014/main" id="{D2766151-00CB-D694-2BEA-98F6430C6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2892425"/>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5" name="Picture 3" descr="C:\Users\markruss\AppData\Local\Microsoft\Windows\Temporary Internet Files\Content.IE5\01I8MGMS\MC900431521[1].png">
            <a:extLst>
              <a:ext uri="{FF2B5EF4-FFF2-40B4-BE49-F238E27FC236}">
                <a16:creationId xmlns:a16="http://schemas.microsoft.com/office/drawing/2014/main" id="{8E7C927B-E667-0008-43C8-2E1A82540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3170238"/>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6" name="Picture 3" descr="C:\Users\markruss\AppData\Local\Microsoft\Windows\Temporary Internet Files\Content.IE5\01I8MGMS\MC900431521[1].png">
            <a:extLst>
              <a:ext uri="{FF2B5EF4-FFF2-40B4-BE49-F238E27FC236}">
                <a16:creationId xmlns:a16="http://schemas.microsoft.com/office/drawing/2014/main" id="{7641C9EE-BF47-81D5-1EE8-2F103C816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3448050"/>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7" name="Picture 3" descr="C:\Users\markruss\AppData\Local\Microsoft\Windows\Temporary Internet Files\Content.IE5\01I8MGMS\MC900431521[1].png">
            <a:extLst>
              <a:ext uri="{FF2B5EF4-FFF2-40B4-BE49-F238E27FC236}">
                <a16:creationId xmlns:a16="http://schemas.microsoft.com/office/drawing/2014/main" id="{360FD6F1-879D-414D-83CF-AB516EA52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3724275"/>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8" name="Picture 3" descr="C:\Users\markruss\AppData\Local\Microsoft\Windows\Temporary Internet Files\Content.IE5\01I8MGMS\MC900431521[1].png">
            <a:extLst>
              <a:ext uri="{FF2B5EF4-FFF2-40B4-BE49-F238E27FC236}">
                <a16:creationId xmlns:a16="http://schemas.microsoft.com/office/drawing/2014/main" id="{21EC331F-359B-BE57-969B-0B1E1E018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2892425"/>
            <a:ext cx="2794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Arrow 3">
            <a:extLst>
              <a:ext uri="{FF2B5EF4-FFF2-40B4-BE49-F238E27FC236}">
                <a16:creationId xmlns:a16="http://schemas.microsoft.com/office/drawing/2014/main" id="{0C4BDCBA-46A6-0D14-64AB-C05B5C9F39FE}"/>
              </a:ext>
            </a:extLst>
          </p:cNvPr>
          <p:cNvSpPr>
            <a:spLocks noChangeArrowheads="1"/>
          </p:cNvSpPr>
          <p:nvPr/>
        </p:nvSpPr>
        <p:spPr bwMode="auto">
          <a:xfrm>
            <a:off x="4176713" y="5233988"/>
            <a:ext cx="1974850" cy="282575"/>
          </a:xfrm>
          <a:prstGeom prst="rightArrow">
            <a:avLst>
              <a:gd name="adj1" fmla="val 50000"/>
              <a:gd name="adj2" fmla="val 50086"/>
            </a:avLst>
          </a:prstGeom>
          <a:gradFill rotWithShape="1">
            <a:gsLst>
              <a:gs pos="0">
                <a:srgbClr val="000000"/>
              </a:gs>
              <a:gs pos="20000">
                <a:srgbClr val="000000"/>
              </a:gs>
              <a:gs pos="100000">
                <a:srgbClr val="000000"/>
              </a:gs>
            </a:gsLst>
            <a:lin ang="5400000"/>
          </a:gradFill>
          <a:ln w="9525">
            <a:solidFill>
              <a:schemeClr val="tx2"/>
            </a:solidFill>
            <a:miter lim="800000"/>
            <a:headEnd/>
            <a:tailEnd/>
          </a:ln>
          <a:effectLst>
            <a:outerShdw blurRad="40000" dist="23000" dir="5400000" rotWithShape="0">
              <a:srgbClr val="808080">
                <a:alpha val="34998"/>
              </a:srgbClr>
            </a:outerShdw>
          </a:effectLst>
        </p:spPr>
        <p:txBody>
          <a:bodyPr lIns="68595" tIns="34297" rIns="68595" bIns="34297" anchor="ctr"/>
          <a:lstStyle/>
          <a:p>
            <a:pPr algn="ctr" defTabSz="685757">
              <a:defRPr/>
            </a:pPr>
            <a:endParaRPr lang="en-US" sz="1650" dirty="0">
              <a:solidFill>
                <a:schemeClr val="tx1">
                  <a:alpha val="99000"/>
                </a:schemeClr>
              </a:solidFill>
              <a:latin typeface="+mn-lt"/>
              <a:ea typeface="+mn-ea"/>
            </a:endParaRPr>
          </a:p>
        </p:txBody>
      </p:sp>
      <p:sp>
        <p:nvSpPr>
          <p:cNvPr id="10340" name="TextBox 5">
            <a:extLst>
              <a:ext uri="{FF2B5EF4-FFF2-40B4-BE49-F238E27FC236}">
                <a16:creationId xmlns:a16="http://schemas.microsoft.com/office/drawing/2014/main" id="{6C761BDB-2927-7948-53FA-465959D4E7B5}"/>
              </a:ext>
            </a:extLst>
          </p:cNvPr>
          <p:cNvSpPr txBox="1">
            <a:spLocks noChangeArrowheads="1"/>
          </p:cNvSpPr>
          <p:nvPr/>
        </p:nvSpPr>
        <p:spPr bwMode="auto">
          <a:xfrm>
            <a:off x="3052763" y="5233988"/>
            <a:ext cx="9874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solidFill>
                  <a:schemeClr val="accent1"/>
                </a:solidFill>
              </a:rPr>
              <a:t>Efficiency</a:t>
            </a:r>
          </a:p>
        </p:txBody>
      </p:sp>
      <p:sp>
        <p:nvSpPr>
          <p:cNvPr id="44" name="Right Arrow 43">
            <a:extLst>
              <a:ext uri="{FF2B5EF4-FFF2-40B4-BE49-F238E27FC236}">
                <a16:creationId xmlns:a16="http://schemas.microsoft.com/office/drawing/2014/main" id="{6A2B0C83-E7BB-CB47-C77D-027FF2BA0EF3}"/>
              </a:ext>
            </a:extLst>
          </p:cNvPr>
          <p:cNvSpPr>
            <a:spLocks noChangeArrowheads="1"/>
          </p:cNvSpPr>
          <p:nvPr/>
        </p:nvSpPr>
        <p:spPr bwMode="auto">
          <a:xfrm rot="10800000">
            <a:off x="4179888" y="5576888"/>
            <a:ext cx="1974850" cy="282575"/>
          </a:xfrm>
          <a:prstGeom prst="rightArrow">
            <a:avLst>
              <a:gd name="adj1" fmla="val 50000"/>
              <a:gd name="adj2" fmla="val 50086"/>
            </a:avLst>
          </a:prstGeom>
          <a:gradFill rotWithShape="1">
            <a:gsLst>
              <a:gs pos="0">
                <a:srgbClr val="000000"/>
              </a:gs>
              <a:gs pos="20000">
                <a:srgbClr val="000000"/>
              </a:gs>
              <a:gs pos="100000">
                <a:srgbClr val="000000"/>
              </a:gs>
            </a:gsLst>
            <a:lin ang="5400000"/>
          </a:gradFill>
          <a:ln w="9525">
            <a:solidFill>
              <a:schemeClr val="tx2"/>
            </a:solidFill>
            <a:miter lim="800000"/>
            <a:headEnd/>
            <a:tailEnd/>
          </a:ln>
          <a:effectLst>
            <a:outerShdw blurRad="40000" dist="23000" dir="5400000" rotWithShape="0">
              <a:srgbClr val="808080">
                <a:alpha val="34998"/>
              </a:srgbClr>
            </a:outerShdw>
          </a:effectLst>
        </p:spPr>
        <p:txBody>
          <a:bodyPr lIns="68595" tIns="34297" rIns="68595" bIns="34297" anchor="ctr"/>
          <a:lstStyle/>
          <a:p>
            <a:pPr algn="ctr" defTabSz="685757">
              <a:defRPr/>
            </a:pPr>
            <a:endParaRPr lang="en-US" sz="1650" dirty="0">
              <a:solidFill>
                <a:schemeClr val="tx1">
                  <a:alpha val="99000"/>
                </a:schemeClr>
              </a:solidFill>
              <a:latin typeface="+mn-lt"/>
              <a:ea typeface="+mn-ea"/>
            </a:endParaRPr>
          </a:p>
        </p:txBody>
      </p:sp>
      <p:sp>
        <p:nvSpPr>
          <p:cNvPr id="10342" name="TextBox 56">
            <a:extLst>
              <a:ext uri="{FF2B5EF4-FFF2-40B4-BE49-F238E27FC236}">
                <a16:creationId xmlns:a16="http://schemas.microsoft.com/office/drawing/2014/main" id="{843A00BB-F3EB-3DBC-5C56-2C8FE0FBE2DE}"/>
              </a:ext>
            </a:extLst>
          </p:cNvPr>
          <p:cNvSpPr txBox="1">
            <a:spLocks noChangeArrowheads="1"/>
          </p:cNvSpPr>
          <p:nvPr/>
        </p:nvSpPr>
        <p:spPr bwMode="auto">
          <a:xfrm>
            <a:off x="6443663" y="5554663"/>
            <a:ext cx="13446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800" b="1">
                <a:solidFill>
                  <a:schemeClr val="accent1"/>
                </a:solidFill>
              </a:rPr>
              <a:t>Control+Cost</a:t>
            </a:r>
          </a:p>
        </p:txBody>
      </p:sp>
      <p:sp>
        <p:nvSpPr>
          <p:cNvPr id="10343" name="TextBox 42">
            <a:extLst>
              <a:ext uri="{FF2B5EF4-FFF2-40B4-BE49-F238E27FC236}">
                <a16:creationId xmlns:a16="http://schemas.microsoft.com/office/drawing/2014/main" id="{158A85A1-CBEB-C245-DD57-3D59D7275263}"/>
              </a:ext>
            </a:extLst>
          </p:cNvPr>
          <p:cNvSpPr txBox="1">
            <a:spLocks noChangeArrowheads="1"/>
          </p:cNvSpPr>
          <p:nvPr/>
        </p:nvSpPr>
        <p:spPr bwMode="auto">
          <a:xfrm>
            <a:off x="2765425" y="1098550"/>
            <a:ext cx="2262188"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600">
                <a:solidFill>
                  <a:schemeClr val="accent1"/>
                </a:solidFill>
              </a:rPr>
              <a:t>Amazon AWS</a:t>
            </a:r>
          </a:p>
          <a:p>
            <a:pPr algn="ctr"/>
            <a:r>
              <a:rPr lang="en-US" altLang="en-US" sz="1600">
                <a:solidFill>
                  <a:schemeClr val="accent1"/>
                </a:solidFill>
              </a:rPr>
              <a:t>Google Compute Engine</a:t>
            </a:r>
          </a:p>
          <a:p>
            <a:pPr algn="ctr"/>
            <a:r>
              <a:rPr lang="en-US" altLang="en-US" sz="1600">
                <a:solidFill>
                  <a:schemeClr val="accent1"/>
                </a:solidFill>
              </a:rPr>
              <a:t>OpenStack</a:t>
            </a:r>
          </a:p>
        </p:txBody>
      </p:sp>
      <p:sp>
        <p:nvSpPr>
          <p:cNvPr id="58" name="Down Arrow 57">
            <a:extLst>
              <a:ext uri="{FF2B5EF4-FFF2-40B4-BE49-F238E27FC236}">
                <a16:creationId xmlns:a16="http://schemas.microsoft.com/office/drawing/2014/main" id="{4A24ACB1-CE15-519D-A88C-227FFC692F49}"/>
              </a:ext>
            </a:extLst>
          </p:cNvPr>
          <p:cNvSpPr/>
          <p:nvPr/>
        </p:nvSpPr>
        <p:spPr bwMode="auto">
          <a:xfrm>
            <a:off x="4340225" y="1598613"/>
            <a:ext cx="296863" cy="614362"/>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68595" tIns="34297" rIns="68595" bIns="34297" anchor="ctr"/>
          <a:lstStyle/>
          <a:p>
            <a:pPr algn="ctr" defTabSz="685757">
              <a:defRPr/>
            </a:pPr>
            <a:endParaRPr lang="en-US" sz="1650" dirty="0">
              <a:gradFill>
                <a:gsLst>
                  <a:gs pos="0">
                    <a:srgbClr val="FFFFFF"/>
                  </a:gs>
                  <a:gs pos="100000">
                    <a:srgbClr val="FFFFFF"/>
                  </a:gs>
                </a:gsLst>
                <a:lin ang="5400000" scaled="0"/>
              </a:gra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053C01C4-BB72-6991-4006-EEF299FBDCA0}"/>
              </a:ext>
            </a:extLst>
          </p:cNvPr>
          <p:cNvSpPr>
            <a:spLocks noGrp="1" noChangeArrowheads="1"/>
          </p:cNvSpPr>
          <p:nvPr>
            <p:ph type="title"/>
          </p:nvPr>
        </p:nvSpPr>
        <p:spPr>
          <a:xfrm>
            <a:off x="304800" y="76200"/>
            <a:ext cx="8364538" cy="762000"/>
          </a:xfrm>
        </p:spPr>
        <p:txBody>
          <a:bodyPr/>
          <a:lstStyle/>
          <a:p>
            <a:r>
              <a:rPr lang="en-US" altLang="en-US">
                <a:ea typeface="ＭＳ Ｐゴシック" panose="020B0600070205080204" pitchFamily="34" charset="-128"/>
              </a:rPr>
              <a:t>Tables</a:t>
            </a:r>
          </a:p>
        </p:txBody>
      </p:sp>
      <p:grpSp>
        <p:nvGrpSpPr>
          <p:cNvPr id="73730" name="Group 4">
            <a:extLst>
              <a:ext uri="{FF2B5EF4-FFF2-40B4-BE49-F238E27FC236}">
                <a16:creationId xmlns:a16="http://schemas.microsoft.com/office/drawing/2014/main" id="{76DEA820-45F1-44EC-9702-307A36A72978}"/>
              </a:ext>
            </a:extLst>
          </p:cNvPr>
          <p:cNvGrpSpPr>
            <a:grpSpLocks/>
          </p:cNvGrpSpPr>
          <p:nvPr/>
        </p:nvGrpSpPr>
        <p:grpSpPr bwMode="auto">
          <a:xfrm>
            <a:off x="1735138" y="2452688"/>
            <a:ext cx="5046662" cy="4329112"/>
            <a:chOff x="1681162" y="990600"/>
            <a:chExt cx="5781675" cy="4876800"/>
          </a:xfrm>
        </p:grpSpPr>
        <p:sp>
          <p:nvSpPr>
            <p:cNvPr id="6" name="Rounded Rectangle 5">
              <a:extLst>
                <a:ext uri="{FF2B5EF4-FFF2-40B4-BE49-F238E27FC236}">
                  <a16:creationId xmlns:a16="http://schemas.microsoft.com/office/drawing/2014/main" id="{73D34964-BF65-FC4F-5913-82C6AB112B51}"/>
                </a:ext>
              </a:extLst>
            </p:cNvPr>
            <p:cNvSpPr/>
            <p:nvPr/>
          </p:nvSpPr>
          <p:spPr>
            <a:xfrm>
              <a:off x="5727789" y="990600"/>
              <a:ext cx="1735048"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7" name="Rounded Rectangle 4">
              <a:extLst>
                <a:ext uri="{FF2B5EF4-FFF2-40B4-BE49-F238E27FC236}">
                  <a16:creationId xmlns:a16="http://schemas.microsoft.com/office/drawing/2014/main" id="{684D509C-076D-E947-2FDB-2310B604E342}"/>
                </a:ext>
              </a:extLst>
            </p:cNvPr>
            <p:cNvSpPr/>
            <p:nvPr/>
          </p:nvSpPr>
          <p:spPr>
            <a:xfrm>
              <a:off x="5727789" y="990600"/>
              <a:ext cx="1735048" cy="14628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r>
                <a:rPr lang="en-US" b="1" dirty="0"/>
                <a:t>Entity</a:t>
              </a:r>
            </a:p>
          </p:txBody>
        </p:sp>
        <p:sp>
          <p:nvSpPr>
            <p:cNvPr id="8" name="Rounded Rectangle 7">
              <a:extLst>
                <a:ext uri="{FF2B5EF4-FFF2-40B4-BE49-F238E27FC236}">
                  <a16:creationId xmlns:a16="http://schemas.microsoft.com/office/drawing/2014/main" id="{B8C96C8B-2664-A862-6089-EBA82C0AE891}"/>
                </a:ext>
              </a:extLst>
            </p:cNvPr>
            <p:cNvSpPr/>
            <p:nvPr/>
          </p:nvSpPr>
          <p:spPr>
            <a:xfrm>
              <a:off x="3705384" y="990600"/>
              <a:ext cx="1733230"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Rounded Rectangle 6">
              <a:extLst>
                <a:ext uri="{FF2B5EF4-FFF2-40B4-BE49-F238E27FC236}">
                  <a16:creationId xmlns:a16="http://schemas.microsoft.com/office/drawing/2014/main" id="{F5184E71-5BE3-8868-4AB3-0A488816F444}"/>
                </a:ext>
              </a:extLst>
            </p:cNvPr>
            <p:cNvSpPr/>
            <p:nvPr/>
          </p:nvSpPr>
          <p:spPr>
            <a:xfrm>
              <a:off x="3705384" y="990600"/>
              <a:ext cx="1733230" cy="14628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r>
                <a:rPr lang="en-US" b="1" dirty="0"/>
                <a:t>Table</a:t>
              </a:r>
            </a:p>
          </p:txBody>
        </p:sp>
        <p:sp>
          <p:nvSpPr>
            <p:cNvPr id="10" name="Rounded Rectangle 9">
              <a:extLst>
                <a:ext uri="{FF2B5EF4-FFF2-40B4-BE49-F238E27FC236}">
                  <a16:creationId xmlns:a16="http://schemas.microsoft.com/office/drawing/2014/main" id="{07E48821-778B-BA14-B8A5-283976F9E14D}"/>
                </a:ext>
              </a:extLst>
            </p:cNvPr>
            <p:cNvSpPr/>
            <p:nvPr/>
          </p:nvSpPr>
          <p:spPr>
            <a:xfrm>
              <a:off x="1681162" y="990600"/>
              <a:ext cx="1735048"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Rounded Rectangle 8">
              <a:extLst>
                <a:ext uri="{FF2B5EF4-FFF2-40B4-BE49-F238E27FC236}">
                  <a16:creationId xmlns:a16="http://schemas.microsoft.com/office/drawing/2014/main" id="{74C2289C-A790-5016-D4B9-6F1535D6E369}"/>
                </a:ext>
              </a:extLst>
            </p:cNvPr>
            <p:cNvSpPr/>
            <p:nvPr/>
          </p:nvSpPr>
          <p:spPr>
            <a:xfrm>
              <a:off x="1681162" y="990600"/>
              <a:ext cx="1735048" cy="146286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r>
                <a:rPr lang="en-US" b="1" dirty="0"/>
                <a:t>Account</a:t>
              </a:r>
            </a:p>
          </p:txBody>
        </p:sp>
        <p:sp>
          <p:nvSpPr>
            <p:cNvPr id="12" name="Rounded Rectangle 11">
              <a:extLst>
                <a:ext uri="{FF2B5EF4-FFF2-40B4-BE49-F238E27FC236}">
                  <a16:creationId xmlns:a16="http://schemas.microsoft.com/office/drawing/2014/main" id="{0D7603AD-428C-B982-C85D-597DE32CDDE9}"/>
                </a:ext>
              </a:extLst>
            </p:cNvPr>
            <p:cNvSpPr>
              <a:spLocks noChangeArrowheads="1"/>
            </p:cNvSpPr>
            <p:nvPr/>
          </p:nvSpPr>
          <p:spPr bwMode="auto">
            <a:xfrm>
              <a:off x="1824839" y="3680262"/>
              <a:ext cx="1445874"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13" name="Rounded Rectangle 10">
              <a:extLst>
                <a:ext uri="{FF2B5EF4-FFF2-40B4-BE49-F238E27FC236}">
                  <a16:creationId xmlns:a16="http://schemas.microsoft.com/office/drawing/2014/main" id="{DF486457-E628-4E13-4C48-B02A2BDD7319}"/>
                </a:ext>
              </a:extLst>
            </p:cNvPr>
            <p:cNvSpPr/>
            <p:nvPr/>
          </p:nvSpPr>
          <p:spPr>
            <a:xfrm>
              <a:off x="1846664" y="3723182"/>
              <a:ext cx="1404043" cy="679569"/>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b="1" dirty="0"/>
                <a:t>Smith</a:t>
              </a:r>
            </a:p>
          </p:txBody>
        </p:sp>
        <p:sp>
          <p:nvSpPr>
            <p:cNvPr id="14" name="Straight Connector 11">
              <a:extLst>
                <a:ext uri="{FF2B5EF4-FFF2-40B4-BE49-F238E27FC236}">
                  <a16:creationId xmlns:a16="http://schemas.microsoft.com/office/drawing/2014/main" id="{9B4E595B-03C4-83B7-079F-9065FA317AD1}"/>
                </a:ext>
              </a:extLst>
            </p:cNvPr>
            <p:cNvSpPr/>
            <p:nvPr/>
          </p:nvSpPr>
          <p:spPr>
            <a:xfrm rot="18289469">
              <a:off x="3054697" y="3634432"/>
              <a:ext cx="1012200" cy="27280"/>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5" name="Straight Connector 12">
              <a:extLst>
                <a:ext uri="{FF2B5EF4-FFF2-40B4-BE49-F238E27FC236}">
                  <a16:creationId xmlns:a16="http://schemas.microsoft.com/office/drawing/2014/main" id="{1A1BE4DF-BEF4-1C36-41F5-0A9A35683998}"/>
                </a:ext>
              </a:extLst>
            </p:cNvPr>
            <p:cNvSpPr/>
            <p:nvPr/>
          </p:nvSpPr>
          <p:spPr>
            <a:xfrm rot="18289469">
              <a:off x="3533957" y="3621715"/>
              <a:ext cx="51862" cy="509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b="1"/>
            </a:p>
          </p:txBody>
        </p:sp>
        <p:sp>
          <p:nvSpPr>
            <p:cNvPr id="16" name="Rounded Rectangle 15">
              <a:extLst>
                <a:ext uri="{FF2B5EF4-FFF2-40B4-BE49-F238E27FC236}">
                  <a16:creationId xmlns:a16="http://schemas.microsoft.com/office/drawing/2014/main" id="{97238567-7007-4071-F413-04DCD392E3FB}"/>
                </a:ext>
              </a:extLst>
            </p:cNvPr>
            <p:cNvSpPr>
              <a:spLocks noChangeArrowheads="1"/>
            </p:cNvSpPr>
            <p:nvPr/>
          </p:nvSpPr>
          <p:spPr bwMode="auto">
            <a:xfrm>
              <a:off x="3849063" y="2848684"/>
              <a:ext cx="1445873"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17" name="Rounded Rectangle 14">
              <a:extLst>
                <a:ext uri="{FF2B5EF4-FFF2-40B4-BE49-F238E27FC236}">
                  <a16:creationId xmlns:a16="http://schemas.microsoft.com/office/drawing/2014/main" id="{844D87E9-79F0-6239-3DEA-6FE097D8D57C}"/>
                </a:ext>
              </a:extLst>
            </p:cNvPr>
            <p:cNvSpPr/>
            <p:nvPr/>
          </p:nvSpPr>
          <p:spPr>
            <a:xfrm>
              <a:off x="3870888" y="2891604"/>
              <a:ext cx="1402224" cy="679569"/>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users</a:t>
              </a:r>
            </a:p>
          </p:txBody>
        </p:sp>
        <p:sp>
          <p:nvSpPr>
            <p:cNvPr id="18" name="Straight Connector 15">
              <a:extLst>
                <a:ext uri="{FF2B5EF4-FFF2-40B4-BE49-F238E27FC236}">
                  <a16:creationId xmlns:a16="http://schemas.microsoft.com/office/drawing/2014/main" id="{C5575316-C8BA-26BA-9D09-A24EE2DF4C42}"/>
                </a:ext>
              </a:extLst>
            </p:cNvPr>
            <p:cNvSpPr/>
            <p:nvPr/>
          </p:nvSpPr>
          <p:spPr>
            <a:xfrm rot="19457599">
              <a:off x="5227644" y="3011423"/>
              <a:ext cx="712934" cy="26825"/>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9" name="Straight Connector 16">
              <a:extLst>
                <a:ext uri="{FF2B5EF4-FFF2-40B4-BE49-F238E27FC236}">
                  <a16:creationId xmlns:a16="http://schemas.microsoft.com/office/drawing/2014/main" id="{296EE863-4485-A77D-87A0-6B4B45DAD2A0}"/>
                </a:ext>
              </a:extLst>
            </p:cNvPr>
            <p:cNvSpPr/>
            <p:nvPr/>
          </p:nvSpPr>
          <p:spPr>
            <a:xfrm rot="19457599">
              <a:off x="5565924" y="3006058"/>
              <a:ext cx="36374" cy="357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b="1"/>
            </a:p>
          </p:txBody>
        </p:sp>
        <p:sp>
          <p:nvSpPr>
            <p:cNvPr id="20" name="Rounded Rectangle 19">
              <a:extLst>
                <a:ext uri="{FF2B5EF4-FFF2-40B4-BE49-F238E27FC236}">
                  <a16:creationId xmlns:a16="http://schemas.microsoft.com/office/drawing/2014/main" id="{D265C915-223C-DFE0-9931-D668E5E3747D}"/>
                </a:ext>
              </a:extLst>
            </p:cNvPr>
            <p:cNvSpPr>
              <a:spLocks noChangeArrowheads="1"/>
            </p:cNvSpPr>
            <p:nvPr/>
          </p:nvSpPr>
          <p:spPr bwMode="auto">
            <a:xfrm>
              <a:off x="5873285" y="2455249"/>
              <a:ext cx="1445874"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21" name="Rounded Rectangle 18">
              <a:extLst>
                <a:ext uri="{FF2B5EF4-FFF2-40B4-BE49-F238E27FC236}">
                  <a16:creationId xmlns:a16="http://schemas.microsoft.com/office/drawing/2014/main" id="{967EA376-0173-6AB3-DBED-8F132B9C220F}"/>
                </a:ext>
              </a:extLst>
            </p:cNvPr>
            <p:cNvSpPr/>
            <p:nvPr/>
          </p:nvSpPr>
          <p:spPr>
            <a:xfrm>
              <a:off x="5893292" y="2476709"/>
              <a:ext cx="1404043" cy="679569"/>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800" b="1" dirty="0"/>
                <a:t>Name =…</a:t>
              </a:r>
            </a:p>
            <a:p>
              <a:pPr algn="ctr" defTabSz="711200">
                <a:lnSpc>
                  <a:spcPct val="90000"/>
                </a:lnSpc>
                <a:spcAft>
                  <a:spcPct val="35000"/>
                </a:spcAft>
                <a:defRPr/>
              </a:pPr>
              <a:r>
                <a:rPr lang="en-US" sz="1800" b="1" dirty="0"/>
                <a:t>Email = …</a:t>
              </a:r>
            </a:p>
          </p:txBody>
        </p:sp>
        <p:sp>
          <p:nvSpPr>
            <p:cNvPr id="22" name="Straight Connector 19">
              <a:extLst>
                <a:ext uri="{FF2B5EF4-FFF2-40B4-BE49-F238E27FC236}">
                  <a16:creationId xmlns:a16="http://schemas.microsoft.com/office/drawing/2014/main" id="{18C3F622-6C9A-6D4E-3589-8C7495B9BBED}"/>
                </a:ext>
              </a:extLst>
            </p:cNvPr>
            <p:cNvSpPr/>
            <p:nvPr/>
          </p:nvSpPr>
          <p:spPr>
            <a:xfrm rot="2142401">
              <a:off x="5227644" y="3426318"/>
              <a:ext cx="712934" cy="26825"/>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3" name="Straight Connector 20">
              <a:extLst>
                <a:ext uri="{FF2B5EF4-FFF2-40B4-BE49-F238E27FC236}">
                  <a16:creationId xmlns:a16="http://schemas.microsoft.com/office/drawing/2014/main" id="{53D14F2F-4C01-8694-80EB-CED5C0C1785F}"/>
                </a:ext>
              </a:extLst>
            </p:cNvPr>
            <p:cNvSpPr/>
            <p:nvPr/>
          </p:nvSpPr>
          <p:spPr>
            <a:xfrm rot="2142401">
              <a:off x="5565924" y="3420952"/>
              <a:ext cx="36374" cy="357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b="1"/>
            </a:p>
          </p:txBody>
        </p:sp>
        <p:sp>
          <p:nvSpPr>
            <p:cNvPr id="24" name="Rounded Rectangle 23">
              <a:extLst>
                <a:ext uri="{FF2B5EF4-FFF2-40B4-BE49-F238E27FC236}">
                  <a16:creationId xmlns:a16="http://schemas.microsoft.com/office/drawing/2014/main" id="{0F77DE5E-C104-C4BA-169B-BEF0BBA4CE43}"/>
                </a:ext>
              </a:extLst>
            </p:cNvPr>
            <p:cNvSpPr>
              <a:spLocks noChangeArrowheads="1"/>
            </p:cNvSpPr>
            <p:nvPr/>
          </p:nvSpPr>
          <p:spPr bwMode="auto">
            <a:xfrm>
              <a:off x="5873285" y="3286827"/>
              <a:ext cx="1445874"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25" name="Rounded Rectangle 22">
              <a:extLst>
                <a:ext uri="{FF2B5EF4-FFF2-40B4-BE49-F238E27FC236}">
                  <a16:creationId xmlns:a16="http://schemas.microsoft.com/office/drawing/2014/main" id="{33D362C0-06AC-4AED-5309-C86C59EF2993}"/>
                </a:ext>
              </a:extLst>
            </p:cNvPr>
            <p:cNvSpPr/>
            <p:nvPr/>
          </p:nvSpPr>
          <p:spPr>
            <a:xfrm>
              <a:off x="5893292" y="3286827"/>
              <a:ext cx="1404043" cy="679569"/>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800" b="1" dirty="0"/>
                <a:t>Name =…</a:t>
              </a:r>
            </a:p>
            <a:p>
              <a:pPr algn="ctr" defTabSz="711200">
                <a:lnSpc>
                  <a:spcPct val="90000"/>
                </a:lnSpc>
                <a:spcAft>
                  <a:spcPct val="35000"/>
                </a:spcAft>
                <a:defRPr/>
              </a:pPr>
              <a:r>
                <a:rPr lang="en-US" sz="1800" b="1" dirty="0"/>
                <a:t>Email = …</a:t>
              </a:r>
            </a:p>
          </p:txBody>
        </p:sp>
        <p:sp>
          <p:nvSpPr>
            <p:cNvPr id="26" name="Straight Connector 23">
              <a:extLst>
                <a:ext uri="{FF2B5EF4-FFF2-40B4-BE49-F238E27FC236}">
                  <a16:creationId xmlns:a16="http://schemas.microsoft.com/office/drawing/2014/main" id="{5B2E8BE3-0250-4FAF-2494-B1455CA79070}"/>
                </a:ext>
              </a:extLst>
            </p:cNvPr>
            <p:cNvSpPr/>
            <p:nvPr/>
          </p:nvSpPr>
          <p:spPr>
            <a:xfrm rot="3310531">
              <a:off x="3054697" y="4464221"/>
              <a:ext cx="1012200" cy="27280"/>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7" name="Straight Connector 24">
              <a:extLst>
                <a:ext uri="{FF2B5EF4-FFF2-40B4-BE49-F238E27FC236}">
                  <a16:creationId xmlns:a16="http://schemas.microsoft.com/office/drawing/2014/main" id="{B612C3CC-5A14-BF39-2984-52F175D96DFB}"/>
                </a:ext>
              </a:extLst>
            </p:cNvPr>
            <p:cNvSpPr/>
            <p:nvPr/>
          </p:nvSpPr>
          <p:spPr>
            <a:xfrm rot="3310531">
              <a:off x="3533957" y="4453294"/>
              <a:ext cx="51861" cy="5092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b="1"/>
            </a:p>
          </p:txBody>
        </p:sp>
        <p:sp>
          <p:nvSpPr>
            <p:cNvPr id="28" name="Rounded Rectangle 27">
              <a:extLst>
                <a:ext uri="{FF2B5EF4-FFF2-40B4-BE49-F238E27FC236}">
                  <a16:creationId xmlns:a16="http://schemas.microsoft.com/office/drawing/2014/main" id="{347D555B-D211-FBDD-96CE-8CB5CE7B9A0B}"/>
                </a:ext>
              </a:extLst>
            </p:cNvPr>
            <p:cNvSpPr>
              <a:spLocks noChangeArrowheads="1"/>
            </p:cNvSpPr>
            <p:nvPr/>
          </p:nvSpPr>
          <p:spPr bwMode="auto">
            <a:xfrm>
              <a:off x="3849063" y="4511839"/>
              <a:ext cx="1445873"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29" name="Rounded Rectangle 26">
              <a:extLst>
                <a:ext uri="{FF2B5EF4-FFF2-40B4-BE49-F238E27FC236}">
                  <a16:creationId xmlns:a16="http://schemas.microsoft.com/office/drawing/2014/main" id="{C59DADF1-889F-61BD-D7A9-DACEE71A92FF}"/>
                </a:ext>
              </a:extLst>
            </p:cNvPr>
            <p:cNvSpPr/>
            <p:nvPr/>
          </p:nvSpPr>
          <p:spPr>
            <a:xfrm>
              <a:off x="3870888" y="4554759"/>
              <a:ext cx="1402224" cy="679569"/>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photo index</a:t>
              </a:r>
            </a:p>
          </p:txBody>
        </p:sp>
        <p:sp>
          <p:nvSpPr>
            <p:cNvPr id="30" name="Straight Connector 27">
              <a:extLst>
                <a:ext uri="{FF2B5EF4-FFF2-40B4-BE49-F238E27FC236}">
                  <a16:creationId xmlns:a16="http://schemas.microsoft.com/office/drawing/2014/main" id="{4A48311C-4331-BB7D-959D-F6F95D92D988}"/>
                </a:ext>
              </a:extLst>
            </p:cNvPr>
            <p:cNvSpPr/>
            <p:nvPr/>
          </p:nvSpPr>
          <p:spPr>
            <a:xfrm rot="19457599">
              <a:off x="5227644" y="4672790"/>
              <a:ext cx="712934" cy="26826"/>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1" name="Straight Connector 28">
              <a:extLst>
                <a:ext uri="{FF2B5EF4-FFF2-40B4-BE49-F238E27FC236}">
                  <a16:creationId xmlns:a16="http://schemas.microsoft.com/office/drawing/2014/main" id="{B7BD0AF4-75B3-415F-F8DA-A328B05DE1B4}"/>
                </a:ext>
              </a:extLst>
            </p:cNvPr>
            <p:cNvSpPr/>
            <p:nvPr/>
          </p:nvSpPr>
          <p:spPr>
            <a:xfrm rot="19457599">
              <a:off x="5565924" y="4669213"/>
              <a:ext cx="36374" cy="357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b="1"/>
            </a:p>
          </p:txBody>
        </p:sp>
        <p:sp>
          <p:nvSpPr>
            <p:cNvPr id="32" name="Rounded Rectangle 31">
              <a:extLst>
                <a:ext uri="{FF2B5EF4-FFF2-40B4-BE49-F238E27FC236}">
                  <a16:creationId xmlns:a16="http://schemas.microsoft.com/office/drawing/2014/main" id="{082190AD-8415-8C23-A22F-57D66A2187CD}"/>
                </a:ext>
              </a:extLst>
            </p:cNvPr>
            <p:cNvSpPr>
              <a:spLocks noChangeArrowheads="1"/>
            </p:cNvSpPr>
            <p:nvPr/>
          </p:nvSpPr>
          <p:spPr bwMode="auto">
            <a:xfrm>
              <a:off x="5873285" y="4116617"/>
              <a:ext cx="1445874"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33" name="Rounded Rectangle 30">
              <a:extLst>
                <a:ext uri="{FF2B5EF4-FFF2-40B4-BE49-F238E27FC236}">
                  <a16:creationId xmlns:a16="http://schemas.microsoft.com/office/drawing/2014/main" id="{B64B1561-84AF-4303-3517-94F075D5EF80}"/>
                </a:ext>
              </a:extLst>
            </p:cNvPr>
            <p:cNvSpPr/>
            <p:nvPr/>
          </p:nvSpPr>
          <p:spPr>
            <a:xfrm>
              <a:off x="5893292" y="4116617"/>
              <a:ext cx="1404043" cy="681357"/>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600" b="1" dirty="0"/>
                <a:t>Photo ID =…</a:t>
              </a:r>
            </a:p>
            <a:p>
              <a:pPr algn="ctr" defTabSz="711200">
                <a:lnSpc>
                  <a:spcPct val="90000"/>
                </a:lnSpc>
                <a:spcAft>
                  <a:spcPct val="35000"/>
                </a:spcAft>
                <a:defRPr/>
              </a:pPr>
              <a:r>
                <a:rPr lang="en-US" sz="1600" b="1" dirty="0"/>
                <a:t>Date =…</a:t>
              </a:r>
            </a:p>
          </p:txBody>
        </p:sp>
        <p:sp>
          <p:nvSpPr>
            <p:cNvPr id="34" name="Straight Connector 31">
              <a:extLst>
                <a:ext uri="{FF2B5EF4-FFF2-40B4-BE49-F238E27FC236}">
                  <a16:creationId xmlns:a16="http://schemas.microsoft.com/office/drawing/2014/main" id="{91926202-B67E-4991-E58D-B36CF0BA29AC}"/>
                </a:ext>
              </a:extLst>
            </p:cNvPr>
            <p:cNvSpPr/>
            <p:nvPr/>
          </p:nvSpPr>
          <p:spPr>
            <a:xfrm rot="2142401">
              <a:off x="5227644" y="5087684"/>
              <a:ext cx="712934" cy="26826"/>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5" name="Straight Connector 32">
              <a:extLst>
                <a:ext uri="{FF2B5EF4-FFF2-40B4-BE49-F238E27FC236}">
                  <a16:creationId xmlns:a16="http://schemas.microsoft.com/office/drawing/2014/main" id="{7E0749DE-8472-55EF-7443-51D938898DFC}"/>
                </a:ext>
              </a:extLst>
            </p:cNvPr>
            <p:cNvSpPr/>
            <p:nvPr/>
          </p:nvSpPr>
          <p:spPr>
            <a:xfrm rot="2142401">
              <a:off x="5565924" y="5084108"/>
              <a:ext cx="36374" cy="3576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b="1"/>
            </a:p>
          </p:txBody>
        </p:sp>
        <p:sp>
          <p:nvSpPr>
            <p:cNvPr id="36" name="Rounded Rectangle 35">
              <a:extLst>
                <a:ext uri="{FF2B5EF4-FFF2-40B4-BE49-F238E27FC236}">
                  <a16:creationId xmlns:a16="http://schemas.microsoft.com/office/drawing/2014/main" id="{A5162319-0865-DC9D-1C0B-A39813650BFD}"/>
                </a:ext>
              </a:extLst>
            </p:cNvPr>
            <p:cNvSpPr>
              <a:spLocks noChangeArrowheads="1"/>
            </p:cNvSpPr>
            <p:nvPr/>
          </p:nvSpPr>
          <p:spPr bwMode="auto">
            <a:xfrm>
              <a:off x="5873285" y="4948194"/>
              <a:ext cx="1445874" cy="722489"/>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37" name="Rounded Rectangle 34">
              <a:extLst>
                <a:ext uri="{FF2B5EF4-FFF2-40B4-BE49-F238E27FC236}">
                  <a16:creationId xmlns:a16="http://schemas.microsoft.com/office/drawing/2014/main" id="{72D0CD79-CF60-7A6E-B129-30B2945F685F}"/>
                </a:ext>
              </a:extLst>
            </p:cNvPr>
            <p:cNvSpPr/>
            <p:nvPr/>
          </p:nvSpPr>
          <p:spPr>
            <a:xfrm>
              <a:off x="5893292" y="4948194"/>
              <a:ext cx="1404043" cy="681358"/>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600" b="1" dirty="0"/>
                <a:t>Photo ID =…</a:t>
              </a:r>
            </a:p>
            <a:p>
              <a:pPr algn="ctr" defTabSz="711200">
                <a:lnSpc>
                  <a:spcPct val="90000"/>
                </a:lnSpc>
                <a:spcAft>
                  <a:spcPct val="35000"/>
                </a:spcAft>
                <a:defRPr/>
              </a:pPr>
              <a:r>
                <a:rPr lang="en-US" sz="1600" b="1" dirty="0"/>
                <a:t>Date =…</a:t>
              </a:r>
            </a:p>
          </p:txBody>
        </p:sp>
      </p:grpSp>
      <p:sp>
        <p:nvSpPr>
          <p:cNvPr id="73731" name="Content Placeholder 2">
            <a:extLst>
              <a:ext uri="{FF2B5EF4-FFF2-40B4-BE49-F238E27FC236}">
                <a16:creationId xmlns:a16="http://schemas.microsoft.com/office/drawing/2014/main" id="{C041D78D-4669-1F86-A2C8-165BB9E8657E}"/>
              </a:ext>
            </a:extLst>
          </p:cNvPr>
          <p:cNvSpPr txBox="1">
            <a:spLocks/>
          </p:cNvSpPr>
          <p:nvPr/>
        </p:nvSpPr>
        <p:spPr bwMode="auto">
          <a:xfrm>
            <a:off x="228600" y="457200"/>
            <a:ext cx="85931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171450" indent="-171450">
              <a:lnSpc>
                <a:spcPct val="90000"/>
              </a:lnSpc>
              <a:spcBef>
                <a:spcPct val="30000"/>
              </a:spcBef>
              <a:buSzPct val="100000"/>
              <a:buChar char="•"/>
              <a:defRPr sz="2800" b="1">
                <a:solidFill>
                  <a:srgbClr val="0000B4"/>
                </a:solidFill>
                <a:latin typeface="Times New Roman" panose="02020603050405020304" pitchFamily="18" charset="0"/>
                <a:ea typeface="ＭＳ Ｐゴシック" panose="020B0600070205080204" pitchFamily="34" charset="-128"/>
              </a:defRPr>
            </a:lvl1pPr>
            <a:lvl2pPr marL="742950" indent="-285750">
              <a:lnSpc>
                <a:spcPct val="90000"/>
              </a:lnSpc>
              <a:spcBef>
                <a:spcPct val="30000"/>
              </a:spcBef>
              <a:buSzPct val="100000"/>
              <a:buChar char="–"/>
              <a:defRPr sz="2400">
                <a:solidFill>
                  <a:srgbClr val="000078"/>
                </a:solidFill>
                <a:latin typeface="Times New Roman" panose="02020603050405020304" pitchFamily="18" charset="0"/>
                <a:ea typeface="ＭＳ Ｐゴシック" panose="020B0600070205080204" pitchFamily="34" charset="-128"/>
              </a:defRPr>
            </a:lvl2pPr>
            <a:lvl3pPr marL="1143000" indent="-228600">
              <a:lnSpc>
                <a:spcPct val="90000"/>
              </a:lnSpc>
              <a:spcBef>
                <a:spcPct val="30000"/>
              </a:spcBef>
              <a:buSzPct val="100000"/>
              <a:buChar char="»"/>
              <a:defRPr sz="2200">
                <a:solidFill>
                  <a:srgbClr val="000045"/>
                </a:solidFill>
                <a:latin typeface="Times New Roman" panose="02020603050405020304" pitchFamily="18" charset="0"/>
                <a:ea typeface="ＭＳ Ｐゴシック" panose="020B0600070205080204" pitchFamily="34" charset="-128"/>
              </a:defRPr>
            </a:lvl3pPr>
            <a:lvl4pPr marL="1543050" indent="-171450">
              <a:lnSpc>
                <a:spcPct val="90000"/>
              </a:lnSpc>
              <a:spcBef>
                <a:spcPct val="30000"/>
              </a:spcBef>
              <a:buSzPct val="100000"/>
              <a:buChar char="•"/>
              <a:defRPr sz="2200">
                <a:solidFill>
                  <a:schemeClr val="tx1"/>
                </a:solidFill>
                <a:latin typeface="Times New Roman" panose="02020603050405020304" pitchFamily="18" charset="0"/>
                <a:ea typeface="ＭＳ Ｐゴシック" panose="020B0600070205080204" pitchFamily="34" charset="-128"/>
              </a:defRPr>
            </a:lvl4pPr>
            <a:lvl5pPr marL="2000250" indent="-171450">
              <a:lnSpc>
                <a:spcPct val="90000"/>
              </a:lnSpc>
              <a:spcBef>
                <a:spcPct val="30000"/>
              </a:spcBef>
              <a:buSzPct val="100000"/>
              <a:buChar char="–"/>
              <a:defRPr sz="2200">
                <a:solidFill>
                  <a:schemeClr val="tx1"/>
                </a:solidFill>
                <a:latin typeface="Times New Roman" panose="02020603050405020304" pitchFamily="18" charset="0"/>
                <a:ea typeface="ＭＳ Ｐゴシック" panose="020B0600070205080204" pitchFamily="34" charset="-128"/>
              </a:defRPr>
            </a:lvl5pPr>
            <a:lvl6pPr marL="2457450" indent="-171450" eaLnBrk="0" fontAlgn="base" hangingPunct="0">
              <a:lnSpc>
                <a:spcPct val="90000"/>
              </a:lnSpc>
              <a:spcBef>
                <a:spcPct val="30000"/>
              </a:spcBef>
              <a:spcAft>
                <a:spcPct val="0"/>
              </a:spcAft>
              <a:buSzPct val="100000"/>
              <a:buChar char="–"/>
              <a:defRPr sz="2200">
                <a:solidFill>
                  <a:schemeClr val="tx1"/>
                </a:solidFill>
                <a:latin typeface="Times New Roman" panose="02020603050405020304" pitchFamily="18" charset="0"/>
                <a:ea typeface="ＭＳ Ｐゴシック" panose="020B0600070205080204" pitchFamily="34" charset="-128"/>
              </a:defRPr>
            </a:lvl6pPr>
            <a:lvl7pPr marL="2914650" indent="-171450" eaLnBrk="0" fontAlgn="base" hangingPunct="0">
              <a:lnSpc>
                <a:spcPct val="90000"/>
              </a:lnSpc>
              <a:spcBef>
                <a:spcPct val="30000"/>
              </a:spcBef>
              <a:spcAft>
                <a:spcPct val="0"/>
              </a:spcAft>
              <a:buSzPct val="100000"/>
              <a:buChar char="–"/>
              <a:defRPr sz="2200">
                <a:solidFill>
                  <a:schemeClr val="tx1"/>
                </a:solidFill>
                <a:latin typeface="Times New Roman" panose="02020603050405020304" pitchFamily="18" charset="0"/>
                <a:ea typeface="ＭＳ Ｐゴシック" panose="020B0600070205080204" pitchFamily="34" charset="-128"/>
              </a:defRPr>
            </a:lvl7pPr>
            <a:lvl8pPr marL="3371850" indent="-171450" eaLnBrk="0" fontAlgn="base" hangingPunct="0">
              <a:lnSpc>
                <a:spcPct val="90000"/>
              </a:lnSpc>
              <a:spcBef>
                <a:spcPct val="30000"/>
              </a:spcBef>
              <a:spcAft>
                <a:spcPct val="0"/>
              </a:spcAft>
              <a:buSzPct val="100000"/>
              <a:buChar char="–"/>
              <a:defRPr sz="2200">
                <a:solidFill>
                  <a:schemeClr val="tx1"/>
                </a:solidFill>
                <a:latin typeface="Times New Roman" panose="02020603050405020304" pitchFamily="18" charset="0"/>
                <a:ea typeface="ＭＳ Ｐゴシック" panose="020B0600070205080204" pitchFamily="34" charset="-128"/>
              </a:defRPr>
            </a:lvl8pPr>
            <a:lvl9pPr marL="3829050" indent="-171450" eaLnBrk="0" fontAlgn="base" hangingPunct="0">
              <a:lnSpc>
                <a:spcPct val="90000"/>
              </a:lnSpc>
              <a:spcBef>
                <a:spcPct val="30000"/>
              </a:spcBef>
              <a:spcAft>
                <a:spcPct val="0"/>
              </a:spcAft>
              <a:buSzPct val="100000"/>
              <a:buChar char="–"/>
              <a:defRPr sz="22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100000"/>
              </a:lnSpc>
              <a:spcBef>
                <a:spcPct val="0"/>
              </a:spcBef>
              <a:buSzTx/>
            </a:pPr>
            <a:r>
              <a:rPr lang="en-US" altLang="en-US" sz="2400" b="0">
                <a:solidFill>
                  <a:schemeClr val="tx1"/>
                </a:solidFill>
              </a:rPr>
              <a:t>A set of entities (rows)</a:t>
            </a:r>
          </a:p>
          <a:p>
            <a:pPr lvl="1" eaLnBrk="1" hangingPunct="1">
              <a:lnSpc>
                <a:spcPct val="100000"/>
              </a:lnSpc>
              <a:spcBef>
                <a:spcPct val="0"/>
              </a:spcBef>
              <a:buSzTx/>
              <a:buFont typeface="Arial" panose="020B0604020202020204" pitchFamily="34" charset="0"/>
              <a:buChar char="•"/>
            </a:pPr>
            <a:r>
              <a:rPr lang="en-US" altLang="en-US" sz="2000">
                <a:solidFill>
                  <a:schemeClr val="tx1"/>
                </a:solidFill>
              </a:rPr>
              <a:t>An entity is a set of properties (columns)</a:t>
            </a:r>
          </a:p>
          <a:p>
            <a:pPr lvl="1" eaLnBrk="1" hangingPunct="1">
              <a:lnSpc>
                <a:spcPct val="100000"/>
              </a:lnSpc>
              <a:spcBef>
                <a:spcPct val="0"/>
              </a:spcBef>
              <a:buSzTx/>
              <a:buFont typeface="Arial" panose="020B0604020202020204" pitchFamily="34" charset="0"/>
              <a:buChar char="•"/>
            </a:pPr>
            <a:r>
              <a:rPr lang="en-US" altLang="en-US" sz="2000">
                <a:solidFill>
                  <a:schemeClr val="tx1"/>
                </a:solidFill>
              </a:rPr>
              <a:t>Billions of entities and TBs of data</a:t>
            </a:r>
          </a:p>
          <a:p>
            <a:pPr lvl="1" eaLnBrk="1" hangingPunct="1">
              <a:lnSpc>
                <a:spcPct val="100000"/>
              </a:lnSpc>
              <a:spcBef>
                <a:spcPct val="0"/>
              </a:spcBef>
              <a:buSzTx/>
              <a:buFont typeface="Arial" panose="020B0604020202020204" pitchFamily="34" charset="0"/>
              <a:buChar char="•"/>
            </a:pPr>
            <a:r>
              <a:rPr lang="en-US" altLang="en-US" sz="2000">
                <a:solidFill>
                  <a:schemeClr val="tx1"/>
                </a:solidFill>
              </a:rPr>
              <a:t>A storage account can create many tables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61B7A2CE-9233-AE63-7153-A79DF9FC7AC7}"/>
              </a:ext>
            </a:extLst>
          </p:cNvPr>
          <p:cNvSpPr>
            <a:spLocks noGrp="1" noChangeArrowheads="1"/>
          </p:cNvSpPr>
          <p:nvPr>
            <p:ph type="title"/>
          </p:nvPr>
        </p:nvSpPr>
        <p:spPr/>
        <p:txBody>
          <a:bodyPr/>
          <a:lstStyle/>
          <a:p>
            <a:r>
              <a:rPr lang="en-US" altLang="en-US">
                <a:ea typeface="ＭＳ Ｐゴシック" panose="020B0600070205080204" pitchFamily="34" charset="-128"/>
              </a:rPr>
              <a:t>Queues (1)</a:t>
            </a:r>
          </a:p>
        </p:txBody>
      </p:sp>
      <p:sp>
        <p:nvSpPr>
          <p:cNvPr id="75778" name="Content Placeholder 2">
            <a:extLst>
              <a:ext uri="{FF2B5EF4-FFF2-40B4-BE49-F238E27FC236}">
                <a16:creationId xmlns:a16="http://schemas.microsoft.com/office/drawing/2014/main" id="{BE8B4FCC-3C7E-1EFE-D804-1FDA47A5022E}"/>
              </a:ext>
            </a:extLst>
          </p:cNvPr>
          <p:cNvSpPr>
            <a:spLocks noGrp="1" noChangeArrowheads="1"/>
          </p:cNvSpPr>
          <p:nvPr>
            <p:ph type="body" sz="quarter" idx="10"/>
          </p:nvPr>
        </p:nvSpPr>
        <p:spPr>
          <a:xfrm>
            <a:off x="152400" y="1066800"/>
            <a:ext cx="8601075" cy="5138738"/>
          </a:xfrm>
        </p:spPr>
        <p:txBody>
          <a:bodyPr/>
          <a:lstStyle/>
          <a:p>
            <a:pPr>
              <a:lnSpc>
                <a:spcPct val="120000"/>
              </a:lnSpc>
            </a:pPr>
            <a:r>
              <a:rPr lang="en-US" altLang="en-US">
                <a:ea typeface="ＭＳ Ｐゴシック" panose="020B0600070205080204" pitchFamily="34" charset="-128"/>
              </a:rPr>
              <a:t>Provide reliable message delivery</a:t>
            </a:r>
          </a:p>
          <a:p>
            <a:pPr lvl="1">
              <a:lnSpc>
                <a:spcPct val="120000"/>
              </a:lnSpc>
            </a:pPr>
            <a:r>
              <a:rPr lang="en-US" altLang="en-US">
                <a:ea typeface="ＭＳ Ｐゴシック" panose="020B0600070205080204" pitchFamily="34" charset="-128"/>
              </a:rPr>
              <a:t>Simple, asynchronous work dispatch</a:t>
            </a:r>
          </a:p>
          <a:p>
            <a:pPr lvl="1">
              <a:lnSpc>
                <a:spcPct val="120000"/>
              </a:lnSpc>
            </a:pPr>
            <a:r>
              <a:rPr lang="en-US" altLang="en-US">
                <a:ea typeface="ＭＳ Ｐゴシック" panose="020B0600070205080204" pitchFamily="34" charset="-128"/>
              </a:rPr>
              <a:t>Programming semantics ensure that a message is processed at least once</a:t>
            </a:r>
          </a:p>
          <a:p>
            <a:pPr lvl="1">
              <a:lnSpc>
                <a:spcPct val="120000"/>
              </a:lnSpc>
            </a:pPr>
            <a:r>
              <a:rPr lang="en-US" altLang="en-US">
                <a:ea typeface="ＭＳ Ｐゴシック" panose="020B0600070205080204" pitchFamily="34" charset="-128"/>
              </a:rPr>
              <a:t>Maximum size is 64K</a:t>
            </a:r>
          </a:p>
          <a:p>
            <a:pPr lvl="1">
              <a:lnSpc>
                <a:spcPct val="120000"/>
              </a:lnSpc>
            </a:pPr>
            <a:r>
              <a:rPr lang="en-US" altLang="en-US">
                <a:ea typeface="ＭＳ Ｐゴシック" panose="020B0600070205080204" pitchFamily="34" charset="-128"/>
              </a:rPr>
              <a:t>FIFO in general, but not guaranteed</a:t>
            </a:r>
          </a:p>
          <a:p>
            <a:pPr>
              <a:lnSpc>
                <a:spcPct val="120000"/>
              </a:lnSpc>
            </a:pPr>
            <a:r>
              <a:rPr lang="en-US" altLang="en-US">
                <a:ea typeface="ＭＳ Ｐゴシック" panose="020B0600070205080204" pitchFamily="34" charset="-128"/>
              </a:rPr>
              <a:t>Pulling an item from the queue doesn’t delete it</a:t>
            </a:r>
          </a:p>
          <a:p>
            <a:pPr lvl="1">
              <a:lnSpc>
                <a:spcPct val="120000"/>
              </a:lnSpc>
            </a:pPr>
            <a:r>
              <a:rPr lang="en-US" altLang="en-US">
                <a:ea typeface="ＭＳ Ｐゴシック" panose="020B0600070205080204" pitchFamily="34" charset="-128"/>
              </a:rPr>
              <a:t>It becomes invisible for a visibility timeout</a:t>
            </a:r>
          </a:p>
          <a:p>
            <a:pPr lvl="1">
              <a:lnSpc>
                <a:spcPct val="120000"/>
              </a:lnSpc>
            </a:pPr>
            <a:r>
              <a:rPr lang="en-US" altLang="en-US">
                <a:ea typeface="ＭＳ Ｐゴシック" panose="020B0600070205080204" pitchFamily="34" charset="-128"/>
              </a:rPr>
              <a:t>Item must be deleted before timeout or else it becomes visible</a:t>
            </a:r>
          </a:p>
        </p:txBody>
      </p:sp>
      <p:sp>
        <p:nvSpPr>
          <p:cNvPr id="4" name="Slide Number Placeholder 28">
            <a:extLst>
              <a:ext uri="{FF2B5EF4-FFF2-40B4-BE49-F238E27FC236}">
                <a16:creationId xmlns:a16="http://schemas.microsoft.com/office/drawing/2014/main" id="{84D8ACD9-8B14-F3D2-6D51-9D6699D23B87}"/>
              </a:ext>
            </a:extLst>
          </p:cNvPr>
          <p:cNvSpPr txBox="1">
            <a:spLocks/>
          </p:cNvSpPr>
          <p:nvPr/>
        </p:nvSpPr>
        <p:spPr>
          <a:xfrm>
            <a:off x="6705600" y="635635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1200" dirty="0">
                <a:solidFill>
                  <a:schemeClr val="bg1">
                    <a:lumMod val="50000"/>
                  </a:schemeClr>
                </a:solidFill>
              </a:rPr>
              <a:t>15</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6C1045C9-4ABD-283D-F32A-87C9FA5F4838}"/>
              </a:ext>
            </a:extLst>
          </p:cNvPr>
          <p:cNvSpPr>
            <a:spLocks noGrp="1" noChangeArrowheads="1"/>
          </p:cNvSpPr>
          <p:nvPr>
            <p:ph type="title"/>
          </p:nvPr>
        </p:nvSpPr>
        <p:spPr>
          <a:xfrm>
            <a:off x="388938" y="228600"/>
            <a:ext cx="8364537" cy="1828800"/>
          </a:xfrm>
        </p:spPr>
        <p:txBody>
          <a:bodyPr/>
          <a:lstStyle/>
          <a:p>
            <a:r>
              <a:rPr lang="en-US" altLang="en-US">
                <a:ea typeface="ＭＳ Ｐゴシック" panose="020B0600070205080204" pitchFamily="34" charset="-128"/>
              </a:rPr>
              <a:t>Queues (2)</a:t>
            </a:r>
            <a:br>
              <a:rPr lang="en-US" altLang="en-US">
                <a:ea typeface="ＭＳ Ｐゴシック" panose="020B0600070205080204" pitchFamily="34" charset="-128"/>
              </a:rPr>
            </a:br>
            <a:br>
              <a:rPr lang="en-US" altLang="en-US">
                <a:ea typeface="ＭＳ Ｐゴシック" panose="020B0600070205080204" pitchFamily="34" charset="-128"/>
              </a:rPr>
            </a:br>
            <a:endParaRPr lang="en-US" altLang="en-US">
              <a:ea typeface="ＭＳ Ｐゴシック" panose="020B0600070205080204" pitchFamily="34" charset="-128"/>
            </a:endParaRPr>
          </a:p>
        </p:txBody>
      </p:sp>
      <p:grpSp>
        <p:nvGrpSpPr>
          <p:cNvPr id="77826" name="Group 52">
            <a:extLst>
              <a:ext uri="{FF2B5EF4-FFF2-40B4-BE49-F238E27FC236}">
                <a16:creationId xmlns:a16="http://schemas.microsoft.com/office/drawing/2014/main" id="{46DFC8D6-C44F-EE1D-C28E-8B62C17DFB40}"/>
              </a:ext>
            </a:extLst>
          </p:cNvPr>
          <p:cNvGrpSpPr>
            <a:grpSpLocks/>
          </p:cNvGrpSpPr>
          <p:nvPr/>
        </p:nvGrpSpPr>
        <p:grpSpPr bwMode="auto">
          <a:xfrm>
            <a:off x="1682750" y="1600200"/>
            <a:ext cx="5781675" cy="4876800"/>
            <a:chOff x="1681162" y="990600"/>
            <a:chExt cx="5781675" cy="4876800"/>
          </a:xfrm>
        </p:grpSpPr>
        <p:sp>
          <p:nvSpPr>
            <p:cNvPr id="54" name="Rounded Rectangle 53">
              <a:extLst>
                <a:ext uri="{FF2B5EF4-FFF2-40B4-BE49-F238E27FC236}">
                  <a16:creationId xmlns:a16="http://schemas.microsoft.com/office/drawing/2014/main" id="{3DA94208-E3F2-8771-4C78-FF819052D1F1}"/>
                </a:ext>
              </a:extLst>
            </p:cNvPr>
            <p:cNvSpPr/>
            <p:nvPr/>
          </p:nvSpPr>
          <p:spPr>
            <a:xfrm>
              <a:off x="5727700" y="990600"/>
              <a:ext cx="1735137"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5" name="Rounded Rectangle 4">
              <a:extLst>
                <a:ext uri="{FF2B5EF4-FFF2-40B4-BE49-F238E27FC236}">
                  <a16:creationId xmlns:a16="http://schemas.microsoft.com/office/drawing/2014/main" id="{651EA981-AE98-9455-EAE1-6309315DC362}"/>
                </a:ext>
              </a:extLst>
            </p:cNvPr>
            <p:cNvSpPr/>
            <p:nvPr/>
          </p:nvSpPr>
          <p:spPr>
            <a:xfrm>
              <a:off x="5727700" y="990600"/>
              <a:ext cx="1735137" cy="14636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r>
                <a:rPr lang="en-US" sz="2800" b="1" dirty="0"/>
                <a:t>Message</a:t>
              </a:r>
            </a:p>
          </p:txBody>
        </p:sp>
        <p:sp>
          <p:nvSpPr>
            <p:cNvPr id="56" name="Rounded Rectangle 55">
              <a:extLst>
                <a:ext uri="{FF2B5EF4-FFF2-40B4-BE49-F238E27FC236}">
                  <a16:creationId xmlns:a16="http://schemas.microsoft.com/office/drawing/2014/main" id="{43C152B2-7E3E-CC5F-330D-B156A0DC7CA8}"/>
                </a:ext>
              </a:extLst>
            </p:cNvPr>
            <p:cNvSpPr/>
            <p:nvPr/>
          </p:nvSpPr>
          <p:spPr>
            <a:xfrm>
              <a:off x="3705225" y="990600"/>
              <a:ext cx="1733550"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7" name="Rounded Rectangle 6">
              <a:extLst>
                <a:ext uri="{FF2B5EF4-FFF2-40B4-BE49-F238E27FC236}">
                  <a16:creationId xmlns:a16="http://schemas.microsoft.com/office/drawing/2014/main" id="{CD08BE7B-AC2A-B70C-94B1-4B1A9D9B6EB4}"/>
                </a:ext>
              </a:extLst>
            </p:cNvPr>
            <p:cNvSpPr/>
            <p:nvPr/>
          </p:nvSpPr>
          <p:spPr>
            <a:xfrm>
              <a:off x="3705225" y="990600"/>
              <a:ext cx="1733550" cy="14636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r>
                <a:rPr lang="en-US" sz="2800" b="1" dirty="0"/>
                <a:t>Queue</a:t>
              </a:r>
            </a:p>
          </p:txBody>
        </p:sp>
        <p:sp>
          <p:nvSpPr>
            <p:cNvPr id="58" name="Rounded Rectangle 57">
              <a:extLst>
                <a:ext uri="{FF2B5EF4-FFF2-40B4-BE49-F238E27FC236}">
                  <a16:creationId xmlns:a16="http://schemas.microsoft.com/office/drawing/2014/main" id="{A410E51E-C726-E2C0-E635-ABF7FD578478}"/>
                </a:ext>
              </a:extLst>
            </p:cNvPr>
            <p:cNvSpPr/>
            <p:nvPr/>
          </p:nvSpPr>
          <p:spPr>
            <a:xfrm>
              <a:off x="1681162" y="990600"/>
              <a:ext cx="1735138" cy="4876800"/>
            </a:xfrm>
            <a:prstGeom prst="roundRect">
              <a:avLst>
                <a:gd name="adj" fmla="val 10000"/>
              </a:avLst>
            </a:prstGeom>
            <a:solidFill>
              <a:schemeClr val="accent1">
                <a:lumMod val="60000"/>
                <a:lumOff val="4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9" name="Rounded Rectangle 8">
              <a:extLst>
                <a:ext uri="{FF2B5EF4-FFF2-40B4-BE49-F238E27FC236}">
                  <a16:creationId xmlns:a16="http://schemas.microsoft.com/office/drawing/2014/main" id="{294C1508-6585-88AE-7320-2BA394B760DE}"/>
                </a:ext>
              </a:extLst>
            </p:cNvPr>
            <p:cNvSpPr/>
            <p:nvPr/>
          </p:nvSpPr>
          <p:spPr>
            <a:xfrm>
              <a:off x="1681162" y="990600"/>
              <a:ext cx="1735138" cy="14636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142240" tIns="142240" rIns="142240" bIns="142240" spcCol="1270" anchor="ctr"/>
            <a:lstStyle/>
            <a:p>
              <a:pPr algn="ctr" defTabSz="889000">
                <a:lnSpc>
                  <a:spcPct val="90000"/>
                </a:lnSpc>
                <a:spcAft>
                  <a:spcPct val="35000"/>
                </a:spcAft>
                <a:defRPr/>
              </a:pPr>
              <a:r>
                <a:rPr lang="en-US" sz="2800" b="1" dirty="0"/>
                <a:t>Account</a:t>
              </a:r>
            </a:p>
          </p:txBody>
        </p:sp>
        <p:sp>
          <p:nvSpPr>
            <p:cNvPr id="60" name="Rounded Rectangle 59">
              <a:extLst>
                <a:ext uri="{FF2B5EF4-FFF2-40B4-BE49-F238E27FC236}">
                  <a16:creationId xmlns:a16="http://schemas.microsoft.com/office/drawing/2014/main" id="{EFEDC0D8-DC92-4819-C644-0BA7967AE69F}"/>
                </a:ext>
              </a:extLst>
            </p:cNvPr>
            <p:cNvSpPr>
              <a:spLocks noChangeArrowheads="1"/>
            </p:cNvSpPr>
            <p:nvPr/>
          </p:nvSpPr>
          <p:spPr bwMode="auto">
            <a:xfrm>
              <a:off x="1825625" y="3702050"/>
              <a:ext cx="1446212" cy="72231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61" name="Rounded Rectangle 10">
              <a:extLst>
                <a:ext uri="{FF2B5EF4-FFF2-40B4-BE49-F238E27FC236}">
                  <a16:creationId xmlns:a16="http://schemas.microsoft.com/office/drawing/2014/main" id="{06C3864D-1188-BE5F-0885-C6DDFD0CDBB0}"/>
                </a:ext>
              </a:extLst>
            </p:cNvPr>
            <p:cNvSpPr/>
            <p:nvPr/>
          </p:nvSpPr>
          <p:spPr>
            <a:xfrm>
              <a:off x="1846262" y="3722688"/>
              <a:ext cx="1403350" cy="681037"/>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Smith</a:t>
              </a:r>
            </a:p>
          </p:txBody>
        </p:sp>
        <p:sp>
          <p:nvSpPr>
            <p:cNvPr id="62" name="Straight Connector 11">
              <a:extLst>
                <a:ext uri="{FF2B5EF4-FFF2-40B4-BE49-F238E27FC236}">
                  <a16:creationId xmlns:a16="http://schemas.microsoft.com/office/drawing/2014/main" id="{2F1F142B-F6A1-CCBD-ED41-61D11BF9EDED}"/>
                </a:ext>
              </a:extLst>
            </p:cNvPr>
            <p:cNvSpPr/>
            <p:nvPr/>
          </p:nvSpPr>
          <p:spPr>
            <a:xfrm rot="18289469">
              <a:off x="3054350" y="3633788"/>
              <a:ext cx="1011237" cy="26987"/>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3" name="Straight Connector 12">
              <a:extLst>
                <a:ext uri="{FF2B5EF4-FFF2-40B4-BE49-F238E27FC236}">
                  <a16:creationId xmlns:a16="http://schemas.microsoft.com/office/drawing/2014/main" id="{EAEE29C0-4BBF-2DF4-6C28-4A0FA42112EE}"/>
                </a:ext>
              </a:extLst>
            </p:cNvPr>
            <p:cNvSpPr/>
            <p:nvPr/>
          </p:nvSpPr>
          <p:spPr>
            <a:xfrm rot="18289469">
              <a:off x="3535362" y="3622675"/>
              <a:ext cx="50800" cy="508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700" b="1"/>
            </a:p>
          </p:txBody>
        </p:sp>
        <p:sp>
          <p:nvSpPr>
            <p:cNvPr id="64" name="Rounded Rectangle 63">
              <a:extLst>
                <a:ext uri="{FF2B5EF4-FFF2-40B4-BE49-F238E27FC236}">
                  <a16:creationId xmlns:a16="http://schemas.microsoft.com/office/drawing/2014/main" id="{A53F2A36-BF27-0E32-1766-FEA47E7C384C}"/>
                </a:ext>
              </a:extLst>
            </p:cNvPr>
            <p:cNvSpPr>
              <a:spLocks noChangeArrowheads="1"/>
            </p:cNvSpPr>
            <p:nvPr/>
          </p:nvSpPr>
          <p:spPr bwMode="auto">
            <a:xfrm>
              <a:off x="3849687" y="2870200"/>
              <a:ext cx="1444625" cy="72231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65" name="Rounded Rectangle 14">
              <a:extLst>
                <a:ext uri="{FF2B5EF4-FFF2-40B4-BE49-F238E27FC236}">
                  <a16:creationId xmlns:a16="http://schemas.microsoft.com/office/drawing/2014/main" id="{8B77D5CC-D184-1CDC-B68B-B4CB1ECDEE98}"/>
                </a:ext>
              </a:extLst>
            </p:cNvPr>
            <p:cNvSpPr/>
            <p:nvPr/>
          </p:nvSpPr>
          <p:spPr>
            <a:xfrm>
              <a:off x="3870325" y="2892425"/>
              <a:ext cx="1403350" cy="679450"/>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thumbnail jobs</a:t>
              </a:r>
            </a:p>
          </p:txBody>
        </p:sp>
        <p:sp>
          <p:nvSpPr>
            <p:cNvPr id="66" name="Straight Connector 15">
              <a:extLst>
                <a:ext uri="{FF2B5EF4-FFF2-40B4-BE49-F238E27FC236}">
                  <a16:creationId xmlns:a16="http://schemas.microsoft.com/office/drawing/2014/main" id="{98ECF057-A313-B729-9E74-5C0BB5C4277D}"/>
                </a:ext>
              </a:extLst>
            </p:cNvPr>
            <p:cNvSpPr/>
            <p:nvPr/>
          </p:nvSpPr>
          <p:spPr>
            <a:xfrm rot="19457599">
              <a:off x="5227637" y="3011488"/>
              <a:ext cx="712788" cy="25400"/>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7" name="Straight Connector 16">
              <a:extLst>
                <a:ext uri="{FF2B5EF4-FFF2-40B4-BE49-F238E27FC236}">
                  <a16:creationId xmlns:a16="http://schemas.microsoft.com/office/drawing/2014/main" id="{1CEC483A-4A65-6547-695F-6E1B26496C4E}"/>
                </a:ext>
              </a:extLst>
            </p:cNvPr>
            <p:cNvSpPr/>
            <p:nvPr/>
          </p:nvSpPr>
          <p:spPr>
            <a:xfrm rot="19457599">
              <a:off x="5565775" y="3006725"/>
              <a:ext cx="36512" cy="349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700" b="1"/>
            </a:p>
          </p:txBody>
        </p:sp>
        <p:sp>
          <p:nvSpPr>
            <p:cNvPr id="68" name="Rounded Rectangle 67">
              <a:extLst>
                <a:ext uri="{FF2B5EF4-FFF2-40B4-BE49-F238E27FC236}">
                  <a16:creationId xmlns:a16="http://schemas.microsoft.com/office/drawing/2014/main" id="{5F461088-308E-65A9-D954-F9D05197141C}"/>
                </a:ext>
              </a:extLst>
            </p:cNvPr>
            <p:cNvSpPr>
              <a:spLocks noChangeArrowheads="1"/>
            </p:cNvSpPr>
            <p:nvPr/>
          </p:nvSpPr>
          <p:spPr bwMode="auto">
            <a:xfrm>
              <a:off x="5872162" y="2454275"/>
              <a:ext cx="1446213" cy="723900"/>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69" name="Rounded Rectangle 18">
              <a:extLst>
                <a:ext uri="{FF2B5EF4-FFF2-40B4-BE49-F238E27FC236}">
                  <a16:creationId xmlns:a16="http://schemas.microsoft.com/office/drawing/2014/main" id="{5C7ACB32-302C-C8E0-4F20-CD850AD6C416}"/>
                </a:ext>
              </a:extLst>
            </p:cNvPr>
            <p:cNvSpPr/>
            <p:nvPr/>
          </p:nvSpPr>
          <p:spPr>
            <a:xfrm>
              <a:off x="5894387" y="2476500"/>
              <a:ext cx="1403350" cy="679450"/>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128x128, http://…</a:t>
              </a:r>
            </a:p>
          </p:txBody>
        </p:sp>
        <p:sp>
          <p:nvSpPr>
            <p:cNvPr id="70" name="Straight Connector 19">
              <a:extLst>
                <a:ext uri="{FF2B5EF4-FFF2-40B4-BE49-F238E27FC236}">
                  <a16:creationId xmlns:a16="http://schemas.microsoft.com/office/drawing/2014/main" id="{84EB7786-A829-883F-D56C-C6FF881A9FA4}"/>
                </a:ext>
              </a:extLst>
            </p:cNvPr>
            <p:cNvSpPr/>
            <p:nvPr/>
          </p:nvSpPr>
          <p:spPr>
            <a:xfrm rot="2142401">
              <a:off x="5227637" y="3425825"/>
              <a:ext cx="712788" cy="26988"/>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1" name="Straight Connector 20">
              <a:extLst>
                <a:ext uri="{FF2B5EF4-FFF2-40B4-BE49-F238E27FC236}">
                  <a16:creationId xmlns:a16="http://schemas.microsoft.com/office/drawing/2014/main" id="{0F58F116-1782-0F8A-941D-DEEF84B8F40D}"/>
                </a:ext>
              </a:extLst>
            </p:cNvPr>
            <p:cNvSpPr/>
            <p:nvPr/>
          </p:nvSpPr>
          <p:spPr>
            <a:xfrm rot="2142401">
              <a:off x="5565775" y="3421063"/>
              <a:ext cx="36512" cy="3651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700" b="1"/>
            </a:p>
          </p:txBody>
        </p:sp>
        <p:sp>
          <p:nvSpPr>
            <p:cNvPr id="72" name="Rounded Rectangle 71">
              <a:extLst>
                <a:ext uri="{FF2B5EF4-FFF2-40B4-BE49-F238E27FC236}">
                  <a16:creationId xmlns:a16="http://schemas.microsoft.com/office/drawing/2014/main" id="{E09C706A-174C-6DCE-FAAF-9620A1B9D592}"/>
                </a:ext>
              </a:extLst>
            </p:cNvPr>
            <p:cNvSpPr>
              <a:spLocks noChangeArrowheads="1"/>
            </p:cNvSpPr>
            <p:nvPr/>
          </p:nvSpPr>
          <p:spPr bwMode="auto">
            <a:xfrm>
              <a:off x="5872162" y="3286125"/>
              <a:ext cx="1446213" cy="72231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73" name="Rounded Rectangle 22">
              <a:extLst>
                <a:ext uri="{FF2B5EF4-FFF2-40B4-BE49-F238E27FC236}">
                  <a16:creationId xmlns:a16="http://schemas.microsoft.com/office/drawing/2014/main" id="{9013260B-963E-E0AA-26D6-EC0E9B62427A}"/>
                </a:ext>
              </a:extLst>
            </p:cNvPr>
            <p:cNvSpPr/>
            <p:nvPr/>
          </p:nvSpPr>
          <p:spPr>
            <a:xfrm>
              <a:off x="5894387" y="3306763"/>
              <a:ext cx="1403350" cy="681037"/>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256x256, http://…</a:t>
              </a:r>
            </a:p>
          </p:txBody>
        </p:sp>
        <p:sp>
          <p:nvSpPr>
            <p:cNvPr id="74" name="Straight Connector 23">
              <a:extLst>
                <a:ext uri="{FF2B5EF4-FFF2-40B4-BE49-F238E27FC236}">
                  <a16:creationId xmlns:a16="http://schemas.microsoft.com/office/drawing/2014/main" id="{158A686E-D588-F05E-B4B9-84F608888829}"/>
                </a:ext>
              </a:extLst>
            </p:cNvPr>
            <p:cNvSpPr/>
            <p:nvPr/>
          </p:nvSpPr>
          <p:spPr>
            <a:xfrm rot="3310531">
              <a:off x="3053556" y="4464844"/>
              <a:ext cx="1012825" cy="26987"/>
            </a:xfrm>
            <a:custGeom>
              <a:avLst/>
              <a:gdLst/>
              <a:ahLst/>
              <a:cxnLst/>
              <a:rect l="0" t="0" r="0" b="0"/>
              <a:pathLst>
                <a:path>
                  <a:moveTo>
                    <a:pt x="0" y="13337"/>
                  </a:moveTo>
                  <a:lnTo>
                    <a:pt x="1012438"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5" name="Straight Connector 24">
              <a:extLst>
                <a:ext uri="{FF2B5EF4-FFF2-40B4-BE49-F238E27FC236}">
                  <a16:creationId xmlns:a16="http://schemas.microsoft.com/office/drawing/2014/main" id="{FD66C160-86DD-942A-2FD0-FE44ABBFB529}"/>
                </a:ext>
              </a:extLst>
            </p:cNvPr>
            <p:cNvSpPr/>
            <p:nvPr/>
          </p:nvSpPr>
          <p:spPr>
            <a:xfrm rot="3310531">
              <a:off x="3535362" y="4452938"/>
              <a:ext cx="50800" cy="508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700" b="1"/>
            </a:p>
          </p:txBody>
        </p:sp>
        <p:sp>
          <p:nvSpPr>
            <p:cNvPr id="76" name="Rounded Rectangle 75">
              <a:extLst>
                <a:ext uri="{FF2B5EF4-FFF2-40B4-BE49-F238E27FC236}">
                  <a16:creationId xmlns:a16="http://schemas.microsoft.com/office/drawing/2014/main" id="{E4FDCA26-F7D9-7412-6509-8F246DF14F0F}"/>
                </a:ext>
              </a:extLst>
            </p:cNvPr>
            <p:cNvSpPr>
              <a:spLocks noChangeArrowheads="1"/>
            </p:cNvSpPr>
            <p:nvPr/>
          </p:nvSpPr>
          <p:spPr bwMode="auto">
            <a:xfrm>
              <a:off x="3849687" y="4532313"/>
              <a:ext cx="1444625" cy="723900"/>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77" name="Rounded Rectangle 26">
              <a:extLst>
                <a:ext uri="{FF2B5EF4-FFF2-40B4-BE49-F238E27FC236}">
                  <a16:creationId xmlns:a16="http://schemas.microsoft.com/office/drawing/2014/main" id="{64E9B71B-D407-FD27-7EE1-3017ACBC32D0}"/>
                </a:ext>
              </a:extLst>
            </p:cNvPr>
            <p:cNvSpPr/>
            <p:nvPr/>
          </p:nvSpPr>
          <p:spPr>
            <a:xfrm>
              <a:off x="3870325" y="4554538"/>
              <a:ext cx="1403350" cy="679450"/>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1800" b="1" dirty="0"/>
                <a:t>photo processing jobs</a:t>
              </a:r>
            </a:p>
          </p:txBody>
        </p:sp>
        <p:sp>
          <p:nvSpPr>
            <p:cNvPr id="78" name="Straight Connector 27">
              <a:extLst>
                <a:ext uri="{FF2B5EF4-FFF2-40B4-BE49-F238E27FC236}">
                  <a16:creationId xmlns:a16="http://schemas.microsoft.com/office/drawing/2014/main" id="{21B7373C-FC91-BA02-E07B-4679B5DFFCA7}"/>
                </a:ext>
              </a:extLst>
            </p:cNvPr>
            <p:cNvSpPr/>
            <p:nvPr/>
          </p:nvSpPr>
          <p:spPr>
            <a:xfrm rot="19457599">
              <a:off x="5227637" y="4673600"/>
              <a:ext cx="712788" cy="25400"/>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9" name="Straight Connector 28">
              <a:extLst>
                <a:ext uri="{FF2B5EF4-FFF2-40B4-BE49-F238E27FC236}">
                  <a16:creationId xmlns:a16="http://schemas.microsoft.com/office/drawing/2014/main" id="{0F790947-0504-F333-F61A-06426F70D860}"/>
                </a:ext>
              </a:extLst>
            </p:cNvPr>
            <p:cNvSpPr/>
            <p:nvPr/>
          </p:nvSpPr>
          <p:spPr>
            <a:xfrm rot="19457599">
              <a:off x="5565775" y="4668838"/>
              <a:ext cx="36512" cy="349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700" b="1"/>
            </a:p>
          </p:txBody>
        </p:sp>
        <p:sp>
          <p:nvSpPr>
            <p:cNvPr id="80" name="Rounded Rectangle 79">
              <a:extLst>
                <a:ext uri="{FF2B5EF4-FFF2-40B4-BE49-F238E27FC236}">
                  <a16:creationId xmlns:a16="http://schemas.microsoft.com/office/drawing/2014/main" id="{29C9ED3E-0BEC-5105-9236-79EED5519053}"/>
                </a:ext>
              </a:extLst>
            </p:cNvPr>
            <p:cNvSpPr>
              <a:spLocks noChangeArrowheads="1"/>
            </p:cNvSpPr>
            <p:nvPr/>
          </p:nvSpPr>
          <p:spPr bwMode="auto">
            <a:xfrm>
              <a:off x="5872162" y="4117975"/>
              <a:ext cx="1446213" cy="72231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81" name="Rounded Rectangle 30">
              <a:extLst>
                <a:ext uri="{FF2B5EF4-FFF2-40B4-BE49-F238E27FC236}">
                  <a16:creationId xmlns:a16="http://schemas.microsoft.com/office/drawing/2014/main" id="{DCE25D69-8E9E-0A09-691E-6048CAA9F8AF}"/>
                </a:ext>
              </a:extLst>
            </p:cNvPr>
            <p:cNvSpPr/>
            <p:nvPr/>
          </p:nvSpPr>
          <p:spPr>
            <a:xfrm>
              <a:off x="5894387" y="4138613"/>
              <a:ext cx="1403350" cy="679450"/>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http://…</a:t>
              </a:r>
            </a:p>
          </p:txBody>
        </p:sp>
        <p:sp>
          <p:nvSpPr>
            <p:cNvPr id="82" name="Straight Connector 31">
              <a:extLst>
                <a:ext uri="{FF2B5EF4-FFF2-40B4-BE49-F238E27FC236}">
                  <a16:creationId xmlns:a16="http://schemas.microsoft.com/office/drawing/2014/main" id="{70CC72AE-A9CF-2E80-B828-F74F10E6FF9A}"/>
                </a:ext>
              </a:extLst>
            </p:cNvPr>
            <p:cNvSpPr/>
            <p:nvPr/>
          </p:nvSpPr>
          <p:spPr>
            <a:xfrm rot="2142401">
              <a:off x="5227637" y="5087938"/>
              <a:ext cx="712788" cy="26987"/>
            </a:xfrm>
            <a:custGeom>
              <a:avLst/>
              <a:gdLst/>
              <a:ahLst/>
              <a:cxnLst/>
              <a:rect l="0" t="0" r="0" b="0"/>
              <a:pathLst>
                <a:path>
                  <a:moveTo>
                    <a:pt x="0" y="13337"/>
                  </a:moveTo>
                  <a:lnTo>
                    <a:pt x="712015" y="13337"/>
                  </a:lnTo>
                </a:path>
              </a:pathLst>
            </a:custGeom>
            <a:noFill/>
            <a:ln cmpd="sng">
              <a:solidFill>
                <a:schemeClr val="tx1"/>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83" name="Straight Connector 32">
              <a:extLst>
                <a:ext uri="{FF2B5EF4-FFF2-40B4-BE49-F238E27FC236}">
                  <a16:creationId xmlns:a16="http://schemas.microsoft.com/office/drawing/2014/main" id="{A9933CE2-41E7-8222-D0F9-B25F8250398F}"/>
                </a:ext>
              </a:extLst>
            </p:cNvPr>
            <p:cNvSpPr/>
            <p:nvPr/>
          </p:nvSpPr>
          <p:spPr>
            <a:xfrm rot="2142401">
              <a:off x="5565775" y="5084763"/>
              <a:ext cx="36512" cy="349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2700" tIns="0" rIns="12700" bIns="0" spcCol="1270" anchor="ctr"/>
            <a:lstStyle/>
            <a:p>
              <a:pPr algn="ctr" defTabSz="222250">
                <a:lnSpc>
                  <a:spcPct val="90000"/>
                </a:lnSpc>
                <a:spcAft>
                  <a:spcPct val="35000"/>
                </a:spcAft>
                <a:defRPr/>
              </a:pPr>
              <a:endParaRPr lang="en-US" sz="700" b="1"/>
            </a:p>
          </p:txBody>
        </p:sp>
        <p:sp>
          <p:nvSpPr>
            <p:cNvPr id="84" name="Rounded Rectangle 83">
              <a:extLst>
                <a:ext uri="{FF2B5EF4-FFF2-40B4-BE49-F238E27FC236}">
                  <a16:creationId xmlns:a16="http://schemas.microsoft.com/office/drawing/2014/main" id="{91BBDECC-9CC1-83DC-2786-621D989EEFF6}"/>
                </a:ext>
              </a:extLst>
            </p:cNvPr>
            <p:cNvSpPr>
              <a:spLocks noChangeArrowheads="1"/>
            </p:cNvSpPr>
            <p:nvPr/>
          </p:nvSpPr>
          <p:spPr bwMode="auto">
            <a:xfrm>
              <a:off x="5872162" y="4948238"/>
              <a:ext cx="1446213" cy="722312"/>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85" name="Rounded Rectangle 34">
              <a:extLst>
                <a:ext uri="{FF2B5EF4-FFF2-40B4-BE49-F238E27FC236}">
                  <a16:creationId xmlns:a16="http://schemas.microsoft.com/office/drawing/2014/main" id="{7AC235DD-196C-BF37-15B7-FB32AD5B4D0E}"/>
                </a:ext>
              </a:extLst>
            </p:cNvPr>
            <p:cNvSpPr/>
            <p:nvPr/>
          </p:nvSpPr>
          <p:spPr>
            <a:xfrm>
              <a:off x="5894387" y="4968875"/>
              <a:ext cx="1403350" cy="681038"/>
            </a:xfrm>
            <a:prstGeom prst="rect">
              <a:avLst/>
            </a:prstGeom>
          </p:spPr>
          <p:style>
            <a:lnRef idx="0">
              <a:scrgbClr r="0" g="0" b="0"/>
            </a:lnRef>
            <a:fillRef idx="0">
              <a:scrgbClr r="0" g="0" b="0"/>
            </a:fillRef>
            <a:effectRef idx="0">
              <a:scrgbClr r="0" g="0" b="0"/>
            </a:effectRef>
            <a:fontRef idx="minor">
              <a:schemeClr val="lt1"/>
            </a:fontRef>
          </p:style>
          <p:txBody>
            <a:bodyPr lIns="10160" tIns="10160" rIns="10160" bIns="10160" spcCol="1270" anchor="ctr"/>
            <a:lstStyle/>
            <a:p>
              <a:pPr algn="ctr" defTabSz="711200">
                <a:lnSpc>
                  <a:spcPct val="90000"/>
                </a:lnSpc>
                <a:spcAft>
                  <a:spcPct val="35000"/>
                </a:spcAft>
                <a:defRPr/>
              </a:pPr>
              <a:r>
                <a:rPr lang="en-US" sz="2000" b="1" dirty="0"/>
                <a:t>http://…</a:t>
              </a:r>
            </a:p>
          </p:txBody>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3" name="Group 15">
            <a:extLst>
              <a:ext uri="{FF2B5EF4-FFF2-40B4-BE49-F238E27FC236}">
                <a16:creationId xmlns:a16="http://schemas.microsoft.com/office/drawing/2014/main" id="{4B854129-D349-19BB-11E5-0706BB4EE824}"/>
              </a:ext>
            </a:extLst>
          </p:cNvPr>
          <p:cNvGrpSpPr>
            <a:grpSpLocks/>
          </p:cNvGrpSpPr>
          <p:nvPr/>
        </p:nvGrpSpPr>
        <p:grpSpPr bwMode="auto">
          <a:xfrm>
            <a:off x="6246813" y="1411288"/>
            <a:ext cx="2509837" cy="5218112"/>
            <a:chOff x="5859507" y="0"/>
            <a:chExt cx="2509208" cy="5715000"/>
          </a:xfrm>
        </p:grpSpPr>
        <p:sp>
          <p:nvSpPr>
            <p:cNvPr id="62" name="Rounded Rectangle 61">
              <a:extLst>
                <a:ext uri="{FF2B5EF4-FFF2-40B4-BE49-F238E27FC236}">
                  <a16:creationId xmlns:a16="http://schemas.microsoft.com/office/drawing/2014/main" id="{E92BDEA9-88F0-4DE9-A3D1-28C79A105D52}"/>
                </a:ext>
              </a:extLst>
            </p:cNvPr>
            <p:cNvSpPr>
              <a:spLocks noChangeArrowheads="1"/>
            </p:cNvSpPr>
            <p:nvPr/>
          </p:nvSpPr>
          <p:spPr bwMode="auto">
            <a:xfrm>
              <a:off x="5859507" y="0"/>
              <a:ext cx="2509208" cy="5715000"/>
            </a:xfrm>
            <a:prstGeom prst="roundRect">
              <a:avLst>
                <a:gd name="adj" fmla="val 10000"/>
              </a:avLst>
            </a:prstGeom>
            <a:solidFill>
              <a:srgbClr val="A0BCFE"/>
            </a:solidFill>
            <a:ln w="9525">
              <a:solidFill>
                <a:srgbClr val="0000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63" name="Rounded Rectangle 4">
              <a:extLst>
                <a:ext uri="{FF2B5EF4-FFF2-40B4-BE49-F238E27FC236}">
                  <a16:creationId xmlns:a16="http://schemas.microsoft.com/office/drawing/2014/main" id="{4C50CAF7-0C07-BCB0-5A51-2856D54F2956}"/>
                </a:ext>
              </a:extLst>
            </p:cNvPr>
            <p:cNvSpPr/>
            <p:nvPr/>
          </p:nvSpPr>
          <p:spPr>
            <a:xfrm>
              <a:off x="5859507" y="0"/>
              <a:ext cx="2509208" cy="17143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426720" tIns="426720" rIns="426720" bIns="426720" spcCol="1270" anchor="ctr"/>
            <a:lstStyle/>
            <a:p>
              <a:pPr algn="ctr" defTabSz="2667000">
                <a:lnSpc>
                  <a:spcPct val="90000"/>
                </a:lnSpc>
                <a:spcAft>
                  <a:spcPct val="35000"/>
                </a:spcAft>
                <a:defRPr/>
              </a:pPr>
              <a:endParaRPr lang="en-US" sz="6000" dirty="0">
                <a:solidFill>
                  <a:srgbClr val="000000">
                    <a:hueOff val="0"/>
                    <a:satOff val="0"/>
                    <a:lumOff val="0"/>
                    <a:alphaOff val="0"/>
                  </a:srgbClr>
                </a:solidFill>
              </a:endParaRPr>
            </a:p>
          </p:txBody>
        </p:sp>
      </p:grpSp>
      <p:grpSp>
        <p:nvGrpSpPr>
          <p:cNvPr id="79874" name="Group 16">
            <a:extLst>
              <a:ext uri="{FF2B5EF4-FFF2-40B4-BE49-F238E27FC236}">
                <a16:creationId xmlns:a16="http://schemas.microsoft.com/office/drawing/2014/main" id="{55BAA861-C383-F73C-2C81-D10EAEBBA777}"/>
              </a:ext>
            </a:extLst>
          </p:cNvPr>
          <p:cNvGrpSpPr>
            <a:grpSpLocks/>
          </p:cNvGrpSpPr>
          <p:nvPr/>
        </p:nvGrpSpPr>
        <p:grpSpPr bwMode="auto">
          <a:xfrm>
            <a:off x="3317875" y="1411288"/>
            <a:ext cx="2509838" cy="5218112"/>
            <a:chOff x="2930045" y="0"/>
            <a:chExt cx="2509208" cy="5715000"/>
          </a:xfrm>
        </p:grpSpPr>
        <p:sp>
          <p:nvSpPr>
            <p:cNvPr id="60" name="Rounded Rectangle 59">
              <a:extLst>
                <a:ext uri="{FF2B5EF4-FFF2-40B4-BE49-F238E27FC236}">
                  <a16:creationId xmlns:a16="http://schemas.microsoft.com/office/drawing/2014/main" id="{A44DFE8B-1769-94EC-6AA8-2C0187810A12}"/>
                </a:ext>
              </a:extLst>
            </p:cNvPr>
            <p:cNvSpPr>
              <a:spLocks noChangeArrowheads="1"/>
            </p:cNvSpPr>
            <p:nvPr/>
          </p:nvSpPr>
          <p:spPr bwMode="auto">
            <a:xfrm>
              <a:off x="2930045" y="0"/>
              <a:ext cx="2509208" cy="5715000"/>
            </a:xfrm>
            <a:prstGeom prst="roundRect">
              <a:avLst>
                <a:gd name="adj" fmla="val 10000"/>
              </a:avLst>
            </a:prstGeom>
            <a:solidFill>
              <a:srgbClr val="A0BCFE"/>
            </a:solidFill>
            <a:ln w="9525">
              <a:solidFill>
                <a:srgbClr val="0000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61" name="Rounded Rectangle 6">
              <a:extLst>
                <a:ext uri="{FF2B5EF4-FFF2-40B4-BE49-F238E27FC236}">
                  <a16:creationId xmlns:a16="http://schemas.microsoft.com/office/drawing/2014/main" id="{9B829449-01A4-F55D-4664-2BD0B0C868C3}"/>
                </a:ext>
              </a:extLst>
            </p:cNvPr>
            <p:cNvSpPr/>
            <p:nvPr/>
          </p:nvSpPr>
          <p:spPr>
            <a:xfrm>
              <a:off x="2930045" y="0"/>
              <a:ext cx="2509208" cy="17143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426720" tIns="426720" rIns="426720" bIns="426720" spcCol="1270" anchor="ctr"/>
            <a:lstStyle/>
            <a:p>
              <a:pPr algn="ctr" defTabSz="2667000">
                <a:lnSpc>
                  <a:spcPct val="90000"/>
                </a:lnSpc>
                <a:spcAft>
                  <a:spcPct val="35000"/>
                </a:spcAft>
                <a:defRPr/>
              </a:pPr>
              <a:endParaRPr lang="en-US" sz="6000" dirty="0">
                <a:solidFill>
                  <a:srgbClr val="000000">
                    <a:hueOff val="0"/>
                    <a:satOff val="0"/>
                    <a:lumOff val="0"/>
                    <a:alphaOff val="0"/>
                  </a:srgbClr>
                </a:solidFill>
              </a:endParaRPr>
            </a:p>
          </p:txBody>
        </p:sp>
      </p:grpSp>
      <p:sp>
        <p:nvSpPr>
          <p:cNvPr id="58" name="Rounded Rectangle 57">
            <a:extLst>
              <a:ext uri="{FF2B5EF4-FFF2-40B4-BE49-F238E27FC236}">
                <a16:creationId xmlns:a16="http://schemas.microsoft.com/office/drawing/2014/main" id="{0BCDAD6A-DC5A-34FB-9F23-BB417AE26056}"/>
              </a:ext>
            </a:extLst>
          </p:cNvPr>
          <p:cNvSpPr>
            <a:spLocks noChangeArrowheads="1"/>
          </p:cNvSpPr>
          <p:nvPr/>
        </p:nvSpPr>
        <p:spPr bwMode="auto">
          <a:xfrm>
            <a:off x="387350" y="1411288"/>
            <a:ext cx="2509838" cy="5218112"/>
          </a:xfrm>
          <a:prstGeom prst="roundRect">
            <a:avLst>
              <a:gd name="adj" fmla="val 10000"/>
            </a:avLst>
          </a:prstGeom>
          <a:solidFill>
            <a:srgbClr val="A0BCFE"/>
          </a:solidFill>
          <a:ln w="9525">
            <a:solidFill>
              <a:srgbClr val="0000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59" name="Rounded Rectangle 8">
            <a:extLst>
              <a:ext uri="{FF2B5EF4-FFF2-40B4-BE49-F238E27FC236}">
                <a16:creationId xmlns:a16="http://schemas.microsoft.com/office/drawing/2014/main" id="{065814C5-C6A8-D2E6-1309-235CCA0EEAF4}"/>
              </a:ext>
            </a:extLst>
          </p:cNvPr>
          <p:cNvSpPr/>
          <p:nvPr/>
        </p:nvSpPr>
        <p:spPr>
          <a:xfrm>
            <a:off x="387350" y="1411288"/>
            <a:ext cx="2509838" cy="15652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426720" tIns="426720" rIns="426720" bIns="426720" spcCol="1270" anchor="ctr"/>
          <a:lstStyle/>
          <a:p>
            <a:pPr algn="ctr" defTabSz="2667000">
              <a:lnSpc>
                <a:spcPct val="90000"/>
              </a:lnSpc>
              <a:spcAft>
                <a:spcPct val="35000"/>
              </a:spcAft>
              <a:defRPr/>
            </a:pPr>
            <a:endParaRPr lang="en-US" sz="6000" dirty="0">
              <a:solidFill>
                <a:srgbClr val="000000">
                  <a:hueOff val="0"/>
                  <a:satOff val="0"/>
                  <a:lumOff val="0"/>
                  <a:alphaOff val="0"/>
                </a:srgbClr>
              </a:solidFill>
            </a:endParaRPr>
          </a:p>
        </p:txBody>
      </p:sp>
      <p:grpSp>
        <p:nvGrpSpPr>
          <p:cNvPr id="79877" name="Group 18">
            <a:extLst>
              <a:ext uri="{FF2B5EF4-FFF2-40B4-BE49-F238E27FC236}">
                <a16:creationId xmlns:a16="http://schemas.microsoft.com/office/drawing/2014/main" id="{9CC7D67C-DD7C-0391-9FD0-255B993A72D0}"/>
              </a:ext>
            </a:extLst>
          </p:cNvPr>
          <p:cNvGrpSpPr>
            <a:grpSpLocks/>
          </p:cNvGrpSpPr>
          <p:nvPr/>
        </p:nvGrpSpPr>
        <p:grpSpPr bwMode="auto">
          <a:xfrm>
            <a:off x="527050" y="3295650"/>
            <a:ext cx="2100263" cy="1049338"/>
            <a:chOff x="138385" y="2209799"/>
            <a:chExt cx="2101267" cy="1050633"/>
          </a:xfrm>
        </p:grpSpPr>
        <p:sp>
          <p:nvSpPr>
            <p:cNvPr id="56" name="Rounded Rectangle 55">
              <a:extLst>
                <a:ext uri="{FF2B5EF4-FFF2-40B4-BE49-F238E27FC236}">
                  <a16:creationId xmlns:a16="http://schemas.microsoft.com/office/drawing/2014/main" id="{B5A1E1DD-47DC-C164-83C7-3E07FEA8CC10}"/>
                </a:ext>
              </a:extLst>
            </p:cNvPr>
            <p:cNvSpPr>
              <a:spLocks noChangeArrowheads="1"/>
            </p:cNvSpPr>
            <p:nvPr/>
          </p:nvSpPr>
          <p:spPr bwMode="auto">
            <a:xfrm>
              <a:off x="138385" y="2209799"/>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57" name="Rounded Rectangle 10">
              <a:extLst>
                <a:ext uri="{FF2B5EF4-FFF2-40B4-BE49-F238E27FC236}">
                  <a16:creationId xmlns:a16="http://schemas.microsoft.com/office/drawing/2014/main" id="{DCA8F409-5DE0-7820-4259-95E616E20634}"/>
                </a:ext>
              </a:extLst>
            </p:cNvPr>
            <p:cNvSpPr>
              <a:spLocks noChangeArrowheads="1"/>
            </p:cNvSpPr>
            <p:nvPr/>
          </p:nvSpPr>
          <p:spPr bwMode="auto">
            <a:xfrm>
              <a:off x="168562" y="2239999"/>
              <a:ext cx="2040912" cy="990233"/>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Account</a:t>
              </a:r>
            </a:p>
          </p:txBody>
        </p:sp>
      </p:grpSp>
      <p:grpSp>
        <p:nvGrpSpPr>
          <p:cNvPr id="79878" name="Group 20">
            <a:extLst>
              <a:ext uri="{FF2B5EF4-FFF2-40B4-BE49-F238E27FC236}">
                <a16:creationId xmlns:a16="http://schemas.microsoft.com/office/drawing/2014/main" id="{6609548E-E804-07B6-B13E-6DE958AEEF10}"/>
              </a:ext>
            </a:extLst>
          </p:cNvPr>
          <p:cNvGrpSpPr>
            <a:grpSpLocks/>
          </p:cNvGrpSpPr>
          <p:nvPr/>
        </p:nvGrpSpPr>
        <p:grpSpPr bwMode="auto">
          <a:xfrm>
            <a:off x="3540125" y="1520825"/>
            <a:ext cx="2101850" cy="1050925"/>
            <a:chOff x="3152484" y="228599"/>
            <a:chExt cx="2101267" cy="1050633"/>
          </a:xfrm>
        </p:grpSpPr>
        <p:sp>
          <p:nvSpPr>
            <p:cNvPr id="52" name="Rounded Rectangle 51">
              <a:extLst>
                <a:ext uri="{FF2B5EF4-FFF2-40B4-BE49-F238E27FC236}">
                  <a16:creationId xmlns:a16="http://schemas.microsoft.com/office/drawing/2014/main" id="{5584B7A5-94DD-0411-A6BF-8576C25263A2}"/>
                </a:ext>
              </a:extLst>
            </p:cNvPr>
            <p:cNvSpPr>
              <a:spLocks noChangeArrowheads="1"/>
            </p:cNvSpPr>
            <p:nvPr/>
          </p:nvSpPr>
          <p:spPr bwMode="auto">
            <a:xfrm>
              <a:off x="3152484" y="228599"/>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53" name="Rounded Rectangle 14">
              <a:extLst>
                <a:ext uri="{FF2B5EF4-FFF2-40B4-BE49-F238E27FC236}">
                  <a16:creationId xmlns:a16="http://schemas.microsoft.com/office/drawing/2014/main" id="{97F2F934-BA99-7D3F-3DF7-594FB89E7AD5}"/>
                </a:ext>
              </a:extLst>
            </p:cNvPr>
            <p:cNvSpPr>
              <a:spLocks noChangeArrowheads="1"/>
            </p:cNvSpPr>
            <p:nvPr/>
          </p:nvSpPr>
          <p:spPr bwMode="auto">
            <a:xfrm>
              <a:off x="3182639" y="258754"/>
              <a:ext cx="2040959" cy="990325"/>
            </a:xfrm>
            <a:prstGeom prst="rect">
              <a:avLst/>
            </a:prstGeom>
            <a:noFill/>
            <a:ln>
              <a:noFill/>
            </a:ln>
            <a:effectLst>
              <a:outerShdw blurRad="40000" dist="23000" dir="5400000" rotWithShape="0">
                <a:srgbClr val="808080">
                  <a:alpha val="34998"/>
                </a:srgbClr>
              </a:outerShdw>
            </a:effectLst>
          </p:spPr>
          <p:txBody>
            <a:bodyPr lIns="91436" tIns="0" rIns="91436" bIns="228600" anchor="b"/>
            <a:lstStyle/>
            <a:p>
              <a:pPr algn="ctr" defTabSz="914099">
                <a:lnSpc>
                  <a:spcPct val="90000"/>
                </a:lnSpc>
                <a:defRPr/>
              </a:pPr>
              <a:r>
                <a:rPr lang="en-US" sz="3600" dirty="0">
                  <a:solidFill>
                    <a:srgbClr val="FFFFFF"/>
                  </a:solidFill>
                  <a:latin typeface="+mn-lt"/>
                  <a:ea typeface="+mn-ea"/>
                </a:rPr>
                <a:t> </a:t>
              </a:r>
              <a:r>
                <a:rPr lang="en-US" sz="2800" dirty="0">
                  <a:solidFill>
                    <a:srgbClr val="FFFFFF"/>
                  </a:solidFill>
                  <a:latin typeface="+mn-lt"/>
                  <a:ea typeface="+mn-ea"/>
                </a:rPr>
                <a:t>Container</a:t>
              </a:r>
            </a:p>
          </p:txBody>
        </p:sp>
      </p:grpSp>
      <p:grpSp>
        <p:nvGrpSpPr>
          <p:cNvPr id="79879" name="Group 22">
            <a:extLst>
              <a:ext uri="{FF2B5EF4-FFF2-40B4-BE49-F238E27FC236}">
                <a16:creationId xmlns:a16="http://schemas.microsoft.com/office/drawing/2014/main" id="{1BDCADEA-D559-ABF1-9BE3-E86B5310F5E4}"/>
              </a:ext>
            </a:extLst>
          </p:cNvPr>
          <p:cNvGrpSpPr>
            <a:grpSpLocks/>
          </p:cNvGrpSpPr>
          <p:nvPr/>
        </p:nvGrpSpPr>
        <p:grpSpPr bwMode="auto">
          <a:xfrm>
            <a:off x="6481763" y="1520825"/>
            <a:ext cx="2101850" cy="1050925"/>
            <a:chOff x="6094258" y="228599"/>
            <a:chExt cx="2101267" cy="1050633"/>
          </a:xfrm>
        </p:grpSpPr>
        <p:sp>
          <p:nvSpPr>
            <p:cNvPr id="48" name="Rounded Rectangle 47">
              <a:extLst>
                <a:ext uri="{FF2B5EF4-FFF2-40B4-BE49-F238E27FC236}">
                  <a16:creationId xmlns:a16="http://schemas.microsoft.com/office/drawing/2014/main" id="{808146F3-EDCA-19A8-7AB8-80F814B5C95A}"/>
                </a:ext>
              </a:extLst>
            </p:cNvPr>
            <p:cNvSpPr>
              <a:spLocks noChangeArrowheads="1"/>
            </p:cNvSpPr>
            <p:nvPr/>
          </p:nvSpPr>
          <p:spPr bwMode="auto">
            <a:xfrm>
              <a:off x="6094258" y="228599"/>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9" name="Rounded Rectangle 18">
              <a:extLst>
                <a:ext uri="{FF2B5EF4-FFF2-40B4-BE49-F238E27FC236}">
                  <a16:creationId xmlns:a16="http://schemas.microsoft.com/office/drawing/2014/main" id="{32A08D98-E600-6E77-2534-91FE548E6D5C}"/>
                </a:ext>
              </a:extLst>
            </p:cNvPr>
            <p:cNvSpPr>
              <a:spLocks noChangeArrowheads="1"/>
            </p:cNvSpPr>
            <p:nvPr/>
          </p:nvSpPr>
          <p:spPr bwMode="auto">
            <a:xfrm>
              <a:off x="6124412" y="258754"/>
              <a:ext cx="2040959" cy="990325"/>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Blobs</a:t>
              </a:r>
            </a:p>
          </p:txBody>
        </p:sp>
      </p:grpSp>
      <p:grpSp>
        <p:nvGrpSpPr>
          <p:cNvPr id="79880" name="Group 24">
            <a:extLst>
              <a:ext uri="{FF2B5EF4-FFF2-40B4-BE49-F238E27FC236}">
                <a16:creationId xmlns:a16="http://schemas.microsoft.com/office/drawing/2014/main" id="{87EB7D92-70F5-ACF3-2795-0B25343D450C}"/>
              </a:ext>
            </a:extLst>
          </p:cNvPr>
          <p:cNvGrpSpPr>
            <a:grpSpLocks/>
          </p:cNvGrpSpPr>
          <p:nvPr/>
        </p:nvGrpSpPr>
        <p:grpSpPr bwMode="auto">
          <a:xfrm>
            <a:off x="3540125" y="3292475"/>
            <a:ext cx="2101850" cy="1050925"/>
            <a:chOff x="3152484" y="2209799"/>
            <a:chExt cx="2101267" cy="1050633"/>
          </a:xfrm>
        </p:grpSpPr>
        <p:sp>
          <p:nvSpPr>
            <p:cNvPr id="44" name="Rounded Rectangle 43">
              <a:extLst>
                <a:ext uri="{FF2B5EF4-FFF2-40B4-BE49-F238E27FC236}">
                  <a16:creationId xmlns:a16="http://schemas.microsoft.com/office/drawing/2014/main" id="{00A9259A-70BA-8A07-8776-9DE75DD0C5BB}"/>
                </a:ext>
              </a:extLst>
            </p:cNvPr>
            <p:cNvSpPr>
              <a:spLocks noChangeArrowheads="1"/>
            </p:cNvSpPr>
            <p:nvPr/>
          </p:nvSpPr>
          <p:spPr bwMode="auto">
            <a:xfrm>
              <a:off x="3152484" y="2209799"/>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5" name="Rounded Rectangle 22">
              <a:extLst>
                <a:ext uri="{FF2B5EF4-FFF2-40B4-BE49-F238E27FC236}">
                  <a16:creationId xmlns:a16="http://schemas.microsoft.com/office/drawing/2014/main" id="{7FAA8AA6-7594-83F7-3153-3A4AE543E4E4}"/>
                </a:ext>
              </a:extLst>
            </p:cNvPr>
            <p:cNvSpPr>
              <a:spLocks noChangeArrowheads="1"/>
            </p:cNvSpPr>
            <p:nvPr/>
          </p:nvSpPr>
          <p:spPr bwMode="auto">
            <a:xfrm>
              <a:off x="3182639" y="2239954"/>
              <a:ext cx="2040959" cy="990325"/>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Table</a:t>
              </a:r>
            </a:p>
          </p:txBody>
        </p:sp>
      </p:grpSp>
      <p:grpSp>
        <p:nvGrpSpPr>
          <p:cNvPr id="79881" name="Group 26">
            <a:extLst>
              <a:ext uri="{FF2B5EF4-FFF2-40B4-BE49-F238E27FC236}">
                <a16:creationId xmlns:a16="http://schemas.microsoft.com/office/drawing/2014/main" id="{CEA1BF5C-9FEA-0A64-95CD-C077CC6FDAD4}"/>
              </a:ext>
            </a:extLst>
          </p:cNvPr>
          <p:cNvGrpSpPr>
            <a:grpSpLocks/>
          </p:cNvGrpSpPr>
          <p:nvPr/>
        </p:nvGrpSpPr>
        <p:grpSpPr bwMode="auto">
          <a:xfrm>
            <a:off x="6481763" y="3292475"/>
            <a:ext cx="2101850" cy="1050925"/>
            <a:chOff x="6094258" y="2209799"/>
            <a:chExt cx="2101267" cy="1050633"/>
          </a:xfrm>
        </p:grpSpPr>
        <p:sp>
          <p:nvSpPr>
            <p:cNvPr id="40" name="Rounded Rectangle 39">
              <a:extLst>
                <a:ext uri="{FF2B5EF4-FFF2-40B4-BE49-F238E27FC236}">
                  <a16:creationId xmlns:a16="http://schemas.microsoft.com/office/drawing/2014/main" id="{24CDB947-2F34-2E54-C786-8B55F0A53BCC}"/>
                </a:ext>
              </a:extLst>
            </p:cNvPr>
            <p:cNvSpPr>
              <a:spLocks noChangeArrowheads="1"/>
            </p:cNvSpPr>
            <p:nvPr/>
          </p:nvSpPr>
          <p:spPr bwMode="auto">
            <a:xfrm>
              <a:off x="6094258" y="2209799"/>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41" name="Rounded Rectangle 26">
              <a:extLst>
                <a:ext uri="{FF2B5EF4-FFF2-40B4-BE49-F238E27FC236}">
                  <a16:creationId xmlns:a16="http://schemas.microsoft.com/office/drawing/2014/main" id="{B03D5EFE-96C9-65E9-10AF-E37214C0CFDB}"/>
                </a:ext>
              </a:extLst>
            </p:cNvPr>
            <p:cNvSpPr>
              <a:spLocks noChangeArrowheads="1"/>
            </p:cNvSpPr>
            <p:nvPr/>
          </p:nvSpPr>
          <p:spPr bwMode="auto">
            <a:xfrm>
              <a:off x="6124412" y="2239954"/>
              <a:ext cx="2040959" cy="990325"/>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Entities</a:t>
              </a:r>
            </a:p>
          </p:txBody>
        </p:sp>
      </p:grpSp>
      <p:grpSp>
        <p:nvGrpSpPr>
          <p:cNvPr id="79882" name="Group 28">
            <a:extLst>
              <a:ext uri="{FF2B5EF4-FFF2-40B4-BE49-F238E27FC236}">
                <a16:creationId xmlns:a16="http://schemas.microsoft.com/office/drawing/2014/main" id="{70890D49-6940-20B3-42A4-A0B88CFA556B}"/>
              </a:ext>
            </a:extLst>
          </p:cNvPr>
          <p:cNvGrpSpPr>
            <a:grpSpLocks/>
          </p:cNvGrpSpPr>
          <p:nvPr/>
        </p:nvGrpSpPr>
        <p:grpSpPr bwMode="auto">
          <a:xfrm>
            <a:off x="3505200" y="5029200"/>
            <a:ext cx="2101850" cy="1050925"/>
            <a:chOff x="3117855" y="4114798"/>
            <a:chExt cx="2101267" cy="1050633"/>
          </a:xfrm>
        </p:grpSpPr>
        <p:sp>
          <p:nvSpPr>
            <p:cNvPr id="36" name="Rounded Rectangle 35">
              <a:extLst>
                <a:ext uri="{FF2B5EF4-FFF2-40B4-BE49-F238E27FC236}">
                  <a16:creationId xmlns:a16="http://schemas.microsoft.com/office/drawing/2014/main" id="{4DA88EA8-A3B0-9CC3-0BDD-C4BFE8FEF83A}"/>
                </a:ext>
              </a:extLst>
            </p:cNvPr>
            <p:cNvSpPr>
              <a:spLocks noChangeArrowheads="1"/>
            </p:cNvSpPr>
            <p:nvPr/>
          </p:nvSpPr>
          <p:spPr bwMode="auto">
            <a:xfrm>
              <a:off x="3117855" y="4114798"/>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37" name="Rounded Rectangle 30">
              <a:extLst>
                <a:ext uri="{FF2B5EF4-FFF2-40B4-BE49-F238E27FC236}">
                  <a16:creationId xmlns:a16="http://schemas.microsoft.com/office/drawing/2014/main" id="{95F18171-6C93-B9F7-4465-2136953B840E}"/>
                </a:ext>
              </a:extLst>
            </p:cNvPr>
            <p:cNvSpPr>
              <a:spLocks noChangeArrowheads="1"/>
            </p:cNvSpPr>
            <p:nvPr/>
          </p:nvSpPr>
          <p:spPr bwMode="auto">
            <a:xfrm>
              <a:off x="3148010" y="4144953"/>
              <a:ext cx="2040959" cy="990325"/>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Queue</a:t>
              </a:r>
            </a:p>
          </p:txBody>
        </p:sp>
      </p:grpSp>
      <p:grpSp>
        <p:nvGrpSpPr>
          <p:cNvPr id="79883" name="Group 30">
            <a:extLst>
              <a:ext uri="{FF2B5EF4-FFF2-40B4-BE49-F238E27FC236}">
                <a16:creationId xmlns:a16="http://schemas.microsoft.com/office/drawing/2014/main" id="{1A2CAE8B-1E54-B45F-5505-B675F618DE32}"/>
              </a:ext>
            </a:extLst>
          </p:cNvPr>
          <p:cNvGrpSpPr>
            <a:grpSpLocks/>
          </p:cNvGrpSpPr>
          <p:nvPr/>
        </p:nvGrpSpPr>
        <p:grpSpPr bwMode="auto">
          <a:xfrm>
            <a:off x="6481763" y="5029200"/>
            <a:ext cx="2101850" cy="1050925"/>
            <a:chOff x="6094258" y="4114798"/>
            <a:chExt cx="2101267" cy="1050633"/>
          </a:xfrm>
        </p:grpSpPr>
        <p:sp>
          <p:nvSpPr>
            <p:cNvPr id="32" name="Rounded Rectangle 31">
              <a:extLst>
                <a:ext uri="{FF2B5EF4-FFF2-40B4-BE49-F238E27FC236}">
                  <a16:creationId xmlns:a16="http://schemas.microsoft.com/office/drawing/2014/main" id="{E77A4742-5C3C-D1BC-3758-7ED5AEE35CA4}"/>
                </a:ext>
              </a:extLst>
            </p:cNvPr>
            <p:cNvSpPr>
              <a:spLocks noChangeArrowheads="1"/>
            </p:cNvSpPr>
            <p:nvPr/>
          </p:nvSpPr>
          <p:spPr bwMode="auto">
            <a:xfrm>
              <a:off x="6094258" y="4114798"/>
              <a:ext cx="2101267" cy="1050633"/>
            </a:xfrm>
            <a:prstGeom prst="roundRect">
              <a:avLst>
                <a:gd name="adj" fmla="val 10000"/>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a:lstStyle/>
            <a:p>
              <a:pPr>
                <a:defRPr/>
              </a:pPr>
              <a:endParaRPr lang="en-US">
                <a:latin typeface="Times New Roman" charset="0"/>
                <a:ea typeface="ＭＳ Ｐゴシック" charset="-128"/>
              </a:endParaRPr>
            </a:p>
          </p:txBody>
        </p:sp>
        <p:sp>
          <p:nvSpPr>
            <p:cNvPr id="33" name="Rounded Rectangle 34">
              <a:extLst>
                <a:ext uri="{FF2B5EF4-FFF2-40B4-BE49-F238E27FC236}">
                  <a16:creationId xmlns:a16="http://schemas.microsoft.com/office/drawing/2014/main" id="{440057F9-8539-03B1-F8CC-A5E99FDA5AD4}"/>
                </a:ext>
              </a:extLst>
            </p:cNvPr>
            <p:cNvSpPr>
              <a:spLocks noChangeArrowheads="1"/>
            </p:cNvSpPr>
            <p:nvPr/>
          </p:nvSpPr>
          <p:spPr bwMode="auto">
            <a:xfrm>
              <a:off x="6124412" y="4144953"/>
              <a:ext cx="2040959" cy="990325"/>
            </a:xfrm>
            <a:prstGeom prst="rect">
              <a:avLst/>
            </a:prstGeom>
            <a:noFill/>
            <a:ln>
              <a:noFill/>
            </a:ln>
            <a:effectLst>
              <a:outerShdw blurRad="40000" dist="23000" dir="5400000" rotWithShape="0">
                <a:srgbClr val="808080">
                  <a:alpha val="34998"/>
                </a:srgbClr>
              </a:outerShdw>
            </a:effectLst>
          </p:spPr>
          <p:txBody>
            <a:bodyPr lIns="91436" tIns="45718" rIns="91436" bIns="45718" anchor="ctr"/>
            <a:lstStyle/>
            <a:p>
              <a:pPr algn="ctr" defTabSz="914099">
                <a:lnSpc>
                  <a:spcPct val="90000"/>
                </a:lnSpc>
                <a:defRPr/>
              </a:pPr>
              <a:r>
                <a:rPr lang="en-US" sz="2800" dirty="0">
                  <a:solidFill>
                    <a:srgbClr val="FFFFFF"/>
                  </a:solidFill>
                  <a:latin typeface="+mn-lt"/>
                  <a:ea typeface="+mn-ea"/>
                </a:rPr>
                <a:t>Messages</a:t>
              </a:r>
            </a:p>
          </p:txBody>
        </p:sp>
      </p:grpSp>
      <p:sp>
        <p:nvSpPr>
          <p:cNvPr id="79884" name="Title 1">
            <a:extLst>
              <a:ext uri="{FF2B5EF4-FFF2-40B4-BE49-F238E27FC236}">
                <a16:creationId xmlns:a16="http://schemas.microsoft.com/office/drawing/2014/main" id="{885A9CEF-4B8B-63AD-7B6D-4BEE71BF9B26}"/>
              </a:ext>
            </a:extLst>
          </p:cNvPr>
          <p:cNvSpPr>
            <a:spLocks noGrp="1" noChangeArrowheads="1"/>
          </p:cNvSpPr>
          <p:nvPr>
            <p:ph type="title"/>
          </p:nvPr>
        </p:nvSpPr>
        <p:spPr/>
        <p:txBody>
          <a:bodyPr/>
          <a:lstStyle/>
          <a:p>
            <a:r>
              <a:rPr lang="en-US" altLang="en-US">
                <a:ea typeface="ＭＳ Ｐゴシック" panose="020B0600070205080204" pitchFamily="34" charset="-128"/>
              </a:rPr>
              <a:t>Data storage global view</a:t>
            </a:r>
          </a:p>
        </p:txBody>
      </p:sp>
      <p:sp>
        <p:nvSpPr>
          <p:cNvPr id="10" name="Rounded Rectangle 9">
            <a:extLst>
              <a:ext uri="{FF2B5EF4-FFF2-40B4-BE49-F238E27FC236}">
                <a16:creationId xmlns:a16="http://schemas.microsoft.com/office/drawing/2014/main" id="{AA5A88D0-6B28-31A6-2983-3223A4129DC5}"/>
              </a:ext>
            </a:extLst>
          </p:cNvPr>
          <p:cNvSpPr>
            <a:spLocks noChangeArrowheads="1"/>
          </p:cNvSpPr>
          <p:nvPr/>
        </p:nvSpPr>
        <p:spPr bwMode="auto">
          <a:xfrm>
            <a:off x="3352800" y="2505075"/>
            <a:ext cx="5327650" cy="457200"/>
          </a:xfrm>
          <a:prstGeom prst="roundRect">
            <a:avLst>
              <a:gd name="adj" fmla="val 16667"/>
            </a:avLst>
          </a:prstGeom>
          <a:gradFill rotWithShape="1">
            <a:gsLst>
              <a:gs pos="0">
                <a:srgbClr val="AA7F06"/>
              </a:gs>
              <a:gs pos="45000">
                <a:srgbClr val="8D7005"/>
              </a:gs>
              <a:gs pos="100000">
                <a:srgbClr val="756005"/>
              </a:gs>
            </a:gsLst>
            <a:lin ang="5400000"/>
          </a:gradFill>
          <a:ln w="9525">
            <a:solidFill>
              <a:srgbClr val="977515"/>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1800" dirty="0">
                <a:solidFill>
                  <a:srgbClr val="FFFFFF"/>
                </a:solidFill>
                <a:latin typeface="+mn-lt"/>
                <a:ea typeface="+mn-ea"/>
              </a:rPr>
              <a:t>http://&lt;account&gt;.</a:t>
            </a:r>
            <a:r>
              <a:rPr lang="en-US" sz="1800" b="1" dirty="0">
                <a:solidFill>
                  <a:srgbClr val="FFFFFF"/>
                </a:solidFill>
                <a:latin typeface="+mn-lt"/>
                <a:ea typeface="+mn-ea"/>
              </a:rPr>
              <a:t>blob</a:t>
            </a:r>
            <a:r>
              <a:rPr lang="en-US" sz="1800" dirty="0">
                <a:solidFill>
                  <a:srgbClr val="FFFFFF"/>
                </a:solidFill>
                <a:latin typeface="+mn-lt"/>
                <a:ea typeface="+mn-ea"/>
              </a:rPr>
              <a:t>.core.windows.net/&lt;container&gt;</a:t>
            </a:r>
          </a:p>
        </p:txBody>
      </p:sp>
      <p:sp>
        <p:nvSpPr>
          <p:cNvPr id="11" name="Rounded Rectangle 10">
            <a:extLst>
              <a:ext uri="{FF2B5EF4-FFF2-40B4-BE49-F238E27FC236}">
                <a16:creationId xmlns:a16="http://schemas.microsoft.com/office/drawing/2014/main" id="{65676321-3B9D-D90A-DC10-A589AADA3E8A}"/>
              </a:ext>
            </a:extLst>
          </p:cNvPr>
          <p:cNvSpPr>
            <a:spLocks noChangeArrowheads="1"/>
          </p:cNvSpPr>
          <p:nvPr/>
        </p:nvSpPr>
        <p:spPr bwMode="auto">
          <a:xfrm>
            <a:off x="3352800" y="4283075"/>
            <a:ext cx="5327650" cy="457200"/>
          </a:xfrm>
          <a:prstGeom prst="roundRect">
            <a:avLst>
              <a:gd name="adj" fmla="val 16667"/>
            </a:avLst>
          </a:prstGeom>
          <a:gradFill rotWithShape="1">
            <a:gsLst>
              <a:gs pos="0">
                <a:srgbClr val="AA7F06"/>
              </a:gs>
              <a:gs pos="45000">
                <a:srgbClr val="8D7005"/>
              </a:gs>
              <a:gs pos="100000">
                <a:srgbClr val="756005"/>
              </a:gs>
            </a:gsLst>
            <a:lin ang="5400000"/>
          </a:gradFill>
          <a:ln w="9525">
            <a:solidFill>
              <a:srgbClr val="977515"/>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2000" dirty="0">
                <a:solidFill>
                  <a:srgbClr val="FFFFFF"/>
                </a:solidFill>
                <a:latin typeface="+mn-lt"/>
                <a:ea typeface="+mn-ea"/>
              </a:rPr>
              <a:t>http://&lt;account&gt;.</a:t>
            </a:r>
            <a:r>
              <a:rPr lang="en-US" sz="2000" b="1" dirty="0">
                <a:solidFill>
                  <a:srgbClr val="FFFFFF"/>
                </a:solidFill>
                <a:latin typeface="+mn-lt"/>
                <a:ea typeface="+mn-ea"/>
              </a:rPr>
              <a:t>table</a:t>
            </a:r>
            <a:r>
              <a:rPr lang="en-US" sz="2000" dirty="0">
                <a:solidFill>
                  <a:srgbClr val="FFFFFF"/>
                </a:solidFill>
                <a:latin typeface="+mn-lt"/>
                <a:ea typeface="+mn-ea"/>
              </a:rPr>
              <a:t>.core.windows.net/&lt;table&gt;</a:t>
            </a:r>
          </a:p>
        </p:txBody>
      </p:sp>
      <p:sp>
        <p:nvSpPr>
          <p:cNvPr id="12" name="Rounded Rectangle 11">
            <a:extLst>
              <a:ext uri="{FF2B5EF4-FFF2-40B4-BE49-F238E27FC236}">
                <a16:creationId xmlns:a16="http://schemas.microsoft.com/office/drawing/2014/main" id="{2D947A8C-971A-02C0-C5FD-727A1AE44F8B}"/>
              </a:ext>
            </a:extLst>
          </p:cNvPr>
          <p:cNvSpPr>
            <a:spLocks noChangeArrowheads="1"/>
          </p:cNvSpPr>
          <p:nvPr/>
        </p:nvSpPr>
        <p:spPr bwMode="auto">
          <a:xfrm>
            <a:off x="3352800" y="6019800"/>
            <a:ext cx="5327650" cy="457200"/>
          </a:xfrm>
          <a:prstGeom prst="roundRect">
            <a:avLst>
              <a:gd name="adj" fmla="val 16667"/>
            </a:avLst>
          </a:prstGeom>
          <a:gradFill rotWithShape="1">
            <a:gsLst>
              <a:gs pos="0">
                <a:srgbClr val="AA7F06"/>
              </a:gs>
              <a:gs pos="45000">
                <a:srgbClr val="8D7005"/>
              </a:gs>
              <a:gs pos="100000">
                <a:srgbClr val="756005"/>
              </a:gs>
            </a:gsLst>
            <a:lin ang="5400000"/>
          </a:gradFill>
          <a:ln w="9525">
            <a:solidFill>
              <a:srgbClr val="977515"/>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1800" dirty="0">
                <a:solidFill>
                  <a:srgbClr val="FFFFFF"/>
                </a:solidFill>
                <a:latin typeface="+mn-lt"/>
                <a:ea typeface="+mn-ea"/>
              </a:rPr>
              <a:t>http://&lt;account&gt;.</a:t>
            </a:r>
            <a:r>
              <a:rPr lang="en-US" sz="1800" b="1" dirty="0">
                <a:solidFill>
                  <a:srgbClr val="FFFFFF"/>
                </a:solidFill>
                <a:latin typeface="+mn-lt"/>
                <a:ea typeface="+mn-ea"/>
              </a:rPr>
              <a:t>queue</a:t>
            </a:r>
            <a:r>
              <a:rPr lang="en-US" sz="1800" dirty="0">
                <a:solidFill>
                  <a:srgbClr val="FFFFFF"/>
                </a:solidFill>
                <a:latin typeface="+mn-lt"/>
                <a:ea typeface="+mn-ea"/>
              </a:rPr>
              <a:t>.core.windows.net/&lt;queue&gt;</a:t>
            </a:r>
          </a:p>
        </p:txBody>
      </p:sp>
      <p:sp>
        <p:nvSpPr>
          <p:cNvPr id="13" name="Donut 12">
            <a:extLst>
              <a:ext uri="{FF2B5EF4-FFF2-40B4-BE49-F238E27FC236}">
                <a16:creationId xmlns:a16="http://schemas.microsoft.com/office/drawing/2014/main" id="{5D90C319-9069-CF6B-94EA-909E65688EB8}"/>
              </a:ext>
            </a:extLst>
          </p:cNvPr>
          <p:cNvSpPr>
            <a:spLocks/>
          </p:cNvSpPr>
          <p:nvPr/>
        </p:nvSpPr>
        <p:spPr bwMode="auto">
          <a:xfrm>
            <a:off x="5006975" y="2520950"/>
            <a:ext cx="762000" cy="457200"/>
          </a:xfrm>
          <a:custGeom>
            <a:avLst/>
            <a:gdLst>
              <a:gd name="T0" fmla="*/ 0 w 762000"/>
              <a:gd name="T1" fmla="*/ 228600 h 457200"/>
              <a:gd name="T2" fmla="*/ 381000 w 762000"/>
              <a:gd name="T3" fmla="*/ 0 h 457200"/>
              <a:gd name="T4" fmla="*/ 762000 w 762000"/>
              <a:gd name="T5" fmla="*/ 228600 h 457200"/>
              <a:gd name="T6" fmla="*/ 381000 w 762000"/>
              <a:gd name="T7" fmla="*/ 457200 h 457200"/>
              <a:gd name="T8" fmla="*/ 0 w 762000"/>
              <a:gd name="T9" fmla="*/ 228600 h 457200"/>
              <a:gd name="T10" fmla="*/ 44207 w 762000"/>
              <a:gd name="T11" fmla="*/ 228600 h 457200"/>
              <a:gd name="T12" fmla="*/ 381000 w 762000"/>
              <a:gd name="T13" fmla="*/ 412993 h 457200"/>
              <a:gd name="T14" fmla="*/ 717793 w 762000"/>
              <a:gd name="T15" fmla="*/ 228600 h 457200"/>
              <a:gd name="T16" fmla="*/ 381000 w 762000"/>
              <a:gd name="T17" fmla="*/ 44207 h 457200"/>
              <a:gd name="T18" fmla="*/ 44207 w 762000"/>
              <a:gd name="T19" fmla="*/ 228600 h 457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2000" h="457200">
                <a:moveTo>
                  <a:pt x="0" y="228600"/>
                </a:moveTo>
                <a:cubicBezTo>
                  <a:pt x="0" y="102348"/>
                  <a:pt x="170580" y="0"/>
                  <a:pt x="381000" y="0"/>
                </a:cubicBezTo>
                <a:cubicBezTo>
                  <a:pt x="591420" y="0"/>
                  <a:pt x="762000" y="102348"/>
                  <a:pt x="762000" y="228600"/>
                </a:cubicBezTo>
                <a:cubicBezTo>
                  <a:pt x="762000" y="354852"/>
                  <a:pt x="591420" y="457200"/>
                  <a:pt x="381000" y="457200"/>
                </a:cubicBezTo>
                <a:cubicBezTo>
                  <a:pt x="170580" y="457200"/>
                  <a:pt x="0" y="354852"/>
                  <a:pt x="0" y="228600"/>
                </a:cubicBezTo>
                <a:close/>
                <a:moveTo>
                  <a:pt x="44207" y="228600"/>
                </a:moveTo>
                <a:cubicBezTo>
                  <a:pt x="44207" y="330437"/>
                  <a:pt x="194994" y="412993"/>
                  <a:pt x="381000" y="412993"/>
                </a:cubicBezTo>
                <a:cubicBezTo>
                  <a:pt x="567006" y="412993"/>
                  <a:pt x="717793" y="330437"/>
                  <a:pt x="717793" y="228600"/>
                </a:cubicBezTo>
                <a:cubicBezTo>
                  <a:pt x="717793" y="126763"/>
                  <a:pt x="567006" y="44207"/>
                  <a:pt x="381000" y="44207"/>
                </a:cubicBezTo>
                <a:cubicBezTo>
                  <a:pt x="194994" y="44207"/>
                  <a:pt x="44207" y="126763"/>
                  <a:pt x="44207" y="228600"/>
                </a:cubicBezTo>
                <a:close/>
              </a:path>
            </a:pathLst>
          </a:custGeom>
          <a:gradFill rotWithShape="1">
            <a:gsLst>
              <a:gs pos="0">
                <a:srgbClr val="F8F8F8"/>
              </a:gs>
              <a:gs pos="20000">
                <a:srgbClr val="F7F7F7"/>
              </a:gs>
              <a:gs pos="100000">
                <a:srgbClr val="BDBDBD"/>
              </a:gs>
            </a:gsLst>
            <a:lin ang="5400000"/>
          </a:gradFill>
          <a:ln w="9525" cap="flat" cmpd="sng">
            <a:solidFill>
              <a:srgbClr val="F9F9F9"/>
            </a:solidFill>
            <a:prstDash val="solid"/>
            <a:round/>
            <a:headEnd type="none" w="med" len="med"/>
            <a:tailEnd type="none" w="med" len="med"/>
          </a:ln>
          <a:effectLst>
            <a:outerShdw blurRad="40000" dist="23000" dir="5400000" rotWithShape="0">
              <a:srgbClr val="000000">
                <a:alpha val="34998"/>
              </a:srgbClr>
            </a:outerShdw>
          </a:effectLst>
        </p:spPr>
        <p:txBody>
          <a:bodyPr lIns="91436" tIns="45718" rIns="91436" bIns="45718" anchor="ctr"/>
          <a:lstStyle/>
          <a:p>
            <a:pPr>
              <a:defRPr/>
            </a:pPr>
            <a:endParaRPr lang="en-US"/>
          </a:p>
        </p:txBody>
      </p:sp>
      <p:sp>
        <p:nvSpPr>
          <p:cNvPr id="14" name="Donut 13">
            <a:extLst>
              <a:ext uri="{FF2B5EF4-FFF2-40B4-BE49-F238E27FC236}">
                <a16:creationId xmlns:a16="http://schemas.microsoft.com/office/drawing/2014/main" id="{DD73D966-5029-7A7B-E0CB-8BAE16D471CE}"/>
              </a:ext>
            </a:extLst>
          </p:cNvPr>
          <p:cNvSpPr>
            <a:spLocks/>
          </p:cNvSpPr>
          <p:nvPr/>
        </p:nvSpPr>
        <p:spPr bwMode="auto">
          <a:xfrm>
            <a:off x="5159375" y="4298950"/>
            <a:ext cx="762000" cy="457200"/>
          </a:xfrm>
          <a:custGeom>
            <a:avLst/>
            <a:gdLst>
              <a:gd name="T0" fmla="*/ 0 w 762000"/>
              <a:gd name="T1" fmla="*/ 228600 h 457200"/>
              <a:gd name="T2" fmla="*/ 381000 w 762000"/>
              <a:gd name="T3" fmla="*/ 0 h 457200"/>
              <a:gd name="T4" fmla="*/ 762000 w 762000"/>
              <a:gd name="T5" fmla="*/ 228600 h 457200"/>
              <a:gd name="T6" fmla="*/ 381000 w 762000"/>
              <a:gd name="T7" fmla="*/ 457200 h 457200"/>
              <a:gd name="T8" fmla="*/ 0 w 762000"/>
              <a:gd name="T9" fmla="*/ 228600 h 457200"/>
              <a:gd name="T10" fmla="*/ 44207 w 762000"/>
              <a:gd name="T11" fmla="*/ 228600 h 457200"/>
              <a:gd name="T12" fmla="*/ 381000 w 762000"/>
              <a:gd name="T13" fmla="*/ 412993 h 457200"/>
              <a:gd name="T14" fmla="*/ 717793 w 762000"/>
              <a:gd name="T15" fmla="*/ 228600 h 457200"/>
              <a:gd name="T16" fmla="*/ 381000 w 762000"/>
              <a:gd name="T17" fmla="*/ 44207 h 457200"/>
              <a:gd name="T18" fmla="*/ 44207 w 762000"/>
              <a:gd name="T19" fmla="*/ 228600 h 457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2000" h="457200">
                <a:moveTo>
                  <a:pt x="0" y="228600"/>
                </a:moveTo>
                <a:cubicBezTo>
                  <a:pt x="0" y="102348"/>
                  <a:pt x="170580" y="0"/>
                  <a:pt x="381000" y="0"/>
                </a:cubicBezTo>
                <a:cubicBezTo>
                  <a:pt x="591420" y="0"/>
                  <a:pt x="762000" y="102348"/>
                  <a:pt x="762000" y="228600"/>
                </a:cubicBezTo>
                <a:cubicBezTo>
                  <a:pt x="762000" y="354852"/>
                  <a:pt x="591420" y="457200"/>
                  <a:pt x="381000" y="457200"/>
                </a:cubicBezTo>
                <a:cubicBezTo>
                  <a:pt x="170580" y="457200"/>
                  <a:pt x="0" y="354852"/>
                  <a:pt x="0" y="228600"/>
                </a:cubicBezTo>
                <a:close/>
                <a:moveTo>
                  <a:pt x="44207" y="228600"/>
                </a:moveTo>
                <a:cubicBezTo>
                  <a:pt x="44207" y="330437"/>
                  <a:pt x="194994" y="412993"/>
                  <a:pt x="381000" y="412993"/>
                </a:cubicBezTo>
                <a:cubicBezTo>
                  <a:pt x="567006" y="412993"/>
                  <a:pt x="717793" y="330437"/>
                  <a:pt x="717793" y="228600"/>
                </a:cubicBezTo>
                <a:cubicBezTo>
                  <a:pt x="717793" y="126763"/>
                  <a:pt x="567006" y="44207"/>
                  <a:pt x="381000" y="44207"/>
                </a:cubicBezTo>
                <a:cubicBezTo>
                  <a:pt x="194994" y="44207"/>
                  <a:pt x="44207" y="126763"/>
                  <a:pt x="44207" y="228600"/>
                </a:cubicBezTo>
                <a:close/>
              </a:path>
            </a:pathLst>
          </a:custGeom>
          <a:gradFill rotWithShape="1">
            <a:gsLst>
              <a:gs pos="0">
                <a:srgbClr val="F8F8F8"/>
              </a:gs>
              <a:gs pos="20000">
                <a:srgbClr val="F7F7F7"/>
              </a:gs>
              <a:gs pos="100000">
                <a:srgbClr val="BDBDBD"/>
              </a:gs>
            </a:gsLst>
            <a:lin ang="5400000"/>
          </a:gradFill>
          <a:ln w="9525" cap="flat" cmpd="sng">
            <a:solidFill>
              <a:srgbClr val="F9F9F9"/>
            </a:solidFill>
            <a:prstDash val="solid"/>
            <a:round/>
            <a:headEnd type="none" w="med" len="med"/>
            <a:tailEnd type="none" w="med" len="med"/>
          </a:ln>
          <a:effectLst>
            <a:outerShdw blurRad="40000" dist="23000" dir="5400000" rotWithShape="0">
              <a:srgbClr val="000000">
                <a:alpha val="34998"/>
              </a:srgbClr>
            </a:outerShdw>
          </a:effectLst>
        </p:spPr>
        <p:txBody>
          <a:bodyPr lIns="91436" tIns="45718" rIns="91436" bIns="45718" anchor="ctr"/>
          <a:lstStyle/>
          <a:p>
            <a:pPr>
              <a:defRPr/>
            </a:pPr>
            <a:endParaRPr lang="en-US"/>
          </a:p>
        </p:txBody>
      </p:sp>
      <p:sp>
        <p:nvSpPr>
          <p:cNvPr id="15" name="Donut 14">
            <a:extLst>
              <a:ext uri="{FF2B5EF4-FFF2-40B4-BE49-F238E27FC236}">
                <a16:creationId xmlns:a16="http://schemas.microsoft.com/office/drawing/2014/main" id="{84B78912-5415-A044-D8C1-383EE37D1339}"/>
              </a:ext>
            </a:extLst>
          </p:cNvPr>
          <p:cNvSpPr>
            <a:spLocks/>
          </p:cNvSpPr>
          <p:nvPr/>
        </p:nvSpPr>
        <p:spPr bwMode="auto">
          <a:xfrm>
            <a:off x="5159375" y="6035675"/>
            <a:ext cx="762000" cy="457200"/>
          </a:xfrm>
          <a:custGeom>
            <a:avLst/>
            <a:gdLst>
              <a:gd name="T0" fmla="*/ 0 w 762000"/>
              <a:gd name="T1" fmla="*/ 228600 h 457200"/>
              <a:gd name="T2" fmla="*/ 381000 w 762000"/>
              <a:gd name="T3" fmla="*/ 0 h 457200"/>
              <a:gd name="T4" fmla="*/ 762000 w 762000"/>
              <a:gd name="T5" fmla="*/ 228600 h 457200"/>
              <a:gd name="T6" fmla="*/ 381000 w 762000"/>
              <a:gd name="T7" fmla="*/ 457200 h 457200"/>
              <a:gd name="T8" fmla="*/ 0 w 762000"/>
              <a:gd name="T9" fmla="*/ 228600 h 457200"/>
              <a:gd name="T10" fmla="*/ 44207 w 762000"/>
              <a:gd name="T11" fmla="*/ 228600 h 457200"/>
              <a:gd name="T12" fmla="*/ 381000 w 762000"/>
              <a:gd name="T13" fmla="*/ 412993 h 457200"/>
              <a:gd name="T14" fmla="*/ 717793 w 762000"/>
              <a:gd name="T15" fmla="*/ 228600 h 457200"/>
              <a:gd name="T16" fmla="*/ 381000 w 762000"/>
              <a:gd name="T17" fmla="*/ 44207 h 457200"/>
              <a:gd name="T18" fmla="*/ 44207 w 762000"/>
              <a:gd name="T19" fmla="*/ 228600 h 4572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2000" h="457200">
                <a:moveTo>
                  <a:pt x="0" y="228600"/>
                </a:moveTo>
                <a:cubicBezTo>
                  <a:pt x="0" y="102348"/>
                  <a:pt x="170580" y="0"/>
                  <a:pt x="381000" y="0"/>
                </a:cubicBezTo>
                <a:cubicBezTo>
                  <a:pt x="591420" y="0"/>
                  <a:pt x="762000" y="102348"/>
                  <a:pt x="762000" y="228600"/>
                </a:cubicBezTo>
                <a:cubicBezTo>
                  <a:pt x="762000" y="354852"/>
                  <a:pt x="591420" y="457200"/>
                  <a:pt x="381000" y="457200"/>
                </a:cubicBezTo>
                <a:cubicBezTo>
                  <a:pt x="170580" y="457200"/>
                  <a:pt x="0" y="354852"/>
                  <a:pt x="0" y="228600"/>
                </a:cubicBezTo>
                <a:close/>
                <a:moveTo>
                  <a:pt x="44207" y="228600"/>
                </a:moveTo>
                <a:cubicBezTo>
                  <a:pt x="44207" y="330437"/>
                  <a:pt x="194994" y="412993"/>
                  <a:pt x="381000" y="412993"/>
                </a:cubicBezTo>
                <a:cubicBezTo>
                  <a:pt x="567006" y="412993"/>
                  <a:pt x="717793" y="330437"/>
                  <a:pt x="717793" y="228600"/>
                </a:cubicBezTo>
                <a:cubicBezTo>
                  <a:pt x="717793" y="126763"/>
                  <a:pt x="567006" y="44207"/>
                  <a:pt x="381000" y="44207"/>
                </a:cubicBezTo>
                <a:cubicBezTo>
                  <a:pt x="194994" y="44207"/>
                  <a:pt x="44207" y="126763"/>
                  <a:pt x="44207" y="228600"/>
                </a:cubicBezTo>
                <a:close/>
              </a:path>
            </a:pathLst>
          </a:custGeom>
          <a:gradFill rotWithShape="1">
            <a:gsLst>
              <a:gs pos="0">
                <a:srgbClr val="F8F8F8"/>
              </a:gs>
              <a:gs pos="20000">
                <a:srgbClr val="F7F7F7"/>
              </a:gs>
              <a:gs pos="100000">
                <a:srgbClr val="BDBDBD"/>
              </a:gs>
            </a:gsLst>
            <a:lin ang="5400000"/>
          </a:gradFill>
          <a:ln w="9525" cap="flat" cmpd="sng">
            <a:solidFill>
              <a:srgbClr val="F9F9F9"/>
            </a:solidFill>
            <a:prstDash val="solid"/>
            <a:round/>
            <a:headEnd type="none" w="med" len="med"/>
            <a:tailEnd type="none" w="med" len="med"/>
          </a:ln>
          <a:effectLst>
            <a:outerShdw blurRad="40000" dist="23000" dir="5400000" rotWithShape="0">
              <a:srgbClr val="000000">
                <a:alpha val="34998"/>
              </a:srgbClr>
            </a:outerShdw>
          </a:effectLst>
        </p:spPr>
        <p:txBody>
          <a:bodyPr lIns="91436" tIns="45718" rIns="91436" bIns="45718" anchor="ctr"/>
          <a:lstStyle/>
          <a:p>
            <a:pPr>
              <a:defRPr/>
            </a:pPr>
            <a:endParaRPr lang="en-US"/>
          </a:p>
        </p:txBody>
      </p:sp>
      <p:cxnSp>
        <p:nvCxnSpPr>
          <p:cNvPr id="26" name="Straight Connector 25">
            <a:extLst>
              <a:ext uri="{FF2B5EF4-FFF2-40B4-BE49-F238E27FC236}">
                <a16:creationId xmlns:a16="http://schemas.microsoft.com/office/drawing/2014/main" id="{77877B91-723A-9F69-B629-9E345ADB996F}"/>
              </a:ext>
            </a:extLst>
          </p:cNvPr>
          <p:cNvCxnSpPr>
            <a:cxnSpLocks noChangeShapeType="1"/>
            <a:endCxn id="44" idx="1"/>
          </p:cNvCxnSpPr>
          <p:nvPr/>
        </p:nvCxnSpPr>
        <p:spPr bwMode="auto">
          <a:xfrm flipV="1">
            <a:off x="2627313" y="3817938"/>
            <a:ext cx="912812" cy="1587"/>
          </a:xfrm>
          <a:prstGeom prst="line">
            <a:avLst/>
          </a:prstGeom>
          <a:noFill/>
          <a:ln w="38100">
            <a:solidFill>
              <a:srgbClr val="FFFFFF"/>
            </a:solidFill>
            <a:round/>
            <a:headEnd/>
            <a:tailEnd/>
          </a:ln>
          <a:effectLst>
            <a:outerShdw blurRad="40000" dist="23000" dir="5400000" rotWithShape="0">
              <a:srgbClr val="808080">
                <a:alpha val="34998"/>
              </a:srgbClr>
            </a:outerShdw>
          </a:effectLst>
        </p:spPr>
      </p:cxnSp>
      <p:cxnSp>
        <p:nvCxnSpPr>
          <p:cNvPr id="30" name="Straight Connector 29">
            <a:extLst>
              <a:ext uri="{FF2B5EF4-FFF2-40B4-BE49-F238E27FC236}">
                <a16:creationId xmlns:a16="http://schemas.microsoft.com/office/drawing/2014/main" id="{194FE054-4251-C10D-8D5C-FE4A793D8D36}"/>
              </a:ext>
            </a:extLst>
          </p:cNvPr>
          <p:cNvCxnSpPr>
            <a:cxnSpLocks noChangeShapeType="1"/>
            <a:stCxn id="56" idx="3"/>
            <a:endCxn id="53" idx="1"/>
          </p:cNvCxnSpPr>
          <p:nvPr/>
        </p:nvCxnSpPr>
        <p:spPr bwMode="auto">
          <a:xfrm flipV="1">
            <a:off x="2627313" y="2046288"/>
            <a:ext cx="944562" cy="1774825"/>
          </a:xfrm>
          <a:prstGeom prst="line">
            <a:avLst/>
          </a:prstGeom>
          <a:noFill/>
          <a:ln w="38100">
            <a:solidFill>
              <a:srgbClr val="FFFFFF"/>
            </a:solidFill>
            <a:round/>
            <a:headEnd/>
            <a:tailEnd/>
          </a:ln>
          <a:effectLst>
            <a:outerShdw blurRad="40000" dist="23000" dir="5400000" rotWithShape="0">
              <a:srgbClr val="808080">
                <a:alpha val="34998"/>
              </a:srgbClr>
            </a:outerShdw>
          </a:effectLst>
        </p:spPr>
      </p:cxnSp>
      <p:cxnSp>
        <p:nvCxnSpPr>
          <p:cNvPr id="64" name="Straight Connector 63">
            <a:extLst>
              <a:ext uri="{FF2B5EF4-FFF2-40B4-BE49-F238E27FC236}">
                <a16:creationId xmlns:a16="http://schemas.microsoft.com/office/drawing/2014/main" id="{0AB2C6D4-8A46-977E-FAC3-BEBC8B5ABEE1}"/>
              </a:ext>
            </a:extLst>
          </p:cNvPr>
          <p:cNvCxnSpPr>
            <a:cxnSpLocks noChangeShapeType="1"/>
            <a:stCxn id="56" idx="3"/>
            <a:endCxn id="37" idx="1"/>
          </p:cNvCxnSpPr>
          <p:nvPr/>
        </p:nvCxnSpPr>
        <p:spPr bwMode="auto">
          <a:xfrm>
            <a:off x="2627313" y="3821113"/>
            <a:ext cx="909637" cy="1733550"/>
          </a:xfrm>
          <a:prstGeom prst="line">
            <a:avLst/>
          </a:prstGeom>
          <a:noFill/>
          <a:ln w="38100">
            <a:solidFill>
              <a:srgbClr val="FFFFFF"/>
            </a:solidFill>
            <a:round/>
            <a:headEnd/>
            <a:tailEnd/>
          </a:ln>
          <a:effectLst>
            <a:outerShdw blurRad="40000" dist="23000" dir="5400000" rotWithShape="0">
              <a:srgbClr val="808080">
                <a:alpha val="34998"/>
              </a:srgbClr>
            </a:outerShdw>
          </a:effectLst>
        </p:spPr>
      </p:cxnSp>
      <p:cxnSp>
        <p:nvCxnSpPr>
          <p:cNvPr id="66" name="Straight Connector 65">
            <a:extLst>
              <a:ext uri="{FF2B5EF4-FFF2-40B4-BE49-F238E27FC236}">
                <a16:creationId xmlns:a16="http://schemas.microsoft.com/office/drawing/2014/main" id="{50ED560E-6BE5-1453-4260-15CC80D0A2D3}"/>
              </a:ext>
            </a:extLst>
          </p:cNvPr>
          <p:cNvCxnSpPr>
            <a:cxnSpLocks noChangeShapeType="1"/>
            <a:stCxn id="52" idx="3"/>
            <a:endCxn id="48" idx="1"/>
          </p:cNvCxnSpPr>
          <p:nvPr/>
        </p:nvCxnSpPr>
        <p:spPr bwMode="auto">
          <a:xfrm>
            <a:off x="5641975" y="2046288"/>
            <a:ext cx="839788" cy="0"/>
          </a:xfrm>
          <a:prstGeom prst="line">
            <a:avLst/>
          </a:prstGeom>
          <a:noFill/>
          <a:ln w="38100">
            <a:solidFill>
              <a:srgbClr val="FFFFFF"/>
            </a:solidFill>
            <a:round/>
            <a:headEnd/>
            <a:tailEnd/>
          </a:ln>
          <a:effectLst>
            <a:outerShdw blurRad="40000" dist="23000" dir="5400000" rotWithShape="0">
              <a:srgbClr val="808080">
                <a:alpha val="34998"/>
              </a:srgbClr>
            </a:outerShdw>
          </a:effectLst>
        </p:spPr>
      </p:cxnSp>
      <p:cxnSp>
        <p:nvCxnSpPr>
          <p:cNvPr id="68" name="Straight Connector 67">
            <a:extLst>
              <a:ext uri="{FF2B5EF4-FFF2-40B4-BE49-F238E27FC236}">
                <a16:creationId xmlns:a16="http://schemas.microsoft.com/office/drawing/2014/main" id="{D98C7939-B20E-A708-39AD-6DA5F647E6BE}"/>
              </a:ext>
            </a:extLst>
          </p:cNvPr>
          <p:cNvCxnSpPr>
            <a:cxnSpLocks noChangeShapeType="1"/>
            <a:stCxn id="44" idx="3"/>
            <a:endCxn id="41" idx="1"/>
          </p:cNvCxnSpPr>
          <p:nvPr/>
        </p:nvCxnSpPr>
        <p:spPr bwMode="auto">
          <a:xfrm>
            <a:off x="5641975" y="3817938"/>
            <a:ext cx="871538" cy="0"/>
          </a:xfrm>
          <a:prstGeom prst="line">
            <a:avLst/>
          </a:prstGeom>
          <a:noFill/>
          <a:ln w="38100">
            <a:solidFill>
              <a:srgbClr val="FFFFFF"/>
            </a:solidFill>
            <a:round/>
            <a:headEnd/>
            <a:tailEnd/>
          </a:ln>
          <a:effectLst>
            <a:outerShdw blurRad="40000" dist="23000" dir="5400000" rotWithShape="0">
              <a:srgbClr val="808080">
                <a:alpha val="34998"/>
              </a:srgbClr>
            </a:outerShdw>
          </a:effectLst>
        </p:spPr>
      </p:cxnSp>
      <p:cxnSp>
        <p:nvCxnSpPr>
          <p:cNvPr id="70" name="Straight Connector 69">
            <a:extLst>
              <a:ext uri="{FF2B5EF4-FFF2-40B4-BE49-F238E27FC236}">
                <a16:creationId xmlns:a16="http://schemas.microsoft.com/office/drawing/2014/main" id="{6B6C9814-7480-8775-70C4-ED4CDA0E2859}"/>
              </a:ext>
            </a:extLst>
          </p:cNvPr>
          <p:cNvCxnSpPr>
            <a:cxnSpLocks noChangeShapeType="1"/>
            <a:stCxn id="36" idx="3"/>
            <a:endCxn id="33" idx="1"/>
          </p:cNvCxnSpPr>
          <p:nvPr/>
        </p:nvCxnSpPr>
        <p:spPr bwMode="auto">
          <a:xfrm>
            <a:off x="5607050" y="5554663"/>
            <a:ext cx="906463" cy="0"/>
          </a:xfrm>
          <a:prstGeom prst="line">
            <a:avLst/>
          </a:prstGeom>
          <a:noFill/>
          <a:ln w="38100">
            <a:solidFill>
              <a:srgbClr val="FFFFFF"/>
            </a:solidFill>
            <a:round/>
            <a:headEnd/>
            <a:tailEnd/>
          </a:ln>
          <a:effectLst>
            <a:outerShdw blurRad="40000" dist="23000" dir="5400000" rotWithShape="0">
              <a:srgbClr val="808080">
                <a:alpha val="34998"/>
              </a:srgbClr>
            </a:outerShdw>
          </a:effectLst>
        </p:spPr>
      </p:cxnSp>
      <p:sp>
        <p:nvSpPr>
          <p:cNvPr id="46" name="Slide Number Placeholder 28">
            <a:extLst>
              <a:ext uri="{FF2B5EF4-FFF2-40B4-BE49-F238E27FC236}">
                <a16:creationId xmlns:a16="http://schemas.microsoft.com/office/drawing/2014/main" id="{45406525-05DC-C921-C1E9-925BD796C37D}"/>
              </a:ext>
            </a:extLst>
          </p:cNvPr>
          <p:cNvSpPr txBox="1">
            <a:spLocks/>
          </p:cNvSpPr>
          <p:nvPr/>
        </p:nvSpPr>
        <p:spPr>
          <a:xfrm>
            <a:off x="6875463" y="6492875"/>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1200" dirty="0">
                <a:solidFill>
                  <a:schemeClr val="bg1">
                    <a:lumMod val="50000"/>
                  </a:schemeClr>
                </a:solidFill>
              </a:rPr>
              <a:t>17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2">
            <a:extLst>
              <a:ext uri="{FF2B5EF4-FFF2-40B4-BE49-F238E27FC236}">
                <a16:creationId xmlns:a16="http://schemas.microsoft.com/office/drawing/2014/main" id="{9393375C-6BCF-3F9F-0E97-735A4B3D5AF7}"/>
              </a:ext>
            </a:extLst>
          </p:cNvPr>
          <p:cNvSpPr>
            <a:spLocks noGrp="1" noChangeArrowheads="1"/>
          </p:cNvSpPr>
          <p:nvPr>
            <p:ph type="title"/>
          </p:nvPr>
        </p:nvSpPr>
        <p:spPr>
          <a:xfrm>
            <a:off x="152400" y="76200"/>
            <a:ext cx="8610600" cy="715963"/>
          </a:xfrm>
        </p:spPr>
        <p:txBody>
          <a:bodyPr/>
          <a:lstStyle/>
          <a:p>
            <a:r>
              <a:rPr lang="en-US" altLang="en-US">
                <a:ea typeface="ＭＳ Ｐゴシック" panose="020B0600070205080204" pitchFamily="34" charset="-128"/>
              </a:rPr>
              <a:t>Defining your cloud service</a:t>
            </a:r>
          </a:p>
        </p:txBody>
      </p:sp>
      <p:sp>
        <p:nvSpPr>
          <p:cNvPr id="4" name="Content Placeholder 3">
            <a:extLst>
              <a:ext uri="{FF2B5EF4-FFF2-40B4-BE49-F238E27FC236}">
                <a16:creationId xmlns:a16="http://schemas.microsoft.com/office/drawing/2014/main" id="{F80C6D92-4021-AF74-30F6-D6D1DC205C85}"/>
              </a:ext>
            </a:extLst>
          </p:cNvPr>
          <p:cNvSpPr>
            <a:spLocks noGrp="1" noChangeArrowheads="1"/>
          </p:cNvSpPr>
          <p:nvPr>
            <p:ph idx="1"/>
          </p:nvPr>
        </p:nvSpPr>
        <p:spPr>
          <a:xfrm>
            <a:off x="152400" y="838200"/>
            <a:ext cx="8610600" cy="4267200"/>
          </a:xfrm>
        </p:spPr>
        <p:txBody>
          <a:bodyPr/>
          <a:lstStyle/>
          <a:p>
            <a:r>
              <a:rPr lang="en-US" altLang="en-US">
                <a:ea typeface="ＭＳ Ｐゴシック" panose="020B0600070205080204" pitchFamily="34" charset="-128"/>
              </a:rPr>
              <a:t>Azure multi-tier application is called cloud service</a:t>
            </a:r>
          </a:p>
          <a:p>
            <a:pPr lvl="1"/>
            <a:r>
              <a:rPr lang="en-US" altLang="en-US">
                <a:ea typeface="ＭＳ Ｐゴシック" panose="020B0600070205080204" pitchFamily="34" charset="-128"/>
              </a:rPr>
              <a:t>Definition information</a:t>
            </a:r>
          </a:p>
          <a:p>
            <a:pPr lvl="1"/>
            <a:r>
              <a:rPr lang="en-US" altLang="en-US">
                <a:ea typeface="ＭＳ Ｐゴシック" panose="020B0600070205080204" pitchFamily="34" charset="-128"/>
              </a:rPr>
              <a:t>Configuration information</a:t>
            </a:r>
          </a:p>
          <a:p>
            <a:pPr lvl="1"/>
            <a:r>
              <a:rPr lang="en-US" altLang="en-US">
                <a:ea typeface="ＭＳ Ｐゴシック" panose="020B0600070205080204" pitchFamily="34" charset="-128"/>
              </a:rPr>
              <a:t>At least one “role” (component)</a:t>
            </a:r>
          </a:p>
          <a:p>
            <a:r>
              <a:rPr lang="en-US" altLang="en-US">
                <a:ea typeface="ＭＳ Ｐゴシック" panose="020B0600070205080204" pitchFamily="34" charset="-128"/>
              </a:rPr>
              <a:t>What are the </a:t>
            </a:r>
            <a:r>
              <a:rPr lang="en-US" altLang="en-US">
                <a:solidFill>
                  <a:srgbClr val="FF0000"/>
                </a:solidFill>
                <a:ea typeface="ＭＳ Ｐゴシック" panose="020B0600070205080204" pitchFamily="34" charset="-128"/>
              </a:rPr>
              <a:t>roles</a:t>
            </a:r>
            <a:r>
              <a:rPr lang="en-US" altLang="en-US">
                <a:ea typeface="ＭＳ Ｐゴシック" panose="020B0600070205080204" pitchFamily="34" charset="-128"/>
              </a:rPr>
              <a:t>?</a:t>
            </a:r>
          </a:p>
          <a:p>
            <a:pPr lvl="1"/>
            <a:r>
              <a:rPr lang="en-US" altLang="en-US">
                <a:ea typeface="ＭＳ Ｐゴシック" panose="020B0600070205080204" pitchFamily="34" charset="-128"/>
              </a:rPr>
              <a:t>Roles: Code with an entry point that runs in its own virtual machine</a:t>
            </a:r>
          </a:p>
        </p:txBody>
      </p:sp>
      <p:grpSp>
        <p:nvGrpSpPr>
          <p:cNvPr id="6" name="Rounded Rectangle 5">
            <a:extLst>
              <a:ext uri="{FF2B5EF4-FFF2-40B4-BE49-F238E27FC236}">
                <a16:creationId xmlns:a16="http://schemas.microsoft.com/office/drawing/2014/main" id="{BAD7596E-6E32-CF93-D781-1232F1CA4B32}"/>
              </a:ext>
            </a:extLst>
          </p:cNvPr>
          <p:cNvGrpSpPr>
            <a:grpSpLocks/>
          </p:cNvGrpSpPr>
          <p:nvPr/>
        </p:nvGrpSpPr>
        <p:grpSpPr bwMode="auto">
          <a:xfrm>
            <a:off x="3441700" y="5461000"/>
            <a:ext cx="1943100" cy="1130300"/>
            <a:chOff x="2168" y="3440"/>
            <a:chExt cx="1224" cy="712"/>
          </a:xfrm>
        </p:grpSpPr>
        <p:pic>
          <p:nvPicPr>
            <p:cNvPr id="81945" name="Rounded Rectangle 5">
              <a:extLst>
                <a:ext uri="{FF2B5EF4-FFF2-40B4-BE49-F238E27FC236}">
                  <a16:creationId xmlns:a16="http://schemas.microsoft.com/office/drawing/2014/main" id="{4DF5A340-C7CA-90A6-53C9-3CBA8CE26F4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 y="3440"/>
              <a:ext cx="122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6" name="Text Box 4">
              <a:extLst>
                <a:ext uri="{FF2B5EF4-FFF2-40B4-BE49-F238E27FC236}">
                  <a16:creationId xmlns:a16="http://schemas.microsoft.com/office/drawing/2014/main" id="{8AE9458E-9FD4-F4A9-4D16-CBED1226927B}"/>
                </a:ext>
              </a:extLst>
            </p:cNvPr>
            <p:cNvSpPr txBox="1">
              <a:spLocks noChangeArrowheads="1"/>
            </p:cNvSpPr>
            <p:nvPr/>
          </p:nvSpPr>
          <p:spPr bwMode="auto">
            <a:xfrm>
              <a:off x="2236" y="3496"/>
              <a:ext cx="109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FFFF"/>
                  </a:solidFill>
                </a:rPr>
                <a:t>Web role</a:t>
              </a:r>
            </a:p>
          </p:txBody>
        </p:sp>
      </p:grpSp>
      <p:grpSp>
        <p:nvGrpSpPr>
          <p:cNvPr id="7" name="Rounded Rectangle 6">
            <a:extLst>
              <a:ext uri="{FF2B5EF4-FFF2-40B4-BE49-F238E27FC236}">
                <a16:creationId xmlns:a16="http://schemas.microsoft.com/office/drawing/2014/main" id="{F4EC430C-3529-95F1-E38F-BF711D5ADE6E}"/>
              </a:ext>
            </a:extLst>
          </p:cNvPr>
          <p:cNvGrpSpPr>
            <a:grpSpLocks/>
          </p:cNvGrpSpPr>
          <p:nvPr/>
        </p:nvGrpSpPr>
        <p:grpSpPr bwMode="auto">
          <a:xfrm>
            <a:off x="3340100" y="5562600"/>
            <a:ext cx="1943100" cy="1130300"/>
            <a:chOff x="2104" y="3504"/>
            <a:chExt cx="1224" cy="712"/>
          </a:xfrm>
        </p:grpSpPr>
        <p:pic>
          <p:nvPicPr>
            <p:cNvPr id="81943" name="Rounded Rectangle 6">
              <a:extLst>
                <a:ext uri="{FF2B5EF4-FFF2-40B4-BE49-F238E27FC236}">
                  <a16:creationId xmlns:a16="http://schemas.microsoft.com/office/drawing/2014/main" id="{D4ECCF6A-5114-9849-C2E0-AC90A051F0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4" y="3504"/>
              <a:ext cx="122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4" name="Text Box 7">
              <a:extLst>
                <a:ext uri="{FF2B5EF4-FFF2-40B4-BE49-F238E27FC236}">
                  <a16:creationId xmlns:a16="http://schemas.microsoft.com/office/drawing/2014/main" id="{A2F125CB-B0D7-98FB-9138-73E47F97F7A5}"/>
                </a:ext>
              </a:extLst>
            </p:cNvPr>
            <p:cNvSpPr txBox="1">
              <a:spLocks noChangeArrowheads="1"/>
            </p:cNvSpPr>
            <p:nvPr/>
          </p:nvSpPr>
          <p:spPr bwMode="auto">
            <a:xfrm>
              <a:off x="2177" y="3556"/>
              <a:ext cx="109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FFFF"/>
                  </a:solidFill>
                </a:rPr>
                <a:t>Web role</a:t>
              </a:r>
            </a:p>
          </p:txBody>
        </p:sp>
      </p:grpSp>
      <p:grpSp>
        <p:nvGrpSpPr>
          <p:cNvPr id="8" name="Rounded Rectangle 7">
            <a:extLst>
              <a:ext uri="{FF2B5EF4-FFF2-40B4-BE49-F238E27FC236}">
                <a16:creationId xmlns:a16="http://schemas.microsoft.com/office/drawing/2014/main" id="{6F52AE9C-B2A6-7BE7-C9BC-974E522BB84E}"/>
              </a:ext>
            </a:extLst>
          </p:cNvPr>
          <p:cNvGrpSpPr>
            <a:grpSpLocks/>
          </p:cNvGrpSpPr>
          <p:nvPr/>
        </p:nvGrpSpPr>
        <p:grpSpPr bwMode="auto">
          <a:xfrm>
            <a:off x="6553200" y="5461000"/>
            <a:ext cx="1943100" cy="1130300"/>
            <a:chOff x="4128" y="3440"/>
            <a:chExt cx="1224" cy="712"/>
          </a:xfrm>
        </p:grpSpPr>
        <p:pic>
          <p:nvPicPr>
            <p:cNvPr id="81941" name="Rounded Rectangle 7">
              <a:extLst>
                <a:ext uri="{FF2B5EF4-FFF2-40B4-BE49-F238E27FC236}">
                  <a16:creationId xmlns:a16="http://schemas.microsoft.com/office/drawing/2014/main" id="{83AFB8E0-545A-570C-979A-DD04A52FFD2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3440"/>
              <a:ext cx="122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2" name="Text Box 10">
              <a:extLst>
                <a:ext uri="{FF2B5EF4-FFF2-40B4-BE49-F238E27FC236}">
                  <a16:creationId xmlns:a16="http://schemas.microsoft.com/office/drawing/2014/main" id="{7C40ABFB-7C24-CC1A-D19F-BC5B127609EE}"/>
                </a:ext>
              </a:extLst>
            </p:cNvPr>
            <p:cNvSpPr txBox="1">
              <a:spLocks noChangeArrowheads="1"/>
            </p:cNvSpPr>
            <p:nvPr/>
          </p:nvSpPr>
          <p:spPr bwMode="auto">
            <a:xfrm>
              <a:off x="4198" y="3496"/>
              <a:ext cx="109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FFFF"/>
                  </a:solidFill>
                </a:rPr>
                <a:t>Worker role</a:t>
              </a:r>
            </a:p>
          </p:txBody>
        </p:sp>
      </p:grpSp>
      <p:grpSp>
        <p:nvGrpSpPr>
          <p:cNvPr id="9" name="Rounded Rectangle 8">
            <a:extLst>
              <a:ext uri="{FF2B5EF4-FFF2-40B4-BE49-F238E27FC236}">
                <a16:creationId xmlns:a16="http://schemas.microsoft.com/office/drawing/2014/main" id="{428F80A6-67A7-27F1-20A5-3B314262D4BF}"/>
              </a:ext>
            </a:extLst>
          </p:cNvPr>
          <p:cNvGrpSpPr>
            <a:grpSpLocks/>
          </p:cNvGrpSpPr>
          <p:nvPr/>
        </p:nvGrpSpPr>
        <p:grpSpPr bwMode="auto">
          <a:xfrm>
            <a:off x="6451600" y="5562600"/>
            <a:ext cx="1943100" cy="1130300"/>
            <a:chOff x="4064" y="3504"/>
            <a:chExt cx="1224" cy="712"/>
          </a:xfrm>
        </p:grpSpPr>
        <p:pic>
          <p:nvPicPr>
            <p:cNvPr id="81939" name="Rounded Rectangle 8">
              <a:extLst>
                <a:ext uri="{FF2B5EF4-FFF2-40B4-BE49-F238E27FC236}">
                  <a16:creationId xmlns:a16="http://schemas.microsoft.com/office/drawing/2014/main" id="{0AFF40AA-0B46-BF42-E7BB-335449A1F66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 y="3504"/>
              <a:ext cx="122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0" name="Text Box 13">
              <a:extLst>
                <a:ext uri="{FF2B5EF4-FFF2-40B4-BE49-F238E27FC236}">
                  <a16:creationId xmlns:a16="http://schemas.microsoft.com/office/drawing/2014/main" id="{3F626885-4155-38A5-D052-B85F8CC08CC6}"/>
                </a:ext>
              </a:extLst>
            </p:cNvPr>
            <p:cNvSpPr txBox="1">
              <a:spLocks noChangeArrowheads="1"/>
            </p:cNvSpPr>
            <p:nvPr/>
          </p:nvSpPr>
          <p:spPr bwMode="auto">
            <a:xfrm>
              <a:off x="4139" y="3556"/>
              <a:ext cx="109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FFFF"/>
                  </a:solidFill>
                </a:rPr>
                <a:t>Worker role</a:t>
              </a:r>
            </a:p>
          </p:txBody>
        </p:sp>
      </p:grpSp>
      <p:grpSp>
        <p:nvGrpSpPr>
          <p:cNvPr id="10" name="Rounded Rectangle 9">
            <a:extLst>
              <a:ext uri="{FF2B5EF4-FFF2-40B4-BE49-F238E27FC236}">
                <a16:creationId xmlns:a16="http://schemas.microsoft.com/office/drawing/2014/main" id="{E05E3CB6-37BC-CAD2-B681-7C1DD805B0D1}"/>
              </a:ext>
            </a:extLst>
          </p:cNvPr>
          <p:cNvGrpSpPr>
            <a:grpSpLocks/>
          </p:cNvGrpSpPr>
          <p:nvPr/>
        </p:nvGrpSpPr>
        <p:grpSpPr bwMode="auto">
          <a:xfrm>
            <a:off x="3276600" y="5651500"/>
            <a:ext cx="1943100" cy="1130300"/>
            <a:chOff x="2064" y="3560"/>
            <a:chExt cx="1224" cy="712"/>
          </a:xfrm>
        </p:grpSpPr>
        <p:pic>
          <p:nvPicPr>
            <p:cNvPr id="81937" name="Rounded Rectangle 9">
              <a:extLst>
                <a:ext uri="{FF2B5EF4-FFF2-40B4-BE49-F238E27FC236}">
                  <a16:creationId xmlns:a16="http://schemas.microsoft.com/office/drawing/2014/main" id="{4C2E6DEE-8E16-A1C8-39D4-2E1040C722B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3560"/>
              <a:ext cx="122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8" name="Text Box 16">
              <a:extLst>
                <a:ext uri="{FF2B5EF4-FFF2-40B4-BE49-F238E27FC236}">
                  <a16:creationId xmlns:a16="http://schemas.microsoft.com/office/drawing/2014/main" id="{EAF66AFB-7AEA-F052-1450-3F0B13385F58}"/>
                </a:ext>
              </a:extLst>
            </p:cNvPr>
            <p:cNvSpPr txBox="1">
              <a:spLocks noChangeArrowheads="1"/>
            </p:cNvSpPr>
            <p:nvPr/>
          </p:nvSpPr>
          <p:spPr bwMode="auto">
            <a:xfrm>
              <a:off x="2136" y="3615"/>
              <a:ext cx="109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FFFF"/>
                  </a:solidFill>
                </a:rPr>
                <a:t>Web role</a:t>
              </a:r>
            </a:p>
          </p:txBody>
        </p:sp>
      </p:grpSp>
      <p:grpSp>
        <p:nvGrpSpPr>
          <p:cNvPr id="13" name="Rounded Rectangle 12">
            <a:extLst>
              <a:ext uri="{FF2B5EF4-FFF2-40B4-BE49-F238E27FC236}">
                <a16:creationId xmlns:a16="http://schemas.microsoft.com/office/drawing/2014/main" id="{71FF8677-75E1-CC44-AA73-D548D4EBB25A}"/>
              </a:ext>
            </a:extLst>
          </p:cNvPr>
          <p:cNvGrpSpPr>
            <a:grpSpLocks/>
          </p:cNvGrpSpPr>
          <p:nvPr/>
        </p:nvGrpSpPr>
        <p:grpSpPr bwMode="auto">
          <a:xfrm>
            <a:off x="6350000" y="5651500"/>
            <a:ext cx="1943100" cy="1130300"/>
            <a:chOff x="4000" y="3560"/>
            <a:chExt cx="1224" cy="712"/>
          </a:xfrm>
        </p:grpSpPr>
        <p:pic>
          <p:nvPicPr>
            <p:cNvPr id="81935" name="Rounded Rectangle 12">
              <a:extLst>
                <a:ext uri="{FF2B5EF4-FFF2-40B4-BE49-F238E27FC236}">
                  <a16:creationId xmlns:a16="http://schemas.microsoft.com/office/drawing/2014/main" id="{A5A324E1-90AC-361D-D501-1F9EDA5D92F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 y="3560"/>
              <a:ext cx="1224"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6" name="Text Box 19">
              <a:extLst>
                <a:ext uri="{FF2B5EF4-FFF2-40B4-BE49-F238E27FC236}">
                  <a16:creationId xmlns:a16="http://schemas.microsoft.com/office/drawing/2014/main" id="{FCD1AAED-2CEC-D083-DBC2-A6C5BECCEBFD}"/>
                </a:ext>
              </a:extLst>
            </p:cNvPr>
            <p:cNvSpPr txBox="1">
              <a:spLocks noChangeArrowheads="1"/>
            </p:cNvSpPr>
            <p:nvPr/>
          </p:nvSpPr>
          <p:spPr bwMode="auto">
            <a:xfrm>
              <a:off x="4072" y="3615"/>
              <a:ext cx="109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a:solidFill>
                    <a:srgbClr val="FFFFFF"/>
                  </a:solidFill>
                </a:rPr>
                <a:t>Worker role</a:t>
              </a:r>
            </a:p>
          </p:txBody>
        </p:sp>
      </p:grpSp>
      <p:cxnSp>
        <p:nvCxnSpPr>
          <p:cNvPr id="15" name="Elbow Connector 14">
            <a:extLst>
              <a:ext uri="{FF2B5EF4-FFF2-40B4-BE49-F238E27FC236}">
                <a16:creationId xmlns:a16="http://schemas.microsoft.com/office/drawing/2014/main" id="{33C6A7B8-036E-D402-9408-E4843425BFEA}"/>
              </a:ext>
            </a:extLst>
          </p:cNvPr>
          <p:cNvCxnSpPr/>
          <p:nvPr/>
        </p:nvCxnSpPr>
        <p:spPr>
          <a:xfrm>
            <a:off x="1143000" y="5029200"/>
            <a:ext cx="1319213" cy="11684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817B1703-1CE9-F086-B8D8-C7F319E798C4}"/>
              </a:ext>
            </a:extLst>
          </p:cNvPr>
          <p:cNvSpPr/>
          <p:nvPr/>
        </p:nvSpPr>
        <p:spPr>
          <a:xfrm rot="5400000">
            <a:off x="2274349" y="5961678"/>
            <a:ext cx="848512" cy="471396"/>
          </a:xfrm>
          <a:prstGeom prst="trapezoid">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dirty="0"/>
              <a:t>LB</a:t>
            </a:r>
          </a:p>
        </p:txBody>
      </p:sp>
      <p:cxnSp>
        <p:nvCxnSpPr>
          <p:cNvPr id="17" name="Straight Arrow Connector 16">
            <a:extLst>
              <a:ext uri="{FF2B5EF4-FFF2-40B4-BE49-F238E27FC236}">
                <a16:creationId xmlns:a16="http://schemas.microsoft.com/office/drawing/2014/main" id="{5E3743DE-99EC-D8B5-2CED-3CFBF4283AB4}"/>
              </a:ext>
            </a:extLst>
          </p:cNvPr>
          <p:cNvCxnSpPr/>
          <p:nvPr/>
        </p:nvCxnSpPr>
        <p:spPr>
          <a:xfrm>
            <a:off x="2933700" y="6197600"/>
            <a:ext cx="40798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479185-3F9D-644B-7208-2F4FD5D80670}"/>
              </a:ext>
            </a:extLst>
          </p:cNvPr>
          <p:cNvCxnSpPr/>
          <p:nvPr/>
        </p:nvCxnSpPr>
        <p:spPr>
          <a:xfrm>
            <a:off x="5170488" y="6197600"/>
            <a:ext cx="1243012" cy="1588"/>
          </a:xfrm>
          <a:prstGeom prst="line">
            <a:avLst/>
          </a:prstGeom>
          <a:ln w="38100">
            <a:prstDash val="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4">
            <a:extLst>
              <a:ext uri="{FF2B5EF4-FFF2-40B4-BE49-F238E27FC236}">
                <a16:creationId xmlns:a16="http://schemas.microsoft.com/office/drawing/2014/main" id="{A64039B3-99D3-3D04-31C0-61AA51972697}"/>
              </a:ext>
            </a:extLst>
          </p:cNvPr>
          <p:cNvSpPr>
            <a:spLocks noGrp="1" noChangeArrowheads="1"/>
          </p:cNvSpPr>
          <p:nvPr>
            <p:ph type="title"/>
          </p:nvPr>
        </p:nvSpPr>
        <p:spPr/>
        <p:txBody>
          <a:bodyPr/>
          <a:lstStyle/>
          <a:p>
            <a:r>
              <a:rPr lang="en-US" altLang="en-US">
                <a:ea typeface="ＭＳ Ｐゴシック" panose="020B0600070205080204" pitchFamily="34" charset="-128"/>
              </a:rPr>
              <a:t>More on the role types</a:t>
            </a:r>
          </a:p>
        </p:txBody>
      </p:sp>
      <p:sp>
        <p:nvSpPr>
          <p:cNvPr id="83970" name="Content Placeholder 2">
            <a:extLst>
              <a:ext uri="{FF2B5EF4-FFF2-40B4-BE49-F238E27FC236}">
                <a16:creationId xmlns:a16="http://schemas.microsoft.com/office/drawing/2014/main" id="{1F3A0C58-AB80-124B-6D54-3E8D373B616A}"/>
              </a:ext>
            </a:extLst>
          </p:cNvPr>
          <p:cNvSpPr>
            <a:spLocks noGrp="1" noChangeArrowheads="1"/>
          </p:cNvSpPr>
          <p:nvPr>
            <p:ph idx="1"/>
          </p:nvPr>
        </p:nvSpPr>
        <p:spPr>
          <a:xfrm>
            <a:off x="228600" y="1143000"/>
            <a:ext cx="8686800" cy="5486400"/>
          </a:xfrm>
        </p:spPr>
        <p:txBody>
          <a:bodyPr/>
          <a:lstStyle/>
          <a:p>
            <a:r>
              <a:rPr lang="en-US" altLang="en-US">
                <a:ea typeface="ＭＳ Ｐゴシック" panose="020B0600070205080204" pitchFamily="34" charset="-128"/>
              </a:rPr>
              <a:t>Web Role: IIS and ASP.NET in Windows Azure-supplied OS</a:t>
            </a:r>
          </a:p>
          <a:p>
            <a:r>
              <a:rPr lang="en-US" altLang="en-US">
                <a:ea typeface="ＭＳ Ｐゴシック" panose="020B0600070205080204" pitchFamily="34" charset="-128"/>
              </a:rPr>
              <a:t>Worker Role: arbitrary code in Windows Azure-supplied OS</a:t>
            </a:r>
          </a:p>
          <a:p>
            <a:r>
              <a:rPr lang="en-US" altLang="en-US">
                <a:ea typeface="ＭＳ Ｐゴシック" panose="020B0600070205080204" pitchFamily="34" charset="-128"/>
              </a:rPr>
              <a:t>VM Role: uploaded VHD with customer-supplied OS </a:t>
            </a:r>
          </a:p>
          <a:p>
            <a:pPr lvl="1"/>
            <a:r>
              <a:rPr lang="en-US" altLang="en-US">
                <a:ea typeface="ＭＳ Ｐゴシック" panose="020B0600070205080204" pitchFamily="34" charset="-128"/>
              </a:rPr>
              <a:t>Good for: manual install/configuration</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13" descr="internet cloud 75 opac">
            <a:extLst>
              <a:ext uri="{FF2B5EF4-FFF2-40B4-BE49-F238E27FC236}">
                <a16:creationId xmlns:a16="http://schemas.microsoft.com/office/drawing/2014/main" id="{905D28C4-97C6-E6C9-1331-AA207C79BF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24400"/>
            <a:ext cx="3886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a:extLst>
              <a:ext uri="{FF2B5EF4-FFF2-40B4-BE49-F238E27FC236}">
                <a16:creationId xmlns:a16="http://schemas.microsoft.com/office/drawing/2014/main" id="{E3EA05BA-D1C5-B8C4-5B60-CDD1A2BD0D72}"/>
              </a:ext>
            </a:extLst>
          </p:cNvPr>
          <p:cNvSpPr/>
          <p:nvPr/>
        </p:nvSpPr>
        <p:spPr bwMode="auto">
          <a:xfrm>
            <a:off x="381000" y="5521785"/>
            <a:ext cx="1270806" cy="327950"/>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sz="1000" dirty="0">
              <a:solidFill>
                <a:schemeClr val="tx1"/>
              </a:solidFill>
              <a:latin typeface="Arial" charset="0"/>
            </a:endParaRPr>
          </a:p>
        </p:txBody>
      </p:sp>
      <p:pic>
        <p:nvPicPr>
          <p:cNvPr id="84997" name="Picture 45" descr="Server">
            <a:extLst>
              <a:ext uri="{FF2B5EF4-FFF2-40B4-BE49-F238E27FC236}">
                <a16:creationId xmlns:a16="http://schemas.microsoft.com/office/drawing/2014/main" id="{E94E43FF-9A99-5AA4-36A2-75F6402FB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3" y="6127750"/>
            <a:ext cx="355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45" descr="Server">
            <a:extLst>
              <a:ext uri="{FF2B5EF4-FFF2-40B4-BE49-F238E27FC236}">
                <a16:creationId xmlns:a16="http://schemas.microsoft.com/office/drawing/2014/main" id="{9ABDF434-6183-8FF1-AFB0-8DB27BC4A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6127750"/>
            <a:ext cx="355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9" name="TextBox 32">
            <a:extLst>
              <a:ext uri="{FF2B5EF4-FFF2-40B4-BE49-F238E27FC236}">
                <a16:creationId xmlns:a16="http://schemas.microsoft.com/office/drawing/2014/main" id="{4B22B610-35DF-CADF-B5ED-7E87BE41FACE}"/>
              </a:ext>
            </a:extLst>
          </p:cNvPr>
          <p:cNvSpPr txBox="1">
            <a:spLocks noChangeArrowheads="1"/>
          </p:cNvSpPr>
          <p:nvPr/>
        </p:nvSpPr>
        <p:spPr bwMode="auto">
          <a:xfrm>
            <a:off x="2192338" y="6210300"/>
            <a:ext cx="4159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1100" b="1"/>
              <a:t>…</a:t>
            </a:r>
          </a:p>
        </p:txBody>
      </p:sp>
      <p:sp>
        <p:nvSpPr>
          <p:cNvPr id="34" name="Rectangle 33">
            <a:extLst>
              <a:ext uri="{FF2B5EF4-FFF2-40B4-BE49-F238E27FC236}">
                <a16:creationId xmlns:a16="http://schemas.microsoft.com/office/drawing/2014/main" id="{48D0E1DA-5537-6826-231E-CC063F12A993}"/>
              </a:ext>
            </a:extLst>
          </p:cNvPr>
          <p:cNvSpPr/>
          <p:nvPr/>
        </p:nvSpPr>
        <p:spPr bwMode="auto">
          <a:xfrm>
            <a:off x="389193" y="5882531"/>
            <a:ext cx="2582607" cy="204969"/>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lgn="ctr" eaLnBrk="1" hangingPunct="1">
              <a:defRPr/>
            </a:pPr>
            <a:endParaRPr lang="en-US" sz="1000" dirty="0">
              <a:solidFill>
                <a:schemeClr val="tx1"/>
              </a:solidFill>
              <a:latin typeface="Arial" charset="0"/>
            </a:endParaRPr>
          </a:p>
        </p:txBody>
      </p:sp>
      <p:sp>
        <p:nvSpPr>
          <p:cNvPr id="85003" name="TextBox 35">
            <a:extLst>
              <a:ext uri="{FF2B5EF4-FFF2-40B4-BE49-F238E27FC236}">
                <a16:creationId xmlns:a16="http://schemas.microsoft.com/office/drawing/2014/main" id="{0697E7A1-59F0-58B8-040E-82A61A1C2C23}"/>
              </a:ext>
            </a:extLst>
          </p:cNvPr>
          <p:cNvSpPr txBox="1">
            <a:spLocks noChangeArrowheads="1"/>
          </p:cNvSpPr>
          <p:nvPr/>
        </p:nvSpPr>
        <p:spPr bwMode="auto">
          <a:xfrm>
            <a:off x="1168400" y="5868988"/>
            <a:ext cx="10683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900" b="1"/>
              <a:t>Fabric</a:t>
            </a:r>
          </a:p>
        </p:txBody>
      </p:sp>
      <p:pic>
        <p:nvPicPr>
          <p:cNvPr id="85004" name="Picture 38" descr="Server">
            <a:extLst>
              <a:ext uri="{FF2B5EF4-FFF2-40B4-BE49-F238E27FC236}">
                <a16:creationId xmlns:a16="http://schemas.microsoft.com/office/drawing/2014/main" id="{2B621F82-DB02-DDB4-D6D0-DD38DF80C3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6127750"/>
            <a:ext cx="355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5" name="Picture 39" descr="Server">
            <a:extLst>
              <a:ext uri="{FF2B5EF4-FFF2-40B4-BE49-F238E27FC236}">
                <a16:creationId xmlns:a16="http://schemas.microsoft.com/office/drawing/2014/main" id="{94C97841-2417-AD34-DDD8-612D64E1FE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4463" y="6127750"/>
            <a:ext cx="355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6" name="Picture 43" descr="Server">
            <a:extLst>
              <a:ext uri="{FF2B5EF4-FFF2-40B4-BE49-F238E27FC236}">
                <a16:creationId xmlns:a16="http://schemas.microsoft.com/office/drawing/2014/main" id="{373899E8-DDAB-3C0C-4325-8C6F399FF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6127750"/>
            <a:ext cx="355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7" name="TextBox 46">
            <a:extLst>
              <a:ext uri="{FF2B5EF4-FFF2-40B4-BE49-F238E27FC236}">
                <a16:creationId xmlns:a16="http://schemas.microsoft.com/office/drawing/2014/main" id="{38F6B61E-667A-830C-1AFB-65A9934A5A84}"/>
              </a:ext>
            </a:extLst>
          </p:cNvPr>
          <p:cNvSpPr txBox="1">
            <a:spLocks noChangeArrowheads="1"/>
          </p:cNvSpPr>
          <p:nvPr/>
        </p:nvSpPr>
        <p:spPr bwMode="auto">
          <a:xfrm>
            <a:off x="390525" y="5562600"/>
            <a:ext cx="125571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900" b="1"/>
              <a:t> Compute</a:t>
            </a:r>
          </a:p>
        </p:txBody>
      </p:sp>
      <p:sp>
        <p:nvSpPr>
          <p:cNvPr id="48" name="Can 47">
            <a:extLst>
              <a:ext uri="{FF2B5EF4-FFF2-40B4-BE49-F238E27FC236}">
                <a16:creationId xmlns:a16="http://schemas.microsoft.com/office/drawing/2014/main" id="{A7C11CEA-EA06-465B-DBB3-AABBBFCD2CC2}"/>
              </a:ext>
            </a:extLst>
          </p:cNvPr>
          <p:cNvSpPr/>
          <p:nvPr/>
        </p:nvSpPr>
        <p:spPr bwMode="auto">
          <a:xfrm>
            <a:off x="1736517" y="5467132"/>
            <a:ext cx="1229813" cy="379879"/>
          </a:xfrm>
          <a:prstGeom prst="can">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sz="1000" dirty="0">
              <a:solidFill>
                <a:schemeClr val="tx1"/>
              </a:solidFill>
              <a:latin typeface="Arial" charset="0"/>
            </a:endParaRPr>
          </a:p>
        </p:txBody>
      </p:sp>
      <p:sp>
        <p:nvSpPr>
          <p:cNvPr id="85011" name="TextBox 53">
            <a:extLst>
              <a:ext uri="{FF2B5EF4-FFF2-40B4-BE49-F238E27FC236}">
                <a16:creationId xmlns:a16="http://schemas.microsoft.com/office/drawing/2014/main" id="{BFB90906-CC68-3165-34BC-AB530A691ED2}"/>
              </a:ext>
            </a:extLst>
          </p:cNvPr>
          <p:cNvSpPr txBox="1">
            <a:spLocks noChangeArrowheads="1"/>
          </p:cNvSpPr>
          <p:nvPr/>
        </p:nvSpPr>
        <p:spPr bwMode="auto">
          <a:xfrm>
            <a:off x="1736725" y="5556250"/>
            <a:ext cx="1230313"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900" b="1"/>
              <a:t>Storage</a:t>
            </a:r>
          </a:p>
        </p:txBody>
      </p:sp>
      <p:sp>
        <p:nvSpPr>
          <p:cNvPr id="85012" name="Freeform 55">
            <a:extLst>
              <a:ext uri="{FF2B5EF4-FFF2-40B4-BE49-F238E27FC236}">
                <a16:creationId xmlns:a16="http://schemas.microsoft.com/office/drawing/2014/main" id="{D895D690-0E7F-A655-7BDD-292DE7612BEB}"/>
              </a:ext>
            </a:extLst>
          </p:cNvPr>
          <p:cNvSpPr>
            <a:spLocks/>
          </p:cNvSpPr>
          <p:nvPr/>
        </p:nvSpPr>
        <p:spPr bwMode="auto">
          <a:xfrm flipH="1">
            <a:off x="1517650" y="5195888"/>
            <a:ext cx="842963" cy="271462"/>
          </a:xfrm>
          <a:custGeom>
            <a:avLst/>
            <a:gdLst>
              <a:gd name="T0" fmla="*/ 21067 w 1270000"/>
              <a:gd name="T1" fmla="*/ 15 h 694944"/>
              <a:gd name="T2" fmla="*/ 3270 w 1270000"/>
              <a:gd name="T3" fmla="*/ 7 h 694944"/>
              <a:gd name="T4" fmla="*/ 1450 w 1270000"/>
              <a:gd name="T5" fmla="*/ 57 h 694944"/>
              <a:gd name="T6" fmla="*/ 0 60000 65536"/>
              <a:gd name="T7" fmla="*/ 0 60000 65536"/>
              <a:gd name="T8" fmla="*/ 0 60000 65536"/>
            </a:gdLst>
            <a:ahLst/>
            <a:cxnLst>
              <a:cxn ang="T6">
                <a:pos x="T0" y="T1"/>
              </a:cxn>
              <a:cxn ang="T7">
                <a:pos x="T2" y="T3"/>
              </a:cxn>
              <a:cxn ang="T8">
                <a:pos x="T4" y="T5"/>
              </a:cxn>
            </a:cxnLst>
            <a:rect l="0" t="0" r="r" b="b"/>
            <a:pathLst>
              <a:path w="1270000" h="694944">
                <a:moveTo>
                  <a:pt x="1270000" y="182880"/>
                </a:moveTo>
                <a:cubicBezTo>
                  <a:pt x="832104" y="91440"/>
                  <a:pt x="394208" y="0"/>
                  <a:pt x="197104" y="85344"/>
                </a:cubicBezTo>
                <a:cubicBezTo>
                  <a:pt x="0" y="170688"/>
                  <a:pt x="43688" y="432816"/>
                  <a:pt x="87376" y="694944"/>
                </a:cubicBez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58" name="Oval 106">
            <a:extLst>
              <a:ext uri="{FF2B5EF4-FFF2-40B4-BE49-F238E27FC236}">
                <a16:creationId xmlns:a16="http://schemas.microsoft.com/office/drawing/2014/main" id="{B1CF05F0-44E4-46DD-BE2A-0FBFA1BB5022}"/>
              </a:ext>
            </a:extLst>
          </p:cNvPr>
          <p:cNvSpPr>
            <a:spLocks noChangeArrowheads="1"/>
          </p:cNvSpPr>
          <p:nvPr/>
        </p:nvSpPr>
        <p:spPr bwMode="auto">
          <a:xfrm>
            <a:off x="468453" y="5065397"/>
            <a:ext cx="1137976" cy="457007"/>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a:lstStyle/>
          <a:p>
            <a:pPr>
              <a:defRPr/>
            </a:pPr>
            <a:endParaRPr lang="en-US" sz="1000" dirty="0">
              <a:solidFill>
                <a:schemeClr val="tx1"/>
              </a:solidFill>
            </a:endParaRPr>
          </a:p>
        </p:txBody>
      </p:sp>
      <p:sp>
        <p:nvSpPr>
          <p:cNvPr id="85016" name="Text Box 27">
            <a:extLst>
              <a:ext uri="{FF2B5EF4-FFF2-40B4-BE49-F238E27FC236}">
                <a16:creationId xmlns:a16="http://schemas.microsoft.com/office/drawing/2014/main" id="{3458DCDE-0B4C-DCB4-26B3-972569324A7E}"/>
              </a:ext>
            </a:extLst>
          </p:cNvPr>
          <p:cNvSpPr txBox="1">
            <a:spLocks noChangeArrowheads="1"/>
          </p:cNvSpPr>
          <p:nvPr/>
        </p:nvSpPr>
        <p:spPr bwMode="auto">
          <a:xfrm>
            <a:off x="500063" y="5168900"/>
            <a:ext cx="1049337"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900" b="1" i="1"/>
              <a:t>Application</a:t>
            </a:r>
          </a:p>
        </p:txBody>
      </p:sp>
      <p:grpSp>
        <p:nvGrpSpPr>
          <p:cNvPr id="2" name="Group 54">
            <a:extLst>
              <a:ext uri="{FF2B5EF4-FFF2-40B4-BE49-F238E27FC236}">
                <a16:creationId xmlns:a16="http://schemas.microsoft.com/office/drawing/2014/main" id="{F9643AF1-52B4-6E5A-C894-D79CF944FF8B}"/>
              </a:ext>
            </a:extLst>
          </p:cNvPr>
          <p:cNvGrpSpPr>
            <a:grpSpLocks/>
          </p:cNvGrpSpPr>
          <p:nvPr/>
        </p:nvGrpSpPr>
        <p:grpSpPr bwMode="auto">
          <a:xfrm>
            <a:off x="190500" y="965200"/>
            <a:ext cx="8953500" cy="5054600"/>
            <a:chOff x="190500" y="965200"/>
            <a:chExt cx="8953500" cy="5054600"/>
          </a:xfrm>
        </p:grpSpPr>
        <p:grpSp>
          <p:nvGrpSpPr>
            <p:cNvPr id="85077" name="Oval 75">
              <a:extLst>
                <a:ext uri="{FF2B5EF4-FFF2-40B4-BE49-F238E27FC236}">
                  <a16:creationId xmlns:a16="http://schemas.microsoft.com/office/drawing/2014/main" id="{4587C643-BFF6-817A-54A1-25CCF224244E}"/>
                </a:ext>
              </a:extLst>
            </p:cNvPr>
            <p:cNvGrpSpPr>
              <a:grpSpLocks/>
            </p:cNvGrpSpPr>
            <p:nvPr/>
          </p:nvGrpSpPr>
          <p:grpSpPr bwMode="auto">
            <a:xfrm>
              <a:off x="1244600" y="914400"/>
              <a:ext cx="7988300" cy="4584700"/>
              <a:chOff x="1244600" y="914400"/>
              <a:chExt cx="7988300" cy="4584700"/>
            </a:xfrm>
          </p:grpSpPr>
          <p:pic>
            <p:nvPicPr>
              <p:cNvPr id="85083" name="Oval 75">
                <a:extLst>
                  <a:ext uri="{FF2B5EF4-FFF2-40B4-BE49-F238E27FC236}">
                    <a16:creationId xmlns:a16="http://schemas.microsoft.com/office/drawing/2014/main" id="{1A8B5711-6DD3-8C36-1368-2E0AD8AFDB6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914400"/>
                <a:ext cx="79883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84" name="Text Box 86">
                <a:extLst>
                  <a:ext uri="{FF2B5EF4-FFF2-40B4-BE49-F238E27FC236}">
                    <a16:creationId xmlns:a16="http://schemas.microsoft.com/office/drawing/2014/main" id="{7B70594A-F76A-5F82-510D-3FCFD57F2883}"/>
                  </a:ext>
                </a:extLst>
              </p:cNvPr>
              <p:cNvSpPr txBox="1">
                <a:spLocks noChangeArrowheads="1"/>
              </p:cNvSpPr>
              <p:nvPr/>
            </p:nvSpPr>
            <p:spPr bwMode="auto">
              <a:xfrm>
                <a:off x="2444801" y="1616155"/>
                <a:ext cx="5549798" cy="314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000">
                  <a:solidFill>
                    <a:srgbClr val="000000"/>
                  </a:solidFill>
                </a:endParaRPr>
              </a:p>
            </p:txBody>
          </p:sp>
        </p:grpSp>
        <p:cxnSp>
          <p:nvCxnSpPr>
            <p:cNvPr id="59" name="Straight Connector 58">
              <a:extLst>
                <a:ext uri="{FF2B5EF4-FFF2-40B4-BE49-F238E27FC236}">
                  <a16:creationId xmlns:a16="http://schemas.microsoft.com/office/drawing/2014/main" id="{4BB6A4BC-BAF3-8B59-63F6-C66C35CA9A9C}"/>
                </a:ext>
              </a:extLst>
            </p:cNvPr>
            <p:cNvCxnSpPr/>
            <p:nvPr/>
          </p:nvCxnSpPr>
          <p:spPr bwMode="auto">
            <a:xfrm flipV="1">
              <a:off x="1212850" y="5370513"/>
              <a:ext cx="4705350" cy="630237"/>
            </a:xfrm>
            <a:prstGeom prst="line">
              <a:avLst/>
            </a:prstGeom>
            <a:noFill/>
            <a:ln w="6350" cap="flat" cmpd="sng" algn="ctr">
              <a:solidFill>
                <a:schemeClr val="accent2">
                  <a:lumMod val="40000"/>
                  <a:lumOff val="60000"/>
                </a:schemeClr>
              </a:solidFill>
              <a:prstDash val="solid"/>
              <a:round/>
              <a:headEnd type="none" w="med" len="med"/>
              <a:tailEnd type="none" w="med" len="med"/>
            </a:ln>
            <a:effectLst/>
          </p:spPr>
        </p:cxnSp>
        <p:grpSp>
          <p:nvGrpSpPr>
            <p:cNvPr id="85079" name="Oval 59">
              <a:extLst>
                <a:ext uri="{FF2B5EF4-FFF2-40B4-BE49-F238E27FC236}">
                  <a16:creationId xmlns:a16="http://schemas.microsoft.com/office/drawing/2014/main" id="{64580DE9-6E34-3D9E-5AE5-1749F0D23DB4}"/>
                </a:ext>
              </a:extLst>
            </p:cNvPr>
            <p:cNvGrpSpPr>
              <a:grpSpLocks/>
            </p:cNvGrpSpPr>
            <p:nvPr/>
          </p:nvGrpSpPr>
          <p:grpSpPr bwMode="auto">
            <a:xfrm>
              <a:off x="152400" y="4902200"/>
              <a:ext cx="1727200" cy="1206500"/>
              <a:chOff x="152400" y="4902200"/>
              <a:chExt cx="1727200" cy="1206500"/>
            </a:xfrm>
          </p:grpSpPr>
          <p:pic>
            <p:nvPicPr>
              <p:cNvPr id="85081" name="Oval 59">
                <a:extLst>
                  <a:ext uri="{FF2B5EF4-FFF2-40B4-BE49-F238E27FC236}">
                    <a16:creationId xmlns:a16="http://schemas.microsoft.com/office/drawing/2014/main" id="{4245585C-CE86-8634-926B-7D3EC578712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902200"/>
                <a:ext cx="1727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82" name="Text Box 90">
                <a:extLst>
                  <a:ext uri="{FF2B5EF4-FFF2-40B4-BE49-F238E27FC236}">
                    <a16:creationId xmlns:a16="http://schemas.microsoft.com/office/drawing/2014/main" id="{23103CDB-6BAF-41F8-AB30-9E915DA1CDBD}"/>
                  </a:ext>
                </a:extLst>
              </p:cNvPr>
              <p:cNvSpPr txBox="1">
                <a:spLocks noChangeArrowheads="1"/>
              </p:cNvSpPr>
              <p:nvPr/>
            </p:nvSpPr>
            <p:spPr bwMode="auto">
              <a:xfrm>
                <a:off x="424844" y="5109229"/>
                <a:ext cx="1131512" cy="75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2000">
                  <a:solidFill>
                    <a:srgbClr val="000000"/>
                  </a:solidFill>
                </a:endParaRPr>
              </a:p>
            </p:txBody>
          </p:sp>
        </p:grpSp>
        <p:cxnSp>
          <p:nvCxnSpPr>
            <p:cNvPr id="62" name="Straight Connector 61">
              <a:extLst>
                <a:ext uri="{FF2B5EF4-FFF2-40B4-BE49-F238E27FC236}">
                  <a16:creationId xmlns:a16="http://schemas.microsoft.com/office/drawing/2014/main" id="{2DEFC7DA-34B7-EF0E-4BFE-D19964FC73A3}"/>
                </a:ext>
              </a:extLst>
            </p:cNvPr>
            <p:cNvCxnSpPr/>
            <p:nvPr/>
          </p:nvCxnSpPr>
          <p:spPr bwMode="auto">
            <a:xfrm rot="5400000" flipH="1" flipV="1">
              <a:off x="-326231" y="3515519"/>
              <a:ext cx="2317750" cy="1077912"/>
            </a:xfrm>
            <a:prstGeom prst="line">
              <a:avLst/>
            </a:prstGeom>
            <a:noFill/>
            <a:ln w="6350" cap="flat" cmpd="sng" algn="ctr">
              <a:solidFill>
                <a:schemeClr val="accent2">
                  <a:lumMod val="40000"/>
                  <a:lumOff val="60000"/>
                </a:schemeClr>
              </a:solidFill>
              <a:prstDash val="solid"/>
              <a:round/>
              <a:headEnd type="none" w="med" len="med"/>
              <a:tailEnd type="none" w="med" len="med"/>
            </a:ln>
            <a:effectLst/>
          </p:spPr>
        </p:cxnSp>
      </p:grpSp>
      <p:grpSp>
        <p:nvGrpSpPr>
          <p:cNvPr id="3" name="Group 63">
            <a:extLst>
              <a:ext uri="{FF2B5EF4-FFF2-40B4-BE49-F238E27FC236}">
                <a16:creationId xmlns:a16="http://schemas.microsoft.com/office/drawing/2014/main" id="{1893F492-D79F-B9F7-F14E-B042899F6DFE}"/>
              </a:ext>
            </a:extLst>
          </p:cNvPr>
          <p:cNvGrpSpPr>
            <a:grpSpLocks/>
          </p:cNvGrpSpPr>
          <p:nvPr/>
        </p:nvGrpSpPr>
        <p:grpSpPr bwMode="auto">
          <a:xfrm>
            <a:off x="2819400" y="4191000"/>
            <a:ext cx="4876800" cy="571500"/>
            <a:chOff x="2819400" y="4191000"/>
            <a:chExt cx="4876800" cy="571504"/>
          </a:xfrm>
        </p:grpSpPr>
        <p:grpSp>
          <p:nvGrpSpPr>
            <p:cNvPr id="85073" name="Rectangle 72">
              <a:extLst>
                <a:ext uri="{FF2B5EF4-FFF2-40B4-BE49-F238E27FC236}">
                  <a16:creationId xmlns:a16="http://schemas.microsoft.com/office/drawing/2014/main" id="{5A091614-4ECD-4DC6-0F22-5D3FE08D2728}"/>
                </a:ext>
              </a:extLst>
            </p:cNvPr>
            <p:cNvGrpSpPr>
              <a:grpSpLocks/>
            </p:cNvGrpSpPr>
            <p:nvPr/>
          </p:nvGrpSpPr>
          <p:grpSpPr bwMode="auto">
            <a:xfrm>
              <a:off x="2755900" y="4152900"/>
              <a:ext cx="4991100" cy="685805"/>
              <a:chOff x="2755900" y="4152900"/>
              <a:chExt cx="4991100" cy="685800"/>
            </a:xfrm>
          </p:grpSpPr>
          <p:pic>
            <p:nvPicPr>
              <p:cNvPr id="85075" name="Rectangle 72">
                <a:extLst>
                  <a:ext uri="{FF2B5EF4-FFF2-40B4-BE49-F238E27FC236}">
                    <a16:creationId xmlns:a16="http://schemas.microsoft.com/office/drawing/2014/main" id="{50D8CC5B-5495-1B48-332D-C06FCA4BA98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5900" y="4152900"/>
                <a:ext cx="4991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76" name="Text Box 82">
                <a:extLst>
                  <a:ext uri="{FF2B5EF4-FFF2-40B4-BE49-F238E27FC236}">
                    <a16:creationId xmlns:a16="http://schemas.microsoft.com/office/drawing/2014/main" id="{50D8AF71-31BF-E5E6-6187-FEE094723D41}"/>
                  </a:ext>
                </a:extLst>
              </p:cNvPr>
              <p:cNvSpPr txBox="1">
                <a:spLocks noChangeArrowheads="1"/>
              </p:cNvSpPr>
              <p:nvPr/>
            </p:nvSpPr>
            <p:spPr bwMode="auto">
              <a:xfrm>
                <a:off x="2819400" y="4191000"/>
                <a:ext cx="4876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Arial" panose="020B0604020202020204" pitchFamily="34" charset="0"/>
                </a:endParaRPr>
              </a:p>
            </p:txBody>
          </p:sp>
        </p:grpSp>
        <p:sp>
          <p:nvSpPr>
            <p:cNvPr id="85074" name="TextBox 71">
              <a:extLst>
                <a:ext uri="{FF2B5EF4-FFF2-40B4-BE49-F238E27FC236}">
                  <a16:creationId xmlns:a16="http://schemas.microsoft.com/office/drawing/2014/main" id="{961FDA0F-28A6-AE91-ACA7-74AFC3AC463E}"/>
                </a:ext>
              </a:extLst>
            </p:cNvPr>
            <p:cNvSpPr txBox="1">
              <a:spLocks noChangeArrowheads="1"/>
            </p:cNvSpPr>
            <p:nvPr/>
          </p:nvSpPr>
          <p:spPr bwMode="auto">
            <a:xfrm>
              <a:off x="3733800" y="4267200"/>
              <a:ext cx="3048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Fabric</a:t>
              </a:r>
            </a:p>
          </p:txBody>
        </p:sp>
      </p:grpSp>
      <p:sp>
        <p:nvSpPr>
          <p:cNvPr id="85019" name="Title 50">
            <a:extLst>
              <a:ext uri="{FF2B5EF4-FFF2-40B4-BE49-F238E27FC236}">
                <a16:creationId xmlns:a16="http://schemas.microsoft.com/office/drawing/2014/main" id="{8578D540-CC38-273D-B2A3-779B4F7F1C1D}"/>
              </a:ext>
            </a:extLst>
          </p:cNvPr>
          <p:cNvSpPr>
            <a:spLocks noGrp="1" noChangeArrowheads="1"/>
          </p:cNvSpPr>
          <p:nvPr>
            <p:ph type="title"/>
          </p:nvPr>
        </p:nvSpPr>
        <p:spPr>
          <a:xfrm>
            <a:off x="304800" y="76200"/>
            <a:ext cx="8756650" cy="838200"/>
          </a:xfrm>
        </p:spPr>
        <p:txBody>
          <a:bodyPr/>
          <a:lstStyle/>
          <a:p>
            <a:r>
              <a:rPr lang="en-US" altLang="en-US">
                <a:ea typeface="ＭＳ Ｐゴシック" panose="020B0600070205080204" pitchFamily="34" charset="-128"/>
              </a:rPr>
              <a:t>Multi-tier cloud service</a:t>
            </a:r>
            <a:endParaRPr lang="en-US" altLang="en-US" sz="3200">
              <a:solidFill>
                <a:schemeClr val="tx2"/>
              </a:solidFill>
              <a:ea typeface="ＭＳ Ｐゴシック" panose="020B0600070205080204" pitchFamily="34" charset="-128"/>
            </a:endParaRPr>
          </a:p>
        </p:txBody>
      </p:sp>
      <p:grpSp>
        <p:nvGrpSpPr>
          <p:cNvPr id="4" name="Group 65">
            <a:extLst>
              <a:ext uri="{FF2B5EF4-FFF2-40B4-BE49-F238E27FC236}">
                <a16:creationId xmlns:a16="http://schemas.microsoft.com/office/drawing/2014/main" id="{30E50E3B-2527-2ED7-2033-AD3C1D3494F0}"/>
              </a:ext>
            </a:extLst>
          </p:cNvPr>
          <p:cNvGrpSpPr>
            <a:grpSpLocks/>
          </p:cNvGrpSpPr>
          <p:nvPr/>
        </p:nvGrpSpPr>
        <p:grpSpPr bwMode="auto">
          <a:xfrm>
            <a:off x="2819400" y="1600200"/>
            <a:ext cx="5867400" cy="4800600"/>
            <a:chOff x="2819400" y="1600200"/>
            <a:chExt cx="5867400" cy="4800600"/>
          </a:xfrm>
        </p:grpSpPr>
        <p:grpSp>
          <p:nvGrpSpPr>
            <p:cNvPr id="85055" name="Rectangle 78">
              <a:extLst>
                <a:ext uri="{FF2B5EF4-FFF2-40B4-BE49-F238E27FC236}">
                  <a16:creationId xmlns:a16="http://schemas.microsoft.com/office/drawing/2014/main" id="{219DB0D6-688F-2E44-875F-6175E5BDA470}"/>
                </a:ext>
              </a:extLst>
            </p:cNvPr>
            <p:cNvGrpSpPr>
              <a:grpSpLocks/>
            </p:cNvGrpSpPr>
            <p:nvPr/>
          </p:nvGrpSpPr>
          <p:grpSpPr bwMode="auto">
            <a:xfrm>
              <a:off x="2755900" y="1562100"/>
              <a:ext cx="2552700" cy="2324100"/>
              <a:chOff x="2755900" y="1562100"/>
              <a:chExt cx="2552700" cy="2324100"/>
            </a:xfrm>
          </p:grpSpPr>
          <p:pic>
            <p:nvPicPr>
              <p:cNvPr id="85071" name="Rectangle 78">
                <a:extLst>
                  <a:ext uri="{FF2B5EF4-FFF2-40B4-BE49-F238E27FC236}">
                    <a16:creationId xmlns:a16="http://schemas.microsoft.com/office/drawing/2014/main" id="{F15E4324-553C-9EAF-9A64-DF18D2A7809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5900" y="1562100"/>
                <a:ext cx="25527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72" name="Text Box 64">
                <a:extLst>
                  <a:ext uri="{FF2B5EF4-FFF2-40B4-BE49-F238E27FC236}">
                    <a16:creationId xmlns:a16="http://schemas.microsoft.com/office/drawing/2014/main" id="{A92F609F-0D61-49B1-1786-A0AD52040370}"/>
                  </a:ext>
                </a:extLst>
              </p:cNvPr>
              <p:cNvSpPr txBox="1">
                <a:spLocks noChangeArrowheads="1"/>
              </p:cNvSpPr>
              <p:nvPr/>
            </p:nvSpPr>
            <p:spPr bwMode="auto">
              <a:xfrm>
                <a:off x="2819400" y="1600200"/>
                <a:ext cx="2438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a:solidFill>
                    <a:srgbClr val="FFFFFF"/>
                  </a:solidFill>
                  <a:latin typeface="Arial" panose="020B0604020202020204" pitchFamily="34" charset="0"/>
                </a:endParaRPr>
              </a:p>
            </p:txBody>
          </p:sp>
        </p:grpSp>
        <p:grpSp>
          <p:nvGrpSpPr>
            <p:cNvPr id="85056" name="Rectangle 82">
              <a:extLst>
                <a:ext uri="{FF2B5EF4-FFF2-40B4-BE49-F238E27FC236}">
                  <a16:creationId xmlns:a16="http://schemas.microsoft.com/office/drawing/2014/main" id="{F54E7822-8680-5F65-EA42-96A0E382FEF0}"/>
                </a:ext>
              </a:extLst>
            </p:cNvPr>
            <p:cNvGrpSpPr>
              <a:grpSpLocks/>
            </p:cNvGrpSpPr>
            <p:nvPr/>
          </p:nvGrpSpPr>
          <p:grpSpPr bwMode="auto">
            <a:xfrm>
              <a:off x="2908300" y="1714500"/>
              <a:ext cx="2552700" cy="2324100"/>
              <a:chOff x="2908300" y="1714500"/>
              <a:chExt cx="2552700" cy="2324100"/>
            </a:xfrm>
          </p:grpSpPr>
          <p:pic>
            <p:nvPicPr>
              <p:cNvPr id="85069" name="Rectangle 82">
                <a:extLst>
                  <a:ext uri="{FF2B5EF4-FFF2-40B4-BE49-F238E27FC236}">
                    <a16:creationId xmlns:a16="http://schemas.microsoft.com/office/drawing/2014/main" id="{B9056471-015C-8301-F40E-7BD818025B3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8300" y="1714500"/>
                <a:ext cx="25527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70" name="Text Box 67">
                <a:extLst>
                  <a:ext uri="{FF2B5EF4-FFF2-40B4-BE49-F238E27FC236}">
                    <a16:creationId xmlns:a16="http://schemas.microsoft.com/office/drawing/2014/main" id="{B9C790F9-B1A5-80D9-0275-43541D78F460}"/>
                  </a:ext>
                </a:extLst>
              </p:cNvPr>
              <p:cNvSpPr txBox="1">
                <a:spLocks noChangeArrowheads="1"/>
              </p:cNvSpPr>
              <p:nvPr/>
            </p:nvSpPr>
            <p:spPr bwMode="auto">
              <a:xfrm>
                <a:off x="2971800" y="1752600"/>
                <a:ext cx="2438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a:solidFill>
                    <a:srgbClr val="FFFFFF"/>
                  </a:solidFill>
                  <a:latin typeface="Arial" panose="020B0604020202020204" pitchFamily="34" charset="0"/>
                </a:endParaRPr>
              </a:p>
            </p:txBody>
          </p:sp>
        </p:grpSp>
        <p:grpSp>
          <p:nvGrpSpPr>
            <p:cNvPr id="85057" name="Rectangle 81">
              <a:extLst>
                <a:ext uri="{FF2B5EF4-FFF2-40B4-BE49-F238E27FC236}">
                  <a16:creationId xmlns:a16="http://schemas.microsoft.com/office/drawing/2014/main" id="{10D0D54D-9582-28D5-AFBA-9392F13E637D}"/>
                </a:ext>
              </a:extLst>
            </p:cNvPr>
            <p:cNvGrpSpPr>
              <a:grpSpLocks/>
            </p:cNvGrpSpPr>
            <p:nvPr/>
          </p:nvGrpSpPr>
          <p:grpSpPr bwMode="auto">
            <a:xfrm>
              <a:off x="5803900" y="1562100"/>
              <a:ext cx="1866900" cy="2324100"/>
              <a:chOff x="5803900" y="1562100"/>
              <a:chExt cx="1866900" cy="2324100"/>
            </a:xfrm>
          </p:grpSpPr>
          <p:pic>
            <p:nvPicPr>
              <p:cNvPr id="85067" name="Rectangle 81">
                <a:extLst>
                  <a:ext uri="{FF2B5EF4-FFF2-40B4-BE49-F238E27FC236}">
                    <a16:creationId xmlns:a16="http://schemas.microsoft.com/office/drawing/2014/main" id="{91514824-4700-751C-0EBE-16067CAF967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3900" y="1562100"/>
                <a:ext cx="18669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68" name="Text Box 70">
                <a:extLst>
                  <a:ext uri="{FF2B5EF4-FFF2-40B4-BE49-F238E27FC236}">
                    <a16:creationId xmlns:a16="http://schemas.microsoft.com/office/drawing/2014/main" id="{A57FE0F2-57A4-69AE-CCCA-24A53FBA1CF0}"/>
                  </a:ext>
                </a:extLst>
              </p:cNvPr>
              <p:cNvSpPr txBox="1">
                <a:spLocks noChangeArrowheads="1"/>
              </p:cNvSpPr>
              <p:nvPr/>
            </p:nvSpPr>
            <p:spPr bwMode="auto">
              <a:xfrm>
                <a:off x="5867400" y="1600200"/>
                <a:ext cx="1752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a:solidFill>
                    <a:srgbClr val="FFFFFF"/>
                  </a:solidFill>
                  <a:latin typeface="Arial" panose="020B0604020202020204" pitchFamily="34" charset="0"/>
                </a:endParaRPr>
              </a:p>
            </p:txBody>
          </p:sp>
        </p:grpSp>
        <p:grpSp>
          <p:nvGrpSpPr>
            <p:cNvPr id="85058" name="Rectangle 83">
              <a:extLst>
                <a:ext uri="{FF2B5EF4-FFF2-40B4-BE49-F238E27FC236}">
                  <a16:creationId xmlns:a16="http://schemas.microsoft.com/office/drawing/2014/main" id="{BE7B599D-C6D7-7283-E4DF-D85668F7ECD4}"/>
                </a:ext>
              </a:extLst>
            </p:cNvPr>
            <p:cNvGrpSpPr>
              <a:grpSpLocks/>
            </p:cNvGrpSpPr>
            <p:nvPr/>
          </p:nvGrpSpPr>
          <p:grpSpPr bwMode="auto">
            <a:xfrm>
              <a:off x="5956300" y="1714500"/>
              <a:ext cx="1790700" cy="2324100"/>
              <a:chOff x="5956300" y="1714500"/>
              <a:chExt cx="1790700" cy="2324100"/>
            </a:xfrm>
          </p:grpSpPr>
          <p:pic>
            <p:nvPicPr>
              <p:cNvPr id="85065" name="Rectangle 83">
                <a:extLst>
                  <a:ext uri="{FF2B5EF4-FFF2-40B4-BE49-F238E27FC236}">
                    <a16:creationId xmlns:a16="http://schemas.microsoft.com/office/drawing/2014/main" id="{BC7A1CDE-4B2C-2B74-7041-D728BD5DA51C}"/>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6300" y="1714500"/>
                <a:ext cx="17907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66" name="Text Box 73">
                <a:extLst>
                  <a:ext uri="{FF2B5EF4-FFF2-40B4-BE49-F238E27FC236}">
                    <a16:creationId xmlns:a16="http://schemas.microsoft.com/office/drawing/2014/main" id="{7DBD93F0-79E8-FDD3-4D3F-6F38B8BD03B2}"/>
                  </a:ext>
                </a:extLst>
              </p:cNvPr>
              <p:cNvSpPr txBox="1">
                <a:spLocks noChangeArrowheads="1"/>
              </p:cNvSpPr>
              <p:nvPr/>
            </p:nvSpPr>
            <p:spPr bwMode="auto">
              <a:xfrm>
                <a:off x="6019800" y="1752600"/>
                <a:ext cx="1676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a:solidFill>
                    <a:srgbClr val="FFFFFF"/>
                  </a:solidFill>
                  <a:latin typeface="Arial" panose="020B0604020202020204" pitchFamily="34" charset="0"/>
                </a:endParaRPr>
              </a:p>
            </p:txBody>
          </p:sp>
        </p:grpSp>
        <p:sp>
          <p:nvSpPr>
            <p:cNvPr id="85059" name="TextBox 87">
              <a:extLst>
                <a:ext uri="{FF2B5EF4-FFF2-40B4-BE49-F238E27FC236}">
                  <a16:creationId xmlns:a16="http://schemas.microsoft.com/office/drawing/2014/main" id="{9182ED13-C4B1-2A21-115B-FC2D1510CF4F}"/>
                </a:ext>
              </a:extLst>
            </p:cNvPr>
            <p:cNvSpPr txBox="1">
              <a:spLocks noChangeArrowheads="1"/>
            </p:cNvSpPr>
            <p:nvPr/>
          </p:nvSpPr>
          <p:spPr bwMode="auto">
            <a:xfrm>
              <a:off x="7924800" y="5943600"/>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i="1"/>
                <a:t>VM</a:t>
              </a:r>
            </a:p>
          </p:txBody>
        </p:sp>
        <p:sp>
          <p:nvSpPr>
            <p:cNvPr id="85060" name="TextBox 56">
              <a:extLst>
                <a:ext uri="{FF2B5EF4-FFF2-40B4-BE49-F238E27FC236}">
                  <a16:creationId xmlns:a16="http://schemas.microsoft.com/office/drawing/2014/main" id="{2E809A93-6B4E-0538-2FEC-0848C66CD783}"/>
                </a:ext>
              </a:extLst>
            </p:cNvPr>
            <p:cNvSpPr txBox="1">
              <a:spLocks noChangeArrowheads="1"/>
            </p:cNvSpPr>
            <p:nvPr/>
          </p:nvSpPr>
          <p:spPr bwMode="auto">
            <a:xfrm>
              <a:off x="3581400" y="1752600"/>
              <a:ext cx="1232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b="1"/>
                <a:t>Web Role</a:t>
              </a:r>
            </a:p>
          </p:txBody>
        </p:sp>
        <p:sp>
          <p:nvSpPr>
            <p:cNvPr id="85061" name="TextBox 66">
              <a:extLst>
                <a:ext uri="{FF2B5EF4-FFF2-40B4-BE49-F238E27FC236}">
                  <a16:creationId xmlns:a16="http://schemas.microsoft.com/office/drawing/2014/main" id="{B31CABEA-4506-D734-767B-8C16C01AE78E}"/>
                </a:ext>
              </a:extLst>
            </p:cNvPr>
            <p:cNvSpPr txBox="1">
              <a:spLocks noChangeArrowheads="1"/>
            </p:cNvSpPr>
            <p:nvPr/>
          </p:nvSpPr>
          <p:spPr bwMode="auto">
            <a:xfrm>
              <a:off x="6096000" y="1752600"/>
              <a:ext cx="1597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b="1"/>
                <a:t>Worker Role</a:t>
              </a:r>
            </a:p>
          </p:txBody>
        </p:sp>
        <p:sp>
          <p:nvSpPr>
            <p:cNvPr id="93" name="Rectangle 92">
              <a:extLst>
                <a:ext uri="{FF2B5EF4-FFF2-40B4-BE49-F238E27FC236}">
                  <a16:creationId xmlns:a16="http://schemas.microsoft.com/office/drawing/2014/main" id="{0CDFD7C6-B689-A252-678C-7A1DDCC13EAF}"/>
                </a:ext>
              </a:extLst>
            </p:cNvPr>
            <p:cNvSpPr/>
            <p:nvPr/>
          </p:nvSpPr>
          <p:spPr>
            <a:xfrm>
              <a:off x="7315200" y="5943600"/>
              <a:ext cx="685800" cy="457200"/>
            </a:xfrm>
            <a:prstGeom prst="rect">
              <a:avLst/>
            </a:prstGeom>
            <a:ln>
              <a:headEnd type="none" w="lg" len="lg"/>
              <a:tailEnd type="stealth" w="lg" len="lg"/>
            </a:ln>
          </p:spPr>
          <p:style>
            <a:lnRef idx="0">
              <a:schemeClr val="accent5"/>
            </a:lnRef>
            <a:fillRef idx="3">
              <a:schemeClr val="accent5"/>
            </a:fillRef>
            <a:effectRef idx="3">
              <a:schemeClr val="accent5"/>
            </a:effectRef>
            <a:fontRef idx="minor">
              <a:schemeClr val="lt1"/>
            </a:fontRef>
          </p:style>
          <p:txBody>
            <a:bodyPr wrap="none" anchor="ctr"/>
            <a:lstStyle/>
            <a:p>
              <a:pPr algn="ctr">
                <a:defRPr/>
              </a:pPr>
              <a:endParaRPr lang="en-US" dirty="0">
                <a:latin typeface="Arial" charset="0"/>
              </a:endParaRPr>
            </a:p>
          </p:txBody>
        </p:sp>
      </p:grpSp>
      <p:grpSp>
        <p:nvGrpSpPr>
          <p:cNvPr id="5" name="Group 80">
            <a:extLst>
              <a:ext uri="{FF2B5EF4-FFF2-40B4-BE49-F238E27FC236}">
                <a16:creationId xmlns:a16="http://schemas.microsoft.com/office/drawing/2014/main" id="{826AE4AC-AC80-0951-5C5D-F378558654AE}"/>
              </a:ext>
            </a:extLst>
          </p:cNvPr>
          <p:cNvGrpSpPr>
            <a:grpSpLocks/>
          </p:cNvGrpSpPr>
          <p:nvPr/>
        </p:nvGrpSpPr>
        <p:grpSpPr bwMode="auto">
          <a:xfrm>
            <a:off x="4419600" y="3122613"/>
            <a:ext cx="3094038" cy="1066800"/>
            <a:chOff x="4419600" y="3123190"/>
            <a:chExt cx="3094234" cy="1066954"/>
          </a:xfrm>
        </p:grpSpPr>
        <p:sp>
          <p:nvSpPr>
            <p:cNvPr id="85045" name="Freeform 104">
              <a:extLst>
                <a:ext uri="{FF2B5EF4-FFF2-40B4-BE49-F238E27FC236}">
                  <a16:creationId xmlns:a16="http://schemas.microsoft.com/office/drawing/2014/main" id="{570A06E9-F496-C2CC-4AE6-676FFE9E473D}"/>
                </a:ext>
              </a:extLst>
            </p:cNvPr>
            <p:cNvSpPr>
              <a:spLocks/>
            </p:cNvSpPr>
            <p:nvPr/>
          </p:nvSpPr>
          <p:spPr bwMode="auto">
            <a:xfrm>
              <a:off x="4953000" y="3124200"/>
              <a:ext cx="239730" cy="380144"/>
            </a:xfrm>
            <a:custGeom>
              <a:avLst/>
              <a:gdLst>
                <a:gd name="T0" fmla="*/ 82193 w 239730"/>
                <a:gd name="T1" fmla="*/ 0 h 380144"/>
                <a:gd name="T2" fmla="*/ 226031 w 239730"/>
                <a:gd name="T3" fmla="*/ 133564 h 380144"/>
                <a:gd name="T4" fmla="*/ 0 w 239730"/>
                <a:gd name="T5" fmla="*/ 380144 h 380144"/>
                <a:gd name="T6" fmla="*/ 0 60000 65536"/>
                <a:gd name="T7" fmla="*/ 0 60000 65536"/>
                <a:gd name="T8" fmla="*/ 0 60000 65536"/>
              </a:gdLst>
              <a:ahLst/>
              <a:cxnLst>
                <a:cxn ang="T6">
                  <a:pos x="T0" y="T1"/>
                </a:cxn>
                <a:cxn ang="T7">
                  <a:pos x="T2" y="T3"/>
                </a:cxn>
                <a:cxn ang="T8">
                  <a:pos x="T4" y="T5"/>
                </a:cxn>
              </a:cxnLst>
              <a:rect l="0" t="0" r="r" b="b"/>
              <a:pathLst>
                <a:path w="239730" h="380144">
                  <a:moveTo>
                    <a:pt x="82193" y="0"/>
                  </a:moveTo>
                  <a:cubicBezTo>
                    <a:pt x="160961" y="35103"/>
                    <a:pt x="239730" y="70207"/>
                    <a:pt x="226031" y="133564"/>
                  </a:cubicBezTo>
                  <a:cubicBezTo>
                    <a:pt x="212332" y="196921"/>
                    <a:pt x="101029" y="236305"/>
                    <a:pt x="0" y="380144"/>
                  </a:cubicBezTo>
                </a:path>
              </a:pathLst>
            </a:custGeom>
            <a:noFill/>
            <a:ln w="19050" cap="flat" cmpd="sng">
              <a:solidFill>
                <a:schemeClr val="tx1"/>
              </a:solidFill>
              <a:prstDash val="sys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46" name="Freeform 112">
              <a:extLst>
                <a:ext uri="{FF2B5EF4-FFF2-40B4-BE49-F238E27FC236}">
                  <a16:creationId xmlns:a16="http://schemas.microsoft.com/office/drawing/2014/main" id="{CEF07386-5C10-DEE9-ACC7-365A75975961}"/>
                </a:ext>
              </a:extLst>
            </p:cNvPr>
            <p:cNvSpPr>
              <a:spLocks/>
            </p:cNvSpPr>
            <p:nvPr/>
          </p:nvSpPr>
          <p:spPr bwMode="auto">
            <a:xfrm>
              <a:off x="4876800" y="3810000"/>
              <a:ext cx="239730" cy="380144"/>
            </a:xfrm>
            <a:custGeom>
              <a:avLst/>
              <a:gdLst>
                <a:gd name="T0" fmla="*/ 82193 w 239730"/>
                <a:gd name="T1" fmla="*/ 0 h 380144"/>
                <a:gd name="T2" fmla="*/ 226031 w 239730"/>
                <a:gd name="T3" fmla="*/ 133564 h 380144"/>
                <a:gd name="T4" fmla="*/ 0 w 239730"/>
                <a:gd name="T5" fmla="*/ 380144 h 380144"/>
                <a:gd name="T6" fmla="*/ 0 60000 65536"/>
                <a:gd name="T7" fmla="*/ 0 60000 65536"/>
                <a:gd name="T8" fmla="*/ 0 60000 65536"/>
              </a:gdLst>
              <a:ahLst/>
              <a:cxnLst>
                <a:cxn ang="T6">
                  <a:pos x="T0" y="T1"/>
                </a:cxn>
                <a:cxn ang="T7">
                  <a:pos x="T2" y="T3"/>
                </a:cxn>
                <a:cxn ang="T8">
                  <a:pos x="T4" y="T5"/>
                </a:cxn>
              </a:cxnLst>
              <a:rect l="0" t="0" r="r" b="b"/>
              <a:pathLst>
                <a:path w="239730" h="380144">
                  <a:moveTo>
                    <a:pt x="82193" y="0"/>
                  </a:moveTo>
                  <a:cubicBezTo>
                    <a:pt x="160961" y="35103"/>
                    <a:pt x="239730" y="70207"/>
                    <a:pt x="226031" y="133564"/>
                  </a:cubicBezTo>
                  <a:cubicBezTo>
                    <a:pt x="212332" y="196921"/>
                    <a:pt x="140413" y="250859"/>
                    <a:pt x="0" y="380144"/>
                  </a:cubicBezTo>
                </a:path>
              </a:pathLst>
            </a:custGeom>
            <a:noFill/>
            <a:ln w="19050" cap="flat" cmpd="sng">
              <a:solidFill>
                <a:schemeClr val="tx1"/>
              </a:solidFill>
              <a:prstDash val="sys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 name="TextBox 103">
              <a:extLst>
                <a:ext uri="{FF2B5EF4-FFF2-40B4-BE49-F238E27FC236}">
                  <a16:creationId xmlns:a16="http://schemas.microsoft.com/office/drawing/2014/main" id="{5FD8E7CC-05DC-037C-132D-FAB0FF967F1F}"/>
                </a:ext>
              </a:extLst>
            </p:cNvPr>
            <p:cNvSpPr txBox="1"/>
            <p:nvPr/>
          </p:nvSpPr>
          <p:spPr>
            <a:xfrm>
              <a:off x="4419600" y="3505200"/>
              <a:ext cx="838199" cy="338554"/>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sz="1600" b="1" dirty="0">
                  <a:solidFill>
                    <a:schemeClr val="tx1"/>
                  </a:solidFill>
                </a:rPr>
                <a:t>Agent</a:t>
              </a:r>
            </a:p>
          </p:txBody>
        </p:sp>
        <p:sp>
          <p:nvSpPr>
            <p:cNvPr id="85050" name="Freeform 84">
              <a:extLst>
                <a:ext uri="{FF2B5EF4-FFF2-40B4-BE49-F238E27FC236}">
                  <a16:creationId xmlns:a16="http://schemas.microsoft.com/office/drawing/2014/main" id="{33AB4E4E-B16F-1C2C-AA13-96E0D67ED414}"/>
                </a:ext>
              </a:extLst>
            </p:cNvPr>
            <p:cNvSpPr>
              <a:spLocks/>
            </p:cNvSpPr>
            <p:nvPr/>
          </p:nvSpPr>
          <p:spPr bwMode="auto">
            <a:xfrm>
              <a:off x="7274104" y="3123190"/>
              <a:ext cx="239730" cy="380144"/>
            </a:xfrm>
            <a:custGeom>
              <a:avLst/>
              <a:gdLst>
                <a:gd name="T0" fmla="*/ 82193 w 239730"/>
                <a:gd name="T1" fmla="*/ 0 h 380144"/>
                <a:gd name="T2" fmla="*/ 226031 w 239730"/>
                <a:gd name="T3" fmla="*/ 133564 h 380144"/>
                <a:gd name="T4" fmla="*/ 0 w 239730"/>
                <a:gd name="T5" fmla="*/ 380144 h 380144"/>
                <a:gd name="T6" fmla="*/ 0 60000 65536"/>
                <a:gd name="T7" fmla="*/ 0 60000 65536"/>
                <a:gd name="T8" fmla="*/ 0 60000 65536"/>
              </a:gdLst>
              <a:ahLst/>
              <a:cxnLst>
                <a:cxn ang="T6">
                  <a:pos x="T0" y="T1"/>
                </a:cxn>
                <a:cxn ang="T7">
                  <a:pos x="T2" y="T3"/>
                </a:cxn>
                <a:cxn ang="T8">
                  <a:pos x="T4" y="T5"/>
                </a:cxn>
              </a:cxnLst>
              <a:rect l="0" t="0" r="r" b="b"/>
              <a:pathLst>
                <a:path w="239730" h="380144">
                  <a:moveTo>
                    <a:pt x="82193" y="0"/>
                  </a:moveTo>
                  <a:cubicBezTo>
                    <a:pt x="160961" y="35103"/>
                    <a:pt x="239730" y="70207"/>
                    <a:pt x="226031" y="133564"/>
                  </a:cubicBezTo>
                  <a:cubicBezTo>
                    <a:pt x="212332" y="196921"/>
                    <a:pt x="101029" y="236305"/>
                    <a:pt x="0" y="380144"/>
                  </a:cubicBezTo>
                </a:path>
              </a:pathLst>
            </a:custGeom>
            <a:noFill/>
            <a:ln w="19050" cap="flat" cmpd="sng">
              <a:solidFill>
                <a:schemeClr val="tx1"/>
              </a:solidFill>
              <a:prstDash val="sys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51" name="Freeform 85">
              <a:extLst>
                <a:ext uri="{FF2B5EF4-FFF2-40B4-BE49-F238E27FC236}">
                  <a16:creationId xmlns:a16="http://schemas.microsoft.com/office/drawing/2014/main" id="{838E7FEE-6ADB-EDDD-B863-2514696F91CC}"/>
                </a:ext>
              </a:extLst>
            </p:cNvPr>
            <p:cNvSpPr>
              <a:spLocks/>
            </p:cNvSpPr>
            <p:nvPr/>
          </p:nvSpPr>
          <p:spPr bwMode="auto">
            <a:xfrm>
              <a:off x="7162800" y="3810000"/>
              <a:ext cx="239730" cy="380144"/>
            </a:xfrm>
            <a:custGeom>
              <a:avLst/>
              <a:gdLst>
                <a:gd name="T0" fmla="*/ 82193 w 239730"/>
                <a:gd name="T1" fmla="*/ 0 h 380144"/>
                <a:gd name="T2" fmla="*/ 226031 w 239730"/>
                <a:gd name="T3" fmla="*/ 133564 h 380144"/>
                <a:gd name="T4" fmla="*/ 0 w 239730"/>
                <a:gd name="T5" fmla="*/ 380144 h 380144"/>
                <a:gd name="T6" fmla="*/ 0 60000 65536"/>
                <a:gd name="T7" fmla="*/ 0 60000 65536"/>
                <a:gd name="T8" fmla="*/ 0 60000 65536"/>
              </a:gdLst>
              <a:ahLst/>
              <a:cxnLst>
                <a:cxn ang="T6">
                  <a:pos x="T0" y="T1"/>
                </a:cxn>
                <a:cxn ang="T7">
                  <a:pos x="T2" y="T3"/>
                </a:cxn>
                <a:cxn ang="T8">
                  <a:pos x="T4" y="T5"/>
                </a:cxn>
              </a:cxnLst>
              <a:rect l="0" t="0" r="r" b="b"/>
              <a:pathLst>
                <a:path w="239730" h="380144">
                  <a:moveTo>
                    <a:pt x="82193" y="0"/>
                  </a:moveTo>
                  <a:cubicBezTo>
                    <a:pt x="160961" y="35103"/>
                    <a:pt x="239730" y="70207"/>
                    <a:pt x="226031" y="133564"/>
                  </a:cubicBezTo>
                  <a:cubicBezTo>
                    <a:pt x="212332" y="196921"/>
                    <a:pt x="140413" y="250859"/>
                    <a:pt x="0" y="380144"/>
                  </a:cubicBezTo>
                </a:path>
              </a:pathLst>
            </a:custGeom>
            <a:noFill/>
            <a:ln w="19050" cap="flat" cmpd="sng">
              <a:solidFill>
                <a:schemeClr val="tx1"/>
              </a:solidFill>
              <a:prstDash val="sysDash"/>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 name="TextBox 89">
              <a:extLst>
                <a:ext uri="{FF2B5EF4-FFF2-40B4-BE49-F238E27FC236}">
                  <a16:creationId xmlns:a16="http://schemas.microsoft.com/office/drawing/2014/main" id="{42F7E95D-118F-3B20-0DB4-660A9229756C}"/>
                </a:ext>
              </a:extLst>
            </p:cNvPr>
            <p:cNvSpPr txBox="1"/>
            <p:nvPr/>
          </p:nvSpPr>
          <p:spPr>
            <a:xfrm>
              <a:off x="6705600" y="3504190"/>
              <a:ext cx="797103" cy="338554"/>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p>
              <a:pPr algn="ctr">
                <a:defRPr/>
              </a:pPr>
              <a:r>
                <a:rPr lang="en-US" sz="1600" b="1" dirty="0">
                  <a:solidFill>
                    <a:schemeClr val="tx1"/>
                  </a:solidFill>
                </a:rPr>
                <a:t>Agent</a:t>
              </a:r>
            </a:p>
          </p:txBody>
        </p:sp>
      </p:grpSp>
      <p:grpSp>
        <p:nvGrpSpPr>
          <p:cNvPr id="6" name="Group 79">
            <a:extLst>
              <a:ext uri="{FF2B5EF4-FFF2-40B4-BE49-F238E27FC236}">
                <a16:creationId xmlns:a16="http://schemas.microsoft.com/office/drawing/2014/main" id="{D747C48A-717C-0D68-0E0C-5761AD29E5D3}"/>
              </a:ext>
            </a:extLst>
          </p:cNvPr>
          <p:cNvGrpSpPr>
            <a:grpSpLocks/>
          </p:cNvGrpSpPr>
          <p:nvPr/>
        </p:nvGrpSpPr>
        <p:grpSpPr bwMode="auto">
          <a:xfrm>
            <a:off x="6207125" y="2185988"/>
            <a:ext cx="1295400" cy="1165225"/>
            <a:chOff x="6207304" y="2185673"/>
            <a:chExt cx="1295400" cy="1166117"/>
          </a:xfrm>
        </p:grpSpPr>
        <p:grpSp>
          <p:nvGrpSpPr>
            <p:cNvPr id="85041" name="Oval 67">
              <a:extLst>
                <a:ext uri="{FF2B5EF4-FFF2-40B4-BE49-F238E27FC236}">
                  <a16:creationId xmlns:a16="http://schemas.microsoft.com/office/drawing/2014/main" id="{779F1094-9225-742F-77F0-FED1FB084AEC}"/>
                </a:ext>
              </a:extLst>
            </p:cNvPr>
            <p:cNvGrpSpPr>
              <a:grpSpLocks/>
            </p:cNvGrpSpPr>
            <p:nvPr/>
          </p:nvGrpSpPr>
          <p:grpSpPr bwMode="auto">
            <a:xfrm>
              <a:off x="6146979" y="2145955"/>
              <a:ext cx="1409700" cy="1283682"/>
              <a:chOff x="6146800" y="2146300"/>
              <a:chExt cx="1409700" cy="1282700"/>
            </a:xfrm>
          </p:grpSpPr>
          <p:pic>
            <p:nvPicPr>
              <p:cNvPr id="85043" name="Oval 67">
                <a:extLst>
                  <a:ext uri="{FF2B5EF4-FFF2-40B4-BE49-F238E27FC236}">
                    <a16:creationId xmlns:a16="http://schemas.microsoft.com/office/drawing/2014/main" id="{F55D4F7E-7DF3-131E-C612-760450395B0E}"/>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6800" y="2146300"/>
                <a:ext cx="14097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4" name="Text Box 50">
                <a:extLst>
                  <a:ext uri="{FF2B5EF4-FFF2-40B4-BE49-F238E27FC236}">
                    <a16:creationId xmlns:a16="http://schemas.microsoft.com/office/drawing/2014/main" id="{BA12911E-E172-B6A2-0334-242885839936}"/>
                  </a:ext>
                </a:extLst>
              </p:cNvPr>
              <p:cNvSpPr txBox="1">
                <a:spLocks noChangeArrowheads="1"/>
              </p:cNvSpPr>
              <p:nvPr/>
            </p:nvSpPr>
            <p:spPr bwMode="auto">
              <a:xfrm>
                <a:off x="6396832" y="2356631"/>
                <a:ext cx="915986" cy="823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900"/>
              </a:p>
            </p:txBody>
          </p:sp>
        </p:grpSp>
        <p:sp>
          <p:nvSpPr>
            <p:cNvPr id="85042" name="TextBox 68">
              <a:extLst>
                <a:ext uri="{FF2B5EF4-FFF2-40B4-BE49-F238E27FC236}">
                  <a16:creationId xmlns:a16="http://schemas.microsoft.com/office/drawing/2014/main" id="{91362E44-C3F7-CB49-2D5A-B8EEE81659BD}"/>
                </a:ext>
              </a:extLst>
            </p:cNvPr>
            <p:cNvSpPr txBox="1">
              <a:spLocks noChangeArrowheads="1"/>
            </p:cNvSpPr>
            <p:nvPr/>
          </p:nvSpPr>
          <p:spPr bwMode="auto">
            <a:xfrm>
              <a:off x="6426200" y="2400300"/>
              <a:ext cx="962910" cy="70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b="1"/>
                <a:t>m</a:t>
              </a:r>
              <a:r>
                <a:rPr lang="en-US" altLang="en-US" sz="1600" b="1"/>
                <a:t>ain()</a:t>
              </a:r>
            </a:p>
            <a:p>
              <a:r>
                <a:rPr lang="en-US" altLang="en-US" sz="2000" b="1"/>
                <a:t>{  …  }  </a:t>
              </a:r>
              <a:endParaRPr lang="en-US" altLang="en-US" sz="1600" b="1"/>
            </a:p>
          </p:txBody>
        </p:sp>
      </p:grpSp>
      <p:grpSp>
        <p:nvGrpSpPr>
          <p:cNvPr id="7" name="Group 76">
            <a:extLst>
              <a:ext uri="{FF2B5EF4-FFF2-40B4-BE49-F238E27FC236}">
                <a16:creationId xmlns:a16="http://schemas.microsoft.com/office/drawing/2014/main" id="{01237F1E-42DE-0F49-EE95-633551A29FE8}"/>
              </a:ext>
            </a:extLst>
          </p:cNvPr>
          <p:cNvGrpSpPr>
            <a:grpSpLocks/>
          </p:cNvGrpSpPr>
          <p:nvPr/>
        </p:nvGrpSpPr>
        <p:grpSpPr bwMode="auto">
          <a:xfrm>
            <a:off x="152400" y="2185988"/>
            <a:ext cx="5105400" cy="1319212"/>
            <a:chOff x="152400" y="2186683"/>
            <a:chExt cx="5105400" cy="1318517"/>
          </a:xfrm>
        </p:grpSpPr>
        <p:sp>
          <p:nvSpPr>
            <p:cNvPr id="75" name="Rounded Rectangle 74">
              <a:extLst>
                <a:ext uri="{FF2B5EF4-FFF2-40B4-BE49-F238E27FC236}">
                  <a16:creationId xmlns:a16="http://schemas.microsoft.com/office/drawing/2014/main" id="{29BD8E12-D874-539C-8C5D-45E4F4BAEB65}"/>
                </a:ext>
              </a:extLst>
            </p:cNvPr>
            <p:cNvSpPr/>
            <p:nvPr/>
          </p:nvSpPr>
          <p:spPr>
            <a:xfrm>
              <a:off x="1524000" y="2895600"/>
              <a:ext cx="990600" cy="6096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nchor="ctr"/>
            <a:lstStyle/>
            <a:p>
              <a:pPr>
                <a:defRPr/>
              </a:pPr>
              <a:endParaRPr lang="en-US" dirty="0">
                <a:solidFill>
                  <a:schemeClr val="tx1"/>
                </a:solidFill>
                <a:latin typeface="Arial" charset="0"/>
              </a:endParaRPr>
            </a:p>
          </p:txBody>
        </p:sp>
        <p:sp>
          <p:nvSpPr>
            <p:cNvPr id="71" name="TextBox 70">
              <a:extLst>
                <a:ext uri="{FF2B5EF4-FFF2-40B4-BE49-F238E27FC236}">
                  <a16:creationId xmlns:a16="http://schemas.microsoft.com/office/drawing/2014/main" id="{08B1165A-E705-07F9-6F49-1881F4045CE2}"/>
                </a:ext>
              </a:extLst>
            </p:cNvPr>
            <p:cNvSpPr txBox="1"/>
            <p:nvPr/>
          </p:nvSpPr>
          <p:spPr>
            <a:xfrm>
              <a:off x="1524000" y="2895921"/>
              <a:ext cx="990600" cy="553746"/>
            </a:xfrm>
            <a:prstGeom prst="rect">
              <a:avLst/>
            </a:prstGeom>
            <a:noFill/>
          </p:spPr>
          <p:txBody>
            <a:bodyPr>
              <a:spAutoFit/>
            </a:bodyPr>
            <a:lstStyle/>
            <a:p>
              <a:pPr algn="ctr">
                <a:defRPr/>
              </a:pPr>
              <a:r>
                <a:rPr lang="en-US" sz="1500" b="1" dirty="0">
                  <a:latin typeface="+mn-lt"/>
                  <a:ea typeface="ＭＳ Ｐゴシック" charset="-128"/>
                </a:rPr>
                <a:t>Load Balancer</a:t>
              </a:r>
            </a:p>
          </p:txBody>
        </p:sp>
        <p:sp>
          <p:nvSpPr>
            <p:cNvPr id="85028" name="Freeform 90">
              <a:extLst>
                <a:ext uri="{FF2B5EF4-FFF2-40B4-BE49-F238E27FC236}">
                  <a16:creationId xmlns:a16="http://schemas.microsoft.com/office/drawing/2014/main" id="{E57BCCB0-3128-4962-3E34-43B7F7D94798}"/>
                </a:ext>
              </a:extLst>
            </p:cNvPr>
            <p:cNvSpPr>
              <a:spLocks/>
            </p:cNvSpPr>
            <p:nvPr/>
          </p:nvSpPr>
          <p:spPr bwMode="auto">
            <a:xfrm>
              <a:off x="152400" y="2819400"/>
              <a:ext cx="1371600" cy="304800"/>
            </a:xfrm>
            <a:custGeom>
              <a:avLst/>
              <a:gdLst>
                <a:gd name="T0" fmla="*/ 0 w 1146048"/>
                <a:gd name="T1" fmla="*/ 101688985 h 159828"/>
                <a:gd name="T2" fmla="*/ 3136488 w 1146048"/>
                <a:gd name="T3" fmla="*/ 1939455 h 159828"/>
                <a:gd name="T4" fmla="*/ 6909549 w 1146048"/>
                <a:gd name="T5" fmla="*/ 90053527 h 159828"/>
                <a:gd name="T6" fmla="*/ 0 60000 65536"/>
                <a:gd name="T7" fmla="*/ 0 60000 65536"/>
                <a:gd name="T8" fmla="*/ 0 60000 65536"/>
              </a:gdLst>
              <a:ahLst/>
              <a:cxnLst>
                <a:cxn ang="T6">
                  <a:pos x="T0" y="T1"/>
                </a:cxn>
                <a:cxn ang="T7">
                  <a:pos x="T2" y="T3"/>
                </a:cxn>
                <a:cxn ang="T8">
                  <a:pos x="T4" y="T5"/>
                </a:cxn>
              </a:cxnLst>
              <a:rect l="0" t="0" r="r" b="b"/>
              <a:pathLst>
                <a:path w="1146048" h="159828">
                  <a:moveTo>
                    <a:pt x="0" y="159828"/>
                  </a:moveTo>
                  <a:cubicBezTo>
                    <a:pt x="221488" y="33844"/>
                    <a:pt x="329224" y="6096"/>
                    <a:pt x="520232" y="3048"/>
                  </a:cubicBezTo>
                  <a:cubicBezTo>
                    <a:pt x="711240" y="0"/>
                    <a:pt x="985520" y="72452"/>
                    <a:pt x="1146048" y="141540"/>
                  </a:cubicBez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29" name="TextBox 91">
              <a:extLst>
                <a:ext uri="{FF2B5EF4-FFF2-40B4-BE49-F238E27FC236}">
                  <a16:creationId xmlns:a16="http://schemas.microsoft.com/office/drawing/2014/main" id="{92602A22-95AB-647E-9AAC-79D5C69481CE}"/>
                </a:ext>
              </a:extLst>
            </p:cNvPr>
            <p:cNvSpPr txBox="1">
              <a:spLocks noChangeArrowheads="1"/>
            </p:cNvSpPr>
            <p:nvPr/>
          </p:nvSpPr>
          <p:spPr bwMode="auto">
            <a:xfrm>
              <a:off x="228600" y="2438400"/>
              <a:ext cx="11525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i="1"/>
                <a:t>HTTP</a:t>
              </a:r>
            </a:p>
          </p:txBody>
        </p:sp>
        <p:cxnSp>
          <p:nvCxnSpPr>
            <p:cNvPr id="85030" name="Straight Arrow Connector 51">
              <a:extLst>
                <a:ext uri="{FF2B5EF4-FFF2-40B4-BE49-F238E27FC236}">
                  <a16:creationId xmlns:a16="http://schemas.microsoft.com/office/drawing/2014/main" id="{DF20FDA3-BEB8-A223-C215-41D238508407}"/>
                </a:ext>
              </a:extLst>
            </p:cNvPr>
            <p:cNvCxnSpPr>
              <a:cxnSpLocks noChangeShapeType="1"/>
              <a:stCxn id="71" idx="3"/>
            </p:cNvCxnSpPr>
            <p:nvPr/>
          </p:nvCxnSpPr>
          <p:spPr bwMode="auto">
            <a:xfrm flipV="1">
              <a:off x="2514600" y="2857500"/>
              <a:ext cx="457200" cy="315099"/>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85031" name="Straight Arrow Connector 52">
              <a:extLst>
                <a:ext uri="{FF2B5EF4-FFF2-40B4-BE49-F238E27FC236}">
                  <a16:creationId xmlns:a16="http://schemas.microsoft.com/office/drawing/2014/main" id="{81723D74-BE83-2897-C16B-875E13D8BA2D}"/>
                </a:ext>
              </a:extLst>
            </p:cNvPr>
            <p:cNvCxnSpPr>
              <a:cxnSpLocks noChangeShapeType="1"/>
            </p:cNvCxnSpPr>
            <p:nvPr/>
          </p:nvCxnSpPr>
          <p:spPr bwMode="auto">
            <a:xfrm>
              <a:off x="2514600" y="3187988"/>
              <a:ext cx="304800" cy="241012"/>
            </a:xfrm>
            <a:prstGeom prst="straightConnector1">
              <a:avLst/>
            </a:prstGeom>
            <a:noFill/>
            <a:ln w="19050">
              <a:solidFill>
                <a:schemeClr val="tx1"/>
              </a:solidFill>
              <a:round/>
              <a:headEnd/>
              <a:tailEnd type="stealth" w="lg" len="lg"/>
            </a:ln>
            <a:extLst>
              <a:ext uri="{909E8E84-426E-40DD-AFC4-6F175D3DCCD1}">
                <a14:hiddenFill xmlns:a14="http://schemas.microsoft.com/office/drawing/2010/main">
                  <a:noFill/>
                </a14:hiddenFill>
              </a:ext>
            </a:extLst>
          </p:spPr>
        </p:cxnSp>
        <p:sp>
          <p:nvSpPr>
            <p:cNvPr id="85032" name="Freeform 62">
              <a:extLst>
                <a:ext uri="{FF2B5EF4-FFF2-40B4-BE49-F238E27FC236}">
                  <a16:creationId xmlns:a16="http://schemas.microsoft.com/office/drawing/2014/main" id="{AF5BF4DE-FF7F-559A-33BC-BCE5CC41C521}"/>
                </a:ext>
              </a:extLst>
            </p:cNvPr>
            <p:cNvSpPr>
              <a:spLocks/>
            </p:cNvSpPr>
            <p:nvPr/>
          </p:nvSpPr>
          <p:spPr bwMode="auto">
            <a:xfrm flipV="1">
              <a:off x="3581400" y="3047996"/>
              <a:ext cx="457200" cy="228603"/>
            </a:xfrm>
            <a:custGeom>
              <a:avLst/>
              <a:gdLst>
                <a:gd name="T0" fmla="*/ 0 w 369870"/>
                <a:gd name="T1" fmla="*/ 46277138 h 126715"/>
                <a:gd name="T2" fmla="*/ 1540249 w 369870"/>
                <a:gd name="T3" fmla="*/ 1250812 h 126715"/>
                <a:gd name="T4" fmla="*/ 3080489 w 369870"/>
                <a:gd name="T5" fmla="*/ 38772568 h 126715"/>
                <a:gd name="T6" fmla="*/ 0 60000 65536"/>
                <a:gd name="T7" fmla="*/ 0 60000 65536"/>
                <a:gd name="T8" fmla="*/ 0 60000 65536"/>
              </a:gdLst>
              <a:ahLst/>
              <a:cxnLst>
                <a:cxn ang="T6">
                  <a:pos x="T0" y="T1"/>
                </a:cxn>
                <a:cxn ang="T7">
                  <a:pos x="T2" y="T3"/>
                </a:cxn>
                <a:cxn ang="T8">
                  <a:pos x="T4" y="T5"/>
                </a:cxn>
              </a:cxnLst>
              <a:rect l="0" t="0" r="r" b="b"/>
              <a:pathLst>
                <a:path w="369870" h="126715">
                  <a:moveTo>
                    <a:pt x="0" y="126715"/>
                  </a:moveTo>
                  <a:cubicBezTo>
                    <a:pt x="61645" y="66782"/>
                    <a:pt x="123290" y="6850"/>
                    <a:pt x="184935" y="3425"/>
                  </a:cubicBezTo>
                  <a:cubicBezTo>
                    <a:pt x="246580" y="0"/>
                    <a:pt x="308225" y="53083"/>
                    <a:pt x="369870" y="106166"/>
                  </a:cubicBezTo>
                </a:path>
              </a:pathLst>
            </a:custGeom>
            <a:noFill/>
            <a:ln w="1905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Rounded Rectangle 45">
              <a:extLst>
                <a:ext uri="{FF2B5EF4-FFF2-40B4-BE49-F238E27FC236}">
                  <a16:creationId xmlns:a16="http://schemas.microsoft.com/office/drawing/2014/main" id="{6B19346D-AA07-A583-48AE-CDF0E63F88A9}"/>
                </a:ext>
              </a:extLst>
            </p:cNvPr>
            <p:cNvSpPr/>
            <p:nvPr/>
          </p:nvSpPr>
          <p:spPr>
            <a:xfrm>
              <a:off x="3124200" y="2743200"/>
              <a:ext cx="533400" cy="609600"/>
            </a:xfrm>
            <a:prstGeom prst="roundRect">
              <a:avLst/>
            </a:prstGeom>
            <a:ln>
              <a:headEnd type="none" w="lg" len="lg"/>
              <a:tailEnd type="stealth" w="lg" len="lg"/>
            </a:ln>
          </p:spPr>
          <p:style>
            <a:lnRef idx="0">
              <a:schemeClr val="accent3"/>
            </a:lnRef>
            <a:fillRef idx="3">
              <a:schemeClr val="accent3"/>
            </a:fillRef>
            <a:effectRef idx="3">
              <a:schemeClr val="accent3"/>
            </a:effectRef>
            <a:fontRef idx="minor">
              <a:schemeClr val="lt1"/>
            </a:fontRef>
          </p:style>
          <p:txBody>
            <a:bodyPr wrap="none" anchor="ctr"/>
            <a:lstStyle/>
            <a:p>
              <a:pPr algn="ctr">
                <a:defRPr/>
              </a:pPr>
              <a:endParaRPr lang="en-US" dirty="0">
                <a:latin typeface="Arial" charset="0"/>
              </a:endParaRPr>
            </a:p>
          </p:txBody>
        </p:sp>
        <p:sp>
          <p:nvSpPr>
            <p:cNvPr id="85036" name="TextBox 48">
              <a:extLst>
                <a:ext uri="{FF2B5EF4-FFF2-40B4-BE49-F238E27FC236}">
                  <a16:creationId xmlns:a16="http://schemas.microsoft.com/office/drawing/2014/main" id="{565722F9-F3C4-156B-7707-3AEB0DD7F12E}"/>
                </a:ext>
              </a:extLst>
            </p:cNvPr>
            <p:cNvSpPr txBox="1">
              <a:spLocks noChangeArrowheads="1"/>
            </p:cNvSpPr>
            <p:nvPr/>
          </p:nvSpPr>
          <p:spPr bwMode="auto">
            <a:xfrm>
              <a:off x="3124200" y="2819400"/>
              <a:ext cx="533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IIS</a:t>
              </a:r>
            </a:p>
          </p:txBody>
        </p:sp>
        <p:grpSp>
          <p:nvGrpSpPr>
            <p:cNvPr id="85037" name="Oval 69">
              <a:extLst>
                <a:ext uri="{FF2B5EF4-FFF2-40B4-BE49-F238E27FC236}">
                  <a16:creationId xmlns:a16="http://schemas.microsoft.com/office/drawing/2014/main" id="{70F1783F-69F9-6A0C-BCEE-93883E5480D6}"/>
                </a:ext>
              </a:extLst>
            </p:cNvPr>
            <p:cNvGrpSpPr>
              <a:grpSpLocks/>
            </p:cNvGrpSpPr>
            <p:nvPr/>
          </p:nvGrpSpPr>
          <p:grpSpPr bwMode="auto">
            <a:xfrm>
              <a:off x="3898900" y="2147016"/>
              <a:ext cx="1409700" cy="1282024"/>
              <a:chOff x="3898900" y="2146300"/>
              <a:chExt cx="1409700" cy="1282700"/>
            </a:xfrm>
          </p:grpSpPr>
          <p:pic>
            <p:nvPicPr>
              <p:cNvPr id="85039" name="Oval 69">
                <a:extLst>
                  <a:ext uri="{FF2B5EF4-FFF2-40B4-BE49-F238E27FC236}">
                    <a16:creationId xmlns:a16="http://schemas.microsoft.com/office/drawing/2014/main" id="{351A5D2C-55D5-7EF0-57FC-279B52DD29AC}"/>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8900" y="2146300"/>
                <a:ext cx="14097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40" name="Text Box 46">
                <a:extLst>
                  <a:ext uri="{FF2B5EF4-FFF2-40B4-BE49-F238E27FC236}">
                    <a16:creationId xmlns:a16="http://schemas.microsoft.com/office/drawing/2014/main" id="{5B46CE65-8045-EC57-458C-AE40BD7C1A96}"/>
                  </a:ext>
                </a:extLst>
              </p:cNvPr>
              <p:cNvSpPr txBox="1">
                <a:spLocks noChangeArrowheads="1"/>
              </p:cNvSpPr>
              <p:nvPr/>
            </p:nvSpPr>
            <p:spPr bwMode="auto">
              <a:xfrm>
                <a:off x="4152107" y="2356852"/>
                <a:ext cx="915986" cy="82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900"/>
              </a:p>
            </p:txBody>
          </p:sp>
        </p:grpSp>
        <p:sp>
          <p:nvSpPr>
            <p:cNvPr id="85038" name="TextBox 77">
              <a:extLst>
                <a:ext uri="{FF2B5EF4-FFF2-40B4-BE49-F238E27FC236}">
                  <a16:creationId xmlns:a16="http://schemas.microsoft.com/office/drawing/2014/main" id="{EE4872ED-44A3-2F54-1E76-4C14BB21F6C8}"/>
                </a:ext>
              </a:extLst>
            </p:cNvPr>
            <p:cNvSpPr txBox="1">
              <a:spLocks noChangeArrowheads="1"/>
            </p:cNvSpPr>
            <p:nvPr/>
          </p:nvSpPr>
          <p:spPr bwMode="auto">
            <a:xfrm>
              <a:off x="3962400" y="2438400"/>
              <a:ext cx="1285883" cy="7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t>ASP.NET, WCF, etc.</a:t>
              </a:r>
              <a:endParaRPr lang="en-US" altLang="en-US" sz="1600" b="1"/>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B8EFA8BB-ABCE-D258-13EE-2C0893725869}"/>
              </a:ext>
            </a:extLst>
          </p:cNvPr>
          <p:cNvSpPr>
            <a:spLocks noGrp="1" noChangeArrowheads="1"/>
          </p:cNvSpPr>
          <p:nvPr>
            <p:ph type="title"/>
          </p:nvPr>
        </p:nvSpPr>
        <p:spPr/>
        <p:txBody>
          <a:bodyPr/>
          <a:lstStyle/>
          <a:p>
            <a:r>
              <a:rPr lang="en-US" altLang="en-US">
                <a:ea typeface="ＭＳ Ｐゴシック" panose="020B0600070205080204" pitchFamily="34" charset="-128"/>
              </a:rPr>
              <a:t>Service management</a:t>
            </a:r>
          </a:p>
        </p:txBody>
      </p:sp>
      <p:sp>
        <p:nvSpPr>
          <p:cNvPr id="3" name="Text Placeholder 2">
            <a:extLst>
              <a:ext uri="{FF2B5EF4-FFF2-40B4-BE49-F238E27FC236}">
                <a16:creationId xmlns:a16="http://schemas.microsoft.com/office/drawing/2014/main" id="{A7655155-96B1-7787-4E22-BF4035C2AA07}"/>
              </a:ext>
            </a:extLst>
          </p:cNvPr>
          <p:cNvSpPr>
            <a:spLocks noGrp="1"/>
          </p:cNvSpPr>
          <p:nvPr>
            <p:ph type="body" sz="quarter" idx="10"/>
          </p:nvPr>
        </p:nvSpPr>
        <p:spPr>
          <a:xfrm>
            <a:off x="228600" y="1295400"/>
            <a:ext cx="8610600" cy="5105400"/>
          </a:xfrm>
        </p:spPr>
        <p:txBody>
          <a:bodyPr>
            <a:normAutofit lnSpcReduction="10000"/>
          </a:bodyPr>
          <a:lstStyle/>
          <a:p>
            <a:pPr>
              <a:lnSpc>
                <a:spcPct val="130000"/>
              </a:lnSpc>
              <a:defRPr/>
            </a:pPr>
            <a:r>
              <a:rPr lang="en-US" dirty="0"/>
              <a:t>Management tasks are automated by the </a:t>
            </a:r>
            <a:r>
              <a:rPr lang="en-US" i="1" dirty="0"/>
              <a:t>Fabric Controller</a:t>
            </a:r>
          </a:p>
          <a:p>
            <a:pPr lvl="1">
              <a:lnSpc>
                <a:spcPct val="130000"/>
              </a:lnSpc>
              <a:defRPr/>
            </a:pPr>
            <a:r>
              <a:rPr lang="en-US" dirty="0"/>
              <a:t>Kernel of Azure OS</a:t>
            </a:r>
          </a:p>
          <a:p>
            <a:pPr>
              <a:lnSpc>
                <a:spcPct val="130000"/>
              </a:lnSpc>
              <a:defRPr/>
            </a:pPr>
            <a:r>
              <a:rPr lang="en-US" dirty="0"/>
              <a:t>Users tell the Fabric Controller what to do, and it figures out how to do it</a:t>
            </a:r>
          </a:p>
          <a:p>
            <a:pPr>
              <a:lnSpc>
                <a:spcPct val="130000"/>
              </a:lnSpc>
              <a:defRPr/>
            </a:pPr>
            <a:r>
              <a:rPr lang="en-US" dirty="0"/>
              <a:t>Users can instruct Azure for geo-placement</a:t>
            </a:r>
          </a:p>
          <a:p>
            <a:pPr lvl="1">
              <a:lnSpc>
                <a:spcPct val="130000"/>
              </a:lnSpc>
              <a:defRPr/>
            </a:pPr>
            <a:r>
              <a:rPr lang="en-US" dirty="0"/>
              <a:t>Choose </a:t>
            </a:r>
            <a:r>
              <a:rPr lang="en-US"/>
              <a:t>a location </a:t>
            </a:r>
            <a:r>
              <a:rPr lang="en-US" dirty="0"/>
              <a:t>for any of your applications</a:t>
            </a:r>
          </a:p>
          <a:p>
            <a:pPr lvl="1">
              <a:lnSpc>
                <a:spcPct val="130000"/>
              </a:lnSpc>
              <a:defRPr/>
            </a:pPr>
            <a:r>
              <a:rPr lang="en-US" dirty="0"/>
              <a:t>Create an “affinity group” to co-locate a set of applications from your cloud project</a:t>
            </a:r>
            <a:endParaRPr lang="en-US" i="1" dirty="0"/>
          </a:p>
          <a:p>
            <a:pPr>
              <a:defRPr/>
            </a:pPr>
            <a:endParaRPr lang="en-US" dirty="0"/>
          </a:p>
        </p:txBody>
      </p:sp>
      <p:sp>
        <p:nvSpPr>
          <p:cNvPr id="4" name="Slide Number Placeholder 28">
            <a:extLst>
              <a:ext uri="{FF2B5EF4-FFF2-40B4-BE49-F238E27FC236}">
                <a16:creationId xmlns:a16="http://schemas.microsoft.com/office/drawing/2014/main" id="{D73A710A-C092-306E-F8FC-B824A3EAC18D}"/>
              </a:ext>
            </a:extLst>
          </p:cNvPr>
          <p:cNvSpPr txBox="1">
            <a:spLocks/>
          </p:cNvSpPr>
          <p:nvPr/>
        </p:nvSpPr>
        <p:spPr>
          <a:xfrm>
            <a:off x="6705600" y="6356350"/>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sz="1200" dirty="0">
                <a:solidFill>
                  <a:schemeClr val="bg1">
                    <a:lumMod val="50000"/>
                  </a:schemeClr>
                </a:solidFill>
              </a:rPr>
              <a:t>25</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a:extLst>
              <a:ext uri="{FF2B5EF4-FFF2-40B4-BE49-F238E27FC236}">
                <a16:creationId xmlns:a16="http://schemas.microsoft.com/office/drawing/2014/main" id="{0DE56CA5-9AB3-CE64-4C71-9BCCE2909AD5}"/>
              </a:ext>
            </a:extLst>
          </p:cNvPr>
          <p:cNvSpPr>
            <a:spLocks noGrp="1" noChangeArrowheads="1"/>
          </p:cNvSpPr>
          <p:nvPr>
            <p:ph type="title"/>
          </p:nvPr>
        </p:nvSpPr>
        <p:spPr/>
        <p:txBody>
          <a:bodyPr/>
          <a:lstStyle/>
          <a:p>
            <a:r>
              <a:rPr lang="en-US" altLang="en-US">
                <a:ea typeface="ＭＳ Ｐゴシック" panose="020B0600070205080204" pitchFamily="34" charset="-128"/>
              </a:rPr>
              <a:t>Summary: Microsoft cloud offerings</a:t>
            </a:r>
          </a:p>
        </p:txBody>
      </p:sp>
      <p:pic>
        <p:nvPicPr>
          <p:cNvPr id="88066" name="Picture 4">
            <a:extLst>
              <a:ext uri="{FF2B5EF4-FFF2-40B4-BE49-F238E27FC236}">
                <a16:creationId xmlns:a16="http://schemas.microsoft.com/office/drawing/2014/main" id="{7771465A-E866-4E63-C34D-D855448F38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963" y="976313"/>
            <a:ext cx="890587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76DB00D4-3E9C-48A2-7395-2A99382C5FEB}"/>
              </a:ext>
            </a:extLst>
          </p:cNvPr>
          <p:cNvSpPr>
            <a:spLocks noGrp="1" noChangeArrowheads="1"/>
          </p:cNvSpPr>
          <p:nvPr>
            <p:ph type="title"/>
          </p:nvPr>
        </p:nvSpPr>
        <p:spPr/>
        <p:txBody>
          <a:bodyPr/>
          <a:lstStyle/>
          <a:p>
            <a:r>
              <a:rPr lang="en-US" altLang="en-US">
                <a:ea typeface="ＭＳ Ｐゴシック" panose="020B0600070205080204" pitchFamily="34" charset="-128"/>
              </a:rPr>
              <a:t>Public cloud war</a:t>
            </a:r>
          </a:p>
        </p:txBody>
      </p:sp>
      <p:sp>
        <p:nvSpPr>
          <p:cNvPr id="89090" name="Content Placeholder 2">
            <a:extLst>
              <a:ext uri="{FF2B5EF4-FFF2-40B4-BE49-F238E27FC236}">
                <a16:creationId xmlns:a16="http://schemas.microsoft.com/office/drawing/2014/main" id="{7F0AB227-B64C-14ED-B8BE-AFBD9C3107B2}"/>
              </a:ext>
            </a:extLst>
          </p:cNvPr>
          <p:cNvSpPr>
            <a:spLocks noGrp="1" noChangeArrowheads="1"/>
          </p:cNvSpPr>
          <p:nvPr>
            <p:ph idx="1"/>
          </p:nvPr>
        </p:nvSpPr>
        <p:spPr>
          <a:xfrm>
            <a:off x="228600" y="1890713"/>
            <a:ext cx="8610600" cy="1828800"/>
          </a:xfrm>
        </p:spPr>
        <p:txBody>
          <a:bodyPr/>
          <a:lstStyle/>
          <a:p>
            <a:r>
              <a:rPr lang="en-US" altLang="en-US" dirty="0">
                <a:ea typeface="ＭＳ Ｐゴシック" panose="020B0600070205080204" pitchFamily="34" charset="-128"/>
              </a:rPr>
              <a:t>Public cloud war: </a:t>
            </a:r>
            <a:r>
              <a:rPr lang="en-US" altLang="en-US" dirty="0">
                <a:ea typeface="ＭＳ Ｐゴシック" panose="020B0600070205080204" pitchFamily="34" charset="-128"/>
                <a:hlinkClick r:id="rId2"/>
              </a:rPr>
              <a:t>AWS vs Azure vs Google</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loud Callout 58">
            <a:extLst>
              <a:ext uri="{FF2B5EF4-FFF2-40B4-BE49-F238E27FC236}">
                <a16:creationId xmlns:a16="http://schemas.microsoft.com/office/drawing/2014/main" id="{3F8E67EF-D287-8BB5-E875-127851CE6176}"/>
              </a:ext>
            </a:extLst>
          </p:cNvPr>
          <p:cNvSpPr>
            <a:spLocks noChangeArrowheads="1"/>
          </p:cNvSpPr>
          <p:nvPr/>
        </p:nvSpPr>
        <p:spPr bwMode="auto">
          <a:xfrm>
            <a:off x="409575" y="3354388"/>
            <a:ext cx="7912100" cy="4646612"/>
          </a:xfrm>
          <a:prstGeom prst="cloudCallout">
            <a:avLst>
              <a:gd name="adj1" fmla="val -4028"/>
              <a:gd name="adj2" fmla="val 29625"/>
            </a:avLst>
          </a:prstGeom>
          <a:solidFill>
            <a:srgbClr val="FFFFFF">
              <a:alpha val="58038"/>
            </a:srgbClr>
          </a:solidFill>
          <a:ln w="25400">
            <a:solidFill>
              <a:srgbClr val="000000"/>
            </a:solidFill>
            <a:round/>
            <a:headEnd/>
            <a:tailEnd/>
          </a:ln>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spcAft>
                <a:spcPts val="600"/>
              </a:spcAft>
            </a:pPr>
            <a:endParaRPr lang="en-US" altLang="en-US" sz="1200"/>
          </a:p>
        </p:txBody>
      </p:sp>
      <p:sp>
        <p:nvSpPr>
          <p:cNvPr id="76" name="Rectangle 75">
            <a:extLst>
              <a:ext uri="{FF2B5EF4-FFF2-40B4-BE49-F238E27FC236}">
                <a16:creationId xmlns:a16="http://schemas.microsoft.com/office/drawing/2014/main" id="{5F7E3537-B52D-FB71-04DB-CFD2B6687BDB}"/>
              </a:ext>
            </a:extLst>
          </p:cNvPr>
          <p:cNvSpPr>
            <a:spLocks noChangeArrowheads="1"/>
          </p:cNvSpPr>
          <p:nvPr/>
        </p:nvSpPr>
        <p:spPr bwMode="auto">
          <a:xfrm>
            <a:off x="3878263" y="3822700"/>
            <a:ext cx="2505075" cy="2503488"/>
          </a:xfrm>
          <a:prstGeom prst="rect">
            <a:avLst/>
          </a:prstGeom>
          <a:solidFill>
            <a:srgbClr val="FFFFFF"/>
          </a:solidFill>
          <a:ln w="38100">
            <a:solidFill>
              <a:schemeClr val="bg1"/>
            </a:solidFill>
            <a:prstDash val="sysDash"/>
            <a:miter lim="800000"/>
            <a:headEnd/>
            <a:tailEnd/>
          </a:ln>
          <a:effectLst>
            <a:outerShdw blurRad="40000" dist="20000" dir="5400000" rotWithShape="0">
              <a:srgbClr val="808080">
                <a:alpha val="37999"/>
              </a:srgbClr>
            </a:outerShdw>
          </a:effectLst>
        </p:spPr>
        <p:txBody>
          <a:bodyPr lIns="91436" tIns="45718" rIns="91436" bIns="45718" anchor="ctr"/>
          <a:lstStyle/>
          <a:p>
            <a:pPr algn="ctr" defTabSz="914099">
              <a:defRPr/>
            </a:pPr>
            <a:endParaRPr lang="en-US" sz="2000" dirty="0">
              <a:gradFill>
                <a:gsLst>
                  <a:gs pos="0">
                    <a:srgbClr val="FFFFFF"/>
                  </a:gs>
                  <a:gs pos="100000">
                    <a:srgbClr val="FFFFFF"/>
                  </a:gs>
                </a:gsLst>
                <a:lin ang="5400000" scaled="0"/>
              </a:gradFill>
              <a:latin typeface="+mn-lt"/>
              <a:ea typeface="+mn-ea"/>
            </a:endParaRPr>
          </a:p>
        </p:txBody>
      </p:sp>
      <p:sp>
        <p:nvSpPr>
          <p:cNvPr id="77" name="TextBox 76">
            <a:extLst>
              <a:ext uri="{FF2B5EF4-FFF2-40B4-BE49-F238E27FC236}">
                <a16:creationId xmlns:a16="http://schemas.microsoft.com/office/drawing/2014/main" id="{5DA0D427-E2CA-F93F-7612-24B6560D7225}"/>
              </a:ext>
            </a:extLst>
          </p:cNvPr>
          <p:cNvSpPr txBox="1"/>
          <p:nvPr/>
        </p:nvSpPr>
        <p:spPr>
          <a:xfrm>
            <a:off x="3878330" y="5126132"/>
            <a:ext cx="2504500"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pPr>
              <a:defRPr/>
            </a:pPr>
            <a:r>
              <a:rPr lang="en-US" dirty="0"/>
              <a:t>Operating </a:t>
            </a:r>
          </a:p>
          <a:p>
            <a:pPr>
              <a:defRPr/>
            </a:pPr>
            <a:r>
              <a:rPr lang="en-US" dirty="0"/>
              <a:t>System</a:t>
            </a:r>
          </a:p>
        </p:txBody>
      </p:sp>
      <p:sp>
        <p:nvSpPr>
          <p:cNvPr id="16" name="Rectangle 15">
            <a:extLst>
              <a:ext uri="{FF2B5EF4-FFF2-40B4-BE49-F238E27FC236}">
                <a16:creationId xmlns:a16="http://schemas.microsoft.com/office/drawing/2014/main" id="{4F13AE4E-08AC-8D81-72D3-FBE57F7A0916}"/>
              </a:ext>
            </a:extLst>
          </p:cNvPr>
          <p:cNvSpPr>
            <a:spLocks noChangeArrowheads="1"/>
          </p:cNvSpPr>
          <p:nvPr/>
        </p:nvSpPr>
        <p:spPr bwMode="auto">
          <a:xfrm>
            <a:off x="3763963" y="3670300"/>
            <a:ext cx="2505075" cy="2503488"/>
          </a:xfrm>
          <a:prstGeom prst="rect">
            <a:avLst/>
          </a:prstGeom>
          <a:solidFill>
            <a:srgbClr val="FFFFFF"/>
          </a:solidFill>
          <a:ln w="38100">
            <a:solidFill>
              <a:schemeClr val="bg1"/>
            </a:solidFill>
            <a:prstDash val="sysDash"/>
            <a:miter lim="800000"/>
            <a:headEnd/>
            <a:tailEnd/>
          </a:ln>
          <a:effectLst>
            <a:outerShdw blurRad="40000" dist="20000" dir="5400000" rotWithShape="0">
              <a:srgbClr val="808080">
                <a:alpha val="37999"/>
              </a:srgbClr>
            </a:outerShdw>
          </a:effectLst>
        </p:spPr>
        <p:txBody>
          <a:bodyPr lIns="91436" tIns="45718" rIns="91436" bIns="45718" anchor="ctr"/>
          <a:lstStyle/>
          <a:p>
            <a:pPr algn="ctr" defTabSz="914099">
              <a:defRPr/>
            </a:pPr>
            <a:endParaRPr lang="en-US" sz="2000" dirty="0">
              <a:gradFill>
                <a:gsLst>
                  <a:gs pos="0">
                    <a:srgbClr val="FFFFFF"/>
                  </a:gs>
                  <a:gs pos="100000">
                    <a:srgbClr val="FFFFFF"/>
                  </a:gs>
                </a:gsLst>
                <a:lin ang="5400000" scaled="0"/>
              </a:gradFill>
              <a:latin typeface="+mn-lt"/>
              <a:ea typeface="+mn-ea"/>
            </a:endParaRPr>
          </a:p>
        </p:txBody>
      </p:sp>
      <p:sp>
        <p:nvSpPr>
          <p:cNvPr id="17" name="TextBox 16">
            <a:extLst>
              <a:ext uri="{FF2B5EF4-FFF2-40B4-BE49-F238E27FC236}">
                <a16:creationId xmlns:a16="http://schemas.microsoft.com/office/drawing/2014/main" id="{91D7A6B8-395B-9C5F-8A06-CCF1CAD9412B}"/>
              </a:ext>
            </a:extLst>
          </p:cNvPr>
          <p:cNvSpPr txBox="1"/>
          <p:nvPr/>
        </p:nvSpPr>
        <p:spPr>
          <a:xfrm>
            <a:off x="3764000" y="4973732"/>
            <a:ext cx="2504500"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pPr>
              <a:defRPr/>
            </a:pPr>
            <a:r>
              <a:rPr lang="en-US" sz="1600" dirty="0"/>
              <a:t>Operating </a:t>
            </a:r>
          </a:p>
          <a:p>
            <a:pPr>
              <a:defRPr/>
            </a:pPr>
            <a:r>
              <a:rPr lang="en-US" sz="1600" dirty="0"/>
              <a:t>System</a:t>
            </a:r>
          </a:p>
        </p:txBody>
      </p:sp>
      <p:sp>
        <p:nvSpPr>
          <p:cNvPr id="62" name="TextBox 61">
            <a:extLst>
              <a:ext uri="{FF2B5EF4-FFF2-40B4-BE49-F238E27FC236}">
                <a16:creationId xmlns:a16="http://schemas.microsoft.com/office/drawing/2014/main" id="{6477CC98-0280-45D6-DEDC-3B81223E608B}"/>
              </a:ext>
            </a:extLst>
          </p:cNvPr>
          <p:cNvSpPr txBox="1"/>
          <p:nvPr/>
        </p:nvSpPr>
        <p:spPr>
          <a:xfrm>
            <a:off x="3795324" y="5736915"/>
            <a:ext cx="2473177" cy="307777"/>
          </a:xfrm>
          <a:prstGeom prst="rect">
            <a:avLst/>
          </a:prstGeom>
          <a:noFill/>
        </p:spPr>
        <p:txBody>
          <a:bodyPr lIns="0" tIns="0" rIns="0" bIns="0">
            <a:spAutoFit/>
          </a:bodyPr>
          <a:lstStyle/>
          <a:p>
            <a:pPr algn="ctr">
              <a:defRPr/>
            </a:pPr>
            <a:r>
              <a:rPr lang="en-US" sz="2000" b="1" i="1" dirty="0">
                <a:gradFill>
                  <a:gsLst>
                    <a:gs pos="0">
                      <a:schemeClr val="tx1"/>
                    </a:gs>
                    <a:gs pos="86000">
                      <a:schemeClr val="tx1"/>
                    </a:gs>
                  </a:gsLst>
                  <a:lin ang="5400000" scaled="0"/>
                </a:gradFill>
                <a:latin typeface="Times New Roman" charset="0"/>
                <a:ea typeface="ＭＳ Ｐゴシック" charset="-128"/>
              </a:rPr>
              <a:t>VM</a:t>
            </a:r>
          </a:p>
        </p:txBody>
      </p:sp>
      <p:sp>
        <p:nvSpPr>
          <p:cNvPr id="63" name="Rectangle 62">
            <a:extLst>
              <a:ext uri="{FF2B5EF4-FFF2-40B4-BE49-F238E27FC236}">
                <a16:creationId xmlns:a16="http://schemas.microsoft.com/office/drawing/2014/main" id="{69A21360-EA07-C908-98C8-FF1DDF42D2A0}"/>
              </a:ext>
            </a:extLst>
          </p:cNvPr>
          <p:cNvSpPr>
            <a:spLocks noChangeArrowheads="1"/>
          </p:cNvSpPr>
          <p:nvPr/>
        </p:nvSpPr>
        <p:spPr bwMode="auto">
          <a:xfrm>
            <a:off x="1990725" y="3805238"/>
            <a:ext cx="1355725" cy="2487612"/>
          </a:xfrm>
          <a:prstGeom prst="rect">
            <a:avLst/>
          </a:prstGeom>
          <a:solidFill>
            <a:srgbClr val="FFFFFF"/>
          </a:solidFill>
          <a:ln w="38100">
            <a:solidFill>
              <a:schemeClr val="bg1"/>
            </a:solidFill>
            <a:prstDash val="sysDash"/>
            <a:miter lim="800000"/>
            <a:headEnd/>
            <a:tailEnd/>
          </a:ln>
          <a:effectLst>
            <a:outerShdw blurRad="40000" dist="20000" dir="5400000" rotWithShape="0">
              <a:srgbClr val="808080">
                <a:alpha val="37999"/>
              </a:srgbClr>
            </a:outerShdw>
          </a:effectLst>
        </p:spPr>
        <p:txBody>
          <a:bodyPr lIns="91436" tIns="45718" rIns="91436" bIns="45718" anchor="ctr"/>
          <a:lstStyle/>
          <a:p>
            <a:pPr algn="ctr" defTabSz="914099">
              <a:defRPr/>
            </a:pPr>
            <a:endParaRPr lang="en-US" sz="2000" dirty="0">
              <a:gradFill>
                <a:gsLst>
                  <a:gs pos="0">
                    <a:srgbClr val="FFFFFF"/>
                  </a:gs>
                  <a:gs pos="100000">
                    <a:srgbClr val="FFFFFF"/>
                  </a:gs>
                </a:gsLst>
                <a:lin ang="5400000" scaled="0"/>
              </a:gradFill>
              <a:latin typeface="+mn-lt"/>
              <a:ea typeface="+mn-ea"/>
            </a:endParaRPr>
          </a:p>
        </p:txBody>
      </p:sp>
      <p:sp>
        <p:nvSpPr>
          <p:cNvPr id="20" name="Can 19">
            <a:extLst>
              <a:ext uri="{FF2B5EF4-FFF2-40B4-BE49-F238E27FC236}">
                <a16:creationId xmlns:a16="http://schemas.microsoft.com/office/drawing/2014/main" id="{F5DC4092-EB69-3D47-D516-6DED6A1270C1}"/>
              </a:ext>
            </a:extLst>
          </p:cNvPr>
          <p:cNvSpPr>
            <a:spLocks noChangeArrowheads="1"/>
          </p:cNvSpPr>
          <p:nvPr/>
        </p:nvSpPr>
        <p:spPr bwMode="auto">
          <a:xfrm>
            <a:off x="2201863" y="3935413"/>
            <a:ext cx="871537" cy="1077912"/>
          </a:xfrm>
          <a:prstGeom prst="can">
            <a:avLst>
              <a:gd name="adj" fmla="val 49970"/>
            </a:avLst>
          </a:prstGeom>
          <a:solidFill>
            <a:srgbClr val="A0BCFE"/>
          </a:solidFill>
          <a:ln w="38100">
            <a:solidFill>
              <a:schemeClr val="bg1"/>
            </a:solidFill>
            <a:prstDash val="sysDash"/>
            <a:round/>
            <a:headEnd/>
            <a:tailEnd/>
          </a:ln>
          <a:effectLst>
            <a:outerShdw blurRad="40000" dist="20000" dir="5400000" rotWithShape="0">
              <a:srgbClr val="808080">
                <a:alpha val="37999"/>
              </a:srgbClr>
            </a:outerShdw>
          </a:effectLst>
        </p:spPr>
        <p:txBody>
          <a:bodyPr lIns="91436" tIns="45718" rIns="91436" bIns="45718" anchor="ctr"/>
          <a:lstStyle/>
          <a:p>
            <a:pPr algn="ctr" defTabSz="914099">
              <a:defRPr/>
            </a:pPr>
            <a:endParaRPr lang="en-US" sz="2000" b="1" dirty="0">
              <a:gradFill>
                <a:gsLst>
                  <a:gs pos="0">
                    <a:schemeClr val="tx1"/>
                  </a:gs>
                  <a:gs pos="86000">
                    <a:schemeClr val="tx1"/>
                  </a:gs>
                </a:gsLst>
                <a:lin ang="5400000" scaled="0"/>
              </a:gradFill>
              <a:latin typeface="+mn-lt"/>
              <a:ea typeface="+mn-ea"/>
            </a:endParaRPr>
          </a:p>
        </p:txBody>
      </p:sp>
      <p:sp>
        <p:nvSpPr>
          <p:cNvPr id="64" name="TextBox 63">
            <a:extLst>
              <a:ext uri="{FF2B5EF4-FFF2-40B4-BE49-F238E27FC236}">
                <a16:creationId xmlns:a16="http://schemas.microsoft.com/office/drawing/2014/main" id="{8EFDA886-57CB-3C37-86AA-E12AFA129857}"/>
              </a:ext>
            </a:extLst>
          </p:cNvPr>
          <p:cNvSpPr txBox="1"/>
          <p:nvPr/>
        </p:nvSpPr>
        <p:spPr>
          <a:xfrm>
            <a:off x="1990414" y="5130240"/>
            <a:ext cx="1355665"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pPr>
              <a:defRPr/>
            </a:pPr>
            <a:r>
              <a:rPr lang="en-US" sz="1600" dirty="0"/>
              <a:t>Operating </a:t>
            </a:r>
          </a:p>
          <a:p>
            <a:pPr>
              <a:defRPr/>
            </a:pPr>
            <a:r>
              <a:rPr lang="en-US" sz="1600" dirty="0"/>
              <a:t>System</a:t>
            </a:r>
          </a:p>
        </p:txBody>
      </p:sp>
      <p:sp>
        <p:nvSpPr>
          <p:cNvPr id="67" name="TextBox 66">
            <a:extLst>
              <a:ext uri="{FF2B5EF4-FFF2-40B4-BE49-F238E27FC236}">
                <a16:creationId xmlns:a16="http://schemas.microsoft.com/office/drawing/2014/main" id="{AB64F1AB-4C4A-00DA-28B0-555344829EC6}"/>
              </a:ext>
            </a:extLst>
          </p:cNvPr>
          <p:cNvSpPr txBox="1"/>
          <p:nvPr/>
        </p:nvSpPr>
        <p:spPr>
          <a:xfrm>
            <a:off x="1990414" y="5861149"/>
            <a:ext cx="1355665" cy="307777"/>
          </a:xfrm>
          <a:prstGeom prst="rect">
            <a:avLst/>
          </a:prstGeom>
          <a:noFill/>
        </p:spPr>
        <p:txBody>
          <a:bodyPr lIns="0" tIns="0" rIns="0" bIns="0">
            <a:spAutoFit/>
          </a:bodyPr>
          <a:lstStyle/>
          <a:p>
            <a:pPr algn="ctr">
              <a:defRPr/>
            </a:pPr>
            <a:r>
              <a:rPr lang="en-US" sz="2000" b="1" i="1" dirty="0">
                <a:gradFill>
                  <a:gsLst>
                    <a:gs pos="0">
                      <a:schemeClr val="tx1"/>
                    </a:gs>
                    <a:gs pos="86000">
                      <a:schemeClr val="tx1"/>
                    </a:gs>
                  </a:gsLst>
                  <a:lin ang="5400000" scaled="0"/>
                </a:gradFill>
                <a:latin typeface="Times New Roman" charset="0"/>
                <a:ea typeface="ＭＳ Ｐゴシック" charset="-128"/>
              </a:rPr>
              <a:t>VM</a:t>
            </a:r>
          </a:p>
        </p:txBody>
      </p:sp>
      <p:sp>
        <p:nvSpPr>
          <p:cNvPr id="68" name="TextBox 67">
            <a:extLst>
              <a:ext uri="{FF2B5EF4-FFF2-40B4-BE49-F238E27FC236}">
                <a16:creationId xmlns:a16="http://schemas.microsoft.com/office/drawing/2014/main" id="{954804B7-973B-65C8-0D79-0DED73605A60}"/>
              </a:ext>
            </a:extLst>
          </p:cNvPr>
          <p:cNvSpPr txBox="1"/>
          <p:nvPr/>
        </p:nvSpPr>
        <p:spPr>
          <a:xfrm>
            <a:off x="2248825" y="4573940"/>
            <a:ext cx="778280" cy="276999"/>
          </a:xfrm>
          <a:prstGeom prst="rect">
            <a:avLst/>
          </a:prstGeom>
          <a:noFill/>
        </p:spPr>
        <p:txBody>
          <a:bodyPr lIns="0" tIns="0" rIns="0" bIns="0">
            <a:spAutoFit/>
          </a:bodyPr>
          <a:lstStyle/>
          <a:p>
            <a:pPr algn="ctr">
              <a:defRPr/>
            </a:pPr>
            <a:r>
              <a:rPr lang="en-US" sz="1800" b="1" dirty="0">
                <a:gradFill>
                  <a:gsLst>
                    <a:gs pos="0">
                      <a:schemeClr val="tx1"/>
                    </a:gs>
                    <a:gs pos="86000">
                      <a:schemeClr val="tx1"/>
                    </a:gs>
                  </a:gsLst>
                  <a:lin ang="5400000" scaled="0"/>
                </a:gradFill>
                <a:latin typeface="Times New Roman" charset="0"/>
                <a:ea typeface="ＭＳ Ｐゴシック" charset="-128"/>
              </a:rPr>
              <a:t>DBMS</a:t>
            </a:r>
          </a:p>
        </p:txBody>
      </p:sp>
      <p:sp>
        <p:nvSpPr>
          <p:cNvPr id="2" name="Title 1">
            <a:extLst>
              <a:ext uri="{FF2B5EF4-FFF2-40B4-BE49-F238E27FC236}">
                <a16:creationId xmlns:a16="http://schemas.microsoft.com/office/drawing/2014/main" id="{FA1A25A7-794A-9A36-4651-EA4B6191F71E}"/>
              </a:ext>
            </a:extLst>
          </p:cNvPr>
          <p:cNvSpPr>
            <a:spLocks noGrp="1"/>
          </p:cNvSpPr>
          <p:nvPr>
            <p:ph type="title"/>
          </p:nvPr>
        </p:nvSpPr>
        <p:spPr>
          <a:xfrm>
            <a:off x="0" y="224030"/>
            <a:ext cx="3832525" cy="493778"/>
          </a:xfrm>
        </p:spPr>
        <p:txBody>
          <a:bodyPr/>
          <a:lstStyle/>
          <a:p>
            <a:pPr>
              <a:defRPr/>
            </a:pPr>
            <a:r>
              <a:rPr lang="en-US" dirty="0" err="1"/>
              <a:t>PaaS</a:t>
            </a:r>
            <a:endParaRPr lang="en-US" sz="2800" dirty="0">
              <a:gradFill>
                <a:gsLst>
                  <a:gs pos="50000">
                    <a:schemeClr val="tx2"/>
                  </a:gs>
                  <a:gs pos="100000">
                    <a:schemeClr val="tx2"/>
                  </a:gs>
                </a:gsLst>
                <a:lin ang="5400000" scaled="0"/>
              </a:gradFill>
            </a:endParaRPr>
          </a:p>
        </p:txBody>
      </p:sp>
      <p:pic>
        <p:nvPicPr>
          <p:cNvPr id="11277" name="Picture 3">
            <a:extLst>
              <a:ext uri="{FF2B5EF4-FFF2-40B4-BE49-F238E27FC236}">
                <a16:creationId xmlns:a16="http://schemas.microsoft.com/office/drawing/2014/main" id="{A510C62E-311F-4B2C-65FD-7DB56D1D4C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742950"/>
            <a:ext cx="3841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Box 12">
            <a:extLst>
              <a:ext uri="{FF2B5EF4-FFF2-40B4-BE49-F238E27FC236}">
                <a16:creationId xmlns:a16="http://schemas.microsoft.com/office/drawing/2014/main" id="{0330F898-220F-1507-D6A8-239BF90E3664}"/>
              </a:ext>
            </a:extLst>
          </p:cNvPr>
          <p:cNvSpPr txBox="1">
            <a:spLocks noChangeArrowheads="1"/>
          </p:cNvSpPr>
          <p:nvPr/>
        </p:nvSpPr>
        <p:spPr bwMode="auto">
          <a:xfrm>
            <a:off x="3573463" y="355600"/>
            <a:ext cx="1709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buClr>
                <a:schemeClr val="tx1"/>
              </a:buClr>
            </a:pPr>
            <a:r>
              <a:rPr lang="en-US" altLang="en-US" b="1"/>
              <a:t>Developer</a:t>
            </a:r>
          </a:p>
        </p:txBody>
      </p:sp>
      <p:grpSp>
        <p:nvGrpSpPr>
          <p:cNvPr id="25" name="Group 24">
            <a:extLst>
              <a:ext uri="{FF2B5EF4-FFF2-40B4-BE49-F238E27FC236}">
                <a16:creationId xmlns:a16="http://schemas.microsoft.com/office/drawing/2014/main" id="{D3E8997B-7034-BC44-E4C7-515ED5C3A030}"/>
              </a:ext>
            </a:extLst>
          </p:cNvPr>
          <p:cNvGrpSpPr>
            <a:grpSpLocks/>
          </p:cNvGrpSpPr>
          <p:nvPr/>
        </p:nvGrpSpPr>
        <p:grpSpPr bwMode="auto">
          <a:xfrm>
            <a:off x="3848100" y="3943350"/>
            <a:ext cx="1347788" cy="730250"/>
            <a:chOff x="5594600" y="4309570"/>
            <a:chExt cx="1795905" cy="729712"/>
          </a:xfrm>
        </p:grpSpPr>
        <p:sp>
          <p:nvSpPr>
            <p:cNvPr id="18" name="Oval 17">
              <a:extLst>
                <a:ext uri="{FF2B5EF4-FFF2-40B4-BE49-F238E27FC236}">
                  <a16:creationId xmlns:a16="http://schemas.microsoft.com/office/drawing/2014/main" id="{35DBB605-A7C0-A310-AA50-66D0B325CFD2}"/>
                </a:ext>
              </a:extLst>
            </p:cNvPr>
            <p:cNvSpPr>
              <a:spLocks noChangeArrowheads="1"/>
            </p:cNvSpPr>
            <p:nvPr/>
          </p:nvSpPr>
          <p:spPr bwMode="auto">
            <a:xfrm>
              <a:off x="5594600" y="4309570"/>
              <a:ext cx="1795905" cy="729712"/>
            </a:xfrm>
            <a:prstGeom prst="ellipse">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endParaRPr lang="en-US" sz="2000" b="1" dirty="0">
                <a:gradFill>
                  <a:gsLst>
                    <a:gs pos="0">
                      <a:srgbClr val="FFFFFF"/>
                    </a:gs>
                    <a:gs pos="100000">
                      <a:srgbClr val="FFFFFF"/>
                    </a:gs>
                  </a:gsLst>
                  <a:lin ang="5400000" scaled="0"/>
                </a:gradFill>
                <a:latin typeface="+mn-lt"/>
                <a:ea typeface="+mn-ea"/>
              </a:endParaRPr>
            </a:p>
          </p:txBody>
        </p:sp>
        <p:sp>
          <p:nvSpPr>
            <p:cNvPr id="11318" name="TextBox 18">
              <a:extLst>
                <a:ext uri="{FF2B5EF4-FFF2-40B4-BE49-F238E27FC236}">
                  <a16:creationId xmlns:a16="http://schemas.microsoft.com/office/drawing/2014/main" id="{FA82F8AE-3C07-DBB9-A1AC-45956A56849E}"/>
                </a:ext>
              </a:extLst>
            </p:cNvPr>
            <p:cNvSpPr txBox="1">
              <a:spLocks noChangeArrowheads="1"/>
            </p:cNvSpPr>
            <p:nvPr/>
          </p:nvSpPr>
          <p:spPr bwMode="auto">
            <a:xfrm>
              <a:off x="5594600" y="4509146"/>
              <a:ext cx="17959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solidFill>
                    <a:schemeClr val="bg1"/>
                  </a:solidFill>
                </a:rPr>
                <a:t>Application</a:t>
              </a:r>
            </a:p>
          </p:txBody>
        </p:sp>
      </p:grpSp>
      <p:grpSp>
        <p:nvGrpSpPr>
          <p:cNvPr id="23" name="Group 22">
            <a:extLst>
              <a:ext uri="{FF2B5EF4-FFF2-40B4-BE49-F238E27FC236}">
                <a16:creationId xmlns:a16="http://schemas.microsoft.com/office/drawing/2014/main" id="{4F7CF9AC-CC9B-A4D4-39DF-D397BC544B0A}"/>
              </a:ext>
            </a:extLst>
          </p:cNvPr>
          <p:cNvGrpSpPr>
            <a:grpSpLocks/>
          </p:cNvGrpSpPr>
          <p:nvPr/>
        </p:nvGrpSpPr>
        <p:grpSpPr bwMode="auto">
          <a:xfrm>
            <a:off x="2201863" y="4011613"/>
            <a:ext cx="917575" cy="377825"/>
            <a:chOff x="2950769" y="4377365"/>
            <a:chExt cx="1222047" cy="377861"/>
          </a:xfrm>
        </p:grpSpPr>
        <p:grpSp>
          <p:nvGrpSpPr>
            <p:cNvPr id="11289" name="Group 33">
              <a:extLst>
                <a:ext uri="{FF2B5EF4-FFF2-40B4-BE49-F238E27FC236}">
                  <a16:creationId xmlns:a16="http://schemas.microsoft.com/office/drawing/2014/main" id="{ADE743CC-F064-0F2E-6914-914A97896128}"/>
                </a:ext>
              </a:extLst>
            </p:cNvPr>
            <p:cNvGrpSpPr>
              <a:grpSpLocks/>
            </p:cNvGrpSpPr>
            <p:nvPr/>
          </p:nvGrpSpPr>
          <p:grpSpPr bwMode="auto">
            <a:xfrm>
              <a:off x="3247992" y="4377977"/>
              <a:ext cx="637254" cy="377249"/>
              <a:chOff x="4872038" y="2787652"/>
              <a:chExt cx="1152532" cy="870750"/>
            </a:xfrm>
          </p:grpSpPr>
          <p:sp>
            <p:nvSpPr>
              <p:cNvPr id="35" name="Rectangle 34">
                <a:extLst>
                  <a:ext uri="{FF2B5EF4-FFF2-40B4-BE49-F238E27FC236}">
                    <a16:creationId xmlns:a16="http://schemas.microsoft.com/office/drawing/2014/main" id="{0F4FA9F9-DFF8-3CBC-6C30-794C28DF5D12}"/>
                  </a:ext>
                </a:extLst>
              </p:cNvPr>
              <p:cNvSpPr/>
              <p:nvPr/>
            </p:nvSpPr>
            <p:spPr bwMode="auto">
              <a:xfrm>
                <a:off x="4872038" y="27908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defRPr/>
                </a:pPr>
                <a:endParaRPr lang="en-US" sz="2000" b="1" dirty="0">
                  <a:solidFill>
                    <a:schemeClr val="tx1"/>
                  </a:solidFill>
                </a:endParaRPr>
              </a:p>
            </p:txBody>
          </p:sp>
          <p:cxnSp>
            <p:nvCxnSpPr>
              <p:cNvPr id="11294" name="Straight Connector 35">
                <a:extLst>
                  <a:ext uri="{FF2B5EF4-FFF2-40B4-BE49-F238E27FC236}">
                    <a16:creationId xmlns:a16="http://schemas.microsoft.com/office/drawing/2014/main" id="{497E5A21-A620-8496-CF91-08F422786D23}"/>
                  </a:ext>
                </a:extLst>
              </p:cNvPr>
              <p:cNvCxnSpPr>
                <a:cxnSpLocks noChangeShapeType="1"/>
              </p:cNvCxnSpPr>
              <p:nvPr/>
            </p:nvCxnSpPr>
            <p:spPr bwMode="auto">
              <a:xfrm>
                <a:off x="4872038" y="2933704"/>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5" name="Straight Connector 36">
                <a:extLst>
                  <a:ext uri="{FF2B5EF4-FFF2-40B4-BE49-F238E27FC236}">
                    <a16:creationId xmlns:a16="http://schemas.microsoft.com/office/drawing/2014/main" id="{36766059-86A8-AA76-37E0-CF458E4C0ED1}"/>
                  </a:ext>
                </a:extLst>
              </p:cNvPr>
              <p:cNvCxnSpPr>
                <a:cxnSpLocks noChangeShapeType="1"/>
              </p:cNvCxnSpPr>
              <p:nvPr/>
            </p:nvCxnSpPr>
            <p:spPr bwMode="auto">
              <a:xfrm>
                <a:off x="4872038" y="3076580"/>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6" name="Straight Connector 37">
                <a:extLst>
                  <a:ext uri="{FF2B5EF4-FFF2-40B4-BE49-F238E27FC236}">
                    <a16:creationId xmlns:a16="http://schemas.microsoft.com/office/drawing/2014/main" id="{15D509E9-5011-902D-734D-648C187A89F1}"/>
                  </a:ext>
                </a:extLst>
              </p:cNvPr>
              <p:cNvCxnSpPr>
                <a:cxnSpLocks noChangeShapeType="1"/>
              </p:cNvCxnSpPr>
              <p:nvPr/>
            </p:nvCxnSpPr>
            <p:spPr bwMode="auto">
              <a:xfrm>
                <a:off x="4872038" y="3219456"/>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7" name="Straight Connector 38">
                <a:extLst>
                  <a:ext uri="{FF2B5EF4-FFF2-40B4-BE49-F238E27FC236}">
                    <a16:creationId xmlns:a16="http://schemas.microsoft.com/office/drawing/2014/main" id="{B3BC959B-60E7-4231-8082-82DF377166F9}"/>
                  </a:ext>
                </a:extLst>
              </p:cNvPr>
              <p:cNvCxnSpPr>
                <a:cxnSpLocks noChangeShapeType="1"/>
              </p:cNvCxnSpPr>
              <p:nvPr/>
            </p:nvCxnSpPr>
            <p:spPr bwMode="auto">
              <a:xfrm>
                <a:off x="4872038" y="3362332"/>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8" name="Straight Connector 39">
                <a:extLst>
                  <a:ext uri="{FF2B5EF4-FFF2-40B4-BE49-F238E27FC236}">
                    <a16:creationId xmlns:a16="http://schemas.microsoft.com/office/drawing/2014/main" id="{C6DDB189-70D8-C19B-613A-D6A550E380CF}"/>
                  </a:ext>
                </a:extLst>
              </p:cNvPr>
              <p:cNvCxnSpPr>
                <a:cxnSpLocks noChangeShapeType="1"/>
              </p:cNvCxnSpPr>
              <p:nvPr/>
            </p:nvCxnSpPr>
            <p:spPr bwMode="auto">
              <a:xfrm rot="5400000">
                <a:off x="4657724" y="314801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299" name="Straight Connector 40">
                <a:extLst>
                  <a:ext uri="{FF2B5EF4-FFF2-40B4-BE49-F238E27FC236}">
                    <a16:creationId xmlns:a16="http://schemas.microsoft.com/office/drawing/2014/main" id="{284A9BE4-98C8-6643-D17C-B1C3B1B6FD1F}"/>
                  </a:ext>
                </a:extLst>
              </p:cNvPr>
              <p:cNvCxnSpPr>
                <a:cxnSpLocks noChangeShapeType="1"/>
              </p:cNvCxnSpPr>
              <p:nvPr/>
            </p:nvCxnSpPr>
            <p:spPr bwMode="auto">
              <a:xfrm rot="5400000">
                <a:off x="4801394" y="3147224"/>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0" name="Straight Connector 41">
                <a:extLst>
                  <a:ext uri="{FF2B5EF4-FFF2-40B4-BE49-F238E27FC236}">
                    <a16:creationId xmlns:a16="http://schemas.microsoft.com/office/drawing/2014/main" id="{B9EB4F59-C311-6CBA-9B09-E5CEDDF6EA51}"/>
                  </a:ext>
                </a:extLst>
              </p:cNvPr>
              <p:cNvCxnSpPr>
                <a:cxnSpLocks noChangeShapeType="1"/>
              </p:cNvCxnSpPr>
              <p:nvPr/>
            </p:nvCxnSpPr>
            <p:spPr bwMode="auto">
              <a:xfrm rot="5400000">
                <a:off x="4945064" y="3146430"/>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1" name="Straight Connector 42">
                <a:extLst>
                  <a:ext uri="{FF2B5EF4-FFF2-40B4-BE49-F238E27FC236}">
                    <a16:creationId xmlns:a16="http://schemas.microsoft.com/office/drawing/2014/main" id="{7A948C24-ADAD-20D6-DEC0-296B6D2A421D}"/>
                  </a:ext>
                </a:extLst>
              </p:cNvPr>
              <p:cNvCxnSpPr>
                <a:cxnSpLocks noChangeShapeType="1"/>
              </p:cNvCxnSpPr>
              <p:nvPr/>
            </p:nvCxnSpPr>
            <p:spPr bwMode="auto">
              <a:xfrm rot="5400000">
                <a:off x="5088734" y="3145636"/>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2" name="Straight Connector 43">
                <a:extLst>
                  <a:ext uri="{FF2B5EF4-FFF2-40B4-BE49-F238E27FC236}">
                    <a16:creationId xmlns:a16="http://schemas.microsoft.com/office/drawing/2014/main" id="{7B35059E-F4E4-65A5-7F15-B87D136EA0E4}"/>
                  </a:ext>
                </a:extLst>
              </p:cNvPr>
              <p:cNvCxnSpPr>
                <a:cxnSpLocks noChangeShapeType="1"/>
              </p:cNvCxnSpPr>
              <p:nvPr/>
            </p:nvCxnSpPr>
            <p:spPr bwMode="auto">
              <a:xfrm rot="5400000">
                <a:off x="5232404" y="3144842"/>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3" name="Straight Connector 44">
                <a:extLst>
                  <a:ext uri="{FF2B5EF4-FFF2-40B4-BE49-F238E27FC236}">
                    <a16:creationId xmlns:a16="http://schemas.microsoft.com/office/drawing/2014/main" id="{6683F91E-283C-83FB-2FAA-B52D69AC07F5}"/>
                  </a:ext>
                </a:extLst>
              </p:cNvPr>
              <p:cNvCxnSpPr>
                <a:cxnSpLocks noChangeShapeType="1"/>
              </p:cNvCxnSpPr>
              <p:nvPr/>
            </p:nvCxnSpPr>
            <p:spPr bwMode="auto">
              <a:xfrm rot="5400000">
                <a:off x="5376074" y="314404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 name="Rectangle 45">
                <a:extLst>
                  <a:ext uri="{FF2B5EF4-FFF2-40B4-BE49-F238E27FC236}">
                    <a16:creationId xmlns:a16="http://schemas.microsoft.com/office/drawing/2014/main" id="{2E60997A-F4B0-8DA5-23DE-D2CDD4412137}"/>
                  </a:ext>
                </a:extLst>
              </p:cNvPr>
              <p:cNvSpPr/>
              <p:nvPr/>
            </p:nvSpPr>
            <p:spPr bwMode="auto">
              <a:xfrm>
                <a:off x="5024438" y="29432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defRPr/>
                </a:pPr>
                <a:endParaRPr lang="en-US" sz="2000" b="1" dirty="0">
                  <a:solidFill>
                    <a:schemeClr val="tx1"/>
                  </a:solidFill>
                </a:endParaRPr>
              </a:p>
            </p:txBody>
          </p:sp>
          <p:cxnSp>
            <p:nvCxnSpPr>
              <p:cNvPr id="11307" name="Straight Connector 46">
                <a:extLst>
                  <a:ext uri="{FF2B5EF4-FFF2-40B4-BE49-F238E27FC236}">
                    <a16:creationId xmlns:a16="http://schemas.microsoft.com/office/drawing/2014/main" id="{8A070A67-B93F-8E47-B2F1-912318780F01}"/>
                  </a:ext>
                </a:extLst>
              </p:cNvPr>
              <p:cNvCxnSpPr>
                <a:cxnSpLocks noChangeShapeType="1"/>
              </p:cNvCxnSpPr>
              <p:nvPr/>
            </p:nvCxnSpPr>
            <p:spPr bwMode="auto">
              <a:xfrm>
                <a:off x="5024438" y="3086104"/>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8" name="Straight Connector 47">
                <a:extLst>
                  <a:ext uri="{FF2B5EF4-FFF2-40B4-BE49-F238E27FC236}">
                    <a16:creationId xmlns:a16="http://schemas.microsoft.com/office/drawing/2014/main" id="{15ED4AF8-F391-DD84-068E-AAD588E2DC85}"/>
                  </a:ext>
                </a:extLst>
              </p:cNvPr>
              <p:cNvCxnSpPr>
                <a:cxnSpLocks noChangeShapeType="1"/>
              </p:cNvCxnSpPr>
              <p:nvPr/>
            </p:nvCxnSpPr>
            <p:spPr bwMode="auto">
              <a:xfrm>
                <a:off x="5024438" y="3228980"/>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09" name="Straight Connector 48">
                <a:extLst>
                  <a:ext uri="{FF2B5EF4-FFF2-40B4-BE49-F238E27FC236}">
                    <a16:creationId xmlns:a16="http://schemas.microsoft.com/office/drawing/2014/main" id="{8F9CB9F7-59A9-1DE1-B17C-54A390EB5B85}"/>
                  </a:ext>
                </a:extLst>
              </p:cNvPr>
              <p:cNvCxnSpPr>
                <a:cxnSpLocks noChangeShapeType="1"/>
              </p:cNvCxnSpPr>
              <p:nvPr/>
            </p:nvCxnSpPr>
            <p:spPr bwMode="auto">
              <a:xfrm>
                <a:off x="5024438" y="3371856"/>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0" name="Straight Connector 49">
                <a:extLst>
                  <a:ext uri="{FF2B5EF4-FFF2-40B4-BE49-F238E27FC236}">
                    <a16:creationId xmlns:a16="http://schemas.microsoft.com/office/drawing/2014/main" id="{4206DE5E-C394-40CA-7376-AF951450FD03}"/>
                  </a:ext>
                </a:extLst>
              </p:cNvPr>
              <p:cNvCxnSpPr>
                <a:cxnSpLocks noChangeShapeType="1"/>
              </p:cNvCxnSpPr>
              <p:nvPr/>
            </p:nvCxnSpPr>
            <p:spPr bwMode="auto">
              <a:xfrm>
                <a:off x="5024438" y="3514732"/>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1" name="Straight Connector 50">
                <a:extLst>
                  <a:ext uri="{FF2B5EF4-FFF2-40B4-BE49-F238E27FC236}">
                    <a16:creationId xmlns:a16="http://schemas.microsoft.com/office/drawing/2014/main" id="{73F4E5C8-6C0D-51F3-F889-CF04367EE644}"/>
                  </a:ext>
                </a:extLst>
              </p:cNvPr>
              <p:cNvCxnSpPr>
                <a:cxnSpLocks noChangeShapeType="1"/>
              </p:cNvCxnSpPr>
              <p:nvPr/>
            </p:nvCxnSpPr>
            <p:spPr bwMode="auto">
              <a:xfrm rot="5400000">
                <a:off x="4810124" y="330041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2" name="Straight Connector 51">
                <a:extLst>
                  <a:ext uri="{FF2B5EF4-FFF2-40B4-BE49-F238E27FC236}">
                    <a16:creationId xmlns:a16="http://schemas.microsoft.com/office/drawing/2014/main" id="{EBC735DD-EFD3-E9C0-9A0D-7DC9A4792D44}"/>
                  </a:ext>
                </a:extLst>
              </p:cNvPr>
              <p:cNvCxnSpPr>
                <a:cxnSpLocks noChangeShapeType="1"/>
              </p:cNvCxnSpPr>
              <p:nvPr/>
            </p:nvCxnSpPr>
            <p:spPr bwMode="auto">
              <a:xfrm rot="5400000">
                <a:off x="4953794" y="3299624"/>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3" name="Straight Connector 52">
                <a:extLst>
                  <a:ext uri="{FF2B5EF4-FFF2-40B4-BE49-F238E27FC236}">
                    <a16:creationId xmlns:a16="http://schemas.microsoft.com/office/drawing/2014/main" id="{59B8E53D-2B9C-4989-EBE2-D1B897E6561E}"/>
                  </a:ext>
                </a:extLst>
              </p:cNvPr>
              <p:cNvCxnSpPr>
                <a:cxnSpLocks noChangeShapeType="1"/>
              </p:cNvCxnSpPr>
              <p:nvPr/>
            </p:nvCxnSpPr>
            <p:spPr bwMode="auto">
              <a:xfrm rot="5400000">
                <a:off x="5097464" y="3298830"/>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4" name="Straight Connector 53">
                <a:extLst>
                  <a:ext uri="{FF2B5EF4-FFF2-40B4-BE49-F238E27FC236}">
                    <a16:creationId xmlns:a16="http://schemas.microsoft.com/office/drawing/2014/main" id="{BFE750BB-97BC-A7EB-593C-BAA37D604E11}"/>
                  </a:ext>
                </a:extLst>
              </p:cNvPr>
              <p:cNvCxnSpPr>
                <a:cxnSpLocks noChangeShapeType="1"/>
              </p:cNvCxnSpPr>
              <p:nvPr/>
            </p:nvCxnSpPr>
            <p:spPr bwMode="auto">
              <a:xfrm rot="5400000">
                <a:off x="5241134" y="3298036"/>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5" name="Straight Connector 54">
                <a:extLst>
                  <a:ext uri="{FF2B5EF4-FFF2-40B4-BE49-F238E27FC236}">
                    <a16:creationId xmlns:a16="http://schemas.microsoft.com/office/drawing/2014/main" id="{CF268A08-5AA9-E60D-0550-DD00A06ECA75}"/>
                  </a:ext>
                </a:extLst>
              </p:cNvPr>
              <p:cNvCxnSpPr>
                <a:cxnSpLocks noChangeShapeType="1"/>
              </p:cNvCxnSpPr>
              <p:nvPr/>
            </p:nvCxnSpPr>
            <p:spPr bwMode="auto">
              <a:xfrm rot="5400000">
                <a:off x="5384804" y="3297242"/>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1316" name="Straight Connector 55">
                <a:extLst>
                  <a:ext uri="{FF2B5EF4-FFF2-40B4-BE49-F238E27FC236}">
                    <a16:creationId xmlns:a16="http://schemas.microsoft.com/office/drawing/2014/main" id="{09A2B907-236B-6D08-2994-44FD5CB4A179}"/>
                  </a:ext>
                </a:extLst>
              </p:cNvPr>
              <p:cNvCxnSpPr>
                <a:cxnSpLocks noChangeShapeType="1"/>
              </p:cNvCxnSpPr>
              <p:nvPr/>
            </p:nvCxnSpPr>
            <p:spPr bwMode="auto">
              <a:xfrm rot="5400000">
                <a:off x="5528474" y="329644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1290" name="TextBox 56">
              <a:extLst>
                <a:ext uri="{FF2B5EF4-FFF2-40B4-BE49-F238E27FC236}">
                  <a16:creationId xmlns:a16="http://schemas.microsoft.com/office/drawing/2014/main" id="{FACCEF44-42E5-BBF6-BC34-E30F2174D1FD}"/>
                </a:ext>
              </a:extLst>
            </p:cNvPr>
            <p:cNvSpPr txBox="1">
              <a:spLocks noChangeArrowheads="1"/>
            </p:cNvSpPr>
            <p:nvPr/>
          </p:nvSpPr>
          <p:spPr bwMode="auto">
            <a:xfrm>
              <a:off x="2950769" y="4377365"/>
              <a:ext cx="12220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solidFill>
                    <a:schemeClr val="bg1"/>
                  </a:solidFill>
                </a:rPr>
                <a:t>Data</a:t>
              </a:r>
            </a:p>
          </p:txBody>
        </p:sp>
      </p:grpSp>
      <p:sp>
        <p:nvSpPr>
          <p:cNvPr id="69" name="TextBox 68">
            <a:extLst>
              <a:ext uri="{FF2B5EF4-FFF2-40B4-BE49-F238E27FC236}">
                <a16:creationId xmlns:a16="http://schemas.microsoft.com/office/drawing/2014/main" id="{AAD5AD20-679B-E97D-2B59-03930A7BFF69}"/>
              </a:ext>
            </a:extLst>
          </p:cNvPr>
          <p:cNvSpPr txBox="1">
            <a:spLocks noChangeArrowheads="1"/>
          </p:cNvSpPr>
          <p:nvPr/>
        </p:nvSpPr>
        <p:spPr bwMode="auto">
          <a:xfrm>
            <a:off x="6721475" y="4214813"/>
            <a:ext cx="1085850" cy="554037"/>
          </a:xfrm>
          <a:prstGeom prst="rect">
            <a:avLst/>
          </a:prstGeom>
          <a:solidFill>
            <a:srgbClr val="72FF72"/>
          </a:solidFill>
          <a:ln w="38100">
            <a:solidFill>
              <a:schemeClr val="bg1"/>
            </a:solidFill>
            <a:prstDash val="sysDash"/>
            <a:miter lim="800000"/>
            <a:headEnd/>
            <a:tailEnd/>
          </a:ln>
          <a:effectLst>
            <a:outerShdw blurRad="40000" dist="20000" dir="5400000" rotWithShape="0">
              <a:srgbClr val="808080">
                <a:alpha val="37999"/>
              </a:srgbClr>
            </a:outerShdw>
          </a:effectLst>
        </p:spPr>
        <p:txBody>
          <a:bodyPr lIns="0" tIns="0" rIns="0" bIns="0">
            <a:spAutoFit/>
          </a:bodyPr>
          <a:lstStyle>
            <a:defPPr>
              <a:defRPr lang="en-US"/>
            </a:defPPr>
            <a:lvl1pPr algn="ctr">
              <a:defRPr sz="2000" b="1">
                <a:gradFill>
                  <a:gsLst>
                    <a:gs pos="0">
                      <a:schemeClr val="tx1"/>
                    </a:gs>
                    <a:gs pos="86000">
                      <a:schemeClr val="tx1"/>
                    </a:gs>
                  </a:gsLst>
                  <a:lin ang="5400000" scaled="0"/>
                </a:gradFill>
              </a:defRPr>
            </a:lvl1pPr>
          </a:lstStyle>
          <a:p>
            <a:pPr>
              <a:defRPr/>
            </a:pPr>
            <a:r>
              <a:rPr lang="en-US" sz="1800" dirty="0">
                <a:solidFill>
                  <a:schemeClr val="tx1"/>
                </a:solidFill>
                <a:latin typeface="+mn-lt"/>
                <a:ea typeface="+mn-ea"/>
              </a:rPr>
              <a:t>Load Balancer</a:t>
            </a:r>
          </a:p>
        </p:txBody>
      </p:sp>
      <p:grpSp>
        <p:nvGrpSpPr>
          <p:cNvPr id="26" name="Group 25">
            <a:extLst>
              <a:ext uri="{FF2B5EF4-FFF2-40B4-BE49-F238E27FC236}">
                <a16:creationId xmlns:a16="http://schemas.microsoft.com/office/drawing/2014/main" id="{03E7F5B4-978F-0544-1EBD-6748CFF61159}"/>
              </a:ext>
            </a:extLst>
          </p:cNvPr>
          <p:cNvGrpSpPr>
            <a:grpSpLocks/>
          </p:cNvGrpSpPr>
          <p:nvPr/>
        </p:nvGrpSpPr>
        <p:grpSpPr bwMode="auto">
          <a:xfrm>
            <a:off x="4795838" y="1379538"/>
            <a:ext cx="1587500" cy="2582862"/>
            <a:chOff x="6407959" y="1745673"/>
            <a:chExt cx="2115170" cy="2581827"/>
          </a:xfrm>
        </p:grpSpPr>
        <p:sp>
          <p:nvSpPr>
            <p:cNvPr id="83" name="Freeform 82">
              <a:extLst>
                <a:ext uri="{FF2B5EF4-FFF2-40B4-BE49-F238E27FC236}">
                  <a16:creationId xmlns:a16="http://schemas.microsoft.com/office/drawing/2014/main" id="{405AF77B-5D1F-0B01-6BD9-F04EEE9DB1A0}"/>
                </a:ext>
              </a:extLst>
            </p:cNvPr>
            <p:cNvSpPr/>
            <p:nvPr/>
          </p:nvSpPr>
          <p:spPr>
            <a:xfrm>
              <a:off x="6407959" y="1745673"/>
              <a:ext cx="860874" cy="2581827"/>
            </a:xfrm>
            <a:custGeom>
              <a:avLst/>
              <a:gdLst>
                <a:gd name="connsiteX0" fmla="*/ 0 w 1389412"/>
                <a:gd name="connsiteY0" fmla="*/ 0 h 2956955"/>
                <a:gd name="connsiteX1" fmla="*/ 783771 w 1389412"/>
                <a:gd name="connsiteY1" fmla="*/ 534389 h 2956955"/>
                <a:gd name="connsiteX2" fmla="*/ 1389412 w 1389412"/>
                <a:gd name="connsiteY2" fmla="*/ 2956955 h 2956955"/>
                <a:gd name="connsiteX0" fmla="*/ 0 w 2653907"/>
                <a:gd name="connsiteY0" fmla="*/ 0 h 2956955"/>
                <a:gd name="connsiteX1" fmla="*/ 2631711 w 2653907"/>
                <a:gd name="connsiteY1" fmla="*/ 697141 h 2956955"/>
                <a:gd name="connsiteX2" fmla="*/ 1389412 w 2653907"/>
                <a:gd name="connsiteY2" fmla="*/ 2956955 h 2956955"/>
                <a:gd name="connsiteX0" fmla="*/ 0 w 2180366"/>
                <a:gd name="connsiteY0" fmla="*/ 0 h 2694048"/>
                <a:gd name="connsiteX1" fmla="*/ 2169728 w 2180366"/>
                <a:gd name="connsiteY1" fmla="*/ 434234 h 2694048"/>
                <a:gd name="connsiteX2" fmla="*/ 927429 w 2180366"/>
                <a:gd name="connsiteY2" fmla="*/ 2694048 h 2694048"/>
                <a:gd name="connsiteX0" fmla="*/ 0 w 2305616"/>
                <a:gd name="connsiteY0" fmla="*/ 0 h 2694048"/>
                <a:gd name="connsiteX1" fmla="*/ 2295720 w 2305616"/>
                <a:gd name="connsiteY1" fmla="*/ 484311 h 2694048"/>
                <a:gd name="connsiteX2" fmla="*/ 927429 w 2305616"/>
                <a:gd name="connsiteY2" fmla="*/ 2694048 h 2694048"/>
                <a:gd name="connsiteX0" fmla="*/ 0 w 2329308"/>
                <a:gd name="connsiteY0" fmla="*/ 0 h 2694048"/>
                <a:gd name="connsiteX1" fmla="*/ 2295720 w 2329308"/>
                <a:gd name="connsiteY1" fmla="*/ 484311 h 2694048"/>
                <a:gd name="connsiteX2" fmla="*/ 927429 w 2329308"/>
                <a:gd name="connsiteY2" fmla="*/ 2694048 h 2694048"/>
                <a:gd name="connsiteX0" fmla="*/ 206536 w 2502684"/>
                <a:gd name="connsiteY0" fmla="*/ 0 h 2706567"/>
                <a:gd name="connsiteX1" fmla="*/ 2502256 w 2502684"/>
                <a:gd name="connsiteY1" fmla="*/ 484311 h 2706567"/>
                <a:gd name="connsiteX2" fmla="*/ 0 w 2502684"/>
                <a:gd name="connsiteY2" fmla="*/ 2706567 h 2706567"/>
                <a:gd name="connsiteX0" fmla="*/ 0 w 5371708"/>
                <a:gd name="connsiteY0" fmla="*/ 0 h 2643886"/>
                <a:gd name="connsiteX1" fmla="*/ 5296755 w 5371708"/>
                <a:gd name="connsiteY1" fmla="*/ 421630 h 2643886"/>
                <a:gd name="connsiteX2" fmla="*/ 2794499 w 5371708"/>
                <a:gd name="connsiteY2" fmla="*/ 2643886 h 2643886"/>
                <a:gd name="connsiteX0" fmla="*/ 0 w 6743050"/>
                <a:gd name="connsiteY0" fmla="*/ 0 h 2643886"/>
                <a:gd name="connsiteX1" fmla="*/ 6697234 w 6743050"/>
                <a:gd name="connsiteY1" fmla="*/ 434167 h 2643886"/>
                <a:gd name="connsiteX2" fmla="*/ 2794499 w 6743050"/>
                <a:gd name="connsiteY2" fmla="*/ 2643886 h 2643886"/>
                <a:gd name="connsiteX0" fmla="*/ 542150 w 7263054"/>
                <a:gd name="connsiteY0" fmla="*/ 0 h 2662374"/>
                <a:gd name="connsiteX1" fmla="*/ 7239384 w 7263054"/>
                <a:gd name="connsiteY1" fmla="*/ 434167 h 2662374"/>
                <a:gd name="connsiteX2" fmla="*/ 0 w 7263054"/>
                <a:gd name="connsiteY2" fmla="*/ 2662374 h 2662374"/>
                <a:gd name="connsiteX0" fmla="*/ 542150 w 7276766"/>
                <a:gd name="connsiteY0" fmla="*/ 0 h 2662374"/>
                <a:gd name="connsiteX1" fmla="*/ 7239384 w 7276766"/>
                <a:gd name="connsiteY1" fmla="*/ 434167 h 2662374"/>
                <a:gd name="connsiteX2" fmla="*/ 0 w 7276766"/>
                <a:gd name="connsiteY2" fmla="*/ 2662374 h 2662374"/>
              </a:gdLst>
              <a:ahLst/>
              <a:cxnLst>
                <a:cxn ang="0">
                  <a:pos x="connsiteX0" y="connsiteY0"/>
                </a:cxn>
                <a:cxn ang="0">
                  <a:pos x="connsiteX1" y="connsiteY1"/>
                </a:cxn>
                <a:cxn ang="0">
                  <a:pos x="connsiteX2" y="connsiteY2"/>
                </a:cxn>
              </a:cxnLst>
              <a:rect l="l" t="t" r="r" b="b"/>
              <a:pathLst>
                <a:path w="7276766" h="2662374">
                  <a:moveTo>
                    <a:pt x="542150" y="0"/>
                  </a:moveTo>
                  <a:cubicBezTo>
                    <a:pt x="818251" y="20781"/>
                    <a:pt x="6773634" y="-6481"/>
                    <a:pt x="7239384" y="434167"/>
                  </a:cubicBezTo>
                  <a:cubicBezTo>
                    <a:pt x="7705134" y="874815"/>
                    <a:pt x="3735252" y="1735643"/>
                    <a:pt x="0" y="2662374"/>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1288" name="TextBox 69">
              <a:extLst>
                <a:ext uri="{FF2B5EF4-FFF2-40B4-BE49-F238E27FC236}">
                  <a16:creationId xmlns:a16="http://schemas.microsoft.com/office/drawing/2014/main" id="{1A8E0F78-8D12-AECE-8395-CD20CEE4FE17}"/>
                </a:ext>
              </a:extLst>
            </p:cNvPr>
            <p:cNvSpPr txBox="1">
              <a:spLocks noChangeArrowheads="1"/>
            </p:cNvSpPr>
            <p:nvPr/>
          </p:nvSpPr>
          <p:spPr bwMode="auto">
            <a:xfrm>
              <a:off x="6784816" y="2137148"/>
              <a:ext cx="1738313" cy="5847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600" b="1"/>
                <a:t>2) Deploy application</a:t>
              </a:r>
            </a:p>
          </p:txBody>
        </p:sp>
      </p:grpSp>
      <p:sp>
        <p:nvSpPr>
          <p:cNvPr id="74" name="TextBox 73">
            <a:extLst>
              <a:ext uri="{FF2B5EF4-FFF2-40B4-BE49-F238E27FC236}">
                <a16:creationId xmlns:a16="http://schemas.microsoft.com/office/drawing/2014/main" id="{23500FB6-C66F-D922-9B97-9AC4E7FBACB1}"/>
              </a:ext>
            </a:extLst>
          </p:cNvPr>
          <p:cNvSpPr txBox="1"/>
          <p:nvPr/>
        </p:nvSpPr>
        <p:spPr>
          <a:xfrm>
            <a:off x="5283268" y="4018581"/>
            <a:ext cx="896459" cy="615553"/>
          </a:xfrm>
          <a:prstGeom prst="rect">
            <a:avLst/>
          </a:prstGeom>
          <a:solidFill>
            <a:schemeClr val="accent1">
              <a:lumMod val="60000"/>
              <a:lumOff val="40000"/>
            </a:schemeClr>
          </a:solidFill>
          <a:ln>
            <a:prstDash val="sysDash"/>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91436" tIns="45718" rIns="91436" bIns="45718" anchor="ctr"/>
          <a:lstStyle>
            <a:defPPr>
              <a:defRPr lang="en-US"/>
            </a:defPPr>
            <a:lvl1pPr algn="ctr" defTabSz="914099" fontAlgn="base">
              <a:spcBef>
                <a:spcPct val="0"/>
              </a:spcBef>
              <a:spcAft>
                <a:spcPct val="0"/>
              </a:spcAft>
              <a:defRPr sz="2000" b="1">
                <a:gradFill>
                  <a:gsLst>
                    <a:gs pos="0">
                      <a:schemeClr val="tx1"/>
                    </a:gs>
                    <a:gs pos="86000">
                      <a:schemeClr val="tx1"/>
                    </a:gs>
                  </a:gsLst>
                  <a:lin ang="5400000" scaled="0"/>
                </a:gradFill>
              </a:defRPr>
            </a:lvl1pPr>
          </a:lstStyle>
          <a:p>
            <a:pPr>
              <a:defRPr/>
            </a:pPr>
            <a:r>
              <a:rPr lang="en-US" sz="1800" dirty="0"/>
              <a:t>Web</a:t>
            </a:r>
          </a:p>
          <a:p>
            <a:pPr>
              <a:defRPr/>
            </a:pPr>
            <a:r>
              <a:rPr lang="en-US" sz="1800" dirty="0"/>
              <a:t>Server</a:t>
            </a:r>
          </a:p>
        </p:txBody>
      </p:sp>
      <p:grpSp>
        <p:nvGrpSpPr>
          <p:cNvPr id="15" name="Group 14">
            <a:extLst>
              <a:ext uri="{FF2B5EF4-FFF2-40B4-BE49-F238E27FC236}">
                <a16:creationId xmlns:a16="http://schemas.microsoft.com/office/drawing/2014/main" id="{57C80AE7-BCF4-0F6B-78B6-41AE800985C8}"/>
              </a:ext>
            </a:extLst>
          </p:cNvPr>
          <p:cNvGrpSpPr>
            <a:grpSpLocks/>
          </p:cNvGrpSpPr>
          <p:nvPr/>
        </p:nvGrpSpPr>
        <p:grpSpPr bwMode="auto">
          <a:xfrm>
            <a:off x="2327275" y="1322388"/>
            <a:ext cx="1825625" cy="2668587"/>
            <a:chOff x="3118064" y="1687308"/>
            <a:chExt cx="2432882" cy="2669539"/>
          </a:xfrm>
        </p:grpSpPr>
        <p:sp>
          <p:nvSpPr>
            <p:cNvPr id="3" name="Freeform 2">
              <a:extLst>
                <a:ext uri="{FF2B5EF4-FFF2-40B4-BE49-F238E27FC236}">
                  <a16:creationId xmlns:a16="http://schemas.microsoft.com/office/drawing/2014/main" id="{A3CD61B9-8AF4-9557-0A3C-7331B9F8E236}"/>
                </a:ext>
              </a:extLst>
            </p:cNvPr>
            <p:cNvSpPr/>
            <p:nvPr/>
          </p:nvSpPr>
          <p:spPr>
            <a:xfrm>
              <a:off x="3462899" y="1687308"/>
              <a:ext cx="2088047" cy="2669539"/>
            </a:xfrm>
            <a:custGeom>
              <a:avLst/>
              <a:gdLst>
                <a:gd name="connsiteX0" fmla="*/ 2248946 w 2248946"/>
                <a:gd name="connsiteY0" fmla="*/ 69547 h 2715928"/>
                <a:gd name="connsiteX1" fmla="*/ 194235 w 2248946"/>
                <a:gd name="connsiteY1" fmla="*/ 338488 h 2715928"/>
                <a:gd name="connsiteX2" fmla="*/ 204993 w 2248946"/>
                <a:gd name="connsiteY2" fmla="*/ 2715928 h 2715928"/>
                <a:gd name="connsiteX0" fmla="*/ 2088039 w 2088039"/>
                <a:gd name="connsiteY0" fmla="*/ 23158 h 2669539"/>
                <a:gd name="connsiteX1" fmla="*/ 592725 w 2088039"/>
                <a:gd name="connsiteY1" fmla="*/ 528767 h 2669539"/>
                <a:gd name="connsiteX2" fmla="*/ 44086 w 2088039"/>
                <a:gd name="connsiteY2" fmla="*/ 2669539 h 2669539"/>
              </a:gdLst>
              <a:ahLst/>
              <a:cxnLst>
                <a:cxn ang="0">
                  <a:pos x="connsiteX0" y="connsiteY0"/>
                </a:cxn>
                <a:cxn ang="0">
                  <a:pos x="connsiteX1" y="connsiteY1"/>
                </a:cxn>
                <a:cxn ang="0">
                  <a:pos x="connsiteX2" y="connsiteY2"/>
                </a:cxn>
              </a:cxnLst>
              <a:rect l="l" t="t" r="r" b="b"/>
              <a:pathLst>
                <a:path w="2088039" h="2669539">
                  <a:moveTo>
                    <a:pt x="2088039" y="23158"/>
                  </a:moveTo>
                  <a:cubicBezTo>
                    <a:pt x="1231013" y="-62903"/>
                    <a:pt x="933384" y="87704"/>
                    <a:pt x="592725" y="528767"/>
                  </a:cubicBezTo>
                  <a:cubicBezTo>
                    <a:pt x="252066" y="969830"/>
                    <a:pt x="-131623" y="1701350"/>
                    <a:pt x="44086" y="2669539"/>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1286" name="TextBox 92">
              <a:extLst>
                <a:ext uri="{FF2B5EF4-FFF2-40B4-BE49-F238E27FC236}">
                  <a16:creationId xmlns:a16="http://schemas.microsoft.com/office/drawing/2014/main" id="{923981CB-E53B-D380-DA2A-5C311181DAB8}"/>
                </a:ext>
              </a:extLst>
            </p:cNvPr>
            <p:cNvSpPr txBox="1">
              <a:spLocks noChangeArrowheads="1"/>
            </p:cNvSpPr>
            <p:nvPr/>
          </p:nvSpPr>
          <p:spPr bwMode="auto">
            <a:xfrm>
              <a:off x="3118064" y="2029426"/>
              <a:ext cx="1881399" cy="1323439"/>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600" b="1"/>
                <a:t>1) Provision database, then create tables and add data</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loud Callout 77">
            <a:extLst>
              <a:ext uri="{FF2B5EF4-FFF2-40B4-BE49-F238E27FC236}">
                <a16:creationId xmlns:a16="http://schemas.microsoft.com/office/drawing/2014/main" id="{55FE1B8D-885F-DF1B-8A85-749A9A0D7EEE}"/>
              </a:ext>
            </a:extLst>
          </p:cNvPr>
          <p:cNvSpPr>
            <a:spLocks noChangeArrowheads="1"/>
          </p:cNvSpPr>
          <p:nvPr/>
        </p:nvSpPr>
        <p:spPr bwMode="auto">
          <a:xfrm>
            <a:off x="409575" y="3354388"/>
            <a:ext cx="7912100" cy="4646612"/>
          </a:xfrm>
          <a:prstGeom prst="cloudCallout">
            <a:avLst>
              <a:gd name="adj1" fmla="val -4028"/>
              <a:gd name="adj2" fmla="val 29625"/>
            </a:avLst>
          </a:prstGeom>
          <a:solidFill>
            <a:srgbClr val="FFFFFF">
              <a:alpha val="58038"/>
            </a:srgbClr>
          </a:solidFill>
          <a:ln w="25400">
            <a:solidFill>
              <a:srgbClr val="000000"/>
            </a:solidFill>
            <a:round/>
            <a:headEnd/>
            <a:tailEnd/>
          </a:ln>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spcAft>
                <a:spcPts val="600"/>
              </a:spcAft>
            </a:pPr>
            <a:endParaRPr lang="en-US" altLang="en-US" sz="1200"/>
          </a:p>
        </p:txBody>
      </p:sp>
      <p:grpSp>
        <p:nvGrpSpPr>
          <p:cNvPr id="15" name="Group 14">
            <a:extLst>
              <a:ext uri="{FF2B5EF4-FFF2-40B4-BE49-F238E27FC236}">
                <a16:creationId xmlns:a16="http://schemas.microsoft.com/office/drawing/2014/main" id="{251C5F4A-2532-4036-6DF6-A4C39480FFF5}"/>
              </a:ext>
            </a:extLst>
          </p:cNvPr>
          <p:cNvGrpSpPr>
            <a:grpSpLocks/>
          </p:cNvGrpSpPr>
          <p:nvPr/>
        </p:nvGrpSpPr>
        <p:grpSpPr bwMode="auto">
          <a:xfrm>
            <a:off x="3790950" y="3740150"/>
            <a:ext cx="2617788" cy="2657475"/>
            <a:chOff x="5032263" y="4035311"/>
            <a:chExt cx="3490865" cy="2656942"/>
          </a:xfrm>
        </p:grpSpPr>
        <p:grpSp>
          <p:nvGrpSpPr>
            <p:cNvPr id="13391" name="Rectangle 75">
              <a:extLst>
                <a:ext uri="{FF2B5EF4-FFF2-40B4-BE49-F238E27FC236}">
                  <a16:creationId xmlns:a16="http://schemas.microsoft.com/office/drawing/2014/main" id="{5ACBB09D-5B57-A789-6F15-5722E6022EB6}"/>
                </a:ext>
              </a:extLst>
            </p:cNvPr>
            <p:cNvGrpSpPr>
              <a:grpSpLocks/>
            </p:cNvGrpSpPr>
            <p:nvPr/>
          </p:nvGrpSpPr>
          <p:grpSpPr bwMode="auto">
            <a:xfrm>
              <a:off x="5091538" y="4155937"/>
              <a:ext cx="3505683" cy="2615675"/>
              <a:chOff x="3835400" y="3860800"/>
              <a:chExt cx="2628900" cy="2616200"/>
            </a:xfrm>
          </p:grpSpPr>
          <p:pic>
            <p:nvPicPr>
              <p:cNvPr id="13399" name="Rectangle 75">
                <a:extLst>
                  <a:ext uri="{FF2B5EF4-FFF2-40B4-BE49-F238E27FC236}">
                    <a16:creationId xmlns:a16="http://schemas.microsoft.com/office/drawing/2014/main" id="{D76C228F-3413-3DD4-ECFD-5BA94C9F27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400" y="3860800"/>
                <a:ext cx="26289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00" name="Text Box 80">
                <a:extLst>
                  <a:ext uri="{FF2B5EF4-FFF2-40B4-BE49-F238E27FC236}">
                    <a16:creationId xmlns:a16="http://schemas.microsoft.com/office/drawing/2014/main" id="{550CA0A9-D789-58FE-BCD6-B48CD82986AE}"/>
                  </a:ext>
                </a:extLst>
              </p:cNvPr>
              <p:cNvSpPr txBox="1">
                <a:spLocks noChangeArrowheads="1"/>
              </p:cNvSpPr>
              <p:nvPr/>
            </p:nvSpPr>
            <p:spPr bwMode="auto">
              <a:xfrm>
                <a:off x="3905234" y="3892581"/>
                <a:ext cx="2503504" cy="250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2000"/>
              </a:p>
            </p:txBody>
          </p:sp>
        </p:grpSp>
        <p:pic>
          <p:nvPicPr>
            <p:cNvPr id="13392" name="TextBox 76">
              <a:extLst>
                <a:ext uri="{FF2B5EF4-FFF2-40B4-BE49-F238E27FC236}">
                  <a16:creationId xmlns:a16="http://schemas.microsoft.com/office/drawing/2014/main" id="{0DA48A98-05A5-6B23-C9FC-B3E8963D27B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1538" y="5451077"/>
              <a:ext cx="3505683" cy="73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93" name="Rectangle 15">
              <a:extLst>
                <a:ext uri="{FF2B5EF4-FFF2-40B4-BE49-F238E27FC236}">
                  <a16:creationId xmlns:a16="http://schemas.microsoft.com/office/drawing/2014/main" id="{7295E26B-FA09-057A-EFCA-54339945F6BD}"/>
                </a:ext>
              </a:extLst>
            </p:cNvPr>
            <p:cNvGrpSpPr>
              <a:grpSpLocks/>
            </p:cNvGrpSpPr>
            <p:nvPr/>
          </p:nvGrpSpPr>
          <p:grpSpPr bwMode="auto">
            <a:xfrm>
              <a:off x="4956052" y="4003567"/>
              <a:ext cx="3488747" cy="2615675"/>
              <a:chOff x="3733800" y="3708400"/>
              <a:chExt cx="2616200" cy="2616200"/>
            </a:xfrm>
          </p:grpSpPr>
          <p:pic>
            <p:nvPicPr>
              <p:cNvPr id="13397" name="Rectangle 15">
                <a:extLst>
                  <a:ext uri="{FF2B5EF4-FFF2-40B4-BE49-F238E27FC236}">
                    <a16:creationId xmlns:a16="http://schemas.microsoft.com/office/drawing/2014/main" id="{C6777F7D-8451-B4DE-DFA7-CD3EB0EB8A9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708400"/>
                <a:ext cx="26162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8" name="Text Box 84">
                <a:extLst>
                  <a:ext uri="{FF2B5EF4-FFF2-40B4-BE49-F238E27FC236}">
                    <a16:creationId xmlns:a16="http://schemas.microsoft.com/office/drawing/2014/main" id="{F252D54C-B6C4-74BE-7D29-FD0044D424C2}"/>
                  </a:ext>
                </a:extLst>
              </p:cNvPr>
              <p:cNvSpPr txBox="1">
                <a:spLocks noChangeArrowheads="1"/>
              </p:cNvSpPr>
              <p:nvPr/>
            </p:nvSpPr>
            <p:spPr bwMode="auto">
              <a:xfrm>
                <a:off x="3790950" y="3740150"/>
                <a:ext cx="2503504" cy="250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2000"/>
              </a:p>
            </p:txBody>
          </p:sp>
        </p:grpSp>
        <p:pic>
          <p:nvPicPr>
            <p:cNvPr id="13394" name="TextBox 16">
              <a:extLst>
                <a:ext uri="{FF2B5EF4-FFF2-40B4-BE49-F238E27FC236}">
                  <a16:creationId xmlns:a16="http://schemas.microsoft.com/office/drawing/2014/main" id="{A9326C02-C4E3-4EFE-E4B8-43D7920ABB3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6052" y="5298708"/>
              <a:ext cx="3488747" cy="67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Box 61">
              <a:extLst>
                <a:ext uri="{FF2B5EF4-FFF2-40B4-BE49-F238E27FC236}">
                  <a16:creationId xmlns:a16="http://schemas.microsoft.com/office/drawing/2014/main" id="{D193C26D-A12C-5E90-1F22-DA87E5E2474D}"/>
                </a:ext>
              </a:extLst>
            </p:cNvPr>
            <p:cNvSpPr txBox="1"/>
            <p:nvPr/>
          </p:nvSpPr>
          <p:spPr>
            <a:xfrm>
              <a:off x="5074018" y="6102555"/>
              <a:ext cx="3296710" cy="307777"/>
            </a:xfrm>
            <a:prstGeom prst="rect">
              <a:avLst/>
            </a:prstGeom>
            <a:noFill/>
          </p:spPr>
          <p:txBody>
            <a:bodyPr lIns="0" tIns="0" rIns="0" bIns="0">
              <a:spAutoFit/>
            </a:bodyPr>
            <a:lstStyle/>
            <a:p>
              <a:pPr algn="ctr">
                <a:defRPr/>
              </a:pPr>
              <a:r>
                <a:rPr lang="en-US" sz="2000" b="1" dirty="0">
                  <a:gradFill>
                    <a:gsLst>
                      <a:gs pos="0">
                        <a:schemeClr val="tx1"/>
                      </a:gs>
                      <a:gs pos="86000">
                        <a:schemeClr val="tx1"/>
                      </a:gs>
                    </a:gsLst>
                    <a:lin ang="5400000" scaled="0"/>
                  </a:gradFill>
                  <a:latin typeface="Times New Roman" charset="0"/>
                  <a:ea typeface="ＭＳ Ｐゴシック" charset="-128"/>
                </a:rPr>
                <a:t>VM</a:t>
              </a:r>
            </a:p>
          </p:txBody>
        </p:sp>
        <p:sp>
          <p:nvSpPr>
            <p:cNvPr id="74" name="TextBox 73">
              <a:extLst>
                <a:ext uri="{FF2B5EF4-FFF2-40B4-BE49-F238E27FC236}">
                  <a16:creationId xmlns:a16="http://schemas.microsoft.com/office/drawing/2014/main" id="{AC5B347E-A0E9-14EA-2DF4-751DFD10F6D1}"/>
                </a:ext>
              </a:extLst>
            </p:cNvPr>
            <p:cNvSpPr txBox="1"/>
            <p:nvPr/>
          </p:nvSpPr>
          <p:spPr>
            <a:xfrm>
              <a:off x="7057426" y="4384221"/>
              <a:ext cx="1194969" cy="553887"/>
            </a:xfrm>
            <a:prstGeom prst="rect">
              <a:avLst/>
            </a:prstGeom>
          </p:spPr>
          <p:style>
            <a:lnRef idx="0">
              <a:schemeClr val="accent1"/>
            </a:lnRef>
            <a:fillRef idx="3">
              <a:schemeClr val="accent1"/>
            </a:fillRef>
            <a:effectRef idx="3">
              <a:schemeClr val="accent1"/>
            </a:effectRef>
            <a:fontRef idx="minor">
              <a:schemeClr val="lt1"/>
            </a:fontRef>
          </p:style>
          <p:txBody>
            <a:bodyPr lIns="0" tIns="0" rIns="0" bIns="0">
              <a:spAutoFit/>
            </a:bodyPr>
            <a:lstStyle/>
            <a:p>
              <a:pPr algn="ctr">
                <a:defRPr/>
              </a:pPr>
              <a:r>
                <a:rPr lang="en-US" sz="1800" b="1" dirty="0">
                  <a:gradFill>
                    <a:gsLst>
                      <a:gs pos="0">
                        <a:schemeClr val="tx1"/>
                      </a:gs>
                      <a:gs pos="86000">
                        <a:schemeClr val="tx1"/>
                      </a:gs>
                    </a:gsLst>
                    <a:lin ang="5400000" scaled="0"/>
                  </a:gradFill>
                </a:rPr>
                <a:t>Web</a:t>
              </a:r>
            </a:p>
            <a:p>
              <a:pPr algn="ctr">
                <a:defRPr/>
              </a:pPr>
              <a:r>
                <a:rPr lang="en-US" sz="1800" b="1" dirty="0">
                  <a:gradFill>
                    <a:gsLst>
                      <a:gs pos="0">
                        <a:schemeClr val="tx1"/>
                      </a:gs>
                      <a:gs pos="86000">
                        <a:schemeClr val="tx1"/>
                      </a:gs>
                    </a:gsLst>
                    <a:lin ang="5400000" scaled="0"/>
                  </a:gradFill>
                </a:rPr>
                <a:t>Server</a:t>
              </a:r>
            </a:p>
          </p:txBody>
        </p:sp>
      </p:grpSp>
      <p:grpSp>
        <p:nvGrpSpPr>
          <p:cNvPr id="22" name="Group 21">
            <a:extLst>
              <a:ext uri="{FF2B5EF4-FFF2-40B4-BE49-F238E27FC236}">
                <a16:creationId xmlns:a16="http://schemas.microsoft.com/office/drawing/2014/main" id="{7D147975-9E35-B0D5-DCDE-50E5C71EAE9B}"/>
              </a:ext>
            </a:extLst>
          </p:cNvPr>
          <p:cNvGrpSpPr>
            <a:grpSpLocks/>
          </p:cNvGrpSpPr>
          <p:nvPr/>
        </p:nvGrpSpPr>
        <p:grpSpPr bwMode="auto">
          <a:xfrm>
            <a:off x="2016125" y="3876675"/>
            <a:ext cx="1355725" cy="2486025"/>
            <a:chOff x="2668097" y="4171643"/>
            <a:chExt cx="1807083" cy="2486126"/>
          </a:xfrm>
        </p:grpSpPr>
        <p:grpSp>
          <p:nvGrpSpPr>
            <p:cNvPr id="13382" name="Rectangle 62">
              <a:extLst>
                <a:ext uri="{FF2B5EF4-FFF2-40B4-BE49-F238E27FC236}">
                  <a16:creationId xmlns:a16="http://schemas.microsoft.com/office/drawing/2014/main" id="{BE5F375C-ED87-959E-4643-B30738B59379}"/>
                </a:ext>
              </a:extLst>
            </p:cNvPr>
            <p:cNvGrpSpPr>
              <a:grpSpLocks/>
            </p:cNvGrpSpPr>
            <p:nvPr/>
          </p:nvGrpSpPr>
          <p:grpSpPr bwMode="auto">
            <a:xfrm>
              <a:off x="2587688" y="4130366"/>
              <a:ext cx="1963669" cy="2603606"/>
              <a:chOff x="1955800" y="3835400"/>
              <a:chExt cx="1473200" cy="2603500"/>
            </a:xfrm>
          </p:grpSpPr>
          <p:pic>
            <p:nvPicPr>
              <p:cNvPr id="13389" name="Rectangle 62">
                <a:extLst>
                  <a:ext uri="{FF2B5EF4-FFF2-40B4-BE49-F238E27FC236}">
                    <a16:creationId xmlns:a16="http://schemas.microsoft.com/office/drawing/2014/main" id="{96F00AAB-CBE9-D486-0D15-FCB47732EB4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5800" y="3835400"/>
                <a:ext cx="1473200"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0" name="Text Box 71">
                <a:extLst>
                  <a:ext uri="{FF2B5EF4-FFF2-40B4-BE49-F238E27FC236}">
                    <a16:creationId xmlns:a16="http://schemas.microsoft.com/office/drawing/2014/main" id="{3FEB9EE3-3DA3-076B-2526-A109932FCC17}"/>
                  </a:ext>
                </a:extLst>
              </p:cNvPr>
              <p:cNvSpPr txBox="1">
                <a:spLocks noChangeArrowheads="1"/>
              </p:cNvSpPr>
              <p:nvPr/>
            </p:nvSpPr>
            <p:spPr bwMode="auto">
              <a:xfrm>
                <a:off x="2016127" y="3876675"/>
                <a:ext cx="1355723"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2000"/>
              </a:p>
            </p:txBody>
          </p:sp>
        </p:grpSp>
        <p:grpSp>
          <p:nvGrpSpPr>
            <p:cNvPr id="13383" name="Can 19">
              <a:extLst>
                <a:ext uri="{FF2B5EF4-FFF2-40B4-BE49-F238E27FC236}">
                  <a16:creationId xmlns:a16="http://schemas.microsoft.com/office/drawing/2014/main" id="{7025F859-07F4-7D7D-56A0-78F0A3E0FB9B}"/>
                </a:ext>
              </a:extLst>
            </p:cNvPr>
            <p:cNvGrpSpPr>
              <a:grpSpLocks/>
            </p:cNvGrpSpPr>
            <p:nvPr/>
          </p:nvGrpSpPr>
          <p:grpSpPr bwMode="auto">
            <a:xfrm>
              <a:off x="2858539" y="4257371"/>
              <a:ext cx="1320398" cy="1193849"/>
              <a:chOff x="2159000" y="3962400"/>
              <a:chExt cx="990600" cy="1193800"/>
            </a:xfrm>
          </p:grpSpPr>
          <p:pic>
            <p:nvPicPr>
              <p:cNvPr id="13387" name="Can 19">
                <a:extLst>
                  <a:ext uri="{FF2B5EF4-FFF2-40B4-BE49-F238E27FC236}">
                    <a16:creationId xmlns:a16="http://schemas.microsoft.com/office/drawing/2014/main" id="{FA2703D5-8BC0-64F3-6CCC-FAD1193877D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3962400"/>
                <a:ext cx="9906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8" name="Text Box 74">
                <a:extLst>
                  <a:ext uri="{FF2B5EF4-FFF2-40B4-BE49-F238E27FC236}">
                    <a16:creationId xmlns:a16="http://schemas.microsoft.com/office/drawing/2014/main" id="{24AE7D0E-E067-D674-A74C-CDC360609778}"/>
                  </a:ext>
                </a:extLst>
              </p:cNvPr>
              <p:cNvSpPr txBox="1">
                <a:spLocks noChangeArrowheads="1"/>
              </p:cNvSpPr>
              <p:nvPr/>
            </p:nvSpPr>
            <p:spPr bwMode="auto">
              <a:xfrm>
                <a:off x="2228194" y="4441669"/>
                <a:ext cx="871026" cy="4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nchor="ctr"/>
              <a:lstStyle>
                <a:lvl1pPr defTabSz="912813">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912813">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912813">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912813">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912813">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endParaRPr lang="en-US" altLang="en-US" sz="2000"/>
              </a:p>
            </p:txBody>
          </p:sp>
        </p:grpSp>
        <p:pic>
          <p:nvPicPr>
            <p:cNvPr id="13384" name="TextBox 63">
              <a:extLst>
                <a:ext uri="{FF2B5EF4-FFF2-40B4-BE49-F238E27FC236}">
                  <a16:creationId xmlns:a16="http://schemas.microsoft.com/office/drawing/2014/main" id="{5ADE6861-8827-D40B-ADA4-5E5EC2BBF47C}"/>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7688" y="5463920"/>
              <a:ext cx="1963669" cy="66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66">
              <a:extLst>
                <a:ext uri="{FF2B5EF4-FFF2-40B4-BE49-F238E27FC236}">
                  <a16:creationId xmlns:a16="http://schemas.microsoft.com/office/drawing/2014/main" id="{7303FE81-D91E-ECC3-9284-EA1881AE96AD}"/>
                </a:ext>
              </a:extLst>
            </p:cNvPr>
            <p:cNvSpPr txBox="1"/>
            <p:nvPr/>
          </p:nvSpPr>
          <p:spPr>
            <a:xfrm>
              <a:off x="2668097" y="6226789"/>
              <a:ext cx="1807083" cy="307777"/>
            </a:xfrm>
            <a:prstGeom prst="rect">
              <a:avLst/>
            </a:prstGeom>
            <a:noFill/>
          </p:spPr>
          <p:txBody>
            <a:bodyPr lIns="0" tIns="0" rIns="0" bIns="0">
              <a:spAutoFit/>
            </a:bodyPr>
            <a:lstStyle/>
            <a:p>
              <a:pPr algn="ctr">
                <a:defRPr/>
              </a:pPr>
              <a:r>
                <a:rPr lang="en-US" sz="2000" b="1" dirty="0">
                  <a:gradFill>
                    <a:gsLst>
                      <a:gs pos="0">
                        <a:schemeClr val="tx1"/>
                      </a:gs>
                      <a:gs pos="86000">
                        <a:schemeClr val="tx1"/>
                      </a:gs>
                    </a:gsLst>
                    <a:lin ang="5400000" scaled="0"/>
                  </a:gradFill>
                  <a:latin typeface="Times New Roman" charset="0"/>
                  <a:ea typeface="ＭＳ Ｐゴシック" charset="-128"/>
                </a:rPr>
                <a:t>VM</a:t>
              </a:r>
            </a:p>
          </p:txBody>
        </p:sp>
        <p:sp>
          <p:nvSpPr>
            <p:cNvPr id="68" name="TextBox 67">
              <a:extLst>
                <a:ext uri="{FF2B5EF4-FFF2-40B4-BE49-F238E27FC236}">
                  <a16:creationId xmlns:a16="http://schemas.microsoft.com/office/drawing/2014/main" id="{DDEB5D43-A112-4BE6-72F5-D8B96D4B3A50}"/>
                </a:ext>
              </a:extLst>
            </p:cNvPr>
            <p:cNvSpPr txBox="1"/>
            <p:nvPr/>
          </p:nvSpPr>
          <p:spPr>
            <a:xfrm>
              <a:off x="3012556" y="4939580"/>
              <a:ext cx="1037437" cy="246231"/>
            </a:xfrm>
            <a:prstGeom prst="rect">
              <a:avLst/>
            </a:prstGeom>
            <a:noFill/>
          </p:spPr>
          <p:txBody>
            <a:bodyPr lIns="0" tIns="0" rIns="0" bIns="0">
              <a:spAutoFit/>
            </a:bodyPr>
            <a:lstStyle/>
            <a:p>
              <a:pPr algn="ctr">
                <a:defRPr/>
              </a:pPr>
              <a:r>
                <a:rPr lang="en-US" sz="1600" b="1" dirty="0">
                  <a:gradFill>
                    <a:gsLst>
                      <a:gs pos="0">
                        <a:schemeClr val="tx1"/>
                      </a:gs>
                      <a:gs pos="86000">
                        <a:schemeClr val="tx1"/>
                      </a:gs>
                    </a:gsLst>
                    <a:lin ang="5400000" scaled="0"/>
                  </a:gradFill>
                  <a:latin typeface="Times New Roman" charset="0"/>
                  <a:ea typeface="ＭＳ Ｐゴシック" charset="-128"/>
                </a:rPr>
                <a:t>DBMS</a:t>
              </a:r>
            </a:p>
          </p:txBody>
        </p:sp>
      </p:grpSp>
      <p:grpSp>
        <p:nvGrpSpPr>
          <p:cNvPr id="14" name="Group 13">
            <a:extLst>
              <a:ext uri="{FF2B5EF4-FFF2-40B4-BE49-F238E27FC236}">
                <a16:creationId xmlns:a16="http://schemas.microsoft.com/office/drawing/2014/main" id="{912D8830-0BD2-9CEC-8541-3865670829C1}"/>
              </a:ext>
            </a:extLst>
          </p:cNvPr>
          <p:cNvGrpSpPr>
            <a:grpSpLocks/>
          </p:cNvGrpSpPr>
          <p:nvPr/>
        </p:nvGrpSpPr>
        <p:grpSpPr bwMode="auto">
          <a:xfrm>
            <a:off x="2189163" y="1439863"/>
            <a:ext cx="2000250" cy="2473325"/>
            <a:chOff x="2901446" y="1735004"/>
            <a:chExt cx="3180487" cy="2452705"/>
          </a:xfrm>
        </p:grpSpPr>
        <p:sp>
          <p:nvSpPr>
            <p:cNvPr id="88" name="Freeform 87">
              <a:extLst>
                <a:ext uri="{FF2B5EF4-FFF2-40B4-BE49-F238E27FC236}">
                  <a16:creationId xmlns:a16="http://schemas.microsoft.com/office/drawing/2014/main" id="{C77190C9-49DD-545B-7494-B3AD8B618AFC}"/>
                </a:ext>
              </a:extLst>
            </p:cNvPr>
            <p:cNvSpPr/>
            <p:nvPr/>
          </p:nvSpPr>
          <p:spPr>
            <a:xfrm>
              <a:off x="2901446" y="1735004"/>
              <a:ext cx="3180487" cy="2452705"/>
            </a:xfrm>
            <a:custGeom>
              <a:avLst/>
              <a:gdLst>
                <a:gd name="connsiteX0" fmla="*/ 2703114 w 2703114"/>
                <a:gd name="connsiteY0" fmla="*/ 0 h 2529444"/>
                <a:gd name="connsiteX1" fmla="*/ 399301 w 2703114"/>
                <a:gd name="connsiteY1" fmla="*/ 938150 h 2529444"/>
                <a:gd name="connsiteX2" fmla="*/ 209295 w 2703114"/>
                <a:gd name="connsiteY2" fmla="*/ 1971304 h 2529444"/>
                <a:gd name="connsiteX3" fmla="*/ 2572485 w 2703114"/>
                <a:gd name="connsiteY3" fmla="*/ 2529444 h 2529444"/>
                <a:gd name="connsiteX0" fmla="*/ 3228764 w 3228764"/>
                <a:gd name="connsiteY0" fmla="*/ 0 h 2540495"/>
                <a:gd name="connsiteX1" fmla="*/ 424420 w 3228764"/>
                <a:gd name="connsiteY1" fmla="*/ 949201 h 2540495"/>
                <a:gd name="connsiteX2" fmla="*/ 234414 w 3228764"/>
                <a:gd name="connsiteY2" fmla="*/ 1982355 h 2540495"/>
                <a:gd name="connsiteX3" fmla="*/ 2597604 w 3228764"/>
                <a:gd name="connsiteY3" fmla="*/ 2540495 h 2540495"/>
                <a:gd name="connsiteX0" fmla="*/ 3180487 w 3180487"/>
                <a:gd name="connsiteY0" fmla="*/ 0 h 2540495"/>
                <a:gd name="connsiteX1" fmla="*/ 2164323 w 3180487"/>
                <a:gd name="connsiteY1" fmla="*/ 229045 h 2540495"/>
                <a:gd name="connsiteX2" fmla="*/ 376143 w 3180487"/>
                <a:gd name="connsiteY2" fmla="*/ 949201 h 2540495"/>
                <a:gd name="connsiteX3" fmla="*/ 186137 w 3180487"/>
                <a:gd name="connsiteY3" fmla="*/ 1982355 h 2540495"/>
                <a:gd name="connsiteX4" fmla="*/ 2549327 w 3180487"/>
                <a:gd name="connsiteY4" fmla="*/ 2540495 h 254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0487" h="2540495">
                  <a:moveTo>
                    <a:pt x="3180487" y="0"/>
                  </a:moveTo>
                  <a:cubicBezTo>
                    <a:pt x="3011126" y="52908"/>
                    <a:pt x="2631714" y="70845"/>
                    <a:pt x="2164323" y="229045"/>
                  </a:cubicBezTo>
                  <a:cubicBezTo>
                    <a:pt x="1696932" y="387245"/>
                    <a:pt x="705841" y="656983"/>
                    <a:pt x="376143" y="949201"/>
                  </a:cubicBezTo>
                  <a:cubicBezTo>
                    <a:pt x="46445" y="1241419"/>
                    <a:pt x="-176060" y="1717139"/>
                    <a:pt x="186137" y="1982355"/>
                  </a:cubicBezTo>
                  <a:cubicBezTo>
                    <a:pt x="548334" y="2247571"/>
                    <a:pt x="1548830" y="2394033"/>
                    <a:pt x="2549327" y="2540495"/>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3381" name="TextBox 59">
              <a:extLst>
                <a:ext uri="{FF2B5EF4-FFF2-40B4-BE49-F238E27FC236}">
                  <a16:creationId xmlns:a16="http://schemas.microsoft.com/office/drawing/2014/main" id="{233058CD-9774-4B5A-0C24-52CD021D5389}"/>
                </a:ext>
              </a:extLst>
            </p:cNvPr>
            <p:cNvSpPr txBox="1">
              <a:spLocks noChangeArrowheads="1"/>
            </p:cNvSpPr>
            <p:nvPr/>
          </p:nvSpPr>
          <p:spPr bwMode="auto">
            <a:xfrm>
              <a:off x="3105918" y="2130212"/>
              <a:ext cx="2133794" cy="1373448"/>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b="1"/>
                <a:t>2) Choose image, then create and configure VM(s) for application</a:t>
              </a:r>
            </a:p>
          </p:txBody>
        </p:sp>
      </p:grpSp>
      <p:sp>
        <p:nvSpPr>
          <p:cNvPr id="11" name="Rectangle 10">
            <a:extLst>
              <a:ext uri="{FF2B5EF4-FFF2-40B4-BE49-F238E27FC236}">
                <a16:creationId xmlns:a16="http://schemas.microsoft.com/office/drawing/2014/main" id="{5A97C190-366E-D046-6822-B990132316B3}"/>
              </a:ext>
            </a:extLst>
          </p:cNvPr>
          <p:cNvSpPr>
            <a:spLocks noChangeArrowheads="1"/>
          </p:cNvSpPr>
          <p:nvPr/>
        </p:nvSpPr>
        <p:spPr bwMode="auto">
          <a:xfrm>
            <a:off x="447675" y="2900363"/>
            <a:ext cx="268288" cy="276225"/>
          </a:xfrm>
          <a:prstGeom prst="rect">
            <a:avLst/>
          </a:prstGeom>
          <a:gradFill rotWithShape="1">
            <a:gsLst>
              <a:gs pos="0">
                <a:srgbClr val="FFFFFF"/>
              </a:gs>
              <a:gs pos="64000">
                <a:srgbClr val="FFFFFF"/>
              </a:gs>
              <a:gs pos="100000">
                <a:srgbClr val="FFFFFF"/>
              </a:gs>
            </a:gsLst>
            <a:lin ang="5400000" scaled="1"/>
          </a:gradFill>
          <a:ln w="9525">
            <a:solidFill>
              <a:srgbClr val="F9F9F9"/>
            </a:solidFill>
            <a:miter lim="800000"/>
            <a:headEnd/>
            <a:tailEnd/>
          </a:ln>
          <a:effectLst>
            <a:outerShdw blurRad="40000" dist="20000" dir="5400000" rotWithShape="0">
              <a:srgbClr val="808080">
                <a:alpha val="37999"/>
              </a:srgbClr>
            </a:outerShdw>
          </a:effectLst>
        </p:spPr>
        <p:txBody>
          <a:bodyPr anchor="ctr"/>
          <a:lstStyle/>
          <a:p>
            <a:pPr algn="ctr">
              <a:defRPr/>
            </a:pPr>
            <a:endParaRPr lang="en-US" dirty="0" err="1">
              <a:solidFill>
                <a:schemeClr val="tx2"/>
              </a:solidFill>
              <a:latin typeface="+mn-lt"/>
              <a:ea typeface="+mn-ea"/>
            </a:endParaRPr>
          </a:p>
        </p:txBody>
      </p:sp>
      <p:sp>
        <p:nvSpPr>
          <p:cNvPr id="2" name="Title 1">
            <a:extLst>
              <a:ext uri="{FF2B5EF4-FFF2-40B4-BE49-F238E27FC236}">
                <a16:creationId xmlns:a16="http://schemas.microsoft.com/office/drawing/2014/main" id="{7A064BCE-8F03-A499-7F76-C8F3C6A3AD40}"/>
              </a:ext>
            </a:extLst>
          </p:cNvPr>
          <p:cNvSpPr>
            <a:spLocks noGrp="1"/>
          </p:cNvSpPr>
          <p:nvPr>
            <p:ph type="title"/>
          </p:nvPr>
        </p:nvSpPr>
        <p:spPr>
          <a:xfrm>
            <a:off x="389436" y="228600"/>
            <a:ext cx="2756989" cy="997196"/>
          </a:xfrm>
        </p:spPr>
        <p:txBody>
          <a:bodyPr>
            <a:normAutofit/>
          </a:bodyPr>
          <a:lstStyle/>
          <a:p>
            <a:pPr>
              <a:defRPr/>
            </a:pPr>
            <a:r>
              <a:rPr lang="en-US" sz="3600" dirty="0" err="1"/>
              <a:t>IaaS</a:t>
            </a:r>
            <a:br>
              <a:rPr lang="en-US" dirty="0"/>
            </a:br>
            <a:endParaRPr lang="en-US" sz="2800" dirty="0">
              <a:gradFill>
                <a:gsLst>
                  <a:gs pos="50000">
                    <a:schemeClr val="tx2"/>
                  </a:gs>
                  <a:gs pos="100000">
                    <a:schemeClr val="tx2"/>
                  </a:gs>
                </a:gsLst>
                <a:lin ang="5400000" scaled="0"/>
              </a:gradFill>
            </a:endParaRPr>
          </a:p>
        </p:txBody>
      </p:sp>
      <p:sp>
        <p:nvSpPr>
          <p:cNvPr id="4" name="Can 3">
            <a:extLst>
              <a:ext uri="{FF2B5EF4-FFF2-40B4-BE49-F238E27FC236}">
                <a16:creationId xmlns:a16="http://schemas.microsoft.com/office/drawing/2014/main" id="{6D7D1DC5-8348-AC2D-18E2-782ED7A67FFF}"/>
              </a:ext>
            </a:extLst>
          </p:cNvPr>
          <p:cNvSpPr/>
          <p:nvPr/>
        </p:nvSpPr>
        <p:spPr>
          <a:xfrm>
            <a:off x="1559492" y="2754064"/>
            <a:ext cx="914638" cy="974097"/>
          </a:xfrm>
          <a:prstGeom prst="can">
            <a:avLst/>
          </a:prstGeom>
          <a:ln/>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en-US" dirty="0" err="1">
              <a:solidFill>
                <a:schemeClr val="tx2"/>
              </a:solidFill>
            </a:endParaRPr>
          </a:p>
        </p:txBody>
      </p:sp>
      <p:sp>
        <p:nvSpPr>
          <p:cNvPr id="13322" name="TextBox 4">
            <a:extLst>
              <a:ext uri="{FF2B5EF4-FFF2-40B4-BE49-F238E27FC236}">
                <a16:creationId xmlns:a16="http://schemas.microsoft.com/office/drawing/2014/main" id="{381047D2-5F72-130C-4033-4941140590A7}"/>
              </a:ext>
            </a:extLst>
          </p:cNvPr>
          <p:cNvSpPr txBox="1">
            <a:spLocks noChangeArrowheads="1"/>
          </p:cNvSpPr>
          <p:nvPr/>
        </p:nvSpPr>
        <p:spPr bwMode="auto">
          <a:xfrm>
            <a:off x="1558925" y="3132138"/>
            <a:ext cx="91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buClr>
                <a:schemeClr val="tx1"/>
              </a:buClr>
            </a:pPr>
            <a:r>
              <a:rPr lang="en-US" altLang="en-US" sz="1600" b="1">
                <a:solidFill>
                  <a:schemeClr val="bg1"/>
                </a:solidFill>
              </a:rPr>
              <a:t>Library</a:t>
            </a:r>
          </a:p>
        </p:txBody>
      </p:sp>
      <p:sp>
        <p:nvSpPr>
          <p:cNvPr id="6" name="Trapezoid 3">
            <a:extLst>
              <a:ext uri="{FF2B5EF4-FFF2-40B4-BE49-F238E27FC236}">
                <a16:creationId xmlns:a16="http://schemas.microsoft.com/office/drawing/2014/main" id="{27846515-B244-89C1-66C1-75E361CCFBB7}"/>
              </a:ext>
            </a:extLst>
          </p:cNvPr>
          <p:cNvSpPr/>
          <p:nvPr/>
        </p:nvSpPr>
        <p:spPr>
          <a:xfrm rot="5400000" flipH="1">
            <a:off x="971550" y="2832101"/>
            <a:ext cx="763587" cy="671512"/>
          </a:xfrm>
          <a:custGeom>
            <a:avLst/>
            <a:gdLst>
              <a:gd name="connsiteX0" fmla="*/ 0 w 2873363"/>
              <a:gd name="connsiteY0" fmla="*/ 2254723 h 2254723"/>
              <a:gd name="connsiteX1" fmla="*/ 1275001 w 2873363"/>
              <a:gd name="connsiteY1" fmla="*/ 0 h 2254723"/>
              <a:gd name="connsiteX2" fmla="*/ 1598362 w 2873363"/>
              <a:gd name="connsiteY2" fmla="*/ 0 h 2254723"/>
              <a:gd name="connsiteX3" fmla="*/ 2873363 w 2873363"/>
              <a:gd name="connsiteY3" fmla="*/ 2254723 h 2254723"/>
              <a:gd name="connsiteX4" fmla="*/ 0 w 2873363"/>
              <a:gd name="connsiteY4" fmla="*/ 2254723 h 2254723"/>
              <a:gd name="connsiteX0" fmla="*/ 0 w 2781326"/>
              <a:gd name="connsiteY0" fmla="*/ 2254723 h 3471665"/>
              <a:gd name="connsiteX1" fmla="*/ 1275001 w 2781326"/>
              <a:gd name="connsiteY1" fmla="*/ 0 h 3471665"/>
              <a:gd name="connsiteX2" fmla="*/ 1598362 w 2781326"/>
              <a:gd name="connsiteY2" fmla="*/ 0 h 3471665"/>
              <a:gd name="connsiteX3" fmla="*/ 2781326 w 2781326"/>
              <a:gd name="connsiteY3" fmla="*/ 3471665 h 3471665"/>
              <a:gd name="connsiteX4" fmla="*/ 0 w 2781326"/>
              <a:gd name="connsiteY4" fmla="*/ 2254723 h 3471665"/>
              <a:gd name="connsiteX0" fmla="*/ 0 w 2781326"/>
              <a:gd name="connsiteY0" fmla="*/ 2585015 h 3801957"/>
              <a:gd name="connsiteX1" fmla="*/ 1275001 w 2781326"/>
              <a:gd name="connsiteY1" fmla="*/ 330292 h 3801957"/>
              <a:gd name="connsiteX2" fmla="*/ 1926292 w 2781326"/>
              <a:gd name="connsiteY2" fmla="*/ 0 h 3801957"/>
              <a:gd name="connsiteX3" fmla="*/ 2781326 w 2781326"/>
              <a:gd name="connsiteY3" fmla="*/ 3801957 h 3801957"/>
              <a:gd name="connsiteX4" fmla="*/ 0 w 2781326"/>
              <a:gd name="connsiteY4" fmla="*/ 2585015 h 3801957"/>
              <a:gd name="connsiteX0" fmla="*/ 0 w 2781326"/>
              <a:gd name="connsiteY0" fmla="*/ 2585015 h 3801957"/>
              <a:gd name="connsiteX1" fmla="*/ 628002 w 2781326"/>
              <a:gd name="connsiteY1" fmla="*/ 355906 h 3801957"/>
              <a:gd name="connsiteX2" fmla="*/ 1926292 w 2781326"/>
              <a:gd name="connsiteY2" fmla="*/ 0 h 3801957"/>
              <a:gd name="connsiteX3" fmla="*/ 2781326 w 2781326"/>
              <a:gd name="connsiteY3" fmla="*/ 3801957 h 3801957"/>
              <a:gd name="connsiteX4" fmla="*/ 0 w 2781326"/>
              <a:gd name="connsiteY4" fmla="*/ 2585015 h 3801957"/>
              <a:gd name="connsiteX0" fmla="*/ 54973 w 2153324"/>
              <a:gd name="connsiteY0" fmla="*/ 1636130 h 3801957"/>
              <a:gd name="connsiteX1" fmla="*/ 0 w 2153324"/>
              <a:gd name="connsiteY1" fmla="*/ 355906 h 3801957"/>
              <a:gd name="connsiteX2" fmla="*/ 1298290 w 2153324"/>
              <a:gd name="connsiteY2" fmla="*/ 0 h 3801957"/>
              <a:gd name="connsiteX3" fmla="*/ 2153324 w 2153324"/>
              <a:gd name="connsiteY3" fmla="*/ 3801957 h 3801957"/>
              <a:gd name="connsiteX4" fmla="*/ 54973 w 2153324"/>
              <a:gd name="connsiteY4" fmla="*/ 1636130 h 3801957"/>
              <a:gd name="connsiteX0" fmla="*/ 0 w 3489111"/>
              <a:gd name="connsiteY0" fmla="*/ 2829177 h 3801957"/>
              <a:gd name="connsiteX1" fmla="*/ 1335787 w 3489111"/>
              <a:gd name="connsiteY1" fmla="*/ 355906 h 3801957"/>
              <a:gd name="connsiteX2" fmla="*/ 2634077 w 3489111"/>
              <a:gd name="connsiteY2" fmla="*/ 0 h 3801957"/>
              <a:gd name="connsiteX3" fmla="*/ 3489111 w 3489111"/>
              <a:gd name="connsiteY3" fmla="*/ 3801957 h 3801957"/>
              <a:gd name="connsiteX4" fmla="*/ 0 w 3489111"/>
              <a:gd name="connsiteY4" fmla="*/ 2829177 h 3801957"/>
              <a:gd name="connsiteX0" fmla="*/ 0 w 3217787"/>
              <a:gd name="connsiteY0" fmla="*/ 3077213 h 3801957"/>
              <a:gd name="connsiteX1" fmla="*/ 1064463 w 3217787"/>
              <a:gd name="connsiteY1" fmla="*/ 355906 h 3801957"/>
              <a:gd name="connsiteX2" fmla="*/ 2362753 w 3217787"/>
              <a:gd name="connsiteY2" fmla="*/ 0 h 3801957"/>
              <a:gd name="connsiteX3" fmla="*/ 3217787 w 3217787"/>
              <a:gd name="connsiteY3" fmla="*/ 3801957 h 3801957"/>
              <a:gd name="connsiteX4" fmla="*/ 0 w 3217787"/>
              <a:gd name="connsiteY4" fmla="*/ 3077213 h 3801957"/>
              <a:gd name="connsiteX0" fmla="*/ 0 w 3217787"/>
              <a:gd name="connsiteY0" fmla="*/ 3077213 h 3801957"/>
              <a:gd name="connsiteX1" fmla="*/ 1679138 w 3217787"/>
              <a:gd name="connsiteY1" fmla="*/ 287222 h 3801957"/>
              <a:gd name="connsiteX2" fmla="*/ 2362753 w 3217787"/>
              <a:gd name="connsiteY2" fmla="*/ 0 h 3801957"/>
              <a:gd name="connsiteX3" fmla="*/ 3217787 w 3217787"/>
              <a:gd name="connsiteY3" fmla="*/ 3801957 h 3801957"/>
              <a:gd name="connsiteX4" fmla="*/ 0 w 3217787"/>
              <a:gd name="connsiteY4" fmla="*/ 3077213 h 3801957"/>
              <a:gd name="connsiteX0" fmla="*/ 0 w 3217787"/>
              <a:gd name="connsiteY0" fmla="*/ 3106287 h 3831031"/>
              <a:gd name="connsiteX1" fmla="*/ 2340052 w 3217787"/>
              <a:gd name="connsiteY1" fmla="*/ 0 h 3831031"/>
              <a:gd name="connsiteX2" fmla="*/ 2362753 w 3217787"/>
              <a:gd name="connsiteY2" fmla="*/ 29074 h 3831031"/>
              <a:gd name="connsiteX3" fmla="*/ 3217787 w 3217787"/>
              <a:gd name="connsiteY3" fmla="*/ 3831031 h 3831031"/>
              <a:gd name="connsiteX4" fmla="*/ 0 w 3217787"/>
              <a:gd name="connsiteY4" fmla="*/ 3106287 h 3831031"/>
              <a:gd name="connsiteX0" fmla="*/ 0 w 3107634"/>
              <a:gd name="connsiteY0" fmla="*/ 3106287 h 3106287"/>
              <a:gd name="connsiteX1" fmla="*/ 2340052 w 3107634"/>
              <a:gd name="connsiteY1" fmla="*/ 0 h 3106287"/>
              <a:gd name="connsiteX2" fmla="*/ 2362753 w 3107634"/>
              <a:gd name="connsiteY2" fmla="*/ 29074 h 3106287"/>
              <a:gd name="connsiteX3" fmla="*/ 3107634 w 3107634"/>
              <a:gd name="connsiteY3" fmla="*/ 2841328 h 3106287"/>
              <a:gd name="connsiteX4" fmla="*/ 0 w 3107634"/>
              <a:gd name="connsiteY4" fmla="*/ 3106287 h 3106287"/>
              <a:gd name="connsiteX0" fmla="*/ 0 w 3107634"/>
              <a:gd name="connsiteY0" fmla="*/ 3106287 h 3114225"/>
              <a:gd name="connsiteX1" fmla="*/ 2340052 w 3107634"/>
              <a:gd name="connsiteY1" fmla="*/ 0 h 3114225"/>
              <a:gd name="connsiteX2" fmla="*/ 2362753 w 3107634"/>
              <a:gd name="connsiteY2" fmla="*/ 29074 h 3114225"/>
              <a:gd name="connsiteX3" fmla="*/ 3107634 w 3107634"/>
              <a:gd name="connsiteY3" fmla="*/ 3114225 h 3114225"/>
              <a:gd name="connsiteX4" fmla="*/ 0 w 3107634"/>
              <a:gd name="connsiteY4" fmla="*/ 3106287 h 3114225"/>
              <a:gd name="connsiteX0" fmla="*/ 0 w 3107634"/>
              <a:gd name="connsiteY0" fmla="*/ 3106287 h 3114225"/>
              <a:gd name="connsiteX1" fmla="*/ 2340052 w 3107634"/>
              <a:gd name="connsiteY1" fmla="*/ 0 h 3114225"/>
              <a:gd name="connsiteX2" fmla="*/ 1258390 w 3107634"/>
              <a:gd name="connsiteY2" fmla="*/ 120043 h 3114225"/>
              <a:gd name="connsiteX3" fmla="*/ 3107634 w 3107634"/>
              <a:gd name="connsiteY3" fmla="*/ 3114225 h 3114225"/>
              <a:gd name="connsiteX4" fmla="*/ 0 w 3107634"/>
              <a:gd name="connsiteY4" fmla="*/ 3106287 h 3114225"/>
              <a:gd name="connsiteX0" fmla="*/ 0 w 3107634"/>
              <a:gd name="connsiteY0" fmla="*/ 2986244 h 2994182"/>
              <a:gd name="connsiteX1" fmla="*/ 1196247 w 3107634"/>
              <a:gd name="connsiteY1" fmla="*/ 16406 h 2994182"/>
              <a:gd name="connsiteX2" fmla="*/ 1258390 w 3107634"/>
              <a:gd name="connsiteY2" fmla="*/ 0 h 2994182"/>
              <a:gd name="connsiteX3" fmla="*/ 3107634 w 3107634"/>
              <a:gd name="connsiteY3" fmla="*/ 2994182 h 2994182"/>
              <a:gd name="connsiteX4" fmla="*/ 0 w 3107634"/>
              <a:gd name="connsiteY4" fmla="*/ 2986244 h 2994182"/>
              <a:gd name="connsiteX0" fmla="*/ 0 w 3107634"/>
              <a:gd name="connsiteY0" fmla="*/ 2969838 h 2977776"/>
              <a:gd name="connsiteX1" fmla="*/ 1196247 w 3107634"/>
              <a:gd name="connsiteY1" fmla="*/ 0 h 2977776"/>
              <a:gd name="connsiteX2" fmla="*/ 922227 w 3107634"/>
              <a:gd name="connsiteY2" fmla="*/ 134 h 2977776"/>
              <a:gd name="connsiteX3" fmla="*/ 3107634 w 3107634"/>
              <a:gd name="connsiteY3" fmla="*/ 2977776 h 2977776"/>
              <a:gd name="connsiteX4" fmla="*/ 0 w 3107634"/>
              <a:gd name="connsiteY4" fmla="*/ 2969838 h 2977776"/>
              <a:gd name="connsiteX0" fmla="*/ 0 w 3107634"/>
              <a:gd name="connsiteY0" fmla="*/ 2986378 h 2994316"/>
              <a:gd name="connsiteX1" fmla="*/ 927320 w 3107634"/>
              <a:gd name="connsiteY1" fmla="*/ 0 h 2994316"/>
              <a:gd name="connsiteX2" fmla="*/ 922227 w 3107634"/>
              <a:gd name="connsiteY2" fmla="*/ 16674 h 2994316"/>
              <a:gd name="connsiteX3" fmla="*/ 3107634 w 3107634"/>
              <a:gd name="connsiteY3" fmla="*/ 2994316 h 2994316"/>
              <a:gd name="connsiteX4" fmla="*/ 0 w 3107634"/>
              <a:gd name="connsiteY4" fmla="*/ 2986378 h 2994316"/>
              <a:gd name="connsiteX0" fmla="*/ 0 w 3107634"/>
              <a:gd name="connsiteY0" fmla="*/ 3020300 h 3028238"/>
              <a:gd name="connsiteX1" fmla="*/ 927320 w 3107634"/>
              <a:gd name="connsiteY1" fmla="*/ 33922 h 3028238"/>
              <a:gd name="connsiteX2" fmla="*/ 899376 w 3107634"/>
              <a:gd name="connsiteY2" fmla="*/ 0 h 3028238"/>
              <a:gd name="connsiteX3" fmla="*/ 3107634 w 3107634"/>
              <a:gd name="connsiteY3" fmla="*/ 3028238 h 3028238"/>
              <a:gd name="connsiteX4" fmla="*/ 0 w 3107634"/>
              <a:gd name="connsiteY4" fmla="*/ 3020300 h 3028238"/>
              <a:gd name="connsiteX0" fmla="*/ 101863 w 3209497"/>
              <a:gd name="connsiteY0" fmla="*/ 2986378 h 2994316"/>
              <a:gd name="connsiteX1" fmla="*/ 1029183 w 3209497"/>
              <a:gd name="connsiteY1" fmla="*/ 0 h 2994316"/>
              <a:gd name="connsiteX2" fmla="*/ 1 w 3209497"/>
              <a:gd name="connsiteY2" fmla="*/ 66292 h 2994316"/>
              <a:gd name="connsiteX3" fmla="*/ 3209497 w 3209497"/>
              <a:gd name="connsiteY3" fmla="*/ 2994316 h 2994316"/>
              <a:gd name="connsiteX4" fmla="*/ 101863 w 3209497"/>
              <a:gd name="connsiteY4" fmla="*/ 2986378 h 2994316"/>
              <a:gd name="connsiteX0" fmla="*/ 101863 w 3209497"/>
              <a:gd name="connsiteY0" fmla="*/ 3053180 h 3061118"/>
              <a:gd name="connsiteX1" fmla="*/ 27944 w 3209497"/>
              <a:gd name="connsiteY1" fmla="*/ 0 h 3061118"/>
              <a:gd name="connsiteX2" fmla="*/ 1 w 3209497"/>
              <a:gd name="connsiteY2" fmla="*/ 133094 h 3061118"/>
              <a:gd name="connsiteX3" fmla="*/ 3209497 w 3209497"/>
              <a:gd name="connsiteY3" fmla="*/ 3061118 h 3061118"/>
              <a:gd name="connsiteX4" fmla="*/ 101863 w 3209497"/>
              <a:gd name="connsiteY4" fmla="*/ 3053180 h 3061118"/>
              <a:gd name="connsiteX0" fmla="*/ 79851 w 3187485"/>
              <a:gd name="connsiteY0" fmla="*/ 3053180 h 3061118"/>
              <a:gd name="connsiteX1" fmla="*/ 5932 w 3187485"/>
              <a:gd name="connsiteY1" fmla="*/ 0 h 3061118"/>
              <a:gd name="connsiteX2" fmla="*/ 0 w 3187485"/>
              <a:gd name="connsiteY2" fmla="*/ 13409 h 3061118"/>
              <a:gd name="connsiteX3" fmla="*/ 3187485 w 3187485"/>
              <a:gd name="connsiteY3" fmla="*/ 3061118 h 3061118"/>
              <a:gd name="connsiteX4" fmla="*/ 79851 w 3187485"/>
              <a:gd name="connsiteY4" fmla="*/ 3053180 h 3061118"/>
              <a:gd name="connsiteX0" fmla="*/ 73920 w 3181554"/>
              <a:gd name="connsiteY0" fmla="*/ 3053180 h 3061118"/>
              <a:gd name="connsiteX1" fmla="*/ 1 w 3181554"/>
              <a:gd name="connsiteY1" fmla="*/ 0 h 3061118"/>
              <a:gd name="connsiteX2" fmla="*/ 1926415 w 3181554"/>
              <a:gd name="connsiteY2" fmla="*/ 13417 h 3061118"/>
              <a:gd name="connsiteX3" fmla="*/ 3181554 w 3181554"/>
              <a:gd name="connsiteY3" fmla="*/ 3061118 h 3061118"/>
              <a:gd name="connsiteX4" fmla="*/ 73920 w 3181554"/>
              <a:gd name="connsiteY4" fmla="*/ 3053180 h 3061118"/>
              <a:gd name="connsiteX0" fmla="*/ 1 w 3107635"/>
              <a:gd name="connsiteY0" fmla="*/ 3039765 h 3047703"/>
              <a:gd name="connsiteX1" fmla="*/ 1858427 w 3107635"/>
              <a:gd name="connsiteY1" fmla="*/ 27006 h 3047703"/>
              <a:gd name="connsiteX2" fmla="*/ 1852496 w 3107635"/>
              <a:gd name="connsiteY2" fmla="*/ 2 h 3047703"/>
              <a:gd name="connsiteX3" fmla="*/ 3107635 w 3107635"/>
              <a:gd name="connsiteY3" fmla="*/ 3047703 h 3047703"/>
              <a:gd name="connsiteX4" fmla="*/ 1 w 3107635"/>
              <a:gd name="connsiteY4" fmla="*/ 3039765 h 3047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635" h="3047703">
                <a:moveTo>
                  <a:pt x="1" y="3039765"/>
                </a:moveTo>
                <a:lnTo>
                  <a:pt x="1858427" y="27006"/>
                </a:lnTo>
                <a:lnTo>
                  <a:pt x="1852496" y="2"/>
                </a:lnTo>
                <a:lnTo>
                  <a:pt x="3107635" y="3047703"/>
                </a:lnTo>
                <a:lnTo>
                  <a:pt x="1" y="3039765"/>
                </a:lnTo>
                <a:close/>
              </a:path>
            </a:pathLst>
          </a:custGeom>
          <a:gradFill>
            <a:gsLst>
              <a:gs pos="0">
                <a:schemeClr val="accent1">
                  <a:tint val="66000"/>
                  <a:satMod val="160000"/>
                  <a:alpha val="52000"/>
                </a:schemeClr>
              </a:gs>
              <a:gs pos="50000">
                <a:schemeClr val="accent1">
                  <a:tint val="44500"/>
                  <a:satMod val="160000"/>
                  <a:alpha val="8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A336D562-B43E-E704-BCB9-4A62734BDAE5}"/>
              </a:ext>
            </a:extLst>
          </p:cNvPr>
          <p:cNvSpPr>
            <a:spLocks noChangeArrowheads="1"/>
          </p:cNvSpPr>
          <p:nvPr/>
        </p:nvSpPr>
        <p:spPr bwMode="auto">
          <a:xfrm>
            <a:off x="554038" y="3021013"/>
            <a:ext cx="268287" cy="277812"/>
          </a:xfrm>
          <a:prstGeom prst="rect">
            <a:avLst/>
          </a:prstGeom>
          <a:gradFill rotWithShape="1">
            <a:gsLst>
              <a:gs pos="0">
                <a:srgbClr val="FFFFFF"/>
              </a:gs>
              <a:gs pos="64000">
                <a:srgbClr val="FFFFFF"/>
              </a:gs>
              <a:gs pos="100000">
                <a:srgbClr val="FFFFFF"/>
              </a:gs>
            </a:gsLst>
            <a:lin ang="5400000" scaled="1"/>
          </a:gradFill>
          <a:ln w="9525">
            <a:solidFill>
              <a:srgbClr val="F9F9F9"/>
            </a:solidFill>
            <a:miter lim="800000"/>
            <a:headEnd/>
            <a:tailEnd/>
          </a:ln>
          <a:effectLst>
            <a:outerShdw blurRad="40000" dist="20000" dir="5400000" rotWithShape="0">
              <a:srgbClr val="808080">
                <a:alpha val="37999"/>
              </a:srgbClr>
            </a:outerShdw>
          </a:effectLst>
        </p:spPr>
        <p:txBody>
          <a:bodyPr anchor="ctr"/>
          <a:lstStyle/>
          <a:p>
            <a:pPr algn="ctr">
              <a:defRPr/>
            </a:pPr>
            <a:endParaRPr lang="en-US" dirty="0" err="1">
              <a:solidFill>
                <a:schemeClr val="tx2"/>
              </a:solidFill>
              <a:latin typeface="+mn-lt"/>
              <a:ea typeface="+mn-ea"/>
            </a:endParaRPr>
          </a:p>
        </p:txBody>
      </p:sp>
      <p:sp>
        <p:nvSpPr>
          <p:cNvPr id="8" name="Rectangle 7">
            <a:extLst>
              <a:ext uri="{FF2B5EF4-FFF2-40B4-BE49-F238E27FC236}">
                <a16:creationId xmlns:a16="http://schemas.microsoft.com/office/drawing/2014/main" id="{11BD8324-1E3E-6089-8677-B67E37130F3B}"/>
              </a:ext>
            </a:extLst>
          </p:cNvPr>
          <p:cNvSpPr>
            <a:spLocks noChangeArrowheads="1"/>
          </p:cNvSpPr>
          <p:nvPr/>
        </p:nvSpPr>
        <p:spPr bwMode="auto">
          <a:xfrm>
            <a:off x="668338" y="3173413"/>
            <a:ext cx="268287" cy="277812"/>
          </a:xfrm>
          <a:prstGeom prst="rect">
            <a:avLst/>
          </a:prstGeom>
          <a:gradFill rotWithShape="1">
            <a:gsLst>
              <a:gs pos="0">
                <a:srgbClr val="FFFFFF"/>
              </a:gs>
              <a:gs pos="64000">
                <a:srgbClr val="FFFFFF"/>
              </a:gs>
              <a:gs pos="100000">
                <a:srgbClr val="FFFFFF"/>
              </a:gs>
            </a:gsLst>
            <a:lin ang="5400000" scaled="1"/>
          </a:gradFill>
          <a:ln w="9525">
            <a:solidFill>
              <a:srgbClr val="F9F9F9"/>
            </a:solidFill>
            <a:miter lim="800000"/>
            <a:headEnd/>
            <a:tailEnd/>
          </a:ln>
          <a:effectLst>
            <a:outerShdw blurRad="40000" dist="20000" dir="5400000" rotWithShape="0">
              <a:srgbClr val="808080">
                <a:alpha val="37999"/>
              </a:srgbClr>
            </a:outerShdw>
          </a:effectLst>
        </p:spPr>
        <p:txBody>
          <a:bodyPr anchor="ctr"/>
          <a:lstStyle/>
          <a:p>
            <a:pPr algn="ctr">
              <a:defRPr/>
            </a:pPr>
            <a:endParaRPr lang="en-US" dirty="0" err="1">
              <a:solidFill>
                <a:schemeClr val="tx2"/>
              </a:solidFill>
              <a:latin typeface="+mn-lt"/>
              <a:ea typeface="+mn-ea"/>
            </a:endParaRPr>
          </a:p>
        </p:txBody>
      </p:sp>
      <p:sp>
        <p:nvSpPr>
          <p:cNvPr id="13326" name="TextBox 8">
            <a:extLst>
              <a:ext uri="{FF2B5EF4-FFF2-40B4-BE49-F238E27FC236}">
                <a16:creationId xmlns:a16="http://schemas.microsoft.com/office/drawing/2014/main" id="{A4598CED-E068-D284-B98F-33AC5EB6744F}"/>
              </a:ext>
            </a:extLst>
          </p:cNvPr>
          <p:cNvSpPr txBox="1">
            <a:spLocks noChangeArrowheads="1"/>
          </p:cNvSpPr>
          <p:nvPr/>
        </p:nvSpPr>
        <p:spPr bwMode="auto">
          <a:xfrm>
            <a:off x="125413" y="3543300"/>
            <a:ext cx="1182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buClr>
                <a:schemeClr val="tx1"/>
              </a:buClr>
            </a:pPr>
            <a:r>
              <a:rPr lang="en-US" altLang="en-US" sz="2000" b="1"/>
              <a:t>VM Images</a:t>
            </a:r>
          </a:p>
        </p:txBody>
      </p:sp>
      <p:sp>
        <p:nvSpPr>
          <p:cNvPr id="10" name="Rounded Rectangle 9">
            <a:extLst>
              <a:ext uri="{FF2B5EF4-FFF2-40B4-BE49-F238E27FC236}">
                <a16:creationId xmlns:a16="http://schemas.microsoft.com/office/drawing/2014/main" id="{A4F3F017-7DC6-A72F-8329-39D739DD76B0}"/>
              </a:ext>
            </a:extLst>
          </p:cNvPr>
          <p:cNvSpPr/>
          <p:nvPr/>
        </p:nvSpPr>
        <p:spPr>
          <a:xfrm>
            <a:off x="344488" y="2803525"/>
            <a:ext cx="704850" cy="746125"/>
          </a:xfrm>
          <a:prstGeom prst="roundRect">
            <a:avLst/>
          </a:prstGeom>
          <a:noFill/>
          <a:ln>
            <a:solidFill>
              <a:schemeClr val="tx2"/>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err="1">
              <a:solidFill>
                <a:schemeClr val="tx1">
                  <a:lumMod val="75000"/>
                  <a:lumOff val="25000"/>
                </a:schemeClr>
              </a:solidFill>
            </a:endParaRPr>
          </a:p>
        </p:txBody>
      </p:sp>
      <p:pic>
        <p:nvPicPr>
          <p:cNvPr id="13328" name="Picture 3">
            <a:extLst>
              <a:ext uri="{FF2B5EF4-FFF2-40B4-BE49-F238E27FC236}">
                <a16:creationId xmlns:a16="http://schemas.microsoft.com/office/drawing/2014/main" id="{639C700C-57AF-CE8D-CECC-E0339922D3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0388" y="814388"/>
            <a:ext cx="3841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TextBox 12">
            <a:extLst>
              <a:ext uri="{FF2B5EF4-FFF2-40B4-BE49-F238E27FC236}">
                <a16:creationId xmlns:a16="http://schemas.microsoft.com/office/drawing/2014/main" id="{175DCB8D-CE9D-FD4C-14B4-872ED7E3EE99}"/>
              </a:ext>
            </a:extLst>
          </p:cNvPr>
          <p:cNvSpPr txBox="1">
            <a:spLocks noChangeArrowheads="1"/>
          </p:cNvSpPr>
          <p:nvPr/>
        </p:nvSpPr>
        <p:spPr bwMode="auto">
          <a:xfrm>
            <a:off x="3659188" y="427038"/>
            <a:ext cx="165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buClr>
                <a:schemeClr val="tx1"/>
              </a:buClr>
            </a:pPr>
            <a:r>
              <a:rPr lang="en-US" altLang="en-US" sz="2000" b="1"/>
              <a:t>Developer</a:t>
            </a:r>
          </a:p>
        </p:txBody>
      </p:sp>
      <p:grpSp>
        <p:nvGrpSpPr>
          <p:cNvPr id="25" name="Group 24">
            <a:extLst>
              <a:ext uri="{FF2B5EF4-FFF2-40B4-BE49-F238E27FC236}">
                <a16:creationId xmlns:a16="http://schemas.microsoft.com/office/drawing/2014/main" id="{49202348-813B-D15E-5C1A-A89F2746343A}"/>
              </a:ext>
            </a:extLst>
          </p:cNvPr>
          <p:cNvGrpSpPr>
            <a:grpSpLocks/>
          </p:cNvGrpSpPr>
          <p:nvPr/>
        </p:nvGrpSpPr>
        <p:grpSpPr bwMode="auto">
          <a:xfrm>
            <a:off x="3873500" y="4014788"/>
            <a:ext cx="1347788" cy="728662"/>
            <a:chOff x="5594600" y="4309570"/>
            <a:chExt cx="1795905" cy="729712"/>
          </a:xfrm>
        </p:grpSpPr>
        <p:sp>
          <p:nvSpPr>
            <p:cNvPr id="18" name="Oval 17">
              <a:extLst>
                <a:ext uri="{FF2B5EF4-FFF2-40B4-BE49-F238E27FC236}">
                  <a16:creationId xmlns:a16="http://schemas.microsoft.com/office/drawing/2014/main" id="{98B2E544-36B9-30F4-8996-B77BE016C138}"/>
                </a:ext>
              </a:extLst>
            </p:cNvPr>
            <p:cNvSpPr>
              <a:spLocks noChangeArrowheads="1"/>
            </p:cNvSpPr>
            <p:nvPr/>
          </p:nvSpPr>
          <p:spPr bwMode="auto">
            <a:xfrm>
              <a:off x="5594600" y="4309570"/>
              <a:ext cx="1795905" cy="729712"/>
            </a:xfrm>
            <a:prstGeom prst="ellipse">
              <a:avLst/>
            </a:prstGeom>
            <a:gradFill rotWithShape="1">
              <a:gsLst>
                <a:gs pos="0">
                  <a:srgbClr val="00C700"/>
                </a:gs>
                <a:gs pos="20000">
                  <a:srgbClr val="00C200"/>
                </a:gs>
                <a:gs pos="100000">
                  <a:srgbClr val="009300"/>
                </a:gs>
              </a:gsLst>
              <a:lin ang="5400000"/>
            </a:gradFill>
            <a:ln w="9525">
              <a:solidFill>
                <a:srgbClr val="00AE00"/>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endParaRPr lang="en-US" sz="1800" dirty="0">
                <a:gradFill>
                  <a:gsLst>
                    <a:gs pos="0">
                      <a:srgbClr val="FFFFFF"/>
                    </a:gs>
                    <a:gs pos="100000">
                      <a:srgbClr val="FFFFFF"/>
                    </a:gs>
                  </a:gsLst>
                  <a:lin ang="5400000" scaled="0"/>
                </a:gradFill>
                <a:latin typeface="+mn-lt"/>
                <a:ea typeface="+mn-ea"/>
              </a:endParaRPr>
            </a:p>
          </p:txBody>
        </p:sp>
        <p:sp>
          <p:nvSpPr>
            <p:cNvPr id="13379" name="TextBox 18">
              <a:extLst>
                <a:ext uri="{FF2B5EF4-FFF2-40B4-BE49-F238E27FC236}">
                  <a16:creationId xmlns:a16="http://schemas.microsoft.com/office/drawing/2014/main" id="{CE322799-609B-2471-0826-725E25BC11A5}"/>
                </a:ext>
              </a:extLst>
            </p:cNvPr>
            <p:cNvSpPr txBox="1">
              <a:spLocks noChangeArrowheads="1"/>
            </p:cNvSpPr>
            <p:nvPr/>
          </p:nvSpPr>
          <p:spPr bwMode="auto">
            <a:xfrm>
              <a:off x="5594600" y="4509146"/>
              <a:ext cx="1795905" cy="277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800" b="1">
                  <a:solidFill>
                    <a:schemeClr val="bg1"/>
                  </a:solidFill>
                </a:rPr>
                <a:t>Application</a:t>
              </a:r>
            </a:p>
          </p:txBody>
        </p:sp>
      </p:grpSp>
      <p:grpSp>
        <p:nvGrpSpPr>
          <p:cNvPr id="23" name="Group 22">
            <a:extLst>
              <a:ext uri="{FF2B5EF4-FFF2-40B4-BE49-F238E27FC236}">
                <a16:creationId xmlns:a16="http://schemas.microsoft.com/office/drawing/2014/main" id="{62B81D58-1476-283A-1944-AB443916FF64}"/>
              </a:ext>
            </a:extLst>
          </p:cNvPr>
          <p:cNvGrpSpPr>
            <a:grpSpLocks/>
          </p:cNvGrpSpPr>
          <p:nvPr/>
        </p:nvGrpSpPr>
        <p:grpSpPr bwMode="auto">
          <a:xfrm>
            <a:off x="2228850" y="4081463"/>
            <a:ext cx="917575" cy="377825"/>
            <a:chOff x="2950769" y="4377365"/>
            <a:chExt cx="1222047" cy="377861"/>
          </a:xfrm>
        </p:grpSpPr>
        <p:grpSp>
          <p:nvGrpSpPr>
            <p:cNvPr id="13350" name="Group 33">
              <a:extLst>
                <a:ext uri="{FF2B5EF4-FFF2-40B4-BE49-F238E27FC236}">
                  <a16:creationId xmlns:a16="http://schemas.microsoft.com/office/drawing/2014/main" id="{0A035A41-CB4B-597E-DCC2-FEE9AA8D4201}"/>
                </a:ext>
              </a:extLst>
            </p:cNvPr>
            <p:cNvGrpSpPr>
              <a:grpSpLocks/>
            </p:cNvGrpSpPr>
            <p:nvPr/>
          </p:nvGrpSpPr>
          <p:grpSpPr bwMode="auto">
            <a:xfrm>
              <a:off x="3247992" y="4377977"/>
              <a:ext cx="637254" cy="377249"/>
              <a:chOff x="4872038" y="2787652"/>
              <a:chExt cx="1152532" cy="870750"/>
            </a:xfrm>
          </p:grpSpPr>
          <p:sp>
            <p:nvSpPr>
              <p:cNvPr id="35" name="Rectangle 34">
                <a:extLst>
                  <a:ext uri="{FF2B5EF4-FFF2-40B4-BE49-F238E27FC236}">
                    <a16:creationId xmlns:a16="http://schemas.microsoft.com/office/drawing/2014/main" id="{201BB971-48F4-6CD7-5986-4CEF83EF683E}"/>
                  </a:ext>
                </a:extLst>
              </p:cNvPr>
              <p:cNvSpPr/>
              <p:nvPr/>
            </p:nvSpPr>
            <p:spPr bwMode="auto">
              <a:xfrm>
                <a:off x="4872038" y="27908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defRPr/>
                </a:pPr>
                <a:endParaRPr lang="en-US" sz="2000" dirty="0">
                  <a:solidFill>
                    <a:schemeClr val="tx1"/>
                  </a:solidFill>
                </a:endParaRPr>
              </a:p>
            </p:txBody>
          </p:sp>
          <p:cxnSp>
            <p:nvCxnSpPr>
              <p:cNvPr id="13355" name="Straight Connector 35">
                <a:extLst>
                  <a:ext uri="{FF2B5EF4-FFF2-40B4-BE49-F238E27FC236}">
                    <a16:creationId xmlns:a16="http://schemas.microsoft.com/office/drawing/2014/main" id="{142A5518-CE32-AF83-AF5F-FCB6B754D8F6}"/>
                  </a:ext>
                </a:extLst>
              </p:cNvPr>
              <p:cNvCxnSpPr>
                <a:cxnSpLocks noChangeShapeType="1"/>
              </p:cNvCxnSpPr>
              <p:nvPr/>
            </p:nvCxnSpPr>
            <p:spPr bwMode="auto">
              <a:xfrm>
                <a:off x="4872038" y="2933704"/>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6" name="Straight Connector 36">
                <a:extLst>
                  <a:ext uri="{FF2B5EF4-FFF2-40B4-BE49-F238E27FC236}">
                    <a16:creationId xmlns:a16="http://schemas.microsoft.com/office/drawing/2014/main" id="{EF6BEE96-4541-00D0-0FB4-FAED23B19AF2}"/>
                  </a:ext>
                </a:extLst>
              </p:cNvPr>
              <p:cNvCxnSpPr>
                <a:cxnSpLocks noChangeShapeType="1"/>
              </p:cNvCxnSpPr>
              <p:nvPr/>
            </p:nvCxnSpPr>
            <p:spPr bwMode="auto">
              <a:xfrm>
                <a:off x="4872038" y="3076580"/>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7" name="Straight Connector 37">
                <a:extLst>
                  <a:ext uri="{FF2B5EF4-FFF2-40B4-BE49-F238E27FC236}">
                    <a16:creationId xmlns:a16="http://schemas.microsoft.com/office/drawing/2014/main" id="{F10A8EDB-665F-DD9C-99FA-0B98478DF78D}"/>
                  </a:ext>
                </a:extLst>
              </p:cNvPr>
              <p:cNvCxnSpPr>
                <a:cxnSpLocks noChangeShapeType="1"/>
              </p:cNvCxnSpPr>
              <p:nvPr/>
            </p:nvCxnSpPr>
            <p:spPr bwMode="auto">
              <a:xfrm>
                <a:off x="4872038" y="3219456"/>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8" name="Straight Connector 38">
                <a:extLst>
                  <a:ext uri="{FF2B5EF4-FFF2-40B4-BE49-F238E27FC236}">
                    <a16:creationId xmlns:a16="http://schemas.microsoft.com/office/drawing/2014/main" id="{5CEF95EC-8265-A513-4580-CD802605E0E2}"/>
                  </a:ext>
                </a:extLst>
              </p:cNvPr>
              <p:cNvCxnSpPr>
                <a:cxnSpLocks noChangeShapeType="1"/>
              </p:cNvCxnSpPr>
              <p:nvPr/>
            </p:nvCxnSpPr>
            <p:spPr bwMode="auto">
              <a:xfrm>
                <a:off x="4872038" y="3362332"/>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59" name="Straight Connector 39">
                <a:extLst>
                  <a:ext uri="{FF2B5EF4-FFF2-40B4-BE49-F238E27FC236}">
                    <a16:creationId xmlns:a16="http://schemas.microsoft.com/office/drawing/2014/main" id="{269F137F-CA34-2538-B165-BE98FCBAC8BB}"/>
                  </a:ext>
                </a:extLst>
              </p:cNvPr>
              <p:cNvCxnSpPr>
                <a:cxnSpLocks noChangeShapeType="1"/>
              </p:cNvCxnSpPr>
              <p:nvPr/>
            </p:nvCxnSpPr>
            <p:spPr bwMode="auto">
              <a:xfrm rot="5400000">
                <a:off x="4657724" y="314801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0" name="Straight Connector 40">
                <a:extLst>
                  <a:ext uri="{FF2B5EF4-FFF2-40B4-BE49-F238E27FC236}">
                    <a16:creationId xmlns:a16="http://schemas.microsoft.com/office/drawing/2014/main" id="{8DB80B76-696F-52A4-A89F-FCB716F97EF8}"/>
                  </a:ext>
                </a:extLst>
              </p:cNvPr>
              <p:cNvCxnSpPr>
                <a:cxnSpLocks noChangeShapeType="1"/>
              </p:cNvCxnSpPr>
              <p:nvPr/>
            </p:nvCxnSpPr>
            <p:spPr bwMode="auto">
              <a:xfrm rot="5400000">
                <a:off x="4801394" y="3147224"/>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1" name="Straight Connector 41">
                <a:extLst>
                  <a:ext uri="{FF2B5EF4-FFF2-40B4-BE49-F238E27FC236}">
                    <a16:creationId xmlns:a16="http://schemas.microsoft.com/office/drawing/2014/main" id="{67394459-70FA-0B6C-81E0-1471DA934770}"/>
                  </a:ext>
                </a:extLst>
              </p:cNvPr>
              <p:cNvCxnSpPr>
                <a:cxnSpLocks noChangeShapeType="1"/>
              </p:cNvCxnSpPr>
              <p:nvPr/>
            </p:nvCxnSpPr>
            <p:spPr bwMode="auto">
              <a:xfrm rot="5400000">
                <a:off x="4945064" y="3146430"/>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2" name="Straight Connector 42">
                <a:extLst>
                  <a:ext uri="{FF2B5EF4-FFF2-40B4-BE49-F238E27FC236}">
                    <a16:creationId xmlns:a16="http://schemas.microsoft.com/office/drawing/2014/main" id="{722DCA2B-287E-E85C-EEAC-2DFE840FD219}"/>
                  </a:ext>
                </a:extLst>
              </p:cNvPr>
              <p:cNvCxnSpPr>
                <a:cxnSpLocks noChangeShapeType="1"/>
              </p:cNvCxnSpPr>
              <p:nvPr/>
            </p:nvCxnSpPr>
            <p:spPr bwMode="auto">
              <a:xfrm rot="5400000">
                <a:off x="5088734" y="3145636"/>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3" name="Straight Connector 43">
                <a:extLst>
                  <a:ext uri="{FF2B5EF4-FFF2-40B4-BE49-F238E27FC236}">
                    <a16:creationId xmlns:a16="http://schemas.microsoft.com/office/drawing/2014/main" id="{B03C3347-70D5-0E4E-0E39-5627DE2FB37F}"/>
                  </a:ext>
                </a:extLst>
              </p:cNvPr>
              <p:cNvCxnSpPr>
                <a:cxnSpLocks noChangeShapeType="1"/>
              </p:cNvCxnSpPr>
              <p:nvPr/>
            </p:nvCxnSpPr>
            <p:spPr bwMode="auto">
              <a:xfrm rot="5400000">
                <a:off x="5232404" y="3144842"/>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4" name="Straight Connector 44">
                <a:extLst>
                  <a:ext uri="{FF2B5EF4-FFF2-40B4-BE49-F238E27FC236}">
                    <a16:creationId xmlns:a16="http://schemas.microsoft.com/office/drawing/2014/main" id="{38FD0670-966F-6B22-3798-FD0D32957D8C}"/>
                  </a:ext>
                </a:extLst>
              </p:cNvPr>
              <p:cNvCxnSpPr>
                <a:cxnSpLocks noChangeShapeType="1"/>
              </p:cNvCxnSpPr>
              <p:nvPr/>
            </p:nvCxnSpPr>
            <p:spPr bwMode="auto">
              <a:xfrm rot="5400000">
                <a:off x="5376074" y="314404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6" name="Rectangle 45">
                <a:extLst>
                  <a:ext uri="{FF2B5EF4-FFF2-40B4-BE49-F238E27FC236}">
                    <a16:creationId xmlns:a16="http://schemas.microsoft.com/office/drawing/2014/main" id="{A47EE128-1243-3B8E-0432-D3159707AD63}"/>
                  </a:ext>
                </a:extLst>
              </p:cNvPr>
              <p:cNvSpPr/>
              <p:nvPr/>
            </p:nvSpPr>
            <p:spPr bwMode="auto">
              <a:xfrm>
                <a:off x="5024438" y="2943228"/>
                <a:ext cx="1000132" cy="71438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wrap="none" anchor="ctr"/>
              <a:lstStyle/>
              <a:p>
                <a:pPr algn="ctr" eaLnBrk="1" hangingPunct="1">
                  <a:defRPr/>
                </a:pPr>
                <a:endParaRPr lang="en-US" sz="2000" dirty="0">
                  <a:solidFill>
                    <a:schemeClr val="tx1"/>
                  </a:solidFill>
                </a:endParaRPr>
              </a:p>
            </p:txBody>
          </p:sp>
          <p:cxnSp>
            <p:nvCxnSpPr>
              <p:cNvPr id="13368" name="Straight Connector 46">
                <a:extLst>
                  <a:ext uri="{FF2B5EF4-FFF2-40B4-BE49-F238E27FC236}">
                    <a16:creationId xmlns:a16="http://schemas.microsoft.com/office/drawing/2014/main" id="{6B25A65B-0167-76D1-405C-495733B0B977}"/>
                  </a:ext>
                </a:extLst>
              </p:cNvPr>
              <p:cNvCxnSpPr>
                <a:cxnSpLocks noChangeShapeType="1"/>
              </p:cNvCxnSpPr>
              <p:nvPr/>
            </p:nvCxnSpPr>
            <p:spPr bwMode="auto">
              <a:xfrm>
                <a:off x="5024438" y="3086104"/>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69" name="Straight Connector 47">
                <a:extLst>
                  <a:ext uri="{FF2B5EF4-FFF2-40B4-BE49-F238E27FC236}">
                    <a16:creationId xmlns:a16="http://schemas.microsoft.com/office/drawing/2014/main" id="{B0D83888-D122-78BD-4AD0-4ADFB7335934}"/>
                  </a:ext>
                </a:extLst>
              </p:cNvPr>
              <p:cNvCxnSpPr>
                <a:cxnSpLocks noChangeShapeType="1"/>
              </p:cNvCxnSpPr>
              <p:nvPr/>
            </p:nvCxnSpPr>
            <p:spPr bwMode="auto">
              <a:xfrm>
                <a:off x="5024438" y="3228980"/>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0" name="Straight Connector 48">
                <a:extLst>
                  <a:ext uri="{FF2B5EF4-FFF2-40B4-BE49-F238E27FC236}">
                    <a16:creationId xmlns:a16="http://schemas.microsoft.com/office/drawing/2014/main" id="{5768DE91-285D-A415-A749-10E9C714BB30}"/>
                  </a:ext>
                </a:extLst>
              </p:cNvPr>
              <p:cNvCxnSpPr>
                <a:cxnSpLocks noChangeShapeType="1"/>
              </p:cNvCxnSpPr>
              <p:nvPr/>
            </p:nvCxnSpPr>
            <p:spPr bwMode="auto">
              <a:xfrm>
                <a:off x="5024438" y="3371856"/>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1" name="Straight Connector 49">
                <a:extLst>
                  <a:ext uri="{FF2B5EF4-FFF2-40B4-BE49-F238E27FC236}">
                    <a16:creationId xmlns:a16="http://schemas.microsoft.com/office/drawing/2014/main" id="{A637EA98-985F-06BE-E497-E9E0FC00B4B9}"/>
                  </a:ext>
                </a:extLst>
              </p:cNvPr>
              <p:cNvCxnSpPr>
                <a:cxnSpLocks noChangeShapeType="1"/>
              </p:cNvCxnSpPr>
              <p:nvPr/>
            </p:nvCxnSpPr>
            <p:spPr bwMode="auto">
              <a:xfrm>
                <a:off x="5024438" y="3514732"/>
                <a:ext cx="1000132"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2" name="Straight Connector 50">
                <a:extLst>
                  <a:ext uri="{FF2B5EF4-FFF2-40B4-BE49-F238E27FC236}">
                    <a16:creationId xmlns:a16="http://schemas.microsoft.com/office/drawing/2014/main" id="{5308D42C-3C7A-4253-44EE-7D470D9CC515}"/>
                  </a:ext>
                </a:extLst>
              </p:cNvPr>
              <p:cNvCxnSpPr>
                <a:cxnSpLocks noChangeShapeType="1"/>
              </p:cNvCxnSpPr>
              <p:nvPr/>
            </p:nvCxnSpPr>
            <p:spPr bwMode="auto">
              <a:xfrm rot="5400000">
                <a:off x="4810124" y="330041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3" name="Straight Connector 51">
                <a:extLst>
                  <a:ext uri="{FF2B5EF4-FFF2-40B4-BE49-F238E27FC236}">
                    <a16:creationId xmlns:a16="http://schemas.microsoft.com/office/drawing/2014/main" id="{BC5F0A95-606A-EB2F-D4DE-0E015FBEEDBD}"/>
                  </a:ext>
                </a:extLst>
              </p:cNvPr>
              <p:cNvCxnSpPr>
                <a:cxnSpLocks noChangeShapeType="1"/>
              </p:cNvCxnSpPr>
              <p:nvPr/>
            </p:nvCxnSpPr>
            <p:spPr bwMode="auto">
              <a:xfrm rot="5400000">
                <a:off x="4953794" y="3299624"/>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4" name="Straight Connector 52">
                <a:extLst>
                  <a:ext uri="{FF2B5EF4-FFF2-40B4-BE49-F238E27FC236}">
                    <a16:creationId xmlns:a16="http://schemas.microsoft.com/office/drawing/2014/main" id="{10DEF227-76AF-E3DC-6D61-85602D6B38F4}"/>
                  </a:ext>
                </a:extLst>
              </p:cNvPr>
              <p:cNvCxnSpPr>
                <a:cxnSpLocks noChangeShapeType="1"/>
              </p:cNvCxnSpPr>
              <p:nvPr/>
            </p:nvCxnSpPr>
            <p:spPr bwMode="auto">
              <a:xfrm rot="5400000">
                <a:off x="5097464" y="3298830"/>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5" name="Straight Connector 53">
                <a:extLst>
                  <a:ext uri="{FF2B5EF4-FFF2-40B4-BE49-F238E27FC236}">
                    <a16:creationId xmlns:a16="http://schemas.microsoft.com/office/drawing/2014/main" id="{3A785FF3-101B-9380-9748-9069F3B6A204}"/>
                  </a:ext>
                </a:extLst>
              </p:cNvPr>
              <p:cNvCxnSpPr>
                <a:cxnSpLocks noChangeShapeType="1"/>
              </p:cNvCxnSpPr>
              <p:nvPr/>
            </p:nvCxnSpPr>
            <p:spPr bwMode="auto">
              <a:xfrm rot="5400000">
                <a:off x="5241134" y="3298036"/>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6" name="Straight Connector 54">
                <a:extLst>
                  <a:ext uri="{FF2B5EF4-FFF2-40B4-BE49-F238E27FC236}">
                    <a16:creationId xmlns:a16="http://schemas.microsoft.com/office/drawing/2014/main" id="{21225412-2DC1-25E6-C4F7-54F74E807016}"/>
                  </a:ext>
                </a:extLst>
              </p:cNvPr>
              <p:cNvCxnSpPr>
                <a:cxnSpLocks noChangeShapeType="1"/>
              </p:cNvCxnSpPr>
              <p:nvPr/>
            </p:nvCxnSpPr>
            <p:spPr bwMode="auto">
              <a:xfrm rot="5400000">
                <a:off x="5384804" y="3297242"/>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3377" name="Straight Connector 55">
                <a:extLst>
                  <a:ext uri="{FF2B5EF4-FFF2-40B4-BE49-F238E27FC236}">
                    <a16:creationId xmlns:a16="http://schemas.microsoft.com/office/drawing/2014/main" id="{A36FA179-F7D4-B0D6-A829-B1F7CDF7AEC1}"/>
                  </a:ext>
                </a:extLst>
              </p:cNvPr>
              <p:cNvCxnSpPr>
                <a:cxnSpLocks noChangeShapeType="1"/>
              </p:cNvCxnSpPr>
              <p:nvPr/>
            </p:nvCxnSpPr>
            <p:spPr bwMode="auto">
              <a:xfrm rot="5400000">
                <a:off x="5528474" y="3296448"/>
                <a:ext cx="71438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sp>
          <p:nvSpPr>
            <p:cNvPr id="13351" name="TextBox 56">
              <a:extLst>
                <a:ext uri="{FF2B5EF4-FFF2-40B4-BE49-F238E27FC236}">
                  <a16:creationId xmlns:a16="http://schemas.microsoft.com/office/drawing/2014/main" id="{D26CE908-B716-8A24-29F2-94C36F9B6DB1}"/>
                </a:ext>
              </a:extLst>
            </p:cNvPr>
            <p:cNvSpPr txBox="1">
              <a:spLocks noChangeArrowheads="1"/>
            </p:cNvSpPr>
            <p:nvPr/>
          </p:nvSpPr>
          <p:spPr bwMode="auto">
            <a:xfrm>
              <a:off x="2950769" y="4377365"/>
              <a:ext cx="12220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b="1">
                  <a:solidFill>
                    <a:schemeClr val="bg1"/>
                  </a:solidFill>
                </a:rPr>
                <a:t>Data</a:t>
              </a:r>
            </a:p>
          </p:txBody>
        </p:sp>
      </p:grpSp>
      <p:sp>
        <p:nvSpPr>
          <p:cNvPr id="69" name="TextBox 68">
            <a:extLst>
              <a:ext uri="{FF2B5EF4-FFF2-40B4-BE49-F238E27FC236}">
                <a16:creationId xmlns:a16="http://schemas.microsoft.com/office/drawing/2014/main" id="{354FBA13-4AD7-0A1D-692E-6DA38C88DB38}"/>
              </a:ext>
            </a:extLst>
          </p:cNvPr>
          <p:cNvSpPr txBox="1"/>
          <p:nvPr/>
        </p:nvSpPr>
        <p:spPr>
          <a:xfrm>
            <a:off x="6747375" y="4284693"/>
            <a:ext cx="1086875" cy="492443"/>
          </a:xfrm>
          <a:prstGeom prst="rect">
            <a:avLst/>
          </a:prstGeom>
        </p:spPr>
        <p:style>
          <a:lnRef idx="0">
            <a:schemeClr val="accent6"/>
          </a:lnRef>
          <a:fillRef idx="3">
            <a:schemeClr val="accent6"/>
          </a:fillRef>
          <a:effectRef idx="3">
            <a:schemeClr val="accent6"/>
          </a:effectRef>
          <a:fontRef idx="minor">
            <a:schemeClr val="lt1"/>
          </a:fontRef>
        </p:style>
        <p:txBody>
          <a:bodyPr lIns="0" tIns="0" rIns="0" bIns="0">
            <a:spAutoFit/>
          </a:bodyPr>
          <a:lstStyle/>
          <a:p>
            <a:pPr algn="ctr">
              <a:defRPr/>
            </a:pPr>
            <a:r>
              <a:rPr lang="en-US" sz="1600" b="1" dirty="0">
                <a:solidFill>
                  <a:schemeClr val="bg1"/>
                </a:solidFill>
              </a:rPr>
              <a:t>Load Balancer</a:t>
            </a:r>
          </a:p>
        </p:txBody>
      </p:sp>
      <p:grpSp>
        <p:nvGrpSpPr>
          <p:cNvPr id="27" name="Group 26">
            <a:extLst>
              <a:ext uri="{FF2B5EF4-FFF2-40B4-BE49-F238E27FC236}">
                <a16:creationId xmlns:a16="http://schemas.microsoft.com/office/drawing/2014/main" id="{8BE4AD56-ACC3-28A6-B6E8-EBBF04B8A33E}"/>
              </a:ext>
            </a:extLst>
          </p:cNvPr>
          <p:cNvGrpSpPr>
            <a:grpSpLocks/>
          </p:cNvGrpSpPr>
          <p:nvPr/>
        </p:nvGrpSpPr>
        <p:grpSpPr bwMode="auto">
          <a:xfrm>
            <a:off x="4867275" y="1201738"/>
            <a:ext cx="2162175" cy="2116137"/>
            <a:chOff x="6468708" y="1496292"/>
            <a:chExt cx="3229562" cy="3038158"/>
          </a:xfrm>
        </p:grpSpPr>
        <p:sp>
          <p:nvSpPr>
            <p:cNvPr id="84" name="Freeform 83">
              <a:extLst>
                <a:ext uri="{FF2B5EF4-FFF2-40B4-BE49-F238E27FC236}">
                  <a16:creationId xmlns:a16="http://schemas.microsoft.com/office/drawing/2014/main" id="{D4782F89-9ECE-5E46-F06C-41AB4262FB26}"/>
                </a:ext>
              </a:extLst>
            </p:cNvPr>
            <p:cNvSpPr/>
            <p:nvPr/>
          </p:nvSpPr>
          <p:spPr>
            <a:xfrm>
              <a:off x="6468708" y="1496292"/>
              <a:ext cx="3229562" cy="3038158"/>
            </a:xfrm>
            <a:custGeom>
              <a:avLst/>
              <a:gdLst>
                <a:gd name="connsiteX0" fmla="*/ 0 w 4275117"/>
                <a:gd name="connsiteY0" fmla="*/ 0 h 3479470"/>
                <a:gd name="connsiteX1" fmla="*/ 2992582 w 4275117"/>
                <a:gd name="connsiteY1" fmla="*/ 866899 h 3479470"/>
                <a:gd name="connsiteX2" fmla="*/ 4275117 w 4275117"/>
                <a:gd name="connsiteY2" fmla="*/ 3479470 h 3479470"/>
                <a:gd name="connsiteX0" fmla="*/ 0 w 4275117"/>
                <a:gd name="connsiteY0" fmla="*/ 0 h 3479470"/>
                <a:gd name="connsiteX1" fmla="*/ 2654725 w 4275117"/>
                <a:gd name="connsiteY1" fmla="*/ 980601 h 3479470"/>
                <a:gd name="connsiteX2" fmla="*/ 4275117 w 4275117"/>
                <a:gd name="connsiteY2" fmla="*/ 3479470 h 3479470"/>
                <a:gd name="connsiteX0" fmla="*/ 0 w 4275117"/>
                <a:gd name="connsiteY0" fmla="*/ 0 h 3479470"/>
                <a:gd name="connsiteX1" fmla="*/ 3037838 w 4275117"/>
                <a:gd name="connsiteY1" fmla="*/ 913278 h 3479470"/>
                <a:gd name="connsiteX2" fmla="*/ 4275117 w 4275117"/>
                <a:gd name="connsiteY2" fmla="*/ 3479470 h 3479470"/>
                <a:gd name="connsiteX0" fmla="*/ 0 w 4275117"/>
                <a:gd name="connsiteY0" fmla="*/ 0 h 3479470"/>
                <a:gd name="connsiteX1" fmla="*/ 2738790 w 4275117"/>
                <a:gd name="connsiteY1" fmla="*/ 925599 h 3479470"/>
                <a:gd name="connsiteX2" fmla="*/ 4275117 w 4275117"/>
                <a:gd name="connsiteY2" fmla="*/ 3479470 h 3479470"/>
              </a:gdLst>
              <a:ahLst/>
              <a:cxnLst>
                <a:cxn ang="0">
                  <a:pos x="connsiteX0" y="connsiteY0"/>
                </a:cxn>
                <a:cxn ang="0">
                  <a:pos x="connsiteX1" y="connsiteY1"/>
                </a:cxn>
                <a:cxn ang="0">
                  <a:pos x="connsiteX2" y="connsiteY2"/>
                </a:cxn>
              </a:cxnLst>
              <a:rect l="l" t="t" r="r" b="b"/>
              <a:pathLst>
                <a:path w="4275117" h="3479470">
                  <a:moveTo>
                    <a:pt x="0" y="0"/>
                  </a:moveTo>
                  <a:cubicBezTo>
                    <a:pt x="1140031" y="143493"/>
                    <a:pt x="2026271" y="345687"/>
                    <a:pt x="2738790" y="925599"/>
                  </a:cubicBezTo>
                  <a:cubicBezTo>
                    <a:pt x="3451309" y="1505511"/>
                    <a:pt x="3990109" y="2463140"/>
                    <a:pt x="4275117" y="3479470"/>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3349" name="TextBox 72">
              <a:extLst>
                <a:ext uri="{FF2B5EF4-FFF2-40B4-BE49-F238E27FC236}">
                  <a16:creationId xmlns:a16="http://schemas.microsoft.com/office/drawing/2014/main" id="{874EBB3C-E51E-A2AF-E0C5-ED8AA4C4F2E1}"/>
                </a:ext>
              </a:extLst>
            </p:cNvPr>
            <p:cNvSpPr txBox="1">
              <a:spLocks noChangeArrowheads="1"/>
            </p:cNvSpPr>
            <p:nvPr/>
          </p:nvSpPr>
          <p:spPr bwMode="auto">
            <a:xfrm>
              <a:off x="7939828" y="2150612"/>
              <a:ext cx="1668567" cy="136982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b="1"/>
                <a:t>5) Configure load</a:t>
              </a:r>
            </a:p>
            <a:p>
              <a:pPr algn="ctr"/>
              <a:r>
                <a:rPr lang="en-US" altLang="en-US" sz="1400" b="1"/>
                <a:t>balancer</a:t>
              </a:r>
            </a:p>
          </p:txBody>
        </p:sp>
      </p:grpSp>
      <p:grpSp>
        <p:nvGrpSpPr>
          <p:cNvPr id="28" name="Group 27">
            <a:extLst>
              <a:ext uri="{FF2B5EF4-FFF2-40B4-BE49-F238E27FC236}">
                <a16:creationId xmlns:a16="http://schemas.microsoft.com/office/drawing/2014/main" id="{C4CD4A07-60BE-3A57-DE47-180992C2CED2}"/>
              </a:ext>
            </a:extLst>
          </p:cNvPr>
          <p:cNvGrpSpPr>
            <a:grpSpLocks/>
          </p:cNvGrpSpPr>
          <p:nvPr/>
        </p:nvGrpSpPr>
        <p:grpSpPr bwMode="auto">
          <a:xfrm>
            <a:off x="4870450" y="987425"/>
            <a:ext cx="3827463" cy="3657600"/>
            <a:chOff x="6472051" y="1282534"/>
            <a:chExt cx="5102755" cy="3657045"/>
          </a:xfrm>
        </p:grpSpPr>
        <p:sp>
          <p:nvSpPr>
            <p:cNvPr id="89" name="Freeform 88">
              <a:extLst>
                <a:ext uri="{FF2B5EF4-FFF2-40B4-BE49-F238E27FC236}">
                  <a16:creationId xmlns:a16="http://schemas.microsoft.com/office/drawing/2014/main" id="{EA09E796-3860-164E-9471-91B40708DCC4}"/>
                </a:ext>
              </a:extLst>
            </p:cNvPr>
            <p:cNvSpPr/>
            <p:nvPr/>
          </p:nvSpPr>
          <p:spPr>
            <a:xfrm>
              <a:off x="6472051" y="1282534"/>
              <a:ext cx="4715444" cy="3657045"/>
            </a:xfrm>
            <a:custGeom>
              <a:avLst/>
              <a:gdLst>
                <a:gd name="connsiteX0" fmla="*/ 0 w 4627094"/>
                <a:gd name="connsiteY0" fmla="*/ 0 h 2766951"/>
                <a:gd name="connsiteX1" fmla="*/ 4358244 w 4627094"/>
                <a:gd name="connsiteY1" fmla="*/ 736270 h 2766951"/>
                <a:gd name="connsiteX2" fmla="*/ 3788229 w 4627094"/>
                <a:gd name="connsiteY2" fmla="*/ 2766951 h 2766951"/>
                <a:gd name="connsiteX0" fmla="*/ 0 w 5259796"/>
                <a:gd name="connsiteY0" fmla="*/ 0 h 3383955"/>
                <a:gd name="connsiteX1" fmla="*/ 4358244 w 5259796"/>
                <a:gd name="connsiteY1" fmla="*/ 736270 h 3383955"/>
                <a:gd name="connsiteX2" fmla="*/ 4966557 w 5259796"/>
                <a:gd name="connsiteY2" fmla="*/ 3383955 h 3383955"/>
                <a:gd name="connsiteX0" fmla="*/ 0 w 5138464"/>
                <a:gd name="connsiteY0" fmla="*/ 0 h 3383955"/>
                <a:gd name="connsiteX1" fmla="*/ 4358244 w 5138464"/>
                <a:gd name="connsiteY1" fmla="*/ 736270 h 3383955"/>
                <a:gd name="connsiteX2" fmla="*/ 4966557 w 5138464"/>
                <a:gd name="connsiteY2" fmla="*/ 3383955 h 3383955"/>
              </a:gdLst>
              <a:ahLst/>
              <a:cxnLst>
                <a:cxn ang="0">
                  <a:pos x="connsiteX0" y="connsiteY0"/>
                </a:cxn>
                <a:cxn ang="0">
                  <a:pos x="connsiteX1" y="connsiteY1"/>
                </a:cxn>
                <a:cxn ang="0">
                  <a:pos x="connsiteX2" y="connsiteY2"/>
                </a:cxn>
              </a:cxnLst>
              <a:rect l="l" t="t" r="r" b="b"/>
              <a:pathLst>
                <a:path w="5138464" h="3383955">
                  <a:moveTo>
                    <a:pt x="0" y="0"/>
                  </a:moveTo>
                  <a:cubicBezTo>
                    <a:pt x="1863436" y="137556"/>
                    <a:pt x="3530485" y="172278"/>
                    <a:pt x="4358244" y="736270"/>
                  </a:cubicBezTo>
                  <a:cubicBezTo>
                    <a:pt x="5186004" y="1300263"/>
                    <a:pt x="5294223" y="2393526"/>
                    <a:pt x="4966557" y="3383955"/>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3347" name="TextBox 74">
              <a:extLst>
                <a:ext uri="{FF2B5EF4-FFF2-40B4-BE49-F238E27FC236}">
                  <a16:creationId xmlns:a16="http://schemas.microsoft.com/office/drawing/2014/main" id="{AD578B79-F1B6-3457-A1E7-AC2F598D7888}"/>
                </a:ext>
              </a:extLst>
            </p:cNvPr>
            <p:cNvSpPr txBox="1">
              <a:spLocks noChangeArrowheads="1"/>
            </p:cNvSpPr>
            <p:nvPr/>
          </p:nvSpPr>
          <p:spPr bwMode="auto">
            <a:xfrm>
              <a:off x="9270524" y="2163479"/>
              <a:ext cx="2304282" cy="95396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b="1"/>
                <a:t>6) Manage VMs and DBMS (e.g., deploying new OS images in VMs)</a:t>
              </a:r>
            </a:p>
          </p:txBody>
        </p:sp>
      </p:grpSp>
      <p:grpSp>
        <p:nvGrpSpPr>
          <p:cNvPr id="21" name="Group 20">
            <a:extLst>
              <a:ext uri="{FF2B5EF4-FFF2-40B4-BE49-F238E27FC236}">
                <a16:creationId xmlns:a16="http://schemas.microsoft.com/office/drawing/2014/main" id="{47E32B54-CDA7-47F5-BA2F-2D05985A20AE}"/>
              </a:ext>
            </a:extLst>
          </p:cNvPr>
          <p:cNvGrpSpPr>
            <a:grpSpLocks/>
          </p:cNvGrpSpPr>
          <p:nvPr/>
        </p:nvGrpSpPr>
        <p:grpSpPr bwMode="auto">
          <a:xfrm>
            <a:off x="2946400" y="1663700"/>
            <a:ext cx="2124075" cy="2470150"/>
            <a:chOff x="3906982" y="1959428"/>
            <a:chExt cx="2832067" cy="2470068"/>
          </a:xfrm>
        </p:grpSpPr>
        <p:sp>
          <p:nvSpPr>
            <p:cNvPr id="90" name="Freeform 89">
              <a:extLst>
                <a:ext uri="{FF2B5EF4-FFF2-40B4-BE49-F238E27FC236}">
                  <a16:creationId xmlns:a16="http://schemas.microsoft.com/office/drawing/2014/main" id="{5C1D651D-3DDE-F674-2A35-24167527A78F}"/>
                </a:ext>
              </a:extLst>
            </p:cNvPr>
            <p:cNvSpPr/>
            <p:nvPr/>
          </p:nvSpPr>
          <p:spPr>
            <a:xfrm>
              <a:off x="3906982" y="1959428"/>
              <a:ext cx="2296557" cy="2470068"/>
            </a:xfrm>
            <a:custGeom>
              <a:avLst/>
              <a:gdLst>
                <a:gd name="connsiteX0" fmla="*/ 2113808 w 2299084"/>
                <a:gd name="connsiteY0" fmla="*/ 0 h 2446317"/>
                <a:gd name="connsiteX1" fmla="*/ 2090057 w 2299084"/>
                <a:gd name="connsiteY1" fmla="*/ 617517 h 2446317"/>
                <a:gd name="connsiteX2" fmla="*/ 0 w 2299084"/>
                <a:gd name="connsiteY2" fmla="*/ 2446317 h 2446317"/>
                <a:gd name="connsiteX0" fmla="*/ 2196935 w 2342432"/>
                <a:gd name="connsiteY0" fmla="*/ 0 h 2470068"/>
                <a:gd name="connsiteX1" fmla="*/ 2090057 w 2342432"/>
                <a:gd name="connsiteY1" fmla="*/ 641268 h 2470068"/>
                <a:gd name="connsiteX2" fmla="*/ 0 w 2342432"/>
                <a:gd name="connsiteY2" fmla="*/ 2470068 h 2470068"/>
                <a:gd name="connsiteX0" fmla="*/ 2196935 w 2296462"/>
                <a:gd name="connsiteY0" fmla="*/ 0 h 2470068"/>
                <a:gd name="connsiteX1" fmla="*/ 2090057 w 2296462"/>
                <a:gd name="connsiteY1" fmla="*/ 641268 h 2470068"/>
                <a:gd name="connsiteX2" fmla="*/ 0 w 2296462"/>
                <a:gd name="connsiteY2" fmla="*/ 2470068 h 2470068"/>
              </a:gdLst>
              <a:ahLst/>
              <a:cxnLst>
                <a:cxn ang="0">
                  <a:pos x="connsiteX0" y="connsiteY0"/>
                </a:cxn>
                <a:cxn ang="0">
                  <a:pos x="connsiteX1" y="connsiteY1"/>
                </a:cxn>
                <a:cxn ang="0">
                  <a:pos x="connsiteX2" y="connsiteY2"/>
                </a:cxn>
              </a:cxnLst>
              <a:rect l="l" t="t" r="r" b="b"/>
              <a:pathLst>
                <a:path w="2296462" h="2470068">
                  <a:moveTo>
                    <a:pt x="2196935" y="0"/>
                  </a:moveTo>
                  <a:cubicBezTo>
                    <a:pt x="2230582" y="164276"/>
                    <a:pt x="2456213" y="229590"/>
                    <a:pt x="2090057" y="641268"/>
                  </a:cubicBezTo>
                  <a:cubicBezTo>
                    <a:pt x="1723901" y="1052946"/>
                    <a:pt x="868878" y="1759527"/>
                    <a:pt x="0" y="247006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3345" name="TextBox 92">
              <a:extLst>
                <a:ext uri="{FF2B5EF4-FFF2-40B4-BE49-F238E27FC236}">
                  <a16:creationId xmlns:a16="http://schemas.microsoft.com/office/drawing/2014/main" id="{01E1EEF6-A81F-C2F5-1862-116184A7FFF4}"/>
                </a:ext>
              </a:extLst>
            </p:cNvPr>
            <p:cNvSpPr txBox="1">
              <a:spLocks noChangeArrowheads="1"/>
            </p:cNvSpPr>
            <p:nvPr/>
          </p:nvSpPr>
          <p:spPr bwMode="auto">
            <a:xfrm>
              <a:off x="4857650" y="2146712"/>
              <a:ext cx="1881399" cy="954075"/>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b="1"/>
                <a:t>3) Provision database, then create tables and add data</a:t>
              </a:r>
            </a:p>
          </p:txBody>
        </p:sp>
      </p:grpSp>
      <p:grpSp>
        <p:nvGrpSpPr>
          <p:cNvPr id="26" name="Group 25">
            <a:extLst>
              <a:ext uri="{FF2B5EF4-FFF2-40B4-BE49-F238E27FC236}">
                <a16:creationId xmlns:a16="http://schemas.microsoft.com/office/drawing/2014/main" id="{DAC66525-CB5D-1EB0-4782-3FEA764335D3}"/>
              </a:ext>
            </a:extLst>
          </p:cNvPr>
          <p:cNvGrpSpPr>
            <a:grpSpLocks/>
          </p:cNvGrpSpPr>
          <p:nvPr/>
        </p:nvGrpSpPr>
        <p:grpSpPr bwMode="auto">
          <a:xfrm>
            <a:off x="4822825" y="1450975"/>
            <a:ext cx="1196975" cy="2581275"/>
            <a:chOff x="6407959" y="1745673"/>
            <a:chExt cx="1596067" cy="2581827"/>
          </a:xfrm>
        </p:grpSpPr>
        <p:sp>
          <p:nvSpPr>
            <p:cNvPr id="83" name="Freeform 82">
              <a:extLst>
                <a:ext uri="{FF2B5EF4-FFF2-40B4-BE49-F238E27FC236}">
                  <a16:creationId xmlns:a16="http://schemas.microsoft.com/office/drawing/2014/main" id="{A4E32F61-0171-91D2-37E6-0597F82E0341}"/>
                </a:ext>
              </a:extLst>
            </p:cNvPr>
            <p:cNvSpPr/>
            <p:nvPr/>
          </p:nvSpPr>
          <p:spPr>
            <a:xfrm>
              <a:off x="6407959" y="1745673"/>
              <a:ext cx="859421" cy="2581827"/>
            </a:xfrm>
            <a:custGeom>
              <a:avLst/>
              <a:gdLst>
                <a:gd name="connsiteX0" fmla="*/ 0 w 1389412"/>
                <a:gd name="connsiteY0" fmla="*/ 0 h 2956955"/>
                <a:gd name="connsiteX1" fmla="*/ 783771 w 1389412"/>
                <a:gd name="connsiteY1" fmla="*/ 534389 h 2956955"/>
                <a:gd name="connsiteX2" fmla="*/ 1389412 w 1389412"/>
                <a:gd name="connsiteY2" fmla="*/ 2956955 h 2956955"/>
                <a:gd name="connsiteX0" fmla="*/ 0 w 2653907"/>
                <a:gd name="connsiteY0" fmla="*/ 0 h 2956955"/>
                <a:gd name="connsiteX1" fmla="*/ 2631711 w 2653907"/>
                <a:gd name="connsiteY1" fmla="*/ 697141 h 2956955"/>
                <a:gd name="connsiteX2" fmla="*/ 1389412 w 2653907"/>
                <a:gd name="connsiteY2" fmla="*/ 2956955 h 2956955"/>
                <a:gd name="connsiteX0" fmla="*/ 0 w 2180366"/>
                <a:gd name="connsiteY0" fmla="*/ 0 h 2694048"/>
                <a:gd name="connsiteX1" fmla="*/ 2169728 w 2180366"/>
                <a:gd name="connsiteY1" fmla="*/ 434234 h 2694048"/>
                <a:gd name="connsiteX2" fmla="*/ 927429 w 2180366"/>
                <a:gd name="connsiteY2" fmla="*/ 2694048 h 2694048"/>
                <a:gd name="connsiteX0" fmla="*/ 0 w 2305616"/>
                <a:gd name="connsiteY0" fmla="*/ 0 h 2694048"/>
                <a:gd name="connsiteX1" fmla="*/ 2295720 w 2305616"/>
                <a:gd name="connsiteY1" fmla="*/ 484311 h 2694048"/>
                <a:gd name="connsiteX2" fmla="*/ 927429 w 2305616"/>
                <a:gd name="connsiteY2" fmla="*/ 2694048 h 2694048"/>
                <a:gd name="connsiteX0" fmla="*/ 0 w 2329308"/>
                <a:gd name="connsiteY0" fmla="*/ 0 h 2694048"/>
                <a:gd name="connsiteX1" fmla="*/ 2295720 w 2329308"/>
                <a:gd name="connsiteY1" fmla="*/ 484311 h 2694048"/>
                <a:gd name="connsiteX2" fmla="*/ 927429 w 2329308"/>
                <a:gd name="connsiteY2" fmla="*/ 2694048 h 2694048"/>
                <a:gd name="connsiteX0" fmla="*/ 206536 w 2502684"/>
                <a:gd name="connsiteY0" fmla="*/ 0 h 2706567"/>
                <a:gd name="connsiteX1" fmla="*/ 2502256 w 2502684"/>
                <a:gd name="connsiteY1" fmla="*/ 484311 h 2706567"/>
                <a:gd name="connsiteX2" fmla="*/ 0 w 2502684"/>
                <a:gd name="connsiteY2" fmla="*/ 2706567 h 2706567"/>
                <a:gd name="connsiteX0" fmla="*/ 0 w 5371708"/>
                <a:gd name="connsiteY0" fmla="*/ 0 h 2643886"/>
                <a:gd name="connsiteX1" fmla="*/ 5296755 w 5371708"/>
                <a:gd name="connsiteY1" fmla="*/ 421630 h 2643886"/>
                <a:gd name="connsiteX2" fmla="*/ 2794499 w 5371708"/>
                <a:gd name="connsiteY2" fmla="*/ 2643886 h 2643886"/>
                <a:gd name="connsiteX0" fmla="*/ 0 w 6743050"/>
                <a:gd name="connsiteY0" fmla="*/ 0 h 2643886"/>
                <a:gd name="connsiteX1" fmla="*/ 6697234 w 6743050"/>
                <a:gd name="connsiteY1" fmla="*/ 434167 h 2643886"/>
                <a:gd name="connsiteX2" fmla="*/ 2794499 w 6743050"/>
                <a:gd name="connsiteY2" fmla="*/ 2643886 h 2643886"/>
                <a:gd name="connsiteX0" fmla="*/ 542150 w 7263054"/>
                <a:gd name="connsiteY0" fmla="*/ 0 h 2662374"/>
                <a:gd name="connsiteX1" fmla="*/ 7239384 w 7263054"/>
                <a:gd name="connsiteY1" fmla="*/ 434167 h 2662374"/>
                <a:gd name="connsiteX2" fmla="*/ 0 w 7263054"/>
                <a:gd name="connsiteY2" fmla="*/ 2662374 h 2662374"/>
                <a:gd name="connsiteX0" fmla="*/ 542150 w 7276766"/>
                <a:gd name="connsiteY0" fmla="*/ 0 h 2662374"/>
                <a:gd name="connsiteX1" fmla="*/ 7239384 w 7276766"/>
                <a:gd name="connsiteY1" fmla="*/ 434167 h 2662374"/>
                <a:gd name="connsiteX2" fmla="*/ 0 w 7276766"/>
                <a:gd name="connsiteY2" fmla="*/ 2662374 h 2662374"/>
              </a:gdLst>
              <a:ahLst/>
              <a:cxnLst>
                <a:cxn ang="0">
                  <a:pos x="connsiteX0" y="connsiteY0"/>
                </a:cxn>
                <a:cxn ang="0">
                  <a:pos x="connsiteX1" y="connsiteY1"/>
                </a:cxn>
                <a:cxn ang="0">
                  <a:pos x="connsiteX2" y="connsiteY2"/>
                </a:cxn>
              </a:cxnLst>
              <a:rect l="l" t="t" r="r" b="b"/>
              <a:pathLst>
                <a:path w="7276766" h="2662374">
                  <a:moveTo>
                    <a:pt x="542150" y="0"/>
                  </a:moveTo>
                  <a:cubicBezTo>
                    <a:pt x="818251" y="20781"/>
                    <a:pt x="6773634" y="-6481"/>
                    <a:pt x="7239384" y="434167"/>
                  </a:cubicBezTo>
                  <a:cubicBezTo>
                    <a:pt x="7705134" y="874815"/>
                    <a:pt x="3735252" y="1735643"/>
                    <a:pt x="0" y="2662374"/>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useBgFill="1">
          <p:nvSpPr>
            <p:cNvPr id="13343" name="TextBox 69">
              <a:extLst>
                <a:ext uri="{FF2B5EF4-FFF2-40B4-BE49-F238E27FC236}">
                  <a16:creationId xmlns:a16="http://schemas.microsoft.com/office/drawing/2014/main" id="{8C57320D-891D-B564-236B-3F837AD64D3B}"/>
                </a:ext>
              </a:extLst>
            </p:cNvPr>
            <p:cNvSpPr txBox="1">
              <a:spLocks noChangeArrowheads="1"/>
            </p:cNvSpPr>
            <p:nvPr/>
          </p:nvSpPr>
          <p:spPr bwMode="auto">
            <a:xfrm>
              <a:off x="6472050" y="2137148"/>
              <a:ext cx="1531976" cy="523332"/>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b="1"/>
                <a:t>4) Install application</a:t>
              </a:r>
            </a:p>
          </p:txBody>
        </p:sp>
      </p:grpSp>
      <p:grpSp>
        <p:nvGrpSpPr>
          <p:cNvPr id="12" name="Group 11">
            <a:extLst>
              <a:ext uri="{FF2B5EF4-FFF2-40B4-BE49-F238E27FC236}">
                <a16:creationId xmlns:a16="http://schemas.microsoft.com/office/drawing/2014/main" id="{73542543-657A-F0FF-DE17-D51B27689362}"/>
              </a:ext>
            </a:extLst>
          </p:cNvPr>
          <p:cNvGrpSpPr>
            <a:grpSpLocks/>
          </p:cNvGrpSpPr>
          <p:nvPr/>
        </p:nvGrpSpPr>
        <p:grpSpPr bwMode="auto">
          <a:xfrm>
            <a:off x="668338" y="1201738"/>
            <a:ext cx="3543300" cy="2671762"/>
            <a:chOff x="870214" y="1496291"/>
            <a:chExt cx="4724386" cy="2671948"/>
          </a:xfrm>
        </p:grpSpPr>
        <p:sp>
          <p:nvSpPr>
            <p:cNvPr id="87" name="Freeform 86">
              <a:extLst>
                <a:ext uri="{FF2B5EF4-FFF2-40B4-BE49-F238E27FC236}">
                  <a16:creationId xmlns:a16="http://schemas.microsoft.com/office/drawing/2014/main" id="{68AEEF38-E2C6-4D30-0A2C-E09C11A2CB81}"/>
                </a:ext>
              </a:extLst>
            </p:cNvPr>
            <p:cNvSpPr/>
            <p:nvPr/>
          </p:nvSpPr>
          <p:spPr>
            <a:xfrm>
              <a:off x="2025911" y="1496291"/>
              <a:ext cx="3568689" cy="2671948"/>
            </a:xfrm>
            <a:custGeom>
              <a:avLst/>
              <a:gdLst>
                <a:gd name="connsiteX0" fmla="*/ 3448033 w 3448033"/>
                <a:gd name="connsiteY0" fmla="*/ 0 h 3028208"/>
                <a:gd name="connsiteX1" fmla="*/ 111066 w 3448033"/>
                <a:gd name="connsiteY1" fmla="*/ 558140 h 3028208"/>
                <a:gd name="connsiteX2" fmla="*/ 1120469 w 3448033"/>
                <a:gd name="connsiteY2" fmla="*/ 3028208 h 3028208"/>
              </a:gdLst>
              <a:ahLst/>
              <a:cxnLst>
                <a:cxn ang="0">
                  <a:pos x="connsiteX0" y="connsiteY0"/>
                </a:cxn>
                <a:cxn ang="0">
                  <a:pos x="connsiteX1" y="connsiteY1"/>
                </a:cxn>
                <a:cxn ang="0">
                  <a:pos x="connsiteX2" y="connsiteY2"/>
                </a:cxn>
              </a:cxnLst>
              <a:rect l="l" t="t" r="r" b="b"/>
              <a:pathLst>
                <a:path w="3448033" h="3028208">
                  <a:moveTo>
                    <a:pt x="3448033" y="0"/>
                  </a:moveTo>
                  <a:cubicBezTo>
                    <a:pt x="1973513" y="26719"/>
                    <a:pt x="498993" y="53439"/>
                    <a:pt x="111066" y="558140"/>
                  </a:cubicBezTo>
                  <a:cubicBezTo>
                    <a:pt x="-276861" y="1062841"/>
                    <a:pt x="421804" y="2045524"/>
                    <a:pt x="1120469" y="3028208"/>
                  </a:cubicBezTo>
                </a:path>
              </a:pathLst>
            </a:cu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2000" b="1">
                <a:solidFill>
                  <a:schemeClr val="tx2"/>
                </a:solidFill>
              </a:endParaRPr>
            </a:p>
          </p:txBody>
        </p:sp>
        <p:sp>
          <p:nvSpPr>
            <p:cNvPr id="13341" name="TextBox 70">
              <a:extLst>
                <a:ext uri="{FF2B5EF4-FFF2-40B4-BE49-F238E27FC236}">
                  <a16:creationId xmlns:a16="http://schemas.microsoft.com/office/drawing/2014/main" id="{A1749545-4C52-3084-B96E-0ED6BDBCC3C7}"/>
                </a:ext>
              </a:extLst>
            </p:cNvPr>
            <p:cNvSpPr txBox="1">
              <a:spLocks noChangeArrowheads="1"/>
            </p:cNvSpPr>
            <p:nvPr/>
          </p:nvSpPr>
          <p:spPr bwMode="auto">
            <a:xfrm>
              <a:off x="870214" y="2135386"/>
              <a:ext cx="2123671" cy="954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1400" b="1"/>
                <a:t>1) Choose image, then create VM for DBMS and configure DBMS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nodeType="afterGroup">
                            <p:stCondLst>
                              <p:cond delay="500"/>
                            </p:stCondLst>
                            <p:childTnLst>
                              <p:par>
                                <p:cTn id="18" presetID="10"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nodeType="afterGroup">
                            <p:stCondLst>
                              <p:cond delay="500"/>
                            </p:stCondLst>
                            <p:childTnLst>
                              <p:par>
                                <p:cTn id="36" presetID="10" presetClass="entr" presetSubtype="0"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up)">
                                      <p:cBhvr>
                                        <p:cTn id="43" dur="500"/>
                                        <p:tgtEl>
                                          <p:spTgt spid="27"/>
                                        </p:tgtEl>
                                      </p:cBhvr>
                                    </p:animEffect>
                                  </p:childTnLst>
                                </p:cTn>
                              </p:par>
                            </p:childTnLst>
                          </p:cTn>
                        </p:par>
                        <p:par>
                          <p:cTn id="44" fill="hold" nodeType="afterGroup">
                            <p:stCondLst>
                              <p:cond delay="500"/>
                            </p:stCondLst>
                            <p:childTnLst>
                              <p:par>
                                <p:cTn id="45" presetID="10" presetClass="entr" presetSubtype="0" fill="hold" nodeType="after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52318EE4-522C-2B11-3479-9E316EE4DCD9}"/>
              </a:ext>
            </a:extLst>
          </p:cNvPr>
          <p:cNvSpPr>
            <a:spLocks noGrp="1" noChangeArrowheads="1"/>
          </p:cNvSpPr>
          <p:nvPr>
            <p:ph type="title"/>
          </p:nvPr>
        </p:nvSpPr>
        <p:spPr/>
        <p:txBody>
          <a:bodyPr/>
          <a:lstStyle/>
          <a:p>
            <a:r>
              <a:rPr lang="en-US" altLang="en-US">
                <a:ea typeface="ＭＳ Ｐゴシック" panose="020B0600070205080204" pitchFamily="34" charset="-128"/>
              </a:rPr>
              <a:t>Google Cloud (</a:t>
            </a:r>
            <a:r>
              <a:rPr lang="en-US" altLang="en-US">
                <a:ea typeface="ＭＳ Ｐゴシック" panose="020B0600070205080204" pitchFamily="34" charset="-128"/>
                <a:hlinkClick r:id="rId3"/>
              </a:rPr>
              <a:t>https://cloud.google.com</a:t>
            </a:r>
            <a:r>
              <a:rPr lang="en-US" altLang="en-US">
                <a:ea typeface="ＭＳ Ｐゴシック" panose="020B0600070205080204" pitchFamily="34" charset="-128"/>
              </a:rPr>
              <a:t>)</a:t>
            </a:r>
          </a:p>
        </p:txBody>
      </p:sp>
      <p:sp>
        <p:nvSpPr>
          <p:cNvPr id="3" name="Content Placeholder 2">
            <a:extLst>
              <a:ext uri="{FF2B5EF4-FFF2-40B4-BE49-F238E27FC236}">
                <a16:creationId xmlns:a16="http://schemas.microsoft.com/office/drawing/2014/main" id="{660B1905-8E6B-2D39-B997-BC6991654B45}"/>
              </a:ext>
            </a:extLst>
          </p:cNvPr>
          <p:cNvSpPr>
            <a:spLocks noGrp="1"/>
          </p:cNvSpPr>
          <p:nvPr>
            <p:ph idx="1"/>
          </p:nvPr>
        </p:nvSpPr>
        <p:spPr>
          <a:xfrm>
            <a:off x="228600" y="1254125"/>
            <a:ext cx="8915400" cy="5132388"/>
          </a:xfrm>
        </p:spPr>
        <p:txBody>
          <a:bodyPr/>
          <a:lstStyle/>
          <a:p>
            <a:pPr>
              <a:defRPr/>
            </a:pPr>
            <a:r>
              <a:rPr lang="en-US" dirty="0"/>
              <a:t>A wide range of services: compute, app, storage, database, </a:t>
            </a:r>
            <a:r>
              <a:rPr lang="en-US" dirty="0" err="1"/>
              <a:t>gmail</a:t>
            </a:r>
            <a:r>
              <a:rPr lang="en-US" dirty="0"/>
              <a:t>, photos, </a:t>
            </a:r>
            <a:r>
              <a:rPr lang="en-US" dirty="0" err="1"/>
              <a:t>etc</a:t>
            </a:r>
            <a:endParaRPr lang="en-US" dirty="0"/>
          </a:p>
          <a:p>
            <a:pPr lvl="1">
              <a:defRPr/>
            </a:pPr>
            <a:endParaRPr lang="en-US" dirty="0"/>
          </a:p>
          <a:p>
            <a:pPr lvl="1">
              <a:defRPr/>
            </a:pPr>
            <a:r>
              <a:rPr lang="en-US" dirty="0"/>
              <a:t>Google </a:t>
            </a:r>
            <a:r>
              <a:rPr lang="en-US" dirty="0" err="1"/>
              <a:t>AppEngine</a:t>
            </a:r>
            <a:r>
              <a:rPr lang="en-US" dirty="0"/>
              <a:t> (GAE): PaaS</a:t>
            </a:r>
          </a:p>
          <a:p>
            <a:pPr lvl="2">
              <a:defRPr/>
            </a:pPr>
            <a:r>
              <a:rPr lang="en-US" dirty="0">
                <a:hlinkClick r:id="rId4"/>
              </a:rPr>
              <a:t>https://cloud.google.com/appengine</a:t>
            </a:r>
            <a:endParaRPr lang="en-US" dirty="0"/>
          </a:p>
          <a:p>
            <a:pPr lvl="2">
              <a:defRPr/>
            </a:pPr>
            <a:endParaRPr lang="en-US" dirty="0"/>
          </a:p>
          <a:p>
            <a:pPr lvl="1">
              <a:defRPr/>
            </a:pPr>
            <a:r>
              <a:rPr lang="en-US" dirty="0"/>
              <a:t>Google Compute Engine (GCE): IaaS (equivalent to AWS EC2)</a:t>
            </a:r>
          </a:p>
          <a:p>
            <a:pPr lvl="2">
              <a:defRPr/>
            </a:pPr>
            <a:r>
              <a:rPr lang="en-US" dirty="0">
                <a:hlinkClick r:id="rId5"/>
              </a:rPr>
              <a:t>https://cloud.google.com/compute</a:t>
            </a:r>
            <a:endParaRPr lang="en-US" dirty="0"/>
          </a:p>
          <a:p>
            <a:pPr lvl="2">
              <a:defRPr/>
            </a:pPr>
            <a:endParaRPr lang="en-US" dirty="0"/>
          </a:p>
          <a:p>
            <a:pPr lvl="1">
              <a:defRPr/>
            </a:pPr>
            <a:r>
              <a:rPr lang="en-US" dirty="0"/>
              <a:t>Google Apps: Gmail, photos, sheets, </a:t>
            </a:r>
            <a:r>
              <a:rPr lang="en-US" dirty="0" err="1"/>
              <a:t>etc</a:t>
            </a:r>
            <a:r>
              <a:rPr lang="en-US" dirty="0"/>
              <a:t>: SaaS</a:t>
            </a:r>
          </a:p>
          <a:p>
            <a:pPr marL="118872" indent="0">
              <a:buFontTx/>
              <a:buNone/>
              <a:defRPr/>
            </a:pPr>
            <a:endParaRPr lang="en-US" dirty="0"/>
          </a:p>
          <a:p>
            <a:pPr marL="0" indent="0">
              <a:buFontTx/>
              <a:buNone/>
              <a:defRPr/>
            </a:pP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294310B2-0F67-0168-7252-E1EEE0ED1761}"/>
              </a:ext>
            </a:extLst>
          </p:cNvPr>
          <p:cNvSpPr>
            <a:spLocks noGrp="1" noChangeArrowheads="1"/>
          </p:cNvSpPr>
          <p:nvPr>
            <p:ph type="title"/>
          </p:nvPr>
        </p:nvSpPr>
        <p:spPr/>
        <p:txBody>
          <a:bodyPr/>
          <a:lstStyle/>
          <a:p>
            <a:r>
              <a:rPr lang="en-US" altLang="en-US">
                <a:ea typeface="ＭＳ Ｐゴシック" panose="020B0600070205080204" pitchFamily="34" charset="-128"/>
              </a:rPr>
              <a:t>What is Google AppEngine?</a:t>
            </a:r>
          </a:p>
        </p:txBody>
      </p:sp>
      <p:sp>
        <p:nvSpPr>
          <p:cNvPr id="10243" name="Content Placeholder 2">
            <a:extLst>
              <a:ext uri="{FF2B5EF4-FFF2-40B4-BE49-F238E27FC236}">
                <a16:creationId xmlns:a16="http://schemas.microsoft.com/office/drawing/2014/main" id="{011901F0-9B81-C3B3-36A6-BF38DB9EC836}"/>
              </a:ext>
            </a:extLst>
          </p:cNvPr>
          <p:cNvSpPr>
            <a:spLocks noGrp="1"/>
          </p:cNvSpPr>
          <p:nvPr>
            <p:ph idx="1"/>
          </p:nvPr>
        </p:nvSpPr>
        <p:spPr>
          <a:xfrm>
            <a:off x="152400" y="1524000"/>
            <a:ext cx="8763000" cy="5181600"/>
          </a:xfrm>
        </p:spPr>
        <p:txBody>
          <a:bodyPr>
            <a:normAutofit lnSpcReduction="10000"/>
          </a:bodyPr>
          <a:lstStyle/>
          <a:p>
            <a:pPr eaLnBrk="1" hangingPunct="1">
              <a:lnSpc>
                <a:spcPct val="110000"/>
              </a:lnSpc>
              <a:defRPr/>
            </a:pPr>
            <a:r>
              <a:rPr lang="en-US" sz="2400" dirty="0"/>
              <a:t>A platform for developing and hosting </a:t>
            </a:r>
            <a:r>
              <a:rPr lang="en-US" sz="2400" dirty="0">
                <a:solidFill>
                  <a:srgbClr val="FF0000"/>
                </a:solidFill>
              </a:rPr>
              <a:t>web applications</a:t>
            </a:r>
            <a:r>
              <a:rPr lang="en-US" sz="2400" dirty="0"/>
              <a:t> on Google's infrastructure</a:t>
            </a:r>
          </a:p>
          <a:p>
            <a:pPr lvl="1" eaLnBrk="1" hangingPunct="1">
              <a:lnSpc>
                <a:spcPct val="110000"/>
              </a:lnSpc>
              <a:defRPr/>
            </a:pPr>
            <a:r>
              <a:rPr lang="en-US" sz="2000" dirty="0"/>
              <a:t>First released as a beta version in April 2008</a:t>
            </a:r>
          </a:p>
          <a:p>
            <a:pPr eaLnBrk="1" hangingPunct="1">
              <a:lnSpc>
                <a:spcPct val="110000"/>
              </a:lnSpc>
              <a:defRPr/>
            </a:pPr>
            <a:r>
              <a:rPr lang="en-US" sz="2400" dirty="0">
                <a:solidFill>
                  <a:srgbClr val="FF0000"/>
                </a:solidFill>
              </a:rPr>
              <a:t>It’s a PAAS (Platform As A Service)</a:t>
            </a:r>
          </a:p>
          <a:p>
            <a:pPr>
              <a:lnSpc>
                <a:spcPct val="110000"/>
              </a:lnSpc>
              <a:defRPr/>
            </a:pPr>
            <a:r>
              <a:rPr lang="en-US" sz="2400" dirty="0"/>
              <a:t>Widely advertised with GWT (Google Web </a:t>
            </a:r>
            <a:r>
              <a:rPr lang="en-US" sz="2400" dirty="0" err="1"/>
              <a:t>ToolKit</a:t>
            </a:r>
            <a:r>
              <a:rPr lang="en-US" sz="2400" dirty="0"/>
              <a:t>): </a:t>
            </a:r>
            <a:r>
              <a:rPr lang="en-US" sz="2400" dirty="0">
                <a:hlinkClick r:id="rId3"/>
              </a:rPr>
              <a:t>http://www.gwtproject.org/</a:t>
            </a:r>
            <a:endParaRPr lang="en-US" sz="2400" dirty="0"/>
          </a:p>
          <a:p>
            <a:pPr>
              <a:lnSpc>
                <a:spcPct val="110000"/>
              </a:lnSpc>
              <a:defRPr/>
            </a:pPr>
            <a:r>
              <a:rPr lang="en-US" sz="2400" dirty="0"/>
              <a:t>Any user with a Google account can access </a:t>
            </a:r>
            <a:r>
              <a:rPr lang="en-US" sz="2400" dirty="0" err="1"/>
              <a:t>AppEngine</a:t>
            </a:r>
            <a:r>
              <a:rPr lang="en-US" sz="2400" dirty="0"/>
              <a:t> (</a:t>
            </a:r>
            <a:r>
              <a:rPr lang="en-US" sz="2400" dirty="0">
                <a:hlinkClick r:id="rId4"/>
              </a:rPr>
              <a:t>https://cloud.google.com/appengine/</a:t>
            </a:r>
            <a:r>
              <a:rPr lang="en-US" sz="2400" dirty="0"/>
              <a:t>)</a:t>
            </a:r>
          </a:p>
          <a:p>
            <a:pPr lvl="1" eaLnBrk="1" hangingPunct="1">
              <a:lnSpc>
                <a:spcPct val="110000"/>
              </a:lnSpc>
              <a:defRPr/>
            </a:pPr>
            <a:r>
              <a:rPr lang="en-US" sz="2000" dirty="0"/>
              <a:t>No need to put your credit card info initially</a:t>
            </a:r>
          </a:p>
          <a:p>
            <a:pPr lvl="1" eaLnBrk="1" hangingPunct="1">
              <a:lnSpc>
                <a:spcPct val="110000"/>
              </a:lnSpc>
              <a:defRPr/>
            </a:pPr>
            <a:r>
              <a:rPr lang="en-US" sz="2000" dirty="0"/>
              <a:t>Can deploy 10 applications for free</a:t>
            </a:r>
          </a:p>
          <a:p>
            <a:pPr lvl="2" eaLnBrk="1" hangingPunct="1">
              <a:lnSpc>
                <a:spcPct val="110000"/>
              </a:lnSpc>
              <a:defRPr/>
            </a:pPr>
            <a:r>
              <a:rPr lang="en-US" sz="2000" dirty="0"/>
              <a:t>Each can use up to 1GB of code storage and enough CPU, bandwidth to serve around 5 million page views a month</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7D3F46CB-29E1-BC4E-9810-BC0A36827EFF}"/>
              </a:ext>
            </a:extLst>
          </p:cNvPr>
          <p:cNvSpPr>
            <a:spLocks noGrp="1" noChangeArrowheads="1"/>
          </p:cNvSpPr>
          <p:nvPr>
            <p:ph type="title"/>
          </p:nvPr>
        </p:nvSpPr>
        <p:spPr>
          <a:xfrm>
            <a:off x="533400" y="228600"/>
            <a:ext cx="7499350" cy="1143000"/>
          </a:xfrm>
        </p:spPr>
        <p:txBody>
          <a:bodyPr/>
          <a:lstStyle/>
          <a:p>
            <a:r>
              <a:rPr lang="en-US" altLang="en-US">
                <a:ea typeface="ＭＳ Ｐゴシック" panose="020B0600070205080204" pitchFamily="34" charset="-128"/>
              </a:rPr>
              <a:t>AppEngine programming</a:t>
            </a:r>
          </a:p>
        </p:txBody>
      </p:sp>
      <p:sp>
        <p:nvSpPr>
          <p:cNvPr id="3" name="Content Placeholder 2">
            <a:extLst>
              <a:ext uri="{FF2B5EF4-FFF2-40B4-BE49-F238E27FC236}">
                <a16:creationId xmlns:a16="http://schemas.microsoft.com/office/drawing/2014/main" id="{A177E23C-FA1B-A8D4-20E8-D3E86C215020}"/>
              </a:ext>
            </a:extLst>
          </p:cNvPr>
          <p:cNvSpPr>
            <a:spLocks noGrp="1"/>
          </p:cNvSpPr>
          <p:nvPr>
            <p:ph idx="1"/>
          </p:nvPr>
        </p:nvSpPr>
        <p:spPr>
          <a:xfrm>
            <a:off x="76200" y="1524000"/>
            <a:ext cx="8839200" cy="5257800"/>
          </a:xfrm>
        </p:spPr>
        <p:txBody>
          <a:bodyPr>
            <a:normAutofit fontScale="92500" lnSpcReduction="10000"/>
          </a:bodyPr>
          <a:lstStyle/>
          <a:p>
            <a:pPr marL="365760" indent="-283464" eaLnBrk="1" fontAlgn="auto" hangingPunct="1">
              <a:spcAft>
                <a:spcPts val="0"/>
              </a:spcAft>
              <a:buFont typeface="Wingdings 2"/>
              <a:buChar char=""/>
              <a:defRPr/>
            </a:pPr>
            <a:r>
              <a:rPr lang="en-US" dirty="0"/>
              <a:t>Java</a:t>
            </a:r>
          </a:p>
          <a:p>
            <a:pPr marL="640398" lvl="1" indent="-283464" eaLnBrk="1" fontAlgn="auto" hangingPunct="1">
              <a:lnSpc>
                <a:spcPct val="120000"/>
              </a:lnSpc>
              <a:spcAft>
                <a:spcPts val="0"/>
              </a:spcAft>
              <a:buFont typeface="Wingdings 2"/>
              <a:buChar char=""/>
              <a:defRPr/>
            </a:pPr>
            <a:r>
              <a:rPr lang="en-US" sz="2200" dirty="0">
                <a:solidFill>
                  <a:srgbClr val="FF0000"/>
                </a:solidFill>
              </a:rPr>
              <a:t>Example application structure:  Java Web Service (using servlets) + a GWT client running in the browser</a:t>
            </a:r>
          </a:p>
          <a:p>
            <a:pPr marL="640398" lvl="1" indent="-283464" eaLnBrk="1" fontAlgn="auto" hangingPunct="1">
              <a:lnSpc>
                <a:spcPct val="120000"/>
              </a:lnSpc>
              <a:spcAft>
                <a:spcPts val="0"/>
              </a:spcAft>
              <a:buFont typeface="Wingdings 2"/>
              <a:buChar char=""/>
              <a:defRPr/>
            </a:pPr>
            <a:r>
              <a:rPr lang="en-US" sz="2200" dirty="0"/>
              <a:t>For server-side, all Java functionality can be used (with some restrictions that would be described later)</a:t>
            </a:r>
          </a:p>
          <a:p>
            <a:pPr marL="640398" lvl="1" indent="-283464" eaLnBrk="1" fontAlgn="auto" hangingPunct="1">
              <a:lnSpc>
                <a:spcPct val="120000"/>
              </a:lnSpc>
              <a:spcAft>
                <a:spcPts val="0"/>
              </a:spcAft>
              <a:buFont typeface="Wingdings 2"/>
              <a:buChar char=""/>
              <a:defRPr/>
            </a:pPr>
            <a:r>
              <a:rPr lang="en-US" sz="2200" dirty="0"/>
              <a:t>For client side (in GWT), </a:t>
            </a:r>
            <a:r>
              <a:rPr lang="en-US" sz="2200" dirty="0">
                <a:solidFill>
                  <a:srgbClr val="FF0000"/>
                </a:solidFill>
              </a:rPr>
              <a:t>UI is written in Java, but it is compiled into JavaScript</a:t>
            </a:r>
            <a:r>
              <a:rPr lang="en-US" sz="2200" dirty="0"/>
              <a:t> (to run in all browsers) </a:t>
            </a:r>
          </a:p>
          <a:p>
            <a:pPr marL="640398" lvl="1" indent="-283464" eaLnBrk="1" fontAlgn="auto" hangingPunct="1">
              <a:lnSpc>
                <a:spcPct val="120000"/>
              </a:lnSpc>
              <a:spcAft>
                <a:spcPts val="0"/>
              </a:spcAft>
              <a:buFont typeface="Wingdings 2"/>
              <a:buChar char=""/>
              <a:defRPr/>
            </a:pPr>
            <a:r>
              <a:rPr lang="en-US" sz="2200" dirty="0"/>
              <a:t>Also, as extensions, languages dependent on JVM: Groovy, </a:t>
            </a:r>
            <a:r>
              <a:rPr lang="en-US" sz="2200" dirty="0" err="1"/>
              <a:t>JRuby</a:t>
            </a:r>
            <a:r>
              <a:rPr lang="en-US" sz="2200" dirty="0"/>
              <a:t>, Scala, </a:t>
            </a:r>
            <a:r>
              <a:rPr lang="en-US" sz="2200" dirty="0" err="1"/>
              <a:t>Clojure</a:t>
            </a:r>
            <a:r>
              <a:rPr lang="en-US" sz="2200" dirty="0"/>
              <a:t>, </a:t>
            </a:r>
            <a:r>
              <a:rPr lang="en-US" sz="2200" dirty="0" err="1"/>
              <a:t>Jython</a:t>
            </a:r>
            <a:r>
              <a:rPr lang="en-US" sz="2200" dirty="0"/>
              <a:t> and special version of </a:t>
            </a:r>
            <a:r>
              <a:rPr lang="en-US" sz="2200" dirty="0" err="1"/>
              <a:t>Quercus</a:t>
            </a:r>
            <a:endParaRPr lang="en-US" sz="2200" dirty="0"/>
          </a:p>
          <a:p>
            <a:pPr marL="886142" lvl="2" indent="-237744" eaLnBrk="1" fontAlgn="auto" hangingPunct="1">
              <a:spcAft>
                <a:spcPts val="0"/>
              </a:spcAft>
              <a:buFont typeface="Verdana"/>
              <a:buChar char="◦"/>
              <a:defRPr/>
            </a:pPr>
            <a:r>
              <a:rPr lang="en-US" dirty="0"/>
              <a:t>These languages have interpreters that translate their code into Java </a:t>
            </a:r>
            <a:r>
              <a:rPr lang="en-US" dirty="0" err="1"/>
              <a:t>bytecode</a:t>
            </a:r>
            <a:endParaRPr lang="en-US" dirty="0"/>
          </a:p>
          <a:p>
            <a:pPr marL="365760" indent="-283464" eaLnBrk="1" fontAlgn="auto" hangingPunct="1">
              <a:spcAft>
                <a:spcPts val="0"/>
              </a:spcAft>
              <a:buFont typeface="Wingdings 2"/>
              <a:buChar char=""/>
              <a:defRPr/>
            </a:pPr>
            <a:r>
              <a:rPr lang="en-US" sz="2400" dirty="0"/>
              <a:t>Python, Go, </a:t>
            </a:r>
            <a:r>
              <a:rPr lang="en-US" sz="2400" dirty="0" err="1"/>
              <a:t>PhP</a:t>
            </a:r>
            <a:endParaRPr lang="en-US" sz="2400" dirty="0"/>
          </a:p>
          <a:p>
            <a:pPr marL="365760" indent="-283464" eaLnBrk="1" fontAlgn="auto" hangingPunct="1">
              <a:spcAft>
                <a:spcPts val="0"/>
              </a:spcAft>
              <a:buFont typeface="Wingdings 2"/>
              <a:buChar char=""/>
              <a:defRPr/>
            </a:pPr>
            <a:r>
              <a:rPr lang="en-US" sz="2400" dirty="0"/>
              <a:t>Use Eclipse plugin</a:t>
            </a:r>
          </a:p>
          <a:p>
            <a:pPr marL="640906" lvl="1" eaLnBrk="1" fontAlgn="auto" hangingPunct="1">
              <a:spcAft>
                <a:spcPts val="0"/>
              </a:spcAft>
              <a:buFont typeface="Wingdings 2"/>
              <a:buChar char=""/>
              <a:defRPr/>
            </a:pPr>
            <a:r>
              <a:rPr lang="en-US" sz="2000" dirty="0"/>
              <a:t>Create a web project with GWT and deploy it to the App Engine using this plugin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24|27.5"/>
</p:tagLst>
</file>

<file path=ppt/tags/tag2.xml><?xml version="1.0" encoding="utf-8"?>
<p:tagLst xmlns:a="http://schemas.openxmlformats.org/drawingml/2006/main" xmlns:r="http://schemas.openxmlformats.org/officeDocument/2006/relationships" xmlns:p="http://schemas.openxmlformats.org/presentationml/2006/main">
  <p:tag name="TIMING" val="|4.8|.5|2.3|.5"/>
</p:tagLst>
</file>

<file path=ppt/theme/theme1.xml><?xml version="1.0" encoding="utf-8"?>
<a:theme xmlns:a="http://schemas.openxmlformats.org/drawingml/2006/main" name="abrown-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abrown-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brown-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brown-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brown-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brown-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brown-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brown-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brown-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37881</TotalTime>
  <Words>4749</Words>
  <Application>Microsoft Macintosh PowerPoint</Application>
  <PresentationFormat>On-screen Show (4:3)</PresentationFormat>
  <Paragraphs>604</Paragraphs>
  <Slides>49</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ＭＳ Ｐゴシック</vt:lpstr>
      <vt:lpstr>Arial</vt:lpstr>
      <vt:lpstr>Segoe UI</vt:lpstr>
      <vt:lpstr>Segoe UI Light</vt:lpstr>
      <vt:lpstr>Times New Roman</vt:lpstr>
      <vt:lpstr>Verdana</vt:lpstr>
      <vt:lpstr>Wingdings 2</vt:lpstr>
      <vt:lpstr>abrown-template</vt:lpstr>
      <vt:lpstr> Data Intensive and Cloud Computing  Cloud Platforms: Google Cloud and Microsoft Azure</vt:lpstr>
      <vt:lpstr>Outline</vt:lpstr>
      <vt:lpstr>Cloud models</vt:lpstr>
      <vt:lpstr>Cloud: Efficiency Versus Control</vt:lpstr>
      <vt:lpstr>PaaS</vt:lpstr>
      <vt:lpstr>IaaS </vt:lpstr>
      <vt:lpstr>Google Cloud (https://cloud.google.com)</vt:lpstr>
      <vt:lpstr>What is Google AppEngine?</vt:lpstr>
      <vt:lpstr>AppEngine programming</vt:lpstr>
      <vt:lpstr>How to use the AppEngine</vt:lpstr>
      <vt:lpstr>Client-service communication</vt:lpstr>
      <vt:lpstr>PowerPoint Presentation</vt:lpstr>
      <vt:lpstr>GCE Instances and auto scaling</vt:lpstr>
      <vt:lpstr>Storage</vt:lpstr>
      <vt:lpstr>DataStore</vt:lpstr>
      <vt:lpstr>Google cloud storage</vt:lpstr>
      <vt:lpstr>REST (https://restfulapi.net/)  REpresentational State Transfer</vt:lpstr>
      <vt:lpstr>Communication scheme: Channels</vt:lpstr>
      <vt:lpstr>Communication: TaskQueue</vt:lpstr>
      <vt:lpstr>Cloud tasks</vt:lpstr>
      <vt:lpstr>MemoryStore</vt:lpstr>
      <vt:lpstr>Open source GAE</vt:lpstr>
      <vt:lpstr>Google Cloud (https://cloud.google.com)</vt:lpstr>
      <vt:lpstr>Outline</vt:lpstr>
      <vt:lpstr>Windows Azure Platform</vt:lpstr>
      <vt:lpstr>Cross-premise Connectivity</vt:lpstr>
      <vt:lpstr>Windows Azure: OS for the data center</vt:lpstr>
      <vt:lpstr>MS Azure Services</vt:lpstr>
      <vt:lpstr>Persistent Disks and Highly Durable</vt:lpstr>
      <vt:lpstr>Persistent Disks and Highly Durable</vt:lpstr>
      <vt:lpstr>Introducing Microsoft Azure Storage</vt:lpstr>
      <vt:lpstr>Durable storage</vt:lpstr>
      <vt:lpstr>Abstractions – Blobs</vt:lpstr>
      <vt:lpstr>Abstractions – Disks</vt:lpstr>
      <vt:lpstr>Abstractions – Tables</vt:lpstr>
      <vt:lpstr>Abstractions – Queues</vt:lpstr>
      <vt:lpstr>Abstractions – Files</vt:lpstr>
      <vt:lpstr>Summary: Azure Storage Architecture</vt:lpstr>
      <vt:lpstr>Blobs</vt:lpstr>
      <vt:lpstr>Tables</vt:lpstr>
      <vt:lpstr>Queues (1)</vt:lpstr>
      <vt:lpstr>Queues (2)  </vt:lpstr>
      <vt:lpstr>Data storage global view</vt:lpstr>
      <vt:lpstr>Defining your cloud service</vt:lpstr>
      <vt:lpstr>More on the role types</vt:lpstr>
      <vt:lpstr>Multi-tier cloud service</vt:lpstr>
      <vt:lpstr>Service management</vt:lpstr>
      <vt:lpstr>Summary: Microsoft cloud offerings</vt:lpstr>
      <vt:lpstr>Public cloud war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subject/>
  <dc:creator>Xubin He</dc:creator>
  <cp:keywords/>
  <dc:description/>
  <cp:lastModifiedBy>Xubin He</cp:lastModifiedBy>
  <cp:revision>435</cp:revision>
  <dcterms:created xsi:type="dcterms:W3CDTF">2012-01-18T19:23:25Z</dcterms:created>
  <dcterms:modified xsi:type="dcterms:W3CDTF">2024-09-10T17:12:48Z</dcterms:modified>
  <cp:category/>
</cp:coreProperties>
</file>