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10" r:id="rId2"/>
    <p:sldId id="257" r:id="rId3"/>
    <p:sldId id="258" r:id="rId4"/>
    <p:sldId id="275" r:id="rId5"/>
    <p:sldId id="291" r:id="rId6"/>
    <p:sldId id="292" r:id="rId7"/>
    <p:sldId id="260" r:id="rId8"/>
    <p:sldId id="276" r:id="rId9"/>
    <p:sldId id="295" r:id="rId10"/>
    <p:sldId id="296" r:id="rId11"/>
    <p:sldId id="297" r:id="rId12"/>
    <p:sldId id="328" r:id="rId13"/>
    <p:sldId id="329" r:id="rId14"/>
    <p:sldId id="313" r:id="rId15"/>
    <p:sldId id="314" r:id="rId16"/>
    <p:sldId id="315" r:id="rId17"/>
    <p:sldId id="317" r:id="rId18"/>
    <p:sldId id="318" r:id="rId19"/>
    <p:sldId id="319" r:id="rId20"/>
    <p:sldId id="324" r:id="rId21"/>
    <p:sldId id="325" r:id="rId22"/>
    <p:sldId id="326" r:id="rId23"/>
    <p:sldId id="32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D0A"/>
    <a:srgbClr val="054772"/>
    <a:srgbClr val="DAF3FE"/>
    <a:srgbClr val="0EB2F9"/>
    <a:srgbClr val="032C52"/>
    <a:srgbClr val="021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F676B-3267-E649-99A2-289F7AA4E555}" v="15" dt="2024-09-05T01:25:17.539"/>
  </p1510:revLst>
</p1510:revInfo>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ä¸­åº¦æ ·å¼ 2 - å¼ºè°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bin He" userId="a33a216f-f5a5-48b2-8576-548ff3eb278c" providerId="ADAL" clId="{FDD7D177-0104-BB44-B31B-723EEAADAE08}"/>
    <pc:docChg chg="modSld">
      <pc:chgData name="Xubin He" userId="a33a216f-f5a5-48b2-8576-548ff3eb278c" providerId="ADAL" clId="{FDD7D177-0104-BB44-B31B-723EEAADAE08}" dt="2023-09-07T18:24:32.910" v="14" actId="20577"/>
      <pc:docMkLst>
        <pc:docMk/>
      </pc:docMkLst>
      <pc:sldChg chg="modSp mod">
        <pc:chgData name="Xubin He" userId="a33a216f-f5a5-48b2-8576-548ff3eb278c" providerId="ADAL" clId="{FDD7D177-0104-BB44-B31B-723EEAADAE08}" dt="2023-09-07T18:24:32.910" v="14" actId="20577"/>
        <pc:sldMkLst>
          <pc:docMk/>
          <pc:sldMk cId="1651430955" sldId="330"/>
        </pc:sldMkLst>
        <pc:spChg chg="mod">
          <ac:chgData name="Xubin He" userId="a33a216f-f5a5-48b2-8576-548ff3eb278c" providerId="ADAL" clId="{FDD7D177-0104-BB44-B31B-723EEAADAE08}" dt="2023-09-07T18:24:32.910" v="14" actId="20577"/>
          <ac:spMkLst>
            <pc:docMk/>
            <pc:sldMk cId="1651430955" sldId="330"/>
            <ac:spMk id="3" creationId="{C46A8A16-0802-2F42-A9E4-3A527E074AC7}"/>
          </ac:spMkLst>
        </pc:spChg>
      </pc:sldChg>
    </pc:docChg>
  </pc:docChgLst>
  <pc:docChgLst>
    <pc:chgData name="Xubin He" userId="a33a216f-f5a5-48b2-8576-548ff3eb278c" providerId="ADAL" clId="{A3DF676B-3267-E649-99A2-289F7AA4E555}"/>
    <pc:docChg chg="addSld delSld modSld delMainMaster">
      <pc:chgData name="Xubin He" userId="a33a216f-f5a5-48b2-8576-548ff3eb278c" providerId="ADAL" clId="{A3DF676B-3267-E649-99A2-289F7AA4E555}" dt="2024-09-05T01:25:17.539" v="13" actId="2696"/>
      <pc:docMkLst>
        <pc:docMk/>
      </pc:docMkLst>
      <pc:sldChg chg="del">
        <pc:chgData name="Xubin He" userId="a33a216f-f5a5-48b2-8576-548ff3eb278c" providerId="ADAL" clId="{A3DF676B-3267-E649-99A2-289F7AA4E555}" dt="2024-08-30T14:21:01.877" v="3" actId="2696"/>
        <pc:sldMkLst>
          <pc:docMk/>
          <pc:sldMk cId="1651430955" sldId="330"/>
        </pc:sldMkLst>
      </pc:sldChg>
      <pc:sldChg chg="modSp add del mod modTransition">
        <pc:chgData name="Xubin He" userId="a33a216f-f5a5-48b2-8576-548ff3eb278c" providerId="ADAL" clId="{A3DF676B-3267-E649-99A2-289F7AA4E555}" dt="2024-09-05T01:25:17.523" v="12" actId="2696"/>
        <pc:sldMkLst>
          <pc:docMk/>
          <pc:sldMk cId="0" sldId="634"/>
        </pc:sldMkLst>
        <pc:spChg chg="mod">
          <ac:chgData name="Xubin He" userId="a33a216f-f5a5-48b2-8576-548ff3eb278c" providerId="ADAL" clId="{A3DF676B-3267-E649-99A2-289F7AA4E555}" dt="2024-08-30T14:21:12.946" v="11" actId="20577"/>
          <ac:spMkLst>
            <pc:docMk/>
            <pc:sldMk cId="0" sldId="634"/>
            <ac:spMk id="79874" creationId="{1A2C6E01-8A88-8F3C-81D6-F65FEE6E07E2}"/>
          </ac:spMkLst>
        </pc:spChg>
      </pc:sldChg>
      <pc:sldMasterChg chg="del">
        <pc:chgData name="Xubin He" userId="a33a216f-f5a5-48b2-8576-548ff3eb278c" providerId="ADAL" clId="{A3DF676B-3267-E649-99A2-289F7AA4E555}" dt="2024-09-05T01:25:17.539" v="13" actId="2696"/>
        <pc:sldMasterMkLst>
          <pc:docMk/>
          <pc:sldMasterMk cId="746398547" sldId="2147483660"/>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80F9D-892C-4941-B29F-8BD0B50287AB}" type="datetimeFigureOut">
              <a:rPr lang="en-US" smtClean="0"/>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7A0E9-4491-41B4-AB20-D835C7C861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9/4/2024</a:t>
            </a:fld>
            <a:endParaRPr lang="en-US"/>
          </a:p>
        </p:txBody>
      </p:sp>
      <p:sp>
        <p:nvSpPr>
          <p:cNvPr id="5" name="Footer Placeholder 4"/>
          <p:cNvSpPr>
            <a:spLocks noGrp="1"/>
          </p:cNvSpPr>
          <p:nvPr>
            <p:ph type="ftr" sz="quarter" idx="11"/>
          </p:nvPr>
        </p:nvSpPr>
        <p:spPr/>
        <p:txBody>
          <a:bodyPr/>
          <a:lstStyle/>
          <a:p>
            <a:r>
              <a:rPr lang="en-US"/>
              <a:t>© 2019 Arshdeep Bahga &amp; Vijay Madisetti</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9/4/2024</a:t>
            </a:fld>
            <a:endParaRPr lang="en-US"/>
          </a:p>
        </p:txBody>
      </p:sp>
      <p:sp>
        <p:nvSpPr>
          <p:cNvPr id="5" name="Footer Placeholder 4"/>
          <p:cNvSpPr>
            <a:spLocks noGrp="1"/>
          </p:cNvSpPr>
          <p:nvPr>
            <p:ph type="ftr" sz="quarter" idx="11"/>
          </p:nvPr>
        </p:nvSpPr>
        <p:spPr/>
        <p:txBody>
          <a:bodyPr/>
          <a:lstStyle/>
          <a:p>
            <a:r>
              <a:rPr lang="en-US"/>
              <a:t>© 2019 Arshdeep Bahga &amp; Vijay Madisetti</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9/4/2024</a:t>
            </a:fld>
            <a:endParaRPr lang="en-US"/>
          </a:p>
        </p:txBody>
      </p:sp>
      <p:sp>
        <p:nvSpPr>
          <p:cNvPr id="5" name="Footer Placeholder 4"/>
          <p:cNvSpPr>
            <a:spLocks noGrp="1"/>
          </p:cNvSpPr>
          <p:nvPr>
            <p:ph type="ftr" sz="quarter" idx="11"/>
          </p:nvPr>
        </p:nvSpPr>
        <p:spPr/>
        <p:txBody>
          <a:bodyPr/>
          <a:lstStyle/>
          <a:p>
            <a:r>
              <a:rPr lang="en-US"/>
              <a:t>© 2019 Arshdeep Bahga &amp; Vijay Madisetti</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9/4/2024</a:t>
            </a:fld>
            <a:endParaRPr lang="en-US"/>
          </a:p>
        </p:txBody>
      </p:sp>
      <p:sp>
        <p:nvSpPr>
          <p:cNvPr id="5" name="Footer Placeholder 4"/>
          <p:cNvSpPr>
            <a:spLocks noGrp="1"/>
          </p:cNvSpPr>
          <p:nvPr>
            <p:ph type="ftr" sz="quarter" idx="11"/>
          </p:nvPr>
        </p:nvSpPr>
        <p:spPr/>
        <p:txBody>
          <a:bodyPr/>
          <a:lstStyle/>
          <a:p>
            <a:r>
              <a:rPr lang="en-US"/>
              <a:t>© 2019 Arshdeep Bahga &amp; Vijay Madisetti</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9/4/2024</a:t>
            </a:fld>
            <a:endParaRPr lang="en-US"/>
          </a:p>
        </p:txBody>
      </p:sp>
      <p:sp>
        <p:nvSpPr>
          <p:cNvPr id="5" name="Footer Placeholder 4"/>
          <p:cNvSpPr>
            <a:spLocks noGrp="1"/>
          </p:cNvSpPr>
          <p:nvPr>
            <p:ph type="ftr" sz="quarter" idx="11"/>
          </p:nvPr>
        </p:nvSpPr>
        <p:spPr/>
        <p:txBody>
          <a:bodyPr/>
          <a:lstStyle/>
          <a:p>
            <a:r>
              <a:rPr lang="en-US"/>
              <a:t>© 2019 Arshdeep Bahga &amp; Vijay Madisetti</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9/4/2024</a:t>
            </a:fld>
            <a:endParaRPr lang="en-US"/>
          </a:p>
        </p:txBody>
      </p:sp>
      <p:sp>
        <p:nvSpPr>
          <p:cNvPr id="6" name="Footer Placeholder 5"/>
          <p:cNvSpPr>
            <a:spLocks noGrp="1"/>
          </p:cNvSpPr>
          <p:nvPr>
            <p:ph type="ftr" sz="quarter" idx="11"/>
          </p:nvPr>
        </p:nvSpPr>
        <p:spPr/>
        <p:txBody>
          <a:bodyPr/>
          <a:lstStyle/>
          <a:p>
            <a:r>
              <a:rPr lang="en-US"/>
              <a:t>© 2019 Arshdeep Bahga &amp; Vijay Madisetti</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9/4/2024</a:t>
            </a:fld>
            <a:endParaRPr lang="en-US"/>
          </a:p>
        </p:txBody>
      </p:sp>
      <p:sp>
        <p:nvSpPr>
          <p:cNvPr id="8" name="Footer Placeholder 7"/>
          <p:cNvSpPr>
            <a:spLocks noGrp="1"/>
          </p:cNvSpPr>
          <p:nvPr>
            <p:ph type="ftr" sz="quarter" idx="11"/>
          </p:nvPr>
        </p:nvSpPr>
        <p:spPr/>
        <p:txBody>
          <a:bodyPr/>
          <a:lstStyle/>
          <a:p>
            <a:r>
              <a:rPr lang="en-US"/>
              <a:t>© 2019 Arshdeep Bahga &amp; Vijay Madisetti</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9/4/2024</a:t>
            </a:fld>
            <a:endParaRPr lang="en-US"/>
          </a:p>
        </p:txBody>
      </p:sp>
      <p:sp>
        <p:nvSpPr>
          <p:cNvPr id="4" name="Footer Placeholder 3"/>
          <p:cNvSpPr>
            <a:spLocks noGrp="1"/>
          </p:cNvSpPr>
          <p:nvPr>
            <p:ph type="ftr" sz="quarter" idx="11"/>
          </p:nvPr>
        </p:nvSpPr>
        <p:spPr/>
        <p:txBody>
          <a:bodyPr/>
          <a:lstStyle/>
          <a:p>
            <a:r>
              <a:rPr lang="en-US"/>
              <a:t>© 2019 Arshdeep Bahga &amp; Vijay Madisetti</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9/4/2024</a:t>
            </a:fld>
            <a:endParaRPr lang="en-US"/>
          </a:p>
        </p:txBody>
      </p:sp>
      <p:sp>
        <p:nvSpPr>
          <p:cNvPr id="3" name="Footer Placeholder 2"/>
          <p:cNvSpPr>
            <a:spLocks noGrp="1"/>
          </p:cNvSpPr>
          <p:nvPr>
            <p:ph type="ftr" sz="quarter" idx="11"/>
          </p:nvPr>
        </p:nvSpPr>
        <p:spPr/>
        <p:txBody>
          <a:bodyPr/>
          <a:lstStyle/>
          <a:p>
            <a:r>
              <a:rPr lang="en-US"/>
              <a:t>© 2019 Arshdeep Bahga &amp; Vijay Madisetti</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9/4/2024</a:t>
            </a:fld>
            <a:endParaRPr lang="en-US"/>
          </a:p>
        </p:txBody>
      </p:sp>
      <p:sp>
        <p:nvSpPr>
          <p:cNvPr id="6" name="Footer Placeholder 5"/>
          <p:cNvSpPr>
            <a:spLocks noGrp="1"/>
          </p:cNvSpPr>
          <p:nvPr>
            <p:ph type="ftr" sz="quarter" idx="11"/>
          </p:nvPr>
        </p:nvSpPr>
        <p:spPr/>
        <p:txBody>
          <a:bodyPr/>
          <a:lstStyle/>
          <a:p>
            <a:r>
              <a:rPr lang="en-US"/>
              <a:t>© 2019 Arshdeep Bahga &amp; Vijay Madisetti</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9/4/2024</a:t>
            </a:fld>
            <a:endParaRPr lang="en-US"/>
          </a:p>
        </p:txBody>
      </p:sp>
      <p:sp>
        <p:nvSpPr>
          <p:cNvPr id="6" name="Footer Placeholder 5"/>
          <p:cNvSpPr>
            <a:spLocks noGrp="1"/>
          </p:cNvSpPr>
          <p:nvPr>
            <p:ph type="ftr" sz="quarter" idx="11"/>
          </p:nvPr>
        </p:nvSpPr>
        <p:spPr/>
        <p:txBody>
          <a:bodyPr/>
          <a:lstStyle/>
          <a:p>
            <a:r>
              <a:rPr lang="en-US"/>
              <a:t>© 2019 Arshdeep Bahga &amp; Vijay Madisetti</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2019 Arshdeep Bahga &amp; Vijay Madisetti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jangoprojec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14600"/>
            <a:ext cx="7419340" cy="196850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8" name="TextBox 7"/>
          <p:cNvSpPr txBox="1"/>
          <p:nvPr/>
        </p:nvSpPr>
        <p:spPr>
          <a:xfrm>
            <a:off x="475448" y="2986792"/>
            <a:ext cx="6908800" cy="1198880"/>
          </a:xfrm>
          <a:prstGeom prst="rect">
            <a:avLst/>
          </a:prstGeom>
          <a:noFill/>
        </p:spPr>
        <p:txBody>
          <a:bodyPr wrap="square" rtlCol="0">
            <a:spAutoFit/>
          </a:bodyPr>
          <a:lstStyle/>
          <a:p>
            <a:pPr algn="ctr"/>
            <a:r>
              <a:rPr lang="en-US" sz="3600" b="1">
                <a:solidFill>
                  <a:srgbClr val="054772"/>
                </a:solidFill>
                <a:latin typeface="Arial" panose="020B0604020202020204" pitchFamily="34" charset="0"/>
                <a:cs typeface="Arial" panose="020B0604020202020204" pitchFamily="34" charset="0"/>
              </a:rPr>
              <a:t>Cloud Application Development</a:t>
            </a:r>
          </a:p>
        </p:txBody>
      </p:sp>
      <p:sp>
        <p:nvSpPr>
          <p:cNvPr id="9" name="Rectangle 8"/>
          <p:cNvSpPr/>
          <p:nvPr/>
        </p:nvSpPr>
        <p:spPr>
          <a:xfrm>
            <a:off x="-13179" y="0"/>
            <a:ext cx="444021"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2" name="Picture 1" descr="ccsa_f"/>
          <p:cNvPicPr>
            <a:picLocks noChangeAspect="1"/>
          </p:cNvPicPr>
          <p:nvPr/>
        </p:nvPicPr>
        <p:blipFill>
          <a:blip r:embed="rId2"/>
          <a:stretch>
            <a:fillRect/>
          </a:stretch>
        </p:blipFill>
        <p:spPr>
          <a:xfrm>
            <a:off x="7419340" y="0"/>
            <a:ext cx="477329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CCM Architecture Design</a:t>
            </a:r>
          </a:p>
        </p:txBody>
      </p:sp>
      <p:sp>
        <p:nvSpPr>
          <p:cNvPr id="3" name="Content Placeholder 2"/>
          <p:cNvSpPr>
            <a:spLocks noGrp="1"/>
          </p:cNvSpPr>
          <p:nvPr>
            <p:ph idx="1"/>
          </p:nvPr>
        </p:nvSpPr>
        <p:spPr>
          <a:xfrm>
            <a:off x="838201" y="1825625"/>
            <a:ext cx="5505450" cy="4351338"/>
          </a:xfrm>
        </p:spPr>
        <p:txBody>
          <a:bodyPr>
            <a:noAutofit/>
          </a:bodyPr>
          <a:lstStyle/>
          <a:p>
            <a:r>
              <a:rPr lang="en-US" sz="1800"/>
              <a:t>In Architecture Design step, interactions between the application components are defined.</a:t>
            </a:r>
          </a:p>
          <a:p>
            <a:endParaRPr lang="en-US" sz="1800"/>
          </a:p>
          <a:p>
            <a:r>
              <a:rPr lang="en-US" sz="1800"/>
              <a:t>CCM components have the following characteristics:</a:t>
            </a:r>
          </a:p>
          <a:p>
            <a:pPr lvl="1"/>
            <a:r>
              <a:rPr lang="en-US" sz="1600"/>
              <a:t>Loose Coupling</a:t>
            </a:r>
          </a:p>
          <a:p>
            <a:pPr lvl="2"/>
            <a:r>
              <a:rPr lang="en-US" sz="1200"/>
              <a:t>Components in the Cloud Component Model are loosely coupled.  </a:t>
            </a:r>
          </a:p>
          <a:p>
            <a:pPr lvl="1"/>
            <a:r>
              <a:rPr lang="en-US" sz="1600"/>
              <a:t>Asynchronous Communication</a:t>
            </a:r>
          </a:p>
          <a:p>
            <a:pPr lvl="2"/>
            <a:r>
              <a:rPr lang="en-US" sz="1200"/>
              <a:t>By allowing asynchronous communication between components, it is possible to add capacity by adding additional servers when the application load increases. Asynchronous communication is made possible by using messaging queues.  </a:t>
            </a:r>
          </a:p>
          <a:p>
            <a:pPr lvl="1"/>
            <a:r>
              <a:rPr lang="en-US" sz="1600"/>
              <a:t>Stateless Design</a:t>
            </a:r>
          </a:p>
          <a:p>
            <a:pPr lvl="2"/>
            <a:r>
              <a:rPr lang="en-US" sz="1200"/>
              <a:t>Components in the Cloud Component Model are stateless. By storing session state outside of the component (e.g. in a database), stateless component design enables distribution and horizontal scaling.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67476" y="5113672"/>
            <a:ext cx="5010150" cy="307777"/>
          </a:xfrm>
          <a:prstGeom prst="rect">
            <a:avLst/>
          </a:prstGeom>
        </p:spPr>
        <p:txBody>
          <a:bodyPr wrap="square">
            <a:spAutoFit/>
          </a:bodyPr>
          <a:lstStyle/>
          <a:p>
            <a:pPr algn="ctr"/>
            <a:r>
              <a:rPr lang="en-US" sz="1400"/>
              <a:t> Architecture design of an e-Commerce application.</a:t>
            </a:r>
          </a:p>
        </p:txBody>
      </p:sp>
      <p:pic>
        <p:nvPicPr>
          <p:cNvPr id="8" name="Picture 7"/>
          <p:cNvPicPr>
            <a:picLocks noChangeAspect="1"/>
          </p:cNvPicPr>
          <p:nvPr/>
        </p:nvPicPr>
        <p:blipFill>
          <a:blip r:embed="rId2"/>
          <a:stretch>
            <a:fillRect/>
          </a:stretch>
        </p:blipFill>
        <p:spPr>
          <a:xfrm>
            <a:off x="6343651" y="1825625"/>
            <a:ext cx="5133975" cy="3249947"/>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CCM Deployment Design</a:t>
            </a:r>
          </a:p>
        </p:txBody>
      </p:sp>
      <p:sp>
        <p:nvSpPr>
          <p:cNvPr id="3" name="Content Placeholder 2"/>
          <p:cNvSpPr>
            <a:spLocks noGrp="1"/>
          </p:cNvSpPr>
          <p:nvPr>
            <p:ph idx="1"/>
          </p:nvPr>
        </p:nvSpPr>
        <p:spPr>
          <a:xfrm>
            <a:off x="838201" y="1825625"/>
            <a:ext cx="5505450" cy="4351338"/>
          </a:xfrm>
        </p:spPr>
        <p:txBody>
          <a:bodyPr>
            <a:normAutofit/>
          </a:bodyPr>
          <a:lstStyle/>
          <a:p>
            <a:r>
              <a:rPr lang="en-US" sz="1800"/>
              <a:t>In Deployment Design step, application components are mapped to specific cloud resources such as web servers, application servers, database servers, etc.   </a:t>
            </a:r>
          </a:p>
          <a:p>
            <a:r>
              <a:rPr lang="en-US" sz="1800"/>
              <a:t>Since the application components are designed to be loosely coupled and stateless with asynchronous communication, components can be deployed independently of each other. </a:t>
            </a:r>
          </a:p>
          <a:p>
            <a:r>
              <a:rPr lang="en-US" sz="1800"/>
              <a:t>This approach makes it easy to migrate application components from one cloud to the other. </a:t>
            </a:r>
          </a:p>
          <a:p>
            <a:r>
              <a:rPr lang="en-US" sz="1800"/>
              <a:t>With this flexibility in application design and deployment, the application developers can ensure that the applications meet the performance and cost requirements with changing contexts.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61150" y="5303841"/>
            <a:ext cx="5010150" cy="307777"/>
          </a:xfrm>
          <a:prstGeom prst="rect">
            <a:avLst/>
          </a:prstGeom>
        </p:spPr>
        <p:txBody>
          <a:bodyPr wrap="square">
            <a:spAutoFit/>
          </a:bodyPr>
          <a:lstStyle/>
          <a:p>
            <a:pPr algn="ctr"/>
            <a:r>
              <a:rPr lang="en-US" sz="1400"/>
              <a:t>Deployment design of an e-Commerce application</a:t>
            </a:r>
          </a:p>
        </p:txBody>
      </p:sp>
      <p:pic>
        <p:nvPicPr>
          <p:cNvPr id="8" name="Picture 7"/>
          <p:cNvPicPr>
            <a:picLocks noChangeAspect="1"/>
          </p:cNvPicPr>
          <p:nvPr/>
        </p:nvPicPr>
        <p:blipFill>
          <a:blip r:embed="rId2"/>
          <a:stretch>
            <a:fillRect/>
          </a:stretch>
        </p:blipFill>
        <p:spPr>
          <a:xfrm>
            <a:off x="7143950" y="1825625"/>
            <a:ext cx="4044549" cy="3502931"/>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normAutofit fontScale="90000"/>
          </a:bodyPr>
          <a:lstStyle/>
          <a:p>
            <a:pPr algn="ctr"/>
            <a:r>
              <a:rPr lang="en-US">
                <a:latin typeface="+mn-lt"/>
              </a:rPr>
              <a:t> Python Web Application Framework – Django</a:t>
            </a:r>
            <a:br>
              <a:rPr lang="en-US">
                <a:latin typeface="+mn-lt"/>
              </a:rPr>
            </a:br>
            <a:r>
              <a:rPr lang="en-US">
                <a:latin typeface="+mn-lt"/>
                <a:hlinkClick r:id="rId3"/>
              </a:rPr>
              <a:t>https://</a:t>
            </a:r>
            <a:r>
              <a:rPr lang="en-US" err="1">
                <a:latin typeface="+mn-lt"/>
                <a:hlinkClick r:id="rId3"/>
              </a:rPr>
              <a:t>www.djangoproject.com</a:t>
            </a:r>
            <a:r>
              <a:rPr lang="en-US">
                <a:latin typeface="+mn-lt"/>
                <a:hlinkClick r:id="rId3"/>
              </a:rPr>
              <a:t>/</a:t>
            </a:r>
            <a:endParaRPr lang="en-US">
              <a:latin typeface="+mn-lt"/>
            </a:endParaRP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a:xfrm>
            <a:off x="838200" y="1825625"/>
            <a:ext cx="10701867" cy="4422775"/>
          </a:xfrm>
        </p:spPr>
        <p:txBody>
          <a:bodyPr>
            <a:normAutofit/>
          </a:bodyPr>
          <a:lstStyle/>
          <a:p>
            <a:r>
              <a:rPr lang="en-US" sz="2000" err="1"/>
              <a:t>Django</a:t>
            </a:r>
            <a:r>
              <a:rPr lang="en-US" sz="2000"/>
              <a:t> is an open source web application framework for developing web applications in Python. </a:t>
            </a:r>
          </a:p>
          <a:p>
            <a:r>
              <a:rPr lang="en-US" sz="2000"/>
              <a:t>A web application framework in general is a collection of solutions, packages and best practices that allows development of web applications and dynamic websites. </a:t>
            </a:r>
          </a:p>
          <a:p>
            <a:r>
              <a:rPr lang="en-US" sz="2000" err="1"/>
              <a:t>Django</a:t>
            </a:r>
            <a:r>
              <a:rPr lang="en-US" sz="2000"/>
              <a:t> is based on the Model-Template-View architecture and provides a separation of the data model from the business rules and the user interface. </a:t>
            </a:r>
          </a:p>
          <a:p>
            <a:r>
              <a:rPr lang="en-US" sz="2000" err="1"/>
              <a:t>Django</a:t>
            </a:r>
            <a:r>
              <a:rPr lang="en-US" sz="2000"/>
              <a:t> provides a unified API to a database backend. </a:t>
            </a:r>
          </a:p>
          <a:p>
            <a:r>
              <a:rPr lang="en-US" sz="2000"/>
              <a:t>Thus web applications built with </a:t>
            </a:r>
            <a:r>
              <a:rPr lang="en-US" sz="2000" err="1"/>
              <a:t>Django</a:t>
            </a:r>
            <a:r>
              <a:rPr lang="en-US" sz="2000"/>
              <a:t> can work with different databases without requiring any code changes. </a:t>
            </a:r>
          </a:p>
          <a:p>
            <a:r>
              <a:rPr lang="en-US" sz="2000"/>
              <a:t>With this flexibility in web application design combined with the powerful capabilities of the Python language and the Python ecosystem, Django is best suited for cloud applications. </a:t>
            </a:r>
          </a:p>
          <a:p>
            <a:r>
              <a:rPr lang="en-US" sz="2000"/>
              <a:t>Django consists of an object-relational mapper, a web template system and a regular-expression-based URL dispatcher.</a:t>
            </a:r>
            <a:endParaRPr lang="en-US" sz="1400"/>
          </a:p>
        </p:txBody>
      </p:sp>
      <p:sp>
        <p:nvSpPr>
          <p:cNvPr id="3" name="Footer Placeholder 2"/>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studies</a:t>
            </a:r>
          </a:p>
        </p:txBody>
      </p:sp>
      <p:sp>
        <p:nvSpPr>
          <p:cNvPr id="3" name="Content Placeholder 2"/>
          <p:cNvSpPr>
            <a:spLocks noGrp="1"/>
          </p:cNvSpPr>
          <p:nvPr>
            <p:ph idx="1"/>
          </p:nvPr>
        </p:nvSpPr>
        <p:spPr/>
        <p:txBody>
          <a:bodyPr/>
          <a:lstStyle/>
          <a:p>
            <a:r>
              <a:rPr lang="en-US"/>
              <a:t>Image processing app</a:t>
            </a:r>
          </a:p>
          <a:p>
            <a:r>
              <a:rPr lang="en-US"/>
              <a:t>Cloud drive app</a:t>
            </a:r>
          </a:p>
          <a:p>
            <a:r>
              <a:rPr lang="en-US"/>
              <a:t>Social media analytics app</a:t>
            </a:r>
          </a:p>
          <a:p>
            <a:endParaRPr lang="en-US"/>
          </a:p>
        </p:txBody>
      </p:sp>
      <p:pic>
        <p:nvPicPr>
          <p:cNvPr id="5" name="Picture 4" descr="ccsa_f">
            <a:extLst>
              <a:ext uri="{FF2B5EF4-FFF2-40B4-BE49-F238E27FC236}">
                <a16:creationId xmlns:a16="http://schemas.microsoft.com/office/drawing/2014/main" id="{75D9D635-D67C-3E4C-8011-088B355BE26C}"/>
              </a:ext>
            </a:extLst>
          </p:cNvPr>
          <p:cNvPicPr>
            <a:picLocks noChangeAspect="1"/>
          </p:cNvPicPr>
          <p:nvPr/>
        </p:nvPicPr>
        <p:blipFill>
          <a:blip r:embed="rId2"/>
          <a:stretch>
            <a:fillRect/>
          </a:stretch>
        </p:blipFill>
        <p:spPr>
          <a:xfrm>
            <a:off x="7419340" y="0"/>
            <a:ext cx="4773295" cy="6858000"/>
          </a:xfrm>
          <a:prstGeom prst="rect">
            <a:avLst/>
          </a:prstGeom>
        </p:spPr>
      </p:pic>
    </p:spTree>
    <p:extLst>
      <p:ext uri="{BB962C8B-B14F-4D97-AF65-F5344CB8AC3E}">
        <p14:creationId xmlns:p14="http://schemas.microsoft.com/office/powerpoint/2010/main" val="89449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sz="4000">
                <a:latin typeface="+mn-lt"/>
              </a:rPr>
              <a:t> Image Processing App – Component Design</a:t>
            </a:r>
          </a:p>
        </p:txBody>
      </p:sp>
      <p:sp>
        <p:nvSpPr>
          <p:cNvPr id="3" name="Content Placeholder 2"/>
          <p:cNvSpPr>
            <a:spLocks noGrp="1"/>
          </p:cNvSpPr>
          <p:nvPr>
            <p:ph idx="1"/>
          </p:nvPr>
        </p:nvSpPr>
        <p:spPr>
          <a:xfrm>
            <a:off x="838199" y="1825625"/>
            <a:ext cx="6290498" cy="4351338"/>
          </a:xfrm>
        </p:spPr>
        <p:txBody>
          <a:bodyPr>
            <a:normAutofit/>
          </a:bodyPr>
          <a:lstStyle/>
          <a:p>
            <a:r>
              <a:rPr lang="en-US" sz="1800"/>
              <a:t> Functionality:</a:t>
            </a:r>
          </a:p>
          <a:p>
            <a:pPr lvl="1"/>
            <a:r>
              <a:rPr lang="en-US" sz="1600"/>
              <a:t>A cloud-based Image Processing application.</a:t>
            </a:r>
          </a:p>
          <a:p>
            <a:pPr lvl="1"/>
            <a:r>
              <a:rPr lang="en-US" sz="1600"/>
              <a:t>This application provides online image ﬁltering capability. </a:t>
            </a:r>
          </a:p>
          <a:p>
            <a:pPr lvl="1"/>
            <a:r>
              <a:rPr lang="en-US" sz="1600"/>
              <a:t>Users can upload image ﬁles and choose the ﬁlters to apply. </a:t>
            </a:r>
          </a:p>
          <a:p>
            <a:pPr lvl="1"/>
            <a:r>
              <a:rPr lang="en-US" sz="1600"/>
              <a:t>The selected ﬁlters are applied to the image and the processed image can then be downloaded.</a:t>
            </a:r>
          </a:p>
          <a:p>
            <a:pPr marL="457200" lvl="1" indent="0">
              <a:buNone/>
            </a:pPr>
            <a:endParaRPr lang="en-US" sz="1600"/>
          </a:p>
          <a:p>
            <a:r>
              <a:rPr lang="en-US" sz="1800"/>
              <a:t>Component Design</a:t>
            </a:r>
          </a:p>
          <a:p>
            <a:pPr lvl="1"/>
            <a:r>
              <a:rPr lang="en-US" sz="1600" b="1"/>
              <a:t>Web Tier:</a:t>
            </a:r>
            <a:r>
              <a:rPr lang="en-US" sz="1600"/>
              <a:t> The web tier for the image processing app has front ends for image submission and displaying processed images. </a:t>
            </a:r>
          </a:p>
          <a:p>
            <a:pPr lvl="1"/>
            <a:r>
              <a:rPr lang="en-US" sz="1600" b="1"/>
              <a:t>Application Tier:</a:t>
            </a:r>
            <a:r>
              <a:rPr lang="en-US" sz="1600"/>
              <a:t> The application tier has components for processing the image submission requests, processing the submitted image and processing requests for displaying the results. </a:t>
            </a:r>
          </a:p>
          <a:p>
            <a:pPr lvl="1"/>
            <a:r>
              <a:rPr lang="en-US" sz="1600" b="1"/>
              <a:t>Storage Tier:</a:t>
            </a:r>
            <a:r>
              <a:rPr lang="en-US" sz="1600"/>
              <a:t> The storage tier comprises of the storage for processed images.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7343190" y="1819192"/>
            <a:ext cx="4108661" cy="3219615"/>
          </a:xfrm>
          <a:prstGeom prst="rect">
            <a:avLst/>
          </a:prstGeom>
        </p:spPr>
      </p:pic>
      <p:sp>
        <p:nvSpPr>
          <p:cNvPr id="10" name="Rectangle 9"/>
          <p:cNvSpPr/>
          <p:nvPr/>
        </p:nvSpPr>
        <p:spPr>
          <a:xfrm>
            <a:off x="7776396" y="5164773"/>
            <a:ext cx="3577404" cy="276999"/>
          </a:xfrm>
          <a:prstGeom prst="rect">
            <a:avLst/>
          </a:prstGeom>
        </p:spPr>
        <p:txBody>
          <a:bodyPr wrap="square">
            <a:spAutoFit/>
          </a:bodyPr>
          <a:lstStyle/>
          <a:p>
            <a:pPr algn="ctr"/>
            <a:r>
              <a:rPr lang="en-US" sz="1200"/>
              <a:t> Component design for Image Processing App</a:t>
            </a:r>
          </a:p>
        </p:txBody>
      </p:sp>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sz="4000">
                <a:latin typeface="+mn-lt"/>
              </a:rPr>
              <a:t> Image Processing App – Architecture Design</a:t>
            </a:r>
          </a:p>
        </p:txBody>
      </p:sp>
      <p:sp>
        <p:nvSpPr>
          <p:cNvPr id="3" name="Content Placeholder 2"/>
          <p:cNvSpPr>
            <a:spLocks noGrp="1"/>
          </p:cNvSpPr>
          <p:nvPr>
            <p:ph idx="1"/>
          </p:nvPr>
        </p:nvSpPr>
        <p:spPr>
          <a:xfrm>
            <a:off x="838199" y="1825625"/>
            <a:ext cx="6290498" cy="4351338"/>
          </a:xfrm>
        </p:spPr>
        <p:txBody>
          <a:bodyPr>
            <a:normAutofit/>
          </a:bodyPr>
          <a:lstStyle/>
          <a:p>
            <a:r>
              <a:rPr lang="en-US" sz="2000"/>
              <a:t>Architecture design step which deﬁnes the interactions between the application components. </a:t>
            </a:r>
          </a:p>
          <a:p>
            <a:r>
              <a:rPr lang="en-US" sz="2000"/>
              <a:t>This application uses the </a:t>
            </a:r>
            <a:r>
              <a:rPr lang="en-US" sz="2000" err="1"/>
              <a:t>Django</a:t>
            </a:r>
            <a:r>
              <a:rPr lang="en-US" sz="2000"/>
              <a:t>  framework, therefore, the web tier components map to the </a:t>
            </a:r>
            <a:r>
              <a:rPr lang="en-US" sz="2000" err="1"/>
              <a:t>Django</a:t>
            </a:r>
            <a:r>
              <a:rPr lang="en-US" sz="2000"/>
              <a:t> templates and the application tier components map to the </a:t>
            </a:r>
            <a:r>
              <a:rPr lang="en-US" sz="2000" err="1"/>
              <a:t>Django</a:t>
            </a:r>
            <a:r>
              <a:rPr lang="en-US" sz="2000"/>
              <a:t> views.  </a:t>
            </a:r>
          </a:p>
          <a:p>
            <a:r>
              <a:rPr lang="en-US" sz="2000"/>
              <a:t>A cloud storage is used for the storage tier.  For each component, the corresponding code box numbers are mentioned.</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a:t> Architecture design for Image Processing App</a:t>
            </a:r>
          </a:p>
        </p:txBody>
      </p:sp>
      <p:pic>
        <p:nvPicPr>
          <p:cNvPr id="8" name="Picture 7"/>
          <p:cNvPicPr>
            <a:picLocks noChangeAspect="1"/>
          </p:cNvPicPr>
          <p:nvPr/>
        </p:nvPicPr>
        <p:blipFill>
          <a:blip r:embed="rId3"/>
          <a:stretch>
            <a:fillRect/>
          </a:stretch>
        </p:blipFill>
        <p:spPr>
          <a:xfrm>
            <a:off x="7128697" y="1679485"/>
            <a:ext cx="4515082" cy="3499030"/>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sz="4000">
                <a:latin typeface="+mn-lt"/>
              </a:rPr>
              <a:t> Image Processing App – Deployment Design</a:t>
            </a:r>
          </a:p>
        </p:txBody>
      </p:sp>
      <p:sp>
        <p:nvSpPr>
          <p:cNvPr id="3" name="Content Placeholder 2"/>
          <p:cNvSpPr>
            <a:spLocks noGrp="1"/>
          </p:cNvSpPr>
          <p:nvPr>
            <p:ph idx="1"/>
          </p:nvPr>
        </p:nvSpPr>
        <p:spPr>
          <a:xfrm>
            <a:off x="838199" y="1825625"/>
            <a:ext cx="6290498" cy="4351338"/>
          </a:xfrm>
        </p:spPr>
        <p:txBody>
          <a:bodyPr>
            <a:normAutofit/>
          </a:bodyPr>
          <a:lstStyle/>
          <a:p>
            <a:r>
              <a:rPr lang="en-US" sz="2000"/>
              <a:t>Deployment for the app is a multi-tier architecture comprising of load balancer, application servers and a cloud storage for processed images. </a:t>
            </a:r>
          </a:p>
          <a:p>
            <a:r>
              <a:rPr lang="en-US" sz="2000"/>
              <a:t>For each resource in the deployment the corresponding Amazon Web Services (AWS) cloud service is mentioned.</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94929" y="5963103"/>
            <a:ext cx="3577404" cy="276999"/>
          </a:xfrm>
          <a:prstGeom prst="rect">
            <a:avLst/>
          </a:prstGeom>
        </p:spPr>
        <p:txBody>
          <a:bodyPr wrap="square">
            <a:spAutoFit/>
          </a:bodyPr>
          <a:lstStyle/>
          <a:p>
            <a:pPr algn="ctr"/>
            <a:r>
              <a:rPr lang="en-US" sz="1200"/>
              <a:t> Deployment design for Image Processing App</a:t>
            </a:r>
          </a:p>
        </p:txBody>
      </p:sp>
      <p:pic>
        <p:nvPicPr>
          <p:cNvPr id="9" name="Picture 8"/>
          <p:cNvPicPr>
            <a:picLocks noChangeAspect="1"/>
          </p:cNvPicPr>
          <p:nvPr/>
        </p:nvPicPr>
        <p:blipFill>
          <a:blip r:embed="rId3"/>
          <a:stretch>
            <a:fillRect/>
          </a:stretch>
        </p:blipFill>
        <p:spPr>
          <a:xfrm>
            <a:off x="8830733" y="1734389"/>
            <a:ext cx="1975952" cy="4190510"/>
          </a:xfrm>
          <a:prstGeom prst="rect">
            <a:avLst/>
          </a:prstGeom>
        </p:spPr>
      </p:pic>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 Cloud Drive App – Component Design</a:t>
            </a:r>
          </a:p>
        </p:txBody>
      </p:sp>
      <p:sp>
        <p:nvSpPr>
          <p:cNvPr id="3" name="Content Placeholder 2"/>
          <p:cNvSpPr>
            <a:spLocks noGrp="1"/>
          </p:cNvSpPr>
          <p:nvPr>
            <p:ph idx="1"/>
          </p:nvPr>
        </p:nvSpPr>
        <p:spPr>
          <a:xfrm>
            <a:off x="838199" y="1825625"/>
            <a:ext cx="6290498" cy="4351338"/>
          </a:xfrm>
        </p:spPr>
        <p:txBody>
          <a:bodyPr>
            <a:normAutofit/>
          </a:bodyPr>
          <a:lstStyle/>
          <a:p>
            <a:r>
              <a:rPr lang="en-US" sz="1800"/>
              <a:t> Functionality:</a:t>
            </a:r>
          </a:p>
          <a:p>
            <a:pPr lvl="1"/>
            <a:r>
              <a:rPr lang="en-US" sz="1600"/>
              <a:t>A cloud-based document storage (Cloud Drive) application. </a:t>
            </a:r>
          </a:p>
          <a:p>
            <a:pPr lvl="1"/>
            <a:r>
              <a:rPr lang="en-US" sz="1600"/>
              <a:t>This application allows users to store documents on a cloud-based storage.</a:t>
            </a:r>
          </a:p>
          <a:p>
            <a:pPr lvl="1"/>
            <a:endParaRPr lang="en-US" sz="1600"/>
          </a:p>
          <a:p>
            <a:r>
              <a:rPr lang="en-US" sz="1800"/>
              <a:t>Component Design</a:t>
            </a:r>
          </a:p>
          <a:p>
            <a:pPr lvl="1"/>
            <a:r>
              <a:rPr lang="en-US" sz="1600" b="1"/>
              <a:t>Web Tier:</a:t>
            </a:r>
            <a:r>
              <a:rPr lang="en-US" sz="1600"/>
              <a:t>  The web tier for the Cloud Drive app has front ends for uploading ﬁles, viewing/deleting ﬁles and user proﬁle. </a:t>
            </a:r>
          </a:p>
          <a:p>
            <a:pPr lvl="1"/>
            <a:r>
              <a:rPr lang="en-US" sz="1600" b="1"/>
              <a:t>Application Tier:</a:t>
            </a:r>
            <a:r>
              <a:rPr lang="en-US" sz="1600"/>
              <a:t> The application tier has components for processing requests for uploading ﬁles, processing requests for viewing/deleting ﬁles and the component that handles the registration, proﬁle and login functions. </a:t>
            </a:r>
          </a:p>
          <a:p>
            <a:pPr lvl="1"/>
            <a:r>
              <a:rPr lang="en-US" sz="1600" b="1"/>
              <a:t>Database Tier: </a:t>
            </a:r>
            <a:r>
              <a:rPr lang="en-US" sz="1600"/>
              <a:t>The database tier comprises of a user credentials database. </a:t>
            </a:r>
          </a:p>
          <a:p>
            <a:pPr lvl="1"/>
            <a:r>
              <a:rPr lang="en-US" sz="1600" b="1"/>
              <a:t>Storage Tier:</a:t>
            </a:r>
            <a:r>
              <a:rPr lang="en-US" sz="1600"/>
              <a:t> The storage tier comprises of the storage for ﬁles.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a:t> Component design for Cloud Drive App</a:t>
            </a:r>
          </a:p>
        </p:txBody>
      </p:sp>
      <p:pic>
        <p:nvPicPr>
          <p:cNvPr id="8" name="Picture 7"/>
          <p:cNvPicPr>
            <a:picLocks noChangeAspect="1"/>
          </p:cNvPicPr>
          <p:nvPr/>
        </p:nvPicPr>
        <p:blipFill>
          <a:blip r:embed="rId3"/>
          <a:stretch>
            <a:fillRect/>
          </a:stretch>
        </p:blipFill>
        <p:spPr>
          <a:xfrm>
            <a:off x="7162568" y="2272246"/>
            <a:ext cx="4508732" cy="2743341"/>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  Cloud Drive App – Architecture Design</a:t>
            </a:r>
          </a:p>
        </p:txBody>
      </p:sp>
      <p:sp>
        <p:nvSpPr>
          <p:cNvPr id="3" name="Content Placeholder 2"/>
          <p:cNvSpPr>
            <a:spLocks noGrp="1"/>
          </p:cNvSpPr>
          <p:nvPr>
            <p:ph idx="1"/>
          </p:nvPr>
        </p:nvSpPr>
        <p:spPr>
          <a:xfrm>
            <a:off x="838199" y="1825625"/>
            <a:ext cx="5943601" cy="4351338"/>
          </a:xfrm>
        </p:spPr>
        <p:txBody>
          <a:bodyPr>
            <a:normAutofit/>
          </a:bodyPr>
          <a:lstStyle/>
          <a:p>
            <a:r>
              <a:rPr lang="en-US" sz="2000"/>
              <a:t>Architecture design step which deﬁnes the interactions between the application components. </a:t>
            </a:r>
          </a:p>
          <a:p>
            <a:r>
              <a:rPr lang="en-US" sz="2000"/>
              <a:t>This application uses the </a:t>
            </a:r>
            <a:r>
              <a:rPr lang="en-US" sz="2000" err="1"/>
              <a:t>Django</a:t>
            </a:r>
            <a:r>
              <a:rPr lang="en-US" sz="2000"/>
              <a:t> framework, therefore, the web tier components map to the </a:t>
            </a:r>
            <a:r>
              <a:rPr lang="en-US" sz="2000" err="1"/>
              <a:t>Django</a:t>
            </a:r>
            <a:r>
              <a:rPr lang="en-US" sz="2000"/>
              <a:t> templates and the application tier components map to the </a:t>
            </a:r>
            <a:r>
              <a:rPr lang="en-US" sz="2000" err="1"/>
              <a:t>Django</a:t>
            </a:r>
            <a:r>
              <a:rPr lang="en-US" sz="2000"/>
              <a:t> views. </a:t>
            </a:r>
          </a:p>
          <a:p>
            <a:r>
              <a:rPr lang="en-US" sz="2000"/>
              <a:t>A MySQL database is used for the database tier and a cloud storage is used for the storage tier. </a:t>
            </a:r>
          </a:p>
          <a:p>
            <a:r>
              <a:rPr lang="en-US" sz="2000"/>
              <a:t>For each component, the corresponding code box numbers are mentioned.</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a:t> Architecture design for Cloud Drive App</a:t>
            </a:r>
          </a:p>
        </p:txBody>
      </p:sp>
      <p:pic>
        <p:nvPicPr>
          <p:cNvPr id="9" name="Picture 8"/>
          <p:cNvPicPr>
            <a:picLocks noChangeAspect="1"/>
          </p:cNvPicPr>
          <p:nvPr/>
        </p:nvPicPr>
        <p:blipFill>
          <a:blip r:embed="rId3"/>
          <a:stretch>
            <a:fillRect/>
          </a:stretch>
        </p:blipFill>
        <p:spPr>
          <a:xfrm>
            <a:off x="6940629" y="1856345"/>
            <a:ext cx="4913783" cy="3308428"/>
          </a:xfrm>
          <a:prstGeom prst="rect">
            <a:avLst/>
          </a:prstGeom>
        </p:spPr>
      </p:pic>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  Cloud Drive App – Deployment Design</a:t>
            </a:r>
          </a:p>
        </p:txBody>
      </p:sp>
      <p:sp>
        <p:nvSpPr>
          <p:cNvPr id="3" name="Content Placeholder 2"/>
          <p:cNvSpPr>
            <a:spLocks noGrp="1"/>
          </p:cNvSpPr>
          <p:nvPr>
            <p:ph idx="1"/>
          </p:nvPr>
        </p:nvSpPr>
        <p:spPr>
          <a:xfrm>
            <a:off x="838199" y="1825625"/>
            <a:ext cx="6290498" cy="4351338"/>
          </a:xfrm>
        </p:spPr>
        <p:txBody>
          <a:bodyPr>
            <a:normAutofit/>
          </a:bodyPr>
          <a:lstStyle/>
          <a:p>
            <a:r>
              <a:rPr lang="en-US" sz="2000"/>
              <a:t>Deployment for the app is a multi-tier architecture comprising of load balancer, application servers, cloud storage for storing documents and a database server for storing user credentials.  </a:t>
            </a:r>
          </a:p>
          <a:p>
            <a:r>
              <a:rPr lang="en-US" sz="2000"/>
              <a:t>For each resource in the reference architecture the corresponding Amazon Web Services (AWS) cloud  service is mentioned.</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94929" y="5963103"/>
            <a:ext cx="3577404" cy="276999"/>
          </a:xfrm>
          <a:prstGeom prst="rect">
            <a:avLst/>
          </a:prstGeom>
        </p:spPr>
        <p:txBody>
          <a:bodyPr wrap="square">
            <a:spAutoFit/>
          </a:bodyPr>
          <a:lstStyle/>
          <a:p>
            <a:pPr algn="ctr"/>
            <a:r>
              <a:rPr lang="en-US" sz="1200"/>
              <a:t> Deployment design for Cloud Drive App</a:t>
            </a:r>
          </a:p>
        </p:txBody>
      </p:sp>
      <p:pic>
        <p:nvPicPr>
          <p:cNvPr id="8" name="Picture 7"/>
          <p:cNvPicPr>
            <a:picLocks noChangeAspect="1"/>
          </p:cNvPicPr>
          <p:nvPr/>
        </p:nvPicPr>
        <p:blipFill>
          <a:blip r:embed="rId3"/>
          <a:stretch>
            <a:fillRect/>
          </a:stretch>
        </p:blipFill>
        <p:spPr>
          <a:xfrm>
            <a:off x="8149676" y="1825625"/>
            <a:ext cx="3068657" cy="3992863"/>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Outline</a:t>
            </a:r>
          </a:p>
        </p:txBody>
      </p:sp>
      <p:sp>
        <p:nvSpPr>
          <p:cNvPr id="3" name="Content Placeholder 2"/>
          <p:cNvSpPr>
            <a:spLocks noGrp="1"/>
          </p:cNvSpPr>
          <p:nvPr>
            <p:ph idx="1"/>
          </p:nvPr>
        </p:nvSpPr>
        <p:spPr/>
        <p:txBody>
          <a:bodyPr>
            <a:normAutofit/>
          </a:bodyPr>
          <a:lstStyle/>
          <a:p>
            <a:r>
              <a:rPr lang="en-US"/>
              <a:t>Design Considerations for Cloud Applications</a:t>
            </a:r>
          </a:p>
          <a:p>
            <a:r>
              <a:rPr lang="en-US"/>
              <a:t>Reference Architectures and Cloud Component Model</a:t>
            </a:r>
          </a:p>
          <a:p>
            <a:r>
              <a:rPr lang="en-US"/>
              <a:t>Python Web Application Framework - Django</a:t>
            </a:r>
          </a:p>
          <a:p>
            <a:r>
              <a:rPr lang="en-US"/>
              <a:t>Case Studies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sz="3600">
                <a:latin typeface="+mn-lt"/>
              </a:rPr>
              <a:t>Social Media Analytics App – Component Design</a:t>
            </a:r>
          </a:p>
        </p:txBody>
      </p:sp>
      <p:sp>
        <p:nvSpPr>
          <p:cNvPr id="3" name="Content Placeholder 2"/>
          <p:cNvSpPr>
            <a:spLocks noGrp="1"/>
          </p:cNvSpPr>
          <p:nvPr>
            <p:ph idx="1"/>
          </p:nvPr>
        </p:nvSpPr>
        <p:spPr>
          <a:xfrm>
            <a:off x="838199" y="1825625"/>
            <a:ext cx="6290498" cy="4351338"/>
          </a:xfrm>
        </p:spPr>
        <p:txBody>
          <a:bodyPr>
            <a:normAutofit fontScale="92500"/>
          </a:bodyPr>
          <a:lstStyle/>
          <a:p>
            <a:r>
              <a:rPr lang="en-US" sz="2000"/>
              <a:t> Functionality:</a:t>
            </a:r>
          </a:p>
          <a:p>
            <a:pPr lvl="1"/>
            <a:r>
              <a:rPr lang="en-US" sz="1800"/>
              <a:t>A cloud-based Social Media Analytics application. </a:t>
            </a:r>
          </a:p>
          <a:p>
            <a:pPr lvl="1"/>
            <a:r>
              <a:rPr lang="en-US" sz="1800"/>
              <a:t>This application collects the social media feeds (Twitter tweets) on a speciﬁed keyword in real time and analyzes the sentiments of the tweets and provides aggregate results.</a:t>
            </a:r>
          </a:p>
          <a:p>
            <a:r>
              <a:rPr lang="en-US" sz="2000"/>
              <a:t>Component Design</a:t>
            </a:r>
          </a:p>
          <a:p>
            <a:pPr lvl="1"/>
            <a:r>
              <a:rPr lang="en-US" sz="1800" b="1"/>
              <a:t>Web Tier:</a:t>
            </a:r>
            <a:r>
              <a:rPr lang="en-US" sz="1800"/>
              <a:t> The web tier has a front end for displaying results.</a:t>
            </a:r>
          </a:p>
          <a:p>
            <a:pPr lvl="1"/>
            <a:r>
              <a:rPr lang="en-US" sz="1800" b="1"/>
              <a:t>Application Tier: </a:t>
            </a:r>
            <a:r>
              <a:rPr lang="en-US" sz="1800"/>
              <a:t>The application tier has a listener component that collects social media feeds, a consumer component that analyzes tweets and a component for rendering the results in the dashboard.</a:t>
            </a:r>
          </a:p>
          <a:p>
            <a:pPr lvl="1"/>
            <a:r>
              <a:rPr lang="en-US" sz="1800" b="1"/>
              <a:t>Database Tier: </a:t>
            </a:r>
            <a:r>
              <a:rPr lang="en-US" sz="1800"/>
              <a:t>A </a:t>
            </a:r>
            <a:r>
              <a:rPr lang="en-US" sz="1800" err="1"/>
              <a:t>MongoDB</a:t>
            </a:r>
            <a:r>
              <a:rPr lang="en-US" sz="1800"/>
              <a:t> database is used for the database tier and a cloud storage is used for the storage tier. </a:t>
            </a:r>
          </a:p>
          <a:p>
            <a:pPr lvl="1"/>
            <a:r>
              <a:rPr lang="en-US" sz="1800" b="1"/>
              <a:t>Storage Tier:</a:t>
            </a:r>
            <a:r>
              <a:rPr lang="en-US" sz="1800"/>
              <a:t> The storage tier comprises of the storage for ﬁles.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76396" y="5164773"/>
            <a:ext cx="3577404" cy="276999"/>
          </a:xfrm>
          <a:prstGeom prst="rect">
            <a:avLst/>
          </a:prstGeom>
        </p:spPr>
        <p:txBody>
          <a:bodyPr wrap="square">
            <a:spAutoFit/>
          </a:bodyPr>
          <a:lstStyle/>
          <a:p>
            <a:pPr algn="ctr"/>
            <a:r>
              <a:rPr lang="en-US" sz="1200"/>
              <a:t> Component design for Social Media Analytics App</a:t>
            </a:r>
          </a:p>
        </p:txBody>
      </p:sp>
      <p:pic>
        <p:nvPicPr>
          <p:cNvPr id="8" name="Picture 7"/>
          <p:cNvPicPr>
            <a:picLocks noChangeAspect="1"/>
          </p:cNvPicPr>
          <p:nvPr/>
        </p:nvPicPr>
        <p:blipFill>
          <a:blip r:embed="rId3"/>
          <a:stretch>
            <a:fillRect/>
          </a:stretch>
        </p:blipFill>
        <p:spPr>
          <a:xfrm>
            <a:off x="7066375" y="2161060"/>
            <a:ext cx="4527783" cy="2800494"/>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sz="3600">
                <a:latin typeface="+mn-lt"/>
              </a:rPr>
              <a:t>  Social Media Analytics App – Architecture Design</a:t>
            </a:r>
          </a:p>
        </p:txBody>
      </p:sp>
      <p:sp>
        <p:nvSpPr>
          <p:cNvPr id="3" name="Content Placeholder 2"/>
          <p:cNvSpPr>
            <a:spLocks noGrp="1"/>
          </p:cNvSpPr>
          <p:nvPr>
            <p:ph idx="1"/>
          </p:nvPr>
        </p:nvSpPr>
        <p:spPr>
          <a:xfrm>
            <a:off x="838199" y="1825625"/>
            <a:ext cx="5943601" cy="4351338"/>
          </a:xfrm>
        </p:spPr>
        <p:txBody>
          <a:bodyPr>
            <a:normAutofit lnSpcReduction="10000"/>
          </a:bodyPr>
          <a:lstStyle/>
          <a:p>
            <a:r>
              <a:rPr lang="en-US" sz="2000"/>
              <a:t>Architecture design step which deﬁnes the interactions between the application components. </a:t>
            </a:r>
          </a:p>
          <a:p>
            <a:r>
              <a:rPr lang="en-US" sz="2000"/>
              <a:t>To make the application scalable the feeds collection component (Listener) and feeds processing component (Consumer) are separated. </a:t>
            </a:r>
          </a:p>
          <a:p>
            <a:r>
              <a:rPr lang="en-US" sz="2000"/>
              <a:t>The Listener component uses the Twitter API to get feeds on a speciﬁc keyword (or a list of keywords) and </a:t>
            </a:r>
            <a:r>
              <a:rPr lang="en-US" sz="2000" err="1"/>
              <a:t>enqueues</a:t>
            </a:r>
            <a:r>
              <a:rPr lang="en-US" sz="2000"/>
              <a:t> the feeds to a queue. </a:t>
            </a:r>
          </a:p>
          <a:p>
            <a:r>
              <a:rPr lang="en-US" sz="2000"/>
              <a:t>The Consumer component (that runs on a separate instance) retrieves the feeds from the queue and analyzes the feeds and stores the aggregated results in a separate database.</a:t>
            </a:r>
          </a:p>
          <a:p>
            <a:r>
              <a:rPr lang="en-US" sz="2000"/>
              <a:t>The aggregate results are displayed to the users from a </a:t>
            </a:r>
            <a:r>
              <a:rPr lang="en-US" sz="2000" err="1"/>
              <a:t>Django</a:t>
            </a:r>
            <a:r>
              <a:rPr lang="en-US" sz="2000"/>
              <a:t> application.</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76396" y="5464473"/>
            <a:ext cx="3577404" cy="276999"/>
          </a:xfrm>
          <a:prstGeom prst="rect">
            <a:avLst/>
          </a:prstGeom>
        </p:spPr>
        <p:txBody>
          <a:bodyPr wrap="square">
            <a:spAutoFit/>
          </a:bodyPr>
          <a:lstStyle/>
          <a:p>
            <a:pPr algn="ctr"/>
            <a:r>
              <a:rPr lang="en-US" sz="1200"/>
              <a:t> Architecture design for Social Media Analytics App</a:t>
            </a:r>
          </a:p>
        </p:txBody>
      </p:sp>
      <p:pic>
        <p:nvPicPr>
          <p:cNvPr id="9" name="Picture 8"/>
          <p:cNvPicPr>
            <a:picLocks noChangeAspect="1"/>
          </p:cNvPicPr>
          <p:nvPr/>
        </p:nvPicPr>
        <p:blipFill>
          <a:blip r:embed="rId3"/>
          <a:stretch>
            <a:fillRect/>
          </a:stretch>
        </p:blipFill>
        <p:spPr>
          <a:xfrm>
            <a:off x="6806437" y="1896534"/>
            <a:ext cx="4864863" cy="3504866"/>
          </a:xfrm>
          <a:prstGeom prst="rect">
            <a:avLst/>
          </a:prstGeom>
        </p:spPr>
      </p:pic>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sz="3600">
                <a:latin typeface="+mn-lt"/>
              </a:rPr>
              <a:t>  Social Media Analytics App – Deployment Design</a:t>
            </a:r>
          </a:p>
        </p:txBody>
      </p:sp>
      <p:sp>
        <p:nvSpPr>
          <p:cNvPr id="3" name="Content Placeholder 2"/>
          <p:cNvSpPr>
            <a:spLocks noGrp="1"/>
          </p:cNvSpPr>
          <p:nvPr>
            <p:ph idx="1"/>
          </p:nvPr>
        </p:nvSpPr>
        <p:spPr>
          <a:xfrm>
            <a:off x="838200" y="1825625"/>
            <a:ext cx="5088468" cy="4351338"/>
          </a:xfrm>
        </p:spPr>
        <p:txBody>
          <a:bodyPr>
            <a:normAutofit/>
          </a:bodyPr>
          <a:lstStyle/>
          <a:p>
            <a:r>
              <a:rPr lang="en-US" sz="1800"/>
              <a:t>Deployment for the app is a multi-tier architecture comprising of load balancer, application servers, listener and consumer instances, a cloud storage for storing raw data and a database server for storing aggregated results. </a:t>
            </a:r>
          </a:p>
          <a:p>
            <a:r>
              <a:rPr lang="en-US" sz="1800"/>
              <a:t>For each resource in the deployment the corresponding Amazon Web Services (AWS) cloud service is mentioned.</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78462" y="5166073"/>
            <a:ext cx="3577404" cy="276999"/>
          </a:xfrm>
          <a:prstGeom prst="rect">
            <a:avLst/>
          </a:prstGeom>
        </p:spPr>
        <p:txBody>
          <a:bodyPr wrap="square">
            <a:spAutoFit/>
          </a:bodyPr>
          <a:lstStyle/>
          <a:p>
            <a:pPr algn="ctr"/>
            <a:r>
              <a:rPr lang="en-US" sz="1200"/>
              <a:t> Deployment design for Social Media Analytics App</a:t>
            </a:r>
          </a:p>
        </p:txBody>
      </p:sp>
      <p:pic>
        <p:nvPicPr>
          <p:cNvPr id="8" name="Picture 7"/>
          <p:cNvPicPr>
            <a:picLocks noChangeAspect="1"/>
          </p:cNvPicPr>
          <p:nvPr/>
        </p:nvPicPr>
        <p:blipFill>
          <a:blip r:embed="rId3"/>
          <a:stretch>
            <a:fillRect/>
          </a:stretch>
        </p:blipFill>
        <p:spPr>
          <a:xfrm>
            <a:off x="6019800" y="1910017"/>
            <a:ext cx="5791201" cy="3171664"/>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normAutofit/>
          </a:bodyPr>
          <a:lstStyle/>
          <a:p>
            <a:r>
              <a:rPr lang="en-US">
                <a:latin typeface="+mn-lt"/>
              </a:rPr>
              <a:t> Social Media Analytics App – Dashboard</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3477565" y="1484792"/>
            <a:ext cx="5454768" cy="4928826"/>
          </a:xfrm>
          <a:prstGeom prst="rect">
            <a:avLst/>
          </a:prstGeom>
        </p:spPr>
      </p:pic>
      <p:sp>
        <p:nvSpPr>
          <p:cNvPr id="3" name="Footer Placeholder 2"/>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Design Considerations for Cloud Applications</a:t>
            </a:r>
          </a:p>
        </p:txBody>
      </p:sp>
      <p:sp>
        <p:nvSpPr>
          <p:cNvPr id="3" name="Content Placeholder 2"/>
          <p:cNvSpPr>
            <a:spLocks noGrp="1"/>
          </p:cNvSpPr>
          <p:nvPr>
            <p:ph idx="1"/>
          </p:nvPr>
        </p:nvSpPr>
        <p:spPr>
          <a:xfrm>
            <a:off x="838199" y="1825625"/>
            <a:ext cx="10715626" cy="4351338"/>
          </a:xfrm>
        </p:spPr>
        <p:txBody>
          <a:bodyPr>
            <a:noAutofit/>
          </a:bodyPr>
          <a:lstStyle/>
          <a:p>
            <a:r>
              <a:rPr lang="en-US" sz="1600"/>
              <a:t> Scalability</a:t>
            </a:r>
          </a:p>
          <a:p>
            <a:pPr lvl="1"/>
            <a:r>
              <a:rPr lang="en-US" sz="1400"/>
              <a:t>Scalability is an important factor that drives the application designers to move to cloud computing environments.  Building applications that can serve millions of users without taking a hit on their performance has always been challenging. With the growth of cloud computing application designers can provision adequate resources to meet their workload levels. </a:t>
            </a:r>
          </a:p>
          <a:p>
            <a:r>
              <a:rPr lang="en-US" sz="1600"/>
              <a:t> Reliability &amp; Availability</a:t>
            </a:r>
          </a:p>
          <a:p>
            <a:pPr lvl="1"/>
            <a:r>
              <a:rPr lang="en-US" sz="1400"/>
              <a:t>Reliability of a system is defined as the probability that a system will perform the intended functions under stated conditions for a specified amount of time. Availability is the probability that a system will perform a specified function under given conditions at a prescribed time.</a:t>
            </a:r>
          </a:p>
          <a:p>
            <a:r>
              <a:rPr lang="en-US" sz="1600"/>
              <a:t> Security</a:t>
            </a:r>
          </a:p>
          <a:p>
            <a:pPr lvl="1"/>
            <a:r>
              <a:rPr lang="en-US" sz="1400"/>
              <a:t>Security is an important design consideration for cloud applications given the outsourced nature of cloud computing environments. </a:t>
            </a:r>
          </a:p>
          <a:p>
            <a:r>
              <a:rPr lang="en-US" sz="1600"/>
              <a:t> Maintenance</a:t>
            </a:r>
          </a:p>
          <a:p>
            <a:pPr lvl="1"/>
            <a:r>
              <a:rPr lang="en-US" sz="1400"/>
              <a:t>To achieve a rapid time-to-market, businesses typically launch their applications with a core set of features ready and then incrementally add new features as and when they are complete.   In such scenarios, it is important to design applications with low maintenance and upgradation costs.</a:t>
            </a:r>
          </a:p>
          <a:p>
            <a:r>
              <a:rPr lang="en-US" sz="1600"/>
              <a:t>Performance</a:t>
            </a:r>
          </a:p>
          <a:p>
            <a:pPr lvl="1"/>
            <a:r>
              <a:rPr lang="en-US" sz="1400"/>
              <a:t>Applications should be designed while keeping the performance requirements in mind.</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normAutofit fontScale="90000"/>
          </a:bodyPr>
          <a:lstStyle/>
          <a:p>
            <a:r>
              <a:rPr lang="en-US">
                <a:latin typeface="+mn-lt"/>
              </a:rPr>
              <a:t>Reference Architectures – </a:t>
            </a:r>
            <a:br>
              <a:rPr lang="en-US">
                <a:latin typeface="+mn-lt"/>
              </a:rPr>
            </a:br>
            <a:r>
              <a:rPr lang="en-US" sz="3300">
                <a:latin typeface="+mn-lt"/>
              </a:rPr>
              <a:t>e-Commerce, Business-to-Business, Banking and Financial apps</a:t>
            </a:r>
          </a:p>
        </p:txBody>
      </p:sp>
      <p:sp>
        <p:nvSpPr>
          <p:cNvPr id="3" name="Content Placeholder 2"/>
          <p:cNvSpPr>
            <a:spLocks noGrp="1"/>
          </p:cNvSpPr>
          <p:nvPr>
            <p:ph idx="1"/>
          </p:nvPr>
        </p:nvSpPr>
        <p:spPr>
          <a:xfrm>
            <a:off x="838199" y="1825625"/>
            <a:ext cx="6696075" cy="4351338"/>
          </a:xfrm>
        </p:spPr>
        <p:txBody>
          <a:bodyPr>
            <a:normAutofit lnSpcReduction="10000"/>
          </a:bodyPr>
          <a:lstStyle/>
          <a:p>
            <a:r>
              <a:rPr lang="en-US" sz="2000"/>
              <a:t>Load Balancing Tier</a:t>
            </a:r>
          </a:p>
          <a:p>
            <a:pPr lvl="1"/>
            <a:r>
              <a:rPr lang="en-US" sz="1800"/>
              <a:t>Load balancing tier consists of one or more load balancers.</a:t>
            </a:r>
          </a:p>
          <a:p>
            <a:r>
              <a:rPr lang="en-US" sz="2000"/>
              <a:t>Application Tier</a:t>
            </a:r>
          </a:p>
          <a:p>
            <a:pPr lvl="1"/>
            <a:r>
              <a:rPr lang="en-US" sz="1800"/>
              <a:t>For this tier, it is  recommended to configure auto scaling. </a:t>
            </a:r>
          </a:p>
          <a:p>
            <a:pPr lvl="1"/>
            <a:r>
              <a:rPr lang="en-US" sz="1800"/>
              <a:t>Auto scaling can be triggered when the recorded values for any of the specified metrics such as CPU usage, memory usage, etc. goes above defined thresholds. </a:t>
            </a:r>
          </a:p>
          <a:p>
            <a:r>
              <a:rPr lang="en-US" sz="2000"/>
              <a:t>Database Tier</a:t>
            </a:r>
          </a:p>
          <a:p>
            <a:pPr lvl="1"/>
            <a:r>
              <a:rPr lang="en-US" sz="1800"/>
              <a:t>The database tier includes a master database instance and multiple slave instances.  </a:t>
            </a:r>
          </a:p>
          <a:p>
            <a:pPr lvl="1"/>
            <a:r>
              <a:rPr lang="en-US" sz="1800"/>
              <a:t>The master node serves all the write requests and the read requests are served from the slave nodes. </a:t>
            </a:r>
          </a:p>
          <a:p>
            <a:pPr lvl="1"/>
            <a:r>
              <a:rPr lang="en-US" sz="1800"/>
              <a:t>This improves the throughput for the database tier since most applications have a higher number of read requests than write requests.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8366620" y="1606511"/>
            <a:ext cx="3231160" cy="4701947"/>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normAutofit fontScale="90000"/>
          </a:bodyPr>
          <a:lstStyle/>
          <a:p>
            <a:r>
              <a:rPr lang="en-US">
                <a:latin typeface="+mn-lt"/>
              </a:rPr>
              <a:t>Reference Architectures – </a:t>
            </a:r>
            <a:br>
              <a:rPr lang="en-US">
                <a:latin typeface="+mn-lt"/>
              </a:rPr>
            </a:br>
            <a:r>
              <a:rPr lang="en-US" sz="3300">
                <a:latin typeface="+mn-lt"/>
              </a:rPr>
              <a:t>Content delivery apps</a:t>
            </a:r>
          </a:p>
        </p:txBody>
      </p:sp>
      <p:sp>
        <p:nvSpPr>
          <p:cNvPr id="3" name="Content Placeholder 2"/>
          <p:cNvSpPr>
            <a:spLocks noGrp="1"/>
          </p:cNvSpPr>
          <p:nvPr>
            <p:ph idx="1"/>
          </p:nvPr>
        </p:nvSpPr>
        <p:spPr>
          <a:xfrm>
            <a:off x="838199" y="1825625"/>
            <a:ext cx="6696075" cy="4351338"/>
          </a:xfrm>
        </p:spPr>
        <p:txBody>
          <a:bodyPr>
            <a:normAutofit/>
          </a:bodyPr>
          <a:lstStyle/>
          <a:p>
            <a:r>
              <a:rPr lang="en-US" sz="2000"/>
              <a:t>Figure shows a typical deployment architecture for content delivery applications such as online photo albums, video webcasting, etc. </a:t>
            </a:r>
          </a:p>
          <a:p>
            <a:r>
              <a:rPr lang="en-US" sz="2000"/>
              <a:t>Both relational and non-relational data stores are shown in this deployment. </a:t>
            </a:r>
          </a:p>
          <a:p>
            <a:r>
              <a:rPr lang="en-US" sz="2000"/>
              <a:t>A content delivery network (CDN) which consists of a global network of edge locations is used for media delivery. </a:t>
            </a:r>
          </a:p>
          <a:p>
            <a:r>
              <a:rPr lang="en-US" sz="2000"/>
              <a:t>CDN is used to speed up the delivery of static content such as images and videos.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7353105" y="1825625"/>
            <a:ext cx="4496190" cy="3917019"/>
          </a:xfrm>
          <a:prstGeom prst="rect">
            <a:avLst/>
          </a:prstGeom>
        </p:spPr>
      </p:pic>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normAutofit fontScale="90000"/>
          </a:bodyPr>
          <a:lstStyle/>
          <a:p>
            <a:r>
              <a:rPr lang="en-US">
                <a:latin typeface="+mn-lt"/>
              </a:rPr>
              <a:t>Reference Architectures – </a:t>
            </a:r>
            <a:br>
              <a:rPr lang="en-US">
                <a:latin typeface="+mn-lt"/>
              </a:rPr>
            </a:br>
            <a:r>
              <a:rPr lang="en-US" sz="3300">
                <a:latin typeface="+mn-lt"/>
              </a:rPr>
              <a:t>Analytics apps</a:t>
            </a:r>
          </a:p>
        </p:txBody>
      </p:sp>
      <p:sp>
        <p:nvSpPr>
          <p:cNvPr id="3" name="Content Placeholder 2"/>
          <p:cNvSpPr>
            <a:spLocks noGrp="1"/>
          </p:cNvSpPr>
          <p:nvPr>
            <p:ph idx="1"/>
          </p:nvPr>
        </p:nvSpPr>
        <p:spPr>
          <a:xfrm>
            <a:off x="838199" y="1825625"/>
            <a:ext cx="6696075" cy="4351338"/>
          </a:xfrm>
        </p:spPr>
        <p:txBody>
          <a:bodyPr>
            <a:normAutofit/>
          </a:bodyPr>
          <a:lstStyle/>
          <a:p>
            <a:r>
              <a:rPr lang="en-US" sz="2000"/>
              <a:t>Figure shows a typical deployment architecture for compute intensive applications such as Data Analytics, Media Transcoding, etc. </a:t>
            </a:r>
          </a:p>
          <a:p>
            <a:r>
              <a:rPr lang="en-US" sz="2000"/>
              <a:t>Comprises of web, application, storage, computing/analytics and database tiers. </a:t>
            </a:r>
          </a:p>
          <a:p>
            <a:r>
              <a:rPr lang="en-US" sz="2000"/>
              <a:t>The analytics tier consists of cloud-based distributed batch processing frameworks such as </a:t>
            </a:r>
            <a:r>
              <a:rPr lang="en-US" sz="2000" err="1"/>
              <a:t>Hadoop</a:t>
            </a:r>
            <a:r>
              <a:rPr lang="en-US" sz="2000"/>
              <a:t> which are suitable for analyzing big data. </a:t>
            </a:r>
          </a:p>
          <a:p>
            <a:r>
              <a:rPr lang="en-US" sz="2000"/>
              <a:t>Data analysis jobs (such as </a:t>
            </a:r>
            <a:r>
              <a:rPr lang="en-US" sz="2000" err="1"/>
              <a:t>MapReduce</a:t>
            </a:r>
            <a:r>
              <a:rPr lang="en-US" sz="2000"/>
              <a:t>) jobs are submitted to the analytics tier from the application servers. </a:t>
            </a:r>
          </a:p>
          <a:p>
            <a:r>
              <a:rPr lang="en-US" sz="2000"/>
              <a:t>The jobs are queued for execution and upon completion the analyzed data is presented from the application servers.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8795248" y="1524777"/>
            <a:ext cx="2636197" cy="4909439"/>
          </a:xfrm>
          <a:prstGeom prst="rect">
            <a:avLst/>
          </a:prstGeom>
        </p:spPr>
      </p:pic>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 Cloud Component Model</a:t>
            </a:r>
          </a:p>
        </p:txBody>
      </p:sp>
      <p:sp>
        <p:nvSpPr>
          <p:cNvPr id="3" name="Content Placeholder 2"/>
          <p:cNvSpPr>
            <a:spLocks noGrp="1"/>
          </p:cNvSpPr>
          <p:nvPr>
            <p:ph idx="1"/>
          </p:nvPr>
        </p:nvSpPr>
        <p:spPr>
          <a:xfrm>
            <a:off x="838200" y="1825625"/>
            <a:ext cx="10648950" cy="4351338"/>
          </a:xfrm>
        </p:spPr>
        <p:txBody>
          <a:bodyPr>
            <a:normAutofit/>
          </a:bodyPr>
          <a:lstStyle/>
          <a:p>
            <a:r>
              <a:rPr lang="en-US" sz="2000">
                <a:latin typeface="Arial" panose="020B0604020202020204" pitchFamily="34" charset="0"/>
                <a:cs typeface="Arial" panose="020B0604020202020204" pitchFamily="34" charset="0"/>
              </a:rPr>
              <a:t>Cloud Component Model is an application design methodology that provides a flexible way of creating cloud applications in a rapid, convenient and platform independent manner. </a:t>
            </a:r>
          </a:p>
          <a:p>
            <a:r>
              <a:rPr lang="en-US" sz="2000">
                <a:latin typeface="Arial" panose="020B0604020202020204" pitchFamily="34" charset="0"/>
                <a:cs typeface="Arial" panose="020B0604020202020204" pitchFamily="34" charset="0"/>
              </a:rPr>
              <a:t>CCM is an architectural approach for cloud applications that is not tied to any specific programming language or cloud platform. </a:t>
            </a:r>
          </a:p>
          <a:p>
            <a:r>
              <a:rPr lang="en-US" sz="2000">
                <a:latin typeface="Arial" panose="020B0604020202020204" pitchFamily="34" charset="0"/>
                <a:cs typeface="Arial" panose="020B0604020202020204" pitchFamily="34" charset="0"/>
              </a:rPr>
              <a:t>Cloud applications designed with CCM approach can have innovative hybrid deployments in which different components of an application can be deployed on cloud infrastructure and platforms of different cloud vendors. </a:t>
            </a:r>
          </a:p>
          <a:p>
            <a:r>
              <a:rPr lang="en-US" sz="2000">
                <a:latin typeface="Arial" panose="020B0604020202020204" pitchFamily="34" charset="0"/>
                <a:cs typeface="Arial" panose="020B0604020202020204" pitchFamily="34" charset="0"/>
              </a:rPr>
              <a:t>Applications designed using CCM have better portability and interoperability. </a:t>
            </a:r>
          </a:p>
          <a:p>
            <a:r>
              <a:rPr lang="en-US" sz="2000">
                <a:latin typeface="Arial" panose="020B0604020202020204" pitchFamily="34" charset="0"/>
                <a:cs typeface="Arial" panose="020B0604020202020204" pitchFamily="34" charset="0"/>
              </a:rPr>
              <a:t>CCM based applications have better scalability by decoupling application components and providing asynchronous communication mechanisms.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CCM Application Design Methodology</a:t>
            </a:r>
          </a:p>
        </p:txBody>
      </p:sp>
      <p:sp>
        <p:nvSpPr>
          <p:cNvPr id="3" name="Content Placeholder 2"/>
          <p:cNvSpPr>
            <a:spLocks noGrp="1"/>
          </p:cNvSpPr>
          <p:nvPr>
            <p:ph idx="1"/>
          </p:nvPr>
        </p:nvSpPr>
        <p:spPr>
          <a:xfrm>
            <a:off x="838201" y="1825625"/>
            <a:ext cx="5505450" cy="4351338"/>
          </a:xfrm>
        </p:spPr>
        <p:txBody>
          <a:bodyPr>
            <a:normAutofit/>
          </a:bodyPr>
          <a:lstStyle/>
          <a:p>
            <a:r>
              <a:rPr lang="en-US"/>
              <a:t> CCM approach for application design involves:</a:t>
            </a:r>
          </a:p>
          <a:p>
            <a:pPr lvl="1"/>
            <a:r>
              <a:rPr lang="en-US"/>
              <a:t>Component Design</a:t>
            </a:r>
          </a:p>
          <a:p>
            <a:pPr lvl="1"/>
            <a:r>
              <a:rPr lang="en-US"/>
              <a:t>Architecture Design</a:t>
            </a:r>
          </a:p>
          <a:p>
            <a:pPr lvl="1"/>
            <a:r>
              <a:rPr lang="en-US"/>
              <a:t>Deployment Design</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6221737" y="1676439"/>
            <a:ext cx="5603819" cy="3972986"/>
          </a:xfrm>
          <a:prstGeom prst="rect">
            <a:avLst/>
          </a:prstGeom>
        </p:spPr>
      </p:pic>
      <p:sp>
        <p:nvSpPr>
          <p:cNvPr id="9" name="Footer Placeholder 8"/>
          <p:cNvSpPr>
            <a:spLocks noGrp="1"/>
          </p:cNvSpPr>
          <p:nvPr>
            <p:ph type="ftr" sz="quarter" idx="11"/>
          </p:nvPr>
        </p:nvSpPr>
        <p:spPr/>
        <p:txBody>
          <a:bodyPr/>
          <a:lstStyle/>
          <a:p>
            <a:r>
              <a:rPr lang="en-US"/>
              <a:t>© 2019 Arshdeep Bahga &amp; Vijay Madisetti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a:latin typeface="+mn-lt"/>
              </a:rPr>
              <a:t>CCM Component Design</a:t>
            </a:r>
          </a:p>
        </p:txBody>
      </p:sp>
      <p:sp>
        <p:nvSpPr>
          <p:cNvPr id="3" name="Content Placeholder 2"/>
          <p:cNvSpPr>
            <a:spLocks noGrp="1"/>
          </p:cNvSpPr>
          <p:nvPr>
            <p:ph idx="1"/>
          </p:nvPr>
        </p:nvSpPr>
        <p:spPr>
          <a:xfrm>
            <a:off x="838201" y="1825625"/>
            <a:ext cx="5505450" cy="4351338"/>
          </a:xfrm>
        </p:spPr>
        <p:txBody>
          <a:bodyPr/>
          <a:lstStyle/>
          <a:p>
            <a:r>
              <a:rPr lang="en-US" sz="1600"/>
              <a:t>Cloud Component Model is created for the application based on comprehensive analysis of the application’s functions and building blocks. </a:t>
            </a:r>
          </a:p>
          <a:p>
            <a:r>
              <a:rPr lang="en-US" sz="1600"/>
              <a:t>Cloud component model allows identifying the building blocks of a cloud application which are classified based on the functions performed and type of cloud resources required. </a:t>
            </a:r>
          </a:p>
          <a:p>
            <a:r>
              <a:rPr lang="en-US" sz="1600"/>
              <a:t>Each building block performs a set of actions to produce the desired outputs for other components.  </a:t>
            </a:r>
          </a:p>
          <a:p>
            <a:r>
              <a:rPr lang="en-US" sz="1600"/>
              <a:t>Each component takes specific inputs, performs a pre-defined set of actions and produces the desired outputs.  </a:t>
            </a:r>
          </a:p>
          <a:p>
            <a:r>
              <a:rPr lang="en-US" sz="1600"/>
              <a:t>Components offer their functions as services through a functional interface which can be used by other components.  </a:t>
            </a:r>
          </a:p>
          <a:p>
            <a:r>
              <a:rPr lang="en-US" sz="1600"/>
              <a:t>Components report their performance to a performance database through a performance interface.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385237" y="1825625"/>
            <a:ext cx="5295589" cy="2155825"/>
          </a:xfrm>
          <a:prstGeom prst="rect">
            <a:avLst/>
          </a:prstGeom>
        </p:spPr>
      </p:pic>
      <p:sp>
        <p:nvSpPr>
          <p:cNvPr id="10" name="Rectangle 9"/>
          <p:cNvSpPr/>
          <p:nvPr/>
        </p:nvSpPr>
        <p:spPr>
          <a:xfrm>
            <a:off x="6515100" y="4053185"/>
            <a:ext cx="5010150" cy="307777"/>
          </a:xfrm>
          <a:prstGeom prst="rect">
            <a:avLst/>
          </a:prstGeom>
        </p:spPr>
        <p:txBody>
          <a:bodyPr wrap="square">
            <a:spAutoFit/>
          </a:bodyPr>
          <a:lstStyle/>
          <a:p>
            <a:pPr algn="ctr"/>
            <a:r>
              <a:rPr lang="en-US" sz="1400"/>
              <a:t>CCM map for an e-Commerce application</a:t>
            </a:r>
          </a:p>
        </p:txBody>
      </p:sp>
      <p:sp>
        <p:nvSpPr>
          <p:cNvPr id="8" name="Footer Placeholder 7"/>
          <p:cNvSpPr>
            <a:spLocks noGrp="1"/>
          </p:cNvSpPr>
          <p:nvPr>
            <p:ph type="ftr" sz="quarter" idx="11"/>
          </p:nvPr>
        </p:nvSpPr>
        <p:spPr/>
        <p:txBody>
          <a:bodyPr/>
          <a:lstStyle/>
          <a:p>
            <a:r>
              <a:rPr lang="en-US"/>
              <a:t>© 2019 Arshdeep Bahga &amp; Vijay Madisetti</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16</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Outline</vt:lpstr>
      <vt:lpstr>Design Considerations for Cloud Applications</vt:lpstr>
      <vt:lpstr>Reference Architectures –  e-Commerce, Business-to-Business, Banking and Financial apps</vt:lpstr>
      <vt:lpstr>Reference Architectures –  Content delivery apps</vt:lpstr>
      <vt:lpstr>Reference Architectures –  Analytics apps</vt:lpstr>
      <vt:lpstr> Cloud Component Model</vt:lpstr>
      <vt:lpstr>CCM Application Design Methodology</vt:lpstr>
      <vt:lpstr>CCM Component Design</vt:lpstr>
      <vt:lpstr>CCM Architecture Design</vt:lpstr>
      <vt:lpstr>CCM Deployment Design</vt:lpstr>
      <vt:lpstr> Python Web Application Framework – Django https://www.djangoproject.com/</vt:lpstr>
      <vt:lpstr>Case studies</vt:lpstr>
      <vt:lpstr> Image Processing App – Component Design</vt:lpstr>
      <vt:lpstr> Image Processing App – Architecture Design</vt:lpstr>
      <vt:lpstr> Image Processing App – Deployment Design</vt:lpstr>
      <vt:lpstr> Cloud Drive App – Component Design</vt:lpstr>
      <vt:lpstr>  Cloud Drive App – Architecture Design</vt:lpstr>
      <vt:lpstr>  Cloud Drive App – Deployment Design</vt:lpstr>
      <vt:lpstr>Social Media Analytics App – Component Design</vt:lpstr>
      <vt:lpstr>  Social Media Analytics App – Architecture Design</vt:lpstr>
      <vt:lpstr>  Social Media Analytics App – Deployment Design</vt:lpstr>
      <vt:lpstr> Social Media Analytics App –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revision>1</cp:revision>
  <dcterms:created xsi:type="dcterms:W3CDTF">2019-08-16T10:49:39Z</dcterms:created>
  <dcterms:modified xsi:type="dcterms:W3CDTF">2024-09-05T01:25:23Z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