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4300" r:id="rId2"/>
  </p:sldMasterIdLst>
  <p:notesMasterIdLst>
    <p:notesMasterId r:id="rId44"/>
  </p:notesMasterIdLst>
  <p:handoutMasterIdLst>
    <p:handoutMasterId r:id="rId45"/>
  </p:handoutMasterIdLst>
  <p:sldIdLst>
    <p:sldId id="852" r:id="rId3"/>
    <p:sldId id="756" r:id="rId4"/>
    <p:sldId id="806" r:id="rId5"/>
    <p:sldId id="807" r:id="rId6"/>
    <p:sldId id="851" r:id="rId7"/>
    <p:sldId id="812" r:id="rId8"/>
    <p:sldId id="817" r:id="rId9"/>
    <p:sldId id="813" r:id="rId10"/>
    <p:sldId id="818" r:id="rId11"/>
    <p:sldId id="819" r:id="rId12"/>
    <p:sldId id="857" r:id="rId13"/>
    <p:sldId id="256" r:id="rId14"/>
    <p:sldId id="258" r:id="rId15"/>
    <p:sldId id="260" r:id="rId16"/>
    <p:sldId id="259" r:id="rId17"/>
    <p:sldId id="263" r:id="rId18"/>
    <p:sldId id="264" r:id="rId19"/>
    <p:sldId id="266" r:id="rId20"/>
    <p:sldId id="265" r:id="rId21"/>
    <p:sldId id="288" r:id="rId22"/>
    <p:sldId id="267" r:id="rId23"/>
    <p:sldId id="257" r:id="rId24"/>
    <p:sldId id="269" r:id="rId25"/>
    <p:sldId id="271" r:id="rId26"/>
    <p:sldId id="273" r:id="rId27"/>
    <p:sldId id="274" r:id="rId28"/>
    <p:sldId id="275" r:id="rId29"/>
    <p:sldId id="276" r:id="rId30"/>
    <p:sldId id="277" r:id="rId31"/>
    <p:sldId id="278" r:id="rId32"/>
    <p:sldId id="280" r:id="rId33"/>
    <p:sldId id="283" r:id="rId34"/>
    <p:sldId id="858" r:id="rId35"/>
    <p:sldId id="814" r:id="rId36"/>
    <p:sldId id="824" r:id="rId37"/>
    <p:sldId id="822" r:id="rId38"/>
    <p:sldId id="823" r:id="rId39"/>
    <p:sldId id="834" r:id="rId40"/>
    <p:sldId id="827" r:id="rId41"/>
    <p:sldId id="825" r:id="rId42"/>
    <p:sldId id="830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4"/>
  </p:normalViewPr>
  <p:slideViewPr>
    <p:cSldViewPr snapToGrid="0">
      <p:cViewPr varScale="1">
        <p:scale>
          <a:sx n="108" d="100"/>
          <a:sy n="108" d="100"/>
        </p:scale>
        <p:origin x="1864" y="200"/>
      </p:cViewPr>
      <p:guideLst>
        <p:guide orient="horz" pos="2160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675DEB71-E9A5-E208-3ABE-7310ABC52B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47BBD720-E75C-B39E-71D3-0DCD3F838A5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75173ED4-59E6-575F-A857-A271C4C2C6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C0A53B62-5BDC-7757-37D2-BA2C34E20C4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08427A-9922-6242-A60E-7EC42AF0E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AFD381D-DB05-EDAF-A7DD-A6537779A4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DE4D414-A43E-89FC-D6A3-6B1D25F6E5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2201A46-F7D5-62DF-FC15-80B0C7FBAF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830A465A-2ACB-A0EC-6B10-C234B36F8A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BA9A3549-155F-D2C0-CB21-0550D3C647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0AD46C11-B582-0007-6791-34E7F35502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6CE059-24EF-704F-BAA2-EF664BDE10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6">
            <a:extLst>
              <a:ext uri="{FF2B5EF4-FFF2-40B4-BE49-F238E27FC236}">
                <a16:creationId xmlns:a16="http://schemas.microsoft.com/office/drawing/2014/main" id="{73AB70AC-105F-AB59-DDC4-69561FA52C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29698" name="Rectangle 7">
            <a:extLst>
              <a:ext uri="{FF2B5EF4-FFF2-40B4-BE49-F238E27FC236}">
                <a16:creationId xmlns:a16="http://schemas.microsoft.com/office/drawing/2014/main" id="{70E6FF61-6730-BFA6-4FB0-45E7603221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8A97E82-4ED7-4347-B0BC-C64DE55354FE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29699" name="Rectangle 2050">
            <a:extLst>
              <a:ext uri="{FF2B5EF4-FFF2-40B4-BE49-F238E27FC236}">
                <a16:creationId xmlns:a16="http://schemas.microsoft.com/office/drawing/2014/main" id="{1B0F4434-7D49-E5A3-9B25-D562621EC2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2051">
            <a:extLst>
              <a:ext uri="{FF2B5EF4-FFF2-40B4-BE49-F238E27FC236}">
                <a16:creationId xmlns:a16="http://schemas.microsoft.com/office/drawing/2014/main" id="{85D9824D-E844-3B40-294D-30637A952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63AC6244-4494-AA52-0A93-75674D7A4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D843C0A0-770D-9ED3-7E99-790BBC0CE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81A5DE04-C5BB-BB3C-BBE6-159D8375E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F683337-25D9-F241-A725-E4C5FF682B1E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E5B5CBE0-6762-BF16-6CFF-33525B31B8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CS258 S99</a:t>
            </a:r>
          </a:p>
        </p:txBody>
      </p:sp>
      <p:sp>
        <p:nvSpPr>
          <p:cNvPr id="35842" name="Rectangle 5">
            <a:extLst>
              <a:ext uri="{FF2B5EF4-FFF2-40B4-BE49-F238E27FC236}">
                <a16:creationId xmlns:a16="http://schemas.microsoft.com/office/drawing/2014/main" id="{1EDCD163-AF34-7188-037E-BE744CC158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8A9BFB1-AA3B-2449-87AD-1CBD2889323F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A731B31-D4F5-307E-2B68-F5AE15E709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3587" cy="3432175"/>
          </a:xfrm>
          <a:solidFill>
            <a:srgbClr val="FFFFFF"/>
          </a:solidFill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6EE19D2-876D-DF88-76EE-56B6B34E0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>
            <a:extLst>
              <a:ext uri="{FF2B5EF4-FFF2-40B4-BE49-F238E27FC236}">
                <a16:creationId xmlns:a16="http://schemas.microsoft.com/office/drawing/2014/main" id="{78E6C893-D409-D821-C567-938CBC0C2F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8" name="Notes Placeholder 2">
            <a:extLst>
              <a:ext uri="{FF2B5EF4-FFF2-40B4-BE49-F238E27FC236}">
                <a16:creationId xmlns:a16="http://schemas.microsoft.com/office/drawing/2014/main" id="{DBAE866D-B04E-F470-995D-CC3190150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050C1-3954-02C7-1916-9978309EA2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142340" name="Slide Number Placeholder 4">
            <a:extLst>
              <a:ext uri="{FF2B5EF4-FFF2-40B4-BE49-F238E27FC236}">
                <a16:creationId xmlns:a16="http://schemas.microsoft.com/office/drawing/2014/main" id="{F1E75823-84E1-00A3-D6F5-1402B1BFD7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7745C23-B066-9F4B-A71D-7D1A02F4AD3E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>
            <a:extLst>
              <a:ext uri="{FF2B5EF4-FFF2-40B4-BE49-F238E27FC236}">
                <a16:creationId xmlns:a16="http://schemas.microsoft.com/office/drawing/2014/main" id="{2EFD6EE8-7927-5797-A770-F118567A3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>
            <a:extLst>
              <a:ext uri="{FF2B5EF4-FFF2-40B4-BE49-F238E27FC236}">
                <a16:creationId xmlns:a16="http://schemas.microsoft.com/office/drawing/2014/main" id="{773846F8-8F41-D1D5-2DF8-AA65BB65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DB742E65-3D1D-2544-360D-FD1EC29D5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582452F-7D71-374B-83AF-0A8462F374F7}" type="slidenum">
              <a:rPr lang="en-US" altLang="en-US" sz="1200" smtClean="0"/>
              <a:pPr/>
              <a:t>39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>
            <a:extLst>
              <a:ext uri="{FF2B5EF4-FFF2-40B4-BE49-F238E27FC236}">
                <a16:creationId xmlns:a16="http://schemas.microsoft.com/office/drawing/2014/main" id="{B2DBE187-C4A1-BDC1-C2C2-BCED871CF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>
            <a:extLst>
              <a:ext uri="{FF2B5EF4-FFF2-40B4-BE49-F238E27FC236}">
                <a16:creationId xmlns:a16="http://schemas.microsoft.com/office/drawing/2014/main" id="{B8B8663B-AC18-49F0-BFFC-D8C15BD1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Secondary name node is not a backup, it severs as a house keeping.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0172-3808-3F7A-C2B0-B5023A1B72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ECE6130: Computer Architecture,  T.T.U</a:t>
            </a:r>
          </a:p>
        </p:txBody>
      </p:sp>
      <p:sp>
        <p:nvSpPr>
          <p:cNvPr id="75780" name="Slide Number Placeholder 4">
            <a:extLst>
              <a:ext uri="{FF2B5EF4-FFF2-40B4-BE49-F238E27FC236}">
                <a16:creationId xmlns:a16="http://schemas.microsoft.com/office/drawing/2014/main" id="{15B32F39-5C88-B3B7-32F4-0BB32D288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9429DEC-AB5E-9146-99CC-F216658D8CF2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1938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2967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1526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055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751620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7732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10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925483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2EA6489-E8E7-6EC7-3E95-4A4B222A5C2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51C66F2D-08C9-F3E6-16F7-692CB28780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15FBAF90-90F8-2640-E4F8-7E600FD22EA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41CFDC10-1245-2071-5909-4209AD20F0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E3C7CA4B-BE7C-35B7-6A71-8F136BCA567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BCB27229-BCA2-D64F-5AEB-C9463F13A6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51FDD7BA-7E4B-84CA-E033-73CE2A4B4A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A1AAA4D1-8D36-6D73-16CA-56FD3E3D799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4A3E70B3-3AC1-335E-A6CC-17365638BAB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48DDC688-5D80-D568-D265-0140DE31D5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2425BA87-BB46-53BA-68AB-62EA843982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514A75DF-0276-9BA6-01AF-214D3C6333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D4124CFC-22A5-20EB-D2C4-453F63CA850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62F6C1C5-3A0C-D8AB-7DA1-83F428F2C2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177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7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177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5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F78C503-4212-BA69-9889-1362146AF4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EB8F7-8B64-584F-B06D-92509F157696}" type="datetimeFigureOut">
              <a:rPr lang="en-US"/>
              <a:pPr>
                <a:defRPr/>
              </a:pPr>
              <a:t>10/3/24</a:t>
            </a:fld>
            <a:endParaRPr 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DE6E4ACE-87CA-6CEA-CB54-013F4F2215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38CB98CD-E05F-BCBE-2487-59BFD118B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1CE59-3FCA-4F4F-9573-C091C1829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91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934A98-3F8B-17BE-2C94-D1FF8AAAA8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BADBD6-9245-D20C-280B-A18B6E188B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104DD-B5AE-D343-B382-D5576BEDE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8EDA174-42B0-3C94-E688-57398BB29D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85F2E-F4AE-CD46-87E1-701B29D5F831}" type="datetimeFigureOut">
              <a:rPr lang="en-US"/>
              <a:pPr>
                <a:defRPr/>
              </a:pPr>
              <a:t>10/3/24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0841F3-9024-56F8-A736-524F5B6107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D02E2B-08A1-8889-6DD9-44F8B93912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EB993-4782-F349-A40B-1CE68B3EB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DB25648-DDA2-F69B-BD9A-431BE4CF8A2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C9912-4616-7F45-AB40-F4B14F7DF446}" type="datetimeFigureOut">
              <a:rPr lang="en-US"/>
              <a:pPr>
                <a:defRPr/>
              </a:pPr>
              <a:t>10/3/24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27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D56DD5-ECA3-8AA9-3050-29FCFB475B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5E98035-ED6B-0D41-03B4-D647B8AA12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DBCEC-B787-9740-BE04-468F9D74C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C6975BB-8374-6720-C965-C7A492053EC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7C9D9-6DA9-2942-83C2-1A94BFC78203}" type="datetimeFigureOut">
              <a:rPr lang="en-US"/>
              <a:pPr>
                <a:defRPr/>
              </a:pPr>
              <a:t>10/3/24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95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629B439-BFE5-7281-3D5F-A0D8EFDC5F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31B08BC-B648-1C8A-F56C-F391CE582E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9CF80-E7ED-3540-B8C1-4598AEF8A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37BD11D-CAB5-DC95-DDEC-61EAE9D23D3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9E450-BC8B-0D4D-B40C-E67ECDAD3A19}" type="datetimeFigureOut">
              <a:rPr lang="en-US"/>
              <a:pPr>
                <a:defRPr/>
              </a:pPr>
              <a:t>10/3/24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6D957-D282-9EAF-839A-B5B6C942CB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029FFB-5B83-F684-EFB7-FF643AC645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A8B40-8E84-FD43-8345-051226DB5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C7859EC-59CE-4D9D-F463-7DCECDCABCC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7ABBD-6524-9D48-AB0A-C3E236B21578}" type="datetimeFigureOut">
              <a:rPr lang="en-US"/>
              <a:pPr>
                <a:defRPr/>
              </a:pPr>
              <a:t>10/3/24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0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249156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80BD278-4EA7-CE38-EDF8-17B3F20BA8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6AE92B4-8447-22B3-EDCC-0F129DBEC9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B9BFF-38FF-6B4D-9BF0-D02D3EC28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9956A2AF-977D-DD07-A4C4-079626A721E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882D7-57E0-9A48-AC16-33F4A2C7591E}" type="datetimeFigureOut">
              <a:rPr lang="en-US"/>
              <a:pPr>
                <a:defRPr/>
              </a:pPr>
              <a:t>10/3/24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99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EE5C60-3785-7E24-4B29-F869AA3B12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547DC2E-8900-8727-CF96-8AB8151BB8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DB668-9516-7C4B-BE49-0D3E520C71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A1BD729-0D8E-718B-A74E-83B9FD40C5C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CFDD1-88AD-4541-97B8-8F3361621182}" type="datetimeFigureOut">
              <a:rPr lang="en-US"/>
              <a:pPr>
                <a:defRPr/>
              </a:pPr>
              <a:t>10/3/24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09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42070E-6683-EFA7-F8F9-8A27EEAF5B1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E08F31-C3DE-462C-B9DE-DA12565D98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FEA5D-1824-C64A-9BE6-7D2130B66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69225E2-FAD5-978B-2496-603B0ABD709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65ABF-FADA-4E4B-97B8-5032DA765FF6}" type="datetimeFigureOut">
              <a:rPr lang="en-US"/>
              <a:pPr>
                <a:defRPr/>
              </a:pPr>
              <a:t>10/3/24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3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C1B46C-A653-0096-00DE-88628366E3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448CF9-211D-C170-57ED-F7BEF48E29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1222F-AFF8-9F4A-A71E-A2ADDC276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CDBEFE1-5B36-F9A0-2918-B668E5D8115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5AC58-F6FC-6E44-8C74-956B2B18E2E9}" type="datetimeFigureOut">
              <a:rPr lang="en-US"/>
              <a:pPr>
                <a:defRPr/>
              </a:pPr>
              <a:t>10/3/24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2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6D3AA7-E3F9-CD9F-CDC7-870C260E06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AF5273-F26E-2ADA-3161-C681066A3A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38BF5-94A0-CA43-8F03-2F7005385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5F7F3F5-E9FF-EF11-2BE7-6BF862021F2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4034D-55F6-234C-BE38-B5ABEC9FE312}" type="datetimeFigureOut">
              <a:rPr lang="en-US"/>
              <a:pPr>
                <a:defRPr/>
              </a:pPr>
              <a:t>10/3/24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292163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903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63795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968255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8286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9234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1497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C0E3800-14AB-30FD-4B91-1581763A1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4B6C654-7492-FD42-8B12-3BE02D3B3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9AB96E3-D098-95E5-5089-97F4E9A58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488" y="6378575"/>
            <a:ext cx="412750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fld id="{C7830EF4-9F26-C849-A29D-94A8C9E392D2}" type="slidenum">
              <a:rPr lang="en-US" altLang="en-US" sz="1200" b="1" smtClean="0">
                <a:solidFill>
                  <a:schemeClr val="bg2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sz="1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  <p:sldLayoutId id="2147484468" r:id="rId12"/>
    <p:sldLayoutId id="2147484469" r:id="rId13"/>
  </p:sldLayoutIdLst>
  <p:transition/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000B4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rgbClr val="000078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200">
          <a:solidFill>
            <a:srgbClr val="000045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828D931F-EACB-C2B0-7247-F8A4455F3F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8901C30E-1A9F-8F28-F489-17C3C38433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AECF50D-6BC4-3848-BA40-EA060DB17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2" name="Group 4">
            <a:extLst>
              <a:ext uri="{FF2B5EF4-FFF2-40B4-BE49-F238E27FC236}">
                <a16:creationId xmlns:a16="http://schemas.microsoft.com/office/drawing/2014/main" id="{71C25A97-D519-DDAF-3268-F2557FD6A7E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1CBC39C7-1CBA-54CE-9C3C-FEB9B5B6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345C10A4-B9B7-7CBE-C3AC-2AF558EA9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81CDD971-DE3D-1E26-8FA8-AD5600F36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35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CEE6FED4-69E2-EDF5-3A9E-7B0010940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35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7FE6B70E-36BC-EB85-8E24-BF5A4748F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35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D5B1EA69-0027-0231-D693-E44902171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35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0D9181D2-04EE-4BF0-AC63-639BC393A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5AA501F7-1BA8-7053-3EBD-30FF3B102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35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D576F8C3-0804-5E5F-683F-CA46D0E3C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en-US" sz="1350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>
            <a:extLst>
              <a:ext uri="{FF2B5EF4-FFF2-40B4-BE49-F238E27FC236}">
                <a16:creationId xmlns:a16="http://schemas.microsoft.com/office/drawing/2014/main" id="{E5E89DD7-73B8-BC61-BE01-601DCF8C5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Rectangle 15">
            <a:extLst>
              <a:ext uri="{FF2B5EF4-FFF2-40B4-BE49-F238E27FC236}">
                <a16:creationId xmlns:a16="http://schemas.microsoft.com/office/drawing/2014/main" id="{385043D7-3656-3BBB-81B5-97D32D551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6752" name="Rectangle 16">
            <a:extLst>
              <a:ext uri="{FF2B5EF4-FFF2-40B4-BE49-F238E27FC236}">
                <a16:creationId xmlns:a16="http://schemas.microsoft.com/office/drawing/2014/main" id="{5296D725-274F-7083-EBB5-EB1D422D4A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900"/>
            </a:lvl1pPr>
          </a:lstStyle>
          <a:p>
            <a:pPr>
              <a:defRPr/>
            </a:pPr>
            <a:fld id="{7B679639-34E1-EE4F-BC38-F32E04060AE4}" type="datetimeFigureOut">
              <a:rPr lang="en-US"/>
              <a:pPr>
                <a:defRPr/>
              </a:pPr>
              <a:t>10/3/24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0" r:id="rId1"/>
    <p:sldLayoutId id="2147484436" r:id="rId2"/>
    <p:sldLayoutId id="2147484437" r:id="rId3"/>
    <p:sldLayoutId id="2147484438" r:id="rId4"/>
    <p:sldLayoutId id="2147484439" r:id="rId5"/>
    <p:sldLayoutId id="2147484440" r:id="rId6"/>
    <p:sldLayoutId id="2147484441" r:id="rId7"/>
    <p:sldLayoutId id="2147484442" r:id="rId8"/>
    <p:sldLayoutId id="2147484443" r:id="rId9"/>
    <p:sldLayoutId id="2147484444" r:id="rId10"/>
    <p:sldLayoutId id="21474844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tic.googleusercontent.com/media/research.google.com/en/archive/gfs-sosp2003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ozone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hbase.apache.org/" TargetMode="External"/><Relationship Id="rId7" Type="http://schemas.openxmlformats.org/officeDocument/2006/relationships/hyperlink" Target="http://zookeeper.apache.org/" TargetMode="External"/><Relationship Id="rId2" Type="http://schemas.openxmlformats.org/officeDocument/2006/relationships/hyperlink" Target="http://incubator.apache.org/ambar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ig.apache.org/" TargetMode="External"/><Relationship Id="rId5" Type="http://schemas.openxmlformats.org/officeDocument/2006/relationships/hyperlink" Target="http://mahout.apache.org/" TargetMode="External"/><Relationship Id="rId4" Type="http://schemas.openxmlformats.org/officeDocument/2006/relationships/hyperlink" Target="http://hive.apache.org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~matei/papers/2011/hotcloud_datacenter_os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edscientific.com/how-much-data-is-created-every-da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yahoo.com/blogs/hadoop/2008/07/apache_hadoop_wins_terabyte_sort_benchmark.html" TargetMode="External"/><Relationship Id="rId2" Type="http://schemas.openxmlformats.org/officeDocument/2006/relationships/hyperlink" Target="http://en.wikipedia.org/wiki/Nut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8A42C8FD-34E0-8F95-05BD-F7CE9D9D41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971550"/>
            <a:ext cx="9144000" cy="1636713"/>
          </a:xfrm>
          <a:noFill/>
        </p:spPr>
        <p:txBody>
          <a:bodyPr lIns="90488" rIns="90488"/>
          <a:lstStyle/>
          <a:p>
            <a:r>
              <a:rPr lang="en-US" altLang="en-US" sz="3400" dirty="0">
                <a:ea typeface="ＭＳ Ｐゴシック" panose="020B0600070205080204" pitchFamily="34" charset="-128"/>
              </a:rPr>
              <a:t>CIS 4517/5517: </a:t>
            </a:r>
            <a:br>
              <a:rPr lang="en-US" altLang="en-US" sz="3400" dirty="0">
                <a:ea typeface="ＭＳ Ｐゴシック" panose="020B0600070205080204" pitchFamily="34" charset="-128"/>
              </a:rPr>
            </a:br>
            <a:r>
              <a:rPr lang="en-US" altLang="en-US" sz="3400" dirty="0">
                <a:ea typeface="ＭＳ Ｐゴシック" panose="020B0600070205080204" pitchFamily="34" charset="-128"/>
              </a:rPr>
              <a:t>Data Intensive and Cloud Computing</a:t>
            </a:r>
            <a:br>
              <a:rPr lang="en-US" altLang="en-US" sz="3400" dirty="0">
                <a:ea typeface="ＭＳ Ｐゴシック" panose="020B0600070205080204" pitchFamily="34" charset="-128"/>
              </a:rPr>
            </a:br>
            <a:br>
              <a:rPr lang="en-US" altLang="en-US" sz="3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Distributed file systems: GFS</a:t>
            </a:r>
            <a:endParaRPr lang="en-US" altLang="en-US" sz="34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9E80FF64-B62D-89BD-C6C5-C15B995A1E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6013" y="4068763"/>
            <a:ext cx="6697662" cy="2054225"/>
          </a:xfrm>
          <a:noFill/>
        </p:spPr>
        <p:txBody>
          <a:bodyPr lIns="90488" rIns="90488"/>
          <a:lstStyle/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Dr. Xubin He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Computer and Information Sciences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Temple University</a:t>
            </a:r>
          </a:p>
          <a:p>
            <a:pPr marL="285750" indent="-285750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F1DE6DBF-9CFF-A65D-4C80-3376BCB4C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608013"/>
            <a:ext cx="8610600" cy="685800"/>
          </a:xfrm>
        </p:spPr>
        <p:txBody>
          <a:bodyPr/>
          <a:lstStyle/>
          <a:p>
            <a:r>
              <a:rPr lang="en-US" altLang="en-US">
                <a:latin typeface="Cambria" panose="02040503050406030204" pitchFamily="18" charset="0"/>
                <a:ea typeface="ＭＳ Ｐゴシック" panose="020B0600070205080204" pitchFamily="34" charset="-128"/>
              </a:rPr>
              <a:t>Google Origins</a:t>
            </a:r>
          </a:p>
        </p:txBody>
      </p:sp>
      <p:pic>
        <p:nvPicPr>
          <p:cNvPr id="41986" name="Picture 3">
            <a:extLst>
              <a:ext uri="{FF2B5EF4-FFF2-40B4-BE49-F238E27FC236}">
                <a16:creationId xmlns:a16="http://schemas.microsoft.com/office/drawing/2014/main" id="{D1F8245A-96A4-DBA3-5D01-5755C9C45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562600"/>
            <a:ext cx="17526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>
            <a:extLst>
              <a:ext uri="{FF2B5EF4-FFF2-40B4-BE49-F238E27FC236}">
                <a16:creationId xmlns:a16="http://schemas.microsoft.com/office/drawing/2014/main" id="{D589B208-147E-EC72-0EE0-BA117D6C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0" t="30325" r="15981" b="50000"/>
          <a:stretch>
            <a:fillRect/>
          </a:stretch>
        </p:blipFill>
        <p:spPr bwMode="auto">
          <a:xfrm>
            <a:off x="1447800" y="1852613"/>
            <a:ext cx="3962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4">
            <a:extLst>
              <a:ext uri="{FF2B5EF4-FFF2-40B4-BE49-F238E27FC236}">
                <a16:creationId xmlns:a16="http://schemas.microsoft.com/office/drawing/2014/main" id="{2CF9FF14-8CA4-38ED-7E19-A28DA9F88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t="37978" r="20992" b="32709"/>
          <a:stretch>
            <a:fillRect/>
          </a:stretch>
        </p:blipFill>
        <p:spPr bwMode="auto">
          <a:xfrm>
            <a:off x="1447800" y="2940050"/>
            <a:ext cx="39624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9" name="TextBox 12">
            <a:extLst>
              <a:ext uri="{FF2B5EF4-FFF2-40B4-BE49-F238E27FC236}">
                <a16:creationId xmlns:a16="http://schemas.microsoft.com/office/drawing/2014/main" id="{B8A9CE75-CC2C-4D63-27A5-9864DE3DC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63763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70C0"/>
                </a:solidFill>
              </a:rPr>
              <a:t>2003</a:t>
            </a:r>
          </a:p>
        </p:txBody>
      </p:sp>
      <p:sp>
        <p:nvSpPr>
          <p:cNvPr id="41990" name="TextBox 15">
            <a:extLst>
              <a:ext uri="{FF2B5EF4-FFF2-40B4-BE49-F238E27FC236}">
                <a16:creationId xmlns:a16="http://schemas.microsoft.com/office/drawing/2014/main" id="{AB76208F-CBB9-CADB-312B-2737B2422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5915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B050"/>
                </a:solidFill>
              </a:rPr>
              <a:t>2004</a:t>
            </a:r>
          </a:p>
        </p:txBody>
      </p:sp>
      <p:pic>
        <p:nvPicPr>
          <p:cNvPr id="41991" name="Picture 2" descr="http://davidepalmisano.com/wp-content/uploads/2012/10/hdfs-logo.jpg">
            <a:extLst>
              <a:ext uri="{FF2B5EF4-FFF2-40B4-BE49-F238E27FC236}">
                <a16:creationId xmlns:a16="http://schemas.microsoft.com/office/drawing/2014/main" id="{CC0E66E9-1B41-5CFD-8662-B69769D7F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1844675"/>
            <a:ext cx="25146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4209BC-18EE-00D3-A736-0C9373A13A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2249488"/>
            <a:ext cx="457200" cy="0"/>
          </a:xfrm>
          <a:prstGeom prst="straightConnector1">
            <a:avLst/>
          </a:prstGeom>
          <a:noFill/>
          <a:ln w="38100">
            <a:solidFill>
              <a:srgbClr val="009D00"/>
            </a:solidFill>
            <a:round/>
            <a:headEnd/>
            <a:tailEnd type="triangle" w="med" len="med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</p:cxnSp>
      <p:pic>
        <p:nvPicPr>
          <p:cNvPr id="41993" name="Picture 4" descr="http://fcl.uncc.edu/nhnguye1/cloud_computing.jpg">
            <a:extLst>
              <a:ext uri="{FF2B5EF4-FFF2-40B4-BE49-F238E27FC236}">
                <a16:creationId xmlns:a16="http://schemas.microsoft.com/office/drawing/2014/main" id="{BE93DEAF-9354-D6B6-903B-8279F4A3C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0"/>
            <a:ext cx="2514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147831-D0F3-3713-27C3-B004B4E919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38800" y="3413125"/>
            <a:ext cx="457200" cy="0"/>
          </a:xfrm>
          <a:prstGeom prst="straightConnector1">
            <a:avLst/>
          </a:prstGeom>
          <a:noFill/>
          <a:ln w="38100">
            <a:solidFill>
              <a:srgbClr val="009D00"/>
            </a:solidFill>
            <a:round/>
            <a:headEnd/>
            <a:tailEnd type="triangle" w="med" len="med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</p:cxnSp>
      <p:pic>
        <p:nvPicPr>
          <p:cNvPr id="41995" name="Picture 6" descr="https://si0.twimg.com/profile_images/1921741692/HBase-Twitter3.png">
            <a:extLst>
              <a:ext uri="{FF2B5EF4-FFF2-40B4-BE49-F238E27FC236}">
                <a16:creationId xmlns:a16="http://schemas.microsoft.com/office/drawing/2014/main" id="{5958125A-D09F-3190-29E1-BD257BBFB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3" b="31152"/>
          <a:stretch>
            <a:fillRect/>
          </a:stretch>
        </p:blipFill>
        <p:spPr bwMode="auto">
          <a:xfrm>
            <a:off x="6300788" y="4235450"/>
            <a:ext cx="25146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D79709-5E66-4CEF-3915-0AC843A16F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73725" y="4724400"/>
            <a:ext cx="457200" cy="0"/>
          </a:xfrm>
          <a:prstGeom prst="straightConnector1">
            <a:avLst/>
          </a:prstGeom>
          <a:noFill/>
          <a:ln w="38100">
            <a:solidFill>
              <a:srgbClr val="009D00"/>
            </a:solidFill>
            <a:round/>
            <a:headEnd/>
            <a:tailEnd type="triangle" w="med" len="med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</p:cxnSp>
      <p:pic>
        <p:nvPicPr>
          <p:cNvPr id="41997" name="Picture 8" descr="Google BigTable Database Service Launch Rumoured">
            <a:extLst>
              <a:ext uri="{FF2B5EF4-FFF2-40B4-BE49-F238E27FC236}">
                <a16:creationId xmlns:a16="http://schemas.microsoft.com/office/drawing/2014/main" id="{DEB9C7F2-AAD8-7068-D96C-972C6B055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503738"/>
            <a:ext cx="21336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8" name="TextBox 18">
            <a:extLst>
              <a:ext uri="{FF2B5EF4-FFF2-40B4-BE49-F238E27FC236}">
                <a16:creationId xmlns:a16="http://schemas.microsoft.com/office/drawing/2014/main" id="{113EB586-698B-F148-4E60-4C819ADD0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48641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2006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29895BF0-F2E2-BC08-FCBB-DA50EEC4A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Let’s first look at Google File System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E7B4651C-29F9-5CF0-AAF7-3A03ACDB79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87425"/>
            <a:ext cx="8610600" cy="1585913"/>
          </a:xfrm>
        </p:spPr>
        <p:txBody>
          <a:bodyPr/>
          <a:lstStyle/>
          <a:p>
            <a:endParaRPr lang="en-US" altLang="en-US" sz="1800">
              <a:ea typeface="ＭＳ Ｐゴシック" panose="020B0600070205080204" pitchFamily="34" charset="-128"/>
            </a:endParaRPr>
          </a:p>
          <a:p>
            <a:r>
              <a:rPr lang="en-US" altLang="en-US" sz="1800">
                <a:ea typeface="ＭＳ Ｐゴシック" panose="020B0600070205080204" pitchFamily="34" charset="-128"/>
              </a:rPr>
              <a:t>The original paper on Google File System published in SOSP conference [2003]</a:t>
            </a:r>
          </a:p>
          <a:p>
            <a:r>
              <a:rPr lang="en-US" altLang="en-US" sz="1800" u="sng">
                <a:ea typeface="ＭＳ Ｐゴシック" panose="020B0600070205080204" pitchFamily="34" charset="-128"/>
                <a:hlinkClick r:id="rId2"/>
              </a:rPr>
              <a:t>https://static.googleusercontent.com/media/research.google.com/en//archive/gfs-sosp2003.pdf</a:t>
            </a:r>
            <a:endParaRPr lang="en-US" altLang="en-US" sz="1800">
              <a:ea typeface="ＭＳ Ｐゴシック" panose="020B0600070205080204" pitchFamily="34" charset="-128"/>
            </a:endParaRPr>
          </a:p>
        </p:txBody>
      </p:sp>
      <p:pic>
        <p:nvPicPr>
          <p:cNvPr id="43011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77BFBE-EE1B-68F6-1F15-AF07BC0A0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2350"/>
            <a:ext cx="91440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6">
            <a:extLst>
              <a:ext uri="{FF2B5EF4-FFF2-40B4-BE49-F238E27FC236}">
                <a16:creationId xmlns:a16="http://schemas.microsoft.com/office/drawing/2014/main" id="{E63AE1D9-C75F-B776-94B5-09D7EB593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83338"/>
            <a:ext cx="79168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Courtesy: slides are from http://www2.cs.uh.edu/~paris/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FE630889-A589-BB4A-F5F2-F7FF39FBCB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5400"/>
              <a:t>THE GOOGLE FILE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DD302-ECA1-7998-A62A-4C58969F9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725" y="4510088"/>
            <a:ext cx="6019800" cy="13144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S. Ghemawat, H. Gobioff, and S.‐T. Leung.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 u="sng"/>
              <a:t>SOSP 2003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57F80F82-F011-CFB4-3792-92E3DFAD8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unusual environment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E9509FC0-B3A4-B30F-D9CE-9409EFC09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7988" y="2362200"/>
            <a:ext cx="8229600" cy="2914650"/>
          </a:xfrm>
        </p:spPr>
        <p:txBody>
          <a:bodyPr/>
          <a:lstStyle/>
          <a:p>
            <a:pPr eaLnBrk="1" hangingPunct="1"/>
            <a:r>
              <a:rPr lang="en-US" altLang="en-US"/>
              <a:t>Component failures are the norm, not the exception </a:t>
            </a:r>
          </a:p>
          <a:p>
            <a:pPr lvl="1" eaLnBrk="1" hangingPunct="1"/>
            <a:r>
              <a:rPr lang="en-US" altLang="en-US"/>
              <a:t>Scale and component quality</a:t>
            </a:r>
          </a:p>
          <a:p>
            <a:pPr eaLnBrk="1" hangingPunct="1"/>
            <a:r>
              <a:rPr lang="en-US" altLang="en-US"/>
              <a:t>Files are huge by traditional standards</a:t>
            </a:r>
          </a:p>
          <a:p>
            <a:pPr lvl="1" eaLnBrk="1" hangingPunct="1"/>
            <a:r>
              <a:rPr lang="en-US" altLang="en-US"/>
              <a:t>Most files contain many application objects (web pages)</a:t>
            </a:r>
          </a:p>
          <a:p>
            <a:pPr eaLnBrk="1" hangingPunct="1"/>
            <a:r>
              <a:rPr lang="en-US" altLang="en-US"/>
              <a:t>Most file updates are append-only</a:t>
            </a:r>
          </a:p>
          <a:p>
            <a:pPr lvl="1" eaLnBrk="1" hangingPunct="1"/>
            <a:r>
              <a:rPr lang="en-US" altLang="en-US"/>
              <a:t>Very few random writes</a:t>
            </a:r>
          </a:p>
          <a:p>
            <a:pPr lvl="1" eaLnBrk="1" hangingPunct="1"/>
            <a:r>
              <a:rPr lang="en-US" altLang="en-US"/>
              <a:t>Once written, files are only read</a:t>
            </a:r>
          </a:p>
          <a:p>
            <a:pPr eaLnBrk="1" hangingPunct="1"/>
            <a:r>
              <a:rPr lang="en-US" altLang="en-US"/>
              <a:t>GFS was co-designed with the applications using 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369BAF7D-DF60-617D-6647-0129CC7BF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Assumptions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E586-2B00-393F-7AC6-5B058287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System is built from many inexpensive commodity components</a:t>
            </a:r>
          </a:p>
          <a:p>
            <a:pPr lvl="1" eaLnBrk="1" hangingPunct="1">
              <a:defRPr/>
            </a:pPr>
            <a:r>
              <a:rPr lang="en-US"/>
              <a:t>Must constantly monitor itself</a:t>
            </a:r>
          </a:p>
          <a:p>
            <a:pPr lvl="1" eaLnBrk="1" hangingPunct="1">
              <a:defRPr/>
            </a:pPr>
            <a:r>
              <a:rPr lang="en-US"/>
              <a:t>Must quickly recover from component failures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/>
              <a:t>System will store a modest number of large files</a:t>
            </a:r>
          </a:p>
          <a:p>
            <a:pPr lvl="1" eaLnBrk="1" hangingPunct="1">
              <a:defRPr/>
            </a:pPr>
            <a:r>
              <a:rPr lang="en-US"/>
              <a:t>Over a million files</a:t>
            </a:r>
          </a:p>
          <a:p>
            <a:pPr lvl="1" eaLnBrk="1" hangingPunct="1">
              <a:defRPr/>
            </a:pPr>
            <a:r>
              <a:rPr lang="en-US"/>
              <a:t>Typically 100MB or more</a:t>
            </a:r>
          </a:p>
          <a:p>
            <a:pPr lvl="1" eaLnBrk="1" hangingPunct="1">
              <a:defRPr/>
            </a:pPr>
            <a:endParaRPr lang="en-US"/>
          </a:p>
          <a:p>
            <a:pPr marL="342900" lvl="1" indent="0" eaLnBrk="1" hangingPunct="1">
              <a:buFont typeface="Wingdings" pitchFamily="2" charset="2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524F3953-F690-145F-4AD4-DDBF147DD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Assumptions (II)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8DBE9A13-26B0-3049-2254-CAEB84CAB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487613"/>
          </a:xfrm>
        </p:spPr>
        <p:txBody>
          <a:bodyPr/>
          <a:lstStyle/>
          <a:p>
            <a:pPr eaLnBrk="1" hangingPunct="1"/>
            <a:r>
              <a:rPr lang="en-US" altLang="en-US"/>
              <a:t>Workload primarily consists of</a:t>
            </a:r>
          </a:p>
          <a:p>
            <a:pPr lvl="1" eaLnBrk="1" hangingPunct="1"/>
            <a:r>
              <a:rPr lang="en-US" altLang="en-US"/>
              <a:t>Large streaming reads (1MB or more)</a:t>
            </a:r>
          </a:p>
          <a:p>
            <a:pPr lvl="1" eaLnBrk="1" hangingPunct="1"/>
            <a:r>
              <a:rPr lang="en-US" altLang="en-US"/>
              <a:t>Small sequential reads (a few KBs)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Many large sequential writes</a:t>
            </a:r>
          </a:p>
          <a:p>
            <a:pPr lvl="1" eaLnBrk="1" hangingPunct="1"/>
            <a:r>
              <a:rPr lang="en-US" altLang="en-US"/>
              <a:t>Append data to files</a:t>
            </a:r>
          </a:p>
          <a:p>
            <a:pPr lvl="1" eaLnBrk="1" hangingPunct="1"/>
            <a:r>
              <a:rPr lang="en-US" altLang="en-US"/>
              <a:t>Very few random updates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78CF4F5C-66CF-175E-F6AD-0616600E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4754563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7175" indent="-257175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Many concurrent appends to the same file by multiple clients</a:t>
            </a:r>
          </a:p>
          <a:p>
            <a:pPr lvl="1" eaLnBrk="1" hangingPunct="1"/>
            <a:r>
              <a:rPr lang="en-US" altLang="en-US"/>
              <a:t>Need efficient implementation of well-defined  semantics	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High sustained bandwidth is more important than latency	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3F32F7F-F090-0978-D29B-A2E2FAC1C24D}"/>
              </a:ext>
            </a:extLst>
          </p:cNvPr>
          <p:cNvSpPr/>
          <p:nvPr/>
        </p:nvSpPr>
        <p:spPr bwMode="auto">
          <a:xfrm flipH="1">
            <a:off x="7945438" y="5184775"/>
            <a:ext cx="471487" cy="51593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 defTabSz="685800" eaLnBrk="1" hangingPunct="1">
              <a:defRPr/>
            </a:pPr>
            <a:endParaRPr lang="en-US" sz="1350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58EE731F-1D38-3764-8F13-08685A134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interface (I)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5D3B157D-19C7-0799-A262-D7F35D2E14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Quite familiar </a:t>
            </a:r>
          </a:p>
          <a:p>
            <a:pPr lvl="1" eaLnBrk="1" hangingPunct="1"/>
            <a:r>
              <a:rPr lang="en-US" altLang="en-US"/>
              <a:t>Files organized in directories</a:t>
            </a:r>
          </a:p>
          <a:p>
            <a:pPr lvl="1" eaLnBrk="1" hangingPunct="1"/>
            <a:r>
              <a:rPr lang="en-US" altLang="en-US"/>
              <a:t>Usual primitives for creating, deleting, opening, closing, writing to and reading from files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B1BBB033-B56A-2D93-C78B-4B13DB726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interface (II)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0D092675-93B9-78B1-57B0-EB139E9FD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new operations</a:t>
            </a:r>
          </a:p>
          <a:p>
            <a:pPr lvl="1" eaLnBrk="1" hangingPunct="1"/>
            <a:r>
              <a:rPr lang="en-US" altLang="en-US" b="1" i="1"/>
              <a:t>Snapshots</a:t>
            </a:r>
          </a:p>
          <a:p>
            <a:pPr lvl="2" eaLnBrk="1" hangingPunct="1"/>
            <a:r>
              <a:rPr lang="en-US" altLang="en-US"/>
              <a:t>Create copies of files and directories</a:t>
            </a:r>
          </a:p>
          <a:p>
            <a:pPr lvl="1" eaLnBrk="1" hangingPunct="1"/>
            <a:r>
              <a:rPr lang="en-US" altLang="en-US" b="1" i="1"/>
              <a:t>Record appends</a:t>
            </a:r>
          </a:p>
          <a:p>
            <a:pPr lvl="2" eaLnBrk="1" hangingPunct="1"/>
            <a:r>
              <a:rPr lang="en-US" altLang="en-US"/>
              <a:t>Allow multiple clients to concurrently append data </a:t>
            </a:r>
            <a:br>
              <a:rPr lang="en-US" altLang="en-US"/>
            </a:br>
            <a:r>
              <a:rPr lang="en-US" altLang="en-US"/>
              <a:t>to the same file</a:t>
            </a:r>
          </a:p>
          <a:p>
            <a:pPr lvl="2" eaLnBrk="1" hangingPunct="1"/>
            <a:r>
              <a:rPr lang="en-US" altLang="en-US"/>
              <a:t>Useful for implementing</a:t>
            </a:r>
          </a:p>
          <a:p>
            <a:pPr lvl="3" eaLnBrk="1" hangingPunct="1"/>
            <a:r>
              <a:rPr lang="en-US" altLang="en-US"/>
              <a:t>Multi-way merge results</a:t>
            </a:r>
          </a:p>
          <a:p>
            <a:pPr lvl="3" eaLnBrk="1" hangingPunct="1"/>
            <a:r>
              <a:rPr lang="en-US" altLang="en-US"/>
              <a:t>Producer-consumer queues</a:t>
            </a:r>
          </a:p>
          <a:p>
            <a:pPr lvl="3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74D395DA-9AB0-0446-D295-6268019AEE68}"/>
              </a:ext>
            </a:extLst>
          </p:cNvPr>
          <p:cNvSpPr/>
          <p:nvPr/>
        </p:nvSpPr>
        <p:spPr bwMode="auto">
          <a:xfrm flipH="1">
            <a:off x="7531100" y="3844925"/>
            <a:ext cx="471488" cy="5175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algn="ctr" defTabSz="685800" eaLnBrk="1" hangingPunct="1">
              <a:defRPr/>
            </a:pPr>
            <a:endParaRPr lang="en-US" sz="1350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CA7684BF-5708-5889-B393-E21A67FC1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files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0D1711A2-417F-616A-0A8D-81D1BA44D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Files are divided into fixed-size </a:t>
            </a:r>
            <a:r>
              <a:rPr lang="en-US" altLang="en-US" b="1" i="1"/>
              <a:t>chunks</a:t>
            </a:r>
            <a:r>
              <a:rPr lang="en-US" altLang="en-US"/>
              <a:t> of 64MB</a:t>
            </a:r>
          </a:p>
          <a:p>
            <a:pPr lvl="1" eaLnBrk="1" hangingPunct="1"/>
            <a:r>
              <a:rPr lang="en-US" altLang="en-US"/>
              <a:t>Similar to clusters or sectors in other file systems</a:t>
            </a:r>
          </a:p>
          <a:p>
            <a:pPr eaLnBrk="1" hangingPunct="1"/>
            <a:r>
              <a:rPr lang="en-US" altLang="en-US"/>
              <a:t>Each chunk has a </a:t>
            </a:r>
            <a:r>
              <a:rPr lang="en-US" altLang="en-US" b="1" i="1"/>
              <a:t>unique 64-bit label</a:t>
            </a:r>
          </a:p>
          <a:p>
            <a:pPr lvl="1" eaLnBrk="1" hangingPunct="1"/>
            <a:r>
              <a:rPr lang="en-US" altLang="en-US"/>
              <a:t>Assigned by the master node at time of creation</a:t>
            </a:r>
          </a:p>
          <a:p>
            <a:pPr eaLnBrk="1" hangingPunct="1"/>
            <a:r>
              <a:rPr lang="en-US" altLang="en-US"/>
              <a:t>GFS maintains </a:t>
            </a:r>
            <a:r>
              <a:rPr lang="en-US" altLang="en-US" b="1" i="1"/>
              <a:t>logical mappings</a:t>
            </a:r>
            <a:r>
              <a:rPr lang="en-US" altLang="en-US"/>
              <a:t> of files to constituent chunks</a:t>
            </a:r>
          </a:p>
          <a:p>
            <a:pPr eaLnBrk="1" hangingPunct="1"/>
            <a:r>
              <a:rPr lang="en-US" altLang="en-US"/>
              <a:t>Chunks are replicated</a:t>
            </a:r>
          </a:p>
          <a:p>
            <a:pPr lvl="1" eaLnBrk="1" hangingPunct="1"/>
            <a:r>
              <a:rPr lang="en-US" altLang="en-US"/>
              <a:t>At least </a:t>
            </a:r>
            <a:r>
              <a:rPr lang="en-US" altLang="en-US" b="1" i="1"/>
              <a:t>three times</a:t>
            </a:r>
          </a:p>
          <a:p>
            <a:pPr lvl="1" eaLnBrk="1" hangingPunct="1"/>
            <a:r>
              <a:rPr lang="en-US" altLang="en-US"/>
              <a:t>More for critical or heavily used files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33526FB4-1C86-A638-B946-1137A5ED0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GFS clusters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9FC53089-338B-6E09-B8AD-5FF82AAAE3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GFS Cluster</a:t>
            </a:r>
          </a:p>
          <a:p>
            <a:pPr lvl="1" eaLnBrk="1" hangingPunct="1"/>
            <a:r>
              <a:rPr lang="en-US" altLang="en-US"/>
              <a:t>A </a:t>
            </a:r>
            <a:r>
              <a:rPr lang="en-US" altLang="en-US" b="1" i="1"/>
              <a:t>master</a:t>
            </a:r>
            <a:endParaRPr lang="en-US" altLang="en-US" i="1"/>
          </a:p>
          <a:p>
            <a:pPr lvl="1" eaLnBrk="1" hangingPunct="1"/>
            <a:r>
              <a:rPr lang="en-US" altLang="en-US"/>
              <a:t>Multiple</a:t>
            </a:r>
            <a:r>
              <a:rPr lang="en-US" altLang="en-US" i="1"/>
              <a:t> </a:t>
            </a:r>
            <a:r>
              <a:rPr lang="en-US" altLang="en-US" b="1" i="1"/>
              <a:t>chunkservers</a:t>
            </a:r>
          </a:p>
          <a:p>
            <a:pPr lvl="1" eaLnBrk="1" hangingPunct="1"/>
            <a:r>
              <a:rPr lang="en-US" altLang="en-US"/>
              <a:t>Concurrently accessed by many clients</a:t>
            </a:r>
          </a:p>
          <a:p>
            <a:pPr lvl="3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FC17F-CC65-57E3-9286-B8A0AC01C629}"/>
              </a:ext>
            </a:extLst>
          </p:cNvPr>
          <p:cNvSpPr/>
          <p:nvPr/>
        </p:nvSpPr>
        <p:spPr bwMode="auto">
          <a:xfrm>
            <a:off x="4286250" y="4619625"/>
            <a:ext cx="1065213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 anchor="ctr"/>
          <a:lstStyle/>
          <a:p>
            <a:pPr algn="ctr" defTabSz="685800" eaLnBrk="1" hangingPunct="1">
              <a:defRPr/>
            </a:pPr>
            <a:r>
              <a:rPr lang="en-US" sz="2100" b="1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Master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DEE3F-5487-1C66-4265-5565B0803794}"/>
              </a:ext>
            </a:extLst>
          </p:cNvPr>
          <p:cNvSpPr/>
          <p:nvPr/>
        </p:nvSpPr>
        <p:spPr bwMode="auto">
          <a:xfrm>
            <a:off x="5745163" y="4079875"/>
            <a:ext cx="1774825" cy="4921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 anchor="ctr"/>
          <a:lstStyle/>
          <a:p>
            <a:pPr algn="ctr" defTabSz="685800" eaLnBrk="1" hangingPunct="1">
              <a:defRPr/>
            </a:pPr>
            <a:r>
              <a:rPr lang="en-US" sz="2100" b="1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Chunkserver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62519-ACE5-D27A-E390-A9977FDBFEC5}"/>
              </a:ext>
            </a:extLst>
          </p:cNvPr>
          <p:cNvSpPr/>
          <p:nvPr/>
        </p:nvSpPr>
        <p:spPr bwMode="auto">
          <a:xfrm>
            <a:off x="5745163" y="4686300"/>
            <a:ext cx="1774825" cy="4921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 anchor="ctr"/>
          <a:lstStyle/>
          <a:p>
            <a:pPr algn="ctr" defTabSz="685800" eaLnBrk="1" hangingPunct="1">
              <a:defRPr/>
            </a:pPr>
            <a:r>
              <a:rPr lang="en-US" sz="2100" b="1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Chunkserver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882210-F90D-E69A-531A-9B2BE940A527}"/>
              </a:ext>
            </a:extLst>
          </p:cNvPr>
          <p:cNvSpPr/>
          <p:nvPr/>
        </p:nvSpPr>
        <p:spPr bwMode="auto">
          <a:xfrm>
            <a:off x="5745163" y="5354638"/>
            <a:ext cx="1774825" cy="4921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 anchor="ctr"/>
          <a:lstStyle/>
          <a:p>
            <a:pPr algn="ctr" defTabSz="685800" eaLnBrk="1" hangingPunct="1">
              <a:defRPr/>
            </a:pPr>
            <a:r>
              <a:rPr lang="en-US" sz="2100" b="1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Chunkserver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BA9C68F-6747-1531-C948-02DE92F5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Outline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6931CFF2-4D5C-C5F2-65C0-2E02BEBFF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8663" y="1600200"/>
            <a:ext cx="8415337" cy="5029200"/>
          </a:xfrm>
        </p:spPr>
        <p:txBody>
          <a:bodyPr/>
          <a:lstStyle/>
          <a:p>
            <a:pPr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Introduction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Google File System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Apache Hadoop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HDFS: next class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1747" name="TextBox 3">
            <a:extLst>
              <a:ext uri="{FF2B5EF4-FFF2-40B4-BE49-F238E27FC236}">
                <a16:creationId xmlns:a16="http://schemas.microsoft.com/office/drawing/2014/main" id="{D926FE8D-68C1-C36A-3F31-EDA035A5E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6421438"/>
            <a:ext cx="8702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 i="1"/>
              <a:t>Courtesy: Some slides are adopted and modified from J.F. Paris, Kennedy, C. Borcea and N. Venkatasubramanian, and the papers of GFS and HDFS.</a:t>
            </a:r>
          </a:p>
          <a:p>
            <a:r>
              <a:rPr lang="en-US" altLang="en-US" sz="1100" i="1"/>
              <a:t>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EECF1543-C96D-6F78-0F2F-E44C7FD5B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Architecture</a:t>
            </a:r>
          </a:p>
        </p:txBody>
      </p:sp>
      <p:pic>
        <p:nvPicPr>
          <p:cNvPr id="52226" name="Picture 3">
            <a:extLst>
              <a:ext uri="{FF2B5EF4-FFF2-40B4-BE49-F238E27FC236}">
                <a16:creationId xmlns:a16="http://schemas.microsoft.com/office/drawing/2014/main" id="{58D1673F-C451-CA6C-8C28-49D3FA73C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828800"/>
            <a:ext cx="8451850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AD368BA2-0404-F325-5B95-FB86397AD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1350"/>
              </a:spcAft>
            </a:pPr>
            <a:r>
              <a:rPr lang="en-US" altLang="en-US"/>
              <a:t>The master server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07FC8BD3-6CA8-F476-751F-350663E784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4013" y="1627188"/>
            <a:ext cx="8229600" cy="5024437"/>
          </a:xfrm>
        </p:spPr>
        <p:txBody>
          <a:bodyPr/>
          <a:lstStyle/>
          <a:p>
            <a:pPr eaLnBrk="1" hangingPunct="1">
              <a:spcAft>
                <a:spcPts val="900"/>
              </a:spcAft>
            </a:pPr>
            <a:r>
              <a:rPr lang="en-US" altLang="en-US"/>
              <a:t>Single master server</a:t>
            </a:r>
          </a:p>
          <a:p>
            <a:pPr eaLnBrk="1" hangingPunct="1"/>
            <a:r>
              <a:rPr lang="en-US" altLang="en-US"/>
              <a:t>Stores chunk-related metadata </a:t>
            </a:r>
          </a:p>
          <a:p>
            <a:pPr lvl="1" eaLnBrk="1" hangingPunct="1"/>
            <a:r>
              <a:rPr lang="en-US" altLang="en-US"/>
              <a:t>Tables mapping the 64-bit labels to chunk locations</a:t>
            </a:r>
          </a:p>
          <a:p>
            <a:pPr lvl="1" eaLnBrk="1" hangingPunct="1"/>
            <a:r>
              <a:rPr lang="en-US" altLang="en-US"/>
              <a:t>The files they make up</a:t>
            </a:r>
          </a:p>
          <a:p>
            <a:pPr lvl="1" eaLnBrk="1" hangingPunct="1"/>
            <a:r>
              <a:rPr lang="en-US" altLang="en-US"/>
              <a:t>Locations of chunk replicas</a:t>
            </a:r>
          </a:p>
          <a:p>
            <a:pPr lvl="1" eaLnBrk="1" hangingPunct="1"/>
            <a:r>
              <a:rPr lang="en-US" altLang="en-US"/>
              <a:t>What processes are reading or writing to a particular chunk, or taking a snapshot of it</a:t>
            </a:r>
          </a:p>
          <a:p>
            <a:pPr eaLnBrk="1" hangingPunct="1"/>
            <a:r>
              <a:rPr lang="en-US" altLang="en-US"/>
              <a:t>Communicates with its chunkservers through heartbeat messages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Also controls</a:t>
            </a:r>
          </a:p>
          <a:p>
            <a:pPr lvl="1" eaLnBrk="1" hangingPunct="1"/>
            <a:r>
              <a:rPr lang="en-US" altLang="en-US"/>
              <a:t>Garbage collection of orphaned chunks</a:t>
            </a:r>
          </a:p>
          <a:p>
            <a:pPr lvl="1" eaLnBrk="1" hangingPunct="1"/>
            <a:r>
              <a:rPr lang="en-US" altLang="en-US"/>
              <a:t>Chunk migration between chunk servers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3">
            <a:extLst>
              <a:ext uri="{FF2B5EF4-FFF2-40B4-BE49-F238E27FC236}">
                <a16:creationId xmlns:a16="http://schemas.microsoft.com/office/drawing/2014/main" id="{D2426037-806F-C2E1-D5F3-F522CACF9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255713"/>
            <a:ext cx="768032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10E47E23-8449-50C9-0B56-9AA04C117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chunk servers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8C507058-26E5-95F0-E10D-1DD99C3BB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 chunks as Linux files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Transfer data </a:t>
            </a:r>
            <a:r>
              <a:rPr lang="en-US" altLang="en-US" b="1" i="1"/>
              <a:t>directly</a:t>
            </a:r>
            <a:r>
              <a:rPr lang="en-US" altLang="en-US"/>
              <a:t> to/from clients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Neither the clients nor the chunk servers cache files</a:t>
            </a:r>
          </a:p>
          <a:p>
            <a:pPr lvl="1" eaLnBrk="1" hangingPunct="1"/>
            <a:r>
              <a:rPr lang="en-US" altLang="en-US"/>
              <a:t>Little benefits in a streaming environment</a:t>
            </a:r>
          </a:p>
          <a:p>
            <a:pPr lvl="1" eaLnBrk="1" hangingPunct="1"/>
            <a:r>
              <a:rPr lang="en-US" altLang="en-US"/>
              <a:t>Omitting it results in a simpler design</a:t>
            </a:r>
          </a:p>
          <a:p>
            <a:pPr lvl="1" eaLnBrk="1" hangingPunct="1"/>
            <a:r>
              <a:rPr lang="en-US" altLang="en-US"/>
              <a:t>Linux I/O buffers already keep in RAM frequently accessed chunks</a:t>
            </a:r>
          </a:p>
          <a:p>
            <a:pPr lvl="2"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72203832-F20D-80E0-2C60-0A513A1C3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a file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1A2C8FBE-6AD0-B3FA-7D91-316AB4AEA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 converts (file name, file offset) into (file name, chunk index)</a:t>
            </a:r>
          </a:p>
          <a:p>
            <a:pPr eaLnBrk="1" hangingPunct="1"/>
            <a:r>
              <a:rPr lang="en-US" altLang="en-US"/>
              <a:t>Sends (file name, chunk index) to master</a:t>
            </a:r>
          </a:p>
          <a:p>
            <a:pPr eaLnBrk="1" hangingPunct="1"/>
            <a:r>
              <a:rPr lang="en-US" altLang="en-US"/>
              <a:t>Master replies with chunk handle and  replica locations</a:t>
            </a:r>
          </a:p>
          <a:p>
            <a:pPr eaLnBrk="1" hangingPunct="1"/>
            <a:r>
              <a:rPr lang="en-US" altLang="en-US"/>
              <a:t>Client caches this information</a:t>
            </a:r>
          </a:p>
          <a:p>
            <a:pPr eaLnBrk="1" hangingPunct="1"/>
            <a:r>
              <a:rPr lang="en-US" altLang="en-US"/>
              <a:t>Client selects a chunk server and sends</a:t>
            </a:r>
            <a:br>
              <a:rPr lang="en-US" altLang="en-US"/>
            </a:br>
            <a:r>
              <a:rPr lang="en-US" altLang="en-US"/>
              <a:t>(chunk handle, byte range within the chunk)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F65FBDFD-1C64-F49A-1AE9-09F960F06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Chunk size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86B34C07-A4CC-BDC4-3C9E-081887F74C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Large chunk sizes</a:t>
            </a:r>
          </a:p>
          <a:p>
            <a:pPr lvl="1" eaLnBrk="1" hangingPunct="1"/>
            <a:r>
              <a:rPr lang="en-US" altLang="en-US"/>
              <a:t>Reduce the number of interactions between clients and master</a:t>
            </a:r>
          </a:p>
          <a:p>
            <a:pPr lvl="1" eaLnBrk="1" hangingPunct="1"/>
            <a:r>
              <a:rPr lang="en-US" altLang="en-US"/>
              <a:t>As clients are more likely to perform many operations on the same chunk, they reduce the number of TCP connection requests</a:t>
            </a:r>
          </a:p>
          <a:p>
            <a:pPr lvl="1" eaLnBrk="1" hangingPunct="1"/>
            <a:r>
              <a:rPr lang="en-US" altLang="en-US"/>
              <a:t>Reduce the size of the metadata stored on the master</a:t>
            </a:r>
          </a:p>
          <a:p>
            <a:pPr eaLnBrk="1" hangingPunct="1"/>
            <a:r>
              <a:rPr lang="en-US" altLang="en-US"/>
              <a:t>Large chunk sizes also increase the likelihood of observing</a:t>
            </a:r>
            <a:br>
              <a:rPr lang="en-US" altLang="en-US"/>
            </a:br>
            <a:r>
              <a:rPr lang="en-US" altLang="en-US" b="1" i="1"/>
              <a:t>hot spots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Not a real problem and replication helps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93064048-D9EA-FCE4-E118-B8954011B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Metadata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06810A81-9F58-F851-75DE-F779B01B5A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Master stores metadata </a:t>
            </a:r>
            <a:r>
              <a:rPr lang="en-US" altLang="en-US" b="1" i="1"/>
              <a:t>in memory</a:t>
            </a:r>
            <a:endParaRPr lang="en-US" altLang="en-US"/>
          </a:p>
          <a:p>
            <a:pPr lvl="1" eaLnBrk="1" hangingPunct="1"/>
            <a:r>
              <a:rPr lang="en-US" altLang="en-US"/>
              <a:t>File and chunk namespaces</a:t>
            </a:r>
          </a:p>
          <a:p>
            <a:pPr lvl="1" eaLnBrk="1" hangingPunct="1"/>
            <a:r>
              <a:rPr lang="en-US" altLang="en-US"/>
              <a:t>Mapping from files to chunks</a:t>
            </a:r>
          </a:p>
          <a:p>
            <a:pPr lvl="1" eaLnBrk="1" hangingPunct="1"/>
            <a:r>
              <a:rPr lang="en-US" altLang="en-US"/>
              <a:t>Locations of each chunk's replica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First two types of metadata are kept persistent by logging mutations to an </a:t>
            </a:r>
            <a:r>
              <a:rPr lang="en-US" altLang="en-US" b="1" i="1"/>
              <a:t>operation log </a:t>
            </a:r>
            <a:r>
              <a:rPr lang="en-US" altLang="en-US"/>
              <a:t>stored on the mater's HD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Not true for the locations of chunk replicas</a:t>
            </a:r>
          </a:p>
          <a:p>
            <a:pPr lvl="1" eaLnBrk="1" hangingPunct="1"/>
            <a:r>
              <a:rPr lang="en-US" altLang="en-US"/>
              <a:t>Obtained from the chunkservers themselves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60D121A9-CB26-6046-920C-626A7267F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Chunk locations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5B693A7D-6F4C-2E5D-313B-A5D049103E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Obtained from chunkservers</a:t>
            </a:r>
          </a:p>
          <a:p>
            <a:pPr lvl="1" eaLnBrk="1" hangingPunct="1"/>
            <a:r>
              <a:rPr lang="en-US" altLang="en-US"/>
              <a:t>At startup time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Maintained up to date because master</a:t>
            </a:r>
          </a:p>
          <a:p>
            <a:pPr lvl="1" eaLnBrk="1" hangingPunct="1"/>
            <a:r>
              <a:rPr lang="en-US" altLang="en-US"/>
              <a:t>Controls all chunk placement</a:t>
            </a:r>
          </a:p>
          <a:p>
            <a:pPr lvl="1" eaLnBrk="1" hangingPunct="1"/>
            <a:r>
              <a:rPr lang="en-US" altLang="en-US"/>
              <a:t>Monitors chunkserver status though heartbeats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Simplest solution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CDC2078F-B1A0-0BF0-EDFD-E367CFAF0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Operation log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44A9D164-F40D-456C-67F9-2D9FF46D39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en-US"/>
              <a:t>Contains historical record of critical metadata changes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/>
              <a:t>Acts a logical time line for the order of all concurrent operations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/>
              <a:t>Replicated on multiple remote machines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9A1CE56E-8C8C-30B6-F815-0C740FE45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Consistency model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76DF72FA-9FD2-DFEE-A147-5AF4303794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file namespace mutations are atomic</a:t>
            </a:r>
          </a:p>
          <a:p>
            <a:pPr lvl="1" eaLnBrk="1" hangingPunct="1"/>
            <a:r>
              <a:rPr lang="en-US" altLang="en-US"/>
              <a:t>Handled exclusively by the master</a:t>
            </a:r>
          </a:p>
          <a:p>
            <a:pPr eaLnBrk="1" hangingPunct="1"/>
            <a:r>
              <a:rPr lang="en-US" altLang="en-US"/>
              <a:t>Status of a file region can be</a:t>
            </a:r>
          </a:p>
          <a:p>
            <a:pPr lvl="1" eaLnBrk="1" hangingPunct="1"/>
            <a:r>
              <a:rPr lang="en-US" altLang="en-US" b="1" i="1"/>
              <a:t>Consistent:</a:t>
            </a:r>
            <a:r>
              <a:rPr lang="en-US" altLang="en-US"/>
              <a:t> all clients see the same data</a:t>
            </a:r>
          </a:p>
          <a:p>
            <a:pPr lvl="1" eaLnBrk="1" hangingPunct="1"/>
            <a:r>
              <a:rPr lang="en-US" altLang="en-US" b="1" i="1"/>
              <a:t>Defined:</a:t>
            </a:r>
            <a:r>
              <a:rPr lang="en-US" altLang="en-US"/>
              <a:t> all clients see the same data, which include the entirety of the last mutation</a:t>
            </a:r>
          </a:p>
          <a:p>
            <a:pPr lvl="1" eaLnBrk="1" hangingPunct="1"/>
            <a:r>
              <a:rPr lang="en-US" altLang="en-US" b="1" i="1"/>
              <a:t>Undefined but consistent</a:t>
            </a:r>
            <a:r>
              <a:rPr lang="en-US" altLang="en-US"/>
              <a:t>: all clients see the same data but it may not reflect what any one mutation has written</a:t>
            </a:r>
          </a:p>
          <a:p>
            <a:pPr lvl="1" eaLnBrk="1" hangingPunct="1"/>
            <a:r>
              <a:rPr lang="en-US" altLang="en-US" b="1" i="1"/>
              <a:t>Inconsistent</a:t>
            </a:r>
            <a:r>
              <a:rPr lang="en-US" altLang="en-US"/>
              <a:t> : clients see different versions of the same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2678D8F1-CA71-3CC0-1433-94CBEAC32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Hadoop and MapReduce?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5FFBB57F-C8AA-4947-D1FF-514225581E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947863"/>
            <a:ext cx="8610600" cy="437673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It’s the </a:t>
            </a:r>
            <a:r>
              <a:rPr lang="en-US" altLang="en-US" sz="6000">
                <a:ea typeface="ＭＳ Ｐゴシック" panose="020B0600070205080204" pitchFamily="34" charset="-128"/>
              </a:rPr>
              <a:t>DATA</a:t>
            </a:r>
            <a:r>
              <a:rPr lang="en-US" altLang="en-US">
                <a:ea typeface="ＭＳ Ｐゴシック" panose="020B0600070205080204" pitchFamily="34" charset="-128"/>
              </a:rPr>
              <a:t>!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34A4EF64-49FA-989A-8F98-7B8434158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mutations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EE4FE3D6-5076-55F1-77EC-29B329A64F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680138"/>
            <a:ext cx="8229600" cy="3187262"/>
          </a:xfrm>
        </p:spPr>
        <p:txBody>
          <a:bodyPr/>
          <a:lstStyle/>
          <a:p>
            <a:pPr eaLnBrk="1" hangingPunct="1"/>
            <a:r>
              <a:rPr lang="en-US" altLang="en-US" b="1" i="1"/>
              <a:t>Writes:</a:t>
            </a:r>
          </a:p>
          <a:p>
            <a:pPr lvl="1" eaLnBrk="1" hangingPunct="1"/>
            <a:r>
              <a:rPr lang="en-US" altLang="en-US"/>
              <a:t>Cause data to be written at a specific offset</a:t>
            </a:r>
          </a:p>
          <a:p>
            <a:pPr eaLnBrk="1" hangingPunct="1"/>
            <a:r>
              <a:rPr lang="en-US" altLang="en-US" b="1" i="1"/>
              <a:t>Record appends:</a:t>
            </a:r>
          </a:p>
          <a:p>
            <a:pPr lvl="1" eaLnBrk="1" hangingPunct="1"/>
            <a:r>
              <a:rPr lang="en-US" altLang="en-US"/>
              <a:t>Cause data to be automatically appended at least once at an offset of GFS choosing</a:t>
            </a:r>
          </a:p>
          <a:p>
            <a:pPr eaLnBrk="1" hangingPunct="1"/>
            <a:r>
              <a:rPr lang="en-US" altLang="en-US"/>
              <a:t>Consistency is ensured by </a:t>
            </a:r>
          </a:p>
          <a:p>
            <a:pPr lvl="1" eaLnBrk="1" hangingPunct="1"/>
            <a:r>
              <a:rPr lang="en-US" altLang="en-US"/>
              <a:t>Applying mutations to a chunk in the same order</a:t>
            </a:r>
          </a:p>
          <a:p>
            <a:pPr lvl="1" eaLnBrk="1" hangingPunct="1"/>
            <a:r>
              <a:rPr lang="en-US" altLang="en-US"/>
              <a:t>Using chunk version numbers</a:t>
            </a:r>
          </a:p>
          <a:p>
            <a:pPr lvl="3" eaLnBrk="1" hangingPunct="1"/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AE5EE-7DC7-9720-BD17-29246B61F832}"/>
              </a:ext>
            </a:extLst>
          </p:cNvPr>
          <p:cNvSpPr txBox="1"/>
          <p:nvPr/>
        </p:nvSpPr>
        <p:spPr>
          <a:xfrm>
            <a:off x="457200" y="1469639"/>
            <a:ext cx="8229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A mutation is </a:t>
            </a:r>
            <a:r>
              <a:rPr lang="en-US" b="1">
                <a:solidFill>
                  <a:srgbClr val="0070C0"/>
                </a:solidFill>
              </a:rPr>
              <a:t>an operation that changes the contents or metadata of a chunk such as a write or an append operation.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E568FE77-3E47-15C5-BE1A-325489475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79451"/>
            <a:ext cx="8229600" cy="1028700"/>
          </a:xfrm>
        </p:spPr>
        <p:txBody>
          <a:bodyPr/>
          <a:lstStyle/>
          <a:p>
            <a:pPr eaLnBrk="1" hangingPunct="1"/>
            <a:r>
              <a:rPr lang="en-US" altLang="en-US"/>
              <a:t>Mutations (write or append)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3A98-DADA-1876-3650-3CF4192E3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75" y="1858963"/>
            <a:ext cx="5421313" cy="3140075"/>
          </a:xfrm>
        </p:spPr>
        <p:txBody>
          <a:bodyPr/>
          <a:lstStyle/>
          <a:p>
            <a:pPr marL="385763" indent="-385763" eaLnBrk="1" hangingPunct="1">
              <a:buSzPct val="100000"/>
              <a:buFont typeface="+mj-lt"/>
              <a:buAutoNum type="arabicPeriod"/>
              <a:defRPr/>
            </a:pPr>
            <a:r>
              <a:rPr lang="en-US" sz="1500"/>
              <a:t>Client requests a lease from master server </a:t>
            </a:r>
          </a:p>
          <a:p>
            <a:pPr marL="385763" indent="-385763" eaLnBrk="1" hangingPunct="1">
              <a:buSzPct val="100000"/>
              <a:buFont typeface="+mj-lt"/>
              <a:buAutoNum type="arabicPeriod"/>
              <a:defRPr/>
            </a:pPr>
            <a:r>
              <a:rPr lang="en-US" sz="1500"/>
              <a:t>Master server grants update permission to a client for a finite period of time (60 seconds)</a:t>
            </a:r>
          </a:p>
          <a:p>
            <a:pPr marL="385763" indent="-385763" eaLnBrk="1" hangingPunct="1">
              <a:buSzPct val="100000"/>
              <a:buFont typeface="+mj-lt"/>
              <a:buAutoNum type="arabicPeriod"/>
              <a:defRPr/>
            </a:pPr>
            <a:r>
              <a:rPr lang="en-US" sz="1500"/>
              <a:t>Client pushes data to all the replicas</a:t>
            </a:r>
          </a:p>
          <a:p>
            <a:pPr lvl="1" eaLnBrk="1" hangingPunct="1">
              <a:defRPr/>
            </a:pPr>
            <a:r>
              <a:rPr lang="en-US" sz="1500"/>
              <a:t>Data end in internal LRU buffer cache of each chunkserver </a:t>
            </a:r>
          </a:p>
          <a:p>
            <a:pPr marL="385763" indent="-385763" eaLnBrk="1" hangingPunct="1">
              <a:buSzPct val="100000"/>
              <a:buFont typeface="+mj-lt"/>
              <a:buAutoNum type="arabicPeriod"/>
              <a:defRPr/>
            </a:pPr>
            <a:r>
              <a:rPr lang="en-US" sz="1500"/>
              <a:t>Once the replicas have all ACKed receiving the data,</a:t>
            </a:r>
            <a:br>
              <a:rPr lang="en-US" sz="1500"/>
            </a:br>
            <a:r>
              <a:rPr lang="en-US" sz="1500"/>
              <a:t>client sends a write request to the primary replica.</a:t>
            </a:r>
            <a:br>
              <a:rPr lang="en-US" sz="1500"/>
            </a:br>
            <a:r>
              <a:rPr lang="en-US" sz="1500"/>
              <a:t>Primary assigns a serial number to the mutation and applies it to its local state</a:t>
            </a:r>
          </a:p>
          <a:p>
            <a:pPr marL="385763" indent="-385763" eaLnBrk="1" hangingPunct="1">
              <a:buSzPct val="100000"/>
              <a:buFont typeface="+mj-lt"/>
              <a:buAutoNum type="arabicPeriod" startAt="5"/>
              <a:defRPr/>
            </a:pPr>
            <a:r>
              <a:rPr lang="en-US" sz="1500"/>
              <a:t>Primary replicas forwards the write request to all secondary replicas, which apply the mutation in the same serial order.</a:t>
            </a:r>
          </a:p>
          <a:p>
            <a:pPr marL="385763" indent="-385763" eaLnBrk="1" hangingPunct="1">
              <a:buSzPct val="100000"/>
              <a:buFont typeface="+mj-lt"/>
              <a:buAutoNum type="arabicPeriod" startAt="5"/>
              <a:defRPr/>
            </a:pPr>
            <a:r>
              <a:rPr lang="en-US" sz="1500"/>
              <a:t>Secondary replicas reply to the primary once they have completed the operation</a:t>
            </a:r>
          </a:p>
          <a:p>
            <a:pPr marL="385763" indent="-385763" eaLnBrk="1" hangingPunct="1">
              <a:buSzPct val="100000"/>
              <a:buFont typeface="+mj-lt"/>
              <a:buAutoNum type="arabicPeriod" startAt="5"/>
              <a:defRPr/>
            </a:pPr>
            <a:r>
              <a:rPr lang="en-US" sz="1500"/>
              <a:t>Primary notifies to the client the mutation is completed</a:t>
            </a:r>
          </a:p>
          <a:p>
            <a:pPr marL="0" indent="0" eaLnBrk="1" hangingPunct="1">
              <a:buSzPct val="100000"/>
              <a:buFont typeface="Wingdings" pitchFamily="2" charset="2"/>
              <a:buNone/>
              <a:defRPr/>
            </a:pPr>
            <a:endParaRPr lang="en-US" sz="1500"/>
          </a:p>
        </p:txBody>
      </p:sp>
      <p:pic>
        <p:nvPicPr>
          <p:cNvPr id="63491" name="Picture 3">
            <a:extLst>
              <a:ext uri="{FF2B5EF4-FFF2-40B4-BE49-F238E27FC236}">
                <a16:creationId xmlns:a16="http://schemas.microsoft.com/office/drawing/2014/main" id="{4615B154-3634-213F-B2C8-C30B60093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8" y="1557338"/>
            <a:ext cx="3475037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E188804F-F296-51A9-D8D9-D4F116D6C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Atomic record appends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1857B4D7-76E2-F5A4-9D0C-1E34B16811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GFS appends the new data </a:t>
            </a:r>
          </a:p>
          <a:p>
            <a:pPr lvl="1" eaLnBrk="1" hangingPunct="1"/>
            <a:r>
              <a:rPr lang="en-US" altLang="en-US"/>
              <a:t>At least once</a:t>
            </a:r>
          </a:p>
          <a:p>
            <a:pPr lvl="1" eaLnBrk="1" hangingPunct="1"/>
            <a:r>
              <a:rPr lang="en-US" altLang="en-US"/>
              <a:t>Atomically</a:t>
            </a:r>
          </a:p>
          <a:p>
            <a:pPr lvl="1" eaLnBrk="1" hangingPunct="1"/>
            <a:r>
              <a:rPr lang="en-US" altLang="en-US"/>
              <a:t>At an offset of GFS choosing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Returns that offset to the client</a:t>
            </a:r>
          </a:p>
          <a:p>
            <a:pPr eaLnBrk="1" hangingPunct="1">
              <a:spcBef>
                <a:spcPts val="1350"/>
              </a:spcBef>
            </a:pPr>
            <a:r>
              <a:rPr lang="en-US" altLang="en-US"/>
              <a:t>Widely used to implement concurrent access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CD9B0234-452A-F54C-44D1-A78C9107C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Now let’s move to HDFS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D49BA497-3DB0-04AF-CD66-EA0ECEB49C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Many concepts are similar to the Google File System.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2">
            <a:extLst>
              <a:ext uri="{FF2B5EF4-FFF2-40B4-BE49-F238E27FC236}">
                <a16:creationId xmlns:a16="http://schemas.microsoft.com/office/drawing/2014/main" id="{46C9BC18-A811-867B-0676-E0ADC35563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549400"/>
            <a:ext cx="8610600" cy="5181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 source software framework designed for storage and processing of large scale data on clusters of commodity hardware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  <a:hlinkClick r:id="rId2"/>
              </a:rPr>
              <a:t>https://hadoop.apache.org/</a:t>
            </a: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Latest version: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3.4.0, March 17, 2024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6562" name="Title 1">
            <a:extLst>
              <a:ext uri="{FF2B5EF4-FFF2-40B4-BE49-F238E27FC236}">
                <a16:creationId xmlns:a16="http://schemas.microsoft.com/office/drawing/2014/main" id="{F331AA78-4128-FC76-89F4-125A00CCA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is Apache Hadoop?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9B082BA0-396E-8467-2F31-3FBA3DB4A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mbria" panose="02040503050406030204" pitchFamily="18" charset="0"/>
                <a:ea typeface="ＭＳ Ｐゴシック" panose="020B0600070205080204" pitchFamily="34" charset="-128"/>
              </a:rPr>
              <a:t>Goals/Features</a:t>
            </a:r>
          </a:p>
        </p:txBody>
      </p:sp>
      <p:pic>
        <p:nvPicPr>
          <p:cNvPr id="67586" name="Picture 3">
            <a:extLst>
              <a:ext uri="{FF2B5EF4-FFF2-40B4-BE49-F238E27FC236}">
                <a16:creationId xmlns:a16="http://schemas.microsoft.com/office/drawing/2014/main" id="{62B45BE2-9823-763D-4C4C-7BBF0E66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562600"/>
            <a:ext cx="17526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BAD877-E278-7FC3-F078-C79A0FB2A98F}"/>
              </a:ext>
            </a:extLst>
          </p:cNvPr>
          <p:cNvSpPr txBox="1"/>
          <p:nvPr/>
        </p:nvSpPr>
        <p:spPr>
          <a:xfrm>
            <a:off x="469900" y="974725"/>
            <a:ext cx="721360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>
              <a:latin typeface="Times New Roman" charset="0"/>
              <a:ea typeface="ＭＳ Ｐゴシック" charset="-128"/>
            </a:endParaRPr>
          </a:p>
          <a:p>
            <a:pPr lvl="1">
              <a:defRPr/>
            </a:pPr>
            <a:endParaRPr lang="en-US">
              <a:latin typeface="Times New Roman" charset="0"/>
              <a:ea typeface="ＭＳ Ｐゴシック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>
                <a:latin typeface="Times New Roman" charset="0"/>
                <a:ea typeface="ＭＳ Ｐゴシック" charset="-128"/>
              </a:rPr>
              <a:t>Abstract and facilitate the storage and processing of large  and rapidly growing data sets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>
                    <a:lumMod val="50000"/>
                  </a:schemeClr>
                </a:solidFill>
                <a:latin typeface="Times New Roman" charset="0"/>
                <a:ea typeface="ＭＳ Ｐゴシック" charset="-128"/>
              </a:rPr>
              <a:t>Structured and non-structured data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>
                    <a:lumMod val="50000"/>
                  </a:schemeClr>
                </a:solidFill>
                <a:latin typeface="Times New Roman" charset="0"/>
                <a:ea typeface="ＭＳ Ｐゴシック" charset="-128"/>
              </a:rPr>
              <a:t>Simple programming models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>
              <a:latin typeface="Times New Roman" charset="0"/>
              <a:ea typeface="ＭＳ Ｐゴシック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>
                <a:latin typeface="Times New Roman" charset="0"/>
                <a:ea typeface="ＭＳ Ｐゴシック" charset="-128"/>
              </a:rPr>
              <a:t>High scalability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>
              <a:latin typeface="Times New Roman" charset="0"/>
              <a:ea typeface="ＭＳ Ｐゴシック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>
                <a:latin typeface="Times New Roman" charset="0"/>
                <a:ea typeface="ＭＳ Ｐゴシック" charset="-128"/>
              </a:rPr>
              <a:t>Use commodity hardware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>
              <a:latin typeface="Times New Roman" charset="0"/>
              <a:ea typeface="ＭＳ Ｐゴシック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>
                <a:latin typeface="Times New Roman" charset="0"/>
                <a:ea typeface="ＭＳ Ｐゴシック" charset="-128"/>
              </a:rPr>
              <a:t>Fault-tolerance via replication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>
              <a:latin typeface="Times New Roman" charset="0"/>
              <a:ea typeface="ＭＳ Ｐゴシック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b="1">
                <a:solidFill>
                  <a:srgbClr val="993300"/>
                </a:solidFill>
                <a:latin typeface="Times New Roman" charset="0"/>
                <a:ea typeface="ＭＳ Ｐゴシック" charset="-128"/>
              </a:rPr>
              <a:t>Move computation rather than data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8DE703E0-3201-2650-4A29-FC196D52E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Hadoop project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CD542DE5-E03C-D52C-6EFD-2304497072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10600" cy="4432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project includes major components: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Hadoop </a:t>
            </a:r>
            <a:r>
              <a:rPr lang="en-US" altLang="en-US" b="1">
                <a:solidFill>
                  <a:srgbClr val="993300"/>
                </a:solidFill>
                <a:ea typeface="ＭＳ Ｐゴシック" panose="020B0600070205080204" pitchFamily="34" charset="-128"/>
              </a:rPr>
              <a:t>Common</a:t>
            </a:r>
            <a:r>
              <a:rPr lang="en-US" altLang="en-US">
                <a:ea typeface="ＭＳ Ｐゴシック" panose="020B0600070205080204" pitchFamily="34" charset="-128"/>
              </a:rPr>
              <a:t>: The common utilities that support the other Hadoop modules. </a:t>
            </a:r>
          </a:p>
          <a:p>
            <a:pPr lvl="1"/>
            <a:r>
              <a:rPr lang="en-US" altLang="en-US" b="1">
                <a:solidFill>
                  <a:srgbClr val="993300"/>
                </a:solidFill>
                <a:ea typeface="ＭＳ Ｐゴシック" panose="020B0600070205080204" pitchFamily="34" charset="-128"/>
              </a:rPr>
              <a:t>HDFS</a:t>
            </a:r>
            <a:r>
              <a:rPr lang="en-US" altLang="en-US">
                <a:ea typeface="ＭＳ Ｐゴシック" panose="020B0600070205080204" pitchFamily="34" charset="-128"/>
              </a:rPr>
              <a:t>: A distributed file system that provides high-throughput access to application data.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Hadoop </a:t>
            </a:r>
            <a:r>
              <a:rPr lang="en-US" altLang="en-US" b="1">
                <a:solidFill>
                  <a:srgbClr val="993300"/>
                </a:solidFill>
                <a:ea typeface="ＭＳ Ｐゴシック" panose="020B0600070205080204" pitchFamily="34" charset="-128"/>
              </a:rPr>
              <a:t>YARN</a:t>
            </a:r>
            <a:r>
              <a:rPr lang="en-US" altLang="en-US">
                <a:ea typeface="ＭＳ Ｐゴシック" panose="020B0600070205080204" pitchFamily="34" charset="-128"/>
              </a:rPr>
              <a:t>: A framework for job scheduling and cluster resource management.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Hadoop </a:t>
            </a:r>
            <a:r>
              <a:rPr lang="en-US" altLang="en-US" b="1">
                <a:solidFill>
                  <a:srgbClr val="993300"/>
                </a:solidFill>
                <a:ea typeface="ＭＳ Ｐゴシック" panose="020B0600070205080204" pitchFamily="34" charset="-128"/>
              </a:rPr>
              <a:t>MapReduce</a:t>
            </a:r>
            <a:r>
              <a:rPr lang="en-US" altLang="en-US">
                <a:ea typeface="ＭＳ Ｐゴシック" panose="020B0600070205080204" pitchFamily="34" charset="-128"/>
              </a:rPr>
              <a:t>: A YARN-based system for parallel processing of large data sets.</a:t>
            </a:r>
          </a:p>
          <a:p>
            <a:pPr lvl="1"/>
            <a:r>
              <a:rPr lang="en-US" altLang="en-US" b="1">
                <a:ea typeface="ＭＳ Ｐゴシック" panose="020B0600070205080204" pitchFamily="34" charset="-128"/>
                <a:hlinkClick r:id="rId2"/>
              </a:rPr>
              <a:t>Hadoop Ozone</a:t>
            </a:r>
            <a:r>
              <a:rPr lang="en-US" altLang="en-US">
                <a:ea typeface="ＭＳ Ｐゴシック" panose="020B0600070205080204" pitchFamily="34" charset="-128"/>
              </a:rPr>
              <a:t>: An object store for Hadoop.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5444773-7C4B-71F1-0FE7-2AF252D67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6192838"/>
            <a:ext cx="3317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http://hadoop.apache.org/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A5D619F7-67C6-0DBA-1C7D-8B47C2C45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Hadoop project (2)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7962C369-0D06-7FB4-C6E1-38889127F6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93800"/>
            <a:ext cx="8610600" cy="4432300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  <a:hlinkClick r:id="rId2"/>
              </a:rPr>
              <a:t>Ambari</a:t>
            </a:r>
            <a:r>
              <a:rPr lang="en-US" altLang="en-US" sz="2400">
                <a:ea typeface="ＭＳ Ｐゴシック" panose="020B0600070205080204" pitchFamily="34" charset="-128"/>
              </a:rPr>
              <a:t>: A web-based tool</a:t>
            </a:r>
          </a:p>
          <a:p>
            <a:r>
              <a:rPr lang="en-US" altLang="en-US" sz="2400">
                <a:ea typeface="ＭＳ Ｐゴシック" panose="020B0600070205080204" pitchFamily="34" charset="-128"/>
                <a:hlinkClick r:id="rId3"/>
              </a:rPr>
              <a:t>HBase</a:t>
            </a:r>
            <a:r>
              <a:rPr lang="en-US" altLang="en-US" sz="2400">
                <a:ea typeface="ＭＳ Ｐゴシック" panose="020B0600070205080204" pitchFamily="34" charset="-128"/>
              </a:rPr>
              <a:t>: Database model built on top of Hadoop to process large tables (Google BigTable)</a:t>
            </a:r>
          </a:p>
          <a:p>
            <a:pPr marL="285750" lvl="1" indent="-285750"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  <a:hlinkClick r:id="rId4"/>
              </a:rPr>
              <a:t>Hive</a:t>
            </a:r>
            <a:r>
              <a:rPr lang="en-US" altLang="en-US">
                <a:ea typeface="ＭＳ Ｐゴシック" panose="020B0600070205080204" pitchFamily="34" charset="-128"/>
              </a:rPr>
              <a:t>: Hadoop processing with SQL</a:t>
            </a:r>
          </a:p>
          <a:p>
            <a:r>
              <a:rPr lang="en-US" altLang="en-US" sz="2400">
                <a:ea typeface="ＭＳ Ｐゴシック" panose="020B0600070205080204" pitchFamily="34" charset="-128"/>
                <a:hlinkClick r:id="rId5"/>
              </a:rPr>
              <a:t>Mahout</a:t>
            </a:r>
            <a:r>
              <a:rPr lang="en-US" altLang="en-US" sz="2400">
                <a:ea typeface="ＭＳ Ｐゴシック" panose="020B0600070205080204" pitchFamily="34" charset="-128"/>
              </a:rPr>
              <a:t>: A Scalable machine learning and data mining library. </a:t>
            </a:r>
          </a:p>
          <a:p>
            <a:r>
              <a:rPr lang="en-US" altLang="en-US" sz="2400">
                <a:ea typeface="ＭＳ Ｐゴシック" panose="020B0600070205080204" pitchFamily="34" charset="-128"/>
                <a:hlinkClick r:id="rId6"/>
              </a:rPr>
              <a:t>Pig</a:t>
            </a:r>
            <a:r>
              <a:rPr lang="en-US" altLang="en-US" sz="2400">
                <a:ea typeface="ＭＳ Ｐゴシック" panose="020B0600070205080204" pitchFamily="34" charset="-128"/>
              </a:rPr>
              <a:t>: Hadoop processing with scripting</a:t>
            </a:r>
          </a:p>
          <a:p>
            <a:r>
              <a:rPr lang="en-US" altLang="en-US" sz="2400">
                <a:ea typeface="ＭＳ Ｐゴシック" panose="020B0600070205080204" pitchFamily="34" charset="-128"/>
                <a:hlinkClick r:id="rId7"/>
              </a:rPr>
              <a:t>ZooKeeper</a:t>
            </a:r>
            <a:r>
              <a:rPr lang="en-US" altLang="en-US" sz="2400">
                <a:ea typeface="ＭＳ Ｐゴシック" panose="020B0600070205080204" pitchFamily="34" charset="-128"/>
              </a:rPr>
              <a:t>: coordination service for distributed applications. 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And more</a:t>
            </a:r>
            <a:r>
              <a:rPr lang="is-IS" altLang="en-US" sz="2400">
                <a:ea typeface="ＭＳ Ｐゴシック" panose="020B0600070205080204" pitchFamily="34" charset="-128"/>
              </a:rPr>
              <a:t>….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D933E76-BE72-5BEE-CA3C-1A39D08E7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363" y="6488113"/>
            <a:ext cx="254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http://hadoop.apache.org/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Content Placeholder 1">
            <a:extLst>
              <a:ext uri="{FF2B5EF4-FFF2-40B4-BE49-F238E27FC236}">
                <a16:creationId xmlns:a16="http://schemas.microsoft.com/office/drawing/2014/main" id="{B9F4734E-298D-AD66-5DEC-7750BD65B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Data-intensive text processing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Assembly of large genomes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Graph mining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Machine learning and data mining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Large scale social network analysis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And more….</a:t>
            </a:r>
          </a:p>
        </p:txBody>
      </p:sp>
      <p:sp>
        <p:nvSpPr>
          <p:cNvPr id="70658" name="Title 2">
            <a:extLst>
              <a:ext uri="{FF2B5EF4-FFF2-40B4-BE49-F238E27FC236}">
                <a16:creationId xmlns:a16="http://schemas.microsoft.com/office/drawing/2014/main" id="{55498250-3402-C633-45BE-4935456C0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Uses for Hadoop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AE4E4036-E902-6E8A-2C8D-5EC7FA40C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 tIns="45720" bIns="45720"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More on Hadoop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EE0E7E1A-4F68-4EF4-E965-D6423CB01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24000"/>
            <a:ext cx="8915400" cy="5257800"/>
          </a:xfrm>
        </p:spPr>
        <p:txBody>
          <a:bodyPr/>
          <a:lstStyle/>
          <a:p>
            <a:pPr eaLnBrk="1" hangingPunct="1">
              <a:lnSpc>
                <a:spcPct val="114000"/>
              </a:lnSpc>
              <a:defRPr/>
            </a:pPr>
            <a:r>
              <a:rPr lang="en-US" altLang="en-US" sz="2400"/>
              <a:t>An open source, scalable, fault tolerant platform for distributed computing and storage developed by Apache</a:t>
            </a:r>
          </a:p>
          <a:p>
            <a:pPr lvl="1">
              <a:lnSpc>
                <a:spcPct val="114000"/>
              </a:lnSpc>
              <a:defRPr/>
            </a:pPr>
            <a:r>
              <a:rPr lang="en-US" altLang="en-US" sz="2000"/>
              <a:t>Initiated by the papers on MapReduce and Google File System</a:t>
            </a:r>
          </a:p>
          <a:p>
            <a:pPr lvl="1">
              <a:lnSpc>
                <a:spcPct val="114000"/>
              </a:lnSpc>
              <a:defRPr/>
            </a:pPr>
            <a:r>
              <a:rPr lang="en-US" altLang="en-US" sz="2000"/>
              <a:t>Started as open source DFS and MapReduce, but evolved to support other computational parts as Pig, Hive, etc.</a:t>
            </a:r>
          </a:p>
          <a:p>
            <a:pPr lvl="1" eaLnBrk="1" hangingPunct="1">
              <a:lnSpc>
                <a:spcPct val="114000"/>
              </a:lnSpc>
              <a:defRPr/>
            </a:pPr>
            <a:r>
              <a:rPr lang="en-US" altLang="en-US" sz="2000"/>
              <a:t>Written in Java</a:t>
            </a:r>
          </a:p>
          <a:p>
            <a:pPr lvl="1">
              <a:lnSpc>
                <a:spcPct val="114000"/>
              </a:lnSpc>
              <a:defRPr/>
            </a:pPr>
            <a:r>
              <a:rPr lang="en-US" altLang="en-US" sz="2000"/>
              <a:t>Hadoop is evolving to an OS for data center</a:t>
            </a:r>
          </a:p>
          <a:p>
            <a:pPr lvl="2">
              <a:lnSpc>
                <a:spcPct val="114000"/>
              </a:lnSpc>
              <a:defRPr/>
            </a:pPr>
            <a:r>
              <a:rPr lang="en-US" altLang="en-US" sz="2000"/>
              <a:t>For a discussion on OS for data centers, check:  </a:t>
            </a:r>
          </a:p>
          <a:p>
            <a:pPr marL="914400" lvl="2" indent="0">
              <a:lnSpc>
                <a:spcPct val="114000"/>
              </a:lnSpc>
              <a:buFontTx/>
              <a:buNone/>
              <a:defRPr/>
            </a:pPr>
            <a:r>
              <a:rPr lang="en-US" altLang="en-US" sz="2000">
                <a:hlinkClick r:id="rId3"/>
              </a:rPr>
              <a:t>The datacenter needs and OS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>
            <a:extLst>
              <a:ext uri="{FF2B5EF4-FFF2-40B4-BE49-F238E27FC236}">
                <a16:creationId xmlns:a16="http://schemas.microsoft.com/office/drawing/2014/main" id="{649C8592-DCE1-F64E-CB02-4ABB46F0B36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fld id="{01F1A4C9-1186-5444-9557-CBAE0BE1BBB2}" type="slidenum">
              <a:rPr lang="en-US" altLang="en-US" sz="1100"/>
              <a:pPr>
                <a:lnSpc>
                  <a:spcPct val="80000"/>
                </a:lnSpc>
              </a:pPr>
              <a:t>4</a:t>
            </a:fld>
            <a:endParaRPr lang="en-US" altLang="en-US" sz="11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43F490E-2902-CEF0-6562-DC744DD8A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much data is there?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DD9E236-2B23-8BDB-322A-DBD9F158B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89063"/>
            <a:ext cx="8705850" cy="685800"/>
          </a:xfrm>
        </p:spPr>
        <p:txBody>
          <a:bodyPr/>
          <a:lstStyle/>
          <a:p>
            <a:pPr marL="0" indent="0">
              <a:lnSpc>
                <a:spcPct val="60000"/>
              </a:lnSpc>
              <a:buFontTx/>
              <a:buNone/>
              <a:defRPr/>
            </a:pPr>
            <a:r>
              <a:rPr lang="en-US" altLang="zh-CN" sz="2000">
                <a:ea typeface="宋体" panose="02010600030101010101" pitchFamily="2" charset="-122"/>
              </a:rPr>
              <a:t>Lots of data have been collected and stored: web, scientific data, ecommerce transactions, digital media, financial institutes, social network…</a:t>
            </a:r>
          </a:p>
          <a:p>
            <a:pPr marL="342900" indent="-342900">
              <a:lnSpc>
                <a:spcPct val="60000"/>
              </a:lnSpc>
              <a:defRPr/>
            </a:pPr>
            <a:endParaRPr lang="en-US" altLang="zh-CN" sz="1800">
              <a:ea typeface="宋体" panose="02010600030101010101" pitchFamily="2" charset="-122"/>
            </a:endParaRPr>
          </a:p>
          <a:p>
            <a:pPr lvl="2">
              <a:lnSpc>
                <a:spcPct val="60000"/>
              </a:lnSpc>
              <a:defRPr/>
            </a:pPr>
            <a:endParaRPr lang="en-US" altLang="zh-CN" sz="1000">
              <a:ea typeface="宋体" panose="02010600030101010101" pitchFamily="2" charset="-122"/>
            </a:endParaRP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C13EBCD3-269D-EA8A-5112-9F03940FD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3089275"/>
            <a:ext cx="1295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1T=2</a:t>
            </a:r>
            <a:r>
              <a:rPr lang="en-US" altLang="zh-CN" baseline="30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40</a:t>
            </a:r>
          </a:p>
          <a:p>
            <a:pPr eaLnBrk="1" hangingPunct="1"/>
            <a:r>
              <a:rPr lang="en-US" altLang="zh-CN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1P=2</a:t>
            </a:r>
            <a:r>
              <a:rPr lang="en-US" altLang="zh-CN" baseline="30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50</a:t>
            </a:r>
          </a:p>
          <a:p>
            <a:r>
              <a:rPr lang="en-US" altLang="zh-CN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1E=2</a:t>
            </a:r>
            <a:r>
              <a:rPr lang="en-US" altLang="zh-CN" baseline="30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60</a:t>
            </a:r>
          </a:p>
          <a:p>
            <a:r>
              <a:rPr lang="en-US" altLang="zh-CN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1Z=2</a:t>
            </a:r>
            <a:r>
              <a:rPr lang="en-US" altLang="zh-CN" baseline="30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70</a:t>
            </a:r>
          </a:p>
        </p:txBody>
      </p:sp>
      <p:sp>
        <p:nvSpPr>
          <p:cNvPr id="34821" name="Rectangle 1">
            <a:extLst>
              <a:ext uri="{FF2B5EF4-FFF2-40B4-BE49-F238E27FC236}">
                <a16:creationId xmlns:a16="http://schemas.microsoft.com/office/drawing/2014/main" id="{EE924733-4973-EEB6-79F3-36AA0BC21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2525"/>
            <a:ext cx="8877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Source: </a:t>
            </a:r>
            <a:r>
              <a:rPr lang="en-US" altLang="en-US" sz="1800">
                <a:hlinkClick r:id="rId3"/>
              </a:rPr>
              <a:t>https://seedscientific.com/how-much-data-is-created-every-day/</a:t>
            </a:r>
            <a:r>
              <a:rPr lang="en-US" altLang="en-US" sz="1800"/>
              <a:t>, accessed 9/26/2024</a:t>
            </a: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4831C14A-F671-E0B3-7132-E58AD5FDF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076450"/>
            <a:ext cx="6811963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The amount of data in the world was estimated to be </a:t>
            </a:r>
            <a:r>
              <a:rPr lang="en-US" altLang="en-US" b="1"/>
              <a:t>44 zettabytes</a:t>
            </a:r>
            <a:r>
              <a:rPr lang="en-US" altLang="en-US"/>
              <a:t> at the dawn of 2020.</a:t>
            </a:r>
          </a:p>
          <a:p>
            <a:endParaRPr lang="en-US" altLang="en-US"/>
          </a:p>
          <a:p>
            <a:r>
              <a:rPr lang="en-US" altLang="en-US"/>
              <a:t>By 2025, the amount of data generated each day is expected to reach </a:t>
            </a:r>
            <a:r>
              <a:rPr lang="en-US" altLang="en-US" b="1"/>
              <a:t>463 exabytes</a:t>
            </a:r>
            <a:r>
              <a:rPr lang="en-US" altLang="en-US"/>
              <a:t> globally.</a:t>
            </a:r>
          </a:p>
          <a:p>
            <a:endParaRPr lang="en-US" altLang="en-US"/>
          </a:p>
          <a:p>
            <a:r>
              <a:rPr lang="en-US" altLang="en-US"/>
              <a:t>Google, Facebook, Microsoft, and Amazon store at least </a:t>
            </a:r>
            <a:r>
              <a:rPr lang="en-US" altLang="en-US" b="1"/>
              <a:t>1,200 petabytes</a:t>
            </a:r>
            <a:r>
              <a:rPr lang="en-US" altLang="en-US"/>
              <a:t> of information.</a:t>
            </a:r>
          </a:p>
          <a:p>
            <a:endParaRPr lang="en-US" altLang="en-US"/>
          </a:p>
          <a:p>
            <a:r>
              <a:rPr lang="en-US" altLang="en-US"/>
              <a:t>By 2025, there would be </a:t>
            </a:r>
            <a:r>
              <a:rPr lang="en-US" altLang="en-US" b="1"/>
              <a:t>75 billion</a:t>
            </a:r>
            <a:r>
              <a:rPr lang="en-US" altLang="en-US"/>
              <a:t> Internet-of-Things (IoT) devices in the world.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32CB6821-2376-9FDE-878C-2D79DA7A4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mbria" panose="02040503050406030204" pitchFamily="18" charset="0"/>
                <a:ea typeface="ＭＳ Ｐゴシック" panose="020B0600070205080204" pitchFamily="34" charset="-128"/>
              </a:rPr>
              <a:t>Hadoop Framework Tools</a:t>
            </a:r>
          </a:p>
        </p:txBody>
      </p:sp>
      <p:pic>
        <p:nvPicPr>
          <p:cNvPr id="73730" name="Picture 3">
            <a:extLst>
              <a:ext uri="{FF2B5EF4-FFF2-40B4-BE49-F238E27FC236}">
                <a16:creationId xmlns:a16="http://schemas.microsoft.com/office/drawing/2014/main" id="{22FE970E-343C-6AA5-E808-2A8952CB1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562600"/>
            <a:ext cx="17526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rationalintelligence.com/wp_log/wp-content/uploads/2011/08/Picture20.png">
            <a:extLst>
              <a:ext uri="{FF2B5EF4-FFF2-40B4-BE49-F238E27FC236}">
                <a16:creationId xmlns:a16="http://schemas.microsoft.com/office/drawing/2014/main" id="{048168DD-0A86-E152-8F73-22A985E60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1371600"/>
            <a:ext cx="754380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Box 2">
            <a:extLst>
              <a:ext uri="{FF2B5EF4-FFF2-40B4-BE49-F238E27FC236}">
                <a16:creationId xmlns:a16="http://schemas.microsoft.com/office/drawing/2014/main" id="{F9D5DD8A-E241-AFBD-8F64-C2EA346E9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6007100"/>
            <a:ext cx="548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Essential modules: HDFS and MapRedcue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2D2E0AFD-34C2-A2A2-BAFC-614D571C5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Hadoop Master-Slave Architecture </a:t>
            </a:r>
          </a:p>
        </p:txBody>
      </p:sp>
      <p:pic>
        <p:nvPicPr>
          <p:cNvPr id="74754" name="Picture 2" descr="adoop Cluster - Architecture and Components">
            <a:extLst>
              <a:ext uri="{FF2B5EF4-FFF2-40B4-BE49-F238E27FC236}">
                <a16:creationId xmlns:a16="http://schemas.microsoft.com/office/drawing/2014/main" id="{BC912FE0-977A-8049-9267-6FEC0D4BD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1130300"/>
            <a:ext cx="7199312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5">
            <a:extLst>
              <a:ext uri="{FF2B5EF4-FFF2-40B4-BE49-F238E27FC236}">
                <a16:creationId xmlns:a16="http://schemas.microsoft.com/office/drawing/2014/main" id="{4731642E-A734-EE37-B2AA-17943E9E9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562725"/>
            <a:ext cx="5562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Source: http://saphanatutorial.com/hadoop-cluster-architecture-and-core-components/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 descr="Image result for big data explosion ppt">
            <a:extLst>
              <a:ext uri="{FF2B5EF4-FFF2-40B4-BE49-F238E27FC236}">
                <a16:creationId xmlns:a16="http://schemas.microsoft.com/office/drawing/2014/main" id="{26823220-5171-1584-32C4-AF77DC422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652463"/>
            <a:ext cx="8197850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3">
            <a:extLst>
              <a:ext uri="{FF2B5EF4-FFF2-40B4-BE49-F238E27FC236}">
                <a16:creationId xmlns:a16="http://schemas.microsoft.com/office/drawing/2014/main" id="{E1253D40-0AEB-D253-8418-6FBE59385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6091238"/>
            <a:ext cx="2882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Source: slideshare.net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FE5C1EC6-5E90-E8D3-8B22-223F4ADC3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Big data challenges</a:t>
            </a:r>
          </a:p>
        </p:txBody>
      </p:sp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042F8140-747B-E9F7-0B04-D501E426291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fld id="{746CACB6-657B-B24A-B9B1-A53223AC43FF}" type="slidenum">
              <a:rPr lang="en-US" altLang="en-US" sz="1100"/>
              <a:pPr>
                <a:lnSpc>
                  <a:spcPct val="80000"/>
                </a:lnSpc>
              </a:pPr>
              <a:t>6</a:t>
            </a:fld>
            <a:endParaRPr lang="en-US" altLang="en-US" sz="1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90E2-FA77-E35B-434D-26CC439741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8370888" cy="47085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>
                <a:solidFill>
                  <a:srgbClr val="FF124B"/>
                </a:solidFill>
              </a:rPr>
              <a:t>Knowledge discovery</a:t>
            </a:r>
            <a:r>
              <a:rPr lang="en-US"/>
              <a:t> </a:t>
            </a:r>
            <a:r>
              <a:rPr lang="en-US">
                <a:solidFill>
                  <a:srgbClr val="FF124B"/>
                </a:solidFill>
              </a:rPr>
              <a:t>from large and fast growing datasets </a:t>
            </a:r>
            <a:r>
              <a:rPr lang="en-US"/>
              <a:t>is challenging. With rapid advancement and sophistication of experiment instrumentation, data is being generated at a high speed unprecedented in history.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rgbClr val="FF124B"/>
                </a:solidFill>
              </a:rPr>
              <a:t>High variety of big data </a:t>
            </a:r>
            <a:r>
              <a:rPr lang="en-US"/>
              <a:t>in data types, representation, and semantic interpretation makes general-purpose storage systems or conventional databases unacceptably inefficient and slow. The design for systems support for big data analytics must be semantics- and application-aware.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As the size and complexity of storage systems scale up to accommodate big data, the frequency of hardware, system or software </a:t>
            </a:r>
            <a:r>
              <a:rPr lang="en-US">
                <a:solidFill>
                  <a:srgbClr val="FF124B"/>
                </a:solidFill>
              </a:rPr>
              <a:t>failures</a:t>
            </a:r>
            <a:r>
              <a:rPr lang="en-US"/>
              <a:t> grows proportionally.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4A7A1C3F-8717-D9A7-9261-70B59AAD4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fundamental question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B2E30ECB-B735-D3B2-66A7-762CD45C9F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00" y="1981200"/>
            <a:ext cx="8483600" cy="4343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 the era of big data, how to process data efficiently in a timely and cost-effective manner?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 platform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Hadoop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A programming modelMapReduce</a:t>
            </a:r>
          </a:p>
          <a:p>
            <a:endParaRPr lang="en-US" altLang="en-US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Together, a reliable, scalable, and distributed computing platform for parallel processing of very large datasets.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3">
            <a:extLst>
              <a:ext uri="{FF2B5EF4-FFF2-40B4-BE49-F238E27FC236}">
                <a16:creationId xmlns:a16="http://schemas.microsoft.com/office/drawing/2014/main" id="{B17E1254-7588-D031-67D1-AE7C3F6C5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1219200"/>
            <a:ext cx="65976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192C6127-D2D9-4183-B615-CBF06197D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444500"/>
            <a:ext cx="8610600" cy="685800"/>
          </a:xfrm>
        </p:spPr>
        <p:txBody>
          <a:bodyPr/>
          <a:lstStyle/>
          <a:p>
            <a:r>
              <a:rPr lang="en-US" altLang="en-US">
                <a:latin typeface="Cambria" panose="02040503050406030204" pitchFamily="18" charset="0"/>
                <a:ea typeface="ＭＳ Ｐゴシック" panose="020B0600070205080204" pitchFamily="34" charset="-128"/>
              </a:rPr>
              <a:t>Brief history of Hadoop</a:t>
            </a:r>
          </a:p>
        </p:txBody>
      </p:sp>
      <p:sp>
        <p:nvSpPr>
          <p:cNvPr id="40962" name="TextBox 6">
            <a:extLst>
              <a:ext uri="{FF2B5EF4-FFF2-40B4-BE49-F238E27FC236}">
                <a16:creationId xmlns:a16="http://schemas.microsoft.com/office/drawing/2014/main" id="{4FE0D791-4CE2-225E-50C4-ABC29233B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1289050"/>
            <a:ext cx="8331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B050"/>
                </a:solidFill>
              </a:rPr>
              <a:t>2005</a:t>
            </a:r>
            <a:r>
              <a:rPr lang="en-US" altLang="en-US"/>
              <a:t>: Doug Cutting and  Michael J. Cafarella developed Hadoop to support distribution for the </a:t>
            </a:r>
            <a:r>
              <a:rPr lang="en-US" altLang="en-US">
                <a:hlinkClick r:id="rId2" tooltip="Nutch"/>
              </a:rPr>
              <a:t>Nutch</a:t>
            </a:r>
            <a:r>
              <a:rPr lang="en-US" altLang="en-US"/>
              <a:t> search engine project.</a:t>
            </a:r>
          </a:p>
          <a:p>
            <a:endParaRPr lang="en-US" altLang="en-US"/>
          </a:p>
          <a:p>
            <a:r>
              <a:rPr lang="en-US" altLang="en-US"/>
              <a:t>The project was funded by Yahoo.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00B050"/>
                </a:solidFill>
              </a:rPr>
              <a:t>2006</a:t>
            </a:r>
            <a:r>
              <a:rPr lang="en-US" altLang="en-US"/>
              <a:t>: Yahoo gave the project to Apache Software Foundation.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00B050"/>
                </a:solidFill>
              </a:rPr>
              <a:t>July 2008: </a:t>
            </a:r>
            <a:r>
              <a:rPr lang="en-US" altLang="en-US">
                <a:hlinkClick r:id="rId3"/>
              </a:rPr>
              <a:t>Hadoop Wins Terabyte Sort Benchmark</a:t>
            </a:r>
            <a:r>
              <a:rPr lang="en-US" altLang="en-US"/>
              <a:t>: One of Yahoo's Hadoop clusters sorted 1 terabyte of data in 209 seconds, beating the previous record of 297 seconds.</a:t>
            </a:r>
          </a:p>
        </p:txBody>
      </p:sp>
      <p:pic>
        <p:nvPicPr>
          <p:cNvPr id="40963" name="Picture 9">
            <a:extLst>
              <a:ext uri="{FF2B5EF4-FFF2-40B4-BE49-F238E27FC236}">
                <a16:creationId xmlns:a16="http://schemas.microsoft.com/office/drawing/2014/main" id="{1E04F950-DA27-3B6D-5631-054AC14BA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48325"/>
            <a:ext cx="4419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1">
            <a:extLst>
              <a:ext uri="{FF2B5EF4-FFF2-40B4-BE49-F238E27FC236}">
                <a16:creationId xmlns:a16="http://schemas.microsoft.com/office/drawing/2014/main" id="{49527397-C5F3-8D8B-31EE-59D692A6C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5940425"/>
            <a:ext cx="3317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http://hadoop.apache.org/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abrown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abrown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brow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rown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7">
      <a:dk1>
        <a:srgbClr val="000000"/>
      </a:dk1>
      <a:lt1>
        <a:srgbClr val="FFFFFF"/>
      </a:lt1>
      <a:dk2>
        <a:srgbClr val="000000"/>
      </a:dk2>
      <a:lt2>
        <a:srgbClr val="CC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663300"/>
      </a:hlink>
      <a:folHlink>
        <a:srgbClr val="CC99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ook Chapter VIIII [Compatibility Mode]" id="{25D45D3C-36C0-4594-81E2-3243780395F3}" vid="{03FD76ED-B60A-4FB7-8934-0E1A6803D12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</TotalTime>
  <Words>1902</Words>
  <Application>Microsoft Macintosh PowerPoint</Application>
  <PresentationFormat>On-screen Show (4:3)</PresentationFormat>
  <Paragraphs>288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ＭＳ Ｐゴシック</vt:lpstr>
      <vt:lpstr>宋体</vt:lpstr>
      <vt:lpstr>Arial</vt:lpstr>
      <vt:lpstr>Arial Black</vt:lpstr>
      <vt:lpstr>Cambria</vt:lpstr>
      <vt:lpstr>Tahoma</vt:lpstr>
      <vt:lpstr>Times New Roman</vt:lpstr>
      <vt:lpstr>Wingdings</vt:lpstr>
      <vt:lpstr>Wingdings 2</vt:lpstr>
      <vt:lpstr>abrown-template</vt:lpstr>
      <vt:lpstr>Pixel</vt:lpstr>
      <vt:lpstr>CIS 4517/5517:  Data Intensive and Cloud Computing  Distributed file systems: GFS</vt:lpstr>
      <vt:lpstr>Outline</vt:lpstr>
      <vt:lpstr>Why Hadoop and MapReduce?</vt:lpstr>
      <vt:lpstr>How much data is there?</vt:lpstr>
      <vt:lpstr>PowerPoint Presentation</vt:lpstr>
      <vt:lpstr>Big data challenges</vt:lpstr>
      <vt:lpstr>A fundamental question</vt:lpstr>
      <vt:lpstr>PowerPoint Presentation</vt:lpstr>
      <vt:lpstr>Brief history of Hadoop</vt:lpstr>
      <vt:lpstr>Google Origins</vt:lpstr>
      <vt:lpstr>Let’s first look at Google File System</vt:lpstr>
      <vt:lpstr>THE GOOGLE FILE SYSTEM</vt:lpstr>
      <vt:lpstr>An unusual environment</vt:lpstr>
      <vt:lpstr>Design Assumptions (I)</vt:lpstr>
      <vt:lpstr>Design Assumptions (II)</vt:lpstr>
      <vt:lpstr>User interface (I)</vt:lpstr>
      <vt:lpstr>User interface (II)</vt:lpstr>
      <vt:lpstr>The files</vt:lpstr>
      <vt:lpstr>GFS clusters</vt:lpstr>
      <vt:lpstr>Architecture</vt:lpstr>
      <vt:lpstr>The master server</vt:lpstr>
      <vt:lpstr>PowerPoint Presentation</vt:lpstr>
      <vt:lpstr>The chunk servers</vt:lpstr>
      <vt:lpstr>Accessing a file</vt:lpstr>
      <vt:lpstr>Chunk size</vt:lpstr>
      <vt:lpstr>Metadata</vt:lpstr>
      <vt:lpstr>Chunk locations</vt:lpstr>
      <vt:lpstr>Operation log</vt:lpstr>
      <vt:lpstr>Consistency model</vt:lpstr>
      <vt:lpstr>Data mutations</vt:lpstr>
      <vt:lpstr>Mutations (write or append)</vt:lpstr>
      <vt:lpstr>Atomic record appends</vt:lpstr>
      <vt:lpstr>Now let’s move to HDFS</vt:lpstr>
      <vt:lpstr>What is Apache Hadoop?</vt:lpstr>
      <vt:lpstr>Goals/Features</vt:lpstr>
      <vt:lpstr>Hadoop project</vt:lpstr>
      <vt:lpstr>Hadoop project (2)</vt:lpstr>
      <vt:lpstr>Uses for Hadoop</vt:lpstr>
      <vt:lpstr>More on Hadoop</vt:lpstr>
      <vt:lpstr>Hadoop Framework Tools</vt:lpstr>
      <vt:lpstr>Hadoop Master-Slave Architecture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subject/>
  <dc:creator>Xubin He</dc:creator>
  <cp:keywords/>
  <dc:description/>
  <cp:lastModifiedBy>Xubin He</cp:lastModifiedBy>
  <cp:revision>2</cp:revision>
  <dcterms:created xsi:type="dcterms:W3CDTF">2012-01-18T19:23:25Z</dcterms:created>
  <dcterms:modified xsi:type="dcterms:W3CDTF">2024-10-03T14:40:33Z</dcterms:modified>
  <cp:category/>
</cp:coreProperties>
</file>