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300" r:id="rId2"/>
    <p:sldMasterId id="2147484312" r:id="rId3"/>
  </p:sldMasterIdLst>
  <p:notesMasterIdLst>
    <p:notesMasterId r:id="rId43"/>
  </p:notesMasterIdLst>
  <p:handoutMasterIdLst>
    <p:handoutMasterId r:id="rId44"/>
  </p:handoutMasterIdLst>
  <p:sldIdLst>
    <p:sldId id="852" r:id="rId4"/>
    <p:sldId id="756" r:id="rId5"/>
    <p:sldId id="288" r:id="rId6"/>
    <p:sldId id="257" r:id="rId7"/>
    <p:sldId id="830" r:id="rId8"/>
    <p:sldId id="838" r:id="rId9"/>
    <p:sldId id="839" r:id="rId10"/>
    <p:sldId id="840" r:id="rId11"/>
    <p:sldId id="854" r:id="rId12"/>
    <p:sldId id="853" r:id="rId13"/>
    <p:sldId id="860" r:id="rId14"/>
    <p:sldId id="861" r:id="rId15"/>
    <p:sldId id="262" r:id="rId16"/>
    <p:sldId id="831" r:id="rId17"/>
    <p:sldId id="832" r:id="rId18"/>
    <p:sldId id="841" r:id="rId19"/>
    <p:sldId id="842" r:id="rId20"/>
    <p:sldId id="843" r:id="rId21"/>
    <p:sldId id="816" r:id="rId22"/>
    <p:sldId id="810" r:id="rId23"/>
    <p:sldId id="862" r:id="rId24"/>
    <p:sldId id="863" r:id="rId25"/>
    <p:sldId id="270" r:id="rId26"/>
    <p:sldId id="298" r:id="rId27"/>
    <p:sldId id="864" r:id="rId28"/>
    <p:sldId id="865" r:id="rId29"/>
    <p:sldId id="301" r:id="rId30"/>
    <p:sldId id="873" r:id="rId31"/>
    <p:sldId id="835" r:id="rId32"/>
    <p:sldId id="836" r:id="rId33"/>
    <p:sldId id="837" r:id="rId34"/>
    <p:sldId id="870" r:id="rId35"/>
    <p:sldId id="794" r:id="rId36"/>
    <p:sldId id="801" r:id="rId37"/>
    <p:sldId id="802" r:id="rId38"/>
    <p:sldId id="805" r:id="rId39"/>
    <p:sldId id="856" r:id="rId40"/>
    <p:sldId id="820" r:id="rId41"/>
    <p:sldId id="85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2B627-2C7E-6A4D-B3B9-6BF3EFDA7DC3}" v="1" dt="2024-10-08T20:44:1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9912B627-2C7E-6A4D-B3B9-6BF3EFDA7DC3}"/>
    <pc:docChg chg="undo custSel delSld modSld">
      <pc:chgData name="Xubin He" userId="a33a216f-f5a5-48b2-8576-548ff3eb278c" providerId="ADAL" clId="{9912B627-2C7E-6A4D-B3B9-6BF3EFDA7DC3}" dt="2024-10-08T20:47:56.128" v="6" actId="2696"/>
      <pc:docMkLst>
        <pc:docMk/>
      </pc:docMkLst>
      <pc:sldChg chg="modNotesTx">
        <pc:chgData name="Xubin He" userId="a33a216f-f5a5-48b2-8576-548ff3eb278c" providerId="ADAL" clId="{9912B627-2C7E-6A4D-B3B9-6BF3EFDA7DC3}" dt="2024-10-08T20:37:26.316" v="4" actId="20577"/>
        <pc:sldMkLst>
          <pc:docMk/>
          <pc:sldMk cId="0" sldId="830"/>
        </pc:sldMkLst>
      </pc:sldChg>
      <pc:sldChg chg="modSp">
        <pc:chgData name="Xubin He" userId="a33a216f-f5a5-48b2-8576-548ff3eb278c" providerId="ADAL" clId="{9912B627-2C7E-6A4D-B3B9-6BF3EFDA7DC3}" dt="2024-10-08T20:44:11.915" v="5" actId="14100"/>
        <pc:sldMkLst>
          <pc:docMk/>
          <pc:sldMk cId="0" sldId="863"/>
        </pc:sldMkLst>
        <pc:picChg chg="mod">
          <ac:chgData name="Xubin He" userId="a33a216f-f5a5-48b2-8576-548ff3eb278c" providerId="ADAL" clId="{9912B627-2C7E-6A4D-B3B9-6BF3EFDA7DC3}" dt="2024-10-08T20:44:11.915" v="5" actId="14100"/>
          <ac:picMkLst>
            <pc:docMk/>
            <pc:sldMk cId="0" sldId="863"/>
            <ac:picMk id="97281" creationId="{447DAE0B-6663-06C8-382E-055CAD224F4A}"/>
          </ac:picMkLst>
        </pc:picChg>
      </pc:sldChg>
      <pc:sldChg chg="del">
        <pc:chgData name="Xubin He" userId="a33a216f-f5a5-48b2-8576-548ff3eb278c" providerId="ADAL" clId="{9912B627-2C7E-6A4D-B3B9-6BF3EFDA7DC3}" dt="2024-10-08T20:47:56.128" v="6" actId="2696"/>
        <pc:sldMkLst>
          <pc:docMk/>
          <pc:sldMk cId="0" sldId="8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75DEB71-E9A5-E208-3ABE-7310ABC52B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7BBD720-E75C-B39E-71D3-0DCD3F838A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75173ED4-59E6-575F-A857-A271C4C2C6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C0A53B62-5BDC-7757-37D2-BA2C34E20C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8427A-9922-6242-A60E-7EC42AF0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AFD381D-DB05-EDAF-A7DD-A6537779A4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E4D414-A43E-89FC-D6A3-6B1D25F6E5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2201A46-F7D5-62DF-FC15-80B0C7FBAF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30A465A-2ACB-A0EC-6B10-C234B36F8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A9A3549-155F-D2C0-CB21-0550D3C647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0AD46C11-B582-0007-6791-34E7F3550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6CE059-24EF-704F-BAA2-EF664BDE1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A97E82-4ED7-4347-B0BC-C64DE55354F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81667C92-84A4-430F-43DE-DA843908E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616D3B2F-9604-0A11-4CF6-8E49C8F6D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39E8-23CA-BD9F-01D3-83FB756E5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F89B168-E9C2-3F42-9C91-221E704DA19B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9EE0DC8D-11A9-0DDF-FE68-5CE11239E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EF14E28D-4CFD-353D-EB2D-483FBC8EA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EA7F-7E4D-5579-E6C8-B467CFDF0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1C11A6A-567B-8C46-B5A8-866A7B7E11CC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4474036B-3A9D-B818-701A-D9CC9375C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3DE2F807-515E-54E0-C89C-0BA30CD0A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94199-D0B8-3332-ECBB-841AD5734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E414F46-84DB-E94B-A9D7-B408688DEC90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89839F36-89E2-9578-0DC9-C328FE456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5BCA0386-49C7-3F15-BB42-3087E5E81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7BC4-7F67-6D96-F5FD-0826F3960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6500" name="Slide Number Placeholder 4">
            <a:extLst>
              <a:ext uri="{FF2B5EF4-FFF2-40B4-BE49-F238E27FC236}">
                <a16:creationId xmlns:a16="http://schemas.microsoft.com/office/drawing/2014/main" id="{7C31A9A5-0E89-FFF2-2393-BFA9C360E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533C16B-9FAD-394D-9134-0B2D5EA7AB8C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F5147C41-67BC-6CB9-7F06-13E00AA88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A4C1F2C9-F30B-BAB5-90D0-E09B150F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763EDB41-BE58-DFF0-5BCF-0B2145AE7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AA1CB5B-C126-2948-B45B-293D7C598F0A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5FA18286-65EB-5410-CB2C-027926216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>
            <a:extLst>
              <a:ext uri="{FF2B5EF4-FFF2-40B4-BE49-F238E27FC236}">
                <a16:creationId xmlns:a16="http://schemas.microsoft.com/office/drawing/2014/main" id="{05DB30E0-2AE8-BE11-57B3-3BDD8698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7C1994A7-CD57-4E12-D691-BE2A9CF02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EC5241-957E-B84E-AFAE-2CE7439C643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>
            <a:extLst>
              <a:ext uri="{FF2B5EF4-FFF2-40B4-BE49-F238E27FC236}">
                <a16:creationId xmlns:a16="http://schemas.microsoft.com/office/drawing/2014/main" id="{6D5881D3-BCCC-33C2-916B-BF127516F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>
            <a:extLst>
              <a:ext uri="{FF2B5EF4-FFF2-40B4-BE49-F238E27FC236}">
                <a16:creationId xmlns:a16="http://schemas.microsoft.com/office/drawing/2014/main" id="{C6210B87-F870-140D-C937-DB112215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8787" name="Slide Number Placeholder 3">
            <a:extLst>
              <a:ext uri="{FF2B5EF4-FFF2-40B4-BE49-F238E27FC236}">
                <a16:creationId xmlns:a16="http://schemas.microsoft.com/office/drawing/2014/main" id="{4367A9AF-21A8-C43F-9288-1809FF00C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B442537-DEEA-AA48-B00D-31A33C8E5BB9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6C72B611-6D29-493E-EBCE-E7F57F204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E3C8D355-9A32-1B39-102D-3D76AA63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63AC6244-4494-AA52-0A93-75674D7A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D843C0A0-770D-9ED3-7E99-790BBC0C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1A5DE04-C5BB-BB3C-BBE6-159D8375E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683337-25D9-F241-A725-E4C5FF682B1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B2DBE187-C4A1-BDC1-C2C2-BCED871CF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B8B8663B-AC18-49F0-BFFC-D8C15BD1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Secondary name node is not a backup, it </a:t>
            </a:r>
            <a:r>
              <a:rPr lang="en-US" altLang="en-US" dirty="0" err="1">
                <a:ea typeface="ＭＳ Ｐゴシック" panose="020B0600070205080204" pitchFamily="34" charset="-128"/>
              </a:rPr>
              <a:t>seves</a:t>
            </a:r>
            <a:r>
              <a:rPr lang="en-US" altLang="en-US" dirty="0">
                <a:ea typeface="ＭＳ Ｐゴシック" panose="020B0600070205080204" pitchFamily="34" charset="-128"/>
              </a:rPr>
              <a:t> as a house keeping.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0172-3808-3F7A-C2B0-B5023A1B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15B32F39-5C88-B3B7-32F4-0BB32D288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429DEC-AB5E-9146-99CC-F216658D8CF2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CE059-24EF-704F-BAA2-EF664BDE105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4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65469A66-CCEF-BFE6-9AFA-20639CB6D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DE6268CF-CF62-B283-37DD-9A0E2716C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73ED9-D77E-80B9-D829-46FDCD8FA6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80900" name="Slide Number Placeholder 4">
            <a:extLst>
              <a:ext uri="{FF2B5EF4-FFF2-40B4-BE49-F238E27FC236}">
                <a16:creationId xmlns:a16="http://schemas.microsoft.com/office/drawing/2014/main" id="{F03F744C-F78F-D9B0-1C75-505F8955B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B1CC86-B900-4E4C-8A17-AB1157DD3A6D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0948CC1-0355-2416-0410-9B9F7CCB1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71DE5659-ACC8-C172-13E0-5ADD818A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DAC3F428-8302-4C49-6BF2-B3C571ACE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53EFF0-FE94-EC40-BB25-89088A175A8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4C60D55D-6A43-495A-9A5F-DA676F93C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D2DAF013-CC08-1C31-5345-EC1A9AC8D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68CC4526-65C6-7AB1-1143-E7DEEA0F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8C8D5D-EA78-DA4D-BA16-F63EF6340A0A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54A37DF0-9BB4-9D98-9C30-9926FFEB6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33BC47E-2272-2D93-629F-90E5F000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A3B42C88-B81C-59A7-0C52-11352F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164AF4-A8C9-6948-BA2F-5AA48C2DD0AF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7C9040EE-5AD9-01C3-2BD2-5D6D192FA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6410E58E-1834-A4D0-1DB0-BBF230FF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CD80D-8BBD-3505-D8B1-A4340A9F1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4B552FD-1F26-594F-99B9-0B2CBAEC244F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1938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2967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5162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7732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25483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EA6489-E8E7-6EC7-3E95-4A4B222A5C2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51C66F2D-08C9-F3E6-16F7-692CB28780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5FBAF90-90F8-2640-E4F8-7E600FD22E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41CFDC10-1245-2071-5909-4209AD20F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E3C7CA4B-BE7C-35B7-6A71-8F136BCA56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BCB27229-BCA2-D64F-5AEB-C9463F13A6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51FDD7BA-7E4B-84CA-E033-73CE2A4B4A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A1AAA4D1-8D36-6D73-16CA-56FD3E3D79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4A3E70B3-3AC1-335E-A6CC-17365638BA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8DDC688-5D80-D568-D265-0140DE31D5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2425BA87-BB46-53BA-68AB-62EA84398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514A75DF-0276-9BA6-01AF-214D3C6333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4124CFC-22A5-20EB-D2C4-453F63CA85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62F6C1C5-3A0C-D8AB-7DA1-83F428F2C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77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77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5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F78C503-4212-BA69-9889-1362146AF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EB8F7-8B64-584F-B06D-92509F157696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E6E4ACE-87CA-6CEA-CB54-013F4F2215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8CB98CD-E05F-BCBE-2487-59BFD118B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1CE59-3FCA-4F4F-9573-C091C1829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934A98-3F8B-17BE-2C94-D1FF8AAAA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BADBD6-9245-D20C-280B-A18B6E188B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104DD-B5AE-D343-B382-D5576BEDE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8EDA174-42B0-3C94-E688-57398BB29D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85F2E-F4AE-CD46-87E1-701B29D5F831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0841F3-9024-56F8-A736-524F5B6107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D02E2B-08A1-8889-6DD9-44F8B93912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B993-4782-F349-A40B-1CE68B3EB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DB25648-DDA2-F69B-BD9A-431BE4CF8A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C9912-4616-7F45-AB40-F4B14F7DF446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D56DD5-ECA3-8AA9-3050-29FCFB475B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E98035-ED6B-0D41-03B4-D647B8AA12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DBCEC-B787-9740-BE04-468F9D74C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6975BB-8374-6720-C965-C7A492053E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7C9D9-6DA9-2942-83C2-1A94BFC78203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29B439-BFE5-7281-3D5F-A0D8EFDC5F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1B08BC-B648-1C8A-F56C-F391CE582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9CF80-E7ED-3540-B8C1-4598AEF8A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37BD11D-CAB5-DC95-DDEC-61EAE9D23D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E450-BC8B-0D4D-B40C-E67ECDAD3A19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D957-D282-9EAF-839A-B5B6C942C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29FFB-5B83-F684-EFB7-FF643AC645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A8B40-8E84-FD43-8345-051226DB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C7859EC-59CE-4D9D-F463-7DCECDCABC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7ABBD-6524-9D48-AB0A-C3E236B21578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4915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0BD278-4EA7-CE38-EDF8-17B3F20BA8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AE92B4-8447-22B3-EDCC-0F129DBEC9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B9BFF-38FF-6B4D-9BF0-D02D3EC2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956A2AF-977D-DD07-A4C4-079626A721E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82D7-57E0-9A48-AC16-33F4A2C7591E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EE5C60-3785-7E24-4B29-F869AA3B12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47DC2E-8900-8727-CF96-8AB8151BB8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B668-9516-7C4B-BE49-0D3E520C7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A1BD729-0D8E-718B-A74E-83B9FD40C5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CFDD1-88AD-4541-97B8-8F3361621182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9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42070E-6683-EFA7-F8F9-8A27EEAF5B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E08F31-C3DE-462C-B9DE-DA12565D98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EA5D-1824-C64A-9BE6-7D2130B66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69225E2-FAD5-978B-2496-603B0ABD70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5ABF-FADA-4E4B-97B8-5032DA765FF6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3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C1B46C-A653-0096-00DE-88628366E3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448CF9-211D-C170-57ED-F7BEF48E2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222F-AFF8-9F4A-A71E-A2ADDC276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CDBEFE1-5B36-F9A0-2918-B668E5D811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AC58-F6FC-6E44-8C74-956B2B18E2E9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6D3AA7-E3F9-CD9F-CDC7-870C260E06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AF5273-F26E-2ADA-3161-C681066A3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38BF5-94A0-CA43-8F03-2F7005385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5F7F3F5-E9FF-EF11-2BE7-6BF862021F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034D-55F6-234C-BE38-B5ABEC9FE312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37EE-3994-FBE6-72FB-68BD3C59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A1BA-E8F9-07BF-41E3-7935F4ED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386E-9F9B-EFD1-C95C-DD0D0838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8A3FC-E167-7841-837F-6BA13CFF5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7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084B-96EC-1830-3E83-06E13424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7C61-9F43-6368-981D-0CB9B3C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6376-0E8C-9F1E-CE3D-00376594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B5C4C-DD61-424A-A9FE-E2337E7A5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2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B3A4-ABF8-C891-A135-20D069E6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8AC3-DAD7-C3EA-8C09-7C0A388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D24A-3DEC-185F-75A6-5F8F6140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70836-059A-C64F-B16A-40E4E32EA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4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D4DEEE-4A18-24F0-AA93-161B2C16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78628E-1011-A195-74BD-73022128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3746A1-773A-85E3-DB4F-D28D2828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FE13A-8690-FF44-9F72-A57C6DB2A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9F344F-F4CB-B7E5-1DFC-73F230DD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F88217-7DF2-272F-37C0-F444454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2492B9-361C-6A2E-DA2C-84965D7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B76F7-BAA2-854B-9524-F945CDA73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92163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A3B542-9E07-D8D4-8C98-F5B1110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810D27-290E-A03C-9DA0-C5B325A4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89EF64-67B4-C081-5962-42275711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3183-962E-844E-A1A3-ECB1819EB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5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D73DF5-9B53-C5AA-EDAC-A36A727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13D1AD-C69F-AC63-971F-F1B4F4D3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5C7443-5679-8315-E2A1-A011A6D0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F3DD2-2847-F34B-9270-161C22605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26F192-A3F7-8E99-ADBD-489EC0A6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C4116B-34BF-C80F-C69B-6F8C5DC0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9FACB6-6104-FC97-560C-BEBCF528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31D8D-CD2F-864A-BE17-E0019DA99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19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337C8C-5803-B1AC-07ED-92548609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C03240-4FEA-82ED-4A23-D80B6F82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56F783-45A5-58F4-0896-890AB1A8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03D1B-A1F7-3C47-BDB3-770C35A1B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5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F48D-9718-7239-F25E-DB937FE7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F4D1-C190-8697-FB9A-D968CCA9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6B2A-E125-AE7D-CD70-7125A90E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72A1A-1B72-8846-858D-E027EE273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3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9C0B-DB70-90BF-980F-7BA7AE69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D22C-F08B-E15C-FF08-3A3E0376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1A7-496F-133F-F503-FB818E49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8A44C-F4F3-1941-9903-A49B054DE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903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3795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6825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28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923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1497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28D931F-EACB-C2B0-7247-F8A4455F3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901C30E-1A9F-8F28-F489-17C3C38433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AECF50D-6BC4-3848-BA40-EA060DB17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71C25A97-D519-DDAF-3268-F2557FD6A7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CBC39C7-1CBA-54CE-9C3C-FEB9B5B6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345C10A4-B9B7-7CBE-C3AC-2AF558EA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81CDD971-DE3D-1E26-8FA8-AD5600F3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CEE6FED4-69E2-EDF5-3A9E-7B0010940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7FE6B70E-36BC-EB85-8E24-BF5A4748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D5B1EA69-0027-0231-D693-E4490217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0D9181D2-04EE-4BF0-AC63-639BC393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AA501F7-1BA8-7053-3EBD-30FF3B10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D576F8C3-0804-5E5F-683F-CA46D0E3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E5E89DD7-73B8-BC61-BE01-601DCF8C5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385043D7-3656-3BBB-81B5-97D32D551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52" name="Rectangle 16">
            <a:extLst>
              <a:ext uri="{FF2B5EF4-FFF2-40B4-BE49-F238E27FC236}">
                <a16:creationId xmlns:a16="http://schemas.microsoft.com/office/drawing/2014/main" id="{5296D725-274F-7083-EBB5-EB1D422D4A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900"/>
            </a:lvl1pPr>
          </a:lstStyle>
          <a:p>
            <a:pPr>
              <a:defRPr/>
            </a:pPr>
            <a:fld id="{7B679639-34E1-EE4F-BC38-F32E04060AE4}" type="datetimeFigureOut">
              <a:rPr lang="en-US"/>
              <a:pPr>
                <a:defRPr/>
              </a:pPr>
              <a:t>10/8/24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6BA71C8B-C8D4-68B7-B74B-577B68184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C71836F8-7EFF-3CFC-8105-1189D546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E1C1-7105-AED8-1D87-AE6CF2C8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1509-E323-5B8F-DC90-4B7AF706C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3388-9DBE-D9D1-F7EE-D20E7576E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AD7282-7048-2E47-9F95-0BA6BF855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malsolo.com/blog4java/?p=51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lsolo.com/blog4java/?p=51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2.7.3/hadoop-project-dist/hadoop-common/ClusterSetup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LXPLb6EX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HDFSCommand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mapreduce-client/hadoop-mapreduce-client-core/MapReduceTutorial.html" TargetMode="External"/><Relationship Id="rId7" Type="http://schemas.openxmlformats.org/officeDocument/2006/relationships/hyperlink" Target="http://hadoop.apache.org/docs/r2.7.3/hadoop-project-dist/hadoop-common/ClusterSetup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ngax.com/install-apache-hadoop-ubuntu-cluster-setup/" TargetMode="External"/><Relationship Id="rId5" Type="http://schemas.openxmlformats.org/officeDocument/2006/relationships/hyperlink" Target="http://hadoop.apache.org/docs/r2.7.3/hadoop-project-dist/hadoop-common/SingleCluster.html#Pseudo-Distributed_Operation" TargetMode="External"/><Relationship Id="rId4" Type="http://schemas.openxmlformats.org/officeDocument/2006/relationships/hyperlink" Target="http://docs.aws.amazon.com/emr/latest/ManagementGuide/emr-gs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gfs-sosp2003.pdf" TargetMode="External"/><Relationship Id="rId7" Type="http://schemas.openxmlformats.org/officeDocument/2006/relationships/hyperlink" Target="https://research.google.com/archive/mapreduce-osdi04.pdf" TargetMode="External"/><Relationship Id="rId2" Type="http://schemas.openxmlformats.org/officeDocument/2006/relationships/hyperlink" Target="https://storageconference.us/2010/Papers/MSST/Shvachk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eveloperworks/library/wa-introhdfs/index.html" TargetMode="External"/><Relationship Id="rId5" Type="http://schemas.openxmlformats.org/officeDocument/2006/relationships/hyperlink" Target="https://hadoop.apache.org/docs/current/hadoop-project-dist/hadoop-hdfs/HdfsDesign.html" TargetMode="External"/><Relationship Id="rId4" Type="http://schemas.openxmlformats.org/officeDocument/2006/relationships/hyperlink" Target="https://cse.buffalo.edu/~okennedy/courses/cse704fa2012/2.2-HDFS.ppt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.buffalo.edu/~okennedy/courses/cse704fa2012/2.2-HDF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Distributed file systems: HDFS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EA12910-A181-73F0-A137-7F58E588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HDFS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E9146580-27B2-336D-0654-BBF6C710E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4800600"/>
            <a:ext cx="8153400" cy="1752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Inspired by Google FS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Master/slave architecture</a:t>
            </a:r>
          </a:p>
          <a:p>
            <a:pPr lvl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NameNode is master (meta-data operations, access control)</a:t>
            </a:r>
          </a:p>
          <a:p>
            <a:pPr lvl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DataNodes are slaves</a:t>
            </a:r>
          </a:p>
        </p:txBody>
      </p:sp>
      <p:pic>
        <p:nvPicPr>
          <p:cNvPr id="81923" name="Picture 4">
            <a:extLst>
              <a:ext uri="{FF2B5EF4-FFF2-40B4-BE49-F238E27FC236}">
                <a16:creationId xmlns:a16="http://schemas.microsoft.com/office/drawing/2014/main" id="{3D6F83E5-D75F-4DD9-612A-26A9CCE2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2100"/>
            <a:ext cx="65246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E17E-7413-6704-132C-7C7DDE93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HDFS is a block-structured file system: Files are divided into blocks (or chunks) with a default size of 128MB.</a:t>
            </a:r>
          </a:p>
          <a:p>
            <a:pPr marL="0" indent="0">
              <a:buFontTx/>
              <a:buNone/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A file may consist of many blocks, which are stored across a cluster of one or more machines. 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Each block of a file is replicated across a number of machines (3 by default).</a:t>
            </a:r>
          </a:p>
        </p:txBody>
      </p:sp>
      <p:sp>
        <p:nvSpPr>
          <p:cNvPr id="83970" name="Title 1">
            <a:extLst>
              <a:ext uri="{FF2B5EF4-FFF2-40B4-BE49-F238E27FC236}">
                <a16:creationId xmlns:a16="http://schemas.microsoft.com/office/drawing/2014/main" id="{C604F55E-20B3-1BDE-7E67-1B547D9BE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HDFS blocks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Content Placeholder 4" descr="C:\Users\bunny\AppData\Roaming\Tencent\Users\501239855\QQ\WinTemp\RichOle\0$BK[BAQ(OAT{}B%KS{3CC0.jpg">
            <a:extLst>
              <a:ext uri="{FF2B5EF4-FFF2-40B4-BE49-F238E27FC236}">
                <a16:creationId xmlns:a16="http://schemas.microsoft.com/office/drawing/2014/main" id="{AB47D515-DD1B-D0D3-3F7E-F583E148511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8113" y="1379538"/>
            <a:ext cx="5973762" cy="4483100"/>
          </a:xfrm>
        </p:spPr>
      </p:pic>
      <p:sp>
        <p:nvSpPr>
          <p:cNvPr id="84994" name="Title 2">
            <a:extLst>
              <a:ext uri="{FF2B5EF4-FFF2-40B4-BE49-F238E27FC236}">
                <a16:creationId xmlns:a16="http://schemas.microsoft.com/office/drawing/2014/main" id="{9216C6CC-B9ED-DE12-B090-AFC3E092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HDFS block replication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182D-5863-1AC2-4870-6126F2DB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FontTx/>
              <a:buNone/>
              <a:defRPr/>
            </a:pPr>
            <a:r>
              <a:rPr lang="en-US" sz="2400">
                <a:solidFill>
                  <a:srgbClr val="333C8D"/>
                </a:solidFill>
              </a:rPr>
              <a:t>      </a:t>
            </a: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HDFS stores file system metadata and application data separately.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 u="sng">
                <a:solidFill>
                  <a:srgbClr val="333C8D"/>
                </a:solidFill>
              </a:rPr>
              <a:t>Metadata</a:t>
            </a:r>
            <a:r>
              <a:rPr lang="en-US" sz="2400">
                <a:solidFill>
                  <a:srgbClr val="333C8D"/>
                </a:solidFill>
              </a:rPr>
              <a:t> refers to file metadata(attributes such as permissions, modification, access times, namespace and disk space quotas).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HDFS stores metadata on a dedicated server, called the </a:t>
            </a:r>
            <a:r>
              <a:rPr lang="en-US" sz="2400" err="1">
                <a:solidFill>
                  <a:srgbClr val="333C8D"/>
                </a:solidFill>
              </a:rPr>
              <a:t>NameNode</a:t>
            </a:r>
            <a:r>
              <a:rPr lang="en-US" sz="2400">
                <a:solidFill>
                  <a:srgbClr val="333C8D"/>
                </a:solidFill>
              </a:rPr>
              <a:t> (Master). Application data are stored on other servers called </a:t>
            </a:r>
            <a:r>
              <a:rPr lang="en-US" sz="2400" err="1">
                <a:solidFill>
                  <a:srgbClr val="333C8D"/>
                </a:solidFill>
              </a:rPr>
              <a:t>DataNodes</a:t>
            </a:r>
            <a:r>
              <a:rPr lang="en-US" sz="2400">
                <a:solidFill>
                  <a:srgbClr val="333C8D"/>
                </a:solidFill>
              </a:rPr>
              <a:t> (Slaves).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All servers are fully connected and communicate with each other.</a:t>
            </a:r>
          </a:p>
        </p:txBody>
      </p:sp>
      <p:sp>
        <p:nvSpPr>
          <p:cNvPr id="86018" name="Title 1">
            <a:extLst>
              <a:ext uri="{FF2B5EF4-FFF2-40B4-BE49-F238E27FC236}">
                <a16:creationId xmlns:a16="http://schemas.microsoft.com/office/drawing/2014/main" id="{CDF5BC00-24F4-1B24-9EE7-D9B4FE79E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333C8D"/>
                </a:solidFill>
                <a:ea typeface="ＭＳ Ｐゴシック" panose="020B0600070205080204" pitchFamily="34" charset="-128"/>
              </a:rPr>
              <a:t>NameNode and DataNodes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6E857437-E77C-0B8A-2550-13D18098A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Reading data from HDFS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FEF5B-0755-2ACC-D803-81257DD9FF79}"/>
              </a:ext>
            </a:extLst>
          </p:cNvPr>
          <p:cNvSpPr txBox="1"/>
          <p:nvPr/>
        </p:nvSpPr>
        <p:spPr>
          <a:xfrm>
            <a:off x="304800" y="5997575"/>
            <a:ext cx="5030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latin typeface="+mn-lt"/>
                <a:ea typeface="ＭＳ Ｐゴシック" charset="-128"/>
                <a:hlinkClick r:id="rId2"/>
              </a:rPr>
              <a:t>http://malsolo.com/blog4java/?p=516</a:t>
            </a:r>
            <a:endParaRPr lang="en-US" sz="2000">
              <a:latin typeface="+mn-lt"/>
              <a:ea typeface="ＭＳ Ｐゴシック" charset="-128"/>
            </a:endParaRPr>
          </a:p>
        </p:txBody>
      </p:sp>
      <p:pic>
        <p:nvPicPr>
          <p:cNvPr id="88067" name="Picture 2" descr="E:\NJIT\Grading\Fall 15\CS 643\HDFS_Client_Read_File.jpg">
            <a:extLst>
              <a:ext uri="{FF2B5EF4-FFF2-40B4-BE49-F238E27FC236}">
                <a16:creationId xmlns:a16="http://schemas.microsoft.com/office/drawing/2014/main" id="{FC8041A6-7936-8A7E-54AE-BA503333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1163"/>
            <a:ext cx="7239000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3308EC27-ACCE-A4DA-5E68-340CDAA72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data to HDFS</a:t>
            </a:r>
          </a:p>
        </p:txBody>
      </p:sp>
      <p:pic>
        <p:nvPicPr>
          <p:cNvPr id="89090" name="Picture 2" descr="E:\NJIT\Grading\Fall 15\CS 643\HDFS_Client_Write_File.png">
            <a:extLst>
              <a:ext uri="{FF2B5EF4-FFF2-40B4-BE49-F238E27FC236}">
                <a16:creationId xmlns:a16="http://schemas.microsoft.com/office/drawing/2014/main" id="{51801756-D78C-E057-822D-C896EE52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00200"/>
            <a:ext cx="70342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A97F2-08F4-9E2B-5AF8-EF0FEC52E7AB}"/>
              </a:ext>
            </a:extLst>
          </p:cNvPr>
          <p:cNvSpPr txBox="1"/>
          <p:nvPr/>
        </p:nvSpPr>
        <p:spPr>
          <a:xfrm>
            <a:off x="304800" y="6229350"/>
            <a:ext cx="5030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latin typeface="+mn-lt"/>
                <a:ea typeface="ＭＳ Ｐゴシック" charset="-128"/>
                <a:hlinkClick r:id="rId3"/>
              </a:rPr>
              <a:t>http://malsolo.com/blog4java/?p=516</a:t>
            </a:r>
            <a:endParaRPr lang="en-US" sz="2000"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D9E1B600-3627-A36F-5F4E-92477DA39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workflow in HDFS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0FE7A2C0-5198-C55A-BCC3-E6140FC84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140700" cy="78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is data loaded?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4ACBA2D-7956-CDBE-41D5-0CD4ABF7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90116" name="Picture 4" descr="adoop Cluster - Architecture and Components">
            <a:extLst>
              <a:ext uri="{FF2B5EF4-FFF2-40B4-BE49-F238E27FC236}">
                <a16:creationId xmlns:a16="http://schemas.microsoft.com/office/drawing/2014/main" id="{35D7371B-B45E-102B-3E96-FF1EC3AF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641600"/>
            <a:ext cx="7366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06648406-2496-78EF-7356-EEED9D7F7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workflow in HDFS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234E2197-03D4-2A3F-3809-7362A9BD8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50900"/>
            <a:ext cx="7404100" cy="279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Where to load?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287E697-B6EE-182D-152D-2B6FF355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91140" name="Picture 2" descr="adoop Cluster - Architecture and Components">
            <a:extLst>
              <a:ext uri="{FF2B5EF4-FFF2-40B4-BE49-F238E27FC236}">
                <a16:creationId xmlns:a16="http://schemas.microsoft.com/office/drawing/2014/main" id="{3B8355A6-6908-8A6D-6E05-C18F85C9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252538"/>
            <a:ext cx="726122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4B3AA7B7-B17D-2583-17D8-96D5FB531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workflow in HDFS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83F5C546-3B10-F0F2-EB8A-0CEB0F1AA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81063"/>
            <a:ext cx="7404100" cy="279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How to replicate?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C7D2B97-7BCE-519F-CF03-A6E3D81F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92164" name="Picture 2" descr="adoop Cluster - Architecture and Components">
            <a:extLst>
              <a:ext uri="{FF2B5EF4-FFF2-40B4-BE49-F238E27FC236}">
                <a16:creationId xmlns:a16="http://schemas.microsoft.com/office/drawing/2014/main" id="{88BBDD08-EB08-BCD2-3D38-29855BFE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36700"/>
            <a:ext cx="7115175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1DEBA3-F070-56E2-3B6D-5C735AE7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88" y="1770063"/>
            <a:ext cx="7780337" cy="3657600"/>
          </a:xfrm>
        </p:spPr>
        <p:txBody>
          <a:bodyPr/>
          <a:lstStyle/>
          <a:p>
            <a:pPr marL="109728" indent="0">
              <a:buFontTx/>
              <a:buNone/>
              <a:defRPr/>
            </a:pPr>
            <a:r>
              <a:rPr lang="en-US"/>
              <a:t>“You know you have a distributed system when the crash of a computer you’ve never heard of stops you from getting any work done.” –Leslie Lamport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Distributed systems must be designed with the expectation of failures.</a:t>
            </a:r>
          </a:p>
        </p:txBody>
      </p:sp>
      <p:sp>
        <p:nvSpPr>
          <p:cNvPr id="93186" name="Title 2">
            <a:extLst>
              <a:ext uri="{FF2B5EF4-FFF2-40B4-BE49-F238E27FC236}">
                <a16:creationId xmlns:a16="http://schemas.microsoft.com/office/drawing/2014/main" id="{76B2FF7D-3308-EC01-83D3-1603BFD22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Distributed System: Problems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BA9C68F-6747-1531-C948-02DE92F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Previous class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931CFF2-4D5C-C5F2-65C0-2E02BEBFF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1600200"/>
            <a:ext cx="8415337" cy="5029200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GFS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D926FE8D-68C1-C36A-3F31-EDA035A5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6421438"/>
            <a:ext cx="8702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i="1"/>
              <a:t>Courtesy: Some slides are adopted and modified from J.F. Paris, Kennedy, C. Borcea and N. Venkatasubramanian, and the papers of GFS and HDFS.</a:t>
            </a:r>
          </a:p>
          <a:p>
            <a:r>
              <a:rPr lang="en-US" altLang="en-US" sz="1100" i="1"/>
              <a:t>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>
            <a:extLst>
              <a:ext uri="{FF2B5EF4-FFF2-40B4-BE49-F238E27FC236}">
                <a16:creationId xmlns:a16="http://schemas.microsoft.com/office/drawing/2014/main" id="{52FC6849-CA5F-B24E-A356-86E932E4A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Failures</a:t>
            </a:r>
            <a:endParaRPr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D3F27-41D7-6E1B-1D00-880C4E3F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600200"/>
            <a:ext cx="4956175" cy="4495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2595"/>
              <a:t>In large data centers, the Annualized Failure Rates (AFRs) of disk drives are more than 3%.</a:t>
            </a:r>
          </a:p>
          <a:p>
            <a:pPr>
              <a:spcBef>
                <a:spcPts val="1200"/>
              </a:spcBef>
              <a:defRPr/>
            </a:pPr>
            <a:r>
              <a:rPr lang="en-US" sz="2595"/>
              <a:t>The observed disk </a:t>
            </a:r>
            <a:r>
              <a:rPr lang="en-US" sz="2595" err="1"/>
              <a:t>AFRs</a:t>
            </a:r>
            <a:r>
              <a:rPr lang="en-US" sz="2595"/>
              <a:t> range from from 1.1% to as high as 25%, which are by a factor of up to 30 higher than the datasheet </a:t>
            </a:r>
            <a:r>
              <a:rPr lang="en-US" sz="2595" err="1"/>
              <a:t>AFRs</a:t>
            </a:r>
            <a:r>
              <a:rPr lang="en-US" sz="2595"/>
              <a:t>. </a:t>
            </a:r>
            <a:r>
              <a:rPr lang="en-US" altLang="zh-CN" sz="1297"/>
              <a:t>[</a:t>
            </a:r>
            <a:r>
              <a:rPr lang="en-US" sz="1297" err="1"/>
              <a:t>BSchroeder</a:t>
            </a:r>
            <a:r>
              <a:rPr lang="en-US" sz="1297"/>
              <a:t> and Gibson]</a:t>
            </a:r>
            <a:endParaRPr lang="en-US" sz="3200"/>
          </a:p>
          <a:p>
            <a:pPr>
              <a:defRPr/>
            </a:pPr>
            <a:endParaRPr lang="en-US" sz="320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595"/>
              <a:t>Concurrent failures are not rare. 37% failures are concurrent. </a:t>
            </a:r>
            <a:r>
              <a:rPr lang="en-US" altLang="zh-CN" sz="1297"/>
              <a:t>[Ford et al, OSDI’10]</a:t>
            </a:r>
            <a:endParaRPr lang="en-US" altLang="zh-CN" sz="2595"/>
          </a:p>
          <a:p>
            <a:pPr>
              <a:defRPr/>
            </a:pPr>
            <a:endParaRPr lang="zh-CN" altLang="en-US"/>
          </a:p>
        </p:txBody>
      </p:sp>
      <p:pic>
        <p:nvPicPr>
          <p:cNvPr id="95235" name="Picture 4">
            <a:extLst>
              <a:ext uri="{FF2B5EF4-FFF2-40B4-BE49-F238E27FC236}">
                <a16:creationId xmlns:a16="http://schemas.microsoft.com/office/drawing/2014/main" id="{FE4CFBE4-CAAA-1DA7-0D0A-FDB8F7D6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562350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5">
            <a:extLst>
              <a:ext uri="{FF2B5EF4-FFF2-40B4-BE49-F238E27FC236}">
                <a16:creationId xmlns:a16="http://schemas.microsoft.com/office/drawing/2014/main" id="{27A2E23E-6D1D-633F-D500-70FEDC78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8200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en-US" altLang="en-US" sz="1200"/>
              <a:t>Source: Pinheiro et al, “</a:t>
            </a:r>
            <a:r>
              <a:rPr lang="en-US" altLang="zh-CN" sz="1200"/>
              <a:t>Failure Trends in a Large Disk Drive Population</a:t>
            </a:r>
            <a:r>
              <a:rPr lang="en-US" altLang="en-US" sz="1200"/>
              <a:t>“, FAST’07</a:t>
            </a:r>
          </a:p>
        </p:txBody>
      </p:sp>
      <p:sp>
        <p:nvSpPr>
          <p:cNvPr id="95237" name="Slide Number Placeholder 8">
            <a:extLst>
              <a:ext uri="{FF2B5EF4-FFF2-40B4-BE49-F238E27FC236}">
                <a16:creationId xmlns:a16="http://schemas.microsoft.com/office/drawing/2014/main" id="{D6ACF654-3DF4-B5B4-53E0-EC42A9EAB8E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BA20490D-6D7F-4A4C-8205-B209FA7CCF1B}" type="slidenum">
              <a:rPr lang="en-US" altLang="en-US" sz="1100"/>
              <a:pPr>
                <a:lnSpc>
                  <a:spcPct val="80000"/>
                </a:lnSpc>
              </a:pPr>
              <a:t>20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D20DE4A6-9ABC-30BB-5EF0-4A25231E3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detect failures?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2645FE79-E81A-7828-DF18-DC34729E2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C8D"/>
                </a:solidFill>
                <a:ea typeface="ＭＳ Ｐゴシック" panose="020B0600070205080204" pitchFamily="34" charset="-128"/>
              </a:rPr>
              <a:t>NameNode and DataNode: </a:t>
            </a:r>
            <a:r>
              <a:rPr lang="en-US" altLang="en-US" i="1">
                <a:solidFill>
                  <a:srgbClr val="333C8D"/>
                </a:solidFill>
                <a:ea typeface="ＭＳ Ｐゴシック" panose="020B0600070205080204" pitchFamily="34" charset="-128"/>
              </a:rPr>
              <a:t>Heartbeats</a:t>
            </a:r>
            <a:r>
              <a:rPr lang="en-US" altLang="en-US" sz="3200" i="1">
                <a:solidFill>
                  <a:srgbClr val="333C8D"/>
                </a:solidFill>
                <a:ea typeface="ＭＳ Ｐゴシック" panose="020B0600070205080204" pitchFamily="34" charset="-128"/>
              </a:rPr>
              <a:t>.</a:t>
            </a:r>
            <a:endParaRPr lang="en-US" altLang="en-US" i="1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333C8D"/>
                </a:solidFill>
                <a:ea typeface="ＭＳ Ｐゴシック" panose="020B0600070205080204" pitchFamily="34" charset="-128"/>
              </a:rPr>
              <a:t>Every DataNode sends </a:t>
            </a:r>
            <a:r>
              <a:rPr lang="en-US" altLang="en-US" i="1">
                <a:solidFill>
                  <a:srgbClr val="333C8D"/>
                </a:solidFill>
                <a:ea typeface="ＭＳ Ｐゴシック" panose="020B0600070205080204" pitchFamily="34" charset="-128"/>
              </a:rPr>
              <a:t>heartbeats </a:t>
            </a:r>
            <a:r>
              <a:rPr lang="en-US" altLang="en-US">
                <a:solidFill>
                  <a:srgbClr val="333C8D"/>
                </a:solidFill>
                <a:ea typeface="ＭＳ Ｐゴシック" panose="020B0600070205080204" pitchFamily="34" charset="-128"/>
              </a:rPr>
              <a:t>to the NameNode periodically to confirm that </a:t>
            </a:r>
            <a:r>
              <a:rPr lang="en-US" altLang="en-US" u="sng">
                <a:solidFill>
                  <a:srgbClr val="333C8D"/>
                </a:solidFill>
                <a:ea typeface="ＭＳ Ｐゴシック" panose="020B0600070205080204" pitchFamily="34" charset="-128"/>
              </a:rPr>
              <a:t>the DataNode is functional.  </a:t>
            </a:r>
          </a:p>
          <a:p>
            <a:endParaRPr lang="en-US" altLang="en-US" u="sng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u="sng">
                <a:solidFill>
                  <a:srgbClr val="333C8D"/>
                </a:solidFill>
                <a:ea typeface="ＭＳ Ｐゴシック" panose="020B0600070205080204" pitchFamily="34" charset="-128"/>
              </a:rPr>
              <a:t>“I am alive.”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Content Placeholder 2">
            <a:extLst>
              <a:ext uri="{FF2B5EF4-FFF2-40B4-BE49-F238E27FC236}">
                <a16:creationId xmlns:a16="http://schemas.microsoft.com/office/drawing/2014/main" id="{447DAE0B-6663-06C8-382E-055CAD224F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975" y="1600201"/>
            <a:ext cx="7258050" cy="4523874"/>
          </a:xfrm>
        </p:spPr>
      </p:pic>
      <p:sp>
        <p:nvSpPr>
          <p:cNvPr id="97282" name="Title 4">
            <a:extLst>
              <a:ext uri="{FF2B5EF4-FFF2-40B4-BE49-F238E27FC236}">
                <a16:creationId xmlns:a16="http://schemas.microsoft.com/office/drawing/2014/main" id="{47C54233-161C-E85D-C127-73D981582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Heartbeats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2">
            <a:extLst>
              <a:ext uri="{FF2B5EF4-FFF2-40B4-BE49-F238E27FC236}">
                <a16:creationId xmlns:a16="http://schemas.microsoft.com/office/drawing/2014/main" id="{52A1EE81-12C8-2A0B-2BA5-11980E867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solidFill>
                  <a:srgbClr val="333C8D"/>
                </a:solidFill>
              </a:rPr>
              <a:t>A DataNode identifies block replicas in its possession to the NameNode by sending a </a:t>
            </a:r>
            <a:r>
              <a:rPr lang="en-US" altLang="en-US" sz="2600" i="1">
                <a:solidFill>
                  <a:srgbClr val="333C8D"/>
                </a:solidFill>
              </a:rPr>
              <a:t>block report</a:t>
            </a:r>
            <a:r>
              <a:rPr lang="en-US" altLang="en-US" sz="2600">
                <a:solidFill>
                  <a:srgbClr val="333C8D"/>
                </a:solidFill>
              </a:rPr>
              <a:t>. A block report contains the </a:t>
            </a:r>
            <a:r>
              <a:rPr lang="en-US" altLang="en-US" sz="2600" b="1" i="1">
                <a:solidFill>
                  <a:srgbClr val="333C8D"/>
                </a:solidFill>
              </a:rPr>
              <a:t>block id</a:t>
            </a:r>
            <a:r>
              <a:rPr lang="en-US" altLang="en-US" sz="2600">
                <a:solidFill>
                  <a:srgbClr val="333C8D"/>
                </a:solidFill>
              </a:rPr>
              <a:t>, the </a:t>
            </a:r>
            <a:r>
              <a:rPr lang="en-US" altLang="en-US" sz="2600" b="1" i="1">
                <a:solidFill>
                  <a:srgbClr val="333C8D"/>
                </a:solidFill>
              </a:rPr>
              <a:t>generation stamp </a:t>
            </a:r>
            <a:r>
              <a:rPr lang="en-US" altLang="en-US" sz="2600">
                <a:solidFill>
                  <a:srgbClr val="333C8D"/>
                </a:solidFill>
              </a:rPr>
              <a:t>and the </a:t>
            </a:r>
            <a:r>
              <a:rPr lang="en-US" altLang="en-US" sz="2600" b="1">
                <a:solidFill>
                  <a:srgbClr val="333C8D"/>
                </a:solidFill>
              </a:rPr>
              <a:t>length for each block replica </a:t>
            </a:r>
            <a:r>
              <a:rPr lang="en-US" altLang="en-US" sz="2600">
                <a:solidFill>
                  <a:srgbClr val="333C8D"/>
                </a:solidFill>
              </a:rPr>
              <a:t>the server hosts. </a:t>
            </a:r>
          </a:p>
          <a:p>
            <a:pPr eaLnBrk="1" hangingPunct="1"/>
            <a:endParaRPr lang="en-US" altLang="en-US" sz="2600">
              <a:solidFill>
                <a:srgbClr val="333C8D"/>
              </a:solidFill>
            </a:endParaRPr>
          </a:p>
          <a:p>
            <a:pPr eaLnBrk="1" hangingPunct="1"/>
            <a:r>
              <a:rPr lang="en-US" altLang="en-US" sz="2600">
                <a:solidFill>
                  <a:srgbClr val="333C8D"/>
                </a:solidFill>
              </a:rPr>
              <a:t>Block reports provide the NameNode </a:t>
            </a:r>
            <a:r>
              <a:rPr lang="en-US" altLang="en-US" sz="2600" i="1" u="sng">
                <a:solidFill>
                  <a:srgbClr val="333C8D"/>
                </a:solidFill>
              </a:rPr>
              <a:t>with an up-to-date view</a:t>
            </a:r>
            <a:r>
              <a:rPr lang="en-US" altLang="en-US" sz="2600">
                <a:solidFill>
                  <a:srgbClr val="333C8D"/>
                </a:solidFill>
              </a:rPr>
              <a:t> of where </a:t>
            </a:r>
            <a:r>
              <a:rPr lang="en-US" altLang="en-US" sz="2600" i="1">
                <a:solidFill>
                  <a:srgbClr val="333C8D"/>
                </a:solidFill>
              </a:rPr>
              <a:t>block replicas </a:t>
            </a:r>
            <a:r>
              <a:rPr lang="en-US" altLang="en-US" sz="2600">
                <a:solidFill>
                  <a:srgbClr val="333C8D"/>
                </a:solidFill>
              </a:rPr>
              <a:t>are located on the cluster and nameNode constructs and maintains latest metadata from block reports.</a:t>
            </a:r>
          </a:p>
          <a:p>
            <a:pPr eaLnBrk="1" hangingPunct="1"/>
            <a:endParaRPr lang="en-US" altLang="en-US" sz="2600">
              <a:solidFill>
                <a:srgbClr val="333C8D"/>
              </a:solidFill>
            </a:endParaRPr>
          </a:p>
          <a:p>
            <a:pPr eaLnBrk="1" hangingPunct="1"/>
            <a:endParaRPr lang="en-US" altLang="en-US"/>
          </a:p>
        </p:txBody>
      </p:sp>
      <p:sp>
        <p:nvSpPr>
          <p:cNvPr id="99330" name="Title 5">
            <a:extLst>
              <a:ext uri="{FF2B5EF4-FFF2-40B4-BE49-F238E27FC236}">
                <a16:creationId xmlns:a16="http://schemas.microsoft.com/office/drawing/2014/main" id="{6B943018-B2F8-D5E2-9041-460DEAAE1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reports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Content Placeholder 7">
            <a:extLst>
              <a:ext uri="{FF2B5EF4-FFF2-40B4-BE49-F238E27FC236}">
                <a16:creationId xmlns:a16="http://schemas.microsoft.com/office/drawing/2014/main" id="{3ED9CDE1-0FFF-9F91-895C-7B7A42AB2E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600200"/>
            <a:ext cx="8143875" cy="4525963"/>
          </a:xfrm>
        </p:spPr>
      </p:pic>
      <p:sp>
        <p:nvSpPr>
          <p:cNvPr id="101378" name="Title 2">
            <a:extLst>
              <a:ext uri="{FF2B5EF4-FFF2-40B4-BE49-F238E27FC236}">
                <a16:creationId xmlns:a16="http://schemas.microsoft.com/office/drawing/2014/main" id="{4A30BEF2-7FB8-9522-2D8D-6F13EF3F4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 update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6807-95E5-A79B-AD31-AE508CCE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>
                <a:solidFill>
                  <a:srgbClr val="333C8D"/>
                </a:solidFill>
              </a:rPr>
              <a:t>. The </a:t>
            </a:r>
            <a:r>
              <a:rPr lang="en-US" sz="2400" err="1">
                <a:solidFill>
                  <a:srgbClr val="333C8D"/>
                </a:solidFill>
              </a:rPr>
              <a:t>NameNode</a:t>
            </a:r>
            <a:r>
              <a:rPr lang="en-US" sz="2400">
                <a:solidFill>
                  <a:srgbClr val="333C8D"/>
                </a:solidFill>
              </a:rPr>
              <a:t> does not directly call </a:t>
            </a:r>
            <a:r>
              <a:rPr lang="en-US" sz="2400" err="1">
                <a:solidFill>
                  <a:srgbClr val="333C8D"/>
                </a:solidFill>
              </a:rPr>
              <a:t>DataNodes</a:t>
            </a:r>
            <a:r>
              <a:rPr lang="en-US" sz="2400">
                <a:solidFill>
                  <a:srgbClr val="333C8D"/>
                </a:solidFill>
              </a:rPr>
              <a:t>. It uses replies to heartbeats to send instructions to the </a:t>
            </a:r>
            <a:r>
              <a:rPr lang="en-US" sz="2400" err="1">
                <a:solidFill>
                  <a:srgbClr val="333C8D"/>
                </a:solidFill>
              </a:rPr>
              <a:t>DataNodes</a:t>
            </a:r>
            <a:r>
              <a:rPr lang="en-US" sz="2400">
                <a:solidFill>
                  <a:srgbClr val="333C8D"/>
                </a:solidFill>
              </a:rPr>
              <a:t>. The instructions include commands to: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>
              <a:solidFill>
                <a:srgbClr val="333C8D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solidFill>
                  <a:srgbClr val="333C8D"/>
                </a:solidFill>
              </a:rPr>
              <a:t>Replicate blocks to other nodes: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err="1">
                <a:solidFill>
                  <a:srgbClr val="333C8D"/>
                </a:solidFill>
              </a:rPr>
              <a:t>DataNode</a:t>
            </a:r>
            <a:r>
              <a:rPr lang="en-US" sz="2400">
                <a:solidFill>
                  <a:srgbClr val="333C8D"/>
                </a:solidFill>
              </a:rPr>
              <a:t> died.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333C8D"/>
                </a:solidFill>
              </a:rPr>
              <a:t>copy data to local.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solidFill>
                  <a:srgbClr val="333C8D"/>
                </a:solidFill>
              </a:rPr>
              <a:t>Remove local block replicas;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solidFill>
                  <a:srgbClr val="333C8D"/>
                </a:solidFill>
              </a:rPr>
              <a:t>Re-register or to shut down the node;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>
              <a:solidFill>
                <a:srgbClr val="333C8D"/>
              </a:solidFill>
            </a:endParaRPr>
          </a:p>
        </p:txBody>
      </p:sp>
      <p:sp>
        <p:nvSpPr>
          <p:cNvPr id="103426" name="Title 5">
            <a:extLst>
              <a:ext uri="{FF2B5EF4-FFF2-40B4-BE49-F238E27FC236}">
                <a16:creationId xmlns:a16="http://schemas.microsoft.com/office/drawing/2014/main" id="{AC639B88-4F42-6A0F-DDF4-B2BF6F86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Recovery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Content Placeholder 3" descr="C:\Users\bunny\AppData\Roaming\Tencent\Users\501239855\QQ\WinTemp\RichOle\~DZ{2C)AS82TI~N0BGSU4YC.jpg">
            <a:extLst>
              <a:ext uri="{FF2B5EF4-FFF2-40B4-BE49-F238E27FC236}">
                <a16:creationId xmlns:a16="http://schemas.microsoft.com/office/drawing/2014/main" id="{7994B653-6224-A560-72D8-E4C737F8B7F4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9063" y="1600200"/>
            <a:ext cx="6365875" cy="4525963"/>
          </a:xfrm>
        </p:spPr>
      </p:pic>
      <p:sp>
        <p:nvSpPr>
          <p:cNvPr id="105474" name="Title 2">
            <a:extLst>
              <a:ext uri="{FF2B5EF4-FFF2-40B4-BE49-F238E27FC236}">
                <a16:creationId xmlns:a16="http://schemas.microsoft.com/office/drawing/2014/main" id="{441D5D3D-0247-FD27-5B18-6333F586F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Re-replicating blocks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Content Placeholder 1">
            <a:extLst>
              <a:ext uri="{FF2B5EF4-FFF2-40B4-BE49-F238E27FC236}">
                <a16:creationId xmlns:a16="http://schemas.microsoft.com/office/drawing/2014/main" id="{E028A6C0-E687-FB1C-F28E-59FB0514E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333C8D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333C8D"/>
                </a:solidFill>
              </a:rPr>
              <a:t>When a dataNode dies, NameNode will notice and instruct other dataNode to replicate data to new dataNode.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333C8D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333C8D"/>
                </a:solidFill>
              </a:rPr>
              <a:t>How about if the NameNode dies?</a:t>
            </a:r>
          </a:p>
        </p:txBody>
      </p:sp>
      <p:sp>
        <p:nvSpPr>
          <p:cNvPr id="107522" name="Title 3">
            <a:extLst>
              <a:ext uri="{FF2B5EF4-FFF2-40B4-BE49-F238E27FC236}">
                <a16:creationId xmlns:a16="http://schemas.microsoft.com/office/drawing/2014/main" id="{E494336F-FAA8-B211-12E6-0E00496A9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recovery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E2B31748-08A3-A08B-C4DD-2257AF872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 node failure</a:t>
            </a:r>
          </a:p>
        </p:txBody>
      </p:sp>
      <p:sp>
        <p:nvSpPr>
          <p:cNvPr id="108546" name="Content Placeholder 2">
            <a:extLst>
              <a:ext uri="{FF2B5EF4-FFF2-40B4-BE49-F238E27FC236}">
                <a16:creationId xmlns:a16="http://schemas.microsoft.com/office/drawing/2014/main" id="{E67251BE-EF32-A9F9-7FFC-E67855E68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Journaling/checkpointing</a:t>
            </a:r>
          </a:p>
          <a:p>
            <a:pPr eaLnBrk="1" hangingPunct="1"/>
            <a:r>
              <a:rPr lang="en-US" altLang="en-US"/>
              <a:t>Multiple namenodes (backup namenodes)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A9B13723-D06C-7CF3-1D72-5D5EA166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Hadoop Cluster</a:t>
            </a:r>
          </a:p>
        </p:txBody>
      </p:sp>
      <p:pic>
        <p:nvPicPr>
          <p:cNvPr id="109570" name="Picture 2" descr="adoop Cluster - Architecture and Components">
            <a:extLst>
              <a:ext uri="{FF2B5EF4-FFF2-40B4-BE49-F238E27FC236}">
                <a16:creationId xmlns:a16="http://schemas.microsoft.com/office/drawing/2014/main" id="{B744121F-F573-2060-0522-14069D4B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131888"/>
            <a:ext cx="6145212" cy="54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3">
            <a:extLst>
              <a:ext uri="{FF2B5EF4-FFF2-40B4-BE49-F238E27FC236}">
                <a16:creationId xmlns:a16="http://schemas.microsoft.com/office/drawing/2014/main" id="{D45EFF6A-0DAB-B450-DCA9-CC891266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EECF1543-C96D-6F78-0F2F-E44C7FD5B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GFS Architecture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58D1673F-C451-CA6C-8C28-49D3FA73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5185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63754E6E-C20E-69E7-0BBC-E4E315CC5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real Hadoop cluster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D696AEE8-6A90-A703-66C2-071B254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Source: http://saphanatutorial.com/hadoop-cluster-architecture-and-core-components/</a:t>
            </a:r>
          </a:p>
        </p:txBody>
      </p:sp>
      <p:pic>
        <p:nvPicPr>
          <p:cNvPr id="110595" name="Picture 2" descr="adoop Cluster - Architecture and Components">
            <a:extLst>
              <a:ext uri="{FF2B5EF4-FFF2-40B4-BE49-F238E27FC236}">
                <a16:creationId xmlns:a16="http://schemas.microsoft.com/office/drawing/2014/main" id="{EE23D55C-F326-137B-6F3C-052CC46F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90600"/>
            <a:ext cx="7886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FDCFBAB2-CEEA-EE84-6FBC-742F1A8D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Hadoop cluster architecture</a:t>
            </a:r>
          </a:p>
        </p:txBody>
      </p:sp>
      <p:pic>
        <p:nvPicPr>
          <p:cNvPr id="111618" name="Picture 2" descr="adoop Cluster - Architecture and Components">
            <a:extLst>
              <a:ext uri="{FF2B5EF4-FFF2-40B4-BE49-F238E27FC236}">
                <a16:creationId xmlns:a16="http://schemas.microsoft.com/office/drawing/2014/main" id="{68683C34-411B-BBA9-013C-64118A36C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7113" y="1143000"/>
            <a:ext cx="7013575" cy="5181600"/>
          </a:xfrm>
          <a:noFill/>
        </p:spPr>
      </p:pic>
      <p:sp>
        <p:nvSpPr>
          <p:cNvPr id="111619" name="Rectangle 4">
            <a:extLst>
              <a:ext uri="{FF2B5EF4-FFF2-40B4-BE49-F238E27FC236}">
                <a16:creationId xmlns:a16="http://schemas.microsoft.com/office/drawing/2014/main" id="{3877AD3B-5EAF-9219-577F-3DF42A1D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Content Placeholder 2">
            <a:extLst>
              <a:ext uri="{FF2B5EF4-FFF2-40B4-BE49-F238E27FC236}">
                <a16:creationId xmlns:a16="http://schemas.microsoft.com/office/drawing/2014/main" id="{9A7D7F68-CD6C-998B-21C4-FB497B651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                                </a:t>
            </a:r>
          </a:p>
        </p:txBody>
      </p:sp>
      <p:pic>
        <p:nvPicPr>
          <p:cNvPr id="112642" name="Picture 2">
            <a:extLst>
              <a:ext uri="{FF2B5EF4-FFF2-40B4-BE49-F238E27FC236}">
                <a16:creationId xmlns:a16="http://schemas.microsoft.com/office/drawing/2014/main" id="{9D6AC489-A2A4-05A7-D796-95F19A4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1863"/>
            <a:ext cx="84375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3" name="Rectangle 6">
            <a:extLst>
              <a:ext uri="{FF2B5EF4-FFF2-40B4-BE49-F238E27FC236}">
                <a16:creationId xmlns:a16="http://schemas.microsoft.com/office/drawing/2014/main" id="{BCEC1D1B-39EB-B9DF-612C-6565D1BE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5778500"/>
            <a:ext cx="5778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Erasure coding vs replication?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 topic we will discuss later in cloud storage.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5F00346B-5478-718A-4631-90DCAF052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Installation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3DB1182F-3250-C376-A0CC-937BFF389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Hadoop supports Linux 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  <a:r>
              <a:rPr lang="en-US" altLang="en-US">
                <a:ea typeface="ＭＳ Ｐゴシック" panose="020B0600070205080204" pitchFamily="34" charset="-128"/>
              </a:rPr>
              <a:t> Windows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Easy to install and set up on Linux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Windows supported well in Hadoop 2 and after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use virtual machine to run locally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Requires several pieces of software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Java 1.6 and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ssh/sshd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Cygwin (for Windows shell support</a:t>
            </a:r>
            <a:r>
              <a:rPr lang="en-US" altLang="en-US" sz="280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7731E5A2-76A4-E67B-5360-01412C3A5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Installation on EC2</a:t>
            </a: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1DC5C125-1EC7-46C0-CC8C-D664AE964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Create a cluster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Using prebuilt or custom AMI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Distribute Hadoop to the cluster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Similar to single node setup, but for each node in the cluster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Configure Master node(s) for NameNode, Secondary NameNode and ResourceManager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Configure Slave node(s) for NodeManager and DataNode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A step by step guide is posted in the course canvas.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871193EE-E2F5-6D53-3441-6FB8099D4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r>
              <a:rPr lang="en-US" altLang="en-US">
                <a:ea typeface="ＭＳ Ｐゴシック" panose="020B0600070205080204" pitchFamily="34" charset="-128"/>
              </a:rPr>
              <a:t>Distributing Hadoop to EC2 cluster</a:t>
            </a:r>
          </a:p>
        </p:txBody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2A7F03A5-7817-0A59-1C7B-5450B245B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3403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using a custom AMI, have Hadoop preloaded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Distribute common configuration files instead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Create configuration locally and use </a:t>
            </a:r>
            <a:r>
              <a:rPr lang="en-US" altLang="en-US" sz="2000" i="1">
                <a:ea typeface="ＭＳ Ｐゴシック" panose="020B0600070205080204" pitchFamily="34" charset="-128"/>
              </a:rPr>
              <a:t>scp</a:t>
            </a:r>
            <a:r>
              <a:rPr lang="en-US" altLang="en-US" sz="2000">
                <a:ea typeface="ＭＳ Ｐゴシック" panose="020B0600070205080204" pitchFamily="34" charset="-128"/>
              </a:rPr>
              <a:t> to push to each instance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using a public AMI without Hadoop, distribute entire Hadoop install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Include configuration in </a:t>
            </a:r>
            <a:r>
              <a:rPr lang="en-US" altLang="en-US" sz="2000" i="1">
                <a:ea typeface="ＭＳ Ｐゴシック" panose="020B0600070205080204" pitchFamily="34" charset="-128"/>
              </a:rPr>
              <a:t>scp</a:t>
            </a:r>
            <a:r>
              <a:rPr lang="en-US" altLang="en-US" sz="2000">
                <a:ea typeface="ＭＳ Ｐゴシック" panose="020B0600070205080204" pitchFamily="34" charset="-128"/>
              </a:rPr>
              <a:t>-based push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Bandwidth expensive and inefficient</a:t>
            </a:r>
          </a:p>
        </p:txBody>
      </p:sp>
      <p:sp>
        <p:nvSpPr>
          <p:cNvPr id="117763" name="Rectangle 1">
            <a:extLst>
              <a:ext uri="{FF2B5EF4-FFF2-40B4-BE49-F238E27FC236}">
                <a16:creationId xmlns:a16="http://schemas.microsoft.com/office/drawing/2014/main" id="{C86A2AD5-3FD9-1F0D-CB85-55A0FAFD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53050"/>
            <a:ext cx="87122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110000"/>
              </a:lnSpc>
            </a:pPr>
            <a:endParaRPr lang="en-US" altLang="en-US" sz="1600">
              <a:hlinkClick r:id="rId3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>
                <a:hlinkClick r:id="rId3"/>
              </a:rPr>
              <a:t>http://hadoop.apache.org/docs/r2.7.3/hadoop-project-dist/hadoop-common/ClusterSetup.html</a:t>
            </a:r>
            <a:endParaRPr lang="en-US" altLang="en-US" sz="16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>
            <a:extLst>
              <a:ext uri="{FF2B5EF4-FFF2-40B4-BE49-F238E27FC236}">
                <a16:creationId xmlns:a16="http://schemas.microsoft.com/office/drawing/2014/main" id="{FD94DEBD-5FFB-6352-D847-9CB7CCC98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video on Hadoop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29FCC074-2FEA-ED3F-C42D-BFB8ED68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54200"/>
            <a:ext cx="8610600" cy="4064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  <a:hlinkClick r:id="rId2"/>
              </a:rPr>
              <a:t>Demystifying Hadoop</a:t>
            </a:r>
            <a:r>
              <a:rPr lang="en-US" altLang="en-US">
                <a:ea typeface="ＭＳ Ｐゴシック" panose="020B0600070205080204" pitchFamily="34" charset="-128"/>
              </a:rPr>
              <a:t>, ~22 minutes</a:t>
            </a:r>
          </a:p>
          <a:p>
            <a:pPr marL="0" indent="0">
              <a:buFontTx/>
              <a:buNone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25EBB518-DE8C-E4DA-374A-CAC0DC2A6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r>
              <a:rPr lang="en-US" altLang="en-US">
                <a:ea typeface="ＭＳ Ｐゴシック" panose="020B0600070205080204" pitchFamily="34" charset="-128"/>
              </a:rPr>
              <a:t>Try these offline: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67306358-99CD-7059-A00B-5E9BC1BBF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Configure Hadoop on AWS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Remember to stop Hadoop and your instances when you are finished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Use EBS or S3 to save your persistent changes 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Don’t forget to make local copies of debugging results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Documentation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Hadoop </a:t>
            </a:r>
            <a:r>
              <a:rPr lang="en-US" altLang="en-US" sz="2000">
                <a:ea typeface="ＭＳ Ｐゴシック" panose="020B0600070205080204" pitchFamily="34" charset="-128"/>
                <a:hlinkClick r:id="rId3"/>
              </a:rPr>
              <a:t>control commands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4CC5465D-0164-9443-BCC9-950116F2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Useful links</a:t>
            </a:r>
          </a:p>
        </p:txBody>
      </p:sp>
      <p:sp>
        <p:nvSpPr>
          <p:cNvPr id="124930" name="Content Placeholder 2">
            <a:extLst>
              <a:ext uri="{FF2B5EF4-FFF2-40B4-BE49-F238E27FC236}">
                <a16:creationId xmlns:a16="http://schemas.microsoft.com/office/drawing/2014/main" id="{5A7AF983-244D-EEBE-27C5-B75759012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Apache Hadoop:  </a:t>
            </a:r>
            <a:r>
              <a:rPr lang="en-US" altLang="en-US" sz="2000">
                <a:ea typeface="ＭＳ Ｐゴシック" panose="020B0600070205080204" pitchFamily="34" charset="-128"/>
                <a:hlinkClick r:id="rId2"/>
              </a:rPr>
              <a:t>http://hadoop.apache.org/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  <a:hlinkClick r:id="rId3"/>
              </a:rPr>
              <a:t>MapReduce Tutorial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  <a:hlinkClick r:id="rId4"/>
              </a:rPr>
              <a:t>Analyzing bigdata with Amazon EMR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If you have problem with the instruction on setting up single-node cluster use the following link: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  <a:hlinkClick r:id="rId5"/>
              </a:rPr>
              <a:t>http://hadoop.apache.org/docs/r2.7.3/hadoop-project-dist/hadoop-common/SingleCluster.html#Pseudo-Distributed_Operation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If you have problem with configuring a multi-cluster setup, follow: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  <a:hlinkClick r:id="rId6"/>
              </a:rPr>
              <a:t>http://pingax.com/install-apache-hadoop-ubuntu-cluster-setup/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  <a:hlinkClick r:id="rId7"/>
              </a:rPr>
              <a:t>http://hadoop.apache.org/docs/r2.7.3/hadoop-project-dist/hadoop-common/ClusterSetup.html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If you are not confident enough to try setting Hadoop on AWS, then first try on your local machine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User VirtualBox (for Windows or Mac) or KVM (for Linux) with Ubuntu image to create VM and try setting up Hadoop in the VM(s)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43F2B7D3-9467-D78B-788D-8B3EC71F1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125954" name="Content Placeholder 2">
            <a:extLst>
              <a:ext uri="{FF2B5EF4-FFF2-40B4-BE49-F238E27FC236}">
                <a16:creationId xmlns:a16="http://schemas.microsoft.com/office/drawing/2014/main" id="{D846831D-CD09-0C96-BFEA-590BFBE12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The original paper on HDFS published in the IEEE MSST conference [2010]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2"/>
              </a:rPr>
              <a:t>https://storageconference.us/2010/Papers/MSST/Shvachko.pdf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The original paper on Google File System published in SOSP conference [2003]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3"/>
              </a:rPr>
              <a:t>https://static.googleusercontent.com/media/research.google.com/en//archive/gfs-sosp2003.pdf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A presentation on HDFS: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4"/>
              </a:rPr>
              <a:t>https://cse.buffalo.edu/~okennedy/courses/cse704fa2012/2.2-HDFS.pptx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Hadoop and HDFS: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5"/>
              </a:rPr>
              <a:t>https://hadoop.apache.org/docs/current/hadoop-project-dist/hadoop-hdfs/HdfsDesign.html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Introduction to HDFS: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6"/>
              </a:rPr>
              <a:t>https://www.ibm.com/developerworks/library/wa-introhdfs/index.html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MapReduce: Simplified Data Processing on Large Clusters, OSDI’2014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7"/>
              </a:rPr>
              <a:t>https://research.google.com/archive/mapreduce-osdi04.pdf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endParaRPr lang="en-US" altLang="en-US" sz="1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>
            <a:extLst>
              <a:ext uri="{FF2B5EF4-FFF2-40B4-BE49-F238E27FC236}">
                <a16:creationId xmlns:a16="http://schemas.microsoft.com/office/drawing/2014/main" id="{D2426037-806F-C2E1-D5F3-F522CACF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55713"/>
            <a:ext cx="76803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2D2E0AFD-34C2-A2A2-BAFC-614D571C5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Master-Slave Architecture </a:t>
            </a:r>
          </a:p>
        </p:txBody>
      </p:sp>
      <p:pic>
        <p:nvPicPr>
          <p:cNvPr id="74754" name="Picture 2" descr="adoop Cluster - Architecture and Components">
            <a:extLst>
              <a:ext uri="{FF2B5EF4-FFF2-40B4-BE49-F238E27FC236}">
                <a16:creationId xmlns:a16="http://schemas.microsoft.com/office/drawing/2014/main" id="{BC912FE0-977A-8049-9267-6FEC0D4B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130300"/>
            <a:ext cx="7199312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5">
            <a:extLst>
              <a:ext uri="{FF2B5EF4-FFF2-40B4-BE49-F238E27FC236}">
                <a16:creationId xmlns:a16="http://schemas.microsoft.com/office/drawing/2014/main" id="{4731642E-A734-EE37-B2AA-17943E9E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2B58249B-EBC5-7477-B00A-C678BB83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Clients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D0D32C21-D31C-F6C5-9C62-36E93FDD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76803" name="Picture 2" descr="adoop Cluster - Architecture and Components">
            <a:extLst>
              <a:ext uri="{FF2B5EF4-FFF2-40B4-BE49-F238E27FC236}">
                <a16:creationId xmlns:a16="http://schemas.microsoft.com/office/drawing/2014/main" id="{97EC6117-BC9C-8CC5-93C1-283357F0D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563" y="850900"/>
            <a:ext cx="6900862" cy="5543550"/>
          </a:xfr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87BDF8F5-5C91-CC62-A19B-93FB223ED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Namenode and secondary namenode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DBDEEEEB-C620-6407-DE5E-1758EDA4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77827" name="Picture 2" descr="adoop Cluster - Architecture and Components">
            <a:extLst>
              <a:ext uri="{FF2B5EF4-FFF2-40B4-BE49-F238E27FC236}">
                <a16:creationId xmlns:a16="http://schemas.microsoft.com/office/drawing/2014/main" id="{BE037592-B511-6FCE-1217-FEA4DEF7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587500"/>
            <a:ext cx="75199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CC2AD315-4B26-71AE-17A3-CCA0D83B6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Slaves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7205516F-1C27-7E3C-643B-28739FFD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78851" name="Picture 2" descr="adoop Cluster - Architecture and Components">
            <a:extLst>
              <a:ext uri="{FF2B5EF4-FFF2-40B4-BE49-F238E27FC236}">
                <a16:creationId xmlns:a16="http://schemas.microsoft.com/office/drawing/2014/main" id="{1197B2BB-7A5C-1928-344F-1C2DFBAF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28738"/>
            <a:ext cx="7124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C514D994-FE6F-0D01-F8E6-E94045894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HDFS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BA607F15-4BE4-86A4-EEB3-4335D9787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1323975"/>
          </a:xfrm>
        </p:spPr>
        <p:txBody>
          <a:bodyPr/>
          <a:lstStyle/>
          <a:p>
            <a:r>
              <a:rPr lang="en-US" altLang="en-US" sz="2000">
                <a:solidFill>
                  <a:srgbClr val="333C8D"/>
                </a:solidFill>
                <a:ea typeface="ＭＳ Ｐゴシック" panose="020B0600070205080204" pitchFamily="34" charset="-128"/>
              </a:rPr>
              <a:t>The Hadoop Distributed File System (HDFS) is the file system component of Hadoop.  It is designed to 1)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reliably</a:t>
            </a:r>
            <a:r>
              <a:rPr lang="en-US" altLang="en-US" sz="2000">
                <a:solidFill>
                  <a:srgbClr val="333C8D"/>
                </a:solidFill>
                <a:ea typeface="ＭＳ Ｐゴシック" panose="020B0600070205080204" pitchFamily="34" charset="-128"/>
              </a:rPr>
              <a:t> store very large data sets and to 2) deliver those data sets with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high throughput</a:t>
            </a:r>
            <a:r>
              <a:rPr lang="en-US" altLang="en-US" sz="2000">
                <a:solidFill>
                  <a:srgbClr val="333C8D"/>
                </a:solidFill>
                <a:ea typeface="ＭＳ Ｐゴシック" panose="020B0600070205080204" pitchFamily="34" charset="-128"/>
              </a:rPr>
              <a:t> to user applications, achieved by replicating file content on multiple machines (DataNodes).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 u="sng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9875" name="Picture 4" descr="A picture containing bird, knife&#10;&#10;Description automatically generated">
            <a:extLst>
              <a:ext uri="{FF2B5EF4-FFF2-40B4-BE49-F238E27FC236}">
                <a16:creationId xmlns:a16="http://schemas.microsoft.com/office/drawing/2014/main" id="{ABDAC252-E744-B199-72B0-2AF16252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2113"/>
            <a:ext cx="9144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5">
            <a:extLst>
              <a:ext uri="{FF2B5EF4-FFF2-40B4-BE49-F238E27FC236}">
                <a16:creationId xmlns:a16="http://schemas.microsoft.com/office/drawing/2014/main" id="{219DA0DB-94F3-36FE-5436-D84318BB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3913"/>
            <a:ext cx="8145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Courtesy: Some of the following slides are adopted from:</a:t>
            </a:r>
          </a:p>
          <a:p>
            <a:r>
              <a:rPr lang="en-US" altLang="en-US" sz="1800" u="sng">
                <a:hlinkClick r:id="rId4"/>
              </a:rPr>
              <a:t>https://cse.buffalo.edu/~okennedy/courses/cse704fa2012/2.2-HDFS.pptx</a:t>
            </a:r>
            <a:endParaRPr lang="en-US" altLang="en-US" sz="1800" u="sng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ok Chapter VIIII [Compatibility Mode]" id="{25D45D3C-36C0-4594-81E2-3243780395F3}" vid="{03FD76ED-B60A-4FB7-8934-0E1A6803D125}"/>
    </a:ext>
  </a:extLst>
</a:theme>
</file>

<file path=ppt/theme/theme3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2631</TotalTime>
  <Words>1458</Words>
  <Application>Microsoft Macintosh PowerPoint</Application>
  <PresentationFormat>On-screen Show (4:3)</PresentationFormat>
  <Paragraphs>196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Arial Black</vt:lpstr>
      <vt:lpstr>Calibri</vt:lpstr>
      <vt:lpstr>Times New Roman</vt:lpstr>
      <vt:lpstr>Wingdings</vt:lpstr>
      <vt:lpstr>Wingdings 2</vt:lpstr>
      <vt:lpstr>abrown-template</vt:lpstr>
      <vt:lpstr>Pixel</vt:lpstr>
      <vt:lpstr>Office Theme</vt:lpstr>
      <vt:lpstr>CIS 4517/5517:  Data Intensive and Cloud Computing  Distributed file systems: HDFS</vt:lpstr>
      <vt:lpstr>Previous class</vt:lpstr>
      <vt:lpstr>GFS Architecture</vt:lpstr>
      <vt:lpstr>PowerPoint Presentation</vt:lpstr>
      <vt:lpstr>Hadoop Master-Slave Architecture </vt:lpstr>
      <vt:lpstr>Clients</vt:lpstr>
      <vt:lpstr>Namenode and secondary namenode</vt:lpstr>
      <vt:lpstr>Slaves</vt:lpstr>
      <vt:lpstr>HDFS</vt:lpstr>
      <vt:lpstr>HDFS</vt:lpstr>
      <vt:lpstr>HDFS blocks</vt:lpstr>
      <vt:lpstr>HDFS block replication</vt:lpstr>
      <vt:lpstr>NameNode and DataNodes</vt:lpstr>
      <vt:lpstr>Reading data from HDFS</vt:lpstr>
      <vt:lpstr>Writing data to HDFS</vt:lpstr>
      <vt:lpstr>Typical workflow in HDFS</vt:lpstr>
      <vt:lpstr>Typical workflow in HDFS</vt:lpstr>
      <vt:lpstr>Typical workflow in HDFS</vt:lpstr>
      <vt:lpstr>Distributed System: Problems</vt:lpstr>
      <vt:lpstr>Failures</vt:lpstr>
      <vt:lpstr>How to detect failures?</vt:lpstr>
      <vt:lpstr>Heartbeats</vt:lpstr>
      <vt:lpstr>Block reports</vt:lpstr>
      <vt:lpstr>Metadata update</vt:lpstr>
      <vt:lpstr>Failure Recovery</vt:lpstr>
      <vt:lpstr>Re-replicating blocks</vt:lpstr>
      <vt:lpstr>Failure recovery</vt:lpstr>
      <vt:lpstr>Name node failure</vt:lpstr>
      <vt:lpstr>Hadoop Cluster</vt:lpstr>
      <vt:lpstr>A real Hadoop cluster</vt:lpstr>
      <vt:lpstr>Hadoop cluster architecture</vt:lpstr>
      <vt:lpstr>PowerPoint Presentation</vt:lpstr>
      <vt:lpstr>Installation</vt:lpstr>
      <vt:lpstr>Installation on EC2</vt:lpstr>
      <vt:lpstr>Distributing Hadoop to EC2 cluster</vt:lpstr>
      <vt:lpstr>A video on Hadoop</vt:lpstr>
      <vt:lpstr>Try these offline:</vt:lpstr>
      <vt:lpstr>Useful links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Xubin He</dc:creator>
  <cp:keywords/>
  <dc:description/>
  <cp:lastModifiedBy>Xubin He</cp:lastModifiedBy>
  <cp:revision>2</cp:revision>
  <dcterms:created xsi:type="dcterms:W3CDTF">2012-01-18T19:23:25Z</dcterms:created>
  <dcterms:modified xsi:type="dcterms:W3CDTF">2024-10-08T20:48:04Z</dcterms:modified>
  <cp:category/>
</cp:coreProperties>
</file>