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8" r:id="rId2"/>
  </p:sldMasterIdLst>
  <p:notesMasterIdLst>
    <p:notesMasterId r:id="rId47"/>
  </p:notesMasterIdLst>
  <p:handoutMasterIdLst>
    <p:handoutMasterId r:id="rId48"/>
  </p:handoutMasterIdLst>
  <p:sldIdLst>
    <p:sldId id="852" r:id="rId3"/>
    <p:sldId id="853" r:id="rId4"/>
    <p:sldId id="340" r:id="rId5"/>
    <p:sldId id="343" r:id="rId6"/>
    <p:sldId id="463" r:id="rId7"/>
    <p:sldId id="345" r:id="rId8"/>
    <p:sldId id="347" r:id="rId9"/>
    <p:sldId id="348" r:id="rId10"/>
    <p:sldId id="350" r:id="rId11"/>
    <p:sldId id="458" r:id="rId12"/>
    <p:sldId id="420" r:id="rId13"/>
    <p:sldId id="421" r:id="rId14"/>
    <p:sldId id="355" r:id="rId15"/>
    <p:sldId id="356" r:id="rId16"/>
    <p:sldId id="359" r:id="rId17"/>
    <p:sldId id="439" r:id="rId18"/>
    <p:sldId id="469" r:id="rId19"/>
    <p:sldId id="855" r:id="rId20"/>
    <p:sldId id="856" r:id="rId21"/>
    <p:sldId id="857" r:id="rId22"/>
    <p:sldId id="858" r:id="rId23"/>
    <p:sldId id="484" r:id="rId24"/>
    <p:sldId id="859" r:id="rId25"/>
    <p:sldId id="466" r:id="rId26"/>
    <p:sldId id="467" r:id="rId27"/>
    <p:sldId id="468" r:id="rId28"/>
    <p:sldId id="485" r:id="rId29"/>
    <p:sldId id="486" r:id="rId30"/>
    <p:sldId id="487" r:id="rId31"/>
    <p:sldId id="488" r:id="rId32"/>
    <p:sldId id="489" r:id="rId33"/>
    <p:sldId id="490" r:id="rId34"/>
    <p:sldId id="470" r:id="rId35"/>
    <p:sldId id="854" r:id="rId36"/>
    <p:sldId id="380" r:id="rId37"/>
    <p:sldId id="324" r:id="rId38"/>
    <p:sldId id="379" r:id="rId39"/>
    <p:sldId id="314" r:id="rId40"/>
    <p:sldId id="479" r:id="rId41"/>
    <p:sldId id="480" r:id="rId42"/>
    <p:sldId id="481" r:id="rId43"/>
    <p:sldId id="482" r:id="rId44"/>
    <p:sldId id="483" r:id="rId45"/>
    <p:sldId id="860" r:id="rId4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008000"/>
    <a:srgbClr val="D60093"/>
    <a:srgbClr val="CC0066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D012D-D066-E44C-B31B-6EAE8C5054D8}" v="18" dt="2024-10-14T20:18:06.117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37"/>
  </p:normalViewPr>
  <p:slideViewPr>
    <p:cSldViewPr snapToGrid="0">
      <p:cViewPr varScale="1">
        <p:scale>
          <a:sx n="108" d="100"/>
          <a:sy n="108" d="100"/>
        </p:scale>
        <p:origin x="18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bin He" userId="a33a216f-f5a5-48b2-8576-548ff3eb278c" providerId="ADAL" clId="{B4BD012D-D066-E44C-B31B-6EAE8C5054D8}"/>
    <pc:docChg chg="custSel addSld delSld modSld">
      <pc:chgData name="Xubin He" userId="a33a216f-f5a5-48b2-8576-548ff3eb278c" providerId="ADAL" clId="{B4BD012D-D066-E44C-B31B-6EAE8C5054D8}" dt="2024-10-14T20:45:40.452" v="156" actId="20577"/>
      <pc:docMkLst>
        <pc:docMk/>
      </pc:docMkLst>
      <pc:sldChg chg="modSp mod">
        <pc:chgData name="Xubin He" userId="a33a216f-f5a5-48b2-8576-548ff3eb278c" providerId="ADAL" clId="{B4BD012D-D066-E44C-B31B-6EAE8C5054D8}" dt="2024-10-14T20:45:40.452" v="156" actId="20577"/>
        <pc:sldMkLst>
          <pc:docMk/>
          <pc:sldMk cId="0" sldId="314"/>
        </pc:sldMkLst>
        <pc:spChg chg="mod">
          <ac:chgData name="Xubin He" userId="a33a216f-f5a5-48b2-8576-548ff3eb278c" providerId="ADAL" clId="{B4BD012D-D066-E44C-B31B-6EAE8C5054D8}" dt="2024-10-14T20:45:40.452" v="156" actId="20577"/>
          <ac:spMkLst>
            <pc:docMk/>
            <pc:sldMk cId="0" sldId="314"/>
            <ac:spMk id="103427" creationId="{F4D87965-1DCF-4905-AD28-9933C79520A4}"/>
          </ac:spMkLst>
        </pc:spChg>
      </pc:sldChg>
      <pc:sldChg chg="del">
        <pc:chgData name="Xubin He" userId="a33a216f-f5a5-48b2-8576-548ff3eb278c" providerId="ADAL" clId="{B4BD012D-D066-E44C-B31B-6EAE8C5054D8}" dt="2024-10-14T20:16:10.811" v="54" actId="2696"/>
        <pc:sldMkLst>
          <pc:docMk/>
          <pc:sldMk cId="0" sldId="324"/>
        </pc:sldMkLst>
      </pc:sldChg>
      <pc:sldChg chg="add">
        <pc:chgData name="Xubin He" userId="a33a216f-f5a5-48b2-8576-548ff3eb278c" providerId="ADAL" clId="{B4BD012D-D066-E44C-B31B-6EAE8C5054D8}" dt="2024-10-14T20:16:25.259" v="55"/>
        <pc:sldMkLst>
          <pc:docMk/>
          <pc:sldMk cId="3024935949" sldId="324"/>
        </pc:sldMkLst>
      </pc:sldChg>
      <pc:sldChg chg="del">
        <pc:chgData name="Xubin He" userId="a33a216f-f5a5-48b2-8576-548ff3eb278c" providerId="ADAL" clId="{B4BD012D-D066-E44C-B31B-6EAE8C5054D8}" dt="2024-10-14T20:16:10.811" v="54" actId="2696"/>
        <pc:sldMkLst>
          <pc:docMk/>
          <pc:sldMk cId="1468381324" sldId="379"/>
        </pc:sldMkLst>
      </pc:sldChg>
      <pc:sldChg chg="add">
        <pc:chgData name="Xubin He" userId="a33a216f-f5a5-48b2-8576-548ff3eb278c" providerId="ADAL" clId="{B4BD012D-D066-E44C-B31B-6EAE8C5054D8}" dt="2024-10-14T20:16:25.259" v="55"/>
        <pc:sldMkLst>
          <pc:docMk/>
          <pc:sldMk cId="2060285239" sldId="379"/>
        </pc:sldMkLst>
      </pc:sldChg>
      <pc:sldChg chg="add">
        <pc:chgData name="Xubin He" userId="a33a216f-f5a5-48b2-8576-548ff3eb278c" providerId="ADAL" clId="{B4BD012D-D066-E44C-B31B-6EAE8C5054D8}" dt="2024-10-14T20:16:25.259" v="55"/>
        <pc:sldMkLst>
          <pc:docMk/>
          <pc:sldMk cId="1153855762" sldId="380"/>
        </pc:sldMkLst>
      </pc:sldChg>
      <pc:sldChg chg="del">
        <pc:chgData name="Xubin He" userId="a33a216f-f5a5-48b2-8576-548ff3eb278c" providerId="ADAL" clId="{B4BD012D-D066-E44C-B31B-6EAE8C5054D8}" dt="2024-10-14T20:16:10.811" v="54" actId="2696"/>
        <pc:sldMkLst>
          <pc:docMk/>
          <pc:sldMk cId="2868928855" sldId="380"/>
        </pc:sldMkLst>
      </pc:sldChg>
      <pc:sldChg chg="del">
        <pc:chgData name="Xubin He" userId="a33a216f-f5a5-48b2-8576-548ff3eb278c" providerId="ADAL" clId="{B4BD012D-D066-E44C-B31B-6EAE8C5054D8}" dt="2024-10-14T20:15:50.708" v="53" actId="2696"/>
        <pc:sldMkLst>
          <pc:docMk/>
          <pc:sldMk cId="3561195936" sldId="430"/>
        </pc:sldMkLst>
      </pc:sldChg>
      <pc:sldChg chg="del">
        <pc:chgData name="Xubin He" userId="a33a216f-f5a5-48b2-8576-548ff3eb278c" providerId="ADAL" clId="{B4BD012D-D066-E44C-B31B-6EAE8C5054D8}" dt="2024-10-14T20:15:49.818" v="52" actId="2696"/>
        <pc:sldMkLst>
          <pc:docMk/>
          <pc:sldMk cId="612734754" sldId="432"/>
        </pc:sldMkLst>
      </pc:sldChg>
      <pc:sldChg chg="modSp">
        <pc:chgData name="Xubin He" userId="a33a216f-f5a5-48b2-8576-548ff3eb278c" providerId="ADAL" clId="{B4BD012D-D066-E44C-B31B-6EAE8C5054D8}" dt="2024-10-14T17:57:32.825" v="18" actId="20577"/>
        <pc:sldMkLst>
          <pc:docMk/>
          <pc:sldMk cId="2397539576" sldId="467"/>
        </pc:sldMkLst>
        <pc:spChg chg="mod">
          <ac:chgData name="Xubin He" userId="a33a216f-f5a5-48b2-8576-548ff3eb278c" providerId="ADAL" clId="{B4BD012D-D066-E44C-B31B-6EAE8C5054D8}" dt="2024-10-14T17:57:32.825" v="18" actId="20577"/>
          <ac:spMkLst>
            <pc:docMk/>
            <pc:sldMk cId="2397539576" sldId="467"/>
            <ac:spMk id="3" creationId="{00000000-0000-0000-0000-000000000000}"/>
          </ac:spMkLst>
        </pc:spChg>
      </pc:sldChg>
      <pc:sldChg chg="modSp mod">
        <pc:chgData name="Xubin He" userId="a33a216f-f5a5-48b2-8576-548ff3eb278c" providerId="ADAL" clId="{B4BD012D-D066-E44C-B31B-6EAE8C5054D8}" dt="2024-10-14T17:55:49.617" v="6" actId="1076"/>
        <pc:sldMkLst>
          <pc:docMk/>
          <pc:sldMk cId="1490411384" sldId="468"/>
        </pc:sldMkLst>
        <pc:picChg chg="mod">
          <ac:chgData name="Xubin He" userId="a33a216f-f5a5-48b2-8576-548ff3eb278c" providerId="ADAL" clId="{B4BD012D-D066-E44C-B31B-6EAE8C5054D8}" dt="2024-10-14T17:55:49.617" v="6" actId="1076"/>
          <ac:picMkLst>
            <pc:docMk/>
            <pc:sldMk cId="1490411384" sldId="468"/>
            <ac:picMk id="4" creationId="{00000000-0000-0000-0000-000000000000}"/>
          </ac:picMkLst>
        </pc:picChg>
      </pc:sldChg>
      <pc:sldChg chg="addSp delSp modSp mod modAnim">
        <pc:chgData name="Xubin He" userId="a33a216f-f5a5-48b2-8576-548ff3eb278c" providerId="ADAL" clId="{B4BD012D-D066-E44C-B31B-6EAE8C5054D8}" dt="2024-10-14T19:40:03.162" v="51" actId="14100"/>
        <pc:sldMkLst>
          <pc:docMk/>
          <pc:sldMk cId="33634228" sldId="484"/>
        </pc:sldMkLst>
        <pc:spChg chg="mod">
          <ac:chgData name="Xubin He" userId="a33a216f-f5a5-48b2-8576-548ff3eb278c" providerId="ADAL" clId="{B4BD012D-D066-E44C-B31B-6EAE8C5054D8}" dt="2024-10-14T19:30:20.875" v="41"/>
          <ac:spMkLst>
            <pc:docMk/>
            <pc:sldMk cId="33634228" sldId="484"/>
            <ac:spMk id="2" creationId="{00000000-0000-0000-0000-000000000000}"/>
          </ac:spMkLst>
        </pc:spChg>
        <pc:spChg chg="del mod">
          <ac:chgData name="Xubin He" userId="a33a216f-f5a5-48b2-8576-548ff3eb278c" providerId="ADAL" clId="{B4BD012D-D066-E44C-B31B-6EAE8C5054D8}" dt="2024-10-14T19:39:57.623" v="48" actId="931"/>
          <ac:spMkLst>
            <pc:docMk/>
            <pc:sldMk cId="33634228" sldId="484"/>
            <ac:spMk id="3" creationId="{00000000-0000-0000-0000-000000000000}"/>
          </ac:spMkLst>
        </pc:spChg>
        <pc:spChg chg="del">
          <ac:chgData name="Xubin He" userId="a33a216f-f5a5-48b2-8576-548ff3eb278c" providerId="ADAL" clId="{B4BD012D-D066-E44C-B31B-6EAE8C5054D8}" dt="2024-10-14T19:30:38.484" v="46" actId="478"/>
          <ac:spMkLst>
            <pc:docMk/>
            <pc:sldMk cId="33634228" sldId="484"/>
            <ac:spMk id="4" creationId="{00000000-0000-0000-0000-000000000000}"/>
          </ac:spMkLst>
        </pc:spChg>
        <pc:spChg chg="del mod">
          <ac:chgData name="Xubin He" userId="a33a216f-f5a5-48b2-8576-548ff3eb278c" providerId="ADAL" clId="{B4BD012D-D066-E44C-B31B-6EAE8C5054D8}" dt="2024-10-14T19:30:32.060" v="44" actId="478"/>
          <ac:spMkLst>
            <pc:docMk/>
            <pc:sldMk cId="33634228" sldId="484"/>
            <ac:spMk id="7" creationId="{C883E689-78CD-4117-8F97-44F0B344D9D3}"/>
          </ac:spMkLst>
        </pc:spChg>
        <pc:grpChg chg="del">
          <ac:chgData name="Xubin He" userId="a33a216f-f5a5-48b2-8576-548ff3eb278c" providerId="ADAL" clId="{B4BD012D-D066-E44C-B31B-6EAE8C5054D8}" dt="2024-10-14T19:30:34.559" v="45" actId="478"/>
          <ac:grpSpMkLst>
            <pc:docMk/>
            <pc:sldMk cId="33634228" sldId="484"/>
            <ac:grpSpMk id="18" creationId="{9BFC700C-082F-41AD-9923-B8D8812A574B}"/>
          </ac:grpSpMkLst>
        </pc:grpChg>
        <pc:picChg chg="add mod">
          <ac:chgData name="Xubin He" userId="a33a216f-f5a5-48b2-8576-548ff3eb278c" providerId="ADAL" clId="{B4BD012D-D066-E44C-B31B-6EAE8C5054D8}" dt="2024-10-14T19:40:03.162" v="51" actId="14100"/>
          <ac:picMkLst>
            <pc:docMk/>
            <pc:sldMk cId="33634228" sldId="484"/>
            <ac:picMk id="8" creationId="{1C082C36-772E-EF30-6A40-70D56911D548}"/>
          </ac:picMkLst>
        </pc:picChg>
        <pc:picChg chg="del">
          <ac:chgData name="Xubin He" userId="a33a216f-f5a5-48b2-8576-548ff3eb278c" providerId="ADAL" clId="{B4BD012D-D066-E44C-B31B-6EAE8C5054D8}" dt="2024-10-14T19:30:26.189" v="42" actId="478"/>
          <ac:picMkLst>
            <pc:docMk/>
            <pc:sldMk cId="33634228" sldId="484"/>
            <ac:picMk id="9" creationId="{203990F8-336C-4F37-B53E-B792926779F7}"/>
          </ac:picMkLst>
        </pc:picChg>
      </pc:sldChg>
      <pc:sldChg chg="modSp mod">
        <pc:chgData name="Xubin He" userId="a33a216f-f5a5-48b2-8576-548ff3eb278c" providerId="ADAL" clId="{B4BD012D-D066-E44C-B31B-6EAE8C5054D8}" dt="2024-10-14T20:35:13.680" v="77" actId="20577"/>
        <pc:sldMkLst>
          <pc:docMk/>
          <pc:sldMk cId="856233569" sldId="489"/>
        </pc:sldMkLst>
        <pc:spChg chg="mod">
          <ac:chgData name="Xubin He" userId="a33a216f-f5a5-48b2-8576-548ff3eb278c" providerId="ADAL" clId="{B4BD012D-D066-E44C-B31B-6EAE8C5054D8}" dt="2024-10-14T20:35:13.680" v="77" actId="20577"/>
          <ac:spMkLst>
            <pc:docMk/>
            <pc:sldMk cId="856233569" sldId="489"/>
            <ac:spMk id="29761" creationId="{00000000-0000-0000-0000-000000000000}"/>
          </ac:spMkLst>
        </pc:spChg>
      </pc:sldChg>
      <pc:sldChg chg="modSp mod">
        <pc:chgData name="Xubin He" userId="a33a216f-f5a5-48b2-8576-548ff3eb278c" providerId="ADAL" clId="{B4BD012D-D066-E44C-B31B-6EAE8C5054D8}" dt="2024-10-14T20:39:25.552" v="91" actId="20577"/>
        <pc:sldMkLst>
          <pc:docMk/>
          <pc:sldMk cId="2900144101" sldId="854"/>
        </pc:sldMkLst>
        <pc:spChg chg="mod">
          <ac:chgData name="Xubin He" userId="a33a216f-f5a5-48b2-8576-548ff3eb278c" providerId="ADAL" clId="{B4BD012D-D066-E44C-B31B-6EAE8C5054D8}" dt="2024-10-14T20:39:25.552" v="91" actId="20577"/>
          <ac:spMkLst>
            <pc:docMk/>
            <pc:sldMk cId="2900144101" sldId="854"/>
            <ac:spMk id="3" creationId="{37C4C13A-F654-790D-0D26-E4C6E41EB9D4}"/>
          </ac:spMkLst>
        </pc:spChg>
      </pc:sldChg>
      <pc:sldChg chg="modSp mod">
        <pc:chgData name="Xubin He" userId="a33a216f-f5a5-48b2-8576-548ff3eb278c" providerId="ADAL" clId="{B4BD012D-D066-E44C-B31B-6EAE8C5054D8}" dt="2024-10-14T14:55:10.858" v="5" actId="20577"/>
        <pc:sldMkLst>
          <pc:docMk/>
          <pc:sldMk cId="3941998189" sldId="858"/>
        </pc:sldMkLst>
        <pc:spChg chg="mod">
          <ac:chgData name="Xubin He" userId="a33a216f-f5a5-48b2-8576-548ff3eb278c" providerId="ADAL" clId="{B4BD012D-D066-E44C-B31B-6EAE8C5054D8}" dt="2024-10-14T14:55:10.858" v="5" actId="20577"/>
          <ac:spMkLst>
            <pc:docMk/>
            <pc:sldMk cId="3941998189" sldId="858"/>
            <ac:spMk id="21507" creationId="{00000000-0000-0000-0000-000000000000}"/>
          </ac:spMkLst>
        </pc:spChg>
      </pc:sldChg>
      <pc:sldChg chg="modSp add mod">
        <pc:chgData name="Xubin He" userId="a33a216f-f5a5-48b2-8576-548ff3eb278c" providerId="ADAL" clId="{B4BD012D-D066-E44C-B31B-6EAE8C5054D8}" dt="2024-10-14T19:30:07.891" v="40" actId="20577"/>
        <pc:sldMkLst>
          <pc:docMk/>
          <pc:sldMk cId="3059333590" sldId="859"/>
        </pc:sldMkLst>
        <pc:spChg chg="mod">
          <ac:chgData name="Xubin He" userId="a33a216f-f5a5-48b2-8576-548ff3eb278c" providerId="ADAL" clId="{B4BD012D-D066-E44C-B31B-6EAE8C5054D8}" dt="2024-10-14T19:30:07.891" v="40" actId="20577"/>
          <ac:spMkLst>
            <pc:docMk/>
            <pc:sldMk cId="3059333590" sldId="859"/>
            <ac:spMk id="2" creationId="{00000000-0000-0000-0000-000000000000}"/>
          </ac:spMkLst>
        </pc:spChg>
      </pc:sldChg>
      <pc:sldChg chg="modSp new mod">
        <pc:chgData name="Xubin He" userId="a33a216f-f5a5-48b2-8576-548ff3eb278c" providerId="ADAL" clId="{B4BD012D-D066-E44C-B31B-6EAE8C5054D8}" dt="2024-10-14T20:17:41.906" v="75" actId="20577"/>
        <pc:sldMkLst>
          <pc:docMk/>
          <pc:sldMk cId="622873167" sldId="860"/>
        </pc:sldMkLst>
        <pc:spChg chg="mod">
          <ac:chgData name="Xubin He" userId="a33a216f-f5a5-48b2-8576-548ff3eb278c" providerId="ADAL" clId="{B4BD012D-D066-E44C-B31B-6EAE8C5054D8}" dt="2024-10-14T20:17:36.334" v="67" actId="20577"/>
          <ac:spMkLst>
            <pc:docMk/>
            <pc:sldMk cId="622873167" sldId="860"/>
            <ac:spMk id="2" creationId="{12DEFB77-B861-812A-1A59-E462FBF76350}"/>
          </ac:spMkLst>
        </pc:spChg>
        <pc:spChg chg="mod">
          <ac:chgData name="Xubin He" userId="a33a216f-f5a5-48b2-8576-548ff3eb278c" providerId="ADAL" clId="{B4BD012D-D066-E44C-B31B-6EAE8C5054D8}" dt="2024-10-14T20:17:41.906" v="75" actId="20577"/>
          <ac:spMkLst>
            <pc:docMk/>
            <pc:sldMk cId="622873167" sldId="860"/>
            <ac:spMk id="3" creationId="{77E75A7B-162E-6E4A-F67F-8B671FAF6282}"/>
          </ac:spMkLst>
        </pc:spChg>
      </pc:sldChg>
    </pc:docChg>
  </pc:docChgLst>
  <pc:docChgLst>
    <pc:chgData name="Xubin He" userId="a33a216f-f5a5-48b2-8576-548ff3eb278c" providerId="ADAL" clId="{939C8A29-24E9-0E47-9EB9-0E8C5504649C}"/>
    <pc:docChg chg="addSld delSld modSld">
      <pc:chgData name="Xubin He" userId="a33a216f-f5a5-48b2-8576-548ff3eb278c" providerId="ADAL" clId="{939C8A29-24E9-0E47-9EB9-0E8C5504649C}" dt="2024-10-10T15:20:58.316" v="63" actId="2696"/>
      <pc:docMkLst>
        <pc:docMk/>
      </pc:docMkLst>
      <pc:sldChg chg="modSp add del">
        <pc:chgData name="Xubin He" userId="a33a216f-f5a5-48b2-8576-548ff3eb278c" providerId="ADAL" clId="{939C8A29-24E9-0E47-9EB9-0E8C5504649C}" dt="2024-10-10T15:08:49.935" v="3" actId="2696"/>
        <pc:sldMkLst>
          <pc:docMk/>
          <pc:sldMk cId="4067357410" sldId="339"/>
        </pc:sldMkLst>
        <pc:spChg chg="mod">
          <ac:chgData name="Xubin He" userId="a33a216f-f5a5-48b2-8576-548ff3eb278c" providerId="ADAL" clId="{939C8A29-24E9-0E47-9EB9-0E8C5504649C}" dt="2024-10-10T15:08:16.543" v="0"/>
          <ac:spMkLst>
            <pc:docMk/>
            <pc:sldMk cId="4067357410" sldId="339"/>
            <ac:spMk id="3" creationId="{00000000-0000-0000-0000-000000000000}"/>
          </ac:spMkLst>
        </pc:spChg>
        <pc:spChg chg="mod">
          <ac:chgData name="Xubin He" userId="a33a216f-f5a5-48b2-8576-548ff3eb278c" providerId="ADAL" clId="{939C8A29-24E9-0E47-9EB9-0E8C5504649C}" dt="2024-10-10T15:08:16.543" v="0"/>
          <ac:spMkLst>
            <pc:docMk/>
            <pc:sldMk cId="4067357410" sldId="339"/>
            <ac:spMk id="4" creationId="{00000000-0000-0000-0000-000000000000}"/>
          </ac:spMkLst>
        </pc:spChg>
      </pc:sldChg>
      <pc:sldChg chg="modSp add del modTransition">
        <pc:chgData name="Xubin He" userId="a33a216f-f5a5-48b2-8576-548ff3eb278c" providerId="ADAL" clId="{939C8A29-24E9-0E47-9EB9-0E8C5504649C}" dt="2024-10-10T15:08:21.836" v="2"/>
        <pc:sldMkLst>
          <pc:docMk/>
          <pc:sldMk cId="3133607678" sldId="340"/>
        </pc:sldMkLst>
        <pc:spChg chg="mod">
          <ac:chgData name="Xubin He" userId="a33a216f-f5a5-48b2-8576-548ff3eb278c" providerId="ADAL" clId="{939C8A29-24E9-0E47-9EB9-0E8C5504649C}" dt="2024-10-10T15:08:16.543" v="0"/>
          <ac:spMkLst>
            <pc:docMk/>
            <pc:sldMk cId="3133607678" sldId="340"/>
            <ac:spMk id="5" creationId="{00000000-0000-0000-0000-000000000000}"/>
          </ac:spMkLst>
        </pc:spChg>
        <pc:spChg chg="mod">
          <ac:chgData name="Xubin He" userId="a33a216f-f5a5-48b2-8576-548ff3eb278c" providerId="ADAL" clId="{939C8A29-24E9-0E47-9EB9-0E8C5504649C}" dt="2024-10-10T15:08:16.543" v="0"/>
          <ac:spMkLst>
            <pc:docMk/>
            <pc:sldMk cId="3133607678" sldId="340"/>
            <ac:spMk id="6" creationId="{00000000-0000-0000-0000-000000000000}"/>
          </ac:spMkLst>
        </pc:spChg>
      </pc:sldChg>
      <pc:sldChg chg="modSp add del mod">
        <pc:chgData name="Xubin He" userId="a33a216f-f5a5-48b2-8576-548ff3eb278c" providerId="ADAL" clId="{939C8A29-24E9-0E47-9EB9-0E8C5504649C}" dt="2024-10-10T15:09:44.864" v="18" actId="20577"/>
        <pc:sldMkLst>
          <pc:docMk/>
          <pc:sldMk cId="4160230376" sldId="343"/>
        </pc:sldMkLst>
        <pc:spChg chg="mod">
          <ac:chgData name="Xubin He" userId="a33a216f-f5a5-48b2-8576-548ff3eb278c" providerId="ADAL" clId="{939C8A29-24E9-0E47-9EB9-0E8C5504649C}" dt="2024-10-10T15:09:44.864" v="18" actId="20577"/>
          <ac:spMkLst>
            <pc:docMk/>
            <pc:sldMk cId="4160230376" sldId="343"/>
            <ac:spMk id="8" creationId="{00000000-0000-0000-0000-000000000000}"/>
          </ac:spMkLst>
        </pc:spChg>
        <pc:spChg chg="mod">
          <ac:chgData name="Xubin He" userId="a33a216f-f5a5-48b2-8576-548ff3eb278c" providerId="ADAL" clId="{939C8A29-24E9-0E47-9EB9-0E8C5504649C}" dt="2024-10-10T15:08:16.543" v="0"/>
          <ac:spMkLst>
            <pc:docMk/>
            <pc:sldMk cId="4160230376" sldId="343"/>
            <ac:spMk id="10" creationId="{00000000-0000-0000-0000-000000000000}"/>
          </ac:spMkLst>
        </pc:spChg>
        <pc:spChg chg="mod">
          <ac:chgData name="Xubin He" userId="a33a216f-f5a5-48b2-8576-548ff3eb278c" providerId="ADAL" clId="{939C8A29-24E9-0E47-9EB9-0E8C5504649C}" dt="2024-10-10T15:08:16.543" v="0"/>
          <ac:spMkLst>
            <pc:docMk/>
            <pc:sldMk cId="4160230376" sldId="343"/>
            <ac:spMk id="11" creationId="{00000000-0000-0000-0000-000000000000}"/>
          </ac:spMkLst>
        </pc:spChg>
      </pc:sldChg>
      <pc:sldChg chg="modSp add del modTransition">
        <pc:chgData name="Xubin He" userId="a33a216f-f5a5-48b2-8576-548ff3eb278c" providerId="ADAL" clId="{939C8A29-24E9-0E47-9EB9-0E8C5504649C}" dt="2024-10-10T15:08:21.836" v="2"/>
        <pc:sldMkLst>
          <pc:docMk/>
          <pc:sldMk cId="3107702785" sldId="345"/>
        </pc:sldMkLst>
        <pc:spChg chg="mod">
          <ac:chgData name="Xubin He" userId="a33a216f-f5a5-48b2-8576-548ff3eb278c" providerId="ADAL" clId="{939C8A29-24E9-0E47-9EB9-0E8C5504649C}" dt="2024-10-10T15:08:16.543" v="0"/>
          <ac:spMkLst>
            <pc:docMk/>
            <pc:sldMk cId="3107702785" sldId="345"/>
            <ac:spMk id="5" creationId="{00000000-0000-0000-0000-000000000000}"/>
          </ac:spMkLst>
        </pc:spChg>
        <pc:spChg chg="mod">
          <ac:chgData name="Xubin He" userId="a33a216f-f5a5-48b2-8576-548ff3eb278c" providerId="ADAL" clId="{939C8A29-24E9-0E47-9EB9-0E8C5504649C}" dt="2024-10-10T15:08:16.543" v="0"/>
          <ac:spMkLst>
            <pc:docMk/>
            <pc:sldMk cId="3107702785" sldId="345"/>
            <ac:spMk id="6" creationId="{00000000-0000-0000-0000-000000000000}"/>
          </ac:spMkLst>
        </pc:spChg>
      </pc:sldChg>
      <pc:sldChg chg="modSp add del modTransition">
        <pc:chgData name="Xubin He" userId="a33a216f-f5a5-48b2-8576-548ff3eb278c" providerId="ADAL" clId="{939C8A29-24E9-0E47-9EB9-0E8C5504649C}" dt="2024-10-10T15:08:21.836" v="2"/>
        <pc:sldMkLst>
          <pc:docMk/>
          <pc:sldMk cId="1105817930" sldId="347"/>
        </pc:sldMkLst>
        <pc:spChg chg="mod">
          <ac:chgData name="Xubin He" userId="a33a216f-f5a5-48b2-8576-548ff3eb278c" providerId="ADAL" clId="{939C8A29-24E9-0E47-9EB9-0E8C5504649C}" dt="2024-10-10T15:08:16.543" v="0"/>
          <ac:spMkLst>
            <pc:docMk/>
            <pc:sldMk cId="1105817930" sldId="347"/>
            <ac:spMk id="5" creationId="{00000000-0000-0000-0000-000000000000}"/>
          </ac:spMkLst>
        </pc:spChg>
        <pc:spChg chg="mod">
          <ac:chgData name="Xubin He" userId="a33a216f-f5a5-48b2-8576-548ff3eb278c" providerId="ADAL" clId="{939C8A29-24E9-0E47-9EB9-0E8C5504649C}" dt="2024-10-10T15:08:16.543" v="0"/>
          <ac:spMkLst>
            <pc:docMk/>
            <pc:sldMk cId="1105817930" sldId="347"/>
            <ac:spMk id="6" creationId="{00000000-0000-0000-0000-000000000000}"/>
          </ac:spMkLst>
        </pc:spChg>
      </pc:sldChg>
      <pc:sldChg chg="modSp add del">
        <pc:chgData name="Xubin He" userId="a33a216f-f5a5-48b2-8576-548ff3eb278c" providerId="ADAL" clId="{939C8A29-24E9-0E47-9EB9-0E8C5504649C}" dt="2024-10-10T15:08:21.836" v="2"/>
        <pc:sldMkLst>
          <pc:docMk/>
          <pc:sldMk cId="1523002481" sldId="348"/>
        </pc:sldMkLst>
        <pc:spChg chg="mod">
          <ac:chgData name="Xubin He" userId="a33a216f-f5a5-48b2-8576-548ff3eb278c" providerId="ADAL" clId="{939C8A29-24E9-0E47-9EB9-0E8C5504649C}" dt="2024-10-10T15:08:16.543" v="0"/>
          <ac:spMkLst>
            <pc:docMk/>
            <pc:sldMk cId="1523002481" sldId="348"/>
            <ac:spMk id="3" creationId="{00000000-0000-0000-0000-000000000000}"/>
          </ac:spMkLst>
        </pc:spChg>
        <pc:spChg chg="mod">
          <ac:chgData name="Xubin He" userId="a33a216f-f5a5-48b2-8576-548ff3eb278c" providerId="ADAL" clId="{939C8A29-24E9-0E47-9EB9-0E8C5504649C}" dt="2024-10-10T15:08:16.543" v="0"/>
          <ac:spMkLst>
            <pc:docMk/>
            <pc:sldMk cId="1523002481" sldId="348"/>
            <ac:spMk id="4" creationId="{00000000-0000-0000-0000-000000000000}"/>
          </ac:spMkLst>
        </pc:spChg>
      </pc:sldChg>
      <pc:sldChg chg="modSp add del">
        <pc:chgData name="Xubin He" userId="a33a216f-f5a5-48b2-8576-548ff3eb278c" providerId="ADAL" clId="{939C8A29-24E9-0E47-9EB9-0E8C5504649C}" dt="2024-10-10T15:11:14.331" v="20" actId="2696"/>
        <pc:sldMkLst>
          <pc:docMk/>
          <pc:sldMk cId="892113496" sldId="349"/>
        </pc:sldMkLst>
        <pc:spChg chg="mod">
          <ac:chgData name="Xubin He" userId="a33a216f-f5a5-48b2-8576-548ff3eb278c" providerId="ADAL" clId="{939C8A29-24E9-0E47-9EB9-0E8C5504649C}" dt="2024-10-10T15:08:16.543" v="0"/>
          <ac:spMkLst>
            <pc:docMk/>
            <pc:sldMk cId="892113496" sldId="349"/>
            <ac:spMk id="11" creationId="{00000000-0000-0000-0000-000000000000}"/>
          </ac:spMkLst>
        </pc:spChg>
        <pc:spChg chg="mod">
          <ac:chgData name="Xubin He" userId="a33a216f-f5a5-48b2-8576-548ff3eb278c" providerId="ADAL" clId="{939C8A29-24E9-0E47-9EB9-0E8C5504649C}" dt="2024-10-10T15:08:16.543" v="0"/>
          <ac:spMkLst>
            <pc:docMk/>
            <pc:sldMk cId="892113496" sldId="349"/>
            <ac:spMk id="12" creationId="{00000000-0000-0000-0000-000000000000}"/>
          </ac:spMkLst>
        </pc:spChg>
      </pc:sldChg>
      <pc:sldChg chg="modSp add del mod">
        <pc:chgData name="Xubin He" userId="a33a216f-f5a5-48b2-8576-548ff3eb278c" providerId="ADAL" clId="{939C8A29-24E9-0E47-9EB9-0E8C5504649C}" dt="2024-10-10T15:11:55.737" v="38" actId="404"/>
        <pc:sldMkLst>
          <pc:docMk/>
          <pc:sldMk cId="1457155775" sldId="350"/>
        </pc:sldMkLst>
        <pc:spChg chg="mod">
          <ac:chgData name="Xubin He" userId="a33a216f-f5a5-48b2-8576-548ff3eb278c" providerId="ADAL" clId="{939C8A29-24E9-0E47-9EB9-0E8C5504649C}" dt="2024-10-10T15:08:16.543" v="0"/>
          <ac:spMkLst>
            <pc:docMk/>
            <pc:sldMk cId="1457155775" sldId="350"/>
            <ac:spMk id="19" creationId="{00000000-0000-0000-0000-000000000000}"/>
          </ac:spMkLst>
        </pc:spChg>
        <pc:spChg chg="mod">
          <ac:chgData name="Xubin He" userId="a33a216f-f5a5-48b2-8576-548ff3eb278c" providerId="ADAL" clId="{939C8A29-24E9-0E47-9EB9-0E8C5504649C}" dt="2024-10-10T15:08:16.543" v="0"/>
          <ac:spMkLst>
            <pc:docMk/>
            <pc:sldMk cId="1457155775" sldId="350"/>
            <ac:spMk id="20" creationId="{00000000-0000-0000-0000-000000000000}"/>
          </ac:spMkLst>
        </pc:spChg>
        <pc:spChg chg="mod">
          <ac:chgData name="Xubin He" userId="a33a216f-f5a5-48b2-8576-548ff3eb278c" providerId="ADAL" clId="{939C8A29-24E9-0E47-9EB9-0E8C5504649C}" dt="2024-10-10T15:11:55.737" v="38" actId="404"/>
          <ac:spMkLst>
            <pc:docMk/>
            <pc:sldMk cId="1457155775" sldId="350"/>
            <ac:spMk id="71" creationId="{00000000-0000-0000-0000-000000000000}"/>
          </ac:spMkLst>
        </pc:spChg>
      </pc:sldChg>
      <pc:sldChg chg="add del">
        <pc:chgData name="Xubin He" userId="a33a216f-f5a5-48b2-8576-548ff3eb278c" providerId="ADAL" clId="{939C8A29-24E9-0E47-9EB9-0E8C5504649C}" dt="2024-10-10T15:20:58.316" v="63" actId="2696"/>
        <pc:sldMkLst>
          <pc:docMk/>
          <pc:sldMk cId="354682333" sldId="433"/>
        </pc:sldMkLst>
      </pc:sldChg>
      <pc:sldChg chg="add del">
        <pc:chgData name="Xubin He" userId="a33a216f-f5a5-48b2-8576-548ff3eb278c" providerId="ADAL" clId="{939C8A29-24E9-0E47-9EB9-0E8C5504649C}" dt="2024-10-10T15:20:55.410" v="60" actId="2696"/>
        <pc:sldMkLst>
          <pc:docMk/>
          <pc:sldMk cId="3677938028" sldId="435"/>
        </pc:sldMkLst>
      </pc:sldChg>
      <pc:sldChg chg="add del">
        <pc:chgData name="Xubin He" userId="a33a216f-f5a5-48b2-8576-548ff3eb278c" providerId="ADAL" clId="{939C8A29-24E9-0E47-9EB9-0E8C5504649C}" dt="2024-10-10T15:20:56.169" v="61" actId="2696"/>
        <pc:sldMkLst>
          <pc:docMk/>
          <pc:sldMk cId="2897748454" sldId="436"/>
        </pc:sldMkLst>
      </pc:sldChg>
      <pc:sldChg chg="add del">
        <pc:chgData name="Xubin He" userId="a33a216f-f5a5-48b2-8576-548ff3eb278c" providerId="ADAL" clId="{939C8A29-24E9-0E47-9EB9-0E8C5504649C}" dt="2024-10-10T15:20:57.459" v="62" actId="2696"/>
        <pc:sldMkLst>
          <pc:docMk/>
          <pc:sldMk cId="3983492418" sldId="437"/>
        </pc:sldMkLst>
      </pc:sldChg>
      <pc:sldChg chg="modSp add del mod modTransition">
        <pc:chgData name="Xubin He" userId="a33a216f-f5a5-48b2-8576-548ff3eb278c" providerId="ADAL" clId="{939C8A29-24E9-0E47-9EB9-0E8C5504649C}" dt="2024-10-10T15:13:45.451" v="56" actId="20577"/>
        <pc:sldMkLst>
          <pc:docMk/>
          <pc:sldMk cId="3533997622" sldId="458"/>
        </pc:sldMkLst>
        <pc:spChg chg="mod">
          <ac:chgData name="Xubin He" userId="a33a216f-f5a5-48b2-8576-548ff3eb278c" providerId="ADAL" clId="{939C8A29-24E9-0E47-9EB9-0E8C5504649C}" dt="2024-10-10T15:13:45.451" v="56" actId="20577"/>
          <ac:spMkLst>
            <pc:docMk/>
            <pc:sldMk cId="3533997622" sldId="458"/>
            <ac:spMk id="3" creationId="{00000000-0000-0000-0000-000000000000}"/>
          </ac:spMkLst>
        </pc:spChg>
        <pc:spChg chg="mod">
          <ac:chgData name="Xubin He" userId="a33a216f-f5a5-48b2-8576-548ff3eb278c" providerId="ADAL" clId="{939C8A29-24E9-0E47-9EB9-0E8C5504649C}" dt="2024-10-10T15:08:16.543" v="0"/>
          <ac:spMkLst>
            <pc:docMk/>
            <pc:sldMk cId="3533997622" sldId="458"/>
            <ac:spMk id="8" creationId="{00000000-0000-0000-0000-000000000000}"/>
          </ac:spMkLst>
        </pc:spChg>
        <pc:spChg chg="mod">
          <ac:chgData name="Xubin He" userId="a33a216f-f5a5-48b2-8576-548ff3eb278c" providerId="ADAL" clId="{939C8A29-24E9-0E47-9EB9-0E8C5504649C}" dt="2024-10-10T15:08:16.543" v="0"/>
          <ac:spMkLst>
            <pc:docMk/>
            <pc:sldMk cId="3533997622" sldId="458"/>
            <ac:spMk id="9" creationId="{00000000-0000-0000-0000-000000000000}"/>
          </ac:spMkLst>
        </pc:spChg>
      </pc:sldChg>
      <pc:sldChg chg="modSp add del modTransition">
        <pc:chgData name="Xubin He" userId="a33a216f-f5a5-48b2-8576-548ff3eb278c" providerId="ADAL" clId="{939C8A29-24E9-0E47-9EB9-0E8C5504649C}" dt="2024-10-10T15:08:21.836" v="2"/>
        <pc:sldMkLst>
          <pc:docMk/>
          <pc:sldMk cId="1244587979" sldId="463"/>
        </pc:sldMkLst>
        <pc:spChg chg="mod">
          <ac:chgData name="Xubin He" userId="a33a216f-f5a5-48b2-8576-548ff3eb278c" providerId="ADAL" clId="{939C8A29-24E9-0E47-9EB9-0E8C5504649C}" dt="2024-10-10T15:08:16.543" v="0"/>
          <ac:spMkLst>
            <pc:docMk/>
            <pc:sldMk cId="1244587979" sldId="463"/>
            <ac:spMk id="5" creationId="{00000000-0000-0000-0000-000000000000}"/>
          </ac:spMkLst>
        </pc:spChg>
        <pc:spChg chg="mod">
          <ac:chgData name="Xubin He" userId="a33a216f-f5a5-48b2-8576-548ff3eb278c" providerId="ADAL" clId="{939C8A29-24E9-0E47-9EB9-0E8C5504649C}" dt="2024-10-10T15:08:16.543" v="0"/>
          <ac:spMkLst>
            <pc:docMk/>
            <pc:sldMk cId="1244587979" sldId="463"/>
            <ac:spMk id="6" creationId="{00000000-0000-0000-0000-000000000000}"/>
          </ac:spMkLst>
        </pc:spChg>
      </pc:sldChg>
      <pc:sldChg chg="add del">
        <pc:chgData name="Xubin He" userId="a33a216f-f5a5-48b2-8576-548ff3eb278c" providerId="ADAL" clId="{939C8A29-24E9-0E47-9EB9-0E8C5504649C}" dt="2024-10-10T15:15:03.579" v="58"/>
        <pc:sldMkLst>
          <pc:docMk/>
          <pc:sldMk cId="1235038001" sldId="855"/>
        </pc:sldMkLst>
      </pc:sldChg>
      <pc:sldChg chg="add">
        <pc:chgData name="Xubin He" userId="a33a216f-f5a5-48b2-8576-548ff3eb278c" providerId="ADAL" clId="{939C8A29-24E9-0E47-9EB9-0E8C5504649C}" dt="2024-10-10T15:15:03.704" v="59"/>
        <pc:sldMkLst>
          <pc:docMk/>
          <pc:sldMk cId="3287120414" sldId="855"/>
        </pc:sldMkLst>
      </pc:sldChg>
      <pc:sldChg chg="add del">
        <pc:chgData name="Xubin He" userId="a33a216f-f5a5-48b2-8576-548ff3eb278c" providerId="ADAL" clId="{939C8A29-24E9-0E47-9EB9-0E8C5504649C}" dt="2024-10-10T15:15:03.579" v="58"/>
        <pc:sldMkLst>
          <pc:docMk/>
          <pc:sldMk cId="383058415" sldId="856"/>
        </pc:sldMkLst>
      </pc:sldChg>
      <pc:sldChg chg="add">
        <pc:chgData name="Xubin He" userId="a33a216f-f5a5-48b2-8576-548ff3eb278c" providerId="ADAL" clId="{939C8A29-24E9-0E47-9EB9-0E8C5504649C}" dt="2024-10-10T15:15:03.704" v="59"/>
        <pc:sldMkLst>
          <pc:docMk/>
          <pc:sldMk cId="3327481344" sldId="856"/>
        </pc:sldMkLst>
      </pc:sldChg>
      <pc:sldChg chg="add">
        <pc:chgData name="Xubin He" userId="a33a216f-f5a5-48b2-8576-548ff3eb278c" providerId="ADAL" clId="{939C8A29-24E9-0E47-9EB9-0E8C5504649C}" dt="2024-10-10T15:15:03.704" v="59"/>
        <pc:sldMkLst>
          <pc:docMk/>
          <pc:sldMk cId="1371469543" sldId="857"/>
        </pc:sldMkLst>
      </pc:sldChg>
      <pc:sldChg chg="add del">
        <pc:chgData name="Xubin He" userId="a33a216f-f5a5-48b2-8576-548ff3eb278c" providerId="ADAL" clId="{939C8A29-24E9-0E47-9EB9-0E8C5504649C}" dt="2024-10-10T15:15:03.579" v="58"/>
        <pc:sldMkLst>
          <pc:docMk/>
          <pc:sldMk cId="2574171658" sldId="857"/>
        </pc:sldMkLst>
      </pc:sldChg>
      <pc:sldChg chg="add del">
        <pc:chgData name="Xubin He" userId="a33a216f-f5a5-48b2-8576-548ff3eb278c" providerId="ADAL" clId="{939C8A29-24E9-0E47-9EB9-0E8C5504649C}" dt="2024-10-10T15:15:03.579" v="58"/>
        <pc:sldMkLst>
          <pc:docMk/>
          <pc:sldMk cId="3675835170" sldId="858"/>
        </pc:sldMkLst>
      </pc:sldChg>
      <pc:sldChg chg="add">
        <pc:chgData name="Xubin He" userId="a33a216f-f5a5-48b2-8576-548ff3eb278c" providerId="ADAL" clId="{939C8A29-24E9-0E47-9EB9-0E8C5504649C}" dt="2024-10-10T15:15:03.704" v="59"/>
        <pc:sldMkLst>
          <pc:docMk/>
          <pc:sldMk cId="3941998189" sldId="8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10/14/24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10/14/24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6">
            <a:extLst>
              <a:ext uri="{FF2B5EF4-FFF2-40B4-BE49-F238E27FC236}">
                <a16:creationId xmlns:a16="http://schemas.microsoft.com/office/drawing/2014/main" id="{73AB70AC-105F-AB59-DDC4-69561FA52CC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ECE6130: Computer Architecture,  T.T.U</a:t>
            </a:r>
          </a:p>
        </p:txBody>
      </p:sp>
      <p:sp>
        <p:nvSpPr>
          <p:cNvPr id="29698" name="Rectangle 7">
            <a:extLst>
              <a:ext uri="{FF2B5EF4-FFF2-40B4-BE49-F238E27FC236}">
                <a16:creationId xmlns:a16="http://schemas.microsoft.com/office/drawing/2014/main" id="{70E6FF61-6730-BFA6-4FB0-45E7603221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A97E82-4ED7-4347-B0BC-C64DE55354F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699" name="Rectangle 2050">
            <a:extLst>
              <a:ext uri="{FF2B5EF4-FFF2-40B4-BE49-F238E27FC236}">
                <a16:creationId xmlns:a16="http://schemas.microsoft.com/office/drawing/2014/main" id="{1B0F4434-7D49-E5A3-9B25-D562621EC2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2051">
            <a:extLst>
              <a:ext uri="{FF2B5EF4-FFF2-40B4-BE49-F238E27FC236}">
                <a16:creationId xmlns:a16="http://schemas.microsoft.com/office/drawing/2014/main" id="{85D9824D-E844-3B40-294D-30637A952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9753D5-7A1C-4668-A3EF-7930A6E68898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32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>
            <a:extLst>
              <a:ext uri="{FF2B5EF4-FFF2-40B4-BE49-F238E27FC236}">
                <a16:creationId xmlns:a16="http://schemas.microsoft.com/office/drawing/2014/main" id="{D0CC2123-96D7-4036-90B3-13D569144F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>
            <a:extLst>
              <a:ext uri="{FF2B5EF4-FFF2-40B4-BE49-F238E27FC236}">
                <a16:creationId xmlns:a16="http://schemas.microsoft.com/office/drawing/2014/main" id="{42EE9AC9-4A81-42DF-B9CF-DFC40C5B8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4184BDAC-722C-4DFF-9555-5495FCF3BA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8CFD168-7E2F-498C-A2A4-1AFF285D74B6}" type="slidenum">
              <a:rPr lang="en-US" altLang="en-US" sz="1300"/>
              <a:pPr eaLnBrk="1" hangingPunct="1"/>
              <a:t>36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04399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08479A-0051-45DD-8041-5E83DAFD685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A16BB-2513-471D-9B09-24E0566F1FA6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143900" y="9120731"/>
            <a:ext cx="3171300" cy="4804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6723" tIns="48174" rIns="96723" bIns="48174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48549" algn="l"/>
                <a:tab pos="1897097" algn="l"/>
                <a:tab pos="2845646" algn="l"/>
                <a:tab pos="3794195" algn="l"/>
                <a:tab pos="4742744" algn="l"/>
                <a:tab pos="5691293" algn="l"/>
                <a:tab pos="6639842" algn="l"/>
                <a:tab pos="7588390" algn="l"/>
                <a:tab pos="8536938" algn="l"/>
                <a:tab pos="9485487" algn="l"/>
                <a:tab pos="10434036" algn="l"/>
              </a:tabLst>
              <a:defRPr/>
            </a:pPr>
            <a:fld id="{2199D9A9-8D96-4916-B172-08B625A940CF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48549" algn="l"/>
                  <a:tab pos="1897097" algn="l"/>
                  <a:tab pos="2845646" algn="l"/>
                  <a:tab pos="3794195" algn="l"/>
                  <a:tab pos="4742744" algn="l"/>
                  <a:tab pos="5691293" algn="l"/>
                  <a:tab pos="6639842" algn="l"/>
                  <a:tab pos="7588390" algn="l"/>
                  <a:tab pos="8536938" algn="l"/>
                  <a:tab pos="9485487" algn="l"/>
                  <a:tab pos="10434036" algn="l"/>
                </a:tabLst>
                <a:defRPr/>
              </a:pPr>
              <a:t>9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7D7D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232731" y="719887"/>
            <a:ext cx="4851394" cy="3601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855" tIns="47428" rIns="94855" bIns="4742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95" name="Text Box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348" y="4562007"/>
            <a:ext cx="5852160" cy="43209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6723" tIns="48174" rIns="96723" bIns="48174"/>
          <a:lstStyle/>
          <a:p>
            <a:pPr>
              <a:lnSpc>
                <a:spcPct val="98000"/>
              </a:lnSpc>
              <a:spcBef>
                <a:spcPts val="700"/>
              </a:spcBef>
              <a:spcAft>
                <a:spcPts val="207"/>
              </a:spcAft>
              <a:tabLst>
                <a:tab pos="0" algn="l"/>
                <a:tab pos="948549" algn="l"/>
                <a:tab pos="1897097" algn="l"/>
                <a:tab pos="2845646" algn="l"/>
                <a:tab pos="3794195" algn="l"/>
                <a:tab pos="4742744" algn="l"/>
                <a:tab pos="5691293" algn="l"/>
                <a:tab pos="6639842" algn="l"/>
                <a:tab pos="7588390" algn="l"/>
                <a:tab pos="8536938" algn="l"/>
                <a:tab pos="9485487" algn="l"/>
                <a:tab pos="10434036" algn="l"/>
              </a:tabLst>
            </a:pPr>
            <a:endParaRPr lang="en-GB" sz="1900" dirty="0">
              <a:latin typeface="Helvetica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9BA58-2EF6-4CF0-B254-DF8BFD9A32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39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00EAF7-2ECE-4AEB-945B-191F0E9AC46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411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4BDD1C-DBA3-433F-87A6-EBAD584D06D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37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0220FA-941E-4457-86C1-BFB3854AFBC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7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1CB3CC-E608-433E-B574-B4E7E921EC5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674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BF59DB-CF9D-4323-BBED-08F21987AE3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63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B15C-66BF-4548-B9F7-ABFD8B692764}" type="datetime1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39B9-8394-4A3F-AE29-D25E40635A66}" type="datetime1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BE1B-109A-4A1E-A524-238B7EF05396}" type="datetime1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8B8FAD7C-9E74-490A-9976-CEAC407DBF81}" type="datetime1">
              <a:rPr lang="en-US" smtClean="0"/>
              <a:t>10/14/24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/>
              <a:t>J. Leskovec, A. Rajaraman, J. Ullman: Mining of Massive Datasets, http://www.mmds.org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67AA6D-B4FD-46B1-B3E9-B042C52C85A2}" type="datetime1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1858398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33452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372681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412027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27866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63446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1004-7A34-4C69-A29F-7848CCE72792}" type="datetime1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18439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11842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744654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36107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1526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3055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67944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162030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2291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10000"/>
            <a:ext cx="42291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317932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24C-0E5F-41F9-9EF2-A30D8DD943B5}" type="datetime1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3B2-6969-4711-938A-F55A29B51480}" type="datetime1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DACF-DAC8-4C22-99F4-5AC8B8C6B7F9}" type="datetime1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4880-51F2-491D-B30A-1FC47B871D77}" type="datetime1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6C30-2214-40E2-AEE5-9AE66D1057D0}" type="datetime1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5491-B905-4984-8643-1B7C9312C1C7}" type="datetime1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1BAC21-6A2B-4248-BF0F-2BED273A4141}" type="datetime1">
              <a:rPr lang="en-US" smtClean="0"/>
              <a:t>10/14/24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C998EF77-6613-48F2-974F-C60E70302254}" type="datetime1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7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C0E3800-14AB-30FD-4B91-1581763A1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4B6C654-7492-FD42-8B12-3BE02D3B3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9AB96E3-D098-95E5-5089-97F4E9A58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488" y="6378575"/>
            <a:ext cx="412750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b="1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fld id="{C7830EF4-9F26-C849-A29D-94A8C9E392D2}" type="slidenum">
              <a:rPr lang="en-US" altLang="en-US" sz="1200" b="1" smtClean="0">
                <a:solidFill>
                  <a:schemeClr val="bg2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sz="1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82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ransition/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b="1">
          <a:solidFill>
            <a:srgbClr val="DC2F00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000B4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rgbClr val="000078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200">
          <a:solidFill>
            <a:srgbClr val="000045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2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CA2VuHTHcM" TargetMode="External"/><Relationship Id="rId2" Type="http://schemas.openxmlformats.org/officeDocument/2006/relationships/hyperlink" Target="http://www.mathcs.emory.edu/~cheung/Courses/554/Syllabus/9-parallel/matrix-mul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cture/machine-learning/map-reduce-and-data-parallelism-10sqI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hh0R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8A42C8FD-34E0-8F95-05BD-F7CE9D9D41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971550"/>
            <a:ext cx="9144000" cy="1636713"/>
          </a:xfrm>
          <a:noFill/>
        </p:spPr>
        <p:txBody>
          <a:bodyPr lIns="90488" rIns="90488"/>
          <a:lstStyle/>
          <a:p>
            <a:r>
              <a:rPr lang="en-US" altLang="en-US" sz="3400" dirty="0">
                <a:ea typeface="ＭＳ Ｐゴシック" panose="020B0600070205080204" pitchFamily="34" charset="-128"/>
              </a:rPr>
              <a:t>CIS 4517/5517: </a:t>
            </a:r>
            <a:br>
              <a:rPr lang="en-US" altLang="en-US" sz="3400" dirty="0">
                <a:ea typeface="ＭＳ Ｐゴシック" panose="020B0600070205080204" pitchFamily="34" charset="-128"/>
              </a:rPr>
            </a:br>
            <a:r>
              <a:rPr lang="en-US" altLang="en-US" sz="3400" dirty="0">
                <a:ea typeface="ＭＳ Ｐゴシック" panose="020B0600070205080204" pitchFamily="34" charset="-128"/>
              </a:rPr>
              <a:t>Data Intensive and Cloud Computing</a:t>
            </a:r>
            <a:br>
              <a:rPr lang="en-US" altLang="en-US" sz="3400" dirty="0">
                <a:ea typeface="ＭＳ Ｐゴシック" panose="020B0600070205080204" pitchFamily="34" charset="-128"/>
              </a:rPr>
            </a:br>
            <a:br>
              <a:rPr lang="en-US" altLang="en-US" sz="3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MapReduce examples</a:t>
            </a:r>
            <a:endParaRPr lang="en-US" altLang="en-US" sz="34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9E80FF64-B62D-89BD-C6C5-C15B995A1E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16013" y="4068763"/>
            <a:ext cx="6697662" cy="2054225"/>
          </a:xfrm>
          <a:noFill/>
        </p:spPr>
        <p:txBody>
          <a:bodyPr lIns="90488" rIns="90488"/>
          <a:lstStyle/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Dr. Xubin He</a:t>
            </a:r>
          </a:p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Computer and Information Sciences</a:t>
            </a:r>
          </a:p>
          <a:p>
            <a:pPr marL="285750" indent="-285750"/>
            <a:r>
              <a:rPr lang="en-US" altLang="en-US">
                <a:ea typeface="ＭＳ Ｐゴシック" panose="020B0600070205080204" pitchFamily="34" charset="-128"/>
              </a:rPr>
              <a:t>Temple University</a:t>
            </a:r>
          </a:p>
          <a:p>
            <a:pPr marL="285750" indent="-285750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66"/>
                </a:solidFill>
              </a:rPr>
              <a:t>We are devoted to </a:t>
            </a:r>
            <a:r>
              <a:rPr lang="en-US" b="1" dirty="0">
                <a:solidFill>
                  <a:srgbClr val="FF0066"/>
                </a:solidFill>
              </a:rPr>
              <a:t>large scale computing</a:t>
            </a:r>
            <a:r>
              <a:rPr lang="en-US" dirty="0">
                <a:solidFill>
                  <a:srgbClr val="FF0066"/>
                </a:solidFill>
              </a:rPr>
              <a:t> for </a:t>
            </a:r>
            <a:r>
              <a:rPr lang="en-US" b="1" dirty="0">
                <a:solidFill>
                  <a:srgbClr val="FF0066"/>
                </a:solidFill>
              </a:rPr>
              <a:t>data mining</a:t>
            </a:r>
          </a:p>
          <a:p>
            <a:r>
              <a:rPr lang="en-US" b="1" dirty="0">
                <a:solidFill>
                  <a:srgbClr val="0000FF"/>
                </a:solidFill>
              </a:rPr>
              <a:t>Challenges:</a:t>
            </a:r>
          </a:p>
          <a:p>
            <a:pPr lvl="1"/>
            <a:r>
              <a:rPr lang="en-US" dirty="0"/>
              <a:t>How to distribute computation?</a:t>
            </a:r>
          </a:p>
          <a:p>
            <a:pPr lvl="1"/>
            <a:r>
              <a:rPr lang="en-US" dirty="0"/>
              <a:t>Distributed/parallel programming is hard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Map-reduce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addresses both of the above</a:t>
            </a:r>
          </a:p>
          <a:p>
            <a:pPr lvl="1"/>
            <a:r>
              <a:rPr lang="en-US" dirty="0"/>
              <a:t>Google’s computational/data manipulation model</a:t>
            </a:r>
          </a:p>
          <a:p>
            <a:pPr lvl="1"/>
            <a:r>
              <a:rPr lang="en-US" dirty="0"/>
              <a:t>Elegant way to work with big data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J. Leskovec, A. Rajaraman, J. Ullman: Mining of Massive Datasets, http://www.mmds.org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2225-5612-419B-A8D5-4B8EEE4C217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99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MapReduce</a:t>
            </a:r>
            <a:r>
              <a:rPr lang="en-US"/>
              <a:t>: The </a:t>
            </a:r>
            <a:r>
              <a:rPr lang="en-US" u="sng"/>
              <a:t>Map</a:t>
            </a:r>
            <a:r>
              <a:rPr lang="en-US"/>
              <a:t> Step</a:t>
            </a:r>
          </a:p>
        </p:txBody>
      </p:sp>
      <p:grpSp>
        <p:nvGrpSpPr>
          <p:cNvPr id="108565" name="Group 21"/>
          <p:cNvGrpSpPr>
            <a:grpSpLocks/>
          </p:cNvGrpSpPr>
          <p:nvPr/>
        </p:nvGrpSpPr>
        <p:grpSpPr bwMode="auto">
          <a:xfrm>
            <a:off x="762000" y="3810000"/>
            <a:ext cx="1219200" cy="381000"/>
            <a:chOff x="240" y="2016"/>
            <a:chExt cx="768" cy="240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49" name="AutoShape 5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108580" name="Group 36"/>
          <p:cNvGrpSpPr>
            <a:grpSpLocks/>
          </p:cNvGrpSpPr>
          <p:nvPr/>
        </p:nvGrpSpPr>
        <p:grpSpPr bwMode="auto">
          <a:xfrm>
            <a:off x="3200400" y="2514600"/>
            <a:ext cx="1676400" cy="1219200"/>
            <a:chOff x="1776" y="1152"/>
            <a:chExt cx="1056" cy="768"/>
          </a:xfrm>
        </p:grpSpPr>
        <p:grpSp>
          <p:nvGrpSpPr>
            <p:cNvPr id="108554" name="Group 10"/>
            <p:cNvGrpSpPr>
              <a:grpSpLocks/>
            </p:cNvGrpSpPr>
            <p:nvPr/>
          </p:nvGrpSpPr>
          <p:grpSpPr bwMode="auto">
            <a:xfrm>
              <a:off x="1776" y="1152"/>
              <a:ext cx="1056" cy="336"/>
              <a:chOff x="2256" y="1344"/>
              <a:chExt cx="1056" cy="336"/>
            </a:xfrm>
          </p:grpSpPr>
          <p:sp>
            <p:nvSpPr>
              <p:cNvPr id="108552" name="AutoShape 8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8553" name="AutoShape 9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grpSp>
          <p:nvGrpSpPr>
            <p:cNvPr id="108555" name="Group 11"/>
            <p:cNvGrpSpPr>
              <a:grpSpLocks/>
            </p:cNvGrpSpPr>
            <p:nvPr/>
          </p:nvGrpSpPr>
          <p:grpSpPr bwMode="auto">
            <a:xfrm>
              <a:off x="1776" y="1584"/>
              <a:ext cx="1056" cy="336"/>
              <a:chOff x="2256" y="1344"/>
              <a:chExt cx="1056" cy="336"/>
            </a:xfrm>
          </p:grpSpPr>
          <p:sp>
            <p:nvSpPr>
              <p:cNvPr id="108556" name="AutoShape 12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8557" name="AutoShape 13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</p:grpSp>
      <p:grpSp>
        <p:nvGrpSpPr>
          <p:cNvPr id="108579" name="Group 35"/>
          <p:cNvGrpSpPr>
            <a:grpSpLocks/>
          </p:cNvGrpSpPr>
          <p:nvPr/>
        </p:nvGrpSpPr>
        <p:grpSpPr bwMode="auto">
          <a:xfrm>
            <a:off x="2133600" y="2895600"/>
            <a:ext cx="762000" cy="609600"/>
            <a:chOff x="1104" y="1296"/>
            <a:chExt cx="480" cy="384"/>
          </a:xfrm>
        </p:grpSpPr>
        <p:sp>
          <p:nvSpPr>
            <p:cNvPr id="108563" name="AutoShape 19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4" name="Text Box 20"/>
            <p:cNvSpPr txBox="1">
              <a:spLocks noChangeArrowheads="1"/>
            </p:cNvSpPr>
            <p:nvPr/>
          </p:nvSpPr>
          <p:spPr bwMode="auto">
            <a:xfrm>
              <a:off x="1104" y="1296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map</a:t>
              </a:r>
            </a:p>
          </p:txBody>
        </p:sp>
      </p:grpSp>
      <p:grpSp>
        <p:nvGrpSpPr>
          <p:cNvPr id="108569" name="Group 25"/>
          <p:cNvGrpSpPr>
            <a:grpSpLocks/>
          </p:cNvGrpSpPr>
          <p:nvPr/>
        </p:nvGrpSpPr>
        <p:grpSpPr bwMode="auto">
          <a:xfrm>
            <a:off x="762000" y="3124200"/>
            <a:ext cx="1219200" cy="381000"/>
            <a:chOff x="240" y="2016"/>
            <a:chExt cx="768" cy="240"/>
          </a:xfrm>
        </p:grpSpPr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71" name="AutoShape 27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108572" name="Group 28"/>
          <p:cNvGrpSpPr>
            <a:grpSpLocks/>
          </p:cNvGrpSpPr>
          <p:nvPr/>
        </p:nvGrpSpPr>
        <p:grpSpPr bwMode="auto">
          <a:xfrm>
            <a:off x="685800" y="5257800"/>
            <a:ext cx="1219200" cy="381000"/>
            <a:chOff x="240" y="2016"/>
            <a:chExt cx="768" cy="240"/>
          </a:xfrm>
        </p:grpSpPr>
        <p:sp>
          <p:nvSpPr>
            <p:cNvPr id="108573" name="Rectangle 29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8574" name="AutoShape 30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1020763" y="44196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108581" name="Group 37"/>
          <p:cNvGrpSpPr>
            <a:grpSpLocks/>
          </p:cNvGrpSpPr>
          <p:nvPr/>
        </p:nvGrpSpPr>
        <p:grpSpPr bwMode="auto">
          <a:xfrm>
            <a:off x="3200400" y="3886200"/>
            <a:ext cx="1676400" cy="533400"/>
            <a:chOff x="2256" y="1344"/>
            <a:chExt cx="1056" cy="336"/>
          </a:xfrm>
        </p:grpSpPr>
        <p:sp>
          <p:nvSpPr>
            <p:cNvPr id="108582" name="AutoShape 38"/>
            <p:cNvSpPr>
              <a:spLocks noChangeArrowheads="1"/>
            </p:cNvSpPr>
            <p:nvPr/>
          </p:nvSpPr>
          <p:spPr bwMode="auto">
            <a:xfrm>
              <a:off x="2256" y="1344"/>
              <a:ext cx="432" cy="336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8583" name="AutoShape 39"/>
            <p:cNvSpPr>
              <a:spLocks noChangeArrowheads="1"/>
            </p:cNvSpPr>
            <p:nvPr/>
          </p:nvSpPr>
          <p:spPr bwMode="auto">
            <a:xfrm>
              <a:off x="2688" y="1344"/>
              <a:ext cx="624" cy="336"/>
            </a:xfrm>
            <a:prstGeom prst="parallelogram">
              <a:avLst>
                <a:gd name="adj" fmla="val 464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8584" name="Group 40"/>
          <p:cNvGrpSpPr>
            <a:grpSpLocks/>
          </p:cNvGrpSpPr>
          <p:nvPr/>
        </p:nvGrpSpPr>
        <p:grpSpPr bwMode="auto">
          <a:xfrm>
            <a:off x="2133600" y="3657600"/>
            <a:ext cx="762000" cy="609600"/>
            <a:chOff x="1104" y="1296"/>
            <a:chExt cx="480" cy="384"/>
          </a:xfrm>
        </p:grpSpPr>
        <p:sp>
          <p:nvSpPr>
            <p:cNvPr id="108585" name="AutoShape 41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86" name="Text Box 42"/>
            <p:cNvSpPr txBox="1">
              <a:spLocks noChangeArrowheads="1"/>
            </p:cNvSpPr>
            <p:nvPr/>
          </p:nvSpPr>
          <p:spPr bwMode="auto">
            <a:xfrm>
              <a:off x="1104" y="1296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map</a:t>
              </a:r>
            </a:p>
          </p:txBody>
        </p:sp>
      </p:grpSp>
      <p:sp>
        <p:nvSpPr>
          <p:cNvPr id="108611" name="Text Box 67"/>
          <p:cNvSpPr txBox="1">
            <a:spLocks noChangeArrowheads="1"/>
          </p:cNvSpPr>
          <p:nvPr/>
        </p:nvSpPr>
        <p:spPr bwMode="auto">
          <a:xfrm>
            <a:off x="762000" y="182880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Input</a:t>
            </a:r>
          </a:p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108578" name="Text Box 34"/>
          <p:cNvSpPr txBox="1">
            <a:spLocks noChangeArrowheads="1"/>
          </p:cNvSpPr>
          <p:nvPr/>
        </p:nvSpPr>
        <p:spPr bwMode="auto">
          <a:xfrm>
            <a:off x="3200400" y="1828800"/>
            <a:ext cx="1851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Intermediate</a:t>
            </a:r>
          </a:p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108619" name="Text Box 75"/>
          <p:cNvSpPr txBox="1">
            <a:spLocks noChangeArrowheads="1"/>
          </p:cNvSpPr>
          <p:nvPr/>
        </p:nvSpPr>
        <p:spPr bwMode="auto">
          <a:xfrm>
            <a:off x="3505200" y="44958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08620" name="AutoShape 76"/>
          <p:cNvSpPr>
            <a:spLocks noChangeArrowheads="1"/>
          </p:cNvSpPr>
          <p:nvPr/>
        </p:nvSpPr>
        <p:spPr bwMode="auto">
          <a:xfrm>
            <a:off x="3276600" y="5181600"/>
            <a:ext cx="685800" cy="533400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108621" name="AutoShape 77"/>
          <p:cNvSpPr>
            <a:spLocks noChangeArrowheads="1"/>
          </p:cNvSpPr>
          <p:nvPr/>
        </p:nvSpPr>
        <p:spPr bwMode="auto">
          <a:xfrm>
            <a:off x="3962400" y="5181600"/>
            <a:ext cx="990600" cy="5334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1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8" grpId="0"/>
      <p:bldP spid="108619" grpId="0"/>
      <p:bldP spid="108620" grpId="0" animBg="1"/>
      <p:bldP spid="1086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MapReduce</a:t>
            </a:r>
            <a:r>
              <a:rPr lang="en-US"/>
              <a:t>: The </a:t>
            </a:r>
            <a:r>
              <a:rPr lang="en-US" u="sng"/>
              <a:t>Reduce </a:t>
            </a:r>
            <a:r>
              <a:rPr lang="en-US"/>
              <a:t>Step</a:t>
            </a:r>
          </a:p>
        </p:txBody>
      </p:sp>
      <p:grpSp>
        <p:nvGrpSpPr>
          <p:cNvPr id="109583" name="Group 15"/>
          <p:cNvGrpSpPr>
            <a:grpSpLocks/>
          </p:cNvGrpSpPr>
          <p:nvPr/>
        </p:nvGrpSpPr>
        <p:grpSpPr bwMode="auto">
          <a:xfrm>
            <a:off x="609600" y="1828800"/>
            <a:ext cx="1873250" cy="3733800"/>
            <a:chOff x="3476" y="960"/>
            <a:chExt cx="1180" cy="2352"/>
          </a:xfrm>
        </p:grpSpPr>
        <p:grpSp>
          <p:nvGrpSpPr>
            <p:cNvPr id="109584" name="Group 16"/>
            <p:cNvGrpSpPr>
              <a:grpSpLocks/>
            </p:cNvGrpSpPr>
            <p:nvPr/>
          </p:nvGrpSpPr>
          <p:grpSpPr bwMode="auto">
            <a:xfrm>
              <a:off x="3552" y="1392"/>
              <a:ext cx="1104" cy="1920"/>
              <a:chOff x="3552" y="1392"/>
              <a:chExt cx="1104" cy="1920"/>
            </a:xfrm>
          </p:grpSpPr>
          <p:sp>
            <p:nvSpPr>
              <p:cNvPr id="109585" name="AutoShape 17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432" cy="336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9586" name="AutoShape 18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  <p:sp>
            <p:nvSpPr>
              <p:cNvPr id="109587" name="Text Box 19"/>
              <p:cNvSpPr txBox="1">
                <a:spLocks noChangeArrowheads="1"/>
              </p:cNvSpPr>
              <p:nvPr/>
            </p:nvSpPr>
            <p:spPr bwMode="auto">
              <a:xfrm>
                <a:off x="3840" y="2592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…</a:t>
                </a:r>
              </a:p>
            </p:txBody>
          </p:sp>
          <p:grpSp>
            <p:nvGrpSpPr>
              <p:cNvPr id="109588" name="Group 20"/>
              <p:cNvGrpSpPr>
                <a:grpSpLocks/>
              </p:cNvGrpSpPr>
              <p:nvPr/>
            </p:nvGrpSpPr>
            <p:grpSpPr bwMode="auto">
              <a:xfrm>
                <a:off x="3552" y="1392"/>
                <a:ext cx="1056" cy="336"/>
                <a:chOff x="2256" y="1344"/>
                <a:chExt cx="1056" cy="336"/>
              </a:xfrm>
            </p:grpSpPr>
            <p:sp>
              <p:nvSpPr>
                <p:cNvPr id="109589" name="AutoShape 21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k</a:t>
                  </a:r>
                </a:p>
              </p:txBody>
            </p:sp>
            <p:sp>
              <p:nvSpPr>
                <p:cNvPr id="109590" name="AutoShape 22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</p:grpSp>
          <p:grpSp>
            <p:nvGrpSpPr>
              <p:cNvPr id="109591" name="Group 23"/>
              <p:cNvGrpSpPr>
                <a:grpSpLocks/>
              </p:cNvGrpSpPr>
              <p:nvPr/>
            </p:nvGrpSpPr>
            <p:grpSpPr bwMode="auto">
              <a:xfrm>
                <a:off x="3552" y="1824"/>
                <a:ext cx="1056" cy="336"/>
                <a:chOff x="2256" y="1344"/>
                <a:chExt cx="1056" cy="336"/>
              </a:xfrm>
            </p:grpSpPr>
            <p:sp>
              <p:nvSpPr>
                <p:cNvPr id="109592" name="AutoShape 24"/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k</a:t>
                  </a:r>
                </a:p>
              </p:txBody>
            </p:sp>
            <p:sp>
              <p:nvSpPr>
                <p:cNvPr id="109593" name="AutoShape 25"/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</p:grpSp>
          <p:sp>
            <p:nvSpPr>
              <p:cNvPr id="109594" name="AutoShape 26"/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432" cy="336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09595" name="AutoShape 27"/>
              <p:cNvSpPr>
                <a:spLocks noChangeArrowheads="1"/>
              </p:cNvSpPr>
              <p:nvPr/>
            </p:nvSpPr>
            <p:spPr bwMode="auto">
              <a:xfrm>
                <a:off x="3984" y="225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sp>
          <p:nvSpPr>
            <p:cNvPr id="109596" name="Text Box 28"/>
            <p:cNvSpPr txBox="1">
              <a:spLocks noChangeArrowheads="1"/>
            </p:cNvSpPr>
            <p:nvPr/>
          </p:nvSpPr>
          <p:spPr bwMode="auto">
            <a:xfrm>
              <a:off x="3476" y="960"/>
              <a:ext cx="116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Intermediate</a:t>
              </a:r>
            </a:p>
            <a:p>
              <a:r>
                <a:rPr lang="en-US" b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key-value pairs</a:t>
              </a:r>
            </a:p>
          </p:txBody>
        </p:sp>
      </p:grpSp>
      <p:grpSp>
        <p:nvGrpSpPr>
          <p:cNvPr id="109635" name="Group 67"/>
          <p:cNvGrpSpPr>
            <a:grpSpLocks/>
          </p:cNvGrpSpPr>
          <p:nvPr/>
        </p:nvGrpSpPr>
        <p:grpSpPr bwMode="auto">
          <a:xfrm>
            <a:off x="2427288" y="3087689"/>
            <a:ext cx="849312" cy="874713"/>
            <a:chOff x="1529" y="1753"/>
            <a:chExt cx="535" cy="551"/>
          </a:xfrm>
        </p:grpSpPr>
        <p:sp>
          <p:nvSpPr>
            <p:cNvPr id="109597" name="AutoShape 29"/>
            <p:cNvSpPr>
              <a:spLocks noChangeArrowheads="1"/>
            </p:cNvSpPr>
            <p:nvPr/>
          </p:nvSpPr>
          <p:spPr bwMode="auto">
            <a:xfrm>
              <a:off x="1584" y="211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8" name="Text Box 30"/>
            <p:cNvSpPr txBox="1">
              <a:spLocks noChangeArrowheads="1"/>
            </p:cNvSpPr>
            <p:nvPr/>
          </p:nvSpPr>
          <p:spPr bwMode="auto">
            <a:xfrm>
              <a:off x="1529" y="1753"/>
              <a:ext cx="52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Group</a:t>
              </a:r>
            </a:p>
            <a:p>
              <a:r>
                <a:rPr lang="en-US" b="1"/>
                <a:t>by key</a:t>
              </a:r>
            </a:p>
          </p:txBody>
        </p:sp>
      </p:grpSp>
      <p:grpSp>
        <p:nvGrpSpPr>
          <p:cNvPr id="109601" name="Group 33"/>
          <p:cNvGrpSpPr>
            <a:grpSpLocks/>
          </p:cNvGrpSpPr>
          <p:nvPr/>
        </p:nvGrpSpPr>
        <p:grpSpPr bwMode="auto">
          <a:xfrm>
            <a:off x="5943600" y="2362200"/>
            <a:ext cx="1066800" cy="533400"/>
            <a:chOff x="3456" y="1296"/>
            <a:chExt cx="672" cy="336"/>
          </a:xfrm>
        </p:grpSpPr>
        <p:sp>
          <p:nvSpPr>
            <p:cNvPr id="109599" name="AutoShape 31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0" name="Text Box 32"/>
            <p:cNvSpPr txBox="1">
              <a:spLocks noChangeArrowheads="1"/>
            </p:cNvSpPr>
            <p:nvPr/>
          </p:nvSpPr>
          <p:spPr bwMode="auto">
            <a:xfrm>
              <a:off x="3456" y="1296"/>
              <a:ext cx="5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reduce</a:t>
              </a:r>
            </a:p>
          </p:txBody>
        </p:sp>
      </p:grpSp>
      <p:grpSp>
        <p:nvGrpSpPr>
          <p:cNvPr id="109602" name="Group 34"/>
          <p:cNvGrpSpPr>
            <a:grpSpLocks/>
          </p:cNvGrpSpPr>
          <p:nvPr/>
        </p:nvGrpSpPr>
        <p:grpSpPr bwMode="auto">
          <a:xfrm>
            <a:off x="5943600" y="2971800"/>
            <a:ext cx="1066800" cy="533400"/>
            <a:chOff x="3456" y="1296"/>
            <a:chExt cx="672" cy="336"/>
          </a:xfrm>
        </p:grpSpPr>
        <p:sp>
          <p:nvSpPr>
            <p:cNvPr id="109603" name="AutoShape 35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604" name="Text Box 36"/>
            <p:cNvSpPr txBox="1">
              <a:spLocks noChangeArrowheads="1"/>
            </p:cNvSpPr>
            <p:nvPr/>
          </p:nvSpPr>
          <p:spPr bwMode="auto">
            <a:xfrm>
              <a:off x="3456" y="1296"/>
              <a:ext cx="5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reduce</a:t>
              </a:r>
            </a:p>
          </p:txBody>
        </p:sp>
      </p:grpSp>
      <p:grpSp>
        <p:nvGrpSpPr>
          <p:cNvPr id="109610" name="Group 42"/>
          <p:cNvGrpSpPr>
            <a:grpSpLocks/>
          </p:cNvGrpSpPr>
          <p:nvPr/>
        </p:nvGrpSpPr>
        <p:grpSpPr bwMode="auto">
          <a:xfrm>
            <a:off x="7086600" y="2514600"/>
            <a:ext cx="1295400" cy="533400"/>
            <a:chOff x="4464" y="1392"/>
            <a:chExt cx="816" cy="336"/>
          </a:xfrm>
        </p:grpSpPr>
        <p:sp>
          <p:nvSpPr>
            <p:cNvPr id="109605" name="AutoShape 3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607" name="AutoShape 39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9611" name="Group 43"/>
          <p:cNvGrpSpPr>
            <a:grpSpLocks/>
          </p:cNvGrpSpPr>
          <p:nvPr/>
        </p:nvGrpSpPr>
        <p:grpSpPr bwMode="auto">
          <a:xfrm>
            <a:off x="7086600" y="3124200"/>
            <a:ext cx="1295400" cy="533400"/>
            <a:chOff x="4464" y="1392"/>
            <a:chExt cx="816" cy="336"/>
          </a:xfrm>
        </p:grpSpPr>
        <p:sp>
          <p:nvSpPr>
            <p:cNvPr id="109612" name="AutoShape 44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613" name="AutoShape 45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109614" name="Group 46"/>
          <p:cNvGrpSpPr>
            <a:grpSpLocks/>
          </p:cNvGrpSpPr>
          <p:nvPr/>
        </p:nvGrpSpPr>
        <p:grpSpPr bwMode="auto">
          <a:xfrm>
            <a:off x="7162800" y="5105400"/>
            <a:ext cx="1295400" cy="533400"/>
            <a:chOff x="4464" y="1392"/>
            <a:chExt cx="816" cy="336"/>
          </a:xfrm>
        </p:grpSpPr>
        <p:sp>
          <p:nvSpPr>
            <p:cNvPr id="109615" name="AutoShape 4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616" name="AutoShape 48"/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7573963" y="42672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109634" name="Group 66"/>
          <p:cNvGrpSpPr>
            <a:grpSpLocks/>
          </p:cNvGrpSpPr>
          <p:nvPr/>
        </p:nvGrpSpPr>
        <p:grpSpPr bwMode="auto">
          <a:xfrm>
            <a:off x="3276600" y="1905000"/>
            <a:ext cx="2743200" cy="3657600"/>
            <a:chOff x="2064" y="1008"/>
            <a:chExt cx="1728" cy="2304"/>
          </a:xfrm>
        </p:grpSpPr>
        <p:sp>
          <p:nvSpPr>
            <p:cNvPr id="109573" name="AutoShape 5"/>
            <p:cNvSpPr>
              <a:spLocks noChangeArrowheads="1"/>
            </p:cNvSpPr>
            <p:nvPr/>
          </p:nvSpPr>
          <p:spPr bwMode="auto">
            <a:xfrm>
              <a:off x="2112" y="2976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4" name="AutoShape 6"/>
            <p:cNvSpPr>
              <a:spLocks noChangeArrowheads="1"/>
            </p:cNvSpPr>
            <p:nvPr/>
          </p:nvSpPr>
          <p:spPr bwMode="auto">
            <a:xfrm>
              <a:off x="2544" y="2976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2467" y="2496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…</a:t>
              </a:r>
            </a:p>
          </p:txBody>
        </p:sp>
        <p:sp>
          <p:nvSpPr>
            <p:cNvPr id="109576" name="AutoShape 8"/>
            <p:cNvSpPr>
              <a:spLocks noChangeArrowheads="1"/>
            </p:cNvSpPr>
            <p:nvPr/>
          </p:nvSpPr>
          <p:spPr bwMode="auto">
            <a:xfrm>
              <a:off x="20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7" name="AutoShape 9"/>
            <p:cNvSpPr>
              <a:spLocks noChangeArrowheads="1"/>
            </p:cNvSpPr>
            <p:nvPr/>
          </p:nvSpPr>
          <p:spPr bwMode="auto">
            <a:xfrm>
              <a:off x="2496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78" name="AutoShape 10"/>
            <p:cNvSpPr>
              <a:spLocks noChangeArrowheads="1"/>
            </p:cNvSpPr>
            <p:nvPr/>
          </p:nvSpPr>
          <p:spPr bwMode="auto">
            <a:xfrm>
              <a:off x="2064" y="1824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09579" name="AutoShape 11"/>
            <p:cNvSpPr>
              <a:spLocks noChangeArrowheads="1"/>
            </p:cNvSpPr>
            <p:nvPr/>
          </p:nvSpPr>
          <p:spPr bwMode="auto">
            <a:xfrm>
              <a:off x="2496" y="1824"/>
              <a:ext cx="480" cy="336"/>
            </a:xfrm>
            <a:prstGeom prst="parallelogram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0" name="AutoShape 12"/>
            <p:cNvSpPr>
              <a:spLocks noChangeArrowheads="1"/>
            </p:cNvSpPr>
            <p:nvPr/>
          </p:nvSpPr>
          <p:spPr bwMode="auto">
            <a:xfrm>
              <a:off x="2832" y="1824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1" name="AutoShape 13"/>
            <p:cNvSpPr>
              <a:spLocks noChangeArrowheads="1"/>
            </p:cNvSpPr>
            <p:nvPr/>
          </p:nvSpPr>
          <p:spPr bwMode="auto">
            <a:xfrm>
              <a:off x="2880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582" name="AutoShape 14"/>
            <p:cNvSpPr>
              <a:spLocks noChangeArrowheads="1"/>
            </p:cNvSpPr>
            <p:nvPr/>
          </p:nvSpPr>
          <p:spPr bwMode="auto">
            <a:xfrm>
              <a:off x="3264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109632" name="Rectangle 64"/>
            <p:cNvSpPr>
              <a:spLocks noChangeArrowheads="1"/>
            </p:cNvSpPr>
            <p:nvPr/>
          </p:nvSpPr>
          <p:spPr bwMode="auto">
            <a:xfrm>
              <a:off x="2160" y="100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Key-value groups</a:t>
              </a:r>
            </a:p>
          </p:txBody>
        </p:sp>
      </p:grpSp>
      <p:sp>
        <p:nvSpPr>
          <p:cNvPr id="109633" name="Rectangle 65"/>
          <p:cNvSpPr>
            <a:spLocks noChangeArrowheads="1"/>
          </p:cNvSpPr>
          <p:nvPr/>
        </p:nvSpPr>
        <p:spPr bwMode="auto">
          <a:xfrm>
            <a:off x="6705600" y="1676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Output </a:t>
            </a:r>
          </a:p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4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7" grpId="0"/>
      <p:bldP spid="1096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Specifically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1"/>
          </a:xfrm>
        </p:spPr>
        <p:txBody>
          <a:bodyPr/>
          <a:lstStyle/>
          <a:p>
            <a:r>
              <a:rPr lang="en-US" b="1">
                <a:solidFill>
                  <a:srgbClr val="0000FF"/>
                </a:solidFill>
              </a:rPr>
              <a:t>Input:</a:t>
            </a:r>
            <a:r>
              <a:rPr lang="en-US"/>
              <a:t> a set of key-value pairs</a:t>
            </a:r>
          </a:p>
          <a:p>
            <a:r>
              <a:rPr lang="en-US"/>
              <a:t>Programmer specifies two methods:</a:t>
            </a:r>
          </a:p>
          <a:p>
            <a:pPr lvl="1"/>
            <a:r>
              <a:rPr lang="en-US" b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Map(k, v)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>
                <a:latin typeface="Arial" pitchFamily="34" charset="0"/>
                <a:cs typeface="Arial" pitchFamily="34" charset="0"/>
                <a:sym typeface="Wingdings" pitchFamily="2" charset="2"/>
              </a:rPr>
              <a:t> &lt;k’, v’&gt;*</a:t>
            </a:r>
          </a:p>
          <a:p>
            <a:pPr lvl="2"/>
            <a:r>
              <a:rPr lang="en-US">
                <a:sym typeface="Wingdings" pitchFamily="2" charset="2"/>
              </a:rPr>
              <a:t>Takes a key-value pair and outputs a set of key-value pairs</a:t>
            </a:r>
          </a:p>
          <a:p>
            <a:pPr lvl="3"/>
            <a:r>
              <a:rPr lang="en-US">
                <a:sym typeface="Wingdings" pitchFamily="2" charset="2"/>
              </a:rPr>
              <a:t>E.g., key is the filename, value is a single line in the file</a:t>
            </a:r>
          </a:p>
          <a:p>
            <a:pPr lvl="2"/>
            <a:r>
              <a:rPr lang="en-US">
                <a:sym typeface="Wingdings" pitchFamily="2" charset="2"/>
              </a:rPr>
              <a:t>There is one Map call for every </a:t>
            </a:r>
            <a:r>
              <a:rPr lang="en-US" i="1">
                <a:sym typeface="Wingdings" pitchFamily="2" charset="2"/>
              </a:rPr>
              <a:t>(</a:t>
            </a:r>
            <a:r>
              <a:rPr lang="en-US" i="1" err="1">
                <a:sym typeface="Wingdings" pitchFamily="2" charset="2"/>
              </a:rPr>
              <a:t>k,v</a:t>
            </a:r>
            <a:r>
              <a:rPr lang="en-US" i="1">
                <a:sym typeface="Wingdings" pitchFamily="2" charset="2"/>
              </a:rPr>
              <a:t>) </a:t>
            </a:r>
            <a:r>
              <a:rPr lang="en-US">
                <a:sym typeface="Wingdings" pitchFamily="2" charset="2"/>
              </a:rPr>
              <a:t>pair</a:t>
            </a:r>
          </a:p>
          <a:p>
            <a:pPr lvl="1"/>
            <a:r>
              <a:rPr lang="en-US" b="1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Reduce(k’, &lt;v’&gt;*)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>
                <a:latin typeface="Arial" pitchFamily="34" charset="0"/>
                <a:cs typeface="Arial" pitchFamily="34" charset="0"/>
                <a:sym typeface="Symbol"/>
              </a:rPr>
              <a:t></a:t>
            </a:r>
            <a:r>
              <a:rPr lang="en-US">
                <a:latin typeface="Arial" pitchFamily="34" charset="0"/>
                <a:cs typeface="Arial" pitchFamily="34" charset="0"/>
                <a:sym typeface="Wingdings" pitchFamily="2" charset="2"/>
              </a:rPr>
              <a:t> &lt;k’, v’’&gt;*</a:t>
            </a:r>
          </a:p>
          <a:p>
            <a:pPr lvl="2"/>
            <a:r>
              <a:rPr lang="en-US" b="1">
                <a:sym typeface="Wingdings" pitchFamily="2" charset="2"/>
              </a:rPr>
              <a:t>All values </a:t>
            </a:r>
            <a:r>
              <a:rPr lang="en-US" b="1" i="1">
                <a:sym typeface="Wingdings" pitchFamily="2" charset="2"/>
              </a:rPr>
              <a:t>v’</a:t>
            </a:r>
            <a:r>
              <a:rPr lang="en-US" b="1">
                <a:sym typeface="Wingdings" pitchFamily="2" charset="2"/>
              </a:rPr>
              <a:t> with same key </a:t>
            </a:r>
            <a:r>
              <a:rPr lang="en-US" b="1" i="1">
                <a:sym typeface="Wingdings" pitchFamily="2" charset="2"/>
              </a:rPr>
              <a:t>k’</a:t>
            </a:r>
            <a:r>
              <a:rPr lang="en-US" b="1">
                <a:sym typeface="Wingdings" pitchFamily="2" charset="2"/>
              </a:rPr>
              <a:t> are reduced together </a:t>
            </a:r>
            <a:br>
              <a:rPr lang="en-US" b="1">
                <a:sym typeface="Wingdings" pitchFamily="2" charset="2"/>
              </a:rPr>
            </a:br>
            <a:r>
              <a:rPr lang="en-US" b="1">
                <a:sym typeface="Wingdings" pitchFamily="2" charset="2"/>
              </a:rPr>
              <a:t>and processed in </a:t>
            </a:r>
            <a:r>
              <a:rPr lang="en-US" b="1" i="1">
                <a:sym typeface="Wingdings" pitchFamily="2" charset="2"/>
              </a:rPr>
              <a:t>v’</a:t>
            </a:r>
            <a:r>
              <a:rPr lang="en-US" b="1">
                <a:sym typeface="Wingdings" pitchFamily="2" charset="2"/>
              </a:rPr>
              <a:t> order</a:t>
            </a:r>
          </a:p>
          <a:p>
            <a:pPr lvl="2"/>
            <a:r>
              <a:rPr lang="en-US"/>
              <a:t>There is one Reduce function call per unique key </a:t>
            </a:r>
            <a:r>
              <a:rPr lang="en-US" i="1"/>
              <a:t>k’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MapReduce</a:t>
            </a:r>
            <a:r>
              <a:rPr lang="en-US"/>
              <a:t>: Word Counting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3468468"/>
            <a:ext cx="1600200" cy="2627531"/>
          </a:xfrm>
          <a:prstGeom prst="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100">
                <a:latin typeface="Arial Narrow" pitchFamily="34" charset="0"/>
                <a:cs typeface="Arial" pitchFamily="34" charset="0"/>
              </a:rPr>
              <a:t>The crew of the space shuttle Endeavor recently returned to Earth as ambassadors, harbingers of a new era of space exploration. Scientists at NASA are saying that the recent assembly of the </a:t>
            </a:r>
            <a:r>
              <a:rPr lang="en-US" sz="1100" err="1">
                <a:latin typeface="Arial Narrow" pitchFamily="34" charset="0"/>
                <a:cs typeface="Arial" pitchFamily="34" charset="0"/>
              </a:rPr>
              <a:t>Dextre</a:t>
            </a:r>
            <a:r>
              <a:rPr lang="en-US" sz="1100">
                <a:latin typeface="Arial Narrow" pitchFamily="34" charset="0"/>
                <a:cs typeface="Arial" pitchFamily="34" charset="0"/>
              </a:rPr>
              <a:t> bot is the first step in a long-term space-based man/</a:t>
            </a:r>
            <a:r>
              <a:rPr lang="en-US" sz="1100" err="1">
                <a:latin typeface="Arial Narrow" pitchFamily="34" charset="0"/>
                <a:cs typeface="Arial" pitchFamily="34" charset="0"/>
              </a:rPr>
              <a:t>mache</a:t>
            </a:r>
            <a:r>
              <a:rPr lang="en-US" sz="1100">
                <a:latin typeface="Arial Narrow" pitchFamily="34" charset="0"/>
                <a:cs typeface="Arial" pitchFamily="34" charset="0"/>
              </a:rPr>
              <a:t> partnership. '"The work we're doing now -- the robotics we're doing -- is what we're going to need ……………………..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800" y="61076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Big document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1788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(The, 1)</a:t>
            </a:r>
          </a:p>
          <a:p>
            <a:pPr algn="ctr"/>
            <a:r>
              <a:rPr lang="en-US"/>
              <a:t>(crew, 1)</a:t>
            </a:r>
          </a:p>
          <a:p>
            <a:pPr algn="ctr"/>
            <a:r>
              <a:rPr lang="en-US"/>
              <a:t>(of, 1)</a:t>
            </a:r>
          </a:p>
          <a:p>
            <a:pPr algn="ctr"/>
            <a:r>
              <a:rPr lang="en-US"/>
              <a:t>(the, 1)</a:t>
            </a:r>
          </a:p>
          <a:p>
            <a:pPr algn="ctr"/>
            <a:r>
              <a:rPr lang="en-US"/>
              <a:t>(space, 1)</a:t>
            </a:r>
          </a:p>
          <a:p>
            <a:pPr algn="ctr"/>
            <a:r>
              <a:rPr lang="en-US"/>
              <a:t>(shuttle, 1)</a:t>
            </a:r>
          </a:p>
          <a:p>
            <a:pPr algn="ctr"/>
            <a:r>
              <a:rPr lang="en-US"/>
              <a:t>(Endeavor, 1)</a:t>
            </a:r>
          </a:p>
          <a:p>
            <a:pPr algn="ctr"/>
            <a:r>
              <a:rPr lang="en-US"/>
              <a:t>(recently, 1)</a:t>
            </a:r>
          </a:p>
          <a:p>
            <a:pPr algn="ctr"/>
            <a:r>
              <a:rPr lang="en-US"/>
              <a:t>….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1600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(crew, 1)</a:t>
            </a:r>
          </a:p>
          <a:p>
            <a:pPr algn="ctr"/>
            <a:r>
              <a:rPr lang="en-US"/>
              <a:t>(crew, 1)</a:t>
            </a:r>
          </a:p>
          <a:p>
            <a:pPr algn="ctr"/>
            <a:r>
              <a:rPr lang="en-US"/>
              <a:t>(space, 1)</a:t>
            </a:r>
          </a:p>
          <a:p>
            <a:pPr algn="ctr"/>
            <a:r>
              <a:rPr lang="en-US"/>
              <a:t>(the, 1)</a:t>
            </a:r>
          </a:p>
          <a:p>
            <a:pPr algn="ctr"/>
            <a:r>
              <a:rPr lang="en-US"/>
              <a:t>(the, 1)</a:t>
            </a:r>
          </a:p>
          <a:p>
            <a:pPr algn="ctr"/>
            <a:r>
              <a:rPr lang="en-US"/>
              <a:t>(the, 1)</a:t>
            </a:r>
          </a:p>
          <a:p>
            <a:pPr algn="ctr"/>
            <a:r>
              <a:rPr lang="en-US"/>
              <a:t>(shuttle, 1)</a:t>
            </a:r>
          </a:p>
          <a:p>
            <a:pPr algn="ctr"/>
            <a:r>
              <a:rPr lang="en-US"/>
              <a:t>(recently, 1)</a:t>
            </a:r>
          </a:p>
          <a:p>
            <a:pPr algn="ctr"/>
            <a:r>
              <a:rPr lang="en-US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412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(crew, 2)</a:t>
            </a:r>
          </a:p>
          <a:p>
            <a:pPr algn="ctr"/>
            <a:r>
              <a:rPr lang="en-US"/>
              <a:t>(space, 1)</a:t>
            </a:r>
          </a:p>
          <a:p>
            <a:pPr algn="ctr"/>
            <a:r>
              <a:rPr lang="en-US"/>
              <a:t>(the, 3)</a:t>
            </a:r>
          </a:p>
          <a:p>
            <a:pPr algn="ctr"/>
            <a:r>
              <a:rPr lang="en-US"/>
              <a:t>(shuttle, 1)</a:t>
            </a:r>
          </a:p>
          <a:p>
            <a:pPr algn="ctr"/>
            <a:r>
              <a:rPr lang="en-US"/>
              <a:t>(recently, 1)</a:t>
            </a:r>
          </a:p>
          <a:p>
            <a:pPr algn="ctr"/>
            <a:r>
              <a:rPr lang="en-US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788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MAP:</a:t>
            </a:r>
          </a:p>
          <a:p>
            <a:pPr algn="ctr"/>
            <a:r>
              <a:rPr lang="en-US" sz="1400"/>
              <a:t>Read input and produces a set of key-value pairs</a:t>
            </a:r>
            <a:endParaRPr lang="en-US" b="1"/>
          </a:p>
        </p:txBody>
      </p:sp>
      <p:sp>
        <p:nvSpPr>
          <p:cNvPr id="56" name="Rectangle 55"/>
          <p:cNvSpPr/>
          <p:nvPr/>
        </p:nvSpPr>
        <p:spPr>
          <a:xfrm>
            <a:off x="41600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Group by key:</a:t>
            </a:r>
          </a:p>
          <a:p>
            <a:pPr algn="ctr"/>
            <a:r>
              <a:rPr lang="en-US" sz="1400"/>
              <a:t>Collect all pairs with same key</a:t>
            </a:r>
            <a:endParaRPr lang="en-US" b="1"/>
          </a:p>
        </p:txBody>
      </p:sp>
      <p:sp>
        <p:nvSpPr>
          <p:cNvPr id="57" name="Rectangle 56"/>
          <p:cNvSpPr/>
          <p:nvPr/>
        </p:nvSpPr>
        <p:spPr>
          <a:xfrm>
            <a:off x="61412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Reduce:</a:t>
            </a:r>
          </a:p>
          <a:p>
            <a:pPr algn="ctr"/>
            <a:r>
              <a:rPr lang="en-US" sz="1400"/>
              <a:t>Collect all values belonging to the key and output</a:t>
            </a:r>
            <a:endParaRPr lang="en-US" b="1"/>
          </a:p>
        </p:txBody>
      </p:sp>
      <p:sp>
        <p:nvSpPr>
          <p:cNvPr id="58" name="TextBox 57"/>
          <p:cNvSpPr txBox="1"/>
          <p:nvPr/>
        </p:nvSpPr>
        <p:spPr>
          <a:xfrm>
            <a:off x="2362200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12196" y="1411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Provided by the programmer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19800" y="1411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Provided by the programmer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52907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43400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grpSp>
        <p:nvGrpSpPr>
          <p:cNvPr id="3" name="Group 68"/>
          <p:cNvGrpSpPr/>
          <p:nvPr/>
        </p:nvGrpSpPr>
        <p:grpSpPr>
          <a:xfrm>
            <a:off x="8001000" y="3200400"/>
            <a:ext cx="762000" cy="3200400"/>
            <a:chOff x="8001000" y="1752600"/>
            <a:chExt cx="762000" cy="3200400"/>
          </a:xfrm>
        </p:grpSpPr>
        <p:sp>
          <p:nvSpPr>
            <p:cNvPr id="64" name="TextBox 63"/>
            <p:cNvSpPr txBox="1"/>
            <p:nvPr/>
          </p:nvSpPr>
          <p:spPr>
            <a:xfrm rot="16200000">
              <a:off x="7070789" y="2911411"/>
              <a:ext cx="2686954" cy="369332"/>
            </a:xfrm>
            <a:prstGeom prst="rect">
              <a:avLst/>
            </a:prstGeom>
            <a:noFill/>
            <a:ln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Sequentially read the data</a:t>
              </a:r>
            </a:p>
          </p:txBody>
        </p:sp>
        <p:sp>
          <p:nvSpPr>
            <p:cNvPr id="67" name="Down Arrow 66"/>
            <p:cNvSpPr/>
            <p:nvPr/>
          </p:nvSpPr>
          <p:spPr>
            <a:xfrm>
              <a:off x="8001000" y="1752600"/>
              <a:ext cx="762000" cy="3200400"/>
            </a:xfrm>
            <a:prstGeom prst="downArrow">
              <a:avLst/>
            </a:prstGeom>
            <a:ln cmpd="sng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7119681" y="3059689"/>
              <a:ext cx="2542684" cy="369332"/>
            </a:xfrm>
            <a:prstGeom prst="rect">
              <a:avLst/>
            </a:prstGeom>
            <a:noFill/>
            <a:ln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Only  </a:t>
              </a:r>
              <a:r>
                <a:rPr lang="en-US">
                  <a:solidFill>
                    <a:schemeClr val="bg1"/>
                  </a:solidFill>
                </a:rPr>
                <a:t>  sequential    reads</a:t>
              </a:r>
            </a:p>
          </p:txBody>
        </p:sp>
      </p:grpSp>
      <p:grpSp>
        <p:nvGrpSpPr>
          <p:cNvPr id="4" name="Group 76"/>
          <p:cNvGrpSpPr/>
          <p:nvPr/>
        </p:nvGrpSpPr>
        <p:grpSpPr>
          <a:xfrm>
            <a:off x="2102665" y="4056286"/>
            <a:ext cx="1707335" cy="1104600"/>
            <a:chOff x="179559" y="4370559"/>
            <a:chExt cx="1707335" cy="110460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10494" y="493858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" name="Group 80"/>
          <p:cNvGrpSpPr/>
          <p:nvPr/>
        </p:nvGrpSpPr>
        <p:grpSpPr>
          <a:xfrm>
            <a:off x="4114800" y="4371984"/>
            <a:ext cx="1707335" cy="782628"/>
            <a:chOff x="179559" y="4627743"/>
            <a:chExt cx="1707335" cy="782628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79559" y="540878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10494" y="462774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152400" y="4021245"/>
            <a:ext cx="1707335" cy="1104600"/>
            <a:chOff x="179559" y="4370559"/>
            <a:chExt cx="1707335" cy="11046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10494" y="491628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Group 97"/>
          <p:cNvGrpSpPr/>
          <p:nvPr/>
        </p:nvGrpSpPr>
        <p:grpSpPr>
          <a:xfrm>
            <a:off x="3810000" y="3886200"/>
            <a:ext cx="228600" cy="1600200"/>
            <a:chOff x="3810000" y="4114800"/>
            <a:chExt cx="228600" cy="1600200"/>
          </a:xfrm>
        </p:grpSpPr>
        <p:cxnSp>
          <p:nvCxnSpPr>
            <p:cNvPr id="90" name="Straight Connector 89"/>
            <p:cNvCxnSpPr/>
            <p:nvPr/>
          </p:nvCxnSpPr>
          <p:spPr>
            <a:xfrm rot="16200000" flipH="1">
              <a:off x="3619500" y="4381500"/>
              <a:ext cx="6858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3505200" y="5181600"/>
              <a:ext cx="9144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3657600" y="4953000"/>
              <a:ext cx="5334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 flipH="1">
              <a:off x="3733800" y="4495800"/>
              <a:ext cx="3810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5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Map-Reduce: A diagram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6" descr="index-auto-0007-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210" y="1219200"/>
            <a:ext cx="7844790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3046" y="137160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Big 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2410" y="17526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MAP:</a:t>
            </a:r>
          </a:p>
          <a:p>
            <a:pPr algn="ctr"/>
            <a:r>
              <a:rPr lang="en-US" sz="1400"/>
              <a:t>Read input and produces a set of key-value pairs</a:t>
            </a:r>
            <a:endParaRPr lang="en-US" b="1"/>
          </a:p>
        </p:txBody>
      </p:sp>
      <p:sp>
        <p:nvSpPr>
          <p:cNvPr id="9" name="Rectangle 8"/>
          <p:cNvSpPr/>
          <p:nvPr/>
        </p:nvSpPr>
        <p:spPr>
          <a:xfrm>
            <a:off x="232410" y="3429000"/>
            <a:ext cx="1672590" cy="13716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Group by key:</a:t>
            </a:r>
          </a:p>
          <a:p>
            <a:pPr algn="ctr"/>
            <a:r>
              <a:rPr lang="en-US" sz="1400"/>
              <a:t>Collect all pairs with same key</a:t>
            </a:r>
          </a:p>
          <a:p>
            <a:pPr algn="ctr"/>
            <a:r>
              <a:rPr lang="en-US" sz="1200" b="1"/>
              <a:t>(Hash merge, Shuffle, Sort, Partition)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2410" y="49530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Reduce:</a:t>
            </a:r>
          </a:p>
          <a:p>
            <a:pPr algn="ctr"/>
            <a:r>
              <a:rPr lang="en-US" sz="1400"/>
              <a:t>Collect all values belonging to the key and output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382069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Problems Suited for </a:t>
            </a:r>
            <a:br>
              <a:rPr lang="en-US"/>
            </a:br>
            <a:r>
              <a:rPr lang="en-US"/>
              <a:t>Map-Reduce</a:t>
            </a:r>
          </a:p>
        </p:txBody>
      </p:sp>
    </p:spTree>
    <p:extLst>
      <p:ext uri="{BB962C8B-B14F-4D97-AF65-F5344CB8AC3E}">
        <p14:creationId xmlns:p14="http://schemas.microsoft.com/office/powerpoint/2010/main" val="1863993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Counting tasks</a:t>
            </a:r>
          </a:p>
          <a:p>
            <a:pPr lvl="1"/>
            <a:r>
              <a:rPr lang="en-US"/>
              <a:t>Find the total size in bytes of a host</a:t>
            </a:r>
          </a:p>
          <a:p>
            <a:pPr lvl="1"/>
            <a:r>
              <a:rPr lang="en-US"/>
              <a:t>Compute the frequency of all k-grams on the web</a:t>
            </a:r>
          </a:p>
          <a:p>
            <a:pPr lvl="1"/>
            <a:r>
              <a:rPr lang="en-US"/>
              <a:t>Compute the frequency of queries</a:t>
            </a:r>
          </a:p>
          <a:p>
            <a:pPr lvl="1"/>
            <a:r>
              <a:rPr lang="en-US"/>
              <a:t>Compute the frequency of query, </a:t>
            </a:r>
            <a:r>
              <a:rPr lang="en-US" err="1"/>
              <a:t>url</a:t>
            </a:r>
            <a:r>
              <a:rPr lang="en-US"/>
              <a:t> pairs</a:t>
            </a:r>
          </a:p>
          <a:p>
            <a:pPr lvl="8"/>
            <a:endParaRPr lang="en-US">
              <a:solidFill>
                <a:schemeClr val="accent3"/>
              </a:solidFill>
            </a:endParaRPr>
          </a:p>
          <a:p>
            <a:r>
              <a:rPr lang="en-US" b="1">
                <a:solidFill>
                  <a:schemeClr val="accent3"/>
                </a:solidFill>
              </a:rPr>
              <a:t>Other examples: </a:t>
            </a:r>
          </a:p>
          <a:p>
            <a:pPr lvl="1"/>
            <a:r>
              <a:rPr lang="en-US"/>
              <a:t>Link analysis and graph processing – PageRank </a:t>
            </a:r>
          </a:p>
          <a:p>
            <a:pPr lvl="1"/>
            <a:r>
              <a:rPr lang="en-US"/>
              <a:t>Machine Learning algorithms</a:t>
            </a:r>
          </a:p>
          <a:p>
            <a:pPr lvl="1"/>
            <a:r>
              <a:rPr lang="en-US"/>
              <a:t>Linear algebra operations (matrix-vector, matrix-matrix multiplication)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0572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Host size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Suppose we have a large web corpus</a:t>
            </a:r>
          </a:p>
          <a:p>
            <a:r>
              <a:rPr lang="en-US" dirty="0"/>
              <a:t>Look at the metadata file</a:t>
            </a:r>
          </a:p>
          <a:p>
            <a:pPr lvl="1"/>
            <a:r>
              <a:rPr lang="en-US" dirty="0"/>
              <a:t>Lines of the form: (URL, size, date, …)</a:t>
            </a:r>
          </a:p>
          <a:p>
            <a:r>
              <a:rPr lang="en-US" b="1" dirty="0"/>
              <a:t>For each host, find the total number of bytes</a:t>
            </a:r>
          </a:p>
          <a:p>
            <a:pPr lvl="1"/>
            <a:r>
              <a:rPr lang="en-US" dirty="0"/>
              <a:t>That is, the sum of the page sizes for all URLs from that particular host</a:t>
            </a:r>
          </a:p>
          <a:p>
            <a:pPr lvl="8"/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Other examples: </a:t>
            </a:r>
          </a:p>
          <a:p>
            <a:pPr lvl="1"/>
            <a:r>
              <a:rPr lang="en-US" dirty="0"/>
              <a:t>Link analysis and graph processing</a:t>
            </a:r>
          </a:p>
          <a:p>
            <a:pPr lvl="1"/>
            <a:r>
              <a:rPr lang="en-US" dirty="0"/>
              <a:t>Machine Learning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2225-5612-419B-A8D5-4B8EEE4C217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12041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Language Model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Statistical machine translation:</a:t>
            </a:r>
          </a:p>
          <a:p>
            <a:pPr lvl="1"/>
            <a:r>
              <a:rPr lang="en-US" dirty="0"/>
              <a:t>Need to count number of times every 5-word sequence occurs in a large corpus of documents</a:t>
            </a:r>
          </a:p>
          <a:p>
            <a:pPr lvl="8"/>
            <a:endParaRPr lang="en-US" dirty="0"/>
          </a:p>
          <a:p>
            <a:r>
              <a:rPr lang="en-US" b="1" dirty="0"/>
              <a:t>Very easy with </a:t>
            </a:r>
            <a:r>
              <a:rPr lang="en-US" b="1" dirty="0" err="1"/>
              <a:t>MapReduce</a:t>
            </a:r>
            <a:r>
              <a:rPr lang="en-US" b="1" dirty="0"/>
              <a:t>:</a:t>
            </a:r>
          </a:p>
          <a:p>
            <a:pPr lvl="1"/>
            <a:r>
              <a:rPr lang="en-US" b="1" dirty="0"/>
              <a:t>Map: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Extract (5-word sequence, count) from document</a:t>
            </a:r>
          </a:p>
          <a:p>
            <a:pPr lvl="1"/>
            <a:r>
              <a:rPr lang="en-US" b="1" dirty="0"/>
              <a:t>Reduce: </a:t>
            </a:r>
          </a:p>
          <a:p>
            <a:pPr lvl="2"/>
            <a:r>
              <a:rPr lang="en-US" dirty="0"/>
              <a:t>Combine the counts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2225-5612-419B-A8D5-4B8EEE4C217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813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491B-6605-5341-A714-007D98C7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8D548-E566-0C94-B810-EC37D8249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Credit:</a:t>
            </a:r>
          </a:p>
          <a:p>
            <a:pPr lvl="1"/>
            <a:r>
              <a:rPr lang="en-US" dirty="0"/>
              <a:t>Most slides are adapted from: </a:t>
            </a:r>
            <a:r>
              <a:rPr lang="en-US" sz="2400" dirty="0">
                <a:hlinkClick r:id="rId2"/>
              </a:rPr>
              <a:t>http://www.mmds.org</a:t>
            </a:r>
            <a:r>
              <a:rPr lang="en-US" sz="2400" dirty="0"/>
              <a:t>  </a:t>
            </a:r>
          </a:p>
          <a:p>
            <a:pPr lvl="1"/>
            <a:r>
              <a:rPr lang="en-US" sz="2400" dirty="0"/>
              <a:t>Mining of Massive Datasets, by</a:t>
            </a:r>
            <a:r>
              <a:rPr lang="en-US" sz="2800" dirty="0"/>
              <a:t> </a:t>
            </a:r>
            <a:r>
              <a:rPr lang="en-US" sz="2400" dirty="0"/>
              <a:t>Jure </a:t>
            </a:r>
            <a:r>
              <a:rPr lang="en-US" sz="2400" dirty="0" err="1"/>
              <a:t>Leskovec</a:t>
            </a:r>
            <a:r>
              <a:rPr lang="en-US" sz="2400" dirty="0"/>
              <a:t>, Anand Rajaraman, Jeff Ullman</a:t>
            </a:r>
          </a:p>
          <a:p>
            <a:pPr lvl="1"/>
            <a:endParaRPr lang="en-US" dirty="0"/>
          </a:p>
          <a:p>
            <a:r>
              <a:rPr lang="en-US" dirty="0"/>
              <a:t>Read Chapter 2 of “</a:t>
            </a:r>
            <a:r>
              <a:rPr lang="en-US" b="1" dirty="0"/>
              <a:t>Mining of Massive Datasets”</a:t>
            </a:r>
            <a:r>
              <a:rPr lang="en-US" dirty="0"/>
              <a:t> at </a:t>
            </a:r>
            <a:r>
              <a:rPr lang="en-US" sz="2800" dirty="0"/>
              <a:t>http://</a:t>
            </a:r>
            <a:r>
              <a:rPr lang="en-US" sz="2800" dirty="0" err="1"/>
              <a:t>www.mmds.org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4497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Join By Map-Reduce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2133600"/>
          </a:xfrm>
        </p:spPr>
        <p:txBody>
          <a:bodyPr/>
          <a:lstStyle/>
          <a:p>
            <a:r>
              <a:rPr lang="en-US" b="1" dirty="0"/>
              <a:t>Compute the natural join </a:t>
            </a:r>
            <a:r>
              <a:rPr lang="en-US" b="1" i="1" dirty="0"/>
              <a:t>R(A,B) </a:t>
            </a:r>
            <a:r>
              <a:rPr lang="en-US" b="1" dirty="0"/>
              <a:t>⋈</a:t>
            </a:r>
            <a:r>
              <a:rPr lang="en-US" b="1" i="1" dirty="0"/>
              <a:t> S(B,C)</a:t>
            </a:r>
          </a:p>
          <a:p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 are each stored in files</a:t>
            </a:r>
          </a:p>
          <a:p>
            <a:r>
              <a:rPr lang="en-US" dirty="0"/>
              <a:t>Tuples are pairs </a:t>
            </a:r>
            <a:r>
              <a:rPr lang="en-US" i="1" dirty="0"/>
              <a:t>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or </a:t>
            </a:r>
            <a:r>
              <a:rPr lang="en-US" i="1" dirty="0"/>
              <a:t>(</a:t>
            </a:r>
            <a:r>
              <a:rPr lang="en-US" i="1" dirty="0" err="1"/>
              <a:t>b,c</a:t>
            </a:r>
            <a:r>
              <a:rPr lang="en-US" i="1" dirty="0"/>
              <a:t>)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J. Leskovec, A. Rajaraman, J. Ullman: Mining of Massive Datasets, http://www.mmds.org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2225-5612-419B-A8D5-4B8EEE4C217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3581400"/>
          <a:ext cx="2209800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810000" y="3657600"/>
          <a:ext cx="2209800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667000" y="4038600"/>
            <a:ext cx="6960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⋈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705600" y="3657600"/>
          <a:ext cx="2209800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085776" y="4064000"/>
            <a:ext cx="5004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26154" y="5562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4022" y="5257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371469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 Join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5257801"/>
          </a:xfrm>
        </p:spPr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A Map process turns:</a:t>
            </a:r>
          </a:p>
          <a:p>
            <a:pPr lvl="1"/>
            <a:r>
              <a:rPr lang="en-US" dirty="0"/>
              <a:t>Each input tuple </a:t>
            </a:r>
            <a:r>
              <a:rPr lang="en-US" i="1" dirty="0"/>
              <a:t>R(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into key-value pair </a:t>
            </a:r>
            <a:r>
              <a:rPr lang="en-US" i="1" dirty="0"/>
              <a:t>(b,(</a:t>
            </a:r>
            <a:r>
              <a:rPr lang="en-US" i="1" dirty="0" err="1"/>
              <a:t>a,R</a:t>
            </a:r>
            <a:r>
              <a:rPr lang="en-US" i="1" dirty="0"/>
              <a:t>))</a:t>
            </a:r>
          </a:p>
          <a:p>
            <a:pPr lvl="1"/>
            <a:r>
              <a:rPr lang="en-US" dirty="0"/>
              <a:t>Each input tuple </a:t>
            </a:r>
            <a:r>
              <a:rPr lang="en-US" i="1" dirty="0"/>
              <a:t>S(</a:t>
            </a:r>
            <a:r>
              <a:rPr lang="en-US" i="1" dirty="0" err="1"/>
              <a:t>b,c</a:t>
            </a:r>
            <a:r>
              <a:rPr lang="en-US" i="1" dirty="0"/>
              <a:t>)</a:t>
            </a:r>
            <a:r>
              <a:rPr lang="en-US" dirty="0"/>
              <a:t> into </a:t>
            </a:r>
            <a:r>
              <a:rPr lang="en-US" i="1" dirty="0"/>
              <a:t>(b,(</a:t>
            </a:r>
            <a:r>
              <a:rPr lang="en-US" i="1" dirty="0" err="1"/>
              <a:t>c,S</a:t>
            </a:r>
            <a:r>
              <a:rPr lang="en-US" i="1" dirty="0"/>
              <a:t>))</a:t>
            </a:r>
          </a:p>
          <a:p>
            <a:pPr lvl="8"/>
            <a:endParaRPr lang="en-US" dirty="0"/>
          </a:p>
          <a:p>
            <a:r>
              <a:rPr lang="en-US" b="1" dirty="0"/>
              <a:t>Map processes</a:t>
            </a:r>
            <a:r>
              <a:rPr lang="en-US" dirty="0"/>
              <a:t> send each key-value pair with key </a:t>
            </a:r>
            <a:r>
              <a:rPr lang="en-US" i="1" dirty="0"/>
              <a:t>b</a:t>
            </a:r>
            <a:r>
              <a:rPr lang="en-US" dirty="0"/>
              <a:t> to Reduce process</a:t>
            </a:r>
          </a:p>
          <a:p>
            <a:pPr lvl="1"/>
            <a:r>
              <a:rPr lang="en-US" dirty="0" err="1"/>
              <a:t>Hadoop</a:t>
            </a:r>
            <a:r>
              <a:rPr lang="en-US" dirty="0"/>
              <a:t> does this automatically; just tell it what </a:t>
            </a:r>
            <a:r>
              <a:rPr lang="en-US" i="1" dirty="0"/>
              <a:t>k</a:t>
            </a:r>
            <a:r>
              <a:rPr lang="en-US" dirty="0"/>
              <a:t> is.</a:t>
            </a:r>
          </a:p>
          <a:p>
            <a:r>
              <a:rPr lang="en-US" dirty="0"/>
              <a:t>Each </a:t>
            </a:r>
            <a:r>
              <a:rPr lang="en-US" b="1" dirty="0"/>
              <a:t>Reduce process</a:t>
            </a:r>
            <a:r>
              <a:rPr lang="en-US" dirty="0"/>
              <a:t> matches all the pairs </a:t>
            </a:r>
            <a:r>
              <a:rPr lang="en-US" i="1" dirty="0"/>
              <a:t>(b,(</a:t>
            </a:r>
            <a:r>
              <a:rPr lang="en-US" i="1" dirty="0" err="1"/>
              <a:t>a,R</a:t>
            </a:r>
            <a:r>
              <a:rPr lang="en-US" i="1" dirty="0"/>
              <a:t>))</a:t>
            </a:r>
            <a:r>
              <a:rPr lang="en-US" dirty="0"/>
              <a:t> with all </a:t>
            </a:r>
            <a:r>
              <a:rPr lang="en-US" i="1" dirty="0"/>
              <a:t>(b,(</a:t>
            </a:r>
            <a:r>
              <a:rPr lang="en-US" i="1" dirty="0" err="1"/>
              <a:t>c,S</a:t>
            </a:r>
            <a:r>
              <a:rPr lang="en-US" i="1" dirty="0"/>
              <a:t>)) </a:t>
            </a:r>
            <a:r>
              <a:rPr lang="en-US" dirty="0"/>
              <a:t>and outputs </a:t>
            </a:r>
            <a:r>
              <a:rPr lang="en-US" i="1" dirty="0"/>
              <a:t>(</a:t>
            </a:r>
            <a:r>
              <a:rPr lang="en-US" i="1" dirty="0" err="1"/>
              <a:t>a,b,c</a:t>
            </a:r>
            <a:r>
              <a:rPr lang="en-US" i="1" dirty="0"/>
              <a:t>)</a:t>
            </a:r>
            <a:r>
              <a:rPr lang="en-US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J. Leskovec, A. Rajaraman, J. Ullman: Mining of Massive Datasets, http://www.mmds.org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2225-5612-419B-A8D5-4B8EEE4C217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98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8" name="Content Placeholder 7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1C082C36-772E-EF30-6A40-70D56911D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4" y="1288414"/>
            <a:ext cx="7020875" cy="526478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US" sz="4000" dirty="0"/>
              <a:t>Matrix – Vector Multiplication</a:t>
            </a:r>
          </a:p>
          <a:p>
            <a:pPr marL="118872" indent="0" algn="ctr">
              <a:buNone/>
            </a:pPr>
            <a:r>
              <a:rPr lang="en-US" sz="4000" dirty="0"/>
              <a:t>	and </a:t>
            </a:r>
          </a:p>
          <a:p>
            <a:pPr marL="118872" indent="0" algn="ctr">
              <a:buNone/>
            </a:pPr>
            <a:r>
              <a:rPr lang="en-US" sz="4000" dirty="0"/>
              <a:t>Matrix – Matrix Multiplication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3E689-78CD-4117-8F97-44F0B344D9D3}"/>
                  </a:ext>
                </a:extLst>
              </p:cNvPr>
              <p:cNvSpPr txBox="1"/>
              <p:nvPr/>
            </p:nvSpPr>
            <p:spPr>
              <a:xfrm>
                <a:off x="1676400" y="3486150"/>
                <a:ext cx="5563800" cy="1203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/>
                  <a:t>Compute the product of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𝑀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/>
                  <a:t>with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𝑣</m:t>
                    </m:r>
                  </m:oMath>
                </a14:m>
                <a:endParaRPr lang="en-US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𝑀𝑣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3E689-78CD-4117-8F97-44F0B344D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486150"/>
                <a:ext cx="5563800" cy="1203919"/>
              </a:xfrm>
              <a:prstGeom prst="rect">
                <a:avLst/>
              </a:prstGeom>
              <a:blipFill>
                <a:blip r:embed="rId2"/>
                <a:stretch>
                  <a:fillRect l="-876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03990F8-336C-4F37-B53E-B7929267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3893017"/>
            <a:ext cx="1752600" cy="98583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BFC700C-082F-41AD-9923-B8D8812A574B}"/>
              </a:ext>
            </a:extLst>
          </p:cNvPr>
          <p:cNvGrpSpPr/>
          <p:nvPr/>
        </p:nvGrpSpPr>
        <p:grpSpPr>
          <a:xfrm>
            <a:off x="4343400" y="3733800"/>
            <a:ext cx="4420800" cy="1760840"/>
            <a:chOff x="4343400" y="3733800"/>
            <a:chExt cx="4420800" cy="17608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519838D-7986-4DC4-B868-35E36316EDA8}"/>
                </a:ext>
              </a:extLst>
            </p:cNvPr>
            <p:cNvSpPr/>
            <p:nvPr/>
          </p:nvSpPr>
          <p:spPr>
            <a:xfrm>
              <a:off x="4343400" y="3733800"/>
              <a:ext cx="609600" cy="304800"/>
            </a:xfrm>
            <a:prstGeom prst="ellipse">
              <a:avLst/>
            </a:prstGeom>
            <a:ln w="38100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7EEC610-89B4-4BB0-AD79-5C4A2D2E5954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4953000" y="3886202"/>
              <a:ext cx="2667600" cy="12391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1AAC25-3D62-4C09-8B50-227B6B1F93A5}"/>
                </a:ext>
              </a:extLst>
            </p:cNvPr>
            <p:cNvSpPr txBox="1"/>
            <p:nvPr/>
          </p:nvSpPr>
          <p:spPr>
            <a:xfrm>
              <a:off x="6477000" y="5125308"/>
              <a:ext cx="228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Arial" pitchFamily="34" charset="0"/>
                  <a:cs typeface="Arial" pitchFamily="34" charset="0"/>
                </a:rPr>
                <a:t>30,000,000,000,000</a:t>
              </a:r>
            </a:p>
          </p:txBody>
        </p:sp>
        <p:pic>
          <p:nvPicPr>
            <p:cNvPr id="1026" name="Picture 2" descr="Question Mark PNG Transparent Images | PNG All">
              <a:extLst>
                <a:ext uri="{FF2B5EF4-FFF2-40B4-BE49-F238E27FC236}">
                  <a16:creationId xmlns:a16="http://schemas.microsoft.com/office/drawing/2014/main" id="{21A4D2C2-78B7-4D16-B23E-29FE0DACF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5837" y="3986144"/>
              <a:ext cx="614363" cy="614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933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Matrix-Vector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/>
                  <a:t>Compute the product of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𝑀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/>
                  <a:t>with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𝑣</m:t>
                    </m:r>
                  </m:oMath>
                </a14:m>
                <a:endParaRPr lang="en-US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𝑀𝑣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  <a:p>
                <a:r>
                  <a:rPr lang="en-US"/>
                  <a:t>This is an operation that appears very often in many different tasks</a:t>
                </a:r>
              </a:p>
              <a:p>
                <a:pPr lvl="1"/>
                <a:r>
                  <a:rPr lang="en-US"/>
                  <a:t>E.g., the computation of the </a:t>
                </a:r>
                <a:r>
                  <a:rPr lang="en-US">
                    <a:solidFill>
                      <a:srgbClr val="0070C0"/>
                    </a:solidFill>
                  </a:rPr>
                  <a:t>PageRank</a:t>
                </a:r>
                <a:r>
                  <a:rPr lang="en-US"/>
                  <a:t> vectors.</a:t>
                </a:r>
              </a:p>
              <a:p>
                <a:pPr lvl="1"/>
                <a:r>
                  <a:rPr lang="en-US"/>
                  <a:t>The size of the Web matrix is in the order of billions! But it is a very </a:t>
                </a:r>
                <a:r>
                  <a:rPr lang="en-US">
                    <a:solidFill>
                      <a:schemeClr val="accent6">
                        <a:lumMod val="75000"/>
                      </a:schemeClr>
                    </a:solidFill>
                  </a:rPr>
                  <a:t>sparse</a:t>
                </a:r>
                <a:r>
                  <a:rPr lang="en-US"/>
                  <a:t> matrix</a:t>
                </a:r>
              </a:p>
              <a:p>
                <a:endParaRPr lang="en-US"/>
              </a:p>
              <a:p>
                <a:r>
                  <a:rPr lang="en-US">
                    <a:solidFill>
                      <a:srgbClr val="0070C0"/>
                    </a:solidFill>
                  </a:rPr>
                  <a:t>Storage</a:t>
                </a:r>
                <a:r>
                  <a:rPr lang="en-US"/>
                  <a:t>:</a:t>
                </a:r>
              </a:p>
              <a:p>
                <a:pPr marL="0" indent="0">
                  <a:buNone/>
                </a:pPr>
                <a:r>
                  <a:rPr lang="en-US"/>
                  <a:t>The matrix and vectors are stored in a </a:t>
                </a:r>
                <a:r>
                  <a:rPr lang="en-US">
                    <a:solidFill>
                      <a:schemeClr val="accent6">
                        <a:lumMod val="75000"/>
                      </a:schemeClr>
                    </a:solidFill>
                  </a:rPr>
                  <a:t>sparse form</a:t>
                </a:r>
                <a:r>
                  <a:rPr lang="en-US"/>
                  <a:t>:</a:t>
                </a:r>
              </a:p>
              <a:p>
                <a:pPr lvl="1"/>
                <a:r>
                  <a:rPr lang="en-US"/>
                  <a:t>Triplets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for the non-zero entries of the matrix</a:t>
                </a:r>
              </a:p>
              <a:p>
                <a:pPr lvl="1"/>
                <a:r>
                  <a:rPr lang="en-US"/>
                  <a:t>Pairs of the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for the elements of the vector.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624" b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121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Matrix-vector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Case 1: The vector fits in memory</a:t>
                </a:r>
              </a:p>
              <a:p>
                <a:pPr lvl="1"/>
                <a:r>
                  <a:rPr lang="en-US" dirty="0"/>
                  <a:t>In this case the vector that we want multiply is loaded in memory at each </a:t>
                </a:r>
                <a:r>
                  <a:rPr lang="en-US" dirty="0">
                    <a:solidFill>
                      <a:srgbClr val="C00000"/>
                    </a:solidFill>
                  </a:rPr>
                  <a:t>mapper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Recall that we want to compute: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for entry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of the output vector.</a:t>
                </a:r>
              </a:p>
              <a:p>
                <a:endParaRPr lang="en-US" dirty="0"/>
              </a:p>
              <a:p>
                <a:r>
                  <a:rPr lang="en-US" dirty="0"/>
                  <a:t>How should we define the map-reduce process?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C00000"/>
                    </a:solidFill>
                  </a:rPr>
                  <a:t>mapper</a:t>
                </a:r>
                <a:r>
                  <a:rPr lang="en-US" dirty="0"/>
                  <a:t> reads a chunk of the matrix M, and for each entry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it outputs the key-value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7030A0"/>
                    </a:solidFill>
                  </a:rPr>
                  <a:t>reducer</a:t>
                </a:r>
                <a:r>
                  <a:rPr lang="en-US" dirty="0"/>
                  <a:t> takes the sum of all values that are associated with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91" r="-463" b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53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Matrix-vector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Case 2: The vector does not fit in memory</a:t>
            </a:r>
          </a:p>
          <a:p>
            <a:r>
              <a:rPr lang="en-US" dirty="0"/>
              <a:t>In this case we split the matrix and the vector into stripes: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perform the computation for  each stripe of the matrix, where the vector can fit into memory</a:t>
            </a:r>
          </a:p>
          <a:p>
            <a:pPr lvl="1"/>
            <a:r>
              <a:rPr lang="en-US" dirty="0"/>
              <a:t>For PageRank it is better to split the matrix into blocks.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772" y="2345376"/>
            <a:ext cx="5960731" cy="30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11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067800" cy="98755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/>
              <a:t>Example: Sparse Matrices with Map/Reduce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8" y="3810530"/>
            <a:ext cx="8306223" cy="2632556"/>
          </a:xfrm>
        </p:spPr>
        <p:txBody>
          <a:bodyPr>
            <a:normAutofit fontScale="92500" lnSpcReduction="20000"/>
          </a:bodyPr>
          <a:lstStyle/>
          <a:p>
            <a:pPr lvl="1">
              <a:defRPr/>
            </a:pPr>
            <a:r>
              <a:rPr lang="en-US"/>
              <a:t>Task: Compute product C = A·B</a:t>
            </a:r>
          </a:p>
          <a:p>
            <a:pPr lvl="1">
              <a:defRPr/>
            </a:pPr>
            <a:r>
              <a:rPr lang="en-US"/>
              <a:t>Assume most matrix entries are 0</a:t>
            </a:r>
          </a:p>
          <a:p>
            <a:pPr>
              <a:defRPr/>
            </a:pPr>
            <a:r>
              <a:rPr lang="en-US">
                <a:sym typeface="Symbol" pitchFamily="18" charset="2"/>
              </a:rPr>
              <a:t>Motivation</a:t>
            </a:r>
          </a:p>
          <a:p>
            <a:pPr lvl="1">
              <a:defRPr/>
            </a:pPr>
            <a:r>
              <a:rPr lang="en-US">
                <a:sym typeface="Symbol" pitchFamily="18" charset="2"/>
              </a:rPr>
              <a:t>Core problem in scientific computing</a:t>
            </a:r>
          </a:p>
          <a:p>
            <a:pPr lvl="1">
              <a:defRPr/>
            </a:pPr>
            <a:r>
              <a:rPr lang="en-US">
                <a:sym typeface="Symbol" pitchFamily="18" charset="2"/>
              </a:rPr>
              <a:t>Challenging for parallel execution</a:t>
            </a:r>
          </a:p>
          <a:p>
            <a:pPr lvl="1">
              <a:defRPr/>
            </a:pPr>
            <a:r>
              <a:rPr lang="en-US">
                <a:sym typeface="Symbol" pitchFamily="18" charset="2"/>
              </a:rPr>
              <a:t>Demonstrate expressiveness of Map/Reduce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1367149" y="1673963"/>
            <a:ext cx="1384636" cy="1713705"/>
            <a:chOff x="2828" y="1798"/>
            <a:chExt cx="871" cy="1078"/>
          </a:xfrm>
        </p:grpSpPr>
        <p:grpSp>
          <p:nvGrpSpPr>
            <p:cNvPr id="25629" name="Group 5"/>
            <p:cNvGrpSpPr>
              <a:grpSpLocks/>
            </p:cNvGrpSpPr>
            <p:nvPr/>
          </p:nvGrpSpPr>
          <p:grpSpPr bwMode="auto">
            <a:xfrm>
              <a:off x="2828" y="2012"/>
              <a:ext cx="871" cy="864"/>
              <a:chOff x="2828" y="2012"/>
              <a:chExt cx="871" cy="864"/>
            </a:xfrm>
          </p:grpSpPr>
          <p:grpSp>
            <p:nvGrpSpPr>
              <p:cNvPr id="25631" name="Group 6"/>
              <p:cNvGrpSpPr>
                <a:grpSpLocks/>
              </p:cNvGrpSpPr>
              <p:nvPr/>
            </p:nvGrpSpPr>
            <p:grpSpPr bwMode="auto">
              <a:xfrm>
                <a:off x="2828" y="2012"/>
                <a:ext cx="864" cy="864"/>
                <a:chOff x="2828" y="2012"/>
                <a:chExt cx="864" cy="864"/>
              </a:xfrm>
            </p:grpSpPr>
            <p:sp>
              <p:nvSpPr>
                <p:cNvPr id="25634" name="Rectangle 7"/>
                <p:cNvSpPr>
                  <a:spLocks noChangeArrowheads="1"/>
                </p:cNvSpPr>
                <p:nvPr/>
              </p:nvSpPr>
              <p:spPr bwMode="auto">
                <a:xfrm>
                  <a:off x="2828" y="201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84" rIns="45784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10</a:t>
                  </a:r>
                </a:p>
              </p:txBody>
            </p:sp>
            <p:sp>
              <p:nvSpPr>
                <p:cNvPr id="25635" name="Rectangle 8"/>
                <p:cNvSpPr>
                  <a:spLocks noChangeArrowheads="1"/>
                </p:cNvSpPr>
                <p:nvPr/>
              </p:nvSpPr>
              <p:spPr bwMode="auto">
                <a:xfrm>
                  <a:off x="3116" y="201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84" rIns="45784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1402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25636" name="Rectangle 9"/>
                <p:cNvSpPr>
                  <a:spLocks noChangeArrowheads="1"/>
                </p:cNvSpPr>
                <p:nvPr/>
              </p:nvSpPr>
              <p:spPr bwMode="auto">
                <a:xfrm>
                  <a:off x="3404" y="2012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84" rIns="45784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20</a:t>
                  </a:r>
                </a:p>
              </p:txBody>
            </p:sp>
            <p:sp>
              <p:nvSpPr>
                <p:cNvPr id="25637" name="Rectangle 10"/>
                <p:cNvSpPr>
                  <a:spLocks noChangeArrowheads="1"/>
                </p:cNvSpPr>
                <p:nvPr/>
              </p:nvSpPr>
              <p:spPr bwMode="auto">
                <a:xfrm>
                  <a:off x="2828" y="230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84" rIns="45784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 sz="1402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25638" name="Rectangle 11"/>
                <p:cNvSpPr>
                  <a:spLocks noChangeArrowheads="1"/>
                </p:cNvSpPr>
                <p:nvPr/>
              </p:nvSpPr>
              <p:spPr bwMode="auto">
                <a:xfrm>
                  <a:off x="3116" y="230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84" rIns="45784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30</a:t>
                  </a:r>
                </a:p>
              </p:txBody>
            </p:sp>
            <p:sp>
              <p:nvSpPr>
                <p:cNvPr id="25639" name="Rectangle 12"/>
                <p:cNvSpPr>
                  <a:spLocks noChangeArrowheads="1"/>
                </p:cNvSpPr>
                <p:nvPr/>
              </p:nvSpPr>
              <p:spPr bwMode="auto">
                <a:xfrm>
                  <a:off x="3404" y="2300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84" rIns="45784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40</a:t>
                  </a:r>
                </a:p>
              </p:txBody>
            </p:sp>
            <p:sp>
              <p:nvSpPr>
                <p:cNvPr id="25640" name="Rectangle 13"/>
                <p:cNvSpPr>
                  <a:spLocks noChangeArrowheads="1"/>
                </p:cNvSpPr>
                <p:nvPr/>
              </p:nvSpPr>
              <p:spPr bwMode="auto">
                <a:xfrm>
                  <a:off x="2828" y="258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84" rIns="45784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50</a:t>
                  </a:r>
                </a:p>
              </p:txBody>
            </p:sp>
            <p:sp>
              <p:nvSpPr>
                <p:cNvPr id="25641" name="Rectangle 14"/>
                <p:cNvSpPr>
                  <a:spLocks noChangeArrowheads="1"/>
                </p:cNvSpPr>
                <p:nvPr/>
              </p:nvSpPr>
              <p:spPr bwMode="auto">
                <a:xfrm>
                  <a:off x="3116" y="258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84" rIns="45784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60</a:t>
                  </a:r>
                </a:p>
              </p:txBody>
            </p:sp>
            <p:sp>
              <p:nvSpPr>
                <p:cNvPr id="25642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4" y="258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wrap="none" lIns="45784" rIns="45784" anchor="ctr"/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70</a:t>
                  </a:r>
                </a:p>
              </p:txBody>
            </p:sp>
          </p:grpSp>
          <p:sp>
            <p:nvSpPr>
              <p:cNvPr id="25632" name="Freeform 16"/>
              <p:cNvSpPr>
                <a:spLocks/>
              </p:cNvSpPr>
              <p:nvPr/>
            </p:nvSpPr>
            <p:spPr bwMode="auto">
              <a:xfrm>
                <a:off x="2828" y="2087"/>
                <a:ext cx="58" cy="767"/>
              </a:xfrm>
              <a:custGeom>
                <a:avLst/>
                <a:gdLst>
                  <a:gd name="T0" fmla="*/ 48 w 48"/>
                  <a:gd name="T1" fmla="*/ 0 h 864"/>
                  <a:gd name="T2" fmla="*/ 0 w 48"/>
                  <a:gd name="T3" fmla="*/ 0 h 864"/>
                  <a:gd name="T4" fmla="*/ 0 w 48"/>
                  <a:gd name="T5" fmla="*/ 864 h 864"/>
                  <a:gd name="T6" fmla="*/ 48 w 48"/>
                  <a:gd name="T7" fmla="*/ 864 h 8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864"/>
                  <a:gd name="T14" fmla="*/ 48 w 48"/>
                  <a:gd name="T15" fmla="*/ 864 h 8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864">
                    <a:moveTo>
                      <a:pt x="48" y="0"/>
                    </a:moveTo>
                    <a:lnTo>
                      <a:pt x="0" y="0"/>
                    </a:lnTo>
                    <a:lnTo>
                      <a:pt x="0" y="864"/>
                    </a:lnTo>
                    <a:lnTo>
                      <a:pt x="48" y="864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803"/>
              </a:p>
            </p:txBody>
          </p:sp>
          <p:sp>
            <p:nvSpPr>
              <p:cNvPr id="25633" name="Freeform 17"/>
              <p:cNvSpPr>
                <a:spLocks/>
              </p:cNvSpPr>
              <p:nvPr/>
            </p:nvSpPr>
            <p:spPr bwMode="auto">
              <a:xfrm flipH="1">
                <a:off x="3660" y="2087"/>
                <a:ext cx="39" cy="767"/>
              </a:xfrm>
              <a:custGeom>
                <a:avLst/>
                <a:gdLst>
                  <a:gd name="T0" fmla="*/ 48 w 48"/>
                  <a:gd name="T1" fmla="*/ 0 h 864"/>
                  <a:gd name="T2" fmla="*/ 0 w 48"/>
                  <a:gd name="T3" fmla="*/ 0 h 864"/>
                  <a:gd name="T4" fmla="*/ 0 w 48"/>
                  <a:gd name="T5" fmla="*/ 864 h 864"/>
                  <a:gd name="T6" fmla="*/ 48 w 48"/>
                  <a:gd name="T7" fmla="*/ 864 h 8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864"/>
                  <a:gd name="T14" fmla="*/ 48 w 48"/>
                  <a:gd name="T15" fmla="*/ 864 h 8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864">
                    <a:moveTo>
                      <a:pt x="48" y="0"/>
                    </a:moveTo>
                    <a:lnTo>
                      <a:pt x="0" y="0"/>
                    </a:lnTo>
                    <a:lnTo>
                      <a:pt x="0" y="864"/>
                    </a:lnTo>
                    <a:lnTo>
                      <a:pt x="48" y="864"/>
                    </a:ln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803"/>
              </a:p>
            </p:txBody>
          </p:sp>
        </p:grpSp>
        <p:sp>
          <p:nvSpPr>
            <p:cNvPr id="25630" name="Text Box 18"/>
            <p:cNvSpPr txBox="1">
              <a:spLocks noChangeArrowheads="1"/>
            </p:cNvSpPr>
            <p:nvPr/>
          </p:nvSpPr>
          <p:spPr bwMode="auto">
            <a:xfrm>
              <a:off x="2828" y="1798"/>
              <a:ext cx="86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3"/>
                <a:t>A</a:t>
              </a:r>
            </a:p>
          </p:txBody>
        </p:sp>
      </p:grpSp>
      <p:grpSp>
        <p:nvGrpSpPr>
          <p:cNvPr id="25605" name="Group 19"/>
          <p:cNvGrpSpPr>
            <a:grpSpLocks/>
          </p:cNvGrpSpPr>
          <p:nvPr/>
        </p:nvGrpSpPr>
        <p:grpSpPr bwMode="auto">
          <a:xfrm>
            <a:off x="3656330" y="1673963"/>
            <a:ext cx="915672" cy="1713705"/>
            <a:chOff x="4076" y="1798"/>
            <a:chExt cx="576" cy="1078"/>
          </a:xfrm>
        </p:grpSpPr>
        <p:grpSp>
          <p:nvGrpSpPr>
            <p:cNvPr id="25620" name="Group 21"/>
            <p:cNvGrpSpPr>
              <a:grpSpLocks/>
            </p:cNvGrpSpPr>
            <p:nvPr/>
          </p:nvGrpSpPr>
          <p:grpSpPr bwMode="auto">
            <a:xfrm>
              <a:off x="4076" y="2012"/>
              <a:ext cx="576" cy="864"/>
              <a:chOff x="4076" y="2012"/>
              <a:chExt cx="576" cy="864"/>
            </a:xfrm>
          </p:grpSpPr>
          <p:sp>
            <p:nvSpPr>
              <p:cNvPr id="25623" name="Rectangle 22"/>
              <p:cNvSpPr>
                <a:spLocks noChangeArrowheads="1"/>
              </p:cNvSpPr>
              <p:nvPr/>
            </p:nvSpPr>
            <p:spPr bwMode="auto">
              <a:xfrm>
                <a:off x="4076" y="201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45784" rIns="45784" anchor="ctr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</a:t>
                </a:r>
              </a:p>
            </p:txBody>
          </p:sp>
          <p:sp>
            <p:nvSpPr>
              <p:cNvPr id="25624" name="Rectangle 23"/>
              <p:cNvSpPr>
                <a:spLocks noChangeArrowheads="1"/>
              </p:cNvSpPr>
              <p:nvPr/>
            </p:nvSpPr>
            <p:spPr bwMode="auto">
              <a:xfrm>
                <a:off x="4364" y="201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45784" rIns="45784" anchor="ctr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402">
                  <a:latin typeface="Courier New" panose="02070309020205020404" pitchFamily="49" charset="0"/>
                </a:endParaRPr>
              </a:p>
            </p:txBody>
          </p:sp>
          <p:sp>
            <p:nvSpPr>
              <p:cNvPr id="25625" name="Rectangle 24"/>
              <p:cNvSpPr>
                <a:spLocks noChangeArrowheads="1"/>
              </p:cNvSpPr>
              <p:nvPr/>
            </p:nvSpPr>
            <p:spPr bwMode="auto">
              <a:xfrm>
                <a:off x="4076" y="230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45784" rIns="45784" anchor="ctr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-2</a:t>
                </a:r>
              </a:p>
            </p:txBody>
          </p:sp>
          <p:sp>
            <p:nvSpPr>
              <p:cNvPr id="25626" name="Rectangle 25"/>
              <p:cNvSpPr>
                <a:spLocks noChangeArrowheads="1"/>
              </p:cNvSpPr>
              <p:nvPr/>
            </p:nvSpPr>
            <p:spPr bwMode="auto">
              <a:xfrm>
                <a:off x="4364" y="230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45784" rIns="45784" anchor="ctr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-3</a:t>
                </a:r>
              </a:p>
            </p:txBody>
          </p:sp>
          <p:sp>
            <p:nvSpPr>
              <p:cNvPr id="25627" name="Rectangle 26"/>
              <p:cNvSpPr>
                <a:spLocks noChangeArrowheads="1"/>
              </p:cNvSpPr>
              <p:nvPr/>
            </p:nvSpPr>
            <p:spPr bwMode="auto">
              <a:xfrm>
                <a:off x="4076" y="258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45784" rIns="45784" anchor="ctr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402">
                  <a:latin typeface="Courier New" panose="02070309020205020404" pitchFamily="49" charset="0"/>
                </a:endParaRPr>
              </a:p>
            </p:txBody>
          </p:sp>
          <p:sp>
            <p:nvSpPr>
              <p:cNvPr id="25628" name="Rectangle 27"/>
              <p:cNvSpPr>
                <a:spLocks noChangeArrowheads="1"/>
              </p:cNvSpPr>
              <p:nvPr/>
            </p:nvSpPr>
            <p:spPr bwMode="auto">
              <a:xfrm>
                <a:off x="4364" y="258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45784" rIns="45784" anchor="ctr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-4</a:t>
                </a:r>
              </a:p>
            </p:txBody>
          </p:sp>
        </p:grpSp>
        <p:sp>
          <p:nvSpPr>
            <p:cNvPr id="25619" name="Text Box 30"/>
            <p:cNvSpPr txBox="1">
              <a:spLocks noChangeArrowheads="1"/>
            </p:cNvSpPr>
            <p:nvPr/>
          </p:nvSpPr>
          <p:spPr bwMode="auto">
            <a:xfrm>
              <a:off x="4076" y="1798"/>
              <a:ext cx="57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3"/>
                <a:t>B</a:t>
              </a:r>
            </a:p>
          </p:txBody>
        </p:sp>
      </p:grpSp>
      <p:grpSp>
        <p:nvGrpSpPr>
          <p:cNvPr id="25606" name="Group 31"/>
          <p:cNvGrpSpPr>
            <a:grpSpLocks/>
          </p:cNvGrpSpPr>
          <p:nvPr/>
        </p:nvGrpSpPr>
        <p:grpSpPr bwMode="auto">
          <a:xfrm>
            <a:off x="6174427" y="1673963"/>
            <a:ext cx="915672" cy="1713705"/>
            <a:chOff x="3884" y="1052"/>
            <a:chExt cx="576" cy="1078"/>
          </a:xfrm>
        </p:grpSpPr>
        <p:sp>
          <p:nvSpPr>
            <p:cNvPr id="25609" name="Rectangle 32"/>
            <p:cNvSpPr>
              <a:spLocks noChangeArrowheads="1"/>
            </p:cNvSpPr>
            <p:nvPr/>
          </p:nvSpPr>
          <p:spPr bwMode="auto">
            <a:xfrm>
              <a:off x="3884" y="126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84" rIns="45784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-10</a:t>
              </a:r>
            </a:p>
          </p:txBody>
        </p:sp>
        <p:sp>
          <p:nvSpPr>
            <p:cNvPr id="25610" name="Rectangle 33"/>
            <p:cNvSpPr>
              <a:spLocks noChangeArrowheads="1"/>
            </p:cNvSpPr>
            <p:nvPr/>
          </p:nvSpPr>
          <p:spPr bwMode="auto">
            <a:xfrm>
              <a:off x="4172" y="126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84" rIns="45784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-80</a:t>
              </a:r>
            </a:p>
          </p:txBody>
        </p:sp>
        <p:sp>
          <p:nvSpPr>
            <p:cNvPr id="25611" name="Rectangle 34"/>
            <p:cNvSpPr>
              <a:spLocks noChangeArrowheads="1"/>
            </p:cNvSpPr>
            <p:nvPr/>
          </p:nvSpPr>
          <p:spPr bwMode="auto">
            <a:xfrm>
              <a:off x="3884" y="155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84" rIns="45784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-60</a:t>
              </a:r>
            </a:p>
          </p:txBody>
        </p:sp>
        <p:sp>
          <p:nvSpPr>
            <p:cNvPr id="25612" name="Rectangle 35"/>
            <p:cNvSpPr>
              <a:spLocks noChangeArrowheads="1"/>
            </p:cNvSpPr>
            <p:nvPr/>
          </p:nvSpPr>
          <p:spPr bwMode="auto">
            <a:xfrm>
              <a:off x="4172" y="155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84" rIns="45784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-250</a:t>
              </a:r>
            </a:p>
          </p:txBody>
        </p:sp>
        <p:sp>
          <p:nvSpPr>
            <p:cNvPr id="25613" name="Rectangle 36"/>
            <p:cNvSpPr>
              <a:spLocks noChangeArrowheads="1"/>
            </p:cNvSpPr>
            <p:nvPr/>
          </p:nvSpPr>
          <p:spPr bwMode="auto">
            <a:xfrm>
              <a:off x="3884" y="184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84" rIns="45784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-170</a:t>
              </a:r>
            </a:p>
          </p:txBody>
        </p:sp>
        <p:sp>
          <p:nvSpPr>
            <p:cNvPr id="25614" name="Rectangle 37"/>
            <p:cNvSpPr>
              <a:spLocks noChangeArrowheads="1"/>
            </p:cNvSpPr>
            <p:nvPr/>
          </p:nvSpPr>
          <p:spPr bwMode="auto">
            <a:xfrm>
              <a:off x="4172" y="184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84" rIns="45784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-460</a:t>
              </a:r>
            </a:p>
          </p:txBody>
        </p:sp>
        <p:sp>
          <p:nvSpPr>
            <p:cNvPr id="25617" name="Text Box 40"/>
            <p:cNvSpPr txBox="1">
              <a:spLocks noChangeArrowheads="1"/>
            </p:cNvSpPr>
            <p:nvPr/>
          </p:nvSpPr>
          <p:spPr bwMode="auto">
            <a:xfrm>
              <a:off x="3884" y="1052"/>
              <a:ext cx="57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3"/>
                <a:t>C</a:t>
              </a:r>
            </a:p>
          </p:txBody>
        </p:sp>
      </p:grpSp>
      <p:sp>
        <p:nvSpPr>
          <p:cNvPr id="25607" name="Text Box 41"/>
          <p:cNvSpPr txBox="1">
            <a:spLocks noChangeArrowheads="1"/>
          </p:cNvSpPr>
          <p:nvPr/>
        </p:nvSpPr>
        <p:spPr bwMode="auto">
          <a:xfrm>
            <a:off x="3055419" y="2473586"/>
            <a:ext cx="297931" cy="42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45784" rIns="45784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3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5608" name="Text Box 42"/>
          <p:cNvSpPr txBox="1">
            <a:spLocks noChangeArrowheads="1"/>
          </p:cNvSpPr>
          <p:nvPr/>
        </p:nvSpPr>
        <p:spPr bwMode="auto">
          <a:xfrm>
            <a:off x="5204704" y="2473586"/>
            <a:ext cx="272247" cy="42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45784" rIns="45784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3">
                <a:solidFill>
                  <a:srgbClr val="009900"/>
                </a:solidFill>
              </a:rPr>
              <a:t>=</a:t>
            </a:r>
          </a:p>
        </p:txBody>
      </p:sp>
      <p:sp>
        <p:nvSpPr>
          <p:cNvPr id="43" name="Freeform 16"/>
          <p:cNvSpPr>
            <a:spLocks/>
          </p:cNvSpPr>
          <p:nvPr/>
        </p:nvSpPr>
        <p:spPr bwMode="auto">
          <a:xfrm>
            <a:off x="3657600" y="2133600"/>
            <a:ext cx="92203" cy="1219306"/>
          </a:xfrm>
          <a:custGeom>
            <a:avLst/>
            <a:gdLst>
              <a:gd name="T0" fmla="*/ 48 w 48"/>
              <a:gd name="T1" fmla="*/ 0 h 864"/>
              <a:gd name="T2" fmla="*/ 0 w 48"/>
              <a:gd name="T3" fmla="*/ 0 h 864"/>
              <a:gd name="T4" fmla="*/ 0 w 48"/>
              <a:gd name="T5" fmla="*/ 864 h 864"/>
              <a:gd name="T6" fmla="*/ 48 w 48"/>
              <a:gd name="T7" fmla="*/ 864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864"/>
              <a:gd name="T14" fmla="*/ 48 w 48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864">
                <a:moveTo>
                  <a:pt x="48" y="0"/>
                </a:moveTo>
                <a:lnTo>
                  <a:pt x="0" y="0"/>
                </a:lnTo>
                <a:lnTo>
                  <a:pt x="0" y="864"/>
                </a:lnTo>
                <a:lnTo>
                  <a:pt x="48" y="864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84" rIns="45784" anchor="ctr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3"/>
          </a:p>
        </p:txBody>
      </p:sp>
      <p:sp>
        <p:nvSpPr>
          <p:cNvPr id="44" name="Freeform 17"/>
          <p:cNvSpPr>
            <a:spLocks/>
          </p:cNvSpPr>
          <p:nvPr/>
        </p:nvSpPr>
        <p:spPr bwMode="auto">
          <a:xfrm flipH="1">
            <a:off x="4419600" y="2133494"/>
            <a:ext cx="61999" cy="1219306"/>
          </a:xfrm>
          <a:custGeom>
            <a:avLst/>
            <a:gdLst>
              <a:gd name="T0" fmla="*/ 48 w 48"/>
              <a:gd name="T1" fmla="*/ 0 h 864"/>
              <a:gd name="T2" fmla="*/ 0 w 48"/>
              <a:gd name="T3" fmla="*/ 0 h 864"/>
              <a:gd name="T4" fmla="*/ 0 w 48"/>
              <a:gd name="T5" fmla="*/ 864 h 864"/>
              <a:gd name="T6" fmla="*/ 48 w 48"/>
              <a:gd name="T7" fmla="*/ 864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864"/>
              <a:gd name="T14" fmla="*/ 48 w 48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864">
                <a:moveTo>
                  <a:pt x="48" y="0"/>
                </a:moveTo>
                <a:lnTo>
                  <a:pt x="0" y="0"/>
                </a:lnTo>
                <a:lnTo>
                  <a:pt x="0" y="864"/>
                </a:lnTo>
                <a:lnTo>
                  <a:pt x="48" y="864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84" rIns="45784" anchor="ctr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3"/>
          </a:p>
        </p:txBody>
      </p:sp>
      <p:sp>
        <p:nvSpPr>
          <p:cNvPr id="45" name="Freeform 17"/>
          <p:cNvSpPr>
            <a:spLocks/>
          </p:cNvSpPr>
          <p:nvPr/>
        </p:nvSpPr>
        <p:spPr bwMode="auto">
          <a:xfrm flipH="1">
            <a:off x="7177001" y="2057400"/>
            <a:ext cx="61999" cy="1219306"/>
          </a:xfrm>
          <a:custGeom>
            <a:avLst/>
            <a:gdLst>
              <a:gd name="T0" fmla="*/ 48 w 48"/>
              <a:gd name="T1" fmla="*/ 0 h 864"/>
              <a:gd name="T2" fmla="*/ 0 w 48"/>
              <a:gd name="T3" fmla="*/ 0 h 864"/>
              <a:gd name="T4" fmla="*/ 0 w 48"/>
              <a:gd name="T5" fmla="*/ 864 h 864"/>
              <a:gd name="T6" fmla="*/ 48 w 48"/>
              <a:gd name="T7" fmla="*/ 864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864"/>
              <a:gd name="T14" fmla="*/ 48 w 48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864">
                <a:moveTo>
                  <a:pt x="48" y="0"/>
                </a:moveTo>
                <a:lnTo>
                  <a:pt x="0" y="0"/>
                </a:lnTo>
                <a:lnTo>
                  <a:pt x="0" y="864"/>
                </a:lnTo>
                <a:lnTo>
                  <a:pt x="48" y="864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84" rIns="45784" anchor="ctr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3"/>
          </a:p>
        </p:txBody>
      </p:sp>
      <p:sp>
        <p:nvSpPr>
          <p:cNvPr id="46" name="Freeform 16"/>
          <p:cNvSpPr>
            <a:spLocks/>
          </p:cNvSpPr>
          <p:nvPr/>
        </p:nvSpPr>
        <p:spPr bwMode="auto">
          <a:xfrm>
            <a:off x="6156197" y="2057400"/>
            <a:ext cx="92203" cy="1219306"/>
          </a:xfrm>
          <a:custGeom>
            <a:avLst/>
            <a:gdLst>
              <a:gd name="T0" fmla="*/ 48 w 48"/>
              <a:gd name="T1" fmla="*/ 0 h 864"/>
              <a:gd name="T2" fmla="*/ 0 w 48"/>
              <a:gd name="T3" fmla="*/ 0 h 864"/>
              <a:gd name="T4" fmla="*/ 0 w 48"/>
              <a:gd name="T5" fmla="*/ 864 h 864"/>
              <a:gd name="T6" fmla="*/ 48 w 48"/>
              <a:gd name="T7" fmla="*/ 864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864"/>
              <a:gd name="T14" fmla="*/ 48 w 48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864">
                <a:moveTo>
                  <a:pt x="48" y="0"/>
                </a:moveTo>
                <a:lnTo>
                  <a:pt x="0" y="0"/>
                </a:lnTo>
                <a:lnTo>
                  <a:pt x="0" y="864"/>
                </a:lnTo>
                <a:lnTo>
                  <a:pt x="48" y="864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84" rIns="45784" anchor="ctr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3"/>
          </a:p>
        </p:txBody>
      </p:sp>
    </p:spTree>
    <p:extLst>
      <p:ext uri="{BB962C8B-B14F-4D97-AF65-F5344CB8AC3E}">
        <p14:creationId xmlns:p14="http://schemas.microsoft.com/office/powerpoint/2010/main" val="1316484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Computing Sparse Matrix Product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8" y="4497284"/>
            <a:ext cx="8306223" cy="1640579"/>
          </a:xfrm>
        </p:spPr>
        <p:txBody>
          <a:bodyPr>
            <a:normAutofit fontScale="62500" lnSpcReduction="20000"/>
          </a:bodyPr>
          <a:lstStyle/>
          <a:p>
            <a:pPr lvl="1"/>
            <a:r>
              <a:rPr lang="en-US" altLang="en-US"/>
              <a:t>Represent matrix as list of nonzero entries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b="1">
                <a:sym typeface="Symbol" panose="05050102010706020507" pitchFamily="18" charset="2"/>
              </a:rPr>
              <a:t></a:t>
            </a:r>
            <a:r>
              <a:rPr lang="en-US" altLang="en-US" b="1">
                <a:latin typeface="Arial" panose="020B0604020202020204" pitchFamily="34" charset="0"/>
                <a:sym typeface="Symbol" panose="05050102010706020507" pitchFamily="18" charset="2"/>
              </a:rPr>
              <a:t>row, col, </a:t>
            </a:r>
            <a:r>
              <a:rPr lang="en-US" altLang="en-US" b="1">
                <a:sym typeface="Symbol" panose="05050102010706020507" pitchFamily="18" charset="2"/>
              </a:rPr>
              <a:t>value, </a:t>
            </a:r>
            <a:r>
              <a:rPr lang="en-US" altLang="en-US" b="1" err="1">
                <a:sym typeface="Symbol" panose="05050102010706020507" pitchFamily="18" charset="2"/>
              </a:rPr>
              <a:t>matrixID</a:t>
            </a:r>
            <a:r>
              <a:rPr lang="en-US" altLang="en-US" b="1">
                <a:sym typeface="Symbol" panose="05050102010706020507" pitchFamily="18" charset="2"/>
              </a:rPr>
              <a:t>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Strategy</a:t>
            </a:r>
          </a:p>
          <a:p>
            <a:pPr lvl="2"/>
            <a:r>
              <a:rPr lang="en-US" altLang="en-US" b="1">
                <a:sym typeface="Symbol" panose="05050102010706020507" pitchFamily="18" charset="2"/>
              </a:rPr>
              <a:t>Phase 1: Compute all products </a:t>
            </a:r>
            <a:r>
              <a:rPr lang="en-US" altLang="en-US" b="1" err="1">
                <a:sym typeface="Symbol" panose="05050102010706020507" pitchFamily="18" charset="2"/>
              </a:rPr>
              <a:t>a</a:t>
            </a:r>
            <a:r>
              <a:rPr lang="en-US" altLang="en-US" b="1" baseline="-25000" err="1">
                <a:sym typeface="Symbol" panose="05050102010706020507" pitchFamily="18" charset="2"/>
              </a:rPr>
              <a:t>i,k</a:t>
            </a:r>
            <a:r>
              <a:rPr lang="en-US" altLang="en-US" b="1">
                <a:sym typeface="Symbol" panose="05050102010706020507" pitchFamily="18" charset="2"/>
              </a:rPr>
              <a:t> · </a:t>
            </a:r>
            <a:r>
              <a:rPr lang="en-US" altLang="en-US" b="1" err="1">
                <a:sym typeface="Symbol" panose="05050102010706020507" pitchFamily="18" charset="2"/>
              </a:rPr>
              <a:t>b</a:t>
            </a:r>
            <a:r>
              <a:rPr lang="en-US" altLang="en-US" b="1" baseline="-25000" err="1">
                <a:sym typeface="Symbol" panose="05050102010706020507" pitchFamily="18" charset="2"/>
              </a:rPr>
              <a:t>k,j</a:t>
            </a:r>
            <a:endParaRPr lang="en-US" altLang="en-US" b="1" baseline="-25000">
              <a:sym typeface="Symbol" panose="05050102010706020507" pitchFamily="18" charset="2"/>
            </a:endParaRPr>
          </a:p>
          <a:p>
            <a:pPr lvl="2"/>
            <a:r>
              <a:rPr lang="en-US" altLang="en-US" b="1">
                <a:sym typeface="Symbol" panose="05050102010706020507" pitchFamily="18" charset="2"/>
              </a:rPr>
              <a:t>Phase 2: Sum products for each entry </a:t>
            </a:r>
            <a:r>
              <a:rPr lang="en-US" altLang="en-US" b="1" err="1">
                <a:sym typeface="Symbol" panose="05050102010706020507" pitchFamily="18" charset="2"/>
              </a:rPr>
              <a:t>i,j</a:t>
            </a:r>
            <a:endParaRPr lang="en-US" altLang="en-US" b="1">
              <a:sym typeface="Symbol" panose="05050102010706020507" pitchFamily="18" charset="2"/>
            </a:endParaRPr>
          </a:p>
          <a:p>
            <a:pPr lvl="2"/>
            <a:r>
              <a:rPr lang="en-US" altLang="en-US" b="1">
                <a:sym typeface="Symbol" panose="05050102010706020507" pitchFamily="18" charset="2"/>
              </a:rPr>
              <a:t>Each phase involves a Map/Reduce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1367149" y="1216127"/>
            <a:ext cx="1373508" cy="1713705"/>
            <a:chOff x="2828" y="1798"/>
            <a:chExt cx="864" cy="1078"/>
          </a:xfrm>
        </p:grpSpPr>
        <p:grpSp>
          <p:nvGrpSpPr>
            <p:cNvPr id="26711" name="Group 6"/>
            <p:cNvGrpSpPr>
              <a:grpSpLocks/>
            </p:cNvGrpSpPr>
            <p:nvPr/>
          </p:nvGrpSpPr>
          <p:grpSpPr bwMode="auto">
            <a:xfrm>
              <a:off x="2828" y="2012"/>
              <a:ext cx="864" cy="864"/>
              <a:chOff x="2828" y="2012"/>
              <a:chExt cx="864" cy="864"/>
            </a:xfrm>
          </p:grpSpPr>
          <p:sp>
            <p:nvSpPr>
              <p:cNvPr id="26714" name="Rectangle 7"/>
              <p:cNvSpPr>
                <a:spLocks noChangeArrowheads="1"/>
              </p:cNvSpPr>
              <p:nvPr/>
            </p:nvSpPr>
            <p:spPr bwMode="auto">
              <a:xfrm>
                <a:off x="2828" y="201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45784" rIns="45784" anchor="ctr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26715" name="Rectangle 8"/>
              <p:cNvSpPr>
                <a:spLocks noChangeArrowheads="1"/>
              </p:cNvSpPr>
              <p:nvPr/>
            </p:nvSpPr>
            <p:spPr bwMode="auto">
              <a:xfrm>
                <a:off x="3116" y="201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45784" rIns="45784" anchor="ctr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402">
                  <a:latin typeface="Courier New" panose="02070309020205020404" pitchFamily="49" charset="0"/>
                </a:endParaRPr>
              </a:p>
            </p:txBody>
          </p:sp>
          <p:sp>
            <p:nvSpPr>
              <p:cNvPr id="26716" name="Rectangle 9"/>
              <p:cNvSpPr>
                <a:spLocks noChangeArrowheads="1"/>
              </p:cNvSpPr>
              <p:nvPr/>
            </p:nvSpPr>
            <p:spPr bwMode="auto">
              <a:xfrm>
                <a:off x="3404" y="201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45784" rIns="45784" anchor="ctr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20</a:t>
                </a:r>
              </a:p>
            </p:txBody>
          </p:sp>
          <p:sp>
            <p:nvSpPr>
              <p:cNvPr id="26717" name="Rectangle 10"/>
              <p:cNvSpPr>
                <a:spLocks noChangeArrowheads="1"/>
              </p:cNvSpPr>
              <p:nvPr/>
            </p:nvSpPr>
            <p:spPr bwMode="auto">
              <a:xfrm>
                <a:off x="2828" y="230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45784" rIns="45784" anchor="ctr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402">
                  <a:latin typeface="Courier New" panose="02070309020205020404" pitchFamily="49" charset="0"/>
                </a:endParaRPr>
              </a:p>
            </p:txBody>
          </p:sp>
          <p:sp>
            <p:nvSpPr>
              <p:cNvPr id="26718" name="Rectangle 11"/>
              <p:cNvSpPr>
                <a:spLocks noChangeArrowheads="1"/>
              </p:cNvSpPr>
              <p:nvPr/>
            </p:nvSpPr>
            <p:spPr bwMode="auto">
              <a:xfrm>
                <a:off x="3116" y="230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45784" rIns="45784" anchor="ctr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 dirty="0">
                    <a:latin typeface="Courier New" panose="02070309020205020404" pitchFamily="49" charset="0"/>
                  </a:rPr>
                  <a:t>30</a:t>
                </a:r>
              </a:p>
            </p:txBody>
          </p:sp>
          <p:sp>
            <p:nvSpPr>
              <p:cNvPr id="26719" name="Rectangle 12"/>
              <p:cNvSpPr>
                <a:spLocks noChangeArrowheads="1"/>
              </p:cNvSpPr>
              <p:nvPr/>
            </p:nvSpPr>
            <p:spPr bwMode="auto">
              <a:xfrm>
                <a:off x="3404" y="230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45784" rIns="45784" anchor="ctr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40</a:t>
                </a:r>
              </a:p>
            </p:txBody>
          </p:sp>
          <p:sp>
            <p:nvSpPr>
              <p:cNvPr id="26720" name="Rectangle 13"/>
              <p:cNvSpPr>
                <a:spLocks noChangeArrowheads="1"/>
              </p:cNvSpPr>
              <p:nvPr/>
            </p:nvSpPr>
            <p:spPr bwMode="auto">
              <a:xfrm>
                <a:off x="2828" y="258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45784" rIns="45784" anchor="ctr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50</a:t>
                </a:r>
              </a:p>
            </p:txBody>
          </p:sp>
          <p:sp>
            <p:nvSpPr>
              <p:cNvPr id="26721" name="Rectangle 14"/>
              <p:cNvSpPr>
                <a:spLocks noChangeArrowheads="1"/>
              </p:cNvSpPr>
              <p:nvPr/>
            </p:nvSpPr>
            <p:spPr bwMode="auto">
              <a:xfrm>
                <a:off x="3116" y="258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45784" rIns="45784" anchor="ctr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60</a:t>
                </a:r>
              </a:p>
            </p:txBody>
          </p:sp>
          <p:sp>
            <p:nvSpPr>
              <p:cNvPr id="26722" name="Rectangle 15"/>
              <p:cNvSpPr>
                <a:spLocks noChangeArrowheads="1"/>
              </p:cNvSpPr>
              <p:nvPr/>
            </p:nvSpPr>
            <p:spPr bwMode="auto">
              <a:xfrm>
                <a:off x="3404" y="258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45784" rIns="45784" anchor="ctr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70</a:t>
                </a:r>
              </a:p>
            </p:txBody>
          </p:sp>
        </p:grpSp>
        <p:sp>
          <p:nvSpPr>
            <p:cNvPr id="26710" name="Text Box 18"/>
            <p:cNvSpPr txBox="1">
              <a:spLocks noChangeArrowheads="1"/>
            </p:cNvSpPr>
            <p:nvPr/>
          </p:nvSpPr>
          <p:spPr bwMode="auto">
            <a:xfrm>
              <a:off x="2828" y="1798"/>
              <a:ext cx="86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3"/>
                <a:t>A</a:t>
              </a:r>
            </a:p>
          </p:txBody>
        </p:sp>
      </p:grpSp>
      <p:grpSp>
        <p:nvGrpSpPr>
          <p:cNvPr id="26629" name="Group 19"/>
          <p:cNvGrpSpPr>
            <a:grpSpLocks/>
          </p:cNvGrpSpPr>
          <p:nvPr/>
        </p:nvGrpSpPr>
        <p:grpSpPr bwMode="auto">
          <a:xfrm>
            <a:off x="5411367" y="1216127"/>
            <a:ext cx="915672" cy="1713705"/>
            <a:chOff x="4076" y="1798"/>
            <a:chExt cx="576" cy="1078"/>
          </a:xfrm>
        </p:grpSpPr>
        <p:grpSp>
          <p:nvGrpSpPr>
            <p:cNvPr id="26700" name="Group 21"/>
            <p:cNvGrpSpPr>
              <a:grpSpLocks/>
            </p:cNvGrpSpPr>
            <p:nvPr/>
          </p:nvGrpSpPr>
          <p:grpSpPr bwMode="auto">
            <a:xfrm>
              <a:off x="4076" y="2012"/>
              <a:ext cx="576" cy="864"/>
              <a:chOff x="4076" y="2012"/>
              <a:chExt cx="576" cy="864"/>
            </a:xfrm>
          </p:grpSpPr>
          <p:sp>
            <p:nvSpPr>
              <p:cNvPr id="26703" name="Rectangle 22"/>
              <p:cNvSpPr>
                <a:spLocks noChangeArrowheads="1"/>
              </p:cNvSpPr>
              <p:nvPr/>
            </p:nvSpPr>
            <p:spPr bwMode="auto">
              <a:xfrm>
                <a:off x="4076" y="201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45784" rIns="45784" anchor="ctr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</a:t>
                </a:r>
              </a:p>
            </p:txBody>
          </p:sp>
          <p:sp>
            <p:nvSpPr>
              <p:cNvPr id="26704" name="Rectangle 23"/>
              <p:cNvSpPr>
                <a:spLocks noChangeArrowheads="1"/>
              </p:cNvSpPr>
              <p:nvPr/>
            </p:nvSpPr>
            <p:spPr bwMode="auto">
              <a:xfrm>
                <a:off x="4364" y="201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45784" rIns="45784" anchor="ctr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402">
                  <a:latin typeface="Courier New" panose="02070309020205020404" pitchFamily="49" charset="0"/>
                </a:endParaRPr>
              </a:p>
            </p:txBody>
          </p:sp>
          <p:sp>
            <p:nvSpPr>
              <p:cNvPr id="26705" name="Rectangle 24"/>
              <p:cNvSpPr>
                <a:spLocks noChangeArrowheads="1"/>
              </p:cNvSpPr>
              <p:nvPr/>
            </p:nvSpPr>
            <p:spPr bwMode="auto">
              <a:xfrm>
                <a:off x="4076" y="230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45784" rIns="45784" anchor="ctr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-2</a:t>
                </a:r>
              </a:p>
            </p:txBody>
          </p:sp>
          <p:sp>
            <p:nvSpPr>
              <p:cNvPr id="26706" name="Rectangle 25"/>
              <p:cNvSpPr>
                <a:spLocks noChangeArrowheads="1"/>
              </p:cNvSpPr>
              <p:nvPr/>
            </p:nvSpPr>
            <p:spPr bwMode="auto">
              <a:xfrm>
                <a:off x="4364" y="230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45784" rIns="45784" anchor="ctr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-3</a:t>
                </a:r>
              </a:p>
            </p:txBody>
          </p:sp>
          <p:sp>
            <p:nvSpPr>
              <p:cNvPr id="26707" name="Rectangle 26"/>
              <p:cNvSpPr>
                <a:spLocks noChangeArrowheads="1"/>
              </p:cNvSpPr>
              <p:nvPr/>
            </p:nvSpPr>
            <p:spPr bwMode="auto">
              <a:xfrm>
                <a:off x="4076" y="258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45784" rIns="45784" anchor="ctr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1402">
                  <a:latin typeface="Courier New" panose="02070309020205020404" pitchFamily="49" charset="0"/>
                </a:endParaRPr>
              </a:p>
            </p:txBody>
          </p:sp>
          <p:sp>
            <p:nvSpPr>
              <p:cNvPr id="26708" name="Rectangle 27"/>
              <p:cNvSpPr>
                <a:spLocks noChangeArrowheads="1"/>
              </p:cNvSpPr>
              <p:nvPr/>
            </p:nvSpPr>
            <p:spPr bwMode="auto">
              <a:xfrm>
                <a:off x="4364" y="258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 lIns="45784" rIns="45784" anchor="ctr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-4</a:t>
                </a:r>
              </a:p>
            </p:txBody>
          </p:sp>
        </p:grpSp>
        <p:sp>
          <p:nvSpPr>
            <p:cNvPr id="26699" name="Text Box 30"/>
            <p:cNvSpPr txBox="1">
              <a:spLocks noChangeArrowheads="1"/>
            </p:cNvSpPr>
            <p:nvPr/>
          </p:nvSpPr>
          <p:spPr bwMode="auto">
            <a:xfrm>
              <a:off x="4076" y="1798"/>
              <a:ext cx="57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3"/>
                <a:t>B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2969574" y="1368739"/>
            <a:ext cx="1297202" cy="3061777"/>
            <a:chOff x="1868" y="1148"/>
            <a:chExt cx="816" cy="1926"/>
          </a:xfrm>
        </p:grpSpPr>
        <p:grpSp>
          <p:nvGrpSpPr>
            <p:cNvPr id="26656" name="Group 32"/>
            <p:cNvGrpSpPr>
              <a:grpSpLocks/>
            </p:cNvGrpSpPr>
            <p:nvPr/>
          </p:nvGrpSpPr>
          <p:grpSpPr bwMode="auto">
            <a:xfrm>
              <a:off x="1868" y="1148"/>
              <a:ext cx="816" cy="306"/>
              <a:chOff x="1868" y="1148"/>
              <a:chExt cx="816" cy="306"/>
            </a:xfrm>
          </p:grpSpPr>
          <p:sp>
            <p:nvSpPr>
              <p:cNvPr id="26693" name="Line 33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6694" name="Rectangle 34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6695" name="Rectangle 35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6696" name="Rectangle 36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26697" name="Rectangle 37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6657" name="Group 38"/>
            <p:cNvGrpSpPr>
              <a:grpSpLocks/>
            </p:cNvGrpSpPr>
            <p:nvPr/>
          </p:nvGrpSpPr>
          <p:grpSpPr bwMode="auto">
            <a:xfrm>
              <a:off x="1868" y="1418"/>
              <a:ext cx="816" cy="306"/>
              <a:chOff x="1868" y="1148"/>
              <a:chExt cx="816" cy="306"/>
            </a:xfrm>
          </p:grpSpPr>
          <p:sp>
            <p:nvSpPr>
              <p:cNvPr id="26688" name="Line 39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6689" name="Rectangle 40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6690" name="Rectangle 41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6691" name="Rectangle 42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20</a:t>
                </a:r>
              </a:p>
            </p:txBody>
          </p:sp>
          <p:sp>
            <p:nvSpPr>
              <p:cNvPr id="26692" name="Rectangle 43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6658" name="Group 44"/>
            <p:cNvGrpSpPr>
              <a:grpSpLocks/>
            </p:cNvGrpSpPr>
            <p:nvPr/>
          </p:nvGrpSpPr>
          <p:grpSpPr bwMode="auto">
            <a:xfrm>
              <a:off x="1868" y="1688"/>
              <a:ext cx="816" cy="306"/>
              <a:chOff x="1868" y="1148"/>
              <a:chExt cx="816" cy="306"/>
            </a:xfrm>
          </p:grpSpPr>
          <p:sp>
            <p:nvSpPr>
              <p:cNvPr id="26683" name="Line 45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6684" name="Rectangle 46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6685" name="Rectangle 47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6686" name="Rectangle 48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30</a:t>
                </a:r>
              </a:p>
            </p:txBody>
          </p:sp>
          <p:sp>
            <p:nvSpPr>
              <p:cNvPr id="26687" name="Rectangle 49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6659" name="Group 50"/>
            <p:cNvGrpSpPr>
              <a:grpSpLocks/>
            </p:cNvGrpSpPr>
            <p:nvPr/>
          </p:nvGrpSpPr>
          <p:grpSpPr bwMode="auto">
            <a:xfrm>
              <a:off x="1868" y="1958"/>
              <a:ext cx="816" cy="306"/>
              <a:chOff x="1868" y="1148"/>
              <a:chExt cx="816" cy="306"/>
            </a:xfrm>
          </p:grpSpPr>
          <p:sp>
            <p:nvSpPr>
              <p:cNvPr id="26678" name="Line 51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6679" name="Rectangle 52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6680" name="Rectangle 53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6681" name="Rectangle 54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40</a:t>
                </a:r>
              </a:p>
            </p:txBody>
          </p:sp>
          <p:sp>
            <p:nvSpPr>
              <p:cNvPr id="26682" name="Rectangle 55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6660" name="Group 56"/>
            <p:cNvGrpSpPr>
              <a:grpSpLocks/>
            </p:cNvGrpSpPr>
            <p:nvPr/>
          </p:nvGrpSpPr>
          <p:grpSpPr bwMode="auto">
            <a:xfrm>
              <a:off x="1868" y="2228"/>
              <a:ext cx="816" cy="306"/>
              <a:chOff x="1868" y="1148"/>
              <a:chExt cx="816" cy="306"/>
            </a:xfrm>
          </p:grpSpPr>
          <p:sp>
            <p:nvSpPr>
              <p:cNvPr id="26673" name="Line 57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6674" name="Rectangle 58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6675" name="Rectangle 59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6676" name="Rectangle 60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50</a:t>
                </a:r>
              </a:p>
            </p:txBody>
          </p:sp>
          <p:sp>
            <p:nvSpPr>
              <p:cNvPr id="26677" name="Rectangle 61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6661" name="Group 62"/>
            <p:cNvGrpSpPr>
              <a:grpSpLocks/>
            </p:cNvGrpSpPr>
            <p:nvPr/>
          </p:nvGrpSpPr>
          <p:grpSpPr bwMode="auto">
            <a:xfrm>
              <a:off x="1868" y="2498"/>
              <a:ext cx="816" cy="306"/>
              <a:chOff x="1868" y="1148"/>
              <a:chExt cx="816" cy="306"/>
            </a:xfrm>
          </p:grpSpPr>
          <p:sp>
            <p:nvSpPr>
              <p:cNvPr id="26668" name="Line 63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6669" name="Rectangle 64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6670" name="Rectangle 65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6671" name="Rectangle 66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60</a:t>
                </a:r>
              </a:p>
            </p:txBody>
          </p:sp>
          <p:sp>
            <p:nvSpPr>
              <p:cNvPr id="26672" name="Rectangle 67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6662" name="Group 68"/>
            <p:cNvGrpSpPr>
              <a:grpSpLocks/>
            </p:cNvGrpSpPr>
            <p:nvPr/>
          </p:nvGrpSpPr>
          <p:grpSpPr bwMode="auto">
            <a:xfrm>
              <a:off x="1868" y="2768"/>
              <a:ext cx="816" cy="306"/>
              <a:chOff x="1868" y="1148"/>
              <a:chExt cx="816" cy="306"/>
            </a:xfrm>
          </p:grpSpPr>
          <p:sp>
            <p:nvSpPr>
              <p:cNvPr id="26663" name="Line 69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6664" name="Rectangle 70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6665" name="Rectangle 71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6666" name="Rectangle 72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70</a:t>
                </a:r>
              </a:p>
            </p:txBody>
          </p:sp>
          <p:sp>
            <p:nvSpPr>
              <p:cNvPr id="26667" name="Rectangle 73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</p:grpSp>
      <p:grpSp>
        <p:nvGrpSpPr>
          <p:cNvPr id="16" name="Group 74"/>
          <p:cNvGrpSpPr>
            <a:grpSpLocks/>
          </p:cNvGrpSpPr>
          <p:nvPr/>
        </p:nvGrpSpPr>
        <p:grpSpPr bwMode="auto">
          <a:xfrm>
            <a:off x="6708567" y="1368739"/>
            <a:ext cx="1297202" cy="1774114"/>
            <a:chOff x="2828" y="1148"/>
            <a:chExt cx="816" cy="1116"/>
          </a:xfrm>
        </p:grpSpPr>
        <p:grpSp>
          <p:nvGrpSpPr>
            <p:cNvPr id="26632" name="Group 75"/>
            <p:cNvGrpSpPr>
              <a:grpSpLocks/>
            </p:cNvGrpSpPr>
            <p:nvPr/>
          </p:nvGrpSpPr>
          <p:grpSpPr bwMode="auto">
            <a:xfrm>
              <a:off x="2828" y="1148"/>
              <a:ext cx="816" cy="306"/>
              <a:chOff x="1868" y="1148"/>
              <a:chExt cx="816" cy="306"/>
            </a:xfrm>
          </p:grpSpPr>
          <p:sp>
            <p:nvSpPr>
              <p:cNvPr id="26651" name="Line 76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6652" name="Rectangle 77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6653" name="Rectangle 78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6654" name="Rectangle 79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</a:t>
                </a:r>
              </a:p>
            </p:txBody>
          </p:sp>
          <p:sp>
            <p:nvSpPr>
              <p:cNvPr id="26655" name="Rectangle 80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  <p:grpSp>
          <p:nvGrpSpPr>
            <p:cNvPr id="26633" name="Group 81"/>
            <p:cNvGrpSpPr>
              <a:grpSpLocks/>
            </p:cNvGrpSpPr>
            <p:nvPr/>
          </p:nvGrpSpPr>
          <p:grpSpPr bwMode="auto">
            <a:xfrm>
              <a:off x="2828" y="1418"/>
              <a:ext cx="816" cy="306"/>
              <a:chOff x="1868" y="1148"/>
              <a:chExt cx="816" cy="306"/>
            </a:xfrm>
          </p:grpSpPr>
          <p:sp>
            <p:nvSpPr>
              <p:cNvPr id="26646" name="Line 82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6647" name="Rectangle 83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6648" name="Rectangle 84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6649" name="Rectangle 85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-2</a:t>
                </a:r>
              </a:p>
            </p:txBody>
          </p:sp>
          <p:sp>
            <p:nvSpPr>
              <p:cNvPr id="26650" name="Rectangle 86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  <p:grpSp>
          <p:nvGrpSpPr>
            <p:cNvPr id="26634" name="Group 87"/>
            <p:cNvGrpSpPr>
              <a:grpSpLocks/>
            </p:cNvGrpSpPr>
            <p:nvPr/>
          </p:nvGrpSpPr>
          <p:grpSpPr bwMode="auto">
            <a:xfrm>
              <a:off x="2828" y="1688"/>
              <a:ext cx="816" cy="306"/>
              <a:chOff x="1868" y="1148"/>
              <a:chExt cx="816" cy="306"/>
            </a:xfrm>
          </p:grpSpPr>
          <p:sp>
            <p:nvSpPr>
              <p:cNvPr id="26641" name="Line 88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6642" name="Rectangle 89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6643" name="Rectangle 90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6644" name="Rectangle 91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-3</a:t>
                </a:r>
              </a:p>
            </p:txBody>
          </p:sp>
          <p:sp>
            <p:nvSpPr>
              <p:cNvPr id="26645" name="Rectangle 92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  <p:grpSp>
          <p:nvGrpSpPr>
            <p:cNvPr id="26635" name="Group 93"/>
            <p:cNvGrpSpPr>
              <a:grpSpLocks/>
            </p:cNvGrpSpPr>
            <p:nvPr/>
          </p:nvGrpSpPr>
          <p:grpSpPr bwMode="auto">
            <a:xfrm>
              <a:off x="2828" y="1958"/>
              <a:ext cx="816" cy="306"/>
              <a:chOff x="1868" y="1148"/>
              <a:chExt cx="816" cy="306"/>
            </a:xfrm>
          </p:grpSpPr>
          <p:sp>
            <p:nvSpPr>
              <p:cNvPr id="26636" name="Line 94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6637" name="Rectangle 95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6638" name="Rectangle 96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6639" name="Rectangle 97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-4</a:t>
                </a:r>
              </a:p>
            </p:txBody>
          </p:sp>
          <p:sp>
            <p:nvSpPr>
              <p:cNvPr id="26640" name="Rectangle 98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</p:grpSp>
      <p:sp>
        <p:nvSpPr>
          <p:cNvPr id="99" name="Freeform 16"/>
          <p:cNvSpPr>
            <a:spLocks/>
          </p:cNvSpPr>
          <p:nvPr/>
        </p:nvSpPr>
        <p:spPr bwMode="auto">
          <a:xfrm>
            <a:off x="1295400" y="1600200"/>
            <a:ext cx="92203" cy="1219306"/>
          </a:xfrm>
          <a:custGeom>
            <a:avLst/>
            <a:gdLst>
              <a:gd name="T0" fmla="*/ 48 w 48"/>
              <a:gd name="T1" fmla="*/ 0 h 864"/>
              <a:gd name="T2" fmla="*/ 0 w 48"/>
              <a:gd name="T3" fmla="*/ 0 h 864"/>
              <a:gd name="T4" fmla="*/ 0 w 48"/>
              <a:gd name="T5" fmla="*/ 864 h 864"/>
              <a:gd name="T6" fmla="*/ 48 w 48"/>
              <a:gd name="T7" fmla="*/ 864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864"/>
              <a:gd name="T14" fmla="*/ 48 w 48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864">
                <a:moveTo>
                  <a:pt x="48" y="0"/>
                </a:moveTo>
                <a:lnTo>
                  <a:pt x="0" y="0"/>
                </a:lnTo>
                <a:lnTo>
                  <a:pt x="0" y="864"/>
                </a:lnTo>
                <a:lnTo>
                  <a:pt x="48" y="864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84" rIns="45784" anchor="ctr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3"/>
          </a:p>
        </p:txBody>
      </p:sp>
      <p:sp>
        <p:nvSpPr>
          <p:cNvPr id="100" name="Freeform 16"/>
          <p:cNvSpPr>
            <a:spLocks/>
          </p:cNvSpPr>
          <p:nvPr/>
        </p:nvSpPr>
        <p:spPr bwMode="auto">
          <a:xfrm>
            <a:off x="5410200" y="1676294"/>
            <a:ext cx="92203" cy="1219306"/>
          </a:xfrm>
          <a:custGeom>
            <a:avLst/>
            <a:gdLst>
              <a:gd name="T0" fmla="*/ 48 w 48"/>
              <a:gd name="T1" fmla="*/ 0 h 864"/>
              <a:gd name="T2" fmla="*/ 0 w 48"/>
              <a:gd name="T3" fmla="*/ 0 h 864"/>
              <a:gd name="T4" fmla="*/ 0 w 48"/>
              <a:gd name="T5" fmla="*/ 864 h 864"/>
              <a:gd name="T6" fmla="*/ 48 w 48"/>
              <a:gd name="T7" fmla="*/ 864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864"/>
              <a:gd name="T14" fmla="*/ 48 w 48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864">
                <a:moveTo>
                  <a:pt x="48" y="0"/>
                </a:moveTo>
                <a:lnTo>
                  <a:pt x="0" y="0"/>
                </a:lnTo>
                <a:lnTo>
                  <a:pt x="0" y="864"/>
                </a:lnTo>
                <a:lnTo>
                  <a:pt x="48" y="864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84" rIns="45784" anchor="ctr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3"/>
          </a:p>
        </p:txBody>
      </p:sp>
      <p:sp>
        <p:nvSpPr>
          <p:cNvPr id="101" name="Freeform 17"/>
          <p:cNvSpPr>
            <a:spLocks/>
          </p:cNvSpPr>
          <p:nvPr/>
        </p:nvSpPr>
        <p:spPr bwMode="auto">
          <a:xfrm flipH="1">
            <a:off x="2590800" y="1600200"/>
            <a:ext cx="61999" cy="1219306"/>
          </a:xfrm>
          <a:custGeom>
            <a:avLst/>
            <a:gdLst>
              <a:gd name="T0" fmla="*/ 48 w 48"/>
              <a:gd name="T1" fmla="*/ 0 h 864"/>
              <a:gd name="T2" fmla="*/ 0 w 48"/>
              <a:gd name="T3" fmla="*/ 0 h 864"/>
              <a:gd name="T4" fmla="*/ 0 w 48"/>
              <a:gd name="T5" fmla="*/ 864 h 864"/>
              <a:gd name="T6" fmla="*/ 48 w 48"/>
              <a:gd name="T7" fmla="*/ 864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864"/>
              <a:gd name="T14" fmla="*/ 48 w 48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864">
                <a:moveTo>
                  <a:pt x="48" y="0"/>
                </a:moveTo>
                <a:lnTo>
                  <a:pt x="0" y="0"/>
                </a:lnTo>
                <a:lnTo>
                  <a:pt x="0" y="864"/>
                </a:lnTo>
                <a:lnTo>
                  <a:pt x="48" y="864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84" rIns="45784" anchor="ctr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3"/>
          </a:p>
        </p:txBody>
      </p:sp>
      <p:sp>
        <p:nvSpPr>
          <p:cNvPr id="102" name="Freeform 17"/>
          <p:cNvSpPr>
            <a:spLocks/>
          </p:cNvSpPr>
          <p:nvPr/>
        </p:nvSpPr>
        <p:spPr bwMode="auto">
          <a:xfrm flipH="1">
            <a:off x="6248400" y="1676400"/>
            <a:ext cx="61999" cy="1219306"/>
          </a:xfrm>
          <a:custGeom>
            <a:avLst/>
            <a:gdLst>
              <a:gd name="T0" fmla="*/ 48 w 48"/>
              <a:gd name="T1" fmla="*/ 0 h 864"/>
              <a:gd name="T2" fmla="*/ 0 w 48"/>
              <a:gd name="T3" fmla="*/ 0 h 864"/>
              <a:gd name="T4" fmla="*/ 0 w 48"/>
              <a:gd name="T5" fmla="*/ 864 h 864"/>
              <a:gd name="T6" fmla="*/ 48 w 48"/>
              <a:gd name="T7" fmla="*/ 864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864"/>
              <a:gd name="T14" fmla="*/ 48 w 48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864">
                <a:moveTo>
                  <a:pt x="48" y="0"/>
                </a:moveTo>
                <a:lnTo>
                  <a:pt x="0" y="0"/>
                </a:lnTo>
                <a:lnTo>
                  <a:pt x="0" y="864"/>
                </a:lnTo>
                <a:lnTo>
                  <a:pt x="48" y="864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84" rIns="45784" anchor="ctr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3"/>
          </a:p>
        </p:txBody>
      </p:sp>
    </p:spTree>
    <p:extLst>
      <p:ext uri="{BB962C8B-B14F-4D97-AF65-F5344CB8AC3E}">
        <p14:creationId xmlns:p14="http://schemas.microsoft.com/office/powerpoint/2010/main" val="355683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Phase 1 Map of Matrix Multiply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8" y="6023403"/>
            <a:ext cx="8306223" cy="419683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altLang="en-US"/>
              <a:t>Group values </a:t>
            </a:r>
            <a:r>
              <a:rPr lang="en-US" altLang="en-US" err="1">
                <a:sym typeface="Symbol" panose="05050102010706020507" pitchFamily="18" charset="2"/>
              </a:rPr>
              <a:t>a</a:t>
            </a:r>
            <a:r>
              <a:rPr lang="en-US" altLang="en-US" baseline="-25000" err="1">
                <a:sym typeface="Symbol" panose="05050102010706020507" pitchFamily="18" charset="2"/>
              </a:rPr>
              <a:t>i,k</a:t>
            </a:r>
            <a:r>
              <a:rPr lang="en-US" altLang="en-US">
                <a:sym typeface="Symbol" panose="05050102010706020507" pitchFamily="18" charset="2"/>
              </a:rPr>
              <a:t> and </a:t>
            </a:r>
            <a:r>
              <a:rPr lang="en-US" altLang="en-US" err="1">
                <a:sym typeface="Symbol" panose="05050102010706020507" pitchFamily="18" charset="2"/>
              </a:rPr>
              <a:t>b</a:t>
            </a:r>
            <a:r>
              <a:rPr lang="en-US" altLang="en-US" baseline="-25000" err="1">
                <a:sym typeface="Symbol" panose="05050102010706020507" pitchFamily="18" charset="2"/>
              </a:rPr>
              <a:t>k,j</a:t>
            </a:r>
            <a:r>
              <a:rPr lang="en-US" altLang="en-US">
                <a:sym typeface="Symbol" panose="05050102010706020507" pitchFamily="18" charset="2"/>
              </a:rPr>
              <a:t> according to key k</a:t>
            </a:r>
            <a:endParaRPr lang="en-US" altLang="en-US" baseline="-25000">
              <a:sym typeface="Symbol" panose="05050102010706020507" pitchFamily="18" charset="2"/>
            </a:endParaRPr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2123848" y="1082303"/>
            <a:ext cx="356097" cy="3033450"/>
          </a:xfrm>
          <a:prstGeom prst="roundRect">
            <a:avLst>
              <a:gd name="adj" fmla="val 33059"/>
            </a:avLst>
          </a:prstGeom>
          <a:noFill/>
          <a:ln w="19050">
            <a:solidFill>
              <a:srgbClr val="CC000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84" rIns="45784" anchor="ctr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3"/>
          </a:p>
        </p:txBody>
      </p:sp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1290843" y="4245686"/>
            <a:ext cx="1297202" cy="1774114"/>
            <a:chOff x="2828" y="1148"/>
            <a:chExt cx="816" cy="1116"/>
          </a:xfrm>
        </p:grpSpPr>
        <p:grpSp>
          <p:nvGrpSpPr>
            <p:cNvPr id="27774" name="Group 6"/>
            <p:cNvGrpSpPr>
              <a:grpSpLocks/>
            </p:cNvGrpSpPr>
            <p:nvPr/>
          </p:nvGrpSpPr>
          <p:grpSpPr bwMode="auto">
            <a:xfrm>
              <a:off x="2828" y="1148"/>
              <a:ext cx="816" cy="306"/>
              <a:chOff x="1868" y="1148"/>
              <a:chExt cx="816" cy="306"/>
            </a:xfrm>
          </p:grpSpPr>
          <p:sp>
            <p:nvSpPr>
              <p:cNvPr id="27793" name="Line 7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7794" name="Rectangle 8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7795" name="Rectangle 9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7796" name="Rectangle 10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</a:t>
                </a:r>
              </a:p>
            </p:txBody>
          </p:sp>
          <p:sp>
            <p:nvSpPr>
              <p:cNvPr id="27797" name="Rectangle 11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  <p:grpSp>
          <p:nvGrpSpPr>
            <p:cNvPr id="27775" name="Group 12"/>
            <p:cNvGrpSpPr>
              <a:grpSpLocks/>
            </p:cNvGrpSpPr>
            <p:nvPr/>
          </p:nvGrpSpPr>
          <p:grpSpPr bwMode="auto">
            <a:xfrm>
              <a:off x="2828" y="1418"/>
              <a:ext cx="816" cy="306"/>
              <a:chOff x="1868" y="1148"/>
              <a:chExt cx="816" cy="306"/>
            </a:xfrm>
          </p:grpSpPr>
          <p:sp>
            <p:nvSpPr>
              <p:cNvPr id="27788" name="Line 13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7789" name="Rectangle 14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7790" name="Rectangle 15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7791" name="Rectangle 16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-2</a:t>
                </a:r>
              </a:p>
            </p:txBody>
          </p:sp>
          <p:sp>
            <p:nvSpPr>
              <p:cNvPr id="27792" name="Rectangle 17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  <p:grpSp>
          <p:nvGrpSpPr>
            <p:cNvPr id="27776" name="Group 18"/>
            <p:cNvGrpSpPr>
              <a:grpSpLocks/>
            </p:cNvGrpSpPr>
            <p:nvPr/>
          </p:nvGrpSpPr>
          <p:grpSpPr bwMode="auto">
            <a:xfrm>
              <a:off x="2828" y="1688"/>
              <a:ext cx="816" cy="306"/>
              <a:chOff x="1868" y="1148"/>
              <a:chExt cx="816" cy="306"/>
            </a:xfrm>
          </p:grpSpPr>
          <p:sp>
            <p:nvSpPr>
              <p:cNvPr id="27783" name="Line 19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7784" name="Rectangle 20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7785" name="Rectangle 21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7786" name="Rectangle 22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-3</a:t>
                </a:r>
              </a:p>
            </p:txBody>
          </p:sp>
          <p:sp>
            <p:nvSpPr>
              <p:cNvPr id="27787" name="Rectangle 23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  <p:grpSp>
          <p:nvGrpSpPr>
            <p:cNvPr id="27777" name="Group 24"/>
            <p:cNvGrpSpPr>
              <a:grpSpLocks/>
            </p:cNvGrpSpPr>
            <p:nvPr/>
          </p:nvGrpSpPr>
          <p:grpSpPr bwMode="auto">
            <a:xfrm>
              <a:off x="2828" y="1958"/>
              <a:ext cx="816" cy="306"/>
              <a:chOff x="1868" y="1148"/>
              <a:chExt cx="816" cy="306"/>
            </a:xfrm>
          </p:grpSpPr>
          <p:sp>
            <p:nvSpPr>
              <p:cNvPr id="27778" name="Line 25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7779" name="Rectangle 26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7780" name="Rectangle 27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7781" name="Rectangle 28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-4</a:t>
                </a:r>
              </a:p>
            </p:txBody>
          </p:sp>
          <p:sp>
            <p:nvSpPr>
              <p:cNvPr id="27782" name="Rectangle 29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</p:grpSp>
      <p:sp>
        <p:nvSpPr>
          <p:cNvPr id="27654" name="AutoShape 30"/>
          <p:cNvSpPr>
            <a:spLocks noChangeArrowheads="1"/>
          </p:cNvSpPr>
          <p:nvPr/>
        </p:nvSpPr>
        <p:spPr bwMode="auto">
          <a:xfrm>
            <a:off x="1208177" y="4267200"/>
            <a:ext cx="387890" cy="1792766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CC000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84" rIns="45784" anchor="ctr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3"/>
          </a:p>
        </p:txBody>
      </p:sp>
      <p:sp>
        <p:nvSpPr>
          <p:cNvPr id="27655" name="Text Box 31"/>
          <p:cNvSpPr txBox="1">
            <a:spLocks noChangeArrowheads="1"/>
          </p:cNvSpPr>
          <p:nvPr/>
        </p:nvSpPr>
        <p:spPr bwMode="auto">
          <a:xfrm>
            <a:off x="28615" y="4802508"/>
            <a:ext cx="1179563" cy="34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45784" rIns="45784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803">
                <a:solidFill>
                  <a:srgbClr val="CC0000"/>
                </a:solidFill>
              </a:rPr>
              <a:t>Key = row</a:t>
            </a:r>
            <a:endParaRPr lang="en-US" altLang="en-US" sz="1803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7656" name="Group 32"/>
          <p:cNvGrpSpPr>
            <a:grpSpLocks/>
          </p:cNvGrpSpPr>
          <p:nvPr/>
        </p:nvGrpSpPr>
        <p:grpSpPr bwMode="auto">
          <a:xfrm>
            <a:off x="1290843" y="1063515"/>
            <a:ext cx="1297202" cy="3061777"/>
            <a:chOff x="1868" y="1148"/>
            <a:chExt cx="816" cy="1926"/>
          </a:xfrm>
        </p:grpSpPr>
        <p:grpSp>
          <p:nvGrpSpPr>
            <p:cNvPr id="27732" name="Group 33"/>
            <p:cNvGrpSpPr>
              <a:grpSpLocks/>
            </p:cNvGrpSpPr>
            <p:nvPr/>
          </p:nvGrpSpPr>
          <p:grpSpPr bwMode="auto">
            <a:xfrm>
              <a:off x="1868" y="1148"/>
              <a:ext cx="816" cy="306"/>
              <a:chOff x="1868" y="1148"/>
              <a:chExt cx="816" cy="306"/>
            </a:xfrm>
          </p:grpSpPr>
          <p:sp>
            <p:nvSpPr>
              <p:cNvPr id="27769" name="Line 34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7770" name="Rectangle 35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7771" name="Rectangle 36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7772" name="Rectangle 37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27773" name="Rectangle 38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7733" name="Group 39"/>
            <p:cNvGrpSpPr>
              <a:grpSpLocks/>
            </p:cNvGrpSpPr>
            <p:nvPr/>
          </p:nvGrpSpPr>
          <p:grpSpPr bwMode="auto">
            <a:xfrm>
              <a:off x="1868" y="1418"/>
              <a:ext cx="816" cy="306"/>
              <a:chOff x="1868" y="1148"/>
              <a:chExt cx="816" cy="306"/>
            </a:xfrm>
          </p:grpSpPr>
          <p:sp>
            <p:nvSpPr>
              <p:cNvPr id="27764" name="Line 40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7765" name="Rectangle 41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7766" name="Rectangle 42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7767" name="Rectangle 43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20</a:t>
                </a:r>
              </a:p>
            </p:txBody>
          </p:sp>
          <p:sp>
            <p:nvSpPr>
              <p:cNvPr id="27768" name="Rectangle 44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7734" name="Group 45"/>
            <p:cNvGrpSpPr>
              <a:grpSpLocks/>
            </p:cNvGrpSpPr>
            <p:nvPr/>
          </p:nvGrpSpPr>
          <p:grpSpPr bwMode="auto">
            <a:xfrm>
              <a:off x="1868" y="1688"/>
              <a:ext cx="816" cy="306"/>
              <a:chOff x="1868" y="1148"/>
              <a:chExt cx="816" cy="306"/>
            </a:xfrm>
          </p:grpSpPr>
          <p:sp>
            <p:nvSpPr>
              <p:cNvPr id="27759" name="Line 46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7760" name="Rectangle 47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7761" name="Rectangle 48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7762" name="Rectangle 49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30</a:t>
                </a:r>
              </a:p>
            </p:txBody>
          </p:sp>
          <p:sp>
            <p:nvSpPr>
              <p:cNvPr id="27763" name="Rectangle 50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7735" name="Group 51"/>
            <p:cNvGrpSpPr>
              <a:grpSpLocks/>
            </p:cNvGrpSpPr>
            <p:nvPr/>
          </p:nvGrpSpPr>
          <p:grpSpPr bwMode="auto">
            <a:xfrm>
              <a:off x="1868" y="1958"/>
              <a:ext cx="816" cy="306"/>
              <a:chOff x="1868" y="1148"/>
              <a:chExt cx="816" cy="306"/>
            </a:xfrm>
          </p:grpSpPr>
          <p:sp>
            <p:nvSpPr>
              <p:cNvPr id="27754" name="Line 52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7755" name="Rectangle 53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7756" name="Rectangle 54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7757" name="Rectangle 55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40</a:t>
                </a:r>
              </a:p>
            </p:txBody>
          </p:sp>
          <p:sp>
            <p:nvSpPr>
              <p:cNvPr id="27758" name="Rectangle 56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7736" name="Group 57"/>
            <p:cNvGrpSpPr>
              <a:grpSpLocks/>
            </p:cNvGrpSpPr>
            <p:nvPr/>
          </p:nvGrpSpPr>
          <p:grpSpPr bwMode="auto">
            <a:xfrm>
              <a:off x="1868" y="2228"/>
              <a:ext cx="816" cy="306"/>
              <a:chOff x="1868" y="1148"/>
              <a:chExt cx="816" cy="306"/>
            </a:xfrm>
          </p:grpSpPr>
          <p:sp>
            <p:nvSpPr>
              <p:cNvPr id="27749" name="Line 58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7750" name="Rectangle 59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7751" name="Rectangle 60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7752" name="Rectangle 61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50</a:t>
                </a:r>
              </a:p>
            </p:txBody>
          </p:sp>
          <p:sp>
            <p:nvSpPr>
              <p:cNvPr id="27753" name="Rectangle 62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7737" name="Group 63"/>
            <p:cNvGrpSpPr>
              <a:grpSpLocks/>
            </p:cNvGrpSpPr>
            <p:nvPr/>
          </p:nvGrpSpPr>
          <p:grpSpPr bwMode="auto">
            <a:xfrm>
              <a:off x="1868" y="2498"/>
              <a:ext cx="816" cy="306"/>
              <a:chOff x="1868" y="1148"/>
              <a:chExt cx="816" cy="306"/>
            </a:xfrm>
          </p:grpSpPr>
          <p:sp>
            <p:nvSpPr>
              <p:cNvPr id="27744" name="Line 64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7745" name="Rectangle 65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7746" name="Rectangle 66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7747" name="Rectangle 67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60</a:t>
                </a:r>
              </a:p>
            </p:txBody>
          </p:sp>
          <p:sp>
            <p:nvSpPr>
              <p:cNvPr id="27748" name="Rectangle 68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  <p:grpSp>
          <p:nvGrpSpPr>
            <p:cNvPr id="27738" name="Group 69"/>
            <p:cNvGrpSpPr>
              <a:grpSpLocks/>
            </p:cNvGrpSpPr>
            <p:nvPr/>
          </p:nvGrpSpPr>
          <p:grpSpPr bwMode="auto">
            <a:xfrm>
              <a:off x="1868" y="2768"/>
              <a:ext cx="816" cy="306"/>
              <a:chOff x="1868" y="1148"/>
              <a:chExt cx="816" cy="306"/>
            </a:xfrm>
          </p:grpSpPr>
          <p:sp>
            <p:nvSpPr>
              <p:cNvPr id="27739" name="Line 70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7740" name="Rectangle 71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7741" name="Rectangle 72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7742" name="Rectangle 73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70</a:t>
                </a:r>
              </a:p>
            </p:txBody>
          </p:sp>
          <p:sp>
            <p:nvSpPr>
              <p:cNvPr id="27743" name="Rectangle 74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A</a:t>
                </a:r>
              </a:p>
            </p:txBody>
          </p:sp>
        </p:grpSp>
      </p:grpSp>
      <p:grpSp>
        <p:nvGrpSpPr>
          <p:cNvPr id="15" name="Group 75"/>
          <p:cNvGrpSpPr>
            <a:grpSpLocks/>
          </p:cNvGrpSpPr>
          <p:nvPr/>
        </p:nvGrpSpPr>
        <p:grpSpPr bwMode="auto">
          <a:xfrm>
            <a:off x="4374876" y="1063514"/>
            <a:ext cx="3020445" cy="4883583"/>
            <a:chOff x="2752" y="572"/>
            <a:chExt cx="1900" cy="3072"/>
          </a:xfrm>
        </p:grpSpPr>
        <p:sp>
          <p:nvSpPr>
            <p:cNvPr id="509004" name="AutoShape 76"/>
            <p:cNvSpPr>
              <a:spLocks noChangeArrowheads="1"/>
            </p:cNvSpPr>
            <p:nvPr/>
          </p:nvSpPr>
          <p:spPr bwMode="auto">
            <a:xfrm>
              <a:off x="2780" y="1532"/>
              <a:ext cx="1844" cy="81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Ctr="1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latin typeface="Arial" charset="0"/>
                </a:rPr>
                <a:t>Key = 2</a:t>
              </a:r>
            </a:p>
          </p:txBody>
        </p:sp>
        <p:sp>
          <p:nvSpPr>
            <p:cNvPr id="509005" name="AutoShape 77"/>
            <p:cNvSpPr>
              <a:spLocks noChangeArrowheads="1"/>
            </p:cNvSpPr>
            <p:nvPr/>
          </p:nvSpPr>
          <p:spPr bwMode="auto">
            <a:xfrm>
              <a:off x="2808" y="2492"/>
              <a:ext cx="1844" cy="115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Ctr="1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latin typeface="Arial" charset="0"/>
                </a:rPr>
                <a:t>Key = 3</a:t>
              </a:r>
            </a:p>
          </p:txBody>
        </p:sp>
        <p:sp>
          <p:nvSpPr>
            <p:cNvPr id="509006" name="AutoShape 78"/>
            <p:cNvSpPr>
              <a:spLocks noChangeArrowheads="1"/>
            </p:cNvSpPr>
            <p:nvPr/>
          </p:nvSpPr>
          <p:spPr bwMode="auto">
            <a:xfrm>
              <a:off x="2752" y="572"/>
              <a:ext cx="1844" cy="81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Ctr="1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latin typeface="Arial" charset="0"/>
                </a:rPr>
                <a:t>Key = 1</a:t>
              </a:r>
            </a:p>
          </p:txBody>
        </p:sp>
        <p:grpSp>
          <p:nvGrpSpPr>
            <p:cNvPr id="27662" name="Group 79"/>
            <p:cNvGrpSpPr>
              <a:grpSpLocks/>
            </p:cNvGrpSpPr>
            <p:nvPr/>
          </p:nvGrpSpPr>
          <p:grpSpPr bwMode="auto">
            <a:xfrm>
              <a:off x="2780" y="764"/>
              <a:ext cx="816" cy="624"/>
              <a:chOff x="2780" y="860"/>
              <a:chExt cx="816" cy="624"/>
            </a:xfrm>
          </p:grpSpPr>
          <p:grpSp>
            <p:nvGrpSpPr>
              <p:cNvPr id="27720" name="Group 80"/>
              <p:cNvGrpSpPr>
                <a:grpSpLocks/>
              </p:cNvGrpSpPr>
              <p:nvPr/>
            </p:nvGrpSpPr>
            <p:grpSpPr bwMode="auto">
              <a:xfrm>
                <a:off x="2780" y="860"/>
                <a:ext cx="816" cy="306"/>
                <a:chOff x="1868" y="1148"/>
                <a:chExt cx="816" cy="306"/>
              </a:xfrm>
            </p:grpSpPr>
            <p:sp>
              <p:nvSpPr>
                <p:cNvPr id="27727" name="Line 81"/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 sz="1803"/>
                </a:p>
              </p:txBody>
            </p:sp>
            <p:sp>
              <p:nvSpPr>
                <p:cNvPr id="27728" name="Rectangle 82"/>
                <p:cNvSpPr>
                  <a:spLocks noChangeArrowheads="1"/>
                </p:cNvSpPr>
                <p:nvPr/>
              </p:nvSpPr>
              <p:spPr bwMode="auto">
                <a:xfrm>
                  <a:off x="1868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27729" name="Rectangle 83"/>
                <p:cNvSpPr>
                  <a:spLocks noChangeArrowheads="1"/>
                </p:cNvSpPr>
                <p:nvPr/>
              </p:nvSpPr>
              <p:spPr bwMode="auto">
                <a:xfrm>
                  <a:off x="2492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27730" name="Rectangle 84"/>
                <p:cNvSpPr>
                  <a:spLocks noChangeArrowheads="1"/>
                </p:cNvSpPr>
                <p:nvPr/>
              </p:nvSpPr>
              <p:spPr bwMode="auto">
                <a:xfrm>
                  <a:off x="2060" y="1148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10</a:t>
                  </a:r>
                </a:p>
              </p:txBody>
            </p:sp>
            <p:sp>
              <p:nvSpPr>
                <p:cNvPr id="27731" name="Rectangle 85"/>
                <p:cNvSpPr>
                  <a:spLocks noChangeArrowheads="1"/>
                </p:cNvSpPr>
                <p:nvPr/>
              </p:nvSpPr>
              <p:spPr bwMode="auto">
                <a:xfrm>
                  <a:off x="2060" y="1275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  <p:grpSp>
            <p:nvGrpSpPr>
              <p:cNvPr id="27721" name="Group 86"/>
              <p:cNvGrpSpPr>
                <a:grpSpLocks/>
              </p:cNvGrpSpPr>
              <p:nvPr/>
            </p:nvGrpSpPr>
            <p:grpSpPr bwMode="auto">
              <a:xfrm>
                <a:off x="2780" y="1178"/>
                <a:ext cx="816" cy="306"/>
                <a:chOff x="1868" y="1148"/>
                <a:chExt cx="816" cy="306"/>
              </a:xfrm>
            </p:grpSpPr>
            <p:sp>
              <p:nvSpPr>
                <p:cNvPr id="27722" name="Line 87"/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 sz="1803"/>
                </a:p>
              </p:txBody>
            </p:sp>
            <p:sp>
              <p:nvSpPr>
                <p:cNvPr id="27723" name="Rectangle 88"/>
                <p:cNvSpPr>
                  <a:spLocks noChangeArrowheads="1"/>
                </p:cNvSpPr>
                <p:nvPr/>
              </p:nvSpPr>
              <p:spPr bwMode="auto">
                <a:xfrm>
                  <a:off x="1868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7724" name="Rectangle 89"/>
                <p:cNvSpPr>
                  <a:spLocks noChangeArrowheads="1"/>
                </p:cNvSpPr>
                <p:nvPr/>
              </p:nvSpPr>
              <p:spPr bwMode="auto">
                <a:xfrm>
                  <a:off x="2492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27725" name="Rectangle 90"/>
                <p:cNvSpPr>
                  <a:spLocks noChangeArrowheads="1"/>
                </p:cNvSpPr>
                <p:nvPr/>
              </p:nvSpPr>
              <p:spPr bwMode="auto">
                <a:xfrm>
                  <a:off x="2060" y="1148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50</a:t>
                  </a:r>
                </a:p>
              </p:txBody>
            </p:sp>
            <p:sp>
              <p:nvSpPr>
                <p:cNvPr id="27726" name="Rectangle 91"/>
                <p:cNvSpPr>
                  <a:spLocks noChangeArrowheads="1"/>
                </p:cNvSpPr>
                <p:nvPr/>
              </p:nvSpPr>
              <p:spPr bwMode="auto">
                <a:xfrm>
                  <a:off x="2060" y="1275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</p:grpSp>
        <p:grpSp>
          <p:nvGrpSpPr>
            <p:cNvPr id="27663" name="Group 92"/>
            <p:cNvGrpSpPr>
              <a:grpSpLocks/>
            </p:cNvGrpSpPr>
            <p:nvPr/>
          </p:nvGrpSpPr>
          <p:grpSpPr bwMode="auto">
            <a:xfrm>
              <a:off x="2780" y="1676"/>
              <a:ext cx="816" cy="624"/>
              <a:chOff x="2444" y="764"/>
              <a:chExt cx="816" cy="624"/>
            </a:xfrm>
          </p:grpSpPr>
          <p:grpSp>
            <p:nvGrpSpPr>
              <p:cNvPr id="27708" name="Group 93"/>
              <p:cNvGrpSpPr>
                <a:grpSpLocks/>
              </p:cNvGrpSpPr>
              <p:nvPr/>
            </p:nvGrpSpPr>
            <p:grpSpPr bwMode="auto">
              <a:xfrm>
                <a:off x="2444" y="764"/>
                <a:ext cx="816" cy="306"/>
                <a:chOff x="1868" y="1148"/>
                <a:chExt cx="816" cy="306"/>
              </a:xfrm>
            </p:grpSpPr>
            <p:sp>
              <p:nvSpPr>
                <p:cNvPr id="27715" name="Line 94"/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 sz="1803"/>
                </a:p>
              </p:txBody>
            </p:sp>
            <p:sp>
              <p:nvSpPr>
                <p:cNvPr id="27716" name="Rectangle 95"/>
                <p:cNvSpPr>
                  <a:spLocks noChangeArrowheads="1"/>
                </p:cNvSpPr>
                <p:nvPr/>
              </p:nvSpPr>
              <p:spPr bwMode="auto">
                <a:xfrm>
                  <a:off x="1868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7717" name="Rectangle 96"/>
                <p:cNvSpPr>
                  <a:spLocks noChangeArrowheads="1"/>
                </p:cNvSpPr>
                <p:nvPr/>
              </p:nvSpPr>
              <p:spPr bwMode="auto">
                <a:xfrm>
                  <a:off x="2492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7718" name="Rectangle 97"/>
                <p:cNvSpPr>
                  <a:spLocks noChangeArrowheads="1"/>
                </p:cNvSpPr>
                <p:nvPr/>
              </p:nvSpPr>
              <p:spPr bwMode="auto">
                <a:xfrm>
                  <a:off x="2060" y="1148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30</a:t>
                  </a:r>
                </a:p>
              </p:txBody>
            </p:sp>
            <p:sp>
              <p:nvSpPr>
                <p:cNvPr id="27719" name="Rectangle 98"/>
                <p:cNvSpPr>
                  <a:spLocks noChangeArrowheads="1"/>
                </p:cNvSpPr>
                <p:nvPr/>
              </p:nvSpPr>
              <p:spPr bwMode="auto">
                <a:xfrm>
                  <a:off x="2060" y="1275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  <p:grpSp>
            <p:nvGrpSpPr>
              <p:cNvPr id="27709" name="Group 99"/>
              <p:cNvGrpSpPr>
                <a:grpSpLocks/>
              </p:cNvGrpSpPr>
              <p:nvPr/>
            </p:nvGrpSpPr>
            <p:grpSpPr bwMode="auto">
              <a:xfrm>
                <a:off x="2444" y="1082"/>
                <a:ext cx="816" cy="306"/>
                <a:chOff x="1868" y="1148"/>
                <a:chExt cx="816" cy="306"/>
              </a:xfrm>
            </p:grpSpPr>
            <p:sp>
              <p:nvSpPr>
                <p:cNvPr id="27710" name="Line 100"/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 sz="1803"/>
                </a:p>
              </p:txBody>
            </p:sp>
            <p:sp>
              <p:nvSpPr>
                <p:cNvPr id="27711" name="Rectangle 101"/>
                <p:cNvSpPr>
                  <a:spLocks noChangeArrowheads="1"/>
                </p:cNvSpPr>
                <p:nvPr/>
              </p:nvSpPr>
              <p:spPr bwMode="auto">
                <a:xfrm>
                  <a:off x="1868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7712" name="Rectangle 102"/>
                <p:cNvSpPr>
                  <a:spLocks noChangeArrowheads="1"/>
                </p:cNvSpPr>
                <p:nvPr/>
              </p:nvSpPr>
              <p:spPr bwMode="auto">
                <a:xfrm>
                  <a:off x="2492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7713" name="Rectangle 103"/>
                <p:cNvSpPr>
                  <a:spLocks noChangeArrowheads="1"/>
                </p:cNvSpPr>
                <p:nvPr/>
              </p:nvSpPr>
              <p:spPr bwMode="auto">
                <a:xfrm>
                  <a:off x="2060" y="1148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60</a:t>
                  </a:r>
                </a:p>
              </p:txBody>
            </p:sp>
            <p:sp>
              <p:nvSpPr>
                <p:cNvPr id="27714" name="Rectangle 104"/>
                <p:cNvSpPr>
                  <a:spLocks noChangeArrowheads="1"/>
                </p:cNvSpPr>
                <p:nvPr/>
              </p:nvSpPr>
              <p:spPr bwMode="auto">
                <a:xfrm>
                  <a:off x="2060" y="1275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</p:grpSp>
        <p:grpSp>
          <p:nvGrpSpPr>
            <p:cNvPr id="27664" name="Group 105"/>
            <p:cNvGrpSpPr>
              <a:grpSpLocks/>
            </p:cNvGrpSpPr>
            <p:nvPr/>
          </p:nvGrpSpPr>
          <p:grpSpPr bwMode="auto">
            <a:xfrm>
              <a:off x="2780" y="2636"/>
              <a:ext cx="816" cy="960"/>
              <a:chOff x="2780" y="2444"/>
              <a:chExt cx="816" cy="960"/>
            </a:xfrm>
          </p:grpSpPr>
          <p:grpSp>
            <p:nvGrpSpPr>
              <p:cNvPr id="27690" name="Group 106"/>
              <p:cNvGrpSpPr>
                <a:grpSpLocks/>
              </p:cNvGrpSpPr>
              <p:nvPr/>
            </p:nvGrpSpPr>
            <p:grpSpPr bwMode="auto">
              <a:xfrm>
                <a:off x="2780" y="2444"/>
                <a:ext cx="816" cy="306"/>
                <a:chOff x="1868" y="1148"/>
                <a:chExt cx="816" cy="306"/>
              </a:xfrm>
            </p:grpSpPr>
            <p:sp>
              <p:nvSpPr>
                <p:cNvPr id="27703" name="Line 107"/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 sz="1803"/>
                </a:p>
              </p:txBody>
            </p:sp>
            <p:sp>
              <p:nvSpPr>
                <p:cNvPr id="27704" name="Rectangle 108"/>
                <p:cNvSpPr>
                  <a:spLocks noChangeArrowheads="1"/>
                </p:cNvSpPr>
                <p:nvPr/>
              </p:nvSpPr>
              <p:spPr bwMode="auto">
                <a:xfrm>
                  <a:off x="1868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27705" name="Rectangle 109"/>
                <p:cNvSpPr>
                  <a:spLocks noChangeArrowheads="1"/>
                </p:cNvSpPr>
                <p:nvPr/>
              </p:nvSpPr>
              <p:spPr bwMode="auto">
                <a:xfrm>
                  <a:off x="2492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7706" name="Rectangle 110"/>
                <p:cNvSpPr>
                  <a:spLocks noChangeArrowheads="1"/>
                </p:cNvSpPr>
                <p:nvPr/>
              </p:nvSpPr>
              <p:spPr bwMode="auto">
                <a:xfrm>
                  <a:off x="2060" y="1148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20</a:t>
                  </a:r>
                </a:p>
              </p:txBody>
            </p:sp>
            <p:sp>
              <p:nvSpPr>
                <p:cNvPr id="27707" name="Rectangle 111"/>
                <p:cNvSpPr>
                  <a:spLocks noChangeArrowheads="1"/>
                </p:cNvSpPr>
                <p:nvPr/>
              </p:nvSpPr>
              <p:spPr bwMode="auto">
                <a:xfrm>
                  <a:off x="2060" y="1275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  <p:grpSp>
            <p:nvGrpSpPr>
              <p:cNvPr id="27691" name="Group 112"/>
              <p:cNvGrpSpPr>
                <a:grpSpLocks/>
              </p:cNvGrpSpPr>
              <p:nvPr/>
            </p:nvGrpSpPr>
            <p:grpSpPr bwMode="auto">
              <a:xfrm>
                <a:off x="2780" y="2762"/>
                <a:ext cx="816" cy="306"/>
                <a:chOff x="1868" y="1148"/>
                <a:chExt cx="816" cy="306"/>
              </a:xfrm>
            </p:grpSpPr>
            <p:sp>
              <p:nvSpPr>
                <p:cNvPr id="27698" name="Line 113"/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 sz="1803"/>
                </a:p>
              </p:txBody>
            </p:sp>
            <p:sp>
              <p:nvSpPr>
                <p:cNvPr id="27699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68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7700" name="Rectangle 115"/>
                <p:cNvSpPr>
                  <a:spLocks noChangeArrowheads="1"/>
                </p:cNvSpPr>
                <p:nvPr/>
              </p:nvSpPr>
              <p:spPr bwMode="auto">
                <a:xfrm>
                  <a:off x="2492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7701" name="Rectangle 116"/>
                <p:cNvSpPr>
                  <a:spLocks noChangeArrowheads="1"/>
                </p:cNvSpPr>
                <p:nvPr/>
              </p:nvSpPr>
              <p:spPr bwMode="auto">
                <a:xfrm>
                  <a:off x="2060" y="1148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40</a:t>
                  </a:r>
                </a:p>
              </p:txBody>
            </p:sp>
            <p:sp>
              <p:nvSpPr>
                <p:cNvPr id="27702" name="Rectangle 117"/>
                <p:cNvSpPr>
                  <a:spLocks noChangeArrowheads="1"/>
                </p:cNvSpPr>
                <p:nvPr/>
              </p:nvSpPr>
              <p:spPr bwMode="auto">
                <a:xfrm>
                  <a:off x="2060" y="1275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  <p:grpSp>
            <p:nvGrpSpPr>
              <p:cNvPr id="27692" name="Group 118"/>
              <p:cNvGrpSpPr>
                <a:grpSpLocks/>
              </p:cNvGrpSpPr>
              <p:nvPr/>
            </p:nvGrpSpPr>
            <p:grpSpPr bwMode="auto">
              <a:xfrm>
                <a:off x="2780" y="3098"/>
                <a:ext cx="816" cy="306"/>
                <a:chOff x="1868" y="1148"/>
                <a:chExt cx="816" cy="306"/>
              </a:xfrm>
            </p:grpSpPr>
            <p:sp>
              <p:nvSpPr>
                <p:cNvPr id="27693" name="Line 119"/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 sz="1803"/>
                </a:p>
              </p:txBody>
            </p:sp>
            <p:sp>
              <p:nvSpPr>
                <p:cNvPr id="27694" name="Rectangle 120"/>
                <p:cNvSpPr>
                  <a:spLocks noChangeArrowheads="1"/>
                </p:cNvSpPr>
                <p:nvPr/>
              </p:nvSpPr>
              <p:spPr bwMode="auto">
                <a:xfrm>
                  <a:off x="1868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7695" name="Rectangle 121"/>
                <p:cNvSpPr>
                  <a:spLocks noChangeArrowheads="1"/>
                </p:cNvSpPr>
                <p:nvPr/>
              </p:nvSpPr>
              <p:spPr bwMode="auto">
                <a:xfrm>
                  <a:off x="2492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7696" name="Rectangle 122"/>
                <p:cNvSpPr>
                  <a:spLocks noChangeArrowheads="1"/>
                </p:cNvSpPr>
                <p:nvPr/>
              </p:nvSpPr>
              <p:spPr bwMode="auto">
                <a:xfrm>
                  <a:off x="2060" y="1148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70</a:t>
                  </a:r>
                </a:p>
              </p:txBody>
            </p:sp>
            <p:sp>
              <p:nvSpPr>
                <p:cNvPr id="27697" name="Rectangle 123"/>
                <p:cNvSpPr>
                  <a:spLocks noChangeArrowheads="1"/>
                </p:cNvSpPr>
                <p:nvPr/>
              </p:nvSpPr>
              <p:spPr bwMode="auto">
                <a:xfrm>
                  <a:off x="2060" y="1275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</p:grpSp>
        <p:grpSp>
          <p:nvGrpSpPr>
            <p:cNvPr id="27665" name="Group 124"/>
            <p:cNvGrpSpPr>
              <a:grpSpLocks/>
            </p:cNvGrpSpPr>
            <p:nvPr/>
          </p:nvGrpSpPr>
          <p:grpSpPr bwMode="auto">
            <a:xfrm>
              <a:off x="3788" y="908"/>
              <a:ext cx="816" cy="306"/>
              <a:chOff x="1868" y="1148"/>
              <a:chExt cx="816" cy="306"/>
            </a:xfrm>
          </p:grpSpPr>
          <p:sp>
            <p:nvSpPr>
              <p:cNvPr id="27685" name="Line 125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Ctr="1"/>
              <a:lstStyle/>
              <a:p>
                <a:endParaRPr lang="en-US" sz="1803"/>
              </a:p>
            </p:txBody>
          </p:sp>
          <p:sp>
            <p:nvSpPr>
              <p:cNvPr id="27686" name="Rectangle 126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Ctr="1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7687" name="Rectangle 127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Ctr="1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7688" name="Rectangle 128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Ctr="1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</a:t>
                </a:r>
              </a:p>
            </p:txBody>
          </p:sp>
          <p:sp>
            <p:nvSpPr>
              <p:cNvPr id="27689" name="Rectangle 129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Ctr="1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  <p:grpSp>
          <p:nvGrpSpPr>
            <p:cNvPr id="27666" name="Group 130"/>
            <p:cNvGrpSpPr>
              <a:grpSpLocks/>
            </p:cNvGrpSpPr>
            <p:nvPr/>
          </p:nvGrpSpPr>
          <p:grpSpPr bwMode="auto">
            <a:xfrm>
              <a:off x="3788" y="1676"/>
              <a:ext cx="816" cy="576"/>
              <a:chOff x="3980" y="1178"/>
              <a:chExt cx="816" cy="576"/>
            </a:xfrm>
          </p:grpSpPr>
          <p:grpSp>
            <p:nvGrpSpPr>
              <p:cNvPr id="27673" name="Group 131"/>
              <p:cNvGrpSpPr>
                <a:grpSpLocks/>
              </p:cNvGrpSpPr>
              <p:nvPr/>
            </p:nvGrpSpPr>
            <p:grpSpPr bwMode="auto">
              <a:xfrm>
                <a:off x="3980" y="1178"/>
                <a:ext cx="816" cy="306"/>
                <a:chOff x="1868" y="1148"/>
                <a:chExt cx="816" cy="306"/>
              </a:xfrm>
            </p:grpSpPr>
            <p:sp>
              <p:nvSpPr>
                <p:cNvPr id="27680" name="Line 132"/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 sz="1803"/>
                </a:p>
              </p:txBody>
            </p:sp>
            <p:sp>
              <p:nvSpPr>
                <p:cNvPr id="27681" name="Rectangle 133"/>
                <p:cNvSpPr>
                  <a:spLocks noChangeArrowheads="1"/>
                </p:cNvSpPr>
                <p:nvPr/>
              </p:nvSpPr>
              <p:spPr bwMode="auto">
                <a:xfrm>
                  <a:off x="1868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7682" name="Rectangle 134"/>
                <p:cNvSpPr>
                  <a:spLocks noChangeArrowheads="1"/>
                </p:cNvSpPr>
                <p:nvPr/>
              </p:nvSpPr>
              <p:spPr bwMode="auto">
                <a:xfrm>
                  <a:off x="2492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27683" name="Rectangle 135"/>
                <p:cNvSpPr>
                  <a:spLocks noChangeArrowheads="1"/>
                </p:cNvSpPr>
                <p:nvPr/>
              </p:nvSpPr>
              <p:spPr bwMode="auto">
                <a:xfrm>
                  <a:off x="2060" y="1148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-2</a:t>
                  </a:r>
                </a:p>
              </p:txBody>
            </p:sp>
            <p:sp>
              <p:nvSpPr>
                <p:cNvPr id="27684" name="Rectangle 136"/>
                <p:cNvSpPr>
                  <a:spLocks noChangeArrowheads="1"/>
                </p:cNvSpPr>
                <p:nvPr/>
              </p:nvSpPr>
              <p:spPr bwMode="auto">
                <a:xfrm>
                  <a:off x="2060" y="1275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B</a:t>
                  </a:r>
                </a:p>
              </p:txBody>
            </p:sp>
          </p:grpSp>
          <p:grpSp>
            <p:nvGrpSpPr>
              <p:cNvPr id="27674" name="Group 137"/>
              <p:cNvGrpSpPr>
                <a:grpSpLocks/>
              </p:cNvGrpSpPr>
              <p:nvPr/>
            </p:nvGrpSpPr>
            <p:grpSpPr bwMode="auto">
              <a:xfrm>
                <a:off x="3980" y="1448"/>
                <a:ext cx="816" cy="306"/>
                <a:chOff x="1868" y="1148"/>
                <a:chExt cx="816" cy="306"/>
              </a:xfrm>
            </p:grpSpPr>
            <p:sp>
              <p:nvSpPr>
                <p:cNvPr id="27675" name="Line 138"/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 sz="1803"/>
                </a:p>
              </p:txBody>
            </p:sp>
            <p:sp>
              <p:nvSpPr>
                <p:cNvPr id="27676" name="Rectangle 139"/>
                <p:cNvSpPr>
                  <a:spLocks noChangeArrowheads="1"/>
                </p:cNvSpPr>
                <p:nvPr/>
              </p:nvSpPr>
              <p:spPr bwMode="auto">
                <a:xfrm>
                  <a:off x="1868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7677" name="Rectangle 140"/>
                <p:cNvSpPr>
                  <a:spLocks noChangeArrowheads="1"/>
                </p:cNvSpPr>
                <p:nvPr/>
              </p:nvSpPr>
              <p:spPr bwMode="auto">
                <a:xfrm>
                  <a:off x="2492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7678" name="Rectangle 141"/>
                <p:cNvSpPr>
                  <a:spLocks noChangeArrowheads="1"/>
                </p:cNvSpPr>
                <p:nvPr/>
              </p:nvSpPr>
              <p:spPr bwMode="auto">
                <a:xfrm>
                  <a:off x="2060" y="1148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-3</a:t>
                  </a:r>
                </a:p>
              </p:txBody>
            </p:sp>
            <p:sp>
              <p:nvSpPr>
                <p:cNvPr id="27679" name="Rectangle 142"/>
                <p:cNvSpPr>
                  <a:spLocks noChangeArrowheads="1"/>
                </p:cNvSpPr>
                <p:nvPr/>
              </p:nvSpPr>
              <p:spPr bwMode="auto">
                <a:xfrm>
                  <a:off x="2060" y="1275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B</a:t>
                  </a:r>
                </a:p>
              </p:txBody>
            </p:sp>
          </p:grpSp>
        </p:grpSp>
        <p:grpSp>
          <p:nvGrpSpPr>
            <p:cNvPr id="27667" name="Group 143"/>
            <p:cNvGrpSpPr>
              <a:grpSpLocks/>
            </p:cNvGrpSpPr>
            <p:nvPr/>
          </p:nvGrpSpPr>
          <p:grpSpPr bwMode="auto">
            <a:xfrm>
              <a:off x="3788" y="2906"/>
              <a:ext cx="816" cy="306"/>
              <a:chOff x="1868" y="1148"/>
              <a:chExt cx="816" cy="306"/>
            </a:xfrm>
          </p:grpSpPr>
          <p:sp>
            <p:nvSpPr>
              <p:cNvPr id="27668" name="Line 144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7669" name="Rectangle 145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7670" name="Rectangle 146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7671" name="Rectangle 147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-4</a:t>
                </a:r>
              </a:p>
            </p:txBody>
          </p:sp>
          <p:sp>
            <p:nvSpPr>
              <p:cNvPr id="27672" name="Rectangle 148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</p:grpSp>
      <p:sp>
        <p:nvSpPr>
          <p:cNvPr id="27658" name="Text Box 149"/>
          <p:cNvSpPr txBox="1">
            <a:spLocks noChangeArrowheads="1"/>
          </p:cNvSpPr>
          <p:nvPr/>
        </p:nvSpPr>
        <p:spPr bwMode="auto">
          <a:xfrm>
            <a:off x="2610301" y="2402049"/>
            <a:ext cx="1103257" cy="34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45784" rIns="45784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3">
                <a:solidFill>
                  <a:srgbClr val="CC0000"/>
                </a:solidFill>
              </a:rPr>
              <a:t>Key = col</a:t>
            </a:r>
            <a:endParaRPr lang="en-US" altLang="en-US" sz="1803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0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Google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20+ billion web pages x 20KB = 400+ TB</a:t>
            </a:r>
          </a:p>
          <a:p>
            <a:r>
              <a:rPr lang="en-US" dirty="0"/>
              <a:t>1 computer reads 30-35 MB/sec from disk</a:t>
            </a:r>
          </a:p>
          <a:p>
            <a:pPr lvl="1"/>
            <a:r>
              <a:rPr lang="en-US" dirty="0"/>
              <a:t>~4 months to read the web</a:t>
            </a:r>
          </a:p>
          <a:p>
            <a:r>
              <a:rPr lang="en-US" dirty="0"/>
              <a:t>~1,000 hard drives to store the web</a:t>
            </a:r>
          </a:p>
          <a:p>
            <a:r>
              <a:rPr lang="en-US" dirty="0">
                <a:solidFill>
                  <a:srgbClr val="D60093"/>
                </a:solidFill>
              </a:rPr>
              <a:t>Takes even more to </a:t>
            </a:r>
            <a:r>
              <a:rPr lang="en-US" b="1" dirty="0">
                <a:solidFill>
                  <a:srgbClr val="D60093"/>
                </a:solidFill>
              </a:rPr>
              <a:t>do</a:t>
            </a:r>
            <a:r>
              <a:rPr lang="en-US" dirty="0">
                <a:solidFill>
                  <a:srgbClr val="D60093"/>
                </a:solidFill>
              </a:rPr>
              <a:t> something useful </a:t>
            </a:r>
            <a:br>
              <a:rPr lang="en-US" dirty="0">
                <a:solidFill>
                  <a:srgbClr val="D60093"/>
                </a:solidFill>
              </a:rPr>
            </a:br>
            <a:r>
              <a:rPr lang="en-US" dirty="0">
                <a:solidFill>
                  <a:srgbClr val="D60093"/>
                </a:solidFill>
              </a:rPr>
              <a:t>with the data!</a:t>
            </a:r>
          </a:p>
          <a:p>
            <a:r>
              <a:rPr lang="en-US" b="1" dirty="0">
                <a:solidFill>
                  <a:srgbClr val="008000"/>
                </a:solidFill>
              </a:rPr>
              <a:t>Today, a standard architecture for such problems is emerging:</a:t>
            </a:r>
          </a:p>
          <a:p>
            <a:pPr lvl="1"/>
            <a:r>
              <a:rPr lang="en-US" dirty="0"/>
              <a:t>Cluster of commodity Linux nodes</a:t>
            </a:r>
          </a:p>
          <a:p>
            <a:pPr lvl="1"/>
            <a:r>
              <a:rPr lang="en-US" dirty="0"/>
              <a:t>Commodity network (</a:t>
            </a:r>
            <a:r>
              <a:rPr lang="en-US" dirty="0" err="1"/>
              <a:t>ethernet</a:t>
            </a:r>
            <a:r>
              <a:rPr lang="en-US" dirty="0"/>
              <a:t>) to connect them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2225-5612-419B-A8D5-4B8EEE4C217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607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Phase 1 “Reduce” of Matrix Multiply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8" y="6023403"/>
            <a:ext cx="8306223" cy="419683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altLang="en-US"/>
              <a:t>Generate all products </a:t>
            </a:r>
            <a:r>
              <a:rPr lang="en-US" altLang="en-US">
                <a:sym typeface="Symbol" panose="05050102010706020507" pitchFamily="18" charset="2"/>
              </a:rPr>
              <a:t>a</a:t>
            </a:r>
            <a:r>
              <a:rPr lang="en-US" altLang="en-US" baseline="-25000">
                <a:sym typeface="Symbol" panose="05050102010706020507" pitchFamily="18" charset="2"/>
              </a:rPr>
              <a:t>i,k</a:t>
            </a:r>
            <a:r>
              <a:rPr lang="en-US" altLang="en-US">
                <a:sym typeface="Symbol" panose="05050102010706020507" pitchFamily="18" charset="2"/>
              </a:rPr>
              <a:t> · b</a:t>
            </a:r>
            <a:r>
              <a:rPr lang="en-US" altLang="en-US" baseline="-25000">
                <a:sym typeface="Symbol" panose="05050102010706020507" pitchFamily="18" charset="2"/>
              </a:rPr>
              <a:t>k,j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4877224" y="1216126"/>
            <a:ext cx="1297202" cy="920441"/>
            <a:chOff x="4076" y="1004"/>
            <a:chExt cx="816" cy="579"/>
          </a:xfrm>
        </p:grpSpPr>
        <p:grpSp>
          <p:nvGrpSpPr>
            <p:cNvPr id="28798" name="Group 5"/>
            <p:cNvGrpSpPr>
              <a:grpSpLocks/>
            </p:cNvGrpSpPr>
            <p:nvPr/>
          </p:nvGrpSpPr>
          <p:grpSpPr bwMode="auto">
            <a:xfrm>
              <a:off x="4076" y="1004"/>
              <a:ext cx="816" cy="306"/>
              <a:chOff x="1868" y="1148"/>
              <a:chExt cx="816" cy="306"/>
            </a:xfrm>
          </p:grpSpPr>
          <p:sp>
            <p:nvSpPr>
              <p:cNvPr id="28805" name="Line 6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8806" name="Rectangle 7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8807" name="Rectangle 8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8808" name="Rectangle 9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-10</a:t>
                </a:r>
              </a:p>
            </p:txBody>
          </p:sp>
          <p:sp>
            <p:nvSpPr>
              <p:cNvPr id="28809" name="Rectangle 10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8799" name="Group 11"/>
            <p:cNvGrpSpPr>
              <a:grpSpLocks/>
            </p:cNvGrpSpPr>
            <p:nvPr/>
          </p:nvGrpSpPr>
          <p:grpSpPr bwMode="auto">
            <a:xfrm>
              <a:off x="4076" y="1274"/>
              <a:ext cx="816" cy="309"/>
              <a:chOff x="1868" y="1148"/>
              <a:chExt cx="816" cy="309"/>
            </a:xfrm>
          </p:grpSpPr>
          <p:sp>
            <p:nvSpPr>
              <p:cNvPr id="28800" name="Line 12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8801" name="Rectangle 13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8802" name="Rectangle 14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8803" name="Rectangle 15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-50</a:t>
                </a:r>
              </a:p>
            </p:txBody>
          </p:sp>
          <p:sp>
            <p:nvSpPr>
              <p:cNvPr id="28804" name="Rectangle 16"/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</p:grpSp>
      <p:grpSp>
        <p:nvGrpSpPr>
          <p:cNvPr id="28677" name="Group 17"/>
          <p:cNvGrpSpPr>
            <a:grpSpLocks/>
          </p:cNvGrpSpPr>
          <p:nvPr/>
        </p:nvGrpSpPr>
        <p:grpSpPr bwMode="auto">
          <a:xfrm>
            <a:off x="4877224" y="2341640"/>
            <a:ext cx="1297202" cy="1774114"/>
            <a:chOff x="4076" y="1544"/>
            <a:chExt cx="816" cy="1116"/>
          </a:xfrm>
        </p:grpSpPr>
        <p:grpSp>
          <p:nvGrpSpPr>
            <p:cNvPr id="28774" name="Group 18"/>
            <p:cNvGrpSpPr>
              <a:grpSpLocks/>
            </p:cNvGrpSpPr>
            <p:nvPr/>
          </p:nvGrpSpPr>
          <p:grpSpPr bwMode="auto">
            <a:xfrm>
              <a:off x="4076" y="1544"/>
              <a:ext cx="816" cy="306"/>
              <a:chOff x="1868" y="1148"/>
              <a:chExt cx="816" cy="306"/>
            </a:xfrm>
          </p:grpSpPr>
          <p:sp>
            <p:nvSpPr>
              <p:cNvPr id="28793" name="Line 19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8794" name="Rectangle 20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8795" name="Rectangle 21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8796" name="Rectangle 22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-60</a:t>
                </a:r>
              </a:p>
            </p:txBody>
          </p:sp>
          <p:sp>
            <p:nvSpPr>
              <p:cNvPr id="28797" name="Rectangle 23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8775" name="Group 24"/>
            <p:cNvGrpSpPr>
              <a:grpSpLocks/>
            </p:cNvGrpSpPr>
            <p:nvPr/>
          </p:nvGrpSpPr>
          <p:grpSpPr bwMode="auto">
            <a:xfrm>
              <a:off x="4076" y="1814"/>
              <a:ext cx="816" cy="306"/>
              <a:chOff x="1868" y="1148"/>
              <a:chExt cx="816" cy="306"/>
            </a:xfrm>
          </p:grpSpPr>
          <p:sp>
            <p:nvSpPr>
              <p:cNvPr id="28788" name="Line 25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8789" name="Rectangle 26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8790" name="Rectangle 27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8791" name="Rectangle 28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-90</a:t>
                </a:r>
              </a:p>
            </p:txBody>
          </p:sp>
          <p:sp>
            <p:nvSpPr>
              <p:cNvPr id="28792" name="Rectangle 29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8776" name="Group 30"/>
            <p:cNvGrpSpPr>
              <a:grpSpLocks/>
            </p:cNvGrpSpPr>
            <p:nvPr/>
          </p:nvGrpSpPr>
          <p:grpSpPr bwMode="auto">
            <a:xfrm>
              <a:off x="4076" y="2084"/>
              <a:ext cx="816" cy="306"/>
              <a:chOff x="1868" y="1148"/>
              <a:chExt cx="816" cy="306"/>
            </a:xfrm>
          </p:grpSpPr>
          <p:sp>
            <p:nvSpPr>
              <p:cNvPr id="28783" name="Line 31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8784" name="Rectangle 32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8785" name="Rectangle 33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8786" name="Rectangle 34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-120</a:t>
                </a:r>
              </a:p>
            </p:txBody>
          </p:sp>
          <p:sp>
            <p:nvSpPr>
              <p:cNvPr id="28787" name="Rectangle 35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8777" name="Group 36"/>
            <p:cNvGrpSpPr>
              <a:grpSpLocks/>
            </p:cNvGrpSpPr>
            <p:nvPr/>
          </p:nvGrpSpPr>
          <p:grpSpPr bwMode="auto">
            <a:xfrm>
              <a:off x="4076" y="2354"/>
              <a:ext cx="816" cy="306"/>
              <a:chOff x="1868" y="1148"/>
              <a:chExt cx="816" cy="306"/>
            </a:xfrm>
          </p:grpSpPr>
          <p:sp>
            <p:nvSpPr>
              <p:cNvPr id="28778" name="Line 37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8779" name="Rectangle 38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8780" name="Rectangle 39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8781" name="Rectangle 40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-180</a:t>
                </a:r>
              </a:p>
            </p:txBody>
          </p:sp>
          <p:sp>
            <p:nvSpPr>
              <p:cNvPr id="28782" name="Rectangle 41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</p:grpSp>
      <p:grpSp>
        <p:nvGrpSpPr>
          <p:cNvPr id="28678" name="Group 42"/>
          <p:cNvGrpSpPr>
            <a:grpSpLocks/>
          </p:cNvGrpSpPr>
          <p:nvPr/>
        </p:nvGrpSpPr>
        <p:grpSpPr bwMode="auto">
          <a:xfrm>
            <a:off x="4877224" y="4268366"/>
            <a:ext cx="1297202" cy="1344893"/>
            <a:chOff x="4364" y="1964"/>
            <a:chExt cx="816" cy="846"/>
          </a:xfrm>
        </p:grpSpPr>
        <p:grpSp>
          <p:nvGrpSpPr>
            <p:cNvPr id="28756" name="Group 43"/>
            <p:cNvGrpSpPr>
              <a:grpSpLocks/>
            </p:cNvGrpSpPr>
            <p:nvPr/>
          </p:nvGrpSpPr>
          <p:grpSpPr bwMode="auto">
            <a:xfrm>
              <a:off x="4364" y="1964"/>
              <a:ext cx="816" cy="306"/>
              <a:chOff x="1868" y="1148"/>
              <a:chExt cx="816" cy="306"/>
            </a:xfrm>
          </p:grpSpPr>
          <p:sp>
            <p:nvSpPr>
              <p:cNvPr id="28769" name="Line 44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8770" name="Rectangle 45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8771" name="Rectangle 46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8772" name="Rectangle 47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-80</a:t>
                </a:r>
              </a:p>
            </p:txBody>
          </p:sp>
          <p:sp>
            <p:nvSpPr>
              <p:cNvPr id="28773" name="Rectangle 48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8757" name="Group 49"/>
            <p:cNvGrpSpPr>
              <a:grpSpLocks/>
            </p:cNvGrpSpPr>
            <p:nvPr/>
          </p:nvGrpSpPr>
          <p:grpSpPr bwMode="auto">
            <a:xfrm>
              <a:off x="4364" y="2234"/>
              <a:ext cx="816" cy="306"/>
              <a:chOff x="1868" y="1148"/>
              <a:chExt cx="816" cy="306"/>
            </a:xfrm>
          </p:grpSpPr>
          <p:sp>
            <p:nvSpPr>
              <p:cNvPr id="28764" name="Line 50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8765" name="Rectangle 51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8766" name="Rectangle 52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8767" name="Rectangle 53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-160</a:t>
                </a:r>
              </a:p>
            </p:txBody>
          </p:sp>
          <p:sp>
            <p:nvSpPr>
              <p:cNvPr id="28768" name="Rectangle 54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8758" name="Group 55"/>
            <p:cNvGrpSpPr>
              <a:grpSpLocks/>
            </p:cNvGrpSpPr>
            <p:nvPr/>
          </p:nvGrpSpPr>
          <p:grpSpPr bwMode="auto">
            <a:xfrm>
              <a:off x="4364" y="2504"/>
              <a:ext cx="816" cy="306"/>
              <a:chOff x="1868" y="1148"/>
              <a:chExt cx="816" cy="306"/>
            </a:xfrm>
          </p:grpSpPr>
          <p:sp>
            <p:nvSpPr>
              <p:cNvPr id="28759" name="Line 56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8760" name="Rectangle 57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8761" name="Rectangle 58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8762" name="Rectangle 59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-280</a:t>
                </a:r>
              </a:p>
            </p:txBody>
          </p:sp>
          <p:sp>
            <p:nvSpPr>
              <p:cNvPr id="28763" name="Rectangle 60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</p:grpSp>
      <p:grpSp>
        <p:nvGrpSpPr>
          <p:cNvPr id="28679" name="Group 61"/>
          <p:cNvGrpSpPr>
            <a:grpSpLocks/>
          </p:cNvGrpSpPr>
          <p:nvPr/>
        </p:nvGrpSpPr>
        <p:grpSpPr bwMode="auto">
          <a:xfrm>
            <a:off x="941107" y="1063514"/>
            <a:ext cx="3020445" cy="4883583"/>
            <a:chOff x="2752" y="572"/>
            <a:chExt cx="1900" cy="3072"/>
          </a:xfrm>
        </p:grpSpPr>
        <p:sp>
          <p:nvSpPr>
            <p:cNvPr id="511038" name="AutoShape 62"/>
            <p:cNvSpPr>
              <a:spLocks noChangeArrowheads="1"/>
            </p:cNvSpPr>
            <p:nvPr/>
          </p:nvSpPr>
          <p:spPr bwMode="auto">
            <a:xfrm>
              <a:off x="2780" y="1532"/>
              <a:ext cx="1844" cy="81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Ctr="1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latin typeface="Arial" charset="0"/>
                </a:rPr>
                <a:t>Key = 2</a:t>
              </a:r>
            </a:p>
          </p:txBody>
        </p:sp>
        <p:sp>
          <p:nvSpPr>
            <p:cNvPr id="511039" name="AutoShape 63"/>
            <p:cNvSpPr>
              <a:spLocks noChangeArrowheads="1"/>
            </p:cNvSpPr>
            <p:nvPr/>
          </p:nvSpPr>
          <p:spPr bwMode="auto">
            <a:xfrm>
              <a:off x="2808" y="2492"/>
              <a:ext cx="1844" cy="115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Ctr="1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latin typeface="Arial" charset="0"/>
                </a:rPr>
                <a:t>Key = 3</a:t>
              </a:r>
            </a:p>
          </p:txBody>
        </p:sp>
        <p:sp>
          <p:nvSpPr>
            <p:cNvPr id="511040" name="AutoShape 64"/>
            <p:cNvSpPr>
              <a:spLocks noChangeArrowheads="1"/>
            </p:cNvSpPr>
            <p:nvPr/>
          </p:nvSpPr>
          <p:spPr bwMode="auto">
            <a:xfrm>
              <a:off x="2752" y="572"/>
              <a:ext cx="1844" cy="81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Ctr="1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latin typeface="Arial" charset="0"/>
                </a:rPr>
                <a:t>Key = 1</a:t>
              </a:r>
            </a:p>
          </p:txBody>
        </p:sp>
        <p:grpSp>
          <p:nvGrpSpPr>
            <p:cNvPr id="28686" name="Group 65"/>
            <p:cNvGrpSpPr>
              <a:grpSpLocks/>
            </p:cNvGrpSpPr>
            <p:nvPr/>
          </p:nvGrpSpPr>
          <p:grpSpPr bwMode="auto">
            <a:xfrm>
              <a:off x="2780" y="764"/>
              <a:ext cx="816" cy="624"/>
              <a:chOff x="2780" y="860"/>
              <a:chExt cx="816" cy="624"/>
            </a:xfrm>
          </p:grpSpPr>
          <p:grpSp>
            <p:nvGrpSpPr>
              <p:cNvPr id="28744" name="Group 66"/>
              <p:cNvGrpSpPr>
                <a:grpSpLocks/>
              </p:cNvGrpSpPr>
              <p:nvPr/>
            </p:nvGrpSpPr>
            <p:grpSpPr bwMode="auto">
              <a:xfrm>
                <a:off x="2780" y="860"/>
                <a:ext cx="816" cy="306"/>
                <a:chOff x="1868" y="1148"/>
                <a:chExt cx="816" cy="306"/>
              </a:xfrm>
            </p:grpSpPr>
            <p:sp>
              <p:nvSpPr>
                <p:cNvPr id="28751" name="Line 67"/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 sz="1803"/>
                </a:p>
              </p:txBody>
            </p:sp>
            <p:sp>
              <p:nvSpPr>
                <p:cNvPr id="28752" name="Rectangle 68"/>
                <p:cNvSpPr>
                  <a:spLocks noChangeArrowheads="1"/>
                </p:cNvSpPr>
                <p:nvPr/>
              </p:nvSpPr>
              <p:spPr bwMode="auto">
                <a:xfrm>
                  <a:off x="1868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28753" name="Rectangle 69"/>
                <p:cNvSpPr>
                  <a:spLocks noChangeArrowheads="1"/>
                </p:cNvSpPr>
                <p:nvPr/>
              </p:nvSpPr>
              <p:spPr bwMode="auto">
                <a:xfrm>
                  <a:off x="2492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28754" name="Rectangle 70"/>
                <p:cNvSpPr>
                  <a:spLocks noChangeArrowheads="1"/>
                </p:cNvSpPr>
                <p:nvPr/>
              </p:nvSpPr>
              <p:spPr bwMode="auto">
                <a:xfrm>
                  <a:off x="2060" y="1148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10</a:t>
                  </a:r>
                </a:p>
              </p:txBody>
            </p:sp>
            <p:sp>
              <p:nvSpPr>
                <p:cNvPr id="28755" name="Rectangle 71"/>
                <p:cNvSpPr>
                  <a:spLocks noChangeArrowheads="1"/>
                </p:cNvSpPr>
                <p:nvPr/>
              </p:nvSpPr>
              <p:spPr bwMode="auto">
                <a:xfrm>
                  <a:off x="2060" y="1275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  <p:grpSp>
            <p:nvGrpSpPr>
              <p:cNvPr id="28745" name="Group 72"/>
              <p:cNvGrpSpPr>
                <a:grpSpLocks/>
              </p:cNvGrpSpPr>
              <p:nvPr/>
            </p:nvGrpSpPr>
            <p:grpSpPr bwMode="auto">
              <a:xfrm>
                <a:off x="2780" y="1178"/>
                <a:ext cx="816" cy="306"/>
                <a:chOff x="1868" y="1148"/>
                <a:chExt cx="816" cy="306"/>
              </a:xfrm>
            </p:grpSpPr>
            <p:sp>
              <p:nvSpPr>
                <p:cNvPr id="28746" name="Line 73"/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 sz="1803"/>
                </a:p>
              </p:txBody>
            </p:sp>
            <p:sp>
              <p:nvSpPr>
                <p:cNvPr id="28747" name="Rectangle 74"/>
                <p:cNvSpPr>
                  <a:spLocks noChangeArrowheads="1"/>
                </p:cNvSpPr>
                <p:nvPr/>
              </p:nvSpPr>
              <p:spPr bwMode="auto">
                <a:xfrm>
                  <a:off x="1868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8748" name="Rectangle 75"/>
                <p:cNvSpPr>
                  <a:spLocks noChangeArrowheads="1"/>
                </p:cNvSpPr>
                <p:nvPr/>
              </p:nvSpPr>
              <p:spPr bwMode="auto">
                <a:xfrm>
                  <a:off x="2492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28749" name="Rectangle 76"/>
                <p:cNvSpPr>
                  <a:spLocks noChangeArrowheads="1"/>
                </p:cNvSpPr>
                <p:nvPr/>
              </p:nvSpPr>
              <p:spPr bwMode="auto">
                <a:xfrm>
                  <a:off x="2060" y="1148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50</a:t>
                  </a:r>
                </a:p>
              </p:txBody>
            </p:sp>
            <p:sp>
              <p:nvSpPr>
                <p:cNvPr id="28750" name="Rectangle 77"/>
                <p:cNvSpPr>
                  <a:spLocks noChangeArrowheads="1"/>
                </p:cNvSpPr>
                <p:nvPr/>
              </p:nvSpPr>
              <p:spPr bwMode="auto">
                <a:xfrm>
                  <a:off x="2060" y="1275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</p:grpSp>
        <p:grpSp>
          <p:nvGrpSpPr>
            <p:cNvPr id="28687" name="Group 78"/>
            <p:cNvGrpSpPr>
              <a:grpSpLocks/>
            </p:cNvGrpSpPr>
            <p:nvPr/>
          </p:nvGrpSpPr>
          <p:grpSpPr bwMode="auto">
            <a:xfrm>
              <a:off x="2780" y="1676"/>
              <a:ext cx="816" cy="624"/>
              <a:chOff x="2444" y="764"/>
              <a:chExt cx="816" cy="624"/>
            </a:xfrm>
          </p:grpSpPr>
          <p:grpSp>
            <p:nvGrpSpPr>
              <p:cNvPr id="28732" name="Group 79"/>
              <p:cNvGrpSpPr>
                <a:grpSpLocks/>
              </p:cNvGrpSpPr>
              <p:nvPr/>
            </p:nvGrpSpPr>
            <p:grpSpPr bwMode="auto">
              <a:xfrm>
                <a:off x="2444" y="764"/>
                <a:ext cx="816" cy="306"/>
                <a:chOff x="1868" y="1148"/>
                <a:chExt cx="816" cy="306"/>
              </a:xfrm>
            </p:grpSpPr>
            <p:sp>
              <p:nvSpPr>
                <p:cNvPr id="28739" name="Line 80"/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 sz="1803"/>
                </a:p>
              </p:txBody>
            </p:sp>
            <p:sp>
              <p:nvSpPr>
                <p:cNvPr id="28740" name="Rectangle 81"/>
                <p:cNvSpPr>
                  <a:spLocks noChangeArrowheads="1"/>
                </p:cNvSpPr>
                <p:nvPr/>
              </p:nvSpPr>
              <p:spPr bwMode="auto">
                <a:xfrm>
                  <a:off x="1868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8741" name="Rectangle 82"/>
                <p:cNvSpPr>
                  <a:spLocks noChangeArrowheads="1"/>
                </p:cNvSpPr>
                <p:nvPr/>
              </p:nvSpPr>
              <p:spPr bwMode="auto">
                <a:xfrm>
                  <a:off x="2492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8742" name="Rectangle 83"/>
                <p:cNvSpPr>
                  <a:spLocks noChangeArrowheads="1"/>
                </p:cNvSpPr>
                <p:nvPr/>
              </p:nvSpPr>
              <p:spPr bwMode="auto">
                <a:xfrm>
                  <a:off x="2060" y="1148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30</a:t>
                  </a:r>
                </a:p>
              </p:txBody>
            </p:sp>
            <p:sp>
              <p:nvSpPr>
                <p:cNvPr id="28743" name="Rectangle 84"/>
                <p:cNvSpPr>
                  <a:spLocks noChangeArrowheads="1"/>
                </p:cNvSpPr>
                <p:nvPr/>
              </p:nvSpPr>
              <p:spPr bwMode="auto">
                <a:xfrm>
                  <a:off x="2060" y="1275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  <p:grpSp>
            <p:nvGrpSpPr>
              <p:cNvPr id="28733" name="Group 85"/>
              <p:cNvGrpSpPr>
                <a:grpSpLocks/>
              </p:cNvGrpSpPr>
              <p:nvPr/>
            </p:nvGrpSpPr>
            <p:grpSpPr bwMode="auto">
              <a:xfrm>
                <a:off x="2444" y="1082"/>
                <a:ext cx="816" cy="306"/>
                <a:chOff x="1868" y="1148"/>
                <a:chExt cx="816" cy="306"/>
              </a:xfrm>
            </p:grpSpPr>
            <p:sp>
              <p:nvSpPr>
                <p:cNvPr id="28734" name="Line 86"/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 sz="1803"/>
                </a:p>
              </p:txBody>
            </p:sp>
            <p:sp>
              <p:nvSpPr>
                <p:cNvPr id="28735" name="Rectangle 87"/>
                <p:cNvSpPr>
                  <a:spLocks noChangeArrowheads="1"/>
                </p:cNvSpPr>
                <p:nvPr/>
              </p:nvSpPr>
              <p:spPr bwMode="auto">
                <a:xfrm>
                  <a:off x="1868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8736" name="Rectangle 88"/>
                <p:cNvSpPr>
                  <a:spLocks noChangeArrowheads="1"/>
                </p:cNvSpPr>
                <p:nvPr/>
              </p:nvSpPr>
              <p:spPr bwMode="auto">
                <a:xfrm>
                  <a:off x="2492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8737" name="Rectangle 89"/>
                <p:cNvSpPr>
                  <a:spLocks noChangeArrowheads="1"/>
                </p:cNvSpPr>
                <p:nvPr/>
              </p:nvSpPr>
              <p:spPr bwMode="auto">
                <a:xfrm>
                  <a:off x="2060" y="1148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60</a:t>
                  </a:r>
                </a:p>
              </p:txBody>
            </p:sp>
            <p:sp>
              <p:nvSpPr>
                <p:cNvPr id="28738" name="Rectangle 90"/>
                <p:cNvSpPr>
                  <a:spLocks noChangeArrowheads="1"/>
                </p:cNvSpPr>
                <p:nvPr/>
              </p:nvSpPr>
              <p:spPr bwMode="auto">
                <a:xfrm>
                  <a:off x="2060" y="1275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</p:grpSp>
        <p:grpSp>
          <p:nvGrpSpPr>
            <p:cNvPr id="28688" name="Group 91"/>
            <p:cNvGrpSpPr>
              <a:grpSpLocks/>
            </p:cNvGrpSpPr>
            <p:nvPr/>
          </p:nvGrpSpPr>
          <p:grpSpPr bwMode="auto">
            <a:xfrm>
              <a:off x="2780" y="2636"/>
              <a:ext cx="816" cy="960"/>
              <a:chOff x="2780" y="2444"/>
              <a:chExt cx="816" cy="960"/>
            </a:xfrm>
          </p:grpSpPr>
          <p:grpSp>
            <p:nvGrpSpPr>
              <p:cNvPr id="28714" name="Group 92"/>
              <p:cNvGrpSpPr>
                <a:grpSpLocks/>
              </p:cNvGrpSpPr>
              <p:nvPr/>
            </p:nvGrpSpPr>
            <p:grpSpPr bwMode="auto">
              <a:xfrm>
                <a:off x="2780" y="2444"/>
                <a:ext cx="816" cy="306"/>
                <a:chOff x="1868" y="1148"/>
                <a:chExt cx="816" cy="306"/>
              </a:xfrm>
            </p:grpSpPr>
            <p:sp>
              <p:nvSpPr>
                <p:cNvPr id="28727" name="Line 93"/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 sz="1803"/>
                </a:p>
              </p:txBody>
            </p:sp>
            <p:sp>
              <p:nvSpPr>
                <p:cNvPr id="28728" name="Rectangle 94"/>
                <p:cNvSpPr>
                  <a:spLocks noChangeArrowheads="1"/>
                </p:cNvSpPr>
                <p:nvPr/>
              </p:nvSpPr>
              <p:spPr bwMode="auto">
                <a:xfrm>
                  <a:off x="1868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28729" name="Rectangle 95"/>
                <p:cNvSpPr>
                  <a:spLocks noChangeArrowheads="1"/>
                </p:cNvSpPr>
                <p:nvPr/>
              </p:nvSpPr>
              <p:spPr bwMode="auto">
                <a:xfrm>
                  <a:off x="2492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8730" name="Rectangle 96"/>
                <p:cNvSpPr>
                  <a:spLocks noChangeArrowheads="1"/>
                </p:cNvSpPr>
                <p:nvPr/>
              </p:nvSpPr>
              <p:spPr bwMode="auto">
                <a:xfrm>
                  <a:off x="2060" y="1148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20</a:t>
                  </a:r>
                </a:p>
              </p:txBody>
            </p:sp>
            <p:sp>
              <p:nvSpPr>
                <p:cNvPr id="28731" name="Rectangle 97"/>
                <p:cNvSpPr>
                  <a:spLocks noChangeArrowheads="1"/>
                </p:cNvSpPr>
                <p:nvPr/>
              </p:nvSpPr>
              <p:spPr bwMode="auto">
                <a:xfrm>
                  <a:off x="2060" y="1275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  <p:grpSp>
            <p:nvGrpSpPr>
              <p:cNvPr id="28715" name="Group 98"/>
              <p:cNvGrpSpPr>
                <a:grpSpLocks/>
              </p:cNvGrpSpPr>
              <p:nvPr/>
            </p:nvGrpSpPr>
            <p:grpSpPr bwMode="auto">
              <a:xfrm>
                <a:off x="2780" y="2762"/>
                <a:ext cx="816" cy="306"/>
                <a:chOff x="1868" y="1148"/>
                <a:chExt cx="816" cy="306"/>
              </a:xfrm>
            </p:grpSpPr>
            <p:sp>
              <p:nvSpPr>
                <p:cNvPr id="28722" name="Line 99"/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 sz="1803"/>
                </a:p>
              </p:txBody>
            </p:sp>
            <p:sp>
              <p:nvSpPr>
                <p:cNvPr id="28723" name="Rectangle 100"/>
                <p:cNvSpPr>
                  <a:spLocks noChangeArrowheads="1"/>
                </p:cNvSpPr>
                <p:nvPr/>
              </p:nvSpPr>
              <p:spPr bwMode="auto">
                <a:xfrm>
                  <a:off x="1868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8724" name="Rectangle 101"/>
                <p:cNvSpPr>
                  <a:spLocks noChangeArrowheads="1"/>
                </p:cNvSpPr>
                <p:nvPr/>
              </p:nvSpPr>
              <p:spPr bwMode="auto">
                <a:xfrm>
                  <a:off x="2492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8725" name="Rectangle 102"/>
                <p:cNvSpPr>
                  <a:spLocks noChangeArrowheads="1"/>
                </p:cNvSpPr>
                <p:nvPr/>
              </p:nvSpPr>
              <p:spPr bwMode="auto">
                <a:xfrm>
                  <a:off x="2060" y="1148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40</a:t>
                  </a:r>
                </a:p>
              </p:txBody>
            </p:sp>
            <p:sp>
              <p:nvSpPr>
                <p:cNvPr id="28726" name="Rectangle 103"/>
                <p:cNvSpPr>
                  <a:spLocks noChangeArrowheads="1"/>
                </p:cNvSpPr>
                <p:nvPr/>
              </p:nvSpPr>
              <p:spPr bwMode="auto">
                <a:xfrm>
                  <a:off x="2060" y="1275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  <p:grpSp>
            <p:nvGrpSpPr>
              <p:cNvPr id="28716" name="Group 104"/>
              <p:cNvGrpSpPr>
                <a:grpSpLocks/>
              </p:cNvGrpSpPr>
              <p:nvPr/>
            </p:nvGrpSpPr>
            <p:grpSpPr bwMode="auto">
              <a:xfrm>
                <a:off x="2780" y="3098"/>
                <a:ext cx="816" cy="306"/>
                <a:chOff x="1868" y="1148"/>
                <a:chExt cx="816" cy="306"/>
              </a:xfrm>
            </p:grpSpPr>
            <p:sp>
              <p:nvSpPr>
                <p:cNvPr id="28717" name="Line 105"/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 sz="1803"/>
                </a:p>
              </p:txBody>
            </p:sp>
            <p:sp>
              <p:nvSpPr>
                <p:cNvPr id="28718" name="Rectangle 106"/>
                <p:cNvSpPr>
                  <a:spLocks noChangeArrowheads="1"/>
                </p:cNvSpPr>
                <p:nvPr/>
              </p:nvSpPr>
              <p:spPr bwMode="auto">
                <a:xfrm>
                  <a:off x="1868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8719" name="Rectangle 107"/>
                <p:cNvSpPr>
                  <a:spLocks noChangeArrowheads="1"/>
                </p:cNvSpPr>
                <p:nvPr/>
              </p:nvSpPr>
              <p:spPr bwMode="auto">
                <a:xfrm>
                  <a:off x="2492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3</a:t>
                  </a:r>
                </a:p>
              </p:txBody>
            </p:sp>
            <p:sp>
              <p:nvSpPr>
                <p:cNvPr id="28720" name="Rectangle 108"/>
                <p:cNvSpPr>
                  <a:spLocks noChangeArrowheads="1"/>
                </p:cNvSpPr>
                <p:nvPr/>
              </p:nvSpPr>
              <p:spPr bwMode="auto">
                <a:xfrm>
                  <a:off x="2060" y="1148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70</a:t>
                  </a:r>
                </a:p>
              </p:txBody>
            </p:sp>
            <p:sp>
              <p:nvSpPr>
                <p:cNvPr id="28721" name="Rectangle 109"/>
                <p:cNvSpPr>
                  <a:spLocks noChangeArrowheads="1"/>
                </p:cNvSpPr>
                <p:nvPr/>
              </p:nvSpPr>
              <p:spPr bwMode="auto">
                <a:xfrm>
                  <a:off x="2060" y="1275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A</a:t>
                  </a:r>
                </a:p>
              </p:txBody>
            </p:sp>
          </p:grpSp>
        </p:grpSp>
        <p:grpSp>
          <p:nvGrpSpPr>
            <p:cNvPr id="28689" name="Group 110"/>
            <p:cNvGrpSpPr>
              <a:grpSpLocks/>
            </p:cNvGrpSpPr>
            <p:nvPr/>
          </p:nvGrpSpPr>
          <p:grpSpPr bwMode="auto">
            <a:xfrm>
              <a:off x="3788" y="908"/>
              <a:ext cx="816" cy="306"/>
              <a:chOff x="1868" y="1148"/>
              <a:chExt cx="816" cy="306"/>
            </a:xfrm>
          </p:grpSpPr>
          <p:sp>
            <p:nvSpPr>
              <p:cNvPr id="28709" name="Line 111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Ctr="1"/>
              <a:lstStyle/>
              <a:p>
                <a:endParaRPr lang="en-US" sz="1803"/>
              </a:p>
            </p:txBody>
          </p:sp>
          <p:sp>
            <p:nvSpPr>
              <p:cNvPr id="28710" name="Rectangle 112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Ctr="1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8711" name="Rectangle 113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Ctr="1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8712" name="Rectangle 114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Ctr="1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</a:t>
                </a:r>
              </a:p>
            </p:txBody>
          </p:sp>
          <p:sp>
            <p:nvSpPr>
              <p:cNvPr id="28713" name="Rectangle 115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Ctr="1"/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  <p:grpSp>
          <p:nvGrpSpPr>
            <p:cNvPr id="28690" name="Group 116"/>
            <p:cNvGrpSpPr>
              <a:grpSpLocks/>
            </p:cNvGrpSpPr>
            <p:nvPr/>
          </p:nvGrpSpPr>
          <p:grpSpPr bwMode="auto">
            <a:xfrm>
              <a:off x="3788" y="1676"/>
              <a:ext cx="816" cy="576"/>
              <a:chOff x="3980" y="1178"/>
              <a:chExt cx="816" cy="576"/>
            </a:xfrm>
          </p:grpSpPr>
          <p:grpSp>
            <p:nvGrpSpPr>
              <p:cNvPr id="28697" name="Group 117"/>
              <p:cNvGrpSpPr>
                <a:grpSpLocks/>
              </p:cNvGrpSpPr>
              <p:nvPr/>
            </p:nvGrpSpPr>
            <p:grpSpPr bwMode="auto">
              <a:xfrm>
                <a:off x="3980" y="1178"/>
                <a:ext cx="816" cy="306"/>
                <a:chOff x="1868" y="1148"/>
                <a:chExt cx="816" cy="306"/>
              </a:xfrm>
            </p:grpSpPr>
            <p:sp>
              <p:nvSpPr>
                <p:cNvPr id="28704" name="Line 118"/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 sz="1803"/>
                </a:p>
              </p:txBody>
            </p:sp>
            <p:sp>
              <p:nvSpPr>
                <p:cNvPr id="28705" name="Rectangle 119"/>
                <p:cNvSpPr>
                  <a:spLocks noChangeArrowheads="1"/>
                </p:cNvSpPr>
                <p:nvPr/>
              </p:nvSpPr>
              <p:spPr bwMode="auto">
                <a:xfrm>
                  <a:off x="1868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8706" name="Rectangle 120"/>
                <p:cNvSpPr>
                  <a:spLocks noChangeArrowheads="1"/>
                </p:cNvSpPr>
                <p:nvPr/>
              </p:nvSpPr>
              <p:spPr bwMode="auto">
                <a:xfrm>
                  <a:off x="2492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1</a:t>
                  </a:r>
                </a:p>
              </p:txBody>
            </p:sp>
            <p:sp>
              <p:nvSpPr>
                <p:cNvPr id="28707" name="Rectangle 121"/>
                <p:cNvSpPr>
                  <a:spLocks noChangeArrowheads="1"/>
                </p:cNvSpPr>
                <p:nvPr/>
              </p:nvSpPr>
              <p:spPr bwMode="auto">
                <a:xfrm>
                  <a:off x="2060" y="1148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-2</a:t>
                  </a:r>
                </a:p>
              </p:txBody>
            </p:sp>
            <p:sp>
              <p:nvSpPr>
                <p:cNvPr id="28708" name="Rectangle 122"/>
                <p:cNvSpPr>
                  <a:spLocks noChangeArrowheads="1"/>
                </p:cNvSpPr>
                <p:nvPr/>
              </p:nvSpPr>
              <p:spPr bwMode="auto">
                <a:xfrm>
                  <a:off x="2060" y="1275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B</a:t>
                  </a:r>
                </a:p>
              </p:txBody>
            </p:sp>
          </p:grpSp>
          <p:grpSp>
            <p:nvGrpSpPr>
              <p:cNvPr id="28698" name="Group 123"/>
              <p:cNvGrpSpPr>
                <a:grpSpLocks/>
              </p:cNvGrpSpPr>
              <p:nvPr/>
            </p:nvGrpSpPr>
            <p:grpSpPr bwMode="auto">
              <a:xfrm>
                <a:off x="3980" y="1448"/>
                <a:ext cx="816" cy="306"/>
                <a:chOff x="1868" y="1148"/>
                <a:chExt cx="816" cy="306"/>
              </a:xfrm>
            </p:grpSpPr>
            <p:sp>
              <p:nvSpPr>
                <p:cNvPr id="28699" name="Line 124"/>
                <p:cNvSpPr>
                  <a:spLocks noChangeShapeType="1"/>
                </p:cNvSpPr>
                <p:nvPr/>
              </p:nvSpPr>
              <p:spPr bwMode="auto">
                <a:xfrm>
                  <a:off x="2060" y="1292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45784" rIns="45784" anchor="ctr">
                  <a:spAutoFit/>
                </a:bodyPr>
                <a:lstStyle/>
                <a:p>
                  <a:endParaRPr lang="en-US" sz="1803"/>
                </a:p>
              </p:txBody>
            </p:sp>
            <p:sp>
              <p:nvSpPr>
                <p:cNvPr id="28700" name="Rectangle 125"/>
                <p:cNvSpPr>
                  <a:spLocks noChangeArrowheads="1"/>
                </p:cNvSpPr>
                <p:nvPr/>
              </p:nvSpPr>
              <p:spPr bwMode="auto">
                <a:xfrm>
                  <a:off x="1868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8701" name="Rectangle 126"/>
                <p:cNvSpPr>
                  <a:spLocks noChangeArrowheads="1"/>
                </p:cNvSpPr>
                <p:nvPr/>
              </p:nvSpPr>
              <p:spPr bwMode="auto">
                <a:xfrm>
                  <a:off x="2492" y="1202"/>
                  <a:ext cx="192" cy="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602">
                      <a:latin typeface="Courier New" panose="02070309020205020404" pitchFamily="49" charset="0"/>
                    </a:rPr>
                    <a:t>2</a:t>
                  </a:r>
                </a:p>
              </p:txBody>
            </p:sp>
            <p:sp>
              <p:nvSpPr>
                <p:cNvPr id="28702" name="Rectangle 127"/>
                <p:cNvSpPr>
                  <a:spLocks noChangeArrowheads="1"/>
                </p:cNvSpPr>
                <p:nvPr/>
              </p:nvSpPr>
              <p:spPr bwMode="auto">
                <a:xfrm>
                  <a:off x="2060" y="1148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-3</a:t>
                  </a:r>
                </a:p>
              </p:txBody>
            </p:sp>
            <p:sp>
              <p:nvSpPr>
                <p:cNvPr id="28703" name="Rectangle 128"/>
                <p:cNvSpPr>
                  <a:spLocks noChangeArrowheads="1"/>
                </p:cNvSpPr>
                <p:nvPr/>
              </p:nvSpPr>
              <p:spPr bwMode="auto">
                <a:xfrm>
                  <a:off x="2060" y="1275"/>
                  <a:ext cx="432" cy="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lg" len="med"/>
                    </a14:hiddenLine>
                  </a:ext>
                </a:extLst>
              </p:spPr>
              <p:txBody>
                <a:bodyPr lIns="45784" rIns="45784" anchor="ctr">
                  <a:spAutoFit/>
                </a:bodyPr>
                <a:lstStyle>
                  <a:lvl1pPr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1402">
                      <a:latin typeface="Courier New" panose="02070309020205020404" pitchFamily="49" charset="0"/>
                    </a:rPr>
                    <a:t>B</a:t>
                  </a:r>
                </a:p>
              </p:txBody>
            </p:sp>
          </p:grpSp>
        </p:grpSp>
        <p:grpSp>
          <p:nvGrpSpPr>
            <p:cNvPr id="28691" name="Group 129"/>
            <p:cNvGrpSpPr>
              <a:grpSpLocks/>
            </p:cNvGrpSpPr>
            <p:nvPr/>
          </p:nvGrpSpPr>
          <p:grpSpPr bwMode="auto">
            <a:xfrm>
              <a:off x="3788" y="2906"/>
              <a:ext cx="816" cy="306"/>
              <a:chOff x="1868" y="1148"/>
              <a:chExt cx="816" cy="306"/>
            </a:xfrm>
          </p:grpSpPr>
          <p:sp>
            <p:nvSpPr>
              <p:cNvPr id="28692" name="Line 130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8693" name="Rectangle 131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8694" name="Rectangle 132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8695" name="Rectangle 133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-4</a:t>
                </a:r>
              </a:p>
            </p:txBody>
          </p:sp>
          <p:sp>
            <p:nvSpPr>
              <p:cNvPr id="28696" name="Rectangle 134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B</a:t>
                </a:r>
              </a:p>
            </p:txBody>
          </p:sp>
        </p:grpSp>
      </p:grpSp>
      <p:sp>
        <p:nvSpPr>
          <p:cNvPr id="28680" name="Text Box 135"/>
          <p:cNvSpPr txBox="1">
            <a:spLocks noChangeArrowheads="1"/>
          </p:cNvSpPr>
          <p:nvPr/>
        </p:nvSpPr>
        <p:spPr bwMode="auto">
          <a:xfrm>
            <a:off x="2257386" y="1634220"/>
            <a:ext cx="297931" cy="42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45784" rIns="45784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3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681" name="Text Box 136"/>
          <p:cNvSpPr txBox="1">
            <a:spLocks noChangeArrowheads="1"/>
          </p:cNvSpPr>
          <p:nvPr/>
        </p:nvSpPr>
        <p:spPr bwMode="auto">
          <a:xfrm>
            <a:off x="2292359" y="3084034"/>
            <a:ext cx="297931" cy="42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45784" rIns="45784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3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682" name="Text Box 137"/>
          <p:cNvSpPr txBox="1">
            <a:spLocks noChangeArrowheads="1"/>
          </p:cNvSpPr>
          <p:nvPr/>
        </p:nvSpPr>
        <p:spPr bwMode="auto">
          <a:xfrm>
            <a:off x="2282821" y="4839072"/>
            <a:ext cx="297931" cy="42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45784" rIns="45784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3">
                <a:solidFill>
                  <a:srgbClr val="0099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35994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Phase 2 Map of Matrix Multiply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8" y="6023403"/>
            <a:ext cx="8306223" cy="419683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altLang="en-US"/>
              <a:t>Group products </a:t>
            </a:r>
            <a:r>
              <a:rPr lang="en-US" altLang="en-US">
                <a:sym typeface="Symbol" panose="05050102010706020507" pitchFamily="18" charset="2"/>
              </a:rPr>
              <a:t>a</a:t>
            </a:r>
            <a:r>
              <a:rPr lang="en-US" altLang="en-US" baseline="-25000">
                <a:sym typeface="Symbol" panose="05050102010706020507" pitchFamily="18" charset="2"/>
              </a:rPr>
              <a:t>i,k</a:t>
            </a:r>
            <a:r>
              <a:rPr lang="en-US" altLang="en-US">
                <a:sym typeface="Symbol" panose="05050102010706020507" pitchFamily="18" charset="2"/>
              </a:rPr>
              <a:t> · b</a:t>
            </a:r>
            <a:r>
              <a:rPr lang="en-US" altLang="en-US" baseline="-25000">
                <a:sym typeface="Symbol" panose="05050102010706020507" pitchFamily="18" charset="2"/>
              </a:rPr>
              <a:t>k,j</a:t>
            </a:r>
            <a:r>
              <a:rPr lang="en-US" altLang="en-US">
                <a:sym typeface="Symbol" panose="05050102010706020507" pitchFamily="18" charset="2"/>
              </a:rPr>
              <a:t> with matching values of i and j</a:t>
            </a:r>
            <a:endParaRPr lang="en-US" altLang="en-US" baseline="-25000">
              <a:sym typeface="Symbol" panose="05050102010706020507" pitchFamily="18" charset="2"/>
            </a:endParaRP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367149" y="1216126"/>
            <a:ext cx="1297202" cy="920441"/>
            <a:chOff x="4076" y="1004"/>
            <a:chExt cx="816" cy="579"/>
          </a:xfrm>
        </p:grpSpPr>
        <p:grpSp>
          <p:nvGrpSpPr>
            <p:cNvPr id="29809" name="Group 5"/>
            <p:cNvGrpSpPr>
              <a:grpSpLocks/>
            </p:cNvGrpSpPr>
            <p:nvPr/>
          </p:nvGrpSpPr>
          <p:grpSpPr bwMode="auto">
            <a:xfrm>
              <a:off x="4076" y="1004"/>
              <a:ext cx="816" cy="306"/>
              <a:chOff x="1868" y="1148"/>
              <a:chExt cx="816" cy="306"/>
            </a:xfrm>
          </p:grpSpPr>
          <p:sp>
            <p:nvSpPr>
              <p:cNvPr id="29816" name="Line 6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9817" name="Rectangle 7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818" name="Rectangle 8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819" name="Rectangle 9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-10</a:t>
                </a:r>
              </a:p>
            </p:txBody>
          </p:sp>
          <p:sp>
            <p:nvSpPr>
              <p:cNvPr id="29820" name="Rectangle 10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810" name="Group 11"/>
            <p:cNvGrpSpPr>
              <a:grpSpLocks/>
            </p:cNvGrpSpPr>
            <p:nvPr/>
          </p:nvGrpSpPr>
          <p:grpSpPr bwMode="auto">
            <a:xfrm>
              <a:off x="4076" y="1274"/>
              <a:ext cx="816" cy="309"/>
              <a:chOff x="1868" y="1148"/>
              <a:chExt cx="816" cy="309"/>
            </a:xfrm>
          </p:grpSpPr>
          <p:sp>
            <p:nvSpPr>
              <p:cNvPr id="29811" name="Line 12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9812" name="Rectangle 13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9813" name="Rectangle 14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814" name="Rectangle 15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-50</a:t>
                </a:r>
              </a:p>
            </p:txBody>
          </p:sp>
          <p:sp>
            <p:nvSpPr>
              <p:cNvPr id="29815" name="Rectangle 16"/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</p:grpSp>
      <p:grpSp>
        <p:nvGrpSpPr>
          <p:cNvPr id="29701" name="Group 17"/>
          <p:cNvGrpSpPr>
            <a:grpSpLocks/>
          </p:cNvGrpSpPr>
          <p:nvPr/>
        </p:nvGrpSpPr>
        <p:grpSpPr bwMode="auto">
          <a:xfrm>
            <a:off x="1367149" y="2341640"/>
            <a:ext cx="1297202" cy="1774114"/>
            <a:chOff x="4076" y="1544"/>
            <a:chExt cx="816" cy="1116"/>
          </a:xfrm>
        </p:grpSpPr>
        <p:grpSp>
          <p:nvGrpSpPr>
            <p:cNvPr id="29785" name="Group 18"/>
            <p:cNvGrpSpPr>
              <a:grpSpLocks/>
            </p:cNvGrpSpPr>
            <p:nvPr/>
          </p:nvGrpSpPr>
          <p:grpSpPr bwMode="auto">
            <a:xfrm>
              <a:off x="4076" y="1544"/>
              <a:ext cx="816" cy="306"/>
              <a:chOff x="1868" y="1148"/>
              <a:chExt cx="816" cy="306"/>
            </a:xfrm>
          </p:grpSpPr>
          <p:sp>
            <p:nvSpPr>
              <p:cNvPr id="29804" name="Line 19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9805" name="Rectangle 20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806" name="Rectangle 21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807" name="Rectangle 22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-60</a:t>
                </a:r>
              </a:p>
            </p:txBody>
          </p:sp>
          <p:sp>
            <p:nvSpPr>
              <p:cNvPr id="29808" name="Rectangle 23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86" name="Group 24"/>
            <p:cNvGrpSpPr>
              <a:grpSpLocks/>
            </p:cNvGrpSpPr>
            <p:nvPr/>
          </p:nvGrpSpPr>
          <p:grpSpPr bwMode="auto">
            <a:xfrm>
              <a:off x="4076" y="1814"/>
              <a:ext cx="816" cy="306"/>
              <a:chOff x="1868" y="1148"/>
              <a:chExt cx="816" cy="306"/>
            </a:xfrm>
          </p:grpSpPr>
          <p:sp>
            <p:nvSpPr>
              <p:cNvPr id="29799" name="Line 25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9800" name="Rectangle 26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801" name="Rectangle 27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802" name="Rectangle 28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-90</a:t>
                </a:r>
              </a:p>
            </p:txBody>
          </p:sp>
          <p:sp>
            <p:nvSpPr>
              <p:cNvPr id="29803" name="Rectangle 29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87" name="Group 30"/>
            <p:cNvGrpSpPr>
              <a:grpSpLocks/>
            </p:cNvGrpSpPr>
            <p:nvPr/>
          </p:nvGrpSpPr>
          <p:grpSpPr bwMode="auto">
            <a:xfrm>
              <a:off x="4076" y="2084"/>
              <a:ext cx="816" cy="306"/>
              <a:chOff x="1868" y="1148"/>
              <a:chExt cx="816" cy="306"/>
            </a:xfrm>
          </p:grpSpPr>
          <p:sp>
            <p:nvSpPr>
              <p:cNvPr id="29794" name="Line 31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9795" name="Rectangle 32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9796" name="Rectangle 33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797" name="Rectangle 34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-120</a:t>
                </a:r>
              </a:p>
            </p:txBody>
          </p:sp>
          <p:sp>
            <p:nvSpPr>
              <p:cNvPr id="29798" name="Rectangle 35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88" name="Group 36"/>
            <p:cNvGrpSpPr>
              <a:grpSpLocks/>
            </p:cNvGrpSpPr>
            <p:nvPr/>
          </p:nvGrpSpPr>
          <p:grpSpPr bwMode="auto">
            <a:xfrm>
              <a:off x="4076" y="2354"/>
              <a:ext cx="816" cy="306"/>
              <a:chOff x="1868" y="1148"/>
              <a:chExt cx="816" cy="306"/>
            </a:xfrm>
          </p:grpSpPr>
          <p:sp>
            <p:nvSpPr>
              <p:cNvPr id="29789" name="Line 37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9790" name="Rectangle 38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9791" name="Rectangle 39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92" name="Rectangle 40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-180</a:t>
                </a:r>
              </a:p>
            </p:txBody>
          </p:sp>
          <p:sp>
            <p:nvSpPr>
              <p:cNvPr id="29793" name="Rectangle 41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</p:grpSp>
      <p:grpSp>
        <p:nvGrpSpPr>
          <p:cNvPr id="29702" name="Group 42"/>
          <p:cNvGrpSpPr>
            <a:grpSpLocks/>
          </p:cNvGrpSpPr>
          <p:nvPr/>
        </p:nvGrpSpPr>
        <p:grpSpPr bwMode="auto">
          <a:xfrm>
            <a:off x="1367149" y="4268366"/>
            <a:ext cx="1297202" cy="1344893"/>
            <a:chOff x="4364" y="1964"/>
            <a:chExt cx="816" cy="846"/>
          </a:xfrm>
        </p:grpSpPr>
        <p:grpSp>
          <p:nvGrpSpPr>
            <p:cNvPr id="29767" name="Group 43"/>
            <p:cNvGrpSpPr>
              <a:grpSpLocks/>
            </p:cNvGrpSpPr>
            <p:nvPr/>
          </p:nvGrpSpPr>
          <p:grpSpPr bwMode="auto">
            <a:xfrm>
              <a:off x="4364" y="1964"/>
              <a:ext cx="816" cy="306"/>
              <a:chOff x="1868" y="1148"/>
              <a:chExt cx="816" cy="306"/>
            </a:xfrm>
          </p:grpSpPr>
          <p:sp>
            <p:nvSpPr>
              <p:cNvPr id="29780" name="Line 44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9781" name="Rectangle 45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782" name="Rectangle 46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83" name="Rectangle 47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-80</a:t>
                </a:r>
              </a:p>
            </p:txBody>
          </p:sp>
          <p:sp>
            <p:nvSpPr>
              <p:cNvPr id="29784" name="Rectangle 48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68" name="Group 49"/>
            <p:cNvGrpSpPr>
              <a:grpSpLocks/>
            </p:cNvGrpSpPr>
            <p:nvPr/>
          </p:nvGrpSpPr>
          <p:grpSpPr bwMode="auto">
            <a:xfrm>
              <a:off x="4364" y="2234"/>
              <a:ext cx="816" cy="306"/>
              <a:chOff x="1868" y="1148"/>
              <a:chExt cx="816" cy="306"/>
            </a:xfrm>
          </p:grpSpPr>
          <p:sp>
            <p:nvSpPr>
              <p:cNvPr id="29775" name="Line 50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9776" name="Rectangle 51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77" name="Rectangle 52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78" name="Rectangle 53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-160</a:t>
                </a:r>
              </a:p>
            </p:txBody>
          </p:sp>
          <p:sp>
            <p:nvSpPr>
              <p:cNvPr id="29779" name="Rectangle 54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69" name="Group 55"/>
            <p:cNvGrpSpPr>
              <a:grpSpLocks/>
            </p:cNvGrpSpPr>
            <p:nvPr/>
          </p:nvGrpSpPr>
          <p:grpSpPr bwMode="auto">
            <a:xfrm>
              <a:off x="4364" y="2504"/>
              <a:ext cx="816" cy="306"/>
              <a:chOff x="1868" y="1148"/>
              <a:chExt cx="816" cy="306"/>
            </a:xfrm>
          </p:grpSpPr>
          <p:sp>
            <p:nvSpPr>
              <p:cNvPr id="29770" name="Line 56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9771" name="Rectangle 57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9772" name="Rectangle 58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73" name="Rectangle 59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-280</a:t>
                </a:r>
              </a:p>
            </p:txBody>
          </p:sp>
          <p:sp>
            <p:nvSpPr>
              <p:cNvPr id="29774" name="Rectangle 60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</p:grpSp>
      <p:sp>
        <p:nvSpPr>
          <p:cNvPr id="29703" name="AutoShape 61"/>
          <p:cNvSpPr>
            <a:spLocks noChangeArrowheads="1"/>
          </p:cNvSpPr>
          <p:nvPr/>
        </p:nvSpPr>
        <p:spPr bwMode="auto">
          <a:xfrm>
            <a:off x="1290842" y="1179799"/>
            <a:ext cx="385557" cy="4433459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CC000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84" rIns="45784" anchor="ctr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3"/>
          </a:p>
        </p:txBody>
      </p:sp>
      <p:sp>
        <p:nvSpPr>
          <p:cNvPr id="29704" name="AutoShape 62"/>
          <p:cNvSpPr>
            <a:spLocks noChangeArrowheads="1"/>
          </p:cNvSpPr>
          <p:nvPr/>
        </p:nvSpPr>
        <p:spPr bwMode="auto">
          <a:xfrm>
            <a:off x="2282821" y="1140057"/>
            <a:ext cx="384179" cy="4501815"/>
          </a:xfrm>
          <a:prstGeom prst="roundRect">
            <a:avLst>
              <a:gd name="adj" fmla="val 48752"/>
            </a:avLst>
          </a:prstGeom>
          <a:noFill/>
          <a:ln w="19050">
            <a:solidFill>
              <a:srgbClr val="CC000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45784" rIns="45784" anchor="ctr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3"/>
          </a:p>
        </p:txBody>
      </p:sp>
      <p:grpSp>
        <p:nvGrpSpPr>
          <p:cNvPr id="29705" name="Group 63"/>
          <p:cNvGrpSpPr>
            <a:grpSpLocks/>
          </p:cNvGrpSpPr>
          <p:nvPr/>
        </p:nvGrpSpPr>
        <p:grpSpPr bwMode="auto">
          <a:xfrm>
            <a:off x="4495694" y="1216126"/>
            <a:ext cx="2473586" cy="4730971"/>
            <a:chOff x="2828" y="764"/>
            <a:chExt cx="1556" cy="2976"/>
          </a:xfrm>
        </p:grpSpPr>
        <p:sp>
          <p:nvSpPr>
            <p:cNvPr id="513088" name="AutoShape 64"/>
            <p:cNvSpPr>
              <a:spLocks noChangeArrowheads="1"/>
            </p:cNvSpPr>
            <p:nvPr/>
          </p:nvSpPr>
          <p:spPr bwMode="auto">
            <a:xfrm>
              <a:off x="2828" y="1100"/>
              <a:ext cx="1556" cy="28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latin typeface="Arial" charset="0"/>
                </a:rPr>
                <a:t>Key = 1,2</a:t>
              </a:r>
            </a:p>
          </p:txBody>
        </p:sp>
        <p:sp>
          <p:nvSpPr>
            <p:cNvPr id="513089" name="AutoShape 65"/>
            <p:cNvSpPr>
              <a:spLocks noChangeArrowheads="1"/>
            </p:cNvSpPr>
            <p:nvPr/>
          </p:nvSpPr>
          <p:spPr bwMode="auto">
            <a:xfrm>
              <a:off x="2828" y="764"/>
              <a:ext cx="1556" cy="28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latin typeface="Arial" charset="0"/>
                </a:rPr>
                <a:t>Key = 1,1</a:t>
              </a:r>
            </a:p>
          </p:txBody>
        </p:sp>
        <p:sp>
          <p:nvSpPr>
            <p:cNvPr id="513090" name="AutoShape 66"/>
            <p:cNvSpPr>
              <a:spLocks noChangeArrowheads="1"/>
            </p:cNvSpPr>
            <p:nvPr/>
          </p:nvSpPr>
          <p:spPr bwMode="auto">
            <a:xfrm>
              <a:off x="2828" y="1436"/>
              <a:ext cx="1556" cy="28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latin typeface="Arial" charset="0"/>
                </a:rPr>
                <a:t>Key = 2,1</a:t>
              </a:r>
            </a:p>
          </p:txBody>
        </p:sp>
        <p:sp>
          <p:nvSpPr>
            <p:cNvPr id="513091" name="AutoShape 67"/>
            <p:cNvSpPr>
              <a:spLocks noChangeArrowheads="1"/>
            </p:cNvSpPr>
            <p:nvPr/>
          </p:nvSpPr>
          <p:spPr bwMode="auto">
            <a:xfrm>
              <a:off x="2828" y="1772"/>
              <a:ext cx="1556" cy="57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latin typeface="Arial" charset="0"/>
                </a:rPr>
                <a:t>Key = 2,2</a:t>
              </a:r>
            </a:p>
          </p:txBody>
        </p:sp>
        <p:sp>
          <p:nvSpPr>
            <p:cNvPr id="513092" name="AutoShape 68"/>
            <p:cNvSpPr>
              <a:spLocks noChangeArrowheads="1"/>
            </p:cNvSpPr>
            <p:nvPr/>
          </p:nvSpPr>
          <p:spPr bwMode="auto">
            <a:xfrm>
              <a:off x="2828" y="2492"/>
              <a:ext cx="1556" cy="52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latin typeface="Arial" charset="0"/>
                </a:rPr>
                <a:t>Key = 3,1</a:t>
              </a:r>
            </a:p>
          </p:txBody>
        </p:sp>
        <p:sp>
          <p:nvSpPr>
            <p:cNvPr id="513093" name="AutoShape 69"/>
            <p:cNvSpPr>
              <a:spLocks noChangeArrowheads="1"/>
            </p:cNvSpPr>
            <p:nvPr/>
          </p:nvSpPr>
          <p:spPr bwMode="auto">
            <a:xfrm>
              <a:off x="2828" y="3068"/>
              <a:ext cx="1556" cy="67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latin typeface="Arial" charset="0"/>
                </a:rPr>
                <a:t>Key = 3,2</a:t>
              </a:r>
            </a:p>
          </p:txBody>
        </p:sp>
        <p:grpSp>
          <p:nvGrpSpPr>
            <p:cNvPr id="29713" name="Group 70"/>
            <p:cNvGrpSpPr>
              <a:grpSpLocks/>
            </p:cNvGrpSpPr>
            <p:nvPr/>
          </p:nvGrpSpPr>
          <p:grpSpPr bwMode="auto">
            <a:xfrm>
              <a:off x="3548" y="764"/>
              <a:ext cx="816" cy="306"/>
              <a:chOff x="1868" y="1148"/>
              <a:chExt cx="816" cy="306"/>
            </a:xfrm>
          </p:grpSpPr>
          <p:sp>
            <p:nvSpPr>
              <p:cNvPr id="29762" name="Line 71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9763" name="Rectangle 72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764" name="Rectangle 73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765" name="Rectangle 74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-10</a:t>
                </a:r>
              </a:p>
            </p:txBody>
          </p:sp>
          <p:sp>
            <p:nvSpPr>
              <p:cNvPr id="29766" name="Rectangle 75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14" name="Group 76"/>
            <p:cNvGrpSpPr>
              <a:grpSpLocks/>
            </p:cNvGrpSpPr>
            <p:nvPr/>
          </p:nvGrpSpPr>
          <p:grpSpPr bwMode="auto">
            <a:xfrm>
              <a:off x="3548" y="2732"/>
              <a:ext cx="816" cy="309"/>
              <a:chOff x="1868" y="1148"/>
              <a:chExt cx="816" cy="309"/>
            </a:xfrm>
          </p:grpSpPr>
          <p:sp>
            <p:nvSpPr>
              <p:cNvPr id="29757" name="Line 77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9758" name="Rectangle 78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9759" name="Rectangle 79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760" name="Rectangle 80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-50</a:t>
                </a:r>
              </a:p>
            </p:txBody>
          </p:sp>
          <p:sp>
            <p:nvSpPr>
              <p:cNvPr id="29761" name="Rectangle 81"/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 dirty="0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15" name="Group 82"/>
            <p:cNvGrpSpPr>
              <a:grpSpLocks/>
            </p:cNvGrpSpPr>
            <p:nvPr/>
          </p:nvGrpSpPr>
          <p:grpSpPr bwMode="auto">
            <a:xfrm>
              <a:off x="3548" y="1472"/>
              <a:ext cx="816" cy="306"/>
              <a:chOff x="1868" y="1148"/>
              <a:chExt cx="816" cy="306"/>
            </a:xfrm>
          </p:grpSpPr>
          <p:sp>
            <p:nvSpPr>
              <p:cNvPr id="29752" name="Line 83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9753" name="Rectangle 84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54" name="Rectangle 85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755" name="Rectangle 86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-60</a:t>
                </a:r>
              </a:p>
            </p:txBody>
          </p:sp>
          <p:sp>
            <p:nvSpPr>
              <p:cNvPr id="29756" name="Rectangle 87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16" name="Group 88"/>
            <p:cNvGrpSpPr>
              <a:grpSpLocks/>
            </p:cNvGrpSpPr>
            <p:nvPr/>
          </p:nvGrpSpPr>
          <p:grpSpPr bwMode="auto">
            <a:xfrm>
              <a:off x="3548" y="1820"/>
              <a:ext cx="816" cy="306"/>
              <a:chOff x="1868" y="1148"/>
              <a:chExt cx="816" cy="306"/>
            </a:xfrm>
          </p:grpSpPr>
          <p:sp>
            <p:nvSpPr>
              <p:cNvPr id="29747" name="Line 89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9748" name="Rectangle 90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49" name="Rectangle 91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50" name="Rectangle 92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-90</a:t>
                </a:r>
              </a:p>
            </p:txBody>
          </p:sp>
          <p:sp>
            <p:nvSpPr>
              <p:cNvPr id="29751" name="Rectangle 93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17" name="Group 94"/>
            <p:cNvGrpSpPr>
              <a:grpSpLocks/>
            </p:cNvGrpSpPr>
            <p:nvPr/>
          </p:nvGrpSpPr>
          <p:grpSpPr bwMode="auto">
            <a:xfrm>
              <a:off x="3548" y="2492"/>
              <a:ext cx="816" cy="306"/>
              <a:chOff x="1868" y="1148"/>
              <a:chExt cx="816" cy="306"/>
            </a:xfrm>
          </p:grpSpPr>
          <p:sp>
            <p:nvSpPr>
              <p:cNvPr id="29742" name="Line 95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9743" name="Rectangle 96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9744" name="Rectangle 97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745" name="Rectangle 98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-120</a:t>
                </a:r>
              </a:p>
            </p:txBody>
          </p:sp>
          <p:sp>
            <p:nvSpPr>
              <p:cNvPr id="29746" name="Rectangle 99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18" name="Group 100"/>
            <p:cNvGrpSpPr>
              <a:grpSpLocks/>
            </p:cNvGrpSpPr>
            <p:nvPr/>
          </p:nvGrpSpPr>
          <p:grpSpPr bwMode="auto">
            <a:xfrm>
              <a:off x="3548" y="3404"/>
              <a:ext cx="816" cy="306"/>
              <a:chOff x="1868" y="1148"/>
              <a:chExt cx="816" cy="306"/>
            </a:xfrm>
          </p:grpSpPr>
          <p:sp>
            <p:nvSpPr>
              <p:cNvPr id="29737" name="Line 101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9738" name="Rectangle 102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9739" name="Rectangle 103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40" name="Rectangle 104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-180</a:t>
                </a:r>
              </a:p>
            </p:txBody>
          </p:sp>
          <p:sp>
            <p:nvSpPr>
              <p:cNvPr id="29741" name="Rectangle 105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19" name="Group 106"/>
            <p:cNvGrpSpPr>
              <a:grpSpLocks/>
            </p:cNvGrpSpPr>
            <p:nvPr/>
          </p:nvGrpSpPr>
          <p:grpSpPr bwMode="auto">
            <a:xfrm>
              <a:off x="3548" y="1082"/>
              <a:ext cx="816" cy="306"/>
              <a:chOff x="1868" y="1148"/>
              <a:chExt cx="816" cy="306"/>
            </a:xfrm>
          </p:grpSpPr>
          <p:sp>
            <p:nvSpPr>
              <p:cNvPr id="29732" name="Line 107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9733" name="Rectangle 108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29734" name="Rectangle 109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35" name="Rectangle 110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-80</a:t>
                </a:r>
              </a:p>
            </p:txBody>
          </p:sp>
          <p:sp>
            <p:nvSpPr>
              <p:cNvPr id="29736" name="Rectangle 111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20" name="Group 112"/>
            <p:cNvGrpSpPr>
              <a:grpSpLocks/>
            </p:cNvGrpSpPr>
            <p:nvPr/>
          </p:nvGrpSpPr>
          <p:grpSpPr bwMode="auto">
            <a:xfrm>
              <a:off x="3548" y="2090"/>
              <a:ext cx="816" cy="306"/>
              <a:chOff x="1868" y="1148"/>
              <a:chExt cx="816" cy="306"/>
            </a:xfrm>
          </p:grpSpPr>
          <p:sp>
            <p:nvSpPr>
              <p:cNvPr id="29727" name="Line 113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9728" name="Rectangle 114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29" name="Rectangle 115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30" name="Rectangle 116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-160</a:t>
                </a:r>
              </a:p>
            </p:txBody>
          </p:sp>
          <p:sp>
            <p:nvSpPr>
              <p:cNvPr id="29731" name="Rectangle 117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29721" name="Group 118"/>
            <p:cNvGrpSpPr>
              <a:grpSpLocks/>
            </p:cNvGrpSpPr>
            <p:nvPr/>
          </p:nvGrpSpPr>
          <p:grpSpPr bwMode="auto">
            <a:xfrm>
              <a:off x="3548" y="3116"/>
              <a:ext cx="816" cy="306"/>
              <a:chOff x="1868" y="1148"/>
              <a:chExt cx="816" cy="306"/>
            </a:xfrm>
          </p:grpSpPr>
          <p:sp>
            <p:nvSpPr>
              <p:cNvPr id="29722" name="Line 119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29723" name="Rectangle 120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29724" name="Rectangle 121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29725" name="Rectangle 122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-280</a:t>
                </a:r>
              </a:p>
            </p:txBody>
          </p:sp>
          <p:sp>
            <p:nvSpPr>
              <p:cNvPr id="29726" name="Rectangle 123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</p:grpSp>
      <p:sp>
        <p:nvSpPr>
          <p:cNvPr id="29706" name="Text Box 124"/>
          <p:cNvSpPr txBox="1">
            <a:spLocks noChangeArrowheads="1"/>
          </p:cNvSpPr>
          <p:nvPr/>
        </p:nvSpPr>
        <p:spPr bwMode="auto">
          <a:xfrm>
            <a:off x="2740657" y="2818553"/>
            <a:ext cx="1573811" cy="34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45784" rIns="45784">
            <a:spAutoFit/>
          </a:bodyPr>
          <a:lstStyle>
            <a:lvl1pPr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3">
                <a:solidFill>
                  <a:srgbClr val="CC0000"/>
                </a:solidFill>
              </a:rPr>
              <a:t>Key = row,col</a:t>
            </a:r>
            <a:endParaRPr lang="en-US" altLang="en-US" sz="1803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233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Phase 2 Reduce of Matrix Multiply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918" y="6023403"/>
            <a:ext cx="8306223" cy="419683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altLang="en-US"/>
              <a:t>Sum products to get final entries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4800918" y="1216127"/>
            <a:ext cx="1297202" cy="486451"/>
            <a:chOff x="1868" y="1148"/>
            <a:chExt cx="816" cy="306"/>
          </a:xfrm>
        </p:grpSpPr>
        <p:sp>
          <p:nvSpPr>
            <p:cNvPr id="30826" name="Line 5"/>
            <p:cNvSpPr>
              <a:spLocks noChangeShapeType="1"/>
            </p:cNvSpPr>
            <p:nvPr/>
          </p:nvSpPr>
          <p:spPr bwMode="auto">
            <a:xfrm>
              <a:off x="2060" y="1292"/>
              <a:ext cx="43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84" rIns="45784" anchor="ctr">
              <a:spAutoFit/>
            </a:bodyPr>
            <a:lstStyle/>
            <a:p>
              <a:endParaRPr lang="en-US" sz="1803"/>
            </a:p>
          </p:txBody>
        </p:sp>
        <p:sp>
          <p:nvSpPr>
            <p:cNvPr id="30827" name="Rectangle 6"/>
            <p:cNvSpPr>
              <a:spLocks noChangeArrowheads="1"/>
            </p:cNvSpPr>
            <p:nvPr/>
          </p:nvSpPr>
          <p:spPr bwMode="auto">
            <a:xfrm>
              <a:off x="1868" y="1202"/>
              <a:ext cx="19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828" name="Rectangle 7"/>
            <p:cNvSpPr>
              <a:spLocks noChangeArrowheads="1"/>
            </p:cNvSpPr>
            <p:nvPr/>
          </p:nvSpPr>
          <p:spPr bwMode="auto">
            <a:xfrm>
              <a:off x="2492" y="1202"/>
              <a:ext cx="19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829" name="Rectangle 8"/>
            <p:cNvSpPr>
              <a:spLocks noChangeArrowheads="1"/>
            </p:cNvSpPr>
            <p:nvPr/>
          </p:nvSpPr>
          <p:spPr bwMode="auto">
            <a:xfrm>
              <a:off x="2060" y="1148"/>
              <a:ext cx="4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-10</a:t>
              </a:r>
            </a:p>
          </p:txBody>
        </p:sp>
        <p:sp>
          <p:nvSpPr>
            <p:cNvPr id="30830" name="Rectangle 9"/>
            <p:cNvSpPr>
              <a:spLocks noChangeArrowheads="1"/>
            </p:cNvSpPr>
            <p:nvPr/>
          </p:nvSpPr>
          <p:spPr bwMode="auto">
            <a:xfrm>
              <a:off x="2060" y="1275"/>
              <a:ext cx="4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30725" name="Group 10"/>
          <p:cNvGrpSpPr>
            <a:grpSpLocks/>
          </p:cNvGrpSpPr>
          <p:nvPr/>
        </p:nvGrpSpPr>
        <p:grpSpPr bwMode="auto">
          <a:xfrm>
            <a:off x="4800918" y="2341640"/>
            <a:ext cx="1297202" cy="486451"/>
            <a:chOff x="1868" y="1148"/>
            <a:chExt cx="816" cy="306"/>
          </a:xfrm>
        </p:grpSpPr>
        <p:sp>
          <p:nvSpPr>
            <p:cNvPr id="30821" name="Line 11"/>
            <p:cNvSpPr>
              <a:spLocks noChangeShapeType="1"/>
            </p:cNvSpPr>
            <p:nvPr/>
          </p:nvSpPr>
          <p:spPr bwMode="auto">
            <a:xfrm>
              <a:off x="2060" y="1292"/>
              <a:ext cx="43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84" rIns="45784" anchor="ctr">
              <a:spAutoFit/>
            </a:bodyPr>
            <a:lstStyle/>
            <a:p>
              <a:endParaRPr lang="en-US" sz="1803"/>
            </a:p>
          </p:txBody>
        </p:sp>
        <p:sp>
          <p:nvSpPr>
            <p:cNvPr id="30822" name="Rectangle 12"/>
            <p:cNvSpPr>
              <a:spLocks noChangeArrowheads="1"/>
            </p:cNvSpPr>
            <p:nvPr/>
          </p:nvSpPr>
          <p:spPr bwMode="auto">
            <a:xfrm>
              <a:off x="1868" y="1202"/>
              <a:ext cx="19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30823" name="Rectangle 13"/>
            <p:cNvSpPr>
              <a:spLocks noChangeArrowheads="1"/>
            </p:cNvSpPr>
            <p:nvPr/>
          </p:nvSpPr>
          <p:spPr bwMode="auto">
            <a:xfrm>
              <a:off x="2492" y="1202"/>
              <a:ext cx="19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824" name="Rectangle 14"/>
            <p:cNvSpPr>
              <a:spLocks noChangeArrowheads="1"/>
            </p:cNvSpPr>
            <p:nvPr/>
          </p:nvSpPr>
          <p:spPr bwMode="auto">
            <a:xfrm>
              <a:off x="2060" y="1148"/>
              <a:ext cx="4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-60</a:t>
              </a:r>
            </a:p>
          </p:txBody>
        </p:sp>
        <p:sp>
          <p:nvSpPr>
            <p:cNvPr id="30825" name="Rectangle 15"/>
            <p:cNvSpPr>
              <a:spLocks noChangeArrowheads="1"/>
            </p:cNvSpPr>
            <p:nvPr/>
          </p:nvSpPr>
          <p:spPr bwMode="auto">
            <a:xfrm>
              <a:off x="2060" y="1275"/>
              <a:ext cx="4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30726" name="Group 16"/>
          <p:cNvGrpSpPr>
            <a:grpSpLocks/>
          </p:cNvGrpSpPr>
          <p:nvPr/>
        </p:nvGrpSpPr>
        <p:grpSpPr bwMode="auto">
          <a:xfrm>
            <a:off x="4800918" y="3018856"/>
            <a:ext cx="1297202" cy="486451"/>
            <a:chOff x="1868" y="1148"/>
            <a:chExt cx="816" cy="306"/>
          </a:xfrm>
        </p:grpSpPr>
        <p:sp>
          <p:nvSpPr>
            <p:cNvPr id="30816" name="Line 17"/>
            <p:cNvSpPr>
              <a:spLocks noChangeShapeType="1"/>
            </p:cNvSpPr>
            <p:nvPr/>
          </p:nvSpPr>
          <p:spPr bwMode="auto">
            <a:xfrm>
              <a:off x="2060" y="1292"/>
              <a:ext cx="43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84" rIns="45784" anchor="ctr">
              <a:spAutoFit/>
            </a:bodyPr>
            <a:lstStyle/>
            <a:p>
              <a:endParaRPr lang="en-US" sz="1803"/>
            </a:p>
          </p:txBody>
        </p:sp>
        <p:sp>
          <p:nvSpPr>
            <p:cNvPr id="30817" name="Rectangle 18"/>
            <p:cNvSpPr>
              <a:spLocks noChangeArrowheads="1"/>
            </p:cNvSpPr>
            <p:nvPr/>
          </p:nvSpPr>
          <p:spPr bwMode="auto">
            <a:xfrm>
              <a:off x="1868" y="1202"/>
              <a:ext cx="19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30818" name="Rectangle 19"/>
            <p:cNvSpPr>
              <a:spLocks noChangeArrowheads="1"/>
            </p:cNvSpPr>
            <p:nvPr/>
          </p:nvSpPr>
          <p:spPr bwMode="auto">
            <a:xfrm>
              <a:off x="2492" y="1202"/>
              <a:ext cx="19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30819" name="Rectangle 20"/>
            <p:cNvSpPr>
              <a:spLocks noChangeArrowheads="1"/>
            </p:cNvSpPr>
            <p:nvPr/>
          </p:nvSpPr>
          <p:spPr bwMode="auto">
            <a:xfrm>
              <a:off x="2060" y="1148"/>
              <a:ext cx="4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-250</a:t>
              </a:r>
            </a:p>
          </p:txBody>
        </p:sp>
        <p:sp>
          <p:nvSpPr>
            <p:cNvPr id="30820" name="Rectangle 21"/>
            <p:cNvSpPr>
              <a:spLocks noChangeArrowheads="1"/>
            </p:cNvSpPr>
            <p:nvPr/>
          </p:nvSpPr>
          <p:spPr bwMode="auto">
            <a:xfrm>
              <a:off x="2060" y="1275"/>
              <a:ext cx="4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30727" name="Group 22"/>
          <p:cNvGrpSpPr>
            <a:grpSpLocks/>
          </p:cNvGrpSpPr>
          <p:nvPr/>
        </p:nvGrpSpPr>
        <p:grpSpPr bwMode="auto">
          <a:xfrm>
            <a:off x="4800918" y="3963142"/>
            <a:ext cx="1297202" cy="486451"/>
            <a:chOff x="1868" y="1148"/>
            <a:chExt cx="816" cy="306"/>
          </a:xfrm>
        </p:grpSpPr>
        <p:sp>
          <p:nvSpPr>
            <p:cNvPr id="30811" name="Line 23"/>
            <p:cNvSpPr>
              <a:spLocks noChangeShapeType="1"/>
            </p:cNvSpPr>
            <p:nvPr/>
          </p:nvSpPr>
          <p:spPr bwMode="auto">
            <a:xfrm>
              <a:off x="2060" y="1292"/>
              <a:ext cx="43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84" rIns="45784" anchor="ctr">
              <a:spAutoFit/>
            </a:bodyPr>
            <a:lstStyle/>
            <a:p>
              <a:endParaRPr lang="en-US" sz="1803"/>
            </a:p>
          </p:txBody>
        </p:sp>
        <p:sp>
          <p:nvSpPr>
            <p:cNvPr id="30812" name="Rectangle 24"/>
            <p:cNvSpPr>
              <a:spLocks noChangeArrowheads="1"/>
            </p:cNvSpPr>
            <p:nvPr/>
          </p:nvSpPr>
          <p:spPr bwMode="auto">
            <a:xfrm>
              <a:off x="1868" y="1202"/>
              <a:ext cx="19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30813" name="Rectangle 25"/>
            <p:cNvSpPr>
              <a:spLocks noChangeArrowheads="1"/>
            </p:cNvSpPr>
            <p:nvPr/>
          </p:nvSpPr>
          <p:spPr bwMode="auto">
            <a:xfrm>
              <a:off x="2492" y="1202"/>
              <a:ext cx="19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814" name="Rectangle 26"/>
            <p:cNvSpPr>
              <a:spLocks noChangeArrowheads="1"/>
            </p:cNvSpPr>
            <p:nvPr/>
          </p:nvSpPr>
          <p:spPr bwMode="auto">
            <a:xfrm>
              <a:off x="2060" y="1148"/>
              <a:ext cx="4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-170</a:t>
              </a:r>
            </a:p>
          </p:txBody>
        </p:sp>
        <p:sp>
          <p:nvSpPr>
            <p:cNvPr id="30815" name="Rectangle 27"/>
            <p:cNvSpPr>
              <a:spLocks noChangeArrowheads="1"/>
            </p:cNvSpPr>
            <p:nvPr/>
          </p:nvSpPr>
          <p:spPr bwMode="auto">
            <a:xfrm>
              <a:off x="2060" y="1275"/>
              <a:ext cx="4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30728" name="Group 28"/>
          <p:cNvGrpSpPr>
            <a:grpSpLocks/>
          </p:cNvGrpSpPr>
          <p:nvPr/>
        </p:nvGrpSpPr>
        <p:grpSpPr bwMode="auto">
          <a:xfrm>
            <a:off x="4800918" y="1721654"/>
            <a:ext cx="1297202" cy="486451"/>
            <a:chOff x="1868" y="1148"/>
            <a:chExt cx="816" cy="306"/>
          </a:xfrm>
        </p:grpSpPr>
        <p:sp>
          <p:nvSpPr>
            <p:cNvPr id="30806" name="Line 29"/>
            <p:cNvSpPr>
              <a:spLocks noChangeShapeType="1"/>
            </p:cNvSpPr>
            <p:nvPr/>
          </p:nvSpPr>
          <p:spPr bwMode="auto">
            <a:xfrm>
              <a:off x="2060" y="1292"/>
              <a:ext cx="43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84" rIns="45784" anchor="ctr">
              <a:spAutoFit/>
            </a:bodyPr>
            <a:lstStyle/>
            <a:p>
              <a:endParaRPr lang="en-US" sz="1803"/>
            </a:p>
          </p:txBody>
        </p:sp>
        <p:sp>
          <p:nvSpPr>
            <p:cNvPr id="30807" name="Rectangle 30"/>
            <p:cNvSpPr>
              <a:spLocks noChangeArrowheads="1"/>
            </p:cNvSpPr>
            <p:nvPr/>
          </p:nvSpPr>
          <p:spPr bwMode="auto">
            <a:xfrm>
              <a:off x="1868" y="1202"/>
              <a:ext cx="19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808" name="Rectangle 31"/>
            <p:cNvSpPr>
              <a:spLocks noChangeArrowheads="1"/>
            </p:cNvSpPr>
            <p:nvPr/>
          </p:nvSpPr>
          <p:spPr bwMode="auto">
            <a:xfrm>
              <a:off x="2492" y="1202"/>
              <a:ext cx="19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30809" name="Rectangle 32"/>
            <p:cNvSpPr>
              <a:spLocks noChangeArrowheads="1"/>
            </p:cNvSpPr>
            <p:nvPr/>
          </p:nvSpPr>
          <p:spPr bwMode="auto">
            <a:xfrm>
              <a:off x="2060" y="1148"/>
              <a:ext cx="4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-80</a:t>
              </a:r>
            </a:p>
          </p:txBody>
        </p:sp>
        <p:sp>
          <p:nvSpPr>
            <p:cNvPr id="30810" name="Rectangle 33"/>
            <p:cNvSpPr>
              <a:spLocks noChangeArrowheads="1"/>
            </p:cNvSpPr>
            <p:nvPr/>
          </p:nvSpPr>
          <p:spPr bwMode="auto">
            <a:xfrm>
              <a:off x="2060" y="1275"/>
              <a:ext cx="4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30729" name="Group 34"/>
          <p:cNvGrpSpPr>
            <a:grpSpLocks/>
          </p:cNvGrpSpPr>
          <p:nvPr/>
        </p:nvGrpSpPr>
        <p:grpSpPr bwMode="auto">
          <a:xfrm>
            <a:off x="4800918" y="5079117"/>
            <a:ext cx="1297202" cy="486451"/>
            <a:chOff x="1868" y="1148"/>
            <a:chExt cx="816" cy="306"/>
          </a:xfrm>
        </p:grpSpPr>
        <p:sp>
          <p:nvSpPr>
            <p:cNvPr id="30801" name="Line 35"/>
            <p:cNvSpPr>
              <a:spLocks noChangeShapeType="1"/>
            </p:cNvSpPr>
            <p:nvPr/>
          </p:nvSpPr>
          <p:spPr bwMode="auto">
            <a:xfrm>
              <a:off x="2060" y="1292"/>
              <a:ext cx="43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45784" rIns="45784" anchor="ctr">
              <a:spAutoFit/>
            </a:bodyPr>
            <a:lstStyle/>
            <a:p>
              <a:endParaRPr lang="en-US" sz="1803"/>
            </a:p>
          </p:txBody>
        </p:sp>
        <p:sp>
          <p:nvSpPr>
            <p:cNvPr id="30802" name="Rectangle 36"/>
            <p:cNvSpPr>
              <a:spLocks noChangeArrowheads="1"/>
            </p:cNvSpPr>
            <p:nvPr/>
          </p:nvSpPr>
          <p:spPr bwMode="auto">
            <a:xfrm>
              <a:off x="1868" y="1202"/>
              <a:ext cx="19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30803" name="Rectangle 37"/>
            <p:cNvSpPr>
              <a:spLocks noChangeArrowheads="1"/>
            </p:cNvSpPr>
            <p:nvPr/>
          </p:nvSpPr>
          <p:spPr bwMode="auto">
            <a:xfrm>
              <a:off x="2492" y="1202"/>
              <a:ext cx="19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2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30804" name="Rectangle 38"/>
            <p:cNvSpPr>
              <a:spLocks noChangeArrowheads="1"/>
            </p:cNvSpPr>
            <p:nvPr/>
          </p:nvSpPr>
          <p:spPr bwMode="auto">
            <a:xfrm>
              <a:off x="2060" y="1148"/>
              <a:ext cx="4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-460</a:t>
              </a:r>
            </a:p>
          </p:txBody>
        </p:sp>
        <p:sp>
          <p:nvSpPr>
            <p:cNvPr id="30805" name="Rectangle 39"/>
            <p:cNvSpPr>
              <a:spLocks noChangeArrowheads="1"/>
            </p:cNvSpPr>
            <p:nvPr/>
          </p:nvSpPr>
          <p:spPr bwMode="auto">
            <a:xfrm>
              <a:off x="2060" y="1275"/>
              <a:ext cx="4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7013792" y="2437023"/>
            <a:ext cx="931569" cy="1713705"/>
            <a:chOff x="4412" y="1580"/>
            <a:chExt cx="586" cy="1078"/>
          </a:xfrm>
        </p:grpSpPr>
        <p:sp>
          <p:nvSpPr>
            <p:cNvPr id="30792" name="Rectangle 41"/>
            <p:cNvSpPr>
              <a:spLocks noChangeArrowheads="1"/>
            </p:cNvSpPr>
            <p:nvPr/>
          </p:nvSpPr>
          <p:spPr bwMode="auto">
            <a:xfrm>
              <a:off x="4412" y="179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84" rIns="45784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-10</a:t>
              </a:r>
            </a:p>
          </p:txBody>
        </p:sp>
        <p:sp>
          <p:nvSpPr>
            <p:cNvPr id="30793" name="Rectangle 42"/>
            <p:cNvSpPr>
              <a:spLocks noChangeArrowheads="1"/>
            </p:cNvSpPr>
            <p:nvPr/>
          </p:nvSpPr>
          <p:spPr bwMode="auto">
            <a:xfrm>
              <a:off x="4700" y="179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84" rIns="45784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-80</a:t>
              </a:r>
            </a:p>
          </p:txBody>
        </p:sp>
        <p:sp>
          <p:nvSpPr>
            <p:cNvPr id="30794" name="Rectangle 43"/>
            <p:cNvSpPr>
              <a:spLocks noChangeArrowheads="1"/>
            </p:cNvSpPr>
            <p:nvPr/>
          </p:nvSpPr>
          <p:spPr bwMode="auto">
            <a:xfrm>
              <a:off x="4412" y="208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84" rIns="45784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-60</a:t>
              </a:r>
            </a:p>
          </p:txBody>
        </p:sp>
        <p:sp>
          <p:nvSpPr>
            <p:cNvPr id="30795" name="Rectangle 44"/>
            <p:cNvSpPr>
              <a:spLocks noChangeArrowheads="1"/>
            </p:cNvSpPr>
            <p:nvPr/>
          </p:nvSpPr>
          <p:spPr bwMode="auto">
            <a:xfrm>
              <a:off x="4700" y="208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84" rIns="45784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-250</a:t>
              </a:r>
            </a:p>
          </p:txBody>
        </p:sp>
        <p:sp>
          <p:nvSpPr>
            <p:cNvPr id="30796" name="Rectangle 45"/>
            <p:cNvSpPr>
              <a:spLocks noChangeArrowheads="1"/>
            </p:cNvSpPr>
            <p:nvPr/>
          </p:nvSpPr>
          <p:spPr bwMode="auto">
            <a:xfrm>
              <a:off x="4412" y="237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84" rIns="45784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-170</a:t>
              </a:r>
            </a:p>
          </p:txBody>
        </p:sp>
        <p:sp>
          <p:nvSpPr>
            <p:cNvPr id="30797" name="Rectangle 46"/>
            <p:cNvSpPr>
              <a:spLocks noChangeArrowheads="1"/>
            </p:cNvSpPr>
            <p:nvPr/>
          </p:nvSpPr>
          <p:spPr bwMode="auto">
            <a:xfrm>
              <a:off x="4700" y="237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45784" rIns="45784" anchor="ctr"/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2">
                  <a:latin typeface="Courier New" panose="02070309020205020404" pitchFamily="49" charset="0"/>
                </a:rPr>
                <a:t>-460</a:t>
              </a:r>
            </a:p>
          </p:txBody>
        </p:sp>
        <p:sp>
          <p:nvSpPr>
            <p:cNvPr id="30798" name="Freeform 47"/>
            <p:cNvSpPr>
              <a:spLocks/>
            </p:cNvSpPr>
            <p:nvPr/>
          </p:nvSpPr>
          <p:spPr bwMode="auto">
            <a:xfrm flipH="1">
              <a:off x="4940" y="2118"/>
              <a:ext cx="58" cy="215"/>
            </a:xfrm>
            <a:custGeom>
              <a:avLst/>
              <a:gdLst>
                <a:gd name="T0" fmla="*/ 48 w 48"/>
                <a:gd name="T1" fmla="*/ 0 h 864"/>
                <a:gd name="T2" fmla="*/ 0 w 48"/>
                <a:gd name="T3" fmla="*/ 0 h 864"/>
                <a:gd name="T4" fmla="*/ 0 w 48"/>
                <a:gd name="T5" fmla="*/ 864 h 864"/>
                <a:gd name="T6" fmla="*/ 48 w 48"/>
                <a:gd name="T7" fmla="*/ 864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864"/>
                <a:gd name="T14" fmla="*/ 48 w 48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864">
                  <a:moveTo>
                    <a:pt x="48" y="0"/>
                  </a:moveTo>
                  <a:lnTo>
                    <a:pt x="0" y="0"/>
                  </a:lnTo>
                  <a:lnTo>
                    <a:pt x="0" y="864"/>
                  </a:lnTo>
                  <a:lnTo>
                    <a:pt x="48" y="864"/>
                  </a:lnTo>
                </a:path>
              </a:pathLst>
            </a:custGeom>
            <a:noFill/>
            <a:ln w="19050">
              <a:solidFill>
                <a:srgbClr val="0080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803"/>
            </a:p>
          </p:txBody>
        </p:sp>
        <p:sp>
          <p:nvSpPr>
            <p:cNvPr id="30799" name="Freeform 48"/>
            <p:cNvSpPr>
              <a:spLocks/>
            </p:cNvSpPr>
            <p:nvPr/>
          </p:nvSpPr>
          <p:spPr bwMode="auto">
            <a:xfrm>
              <a:off x="4412" y="2118"/>
              <a:ext cx="58" cy="215"/>
            </a:xfrm>
            <a:custGeom>
              <a:avLst/>
              <a:gdLst>
                <a:gd name="T0" fmla="*/ 48 w 48"/>
                <a:gd name="T1" fmla="*/ 0 h 864"/>
                <a:gd name="T2" fmla="*/ 0 w 48"/>
                <a:gd name="T3" fmla="*/ 0 h 864"/>
                <a:gd name="T4" fmla="*/ 0 w 48"/>
                <a:gd name="T5" fmla="*/ 864 h 864"/>
                <a:gd name="T6" fmla="*/ 48 w 48"/>
                <a:gd name="T7" fmla="*/ 864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864"/>
                <a:gd name="T14" fmla="*/ 48 w 48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864">
                  <a:moveTo>
                    <a:pt x="48" y="0"/>
                  </a:moveTo>
                  <a:lnTo>
                    <a:pt x="0" y="0"/>
                  </a:lnTo>
                  <a:lnTo>
                    <a:pt x="0" y="864"/>
                  </a:lnTo>
                  <a:lnTo>
                    <a:pt x="48" y="864"/>
                  </a:lnTo>
                </a:path>
              </a:pathLst>
            </a:custGeom>
            <a:noFill/>
            <a:ln w="19050">
              <a:solidFill>
                <a:srgbClr val="0080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45784" rIns="45784" anchor="ctr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803"/>
            </a:p>
          </p:txBody>
        </p:sp>
        <p:sp>
          <p:nvSpPr>
            <p:cNvPr id="30800" name="Text Box 49"/>
            <p:cNvSpPr txBox="1">
              <a:spLocks noChangeArrowheads="1"/>
            </p:cNvSpPr>
            <p:nvPr/>
          </p:nvSpPr>
          <p:spPr bwMode="auto">
            <a:xfrm>
              <a:off x="4412" y="1580"/>
              <a:ext cx="57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5784" rIns="45784">
              <a:spAutoFit/>
            </a:bodyPr>
            <a:lstStyle>
              <a:lvl1pPr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lnSpc>
                  <a:spcPct val="90000"/>
                </a:lnSpc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3"/>
                <a:t>C</a:t>
              </a:r>
            </a:p>
          </p:txBody>
        </p:sp>
      </p:grpSp>
      <p:grpSp>
        <p:nvGrpSpPr>
          <p:cNvPr id="30731" name="Group 50"/>
          <p:cNvGrpSpPr>
            <a:grpSpLocks/>
          </p:cNvGrpSpPr>
          <p:nvPr/>
        </p:nvGrpSpPr>
        <p:grpSpPr bwMode="auto">
          <a:xfrm>
            <a:off x="1411660" y="1216126"/>
            <a:ext cx="2473586" cy="4730971"/>
            <a:chOff x="2828" y="764"/>
            <a:chExt cx="1556" cy="2976"/>
          </a:xfrm>
        </p:grpSpPr>
        <p:sp>
          <p:nvSpPr>
            <p:cNvPr id="515123" name="AutoShape 51"/>
            <p:cNvSpPr>
              <a:spLocks noChangeArrowheads="1"/>
            </p:cNvSpPr>
            <p:nvPr/>
          </p:nvSpPr>
          <p:spPr bwMode="auto">
            <a:xfrm>
              <a:off x="2828" y="1100"/>
              <a:ext cx="1556" cy="28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latin typeface="Arial" charset="0"/>
                </a:rPr>
                <a:t>Key = 1,2</a:t>
              </a:r>
            </a:p>
          </p:txBody>
        </p:sp>
        <p:sp>
          <p:nvSpPr>
            <p:cNvPr id="515124" name="AutoShape 52"/>
            <p:cNvSpPr>
              <a:spLocks noChangeArrowheads="1"/>
            </p:cNvSpPr>
            <p:nvPr/>
          </p:nvSpPr>
          <p:spPr bwMode="auto">
            <a:xfrm>
              <a:off x="2828" y="764"/>
              <a:ext cx="1556" cy="28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latin typeface="Arial" charset="0"/>
                </a:rPr>
                <a:t>Key = 1,1</a:t>
              </a:r>
            </a:p>
          </p:txBody>
        </p:sp>
        <p:sp>
          <p:nvSpPr>
            <p:cNvPr id="515125" name="AutoShape 53"/>
            <p:cNvSpPr>
              <a:spLocks noChangeArrowheads="1"/>
            </p:cNvSpPr>
            <p:nvPr/>
          </p:nvSpPr>
          <p:spPr bwMode="auto">
            <a:xfrm>
              <a:off x="2828" y="1436"/>
              <a:ext cx="1556" cy="28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latin typeface="Arial" charset="0"/>
                </a:rPr>
                <a:t>Key = 2,1</a:t>
              </a:r>
            </a:p>
          </p:txBody>
        </p:sp>
        <p:sp>
          <p:nvSpPr>
            <p:cNvPr id="515126" name="AutoShape 54"/>
            <p:cNvSpPr>
              <a:spLocks noChangeArrowheads="1"/>
            </p:cNvSpPr>
            <p:nvPr/>
          </p:nvSpPr>
          <p:spPr bwMode="auto">
            <a:xfrm>
              <a:off x="2828" y="1772"/>
              <a:ext cx="1556" cy="57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latin typeface="Arial" charset="0"/>
                </a:rPr>
                <a:t>Key = 2,2</a:t>
              </a:r>
            </a:p>
          </p:txBody>
        </p:sp>
        <p:sp>
          <p:nvSpPr>
            <p:cNvPr id="515127" name="AutoShape 55"/>
            <p:cNvSpPr>
              <a:spLocks noChangeArrowheads="1"/>
            </p:cNvSpPr>
            <p:nvPr/>
          </p:nvSpPr>
          <p:spPr bwMode="auto">
            <a:xfrm>
              <a:off x="2828" y="2492"/>
              <a:ext cx="1556" cy="52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latin typeface="Arial" charset="0"/>
                </a:rPr>
                <a:t>Key = 3,1</a:t>
              </a:r>
            </a:p>
          </p:txBody>
        </p:sp>
        <p:sp>
          <p:nvSpPr>
            <p:cNvPr id="515128" name="AutoShape 56"/>
            <p:cNvSpPr>
              <a:spLocks noChangeArrowheads="1"/>
            </p:cNvSpPr>
            <p:nvPr/>
          </p:nvSpPr>
          <p:spPr bwMode="auto">
            <a:xfrm>
              <a:off x="2828" y="3068"/>
              <a:ext cx="1556" cy="67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noFill/>
              <a:round/>
              <a:headEnd/>
              <a:tailEnd type="none" w="lg" len="med"/>
            </a:ln>
            <a:effectLst>
              <a:outerShdw dist="107763" dir="18900000" algn="ctr" rotWithShape="0">
                <a:schemeClr val="tx2">
                  <a:alpha val="50000"/>
                </a:schemeClr>
              </a:outerShdw>
            </a:effectLst>
          </p:spPr>
          <p:txBody>
            <a:bodyPr lIns="45784" rIns="45784" anchor="ctr"/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2">
                  <a:solidFill>
                    <a:srgbClr val="CC0000"/>
                  </a:solidFill>
                  <a:latin typeface="Arial" charset="0"/>
                </a:rPr>
                <a:t>Key = 3,2</a:t>
              </a:r>
            </a:p>
          </p:txBody>
        </p:sp>
        <p:grpSp>
          <p:nvGrpSpPr>
            <p:cNvPr id="30738" name="Group 57"/>
            <p:cNvGrpSpPr>
              <a:grpSpLocks/>
            </p:cNvGrpSpPr>
            <p:nvPr/>
          </p:nvGrpSpPr>
          <p:grpSpPr bwMode="auto">
            <a:xfrm>
              <a:off x="3548" y="764"/>
              <a:ext cx="816" cy="306"/>
              <a:chOff x="1868" y="1148"/>
              <a:chExt cx="816" cy="306"/>
            </a:xfrm>
          </p:grpSpPr>
          <p:sp>
            <p:nvSpPr>
              <p:cNvPr id="30787" name="Line 58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30788" name="Rectangle 59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30789" name="Rectangle 60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30790" name="Rectangle 61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-10</a:t>
                </a:r>
              </a:p>
            </p:txBody>
          </p:sp>
          <p:sp>
            <p:nvSpPr>
              <p:cNvPr id="30791" name="Rectangle 62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30739" name="Group 63"/>
            <p:cNvGrpSpPr>
              <a:grpSpLocks/>
            </p:cNvGrpSpPr>
            <p:nvPr/>
          </p:nvGrpSpPr>
          <p:grpSpPr bwMode="auto">
            <a:xfrm>
              <a:off x="3548" y="2732"/>
              <a:ext cx="816" cy="309"/>
              <a:chOff x="1868" y="1148"/>
              <a:chExt cx="816" cy="309"/>
            </a:xfrm>
          </p:grpSpPr>
          <p:sp>
            <p:nvSpPr>
              <p:cNvPr id="30782" name="Line 64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30783" name="Rectangle 65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30784" name="Rectangle 66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30785" name="Rectangle 67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-50</a:t>
                </a:r>
              </a:p>
            </p:txBody>
          </p:sp>
          <p:sp>
            <p:nvSpPr>
              <p:cNvPr id="30786" name="Rectangle 68"/>
              <p:cNvSpPr>
                <a:spLocks noChangeArrowheads="1"/>
              </p:cNvSpPr>
              <p:nvPr/>
            </p:nvSpPr>
            <p:spPr bwMode="auto">
              <a:xfrm>
                <a:off x="2060" y="1273"/>
                <a:ext cx="43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30740" name="Group 69"/>
            <p:cNvGrpSpPr>
              <a:grpSpLocks/>
            </p:cNvGrpSpPr>
            <p:nvPr/>
          </p:nvGrpSpPr>
          <p:grpSpPr bwMode="auto">
            <a:xfrm>
              <a:off x="3548" y="1472"/>
              <a:ext cx="816" cy="306"/>
              <a:chOff x="1868" y="1148"/>
              <a:chExt cx="816" cy="306"/>
            </a:xfrm>
          </p:grpSpPr>
          <p:sp>
            <p:nvSpPr>
              <p:cNvPr id="30777" name="Line 70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30778" name="Rectangle 71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30779" name="Rectangle 72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30780" name="Rectangle 73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-60</a:t>
                </a:r>
              </a:p>
            </p:txBody>
          </p:sp>
          <p:sp>
            <p:nvSpPr>
              <p:cNvPr id="30781" name="Rectangle 74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30741" name="Group 75"/>
            <p:cNvGrpSpPr>
              <a:grpSpLocks/>
            </p:cNvGrpSpPr>
            <p:nvPr/>
          </p:nvGrpSpPr>
          <p:grpSpPr bwMode="auto">
            <a:xfrm>
              <a:off x="3548" y="1820"/>
              <a:ext cx="816" cy="306"/>
              <a:chOff x="1868" y="1148"/>
              <a:chExt cx="816" cy="306"/>
            </a:xfrm>
          </p:grpSpPr>
          <p:sp>
            <p:nvSpPr>
              <p:cNvPr id="30772" name="Line 76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30773" name="Rectangle 77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30774" name="Rectangle 78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30775" name="Rectangle 79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-90</a:t>
                </a:r>
              </a:p>
            </p:txBody>
          </p:sp>
          <p:sp>
            <p:nvSpPr>
              <p:cNvPr id="30776" name="Rectangle 80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30742" name="Group 81"/>
            <p:cNvGrpSpPr>
              <a:grpSpLocks/>
            </p:cNvGrpSpPr>
            <p:nvPr/>
          </p:nvGrpSpPr>
          <p:grpSpPr bwMode="auto">
            <a:xfrm>
              <a:off x="3548" y="2492"/>
              <a:ext cx="816" cy="306"/>
              <a:chOff x="1868" y="1148"/>
              <a:chExt cx="816" cy="306"/>
            </a:xfrm>
          </p:grpSpPr>
          <p:sp>
            <p:nvSpPr>
              <p:cNvPr id="30767" name="Line 82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30768" name="Rectangle 83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30769" name="Rectangle 84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30770" name="Rectangle 85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-120</a:t>
                </a:r>
              </a:p>
            </p:txBody>
          </p:sp>
          <p:sp>
            <p:nvSpPr>
              <p:cNvPr id="30771" name="Rectangle 86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30743" name="Group 87"/>
            <p:cNvGrpSpPr>
              <a:grpSpLocks/>
            </p:cNvGrpSpPr>
            <p:nvPr/>
          </p:nvGrpSpPr>
          <p:grpSpPr bwMode="auto">
            <a:xfrm>
              <a:off x="3548" y="3404"/>
              <a:ext cx="816" cy="306"/>
              <a:chOff x="1868" y="1148"/>
              <a:chExt cx="816" cy="306"/>
            </a:xfrm>
          </p:grpSpPr>
          <p:sp>
            <p:nvSpPr>
              <p:cNvPr id="30762" name="Line 88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30763" name="Rectangle 89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30764" name="Rectangle 90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30765" name="Rectangle 91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-180</a:t>
                </a:r>
              </a:p>
            </p:txBody>
          </p:sp>
          <p:sp>
            <p:nvSpPr>
              <p:cNvPr id="30766" name="Rectangle 92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30744" name="Group 93"/>
            <p:cNvGrpSpPr>
              <a:grpSpLocks/>
            </p:cNvGrpSpPr>
            <p:nvPr/>
          </p:nvGrpSpPr>
          <p:grpSpPr bwMode="auto">
            <a:xfrm>
              <a:off x="3548" y="1082"/>
              <a:ext cx="816" cy="306"/>
              <a:chOff x="1868" y="1148"/>
              <a:chExt cx="816" cy="306"/>
            </a:xfrm>
          </p:grpSpPr>
          <p:sp>
            <p:nvSpPr>
              <p:cNvPr id="30757" name="Line 94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30758" name="Rectangle 95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30759" name="Rectangle 96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30760" name="Rectangle 97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-80</a:t>
                </a:r>
              </a:p>
            </p:txBody>
          </p:sp>
          <p:sp>
            <p:nvSpPr>
              <p:cNvPr id="30761" name="Rectangle 98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30745" name="Group 99"/>
            <p:cNvGrpSpPr>
              <a:grpSpLocks/>
            </p:cNvGrpSpPr>
            <p:nvPr/>
          </p:nvGrpSpPr>
          <p:grpSpPr bwMode="auto">
            <a:xfrm>
              <a:off x="3548" y="2090"/>
              <a:ext cx="816" cy="306"/>
              <a:chOff x="1868" y="1148"/>
              <a:chExt cx="816" cy="306"/>
            </a:xfrm>
          </p:grpSpPr>
          <p:sp>
            <p:nvSpPr>
              <p:cNvPr id="30752" name="Line 100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30753" name="Rectangle 101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30754" name="Rectangle 102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30755" name="Rectangle 103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-160</a:t>
                </a:r>
              </a:p>
            </p:txBody>
          </p:sp>
          <p:sp>
            <p:nvSpPr>
              <p:cNvPr id="30756" name="Rectangle 104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  <p:grpSp>
          <p:nvGrpSpPr>
            <p:cNvPr id="30746" name="Group 105"/>
            <p:cNvGrpSpPr>
              <a:grpSpLocks/>
            </p:cNvGrpSpPr>
            <p:nvPr/>
          </p:nvGrpSpPr>
          <p:grpSpPr bwMode="auto">
            <a:xfrm>
              <a:off x="3548" y="3116"/>
              <a:ext cx="816" cy="306"/>
              <a:chOff x="1868" y="1148"/>
              <a:chExt cx="816" cy="306"/>
            </a:xfrm>
          </p:grpSpPr>
          <p:sp>
            <p:nvSpPr>
              <p:cNvPr id="30747" name="Line 106"/>
              <p:cNvSpPr>
                <a:spLocks noChangeShapeType="1"/>
              </p:cNvSpPr>
              <p:nvPr/>
            </p:nvSpPr>
            <p:spPr bwMode="auto">
              <a:xfrm>
                <a:off x="2060" y="129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45784" rIns="45784" anchor="ctr">
                <a:spAutoFit/>
              </a:bodyPr>
              <a:lstStyle/>
              <a:p>
                <a:endParaRPr lang="en-US" sz="1803"/>
              </a:p>
            </p:txBody>
          </p:sp>
          <p:sp>
            <p:nvSpPr>
              <p:cNvPr id="30748" name="Rectangle 107"/>
              <p:cNvSpPr>
                <a:spLocks noChangeArrowheads="1"/>
              </p:cNvSpPr>
              <p:nvPr/>
            </p:nvSpPr>
            <p:spPr bwMode="auto">
              <a:xfrm>
                <a:off x="1868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30749" name="Rectangle 108"/>
              <p:cNvSpPr>
                <a:spLocks noChangeArrowheads="1"/>
              </p:cNvSpPr>
              <p:nvPr/>
            </p:nvSpPr>
            <p:spPr bwMode="auto">
              <a:xfrm>
                <a:off x="2492" y="1202"/>
                <a:ext cx="192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2"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30750" name="Rectangle 109"/>
              <p:cNvSpPr>
                <a:spLocks noChangeArrowheads="1"/>
              </p:cNvSpPr>
              <p:nvPr/>
            </p:nvSpPr>
            <p:spPr bwMode="auto">
              <a:xfrm>
                <a:off x="2060" y="1148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-280</a:t>
                </a:r>
              </a:p>
            </p:txBody>
          </p:sp>
          <p:sp>
            <p:nvSpPr>
              <p:cNvPr id="30751" name="Rectangle 110"/>
              <p:cNvSpPr>
                <a:spLocks noChangeArrowheads="1"/>
              </p:cNvSpPr>
              <p:nvPr/>
            </p:nvSpPr>
            <p:spPr bwMode="auto">
              <a:xfrm>
                <a:off x="2060" y="1275"/>
                <a:ext cx="4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5784" rIns="45784" anchor="ctr">
                <a:spAutoFit/>
              </a:bodyPr>
              <a:lstStyle>
                <a:lvl1pPr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lnSpc>
                    <a:spcPct val="90000"/>
                  </a:lnSpc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402">
                    <a:latin typeface="Courier New" panose="02070309020205020404" pitchFamily="49" charset="0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826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87552"/>
          </a:xfrm>
        </p:spPr>
        <p:txBody>
          <a:bodyPr>
            <a:normAutofit fontScale="90000"/>
          </a:bodyPr>
          <a:lstStyle/>
          <a:p>
            <a:r>
              <a:rPr lang="en-US"/>
              <a:t>More on Matrix –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http://www.mathcs.emory.edu/~cheung/Courses/554/Syllabus/9-parallel/matrix-mult.html</a:t>
            </a:r>
            <a:endParaRPr lang="en-US"/>
          </a:p>
          <a:p>
            <a:endParaRPr lang="en-US"/>
          </a:p>
          <a:p>
            <a:r>
              <a:rPr lang="en-US"/>
              <a:t>Machine Learning</a:t>
            </a:r>
          </a:p>
          <a:p>
            <a:pPr lvl="1"/>
            <a:r>
              <a:rPr lang="en-US">
                <a:hlinkClick r:id="rId3"/>
              </a:rPr>
              <a:t>https://www.youtube.com/watch?v=TCA2VuHTHcM</a:t>
            </a:r>
            <a:endParaRPr lang="en-US"/>
          </a:p>
          <a:p>
            <a:pPr lvl="1"/>
            <a:r>
              <a:rPr lang="en-US">
                <a:hlinkClick r:id="rId4"/>
              </a:rPr>
              <a:t>https://www.coursera.org/lecture/machine-learning/map-reduce-and-data-parallelism-10sqI</a:t>
            </a: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80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596-832E-219C-39D8-15902DF6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 of Map/Reduce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C13A-F654-790D-0D26-E4C6E41EB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481060" cy="4495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Host size</a:t>
            </a:r>
          </a:p>
          <a:p>
            <a:pPr lvl="1"/>
            <a:r>
              <a:rPr lang="en-US" dirty="0"/>
              <a:t>For each host, find the total number of bytes</a:t>
            </a:r>
          </a:p>
          <a:p>
            <a:r>
              <a:rPr lang="en-US" dirty="0"/>
              <a:t>Language model</a:t>
            </a:r>
          </a:p>
          <a:p>
            <a:pPr lvl="1"/>
            <a:r>
              <a:rPr lang="en-US" dirty="0"/>
              <a:t>Count the number of times every n-word sequence occurs in a large pile of documents</a:t>
            </a:r>
          </a:p>
          <a:p>
            <a:r>
              <a:rPr lang="en-US" dirty="0"/>
              <a:t>Graph reversal</a:t>
            </a:r>
          </a:p>
          <a:p>
            <a:pPr lvl="1"/>
            <a:r>
              <a:rPr lang="en-US" altLang="en-US" dirty="0"/>
              <a:t>Construct the graph in which all the links are reversed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more…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check and work by yourself if interested.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A4533-2E0E-C054-777E-014D7D1A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D0652-2B90-26EC-35AE-972A03C7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44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Host size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/>
              <a:t>Suppose we have a large web corpus</a:t>
            </a:r>
          </a:p>
          <a:p>
            <a:r>
              <a:rPr lang="en-US"/>
              <a:t>Look at the metadata file</a:t>
            </a:r>
          </a:p>
          <a:p>
            <a:pPr lvl="1"/>
            <a:r>
              <a:rPr lang="en-US"/>
              <a:t>Lines of the form: (URL, size, date, …)</a:t>
            </a:r>
          </a:p>
          <a:p>
            <a:r>
              <a:rPr lang="en-US" b="1"/>
              <a:t>For each host, find the total number of bytes</a:t>
            </a:r>
          </a:p>
          <a:p>
            <a:pPr lvl="1"/>
            <a:r>
              <a:rPr lang="en-US"/>
              <a:t>That is, the sum of the page sizes for all URLs from that particular host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5576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C7CF6BA5-C80D-4A55-AC92-E73B3C40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latin typeface="Whitney-BlackSC" charset="0"/>
                <a:ea typeface="ＭＳ Ｐゴシック" panose="020B0600070205080204" pitchFamily="34" charset="-128"/>
              </a:rPr>
              <a:t>Chaining Multiple MapReduce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4D8A-E749-4198-ABA0-DFD26B465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455613">
              <a:lnSpc>
                <a:spcPct val="80000"/>
              </a:lnSpc>
              <a:spcBef>
                <a:spcPts val="600"/>
              </a:spcBef>
              <a:buClr>
                <a:srgbClr val="1F497D"/>
              </a:buClr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2800">
                <a:solidFill>
                  <a:srgbClr val="1F497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Count of URL access frequency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Input: Log of accessed URLs, e.g., from proxy server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Output: For each URL, % of total accesses for that URL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endParaRPr lang="en-GB" altLang="en-US" sz="24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Map – </a:t>
            </a:r>
            <a:r>
              <a:rPr lang="en-GB" altLang="en-US" sz="2000" i="1">
                <a:solidFill>
                  <a:srgbClr val="C050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Process web log and outputs &lt;URL, 1&gt;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Multiple Reducers - </a:t>
            </a:r>
            <a:r>
              <a:rPr lang="en-GB" altLang="en-US" sz="2000" i="1">
                <a:solidFill>
                  <a:srgbClr val="C050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Emits &lt;URL, </a:t>
            </a:r>
            <a:r>
              <a:rPr lang="en-GB" altLang="en-US" sz="2000" i="1" err="1">
                <a:solidFill>
                  <a:srgbClr val="C050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URL_count</a:t>
            </a:r>
            <a:r>
              <a:rPr lang="en-GB" altLang="en-US" sz="2000" i="1">
                <a:solidFill>
                  <a:srgbClr val="C050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	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buClr>
                <a:srgbClr val="C0504D"/>
              </a:buClr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2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(So far, like Wordcount. But still need %)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Chain another MapReduce job after above one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Map – </a:t>
            </a:r>
            <a:r>
              <a:rPr lang="en-GB" altLang="en-US" sz="2000" i="1">
                <a:solidFill>
                  <a:srgbClr val="C050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Processes &lt;URL, </a:t>
            </a:r>
            <a:r>
              <a:rPr lang="en-GB" altLang="en-US" sz="2000" i="1" err="1">
                <a:solidFill>
                  <a:srgbClr val="C050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URL_count</a:t>
            </a:r>
            <a:r>
              <a:rPr lang="en-GB" altLang="en-US" sz="2000" i="1">
                <a:solidFill>
                  <a:srgbClr val="C050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 </a:t>
            </a:r>
            <a:r>
              <a:rPr lang="en-GB" altLang="en-US" sz="20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and outputs      </a:t>
            </a:r>
            <a:r>
              <a:rPr lang="en-GB" altLang="en-US" sz="2000" i="1">
                <a:solidFill>
                  <a:srgbClr val="C050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&lt;1, (&lt;URL, </a:t>
            </a:r>
            <a:r>
              <a:rPr lang="en-GB" altLang="en-US" sz="2000" i="1" err="1">
                <a:solidFill>
                  <a:srgbClr val="C050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URL_count</a:t>
            </a:r>
            <a:r>
              <a:rPr lang="en-GB" altLang="en-US" sz="2000" i="1">
                <a:solidFill>
                  <a:srgbClr val="C050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 )&gt;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 Reducer – Sums up </a:t>
            </a:r>
            <a:r>
              <a:rPr lang="en-GB" altLang="en-US" sz="2400" i="1" err="1">
                <a:solidFill>
                  <a:srgbClr val="C050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URL_count’s</a:t>
            </a: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to calculate </a:t>
            </a:r>
            <a:r>
              <a:rPr lang="en-GB" altLang="en-US" sz="240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overall_count</a:t>
            </a:r>
            <a:r>
              <a:rPr lang="en-GB" altLang="en-US" sz="2400">
                <a:latin typeface="Times New Roman" panose="02020603050405020304" pitchFamily="18" charset="0"/>
                <a:ea typeface="ＭＳ Ｐゴシック" panose="020B0600070205080204" pitchFamily="34" charset="-128"/>
              </a:rPr>
              <a:t>. 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r>
              <a:rPr lang="en-GB" altLang="en-US" sz="2400" i="1">
                <a:solidFill>
                  <a:srgbClr val="C050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</a:t>
            </a:r>
            <a:r>
              <a:rPr lang="en-GB" altLang="en-US" sz="2000" i="1">
                <a:solidFill>
                  <a:srgbClr val="C050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Emits multiple &lt;URL, </a:t>
            </a:r>
            <a:r>
              <a:rPr lang="en-GB" altLang="en-US" sz="2000" i="1" err="1">
                <a:solidFill>
                  <a:srgbClr val="C050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URL_count</a:t>
            </a:r>
            <a:r>
              <a:rPr lang="en-GB" altLang="en-US" sz="2000" i="1">
                <a:solidFill>
                  <a:srgbClr val="C050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</a:t>
            </a:r>
            <a:r>
              <a:rPr lang="en-GB" altLang="en-US" sz="2000" i="1" err="1">
                <a:solidFill>
                  <a:srgbClr val="C050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overall_count</a:t>
            </a:r>
            <a:r>
              <a:rPr lang="en-GB" altLang="en-US" sz="2000" i="1">
                <a:solidFill>
                  <a:srgbClr val="C0504D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&gt;</a:t>
            </a: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buClr>
                <a:srgbClr val="C0504D"/>
              </a:buClr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endParaRPr lang="en-GB" altLang="en-US" sz="20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739775" lvl="1" indent="-282575" defTabSz="455613">
              <a:lnSpc>
                <a:spcPct val="80000"/>
              </a:lnSpc>
              <a:spcBef>
                <a:spcPts val="500"/>
              </a:spcBef>
              <a:buClr>
                <a:srgbClr val="C0504D"/>
              </a:buClr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endParaRPr lang="en-GB" altLang="en-US" sz="20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0" indent="0" defTabSz="455613">
              <a:lnSpc>
                <a:spcPct val="80000"/>
              </a:lnSpc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08850" algn="l"/>
                <a:tab pos="8223250" algn="l"/>
                <a:tab pos="9137650" algn="l"/>
                <a:tab pos="1005205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935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Language Model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chemeClr val="accent3"/>
                </a:solidFill>
              </a:rPr>
              <a:t>Statistical machine translation:</a:t>
            </a:r>
          </a:p>
          <a:p>
            <a:pPr lvl="1"/>
            <a:r>
              <a:rPr lang="en-US"/>
              <a:t>Need to count number of times every 5-word sequence occurs in a large corpus of documents</a:t>
            </a:r>
          </a:p>
          <a:p>
            <a:pPr lvl="8"/>
            <a:endParaRPr lang="en-US"/>
          </a:p>
          <a:p>
            <a:r>
              <a:rPr lang="en-US" b="1"/>
              <a:t>Very easy with </a:t>
            </a:r>
            <a:r>
              <a:rPr lang="en-US" b="1" err="1"/>
              <a:t>MapReduce</a:t>
            </a:r>
            <a:r>
              <a:rPr lang="en-US" b="1"/>
              <a:t>:</a:t>
            </a:r>
          </a:p>
          <a:p>
            <a:pPr lvl="1"/>
            <a:r>
              <a:rPr lang="en-US" b="1"/>
              <a:t>Map:</a:t>
            </a:r>
            <a:r>
              <a:rPr lang="en-US"/>
              <a:t> </a:t>
            </a:r>
          </a:p>
          <a:p>
            <a:pPr lvl="2"/>
            <a:r>
              <a:rPr lang="en-US"/>
              <a:t>Extract (5-word sequence, count) from document</a:t>
            </a:r>
          </a:p>
          <a:p>
            <a:pPr lvl="1"/>
            <a:r>
              <a:rPr lang="en-US" b="1"/>
              <a:t>Reduce: </a:t>
            </a:r>
          </a:p>
          <a:p>
            <a:pPr lvl="2"/>
            <a:r>
              <a:rPr lang="en-US"/>
              <a:t>Combine the counts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8523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EDB0A367-8F6F-4B55-97C8-33A44EBD3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: Graph reversal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F4D87965-1DCF-4905-AD28-9933C7952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Given a directed graph as an adjacency list: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src1: dest11, dest12, 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src2: dest21, dest22, …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r>
              <a:rPr lang="en-US" altLang="en-US" dirty="0"/>
              <a:t>Construct the graph in which all the links are reversed</a:t>
            </a:r>
          </a:p>
          <a:p>
            <a:endParaRPr lang="en-US" altLang="en-US" dirty="0"/>
          </a:p>
          <a:p>
            <a:r>
              <a:rPr lang="en-US" altLang="en-US" dirty="0"/>
              <a:t>Can be done in two phases and each phase involves a map/reduce.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Phase 1 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17" y="1371919"/>
            <a:ext cx="1152538" cy="507116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298865" y="1292432"/>
            <a:ext cx="8622576" cy="534141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53" tIns="38153" rIns="38153" bIns="38153"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public class P1Mapper extends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MapReduceBase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implements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Mapper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602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   public void map(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WritableComparable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key, Writable values,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   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OutputCollector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output, Reporter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reporter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) throws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IOException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try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GraphEdge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e = new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GraphEdge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values.toString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IntWritable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k;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if 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e.tag.equals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("A"))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k = new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IntWritable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e.toNode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else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k = new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IntWritable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e.fromNode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output.collect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(k, new Text(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e.toString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()));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} catch 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BadGraphException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e) {}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602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9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Architecture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90600" y="3733800"/>
            <a:ext cx="1295400" cy="1828800"/>
            <a:chOff x="912" y="1536"/>
            <a:chExt cx="1488" cy="2160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Mem</a:t>
              </a:r>
            </a:p>
          </p:txBody>
        </p:sp>
        <p:sp>
          <p:nvSpPr>
            <p:cNvPr id="52229" name="AutoShape 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Disk</a:t>
              </a: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CPU</a:t>
              </a: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276600" y="3733800"/>
            <a:ext cx="1295400" cy="1828800"/>
            <a:chOff x="912" y="1536"/>
            <a:chExt cx="1488" cy="2160"/>
          </a:xfrm>
        </p:grpSpPr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Mem</a:t>
              </a:r>
            </a:p>
          </p:txBody>
        </p:sp>
        <p:sp>
          <p:nvSpPr>
            <p:cNvPr id="52240" name="AutoShape 16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Disk</a:t>
              </a: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CPU</a:t>
              </a: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438400" y="42672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…</a:t>
            </a:r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1981200" y="28194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Switch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flipH="1">
            <a:off x="16002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30480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914400" y="5715000"/>
            <a:ext cx="3863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Each rack contains 16-64 nodes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953000" y="3733800"/>
            <a:ext cx="1295400" cy="1828800"/>
            <a:chOff x="912" y="1536"/>
            <a:chExt cx="1488" cy="2160"/>
          </a:xfrm>
        </p:grpSpPr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Mem</a:t>
              </a:r>
            </a:p>
          </p:txBody>
        </p:sp>
        <p:sp>
          <p:nvSpPr>
            <p:cNvPr id="52264" name="AutoShape 40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Disk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CPU</a:t>
              </a:r>
            </a:p>
          </p:txBody>
        </p:sp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7239000" y="3733800"/>
            <a:ext cx="1295400" cy="1828800"/>
            <a:chOff x="912" y="1536"/>
            <a:chExt cx="1488" cy="2160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Mem</a:t>
              </a:r>
            </a:p>
          </p:txBody>
        </p:sp>
        <p:sp>
          <p:nvSpPr>
            <p:cNvPr id="52269" name="AutoShape 4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Disk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CPU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sp>
        <p:nvSpPr>
          <p:cNvPr id="52272" name="Text Box 48"/>
          <p:cNvSpPr txBox="1">
            <a:spLocks noChangeArrowheads="1"/>
          </p:cNvSpPr>
          <p:nvPr/>
        </p:nvSpPr>
        <p:spPr bwMode="auto">
          <a:xfrm>
            <a:off x="6400800" y="4267200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…</a:t>
            </a:r>
          </a:p>
        </p:txBody>
      </p:sp>
      <p:sp>
        <p:nvSpPr>
          <p:cNvPr id="52273" name="Rectangle 49"/>
          <p:cNvSpPr>
            <a:spLocks noChangeArrowheads="1"/>
          </p:cNvSpPr>
          <p:nvPr/>
        </p:nvSpPr>
        <p:spPr bwMode="auto">
          <a:xfrm>
            <a:off x="5943600" y="28194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Switch</a:t>
            </a:r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H="1">
            <a:off x="55626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70104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2276" name="Rectangle 52"/>
          <p:cNvSpPr>
            <a:spLocks noChangeArrowheads="1"/>
          </p:cNvSpPr>
          <p:nvPr/>
        </p:nvSpPr>
        <p:spPr bwMode="auto">
          <a:xfrm>
            <a:off x="3886200" y="19050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Switch</a:t>
            </a:r>
          </a:p>
        </p:txBody>
      </p:sp>
      <p:sp>
        <p:nvSpPr>
          <p:cNvPr id="52277" name="Line 53"/>
          <p:cNvSpPr>
            <a:spLocks noChangeShapeType="1"/>
          </p:cNvSpPr>
          <p:nvPr/>
        </p:nvSpPr>
        <p:spPr bwMode="auto">
          <a:xfrm flipV="1">
            <a:off x="2667000" y="2209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5105400" y="2209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533400" y="1828800"/>
            <a:ext cx="21828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Gbps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between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any pair of nodes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in a rack</a:t>
            </a:r>
          </a:p>
        </p:txBody>
      </p:sp>
      <p:sp>
        <p:nvSpPr>
          <p:cNvPr id="52280" name="Text Box 56"/>
          <p:cNvSpPr txBox="1">
            <a:spLocks noChangeArrowheads="1"/>
          </p:cNvSpPr>
          <p:nvPr/>
        </p:nvSpPr>
        <p:spPr bwMode="auto">
          <a:xfrm>
            <a:off x="2895600" y="1447800"/>
            <a:ext cx="430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2-10 Gbps backbone between racks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8063" y="6260068"/>
            <a:ext cx="8169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2011 it was estimated that Google had 1M machines,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3"/>
              </a:rPr>
              <a:t>http://bit.ly/Shh0RO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J. Leskovec, A. Rajaraman, J. Ullman: Mining of Massive Datasets, http://www.mmds.org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2225-5612-419B-A8D5-4B8EEE4C217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230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2" grpId="0"/>
      <p:bldP spid="52273" grpId="0" animBg="1"/>
      <p:bldP spid="52274" grpId="0" animBg="1"/>
      <p:bldP spid="52275" grpId="0" animBg="1"/>
      <p:bldP spid="52276" grpId="0" animBg="1"/>
      <p:bldP spid="52277" grpId="0" animBg="1"/>
      <p:bldP spid="52278" grpId="0" animBg="1"/>
      <p:bldP spid="5228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Phase 1 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17" y="1371919"/>
            <a:ext cx="1152538" cy="507116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146253" y="1292432"/>
            <a:ext cx="8845135" cy="534141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53" tIns="38153" rIns="38153" bIns="38153"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public class P1Reducer extends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MapReduceBase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implements Reducer {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602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public void reduce(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WritableComparable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key,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Iterator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values,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	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OutputCollector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output, Reporter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reporter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	throws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IOException</a:t>
            </a:r>
            <a:endParaRPr lang="en-US" sz="1602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  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Text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outv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= new Text(""); // Don't really need output values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/* First split edges into A and B categories */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LinkedList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&lt;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GraphEdge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&gt;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alist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= new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LinkedList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&lt;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GraphEdge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&gt;();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LinkedList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&lt;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GraphEdge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&gt;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blist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= new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LinkedList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&lt;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GraphEdge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&gt;();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while(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values.hasNext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try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   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GraphEdge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e = 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	new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GraphEdge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values.next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().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toString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    if 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e.tag.equals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("A"))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	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alist.add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(e);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    } else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	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blist.add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(e);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 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} catch 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BadGraphException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e) {}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// Continued</a:t>
            </a:r>
          </a:p>
        </p:txBody>
      </p:sp>
    </p:spTree>
    <p:extLst>
      <p:ext uri="{BB962C8B-B14F-4D97-AF65-F5344CB8AC3E}">
        <p14:creationId xmlns:p14="http://schemas.microsoft.com/office/powerpoint/2010/main" val="1989942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MM Phase 1 Reducer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17" y="1371919"/>
            <a:ext cx="1152538" cy="507116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298865" y="1292432"/>
            <a:ext cx="8622576" cy="5341419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53" tIns="38153" rIns="38153" bIns="38153"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// Continuation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602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Iterator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&lt;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GraphEdge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&gt;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aset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alist.iterator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// For each incoming edge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while(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aset.hasNext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GraphEdge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aedge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aset.next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// For each outgoing edge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Iterator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&lt;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GraphEdge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&gt;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bset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blist.iterator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while 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bset.hasNext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   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GraphEdge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bedge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bset.next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   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GraphEdge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newe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aedge.contractProd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bedge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    // Null would indicate invalid contraction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    if 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newe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!= null)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	Text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outk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= new Text(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newe.toString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	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output.collect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outk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outv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 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602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652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Phase 2 Mapper</a:t>
            </a:r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298865" y="1292433"/>
            <a:ext cx="8622576" cy="35100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53" tIns="38153" rIns="38153" bIns="38153"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public class P2Mapper extends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MapReduceBase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implements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Mapper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602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   public void map(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WritableComparable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key, Writable values,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   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OutputCollector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output, Reporter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reporter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	throws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IOException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String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es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values.toString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try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GraphEdge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e = new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GraphEdge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es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// Key based on head &amp; tail nodes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String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ks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e.fromNode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+ " " +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e.toNode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output.collect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(new Text(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ks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), new Text(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e.toString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()));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} catch 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BadGraphException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e) {}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8931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Graph Phase 2 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17" y="1371919"/>
            <a:ext cx="1152538" cy="507116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222559" y="910902"/>
            <a:ext cx="8622576" cy="5875561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53" tIns="38153" rIns="38153" bIns="38153"/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public class P2Reducer extends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MapReduceBase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implements Reducer {</a:t>
            </a:r>
          </a:p>
          <a:p>
            <a:pPr eaLnBrk="0" hangingPunct="0">
              <a:lnSpc>
                <a:spcPct val="90000"/>
              </a:lnSpc>
              <a:defRPr/>
            </a:pPr>
            <a:endParaRPr lang="en-US" sz="1602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public void reduce(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WritableComparable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key,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Iterator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values,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	  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OutputCollector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output, Reporter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reporter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		throws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IOException</a:t>
            </a:r>
            <a:endParaRPr lang="en-US" sz="1602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  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GraphEdge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efinal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= null;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while 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efinal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== null &amp;&amp;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values.hasNext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try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efinal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= new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GraphEdge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values.next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().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toString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} catch 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BadGraphException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e) {}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efinal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!= null)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while(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values.hasNext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try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   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GraphEdge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eother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	new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GraphEdge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values.next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().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toString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   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efinal.weight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+= 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eother.weight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} catch 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BadGraphException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e) {}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    if 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efinal.weight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!= 0)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output.collect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(new Text(</a:t>
            </a:r>
            <a:r>
              <a:rPr lang="en-US" sz="1602" err="1">
                <a:latin typeface="Courier New" pitchFamily="49" charset="0"/>
                <a:cs typeface="Courier New" pitchFamily="49" charset="0"/>
                <a:sym typeface="Courier New Bold" charset="0"/>
              </a:rPr>
              <a:t>efinal.toString</a:t>
            </a: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()),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		new Text(""));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	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2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29905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FB77-B861-812A-1A59-E462FBF7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75A7B-162E-6E4A-F67F-8B671FAF6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PageRank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538B4-2F2E-961F-3BF3-8D716343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40723-A8F1-E731-B035-B0B011E4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7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2225-5612-419B-A8D5-4B8EEE4C217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026" name="Picture 2" descr="http://www.filecluster.com/reviews/wp-content/uploads/2008/11/server_ra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5" y="1"/>
            <a:ext cx="94326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58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Large-scale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Large-scale computing</a:t>
            </a:r>
            <a:r>
              <a:rPr lang="en-US" dirty="0">
                <a:solidFill>
                  <a:srgbClr val="008000"/>
                </a:solidFill>
              </a:rPr>
              <a:t> for </a:t>
            </a:r>
            <a:r>
              <a:rPr lang="en-US" b="1" dirty="0">
                <a:solidFill>
                  <a:srgbClr val="008000"/>
                </a:solidFill>
              </a:rPr>
              <a:t>data mining 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dirty="0">
                <a:solidFill>
                  <a:srgbClr val="008000"/>
                </a:solidFill>
              </a:rPr>
              <a:t>problems on </a:t>
            </a:r>
            <a:r>
              <a:rPr lang="en-US" b="1" dirty="0">
                <a:solidFill>
                  <a:srgbClr val="008000"/>
                </a:solidFill>
              </a:rPr>
              <a:t>commodity hardware</a:t>
            </a:r>
          </a:p>
          <a:p>
            <a:r>
              <a:rPr lang="en-US" b="1" dirty="0"/>
              <a:t>Challenges: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How do you distribute computation?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How can we make it easy to write distributed programs?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Machines fail:</a:t>
            </a:r>
          </a:p>
          <a:p>
            <a:pPr lvl="2"/>
            <a:r>
              <a:rPr lang="en-US" dirty="0"/>
              <a:t>One server may stay up 3 years (1,000 days)</a:t>
            </a:r>
          </a:p>
          <a:p>
            <a:pPr lvl="2"/>
            <a:r>
              <a:rPr lang="en-US" dirty="0"/>
              <a:t>If you have 1,000 servers, expect to loose 1/day</a:t>
            </a:r>
          </a:p>
          <a:p>
            <a:pPr lvl="2"/>
            <a:r>
              <a:rPr lang="en-US" dirty="0"/>
              <a:t>People estimated Google had ~1M machines in 2011</a:t>
            </a:r>
          </a:p>
          <a:p>
            <a:pPr lvl="3"/>
            <a:r>
              <a:rPr lang="en-US" dirty="0"/>
              <a:t>1,000 machines fail every day!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2225-5612-419B-A8D5-4B8EEE4C217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7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and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10600" cy="5562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Issue:</a:t>
            </a:r>
            <a:r>
              <a:rPr lang="en-US" b="1" dirty="0"/>
              <a:t> Copying data over a network takes time</a:t>
            </a:r>
          </a:p>
          <a:p>
            <a:r>
              <a:rPr lang="en-US" b="1" dirty="0">
                <a:solidFill>
                  <a:srgbClr val="008000"/>
                </a:solidFill>
              </a:rPr>
              <a:t>Idea:</a:t>
            </a:r>
          </a:p>
          <a:p>
            <a:pPr lvl="1"/>
            <a:r>
              <a:rPr lang="en-US" dirty="0"/>
              <a:t>Bring computation close to the data</a:t>
            </a:r>
          </a:p>
          <a:p>
            <a:pPr lvl="1"/>
            <a:r>
              <a:rPr lang="en-US" dirty="0"/>
              <a:t>Store files multiple times for reliability</a:t>
            </a:r>
          </a:p>
          <a:p>
            <a:r>
              <a:rPr lang="en-US" b="1" dirty="0">
                <a:solidFill>
                  <a:srgbClr val="0000FF"/>
                </a:solidFill>
              </a:rPr>
              <a:t>Map-reduce</a:t>
            </a:r>
            <a:r>
              <a:rPr lang="en-US" dirty="0">
                <a:solidFill>
                  <a:srgbClr val="0000FF"/>
                </a:solidFill>
              </a:rPr>
              <a:t> addresses these problems</a:t>
            </a:r>
          </a:p>
          <a:p>
            <a:pPr lvl="1"/>
            <a:r>
              <a:rPr lang="en-US" dirty="0"/>
              <a:t>Google’s computational/data manipulation model</a:t>
            </a:r>
          </a:p>
          <a:p>
            <a:pPr lvl="1"/>
            <a:r>
              <a:rPr lang="en-US" dirty="0"/>
              <a:t>Elegant way to work with big data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Storage Infrastructure – File system</a:t>
            </a:r>
          </a:p>
          <a:p>
            <a:pPr lvl="2"/>
            <a:r>
              <a:rPr lang="en-US" dirty="0"/>
              <a:t>Google: GFS. </a:t>
            </a:r>
            <a:r>
              <a:rPr lang="en-US" dirty="0" err="1"/>
              <a:t>Hadoop</a:t>
            </a:r>
            <a:r>
              <a:rPr lang="en-US" dirty="0"/>
              <a:t>: HDFS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Programming model</a:t>
            </a:r>
          </a:p>
          <a:p>
            <a:pPr lvl="2"/>
            <a:r>
              <a:rPr lang="en-US" dirty="0"/>
              <a:t>Map-Reduce</a:t>
            </a:r>
            <a:endParaRPr lang="en-US" sz="1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2225-5612-419B-A8D5-4B8EEE4C217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1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Infrastructure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Problem:</a:t>
            </a:r>
            <a:endParaRPr lang="en-US" b="1" dirty="0"/>
          </a:p>
          <a:p>
            <a:pPr lvl="1"/>
            <a:r>
              <a:rPr lang="en-US" dirty="0"/>
              <a:t>If nodes fail, how to store data persistently? </a:t>
            </a:r>
          </a:p>
          <a:p>
            <a:r>
              <a:rPr lang="en-US" b="1" dirty="0">
                <a:solidFill>
                  <a:schemeClr val="accent4"/>
                </a:solidFill>
              </a:rPr>
              <a:t>Answer: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Distributed File System:</a:t>
            </a:r>
          </a:p>
          <a:p>
            <a:pPr lvl="2"/>
            <a:r>
              <a:rPr lang="en-US" dirty="0"/>
              <a:t>Provides global file namespace</a:t>
            </a:r>
          </a:p>
          <a:p>
            <a:pPr lvl="2"/>
            <a:r>
              <a:rPr lang="en-US" dirty="0"/>
              <a:t>Google GFS; </a:t>
            </a:r>
            <a:r>
              <a:rPr lang="en-US" dirty="0" err="1"/>
              <a:t>Hadoop</a:t>
            </a:r>
            <a:r>
              <a:rPr lang="en-US" dirty="0"/>
              <a:t> HDFS;</a:t>
            </a:r>
          </a:p>
          <a:p>
            <a:r>
              <a:rPr lang="en-US" b="1" dirty="0">
                <a:solidFill>
                  <a:schemeClr val="accent4"/>
                </a:solidFill>
              </a:rPr>
              <a:t>Typical usage pattern</a:t>
            </a:r>
          </a:p>
          <a:p>
            <a:pPr lvl="1"/>
            <a:r>
              <a:rPr lang="en-US" dirty="0"/>
              <a:t>Huge files (100s of GB to TB)</a:t>
            </a:r>
          </a:p>
          <a:p>
            <a:pPr lvl="1"/>
            <a:r>
              <a:rPr lang="en-US" dirty="0"/>
              <a:t>Data is rarely updated in place</a:t>
            </a:r>
          </a:p>
          <a:p>
            <a:pPr lvl="1"/>
            <a:r>
              <a:rPr lang="en-US" dirty="0"/>
              <a:t>Reads and appends are common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2225-5612-419B-A8D5-4B8EEE4C217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02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3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Distributed File System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336884" y="1216152"/>
            <a:ext cx="8349916" cy="5337049"/>
          </a:xfrm>
        </p:spPr>
        <p:txBody>
          <a:bodyPr>
            <a:normAutofit/>
          </a:bodyPr>
          <a:lstStyle/>
          <a:p>
            <a:r>
              <a:rPr lang="en-GB" sz="2800" b="1" dirty="0"/>
              <a:t>Reliable distributed file system</a:t>
            </a:r>
            <a:endParaRPr lang="en-GB" sz="2800" dirty="0"/>
          </a:p>
          <a:p>
            <a:r>
              <a:rPr lang="en-GB" sz="2800" dirty="0"/>
              <a:t>Data kept in “chunks”/blocks spread across machines</a:t>
            </a:r>
          </a:p>
          <a:p>
            <a:r>
              <a:rPr lang="en-GB" sz="2800" dirty="0"/>
              <a:t>Each chunk or block </a:t>
            </a:r>
            <a:r>
              <a:rPr lang="en-GB" sz="2800" dirty="0">
                <a:solidFill>
                  <a:schemeClr val="accent3"/>
                </a:solidFill>
              </a:rPr>
              <a:t>replicated</a:t>
            </a:r>
            <a:r>
              <a:rPr lang="en-GB" sz="2800" dirty="0"/>
              <a:t> on different machines </a:t>
            </a:r>
          </a:p>
          <a:p>
            <a:pPr lvl="1"/>
            <a:r>
              <a:rPr lang="en-GB" sz="2400" dirty="0"/>
              <a:t>Seamless recovery from disk or machine failure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47762" y="3962400"/>
            <a:ext cx="520700" cy="498475"/>
            <a:chOff x="528" y="2160"/>
            <a:chExt cx="328" cy="314"/>
          </a:xfrm>
        </p:grpSpPr>
        <p:sp>
          <p:nvSpPr>
            <p:cNvPr id="11287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1288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C</a:t>
              </a:r>
              <a:r>
                <a:rPr kumimoji="0" lang="en-GB" sz="1800" b="0" i="0" u="none" strike="noStrike" kern="1200" cap="none" spc="0" normalizeH="0" baseline="-2500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0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757362" y="3957638"/>
            <a:ext cx="552450" cy="498475"/>
            <a:chOff x="912" y="2157"/>
            <a:chExt cx="348" cy="314"/>
          </a:xfrm>
        </p:grpSpPr>
        <p:sp>
          <p:nvSpPr>
            <p:cNvPr id="11290" name="AutoShape 26"/>
            <p:cNvSpPr>
              <a:spLocks noChangeArrowheads="1"/>
            </p:cNvSpPr>
            <p:nvPr/>
          </p:nvSpPr>
          <p:spPr bwMode="auto">
            <a:xfrm>
              <a:off x="912" y="2157"/>
              <a:ext cx="34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1291" name="AutoShape 27"/>
            <p:cNvSpPr>
              <a:spLocks noChangeArrowheads="1"/>
            </p:cNvSpPr>
            <p:nvPr/>
          </p:nvSpPr>
          <p:spPr bwMode="auto">
            <a:xfrm>
              <a:off x="918" y="2157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C</a:t>
              </a:r>
              <a:r>
                <a:rPr kumimoji="0" lang="en-GB" sz="1800" b="0" i="0" u="none" strike="noStrike" kern="1200" cap="none" spc="0" normalizeH="0" baseline="-2500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757362" y="4498975"/>
            <a:ext cx="531813" cy="498475"/>
            <a:chOff x="912" y="2498"/>
            <a:chExt cx="335" cy="314"/>
          </a:xfrm>
        </p:grpSpPr>
        <p:sp>
          <p:nvSpPr>
            <p:cNvPr id="11293" name="AutoShape 29"/>
            <p:cNvSpPr>
              <a:spLocks noChangeArrowheads="1"/>
            </p:cNvSpPr>
            <p:nvPr/>
          </p:nvSpPr>
          <p:spPr bwMode="auto">
            <a:xfrm>
              <a:off x="912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912" y="2498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C</a:t>
              </a:r>
              <a:r>
                <a:rPr kumimoji="0" lang="en-GB" sz="1800" b="0" i="0" u="none" strike="noStrike" kern="1200" cap="none" spc="0" normalizeH="0" baseline="-2500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147762" y="4495800"/>
            <a:ext cx="520700" cy="498475"/>
            <a:chOff x="528" y="2496"/>
            <a:chExt cx="328" cy="314"/>
          </a:xfrm>
        </p:grpSpPr>
        <p:sp>
          <p:nvSpPr>
            <p:cNvPr id="11296" name="AutoShape 32"/>
            <p:cNvSpPr>
              <a:spLocks noChangeArrowheads="1"/>
            </p:cNvSpPr>
            <p:nvPr/>
          </p:nvSpPr>
          <p:spPr bwMode="auto">
            <a:xfrm>
              <a:off x="528" y="2496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1297" name="AutoShape 33"/>
            <p:cNvSpPr>
              <a:spLocks noChangeArrowheads="1"/>
            </p:cNvSpPr>
            <p:nvPr/>
          </p:nvSpPr>
          <p:spPr bwMode="auto">
            <a:xfrm>
              <a:off x="533" y="2496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C</a:t>
              </a:r>
              <a:r>
                <a:rPr kumimoji="0" lang="en-GB" sz="1800" b="0" i="0" u="none" strike="noStrike" kern="1200" cap="none" spc="0" normalizeH="0" baseline="-2500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11298" name="AutoShape 34"/>
          <p:cNvSpPr>
            <a:spLocks noChangeArrowheads="1"/>
          </p:cNvSpPr>
          <p:nvPr/>
        </p:nvSpPr>
        <p:spPr bwMode="auto">
          <a:xfrm>
            <a:off x="1047750" y="3886200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299" name="AutoShape 35"/>
          <p:cNvSpPr>
            <a:spLocks noChangeArrowheads="1"/>
          </p:cNvSpPr>
          <p:nvPr/>
        </p:nvSpPr>
        <p:spPr bwMode="auto">
          <a:xfrm rot="16200000">
            <a:off x="1443371" y="4402451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marL="0" marR="0" lvl="0" indent="0" algn="l" defTabSz="914400" rtl="1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Tx/>
              <a:buFont typeface="TradeGothic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radeGothic" pitchFamily="32" charset="0"/>
                <a:ea typeface="+mn-ea"/>
                <a:cs typeface="+mn-cs"/>
              </a:rPr>
              <a:t>Chunk server 1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465822" y="4419600"/>
            <a:ext cx="550863" cy="393700"/>
            <a:chOff x="3099" y="2165"/>
            <a:chExt cx="347" cy="248"/>
          </a:xfrm>
        </p:grpSpPr>
        <p:sp>
          <p:nvSpPr>
            <p:cNvPr id="11301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92D05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1302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273" cy="24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D</a:t>
              </a:r>
              <a:r>
                <a:rPr kumimoji="0" lang="en-GB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459760" y="3970338"/>
            <a:ext cx="558800" cy="498475"/>
            <a:chOff x="3487" y="2165"/>
            <a:chExt cx="352" cy="314"/>
          </a:xfrm>
        </p:grpSpPr>
        <p:sp>
          <p:nvSpPr>
            <p:cNvPr id="1130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1305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C</a:t>
              </a:r>
              <a:r>
                <a:rPr kumimoji="0" lang="en-GB" sz="1800" b="0" i="0" u="none" strike="noStrike" kern="1200" cap="none" spc="0" normalizeH="0" baseline="-2500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11306" name="AutoShape 42"/>
          <p:cNvSpPr>
            <a:spLocks noChangeArrowheads="1"/>
          </p:cNvSpPr>
          <p:nvPr/>
        </p:nvSpPr>
        <p:spPr bwMode="auto">
          <a:xfrm>
            <a:off x="4780373" y="3886200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307" name="AutoShape 43"/>
          <p:cNvSpPr>
            <a:spLocks noChangeArrowheads="1"/>
          </p:cNvSpPr>
          <p:nvPr/>
        </p:nvSpPr>
        <p:spPr bwMode="auto">
          <a:xfrm rot="16200000">
            <a:off x="5186250" y="4410389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marL="0" marR="0" lvl="0" indent="0" algn="l" defTabSz="914400" rtl="1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radeGothic" pitchFamily="32" charset="0"/>
                <a:ea typeface="+mn-ea"/>
                <a:cs typeface="+mn-cs"/>
              </a:rPr>
              <a:t>Chunk server 3</a:t>
            </a:r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3586162" y="3962400"/>
            <a:ext cx="520700" cy="498475"/>
            <a:chOff x="2064" y="2160"/>
            <a:chExt cx="328" cy="314"/>
          </a:xfrm>
        </p:grpSpPr>
        <p:sp>
          <p:nvSpPr>
            <p:cNvPr id="11309" name="AutoShape 45"/>
            <p:cNvSpPr>
              <a:spLocks noChangeArrowheads="1"/>
            </p:cNvSpPr>
            <p:nvPr/>
          </p:nvSpPr>
          <p:spPr bwMode="auto">
            <a:xfrm>
              <a:off x="2064" y="2160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1310" name="AutoShape 46"/>
            <p:cNvSpPr>
              <a:spLocks noChangeArrowheads="1"/>
            </p:cNvSpPr>
            <p:nvPr/>
          </p:nvSpPr>
          <p:spPr bwMode="auto">
            <a:xfrm>
              <a:off x="2069" y="2160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C</a:t>
              </a:r>
              <a:r>
                <a:rPr kumimoji="0" lang="en-GB" sz="1800" b="0" i="0" u="none" strike="noStrike" kern="1200" cap="none" spc="0" normalizeH="0" baseline="-2500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3586162" y="4498975"/>
            <a:ext cx="531813" cy="498475"/>
            <a:chOff x="2064" y="2498"/>
            <a:chExt cx="335" cy="314"/>
          </a:xfrm>
        </p:grpSpPr>
        <p:sp>
          <p:nvSpPr>
            <p:cNvPr id="11312" name="AutoShape 48"/>
            <p:cNvSpPr>
              <a:spLocks noChangeArrowheads="1"/>
            </p:cNvSpPr>
            <p:nvPr/>
          </p:nvSpPr>
          <p:spPr bwMode="auto">
            <a:xfrm>
              <a:off x="2064" y="2498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00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1313" name="Text Box 49"/>
            <p:cNvSpPr txBox="1">
              <a:spLocks noChangeArrowheads="1"/>
            </p:cNvSpPr>
            <p:nvPr/>
          </p:nvSpPr>
          <p:spPr bwMode="auto">
            <a:xfrm>
              <a:off x="2064" y="2498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C</a:t>
              </a:r>
              <a:r>
                <a:rPr kumimoji="0" lang="en-GB" sz="1800" b="0" i="0" u="none" strike="noStrike" kern="1200" cap="none" spc="0" normalizeH="0" baseline="-2500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2976562" y="4503738"/>
            <a:ext cx="520700" cy="498475"/>
            <a:chOff x="1680" y="2501"/>
            <a:chExt cx="328" cy="314"/>
          </a:xfrm>
        </p:grpSpPr>
        <p:sp>
          <p:nvSpPr>
            <p:cNvPr id="11315" name="AutoShape 51"/>
            <p:cNvSpPr>
              <a:spLocks noChangeArrowheads="1"/>
            </p:cNvSpPr>
            <p:nvPr/>
          </p:nvSpPr>
          <p:spPr bwMode="auto">
            <a:xfrm>
              <a:off x="1680" y="2501"/>
              <a:ext cx="329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1316" name="AutoShape 52"/>
            <p:cNvSpPr>
              <a:spLocks noChangeArrowheads="1"/>
            </p:cNvSpPr>
            <p:nvPr/>
          </p:nvSpPr>
          <p:spPr bwMode="auto">
            <a:xfrm>
              <a:off x="1685" y="2501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C</a:t>
              </a:r>
              <a:r>
                <a:rPr kumimoji="0" lang="en-GB" sz="1800" b="0" i="0" u="none" strike="noStrike" kern="1200" cap="none" spc="0" normalizeH="0" baseline="-2500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11317" name="AutoShape 53"/>
          <p:cNvSpPr>
            <a:spLocks noChangeArrowheads="1"/>
          </p:cNvSpPr>
          <p:nvPr/>
        </p:nvSpPr>
        <p:spPr bwMode="auto">
          <a:xfrm>
            <a:off x="2876550" y="3886200"/>
            <a:ext cx="1319212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318" name="AutoShape 54"/>
          <p:cNvSpPr>
            <a:spLocks noChangeArrowheads="1"/>
          </p:cNvSpPr>
          <p:nvPr/>
        </p:nvSpPr>
        <p:spPr bwMode="auto">
          <a:xfrm rot="16200000">
            <a:off x="3302334" y="4411975"/>
            <a:ext cx="427979" cy="1485921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marL="0" marR="0" lvl="0" indent="0" algn="l" defTabSz="914400" rtl="1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radeGothic" pitchFamily="32" charset="0"/>
                <a:ea typeface="+mn-ea"/>
                <a:cs typeface="+mn-cs"/>
              </a:rPr>
              <a:t>Chunk server 2</a:t>
            </a:r>
          </a:p>
        </p:txBody>
      </p:sp>
      <p:sp>
        <p:nvSpPr>
          <p:cNvPr id="11319" name="AutoShape 55"/>
          <p:cNvSpPr>
            <a:spLocks noChangeArrowheads="1"/>
          </p:cNvSpPr>
          <p:nvPr/>
        </p:nvSpPr>
        <p:spPr bwMode="auto">
          <a:xfrm>
            <a:off x="6316847" y="4191000"/>
            <a:ext cx="638175" cy="606425"/>
          </a:xfrm>
          <a:prstGeom prst="roundRect">
            <a:avLst>
              <a:gd name="adj" fmla="val 245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7D7D7D"/>
                </a:solidFill>
                <a:effectLst/>
                <a:uLnTx/>
                <a:uFillTx/>
                <a:latin typeface="TradeGothic" pitchFamily="32" charset="0"/>
                <a:ea typeface="+mn-ea"/>
                <a:cs typeface="+mn-cs"/>
              </a:rPr>
              <a:t>…</a:t>
            </a:r>
          </a:p>
        </p:txBody>
      </p: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4869047" y="3962400"/>
            <a:ext cx="531813" cy="498475"/>
            <a:chOff x="3504" y="2496"/>
            <a:chExt cx="335" cy="314"/>
          </a:xfrm>
        </p:grpSpPr>
        <p:sp>
          <p:nvSpPr>
            <p:cNvPr id="11325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11326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C</a:t>
              </a:r>
              <a:r>
                <a:rPr kumimoji="0" lang="en-GB" sz="1800" b="0" i="0" u="none" strike="noStrike" kern="1200" cap="none" spc="0" normalizeH="0" baseline="-2500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2976748" y="3962400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74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75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D</a:t>
              </a:r>
              <a:r>
                <a:rPr kumimoji="0" lang="en-GB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0</a:t>
              </a:r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4875744" y="4425006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77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78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D</a:t>
              </a:r>
              <a:r>
                <a:rPr kumimoji="0" lang="en-GB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0</a:t>
              </a:r>
            </a:p>
          </p:txBody>
        </p:sp>
      </p:grpSp>
      <p:sp>
        <p:nvSpPr>
          <p:cNvPr id="79" name="Rectangle 78"/>
          <p:cNvSpPr/>
          <p:nvPr/>
        </p:nvSpPr>
        <p:spPr>
          <a:xfrm>
            <a:off x="1045028" y="5410200"/>
            <a:ext cx="6922633" cy="53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Bring computation directly to the data!</a:t>
            </a:r>
          </a:p>
        </p:txBody>
      </p: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7058025" y="3970338"/>
            <a:ext cx="549275" cy="498475"/>
            <a:chOff x="3099" y="2165"/>
            <a:chExt cx="346" cy="314"/>
          </a:xfrm>
        </p:grpSpPr>
        <p:sp>
          <p:nvSpPr>
            <p:cNvPr id="81" name="AutoShape 37"/>
            <p:cNvSpPr>
              <a:spLocks noChangeArrowheads="1"/>
            </p:cNvSpPr>
            <p:nvPr/>
          </p:nvSpPr>
          <p:spPr bwMode="auto">
            <a:xfrm>
              <a:off x="3099" y="2165"/>
              <a:ext cx="347" cy="248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82" name="AutoShape 38"/>
            <p:cNvSpPr>
              <a:spLocks noChangeArrowheads="1"/>
            </p:cNvSpPr>
            <p:nvPr/>
          </p:nvSpPr>
          <p:spPr bwMode="auto">
            <a:xfrm>
              <a:off x="3105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C</a:t>
              </a:r>
              <a:r>
                <a:rPr kumimoji="0" lang="en-GB" sz="1800" b="0" i="0" u="none" strike="noStrike" kern="1200" cap="none" spc="0" normalizeH="0" baseline="-2500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0</a:t>
              </a:r>
            </a:p>
          </p:txBody>
        </p:sp>
      </p:grpSp>
      <p:grpSp>
        <p:nvGrpSpPr>
          <p:cNvPr id="15" name="Group 39"/>
          <p:cNvGrpSpPr>
            <a:grpSpLocks/>
          </p:cNvGrpSpPr>
          <p:nvPr/>
        </p:nvGrpSpPr>
        <p:grpSpPr bwMode="auto">
          <a:xfrm>
            <a:off x="7673975" y="3970338"/>
            <a:ext cx="558800" cy="498475"/>
            <a:chOff x="3487" y="2165"/>
            <a:chExt cx="352" cy="314"/>
          </a:xfrm>
        </p:grpSpPr>
        <p:sp>
          <p:nvSpPr>
            <p:cNvPr id="84" name="AutoShape 40"/>
            <p:cNvSpPr>
              <a:spLocks noChangeArrowheads="1"/>
            </p:cNvSpPr>
            <p:nvPr/>
          </p:nvSpPr>
          <p:spPr bwMode="auto">
            <a:xfrm>
              <a:off x="3487" y="2165"/>
              <a:ext cx="353" cy="248"/>
            </a:xfrm>
            <a:prstGeom prst="roundRect">
              <a:avLst>
                <a:gd name="adj" fmla="val 403"/>
              </a:avLst>
            </a:prstGeom>
            <a:solidFill>
              <a:srgbClr val="99CC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85" name="AutoShape 41"/>
            <p:cNvSpPr>
              <a:spLocks noChangeArrowheads="1"/>
            </p:cNvSpPr>
            <p:nvPr/>
          </p:nvSpPr>
          <p:spPr bwMode="auto">
            <a:xfrm>
              <a:off x="3493" y="2165"/>
              <a:ext cx="315" cy="315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6408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C</a:t>
              </a:r>
              <a:r>
                <a:rPr kumimoji="0" lang="en-GB" sz="1800" b="0" i="0" u="none" strike="noStrike" kern="1200" cap="none" spc="0" normalizeH="0" baseline="-2500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86" name="AutoShape 42"/>
          <p:cNvSpPr>
            <a:spLocks noChangeArrowheads="1"/>
          </p:cNvSpPr>
          <p:nvPr/>
        </p:nvSpPr>
        <p:spPr bwMode="auto">
          <a:xfrm>
            <a:off x="6994588" y="3886200"/>
            <a:ext cx="1319213" cy="1069975"/>
          </a:xfrm>
          <a:prstGeom prst="roundRect">
            <a:avLst>
              <a:gd name="adj" fmla="val 148"/>
            </a:avLst>
          </a:prstGeom>
          <a:noFill/>
          <a:ln w="28440">
            <a:solidFill>
              <a:srgbClr val="009999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7" name="AutoShape 43"/>
          <p:cNvSpPr>
            <a:spLocks noChangeArrowheads="1"/>
          </p:cNvSpPr>
          <p:nvPr/>
        </p:nvSpPr>
        <p:spPr bwMode="auto">
          <a:xfrm rot="16200000">
            <a:off x="7400465" y="4393557"/>
            <a:ext cx="427979" cy="1519584"/>
          </a:xfrm>
          <a:prstGeom prst="roundRect">
            <a:avLst>
              <a:gd name="adj" fmla="val 370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 marL="0" marR="0" lvl="0" indent="0" algn="l" defTabSz="914400" rtl="1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radeGothic" pitchFamily="32" charset="0"/>
                <a:ea typeface="+mn-ea"/>
                <a:cs typeface="+mn-cs"/>
              </a:rPr>
              <a:t>Chunk server N</a:t>
            </a:r>
          </a:p>
        </p:txBody>
      </p: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7700962" y="4495800"/>
            <a:ext cx="531813" cy="498475"/>
            <a:chOff x="3504" y="2496"/>
            <a:chExt cx="335" cy="314"/>
          </a:xfrm>
        </p:grpSpPr>
        <p:sp>
          <p:nvSpPr>
            <p:cNvPr id="89" name="AutoShape 61"/>
            <p:cNvSpPr>
              <a:spLocks noChangeArrowheads="1"/>
            </p:cNvSpPr>
            <p:nvPr/>
          </p:nvSpPr>
          <p:spPr bwMode="auto">
            <a:xfrm>
              <a:off x="3504" y="2496"/>
              <a:ext cx="336" cy="248"/>
            </a:xfrm>
            <a:prstGeom prst="roundRect">
              <a:avLst>
                <a:gd name="adj" fmla="val 403"/>
              </a:avLst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90" name="Text Box 62"/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31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6408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C</a:t>
              </a:r>
              <a:r>
                <a:rPr kumimoji="0" lang="en-GB" sz="1800" b="0" i="0" u="none" strike="noStrike" kern="1200" cap="none" spc="0" normalizeH="0" baseline="-25000" noProof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7089959" y="4425006"/>
            <a:ext cx="522288" cy="393700"/>
            <a:chOff x="528" y="2160"/>
            <a:chExt cx="329" cy="248"/>
          </a:xfrm>
          <a:solidFill>
            <a:schemeClr val="accent3"/>
          </a:solidFill>
        </p:grpSpPr>
        <p:sp>
          <p:nvSpPr>
            <p:cNvPr id="92" name="AutoShape 23"/>
            <p:cNvSpPr>
              <a:spLocks noChangeArrowheads="1"/>
            </p:cNvSpPr>
            <p:nvPr/>
          </p:nvSpPr>
          <p:spPr bwMode="auto">
            <a:xfrm>
              <a:off x="528" y="2160"/>
              <a:ext cx="329" cy="248"/>
            </a:xfrm>
            <a:prstGeom prst="roundRect">
              <a:avLst>
                <a:gd name="adj" fmla="val 403"/>
              </a:avLst>
            </a:prstGeom>
            <a:grp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93" name="AutoShape 24"/>
            <p:cNvSpPr>
              <a:spLocks noChangeArrowheads="1"/>
            </p:cNvSpPr>
            <p:nvPr/>
          </p:nvSpPr>
          <p:spPr bwMode="auto">
            <a:xfrm>
              <a:off x="533" y="2160"/>
              <a:ext cx="315" cy="245"/>
            </a:xfrm>
            <a:prstGeom prst="roundRect">
              <a:avLst>
                <a:gd name="adj" fmla="val 403"/>
              </a:avLst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square" lIns="90000" tIns="46800" rIns="90000" bIns="64080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D</a:t>
              </a:r>
              <a:r>
                <a:rPr kumimoji="0" lang="en-GB" sz="1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7D7D7D"/>
                  </a:solidFill>
                  <a:effectLst/>
                  <a:uLnTx/>
                  <a:uFillTx/>
                  <a:latin typeface="TradeGothic" pitchFamily="32" charset="0"/>
                  <a:ea typeface="+mn-ea"/>
                  <a:cs typeface="+mn-cs"/>
                </a:rPr>
                <a:t>0</a:t>
              </a:r>
            </a:p>
          </p:txBody>
        </p:sp>
      </p:grp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J. Leskovec, A. Rajaraman, J. Ullman: Mining of Massive Datasets, http://www.mmds.org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2225-5612-419B-A8D5-4B8EEE4C217E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66800" y="6096000"/>
            <a:ext cx="6922633" cy="533400"/>
          </a:xfrm>
          <a:prstGeom prst="rect">
            <a:avLst/>
          </a:prstGeom>
          <a:solidFill>
            <a:srgbClr val="008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Chunk servers also serve as compute servers</a:t>
            </a:r>
          </a:p>
        </p:txBody>
      </p:sp>
    </p:spTree>
    <p:extLst>
      <p:ext uri="{BB962C8B-B14F-4D97-AF65-F5344CB8AC3E}">
        <p14:creationId xmlns:p14="http://schemas.microsoft.com/office/powerpoint/2010/main" val="145715577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brown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abrown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brown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brown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brown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378</TotalTime>
  <Words>4056</Words>
  <Application>Microsoft Macintosh PowerPoint</Application>
  <PresentationFormat>On-screen Show (4:3)</PresentationFormat>
  <Paragraphs>999</Paragraphs>
  <Slides>44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60" baseType="lpstr">
      <vt:lpstr>ＭＳ Ｐゴシック</vt:lpstr>
      <vt:lpstr>TradeGothic</vt:lpstr>
      <vt:lpstr>Whitney-BlackSC</vt:lpstr>
      <vt:lpstr>Arial</vt:lpstr>
      <vt:lpstr>Arial Narrow</vt:lpstr>
      <vt:lpstr>Calibri</vt:lpstr>
      <vt:lpstr>Cambria Math</vt:lpstr>
      <vt:lpstr>Corbel</vt:lpstr>
      <vt:lpstr>Courier New</vt:lpstr>
      <vt:lpstr>Helvetica</vt:lpstr>
      <vt:lpstr>Symbol</vt:lpstr>
      <vt:lpstr>Times New Roman</vt:lpstr>
      <vt:lpstr>Wingdings</vt:lpstr>
      <vt:lpstr>Wingdings 2</vt:lpstr>
      <vt:lpstr>Module</vt:lpstr>
      <vt:lpstr>abrown-template</vt:lpstr>
      <vt:lpstr>CIS 4517/5517:  Data Intensive and Cloud Computing  MapReduce examples</vt:lpstr>
      <vt:lpstr>PowerPoint Presentation</vt:lpstr>
      <vt:lpstr>Motivation: Google Example</vt:lpstr>
      <vt:lpstr>Cluster Architecture</vt:lpstr>
      <vt:lpstr>PowerPoint Presentation</vt:lpstr>
      <vt:lpstr>Large-scale Computing</vt:lpstr>
      <vt:lpstr>Idea and Solution</vt:lpstr>
      <vt:lpstr>Storage Infrastructure</vt:lpstr>
      <vt:lpstr>Distributed File System</vt:lpstr>
      <vt:lpstr>MapReduce</vt:lpstr>
      <vt:lpstr>MapReduce: The Map Step</vt:lpstr>
      <vt:lpstr>MapReduce: The Reduce Step</vt:lpstr>
      <vt:lpstr>More Specifically</vt:lpstr>
      <vt:lpstr>MapReduce: Word Counting</vt:lpstr>
      <vt:lpstr>Map-Reduce: A diagram</vt:lpstr>
      <vt:lpstr>Problems Suited for  Map-Reduce</vt:lpstr>
      <vt:lpstr>Examples</vt:lpstr>
      <vt:lpstr>Example: Host size</vt:lpstr>
      <vt:lpstr>Example: Language Model</vt:lpstr>
      <vt:lpstr>Example: Join By Map-Reduce</vt:lpstr>
      <vt:lpstr>Map-Reduce Join</vt:lpstr>
      <vt:lpstr>Matrix multiplication</vt:lpstr>
      <vt:lpstr>Matrix multiplication</vt:lpstr>
      <vt:lpstr>Matrix-Vector multiplication</vt:lpstr>
      <vt:lpstr>Matrix-vector multiplication</vt:lpstr>
      <vt:lpstr>Matrix-vector multiplication</vt:lpstr>
      <vt:lpstr>Example: Sparse Matrices with Map/Reduce</vt:lpstr>
      <vt:lpstr>Computing Sparse Matrix Product</vt:lpstr>
      <vt:lpstr>Phase 1 Map of Matrix Multiply</vt:lpstr>
      <vt:lpstr>Phase 1 “Reduce” of Matrix Multiply</vt:lpstr>
      <vt:lpstr>Phase 2 Map of Matrix Multiply</vt:lpstr>
      <vt:lpstr>Phase 2 Reduce of Matrix Multiply</vt:lpstr>
      <vt:lpstr>More on Matrix – Matrix Multiplication</vt:lpstr>
      <vt:lpstr>More examples of Map/Reduce</vt:lpstr>
      <vt:lpstr>Example: Host size</vt:lpstr>
      <vt:lpstr>Chaining Multiple MapReduce </vt:lpstr>
      <vt:lpstr>Example: Language Model</vt:lpstr>
      <vt:lpstr>Example : Graph reversal</vt:lpstr>
      <vt:lpstr>Phase 1 Mapper</vt:lpstr>
      <vt:lpstr>Phase 1 Reducer</vt:lpstr>
      <vt:lpstr>MM Phase 1 Reducer (cont.)</vt:lpstr>
      <vt:lpstr>Phase 2 Mapper</vt:lpstr>
      <vt:lpstr>Graph Phase 2 Reducer</vt:lpstr>
      <vt:lpstr>Next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4517:  Data Intensive and Cloud Computing  Map-Reduce and the New Software Stack</dc:title>
  <dc:subject/>
  <dc:creator/>
  <cp:keywords/>
  <dc:description/>
  <cp:lastModifiedBy>Xubin He</cp:lastModifiedBy>
  <cp:revision>2</cp:revision>
  <cp:lastPrinted>2011-10-20T04:01:43Z</cp:lastPrinted>
  <dcterms:created xsi:type="dcterms:W3CDTF">2009-06-12T17:14:38Z</dcterms:created>
  <dcterms:modified xsi:type="dcterms:W3CDTF">2024-10-14T20:45:46Z</dcterms:modified>
  <cp:category/>
</cp:coreProperties>
</file>