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6" r:id="rId2"/>
    <p:sldId id="257" r:id="rId3"/>
    <p:sldId id="267" r:id="rId4"/>
    <p:sldId id="375" r:id="rId5"/>
    <p:sldId id="376" r:id="rId6"/>
    <p:sldId id="377" r:id="rId7"/>
    <p:sldId id="378" r:id="rId8"/>
    <p:sldId id="379" r:id="rId9"/>
    <p:sldId id="380" r:id="rId10"/>
    <p:sldId id="381" r:id="rId11"/>
    <p:sldId id="383" r:id="rId12"/>
    <p:sldId id="384" r:id="rId13"/>
    <p:sldId id="339" r:id="rId14"/>
    <p:sldId id="382" r:id="rId15"/>
    <p:sldId id="386" r:id="rId16"/>
    <p:sldId id="387" r:id="rId17"/>
    <p:sldId id="279" r:id="rId18"/>
    <p:sldId id="290" r:id="rId19"/>
    <p:sldId id="389" r:id="rId20"/>
    <p:sldId id="391" r:id="rId21"/>
    <p:sldId id="392" r:id="rId22"/>
    <p:sldId id="393" r:id="rId23"/>
    <p:sldId id="394" r:id="rId24"/>
    <p:sldId id="341" r:id="rId25"/>
    <p:sldId id="395" r:id="rId26"/>
    <p:sldId id="396" r:id="rId27"/>
    <p:sldId id="397" r:id="rId28"/>
    <p:sldId id="398" r:id="rId29"/>
    <p:sldId id="399" r:id="rId30"/>
    <p:sldId id="400" r:id="rId31"/>
    <p:sldId id="401" r:id="rId32"/>
    <p:sldId id="407" r:id="rId33"/>
    <p:sldId id="409" r:id="rId34"/>
    <p:sldId id="410" r:id="rId35"/>
    <p:sldId id="346" r:id="rId36"/>
    <p:sldId id="412" r:id="rId37"/>
    <p:sldId id="414" r:id="rId38"/>
    <p:sldId id="413" r:id="rId39"/>
    <p:sldId id="415" r:id="rId40"/>
    <p:sldId id="416" r:id="rId41"/>
    <p:sldId id="417" r:id="rId42"/>
    <p:sldId id="418" r:id="rId43"/>
    <p:sldId id="349" r:id="rId44"/>
    <p:sldId id="350" r:id="rId45"/>
    <p:sldId id="351" r:id="rId46"/>
    <p:sldId id="419" r:id="rId47"/>
    <p:sldId id="357" r:id="rId48"/>
    <p:sldId id="358" r:id="rId49"/>
    <p:sldId id="359" r:id="rId50"/>
    <p:sldId id="360" r:id="rId51"/>
    <p:sldId id="362" r:id="rId52"/>
    <p:sldId id="363" r:id="rId53"/>
    <p:sldId id="364" r:id="rId54"/>
    <p:sldId id="420" r:id="rId55"/>
    <p:sldId id="370" r:id="rId56"/>
    <p:sldId id="421" r:id="rId57"/>
    <p:sldId id="422" r:id="rId58"/>
    <p:sldId id="371" r:id="rId59"/>
    <p:sldId id="423" r:id="rId60"/>
    <p:sldId id="424" r:id="rId61"/>
    <p:sldId id="425" r:id="rId62"/>
    <p:sldId id="426" r:id="rId63"/>
    <p:sldId id="427" r:id="rId64"/>
    <p:sldId id="428" r:id="rId65"/>
    <p:sldId id="430" r:id="rId66"/>
    <p:sldId id="431" r:id="rId67"/>
    <p:sldId id="432" r:id="rId68"/>
    <p:sldId id="433" r:id="rId69"/>
    <p:sldId id="434" r:id="rId70"/>
    <p:sldId id="435" r:id="rId71"/>
    <p:sldId id="436" r:id="rId72"/>
    <p:sldId id="437" r:id="rId73"/>
    <p:sldId id="438" r:id="rId74"/>
    <p:sldId id="439" r:id="rId75"/>
    <p:sldId id="440" r:id="rId76"/>
    <p:sldId id="441" r:id="rId77"/>
    <p:sldId id="442" r:id="rId78"/>
    <p:sldId id="443" r:id="rId79"/>
    <p:sldId id="444"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1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78B6"/>
    <a:srgbClr val="D12E42"/>
    <a:srgbClr val="6EA484"/>
    <a:srgbClr val="F79B2E"/>
    <a:srgbClr val="DAD6CB"/>
    <a:srgbClr val="807CCB"/>
    <a:srgbClr val="5B7C32"/>
    <a:srgbClr val="468DCB"/>
    <a:srgbClr val="E2E3CD"/>
    <a:srgbClr val="136D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7" autoAdjust="0"/>
    <p:restoredTop sz="94434" autoAdjust="0"/>
  </p:normalViewPr>
  <p:slideViewPr>
    <p:cSldViewPr snapToGrid="0">
      <p:cViewPr varScale="1">
        <p:scale>
          <a:sx n="110" d="100"/>
          <a:sy n="110" d="100"/>
        </p:scale>
        <p:origin x="1806" y="108"/>
      </p:cViewPr>
      <p:guideLst>
        <p:guide orient="horz" pos="2160"/>
        <p:guide pos="2880"/>
        <p:guide orient="horz" pos="2186"/>
      </p:guideLst>
    </p:cSldViewPr>
  </p:slideViewPr>
  <p:outlineViewPr>
    <p:cViewPr>
      <p:scale>
        <a:sx n="33" d="100"/>
        <a:sy n="33" d="100"/>
      </p:scale>
      <p:origin x="0" y="-18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283980-AF8F-4A7A-B2E2-26960AEE503E}" type="datetimeFigureOut">
              <a:rPr lang="en-IN" smtClean="0"/>
              <a:t>27-10-2021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33D7F-26E6-4153-B08C-5F7A98CE0E5A}" type="slidenum">
              <a:rPr lang="en-IN" smtClean="0"/>
              <a:t>‹#›</a:t>
            </a:fld>
            <a:endParaRPr lang="en-IN"/>
          </a:p>
        </p:txBody>
      </p:sp>
    </p:spTree>
    <p:extLst>
      <p:ext uri="{BB962C8B-B14F-4D97-AF65-F5344CB8AC3E}">
        <p14:creationId xmlns:p14="http://schemas.microsoft.com/office/powerpoint/2010/main" val="601505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5133D7F-26E6-4153-B08C-5F7A98CE0E5A}" type="slidenum">
              <a:rPr lang="en-IN" smtClean="0"/>
              <a:t>1</a:t>
            </a:fld>
            <a:endParaRPr lang="en-IN"/>
          </a:p>
        </p:txBody>
      </p:sp>
    </p:spTree>
    <p:extLst>
      <p:ext uri="{BB962C8B-B14F-4D97-AF65-F5344CB8AC3E}">
        <p14:creationId xmlns:p14="http://schemas.microsoft.com/office/powerpoint/2010/main" val="1258007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5133D7F-26E6-4153-B08C-5F7A98CE0E5A}" type="slidenum">
              <a:rPr lang="en-IN" smtClean="0"/>
              <a:t>2</a:t>
            </a:fld>
            <a:endParaRPr lang="en-IN"/>
          </a:p>
        </p:txBody>
      </p:sp>
    </p:spTree>
    <p:extLst>
      <p:ext uri="{BB962C8B-B14F-4D97-AF65-F5344CB8AC3E}">
        <p14:creationId xmlns:p14="http://schemas.microsoft.com/office/powerpoint/2010/main" val="3579062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25FFA8-3268-4756-906C-6FE5550883BC}" type="datetime1">
              <a:rPr lang="en-IN" smtClean="0"/>
              <a:t>27-10-2021</a:t>
            </a:fld>
            <a:endParaRPr lang="en-IN"/>
          </a:p>
        </p:txBody>
      </p:sp>
      <p:sp>
        <p:nvSpPr>
          <p:cNvPr id="5" name="Footer Placeholder 4"/>
          <p:cNvSpPr>
            <a:spLocks noGrp="1"/>
          </p:cNvSpPr>
          <p:nvPr>
            <p:ph type="ftr" sz="quarter" idx="11"/>
          </p:nvPr>
        </p:nvSpPr>
        <p:spPr/>
        <p:txBody>
          <a:bodyPr/>
          <a:lstStyle/>
          <a:p>
            <a:r>
              <a:rPr lang="en-IN"/>
              <a:t>Copyright © Cengage Learning. All rights reserved. </a:t>
            </a:r>
          </a:p>
        </p:txBody>
      </p:sp>
      <p:sp>
        <p:nvSpPr>
          <p:cNvPr id="6" name="Slide Number Placeholder 5"/>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172559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59190-FC26-4B66-A734-7787631E3406}" type="datetime1">
              <a:rPr lang="en-IN" smtClean="0"/>
              <a:t>27-10-2021</a:t>
            </a:fld>
            <a:endParaRPr lang="en-IN"/>
          </a:p>
        </p:txBody>
      </p:sp>
      <p:sp>
        <p:nvSpPr>
          <p:cNvPr id="5" name="Footer Placeholder 4"/>
          <p:cNvSpPr>
            <a:spLocks noGrp="1"/>
          </p:cNvSpPr>
          <p:nvPr>
            <p:ph type="ftr" sz="quarter" idx="11"/>
          </p:nvPr>
        </p:nvSpPr>
        <p:spPr/>
        <p:txBody>
          <a:bodyPr/>
          <a:lstStyle/>
          <a:p>
            <a:r>
              <a:rPr lang="en-IN"/>
              <a:t>Copyright © Cengage Learning. All rights reserved. </a:t>
            </a:r>
          </a:p>
        </p:txBody>
      </p:sp>
      <p:sp>
        <p:nvSpPr>
          <p:cNvPr id="6" name="Slide Number Placeholder 5"/>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55332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242EA-2449-45C0-ABBB-8C2AE950ABCD}" type="datetime1">
              <a:rPr lang="en-IN" smtClean="0"/>
              <a:t>27-10-2021</a:t>
            </a:fld>
            <a:endParaRPr lang="en-IN"/>
          </a:p>
        </p:txBody>
      </p:sp>
      <p:sp>
        <p:nvSpPr>
          <p:cNvPr id="5" name="Footer Placeholder 4"/>
          <p:cNvSpPr>
            <a:spLocks noGrp="1"/>
          </p:cNvSpPr>
          <p:nvPr>
            <p:ph type="ftr" sz="quarter" idx="11"/>
          </p:nvPr>
        </p:nvSpPr>
        <p:spPr/>
        <p:txBody>
          <a:bodyPr/>
          <a:lstStyle/>
          <a:p>
            <a:r>
              <a:rPr lang="en-IN"/>
              <a:t>Copyright © Cengage Learning. All rights reserved. </a:t>
            </a:r>
          </a:p>
        </p:txBody>
      </p:sp>
      <p:sp>
        <p:nvSpPr>
          <p:cNvPr id="6" name="Slide Number Placeholder 5"/>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486918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 y="-7185"/>
            <a:ext cx="9143998" cy="61180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132522" y="-7185"/>
            <a:ext cx="1862207" cy="987846"/>
          </a:xfrm>
        </p:spPr>
        <p:txBody>
          <a:bodyPr>
            <a:noAutofit/>
          </a:bodyPr>
          <a:lstStyle>
            <a:lvl1pPr>
              <a:defRPr sz="7200">
                <a:solidFill>
                  <a:schemeClr val="tx1"/>
                </a:solidFill>
                <a:latin typeface="Arial" panose="020B0604020202020204" pitchFamily="34" charset="0"/>
                <a:cs typeface="Arial" panose="020B0604020202020204" pitchFamily="34" charset="0"/>
              </a:defRPr>
            </a:lvl1pPr>
          </a:lstStyle>
          <a:p>
            <a:r>
              <a:rPr lang="en-US" dirty="0"/>
              <a:t>CN</a:t>
            </a:r>
            <a:endParaRPr lang="en-IN" dirty="0"/>
          </a:p>
        </p:txBody>
      </p:sp>
      <p:sp>
        <p:nvSpPr>
          <p:cNvPr id="9" name="Text Placeholder 8"/>
          <p:cNvSpPr>
            <a:spLocks noGrp="1"/>
          </p:cNvSpPr>
          <p:nvPr>
            <p:ph type="body" sz="quarter" idx="13"/>
          </p:nvPr>
        </p:nvSpPr>
        <p:spPr>
          <a:xfrm>
            <a:off x="569843" y="1126434"/>
            <a:ext cx="8481392" cy="675861"/>
          </a:xfrm>
        </p:spPr>
        <p:txBody>
          <a:bodyPr/>
          <a:lstStyle>
            <a:lvl1pPr marL="0" indent="0">
              <a:lnSpc>
                <a:spcPct val="100000"/>
              </a:lnSpc>
              <a:buNone/>
              <a:defRPr sz="4000">
                <a:effectLst>
                  <a:outerShdw blurRad="127000" dist="38100" dir="5400000" sx="101000" sy="101000" algn="tl" rotWithShape="0">
                    <a:prstClr val="black">
                      <a:alpha val="60000"/>
                    </a:prstClr>
                  </a:outerShdw>
                </a:effectLst>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defRPr>
                <a:latin typeface="Arial" panose="020B0604020202020204" pitchFamily="34" charset="0"/>
                <a:cs typeface="Arial" panose="020B0604020202020204" pitchFamily="34" charset="0"/>
              </a:defRPr>
            </a:lvl3pPr>
            <a:lvl4pPr>
              <a:lnSpc>
                <a:spcPct val="100000"/>
              </a:lnSpc>
              <a:defRPr>
                <a:latin typeface="Arial" panose="020B0604020202020204" pitchFamily="34" charset="0"/>
                <a:cs typeface="Arial" panose="020B0604020202020204" pitchFamily="34" charset="0"/>
              </a:defRPr>
            </a:lvl4pPr>
            <a:lvl5pPr>
              <a:lnSpc>
                <a:spcPct val="100000"/>
              </a:lnSpc>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Date Placeholder 9"/>
          <p:cNvSpPr>
            <a:spLocks noGrp="1"/>
          </p:cNvSpPr>
          <p:nvPr>
            <p:ph type="dt" sz="half" idx="14"/>
          </p:nvPr>
        </p:nvSpPr>
        <p:spPr/>
        <p:txBody>
          <a:bodyPr/>
          <a:lstStyle/>
          <a:p>
            <a:fld id="{F0095ACF-05BB-4AFF-847E-032AC35A8597}" type="datetime1">
              <a:rPr lang="en-IN" smtClean="0"/>
              <a:t>27-10-2021</a:t>
            </a:fld>
            <a:endParaRPr lang="en-IN"/>
          </a:p>
        </p:txBody>
      </p:sp>
      <p:sp>
        <p:nvSpPr>
          <p:cNvPr id="11" name="Footer Placeholder 10"/>
          <p:cNvSpPr>
            <a:spLocks noGrp="1"/>
          </p:cNvSpPr>
          <p:nvPr>
            <p:ph type="ftr" sz="quarter" idx="15"/>
          </p:nvPr>
        </p:nvSpPr>
        <p:spPr>
          <a:xfrm>
            <a:off x="2146300" y="6356351"/>
            <a:ext cx="4744830" cy="365125"/>
          </a:xfrm>
        </p:spPr>
        <p:txBody>
          <a:bodyPr/>
          <a:lstStyle>
            <a:lvl1pPr algn="ctr">
              <a:defRPr sz="1400">
                <a:latin typeface="Arial" panose="020B0604020202020204" pitchFamily="34" charset="0"/>
                <a:cs typeface="Arial" panose="020B0604020202020204" pitchFamily="34" charset="0"/>
              </a:defRPr>
            </a:lvl1pPr>
          </a:lstStyle>
          <a:p>
            <a:r>
              <a:rPr lang="en-IN" dirty="0"/>
              <a:t>Copyright © Cengage Learning. All rights reserved. </a:t>
            </a:r>
          </a:p>
        </p:txBody>
      </p:sp>
      <p:sp>
        <p:nvSpPr>
          <p:cNvPr id="12" name="Slide Number Placeholder 11"/>
          <p:cNvSpPr>
            <a:spLocks noGrp="1"/>
          </p:cNvSpPr>
          <p:nvPr>
            <p:ph type="sldNum" sz="quarter" idx="16"/>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1438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6"/>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80987" y="2530548"/>
            <a:ext cx="8582025" cy="1266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482876" y="2795588"/>
            <a:ext cx="1610967" cy="769248"/>
          </a:xfrm>
        </p:spPr>
        <p:txBody>
          <a:bodyPr>
            <a:normAutofit/>
          </a:bodyPr>
          <a:lstStyle>
            <a:lvl1pPr algn="ctr">
              <a:defRPr sz="4000" b="1">
                <a:solidFill>
                  <a:schemeClr val="tx1"/>
                </a:solidFill>
                <a:latin typeface="Arial" panose="020B0604020202020204" pitchFamily="34" charset="0"/>
                <a:cs typeface="Arial" panose="020B0604020202020204" pitchFamily="34" charset="0"/>
              </a:defRPr>
            </a:lvl1pPr>
          </a:lstStyle>
          <a:p>
            <a:r>
              <a:rPr lang="en-US" dirty="0"/>
              <a:t>SN</a:t>
            </a:r>
            <a:endParaRPr lang="en-IN" dirty="0"/>
          </a:p>
        </p:txBody>
      </p:sp>
      <p:sp>
        <p:nvSpPr>
          <p:cNvPr id="3" name="Date Placeholder 2"/>
          <p:cNvSpPr>
            <a:spLocks noGrp="1"/>
          </p:cNvSpPr>
          <p:nvPr>
            <p:ph type="dt" sz="half" idx="10"/>
          </p:nvPr>
        </p:nvSpPr>
        <p:spPr/>
        <p:txBody>
          <a:bodyPr/>
          <a:lstStyle/>
          <a:p>
            <a:fld id="{10759A80-E17D-452E-880A-985F8AC699C0}" type="datetime1">
              <a:rPr lang="en-IN" smtClean="0"/>
              <a:t>27-10-2021</a:t>
            </a:fld>
            <a:endParaRPr lang="en-IN"/>
          </a:p>
        </p:txBody>
      </p:sp>
      <p:sp>
        <p:nvSpPr>
          <p:cNvPr id="4" name="Footer Placeholder 3"/>
          <p:cNvSpPr>
            <a:spLocks noGrp="1"/>
          </p:cNvSpPr>
          <p:nvPr>
            <p:ph type="ftr" sz="quarter" idx="11"/>
          </p:nvPr>
        </p:nvSpPr>
        <p:spPr/>
        <p:txBody>
          <a:bodyPr/>
          <a:lstStyle/>
          <a:p>
            <a:r>
              <a:rPr lang="en-IN"/>
              <a:t>Copyright © Cengage Learning. All rights reserved. </a:t>
            </a:r>
            <a:endParaRPr lang="en-IN" dirty="0"/>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
        <p:nvSpPr>
          <p:cNvPr id="8" name="Text Placeholder 7"/>
          <p:cNvSpPr>
            <a:spLocks noGrp="1"/>
          </p:cNvSpPr>
          <p:nvPr>
            <p:ph type="body" sz="quarter" idx="13"/>
          </p:nvPr>
        </p:nvSpPr>
        <p:spPr>
          <a:xfrm>
            <a:off x="2491409" y="2835690"/>
            <a:ext cx="6268278" cy="662881"/>
          </a:xfrm>
        </p:spPr>
        <p:txBody>
          <a:bodyPr/>
          <a:lstStyle>
            <a:lvl1pPr marL="0" indent="0">
              <a:lnSpc>
                <a:spcPct val="100000"/>
              </a:lnSpc>
              <a:buNone/>
              <a:defRPr sz="3600">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defRPr>
                <a:latin typeface="Arial" panose="020B0604020202020204" pitchFamily="34" charset="0"/>
                <a:cs typeface="Arial" panose="020B0604020202020204" pitchFamily="34" charset="0"/>
              </a:defRPr>
            </a:lvl3pPr>
            <a:lvl4pPr>
              <a:lnSpc>
                <a:spcPct val="100000"/>
              </a:lnSpc>
              <a:defRPr>
                <a:latin typeface="Arial" panose="020B0604020202020204" pitchFamily="34" charset="0"/>
                <a:cs typeface="Arial" panose="020B0604020202020204" pitchFamily="34" charset="0"/>
              </a:defRPr>
            </a:lvl4pPr>
            <a:lvl5pPr>
              <a:lnSpc>
                <a:spcPct val="100000"/>
              </a:lnSpc>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Footer Placeholder 4"/>
          <p:cNvSpPr txBox="1">
            <a:spLocks/>
          </p:cNvSpPr>
          <p:nvPr userDrawn="1"/>
        </p:nvSpPr>
        <p:spPr>
          <a:xfrm>
            <a:off x="2014331" y="6356350"/>
            <a:ext cx="511533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Copyright © Cengage Learning. All rights reserved. </a:t>
            </a:r>
          </a:p>
        </p:txBody>
      </p:sp>
      <p:sp>
        <p:nvSpPr>
          <p:cNvPr id="9" name="Text Placeholder 8"/>
          <p:cNvSpPr>
            <a:spLocks noGrp="1"/>
          </p:cNvSpPr>
          <p:nvPr>
            <p:ph type="body" sz="quarter" idx="14"/>
          </p:nvPr>
        </p:nvSpPr>
        <p:spPr>
          <a:xfrm>
            <a:off x="881061" y="4308511"/>
            <a:ext cx="7381875" cy="768350"/>
          </a:xfrm>
        </p:spPr>
        <p:txBody>
          <a:bodyPr>
            <a:noAutofit/>
          </a:bodyPr>
          <a:lstStyle>
            <a:lvl1pPr marL="0" indent="0">
              <a:buNone/>
              <a:defRPr sz="2400">
                <a:latin typeface="Arial" panose="020B0604020202020204" pitchFamily="34" charset="0"/>
                <a:cs typeface="Arial" panose="020B0604020202020204" pitchFamily="34" charset="0"/>
              </a:defRPr>
            </a:lvl1pPr>
            <a:lvl2pPr marL="457200" indent="0">
              <a:buNone/>
              <a:defRPr sz="2400">
                <a:latin typeface="Arial" panose="020B0604020202020204" pitchFamily="34" charset="0"/>
                <a:cs typeface="Arial" panose="020B0604020202020204" pitchFamily="34" charset="0"/>
              </a:defRPr>
            </a:lvl2pPr>
            <a:lvl3pPr marL="914400" indent="0">
              <a:buNone/>
              <a:defRPr sz="2400">
                <a:latin typeface="Arial" panose="020B0604020202020204" pitchFamily="34" charset="0"/>
                <a:cs typeface="Arial" panose="020B0604020202020204" pitchFamily="34" charset="0"/>
              </a:defRPr>
            </a:lvl3pPr>
            <a:lvl4pPr marL="1371600" indent="0">
              <a:buNone/>
              <a:defRPr sz="2400">
                <a:latin typeface="Arial" panose="020B0604020202020204" pitchFamily="34" charset="0"/>
                <a:cs typeface="Arial" panose="020B0604020202020204" pitchFamily="34" charset="0"/>
              </a:defRPr>
            </a:lvl4pPr>
            <a:lvl5pPr marL="1828800" indent="0">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58189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enter Slide">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190500" y="387280"/>
            <a:ext cx="8763000" cy="733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825496"/>
            <a:ext cx="8229600" cy="1143000"/>
          </a:xfrm>
        </p:spPr>
        <p:txBody>
          <a:bodyPr>
            <a:normAutofit/>
          </a:bodyPr>
          <a:lstStyle>
            <a:lvl1pPr algn="ctr">
              <a:lnSpc>
                <a:spcPct val="100000"/>
              </a:lnSpc>
              <a:defRPr sz="4000">
                <a:solidFill>
                  <a:schemeClr val="tx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Date Placeholder 2"/>
          <p:cNvSpPr>
            <a:spLocks noGrp="1"/>
          </p:cNvSpPr>
          <p:nvPr>
            <p:ph type="dt" sz="half" idx="10"/>
          </p:nvPr>
        </p:nvSpPr>
        <p:spPr/>
        <p:txBody>
          <a:bodyPr/>
          <a:lstStyle/>
          <a:p>
            <a:fld id="{EFA3A666-AD7C-41F4-8846-1EF5924D4CDA}" type="datetime1">
              <a:rPr lang="en-IN" smtClean="0"/>
              <a:t>27-10-2021</a:t>
            </a:fld>
            <a:endParaRPr lang="en-IN"/>
          </a:p>
        </p:txBody>
      </p:sp>
      <p:sp>
        <p:nvSpPr>
          <p:cNvPr id="4" name="Footer Placeholder 3"/>
          <p:cNvSpPr>
            <a:spLocks noGrp="1"/>
          </p:cNvSpPr>
          <p:nvPr>
            <p:ph type="ftr" sz="quarter" idx="11"/>
          </p:nvPr>
        </p:nvSpPr>
        <p:spPr/>
        <p:txBody>
          <a:bodyPr/>
          <a:lstStyle/>
          <a:p>
            <a:r>
              <a:rPr lang="en-IN"/>
              <a:t>Copyright © Cengage Learning. All rights reserved. </a:t>
            </a:r>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
        <p:nvSpPr>
          <p:cNvPr id="11" name="Slide Number Placeholder 3"/>
          <p:cNvSpPr txBox="1">
            <a:spLocks/>
          </p:cNvSpPr>
          <p:nvPr userDrawn="1"/>
        </p:nvSpPr>
        <p:spPr>
          <a:xfrm>
            <a:off x="8494776" y="6391656"/>
            <a:ext cx="649224"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1CAA2A77-17DC-4CE3-AB44-4B0BB14D7176}" type="slidenum">
              <a:rPr lang="en-IN" smtClean="0">
                <a:solidFill>
                  <a:srgbClr val="000000"/>
                </a:solidFill>
                <a:latin typeface="Arial" panose="020B0604020202020204" pitchFamily="34" charset="0"/>
                <a:cs typeface="Arial" panose="020B0604020202020204" pitchFamily="34" charset="0"/>
              </a:rPr>
              <a:pPr/>
              <a:t>‹#›</a:t>
            </a:fld>
            <a:endParaRPr lang="en-IN" dirty="0">
              <a:solidFill>
                <a:srgbClr val="000000"/>
              </a:solidFill>
              <a:latin typeface="Arial" panose="020B0604020202020204" pitchFamily="34" charset="0"/>
              <a:cs typeface="Arial" panose="020B0604020202020204" pitchFamily="34" charset="0"/>
            </a:endParaRPr>
          </a:p>
        </p:txBody>
      </p:sp>
      <p:sp>
        <p:nvSpPr>
          <p:cNvPr id="8" name="Text Placeholder 7"/>
          <p:cNvSpPr>
            <a:spLocks noGrp="1"/>
          </p:cNvSpPr>
          <p:nvPr>
            <p:ph type="body" sz="quarter" idx="13"/>
          </p:nvPr>
        </p:nvSpPr>
        <p:spPr>
          <a:xfrm>
            <a:off x="457200" y="4279900"/>
            <a:ext cx="8229600" cy="649288"/>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marL="457200" indent="0">
              <a:lnSpc>
                <a:spcPct val="100000"/>
              </a:lnSpc>
              <a:buNone/>
              <a:defRPr sz="2400">
                <a:latin typeface="Arial" panose="020B0604020202020204" pitchFamily="34" charset="0"/>
                <a:cs typeface="Arial" panose="020B0604020202020204" pitchFamily="34" charset="0"/>
              </a:defRPr>
            </a:lvl2pPr>
            <a:lvl3pPr marL="914400" indent="0">
              <a:lnSpc>
                <a:spcPct val="100000"/>
              </a:lnSpc>
              <a:buNone/>
              <a:defRPr sz="2400">
                <a:latin typeface="Arial" panose="020B0604020202020204" pitchFamily="34" charset="0"/>
                <a:cs typeface="Arial" panose="020B0604020202020204" pitchFamily="34" charset="0"/>
              </a:defRPr>
            </a:lvl3pPr>
            <a:lvl4pPr marL="1371600" indent="0">
              <a:lnSpc>
                <a:spcPct val="100000"/>
              </a:lnSpc>
              <a:buNone/>
              <a:defRPr sz="2400">
                <a:latin typeface="Arial" panose="020B0604020202020204" pitchFamily="34" charset="0"/>
                <a:cs typeface="Arial" panose="020B0604020202020204" pitchFamily="34" charset="0"/>
              </a:defRPr>
            </a:lvl4pPr>
            <a:lvl5pPr marL="1828800" indent="0">
              <a:lnSpc>
                <a:spcPct val="100000"/>
              </a:lnSpc>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7"/>
          <p:cNvSpPr>
            <a:spLocks noGrp="1"/>
          </p:cNvSpPr>
          <p:nvPr>
            <p:ph type="body" sz="quarter" idx="14"/>
          </p:nvPr>
        </p:nvSpPr>
        <p:spPr>
          <a:xfrm>
            <a:off x="457200" y="5011134"/>
            <a:ext cx="8229600" cy="649288"/>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marL="457200" indent="0">
              <a:lnSpc>
                <a:spcPct val="100000"/>
              </a:lnSpc>
              <a:buNone/>
              <a:defRPr sz="2400">
                <a:latin typeface="Arial" panose="020B0604020202020204" pitchFamily="34" charset="0"/>
                <a:cs typeface="Arial" panose="020B0604020202020204" pitchFamily="34" charset="0"/>
              </a:defRPr>
            </a:lvl2pPr>
            <a:lvl3pPr marL="914400" indent="0">
              <a:lnSpc>
                <a:spcPct val="100000"/>
              </a:lnSpc>
              <a:buNone/>
              <a:defRPr sz="2400">
                <a:latin typeface="Arial" panose="020B0604020202020204" pitchFamily="34" charset="0"/>
                <a:cs typeface="Arial" panose="020B0604020202020204" pitchFamily="34" charset="0"/>
              </a:defRPr>
            </a:lvl3pPr>
            <a:lvl4pPr marL="1371600" indent="0">
              <a:lnSpc>
                <a:spcPct val="100000"/>
              </a:lnSpc>
              <a:buNone/>
              <a:defRPr sz="2400">
                <a:latin typeface="Arial" panose="020B0604020202020204" pitchFamily="34" charset="0"/>
                <a:cs typeface="Arial" panose="020B0604020202020204" pitchFamily="34" charset="0"/>
              </a:defRPr>
            </a:lvl4pPr>
            <a:lvl5pPr marL="1828800" indent="0">
              <a:lnSpc>
                <a:spcPct val="100000"/>
              </a:lnSpc>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7"/>
          <p:cNvSpPr>
            <a:spLocks noGrp="1"/>
          </p:cNvSpPr>
          <p:nvPr>
            <p:ph type="body" sz="quarter" idx="15"/>
          </p:nvPr>
        </p:nvSpPr>
        <p:spPr>
          <a:xfrm>
            <a:off x="457200" y="5625117"/>
            <a:ext cx="8229600" cy="649288"/>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marL="457200" indent="0">
              <a:lnSpc>
                <a:spcPct val="100000"/>
              </a:lnSpc>
              <a:buNone/>
              <a:defRPr sz="2400">
                <a:latin typeface="Arial" panose="020B0604020202020204" pitchFamily="34" charset="0"/>
                <a:cs typeface="Arial" panose="020B0604020202020204" pitchFamily="34" charset="0"/>
              </a:defRPr>
            </a:lvl2pPr>
            <a:lvl3pPr marL="914400" indent="0">
              <a:lnSpc>
                <a:spcPct val="100000"/>
              </a:lnSpc>
              <a:buNone/>
              <a:defRPr sz="2400">
                <a:latin typeface="Arial" panose="020B0604020202020204" pitchFamily="34" charset="0"/>
                <a:cs typeface="Arial" panose="020B0604020202020204" pitchFamily="34" charset="0"/>
              </a:defRPr>
            </a:lvl3pPr>
            <a:lvl4pPr marL="1371600" indent="0">
              <a:lnSpc>
                <a:spcPct val="100000"/>
              </a:lnSpc>
              <a:buNone/>
              <a:defRPr sz="2400">
                <a:latin typeface="Arial" panose="020B0604020202020204" pitchFamily="34" charset="0"/>
                <a:cs typeface="Arial" panose="020B0604020202020204" pitchFamily="34" charset="0"/>
              </a:defRPr>
            </a:lvl4pPr>
            <a:lvl5pPr marL="1828800" indent="0">
              <a:lnSpc>
                <a:spcPct val="100000"/>
              </a:lnSpc>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18531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_All in one">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190500" y="387280"/>
            <a:ext cx="8763000" cy="733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56615" y="192024"/>
            <a:ext cx="8430768" cy="1143000"/>
          </a:xfrm>
        </p:spPr>
        <p:txBody>
          <a:bodyPr>
            <a:normAutofit/>
          </a:bodyPr>
          <a:lstStyle>
            <a:lvl1pPr>
              <a:defRPr sz="4000">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Date Placeholder 2"/>
          <p:cNvSpPr>
            <a:spLocks noGrp="1"/>
          </p:cNvSpPr>
          <p:nvPr>
            <p:ph type="dt" sz="half" idx="10"/>
          </p:nvPr>
        </p:nvSpPr>
        <p:spPr/>
        <p:txBody>
          <a:bodyPr/>
          <a:lstStyle/>
          <a:p>
            <a:fld id="{EFA3A666-AD7C-41F4-8846-1EF5924D4CDA}" type="datetime1">
              <a:rPr lang="en-IN" smtClean="0"/>
              <a:t>27-10-2021</a:t>
            </a:fld>
            <a:endParaRPr lang="en-IN"/>
          </a:p>
        </p:txBody>
      </p:sp>
      <p:sp>
        <p:nvSpPr>
          <p:cNvPr id="4" name="Footer Placeholder 3"/>
          <p:cNvSpPr>
            <a:spLocks noGrp="1"/>
          </p:cNvSpPr>
          <p:nvPr>
            <p:ph type="ftr" sz="quarter" idx="11"/>
          </p:nvPr>
        </p:nvSpPr>
        <p:spPr/>
        <p:txBody>
          <a:bodyPr/>
          <a:lstStyle/>
          <a:p>
            <a:r>
              <a:rPr lang="en-IN"/>
              <a:t>Copyright © Cengage Learning. All rights reserved. </a:t>
            </a:r>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
        <p:nvSpPr>
          <p:cNvPr id="8" name="Text Placeholder 7" hidden="1"/>
          <p:cNvSpPr>
            <a:spLocks noGrp="1"/>
          </p:cNvSpPr>
          <p:nvPr>
            <p:ph type="body" sz="quarter" idx="13"/>
          </p:nvPr>
        </p:nvSpPr>
        <p:spPr>
          <a:xfrm>
            <a:off x="457200" y="1444753"/>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Slide Number Placeholder 3"/>
          <p:cNvSpPr txBox="1">
            <a:spLocks/>
          </p:cNvSpPr>
          <p:nvPr userDrawn="1"/>
        </p:nvSpPr>
        <p:spPr>
          <a:xfrm>
            <a:off x="8494776" y="6391656"/>
            <a:ext cx="649224"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1CAA2A77-17DC-4CE3-AB44-4B0BB14D7176}" type="slidenum">
              <a:rPr lang="en-IN" smtClean="0">
                <a:solidFill>
                  <a:srgbClr val="000000"/>
                </a:solidFill>
                <a:latin typeface="Arial" panose="020B0604020202020204" pitchFamily="34" charset="0"/>
                <a:cs typeface="Arial" panose="020B0604020202020204" pitchFamily="34" charset="0"/>
              </a:rPr>
              <a:pPr/>
              <a:t>‹#›</a:t>
            </a:fld>
            <a:endParaRPr lang="en-IN" dirty="0">
              <a:solidFill>
                <a:srgbClr val="000000"/>
              </a:solidFill>
              <a:latin typeface="Arial" panose="020B0604020202020204" pitchFamily="34" charset="0"/>
              <a:cs typeface="Arial" panose="020B0604020202020204" pitchFamily="34" charset="0"/>
            </a:endParaRPr>
          </a:p>
        </p:txBody>
      </p:sp>
      <p:sp>
        <p:nvSpPr>
          <p:cNvPr id="12" name="Text Placeholder 7" hidden="1"/>
          <p:cNvSpPr>
            <a:spLocks noGrp="1"/>
          </p:cNvSpPr>
          <p:nvPr>
            <p:ph type="body" sz="quarter" idx="14"/>
          </p:nvPr>
        </p:nvSpPr>
        <p:spPr>
          <a:xfrm>
            <a:off x="470174" y="2144074"/>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7" hidden="1"/>
          <p:cNvSpPr>
            <a:spLocks noGrp="1"/>
          </p:cNvSpPr>
          <p:nvPr>
            <p:ph type="body" sz="quarter" idx="15"/>
          </p:nvPr>
        </p:nvSpPr>
        <p:spPr>
          <a:xfrm>
            <a:off x="470174" y="2727927"/>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7"/>
          <p:cNvSpPr>
            <a:spLocks noGrp="1"/>
          </p:cNvSpPr>
          <p:nvPr>
            <p:ph type="body" sz="quarter" idx="16"/>
          </p:nvPr>
        </p:nvSpPr>
        <p:spPr>
          <a:xfrm>
            <a:off x="470174" y="3355310"/>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5" name="Text Placeholder 7"/>
          <p:cNvSpPr>
            <a:spLocks noGrp="1"/>
          </p:cNvSpPr>
          <p:nvPr>
            <p:ph type="body" sz="quarter" idx="17"/>
          </p:nvPr>
        </p:nvSpPr>
        <p:spPr>
          <a:xfrm>
            <a:off x="470174" y="3966050"/>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Text Placeholder 7"/>
          <p:cNvSpPr>
            <a:spLocks noGrp="1"/>
          </p:cNvSpPr>
          <p:nvPr>
            <p:ph type="body" sz="quarter" idx="18"/>
          </p:nvPr>
        </p:nvSpPr>
        <p:spPr>
          <a:xfrm>
            <a:off x="470174" y="4593433"/>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Text Placeholder 7"/>
          <p:cNvSpPr>
            <a:spLocks noGrp="1"/>
          </p:cNvSpPr>
          <p:nvPr>
            <p:ph type="body" sz="quarter" idx="19"/>
          </p:nvPr>
        </p:nvSpPr>
        <p:spPr>
          <a:xfrm>
            <a:off x="470174" y="4878605"/>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Text Placeholder 7"/>
          <p:cNvSpPr>
            <a:spLocks noGrp="1"/>
          </p:cNvSpPr>
          <p:nvPr>
            <p:ph type="body" sz="quarter" idx="20"/>
          </p:nvPr>
        </p:nvSpPr>
        <p:spPr>
          <a:xfrm>
            <a:off x="470174" y="5505988"/>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Text Placeholder 7"/>
          <p:cNvSpPr>
            <a:spLocks noGrp="1"/>
          </p:cNvSpPr>
          <p:nvPr>
            <p:ph type="body" sz="quarter" idx="21"/>
          </p:nvPr>
        </p:nvSpPr>
        <p:spPr>
          <a:xfrm>
            <a:off x="457200" y="3982693"/>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7"/>
          <p:cNvSpPr>
            <a:spLocks noGrp="1"/>
          </p:cNvSpPr>
          <p:nvPr>
            <p:ph type="body" sz="quarter" idx="22"/>
          </p:nvPr>
        </p:nvSpPr>
        <p:spPr>
          <a:xfrm>
            <a:off x="457200" y="4610076"/>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7"/>
          <p:cNvSpPr>
            <a:spLocks noGrp="1"/>
          </p:cNvSpPr>
          <p:nvPr>
            <p:ph type="body" sz="quarter" idx="23"/>
          </p:nvPr>
        </p:nvSpPr>
        <p:spPr>
          <a:xfrm>
            <a:off x="457200" y="4895248"/>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7"/>
          <p:cNvSpPr>
            <a:spLocks noGrp="1"/>
          </p:cNvSpPr>
          <p:nvPr>
            <p:ph type="body" sz="quarter" idx="24"/>
          </p:nvPr>
        </p:nvSpPr>
        <p:spPr>
          <a:xfrm>
            <a:off x="457200" y="5522631"/>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able Placeholder 8"/>
          <p:cNvSpPr>
            <a:spLocks noGrp="1"/>
          </p:cNvSpPr>
          <p:nvPr>
            <p:ph type="tbl" sz="quarter" idx="25"/>
          </p:nvPr>
        </p:nvSpPr>
        <p:spPr>
          <a:xfrm>
            <a:off x="423447" y="1444625"/>
            <a:ext cx="8363935" cy="515938"/>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3" name="Table Placeholder 8"/>
          <p:cNvSpPr>
            <a:spLocks noGrp="1"/>
          </p:cNvSpPr>
          <p:nvPr>
            <p:ph type="tbl" sz="quarter" idx="26"/>
          </p:nvPr>
        </p:nvSpPr>
        <p:spPr>
          <a:xfrm>
            <a:off x="423447" y="1995868"/>
            <a:ext cx="8363935" cy="515938"/>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4" name="Table Placeholder 8"/>
          <p:cNvSpPr>
            <a:spLocks noGrp="1"/>
          </p:cNvSpPr>
          <p:nvPr>
            <p:ph type="tbl" sz="quarter" idx="27"/>
          </p:nvPr>
        </p:nvSpPr>
        <p:spPr>
          <a:xfrm>
            <a:off x="423447" y="2551316"/>
            <a:ext cx="8363935" cy="515938"/>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5" name="Table Placeholder 8"/>
          <p:cNvSpPr>
            <a:spLocks noGrp="1"/>
          </p:cNvSpPr>
          <p:nvPr>
            <p:ph type="tbl" sz="quarter" idx="28"/>
          </p:nvPr>
        </p:nvSpPr>
        <p:spPr>
          <a:xfrm>
            <a:off x="423446" y="3081013"/>
            <a:ext cx="8363935" cy="515938"/>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6" name="Picture Placeholder 25"/>
          <p:cNvSpPr>
            <a:spLocks noGrp="1"/>
          </p:cNvSpPr>
          <p:nvPr>
            <p:ph type="pic" sz="quarter" idx="29"/>
          </p:nvPr>
        </p:nvSpPr>
        <p:spPr>
          <a:xfrm>
            <a:off x="608977" y="1471613"/>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7" name="Picture Placeholder 25"/>
          <p:cNvSpPr>
            <a:spLocks noGrp="1"/>
          </p:cNvSpPr>
          <p:nvPr>
            <p:ph type="pic" sz="quarter" idx="30"/>
          </p:nvPr>
        </p:nvSpPr>
        <p:spPr>
          <a:xfrm>
            <a:off x="2937838" y="1479934"/>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8" name="Picture Placeholder 25"/>
          <p:cNvSpPr>
            <a:spLocks noGrp="1"/>
          </p:cNvSpPr>
          <p:nvPr>
            <p:ph type="pic" sz="quarter" idx="31"/>
          </p:nvPr>
        </p:nvSpPr>
        <p:spPr>
          <a:xfrm>
            <a:off x="5266700" y="1471612"/>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9" name="Picture Placeholder 25"/>
          <p:cNvSpPr>
            <a:spLocks noGrp="1"/>
          </p:cNvSpPr>
          <p:nvPr>
            <p:ph type="pic" sz="quarter" idx="32"/>
          </p:nvPr>
        </p:nvSpPr>
        <p:spPr>
          <a:xfrm>
            <a:off x="608403" y="2344075"/>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0" name="Picture Placeholder 25"/>
          <p:cNvSpPr>
            <a:spLocks noGrp="1"/>
          </p:cNvSpPr>
          <p:nvPr>
            <p:ph type="pic" sz="quarter" idx="33"/>
          </p:nvPr>
        </p:nvSpPr>
        <p:spPr>
          <a:xfrm>
            <a:off x="3028950" y="2344075"/>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1" name="Picture Placeholder 25"/>
          <p:cNvSpPr>
            <a:spLocks noGrp="1"/>
          </p:cNvSpPr>
          <p:nvPr>
            <p:ph type="pic" sz="quarter" idx="34"/>
          </p:nvPr>
        </p:nvSpPr>
        <p:spPr>
          <a:xfrm>
            <a:off x="5449497" y="2375721"/>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2" name="Picture Placeholder 25"/>
          <p:cNvSpPr>
            <a:spLocks noGrp="1"/>
          </p:cNvSpPr>
          <p:nvPr>
            <p:ph type="pic" sz="quarter" idx="35"/>
          </p:nvPr>
        </p:nvSpPr>
        <p:spPr>
          <a:xfrm>
            <a:off x="603685" y="3211826"/>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3" name="Picture Placeholder 25"/>
          <p:cNvSpPr>
            <a:spLocks noGrp="1"/>
          </p:cNvSpPr>
          <p:nvPr>
            <p:ph type="pic" sz="quarter" idx="36"/>
          </p:nvPr>
        </p:nvSpPr>
        <p:spPr>
          <a:xfrm>
            <a:off x="3024232" y="3211826"/>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4" name="Picture Placeholder 25"/>
          <p:cNvSpPr>
            <a:spLocks noGrp="1"/>
          </p:cNvSpPr>
          <p:nvPr>
            <p:ph type="pic" sz="quarter" idx="37"/>
          </p:nvPr>
        </p:nvSpPr>
        <p:spPr>
          <a:xfrm>
            <a:off x="5444779" y="3243472"/>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5" name="Picture Placeholder 25"/>
          <p:cNvSpPr>
            <a:spLocks noGrp="1"/>
          </p:cNvSpPr>
          <p:nvPr>
            <p:ph type="pic" sz="quarter" idx="38"/>
          </p:nvPr>
        </p:nvSpPr>
        <p:spPr>
          <a:xfrm>
            <a:off x="603685" y="4126392"/>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6" name="Picture Placeholder 25"/>
          <p:cNvSpPr>
            <a:spLocks noGrp="1"/>
          </p:cNvSpPr>
          <p:nvPr>
            <p:ph type="pic" sz="quarter" idx="39"/>
          </p:nvPr>
        </p:nvSpPr>
        <p:spPr>
          <a:xfrm>
            <a:off x="3024232" y="4126392"/>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7" name="Picture Placeholder 25"/>
          <p:cNvSpPr>
            <a:spLocks noGrp="1"/>
          </p:cNvSpPr>
          <p:nvPr>
            <p:ph type="pic" sz="quarter" idx="40"/>
          </p:nvPr>
        </p:nvSpPr>
        <p:spPr>
          <a:xfrm>
            <a:off x="5444779" y="4158038"/>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8" name="Picture Placeholder 25"/>
          <p:cNvSpPr>
            <a:spLocks noGrp="1"/>
          </p:cNvSpPr>
          <p:nvPr>
            <p:ph type="pic" sz="quarter" idx="41"/>
          </p:nvPr>
        </p:nvSpPr>
        <p:spPr>
          <a:xfrm>
            <a:off x="760803" y="4655340"/>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9" name="Picture Placeholder 25"/>
          <p:cNvSpPr>
            <a:spLocks noGrp="1"/>
          </p:cNvSpPr>
          <p:nvPr>
            <p:ph type="pic" sz="quarter" idx="42"/>
          </p:nvPr>
        </p:nvSpPr>
        <p:spPr>
          <a:xfrm>
            <a:off x="3181350" y="4655340"/>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40" name="Picture Placeholder 25"/>
          <p:cNvSpPr>
            <a:spLocks noGrp="1"/>
          </p:cNvSpPr>
          <p:nvPr>
            <p:ph type="pic" sz="quarter" idx="43"/>
          </p:nvPr>
        </p:nvSpPr>
        <p:spPr>
          <a:xfrm>
            <a:off x="5601897" y="4686986"/>
            <a:ext cx="2328862" cy="821013"/>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Tree>
    <p:extLst>
      <p:ext uri="{BB962C8B-B14F-4D97-AF65-F5344CB8AC3E}">
        <p14:creationId xmlns:p14="http://schemas.microsoft.com/office/powerpoint/2010/main" val="232550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338649-EA52-4F6F-A9BA-CF3920DD1EED}" type="datetime1">
              <a:rPr lang="en-IN" smtClean="0"/>
              <a:t>27-10-2021</a:t>
            </a:fld>
            <a:endParaRPr lang="en-IN"/>
          </a:p>
        </p:txBody>
      </p:sp>
      <p:sp>
        <p:nvSpPr>
          <p:cNvPr id="5" name="Footer Placeholder 4"/>
          <p:cNvSpPr>
            <a:spLocks noGrp="1"/>
          </p:cNvSpPr>
          <p:nvPr>
            <p:ph type="ftr" sz="quarter" idx="11"/>
          </p:nvPr>
        </p:nvSpPr>
        <p:spPr/>
        <p:txBody>
          <a:bodyPr/>
          <a:lstStyle/>
          <a:p>
            <a:r>
              <a:rPr lang="en-IN"/>
              <a:t>Copyright © Cengage Learning. All rights reserved. </a:t>
            </a:r>
          </a:p>
        </p:txBody>
      </p:sp>
      <p:sp>
        <p:nvSpPr>
          <p:cNvPr id="6" name="Slide Number Placeholder 5"/>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409848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CA1E6-0660-490A-B2E9-7EF4EAE20A05}" type="datetime1">
              <a:rPr lang="en-IN" smtClean="0"/>
              <a:t>27-10-2021</a:t>
            </a:fld>
            <a:endParaRPr lang="en-IN"/>
          </a:p>
        </p:txBody>
      </p:sp>
      <p:sp>
        <p:nvSpPr>
          <p:cNvPr id="5" name="Footer Placeholder 4"/>
          <p:cNvSpPr>
            <a:spLocks noGrp="1"/>
          </p:cNvSpPr>
          <p:nvPr>
            <p:ph type="ftr" sz="quarter" idx="11"/>
          </p:nvPr>
        </p:nvSpPr>
        <p:spPr/>
        <p:txBody>
          <a:bodyPr/>
          <a:lstStyle/>
          <a:p>
            <a:r>
              <a:rPr lang="en-IN"/>
              <a:t>Copyright © Cengage Learning. All rights reserved. </a:t>
            </a:r>
          </a:p>
        </p:txBody>
      </p:sp>
      <p:sp>
        <p:nvSpPr>
          <p:cNvPr id="6" name="Slide Number Placeholder 5"/>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16822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DE4E4-5CAA-46CA-85DC-EB089A2E8FC9}" type="datetime1">
              <a:rPr lang="en-IN" smtClean="0"/>
              <a:t>27-10-2021</a:t>
            </a:fld>
            <a:endParaRPr lang="en-IN"/>
          </a:p>
        </p:txBody>
      </p:sp>
      <p:sp>
        <p:nvSpPr>
          <p:cNvPr id="6" name="Footer Placeholder 5"/>
          <p:cNvSpPr>
            <a:spLocks noGrp="1"/>
          </p:cNvSpPr>
          <p:nvPr>
            <p:ph type="ftr" sz="quarter" idx="11"/>
          </p:nvPr>
        </p:nvSpPr>
        <p:spPr/>
        <p:txBody>
          <a:bodyPr/>
          <a:lstStyle/>
          <a:p>
            <a:r>
              <a:rPr lang="en-IN"/>
              <a:t>Copyright © Cengage Learning. All rights reserved. </a:t>
            </a:r>
          </a:p>
        </p:txBody>
      </p:sp>
      <p:sp>
        <p:nvSpPr>
          <p:cNvPr id="7" name="Slide Number Placeholder 6"/>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1848888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F8165B-E190-40F2-8101-43E7504CF5F1}" type="datetime1">
              <a:rPr lang="en-IN" smtClean="0"/>
              <a:t>27-10-2021</a:t>
            </a:fld>
            <a:endParaRPr lang="en-IN"/>
          </a:p>
        </p:txBody>
      </p:sp>
      <p:sp>
        <p:nvSpPr>
          <p:cNvPr id="8" name="Footer Placeholder 7"/>
          <p:cNvSpPr>
            <a:spLocks noGrp="1"/>
          </p:cNvSpPr>
          <p:nvPr>
            <p:ph type="ftr" sz="quarter" idx="11"/>
          </p:nvPr>
        </p:nvSpPr>
        <p:spPr/>
        <p:txBody>
          <a:bodyPr/>
          <a:lstStyle/>
          <a:p>
            <a:r>
              <a:rPr lang="en-IN"/>
              <a:t>Copyright © Cengage Learning. All rights reserved. </a:t>
            </a:r>
          </a:p>
        </p:txBody>
      </p:sp>
      <p:sp>
        <p:nvSpPr>
          <p:cNvPr id="9" name="Slide Number Placeholder 8"/>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595081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BACF9A-E8A1-43AF-B7D9-263F9AE2610D}" type="datetime1">
              <a:rPr lang="en-IN" smtClean="0"/>
              <a:t>27-10-2021</a:t>
            </a:fld>
            <a:endParaRPr lang="en-IN"/>
          </a:p>
        </p:txBody>
      </p:sp>
      <p:sp>
        <p:nvSpPr>
          <p:cNvPr id="4" name="Footer Placeholder 3"/>
          <p:cNvSpPr>
            <a:spLocks noGrp="1"/>
          </p:cNvSpPr>
          <p:nvPr>
            <p:ph type="ftr" sz="quarter" idx="11"/>
          </p:nvPr>
        </p:nvSpPr>
        <p:spPr/>
        <p:txBody>
          <a:bodyPr/>
          <a:lstStyle/>
          <a:p>
            <a:r>
              <a:rPr lang="en-IN"/>
              <a:t>Copyright © Cengage Learning. All rights reserved. </a:t>
            </a:r>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12978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6F3DB-847B-4A18-8621-525FC98EA45F}" type="datetime1">
              <a:rPr lang="en-IN" smtClean="0"/>
              <a:t>27-10-2021</a:t>
            </a:fld>
            <a:endParaRPr lang="en-IN"/>
          </a:p>
        </p:txBody>
      </p:sp>
      <p:sp>
        <p:nvSpPr>
          <p:cNvPr id="3" name="Footer Placeholder 2"/>
          <p:cNvSpPr>
            <a:spLocks noGrp="1"/>
          </p:cNvSpPr>
          <p:nvPr>
            <p:ph type="ftr" sz="quarter" idx="11"/>
          </p:nvPr>
        </p:nvSpPr>
        <p:spPr/>
        <p:txBody>
          <a:bodyPr/>
          <a:lstStyle/>
          <a:p>
            <a:r>
              <a:rPr lang="en-IN"/>
              <a:t>Copyright © Cengage Learning. All rights reserved. </a:t>
            </a:r>
          </a:p>
        </p:txBody>
      </p:sp>
      <p:sp>
        <p:nvSpPr>
          <p:cNvPr id="4" name="Slide Number Placeholder 3"/>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32485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686C78-40C8-4D18-BCAA-247D7F7415BD}" type="datetime1">
              <a:rPr lang="en-IN" smtClean="0"/>
              <a:t>27-10-2021</a:t>
            </a:fld>
            <a:endParaRPr lang="en-IN"/>
          </a:p>
        </p:txBody>
      </p:sp>
      <p:sp>
        <p:nvSpPr>
          <p:cNvPr id="6" name="Footer Placeholder 5"/>
          <p:cNvSpPr>
            <a:spLocks noGrp="1"/>
          </p:cNvSpPr>
          <p:nvPr>
            <p:ph type="ftr" sz="quarter" idx="11"/>
          </p:nvPr>
        </p:nvSpPr>
        <p:spPr/>
        <p:txBody>
          <a:bodyPr/>
          <a:lstStyle/>
          <a:p>
            <a:r>
              <a:rPr lang="en-IN"/>
              <a:t>Copyright © Cengage Learning. All rights reserved. </a:t>
            </a:r>
          </a:p>
        </p:txBody>
      </p:sp>
      <p:sp>
        <p:nvSpPr>
          <p:cNvPr id="7" name="Slide Number Placeholder 6"/>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107195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1E2FC4-1061-4459-8611-D61B517EACA0}" type="datetime1">
              <a:rPr lang="en-IN" smtClean="0"/>
              <a:t>27-10-2021</a:t>
            </a:fld>
            <a:endParaRPr lang="en-IN"/>
          </a:p>
        </p:txBody>
      </p:sp>
      <p:sp>
        <p:nvSpPr>
          <p:cNvPr id="6" name="Footer Placeholder 5"/>
          <p:cNvSpPr>
            <a:spLocks noGrp="1"/>
          </p:cNvSpPr>
          <p:nvPr>
            <p:ph type="ftr" sz="quarter" idx="11"/>
          </p:nvPr>
        </p:nvSpPr>
        <p:spPr/>
        <p:txBody>
          <a:bodyPr/>
          <a:lstStyle/>
          <a:p>
            <a:r>
              <a:rPr lang="en-IN"/>
              <a:t>Copyright © Cengage Learning. All rights reserved. </a:t>
            </a:r>
          </a:p>
        </p:txBody>
      </p:sp>
      <p:sp>
        <p:nvSpPr>
          <p:cNvPr id="7" name="Slide Number Placeholder 6"/>
          <p:cNvSpPr>
            <a:spLocks noGrp="1"/>
          </p:cNvSpPr>
          <p:nvPr>
            <p:ph type="sldNum" sz="quarter" idx="12"/>
          </p:nvPr>
        </p:nvSpPr>
        <p:spPr/>
        <p:txBody>
          <a:bodyPr/>
          <a:lstStyle/>
          <a:p>
            <a:fld id="{A87FF525-DAB2-4BDC-A82F-1466554F68BC}" type="slidenum">
              <a:rPr lang="en-IN" smtClean="0"/>
              <a:t>‹#›</a:t>
            </a:fld>
            <a:endParaRPr lang="en-IN"/>
          </a:p>
        </p:txBody>
      </p:sp>
    </p:spTree>
    <p:extLst>
      <p:ext uri="{BB962C8B-B14F-4D97-AF65-F5344CB8AC3E}">
        <p14:creationId xmlns:p14="http://schemas.microsoft.com/office/powerpoint/2010/main" val="224032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D9B31-A185-4214-8EBD-9F056A2E125F}" type="datetime1">
              <a:rPr lang="en-IN" smtClean="0"/>
              <a:t>27-10-2021</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Copyright © Cengage Learning. All rights reserved. </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FF525-DAB2-4BDC-A82F-1466554F68BC}" type="slidenum">
              <a:rPr lang="en-IN" smtClean="0"/>
              <a:t>‹#›</a:t>
            </a:fld>
            <a:endParaRPr lang="en-IN"/>
          </a:p>
        </p:txBody>
      </p:sp>
    </p:spTree>
    <p:extLst>
      <p:ext uri="{BB962C8B-B14F-4D97-AF65-F5344CB8AC3E}">
        <p14:creationId xmlns:p14="http://schemas.microsoft.com/office/powerpoint/2010/main" val="1373062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7" r:id="rId14"/>
    <p:sldLayoutId id="2147483674"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5.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5.xml"/><Relationship Id="rId5" Type="http://schemas.openxmlformats.org/officeDocument/2006/relationships/image" Target="../media/image46.png"/><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5.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5.xm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5.xml"/><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5.xml"/><Relationship Id="rId4" Type="http://schemas.openxmlformats.org/officeDocument/2006/relationships/image" Target="../media/image60.png"/></Relationships>
</file>

<file path=ppt/slides/_rels/slide4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5.xml"/><Relationship Id="rId4" Type="http://schemas.openxmlformats.org/officeDocument/2006/relationships/image" Target="../media/image64.png"/></Relationships>
</file>

<file path=ppt/slides/_rels/slide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5.xml"/><Relationship Id="rId4" Type="http://schemas.openxmlformats.org/officeDocument/2006/relationships/image" Target="../media/image71.png"/></Relationships>
</file>

<file path=ppt/slides/_rels/slide4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5.xml"/><Relationship Id="rId5" Type="http://schemas.openxmlformats.org/officeDocument/2006/relationships/image" Target="../media/image75.png"/><Relationship Id="rId4" Type="http://schemas.openxmlformats.org/officeDocument/2006/relationships/image" Target="../media/image7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5.xml"/><Relationship Id="rId5" Type="http://schemas.openxmlformats.org/officeDocument/2006/relationships/image" Target="../media/image80.png"/><Relationship Id="rId4" Type="http://schemas.openxmlformats.org/officeDocument/2006/relationships/image" Target="../media/image79.png"/></Relationships>
</file>

<file path=ppt/slides/_rels/slide5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5.xml"/><Relationship Id="rId5" Type="http://schemas.openxmlformats.org/officeDocument/2006/relationships/image" Target="../media/image86.png"/><Relationship Id="rId4" Type="http://schemas.openxmlformats.org/officeDocument/2006/relationships/image" Target="../media/image85.png"/></Relationships>
</file>

<file path=ppt/slides/_rels/slide5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5.xml"/><Relationship Id="rId4" Type="http://schemas.openxmlformats.org/officeDocument/2006/relationships/image" Target="../media/image89.png"/></Relationships>
</file>

<file path=ppt/slides/_rels/slide5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5.xml"/><Relationship Id="rId4" Type="http://schemas.openxmlformats.org/officeDocument/2006/relationships/image" Target="../media/image9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5.xml"/><Relationship Id="rId4" Type="http://schemas.openxmlformats.org/officeDocument/2006/relationships/image" Target="../media/image104.png"/></Relationships>
</file>

<file path=ppt/slides/_rels/slide6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5.xml"/><Relationship Id="rId5" Type="http://schemas.openxmlformats.org/officeDocument/2006/relationships/image" Target="../media/image117.png"/><Relationship Id="rId4" Type="http://schemas.openxmlformats.org/officeDocument/2006/relationships/image" Target="../media/image116.png"/></Relationships>
</file>

<file path=ppt/slides/_rels/slide75.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15.xml"/><Relationship Id="rId4" Type="http://schemas.openxmlformats.org/officeDocument/2006/relationships/image" Target="../media/image123.png"/></Relationships>
</file>

<file path=ppt/slides/_rels/slide79.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6516" y="1"/>
            <a:ext cx="1464025" cy="995081"/>
          </a:xfrm>
        </p:spPr>
        <p:txBody>
          <a:bodyPr/>
          <a:lstStyle/>
          <a:p>
            <a:pPr algn="ctr"/>
            <a:r>
              <a:rPr lang="en-US" sz="400" dirty="0"/>
              <a:t> </a:t>
            </a:r>
            <a:r>
              <a:rPr lang="en-US" sz="7200" dirty="0">
                <a:solidFill>
                  <a:schemeClr val="tx1"/>
                </a:solidFill>
              </a:rPr>
              <a:t>5</a:t>
            </a:r>
            <a:endParaRPr lang="en-IN" dirty="0">
              <a:solidFill>
                <a:schemeClr val="tx1"/>
              </a:solidFill>
            </a:endParaRPr>
          </a:p>
        </p:txBody>
      </p:sp>
      <p:sp>
        <p:nvSpPr>
          <p:cNvPr id="5" name="Text Placeholder 4"/>
          <p:cNvSpPr>
            <a:spLocks noGrp="1"/>
          </p:cNvSpPr>
          <p:nvPr>
            <p:ph type="body" sz="quarter" idx="13"/>
          </p:nvPr>
        </p:nvSpPr>
        <p:spPr>
          <a:xfrm>
            <a:off x="551329" y="1098923"/>
            <a:ext cx="8135472" cy="770219"/>
          </a:xfrm>
        </p:spPr>
        <p:txBody>
          <a:bodyPr anchor="ctr">
            <a:noAutofit/>
          </a:bodyPr>
          <a:lstStyle/>
          <a:p>
            <a:r>
              <a:rPr lang="en-IN" sz="2800" dirty="0" err="1">
                <a:effectLst>
                  <a:outerShdw blurRad="127000" dist="38100" dir="5400000" sx="101000" sy="101000" algn="t" rotWithShape="0">
                    <a:prstClr val="black">
                      <a:alpha val="60000"/>
                    </a:prstClr>
                  </a:outerShdw>
                </a:effectLst>
              </a:rPr>
              <a:t>Modeling</a:t>
            </a:r>
            <a:r>
              <a:rPr lang="en-IN" sz="2800" dirty="0">
                <a:effectLst>
                  <a:outerShdw blurRad="127000" dist="38100" dir="5400000" sx="101000" sy="101000" algn="t" rotWithShape="0">
                    <a:prstClr val="black">
                      <a:alpha val="60000"/>
                    </a:prstClr>
                  </a:outerShdw>
                </a:effectLst>
              </a:rPr>
              <a:t> with Higher-Order Differential Equations</a:t>
            </a:r>
          </a:p>
        </p:txBody>
      </p:sp>
      <p:sp>
        <p:nvSpPr>
          <p:cNvPr id="7" name="Footer Placeholder 6"/>
          <p:cNvSpPr>
            <a:spLocks noGrp="1"/>
          </p:cNvSpPr>
          <p:nvPr>
            <p:ph type="ftr" sz="quarter" idx="15"/>
          </p:nvPr>
        </p:nvSpPr>
        <p:spPr>
          <a:xfrm>
            <a:off x="2199585" y="6356351"/>
            <a:ext cx="4744830" cy="365125"/>
          </a:xfrm>
        </p:spPr>
        <p:txBody>
          <a:bodyPr/>
          <a:lstStyle/>
          <a:p>
            <a:r>
              <a:rPr lang="en-IN" dirty="0">
                <a:solidFill>
                  <a:schemeClr val="tx1"/>
                </a:solidFill>
              </a:rPr>
              <a:t>Copyright © Cengage Learning. All rights reserved. </a:t>
            </a:r>
          </a:p>
        </p:txBody>
      </p:sp>
    </p:spTree>
    <p:extLst>
      <p:ext uri="{BB962C8B-B14F-4D97-AF65-F5344CB8AC3E}">
        <p14:creationId xmlns:p14="http://schemas.microsoft.com/office/powerpoint/2010/main" val="1978217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(5 of 27)</a:t>
            </a:r>
            <a:endParaRPr lang="en-IN" sz="2300" dirty="0"/>
          </a:p>
        </p:txBody>
      </p:sp>
      <p:sp>
        <p:nvSpPr>
          <p:cNvPr id="3" name="Text Placeholder 2"/>
          <p:cNvSpPr>
            <a:spLocks noGrp="1"/>
          </p:cNvSpPr>
          <p:nvPr>
            <p:ph type="body" sz="quarter" idx="13"/>
          </p:nvPr>
        </p:nvSpPr>
        <p:spPr>
          <a:xfrm>
            <a:off x="457200" y="1444753"/>
            <a:ext cx="8335962" cy="1701859"/>
          </a:xfrm>
        </p:spPr>
        <p:txBody>
          <a:bodyPr/>
          <a:lstStyle/>
          <a:p>
            <a:r>
              <a:rPr lang="en-IN" dirty="0"/>
              <a:t>To construct a mathematical model that describes this dynamic case, we employ Newton’s second law of motion: the net or resultant force on a moving body of mass </a:t>
            </a:r>
            <a:r>
              <a:rPr lang="en-IN" i="1" dirty="0"/>
              <a:t>m </a:t>
            </a:r>
            <a:r>
              <a:rPr lang="en-IN" dirty="0"/>
              <a:t>is given by </a:t>
            </a:r>
            <a:r>
              <a:rPr lang="el-GR" dirty="0"/>
              <a:t>Σ</a:t>
            </a:r>
            <a:r>
              <a:rPr lang="en-IN" i="1" dirty="0"/>
              <a:t>F</a:t>
            </a:r>
            <a:r>
              <a:rPr lang="en-IN" sz="100" i="1" dirty="0"/>
              <a:t> </a:t>
            </a:r>
            <a:r>
              <a:rPr lang="en-IN" i="1" baseline="-25000" dirty="0"/>
              <a:t>k</a:t>
            </a:r>
            <a:r>
              <a:rPr lang="en-IN" i="1" dirty="0"/>
              <a:t> </a:t>
            </a:r>
            <a:r>
              <a:rPr lang="en-IN" dirty="0"/>
              <a:t>= </a:t>
            </a:r>
            <a:r>
              <a:rPr lang="en-IN" i="1" dirty="0"/>
              <a:t>ma</a:t>
            </a:r>
            <a:r>
              <a:rPr lang="en-IN" dirty="0"/>
              <a:t>, where</a:t>
            </a:r>
          </a:p>
        </p:txBody>
      </p:sp>
      <p:pic>
        <p:nvPicPr>
          <p:cNvPr id="10" name="Picture Placeholder 9"/>
          <p:cNvPicPr>
            <a:picLocks noGrp="1" noChangeAspect="1"/>
          </p:cNvPicPr>
          <p:nvPr>
            <p:ph type="pic" sz="quarter" idx="29"/>
          </p:nvPr>
        </p:nvPicPr>
        <p:blipFill>
          <a:blip r:embed="rId2"/>
          <a:stretch>
            <a:fillRect/>
          </a:stretch>
        </p:blipFill>
        <p:spPr>
          <a:xfrm>
            <a:off x="4096103" y="2601166"/>
            <a:ext cx="1463040" cy="389511"/>
          </a:xfrm>
          <a:prstGeom prst="rect">
            <a:avLst/>
          </a:prstGeom>
          <a:noFill/>
          <a:ln>
            <a:noFill/>
          </a:ln>
        </p:spPr>
      </p:pic>
      <p:sp>
        <p:nvSpPr>
          <p:cNvPr id="11" name="Text Placeholder 2"/>
          <p:cNvSpPr>
            <a:spLocks noGrp="1"/>
          </p:cNvSpPr>
          <p:nvPr>
            <p:ph type="body" sz="quarter" idx="13"/>
          </p:nvPr>
        </p:nvSpPr>
        <p:spPr>
          <a:xfrm>
            <a:off x="461683" y="2551890"/>
            <a:ext cx="8335962" cy="1701859"/>
          </a:xfrm>
        </p:spPr>
        <p:txBody>
          <a:bodyPr/>
          <a:lstStyle/>
          <a:p>
            <a:r>
              <a:rPr lang="en-IN" dirty="0"/>
              <a:t>					     is its acceleration. If we further assume that the mass vibrates free of all other external forces—</a:t>
            </a:r>
            <a:r>
              <a:rPr lang="en-IN" b="1" dirty="0"/>
              <a:t>free motion</a:t>
            </a:r>
            <a:r>
              <a:rPr lang="en-IN" dirty="0"/>
              <a:t>—then Newton’s second law gives</a:t>
            </a:r>
          </a:p>
        </p:txBody>
      </p:sp>
      <p:pic>
        <p:nvPicPr>
          <p:cNvPr id="16" name="Picture Placeholder 15"/>
          <p:cNvPicPr>
            <a:picLocks noGrp="1" noChangeAspect="1"/>
          </p:cNvPicPr>
          <p:nvPr>
            <p:ph type="pic" sz="quarter" idx="29"/>
          </p:nvPr>
        </p:nvPicPr>
        <p:blipFill>
          <a:blip r:embed="rId3"/>
          <a:stretch>
            <a:fillRect/>
          </a:stretch>
        </p:blipFill>
        <p:spPr>
          <a:xfrm>
            <a:off x="967581" y="4494658"/>
            <a:ext cx="7315200" cy="975957"/>
          </a:xfrm>
          <a:prstGeom prst="rect">
            <a:avLst/>
          </a:prstGeom>
          <a:noFill/>
          <a:ln>
            <a:noFill/>
          </a:ln>
        </p:spPr>
      </p:pic>
    </p:spTree>
    <p:extLst>
      <p:ext uri="{BB962C8B-B14F-4D97-AF65-F5344CB8AC3E}">
        <p14:creationId xmlns:p14="http://schemas.microsoft.com/office/powerpoint/2010/main" val="2486042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(6 of 27)</a:t>
            </a:r>
            <a:endParaRPr lang="en-IN" sz="2300" dirty="0"/>
          </a:p>
        </p:txBody>
      </p:sp>
      <p:sp>
        <p:nvSpPr>
          <p:cNvPr id="3" name="Text Placeholder 2"/>
          <p:cNvSpPr>
            <a:spLocks noGrp="1"/>
          </p:cNvSpPr>
          <p:nvPr>
            <p:ph type="body" sz="quarter" idx="13"/>
          </p:nvPr>
        </p:nvSpPr>
        <p:spPr>
          <a:xfrm>
            <a:off x="457200" y="1444753"/>
            <a:ext cx="8335962" cy="3261718"/>
          </a:xfrm>
        </p:spPr>
        <p:txBody>
          <a:bodyPr/>
          <a:lstStyle/>
          <a:p>
            <a:pPr>
              <a:spcBef>
                <a:spcPts val="0"/>
              </a:spcBef>
            </a:pPr>
            <a:r>
              <a:rPr lang="en-IN" dirty="0"/>
              <a:t>The first term </a:t>
            </a:r>
            <a:r>
              <a:rPr lang="en-IN" i="1" dirty="0"/>
              <a:t>F</a:t>
            </a:r>
            <a:r>
              <a:rPr lang="en-IN" baseline="-25000" dirty="0"/>
              <a:t>1</a:t>
            </a:r>
            <a:r>
              <a:rPr lang="en-IN" dirty="0"/>
              <a:t> = −</a:t>
            </a:r>
            <a:r>
              <a:rPr lang="en-IN" i="1" dirty="0"/>
              <a:t>k</a:t>
            </a:r>
            <a:r>
              <a:rPr lang="en-IN" dirty="0"/>
              <a:t>(</a:t>
            </a:r>
            <a:r>
              <a:rPr lang="en-IN" i="1" dirty="0"/>
              <a:t>x </a:t>
            </a:r>
            <a:r>
              <a:rPr lang="en-IN" dirty="0"/>
              <a:t>+ </a:t>
            </a:r>
            <a:r>
              <a:rPr lang="en-IN" i="1" dirty="0"/>
              <a:t>s</a:t>
            </a:r>
            <a:r>
              <a:rPr lang="en-IN" dirty="0"/>
              <a:t>) on the right-hand side of equation (1) is the restoring force of the spring; the negative sign indicates that this force acts opposite to the direction of motion. </a:t>
            </a:r>
          </a:p>
          <a:p>
            <a:pPr>
              <a:spcBef>
                <a:spcPts val="0"/>
              </a:spcBef>
            </a:pPr>
            <a:endParaRPr lang="en-IN" dirty="0"/>
          </a:p>
          <a:p>
            <a:pPr>
              <a:spcBef>
                <a:spcPts val="0"/>
              </a:spcBef>
            </a:pPr>
            <a:r>
              <a:rPr lang="en-IN" dirty="0"/>
              <a:t>The second term </a:t>
            </a:r>
            <a:r>
              <a:rPr lang="en-IN" i="1" dirty="0"/>
              <a:t>F</a:t>
            </a:r>
            <a:r>
              <a:rPr lang="en-IN" baseline="-25000" dirty="0"/>
              <a:t>2</a:t>
            </a:r>
            <a:r>
              <a:rPr lang="en-IN" dirty="0"/>
              <a:t> = </a:t>
            </a:r>
            <a:r>
              <a:rPr lang="en-IN" i="1" dirty="0"/>
              <a:t>mg </a:t>
            </a:r>
            <a:r>
              <a:rPr lang="en-IN" dirty="0"/>
              <a:t>is the weight of the mass which always acts in the downward or positive direction.</a:t>
            </a:r>
          </a:p>
        </p:txBody>
      </p:sp>
    </p:spTree>
    <p:extLst>
      <p:ext uri="{BB962C8B-B14F-4D97-AF65-F5344CB8AC3E}">
        <p14:creationId xmlns:p14="http://schemas.microsoft.com/office/powerpoint/2010/main" val="406171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(7 of 27)</a:t>
            </a:r>
            <a:endParaRPr lang="en-IN" sz="2300" dirty="0"/>
          </a:p>
        </p:txBody>
      </p:sp>
      <p:sp>
        <p:nvSpPr>
          <p:cNvPr id="3" name="Text Placeholder 2"/>
          <p:cNvSpPr>
            <a:spLocks noGrp="1"/>
          </p:cNvSpPr>
          <p:nvPr>
            <p:ph type="body" sz="quarter" idx="13"/>
          </p:nvPr>
        </p:nvSpPr>
        <p:spPr>
          <a:xfrm>
            <a:off x="457200" y="1444753"/>
            <a:ext cx="8335962" cy="1782541"/>
          </a:xfrm>
        </p:spPr>
        <p:txBody>
          <a:bodyPr/>
          <a:lstStyle/>
          <a:p>
            <a:pPr>
              <a:spcBef>
                <a:spcPts val="0"/>
              </a:spcBef>
            </a:pPr>
            <a:r>
              <a:rPr lang="en-IN" b="1" dirty="0">
                <a:solidFill>
                  <a:srgbClr val="5B7C32"/>
                </a:solidFill>
              </a:rPr>
              <a:t>DE of Free Undamped Motion</a:t>
            </a:r>
          </a:p>
          <a:p>
            <a:pPr>
              <a:spcBef>
                <a:spcPts val="0"/>
              </a:spcBef>
            </a:pPr>
            <a:r>
              <a:rPr lang="en-IN" dirty="0"/>
              <a:t>By dividing (1) by the mass </a:t>
            </a:r>
            <a:r>
              <a:rPr lang="en-IN" i="1" dirty="0"/>
              <a:t>m</a:t>
            </a:r>
            <a:r>
              <a:rPr lang="en-IN" dirty="0"/>
              <a:t>, we obtain the second-order differential equation</a:t>
            </a:r>
          </a:p>
        </p:txBody>
      </p:sp>
      <p:pic>
        <p:nvPicPr>
          <p:cNvPr id="5" name="Picture Placeholder 4"/>
          <p:cNvPicPr>
            <a:picLocks noGrp="1" noChangeAspect="1"/>
          </p:cNvPicPr>
          <p:nvPr>
            <p:ph type="pic" sz="quarter" idx="29"/>
          </p:nvPr>
        </p:nvPicPr>
        <p:blipFill>
          <a:blip r:embed="rId2"/>
          <a:stretch>
            <a:fillRect/>
          </a:stretch>
        </p:blipFill>
        <p:spPr>
          <a:xfrm>
            <a:off x="3301621" y="2220166"/>
            <a:ext cx="3200400" cy="395232"/>
          </a:xfrm>
          <a:prstGeom prst="rect">
            <a:avLst/>
          </a:prstGeom>
          <a:noFill/>
          <a:ln>
            <a:noFill/>
          </a:ln>
        </p:spPr>
      </p:pic>
      <p:pic>
        <p:nvPicPr>
          <p:cNvPr id="9" name="Picture Placeholder 8"/>
          <p:cNvPicPr>
            <a:picLocks noGrp="1" noChangeAspect="1"/>
          </p:cNvPicPr>
          <p:nvPr>
            <p:ph type="pic" sz="quarter" idx="29"/>
          </p:nvPr>
        </p:nvPicPr>
        <p:blipFill>
          <a:blip r:embed="rId3"/>
          <a:stretch>
            <a:fillRect/>
          </a:stretch>
        </p:blipFill>
        <p:spPr>
          <a:xfrm>
            <a:off x="2338906" y="2956023"/>
            <a:ext cx="5486400" cy="844062"/>
          </a:xfrm>
          <a:prstGeom prst="rect">
            <a:avLst/>
          </a:prstGeom>
          <a:noFill/>
          <a:ln>
            <a:noFill/>
          </a:ln>
        </p:spPr>
      </p:pic>
      <p:sp>
        <p:nvSpPr>
          <p:cNvPr id="10" name="Text Placeholder 2"/>
          <p:cNvSpPr>
            <a:spLocks noGrp="1"/>
          </p:cNvSpPr>
          <p:nvPr>
            <p:ph type="body" sz="quarter" idx="13"/>
          </p:nvPr>
        </p:nvSpPr>
        <p:spPr>
          <a:xfrm>
            <a:off x="461683" y="3986244"/>
            <a:ext cx="1084729" cy="406461"/>
          </a:xfrm>
        </p:spPr>
        <p:txBody>
          <a:bodyPr/>
          <a:lstStyle/>
          <a:p>
            <a:pPr>
              <a:spcBef>
                <a:spcPts val="0"/>
              </a:spcBef>
            </a:pPr>
            <a:r>
              <a:rPr lang="en-IN" dirty="0"/>
              <a:t>where</a:t>
            </a:r>
          </a:p>
        </p:txBody>
      </p:sp>
      <p:pic>
        <p:nvPicPr>
          <p:cNvPr id="13" name="Picture Placeholder 12"/>
          <p:cNvPicPr>
            <a:picLocks noGrp="1" noChangeAspect="1"/>
          </p:cNvPicPr>
          <p:nvPr>
            <p:ph type="pic" sz="quarter" idx="29"/>
          </p:nvPr>
        </p:nvPicPr>
        <p:blipFill>
          <a:blip r:embed="rId4"/>
          <a:stretch>
            <a:fillRect/>
          </a:stretch>
        </p:blipFill>
        <p:spPr>
          <a:xfrm>
            <a:off x="1452283" y="4026585"/>
            <a:ext cx="1371600" cy="427383"/>
          </a:xfrm>
          <a:prstGeom prst="rect">
            <a:avLst/>
          </a:prstGeom>
          <a:noFill/>
          <a:ln>
            <a:noFill/>
          </a:ln>
        </p:spPr>
      </p:pic>
      <p:sp>
        <p:nvSpPr>
          <p:cNvPr id="14" name="Text Placeholder 2"/>
          <p:cNvSpPr>
            <a:spLocks noGrp="1"/>
          </p:cNvSpPr>
          <p:nvPr>
            <p:ph type="body" sz="quarter" idx="13"/>
          </p:nvPr>
        </p:nvSpPr>
        <p:spPr>
          <a:xfrm>
            <a:off x="466166" y="3977280"/>
            <a:ext cx="8045822" cy="1518085"/>
          </a:xfrm>
        </p:spPr>
        <p:txBody>
          <a:bodyPr/>
          <a:lstStyle/>
          <a:p>
            <a:r>
              <a:rPr lang="en-IN" dirty="0"/>
              <a:t>		      Equation (2) is said to describe </a:t>
            </a:r>
            <a:r>
              <a:rPr lang="en-IN" b="1" dirty="0"/>
              <a:t>simple harmonic motion </a:t>
            </a:r>
            <a:r>
              <a:rPr lang="en-IN" dirty="0"/>
              <a:t>or </a:t>
            </a:r>
            <a:r>
              <a:rPr lang="en-IN" b="1" dirty="0"/>
              <a:t>free undamped motion.</a:t>
            </a:r>
            <a:endParaRPr lang="en-IN" dirty="0"/>
          </a:p>
        </p:txBody>
      </p:sp>
    </p:spTree>
    <p:extLst>
      <p:ext uri="{BB962C8B-B14F-4D97-AF65-F5344CB8AC3E}">
        <p14:creationId xmlns:p14="http://schemas.microsoft.com/office/powerpoint/2010/main" val="239145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(8 of 27)</a:t>
            </a:r>
            <a:endParaRPr lang="en-IN" sz="2300" dirty="0"/>
          </a:p>
        </p:txBody>
      </p:sp>
      <p:sp>
        <p:nvSpPr>
          <p:cNvPr id="3" name="Text Placeholder 2"/>
          <p:cNvSpPr>
            <a:spLocks noGrp="1"/>
          </p:cNvSpPr>
          <p:nvPr>
            <p:ph type="body" sz="quarter" idx="13"/>
          </p:nvPr>
        </p:nvSpPr>
        <p:spPr>
          <a:xfrm>
            <a:off x="457200" y="1444753"/>
            <a:ext cx="8335962" cy="1202168"/>
          </a:xfrm>
        </p:spPr>
        <p:txBody>
          <a:bodyPr/>
          <a:lstStyle/>
          <a:p>
            <a:pPr>
              <a:spcBef>
                <a:spcPts val="0"/>
              </a:spcBef>
            </a:pPr>
            <a:r>
              <a:rPr lang="en-IN" dirty="0"/>
              <a:t>Two obvious initial conditions associated with (2) are </a:t>
            </a:r>
          </a:p>
          <a:p>
            <a:pPr>
              <a:spcBef>
                <a:spcPts val="0"/>
              </a:spcBef>
            </a:pPr>
            <a:r>
              <a:rPr lang="en-IN" i="1" dirty="0"/>
              <a:t>x</a:t>
            </a:r>
            <a:r>
              <a:rPr lang="en-IN" dirty="0"/>
              <a:t>(0) = </a:t>
            </a:r>
            <a:r>
              <a:rPr lang="en-IN" i="1" dirty="0"/>
              <a:t>x</a:t>
            </a:r>
            <a:r>
              <a:rPr lang="en-IN" baseline="-25000" dirty="0"/>
              <a:t>0</a:t>
            </a:r>
            <a:r>
              <a:rPr lang="en-IN" dirty="0"/>
              <a:t> and </a:t>
            </a:r>
            <a:r>
              <a:rPr lang="en-IN" i="1" dirty="0"/>
              <a:t>x</a:t>
            </a:r>
            <a:r>
              <a:rPr lang="en-IN" dirty="0"/>
              <a:t>′(0) = </a:t>
            </a:r>
            <a:r>
              <a:rPr lang="en-IN" i="1" dirty="0"/>
              <a:t>x</a:t>
            </a:r>
            <a:r>
              <a:rPr lang="en-IN" baseline="-25000" dirty="0"/>
              <a:t>1</a:t>
            </a:r>
            <a:r>
              <a:rPr lang="en-IN" dirty="0"/>
              <a:t>, the initial displacement and initial velocity of the mass, respectively.</a:t>
            </a:r>
          </a:p>
        </p:txBody>
      </p:sp>
      <p:sp>
        <p:nvSpPr>
          <p:cNvPr id="8" name="Text Placeholder 2"/>
          <p:cNvSpPr>
            <a:spLocks noGrp="1"/>
          </p:cNvSpPr>
          <p:nvPr>
            <p:ph type="body" sz="quarter" idx="13"/>
          </p:nvPr>
        </p:nvSpPr>
        <p:spPr>
          <a:xfrm>
            <a:off x="457200" y="3027921"/>
            <a:ext cx="8335962" cy="1604792"/>
          </a:xfrm>
        </p:spPr>
        <p:txBody>
          <a:bodyPr/>
          <a:lstStyle/>
          <a:p>
            <a:pPr>
              <a:spcBef>
                <a:spcPts val="0"/>
              </a:spcBef>
            </a:pPr>
            <a:r>
              <a:rPr lang="en-IN" b="1" dirty="0">
                <a:solidFill>
                  <a:srgbClr val="5B7C32"/>
                </a:solidFill>
              </a:rPr>
              <a:t>Equation of Motion </a:t>
            </a:r>
          </a:p>
          <a:p>
            <a:pPr>
              <a:spcBef>
                <a:spcPts val="0"/>
              </a:spcBef>
            </a:pPr>
            <a:r>
              <a:rPr lang="en-IN" dirty="0"/>
              <a:t>To solve equation (2), we note that the solutions of its</a:t>
            </a:r>
          </a:p>
          <a:p>
            <a:pPr>
              <a:spcBef>
                <a:spcPts val="0"/>
              </a:spcBef>
            </a:pPr>
            <a:r>
              <a:rPr lang="en-IN" dirty="0"/>
              <a:t>auxiliary equation </a:t>
            </a:r>
          </a:p>
          <a:p>
            <a:pPr>
              <a:spcBef>
                <a:spcPts val="0"/>
              </a:spcBef>
            </a:pPr>
            <a:endParaRPr lang="en-US" b="1" dirty="0">
              <a:solidFill>
                <a:srgbClr val="5B7C32"/>
              </a:solidFill>
            </a:endParaRPr>
          </a:p>
          <a:p>
            <a:pPr>
              <a:spcBef>
                <a:spcPts val="0"/>
              </a:spcBef>
            </a:pPr>
            <a:endParaRPr lang="en-IN" b="1" dirty="0">
              <a:solidFill>
                <a:srgbClr val="5B7C32"/>
              </a:solidFill>
            </a:endParaRPr>
          </a:p>
        </p:txBody>
      </p:sp>
      <p:pic>
        <p:nvPicPr>
          <p:cNvPr id="9" name="Picture Placeholder 9"/>
          <p:cNvPicPr>
            <a:picLocks noGrp="1" noChangeAspect="1"/>
          </p:cNvPicPr>
          <p:nvPr>
            <p:ph type="pic" sz="quarter" idx="29"/>
          </p:nvPr>
        </p:nvPicPr>
        <p:blipFill>
          <a:blip r:embed="rId2"/>
          <a:stretch>
            <a:fillRect/>
          </a:stretch>
        </p:blipFill>
        <p:spPr>
          <a:xfrm>
            <a:off x="3009135" y="3779410"/>
            <a:ext cx="1828800" cy="472303"/>
          </a:xfrm>
          <a:prstGeom prst="rect">
            <a:avLst/>
          </a:prstGeom>
          <a:noFill/>
          <a:ln>
            <a:noFill/>
          </a:ln>
        </p:spPr>
      </p:pic>
      <p:sp>
        <p:nvSpPr>
          <p:cNvPr id="11" name="Text Placeholder 2"/>
          <p:cNvSpPr>
            <a:spLocks noGrp="1"/>
          </p:cNvSpPr>
          <p:nvPr>
            <p:ph type="body" sz="quarter" idx="13"/>
          </p:nvPr>
        </p:nvSpPr>
        <p:spPr>
          <a:xfrm>
            <a:off x="461683" y="3754010"/>
            <a:ext cx="8335962" cy="954472"/>
          </a:xfrm>
        </p:spPr>
        <p:txBody>
          <a:bodyPr/>
          <a:lstStyle/>
          <a:p>
            <a:r>
              <a:rPr lang="en-IN" dirty="0"/>
              <a:t>				        are the complex numbers </a:t>
            </a:r>
            <a:r>
              <a:rPr lang="en-IN" i="1" dirty="0"/>
              <a:t>m</a:t>
            </a:r>
            <a:r>
              <a:rPr lang="en-IN" baseline="-25000" dirty="0"/>
              <a:t>1</a:t>
            </a:r>
            <a:r>
              <a:rPr lang="en-IN" dirty="0"/>
              <a:t> = </a:t>
            </a:r>
            <a:r>
              <a:rPr lang="el-GR" i="1" dirty="0"/>
              <a:t>ω</a:t>
            </a:r>
            <a:r>
              <a:rPr lang="en-IN" i="1" dirty="0" err="1"/>
              <a:t>i</a:t>
            </a:r>
            <a:r>
              <a:rPr lang="en-IN" dirty="0"/>
              <a:t>, </a:t>
            </a:r>
            <a:r>
              <a:rPr lang="en-IN" i="1" dirty="0"/>
              <a:t>m</a:t>
            </a:r>
            <a:r>
              <a:rPr lang="en-IN" baseline="-25000" dirty="0"/>
              <a:t>2</a:t>
            </a:r>
            <a:r>
              <a:rPr lang="en-IN" dirty="0"/>
              <a:t> = −</a:t>
            </a:r>
            <a:r>
              <a:rPr lang="el-GR" i="1" dirty="0"/>
              <a:t>ω</a:t>
            </a:r>
            <a:r>
              <a:rPr lang="en-IN" i="1" dirty="0" err="1"/>
              <a:t>i</a:t>
            </a:r>
            <a:r>
              <a:rPr lang="en-IN" i="1" dirty="0"/>
              <a:t>. </a:t>
            </a:r>
            <a:endParaRPr lang="en-IN" sz="400" i="1" dirty="0"/>
          </a:p>
        </p:txBody>
      </p:sp>
    </p:spTree>
    <p:extLst>
      <p:ext uri="{BB962C8B-B14F-4D97-AF65-F5344CB8AC3E}">
        <p14:creationId xmlns:p14="http://schemas.microsoft.com/office/powerpoint/2010/main" val="94311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(9 of 27)</a:t>
            </a:r>
            <a:endParaRPr lang="en-IN" sz="2300" dirty="0"/>
          </a:p>
        </p:txBody>
      </p:sp>
      <p:sp>
        <p:nvSpPr>
          <p:cNvPr id="11" name="Text Placeholder 2"/>
          <p:cNvSpPr>
            <a:spLocks noGrp="1"/>
          </p:cNvSpPr>
          <p:nvPr>
            <p:ph type="body" sz="quarter" idx="13"/>
          </p:nvPr>
        </p:nvSpPr>
        <p:spPr>
          <a:xfrm>
            <a:off x="457200" y="1444752"/>
            <a:ext cx="2948609" cy="479582"/>
          </a:xfrm>
        </p:spPr>
        <p:txBody>
          <a:bodyPr/>
          <a:lstStyle/>
          <a:p>
            <a:r>
              <a:rPr lang="en-IN" dirty="0"/>
              <a:t>Thus from</a:t>
            </a:r>
            <a:endParaRPr lang="en-IN" b="1" dirty="0">
              <a:solidFill>
                <a:srgbClr val="5B7C32"/>
              </a:solidFill>
            </a:endParaRPr>
          </a:p>
        </p:txBody>
      </p:sp>
      <p:pic>
        <p:nvPicPr>
          <p:cNvPr id="1026" name="Picture 2"/>
          <p:cNvPicPr>
            <a:picLocks noGrp="1" noChangeAspect="1" noChangeArrowheads="1"/>
          </p:cNvPicPr>
          <p:nvPr>
            <p:ph type="pic" sz="quarter" idx="29"/>
          </p:nvPr>
        </p:nvPicPr>
        <p:blipFill>
          <a:blip r:embed="rId2">
            <a:extLst>
              <a:ext uri="{28A0092B-C50C-407E-A947-70E740481C1C}">
                <a14:useLocalDpi xmlns:a14="http://schemas.microsoft.com/office/drawing/2010/main"/>
              </a:ext>
            </a:extLst>
          </a:blip>
          <a:stretch>
            <a:fillRect/>
          </a:stretch>
        </p:blipFill>
        <p:spPr bwMode="auto">
          <a:xfrm>
            <a:off x="962406" y="1923766"/>
            <a:ext cx="7219188" cy="45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Placeholder 2"/>
          <p:cNvSpPr>
            <a:spLocks noGrp="1"/>
          </p:cNvSpPr>
          <p:nvPr>
            <p:ph type="body" sz="quarter" idx="13"/>
          </p:nvPr>
        </p:nvSpPr>
        <p:spPr>
          <a:xfrm>
            <a:off x="404019" y="2573842"/>
            <a:ext cx="8335962" cy="3431173"/>
          </a:xfrm>
        </p:spPr>
        <p:txBody>
          <a:bodyPr/>
          <a:lstStyle/>
          <a:p>
            <a:r>
              <a:rPr lang="en-IN" dirty="0"/>
              <a:t>we find the general solution of (2) to be</a:t>
            </a:r>
          </a:p>
          <a:p>
            <a:endParaRPr lang="en-US" sz="800" b="1" dirty="0">
              <a:solidFill>
                <a:srgbClr val="5B7C32"/>
              </a:solidFill>
            </a:endParaRPr>
          </a:p>
          <a:p>
            <a:r>
              <a:rPr lang="en-IN" i="1" dirty="0"/>
              <a:t>	</a:t>
            </a:r>
            <a:r>
              <a:rPr lang="en-IN" i="1" dirty="0">
                <a:solidFill>
                  <a:srgbClr val="3478B6"/>
                </a:solidFill>
              </a:rPr>
              <a:t>x</a:t>
            </a:r>
            <a:r>
              <a:rPr lang="en-IN" dirty="0">
                <a:solidFill>
                  <a:srgbClr val="3478B6"/>
                </a:solidFill>
              </a:rPr>
              <a:t>(</a:t>
            </a:r>
            <a:r>
              <a:rPr lang="en-IN" i="1" dirty="0">
                <a:solidFill>
                  <a:srgbClr val="3478B6"/>
                </a:solidFill>
              </a:rPr>
              <a:t>t</a:t>
            </a:r>
            <a:r>
              <a:rPr lang="en-IN" dirty="0">
                <a:solidFill>
                  <a:srgbClr val="3478B6"/>
                </a:solidFill>
              </a:rPr>
              <a:t>) = </a:t>
            </a:r>
            <a:r>
              <a:rPr lang="en-IN" i="1" dirty="0">
                <a:solidFill>
                  <a:srgbClr val="3478B6"/>
                </a:solidFill>
              </a:rPr>
              <a:t>c</a:t>
            </a:r>
            <a:r>
              <a:rPr lang="en-IN" baseline="-25000" dirty="0">
                <a:solidFill>
                  <a:srgbClr val="3478B6"/>
                </a:solidFill>
              </a:rPr>
              <a:t>1</a:t>
            </a:r>
            <a:r>
              <a:rPr lang="en-IN" dirty="0">
                <a:solidFill>
                  <a:srgbClr val="3478B6"/>
                </a:solidFill>
              </a:rPr>
              <a:t> cos </a:t>
            </a:r>
            <a:r>
              <a:rPr lang="el-GR" i="1" dirty="0">
                <a:solidFill>
                  <a:srgbClr val="3478B6"/>
                </a:solidFill>
              </a:rPr>
              <a:t>ω</a:t>
            </a:r>
            <a:r>
              <a:rPr lang="en-IN" i="1" dirty="0">
                <a:solidFill>
                  <a:srgbClr val="3478B6"/>
                </a:solidFill>
              </a:rPr>
              <a:t>t </a:t>
            </a:r>
            <a:r>
              <a:rPr lang="en-IN" dirty="0">
                <a:solidFill>
                  <a:srgbClr val="3478B6"/>
                </a:solidFill>
              </a:rPr>
              <a:t> + </a:t>
            </a:r>
            <a:r>
              <a:rPr lang="en-IN" i="1" dirty="0">
                <a:solidFill>
                  <a:srgbClr val="3478B6"/>
                </a:solidFill>
              </a:rPr>
              <a:t>c</a:t>
            </a:r>
            <a:r>
              <a:rPr lang="en-IN" baseline="-25000" dirty="0">
                <a:solidFill>
                  <a:srgbClr val="3478B6"/>
                </a:solidFill>
              </a:rPr>
              <a:t>2</a:t>
            </a:r>
            <a:r>
              <a:rPr lang="en-IN" dirty="0">
                <a:solidFill>
                  <a:srgbClr val="3478B6"/>
                </a:solidFill>
              </a:rPr>
              <a:t> sin </a:t>
            </a:r>
            <a:r>
              <a:rPr lang="el-GR" i="1" dirty="0">
                <a:solidFill>
                  <a:srgbClr val="3478B6"/>
                </a:solidFill>
              </a:rPr>
              <a:t>ω</a:t>
            </a:r>
            <a:r>
              <a:rPr lang="en-IN" i="1" dirty="0">
                <a:solidFill>
                  <a:srgbClr val="3478B6"/>
                </a:solidFill>
              </a:rPr>
              <a:t>t</a:t>
            </a:r>
            <a:r>
              <a:rPr lang="en-IN" dirty="0"/>
              <a:t>. 			(3)</a:t>
            </a:r>
          </a:p>
          <a:p>
            <a:endParaRPr lang="en-US" b="1" dirty="0">
              <a:solidFill>
                <a:srgbClr val="5B7C32"/>
              </a:solidFill>
            </a:endParaRPr>
          </a:p>
          <a:p>
            <a:r>
              <a:rPr lang="en-IN" dirty="0"/>
              <a:t>The </a:t>
            </a:r>
            <a:r>
              <a:rPr lang="en-IN" b="1" dirty="0"/>
              <a:t>period </a:t>
            </a:r>
            <a:r>
              <a:rPr lang="en-IN" dirty="0"/>
              <a:t>of motion described by (3) is </a:t>
            </a:r>
            <a:r>
              <a:rPr lang="en-IN" i="1" dirty="0"/>
              <a:t>T </a:t>
            </a:r>
            <a:r>
              <a:rPr lang="en-IN" dirty="0"/>
              <a:t>= 2</a:t>
            </a:r>
            <a:r>
              <a:rPr lang="el-GR" i="1" dirty="0"/>
              <a:t>π</a:t>
            </a:r>
            <a:r>
              <a:rPr lang="en-IN" sz="1200" dirty="0"/>
              <a:t> </a:t>
            </a:r>
            <a:r>
              <a:rPr lang="en-IN" dirty="0"/>
              <a:t>∕</a:t>
            </a:r>
            <a:r>
              <a:rPr lang="el-GR" sz="1200" dirty="0"/>
              <a:t> </a:t>
            </a:r>
            <a:r>
              <a:rPr lang="el-GR" i="1" dirty="0"/>
              <a:t>ω</a:t>
            </a:r>
            <a:r>
              <a:rPr lang="en-IN" dirty="0"/>
              <a:t>. The number </a:t>
            </a:r>
            <a:r>
              <a:rPr lang="en-IN" i="1" dirty="0"/>
              <a:t>T </a:t>
            </a:r>
            <a:r>
              <a:rPr lang="en-IN" dirty="0"/>
              <a:t>represents the time (measured in seconds) it takes the mass to execute one cycle of motion. </a:t>
            </a:r>
          </a:p>
        </p:txBody>
      </p:sp>
    </p:spTree>
    <p:extLst>
      <p:ext uri="{BB962C8B-B14F-4D97-AF65-F5344CB8AC3E}">
        <p14:creationId xmlns:p14="http://schemas.microsoft.com/office/powerpoint/2010/main" val="28139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(10 of 27)</a:t>
            </a:r>
            <a:endParaRPr lang="en-IN" sz="2300" dirty="0"/>
          </a:p>
        </p:txBody>
      </p:sp>
      <p:sp>
        <p:nvSpPr>
          <p:cNvPr id="3" name="Text Placeholder 2"/>
          <p:cNvSpPr>
            <a:spLocks noGrp="1"/>
          </p:cNvSpPr>
          <p:nvPr>
            <p:ph type="body" sz="quarter" idx="13"/>
          </p:nvPr>
        </p:nvSpPr>
        <p:spPr>
          <a:xfrm>
            <a:off x="457200" y="1444753"/>
            <a:ext cx="8335962" cy="1653290"/>
          </a:xfrm>
        </p:spPr>
        <p:txBody>
          <a:bodyPr/>
          <a:lstStyle/>
          <a:p>
            <a:pPr>
              <a:spcBef>
                <a:spcPts val="0"/>
              </a:spcBef>
            </a:pPr>
            <a:r>
              <a:rPr lang="en-IN" dirty="0"/>
              <a:t>The </a:t>
            </a:r>
            <a:r>
              <a:rPr lang="en-IN" b="1" dirty="0"/>
              <a:t>frequency </a:t>
            </a:r>
            <a:r>
              <a:rPr lang="en-IN" dirty="0"/>
              <a:t>of motion is </a:t>
            </a:r>
            <a:r>
              <a:rPr lang="en-IN" i="1" dirty="0"/>
              <a:t>f </a:t>
            </a:r>
            <a:r>
              <a:rPr lang="en-IN" dirty="0"/>
              <a:t>= 1 ∕</a:t>
            </a:r>
            <a:r>
              <a:rPr lang="el-GR" dirty="0"/>
              <a:t> </a:t>
            </a:r>
            <a:r>
              <a:rPr lang="en-IN" i="1" dirty="0"/>
              <a:t>T </a:t>
            </a:r>
            <a:r>
              <a:rPr lang="en-IN" dirty="0"/>
              <a:t>= </a:t>
            </a:r>
            <a:r>
              <a:rPr lang="el-GR" i="1" dirty="0"/>
              <a:t>ω</a:t>
            </a:r>
            <a:r>
              <a:rPr lang="en-IN" sz="1200" dirty="0"/>
              <a:t> </a:t>
            </a:r>
            <a:r>
              <a:rPr lang="en-IN" dirty="0"/>
              <a:t>∕</a:t>
            </a:r>
            <a:r>
              <a:rPr lang="el-GR" sz="1200" dirty="0"/>
              <a:t> </a:t>
            </a:r>
            <a:r>
              <a:rPr lang="en-US" dirty="0"/>
              <a:t>2</a:t>
            </a:r>
            <a:r>
              <a:rPr lang="el-GR" i="1" dirty="0"/>
              <a:t>π</a:t>
            </a:r>
            <a:r>
              <a:rPr lang="en-IN" dirty="0"/>
              <a:t> and is the number of cycles completed each second. For example, if </a:t>
            </a:r>
            <a:r>
              <a:rPr lang="en-IN" i="1" dirty="0"/>
              <a:t>x</a:t>
            </a:r>
            <a:r>
              <a:rPr lang="en-IN" dirty="0"/>
              <a:t>(</a:t>
            </a:r>
            <a:r>
              <a:rPr lang="en-IN" i="1" dirty="0"/>
              <a:t>t</a:t>
            </a:r>
            <a:r>
              <a:rPr lang="en-IN" dirty="0"/>
              <a:t>) = 2 cos 3</a:t>
            </a:r>
            <a:r>
              <a:rPr lang="el-GR" i="1" dirty="0"/>
              <a:t>π</a:t>
            </a:r>
            <a:r>
              <a:rPr lang="en-IN" i="1" dirty="0"/>
              <a:t>t </a:t>
            </a:r>
            <a:r>
              <a:rPr lang="en-IN" dirty="0"/>
              <a:t>− 4 sin 3</a:t>
            </a:r>
            <a:r>
              <a:rPr lang="el-GR" i="1" dirty="0"/>
              <a:t>π</a:t>
            </a:r>
            <a:r>
              <a:rPr lang="en-IN" i="1" dirty="0"/>
              <a:t>t</a:t>
            </a:r>
            <a:r>
              <a:rPr lang="en-IN" dirty="0"/>
              <a:t>, then the period is                       </a:t>
            </a:r>
            <a:r>
              <a:rPr lang="en-IN" i="1" dirty="0"/>
              <a:t>T </a:t>
            </a:r>
            <a:r>
              <a:rPr lang="en-IN" dirty="0"/>
              <a:t>= 2</a:t>
            </a:r>
            <a:r>
              <a:rPr lang="el-GR" i="1" dirty="0"/>
              <a:t>π</a:t>
            </a:r>
            <a:r>
              <a:rPr lang="el-GR" sz="1200" dirty="0"/>
              <a:t> </a:t>
            </a:r>
            <a:r>
              <a:rPr lang="en-IN" dirty="0"/>
              <a:t>∕</a:t>
            </a:r>
            <a:r>
              <a:rPr lang="en-IN" sz="1200" dirty="0"/>
              <a:t> </a:t>
            </a:r>
            <a:r>
              <a:rPr lang="en-IN" dirty="0"/>
              <a:t>3</a:t>
            </a:r>
            <a:r>
              <a:rPr lang="el-GR" i="1" dirty="0"/>
              <a:t>π</a:t>
            </a:r>
            <a:r>
              <a:rPr lang="en-IN" i="1" dirty="0"/>
              <a:t> </a:t>
            </a:r>
            <a:r>
              <a:rPr lang="en-IN" dirty="0"/>
              <a:t>= 2</a:t>
            </a:r>
            <a:r>
              <a:rPr lang="el-GR" dirty="0"/>
              <a:t> </a:t>
            </a:r>
            <a:r>
              <a:rPr lang="en-IN" dirty="0"/>
              <a:t>∕ 3 s, and the frequency is </a:t>
            </a:r>
            <a:r>
              <a:rPr lang="en-IN" i="1" dirty="0"/>
              <a:t>f </a:t>
            </a:r>
            <a:r>
              <a:rPr lang="en-IN" dirty="0"/>
              <a:t>= 3</a:t>
            </a:r>
            <a:r>
              <a:rPr lang="el-GR" dirty="0"/>
              <a:t> </a:t>
            </a:r>
            <a:r>
              <a:rPr lang="en-IN" dirty="0"/>
              <a:t>∕ 2 cycles/s.</a:t>
            </a:r>
          </a:p>
        </p:txBody>
      </p:sp>
      <p:sp>
        <p:nvSpPr>
          <p:cNvPr id="4" name="Text Placeholder 2"/>
          <p:cNvSpPr>
            <a:spLocks noGrp="1"/>
          </p:cNvSpPr>
          <p:nvPr>
            <p:ph type="body" sz="quarter" idx="13"/>
          </p:nvPr>
        </p:nvSpPr>
        <p:spPr>
          <a:xfrm>
            <a:off x="457200" y="3423712"/>
            <a:ext cx="8335962" cy="706777"/>
          </a:xfrm>
        </p:spPr>
        <p:txBody>
          <a:bodyPr/>
          <a:lstStyle/>
          <a:p>
            <a:r>
              <a:rPr lang="en-IN" dirty="0"/>
              <a:t>From a graphical viewpoint the graph of </a:t>
            </a:r>
            <a:r>
              <a:rPr lang="en-IN" i="1" dirty="0"/>
              <a:t>x</a:t>
            </a:r>
            <a:r>
              <a:rPr lang="en-IN" dirty="0"/>
              <a:t>(</a:t>
            </a:r>
            <a:r>
              <a:rPr lang="en-IN" i="1" dirty="0"/>
              <a:t>t</a:t>
            </a:r>
            <a:r>
              <a:rPr lang="en-IN" dirty="0"/>
              <a:t>) repeats every</a:t>
            </a:r>
          </a:p>
        </p:txBody>
      </p:sp>
      <p:pic>
        <p:nvPicPr>
          <p:cNvPr id="5" name="Picture Placeholder 8"/>
          <p:cNvPicPr>
            <a:picLocks noGrp="1" noChangeAspect="1"/>
          </p:cNvPicPr>
          <p:nvPr>
            <p:ph type="pic" sz="quarter" idx="29"/>
          </p:nvPr>
        </p:nvPicPr>
        <p:blipFill>
          <a:blip r:embed="rId2"/>
          <a:stretch>
            <a:fillRect/>
          </a:stretch>
        </p:blipFill>
        <p:spPr>
          <a:xfrm>
            <a:off x="528295" y="3837210"/>
            <a:ext cx="182880" cy="435685"/>
          </a:xfrm>
          <a:prstGeom prst="rect">
            <a:avLst/>
          </a:prstGeom>
          <a:noFill/>
          <a:ln>
            <a:noFill/>
          </a:ln>
        </p:spPr>
      </p:pic>
      <p:sp>
        <p:nvSpPr>
          <p:cNvPr id="6" name="Text Placeholder 2"/>
          <p:cNvSpPr>
            <a:spLocks noGrp="1"/>
          </p:cNvSpPr>
          <p:nvPr>
            <p:ph type="body" sz="quarter" idx="13"/>
          </p:nvPr>
        </p:nvSpPr>
        <p:spPr>
          <a:xfrm>
            <a:off x="461683" y="3831609"/>
            <a:ext cx="8335962" cy="554376"/>
          </a:xfrm>
        </p:spPr>
        <p:txBody>
          <a:bodyPr/>
          <a:lstStyle/>
          <a:p>
            <a:r>
              <a:rPr lang="en-IN" dirty="0"/>
              <a:t>   second, that is,</a:t>
            </a:r>
          </a:p>
        </p:txBody>
      </p:sp>
      <p:pic>
        <p:nvPicPr>
          <p:cNvPr id="7" name="Picture Placeholder 11"/>
          <p:cNvPicPr>
            <a:picLocks noGrp="1" noChangeAspect="1"/>
          </p:cNvPicPr>
          <p:nvPr>
            <p:ph type="pic" sz="quarter" idx="29"/>
          </p:nvPr>
        </p:nvPicPr>
        <p:blipFill>
          <a:blip r:embed="rId3"/>
          <a:stretch>
            <a:fillRect/>
          </a:stretch>
        </p:blipFill>
        <p:spPr>
          <a:xfrm>
            <a:off x="2934229" y="3831608"/>
            <a:ext cx="2743200" cy="474196"/>
          </a:xfrm>
          <a:prstGeom prst="rect">
            <a:avLst/>
          </a:prstGeom>
          <a:noFill/>
          <a:ln>
            <a:noFill/>
          </a:ln>
        </p:spPr>
      </p:pic>
      <p:sp>
        <p:nvSpPr>
          <p:cNvPr id="8" name="Text Placeholder 2"/>
          <p:cNvSpPr>
            <a:spLocks noGrp="1"/>
          </p:cNvSpPr>
          <p:nvPr>
            <p:ph type="body" sz="quarter" idx="13"/>
          </p:nvPr>
        </p:nvSpPr>
        <p:spPr>
          <a:xfrm>
            <a:off x="461683" y="3841287"/>
            <a:ext cx="8335962" cy="1167444"/>
          </a:xfrm>
        </p:spPr>
        <p:txBody>
          <a:bodyPr/>
          <a:lstStyle/>
          <a:p>
            <a:r>
              <a:rPr lang="en-IN" dirty="0"/>
              <a:t>					        cycles of the graph are completed each second (or, equivalently, three cycles of the graph are completed every 2 seconds).</a:t>
            </a:r>
          </a:p>
        </p:txBody>
      </p:sp>
    </p:spTree>
    <p:extLst>
      <p:ext uri="{BB962C8B-B14F-4D97-AF65-F5344CB8AC3E}">
        <p14:creationId xmlns:p14="http://schemas.microsoft.com/office/powerpoint/2010/main" val="1190234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(11 of 27)</a:t>
            </a:r>
            <a:endParaRPr lang="en-IN" sz="2300" dirty="0"/>
          </a:p>
        </p:txBody>
      </p:sp>
      <p:sp>
        <p:nvSpPr>
          <p:cNvPr id="5" name="Text Placeholder 2"/>
          <p:cNvSpPr>
            <a:spLocks noGrp="1"/>
          </p:cNvSpPr>
          <p:nvPr>
            <p:ph type="body" sz="quarter" idx="13"/>
          </p:nvPr>
        </p:nvSpPr>
        <p:spPr>
          <a:xfrm>
            <a:off x="457200" y="1444752"/>
            <a:ext cx="2564296" cy="539679"/>
          </a:xfrm>
        </p:spPr>
        <p:txBody>
          <a:bodyPr/>
          <a:lstStyle/>
          <a:p>
            <a:r>
              <a:rPr lang="en-IN" dirty="0"/>
              <a:t>The number</a:t>
            </a:r>
          </a:p>
        </p:txBody>
      </p:sp>
      <p:pic>
        <p:nvPicPr>
          <p:cNvPr id="15" name="Picture Placeholder 14"/>
          <p:cNvPicPr>
            <a:picLocks noGrp="1" noChangeAspect="1"/>
          </p:cNvPicPr>
          <p:nvPr>
            <p:ph type="pic" sz="quarter" idx="29"/>
          </p:nvPr>
        </p:nvPicPr>
        <p:blipFill>
          <a:blip r:embed="rId2"/>
          <a:stretch>
            <a:fillRect/>
          </a:stretch>
        </p:blipFill>
        <p:spPr>
          <a:xfrm>
            <a:off x="2242240" y="1457655"/>
            <a:ext cx="1554480" cy="388620"/>
          </a:xfrm>
          <a:prstGeom prst="rect">
            <a:avLst/>
          </a:prstGeom>
          <a:noFill/>
          <a:ln>
            <a:noFill/>
          </a:ln>
        </p:spPr>
      </p:pic>
      <p:sp>
        <p:nvSpPr>
          <p:cNvPr id="6" name="Text Placeholder 2"/>
          <p:cNvSpPr>
            <a:spLocks noGrp="1"/>
          </p:cNvSpPr>
          <p:nvPr>
            <p:ph type="body" sz="quarter" idx="13"/>
          </p:nvPr>
        </p:nvSpPr>
        <p:spPr>
          <a:xfrm>
            <a:off x="457200" y="1444752"/>
            <a:ext cx="8335962" cy="2840645"/>
          </a:xfrm>
        </p:spPr>
        <p:txBody>
          <a:bodyPr/>
          <a:lstStyle/>
          <a:p>
            <a:r>
              <a:rPr lang="en-IN" dirty="0"/>
              <a:t>			        (measured in radians per second) is called the </a:t>
            </a:r>
            <a:r>
              <a:rPr lang="en-IN" b="1" dirty="0"/>
              <a:t>circular frequency </a:t>
            </a:r>
            <a:r>
              <a:rPr lang="en-IN" dirty="0"/>
              <a:t>of the system.</a:t>
            </a:r>
          </a:p>
          <a:p>
            <a:endParaRPr lang="en-US" dirty="0"/>
          </a:p>
          <a:p>
            <a:r>
              <a:rPr lang="en-IN" dirty="0"/>
              <a:t>Finally, when the initial conditions are used to determine the constants </a:t>
            </a:r>
            <a:r>
              <a:rPr lang="en-IN" i="1" dirty="0"/>
              <a:t>c</a:t>
            </a:r>
            <a:r>
              <a:rPr lang="en-IN" baseline="-25000" dirty="0"/>
              <a:t>1</a:t>
            </a:r>
            <a:r>
              <a:rPr lang="en-IN" dirty="0"/>
              <a:t> and </a:t>
            </a:r>
            <a:r>
              <a:rPr lang="en-IN" i="1" dirty="0"/>
              <a:t>c</a:t>
            </a:r>
            <a:r>
              <a:rPr lang="en-IN" baseline="-25000" dirty="0"/>
              <a:t>2</a:t>
            </a:r>
            <a:r>
              <a:rPr lang="en-IN" dirty="0"/>
              <a:t> in (3), we say that the resulting particular solution or response is the </a:t>
            </a:r>
            <a:r>
              <a:rPr lang="en-IN" b="1" dirty="0"/>
              <a:t>equation of motion.</a:t>
            </a:r>
            <a:endParaRPr lang="en-IN" dirty="0"/>
          </a:p>
        </p:txBody>
      </p:sp>
    </p:spTree>
    <p:extLst>
      <p:ext uri="{BB962C8B-B14F-4D97-AF65-F5344CB8AC3E}">
        <p14:creationId xmlns:p14="http://schemas.microsoft.com/office/powerpoint/2010/main" val="1806464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900" dirty="0"/>
              <a:t>Example 1 – </a:t>
            </a:r>
            <a:r>
              <a:rPr lang="en-IN" sz="3900" dirty="0"/>
              <a:t>Free Undamped Motion</a:t>
            </a:r>
          </a:p>
        </p:txBody>
      </p:sp>
      <p:sp>
        <p:nvSpPr>
          <p:cNvPr id="3" name="Text Placeholder 2"/>
          <p:cNvSpPr>
            <a:spLocks noGrp="1"/>
          </p:cNvSpPr>
          <p:nvPr>
            <p:ph type="body" sz="quarter" idx="13"/>
          </p:nvPr>
        </p:nvSpPr>
        <p:spPr>
          <a:xfrm>
            <a:off x="457200" y="1444754"/>
            <a:ext cx="8335962" cy="1271552"/>
          </a:xfrm>
        </p:spPr>
        <p:txBody>
          <a:bodyPr/>
          <a:lstStyle/>
          <a:p>
            <a:pPr>
              <a:spcBef>
                <a:spcPts val="0"/>
              </a:spcBef>
            </a:pPr>
            <a:r>
              <a:rPr lang="en-IN" dirty="0"/>
              <a:t>A mass weighing 2 pounds stretches a spring 6 inches. At </a:t>
            </a:r>
          </a:p>
          <a:p>
            <a:pPr>
              <a:spcBef>
                <a:spcPts val="0"/>
              </a:spcBef>
            </a:pPr>
            <a:r>
              <a:rPr lang="en-IN" i="1" dirty="0"/>
              <a:t>t </a:t>
            </a:r>
            <a:r>
              <a:rPr lang="en-IN" dirty="0"/>
              <a:t>= 0 the mass is released from a point 8 inches below the</a:t>
            </a:r>
          </a:p>
          <a:p>
            <a:pPr>
              <a:spcBef>
                <a:spcPts val="0"/>
              </a:spcBef>
            </a:pPr>
            <a:r>
              <a:rPr lang="en-IN" dirty="0"/>
              <a:t>equilibrium position with an upward velocity of</a:t>
            </a:r>
            <a:endParaRPr lang="en-US" dirty="0"/>
          </a:p>
        </p:txBody>
      </p:sp>
      <p:pic>
        <p:nvPicPr>
          <p:cNvPr id="6" name="Picture Placeholder 5"/>
          <p:cNvPicPr>
            <a:picLocks noGrp="1" noChangeAspect="1"/>
          </p:cNvPicPr>
          <p:nvPr>
            <p:ph type="pic" sz="quarter" idx="29"/>
          </p:nvPr>
        </p:nvPicPr>
        <p:blipFill>
          <a:blip r:embed="rId2"/>
          <a:stretch>
            <a:fillRect/>
          </a:stretch>
        </p:blipFill>
        <p:spPr>
          <a:xfrm>
            <a:off x="6848412" y="2201720"/>
            <a:ext cx="731520" cy="422428"/>
          </a:xfrm>
          <a:prstGeom prst="rect">
            <a:avLst/>
          </a:prstGeom>
          <a:noFill/>
          <a:ln>
            <a:noFill/>
          </a:ln>
        </p:spPr>
      </p:pic>
      <p:sp>
        <p:nvSpPr>
          <p:cNvPr id="5" name="Text Placeholder 2"/>
          <p:cNvSpPr>
            <a:spLocks noGrp="1"/>
          </p:cNvSpPr>
          <p:nvPr>
            <p:ph type="body" sz="quarter" idx="13"/>
          </p:nvPr>
        </p:nvSpPr>
        <p:spPr>
          <a:xfrm>
            <a:off x="461683" y="2518567"/>
            <a:ext cx="8335962" cy="2612992"/>
          </a:xfrm>
        </p:spPr>
        <p:txBody>
          <a:bodyPr/>
          <a:lstStyle/>
          <a:p>
            <a:pPr>
              <a:spcBef>
                <a:spcPts val="0"/>
              </a:spcBef>
            </a:pPr>
            <a:r>
              <a:rPr lang="en-IN" dirty="0"/>
              <a:t>Determine the equation of motion.</a:t>
            </a:r>
          </a:p>
          <a:p>
            <a:pPr>
              <a:spcBef>
                <a:spcPts val="0"/>
              </a:spcBef>
            </a:pPr>
            <a:endParaRPr lang="en-US" dirty="0"/>
          </a:p>
          <a:p>
            <a:pPr>
              <a:spcBef>
                <a:spcPts val="0"/>
              </a:spcBef>
            </a:pPr>
            <a:r>
              <a:rPr lang="en-US" b="1" dirty="0"/>
              <a:t>Solution:</a:t>
            </a:r>
          </a:p>
          <a:p>
            <a:pPr>
              <a:spcBef>
                <a:spcPts val="0"/>
              </a:spcBef>
            </a:pPr>
            <a:r>
              <a:rPr lang="en-IN" dirty="0"/>
              <a:t>Because we are using the engineering system of units, the measurements given in terms of inches must be converted into feet:</a:t>
            </a:r>
            <a:endParaRPr lang="en-US" dirty="0"/>
          </a:p>
          <a:p>
            <a:pPr>
              <a:spcBef>
                <a:spcPts val="0"/>
              </a:spcBef>
            </a:pPr>
            <a:endParaRPr lang="en-US" dirty="0"/>
          </a:p>
        </p:txBody>
      </p:sp>
      <p:pic>
        <p:nvPicPr>
          <p:cNvPr id="8" name="Picture Placeholder 4"/>
          <p:cNvPicPr>
            <a:picLocks noGrp="1" noChangeAspect="1"/>
          </p:cNvPicPr>
          <p:nvPr>
            <p:ph type="pic" sz="quarter" idx="29"/>
          </p:nvPr>
        </p:nvPicPr>
        <p:blipFill>
          <a:blip r:embed="rId3"/>
          <a:stretch>
            <a:fillRect/>
          </a:stretch>
        </p:blipFill>
        <p:spPr>
          <a:xfrm>
            <a:off x="1788459" y="4397519"/>
            <a:ext cx="2743200" cy="374936"/>
          </a:xfrm>
          <a:prstGeom prst="rect">
            <a:avLst/>
          </a:prstGeom>
          <a:noFill/>
          <a:ln>
            <a:noFill/>
          </a:ln>
        </p:spPr>
      </p:pic>
    </p:spTree>
    <p:extLst>
      <p:ext uri="{BB962C8B-B14F-4D97-AF65-F5344CB8AC3E}">
        <p14:creationId xmlns:p14="http://schemas.microsoft.com/office/powerpoint/2010/main" val="169678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1 – </a:t>
            </a:r>
            <a:r>
              <a:rPr lang="en-IN" dirty="0"/>
              <a:t>Solution (1 of 2)</a:t>
            </a:r>
          </a:p>
        </p:txBody>
      </p:sp>
      <p:sp>
        <p:nvSpPr>
          <p:cNvPr id="8" name="Text Placeholder 2"/>
          <p:cNvSpPr>
            <a:spLocks noGrp="1"/>
          </p:cNvSpPr>
          <p:nvPr>
            <p:ph type="body" sz="quarter" idx="13"/>
          </p:nvPr>
        </p:nvSpPr>
        <p:spPr>
          <a:xfrm>
            <a:off x="457201" y="1444752"/>
            <a:ext cx="8330182" cy="944851"/>
          </a:xfrm>
        </p:spPr>
        <p:txBody>
          <a:bodyPr/>
          <a:lstStyle/>
          <a:p>
            <a:r>
              <a:rPr lang="en-IN" dirty="0"/>
              <a:t>In addition, we must convert the units of weight given in pounds into units of mass. From </a:t>
            </a:r>
            <a:r>
              <a:rPr lang="en-IN" i="1" dirty="0"/>
              <a:t>m </a:t>
            </a:r>
            <a:r>
              <a:rPr lang="en-IN" dirty="0"/>
              <a:t>= </a:t>
            </a:r>
            <a:r>
              <a:rPr lang="en-IN" i="1" dirty="0"/>
              <a:t>W</a:t>
            </a:r>
            <a:r>
              <a:rPr lang="en-IN" sz="1200" dirty="0"/>
              <a:t> </a:t>
            </a:r>
            <a:r>
              <a:rPr lang="en-IN" dirty="0"/>
              <a:t>∕</a:t>
            </a:r>
            <a:r>
              <a:rPr lang="en-IN" sz="1200" dirty="0"/>
              <a:t> </a:t>
            </a:r>
            <a:r>
              <a:rPr lang="en-IN" i="1" dirty="0"/>
              <a:t>g </a:t>
            </a:r>
            <a:r>
              <a:rPr lang="en-IN" dirty="0"/>
              <a:t>we have</a:t>
            </a:r>
            <a:endParaRPr lang="en-US" dirty="0"/>
          </a:p>
        </p:txBody>
      </p:sp>
      <p:pic>
        <p:nvPicPr>
          <p:cNvPr id="2051" name="Picture 3"/>
          <p:cNvPicPr>
            <a:picLocks noGrp="1" noChangeAspect="1" noChangeArrowheads="1"/>
          </p:cNvPicPr>
          <p:nvPr>
            <p:ph type="pic" sz="quarter" idx="29"/>
          </p:nvPr>
        </p:nvPicPr>
        <p:blipFill>
          <a:blip r:embed="rId2">
            <a:extLst>
              <a:ext uri="{28A0092B-C50C-407E-A947-70E740481C1C}">
                <a14:useLocalDpi xmlns:a14="http://schemas.microsoft.com/office/drawing/2010/main"/>
              </a:ext>
            </a:extLst>
          </a:blip>
          <a:stretch>
            <a:fillRect/>
          </a:stretch>
        </p:blipFill>
        <p:spPr bwMode="auto">
          <a:xfrm>
            <a:off x="524326" y="2234106"/>
            <a:ext cx="1615059" cy="457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 Placeholder 2"/>
          <p:cNvSpPr>
            <a:spLocks noGrp="1"/>
          </p:cNvSpPr>
          <p:nvPr>
            <p:ph type="body" sz="quarter" idx="13"/>
          </p:nvPr>
        </p:nvSpPr>
        <p:spPr>
          <a:xfrm>
            <a:off x="324681" y="2220807"/>
            <a:ext cx="8111263" cy="505070"/>
          </a:xfrm>
        </p:spPr>
        <p:txBody>
          <a:bodyPr/>
          <a:lstStyle/>
          <a:p>
            <a:pPr>
              <a:spcBef>
                <a:spcPts val="0"/>
              </a:spcBef>
            </a:pPr>
            <a:r>
              <a:rPr lang="en-IN" dirty="0"/>
              <a:t>		slug. Also, from Hooke’s law, 2 =</a:t>
            </a:r>
            <a:endParaRPr lang="en-US" dirty="0"/>
          </a:p>
        </p:txBody>
      </p:sp>
      <p:pic>
        <p:nvPicPr>
          <p:cNvPr id="15" name="Picture Placeholder 14"/>
          <p:cNvPicPr>
            <a:picLocks noGrp="1" noChangeAspect="1"/>
          </p:cNvPicPr>
          <p:nvPr>
            <p:ph type="pic" sz="quarter" idx="29"/>
          </p:nvPr>
        </p:nvPicPr>
        <p:blipFill>
          <a:blip r:embed="rId3"/>
          <a:stretch>
            <a:fillRect/>
          </a:stretch>
        </p:blipFill>
        <p:spPr>
          <a:xfrm>
            <a:off x="6724134" y="2201598"/>
            <a:ext cx="548640" cy="495374"/>
          </a:xfrm>
          <a:prstGeom prst="rect">
            <a:avLst/>
          </a:prstGeom>
          <a:noFill/>
          <a:ln>
            <a:noFill/>
          </a:ln>
        </p:spPr>
      </p:pic>
      <p:sp>
        <p:nvSpPr>
          <p:cNvPr id="9" name="Text Placeholder 2"/>
          <p:cNvSpPr>
            <a:spLocks noGrp="1"/>
          </p:cNvSpPr>
          <p:nvPr>
            <p:ph type="body" sz="quarter" idx="13"/>
          </p:nvPr>
        </p:nvSpPr>
        <p:spPr>
          <a:xfrm>
            <a:off x="459888" y="2239102"/>
            <a:ext cx="8202705" cy="1149303"/>
          </a:xfrm>
        </p:spPr>
        <p:txBody>
          <a:bodyPr/>
          <a:lstStyle/>
          <a:p>
            <a:pPr>
              <a:spcBef>
                <a:spcPts val="0"/>
              </a:spcBef>
            </a:pPr>
            <a:r>
              <a:rPr lang="en-IN" dirty="0"/>
              <a:t>							     implies that the spring constant is </a:t>
            </a:r>
            <a:r>
              <a:rPr lang="en-IN" i="1" dirty="0"/>
              <a:t>k </a:t>
            </a:r>
            <a:r>
              <a:rPr lang="en-IN" dirty="0"/>
              <a:t>= 4 lb ∕ ft. Hence (1) gives</a:t>
            </a:r>
            <a:endParaRPr lang="en-US" dirty="0"/>
          </a:p>
        </p:txBody>
      </p:sp>
      <p:pic>
        <p:nvPicPr>
          <p:cNvPr id="18" name="Picture Placeholder 17"/>
          <p:cNvPicPr>
            <a:picLocks noGrp="1" noChangeAspect="1"/>
          </p:cNvPicPr>
          <p:nvPr>
            <p:ph type="pic" sz="quarter" idx="29"/>
          </p:nvPr>
        </p:nvPicPr>
        <p:blipFill>
          <a:blip r:embed="rId4"/>
          <a:stretch>
            <a:fillRect/>
          </a:stretch>
        </p:blipFill>
        <p:spPr>
          <a:xfrm>
            <a:off x="2263139" y="3178211"/>
            <a:ext cx="4572000" cy="677007"/>
          </a:xfrm>
          <a:prstGeom prst="rect">
            <a:avLst/>
          </a:prstGeom>
          <a:noFill/>
          <a:ln>
            <a:noFill/>
          </a:ln>
        </p:spPr>
      </p:pic>
      <p:sp>
        <p:nvSpPr>
          <p:cNvPr id="14" name="Text Placeholder 2"/>
          <p:cNvSpPr>
            <a:spLocks noGrp="1"/>
          </p:cNvSpPr>
          <p:nvPr>
            <p:ph type="body" sz="quarter" idx="13"/>
          </p:nvPr>
        </p:nvSpPr>
        <p:spPr>
          <a:xfrm>
            <a:off x="457201" y="4188001"/>
            <a:ext cx="8202705" cy="681595"/>
          </a:xfrm>
        </p:spPr>
        <p:txBody>
          <a:bodyPr/>
          <a:lstStyle/>
          <a:p>
            <a:r>
              <a:rPr lang="en-IN" dirty="0"/>
              <a:t>The initial displacement and initial velocity are</a:t>
            </a:r>
            <a:endParaRPr lang="en-US" dirty="0"/>
          </a:p>
        </p:txBody>
      </p:sp>
      <p:pic>
        <p:nvPicPr>
          <p:cNvPr id="16" name="Picture Placeholder 5"/>
          <p:cNvPicPr>
            <a:picLocks noGrp="1" noChangeAspect="1"/>
          </p:cNvPicPr>
          <p:nvPr>
            <p:ph type="pic" sz="quarter" idx="29"/>
          </p:nvPr>
        </p:nvPicPr>
        <p:blipFill>
          <a:blip r:embed="rId5"/>
          <a:stretch>
            <a:fillRect/>
          </a:stretch>
        </p:blipFill>
        <p:spPr>
          <a:xfrm>
            <a:off x="559398" y="4651386"/>
            <a:ext cx="2560320" cy="436419"/>
          </a:xfrm>
          <a:prstGeom prst="rect">
            <a:avLst/>
          </a:prstGeom>
          <a:noFill/>
          <a:ln>
            <a:noFill/>
          </a:ln>
        </p:spPr>
      </p:pic>
      <p:sp>
        <p:nvSpPr>
          <p:cNvPr id="17" name="Text Placeholder 2"/>
          <p:cNvSpPr>
            <a:spLocks noGrp="1"/>
          </p:cNvSpPr>
          <p:nvPr>
            <p:ph type="body" sz="quarter" idx="13"/>
          </p:nvPr>
        </p:nvSpPr>
        <p:spPr>
          <a:xfrm>
            <a:off x="457201" y="4636581"/>
            <a:ext cx="8330182" cy="1239832"/>
          </a:xfrm>
        </p:spPr>
        <p:txBody>
          <a:bodyPr/>
          <a:lstStyle/>
          <a:p>
            <a:pPr>
              <a:spcBef>
                <a:spcPts val="0"/>
              </a:spcBef>
            </a:pPr>
            <a:r>
              <a:rPr lang="en-IN" dirty="0"/>
              <a:t>			where the negative sign in the last condition is a consequence of the fact that the mass is given an initial velocity in the negative, or upward, direction.</a:t>
            </a:r>
          </a:p>
        </p:txBody>
      </p:sp>
    </p:spTree>
    <p:extLst>
      <p:ext uri="{BB962C8B-B14F-4D97-AF65-F5344CB8AC3E}">
        <p14:creationId xmlns:p14="http://schemas.microsoft.com/office/powerpoint/2010/main" val="3955213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1 – </a:t>
            </a:r>
            <a:r>
              <a:rPr lang="en-IN" dirty="0"/>
              <a:t>Solution (2 of 2)</a:t>
            </a:r>
          </a:p>
        </p:txBody>
      </p:sp>
      <p:sp>
        <p:nvSpPr>
          <p:cNvPr id="8" name="Text Placeholder 2"/>
          <p:cNvSpPr>
            <a:spLocks noGrp="1"/>
          </p:cNvSpPr>
          <p:nvPr>
            <p:ph type="body" sz="quarter" idx="13"/>
          </p:nvPr>
        </p:nvSpPr>
        <p:spPr>
          <a:xfrm>
            <a:off x="457201" y="1444752"/>
            <a:ext cx="8330182" cy="1239832"/>
          </a:xfrm>
        </p:spPr>
        <p:txBody>
          <a:bodyPr/>
          <a:lstStyle/>
          <a:p>
            <a:pPr>
              <a:spcBef>
                <a:spcPts val="0"/>
              </a:spcBef>
            </a:pPr>
            <a:r>
              <a:rPr lang="en-US" dirty="0"/>
              <a:t>Now</a:t>
            </a:r>
          </a:p>
        </p:txBody>
      </p:sp>
      <p:pic>
        <p:nvPicPr>
          <p:cNvPr id="10" name="Picture Placeholder 9"/>
          <p:cNvPicPr>
            <a:picLocks noGrp="1" noChangeAspect="1"/>
          </p:cNvPicPr>
          <p:nvPr>
            <p:ph type="pic" sz="quarter" idx="29"/>
          </p:nvPr>
        </p:nvPicPr>
        <p:blipFill>
          <a:blip r:embed="rId2"/>
          <a:stretch>
            <a:fillRect/>
          </a:stretch>
        </p:blipFill>
        <p:spPr>
          <a:xfrm>
            <a:off x="1218885" y="1476614"/>
            <a:ext cx="1188720" cy="363220"/>
          </a:xfrm>
          <a:prstGeom prst="rect">
            <a:avLst/>
          </a:prstGeom>
          <a:noFill/>
          <a:ln>
            <a:noFill/>
          </a:ln>
        </p:spPr>
      </p:pic>
      <p:sp>
        <p:nvSpPr>
          <p:cNvPr id="13" name="Text Placeholder 2"/>
          <p:cNvSpPr>
            <a:spLocks noGrp="1"/>
          </p:cNvSpPr>
          <p:nvPr>
            <p:ph type="body" sz="quarter" idx="13"/>
          </p:nvPr>
        </p:nvSpPr>
        <p:spPr>
          <a:xfrm>
            <a:off x="457201" y="1444752"/>
            <a:ext cx="8111263" cy="1765494"/>
          </a:xfrm>
        </p:spPr>
        <p:txBody>
          <a:bodyPr/>
          <a:lstStyle/>
          <a:p>
            <a:pPr>
              <a:spcBef>
                <a:spcPts val="0"/>
              </a:spcBef>
            </a:pPr>
            <a:r>
              <a:rPr lang="en-IN" dirty="0"/>
              <a:t>		 or </a:t>
            </a:r>
            <a:r>
              <a:rPr lang="el-GR" i="1" dirty="0"/>
              <a:t>ω</a:t>
            </a:r>
            <a:r>
              <a:rPr lang="en-IN" i="1" dirty="0"/>
              <a:t> </a:t>
            </a:r>
            <a:r>
              <a:rPr lang="en-IN" dirty="0"/>
              <a:t>= 8, so the general solution of the differential equation is</a:t>
            </a:r>
          </a:p>
          <a:p>
            <a:pPr>
              <a:spcBef>
                <a:spcPts val="0"/>
              </a:spcBef>
            </a:pPr>
            <a:endParaRPr lang="en-US" dirty="0"/>
          </a:p>
          <a:p>
            <a:pPr>
              <a:spcBef>
                <a:spcPts val="0"/>
              </a:spcBef>
            </a:pPr>
            <a:r>
              <a:rPr lang="en-IN" i="1" dirty="0"/>
              <a:t>	x</a:t>
            </a:r>
            <a:r>
              <a:rPr lang="en-IN" dirty="0"/>
              <a:t>(</a:t>
            </a:r>
            <a:r>
              <a:rPr lang="en-IN" i="1" dirty="0"/>
              <a:t>t</a:t>
            </a:r>
            <a:r>
              <a:rPr lang="en-IN" dirty="0"/>
              <a:t>) = </a:t>
            </a:r>
            <a:r>
              <a:rPr lang="en-IN" i="1" dirty="0"/>
              <a:t>c</a:t>
            </a:r>
            <a:r>
              <a:rPr lang="en-IN" baseline="-25000" dirty="0"/>
              <a:t>1</a:t>
            </a:r>
            <a:r>
              <a:rPr lang="en-IN" dirty="0"/>
              <a:t> cos 8</a:t>
            </a:r>
            <a:r>
              <a:rPr lang="en-IN" i="1" dirty="0"/>
              <a:t>t </a:t>
            </a:r>
            <a:r>
              <a:rPr lang="en-IN" dirty="0"/>
              <a:t>+ </a:t>
            </a:r>
            <a:r>
              <a:rPr lang="en-IN" i="1" dirty="0"/>
              <a:t>c</a:t>
            </a:r>
            <a:r>
              <a:rPr lang="en-IN" baseline="-25000" dirty="0"/>
              <a:t>2</a:t>
            </a:r>
            <a:r>
              <a:rPr lang="en-IN" dirty="0"/>
              <a:t> sin 8</a:t>
            </a:r>
            <a:r>
              <a:rPr lang="en-IN" i="1" dirty="0"/>
              <a:t>t</a:t>
            </a:r>
            <a:r>
              <a:rPr lang="en-IN" dirty="0"/>
              <a:t>. 				(4)</a:t>
            </a:r>
            <a:endParaRPr lang="en-US" dirty="0"/>
          </a:p>
        </p:txBody>
      </p:sp>
      <p:sp>
        <p:nvSpPr>
          <p:cNvPr id="11" name="Text Placeholder 2"/>
          <p:cNvSpPr>
            <a:spLocks noGrp="1"/>
          </p:cNvSpPr>
          <p:nvPr>
            <p:ph type="body" sz="quarter" idx="13"/>
          </p:nvPr>
        </p:nvSpPr>
        <p:spPr>
          <a:xfrm>
            <a:off x="457201" y="3150753"/>
            <a:ext cx="8202705" cy="681595"/>
          </a:xfrm>
        </p:spPr>
        <p:txBody>
          <a:bodyPr/>
          <a:lstStyle/>
          <a:p>
            <a:r>
              <a:rPr lang="en-IN" dirty="0"/>
              <a:t>Applying the initial conditions to </a:t>
            </a:r>
            <a:r>
              <a:rPr lang="en-IN" i="1" dirty="0"/>
              <a:t>x</a:t>
            </a:r>
            <a:r>
              <a:rPr lang="en-IN" dirty="0"/>
              <a:t>(</a:t>
            </a:r>
            <a:r>
              <a:rPr lang="en-IN" i="1" dirty="0"/>
              <a:t>t</a:t>
            </a:r>
            <a:r>
              <a:rPr lang="en-IN" dirty="0"/>
              <a:t>) and </a:t>
            </a:r>
            <a:r>
              <a:rPr lang="en-IN" i="1" dirty="0"/>
              <a:t>x</a:t>
            </a:r>
            <a:r>
              <a:rPr lang="en-IN" dirty="0"/>
              <a:t>′(</a:t>
            </a:r>
            <a:r>
              <a:rPr lang="en-IN" i="1" dirty="0"/>
              <a:t>t</a:t>
            </a:r>
            <a:r>
              <a:rPr lang="en-IN" dirty="0"/>
              <a:t>) gives</a:t>
            </a:r>
            <a:endParaRPr lang="en-US" dirty="0"/>
          </a:p>
        </p:txBody>
      </p:sp>
      <p:pic>
        <p:nvPicPr>
          <p:cNvPr id="12" name="Picture Placeholder 6"/>
          <p:cNvPicPr>
            <a:picLocks noGrp="1" noChangeAspect="1"/>
          </p:cNvPicPr>
          <p:nvPr>
            <p:ph type="pic" sz="quarter" idx="29"/>
          </p:nvPr>
        </p:nvPicPr>
        <p:blipFill>
          <a:blip r:embed="rId3"/>
          <a:stretch>
            <a:fillRect/>
          </a:stretch>
        </p:blipFill>
        <p:spPr>
          <a:xfrm>
            <a:off x="510989" y="3602241"/>
            <a:ext cx="2743200" cy="492369"/>
          </a:xfrm>
          <a:prstGeom prst="rect">
            <a:avLst/>
          </a:prstGeom>
          <a:noFill/>
          <a:ln>
            <a:noFill/>
          </a:ln>
        </p:spPr>
      </p:pic>
      <p:sp>
        <p:nvSpPr>
          <p:cNvPr id="14" name="Text Placeholder 2"/>
          <p:cNvSpPr>
            <a:spLocks noGrp="1"/>
          </p:cNvSpPr>
          <p:nvPr>
            <p:ph type="body" sz="quarter" idx="13"/>
          </p:nvPr>
        </p:nvSpPr>
        <p:spPr>
          <a:xfrm>
            <a:off x="457201" y="4308406"/>
            <a:ext cx="8330182" cy="550197"/>
          </a:xfrm>
        </p:spPr>
        <p:txBody>
          <a:bodyPr/>
          <a:lstStyle/>
          <a:p>
            <a:r>
              <a:rPr lang="en-IN" dirty="0"/>
              <a:t>Thus the equation of motion is</a:t>
            </a:r>
            <a:endParaRPr lang="en-US" dirty="0"/>
          </a:p>
        </p:txBody>
      </p:sp>
      <p:pic>
        <p:nvPicPr>
          <p:cNvPr id="15" name="Picture Placeholder 11"/>
          <p:cNvPicPr>
            <a:picLocks noGrp="1" noChangeAspect="1"/>
          </p:cNvPicPr>
          <p:nvPr>
            <p:ph type="pic" sz="quarter" idx="29"/>
          </p:nvPr>
        </p:nvPicPr>
        <p:blipFill>
          <a:blip r:embed="rId4"/>
          <a:stretch>
            <a:fillRect/>
          </a:stretch>
        </p:blipFill>
        <p:spPr>
          <a:xfrm>
            <a:off x="1882590" y="4991793"/>
            <a:ext cx="5265325" cy="767334"/>
          </a:xfrm>
          <a:prstGeom prst="rect">
            <a:avLst/>
          </a:prstGeom>
          <a:noFill/>
          <a:ln>
            <a:noFill/>
          </a:ln>
        </p:spPr>
      </p:pic>
    </p:spTree>
    <p:extLst>
      <p:ext uri="{BB962C8B-B14F-4D97-AF65-F5344CB8AC3E}">
        <p14:creationId xmlns:p14="http://schemas.microsoft.com/office/powerpoint/2010/main" val="380852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a:t>
            </a:r>
            <a:endParaRPr lang="en-IN" dirty="0"/>
          </a:p>
        </p:txBody>
      </p:sp>
      <p:sp>
        <p:nvSpPr>
          <p:cNvPr id="3" name="Text Placeholder 2"/>
          <p:cNvSpPr>
            <a:spLocks noGrp="1"/>
          </p:cNvSpPr>
          <p:nvPr>
            <p:ph type="body" sz="quarter" idx="13"/>
          </p:nvPr>
        </p:nvSpPr>
        <p:spPr>
          <a:xfrm>
            <a:off x="2491409" y="2539856"/>
            <a:ext cx="6268278" cy="1158085"/>
          </a:xfrm>
        </p:spPr>
        <p:txBody>
          <a:bodyPr>
            <a:noAutofit/>
          </a:bodyPr>
          <a:lstStyle/>
          <a:p>
            <a:r>
              <a:rPr lang="en-IN" dirty="0"/>
              <a:t>Linear Models: Initial-Value Problems</a:t>
            </a:r>
            <a:endParaRPr lang="en-US" dirty="0"/>
          </a:p>
        </p:txBody>
      </p:sp>
    </p:spTree>
    <p:extLst>
      <p:ext uri="{BB962C8B-B14F-4D97-AF65-F5344CB8AC3E}">
        <p14:creationId xmlns:p14="http://schemas.microsoft.com/office/powerpoint/2010/main" val="869653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(12 of 27)</a:t>
            </a:r>
            <a:endParaRPr lang="en-IN" sz="2300" dirty="0"/>
          </a:p>
        </p:txBody>
      </p:sp>
      <p:sp>
        <p:nvSpPr>
          <p:cNvPr id="3" name="Text Placeholder 2"/>
          <p:cNvSpPr>
            <a:spLocks noGrp="1"/>
          </p:cNvSpPr>
          <p:nvPr>
            <p:ph type="body" sz="quarter" idx="13"/>
          </p:nvPr>
        </p:nvSpPr>
        <p:spPr>
          <a:xfrm>
            <a:off x="457200" y="1444752"/>
            <a:ext cx="8335962" cy="2844859"/>
          </a:xfrm>
        </p:spPr>
        <p:txBody>
          <a:bodyPr/>
          <a:lstStyle/>
          <a:p>
            <a:pPr>
              <a:spcBef>
                <a:spcPts val="0"/>
              </a:spcBef>
            </a:pPr>
            <a:r>
              <a:rPr lang="en-IN" b="1" dirty="0">
                <a:solidFill>
                  <a:srgbClr val="5B7C32"/>
                </a:solidFill>
              </a:rPr>
              <a:t>Alternative Forms of </a:t>
            </a:r>
            <a:r>
              <a:rPr lang="en-IN" b="1" i="1" dirty="0">
                <a:solidFill>
                  <a:srgbClr val="5B7C32"/>
                </a:solidFill>
              </a:rPr>
              <a:t>x</a:t>
            </a:r>
            <a:r>
              <a:rPr lang="en-IN" b="1" dirty="0">
                <a:solidFill>
                  <a:srgbClr val="5B7C32"/>
                </a:solidFill>
              </a:rPr>
              <a:t>(</a:t>
            </a:r>
            <a:r>
              <a:rPr lang="en-IN" b="1" i="1" dirty="0">
                <a:solidFill>
                  <a:srgbClr val="5B7C32"/>
                </a:solidFill>
              </a:rPr>
              <a:t>t</a:t>
            </a:r>
            <a:r>
              <a:rPr lang="en-IN" b="1" dirty="0">
                <a:solidFill>
                  <a:srgbClr val="5B7C32"/>
                </a:solidFill>
              </a:rPr>
              <a:t>)</a:t>
            </a:r>
          </a:p>
          <a:p>
            <a:pPr>
              <a:spcBef>
                <a:spcPts val="0"/>
              </a:spcBef>
            </a:pPr>
            <a:r>
              <a:rPr lang="en-IN" dirty="0"/>
              <a:t>When </a:t>
            </a:r>
            <a:r>
              <a:rPr lang="en-IN" i="1" dirty="0"/>
              <a:t>c</a:t>
            </a:r>
            <a:r>
              <a:rPr lang="en-IN" baseline="-25000" dirty="0"/>
              <a:t>1</a:t>
            </a:r>
            <a:r>
              <a:rPr lang="en-IN" dirty="0"/>
              <a:t> ≠ 0 and </a:t>
            </a:r>
            <a:r>
              <a:rPr lang="en-IN" i="1" dirty="0"/>
              <a:t>c</a:t>
            </a:r>
            <a:r>
              <a:rPr lang="en-IN" baseline="-25000" dirty="0"/>
              <a:t>2</a:t>
            </a:r>
            <a:r>
              <a:rPr lang="en-IN" dirty="0"/>
              <a:t> ≠ 0, the actual </a:t>
            </a:r>
            <a:r>
              <a:rPr lang="en-IN" b="1" dirty="0"/>
              <a:t>amplitude </a:t>
            </a:r>
            <a:r>
              <a:rPr lang="en-IN" i="1" dirty="0"/>
              <a:t>A </a:t>
            </a:r>
            <a:r>
              <a:rPr lang="en-IN" dirty="0"/>
              <a:t>of free vibrations is not obvious from inspection of equation (3). </a:t>
            </a:r>
          </a:p>
          <a:p>
            <a:pPr>
              <a:spcBef>
                <a:spcPts val="0"/>
              </a:spcBef>
            </a:pPr>
            <a:endParaRPr lang="en-IN" dirty="0"/>
          </a:p>
          <a:p>
            <a:pPr>
              <a:spcBef>
                <a:spcPts val="0"/>
              </a:spcBef>
            </a:pPr>
            <a:r>
              <a:rPr lang="en-IN" dirty="0"/>
              <a:t>For example, although the mass in Example 1 is initially displaced</a:t>
            </a:r>
            <a:endParaRPr lang="en-IN" b="1" dirty="0">
              <a:solidFill>
                <a:srgbClr val="5B7C32"/>
              </a:solidFill>
            </a:endParaRPr>
          </a:p>
        </p:txBody>
      </p:sp>
      <p:pic>
        <p:nvPicPr>
          <p:cNvPr id="9" name="Picture Placeholder 8"/>
          <p:cNvPicPr>
            <a:picLocks noGrp="1" noChangeAspect="1"/>
          </p:cNvPicPr>
          <p:nvPr>
            <p:ph type="pic" sz="quarter" idx="29"/>
          </p:nvPr>
        </p:nvPicPr>
        <p:blipFill>
          <a:blip r:embed="rId2"/>
          <a:stretch>
            <a:fillRect/>
          </a:stretch>
        </p:blipFill>
        <p:spPr>
          <a:xfrm>
            <a:off x="1940236" y="3313058"/>
            <a:ext cx="182880" cy="452120"/>
          </a:xfrm>
          <a:prstGeom prst="rect">
            <a:avLst/>
          </a:prstGeom>
          <a:noFill/>
          <a:ln>
            <a:noFill/>
          </a:ln>
        </p:spPr>
      </p:pic>
      <p:sp>
        <p:nvSpPr>
          <p:cNvPr id="4" name="Text Placeholder 2"/>
          <p:cNvSpPr>
            <a:spLocks noGrp="1"/>
          </p:cNvSpPr>
          <p:nvPr>
            <p:ph type="body" sz="quarter" idx="13"/>
          </p:nvPr>
        </p:nvSpPr>
        <p:spPr>
          <a:xfrm>
            <a:off x="448236" y="3267638"/>
            <a:ext cx="8335962" cy="995080"/>
          </a:xfrm>
        </p:spPr>
        <p:txBody>
          <a:bodyPr/>
          <a:lstStyle/>
          <a:p>
            <a:r>
              <a:rPr lang="en-IN" dirty="0"/>
              <a:t>	         foot beyond the equilibrium position, the </a:t>
            </a:r>
          </a:p>
          <a:p>
            <a:r>
              <a:rPr lang="en-IN" dirty="0"/>
              <a:t>amplitude of vibrations is a number larger than   .</a:t>
            </a:r>
            <a:endParaRPr lang="en-IN" b="1" dirty="0">
              <a:solidFill>
                <a:srgbClr val="5B7C32"/>
              </a:solidFill>
            </a:endParaRPr>
          </a:p>
        </p:txBody>
      </p:sp>
      <p:pic>
        <p:nvPicPr>
          <p:cNvPr id="10" name="Picture Placeholder 8"/>
          <p:cNvPicPr>
            <a:picLocks noGrp="1" noChangeAspect="1"/>
          </p:cNvPicPr>
          <p:nvPr>
            <p:ph type="pic" sz="quarter" idx="29"/>
          </p:nvPr>
        </p:nvPicPr>
        <p:blipFill>
          <a:blip r:embed="rId2"/>
          <a:stretch>
            <a:fillRect/>
          </a:stretch>
        </p:blipFill>
        <p:spPr>
          <a:xfrm>
            <a:off x="6893236" y="3778627"/>
            <a:ext cx="182880" cy="452120"/>
          </a:xfrm>
          <a:prstGeom prst="rect">
            <a:avLst/>
          </a:prstGeom>
          <a:noFill/>
          <a:ln>
            <a:noFill/>
          </a:ln>
        </p:spPr>
      </p:pic>
    </p:spTree>
    <p:extLst>
      <p:ext uri="{BB962C8B-B14F-4D97-AF65-F5344CB8AC3E}">
        <p14:creationId xmlns:p14="http://schemas.microsoft.com/office/powerpoint/2010/main" val="3795630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(13 of 27)</a:t>
            </a:r>
            <a:endParaRPr lang="en-IN" sz="2300" dirty="0"/>
          </a:p>
        </p:txBody>
      </p:sp>
      <p:sp>
        <p:nvSpPr>
          <p:cNvPr id="3" name="Text Placeholder 2"/>
          <p:cNvSpPr>
            <a:spLocks noGrp="1"/>
          </p:cNvSpPr>
          <p:nvPr>
            <p:ph type="body" sz="quarter" idx="13"/>
          </p:nvPr>
        </p:nvSpPr>
        <p:spPr>
          <a:xfrm>
            <a:off x="457200" y="1444752"/>
            <a:ext cx="8335962" cy="2791072"/>
          </a:xfrm>
        </p:spPr>
        <p:txBody>
          <a:bodyPr/>
          <a:lstStyle/>
          <a:p>
            <a:pPr>
              <a:spcBef>
                <a:spcPts val="0"/>
              </a:spcBef>
            </a:pPr>
            <a:r>
              <a:rPr lang="en-IN" dirty="0"/>
              <a:t>Hence it is often convenient to convert a solution of form (3) to the simpler form </a:t>
            </a:r>
          </a:p>
          <a:p>
            <a:pPr>
              <a:spcBef>
                <a:spcPts val="0"/>
              </a:spcBef>
            </a:pPr>
            <a:endParaRPr lang="en-IN" i="1" dirty="0"/>
          </a:p>
          <a:p>
            <a:pPr>
              <a:spcBef>
                <a:spcPts val="0"/>
              </a:spcBef>
            </a:pPr>
            <a:r>
              <a:rPr lang="en-IN" i="1" dirty="0"/>
              <a:t>			</a:t>
            </a:r>
            <a:r>
              <a:rPr lang="en-IN" i="1" dirty="0">
                <a:solidFill>
                  <a:srgbClr val="3478B6"/>
                </a:solidFill>
              </a:rPr>
              <a:t>x</a:t>
            </a:r>
            <a:r>
              <a:rPr lang="en-IN" dirty="0">
                <a:solidFill>
                  <a:srgbClr val="3478B6"/>
                </a:solidFill>
              </a:rPr>
              <a:t>(</a:t>
            </a:r>
            <a:r>
              <a:rPr lang="en-IN" i="1" dirty="0">
                <a:solidFill>
                  <a:srgbClr val="3478B6"/>
                </a:solidFill>
              </a:rPr>
              <a:t>t</a:t>
            </a:r>
            <a:r>
              <a:rPr lang="en-IN" dirty="0">
                <a:solidFill>
                  <a:srgbClr val="3478B6"/>
                </a:solidFill>
              </a:rPr>
              <a:t>) = </a:t>
            </a:r>
            <a:r>
              <a:rPr lang="en-IN" i="1" dirty="0">
                <a:solidFill>
                  <a:srgbClr val="3478B6"/>
                </a:solidFill>
              </a:rPr>
              <a:t>A </a:t>
            </a:r>
            <a:r>
              <a:rPr lang="en-IN" dirty="0">
                <a:solidFill>
                  <a:srgbClr val="3478B6"/>
                </a:solidFill>
              </a:rPr>
              <a:t>sin(</a:t>
            </a:r>
            <a:r>
              <a:rPr lang="el-GR" i="1" dirty="0">
                <a:solidFill>
                  <a:srgbClr val="3478B6"/>
                </a:solidFill>
              </a:rPr>
              <a:t>ω</a:t>
            </a:r>
            <a:r>
              <a:rPr lang="en-IN" i="1" dirty="0">
                <a:solidFill>
                  <a:srgbClr val="3478B6"/>
                </a:solidFill>
              </a:rPr>
              <a:t>t </a:t>
            </a:r>
            <a:r>
              <a:rPr lang="en-IN" dirty="0">
                <a:solidFill>
                  <a:srgbClr val="3478B6"/>
                </a:solidFill>
              </a:rPr>
              <a:t>+ </a:t>
            </a:r>
            <a:r>
              <a:rPr lang="el-GR" i="1" dirty="0">
                <a:solidFill>
                  <a:srgbClr val="3478B6"/>
                </a:solidFill>
              </a:rPr>
              <a:t>Φ</a:t>
            </a:r>
            <a:r>
              <a:rPr lang="en-IN" dirty="0">
                <a:solidFill>
                  <a:srgbClr val="3478B6"/>
                </a:solidFill>
              </a:rPr>
              <a:t>)</a:t>
            </a:r>
            <a:r>
              <a:rPr lang="en-IN" dirty="0"/>
              <a:t>, 		(6)</a:t>
            </a:r>
          </a:p>
          <a:p>
            <a:pPr>
              <a:spcBef>
                <a:spcPts val="0"/>
              </a:spcBef>
            </a:pPr>
            <a:endParaRPr lang="en-US" b="1" dirty="0">
              <a:solidFill>
                <a:srgbClr val="5B7C32"/>
              </a:solidFill>
            </a:endParaRPr>
          </a:p>
          <a:p>
            <a:r>
              <a:rPr lang="en-IN" dirty="0"/>
              <a:t>where</a:t>
            </a:r>
            <a:endParaRPr lang="en-IN" b="1" dirty="0">
              <a:solidFill>
                <a:srgbClr val="5B7C32"/>
              </a:solidFill>
            </a:endParaRPr>
          </a:p>
        </p:txBody>
      </p:sp>
      <p:pic>
        <p:nvPicPr>
          <p:cNvPr id="8" name="Picture Placeholder 7"/>
          <p:cNvPicPr>
            <a:picLocks noGrp="1" noChangeAspect="1"/>
          </p:cNvPicPr>
          <p:nvPr>
            <p:ph type="pic" sz="quarter" idx="29"/>
          </p:nvPr>
        </p:nvPicPr>
        <p:blipFill>
          <a:blip r:embed="rId2"/>
          <a:stretch>
            <a:fillRect/>
          </a:stretch>
        </p:blipFill>
        <p:spPr>
          <a:xfrm>
            <a:off x="1463965" y="3381655"/>
            <a:ext cx="2011680" cy="489616"/>
          </a:xfrm>
          <a:prstGeom prst="rect">
            <a:avLst/>
          </a:prstGeom>
          <a:noFill/>
          <a:ln>
            <a:noFill/>
          </a:ln>
        </p:spPr>
      </p:pic>
      <p:sp>
        <p:nvSpPr>
          <p:cNvPr id="5" name="Text Placeholder 2"/>
          <p:cNvSpPr>
            <a:spLocks noGrp="1"/>
          </p:cNvSpPr>
          <p:nvPr>
            <p:ph type="body" sz="quarter" idx="13"/>
          </p:nvPr>
        </p:nvSpPr>
        <p:spPr>
          <a:xfrm>
            <a:off x="3496233" y="3393145"/>
            <a:ext cx="5229694" cy="533401"/>
          </a:xfrm>
        </p:spPr>
        <p:txBody>
          <a:bodyPr/>
          <a:lstStyle/>
          <a:p>
            <a:pPr>
              <a:spcBef>
                <a:spcPts val="0"/>
              </a:spcBef>
            </a:pPr>
            <a:r>
              <a:rPr lang="en-IN" dirty="0"/>
              <a:t>and </a:t>
            </a:r>
            <a:r>
              <a:rPr lang="el-GR" i="1" dirty="0"/>
              <a:t>Φ</a:t>
            </a:r>
            <a:r>
              <a:rPr lang="en-IN" i="1" dirty="0"/>
              <a:t> </a:t>
            </a:r>
            <a:r>
              <a:rPr lang="en-IN" dirty="0"/>
              <a:t>is a </a:t>
            </a:r>
            <a:r>
              <a:rPr lang="en-IN" b="1" dirty="0"/>
              <a:t>phase angle </a:t>
            </a:r>
            <a:r>
              <a:rPr lang="en-IN" dirty="0"/>
              <a:t>defined by</a:t>
            </a:r>
            <a:endParaRPr lang="en-IN" b="1" dirty="0">
              <a:solidFill>
                <a:srgbClr val="5B7C32"/>
              </a:solidFill>
            </a:endParaRPr>
          </a:p>
        </p:txBody>
      </p:sp>
      <p:pic>
        <p:nvPicPr>
          <p:cNvPr id="11" name="Picture Placeholder 10"/>
          <p:cNvPicPr>
            <a:picLocks noGrp="1" noChangeAspect="1"/>
          </p:cNvPicPr>
          <p:nvPr>
            <p:ph type="pic" sz="quarter" idx="29"/>
          </p:nvPr>
        </p:nvPicPr>
        <p:blipFill>
          <a:blip r:embed="rId3"/>
          <a:stretch>
            <a:fillRect/>
          </a:stretch>
        </p:blipFill>
        <p:spPr>
          <a:xfrm>
            <a:off x="2748164" y="4061019"/>
            <a:ext cx="5486400" cy="1490019"/>
          </a:xfrm>
          <a:prstGeom prst="rect">
            <a:avLst/>
          </a:prstGeom>
          <a:noFill/>
          <a:ln>
            <a:noFill/>
          </a:ln>
        </p:spPr>
      </p:pic>
    </p:spTree>
    <p:extLst>
      <p:ext uri="{BB962C8B-B14F-4D97-AF65-F5344CB8AC3E}">
        <p14:creationId xmlns:p14="http://schemas.microsoft.com/office/powerpoint/2010/main" val="4225247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(14 of 27)</a:t>
            </a:r>
            <a:endParaRPr lang="en-IN" sz="2300" dirty="0"/>
          </a:p>
        </p:txBody>
      </p:sp>
      <p:sp>
        <p:nvSpPr>
          <p:cNvPr id="3" name="Text Placeholder 2"/>
          <p:cNvSpPr>
            <a:spLocks noGrp="1"/>
          </p:cNvSpPr>
          <p:nvPr>
            <p:ph type="body" sz="quarter" idx="13"/>
          </p:nvPr>
        </p:nvSpPr>
        <p:spPr>
          <a:xfrm>
            <a:off x="457200" y="1444752"/>
            <a:ext cx="8335962" cy="2791072"/>
          </a:xfrm>
        </p:spPr>
        <p:txBody>
          <a:bodyPr/>
          <a:lstStyle/>
          <a:p>
            <a:r>
              <a:rPr lang="en-IN" dirty="0"/>
              <a:t>To verify this, we expand (6) by the addition formula for the sine function:</a:t>
            </a:r>
          </a:p>
          <a:p>
            <a:endParaRPr lang="en-IN" dirty="0"/>
          </a:p>
          <a:p>
            <a:r>
              <a:rPr lang="es-ES" i="1" dirty="0"/>
              <a:t>A </a:t>
            </a:r>
            <a:r>
              <a:rPr lang="es-ES" dirty="0"/>
              <a:t>sin </a:t>
            </a:r>
            <a:r>
              <a:rPr lang="el-GR" i="1" dirty="0"/>
              <a:t>ω</a:t>
            </a:r>
            <a:r>
              <a:rPr lang="es-ES" i="1" dirty="0"/>
              <a:t>t </a:t>
            </a:r>
            <a:r>
              <a:rPr lang="es-ES" dirty="0" err="1"/>
              <a:t>cos</a:t>
            </a:r>
            <a:r>
              <a:rPr lang="es-ES" dirty="0"/>
              <a:t> </a:t>
            </a:r>
            <a:r>
              <a:rPr lang="el-GR" i="1" dirty="0"/>
              <a:t>Φ</a:t>
            </a:r>
            <a:r>
              <a:rPr lang="es-ES" i="1" dirty="0"/>
              <a:t> </a:t>
            </a:r>
            <a:r>
              <a:rPr lang="es-ES" dirty="0"/>
              <a:t>+ </a:t>
            </a:r>
            <a:r>
              <a:rPr lang="es-ES" i="1" dirty="0"/>
              <a:t>A </a:t>
            </a:r>
            <a:r>
              <a:rPr lang="es-ES" dirty="0" err="1"/>
              <a:t>cos</a:t>
            </a:r>
            <a:r>
              <a:rPr lang="es-ES" dirty="0"/>
              <a:t> </a:t>
            </a:r>
            <a:r>
              <a:rPr lang="el-GR" i="1" dirty="0"/>
              <a:t>ω</a:t>
            </a:r>
            <a:r>
              <a:rPr lang="es-ES" i="1" dirty="0"/>
              <a:t>t </a:t>
            </a:r>
            <a:r>
              <a:rPr lang="es-ES" dirty="0"/>
              <a:t>sin </a:t>
            </a:r>
            <a:r>
              <a:rPr lang="el-GR" i="1" dirty="0"/>
              <a:t>Φ</a:t>
            </a:r>
            <a:r>
              <a:rPr lang="es-ES" i="1" dirty="0"/>
              <a:t> </a:t>
            </a:r>
          </a:p>
          <a:p>
            <a:r>
              <a:rPr lang="es-ES" dirty="0"/>
              <a:t>	= (</a:t>
            </a:r>
            <a:r>
              <a:rPr lang="es-ES" i="1" dirty="0"/>
              <a:t>A </a:t>
            </a:r>
            <a:r>
              <a:rPr lang="es-ES" dirty="0"/>
              <a:t>sin </a:t>
            </a:r>
            <a:r>
              <a:rPr lang="el-GR" i="1" dirty="0"/>
              <a:t>Φ</a:t>
            </a:r>
            <a:r>
              <a:rPr lang="es-ES" dirty="0"/>
              <a:t>) </a:t>
            </a:r>
            <a:r>
              <a:rPr lang="es-ES" dirty="0" err="1"/>
              <a:t>cos</a:t>
            </a:r>
            <a:r>
              <a:rPr lang="es-ES" dirty="0"/>
              <a:t> </a:t>
            </a:r>
            <a:r>
              <a:rPr lang="el-GR" i="1" dirty="0"/>
              <a:t>ω</a:t>
            </a:r>
            <a:r>
              <a:rPr lang="es-ES" i="1" dirty="0"/>
              <a:t>t </a:t>
            </a:r>
            <a:r>
              <a:rPr lang="es-ES" dirty="0"/>
              <a:t>+ (</a:t>
            </a:r>
            <a:r>
              <a:rPr lang="es-ES" i="1" dirty="0"/>
              <a:t>A </a:t>
            </a:r>
            <a:r>
              <a:rPr lang="es-ES" dirty="0" err="1"/>
              <a:t>cos</a:t>
            </a:r>
            <a:r>
              <a:rPr lang="es-ES" dirty="0"/>
              <a:t> </a:t>
            </a:r>
            <a:r>
              <a:rPr lang="el-GR" i="1" dirty="0"/>
              <a:t>Φ</a:t>
            </a:r>
            <a:r>
              <a:rPr lang="es-ES" dirty="0"/>
              <a:t>) sin </a:t>
            </a:r>
            <a:r>
              <a:rPr lang="el-GR" i="1" dirty="0"/>
              <a:t>ω</a:t>
            </a:r>
            <a:r>
              <a:rPr lang="es-ES" i="1" dirty="0"/>
              <a:t>t</a:t>
            </a:r>
            <a:r>
              <a:rPr lang="es-ES" dirty="0"/>
              <a:t>. 		(8)</a:t>
            </a:r>
            <a:endParaRPr lang="en-IN" b="1" dirty="0">
              <a:solidFill>
                <a:srgbClr val="5B7C32"/>
              </a:solidFill>
            </a:endParaRPr>
          </a:p>
        </p:txBody>
      </p:sp>
    </p:spTree>
    <p:extLst>
      <p:ext uri="{BB962C8B-B14F-4D97-AF65-F5344CB8AC3E}">
        <p14:creationId xmlns:p14="http://schemas.microsoft.com/office/powerpoint/2010/main" val="1032859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(15 of 27)</a:t>
            </a:r>
            <a:endParaRPr lang="en-IN" sz="2300" dirty="0"/>
          </a:p>
        </p:txBody>
      </p:sp>
      <p:sp>
        <p:nvSpPr>
          <p:cNvPr id="3" name="Text Placeholder 2"/>
          <p:cNvSpPr>
            <a:spLocks noGrp="1"/>
          </p:cNvSpPr>
          <p:nvPr>
            <p:ph type="body" sz="quarter" idx="13"/>
          </p:nvPr>
        </p:nvSpPr>
        <p:spPr>
          <a:xfrm>
            <a:off x="457200" y="1444752"/>
            <a:ext cx="8335962" cy="545413"/>
          </a:xfrm>
        </p:spPr>
        <p:txBody>
          <a:bodyPr/>
          <a:lstStyle/>
          <a:p>
            <a:r>
              <a:rPr lang="en-IN" dirty="0"/>
              <a:t>It follows from the figure that if </a:t>
            </a:r>
            <a:r>
              <a:rPr lang="el-GR" i="1" dirty="0"/>
              <a:t>Φ</a:t>
            </a:r>
            <a:r>
              <a:rPr lang="en-IN" i="1" dirty="0"/>
              <a:t> </a:t>
            </a:r>
            <a:r>
              <a:rPr lang="en-IN" dirty="0"/>
              <a:t>is defined by</a:t>
            </a:r>
            <a:endParaRPr lang="en-IN" b="1" dirty="0">
              <a:solidFill>
                <a:srgbClr val="5B7C32"/>
              </a:solidFill>
            </a:endParaRPr>
          </a:p>
        </p:txBody>
      </p:sp>
      <p:pic>
        <p:nvPicPr>
          <p:cNvPr id="7" name="Picture Placeholder 6"/>
          <p:cNvPicPr>
            <a:picLocks noGrp="1" noChangeAspect="1"/>
          </p:cNvPicPr>
          <p:nvPr>
            <p:ph type="pic" sz="quarter" idx="29"/>
          </p:nvPr>
        </p:nvPicPr>
        <p:blipFill>
          <a:blip r:embed="rId2" cstate="print">
            <a:extLst>
              <a:ext uri="{28A0092B-C50C-407E-A947-70E740481C1C}">
                <a14:useLocalDpi xmlns:a14="http://schemas.microsoft.com/office/drawing/2010/main"/>
              </a:ext>
            </a:extLst>
          </a:blip>
          <a:stretch>
            <a:fillRect/>
          </a:stretch>
        </p:blipFill>
        <p:spPr>
          <a:xfrm>
            <a:off x="451215" y="2081693"/>
            <a:ext cx="5486400" cy="672275"/>
          </a:xfrm>
          <a:prstGeom prst="rect">
            <a:avLst/>
          </a:prstGeom>
          <a:noFill/>
          <a:ln>
            <a:noFill/>
          </a:ln>
        </p:spPr>
      </p:pic>
      <p:sp>
        <p:nvSpPr>
          <p:cNvPr id="4" name="Text Placeholder 2"/>
          <p:cNvSpPr>
            <a:spLocks noGrp="1"/>
          </p:cNvSpPr>
          <p:nvPr>
            <p:ph type="body" sz="quarter" idx="13"/>
          </p:nvPr>
        </p:nvSpPr>
        <p:spPr>
          <a:xfrm>
            <a:off x="461683" y="3022534"/>
            <a:ext cx="8335962" cy="545413"/>
          </a:xfrm>
        </p:spPr>
        <p:txBody>
          <a:bodyPr/>
          <a:lstStyle/>
          <a:p>
            <a:r>
              <a:rPr lang="en-IN" dirty="0"/>
              <a:t>then (8) becomes</a:t>
            </a:r>
            <a:endParaRPr lang="en-IN" b="1" dirty="0">
              <a:solidFill>
                <a:srgbClr val="5B7C32"/>
              </a:solidFill>
            </a:endParaRPr>
          </a:p>
        </p:txBody>
      </p:sp>
      <p:pic>
        <p:nvPicPr>
          <p:cNvPr id="13" name="Picture Placeholder 12"/>
          <p:cNvPicPr>
            <a:picLocks noGrp="1" noChangeAspect="1"/>
          </p:cNvPicPr>
          <p:nvPr>
            <p:ph type="pic" sz="quarter" idx="29"/>
          </p:nvPr>
        </p:nvPicPr>
        <p:blipFill>
          <a:blip r:embed="rId3" cstate="print">
            <a:extLst>
              <a:ext uri="{28A0092B-C50C-407E-A947-70E740481C1C}">
                <a14:useLocalDpi xmlns:a14="http://schemas.microsoft.com/office/drawing/2010/main"/>
              </a:ext>
            </a:extLst>
          </a:blip>
          <a:stretch>
            <a:fillRect/>
          </a:stretch>
        </p:blipFill>
        <p:spPr>
          <a:xfrm>
            <a:off x="491557" y="3686791"/>
            <a:ext cx="3657600" cy="1046206"/>
          </a:xfrm>
          <a:prstGeom prst="rect">
            <a:avLst/>
          </a:prstGeom>
          <a:noFill/>
          <a:ln>
            <a:noFill/>
          </a:ln>
        </p:spPr>
      </p:pic>
      <p:sp>
        <p:nvSpPr>
          <p:cNvPr id="14" name="Text Placeholder 2"/>
          <p:cNvSpPr>
            <a:spLocks noGrp="1"/>
          </p:cNvSpPr>
          <p:nvPr>
            <p:ph type="body" sz="quarter" idx="13"/>
          </p:nvPr>
        </p:nvSpPr>
        <p:spPr>
          <a:xfrm>
            <a:off x="4679577" y="5764951"/>
            <a:ext cx="3576918" cy="381718"/>
          </a:xfrm>
        </p:spPr>
        <p:txBody>
          <a:bodyPr/>
          <a:lstStyle/>
          <a:p>
            <a:pPr algn="ctr"/>
            <a:r>
              <a:rPr lang="en-IN" sz="1200" b="1" dirty="0"/>
              <a:t>Figure 5.1.3</a:t>
            </a:r>
          </a:p>
        </p:txBody>
      </p:sp>
      <p:sp>
        <p:nvSpPr>
          <p:cNvPr id="15" name="Text Placeholder 2"/>
          <p:cNvSpPr>
            <a:spLocks noGrp="1"/>
          </p:cNvSpPr>
          <p:nvPr>
            <p:ph type="body" sz="quarter" idx="13"/>
          </p:nvPr>
        </p:nvSpPr>
        <p:spPr>
          <a:xfrm>
            <a:off x="3993776" y="5491528"/>
            <a:ext cx="4981529" cy="478967"/>
          </a:xfrm>
        </p:spPr>
        <p:txBody>
          <a:bodyPr/>
          <a:lstStyle/>
          <a:p>
            <a:pPr algn="ctr"/>
            <a:r>
              <a:rPr lang="en-IN" sz="1400" dirty="0"/>
              <a:t>A relationship between </a:t>
            </a:r>
            <a:r>
              <a:rPr lang="en-IN" sz="1400" i="1" dirty="0"/>
              <a:t>c</a:t>
            </a:r>
            <a:r>
              <a:rPr lang="en-IN" sz="1400" baseline="-25000" dirty="0"/>
              <a:t>1</a:t>
            </a:r>
            <a:r>
              <a:rPr lang="en-IN" sz="1400" dirty="0"/>
              <a:t> &gt; 0, </a:t>
            </a:r>
            <a:r>
              <a:rPr lang="en-IN" sz="1400" i="1" dirty="0"/>
              <a:t>c</a:t>
            </a:r>
            <a:r>
              <a:rPr lang="en-IN" sz="1400" baseline="-25000" dirty="0"/>
              <a:t>2</a:t>
            </a:r>
            <a:r>
              <a:rPr lang="en-IN" sz="1400" dirty="0"/>
              <a:t> &gt; 0 and phase angle </a:t>
            </a:r>
            <a:r>
              <a:rPr lang="el-GR" sz="1400" i="1" dirty="0"/>
              <a:t>Φ</a:t>
            </a:r>
            <a:endParaRPr lang="en-IN" sz="1400" dirty="0"/>
          </a:p>
        </p:txBody>
      </p:sp>
      <p:pic>
        <p:nvPicPr>
          <p:cNvPr id="18" name="Picture Placeholder 17" descr="An illustration of a right triangle. The opposite side is labeled: c_1. The adjacent side is labeled: c_2. The hypotenuse is labeled: sqrt((c_1)^2 + (c_2)^2). The angle between the hypotenuse and the adjacent side is labeled: phi."/>
          <p:cNvPicPr>
            <a:picLocks noGrp="1" noChangeAspect="1"/>
          </p:cNvPicPr>
          <p:nvPr>
            <p:ph type="pic" sz="quarter" idx="29"/>
          </p:nvPr>
        </p:nvPicPr>
        <p:blipFill>
          <a:blip r:embed="rId4"/>
          <a:stretch>
            <a:fillRect/>
          </a:stretch>
        </p:blipFill>
        <p:spPr>
          <a:xfrm>
            <a:off x="5513295" y="2953186"/>
            <a:ext cx="2194560" cy="2544291"/>
          </a:xfrm>
          <a:prstGeom prst="rect">
            <a:avLst/>
          </a:prstGeom>
          <a:noFill/>
          <a:ln>
            <a:noFill/>
          </a:ln>
        </p:spPr>
      </p:pic>
    </p:spTree>
    <p:extLst>
      <p:ext uri="{BB962C8B-B14F-4D97-AF65-F5344CB8AC3E}">
        <p14:creationId xmlns:p14="http://schemas.microsoft.com/office/powerpoint/2010/main" val="34104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Example 2 – </a:t>
            </a:r>
            <a:r>
              <a:rPr lang="en-IN" sz="2800" dirty="0"/>
              <a:t>Alternative Form of Solution (5) (1 of 3)</a:t>
            </a:r>
          </a:p>
        </p:txBody>
      </p:sp>
      <p:sp>
        <p:nvSpPr>
          <p:cNvPr id="3" name="Text Placeholder 2"/>
          <p:cNvSpPr>
            <a:spLocks noGrp="1"/>
          </p:cNvSpPr>
          <p:nvPr>
            <p:ph type="body" sz="quarter" idx="13"/>
          </p:nvPr>
        </p:nvSpPr>
        <p:spPr>
          <a:xfrm>
            <a:off x="457200" y="1444753"/>
            <a:ext cx="8335962" cy="1271553"/>
          </a:xfrm>
        </p:spPr>
        <p:txBody>
          <a:bodyPr/>
          <a:lstStyle/>
          <a:p>
            <a:r>
              <a:rPr lang="en-IN" dirty="0"/>
              <a:t>In view of the foregoing discussion we can write solution (5) in the alternative form </a:t>
            </a:r>
            <a:r>
              <a:rPr lang="en-IN" i="1" dirty="0"/>
              <a:t>x</a:t>
            </a:r>
            <a:r>
              <a:rPr lang="en-IN" dirty="0"/>
              <a:t>(</a:t>
            </a:r>
            <a:r>
              <a:rPr lang="en-IN" i="1" dirty="0"/>
              <a:t>t</a:t>
            </a:r>
            <a:r>
              <a:rPr lang="en-IN" dirty="0"/>
              <a:t>) = </a:t>
            </a:r>
            <a:r>
              <a:rPr lang="en-IN" i="1" dirty="0"/>
              <a:t>A </a:t>
            </a:r>
            <a:r>
              <a:rPr lang="en-IN" dirty="0"/>
              <a:t>sin(8</a:t>
            </a:r>
            <a:r>
              <a:rPr lang="en-IN" i="1" dirty="0"/>
              <a:t>t </a:t>
            </a:r>
            <a:r>
              <a:rPr lang="en-IN" dirty="0"/>
              <a:t>+ </a:t>
            </a:r>
            <a:r>
              <a:rPr lang="el-GR" i="1" dirty="0"/>
              <a:t>Φ</a:t>
            </a:r>
            <a:r>
              <a:rPr lang="en-IN" dirty="0"/>
              <a:t>). Computation of the amplitude is straightforward,</a:t>
            </a:r>
            <a:endParaRPr lang="en-US" dirty="0"/>
          </a:p>
        </p:txBody>
      </p:sp>
      <p:pic>
        <p:nvPicPr>
          <p:cNvPr id="7" name="Picture Placeholder 6"/>
          <p:cNvPicPr>
            <a:picLocks noGrp="1" noChangeAspect="1"/>
          </p:cNvPicPr>
          <p:nvPr>
            <p:ph type="pic" sz="quarter" idx="29"/>
          </p:nvPr>
        </p:nvPicPr>
        <p:blipFill>
          <a:blip r:embed="rId2" cstate="print">
            <a:extLst>
              <a:ext uri="{28A0092B-C50C-407E-A947-70E740481C1C}">
                <a14:useLocalDpi xmlns:a14="http://schemas.microsoft.com/office/drawing/2010/main"/>
              </a:ext>
            </a:extLst>
          </a:blip>
          <a:stretch>
            <a:fillRect/>
          </a:stretch>
        </p:blipFill>
        <p:spPr>
          <a:xfrm>
            <a:off x="2571739" y="3026300"/>
            <a:ext cx="4114800" cy="762558"/>
          </a:xfrm>
          <a:prstGeom prst="rect">
            <a:avLst/>
          </a:prstGeom>
          <a:noFill/>
          <a:ln>
            <a:noFill/>
          </a:ln>
        </p:spPr>
      </p:pic>
      <p:sp>
        <p:nvSpPr>
          <p:cNvPr id="6" name="Text Placeholder 2"/>
          <p:cNvSpPr>
            <a:spLocks noGrp="1"/>
          </p:cNvSpPr>
          <p:nvPr>
            <p:ph type="body" sz="quarter" idx="13"/>
          </p:nvPr>
        </p:nvSpPr>
        <p:spPr>
          <a:xfrm>
            <a:off x="461683" y="4031068"/>
            <a:ext cx="8335962" cy="1271553"/>
          </a:xfrm>
        </p:spPr>
        <p:txBody>
          <a:bodyPr/>
          <a:lstStyle/>
          <a:p>
            <a:r>
              <a:rPr lang="en-IN" dirty="0"/>
              <a:t>but some care should be exercised in computing the phase angle </a:t>
            </a:r>
            <a:r>
              <a:rPr lang="el-GR" i="1" dirty="0"/>
              <a:t>Φ</a:t>
            </a:r>
            <a:r>
              <a:rPr lang="en-IN" i="1" dirty="0"/>
              <a:t> </a:t>
            </a:r>
            <a:r>
              <a:rPr lang="en-IN" dirty="0"/>
              <a:t>defined by (7).</a:t>
            </a:r>
            <a:endParaRPr lang="en-US" dirty="0"/>
          </a:p>
        </p:txBody>
      </p:sp>
    </p:spTree>
    <p:extLst>
      <p:ext uri="{BB962C8B-B14F-4D97-AF65-F5344CB8AC3E}">
        <p14:creationId xmlns:p14="http://schemas.microsoft.com/office/powerpoint/2010/main" val="2893143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Example 2 – </a:t>
            </a:r>
            <a:r>
              <a:rPr lang="en-IN" sz="2800" dirty="0"/>
              <a:t>Alternative Form of Solution (5) (2 of 3)</a:t>
            </a:r>
          </a:p>
        </p:txBody>
      </p:sp>
      <p:sp>
        <p:nvSpPr>
          <p:cNvPr id="3" name="Text Placeholder 2"/>
          <p:cNvSpPr>
            <a:spLocks noGrp="1"/>
          </p:cNvSpPr>
          <p:nvPr>
            <p:ph type="body" sz="quarter" idx="13"/>
          </p:nvPr>
        </p:nvSpPr>
        <p:spPr>
          <a:xfrm>
            <a:off x="457200" y="1444753"/>
            <a:ext cx="8335962" cy="1271553"/>
          </a:xfrm>
        </p:spPr>
        <p:txBody>
          <a:bodyPr/>
          <a:lstStyle/>
          <a:p>
            <a:r>
              <a:rPr lang="en-IN" dirty="0"/>
              <a:t>With</a:t>
            </a:r>
            <a:endParaRPr lang="en-US" dirty="0"/>
          </a:p>
        </p:txBody>
      </p:sp>
      <p:pic>
        <p:nvPicPr>
          <p:cNvPr id="5" name="Picture Placeholder 4"/>
          <p:cNvPicPr>
            <a:picLocks noGrp="1" noChangeAspect="1"/>
          </p:cNvPicPr>
          <p:nvPr>
            <p:ph type="pic" sz="quarter" idx="29"/>
          </p:nvPr>
        </p:nvPicPr>
        <p:blipFill>
          <a:blip r:embed="rId2"/>
          <a:stretch>
            <a:fillRect/>
          </a:stretch>
        </p:blipFill>
        <p:spPr>
          <a:xfrm>
            <a:off x="1274231" y="1410467"/>
            <a:ext cx="2743200" cy="555044"/>
          </a:xfrm>
          <a:prstGeom prst="rect">
            <a:avLst/>
          </a:prstGeom>
          <a:noFill/>
          <a:ln>
            <a:noFill/>
          </a:ln>
        </p:spPr>
      </p:pic>
      <p:sp>
        <p:nvSpPr>
          <p:cNvPr id="6" name="Text Placeholder 2"/>
          <p:cNvSpPr>
            <a:spLocks noGrp="1"/>
          </p:cNvSpPr>
          <p:nvPr>
            <p:ph type="body" sz="quarter" idx="13"/>
          </p:nvPr>
        </p:nvSpPr>
        <p:spPr>
          <a:xfrm>
            <a:off x="461683" y="1475326"/>
            <a:ext cx="8335962" cy="843295"/>
          </a:xfrm>
        </p:spPr>
        <p:txBody>
          <a:bodyPr/>
          <a:lstStyle/>
          <a:p>
            <a:r>
              <a:rPr lang="en-IN" dirty="0"/>
              <a:t>				we find tan </a:t>
            </a:r>
            <a:r>
              <a:rPr lang="el-GR" i="1" dirty="0"/>
              <a:t>Φ</a:t>
            </a:r>
            <a:r>
              <a:rPr lang="en-IN" i="1" dirty="0"/>
              <a:t> </a:t>
            </a:r>
            <a:r>
              <a:rPr lang="en-IN" dirty="0"/>
              <a:t>= −4, and a calculator then gives</a:t>
            </a:r>
            <a:endParaRPr lang="en-US" dirty="0"/>
          </a:p>
        </p:txBody>
      </p:sp>
      <p:pic>
        <p:nvPicPr>
          <p:cNvPr id="12" name="Picture Placeholder 11"/>
          <p:cNvPicPr>
            <a:picLocks noGrp="1" noChangeAspect="1"/>
          </p:cNvPicPr>
          <p:nvPr>
            <p:ph type="pic" sz="quarter" idx="29"/>
          </p:nvPr>
        </p:nvPicPr>
        <p:blipFill>
          <a:blip r:embed="rId3"/>
          <a:stretch>
            <a:fillRect/>
          </a:stretch>
        </p:blipFill>
        <p:spPr>
          <a:xfrm>
            <a:off x="3418038" y="1886527"/>
            <a:ext cx="1280160" cy="338433"/>
          </a:xfrm>
          <a:prstGeom prst="rect">
            <a:avLst/>
          </a:prstGeom>
          <a:noFill/>
          <a:ln>
            <a:noFill/>
          </a:ln>
        </p:spPr>
      </p:pic>
      <p:sp>
        <p:nvSpPr>
          <p:cNvPr id="8" name="Text Placeholder 2"/>
          <p:cNvSpPr>
            <a:spLocks noGrp="1"/>
          </p:cNvSpPr>
          <p:nvPr>
            <p:ph type="body" sz="quarter" idx="13"/>
          </p:nvPr>
        </p:nvSpPr>
        <p:spPr>
          <a:xfrm>
            <a:off x="466166" y="1842677"/>
            <a:ext cx="8335962" cy="3225859"/>
          </a:xfrm>
        </p:spPr>
        <p:txBody>
          <a:bodyPr/>
          <a:lstStyle/>
          <a:p>
            <a:r>
              <a:rPr lang="en-IN" dirty="0"/>
              <a:t>				       = −1.326 rad. </a:t>
            </a:r>
          </a:p>
          <a:p>
            <a:endParaRPr lang="en-IN" sz="1400" dirty="0"/>
          </a:p>
          <a:p>
            <a:r>
              <a:rPr lang="en-IN" dirty="0"/>
              <a:t>This is </a:t>
            </a:r>
            <a:r>
              <a:rPr lang="en-IN" i="1" dirty="0"/>
              <a:t>not </a:t>
            </a:r>
            <a:r>
              <a:rPr lang="en-IN" dirty="0"/>
              <a:t>the phase angle, since</a:t>
            </a:r>
            <a:endParaRPr lang="en-US" dirty="0"/>
          </a:p>
        </p:txBody>
      </p:sp>
      <p:pic>
        <p:nvPicPr>
          <p:cNvPr id="13" name="Picture Placeholder 11"/>
          <p:cNvPicPr>
            <a:picLocks noGrp="1" noChangeAspect="1"/>
          </p:cNvPicPr>
          <p:nvPr>
            <p:ph type="pic" sz="quarter" idx="29"/>
          </p:nvPr>
        </p:nvPicPr>
        <p:blipFill>
          <a:blip r:embed="rId3"/>
          <a:stretch>
            <a:fillRect/>
          </a:stretch>
        </p:blipFill>
        <p:spPr>
          <a:xfrm>
            <a:off x="5184085" y="2737609"/>
            <a:ext cx="1280160" cy="338433"/>
          </a:xfrm>
          <a:prstGeom prst="rect">
            <a:avLst/>
          </a:prstGeom>
          <a:noFill/>
          <a:ln>
            <a:noFill/>
          </a:ln>
        </p:spPr>
      </p:pic>
      <p:sp>
        <p:nvSpPr>
          <p:cNvPr id="9" name="Text Placeholder 2"/>
          <p:cNvSpPr>
            <a:spLocks noGrp="1"/>
          </p:cNvSpPr>
          <p:nvPr>
            <p:ph type="body" sz="quarter" idx="13"/>
          </p:nvPr>
        </p:nvSpPr>
        <p:spPr>
          <a:xfrm>
            <a:off x="470649" y="2667430"/>
            <a:ext cx="8335962" cy="2239742"/>
          </a:xfrm>
        </p:spPr>
        <p:txBody>
          <a:bodyPr/>
          <a:lstStyle/>
          <a:p>
            <a:pPr>
              <a:spcBef>
                <a:spcPts val="0"/>
              </a:spcBef>
            </a:pPr>
            <a:r>
              <a:rPr lang="en-IN" dirty="0"/>
              <a:t>						      is located in the </a:t>
            </a:r>
            <a:r>
              <a:rPr lang="en-IN" i="1" dirty="0"/>
              <a:t>fourth quadrant </a:t>
            </a:r>
            <a:r>
              <a:rPr lang="en-IN" dirty="0"/>
              <a:t>and therefore contradicts the fact that </a:t>
            </a:r>
          </a:p>
          <a:p>
            <a:pPr>
              <a:spcBef>
                <a:spcPts val="0"/>
              </a:spcBef>
            </a:pPr>
            <a:r>
              <a:rPr lang="en-IN" dirty="0"/>
              <a:t>sin </a:t>
            </a:r>
            <a:r>
              <a:rPr lang="el-GR" i="1" dirty="0"/>
              <a:t>Φ</a:t>
            </a:r>
            <a:r>
              <a:rPr lang="en-IN" i="1" dirty="0"/>
              <a:t> </a:t>
            </a:r>
            <a:r>
              <a:rPr lang="en-IN" dirty="0"/>
              <a:t>&gt; 0 and cos </a:t>
            </a:r>
            <a:r>
              <a:rPr lang="el-GR" i="1" dirty="0"/>
              <a:t>Φ</a:t>
            </a:r>
            <a:r>
              <a:rPr lang="en-IN" i="1" dirty="0"/>
              <a:t> </a:t>
            </a:r>
            <a:r>
              <a:rPr lang="en-IN" dirty="0"/>
              <a:t>&lt; 0 because </a:t>
            </a:r>
            <a:r>
              <a:rPr lang="en-IN" i="1" dirty="0"/>
              <a:t>c</a:t>
            </a:r>
            <a:r>
              <a:rPr lang="en-IN" baseline="-25000" dirty="0"/>
              <a:t>1</a:t>
            </a:r>
            <a:r>
              <a:rPr lang="en-IN" dirty="0"/>
              <a:t> &gt; 0 and </a:t>
            </a:r>
            <a:r>
              <a:rPr lang="en-IN" i="1" dirty="0"/>
              <a:t>c</a:t>
            </a:r>
            <a:r>
              <a:rPr lang="en-IN" baseline="-25000" dirty="0"/>
              <a:t>2</a:t>
            </a:r>
            <a:r>
              <a:rPr lang="en-IN" dirty="0"/>
              <a:t> &lt; 0. </a:t>
            </a:r>
          </a:p>
          <a:p>
            <a:pPr>
              <a:spcBef>
                <a:spcPts val="0"/>
              </a:spcBef>
            </a:pPr>
            <a:endParaRPr lang="en-IN" dirty="0"/>
          </a:p>
          <a:p>
            <a:pPr>
              <a:spcBef>
                <a:spcPts val="0"/>
              </a:spcBef>
            </a:pPr>
            <a:r>
              <a:rPr lang="en-IN" dirty="0"/>
              <a:t>Hence we must take </a:t>
            </a:r>
            <a:r>
              <a:rPr lang="el-GR" i="1" dirty="0"/>
              <a:t>Φ</a:t>
            </a:r>
            <a:r>
              <a:rPr lang="en-IN" i="1" dirty="0"/>
              <a:t> </a:t>
            </a:r>
            <a:r>
              <a:rPr lang="en-IN" dirty="0"/>
              <a:t>to be the </a:t>
            </a:r>
            <a:r>
              <a:rPr lang="en-IN" i="1" dirty="0"/>
              <a:t>second-quadrant </a:t>
            </a:r>
            <a:r>
              <a:rPr lang="en-IN" dirty="0"/>
              <a:t>angle </a:t>
            </a:r>
          </a:p>
          <a:p>
            <a:pPr>
              <a:spcBef>
                <a:spcPts val="0"/>
              </a:spcBef>
            </a:pPr>
            <a:r>
              <a:rPr lang="el-GR" i="1" dirty="0"/>
              <a:t>Φ</a:t>
            </a:r>
            <a:r>
              <a:rPr lang="en-IN" i="1" dirty="0"/>
              <a:t> </a:t>
            </a:r>
            <a:r>
              <a:rPr lang="en-IN" dirty="0"/>
              <a:t>= </a:t>
            </a:r>
            <a:r>
              <a:rPr lang="el-GR" i="1" dirty="0"/>
              <a:t>π</a:t>
            </a:r>
            <a:r>
              <a:rPr lang="en-IN" i="1" dirty="0"/>
              <a:t> </a:t>
            </a:r>
            <a:r>
              <a:rPr lang="en-IN" dirty="0"/>
              <a:t>+ (−1.326) = 1.816 rad. </a:t>
            </a:r>
            <a:endParaRPr lang="en-US" dirty="0"/>
          </a:p>
        </p:txBody>
      </p:sp>
    </p:spTree>
    <p:extLst>
      <p:ext uri="{BB962C8B-B14F-4D97-AF65-F5344CB8AC3E}">
        <p14:creationId xmlns:p14="http://schemas.microsoft.com/office/powerpoint/2010/main" val="3663155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Example 2 – </a:t>
            </a:r>
            <a:r>
              <a:rPr lang="en-IN" sz="2800" dirty="0"/>
              <a:t>Alternative Form of Solution (5) (3 of 3)</a:t>
            </a:r>
          </a:p>
        </p:txBody>
      </p:sp>
      <p:sp>
        <p:nvSpPr>
          <p:cNvPr id="3" name="Text Placeholder 2"/>
          <p:cNvSpPr>
            <a:spLocks noGrp="1"/>
          </p:cNvSpPr>
          <p:nvPr>
            <p:ph type="body" sz="quarter" idx="13"/>
          </p:nvPr>
        </p:nvSpPr>
        <p:spPr>
          <a:xfrm>
            <a:off x="457200" y="1444754"/>
            <a:ext cx="8335962" cy="609334"/>
          </a:xfrm>
        </p:spPr>
        <p:txBody>
          <a:bodyPr/>
          <a:lstStyle/>
          <a:p>
            <a:r>
              <a:rPr lang="en-IN" dirty="0"/>
              <a:t>Thus (5) is the same as</a:t>
            </a:r>
            <a:endParaRPr lang="en-US" dirty="0"/>
          </a:p>
        </p:txBody>
      </p:sp>
      <p:pic>
        <p:nvPicPr>
          <p:cNvPr id="7" name="Picture Placeholder 6"/>
          <p:cNvPicPr>
            <a:picLocks noGrp="1" noChangeAspect="1"/>
          </p:cNvPicPr>
          <p:nvPr>
            <p:ph type="pic" sz="quarter" idx="29"/>
          </p:nvPr>
        </p:nvPicPr>
        <p:blipFill>
          <a:blip r:embed="rId2"/>
          <a:stretch>
            <a:fillRect/>
          </a:stretch>
        </p:blipFill>
        <p:spPr>
          <a:xfrm>
            <a:off x="2193129" y="2299622"/>
            <a:ext cx="5760720" cy="822958"/>
          </a:xfrm>
          <a:prstGeom prst="rect">
            <a:avLst/>
          </a:prstGeom>
          <a:noFill/>
          <a:ln>
            <a:noFill/>
          </a:ln>
        </p:spPr>
      </p:pic>
      <p:sp>
        <p:nvSpPr>
          <p:cNvPr id="6" name="Text Placeholder 2"/>
          <p:cNvSpPr>
            <a:spLocks noGrp="1"/>
          </p:cNvSpPr>
          <p:nvPr>
            <p:ph type="body" sz="quarter" idx="13"/>
          </p:nvPr>
        </p:nvSpPr>
        <p:spPr>
          <a:xfrm>
            <a:off x="461683" y="3479738"/>
            <a:ext cx="8335962" cy="843295"/>
          </a:xfrm>
        </p:spPr>
        <p:txBody>
          <a:bodyPr/>
          <a:lstStyle/>
          <a:p>
            <a:r>
              <a:rPr lang="en-IN" dirty="0"/>
              <a:t>The period of this function is </a:t>
            </a:r>
            <a:r>
              <a:rPr lang="en-IN" i="1" dirty="0"/>
              <a:t>T </a:t>
            </a:r>
            <a:r>
              <a:rPr lang="en-IN" dirty="0"/>
              <a:t>= 2</a:t>
            </a:r>
            <a:r>
              <a:rPr lang="el-GR" i="1" dirty="0"/>
              <a:t>π</a:t>
            </a:r>
            <a:r>
              <a:rPr lang="en-US" dirty="0"/>
              <a:t> </a:t>
            </a:r>
            <a:r>
              <a:rPr lang="en-IN" dirty="0"/>
              <a:t>∕ 8 = </a:t>
            </a:r>
            <a:r>
              <a:rPr lang="el-GR" i="1" dirty="0"/>
              <a:t>π</a:t>
            </a:r>
            <a:r>
              <a:rPr lang="en-US" sz="1200" dirty="0"/>
              <a:t> </a:t>
            </a:r>
            <a:r>
              <a:rPr lang="en-IN" dirty="0"/>
              <a:t>∕</a:t>
            </a:r>
            <a:r>
              <a:rPr lang="en-IN" sz="1200" dirty="0"/>
              <a:t> </a:t>
            </a:r>
            <a:r>
              <a:rPr lang="en-IN" dirty="0"/>
              <a:t>4 s.</a:t>
            </a:r>
            <a:endParaRPr lang="en-US" dirty="0"/>
          </a:p>
        </p:txBody>
      </p:sp>
    </p:spTree>
    <p:extLst>
      <p:ext uri="{BB962C8B-B14F-4D97-AF65-F5344CB8AC3E}">
        <p14:creationId xmlns:p14="http://schemas.microsoft.com/office/powerpoint/2010/main" val="3721750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(16 of 27)</a:t>
            </a:r>
            <a:endParaRPr lang="en-IN" sz="2300" dirty="0"/>
          </a:p>
        </p:txBody>
      </p:sp>
      <p:sp>
        <p:nvSpPr>
          <p:cNvPr id="3" name="Text Placeholder 2"/>
          <p:cNvSpPr>
            <a:spLocks noGrp="1"/>
          </p:cNvSpPr>
          <p:nvPr>
            <p:ph type="body" sz="quarter" idx="13"/>
          </p:nvPr>
        </p:nvSpPr>
        <p:spPr>
          <a:xfrm>
            <a:off x="457200" y="1444753"/>
            <a:ext cx="8335962" cy="1370792"/>
          </a:xfrm>
        </p:spPr>
        <p:txBody>
          <a:bodyPr/>
          <a:lstStyle/>
          <a:p>
            <a:pPr>
              <a:spcBef>
                <a:spcPts val="0"/>
              </a:spcBef>
            </a:pPr>
            <a:r>
              <a:rPr lang="en-IN" b="1" dirty="0">
                <a:solidFill>
                  <a:srgbClr val="5B7C32"/>
                </a:solidFill>
              </a:rPr>
              <a:t>Graphical Interpretation </a:t>
            </a:r>
          </a:p>
          <a:p>
            <a:pPr>
              <a:spcBef>
                <a:spcPts val="0"/>
              </a:spcBef>
            </a:pPr>
            <a:r>
              <a:rPr lang="en-IN" dirty="0"/>
              <a:t>Figure (a) illustrates the mass in Example 2</a:t>
            </a:r>
          </a:p>
          <a:p>
            <a:pPr>
              <a:spcBef>
                <a:spcPts val="0"/>
              </a:spcBef>
            </a:pPr>
            <a:r>
              <a:rPr lang="en-IN" dirty="0"/>
              <a:t>going through approximately two complete cycles of motion.</a:t>
            </a:r>
            <a:endParaRPr lang="en-IN" b="1" dirty="0">
              <a:solidFill>
                <a:srgbClr val="5B7C32"/>
              </a:solidFill>
            </a:endParaRPr>
          </a:p>
        </p:txBody>
      </p:sp>
      <p:sp>
        <p:nvSpPr>
          <p:cNvPr id="11" name="Text Placeholder 2"/>
          <p:cNvSpPr>
            <a:spLocks noGrp="1"/>
          </p:cNvSpPr>
          <p:nvPr>
            <p:ph type="body" sz="quarter" idx="13"/>
          </p:nvPr>
        </p:nvSpPr>
        <p:spPr>
          <a:xfrm>
            <a:off x="2783541" y="5832186"/>
            <a:ext cx="3576918" cy="381718"/>
          </a:xfrm>
        </p:spPr>
        <p:txBody>
          <a:bodyPr/>
          <a:lstStyle/>
          <a:p>
            <a:pPr algn="ctr"/>
            <a:r>
              <a:rPr lang="en-IN" sz="1200" b="1" dirty="0"/>
              <a:t>Figure 5.1.4</a:t>
            </a:r>
          </a:p>
        </p:txBody>
      </p:sp>
      <p:sp>
        <p:nvSpPr>
          <p:cNvPr id="12" name="Text Placeholder 2"/>
          <p:cNvSpPr>
            <a:spLocks noGrp="1"/>
          </p:cNvSpPr>
          <p:nvPr>
            <p:ph type="body" sz="quarter" idx="13"/>
          </p:nvPr>
        </p:nvSpPr>
        <p:spPr>
          <a:xfrm>
            <a:off x="2081236" y="5491528"/>
            <a:ext cx="4981529" cy="478967"/>
          </a:xfrm>
        </p:spPr>
        <p:txBody>
          <a:bodyPr/>
          <a:lstStyle/>
          <a:p>
            <a:pPr algn="ctr"/>
            <a:r>
              <a:rPr lang="en-IN" sz="1400" dirty="0"/>
              <a:t>Simple harmonic motion</a:t>
            </a:r>
          </a:p>
        </p:txBody>
      </p:sp>
      <p:pic>
        <p:nvPicPr>
          <p:cNvPr id="8" name="Picture Placeholder 7" descr="The figure has labelled (a). Nine springs hang down from the same level and have a mass attached to the lower end. The springs have different levels of elongation  showing two complete cycles of motion  going above and below a horizontal dashed line labeled: x = 0. A vertical arrow above x = 0 points upward and is labeled: x negative. A vertical arrow below x = 0 points downward and is labeled: x positive. The first five springs on the left depict a complete cycle of motion. The first spring on the left  starts the motion where the center of the mass attached to the lower end of the spring is below x = 0 at x = 2/3. The second spring on the left  goes upward  and the center of the mass is on x = 0. A vertical arrow is below the mass and points upward. The third spring on the left reaches a high point. The center of the mass is above x = 0 at x = negative sqrt(17)/6. The fourth spring on the left  goes downward  and the center of the mass is on x = 0. A vertical arrow is below the mass and points downward. The fifth spring on the left reaches a low point. The center of the mass is below x = 0 at x = sqrt(17)/6. The second cycle begins from the fifth spring on the left and follows the same trend. The center of the mass in all the springs is marked. A curve passes through the points forming a sinusoidal waveform oscillating from left to right about x = 0."/>
          <p:cNvPicPr>
            <a:picLocks noGrp="1" noChangeAspect="1"/>
          </p:cNvPicPr>
          <p:nvPr>
            <p:ph type="pic" sz="quarter" idx="29"/>
          </p:nvPr>
        </p:nvPicPr>
        <p:blipFill>
          <a:blip r:embed="rId2" cstate="print">
            <a:extLst>
              <a:ext uri="{28A0092B-C50C-407E-A947-70E740481C1C}">
                <a14:useLocalDpi xmlns:a14="http://schemas.microsoft.com/office/drawing/2010/main"/>
              </a:ext>
            </a:extLst>
          </a:blip>
          <a:stretch>
            <a:fillRect/>
          </a:stretch>
        </p:blipFill>
        <p:spPr>
          <a:xfrm>
            <a:off x="2377440" y="2815544"/>
            <a:ext cx="4389120" cy="2711187"/>
          </a:xfrm>
          <a:prstGeom prst="rect">
            <a:avLst/>
          </a:prstGeom>
          <a:noFill/>
          <a:ln>
            <a:noFill/>
          </a:ln>
        </p:spPr>
      </p:pic>
    </p:spTree>
    <p:extLst>
      <p:ext uri="{BB962C8B-B14F-4D97-AF65-F5344CB8AC3E}">
        <p14:creationId xmlns:p14="http://schemas.microsoft.com/office/powerpoint/2010/main" val="4163855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(17 of 27)</a:t>
            </a:r>
            <a:endParaRPr lang="en-IN" sz="2300" dirty="0"/>
          </a:p>
        </p:txBody>
      </p:sp>
      <p:sp>
        <p:nvSpPr>
          <p:cNvPr id="3" name="Text Placeholder 2"/>
          <p:cNvSpPr>
            <a:spLocks noGrp="1"/>
          </p:cNvSpPr>
          <p:nvPr>
            <p:ph type="body" sz="quarter" idx="13"/>
          </p:nvPr>
        </p:nvSpPr>
        <p:spPr>
          <a:xfrm>
            <a:off x="457200" y="1444753"/>
            <a:ext cx="8335962" cy="1271554"/>
          </a:xfrm>
        </p:spPr>
        <p:txBody>
          <a:bodyPr/>
          <a:lstStyle/>
          <a:p>
            <a:r>
              <a:rPr lang="en-IN" dirty="0"/>
              <a:t>Reading left to right, the first five positions (marked with black dots) correspond to the initial position of the mass below the equilibrium position</a:t>
            </a:r>
            <a:endParaRPr lang="en-IN" b="1" dirty="0">
              <a:solidFill>
                <a:srgbClr val="5B7C32"/>
              </a:solidFill>
            </a:endParaRPr>
          </a:p>
        </p:txBody>
      </p:sp>
      <p:pic>
        <p:nvPicPr>
          <p:cNvPr id="7" name="Picture Placeholder 6"/>
          <p:cNvPicPr>
            <a:picLocks noGrp="1" noChangeAspect="1"/>
          </p:cNvPicPr>
          <p:nvPr>
            <p:ph type="pic" sz="quarter" idx="29"/>
          </p:nvPr>
        </p:nvPicPr>
        <p:blipFill>
          <a:blip r:embed="rId2"/>
          <a:stretch>
            <a:fillRect/>
          </a:stretch>
        </p:blipFill>
        <p:spPr>
          <a:xfrm>
            <a:off x="4571999" y="2188834"/>
            <a:ext cx="914400" cy="444570"/>
          </a:xfrm>
          <a:prstGeom prst="rect">
            <a:avLst/>
          </a:prstGeom>
          <a:noFill/>
          <a:ln>
            <a:noFill/>
          </a:ln>
        </p:spPr>
      </p:pic>
      <p:sp>
        <p:nvSpPr>
          <p:cNvPr id="9" name="Text Placeholder 2"/>
          <p:cNvSpPr>
            <a:spLocks noGrp="1"/>
          </p:cNvSpPr>
          <p:nvPr>
            <p:ph type="body" sz="quarter" idx="13"/>
          </p:nvPr>
        </p:nvSpPr>
        <p:spPr>
          <a:xfrm>
            <a:off x="448236" y="2175387"/>
            <a:ext cx="8335962" cy="1271554"/>
          </a:xfrm>
        </p:spPr>
        <p:txBody>
          <a:bodyPr/>
          <a:lstStyle/>
          <a:p>
            <a:r>
              <a:rPr lang="en-IN" dirty="0"/>
              <a:t>					      the mass passing through the equilibrium position for the first time heading upward (</a:t>
            </a:r>
            <a:r>
              <a:rPr lang="en-IN" i="1" dirty="0"/>
              <a:t>x </a:t>
            </a:r>
            <a:r>
              <a:rPr lang="en-IN" dirty="0"/>
              <a:t>= 0), the mass at its extreme displacement above the equilibrium position</a:t>
            </a:r>
            <a:endParaRPr lang="en-IN" b="1" dirty="0">
              <a:solidFill>
                <a:srgbClr val="5B7C32"/>
              </a:solidFill>
            </a:endParaRPr>
          </a:p>
        </p:txBody>
      </p:sp>
      <p:pic>
        <p:nvPicPr>
          <p:cNvPr id="15" name="Picture Placeholder 14"/>
          <p:cNvPicPr>
            <a:picLocks noGrp="1" noChangeAspect="1"/>
          </p:cNvPicPr>
          <p:nvPr>
            <p:ph type="pic" sz="quarter" idx="29"/>
          </p:nvPr>
        </p:nvPicPr>
        <p:blipFill>
          <a:blip r:embed="rId3"/>
          <a:stretch>
            <a:fillRect/>
          </a:stretch>
        </p:blipFill>
        <p:spPr>
          <a:xfrm>
            <a:off x="3748979" y="3348386"/>
            <a:ext cx="1828800" cy="321906"/>
          </a:xfrm>
          <a:prstGeom prst="rect">
            <a:avLst/>
          </a:prstGeom>
          <a:noFill/>
          <a:ln>
            <a:noFill/>
          </a:ln>
        </p:spPr>
      </p:pic>
      <p:sp>
        <p:nvSpPr>
          <p:cNvPr id="16" name="Text Placeholder 2"/>
          <p:cNvSpPr>
            <a:spLocks noGrp="1"/>
          </p:cNvSpPr>
          <p:nvPr>
            <p:ph type="body" sz="quarter" idx="13"/>
          </p:nvPr>
        </p:nvSpPr>
        <p:spPr>
          <a:xfrm>
            <a:off x="439272" y="3269082"/>
            <a:ext cx="8335962" cy="1271554"/>
          </a:xfrm>
        </p:spPr>
        <p:txBody>
          <a:bodyPr/>
          <a:lstStyle/>
          <a:p>
            <a:r>
              <a:rPr lang="en-IN" dirty="0"/>
              <a:t>					     , the mass at the equilibrium position for the second time heading downward (</a:t>
            </a:r>
            <a:r>
              <a:rPr lang="en-IN" i="1" dirty="0"/>
              <a:t>x </a:t>
            </a:r>
            <a:r>
              <a:rPr lang="en-IN" dirty="0"/>
              <a:t>= 0), and the mass at its extreme displacement below the equilibrium position                      .</a:t>
            </a:r>
            <a:endParaRPr lang="en-IN" b="1" dirty="0">
              <a:solidFill>
                <a:srgbClr val="5B7C32"/>
              </a:solidFill>
            </a:endParaRPr>
          </a:p>
        </p:txBody>
      </p:sp>
      <p:pic>
        <p:nvPicPr>
          <p:cNvPr id="17" name="Picture Placeholder 14"/>
          <p:cNvPicPr>
            <a:picLocks noGrp="1" noChangeAspect="1"/>
          </p:cNvPicPr>
          <p:nvPr>
            <p:ph type="pic" sz="quarter" idx="29"/>
          </p:nvPr>
        </p:nvPicPr>
        <p:blipFill rotWithShape="1">
          <a:blip r:embed="rId4" cstate="print">
            <a:extLst>
              <a:ext uri="{28A0092B-C50C-407E-A947-70E740481C1C}">
                <a14:useLocalDpi xmlns:a14="http://schemas.microsoft.com/office/drawing/2010/main"/>
              </a:ext>
            </a:extLst>
          </a:blip>
          <a:srcRect/>
          <a:stretch/>
        </p:blipFill>
        <p:spPr>
          <a:xfrm>
            <a:off x="3213845" y="4458987"/>
            <a:ext cx="1796305" cy="321906"/>
          </a:xfrm>
          <a:prstGeom prst="rect">
            <a:avLst/>
          </a:prstGeom>
          <a:noFill/>
          <a:ln>
            <a:noFill/>
          </a:ln>
        </p:spPr>
      </p:pic>
    </p:spTree>
    <p:extLst>
      <p:ext uri="{BB962C8B-B14F-4D97-AF65-F5344CB8AC3E}">
        <p14:creationId xmlns:p14="http://schemas.microsoft.com/office/powerpoint/2010/main" val="3541638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(18 of 27)</a:t>
            </a:r>
            <a:endParaRPr lang="en-IN" sz="2300" dirty="0"/>
          </a:p>
        </p:txBody>
      </p:sp>
      <p:sp>
        <p:nvSpPr>
          <p:cNvPr id="3" name="Text Placeholder 2"/>
          <p:cNvSpPr>
            <a:spLocks noGrp="1"/>
          </p:cNvSpPr>
          <p:nvPr>
            <p:ph type="body" sz="quarter" idx="13"/>
          </p:nvPr>
        </p:nvSpPr>
        <p:spPr>
          <a:xfrm>
            <a:off x="457200" y="1444753"/>
            <a:ext cx="8335962" cy="1271554"/>
          </a:xfrm>
        </p:spPr>
        <p:txBody>
          <a:bodyPr/>
          <a:lstStyle/>
          <a:p>
            <a:r>
              <a:rPr lang="en-IN" dirty="0"/>
              <a:t>The black dots on the graph of (9), given in figure (b), also agree with the five positions just given. </a:t>
            </a:r>
            <a:endParaRPr lang="en-IN" b="1" dirty="0">
              <a:solidFill>
                <a:srgbClr val="5B7C32"/>
              </a:solidFill>
            </a:endParaRPr>
          </a:p>
        </p:txBody>
      </p:sp>
      <p:sp>
        <p:nvSpPr>
          <p:cNvPr id="10" name="Text Placeholder 2"/>
          <p:cNvSpPr>
            <a:spLocks noGrp="1"/>
          </p:cNvSpPr>
          <p:nvPr>
            <p:ph type="body" sz="quarter" idx="13"/>
          </p:nvPr>
        </p:nvSpPr>
        <p:spPr>
          <a:xfrm>
            <a:off x="2783541" y="5832186"/>
            <a:ext cx="3576918" cy="381718"/>
          </a:xfrm>
        </p:spPr>
        <p:txBody>
          <a:bodyPr/>
          <a:lstStyle/>
          <a:p>
            <a:pPr algn="ctr"/>
            <a:r>
              <a:rPr lang="en-IN" sz="1200" b="1" dirty="0"/>
              <a:t>Figure 5.1.4</a:t>
            </a:r>
          </a:p>
        </p:txBody>
      </p:sp>
      <p:sp>
        <p:nvSpPr>
          <p:cNvPr id="11" name="Text Placeholder 2"/>
          <p:cNvSpPr>
            <a:spLocks noGrp="1"/>
          </p:cNvSpPr>
          <p:nvPr>
            <p:ph type="body" sz="quarter" idx="13"/>
          </p:nvPr>
        </p:nvSpPr>
        <p:spPr>
          <a:xfrm>
            <a:off x="2081236" y="5491528"/>
            <a:ext cx="4981529" cy="478967"/>
          </a:xfrm>
        </p:spPr>
        <p:txBody>
          <a:bodyPr/>
          <a:lstStyle/>
          <a:p>
            <a:pPr algn="ctr"/>
            <a:r>
              <a:rPr lang="en-IN" sz="1400" dirty="0"/>
              <a:t>Simple harmonic motion</a:t>
            </a:r>
          </a:p>
        </p:txBody>
      </p:sp>
      <p:pic>
        <p:nvPicPr>
          <p:cNvPr id="13" name="Picture Placeholder 12" descr="The figure has labelled (b). The sinusoidal waveform from part (a) is graphed on the coordinate plane. The horizontal axis is labeled: t. The vertical axis is labeled: x. A vertical arrow above x = 0 points upward and is labeled: x positive. A vertical arrow below x = 0 points downward and is labeled: x negative. The wave oscillates from left to right about x = 0  with amplitude labeled: A = sqrt(17)/6. The period is labeled: pi/4. The wave begins on the x axis at the point labeled: (0  2/3). It goes down and to the right from the x axis in the first quadrant  intersects the t axis  enters the fourth quadrant  reaches a low point  then goes up and to the right  intersects the t axis  enters the first quadrant  reaches a high point  then goes down and to the right  and the cycle continues."/>
          <p:cNvPicPr>
            <a:picLocks noGrp="1" noChangeAspect="1"/>
          </p:cNvPicPr>
          <p:nvPr>
            <p:ph type="pic" sz="quarter" idx="29"/>
          </p:nvPr>
        </p:nvPicPr>
        <p:blipFill>
          <a:blip r:embed="rId2"/>
          <a:stretch>
            <a:fillRect/>
          </a:stretch>
        </p:blipFill>
        <p:spPr>
          <a:xfrm>
            <a:off x="2094076" y="2762171"/>
            <a:ext cx="5257800" cy="2514600"/>
          </a:xfrm>
          <a:prstGeom prst="rect">
            <a:avLst/>
          </a:prstGeom>
          <a:noFill/>
          <a:ln>
            <a:noFill/>
          </a:ln>
        </p:spPr>
      </p:pic>
    </p:spTree>
    <p:extLst>
      <p:ext uri="{BB962C8B-B14F-4D97-AF65-F5344CB8AC3E}">
        <p14:creationId xmlns:p14="http://schemas.microsoft.com/office/powerpoint/2010/main" val="389808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dirty="0"/>
              <a:t>Linear Models: Initial-Value Problems </a:t>
            </a:r>
            <a:r>
              <a:rPr lang="en-US" sz="3100" dirty="0"/>
              <a:t>(1 of 2)</a:t>
            </a:r>
            <a:endParaRPr lang="en-IN" sz="3100" dirty="0"/>
          </a:p>
        </p:txBody>
      </p:sp>
      <p:sp>
        <p:nvSpPr>
          <p:cNvPr id="3" name="Text Placeholder 2"/>
          <p:cNvSpPr>
            <a:spLocks noGrp="1"/>
          </p:cNvSpPr>
          <p:nvPr>
            <p:ph type="body" sz="quarter" idx="13"/>
          </p:nvPr>
        </p:nvSpPr>
        <p:spPr>
          <a:xfrm>
            <a:off x="457200" y="1444752"/>
            <a:ext cx="8335962" cy="2720847"/>
          </a:xfrm>
        </p:spPr>
        <p:txBody>
          <a:bodyPr/>
          <a:lstStyle/>
          <a:p>
            <a:pPr>
              <a:spcBef>
                <a:spcPts val="0"/>
              </a:spcBef>
            </a:pPr>
            <a:r>
              <a:rPr lang="en-IN" b="1" dirty="0">
                <a:solidFill>
                  <a:srgbClr val="D12E42"/>
                </a:solidFill>
              </a:rPr>
              <a:t>Introduction</a:t>
            </a:r>
            <a:r>
              <a:rPr lang="en-IN" dirty="0"/>
              <a:t> </a:t>
            </a:r>
          </a:p>
          <a:p>
            <a:pPr>
              <a:spcBef>
                <a:spcPts val="0"/>
              </a:spcBef>
            </a:pPr>
            <a:r>
              <a:rPr lang="en-IN" dirty="0"/>
              <a:t>In this section we are going to consider several linear dynamical systems in which each mathematical model is a second-order differential equation with constant coefficients along with initial conditions specified at a time that we shall take to be </a:t>
            </a:r>
            <a:r>
              <a:rPr lang="en-IN" i="1" dirty="0"/>
              <a:t>t </a:t>
            </a:r>
            <a:r>
              <a:rPr lang="en-IN" dirty="0"/>
              <a:t>= 0:</a:t>
            </a:r>
            <a:endParaRPr lang="en-US" dirty="0"/>
          </a:p>
        </p:txBody>
      </p:sp>
      <p:pic>
        <p:nvPicPr>
          <p:cNvPr id="10" name="Picture Placeholder 9"/>
          <p:cNvPicPr>
            <a:picLocks noGrp="1" noChangeAspect="1"/>
          </p:cNvPicPr>
          <p:nvPr>
            <p:ph type="pic" sz="quarter" idx="29"/>
          </p:nvPr>
        </p:nvPicPr>
        <p:blipFill>
          <a:blip r:embed="rId2"/>
          <a:stretch>
            <a:fillRect/>
          </a:stretch>
        </p:blipFill>
        <p:spPr>
          <a:xfrm>
            <a:off x="1417319" y="4099227"/>
            <a:ext cx="6309360" cy="779482"/>
          </a:xfrm>
          <a:prstGeom prst="rect">
            <a:avLst/>
          </a:prstGeom>
          <a:noFill/>
          <a:ln>
            <a:noFill/>
          </a:ln>
        </p:spPr>
      </p:pic>
    </p:spTree>
    <p:extLst>
      <p:ext uri="{BB962C8B-B14F-4D97-AF65-F5344CB8AC3E}">
        <p14:creationId xmlns:p14="http://schemas.microsoft.com/office/powerpoint/2010/main" val="1066034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(19 of 27)</a:t>
            </a:r>
            <a:endParaRPr lang="en-IN" sz="2300" dirty="0"/>
          </a:p>
        </p:txBody>
      </p:sp>
      <p:sp>
        <p:nvSpPr>
          <p:cNvPr id="3" name="Text Placeholder 2"/>
          <p:cNvSpPr>
            <a:spLocks noGrp="1"/>
          </p:cNvSpPr>
          <p:nvPr>
            <p:ph type="body" sz="quarter" idx="13"/>
          </p:nvPr>
        </p:nvSpPr>
        <p:spPr>
          <a:xfrm>
            <a:off x="457200" y="1444752"/>
            <a:ext cx="8454788" cy="3557553"/>
          </a:xfrm>
        </p:spPr>
        <p:txBody>
          <a:bodyPr/>
          <a:lstStyle/>
          <a:p>
            <a:pPr>
              <a:spcBef>
                <a:spcPts val="0"/>
              </a:spcBef>
            </a:pPr>
            <a:r>
              <a:rPr lang="en-IN" dirty="0"/>
              <a:t>Note, however, that in Figure 5.1.4(b) the positive direction in the </a:t>
            </a:r>
            <a:r>
              <a:rPr lang="en-IN" i="1" dirty="0" err="1"/>
              <a:t>tx</a:t>
            </a:r>
            <a:r>
              <a:rPr lang="en-IN" dirty="0"/>
              <a:t>-plane is the usual upward direction and so is opposite to the positive direction indicated in Figure 5.1.4(a). </a:t>
            </a:r>
          </a:p>
          <a:p>
            <a:pPr>
              <a:spcBef>
                <a:spcPts val="0"/>
              </a:spcBef>
            </a:pPr>
            <a:endParaRPr lang="en-IN" dirty="0"/>
          </a:p>
          <a:p>
            <a:pPr>
              <a:spcBef>
                <a:spcPts val="0"/>
              </a:spcBef>
            </a:pPr>
            <a:r>
              <a:rPr lang="en-IN" dirty="0"/>
              <a:t>Hence the solid blue graph representing the motion of the mass in Figure 5.1.4(b) is the reflection through the </a:t>
            </a:r>
            <a:r>
              <a:rPr lang="en-IN" i="1" dirty="0"/>
              <a:t>t</a:t>
            </a:r>
            <a:r>
              <a:rPr lang="en-IN" dirty="0"/>
              <a:t>-axis of the blue dashed curve in Figure 5.1.4(a).</a:t>
            </a:r>
            <a:endParaRPr lang="en-IN" b="1" dirty="0">
              <a:solidFill>
                <a:srgbClr val="5B7C32"/>
              </a:solidFill>
            </a:endParaRPr>
          </a:p>
        </p:txBody>
      </p:sp>
    </p:spTree>
    <p:extLst>
      <p:ext uri="{BB962C8B-B14F-4D97-AF65-F5344CB8AC3E}">
        <p14:creationId xmlns:p14="http://schemas.microsoft.com/office/powerpoint/2010/main" val="2092267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(20 of 27)</a:t>
            </a:r>
            <a:endParaRPr lang="en-IN" sz="2300" dirty="0"/>
          </a:p>
        </p:txBody>
      </p:sp>
      <p:sp>
        <p:nvSpPr>
          <p:cNvPr id="3" name="Text Placeholder 2"/>
          <p:cNvSpPr>
            <a:spLocks noGrp="1"/>
          </p:cNvSpPr>
          <p:nvPr>
            <p:ph type="body" sz="quarter" idx="13"/>
          </p:nvPr>
        </p:nvSpPr>
        <p:spPr>
          <a:xfrm>
            <a:off x="457200" y="1444752"/>
            <a:ext cx="8335962" cy="3557553"/>
          </a:xfrm>
        </p:spPr>
        <p:txBody>
          <a:bodyPr/>
          <a:lstStyle/>
          <a:p>
            <a:pPr>
              <a:spcBef>
                <a:spcPts val="0"/>
              </a:spcBef>
            </a:pPr>
            <a:r>
              <a:rPr lang="en-IN" dirty="0"/>
              <a:t>Form (6) is very useful because it is easy to find values of time for which the graph of </a:t>
            </a:r>
            <a:r>
              <a:rPr lang="en-IN" i="1" dirty="0"/>
              <a:t>x</a:t>
            </a:r>
            <a:r>
              <a:rPr lang="en-IN" dirty="0"/>
              <a:t>(</a:t>
            </a:r>
            <a:r>
              <a:rPr lang="en-IN" i="1" dirty="0"/>
              <a:t>t</a:t>
            </a:r>
            <a:r>
              <a:rPr lang="en-IN" dirty="0"/>
              <a:t>) crosses the positive </a:t>
            </a:r>
            <a:r>
              <a:rPr lang="en-IN" i="1" dirty="0"/>
              <a:t>t</a:t>
            </a:r>
            <a:r>
              <a:rPr lang="en-IN" dirty="0"/>
              <a:t>-axis (the line </a:t>
            </a:r>
            <a:r>
              <a:rPr lang="en-IN" i="1" dirty="0"/>
              <a:t>x </a:t>
            </a:r>
            <a:r>
              <a:rPr lang="en-IN" dirty="0"/>
              <a:t>= 0). </a:t>
            </a:r>
          </a:p>
          <a:p>
            <a:pPr>
              <a:spcBef>
                <a:spcPts val="0"/>
              </a:spcBef>
            </a:pPr>
            <a:endParaRPr lang="en-IN" dirty="0"/>
          </a:p>
          <a:p>
            <a:pPr>
              <a:spcBef>
                <a:spcPts val="0"/>
              </a:spcBef>
            </a:pPr>
            <a:r>
              <a:rPr lang="en-IN" dirty="0"/>
              <a:t>We observe that sin(</a:t>
            </a:r>
            <a:r>
              <a:rPr lang="el-GR" i="1" dirty="0"/>
              <a:t>ω</a:t>
            </a:r>
            <a:r>
              <a:rPr lang="en-IN" i="1" dirty="0"/>
              <a:t>t </a:t>
            </a:r>
            <a:r>
              <a:rPr lang="en-IN" dirty="0"/>
              <a:t>+ </a:t>
            </a:r>
            <a:r>
              <a:rPr lang="el-GR" i="1" dirty="0"/>
              <a:t>Φ</a:t>
            </a:r>
            <a:r>
              <a:rPr lang="en-IN" dirty="0"/>
              <a:t>) = 0 when </a:t>
            </a:r>
            <a:r>
              <a:rPr lang="el-GR" i="1" dirty="0"/>
              <a:t>ω</a:t>
            </a:r>
            <a:r>
              <a:rPr lang="en-IN" i="1" dirty="0"/>
              <a:t>t </a:t>
            </a:r>
            <a:r>
              <a:rPr lang="en-IN" dirty="0"/>
              <a:t>+ </a:t>
            </a:r>
            <a:r>
              <a:rPr lang="el-GR" i="1" dirty="0"/>
              <a:t>Φ</a:t>
            </a:r>
            <a:r>
              <a:rPr lang="en-IN" i="1" dirty="0"/>
              <a:t> </a:t>
            </a:r>
            <a:r>
              <a:rPr lang="en-IN" dirty="0"/>
              <a:t>= </a:t>
            </a:r>
            <a:r>
              <a:rPr lang="en-IN" i="1" dirty="0"/>
              <a:t>n</a:t>
            </a:r>
            <a:r>
              <a:rPr lang="el-GR" i="1" dirty="0"/>
              <a:t>π</a:t>
            </a:r>
            <a:r>
              <a:rPr lang="en-IN" dirty="0"/>
              <a:t>, where </a:t>
            </a:r>
            <a:r>
              <a:rPr lang="en-IN" i="1" dirty="0"/>
              <a:t>n </a:t>
            </a:r>
            <a:r>
              <a:rPr lang="en-IN" dirty="0"/>
              <a:t>is a nonnegative integer.</a:t>
            </a:r>
            <a:endParaRPr lang="en-IN" b="1" dirty="0">
              <a:solidFill>
                <a:srgbClr val="5B7C32"/>
              </a:solidFill>
            </a:endParaRPr>
          </a:p>
        </p:txBody>
      </p:sp>
    </p:spTree>
    <p:extLst>
      <p:ext uri="{BB962C8B-B14F-4D97-AF65-F5344CB8AC3E}">
        <p14:creationId xmlns:p14="http://schemas.microsoft.com/office/powerpoint/2010/main" val="1884340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5.1.2 </a:t>
            </a:r>
            <a:r>
              <a:rPr lang="en-IN" dirty="0">
                <a:solidFill>
                  <a:srgbClr val="136D95"/>
                </a:solidFill>
              </a:rPr>
              <a:t>Spring/Mass Systems:</a:t>
            </a:r>
            <a:br>
              <a:rPr lang="en-IN" dirty="0">
                <a:solidFill>
                  <a:srgbClr val="136D95"/>
                </a:solidFill>
              </a:rPr>
            </a:br>
            <a:r>
              <a:rPr lang="en-IN" dirty="0">
                <a:solidFill>
                  <a:srgbClr val="136D95"/>
                </a:solidFill>
              </a:rPr>
              <a:t>	 Free Damped Motion</a:t>
            </a:r>
          </a:p>
        </p:txBody>
      </p:sp>
    </p:spTree>
    <p:extLst>
      <p:ext uri="{BB962C8B-B14F-4D97-AF65-F5344CB8AC3E}">
        <p14:creationId xmlns:p14="http://schemas.microsoft.com/office/powerpoint/2010/main" val="2530107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solidFill>
                  <a:prstClr val="white"/>
                </a:solidFill>
              </a:rPr>
              <a:t>5.1.2 Spring/Mass Systems: Free Damped Motion</a:t>
            </a:r>
            <a:r>
              <a:rPr lang="en-US" sz="2400" dirty="0">
                <a:solidFill>
                  <a:prstClr val="white"/>
                </a:solidFill>
              </a:rPr>
              <a:t> (1 of 13)</a:t>
            </a:r>
            <a:endParaRPr lang="en-IN" sz="2400" dirty="0"/>
          </a:p>
        </p:txBody>
      </p:sp>
      <p:sp>
        <p:nvSpPr>
          <p:cNvPr id="25" name="Text Placeholder 2"/>
          <p:cNvSpPr>
            <a:spLocks noGrp="1"/>
          </p:cNvSpPr>
          <p:nvPr>
            <p:ph type="body" sz="quarter" idx="13"/>
          </p:nvPr>
        </p:nvSpPr>
        <p:spPr>
          <a:xfrm>
            <a:off x="457200" y="1444752"/>
            <a:ext cx="8330183" cy="3476872"/>
          </a:xfrm>
        </p:spPr>
        <p:txBody>
          <a:bodyPr/>
          <a:lstStyle/>
          <a:p>
            <a:pPr>
              <a:spcBef>
                <a:spcPts val="0"/>
              </a:spcBef>
            </a:pPr>
            <a:r>
              <a:rPr lang="en-IN" b="1" dirty="0">
                <a:solidFill>
                  <a:srgbClr val="5B7C32"/>
                </a:solidFill>
              </a:rPr>
              <a:t>DE of Free Damped Motion</a:t>
            </a:r>
          </a:p>
          <a:p>
            <a:pPr>
              <a:spcBef>
                <a:spcPts val="0"/>
              </a:spcBef>
            </a:pPr>
            <a:r>
              <a:rPr lang="en-IN" dirty="0"/>
              <a:t>In the study of mechanics, damping forces acting on a body are considered to be proportional to a power of the instantaneous velocity. </a:t>
            </a:r>
          </a:p>
          <a:p>
            <a:pPr>
              <a:spcBef>
                <a:spcPts val="0"/>
              </a:spcBef>
            </a:pPr>
            <a:endParaRPr lang="en-IN" dirty="0"/>
          </a:p>
          <a:p>
            <a:pPr>
              <a:spcBef>
                <a:spcPts val="0"/>
              </a:spcBef>
            </a:pPr>
            <a:r>
              <a:rPr lang="en-IN" dirty="0"/>
              <a:t>In particular, we shall assume throughout the subsequent discussion that this force is given by a constant multiple of </a:t>
            </a:r>
            <a:r>
              <a:rPr lang="en-IN" i="1" dirty="0"/>
              <a:t>dx</a:t>
            </a:r>
            <a:r>
              <a:rPr lang="en-IN" sz="1200" dirty="0"/>
              <a:t> </a:t>
            </a:r>
            <a:r>
              <a:rPr lang="en-IN" dirty="0"/>
              <a:t>∕</a:t>
            </a:r>
            <a:r>
              <a:rPr lang="en-IN" sz="1200" dirty="0"/>
              <a:t> </a:t>
            </a:r>
            <a:r>
              <a:rPr lang="en-IN" i="1" dirty="0" err="1"/>
              <a:t>dt.</a:t>
            </a:r>
            <a:endParaRPr lang="en-IN" dirty="0"/>
          </a:p>
        </p:txBody>
      </p:sp>
    </p:spTree>
    <p:extLst>
      <p:ext uri="{BB962C8B-B14F-4D97-AF65-F5344CB8AC3E}">
        <p14:creationId xmlns:p14="http://schemas.microsoft.com/office/powerpoint/2010/main" val="332185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solidFill>
                  <a:prstClr val="white"/>
                </a:solidFill>
              </a:rPr>
              <a:t>5.1.2 Spring/Mass Systems: Free Damped Motion</a:t>
            </a:r>
            <a:r>
              <a:rPr lang="en-US" sz="2400" dirty="0">
                <a:solidFill>
                  <a:prstClr val="white"/>
                </a:solidFill>
              </a:rPr>
              <a:t> (2 of 13)</a:t>
            </a:r>
            <a:endParaRPr lang="en-IN" sz="2400" dirty="0"/>
          </a:p>
        </p:txBody>
      </p:sp>
      <p:sp>
        <p:nvSpPr>
          <p:cNvPr id="25" name="Text Placeholder 2"/>
          <p:cNvSpPr>
            <a:spLocks noGrp="1"/>
          </p:cNvSpPr>
          <p:nvPr>
            <p:ph type="body" sz="quarter" idx="13"/>
          </p:nvPr>
        </p:nvSpPr>
        <p:spPr>
          <a:xfrm>
            <a:off x="457200" y="1444752"/>
            <a:ext cx="8330183" cy="906404"/>
          </a:xfrm>
        </p:spPr>
        <p:txBody>
          <a:bodyPr/>
          <a:lstStyle/>
          <a:p>
            <a:r>
              <a:rPr lang="en-IN" dirty="0"/>
              <a:t>When no other external forces are impressed on the system, it follows from Newton’s second law that</a:t>
            </a:r>
          </a:p>
        </p:txBody>
      </p:sp>
      <p:pic>
        <p:nvPicPr>
          <p:cNvPr id="4" name="Picture Placeholder 3"/>
          <p:cNvPicPr>
            <a:picLocks noGrp="1" noChangeAspect="1"/>
          </p:cNvPicPr>
          <p:nvPr>
            <p:ph type="pic" sz="quarter" idx="29"/>
          </p:nvPr>
        </p:nvPicPr>
        <p:blipFill>
          <a:blip r:embed="rId2"/>
          <a:stretch>
            <a:fillRect/>
          </a:stretch>
        </p:blipFill>
        <p:spPr>
          <a:xfrm>
            <a:off x="2524550" y="2642621"/>
            <a:ext cx="5577840" cy="844534"/>
          </a:xfrm>
          <a:prstGeom prst="rect">
            <a:avLst/>
          </a:prstGeom>
          <a:noFill/>
          <a:ln>
            <a:noFill/>
          </a:ln>
        </p:spPr>
      </p:pic>
      <p:sp>
        <p:nvSpPr>
          <p:cNvPr id="8" name="Text Placeholder 2"/>
          <p:cNvSpPr>
            <a:spLocks noGrp="1"/>
          </p:cNvSpPr>
          <p:nvPr>
            <p:ph type="body" sz="quarter" idx="13"/>
          </p:nvPr>
        </p:nvSpPr>
        <p:spPr>
          <a:xfrm>
            <a:off x="461683" y="3778620"/>
            <a:ext cx="8325700" cy="1425388"/>
          </a:xfrm>
        </p:spPr>
        <p:txBody>
          <a:bodyPr/>
          <a:lstStyle/>
          <a:p>
            <a:r>
              <a:rPr lang="en-IN" dirty="0"/>
              <a:t>where </a:t>
            </a:r>
            <a:r>
              <a:rPr lang="el-GR" i="1" dirty="0"/>
              <a:t>β</a:t>
            </a:r>
            <a:r>
              <a:rPr lang="en-IN" i="1" dirty="0"/>
              <a:t> </a:t>
            </a:r>
            <a:r>
              <a:rPr lang="en-IN" dirty="0"/>
              <a:t>is a positive </a:t>
            </a:r>
            <a:r>
              <a:rPr lang="en-IN" i="1" dirty="0"/>
              <a:t>damping constant </a:t>
            </a:r>
            <a:r>
              <a:rPr lang="en-IN" dirty="0"/>
              <a:t>and the negative sign is a consequence of the fact that the damping force acts in a direction opposite to the motion.</a:t>
            </a:r>
          </a:p>
        </p:txBody>
      </p:sp>
    </p:spTree>
    <p:extLst>
      <p:ext uri="{BB962C8B-B14F-4D97-AF65-F5344CB8AC3E}">
        <p14:creationId xmlns:p14="http://schemas.microsoft.com/office/powerpoint/2010/main" val="770124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solidFill>
                  <a:prstClr val="white"/>
                </a:solidFill>
              </a:rPr>
              <a:t>5.1.2 Spring/Mass Systems: Free Damped Motion</a:t>
            </a:r>
            <a:r>
              <a:rPr lang="en-US" sz="2400" dirty="0">
                <a:solidFill>
                  <a:prstClr val="white"/>
                </a:solidFill>
              </a:rPr>
              <a:t> (3 of 13)</a:t>
            </a:r>
            <a:endParaRPr lang="en-IN" dirty="0"/>
          </a:p>
        </p:txBody>
      </p:sp>
      <p:sp>
        <p:nvSpPr>
          <p:cNvPr id="25" name="Text Placeholder 2"/>
          <p:cNvSpPr>
            <a:spLocks noGrp="1"/>
          </p:cNvSpPr>
          <p:nvPr>
            <p:ph type="body" sz="quarter" idx="13"/>
          </p:nvPr>
        </p:nvSpPr>
        <p:spPr>
          <a:xfrm>
            <a:off x="457200" y="1444752"/>
            <a:ext cx="8330183" cy="1205683"/>
          </a:xfrm>
        </p:spPr>
        <p:txBody>
          <a:bodyPr/>
          <a:lstStyle/>
          <a:p>
            <a:r>
              <a:rPr lang="en-IN" dirty="0"/>
              <a:t>Dividing (10) by the mass </a:t>
            </a:r>
            <a:r>
              <a:rPr lang="en-IN" i="1" dirty="0"/>
              <a:t>m</a:t>
            </a:r>
            <a:r>
              <a:rPr lang="en-IN" dirty="0"/>
              <a:t>, we find that the differential equation of </a:t>
            </a:r>
            <a:r>
              <a:rPr lang="en-IN" b="1" dirty="0"/>
              <a:t>free damped motion </a:t>
            </a:r>
            <a:r>
              <a:rPr lang="en-IN" dirty="0"/>
              <a:t>is</a:t>
            </a:r>
          </a:p>
        </p:txBody>
      </p:sp>
      <p:pic>
        <p:nvPicPr>
          <p:cNvPr id="4" name="Picture Placeholder 3"/>
          <p:cNvPicPr>
            <a:picLocks noGrp="1" noChangeAspect="1"/>
          </p:cNvPicPr>
          <p:nvPr>
            <p:ph type="pic" sz="quarter" idx="29"/>
          </p:nvPr>
        </p:nvPicPr>
        <p:blipFill>
          <a:blip r:embed="rId2"/>
          <a:stretch>
            <a:fillRect/>
          </a:stretch>
        </p:blipFill>
        <p:spPr>
          <a:xfrm>
            <a:off x="493060" y="2816718"/>
            <a:ext cx="8229600" cy="2491459"/>
          </a:xfrm>
          <a:prstGeom prst="rect">
            <a:avLst/>
          </a:prstGeom>
          <a:noFill/>
          <a:ln>
            <a:noFill/>
          </a:ln>
        </p:spPr>
      </p:pic>
    </p:spTree>
    <p:extLst>
      <p:ext uri="{BB962C8B-B14F-4D97-AF65-F5344CB8AC3E}">
        <p14:creationId xmlns:p14="http://schemas.microsoft.com/office/powerpoint/2010/main" val="3300689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solidFill>
                  <a:prstClr val="white"/>
                </a:solidFill>
              </a:rPr>
              <a:t>5.1.2 Spring/Mass Systems: Free Damped Motion</a:t>
            </a:r>
            <a:r>
              <a:rPr lang="en-US" sz="2400" dirty="0">
                <a:solidFill>
                  <a:prstClr val="white"/>
                </a:solidFill>
              </a:rPr>
              <a:t> (4 of 13)</a:t>
            </a:r>
            <a:endParaRPr lang="en-IN" dirty="0"/>
          </a:p>
        </p:txBody>
      </p:sp>
      <p:sp>
        <p:nvSpPr>
          <p:cNvPr id="25" name="Text Placeholder 2"/>
          <p:cNvSpPr>
            <a:spLocks noGrp="1"/>
          </p:cNvSpPr>
          <p:nvPr>
            <p:ph type="body" sz="quarter" idx="13"/>
          </p:nvPr>
        </p:nvSpPr>
        <p:spPr>
          <a:xfrm>
            <a:off x="457200" y="1444752"/>
            <a:ext cx="8330183" cy="921930"/>
          </a:xfrm>
        </p:spPr>
        <p:txBody>
          <a:bodyPr/>
          <a:lstStyle/>
          <a:p>
            <a:r>
              <a:rPr lang="en-IN" dirty="0"/>
              <a:t>The symbol 2</a:t>
            </a:r>
            <a:r>
              <a:rPr lang="el-GR" i="1" dirty="0"/>
              <a:t>λ</a:t>
            </a:r>
            <a:r>
              <a:rPr lang="en-IN" i="1" dirty="0"/>
              <a:t> </a:t>
            </a:r>
            <a:r>
              <a:rPr lang="en-IN" dirty="0"/>
              <a:t>is used only for algebraic convenience because the auxiliary equation is</a:t>
            </a:r>
          </a:p>
        </p:txBody>
      </p:sp>
      <p:pic>
        <p:nvPicPr>
          <p:cNvPr id="9" name="Picture Placeholder 8"/>
          <p:cNvPicPr>
            <a:picLocks noGrp="1" noChangeAspect="1"/>
          </p:cNvPicPr>
          <p:nvPr>
            <p:ph type="pic" sz="quarter" idx="29"/>
          </p:nvPr>
        </p:nvPicPr>
        <p:blipFill>
          <a:blip r:embed="rId2"/>
          <a:stretch>
            <a:fillRect/>
          </a:stretch>
        </p:blipFill>
        <p:spPr>
          <a:xfrm>
            <a:off x="5085016" y="1860890"/>
            <a:ext cx="2560320" cy="390235"/>
          </a:xfrm>
          <a:prstGeom prst="rect">
            <a:avLst/>
          </a:prstGeom>
          <a:noFill/>
          <a:ln>
            <a:noFill/>
          </a:ln>
        </p:spPr>
      </p:pic>
      <p:sp>
        <p:nvSpPr>
          <p:cNvPr id="5" name="Text Placeholder 2"/>
          <p:cNvSpPr>
            <a:spLocks noGrp="1"/>
          </p:cNvSpPr>
          <p:nvPr>
            <p:ph type="body" sz="quarter" idx="13"/>
          </p:nvPr>
        </p:nvSpPr>
        <p:spPr>
          <a:xfrm>
            <a:off x="461683" y="1812305"/>
            <a:ext cx="8330183" cy="921930"/>
          </a:xfrm>
        </p:spPr>
        <p:txBody>
          <a:bodyPr/>
          <a:lstStyle/>
          <a:p>
            <a:r>
              <a:rPr lang="en-IN" dirty="0"/>
              <a:t>							         and the corresponding roots are then</a:t>
            </a:r>
          </a:p>
        </p:txBody>
      </p:sp>
      <p:pic>
        <p:nvPicPr>
          <p:cNvPr id="12" name="Picture Placeholder 11"/>
          <p:cNvPicPr>
            <a:picLocks noGrp="1" noChangeAspect="1"/>
          </p:cNvPicPr>
          <p:nvPr>
            <p:ph type="pic" sz="quarter" idx="29"/>
          </p:nvPr>
        </p:nvPicPr>
        <p:blipFill>
          <a:blip r:embed="rId3"/>
          <a:stretch>
            <a:fillRect/>
          </a:stretch>
        </p:blipFill>
        <p:spPr>
          <a:xfrm>
            <a:off x="1439823" y="3007658"/>
            <a:ext cx="6400800" cy="400050"/>
          </a:xfrm>
          <a:prstGeom prst="rect">
            <a:avLst/>
          </a:prstGeom>
          <a:noFill/>
          <a:ln>
            <a:noFill/>
          </a:ln>
        </p:spPr>
      </p:pic>
      <p:sp>
        <p:nvSpPr>
          <p:cNvPr id="6" name="Text Placeholder 2"/>
          <p:cNvSpPr>
            <a:spLocks noGrp="1"/>
          </p:cNvSpPr>
          <p:nvPr>
            <p:ph type="body" sz="quarter" idx="13"/>
          </p:nvPr>
        </p:nvSpPr>
        <p:spPr>
          <a:xfrm>
            <a:off x="466166" y="3726268"/>
            <a:ext cx="8330183" cy="886076"/>
          </a:xfrm>
        </p:spPr>
        <p:txBody>
          <a:bodyPr/>
          <a:lstStyle/>
          <a:p>
            <a:r>
              <a:rPr lang="en-IN" dirty="0"/>
              <a:t>We can now distinguish three possible cases depending on the algebraic sign of</a:t>
            </a:r>
          </a:p>
        </p:txBody>
      </p:sp>
      <p:pic>
        <p:nvPicPr>
          <p:cNvPr id="15" name="Picture Placeholder 14"/>
          <p:cNvPicPr>
            <a:picLocks noGrp="1" noChangeAspect="1"/>
          </p:cNvPicPr>
          <p:nvPr>
            <p:ph type="pic" sz="quarter" idx="29"/>
          </p:nvPr>
        </p:nvPicPr>
        <p:blipFill>
          <a:blip r:embed="rId4"/>
          <a:stretch>
            <a:fillRect/>
          </a:stretch>
        </p:blipFill>
        <p:spPr>
          <a:xfrm>
            <a:off x="3410173" y="4128965"/>
            <a:ext cx="1188720" cy="440646"/>
          </a:xfrm>
          <a:prstGeom prst="rect">
            <a:avLst/>
          </a:prstGeom>
          <a:noFill/>
          <a:ln>
            <a:noFill/>
          </a:ln>
        </p:spPr>
      </p:pic>
      <p:sp>
        <p:nvSpPr>
          <p:cNvPr id="7" name="Text Placeholder 2"/>
          <p:cNvSpPr>
            <a:spLocks noGrp="1"/>
          </p:cNvSpPr>
          <p:nvPr>
            <p:ph type="body" sz="quarter" idx="13"/>
          </p:nvPr>
        </p:nvSpPr>
        <p:spPr>
          <a:xfrm>
            <a:off x="470649" y="4107267"/>
            <a:ext cx="8330183" cy="886076"/>
          </a:xfrm>
        </p:spPr>
        <p:txBody>
          <a:bodyPr/>
          <a:lstStyle/>
          <a:p>
            <a:r>
              <a:rPr lang="en-IN" dirty="0"/>
              <a:t>				     Since each solution contains the </a:t>
            </a:r>
            <a:r>
              <a:rPr lang="en-IN" i="1" dirty="0"/>
              <a:t>damping factor</a:t>
            </a:r>
            <a:endParaRPr lang="en-IN" dirty="0"/>
          </a:p>
        </p:txBody>
      </p:sp>
      <p:pic>
        <p:nvPicPr>
          <p:cNvPr id="19" name="Picture Placeholder 18"/>
          <p:cNvPicPr>
            <a:picLocks noGrp="1" noChangeAspect="1"/>
          </p:cNvPicPr>
          <p:nvPr>
            <p:ph type="pic" sz="quarter" idx="29"/>
          </p:nvPr>
        </p:nvPicPr>
        <p:blipFill>
          <a:blip r:embed="rId5"/>
          <a:stretch>
            <a:fillRect/>
          </a:stretch>
        </p:blipFill>
        <p:spPr>
          <a:xfrm>
            <a:off x="3192331" y="4515161"/>
            <a:ext cx="640080" cy="359714"/>
          </a:xfrm>
          <a:prstGeom prst="rect">
            <a:avLst/>
          </a:prstGeom>
          <a:noFill/>
          <a:ln>
            <a:noFill/>
          </a:ln>
        </p:spPr>
      </p:pic>
      <p:sp>
        <p:nvSpPr>
          <p:cNvPr id="8" name="Text Placeholder 2"/>
          <p:cNvSpPr>
            <a:spLocks noGrp="1"/>
          </p:cNvSpPr>
          <p:nvPr>
            <p:ph type="body" sz="quarter" idx="13"/>
          </p:nvPr>
        </p:nvSpPr>
        <p:spPr>
          <a:xfrm>
            <a:off x="475132" y="4461372"/>
            <a:ext cx="8330183" cy="886076"/>
          </a:xfrm>
        </p:spPr>
        <p:txBody>
          <a:bodyPr/>
          <a:lstStyle/>
          <a:p>
            <a:r>
              <a:rPr lang="en-US" i="1" dirty="0"/>
              <a:t>			       </a:t>
            </a:r>
            <a:r>
              <a:rPr lang="el-GR" i="1" dirty="0"/>
              <a:t>λ</a:t>
            </a:r>
            <a:r>
              <a:rPr lang="en-IN" i="1" dirty="0"/>
              <a:t> </a:t>
            </a:r>
            <a:r>
              <a:rPr lang="en-IN" dirty="0"/>
              <a:t>&gt; 0, the displacements of the mass become negligible as time </a:t>
            </a:r>
            <a:r>
              <a:rPr lang="en-IN" i="1" dirty="0"/>
              <a:t>t </a:t>
            </a:r>
            <a:r>
              <a:rPr lang="en-IN" dirty="0"/>
              <a:t>increases.</a:t>
            </a:r>
          </a:p>
        </p:txBody>
      </p:sp>
    </p:spTree>
    <p:extLst>
      <p:ext uri="{BB962C8B-B14F-4D97-AF65-F5344CB8AC3E}">
        <p14:creationId xmlns:p14="http://schemas.microsoft.com/office/powerpoint/2010/main" val="4087514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solidFill>
                  <a:prstClr val="white"/>
                </a:solidFill>
              </a:rPr>
              <a:t>5.1.2 Spring/Mass Systems: Free Damped Motion</a:t>
            </a:r>
            <a:r>
              <a:rPr lang="en-US" sz="2400" dirty="0">
                <a:solidFill>
                  <a:prstClr val="white"/>
                </a:solidFill>
              </a:rPr>
              <a:t> (5 of 13)</a:t>
            </a:r>
            <a:endParaRPr lang="en-IN" dirty="0"/>
          </a:p>
        </p:txBody>
      </p:sp>
      <p:pic>
        <p:nvPicPr>
          <p:cNvPr id="6" name="Picture Placeholder 5"/>
          <p:cNvPicPr>
            <a:picLocks noGrp="1" noChangeAspect="1"/>
          </p:cNvPicPr>
          <p:nvPr>
            <p:ph type="pic" sz="quarter" idx="29"/>
          </p:nvPr>
        </p:nvPicPr>
        <p:blipFill>
          <a:blip r:embed="rId2"/>
          <a:stretch>
            <a:fillRect/>
          </a:stretch>
        </p:blipFill>
        <p:spPr>
          <a:xfrm>
            <a:off x="484094" y="1480334"/>
            <a:ext cx="2834640" cy="462798"/>
          </a:xfrm>
          <a:prstGeom prst="rect">
            <a:avLst/>
          </a:prstGeom>
          <a:noFill/>
          <a:ln>
            <a:noFill/>
          </a:ln>
        </p:spPr>
      </p:pic>
      <p:sp>
        <p:nvSpPr>
          <p:cNvPr id="25" name="Text Placeholder 2"/>
          <p:cNvSpPr>
            <a:spLocks noGrp="1"/>
          </p:cNvSpPr>
          <p:nvPr>
            <p:ph type="body" sz="quarter" idx="13"/>
          </p:nvPr>
        </p:nvSpPr>
        <p:spPr>
          <a:xfrm>
            <a:off x="457200" y="1848162"/>
            <a:ext cx="8330183" cy="2180499"/>
          </a:xfrm>
        </p:spPr>
        <p:txBody>
          <a:bodyPr/>
          <a:lstStyle/>
          <a:p>
            <a:pPr>
              <a:spcBef>
                <a:spcPts val="0"/>
              </a:spcBef>
            </a:pPr>
            <a:r>
              <a:rPr lang="en-IN" dirty="0"/>
              <a:t>In this situation the system is said to be </a:t>
            </a:r>
            <a:r>
              <a:rPr lang="en-IN" b="1" dirty="0"/>
              <a:t>overdamped </a:t>
            </a:r>
            <a:r>
              <a:rPr lang="en-IN" dirty="0"/>
              <a:t>because the damping coefficient </a:t>
            </a:r>
            <a:r>
              <a:rPr lang="el-GR" i="1" dirty="0"/>
              <a:t>β</a:t>
            </a:r>
            <a:r>
              <a:rPr lang="en-IN" i="1" dirty="0"/>
              <a:t> </a:t>
            </a:r>
            <a:r>
              <a:rPr lang="en-IN" dirty="0"/>
              <a:t>is large when compared to the spring constant </a:t>
            </a:r>
            <a:r>
              <a:rPr lang="en-IN" i="1" dirty="0"/>
              <a:t>k. </a:t>
            </a:r>
          </a:p>
          <a:p>
            <a:pPr>
              <a:spcBef>
                <a:spcPts val="0"/>
              </a:spcBef>
            </a:pPr>
            <a:endParaRPr lang="en-IN" i="1" dirty="0"/>
          </a:p>
          <a:p>
            <a:pPr>
              <a:spcBef>
                <a:spcPts val="0"/>
              </a:spcBef>
            </a:pPr>
            <a:r>
              <a:rPr lang="en-IN" dirty="0"/>
              <a:t>The corresponding solution of (11) is</a:t>
            </a:r>
          </a:p>
        </p:txBody>
      </p:sp>
      <p:pic>
        <p:nvPicPr>
          <p:cNvPr id="5" name="Picture Placeholder 4"/>
          <p:cNvPicPr>
            <a:picLocks noGrp="1" noChangeAspect="1"/>
          </p:cNvPicPr>
          <p:nvPr>
            <p:ph type="pic" sz="quarter" idx="29"/>
          </p:nvPr>
        </p:nvPicPr>
        <p:blipFill>
          <a:blip r:embed="rId3"/>
          <a:stretch>
            <a:fillRect/>
          </a:stretch>
        </p:blipFill>
        <p:spPr>
          <a:xfrm>
            <a:off x="5533195" y="3370722"/>
            <a:ext cx="3291840" cy="388760"/>
          </a:xfrm>
          <a:prstGeom prst="rect">
            <a:avLst/>
          </a:prstGeom>
          <a:noFill/>
          <a:ln>
            <a:noFill/>
          </a:ln>
        </p:spPr>
      </p:pic>
      <p:pic>
        <p:nvPicPr>
          <p:cNvPr id="8" name="Picture Placeholder 7"/>
          <p:cNvPicPr>
            <a:picLocks noGrp="1" noChangeAspect="1"/>
          </p:cNvPicPr>
          <p:nvPr>
            <p:ph type="pic" sz="quarter" idx="29"/>
          </p:nvPr>
        </p:nvPicPr>
        <p:blipFill>
          <a:blip r:embed="rId4"/>
          <a:stretch>
            <a:fillRect/>
          </a:stretch>
        </p:blipFill>
        <p:spPr>
          <a:xfrm>
            <a:off x="964691" y="4298079"/>
            <a:ext cx="7498080" cy="500566"/>
          </a:xfrm>
          <a:prstGeom prst="rect">
            <a:avLst/>
          </a:prstGeom>
          <a:noFill/>
          <a:ln>
            <a:noFill/>
          </a:ln>
        </p:spPr>
      </p:pic>
    </p:spTree>
    <p:extLst>
      <p:ext uri="{BB962C8B-B14F-4D97-AF65-F5344CB8AC3E}">
        <p14:creationId xmlns:p14="http://schemas.microsoft.com/office/powerpoint/2010/main" val="216207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solidFill>
                  <a:prstClr val="white"/>
                </a:solidFill>
              </a:rPr>
              <a:t>5.1.2 Spring/Mass Systems: Free Damped Motion</a:t>
            </a:r>
            <a:r>
              <a:rPr lang="en-US" sz="2400" dirty="0">
                <a:solidFill>
                  <a:prstClr val="white"/>
                </a:solidFill>
              </a:rPr>
              <a:t> (6 of 13)</a:t>
            </a:r>
            <a:endParaRPr lang="en-IN" dirty="0"/>
          </a:p>
        </p:txBody>
      </p:sp>
      <p:sp>
        <p:nvSpPr>
          <p:cNvPr id="25" name="Text Placeholder 2"/>
          <p:cNvSpPr>
            <a:spLocks noGrp="1"/>
          </p:cNvSpPr>
          <p:nvPr>
            <p:ph type="body" sz="quarter" idx="13"/>
          </p:nvPr>
        </p:nvSpPr>
        <p:spPr>
          <a:xfrm>
            <a:off x="457200" y="1444752"/>
            <a:ext cx="8330183" cy="1021597"/>
          </a:xfrm>
        </p:spPr>
        <p:txBody>
          <a:bodyPr/>
          <a:lstStyle/>
          <a:p>
            <a:r>
              <a:rPr lang="en-IN" dirty="0"/>
              <a:t>This equation represents a smooth and </a:t>
            </a:r>
            <a:r>
              <a:rPr lang="en-IN" dirty="0" err="1"/>
              <a:t>nonoscillatory</a:t>
            </a:r>
            <a:r>
              <a:rPr lang="en-IN" dirty="0"/>
              <a:t> motion. The figure shows two possible graphs of </a:t>
            </a:r>
            <a:r>
              <a:rPr lang="en-IN" i="1" dirty="0"/>
              <a:t>x</a:t>
            </a:r>
            <a:r>
              <a:rPr lang="en-IN" dirty="0"/>
              <a:t>(</a:t>
            </a:r>
            <a:r>
              <a:rPr lang="en-IN" i="1" dirty="0"/>
              <a:t>t</a:t>
            </a:r>
            <a:r>
              <a:rPr lang="en-IN" dirty="0"/>
              <a:t>).</a:t>
            </a:r>
          </a:p>
        </p:txBody>
      </p:sp>
      <p:sp>
        <p:nvSpPr>
          <p:cNvPr id="11" name="Text Placeholder 2"/>
          <p:cNvSpPr>
            <a:spLocks noGrp="1"/>
          </p:cNvSpPr>
          <p:nvPr>
            <p:ph type="body" sz="quarter" idx="13"/>
          </p:nvPr>
        </p:nvSpPr>
        <p:spPr>
          <a:xfrm>
            <a:off x="2783541" y="5509458"/>
            <a:ext cx="3576918" cy="381718"/>
          </a:xfrm>
        </p:spPr>
        <p:txBody>
          <a:bodyPr/>
          <a:lstStyle/>
          <a:p>
            <a:pPr algn="ctr"/>
            <a:r>
              <a:rPr lang="en-IN" sz="1200" b="1" dirty="0"/>
              <a:t>Figure 5.1.8</a:t>
            </a:r>
          </a:p>
        </p:txBody>
      </p:sp>
      <p:sp>
        <p:nvSpPr>
          <p:cNvPr id="12" name="Text Placeholder 2"/>
          <p:cNvSpPr>
            <a:spLocks noGrp="1"/>
          </p:cNvSpPr>
          <p:nvPr>
            <p:ph type="body" sz="quarter" idx="13"/>
          </p:nvPr>
        </p:nvSpPr>
        <p:spPr>
          <a:xfrm>
            <a:off x="2081236" y="5168800"/>
            <a:ext cx="4981529" cy="478967"/>
          </a:xfrm>
        </p:spPr>
        <p:txBody>
          <a:bodyPr/>
          <a:lstStyle/>
          <a:p>
            <a:pPr algn="ctr"/>
            <a:r>
              <a:rPr lang="en-IN" sz="1400" dirty="0"/>
              <a:t>Motion of an overdamped system</a:t>
            </a:r>
          </a:p>
        </p:txBody>
      </p:sp>
      <p:pic>
        <p:nvPicPr>
          <p:cNvPr id="13" name="Picture Placeholder 12" descr="Two curves are graphed on the coordinate plane. The horizontal axis is labeled: t. The vertical axis is labeled: x. One curve begins on the x axis  goes down and to the right in the first quadrant  and ends above the t axis. The second curve begins on the x axis between the origin and the first curve  goes down and to the right in the first quadrant  intersects the t axis  enters the fourth quadrant  reaches a low point  then goes up and to the right  and ends under the t axis."/>
          <p:cNvPicPr>
            <a:picLocks noGrp="1" noChangeAspect="1"/>
          </p:cNvPicPr>
          <p:nvPr>
            <p:ph type="pic" sz="quarter" idx="29"/>
          </p:nvPr>
        </p:nvPicPr>
        <p:blipFill>
          <a:blip r:embed="rId2"/>
          <a:stretch>
            <a:fillRect/>
          </a:stretch>
        </p:blipFill>
        <p:spPr>
          <a:xfrm>
            <a:off x="2894977" y="2466349"/>
            <a:ext cx="3657600" cy="2455275"/>
          </a:xfrm>
          <a:prstGeom prst="rect">
            <a:avLst/>
          </a:prstGeom>
          <a:noFill/>
          <a:ln>
            <a:noFill/>
          </a:ln>
        </p:spPr>
      </p:pic>
    </p:spTree>
    <p:extLst>
      <p:ext uri="{BB962C8B-B14F-4D97-AF65-F5344CB8AC3E}">
        <p14:creationId xmlns:p14="http://schemas.microsoft.com/office/powerpoint/2010/main" val="3357742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solidFill>
                  <a:prstClr val="white"/>
                </a:solidFill>
              </a:rPr>
              <a:t>5.1.2 Spring/Mass Systems: Free Damped Motion</a:t>
            </a:r>
            <a:r>
              <a:rPr lang="en-US" sz="2400" dirty="0">
                <a:solidFill>
                  <a:prstClr val="white"/>
                </a:solidFill>
              </a:rPr>
              <a:t> (7 of 13)</a:t>
            </a:r>
            <a:endParaRPr lang="en-IN" dirty="0"/>
          </a:p>
        </p:txBody>
      </p:sp>
      <p:pic>
        <p:nvPicPr>
          <p:cNvPr id="4" name="Picture Placeholder 3"/>
          <p:cNvPicPr>
            <a:picLocks noGrp="1" noChangeAspect="1"/>
          </p:cNvPicPr>
          <p:nvPr>
            <p:ph type="pic" sz="quarter" idx="29"/>
          </p:nvPr>
        </p:nvPicPr>
        <p:blipFill>
          <a:blip r:embed="rId2"/>
          <a:stretch>
            <a:fillRect/>
          </a:stretch>
        </p:blipFill>
        <p:spPr>
          <a:xfrm>
            <a:off x="497541" y="1435210"/>
            <a:ext cx="2834640" cy="388307"/>
          </a:xfrm>
          <a:prstGeom prst="rect">
            <a:avLst/>
          </a:prstGeom>
          <a:noFill/>
          <a:ln>
            <a:noFill/>
          </a:ln>
        </p:spPr>
      </p:pic>
      <p:sp>
        <p:nvSpPr>
          <p:cNvPr id="25" name="Text Placeholder 2"/>
          <p:cNvSpPr>
            <a:spLocks noGrp="1"/>
          </p:cNvSpPr>
          <p:nvPr>
            <p:ph type="body" sz="quarter" idx="13"/>
          </p:nvPr>
        </p:nvSpPr>
        <p:spPr>
          <a:xfrm>
            <a:off x="457200" y="1848162"/>
            <a:ext cx="8330183" cy="2140742"/>
          </a:xfrm>
        </p:spPr>
        <p:txBody>
          <a:bodyPr/>
          <a:lstStyle/>
          <a:p>
            <a:pPr>
              <a:spcBef>
                <a:spcPts val="0"/>
              </a:spcBef>
            </a:pPr>
            <a:r>
              <a:rPr lang="en-IN" dirty="0"/>
              <a:t>The system is said to be </a:t>
            </a:r>
            <a:r>
              <a:rPr lang="en-IN" b="1" dirty="0"/>
              <a:t>critically damped </a:t>
            </a:r>
            <a:r>
              <a:rPr lang="en-IN" dirty="0"/>
              <a:t>because any slight decrease in the damping force would result in oscillatory motion. </a:t>
            </a:r>
          </a:p>
          <a:p>
            <a:pPr>
              <a:spcBef>
                <a:spcPts val="0"/>
              </a:spcBef>
            </a:pPr>
            <a:endParaRPr lang="en-IN" dirty="0"/>
          </a:p>
          <a:p>
            <a:pPr>
              <a:spcBef>
                <a:spcPts val="0"/>
              </a:spcBef>
            </a:pPr>
            <a:r>
              <a:rPr lang="en-IN" dirty="0"/>
              <a:t>The general solution of (11) is</a:t>
            </a:r>
          </a:p>
        </p:txBody>
      </p:sp>
      <p:pic>
        <p:nvPicPr>
          <p:cNvPr id="9" name="Picture Placeholder 8"/>
          <p:cNvPicPr>
            <a:picLocks noGrp="1" noChangeAspect="1"/>
          </p:cNvPicPr>
          <p:nvPr>
            <p:ph type="pic" sz="quarter" idx="29"/>
          </p:nvPr>
        </p:nvPicPr>
        <p:blipFill>
          <a:blip r:embed="rId3"/>
          <a:stretch>
            <a:fillRect/>
          </a:stretch>
        </p:blipFill>
        <p:spPr>
          <a:xfrm>
            <a:off x="4622291" y="3372499"/>
            <a:ext cx="3291840" cy="412769"/>
          </a:xfrm>
          <a:prstGeom prst="rect">
            <a:avLst/>
          </a:prstGeom>
          <a:noFill/>
          <a:ln>
            <a:noFill/>
          </a:ln>
        </p:spPr>
      </p:pic>
      <p:pic>
        <p:nvPicPr>
          <p:cNvPr id="11" name="Picture Placeholder 10"/>
          <p:cNvPicPr>
            <a:picLocks noGrp="1" noChangeAspect="1"/>
          </p:cNvPicPr>
          <p:nvPr>
            <p:ph type="pic" sz="quarter" idx="29"/>
          </p:nvPr>
        </p:nvPicPr>
        <p:blipFill>
          <a:blip r:embed="rId4"/>
          <a:stretch>
            <a:fillRect/>
          </a:stretch>
        </p:blipFill>
        <p:spPr>
          <a:xfrm>
            <a:off x="1857576" y="4298406"/>
            <a:ext cx="6400800" cy="533400"/>
          </a:xfrm>
          <a:prstGeom prst="rect">
            <a:avLst/>
          </a:prstGeom>
          <a:noFill/>
          <a:ln>
            <a:noFill/>
          </a:ln>
        </p:spPr>
      </p:pic>
    </p:spTree>
    <p:extLst>
      <p:ext uri="{BB962C8B-B14F-4D97-AF65-F5344CB8AC3E}">
        <p14:creationId xmlns:p14="http://schemas.microsoft.com/office/powerpoint/2010/main" val="4043566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dirty="0"/>
              <a:t>Linear Models: Initial-Value Problems </a:t>
            </a:r>
            <a:r>
              <a:rPr lang="en-US" sz="3100" dirty="0"/>
              <a:t>(2 of 2)</a:t>
            </a:r>
            <a:endParaRPr lang="en-IN" sz="3100" dirty="0"/>
          </a:p>
        </p:txBody>
      </p:sp>
      <p:sp>
        <p:nvSpPr>
          <p:cNvPr id="3" name="Text Placeholder 2"/>
          <p:cNvSpPr>
            <a:spLocks noGrp="1"/>
          </p:cNvSpPr>
          <p:nvPr>
            <p:ph type="body" sz="quarter" idx="13"/>
          </p:nvPr>
        </p:nvSpPr>
        <p:spPr>
          <a:xfrm>
            <a:off x="457200" y="1444753"/>
            <a:ext cx="8335962" cy="3113800"/>
          </a:xfrm>
        </p:spPr>
        <p:txBody>
          <a:bodyPr/>
          <a:lstStyle/>
          <a:p>
            <a:r>
              <a:rPr lang="en-IN" dirty="0"/>
              <a:t>The function </a:t>
            </a:r>
            <a:r>
              <a:rPr lang="en-IN" i="1" dirty="0"/>
              <a:t>g </a:t>
            </a:r>
            <a:r>
              <a:rPr lang="en-IN" dirty="0"/>
              <a:t>is variously called the </a:t>
            </a:r>
            <a:r>
              <a:rPr lang="en-IN" b="1" dirty="0"/>
              <a:t>driving function, forcing function, </a:t>
            </a:r>
            <a:r>
              <a:rPr lang="en-IN" dirty="0"/>
              <a:t>or </a:t>
            </a:r>
            <a:r>
              <a:rPr lang="en-IN" b="1" dirty="0"/>
              <a:t>input </a:t>
            </a:r>
            <a:r>
              <a:rPr lang="en-IN" dirty="0"/>
              <a:t>of the system. </a:t>
            </a:r>
          </a:p>
          <a:p>
            <a:endParaRPr lang="en-IN" dirty="0"/>
          </a:p>
          <a:p>
            <a:r>
              <a:rPr lang="en-IN" dirty="0"/>
              <a:t>A solution </a:t>
            </a:r>
            <a:r>
              <a:rPr lang="en-IN" i="1" dirty="0"/>
              <a:t>y</a:t>
            </a:r>
            <a:r>
              <a:rPr lang="en-IN" dirty="0"/>
              <a:t>(</a:t>
            </a:r>
            <a:r>
              <a:rPr lang="en-IN" i="1" dirty="0"/>
              <a:t>t</a:t>
            </a:r>
            <a:r>
              <a:rPr lang="en-IN" dirty="0"/>
              <a:t>) of the differential equation on an interval </a:t>
            </a:r>
            <a:r>
              <a:rPr lang="en-IN" i="1" dirty="0"/>
              <a:t>I </a:t>
            </a:r>
            <a:r>
              <a:rPr lang="en-IN" dirty="0"/>
              <a:t>containing </a:t>
            </a:r>
            <a:r>
              <a:rPr lang="en-IN" i="1" dirty="0"/>
              <a:t>t </a:t>
            </a:r>
            <a:r>
              <a:rPr lang="en-IN" dirty="0"/>
              <a:t>= 0 that satisfies the initial conditions is called the </a:t>
            </a:r>
            <a:r>
              <a:rPr lang="en-IN" b="1" dirty="0"/>
              <a:t>response </a:t>
            </a:r>
            <a:r>
              <a:rPr lang="en-IN" dirty="0"/>
              <a:t>or </a:t>
            </a:r>
            <a:r>
              <a:rPr lang="en-IN" b="1" dirty="0"/>
              <a:t>output </a:t>
            </a:r>
            <a:r>
              <a:rPr lang="en-IN" dirty="0"/>
              <a:t>of the system.</a:t>
            </a:r>
            <a:endParaRPr lang="en-US" dirty="0"/>
          </a:p>
        </p:txBody>
      </p:sp>
    </p:spTree>
    <p:extLst>
      <p:ext uri="{BB962C8B-B14F-4D97-AF65-F5344CB8AC3E}">
        <p14:creationId xmlns:p14="http://schemas.microsoft.com/office/powerpoint/2010/main" val="11333347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solidFill>
                  <a:prstClr val="white"/>
                </a:solidFill>
              </a:rPr>
              <a:t>5.1.2 Spring/Mass Systems: Free Damped Motion</a:t>
            </a:r>
            <a:r>
              <a:rPr lang="en-US" sz="2400" dirty="0">
                <a:solidFill>
                  <a:prstClr val="white"/>
                </a:solidFill>
              </a:rPr>
              <a:t> (8 of 13)</a:t>
            </a:r>
            <a:endParaRPr lang="en-IN" dirty="0"/>
          </a:p>
        </p:txBody>
      </p:sp>
      <p:sp>
        <p:nvSpPr>
          <p:cNvPr id="25" name="Text Placeholder 2"/>
          <p:cNvSpPr>
            <a:spLocks noGrp="1"/>
          </p:cNvSpPr>
          <p:nvPr>
            <p:ph type="body" sz="quarter" idx="13"/>
          </p:nvPr>
        </p:nvSpPr>
        <p:spPr>
          <a:xfrm>
            <a:off x="457200" y="1444752"/>
            <a:ext cx="8330183" cy="527414"/>
          </a:xfrm>
        </p:spPr>
        <p:txBody>
          <a:bodyPr/>
          <a:lstStyle/>
          <a:p>
            <a:r>
              <a:rPr lang="en-IN" dirty="0"/>
              <a:t>Some graphs of typical motion are given in the figure. </a:t>
            </a:r>
          </a:p>
        </p:txBody>
      </p:sp>
      <p:sp>
        <p:nvSpPr>
          <p:cNvPr id="11" name="Text Placeholder 2"/>
          <p:cNvSpPr>
            <a:spLocks noGrp="1"/>
          </p:cNvSpPr>
          <p:nvPr>
            <p:ph type="body" sz="quarter" idx="13"/>
          </p:nvPr>
        </p:nvSpPr>
        <p:spPr>
          <a:xfrm>
            <a:off x="2783541" y="4447145"/>
            <a:ext cx="3576918" cy="381718"/>
          </a:xfrm>
        </p:spPr>
        <p:txBody>
          <a:bodyPr/>
          <a:lstStyle/>
          <a:p>
            <a:pPr algn="ctr"/>
            <a:r>
              <a:rPr lang="en-IN" sz="1200" b="1" dirty="0"/>
              <a:t>Figure 5.1.9</a:t>
            </a:r>
          </a:p>
        </p:txBody>
      </p:sp>
      <p:sp>
        <p:nvSpPr>
          <p:cNvPr id="12" name="Text Placeholder 2"/>
          <p:cNvSpPr>
            <a:spLocks noGrp="1"/>
          </p:cNvSpPr>
          <p:nvPr>
            <p:ph type="body" sz="quarter" idx="13"/>
          </p:nvPr>
        </p:nvSpPr>
        <p:spPr>
          <a:xfrm>
            <a:off x="2081236" y="4106487"/>
            <a:ext cx="4981529" cy="478967"/>
          </a:xfrm>
        </p:spPr>
        <p:txBody>
          <a:bodyPr/>
          <a:lstStyle/>
          <a:p>
            <a:pPr algn="ctr"/>
            <a:r>
              <a:rPr lang="en-IN" sz="1400" dirty="0"/>
              <a:t>Motion of a critically damped system</a:t>
            </a:r>
          </a:p>
        </p:txBody>
      </p:sp>
      <p:pic>
        <p:nvPicPr>
          <p:cNvPr id="4" name="Picture Placeholder 3" descr="Two curves are graphed on the coordinate plane. The horizontal axis is labeled: t. The vertical axis is labeled: x. One curve is graphed in the first quadrant. It begins on the x axis  goes up and to the right  reaches a high point  goes down and to the right  and ends above the t axis. The second curve is graphed in the fourth quadrant. It begins on the negative x axis  goes up and to the right  and ends under the t axis."/>
          <p:cNvPicPr>
            <a:picLocks noGrp="1" noChangeAspect="1"/>
          </p:cNvPicPr>
          <p:nvPr>
            <p:ph type="pic" sz="quarter" idx="29"/>
          </p:nvPr>
        </p:nvPicPr>
        <p:blipFill>
          <a:blip r:embed="rId2" cstate="print">
            <a:extLst>
              <a:ext uri="{28A0092B-C50C-407E-A947-70E740481C1C}">
                <a14:useLocalDpi xmlns:a14="http://schemas.microsoft.com/office/drawing/2010/main"/>
              </a:ext>
            </a:extLst>
          </a:blip>
          <a:stretch>
            <a:fillRect/>
          </a:stretch>
        </p:blipFill>
        <p:spPr>
          <a:xfrm>
            <a:off x="3525011" y="2107999"/>
            <a:ext cx="2194560" cy="1881052"/>
          </a:xfrm>
          <a:prstGeom prst="rect">
            <a:avLst/>
          </a:prstGeom>
          <a:noFill/>
          <a:ln>
            <a:noFill/>
          </a:ln>
        </p:spPr>
      </p:pic>
      <p:sp>
        <p:nvSpPr>
          <p:cNvPr id="7" name="Text Placeholder 2"/>
          <p:cNvSpPr>
            <a:spLocks noGrp="1"/>
          </p:cNvSpPr>
          <p:nvPr>
            <p:ph type="body" sz="quarter" idx="13"/>
          </p:nvPr>
        </p:nvSpPr>
        <p:spPr>
          <a:xfrm>
            <a:off x="461684" y="4855757"/>
            <a:ext cx="8325700" cy="1415053"/>
          </a:xfrm>
        </p:spPr>
        <p:txBody>
          <a:bodyPr/>
          <a:lstStyle/>
          <a:p>
            <a:r>
              <a:rPr lang="en-IN" dirty="0"/>
              <a:t>Notice that the motion is quite similar to that of an overdamped system. It is also apparent from (14) that the mass can pass through the equilibrium position at most one time.</a:t>
            </a:r>
          </a:p>
        </p:txBody>
      </p:sp>
    </p:spTree>
    <p:extLst>
      <p:ext uri="{BB962C8B-B14F-4D97-AF65-F5344CB8AC3E}">
        <p14:creationId xmlns:p14="http://schemas.microsoft.com/office/powerpoint/2010/main" val="2830730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solidFill>
                  <a:prstClr val="white"/>
                </a:solidFill>
              </a:rPr>
              <a:t>5.1.2 Spring/Mass Systems: Free Damped Motion</a:t>
            </a:r>
            <a:r>
              <a:rPr lang="en-US" sz="2400" dirty="0">
                <a:solidFill>
                  <a:prstClr val="white"/>
                </a:solidFill>
              </a:rPr>
              <a:t> (9 of 13)</a:t>
            </a:r>
            <a:endParaRPr lang="en-IN" dirty="0"/>
          </a:p>
        </p:txBody>
      </p:sp>
      <p:pic>
        <p:nvPicPr>
          <p:cNvPr id="5" name="Picture Placeholder 4"/>
          <p:cNvPicPr>
            <a:picLocks noGrp="1" noChangeAspect="1"/>
          </p:cNvPicPr>
          <p:nvPr>
            <p:ph type="pic" sz="quarter" idx="29"/>
          </p:nvPr>
        </p:nvPicPr>
        <p:blipFill>
          <a:blip r:embed="rId2"/>
          <a:stretch>
            <a:fillRect/>
          </a:stretch>
        </p:blipFill>
        <p:spPr>
          <a:xfrm>
            <a:off x="510988" y="1496276"/>
            <a:ext cx="2834640" cy="351886"/>
          </a:xfrm>
          <a:prstGeom prst="rect">
            <a:avLst/>
          </a:prstGeom>
          <a:noFill/>
          <a:ln>
            <a:noFill/>
          </a:ln>
        </p:spPr>
      </p:pic>
      <p:sp>
        <p:nvSpPr>
          <p:cNvPr id="25" name="Text Placeholder 2"/>
          <p:cNvSpPr>
            <a:spLocks noGrp="1"/>
          </p:cNvSpPr>
          <p:nvPr>
            <p:ph type="body" sz="quarter" idx="13"/>
          </p:nvPr>
        </p:nvSpPr>
        <p:spPr>
          <a:xfrm>
            <a:off x="457200" y="1848162"/>
            <a:ext cx="8330183" cy="2038038"/>
          </a:xfrm>
        </p:spPr>
        <p:txBody>
          <a:bodyPr/>
          <a:lstStyle/>
          <a:p>
            <a:pPr>
              <a:spcBef>
                <a:spcPts val="0"/>
              </a:spcBef>
            </a:pPr>
            <a:r>
              <a:rPr lang="en-IN" dirty="0"/>
              <a:t>In this case the system is said to be </a:t>
            </a:r>
            <a:r>
              <a:rPr lang="en-IN" b="1" dirty="0"/>
              <a:t>underdamped, </a:t>
            </a:r>
            <a:r>
              <a:rPr lang="en-IN" dirty="0"/>
              <a:t>since the damping coefficient is small in comparison to the spring  constant. The roots </a:t>
            </a:r>
            <a:r>
              <a:rPr lang="en-IN" i="1" dirty="0"/>
              <a:t>m</a:t>
            </a:r>
            <a:r>
              <a:rPr lang="en-IN" baseline="-25000" dirty="0"/>
              <a:t>1</a:t>
            </a:r>
            <a:r>
              <a:rPr lang="en-IN" dirty="0"/>
              <a:t> and </a:t>
            </a:r>
            <a:r>
              <a:rPr lang="en-IN" i="1" dirty="0"/>
              <a:t>m</a:t>
            </a:r>
            <a:r>
              <a:rPr lang="en-IN" baseline="-25000" dirty="0"/>
              <a:t>2</a:t>
            </a:r>
            <a:r>
              <a:rPr lang="en-IN" dirty="0"/>
              <a:t> are now complex:</a:t>
            </a:r>
          </a:p>
        </p:txBody>
      </p:sp>
      <p:pic>
        <p:nvPicPr>
          <p:cNvPr id="7" name="Picture Placeholder 6"/>
          <p:cNvPicPr>
            <a:picLocks noGrp="1" noChangeAspect="1"/>
          </p:cNvPicPr>
          <p:nvPr>
            <p:ph type="pic" sz="quarter" idx="29"/>
          </p:nvPr>
        </p:nvPicPr>
        <p:blipFill>
          <a:blip r:embed="rId3"/>
          <a:stretch>
            <a:fillRect/>
          </a:stretch>
        </p:blipFill>
        <p:spPr>
          <a:xfrm>
            <a:off x="1097303" y="3249530"/>
            <a:ext cx="7040880" cy="425775"/>
          </a:xfrm>
          <a:prstGeom prst="rect">
            <a:avLst/>
          </a:prstGeom>
          <a:noFill/>
          <a:ln>
            <a:noFill/>
          </a:ln>
        </p:spPr>
      </p:pic>
      <p:sp>
        <p:nvSpPr>
          <p:cNvPr id="12" name="Text Placeholder 2"/>
          <p:cNvSpPr>
            <a:spLocks noGrp="1"/>
          </p:cNvSpPr>
          <p:nvPr>
            <p:ph type="body" sz="quarter" idx="13"/>
          </p:nvPr>
        </p:nvSpPr>
        <p:spPr>
          <a:xfrm>
            <a:off x="461683" y="4235825"/>
            <a:ext cx="8330183" cy="580372"/>
          </a:xfrm>
        </p:spPr>
        <p:txBody>
          <a:bodyPr/>
          <a:lstStyle/>
          <a:p>
            <a:pPr>
              <a:spcBef>
                <a:spcPts val="0"/>
              </a:spcBef>
            </a:pPr>
            <a:r>
              <a:rPr lang="en-IN" dirty="0"/>
              <a:t>Thus the general solution of equation (11) is</a:t>
            </a:r>
          </a:p>
        </p:txBody>
      </p:sp>
      <p:pic>
        <p:nvPicPr>
          <p:cNvPr id="10" name="Picture Placeholder 9"/>
          <p:cNvPicPr>
            <a:picLocks noGrp="1" noChangeAspect="1"/>
          </p:cNvPicPr>
          <p:nvPr>
            <p:ph type="pic" sz="quarter" idx="29"/>
          </p:nvPr>
        </p:nvPicPr>
        <p:blipFill>
          <a:blip r:embed="rId4"/>
          <a:stretch>
            <a:fillRect/>
          </a:stretch>
        </p:blipFill>
        <p:spPr>
          <a:xfrm>
            <a:off x="832103" y="4925464"/>
            <a:ext cx="7955280" cy="480715"/>
          </a:xfrm>
          <a:prstGeom prst="rect">
            <a:avLst/>
          </a:prstGeom>
          <a:noFill/>
          <a:ln>
            <a:noFill/>
          </a:ln>
        </p:spPr>
      </p:pic>
    </p:spTree>
    <p:extLst>
      <p:ext uri="{BB962C8B-B14F-4D97-AF65-F5344CB8AC3E}">
        <p14:creationId xmlns:p14="http://schemas.microsoft.com/office/powerpoint/2010/main" val="3317576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solidFill>
                  <a:prstClr val="white"/>
                </a:solidFill>
              </a:rPr>
              <a:t>5.1.2 Spring/Mass Systems: Free Damped Motion</a:t>
            </a:r>
            <a:r>
              <a:rPr lang="en-US" sz="2400" dirty="0">
                <a:solidFill>
                  <a:prstClr val="white"/>
                </a:solidFill>
              </a:rPr>
              <a:t> (10 of 13)</a:t>
            </a:r>
            <a:endParaRPr lang="en-IN" dirty="0"/>
          </a:p>
        </p:txBody>
      </p:sp>
      <p:sp>
        <p:nvSpPr>
          <p:cNvPr id="25" name="Text Placeholder 2"/>
          <p:cNvSpPr>
            <a:spLocks noGrp="1"/>
          </p:cNvSpPr>
          <p:nvPr>
            <p:ph type="body" sz="quarter" idx="13"/>
          </p:nvPr>
        </p:nvSpPr>
        <p:spPr>
          <a:xfrm>
            <a:off x="457200" y="1444752"/>
            <a:ext cx="8330183" cy="527414"/>
          </a:xfrm>
        </p:spPr>
        <p:txBody>
          <a:bodyPr/>
          <a:lstStyle/>
          <a:p>
            <a:r>
              <a:rPr lang="en-IN" dirty="0"/>
              <a:t>As indicated in the figure, the motion described by (15) is oscillatory; but because of the coefficient</a:t>
            </a:r>
          </a:p>
        </p:txBody>
      </p:sp>
      <p:pic>
        <p:nvPicPr>
          <p:cNvPr id="8" name="Picture Placeholder 7"/>
          <p:cNvPicPr>
            <a:picLocks noGrp="1" noChangeAspect="1"/>
          </p:cNvPicPr>
          <p:nvPr>
            <p:ph type="pic" sz="quarter" idx="29"/>
          </p:nvPr>
        </p:nvPicPr>
        <p:blipFill>
          <a:blip r:embed="rId2"/>
          <a:stretch>
            <a:fillRect/>
          </a:stretch>
        </p:blipFill>
        <p:spPr>
          <a:xfrm>
            <a:off x="6109836" y="1834959"/>
            <a:ext cx="731520" cy="427658"/>
          </a:xfrm>
          <a:prstGeom prst="rect">
            <a:avLst/>
          </a:prstGeom>
          <a:noFill/>
          <a:ln>
            <a:noFill/>
          </a:ln>
        </p:spPr>
      </p:pic>
      <p:sp>
        <p:nvSpPr>
          <p:cNvPr id="7" name="Text Placeholder 2"/>
          <p:cNvSpPr>
            <a:spLocks noGrp="1"/>
          </p:cNvSpPr>
          <p:nvPr>
            <p:ph type="body" sz="quarter" idx="13"/>
          </p:nvPr>
        </p:nvSpPr>
        <p:spPr>
          <a:xfrm>
            <a:off x="461684" y="1803276"/>
            <a:ext cx="8549794" cy="1415053"/>
          </a:xfrm>
        </p:spPr>
        <p:txBody>
          <a:bodyPr/>
          <a:lstStyle/>
          <a:p>
            <a:r>
              <a:rPr lang="en-IN" dirty="0"/>
              <a:t>						          the amplitudes of vibration</a:t>
            </a:r>
          </a:p>
        </p:txBody>
      </p:sp>
      <p:pic>
        <p:nvPicPr>
          <p:cNvPr id="14" name="Picture Placeholder 13"/>
          <p:cNvPicPr>
            <a:picLocks noGrp="1" noChangeAspect="1"/>
          </p:cNvPicPr>
          <p:nvPr>
            <p:ph type="pic" sz="quarter" idx="29"/>
          </p:nvPr>
        </p:nvPicPr>
        <p:blipFill>
          <a:blip r:embed="rId3"/>
          <a:stretch>
            <a:fillRect/>
          </a:stretch>
        </p:blipFill>
        <p:spPr>
          <a:xfrm>
            <a:off x="2120881" y="2269689"/>
            <a:ext cx="1828800" cy="394855"/>
          </a:xfrm>
          <a:prstGeom prst="rect">
            <a:avLst/>
          </a:prstGeom>
          <a:noFill/>
          <a:ln>
            <a:noFill/>
          </a:ln>
        </p:spPr>
      </p:pic>
      <p:sp>
        <p:nvSpPr>
          <p:cNvPr id="11" name="Text Placeholder 2"/>
          <p:cNvSpPr>
            <a:spLocks noGrp="1"/>
          </p:cNvSpPr>
          <p:nvPr>
            <p:ph type="body" sz="quarter" idx="13"/>
          </p:nvPr>
        </p:nvSpPr>
        <p:spPr>
          <a:xfrm>
            <a:off x="2783541" y="5711163"/>
            <a:ext cx="3576918" cy="381718"/>
          </a:xfrm>
        </p:spPr>
        <p:txBody>
          <a:bodyPr/>
          <a:lstStyle/>
          <a:p>
            <a:pPr algn="ctr"/>
            <a:r>
              <a:rPr lang="en-IN" sz="1200" b="1" dirty="0"/>
              <a:t>Figure 5.1.10</a:t>
            </a:r>
          </a:p>
        </p:txBody>
      </p:sp>
      <p:sp>
        <p:nvSpPr>
          <p:cNvPr id="12" name="Text Placeholder 2"/>
          <p:cNvSpPr>
            <a:spLocks noGrp="1"/>
          </p:cNvSpPr>
          <p:nvPr>
            <p:ph type="body" sz="quarter" idx="13"/>
          </p:nvPr>
        </p:nvSpPr>
        <p:spPr>
          <a:xfrm>
            <a:off x="2081236" y="5370505"/>
            <a:ext cx="4981529" cy="478967"/>
          </a:xfrm>
        </p:spPr>
        <p:txBody>
          <a:bodyPr/>
          <a:lstStyle/>
          <a:p>
            <a:pPr algn="ctr"/>
            <a:r>
              <a:rPr lang="en-IN" sz="1400" dirty="0"/>
              <a:t>Motion of an underdamped system</a:t>
            </a:r>
          </a:p>
        </p:txBody>
      </p:sp>
      <p:pic>
        <p:nvPicPr>
          <p:cNvPr id="5" name="Picture Placeholder 4" descr="Two curves are graphed on the coordinate plane. The horizontal axis is labeled: t. The vertical axis is labeled: x. One curve is a sinusoidal waveform and is labeled: undamped. The wave goes from left to right and oscillates about x = 0. It begins on the x axis  goes down and to the right in the first quadrant  intersects the t axis  enters the fourth quadrant  reaches a low point  then goes up and to the right  intersects the t axis  enters the first quadrant  reaches a high point  then goes down and to the right  and the cycle continues. The second curve is an oscillating curve with decreasing amplitude from left to right and is labeled: underdamped. The curve begins from the same point on the x axis as the curve undamped and follows the same trend  intersecting the t axis at the same points. The curves are superimposed on each other on the left side of the viewing window before they enter the fourth quadrant. The curve underdamped remains between the curve undamped and the t axis."/>
          <p:cNvPicPr>
            <a:picLocks noGrp="1" noChangeAspect="1"/>
          </p:cNvPicPr>
          <p:nvPr>
            <p:ph type="pic" sz="quarter" idx="29"/>
          </p:nvPr>
        </p:nvPicPr>
        <p:blipFill>
          <a:blip r:embed="rId4"/>
          <a:stretch>
            <a:fillRect/>
          </a:stretch>
        </p:blipFill>
        <p:spPr>
          <a:xfrm>
            <a:off x="2874980" y="2844095"/>
            <a:ext cx="3566160" cy="2526410"/>
          </a:xfrm>
          <a:prstGeom prst="rect">
            <a:avLst/>
          </a:prstGeom>
          <a:noFill/>
          <a:ln>
            <a:noFill/>
          </a:ln>
        </p:spPr>
      </p:pic>
    </p:spTree>
    <p:extLst>
      <p:ext uri="{BB962C8B-B14F-4D97-AF65-F5344CB8AC3E}">
        <p14:creationId xmlns:p14="http://schemas.microsoft.com/office/powerpoint/2010/main" val="1152456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Example 3 – </a:t>
            </a:r>
            <a:r>
              <a:rPr lang="en-IN" sz="3500" dirty="0"/>
              <a:t>Overdamped Motion (1 of 4)</a:t>
            </a:r>
          </a:p>
        </p:txBody>
      </p:sp>
      <p:sp>
        <p:nvSpPr>
          <p:cNvPr id="3" name="Text Placeholder 2"/>
          <p:cNvSpPr>
            <a:spLocks noGrp="1"/>
          </p:cNvSpPr>
          <p:nvPr>
            <p:ph type="body" sz="quarter" idx="13"/>
          </p:nvPr>
        </p:nvSpPr>
        <p:spPr>
          <a:xfrm>
            <a:off x="457199" y="1444754"/>
            <a:ext cx="8162365" cy="848594"/>
          </a:xfrm>
        </p:spPr>
        <p:txBody>
          <a:bodyPr/>
          <a:lstStyle/>
          <a:p>
            <a:r>
              <a:rPr lang="en-IN" dirty="0"/>
              <a:t>It is readily verified that the solution of the initial-value problem</a:t>
            </a:r>
            <a:endParaRPr lang="en-US" dirty="0"/>
          </a:p>
        </p:txBody>
      </p:sp>
      <p:pic>
        <p:nvPicPr>
          <p:cNvPr id="6" name="Picture Placeholder 5"/>
          <p:cNvPicPr>
            <a:picLocks noGrp="1" noChangeAspect="1"/>
          </p:cNvPicPr>
          <p:nvPr>
            <p:ph type="pic" sz="quarter" idx="29"/>
          </p:nvPr>
        </p:nvPicPr>
        <p:blipFill>
          <a:blip r:embed="rId2" cstate="print">
            <a:extLst>
              <a:ext uri="{28A0092B-C50C-407E-A947-70E740481C1C}">
                <a14:useLocalDpi xmlns:a14="http://schemas.microsoft.com/office/drawing/2010/main"/>
              </a:ext>
            </a:extLst>
          </a:blip>
          <a:stretch>
            <a:fillRect/>
          </a:stretch>
        </p:blipFill>
        <p:spPr>
          <a:xfrm>
            <a:off x="457199" y="2582226"/>
            <a:ext cx="8229600" cy="1348223"/>
          </a:xfrm>
          <a:prstGeom prst="rect">
            <a:avLst/>
          </a:prstGeom>
          <a:noFill/>
          <a:ln>
            <a:noFill/>
          </a:ln>
        </p:spPr>
      </p:pic>
      <p:sp>
        <p:nvSpPr>
          <p:cNvPr id="5" name="Text Placeholder 2"/>
          <p:cNvSpPr>
            <a:spLocks noGrp="1"/>
          </p:cNvSpPr>
          <p:nvPr>
            <p:ph type="body" sz="quarter" idx="13"/>
          </p:nvPr>
        </p:nvSpPr>
        <p:spPr>
          <a:xfrm>
            <a:off x="461682" y="4219328"/>
            <a:ext cx="8162365" cy="1603248"/>
          </a:xfrm>
        </p:spPr>
        <p:txBody>
          <a:bodyPr/>
          <a:lstStyle/>
          <a:p>
            <a:r>
              <a:rPr lang="en-IN" dirty="0"/>
              <a:t>The problem can be interpreted as representing the overdamped motion of a mass on a spring. The mass is initially released from a position 1 unit </a:t>
            </a:r>
            <a:r>
              <a:rPr lang="en-IN" i="1" dirty="0"/>
              <a:t>below </a:t>
            </a:r>
            <a:r>
              <a:rPr lang="en-IN" dirty="0"/>
              <a:t>the equilibrium position with a </a:t>
            </a:r>
            <a:r>
              <a:rPr lang="en-IN" i="1" dirty="0"/>
              <a:t>downward </a:t>
            </a:r>
            <a:r>
              <a:rPr lang="en-IN" dirty="0"/>
              <a:t>velocity of 1 </a:t>
            </a:r>
            <a:r>
              <a:rPr lang="en-IN" dirty="0" err="1"/>
              <a:t>ft</a:t>
            </a:r>
            <a:r>
              <a:rPr lang="en-IN" sz="1200" dirty="0"/>
              <a:t> </a:t>
            </a:r>
            <a:r>
              <a:rPr lang="en-IN" dirty="0"/>
              <a:t>∕</a:t>
            </a:r>
            <a:r>
              <a:rPr lang="en-IN" sz="1200" dirty="0"/>
              <a:t> </a:t>
            </a:r>
            <a:r>
              <a:rPr lang="en-IN" dirty="0"/>
              <a:t>s.</a:t>
            </a:r>
            <a:endParaRPr lang="en-US" dirty="0"/>
          </a:p>
        </p:txBody>
      </p:sp>
    </p:spTree>
    <p:extLst>
      <p:ext uri="{BB962C8B-B14F-4D97-AF65-F5344CB8AC3E}">
        <p14:creationId xmlns:p14="http://schemas.microsoft.com/office/powerpoint/2010/main" val="2606895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solidFill>
                  <a:prstClr val="white"/>
                </a:solidFill>
              </a:rPr>
              <a:t>Example 3 – </a:t>
            </a:r>
            <a:r>
              <a:rPr lang="en-IN" sz="3500" dirty="0">
                <a:solidFill>
                  <a:prstClr val="white"/>
                </a:solidFill>
              </a:rPr>
              <a:t>Overdamped Motion (2 of 4)</a:t>
            </a:r>
            <a:endParaRPr lang="en-IN" dirty="0"/>
          </a:p>
        </p:txBody>
      </p:sp>
      <p:sp>
        <p:nvSpPr>
          <p:cNvPr id="3" name="Text Placeholder 2"/>
          <p:cNvSpPr>
            <a:spLocks noGrp="1"/>
          </p:cNvSpPr>
          <p:nvPr>
            <p:ph type="body" sz="quarter" idx="13"/>
          </p:nvPr>
        </p:nvSpPr>
        <p:spPr>
          <a:xfrm>
            <a:off x="457201" y="1444754"/>
            <a:ext cx="8330182" cy="1580834"/>
          </a:xfrm>
        </p:spPr>
        <p:txBody>
          <a:bodyPr/>
          <a:lstStyle/>
          <a:p>
            <a:r>
              <a:rPr lang="en-IN" dirty="0"/>
              <a:t>To graph </a:t>
            </a:r>
            <a:r>
              <a:rPr lang="en-IN" i="1" dirty="0"/>
              <a:t>x</a:t>
            </a:r>
            <a:r>
              <a:rPr lang="en-IN" dirty="0"/>
              <a:t>(</a:t>
            </a:r>
            <a:r>
              <a:rPr lang="en-IN" i="1" dirty="0"/>
              <a:t>t</a:t>
            </a:r>
            <a:r>
              <a:rPr lang="en-IN" dirty="0"/>
              <a:t>), we find the value of </a:t>
            </a:r>
            <a:r>
              <a:rPr lang="en-IN" i="1" dirty="0"/>
              <a:t>t </a:t>
            </a:r>
            <a:r>
              <a:rPr lang="en-IN" dirty="0"/>
              <a:t>for which the function has an extremum—that is, the value of time for which the first derivative (velocity) is zero. Differentiating (16) gives</a:t>
            </a:r>
            <a:endParaRPr lang="en-US" dirty="0"/>
          </a:p>
        </p:txBody>
      </p:sp>
      <p:pic>
        <p:nvPicPr>
          <p:cNvPr id="5" name="Picture Placeholder 4"/>
          <p:cNvPicPr>
            <a:picLocks noGrp="1" noChangeAspect="1"/>
          </p:cNvPicPr>
          <p:nvPr>
            <p:ph type="pic" sz="quarter" idx="29"/>
          </p:nvPr>
        </p:nvPicPr>
        <p:blipFill>
          <a:blip r:embed="rId2"/>
          <a:stretch>
            <a:fillRect/>
          </a:stretch>
        </p:blipFill>
        <p:spPr>
          <a:xfrm>
            <a:off x="490817" y="2612712"/>
            <a:ext cx="2743200" cy="457200"/>
          </a:xfrm>
          <a:prstGeom prst="rect">
            <a:avLst/>
          </a:prstGeom>
          <a:noFill/>
          <a:ln>
            <a:noFill/>
          </a:ln>
        </p:spPr>
      </p:pic>
      <p:sp>
        <p:nvSpPr>
          <p:cNvPr id="8" name="Text Placeholder 2"/>
          <p:cNvSpPr>
            <a:spLocks noGrp="1"/>
          </p:cNvSpPr>
          <p:nvPr>
            <p:ph type="body" sz="quarter" idx="13"/>
          </p:nvPr>
        </p:nvSpPr>
        <p:spPr>
          <a:xfrm>
            <a:off x="3234017" y="2587973"/>
            <a:ext cx="3287808" cy="558640"/>
          </a:xfrm>
        </p:spPr>
        <p:txBody>
          <a:bodyPr/>
          <a:lstStyle/>
          <a:p>
            <a:pPr>
              <a:spcBef>
                <a:spcPts val="0"/>
              </a:spcBef>
            </a:pPr>
            <a:r>
              <a:rPr lang="en-IN" dirty="0"/>
              <a:t>so </a:t>
            </a:r>
            <a:r>
              <a:rPr lang="en-IN" i="1" dirty="0"/>
              <a:t>x</a:t>
            </a:r>
            <a:r>
              <a:rPr lang="en-IN" dirty="0"/>
              <a:t>′(</a:t>
            </a:r>
            <a:r>
              <a:rPr lang="en-IN" i="1" dirty="0"/>
              <a:t>t</a:t>
            </a:r>
            <a:r>
              <a:rPr lang="en-IN" dirty="0"/>
              <a:t>) = 0 implies that</a:t>
            </a:r>
            <a:endParaRPr lang="en-US" dirty="0"/>
          </a:p>
        </p:txBody>
      </p:sp>
      <p:pic>
        <p:nvPicPr>
          <p:cNvPr id="9" name="Picture Placeholder 8"/>
          <p:cNvPicPr>
            <a:picLocks noGrp="1" noChangeAspect="1"/>
          </p:cNvPicPr>
          <p:nvPr>
            <p:ph type="pic" sz="quarter" idx="29"/>
          </p:nvPr>
        </p:nvPicPr>
        <p:blipFill>
          <a:blip r:embed="rId3"/>
          <a:stretch>
            <a:fillRect/>
          </a:stretch>
        </p:blipFill>
        <p:spPr>
          <a:xfrm>
            <a:off x="6454590" y="2599265"/>
            <a:ext cx="914400" cy="492369"/>
          </a:xfrm>
          <a:prstGeom prst="rect">
            <a:avLst/>
          </a:prstGeom>
          <a:noFill/>
          <a:ln>
            <a:noFill/>
          </a:ln>
        </p:spPr>
      </p:pic>
      <p:pic>
        <p:nvPicPr>
          <p:cNvPr id="11" name="Picture Placeholder 10"/>
          <p:cNvPicPr>
            <a:picLocks noGrp="1" noChangeAspect="1"/>
          </p:cNvPicPr>
          <p:nvPr>
            <p:ph type="pic" sz="quarter" idx="29"/>
          </p:nvPr>
        </p:nvPicPr>
        <p:blipFill>
          <a:blip r:embed="rId4"/>
          <a:stretch>
            <a:fillRect/>
          </a:stretch>
        </p:blipFill>
        <p:spPr>
          <a:xfrm>
            <a:off x="504264" y="3091634"/>
            <a:ext cx="2743200" cy="432862"/>
          </a:xfrm>
          <a:prstGeom prst="rect">
            <a:avLst/>
          </a:prstGeom>
          <a:noFill/>
          <a:ln>
            <a:noFill/>
          </a:ln>
        </p:spPr>
      </p:pic>
      <p:sp>
        <p:nvSpPr>
          <p:cNvPr id="7" name="Text Placeholder 2"/>
          <p:cNvSpPr>
            <a:spLocks noGrp="1"/>
          </p:cNvSpPr>
          <p:nvPr>
            <p:ph type="body" sz="quarter" idx="13"/>
          </p:nvPr>
        </p:nvSpPr>
        <p:spPr>
          <a:xfrm>
            <a:off x="481853" y="3856477"/>
            <a:ext cx="8216152" cy="1589585"/>
          </a:xfrm>
        </p:spPr>
        <p:txBody>
          <a:bodyPr/>
          <a:lstStyle/>
          <a:p>
            <a:r>
              <a:rPr lang="en-IN" dirty="0"/>
              <a:t>It follows from the first derivative test, as well as our physical intuition, that </a:t>
            </a:r>
            <a:r>
              <a:rPr lang="en-IN" i="1" dirty="0"/>
              <a:t>x</a:t>
            </a:r>
            <a:r>
              <a:rPr lang="en-IN" dirty="0"/>
              <a:t>(0.157) = 1.069 </a:t>
            </a:r>
            <a:r>
              <a:rPr lang="en-IN" dirty="0" err="1"/>
              <a:t>ft</a:t>
            </a:r>
            <a:r>
              <a:rPr lang="en-IN" dirty="0"/>
              <a:t> is actually a maximum. In other words, the mass attains an extreme displacement of 1.069 feet below the equilibrium position.</a:t>
            </a:r>
            <a:endParaRPr lang="en-US" dirty="0"/>
          </a:p>
        </p:txBody>
      </p:sp>
    </p:spTree>
    <p:extLst>
      <p:ext uri="{BB962C8B-B14F-4D97-AF65-F5344CB8AC3E}">
        <p14:creationId xmlns:p14="http://schemas.microsoft.com/office/powerpoint/2010/main" val="3844026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solidFill>
                  <a:prstClr val="white"/>
                </a:solidFill>
              </a:rPr>
              <a:t>Example 3 – </a:t>
            </a:r>
            <a:r>
              <a:rPr lang="en-IN" sz="3500" dirty="0">
                <a:solidFill>
                  <a:prstClr val="white"/>
                </a:solidFill>
              </a:rPr>
              <a:t>Overdamped Motion (3 of 4)</a:t>
            </a:r>
            <a:endParaRPr lang="en-IN" dirty="0"/>
          </a:p>
        </p:txBody>
      </p:sp>
      <p:sp>
        <p:nvSpPr>
          <p:cNvPr id="3" name="Text Placeholder 2"/>
          <p:cNvSpPr>
            <a:spLocks noGrp="1"/>
          </p:cNvSpPr>
          <p:nvPr>
            <p:ph type="body" sz="quarter" idx="13"/>
          </p:nvPr>
        </p:nvSpPr>
        <p:spPr>
          <a:xfrm>
            <a:off x="457201" y="1444754"/>
            <a:ext cx="8330182" cy="2522128"/>
          </a:xfrm>
        </p:spPr>
        <p:txBody>
          <a:bodyPr/>
          <a:lstStyle/>
          <a:p>
            <a:r>
              <a:rPr lang="en-IN" dirty="0"/>
              <a:t>We should also check to see whether the graph crosses the </a:t>
            </a:r>
            <a:r>
              <a:rPr lang="en-IN" i="1" dirty="0"/>
              <a:t>t</a:t>
            </a:r>
            <a:r>
              <a:rPr lang="en-IN" dirty="0"/>
              <a:t>-axis—that is, whether the mass passes through the equilibrium position. This cannot happen in this instance because the equation </a:t>
            </a:r>
            <a:r>
              <a:rPr lang="en-IN" i="1" dirty="0"/>
              <a:t>x</a:t>
            </a:r>
            <a:r>
              <a:rPr lang="en-IN" dirty="0"/>
              <a:t>(</a:t>
            </a:r>
            <a:r>
              <a:rPr lang="en-IN" i="1" dirty="0"/>
              <a:t>t</a:t>
            </a:r>
            <a:r>
              <a:rPr lang="en-IN" dirty="0"/>
              <a:t>) = 0, or</a:t>
            </a:r>
            <a:endParaRPr lang="en-US" dirty="0"/>
          </a:p>
        </p:txBody>
      </p:sp>
      <p:pic>
        <p:nvPicPr>
          <p:cNvPr id="18" name="Picture Placeholder 17"/>
          <p:cNvPicPr>
            <a:picLocks noGrp="1" noChangeAspect="1"/>
          </p:cNvPicPr>
          <p:nvPr>
            <p:ph type="pic" sz="quarter" idx="29"/>
          </p:nvPr>
        </p:nvPicPr>
        <p:blipFill>
          <a:blip r:embed="rId2"/>
          <a:stretch>
            <a:fillRect/>
          </a:stretch>
        </p:blipFill>
        <p:spPr>
          <a:xfrm>
            <a:off x="5059953" y="2590299"/>
            <a:ext cx="914400" cy="396910"/>
          </a:xfrm>
          <a:prstGeom prst="rect">
            <a:avLst/>
          </a:prstGeom>
          <a:noFill/>
          <a:ln>
            <a:noFill/>
          </a:ln>
        </p:spPr>
      </p:pic>
      <p:sp>
        <p:nvSpPr>
          <p:cNvPr id="8" name="Text Placeholder 2"/>
          <p:cNvSpPr>
            <a:spLocks noGrp="1"/>
          </p:cNvSpPr>
          <p:nvPr>
            <p:ph type="body" sz="quarter" idx="13"/>
          </p:nvPr>
        </p:nvSpPr>
        <p:spPr>
          <a:xfrm>
            <a:off x="452656" y="2560707"/>
            <a:ext cx="8207250" cy="585534"/>
          </a:xfrm>
        </p:spPr>
        <p:txBody>
          <a:bodyPr/>
          <a:lstStyle/>
          <a:p>
            <a:r>
              <a:rPr lang="en-IN" dirty="0"/>
              <a:t>						has the physically irrelevant solution</a:t>
            </a:r>
            <a:endParaRPr lang="en-US" dirty="0"/>
          </a:p>
        </p:txBody>
      </p:sp>
      <p:pic>
        <p:nvPicPr>
          <p:cNvPr id="20" name="Picture Placeholder 19"/>
          <p:cNvPicPr>
            <a:picLocks noGrp="1" noChangeAspect="1"/>
          </p:cNvPicPr>
          <p:nvPr>
            <p:ph type="pic" sz="quarter" idx="29"/>
          </p:nvPr>
        </p:nvPicPr>
        <p:blipFill>
          <a:blip r:embed="rId3"/>
          <a:stretch>
            <a:fillRect/>
          </a:stretch>
        </p:blipFill>
        <p:spPr>
          <a:xfrm>
            <a:off x="2986029" y="2973762"/>
            <a:ext cx="2560320" cy="401618"/>
          </a:xfrm>
          <a:prstGeom prst="rect">
            <a:avLst/>
          </a:prstGeom>
          <a:noFill/>
          <a:ln>
            <a:noFill/>
          </a:ln>
        </p:spPr>
      </p:pic>
    </p:spTree>
    <p:extLst>
      <p:ext uri="{BB962C8B-B14F-4D97-AF65-F5344CB8AC3E}">
        <p14:creationId xmlns:p14="http://schemas.microsoft.com/office/powerpoint/2010/main" val="1058548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solidFill>
                  <a:prstClr val="white"/>
                </a:solidFill>
              </a:rPr>
              <a:t>Example 3 – </a:t>
            </a:r>
            <a:r>
              <a:rPr lang="en-IN" sz="3500" dirty="0">
                <a:solidFill>
                  <a:prstClr val="white"/>
                </a:solidFill>
              </a:rPr>
              <a:t>Overdamped Motion (4 of 4)</a:t>
            </a:r>
            <a:endParaRPr lang="en-IN" dirty="0"/>
          </a:p>
        </p:txBody>
      </p:sp>
      <p:sp>
        <p:nvSpPr>
          <p:cNvPr id="3" name="Text Placeholder 2"/>
          <p:cNvSpPr>
            <a:spLocks noGrp="1"/>
          </p:cNvSpPr>
          <p:nvPr>
            <p:ph type="body" sz="quarter" idx="13"/>
          </p:nvPr>
        </p:nvSpPr>
        <p:spPr>
          <a:xfrm>
            <a:off x="457201" y="1444754"/>
            <a:ext cx="8330182" cy="921928"/>
          </a:xfrm>
        </p:spPr>
        <p:txBody>
          <a:bodyPr/>
          <a:lstStyle/>
          <a:p>
            <a:r>
              <a:rPr lang="en-IN" dirty="0"/>
              <a:t>The graph of </a:t>
            </a:r>
            <a:r>
              <a:rPr lang="en-IN" i="1" dirty="0"/>
              <a:t>x</a:t>
            </a:r>
            <a:r>
              <a:rPr lang="en-IN" dirty="0"/>
              <a:t>(</a:t>
            </a:r>
            <a:r>
              <a:rPr lang="en-IN" i="1" dirty="0"/>
              <a:t>t</a:t>
            </a:r>
            <a:r>
              <a:rPr lang="en-IN" dirty="0"/>
              <a:t>), along with some other pertinent data, is given in the figure.</a:t>
            </a:r>
            <a:endParaRPr lang="en-US" dirty="0"/>
          </a:p>
        </p:txBody>
      </p:sp>
      <p:sp>
        <p:nvSpPr>
          <p:cNvPr id="9" name="Text Placeholder 2"/>
          <p:cNvSpPr>
            <a:spLocks noGrp="1"/>
          </p:cNvSpPr>
          <p:nvPr>
            <p:ph type="body" sz="quarter" idx="13"/>
          </p:nvPr>
        </p:nvSpPr>
        <p:spPr>
          <a:xfrm>
            <a:off x="2783541" y="5711163"/>
            <a:ext cx="3576918" cy="381718"/>
          </a:xfrm>
        </p:spPr>
        <p:txBody>
          <a:bodyPr/>
          <a:lstStyle/>
          <a:p>
            <a:pPr algn="ctr"/>
            <a:r>
              <a:rPr lang="en-IN" sz="1200" b="1" dirty="0"/>
              <a:t>Figure 5.1.11</a:t>
            </a:r>
          </a:p>
        </p:txBody>
      </p:sp>
      <p:sp>
        <p:nvSpPr>
          <p:cNvPr id="10" name="Text Placeholder 2"/>
          <p:cNvSpPr>
            <a:spLocks noGrp="1"/>
          </p:cNvSpPr>
          <p:nvPr>
            <p:ph type="body" sz="quarter" idx="13"/>
          </p:nvPr>
        </p:nvSpPr>
        <p:spPr>
          <a:xfrm>
            <a:off x="2081236" y="5370505"/>
            <a:ext cx="4981529" cy="478967"/>
          </a:xfrm>
        </p:spPr>
        <p:txBody>
          <a:bodyPr/>
          <a:lstStyle/>
          <a:p>
            <a:pPr algn="ctr"/>
            <a:r>
              <a:rPr lang="en-IN" sz="1400" dirty="0"/>
              <a:t>Overdamped system in Example 3</a:t>
            </a:r>
          </a:p>
        </p:txBody>
      </p:sp>
      <p:pic>
        <p:nvPicPr>
          <p:cNvPr id="12" name="Picture Placeholder 11" descr="The figure has two parts labeled (a) and (b). Part (a). A curve is graphed on the coordinate plane. The horizontal axis is labeled: t. The vertical axis is labeled: x. The curve enters from the bottom of the viewing window in the third quadrant  goes up and to the right  passes through the second quadrant and enters the first quadrant  reaches a high point  then goes down and to the right  and ends above the t axis. Six points are marked on the curve as it goes down and to the right. Part (b). A table has two columns  which have the following headings from left to right: t  x(t). The row entries that provide the values of t and the corresponding values of x(t)  are as follows. Row 1. 1  0.601. Row 2. 1.5  0.370. Row 3. 2  0.225. Row 4. 2.5  0.137. Row 5. 3  0.083."/>
          <p:cNvPicPr>
            <a:picLocks noGrp="1" noChangeAspect="1"/>
          </p:cNvPicPr>
          <p:nvPr>
            <p:ph type="pic" sz="quarter" idx="29"/>
          </p:nvPr>
        </p:nvPicPr>
        <p:blipFill>
          <a:blip r:embed="rId2" cstate="print">
            <a:extLst>
              <a:ext uri="{28A0092B-C50C-407E-A947-70E740481C1C}">
                <a14:useLocalDpi xmlns:a14="http://schemas.microsoft.com/office/drawing/2010/main"/>
              </a:ext>
            </a:extLst>
          </a:blip>
          <a:stretch>
            <a:fillRect/>
          </a:stretch>
        </p:blipFill>
        <p:spPr>
          <a:xfrm>
            <a:off x="1855693" y="2707340"/>
            <a:ext cx="5486400" cy="2500811"/>
          </a:xfrm>
          <a:prstGeom prst="rect">
            <a:avLst/>
          </a:prstGeom>
          <a:noFill/>
          <a:ln>
            <a:noFill/>
          </a:ln>
        </p:spPr>
      </p:pic>
    </p:spTree>
    <p:extLst>
      <p:ext uri="{BB962C8B-B14F-4D97-AF65-F5344CB8AC3E}">
        <p14:creationId xmlns:p14="http://schemas.microsoft.com/office/powerpoint/2010/main" val="2573199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dirty="0"/>
              <a:t>Example 4 – </a:t>
            </a:r>
            <a:r>
              <a:rPr lang="en-IN" sz="3800" dirty="0"/>
              <a:t>Critically Damped Motion</a:t>
            </a:r>
          </a:p>
        </p:txBody>
      </p:sp>
      <p:sp>
        <p:nvSpPr>
          <p:cNvPr id="3" name="Text Placeholder 2"/>
          <p:cNvSpPr>
            <a:spLocks noGrp="1"/>
          </p:cNvSpPr>
          <p:nvPr>
            <p:ph type="body" sz="quarter" idx="13"/>
          </p:nvPr>
        </p:nvSpPr>
        <p:spPr>
          <a:xfrm>
            <a:off x="457200" y="1444754"/>
            <a:ext cx="8335962" cy="4382840"/>
          </a:xfrm>
        </p:spPr>
        <p:txBody>
          <a:bodyPr/>
          <a:lstStyle/>
          <a:p>
            <a:r>
              <a:rPr lang="en-IN" dirty="0"/>
              <a:t>A mass weighing 8 pounds stretches a spring 2 feet. Assuming that a damping force numerically equal to 2 times the instantaneous velocity acts on the system, determine the equation of motion if the mass is initially released from the equilibrium position with an upward velocity of 3 </a:t>
            </a:r>
            <a:r>
              <a:rPr lang="en-IN" dirty="0" err="1"/>
              <a:t>ft</a:t>
            </a:r>
            <a:r>
              <a:rPr lang="en-IN" sz="1200" dirty="0"/>
              <a:t> </a:t>
            </a:r>
            <a:r>
              <a:rPr lang="en-IN" dirty="0"/>
              <a:t>∕</a:t>
            </a:r>
            <a:r>
              <a:rPr lang="en-IN" sz="1200" dirty="0"/>
              <a:t> </a:t>
            </a:r>
            <a:r>
              <a:rPr lang="en-IN" dirty="0"/>
              <a:t>s.</a:t>
            </a:r>
          </a:p>
          <a:p>
            <a:endParaRPr lang="en-US" dirty="0"/>
          </a:p>
          <a:p>
            <a:r>
              <a:rPr lang="en-US" b="1" dirty="0"/>
              <a:t>Solution:</a:t>
            </a:r>
          </a:p>
          <a:p>
            <a:r>
              <a:rPr lang="en-IN" dirty="0"/>
              <a:t>From Hooke’s law we see that 8 = </a:t>
            </a:r>
            <a:r>
              <a:rPr lang="en-IN" i="1" dirty="0"/>
              <a:t>k</a:t>
            </a:r>
            <a:r>
              <a:rPr lang="en-IN" dirty="0"/>
              <a:t>(2) gives </a:t>
            </a:r>
            <a:r>
              <a:rPr lang="en-IN" i="1" dirty="0"/>
              <a:t>k </a:t>
            </a:r>
            <a:r>
              <a:rPr lang="en-IN" dirty="0"/>
              <a:t>= 4 lb</a:t>
            </a:r>
            <a:r>
              <a:rPr lang="en-IN" sz="1200" dirty="0"/>
              <a:t> </a:t>
            </a:r>
            <a:r>
              <a:rPr lang="en-IN" dirty="0"/>
              <a:t>∕</a:t>
            </a:r>
            <a:r>
              <a:rPr lang="en-IN" sz="1200" dirty="0"/>
              <a:t> </a:t>
            </a:r>
            <a:r>
              <a:rPr lang="en-IN" dirty="0" err="1"/>
              <a:t>ft</a:t>
            </a:r>
            <a:r>
              <a:rPr lang="en-IN" dirty="0"/>
              <a:t> and that </a:t>
            </a:r>
            <a:r>
              <a:rPr lang="da-DK" i="1" dirty="0"/>
              <a:t>W </a:t>
            </a:r>
            <a:r>
              <a:rPr lang="da-DK" dirty="0"/>
              <a:t>= </a:t>
            </a:r>
            <a:r>
              <a:rPr lang="da-DK" i="1" dirty="0"/>
              <a:t>mg </a:t>
            </a:r>
            <a:r>
              <a:rPr lang="da-DK" dirty="0"/>
              <a:t>gives</a:t>
            </a:r>
            <a:endParaRPr lang="en-US" dirty="0"/>
          </a:p>
        </p:txBody>
      </p:sp>
      <p:pic>
        <p:nvPicPr>
          <p:cNvPr id="4" name="Picture Placeholder 5"/>
          <p:cNvPicPr>
            <a:picLocks noGrp="1" noChangeAspect="1"/>
          </p:cNvPicPr>
          <p:nvPr>
            <p:ph type="pic" sz="quarter" idx="29"/>
          </p:nvPr>
        </p:nvPicPr>
        <p:blipFill>
          <a:blip r:embed="rId2"/>
          <a:stretch>
            <a:fillRect/>
          </a:stretch>
        </p:blipFill>
        <p:spPr>
          <a:xfrm>
            <a:off x="3099463" y="4760653"/>
            <a:ext cx="1645920" cy="504748"/>
          </a:xfrm>
          <a:prstGeom prst="rect">
            <a:avLst/>
          </a:prstGeom>
          <a:noFill/>
          <a:ln>
            <a:noFill/>
          </a:ln>
        </p:spPr>
      </p:pic>
      <p:sp>
        <p:nvSpPr>
          <p:cNvPr id="5" name="Text Placeholder 2"/>
          <p:cNvSpPr>
            <a:spLocks noGrp="1"/>
          </p:cNvSpPr>
          <p:nvPr>
            <p:ph type="body" sz="quarter" idx="13"/>
          </p:nvPr>
        </p:nvSpPr>
        <p:spPr>
          <a:xfrm>
            <a:off x="450476" y="4776973"/>
            <a:ext cx="8216152" cy="896312"/>
          </a:xfrm>
        </p:spPr>
        <p:txBody>
          <a:bodyPr/>
          <a:lstStyle/>
          <a:p>
            <a:pPr>
              <a:spcBef>
                <a:spcPts val="0"/>
              </a:spcBef>
            </a:pPr>
            <a:r>
              <a:rPr lang="en-IN" dirty="0"/>
              <a:t>				       slug.</a:t>
            </a:r>
            <a:endParaRPr lang="en-US" dirty="0"/>
          </a:p>
        </p:txBody>
      </p:sp>
    </p:spTree>
    <p:extLst>
      <p:ext uri="{BB962C8B-B14F-4D97-AF65-F5344CB8AC3E}">
        <p14:creationId xmlns:p14="http://schemas.microsoft.com/office/powerpoint/2010/main" val="3384106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4 – </a:t>
            </a:r>
            <a:r>
              <a:rPr lang="en-IN" dirty="0"/>
              <a:t>Solution (1 of 3)</a:t>
            </a:r>
          </a:p>
        </p:txBody>
      </p:sp>
      <p:sp>
        <p:nvSpPr>
          <p:cNvPr id="8" name="Text Placeholder 2"/>
          <p:cNvSpPr>
            <a:spLocks noGrp="1"/>
          </p:cNvSpPr>
          <p:nvPr>
            <p:ph type="body" sz="quarter" idx="13"/>
          </p:nvPr>
        </p:nvSpPr>
        <p:spPr>
          <a:xfrm>
            <a:off x="457200" y="1444752"/>
            <a:ext cx="8216152" cy="896312"/>
          </a:xfrm>
        </p:spPr>
        <p:txBody>
          <a:bodyPr/>
          <a:lstStyle/>
          <a:p>
            <a:pPr>
              <a:spcBef>
                <a:spcPts val="0"/>
              </a:spcBef>
            </a:pPr>
            <a:r>
              <a:rPr lang="en-IN" dirty="0"/>
              <a:t>The differential equation of motion is then</a:t>
            </a:r>
            <a:endParaRPr lang="en-US" dirty="0"/>
          </a:p>
        </p:txBody>
      </p:sp>
      <p:pic>
        <p:nvPicPr>
          <p:cNvPr id="12" name="Picture Placeholder 11"/>
          <p:cNvPicPr>
            <a:picLocks noGrp="1" noChangeAspect="1"/>
          </p:cNvPicPr>
          <p:nvPr>
            <p:ph type="pic" sz="quarter" idx="29"/>
          </p:nvPr>
        </p:nvPicPr>
        <p:blipFill>
          <a:blip r:embed="rId2"/>
          <a:stretch>
            <a:fillRect/>
          </a:stretch>
        </p:blipFill>
        <p:spPr>
          <a:xfrm>
            <a:off x="1042063" y="1999715"/>
            <a:ext cx="7406640" cy="637630"/>
          </a:xfrm>
          <a:prstGeom prst="rect">
            <a:avLst/>
          </a:prstGeom>
          <a:noFill/>
          <a:ln>
            <a:noFill/>
          </a:ln>
        </p:spPr>
      </p:pic>
      <p:sp>
        <p:nvSpPr>
          <p:cNvPr id="9" name="Text Placeholder 2"/>
          <p:cNvSpPr>
            <a:spLocks noGrp="1"/>
          </p:cNvSpPr>
          <p:nvPr>
            <p:ph type="body" sz="quarter" idx="13"/>
          </p:nvPr>
        </p:nvSpPr>
        <p:spPr>
          <a:xfrm>
            <a:off x="454959" y="2882736"/>
            <a:ext cx="8216152" cy="735111"/>
          </a:xfrm>
        </p:spPr>
        <p:txBody>
          <a:bodyPr/>
          <a:lstStyle/>
          <a:p>
            <a:pPr>
              <a:spcBef>
                <a:spcPts val="0"/>
              </a:spcBef>
            </a:pPr>
            <a:r>
              <a:rPr lang="en-IN" dirty="0"/>
              <a:t>The auxiliary equation for (17) is</a:t>
            </a:r>
            <a:endParaRPr lang="en-US" dirty="0"/>
          </a:p>
        </p:txBody>
      </p:sp>
      <p:pic>
        <p:nvPicPr>
          <p:cNvPr id="15" name="Picture Placeholder 14"/>
          <p:cNvPicPr>
            <a:picLocks noGrp="1" noChangeAspect="1"/>
          </p:cNvPicPr>
          <p:nvPr>
            <p:ph type="pic" sz="quarter" idx="29"/>
          </p:nvPr>
        </p:nvPicPr>
        <p:blipFill>
          <a:blip r:embed="rId3"/>
          <a:stretch>
            <a:fillRect/>
          </a:stretch>
        </p:blipFill>
        <p:spPr>
          <a:xfrm>
            <a:off x="4969338" y="2915414"/>
            <a:ext cx="3749040" cy="399029"/>
          </a:xfrm>
          <a:prstGeom prst="rect">
            <a:avLst/>
          </a:prstGeom>
          <a:noFill/>
          <a:ln>
            <a:noFill/>
          </a:ln>
        </p:spPr>
      </p:pic>
      <p:sp>
        <p:nvSpPr>
          <p:cNvPr id="10" name="Text Placeholder 2"/>
          <p:cNvSpPr>
            <a:spLocks noGrp="1"/>
          </p:cNvSpPr>
          <p:nvPr>
            <p:ph type="body" sz="quarter" idx="13"/>
          </p:nvPr>
        </p:nvSpPr>
        <p:spPr>
          <a:xfrm>
            <a:off x="459440" y="3232358"/>
            <a:ext cx="8216152" cy="735111"/>
          </a:xfrm>
        </p:spPr>
        <p:txBody>
          <a:bodyPr/>
          <a:lstStyle/>
          <a:p>
            <a:r>
              <a:rPr lang="de-DE" dirty="0"/>
              <a:t>so </a:t>
            </a:r>
            <a:r>
              <a:rPr lang="de-DE" i="1" dirty="0"/>
              <a:t>m</a:t>
            </a:r>
            <a:r>
              <a:rPr lang="de-DE" baseline="-25000" dirty="0"/>
              <a:t>1</a:t>
            </a:r>
            <a:r>
              <a:rPr lang="de-DE" dirty="0"/>
              <a:t> = </a:t>
            </a:r>
            <a:r>
              <a:rPr lang="de-DE" i="1" dirty="0"/>
              <a:t>m</a:t>
            </a:r>
            <a:r>
              <a:rPr lang="de-DE" baseline="-25000" dirty="0"/>
              <a:t>2</a:t>
            </a:r>
            <a:r>
              <a:rPr lang="de-DE" dirty="0"/>
              <a:t> = −4. </a:t>
            </a:r>
            <a:r>
              <a:rPr lang="en-IN" dirty="0"/>
              <a:t>Hence the system is critically damped, and</a:t>
            </a:r>
            <a:endParaRPr lang="en-US" dirty="0"/>
          </a:p>
        </p:txBody>
      </p:sp>
      <p:pic>
        <p:nvPicPr>
          <p:cNvPr id="18" name="Picture Placeholder 17"/>
          <p:cNvPicPr>
            <a:picLocks noGrp="1" noChangeAspect="1"/>
          </p:cNvPicPr>
          <p:nvPr>
            <p:ph type="pic" sz="quarter" idx="29"/>
          </p:nvPr>
        </p:nvPicPr>
        <p:blipFill>
          <a:blip r:embed="rId4"/>
          <a:stretch>
            <a:fillRect/>
          </a:stretch>
        </p:blipFill>
        <p:spPr>
          <a:xfrm>
            <a:off x="2128976" y="4183217"/>
            <a:ext cx="6309360" cy="369475"/>
          </a:xfrm>
          <a:prstGeom prst="rect">
            <a:avLst/>
          </a:prstGeom>
          <a:noFill/>
          <a:ln>
            <a:noFill/>
          </a:ln>
        </p:spPr>
      </p:pic>
    </p:spTree>
    <p:extLst>
      <p:ext uri="{BB962C8B-B14F-4D97-AF65-F5344CB8AC3E}">
        <p14:creationId xmlns:p14="http://schemas.microsoft.com/office/powerpoint/2010/main" val="39250662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4 – </a:t>
            </a:r>
            <a:r>
              <a:rPr lang="en-IN" dirty="0"/>
              <a:t>Solution (2 of 3)</a:t>
            </a:r>
          </a:p>
        </p:txBody>
      </p:sp>
      <p:sp>
        <p:nvSpPr>
          <p:cNvPr id="3" name="Text Placeholder 2"/>
          <p:cNvSpPr>
            <a:spLocks noGrp="1"/>
          </p:cNvSpPr>
          <p:nvPr>
            <p:ph type="body" sz="quarter" idx="13"/>
          </p:nvPr>
        </p:nvSpPr>
        <p:spPr>
          <a:xfrm>
            <a:off x="457201" y="1444753"/>
            <a:ext cx="8330182" cy="1217765"/>
          </a:xfrm>
        </p:spPr>
        <p:txBody>
          <a:bodyPr/>
          <a:lstStyle/>
          <a:p>
            <a:r>
              <a:rPr lang="en-IN" dirty="0"/>
              <a:t>Applying the initial conditions </a:t>
            </a:r>
            <a:r>
              <a:rPr lang="en-IN" i="1" dirty="0"/>
              <a:t>x</a:t>
            </a:r>
            <a:r>
              <a:rPr lang="en-IN" dirty="0"/>
              <a:t>(0) = 0 and </a:t>
            </a:r>
            <a:r>
              <a:rPr lang="en-IN" i="1" dirty="0"/>
              <a:t>x</a:t>
            </a:r>
            <a:r>
              <a:rPr lang="en-IN" dirty="0"/>
              <a:t>′(0) = 23, we find, in turn, that </a:t>
            </a:r>
            <a:r>
              <a:rPr lang="en-IN" i="1" dirty="0"/>
              <a:t>c</a:t>
            </a:r>
            <a:r>
              <a:rPr lang="en-IN" baseline="-25000" dirty="0"/>
              <a:t>1</a:t>
            </a:r>
            <a:r>
              <a:rPr lang="en-IN" dirty="0"/>
              <a:t> = 0 and </a:t>
            </a:r>
            <a:r>
              <a:rPr lang="en-IN" i="1" dirty="0"/>
              <a:t>c</a:t>
            </a:r>
            <a:r>
              <a:rPr lang="en-IN" baseline="-25000" dirty="0"/>
              <a:t>2</a:t>
            </a:r>
            <a:r>
              <a:rPr lang="en-IN" dirty="0"/>
              <a:t> = </a:t>
            </a:r>
            <a:r>
              <a:rPr lang="de-DE" dirty="0"/>
              <a:t>−</a:t>
            </a:r>
            <a:r>
              <a:rPr lang="en-IN" dirty="0"/>
              <a:t>3. Thus the equation of motion is</a:t>
            </a:r>
            <a:endParaRPr lang="en-US" dirty="0"/>
          </a:p>
        </p:txBody>
      </p:sp>
      <p:pic>
        <p:nvPicPr>
          <p:cNvPr id="5" name="Picture Placeholder 4"/>
          <p:cNvPicPr>
            <a:picLocks noGrp="1" noChangeAspect="1"/>
          </p:cNvPicPr>
          <p:nvPr>
            <p:ph type="pic" sz="quarter" idx="29"/>
          </p:nvPr>
        </p:nvPicPr>
        <p:blipFill>
          <a:blip r:embed="rId2"/>
          <a:stretch>
            <a:fillRect/>
          </a:stretch>
        </p:blipFill>
        <p:spPr>
          <a:xfrm>
            <a:off x="1824385" y="2801389"/>
            <a:ext cx="5669280" cy="377338"/>
          </a:xfrm>
          <a:prstGeom prst="rect">
            <a:avLst/>
          </a:prstGeom>
          <a:noFill/>
          <a:ln>
            <a:noFill/>
          </a:ln>
        </p:spPr>
      </p:pic>
      <p:sp>
        <p:nvSpPr>
          <p:cNvPr id="7" name="Text Placeholder 2"/>
          <p:cNvSpPr>
            <a:spLocks noGrp="1"/>
          </p:cNvSpPr>
          <p:nvPr>
            <p:ph type="body" sz="quarter" idx="13"/>
          </p:nvPr>
        </p:nvSpPr>
        <p:spPr>
          <a:xfrm>
            <a:off x="461684" y="3479742"/>
            <a:ext cx="8330182" cy="540931"/>
          </a:xfrm>
        </p:spPr>
        <p:txBody>
          <a:bodyPr/>
          <a:lstStyle/>
          <a:p>
            <a:r>
              <a:rPr lang="en-IN" dirty="0"/>
              <a:t>To graph </a:t>
            </a:r>
            <a:r>
              <a:rPr lang="en-IN" i="1" dirty="0"/>
              <a:t>x</a:t>
            </a:r>
            <a:r>
              <a:rPr lang="en-IN" dirty="0"/>
              <a:t>(</a:t>
            </a:r>
            <a:r>
              <a:rPr lang="en-IN" i="1" dirty="0"/>
              <a:t>t</a:t>
            </a:r>
            <a:r>
              <a:rPr lang="en-IN" dirty="0"/>
              <a:t>), we proceed as in Example 3. From</a:t>
            </a:r>
            <a:endParaRPr lang="en-US" dirty="0"/>
          </a:p>
        </p:txBody>
      </p:sp>
      <p:pic>
        <p:nvPicPr>
          <p:cNvPr id="13" name="Picture Placeholder 12"/>
          <p:cNvPicPr>
            <a:picLocks noGrp="1" noChangeAspect="1"/>
          </p:cNvPicPr>
          <p:nvPr>
            <p:ph type="pic" sz="quarter" idx="29"/>
          </p:nvPr>
        </p:nvPicPr>
        <p:blipFill>
          <a:blip r:embed="rId3"/>
          <a:stretch>
            <a:fillRect/>
          </a:stretch>
        </p:blipFill>
        <p:spPr>
          <a:xfrm>
            <a:off x="564589" y="3945186"/>
            <a:ext cx="2743200" cy="389174"/>
          </a:xfrm>
          <a:prstGeom prst="rect">
            <a:avLst/>
          </a:prstGeom>
          <a:noFill/>
          <a:ln>
            <a:noFill/>
          </a:ln>
        </p:spPr>
      </p:pic>
      <p:sp>
        <p:nvSpPr>
          <p:cNvPr id="8" name="Text Placeholder 2"/>
          <p:cNvSpPr>
            <a:spLocks noGrp="1"/>
          </p:cNvSpPr>
          <p:nvPr>
            <p:ph type="body" sz="quarter" idx="13"/>
          </p:nvPr>
        </p:nvSpPr>
        <p:spPr>
          <a:xfrm>
            <a:off x="3321236" y="3847294"/>
            <a:ext cx="3899835" cy="540931"/>
          </a:xfrm>
        </p:spPr>
        <p:txBody>
          <a:bodyPr/>
          <a:lstStyle/>
          <a:p>
            <a:r>
              <a:rPr lang="en-IN" dirty="0"/>
              <a:t>we see that </a:t>
            </a:r>
            <a:r>
              <a:rPr lang="en-IN" i="1" dirty="0"/>
              <a:t>x</a:t>
            </a:r>
            <a:r>
              <a:rPr lang="en-IN" dirty="0"/>
              <a:t>′(</a:t>
            </a:r>
            <a:r>
              <a:rPr lang="en-IN" i="1" dirty="0"/>
              <a:t>t</a:t>
            </a:r>
            <a:r>
              <a:rPr lang="en-IN" dirty="0"/>
              <a:t>) = 0 when</a:t>
            </a:r>
            <a:endParaRPr lang="en-US" dirty="0"/>
          </a:p>
        </p:txBody>
      </p:sp>
      <p:pic>
        <p:nvPicPr>
          <p:cNvPr id="16" name="Picture Placeholder 15"/>
          <p:cNvPicPr>
            <a:picLocks noGrp="1" noChangeAspect="1"/>
          </p:cNvPicPr>
          <p:nvPr>
            <p:ph type="pic" sz="quarter" idx="29"/>
          </p:nvPr>
        </p:nvPicPr>
        <p:blipFill>
          <a:blip r:embed="rId4"/>
          <a:stretch>
            <a:fillRect/>
          </a:stretch>
        </p:blipFill>
        <p:spPr>
          <a:xfrm>
            <a:off x="6945944" y="3876803"/>
            <a:ext cx="731520" cy="447040"/>
          </a:xfrm>
          <a:prstGeom prst="rect">
            <a:avLst/>
          </a:prstGeom>
          <a:noFill/>
          <a:ln>
            <a:noFill/>
          </a:ln>
        </p:spPr>
      </p:pic>
      <p:sp>
        <p:nvSpPr>
          <p:cNvPr id="9" name="Text Placeholder 2"/>
          <p:cNvSpPr>
            <a:spLocks noGrp="1"/>
          </p:cNvSpPr>
          <p:nvPr>
            <p:ph type="body" sz="quarter" idx="13"/>
          </p:nvPr>
        </p:nvSpPr>
        <p:spPr>
          <a:xfrm>
            <a:off x="466167" y="4713823"/>
            <a:ext cx="8330182" cy="540931"/>
          </a:xfrm>
        </p:spPr>
        <p:txBody>
          <a:bodyPr/>
          <a:lstStyle/>
          <a:p>
            <a:r>
              <a:rPr lang="en-IN" dirty="0"/>
              <a:t>The corresponding extreme displacement is</a:t>
            </a:r>
            <a:endParaRPr lang="en-US" dirty="0"/>
          </a:p>
        </p:txBody>
      </p:sp>
      <p:pic>
        <p:nvPicPr>
          <p:cNvPr id="19" name="Picture Placeholder 18"/>
          <p:cNvPicPr>
            <a:picLocks noGrp="1" noChangeAspect="1"/>
          </p:cNvPicPr>
          <p:nvPr>
            <p:ph type="pic" sz="quarter" idx="29"/>
          </p:nvPr>
        </p:nvPicPr>
        <p:blipFill>
          <a:blip r:embed="rId5"/>
          <a:stretch>
            <a:fillRect/>
          </a:stretch>
        </p:blipFill>
        <p:spPr>
          <a:xfrm>
            <a:off x="564589" y="5186692"/>
            <a:ext cx="3291840" cy="423614"/>
          </a:xfrm>
          <a:prstGeom prst="rect">
            <a:avLst/>
          </a:prstGeom>
          <a:noFill/>
          <a:ln>
            <a:noFill/>
          </a:ln>
        </p:spPr>
      </p:pic>
    </p:spTree>
    <p:extLst>
      <p:ext uri="{BB962C8B-B14F-4D97-AF65-F5344CB8AC3E}">
        <p14:creationId xmlns:p14="http://schemas.microsoft.com/office/powerpoint/2010/main" val="206882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5.1.1 </a:t>
            </a:r>
            <a:r>
              <a:rPr lang="en-IN" dirty="0">
                <a:solidFill>
                  <a:srgbClr val="136D95"/>
                </a:solidFill>
              </a:rPr>
              <a:t>Spring/Mass Systems:</a:t>
            </a:r>
            <a:br>
              <a:rPr lang="en-IN" dirty="0">
                <a:solidFill>
                  <a:srgbClr val="136D95"/>
                </a:solidFill>
              </a:rPr>
            </a:br>
            <a:r>
              <a:rPr lang="en-IN" dirty="0">
                <a:solidFill>
                  <a:srgbClr val="136D95"/>
                </a:solidFill>
              </a:rPr>
              <a:t>	     Free Undamped Motion</a:t>
            </a:r>
          </a:p>
        </p:txBody>
      </p:sp>
    </p:spTree>
    <p:extLst>
      <p:ext uri="{BB962C8B-B14F-4D97-AF65-F5344CB8AC3E}">
        <p14:creationId xmlns:p14="http://schemas.microsoft.com/office/powerpoint/2010/main" val="28214128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4 – </a:t>
            </a:r>
            <a:r>
              <a:rPr lang="en-IN" dirty="0"/>
              <a:t>Solution (3 of 3)</a:t>
            </a:r>
          </a:p>
        </p:txBody>
      </p:sp>
      <p:sp>
        <p:nvSpPr>
          <p:cNvPr id="3" name="Text Placeholder 2"/>
          <p:cNvSpPr>
            <a:spLocks noGrp="1"/>
          </p:cNvSpPr>
          <p:nvPr>
            <p:ph type="body" sz="quarter" idx="13"/>
          </p:nvPr>
        </p:nvSpPr>
        <p:spPr>
          <a:xfrm>
            <a:off x="457201" y="1444754"/>
            <a:ext cx="8330182" cy="1364708"/>
          </a:xfrm>
        </p:spPr>
        <p:txBody>
          <a:bodyPr/>
          <a:lstStyle/>
          <a:p>
            <a:r>
              <a:rPr lang="en-IN" dirty="0"/>
              <a:t>As shown in the figure, we interpret this value to mean that the mass reaches a maximum height of 0.276 foot above the equilibrium position.</a:t>
            </a:r>
            <a:endParaRPr lang="en-US" dirty="0"/>
          </a:p>
        </p:txBody>
      </p:sp>
      <p:sp>
        <p:nvSpPr>
          <p:cNvPr id="8" name="Text Placeholder 2"/>
          <p:cNvSpPr>
            <a:spLocks noGrp="1"/>
          </p:cNvSpPr>
          <p:nvPr>
            <p:ph type="body" sz="quarter" idx="13"/>
          </p:nvPr>
        </p:nvSpPr>
        <p:spPr>
          <a:xfrm>
            <a:off x="2783541" y="5711163"/>
            <a:ext cx="3576918" cy="381718"/>
          </a:xfrm>
        </p:spPr>
        <p:txBody>
          <a:bodyPr/>
          <a:lstStyle/>
          <a:p>
            <a:pPr algn="ctr"/>
            <a:r>
              <a:rPr lang="en-IN" sz="1200" b="1" dirty="0"/>
              <a:t>Figure 5.1.12</a:t>
            </a:r>
          </a:p>
        </p:txBody>
      </p:sp>
      <p:sp>
        <p:nvSpPr>
          <p:cNvPr id="9" name="Text Placeholder 2"/>
          <p:cNvSpPr>
            <a:spLocks noGrp="1"/>
          </p:cNvSpPr>
          <p:nvPr>
            <p:ph type="body" sz="quarter" idx="13"/>
          </p:nvPr>
        </p:nvSpPr>
        <p:spPr>
          <a:xfrm>
            <a:off x="2081236" y="5370506"/>
            <a:ext cx="4981529" cy="340658"/>
          </a:xfrm>
        </p:spPr>
        <p:txBody>
          <a:bodyPr/>
          <a:lstStyle/>
          <a:p>
            <a:pPr algn="ctr"/>
            <a:r>
              <a:rPr lang="en-IN" sz="1400" dirty="0"/>
              <a:t>Critically damped system in Example 4</a:t>
            </a:r>
          </a:p>
        </p:txBody>
      </p:sp>
      <p:pic>
        <p:nvPicPr>
          <p:cNvPr id="7" name="Picture Placeholder 6" descr="A curve is graphed in the fourth quadrant of the coordinate plane. The horizontal axis is labeled: t. The vertical axis is labeled: x. The curve begins from the origin  goes down and to the right  reaches a low point  then goes up and to the right  and ends under the t axis. An arrow points to the low point of the curve with the following text: maximum height about an equilibrium position. A vertical and a horizontal dashed line begin from the low point of the curve. The vertical line goes up and ends on the t axis labeled: t = 1/4. The horizontal line goes to the left and ends on the negative x axis labeled: negative 0.276."/>
          <p:cNvPicPr>
            <a:picLocks noGrp="1" noChangeAspect="1"/>
          </p:cNvPicPr>
          <p:nvPr>
            <p:ph type="pic" sz="quarter" idx="29"/>
          </p:nvPr>
        </p:nvPicPr>
        <p:blipFill>
          <a:blip r:embed="rId2"/>
          <a:stretch>
            <a:fillRect/>
          </a:stretch>
        </p:blipFill>
        <p:spPr>
          <a:xfrm>
            <a:off x="2729753" y="2934772"/>
            <a:ext cx="3657600" cy="2202993"/>
          </a:xfrm>
          <a:prstGeom prst="rect">
            <a:avLst/>
          </a:prstGeom>
          <a:noFill/>
          <a:ln>
            <a:noFill/>
          </a:ln>
        </p:spPr>
      </p:pic>
    </p:spTree>
    <p:extLst>
      <p:ext uri="{BB962C8B-B14F-4D97-AF65-F5344CB8AC3E}">
        <p14:creationId xmlns:p14="http://schemas.microsoft.com/office/powerpoint/2010/main" val="29343976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5 – </a:t>
            </a:r>
            <a:r>
              <a:rPr lang="en-IN" dirty="0"/>
              <a:t>Underdamped Motion</a:t>
            </a:r>
          </a:p>
        </p:txBody>
      </p:sp>
      <p:sp>
        <p:nvSpPr>
          <p:cNvPr id="3" name="Text Placeholder 2"/>
          <p:cNvSpPr>
            <a:spLocks noGrp="1"/>
          </p:cNvSpPr>
          <p:nvPr>
            <p:ph type="body" sz="quarter" idx="13"/>
          </p:nvPr>
        </p:nvSpPr>
        <p:spPr>
          <a:xfrm>
            <a:off x="457201" y="1444753"/>
            <a:ext cx="8330182" cy="4369193"/>
          </a:xfrm>
        </p:spPr>
        <p:txBody>
          <a:bodyPr/>
          <a:lstStyle/>
          <a:p>
            <a:r>
              <a:rPr lang="en-IN" dirty="0"/>
              <a:t>A mass weighing 16 pounds is attached to a 5-foot-long spring. At equilibrium the spring measures 8.2 feet. If the mass is initially released from rest at a point 2 feet above the equilibrium position, find the displacements </a:t>
            </a:r>
            <a:r>
              <a:rPr lang="en-IN" i="1" dirty="0"/>
              <a:t>x</a:t>
            </a:r>
            <a:r>
              <a:rPr lang="en-IN" dirty="0"/>
              <a:t>(</a:t>
            </a:r>
            <a:r>
              <a:rPr lang="en-IN" i="1" dirty="0"/>
              <a:t>t</a:t>
            </a:r>
            <a:r>
              <a:rPr lang="en-IN" dirty="0"/>
              <a:t>) if it is further known that the surrounding medium offers a resistance numerically equal to the instantaneous velocity.</a:t>
            </a:r>
          </a:p>
          <a:p>
            <a:endParaRPr lang="en-US" dirty="0"/>
          </a:p>
          <a:p>
            <a:r>
              <a:rPr lang="en-US" b="1" dirty="0"/>
              <a:t>Solution:</a:t>
            </a:r>
          </a:p>
          <a:p>
            <a:pPr>
              <a:spcBef>
                <a:spcPts val="0"/>
              </a:spcBef>
            </a:pPr>
            <a:r>
              <a:rPr lang="en-IN" dirty="0"/>
              <a:t>The elongation of the spring after the mass is attached is 8.2 − 5 = 3.2 </a:t>
            </a:r>
            <a:r>
              <a:rPr lang="en-IN" dirty="0" err="1"/>
              <a:t>ft</a:t>
            </a:r>
            <a:r>
              <a:rPr lang="en-IN" dirty="0"/>
              <a:t>, so it follows from Hooke’s law that </a:t>
            </a:r>
          </a:p>
          <a:p>
            <a:pPr>
              <a:spcBef>
                <a:spcPts val="0"/>
              </a:spcBef>
            </a:pPr>
            <a:r>
              <a:rPr lang="en-IN" dirty="0"/>
              <a:t>16 = </a:t>
            </a:r>
            <a:r>
              <a:rPr lang="en-IN" i="1" dirty="0"/>
              <a:t>k</a:t>
            </a:r>
            <a:r>
              <a:rPr lang="en-IN" dirty="0"/>
              <a:t>(3.2) or </a:t>
            </a:r>
            <a:r>
              <a:rPr lang="en-IN" i="1" dirty="0"/>
              <a:t>k </a:t>
            </a:r>
            <a:r>
              <a:rPr lang="en-IN" dirty="0"/>
              <a:t>= 5 lb</a:t>
            </a:r>
            <a:r>
              <a:rPr lang="en-IN" sz="1200" dirty="0"/>
              <a:t> </a:t>
            </a:r>
            <a:r>
              <a:rPr lang="en-IN" dirty="0"/>
              <a:t>∕</a:t>
            </a:r>
            <a:r>
              <a:rPr lang="en-IN" sz="1200" dirty="0"/>
              <a:t> </a:t>
            </a:r>
            <a:r>
              <a:rPr lang="en-IN" dirty="0"/>
              <a:t>ft. </a:t>
            </a:r>
          </a:p>
        </p:txBody>
      </p:sp>
    </p:spTree>
    <p:extLst>
      <p:ext uri="{BB962C8B-B14F-4D97-AF65-F5344CB8AC3E}">
        <p14:creationId xmlns:p14="http://schemas.microsoft.com/office/powerpoint/2010/main" val="24299378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5 – </a:t>
            </a:r>
            <a:r>
              <a:rPr lang="en-IN" dirty="0"/>
              <a:t>Solution (1 of 2)</a:t>
            </a:r>
          </a:p>
        </p:txBody>
      </p:sp>
      <p:sp>
        <p:nvSpPr>
          <p:cNvPr id="3" name="Text Placeholder 2"/>
          <p:cNvSpPr>
            <a:spLocks noGrp="1"/>
          </p:cNvSpPr>
          <p:nvPr>
            <p:ph type="body" sz="quarter" idx="13"/>
          </p:nvPr>
        </p:nvSpPr>
        <p:spPr>
          <a:xfrm>
            <a:off x="457200" y="1444753"/>
            <a:ext cx="8095129" cy="506877"/>
          </a:xfrm>
        </p:spPr>
        <p:txBody>
          <a:bodyPr/>
          <a:lstStyle/>
          <a:p>
            <a:pPr>
              <a:spcBef>
                <a:spcPts val="0"/>
              </a:spcBef>
            </a:pPr>
            <a:r>
              <a:rPr lang="en-IN" dirty="0"/>
              <a:t>In addition,</a:t>
            </a:r>
            <a:endParaRPr lang="en-US" dirty="0"/>
          </a:p>
        </p:txBody>
      </p:sp>
      <p:pic>
        <p:nvPicPr>
          <p:cNvPr id="7" name="Picture Placeholder 6"/>
          <p:cNvPicPr>
            <a:picLocks noGrp="1" noChangeAspect="1"/>
          </p:cNvPicPr>
          <p:nvPr>
            <p:ph type="pic" sz="quarter" idx="29"/>
          </p:nvPr>
        </p:nvPicPr>
        <p:blipFill>
          <a:blip r:embed="rId2"/>
          <a:stretch>
            <a:fillRect/>
          </a:stretch>
        </p:blipFill>
        <p:spPr>
          <a:xfrm>
            <a:off x="2057131" y="1430555"/>
            <a:ext cx="1554480" cy="514587"/>
          </a:xfrm>
          <a:prstGeom prst="rect">
            <a:avLst/>
          </a:prstGeom>
          <a:noFill/>
          <a:ln>
            <a:noFill/>
          </a:ln>
        </p:spPr>
      </p:pic>
      <p:sp>
        <p:nvSpPr>
          <p:cNvPr id="8" name="Text Placeholder 2"/>
          <p:cNvSpPr>
            <a:spLocks noGrp="1"/>
          </p:cNvSpPr>
          <p:nvPr>
            <p:ph type="body" sz="quarter" idx="13"/>
          </p:nvPr>
        </p:nvSpPr>
        <p:spPr>
          <a:xfrm>
            <a:off x="457200" y="1444752"/>
            <a:ext cx="8209427" cy="1035423"/>
          </a:xfrm>
        </p:spPr>
        <p:txBody>
          <a:bodyPr/>
          <a:lstStyle/>
          <a:p>
            <a:pPr>
              <a:spcBef>
                <a:spcPts val="0"/>
              </a:spcBef>
            </a:pPr>
            <a:r>
              <a:rPr lang="en-IN" dirty="0"/>
              <a:t>			      slug, so the differential equation is given by</a:t>
            </a:r>
            <a:endParaRPr lang="en-US" dirty="0"/>
          </a:p>
        </p:txBody>
      </p:sp>
      <p:pic>
        <p:nvPicPr>
          <p:cNvPr id="12" name="Picture Placeholder 11"/>
          <p:cNvPicPr>
            <a:picLocks noGrp="1" noChangeAspect="1"/>
          </p:cNvPicPr>
          <p:nvPr>
            <p:ph type="pic" sz="quarter" idx="29"/>
          </p:nvPr>
        </p:nvPicPr>
        <p:blipFill>
          <a:blip r:embed="rId3"/>
          <a:stretch>
            <a:fillRect/>
          </a:stretch>
        </p:blipFill>
        <p:spPr>
          <a:xfrm>
            <a:off x="960120" y="2480420"/>
            <a:ext cx="7223760" cy="683382"/>
          </a:xfrm>
          <a:prstGeom prst="rect">
            <a:avLst/>
          </a:prstGeom>
          <a:noFill/>
          <a:ln>
            <a:noFill/>
          </a:ln>
        </p:spPr>
      </p:pic>
      <p:sp>
        <p:nvSpPr>
          <p:cNvPr id="9" name="Text Placeholder 2"/>
          <p:cNvSpPr>
            <a:spLocks noGrp="1"/>
          </p:cNvSpPr>
          <p:nvPr>
            <p:ph type="body" sz="quarter" idx="13"/>
          </p:nvPr>
        </p:nvSpPr>
        <p:spPr>
          <a:xfrm>
            <a:off x="457201" y="3710322"/>
            <a:ext cx="8330182" cy="1018936"/>
          </a:xfrm>
        </p:spPr>
        <p:txBody>
          <a:bodyPr/>
          <a:lstStyle/>
          <a:p>
            <a:r>
              <a:rPr lang="en-IN" dirty="0"/>
              <a:t>Proceeding, we find that the roots of</a:t>
            </a:r>
            <a:endParaRPr lang="en-US" dirty="0"/>
          </a:p>
        </p:txBody>
      </p:sp>
      <p:pic>
        <p:nvPicPr>
          <p:cNvPr id="10" name="Picture Placeholder 5"/>
          <p:cNvPicPr>
            <a:picLocks noGrp="1" noChangeAspect="1"/>
          </p:cNvPicPr>
          <p:nvPr>
            <p:ph type="pic" sz="quarter" idx="29"/>
          </p:nvPr>
        </p:nvPicPr>
        <p:blipFill>
          <a:blip r:embed="rId4"/>
          <a:stretch>
            <a:fillRect/>
          </a:stretch>
        </p:blipFill>
        <p:spPr>
          <a:xfrm>
            <a:off x="5503595" y="3737411"/>
            <a:ext cx="2743200" cy="407624"/>
          </a:xfrm>
          <a:prstGeom prst="rect">
            <a:avLst/>
          </a:prstGeom>
          <a:noFill/>
          <a:ln>
            <a:noFill/>
          </a:ln>
        </p:spPr>
      </p:pic>
      <p:sp>
        <p:nvSpPr>
          <p:cNvPr id="11" name="Text Placeholder 2"/>
          <p:cNvSpPr>
            <a:spLocks noGrp="1"/>
          </p:cNvSpPr>
          <p:nvPr>
            <p:ph type="body" sz="quarter" idx="13"/>
          </p:nvPr>
        </p:nvSpPr>
        <p:spPr>
          <a:xfrm>
            <a:off x="450476" y="4107819"/>
            <a:ext cx="8216152" cy="1102655"/>
          </a:xfrm>
        </p:spPr>
        <p:txBody>
          <a:bodyPr/>
          <a:lstStyle/>
          <a:p>
            <a:r>
              <a:rPr lang="en-IN" dirty="0"/>
              <a:t>are </a:t>
            </a:r>
            <a:r>
              <a:rPr lang="en-IN" i="1" dirty="0"/>
              <a:t>m</a:t>
            </a:r>
            <a:r>
              <a:rPr lang="en-IN" baseline="-25000" dirty="0"/>
              <a:t>1</a:t>
            </a:r>
            <a:r>
              <a:rPr lang="en-IN" dirty="0"/>
              <a:t> = −1 + 3</a:t>
            </a:r>
            <a:r>
              <a:rPr lang="en-IN" i="1" dirty="0"/>
              <a:t>i </a:t>
            </a:r>
            <a:r>
              <a:rPr lang="en-IN" dirty="0"/>
              <a:t>and </a:t>
            </a:r>
            <a:r>
              <a:rPr lang="en-IN" i="1" dirty="0"/>
              <a:t>m</a:t>
            </a:r>
            <a:r>
              <a:rPr lang="en-IN" baseline="-25000" dirty="0"/>
              <a:t>2</a:t>
            </a:r>
            <a:r>
              <a:rPr lang="en-IN" dirty="0"/>
              <a:t> = −1 − 3</a:t>
            </a:r>
            <a:r>
              <a:rPr lang="en-IN" i="1" dirty="0"/>
              <a:t>i</a:t>
            </a:r>
            <a:r>
              <a:rPr lang="en-IN" dirty="0"/>
              <a:t>, which then implies that the system is underdamped, and </a:t>
            </a:r>
            <a:endParaRPr lang="en-US" dirty="0"/>
          </a:p>
        </p:txBody>
      </p:sp>
      <p:pic>
        <p:nvPicPr>
          <p:cNvPr id="13" name="Picture Placeholder 8"/>
          <p:cNvPicPr>
            <a:picLocks noGrp="1" noChangeAspect="1"/>
          </p:cNvPicPr>
          <p:nvPr>
            <p:ph type="pic" sz="quarter" idx="29"/>
          </p:nvPr>
        </p:nvPicPr>
        <p:blipFill>
          <a:blip r:embed="rId5"/>
          <a:stretch>
            <a:fillRect/>
          </a:stretch>
        </p:blipFill>
        <p:spPr>
          <a:xfrm>
            <a:off x="1097280" y="5253638"/>
            <a:ext cx="6949440" cy="406514"/>
          </a:xfrm>
          <a:prstGeom prst="rect">
            <a:avLst/>
          </a:prstGeom>
          <a:noFill/>
          <a:ln>
            <a:noFill/>
          </a:ln>
        </p:spPr>
      </p:pic>
    </p:spTree>
    <p:extLst>
      <p:ext uri="{BB962C8B-B14F-4D97-AF65-F5344CB8AC3E}">
        <p14:creationId xmlns:p14="http://schemas.microsoft.com/office/powerpoint/2010/main" val="3802348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5 – </a:t>
            </a:r>
            <a:r>
              <a:rPr lang="en-IN" dirty="0"/>
              <a:t>Solution (2 of 2)</a:t>
            </a:r>
          </a:p>
        </p:txBody>
      </p:sp>
      <p:sp>
        <p:nvSpPr>
          <p:cNvPr id="12" name="Text Placeholder 2"/>
          <p:cNvSpPr>
            <a:spLocks noGrp="1"/>
          </p:cNvSpPr>
          <p:nvPr>
            <p:ph type="body" sz="quarter" idx="13"/>
          </p:nvPr>
        </p:nvSpPr>
        <p:spPr>
          <a:xfrm>
            <a:off x="457200" y="1444752"/>
            <a:ext cx="8330182" cy="756085"/>
          </a:xfrm>
        </p:spPr>
        <p:txBody>
          <a:bodyPr/>
          <a:lstStyle/>
          <a:p>
            <a:pPr>
              <a:spcBef>
                <a:spcPts val="0"/>
              </a:spcBef>
            </a:pPr>
            <a:r>
              <a:rPr lang="en-IN" dirty="0"/>
              <a:t>Finally, the initial conditions </a:t>
            </a:r>
            <a:r>
              <a:rPr lang="en-IN" i="1" dirty="0"/>
              <a:t>x</a:t>
            </a:r>
            <a:r>
              <a:rPr lang="en-IN" dirty="0"/>
              <a:t>(0) = −2 and </a:t>
            </a:r>
            <a:r>
              <a:rPr lang="en-IN" i="1" dirty="0"/>
              <a:t>x</a:t>
            </a:r>
            <a:r>
              <a:rPr lang="en-IN" dirty="0"/>
              <a:t>′(0) = 0 yield </a:t>
            </a:r>
          </a:p>
          <a:p>
            <a:pPr>
              <a:spcBef>
                <a:spcPts val="0"/>
              </a:spcBef>
            </a:pPr>
            <a:r>
              <a:rPr lang="en-IN" i="1" dirty="0"/>
              <a:t>c</a:t>
            </a:r>
            <a:r>
              <a:rPr lang="en-IN" baseline="-25000" dirty="0"/>
              <a:t>1</a:t>
            </a:r>
            <a:r>
              <a:rPr lang="en-IN" dirty="0"/>
              <a:t> = −2 and</a:t>
            </a:r>
            <a:endParaRPr lang="en-US" dirty="0"/>
          </a:p>
        </p:txBody>
      </p:sp>
      <p:pic>
        <p:nvPicPr>
          <p:cNvPr id="11" name="Picture Placeholder 10"/>
          <p:cNvPicPr>
            <a:picLocks noGrp="1" noChangeAspect="1"/>
          </p:cNvPicPr>
          <p:nvPr>
            <p:ph type="pic" sz="quarter" idx="29"/>
          </p:nvPr>
        </p:nvPicPr>
        <p:blipFill>
          <a:blip r:embed="rId2"/>
          <a:stretch>
            <a:fillRect/>
          </a:stretch>
        </p:blipFill>
        <p:spPr>
          <a:xfrm>
            <a:off x="2195730" y="1836913"/>
            <a:ext cx="1188720" cy="434143"/>
          </a:xfrm>
          <a:prstGeom prst="rect">
            <a:avLst/>
          </a:prstGeom>
          <a:noFill/>
          <a:ln>
            <a:noFill/>
          </a:ln>
        </p:spPr>
      </p:pic>
      <p:sp>
        <p:nvSpPr>
          <p:cNvPr id="13" name="Text Placeholder 2"/>
          <p:cNvSpPr>
            <a:spLocks noGrp="1"/>
          </p:cNvSpPr>
          <p:nvPr>
            <p:ph type="body" sz="quarter" idx="13"/>
          </p:nvPr>
        </p:nvSpPr>
        <p:spPr>
          <a:xfrm>
            <a:off x="3384450" y="1821961"/>
            <a:ext cx="4428291" cy="756085"/>
          </a:xfrm>
        </p:spPr>
        <p:txBody>
          <a:bodyPr/>
          <a:lstStyle/>
          <a:p>
            <a:r>
              <a:rPr lang="en-IN" dirty="0"/>
              <a:t>so the equation of motion is</a:t>
            </a:r>
            <a:endParaRPr lang="en-US" dirty="0"/>
          </a:p>
        </p:txBody>
      </p:sp>
      <p:pic>
        <p:nvPicPr>
          <p:cNvPr id="16" name="Picture Placeholder 15"/>
          <p:cNvPicPr>
            <a:picLocks noGrp="1" noChangeAspect="1"/>
          </p:cNvPicPr>
          <p:nvPr>
            <p:ph type="pic" sz="quarter" idx="29"/>
          </p:nvPr>
        </p:nvPicPr>
        <p:blipFill>
          <a:blip r:embed="rId3"/>
          <a:stretch>
            <a:fillRect/>
          </a:stretch>
        </p:blipFill>
        <p:spPr>
          <a:xfrm>
            <a:off x="1277200" y="2383781"/>
            <a:ext cx="7223760" cy="884008"/>
          </a:xfrm>
          <a:prstGeom prst="rect">
            <a:avLst/>
          </a:prstGeom>
          <a:noFill/>
          <a:ln>
            <a:noFill/>
          </a:ln>
        </p:spPr>
      </p:pic>
    </p:spTree>
    <p:extLst>
      <p:ext uri="{BB962C8B-B14F-4D97-AF65-F5344CB8AC3E}">
        <p14:creationId xmlns:p14="http://schemas.microsoft.com/office/powerpoint/2010/main" val="2962484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solidFill>
                  <a:prstClr val="white"/>
                </a:solidFill>
              </a:rPr>
              <a:t>5.1.2 Spring/Mass Systems: Free Damped Motion</a:t>
            </a:r>
            <a:r>
              <a:rPr lang="en-US" sz="2400" dirty="0">
                <a:solidFill>
                  <a:prstClr val="white"/>
                </a:solidFill>
              </a:rPr>
              <a:t> (11 of 13)</a:t>
            </a:r>
            <a:endParaRPr lang="en-IN" dirty="0"/>
          </a:p>
        </p:txBody>
      </p:sp>
      <p:sp>
        <p:nvSpPr>
          <p:cNvPr id="25" name="Text Placeholder 2"/>
          <p:cNvSpPr>
            <a:spLocks noGrp="1"/>
          </p:cNvSpPr>
          <p:nvPr>
            <p:ph type="body" sz="quarter" idx="13"/>
          </p:nvPr>
        </p:nvSpPr>
        <p:spPr>
          <a:xfrm>
            <a:off x="457200" y="1444751"/>
            <a:ext cx="8330183" cy="1110189"/>
          </a:xfrm>
        </p:spPr>
        <p:txBody>
          <a:bodyPr/>
          <a:lstStyle/>
          <a:p>
            <a:pPr>
              <a:spcBef>
                <a:spcPts val="0"/>
              </a:spcBef>
            </a:pPr>
            <a:r>
              <a:rPr lang="en-IN" b="1" dirty="0">
                <a:solidFill>
                  <a:srgbClr val="5B7C32"/>
                </a:solidFill>
              </a:rPr>
              <a:t>Alternative Form of </a:t>
            </a:r>
            <a:r>
              <a:rPr lang="en-IN" b="1" i="1" dirty="0">
                <a:solidFill>
                  <a:srgbClr val="5B7C32"/>
                </a:solidFill>
              </a:rPr>
              <a:t>x</a:t>
            </a:r>
            <a:r>
              <a:rPr lang="en-IN" b="1" dirty="0">
                <a:solidFill>
                  <a:srgbClr val="5B7C32"/>
                </a:solidFill>
              </a:rPr>
              <a:t>(</a:t>
            </a:r>
            <a:r>
              <a:rPr lang="en-IN" b="1" i="1" dirty="0">
                <a:solidFill>
                  <a:srgbClr val="5B7C32"/>
                </a:solidFill>
              </a:rPr>
              <a:t>t</a:t>
            </a:r>
            <a:r>
              <a:rPr lang="en-IN" b="1" dirty="0">
                <a:solidFill>
                  <a:srgbClr val="5B7C32"/>
                </a:solidFill>
              </a:rPr>
              <a:t>)</a:t>
            </a:r>
          </a:p>
          <a:p>
            <a:pPr>
              <a:spcBef>
                <a:spcPts val="0"/>
              </a:spcBef>
            </a:pPr>
            <a:r>
              <a:rPr lang="en-IN" dirty="0"/>
              <a:t>We can write any solution</a:t>
            </a:r>
            <a:endParaRPr lang="en-IN" b="1" dirty="0">
              <a:solidFill>
                <a:srgbClr val="5B7C32"/>
              </a:solidFill>
            </a:endParaRPr>
          </a:p>
        </p:txBody>
      </p:sp>
      <p:pic>
        <p:nvPicPr>
          <p:cNvPr id="4" name="Picture Placeholder 3"/>
          <p:cNvPicPr>
            <a:picLocks noGrp="1" noChangeAspect="1"/>
          </p:cNvPicPr>
          <p:nvPr>
            <p:ph type="pic" sz="quarter" idx="29"/>
          </p:nvPr>
        </p:nvPicPr>
        <p:blipFill>
          <a:blip r:embed="rId2"/>
          <a:stretch>
            <a:fillRect/>
          </a:stretch>
        </p:blipFill>
        <p:spPr>
          <a:xfrm>
            <a:off x="1467611" y="2268448"/>
            <a:ext cx="6309360" cy="567353"/>
          </a:xfrm>
          <a:prstGeom prst="rect">
            <a:avLst/>
          </a:prstGeom>
          <a:noFill/>
          <a:ln>
            <a:noFill/>
          </a:ln>
        </p:spPr>
      </p:pic>
      <p:sp>
        <p:nvSpPr>
          <p:cNvPr id="7" name="Text Placeholder 2"/>
          <p:cNvSpPr>
            <a:spLocks noGrp="1"/>
          </p:cNvSpPr>
          <p:nvPr>
            <p:ph type="body" sz="quarter" idx="13"/>
          </p:nvPr>
        </p:nvSpPr>
        <p:spPr>
          <a:xfrm>
            <a:off x="461684" y="3023104"/>
            <a:ext cx="8325700" cy="623045"/>
          </a:xfrm>
        </p:spPr>
        <p:txBody>
          <a:bodyPr/>
          <a:lstStyle/>
          <a:p>
            <a:r>
              <a:rPr lang="en-IN" dirty="0"/>
              <a:t>in the alternative form</a:t>
            </a:r>
          </a:p>
        </p:txBody>
      </p:sp>
      <p:pic>
        <p:nvPicPr>
          <p:cNvPr id="10" name="Picture Placeholder 9"/>
          <p:cNvPicPr>
            <a:picLocks noGrp="1" noChangeAspect="1"/>
          </p:cNvPicPr>
          <p:nvPr>
            <p:ph type="pic" sz="quarter" idx="29"/>
          </p:nvPr>
        </p:nvPicPr>
        <p:blipFill>
          <a:blip r:embed="rId3"/>
          <a:stretch>
            <a:fillRect/>
          </a:stretch>
        </p:blipFill>
        <p:spPr>
          <a:xfrm>
            <a:off x="1561741" y="3613158"/>
            <a:ext cx="6583680" cy="519887"/>
          </a:xfrm>
          <a:prstGeom prst="rect">
            <a:avLst/>
          </a:prstGeom>
          <a:noFill/>
          <a:ln>
            <a:noFill/>
          </a:ln>
        </p:spPr>
      </p:pic>
      <p:pic>
        <p:nvPicPr>
          <p:cNvPr id="16" name="Picture Placeholder 15"/>
          <p:cNvPicPr>
            <a:picLocks noGrp="1" noChangeAspect="1"/>
          </p:cNvPicPr>
          <p:nvPr>
            <p:ph type="pic" sz="quarter" idx="29"/>
          </p:nvPr>
        </p:nvPicPr>
        <p:blipFill>
          <a:blip r:embed="rId4"/>
          <a:stretch>
            <a:fillRect/>
          </a:stretch>
        </p:blipFill>
        <p:spPr>
          <a:xfrm>
            <a:off x="524435" y="4586630"/>
            <a:ext cx="2560320" cy="370930"/>
          </a:xfrm>
          <a:prstGeom prst="rect">
            <a:avLst/>
          </a:prstGeom>
          <a:noFill/>
          <a:ln>
            <a:noFill/>
          </a:ln>
        </p:spPr>
      </p:pic>
      <p:sp>
        <p:nvSpPr>
          <p:cNvPr id="15" name="Text Placeholder 2"/>
          <p:cNvSpPr>
            <a:spLocks noGrp="1"/>
          </p:cNvSpPr>
          <p:nvPr>
            <p:ph type="body" sz="quarter" idx="13"/>
          </p:nvPr>
        </p:nvSpPr>
        <p:spPr>
          <a:xfrm>
            <a:off x="457200" y="4536135"/>
            <a:ext cx="8334667" cy="1030947"/>
          </a:xfrm>
        </p:spPr>
        <p:txBody>
          <a:bodyPr/>
          <a:lstStyle/>
          <a:p>
            <a:r>
              <a:rPr lang="en-IN" dirty="0"/>
              <a:t>		         and the phase angle </a:t>
            </a:r>
            <a:r>
              <a:rPr lang="el-GR" i="1" dirty="0"/>
              <a:t>Φ</a:t>
            </a:r>
            <a:r>
              <a:rPr lang="en-IN" i="1" dirty="0"/>
              <a:t> </a:t>
            </a:r>
            <a:r>
              <a:rPr lang="en-IN" dirty="0"/>
              <a:t>is determined from the equations</a:t>
            </a:r>
          </a:p>
        </p:txBody>
      </p:sp>
      <p:pic>
        <p:nvPicPr>
          <p:cNvPr id="21" name="Picture Placeholder 20"/>
          <p:cNvPicPr>
            <a:picLocks noGrp="1" noChangeAspect="1"/>
          </p:cNvPicPr>
          <p:nvPr>
            <p:ph type="pic" sz="quarter" idx="29"/>
          </p:nvPr>
        </p:nvPicPr>
        <p:blipFill>
          <a:blip r:embed="rId5"/>
          <a:stretch>
            <a:fillRect/>
          </a:stretch>
        </p:blipFill>
        <p:spPr>
          <a:xfrm>
            <a:off x="1879091" y="5385836"/>
            <a:ext cx="5486400" cy="673683"/>
          </a:xfrm>
          <a:prstGeom prst="rect">
            <a:avLst/>
          </a:prstGeom>
          <a:noFill/>
          <a:ln>
            <a:noFill/>
          </a:ln>
        </p:spPr>
      </p:pic>
    </p:spTree>
    <p:extLst>
      <p:ext uri="{BB962C8B-B14F-4D97-AF65-F5344CB8AC3E}">
        <p14:creationId xmlns:p14="http://schemas.microsoft.com/office/powerpoint/2010/main" val="11852115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a:solidFill>
                  <a:prstClr val="white"/>
                </a:solidFill>
              </a:rPr>
              <a:t>5.1.2 Spring/Mass Systems: Free Damped Motion</a:t>
            </a:r>
            <a:r>
              <a:rPr lang="en-US" sz="2400" dirty="0">
                <a:solidFill>
                  <a:prstClr val="white"/>
                </a:solidFill>
              </a:rPr>
              <a:t> (12 of 13)</a:t>
            </a:r>
            <a:endParaRPr lang="en-IN" sz="3700" dirty="0"/>
          </a:p>
        </p:txBody>
      </p:sp>
      <p:sp>
        <p:nvSpPr>
          <p:cNvPr id="3" name="Text Placeholder 2"/>
          <p:cNvSpPr>
            <a:spLocks noGrp="1"/>
          </p:cNvSpPr>
          <p:nvPr>
            <p:ph type="body" sz="quarter" idx="13"/>
          </p:nvPr>
        </p:nvSpPr>
        <p:spPr>
          <a:xfrm>
            <a:off x="457200" y="1444753"/>
            <a:ext cx="2431774" cy="633512"/>
          </a:xfrm>
        </p:spPr>
        <p:txBody>
          <a:bodyPr/>
          <a:lstStyle/>
          <a:p>
            <a:pPr>
              <a:spcBef>
                <a:spcPts val="0"/>
              </a:spcBef>
            </a:pPr>
            <a:r>
              <a:rPr lang="en-IN" dirty="0"/>
              <a:t>The coefficient</a:t>
            </a:r>
            <a:endParaRPr lang="en-US" dirty="0"/>
          </a:p>
        </p:txBody>
      </p:sp>
      <p:pic>
        <p:nvPicPr>
          <p:cNvPr id="6" name="Picture Placeholder 5"/>
          <p:cNvPicPr>
            <a:picLocks noGrp="1" noChangeAspect="1"/>
          </p:cNvPicPr>
          <p:nvPr>
            <p:ph type="pic" sz="quarter" idx="29"/>
          </p:nvPr>
        </p:nvPicPr>
        <p:blipFill>
          <a:blip r:embed="rId2"/>
          <a:stretch>
            <a:fillRect/>
          </a:stretch>
        </p:blipFill>
        <p:spPr>
          <a:xfrm>
            <a:off x="2662860" y="1499825"/>
            <a:ext cx="731520" cy="347003"/>
          </a:xfrm>
          <a:prstGeom prst="rect">
            <a:avLst/>
          </a:prstGeom>
          <a:noFill/>
          <a:ln>
            <a:noFill/>
          </a:ln>
        </p:spPr>
      </p:pic>
      <p:sp>
        <p:nvSpPr>
          <p:cNvPr id="14" name="Text Placeholder 2"/>
          <p:cNvSpPr>
            <a:spLocks noGrp="1"/>
          </p:cNvSpPr>
          <p:nvPr>
            <p:ph type="body" sz="quarter" idx="13"/>
          </p:nvPr>
        </p:nvSpPr>
        <p:spPr>
          <a:xfrm>
            <a:off x="470161" y="1442833"/>
            <a:ext cx="8167402" cy="1455112"/>
          </a:xfrm>
        </p:spPr>
        <p:txBody>
          <a:bodyPr/>
          <a:lstStyle/>
          <a:p>
            <a:r>
              <a:rPr lang="en-IN" dirty="0"/>
              <a:t>		  	  is sometimes called the </a:t>
            </a:r>
            <a:r>
              <a:rPr lang="en-IN" b="1" dirty="0"/>
              <a:t>damped amplitude </a:t>
            </a:r>
            <a:r>
              <a:rPr lang="en-IN" dirty="0"/>
              <a:t>of vibrations. Because (23) is not a periodic function, the number</a:t>
            </a:r>
            <a:endParaRPr lang="en-US" dirty="0"/>
          </a:p>
        </p:txBody>
      </p:sp>
      <p:pic>
        <p:nvPicPr>
          <p:cNvPr id="10" name="Picture Placeholder 9"/>
          <p:cNvPicPr>
            <a:picLocks noGrp="1" noChangeAspect="1"/>
          </p:cNvPicPr>
          <p:nvPr>
            <p:ph type="pic" sz="quarter" idx="29"/>
          </p:nvPr>
        </p:nvPicPr>
        <p:blipFill>
          <a:blip r:embed="rId3"/>
          <a:stretch>
            <a:fillRect/>
          </a:stretch>
        </p:blipFill>
        <p:spPr>
          <a:xfrm>
            <a:off x="3450652" y="2221233"/>
            <a:ext cx="1828800" cy="348793"/>
          </a:xfrm>
          <a:prstGeom prst="rect">
            <a:avLst/>
          </a:prstGeom>
          <a:noFill/>
          <a:ln>
            <a:noFill/>
          </a:ln>
        </p:spPr>
      </p:pic>
      <p:sp>
        <p:nvSpPr>
          <p:cNvPr id="8" name="Text Placeholder 2"/>
          <p:cNvSpPr>
            <a:spLocks noGrp="1"/>
          </p:cNvSpPr>
          <p:nvPr>
            <p:ph type="body" sz="quarter" idx="13"/>
          </p:nvPr>
        </p:nvSpPr>
        <p:spPr>
          <a:xfrm>
            <a:off x="470161" y="2186074"/>
            <a:ext cx="8490709" cy="819680"/>
          </a:xfrm>
        </p:spPr>
        <p:txBody>
          <a:bodyPr/>
          <a:lstStyle/>
          <a:p>
            <a:r>
              <a:rPr lang="en-IN" dirty="0"/>
              <a:t>					   is called the </a:t>
            </a:r>
            <a:r>
              <a:rPr lang="en-IN" b="1" dirty="0"/>
              <a:t>quasi period </a:t>
            </a:r>
            <a:r>
              <a:rPr lang="en-IN" dirty="0"/>
              <a:t>and</a:t>
            </a:r>
            <a:endParaRPr lang="en-US" dirty="0"/>
          </a:p>
        </p:txBody>
      </p:sp>
      <p:pic>
        <p:nvPicPr>
          <p:cNvPr id="15" name="Picture Placeholder 14"/>
          <p:cNvPicPr>
            <a:picLocks noGrp="1" noChangeAspect="1"/>
          </p:cNvPicPr>
          <p:nvPr>
            <p:ph type="pic" sz="quarter" idx="29"/>
          </p:nvPr>
        </p:nvPicPr>
        <p:blipFill>
          <a:blip r:embed="rId4"/>
          <a:stretch>
            <a:fillRect/>
          </a:stretch>
        </p:blipFill>
        <p:spPr>
          <a:xfrm>
            <a:off x="2208924" y="2650809"/>
            <a:ext cx="1645920" cy="313912"/>
          </a:xfrm>
          <a:prstGeom prst="rect">
            <a:avLst/>
          </a:prstGeom>
          <a:noFill/>
          <a:ln>
            <a:noFill/>
          </a:ln>
        </p:spPr>
      </p:pic>
      <p:sp>
        <p:nvSpPr>
          <p:cNvPr id="12" name="Text Placeholder 2"/>
          <p:cNvSpPr>
            <a:spLocks noGrp="1"/>
          </p:cNvSpPr>
          <p:nvPr>
            <p:ph type="body" sz="quarter" idx="13"/>
          </p:nvPr>
        </p:nvSpPr>
        <p:spPr>
          <a:xfrm>
            <a:off x="467816" y="2577620"/>
            <a:ext cx="8319568" cy="1698957"/>
          </a:xfrm>
        </p:spPr>
        <p:txBody>
          <a:bodyPr/>
          <a:lstStyle/>
          <a:p>
            <a:pPr>
              <a:spcBef>
                <a:spcPts val="0"/>
              </a:spcBef>
            </a:pPr>
            <a:r>
              <a:rPr lang="en-IN" dirty="0"/>
              <a:t>			        is the </a:t>
            </a:r>
            <a:r>
              <a:rPr lang="en-IN" b="1" dirty="0"/>
              <a:t>quasi frequency. </a:t>
            </a:r>
          </a:p>
          <a:p>
            <a:pPr>
              <a:spcBef>
                <a:spcPts val="0"/>
              </a:spcBef>
            </a:pPr>
            <a:endParaRPr lang="en-IN" b="1" dirty="0"/>
          </a:p>
          <a:p>
            <a:pPr>
              <a:spcBef>
                <a:spcPts val="0"/>
              </a:spcBef>
            </a:pPr>
            <a:r>
              <a:rPr lang="en-IN" dirty="0"/>
              <a:t>The quasi period is the time interval between two successive maxima of </a:t>
            </a:r>
            <a:r>
              <a:rPr lang="en-IN" i="1" dirty="0"/>
              <a:t>x</a:t>
            </a:r>
            <a:r>
              <a:rPr lang="en-IN" dirty="0"/>
              <a:t>(</a:t>
            </a:r>
            <a:r>
              <a:rPr lang="en-IN" i="1" dirty="0"/>
              <a:t>t</a:t>
            </a:r>
            <a:r>
              <a:rPr lang="en-IN" dirty="0"/>
              <a:t>). </a:t>
            </a:r>
            <a:endParaRPr lang="en-US" dirty="0"/>
          </a:p>
        </p:txBody>
      </p:sp>
    </p:spTree>
    <p:extLst>
      <p:ext uri="{BB962C8B-B14F-4D97-AF65-F5344CB8AC3E}">
        <p14:creationId xmlns:p14="http://schemas.microsoft.com/office/powerpoint/2010/main" val="1726147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a:solidFill>
                  <a:prstClr val="white"/>
                </a:solidFill>
              </a:rPr>
              <a:t>5.1.2 Spring/Mass Systems: Free Damped Motion</a:t>
            </a:r>
            <a:r>
              <a:rPr lang="en-US" sz="2400" dirty="0">
                <a:solidFill>
                  <a:prstClr val="white"/>
                </a:solidFill>
              </a:rPr>
              <a:t> (13 of 13)</a:t>
            </a:r>
            <a:endParaRPr lang="en-IN" sz="3700" dirty="0"/>
          </a:p>
        </p:txBody>
      </p:sp>
      <p:sp>
        <p:nvSpPr>
          <p:cNvPr id="3" name="Text Placeholder 2"/>
          <p:cNvSpPr>
            <a:spLocks noGrp="1"/>
          </p:cNvSpPr>
          <p:nvPr>
            <p:ph type="body" sz="quarter" idx="13"/>
          </p:nvPr>
        </p:nvSpPr>
        <p:spPr>
          <a:xfrm>
            <a:off x="457200" y="1444753"/>
            <a:ext cx="8335962" cy="4256800"/>
          </a:xfrm>
        </p:spPr>
        <p:txBody>
          <a:bodyPr/>
          <a:lstStyle/>
          <a:p>
            <a:r>
              <a:rPr lang="en-IN" dirty="0"/>
              <a:t>You should verify, for the equation of motion in Example 5, that</a:t>
            </a:r>
            <a:endParaRPr lang="en-US" dirty="0"/>
          </a:p>
        </p:txBody>
      </p:sp>
      <p:pic>
        <p:nvPicPr>
          <p:cNvPr id="11" name="Picture Placeholder 10"/>
          <p:cNvPicPr>
            <a:picLocks noGrp="1" noChangeAspect="1"/>
          </p:cNvPicPr>
          <p:nvPr>
            <p:ph type="pic" sz="quarter" idx="29"/>
          </p:nvPr>
        </p:nvPicPr>
        <p:blipFill>
          <a:blip r:embed="rId2"/>
          <a:stretch>
            <a:fillRect/>
          </a:stretch>
        </p:blipFill>
        <p:spPr>
          <a:xfrm>
            <a:off x="1153848" y="1855003"/>
            <a:ext cx="1920240" cy="366230"/>
          </a:xfrm>
          <a:prstGeom prst="rect">
            <a:avLst/>
          </a:prstGeom>
          <a:noFill/>
          <a:ln>
            <a:noFill/>
          </a:ln>
        </p:spPr>
      </p:pic>
      <p:sp>
        <p:nvSpPr>
          <p:cNvPr id="14" name="Text Placeholder 2"/>
          <p:cNvSpPr>
            <a:spLocks noGrp="1"/>
          </p:cNvSpPr>
          <p:nvPr>
            <p:ph type="body" sz="quarter" idx="13"/>
          </p:nvPr>
        </p:nvSpPr>
        <p:spPr>
          <a:xfrm>
            <a:off x="470161" y="1814733"/>
            <a:ext cx="8167402" cy="1083212"/>
          </a:xfrm>
        </p:spPr>
        <p:txBody>
          <a:bodyPr/>
          <a:lstStyle/>
          <a:p>
            <a:pPr>
              <a:spcBef>
                <a:spcPts val="0"/>
              </a:spcBef>
            </a:pPr>
            <a:r>
              <a:rPr lang="en-IN" dirty="0"/>
              <a:t>		        and </a:t>
            </a:r>
            <a:r>
              <a:rPr lang="el-GR" i="1" dirty="0"/>
              <a:t>Φ</a:t>
            </a:r>
            <a:r>
              <a:rPr lang="en-IN" i="1" dirty="0"/>
              <a:t> </a:t>
            </a:r>
            <a:r>
              <a:rPr lang="en-IN" dirty="0"/>
              <a:t>= 4.391. </a:t>
            </a:r>
          </a:p>
          <a:p>
            <a:pPr>
              <a:spcBef>
                <a:spcPts val="0"/>
              </a:spcBef>
            </a:pPr>
            <a:endParaRPr lang="en-IN" dirty="0"/>
          </a:p>
          <a:p>
            <a:pPr>
              <a:spcBef>
                <a:spcPts val="0"/>
              </a:spcBef>
            </a:pPr>
            <a:r>
              <a:rPr lang="en-IN" dirty="0"/>
              <a:t>Therefore an equivalent form of (22) is</a:t>
            </a:r>
            <a:endParaRPr lang="en-US" dirty="0"/>
          </a:p>
        </p:txBody>
      </p:sp>
      <p:pic>
        <p:nvPicPr>
          <p:cNvPr id="18" name="Picture Placeholder 17"/>
          <p:cNvPicPr>
            <a:picLocks noGrp="1" noChangeAspect="1"/>
          </p:cNvPicPr>
          <p:nvPr>
            <p:ph type="pic" sz="quarter" idx="29"/>
          </p:nvPr>
        </p:nvPicPr>
        <p:blipFill>
          <a:blip r:embed="rId3"/>
          <a:stretch>
            <a:fillRect/>
          </a:stretch>
        </p:blipFill>
        <p:spPr>
          <a:xfrm>
            <a:off x="1983641" y="3342391"/>
            <a:ext cx="4400550" cy="785813"/>
          </a:xfrm>
          <a:prstGeom prst="rect">
            <a:avLst/>
          </a:prstGeom>
          <a:noFill/>
          <a:ln>
            <a:noFill/>
          </a:ln>
        </p:spPr>
      </p:pic>
    </p:spTree>
    <p:extLst>
      <p:ext uri="{BB962C8B-B14F-4D97-AF65-F5344CB8AC3E}">
        <p14:creationId xmlns:p14="http://schemas.microsoft.com/office/powerpoint/2010/main" val="37455144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5.1.3 </a:t>
            </a:r>
            <a:r>
              <a:rPr lang="en-IN" dirty="0">
                <a:solidFill>
                  <a:srgbClr val="136D95"/>
                </a:solidFill>
              </a:rPr>
              <a:t>Spring/Mass Systems:</a:t>
            </a:r>
            <a:br>
              <a:rPr lang="en-IN" dirty="0">
                <a:solidFill>
                  <a:srgbClr val="136D95"/>
                </a:solidFill>
              </a:rPr>
            </a:br>
            <a:r>
              <a:rPr lang="en-IN" dirty="0">
                <a:solidFill>
                  <a:srgbClr val="136D95"/>
                </a:solidFill>
              </a:rPr>
              <a:t>	 Driven Motion</a:t>
            </a:r>
          </a:p>
        </p:txBody>
      </p:sp>
    </p:spTree>
    <p:extLst>
      <p:ext uri="{BB962C8B-B14F-4D97-AF65-F5344CB8AC3E}">
        <p14:creationId xmlns:p14="http://schemas.microsoft.com/office/powerpoint/2010/main" val="35627597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700" dirty="0">
                <a:solidFill>
                  <a:prstClr val="white"/>
                </a:solidFill>
              </a:rPr>
              <a:t>5.1.3 Spring/Mass Systems: Driven Motion</a:t>
            </a:r>
            <a:r>
              <a:rPr lang="en-US" sz="2700" dirty="0">
                <a:solidFill>
                  <a:prstClr val="white"/>
                </a:solidFill>
              </a:rPr>
              <a:t> (1 of 11)</a:t>
            </a:r>
            <a:endParaRPr lang="en-IN" sz="2700" dirty="0"/>
          </a:p>
        </p:txBody>
      </p:sp>
      <p:sp>
        <p:nvSpPr>
          <p:cNvPr id="11" name="Text Placeholder 2"/>
          <p:cNvSpPr>
            <a:spLocks noGrp="1"/>
          </p:cNvSpPr>
          <p:nvPr>
            <p:ph type="body" sz="quarter" idx="13"/>
          </p:nvPr>
        </p:nvSpPr>
        <p:spPr>
          <a:xfrm>
            <a:off x="457199" y="1444753"/>
            <a:ext cx="8364071" cy="2146586"/>
          </a:xfrm>
        </p:spPr>
        <p:txBody>
          <a:bodyPr/>
          <a:lstStyle/>
          <a:p>
            <a:pPr>
              <a:spcBef>
                <a:spcPts val="0"/>
              </a:spcBef>
            </a:pPr>
            <a:r>
              <a:rPr lang="en-IN" b="1" dirty="0">
                <a:solidFill>
                  <a:srgbClr val="5B7C32"/>
                </a:solidFill>
              </a:rPr>
              <a:t>DE of Driven Motion with Damping</a:t>
            </a:r>
          </a:p>
          <a:p>
            <a:pPr>
              <a:spcBef>
                <a:spcPts val="0"/>
              </a:spcBef>
            </a:pPr>
            <a:r>
              <a:rPr lang="en-IN" dirty="0"/>
              <a:t>Suppose we now take into consideration an external force  </a:t>
            </a:r>
            <a:r>
              <a:rPr lang="en-IN" i="1" dirty="0"/>
              <a:t>f</a:t>
            </a:r>
            <a:r>
              <a:rPr lang="en-IN" dirty="0"/>
              <a:t>(</a:t>
            </a:r>
            <a:r>
              <a:rPr lang="en-IN" i="1" dirty="0"/>
              <a:t>t</a:t>
            </a:r>
            <a:r>
              <a:rPr lang="en-IN" dirty="0"/>
              <a:t>) acting on a vibrating mass on a spring. For example </a:t>
            </a:r>
            <a:r>
              <a:rPr lang="en-IN" i="1" dirty="0"/>
              <a:t>f</a:t>
            </a:r>
            <a:r>
              <a:rPr lang="en-IN" dirty="0"/>
              <a:t>(</a:t>
            </a:r>
            <a:r>
              <a:rPr lang="en-IN" i="1" dirty="0"/>
              <a:t>t</a:t>
            </a:r>
            <a:r>
              <a:rPr lang="en-IN" dirty="0"/>
              <a:t>) could represent a driving force causing an oscillatory vertical motion of the support of the spring. See the figure. </a:t>
            </a:r>
          </a:p>
          <a:p>
            <a:pPr>
              <a:spcBef>
                <a:spcPts val="0"/>
              </a:spcBef>
            </a:pPr>
            <a:endParaRPr lang="en-IN" dirty="0"/>
          </a:p>
          <a:p>
            <a:pPr>
              <a:spcBef>
                <a:spcPts val="0"/>
              </a:spcBef>
            </a:pPr>
            <a:endParaRPr lang="en-IN" dirty="0"/>
          </a:p>
        </p:txBody>
      </p:sp>
      <p:sp>
        <p:nvSpPr>
          <p:cNvPr id="4" name="Text Placeholder 2"/>
          <p:cNvSpPr>
            <a:spLocks noGrp="1"/>
          </p:cNvSpPr>
          <p:nvPr>
            <p:ph type="body" sz="quarter" idx="13"/>
          </p:nvPr>
        </p:nvSpPr>
        <p:spPr>
          <a:xfrm>
            <a:off x="2881065" y="6128021"/>
            <a:ext cx="3576918" cy="381718"/>
          </a:xfrm>
        </p:spPr>
        <p:txBody>
          <a:bodyPr/>
          <a:lstStyle/>
          <a:p>
            <a:pPr algn="ctr"/>
            <a:r>
              <a:rPr lang="en-IN" sz="1200" b="1" dirty="0"/>
              <a:t>Figure 5.1.13</a:t>
            </a:r>
          </a:p>
        </p:txBody>
      </p:sp>
      <p:sp>
        <p:nvSpPr>
          <p:cNvPr id="5" name="Text Placeholder 2"/>
          <p:cNvSpPr>
            <a:spLocks noGrp="1"/>
          </p:cNvSpPr>
          <p:nvPr>
            <p:ph type="body" sz="quarter" idx="13"/>
          </p:nvPr>
        </p:nvSpPr>
        <p:spPr>
          <a:xfrm>
            <a:off x="2178760" y="5881493"/>
            <a:ext cx="4981529" cy="340658"/>
          </a:xfrm>
        </p:spPr>
        <p:txBody>
          <a:bodyPr/>
          <a:lstStyle/>
          <a:p>
            <a:pPr algn="ctr"/>
            <a:r>
              <a:rPr lang="en-IN" sz="1400" dirty="0"/>
              <a:t>Oscillatory vertical motion of the support</a:t>
            </a:r>
          </a:p>
        </p:txBody>
      </p:sp>
      <p:pic>
        <p:nvPicPr>
          <p:cNvPr id="7" name="Picture Placeholder 6" descr="A spring hangs down from a horizontal rigid support. A mass labeled m is attached to the lower end of the spring. The oscillatory vertical motion of the support moves under and over a horizontal dashed line. A double sided vertical arrow stretches on either side of the horizontal dashed line."/>
          <p:cNvPicPr>
            <a:picLocks noGrp="1" noChangeAspect="1"/>
          </p:cNvPicPr>
          <p:nvPr>
            <p:ph type="pic" sz="quarter" idx="29"/>
          </p:nvPr>
        </p:nvPicPr>
        <p:blipFill>
          <a:blip r:embed="rId2" cstate="print">
            <a:extLst>
              <a:ext uri="{28A0092B-C50C-407E-A947-70E740481C1C}">
                <a14:useLocalDpi xmlns:a14="http://schemas.microsoft.com/office/drawing/2010/main"/>
              </a:ext>
            </a:extLst>
          </a:blip>
          <a:stretch>
            <a:fillRect/>
          </a:stretch>
        </p:blipFill>
        <p:spPr>
          <a:xfrm>
            <a:off x="3749039" y="3449905"/>
            <a:ext cx="1645920" cy="2341618"/>
          </a:xfrm>
          <a:prstGeom prst="rect">
            <a:avLst/>
          </a:prstGeom>
          <a:noFill/>
          <a:ln>
            <a:noFill/>
          </a:ln>
        </p:spPr>
      </p:pic>
    </p:spTree>
    <p:extLst>
      <p:ext uri="{BB962C8B-B14F-4D97-AF65-F5344CB8AC3E}">
        <p14:creationId xmlns:p14="http://schemas.microsoft.com/office/powerpoint/2010/main" val="14062660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700" dirty="0">
                <a:solidFill>
                  <a:prstClr val="white"/>
                </a:solidFill>
              </a:rPr>
              <a:t>5.1.3 Spring/Mass Systems: Driven Motion</a:t>
            </a:r>
            <a:r>
              <a:rPr lang="en-US" sz="2700" dirty="0">
                <a:solidFill>
                  <a:prstClr val="white"/>
                </a:solidFill>
              </a:rPr>
              <a:t> (2 of 11)</a:t>
            </a:r>
            <a:endParaRPr lang="en-IN" sz="2700" dirty="0"/>
          </a:p>
        </p:txBody>
      </p:sp>
      <p:sp>
        <p:nvSpPr>
          <p:cNvPr id="11" name="Text Placeholder 2"/>
          <p:cNvSpPr>
            <a:spLocks noGrp="1"/>
          </p:cNvSpPr>
          <p:nvPr>
            <p:ph type="body" sz="quarter" idx="13"/>
          </p:nvPr>
        </p:nvSpPr>
        <p:spPr>
          <a:xfrm>
            <a:off x="457199" y="1444753"/>
            <a:ext cx="8364071" cy="1271553"/>
          </a:xfrm>
        </p:spPr>
        <p:txBody>
          <a:bodyPr/>
          <a:lstStyle/>
          <a:p>
            <a:r>
              <a:rPr lang="en-IN" dirty="0"/>
              <a:t>The inclusion of </a:t>
            </a:r>
            <a:r>
              <a:rPr lang="en-IN" i="1" dirty="0"/>
              <a:t>f </a:t>
            </a:r>
            <a:r>
              <a:rPr lang="en-IN" dirty="0"/>
              <a:t>(</a:t>
            </a:r>
            <a:r>
              <a:rPr lang="en-IN" i="1" dirty="0"/>
              <a:t>t</a:t>
            </a:r>
            <a:r>
              <a:rPr lang="en-IN" dirty="0"/>
              <a:t>) in the formulation of Newton’s second law gives the differential equation of </a:t>
            </a:r>
            <a:r>
              <a:rPr lang="en-IN" b="1" dirty="0"/>
              <a:t>driven </a:t>
            </a:r>
            <a:r>
              <a:rPr lang="en-IN" dirty="0"/>
              <a:t>or </a:t>
            </a:r>
            <a:r>
              <a:rPr lang="en-IN" b="1" dirty="0"/>
              <a:t>forced motion:</a:t>
            </a:r>
            <a:endParaRPr lang="en-IN" dirty="0"/>
          </a:p>
        </p:txBody>
      </p:sp>
      <p:pic>
        <p:nvPicPr>
          <p:cNvPr id="13" name="Picture Placeholder 12"/>
          <p:cNvPicPr>
            <a:picLocks noGrp="1" noChangeAspect="1"/>
          </p:cNvPicPr>
          <p:nvPr>
            <p:ph type="pic" sz="quarter" idx="29"/>
          </p:nvPr>
        </p:nvPicPr>
        <p:blipFill>
          <a:blip r:embed="rId2"/>
          <a:stretch>
            <a:fillRect/>
          </a:stretch>
        </p:blipFill>
        <p:spPr>
          <a:xfrm>
            <a:off x="1993750" y="2686718"/>
            <a:ext cx="6309360" cy="755346"/>
          </a:xfrm>
          <a:prstGeom prst="rect">
            <a:avLst/>
          </a:prstGeom>
          <a:noFill/>
          <a:ln>
            <a:noFill/>
          </a:ln>
        </p:spPr>
      </p:pic>
      <p:sp>
        <p:nvSpPr>
          <p:cNvPr id="9" name="Text Placeholder 2"/>
          <p:cNvSpPr>
            <a:spLocks noGrp="1"/>
          </p:cNvSpPr>
          <p:nvPr>
            <p:ph type="body" sz="quarter" idx="13"/>
          </p:nvPr>
        </p:nvSpPr>
        <p:spPr>
          <a:xfrm>
            <a:off x="457199" y="3548405"/>
            <a:ext cx="8364071" cy="593289"/>
          </a:xfrm>
        </p:spPr>
        <p:txBody>
          <a:bodyPr/>
          <a:lstStyle/>
          <a:p>
            <a:r>
              <a:rPr lang="en-IN" dirty="0"/>
              <a:t>Dividing (24) by </a:t>
            </a:r>
            <a:r>
              <a:rPr lang="en-IN" i="1" dirty="0"/>
              <a:t>m </a:t>
            </a:r>
            <a:r>
              <a:rPr lang="en-IN" dirty="0"/>
              <a:t>gives</a:t>
            </a:r>
          </a:p>
        </p:txBody>
      </p:sp>
      <p:pic>
        <p:nvPicPr>
          <p:cNvPr id="16" name="Picture Placeholder 15"/>
          <p:cNvPicPr>
            <a:picLocks noGrp="1" noChangeAspect="1"/>
          </p:cNvPicPr>
          <p:nvPr>
            <p:ph type="pic" sz="quarter" idx="29"/>
          </p:nvPr>
        </p:nvPicPr>
        <p:blipFill>
          <a:blip r:embed="rId3"/>
          <a:stretch>
            <a:fillRect/>
          </a:stretch>
        </p:blipFill>
        <p:spPr>
          <a:xfrm>
            <a:off x="1810870" y="4274164"/>
            <a:ext cx="6492240" cy="826121"/>
          </a:xfrm>
          <a:prstGeom prst="rect">
            <a:avLst/>
          </a:prstGeom>
          <a:noFill/>
          <a:ln>
            <a:noFill/>
          </a:ln>
        </p:spPr>
      </p:pic>
      <p:sp>
        <p:nvSpPr>
          <p:cNvPr id="10" name="Text Placeholder 2"/>
          <p:cNvSpPr>
            <a:spLocks noGrp="1"/>
          </p:cNvSpPr>
          <p:nvPr>
            <p:ph type="body" sz="quarter" idx="13"/>
          </p:nvPr>
        </p:nvSpPr>
        <p:spPr>
          <a:xfrm>
            <a:off x="461682" y="5179975"/>
            <a:ext cx="8364071" cy="593289"/>
          </a:xfrm>
        </p:spPr>
        <p:txBody>
          <a:bodyPr/>
          <a:lstStyle/>
          <a:p>
            <a:r>
              <a:rPr lang="en-IN" dirty="0"/>
              <a:t>where </a:t>
            </a:r>
            <a:r>
              <a:rPr lang="en-IN" i="1" dirty="0"/>
              <a:t>F</a:t>
            </a:r>
            <a:r>
              <a:rPr lang="en-IN" dirty="0"/>
              <a:t>(</a:t>
            </a:r>
            <a:r>
              <a:rPr lang="en-IN" i="1" dirty="0"/>
              <a:t>t</a:t>
            </a:r>
            <a:r>
              <a:rPr lang="en-IN" dirty="0"/>
              <a:t>) = </a:t>
            </a:r>
            <a:r>
              <a:rPr lang="en-IN" i="1" dirty="0"/>
              <a:t>f</a:t>
            </a:r>
            <a:r>
              <a:rPr lang="en-IN" dirty="0"/>
              <a:t>(</a:t>
            </a:r>
            <a:r>
              <a:rPr lang="en-IN" i="1" dirty="0"/>
              <a:t>t</a:t>
            </a:r>
            <a:r>
              <a:rPr lang="en-IN" dirty="0"/>
              <a:t>)</a:t>
            </a:r>
            <a:r>
              <a:rPr lang="en-IN" sz="2000" dirty="0"/>
              <a:t> </a:t>
            </a:r>
            <a:r>
              <a:rPr lang="en-IN" dirty="0"/>
              <a:t>∕</a:t>
            </a:r>
            <a:r>
              <a:rPr lang="en-IN" sz="1200" dirty="0"/>
              <a:t> </a:t>
            </a:r>
            <a:r>
              <a:rPr lang="en-IN" i="1" dirty="0"/>
              <a:t>m </a:t>
            </a:r>
            <a:r>
              <a:rPr lang="en-IN" dirty="0"/>
              <a:t>and, as in the preceding section,</a:t>
            </a:r>
          </a:p>
        </p:txBody>
      </p:sp>
      <p:pic>
        <p:nvPicPr>
          <p:cNvPr id="20" name="Picture Placeholder 19"/>
          <p:cNvPicPr>
            <a:picLocks noGrp="1" noChangeAspect="1"/>
          </p:cNvPicPr>
          <p:nvPr>
            <p:ph type="pic" sz="quarter" idx="29"/>
          </p:nvPr>
        </p:nvPicPr>
        <p:blipFill>
          <a:blip r:embed="rId4"/>
          <a:stretch>
            <a:fillRect/>
          </a:stretch>
        </p:blipFill>
        <p:spPr>
          <a:xfrm>
            <a:off x="528021" y="5635015"/>
            <a:ext cx="2743200" cy="382089"/>
          </a:xfrm>
          <a:prstGeom prst="rect">
            <a:avLst/>
          </a:prstGeom>
          <a:noFill/>
          <a:ln>
            <a:noFill/>
          </a:ln>
        </p:spPr>
      </p:pic>
    </p:spTree>
    <p:extLst>
      <p:ext uri="{BB962C8B-B14F-4D97-AF65-F5344CB8AC3E}">
        <p14:creationId xmlns:p14="http://schemas.microsoft.com/office/powerpoint/2010/main" val="352286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(1 of 27)</a:t>
            </a:r>
            <a:endParaRPr lang="en-IN" sz="2300" dirty="0"/>
          </a:p>
        </p:txBody>
      </p:sp>
      <p:sp>
        <p:nvSpPr>
          <p:cNvPr id="3" name="Text Placeholder 2"/>
          <p:cNvSpPr>
            <a:spLocks noGrp="1"/>
          </p:cNvSpPr>
          <p:nvPr>
            <p:ph type="body" sz="quarter" idx="13"/>
          </p:nvPr>
        </p:nvSpPr>
        <p:spPr>
          <a:xfrm>
            <a:off x="457200" y="1444753"/>
            <a:ext cx="8335962" cy="1984247"/>
          </a:xfrm>
        </p:spPr>
        <p:txBody>
          <a:bodyPr/>
          <a:lstStyle/>
          <a:p>
            <a:pPr>
              <a:spcBef>
                <a:spcPts val="0"/>
              </a:spcBef>
            </a:pPr>
            <a:r>
              <a:rPr lang="en-IN" b="1" dirty="0">
                <a:solidFill>
                  <a:srgbClr val="5B7C32"/>
                </a:solidFill>
              </a:rPr>
              <a:t>Newton’s Second Law</a:t>
            </a:r>
          </a:p>
          <a:p>
            <a:pPr>
              <a:spcBef>
                <a:spcPts val="0"/>
              </a:spcBef>
            </a:pPr>
            <a:r>
              <a:rPr lang="en-IN" dirty="0"/>
              <a:t>When a mass </a:t>
            </a:r>
            <a:r>
              <a:rPr lang="en-IN" i="1" dirty="0"/>
              <a:t>m </a:t>
            </a:r>
            <a:r>
              <a:rPr lang="en-IN" dirty="0"/>
              <a:t>is attached to the lower end of a spring of negligible mass, it stretches the spring by an amount </a:t>
            </a:r>
            <a:r>
              <a:rPr lang="en-IN" i="1" dirty="0"/>
              <a:t>s </a:t>
            </a:r>
            <a:r>
              <a:rPr lang="en-IN" dirty="0"/>
              <a:t>and attains an equilibrium position (or rest position) at which its weight </a:t>
            </a:r>
            <a:r>
              <a:rPr lang="en-IN" i="1" dirty="0"/>
              <a:t>W </a:t>
            </a:r>
            <a:r>
              <a:rPr lang="en-IN" dirty="0"/>
              <a:t>is balanced by the restoring force </a:t>
            </a:r>
            <a:r>
              <a:rPr lang="en-IN" i="1" dirty="0" err="1"/>
              <a:t>ks</a:t>
            </a:r>
            <a:r>
              <a:rPr lang="en-IN" i="1" dirty="0"/>
              <a:t> </a:t>
            </a:r>
            <a:r>
              <a:rPr lang="en-IN" dirty="0"/>
              <a:t>of the spring.</a:t>
            </a:r>
          </a:p>
        </p:txBody>
      </p:sp>
    </p:spTree>
    <p:extLst>
      <p:ext uri="{BB962C8B-B14F-4D97-AF65-F5344CB8AC3E}">
        <p14:creationId xmlns:p14="http://schemas.microsoft.com/office/powerpoint/2010/main" val="28924820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700" dirty="0">
                <a:solidFill>
                  <a:prstClr val="white"/>
                </a:solidFill>
              </a:rPr>
              <a:t>5.1.3 Spring/Mass Systems: Driven Motion</a:t>
            </a:r>
            <a:r>
              <a:rPr lang="en-US" sz="2700" dirty="0">
                <a:solidFill>
                  <a:prstClr val="white"/>
                </a:solidFill>
              </a:rPr>
              <a:t> (3 of 11)</a:t>
            </a:r>
            <a:endParaRPr lang="en-IN" sz="2700" dirty="0"/>
          </a:p>
        </p:txBody>
      </p:sp>
      <p:sp>
        <p:nvSpPr>
          <p:cNvPr id="11" name="Text Placeholder 2"/>
          <p:cNvSpPr>
            <a:spLocks noGrp="1"/>
          </p:cNvSpPr>
          <p:nvPr>
            <p:ph type="body" sz="quarter" idx="13"/>
          </p:nvPr>
        </p:nvSpPr>
        <p:spPr>
          <a:xfrm>
            <a:off x="457199" y="1444753"/>
            <a:ext cx="8364071" cy="1271553"/>
          </a:xfrm>
        </p:spPr>
        <p:txBody>
          <a:bodyPr/>
          <a:lstStyle/>
          <a:p>
            <a:r>
              <a:rPr lang="en-IN" dirty="0"/>
              <a:t>To solve the latter nonhomogeneous equation, we can use either the method of undetermined coefficients or variation of parameters.</a:t>
            </a:r>
          </a:p>
        </p:txBody>
      </p:sp>
    </p:spTree>
    <p:extLst>
      <p:ext uri="{BB962C8B-B14F-4D97-AF65-F5344CB8AC3E}">
        <p14:creationId xmlns:p14="http://schemas.microsoft.com/office/powerpoint/2010/main" val="22445220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t>Example 6 – </a:t>
            </a:r>
            <a:r>
              <a:rPr lang="en-IN" sz="2700" dirty="0"/>
              <a:t>Interpretation of an Initial-Value Problem</a:t>
            </a:r>
          </a:p>
        </p:txBody>
      </p:sp>
      <p:sp>
        <p:nvSpPr>
          <p:cNvPr id="3" name="Text Placeholder 2"/>
          <p:cNvSpPr>
            <a:spLocks noGrp="1"/>
          </p:cNvSpPr>
          <p:nvPr>
            <p:ph type="body" sz="quarter" idx="13"/>
          </p:nvPr>
        </p:nvSpPr>
        <p:spPr>
          <a:xfrm>
            <a:off x="457201" y="1444753"/>
            <a:ext cx="8330182" cy="639541"/>
          </a:xfrm>
        </p:spPr>
        <p:txBody>
          <a:bodyPr/>
          <a:lstStyle/>
          <a:p>
            <a:r>
              <a:rPr lang="en-IN" dirty="0"/>
              <a:t>Interpret and solve the initial-value problem</a:t>
            </a:r>
            <a:endParaRPr lang="en-US" dirty="0"/>
          </a:p>
        </p:txBody>
      </p:sp>
      <p:pic>
        <p:nvPicPr>
          <p:cNvPr id="6" name="Picture Placeholder 5"/>
          <p:cNvPicPr>
            <a:picLocks noGrp="1" noChangeAspect="1"/>
          </p:cNvPicPr>
          <p:nvPr>
            <p:ph type="pic" sz="quarter" idx="29"/>
          </p:nvPr>
        </p:nvPicPr>
        <p:blipFill>
          <a:blip r:embed="rId2"/>
          <a:stretch>
            <a:fillRect/>
          </a:stretch>
        </p:blipFill>
        <p:spPr>
          <a:xfrm>
            <a:off x="964692" y="2153079"/>
            <a:ext cx="7315200" cy="709931"/>
          </a:xfrm>
          <a:prstGeom prst="rect">
            <a:avLst/>
          </a:prstGeom>
          <a:noFill/>
          <a:ln>
            <a:noFill/>
          </a:ln>
        </p:spPr>
      </p:pic>
      <p:sp>
        <p:nvSpPr>
          <p:cNvPr id="5" name="Text Placeholder 2"/>
          <p:cNvSpPr>
            <a:spLocks noGrp="1"/>
          </p:cNvSpPr>
          <p:nvPr>
            <p:ph type="body" sz="quarter" idx="13"/>
          </p:nvPr>
        </p:nvSpPr>
        <p:spPr>
          <a:xfrm>
            <a:off x="457200" y="3328178"/>
            <a:ext cx="8095129" cy="984272"/>
          </a:xfrm>
        </p:spPr>
        <p:txBody>
          <a:bodyPr/>
          <a:lstStyle/>
          <a:p>
            <a:r>
              <a:rPr lang="en-US" b="1" dirty="0"/>
              <a:t>Solution:</a:t>
            </a:r>
            <a:endParaRPr lang="en-IN" b="1" dirty="0"/>
          </a:p>
          <a:p>
            <a:r>
              <a:rPr lang="en-IN" dirty="0"/>
              <a:t>We can interpret the problem to represent a vibrational </a:t>
            </a:r>
          </a:p>
          <a:p>
            <a:r>
              <a:rPr lang="en-IN" dirty="0"/>
              <a:t>system consisting of a mass (</a:t>
            </a:r>
            <a:r>
              <a:rPr lang="en-IN" i="1" dirty="0"/>
              <a:t>m </a:t>
            </a:r>
            <a:r>
              <a:rPr lang="en-IN" dirty="0"/>
              <a:t>=</a:t>
            </a:r>
            <a:endParaRPr lang="en-US" dirty="0"/>
          </a:p>
        </p:txBody>
      </p:sp>
      <p:pic>
        <p:nvPicPr>
          <p:cNvPr id="7" name="Picture Placeholder 4"/>
          <p:cNvPicPr>
            <a:picLocks noGrp="1" noChangeAspect="1"/>
          </p:cNvPicPr>
          <p:nvPr>
            <p:ph type="pic" sz="quarter" idx="29"/>
          </p:nvPr>
        </p:nvPicPr>
        <p:blipFill>
          <a:blip r:embed="rId3" cstate="print">
            <a:extLst>
              <a:ext uri="{28A0092B-C50C-407E-A947-70E740481C1C}">
                <a14:useLocalDpi xmlns:a14="http://schemas.microsoft.com/office/drawing/2010/main"/>
              </a:ext>
            </a:extLst>
          </a:blip>
          <a:stretch>
            <a:fillRect/>
          </a:stretch>
        </p:blipFill>
        <p:spPr>
          <a:xfrm>
            <a:off x="5081469" y="4312450"/>
            <a:ext cx="173736" cy="492252"/>
          </a:xfrm>
          <a:prstGeom prst="rect">
            <a:avLst/>
          </a:prstGeom>
          <a:noFill/>
          <a:ln>
            <a:noFill/>
          </a:ln>
        </p:spPr>
      </p:pic>
      <p:sp>
        <p:nvSpPr>
          <p:cNvPr id="8" name="Text Placeholder 2"/>
          <p:cNvSpPr>
            <a:spLocks noGrp="1"/>
          </p:cNvSpPr>
          <p:nvPr>
            <p:ph type="body" sz="quarter" idx="13"/>
          </p:nvPr>
        </p:nvSpPr>
        <p:spPr>
          <a:xfrm>
            <a:off x="457200" y="4303462"/>
            <a:ext cx="8470900" cy="1182952"/>
          </a:xfrm>
        </p:spPr>
        <p:txBody>
          <a:bodyPr/>
          <a:lstStyle/>
          <a:p>
            <a:pPr>
              <a:spcBef>
                <a:spcPts val="0"/>
              </a:spcBef>
            </a:pPr>
            <a:r>
              <a:rPr lang="en-IN" dirty="0"/>
              <a:t>					   slug or kilogram)</a:t>
            </a:r>
          </a:p>
          <a:p>
            <a:pPr>
              <a:spcBef>
                <a:spcPts val="0"/>
              </a:spcBef>
            </a:pPr>
            <a:endParaRPr lang="en-IN" sz="700" dirty="0"/>
          </a:p>
          <a:p>
            <a:pPr>
              <a:spcBef>
                <a:spcPts val="0"/>
              </a:spcBef>
            </a:pPr>
            <a:r>
              <a:rPr lang="en-IN" dirty="0"/>
              <a:t>attached to a spring (</a:t>
            </a:r>
            <a:r>
              <a:rPr lang="en-IN" i="1" dirty="0"/>
              <a:t>k </a:t>
            </a:r>
            <a:r>
              <a:rPr lang="en-IN" dirty="0"/>
              <a:t>= 2 lb</a:t>
            </a:r>
            <a:r>
              <a:rPr lang="en-IN" sz="1200" dirty="0"/>
              <a:t> </a:t>
            </a:r>
            <a:r>
              <a:rPr lang="en-IN" dirty="0"/>
              <a:t>∕</a:t>
            </a:r>
            <a:r>
              <a:rPr lang="en-IN" sz="1200" dirty="0"/>
              <a:t> </a:t>
            </a:r>
            <a:r>
              <a:rPr lang="en-IN" dirty="0" err="1"/>
              <a:t>ft</a:t>
            </a:r>
            <a:r>
              <a:rPr lang="en-IN" dirty="0"/>
              <a:t> or N</a:t>
            </a:r>
            <a:r>
              <a:rPr lang="en-IN" sz="1200" dirty="0">
                <a:solidFill>
                  <a:prstClr val="black"/>
                </a:solidFill>
              </a:rPr>
              <a:t> </a:t>
            </a:r>
            <a:r>
              <a:rPr lang="en-IN" dirty="0">
                <a:solidFill>
                  <a:prstClr val="black"/>
                </a:solidFill>
              </a:rPr>
              <a:t>∕</a:t>
            </a:r>
            <a:r>
              <a:rPr lang="en-IN" sz="1200" dirty="0">
                <a:solidFill>
                  <a:prstClr val="black"/>
                </a:solidFill>
              </a:rPr>
              <a:t> </a:t>
            </a:r>
            <a:r>
              <a:rPr lang="en-IN" dirty="0"/>
              <a:t>m). </a:t>
            </a:r>
          </a:p>
        </p:txBody>
      </p:sp>
    </p:spTree>
    <p:extLst>
      <p:ext uri="{BB962C8B-B14F-4D97-AF65-F5344CB8AC3E}">
        <p14:creationId xmlns:p14="http://schemas.microsoft.com/office/powerpoint/2010/main" val="22832036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6 – </a:t>
            </a:r>
            <a:r>
              <a:rPr lang="en-IN" dirty="0"/>
              <a:t>Solution (1 of 4)</a:t>
            </a:r>
          </a:p>
        </p:txBody>
      </p:sp>
      <p:sp>
        <p:nvSpPr>
          <p:cNvPr id="8" name="Text Placeholder 2"/>
          <p:cNvSpPr>
            <a:spLocks noGrp="1"/>
          </p:cNvSpPr>
          <p:nvPr>
            <p:ph type="body" sz="quarter" idx="13"/>
          </p:nvPr>
        </p:nvSpPr>
        <p:spPr>
          <a:xfrm>
            <a:off x="457200" y="1444752"/>
            <a:ext cx="8470900" cy="3818961"/>
          </a:xfrm>
        </p:spPr>
        <p:txBody>
          <a:bodyPr/>
          <a:lstStyle/>
          <a:p>
            <a:pPr>
              <a:spcBef>
                <a:spcPts val="0"/>
              </a:spcBef>
            </a:pPr>
            <a:r>
              <a:rPr lang="en-IN" dirty="0"/>
              <a:t>The mass is initially released from rest 1</a:t>
            </a:r>
            <a:r>
              <a:rPr lang="en-IN" sz="100" dirty="0"/>
              <a:t> </a:t>
            </a:r>
            <a:r>
              <a:rPr lang="en-IN" dirty="0"/>
              <a:t>∕ 2 unit (foot or meter) below the equilibrium position. The motion is damped (</a:t>
            </a:r>
            <a:r>
              <a:rPr lang="el-GR" i="1" dirty="0"/>
              <a:t>β</a:t>
            </a:r>
            <a:r>
              <a:rPr lang="en-IN" i="1" dirty="0"/>
              <a:t> </a:t>
            </a:r>
            <a:r>
              <a:rPr lang="en-IN" dirty="0"/>
              <a:t>= 1.2) and is being driven by an external periodic              (</a:t>
            </a:r>
            <a:r>
              <a:rPr lang="en-IN" i="1" dirty="0"/>
              <a:t>T </a:t>
            </a:r>
            <a:r>
              <a:rPr lang="en-IN" dirty="0"/>
              <a:t>= </a:t>
            </a:r>
            <a:r>
              <a:rPr lang="el-GR" i="1" dirty="0"/>
              <a:t>π</a:t>
            </a:r>
            <a:r>
              <a:rPr lang="en-IN" sz="1200" dirty="0"/>
              <a:t> </a:t>
            </a:r>
            <a:r>
              <a:rPr lang="en-IN" dirty="0"/>
              <a:t>∕</a:t>
            </a:r>
            <a:r>
              <a:rPr lang="en-IN" sz="1200" dirty="0"/>
              <a:t> </a:t>
            </a:r>
            <a:r>
              <a:rPr lang="en-IN" dirty="0"/>
              <a:t>2 s) force beginning at </a:t>
            </a:r>
            <a:r>
              <a:rPr lang="en-IN" i="1" dirty="0"/>
              <a:t>t </a:t>
            </a:r>
            <a:r>
              <a:rPr lang="en-IN" dirty="0"/>
              <a:t>= 0.</a:t>
            </a:r>
          </a:p>
          <a:p>
            <a:pPr>
              <a:spcBef>
                <a:spcPts val="0"/>
              </a:spcBef>
            </a:pPr>
            <a:endParaRPr lang="en-US" dirty="0"/>
          </a:p>
          <a:p>
            <a:pPr>
              <a:spcBef>
                <a:spcPts val="0"/>
              </a:spcBef>
            </a:pPr>
            <a:r>
              <a:rPr lang="en-IN" dirty="0"/>
              <a:t>Intuitively, we would expect that even with damping, the system would remain in motion until such time as the forcing function was “turned off,” in which case the amplitudes would diminish. However, as the problem is given, </a:t>
            </a:r>
            <a:r>
              <a:rPr lang="en-IN" i="1" dirty="0"/>
              <a:t>f</a:t>
            </a:r>
            <a:r>
              <a:rPr lang="en-IN" dirty="0"/>
              <a:t>(</a:t>
            </a:r>
            <a:r>
              <a:rPr lang="en-IN" i="1" dirty="0"/>
              <a:t>t</a:t>
            </a:r>
            <a:r>
              <a:rPr lang="en-IN" dirty="0"/>
              <a:t>) = 5 cos 4</a:t>
            </a:r>
            <a:r>
              <a:rPr lang="en-IN" i="1" dirty="0"/>
              <a:t>t </a:t>
            </a:r>
            <a:r>
              <a:rPr lang="en-IN" dirty="0"/>
              <a:t>will remain “on” forever. </a:t>
            </a:r>
          </a:p>
        </p:txBody>
      </p:sp>
    </p:spTree>
    <p:extLst>
      <p:ext uri="{BB962C8B-B14F-4D97-AF65-F5344CB8AC3E}">
        <p14:creationId xmlns:p14="http://schemas.microsoft.com/office/powerpoint/2010/main" val="40678906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6 – </a:t>
            </a:r>
            <a:r>
              <a:rPr lang="en-IN" dirty="0"/>
              <a:t>Solution (2 of 4)</a:t>
            </a:r>
          </a:p>
        </p:txBody>
      </p:sp>
      <p:sp>
        <p:nvSpPr>
          <p:cNvPr id="3" name="Text Placeholder 2"/>
          <p:cNvSpPr>
            <a:spLocks noGrp="1"/>
          </p:cNvSpPr>
          <p:nvPr>
            <p:ph type="body" sz="quarter" idx="13"/>
          </p:nvPr>
        </p:nvSpPr>
        <p:spPr>
          <a:xfrm>
            <a:off x="457200" y="1444754"/>
            <a:ext cx="8095129" cy="902661"/>
          </a:xfrm>
        </p:spPr>
        <p:txBody>
          <a:bodyPr/>
          <a:lstStyle/>
          <a:p>
            <a:pPr>
              <a:spcBef>
                <a:spcPts val="0"/>
              </a:spcBef>
            </a:pPr>
            <a:r>
              <a:rPr lang="en-IN" dirty="0"/>
              <a:t>We first multiply the differential equation in (26) by 5 and solve</a:t>
            </a:r>
            <a:endParaRPr lang="en-US" dirty="0"/>
          </a:p>
        </p:txBody>
      </p:sp>
      <p:pic>
        <p:nvPicPr>
          <p:cNvPr id="6" name="Picture Placeholder 5"/>
          <p:cNvPicPr>
            <a:picLocks noGrp="1" noChangeAspect="1"/>
          </p:cNvPicPr>
          <p:nvPr>
            <p:ph type="pic" sz="quarter" idx="29"/>
          </p:nvPr>
        </p:nvPicPr>
        <p:blipFill>
          <a:blip r:embed="rId2" cstate="print">
            <a:extLst>
              <a:ext uri="{28A0092B-C50C-407E-A947-70E740481C1C}">
                <a14:useLocalDpi xmlns:a14="http://schemas.microsoft.com/office/drawing/2010/main"/>
              </a:ext>
            </a:extLst>
          </a:blip>
          <a:stretch>
            <a:fillRect/>
          </a:stretch>
        </p:blipFill>
        <p:spPr>
          <a:xfrm>
            <a:off x="3520440" y="2147682"/>
            <a:ext cx="2103120" cy="571581"/>
          </a:xfrm>
          <a:prstGeom prst="rect">
            <a:avLst/>
          </a:prstGeom>
          <a:noFill/>
          <a:ln>
            <a:noFill/>
          </a:ln>
        </p:spPr>
      </p:pic>
      <p:sp>
        <p:nvSpPr>
          <p:cNvPr id="8" name="Text Placeholder 2"/>
          <p:cNvSpPr>
            <a:spLocks noGrp="1"/>
          </p:cNvSpPr>
          <p:nvPr>
            <p:ph type="body" sz="quarter" idx="13"/>
          </p:nvPr>
        </p:nvSpPr>
        <p:spPr>
          <a:xfrm>
            <a:off x="457200" y="2771592"/>
            <a:ext cx="8470900" cy="1254500"/>
          </a:xfrm>
        </p:spPr>
        <p:txBody>
          <a:bodyPr/>
          <a:lstStyle/>
          <a:p>
            <a:pPr>
              <a:spcBef>
                <a:spcPts val="0"/>
              </a:spcBef>
            </a:pPr>
            <a:r>
              <a:rPr lang="en-IN" dirty="0"/>
              <a:t>by the usual methods.</a:t>
            </a:r>
          </a:p>
          <a:p>
            <a:pPr>
              <a:spcBef>
                <a:spcPts val="0"/>
              </a:spcBef>
            </a:pPr>
            <a:endParaRPr lang="en-US" dirty="0"/>
          </a:p>
          <a:p>
            <a:pPr>
              <a:spcBef>
                <a:spcPts val="0"/>
              </a:spcBef>
            </a:pPr>
            <a:r>
              <a:rPr lang="en-IN" dirty="0"/>
              <a:t>Because </a:t>
            </a:r>
            <a:r>
              <a:rPr lang="en-IN" i="1" dirty="0"/>
              <a:t>m</a:t>
            </a:r>
            <a:r>
              <a:rPr lang="en-IN" baseline="-25000" dirty="0"/>
              <a:t>1</a:t>
            </a:r>
            <a:r>
              <a:rPr lang="en-IN" dirty="0"/>
              <a:t> = −3 + </a:t>
            </a:r>
            <a:r>
              <a:rPr lang="en-IN" i="1" dirty="0" err="1"/>
              <a:t>i</a:t>
            </a:r>
            <a:r>
              <a:rPr lang="en-IN" dirty="0"/>
              <a:t>, </a:t>
            </a:r>
            <a:r>
              <a:rPr lang="en-IN" i="1" dirty="0"/>
              <a:t>m</a:t>
            </a:r>
            <a:r>
              <a:rPr lang="en-IN" baseline="-25000" dirty="0"/>
              <a:t>2</a:t>
            </a:r>
            <a:r>
              <a:rPr lang="en-IN" dirty="0"/>
              <a:t> = −3 − </a:t>
            </a:r>
            <a:r>
              <a:rPr lang="en-IN" i="1" dirty="0" err="1"/>
              <a:t>i</a:t>
            </a:r>
            <a:r>
              <a:rPr lang="en-IN" dirty="0"/>
              <a:t>, it follows that</a:t>
            </a:r>
            <a:endParaRPr lang="en-US" dirty="0"/>
          </a:p>
        </p:txBody>
      </p:sp>
      <p:pic>
        <p:nvPicPr>
          <p:cNvPr id="7" name="Picture Placeholder 4"/>
          <p:cNvPicPr>
            <a:picLocks noGrp="1" noChangeAspect="1"/>
          </p:cNvPicPr>
          <p:nvPr>
            <p:ph type="pic" sz="quarter" idx="29"/>
          </p:nvPr>
        </p:nvPicPr>
        <p:blipFill>
          <a:blip r:embed="rId3"/>
          <a:stretch>
            <a:fillRect/>
          </a:stretch>
        </p:blipFill>
        <p:spPr>
          <a:xfrm>
            <a:off x="533400" y="3939443"/>
            <a:ext cx="3657600" cy="344078"/>
          </a:xfrm>
          <a:prstGeom prst="rect">
            <a:avLst/>
          </a:prstGeom>
          <a:noFill/>
          <a:ln>
            <a:noFill/>
          </a:ln>
        </p:spPr>
      </p:pic>
      <p:sp>
        <p:nvSpPr>
          <p:cNvPr id="9" name="Text Placeholder 2"/>
          <p:cNvSpPr>
            <a:spLocks noGrp="1"/>
          </p:cNvSpPr>
          <p:nvPr>
            <p:ph type="body" sz="quarter" idx="13"/>
          </p:nvPr>
        </p:nvSpPr>
        <p:spPr>
          <a:xfrm>
            <a:off x="457200" y="3864248"/>
            <a:ext cx="8330183" cy="1308254"/>
          </a:xfrm>
        </p:spPr>
        <p:txBody>
          <a:bodyPr/>
          <a:lstStyle/>
          <a:p>
            <a:pPr>
              <a:spcBef>
                <a:spcPts val="0"/>
              </a:spcBef>
            </a:pPr>
            <a:r>
              <a:rPr lang="en-IN" dirty="0"/>
              <a:t>				 Using the method of undetermined coefficients, we assume a particular solution of the form </a:t>
            </a:r>
            <a:r>
              <a:rPr lang="en-IN" i="1" dirty="0"/>
              <a:t>x</a:t>
            </a:r>
            <a:r>
              <a:rPr lang="en-IN" sz="100" i="1" dirty="0"/>
              <a:t> </a:t>
            </a:r>
            <a:r>
              <a:rPr lang="en-IN" i="1" baseline="-25000" dirty="0"/>
              <a:t>p</a:t>
            </a:r>
            <a:r>
              <a:rPr lang="en-IN" dirty="0"/>
              <a:t>(</a:t>
            </a:r>
            <a:r>
              <a:rPr lang="en-IN" i="1" dirty="0"/>
              <a:t>t</a:t>
            </a:r>
            <a:r>
              <a:rPr lang="en-IN" dirty="0"/>
              <a:t>) = </a:t>
            </a:r>
            <a:r>
              <a:rPr lang="en-IN" i="1" dirty="0"/>
              <a:t>A </a:t>
            </a:r>
            <a:r>
              <a:rPr lang="en-IN" dirty="0"/>
              <a:t>cos 4</a:t>
            </a:r>
            <a:r>
              <a:rPr lang="en-IN" i="1" dirty="0"/>
              <a:t>t </a:t>
            </a:r>
            <a:r>
              <a:rPr lang="en-IN" dirty="0"/>
              <a:t>+ </a:t>
            </a:r>
            <a:r>
              <a:rPr lang="en-IN" i="1" dirty="0"/>
              <a:t>B </a:t>
            </a:r>
            <a:r>
              <a:rPr lang="en-IN" dirty="0"/>
              <a:t>sin 4</a:t>
            </a:r>
            <a:r>
              <a:rPr lang="en-IN" i="1" dirty="0"/>
              <a:t>t.</a:t>
            </a:r>
            <a:endParaRPr lang="en-US" dirty="0"/>
          </a:p>
        </p:txBody>
      </p:sp>
    </p:spTree>
    <p:extLst>
      <p:ext uri="{BB962C8B-B14F-4D97-AF65-F5344CB8AC3E}">
        <p14:creationId xmlns:p14="http://schemas.microsoft.com/office/powerpoint/2010/main" val="21925966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6 – </a:t>
            </a:r>
            <a:r>
              <a:rPr lang="en-IN" dirty="0"/>
              <a:t>Solution (3 of 4)</a:t>
            </a:r>
          </a:p>
        </p:txBody>
      </p:sp>
      <p:sp>
        <p:nvSpPr>
          <p:cNvPr id="8" name="Text Placeholder 2"/>
          <p:cNvSpPr>
            <a:spLocks noGrp="1"/>
          </p:cNvSpPr>
          <p:nvPr>
            <p:ph type="body" sz="quarter" idx="13"/>
          </p:nvPr>
        </p:nvSpPr>
        <p:spPr>
          <a:xfrm>
            <a:off x="457200" y="1444752"/>
            <a:ext cx="8330183" cy="3429000"/>
          </a:xfrm>
        </p:spPr>
        <p:txBody>
          <a:bodyPr/>
          <a:lstStyle/>
          <a:p>
            <a:pPr>
              <a:spcBef>
                <a:spcPts val="0"/>
              </a:spcBef>
            </a:pPr>
            <a:r>
              <a:rPr lang="en-IN" dirty="0"/>
              <a:t>Differentiating </a:t>
            </a:r>
            <a:r>
              <a:rPr lang="en-IN" i="1" dirty="0"/>
              <a:t>x</a:t>
            </a:r>
            <a:r>
              <a:rPr lang="en-IN" sz="100" i="1" dirty="0"/>
              <a:t> </a:t>
            </a:r>
            <a:r>
              <a:rPr lang="en-IN" i="1" baseline="-25000" dirty="0"/>
              <a:t>p</a:t>
            </a:r>
            <a:r>
              <a:rPr lang="en-IN" dirty="0"/>
              <a:t>(</a:t>
            </a:r>
            <a:r>
              <a:rPr lang="en-IN" i="1" dirty="0"/>
              <a:t>t</a:t>
            </a:r>
            <a:r>
              <a:rPr lang="en-IN" dirty="0"/>
              <a:t>) and substituting into the DE gives</a:t>
            </a:r>
          </a:p>
          <a:p>
            <a:pPr>
              <a:spcBef>
                <a:spcPts val="0"/>
              </a:spcBef>
            </a:pPr>
            <a:endParaRPr lang="en-US" sz="800" dirty="0"/>
          </a:p>
          <a:p>
            <a:pPr>
              <a:spcBef>
                <a:spcPts val="0"/>
              </a:spcBef>
            </a:pPr>
            <a:r>
              <a:rPr lang="en-IN" i="1" dirty="0"/>
              <a:t>x</a:t>
            </a:r>
            <a:r>
              <a:rPr lang="en-IN" dirty="0"/>
              <a:t>″</a:t>
            </a:r>
            <a:r>
              <a:rPr lang="en-IN" sz="100" dirty="0"/>
              <a:t> </a:t>
            </a:r>
            <a:r>
              <a:rPr lang="en-IN" i="1" baseline="-25000" dirty="0"/>
              <a:t>p</a:t>
            </a:r>
            <a:r>
              <a:rPr lang="en-IN" i="1" dirty="0"/>
              <a:t> </a:t>
            </a:r>
            <a:r>
              <a:rPr lang="en-IN" dirty="0"/>
              <a:t>+ 6</a:t>
            </a:r>
            <a:r>
              <a:rPr lang="en-IN" i="1" dirty="0"/>
              <a:t>x</a:t>
            </a:r>
            <a:r>
              <a:rPr lang="en-IN" dirty="0"/>
              <a:t>′</a:t>
            </a:r>
            <a:r>
              <a:rPr lang="en-IN" sz="100" dirty="0"/>
              <a:t> </a:t>
            </a:r>
            <a:r>
              <a:rPr lang="en-IN" i="1" baseline="-25000" dirty="0"/>
              <a:t>p</a:t>
            </a:r>
            <a:r>
              <a:rPr lang="en-IN" i="1" dirty="0"/>
              <a:t> </a:t>
            </a:r>
            <a:r>
              <a:rPr lang="en-IN" dirty="0"/>
              <a:t>+ 10</a:t>
            </a:r>
            <a:r>
              <a:rPr lang="en-IN" i="1" dirty="0"/>
              <a:t>x</a:t>
            </a:r>
            <a:r>
              <a:rPr lang="en-IN" sz="100" i="1" dirty="0"/>
              <a:t> </a:t>
            </a:r>
            <a:r>
              <a:rPr lang="en-IN" i="1" baseline="-25000" dirty="0"/>
              <a:t>p</a:t>
            </a:r>
            <a:r>
              <a:rPr lang="en-IN" i="1" dirty="0"/>
              <a:t> =</a:t>
            </a:r>
            <a:r>
              <a:rPr lang="en-IN" dirty="0"/>
              <a:t> (−6</a:t>
            </a:r>
            <a:r>
              <a:rPr lang="en-IN" i="1" dirty="0"/>
              <a:t>A </a:t>
            </a:r>
            <a:r>
              <a:rPr lang="en-IN" dirty="0"/>
              <a:t>+ 24</a:t>
            </a:r>
            <a:r>
              <a:rPr lang="en-IN" i="1" dirty="0"/>
              <a:t>B</a:t>
            </a:r>
            <a:r>
              <a:rPr lang="en-IN" dirty="0"/>
              <a:t>) cos 4</a:t>
            </a:r>
            <a:r>
              <a:rPr lang="en-IN" i="1" dirty="0"/>
              <a:t>t </a:t>
            </a:r>
            <a:r>
              <a:rPr lang="en-IN" dirty="0"/>
              <a:t>+ (−24</a:t>
            </a:r>
            <a:r>
              <a:rPr lang="en-IN" i="1" dirty="0"/>
              <a:t>A </a:t>
            </a:r>
            <a:r>
              <a:rPr lang="en-IN" dirty="0"/>
              <a:t>− 6</a:t>
            </a:r>
            <a:r>
              <a:rPr lang="en-IN" i="1" dirty="0"/>
              <a:t>B</a:t>
            </a:r>
            <a:r>
              <a:rPr lang="en-IN" dirty="0"/>
              <a:t>) sin 4</a:t>
            </a:r>
            <a:r>
              <a:rPr lang="en-IN" i="1" dirty="0"/>
              <a:t>t </a:t>
            </a:r>
          </a:p>
          <a:p>
            <a:pPr>
              <a:spcBef>
                <a:spcPts val="0"/>
              </a:spcBef>
            </a:pPr>
            <a:r>
              <a:rPr lang="en-IN" sz="1200" dirty="0"/>
              <a:t>		</a:t>
            </a:r>
          </a:p>
          <a:p>
            <a:pPr>
              <a:spcBef>
                <a:spcPts val="0"/>
              </a:spcBef>
            </a:pPr>
            <a:r>
              <a:rPr lang="en-IN" dirty="0"/>
              <a:t>		     = 25 cos 4</a:t>
            </a:r>
            <a:r>
              <a:rPr lang="en-IN" i="1" dirty="0"/>
              <a:t>t</a:t>
            </a:r>
            <a:r>
              <a:rPr lang="en-IN" dirty="0"/>
              <a:t>.</a:t>
            </a:r>
          </a:p>
          <a:p>
            <a:pPr>
              <a:spcBef>
                <a:spcPts val="0"/>
              </a:spcBef>
            </a:pPr>
            <a:endParaRPr lang="en-US" dirty="0"/>
          </a:p>
          <a:p>
            <a:pPr>
              <a:spcBef>
                <a:spcPts val="0"/>
              </a:spcBef>
            </a:pPr>
            <a:r>
              <a:rPr lang="en-IN" dirty="0"/>
              <a:t>The resulting system of equations </a:t>
            </a:r>
          </a:p>
          <a:p>
            <a:pPr>
              <a:spcBef>
                <a:spcPts val="0"/>
              </a:spcBef>
            </a:pPr>
            <a:endParaRPr lang="en-IN" sz="1200" dirty="0"/>
          </a:p>
          <a:p>
            <a:pPr>
              <a:spcBef>
                <a:spcPts val="0"/>
              </a:spcBef>
            </a:pPr>
            <a:r>
              <a:rPr lang="pt-BR" dirty="0"/>
              <a:t>		−6</a:t>
            </a:r>
            <a:r>
              <a:rPr lang="pt-BR" i="1" dirty="0"/>
              <a:t>A </a:t>
            </a:r>
            <a:r>
              <a:rPr lang="pt-BR" dirty="0"/>
              <a:t>+ 24</a:t>
            </a:r>
            <a:r>
              <a:rPr lang="pt-BR" i="1" dirty="0"/>
              <a:t>B </a:t>
            </a:r>
            <a:r>
              <a:rPr lang="pt-BR" dirty="0"/>
              <a:t>= 25, 	−24</a:t>
            </a:r>
            <a:r>
              <a:rPr lang="pt-BR" i="1" dirty="0"/>
              <a:t>A </a:t>
            </a:r>
            <a:r>
              <a:rPr lang="pt-BR" dirty="0"/>
              <a:t>− 6</a:t>
            </a:r>
            <a:r>
              <a:rPr lang="pt-BR" i="1" dirty="0"/>
              <a:t>B </a:t>
            </a:r>
            <a:r>
              <a:rPr lang="pt-BR" dirty="0"/>
              <a:t>= 0</a:t>
            </a:r>
          </a:p>
          <a:p>
            <a:pPr>
              <a:spcBef>
                <a:spcPts val="0"/>
              </a:spcBef>
            </a:pPr>
            <a:endParaRPr lang="en-IN" sz="1200" dirty="0"/>
          </a:p>
          <a:p>
            <a:pPr>
              <a:spcBef>
                <a:spcPts val="0"/>
              </a:spcBef>
            </a:pPr>
            <a:r>
              <a:rPr lang="en-IN" dirty="0"/>
              <a:t>yields</a:t>
            </a:r>
            <a:endParaRPr lang="en-US" dirty="0"/>
          </a:p>
          <a:p>
            <a:pPr>
              <a:spcBef>
                <a:spcPts val="0"/>
              </a:spcBef>
            </a:pPr>
            <a:endParaRPr lang="en-US" dirty="0"/>
          </a:p>
        </p:txBody>
      </p:sp>
      <p:pic>
        <p:nvPicPr>
          <p:cNvPr id="9" name="Picture Placeholder 5"/>
          <p:cNvPicPr>
            <a:picLocks noGrp="1" noChangeAspect="1"/>
          </p:cNvPicPr>
          <p:nvPr>
            <p:ph type="pic" sz="quarter" idx="29"/>
          </p:nvPr>
        </p:nvPicPr>
        <p:blipFill>
          <a:blip r:embed="rId2"/>
          <a:stretch>
            <a:fillRect/>
          </a:stretch>
        </p:blipFill>
        <p:spPr>
          <a:xfrm>
            <a:off x="1389350" y="4288644"/>
            <a:ext cx="2743200" cy="512132"/>
          </a:xfrm>
          <a:prstGeom prst="rect">
            <a:avLst/>
          </a:prstGeom>
          <a:noFill/>
          <a:ln>
            <a:noFill/>
          </a:ln>
        </p:spPr>
      </p:pic>
      <p:sp>
        <p:nvSpPr>
          <p:cNvPr id="10" name="Text Placeholder 2"/>
          <p:cNvSpPr>
            <a:spLocks noGrp="1"/>
          </p:cNvSpPr>
          <p:nvPr>
            <p:ph type="body" sz="quarter" idx="13"/>
          </p:nvPr>
        </p:nvSpPr>
        <p:spPr>
          <a:xfrm>
            <a:off x="4170651" y="4314044"/>
            <a:ext cx="2469554" cy="499432"/>
          </a:xfrm>
        </p:spPr>
        <p:txBody>
          <a:bodyPr/>
          <a:lstStyle/>
          <a:p>
            <a:pPr>
              <a:spcBef>
                <a:spcPts val="0"/>
              </a:spcBef>
            </a:pPr>
            <a:r>
              <a:rPr lang="en-IN" dirty="0"/>
              <a:t>It follows that</a:t>
            </a:r>
            <a:endParaRPr lang="en-US" dirty="0"/>
          </a:p>
        </p:txBody>
      </p:sp>
      <p:pic>
        <p:nvPicPr>
          <p:cNvPr id="11" name="Picture Placeholder 9"/>
          <p:cNvPicPr>
            <a:picLocks noGrp="1" noChangeAspect="1"/>
          </p:cNvPicPr>
          <p:nvPr>
            <p:ph type="pic" sz="quarter" idx="29"/>
          </p:nvPr>
        </p:nvPicPr>
        <p:blipFill>
          <a:blip r:embed="rId3"/>
          <a:stretch>
            <a:fillRect/>
          </a:stretch>
        </p:blipFill>
        <p:spPr>
          <a:xfrm>
            <a:off x="1389350" y="5005909"/>
            <a:ext cx="7223760" cy="606145"/>
          </a:xfrm>
          <a:prstGeom prst="rect">
            <a:avLst/>
          </a:prstGeom>
          <a:noFill/>
          <a:ln>
            <a:noFill/>
          </a:ln>
        </p:spPr>
      </p:pic>
    </p:spTree>
    <p:extLst>
      <p:ext uri="{BB962C8B-B14F-4D97-AF65-F5344CB8AC3E}">
        <p14:creationId xmlns:p14="http://schemas.microsoft.com/office/powerpoint/2010/main" val="6765205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6 – </a:t>
            </a:r>
            <a:r>
              <a:rPr lang="en-IN" dirty="0"/>
              <a:t>Solution (4 of 4)</a:t>
            </a:r>
          </a:p>
        </p:txBody>
      </p:sp>
      <p:sp>
        <p:nvSpPr>
          <p:cNvPr id="3" name="Text Placeholder 2"/>
          <p:cNvSpPr>
            <a:spLocks noGrp="1"/>
          </p:cNvSpPr>
          <p:nvPr>
            <p:ph type="body" sz="quarter" idx="13"/>
          </p:nvPr>
        </p:nvSpPr>
        <p:spPr>
          <a:xfrm>
            <a:off x="457200" y="1444754"/>
            <a:ext cx="8470899" cy="3254246"/>
          </a:xfrm>
        </p:spPr>
        <p:txBody>
          <a:bodyPr/>
          <a:lstStyle/>
          <a:p>
            <a:pPr>
              <a:spcBef>
                <a:spcPts val="0"/>
              </a:spcBef>
            </a:pPr>
            <a:r>
              <a:rPr lang="en-IN" dirty="0"/>
              <a:t>When we set </a:t>
            </a:r>
            <a:r>
              <a:rPr lang="en-IN" i="1" dirty="0"/>
              <a:t>t </a:t>
            </a:r>
            <a:r>
              <a:rPr lang="en-IN" dirty="0"/>
              <a:t>= 0 in the above equation, we obtain</a:t>
            </a:r>
            <a:endParaRPr lang="en-US" dirty="0"/>
          </a:p>
        </p:txBody>
      </p:sp>
      <p:pic>
        <p:nvPicPr>
          <p:cNvPr id="5" name="Picture Placeholder 4"/>
          <p:cNvPicPr>
            <a:picLocks noGrp="1" noChangeAspect="1"/>
          </p:cNvPicPr>
          <p:nvPr>
            <p:ph type="pic" sz="quarter" idx="29"/>
          </p:nvPr>
        </p:nvPicPr>
        <p:blipFill>
          <a:blip r:embed="rId2"/>
          <a:stretch>
            <a:fillRect/>
          </a:stretch>
        </p:blipFill>
        <p:spPr>
          <a:xfrm>
            <a:off x="7532370" y="1427776"/>
            <a:ext cx="1097280" cy="478715"/>
          </a:xfrm>
          <a:prstGeom prst="rect">
            <a:avLst/>
          </a:prstGeom>
          <a:noFill/>
          <a:ln>
            <a:noFill/>
          </a:ln>
        </p:spPr>
      </p:pic>
      <p:sp>
        <p:nvSpPr>
          <p:cNvPr id="8" name="Text Placeholder 2"/>
          <p:cNvSpPr>
            <a:spLocks noGrp="1"/>
          </p:cNvSpPr>
          <p:nvPr>
            <p:ph type="body" sz="quarter" idx="13"/>
          </p:nvPr>
        </p:nvSpPr>
        <p:spPr>
          <a:xfrm>
            <a:off x="444500" y="1930399"/>
            <a:ext cx="7937500" cy="732263"/>
          </a:xfrm>
        </p:spPr>
        <p:txBody>
          <a:bodyPr/>
          <a:lstStyle/>
          <a:p>
            <a:r>
              <a:rPr lang="en-IN" dirty="0"/>
              <a:t>By differentiating the expression and then setting </a:t>
            </a:r>
            <a:r>
              <a:rPr lang="en-IN" i="1" dirty="0"/>
              <a:t>t </a:t>
            </a:r>
            <a:r>
              <a:rPr lang="en-IN" dirty="0"/>
              <a:t>= 0,</a:t>
            </a:r>
          </a:p>
          <a:p>
            <a:r>
              <a:rPr lang="en-IN" dirty="0"/>
              <a:t>we also find that</a:t>
            </a:r>
            <a:endParaRPr lang="en-US" dirty="0"/>
          </a:p>
        </p:txBody>
      </p:sp>
      <p:pic>
        <p:nvPicPr>
          <p:cNvPr id="11" name="Picture Placeholder 10"/>
          <p:cNvPicPr>
            <a:picLocks noGrp="1" noChangeAspect="1"/>
          </p:cNvPicPr>
          <p:nvPr>
            <p:ph type="pic" sz="quarter" idx="29"/>
          </p:nvPr>
        </p:nvPicPr>
        <p:blipFill>
          <a:blip r:embed="rId3"/>
          <a:stretch>
            <a:fillRect/>
          </a:stretch>
        </p:blipFill>
        <p:spPr>
          <a:xfrm>
            <a:off x="2838449" y="2433352"/>
            <a:ext cx="1280160" cy="463147"/>
          </a:xfrm>
          <a:prstGeom prst="rect">
            <a:avLst/>
          </a:prstGeom>
          <a:noFill/>
          <a:ln>
            <a:noFill/>
          </a:ln>
        </p:spPr>
      </p:pic>
      <p:sp>
        <p:nvSpPr>
          <p:cNvPr id="7" name="Text Placeholder 2"/>
          <p:cNvSpPr>
            <a:spLocks noGrp="1"/>
          </p:cNvSpPr>
          <p:nvPr>
            <p:ph type="body" sz="quarter" idx="13"/>
          </p:nvPr>
        </p:nvSpPr>
        <p:spPr>
          <a:xfrm>
            <a:off x="444500" y="2431507"/>
            <a:ext cx="7937500" cy="984793"/>
          </a:xfrm>
        </p:spPr>
        <p:txBody>
          <a:bodyPr/>
          <a:lstStyle/>
          <a:p>
            <a:r>
              <a:rPr lang="en-IN" dirty="0"/>
              <a:t>				Therefore the equation of motion is</a:t>
            </a:r>
            <a:endParaRPr lang="en-US" dirty="0"/>
          </a:p>
        </p:txBody>
      </p:sp>
      <p:pic>
        <p:nvPicPr>
          <p:cNvPr id="14" name="Picture Placeholder 13"/>
          <p:cNvPicPr>
            <a:picLocks noGrp="1" noChangeAspect="1"/>
          </p:cNvPicPr>
          <p:nvPr>
            <p:ph type="pic" sz="quarter" idx="29"/>
          </p:nvPr>
        </p:nvPicPr>
        <p:blipFill>
          <a:blip r:embed="rId4"/>
          <a:stretch>
            <a:fillRect/>
          </a:stretch>
        </p:blipFill>
        <p:spPr>
          <a:xfrm>
            <a:off x="914399" y="3652685"/>
            <a:ext cx="7315200" cy="809928"/>
          </a:xfrm>
          <a:prstGeom prst="rect">
            <a:avLst/>
          </a:prstGeom>
          <a:noFill/>
          <a:ln>
            <a:noFill/>
          </a:ln>
        </p:spPr>
      </p:pic>
    </p:spTree>
    <p:extLst>
      <p:ext uri="{BB962C8B-B14F-4D97-AF65-F5344CB8AC3E}">
        <p14:creationId xmlns:p14="http://schemas.microsoft.com/office/powerpoint/2010/main" val="5173365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700" dirty="0">
                <a:solidFill>
                  <a:prstClr val="white"/>
                </a:solidFill>
              </a:rPr>
              <a:t>5.1.3 Spring/Mass Systems: Driven Motion</a:t>
            </a:r>
            <a:r>
              <a:rPr lang="en-US" sz="2700" dirty="0">
                <a:solidFill>
                  <a:prstClr val="white"/>
                </a:solidFill>
              </a:rPr>
              <a:t> (4 of 11)</a:t>
            </a:r>
            <a:endParaRPr lang="en-IN" sz="2700" dirty="0"/>
          </a:p>
        </p:txBody>
      </p:sp>
      <p:sp>
        <p:nvSpPr>
          <p:cNvPr id="11" name="Text Placeholder 2"/>
          <p:cNvSpPr>
            <a:spLocks noGrp="1"/>
          </p:cNvSpPr>
          <p:nvPr>
            <p:ph type="body" sz="quarter" idx="13"/>
          </p:nvPr>
        </p:nvSpPr>
        <p:spPr>
          <a:xfrm>
            <a:off x="457199" y="1444753"/>
            <a:ext cx="8364071" cy="2622144"/>
          </a:xfrm>
        </p:spPr>
        <p:txBody>
          <a:bodyPr/>
          <a:lstStyle/>
          <a:p>
            <a:pPr>
              <a:spcBef>
                <a:spcPts val="0"/>
              </a:spcBef>
            </a:pPr>
            <a:r>
              <a:rPr lang="en-IN" b="1" dirty="0">
                <a:solidFill>
                  <a:srgbClr val="5B7C32"/>
                </a:solidFill>
              </a:rPr>
              <a:t>Transient and Steady-State Terms</a:t>
            </a:r>
          </a:p>
          <a:p>
            <a:pPr>
              <a:spcBef>
                <a:spcPts val="0"/>
              </a:spcBef>
            </a:pPr>
            <a:r>
              <a:rPr lang="en-IN" dirty="0"/>
              <a:t>When </a:t>
            </a:r>
            <a:r>
              <a:rPr lang="en-IN" i="1" dirty="0"/>
              <a:t>F </a:t>
            </a:r>
            <a:r>
              <a:rPr lang="en-IN" dirty="0"/>
              <a:t>is a periodic function, such as </a:t>
            </a:r>
            <a:r>
              <a:rPr lang="en-IN" i="1" dirty="0"/>
              <a:t>F</a:t>
            </a:r>
            <a:r>
              <a:rPr lang="en-IN" dirty="0"/>
              <a:t>(</a:t>
            </a:r>
            <a:r>
              <a:rPr lang="en-IN" i="1" dirty="0"/>
              <a:t>t</a:t>
            </a:r>
            <a:r>
              <a:rPr lang="en-IN" dirty="0"/>
              <a:t>) = </a:t>
            </a:r>
            <a:r>
              <a:rPr lang="en-IN" i="1" dirty="0"/>
              <a:t>F</a:t>
            </a:r>
            <a:r>
              <a:rPr lang="en-IN" baseline="-25000" dirty="0"/>
              <a:t>0</a:t>
            </a:r>
            <a:r>
              <a:rPr lang="en-IN" dirty="0"/>
              <a:t> sin </a:t>
            </a:r>
            <a:r>
              <a:rPr lang="el-GR" i="1" dirty="0"/>
              <a:t>γ</a:t>
            </a:r>
            <a:r>
              <a:rPr lang="en-IN" i="1" dirty="0"/>
              <a:t>t </a:t>
            </a:r>
            <a:r>
              <a:rPr lang="en-IN" dirty="0"/>
              <a:t>or </a:t>
            </a:r>
          </a:p>
          <a:p>
            <a:pPr>
              <a:spcBef>
                <a:spcPts val="0"/>
              </a:spcBef>
            </a:pPr>
            <a:r>
              <a:rPr lang="en-IN" i="1" dirty="0"/>
              <a:t>F</a:t>
            </a:r>
            <a:r>
              <a:rPr lang="en-IN" dirty="0"/>
              <a:t>(</a:t>
            </a:r>
            <a:r>
              <a:rPr lang="en-IN" i="1" dirty="0"/>
              <a:t>t</a:t>
            </a:r>
            <a:r>
              <a:rPr lang="en-IN" dirty="0"/>
              <a:t>) = </a:t>
            </a:r>
            <a:r>
              <a:rPr lang="en-IN" i="1" dirty="0"/>
              <a:t>F</a:t>
            </a:r>
            <a:r>
              <a:rPr lang="en-IN" baseline="-25000" dirty="0"/>
              <a:t>0</a:t>
            </a:r>
            <a:r>
              <a:rPr lang="en-IN" dirty="0"/>
              <a:t> cos </a:t>
            </a:r>
            <a:r>
              <a:rPr lang="el-GR" i="1" dirty="0"/>
              <a:t>γ</a:t>
            </a:r>
            <a:r>
              <a:rPr lang="en-IN" i="1" dirty="0"/>
              <a:t>t</a:t>
            </a:r>
            <a:r>
              <a:rPr lang="en-IN" dirty="0"/>
              <a:t>, the general solution of (25) for </a:t>
            </a:r>
            <a:r>
              <a:rPr lang="el-GR" i="1" dirty="0"/>
              <a:t>λ</a:t>
            </a:r>
            <a:r>
              <a:rPr lang="en-IN" i="1" dirty="0"/>
              <a:t> </a:t>
            </a:r>
            <a:r>
              <a:rPr lang="en-IN" dirty="0"/>
              <a:t>&gt; 0 is the sum of a </a:t>
            </a:r>
            <a:r>
              <a:rPr lang="en-IN" dirty="0" err="1"/>
              <a:t>nonperiodic</a:t>
            </a:r>
            <a:r>
              <a:rPr lang="en-IN" dirty="0"/>
              <a:t> function </a:t>
            </a:r>
            <a:r>
              <a:rPr lang="en-IN" i="1" dirty="0"/>
              <a:t>x</a:t>
            </a:r>
            <a:r>
              <a:rPr lang="en-IN" sz="100" i="1" dirty="0"/>
              <a:t> </a:t>
            </a:r>
            <a:r>
              <a:rPr lang="en-IN" i="1" baseline="-25000" dirty="0"/>
              <a:t>c</a:t>
            </a:r>
            <a:r>
              <a:rPr lang="en-IN" dirty="0"/>
              <a:t>(</a:t>
            </a:r>
            <a:r>
              <a:rPr lang="en-IN" i="1" dirty="0"/>
              <a:t>t</a:t>
            </a:r>
            <a:r>
              <a:rPr lang="en-IN" dirty="0"/>
              <a:t>) and a periodic function    </a:t>
            </a:r>
            <a:r>
              <a:rPr lang="en-IN" i="1" dirty="0"/>
              <a:t>x</a:t>
            </a:r>
            <a:r>
              <a:rPr lang="en-IN" sz="100" i="1" dirty="0"/>
              <a:t> </a:t>
            </a:r>
            <a:r>
              <a:rPr lang="en-IN" i="1" baseline="-25000" dirty="0"/>
              <a:t>p</a:t>
            </a:r>
            <a:r>
              <a:rPr lang="en-IN" dirty="0"/>
              <a:t>(</a:t>
            </a:r>
            <a:r>
              <a:rPr lang="en-IN" i="1" dirty="0"/>
              <a:t>t</a:t>
            </a:r>
            <a:r>
              <a:rPr lang="en-IN" dirty="0"/>
              <a:t>). </a:t>
            </a:r>
          </a:p>
          <a:p>
            <a:pPr>
              <a:spcBef>
                <a:spcPts val="0"/>
              </a:spcBef>
            </a:pPr>
            <a:endParaRPr lang="en-IN" dirty="0"/>
          </a:p>
          <a:p>
            <a:pPr>
              <a:spcBef>
                <a:spcPts val="0"/>
              </a:spcBef>
            </a:pPr>
            <a:r>
              <a:rPr lang="en-IN" dirty="0"/>
              <a:t>Moreover, </a:t>
            </a:r>
            <a:r>
              <a:rPr lang="en-IN" i="1" dirty="0"/>
              <a:t>x</a:t>
            </a:r>
            <a:r>
              <a:rPr lang="en-IN" sz="100" i="1" dirty="0"/>
              <a:t> </a:t>
            </a:r>
            <a:r>
              <a:rPr lang="en-IN" i="1" baseline="-25000" dirty="0"/>
              <a:t>c</a:t>
            </a:r>
            <a:r>
              <a:rPr lang="en-IN" dirty="0"/>
              <a:t>(</a:t>
            </a:r>
            <a:r>
              <a:rPr lang="en-IN" i="1" dirty="0"/>
              <a:t>t</a:t>
            </a:r>
            <a:r>
              <a:rPr lang="en-IN" dirty="0"/>
              <a:t>) dies off as time increases—that is,</a:t>
            </a:r>
          </a:p>
        </p:txBody>
      </p:sp>
      <p:pic>
        <p:nvPicPr>
          <p:cNvPr id="12" name="Picture Placeholder 11"/>
          <p:cNvPicPr>
            <a:picLocks noGrp="1" noChangeAspect="1"/>
          </p:cNvPicPr>
          <p:nvPr>
            <p:ph type="pic" sz="quarter" idx="29"/>
          </p:nvPr>
        </p:nvPicPr>
        <p:blipFill>
          <a:blip r:embed="rId2"/>
          <a:stretch>
            <a:fillRect/>
          </a:stretch>
        </p:blipFill>
        <p:spPr>
          <a:xfrm>
            <a:off x="484093" y="4066897"/>
            <a:ext cx="2011680" cy="364105"/>
          </a:xfrm>
          <a:prstGeom prst="rect">
            <a:avLst/>
          </a:prstGeom>
          <a:noFill/>
          <a:ln>
            <a:noFill/>
          </a:ln>
        </p:spPr>
      </p:pic>
      <p:sp>
        <p:nvSpPr>
          <p:cNvPr id="13" name="Text Placeholder 2"/>
          <p:cNvSpPr>
            <a:spLocks noGrp="1"/>
          </p:cNvSpPr>
          <p:nvPr>
            <p:ph type="body" sz="quarter" idx="13"/>
          </p:nvPr>
        </p:nvSpPr>
        <p:spPr>
          <a:xfrm>
            <a:off x="461682" y="3996373"/>
            <a:ext cx="8364071" cy="1435751"/>
          </a:xfrm>
        </p:spPr>
        <p:txBody>
          <a:bodyPr/>
          <a:lstStyle/>
          <a:p>
            <a:r>
              <a:rPr lang="en-IN" dirty="0"/>
              <a:t>                        Thus for large values of time, the displacements of the mass are closely approximated by the particular solution </a:t>
            </a:r>
            <a:r>
              <a:rPr lang="en-IN" i="1" dirty="0"/>
              <a:t>x</a:t>
            </a:r>
            <a:r>
              <a:rPr lang="en-IN" sz="100" i="1" dirty="0"/>
              <a:t> </a:t>
            </a:r>
            <a:r>
              <a:rPr lang="en-IN" i="1" baseline="-25000" dirty="0"/>
              <a:t>p</a:t>
            </a:r>
            <a:r>
              <a:rPr lang="en-IN" dirty="0"/>
              <a:t>(</a:t>
            </a:r>
            <a:r>
              <a:rPr lang="en-IN" i="1" dirty="0"/>
              <a:t>t</a:t>
            </a:r>
            <a:r>
              <a:rPr lang="en-IN" dirty="0"/>
              <a:t>).</a:t>
            </a:r>
          </a:p>
        </p:txBody>
      </p:sp>
    </p:spTree>
    <p:extLst>
      <p:ext uri="{BB962C8B-B14F-4D97-AF65-F5344CB8AC3E}">
        <p14:creationId xmlns:p14="http://schemas.microsoft.com/office/powerpoint/2010/main" val="10312248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700" dirty="0">
                <a:solidFill>
                  <a:prstClr val="white"/>
                </a:solidFill>
              </a:rPr>
              <a:t>5.1.3 Spring/Mass Systems: Driven Motion</a:t>
            </a:r>
            <a:r>
              <a:rPr lang="en-US" sz="2700" dirty="0">
                <a:solidFill>
                  <a:prstClr val="white"/>
                </a:solidFill>
              </a:rPr>
              <a:t> (5 of 11)</a:t>
            </a:r>
            <a:endParaRPr lang="en-IN" sz="2700" dirty="0"/>
          </a:p>
        </p:txBody>
      </p:sp>
      <p:sp>
        <p:nvSpPr>
          <p:cNvPr id="11" name="Text Placeholder 2"/>
          <p:cNvSpPr>
            <a:spLocks noGrp="1"/>
          </p:cNvSpPr>
          <p:nvPr>
            <p:ph type="body" sz="quarter" idx="13"/>
          </p:nvPr>
        </p:nvSpPr>
        <p:spPr>
          <a:xfrm>
            <a:off x="457199" y="1444752"/>
            <a:ext cx="8364071" cy="3207929"/>
          </a:xfrm>
        </p:spPr>
        <p:txBody>
          <a:bodyPr/>
          <a:lstStyle/>
          <a:p>
            <a:pPr>
              <a:spcBef>
                <a:spcPts val="0"/>
              </a:spcBef>
            </a:pPr>
            <a:r>
              <a:rPr lang="en-IN" dirty="0"/>
              <a:t>The complementary function </a:t>
            </a:r>
            <a:r>
              <a:rPr lang="en-IN" i="1" dirty="0"/>
              <a:t>x</a:t>
            </a:r>
            <a:r>
              <a:rPr lang="en-IN" sz="100" i="1" dirty="0"/>
              <a:t> </a:t>
            </a:r>
            <a:r>
              <a:rPr lang="en-IN" i="1" baseline="-25000" dirty="0"/>
              <a:t>c</a:t>
            </a:r>
            <a:r>
              <a:rPr lang="en-IN" dirty="0"/>
              <a:t>(</a:t>
            </a:r>
            <a:r>
              <a:rPr lang="en-IN" i="1" dirty="0"/>
              <a:t>t</a:t>
            </a:r>
            <a:r>
              <a:rPr lang="en-IN" dirty="0"/>
              <a:t>) is said to be a </a:t>
            </a:r>
            <a:r>
              <a:rPr lang="en-IN" b="1" dirty="0"/>
              <a:t>transient term </a:t>
            </a:r>
            <a:r>
              <a:rPr lang="en-IN" dirty="0"/>
              <a:t>or </a:t>
            </a:r>
            <a:r>
              <a:rPr lang="en-IN" b="1" dirty="0"/>
              <a:t>transient solution, </a:t>
            </a:r>
            <a:r>
              <a:rPr lang="en-IN" dirty="0"/>
              <a:t>and the function </a:t>
            </a:r>
            <a:r>
              <a:rPr lang="en-IN" i="1" dirty="0"/>
              <a:t>x</a:t>
            </a:r>
            <a:r>
              <a:rPr lang="en-IN" sz="100" i="1" dirty="0"/>
              <a:t> </a:t>
            </a:r>
            <a:r>
              <a:rPr lang="en-IN" i="1" baseline="-25000" dirty="0"/>
              <a:t>p</a:t>
            </a:r>
            <a:r>
              <a:rPr lang="en-IN" dirty="0"/>
              <a:t>(</a:t>
            </a:r>
            <a:r>
              <a:rPr lang="en-IN" i="1" dirty="0"/>
              <a:t>t</a:t>
            </a:r>
            <a:r>
              <a:rPr lang="en-IN" dirty="0"/>
              <a:t>), the part of the solution that remains after an interval of time, is called a </a:t>
            </a:r>
            <a:r>
              <a:rPr lang="en-IN" b="1" dirty="0"/>
              <a:t>steady-state term </a:t>
            </a:r>
            <a:r>
              <a:rPr lang="en-IN" dirty="0"/>
              <a:t>or </a:t>
            </a:r>
            <a:r>
              <a:rPr lang="en-IN" b="1" dirty="0"/>
              <a:t>steady-state solution. </a:t>
            </a:r>
          </a:p>
          <a:p>
            <a:pPr>
              <a:spcBef>
                <a:spcPts val="0"/>
              </a:spcBef>
            </a:pPr>
            <a:endParaRPr lang="en-IN" b="1" dirty="0"/>
          </a:p>
          <a:p>
            <a:pPr>
              <a:spcBef>
                <a:spcPts val="0"/>
              </a:spcBef>
            </a:pPr>
            <a:r>
              <a:rPr lang="en-IN" dirty="0"/>
              <a:t>Note therefore that the effect of the initial conditions on a spring/mass system driven by </a:t>
            </a:r>
            <a:r>
              <a:rPr lang="en-IN" i="1" dirty="0"/>
              <a:t>F </a:t>
            </a:r>
            <a:r>
              <a:rPr lang="en-IN" dirty="0"/>
              <a:t>is transient. </a:t>
            </a:r>
          </a:p>
          <a:p>
            <a:pPr>
              <a:spcBef>
                <a:spcPts val="0"/>
              </a:spcBef>
            </a:pPr>
            <a:endParaRPr lang="en-IN" dirty="0"/>
          </a:p>
          <a:p>
            <a:pPr>
              <a:spcBef>
                <a:spcPts val="0"/>
              </a:spcBef>
            </a:pPr>
            <a:r>
              <a:rPr lang="en-IN" dirty="0"/>
              <a:t>In the particular solution (28),</a:t>
            </a:r>
          </a:p>
        </p:txBody>
      </p:sp>
      <p:pic>
        <p:nvPicPr>
          <p:cNvPr id="4" name="Picture Placeholder 3"/>
          <p:cNvPicPr>
            <a:picLocks noGrp="1" noChangeAspect="1"/>
          </p:cNvPicPr>
          <p:nvPr>
            <p:ph type="pic" sz="quarter" idx="29"/>
          </p:nvPr>
        </p:nvPicPr>
        <p:blipFill>
          <a:blip r:embed="rId2"/>
          <a:stretch>
            <a:fillRect/>
          </a:stretch>
        </p:blipFill>
        <p:spPr>
          <a:xfrm>
            <a:off x="4571999" y="4422153"/>
            <a:ext cx="2743200" cy="444978"/>
          </a:xfrm>
          <a:prstGeom prst="rect">
            <a:avLst/>
          </a:prstGeom>
          <a:noFill/>
          <a:ln>
            <a:noFill/>
          </a:ln>
        </p:spPr>
      </p:pic>
      <p:sp>
        <p:nvSpPr>
          <p:cNvPr id="13" name="Text Placeholder 2"/>
          <p:cNvSpPr>
            <a:spLocks noGrp="1"/>
          </p:cNvSpPr>
          <p:nvPr>
            <p:ph type="body" sz="quarter" idx="13"/>
          </p:nvPr>
        </p:nvSpPr>
        <p:spPr>
          <a:xfrm>
            <a:off x="461682" y="4395259"/>
            <a:ext cx="8364071" cy="822201"/>
          </a:xfrm>
        </p:spPr>
        <p:txBody>
          <a:bodyPr/>
          <a:lstStyle/>
          <a:p>
            <a:r>
              <a:rPr lang="en-IN" dirty="0"/>
              <a:t>							     is a</a:t>
            </a:r>
          </a:p>
          <a:p>
            <a:r>
              <a:rPr lang="en-IN" dirty="0"/>
              <a:t>transient term, and</a:t>
            </a:r>
          </a:p>
        </p:txBody>
      </p:sp>
      <p:pic>
        <p:nvPicPr>
          <p:cNvPr id="7" name="Picture Placeholder 6"/>
          <p:cNvPicPr>
            <a:picLocks noGrp="1" noChangeAspect="1"/>
          </p:cNvPicPr>
          <p:nvPr>
            <p:ph type="pic" sz="quarter" idx="29"/>
          </p:nvPr>
        </p:nvPicPr>
        <p:blipFill>
          <a:blip r:embed="rId3"/>
          <a:stretch>
            <a:fillRect/>
          </a:stretch>
        </p:blipFill>
        <p:spPr>
          <a:xfrm>
            <a:off x="3179476" y="4926809"/>
            <a:ext cx="3657600" cy="429744"/>
          </a:xfrm>
          <a:prstGeom prst="rect">
            <a:avLst/>
          </a:prstGeom>
          <a:noFill/>
          <a:ln>
            <a:noFill/>
          </a:ln>
        </p:spPr>
      </p:pic>
      <p:sp>
        <p:nvSpPr>
          <p:cNvPr id="6" name="Text Placeholder 2"/>
          <p:cNvSpPr>
            <a:spLocks noGrp="1"/>
          </p:cNvSpPr>
          <p:nvPr>
            <p:ph type="body" sz="quarter" idx="13"/>
          </p:nvPr>
        </p:nvSpPr>
        <p:spPr>
          <a:xfrm>
            <a:off x="466165" y="4899212"/>
            <a:ext cx="8364071" cy="842681"/>
          </a:xfrm>
        </p:spPr>
        <p:txBody>
          <a:bodyPr/>
          <a:lstStyle/>
          <a:p>
            <a:r>
              <a:rPr lang="en-IN" dirty="0"/>
              <a:t>						         is a steady-state term.</a:t>
            </a:r>
          </a:p>
        </p:txBody>
      </p:sp>
    </p:spTree>
    <p:extLst>
      <p:ext uri="{BB962C8B-B14F-4D97-AF65-F5344CB8AC3E}">
        <p14:creationId xmlns:p14="http://schemas.microsoft.com/office/powerpoint/2010/main" val="6149965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700" dirty="0">
                <a:solidFill>
                  <a:prstClr val="white"/>
                </a:solidFill>
              </a:rPr>
              <a:t>5.1.3 Spring/Mass Systems: Driven Motion</a:t>
            </a:r>
            <a:r>
              <a:rPr lang="en-US" sz="2700" dirty="0">
                <a:solidFill>
                  <a:prstClr val="white"/>
                </a:solidFill>
              </a:rPr>
              <a:t> (6 of 11)</a:t>
            </a:r>
            <a:endParaRPr lang="en-IN" sz="2700" dirty="0"/>
          </a:p>
        </p:txBody>
      </p:sp>
      <p:sp>
        <p:nvSpPr>
          <p:cNvPr id="11" name="Text Placeholder 2"/>
          <p:cNvSpPr>
            <a:spLocks noGrp="1"/>
          </p:cNvSpPr>
          <p:nvPr>
            <p:ph type="body" sz="quarter" idx="13"/>
          </p:nvPr>
        </p:nvSpPr>
        <p:spPr>
          <a:xfrm>
            <a:off x="457199" y="1444752"/>
            <a:ext cx="8364071" cy="3207929"/>
          </a:xfrm>
        </p:spPr>
        <p:txBody>
          <a:bodyPr/>
          <a:lstStyle/>
          <a:p>
            <a:r>
              <a:rPr lang="en-IN" dirty="0"/>
              <a:t>The graphs of these two terms and the solution (28) are given in figures (a) and (b), respectively.</a:t>
            </a:r>
          </a:p>
        </p:txBody>
      </p:sp>
      <p:sp>
        <p:nvSpPr>
          <p:cNvPr id="10" name="Text Placeholder 2"/>
          <p:cNvSpPr>
            <a:spLocks noGrp="1"/>
          </p:cNvSpPr>
          <p:nvPr>
            <p:ph type="body" sz="quarter" idx="13"/>
          </p:nvPr>
        </p:nvSpPr>
        <p:spPr>
          <a:xfrm>
            <a:off x="2881065" y="5993551"/>
            <a:ext cx="3576918" cy="381718"/>
          </a:xfrm>
        </p:spPr>
        <p:txBody>
          <a:bodyPr/>
          <a:lstStyle/>
          <a:p>
            <a:pPr algn="ctr"/>
            <a:r>
              <a:rPr lang="en-IN" sz="1200" b="1" dirty="0"/>
              <a:t>Figure 5.1.14</a:t>
            </a:r>
          </a:p>
        </p:txBody>
      </p:sp>
      <p:sp>
        <p:nvSpPr>
          <p:cNvPr id="12" name="Text Placeholder 2"/>
          <p:cNvSpPr>
            <a:spLocks noGrp="1"/>
          </p:cNvSpPr>
          <p:nvPr>
            <p:ph type="body" sz="quarter" idx="13"/>
          </p:nvPr>
        </p:nvSpPr>
        <p:spPr>
          <a:xfrm>
            <a:off x="2178760" y="5747023"/>
            <a:ext cx="4981529" cy="340658"/>
          </a:xfrm>
        </p:spPr>
        <p:txBody>
          <a:bodyPr/>
          <a:lstStyle/>
          <a:p>
            <a:pPr algn="ctr"/>
            <a:r>
              <a:rPr lang="en-IN" sz="1400" dirty="0"/>
              <a:t>Graph of solution in (28) of Example 6</a:t>
            </a:r>
          </a:p>
        </p:txBody>
      </p:sp>
      <p:pic>
        <p:nvPicPr>
          <p:cNvPr id="14" name="Picture Placeholder 13" descr="The figure has two parts labeled (a) and (b). Part (a). Two curves are graphed on the coordinate plane. The horizontal axis is labeled: t. The vertical axis is labeled: x. One curve is a sinusoidal waveform and is labeled: steady state. It is graphed for the function: x_p(t). The wave goes from left to right and oscillates about x = 0. It begins on the negative x axis  goes up and to the right in the fourth quadrant  intersects the t axis and enters the first quadrant  reaches a high point then goes down and to the right  intersects the t axis and enters the fourth quadrant  reaches a low point then goes up and to the right  and the cycle continues. The second curve is labeled: transient. It begins on the x axis  goes down and to the right in the first quadrant  intersects the t axis  enters the fourth quadrant and goes down and to the right  reaches a low point slightly below the t axis  then goes up and to the right along the t axis  and ends. Part (b). A curve is graphed on the coordinate plane. The horizontal axis is labeled: t. The vertical axis is labeled: x. The curve is labeled: x(t) = transient + steady state. It begins from the x axis between x = 0 and 1  goes up and to the right in the first quadrant  reaches a high point at x = 1  then goes down and to the right  intersects the t axis and enters the fourth quadrant  goes further down and to the right  reaches a low point  then goes up and to the right  intersects the t axis and enters the first quadrant  reaches a high point at x = 1  and ends."/>
          <p:cNvPicPr>
            <a:picLocks noGrp="1" noChangeAspect="1"/>
          </p:cNvPicPr>
          <p:nvPr>
            <p:ph type="pic" sz="quarter" idx="29"/>
          </p:nvPr>
        </p:nvPicPr>
        <p:blipFill>
          <a:blip r:embed="rId2" cstate="print">
            <a:extLst>
              <a:ext uri="{28A0092B-C50C-407E-A947-70E740481C1C}">
                <a14:useLocalDpi xmlns:a14="http://schemas.microsoft.com/office/drawing/2010/main"/>
              </a:ext>
            </a:extLst>
          </a:blip>
          <a:stretch>
            <a:fillRect/>
          </a:stretch>
        </p:blipFill>
        <p:spPr>
          <a:xfrm>
            <a:off x="1644400" y="2425033"/>
            <a:ext cx="5669280" cy="3257827"/>
          </a:xfrm>
          <a:prstGeom prst="rect">
            <a:avLst/>
          </a:prstGeom>
          <a:noFill/>
          <a:ln>
            <a:noFill/>
          </a:ln>
        </p:spPr>
      </p:pic>
    </p:spTree>
    <p:extLst>
      <p:ext uri="{BB962C8B-B14F-4D97-AF65-F5344CB8AC3E}">
        <p14:creationId xmlns:p14="http://schemas.microsoft.com/office/powerpoint/2010/main" val="6460216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t>Example 7 – </a:t>
            </a:r>
            <a:r>
              <a:rPr lang="en-IN" sz="2700" dirty="0"/>
              <a:t>Transient/Steady-State Solutions (1 of 3)</a:t>
            </a:r>
          </a:p>
        </p:txBody>
      </p:sp>
      <p:sp>
        <p:nvSpPr>
          <p:cNvPr id="3" name="Text Placeholder 2"/>
          <p:cNvSpPr>
            <a:spLocks noGrp="1"/>
          </p:cNvSpPr>
          <p:nvPr>
            <p:ph type="body" sz="quarter" idx="13"/>
          </p:nvPr>
        </p:nvSpPr>
        <p:spPr>
          <a:xfrm>
            <a:off x="457201" y="1444753"/>
            <a:ext cx="8330182" cy="639541"/>
          </a:xfrm>
        </p:spPr>
        <p:txBody>
          <a:bodyPr/>
          <a:lstStyle/>
          <a:p>
            <a:r>
              <a:rPr lang="en-IN" dirty="0"/>
              <a:t>The solution of the initial-value problem</a:t>
            </a:r>
            <a:endParaRPr lang="en-US" dirty="0"/>
          </a:p>
        </p:txBody>
      </p:sp>
      <p:pic>
        <p:nvPicPr>
          <p:cNvPr id="7" name="Picture Placeholder 6"/>
          <p:cNvPicPr>
            <a:picLocks noGrp="1" noChangeAspect="1"/>
          </p:cNvPicPr>
          <p:nvPr>
            <p:ph type="pic" sz="quarter" idx="29"/>
          </p:nvPr>
        </p:nvPicPr>
        <p:blipFill>
          <a:blip r:embed="rId2"/>
          <a:stretch>
            <a:fillRect/>
          </a:stretch>
        </p:blipFill>
        <p:spPr>
          <a:xfrm>
            <a:off x="942787" y="2120719"/>
            <a:ext cx="6675120" cy="748378"/>
          </a:xfrm>
          <a:prstGeom prst="rect">
            <a:avLst/>
          </a:prstGeom>
          <a:noFill/>
          <a:ln>
            <a:noFill/>
          </a:ln>
        </p:spPr>
      </p:pic>
      <p:sp>
        <p:nvSpPr>
          <p:cNvPr id="5" name="Text Placeholder 2"/>
          <p:cNvSpPr>
            <a:spLocks noGrp="1"/>
          </p:cNvSpPr>
          <p:nvPr>
            <p:ph type="body" sz="quarter" idx="13"/>
          </p:nvPr>
        </p:nvSpPr>
        <p:spPr>
          <a:xfrm>
            <a:off x="461684" y="3130116"/>
            <a:ext cx="8330182" cy="639541"/>
          </a:xfrm>
        </p:spPr>
        <p:txBody>
          <a:bodyPr/>
          <a:lstStyle/>
          <a:p>
            <a:r>
              <a:rPr lang="en-IN" dirty="0"/>
              <a:t>where </a:t>
            </a:r>
            <a:r>
              <a:rPr lang="en-IN" i="1" dirty="0"/>
              <a:t>x</a:t>
            </a:r>
            <a:r>
              <a:rPr lang="en-IN" baseline="-25000" dirty="0"/>
              <a:t>1</a:t>
            </a:r>
            <a:r>
              <a:rPr lang="en-IN" dirty="0"/>
              <a:t> is constant, is given by</a:t>
            </a:r>
            <a:endParaRPr lang="en-US" dirty="0"/>
          </a:p>
        </p:txBody>
      </p:sp>
      <p:pic>
        <p:nvPicPr>
          <p:cNvPr id="10" name="Picture Placeholder 9"/>
          <p:cNvPicPr>
            <a:picLocks noGrp="1" noChangeAspect="1"/>
          </p:cNvPicPr>
          <p:nvPr>
            <p:ph type="pic" sz="quarter" idx="29"/>
          </p:nvPr>
        </p:nvPicPr>
        <p:blipFill>
          <a:blip r:embed="rId3"/>
          <a:stretch>
            <a:fillRect/>
          </a:stretch>
        </p:blipFill>
        <p:spPr>
          <a:xfrm>
            <a:off x="845437" y="3917878"/>
            <a:ext cx="4389120" cy="965407"/>
          </a:xfrm>
          <a:prstGeom prst="rect">
            <a:avLst/>
          </a:prstGeom>
          <a:noFill/>
          <a:ln>
            <a:noFill/>
          </a:ln>
        </p:spPr>
      </p:pic>
    </p:spTree>
    <p:extLst>
      <p:ext uri="{BB962C8B-B14F-4D97-AF65-F5344CB8AC3E}">
        <p14:creationId xmlns:p14="http://schemas.microsoft.com/office/powerpoint/2010/main" val="83327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(2 of 27)</a:t>
            </a:r>
            <a:endParaRPr lang="en-IN" sz="2300" dirty="0"/>
          </a:p>
        </p:txBody>
      </p:sp>
      <p:sp>
        <p:nvSpPr>
          <p:cNvPr id="3" name="Text Placeholder 2"/>
          <p:cNvSpPr>
            <a:spLocks noGrp="1"/>
          </p:cNvSpPr>
          <p:nvPr>
            <p:ph type="body" sz="quarter" idx="13"/>
          </p:nvPr>
        </p:nvSpPr>
        <p:spPr>
          <a:xfrm>
            <a:off x="457200" y="1444753"/>
            <a:ext cx="8335962" cy="1033404"/>
          </a:xfrm>
        </p:spPr>
        <p:txBody>
          <a:bodyPr/>
          <a:lstStyle/>
          <a:p>
            <a:r>
              <a:rPr lang="en-IN" dirty="0"/>
              <a:t>As indicated in the figure the condition of equilibrium is      </a:t>
            </a:r>
            <a:r>
              <a:rPr lang="en-IN" i="1" dirty="0"/>
              <a:t>mg </a:t>
            </a:r>
            <a:r>
              <a:rPr lang="en-IN" dirty="0"/>
              <a:t>= </a:t>
            </a:r>
            <a:r>
              <a:rPr lang="en-IN" i="1" dirty="0" err="1"/>
              <a:t>ks</a:t>
            </a:r>
            <a:r>
              <a:rPr lang="en-IN" i="1" dirty="0"/>
              <a:t> </a:t>
            </a:r>
            <a:r>
              <a:rPr lang="en-IN" dirty="0"/>
              <a:t>or </a:t>
            </a:r>
            <a:r>
              <a:rPr lang="en-IN" i="1" dirty="0"/>
              <a:t>mg </a:t>
            </a:r>
            <a:r>
              <a:rPr lang="en-IN" dirty="0"/>
              <a:t>− </a:t>
            </a:r>
            <a:r>
              <a:rPr lang="en-IN" i="1" dirty="0" err="1"/>
              <a:t>ks</a:t>
            </a:r>
            <a:r>
              <a:rPr lang="en-IN" i="1" dirty="0"/>
              <a:t> </a:t>
            </a:r>
            <a:r>
              <a:rPr lang="en-IN" dirty="0"/>
              <a:t>= 0.</a:t>
            </a:r>
          </a:p>
        </p:txBody>
      </p:sp>
      <p:sp>
        <p:nvSpPr>
          <p:cNvPr id="5" name="Text Placeholder 2"/>
          <p:cNvSpPr>
            <a:spLocks noGrp="1"/>
          </p:cNvSpPr>
          <p:nvPr>
            <p:ph type="body" sz="quarter" idx="13"/>
          </p:nvPr>
        </p:nvSpPr>
        <p:spPr>
          <a:xfrm>
            <a:off x="1352037" y="5899419"/>
            <a:ext cx="6439927" cy="317605"/>
          </a:xfrm>
        </p:spPr>
        <p:txBody>
          <a:bodyPr/>
          <a:lstStyle/>
          <a:p>
            <a:pPr algn="ctr"/>
            <a:r>
              <a:rPr lang="en-IN" sz="1200" b="1" dirty="0"/>
              <a:t>Figure 5.1.1</a:t>
            </a:r>
          </a:p>
        </p:txBody>
      </p:sp>
      <p:sp>
        <p:nvSpPr>
          <p:cNvPr id="6" name="Text Placeholder 2"/>
          <p:cNvSpPr>
            <a:spLocks noGrp="1"/>
          </p:cNvSpPr>
          <p:nvPr>
            <p:ph type="body" sz="quarter" idx="13"/>
          </p:nvPr>
        </p:nvSpPr>
        <p:spPr>
          <a:xfrm>
            <a:off x="1352037" y="5625996"/>
            <a:ext cx="6439927" cy="317605"/>
          </a:xfrm>
        </p:spPr>
        <p:txBody>
          <a:bodyPr/>
          <a:lstStyle/>
          <a:p>
            <a:pPr algn="ctr"/>
            <a:r>
              <a:rPr lang="en-IN" sz="1400" dirty="0"/>
              <a:t>Spring/mass system</a:t>
            </a:r>
          </a:p>
        </p:txBody>
      </p:sp>
      <p:pic>
        <p:nvPicPr>
          <p:cNvPr id="8" name="Picture Placeholder 7" descr="The figure has three parts labeled (a)  (b)  and (c). They are placed side by side. In all three parts a spring is hanging down from a horizontal rigid support and in part (b) and part (c) the spring stretches downward. Part (a). The spring is labeled: unstretched. The vertical length of the spring is labeled: l. Part (b). A mass labeled m is attached to the lower end of a spring  and it stretches the spring. The text under the mass reads: equilibrium position  m g minus k s = 0. The vertical length between the rigid support and the end of the unstreched spring in part (a) is labeled: l. The vertical length between the end of the unstretched spring in part (a) and the center of the mass m in part (b) is labeled: s. Part (c). A mass labeled  m  is attached to the lower end of a spring  and it stretches the spring. The text under the mass reads: motion. M has the same weight as the m in part (b)  but the spring has been stretched further below the equilibrium position in part (c). The vertical length between the rigid support and the center of the mass m in part (b) is labeled: l + s. The vertical length between the center of the mass m in part (b) and the center of the mass m in part (c) is labeled: x."/>
          <p:cNvPicPr>
            <a:picLocks noGrp="1" noChangeAspect="1"/>
          </p:cNvPicPr>
          <p:nvPr>
            <p:ph type="pic" sz="quarter" idx="29"/>
          </p:nvPr>
        </p:nvPicPr>
        <p:blipFill>
          <a:blip r:embed="rId2" cstate="print">
            <a:extLst>
              <a:ext uri="{28A0092B-C50C-407E-A947-70E740481C1C}">
                <a14:useLocalDpi xmlns:a14="http://schemas.microsoft.com/office/drawing/2010/main"/>
              </a:ext>
            </a:extLst>
          </a:blip>
          <a:stretch>
            <a:fillRect/>
          </a:stretch>
        </p:blipFill>
        <p:spPr>
          <a:xfrm>
            <a:off x="3116421" y="2273577"/>
            <a:ext cx="3017520" cy="3352097"/>
          </a:xfrm>
          <a:prstGeom prst="rect">
            <a:avLst/>
          </a:prstGeom>
          <a:noFill/>
          <a:ln>
            <a:noFill/>
          </a:ln>
        </p:spPr>
      </p:pic>
    </p:spTree>
    <p:extLst>
      <p:ext uri="{BB962C8B-B14F-4D97-AF65-F5344CB8AC3E}">
        <p14:creationId xmlns:p14="http://schemas.microsoft.com/office/powerpoint/2010/main" val="28391913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t>Example 7 – </a:t>
            </a:r>
            <a:r>
              <a:rPr lang="en-IN" sz="2700" dirty="0"/>
              <a:t>Transient/Steady-State Solutions (2 of 3)</a:t>
            </a:r>
          </a:p>
        </p:txBody>
      </p:sp>
      <p:sp>
        <p:nvSpPr>
          <p:cNvPr id="3" name="Text Placeholder 2"/>
          <p:cNvSpPr>
            <a:spLocks noGrp="1"/>
          </p:cNvSpPr>
          <p:nvPr>
            <p:ph type="body" sz="quarter" idx="13"/>
          </p:nvPr>
        </p:nvSpPr>
        <p:spPr>
          <a:xfrm>
            <a:off x="457201" y="1444753"/>
            <a:ext cx="8330182" cy="814353"/>
          </a:xfrm>
        </p:spPr>
        <p:txBody>
          <a:bodyPr/>
          <a:lstStyle/>
          <a:p>
            <a:r>
              <a:rPr lang="en-IN" dirty="0"/>
              <a:t>Solution curves for selected values of the initial velocity </a:t>
            </a:r>
            <a:r>
              <a:rPr lang="en-IN" i="1" dirty="0"/>
              <a:t>x</a:t>
            </a:r>
            <a:r>
              <a:rPr lang="en-IN" baseline="-25000" dirty="0"/>
              <a:t>1</a:t>
            </a:r>
            <a:r>
              <a:rPr lang="en-IN" dirty="0"/>
              <a:t> are shown in the figure. </a:t>
            </a:r>
            <a:endParaRPr lang="en-US" dirty="0"/>
          </a:p>
        </p:txBody>
      </p:sp>
      <p:sp>
        <p:nvSpPr>
          <p:cNvPr id="8" name="Text Placeholder 2"/>
          <p:cNvSpPr>
            <a:spLocks noGrp="1"/>
          </p:cNvSpPr>
          <p:nvPr>
            <p:ph type="body" sz="quarter" idx="13"/>
          </p:nvPr>
        </p:nvSpPr>
        <p:spPr>
          <a:xfrm>
            <a:off x="2881065" y="5670823"/>
            <a:ext cx="3576918" cy="381718"/>
          </a:xfrm>
        </p:spPr>
        <p:txBody>
          <a:bodyPr/>
          <a:lstStyle/>
          <a:p>
            <a:pPr algn="ctr"/>
            <a:r>
              <a:rPr lang="en-IN" sz="1200" b="1" dirty="0"/>
              <a:t>Figure 5.1.15</a:t>
            </a:r>
          </a:p>
        </p:txBody>
      </p:sp>
      <p:sp>
        <p:nvSpPr>
          <p:cNvPr id="9" name="Text Placeholder 2"/>
          <p:cNvSpPr>
            <a:spLocks noGrp="1"/>
          </p:cNvSpPr>
          <p:nvPr>
            <p:ph type="body" sz="quarter" idx="13"/>
          </p:nvPr>
        </p:nvSpPr>
        <p:spPr>
          <a:xfrm>
            <a:off x="2178760" y="5424295"/>
            <a:ext cx="4981529" cy="340658"/>
          </a:xfrm>
        </p:spPr>
        <p:txBody>
          <a:bodyPr/>
          <a:lstStyle/>
          <a:p>
            <a:pPr algn="ctr"/>
            <a:r>
              <a:rPr lang="en-IN" sz="1400" dirty="0"/>
              <a:t>Graph of solution in Example 7 for various initial velocities </a:t>
            </a:r>
            <a:r>
              <a:rPr lang="en-IN" sz="1400" i="1" dirty="0"/>
              <a:t>x</a:t>
            </a:r>
            <a:r>
              <a:rPr lang="en-IN" sz="1400" baseline="-25000" dirty="0"/>
              <a:t>1</a:t>
            </a:r>
          </a:p>
        </p:txBody>
      </p:sp>
      <p:pic>
        <p:nvPicPr>
          <p:cNvPr id="11" name="Picture Placeholder 10" descr="Four oscillating curves are graphed on the coordinate plane. The horizontal axis is labeled: t. The vertical axis is labeled: x. The curves are graphed for different initial velocities that are labeled: x_1. The curves begin at the origin  and are placed one below the other for t &lt; pi  where the initial velocities of the curves from top to bottom are as follows: 7  3  0  and negative 3. For t &gt;= pi the curves are superimposed on each other except for the curve graphed for x_1 = negative 3  which is slightly above between t = pi and 2 pi. The curves go up and to the right from the origin in the first quadrant  except for x_1 = negative 3  which goes down and to the right in the fourth quadrant  after a point it goes up and to the right and enters the first quadrant  where it goes further up and to the right along with the other three curves  after a point all the four curves go down and to the right  intersect the t axis at t = pi  enter the fourth quadrant  go further down and to the right. After a point the curves go up and to the right  intersect the t axis at t = 2 pi  and enter the first quadrant. In the first quadrant  the curves go further up and to the right  after a point they go down and to the right  enter the fourth quadrant  and exit from the right of the viewing window."/>
          <p:cNvPicPr>
            <a:picLocks noGrp="1" noChangeAspect="1"/>
          </p:cNvPicPr>
          <p:nvPr>
            <p:ph type="pic" sz="quarter" idx="29"/>
          </p:nvPr>
        </p:nvPicPr>
        <p:blipFill>
          <a:blip r:embed="rId2" cstate="print">
            <a:extLst>
              <a:ext uri="{28A0092B-C50C-407E-A947-70E740481C1C}">
                <a14:useLocalDpi xmlns:a14="http://schemas.microsoft.com/office/drawing/2010/main"/>
              </a:ext>
            </a:extLst>
          </a:blip>
          <a:stretch>
            <a:fillRect/>
          </a:stretch>
        </p:blipFill>
        <p:spPr>
          <a:xfrm>
            <a:off x="3206484" y="2368834"/>
            <a:ext cx="2926080" cy="3049515"/>
          </a:xfrm>
          <a:prstGeom prst="rect">
            <a:avLst/>
          </a:prstGeom>
          <a:noFill/>
          <a:ln>
            <a:noFill/>
          </a:ln>
        </p:spPr>
      </p:pic>
    </p:spTree>
    <p:extLst>
      <p:ext uri="{BB962C8B-B14F-4D97-AF65-F5344CB8AC3E}">
        <p14:creationId xmlns:p14="http://schemas.microsoft.com/office/powerpoint/2010/main" val="38360288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t>Example 7 – </a:t>
            </a:r>
            <a:r>
              <a:rPr lang="en-IN" sz="2700" dirty="0"/>
              <a:t>Transient/Steady-State Solutions (3 of 3)</a:t>
            </a:r>
          </a:p>
        </p:txBody>
      </p:sp>
      <p:sp>
        <p:nvSpPr>
          <p:cNvPr id="3" name="Text Placeholder 2"/>
          <p:cNvSpPr>
            <a:spLocks noGrp="1"/>
          </p:cNvSpPr>
          <p:nvPr>
            <p:ph type="body" sz="quarter" idx="13"/>
          </p:nvPr>
        </p:nvSpPr>
        <p:spPr>
          <a:xfrm>
            <a:off x="457201" y="1444753"/>
            <a:ext cx="8330182" cy="639541"/>
          </a:xfrm>
        </p:spPr>
        <p:txBody>
          <a:bodyPr/>
          <a:lstStyle/>
          <a:p>
            <a:r>
              <a:rPr lang="en-IN" dirty="0"/>
              <a:t>The graphs show that the influence of the transient term is negligible for about </a:t>
            </a:r>
            <a:r>
              <a:rPr lang="en-IN" i="1" dirty="0"/>
              <a:t>t </a:t>
            </a:r>
            <a:r>
              <a:rPr lang="en-IN" dirty="0"/>
              <a:t>&gt; 3</a:t>
            </a:r>
            <a:r>
              <a:rPr lang="el-GR" i="1" dirty="0"/>
              <a:t>π</a:t>
            </a:r>
            <a:r>
              <a:rPr lang="en-US" sz="1200" i="1" dirty="0"/>
              <a:t> </a:t>
            </a:r>
            <a:r>
              <a:rPr lang="en-IN" dirty="0"/>
              <a:t>∕</a:t>
            </a:r>
            <a:r>
              <a:rPr lang="en-IN" sz="1200" dirty="0"/>
              <a:t> </a:t>
            </a:r>
            <a:r>
              <a:rPr lang="en-IN" dirty="0"/>
              <a:t>2.</a:t>
            </a:r>
            <a:endParaRPr lang="en-US" dirty="0"/>
          </a:p>
        </p:txBody>
      </p:sp>
    </p:spTree>
    <p:extLst>
      <p:ext uri="{BB962C8B-B14F-4D97-AF65-F5344CB8AC3E}">
        <p14:creationId xmlns:p14="http://schemas.microsoft.com/office/powerpoint/2010/main" val="17465062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700" dirty="0">
                <a:solidFill>
                  <a:prstClr val="white"/>
                </a:solidFill>
              </a:rPr>
              <a:t>5.1.3 Spring/Mass Systems: Driven Motion</a:t>
            </a:r>
            <a:r>
              <a:rPr lang="en-US" sz="2700" dirty="0">
                <a:solidFill>
                  <a:prstClr val="white"/>
                </a:solidFill>
              </a:rPr>
              <a:t> (7 of 11)</a:t>
            </a:r>
            <a:endParaRPr lang="en-IN" sz="2700" dirty="0"/>
          </a:p>
        </p:txBody>
      </p:sp>
      <p:sp>
        <p:nvSpPr>
          <p:cNvPr id="11" name="Text Placeholder 2"/>
          <p:cNvSpPr>
            <a:spLocks noGrp="1"/>
          </p:cNvSpPr>
          <p:nvPr>
            <p:ph type="body" sz="quarter" idx="13"/>
          </p:nvPr>
        </p:nvSpPr>
        <p:spPr>
          <a:xfrm>
            <a:off x="457199" y="1444752"/>
            <a:ext cx="8364071" cy="3584447"/>
          </a:xfrm>
        </p:spPr>
        <p:txBody>
          <a:bodyPr/>
          <a:lstStyle/>
          <a:p>
            <a:pPr>
              <a:spcBef>
                <a:spcPts val="0"/>
              </a:spcBef>
            </a:pPr>
            <a:r>
              <a:rPr lang="en-IN" b="1" dirty="0">
                <a:solidFill>
                  <a:srgbClr val="5B7C32"/>
                </a:solidFill>
              </a:rPr>
              <a:t>DE of Driven Motion without Damping</a:t>
            </a:r>
          </a:p>
          <a:p>
            <a:pPr>
              <a:spcBef>
                <a:spcPts val="0"/>
              </a:spcBef>
            </a:pPr>
            <a:r>
              <a:rPr lang="en-IN" dirty="0"/>
              <a:t>With a periodic impressed force and no damping force, there is no transient term in the solution of a problem. </a:t>
            </a:r>
          </a:p>
          <a:p>
            <a:pPr>
              <a:spcBef>
                <a:spcPts val="0"/>
              </a:spcBef>
            </a:pPr>
            <a:endParaRPr lang="en-IN" dirty="0"/>
          </a:p>
          <a:p>
            <a:pPr>
              <a:spcBef>
                <a:spcPts val="0"/>
              </a:spcBef>
            </a:pPr>
            <a:r>
              <a:rPr lang="en-IN" dirty="0"/>
              <a:t>Also, we shall see that a periodic impressed force with a frequency near or the same as the frequency of free undamped vibrations can cause a severe problem in any oscillatory mechanical system.</a:t>
            </a:r>
          </a:p>
        </p:txBody>
      </p:sp>
    </p:spTree>
    <p:extLst>
      <p:ext uri="{BB962C8B-B14F-4D97-AF65-F5344CB8AC3E}">
        <p14:creationId xmlns:p14="http://schemas.microsoft.com/office/powerpoint/2010/main" val="202307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Example 8 – </a:t>
            </a:r>
            <a:r>
              <a:rPr lang="en-IN" sz="3600" dirty="0"/>
              <a:t>Undamped Forced Motion</a:t>
            </a:r>
          </a:p>
        </p:txBody>
      </p:sp>
      <p:sp>
        <p:nvSpPr>
          <p:cNvPr id="3" name="Text Placeholder 2"/>
          <p:cNvSpPr>
            <a:spLocks noGrp="1"/>
          </p:cNvSpPr>
          <p:nvPr>
            <p:ph type="body" sz="quarter" idx="13"/>
          </p:nvPr>
        </p:nvSpPr>
        <p:spPr>
          <a:xfrm>
            <a:off x="457201" y="1444753"/>
            <a:ext cx="8330182" cy="639541"/>
          </a:xfrm>
        </p:spPr>
        <p:txBody>
          <a:bodyPr/>
          <a:lstStyle/>
          <a:p>
            <a:r>
              <a:rPr lang="en-IN" dirty="0"/>
              <a:t>Solve the initial-value problem</a:t>
            </a:r>
            <a:endParaRPr lang="en-US" dirty="0"/>
          </a:p>
        </p:txBody>
      </p:sp>
      <p:pic>
        <p:nvPicPr>
          <p:cNvPr id="8" name="Picture Placeholder 7"/>
          <p:cNvPicPr>
            <a:picLocks noGrp="1" noChangeAspect="1"/>
          </p:cNvPicPr>
          <p:nvPr>
            <p:ph type="pic" sz="quarter" idx="29"/>
          </p:nvPr>
        </p:nvPicPr>
        <p:blipFill>
          <a:blip r:embed="rId2"/>
          <a:stretch>
            <a:fillRect/>
          </a:stretch>
        </p:blipFill>
        <p:spPr>
          <a:xfrm>
            <a:off x="827532" y="1947814"/>
            <a:ext cx="7589520" cy="797921"/>
          </a:xfrm>
          <a:prstGeom prst="rect">
            <a:avLst/>
          </a:prstGeom>
          <a:noFill/>
          <a:ln>
            <a:noFill/>
          </a:ln>
        </p:spPr>
      </p:pic>
      <p:sp>
        <p:nvSpPr>
          <p:cNvPr id="5" name="Text Placeholder 2"/>
          <p:cNvSpPr>
            <a:spLocks noGrp="1"/>
          </p:cNvSpPr>
          <p:nvPr>
            <p:ph type="body" sz="quarter" idx="13"/>
          </p:nvPr>
        </p:nvSpPr>
        <p:spPr>
          <a:xfrm>
            <a:off x="461684" y="2720676"/>
            <a:ext cx="8330182" cy="2588303"/>
          </a:xfrm>
        </p:spPr>
        <p:txBody>
          <a:bodyPr/>
          <a:lstStyle/>
          <a:p>
            <a:r>
              <a:rPr lang="en-IN" dirty="0"/>
              <a:t>where </a:t>
            </a:r>
            <a:r>
              <a:rPr lang="en-IN" i="1" dirty="0"/>
              <a:t>F</a:t>
            </a:r>
            <a:r>
              <a:rPr lang="en-IN" baseline="-25000" dirty="0"/>
              <a:t>0</a:t>
            </a:r>
            <a:r>
              <a:rPr lang="en-IN" dirty="0"/>
              <a:t> is a constant and </a:t>
            </a:r>
            <a:r>
              <a:rPr lang="el-GR" i="1" dirty="0"/>
              <a:t>γ</a:t>
            </a:r>
            <a:r>
              <a:rPr lang="en-IN" i="1" dirty="0"/>
              <a:t> </a:t>
            </a:r>
            <a:r>
              <a:rPr lang="en-IN" dirty="0"/>
              <a:t>≠ </a:t>
            </a:r>
            <a:r>
              <a:rPr lang="el-GR" i="1" dirty="0"/>
              <a:t>ω</a:t>
            </a:r>
            <a:r>
              <a:rPr lang="en-IN" dirty="0"/>
              <a:t>.</a:t>
            </a:r>
          </a:p>
          <a:p>
            <a:endParaRPr lang="en-US" dirty="0"/>
          </a:p>
          <a:p>
            <a:r>
              <a:rPr lang="en-US" b="1" dirty="0"/>
              <a:t>Solution:</a:t>
            </a:r>
          </a:p>
          <a:p>
            <a:pPr>
              <a:spcBef>
                <a:spcPts val="0"/>
              </a:spcBef>
            </a:pPr>
            <a:r>
              <a:rPr lang="en-IN" dirty="0"/>
              <a:t>The complementary function is </a:t>
            </a:r>
            <a:r>
              <a:rPr lang="en-IN" i="1" dirty="0"/>
              <a:t>x</a:t>
            </a:r>
            <a:r>
              <a:rPr lang="en-IN" sz="100" i="1" dirty="0"/>
              <a:t> </a:t>
            </a:r>
            <a:r>
              <a:rPr lang="en-IN" i="1" baseline="-25000" dirty="0"/>
              <a:t>c</a:t>
            </a:r>
            <a:r>
              <a:rPr lang="en-IN" dirty="0"/>
              <a:t>(</a:t>
            </a:r>
            <a:r>
              <a:rPr lang="en-IN" i="1" dirty="0"/>
              <a:t>t</a:t>
            </a:r>
            <a:r>
              <a:rPr lang="en-IN" dirty="0"/>
              <a:t>) = </a:t>
            </a:r>
            <a:r>
              <a:rPr lang="en-IN" i="1" dirty="0"/>
              <a:t>c</a:t>
            </a:r>
            <a:r>
              <a:rPr lang="en-IN" baseline="-25000" dirty="0"/>
              <a:t>1</a:t>
            </a:r>
            <a:r>
              <a:rPr lang="en-IN" dirty="0"/>
              <a:t> cos </a:t>
            </a:r>
            <a:r>
              <a:rPr lang="el-GR" i="1" dirty="0"/>
              <a:t>ω</a:t>
            </a:r>
            <a:r>
              <a:rPr lang="en-IN" i="1" dirty="0"/>
              <a:t>t </a:t>
            </a:r>
            <a:r>
              <a:rPr lang="en-IN" dirty="0"/>
              <a:t>+ </a:t>
            </a:r>
            <a:r>
              <a:rPr lang="en-IN" i="1" dirty="0"/>
              <a:t>c</a:t>
            </a:r>
            <a:r>
              <a:rPr lang="en-IN" baseline="-25000" dirty="0"/>
              <a:t>2</a:t>
            </a:r>
            <a:r>
              <a:rPr lang="en-IN" dirty="0"/>
              <a:t> sin </a:t>
            </a:r>
            <a:r>
              <a:rPr lang="el-GR" i="1" dirty="0"/>
              <a:t>ω</a:t>
            </a:r>
            <a:r>
              <a:rPr lang="en-IN" i="1" dirty="0"/>
              <a:t>t. </a:t>
            </a:r>
            <a:r>
              <a:rPr lang="en-IN" dirty="0"/>
              <a:t>To obtain a particular solution, we assume </a:t>
            </a:r>
          </a:p>
          <a:p>
            <a:pPr>
              <a:spcBef>
                <a:spcPts val="0"/>
              </a:spcBef>
            </a:pPr>
            <a:r>
              <a:rPr lang="en-IN" i="1" dirty="0"/>
              <a:t>x</a:t>
            </a:r>
            <a:r>
              <a:rPr lang="en-IN" sz="100" i="1" dirty="0"/>
              <a:t> </a:t>
            </a:r>
            <a:r>
              <a:rPr lang="en-IN" i="1" baseline="-25000" dirty="0"/>
              <a:t>p</a:t>
            </a:r>
            <a:r>
              <a:rPr lang="en-IN" dirty="0"/>
              <a:t>(</a:t>
            </a:r>
            <a:r>
              <a:rPr lang="en-IN" i="1" dirty="0"/>
              <a:t>t</a:t>
            </a:r>
            <a:r>
              <a:rPr lang="en-IN" dirty="0"/>
              <a:t>) = </a:t>
            </a:r>
            <a:r>
              <a:rPr lang="en-IN" i="1" dirty="0"/>
              <a:t>A </a:t>
            </a:r>
            <a:r>
              <a:rPr lang="en-IN" dirty="0"/>
              <a:t>cos </a:t>
            </a:r>
            <a:r>
              <a:rPr lang="el-GR" i="1" dirty="0"/>
              <a:t>γ</a:t>
            </a:r>
            <a:r>
              <a:rPr lang="en-IN" i="1" dirty="0"/>
              <a:t>t </a:t>
            </a:r>
            <a:r>
              <a:rPr lang="en-IN" dirty="0"/>
              <a:t>+ </a:t>
            </a:r>
            <a:r>
              <a:rPr lang="en-IN" i="1" dirty="0"/>
              <a:t>B </a:t>
            </a:r>
            <a:r>
              <a:rPr lang="en-IN" dirty="0"/>
              <a:t>sin </a:t>
            </a:r>
            <a:r>
              <a:rPr lang="el-GR" i="1" dirty="0"/>
              <a:t>γ</a:t>
            </a:r>
            <a:r>
              <a:rPr lang="en-IN" i="1" dirty="0"/>
              <a:t>t </a:t>
            </a:r>
            <a:r>
              <a:rPr lang="en-IN" dirty="0"/>
              <a:t>so that</a:t>
            </a:r>
            <a:endParaRPr lang="en-US" dirty="0"/>
          </a:p>
        </p:txBody>
      </p:sp>
      <p:pic>
        <p:nvPicPr>
          <p:cNvPr id="6" name="Picture Placeholder 5"/>
          <p:cNvPicPr>
            <a:picLocks noGrp="1" noChangeAspect="1"/>
          </p:cNvPicPr>
          <p:nvPr>
            <p:ph type="pic" sz="quarter" idx="29"/>
          </p:nvPr>
        </p:nvPicPr>
        <p:blipFill>
          <a:blip r:embed="rId3"/>
          <a:stretch>
            <a:fillRect/>
          </a:stretch>
        </p:blipFill>
        <p:spPr>
          <a:xfrm>
            <a:off x="914400" y="5485614"/>
            <a:ext cx="7315200" cy="357711"/>
          </a:xfrm>
          <a:prstGeom prst="rect">
            <a:avLst/>
          </a:prstGeom>
          <a:noFill/>
          <a:ln>
            <a:noFill/>
          </a:ln>
        </p:spPr>
      </p:pic>
    </p:spTree>
    <p:extLst>
      <p:ext uri="{BB962C8B-B14F-4D97-AF65-F5344CB8AC3E}">
        <p14:creationId xmlns:p14="http://schemas.microsoft.com/office/powerpoint/2010/main" val="1007920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8 – </a:t>
            </a:r>
            <a:r>
              <a:rPr lang="en-IN" dirty="0"/>
              <a:t>Solution (1 of 2)</a:t>
            </a:r>
          </a:p>
        </p:txBody>
      </p:sp>
      <p:sp>
        <p:nvSpPr>
          <p:cNvPr id="5" name="Text Placeholder 2"/>
          <p:cNvSpPr>
            <a:spLocks noGrp="1"/>
          </p:cNvSpPr>
          <p:nvPr>
            <p:ph type="body" sz="quarter" idx="13"/>
          </p:nvPr>
        </p:nvSpPr>
        <p:spPr>
          <a:xfrm>
            <a:off x="457200" y="1444752"/>
            <a:ext cx="8330182" cy="639541"/>
          </a:xfrm>
        </p:spPr>
        <p:txBody>
          <a:bodyPr/>
          <a:lstStyle/>
          <a:p>
            <a:r>
              <a:rPr lang="en-IN" dirty="0"/>
              <a:t>Equating coefficients immediately gives </a:t>
            </a:r>
            <a:r>
              <a:rPr lang="en-IN" i="1" dirty="0"/>
              <a:t>A </a:t>
            </a:r>
            <a:r>
              <a:rPr lang="en-IN" dirty="0"/>
              <a:t>= 0 and</a:t>
            </a:r>
            <a:endParaRPr lang="en-US" dirty="0"/>
          </a:p>
        </p:txBody>
      </p:sp>
      <p:pic>
        <p:nvPicPr>
          <p:cNvPr id="10" name="Picture Placeholder 9"/>
          <p:cNvPicPr>
            <a:picLocks noGrp="1" noChangeAspect="1"/>
          </p:cNvPicPr>
          <p:nvPr>
            <p:ph type="pic" sz="quarter" idx="29"/>
          </p:nvPr>
        </p:nvPicPr>
        <p:blipFill>
          <a:blip r:embed="rId2"/>
          <a:stretch>
            <a:fillRect/>
          </a:stretch>
        </p:blipFill>
        <p:spPr>
          <a:xfrm>
            <a:off x="547833" y="1935768"/>
            <a:ext cx="3474720" cy="372623"/>
          </a:xfrm>
          <a:prstGeom prst="rect">
            <a:avLst/>
          </a:prstGeom>
          <a:noFill/>
          <a:ln>
            <a:noFill/>
          </a:ln>
        </p:spPr>
      </p:pic>
      <p:pic>
        <p:nvPicPr>
          <p:cNvPr id="13" name="Picture Placeholder 12"/>
          <p:cNvPicPr>
            <a:picLocks noGrp="1" noChangeAspect="1"/>
          </p:cNvPicPr>
          <p:nvPr>
            <p:ph type="pic" sz="quarter" idx="29"/>
          </p:nvPr>
        </p:nvPicPr>
        <p:blipFill>
          <a:blip r:embed="rId3"/>
          <a:stretch>
            <a:fillRect/>
          </a:stretch>
        </p:blipFill>
        <p:spPr>
          <a:xfrm>
            <a:off x="2650953" y="2496865"/>
            <a:ext cx="2743200" cy="797859"/>
          </a:xfrm>
          <a:prstGeom prst="rect">
            <a:avLst/>
          </a:prstGeom>
          <a:noFill/>
          <a:ln>
            <a:noFill/>
          </a:ln>
        </p:spPr>
      </p:pic>
      <p:sp>
        <p:nvSpPr>
          <p:cNvPr id="11" name="Text Placeholder 2"/>
          <p:cNvSpPr>
            <a:spLocks noGrp="1"/>
          </p:cNvSpPr>
          <p:nvPr>
            <p:ph type="body" sz="quarter" idx="13"/>
          </p:nvPr>
        </p:nvSpPr>
        <p:spPr>
          <a:xfrm>
            <a:off x="457201" y="3683025"/>
            <a:ext cx="8330182" cy="1473259"/>
          </a:xfrm>
        </p:spPr>
        <p:txBody>
          <a:bodyPr/>
          <a:lstStyle/>
          <a:p>
            <a:pPr>
              <a:spcBef>
                <a:spcPts val="0"/>
              </a:spcBef>
            </a:pPr>
            <a:r>
              <a:rPr lang="en-IN" dirty="0"/>
              <a:t>Applying the given initial conditions to the general solution</a:t>
            </a:r>
            <a:endParaRPr lang="en-US" dirty="0"/>
          </a:p>
        </p:txBody>
      </p:sp>
      <p:pic>
        <p:nvPicPr>
          <p:cNvPr id="12" name="Picture Placeholder 6"/>
          <p:cNvPicPr>
            <a:picLocks noGrp="1" noChangeAspect="1"/>
          </p:cNvPicPr>
          <p:nvPr>
            <p:ph type="pic" sz="quarter" idx="29"/>
          </p:nvPr>
        </p:nvPicPr>
        <p:blipFill>
          <a:blip r:embed="rId4"/>
          <a:stretch>
            <a:fillRect/>
          </a:stretch>
        </p:blipFill>
        <p:spPr>
          <a:xfrm>
            <a:off x="1828799" y="4158086"/>
            <a:ext cx="5486400" cy="848070"/>
          </a:xfrm>
          <a:prstGeom prst="rect">
            <a:avLst/>
          </a:prstGeom>
          <a:noFill/>
          <a:ln>
            <a:noFill/>
          </a:ln>
        </p:spPr>
      </p:pic>
      <p:sp>
        <p:nvSpPr>
          <p:cNvPr id="14" name="Text Placeholder 2"/>
          <p:cNvSpPr>
            <a:spLocks noGrp="1"/>
          </p:cNvSpPr>
          <p:nvPr>
            <p:ph type="body" sz="quarter" idx="13"/>
          </p:nvPr>
        </p:nvSpPr>
        <p:spPr>
          <a:xfrm>
            <a:off x="461684" y="4998686"/>
            <a:ext cx="8330182" cy="639541"/>
          </a:xfrm>
        </p:spPr>
        <p:txBody>
          <a:bodyPr/>
          <a:lstStyle/>
          <a:p>
            <a:r>
              <a:rPr lang="en-IN" dirty="0"/>
              <a:t>yields </a:t>
            </a:r>
            <a:r>
              <a:rPr lang="en-IN" i="1" dirty="0"/>
              <a:t>c</a:t>
            </a:r>
            <a:r>
              <a:rPr lang="en-IN" baseline="-25000" dirty="0"/>
              <a:t>1</a:t>
            </a:r>
            <a:r>
              <a:rPr lang="en-IN" dirty="0"/>
              <a:t> = 0 and </a:t>
            </a:r>
            <a:r>
              <a:rPr lang="en-IN" i="1" dirty="0"/>
              <a:t>c</a:t>
            </a:r>
            <a:r>
              <a:rPr lang="en-IN" baseline="-25000" dirty="0"/>
              <a:t>2</a:t>
            </a:r>
            <a:r>
              <a:rPr lang="en-IN" dirty="0"/>
              <a:t> =</a:t>
            </a:r>
            <a:endParaRPr lang="en-US" dirty="0"/>
          </a:p>
        </p:txBody>
      </p:sp>
      <p:pic>
        <p:nvPicPr>
          <p:cNvPr id="15" name="Picture Placeholder 11"/>
          <p:cNvPicPr>
            <a:picLocks noGrp="1" noChangeAspect="1"/>
          </p:cNvPicPr>
          <p:nvPr>
            <p:ph type="pic" sz="quarter" idx="29"/>
          </p:nvPr>
        </p:nvPicPr>
        <p:blipFill>
          <a:blip r:embed="rId5"/>
          <a:stretch>
            <a:fillRect/>
          </a:stretch>
        </p:blipFill>
        <p:spPr>
          <a:xfrm>
            <a:off x="3438552" y="5066590"/>
            <a:ext cx="2103120" cy="396488"/>
          </a:xfrm>
          <a:prstGeom prst="rect">
            <a:avLst/>
          </a:prstGeom>
          <a:noFill/>
          <a:ln>
            <a:noFill/>
          </a:ln>
        </p:spPr>
      </p:pic>
    </p:spTree>
    <p:extLst>
      <p:ext uri="{BB962C8B-B14F-4D97-AF65-F5344CB8AC3E}">
        <p14:creationId xmlns:p14="http://schemas.microsoft.com/office/powerpoint/2010/main" val="38943579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8 – </a:t>
            </a:r>
            <a:r>
              <a:rPr lang="en-IN" dirty="0"/>
              <a:t>Solution (2 of 2)</a:t>
            </a:r>
          </a:p>
        </p:txBody>
      </p:sp>
      <p:sp>
        <p:nvSpPr>
          <p:cNvPr id="14" name="Text Placeholder 2"/>
          <p:cNvSpPr>
            <a:spLocks noGrp="1"/>
          </p:cNvSpPr>
          <p:nvPr>
            <p:ph type="body" sz="quarter" idx="13"/>
          </p:nvPr>
        </p:nvSpPr>
        <p:spPr>
          <a:xfrm>
            <a:off x="457200" y="1444752"/>
            <a:ext cx="3320707" cy="639541"/>
          </a:xfrm>
        </p:spPr>
        <p:txBody>
          <a:bodyPr/>
          <a:lstStyle/>
          <a:p>
            <a:r>
              <a:rPr lang="en-IN" dirty="0"/>
              <a:t>Thus the solution is</a:t>
            </a:r>
            <a:endParaRPr lang="en-US" dirty="0"/>
          </a:p>
        </p:txBody>
      </p:sp>
      <p:pic>
        <p:nvPicPr>
          <p:cNvPr id="9" name="Picture Placeholder 8"/>
          <p:cNvPicPr>
            <a:picLocks noGrp="1" noChangeAspect="1"/>
          </p:cNvPicPr>
          <p:nvPr>
            <p:ph type="pic" sz="quarter" idx="29"/>
          </p:nvPr>
        </p:nvPicPr>
        <p:blipFill>
          <a:blip r:embed="rId2"/>
          <a:stretch>
            <a:fillRect/>
          </a:stretch>
        </p:blipFill>
        <p:spPr>
          <a:xfrm>
            <a:off x="914400" y="2082313"/>
            <a:ext cx="7315200" cy="741467"/>
          </a:xfrm>
          <a:prstGeom prst="rect">
            <a:avLst/>
          </a:prstGeom>
          <a:noFill/>
          <a:ln>
            <a:noFill/>
          </a:ln>
        </p:spPr>
      </p:pic>
    </p:spTree>
    <p:extLst>
      <p:ext uri="{BB962C8B-B14F-4D97-AF65-F5344CB8AC3E}">
        <p14:creationId xmlns:p14="http://schemas.microsoft.com/office/powerpoint/2010/main" val="16259272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700" dirty="0">
                <a:solidFill>
                  <a:prstClr val="white"/>
                </a:solidFill>
              </a:rPr>
              <a:t>5.1.3 Spring/Mass Systems: Driven Motion</a:t>
            </a:r>
            <a:r>
              <a:rPr lang="en-US" sz="2700" dirty="0">
                <a:solidFill>
                  <a:prstClr val="white"/>
                </a:solidFill>
              </a:rPr>
              <a:t> (8 of 11)</a:t>
            </a:r>
            <a:endParaRPr lang="en-IN" sz="2700" dirty="0"/>
          </a:p>
        </p:txBody>
      </p:sp>
      <p:sp>
        <p:nvSpPr>
          <p:cNvPr id="11" name="Text Placeholder 2"/>
          <p:cNvSpPr>
            <a:spLocks noGrp="1"/>
          </p:cNvSpPr>
          <p:nvPr>
            <p:ph type="body" sz="quarter" idx="13"/>
          </p:nvPr>
        </p:nvSpPr>
        <p:spPr>
          <a:xfrm>
            <a:off x="457199" y="1444752"/>
            <a:ext cx="8364071" cy="1540495"/>
          </a:xfrm>
        </p:spPr>
        <p:txBody>
          <a:bodyPr/>
          <a:lstStyle/>
          <a:p>
            <a:pPr>
              <a:spcBef>
                <a:spcPts val="0"/>
              </a:spcBef>
            </a:pPr>
            <a:r>
              <a:rPr lang="en-IN" b="1" dirty="0">
                <a:solidFill>
                  <a:srgbClr val="5B7C32"/>
                </a:solidFill>
              </a:rPr>
              <a:t>Pure Resonance</a:t>
            </a:r>
          </a:p>
          <a:p>
            <a:pPr>
              <a:spcBef>
                <a:spcPts val="0"/>
              </a:spcBef>
            </a:pPr>
            <a:r>
              <a:rPr lang="en-IN" dirty="0"/>
              <a:t>Although equation (30) is not defined for </a:t>
            </a:r>
            <a:r>
              <a:rPr lang="el-GR" i="1" dirty="0"/>
              <a:t>γ</a:t>
            </a:r>
            <a:r>
              <a:rPr lang="en-IN" i="1" dirty="0"/>
              <a:t> </a:t>
            </a:r>
            <a:r>
              <a:rPr lang="en-IN" dirty="0"/>
              <a:t>= </a:t>
            </a:r>
            <a:r>
              <a:rPr lang="el-GR" i="1" dirty="0"/>
              <a:t>ω</a:t>
            </a:r>
            <a:r>
              <a:rPr lang="en-IN" dirty="0"/>
              <a:t>, it is interesting to observe that its limiting value as</a:t>
            </a:r>
          </a:p>
        </p:txBody>
      </p:sp>
      <p:pic>
        <p:nvPicPr>
          <p:cNvPr id="6" name="Picture Placeholder 5"/>
          <p:cNvPicPr>
            <a:picLocks noGrp="1" noChangeAspect="1"/>
          </p:cNvPicPr>
          <p:nvPr>
            <p:ph type="pic" sz="quarter" idx="29"/>
          </p:nvPr>
        </p:nvPicPr>
        <p:blipFill>
          <a:blip r:embed="rId2"/>
          <a:stretch>
            <a:fillRect/>
          </a:stretch>
        </p:blipFill>
        <p:spPr>
          <a:xfrm>
            <a:off x="6776188" y="2255340"/>
            <a:ext cx="1097280" cy="384614"/>
          </a:xfrm>
          <a:prstGeom prst="rect">
            <a:avLst/>
          </a:prstGeom>
          <a:noFill/>
          <a:ln>
            <a:noFill/>
          </a:ln>
        </p:spPr>
      </p:pic>
      <p:sp>
        <p:nvSpPr>
          <p:cNvPr id="4" name="Text Placeholder 2"/>
          <p:cNvSpPr>
            <a:spLocks noGrp="1"/>
          </p:cNvSpPr>
          <p:nvPr>
            <p:ph type="body" sz="quarter" idx="13"/>
          </p:nvPr>
        </p:nvSpPr>
        <p:spPr>
          <a:xfrm>
            <a:off x="461682" y="2175375"/>
            <a:ext cx="8364071" cy="3633753"/>
          </a:xfrm>
        </p:spPr>
        <p:txBody>
          <a:bodyPr/>
          <a:lstStyle/>
          <a:p>
            <a:pPr>
              <a:spcBef>
                <a:spcPts val="0"/>
              </a:spcBef>
            </a:pPr>
            <a:r>
              <a:rPr lang="en-IN" dirty="0"/>
              <a:t>								can be obtained by applying </a:t>
            </a:r>
            <a:r>
              <a:rPr lang="en-IN" dirty="0" err="1"/>
              <a:t>L’Hôpital’s</a:t>
            </a:r>
            <a:r>
              <a:rPr lang="en-IN" dirty="0"/>
              <a:t> Rule. </a:t>
            </a:r>
          </a:p>
          <a:p>
            <a:pPr>
              <a:spcBef>
                <a:spcPts val="0"/>
              </a:spcBef>
            </a:pPr>
            <a:endParaRPr lang="en-IN" dirty="0"/>
          </a:p>
          <a:p>
            <a:pPr>
              <a:spcBef>
                <a:spcPts val="0"/>
              </a:spcBef>
            </a:pPr>
            <a:r>
              <a:rPr lang="en-IN" dirty="0"/>
              <a:t>This limiting process is analogous to “tuning in” the frequency of the driving force (</a:t>
            </a:r>
            <a:r>
              <a:rPr lang="el-GR" i="1" dirty="0"/>
              <a:t>γ</a:t>
            </a:r>
            <a:r>
              <a:rPr lang="en-IN" sz="1200" dirty="0"/>
              <a:t> </a:t>
            </a:r>
            <a:r>
              <a:rPr lang="en-IN" dirty="0"/>
              <a:t>∕</a:t>
            </a:r>
            <a:r>
              <a:rPr lang="en-IN" sz="1200" dirty="0"/>
              <a:t> </a:t>
            </a:r>
            <a:r>
              <a:rPr lang="en-IN" dirty="0"/>
              <a:t>2</a:t>
            </a:r>
            <a:r>
              <a:rPr lang="el-GR" i="1" dirty="0"/>
              <a:t>π</a:t>
            </a:r>
            <a:r>
              <a:rPr lang="en-IN" dirty="0"/>
              <a:t>) to the frequency of free vibrations (</a:t>
            </a:r>
            <a:r>
              <a:rPr lang="el-GR" i="1" dirty="0"/>
              <a:t>ω</a:t>
            </a:r>
            <a:r>
              <a:rPr lang="en-IN" sz="1200" dirty="0"/>
              <a:t> </a:t>
            </a:r>
            <a:r>
              <a:rPr lang="en-IN" dirty="0"/>
              <a:t>∕</a:t>
            </a:r>
            <a:r>
              <a:rPr lang="en-IN" sz="1200" dirty="0"/>
              <a:t> </a:t>
            </a:r>
            <a:r>
              <a:rPr lang="en-IN" dirty="0"/>
              <a:t>2</a:t>
            </a:r>
            <a:r>
              <a:rPr lang="el-GR" i="1" dirty="0"/>
              <a:t>π</a:t>
            </a:r>
            <a:r>
              <a:rPr lang="en-IN" dirty="0"/>
              <a:t>).</a:t>
            </a:r>
          </a:p>
          <a:p>
            <a:pPr>
              <a:spcBef>
                <a:spcPts val="0"/>
              </a:spcBef>
            </a:pPr>
            <a:endParaRPr lang="en-IN" dirty="0"/>
          </a:p>
          <a:p>
            <a:pPr>
              <a:spcBef>
                <a:spcPts val="0"/>
              </a:spcBef>
            </a:pPr>
            <a:r>
              <a:rPr lang="en-IN" dirty="0"/>
              <a:t>Intuitively, we expect that over a length of time we should be able to substantially increase the amplitudes of vibration. </a:t>
            </a:r>
          </a:p>
        </p:txBody>
      </p:sp>
    </p:spTree>
    <p:extLst>
      <p:ext uri="{BB962C8B-B14F-4D97-AF65-F5344CB8AC3E}">
        <p14:creationId xmlns:p14="http://schemas.microsoft.com/office/powerpoint/2010/main" val="17034273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700" dirty="0">
                <a:solidFill>
                  <a:prstClr val="white"/>
                </a:solidFill>
              </a:rPr>
              <a:t>5.1.3 Spring/Mass Systems: Driven Motion</a:t>
            </a:r>
            <a:r>
              <a:rPr lang="en-US" sz="2700" dirty="0">
                <a:solidFill>
                  <a:prstClr val="white"/>
                </a:solidFill>
              </a:rPr>
              <a:t> (9 of 11)</a:t>
            </a:r>
            <a:endParaRPr lang="en-IN" sz="2700" dirty="0"/>
          </a:p>
        </p:txBody>
      </p:sp>
      <p:sp>
        <p:nvSpPr>
          <p:cNvPr id="11" name="Text Placeholder 2"/>
          <p:cNvSpPr>
            <a:spLocks noGrp="1"/>
          </p:cNvSpPr>
          <p:nvPr>
            <p:ph type="body" sz="quarter" idx="13"/>
          </p:nvPr>
        </p:nvSpPr>
        <p:spPr>
          <a:xfrm>
            <a:off x="457199" y="1444752"/>
            <a:ext cx="8364071" cy="1540495"/>
          </a:xfrm>
        </p:spPr>
        <p:txBody>
          <a:bodyPr/>
          <a:lstStyle/>
          <a:p>
            <a:pPr>
              <a:spcBef>
                <a:spcPts val="0"/>
              </a:spcBef>
            </a:pPr>
            <a:r>
              <a:rPr lang="en-IN" dirty="0"/>
              <a:t>For </a:t>
            </a:r>
            <a:r>
              <a:rPr lang="el-GR" i="1" dirty="0"/>
              <a:t>γ</a:t>
            </a:r>
            <a:r>
              <a:rPr lang="en-IN" i="1" dirty="0"/>
              <a:t> </a:t>
            </a:r>
            <a:r>
              <a:rPr lang="en-IN" dirty="0"/>
              <a:t>= </a:t>
            </a:r>
            <a:r>
              <a:rPr lang="el-GR" i="1" dirty="0"/>
              <a:t>ω</a:t>
            </a:r>
            <a:r>
              <a:rPr lang="en-IN" i="1" dirty="0"/>
              <a:t> </a:t>
            </a:r>
            <a:r>
              <a:rPr lang="en-IN" dirty="0"/>
              <a:t>we define the solution to be</a:t>
            </a:r>
          </a:p>
        </p:txBody>
      </p:sp>
      <p:pic>
        <p:nvPicPr>
          <p:cNvPr id="7" name="Picture Placeholder 6"/>
          <p:cNvPicPr>
            <a:picLocks noGrp="1" noChangeAspect="1"/>
          </p:cNvPicPr>
          <p:nvPr>
            <p:ph type="pic" sz="quarter" idx="29"/>
          </p:nvPr>
        </p:nvPicPr>
        <p:blipFill>
          <a:blip r:embed="rId2" cstate="print">
            <a:extLst>
              <a:ext uri="{28A0092B-C50C-407E-A947-70E740481C1C}">
                <a14:useLocalDpi xmlns:a14="http://schemas.microsoft.com/office/drawing/2010/main"/>
              </a:ext>
            </a:extLst>
          </a:blip>
          <a:stretch>
            <a:fillRect/>
          </a:stretch>
        </p:blipFill>
        <p:spPr>
          <a:xfrm>
            <a:off x="661594" y="2107423"/>
            <a:ext cx="7955280" cy="3584770"/>
          </a:xfrm>
          <a:prstGeom prst="rect">
            <a:avLst/>
          </a:prstGeom>
          <a:noFill/>
          <a:ln>
            <a:noFill/>
          </a:ln>
        </p:spPr>
      </p:pic>
    </p:spTree>
    <p:extLst>
      <p:ext uri="{BB962C8B-B14F-4D97-AF65-F5344CB8AC3E}">
        <p14:creationId xmlns:p14="http://schemas.microsoft.com/office/powerpoint/2010/main" val="34045636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700" dirty="0">
                <a:solidFill>
                  <a:prstClr val="white"/>
                </a:solidFill>
              </a:rPr>
              <a:t>5.1.3 Spring/Mass Systems: Driven Motion</a:t>
            </a:r>
            <a:r>
              <a:rPr lang="en-US" sz="2700" dirty="0">
                <a:solidFill>
                  <a:prstClr val="white"/>
                </a:solidFill>
              </a:rPr>
              <a:t> (10 of 11)</a:t>
            </a:r>
            <a:endParaRPr lang="en-IN" sz="2700" dirty="0"/>
          </a:p>
        </p:txBody>
      </p:sp>
      <p:sp>
        <p:nvSpPr>
          <p:cNvPr id="11" name="Text Placeholder 2"/>
          <p:cNvSpPr>
            <a:spLocks noGrp="1"/>
          </p:cNvSpPr>
          <p:nvPr>
            <p:ph type="body" sz="quarter" idx="13"/>
          </p:nvPr>
        </p:nvSpPr>
        <p:spPr>
          <a:xfrm>
            <a:off x="457199" y="1444752"/>
            <a:ext cx="8364071" cy="1540495"/>
          </a:xfrm>
        </p:spPr>
        <p:txBody>
          <a:bodyPr/>
          <a:lstStyle/>
          <a:p>
            <a:pPr>
              <a:spcBef>
                <a:spcPts val="0"/>
              </a:spcBef>
            </a:pPr>
            <a:r>
              <a:rPr lang="en-IN" dirty="0"/>
              <a:t>As suspected, when</a:t>
            </a:r>
          </a:p>
        </p:txBody>
      </p:sp>
      <p:pic>
        <p:nvPicPr>
          <p:cNvPr id="5" name="Picture Placeholder 4"/>
          <p:cNvPicPr>
            <a:picLocks noGrp="1" noChangeAspect="1"/>
          </p:cNvPicPr>
          <p:nvPr>
            <p:ph type="pic" sz="quarter" idx="29"/>
          </p:nvPr>
        </p:nvPicPr>
        <p:blipFill>
          <a:blip r:embed="rId2"/>
          <a:stretch>
            <a:fillRect/>
          </a:stretch>
        </p:blipFill>
        <p:spPr>
          <a:xfrm>
            <a:off x="3338730" y="1555381"/>
            <a:ext cx="1005840" cy="360790"/>
          </a:xfrm>
          <a:prstGeom prst="rect">
            <a:avLst/>
          </a:prstGeom>
          <a:noFill/>
          <a:ln>
            <a:noFill/>
          </a:ln>
        </p:spPr>
      </p:pic>
      <p:sp>
        <p:nvSpPr>
          <p:cNvPr id="4" name="Text Placeholder 2"/>
          <p:cNvSpPr>
            <a:spLocks noGrp="1"/>
          </p:cNvSpPr>
          <p:nvPr>
            <p:ph type="body" sz="quarter" idx="13"/>
          </p:nvPr>
        </p:nvSpPr>
        <p:spPr>
          <a:xfrm>
            <a:off x="461682" y="1449237"/>
            <a:ext cx="8364071" cy="984681"/>
          </a:xfrm>
        </p:spPr>
        <p:txBody>
          <a:bodyPr/>
          <a:lstStyle/>
          <a:p>
            <a:pPr>
              <a:spcBef>
                <a:spcPts val="0"/>
              </a:spcBef>
            </a:pPr>
            <a:r>
              <a:rPr lang="en-IN" dirty="0"/>
              <a:t>				  the displacements become large; in fact,</a:t>
            </a:r>
          </a:p>
        </p:txBody>
      </p:sp>
      <p:pic>
        <p:nvPicPr>
          <p:cNvPr id="10" name="Picture Placeholder 9"/>
          <p:cNvPicPr>
            <a:picLocks noGrp="1" noChangeAspect="1"/>
          </p:cNvPicPr>
          <p:nvPr>
            <p:ph type="pic" sz="quarter" idx="29"/>
          </p:nvPr>
        </p:nvPicPr>
        <p:blipFill>
          <a:blip r:embed="rId3"/>
          <a:stretch>
            <a:fillRect/>
          </a:stretch>
        </p:blipFill>
        <p:spPr>
          <a:xfrm>
            <a:off x="2411879" y="1872174"/>
            <a:ext cx="1188720" cy="358365"/>
          </a:xfrm>
          <a:prstGeom prst="rect">
            <a:avLst/>
          </a:prstGeom>
          <a:noFill/>
          <a:ln>
            <a:noFill/>
          </a:ln>
        </p:spPr>
      </p:pic>
      <p:sp>
        <p:nvSpPr>
          <p:cNvPr id="6" name="Text Placeholder 2"/>
          <p:cNvSpPr>
            <a:spLocks noGrp="1"/>
          </p:cNvSpPr>
          <p:nvPr>
            <p:ph type="body" sz="quarter" idx="13"/>
          </p:nvPr>
        </p:nvSpPr>
        <p:spPr>
          <a:xfrm>
            <a:off x="466165" y="1803341"/>
            <a:ext cx="8364071" cy="2298012"/>
          </a:xfrm>
        </p:spPr>
        <p:txBody>
          <a:bodyPr/>
          <a:lstStyle/>
          <a:p>
            <a:r>
              <a:rPr lang="en-IN" dirty="0"/>
              <a:t>			    . When </a:t>
            </a:r>
            <a:r>
              <a:rPr lang="en-IN" i="1" dirty="0"/>
              <a:t>t</a:t>
            </a:r>
            <a:r>
              <a:rPr lang="en-IN" sz="100" i="1" dirty="0"/>
              <a:t> </a:t>
            </a:r>
            <a:r>
              <a:rPr lang="en-IN" i="1" baseline="-25000" dirty="0"/>
              <a:t>n</a:t>
            </a:r>
            <a:r>
              <a:rPr lang="en-IN" i="1" dirty="0"/>
              <a:t> </a:t>
            </a:r>
            <a:r>
              <a:rPr lang="en-IN" dirty="0"/>
              <a:t>= </a:t>
            </a:r>
            <a:r>
              <a:rPr lang="en-IN" i="1" dirty="0"/>
              <a:t>n</a:t>
            </a:r>
            <a:r>
              <a:rPr lang="el-GR" i="1" dirty="0"/>
              <a:t>π</a:t>
            </a:r>
            <a:r>
              <a:rPr lang="en-IN" sz="1200" dirty="0"/>
              <a:t> </a:t>
            </a:r>
            <a:r>
              <a:rPr lang="en-IN" dirty="0"/>
              <a:t>∕</a:t>
            </a:r>
            <a:r>
              <a:rPr lang="en-IN" sz="1200" dirty="0"/>
              <a:t> </a:t>
            </a:r>
            <a:r>
              <a:rPr lang="el-GR" i="1" dirty="0"/>
              <a:t>ω</a:t>
            </a:r>
            <a:r>
              <a:rPr lang="en-IN" dirty="0"/>
              <a:t>, </a:t>
            </a:r>
            <a:r>
              <a:rPr lang="en-IN" i="1" dirty="0"/>
              <a:t>n </a:t>
            </a:r>
            <a:r>
              <a:rPr lang="en-IN" dirty="0"/>
              <a:t>= 1, 2, . . . . The phenomenon that we have just described is known as </a:t>
            </a:r>
            <a:r>
              <a:rPr lang="en-IN" b="1" dirty="0"/>
              <a:t>pure resonance. </a:t>
            </a:r>
            <a:r>
              <a:rPr lang="en-IN" dirty="0"/>
              <a:t>The graph given in the figure shows typical motion in this case.</a:t>
            </a:r>
          </a:p>
        </p:txBody>
      </p:sp>
      <p:sp>
        <p:nvSpPr>
          <p:cNvPr id="12" name="Text Placeholder 2"/>
          <p:cNvSpPr>
            <a:spLocks noGrp="1"/>
          </p:cNvSpPr>
          <p:nvPr>
            <p:ph type="body" sz="quarter" idx="13"/>
          </p:nvPr>
        </p:nvSpPr>
        <p:spPr>
          <a:xfrm>
            <a:off x="2881065" y="6020445"/>
            <a:ext cx="3576918" cy="381718"/>
          </a:xfrm>
        </p:spPr>
        <p:txBody>
          <a:bodyPr/>
          <a:lstStyle/>
          <a:p>
            <a:pPr algn="ctr"/>
            <a:r>
              <a:rPr lang="en-IN" sz="1200" b="1" dirty="0"/>
              <a:t>Figure 5.1.16</a:t>
            </a:r>
          </a:p>
        </p:txBody>
      </p:sp>
      <p:sp>
        <p:nvSpPr>
          <p:cNvPr id="13" name="Text Placeholder 2"/>
          <p:cNvSpPr>
            <a:spLocks noGrp="1"/>
          </p:cNvSpPr>
          <p:nvPr>
            <p:ph type="body" sz="quarter" idx="13"/>
          </p:nvPr>
        </p:nvSpPr>
        <p:spPr>
          <a:xfrm>
            <a:off x="2178760" y="5773917"/>
            <a:ext cx="4981529" cy="340658"/>
          </a:xfrm>
        </p:spPr>
        <p:txBody>
          <a:bodyPr/>
          <a:lstStyle/>
          <a:p>
            <a:pPr algn="ctr"/>
            <a:r>
              <a:rPr lang="en-IN" sz="1400" dirty="0"/>
              <a:t>Pure resonance</a:t>
            </a:r>
            <a:endParaRPr lang="en-IN" sz="1400" baseline="-25000" dirty="0"/>
          </a:p>
        </p:txBody>
      </p:sp>
      <p:pic>
        <p:nvPicPr>
          <p:cNvPr id="16" name="Picture Placeholder 15" descr="Two dashed lines and a curve are graphed on the coordinate plane. The horizontal axis is labeled: t. The vertical axis is labeled: x. One line begins from the origin and goes up and to the right in the first quadrant. The second line is symmetric to the first line with respect to the t axis. The curve begins from the origin and oscillates between the two lines as it moves to the right. The peak of the waves touch the line in the first quadrant and the troughs touch the line in the fourth quadrant."/>
          <p:cNvPicPr>
            <a:picLocks noGrp="1" noChangeAspect="1"/>
          </p:cNvPicPr>
          <p:nvPr>
            <p:ph type="pic" sz="quarter" idx="29"/>
          </p:nvPr>
        </p:nvPicPr>
        <p:blipFill>
          <a:blip r:embed="rId4" cstate="print">
            <a:extLst>
              <a:ext uri="{28A0092B-C50C-407E-A947-70E740481C1C}">
                <a14:useLocalDpi xmlns:a14="http://schemas.microsoft.com/office/drawing/2010/main"/>
              </a:ext>
            </a:extLst>
          </a:blip>
          <a:stretch>
            <a:fillRect/>
          </a:stretch>
        </p:blipFill>
        <p:spPr>
          <a:xfrm>
            <a:off x="3297924" y="3456093"/>
            <a:ext cx="2743200" cy="2194560"/>
          </a:xfrm>
          <a:prstGeom prst="rect">
            <a:avLst/>
          </a:prstGeom>
          <a:noFill/>
          <a:ln>
            <a:noFill/>
          </a:ln>
        </p:spPr>
      </p:pic>
    </p:spTree>
    <p:extLst>
      <p:ext uri="{BB962C8B-B14F-4D97-AF65-F5344CB8AC3E}">
        <p14:creationId xmlns:p14="http://schemas.microsoft.com/office/powerpoint/2010/main" val="13251728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700" dirty="0">
                <a:solidFill>
                  <a:prstClr val="white"/>
                </a:solidFill>
              </a:rPr>
              <a:t>5.1.3 Spring/Mass Systems: Driven Motion</a:t>
            </a:r>
            <a:r>
              <a:rPr lang="en-US" sz="2700" dirty="0">
                <a:solidFill>
                  <a:prstClr val="white"/>
                </a:solidFill>
              </a:rPr>
              <a:t> (11 of 11)</a:t>
            </a:r>
            <a:endParaRPr lang="en-IN" sz="2700" dirty="0"/>
          </a:p>
        </p:txBody>
      </p:sp>
      <p:sp>
        <p:nvSpPr>
          <p:cNvPr id="11" name="Text Placeholder 2"/>
          <p:cNvSpPr>
            <a:spLocks noGrp="1"/>
          </p:cNvSpPr>
          <p:nvPr>
            <p:ph type="body" sz="quarter" idx="13"/>
          </p:nvPr>
        </p:nvSpPr>
        <p:spPr>
          <a:xfrm>
            <a:off x="457199" y="1444752"/>
            <a:ext cx="8364071" cy="1540495"/>
          </a:xfrm>
        </p:spPr>
        <p:txBody>
          <a:bodyPr/>
          <a:lstStyle/>
          <a:p>
            <a:pPr>
              <a:spcBef>
                <a:spcPts val="0"/>
              </a:spcBef>
            </a:pPr>
            <a:r>
              <a:rPr lang="en-IN" dirty="0"/>
              <a:t>In conclusion it should be noted that there is no actual need to use a limiting process on (30) to obtain the solution for </a:t>
            </a:r>
          </a:p>
          <a:p>
            <a:pPr>
              <a:spcBef>
                <a:spcPts val="0"/>
              </a:spcBef>
            </a:pPr>
            <a:r>
              <a:rPr lang="el-GR" i="1" dirty="0"/>
              <a:t>γ</a:t>
            </a:r>
            <a:r>
              <a:rPr lang="en-IN" i="1" dirty="0"/>
              <a:t> </a:t>
            </a:r>
            <a:r>
              <a:rPr lang="en-IN" dirty="0"/>
              <a:t>= </a:t>
            </a:r>
            <a:r>
              <a:rPr lang="el-GR" i="1" dirty="0"/>
              <a:t>ω</a:t>
            </a:r>
            <a:r>
              <a:rPr lang="en-IN" dirty="0"/>
              <a:t>. Alternatively, the last equation in (31) can be obtained by solving the initial-value problem</a:t>
            </a:r>
          </a:p>
        </p:txBody>
      </p:sp>
      <p:pic>
        <p:nvPicPr>
          <p:cNvPr id="4" name="Picture Placeholder 3"/>
          <p:cNvPicPr>
            <a:picLocks noGrp="1" noChangeAspect="1"/>
          </p:cNvPicPr>
          <p:nvPr>
            <p:ph type="pic" sz="quarter" idx="29"/>
          </p:nvPr>
        </p:nvPicPr>
        <p:blipFill>
          <a:blip r:embed="rId2"/>
          <a:stretch>
            <a:fillRect/>
          </a:stretch>
        </p:blipFill>
        <p:spPr>
          <a:xfrm>
            <a:off x="2171305" y="3179569"/>
            <a:ext cx="5486400" cy="821591"/>
          </a:xfrm>
          <a:prstGeom prst="rect">
            <a:avLst/>
          </a:prstGeom>
          <a:noFill/>
          <a:ln>
            <a:noFill/>
          </a:ln>
        </p:spPr>
      </p:pic>
      <p:sp>
        <p:nvSpPr>
          <p:cNvPr id="5" name="Text Placeholder 2"/>
          <p:cNvSpPr>
            <a:spLocks noGrp="1"/>
          </p:cNvSpPr>
          <p:nvPr>
            <p:ph type="body" sz="quarter" idx="13"/>
          </p:nvPr>
        </p:nvSpPr>
        <p:spPr>
          <a:xfrm>
            <a:off x="461682" y="4195482"/>
            <a:ext cx="8364071" cy="1308838"/>
          </a:xfrm>
        </p:spPr>
        <p:txBody>
          <a:bodyPr/>
          <a:lstStyle/>
          <a:p>
            <a:pPr>
              <a:spcBef>
                <a:spcPts val="0"/>
              </a:spcBef>
            </a:pPr>
            <a:r>
              <a:rPr lang="en-IN" dirty="0"/>
              <a:t>directly by the methods of undetermined coefficients or variation of parameter.</a:t>
            </a:r>
          </a:p>
        </p:txBody>
      </p:sp>
    </p:spTree>
    <p:extLst>
      <p:ext uri="{BB962C8B-B14F-4D97-AF65-F5344CB8AC3E}">
        <p14:creationId xmlns:p14="http://schemas.microsoft.com/office/powerpoint/2010/main" val="381433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(3 of 27)</a:t>
            </a:r>
            <a:endParaRPr lang="en-IN" sz="2300" dirty="0"/>
          </a:p>
        </p:txBody>
      </p:sp>
      <p:sp>
        <p:nvSpPr>
          <p:cNvPr id="3" name="Text Placeholder 2"/>
          <p:cNvSpPr>
            <a:spLocks noGrp="1"/>
          </p:cNvSpPr>
          <p:nvPr>
            <p:ph type="body" sz="quarter" idx="13"/>
          </p:nvPr>
        </p:nvSpPr>
        <p:spPr>
          <a:xfrm>
            <a:off x="457200" y="1444753"/>
            <a:ext cx="8335962" cy="3584447"/>
          </a:xfrm>
        </p:spPr>
        <p:txBody>
          <a:bodyPr/>
          <a:lstStyle/>
          <a:p>
            <a:pPr>
              <a:spcBef>
                <a:spcPts val="0"/>
              </a:spcBef>
            </a:pPr>
            <a:r>
              <a:rPr lang="en-IN" dirty="0"/>
              <a:t>Now suppose the mass on the spring is set in motion by giving it an initial displacement (an elongation or a  compression) and an initial velocity. </a:t>
            </a:r>
          </a:p>
          <a:p>
            <a:pPr>
              <a:spcBef>
                <a:spcPts val="0"/>
              </a:spcBef>
            </a:pPr>
            <a:endParaRPr lang="en-IN" dirty="0"/>
          </a:p>
          <a:p>
            <a:pPr>
              <a:spcBef>
                <a:spcPts val="0"/>
              </a:spcBef>
            </a:pPr>
            <a:r>
              <a:rPr lang="en-IN" dirty="0"/>
              <a:t>Let us assume that the motion takes place in a vertical line, that the displacements </a:t>
            </a:r>
            <a:r>
              <a:rPr lang="en-IN" i="1" dirty="0"/>
              <a:t>x</a:t>
            </a:r>
            <a:r>
              <a:rPr lang="en-IN" dirty="0"/>
              <a:t>(</a:t>
            </a:r>
            <a:r>
              <a:rPr lang="en-IN" i="1" dirty="0"/>
              <a:t>t</a:t>
            </a:r>
            <a:r>
              <a:rPr lang="en-IN" dirty="0"/>
              <a:t>) of the mass are measured along this line such that </a:t>
            </a:r>
            <a:r>
              <a:rPr lang="en-IN" i="1" dirty="0"/>
              <a:t>x </a:t>
            </a:r>
            <a:r>
              <a:rPr lang="en-IN" dirty="0"/>
              <a:t>= 0 corresponds to the equilibrium position, and that  displacements measured </a:t>
            </a:r>
            <a:r>
              <a:rPr lang="en-IN" i="1" dirty="0"/>
              <a:t>below </a:t>
            </a:r>
            <a:r>
              <a:rPr lang="en-IN" dirty="0"/>
              <a:t>the equilibrium position are </a:t>
            </a:r>
            <a:r>
              <a:rPr lang="en-IN" i="1" dirty="0"/>
              <a:t>positive</a:t>
            </a:r>
            <a:r>
              <a:rPr lang="en-IN" dirty="0"/>
              <a:t>.</a:t>
            </a:r>
          </a:p>
        </p:txBody>
      </p:sp>
    </p:spTree>
    <p:extLst>
      <p:ext uri="{BB962C8B-B14F-4D97-AF65-F5344CB8AC3E}">
        <p14:creationId xmlns:p14="http://schemas.microsoft.com/office/powerpoint/2010/main" val="206399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a:solidFill>
                  <a:prstClr val="white"/>
                </a:solidFill>
              </a:rPr>
              <a:t>5.1.1 Spring/Mass Systems: Free Undamped Motion (4 of 27)</a:t>
            </a:r>
            <a:endParaRPr lang="en-IN" sz="2300" dirty="0"/>
          </a:p>
        </p:txBody>
      </p:sp>
      <p:sp>
        <p:nvSpPr>
          <p:cNvPr id="3" name="Text Placeholder 2"/>
          <p:cNvSpPr>
            <a:spLocks noGrp="1"/>
          </p:cNvSpPr>
          <p:nvPr>
            <p:ph type="body" sz="quarter" idx="13"/>
          </p:nvPr>
        </p:nvSpPr>
        <p:spPr>
          <a:xfrm>
            <a:off x="457200" y="1444753"/>
            <a:ext cx="2855843" cy="596082"/>
          </a:xfrm>
        </p:spPr>
        <p:txBody>
          <a:bodyPr/>
          <a:lstStyle/>
          <a:p>
            <a:r>
              <a:rPr lang="en-IN" dirty="0"/>
              <a:t>See the figure.</a:t>
            </a:r>
          </a:p>
        </p:txBody>
      </p:sp>
      <p:sp>
        <p:nvSpPr>
          <p:cNvPr id="5" name="Text Placeholder 2"/>
          <p:cNvSpPr>
            <a:spLocks noGrp="1"/>
          </p:cNvSpPr>
          <p:nvPr>
            <p:ph type="body" sz="quarter" idx="13"/>
          </p:nvPr>
        </p:nvSpPr>
        <p:spPr>
          <a:xfrm>
            <a:off x="1352037" y="5724608"/>
            <a:ext cx="6439927" cy="317605"/>
          </a:xfrm>
        </p:spPr>
        <p:txBody>
          <a:bodyPr/>
          <a:lstStyle/>
          <a:p>
            <a:pPr algn="ctr"/>
            <a:r>
              <a:rPr lang="en-IN" sz="1200" b="1" dirty="0"/>
              <a:t>Figure 5.1.2</a:t>
            </a:r>
          </a:p>
        </p:txBody>
      </p:sp>
      <p:sp>
        <p:nvSpPr>
          <p:cNvPr id="6" name="Text Placeholder 2"/>
          <p:cNvSpPr>
            <a:spLocks noGrp="1"/>
          </p:cNvSpPr>
          <p:nvPr>
            <p:ph type="body" sz="quarter" idx="13"/>
          </p:nvPr>
        </p:nvSpPr>
        <p:spPr>
          <a:xfrm>
            <a:off x="1352037" y="5451185"/>
            <a:ext cx="6439927" cy="317605"/>
          </a:xfrm>
        </p:spPr>
        <p:txBody>
          <a:bodyPr/>
          <a:lstStyle/>
          <a:p>
            <a:pPr algn="ctr"/>
            <a:r>
              <a:rPr lang="en-IN" sz="1400" dirty="0"/>
              <a:t>Direction below the equilibrium position is positive</a:t>
            </a:r>
          </a:p>
        </p:txBody>
      </p:sp>
      <p:pic>
        <p:nvPicPr>
          <p:cNvPr id="7" name="Picture Placeholder 6" descr="A horizontal dashed line is labeled: x = 0. A mass m is attached to the lower end of a spring. For x &gt; 0  the mass m is under x = 0. For x &lt; 0  the mass m is above x = 0."/>
          <p:cNvPicPr>
            <a:picLocks noGrp="1" noChangeAspect="1"/>
          </p:cNvPicPr>
          <p:nvPr>
            <p:ph type="pic" sz="quarter" idx="29"/>
          </p:nvPr>
        </p:nvPicPr>
        <p:blipFill>
          <a:blip r:embed="rId2"/>
          <a:stretch>
            <a:fillRect/>
          </a:stretch>
        </p:blipFill>
        <p:spPr>
          <a:xfrm>
            <a:off x="2894977" y="1904796"/>
            <a:ext cx="3017520" cy="3447134"/>
          </a:xfrm>
          <a:prstGeom prst="rect">
            <a:avLst/>
          </a:prstGeom>
          <a:noFill/>
          <a:ln>
            <a:noFill/>
          </a:ln>
        </p:spPr>
      </p:pic>
    </p:spTree>
    <p:extLst>
      <p:ext uri="{BB962C8B-B14F-4D97-AF65-F5344CB8AC3E}">
        <p14:creationId xmlns:p14="http://schemas.microsoft.com/office/powerpoint/2010/main" val="19033017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4627</TotalTime>
  <Words>4988</Words>
  <Application>Microsoft Office PowerPoint</Application>
  <PresentationFormat>On-screen Show (4:3)</PresentationFormat>
  <Paragraphs>372</Paragraphs>
  <Slides>79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Calibri</vt:lpstr>
      <vt:lpstr>Calibri Light</vt:lpstr>
      <vt:lpstr>Office Theme</vt:lpstr>
      <vt:lpstr> 5</vt:lpstr>
      <vt:lpstr>5.1</vt:lpstr>
      <vt:lpstr>Linear Models: Initial-Value Problems (1 of 2)</vt:lpstr>
      <vt:lpstr>Linear Models: Initial-Value Problems (2 of 2)</vt:lpstr>
      <vt:lpstr>5.1.1 Spring/Mass Systems:       Free Undamped Motion</vt:lpstr>
      <vt:lpstr>5.1.1 Spring/Mass Systems: Free Undamped Motion (1 of 27)</vt:lpstr>
      <vt:lpstr>5.1.1 Spring/Mass Systems: Free Undamped Motion (2 of 27)</vt:lpstr>
      <vt:lpstr>5.1.1 Spring/Mass Systems: Free Undamped Motion (3 of 27)</vt:lpstr>
      <vt:lpstr>5.1.1 Spring/Mass Systems: Free Undamped Motion (4 of 27)</vt:lpstr>
      <vt:lpstr>5.1.1 Spring/Mass Systems: Free Undamped Motion (5 of 27)</vt:lpstr>
      <vt:lpstr>5.1.1 Spring/Mass Systems: Free Undamped Motion (6 of 27)</vt:lpstr>
      <vt:lpstr>5.1.1 Spring/Mass Systems: Free Undamped Motion (7 of 27)</vt:lpstr>
      <vt:lpstr>5.1.1 Spring/Mass Systems: Free Undamped Motion (8 of 27)</vt:lpstr>
      <vt:lpstr>5.1.1 Spring/Mass Systems: Free Undamped Motion (9 of 27)</vt:lpstr>
      <vt:lpstr>5.1.1 Spring/Mass Systems: Free Undamped Motion (10 of 27)</vt:lpstr>
      <vt:lpstr>5.1.1 Spring/Mass Systems: Free Undamped Motion (11 of 27)</vt:lpstr>
      <vt:lpstr>Example 1 – Free Undamped Motion</vt:lpstr>
      <vt:lpstr>Example 1 – Solution (1 of 2)</vt:lpstr>
      <vt:lpstr>Example 1 – Solution (2 of 2)</vt:lpstr>
      <vt:lpstr>5.1.1 Spring/Mass Systems: Free Undamped Motion (12 of 27)</vt:lpstr>
      <vt:lpstr>5.1.1 Spring/Mass Systems: Free Undamped Motion (13 of 27)</vt:lpstr>
      <vt:lpstr>5.1.1 Spring/Mass Systems: Free Undamped Motion (14 of 27)</vt:lpstr>
      <vt:lpstr>5.1.1 Spring/Mass Systems: Free Undamped Motion (15 of 27)</vt:lpstr>
      <vt:lpstr>Example 2 – Alternative Form of Solution (5) (1 of 3)</vt:lpstr>
      <vt:lpstr>Example 2 – Alternative Form of Solution (5) (2 of 3)</vt:lpstr>
      <vt:lpstr>Example 2 – Alternative Form of Solution (5) (3 of 3)</vt:lpstr>
      <vt:lpstr>5.1.1 Spring/Mass Systems: Free Undamped Motion (16 of 27)</vt:lpstr>
      <vt:lpstr>5.1.1 Spring/Mass Systems: Free Undamped Motion (17 of 27)</vt:lpstr>
      <vt:lpstr>5.1.1 Spring/Mass Systems: Free Undamped Motion (18 of 27)</vt:lpstr>
      <vt:lpstr>5.1.1 Spring/Mass Systems: Free Undamped Motion (19 of 27)</vt:lpstr>
      <vt:lpstr>5.1.1 Spring/Mass Systems: Free Undamped Motion (20 of 27)</vt:lpstr>
      <vt:lpstr>5.1.2 Spring/Mass Systems:   Free Damped Motion</vt:lpstr>
      <vt:lpstr>5.1.2 Spring/Mass Systems: Free Damped Motion (1 of 13)</vt:lpstr>
      <vt:lpstr>5.1.2 Spring/Mass Systems: Free Damped Motion (2 of 13)</vt:lpstr>
      <vt:lpstr>5.1.2 Spring/Mass Systems: Free Damped Motion (3 of 13)</vt:lpstr>
      <vt:lpstr>5.1.2 Spring/Mass Systems: Free Damped Motion (4 of 13)</vt:lpstr>
      <vt:lpstr>5.1.2 Spring/Mass Systems: Free Damped Motion (5 of 13)</vt:lpstr>
      <vt:lpstr>5.1.2 Spring/Mass Systems: Free Damped Motion (6 of 13)</vt:lpstr>
      <vt:lpstr>5.1.2 Spring/Mass Systems: Free Damped Motion (7 of 13)</vt:lpstr>
      <vt:lpstr>5.1.2 Spring/Mass Systems: Free Damped Motion (8 of 13)</vt:lpstr>
      <vt:lpstr>5.1.2 Spring/Mass Systems: Free Damped Motion (9 of 13)</vt:lpstr>
      <vt:lpstr>5.1.2 Spring/Mass Systems: Free Damped Motion (10 of 13)</vt:lpstr>
      <vt:lpstr>Example 3 – Overdamped Motion (1 of 4)</vt:lpstr>
      <vt:lpstr>Example 3 – Overdamped Motion (2 of 4)</vt:lpstr>
      <vt:lpstr>Example 3 – Overdamped Motion (3 of 4)</vt:lpstr>
      <vt:lpstr>Example 3 – Overdamped Motion (4 of 4)</vt:lpstr>
      <vt:lpstr>Example 4 – Critically Damped Motion</vt:lpstr>
      <vt:lpstr>Example 4 – Solution (1 of 3)</vt:lpstr>
      <vt:lpstr>Example 4 – Solution (2 of 3)</vt:lpstr>
      <vt:lpstr>Example 4 – Solution (3 of 3)</vt:lpstr>
      <vt:lpstr>Example 5 – Underdamped Motion</vt:lpstr>
      <vt:lpstr>Example 5 – Solution (1 of 2)</vt:lpstr>
      <vt:lpstr>Example 5 – Solution (2 of 2)</vt:lpstr>
      <vt:lpstr>5.1.2 Spring/Mass Systems: Free Damped Motion (11 of 13)</vt:lpstr>
      <vt:lpstr>5.1.2 Spring/Mass Systems: Free Damped Motion (12 of 13)</vt:lpstr>
      <vt:lpstr>5.1.2 Spring/Mass Systems: Free Damped Motion (13 of 13)</vt:lpstr>
      <vt:lpstr>5.1.3 Spring/Mass Systems:   Driven Motion</vt:lpstr>
      <vt:lpstr>5.1.3 Spring/Mass Systems: Driven Motion (1 of 11)</vt:lpstr>
      <vt:lpstr>5.1.3 Spring/Mass Systems: Driven Motion (2 of 11)</vt:lpstr>
      <vt:lpstr>5.1.3 Spring/Mass Systems: Driven Motion (3 of 11)</vt:lpstr>
      <vt:lpstr>Example 6 – Interpretation of an Initial-Value Problem</vt:lpstr>
      <vt:lpstr>Example 6 – Solution (1 of 4)</vt:lpstr>
      <vt:lpstr>Example 6 – Solution (2 of 4)</vt:lpstr>
      <vt:lpstr>Example 6 – Solution (3 of 4)</vt:lpstr>
      <vt:lpstr>Example 6 – Solution (4 of 4)</vt:lpstr>
      <vt:lpstr>5.1.3 Spring/Mass Systems: Driven Motion (4 of 11)</vt:lpstr>
      <vt:lpstr>5.1.3 Spring/Mass Systems: Driven Motion (5 of 11)</vt:lpstr>
      <vt:lpstr>5.1.3 Spring/Mass Systems: Driven Motion (6 of 11)</vt:lpstr>
      <vt:lpstr>Example 7 – Transient/Steady-State Solutions (1 of 3)</vt:lpstr>
      <vt:lpstr>Example 7 – Transient/Steady-State Solutions (2 of 3)</vt:lpstr>
      <vt:lpstr>Example 7 – Transient/Steady-State Solutions (3 of 3)</vt:lpstr>
      <vt:lpstr>5.1.3 Spring/Mass Systems: Driven Motion (7 of 11)</vt:lpstr>
      <vt:lpstr>Example 8 – Undamped Forced Motion</vt:lpstr>
      <vt:lpstr>Example 8 – Solution (1 of 2)</vt:lpstr>
      <vt:lpstr>Example 8 – Solution (2 of 2)</vt:lpstr>
      <vt:lpstr>5.1.3 Spring/Mass Systems: Driven Motion (8 of 11)</vt:lpstr>
      <vt:lpstr>5.1.3 Spring/Mass Systems: Driven Motion (9 of 11)</vt:lpstr>
      <vt:lpstr>5.1.3 Spring/Mass Systems: Driven Motion (10 of 11)</vt:lpstr>
      <vt:lpstr>5.1.3 Spring/Mass Systems: Driven Motion (11 of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Anil Varekar</dc:creator>
  <cp:lastModifiedBy>Owner</cp:lastModifiedBy>
  <cp:revision>723</cp:revision>
  <dcterms:created xsi:type="dcterms:W3CDTF">2019-02-05T06:40:56Z</dcterms:created>
  <dcterms:modified xsi:type="dcterms:W3CDTF">2021-10-27T23:46:27Z</dcterms:modified>
</cp:coreProperties>
</file>