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300" r:id="rId4"/>
    <p:sldId id="283" r:id="rId5"/>
    <p:sldId id="284" r:id="rId6"/>
    <p:sldId id="303" r:id="rId7"/>
    <p:sldId id="306" r:id="rId8"/>
    <p:sldId id="308" r:id="rId9"/>
    <p:sldId id="304" r:id="rId10"/>
    <p:sldId id="310" r:id="rId11"/>
    <p:sldId id="312" r:id="rId12"/>
    <p:sldId id="313" r:id="rId13"/>
    <p:sldId id="315" r:id="rId14"/>
    <p:sldId id="316" r:id="rId15"/>
    <p:sldId id="318" r:id="rId16"/>
    <p:sldId id="321" r:id="rId17"/>
    <p:sldId id="322" r:id="rId18"/>
    <p:sldId id="323" r:id="rId19"/>
    <p:sldId id="320" r:id="rId20"/>
    <p:sldId id="335" r:id="rId21"/>
    <p:sldId id="324" r:id="rId22"/>
    <p:sldId id="326" r:id="rId23"/>
    <p:sldId id="330" r:id="rId24"/>
    <p:sldId id="33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7C32"/>
    <a:srgbClr val="4E9E91"/>
    <a:srgbClr val="D12E42"/>
    <a:srgbClr val="6EA484"/>
    <a:srgbClr val="F79B2E"/>
    <a:srgbClr val="DAD6CB"/>
    <a:srgbClr val="807CCB"/>
    <a:srgbClr val="3478B6"/>
    <a:srgbClr val="468DCB"/>
    <a:srgbClr val="E2E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1" autoAdjust="0"/>
    <p:restoredTop sz="94434" autoAdjust="0"/>
  </p:normalViewPr>
  <p:slideViewPr>
    <p:cSldViewPr snapToGrid="0">
      <p:cViewPr varScale="1">
        <p:scale>
          <a:sx n="114" d="100"/>
          <a:sy n="114" d="100"/>
        </p:scale>
        <p:origin x="176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83980-AF8F-4A7A-B2E2-26960AEE503E}" type="datetimeFigureOut">
              <a:rPr lang="en-IN" smtClean="0"/>
              <a:t>14-04-2020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33D7F-26E6-4153-B08C-5F7A98CE0E5A}" type="slidenum">
              <a:rPr lang="en-IN" smtClean="0"/>
              <a:t>‹#›</a:t>
            </a:fld>
            <a:endParaRPr lang="en-IN"/>
          </a:p>
        </p:txBody>
      </p:sp>
    </p:spTree>
    <p:extLst>
      <p:ext uri="{BB962C8B-B14F-4D97-AF65-F5344CB8AC3E}">
        <p14:creationId xmlns:p14="http://schemas.microsoft.com/office/powerpoint/2010/main" val="60150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133D7F-26E6-4153-B08C-5F7A98CE0E5A}" type="slidenum">
              <a:rPr lang="en-IN" smtClean="0"/>
              <a:t>1</a:t>
            </a:fld>
            <a:endParaRPr lang="en-IN"/>
          </a:p>
        </p:txBody>
      </p:sp>
    </p:spTree>
    <p:extLst>
      <p:ext uri="{BB962C8B-B14F-4D97-AF65-F5344CB8AC3E}">
        <p14:creationId xmlns:p14="http://schemas.microsoft.com/office/powerpoint/2010/main" val="125800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133D7F-26E6-4153-B08C-5F7A98CE0E5A}" type="slidenum">
              <a:rPr lang="en-IN" smtClean="0"/>
              <a:t>2</a:t>
            </a:fld>
            <a:endParaRPr lang="en-IN"/>
          </a:p>
        </p:txBody>
      </p:sp>
    </p:spTree>
    <p:extLst>
      <p:ext uri="{BB962C8B-B14F-4D97-AF65-F5344CB8AC3E}">
        <p14:creationId xmlns:p14="http://schemas.microsoft.com/office/powerpoint/2010/main" val="357906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133D7F-26E6-4153-B08C-5F7A98CE0E5A}" type="slidenum">
              <a:rPr lang="en-IN" smtClean="0"/>
              <a:t>16</a:t>
            </a:fld>
            <a:endParaRPr lang="en-IN"/>
          </a:p>
        </p:txBody>
      </p:sp>
    </p:spTree>
    <p:extLst>
      <p:ext uri="{BB962C8B-B14F-4D97-AF65-F5344CB8AC3E}">
        <p14:creationId xmlns:p14="http://schemas.microsoft.com/office/powerpoint/2010/main" val="101257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25FFA8-3268-4756-906C-6FE5550883BC}" type="datetime1">
              <a:rPr lang="en-IN" smtClean="0"/>
              <a:t>14-04-2020</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72559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59190-FC26-4B66-A734-7787631E3406}" type="datetime1">
              <a:rPr lang="en-IN" smtClean="0"/>
              <a:t>14-04-2020</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5533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242EA-2449-45C0-ABBB-8C2AE950ABCD}" type="datetime1">
              <a:rPr lang="en-IN" smtClean="0"/>
              <a:t>14-04-2020</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486918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 y="-7185"/>
            <a:ext cx="9143998" cy="61180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132522" y="-7185"/>
            <a:ext cx="1862207" cy="987846"/>
          </a:xfrm>
        </p:spPr>
        <p:txBody>
          <a:bodyPr>
            <a:noAutofit/>
          </a:bodyPr>
          <a:lstStyle>
            <a:lvl1pPr>
              <a:defRPr sz="7200">
                <a:solidFill>
                  <a:schemeClr val="tx1"/>
                </a:solidFill>
                <a:latin typeface="Arial" panose="020B0604020202020204" pitchFamily="34" charset="0"/>
                <a:cs typeface="Arial" panose="020B0604020202020204" pitchFamily="34" charset="0"/>
              </a:defRPr>
            </a:lvl1pPr>
          </a:lstStyle>
          <a:p>
            <a:r>
              <a:rPr lang="en-US" dirty="0"/>
              <a:t>CN</a:t>
            </a:r>
            <a:endParaRPr lang="en-IN" dirty="0"/>
          </a:p>
        </p:txBody>
      </p:sp>
      <p:sp>
        <p:nvSpPr>
          <p:cNvPr id="9" name="Text Placeholder 8"/>
          <p:cNvSpPr>
            <a:spLocks noGrp="1"/>
          </p:cNvSpPr>
          <p:nvPr>
            <p:ph type="body" sz="quarter" idx="13"/>
          </p:nvPr>
        </p:nvSpPr>
        <p:spPr>
          <a:xfrm>
            <a:off x="569843" y="1126434"/>
            <a:ext cx="8481392" cy="675861"/>
          </a:xfrm>
        </p:spPr>
        <p:txBody>
          <a:bodyPr/>
          <a:lstStyle>
            <a:lvl1pPr marL="0" indent="0">
              <a:lnSpc>
                <a:spcPct val="100000"/>
              </a:lnSpc>
              <a:buNone/>
              <a:defRPr sz="4000">
                <a:effectLst>
                  <a:outerShdw blurRad="127000" dist="38100" dir="5400000" sx="101000" sy="101000" algn="tl" rotWithShape="0">
                    <a:prstClr val="black">
                      <a:alpha val="60000"/>
                    </a:prstClr>
                  </a:outerShdw>
                </a:effectLst>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Date Placeholder 9"/>
          <p:cNvSpPr>
            <a:spLocks noGrp="1"/>
          </p:cNvSpPr>
          <p:nvPr>
            <p:ph type="dt" sz="half" idx="14"/>
          </p:nvPr>
        </p:nvSpPr>
        <p:spPr/>
        <p:txBody>
          <a:bodyPr/>
          <a:lstStyle/>
          <a:p>
            <a:fld id="{F0095ACF-05BB-4AFF-847E-032AC35A8597}" type="datetime1">
              <a:rPr lang="en-IN" smtClean="0"/>
              <a:t>14-04-2020</a:t>
            </a:fld>
            <a:endParaRPr lang="en-IN"/>
          </a:p>
        </p:txBody>
      </p:sp>
      <p:sp>
        <p:nvSpPr>
          <p:cNvPr id="11" name="Footer Placeholder 10"/>
          <p:cNvSpPr>
            <a:spLocks noGrp="1"/>
          </p:cNvSpPr>
          <p:nvPr>
            <p:ph type="ftr" sz="quarter" idx="15"/>
          </p:nvPr>
        </p:nvSpPr>
        <p:spPr>
          <a:xfrm>
            <a:off x="2146300" y="6356351"/>
            <a:ext cx="4744830" cy="365125"/>
          </a:xfrm>
        </p:spPr>
        <p:txBody>
          <a:bodyPr/>
          <a:lstStyle>
            <a:lvl1pPr algn="ctr">
              <a:defRPr sz="1400">
                <a:latin typeface="Arial" panose="020B0604020202020204" pitchFamily="34" charset="0"/>
                <a:cs typeface="Arial" panose="020B0604020202020204" pitchFamily="34" charset="0"/>
              </a:defRPr>
            </a:lvl1pPr>
          </a:lstStyle>
          <a:p>
            <a:r>
              <a:rPr lang="en-IN" dirty="0"/>
              <a:t>Copyright © Cengage Learning. All rights reserved. </a:t>
            </a:r>
          </a:p>
        </p:txBody>
      </p:sp>
      <p:sp>
        <p:nvSpPr>
          <p:cNvPr id="12" name="Slide Number Placeholder 11"/>
          <p:cNvSpPr>
            <a:spLocks noGrp="1"/>
          </p:cNvSpPr>
          <p:nvPr>
            <p:ph type="sldNum" sz="quarter" idx="16"/>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1438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80987" y="2530548"/>
            <a:ext cx="8582025" cy="1266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82876" y="2795588"/>
            <a:ext cx="1610967" cy="769248"/>
          </a:xfrm>
        </p:spPr>
        <p:txBody>
          <a:bodyPr>
            <a:normAutofit/>
          </a:bodyPr>
          <a:lstStyle>
            <a:lvl1pPr algn="ctr">
              <a:defRPr sz="4000" b="1">
                <a:solidFill>
                  <a:schemeClr val="tx1"/>
                </a:solidFill>
                <a:latin typeface="Arial" panose="020B0604020202020204" pitchFamily="34" charset="0"/>
                <a:cs typeface="Arial" panose="020B0604020202020204" pitchFamily="34" charset="0"/>
              </a:defRPr>
            </a:lvl1pPr>
          </a:lstStyle>
          <a:p>
            <a:r>
              <a:rPr lang="en-US" dirty="0"/>
              <a:t>SN</a:t>
            </a:r>
            <a:endParaRPr lang="en-IN" dirty="0"/>
          </a:p>
        </p:txBody>
      </p:sp>
      <p:sp>
        <p:nvSpPr>
          <p:cNvPr id="3" name="Date Placeholder 2"/>
          <p:cNvSpPr>
            <a:spLocks noGrp="1"/>
          </p:cNvSpPr>
          <p:nvPr>
            <p:ph type="dt" sz="half" idx="10"/>
          </p:nvPr>
        </p:nvSpPr>
        <p:spPr/>
        <p:txBody>
          <a:bodyPr/>
          <a:lstStyle/>
          <a:p>
            <a:fld id="{10759A80-E17D-452E-880A-985F8AC699C0}" type="datetime1">
              <a:rPr lang="en-IN" smtClean="0"/>
              <a:t>14-04-2020</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endParaRPr lang="en-IN" dirty="0"/>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8" name="Text Placeholder 7"/>
          <p:cNvSpPr>
            <a:spLocks noGrp="1"/>
          </p:cNvSpPr>
          <p:nvPr>
            <p:ph type="body" sz="quarter" idx="13"/>
          </p:nvPr>
        </p:nvSpPr>
        <p:spPr>
          <a:xfrm>
            <a:off x="2491409" y="2835690"/>
            <a:ext cx="6268278" cy="662881"/>
          </a:xfrm>
        </p:spPr>
        <p:txBody>
          <a:bodyPr/>
          <a:lstStyle>
            <a:lvl1pPr marL="0" indent="0">
              <a:lnSpc>
                <a:spcPct val="100000"/>
              </a:lnSpc>
              <a:buNone/>
              <a:defRPr sz="3600">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Footer Placeholder 4"/>
          <p:cNvSpPr txBox="1">
            <a:spLocks/>
          </p:cNvSpPr>
          <p:nvPr userDrawn="1"/>
        </p:nvSpPr>
        <p:spPr>
          <a:xfrm>
            <a:off x="2014331" y="6356350"/>
            <a:ext cx="511533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Copyright © Cengage Learning. All rights reserved. </a:t>
            </a:r>
          </a:p>
        </p:txBody>
      </p:sp>
      <p:sp>
        <p:nvSpPr>
          <p:cNvPr id="9" name="Text Placeholder 8"/>
          <p:cNvSpPr>
            <a:spLocks noGrp="1"/>
          </p:cNvSpPr>
          <p:nvPr>
            <p:ph type="body" sz="quarter" idx="14"/>
          </p:nvPr>
        </p:nvSpPr>
        <p:spPr>
          <a:xfrm>
            <a:off x="881061" y="4308511"/>
            <a:ext cx="7381875" cy="768350"/>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58189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enter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0500" y="387280"/>
            <a:ext cx="8763000" cy="733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825496"/>
            <a:ext cx="8229600" cy="1143000"/>
          </a:xfrm>
        </p:spPr>
        <p:txBody>
          <a:bodyPr>
            <a:normAutofit/>
          </a:bodyPr>
          <a:lstStyle>
            <a:lvl1pPr algn="ctr">
              <a:lnSpc>
                <a:spcPct val="100000"/>
              </a:lnSpc>
              <a:defRPr sz="4000">
                <a:solidFill>
                  <a:schemeClr val="tx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14-04-2020</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11" name="Slide Number Placeholder 3"/>
          <p:cNvSpPr txBox="1">
            <a:spLocks/>
          </p:cNvSpPr>
          <p:nvPr userDrawn="1"/>
        </p:nvSpPr>
        <p:spPr>
          <a:xfrm>
            <a:off x="8494776" y="6391656"/>
            <a:ext cx="649224"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mtClean="0">
                <a:solidFill>
                  <a:srgbClr val="000000"/>
                </a:solidFill>
                <a:latin typeface="Arial" panose="020B0604020202020204" pitchFamily="34" charset="0"/>
                <a:cs typeface="Arial" panose="020B0604020202020204" pitchFamily="34" charset="0"/>
              </a:rPr>
              <a:pPr/>
              <a:t>‹#›</a:t>
            </a:fld>
            <a:endParaRPr lang="en-IN" dirty="0">
              <a:solidFill>
                <a:srgbClr val="000000"/>
              </a:solidFill>
              <a:latin typeface="Arial" panose="020B0604020202020204" pitchFamily="34" charset="0"/>
              <a:cs typeface="Arial" panose="020B0604020202020204" pitchFamily="34" charset="0"/>
            </a:endParaRPr>
          </a:p>
        </p:txBody>
      </p:sp>
      <p:sp>
        <p:nvSpPr>
          <p:cNvPr id="8" name="Text Placeholder 7"/>
          <p:cNvSpPr>
            <a:spLocks noGrp="1"/>
          </p:cNvSpPr>
          <p:nvPr>
            <p:ph type="body" sz="quarter" idx="13"/>
          </p:nvPr>
        </p:nvSpPr>
        <p:spPr>
          <a:xfrm>
            <a:off x="457200" y="4279900"/>
            <a:ext cx="8229600" cy="649288"/>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marL="457200" indent="0">
              <a:lnSpc>
                <a:spcPct val="100000"/>
              </a:lnSpc>
              <a:buNone/>
              <a:defRPr sz="2400">
                <a:latin typeface="Arial" panose="020B0604020202020204" pitchFamily="34" charset="0"/>
                <a:cs typeface="Arial" panose="020B0604020202020204" pitchFamily="34" charset="0"/>
              </a:defRPr>
            </a:lvl2pPr>
            <a:lvl3pPr marL="914400" indent="0">
              <a:lnSpc>
                <a:spcPct val="100000"/>
              </a:lnSpc>
              <a:buNone/>
              <a:defRPr sz="2400">
                <a:latin typeface="Arial" panose="020B0604020202020204" pitchFamily="34" charset="0"/>
                <a:cs typeface="Arial" panose="020B0604020202020204" pitchFamily="34" charset="0"/>
              </a:defRPr>
            </a:lvl3pPr>
            <a:lvl4pPr marL="1371600" indent="0">
              <a:lnSpc>
                <a:spcPct val="100000"/>
              </a:lnSpc>
              <a:buNone/>
              <a:defRPr sz="2400">
                <a:latin typeface="Arial" panose="020B0604020202020204" pitchFamily="34" charset="0"/>
                <a:cs typeface="Arial" panose="020B0604020202020204" pitchFamily="34" charset="0"/>
              </a:defRPr>
            </a:lvl4pPr>
            <a:lvl5pPr marL="1828800" indent="0">
              <a:lnSpc>
                <a:spcPct val="100000"/>
              </a:lnSpc>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7"/>
          <p:cNvSpPr>
            <a:spLocks noGrp="1"/>
          </p:cNvSpPr>
          <p:nvPr>
            <p:ph type="body" sz="quarter" idx="14"/>
          </p:nvPr>
        </p:nvSpPr>
        <p:spPr>
          <a:xfrm>
            <a:off x="457200" y="5011134"/>
            <a:ext cx="8229600" cy="649288"/>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marL="457200" indent="0">
              <a:lnSpc>
                <a:spcPct val="100000"/>
              </a:lnSpc>
              <a:buNone/>
              <a:defRPr sz="2400">
                <a:latin typeface="Arial" panose="020B0604020202020204" pitchFamily="34" charset="0"/>
                <a:cs typeface="Arial" panose="020B0604020202020204" pitchFamily="34" charset="0"/>
              </a:defRPr>
            </a:lvl2pPr>
            <a:lvl3pPr marL="914400" indent="0">
              <a:lnSpc>
                <a:spcPct val="100000"/>
              </a:lnSpc>
              <a:buNone/>
              <a:defRPr sz="2400">
                <a:latin typeface="Arial" panose="020B0604020202020204" pitchFamily="34" charset="0"/>
                <a:cs typeface="Arial" panose="020B0604020202020204" pitchFamily="34" charset="0"/>
              </a:defRPr>
            </a:lvl3pPr>
            <a:lvl4pPr marL="1371600" indent="0">
              <a:lnSpc>
                <a:spcPct val="100000"/>
              </a:lnSpc>
              <a:buNone/>
              <a:defRPr sz="2400">
                <a:latin typeface="Arial" panose="020B0604020202020204" pitchFamily="34" charset="0"/>
                <a:cs typeface="Arial" panose="020B0604020202020204" pitchFamily="34" charset="0"/>
              </a:defRPr>
            </a:lvl4pPr>
            <a:lvl5pPr marL="1828800" indent="0">
              <a:lnSpc>
                <a:spcPct val="100000"/>
              </a:lnSpc>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7"/>
          <p:cNvSpPr>
            <a:spLocks noGrp="1"/>
          </p:cNvSpPr>
          <p:nvPr>
            <p:ph type="body" sz="quarter" idx="15"/>
          </p:nvPr>
        </p:nvSpPr>
        <p:spPr>
          <a:xfrm>
            <a:off x="457200" y="5625117"/>
            <a:ext cx="8229600" cy="649288"/>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marL="457200" indent="0">
              <a:lnSpc>
                <a:spcPct val="100000"/>
              </a:lnSpc>
              <a:buNone/>
              <a:defRPr sz="2400">
                <a:latin typeface="Arial" panose="020B0604020202020204" pitchFamily="34" charset="0"/>
                <a:cs typeface="Arial" panose="020B0604020202020204" pitchFamily="34" charset="0"/>
              </a:defRPr>
            </a:lvl2pPr>
            <a:lvl3pPr marL="914400" indent="0">
              <a:lnSpc>
                <a:spcPct val="100000"/>
              </a:lnSpc>
              <a:buNone/>
              <a:defRPr sz="2400">
                <a:latin typeface="Arial" panose="020B0604020202020204" pitchFamily="34" charset="0"/>
                <a:cs typeface="Arial" panose="020B0604020202020204" pitchFamily="34" charset="0"/>
              </a:defRPr>
            </a:lvl3pPr>
            <a:lvl4pPr marL="1371600" indent="0">
              <a:lnSpc>
                <a:spcPct val="100000"/>
              </a:lnSpc>
              <a:buNone/>
              <a:defRPr sz="2400">
                <a:latin typeface="Arial" panose="020B0604020202020204" pitchFamily="34" charset="0"/>
                <a:cs typeface="Arial" panose="020B0604020202020204" pitchFamily="34" charset="0"/>
              </a:defRPr>
            </a:lvl4pPr>
            <a:lvl5pPr marL="1828800" indent="0">
              <a:lnSpc>
                <a:spcPct val="100000"/>
              </a:lnSpc>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18531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_All in on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0500" y="387280"/>
            <a:ext cx="8763000" cy="733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56615" y="192024"/>
            <a:ext cx="8430768" cy="1143000"/>
          </a:xfrm>
        </p:spPr>
        <p:txBody>
          <a:bodyPr>
            <a:normAutofit/>
          </a:bodyPr>
          <a:lstStyle>
            <a:lvl1pPr>
              <a:defRPr sz="4000">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14-04-2020</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8" name="Text Placeholder 7" hidden="1"/>
          <p:cNvSpPr>
            <a:spLocks noGrp="1"/>
          </p:cNvSpPr>
          <p:nvPr>
            <p:ph type="body" sz="quarter" idx="13"/>
          </p:nvPr>
        </p:nvSpPr>
        <p:spPr>
          <a:xfrm>
            <a:off x="457200" y="144475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Slide Number Placeholder 3"/>
          <p:cNvSpPr txBox="1">
            <a:spLocks/>
          </p:cNvSpPr>
          <p:nvPr userDrawn="1"/>
        </p:nvSpPr>
        <p:spPr>
          <a:xfrm>
            <a:off x="8494776" y="6391656"/>
            <a:ext cx="649224"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mtClean="0">
                <a:solidFill>
                  <a:srgbClr val="000000"/>
                </a:solidFill>
                <a:latin typeface="Arial" panose="020B0604020202020204" pitchFamily="34" charset="0"/>
                <a:cs typeface="Arial" panose="020B0604020202020204" pitchFamily="34" charset="0"/>
              </a:rPr>
              <a:pPr/>
              <a:t>‹#›</a:t>
            </a:fld>
            <a:endParaRPr lang="en-IN" dirty="0">
              <a:solidFill>
                <a:srgbClr val="000000"/>
              </a:solidFill>
              <a:latin typeface="Arial" panose="020B0604020202020204" pitchFamily="34" charset="0"/>
              <a:cs typeface="Arial" panose="020B0604020202020204" pitchFamily="34" charset="0"/>
            </a:endParaRPr>
          </a:p>
        </p:txBody>
      </p:sp>
      <p:sp>
        <p:nvSpPr>
          <p:cNvPr id="12" name="Text Placeholder 7" hidden="1"/>
          <p:cNvSpPr>
            <a:spLocks noGrp="1"/>
          </p:cNvSpPr>
          <p:nvPr>
            <p:ph type="body" sz="quarter" idx="14"/>
          </p:nvPr>
        </p:nvSpPr>
        <p:spPr>
          <a:xfrm>
            <a:off x="470174" y="2144074"/>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7" hidden="1"/>
          <p:cNvSpPr>
            <a:spLocks noGrp="1"/>
          </p:cNvSpPr>
          <p:nvPr>
            <p:ph type="body" sz="quarter" idx="15"/>
          </p:nvPr>
        </p:nvSpPr>
        <p:spPr>
          <a:xfrm>
            <a:off x="470174" y="2727927"/>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7"/>
          <p:cNvSpPr>
            <a:spLocks noGrp="1"/>
          </p:cNvSpPr>
          <p:nvPr>
            <p:ph type="body" sz="quarter" idx="16"/>
          </p:nvPr>
        </p:nvSpPr>
        <p:spPr>
          <a:xfrm>
            <a:off x="470174" y="3355310"/>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Text Placeholder 7"/>
          <p:cNvSpPr>
            <a:spLocks noGrp="1"/>
          </p:cNvSpPr>
          <p:nvPr>
            <p:ph type="body" sz="quarter" idx="17"/>
          </p:nvPr>
        </p:nvSpPr>
        <p:spPr>
          <a:xfrm>
            <a:off x="470174" y="3966050"/>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Text Placeholder 7"/>
          <p:cNvSpPr>
            <a:spLocks noGrp="1"/>
          </p:cNvSpPr>
          <p:nvPr>
            <p:ph type="body" sz="quarter" idx="18"/>
          </p:nvPr>
        </p:nvSpPr>
        <p:spPr>
          <a:xfrm>
            <a:off x="470174" y="459343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ext Placeholder 7"/>
          <p:cNvSpPr>
            <a:spLocks noGrp="1"/>
          </p:cNvSpPr>
          <p:nvPr>
            <p:ph type="body" sz="quarter" idx="19"/>
          </p:nvPr>
        </p:nvSpPr>
        <p:spPr>
          <a:xfrm>
            <a:off x="470174" y="4878605"/>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Text Placeholder 7"/>
          <p:cNvSpPr>
            <a:spLocks noGrp="1"/>
          </p:cNvSpPr>
          <p:nvPr>
            <p:ph type="body" sz="quarter" idx="20"/>
          </p:nvPr>
        </p:nvSpPr>
        <p:spPr>
          <a:xfrm>
            <a:off x="470174" y="5505988"/>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Text Placeholder 7"/>
          <p:cNvSpPr>
            <a:spLocks noGrp="1"/>
          </p:cNvSpPr>
          <p:nvPr>
            <p:ph type="body" sz="quarter" idx="21"/>
          </p:nvPr>
        </p:nvSpPr>
        <p:spPr>
          <a:xfrm>
            <a:off x="457200" y="398269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7"/>
          <p:cNvSpPr>
            <a:spLocks noGrp="1"/>
          </p:cNvSpPr>
          <p:nvPr>
            <p:ph type="body" sz="quarter" idx="22"/>
          </p:nvPr>
        </p:nvSpPr>
        <p:spPr>
          <a:xfrm>
            <a:off x="457200" y="4610076"/>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7"/>
          <p:cNvSpPr>
            <a:spLocks noGrp="1"/>
          </p:cNvSpPr>
          <p:nvPr>
            <p:ph type="body" sz="quarter" idx="23"/>
          </p:nvPr>
        </p:nvSpPr>
        <p:spPr>
          <a:xfrm>
            <a:off x="457200" y="4895248"/>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7"/>
          <p:cNvSpPr>
            <a:spLocks noGrp="1"/>
          </p:cNvSpPr>
          <p:nvPr>
            <p:ph type="body" sz="quarter" idx="24"/>
          </p:nvPr>
        </p:nvSpPr>
        <p:spPr>
          <a:xfrm>
            <a:off x="457200" y="5522631"/>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able Placeholder 8"/>
          <p:cNvSpPr>
            <a:spLocks noGrp="1"/>
          </p:cNvSpPr>
          <p:nvPr>
            <p:ph type="tbl" sz="quarter" idx="25"/>
          </p:nvPr>
        </p:nvSpPr>
        <p:spPr>
          <a:xfrm>
            <a:off x="423447" y="1444625"/>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3" name="Table Placeholder 8"/>
          <p:cNvSpPr>
            <a:spLocks noGrp="1"/>
          </p:cNvSpPr>
          <p:nvPr>
            <p:ph type="tbl" sz="quarter" idx="26"/>
          </p:nvPr>
        </p:nvSpPr>
        <p:spPr>
          <a:xfrm>
            <a:off x="423447" y="1995868"/>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4" name="Table Placeholder 8"/>
          <p:cNvSpPr>
            <a:spLocks noGrp="1"/>
          </p:cNvSpPr>
          <p:nvPr>
            <p:ph type="tbl" sz="quarter" idx="27"/>
          </p:nvPr>
        </p:nvSpPr>
        <p:spPr>
          <a:xfrm>
            <a:off x="423447" y="2551316"/>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5" name="Table Placeholder 8"/>
          <p:cNvSpPr>
            <a:spLocks noGrp="1"/>
          </p:cNvSpPr>
          <p:nvPr>
            <p:ph type="tbl" sz="quarter" idx="28"/>
          </p:nvPr>
        </p:nvSpPr>
        <p:spPr>
          <a:xfrm>
            <a:off x="423446" y="3081013"/>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6" name="Picture Placeholder 25"/>
          <p:cNvSpPr>
            <a:spLocks noGrp="1"/>
          </p:cNvSpPr>
          <p:nvPr>
            <p:ph type="pic" sz="quarter" idx="29"/>
          </p:nvPr>
        </p:nvSpPr>
        <p:spPr>
          <a:xfrm>
            <a:off x="608977" y="1471613"/>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7" name="Picture Placeholder 25"/>
          <p:cNvSpPr>
            <a:spLocks noGrp="1"/>
          </p:cNvSpPr>
          <p:nvPr>
            <p:ph type="pic" sz="quarter" idx="30"/>
          </p:nvPr>
        </p:nvSpPr>
        <p:spPr>
          <a:xfrm>
            <a:off x="2937838" y="1479934"/>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8" name="Picture Placeholder 25"/>
          <p:cNvSpPr>
            <a:spLocks noGrp="1"/>
          </p:cNvSpPr>
          <p:nvPr>
            <p:ph type="pic" sz="quarter" idx="31"/>
          </p:nvPr>
        </p:nvSpPr>
        <p:spPr>
          <a:xfrm>
            <a:off x="5266700" y="147161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9" name="Picture Placeholder 25"/>
          <p:cNvSpPr>
            <a:spLocks noGrp="1"/>
          </p:cNvSpPr>
          <p:nvPr>
            <p:ph type="pic" sz="quarter" idx="32"/>
          </p:nvPr>
        </p:nvSpPr>
        <p:spPr>
          <a:xfrm>
            <a:off x="608403" y="2344075"/>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0" name="Picture Placeholder 25"/>
          <p:cNvSpPr>
            <a:spLocks noGrp="1"/>
          </p:cNvSpPr>
          <p:nvPr>
            <p:ph type="pic" sz="quarter" idx="33"/>
          </p:nvPr>
        </p:nvSpPr>
        <p:spPr>
          <a:xfrm>
            <a:off x="3028950" y="2344075"/>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1" name="Picture Placeholder 25"/>
          <p:cNvSpPr>
            <a:spLocks noGrp="1"/>
          </p:cNvSpPr>
          <p:nvPr>
            <p:ph type="pic" sz="quarter" idx="34"/>
          </p:nvPr>
        </p:nvSpPr>
        <p:spPr>
          <a:xfrm>
            <a:off x="5449497" y="2375721"/>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2" name="Picture Placeholder 25"/>
          <p:cNvSpPr>
            <a:spLocks noGrp="1"/>
          </p:cNvSpPr>
          <p:nvPr>
            <p:ph type="pic" sz="quarter" idx="35"/>
          </p:nvPr>
        </p:nvSpPr>
        <p:spPr>
          <a:xfrm>
            <a:off x="603685" y="3211826"/>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3" name="Picture Placeholder 25"/>
          <p:cNvSpPr>
            <a:spLocks noGrp="1"/>
          </p:cNvSpPr>
          <p:nvPr>
            <p:ph type="pic" sz="quarter" idx="36"/>
          </p:nvPr>
        </p:nvSpPr>
        <p:spPr>
          <a:xfrm>
            <a:off x="3024232" y="3211826"/>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4" name="Picture Placeholder 25"/>
          <p:cNvSpPr>
            <a:spLocks noGrp="1"/>
          </p:cNvSpPr>
          <p:nvPr>
            <p:ph type="pic" sz="quarter" idx="37"/>
          </p:nvPr>
        </p:nvSpPr>
        <p:spPr>
          <a:xfrm>
            <a:off x="5444779" y="324347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5" name="Picture Placeholder 25"/>
          <p:cNvSpPr>
            <a:spLocks noGrp="1"/>
          </p:cNvSpPr>
          <p:nvPr>
            <p:ph type="pic" sz="quarter" idx="38"/>
          </p:nvPr>
        </p:nvSpPr>
        <p:spPr>
          <a:xfrm>
            <a:off x="603685" y="412639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6" name="Picture Placeholder 25"/>
          <p:cNvSpPr>
            <a:spLocks noGrp="1"/>
          </p:cNvSpPr>
          <p:nvPr>
            <p:ph type="pic" sz="quarter" idx="39"/>
          </p:nvPr>
        </p:nvSpPr>
        <p:spPr>
          <a:xfrm>
            <a:off x="3024232" y="412639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7" name="Picture Placeholder 25"/>
          <p:cNvSpPr>
            <a:spLocks noGrp="1"/>
          </p:cNvSpPr>
          <p:nvPr>
            <p:ph type="pic" sz="quarter" idx="40"/>
          </p:nvPr>
        </p:nvSpPr>
        <p:spPr>
          <a:xfrm>
            <a:off x="5444779" y="4158038"/>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8" name="Picture Placeholder 25"/>
          <p:cNvSpPr>
            <a:spLocks noGrp="1"/>
          </p:cNvSpPr>
          <p:nvPr>
            <p:ph type="pic" sz="quarter" idx="41"/>
          </p:nvPr>
        </p:nvSpPr>
        <p:spPr>
          <a:xfrm>
            <a:off x="760803" y="4655340"/>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9" name="Picture Placeholder 25"/>
          <p:cNvSpPr>
            <a:spLocks noGrp="1"/>
          </p:cNvSpPr>
          <p:nvPr>
            <p:ph type="pic" sz="quarter" idx="42"/>
          </p:nvPr>
        </p:nvSpPr>
        <p:spPr>
          <a:xfrm>
            <a:off x="3181350" y="4655340"/>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40" name="Picture Placeholder 25"/>
          <p:cNvSpPr>
            <a:spLocks noGrp="1"/>
          </p:cNvSpPr>
          <p:nvPr>
            <p:ph type="pic" sz="quarter" idx="43"/>
          </p:nvPr>
        </p:nvSpPr>
        <p:spPr>
          <a:xfrm>
            <a:off x="5601897" y="4686986"/>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Tree>
    <p:extLst>
      <p:ext uri="{BB962C8B-B14F-4D97-AF65-F5344CB8AC3E}">
        <p14:creationId xmlns:p14="http://schemas.microsoft.com/office/powerpoint/2010/main" val="232550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38649-EA52-4F6F-A9BA-CF3920DD1EED}" type="datetime1">
              <a:rPr lang="en-IN" smtClean="0"/>
              <a:t>14-04-2020</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409848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CA1E6-0660-490A-B2E9-7EF4EAE20A05}" type="datetime1">
              <a:rPr lang="en-IN" smtClean="0"/>
              <a:t>14-04-2020</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6822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DE4E4-5CAA-46CA-85DC-EB089A2E8FC9}" type="datetime1">
              <a:rPr lang="en-IN" smtClean="0"/>
              <a:t>14-04-2020</a:t>
            </a:fld>
            <a:endParaRPr lang="en-IN"/>
          </a:p>
        </p:txBody>
      </p:sp>
      <p:sp>
        <p:nvSpPr>
          <p:cNvPr id="6" name="Footer Placeholder 5"/>
          <p:cNvSpPr>
            <a:spLocks noGrp="1"/>
          </p:cNvSpPr>
          <p:nvPr>
            <p:ph type="ftr" sz="quarter" idx="11"/>
          </p:nvPr>
        </p:nvSpPr>
        <p:spPr/>
        <p:txBody>
          <a:bodyPr/>
          <a:lstStyle/>
          <a:p>
            <a:r>
              <a:rPr lang="en-IN"/>
              <a:t>Copyright © Cengage Learning. All rights reserved. </a:t>
            </a:r>
          </a:p>
        </p:txBody>
      </p:sp>
      <p:sp>
        <p:nvSpPr>
          <p:cNvPr id="7" name="Slide Number Placeholder 6"/>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84888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8165B-E190-40F2-8101-43E7504CF5F1}" type="datetime1">
              <a:rPr lang="en-IN" smtClean="0"/>
              <a:t>14-04-2020</a:t>
            </a:fld>
            <a:endParaRPr lang="en-IN"/>
          </a:p>
        </p:txBody>
      </p:sp>
      <p:sp>
        <p:nvSpPr>
          <p:cNvPr id="8" name="Footer Placeholder 7"/>
          <p:cNvSpPr>
            <a:spLocks noGrp="1"/>
          </p:cNvSpPr>
          <p:nvPr>
            <p:ph type="ftr" sz="quarter" idx="11"/>
          </p:nvPr>
        </p:nvSpPr>
        <p:spPr/>
        <p:txBody>
          <a:bodyPr/>
          <a:lstStyle/>
          <a:p>
            <a:r>
              <a:rPr lang="en-IN"/>
              <a:t>Copyright © Cengage Learning. All rights reserved. </a:t>
            </a:r>
          </a:p>
        </p:txBody>
      </p:sp>
      <p:sp>
        <p:nvSpPr>
          <p:cNvPr id="9" name="Slide Number Placeholder 8"/>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59508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BACF9A-E8A1-43AF-B7D9-263F9AE2610D}" type="datetime1">
              <a:rPr lang="en-IN" smtClean="0"/>
              <a:t>14-04-2020</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2978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6F3DB-847B-4A18-8621-525FC98EA45F}" type="datetime1">
              <a:rPr lang="en-IN" smtClean="0"/>
              <a:t>14-04-2020</a:t>
            </a:fld>
            <a:endParaRPr lang="en-IN"/>
          </a:p>
        </p:txBody>
      </p:sp>
      <p:sp>
        <p:nvSpPr>
          <p:cNvPr id="3" name="Footer Placeholder 2"/>
          <p:cNvSpPr>
            <a:spLocks noGrp="1"/>
          </p:cNvSpPr>
          <p:nvPr>
            <p:ph type="ftr" sz="quarter" idx="11"/>
          </p:nvPr>
        </p:nvSpPr>
        <p:spPr/>
        <p:txBody>
          <a:bodyPr/>
          <a:lstStyle/>
          <a:p>
            <a:r>
              <a:rPr lang="en-IN"/>
              <a:t>Copyright © Cengage Learning. All rights reserved. </a:t>
            </a:r>
          </a:p>
        </p:txBody>
      </p:sp>
      <p:sp>
        <p:nvSpPr>
          <p:cNvPr id="4" name="Slide Number Placeholder 3"/>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32485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86C78-40C8-4D18-BCAA-247D7F7415BD}" type="datetime1">
              <a:rPr lang="en-IN" smtClean="0"/>
              <a:t>14-04-2020</a:t>
            </a:fld>
            <a:endParaRPr lang="en-IN"/>
          </a:p>
        </p:txBody>
      </p:sp>
      <p:sp>
        <p:nvSpPr>
          <p:cNvPr id="6" name="Footer Placeholder 5"/>
          <p:cNvSpPr>
            <a:spLocks noGrp="1"/>
          </p:cNvSpPr>
          <p:nvPr>
            <p:ph type="ftr" sz="quarter" idx="11"/>
          </p:nvPr>
        </p:nvSpPr>
        <p:spPr/>
        <p:txBody>
          <a:bodyPr/>
          <a:lstStyle/>
          <a:p>
            <a:r>
              <a:rPr lang="en-IN"/>
              <a:t>Copyright © Cengage Learning. All rights reserved. </a:t>
            </a:r>
          </a:p>
        </p:txBody>
      </p:sp>
      <p:sp>
        <p:nvSpPr>
          <p:cNvPr id="7" name="Slide Number Placeholder 6"/>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10719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1E2FC4-1061-4459-8611-D61B517EACA0}" type="datetime1">
              <a:rPr lang="en-IN" smtClean="0"/>
              <a:t>14-04-2020</a:t>
            </a:fld>
            <a:endParaRPr lang="en-IN"/>
          </a:p>
        </p:txBody>
      </p:sp>
      <p:sp>
        <p:nvSpPr>
          <p:cNvPr id="6" name="Footer Placeholder 5"/>
          <p:cNvSpPr>
            <a:spLocks noGrp="1"/>
          </p:cNvSpPr>
          <p:nvPr>
            <p:ph type="ftr" sz="quarter" idx="11"/>
          </p:nvPr>
        </p:nvSpPr>
        <p:spPr/>
        <p:txBody>
          <a:bodyPr/>
          <a:lstStyle/>
          <a:p>
            <a:r>
              <a:rPr lang="en-IN"/>
              <a:t>Copyright © Cengage Learning. All rights reserved. </a:t>
            </a:r>
          </a:p>
        </p:txBody>
      </p:sp>
      <p:sp>
        <p:nvSpPr>
          <p:cNvPr id="7" name="Slide Number Placeholder 6"/>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24032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D9B31-A185-4214-8EBD-9F056A2E125F}" type="datetime1">
              <a:rPr lang="en-IN" smtClean="0"/>
              <a:t>14-04-2020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Copyright © Cengage Learning. All rights reserved. </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F525-DAB2-4BDC-A82F-1466554F68BC}" type="slidenum">
              <a:rPr lang="en-IN" smtClean="0"/>
              <a:t>‹#›</a:t>
            </a:fld>
            <a:endParaRPr lang="en-IN"/>
          </a:p>
        </p:txBody>
      </p:sp>
    </p:spTree>
    <p:extLst>
      <p:ext uri="{BB962C8B-B14F-4D97-AF65-F5344CB8AC3E}">
        <p14:creationId xmlns:p14="http://schemas.microsoft.com/office/powerpoint/2010/main" val="1373062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7" r:id="rId14"/>
    <p:sldLayoutId id="2147483674"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microsoft.com/office/2007/relationships/hdphoto" Target="../media/hdphoto4.wdp"/><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516" y="1"/>
            <a:ext cx="1464025" cy="995081"/>
          </a:xfrm>
        </p:spPr>
        <p:txBody>
          <a:bodyPr/>
          <a:lstStyle/>
          <a:p>
            <a:pPr algn="ctr"/>
            <a:r>
              <a:rPr lang="en-US" sz="400" dirty="0"/>
              <a:t> </a:t>
            </a:r>
            <a:r>
              <a:rPr lang="en-US" sz="7200" dirty="0">
                <a:solidFill>
                  <a:schemeClr val="tx1"/>
                </a:solidFill>
              </a:rPr>
              <a:t>7</a:t>
            </a:r>
            <a:endParaRPr lang="en-IN" dirty="0">
              <a:solidFill>
                <a:schemeClr val="tx1"/>
              </a:solidFill>
            </a:endParaRPr>
          </a:p>
        </p:txBody>
      </p:sp>
      <p:sp>
        <p:nvSpPr>
          <p:cNvPr id="5" name="Text Placeholder 4"/>
          <p:cNvSpPr>
            <a:spLocks noGrp="1"/>
          </p:cNvSpPr>
          <p:nvPr>
            <p:ph type="body" sz="quarter" idx="13"/>
          </p:nvPr>
        </p:nvSpPr>
        <p:spPr>
          <a:xfrm>
            <a:off x="551329" y="1098923"/>
            <a:ext cx="8135472" cy="770219"/>
          </a:xfrm>
        </p:spPr>
        <p:txBody>
          <a:bodyPr>
            <a:normAutofit/>
          </a:bodyPr>
          <a:lstStyle/>
          <a:p>
            <a:r>
              <a:rPr lang="en-IN" dirty="0"/>
              <a:t>The Laplace Transform</a:t>
            </a:r>
            <a:endParaRPr lang="en-IN" dirty="0">
              <a:effectLst>
                <a:outerShdw blurRad="127000" dist="38100" dir="5400000" sx="101000" sy="101000" algn="t" rotWithShape="0">
                  <a:prstClr val="black">
                    <a:alpha val="60000"/>
                  </a:prstClr>
                </a:outerShdw>
              </a:effectLst>
            </a:endParaRPr>
          </a:p>
        </p:txBody>
      </p:sp>
      <p:sp>
        <p:nvSpPr>
          <p:cNvPr id="7" name="Footer Placeholder 6"/>
          <p:cNvSpPr>
            <a:spLocks noGrp="1"/>
          </p:cNvSpPr>
          <p:nvPr>
            <p:ph type="ftr" sz="quarter" idx="15"/>
          </p:nvPr>
        </p:nvSpPr>
        <p:spPr>
          <a:xfrm>
            <a:off x="2199585" y="6356351"/>
            <a:ext cx="4744830" cy="365125"/>
          </a:xfrm>
        </p:spPr>
        <p:txBody>
          <a:bodyPr/>
          <a:lstStyle/>
          <a:p>
            <a:r>
              <a:rPr lang="en-IN" dirty="0">
                <a:solidFill>
                  <a:schemeClr val="tx1"/>
                </a:solidFill>
              </a:rPr>
              <a:t>Copyright © Cengage Learning. All rights reserved. </a:t>
            </a:r>
          </a:p>
        </p:txBody>
      </p:sp>
    </p:spTree>
    <p:extLst>
      <p:ext uri="{BB962C8B-B14F-4D97-AF65-F5344CB8AC3E}">
        <p14:creationId xmlns:p14="http://schemas.microsoft.com/office/powerpoint/2010/main" val="1978217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7.2.1 Inverse Transforms (4 of 4)</a:t>
            </a:r>
          </a:p>
        </p:txBody>
      </p:sp>
      <p:sp>
        <p:nvSpPr>
          <p:cNvPr id="5" name="Text Placeholder 2"/>
          <p:cNvSpPr>
            <a:spLocks noGrp="1"/>
          </p:cNvSpPr>
          <p:nvPr>
            <p:ph type="body" sz="quarter" idx="13"/>
          </p:nvPr>
        </p:nvSpPr>
        <p:spPr>
          <a:xfrm>
            <a:off x="457201" y="1444752"/>
            <a:ext cx="8330182" cy="4219069"/>
          </a:xfrm>
        </p:spPr>
        <p:txBody>
          <a:bodyPr/>
          <a:lstStyle/>
          <a:p>
            <a:r>
              <a:rPr lang="en-IN" b="1" dirty="0">
                <a:solidFill>
                  <a:srgbClr val="5B7C32"/>
                </a:solidFill>
              </a:rPr>
              <a:t>Partial Fractions </a:t>
            </a:r>
          </a:p>
          <a:p>
            <a:r>
              <a:rPr lang="en-IN" dirty="0"/>
              <a:t>Partial fractions play an important role in finding inverse Laplace transforms. The decomposition of a rational expression into component fractions can be done quickly by means of a single command on most computer algebra systems. </a:t>
            </a:r>
          </a:p>
          <a:p>
            <a:endParaRPr lang="en-US" dirty="0"/>
          </a:p>
          <a:p>
            <a:r>
              <a:rPr lang="en-IN" dirty="0"/>
              <a:t>The next example illustrates partial fraction decomposition in the case when the denominator of </a:t>
            </a:r>
            <a:r>
              <a:rPr lang="en-IN" i="1" dirty="0"/>
              <a:t>F</a:t>
            </a:r>
            <a:r>
              <a:rPr lang="en-IN" sz="400" i="1" dirty="0"/>
              <a:t>  </a:t>
            </a:r>
            <a:r>
              <a:rPr lang="en-IN" dirty="0"/>
              <a:t>(</a:t>
            </a:r>
            <a:r>
              <a:rPr lang="en-IN" i="1" dirty="0"/>
              <a:t>s</a:t>
            </a:r>
            <a:r>
              <a:rPr lang="en-IN" dirty="0"/>
              <a:t>) is factorable into </a:t>
            </a:r>
            <a:r>
              <a:rPr lang="en-IN" i="1" dirty="0"/>
              <a:t>distinct linear factors</a:t>
            </a:r>
            <a:r>
              <a:rPr lang="en-IN" dirty="0"/>
              <a:t>.</a:t>
            </a:r>
          </a:p>
        </p:txBody>
      </p:sp>
    </p:spTree>
    <p:extLst>
      <p:ext uri="{BB962C8B-B14F-4D97-AF65-F5344CB8AC3E}">
        <p14:creationId xmlns:p14="http://schemas.microsoft.com/office/powerpoint/2010/main" val="377591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Example 3 – </a:t>
            </a:r>
            <a:r>
              <a:rPr lang="en-IN" sz="2700" dirty="0"/>
              <a:t>Partial Fractions: Distinct Linear Factors</a:t>
            </a:r>
          </a:p>
        </p:txBody>
      </p:sp>
      <p:sp>
        <p:nvSpPr>
          <p:cNvPr id="5" name="Text Placeholder 2"/>
          <p:cNvSpPr>
            <a:spLocks noGrp="1"/>
          </p:cNvSpPr>
          <p:nvPr>
            <p:ph type="body" sz="quarter" idx="13"/>
          </p:nvPr>
        </p:nvSpPr>
        <p:spPr>
          <a:xfrm>
            <a:off x="457200" y="1444752"/>
            <a:ext cx="1506071" cy="585753"/>
          </a:xfrm>
        </p:spPr>
        <p:txBody>
          <a:bodyPr/>
          <a:lstStyle/>
          <a:p>
            <a:r>
              <a:rPr lang="en-IN" dirty="0"/>
              <a:t>Evaluate</a:t>
            </a:r>
          </a:p>
        </p:txBody>
      </p:sp>
      <p:pic>
        <p:nvPicPr>
          <p:cNvPr id="6" name="Picture Placeholder 5"/>
          <p:cNvPicPr>
            <a:picLocks noGrp="1" noChangeAspect="1"/>
          </p:cNvPicPr>
          <p:nvPr>
            <p:ph type="pic" sz="quarter" idx="29"/>
          </p:nvPr>
        </p:nvPicPr>
        <p:blipFill>
          <a:blip r:embed="rId2"/>
          <a:stretch>
            <a:fillRect/>
          </a:stretch>
        </p:blipFill>
        <p:spPr>
          <a:xfrm>
            <a:off x="1770911" y="1269078"/>
            <a:ext cx="3344418" cy="859155"/>
          </a:xfrm>
          <a:prstGeom prst="rect">
            <a:avLst/>
          </a:prstGeom>
        </p:spPr>
      </p:pic>
      <p:sp>
        <p:nvSpPr>
          <p:cNvPr id="7" name="Text Placeholder 2"/>
          <p:cNvSpPr>
            <a:spLocks noGrp="1"/>
          </p:cNvSpPr>
          <p:nvPr>
            <p:ph type="body" sz="quarter" idx="13"/>
          </p:nvPr>
        </p:nvSpPr>
        <p:spPr>
          <a:xfrm>
            <a:off x="457201" y="2495648"/>
            <a:ext cx="8330182" cy="1056184"/>
          </a:xfrm>
        </p:spPr>
        <p:txBody>
          <a:bodyPr/>
          <a:lstStyle/>
          <a:p>
            <a:r>
              <a:rPr lang="en-US" b="1" dirty="0"/>
              <a:t>Solution:</a:t>
            </a:r>
            <a:endParaRPr lang="en-IN" b="1" dirty="0"/>
          </a:p>
          <a:p>
            <a:r>
              <a:rPr lang="en-IN" dirty="0"/>
              <a:t>There exist unique real constants </a:t>
            </a:r>
            <a:r>
              <a:rPr lang="en-IN" i="1" dirty="0"/>
              <a:t>A</a:t>
            </a:r>
            <a:r>
              <a:rPr lang="en-IN" dirty="0"/>
              <a:t>, </a:t>
            </a:r>
            <a:r>
              <a:rPr lang="en-IN" i="1" dirty="0"/>
              <a:t>B</a:t>
            </a:r>
            <a:r>
              <a:rPr lang="en-IN" dirty="0"/>
              <a:t>, and </a:t>
            </a:r>
            <a:r>
              <a:rPr lang="en-IN" i="1" dirty="0"/>
              <a:t>C </a:t>
            </a:r>
            <a:r>
              <a:rPr lang="en-IN" dirty="0"/>
              <a:t>so that</a:t>
            </a:r>
          </a:p>
        </p:txBody>
      </p:sp>
      <p:pic>
        <p:nvPicPr>
          <p:cNvPr id="8" name="Picture Placeholder 6"/>
          <p:cNvPicPr>
            <a:picLocks noGrp="1" noChangeAspect="1"/>
          </p:cNvPicPr>
          <p:nvPr>
            <p:ph type="pic" sz="quarter" idx="29"/>
          </p:nvPr>
        </p:nvPicPr>
        <p:blipFill rotWithShape="1">
          <a:blip r:embed="rId3"/>
          <a:srcRect r="3704"/>
          <a:stretch/>
        </p:blipFill>
        <p:spPr>
          <a:xfrm>
            <a:off x="541178" y="3641795"/>
            <a:ext cx="8193888" cy="1572197"/>
          </a:xfrm>
          <a:prstGeom prst="rect">
            <a:avLst/>
          </a:prstGeom>
        </p:spPr>
      </p:pic>
    </p:spTree>
    <p:extLst>
      <p:ext uri="{BB962C8B-B14F-4D97-AF65-F5344CB8AC3E}">
        <p14:creationId xmlns:p14="http://schemas.microsoft.com/office/powerpoint/2010/main" val="224938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3 – Solution (1 of 3)</a:t>
            </a:r>
            <a:endParaRPr lang="en-IN" dirty="0"/>
          </a:p>
        </p:txBody>
      </p:sp>
      <p:sp>
        <p:nvSpPr>
          <p:cNvPr id="6" name="Text Placeholder 2"/>
          <p:cNvSpPr>
            <a:spLocks noGrp="1"/>
          </p:cNvSpPr>
          <p:nvPr>
            <p:ph type="body" sz="quarter" idx="13"/>
          </p:nvPr>
        </p:nvSpPr>
        <p:spPr>
          <a:xfrm>
            <a:off x="457200" y="1444752"/>
            <a:ext cx="8330182" cy="816953"/>
          </a:xfrm>
        </p:spPr>
        <p:txBody>
          <a:bodyPr/>
          <a:lstStyle/>
          <a:p>
            <a:r>
              <a:rPr lang="en-IN" dirty="0"/>
              <a:t>Since the denominators are identical, the numerators are identical:</a:t>
            </a:r>
          </a:p>
        </p:txBody>
      </p:sp>
      <p:pic>
        <p:nvPicPr>
          <p:cNvPr id="12" name="Picture Placeholder 11"/>
          <p:cNvPicPr>
            <a:picLocks noGrp="1" noChangeAspect="1"/>
          </p:cNvPicPr>
          <p:nvPr>
            <p:ph type="pic" sz="quarter" idx="29"/>
          </p:nvPr>
        </p:nvPicPr>
        <p:blipFill>
          <a:blip r:embed="rId2"/>
          <a:stretch>
            <a:fillRect/>
          </a:stretch>
        </p:blipFill>
        <p:spPr>
          <a:xfrm>
            <a:off x="441769" y="2516663"/>
            <a:ext cx="8260461" cy="440055"/>
          </a:xfrm>
          <a:prstGeom prst="rect">
            <a:avLst/>
          </a:prstGeom>
        </p:spPr>
      </p:pic>
      <p:sp>
        <p:nvSpPr>
          <p:cNvPr id="9" name="Text Placeholder 2"/>
          <p:cNvSpPr>
            <a:spLocks noGrp="1"/>
          </p:cNvSpPr>
          <p:nvPr>
            <p:ph type="body" sz="quarter" idx="13"/>
          </p:nvPr>
        </p:nvSpPr>
        <p:spPr>
          <a:xfrm>
            <a:off x="457201" y="3587488"/>
            <a:ext cx="8330182" cy="1325712"/>
          </a:xfrm>
        </p:spPr>
        <p:txBody>
          <a:bodyPr/>
          <a:lstStyle/>
          <a:p>
            <a:r>
              <a:rPr lang="en-IN" dirty="0"/>
              <a:t>By comparing coefficients of powers of </a:t>
            </a:r>
            <a:r>
              <a:rPr lang="en-IN" i="1" dirty="0"/>
              <a:t>s </a:t>
            </a:r>
            <a:r>
              <a:rPr lang="en-IN" dirty="0"/>
              <a:t>on both sides of the equality, we know that (3) is equivalent to a system of three equations in the three unknowns </a:t>
            </a:r>
            <a:r>
              <a:rPr lang="en-IN" i="1" dirty="0"/>
              <a:t>A</a:t>
            </a:r>
            <a:r>
              <a:rPr lang="en-IN" dirty="0"/>
              <a:t>, </a:t>
            </a:r>
            <a:r>
              <a:rPr lang="en-IN" i="1" dirty="0"/>
              <a:t>B</a:t>
            </a:r>
            <a:r>
              <a:rPr lang="en-IN" dirty="0"/>
              <a:t>, and </a:t>
            </a:r>
            <a:r>
              <a:rPr lang="en-IN" i="1" dirty="0"/>
              <a:t>C. </a:t>
            </a:r>
            <a:endParaRPr lang="en-IN" dirty="0"/>
          </a:p>
        </p:txBody>
      </p:sp>
    </p:spTree>
    <p:extLst>
      <p:ext uri="{BB962C8B-B14F-4D97-AF65-F5344CB8AC3E}">
        <p14:creationId xmlns:p14="http://schemas.microsoft.com/office/powerpoint/2010/main" val="153010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3 – Solution (2 of 3)</a:t>
            </a:r>
            <a:endParaRPr lang="en-IN" dirty="0"/>
          </a:p>
        </p:txBody>
      </p:sp>
      <p:sp>
        <p:nvSpPr>
          <p:cNvPr id="5" name="Text Placeholder 2"/>
          <p:cNvSpPr>
            <a:spLocks noGrp="1"/>
          </p:cNvSpPr>
          <p:nvPr>
            <p:ph type="body" sz="quarter" idx="13"/>
          </p:nvPr>
        </p:nvSpPr>
        <p:spPr>
          <a:xfrm>
            <a:off x="457201" y="1444751"/>
            <a:ext cx="8330182" cy="2888709"/>
          </a:xfrm>
        </p:spPr>
        <p:txBody>
          <a:bodyPr/>
          <a:lstStyle/>
          <a:p>
            <a:r>
              <a:rPr lang="en-IN" dirty="0"/>
              <a:t>However, there is a shortcut for determining these unknowns. If we set </a:t>
            </a:r>
            <a:r>
              <a:rPr lang="en-IN" i="1" dirty="0"/>
              <a:t>s = </a:t>
            </a:r>
            <a:r>
              <a:rPr lang="en-IN" dirty="0"/>
              <a:t>1, </a:t>
            </a:r>
            <a:r>
              <a:rPr lang="en-IN" i="1" dirty="0"/>
              <a:t>s </a:t>
            </a:r>
            <a:r>
              <a:rPr lang="en-IN" dirty="0"/>
              <a:t>= 2, and </a:t>
            </a:r>
            <a:r>
              <a:rPr lang="en-IN" i="1" dirty="0"/>
              <a:t>s </a:t>
            </a:r>
            <a:r>
              <a:rPr lang="en-IN" dirty="0"/>
              <a:t>= −4 in (3), we obtain, respectively,</a:t>
            </a:r>
          </a:p>
          <a:p>
            <a:endParaRPr lang="en-IN" sz="800" dirty="0"/>
          </a:p>
          <a:p>
            <a:pPr marL="577850"/>
            <a:r>
              <a:rPr lang="en-US" dirty="0"/>
              <a:t>16 = </a:t>
            </a:r>
            <a:r>
              <a:rPr lang="en-US" i="1" dirty="0"/>
              <a:t>A</a:t>
            </a:r>
            <a:r>
              <a:rPr lang="en-US" dirty="0"/>
              <a:t>(−1)(5),     25 = </a:t>
            </a:r>
            <a:r>
              <a:rPr lang="en-US" i="1" dirty="0"/>
              <a:t>B</a:t>
            </a:r>
            <a:r>
              <a:rPr lang="en-US" dirty="0"/>
              <a:t>(1)(6),     and    1 = </a:t>
            </a:r>
            <a:r>
              <a:rPr lang="en-US" i="1" dirty="0"/>
              <a:t>C</a:t>
            </a:r>
            <a:r>
              <a:rPr lang="en-US" dirty="0"/>
              <a:t>(−5)(−6),</a:t>
            </a:r>
            <a:endParaRPr lang="en-US" sz="100" dirty="0"/>
          </a:p>
          <a:p>
            <a:endParaRPr lang="en-US" sz="800" dirty="0"/>
          </a:p>
          <a:p>
            <a:r>
              <a:rPr lang="en-US" dirty="0"/>
              <a:t>and so</a:t>
            </a:r>
            <a:endParaRPr lang="en-IN" dirty="0"/>
          </a:p>
          <a:p>
            <a:endParaRPr lang="en-IN" dirty="0"/>
          </a:p>
        </p:txBody>
      </p:sp>
      <p:pic>
        <p:nvPicPr>
          <p:cNvPr id="11" name="Picture Placeholder 10"/>
          <p:cNvPicPr>
            <a:picLocks noGrp="1" noChangeAspect="1"/>
          </p:cNvPicPr>
          <p:nvPr>
            <p:ph type="pic" sz="quarter" idx="29"/>
          </p:nvPr>
        </p:nvPicPr>
        <p:blipFill>
          <a:blip r:embed="rId2"/>
          <a:stretch>
            <a:fillRect/>
          </a:stretch>
        </p:blipFill>
        <p:spPr>
          <a:xfrm>
            <a:off x="1572908" y="3598541"/>
            <a:ext cx="3486150" cy="552450"/>
          </a:xfrm>
          <a:prstGeom prst="rect">
            <a:avLst/>
          </a:prstGeom>
        </p:spPr>
      </p:pic>
    </p:spTree>
    <p:extLst>
      <p:ext uri="{BB962C8B-B14F-4D97-AF65-F5344CB8AC3E}">
        <p14:creationId xmlns:p14="http://schemas.microsoft.com/office/powerpoint/2010/main" val="406509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3 – Solution (3 of 3)</a:t>
            </a:r>
            <a:endParaRPr lang="en-IN" dirty="0"/>
          </a:p>
        </p:txBody>
      </p:sp>
      <p:sp>
        <p:nvSpPr>
          <p:cNvPr id="3" name="Text Placeholder 2"/>
          <p:cNvSpPr>
            <a:spLocks noGrp="1"/>
          </p:cNvSpPr>
          <p:nvPr>
            <p:ph type="body" sz="quarter" idx="13"/>
          </p:nvPr>
        </p:nvSpPr>
        <p:spPr/>
        <p:txBody>
          <a:bodyPr/>
          <a:lstStyle/>
          <a:p>
            <a:r>
              <a:rPr lang="en-IN" dirty="0"/>
              <a:t>Hence the partial fraction decomposition is</a:t>
            </a:r>
          </a:p>
        </p:txBody>
      </p:sp>
      <p:pic>
        <p:nvPicPr>
          <p:cNvPr id="6" name="Picture Placeholder 5"/>
          <p:cNvPicPr>
            <a:picLocks noGrp="1" noChangeAspect="1"/>
          </p:cNvPicPr>
          <p:nvPr>
            <p:ph type="pic" sz="quarter" idx="29"/>
          </p:nvPr>
        </p:nvPicPr>
        <p:blipFill>
          <a:blip r:embed="rId2"/>
          <a:stretch>
            <a:fillRect/>
          </a:stretch>
        </p:blipFill>
        <p:spPr>
          <a:xfrm>
            <a:off x="1155550" y="2071051"/>
            <a:ext cx="6644640" cy="742950"/>
          </a:xfrm>
          <a:prstGeom prst="rect">
            <a:avLst/>
          </a:prstGeom>
        </p:spPr>
      </p:pic>
      <p:sp>
        <p:nvSpPr>
          <p:cNvPr id="5" name="Text Placeholder 2"/>
          <p:cNvSpPr>
            <a:spLocks noGrp="1"/>
          </p:cNvSpPr>
          <p:nvPr>
            <p:ph type="body" sz="quarter" idx="13"/>
          </p:nvPr>
        </p:nvSpPr>
        <p:spPr>
          <a:xfrm>
            <a:off x="457199" y="3050462"/>
            <a:ext cx="4141695" cy="585753"/>
          </a:xfrm>
        </p:spPr>
        <p:txBody>
          <a:bodyPr/>
          <a:lstStyle/>
          <a:p>
            <a:r>
              <a:rPr lang="en-IN" dirty="0"/>
              <a:t>and thus, from the linearity of</a:t>
            </a:r>
          </a:p>
        </p:txBody>
      </p:sp>
      <p:pic>
        <p:nvPicPr>
          <p:cNvPr id="10" name="Picture Placeholder 9"/>
          <p:cNvPicPr>
            <a:picLocks noGrp="1" noChangeAspect="1"/>
          </p:cNvPicPr>
          <p:nvPr>
            <p:ph type="pic" sz="quarter" idx="29"/>
          </p:nvPr>
        </p:nvPicPr>
        <p:blipFill>
          <a:blip r:embed="rId3"/>
          <a:stretch>
            <a:fillRect/>
          </a:stretch>
        </p:blipFill>
        <p:spPr>
          <a:xfrm>
            <a:off x="4559135" y="3082476"/>
            <a:ext cx="613143" cy="382638"/>
          </a:xfrm>
          <a:prstGeom prst="rect">
            <a:avLst/>
          </a:prstGeom>
        </p:spPr>
      </p:pic>
      <p:sp>
        <p:nvSpPr>
          <p:cNvPr id="11" name="Text Placeholder 2"/>
          <p:cNvSpPr>
            <a:spLocks noGrp="1"/>
          </p:cNvSpPr>
          <p:nvPr>
            <p:ph type="body" sz="quarter" idx="13"/>
          </p:nvPr>
        </p:nvSpPr>
        <p:spPr>
          <a:xfrm>
            <a:off x="457200" y="3050462"/>
            <a:ext cx="8014447" cy="852678"/>
          </a:xfrm>
        </p:spPr>
        <p:txBody>
          <a:bodyPr/>
          <a:lstStyle/>
          <a:p>
            <a:r>
              <a:rPr lang="en-IN" dirty="0"/>
              <a:t>                                                        and part (c) of Theorem 7.2.1,</a:t>
            </a:r>
          </a:p>
        </p:txBody>
      </p:sp>
      <p:pic>
        <p:nvPicPr>
          <p:cNvPr id="20" name="Picture Placeholder 19"/>
          <p:cNvPicPr>
            <a:picLocks noGrp="1" noChangeAspect="1"/>
          </p:cNvPicPr>
          <p:nvPr>
            <p:ph type="pic" sz="quarter" idx="29"/>
          </p:nvPr>
        </p:nvPicPr>
        <p:blipFill>
          <a:blip r:embed="rId4"/>
          <a:stretch>
            <a:fillRect/>
          </a:stretch>
        </p:blipFill>
        <p:spPr>
          <a:xfrm>
            <a:off x="520514" y="3951146"/>
            <a:ext cx="8220075" cy="1752600"/>
          </a:xfrm>
          <a:prstGeom prst="rect">
            <a:avLst/>
          </a:prstGeom>
        </p:spPr>
      </p:pic>
    </p:spTree>
    <p:extLst>
      <p:ext uri="{BB962C8B-B14F-4D97-AF65-F5344CB8AC3E}">
        <p14:creationId xmlns:p14="http://schemas.microsoft.com/office/powerpoint/2010/main" val="388204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7.2.2 </a:t>
            </a:r>
            <a:r>
              <a:rPr lang="en-US" dirty="0">
                <a:solidFill>
                  <a:srgbClr val="136D95"/>
                </a:solidFill>
              </a:rPr>
              <a:t>Transforms of Derivatives</a:t>
            </a:r>
            <a:endParaRPr lang="en-IN" dirty="0">
              <a:solidFill>
                <a:srgbClr val="136D95"/>
              </a:solidFill>
            </a:endParaRPr>
          </a:p>
        </p:txBody>
      </p:sp>
    </p:spTree>
    <p:extLst>
      <p:ext uri="{BB962C8B-B14F-4D97-AF65-F5344CB8AC3E}">
        <p14:creationId xmlns:p14="http://schemas.microsoft.com/office/powerpoint/2010/main" val="659295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7.2.2 Transforms of Derivatives (1 of 7)</a:t>
            </a:r>
          </a:p>
        </p:txBody>
      </p:sp>
      <p:sp>
        <p:nvSpPr>
          <p:cNvPr id="4" name="Text Placeholder 2"/>
          <p:cNvSpPr>
            <a:spLocks noGrp="1"/>
          </p:cNvSpPr>
          <p:nvPr>
            <p:ph type="body" sz="quarter" idx="13"/>
          </p:nvPr>
        </p:nvSpPr>
        <p:spPr>
          <a:xfrm>
            <a:off x="497541" y="1511987"/>
            <a:ext cx="8175813" cy="457200"/>
          </a:xfrm>
          <a:solidFill>
            <a:srgbClr val="F79B2E"/>
          </a:solidFill>
        </p:spPr>
        <p:txBody>
          <a:bodyPr/>
          <a:lstStyle/>
          <a:p>
            <a:r>
              <a:rPr lang="en-IN" b="1" dirty="0"/>
              <a:t>Theorem 7.2.2 Transform of a Derivative</a:t>
            </a:r>
            <a:endParaRPr lang="en-US" dirty="0"/>
          </a:p>
        </p:txBody>
      </p:sp>
      <p:sp>
        <p:nvSpPr>
          <p:cNvPr id="6" name="Text Placeholder 2"/>
          <p:cNvSpPr>
            <a:spLocks noGrp="1"/>
          </p:cNvSpPr>
          <p:nvPr>
            <p:ph type="body" sz="quarter" idx="13"/>
          </p:nvPr>
        </p:nvSpPr>
        <p:spPr>
          <a:xfrm>
            <a:off x="500903" y="1511987"/>
            <a:ext cx="8172451" cy="3060013"/>
          </a:xfrm>
          <a:ln w="28575">
            <a:solidFill>
              <a:srgbClr val="F79B2E"/>
            </a:solidFill>
          </a:ln>
        </p:spPr>
        <p:txBody>
          <a:bodyPr/>
          <a:lstStyle/>
          <a:p>
            <a:endParaRPr lang="en-IN" dirty="0"/>
          </a:p>
          <a:p>
            <a:r>
              <a:rPr lang="en-IN" dirty="0"/>
              <a:t>If </a:t>
            </a:r>
          </a:p>
        </p:txBody>
      </p:sp>
      <p:pic>
        <p:nvPicPr>
          <p:cNvPr id="8" name="Picture Placeholder 7"/>
          <p:cNvPicPr>
            <a:picLocks noGrp="1" noChangeAspect="1"/>
          </p:cNvPicPr>
          <p:nvPr>
            <p:ph type="pic" sz="quarter" idx="29"/>
          </p:nvPr>
        </p:nvPicPr>
        <p:blipFill>
          <a:blip r:embed="rId3">
            <a:biLevel thresh="75000"/>
          </a:blip>
          <a:stretch>
            <a:fillRect/>
          </a:stretch>
        </p:blipFill>
        <p:spPr>
          <a:xfrm>
            <a:off x="875242" y="2081749"/>
            <a:ext cx="1603491" cy="301164"/>
          </a:xfrm>
          <a:prstGeom prst="rect">
            <a:avLst/>
          </a:prstGeom>
        </p:spPr>
      </p:pic>
      <p:sp>
        <p:nvSpPr>
          <p:cNvPr id="13" name="Text Placeholder 2"/>
          <p:cNvSpPr>
            <a:spLocks noGrp="1"/>
          </p:cNvSpPr>
          <p:nvPr>
            <p:ph type="body" sz="quarter" idx="13"/>
          </p:nvPr>
        </p:nvSpPr>
        <p:spPr>
          <a:xfrm>
            <a:off x="500903" y="1992318"/>
            <a:ext cx="4837579" cy="424622"/>
          </a:xfrm>
        </p:spPr>
        <p:txBody>
          <a:bodyPr/>
          <a:lstStyle/>
          <a:p>
            <a:r>
              <a:rPr lang="en-IN" dirty="0"/>
              <a:t>                       are continuous on</a:t>
            </a:r>
          </a:p>
        </p:txBody>
      </p:sp>
      <p:pic>
        <p:nvPicPr>
          <p:cNvPr id="20" name="Picture Placeholder 19"/>
          <p:cNvPicPr>
            <a:picLocks noGrp="1" noChangeAspect="1"/>
          </p:cNvPicPr>
          <p:nvPr>
            <p:ph type="pic" sz="quarter" idx="29"/>
          </p:nvPr>
        </p:nvPicPr>
        <p:blipFill rotWithShape="1">
          <a:blip r:embed="rId4">
            <a:biLevel thresh="75000"/>
          </a:blip>
          <a:stretch/>
        </p:blipFill>
        <p:spPr>
          <a:xfrm>
            <a:off x="4989594" y="2003276"/>
            <a:ext cx="1023169" cy="461314"/>
          </a:xfrm>
          <a:prstGeom prst="rect">
            <a:avLst/>
          </a:prstGeom>
          <a:noFill/>
          <a:ln>
            <a:noFill/>
          </a:ln>
        </p:spPr>
      </p:pic>
      <p:sp>
        <p:nvSpPr>
          <p:cNvPr id="24" name="Text Placeholder 2"/>
          <p:cNvSpPr>
            <a:spLocks noGrp="1"/>
          </p:cNvSpPr>
          <p:nvPr>
            <p:ph type="body" sz="quarter" idx="13"/>
          </p:nvPr>
        </p:nvSpPr>
        <p:spPr>
          <a:xfrm>
            <a:off x="500903" y="2002316"/>
            <a:ext cx="8064873" cy="747980"/>
          </a:xfrm>
        </p:spPr>
        <p:txBody>
          <a:bodyPr/>
          <a:lstStyle/>
          <a:p>
            <a:r>
              <a:rPr lang="en-IN" dirty="0"/>
              <a:t>                                                                 and are of exponential order and if</a:t>
            </a:r>
          </a:p>
        </p:txBody>
      </p:sp>
      <p:pic>
        <p:nvPicPr>
          <p:cNvPr id="16" name="Picture Placeholder 15"/>
          <p:cNvPicPr>
            <a:picLocks noGrp="1" noChangeAspect="1"/>
          </p:cNvPicPr>
          <p:nvPr>
            <p:ph type="pic" sz="quarter" idx="29"/>
          </p:nvPr>
        </p:nvPicPr>
        <p:blipFill>
          <a:blip r:embed="rId5">
            <a:biLevel thresh="75000"/>
          </a:blip>
          <a:stretch>
            <a:fillRect/>
          </a:stretch>
        </p:blipFill>
        <p:spPr>
          <a:xfrm>
            <a:off x="3904572" y="2416940"/>
            <a:ext cx="700735" cy="368808"/>
          </a:xfrm>
          <a:prstGeom prst="rect">
            <a:avLst/>
          </a:prstGeom>
        </p:spPr>
      </p:pic>
      <p:sp>
        <p:nvSpPr>
          <p:cNvPr id="21" name="Text Placeholder 2"/>
          <p:cNvSpPr>
            <a:spLocks noGrp="1"/>
          </p:cNvSpPr>
          <p:nvPr>
            <p:ph type="body" sz="quarter" idx="13"/>
          </p:nvPr>
        </p:nvSpPr>
        <p:spPr>
          <a:xfrm>
            <a:off x="4623948" y="2346048"/>
            <a:ext cx="3893910" cy="494812"/>
          </a:xfrm>
        </p:spPr>
        <p:txBody>
          <a:bodyPr/>
          <a:lstStyle/>
          <a:p>
            <a:r>
              <a:rPr lang="en-IN" dirty="0"/>
              <a:t>is piecewise continuous on</a:t>
            </a:r>
          </a:p>
        </p:txBody>
      </p:sp>
      <p:pic>
        <p:nvPicPr>
          <p:cNvPr id="19" name="Picture Placeholder 18"/>
          <p:cNvPicPr>
            <a:picLocks noGrp="1" noChangeAspect="1"/>
          </p:cNvPicPr>
          <p:nvPr>
            <p:ph type="pic" sz="quarter" idx="29"/>
          </p:nvPr>
        </p:nvPicPr>
        <p:blipFill>
          <a:blip r:embed="rId4">
            <a:biLevel thresh="75000"/>
          </a:blip>
          <a:stretch>
            <a:fillRect/>
          </a:stretch>
        </p:blipFill>
        <p:spPr>
          <a:xfrm>
            <a:off x="549874" y="2787683"/>
            <a:ext cx="845595" cy="381251"/>
          </a:xfrm>
          <a:prstGeom prst="rect">
            <a:avLst/>
          </a:prstGeom>
          <a:noFill/>
          <a:ln>
            <a:noFill/>
          </a:ln>
        </p:spPr>
      </p:pic>
      <p:sp>
        <p:nvSpPr>
          <p:cNvPr id="17" name="Text Placeholder 2"/>
          <p:cNvSpPr>
            <a:spLocks noGrp="1"/>
          </p:cNvSpPr>
          <p:nvPr>
            <p:ph type="body" sz="quarter" idx="13"/>
          </p:nvPr>
        </p:nvSpPr>
        <p:spPr>
          <a:xfrm>
            <a:off x="1355654" y="2735972"/>
            <a:ext cx="904314" cy="401506"/>
          </a:xfrm>
        </p:spPr>
        <p:txBody>
          <a:bodyPr/>
          <a:lstStyle/>
          <a:p>
            <a:r>
              <a:rPr lang="en-IN" dirty="0"/>
              <a:t>then</a:t>
            </a:r>
          </a:p>
        </p:txBody>
      </p:sp>
      <p:pic>
        <p:nvPicPr>
          <p:cNvPr id="27" name="Picture Placeholder 26"/>
          <p:cNvPicPr>
            <a:picLocks noGrp="1" noChangeAspect="1"/>
          </p:cNvPicPr>
          <p:nvPr>
            <p:ph type="pic" sz="quarter" idx="29"/>
          </p:nvPr>
        </p:nvPicPr>
        <p:blipFill>
          <a:blip r:embed="rId6">
            <a:extLst>
              <a:ext uri="{BEBA8EAE-BF5A-486C-A8C5-ECC9F3942E4B}">
                <a14:imgProps xmlns:a14="http://schemas.microsoft.com/office/drawing/2010/main">
                  <a14:imgLayer r:embed="rId7">
                    <a14:imgEffect>
                      <a14:sharpenSoften amount="50000"/>
                    </a14:imgEffect>
                    <a14:imgEffect>
                      <a14:brightnessContrast bright="20000" contrast="-40000"/>
                    </a14:imgEffect>
                  </a14:imgLayer>
                </a14:imgProps>
              </a:ext>
            </a:extLst>
          </a:blip>
          <a:stretch>
            <a:fillRect/>
          </a:stretch>
        </p:blipFill>
        <p:spPr>
          <a:xfrm>
            <a:off x="1098042" y="3344400"/>
            <a:ext cx="6825189" cy="337705"/>
          </a:xfrm>
          <a:prstGeom prst="rect">
            <a:avLst/>
          </a:prstGeom>
          <a:noFill/>
          <a:ln>
            <a:noFill/>
          </a:ln>
        </p:spPr>
      </p:pic>
      <p:sp>
        <p:nvSpPr>
          <p:cNvPr id="23" name="Text Placeholder 2"/>
          <p:cNvSpPr>
            <a:spLocks noGrp="1"/>
          </p:cNvSpPr>
          <p:nvPr>
            <p:ph type="body" sz="quarter" idx="13"/>
          </p:nvPr>
        </p:nvSpPr>
        <p:spPr>
          <a:xfrm>
            <a:off x="500904" y="3863046"/>
            <a:ext cx="1101538" cy="587930"/>
          </a:xfrm>
        </p:spPr>
        <p:txBody>
          <a:bodyPr/>
          <a:lstStyle/>
          <a:p>
            <a:r>
              <a:rPr lang="en-IN" dirty="0"/>
              <a:t>where</a:t>
            </a:r>
          </a:p>
        </p:txBody>
      </p:sp>
      <p:pic>
        <p:nvPicPr>
          <p:cNvPr id="26" name="Picture Placeholder 25"/>
          <p:cNvPicPr>
            <a:picLocks noGrp="1" noChangeAspect="1"/>
          </p:cNvPicPr>
          <p:nvPr>
            <p:ph type="pic" sz="quarter" idx="29"/>
          </p:nvPr>
        </p:nvPicPr>
        <p:blipFill>
          <a:blip r:embed="rId8">
            <a:biLevel thresh="75000"/>
          </a:blip>
          <a:stretch>
            <a:fillRect/>
          </a:stretch>
        </p:blipFill>
        <p:spPr>
          <a:xfrm>
            <a:off x="1513591" y="3896036"/>
            <a:ext cx="2014614" cy="456400"/>
          </a:xfrm>
          <a:prstGeom prst="rect">
            <a:avLst/>
          </a:prstGeom>
        </p:spPr>
      </p:pic>
    </p:spTree>
    <p:extLst>
      <p:ext uri="{BB962C8B-B14F-4D97-AF65-F5344CB8AC3E}">
        <p14:creationId xmlns:p14="http://schemas.microsoft.com/office/powerpoint/2010/main" val="63237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7.2.2 Transforms of Derivatives (2 of 7)</a:t>
            </a:r>
          </a:p>
        </p:txBody>
      </p:sp>
      <p:sp>
        <p:nvSpPr>
          <p:cNvPr id="5" name="Text Placeholder 2"/>
          <p:cNvSpPr>
            <a:spLocks noGrp="1"/>
          </p:cNvSpPr>
          <p:nvPr>
            <p:ph type="body" sz="quarter" idx="13"/>
          </p:nvPr>
        </p:nvSpPr>
        <p:spPr>
          <a:xfrm>
            <a:off x="457201" y="1444752"/>
            <a:ext cx="8330182" cy="1260479"/>
          </a:xfrm>
        </p:spPr>
        <p:txBody>
          <a:bodyPr/>
          <a:lstStyle/>
          <a:p>
            <a:r>
              <a:rPr lang="en-IN" b="1" dirty="0">
                <a:solidFill>
                  <a:srgbClr val="5B7C32"/>
                </a:solidFill>
              </a:rPr>
              <a:t>Solving Linear O</a:t>
            </a:r>
            <a:r>
              <a:rPr lang="en-IN" sz="100" b="1" dirty="0">
                <a:solidFill>
                  <a:srgbClr val="5B7C32"/>
                </a:solidFill>
              </a:rPr>
              <a:t> </a:t>
            </a:r>
            <a:r>
              <a:rPr lang="en-IN" b="1" dirty="0">
                <a:solidFill>
                  <a:srgbClr val="5B7C32"/>
                </a:solidFill>
              </a:rPr>
              <a:t>D</a:t>
            </a:r>
            <a:r>
              <a:rPr lang="en-IN" sz="100" b="1" dirty="0">
                <a:solidFill>
                  <a:srgbClr val="5B7C32"/>
                </a:solidFill>
              </a:rPr>
              <a:t> </a:t>
            </a:r>
            <a:r>
              <a:rPr lang="en-IN" b="1" dirty="0" err="1">
                <a:solidFill>
                  <a:srgbClr val="5B7C32"/>
                </a:solidFill>
              </a:rPr>
              <a:t>Es</a:t>
            </a:r>
            <a:endParaRPr lang="en-IN" b="1" dirty="0">
              <a:solidFill>
                <a:srgbClr val="5B7C32"/>
              </a:solidFill>
            </a:endParaRPr>
          </a:p>
          <a:p>
            <a:r>
              <a:rPr lang="en-IN" dirty="0"/>
              <a:t>It is apparent from the general result given in Theorem 7.2.2 that  </a:t>
            </a:r>
            <a:endParaRPr lang="en-IN" b="1" dirty="0">
              <a:solidFill>
                <a:srgbClr val="5B7C32"/>
              </a:solidFill>
            </a:endParaRPr>
          </a:p>
        </p:txBody>
      </p:sp>
      <p:pic>
        <p:nvPicPr>
          <p:cNvPr id="19" name="Picture Placeholder 18"/>
          <p:cNvPicPr>
            <a:picLocks noGrp="1" noChangeAspect="1"/>
          </p:cNvPicPr>
          <p:nvPr>
            <p:ph type="pic" sz="quarter" idx="29"/>
          </p:nvPr>
        </p:nvPicPr>
        <p:blipFill>
          <a:blip r:embed="rId2"/>
          <a:stretch>
            <a:fillRect/>
          </a:stretch>
        </p:blipFill>
        <p:spPr>
          <a:xfrm>
            <a:off x="1140510" y="2408051"/>
            <a:ext cx="1196340" cy="297180"/>
          </a:xfrm>
          <a:prstGeom prst="rect">
            <a:avLst/>
          </a:prstGeom>
        </p:spPr>
      </p:pic>
      <p:sp>
        <p:nvSpPr>
          <p:cNvPr id="20" name="Text Placeholder 2"/>
          <p:cNvSpPr>
            <a:spLocks noGrp="1"/>
          </p:cNvSpPr>
          <p:nvPr>
            <p:ph type="body" sz="quarter" idx="13"/>
          </p:nvPr>
        </p:nvSpPr>
        <p:spPr>
          <a:xfrm>
            <a:off x="2336849" y="2307102"/>
            <a:ext cx="2019998" cy="398129"/>
          </a:xfrm>
        </p:spPr>
        <p:txBody>
          <a:bodyPr/>
          <a:lstStyle/>
          <a:p>
            <a:r>
              <a:rPr lang="en-US" dirty="0"/>
              <a:t>depends on</a:t>
            </a:r>
            <a:endParaRPr lang="en-IN" dirty="0"/>
          </a:p>
        </p:txBody>
      </p:sp>
      <p:pic>
        <p:nvPicPr>
          <p:cNvPr id="23" name="Picture Placeholder 22"/>
          <p:cNvPicPr>
            <a:picLocks noGrp="1" noChangeAspect="1"/>
          </p:cNvPicPr>
          <p:nvPr>
            <p:ph type="pic" sz="quarter" idx="29"/>
          </p:nvPr>
        </p:nvPicPr>
        <p:blipFill>
          <a:blip r:embed="rId3"/>
          <a:stretch>
            <a:fillRect/>
          </a:stretch>
        </p:blipFill>
        <p:spPr>
          <a:xfrm>
            <a:off x="4083401" y="2418338"/>
            <a:ext cx="1575816" cy="276606"/>
          </a:xfrm>
          <a:prstGeom prst="rect">
            <a:avLst/>
          </a:prstGeom>
        </p:spPr>
      </p:pic>
      <p:sp>
        <p:nvSpPr>
          <p:cNvPr id="13" name="Text Placeholder 2"/>
          <p:cNvSpPr>
            <a:spLocks noGrp="1"/>
          </p:cNvSpPr>
          <p:nvPr>
            <p:ph type="body" sz="quarter" idx="13"/>
          </p:nvPr>
        </p:nvSpPr>
        <p:spPr>
          <a:xfrm>
            <a:off x="457202" y="2307102"/>
            <a:ext cx="8330182" cy="3502855"/>
          </a:xfrm>
        </p:spPr>
        <p:txBody>
          <a:bodyPr/>
          <a:lstStyle/>
          <a:p>
            <a:r>
              <a:rPr lang="en-IN" dirty="0"/>
              <a:t>                                                             and the </a:t>
            </a:r>
            <a:r>
              <a:rPr lang="en-IN" i="1" dirty="0"/>
              <a:t>n −</a:t>
            </a:r>
            <a:r>
              <a:rPr lang="en-IN" dirty="0"/>
              <a:t> 1 derivatives of </a:t>
            </a:r>
            <a:r>
              <a:rPr lang="en-IN" i="1" dirty="0"/>
              <a:t>y</a:t>
            </a:r>
            <a:r>
              <a:rPr lang="en-IN" dirty="0"/>
              <a:t>(</a:t>
            </a:r>
            <a:r>
              <a:rPr lang="en-IN" i="1" dirty="0"/>
              <a:t>t</a:t>
            </a:r>
            <a:r>
              <a:rPr lang="en-IN" dirty="0"/>
              <a:t>) evaluated at </a:t>
            </a:r>
            <a:r>
              <a:rPr lang="en-IN" i="1" dirty="0"/>
              <a:t>t </a:t>
            </a:r>
            <a:r>
              <a:rPr lang="en-IN" dirty="0"/>
              <a:t>= 0. </a:t>
            </a:r>
          </a:p>
          <a:p>
            <a:endParaRPr lang="en-IN" dirty="0"/>
          </a:p>
          <a:p>
            <a:r>
              <a:rPr lang="en-IN" dirty="0"/>
              <a:t>This property makes the Laplace transform ideally suited for solving linear initial-value problems in which the differential equation has </a:t>
            </a:r>
            <a:r>
              <a:rPr lang="en-IN" i="1" dirty="0"/>
              <a:t>constant coefficients. </a:t>
            </a:r>
          </a:p>
        </p:txBody>
      </p:sp>
    </p:spTree>
    <p:extLst>
      <p:ext uri="{BB962C8B-B14F-4D97-AF65-F5344CB8AC3E}">
        <p14:creationId xmlns:p14="http://schemas.microsoft.com/office/powerpoint/2010/main" val="110932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IN" sz="3500" dirty="0"/>
              <a:t>7.2.2 Transforms of Derivatives (3 of 7)</a:t>
            </a:r>
          </a:p>
        </p:txBody>
      </p:sp>
      <p:sp>
        <p:nvSpPr>
          <p:cNvPr id="2" name="Text Placeholder 1"/>
          <p:cNvSpPr>
            <a:spLocks noGrp="1"/>
          </p:cNvSpPr>
          <p:nvPr>
            <p:ph type="body" sz="quarter" idx="13"/>
          </p:nvPr>
        </p:nvSpPr>
        <p:spPr>
          <a:xfrm>
            <a:off x="457200" y="1444753"/>
            <a:ext cx="8335962" cy="942539"/>
          </a:xfrm>
        </p:spPr>
        <p:txBody>
          <a:bodyPr/>
          <a:lstStyle/>
          <a:p>
            <a:r>
              <a:rPr lang="en-IN" dirty="0"/>
              <a:t>Such a differential equation is simply a linear combination of terms</a:t>
            </a:r>
          </a:p>
        </p:txBody>
      </p:sp>
      <p:pic>
        <p:nvPicPr>
          <p:cNvPr id="11" name="Picture Placeholder 16"/>
          <p:cNvPicPr>
            <a:picLocks noGrp="1" noChangeAspect="1"/>
          </p:cNvPicPr>
          <p:nvPr>
            <p:ph type="pic" sz="quarter" idx="29"/>
          </p:nvPr>
        </p:nvPicPr>
        <p:blipFill>
          <a:blip r:embed="rId2"/>
          <a:stretch>
            <a:fillRect/>
          </a:stretch>
        </p:blipFill>
        <p:spPr>
          <a:xfrm>
            <a:off x="1358449" y="1858698"/>
            <a:ext cx="2322569" cy="415831"/>
          </a:xfrm>
          <a:prstGeom prst="rect">
            <a:avLst/>
          </a:prstGeom>
        </p:spPr>
      </p:pic>
      <p:pic>
        <p:nvPicPr>
          <p:cNvPr id="6" name="Picture Placeholder 5"/>
          <p:cNvPicPr>
            <a:picLocks noGrp="1" noChangeAspect="1"/>
          </p:cNvPicPr>
          <p:nvPr>
            <p:ph type="pic" sz="quarter" idx="29"/>
          </p:nvPr>
        </p:nvPicPr>
        <p:blipFill>
          <a:blip r:embed="rId3"/>
          <a:stretch>
            <a:fillRect/>
          </a:stretch>
        </p:blipFill>
        <p:spPr>
          <a:xfrm>
            <a:off x="2044827" y="2354468"/>
            <a:ext cx="5054346" cy="1341120"/>
          </a:xfrm>
          <a:prstGeom prst="rect">
            <a:avLst/>
          </a:prstGeom>
        </p:spPr>
      </p:pic>
      <p:sp>
        <p:nvSpPr>
          <p:cNvPr id="10" name="Text Placeholder 2"/>
          <p:cNvSpPr>
            <a:spLocks noGrp="1"/>
          </p:cNvSpPr>
          <p:nvPr>
            <p:ph type="body" sz="quarter" idx="13"/>
          </p:nvPr>
        </p:nvSpPr>
        <p:spPr>
          <a:xfrm>
            <a:off x="497540" y="3810197"/>
            <a:ext cx="8449512" cy="1243998"/>
          </a:xfrm>
        </p:spPr>
        <p:txBody>
          <a:bodyPr/>
          <a:lstStyle/>
          <a:p>
            <a:r>
              <a:rPr lang="en-IN" dirty="0"/>
              <a:t>where the </a:t>
            </a:r>
            <a:r>
              <a:rPr lang="en-IN" i="1" dirty="0" err="1"/>
              <a:t>a</a:t>
            </a:r>
            <a:r>
              <a:rPr lang="en-IN" i="1" baseline="-25000" dirty="0" err="1"/>
              <a:t>i</a:t>
            </a:r>
            <a:r>
              <a:rPr lang="en-IN" dirty="0"/>
              <a:t>, </a:t>
            </a:r>
            <a:r>
              <a:rPr lang="en-IN" i="1" dirty="0" err="1"/>
              <a:t>i</a:t>
            </a:r>
            <a:r>
              <a:rPr lang="en-IN" i="1" dirty="0"/>
              <a:t> </a:t>
            </a:r>
            <a:r>
              <a:rPr lang="en-IN" dirty="0"/>
              <a:t>= 0, 1, ... , </a:t>
            </a:r>
            <a:r>
              <a:rPr lang="en-IN" i="1" dirty="0"/>
              <a:t>n </a:t>
            </a:r>
            <a:r>
              <a:rPr lang="en-IN" dirty="0"/>
              <a:t>and </a:t>
            </a:r>
            <a:r>
              <a:rPr lang="en-IN" i="1" dirty="0"/>
              <a:t>y</a:t>
            </a:r>
            <a:r>
              <a:rPr lang="en-IN" baseline="-25000" dirty="0"/>
              <a:t>0</a:t>
            </a:r>
            <a:r>
              <a:rPr lang="en-IN" dirty="0"/>
              <a:t>, </a:t>
            </a:r>
            <a:r>
              <a:rPr lang="en-IN" i="1" dirty="0"/>
              <a:t>y</a:t>
            </a:r>
            <a:r>
              <a:rPr lang="en-IN" baseline="-25000" dirty="0"/>
              <a:t>1</a:t>
            </a:r>
            <a:r>
              <a:rPr lang="en-IN" dirty="0"/>
              <a:t>, ... , </a:t>
            </a:r>
            <a:r>
              <a:rPr lang="en-IN" i="1" dirty="0" err="1"/>
              <a:t>y</a:t>
            </a:r>
            <a:r>
              <a:rPr lang="en-IN" i="1" baseline="-25000" dirty="0" err="1"/>
              <a:t>n</a:t>
            </a:r>
            <a:r>
              <a:rPr lang="en-IN" baseline="-25000" dirty="0"/>
              <a:t> − 1</a:t>
            </a:r>
            <a:r>
              <a:rPr lang="en-IN" dirty="0"/>
              <a:t> are constants. By the linearity property the Laplace transform of this linear combination is a linear combination of Laplace transforms:                                       </a:t>
            </a:r>
          </a:p>
        </p:txBody>
      </p:sp>
      <p:pic>
        <p:nvPicPr>
          <p:cNvPr id="13" name="Picture Placeholder 12"/>
          <p:cNvPicPr>
            <a:picLocks noGrp="1" noChangeAspect="1"/>
          </p:cNvPicPr>
          <p:nvPr>
            <p:ph type="pic" sz="quarter" idx="29"/>
          </p:nvPr>
        </p:nvPicPr>
        <p:blipFill>
          <a:blip r:embed="rId4"/>
          <a:stretch>
            <a:fillRect/>
          </a:stretch>
        </p:blipFill>
        <p:spPr>
          <a:xfrm>
            <a:off x="1158240" y="5054194"/>
            <a:ext cx="6827520" cy="902970"/>
          </a:xfrm>
          <a:prstGeom prst="rect">
            <a:avLst/>
          </a:prstGeom>
        </p:spPr>
      </p:pic>
    </p:spTree>
    <p:extLst>
      <p:ext uri="{BB962C8B-B14F-4D97-AF65-F5344CB8AC3E}">
        <p14:creationId xmlns:p14="http://schemas.microsoft.com/office/powerpoint/2010/main" val="93354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500" dirty="0"/>
              <a:t>7.2.2 Transforms of Derivatives (4 of 7)</a:t>
            </a:r>
          </a:p>
        </p:txBody>
      </p:sp>
      <p:sp>
        <p:nvSpPr>
          <p:cNvPr id="5" name="Text Placeholder 2"/>
          <p:cNvSpPr>
            <a:spLocks noGrp="1"/>
          </p:cNvSpPr>
          <p:nvPr>
            <p:ph type="body" sz="quarter" idx="13"/>
          </p:nvPr>
        </p:nvSpPr>
        <p:spPr>
          <a:xfrm>
            <a:off x="457201" y="1444753"/>
            <a:ext cx="8330182" cy="585754"/>
          </a:xfrm>
        </p:spPr>
        <p:txBody>
          <a:bodyPr/>
          <a:lstStyle/>
          <a:p>
            <a:r>
              <a:rPr lang="en-IN" dirty="0"/>
              <a:t>From Theorem 7.2.2, (9) becomes</a:t>
            </a:r>
          </a:p>
        </p:txBody>
      </p:sp>
      <p:pic>
        <p:nvPicPr>
          <p:cNvPr id="6" name="Picture Placeholder 5"/>
          <p:cNvPicPr>
            <a:picLocks noGrp="1" noChangeAspect="1"/>
          </p:cNvPicPr>
          <p:nvPr>
            <p:ph type="pic" sz="quarter" idx="29"/>
          </p:nvPr>
        </p:nvPicPr>
        <p:blipFill rotWithShape="1">
          <a:blip r:embed="rId2"/>
          <a:srcRect r="2973"/>
          <a:stretch/>
        </p:blipFill>
        <p:spPr>
          <a:xfrm>
            <a:off x="534184" y="1963365"/>
            <a:ext cx="8018145" cy="876300"/>
          </a:xfrm>
          <a:prstGeom prst="rect">
            <a:avLst/>
          </a:prstGeom>
        </p:spPr>
      </p:pic>
      <p:sp>
        <p:nvSpPr>
          <p:cNvPr id="7" name="Text Placeholder 2"/>
          <p:cNvSpPr>
            <a:spLocks noGrp="1"/>
          </p:cNvSpPr>
          <p:nvPr>
            <p:ph type="body" sz="quarter" idx="13"/>
          </p:nvPr>
        </p:nvSpPr>
        <p:spPr>
          <a:xfrm>
            <a:off x="457201" y="2960688"/>
            <a:ext cx="1062317" cy="430683"/>
          </a:xfrm>
        </p:spPr>
        <p:txBody>
          <a:bodyPr/>
          <a:lstStyle/>
          <a:p>
            <a:r>
              <a:rPr lang="en-IN" dirty="0"/>
              <a:t>where</a:t>
            </a:r>
          </a:p>
        </p:txBody>
      </p:sp>
      <p:pic>
        <p:nvPicPr>
          <p:cNvPr id="10" name="Picture Placeholder 9"/>
          <p:cNvPicPr>
            <a:picLocks noGrp="1" noChangeAspect="1"/>
          </p:cNvPicPr>
          <p:nvPr>
            <p:ph type="pic" sz="quarter" idx="29"/>
          </p:nvPr>
        </p:nvPicPr>
        <p:blipFill>
          <a:blip r:embed="rId3"/>
          <a:stretch>
            <a:fillRect/>
          </a:stretch>
        </p:blipFill>
        <p:spPr>
          <a:xfrm>
            <a:off x="1421534" y="3021689"/>
            <a:ext cx="3864102" cy="356235"/>
          </a:xfrm>
          <a:prstGeom prst="rect">
            <a:avLst/>
          </a:prstGeom>
        </p:spPr>
      </p:pic>
      <p:sp>
        <p:nvSpPr>
          <p:cNvPr id="11" name="Text Placeholder 2"/>
          <p:cNvSpPr>
            <a:spLocks noGrp="1"/>
          </p:cNvSpPr>
          <p:nvPr>
            <p:ph type="body" sz="quarter" idx="13"/>
          </p:nvPr>
        </p:nvSpPr>
        <p:spPr>
          <a:xfrm>
            <a:off x="5298254" y="2960688"/>
            <a:ext cx="2218652" cy="405032"/>
          </a:xfrm>
        </p:spPr>
        <p:txBody>
          <a:bodyPr/>
          <a:lstStyle/>
          <a:p>
            <a:r>
              <a:rPr lang="en-IN" dirty="0"/>
              <a:t>In other words,</a:t>
            </a:r>
          </a:p>
        </p:txBody>
      </p:sp>
      <p:sp>
        <p:nvSpPr>
          <p:cNvPr id="12" name="Text Placeholder 2"/>
          <p:cNvSpPr>
            <a:spLocks noGrp="1"/>
          </p:cNvSpPr>
          <p:nvPr>
            <p:ph type="body" sz="quarter" idx="13"/>
          </p:nvPr>
        </p:nvSpPr>
        <p:spPr>
          <a:xfrm>
            <a:off x="457201" y="3650528"/>
            <a:ext cx="8330182" cy="1042496"/>
          </a:xfrm>
        </p:spPr>
        <p:txBody>
          <a:bodyPr/>
          <a:lstStyle/>
          <a:p>
            <a:pPr marL="806450"/>
            <a:r>
              <a:rPr lang="en-IN" i="1" dirty="0"/>
              <a:t>The Laplace transform of a linear differential equation with constant coefficients becomes an algebraic equation in Y</a:t>
            </a:r>
            <a:r>
              <a:rPr lang="en-IN" sz="400" i="1" dirty="0"/>
              <a:t> </a:t>
            </a:r>
            <a:r>
              <a:rPr lang="en-IN" i="1" dirty="0"/>
              <a:t>(s).</a:t>
            </a:r>
          </a:p>
        </p:txBody>
      </p:sp>
    </p:spTree>
    <p:extLst>
      <p:ext uri="{BB962C8B-B14F-4D97-AF65-F5344CB8AC3E}">
        <p14:creationId xmlns:p14="http://schemas.microsoft.com/office/powerpoint/2010/main" val="348949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a:t>
            </a:r>
            <a:endParaRPr lang="en-IN" dirty="0"/>
          </a:p>
        </p:txBody>
      </p:sp>
      <p:sp>
        <p:nvSpPr>
          <p:cNvPr id="3" name="Text Placeholder 2"/>
          <p:cNvSpPr>
            <a:spLocks noGrp="1"/>
          </p:cNvSpPr>
          <p:nvPr>
            <p:ph type="body" sz="quarter" idx="13"/>
          </p:nvPr>
        </p:nvSpPr>
        <p:spPr>
          <a:xfrm>
            <a:off x="2491409" y="2539856"/>
            <a:ext cx="6268278" cy="1158085"/>
          </a:xfrm>
        </p:spPr>
        <p:txBody>
          <a:bodyPr>
            <a:noAutofit/>
          </a:bodyPr>
          <a:lstStyle/>
          <a:p>
            <a:r>
              <a:rPr lang="en-IN" sz="3800" dirty="0"/>
              <a:t>Inverse Transforms and Transforms of Derivatives</a:t>
            </a:r>
            <a:endParaRPr lang="en-US" sz="3800" dirty="0"/>
          </a:p>
        </p:txBody>
      </p:sp>
    </p:spTree>
    <p:extLst>
      <p:ext uri="{BB962C8B-B14F-4D97-AF65-F5344CB8AC3E}">
        <p14:creationId xmlns:p14="http://schemas.microsoft.com/office/powerpoint/2010/main" val="869653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500" dirty="0"/>
              <a:t>7.2.2 Transforms of Derivatives (5 of 7)</a:t>
            </a:r>
          </a:p>
        </p:txBody>
      </p:sp>
      <p:sp>
        <p:nvSpPr>
          <p:cNvPr id="2" name="Text Placeholder 1"/>
          <p:cNvSpPr>
            <a:spLocks noGrp="1"/>
          </p:cNvSpPr>
          <p:nvPr>
            <p:ph type="body" sz="quarter" idx="13"/>
          </p:nvPr>
        </p:nvSpPr>
        <p:spPr>
          <a:xfrm>
            <a:off x="457200" y="1444753"/>
            <a:ext cx="8335962" cy="1271553"/>
          </a:xfrm>
        </p:spPr>
        <p:txBody>
          <a:bodyPr/>
          <a:lstStyle/>
          <a:p>
            <a:r>
              <a:rPr lang="en-IN" dirty="0"/>
              <a:t>If we solve the general transformed equation (10) for the symbol </a:t>
            </a:r>
            <a:r>
              <a:rPr lang="en-IN" i="1" dirty="0"/>
              <a:t>Y</a:t>
            </a:r>
            <a:r>
              <a:rPr lang="en-IN" sz="400" i="1" dirty="0"/>
              <a:t> </a:t>
            </a:r>
            <a:r>
              <a:rPr lang="en-IN" dirty="0"/>
              <a:t>(</a:t>
            </a:r>
            <a:r>
              <a:rPr lang="en-IN" i="1" dirty="0"/>
              <a:t>s</a:t>
            </a:r>
            <a:r>
              <a:rPr lang="en-IN" dirty="0"/>
              <a:t>), we first obtain </a:t>
            </a:r>
            <a:r>
              <a:rPr lang="en-IN" i="1" dirty="0"/>
              <a:t>P</a:t>
            </a:r>
            <a:r>
              <a:rPr lang="en-IN" sz="400" i="1" dirty="0"/>
              <a:t> </a:t>
            </a:r>
            <a:r>
              <a:rPr lang="en-IN" dirty="0"/>
              <a:t>(</a:t>
            </a:r>
            <a:r>
              <a:rPr lang="en-IN" i="1" dirty="0"/>
              <a:t>s</a:t>
            </a:r>
            <a:r>
              <a:rPr lang="en-IN" dirty="0"/>
              <a:t>)</a:t>
            </a:r>
            <a:r>
              <a:rPr lang="en-IN" i="1" dirty="0"/>
              <a:t>Y</a:t>
            </a:r>
            <a:r>
              <a:rPr lang="en-IN" sz="400" i="1" dirty="0"/>
              <a:t> </a:t>
            </a:r>
            <a:r>
              <a:rPr lang="en-IN" dirty="0"/>
              <a:t>(</a:t>
            </a:r>
            <a:r>
              <a:rPr lang="en-IN" i="1" dirty="0"/>
              <a:t>s</a:t>
            </a:r>
            <a:r>
              <a:rPr lang="en-IN" dirty="0"/>
              <a:t>) = </a:t>
            </a:r>
            <a:r>
              <a:rPr lang="en-IN" i="1" dirty="0"/>
              <a:t>Q</a:t>
            </a:r>
            <a:r>
              <a:rPr lang="en-IN" sz="400" i="1" dirty="0"/>
              <a:t>  </a:t>
            </a:r>
            <a:r>
              <a:rPr lang="en-IN" dirty="0"/>
              <a:t>(</a:t>
            </a:r>
            <a:r>
              <a:rPr lang="en-IN" i="1" dirty="0"/>
              <a:t>s</a:t>
            </a:r>
            <a:r>
              <a:rPr lang="en-IN" dirty="0"/>
              <a:t>) + </a:t>
            </a:r>
            <a:r>
              <a:rPr lang="en-IN" i="1" dirty="0"/>
              <a:t>G</a:t>
            </a:r>
            <a:r>
              <a:rPr lang="en-IN" sz="400" i="1" dirty="0"/>
              <a:t> </a:t>
            </a:r>
            <a:r>
              <a:rPr lang="en-IN" dirty="0"/>
              <a:t>(</a:t>
            </a:r>
            <a:r>
              <a:rPr lang="en-IN" i="1" dirty="0"/>
              <a:t>s</a:t>
            </a:r>
            <a:r>
              <a:rPr lang="en-IN" dirty="0"/>
              <a:t>) and then write</a:t>
            </a:r>
            <a:endParaRPr lang="en-IN" i="1" dirty="0"/>
          </a:p>
        </p:txBody>
      </p:sp>
      <p:pic>
        <p:nvPicPr>
          <p:cNvPr id="17" name="Picture Placeholder 5"/>
          <p:cNvPicPr>
            <a:picLocks noGrp="1" noChangeAspect="1"/>
          </p:cNvPicPr>
          <p:nvPr>
            <p:ph type="pic" sz="quarter" idx="29"/>
          </p:nvPr>
        </p:nvPicPr>
        <p:blipFill>
          <a:blip r:embed="rId2"/>
          <a:stretch>
            <a:fillRect/>
          </a:stretch>
        </p:blipFill>
        <p:spPr>
          <a:xfrm>
            <a:off x="1755647" y="2626952"/>
            <a:ext cx="5632704" cy="829818"/>
          </a:xfrm>
          <a:prstGeom prst="rect">
            <a:avLst/>
          </a:prstGeom>
        </p:spPr>
      </p:pic>
      <p:sp>
        <p:nvSpPr>
          <p:cNvPr id="18" name="Text Placeholder 1"/>
          <p:cNvSpPr>
            <a:spLocks noGrp="1"/>
          </p:cNvSpPr>
          <p:nvPr>
            <p:ph type="body" sz="quarter" idx="13"/>
          </p:nvPr>
        </p:nvSpPr>
        <p:spPr>
          <a:xfrm>
            <a:off x="457200" y="3609729"/>
            <a:ext cx="1035424" cy="478177"/>
          </a:xfrm>
        </p:spPr>
        <p:txBody>
          <a:bodyPr/>
          <a:lstStyle/>
          <a:p>
            <a:r>
              <a:rPr lang="en-IN" dirty="0"/>
              <a:t>where</a:t>
            </a:r>
            <a:endParaRPr lang="en-IN" i="1" dirty="0"/>
          </a:p>
        </p:txBody>
      </p:sp>
      <p:pic>
        <p:nvPicPr>
          <p:cNvPr id="19" name="Picture Placeholder 8"/>
          <p:cNvPicPr>
            <a:picLocks noGrp="1" noChangeAspect="1"/>
          </p:cNvPicPr>
          <p:nvPr>
            <p:ph type="pic" sz="quarter" idx="29"/>
          </p:nvPr>
        </p:nvPicPr>
        <p:blipFill>
          <a:blip r:embed="rId3"/>
          <a:stretch>
            <a:fillRect/>
          </a:stretch>
        </p:blipFill>
        <p:spPr>
          <a:xfrm>
            <a:off x="1415120" y="3667150"/>
            <a:ext cx="3847338" cy="402336"/>
          </a:xfrm>
          <a:prstGeom prst="rect">
            <a:avLst/>
          </a:prstGeom>
        </p:spPr>
      </p:pic>
      <p:sp>
        <p:nvSpPr>
          <p:cNvPr id="20" name="Text Placeholder 1"/>
          <p:cNvSpPr>
            <a:spLocks noGrp="1"/>
          </p:cNvSpPr>
          <p:nvPr>
            <p:ph type="body" sz="quarter" idx="13"/>
          </p:nvPr>
        </p:nvSpPr>
        <p:spPr>
          <a:xfrm>
            <a:off x="5311591" y="3609729"/>
            <a:ext cx="3475792" cy="478177"/>
          </a:xfrm>
        </p:spPr>
        <p:txBody>
          <a:bodyPr/>
          <a:lstStyle/>
          <a:p>
            <a:r>
              <a:rPr lang="en-IN" i="1" dirty="0"/>
              <a:t>Q</a:t>
            </a:r>
            <a:r>
              <a:rPr lang="en-IN" dirty="0"/>
              <a:t>(</a:t>
            </a:r>
            <a:r>
              <a:rPr lang="en-IN" i="1" dirty="0"/>
              <a:t>s</a:t>
            </a:r>
            <a:r>
              <a:rPr lang="en-IN" dirty="0"/>
              <a:t>) is a polynomial</a:t>
            </a:r>
            <a:endParaRPr lang="en-IN" i="1" dirty="0"/>
          </a:p>
        </p:txBody>
      </p:sp>
      <p:sp>
        <p:nvSpPr>
          <p:cNvPr id="21" name="Text Placeholder 1"/>
          <p:cNvSpPr>
            <a:spLocks noGrp="1"/>
          </p:cNvSpPr>
          <p:nvPr>
            <p:ph type="body" sz="quarter" idx="13"/>
          </p:nvPr>
        </p:nvSpPr>
        <p:spPr>
          <a:xfrm>
            <a:off x="457199" y="3981947"/>
            <a:ext cx="8330183" cy="1692712"/>
          </a:xfrm>
        </p:spPr>
        <p:txBody>
          <a:bodyPr/>
          <a:lstStyle/>
          <a:p>
            <a:r>
              <a:rPr lang="en-IN" dirty="0"/>
              <a:t>in </a:t>
            </a:r>
            <a:r>
              <a:rPr lang="en-IN" i="1" dirty="0"/>
              <a:t>s </a:t>
            </a:r>
            <a:r>
              <a:rPr lang="en-IN" dirty="0"/>
              <a:t>of degree less than or equal to </a:t>
            </a:r>
            <a:r>
              <a:rPr lang="en-IN" i="1" dirty="0"/>
              <a:t>n </a:t>
            </a:r>
            <a:r>
              <a:rPr lang="en-IN" dirty="0"/>
              <a:t>− 1 consisting of the various products of the coefficients </a:t>
            </a:r>
            <a:r>
              <a:rPr lang="en-IN" i="1" dirty="0" err="1"/>
              <a:t>a</a:t>
            </a:r>
            <a:r>
              <a:rPr lang="en-IN" i="1" baseline="-25000" dirty="0" err="1"/>
              <a:t>i</a:t>
            </a:r>
            <a:r>
              <a:rPr lang="en-IN" dirty="0"/>
              <a:t>, </a:t>
            </a:r>
            <a:r>
              <a:rPr lang="en-IN" i="1" dirty="0" err="1"/>
              <a:t>i</a:t>
            </a:r>
            <a:r>
              <a:rPr lang="en-IN" i="1" dirty="0"/>
              <a:t> =</a:t>
            </a:r>
            <a:r>
              <a:rPr lang="en-IN" dirty="0"/>
              <a:t> 1, ..., </a:t>
            </a:r>
            <a:r>
              <a:rPr lang="en-IN" i="1" dirty="0"/>
              <a:t>n </a:t>
            </a:r>
            <a:r>
              <a:rPr lang="en-IN" dirty="0"/>
              <a:t>and the prescribed initial conditions </a:t>
            </a:r>
            <a:r>
              <a:rPr lang="en-IN" i="1" dirty="0"/>
              <a:t>y</a:t>
            </a:r>
            <a:r>
              <a:rPr lang="en-IN" baseline="-25000" dirty="0"/>
              <a:t>0</a:t>
            </a:r>
            <a:r>
              <a:rPr lang="en-IN" dirty="0"/>
              <a:t>, </a:t>
            </a:r>
            <a:r>
              <a:rPr lang="en-IN" i="1" dirty="0"/>
              <a:t>y</a:t>
            </a:r>
            <a:r>
              <a:rPr lang="en-IN" baseline="-25000" dirty="0"/>
              <a:t>1</a:t>
            </a:r>
            <a:r>
              <a:rPr lang="en-IN" dirty="0"/>
              <a:t>, ..., </a:t>
            </a:r>
            <a:r>
              <a:rPr lang="en-IN" i="1" dirty="0" err="1"/>
              <a:t>y</a:t>
            </a:r>
            <a:r>
              <a:rPr lang="en-IN" i="1" baseline="-25000" dirty="0" err="1"/>
              <a:t>n</a:t>
            </a:r>
            <a:r>
              <a:rPr lang="en-IN" baseline="-25000" dirty="0"/>
              <a:t> − 1</a:t>
            </a:r>
            <a:r>
              <a:rPr lang="en-IN" dirty="0"/>
              <a:t>, and </a:t>
            </a:r>
            <a:r>
              <a:rPr lang="en-IN" i="1" dirty="0"/>
              <a:t>G</a:t>
            </a:r>
            <a:r>
              <a:rPr lang="en-IN" dirty="0"/>
              <a:t>(</a:t>
            </a:r>
            <a:r>
              <a:rPr lang="en-IN" i="1" dirty="0"/>
              <a:t>s</a:t>
            </a:r>
            <a:r>
              <a:rPr lang="en-IN" dirty="0"/>
              <a:t>) is the Laplace transform of </a:t>
            </a:r>
            <a:r>
              <a:rPr lang="en-IN" i="1" dirty="0"/>
              <a:t>g</a:t>
            </a:r>
            <a:r>
              <a:rPr lang="en-IN" dirty="0"/>
              <a:t>(</a:t>
            </a:r>
            <a:r>
              <a:rPr lang="en-IN" i="1" dirty="0"/>
              <a:t>t</a:t>
            </a:r>
            <a:r>
              <a:rPr lang="en-IN" dirty="0"/>
              <a:t>).</a:t>
            </a:r>
            <a:endParaRPr lang="en-IN" i="1" dirty="0"/>
          </a:p>
        </p:txBody>
      </p:sp>
    </p:spTree>
    <p:extLst>
      <p:ext uri="{BB962C8B-B14F-4D97-AF65-F5344CB8AC3E}">
        <p14:creationId xmlns:p14="http://schemas.microsoft.com/office/powerpoint/2010/main" val="319225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7.2.2 Transforms of Derivatives (6 of 7)</a:t>
            </a:r>
          </a:p>
        </p:txBody>
      </p:sp>
      <p:sp>
        <p:nvSpPr>
          <p:cNvPr id="11" name="Text Placeholder 10"/>
          <p:cNvSpPr>
            <a:spLocks noGrp="1"/>
          </p:cNvSpPr>
          <p:nvPr>
            <p:ph type="body" sz="quarter" idx="13"/>
          </p:nvPr>
        </p:nvSpPr>
        <p:spPr>
          <a:xfrm>
            <a:off x="457200" y="1444753"/>
            <a:ext cx="8335962" cy="2102858"/>
          </a:xfrm>
        </p:spPr>
        <p:txBody>
          <a:bodyPr/>
          <a:lstStyle/>
          <a:p>
            <a:r>
              <a:rPr lang="en-IN" dirty="0"/>
              <a:t>Typically, we put the two terms in (11) over the least common denominator and then decompose the expression into two or more partial fractions. </a:t>
            </a:r>
          </a:p>
          <a:p>
            <a:endParaRPr lang="en-IN" dirty="0"/>
          </a:p>
          <a:p>
            <a:r>
              <a:rPr lang="en-IN" dirty="0"/>
              <a:t>Finally, the solution </a:t>
            </a:r>
            <a:r>
              <a:rPr lang="en-IN" i="1" dirty="0"/>
              <a:t>y</a:t>
            </a:r>
            <a:r>
              <a:rPr lang="en-IN" sz="400" i="1" dirty="0"/>
              <a:t> </a:t>
            </a:r>
            <a:r>
              <a:rPr lang="en-IN" dirty="0"/>
              <a:t>(</a:t>
            </a:r>
            <a:r>
              <a:rPr lang="en-IN" i="1" dirty="0"/>
              <a:t>t</a:t>
            </a:r>
            <a:r>
              <a:rPr lang="en-IN" dirty="0"/>
              <a:t>) of the original initial value problem is </a:t>
            </a:r>
          </a:p>
        </p:txBody>
      </p:sp>
      <p:pic>
        <p:nvPicPr>
          <p:cNvPr id="4" name="Picture Placeholder 3"/>
          <p:cNvPicPr>
            <a:picLocks noGrp="1" noChangeAspect="1"/>
          </p:cNvPicPr>
          <p:nvPr>
            <p:ph type="pic" sz="quarter" idx="29"/>
          </p:nvPr>
        </p:nvPicPr>
        <p:blipFill>
          <a:blip r:embed="rId2"/>
          <a:stretch>
            <a:fillRect/>
          </a:stretch>
        </p:blipFill>
        <p:spPr>
          <a:xfrm>
            <a:off x="432101" y="3582883"/>
            <a:ext cx="2066163" cy="335280"/>
          </a:xfrm>
          <a:prstGeom prst="rect">
            <a:avLst/>
          </a:prstGeom>
        </p:spPr>
      </p:pic>
      <p:sp>
        <p:nvSpPr>
          <p:cNvPr id="10" name="Text Placeholder 2"/>
          <p:cNvSpPr>
            <a:spLocks noGrp="1"/>
          </p:cNvSpPr>
          <p:nvPr>
            <p:ph type="body" sz="quarter" idx="13"/>
          </p:nvPr>
        </p:nvSpPr>
        <p:spPr>
          <a:xfrm>
            <a:off x="470647" y="3536578"/>
            <a:ext cx="7705165" cy="820269"/>
          </a:xfrm>
        </p:spPr>
        <p:txBody>
          <a:bodyPr/>
          <a:lstStyle/>
          <a:p>
            <a:r>
              <a:rPr lang="en-IN" dirty="0"/>
              <a:t>                        where the inverse transform is done term by term.</a:t>
            </a:r>
          </a:p>
        </p:txBody>
      </p:sp>
    </p:spTree>
    <p:extLst>
      <p:ext uri="{BB962C8B-B14F-4D97-AF65-F5344CB8AC3E}">
        <p14:creationId xmlns:p14="http://schemas.microsoft.com/office/powerpoint/2010/main" val="3242352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4" y="192024"/>
            <a:ext cx="8585679" cy="1143000"/>
          </a:xfrm>
        </p:spPr>
        <p:txBody>
          <a:bodyPr>
            <a:normAutofit/>
          </a:bodyPr>
          <a:lstStyle/>
          <a:p>
            <a:r>
              <a:rPr lang="en-IN" sz="3500" dirty="0"/>
              <a:t>7.2.2 Transforms of Derivatives (7 of 7)</a:t>
            </a:r>
          </a:p>
        </p:txBody>
      </p:sp>
      <p:sp>
        <p:nvSpPr>
          <p:cNvPr id="3" name="Text Placeholder 2"/>
          <p:cNvSpPr>
            <a:spLocks noGrp="1"/>
          </p:cNvSpPr>
          <p:nvPr>
            <p:ph type="body" sz="quarter" idx="13"/>
          </p:nvPr>
        </p:nvSpPr>
        <p:spPr>
          <a:xfrm>
            <a:off x="457200" y="1444753"/>
            <a:ext cx="8485094" cy="516569"/>
          </a:xfrm>
        </p:spPr>
        <p:txBody>
          <a:bodyPr/>
          <a:lstStyle/>
          <a:p>
            <a:r>
              <a:rPr lang="en-IN" dirty="0"/>
              <a:t>The procedure is summarized in the diagram in figure.</a:t>
            </a:r>
          </a:p>
        </p:txBody>
      </p:sp>
      <p:sp>
        <p:nvSpPr>
          <p:cNvPr id="6" name="Text Placeholder 2"/>
          <p:cNvSpPr>
            <a:spLocks noGrp="1"/>
          </p:cNvSpPr>
          <p:nvPr>
            <p:ph type="body" sz="quarter" idx="13"/>
          </p:nvPr>
        </p:nvSpPr>
        <p:spPr>
          <a:xfrm>
            <a:off x="3978089" y="5365377"/>
            <a:ext cx="1187823" cy="336178"/>
          </a:xfrm>
        </p:spPr>
        <p:txBody>
          <a:bodyPr/>
          <a:lstStyle/>
          <a:p>
            <a:pPr algn="ctr"/>
            <a:r>
              <a:rPr lang="en-IN" sz="1200" b="1" dirty="0"/>
              <a:t>Figure 7.2.1</a:t>
            </a:r>
          </a:p>
        </p:txBody>
      </p:sp>
      <p:sp>
        <p:nvSpPr>
          <p:cNvPr id="5" name="Text Placeholder 2"/>
          <p:cNvSpPr>
            <a:spLocks noGrp="1"/>
          </p:cNvSpPr>
          <p:nvPr>
            <p:ph type="body" sz="quarter" idx="13"/>
          </p:nvPr>
        </p:nvSpPr>
        <p:spPr>
          <a:xfrm>
            <a:off x="2531409" y="5042647"/>
            <a:ext cx="4081182" cy="295836"/>
          </a:xfrm>
        </p:spPr>
        <p:txBody>
          <a:bodyPr/>
          <a:lstStyle/>
          <a:p>
            <a:r>
              <a:rPr lang="en-IN" sz="1400" dirty="0"/>
              <a:t>Steps in solving an I</a:t>
            </a:r>
            <a:r>
              <a:rPr lang="en-IN" sz="100" dirty="0"/>
              <a:t> </a:t>
            </a:r>
            <a:r>
              <a:rPr lang="en-IN" sz="1400" dirty="0"/>
              <a:t>V</a:t>
            </a:r>
            <a:r>
              <a:rPr lang="en-IN" sz="100" dirty="0"/>
              <a:t> </a:t>
            </a:r>
            <a:r>
              <a:rPr lang="en-IN" sz="1400" dirty="0"/>
              <a:t>P by the Laplace transform</a:t>
            </a:r>
          </a:p>
        </p:txBody>
      </p:sp>
      <p:pic>
        <p:nvPicPr>
          <p:cNvPr id="7" name="Picture Placeholder 6" descr="Four rectangular text boxes are connected with arrows pointing in the clockwise direction. The four text boxes are the corners of a rectangle. Starting from the top left corner and moving in the clockwise direction  the text in the boxes and the text for arrows connecting one box to the next box is as follows: Rectangle 1: find unknown y(t) that satisfies D E and initial conditions. Arrow: apply Laplace transform L. Rectangle 2: transformed D E becomes an algebraic equation in Y(s). Rectangle 3: solve transformed equation for Y(s). Arrow: apply inverse Laplace transform L^(negative 1). Rectangle 4: solution y(t) of original I V P."/>
          <p:cNvPicPr>
            <a:picLocks noGrp="1" noChangeAspect="1"/>
          </p:cNvPicPr>
          <p:nvPr>
            <p:ph type="pic" sz="quarter" idx="29"/>
          </p:nvPr>
        </p:nvPicPr>
        <p:blipFill>
          <a:blip r:embed="rId2"/>
          <a:stretch>
            <a:fillRect/>
          </a:stretch>
        </p:blipFill>
        <p:spPr>
          <a:xfrm>
            <a:off x="1163782" y="2092291"/>
            <a:ext cx="6816436" cy="2871355"/>
          </a:xfrm>
          <a:prstGeom prst="rect">
            <a:avLst/>
          </a:prstGeom>
        </p:spPr>
      </p:pic>
    </p:spTree>
    <p:extLst>
      <p:ext uri="{BB962C8B-B14F-4D97-AF65-F5344CB8AC3E}">
        <p14:creationId xmlns:p14="http://schemas.microsoft.com/office/powerpoint/2010/main" val="274529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Example 5 – </a:t>
            </a:r>
            <a:r>
              <a:rPr lang="en-IN" sz="3500" dirty="0"/>
              <a:t>Solving a Second-Order I</a:t>
            </a:r>
            <a:r>
              <a:rPr lang="en-IN" sz="100" dirty="0"/>
              <a:t> </a:t>
            </a:r>
            <a:r>
              <a:rPr lang="en-IN" sz="3500" dirty="0"/>
              <a:t>V</a:t>
            </a:r>
            <a:r>
              <a:rPr lang="en-IN" sz="100" dirty="0"/>
              <a:t> </a:t>
            </a:r>
            <a:r>
              <a:rPr lang="en-IN" sz="3500" dirty="0"/>
              <a:t>P</a:t>
            </a:r>
          </a:p>
        </p:txBody>
      </p:sp>
      <p:sp>
        <p:nvSpPr>
          <p:cNvPr id="5" name="Text Placeholder 2"/>
          <p:cNvSpPr>
            <a:spLocks noGrp="1"/>
          </p:cNvSpPr>
          <p:nvPr>
            <p:ph type="body" sz="quarter" idx="13"/>
          </p:nvPr>
        </p:nvSpPr>
        <p:spPr>
          <a:xfrm>
            <a:off x="457201" y="1444752"/>
            <a:ext cx="995081" cy="585753"/>
          </a:xfrm>
        </p:spPr>
        <p:txBody>
          <a:bodyPr/>
          <a:lstStyle/>
          <a:p>
            <a:r>
              <a:rPr lang="en-IN" dirty="0"/>
              <a:t>Solve</a:t>
            </a:r>
          </a:p>
        </p:txBody>
      </p:sp>
      <p:pic>
        <p:nvPicPr>
          <p:cNvPr id="6" name="Picture Placeholder 5"/>
          <p:cNvPicPr>
            <a:picLocks noGrp="1" noChangeAspect="1"/>
          </p:cNvPicPr>
          <p:nvPr>
            <p:ph type="pic" sz="quarter" idx="29"/>
          </p:nvPr>
        </p:nvPicPr>
        <p:blipFill>
          <a:blip r:embed="rId2"/>
          <a:stretch>
            <a:fillRect/>
          </a:stretch>
        </p:blipFill>
        <p:spPr>
          <a:xfrm>
            <a:off x="1415295" y="1460634"/>
            <a:ext cx="5370767" cy="419519"/>
          </a:xfrm>
          <a:prstGeom prst="rect">
            <a:avLst/>
          </a:prstGeom>
        </p:spPr>
      </p:pic>
      <p:sp>
        <p:nvSpPr>
          <p:cNvPr id="7" name="Text Placeholder 2"/>
          <p:cNvSpPr>
            <a:spLocks noGrp="1"/>
          </p:cNvSpPr>
          <p:nvPr>
            <p:ph type="body" sz="quarter" idx="13"/>
          </p:nvPr>
        </p:nvSpPr>
        <p:spPr>
          <a:xfrm>
            <a:off x="457201" y="2290928"/>
            <a:ext cx="8444752" cy="1607730"/>
          </a:xfrm>
        </p:spPr>
        <p:txBody>
          <a:bodyPr/>
          <a:lstStyle/>
          <a:p>
            <a:r>
              <a:rPr lang="en-IN" b="1" dirty="0"/>
              <a:t>Solution:</a:t>
            </a:r>
          </a:p>
          <a:p>
            <a:r>
              <a:rPr lang="en-IN" dirty="0"/>
              <a:t>We take the sum of the transforms of each term, use (6) and (7), use the given initial conditions, use (c) of Theorem 7.1.1, and then solve for </a:t>
            </a:r>
            <a:r>
              <a:rPr lang="en-IN" i="1" dirty="0"/>
              <a:t>Y</a:t>
            </a:r>
            <a:r>
              <a:rPr lang="en-IN" dirty="0"/>
              <a:t>(</a:t>
            </a:r>
            <a:r>
              <a:rPr lang="en-IN" i="1" dirty="0"/>
              <a:t>s</a:t>
            </a:r>
            <a:r>
              <a:rPr lang="en-IN" dirty="0"/>
              <a:t>):</a:t>
            </a:r>
          </a:p>
        </p:txBody>
      </p:sp>
      <p:pic>
        <p:nvPicPr>
          <p:cNvPr id="1026" name="Picture 2"/>
          <p:cNvPicPr>
            <a:picLocks noGrp="1" noChangeAspect="1" noChangeArrowheads="1"/>
          </p:cNvPicPr>
          <p:nvPr>
            <p:ph type="pic" sz="quarter" idx="29"/>
          </p:nvPr>
        </p:nvPicPr>
        <p:blipFill>
          <a:blip r:embed="rId3">
            <a:extLst>
              <a:ext uri="{28A0092B-C50C-407E-A947-70E740481C1C}">
                <a14:useLocalDpi xmlns:a14="http://schemas.microsoft.com/office/drawing/2010/main" val="0"/>
              </a:ext>
            </a:extLst>
          </a:blip>
          <a:stretch>
            <a:fillRect/>
          </a:stretch>
        </p:blipFill>
        <p:spPr bwMode="auto">
          <a:xfrm>
            <a:off x="1787652" y="4126622"/>
            <a:ext cx="5568696" cy="1165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561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5 – Solution (1 of 1)</a:t>
            </a:r>
            <a:endParaRPr lang="en-IN" dirty="0"/>
          </a:p>
        </p:txBody>
      </p:sp>
      <p:pic>
        <p:nvPicPr>
          <p:cNvPr id="2050" name="Picture 2"/>
          <p:cNvPicPr>
            <a:picLocks noGrp="1" noChangeAspect="1" noChangeArrowheads="1"/>
          </p:cNvPicPr>
          <p:nvPr>
            <p:ph type="pic" sz="quarter" idx="29"/>
          </p:nvPr>
        </p:nvPicPr>
        <p:blipFill>
          <a:blip r:embed="rId2" cstate="print">
            <a:extLst>
              <a:ext uri="{28A0092B-C50C-407E-A947-70E740481C1C}">
                <a14:useLocalDpi xmlns:a14="http://schemas.microsoft.com/office/drawing/2010/main" val="0"/>
              </a:ext>
            </a:extLst>
          </a:blip>
          <a:stretch>
            <a:fillRect/>
          </a:stretch>
        </p:blipFill>
        <p:spPr bwMode="auto">
          <a:xfrm>
            <a:off x="476093" y="1321139"/>
            <a:ext cx="8191815" cy="2206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2"/>
          <p:cNvSpPr>
            <a:spLocks noGrp="1"/>
          </p:cNvSpPr>
          <p:nvPr>
            <p:ph type="body" sz="quarter" idx="13"/>
          </p:nvPr>
        </p:nvSpPr>
        <p:spPr>
          <a:xfrm>
            <a:off x="457201" y="3587488"/>
            <a:ext cx="8095128" cy="1567389"/>
          </a:xfrm>
        </p:spPr>
        <p:txBody>
          <a:bodyPr/>
          <a:lstStyle/>
          <a:p>
            <a:r>
              <a:rPr lang="en-IN" dirty="0"/>
              <a:t>The details of the partial fraction decomposition of </a:t>
            </a:r>
            <a:r>
              <a:rPr lang="en-IN" i="1" dirty="0"/>
              <a:t>Y</a:t>
            </a:r>
            <a:r>
              <a:rPr lang="en-IN" dirty="0"/>
              <a:t>(</a:t>
            </a:r>
            <a:r>
              <a:rPr lang="en-IN" i="1" dirty="0"/>
              <a:t>s</a:t>
            </a:r>
            <a:r>
              <a:rPr lang="en-IN" dirty="0"/>
              <a:t>) in (14) have already been carried out in Example 3. In view of the results in (4) and (5) we have the solution of the initial-value problem</a:t>
            </a:r>
          </a:p>
        </p:txBody>
      </p:sp>
      <p:pic>
        <p:nvPicPr>
          <p:cNvPr id="9" name="Picture Placeholder 5"/>
          <p:cNvPicPr>
            <a:picLocks noGrp="1" noChangeAspect="1"/>
          </p:cNvPicPr>
          <p:nvPr>
            <p:ph type="pic" sz="quarter" idx="29"/>
          </p:nvPr>
        </p:nvPicPr>
        <p:blipFill>
          <a:blip r:embed="rId3"/>
          <a:stretch>
            <a:fillRect/>
          </a:stretch>
        </p:blipFill>
        <p:spPr>
          <a:xfrm>
            <a:off x="1699908" y="5350954"/>
            <a:ext cx="5744185" cy="751446"/>
          </a:xfrm>
          <a:prstGeom prst="rect">
            <a:avLst/>
          </a:prstGeom>
        </p:spPr>
      </p:pic>
    </p:spTree>
    <p:extLst>
      <p:ext uri="{BB962C8B-B14F-4D97-AF65-F5344CB8AC3E}">
        <p14:creationId xmlns:p14="http://schemas.microsoft.com/office/powerpoint/2010/main" val="32928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7.2.1 </a:t>
            </a:r>
            <a:r>
              <a:rPr lang="en-US" dirty="0">
                <a:solidFill>
                  <a:srgbClr val="136D95"/>
                </a:solidFill>
              </a:rPr>
              <a:t>Inverse Transforms</a:t>
            </a:r>
            <a:endParaRPr lang="en-IN" dirty="0">
              <a:solidFill>
                <a:srgbClr val="136D95"/>
              </a:solidFill>
            </a:endParaRPr>
          </a:p>
        </p:txBody>
      </p:sp>
    </p:spTree>
    <p:extLst>
      <p:ext uri="{BB962C8B-B14F-4D97-AF65-F5344CB8AC3E}">
        <p14:creationId xmlns:p14="http://schemas.microsoft.com/office/powerpoint/2010/main" val="338893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IN" dirty="0"/>
              <a:t>7.2.1 Inverse Transforms (1 of 4)</a:t>
            </a:r>
          </a:p>
        </p:txBody>
      </p:sp>
      <p:sp>
        <p:nvSpPr>
          <p:cNvPr id="3" name="Text Placeholder 2"/>
          <p:cNvSpPr>
            <a:spLocks noGrp="1"/>
          </p:cNvSpPr>
          <p:nvPr>
            <p:ph type="body" sz="quarter" idx="13"/>
          </p:nvPr>
        </p:nvSpPr>
        <p:spPr>
          <a:xfrm>
            <a:off x="457200" y="1444752"/>
            <a:ext cx="8335962" cy="1320267"/>
          </a:xfrm>
        </p:spPr>
        <p:txBody>
          <a:bodyPr/>
          <a:lstStyle/>
          <a:p>
            <a:r>
              <a:rPr lang="en-IN" b="1" dirty="0">
                <a:solidFill>
                  <a:srgbClr val="5B7C32"/>
                </a:solidFill>
              </a:rPr>
              <a:t>The Inverse Problem</a:t>
            </a:r>
            <a:r>
              <a:rPr lang="en-IN" b="1" dirty="0"/>
              <a:t> </a:t>
            </a:r>
          </a:p>
          <a:p>
            <a:r>
              <a:rPr lang="en-IN" dirty="0"/>
              <a:t>If </a:t>
            </a:r>
            <a:r>
              <a:rPr lang="en-IN" i="1" dirty="0"/>
              <a:t>F</a:t>
            </a:r>
            <a:r>
              <a:rPr lang="en-IN" sz="400" i="1" dirty="0"/>
              <a:t>  </a:t>
            </a:r>
            <a:r>
              <a:rPr lang="en-IN" dirty="0"/>
              <a:t>(</a:t>
            </a:r>
            <a:r>
              <a:rPr lang="en-IN" i="1" dirty="0"/>
              <a:t>s</a:t>
            </a:r>
            <a:r>
              <a:rPr lang="en-IN" dirty="0"/>
              <a:t>)</a:t>
            </a:r>
            <a:r>
              <a:rPr lang="en-IN" b="1" dirty="0"/>
              <a:t> </a:t>
            </a:r>
            <a:r>
              <a:rPr lang="en-IN" dirty="0"/>
              <a:t>represents the Laplace transform of a function </a:t>
            </a:r>
            <a:r>
              <a:rPr lang="en-IN" i="1" dirty="0"/>
              <a:t>f</a:t>
            </a:r>
            <a:r>
              <a:rPr lang="en-IN" sz="400" i="1" dirty="0"/>
              <a:t> </a:t>
            </a:r>
            <a:r>
              <a:rPr lang="en-IN" dirty="0"/>
              <a:t>(</a:t>
            </a:r>
            <a:r>
              <a:rPr lang="en-IN" i="1" dirty="0"/>
              <a:t>t</a:t>
            </a:r>
            <a:r>
              <a:rPr lang="en-IN" dirty="0"/>
              <a:t>), that is,</a:t>
            </a:r>
            <a:endParaRPr lang="en-IN" b="1" dirty="0">
              <a:solidFill>
                <a:srgbClr val="D12E42"/>
              </a:solidFill>
            </a:endParaRPr>
          </a:p>
        </p:txBody>
      </p:sp>
      <p:pic>
        <p:nvPicPr>
          <p:cNvPr id="14" name="Picture Placeholder 13"/>
          <p:cNvPicPr>
            <a:picLocks noGrp="1" noChangeAspect="1"/>
          </p:cNvPicPr>
          <p:nvPr>
            <p:ph type="pic" sz="quarter" idx="29"/>
          </p:nvPr>
        </p:nvPicPr>
        <p:blipFill>
          <a:blip r:embed="rId2"/>
          <a:stretch>
            <a:fillRect/>
          </a:stretch>
        </p:blipFill>
        <p:spPr>
          <a:xfrm>
            <a:off x="1521538" y="2422282"/>
            <a:ext cx="1826271" cy="293269"/>
          </a:xfrm>
          <a:prstGeom prst="rect">
            <a:avLst/>
          </a:prstGeom>
          <a:noFill/>
          <a:ln>
            <a:noFill/>
          </a:ln>
        </p:spPr>
      </p:pic>
      <p:sp>
        <p:nvSpPr>
          <p:cNvPr id="28" name="Text Placeholder 2"/>
          <p:cNvSpPr>
            <a:spLocks noGrp="1"/>
          </p:cNvSpPr>
          <p:nvPr>
            <p:ph type="body" sz="quarter" idx="13"/>
          </p:nvPr>
        </p:nvSpPr>
        <p:spPr>
          <a:xfrm>
            <a:off x="457200" y="2312895"/>
            <a:ext cx="8335962" cy="968188"/>
          </a:xfrm>
        </p:spPr>
        <p:txBody>
          <a:bodyPr/>
          <a:lstStyle/>
          <a:p>
            <a:r>
              <a:rPr lang="en-IN" dirty="0"/>
              <a:t>                                  we then say </a:t>
            </a:r>
            <a:r>
              <a:rPr lang="en-IN" i="1" dirty="0"/>
              <a:t>f</a:t>
            </a:r>
            <a:r>
              <a:rPr lang="en-IN" sz="400" i="1" dirty="0"/>
              <a:t> </a:t>
            </a:r>
            <a:r>
              <a:rPr lang="en-IN" dirty="0"/>
              <a:t>(</a:t>
            </a:r>
            <a:r>
              <a:rPr lang="en-IN" i="1" dirty="0"/>
              <a:t>t</a:t>
            </a:r>
            <a:r>
              <a:rPr lang="en-IN" dirty="0"/>
              <a:t>)</a:t>
            </a:r>
            <a:r>
              <a:rPr lang="en-IN" b="1" dirty="0"/>
              <a:t> </a:t>
            </a:r>
            <a:r>
              <a:rPr lang="en-IN" dirty="0"/>
              <a:t>is the </a:t>
            </a:r>
            <a:r>
              <a:rPr lang="en-IN" b="1" dirty="0"/>
              <a:t>inverse Laplace transform </a:t>
            </a:r>
            <a:r>
              <a:rPr lang="en-IN" dirty="0"/>
              <a:t>of </a:t>
            </a:r>
            <a:r>
              <a:rPr lang="en-IN" i="1" dirty="0"/>
              <a:t>F</a:t>
            </a:r>
            <a:r>
              <a:rPr lang="en-IN" dirty="0"/>
              <a:t>(</a:t>
            </a:r>
            <a:r>
              <a:rPr lang="en-IN" i="1" dirty="0"/>
              <a:t>s</a:t>
            </a:r>
            <a:r>
              <a:rPr lang="en-IN" dirty="0"/>
              <a:t>)</a:t>
            </a:r>
            <a:r>
              <a:rPr lang="en-IN" b="1" dirty="0"/>
              <a:t> </a:t>
            </a:r>
            <a:r>
              <a:rPr lang="en-IN" dirty="0"/>
              <a:t>and write</a:t>
            </a:r>
            <a:endParaRPr lang="en-US" dirty="0"/>
          </a:p>
          <a:p>
            <a:endParaRPr lang="en-US" dirty="0"/>
          </a:p>
        </p:txBody>
      </p:sp>
      <p:pic>
        <p:nvPicPr>
          <p:cNvPr id="17" name="Picture Placeholder 16"/>
          <p:cNvPicPr>
            <a:picLocks noGrp="1" noChangeAspect="1"/>
          </p:cNvPicPr>
          <p:nvPr>
            <p:ph type="pic" sz="quarter" idx="29"/>
          </p:nvPr>
        </p:nvPicPr>
        <p:blipFill>
          <a:blip r:embed="rId3"/>
          <a:stretch>
            <a:fillRect/>
          </a:stretch>
        </p:blipFill>
        <p:spPr>
          <a:xfrm>
            <a:off x="4279174" y="2713459"/>
            <a:ext cx="2395037" cy="376363"/>
          </a:xfrm>
          <a:prstGeom prst="rect">
            <a:avLst/>
          </a:prstGeom>
          <a:noFill/>
          <a:ln>
            <a:noFill/>
          </a:ln>
        </p:spPr>
      </p:pic>
    </p:spTree>
    <p:extLst>
      <p:ext uri="{BB962C8B-B14F-4D97-AF65-F5344CB8AC3E}">
        <p14:creationId xmlns:p14="http://schemas.microsoft.com/office/powerpoint/2010/main" val="127645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229600" cy="1143000"/>
          </a:xfrm>
        </p:spPr>
        <p:txBody>
          <a:bodyPr>
            <a:normAutofit/>
          </a:bodyPr>
          <a:lstStyle/>
          <a:p>
            <a:r>
              <a:rPr lang="en-IN" dirty="0"/>
              <a:t>7.2.1 Inverse Transforms (2 of 4)</a:t>
            </a:r>
            <a:endParaRPr lang="en-US" dirty="0"/>
          </a:p>
        </p:txBody>
      </p:sp>
      <p:sp>
        <p:nvSpPr>
          <p:cNvPr id="9" name="Text Placeholder 2"/>
          <p:cNvSpPr>
            <a:spLocks noGrp="1"/>
          </p:cNvSpPr>
          <p:nvPr>
            <p:ph type="body" sz="quarter" idx="13"/>
          </p:nvPr>
        </p:nvSpPr>
        <p:spPr>
          <a:xfrm>
            <a:off x="537882" y="1540469"/>
            <a:ext cx="8175813" cy="457200"/>
          </a:xfrm>
          <a:solidFill>
            <a:srgbClr val="F79B2E"/>
          </a:solidFill>
        </p:spPr>
        <p:txBody>
          <a:bodyPr/>
          <a:lstStyle/>
          <a:p>
            <a:r>
              <a:rPr lang="en-IN" b="1" dirty="0"/>
              <a:t>Theorem 7.2.1 Some Inverse Transforms</a:t>
            </a:r>
            <a:endParaRPr lang="en-US" dirty="0"/>
          </a:p>
        </p:txBody>
      </p:sp>
      <p:sp>
        <p:nvSpPr>
          <p:cNvPr id="12" name="Text Placeholder 2" title="Presentation purpose only"/>
          <p:cNvSpPr>
            <a:spLocks noGrp="1"/>
          </p:cNvSpPr>
          <p:nvPr>
            <p:ph type="body" sz="quarter" idx="13"/>
          </p:nvPr>
        </p:nvSpPr>
        <p:spPr>
          <a:xfrm>
            <a:off x="537882" y="1540469"/>
            <a:ext cx="8172451" cy="3676444"/>
          </a:xfrm>
          <a:ln w="28575">
            <a:solidFill>
              <a:srgbClr val="F79B2E"/>
            </a:solidFill>
          </a:ln>
        </p:spPr>
        <p:txBody>
          <a:bodyPr/>
          <a:lstStyle/>
          <a:p>
            <a:endParaRPr lang="en-US" dirty="0"/>
          </a:p>
          <a:p>
            <a:endParaRPr lang="en-US" dirty="0"/>
          </a:p>
          <a:p>
            <a:endParaRPr lang="en-US" dirty="0"/>
          </a:p>
          <a:p>
            <a:endParaRPr lang="en-IN" dirty="0"/>
          </a:p>
        </p:txBody>
      </p:sp>
      <p:pic>
        <p:nvPicPr>
          <p:cNvPr id="15" name="Picture Placeholder 14"/>
          <p:cNvPicPr>
            <a:picLocks noGrp="1" noChangeAspect="1"/>
          </p:cNvPicPr>
          <p:nvPr>
            <p:ph type="pic" sz="quarter" idx="29"/>
          </p:nvPr>
        </p:nvPicPr>
        <p:blipFill>
          <a:blip r:embed="rId2">
            <a:biLevel thresh="75000"/>
          </a:blip>
          <a:stretch>
            <a:fillRect/>
          </a:stretch>
        </p:blipFill>
        <p:spPr>
          <a:xfrm>
            <a:off x="1199947" y="2053595"/>
            <a:ext cx="6528955" cy="3082636"/>
          </a:xfrm>
          <a:prstGeom prst="rect">
            <a:avLst/>
          </a:prstGeom>
        </p:spPr>
      </p:pic>
    </p:spTree>
    <p:extLst>
      <p:ext uri="{BB962C8B-B14F-4D97-AF65-F5344CB8AC3E}">
        <p14:creationId xmlns:p14="http://schemas.microsoft.com/office/powerpoint/2010/main" val="365197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18444" cy="1143000"/>
          </a:xfrm>
        </p:spPr>
        <p:txBody>
          <a:bodyPr>
            <a:noAutofit/>
          </a:bodyPr>
          <a:lstStyle/>
          <a:p>
            <a:r>
              <a:rPr lang="en-US" dirty="0"/>
              <a:t>Example 1 – </a:t>
            </a:r>
            <a:r>
              <a:rPr lang="en-IN" dirty="0"/>
              <a:t>Applying Theorem 7.2.1</a:t>
            </a:r>
          </a:p>
        </p:txBody>
      </p:sp>
      <p:sp>
        <p:nvSpPr>
          <p:cNvPr id="5" name="Text Placeholder 2"/>
          <p:cNvSpPr>
            <a:spLocks noGrp="1"/>
          </p:cNvSpPr>
          <p:nvPr>
            <p:ph type="body" sz="quarter" idx="13"/>
          </p:nvPr>
        </p:nvSpPr>
        <p:spPr>
          <a:xfrm>
            <a:off x="457201" y="1444752"/>
            <a:ext cx="1627093" cy="585753"/>
          </a:xfrm>
        </p:spPr>
        <p:txBody>
          <a:bodyPr/>
          <a:lstStyle/>
          <a:p>
            <a:r>
              <a:rPr lang="en-IN" dirty="0"/>
              <a:t>Evaluate</a:t>
            </a:r>
          </a:p>
        </p:txBody>
      </p:sp>
      <p:pic>
        <p:nvPicPr>
          <p:cNvPr id="9" name="Picture Placeholder 8"/>
          <p:cNvPicPr>
            <a:picLocks noGrp="1" noChangeAspect="1"/>
          </p:cNvPicPr>
          <p:nvPr>
            <p:ph type="pic" sz="quarter" idx="29"/>
          </p:nvPr>
        </p:nvPicPr>
        <p:blipFill>
          <a:blip r:embed="rId2"/>
          <a:stretch>
            <a:fillRect/>
          </a:stretch>
        </p:blipFill>
        <p:spPr>
          <a:xfrm>
            <a:off x="1824849" y="1234708"/>
            <a:ext cx="4090416" cy="1005840"/>
          </a:xfrm>
          <a:prstGeom prst="rect">
            <a:avLst/>
          </a:prstGeom>
        </p:spPr>
      </p:pic>
      <p:sp>
        <p:nvSpPr>
          <p:cNvPr id="6" name="Text Placeholder 2"/>
          <p:cNvSpPr>
            <a:spLocks noGrp="1"/>
          </p:cNvSpPr>
          <p:nvPr>
            <p:ph type="body" sz="quarter" idx="13"/>
          </p:nvPr>
        </p:nvSpPr>
        <p:spPr>
          <a:xfrm>
            <a:off x="457200" y="2522944"/>
            <a:ext cx="8189259" cy="1325342"/>
          </a:xfrm>
        </p:spPr>
        <p:txBody>
          <a:bodyPr/>
          <a:lstStyle/>
          <a:p>
            <a:pPr marL="457200" indent="-457200"/>
            <a:r>
              <a:rPr lang="en-US" b="1" dirty="0"/>
              <a:t>Solution:</a:t>
            </a:r>
            <a:endParaRPr lang="en-IN" b="1" dirty="0"/>
          </a:p>
          <a:p>
            <a:pPr marL="457200" indent="-457200"/>
            <a:r>
              <a:rPr lang="en-IN" b="1" dirty="0"/>
              <a:t>(a) </a:t>
            </a:r>
            <a:r>
              <a:rPr lang="en-IN" dirty="0"/>
              <a:t>To match the form given in part (b) of Theorem 7.2.1, we identify </a:t>
            </a:r>
            <a:r>
              <a:rPr lang="en-IN" i="1" dirty="0"/>
              <a:t>n</a:t>
            </a:r>
            <a:r>
              <a:rPr lang="en-IN" dirty="0"/>
              <a:t> + 1 = 5 or </a:t>
            </a:r>
            <a:r>
              <a:rPr lang="en-IN" i="1" dirty="0"/>
              <a:t>n</a:t>
            </a:r>
            <a:r>
              <a:rPr lang="en-IN" dirty="0"/>
              <a:t> = 4</a:t>
            </a:r>
            <a:r>
              <a:rPr lang="en-IN" i="1" dirty="0"/>
              <a:t> </a:t>
            </a:r>
            <a:r>
              <a:rPr lang="en-IN" dirty="0"/>
              <a:t>and then multiply and divide by</a:t>
            </a:r>
          </a:p>
        </p:txBody>
      </p:sp>
      <p:pic>
        <p:nvPicPr>
          <p:cNvPr id="7" name="Picture Placeholder 8"/>
          <p:cNvPicPr>
            <a:picLocks noGrp="1" noChangeAspect="1"/>
          </p:cNvPicPr>
          <p:nvPr>
            <p:ph type="pic" sz="quarter" idx="29"/>
          </p:nvPr>
        </p:nvPicPr>
        <p:blipFill>
          <a:blip r:embed="rId3"/>
          <a:stretch>
            <a:fillRect/>
          </a:stretch>
        </p:blipFill>
        <p:spPr>
          <a:xfrm>
            <a:off x="2278915" y="3846456"/>
            <a:ext cx="360233" cy="279584"/>
          </a:xfrm>
          <a:prstGeom prst="rect">
            <a:avLst/>
          </a:prstGeom>
          <a:noFill/>
          <a:ln>
            <a:noFill/>
          </a:ln>
        </p:spPr>
      </p:pic>
      <p:pic>
        <p:nvPicPr>
          <p:cNvPr id="8" name="Picture Placeholder 8"/>
          <p:cNvPicPr>
            <a:picLocks noGrp="1" noChangeAspect="1"/>
          </p:cNvPicPr>
          <p:nvPr>
            <p:ph type="pic" sz="quarter" idx="29"/>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12746" b="5882"/>
          <a:stretch/>
        </p:blipFill>
        <p:spPr>
          <a:xfrm>
            <a:off x="2566607" y="4245085"/>
            <a:ext cx="4010787" cy="874058"/>
          </a:xfrm>
          <a:prstGeom prst="rect">
            <a:avLst/>
          </a:prstGeom>
        </p:spPr>
      </p:pic>
    </p:spTree>
    <p:extLst>
      <p:ext uri="{BB962C8B-B14F-4D97-AF65-F5344CB8AC3E}">
        <p14:creationId xmlns:p14="http://schemas.microsoft.com/office/powerpoint/2010/main" val="276104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1 – Solution (1 of 1)</a:t>
            </a:r>
            <a:endParaRPr lang="en-IN" sz="3600" dirty="0"/>
          </a:p>
        </p:txBody>
      </p:sp>
      <p:sp>
        <p:nvSpPr>
          <p:cNvPr id="17" name="Text Placeholder 2"/>
          <p:cNvSpPr>
            <a:spLocks noGrp="1"/>
          </p:cNvSpPr>
          <p:nvPr>
            <p:ph type="body" sz="quarter" idx="13"/>
          </p:nvPr>
        </p:nvSpPr>
        <p:spPr>
          <a:xfrm>
            <a:off x="457200" y="1444752"/>
            <a:ext cx="8330183" cy="1381886"/>
          </a:xfrm>
        </p:spPr>
        <p:txBody>
          <a:bodyPr/>
          <a:lstStyle/>
          <a:p>
            <a:pPr marL="457200" indent="-457200"/>
            <a:r>
              <a:rPr lang="en-IN" b="1" dirty="0"/>
              <a:t>(b) </a:t>
            </a:r>
            <a:r>
              <a:rPr lang="en-IN" dirty="0"/>
              <a:t>To match the form </a:t>
            </a:r>
            <a:r>
              <a:rPr lang="en-IN" i="1" dirty="0"/>
              <a:t>given</a:t>
            </a:r>
            <a:r>
              <a:rPr lang="en-IN" dirty="0"/>
              <a:t> in part (d) of Theorem 7.2.1, we identify  </a:t>
            </a:r>
          </a:p>
        </p:txBody>
      </p:sp>
      <p:pic>
        <p:nvPicPr>
          <p:cNvPr id="18" name="Picture Placeholder 7"/>
          <p:cNvPicPr>
            <a:picLocks noGrp="1" noChangeAspect="1"/>
          </p:cNvPicPr>
          <p:nvPr>
            <p:ph type="pic" sz="quarter" idx="29"/>
          </p:nvPr>
        </p:nvPicPr>
        <p:blipFill>
          <a:blip r:embed="rId2"/>
          <a:stretch>
            <a:fillRect/>
          </a:stretch>
        </p:blipFill>
        <p:spPr>
          <a:xfrm>
            <a:off x="2031836" y="1820393"/>
            <a:ext cx="958901" cy="488671"/>
          </a:xfrm>
          <a:prstGeom prst="rect">
            <a:avLst/>
          </a:prstGeom>
        </p:spPr>
      </p:pic>
      <p:sp>
        <p:nvSpPr>
          <p:cNvPr id="19" name="Text Placeholder 2"/>
          <p:cNvSpPr>
            <a:spLocks noGrp="1"/>
          </p:cNvSpPr>
          <p:nvPr>
            <p:ph type="body" sz="quarter" idx="13"/>
          </p:nvPr>
        </p:nvSpPr>
        <p:spPr>
          <a:xfrm>
            <a:off x="2947867" y="1798745"/>
            <a:ext cx="534919" cy="494807"/>
          </a:xfrm>
        </p:spPr>
        <p:txBody>
          <a:bodyPr/>
          <a:lstStyle/>
          <a:p>
            <a:r>
              <a:rPr lang="en-US" dirty="0"/>
              <a:t>so</a:t>
            </a:r>
            <a:endParaRPr lang="en-IN" dirty="0"/>
          </a:p>
        </p:txBody>
      </p:sp>
      <p:pic>
        <p:nvPicPr>
          <p:cNvPr id="20" name="Picture Placeholder 12"/>
          <p:cNvPicPr>
            <a:picLocks noGrp="1" noChangeAspect="1"/>
          </p:cNvPicPr>
          <p:nvPr>
            <p:ph type="pic" sz="quarter" idx="29"/>
          </p:nvPr>
        </p:nvPicPr>
        <p:blipFill>
          <a:blip r:embed="rId3"/>
          <a:stretch>
            <a:fillRect/>
          </a:stretch>
        </p:blipFill>
        <p:spPr>
          <a:xfrm>
            <a:off x="3490927" y="1856488"/>
            <a:ext cx="1069543" cy="382638"/>
          </a:xfrm>
          <a:prstGeom prst="rect">
            <a:avLst/>
          </a:prstGeom>
        </p:spPr>
      </p:pic>
      <p:sp>
        <p:nvSpPr>
          <p:cNvPr id="21" name="Text Placeholder 2"/>
          <p:cNvSpPr>
            <a:spLocks noGrp="1"/>
          </p:cNvSpPr>
          <p:nvPr>
            <p:ph type="body" sz="quarter" idx="13"/>
          </p:nvPr>
        </p:nvSpPr>
        <p:spPr>
          <a:xfrm>
            <a:off x="457200" y="1798745"/>
            <a:ext cx="8135471" cy="1006377"/>
          </a:xfrm>
        </p:spPr>
        <p:txBody>
          <a:bodyPr/>
          <a:lstStyle/>
          <a:p>
            <a:pPr marL="457200" indent="-457200"/>
            <a:r>
              <a:rPr lang="en-IN" dirty="0"/>
              <a:t>                                                 We fix up the expression by multiplying and dividing by  </a:t>
            </a:r>
          </a:p>
        </p:txBody>
      </p:sp>
      <p:pic>
        <p:nvPicPr>
          <p:cNvPr id="22" name="Picture Placeholder 16"/>
          <p:cNvPicPr>
            <a:picLocks noGrp="1" noChangeAspect="1"/>
          </p:cNvPicPr>
          <p:nvPr>
            <p:ph type="pic" sz="quarter" idx="29"/>
          </p:nvPr>
        </p:nvPicPr>
        <p:blipFill>
          <a:blip r:embed="rId4"/>
          <a:stretch>
            <a:fillRect/>
          </a:stretch>
        </p:blipFill>
        <p:spPr>
          <a:xfrm>
            <a:off x="4618490" y="2269167"/>
            <a:ext cx="510540" cy="377190"/>
          </a:xfrm>
          <a:prstGeom prst="rect">
            <a:avLst/>
          </a:prstGeom>
        </p:spPr>
      </p:pic>
      <p:pic>
        <p:nvPicPr>
          <p:cNvPr id="23" name="Picture Placeholder 18"/>
          <p:cNvPicPr>
            <a:picLocks noGrp="1" noChangeAspect="1"/>
          </p:cNvPicPr>
          <p:nvPr>
            <p:ph type="pic" sz="quarter" idx="29"/>
          </p:nvPr>
        </p:nvPicPr>
        <p:blipFill>
          <a:blip r:embed="rId5">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1839468" y="2700887"/>
            <a:ext cx="5465064" cy="896874"/>
          </a:xfrm>
          <a:prstGeom prst="rect">
            <a:avLst/>
          </a:prstGeom>
        </p:spPr>
      </p:pic>
    </p:spTree>
    <p:extLst>
      <p:ext uri="{BB962C8B-B14F-4D97-AF65-F5344CB8AC3E}">
        <p14:creationId xmlns:p14="http://schemas.microsoft.com/office/powerpoint/2010/main" val="338836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229600" cy="1143000"/>
          </a:xfrm>
        </p:spPr>
        <p:txBody>
          <a:bodyPr>
            <a:normAutofit/>
          </a:bodyPr>
          <a:lstStyle/>
          <a:p>
            <a:r>
              <a:rPr lang="en-IN" dirty="0"/>
              <a:t>7.2.1 Inverse Transforms (3 of 4)</a:t>
            </a:r>
            <a:endParaRPr lang="en-US" dirty="0"/>
          </a:p>
        </p:txBody>
      </p:sp>
      <p:pic>
        <p:nvPicPr>
          <p:cNvPr id="12" name="Picture Placeholder 11"/>
          <p:cNvPicPr>
            <a:picLocks noGrp="1" noChangeAspect="1"/>
          </p:cNvPicPr>
          <p:nvPr>
            <p:ph type="pic" sz="quarter" idx="29"/>
          </p:nvPr>
        </p:nvPicPr>
        <p:blipFill>
          <a:blip r:embed="rId2"/>
          <a:stretch>
            <a:fillRect/>
          </a:stretch>
        </p:blipFill>
        <p:spPr>
          <a:xfrm>
            <a:off x="548058" y="1526076"/>
            <a:ext cx="571652" cy="322707"/>
          </a:xfrm>
          <a:prstGeom prst="rect">
            <a:avLst/>
          </a:prstGeom>
        </p:spPr>
      </p:pic>
      <p:sp>
        <p:nvSpPr>
          <p:cNvPr id="14" name="Text Placeholder 2"/>
          <p:cNvSpPr>
            <a:spLocks noGrp="1"/>
          </p:cNvSpPr>
          <p:nvPr>
            <p:ph type="body" sz="quarter" idx="13"/>
          </p:nvPr>
        </p:nvSpPr>
        <p:spPr>
          <a:xfrm>
            <a:off x="1070104" y="1440094"/>
            <a:ext cx="3388659" cy="494670"/>
          </a:xfrm>
        </p:spPr>
        <p:txBody>
          <a:bodyPr/>
          <a:lstStyle/>
          <a:p>
            <a:r>
              <a:rPr lang="en-IN" b="1" dirty="0">
                <a:solidFill>
                  <a:srgbClr val="5B7C32"/>
                </a:solidFill>
              </a:rPr>
              <a:t>is a Linear Transform</a:t>
            </a:r>
          </a:p>
        </p:txBody>
      </p:sp>
      <p:sp>
        <p:nvSpPr>
          <p:cNvPr id="3" name="Text Placeholder 2"/>
          <p:cNvSpPr>
            <a:spLocks noGrp="1"/>
          </p:cNvSpPr>
          <p:nvPr>
            <p:ph type="body" sz="quarter" idx="13"/>
          </p:nvPr>
        </p:nvSpPr>
        <p:spPr>
          <a:xfrm>
            <a:off x="457200" y="2018240"/>
            <a:ext cx="8335962" cy="1007348"/>
          </a:xfrm>
        </p:spPr>
        <p:txBody>
          <a:bodyPr/>
          <a:lstStyle/>
          <a:p>
            <a:r>
              <a:rPr lang="en-IN" dirty="0"/>
              <a:t>The inverse Laplace transform is also a linear transform; that is, for constants </a:t>
            </a:r>
            <a:r>
              <a:rPr lang="el-GR" i="1" dirty="0"/>
              <a:t>α</a:t>
            </a:r>
            <a:r>
              <a:rPr lang="en-IN" i="1" dirty="0"/>
              <a:t> </a:t>
            </a:r>
            <a:r>
              <a:rPr lang="en-IN" dirty="0"/>
              <a:t>and </a:t>
            </a:r>
            <a:r>
              <a:rPr lang="el-GR" i="1" dirty="0"/>
              <a:t>β</a:t>
            </a:r>
            <a:endParaRPr lang="en-IN" b="1" dirty="0">
              <a:solidFill>
                <a:srgbClr val="5B7C32"/>
              </a:solidFill>
            </a:endParaRPr>
          </a:p>
        </p:txBody>
      </p:sp>
      <p:pic>
        <p:nvPicPr>
          <p:cNvPr id="6" name="Picture Placeholder 5"/>
          <p:cNvPicPr>
            <a:picLocks noGrp="1" noChangeAspect="1"/>
          </p:cNvPicPr>
          <p:nvPr>
            <p:ph type="pic" sz="quarter" idx="29"/>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955961" y="2975453"/>
            <a:ext cx="7338441" cy="511302"/>
          </a:xfrm>
          <a:prstGeom prst="rect">
            <a:avLst/>
          </a:prstGeom>
        </p:spPr>
      </p:pic>
      <p:sp>
        <p:nvSpPr>
          <p:cNvPr id="5" name="Text Placeholder 2"/>
          <p:cNvSpPr>
            <a:spLocks noGrp="1"/>
          </p:cNvSpPr>
          <p:nvPr>
            <p:ph type="body" sz="quarter" idx="13"/>
          </p:nvPr>
        </p:nvSpPr>
        <p:spPr>
          <a:xfrm>
            <a:off x="457200" y="3627661"/>
            <a:ext cx="8335962" cy="494670"/>
          </a:xfrm>
        </p:spPr>
        <p:txBody>
          <a:bodyPr/>
          <a:lstStyle/>
          <a:p>
            <a:r>
              <a:rPr lang="en-IN" dirty="0"/>
              <a:t>where </a:t>
            </a:r>
            <a:r>
              <a:rPr lang="en-IN" i="1" dirty="0"/>
              <a:t>F </a:t>
            </a:r>
            <a:r>
              <a:rPr lang="en-IN" dirty="0"/>
              <a:t>and </a:t>
            </a:r>
            <a:r>
              <a:rPr lang="en-IN" i="1" dirty="0"/>
              <a:t>G </a:t>
            </a:r>
            <a:r>
              <a:rPr lang="en-IN" dirty="0"/>
              <a:t>are the transforms of some functions </a:t>
            </a:r>
            <a:r>
              <a:rPr lang="en-IN" i="1" dirty="0"/>
              <a:t>f </a:t>
            </a:r>
            <a:r>
              <a:rPr lang="en-IN" dirty="0"/>
              <a:t>and </a:t>
            </a:r>
            <a:r>
              <a:rPr lang="en-IN" i="1" dirty="0"/>
              <a:t>g.</a:t>
            </a:r>
            <a:endParaRPr lang="en-IN" b="1" dirty="0">
              <a:solidFill>
                <a:srgbClr val="5B7C32"/>
              </a:solidFill>
            </a:endParaRPr>
          </a:p>
        </p:txBody>
      </p:sp>
    </p:spTree>
    <p:extLst>
      <p:ext uri="{BB962C8B-B14F-4D97-AF65-F5344CB8AC3E}">
        <p14:creationId xmlns:p14="http://schemas.microsoft.com/office/powerpoint/2010/main" val="217612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2 – </a:t>
            </a:r>
            <a:r>
              <a:rPr lang="en-IN" sz="3200" dirty="0"/>
              <a:t>Termwise Division and Linearity</a:t>
            </a:r>
          </a:p>
        </p:txBody>
      </p:sp>
      <p:sp>
        <p:nvSpPr>
          <p:cNvPr id="12" name="Text Placeholder 2"/>
          <p:cNvSpPr>
            <a:spLocks noGrp="1"/>
          </p:cNvSpPr>
          <p:nvPr>
            <p:ph type="body" sz="quarter" idx="13"/>
          </p:nvPr>
        </p:nvSpPr>
        <p:spPr>
          <a:xfrm>
            <a:off x="457200" y="1444625"/>
            <a:ext cx="1492624" cy="397622"/>
          </a:xfrm>
        </p:spPr>
        <p:txBody>
          <a:bodyPr/>
          <a:lstStyle/>
          <a:p>
            <a:r>
              <a:rPr lang="en-IN" dirty="0"/>
              <a:t>Evaluate </a:t>
            </a:r>
          </a:p>
        </p:txBody>
      </p:sp>
      <p:pic>
        <p:nvPicPr>
          <p:cNvPr id="13" name="Picture Placeholder 12"/>
          <p:cNvPicPr>
            <a:picLocks noGrp="1" noChangeAspect="1"/>
          </p:cNvPicPr>
          <p:nvPr>
            <p:ph type="pic" sz="quarter" idx="29"/>
          </p:nvPr>
        </p:nvPicPr>
        <p:blipFill>
          <a:blip r:embed="rId2"/>
          <a:stretch>
            <a:fillRect/>
          </a:stretch>
        </p:blipFill>
        <p:spPr>
          <a:xfrm>
            <a:off x="1836648" y="1236890"/>
            <a:ext cx="1986534" cy="951357"/>
          </a:xfrm>
          <a:prstGeom prst="rect">
            <a:avLst/>
          </a:prstGeom>
        </p:spPr>
      </p:pic>
      <p:sp>
        <p:nvSpPr>
          <p:cNvPr id="5" name="Text Placeholder 2"/>
          <p:cNvSpPr>
            <a:spLocks noGrp="1"/>
          </p:cNvSpPr>
          <p:nvPr>
            <p:ph type="body" sz="quarter" idx="13"/>
          </p:nvPr>
        </p:nvSpPr>
        <p:spPr>
          <a:xfrm>
            <a:off x="457201" y="2441057"/>
            <a:ext cx="8330182" cy="841248"/>
          </a:xfrm>
        </p:spPr>
        <p:txBody>
          <a:bodyPr/>
          <a:lstStyle/>
          <a:p>
            <a:r>
              <a:rPr lang="en-US" b="1" dirty="0"/>
              <a:t>Solution:</a:t>
            </a:r>
            <a:endParaRPr lang="en-IN" b="1" dirty="0"/>
          </a:p>
          <a:p>
            <a:r>
              <a:rPr lang="en-IN" dirty="0"/>
              <a:t>We first rewrite the given function of </a:t>
            </a:r>
            <a:r>
              <a:rPr lang="en-IN" i="1" dirty="0"/>
              <a:t>s </a:t>
            </a:r>
            <a:r>
              <a:rPr lang="en-IN" dirty="0"/>
              <a:t>as two expressions by means of </a:t>
            </a:r>
            <a:r>
              <a:rPr lang="en-IN" dirty="0" err="1"/>
              <a:t>termwise</a:t>
            </a:r>
            <a:r>
              <a:rPr lang="en-IN" dirty="0"/>
              <a:t> division and then use (1):</a:t>
            </a:r>
          </a:p>
        </p:txBody>
      </p:sp>
      <p:pic>
        <p:nvPicPr>
          <p:cNvPr id="6" name="Picture 2" descr="The equation reads  L^(negative 1){(negative 2 s + 6)/(s^2 + 4)} = L^(negative 1){(negative 2 s)/(s^2 + 4) + 6/(s^2 + 4)} = negative 2 L^(negative 1){s/(s^2 + 4)} + 6/2 L^(negative 1){2/(s^2 + 4)}. An arrow points to the expression  (negative 2 s)/(s^2 + 4) + 6/(s^2 + 4)  in the right-hand side of the equation with the following text: termwise division. An arrow points to the number 2 in the denominator and the numerator in the second term of the result of the equation with the following text: linearity and fixing up constants."/>
          <p:cNvPicPr>
            <a:picLocks noGrp="1" noChangeAspect="1" noChangeArrowheads="1"/>
          </p:cNvPicPr>
          <p:nvPr>
            <p:ph type="pic" sz="quarter" idx="29"/>
          </p:nvPr>
        </p:nvPicPr>
        <p:blipFill>
          <a:blip r:embed="rId3" cstate="print">
            <a:extLst>
              <a:ext uri="{28A0092B-C50C-407E-A947-70E740481C1C}">
                <a14:useLocalDpi xmlns:a14="http://schemas.microsoft.com/office/drawing/2010/main" val="0"/>
              </a:ext>
            </a:extLst>
          </a:blip>
          <a:stretch>
            <a:fillRect/>
          </a:stretch>
        </p:blipFill>
        <p:spPr bwMode="auto">
          <a:xfrm>
            <a:off x="475273" y="3884067"/>
            <a:ext cx="8536273" cy="18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5215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2178</TotalTime>
  <Words>1042</Words>
  <Application>Microsoft Office PowerPoint</Application>
  <PresentationFormat>On-screen Show (4:3)</PresentationFormat>
  <Paragraphs>100</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7</vt:lpstr>
      <vt:lpstr>7.2</vt:lpstr>
      <vt:lpstr>7.2.1 Inverse Transforms</vt:lpstr>
      <vt:lpstr>7.2.1 Inverse Transforms (1 of 4)</vt:lpstr>
      <vt:lpstr>7.2.1 Inverse Transforms (2 of 4)</vt:lpstr>
      <vt:lpstr>Example 1 – Applying Theorem 7.2.1</vt:lpstr>
      <vt:lpstr>Example 1 – Solution (1 of 1)</vt:lpstr>
      <vt:lpstr>7.2.1 Inverse Transforms (3 of 4)</vt:lpstr>
      <vt:lpstr>Example 2 – Termwise Division and Linearity</vt:lpstr>
      <vt:lpstr>7.2.1 Inverse Transforms (4 of 4)</vt:lpstr>
      <vt:lpstr>Example 3 – Partial Fractions: Distinct Linear Factors</vt:lpstr>
      <vt:lpstr>Example 3 – Solution (1 of 3)</vt:lpstr>
      <vt:lpstr>Example 3 – Solution (2 of 3)</vt:lpstr>
      <vt:lpstr>Example 3 – Solution (3 of 3)</vt:lpstr>
      <vt:lpstr>7.2.2 Transforms of Derivatives</vt:lpstr>
      <vt:lpstr>7.2.2 Transforms of Derivatives (1 of 7)</vt:lpstr>
      <vt:lpstr>7.2.2 Transforms of Derivatives (2 of 7)</vt:lpstr>
      <vt:lpstr>7.2.2 Transforms of Derivatives (3 of 7)</vt:lpstr>
      <vt:lpstr>7.2.2 Transforms of Derivatives (4 of 7)</vt:lpstr>
      <vt:lpstr>7.2.2 Transforms of Derivatives (5 of 7)</vt:lpstr>
      <vt:lpstr>7.2.2 Transforms of Derivatives (6 of 7)</vt:lpstr>
      <vt:lpstr>7.2.2 Transforms of Derivatives (7 of 7)</vt:lpstr>
      <vt:lpstr>Example 5 – Solving a Second-Order I V P</vt:lpstr>
      <vt:lpstr>Example 5 – Solution (1 of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Anil Varekar</dc:creator>
  <cp:lastModifiedBy>Owner</cp:lastModifiedBy>
  <cp:revision>715</cp:revision>
  <dcterms:created xsi:type="dcterms:W3CDTF">2019-02-05T06:40:56Z</dcterms:created>
  <dcterms:modified xsi:type="dcterms:W3CDTF">2020-04-14T19:26:12Z</dcterms:modified>
</cp:coreProperties>
</file>