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3" r:id="rId3"/>
    <p:sldId id="261" r:id="rId4"/>
    <p:sldId id="266" r:id="rId5"/>
    <p:sldId id="262" r:id="rId6"/>
    <p:sldId id="265" r:id="rId7"/>
    <p:sldId id="264"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9FCC4-1CA2-4470-A081-F2A53B870D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10B6F8-BF39-4590-96F7-1BF6CFA9C3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2F48F0-4E64-4CD1-B46A-CD6FB21C1BA8}"/>
              </a:ext>
            </a:extLst>
          </p:cNvPr>
          <p:cNvSpPr>
            <a:spLocks noGrp="1"/>
          </p:cNvSpPr>
          <p:nvPr>
            <p:ph type="dt" sz="half" idx="10"/>
          </p:nvPr>
        </p:nvSpPr>
        <p:spPr/>
        <p:txBody>
          <a:bodyPr/>
          <a:lstStyle/>
          <a:p>
            <a:fld id="{65482D08-F547-4D08-9AF9-CBBBC6B4DE69}" type="datetimeFigureOut">
              <a:rPr lang="en-US" smtClean="0"/>
              <a:t>7/21/2020</a:t>
            </a:fld>
            <a:endParaRPr lang="en-US"/>
          </a:p>
        </p:txBody>
      </p:sp>
      <p:sp>
        <p:nvSpPr>
          <p:cNvPr id="5" name="Footer Placeholder 4">
            <a:extLst>
              <a:ext uri="{FF2B5EF4-FFF2-40B4-BE49-F238E27FC236}">
                <a16:creationId xmlns:a16="http://schemas.microsoft.com/office/drawing/2014/main" id="{043BBDC2-D51E-46D3-8AB9-A8EDEAD5D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9EDCDB-F2D6-4038-BD6F-D5930A43AFE7}"/>
              </a:ext>
            </a:extLst>
          </p:cNvPr>
          <p:cNvSpPr>
            <a:spLocks noGrp="1"/>
          </p:cNvSpPr>
          <p:nvPr>
            <p:ph type="sldNum" sz="quarter" idx="12"/>
          </p:nvPr>
        </p:nvSpPr>
        <p:spPr/>
        <p:txBody>
          <a:bodyPr/>
          <a:lstStyle/>
          <a:p>
            <a:fld id="{8D642D65-3C6F-43E3-9700-CD7415CB8FA5}" type="slidenum">
              <a:rPr lang="en-US" smtClean="0"/>
              <a:t>‹#›</a:t>
            </a:fld>
            <a:endParaRPr lang="en-US"/>
          </a:p>
        </p:txBody>
      </p:sp>
    </p:spTree>
    <p:extLst>
      <p:ext uri="{BB962C8B-B14F-4D97-AF65-F5344CB8AC3E}">
        <p14:creationId xmlns:p14="http://schemas.microsoft.com/office/powerpoint/2010/main" val="192821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95210-F126-4296-8610-F685F5B9C3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476126-D055-4927-896D-42D01F69F6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CD321-B652-419D-80DF-19090B2F1175}"/>
              </a:ext>
            </a:extLst>
          </p:cNvPr>
          <p:cNvSpPr>
            <a:spLocks noGrp="1"/>
          </p:cNvSpPr>
          <p:nvPr>
            <p:ph type="dt" sz="half" idx="10"/>
          </p:nvPr>
        </p:nvSpPr>
        <p:spPr/>
        <p:txBody>
          <a:bodyPr/>
          <a:lstStyle/>
          <a:p>
            <a:fld id="{65482D08-F547-4D08-9AF9-CBBBC6B4DE69}" type="datetimeFigureOut">
              <a:rPr lang="en-US" smtClean="0"/>
              <a:t>7/21/2020</a:t>
            </a:fld>
            <a:endParaRPr lang="en-US"/>
          </a:p>
        </p:txBody>
      </p:sp>
      <p:sp>
        <p:nvSpPr>
          <p:cNvPr id="5" name="Footer Placeholder 4">
            <a:extLst>
              <a:ext uri="{FF2B5EF4-FFF2-40B4-BE49-F238E27FC236}">
                <a16:creationId xmlns:a16="http://schemas.microsoft.com/office/drawing/2014/main" id="{BA496A74-4202-4E33-97C6-657CF657E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02EAE3-DB7F-44E3-A154-80373A43DCA0}"/>
              </a:ext>
            </a:extLst>
          </p:cNvPr>
          <p:cNvSpPr>
            <a:spLocks noGrp="1"/>
          </p:cNvSpPr>
          <p:nvPr>
            <p:ph type="sldNum" sz="quarter" idx="12"/>
          </p:nvPr>
        </p:nvSpPr>
        <p:spPr/>
        <p:txBody>
          <a:bodyPr/>
          <a:lstStyle/>
          <a:p>
            <a:fld id="{8D642D65-3C6F-43E3-9700-CD7415CB8FA5}" type="slidenum">
              <a:rPr lang="en-US" smtClean="0"/>
              <a:t>‹#›</a:t>
            </a:fld>
            <a:endParaRPr lang="en-US"/>
          </a:p>
        </p:txBody>
      </p:sp>
    </p:spTree>
    <p:extLst>
      <p:ext uri="{BB962C8B-B14F-4D97-AF65-F5344CB8AC3E}">
        <p14:creationId xmlns:p14="http://schemas.microsoft.com/office/powerpoint/2010/main" val="4188166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9017ED-F83D-4136-BB24-02B188A6B4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4E06C1-EB0D-4DCF-A9D6-D957418BBE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233549-86C0-45D2-893C-C4B45BF31C2F}"/>
              </a:ext>
            </a:extLst>
          </p:cNvPr>
          <p:cNvSpPr>
            <a:spLocks noGrp="1"/>
          </p:cNvSpPr>
          <p:nvPr>
            <p:ph type="dt" sz="half" idx="10"/>
          </p:nvPr>
        </p:nvSpPr>
        <p:spPr/>
        <p:txBody>
          <a:bodyPr/>
          <a:lstStyle/>
          <a:p>
            <a:fld id="{65482D08-F547-4D08-9AF9-CBBBC6B4DE69}" type="datetimeFigureOut">
              <a:rPr lang="en-US" smtClean="0"/>
              <a:t>7/21/2020</a:t>
            </a:fld>
            <a:endParaRPr lang="en-US"/>
          </a:p>
        </p:txBody>
      </p:sp>
      <p:sp>
        <p:nvSpPr>
          <p:cNvPr id="5" name="Footer Placeholder 4">
            <a:extLst>
              <a:ext uri="{FF2B5EF4-FFF2-40B4-BE49-F238E27FC236}">
                <a16:creationId xmlns:a16="http://schemas.microsoft.com/office/drawing/2014/main" id="{17EBB5AA-88DB-4EE8-A023-191F07A53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44CA4-AD35-4DB3-85B6-7E2EA053D6BD}"/>
              </a:ext>
            </a:extLst>
          </p:cNvPr>
          <p:cNvSpPr>
            <a:spLocks noGrp="1"/>
          </p:cNvSpPr>
          <p:nvPr>
            <p:ph type="sldNum" sz="quarter" idx="12"/>
          </p:nvPr>
        </p:nvSpPr>
        <p:spPr/>
        <p:txBody>
          <a:bodyPr/>
          <a:lstStyle/>
          <a:p>
            <a:fld id="{8D642D65-3C6F-43E3-9700-CD7415CB8FA5}" type="slidenum">
              <a:rPr lang="en-US" smtClean="0"/>
              <a:t>‹#›</a:t>
            </a:fld>
            <a:endParaRPr lang="en-US"/>
          </a:p>
        </p:txBody>
      </p:sp>
    </p:spTree>
    <p:extLst>
      <p:ext uri="{BB962C8B-B14F-4D97-AF65-F5344CB8AC3E}">
        <p14:creationId xmlns:p14="http://schemas.microsoft.com/office/powerpoint/2010/main" val="373590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94B40-2AFF-45A9-A4F3-EB76998205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B2DEDD-7AF4-4143-82BC-0A77A9A61E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188C28-F65D-4D66-A4DE-C954B0756408}"/>
              </a:ext>
            </a:extLst>
          </p:cNvPr>
          <p:cNvSpPr>
            <a:spLocks noGrp="1"/>
          </p:cNvSpPr>
          <p:nvPr>
            <p:ph type="dt" sz="half" idx="10"/>
          </p:nvPr>
        </p:nvSpPr>
        <p:spPr/>
        <p:txBody>
          <a:bodyPr/>
          <a:lstStyle/>
          <a:p>
            <a:fld id="{65482D08-F547-4D08-9AF9-CBBBC6B4DE69}" type="datetimeFigureOut">
              <a:rPr lang="en-US" smtClean="0"/>
              <a:t>7/21/2020</a:t>
            </a:fld>
            <a:endParaRPr lang="en-US"/>
          </a:p>
        </p:txBody>
      </p:sp>
      <p:sp>
        <p:nvSpPr>
          <p:cNvPr id="5" name="Footer Placeholder 4">
            <a:extLst>
              <a:ext uri="{FF2B5EF4-FFF2-40B4-BE49-F238E27FC236}">
                <a16:creationId xmlns:a16="http://schemas.microsoft.com/office/drawing/2014/main" id="{C68D8390-7DDE-47F5-B9B4-C8B9E3EC7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CE6B1-D50C-4EC2-8454-6D3A209795D4}"/>
              </a:ext>
            </a:extLst>
          </p:cNvPr>
          <p:cNvSpPr>
            <a:spLocks noGrp="1"/>
          </p:cNvSpPr>
          <p:nvPr>
            <p:ph type="sldNum" sz="quarter" idx="12"/>
          </p:nvPr>
        </p:nvSpPr>
        <p:spPr/>
        <p:txBody>
          <a:bodyPr/>
          <a:lstStyle/>
          <a:p>
            <a:fld id="{8D642D65-3C6F-43E3-9700-CD7415CB8FA5}" type="slidenum">
              <a:rPr lang="en-US" smtClean="0"/>
              <a:t>‹#›</a:t>
            </a:fld>
            <a:endParaRPr lang="en-US"/>
          </a:p>
        </p:txBody>
      </p:sp>
    </p:spTree>
    <p:extLst>
      <p:ext uri="{BB962C8B-B14F-4D97-AF65-F5344CB8AC3E}">
        <p14:creationId xmlns:p14="http://schemas.microsoft.com/office/powerpoint/2010/main" val="2829719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A80F3-0571-4F82-A13F-2D997F36FD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67661C-2998-4156-BE64-381FC830CF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76AA78-12F8-42A7-99F8-C54519335698}"/>
              </a:ext>
            </a:extLst>
          </p:cNvPr>
          <p:cNvSpPr>
            <a:spLocks noGrp="1"/>
          </p:cNvSpPr>
          <p:nvPr>
            <p:ph type="dt" sz="half" idx="10"/>
          </p:nvPr>
        </p:nvSpPr>
        <p:spPr/>
        <p:txBody>
          <a:bodyPr/>
          <a:lstStyle/>
          <a:p>
            <a:fld id="{65482D08-F547-4D08-9AF9-CBBBC6B4DE69}" type="datetimeFigureOut">
              <a:rPr lang="en-US" smtClean="0"/>
              <a:t>7/21/2020</a:t>
            </a:fld>
            <a:endParaRPr lang="en-US"/>
          </a:p>
        </p:txBody>
      </p:sp>
      <p:sp>
        <p:nvSpPr>
          <p:cNvPr id="5" name="Footer Placeholder 4">
            <a:extLst>
              <a:ext uri="{FF2B5EF4-FFF2-40B4-BE49-F238E27FC236}">
                <a16:creationId xmlns:a16="http://schemas.microsoft.com/office/drawing/2014/main" id="{7B18081C-6320-4EE7-AC40-BB69F71BE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DBA58-6D33-4F6B-A0DA-8410350EFB2C}"/>
              </a:ext>
            </a:extLst>
          </p:cNvPr>
          <p:cNvSpPr>
            <a:spLocks noGrp="1"/>
          </p:cNvSpPr>
          <p:nvPr>
            <p:ph type="sldNum" sz="quarter" idx="12"/>
          </p:nvPr>
        </p:nvSpPr>
        <p:spPr/>
        <p:txBody>
          <a:bodyPr/>
          <a:lstStyle/>
          <a:p>
            <a:fld id="{8D642D65-3C6F-43E3-9700-CD7415CB8FA5}" type="slidenum">
              <a:rPr lang="en-US" smtClean="0"/>
              <a:t>‹#›</a:t>
            </a:fld>
            <a:endParaRPr lang="en-US"/>
          </a:p>
        </p:txBody>
      </p:sp>
    </p:spTree>
    <p:extLst>
      <p:ext uri="{BB962C8B-B14F-4D97-AF65-F5344CB8AC3E}">
        <p14:creationId xmlns:p14="http://schemas.microsoft.com/office/powerpoint/2010/main" val="4037478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7C9B9-760C-4792-B416-657E221F4E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5BCCC0-525F-4499-A992-BF4C7A6E68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47DD79-A02F-408C-8C2B-8C1008F3A7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ED32E2-14BC-4B4F-8ED5-B1126974A330}"/>
              </a:ext>
            </a:extLst>
          </p:cNvPr>
          <p:cNvSpPr>
            <a:spLocks noGrp="1"/>
          </p:cNvSpPr>
          <p:nvPr>
            <p:ph type="dt" sz="half" idx="10"/>
          </p:nvPr>
        </p:nvSpPr>
        <p:spPr/>
        <p:txBody>
          <a:bodyPr/>
          <a:lstStyle/>
          <a:p>
            <a:fld id="{65482D08-F547-4D08-9AF9-CBBBC6B4DE69}" type="datetimeFigureOut">
              <a:rPr lang="en-US" smtClean="0"/>
              <a:t>7/21/2020</a:t>
            </a:fld>
            <a:endParaRPr lang="en-US"/>
          </a:p>
        </p:txBody>
      </p:sp>
      <p:sp>
        <p:nvSpPr>
          <p:cNvPr id="6" name="Footer Placeholder 5">
            <a:extLst>
              <a:ext uri="{FF2B5EF4-FFF2-40B4-BE49-F238E27FC236}">
                <a16:creationId xmlns:a16="http://schemas.microsoft.com/office/drawing/2014/main" id="{E3899866-A405-4A2E-BFA0-E31E9691D1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49A223-E9A6-4C22-9D1D-08DB575C751F}"/>
              </a:ext>
            </a:extLst>
          </p:cNvPr>
          <p:cNvSpPr>
            <a:spLocks noGrp="1"/>
          </p:cNvSpPr>
          <p:nvPr>
            <p:ph type="sldNum" sz="quarter" idx="12"/>
          </p:nvPr>
        </p:nvSpPr>
        <p:spPr/>
        <p:txBody>
          <a:bodyPr/>
          <a:lstStyle/>
          <a:p>
            <a:fld id="{8D642D65-3C6F-43E3-9700-CD7415CB8FA5}" type="slidenum">
              <a:rPr lang="en-US" smtClean="0"/>
              <a:t>‹#›</a:t>
            </a:fld>
            <a:endParaRPr lang="en-US"/>
          </a:p>
        </p:txBody>
      </p:sp>
    </p:spTree>
    <p:extLst>
      <p:ext uri="{BB962C8B-B14F-4D97-AF65-F5344CB8AC3E}">
        <p14:creationId xmlns:p14="http://schemas.microsoft.com/office/powerpoint/2010/main" val="1792378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8919-511C-41D0-8508-E1CB272F5D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D02E2B-7A63-4981-B832-9C7167E5BA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ADD80A-7203-47B4-B7E6-53EFBE737C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865A60-13C0-4484-B477-8753263A8F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A63F43-CA28-4102-A3CB-EB9BA5825E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1D0E08-2BF0-498C-A2AB-6518CB41EC3A}"/>
              </a:ext>
            </a:extLst>
          </p:cNvPr>
          <p:cNvSpPr>
            <a:spLocks noGrp="1"/>
          </p:cNvSpPr>
          <p:nvPr>
            <p:ph type="dt" sz="half" idx="10"/>
          </p:nvPr>
        </p:nvSpPr>
        <p:spPr/>
        <p:txBody>
          <a:bodyPr/>
          <a:lstStyle/>
          <a:p>
            <a:fld id="{65482D08-F547-4D08-9AF9-CBBBC6B4DE69}" type="datetimeFigureOut">
              <a:rPr lang="en-US" smtClean="0"/>
              <a:t>7/21/2020</a:t>
            </a:fld>
            <a:endParaRPr lang="en-US"/>
          </a:p>
        </p:txBody>
      </p:sp>
      <p:sp>
        <p:nvSpPr>
          <p:cNvPr id="8" name="Footer Placeholder 7">
            <a:extLst>
              <a:ext uri="{FF2B5EF4-FFF2-40B4-BE49-F238E27FC236}">
                <a16:creationId xmlns:a16="http://schemas.microsoft.com/office/drawing/2014/main" id="{231F24D3-F7EA-4DF9-BDF4-FA5F1B9748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3E0DA8-1471-4F86-92DB-CC57E13D4BD1}"/>
              </a:ext>
            </a:extLst>
          </p:cNvPr>
          <p:cNvSpPr>
            <a:spLocks noGrp="1"/>
          </p:cNvSpPr>
          <p:nvPr>
            <p:ph type="sldNum" sz="quarter" idx="12"/>
          </p:nvPr>
        </p:nvSpPr>
        <p:spPr/>
        <p:txBody>
          <a:bodyPr/>
          <a:lstStyle/>
          <a:p>
            <a:fld id="{8D642D65-3C6F-43E3-9700-CD7415CB8FA5}" type="slidenum">
              <a:rPr lang="en-US" smtClean="0"/>
              <a:t>‹#›</a:t>
            </a:fld>
            <a:endParaRPr lang="en-US"/>
          </a:p>
        </p:txBody>
      </p:sp>
    </p:spTree>
    <p:extLst>
      <p:ext uri="{BB962C8B-B14F-4D97-AF65-F5344CB8AC3E}">
        <p14:creationId xmlns:p14="http://schemas.microsoft.com/office/powerpoint/2010/main" val="99875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B3E41-4921-4567-A051-47E1F6C73E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C9E098-2674-4916-8B00-BDE40328096C}"/>
              </a:ext>
            </a:extLst>
          </p:cNvPr>
          <p:cNvSpPr>
            <a:spLocks noGrp="1"/>
          </p:cNvSpPr>
          <p:nvPr>
            <p:ph type="dt" sz="half" idx="10"/>
          </p:nvPr>
        </p:nvSpPr>
        <p:spPr/>
        <p:txBody>
          <a:bodyPr/>
          <a:lstStyle/>
          <a:p>
            <a:fld id="{65482D08-F547-4D08-9AF9-CBBBC6B4DE69}" type="datetimeFigureOut">
              <a:rPr lang="en-US" smtClean="0"/>
              <a:t>7/21/2020</a:t>
            </a:fld>
            <a:endParaRPr lang="en-US"/>
          </a:p>
        </p:txBody>
      </p:sp>
      <p:sp>
        <p:nvSpPr>
          <p:cNvPr id="4" name="Footer Placeholder 3">
            <a:extLst>
              <a:ext uri="{FF2B5EF4-FFF2-40B4-BE49-F238E27FC236}">
                <a16:creationId xmlns:a16="http://schemas.microsoft.com/office/drawing/2014/main" id="{6B8B0B49-C1C6-4B38-AC72-4717017057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30B4AE-1D6E-49F5-8E62-839782545B66}"/>
              </a:ext>
            </a:extLst>
          </p:cNvPr>
          <p:cNvSpPr>
            <a:spLocks noGrp="1"/>
          </p:cNvSpPr>
          <p:nvPr>
            <p:ph type="sldNum" sz="quarter" idx="12"/>
          </p:nvPr>
        </p:nvSpPr>
        <p:spPr/>
        <p:txBody>
          <a:bodyPr/>
          <a:lstStyle/>
          <a:p>
            <a:fld id="{8D642D65-3C6F-43E3-9700-CD7415CB8FA5}" type="slidenum">
              <a:rPr lang="en-US" smtClean="0"/>
              <a:t>‹#›</a:t>
            </a:fld>
            <a:endParaRPr lang="en-US"/>
          </a:p>
        </p:txBody>
      </p:sp>
    </p:spTree>
    <p:extLst>
      <p:ext uri="{BB962C8B-B14F-4D97-AF65-F5344CB8AC3E}">
        <p14:creationId xmlns:p14="http://schemas.microsoft.com/office/powerpoint/2010/main" val="153402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020AF9-5BE5-415E-A1E7-F60A353B30FB}"/>
              </a:ext>
            </a:extLst>
          </p:cNvPr>
          <p:cNvSpPr>
            <a:spLocks noGrp="1"/>
          </p:cNvSpPr>
          <p:nvPr>
            <p:ph type="dt" sz="half" idx="10"/>
          </p:nvPr>
        </p:nvSpPr>
        <p:spPr/>
        <p:txBody>
          <a:bodyPr/>
          <a:lstStyle/>
          <a:p>
            <a:fld id="{65482D08-F547-4D08-9AF9-CBBBC6B4DE69}" type="datetimeFigureOut">
              <a:rPr lang="en-US" smtClean="0"/>
              <a:t>7/21/2020</a:t>
            </a:fld>
            <a:endParaRPr lang="en-US"/>
          </a:p>
        </p:txBody>
      </p:sp>
      <p:sp>
        <p:nvSpPr>
          <p:cNvPr id="3" name="Footer Placeholder 2">
            <a:extLst>
              <a:ext uri="{FF2B5EF4-FFF2-40B4-BE49-F238E27FC236}">
                <a16:creationId xmlns:a16="http://schemas.microsoft.com/office/drawing/2014/main" id="{41D2D92F-A0C7-4C1B-AB2B-0ABA27393F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C70136-6D02-4034-BFC5-B5D07C03F659}"/>
              </a:ext>
            </a:extLst>
          </p:cNvPr>
          <p:cNvSpPr>
            <a:spLocks noGrp="1"/>
          </p:cNvSpPr>
          <p:nvPr>
            <p:ph type="sldNum" sz="quarter" idx="12"/>
          </p:nvPr>
        </p:nvSpPr>
        <p:spPr/>
        <p:txBody>
          <a:bodyPr/>
          <a:lstStyle/>
          <a:p>
            <a:fld id="{8D642D65-3C6F-43E3-9700-CD7415CB8FA5}" type="slidenum">
              <a:rPr lang="en-US" smtClean="0"/>
              <a:t>‹#›</a:t>
            </a:fld>
            <a:endParaRPr lang="en-US"/>
          </a:p>
        </p:txBody>
      </p:sp>
    </p:spTree>
    <p:extLst>
      <p:ext uri="{BB962C8B-B14F-4D97-AF65-F5344CB8AC3E}">
        <p14:creationId xmlns:p14="http://schemas.microsoft.com/office/powerpoint/2010/main" val="1838852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80104-30B3-46F3-BAA1-66BA46240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FC6011-9CB0-4C79-A35F-0B371625C1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E32691-CB1B-48EC-950D-CD4383CD1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850663-C1D9-46A4-B6F5-F0F7707BC23F}"/>
              </a:ext>
            </a:extLst>
          </p:cNvPr>
          <p:cNvSpPr>
            <a:spLocks noGrp="1"/>
          </p:cNvSpPr>
          <p:nvPr>
            <p:ph type="dt" sz="half" idx="10"/>
          </p:nvPr>
        </p:nvSpPr>
        <p:spPr/>
        <p:txBody>
          <a:bodyPr/>
          <a:lstStyle/>
          <a:p>
            <a:fld id="{65482D08-F547-4D08-9AF9-CBBBC6B4DE69}" type="datetimeFigureOut">
              <a:rPr lang="en-US" smtClean="0"/>
              <a:t>7/21/2020</a:t>
            </a:fld>
            <a:endParaRPr lang="en-US"/>
          </a:p>
        </p:txBody>
      </p:sp>
      <p:sp>
        <p:nvSpPr>
          <p:cNvPr id="6" name="Footer Placeholder 5">
            <a:extLst>
              <a:ext uri="{FF2B5EF4-FFF2-40B4-BE49-F238E27FC236}">
                <a16:creationId xmlns:a16="http://schemas.microsoft.com/office/drawing/2014/main" id="{893BA16A-BC07-444E-9F73-052C1B94E6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D09A14-49B2-4541-8913-5323BAB545C8}"/>
              </a:ext>
            </a:extLst>
          </p:cNvPr>
          <p:cNvSpPr>
            <a:spLocks noGrp="1"/>
          </p:cNvSpPr>
          <p:nvPr>
            <p:ph type="sldNum" sz="quarter" idx="12"/>
          </p:nvPr>
        </p:nvSpPr>
        <p:spPr/>
        <p:txBody>
          <a:bodyPr/>
          <a:lstStyle/>
          <a:p>
            <a:fld id="{8D642D65-3C6F-43E3-9700-CD7415CB8FA5}" type="slidenum">
              <a:rPr lang="en-US" smtClean="0"/>
              <a:t>‹#›</a:t>
            </a:fld>
            <a:endParaRPr lang="en-US"/>
          </a:p>
        </p:txBody>
      </p:sp>
    </p:spTree>
    <p:extLst>
      <p:ext uri="{BB962C8B-B14F-4D97-AF65-F5344CB8AC3E}">
        <p14:creationId xmlns:p14="http://schemas.microsoft.com/office/powerpoint/2010/main" val="2259352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705DB-6A1A-4664-B2FC-86F03F5E94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0F7208-7D63-4D53-AC76-111AEE821C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2B17C7-9B0F-435A-94D9-7A8F9CDBF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2D17E-BD05-4B3C-B6C4-D4CE7EF9E7B9}"/>
              </a:ext>
            </a:extLst>
          </p:cNvPr>
          <p:cNvSpPr>
            <a:spLocks noGrp="1"/>
          </p:cNvSpPr>
          <p:nvPr>
            <p:ph type="dt" sz="half" idx="10"/>
          </p:nvPr>
        </p:nvSpPr>
        <p:spPr/>
        <p:txBody>
          <a:bodyPr/>
          <a:lstStyle/>
          <a:p>
            <a:fld id="{65482D08-F547-4D08-9AF9-CBBBC6B4DE69}" type="datetimeFigureOut">
              <a:rPr lang="en-US" smtClean="0"/>
              <a:t>7/21/2020</a:t>
            </a:fld>
            <a:endParaRPr lang="en-US"/>
          </a:p>
        </p:txBody>
      </p:sp>
      <p:sp>
        <p:nvSpPr>
          <p:cNvPr id="6" name="Footer Placeholder 5">
            <a:extLst>
              <a:ext uri="{FF2B5EF4-FFF2-40B4-BE49-F238E27FC236}">
                <a16:creationId xmlns:a16="http://schemas.microsoft.com/office/drawing/2014/main" id="{9D557B1E-0FFC-4CB0-86EC-72D19E83D8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1DEEE5-6902-4D9A-A025-1635584DE59E}"/>
              </a:ext>
            </a:extLst>
          </p:cNvPr>
          <p:cNvSpPr>
            <a:spLocks noGrp="1"/>
          </p:cNvSpPr>
          <p:nvPr>
            <p:ph type="sldNum" sz="quarter" idx="12"/>
          </p:nvPr>
        </p:nvSpPr>
        <p:spPr/>
        <p:txBody>
          <a:bodyPr/>
          <a:lstStyle/>
          <a:p>
            <a:fld id="{8D642D65-3C6F-43E3-9700-CD7415CB8FA5}" type="slidenum">
              <a:rPr lang="en-US" smtClean="0"/>
              <a:t>‹#›</a:t>
            </a:fld>
            <a:endParaRPr lang="en-US"/>
          </a:p>
        </p:txBody>
      </p:sp>
    </p:spTree>
    <p:extLst>
      <p:ext uri="{BB962C8B-B14F-4D97-AF65-F5344CB8AC3E}">
        <p14:creationId xmlns:p14="http://schemas.microsoft.com/office/powerpoint/2010/main" val="3182471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21C188-6F51-4B1C-B894-B4A7F08305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08AF0C-2808-4331-B0D7-AF672BCC48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6B828-46F8-41AC-B452-F01DE1017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82D08-F547-4D08-9AF9-CBBBC6B4DE69}" type="datetimeFigureOut">
              <a:rPr lang="en-US" smtClean="0"/>
              <a:t>7/21/2020</a:t>
            </a:fld>
            <a:endParaRPr lang="en-US"/>
          </a:p>
        </p:txBody>
      </p:sp>
      <p:sp>
        <p:nvSpPr>
          <p:cNvPr id="5" name="Footer Placeholder 4">
            <a:extLst>
              <a:ext uri="{FF2B5EF4-FFF2-40B4-BE49-F238E27FC236}">
                <a16:creationId xmlns:a16="http://schemas.microsoft.com/office/drawing/2014/main" id="{02B6C10D-5A25-4749-A6B7-4FAFAC766F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9347E4-9DCF-4202-A6D5-8BA77D13A8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642D65-3C6F-43E3-9700-CD7415CB8FA5}" type="slidenum">
              <a:rPr lang="en-US" smtClean="0"/>
              <a:t>‹#›</a:t>
            </a:fld>
            <a:endParaRPr lang="en-US"/>
          </a:p>
        </p:txBody>
      </p:sp>
    </p:spTree>
    <p:extLst>
      <p:ext uri="{BB962C8B-B14F-4D97-AF65-F5344CB8AC3E}">
        <p14:creationId xmlns:p14="http://schemas.microsoft.com/office/powerpoint/2010/main" val="167818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9E60E-FE70-4AF1-920E-DDCCF2F59FEE}"/>
              </a:ext>
            </a:extLst>
          </p:cNvPr>
          <p:cNvSpPr txBox="1">
            <a:spLocks/>
          </p:cNvSpPr>
          <p:nvPr/>
        </p:nvSpPr>
        <p:spPr>
          <a:xfrm>
            <a:off x="1524000" y="1122362"/>
            <a:ext cx="9144000" cy="3662997"/>
          </a:xfrm>
          <a:prstGeom prst="rect">
            <a:avLst/>
          </a:prstGeom>
          <a:solidFill>
            <a:schemeClr val="accent5">
              <a:lumMod val="20000"/>
              <a:lumOff val="80000"/>
            </a:schemeClr>
          </a:solidFill>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Ellen Lull</a:t>
            </a:r>
            <a:br>
              <a:rPr lang="en-US" dirty="0"/>
            </a:br>
            <a:r>
              <a:rPr lang="en-US" dirty="0"/>
              <a:t>Case Study 2</a:t>
            </a:r>
            <a:br>
              <a:rPr lang="en-US" dirty="0"/>
            </a:br>
            <a:r>
              <a:rPr lang="en-US" dirty="0"/>
              <a:t>Data Visualization / Section 403</a:t>
            </a:r>
            <a:br>
              <a:rPr lang="en-US" dirty="0"/>
            </a:br>
            <a:endParaRPr lang="en-US" dirty="0"/>
          </a:p>
        </p:txBody>
      </p:sp>
    </p:spTree>
    <p:extLst>
      <p:ext uri="{BB962C8B-B14F-4D97-AF65-F5344CB8AC3E}">
        <p14:creationId xmlns:p14="http://schemas.microsoft.com/office/powerpoint/2010/main" val="412546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99EB-C58B-4F0C-B159-93F5329EE814}"/>
              </a:ext>
            </a:extLst>
          </p:cNvPr>
          <p:cNvSpPr txBox="1">
            <a:spLocks/>
          </p:cNvSpPr>
          <p:nvPr/>
        </p:nvSpPr>
        <p:spPr>
          <a:xfrm>
            <a:off x="334297" y="139042"/>
            <a:ext cx="11779045" cy="506278"/>
          </a:xfrm>
          <a:prstGeom prst="rect">
            <a:avLst/>
          </a:prstGeom>
          <a:solidFill>
            <a:schemeClr val="accent5">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Reachability:</a:t>
            </a:r>
          </a:p>
        </p:txBody>
      </p:sp>
      <p:sp>
        <p:nvSpPr>
          <p:cNvPr id="14" name="TextBox 13">
            <a:extLst>
              <a:ext uri="{FF2B5EF4-FFF2-40B4-BE49-F238E27FC236}">
                <a16:creationId xmlns:a16="http://schemas.microsoft.com/office/drawing/2014/main" id="{8139EBC3-0A03-445C-B72D-F2743CC41C37}"/>
              </a:ext>
            </a:extLst>
          </p:cNvPr>
          <p:cNvSpPr txBox="1"/>
          <p:nvPr/>
        </p:nvSpPr>
        <p:spPr>
          <a:xfrm>
            <a:off x="8815542" y="2967335"/>
            <a:ext cx="3199477" cy="923330"/>
          </a:xfrm>
          <a:prstGeom prst="rect">
            <a:avLst/>
          </a:prstGeom>
          <a:noFill/>
        </p:spPr>
        <p:txBody>
          <a:bodyPr wrap="square" rtlCol="0">
            <a:spAutoFit/>
          </a:bodyPr>
          <a:lstStyle/>
          <a:p>
            <a:r>
              <a:rPr lang="en-US" b="1" dirty="0"/>
              <a:t> A reachability goal of 90 percent has been obtained every month</a:t>
            </a:r>
            <a:endParaRPr lang="en-US" dirty="0"/>
          </a:p>
        </p:txBody>
      </p:sp>
      <p:pic>
        <p:nvPicPr>
          <p:cNvPr id="3" name="Picture 2">
            <a:extLst>
              <a:ext uri="{FF2B5EF4-FFF2-40B4-BE49-F238E27FC236}">
                <a16:creationId xmlns:a16="http://schemas.microsoft.com/office/drawing/2014/main" id="{BD47C922-EC82-47A7-B8F3-74AD91A4BB1E}"/>
              </a:ext>
            </a:extLst>
          </p:cNvPr>
          <p:cNvPicPr>
            <a:picLocks noChangeAspect="1"/>
          </p:cNvPicPr>
          <p:nvPr/>
        </p:nvPicPr>
        <p:blipFill>
          <a:blip r:embed="rId2"/>
          <a:stretch>
            <a:fillRect/>
          </a:stretch>
        </p:blipFill>
        <p:spPr>
          <a:xfrm>
            <a:off x="334297" y="867228"/>
            <a:ext cx="8192423" cy="5851730"/>
          </a:xfrm>
          <a:prstGeom prst="rect">
            <a:avLst/>
          </a:prstGeom>
        </p:spPr>
      </p:pic>
    </p:spTree>
    <p:extLst>
      <p:ext uri="{BB962C8B-B14F-4D97-AF65-F5344CB8AC3E}">
        <p14:creationId xmlns:p14="http://schemas.microsoft.com/office/powerpoint/2010/main" val="35546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3DC8-B7A0-448B-9BE8-3D7EE0D48DDA}"/>
              </a:ext>
            </a:extLst>
          </p:cNvPr>
          <p:cNvSpPr txBox="1">
            <a:spLocks/>
          </p:cNvSpPr>
          <p:nvPr/>
        </p:nvSpPr>
        <p:spPr>
          <a:xfrm>
            <a:off x="277145" y="201039"/>
            <a:ext cx="11639872" cy="832632"/>
          </a:xfrm>
          <a:prstGeom prst="rect">
            <a:avLst/>
          </a:prstGeom>
          <a:solidFill>
            <a:schemeClr val="accent5">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Question 1:</a:t>
            </a:r>
          </a:p>
        </p:txBody>
      </p:sp>
      <p:sp>
        <p:nvSpPr>
          <p:cNvPr id="3" name="TextBox 2">
            <a:extLst>
              <a:ext uri="{FF2B5EF4-FFF2-40B4-BE49-F238E27FC236}">
                <a16:creationId xmlns:a16="http://schemas.microsoft.com/office/drawing/2014/main" id="{092230C4-B97C-49F5-92B6-9E4434B2E61F}"/>
              </a:ext>
            </a:extLst>
          </p:cNvPr>
          <p:cNvSpPr txBox="1"/>
          <p:nvPr/>
        </p:nvSpPr>
        <p:spPr>
          <a:xfrm>
            <a:off x="274984" y="1033671"/>
            <a:ext cx="11642034" cy="307777"/>
          </a:xfrm>
          <a:prstGeom prst="rect">
            <a:avLst/>
          </a:prstGeom>
          <a:solidFill>
            <a:schemeClr val="accent4">
              <a:lumMod val="20000"/>
              <a:lumOff val="80000"/>
            </a:schemeClr>
          </a:solidFill>
        </p:spPr>
        <p:txBody>
          <a:bodyPr wrap="square" rtlCol="0">
            <a:spAutoFit/>
          </a:bodyPr>
          <a:lstStyle/>
          <a:p>
            <a:r>
              <a:rPr lang="en-US" sz="1400" dirty="0"/>
              <a:t>Putting the takeaway for each graph into words</a:t>
            </a:r>
            <a:endParaRPr lang="en-US" dirty="0"/>
          </a:p>
        </p:txBody>
      </p:sp>
      <p:pic>
        <p:nvPicPr>
          <p:cNvPr id="4" name="Picture 3">
            <a:extLst>
              <a:ext uri="{FF2B5EF4-FFF2-40B4-BE49-F238E27FC236}">
                <a16:creationId xmlns:a16="http://schemas.microsoft.com/office/drawing/2014/main" id="{CA2401A8-FB2D-47B1-B762-B7B1B1D5F122}"/>
              </a:ext>
            </a:extLst>
          </p:cNvPr>
          <p:cNvPicPr>
            <a:picLocks noChangeAspect="1"/>
          </p:cNvPicPr>
          <p:nvPr/>
        </p:nvPicPr>
        <p:blipFill rotWithShape="1">
          <a:blip r:embed="rId2"/>
          <a:srcRect l="38125" t="27213" r="38750" b="43333"/>
          <a:stretch/>
        </p:blipFill>
        <p:spPr>
          <a:xfrm>
            <a:off x="666750" y="2338581"/>
            <a:ext cx="2686051" cy="1924363"/>
          </a:xfrm>
          <a:prstGeom prst="rect">
            <a:avLst/>
          </a:prstGeom>
        </p:spPr>
      </p:pic>
      <p:sp>
        <p:nvSpPr>
          <p:cNvPr id="5" name="TextBox 4">
            <a:extLst>
              <a:ext uri="{FF2B5EF4-FFF2-40B4-BE49-F238E27FC236}">
                <a16:creationId xmlns:a16="http://schemas.microsoft.com/office/drawing/2014/main" id="{37AD6587-13F9-4070-A620-5BA73D8F24F7}"/>
              </a:ext>
            </a:extLst>
          </p:cNvPr>
          <p:cNvSpPr txBox="1"/>
          <p:nvPr/>
        </p:nvSpPr>
        <p:spPr>
          <a:xfrm>
            <a:off x="274983" y="1415251"/>
            <a:ext cx="5963892" cy="923330"/>
          </a:xfrm>
          <a:prstGeom prst="rect">
            <a:avLst/>
          </a:prstGeom>
          <a:noFill/>
        </p:spPr>
        <p:txBody>
          <a:bodyPr wrap="square" rtlCol="0">
            <a:spAutoFit/>
          </a:bodyPr>
          <a:lstStyle/>
          <a:p>
            <a:r>
              <a:rPr lang="en-US" dirty="0"/>
              <a:t>The graph below is showing the ticket volume by channel.  It is showing that later in the year the number of webform submitted tickets increased</a:t>
            </a:r>
          </a:p>
        </p:txBody>
      </p:sp>
      <p:pic>
        <p:nvPicPr>
          <p:cNvPr id="6" name="Picture 5">
            <a:extLst>
              <a:ext uri="{FF2B5EF4-FFF2-40B4-BE49-F238E27FC236}">
                <a16:creationId xmlns:a16="http://schemas.microsoft.com/office/drawing/2014/main" id="{49C21C23-BAB5-45D2-839A-636D8E402ED7}"/>
              </a:ext>
            </a:extLst>
          </p:cNvPr>
          <p:cNvPicPr>
            <a:picLocks noChangeAspect="1"/>
          </p:cNvPicPr>
          <p:nvPr/>
        </p:nvPicPr>
        <p:blipFill rotWithShape="1">
          <a:blip r:embed="rId2"/>
          <a:srcRect l="61953" t="28611" r="16016" b="43056"/>
          <a:stretch/>
        </p:blipFill>
        <p:spPr>
          <a:xfrm>
            <a:off x="8039720" y="2038559"/>
            <a:ext cx="2686051" cy="1943100"/>
          </a:xfrm>
          <a:prstGeom prst="rect">
            <a:avLst/>
          </a:prstGeom>
        </p:spPr>
      </p:pic>
      <p:pic>
        <p:nvPicPr>
          <p:cNvPr id="8" name="Picture 7">
            <a:extLst>
              <a:ext uri="{FF2B5EF4-FFF2-40B4-BE49-F238E27FC236}">
                <a16:creationId xmlns:a16="http://schemas.microsoft.com/office/drawing/2014/main" id="{8A535AC7-87CC-45EB-8633-F0202067DA02}"/>
              </a:ext>
            </a:extLst>
          </p:cNvPr>
          <p:cNvPicPr>
            <a:picLocks noChangeAspect="1"/>
          </p:cNvPicPr>
          <p:nvPr/>
        </p:nvPicPr>
        <p:blipFill rotWithShape="1">
          <a:blip r:embed="rId2"/>
          <a:srcRect l="38516" t="56667" r="38906" b="14028"/>
          <a:stretch/>
        </p:blipFill>
        <p:spPr>
          <a:xfrm>
            <a:off x="741174" y="5024674"/>
            <a:ext cx="2537201" cy="1852420"/>
          </a:xfrm>
          <a:prstGeom prst="rect">
            <a:avLst/>
          </a:prstGeom>
        </p:spPr>
      </p:pic>
      <p:pic>
        <p:nvPicPr>
          <p:cNvPr id="10" name="Picture 9">
            <a:extLst>
              <a:ext uri="{FF2B5EF4-FFF2-40B4-BE49-F238E27FC236}">
                <a16:creationId xmlns:a16="http://schemas.microsoft.com/office/drawing/2014/main" id="{9E88609D-465D-45BE-B05A-22B6B9D762FE}"/>
              </a:ext>
            </a:extLst>
          </p:cNvPr>
          <p:cNvPicPr>
            <a:picLocks noChangeAspect="1"/>
          </p:cNvPicPr>
          <p:nvPr/>
        </p:nvPicPr>
        <p:blipFill rotWithShape="1">
          <a:blip r:embed="rId2"/>
          <a:srcRect l="61797" t="56667" r="15625" b="14028"/>
          <a:stretch/>
        </p:blipFill>
        <p:spPr>
          <a:xfrm>
            <a:off x="7839075" y="4819441"/>
            <a:ext cx="2752725" cy="2009775"/>
          </a:xfrm>
          <a:prstGeom prst="rect">
            <a:avLst/>
          </a:prstGeom>
        </p:spPr>
      </p:pic>
      <p:sp>
        <p:nvSpPr>
          <p:cNvPr id="14" name="TextBox 13">
            <a:extLst>
              <a:ext uri="{FF2B5EF4-FFF2-40B4-BE49-F238E27FC236}">
                <a16:creationId xmlns:a16="http://schemas.microsoft.com/office/drawing/2014/main" id="{51E86A01-3470-418C-A6BF-D7AA1C06B7D5}"/>
              </a:ext>
            </a:extLst>
          </p:cNvPr>
          <p:cNvSpPr txBox="1"/>
          <p:nvPr/>
        </p:nvSpPr>
        <p:spPr>
          <a:xfrm>
            <a:off x="504825" y="4373537"/>
            <a:ext cx="5963892" cy="646331"/>
          </a:xfrm>
          <a:prstGeom prst="rect">
            <a:avLst/>
          </a:prstGeom>
          <a:noFill/>
        </p:spPr>
        <p:txBody>
          <a:bodyPr wrap="square" rtlCol="0">
            <a:spAutoFit/>
          </a:bodyPr>
          <a:lstStyle/>
          <a:p>
            <a:r>
              <a:rPr lang="en-US" dirty="0"/>
              <a:t>The graph below is showing the percentage of tickets that made the service goal of 90 percent.</a:t>
            </a:r>
          </a:p>
        </p:txBody>
      </p:sp>
      <p:sp>
        <p:nvSpPr>
          <p:cNvPr id="16" name="TextBox 15">
            <a:extLst>
              <a:ext uri="{FF2B5EF4-FFF2-40B4-BE49-F238E27FC236}">
                <a16:creationId xmlns:a16="http://schemas.microsoft.com/office/drawing/2014/main" id="{0637F2A8-5C94-40E3-923E-7C2D25AF368F}"/>
              </a:ext>
            </a:extLst>
          </p:cNvPr>
          <p:cNvSpPr txBox="1"/>
          <p:nvPr/>
        </p:nvSpPr>
        <p:spPr>
          <a:xfrm>
            <a:off x="6400800" y="1320581"/>
            <a:ext cx="5963892" cy="646331"/>
          </a:xfrm>
          <a:prstGeom prst="rect">
            <a:avLst/>
          </a:prstGeom>
          <a:noFill/>
        </p:spPr>
        <p:txBody>
          <a:bodyPr wrap="square" rtlCol="0">
            <a:spAutoFit/>
          </a:bodyPr>
          <a:lstStyle/>
          <a:p>
            <a:r>
              <a:rPr lang="en-US" dirty="0"/>
              <a:t>The graph below is showing the work in progress and what phase of the process the work is currently in</a:t>
            </a:r>
          </a:p>
        </p:txBody>
      </p:sp>
      <p:sp>
        <p:nvSpPr>
          <p:cNvPr id="19" name="TextBox 18">
            <a:extLst>
              <a:ext uri="{FF2B5EF4-FFF2-40B4-BE49-F238E27FC236}">
                <a16:creationId xmlns:a16="http://schemas.microsoft.com/office/drawing/2014/main" id="{4845E1C9-4467-4817-B09B-9A8090E2C083}"/>
              </a:ext>
            </a:extLst>
          </p:cNvPr>
          <p:cNvSpPr txBox="1"/>
          <p:nvPr/>
        </p:nvSpPr>
        <p:spPr>
          <a:xfrm>
            <a:off x="6228108" y="4001868"/>
            <a:ext cx="5963892" cy="923330"/>
          </a:xfrm>
          <a:prstGeom prst="rect">
            <a:avLst/>
          </a:prstGeom>
          <a:noFill/>
        </p:spPr>
        <p:txBody>
          <a:bodyPr wrap="square" rtlCol="0">
            <a:spAutoFit/>
          </a:bodyPr>
          <a:lstStyle/>
          <a:p>
            <a:r>
              <a:rPr lang="en-US" dirty="0"/>
              <a:t>The graph below is showing 2 different/unrelated items.  The reachability percentage versus it’s goal and the average time to answer versus its goal</a:t>
            </a:r>
          </a:p>
        </p:txBody>
      </p:sp>
    </p:spTree>
    <p:extLst>
      <p:ext uri="{BB962C8B-B14F-4D97-AF65-F5344CB8AC3E}">
        <p14:creationId xmlns:p14="http://schemas.microsoft.com/office/powerpoint/2010/main" val="2505565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3DC8-B7A0-448B-9BE8-3D7EE0D48DDA}"/>
              </a:ext>
            </a:extLst>
          </p:cNvPr>
          <p:cNvSpPr txBox="1">
            <a:spLocks/>
          </p:cNvSpPr>
          <p:nvPr/>
        </p:nvSpPr>
        <p:spPr>
          <a:xfrm>
            <a:off x="274983" y="90588"/>
            <a:ext cx="11639872" cy="388896"/>
          </a:xfrm>
          <a:prstGeom prst="rect">
            <a:avLst/>
          </a:prstGeom>
          <a:solidFill>
            <a:schemeClr val="accent5">
              <a:lumMod val="20000"/>
              <a:lumOff val="80000"/>
            </a:schemeClr>
          </a:solidFill>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Question 2:</a:t>
            </a:r>
          </a:p>
        </p:txBody>
      </p:sp>
      <p:sp>
        <p:nvSpPr>
          <p:cNvPr id="3" name="TextBox 2">
            <a:extLst>
              <a:ext uri="{FF2B5EF4-FFF2-40B4-BE49-F238E27FC236}">
                <a16:creationId xmlns:a16="http://schemas.microsoft.com/office/drawing/2014/main" id="{092230C4-B97C-49F5-92B6-9E4434B2E61F}"/>
              </a:ext>
            </a:extLst>
          </p:cNvPr>
          <p:cNvSpPr txBox="1"/>
          <p:nvPr/>
        </p:nvSpPr>
        <p:spPr>
          <a:xfrm>
            <a:off x="272821" y="479484"/>
            <a:ext cx="11642034" cy="738664"/>
          </a:xfrm>
          <a:prstGeom prst="rect">
            <a:avLst/>
          </a:prstGeom>
          <a:solidFill>
            <a:schemeClr val="accent4">
              <a:lumMod val="20000"/>
              <a:lumOff val="80000"/>
            </a:schemeClr>
          </a:solidFill>
        </p:spPr>
        <p:txBody>
          <a:bodyPr wrap="square" rtlCol="0">
            <a:spAutoFit/>
          </a:bodyPr>
          <a:lstStyle/>
          <a:p>
            <a:r>
              <a:rPr lang="en-US" sz="1400" dirty="0"/>
              <a:t>Do we need all of this data? It may be important to look at all of these things as we explore the data, but not all of the data is necessarily equally interesting when it comes to communicating it to our audience. Imagine you need to tell a story with this data: which parts of the report would you focus on and which would you omit?</a:t>
            </a:r>
          </a:p>
        </p:txBody>
      </p:sp>
      <p:pic>
        <p:nvPicPr>
          <p:cNvPr id="4" name="Picture 3">
            <a:extLst>
              <a:ext uri="{FF2B5EF4-FFF2-40B4-BE49-F238E27FC236}">
                <a16:creationId xmlns:a16="http://schemas.microsoft.com/office/drawing/2014/main" id="{0E6623B3-0B11-4CE6-91F0-74DF1F06DEC5}"/>
              </a:ext>
            </a:extLst>
          </p:cNvPr>
          <p:cNvPicPr>
            <a:picLocks noChangeAspect="1"/>
          </p:cNvPicPr>
          <p:nvPr/>
        </p:nvPicPr>
        <p:blipFill rotWithShape="1">
          <a:blip r:embed="rId2"/>
          <a:srcRect l="38125" t="27213" r="38750" b="43333"/>
          <a:stretch/>
        </p:blipFill>
        <p:spPr>
          <a:xfrm>
            <a:off x="816685" y="3822383"/>
            <a:ext cx="3932296" cy="2817209"/>
          </a:xfrm>
          <a:prstGeom prst="rect">
            <a:avLst/>
          </a:prstGeom>
        </p:spPr>
      </p:pic>
      <p:sp>
        <p:nvSpPr>
          <p:cNvPr id="6" name="TextBox 5">
            <a:extLst>
              <a:ext uri="{FF2B5EF4-FFF2-40B4-BE49-F238E27FC236}">
                <a16:creationId xmlns:a16="http://schemas.microsoft.com/office/drawing/2014/main" id="{AD1D5999-B521-41F0-BF8B-F98BC7DD6A76}"/>
              </a:ext>
            </a:extLst>
          </p:cNvPr>
          <p:cNvSpPr txBox="1"/>
          <p:nvPr/>
        </p:nvSpPr>
        <p:spPr>
          <a:xfrm>
            <a:off x="270659" y="1135311"/>
            <a:ext cx="5823179" cy="2585323"/>
          </a:xfrm>
          <a:prstGeom prst="rect">
            <a:avLst/>
          </a:prstGeom>
          <a:noFill/>
        </p:spPr>
        <p:txBody>
          <a:bodyPr wrap="square" rtlCol="0">
            <a:spAutoFit/>
          </a:bodyPr>
          <a:lstStyle/>
          <a:p>
            <a:r>
              <a:rPr lang="en-US" b="1" dirty="0"/>
              <a:t>Ticket volume by channel:  </a:t>
            </a:r>
            <a:r>
              <a:rPr lang="en-US" dirty="0"/>
              <a:t>We do not need all this data.   The daily trend overlaying the actual tickets by channel is distracting and not very useful.  The trends are covered with the other data.   The daily scale on the left y-axis is also not useful and confusing.   The stacked bars are hard to use in determining the amount of tickets for each channel.      To tell my story, I would focus on a line graph for each of the channels.  I would highlight the webform’s increase and make it a little it of an “overcoming the monster” plot.</a:t>
            </a:r>
          </a:p>
        </p:txBody>
      </p:sp>
      <p:sp>
        <p:nvSpPr>
          <p:cNvPr id="18" name="TextBox 17">
            <a:extLst>
              <a:ext uri="{FF2B5EF4-FFF2-40B4-BE49-F238E27FC236}">
                <a16:creationId xmlns:a16="http://schemas.microsoft.com/office/drawing/2014/main" id="{BADE4885-C1D1-4D30-9828-72DB36162ED5}"/>
              </a:ext>
            </a:extLst>
          </p:cNvPr>
          <p:cNvSpPr txBox="1"/>
          <p:nvPr/>
        </p:nvSpPr>
        <p:spPr>
          <a:xfrm>
            <a:off x="6228108" y="1212917"/>
            <a:ext cx="5963892" cy="2031325"/>
          </a:xfrm>
          <a:prstGeom prst="rect">
            <a:avLst/>
          </a:prstGeom>
          <a:noFill/>
        </p:spPr>
        <p:txBody>
          <a:bodyPr wrap="square" rtlCol="0">
            <a:spAutoFit/>
          </a:bodyPr>
          <a:lstStyle/>
          <a:p>
            <a:r>
              <a:rPr lang="en-US" b="1" dirty="0"/>
              <a:t>Percent of Tickets that made Service Level Goals.   </a:t>
            </a:r>
            <a:r>
              <a:rPr lang="en-US" dirty="0"/>
              <a:t>The chart below does not really seem to need the 97 percent label.  This should be apparent from the graph.   I would convert this to a bar chart, either with a horizontal line at 90 percent to show the goal or by putting the goal and the service level achieved next to each other for each month.    Starting the title with the percent sign seems a little messy as well. </a:t>
            </a:r>
            <a:endParaRPr lang="en-US" b="1" dirty="0"/>
          </a:p>
        </p:txBody>
      </p:sp>
      <p:pic>
        <p:nvPicPr>
          <p:cNvPr id="20" name="Picture 19">
            <a:extLst>
              <a:ext uri="{FF2B5EF4-FFF2-40B4-BE49-F238E27FC236}">
                <a16:creationId xmlns:a16="http://schemas.microsoft.com/office/drawing/2014/main" id="{921F2D79-EE1A-4E48-9AB0-BB3613F00B26}"/>
              </a:ext>
            </a:extLst>
          </p:cNvPr>
          <p:cNvPicPr>
            <a:picLocks noChangeAspect="1"/>
          </p:cNvPicPr>
          <p:nvPr/>
        </p:nvPicPr>
        <p:blipFill rotWithShape="1">
          <a:blip r:embed="rId2"/>
          <a:srcRect l="38516" t="56667" r="38906" b="14028"/>
          <a:stretch/>
        </p:blipFill>
        <p:spPr>
          <a:xfrm>
            <a:off x="6710036" y="3339299"/>
            <a:ext cx="4246179" cy="3100151"/>
          </a:xfrm>
          <a:prstGeom prst="rect">
            <a:avLst/>
          </a:prstGeom>
        </p:spPr>
      </p:pic>
    </p:spTree>
    <p:extLst>
      <p:ext uri="{BB962C8B-B14F-4D97-AF65-F5344CB8AC3E}">
        <p14:creationId xmlns:p14="http://schemas.microsoft.com/office/powerpoint/2010/main" val="2643751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3DC8-B7A0-448B-9BE8-3D7EE0D48DDA}"/>
              </a:ext>
            </a:extLst>
          </p:cNvPr>
          <p:cNvSpPr txBox="1">
            <a:spLocks/>
          </p:cNvSpPr>
          <p:nvPr/>
        </p:nvSpPr>
        <p:spPr>
          <a:xfrm>
            <a:off x="274983" y="90588"/>
            <a:ext cx="11639872" cy="388896"/>
          </a:xfrm>
          <a:prstGeom prst="rect">
            <a:avLst/>
          </a:prstGeom>
          <a:solidFill>
            <a:schemeClr val="accent5">
              <a:lumMod val="20000"/>
              <a:lumOff val="80000"/>
            </a:schemeClr>
          </a:solidFill>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Question 2 Continued :</a:t>
            </a:r>
          </a:p>
        </p:txBody>
      </p:sp>
      <p:sp>
        <p:nvSpPr>
          <p:cNvPr id="3" name="TextBox 2">
            <a:extLst>
              <a:ext uri="{FF2B5EF4-FFF2-40B4-BE49-F238E27FC236}">
                <a16:creationId xmlns:a16="http://schemas.microsoft.com/office/drawing/2014/main" id="{092230C4-B97C-49F5-92B6-9E4434B2E61F}"/>
              </a:ext>
            </a:extLst>
          </p:cNvPr>
          <p:cNvSpPr txBox="1"/>
          <p:nvPr/>
        </p:nvSpPr>
        <p:spPr>
          <a:xfrm>
            <a:off x="272821" y="479484"/>
            <a:ext cx="11642034" cy="738664"/>
          </a:xfrm>
          <a:prstGeom prst="rect">
            <a:avLst/>
          </a:prstGeom>
          <a:solidFill>
            <a:schemeClr val="accent4">
              <a:lumMod val="20000"/>
              <a:lumOff val="80000"/>
            </a:schemeClr>
          </a:solidFill>
        </p:spPr>
        <p:txBody>
          <a:bodyPr wrap="square" rtlCol="0">
            <a:spAutoFit/>
          </a:bodyPr>
          <a:lstStyle/>
          <a:p>
            <a:r>
              <a:rPr lang="en-US" sz="1400" dirty="0"/>
              <a:t>Do we need all of this data? It may be important to look at all of these things as we explore the data, but not all of the data is necessarily equally interesting when it comes to communicating it to our audience. Imagine you need to tell a story with this data: which parts of the report would you focus on and which would you omit?</a:t>
            </a:r>
          </a:p>
        </p:txBody>
      </p:sp>
      <p:sp>
        <p:nvSpPr>
          <p:cNvPr id="6" name="TextBox 5">
            <a:extLst>
              <a:ext uri="{FF2B5EF4-FFF2-40B4-BE49-F238E27FC236}">
                <a16:creationId xmlns:a16="http://schemas.microsoft.com/office/drawing/2014/main" id="{AD1D5999-B521-41F0-BF8B-F98BC7DD6A76}"/>
              </a:ext>
            </a:extLst>
          </p:cNvPr>
          <p:cNvSpPr txBox="1"/>
          <p:nvPr/>
        </p:nvSpPr>
        <p:spPr>
          <a:xfrm>
            <a:off x="270659" y="1489915"/>
            <a:ext cx="5823179" cy="1477328"/>
          </a:xfrm>
          <a:prstGeom prst="rect">
            <a:avLst/>
          </a:prstGeom>
          <a:noFill/>
        </p:spPr>
        <p:txBody>
          <a:bodyPr wrap="square" rtlCol="0">
            <a:spAutoFit/>
          </a:bodyPr>
          <a:lstStyle/>
          <a:p>
            <a:r>
              <a:rPr lang="en-US" b="1" dirty="0"/>
              <a:t>Work in process Inventory Level:  </a:t>
            </a:r>
            <a:r>
              <a:rPr lang="en-US" dirty="0"/>
              <a:t>The target inventory level red line is not needed for this graph.  It is just distracting from telling the story of what stages the work in progress are in.    I prefer to switch this to a line graph similar to the tickets by channel slide. </a:t>
            </a:r>
          </a:p>
        </p:txBody>
      </p:sp>
      <p:pic>
        <p:nvPicPr>
          <p:cNvPr id="7" name="Picture 6">
            <a:extLst>
              <a:ext uri="{FF2B5EF4-FFF2-40B4-BE49-F238E27FC236}">
                <a16:creationId xmlns:a16="http://schemas.microsoft.com/office/drawing/2014/main" id="{A3D263BF-1940-4E58-98BC-BB3DC0D79570}"/>
              </a:ext>
            </a:extLst>
          </p:cNvPr>
          <p:cNvPicPr>
            <a:picLocks noChangeAspect="1"/>
          </p:cNvPicPr>
          <p:nvPr/>
        </p:nvPicPr>
        <p:blipFill rotWithShape="1">
          <a:blip r:embed="rId2"/>
          <a:srcRect l="61953" t="28611" r="16016" b="43056"/>
          <a:stretch/>
        </p:blipFill>
        <p:spPr>
          <a:xfrm>
            <a:off x="590359" y="3129072"/>
            <a:ext cx="4246179" cy="3071703"/>
          </a:xfrm>
          <a:prstGeom prst="rect">
            <a:avLst/>
          </a:prstGeom>
        </p:spPr>
      </p:pic>
      <p:sp>
        <p:nvSpPr>
          <p:cNvPr id="9" name="TextBox 8">
            <a:extLst>
              <a:ext uri="{FF2B5EF4-FFF2-40B4-BE49-F238E27FC236}">
                <a16:creationId xmlns:a16="http://schemas.microsoft.com/office/drawing/2014/main" id="{D6247D62-AFC9-4564-9AA2-C4AAB40FAA4A}"/>
              </a:ext>
            </a:extLst>
          </p:cNvPr>
          <p:cNvSpPr txBox="1"/>
          <p:nvPr/>
        </p:nvSpPr>
        <p:spPr>
          <a:xfrm>
            <a:off x="6093838" y="1489915"/>
            <a:ext cx="5963892" cy="1754326"/>
          </a:xfrm>
          <a:prstGeom prst="rect">
            <a:avLst/>
          </a:prstGeom>
          <a:noFill/>
        </p:spPr>
        <p:txBody>
          <a:bodyPr wrap="square" rtlCol="0">
            <a:spAutoFit/>
          </a:bodyPr>
          <a:lstStyle/>
          <a:p>
            <a:r>
              <a:rPr lang="en-US" b="1" dirty="0"/>
              <a:t>Reachability and average answer. </a:t>
            </a:r>
            <a:r>
              <a:rPr lang="en-US" dirty="0"/>
              <a:t>The graph below is showing 2 different/unrelated items.  The reachability percentage versus it’s goal and the average time to answer versus its goal</a:t>
            </a:r>
          </a:p>
          <a:p>
            <a:r>
              <a:rPr lang="en-US" dirty="0"/>
              <a:t>I plan to split this into two different bar charts, similar to the percentage that made service level goals</a:t>
            </a:r>
          </a:p>
          <a:p>
            <a:endParaRPr lang="en-US" b="1" dirty="0"/>
          </a:p>
        </p:txBody>
      </p:sp>
      <p:pic>
        <p:nvPicPr>
          <p:cNvPr id="15" name="Picture 14">
            <a:extLst>
              <a:ext uri="{FF2B5EF4-FFF2-40B4-BE49-F238E27FC236}">
                <a16:creationId xmlns:a16="http://schemas.microsoft.com/office/drawing/2014/main" id="{001F088D-DCFF-4B7F-AB0A-C1D09CC659C8}"/>
              </a:ext>
            </a:extLst>
          </p:cNvPr>
          <p:cNvPicPr>
            <a:picLocks noChangeAspect="1"/>
          </p:cNvPicPr>
          <p:nvPr/>
        </p:nvPicPr>
        <p:blipFill rotWithShape="1">
          <a:blip r:embed="rId2"/>
          <a:srcRect l="61797" t="56667" r="15625" b="14028"/>
          <a:stretch/>
        </p:blipFill>
        <p:spPr>
          <a:xfrm>
            <a:off x="6610350" y="3244241"/>
            <a:ext cx="3686175" cy="2691290"/>
          </a:xfrm>
          <a:prstGeom prst="rect">
            <a:avLst/>
          </a:prstGeom>
        </p:spPr>
      </p:pic>
    </p:spTree>
    <p:extLst>
      <p:ext uri="{BB962C8B-B14F-4D97-AF65-F5344CB8AC3E}">
        <p14:creationId xmlns:p14="http://schemas.microsoft.com/office/powerpoint/2010/main" val="3164578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99EB-C58B-4F0C-B159-93F5329EE814}"/>
              </a:ext>
            </a:extLst>
          </p:cNvPr>
          <p:cNvSpPr txBox="1">
            <a:spLocks/>
          </p:cNvSpPr>
          <p:nvPr/>
        </p:nvSpPr>
        <p:spPr>
          <a:xfrm>
            <a:off x="334297" y="139042"/>
            <a:ext cx="11779045" cy="506278"/>
          </a:xfrm>
          <a:prstGeom prst="rect">
            <a:avLst/>
          </a:prstGeom>
          <a:solidFill>
            <a:schemeClr val="accent5">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Tickets by Channel:</a:t>
            </a:r>
          </a:p>
        </p:txBody>
      </p:sp>
      <p:sp>
        <p:nvSpPr>
          <p:cNvPr id="5" name="TextBox 4">
            <a:extLst>
              <a:ext uri="{FF2B5EF4-FFF2-40B4-BE49-F238E27FC236}">
                <a16:creationId xmlns:a16="http://schemas.microsoft.com/office/drawing/2014/main" id="{C6BB5740-A7C8-47DF-9814-ADF7BE5DFCBF}"/>
              </a:ext>
            </a:extLst>
          </p:cNvPr>
          <p:cNvSpPr txBox="1"/>
          <p:nvPr/>
        </p:nvSpPr>
        <p:spPr>
          <a:xfrm>
            <a:off x="8412111" y="846478"/>
            <a:ext cx="3593076" cy="1200329"/>
          </a:xfrm>
          <a:prstGeom prst="rect">
            <a:avLst/>
          </a:prstGeom>
          <a:noFill/>
        </p:spPr>
        <p:txBody>
          <a:bodyPr wrap="square" rtlCol="0">
            <a:spAutoFit/>
          </a:bodyPr>
          <a:lstStyle/>
          <a:p>
            <a:r>
              <a:rPr lang="en-US" b="1" dirty="0">
                <a:solidFill>
                  <a:schemeClr val="accent6"/>
                </a:solidFill>
              </a:rPr>
              <a:t>E-Mail</a:t>
            </a:r>
            <a:r>
              <a:rPr lang="en-US" dirty="0"/>
              <a:t>:  Tickets increased significantly in summer, then declined as Webform tickets increased</a:t>
            </a:r>
          </a:p>
        </p:txBody>
      </p:sp>
      <p:sp>
        <p:nvSpPr>
          <p:cNvPr id="8" name="TextBox 7">
            <a:extLst>
              <a:ext uri="{FF2B5EF4-FFF2-40B4-BE49-F238E27FC236}">
                <a16:creationId xmlns:a16="http://schemas.microsoft.com/office/drawing/2014/main" id="{A6CE9EC1-FCE7-4341-A11E-0A05AF20B3A2}"/>
              </a:ext>
            </a:extLst>
          </p:cNvPr>
          <p:cNvSpPr txBox="1"/>
          <p:nvPr/>
        </p:nvSpPr>
        <p:spPr>
          <a:xfrm>
            <a:off x="8412111" y="2372174"/>
            <a:ext cx="3593076" cy="923330"/>
          </a:xfrm>
          <a:prstGeom prst="rect">
            <a:avLst/>
          </a:prstGeom>
          <a:noFill/>
        </p:spPr>
        <p:txBody>
          <a:bodyPr wrap="square" rtlCol="0">
            <a:spAutoFit/>
          </a:bodyPr>
          <a:lstStyle/>
          <a:p>
            <a:r>
              <a:rPr lang="en-US" b="1" dirty="0">
                <a:solidFill>
                  <a:schemeClr val="accent1">
                    <a:lumMod val="60000"/>
                    <a:lumOff val="40000"/>
                  </a:schemeClr>
                </a:solidFill>
              </a:rPr>
              <a:t>Telephone</a:t>
            </a:r>
            <a:r>
              <a:rPr lang="en-US" b="1" dirty="0"/>
              <a:t>:  </a:t>
            </a:r>
            <a:r>
              <a:rPr lang="en-US" dirty="0"/>
              <a:t>Tickets submitted by phone decreased significantly as E-Mail and Webform tickets increased</a:t>
            </a:r>
          </a:p>
        </p:txBody>
      </p:sp>
      <p:sp>
        <p:nvSpPr>
          <p:cNvPr id="10" name="TextBox 9">
            <a:extLst>
              <a:ext uri="{FF2B5EF4-FFF2-40B4-BE49-F238E27FC236}">
                <a16:creationId xmlns:a16="http://schemas.microsoft.com/office/drawing/2014/main" id="{80639139-0A20-4EC8-B692-F4F98536AF5F}"/>
              </a:ext>
            </a:extLst>
          </p:cNvPr>
          <p:cNvSpPr txBox="1"/>
          <p:nvPr/>
        </p:nvSpPr>
        <p:spPr>
          <a:xfrm>
            <a:off x="8421943" y="5023465"/>
            <a:ext cx="3593076" cy="1477328"/>
          </a:xfrm>
          <a:prstGeom prst="rect">
            <a:avLst/>
          </a:prstGeom>
          <a:noFill/>
        </p:spPr>
        <p:txBody>
          <a:bodyPr wrap="square" rtlCol="0">
            <a:spAutoFit/>
          </a:bodyPr>
          <a:lstStyle/>
          <a:p>
            <a:r>
              <a:rPr lang="en-US" b="1" dirty="0">
                <a:solidFill>
                  <a:schemeClr val="accent5">
                    <a:lumMod val="75000"/>
                  </a:schemeClr>
                </a:solidFill>
              </a:rPr>
              <a:t>Webform</a:t>
            </a:r>
            <a:r>
              <a:rPr lang="en-US" b="1" dirty="0"/>
              <a:t>:  </a:t>
            </a:r>
            <a:r>
              <a:rPr lang="en-US" dirty="0"/>
              <a:t>Webform tickets increased as the system became more popular.  It was slow to take off, but is clearly becoming the most popular channel</a:t>
            </a:r>
          </a:p>
        </p:txBody>
      </p:sp>
      <p:sp>
        <p:nvSpPr>
          <p:cNvPr id="12" name="TextBox 11">
            <a:extLst>
              <a:ext uri="{FF2B5EF4-FFF2-40B4-BE49-F238E27FC236}">
                <a16:creationId xmlns:a16="http://schemas.microsoft.com/office/drawing/2014/main" id="{0EA85369-9310-4660-A2ED-5EAA1118B15C}"/>
              </a:ext>
            </a:extLst>
          </p:cNvPr>
          <p:cNvSpPr txBox="1"/>
          <p:nvPr/>
        </p:nvSpPr>
        <p:spPr>
          <a:xfrm>
            <a:off x="8412111" y="3697819"/>
            <a:ext cx="3593076" cy="923330"/>
          </a:xfrm>
          <a:prstGeom prst="rect">
            <a:avLst/>
          </a:prstGeom>
          <a:noFill/>
        </p:spPr>
        <p:txBody>
          <a:bodyPr wrap="square" rtlCol="0">
            <a:spAutoFit/>
          </a:bodyPr>
          <a:lstStyle/>
          <a:p>
            <a:r>
              <a:rPr lang="en-US" b="1" dirty="0"/>
              <a:t>In person:  </a:t>
            </a:r>
            <a:r>
              <a:rPr lang="en-US" dirty="0"/>
              <a:t>Tickets submitted by In person decreased significantly as E-Mail and Webform tickets increased</a:t>
            </a:r>
          </a:p>
        </p:txBody>
      </p:sp>
      <p:pic>
        <p:nvPicPr>
          <p:cNvPr id="13" name="Picture 12">
            <a:extLst>
              <a:ext uri="{FF2B5EF4-FFF2-40B4-BE49-F238E27FC236}">
                <a16:creationId xmlns:a16="http://schemas.microsoft.com/office/drawing/2014/main" id="{5DE303B4-8793-452E-B578-8BF25E16D8F8}"/>
              </a:ext>
            </a:extLst>
          </p:cNvPr>
          <p:cNvPicPr>
            <a:picLocks noChangeAspect="1"/>
          </p:cNvPicPr>
          <p:nvPr/>
        </p:nvPicPr>
        <p:blipFill>
          <a:blip r:embed="rId2"/>
          <a:stretch>
            <a:fillRect/>
          </a:stretch>
        </p:blipFill>
        <p:spPr>
          <a:xfrm>
            <a:off x="334296" y="846478"/>
            <a:ext cx="7533353" cy="5380966"/>
          </a:xfrm>
          <a:prstGeom prst="rect">
            <a:avLst/>
          </a:prstGeom>
        </p:spPr>
      </p:pic>
    </p:spTree>
    <p:extLst>
      <p:ext uri="{BB962C8B-B14F-4D97-AF65-F5344CB8AC3E}">
        <p14:creationId xmlns:p14="http://schemas.microsoft.com/office/powerpoint/2010/main" val="53680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99EB-C58B-4F0C-B159-93F5329EE814}"/>
              </a:ext>
            </a:extLst>
          </p:cNvPr>
          <p:cNvSpPr txBox="1">
            <a:spLocks/>
          </p:cNvSpPr>
          <p:nvPr/>
        </p:nvSpPr>
        <p:spPr>
          <a:xfrm>
            <a:off x="334297" y="139042"/>
            <a:ext cx="11779045" cy="506278"/>
          </a:xfrm>
          <a:prstGeom prst="rect">
            <a:avLst/>
          </a:prstGeom>
          <a:solidFill>
            <a:schemeClr val="accent5">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Percent of Service Level Goal:  Option 1</a:t>
            </a:r>
          </a:p>
        </p:txBody>
      </p:sp>
      <p:sp>
        <p:nvSpPr>
          <p:cNvPr id="7" name="TextBox 6">
            <a:extLst>
              <a:ext uri="{FF2B5EF4-FFF2-40B4-BE49-F238E27FC236}">
                <a16:creationId xmlns:a16="http://schemas.microsoft.com/office/drawing/2014/main" id="{48F8206C-E0B1-4509-B5E6-C227E85CD7C2}"/>
              </a:ext>
            </a:extLst>
          </p:cNvPr>
          <p:cNvSpPr txBox="1"/>
          <p:nvPr/>
        </p:nvSpPr>
        <p:spPr>
          <a:xfrm>
            <a:off x="8292430" y="2160597"/>
            <a:ext cx="3593076" cy="1477328"/>
          </a:xfrm>
          <a:prstGeom prst="rect">
            <a:avLst/>
          </a:prstGeom>
          <a:noFill/>
        </p:spPr>
        <p:txBody>
          <a:bodyPr wrap="square" rtlCol="0">
            <a:spAutoFit/>
          </a:bodyPr>
          <a:lstStyle/>
          <a:p>
            <a:r>
              <a:rPr lang="en-US" b="1" dirty="0"/>
              <a:t>The service level agreement goal of 90 percent has been met or exceeded every month since August.   The service level achieved for December was 97 percent</a:t>
            </a:r>
          </a:p>
        </p:txBody>
      </p:sp>
      <p:pic>
        <p:nvPicPr>
          <p:cNvPr id="9" name="Picture 8">
            <a:extLst>
              <a:ext uri="{FF2B5EF4-FFF2-40B4-BE49-F238E27FC236}">
                <a16:creationId xmlns:a16="http://schemas.microsoft.com/office/drawing/2014/main" id="{6476124C-2A6E-44CC-AA2A-CF124B12D728}"/>
              </a:ext>
            </a:extLst>
          </p:cNvPr>
          <p:cNvPicPr>
            <a:picLocks noChangeAspect="1"/>
          </p:cNvPicPr>
          <p:nvPr/>
        </p:nvPicPr>
        <p:blipFill>
          <a:blip r:embed="rId2"/>
          <a:stretch>
            <a:fillRect/>
          </a:stretch>
        </p:blipFill>
        <p:spPr>
          <a:xfrm>
            <a:off x="306494" y="913152"/>
            <a:ext cx="7629367" cy="5449547"/>
          </a:xfrm>
          <a:prstGeom prst="rect">
            <a:avLst/>
          </a:prstGeom>
        </p:spPr>
      </p:pic>
    </p:spTree>
    <p:extLst>
      <p:ext uri="{BB962C8B-B14F-4D97-AF65-F5344CB8AC3E}">
        <p14:creationId xmlns:p14="http://schemas.microsoft.com/office/powerpoint/2010/main" val="930179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99EB-C58B-4F0C-B159-93F5329EE814}"/>
              </a:ext>
            </a:extLst>
          </p:cNvPr>
          <p:cNvSpPr txBox="1">
            <a:spLocks/>
          </p:cNvSpPr>
          <p:nvPr/>
        </p:nvSpPr>
        <p:spPr>
          <a:xfrm>
            <a:off x="334297" y="139042"/>
            <a:ext cx="11779045" cy="506278"/>
          </a:xfrm>
          <a:prstGeom prst="rect">
            <a:avLst/>
          </a:prstGeom>
          <a:solidFill>
            <a:schemeClr val="accent5">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Percent of Service Level Goal:  Option 2</a:t>
            </a:r>
          </a:p>
        </p:txBody>
      </p:sp>
      <p:sp>
        <p:nvSpPr>
          <p:cNvPr id="5" name="TextBox 4">
            <a:extLst>
              <a:ext uri="{FF2B5EF4-FFF2-40B4-BE49-F238E27FC236}">
                <a16:creationId xmlns:a16="http://schemas.microsoft.com/office/drawing/2014/main" id="{C6BB5740-A7C8-47DF-9814-ADF7BE5DFCBF}"/>
              </a:ext>
            </a:extLst>
          </p:cNvPr>
          <p:cNvSpPr txBox="1"/>
          <p:nvPr/>
        </p:nvSpPr>
        <p:spPr>
          <a:xfrm>
            <a:off x="8040636" y="1141753"/>
            <a:ext cx="3593076" cy="1477328"/>
          </a:xfrm>
          <a:prstGeom prst="rect">
            <a:avLst/>
          </a:prstGeom>
          <a:noFill/>
        </p:spPr>
        <p:txBody>
          <a:bodyPr wrap="square" rtlCol="0">
            <a:spAutoFit/>
          </a:bodyPr>
          <a:lstStyle/>
          <a:p>
            <a:r>
              <a:rPr lang="en-US" b="1" dirty="0"/>
              <a:t>The service level agreement goal of 90 percent has been met or exceeded every month since August.   The service level achieved for December was 97 percent</a:t>
            </a:r>
          </a:p>
        </p:txBody>
      </p:sp>
      <p:pic>
        <p:nvPicPr>
          <p:cNvPr id="6" name="Picture 5">
            <a:extLst>
              <a:ext uri="{FF2B5EF4-FFF2-40B4-BE49-F238E27FC236}">
                <a16:creationId xmlns:a16="http://schemas.microsoft.com/office/drawing/2014/main" id="{A7938510-00BF-4291-ABD3-8919B9827DDC}"/>
              </a:ext>
            </a:extLst>
          </p:cNvPr>
          <p:cNvPicPr>
            <a:picLocks noChangeAspect="1"/>
          </p:cNvPicPr>
          <p:nvPr/>
        </p:nvPicPr>
        <p:blipFill>
          <a:blip r:embed="rId2"/>
          <a:stretch>
            <a:fillRect/>
          </a:stretch>
        </p:blipFill>
        <p:spPr>
          <a:xfrm>
            <a:off x="444234" y="1141753"/>
            <a:ext cx="7414261" cy="5295900"/>
          </a:xfrm>
          <a:prstGeom prst="rect">
            <a:avLst/>
          </a:prstGeom>
        </p:spPr>
      </p:pic>
    </p:spTree>
    <p:extLst>
      <p:ext uri="{BB962C8B-B14F-4D97-AF65-F5344CB8AC3E}">
        <p14:creationId xmlns:p14="http://schemas.microsoft.com/office/powerpoint/2010/main" val="926512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99EB-C58B-4F0C-B159-93F5329EE814}"/>
              </a:ext>
            </a:extLst>
          </p:cNvPr>
          <p:cNvSpPr txBox="1">
            <a:spLocks/>
          </p:cNvSpPr>
          <p:nvPr/>
        </p:nvSpPr>
        <p:spPr>
          <a:xfrm>
            <a:off x="334297" y="139042"/>
            <a:ext cx="11779045" cy="506278"/>
          </a:xfrm>
          <a:prstGeom prst="rect">
            <a:avLst/>
          </a:prstGeom>
          <a:solidFill>
            <a:schemeClr val="accent5">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Work in process inventory </a:t>
            </a:r>
          </a:p>
        </p:txBody>
      </p:sp>
      <p:sp>
        <p:nvSpPr>
          <p:cNvPr id="8" name="TextBox 7">
            <a:extLst>
              <a:ext uri="{FF2B5EF4-FFF2-40B4-BE49-F238E27FC236}">
                <a16:creationId xmlns:a16="http://schemas.microsoft.com/office/drawing/2014/main" id="{AB968FD6-5216-42EC-B6A7-E46D402EB03B}"/>
              </a:ext>
            </a:extLst>
          </p:cNvPr>
          <p:cNvSpPr txBox="1"/>
          <p:nvPr/>
        </p:nvSpPr>
        <p:spPr>
          <a:xfrm>
            <a:off x="8412111" y="846478"/>
            <a:ext cx="3593076" cy="923330"/>
          </a:xfrm>
          <a:prstGeom prst="rect">
            <a:avLst/>
          </a:prstGeom>
          <a:noFill/>
        </p:spPr>
        <p:txBody>
          <a:bodyPr wrap="square" rtlCol="0">
            <a:spAutoFit/>
          </a:bodyPr>
          <a:lstStyle/>
          <a:p>
            <a:r>
              <a:rPr lang="en-US" b="1" dirty="0">
                <a:solidFill>
                  <a:schemeClr val="accent6"/>
                </a:solidFill>
              </a:rPr>
              <a:t>Orders</a:t>
            </a:r>
            <a:r>
              <a:rPr lang="en-US" dirty="0"/>
              <a:t>:  Orders dropped in October but have since increased to a mean level</a:t>
            </a:r>
          </a:p>
        </p:txBody>
      </p:sp>
      <p:sp>
        <p:nvSpPr>
          <p:cNvPr id="10" name="TextBox 9">
            <a:extLst>
              <a:ext uri="{FF2B5EF4-FFF2-40B4-BE49-F238E27FC236}">
                <a16:creationId xmlns:a16="http://schemas.microsoft.com/office/drawing/2014/main" id="{C0CF0EFE-757E-4499-9C01-0B81C326E070}"/>
              </a:ext>
            </a:extLst>
          </p:cNvPr>
          <p:cNvSpPr txBox="1"/>
          <p:nvPr/>
        </p:nvSpPr>
        <p:spPr>
          <a:xfrm>
            <a:off x="8335298" y="2172124"/>
            <a:ext cx="3593076" cy="923330"/>
          </a:xfrm>
          <a:prstGeom prst="rect">
            <a:avLst/>
          </a:prstGeom>
          <a:noFill/>
        </p:spPr>
        <p:txBody>
          <a:bodyPr wrap="square" rtlCol="0">
            <a:spAutoFit/>
          </a:bodyPr>
          <a:lstStyle/>
          <a:p>
            <a:r>
              <a:rPr lang="en-US" b="1" dirty="0">
                <a:solidFill>
                  <a:schemeClr val="accent1">
                    <a:lumMod val="60000"/>
                    <a:lumOff val="40000"/>
                  </a:schemeClr>
                </a:solidFill>
              </a:rPr>
              <a:t>Requests</a:t>
            </a:r>
            <a:r>
              <a:rPr lang="en-US" b="1" dirty="0"/>
              <a:t>:  </a:t>
            </a:r>
            <a:r>
              <a:rPr lang="en-US" dirty="0"/>
              <a:t>Requests have held constant, with a slight increase in November</a:t>
            </a:r>
          </a:p>
        </p:txBody>
      </p:sp>
      <p:sp>
        <p:nvSpPr>
          <p:cNvPr id="12" name="TextBox 11">
            <a:extLst>
              <a:ext uri="{FF2B5EF4-FFF2-40B4-BE49-F238E27FC236}">
                <a16:creationId xmlns:a16="http://schemas.microsoft.com/office/drawing/2014/main" id="{FBD9AE91-F886-4515-ADF1-118DB06AF445}"/>
              </a:ext>
            </a:extLst>
          </p:cNvPr>
          <p:cNvSpPr txBox="1"/>
          <p:nvPr/>
        </p:nvSpPr>
        <p:spPr>
          <a:xfrm>
            <a:off x="8421943" y="5023465"/>
            <a:ext cx="3593076" cy="1200329"/>
          </a:xfrm>
          <a:prstGeom prst="rect">
            <a:avLst/>
          </a:prstGeom>
          <a:noFill/>
        </p:spPr>
        <p:txBody>
          <a:bodyPr wrap="square" rtlCol="0">
            <a:spAutoFit/>
          </a:bodyPr>
          <a:lstStyle/>
          <a:p>
            <a:r>
              <a:rPr lang="en-US" b="1" dirty="0">
                <a:solidFill>
                  <a:schemeClr val="accent5">
                    <a:lumMod val="75000"/>
                  </a:schemeClr>
                </a:solidFill>
              </a:rPr>
              <a:t>Unprocessed Inbox</a:t>
            </a:r>
            <a:r>
              <a:rPr lang="en-US" b="1" dirty="0"/>
              <a:t>:  </a:t>
            </a:r>
            <a:r>
              <a:rPr lang="en-US" dirty="0"/>
              <a:t>There as a slight peak in November, but the number of unprocessed inbox, has been consistently low</a:t>
            </a:r>
          </a:p>
        </p:txBody>
      </p:sp>
      <p:sp>
        <p:nvSpPr>
          <p:cNvPr id="14" name="TextBox 13">
            <a:extLst>
              <a:ext uri="{FF2B5EF4-FFF2-40B4-BE49-F238E27FC236}">
                <a16:creationId xmlns:a16="http://schemas.microsoft.com/office/drawing/2014/main" id="{8139EBC3-0A03-445C-B72D-F2743CC41C37}"/>
              </a:ext>
            </a:extLst>
          </p:cNvPr>
          <p:cNvSpPr txBox="1"/>
          <p:nvPr/>
        </p:nvSpPr>
        <p:spPr>
          <a:xfrm>
            <a:off x="8335298" y="3404998"/>
            <a:ext cx="3593076" cy="1200329"/>
          </a:xfrm>
          <a:prstGeom prst="rect">
            <a:avLst/>
          </a:prstGeom>
          <a:noFill/>
        </p:spPr>
        <p:txBody>
          <a:bodyPr wrap="square" rtlCol="0">
            <a:spAutoFit/>
          </a:bodyPr>
          <a:lstStyle/>
          <a:p>
            <a:r>
              <a:rPr lang="en-US" b="1" dirty="0"/>
              <a:t>Pending </a:t>
            </a:r>
            <a:r>
              <a:rPr lang="en-US" b="1" dirty="0" err="1"/>
              <a:t>efile</a:t>
            </a:r>
            <a:r>
              <a:rPr lang="en-US" b="1" dirty="0"/>
              <a:t>:  </a:t>
            </a:r>
            <a:r>
              <a:rPr lang="en-US" dirty="0"/>
              <a:t>There was a backlog in May, and November and December also have higher than normal levels of tickets pending </a:t>
            </a:r>
            <a:r>
              <a:rPr lang="en-US" dirty="0" err="1"/>
              <a:t>efile</a:t>
            </a:r>
            <a:endParaRPr lang="en-US" dirty="0"/>
          </a:p>
        </p:txBody>
      </p:sp>
      <p:pic>
        <p:nvPicPr>
          <p:cNvPr id="15" name="Picture 14">
            <a:extLst>
              <a:ext uri="{FF2B5EF4-FFF2-40B4-BE49-F238E27FC236}">
                <a16:creationId xmlns:a16="http://schemas.microsoft.com/office/drawing/2014/main" id="{EEE3497B-8CB5-4767-BDEA-28103A222377}"/>
              </a:ext>
            </a:extLst>
          </p:cNvPr>
          <p:cNvPicPr>
            <a:picLocks noChangeAspect="1"/>
          </p:cNvPicPr>
          <p:nvPr/>
        </p:nvPicPr>
        <p:blipFill>
          <a:blip r:embed="rId2"/>
          <a:stretch>
            <a:fillRect/>
          </a:stretch>
        </p:blipFill>
        <p:spPr>
          <a:xfrm>
            <a:off x="334297" y="719137"/>
            <a:ext cx="7587616" cy="5419725"/>
          </a:xfrm>
          <a:prstGeom prst="rect">
            <a:avLst/>
          </a:prstGeom>
        </p:spPr>
      </p:pic>
    </p:spTree>
    <p:extLst>
      <p:ext uri="{BB962C8B-B14F-4D97-AF65-F5344CB8AC3E}">
        <p14:creationId xmlns:p14="http://schemas.microsoft.com/office/powerpoint/2010/main" val="2415660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99EB-C58B-4F0C-B159-93F5329EE814}"/>
              </a:ext>
            </a:extLst>
          </p:cNvPr>
          <p:cNvSpPr txBox="1">
            <a:spLocks/>
          </p:cNvSpPr>
          <p:nvPr/>
        </p:nvSpPr>
        <p:spPr>
          <a:xfrm>
            <a:off x="334297" y="139042"/>
            <a:ext cx="11779045" cy="506278"/>
          </a:xfrm>
          <a:prstGeom prst="rect">
            <a:avLst/>
          </a:prstGeom>
          <a:solidFill>
            <a:schemeClr val="accent5">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Reachability:</a:t>
            </a:r>
          </a:p>
        </p:txBody>
      </p:sp>
      <p:sp>
        <p:nvSpPr>
          <p:cNvPr id="14" name="TextBox 13">
            <a:extLst>
              <a:ext uri="{FF2B5EF4-FFF2-40B4-BE49-F238E27FC236}">
                <a16:creationId xmlns:a16="http://schemas.microsoft.com/office/drawing/2014/main" id="{8139EBC3-0A03-445C-B72D-F2743CC41C37}"/>
              </a:ext>
            </a:extLst>
          </p:cNvPr>
          <p:cNvSpPr txBox="1"/>
          <p:nvPr/>
        </p:nvSpPr>
        <p:spPr>
          <a:xfrm>
            <a:off x="8815542" y="2967335"/>
            <a:ext cx="3199477" cy="923330"/>
          </a:xfrm>
          <a:prstGeom prst="rect">
            <a:avLst/>
          </a:prstGeom>
          <a:noFill/>
        </p:spPr>
        <p:txBody>
          <a:bodyPr wrap="square" rtlCol="0">
            <a:spAutoFit/>
          </a:bodyPr>
          <a:lstStyle/>
          <a:p>
            <a:r>
              <a:rPr lang="en-US" b="1" dirty="0"/>
              <a:t> A reachability goal of 90 percent has been obtained every month</a:t>
            </a:r>
            <a:endParaRPr lang="en-US" dirty="0"/>
          </a:p>
        </p:txBody>
      </p:sp>
      <p:pic>
        <p:nvPicPr>
          <p:cNvPr id="3" name="Picture 2">
            <a:extLst>
              <a:ext uri="{FF2B5EF4-FFF2-40B4-BE49-F238E27FC236}">
                <a16:creationId xmlns:a16="http://schemas.microsoft.com/office/drawing/2014/main" id="{BD47C922-EC82-47A7-B8F3-74AD91A4BB1E}"/>
              </a:ext>
            </a:extLst>
          </p:cNvPr>
          <p:cNvPicPr>
            <a:picLocks noChangeAspect="1"/>
          </p:cNvPicPr>
          <p:nvPr/>
        </p:nvPicPr>
        <p:blipFill>
          <a:blip r:embed="rId2"/>
          <a:stretch>
            <a:fillRect/>
          </a:stretch>
        </p:blipFill>
        <p:spPr>
          <a:xfrm>
            <a:off x="334297" y="867228"/>
            <a:ext cx="8192423" cy="5851730"/>
          </a:xfrm>
          <a:prstGeom prst="rect">
            <a:avLst/>
          </a:prstGeom>
        </p:spPr>
      </p:pic>
    </p:spTree>
    <p:extLst>
      <p:ext uri="{BB962C8B-B14F-4D97-AF65-F5344CB8AC3E}">
        <p14:creationId xmlns:p14="http://schemas.microsoft.com/office/powerpoint/2010/main" val="2906846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TotalTime>
  <Words>810</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Ellen Lull</dc:creator>
  <cp:lastModifiedBy>Ellen Lull</cp:lastModifiedBy>
  <cp:revision>67</cp:revision>
  <dcterms:created xsi:type="dcterms:W3CDTF">2020-05-25T14:49:56Z</dcterms:created>
  <dcterms:modified xsi:type="dcterms:W3CDTF">2020-07-21T23:31:01Z</dcterms:modified>
</cp:coreProperties>
</file>