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22"/>
  </p:notesMasterIdLst>
  <p:sldIdLst>
    <p:sldId id="256" r:id="rId2"/>
    <p:sldId id="266" r:id="rId3"/>
    <p:sldId id="264" r:id="rId4"/>
    <p:sldId id="259" r:id="rId5"/>
    <p:sldId id="265" r:id="rId6"/>
    <p:sldId id="269" r:id="rId7"/>
    <p:sldId id="267" r:id="rId8"/>
    <p:sldId id="268" r:id="rId9"/>
    <p:sldId id="270" r:id="rId10"/>
    <p:sldId id="271" r:id="rId11"/>
    <p:sldId id="275" r:id="rId12"/>
    <p:sldId id="273" r:id="rId13"/>
    <p:sldId id="272" r:id="rId14"/>
    <p:sldId id="274" r:id="rId15"/>
    <p:sldId id="276" r:id="rId16"/>
    <p:sldId id="277" r:id="rId17"/>
    <p:sldId id="278" r:id="rId18"/>
    <p:sldId id="279" r:id="rId19"/>
    <p:sldId id="280"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en Lull" initials="EL" lastIdx="1" clrIdx="0">
    <p:extLst>
      <p:ext uri="{19B8F6BF-5375-455C-9EA6-DF929625EA0E}">
        <p15:presenceInfo xmlns:p15="http://schemas.microsoft.com/office/powerpoint/2012/main" userId="72162316642e5d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3FA"/>
    <a:srgbClr val="ECF0F4"/>
    <a:srgbClr val="E6F2E6"/>
    <a:srgbClr val="CFECCE"/>
    <a:srgbClr val="D6EAD6"/>
    <a:srgbClr val="D3D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2771" autoAdjust="0"/>
  </p:normalViewPr>
  <p:slideViewPr>
    <p:cSldViewPr snapToGrid="0">
      <p:cViewPr varScale="1">
        <p:scale>
          <a:sx n="67" d="100"/>
          <a:sy n="67" d="100"/>
        </p:scale>
        <p:origin x="568" y="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A75F9-F30C-4F08-BB85-DBA5C13B1BCA}"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83A2C-2911-43D6-A248-2E7528152511}" type="slidenum">
              <a:rPr lang="en-US" smtClean="0"/>
              <a:t>‹#›</a:t>
            </a:fld>
            <a:endParaRPr lang="en-US"/>
          </a:p>
        </p:txBody>
      </p:sp>
    </p:spTree>
    <p:extLst>
      <p:ext uri="{BB962C8B-B14F-4D97-AF65-F5344CB8AC3E}">
        <p14:creationId xmlns:p14="http://schemas.microsoft.com/office/powerpoint/2010/main" val="348643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83A2C-2911-43D6-A248-2E7528152511}" type="slidenum">
              <a:rPr lang="en-US" smtClean="0"/>
              <a:t>5</a:t>
            </a:fld>
            <a:endParaRPr lang="en-US"/>
          </a:p>
        </p:txBody>
      </p:sp>
    </p:spTree>
    <p:extLst>
      <p:ext uri="{BB962C8B-B14F-4D97-AF65-F5344CB8AC3E}">
        <p14:creationId xmlns:p14="http://schemas.microsoft.com/office/powerpoint/2010/main" val="3522410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83A2C-2911-43D6-A248-2E7528152511}" type="slidenum">
              <a:rPr lang="en-US" smtClean="0"/>
              <a:t>7</a:t>
            </a:fld>
            <a:endParaRPr lang="en-US"/>
          </a:p>
        </p:txBody>
      </p:sp>
    </p:spTree>
    <p:extLst>
      <p:ext uri="{BB962C8B-B14F-4D97-AF65-F5344CB8AC3E}">
        <p14:creationId xmlns:p14="http://schemas.microsoft.com/office/powerpoint/2010/main" val="169903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83A2C-2911-43D6-A248-2E7528152511}" type="slidenum">
              <a:rPr lang="en-US" smtClean="0"/>
              <a:t>10</a:t>
            </a:fld>
            <a:endParaRPr lang="en-US"/>
          </a:p>
        </p:txBody>
      </p:sp>
    </p:spTree>
    <p:extLst>
      <p:ext uri="{BB962C8B-B14F-4D97-AF65-F5344CB8AC3E}">
        <p14:creationId xmlns:p14="http://schemas.microsoft.com/office/powerpoint/2010/main" val="214393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83A2C-2911-43D6-A248-2E7528152511}" type="slidenum">
              <a:rPr lang="en-US" smtClean="0"/>
              <a:t>11</a:t>
            </a:fld>
            <a:endParaRPr lang="en-US"/>
          </a:p>
        </p:txBody>
      </p:sp>
    </p:spTree>
    <p:extLst>
      <p:ext uri="{BB962C8B-B14F-4D97-AF65-F5344CB8AC3E}">
        <p14:creationId xmlns:p14="http://schemas.microsoft.com/office/powerpoint/2010/main" val="47083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83A2C-2911-43D6-A248-2E7528152511}" type="slidenum">
              <a:rPr lang="en-US" smtClean="0"/>
              <a:t>13</a:t>
            </a:fld>
            <a:endParaRPr lang="en-US"/>
          </a:p>
        </p:txBody>
      </p:sp>
    </p:spTree>
    <p:extLst>
      <p:ext uri="{BB962C8B-B14F-4D97-AF65-F5344CB8AC3E}">
        <p14:creationId xmlns:p14="http://schemas.microsoft.com/office/powerpoint/2010/main" val="307255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83A2C-2911-43D6-A248-2E7528152511}" type="slidenum">
              <a:rPr lang="en-US" smtClean="0"/>
              <a:t>15</a:t>
            </a:fld>
            <a:endParaRPr lang="en-US"/>
          </a:p>
        </p:txBody>
      </p:sp>
    </p:spTree>
    <p:extLst>
      <p:ext uri="{BB962C8B-B14F-4D97-AF65-F5344CB8AC3E}">
        <p14:creationId xmlns:p14="http://schemas.microsoft.com/office/powerpoint/2010/main" val="3842956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83A2C-2911-43D6-A248-2E7528152511}" type="slidenum">
              <a:rPr lang="en-US" smtClean="0"/>
              <a:t>16</a:t>
            </a:fld>
            <a:endParaRPr lang="en-US"/>
          </a:p>
        </p:txBody>
      </p:sp>
    </p:spTree>
    <p:extLst>
      <p:ext uri="{BB962C8B-B14F-4D97-AF65-F5344CB8AC3E}">
        <p14:creationId xmlns:p14="http://schemas.microsoft.com/office/powerpoint/2010/main" val="132204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83A2C-2911-43D6-A248-2E7528152511}" type="slidenum">
              <a:rPr lang="en-US" smtClean="0"/>
              <a:t>19</a:t>
            </a:fld>
            <a:endParaRPr lang="en-US"/>
          </a:p>
        </p:txBody>
      </p:sp>
    </p:spTree>
    <p:extLst>
      <p:ext uri="{BB962C8B-B14F-4D97-AF65-F5344CB8AC3E}">
        <p14:creationId xmlns:p14="http://schemas.microsoft.com/office/powerpoint/2010/main" val="289620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44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DAF61AA-5A98-4049-A93E-477E5505141A}" type="datetimeFigureOut">
              <a:rPr lang="en-US" smtClean="0"/>
              <a:pPr/>
              <a:t>4/9/2021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75278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07968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21461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91375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7030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4/9/2021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4519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9607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2160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979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782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789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769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0367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499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300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4726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DAF61AA-5A98-4049-A93E-477E5505141A}" type="datetimeFigureOut">
              <a:rPr lang="en-US" smtClean="0"/>
              <a:pPr/>
              <a:t>4/9/2021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45131916"/>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meo.com/532676244"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hyperlink" Target="https://web.stanford.edu/class/archive/cs/cs109/cs109.1178/lectureHandouts/220-logistic-regress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eb.stanford.edu/class/archive/cs/cs109/cs109.1178/lectureHandouts/220-logistic-regression.pdf" TargetMode="Externa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logit-of-logistic-regression-understanding-the-fundamentals-f384152a33d1" TargetMode="External"/><Relationship Id="rId7" Type="http://schemas.openxmlformats.org/officeDocument/2006/relationships/hyperlink" Target="https://www.kaggle.com/mathchi/diabetes-data-set" TargetMode="External"/><Relationship Id="rId2" Type="http://schemas.openxmlformats.org/officeDocument/2006/relationships/hyperlink" Target="https://web.stanford.edu/class/archive/cs/cs109/cs109.1178/lectureHandouts/220-logistic-regression.pdf" TargetMode="External"/><Relationship Id="rId1" Type="http://schemas.openxmlformats.org/officeDocument/2006/relationships/slideLayout" Target="../slideLayouts/slideLayout7.xml"/><Relationship Id="rId6" Type="http://schemas.openxmlformats.org/officeDocument/2006/relationships/hyperlink" Target="http://jmlr.csail.mit.edu/papers/v12/pedregosa11a.html" TargetMode="External"/><Relationship Id="rId5" Type="http://schemas.openxmlformats.org/officeDocument/2006/relationships/hyperlink" Target="https://www.youtube.com/watch?v=gcr3qy0SdGQ" TargetMode="External"/><Relationship Id="rId4" Type="http://schemas.openxmlformats.org/officeDocument/2006/relationships/hyperlink" Target="https://data.princeton.edu/wws509/notes/c3.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20000">
              <a:schemeClr val="accent1">
                <a:lumMod val="40000"/>
                <a:lumOff val="60000"/>
                <a:alpha val="72000"/>
              </a:schemeClr>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B3C314-0600-4E56-A94C-565190992BDB}"/>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t="6779" r="-1" b="23124"/>
          <a:stretch/>
        </p:blipFill>
        <p:spPr>
          <a:xfrm>
            <a:off x="20" y="10"/>
            <a:ext cx="12188932" cy="6856614"/>
          </a:xfrm>
          <a:prstGeom prst="rect">
            <a:avLst/>
          </a:prstGeom>
        </p:spPr>
      </p:pic>
      <p:sp>
        <p:nvSpPr>
          <p:cNvPr id="2" name="Title 1">
            <a:extLst>
              <a:ext uri="{FF2B5EF4-FFF2-40B4-BE49-F238E27FC236}">
                <a16:creationId xmlns:a16="http://schemas.microsoft.com/office/drawing/2014/main" id="{5AEEADB9-9D2D-4454-8250-B662EF891A66}"/>
              </a:ext>
            </a:extLst>
          </p:cNvPr>
          <p:cNvSpPr>
            <a:spLocks noGrp="1"/>
          </p:cNvSpPr>
          <p:nvPr>
            <p:ph type="ctrTitle"/>
          </p:nvPr>
        </p:nvSpPr>
        <p:spPr>
          <a:xfrm>
            <a:off x="1459865" y="446991"/>
            <a:ext cx="8360410" cy="1057370"/>
          </a:xfrm>
          <a:effectLst>
            <a:outerShdw blurRad="50800" dist="38100" dir="2700000" algn="tl" rotWithShape="0">
              <a:prstClr val="black">
                <a:alpha val="40000"/>
              </a:prstClr>
            </a:outerShdw>
          </a:effectLst>
        </p:spPr>
        <p:txBody>
          <a:bodyPr>
            <a:normAutofit/>
          </a:bodyPr>
          <a:lstStyle/>
          <a:p>
            <a:pPr algn="l"/>
            <a:r>
              <a:rPr lang="en-US" sz="5000" b="1" dirty="0">
                <a:solidFill>
                  <a:schemeClr val="bg1"/>
                </a:solidFill>
                <a:latin typeface="Calibri" panose="020F0502020204030204" pitchFamily="34" charset="0"/>
                <a:cs typeface="Calibri" panose="020F0502020204030204" pitchFamily="34" charset="0"/>
              </a:rPr>
              <a:t>Logistic Regression</a:t>
            </a:r>
          </a:p>
        </p:txBody>
      </p:sp>
      <p:sp>
        <p:nvSpPr>
          <p:cNvPr id="3" name="Subtitle 2">
            <a:extLst>
              <a:ext uri="{FF2B5EF4-FFF2-40B4-BE49-F238E27FC236}">
                <a16:creationId xmlns:a16="http://schemas.microsoft.com/office/drawing/2014/main" id="{E70A4171-F404-4D83-AA70-820397C1D650}"/>
              </a:ext>
            </a:extLst>
          </p:cNvPr>
          <p:cNvSpPr>
            <a:spLocks noGrp="1"/>
          </p:cNvSpPr>
          <p:nvPr>
            <p:ph type="subTitle" idx="1"/>
          </p:nvPr>
        </p:nvSpPr>
        <p:spPr>
          <a:xfrm>
            <a:off x="4000193" y="4074515"/>
            <a:ext cx="7583133" cy="1279124"/>
          </a:xfrm>
        </p:spPr>
        <p:txBody>
          <a:bodyPr>
            <a:normAutofit/>
          </a:bodyPr>
          <a:lstStyle/>
          <a:p>
            <a:pPr lvl="5" algn="l"/>
            <a:r>
              <a:rPr lang="en-US" sz="2400" b="1" dirty="0">
                <a:solidFill>
                  <a:schemeClr val="bg1"/>
                </a:solidFill>
                <a:latin typeface="Calibri" panose="020F0502020204030204" pitchFamily="34" charset="0"/>
                <a:cs typeface="Calibri" panose="020F0502020204030204" pitchFamily="34" charset="0"/>
              </a:rPr>
              <a:t>Ellen Lull</a:t>
            </a:r>
          </a:p>
          <a:p>
            <a:pPr lvl="5" algn="l"/>
            <a:r>
              <a:rPr lang="en-US" sz="2400" b="1" dirty="0">
                <a:solidFill>
                  <a:schemeClr val="bg1"/>
                </a:solidFill>
                <a:latin typeface="Calibri" panose="020F0502020204030204" pitchFamily="34" charset="0"/>
                <a:cs typeface="Calibri" panose="020F0502020204030204" pitchFamily="34" charset="0"/>
              </a:rPr>
              <a:t>Machine Learning II</a:t>
            </a:r>
          </a:p>
        </p:txBody>
      </p:sp>
      <p:sp>
        <p:nvSpPr>
          <p:cNvPr id="7" name="TextBox 6">
            <a:extLst>
              <a:ext uri="{FF2B5EF4-FFF2-40B4-BE49-F238E27FC236}">
                <a16:creationId xmlns:a16="http://schemas.microsoft.com/office/drawing/2014/main" id="{261F2812-0641-4F97-B29A-A2F7FC661E14}"/>
              </a:ext>
            </a:extLst>
          </p:cNvPr>
          <p:cNvSpPr txBox="1"/>
          <p:nvPr/>
        </p:nvSpPr>
        <p:spPr>
          <a:xfrm>
            <a:off x="6300515" y="5109219"/>
            <a:ext cx="6191250" cy="774507"/>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Presentation Links:</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https://vimeo.com/532676244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666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B137B-D818-465A-8F24-0490B2BAC941}"/>
              </a:ext>
            </a:extLst>
          </p:cNvPr>
          <p:cNvSpPr txBox="1"/>
          <p:nvPr/>
        </p:nvSpPr>
        <p:spPr>
          <a:xfrm>
            <a:off x="650240" y="14265"/>
            <a:ext cx="1109472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What do we do with this?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1D709B-E34F-4DD5-B98B-33919FA04B22}"/>
                  </a:ext>
                </a:extLst>
              </p:cNvPr>
              <p:cNvSpPr txBox="1"/>
              <p:nvPr/>
            </p:nvSpPr>
            <p:spPr>
              <a:xfrm>
                <a:off x="5141675" y="1515453"/>
                <a:ext cx="3441344" cy="725904"/>
              </a:xfrm>
              <a:prstGeom prst="rect">
                <a:avLst/>
              </a:prstGeom>
              <a:noFill/>
            </p:spPr>
            <p:txBody>
              <a:bodyPr wrap="square">
                <a:spAutoFit/>
              </a:bodyPr>
              <a:lstStyle/>
              <a:p>
                <a:pPr algn="ctr"/>
                <a14:m>
                  <m:oMath xmlns:m="http://schemas.openxmlformats.org/officeDocument/2006/math">
                    <m:acc>
                      <m:accPr>
                        <m:chr m:val="̂"/>
                        <m:ctrlPr>
                          <a:rPr lang="en-US" sz="2400" b="1" i="1" smtClean="0">
                            <a:solidFill>
                              <a:schemeClr val="accent6">
                                <a:lumMod val="75000"/>
                              </a:schemeClr>
                            </a:solidFill>
                            <a:latin typeface="Cambria Math" panose="02040503050406030204" pitchFamily="18" charset="0"/>
                          </a:rPr>
                        </m:ctrlPr>
                      </m:accPr>
                      <m:e>
                        <m:r>
                          <a:rPr lang="en-US" sz="2400" b="1" i="0" smtClean="0">
                            <a:solidFill>
                              <a:schemeClr val="accent6">
                                <a:lumMod val="75000"/>
                              </a:schemeClr>
                            </a:solidFill>
                            <a:latin typeface="Cambria Math" panose="02040503050406030204" pitchFamily="18" charset="0"/>
                          </a:rPr>
                          <m:t>𝐏</m:t>
                        </m:r>
                      </m:e>
                    </m:acc>
                  </m:oMath>
                </a14:m>
                <a:r>
                  <a:rPr lang="en-US" sz="2400" b="1" dirty="0">
                    <a:solidFill>
                      <a:schemeClr val="accent6">
                        <a:lumMod val="75000"/>
                      </a:schemeClr>
                    </a:solidFill>
                    <a:latin typeface="Calibri" panose="020F0502020204030204" pitchFamily="34" charset="0"/>
                    <a:cs typeface="Calibri" panose="020F0502020204030204" pitchFamily="34" charset="0"/>
                  </a:rPr>
                  <a:t> = </a:t>
                </a:r>
                <a14:m>
                  <m:oMath xmlns:m="http://schemas.openxmlformats.org/officeDocument/2006/math">
                    <m:f>
                      <m:fPr>
                        <m:ctrlPr>
                          <a:rPr lang="en-US" sz="2400" b="1" i="1" smtClean="0">
                            <a:solidFill>
                              <a:schemeClr val="accent6">
                                <a:lumMod val="75000"/>
                              </a:schemeClr>
                            </a:solidFill>
                            <a:latin typeface="Cambria Math" panose="02040503050406030204" pitchFamily="18" charset="0"/>
                          </a:rPr>
                        </m:ctrlPr>
                      </m:fPr>
                      <m:num>
                        <m:sSup>
                          <m:sSupPr>
                            <m:ctrlPr>
                              <a:rPr lang="en-US" sz="2400" b="1" i="1" smtClean="0">
                                <a:solidFill>
                                  <a:schemeClr val="accent6">
                                    <a:lumMod val="75000"/>
                                  </a:schemeClr>
                                </a:solidFill>
                                <a:latin typeface="Cambria Math" panose="02040503050406030204" pitchFamily="18" charset="0"/>
                              </a:rPr>
                            </m:ctrlPr>
                          </m:sSupPr>
                          <m:e>
                            <m:r>
                              <a:rPr lang="en-US" sz="2400" b="1" i="1">
                                <a:solidFill>
                                  <a:schemeClr val="accent6">
                                    <a:lumMod val="75000"/>
                                  </a:schemeClr>
                                </a:solidFill>
                                <a:latin typeface="Cambria Math" panose="02040503050406030204" pitchFamily="18" charset="0"/>
                              </a:rPr>
                              <m:t>𝒆</m:t>
                            </m:r>
                          </m:e>
                          <m:sup>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𝟎</m:t>
                            </m:r>
                            <m:r>
                              <a:rPr lang="en-US" sz="2400" b="1">
                                <a:solidFill>
                                  <a:schemeClr val="accent6">
                                    <a:lumMod val="75000"/>
                                  </a:schemeClr>
                                </a:solidFill>
                                <a:latin typeface="Cambria Math" panose="02040503050406030204" pitchFamily="18" charset="0"/>
                              </a:rPr>
                              <m:t> </m:t>
                            </m:r>
                            <m:r>
                              <m:rPr>
                                <m:nor/>
                              </m:rPr>
                              <a:rPr lang="en-US" sz="2400" b="1" dirty="0">
                                <a:solidFill>
                                  <a:schemeClr val="accent6">
                                    <a:lumMod val="75000"/>
                                  </a:schemeClr>
                                </a:solidFill>
                                <a:latin typeface="Calibri" panose="020F0502020204030204" pitchFamily="34" charset="0"/>
                                <a:cs typeface="Calibri" panose="020F0502020204030204" pitchFamily="34" charset="0"/>
                              </a:rPr>
                              <m:t>+</m:t>
                            </m:r>
                            <m:r>
                              <a:rPr lang="en-US" sz="2400" b="1" dirty="0">
                                <a:solidFill>
                                  <a:schemeClr val="accent6">
                                    <a:lumMod val="75000"/>
                                  </a:schemeClr>
                                </a:solidFill>
                                <a:latin typeface="Cambria Math" panose="02040503050406030204" pitchFamily="18" charset="0"/>
                              </a:rPr>
                              <m:t> </m:t>
                            </m:r>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𝟏</m:t>
                            </m:r>
                            <m:r>
                              <a:rPr lang="en-US" sz="2400" b="1" i="1">
                                <a:solidFill>
                                  <a:schemeClr val="accent6">
                                    <a:lumMod val="75000"/>
                                  </a:schemeClr>
                                </a:solidFill>
                                <a:latin typeface="Cambria Math" panose="02040503050406030204" pitchFamily="18" charset="0"/>
                              </a:rPr>
                              <m:t>𝒙</m:t>
                            </m:r>
                            <m:r>
                              <a:rPr lang="en-US" sz="2400" b="1" i="1" baseline="-25000">
                                <a:solidFill>
                                  <a:schemeClr val="accent6">
                                    <a:lumMod val="75000"/>
                                  </a:schemeClr>
                                </a:solidFill>
                                <a:latin typeface="Cambria Math" panose="02040503050406030204" pitchFamily="18" charset="0"/>
                              </a:rPr>
                              <m:t>𝟏</m:t>
                            </m:r>
                            <m:r>
                              <m:rPr>
                                <m:nor/>
                              </m:rPr>
                              <a:rPr lang="en-US" sz="2400" b="1" dirty="0">
                                <a:solidFill>
                                  <a:schemeClr val="accent6">
                                    <a:lumMod val="75000"/>
                                  </a:schemeClr>
                                </a:solidFill>
                                <a:latin typeface="Calibri" panose="020F0502020204030204" pitchFamily="34" charset="0"/>
                                <a:cs typeface="Calibri" panose="020F0502020204030204" pitchFamily="34" charset="0"/>
                              </a:rPr>
                              <m:t>+</m:t>
                            </m:r>
                            <m:r>
                              <a:rPr lang="en-US" sz="2400" b="1" dirty="0">
                                <a:solidFill>
                                  <a:schemeClr val="accent6">
                                    <a:lumMod val="75000"/>
                                  </a:schemeClr>
                                </a:solidFill>
                                <a:latin typeface="Cambria Math" panose="02040503050406030204" pitchFamily="18" charset="0"/>
                              </a:rPr>
                              <m:t> </m:t>
                            </m:r>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𝟐</m:t>
                            </m:r>
                            <m:r>
                              <a:rPr lang="en-US" sz="2400" b="1" i="1">
                                <a:solidFill>
                                  <a:schemeClr val="accent6">
                                    <a:lumMod val="75000"/>
                                  </a:schemeClr>
                                </a:solidFill>
                                <a:latin typeface="Cambria Math" panose="02040503050406030204" pitchFamily="18" charset="0"/>
                              </a:rPr>
                              <m:t>𝒙</m:t>
                            </m:r>
                            <m:r>
                              <a:rPr lang="en-US" sz="2400" b="1" i="1" baseline="-25000">
                                <a:solidFill>
                                  <a:schemeClr val="accent6">
                                    <a:lumMod val="75000"/>
                                  </a:schemeClr>
                                </a:solidFill>
                                <a:latin typeface="Cambria Math" panose="02040503050406030204" pitchFamily="18" charset="0"/>
                              </a:rPr>
                              <m:t>𝟐</m:t>
                            </m:r>
                            <m:r>
                              <m:rPr>
                                <m:nor/>
                              </m:rPr>
                              <a:rPr lang="en-US" sz="2400" b="1" dirty="0">
                                <a:solidFill>
                                  <a:schemeClr val="accent6">
                                    <a:lumMod val="75000"/>
                                  </a:schemeClr>
                                </a:solidFill>
                                <a:latin typeface="Calibri" panose="020F0502020204030204" pitchFamily="34" charset="0"/>
                                <a:cs typeface="Calibri" panose="020F0502020204030204" pitchFamily="34" charset="0"/>
                              </a:rPr>
                              <m:t> </m:t>
                            </m:r>
                          </m:sup>
                        </m:sSup>
                      </m:num>
                      <m:den>
                        <m:r>
                          <a:rPr lang="en-US" sz="2400" b="1" i="1" smtClean="0">
                            <a:solidFill>
                              <a:schemeClr val="accent6">
                                <a:lumMod val="75000"/>
                              </a:schemeClr>
                            </a:solidFill>
                            <a:latin typeface="Cambria Math" panose="02040503050406030204" pitchFamily="18" charset="0"/>
                          </a:rPr>
                          <m:t>𝟏</m:t>
                        </m:r>
                        <m:r>
                          <a:rPr lang="en-US" sz="2400" b="1" i="1" smtClean="0">
                            <a:solidFill>
                              <a:schemeClr val="accent6">
                                <a:lumMod val="75000"/>
                              </a:schemeClr>
                            </a:solidFill>
                            <a:latin typeface="Cambria Math" panose="02040503050406030204" pitchFamily="18" charset="0"/>
                          </a:rPr>
                          <m:t>+</m:t>
                        </m:r>
                        <m:sSup>
                          <m:sSupPr>
                            <m:ctrlPr>
                              <a:rPr lang="en-US" sz="2400" b="1" i="1">
                                <a:solidFill>
                                  <a:schemeClr val="accent6">
                                    <a:lumMod val="75000"/>
                                  </a:schemeClr>
                                </a:solidFill>
                                <a:latin typeface="Cambria Math" panose="02040503050406030204" pitchFamily="18" charset="0"/>
                              </a:rPr>
                            </m:ctrlPr>
                          </m:sSupPr>
                          <m:e>
                            <m:r>
                              <a:rPr lang="en-US" sz="2400" b="1" i="1">
                                <a:solidFill>
                                  <a:schemeClr val="accent6">
                                    <a:lumMod val="75000"/>
                                  </a:schemeClr>
                                </a:solidFill>
                                <a:latin typeface="Cambria Math" panose="02040503050406030204" pitchFamily="18" charset="0"/>
                              </a:rPr>
                              <m:t>𝒆</m:t>
                            </m:r>
                          </m:e>
                          <m:sup>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𝟎</m:t>
                            </m:r>
                            <m:r>
                              <a:rPr lang="en-US" sz="2400" b="1">
                                <a:solidFill>
                                  <a:schemeClr val="accent6">
                                    <a:lumMod val="75000"/>
                                  </a:schemeClr>
                                </a:solidFill>
                                <a:latin typeface="Cambria Math" panose="02040503050406030204" pitchFamily="18" charset="0"/>
                              </a:rPr>
                              <m:t> </m:t>
                            </m:r>
                            <m:r>
                              <m:rPr>
                                <m:nor/>
                              </m:rPr>
                              <a:rPr lang="en-US" sz="2400" b="1" dirty="0">
                                <a:solidFill>
                                  <a:schemeClr val="accent6">
                                    <a:lumMod val="75000"/>
                                  </a:schemeClr>
                                </a:solidFill>
                                <a:latin typeface="Calibri" panose="020F0502020204030204" pitchFamily="34" charset="0"/>
                                <a:cs typeface="Calibri" panose="020F0502020204030204" pitchFamily="34" charset="0"/>
                              </a:rPr>
                              <m:t>+</m:t>
                            </m:r>
                            <m:r>
                              <a:rPr lang="en-US" sz="2400" b="1" dirty="0">
                                <a:solidFill>
                                  <a:schemeClr val="accent6">
                                    <a:lumMod val="75000"/>
                                  </a:schemeClr>
                                </a:solidFill>
                                <a:latin typeface="Cambria Math" panose="02040503050406030204" pitchFamily="18" charset="0"/>
                              </a:rPr>
                              <m:t> </m:t>
                            </m:r>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𝟏</m:t>
                            </m:r>
                            <m:r>
                              <a:rPr lang="en-US" sz="2400" b="1" i="1">
                                <a:solidFill>
                                  <a:schemeClr val="accent6">
                                    <a:lumMod val="75000"/>
                                  </a:schemeClr>
                                </a:solidFill>
                                <a:latin typeface="Cambria Math" panose="02040503050406030204" pitchFamily="18" charset="0"/>
                              </a:rPr>
                              <m:t>𝒙</m:t>
                            </m:r>
                            <m:r>
                              <a:rPr lang="en-US" sz="2400" b="1" i="1" baseline="-25000">
                                <a:solidFill>
                                  <a:schemeClr val="accent6">
                                    <a:lumMod val="75000"/>
                                  </a:schemeClr>
                                </a:solidFill>
                                <a:latin typeface="Cambria Math" panose="02040503050406030204" pitchFamily="18" charset="0"/>
                              </a:rPr>
                              <m:t>𝟏</m:t>
                            </m:r>
                            <m:r>
                              <m:rPr>
                                <m:nor/>
                              </m:rPr>
                              <a:rPr lang="en-US" sz="2400" b="1" dirty="0">
                                <a:solidFill>
                                  <a:schemeClr val="accent6">
                                    <a:lumMod val="75000"/>
                                  </a:schemeClr>
                                </a:solidFill>
                                <a:latin typeface="Calibri" panose="020F0502020204030204" pitchFamily="34" charset="0"/>
                                <a:cs typeface="Calibri" panose="020F0502020204030204" pitchFamily="34" charset="0"/>
                              </a:rPr>
                              <m:t>+</m:t>
                            </m:r>
                            <m:r>
                              <a:rPr lang="en-US" sz="2400" b="1" dirty="0">
                                <a:solidFill>
                                  <a:schemeClr val="accent6">
                                    <a:lumMod val="75000"/>
                                  </a:schemeClr>
                                </a:solidFill>
                                <a:latin typeface="Cambria Math" panose="02040503050406030204" pitchFamily="18" charset="0"/>
                              </a:rPr>
                              <m:t> </m:t>
                            </m:r>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𝟐</m:t>
                            </m:r>
                            <m:r>
                              <a:rPr lang="en-US" sz="2400" b="1" i="1">
                                <a:solidFill>
                                  <a:schemeClr val="accent6">
                                    <a:lumMod val="75000"/>
                                  </a:schemeClr>
                                </a:solidFill>
                                <a:latin typeface="Cambria Math" panose="02040503050406030204" pitchFamily="18" charset="0"/>
                              </a:rPr>
                              <m:t>𝒙</m:t>
                            </m:r>
                            <m:r>
                              <a:rPr lang="en-US" sz="2400" b="1" i="1" baseline="-25000">
                                <a:solidFill>
                                  <a:schemeClr val="accent6">
                                    <a:lumMod val="75000"/>
                                  </a:schemeClr>
                                </a:solidFill>
                                <a:latin typeface="Cambria Math" panose="02040503050406030204" pitchFamily="18" charset="0"/>
                              </a:rPr>
                              <m:t>𝟐</m:t>
                            </m:r>
                            <m:r>
                              <m:rPr>
                                <m:nor/>
                              </m:rPr>
                              <a:rPr lang="en-US" sz="2400" b="1" dirty="0">
                                <a:solidFill>
                                  <a:schemeClr val="accent6">
                                    <a:lumMod val="75000"/>
                                  </a:schemeClr>
                                </a:solidFill>
                                <a:latin typeface="Calibri" panose="020F0502020204030204" pitchFamily="34" charset="0"/>
                                <a:cs typeface="Calibri" panose="020F0502020204030204" pitchFamily="34" charset="0"/>
                              </a:rPr>
                              <m:t> </m:t>
                            </m:r>
                          </m:sup>
                        </m:sSup>
                      </m:den>
                    </m:f>
                  </m:oMath>
                </a14:m>
                <a:endParaRPr lang="en-US" sz="2400" b="1" dirty="0">
                  <a:latin typeface="Calibri" panose="020F0502020204030204" pitchFamily="34" charset="0"/>
                  <a:cs typeface="Calibri" panose="020F0502020204030204" pitchFamily="34" charset="0"/>
                </a:endParaRPr>
              </a:p>
            </p:txBody>
          </p:sp>
        </mc:Choice>
        <mc:Fallback xmlns="">
          <p:sp>
            <p:nvSpPr>
              <p:cNvPr id="15" name="TextBox 14">
                <a:extLst>
                  <a:ext uri="{FF2B5EF4-FFF2-40B4-BE49-F238E27FC236}">
                    <a16:creationId xmlns:a16="http://schemas.microsoft.com/office/drawing/2014/main" id="{DB1D709B-E34F-4DD5-B98B-33919FA04B22}"/>
                  </a:ext>
                </a:extLst>
              </p:cNvPr>
              <p:cNvSpPr txBox="1">
                <a:spLocks noRot="1" noChangeAspect="1" noMove="1" noResize="1" noEditPoints="1" noAdjustHandles="1" noChangeArrowheads="1" noChangeShapeType="1" noTextEdit="1"/>
              </p:cNvSpPr>
              <p:nvPr/>
            </p:nvSpPr>
            <p:spPr>
              <a:xfrm>
                <a:off x="5141675" y="1515453"/>
                <a:ext cx="3441344" cy="725904"/>
              </a:xfrm>
              <a:prstGeom prst="rect">
                <a:avLst/>
              </a:prstGeom>
              <a:blipFill>
                <a:blip r:embed="rId3"/>
                <a:stretch>
                  <a:fillRect b="-672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FCDE46CA-7AF8-4BC2-98FC-778EE9892316}"/>
              </a:ext>
            </a:extLst>
          </p:cNvPr>
          <p:cNvSpPr txBox="1"/>
          <p:nvPr/>
        </p:nvSpPr>
        <p:spPr>
          <a:xfrm>
            <a:off x="1982383" y="1647572"/>
            <a:ext cx="6104466" cy="461665"/>
          </a:xfrm>
          <a:prstGeom prst="rect">
            <a:avLst/>
          </a:prstGeom>
          <a:noFill/>
        </p:spPr>
        <p:txBody>
          <a:bodyPr wrap="square">
            <a:spAutoFit/>
          </a:bodyPr>
          <a:lstStyle/>
          <a:p>
            <a:r>
              <a:rPr lang="en-US" sz="2400" dirty="0">
                <a:solidFill>
                  <a:schemeClr val="bg1"/>
                </a:solidFill>
                <a:latin typeface="Calibri" panose="020F0502020204030204" pitchFamily="34" charset="0"/>
                <a:cs typeface="Calibri" panose="020F0502020204030204" pitchFamily="34" charset="0"/>
              </a:rPr>
              <a:t>Our equation:</a:t>
            </a:r>
          </a:p>
        </p:txBody>
      </p:sp>
      <p:sp>
        <p:nvSpPr>
          <p:cNvPr id="14" name="TextBox 13">
            <a:extLst>
              <a:ext uri="{FF2B5EF4-FFF2-40B4-BE49-F238E27FC236}">
                <a16:creationId xmlns:a16="http://schemas.microsoft.com/office/drawing/2014/main" id="{177661CE-184D-4ACB-B153-443BD3819A45}"/>
              </a:ext>
            </a:extLst>
          </p:cNvPr>
          <p:cNvSpPr txBox="1"/>
          <p:nvPr/>
        </p:nvSpPr>
        <p:spPr>
          <a:xfrm>
            <a:off x="1344362" y="2841521"/>
            <a:ext cx="9416682" cy="1938992"/>
          </a:xfrm>
          <a:prstGeom prst="rect">
            <a:avLst/>
          </a:prstGeom>
          <a:noFill/>
        </p:spPr>
        <p:txBody>
          <a:bodyPr wrap="square">
            <a:spAutoFit/>
          </a:bodyPr>
          <a:lstStyle/>
          <a:p>
            <a:pPr marL="457200" indent="-457200">
              <a:buFont typeface="+mj-lt"/>
              <a:buAutoNum type="arabicPeriod"/>
            </a:pPr>
            <a:r>
              <a:rPr lang="en-US" sz="2400" dirty="0">
                <a:solidFill>
                  <a:schemeClr val="bg1"/>
                </a:solidFill>
                <a:latin typeface="Calibri" panose="020F0502020204030204" pitchFamily="34" charset="0"/>
                <a:cs typeface="Calibri" panose="020F0502020204030204" pitchFamily="34" charset="0"/>
              </a:rPr>
              <a:t>Take values of coefficients and plug in for Betas</a:t>
            </a:r>
          </a:p>
          <a:p>
            <a:pPr marL="457200" indent="-457200">
              <a:buFont typeface="+mj-lt"/>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n-US" sz="2400" dirty="0">
                <a:solidFill>
                  <a:schemeClr val="bg1"/>
                </a:solidFill>
                <a:latin typeface="Calibri" panose="020F0502020204030204" pitchFamily="34" charset="0"/>
                <a:cs typeface="Calibri" panose="020F0502020204030204" pitchFamily="34" charset="0"/>
              </a:rPr>
              <a:t>Plug in the variable values for X that we want to use for prediction</a:t>
            </a:r>
          </a:p>
          <a:p>
            <a:pPr marL="457200" indent="-457200">
              <a:buFont typeface="+mj-lt"/>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r>
              <a:rPr lang="en-US" sz="2400" dirty="0">
                <a:solidFill>
                  <a:schemeClr val="bg1"/>
                </a:solidFill>
                <a:latin typeface="Calibri" panose="020F0502020204030204" pitchFamily="34" charset="0"/>
                <a:cs typeface="Calibri" panose="020F0502020204030204" pitchFamily="34" charset="0"/>
              </a:rPr>
              <a:t>Get the estimated probability from the equation.</a:t>
            </a:r>
          </a:p>
        </p:txBody>
      </p:sp>
    </p:spTree>
    <p:extLst>
      <p:ext uri="{BB962C8B-B14F-4D97-AF65-F5344CB8AC3E}">
        <p14:creationId xmlns:p14="http://schemas.microsoft.com/office/powerpoint/2010/main" val="297678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B137B-D818-465A-8F24-0490B2BAC941}"/>
              </a:ext>
            </a:extLst>
          </p:cNvPr>
          <p:cNvSpPr txBox="1"/>
          <p:nvPr/>
        </p:nvSpPr>
        <p:spPr>
          <a:xfrm>
            <a:off x="650240" y="14265"/>
            <a:ext cx="1109472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An example for fun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1031FF3-E1A6-4017-A1F6-12B0F8078CE5}"/>
                  </a:ext>
                </a:extLst>
              </p:cNvPr>
              <p:cNvSpPr txBox="1"/>
              <p:nvPr/>
            </p:nvSpPr>
            <p:spPr>
              <a:xfrm>
                <a:off x="151446" y="1637165"/>
                <a:ext cx="7896994" cy="5126916"/>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Intercept: -7.906231</a:t>
                </a:r>
              </a:p>
              <a:p>
                <a:r>
                  <a:rPr lang="en-US" sz="2400" dirty="0">
                    <a:solidFill>
                      <a:schemeClr val="bg1"/>
                    </a:solidFill>
                    <a:latin typeface="Calibri" panose="020F0502020204030204" pitchFamily="34" charset="0"/>
                    <a:cs typeface="Calibri" panose="020F0502020204030204" pitchFamily="34" charset="0"/>
                  </a:rPr>
                  <a:t>BMI </a:t>
                </a:r>
                <a:r>
                  <a:rPr lang="en-US" sz="2400" dirty="0" err="1">
                    <a:solidFill>
                      <a:schemeClr val="bg1"/>
                    </a:solidFill>
                    <a:latin typeface="Calibri" panose="020F0502020204030204" pitchFamily="34" charset="0"/>
                    <a:cs typeface="Calibri" panose="020F0502020204030204" pitchFamily="34" charset="0"/>
                  </a:rPr>
                  <a:t>Coef</a:t>
                </a:r>
                <a:r>
                  <a:rPr lang="en-US" sz="2400" dirty="0">
                    <a:solidFill>
                      <a:schemeClr val="bg1"/>
                    </a:solidFill>
                    <a:latin typeface="Calibri" panose="020F0502020204030204" pitchFamily="34" charset="0"/>
                    <a:cs typeface="Calibri" panose="020F0502020204030204" pitchFamily="34" charset="0"/>
                  </a:rPr>
                  <a:t>: .08735254  Glucose </a:t>
                </a:r>
                <a:r>
                  <a:rPr lang="en-US" sz="2400" dirty="0" err="1">
                    <a:solidFill>
                      <a:schemeClr val="bg1"/>
                    </a:solidFill>
                    <a:latin typeface="Calibri" panose="020F0502020204030204" pitchFamily="34" charset="0"/>
                    <a:cs typeface="Calibri" panose="020F0502020204030204" pitchFamily="34" charset="0"/>
                  </a:rPr>
                  <a:t>Coef</a:t>
                </a:r>
                <a:r>
                  <a:rPr lang="en-US" sz="2400" dirty="0">
                    <a:solidFill>
                      <a:schemeClr val="bg1"/>
                    </a:solidFill>
                    <a:latin typeface="Calibri" panose="020F0502020204030204" pitchFamily="34" charset="0"/>
                    <a:cs typeface="Calibri" panose="020F0502020204030204" pitchFamily="34" charset="0"/>
                  </a:rPr>
                  <a:t>: .03524235</a:t>
                </a: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Take overweight person (BMI 35) with high glucose (190)</a:t>
                </a:r>
              </a:p>
              <a:p>
                <a:endParaRPr lang="en-US" sz="24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Thinner person (BMI 25) with glucose (100)</a:t>
                </a:r>
              </a:p>
              <a:p>
                <a:endParaRPr lang="en-US" sz="2400" dirty="0">
                  <a:solidFill>
                    <a:schemeClr val="bg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sz="2400" b="1" i="1" smtClean="0">
                            <a:solidFill>
                              <a:schemeClr val="accent6">
                                <a:lumMod val="75000"/>
                              </a:schemeClr>
                            </a:solidFill>
                            <a:latin typeface="Cambria Math" panose="02040503050406030204" pitchFamily="18" charset="0"/>
                            <a:ea typeface="Cambria Math" panose="02040503050406030204" pitchFamily="18" charset="0"/>
                          </a:rPr>
                        </m:ctrlPr>
                      </m:accPr>
                      <m:e>
                        <m:r>
                          <a:rPr lang="en-US" sz="2400" b="1" i="0" smtClean="0">
                            <a:solidFill>
                              <a:schemeClr val="accent6">
                                <a:lumMod val="75000"/>
                              </a:schemeClr>
                            </a:solidFill>
                            <a:latin typeface="Cambria Math" panose="02040503050406030204" pitchFamily="18" charset="0"/>
                            <a:ea typeface="Cambria Math" panose="02040503050406030204" pitchFamily="18" charset="0"/>
                          </a:rPr>
                          <m:t>𝐏</m:t>
                        </m:r>
                      </m:e>
                    </m:acc>
                  </m:oMath>
                </a14:m>
                <a:r>
                  <a:rPr lang="en-US" sz="2400" b="1" dirty="0">
                    <a:solidFill>
                      <a:schemeClr val="accent6">
                        <a:lumMod val="75000"/>
                      </a:schemeClr>
                    </a:solidFill>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2400" b="1" i="1" smtClean="0">
                            <a:solidFill>
                              <a:schemeClr val="accent6">
                                <a:lumMod val="75000"/>
                              </a:schemeClr>
                            </a:solidFill>
                            <a:latin typeface="Cambria Math" panose="02040503050406030204" pitchFamily="18" charset="0"/>
                            <a:ea typeface="Cambria Math" panose="02040503050406030204" pitchFamily="18" charset="0"/>
                          </a:rPr>
                        </m:ctrlPr>
                      </m:fPr>
                      <m:num>
                        <m:sSup>
                          <m:sSupPr>
                            <m:ctrlPr>
                              <a:rPr lang="en-US" sz="2400" b="1" i="1" smtClean="0">
                                <a:solidFill>
                                  <a:schemeClr val="accent6">
                                    <a:lumMod val="75000"/>
                                  </a:schemeClr>
                                </a:solidFill>
                                <a:latin typeface="Cambria Math" panose="02040503050406030204" pitchFamily="18" charset="0"/>
                                <a:ea typeface="Cambria Math" panose="02040503050406030204" pitchFamily="18" charset="0"/>
                              </a:rPr>
                            </m:ctrlPr>
                          </m:sSupPr>
                          <m:e>
                            <m:r>
                              <a:rPr lang="en-US" sz="2400" b="1" i="1">
                                <a:solidFill>
                                  <a:schemeClr val="accent6">
                                    <a:lumMod val="75000"/>
                                  </a:schemeClr>
                                </a:solidFill>
                                <a:latin typeface="Cambria Math" panose="02040503050406030204" pitchFamily="18" charset="0"/>
                                <a:ea typeface="Cambria Math" panose="02040503050406030204" pitchFamily="18" charset="0"/>
                              </a:rPr>
                              <m:t>𝒆</m:t>
                            </m:r>
                          </m:e>
                          <m:sup>
                            <m:r>
                              <a:rPr lang="en-US" sz="2400" b="1" i="1" smtClean="0">
                                <a:solidFill>
                                  <a:schemeClr val="accent6">
                                    <a:lumMod val="75000"/>
                                  </a:schemeClr>
                                </a:solidFill>
                                <a:latin typeface="Cambria Math" panose="02040503050406030204" pitchFamily="18" charset="0"/>
                                <a:ea typeface="Cambria Math" panose="02040503050406030204" pitchFamily="18" charset="0"/>
                              </a:rPr>
                              <m:t>−</m:t>
                            </m:r>
                            <m:r>
                              <a:rPr lang="en-US" sz="2400" b="1" i="1">
                                <a:solidFill>
                                  <a:schemeClr val="accent6">
                                    <a:lumMod val="75000"/>
                                  </a:schemeClr>
                                </a:solidFill>
                                <a:latin typeface="Cambria Math" panose="02040503050406030204" pitchFamily="18" charset="0"/>
                                <a:ea typeface="Cambria Math" panose="02040503050406030204" pitchFamily="18" charset="0"/>
                              </a:rPr>
                              <m:t>𝟕</m:t>
                            </m:r>
                            <m:r>
                              <a:rPr lang="en-US" sz="2400" b="1" i="1">
                                <a:solidFill>
                                  <a:schemeClr val="accent6">
                                    <a:lumMod val="75000"/>
                                  </a:schemeClr>
                                </a:solidFill>
                                <a:latin typeface="Cambria Math" panose="02040503050406030204" pitchFamily="18" charset="0"/>
                                <a:ea typeface="Cambria Math" panose="02040503050406030204" pitchFamily="18" charset="0"/>
                              </a:rPr>
                              <m:t>.</m:t>
                            </m:r>
                            <m:r>
                              <a:rPr lang="en-US" sz="2400" b="1" i="1">
                                <a:solidFill>
                                  <a:schemeClr val="accent6">
                                    <a:lumMod val="75000"/>
                                  </a:schemeClr>
                                </a:solidFill>
                                <a:latin typeface="Cambria Math" panose="02040503050406030204" pitchFamily="18" charset="0"/>
                                <a:ea typeface="Cambria Math" panose="02040503050406030204" pitchFamily="18" charset="0"/>
                              </a:rPr>
                              <m:t>𝟗𝟎𝟔𝟐𝟑𝟑𝟏</m:t>
                            </m:r>
                            <m:r>
                              <a:rPr lang="en-US" sz="2400" b="1" i="1">
                                <a:solidFill>
                                  <a:schemeClr val="accent6">
                                    <a:lumMod val="75000"/>
                                  </a:schemeClr>
                                </a:solidFill>
                                <a:latin typeface="Cambria Math" panose="02040503050406030204" pitchFamily="18" charset="0"/>
                                <a:ea typeface="Cambria Math" panose="02040503050406030204" pitchFamily="18" charset="0"/>
                              </a:rPr>
                              <m:t> + </m:t>
                            </m:r>
                            <m:d>
                              <m:dPr>
                                <m:ctrlPr>
                                  <a:rPr lang="en-US" sz="2400" b="1" i="1">
                                    <a:solidFill>
                                      <a:schemeClr val="accent6">
                                        <a:lumMod val="75000"/>
                                      </a:schemeClr>
                                    </a:solidFill>
                                    <a:latin typeface="Cambria Math" panose="02040503050406030204" pitchFamily="18" charset="0"/>
                                    <a:ea typeface="Cambria Math" panose="02040503050406030204" pitchFamily="18" charset="0"/>
                                  </a:rPr>
                                </m:ctrlPr>
                              </m:dPr>
                              <m:e>
                                <m:r>
                                  <a:rPr lang="en-US" sz="2400" b="1" i="1">
                                    <a:solidFill>
                                      <a:schemeClr val="accent6">
                                        <a:lumMod val="75000"/>
                                      </a:schemeClr>
                                    </a:solidFill>
                                    <a:latin typeface="Cambria Math" panose="02040503050406030204" pitchFamily="18" charset="0"/>
                                    <a:ea typeface="Cambria Math" panose="02040503050406030204" pitchFamily="18" charset="0"/>
                                  </a:rPr>
                                  <m:t>.</m:t>
                                </m:r>
                                <m:r>
                                  <a:rPr lang="en-US" sz="2400" b="1" i="1">
                                    <a:solidFill>
                                      <a:schemeClr val="accent6">
                                        <a:lumMod val="75000"/>
                                      </a:schemeClr>
                                    </a:solidFill>
                                    <a:latin typeface="Cambria Math" panose="02040503050406030204" pitchFamily="18" charset="0"/>
                                    <a:ea typeface="Cambria Math" panose="02040503050406030204" pitchFamily="18" charset="0"/>
                                  </a:rPr>
                                  <m:t>𝟎𝟖𝟕𝟑𝟓𝟐𝟓𝟒</m:t>
                                </m:r>
                                <m:r>
                                  <a:rPr lang="en-US" sz="2400" b="1" i="1">
                                    <a:solidFill>
                                      <a:schemeClr val="accent6">
                                        <a:lumMod val="75000"/>
                                      </a:schemeClr>
                                    </a:solidFill>
                                    <a:latin typeface="Cambria Math" panose="02040503050406030204" pitchFamily="18" charset="0"/>
                                    <a:ea typeface="Cambria Math" panose="02040503050406030204" pitchFamily="18" charset="0"/>
                                  </a:rPr>
                                  <m:t> ∗</m:t>
                                </m:r>
                                <m:r>
                                  <a:rPr lang="en-US" sz="2400" b="1" i="1" smtClean="0">
                                    <a:solidFill>
                                      <a:schemeClr val="accent6">
                                        <a:lumMod val="75000"/>
                                      </a:schemeClr>
                                    </a:solidFill>
                                    <a:latin typeface="Cambria Math" panose="02040503050406030204" pitchFamily="18" charset="0"/>
                                    <a:ea typeface="Cambria Math" panose="02040503050406030204" pitchFamily="18" charset="0"/>
                                  </a:rPr>
                                  <m:t>𝟐</m:t>
                                </m:r>
                                <m:r>
                                  <a:rPr lang="en-US" sz="2400" b="1" i="1">
                                    <a:solidFill>
                                      <a:schemeClr val="accent6">
                                        <a:lumMod val="75000"/>
                                      </a:schemeClr>
                                    </a:solidFill>
                                    <a:latin typeface="Cambria Math" panose="02040503050406030204" pitchFamily="18" charset="0"/>
                                    <a:ea typeface="Cambria Math" panose="02040503050406030204" pitchFamily="18" charset="0"/>
                                  </a:rPr>
                                  <m:t>𝟓</m:t>
                                </m:r>
                              </m:e>
                            </m:d>
                            <m:r>
                              <a:rPr lang="en-US" sz="2400" b="1" i="1">
                                <a:solidFill>
                                  <a:schemeClr val="accent6">
                                    <a:lumMod val="75000"/>
                                  </a:schemeClr>
                                </a:solidFill>
                                <a:latin typeface="Cambria Math" panose="02040503050406030204" pitchFamily="18" charset="0"/>
                                <a:ea typeface="Cambria Math" panose="02040503050406030204" pitchFamily="18" charset="0"/>
                              </a:rPr>
                              <m:t>+(.</m:t>
                            </m:r>
                            <m:r>
                              <a:rPr lang="en-US" sz="2400" b="1" i="1">
                                <a:solidFill>
                                  <a:schemeClr val="accent6">
                                    <a:lumMod val="75000"/>
                                  </a:schemeClr>
                                </a:solidFill>
                                <a:latin typeface="Cambria Math" panose="02040503050406030204" pitchFamily="18" charset="0"/>
                                <a:ea typeface="Cambria Math" panose="02040503050406030204" pitchFamily="18" charset="0"/>
                              </a:rPr>
                              <m:t>𝟎𝟑𝟓𝟐𝟒𝟐𝟑𝟓</m:t>
                            </m:r>
                            <m:r>
                              <a:rPr lang="en-US" sz="2400" b="1" i="1">
                                <a:solidFill>
                                  <a:schemeClr val="accent6">
                                    <a:lumMod val="75000"/>
                                  </a:schemeClr>
                                </a:solidFill>
                                <a:latin typeface="Cambria Math" panose="02040503050406030204" pitchFamily="18" charset="0"/>
                                <a:ea typeface="Cambria Math" panose="02040503050406030204" pitchFamily="18" charset="0"/>
                              </a:rPr>
                              <m:t> ∗ </m:t>
                            </m:r>
                            <m:r>
                              <a:rPr lang="en-US" sz="2400" b="1" i="1">
                                <a:solidFill>
                                  <a:schemeClr val="accent6">
                                    <a:lumMod val="75000"/>
                                  </a:schemeClr>
                                </a:solidFill>
                                <a:latin typeface="Cambria Math" panose="02040503050406030204" pitchFamily="18" charset="0"/>
                                <a:ea typeface="Cambria Math" panose="02040503050406030204" pitchFamily="18" charset="0"/>
                              </a:rPr>
                              <m:t>𝟏𝟎𝟎</m:t>
                            </m:r>
                            <m:r>
                              <a:rPr lang="en-US" sz="2400" b="1" i="1" smtClean="0">
                                <a:solidFill>
                                  <a:schemeClr val="accent6">
                                    <a:lumMod val="75000"/>
                                  </a:schemeClr>
                                </a:solidFill>
                                <a:latin typeface="Cambria Math" panose="02040503050406030204" pitchFamily="18" charset="0"/>
                                <a:ea typeface="Cambria Math" panose="02040503050406030204" pitchFamily="18" charset="0"/>
                              </a:rPr>
                              <m:t>)</m:t>
                            </m:r>
                          </m:sup>
                        </m:sSup>
                      </m:num>
                      <m:den>
                        <m:r>
                          <a:rPr lang="en-US" sz="2400" b="1" i="1" smtClean="0">
                            <a:solidFill>
                              <a:schemeClr val="accent6">
                                <a:lumMod val="75000"/>
                              </a:schemeClr>
                            </a:solidFill>
                            <a:latin typeface="Cambria Math" panose="02040503050406030204" pitchFamily="18" charset="0"/>
                            <a:ea typeface="Cambria Math" panose="02040503050406030204" pitchFamily="18" charset="0"/>
                          </a:rPr>
                          <m:t>𝟏</m:t>
                        </m:r>
                        <m:sSup>
                          <m:sSupPr>
                            <m:ctrlPr>
                              <a:rPr lang="en-US" sz="2400" b="1" i="1">
                                <a:solidFill>
                                  <a:schemeClr val="accent6">
                                    <a:lumMod val="75000"/>
                                  </a:schemeClr>
                                </a:solidFill>
                                <a:latin typeface="Cambria Math" panose="02040503050406030204" pitchFamily="18" charset="0"/>
                                <a:ea typeface="Cambria Math" panose="02040503050406030204" pitchFamily="18" charset="0"/>
                              </a:rPr>
                            </m:ctrlPr>
                          </m:sSupPr>
                          <m:e>
                            <m:r>
                              <a:rPr lang="en-US" sz="2400" b="1" i="1" smtClean="0">
                                <a:solidFill>
                                  <a:schemeClr val="accent6">
                                    <a:lumMod val="75000"/>
                                  </a:schemeClr>
                                </a:solidFill>
                                <a:latin typeface="Cambria Math" panose="02040503050406030204" pitchFamily="18" charset="0"/>
                                <a:ea typeface="Cambria Math" panose="02040503050406030204" pitchFamily="18" charset="0"/>
                              </a:rPr>
                              <m:t>+</m:t>
                            </m:r>
                            <m:r>
                              <a:rPr lang="en-US" sz="2400" b="1" i="1">
                                <a:solidFill>
                                  <a:schemeClr val="accent6">
                                    <a:lumMod val="75000"/>
                                  </a:schemeClr>
                                </a:solidFill>
                                <a:latin typeface="Cambria Math" panose="02040503050406030204" pitchFamily="18" charset="0"/>
                                <a:ea typeface="Cambria Math" panose="02040503050406030204" pitchFamily="18" charset="0"/>
                              </a:rPr>
                              <m:t>𝒆</m:t>
                            </m:r>
                          </m:e>
                          <m:sup>
                            <m:r>
                              <a:rPr lang="en-US" sz="2400" b="1" i="1" smtClean="0">
                                <a:solidFill>
                                  <a:schemeClr val="accent6">
                                    <a:lumMod val="75000"/>
                                  </a:schemeClr>
                                </a:solidFill>
                                <a:latin typeface="Cambria Math" panose="02040503050406030204" pitchFamily="18" charset="0"/>
                                <a:ea typeface="Cambria Math" panose="02040503050406030204" pitchFamily="18" charset="0"/>
                              </a:rPr>
                              <m:t>−</m:t>
                            </m:r>
                            <m:r>
                              <a:rPr lang="en-US" sz="2400" b="1" i="1">
                                <a:solidFill>
                                  <a:schemeClr val="accent6">
                                    <a:lumMod val="75000"/>
                                  </a:schemeClr>
                                </a:solidFill>
                                <a:latin typeface="Cambria Math" panose="02040503050406030204" pitchFamily="18" charset="0"/>
                                <a:ea typeface="Cambria Math" panose="02040503050406030204" pitchFamily="18" charset="0"/>
                              </a:rPr>
                              <m:t>𝟕</m:t>
                            </m:r>
                            <m:r>
                              <a:rPr lang="en-US" sz="2400" b="1" i="1">
                                <a:solidFill>
                                  <a:schemeClr val="accent6">
                                    <a:lumMod val="75000"/>
                                  </a:schemeClr>
                                </a:solidFill>
                                <a:latin typeface="Cambria Math" panose="02040503050406030204" pitchFamily="18" charset="0"/>
                                <a:ea typeface="Cambria Math" panose="02040503050406030204" pitchFamily="18" charset="0"/>
                              </a:rPr>
                              <m:t>.</m:t>
                            </m:r>
                            <m:r>
                              <a:rPr lang="en-US" sz="2400" b="1" i="1">
                                <a:solidFill>
                                  <a:schemeClr val="accent6">
                                    <a:lumMod val="75000"/>
                                  </a:schemeClr>
                                </a:solidFill>
                                <a:latin typeface="Cambria Math" panose="02040503050406030204" pitchFamily="18" charset="0"/>
                                <a:ea typeface="Cambria Math" panose="02040503050406030204" pitchFamily="18" charset="0"/>
                              </a:rPr>
                              <m:t>𝟗𝟎𝟔𝟐𝟑𝟑𝟏</m:t>
                            </m:r>
                            <m:r>
                              <a:rPr lang="en-US" sz="2400" b="1" i="1">
                                <a:solidFill>
                                  <a:schemeClr val="accent6">
                                    <a:lumMod val="75000"/>
                                  </a:schemeClr>
                                </a:solidFill>
                                <a:latin typeface="Cambria Math" panose="02040503050406030204" pitchFamily="18" charset="0"/>
                                <a:ea typeface="Cambria Math" panose="02040503050406030204" pitchFamily="18" charset="0"/>
                              </a:rPr>
                              <m:t> + </m:t>
                            </m:r>
                            <m:d>
                              <m:dPr>
                                <m:ctrlPr>
                                  <a:rPr lang="en-US" sz="2400" b="1" i="1">
                                    <a:solidFill>
                                      <a:schemeClr val="accent6">
                                        <a:lumMod val="75000"/>
                                      </a:schemeClr>
                                    </a:solidFill>
                                    <a:latin typeface="Cambria Math" panose="02040503050406030204" pitchFamily="18" charset="0"/>
                                    <a:ea typeface="Cambria Math" panose="02040503050406030204" pitchFamily="18" charset="0"/>
                                  </a:rPr>
                                </m:ctrlPr>
                              </m:dPr>
                              <m:e>
                                <m:r>
                                  <a:rPr lang="en-US" sz="2400" b="1" i="1">
                                    <a:solidFill>
                                      <a:schemeClr val="accent6">
                                        <a:lumMod val="75000"/>
                                      </a:schemeClr>
                                    </a:solidFill>
                                    <a:latin typeface="Cambria Math" panose="02040503050406030204" pitchFamily="18" charset="0"/>
                                    <a:ea typeface="Cambria Math" panose="02040503050406030204" pitchFamily="18" charset="0"/>
                                  </a:rPr>
                                  <m:t>.</m:t>
                                </m:r>
                                <m:r>
                                  <a:rPr lang="en-US" sz="2400" b="1" i="1">
                                    <a:solidFill>
                                      <a:schemeClr val="accent6">
                                        <a:lumMod val="75000"/>
                                      </a:schemeClr>
                                    </a:solidFill>
                                    <a:latin typeface="Cambria Math" panose="02040503050406030204" pitchFamily="18" charset="0"/>
                                    <a:ea typeface="Cambria Math" panose="02040503050406030204" pitchFamily="18" charset="0"/>
                                  </a:rPr>
                                  <m:t>𝟎𝟖𝟕𝟑𝟓𝟐𝟓𝟒</m:t>
                                </m:r>
                                <m:r>
                                  <a:rPr lang="en-US" sz="2400" b="1" i="1">
                                    <a:solidFill>
                                      <a:schemeClr val="accent6">
                                        <a:lumMod val="75000"/>
                                      </a:schemeClr>
                                    </a:solidFill>
                                    <a:latin typeface="Cambria Math" panose="02040503050406030204" pitchFamily="18" charset="0"/>
                                    <a:ea typeface="Cambria Math" panose="02040503050406030204" pitchFamily="18" charset="0"/>
                                  </a:rPr>
                                  <m:t> ∗</m:t>
                                </m:r>
                                <m:r>
                                  <a:rPr lang="en-US" sz="2400" b="1" i="1" smtClean="0">
                                    <a:solidFill>
                                      <a:schemeClr val="accent6">
                                        <a:lumMod val="75000"/>
                                      </a:schemeClr>
                                    </a:solidFill>
                                    <a:latin typeface="Cambria Math" panose="02040503050406030204" pitchFamily="18" charset="0"/>
                                    <a:ea typeface="Cambria Math" panose="02040503050406030204" pitchFamily="18" charset="0"/>
                                  </a:rPr>
                                  <m:t>𝟐𝟓</m:t>
                                </m:r>
                              </m:e>
                            </m:d>
                            <m:r>
                              <a:rPr lang="en-US" sz="2400" b="1" i="1">
                                <a:solidFill>
                                  <a:schemeClr val="accent6">
                                    <a:lumMod val="75000"/>
                                  </a:schemeClr>
                                </a:solidFill>
                                <a:latin typeface="Cambria Math" panose="02040503050406030204" pitchFamily="18" charset="0"/>
                                <a:ea typeface="Cambria Math" panose="02040503050406030204" pitchFamily="18" charset="0"/>
                              </a:rPr>
                              <m:t>+(.</m:t>
                            </m:r>
                            <m:r>
                              <a:rPr lang="en-US" sz="2400" b="1" i="1">
                                <a:solidFill>
                                  <a:schemeClr val="accent6">
                                    <a:lumMod val="75000"/>
                                  </a:schemeClr>
                                </a:solidFill>
                                <a:latin typeface="Cambria Math" panose="02040503050406030204" pitchFamily="18" charset="0"/>
                                <a:ea typeface="Cambria Math" panose="02040503050406030204" pitchFamily="18" charset="0"/>
                              </a:rPr>
                              <m:t>𝟎𝟑𝟓𝟐𝟒𝟐𝟑𝟓</m:t>
                            </m:r>
                            <m:r>
                              <a:rPr lang="en-US" sz="2400" b="1" i="1">
                                <a:solidFill>
                                  <a:schemeClr val="accent6">
                                    <a:lumMod val="75000"/>
                                  </a:schemeClr>
                                </a:solidFill>
                                <a:latin typeface="Cambria Math" panose="02040503050406030204" pitchFamily="18" charset="0"/>
                                <a:ea typeface="Cambria Math" panose="02040503050406030204" pitchFamily="18" charset="0"/>
                              </a:rPr>
                              <m:t> ∗ </m:t>
                            </m:r>
                            <m:r>
                              <a:rPr lang="en-US" sz="2400" b="1" i="1">
                                <a:solidFill>
                                  <a:schemeClr val="accent6">
                                    <a:lumMod val="75000"/>
                                  </a:schemeClr>
                                </a:solidFill>
                                <a:latin typeface="Cambria Math" panose="02040503050406030204" pitchFamily="18" charset="0"/>
                                <a:ea typeface="Cambria Math" panose="02040503050406030204" pitchFamily="18" charset="0"/>
                              </a:rPr>
                              <m:t>𝟏𝟎𝟎</m:t>
                            </m:r>
                            <m:r>
                              <a:rPr lang="en-US" sz="2400" b="1" i="1">
                                <a:solidFill>
                                  <a:schemeClr val="accent6">
                                    <a:lumMod val="75000"/>
                                  </a:schemeClr>
                                </a:solidFill>
                                <a:latin typeface="Cambria Math" panose="02040503050406030204" pitchFamily="18" charset="0"/>
                                <a:ea typeface="Cambria Math" panose="02040503050406030204" pitchFamily="18" charset="0"/>
                              </a:rPr>
                              <m:t>)</m:t>
                            </m:r>
                          </m:sup>
                        </m:sSup>
                      </m:den>
                    </m:f>
                  </m:oMath>
                </a14:m>
                <a:r>
                  <a:rPr lang="en-US" sz="2400" dirty="0">
                    <a:solidFill>
                      <a:schemeClr val="bg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sz="2400" b="1" i="1">
                            <a:solidFill>
                              <a:schemeClr val="accent6">
                                <a:lumMod val="75000"/>
                              </a:schemeClr>
                            </a:solidFill>
                            <a:latin typeface="Cambria Math" panose="02040503050406030204" pitchFamily="18" charset="0"/>
                            <a:ea typeface="Cambria Math" panose="02040503050406030204" pitchFamily="18" charset="0"/>
                          </a:rPr>
                        </m:ctrlPr>
                      </m:accPr>
                      <m:e>
                        <m:r>
                          <a:rPr lang="en-US" sz="2400" b="1">
                            <a:solidFill>
                              <a:schemeClr val="accent6">
                                <a:lumMod val="75000"/>
                              </a:schemeClr>
                            </a:solidFill>
                            <a:latin typeface="Cambria Math" panose="02040503050406030204" pitchFamily="18" charset="0"/>
                            <a:ea typeface="Cambria Math" panose="02040503050406030204" pitchFamily="18" charset="0"/>
                          </a:rPr>
                          <m:t>𝐏</m:t>
                        </m:r>
                      </m:e>
                    </m:acc>
                  </m:oMath>
                </a14:m>
                <a:r>
                  <a:rPr lang="en-US" sz="2400" b="1" dirty="0">
                    <a:solidFill>
                      <a:schemeClr val="accent6">
                        <a:lumMod val="75000"/>
                      </a:schemeClr>
                    </a:solidFill>
                    <a:latin typeface="Cambria Math" panose="02040503050406030204" pitchFamily="18" charset="0"/>
                    <a:ea typeface="Cambria Math" panose="02040503050406030204" pitchFamily="18" charset="0"/>
                    <a:cs typeface="Calibri" panose="020F0502020204030204" pitchFamily="34" charset="0"/>
                  </a:rPr>
                  <a:t> = .099</a:t>
                </a:r>
                <a:endParaRPr lang="en-US" sz="2400" dirty="0"/>
              </a:p>
              <a:p>
                <a:endParaRPr lang="en-US" sz="2400" dirty="0">
                  <a:solidFill>
                    <a:schemeClr val="bg1"/>
                  </a:solidFill>
                  <a:latin typeface="Calibri" panose="020F0502020204030204" pitchFamily="34" charset="0"/>
                  <a:cs typeface="Calibri" panose="020F0502020204030204" pitchFamily="34" charset="0"/>
                </a:endParaRPr>
              </a:p>
            </p:txBody>
          </p:sp>
        </mc:Choice>
        <mc:Fallback xmlns="">
          <p:sp>
            <p:nvSpPr>
              <p:cNvPr id="13" name="TextBox 12">
                <a:extLst>
                  <a:ext uri="{FF2B5EF4-FFF2-40B4-BE49-F238E27FC236}">
                    <a16:creationId xmlns:a16="http://schemas.microsoft.com/office/drawing/2014/main" id="{F1031FF3-E1A6-4017-A1F6-12B0F8078CE5}"/>
                  </a:ext>
                </a:extLst>
              </p:cNvPr>
              <p:cNvSpPr txBox="1">
                <a:spLocks noRot="1" noChangeAspect="1" noMove="1" noResize="1" noEditPoints="1" noAdjustHandles="1" noChangeArrowheads="1" noChangeShapeType="1" noTextEdit="1"/>
              </p:cNvSpPr>
              <p:nvPr/>
            </p:nvSpPr>
            <p:spPr>
              <a:xfrm>
                <a:off x="151446" y="1637165"/>
                <a:ext cx="7896994" cy="5126916"/>
              </a:xfrm>
              <a:prstGeom prst="rect">
                <a:avLst/>
              </a:prstGeom>
              <a:blipFill>
                <a:blip r:embed="rId3"/>
                <a:stretch>
                  <a:fillRect l="-1236" t="-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1D709B-E34F-4DD5-B98B-33919FA04B22}"/>
                  </a:ext>
                </a:extLst>
              </p:cNvPr>
              <p:cNvSpPr txBox="1"/>
              <p:nvPr/>
            </p:nvSpPr>
            <p:spPr>
              <a:xfrm>
                <a:off x="1984588" y="771796"/>
                <a:ext cx="3441344" cy="725904"/>
              </a:xfrm>
              <a:prstGeom prst="rect">
                <a:avLst/>
              </a:prstGeom>
              <a:noFill/>
            </p:spPr>
            <p:txBody>
              <a:bodyPr wrap="square">
                <a:spAutoFit/>
              </a:bodyPr>
              <a:lstStyle/>
              <a:p>
                <a:pPr algn="ctr"/>
                <a14:m>
                  <m:oMath xmlns:m="http://schemas.openxmlformats.org/officeDocument/2006/math">
                    <m:acc>
                      <m:accPr>
                        <m:chr m:val="̂"/>
                        <m:ctrlPr>
                          <a:rPr lang="en-US" sz="2400" b="1" i="1" smtClean="0">
                            <a:solidFill>
                              <a:schemeClr val="accent6">
                                <a:lumMod val="75000"/>
                              </a:schemeClr>
                            </a:solidFill>
                            <a:latin typeface="Cambria Math" panose="02040503050406030204" pitchFamily="18" charset="0"/>
                          </a:rPr>
                        </m:ctrlPr>
                      </m:accPr>
                      <m:e>
                        <m:r>
                          <a:rPr lang="en-US" sz="2400" b="1" i="0" smtClean="0">
                            <a:solidFill>
                              <a:schemeClr val="accent6">
                                <a:lumMod val="75000"/>
                              </a:schemeClr>
                            </a:solidFill>
                            <a:latin typeface="Cambria Math" panose="02040503050406030204" pitchFamily="18" charset="0"/>
                          </a:rPr>
                          <m:t>𝐏</m:t>
                        </m:r>
                      </m:e>
                    </m:acc>
                  </m:oMath>
                </a14:m>
                <a:r>
                  <a:rPr lang="en-US" sz="2400" b="1" dirty="0">
                    <a:solidFill>
                      <a:schemeClr val="accent6">
                        <a:lumMod val="75000"/>
                      </a:schemeClr>
                    </a:solidFill>
                    <a:latin typeface="Calibri" panose="020F0502020204030204" pitchFamily="34" charset="0"/>
                    <a:cs typeface="Calibri" panose="020F0502020204030204" pitchFamily="34" charset="0"/>
                  </a:rPr>
                  <a:t> = </a:t>
                </a:r>
                <a14:m>
                  <m:oMath xmlns:m="http://schemas.openxmlformats.org/officeDocument/2006/math">
                    <m:f>
                      <m:fPr>
                        <m:ctrlPr>
                          <a:rPr lang="en-US" sz="2400" b="1" i="1" smtClean="0">
                            <a:solidFill>
                              <a:schemeClr val="accent6">
                                <a:lumMod val="75000"/>
                              </a:schemeClr>
                            </a:solidFill>
                            <a:latin typeface="Cambria Math" panose="02040503050406030204" pitchFamily="18" charset="0"/>
                          </a:rPr>
                        </m:ctrlPr>
                      </m:fPr>
                      <m:num>
                        <m:sSup>
                          <m:sSupPr>
                            <m:ctrlPr>
                              <a:rPr lang="en-US" sz="2400" b="1" i="1" smtClean="0">
                                <a:solidFill>
                                  <a:schemeClr val="accent6">
                                    <a:lumMod val="75000"/>
                                  </a:schemeClr>
                                </a:solidFill>
                                <a:latin typeface="Cambria Math" panose="02040503050406030204" pitchFamily="18" charset="0"/>
                              </a:rPr>
                            </m:ctrlPr>
                          </m:sSupPr>
                          <m:e>
                            <m:r>
                              <a:rPr lang="en-US" sz="2400" b="1" i="1">
                                <a:solidFill>
                                  <a:schemeClr val="accent6">
                                    <a:lumMod val="75000"/>
                                  </a:schemeClr>
                                </a:solidFill>
                                <a:latin typeface="Cambria Math" panose="02040503050406030204" pitchFamily="18" charset="0"/>
                              </a:rPr>
                              <m:t>𝒆</m:t>
                            </m:r>
                          </m:e>
                          <m:sup>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𝟎</m:t>
                            </m:r>
                            <m:r>
                              <a:rPr lang="en-US" sz="2400" b="1">
                                <a:solidFill>
                                  <a:schemeClr val="accent6">
                                    <a:lumMod val="75000"/>
                                  </a:schemeClr>
                                </a:solidFill>
                                <a:latin typeface="Cambria Math" panose="02040503050406030204" pitchFamily="18" charset="0"/>
                              </a:rPr>
                              <m:t> </m:t>
                            </m:r>
                            <m:r>
                              <m:rPr>
                                <m:nor/>
                              </m:rPr>
                              <a:rPr lang="en-US" sz="2400" b="1" dirty="0">
                                <a:solidFill>
                                  <a:schemeClr val="accent6">
                                    <a:lumMod val="75000"/>
                                  </a:schemeClr>
                                </a:solidFill>
                                <a:latin typeface="Calibri" panose="020F0502020204030204" pitchFamily="34" charset="0"/>
                                <a:cs typeface="Calibri" panose="020F0502020204030204" pitchFamily="34" charset="0"/>
                              </a:rPr>
                              <m:t>+</m:t>
                            </m:r>
                            <m:r>
                              <a:rPr lang="en-US" sz="2400" b="1" dirty="0">
                                <a:solidFill>
                                  <a:schemeClr val="accent6">
                                    <a:lumMod val="75000"/>
                                  </a:schemeClr>
                                </a:solidFill>
                                <a:latin typeface="Cambria Math" panose="02040503050406030204" pitchFamily="18" charset="0"/>
                              </a:rPr>
                              <m:t> </m:t>
                            </m:r>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𝟏</m:t>
                            </m:r>
                            <m:r>
                              <a:rPr lang="en-US" sz="2400" b="1" i="1">
                                <a:solidFill>
                                  <a:schemeClr val="accent6">
                                    <a:lumMod val="75000"/>
                                  </a:schemeClr>
                                </a:solidFill>
                                <a:latin typeface="Cambria Math" panose="02040503050406030204" pitchFamily="18" charset="0"/>
                              </a:rPr>
                              <m:t>𝒙</m:t>
                            </m:r>
                            <m:r>
                              <a:rPr lang="en-US" sz="2400" b="1" i="1" baseline="-25000">
                                <a:solidFill>
                                  <a:schemeClr val="accent6">
                                    <a:lumMod val="75000"/>
                                  </a:schemeClr>
                                </a:solidFill>
                                <a:latin typeface="Cambria Math" panose="02040503050406030204" pitchFamily="18" charset="0"/>
                              </a:rPr>
                              <m:t>𝟏</m:t>
                            </m:r>
                            <m:r>
                              <m:rPr>
                                <m:nor/>
                              </m:rPr>
                              <a:rPr lang="en-US" sz="2400" b="1" dirty="0">
                                <a:solidFill>
                                  <a:schemeClr val="accent6">
                                    <a:lumMod val="75000"/>
                                  </a:schemeClr>
                                </a:solidFill>
                                <a:latin typeface="Calibri" panose="020F0502020204030204" pitchFamily="34" charset="0"/>
                                <a:cs typeface="Calibri" panose="020F0502020204030204" pitchFamily="34" charset="0"/>
                              </a:rPr>
                              <m:t>+</m:t>
                            </m:r>
                            <m:r>
                              <a:rPr lang="en-US" sz="2400" b="1" dirty="0">
                                <a:solidFill>
                                  <a:schemeClr val="accent6">
                                    <a:lumMod val="75000"/>
                                  </a:schemeClr>
                                </a:solidFill>
                                <a:latin typeface="Cambria Math" panose="02040503050406030204" pitchFamily="18" charset="0"/>
                              </a:rPr>
                              <m:t> </m:t>
                            </m:r>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𝟐</m:t>
                            </m:r>
                            <m:r>
                              <a:rPr lang="en-US" sz="2400" b="1" i="1">
                                <a:solidFill>
                                  <a:schemeClr val="accent6">
                                    <a:lumMod val="75000"/>
                                  </a:schemeClr>
                                </a:solidFill>
                                <a:latin typeface="Cambria Math" panose="02040503050406030204" pitchFamily="18" charset="0"/>
                              </a:rPr>
                              <m:t>𝒙</m:t>
                            </m:r>
                            <m:r>
                              <a:rPr lang="en-US" sz="2400" b="1" i="1" baseline="-25000">
                                <a:solidFill>
                                  <a:schemeClr val="accent6">
                                    <a:lumMod val="75000"/>
                                  </a:schemeClr>
                                </a:solidFill>
                                <a:latin typeface="Cambria Math" panose="02040503050406030204" pitchFamily="18" charset="0"/>
                              </a:rPr>
                              <m:t>𝟐</m:t>
                            </m:r>
                            <m:r>
                              <m:rPr>
                                <m:nor/>
                              </m:rPr>
                              <a:rPr lang="en-US" sz="2400" b="1" dirty="0">
                                <a:solidFill>
                                  <a:schemeClr val="accent6">
                                    <a:lumMod val="75000"/>
                                  </a:schemeClr>
                                </a:solidFill>
                                <a:latin typeface="Calibri" panose="020F0502020204030204" pitchFamily="34" charset="0"/>
                                <a:cs typeface="Calibri" panose="020F0502020204030204" pitchFamily="34" charset="0"/>
                              </a:rPr>
                              <m:t> </m:t>
                            </m:r>
                          </m:sup>
                        </m:sSup>
                      </m:num>
                      <m:den>
                        <m:r>
                          <a:rPr lang="en-US" sz="2400" b="1" i="1" smtClean="0">
                            <a:solidFill>
                              <a:schemeClr val="accent6">
                                <a:lumMod val="75000"/>
                              </a:schemeClr>
                            </a:solidFill>
                            <a:latin typeface="Cambria Math" panose="02040503050406030204" pitchFamily="18" charset="0"/>
                          </a:rPr>
                          <m:t>𝟏</m:t>
                        </m:r>
                        <m:r>
                          <a:rPr lang="en-US" sz="2400" b="1" i="1" smtClean="0">
                            <a:solidFill>
                              <a:schemeClr val="accent6">
                                <a:lumMod val="75000"/>
                              </a:schemeClr>
                            </a:solidFill>
                            <a:latin typeface="Cambria Math" panose="02040503050406030204" pitchFamily="18" charset="0"/>
                          </a:rPr>
                          <m:t>+</m:t>
                        </m:r>
                        <m:sSup>
                          <m:sSupPr>
                            <m:ctrlPr>
                              <a:rPr lang="en-US" sz="2400" b="1" i="1">
                                <a:solidFill>
                                  <a:schemeClr val="accent6">
                                    <a:lumMod val="75000"/>
                                  </a:schemeClr>
                                </a:solidFill>
                                <a:latin typeface="Cambria Math" panose="02040503050406030204" pitchFamily="18" charset="0"/>
                              </a:rPr>
                            </m:ctrlPr>
                          </m:sSupPr>
                          <m:e>
                            <m:r>
                              <a:rPr lang="en-US" sz="2400" b="1" i="1">
                                <a:solidFill>
                                  <a:schemeClr val="accent6">
                                    <a:lumMod val="75000"/>
                                  </a:schemeClr>
                                </a:solidFill>
                                <a:latin typeface="Cambria Math" panose="02040503050406030204" pitchFamily="18" charset="0"/>
                              </a:rPr>
                              <m:t>𝒆</m:t>
                            </m:r>
                          </m:e>
                          <m:sup>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𝟎</m:t>
                            </m:r>
                            <m:r>
                              <a:rPr lang="en-US" sz="2400" b="1">
                                <a:solidFill>
                                  <a:schemeClr val="accent6">
                                    <a:lumMod val="75000"/>
                                  </a:schemeClr>
                                </a:solidFill>
                                <a:latin typeface="Cambria Math" panose="02040503050406030204" pitchFamily="18" charset="0"/>
                              </a:rPr>
                              <m:t> </m:t>
                            </m:r>
                            <m:r>
                              <m:rPr>
                                <m:nor/>
                              </m:rPr>
                              <a:rPr lang="en-US" sz="2400" b="1" dirty="0">
                                <a:solidFill>
                                  <a:schemeClr val="accent6">
                                    <a:lumMod val="75000"/>
                                  </a:schemeClr>
                                </a:solidFill>
                                <a:latin typeface="Calibri" panose="020F0502020204030204" pitchFamily="34" charset="0"/>
                                <a:cs typeface="Calibri" panose="020F0502020204030204" pitchFamily="34" charset="0"/>
                              </a:rPr>
                              <m:t>+</m:t>
                            </m:r>
                            <m:r>
                              <a:rPr lang="en-US" sz="2400" b="1" dirty="0">
                                <a:solidFill>
                                  <a:schemeClr val="accent6">
                                    <a:lumMod val="75000"/>
                                  </a:schemeClr>
                                </a:solidFill>
                                <a:latin typeface="Cambria Math" panose="02040503050406030204" pitchFamily="18" charset="0"/>
                              </a:rPr>
                              <m:t> </m:t>
                            </m:r>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𝟏</m:t>
                            </m:r>
                            <m:r>
                              <a:rPr lang="en-US" sz="2400" b="1" i="1">
                                <a:solidFill>
                                  <a:schemeClr val="accent6">
                                    <a:lumMod val="75000"/>
                                  </a:schemeClr>
                                </a:solidFill>
                                <a:latin typeface="Cambria Math" panose="02040503050406030204" pitchFamily="18" charset="0"/>
                              </a:rPr>
                              <m:t>𝒙</m:t>
                            </m:r>
                            <m:r>
                              <a:rPr lang="en-US" sz="2400" b="1" i="1" baseline="-25000">
                                <a:solidFill>
                                  <a:schemeClr val="accent6">
                                    <a:lumMod val="75000"/>
                                  </a:schemeClr>
                                </a:solidFill>
                                <a:latin typeface="Cambria Math" panose="02040503050406030204" pitchFamily="18" charset="0"/>
                              </a:rPr>
                              <m:t>𝟏</m:t>
                            </m:r>
                            <m:r>
                              <m:rPr>
                                <m:nor/>
                              </m:rPr>
                              <a:rPr lang="en-US" sz="2400" b="1" dirty="0">
                                <a:solidFill>
                                  <a:schemeClr val="accent6">
                                    <a:lumMod val="75000"/>
                                  </a:schemeClr>
                                </a:solidFill>
                                <a:latin typeface="Calibri" panose="020F0502020204030204" pitchFamily="34" charset="0"/>
                                <a:cs typeface="Calibri" panose="020F0502020204030204" pitchFamily="34" charset="0"/>
                              </a:rPr>
                              <m:t>+</m:t>
                            </m:r>
                            <m:r>
                              <a:rPr lang="en-US" sz="2400" b="1" dirty="0">
                                <a:solidFill>
                                  <a:schemeClr val="accent6">
                                    <a:lumMod val="75000"/>
                                  </a:schemeClr>
                                </a:solidFill>
                                <a:latin typeface="Cambria Math" panose="02040503050406030204" pitchFamily="18" charset="0"/>
                              </a:rPr>
                              <m:t> </m:t>
                            </m:r>
                            <m:r>
                              <a:rPr lang="el-GR" sz="2400" b="1" i="1">
                                <a:solidFill>
                                  <a:schemeClr val="accent6">
                                    <a:lumMod val="75000"/>
                                  </a:schemeClr>
                                </a:solidFill>
                                <a:latin typeface="Cambria Math" panose="02040503050406030204" pitchFamily="18" charset="0"/>
                              </a:rPr>
                              <m:t>𝜷</m:t>
                            </m:r>
                            <m:r>
                              <a:rPr lang="en-US" sz="2400" b="1" i="1" baseline="-25000">
                                <a:solidFill>
                                  <a:schemeClr val="accent6">
                                    <a:lumMod val="75000"/>
                                  </a:schemeClr>
                                </a:solidFill>
                                <a:latin typeface="Cambria Math" panose="02040503050406030204" pitchFamily="18" charset="0"/>
                              </a:rPr>
                              <m:t>𝟐</m:t>
                            </m:r>
                            <m:r>
                              <a:rPr lang="en-US" sz="2400" b="1" i="1">
                                <a:solidFill>
                                  <a:schemeClr val="accent6">
                                    <a:lumMod val="75000"/>
                                  </a:schemeClr>
                                </a:solidFill>
                                <a:latin typeface="Cambria Math" panose="02040503050406030204" pitchFamily="18" charset="0"/>
                              </a:rPr>
                              <m:t>𝒙</m:t>
                            </m:r>
                            <m:r>
                              <a:rPr lang="en-US" sz="2400" b="1" i="1" baseline="-25000">
                                <a:solidFill>
                                  <a:schemeClr val="accent6">
                                    <a:lumMod val="75000"/>
                                  </a:schemeClr>
                                </a:solidFill>
                                <a:latin typeface="Cambria Math" panose="02040503050406030204" pitchFamily="18" charset="0"/>
                              </a:rPr>
                              <m:t>𝟐</m:t>
                            </m:r>
                            <m:r>
                              <m:rPr>
                                <m:nor/>
                              </m:rPr>
                              <a:rPr lang="en-US" sz="2400" b="1" dirty="0">
                                <a:solidFill>
                                  <a:schemeClr val="accent6">
                                    <a:lumMod val="75000"/>
                                  </a:schemeClr>
                                </a:solidFill>
                                <a:latin typeface="Calibri" panose="020F0502020204030204" pitchFamily="34" charset="0"/>
                                <a:cs typeface="Calibri" panose="020F0502020204030204" pitchFamily="34" charset="0"/>
                              </a:rPr>
                              <m:t> </m:t>
                            </m:r>
                          </m:sup>
                        </m:sSup>
                      </m:den>
                    </m:f>
                  </m:oMath>
                </a14:m>
                <a:endParaRPr lang="en-US" sz="2400" b="1" dirty="0">
                  <a:latin typeface="Calibri" panose="020F0502020204030204" pitchFamily="34" charset="0"/>
                  <a:cs typeface="Calibri" panose="020F0502020204030204" pitchFamily="34" charset="0"/>
                </a:endParaRPr>
              </a:p>
            </p:txBody>
          </p:sp>
        </mc:Choice>
        <mc:Fallback xmlns="">
          <p:sp>
            <p:nvSpPr>
              <p:cNvPr id="15" name="TextBox 14">
                <a:extLst>
                  <a:ext uri="{FF2B5EF4-FFF2-40B4-BE49-F238E27FC236}">
                    <a16:creationId xmlns:a16="http://schemas.microsoft.com/office/drawing/2014/main" id="{DB1D709B-E34F-4DD5-B98B-33919FA04B22}"/>
                  </a:ext>
                </a:extLst>
              </p:cNvPr>
              <p:cNvSpPr txBox="1">
                <a:spLocks noRot="1" noChangeAspect="1" noMove="1" noResize="1" noEditPoints="1" noAdjustHandles="1" noChangeArrowheads="1" noChangeShapeType="1" noTextEdit="1"/>
              </p:cNvSpPr>
              <p:nvPr/>
            </p:nvSpPr>
            <p:spPr>
              <a:xfrm>
                <a:off x="1984588" y="771796"/>
                <a:ext cx="3441344" cy="725904"/>
              </a:xfrm>
              <a:prstGeom prst="rect">
                <a:avLst/>
              </a:prstGeom>
              <a:blipFill>
                <a:blip r:embed="rId4"/>
                <a:stretch>
                  <a:fillRect b="-672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FCDE46CA-7AF8-4BC2-98FC-778EE9892316}"/>
              </a:ext>
            </a:extLst>
          </p:cNvPr>
          <p:cNvSpPr txBox="1"/>
          <p:nvPr/>
        </p:nvSpPr>
        <p:spPr>
          <a:xfrm>
            <a:off x="307587" y="890068"/>
            <a:ext cx="6104466" cy="461665"/>
          </a:xfrm>
          <a:prstGeom prst="rect">
            <a:avLst/>
          </a:prstGeom>
          <a:noFill/>
        </p:spPr>
        <p:txBody>
          <a:bodyPr wrap="square">
            <a:spAutoFit/>
          </a:bodyPr>
          <a:lstStyle/>
          <a:p>
            <a:r>
              <a:rPr lang="en-US" sz="2400" dirty="0">
                <a:solidFill>
                  <a:schemeClr val="bg1"/>
                </a:solidFill>
                <a:latin typeface="Calibri" panose="020F0502020204030204" pitchFamily="34" charset="0"/>
                <a:cs typeface="Calibri" panose="020F0502020204030204" pitchFamily="34" charset="0"/>
              </a:rPr>
              <a:t>Our equation:</a:t>
            </a:r>
          </a:p>
        </p:txBody>
      </p:sp>
      <p:pic>
        <p:nvPicPr>
          <p:cNvPr id="4" name="Picture 3">
            <a:extLst>
              <a:ext uri="{FF2B5EF4-FFF2-40B4-BE49-F238E27FC236}">
                <a16:creationId xmlns:a16="http://schemas.microsoft.com/office/drawing/2014/main" id="{899E5335-9CD6-42AC-8B80-B64781F26A85}"/>
              </a:ext>
            </a:extLst>
          </p:cNvPr>
          <p:cNvPicPr>
            <a:picLocks noChangeAspect="1"/>
          </p:cNvPicPr>
          <p:nvPr/>
        </p:nvPicPr>
        <p:blipFill rotWithShape="1">
          <a:blip r:embed="rId5"/>
          <a:srcRect l="13440" t="4081" r="7214" b="-4081"/>
          <a:stretch/>
        </p:blipFill>
        <p:spPr>
          <a:xfrm>
            <a:off x="7764065" y="1394882"/>
            <a:ext cx="4265271" cy="1791835"/>
          </a:xfrm>
          <a:prstGeom prst="rect">
            <a:avLst/>
          </a:prstGeom>
        </p:spPr>
      </p:pic>
      <p:pic>
        <p:nvPicPr>
          <p:cNvPr id="8" name="Picture 7">
            <a:extLst>
              <a:ext uri="{FF2B5EF4-FFF2-40B4-BE49-F238E27FC236}">
                <a16:creationId xmlns:a16="http://schemas.microsoft.com/office/drawing/2014/main" id="{2FB1D117-5479-4D0F-A3A2-FEF5BF6D6413}"/>
              </a:ext>
            </a:extLst>
          </p:cNvPr>
          <p:cNvPicPr>
            <a:picLocks noChangeAspect="1"/>
          </p:cNvPicPr>
          <p:nvPr/>
        </p:nvPicPr>
        <p:blipFill>
          <a:blip r:embed="rId6"/>
          <a:stretch>
            <a:fillRect/>
          </a:stretch>
        </p:blipFill>
        <p:spPr>
          <a:xfrm>
            <a:off x="7565590" y="4264964"/>
            <a:ext cx="4381500" cy="2028825"/>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441774-26DF-4C33-8458-4D0A81FF5225}"/>
                  </a:ext>
                </a:extLst>
              </p:cNvPr>
              <p:cNvSpPr txBox="1"/>
              <p:nvPr/>
            </p:nvSpPr>
            <p:spPr>
              <a:xfrm>
                <a:off x="-348315" y="3338995"/>
                <a:ext cx="6309293" cy="594458"/>
              </a:xfrm>
              <a:prstGeom prst="rect">
                <a:avLst/>
              </a:prstGeom>
              <a:noFill/>
            </p:spPr>
            <p:txBody>
              <a:bodyPr wrap="square">
                <a:spAutoFit/>
              </a:bodyPr>
              <a:lstStyle/>
              <a:p>
                <a:pPr algn="ctr"/>
                <a14:m>
                  <m:oMath xmlns:m="http://schemas.openxmlformats.org/officeDocument/2006/math">
                    <m:acc>
                      <m:accPr>
                        <m:chr m:val="̂"/>
                        <m:ctrlPr>
                          <a:rPr lang="en-US" sz="2000" b="1" i="1" smtClean="0">
                            <a:solidFill>
                              <a:schemeClr val="accent6">
                                <a:lumMod val="75000"/>
                              </a:schemeClr>
                            </a:solidFill>
                            <a:latin typeface="Cambria Math" panose="02040503050406030204" pitchFamily="18" charset="0"/>
                            <a:ea typeface="Cambria Math" panose="02040503050406030204" pitchFamily="18" charset="0"/>
                          </a:rPr>
                        </m:ctrlPr>
                      </m:accPr>
                      <m:e>
                        <m:r>
                          <a:rPr lang="en-US" sz="2000" b="1" i="0" smtClean="0">
                            <a:solidFill>
                              <a:schemeClr val="accent6">
                                <a:lumMod val="75000"/>
                              </a:schemeClr>
                            </a:solidFill>
                            <a:latin typeface="Cambria Math" panose="02040503050406030204" pitchFamily="18" charset="0"/>
                            <a:ea typeface="Cambria Math" panose="02040503050406030204" pitchFamily="18" charset="0"/>
                          </a:rPr>
                          <m:t>𝐏</m:t>
                        </m:r>
                      </m:e>
                    </m:acc>
                  </m:oMath>
                </a14:m>
                <a:r>
                  <a:rPr lang="en-US" sz="2000" b="1" dirty="0">
                    <a:solidFill>
                      <a:schemeClr val="accent6">
                        <a:lumMod val="75000"/>
                      </a:schemeClr>
                    </a:solidFill>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2000" b="1" i="1" smtClean="0">
                            <a:solidFill>
                              <a:schemeClr val="accent6">
                                <a:lumMod val="75000"/>
                              </a:schemeClr>
                            </a:solidFill>
                            <a:latin typeface="Cambria Math" panose="02040503050406030204" pitchFamily="18" charset="0"/>
                            <a:ea typeface="Cambria Math" panose="02040503050406030204" pitchFamily="18" charset="0"/>
                          </a:rPr>
                        </m:ctrlPr>
                      </m:fPr>
                      <m:num>
                        <m:sSup>
                          <m:sSupPr>
                            <m:ctrlPr>
                              <a:rPr lang="en-US" sz="2000" b="1" i="1" smtClean="0">
                                <a:solidFill>
                                  <a:schemeClr val="accent6">
                                    <a:lumMod val="75000"/>
                                  </a:schemeClr>
                                </a:solidFill>
                                <a:latin typeface="Cambria Math" panose="02040503050406030204" pitchFamily="18" charset="0"/>
                                <a:ea typeface="Cambria Math" panose="02040503050406030204" pitchFamily="18" charset="0"/>
                              </a:rPr>
                            </m:ctrlPr>
                          </m:sSupPr>
                          <m:e>
                            <m:r>
                              <a:rPr lang="en-US" sz="2000" b="1" i="1">
                                <a:solidFill>
                                  <a:schemeClr val="accent6">
                                    <a:lumMod val="75000"/>
                                  </a:schemeClr>
                                </a:solidFill>
                                <a:latin typeface="Cambria Math" panose="02040503050406030204" pitchFamily="18" charset="0"/>
                                <a:ea typeface="Cambria Math" panose="02040503050406030204" pitchFamily="18" charset="0"/>
                              </a:rPr>
                              <m:t>𝒆</m:t>
                            </m:r>
                          </m:e>
                          <m:sup>
                            <m:r>
                              <a:rPr lang="en-US" sz="2000" b="1" i="1" smtClean="0">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𝟕</m:t>
                            </m:r>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𝟗𝟎𝟔𝟐𝟑𝟑𝟏</m:t>
                            </m:r>
                            <m:r>
                              <a:rPr lang="en-US" sz="2000" b="1" i="1">
                                <a:solidFill>
                                  <a:schemeClr val="accent6">
                                    <a:lumMod val="75000"/>
                                  </a:schemeClr>
                                </a:solidFill>
                                <a:latin typeface="Cambria Math" panose="02040503050406030204" pitchFamily="18" charset="0"/>
                                <a:ea typeface="Cambria Math" panose="02040503050406030204" pitchFamily="18" charset="0"/>
                              </a:rPr>
                              <m:t> + </m:t>
                            </m:r>
                            <m:d>
                              <m:dPr>
                                <m:ctrlPr>
                                  <a:rPr lang="en-US" sz="2000" b="1" i="1">
                                    <a:solidFill>
                                      <a:schemeClr val="accent6">
                                        <a:lumMod val="75000"/>
                                      </a:schemeClr>
                                    </a:solidFill>
                                    <a:latin typeface="Cambria Math" panose="02040503050406030204" pitchFamily="18" charset="0"/>
                                    <a:ea typeface="Cambria Math" panose="02040503050406030204" pitchFamily="18" charset="0"/>
                                  </a:rPr>
                                </m:ctrlPr>
                              </m:dPr>
                              <m:e>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𝟎𝟖𝟕𝟑𝟓𝟐𝟓𝟒</m:t>
                                </m:r>
                                <m:r>
                                  <a:rPr lang="en-US" sz="2000" b="1" i="1">
                                    <a:solidFill>
                                      <a:schemeClr val="accent6">
                                        <a:lumMod val="75000"/>
                                      </a:schemeClr>
                                    </a:solidFill>
                                    <a:latin typeface="Cambria Math" panose="02040503050406030204" pitchFamily="18" charset="0"/>
                                    <a:ea typeface="Cambria Math" panose="02040503050406030204" pitchFamily="18" charset="0"/>
                                  </a:rPr>
                                  <m:t> ∗ </m:t>
                                </m:r>
                                <m:r>
                                  <a:rPr lang="en-US" sz="2000" b="1" i="1">
                                    <a:solidFill>
                                      <a:schemeClr val="accent6">
                                        <a:lumMod val="75000"/>
                                      </a:schemeClr>
                                    </a:solidFill>
                                    <a:latin typeface="Cambria Math" panose="02040503050406030204" pitchFamily="18" charset="0"/>
                                    <a:ea typeface="Cambria Math" panose="02040503050406030204" pitchFamily="18" charset="0"/>
                                  </a:rPr>
                                  <m:t>𝟑𝟓</m:t>
                                </m:r>
                              </m:e>
                            </m:d>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𝟎𝟑𝟓𝟐𝟒𝟐𝟑𝟓</m:t>
                            </m:r>
                            <m:r>
                              <a:rPr lang="en-US" sz="2000" b="1" i="1">
                                <a:solidFill>
                                  <a:schemeClr val="accent6">
                                    <a:lumMod val="75000"/>
                                  </a:schemeClr>
                                </a:solidFill>
                                <a:latin typeface="Cambria Math" panose="02040503050406030204" pitchFamily="18" charset="0"/>
                                <a:ea typeface="Cambria Math" panose="02040503050406030204" pitchFamily="18" charset="0"/>
                              </a:rPr>
                              <m:t> ∗ </m:t>
                            </m:r>
                            <m:r>
                              <a:rPr lang="en-US" sz="2000" b="1" i="1">
                                <a:solidFill>
                                  <a:schemeClr val="accent6">
                                    <a:lumMod val="75000"/>
                                  </a:schemeClr>
                                </a:solidFill>
                                <a:latin typeface="Cambria Math" panose="02040503050406030204" pitchFamily="18" charset="0"/>
                                <a:ea typeface="Cambria Math" panose="02040503050406030204" pitchFamily="18" charset="0"/>
                              </a:rPr>
                              <m:t>𝟏𝟗𝟎</m:t>
                            </m:r>
                            <m:r>
                              <a:rPr lang="en-US" sz="2000" b="1" i="1" smtClean="0">
                                <a:solidFill>
                                  <a:schemeClr val="accent6">
                                    <a:lumMod val="75000"/>
                                  </a:schemeClr>
                                </a:solidFill>
                                <a:latin typeface="Cambria Math" panose="02040503050406030204" pitchFamily="18" charset="0"/>
                                <a:ea typeface="Cambria Math" panose="02040503050406030204" pitchFamily="18" charset="0"/>
                              </a:rPr>
                              <m:t>)</m:t>
                            </m:r>
                          </m:sup>
                        </m:sSup>
                      </m:num>
                      <m:den>
                        <m:r>
                          <a:rPr lang="en-US" sz="2000" b="1" i="1" smtClean="0">
                            <a:solidFill>
                              <a:schemeClr val="accent6">
                                <a:lumMod val="75000"/>
                              </a:schemeClr>
                            </a:solidFill>
                            <a:latin typeface="Cambria Math" panose="02040503050406030204" pitchFamily="18" charset="0"/>
                            <a:ea typeface="Cambria Math" panose="02040503050406030204" pitchFamily="18" charset="0"/>
                          </a:rPr>
                          <m:t>𝟏</m:t>
                        </m:r>
                        <m:sSup>
                          <m:sSupPr>
                            <m:ctrlPr>
                              <a:rPr lang="en-US" sz="2000" b="1" i="1">
                                <a:solidFill>
                                  <a:schemeClr val="accent6">
                                    <a:lumMod val="75000"/>
                                  </a:schemeClr>
                                </a:solidFill>
                                <a:latin typeface="Cambria Math" panose="02040503050406030204" pitchFamily="18" charset="0"/>
                                <a:ea typeface="Cambria Math" panose="02040503050406030204" pitchFamily="18" charset="0"/>
                              </a:rPr>
                            </m:ctrlPr>
                          </m:sSupPr>
                          <m:e>
                            <m:r>
                              <a:rPr lang="en-US" sz="2000" b="1" i="1" smtClean="0">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𝒆</m:t>
                            </m:r>
                          </m:e>
                          <m:sup>
                            <m:r>
                              <a:rPr lang="en-US" sz="2000" b="1" i="1" smtClean="0">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𝟕</m:t>
                            </m:r>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𝟗𝟎𝟔𝟐𝟑𝟑𝟏</m:t>
                            </m:r>
                            <m:r>
                              <a:rPr lang="en-US" sz="2000" b="1" i="1">
                                <a:solidFill>
                                  <a:schemeClr val="accent6">
                                    <a:lumMod val="75000"/>
                                  </a:schemeClr>
                                </a:solidFill>
                                <a:latin typeface="Cambria Math" panose="02040503050406030204" pitchFamily="18" charset="0"/>
                                <a:ea typeface="Cambria Math" panose="02040503050406030204" pitchFamily="18" charset="0"/>
                              </a:rPr>
                              <m:t> + </m:t>
                            </m:r>
                            <m:d>
                              <m:dPr>
                                <m:ctrlPr>
                                  <a:rPr lang="en-US" sz="2000" b="1" i="1">
                                    <a:solidFill>
                                      <a:schemeClr val="accent6">
                                        <a:lumMod val="75000"/>
                                      </a:schemeClr>
                                    </a:solidFill>
                                    <a:latin typeface="Cambria Math" panose="02040503050406030204" pitchFamily="18" charset="0"/>
                                    <a:ea typeface="Cambria Math" panose="02040503050406030204" pitchFamily="18" charset="0"/>
                                  </a:rPr>
                                </m:ctrlPr>
                              </m:dPr>
                              <m:e>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𝟎𝟖𝟕𝟑𝟓𝟐𝟓𝟒</m:t>
                                </m:r>
                                <m:r>
                                  <a:rPr lang="en-US" sz="2000" b="1" i="1">
                                    <a:solidFill>
                                      <a:schemeClr val="accent6">
                                        <a:lumMod val="75000"/>
                                      </a:schemeClr>
                                    </a:solidFill>
                                    <a:latin typeface="Cambria Math" panose="02040503050406030204" pitchFamily="18" charset="0"/>
                                    <a:ea typeface="Cambria Math" panose="02040503050406030204" pitchFamily="18" charset="0"/>
                                  </a:rPr>
                                  <m:t> ∗ </m:t>
                                </m:r>
                                <m:r>
                                  <a:rPr lang="en-US" sz="2000" b="1" i="1">
                                    <a:solidFill>
                                      <a:schemeClr val="accent6">
                                        <a:lumMod val="75000"/>
                                      </a:schemeClr>
                                    </a:solidFill>
                                    <a:latin typeface="Cambria Math" panose="02040503050406030204" pitchFamily="18" charset="0"/>
                                    <a:ea typeface="Cambria Math" panose="02040503050406030204" pitchFamily="18" charset="0"/>
                                  </a:rPr>
                                  <m:t>𝟑𝟓</m:t>
                                </m:r>
                              </m:e>
                            </m:d>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𝟎𝟑𝟓𝟐𝟒𝟐𝟑𝟓</m:t>
                            </m:r>
                            <m:r>
                              <a:rPr lang="en-US" sz="2000" b="1" i="1">
                                <a:solidFill>
                                  <a:schemeClr val="accent6">
                                    <a:lumMod val="75000"/>
                                  </a:schemeClr>
                                </a:solidFill>
                                <a:latin typeface="Cambria Math" panose="02040503050406030204" pitchFamily="18" charset="0"/>
                                <a:ea typeface="Cambria Math" panose="02040503050406030204" pitchFamily="18" charset="0"/>
                              </a:rPr>
                              <m:t> ∗ </m:t>
                            </m:r>
                            <m:r>
                              <a:rPr lang="en-US" sz="2000" b="1" i="1">
                                <a:solidFill>
                                  <a:schemeClr val="accent6">
                                    <a:lumMod val="75000"/>
                                  </a:schemeClr>
                                </a:solidFill>
                                <a:latin typeface="Cambria Math" panose="02040503050406030204" pitchFamily="18" charset="0"/>
                                <a:ea typeface="Cambria Math" panose="02040503050406030204" pitchFamily="18" charset="0"/>
                              </a:rPr>
                              <m:t>𝟏𝟗𝟎</m:t>
                            </m:r>
                            <m:r>
                              <a:rPr lang="en-US" sz="2000" b="1" i="1">
                                <a:solidFill>
                                  <a:schemeClr val="accent6">
                                    <a:lumMod val="75000"/>
                                  </a:schemeClr>
                                </a:solidFill>
                                <a:latin typeface="Cambria Math" panose="02040503050406030204" pitchFamily="18" charset="0"/>
                                <a:ea typeface="Cambria Math" panose="02040503050406030204" pitchFamily="18" charset="0"/>
                              </a:rPr>
                              <m:t>)</m:t>
                            </m:r>
                          </m:sup>
                        </m:sSup>
                      </m:den>
                    </m:f>
                  </m:oMath>
                </a14:m>
                <a:endParaRPr lang="en-US" sz="2000" b="1" dirty="0">
                  <a:latin typeface="Cambria Math" panose="02040503050406030204" pitchFamily="18" charset="0"/>
                  <a:ea typeface="Cambria Math" panose="02040503050406030204" pitchFamily="18"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CE441774-26DF-4C33-8458-4D0A81FF5225}"/>
                  </a:ext>
                </a:extLst>
              </p:cNvPr>
              <p:cNvSpPr txBox="1">
                <a:spLocks noRot="1" noChangeAspect="1" noMove="1" noResize="1" noEditPoints="1" noAdjustHandles="1" noChangeArrowheads="1" noChangeShapeType="1" noTextEdit="1"/>
              </p:cNvSpPr>
              <p:nvPr/>
            </p:nvSpPr>
            <p:spPr>
              <a:xfrm>
                <a:off x="-348315" y="3338995"/>
                <a:ext cx="6309293" cy="594458"/>
              </a:xfrm>
              <a:prstGeom prst="rect">
                <a:avLst/>
              </a:prstGeom>
              <a:blipFill>
                <a:blip r:embed="rId7"/>
                <a:stretch>
                  <a:fillRect b="-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A485779-F5A6-4EDF-BCC5-0711AD893473}"/>
                  </a:ext>
                </a:extLst>
              </p:cNvPr>
              <p:cNvSpPr txBox="1"/>
              <p:nvPr/>
            </p:nvSpPr>
            <p:spPr>
              <a:xfrm>
                <a:off x="2368799" y="4254518"/>
                <a:ext cx="1215895" cy="536942"/>
              </a:xfrm>
              <a:prstGeom prst="rect">
                <a:avLst/>
              </a:prstGeom>
              <a:noFill/>
            </p:spPr>
            <p:txBody>
              <a:bodyPr wrap="square" rtlCol="0">
                <a:spAutoFit/>
              </a:bodyPr>
              <a:lstStyle/>
              <a:p>
                <a14:m>
                  <m:oMath xmlns:m="http://schemas.openxmlformats.org/officeDocument/2006/math">
                    <m:acc>
                      <m:accPr>
                        <m:chr m:val="̂"/>
                        <m:ctrlPr>
                          <a:rPr lang="en-US" b="1" i="1" smtClean="0">
                            <a:solidFill>
                              <a:schemeClr val="accent6">
                                <a:lumMod val="75000"/>
                              </a:schemeClr>
                            </a:solidFill>
                            <a:latin typeface="Cambria Math" panose="02040503050406030204" pitchFamily="18" charset="0"/>
                            <a:ea typeface="Cambria Math" panose="02040503050406030204" pitchFamily="18" charset="0"/>
                          </a:rPr>
                        </m:ctrlPr>
                      </m:accPr>
                      <m:e>
                        <m:r>
                          <a:rPr lang="en-US" b="1">
                            <a:solidFill>
                              <a:schemeClr val="accent6">
                                <a:lumMod val="75000"/>
                              </a:schemeClr>
                            </a:solidFill>
                            <a:latin typeface="Cambria Math" panose="02040503050406030204" pitchFamily="18" charset="0"/>
                            <a:ea typeface="Cambria Math" panose="02040503050406030204" pitchFamily="18" charset="0"/>
                          </a:rPr>
                          <m:t>𝐏</m:t>
                        </m:r>
                      </m:e>
                    </m:acc>
                  </m:oMath>
                </a14:m>
                <a:r>
                  <a:rPr lang="en-US" b="1" dirty="0">
                    <a:solidFill>
                      <a:schemeClr val="accent6">
                        <a:lumMod val="75000"/>
                      </a:schemeClr>
                    </a:solidFill>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2000" b="1" i="1">
                            <a:solidFill>
                              <a:schemeClr val="accent6">
                                <a:lumMod val="75000"/>
                              </a:schemeClr>
                            </a:solidFill>
                            <a:latin typeface="Cambria Math" panose="02040503050406030204" pitchFamily="18" charset="0"/>
                            <a:ea typeface="Cambria Math" panose="02040503050406030204" pitchFamily="18" charset="0"/>
                          </a:rPr>
                        </m:ctrlPr>
                      </m:fPr>
                      <m:num>
                        <m:r>
                          <a:rPr lang="en-US" sz="2000" b="1" i="1" smtClean="0">
                            <a:solidFill>
                              <a:schemeClr val="accent6">
                                <a:lumMod val="75000"/>
                              </a:schemeClr>
                            </a:solidFill>
                            <a:latin typeface="Cambria Math" panose="02040503050406030204" pitchFamily="18" charset="0"/>
                            <a:ea typeface="Cambria Math" panose="02040503050406030204" pitchFamily="18" charset="0"/>
                          </a:rPr>
                          <m:t>𝟔</m:t>
                        </m:r>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𝟑𝟒𝟏𝟕</m:t>
                        </m:r>
                      </m:num>
                      <m:den>
                        <m:r>
                          <a:rPr lang="en-US" sz="2000" b="1" i="1">
                            <a:solidFill>
                              <a:schemeClr val="accent6">
                                <a:lumMod val="75000"/>
                              </a:schemeClr>
                            </a:solidFill>
                            <a:latin typeface="Cambria Math" panose="02040503050406030204" pitchFamily="18" charset="0"/>
                            <a:ea typeface="Cambria Math" panose="02040503050406030204" pitchFamily="18" charset="0"/>
                          </a:rPr>
                          <m:t>𝟕</m:t>
                        </m:r>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𝟑𝟒𝟏𝟕</m:t>
                        </m:r>
                      </m:den>
                    </m:f>
                  </m:oMath>
                </a14:m>
                <a:endParaRPr lang="en-US" sz="2000" dirty="0"/>
              </a:p>
            </p:txBody>
          </p:sp>
        </mc:Choice>
        <mc:Fallback xmlns="">
          <p:sp>
            <p:nvSpPr>
              <p:cNvPr id="10" name="TextBox 9">
                <a:extLst>
                  <a:ext uri="{FF2B5EF4-FFF2-40B4-BE49-F238E27FC236}">
                    <a16:creationId xmlns:a16="http://schemas.microsoft.com/office/drawing/2014/main" id="{DA485779-F5A6-4EDF-BCC5-0711AD893473}"/>
                  </a:ext>
                </a:extLst>
              </p:cNvPr>
              <p:cNvSpPr txBox="1">
                <a:spLocks noRot="1" noChangeAspect="1" noMove="1" noResize="1" noEditPoints="1" noAdjustHandles="1" noChangeArrowheads="1" noChangeShapeType="1" noTextEdit="1"/>
              </p:cNvSpPr>
              <p:nvPr/>
            </p:nvSpPr>
            <p:spPr>
              <a:xfrm>
                <a:off x="2368799" y="4254518"/>
                <a:ext cx="1215895" cy="536942"/>
              </a:xfrm>
              <a:prstGeom prst="rect">
                <a:avLst/>
              </a:prstGeom>
              <a:blipFill>
                <a:blip r:embed="rId8"/>
                <a:stretch>
                  <a:fillRect b="-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5CFC793-AA0B-49D0-994C-F8C6F6FC22CB}"/>
                  </a:ext>
                </a:extLst>
              </p:cNvPr>
              <p:cNvSpPr txBox="1"/>
              <p:nvPr/>
            </p:nvSpPr>
            <p:spPr>
              <a:xfrm>
                <a:off x="151446" y="4175736"/>
                <a:ext cx="2217353" cy="594458"/>
              </a:xfrm>
              <a:prstGeom prst="rect">
                <a:avLst/>
              </a:prstGeom>
              <a:noFill/>
            </p:spPr>
            <p:txBody>
              <a:bodyPr wrap="square">
                <a:spAutoFit/>
              </a:bodyPr>
              <a:lstStyle/>
              <a:p>
                <a:pPr algn="ctr"/>
                <a14:m>
                  <m:oMath xmlns:m="http://schemas.openxmlformats.org/officeDocument/2006/math">
                    <m:acc>
                      <m:accPr>
                        <m:chr m:val="̂"/>
                        <m:ctrlPr>
                          <a:rPr lang="en-US" sz="2000" b="1" i="1" smtClean="0">
                            <a:solidFill>
                              <a:schemeClr val="accent6">
                                <a:lumMod val="75000"/>
                              </a:schemeClr>
                            </a:solidFill>
                            <a:latin typeface="Cambria Math" panose="02040503050406030204" pitchFamily="18" charset="0"/>
                            <a:ea typeface="Cambria Math" panose="02040503050406030204" pitchFamily="18" charset="0"/>
                          </a:rPr>
                        </m:ctrlPr>
                      </m:accPr>
                      <m:e>
                        <m:r>
                          <a:rPr lang="en-US" sz="2000" b="1" i="0" smtClean="0">
                            <a:solidFill>
                              <a:schemeClr val="accent6">
                                <a:lumMod val="75000"/>
                              </a:schemeClr>
                            </a:solidFill>
                            <a:latin typeface="Cambria Math" panose="02040503050406030204" pitchFamily="18" charset="0"/>
                            <a:ea typeface="Cambria Math" panose="02040503050406030204" pitchFamily="18" charset="0"/>
                          </a:rPr>
                          <m:t>𝐏</m:t>
                        </m:r>
                      </m:e>
                    </m:acc>
                  </m:oMath>
                </a14:m>
                <a:r>
                  <a:rPr lang="en-US" sz="2000" b="1" dirty="0">
                    <a:solidFill>
                      <a:schemeClr val="accent6">
                        <a:lumMod val="75000"/>
                      </a:schemeClr>
                    </a:solidFill>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2000" b="1" i="1" smtClean="0">
                            <a:solidFill>
                              <a:schemeClr val="accent6">
                                <a:lumMod val="75000"/>
                              </a:schemeClr>
                            </a:solidFill>
                            <a:latin typeface="Cambria Math" panose="02040503050406030204" pitchFamily="18" charset="0"/>
                            <a:ea typeface="Cambria Math" panose="02040503050406030204" pitchFamily="18" charset="0"/>
                          </a:rPr>
                        </m:ctrlPr>
                      </m:fPr>
                      <m:num>
                        <m:sSup>
                          <m:sSupPr>
                            <m:ctrlPr>
                              <a:rPr lang="en-US" sz="2000" b="1" i="1" smtClean="0">
                                <a:solidFill>
                                  <a:schemeClr val="accent6">
                                    <a:lumMod val="75000"/>
                                  </a:schemeClr>
                                </a:solidFill>
                                <a:latin typeface="Cambria Math" panose="02040503050406030204" pitchFamily="18" charset="0"/>
                                <a:ea typeface="Cambria Math" panose="02040503050406030204" pitchFamily="18" charset="0"/>
                              </a:rPr>
                            </m:ctrlPr>
                          </m:sSupPr>
                          <m:e>
                            <m:r>
                              <a:rPr lang="en-US" sz="2000" b="1" i="1">
                                <a:solidFill>
                                  <a:schemeClr val="accent6">
                                    <a:lumMod val="75000"/>
                                  </a:schemeClr>
                                </a:solidFill>
                                <a:latin typeface="Cambria Math" panose="02040503050406030204" pitchFamily="18" charset="0"/>
                                <a:ea typeface="Cambria Math" panose="02040503050406030204" pitchFamily="18" charset="0"/>
                              </a:rPr>
                              <m:t>𝒆</m:t>
                            </m:r>
                          </m:e>
                          <m:sup>
                            <m:r>
                              <a:rPr lang="en-US" sz="2000" b="1" i="1">
                                <a:solidFill>
                                  <a:schemeClr val="accent6">
                                    <a:lumMod val="75000"/>
                                  </a:schemeClr>
                                </a:solidFill>
                                <a:latin typeface="Cambria Math" panose="02040503050406030204" pitchFamily="18" charset="0"/>
                                <a:ea typeface="Cambria Math" panose="02040503050406030204" pitchFamily="18" charset="0"/>
                              </a:rPr>
                              <m:t>𝟏</m:t>
                            </m:r>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𝟖𝟒𝟕𝟏𝟓𝟐𝟑</m:t>
                            </m:r>
                          </m:sup>
                        </m:sSup>
                      </m:num>
                      <m:den>
                        <m:r>
                          <a:rPr lang="en-US" sz="2000" b="1" i="1" smtClean="0">
                            <a:solidFill>
                              <a:schemeClr val="accent6">
                                <a:lumMod val="75000"/>
                              </a:schemeClr>
                            </a:solidFill>
                            <a:latin typeface="Cambria Math" panose="02040503050406030204" pitchFamily="18" charset="0"/>
                            <a:ea typeface="Cambria Math" panose="02040503050406030204" pitchFamily="18" charset="0"/>
                          </a:rPr>
                          <m:t>𝟏</m:t>
                        </m:r>
                        <m:sSup>
                          <m:sSupPr>
                            <m:ctrlPr>
                              <a:rPr lang="en-US" sz="2000" b="1" i="1">
                                <a:solidFill>
                                  <a:schemeClr val="accent6">
                                    <a:lumMod val="75000"/>
                                  </a:schemeClr>
                                </a:solidFill>
                                <a:latin typeface="Cambria Math" panose="02040503050406030204" pitchFamily="18" charset="0"/>
                                <a:ea typeface="Cambria Math" panose="02040503050406030204" pitchFamily="18" charset="0"/>
                              </a:rPr>
                            </m:ctrlPr>
                          </m:sSupPr>
                          <m:e>
                            <m:r>
                              <a:rPr lang="en-US" sz="2000" b="1" i="1" smtClean="0">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𝒆</m:t>
                            </m:r>
                          </m:e>
                          <m:sup>
                            <m:r>
                              <a:rPr lang="en-US" sz="2000" b="1" i="1">
                                <a:solidFill>
                                  <a:schemeClr val="accent6">
                                    <a:lumMod val="75000"/>
                                  </a:schemeClr>
                                </a:solidFill>
                                <a:latin typeface="Cambria Math" panose="02040503050406030204" pitchFamily="18" charset="0"/>
                                <a:ea typeface="Cambria Math" panose="02040503050406030204" pitchFamily="18" charset="0"/>
                              </a:rPr>
                              <m:t>𝟏</m:t>
                            </m:r>
                            <m:r>
                              <a:rPr lang="en-US" sz="2000" b="1" i="1">
                                <a:solidFill>
                                  <a:schemeClr val="accent6">
                                    <a:lumMod val="75000"/>
                                  </a:schemeClr>
                                </a:solidFill>
                                <a:latin typeface="Cambria Math" panose="02040503050406030204" pitchFamily="18" charset="0"/>
                                <a:ea typeface="Cambria Math" panose="02040503050406030204" pitchFamily="18" charset="0"/>
                              </a:rPr>
                              <m:t>.</m:t>
                            </m:r>
                            <m:r>
                              <a:rPr lang="en-US" sz="2000" b="1" i="1">
                                <a:solidFill>
                                  <a:schemeClr val="accent6">
                                    <a:lumMod val="75000"/>
                                  </a:schemeClr>
                                </a:solidFill>
                                <a:latin typeface="Cambria Math" panose="02040503050406030204" pitchFamily="18" charset="0"/>
                                <a:ea typeface="Cambria Math" panose="02040503050406030204" pitchFamily="18" charset="0"/>
                              </a:rPr>
                              <m:t>𝟖𝟒𝟕𝟏𝟓𝟐𝟑</m:t>
                            </m:r>
                          </m:sup>
                        </m:sSup>
                      </m:den>
                    </m:f>
                  </m:oMath>
                </a14:m>
                <a:endParaRPr lang="en-US" sz="2000" b="1" dirty="0">
                  <a:latin typeface="Cambria Math" panose="02040503050406030204" pitchFamily="18" charset="0"/>
                  <a:ea typeface="Cambria Math" panose="02040503050406030204" pitchFamily="18" charset="0"/>
                  <a:cs typeface="Calibri" panose="020F0502020204030204" pitchFamily="34" charset="0"/>
                </a:endParaRPr>
              </a:p>
            </p:txBody>
          </p:sp>
        </mc:Choice>
        <mc:Fallback xmlns="">
          <p:sp>
            <p:nvSpPr>
              <p:cNvPr id="16" name="TextBox 15">
                <a:extLst>
                  <a:ext uri="{FF2B5EF4-FFF2-40B4-BE49-F238E27FC236}">
                    <a16:creationId xmlns:a16="http://schemas.microsoft.com/office/drawing/2014/main" id="{05CFC793-AA0B-49D0-994C-F8C6F6FC22CB}"/>
                  </a:ext>
                </a:extLst>
              </p:cNvPr>
              <p:cNvSpPr txBox="1">
                <a:spLocks noRot="1" noChangeAspect="1" noMove="1" noResize="1" noEditPoints="1" noAdjustHandles="1" noChangeArrowheads="1" noChangeShapeType="1" noTextEdit="1"/>
              </p:cNvSpPr>
              <p:nvPr/>
            </p:nvSpPr>
            <p:spPr>
              <a:xfrm>
                <a:off x="151446" y="4175736"/>
                <a:ext cx="2217353" cy="594458"/>
              </a:xfrm>
              <a:prstGeom prst="rect">
                <a:avLst/>
              </a:prstGeom>
              <a:blipFill>
                <a:blip r:embed="rId9"/>
                <a:stretch>
                  <a:fillRect b="-3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CA439E3-BCC0-4A11-B028-D014FCD9F71D}"/>
                  </a:ext>
                </a:extLst>
              </p:cNvPr>
              <p:cNvSpPr txBox="1"/>
              <p:nvPr/>
            </p:nvSpPr>
            <p:spPr>
              <a:xfrm>
                <a:off x="3980100" y="4284580"/>
                <a:ext cx="1132839" cy="408445"/>
              </a:xfrm>
              <a:prstGeom prst="rect">
                <a:avLst/>
              </a:prstGeom>
              <a:noFill/>
            </p:spPr>
            <p:txBody>
              <a:bodyPr wrap="square" rtlCol="0">
                <a:spAutoFit/>
              </a:bodyPr>
              <a:lstStyle/>
              <a:p>
                <a14:m>
                  <m:oMath xmlns:m="http://schemas.openxmlformats.org/officeDocument/2006/math">
                    <m:acc>
                      <m:accPr>
                        <m:chr m:val="̂"/>
                        <m:ctrlPr>
                          <a:rPr lang="en-US" sz="2000" b="1" i="1" smtClean="0">
                            <a:solidFill>
                              <a:srgbClr val="C00000"/>
                            </a:solidFill>
                            <a:highlight>
                              <a:srgbClr val="CAE3FA"/>
                            </a:highlight>
                            <a:latin typeface="Cambria Math" panose="02040503050406030204" pitchFamily="18" charset="0"/>
                            <a:ea typeface="Cambria Math" panose="02040503050406030204" pitchFamily="18" charset="0"/>
                          </a:rPr>
                        </m:ctrlPr>
                      </m:accPr>
                      <m:e>
                        <m:r>
                          <a:rPr lang="en-US" sz="2000" b="1">
                            <a:solidFill>
                              <a:srgbClr val="C00000"/>
                            </a:solidFill>
                            <a:highlight>
                              <a:srgbClr val="CAE3FA"/>
                            </a:highlight>
                            <a:latin typeface="Cambria Math" panose="02040503050406030204" pitchFamily="18" charset="0"/>
                            <a:ea typeface="Cambria Math" panose="02040503050406030204" pitchFamily="18" charset="0"/>
                          </a:rPr>
                          <m:t>𝐏</m:t>
                        </m:r>
                      </m:e>
                    </m:acc>
                  </m:oMath>
                </a14:m>
                <a:r>
                  <a:rPr lang="en-US" sz="2000" b="1" dirty="0">
                    <a:solidFill>
                      <a:srgbClr val="C00000"/>
                    </a:solidFill>
                    <a:highlight>
                      <a:srgbClr val="CAE3FA"/>
                    </a:highlight>
                    <a:latin typeface="Cambria Math" panose="02040503050406030204" pitchFamily="18" charset="0"/>
                    <a:ea typeface="Cambria Math" panose="02040503050406030204" pitchFamily="18" charset="0"/>
                    <a:cs typeface="Calibri" panose="020F0502020204030204" pitchFamily="34" charset="0"/>
                  </a:rPr>
                  <a:t> = .863</a:t>
                </a:r>
                <a:endParaRPr lang="en-US" sz="2000" dirty="0">
                  <a:highlight>
                    <a:srgbClr val="CAE3FA"/>
                  </a:highlight>
                </a:endParaRPr>
              </a:p>
            </p:txBody>
          </p:sp>
        </mc:Choice>
        <mc:Fallback xmlns="">
          <p:sp>
            <p:nvSpPr>
              <p:cNvPr id="18" name="TextBox 17">
                <a:extLst>
                  <a:ext uri="{FF2B5EF4-FFF2-40B4-BE49-F238E27FC236}">
                    <a16:creationId xmlns:a16="http://schemas.microsoft.com/office/drawing/2014/main" id="{4CA439E3-BCC0-4A11-B028-D014FCD9F71D}"/>
                  </a:ext>
                </a:extLst>
              </p:cNvPr>
              <p:cNvSpPr txBox="1">
                <a:spLocks noRot="1" noChangeAspect="1" noMove="1" noResize="1" noEditPoints="1" noAdjustHandles="1" noChangeArrowheads="1" noChangeShapeType="1" noTextEdit="1"/>
              </p:cNvSpPr>
              <p:nvPr/>
            </p:nvSpPr>
            <p:spPr>
              <a:xfrm>
                <a:off x="3980100" y="4284580"/>
                <a:ext cx="1132839" cy="408445"/>
              </a:xfrm>
              <a:prstGeom prst="rect">
                <a:avLst/>
              </a:prstGeom>
              <a:blipFill>
                <a:blip r:embed="rId10"/>
                <a:stretch>
                  <a:fillRect t="-7463" r="-4301" b="-253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E768E8A-A670-40C9-BE06-088FEDF5541D}"/>
              </a:ext>
            </a:extLst>
          </p:cNvPr>
          <p:cNvSpPr txBox="1"/>
          <p:nvPr/>
        </p:nvSpPr>
        <p:spPr>
          <a:xfrm>
            <a:off x="7764065" y="3756445"/>
            <a:ext cx="3746347" cy="400110"/>
          </a:xfrm>
          <a:prstGeom prst="rect">
            <a:avLst/>
          </a:prstGeom>
          <a:noFill/>
        </p:spPr>
        <p:txBody>
          <a:bodyPr wrap="none" rtlCol="0">
            <a:spAutoFit/>
          </a:bodyPr>
          <a:lstStyle/>
          <a:p>
            <a:r>
              <a:rPr lang="en-US" sz="2000" dirty="0">
                <a:solidFill>
                  <a:srgbClr val="C00000"/>
                </a:solidFill>
                <a:latin typeface="Calibri" panose="020F0502020204030204" pitchFamily="34" charset="0"/>
                <a:cs typeface="Calibri" panose="020F0502020204030204" pitchFamily="34" charset="0"/>
              </a:rPr>
              <a:t>Just to check my hand calculation!</a:t>
            </a:r>
          </a:p>
        </p:txBody>
      </p:sp>
      <p:sp>
        <p:nvSpPr>
          <p:cNvPr id="19" name="TextBox 18">
            <a:extLst>
              <a:ext uri="{FF2B5EF4-FFF2-40B4-BE49-F238E27FC236}">
                <a16:creationId xmlns:a16="http://schemas.microsoft.com/office/drawing/2014/main" id="{1B5B7C80-594D-413A-9C80-75C93397AB7A}"/>
              </a:ext>
            </a:extLst>
          </p:cNvPr>
          <p:cNvSpPr txBox="1"/>
          <p:nvPr/>
        </p:nvSpPr>
        <p:spPr>
          <a:xfrm>
            <a:off x="8482129" y="907525"/>
            <a:ext cx="3164305" cy="400110"/>
          </a:xfrm>
          <a:prstGeom prst="rect">
            <a:avLst/>
          </a:prstGeom>
          <a:noFill/>
        </p:spPr>
        <p:txBody>
          <a:bodyPr wrap="square">
            <a:spAutoFit/>
          </a:bodyPr>
          <a:lstStyle/>
          <a:p>
            <a:r>
              <a:rPr lang="en-US" sz="2000" dirty="0">
                <a:solidFill>
                  <a:srgbClr val="C00000"/>
                </a:solidFill>
                <a:latin typeface="Calibri" panose="020F0502020204030204" pitchFamily="34" charset="0"/>
                <a:cs typeface="Calibri" panose="020F0502020204030204" pitchFamily="34" charset="0"/>
              </a:rPr>
              <a:t>Coefficients from </a:t>
            </a:r>
            <a:r>
              <a:rPr lang="en-US" sz="2000" dirty="0" err="1">
                <a:solidFill>
                  <a:srgbClr val="C00000"/>
                </a:solidFill>
                <a:latin typeface="Calibri" panose="020F0502020204030204" pitchFamily="34" charset="0"/>
                <a:cs typeface="Calibri" panose="020F0502020204030204" pitchFamily="34" charset="0"/>
              </a:rPr>
              <a:t>Sklearn</a:t>
            </a:r>
            <a:r>
              <a:rPr lang="en-US" sz="1800"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29954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E6F2E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CD8499-F9F5-4C13-9754-A9498B8B9018}"/>
              </a:ext>
            </a:extLst>
          </p:cNvPr>
          <p:cNvSpPr txBox="1"/>
          <p:nvPr/>
        </p:nvSpPr>
        <p:spPr>
          <a:xfrm>
            <a:off x="55880" y="6846"/>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More we can do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B06F7E-B4EE-46AE-BF0C-15AF0CA9D9A1}"/>
                  </a:ext>
                </a:extLst>
              </p:cNvPr>
              <p:cNvSpPr txBox="1"/>
              <p:nvPr/>
            </p:nvSpPr>
            <p:spPr>
              <a:xfrm>
                <a:off x="1262848" y="1225320"/>
                <a:ext cx="9666304" cy="440736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Compare probability to a decision boundary to get prediction.    </a:t>
                </a:r>
              </a:p>
              <a:p>
                <a:r>
                  <a:rPr lang="en-US" sz="2400" dirty="0">
                    <a:solidFill>
                      <a:schemeClr val="bg1"/>
                    </a:solidFill>
                    <a:latin typeface="Calibri" panose="020F0502020204030204" pitchFamily="34" charset="0"/>
                    <a:cs typeface="Calibri" panose="020F0502020204030204" pitchFamily="34" charset="0"/>
                  </a:rPr>
                  <a:t>	Does not have to be .5</a:t>
                </a:r>
              </a:p>
              <a:p>
                <a:r>
                  <a:rPr lang="en-US" sz="2400" dirty="0">
                    <a:solidFill>
                      <a:schemeClr val="bg1"/>
                    </a:solidFill>
                    <a:latin typeface="Calibri" panose="020F0502020204030204" pitchFamily="34" charset="0"/>
                    <a:cs typeface="Calibri" panose="020F0502020204030204" pitchFamily="34" charset="0"/>
                  </a:rPr>
                  <a:t>	</a:t>
                </a:r>
              </a:p>
              <a:p>
                <a:pPr lvl="1"/>
                <a:r>
                  <a:rPr lang="en-US" sz="2400" dirty="0">
                    <a:solidFill>
                      <a:srgbClr val="0070C0"/>
                    </a:solidFill>
                    <a:latin typeface="Calibri" panose="020F0502020204030204" pitchFamily="34" charset="0"/>
                    <a:cs typeface="Calibri" panose="020F0502020204030204" pitchFamily="34" charset="0"/>
                  </a:rPr>
                  <a:t>If our decision boundary was .6 because of domain knowledge, we would estimate a dependent variable of 1 for example 1 (</a:t>
                </a:r>
                <a14:m>
                  <m:oMath xmlns:m="http://schemas.openxmlformats.org/officeDocument/2006/math">
                    <m:acc>
                      <m:accPr>
                        <m:chr m:val="̂"/>
                        <m:ctrlPr>
                          <a:rPr lang="en-US" sz="2400" i="1">
                            <a:solidFill>
                              <a:srgbClr val="0070C0"/>
                            </a:solidFill>
                            <a:latin typeface="Cambria Math" panose="02040503050406030204" pitchFamily="18" charset="0"/>
                            <a:ea typeface="Cambria Math" panose="02040503050406030204" pitchFamily="18" charset="0"/>
                          </a:rPr>
                        </m:ctrlPr>
                      </m:accPr>
                      <m:e>
                        <m:r>
                          <m:rPr>
                            <m:sty m:val="p"/>
                          </m:rPr>
                          <a:rPr lang="en-US" sz="2400" b="0" i="0">
                            <a:solidFill>
                              <a:srgbClr val="0070C0"/>
                            </a:solidFill>
                            <a:latin typeface="Cambria Math" panose="02040503050406030204" pitchFamily="18" charset="0"/>
                            <a:ea typeface="Cambria Math" panose="02040503050406030204" pitchFamily="18" charset="0"/>
                          </a:rPr>
                          <m:t>P</m:t>
                        </m:r>
                      </m:e>
                    </m:acc>
                    <m:r>
                      <a:rPr lang="en-US" sz="2400" b="0" i="0" smtClean="0">
                        <a:solidFill>
                          <a:srgbClr val="0070C0"/>
                        </a:solidFill>
                        <a:latin typeface="Cambria Math" panose="02040503050406030204" pitchFamily="18" charset="0"/>
                        <a:ea typeface="Cambria Math" panose="02040503050406030204" pitchFamily="18" charset="0"/>
                      </a:rPr>
                      <m:t>= .86)</m:t>
                    </m:r>
                  </m:oMath>
                </a14:m>
                <a:r>
                  <a:rPr lang="en-US" sz="2400" dirty="0">
                    <a:solidFill>
                      <a:srgbClr val="0070C0"/>
                    </a:solidFill>
                    <a:latin typeface="Calibri" panose="020F0502020204030204" pitchFamily="34" charset="0"/>
                    <a:ea typeface="Cambria Math" panose="02040503050406030204" pitchFamily="18" charset="0"/>
                    <a:cs typeface="Calibri" panose="020F0502020204030204" pitchFamily="34" charset="0"/>
                  </a:rPr>
                  <a:t> </a:t>
                </a:r>
                <a:r>
                  <a:rPr lang="en-US" sz="2400" dirty="0">
                    <a:solidFill>
                      <a:srgbClr val="0070C0"/>
                    </a:solidFill>
                    <a:latin typeface="Calibri" panose="020F0502020204030204" pitchFamily="34" charset="0"/>
                    <a:cs typeface="Calibri" panose="020F0502020204030204" pitchFamily="34" charset="0"/>
                  </a:rPr>
                  <a:t>and 0 for example 2 (</a:t>
                </a:r>
                <a14:m>
                  <m:oMath xmlns:m="http://schemas.openxmlformats.org/officeDocument/2006/math">
                    <m:acc>
                      <m:accPr>
                        <m:chr m:val="̂"/>
                        <m:ctrlPr>
                          <a:rPr lang="en-US" sz="2400" i="1" smtClean="0">
                            <a:solidFill>
                              <a:srgbClr val="0070C0"/>
                            </a:solidFill>
                            <a:latin typeface="Cambria Math" panose="02040503050406030204" pitchFamily="18" charset="0"/>
                            <a:ea typeface="Cambria Math" panose="02040503050406030204" pitchFamily="18" charset="0"/>
                          </a:rPr>
                        </m:ctrlPr>
                      </m:accPr>
                      <m:e>
                        <m:r>
                          <m:rPr>
                            <m:sty m:val="p"/>
                          </m:rPr>
                          <a:rPr lang="en-US" sz="2400" b="0" i="0">
                            <a:solidFill>
                              <a:srgbClr val="0070C0"/>
                            </a:solidFill>
                            <a:latin typeface="Cambria Math" panose="02040503050406030204" pitchFamily="18" charset="0"/>
                            <a:ea typeface="Cambria Math" panose="02040503050406030204" pitchFamily="18" charset="0"/>
                          </a:rPr>
                          <m:t>P</m:t>
                        </m:r>
                      </m:e>
                    </m:acc>
                  </m:oMath>
                </a14:m>
                <a:r>
                  <a:rPr lang="en-US" sz="2400" dirty="0">
                    <a:solidFill>
                      <a:srgbClr val="0070C0"/>
                    </a:solidFill>
                    <a:latin typeface="Calibri" panose="020F0502020204030204" pitchFamily="34" charset="0"/>
                    <a:ea typeface="Cambria Math" panose="02040503050406030204" pitchFamily="18" charset="0"/>
                    <a:cs typeface="Calibri" panose="020F0502020204030204" pitchFamily="34" charset="0"/>
                  </a:rPr>
                  <a:t> </a:t>
                </a:r>
                <a:r>
                  <a:rPr lang="en-US" sz="2400" dirty="0">
                    <a:solidFill>
                      <a:srgbClr val="0070C0"/>
                    </a:solidFill>
                    <a:latin typeface="Calibri" panose="020F0502020204030204" pitchFamily="34" charset="0"/>
                    <a:cs typeface="Calibri" panose="020F0502020204030204" pitchFamily="34" charset="0"/>
                  </a:rPr>
                  <a:t>=.099)</a:t>
                </a:r>
              </a:p>
              <a:p>
                <a:pPr marL="457200" indent="-457200">
                  <a:buFont typeface="+mj-lt"/>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Calculate Odds for given probability:   </a:t>
                </a:r>
                <a14:m>
                  <m:oMath xmlns:m="http://schemas.openxmlformats.org/officeDocument/2006/math">
                    <m:f>
                      <m:fPr>
                        <m:ctrlPr>
                          <a:rPr lang="en-US" sz="2400" i="1" smtClean="0">
                            <a:solidFill>
                              <a:schemeClr val="bg1"/>
                            </a:solidFill>
                            <a:latin typeface="Cambria Math" panose="02040503050406030204" pitchFamily="18" charset="0"/>
                          </a:rPr>
                        </m:ctrlPr>
                      </m:fPr>
                      <m:num>
                        <m:r>
                          <m:rPr>
                            <m:sty m:val="p"/>
                          </m:rPr>
                          <a:rPr lang="en-US" sz="2400" b="0" i="0" smtClean="0">
                            <a:solidFill>
                              <a:schemeClr val="bg1"/>
                            </a:solidFill>
                            <a:latin typeface="Cambria Math" panose="02040503050406030204" pitchFamily="18" charset="0"/>
                          </a:rPr>
                          <m:t>P</m:t>
                        </m:r>
                      </m:num>
                      <m:den>
                        <m:r>
                          <a:rPr lang="en-US" sz="2400" i="0">
                            <a:solidFill>
                              <a:schemeClr val="bg1"/>
                            </a:solidFill>
                            <a:latin typeface="Cambria Math" panose="02040503050406030204" pitchFamily="18" charset="0"/>
                          </a:rPr>
                          <m:t>1−</m:t>
                        </m:r>
                        <m:r>
                          <m:rPr>
                            <m:sty m:val="p"/>
                          </m:rPr>
                          <a:rPr lang="en-US" sz="2400" b="0" i="0" smtClean="0">
                            <a:solidFill>
                              <a:schemeClr val="bg1"/>
                            </a:solidFill>
                            <a:latin typeface="Cambria Math" panose="02040503050406030204" pitchFamily="18" charset="0"/>
                          </a:rPr>
                          <m:t>P</m:t>
                        </m:r>
                      </m:den>
                    </m:f>
                  </m:oMath>
                </a14:m>
                <a:endParaRPr lang="en-US" sz="2400" dirty="0">
                  <a:solidFill>
                    <a:schemeClr val="bg1"/>
                  </a:solidFill>
                  <a:latin typeface="Calibri" panose="020F0502020204030204" pitchFamily="34" charset="0"/>
                  <a:cs typeface="Calibri" panose="020F0502020204030204" pitchFamily="34" charset="0"/>
                </a:endParaRPr>
              </a:p>
              <a:p>
                <a:pPr marL="457200" indent="-457200">
                  <a:buFont typeface="+mj-lt"/>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Calculate Odds Ratio to determine how a 1 unit increase in an independent variable will impact the dependent variable: </a:t>
                </a:r>
              </a:p>
            </p:txBody>
          </p:sp>
        </mc:Choice>
        <mc:Fallback xmlns="">
          <p:sp>
            <p:nvSpPr>
              <p:cNvPr id="7" name="TextBox 6">
                <a:extLst>
                  <a:ext uri="{FF2B5EF4-FFF2-40B4-BE49-F238E27FC236}">
                    <a16:creationId xmlns:a16="http://schemas.microsoft.com/office/drawing/2014/main" id="{94B06F7E-B4EE-46AE-BF0C-15AF0CA9D9A1}"/>
                  </a:ext>
                </a:extLst>
              </p:cNvPr>
              <p:cNvSpPr txBox="1">
                <a:spLocks noRot="1" noChangeAspect="1" noMove="1" noResize="1" noEditPoints="1" noAdjustHandles="1" noChangeArrowheads="1" noChangeShapeType="1" noTextEdit="1"/>
              </p:cNvSpPr>
              <p:nvPr/>
            </p:nvSpPr>
            <p:spPr>
              <a:xfrm>
                <a:off x="1262848" y="1225320"/>
                <a:ext cx="9666304" cy="4407360"/>
              </a:xfrm>
              <a:prstGeom prst="rect">
                <a:avLst/>
              </a:prstGeom>
              <a:blipFill>
                <a:blip r:embed="rId2"/>
                <a:stretch>
                  <a:fillRect l="-820" t="-1107" r="-1324" b="-553"/>
                </a:stretch>
              </a:blipFill>
            </p:spPr>
            <p:txBody>
              <a:bodyPr/>
              <a:lstStyle/>
              <a:p>
                <a:r>
                  <a:rPr lang="en-US">
                    <a:noFill/>
                  </a:rPr>
                  <a:t> </a:t>
                </a:r>
              </a:p>
            </p:txBody>
          </p:sp>
        </mc:Fallback>
      </mc:AlternateContent>
    </p:spTree>
    <p:extLst>
      <p:ext uri="{BB962C8B-B14F-4D97-AF65-F5344CB8AC3E}">
        <p14:creationId xmlns:p14="http://schemas.microsoft.com/office/powerpoint/2010/main" val="247453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B137B-D818-465A-8F24-0490B2BAC941}"/>
              </a:ext>
            </a:extLst>
          </p:cNvPr>
          <p:cNvSpPr txBox="1"/>
          <p:nvPr/>
        </p:nvSpPr>
        <p:spPr>
          <a:xfrm>
            <a:off x="650240" y="14265"/>
            <a:ext cx="1109472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Summary so far</a:t>
            </a:r>
          </a:p>
        </p:txBody>
      </p:sp>
      <p:sp>
        <p:nvSpPr>
          <p:cNvPr id="13" name="TextBox 12">
            <a:extLst>
              <a:ext uri="{FF2B5EF4-FFF2-40B4-BE49-F238E27FC236}">
                <a16:creationId xmlns:a16="http://schemas.microsoft.com/office/drawing/2014/main" id="{F1031FF3-E1A6-4017-A1F6-12B0F8078CE5}"/>
              </a:ext>
            </a:extLst>
          </p:cNvPr>
          <p:cNvSpPr txBox="1"/>
          <p:nvPr/>
        </p:nvSpPr>
        <p:spPr>
          <a:xfrm>
            <a:off x="224011" y="783506"/>
            <a:ext cx="5186190" cy="6370975"/>
          </a:xfrm>
          <a:prstGeom prst="rect">
            <a:avLst/>
          </a:prstGeom>
          <a:noFill/>
        </p:spPr>
        <p:txBody>
          <a:bodyPr wrap="square" rtlCol="0">
            <a:spAutoFit/>
          </a:bodyPr>
          <a:lstStyle/>
          <a:p>
            <a:pPr marL="457200" indent="-457200">
              <a:buAutoNum type="arabicPeriod"/>
            </a:pPr>
            <a:r>
              <a:rPr lang="en-US" sz="2400" dirty="0">
                <a:solidFill>
                  <a:schemeClr val="bg1"/>
                </a:solidFill>
                <a:latin typeface="Calibri" panose="020F0502020204030204" pitchFamily="34" charset="0"/>
                <a:cs typeface="Calibri" panose="020F0502020204030204" pitchFamily="34" charset="0"/>
              </a:rPr>
              <a:t>Link independent variables to the dependent variable that follows the Bernoulli distribution and get the log odds for the dependent variable</a:t>
            </a:r>
          </a:p>
          <a:p>
            <a:pPr marL="457200" indent="-45720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AutoNum type="arabicPeriod"/>
            </a:pPr>
            <a:r>
              <a:rPr lang="en-US" sz="2400" dirty="0">
                <a:solidFill>
                  <a:schemeClr val="bg1"/>
                </a:solidFill>
                <a:latin typeface="Calibri" panose="020F0502020204030204" pitchFamily="34" charset="0"/>
                <a:cs typeface="Calibri" panose="020F0502020204030204" pitchFamily="34" charset="0"/>
              </a:rPr>
              <a:t>Take the inverse of the logit function and get the logistic function so we can get the probability of the event given the independent variables </a:t>
            </a:r>
          </a:p>
          <a:p>
            <a:pPr marL="457200" indent="-45720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AutoNum type="arabicPeriod"/>
            </a:pPr>
            <a:r>
              <a:rPr lang="en-US" sz="2400" dirty="0">
                <a:solidFill>
                  <a:schemeClr val="bg1"/>
                </a:solidFill>
                <a:latin typeface="Calibri" panose="020F0502020204030204" pitchFamily="34" charset="0"/>
                <a:cs typeface="Calibri" panose="020F0502020204030204" pitchFamily="34" charset="0"/>
              </a:rPr>
              <a:t>But how did we get the coefficients for the independent variables?</a:t>
            </a: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 </a:t>
            </a:r>
            <a:endParaRPr lang="en-US" sz="20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pic>
        <p:nvPicPr>
          <p:cNvPr id="1034" name="Picture 10">
            <a:extLst>
              <a:ext uri="{FF2B5EF4-FFF2-40B4-BE49-F238E27FC236}">
                <a16:creationId xmlns:a16="http://schemas.microsoft.com/office/drawing/2014/main" id="{A4B7D880-5A31-4A92-9A8F-92BA70960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889685"/>
            <a:ext cx="5418116" cy="40314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2CC6D7E-B03F-4361-8103-A3ADE8B121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270" t="5806" r="4589" b="10964"/>
          <a:stretch/>
        </p:blipFill>
        <p:spPr bwMode="auto">
          <a:xfrm>
            <a:off x="6957537" y="1580382"/>
            <a:ext cx="2895600" cy="265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65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E6F2E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CD8499-F9F5-4C13-9754-A9498B8B9018}"/>
              </a:ext>
            </a:extLst>
          </p:cNvPr>
          <p:cNvSpPr txBox="1"/>
          <p:nvPr/>
        </p:nvSpPr>
        <p:spPr>
          <a:xfrm>
            <a:off x="55880" y="6846"/>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Maximum Likelihood Estimation</a:t>
            </a:r>
          </a:p>
        </p:txBody>
      </p:sp>
      <p:sp>
        <p:nvSpPr>
          <p:cNvPr id="3" name="TextBox 2">
            <a:extLst>
              <a:ext uri="{FF2B5EF4-FFF2-40B4-BE49-F238E27FC236}">
                <a16:creationId xmlns:a16="http://schemas.microsoft.com/office/drawing/2014/main" id="{FECD2394-2BDF-4CB3-9F20-CBDCE95B0E4B}"/>
              </a:ext>
            </a:extLst>
          </p:cNvPr>
          <p:cNvSpPr txBox="1"/>
          <p:nvPr/>
        </p:nvSpPr>
        <p:spPr>
          <a:xfrm>
            <a:off x="1020279" y="969599"/>
            <a:ext cx="10655166"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Goal is to choose values for the coefficients for the independent variables</a:t>
            </a: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Use Maximum Likelihood Estimation (MLE) to accomplish this.</a:t>
            </a: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Recall our equation:  </a:t>
            </a:r>
            <a:br>
              <a:rPr lang="en-US" sz="2400" dirty="0">
                <a:solidFill>
                  <a:schemeClr val="bg1"/>
                </a:solidFill>
                <a:latin typeface="Calibri" panose="020F0502020204030204" pitchFamily="34" charset="0"/>
                <a:cs typeface="Calibri" panose="020F0502020204030204" pitchFamily="34" charset="0"/>
              </a:rPr>
            </a:b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sym typeface="Symbol" panose="05050102010706020507" pitchFamily="18" charset="2"/>
              </a:rPr>
              <a:t> (theta) will be the v</a:t>
            </a:r>
            <a:r>
              <a:rPr lang="en-US" sz="2400" dirty="0">
                <a:solidFill>
                  <a:schemeClr val="bg1"/>
                </a:solidFill>
                <a:latin typeface="Calibri" panose="020F0502020204030204" pitchFamily="34" charset="0"/>
                <a:cs typeface="Calibri" panose="020F0502020204030204" pitchFamily="34" charset="0"/>
              </a:rPr>
              <a:t>ector of coefficients of  the independent variables.  Goal is to learn the values of these coefficients.   We are going to calculate the dot product of the vector of coefficients (matrix transpose) and the values of the independent variables where  X</a:t>
            </a:r>
            <a:r>
              <a:rPr lang="en-US" sz="2400" baseline="-25000" dirty="0">
                <a:solidFill>
                  <a:schemeClr val="bg1"/>
                </a:solidFill>
                <a:latin typeface="Calibri" panose="020F0502020204030204" pitchFamily="34" charset="0"/>
                <a:cs typeface="Calibri" panose="020F0502020204030204" pitchFamily="34" charset="0"/>
              </a:rPr>
              <a:t>0</a:t>
            </a:r>
            <a:r>
              <a:rPr lang="en-US" sz="2400" dirty="0">
                <a:solidFill>
                  <a:schemeClr val="bg1"/>
                </a:solidFill>
                <a:latin typeface="Calibri" panose="020F0502020204030204" pitchFamily="34" charset="0"/>
                <a:cs typeface="Calibri" panose="020F0502020204030204" pitchFamily="34" charset="0"/>
              </a:rPr>
              <a:t> will be set to 1.  This will be a weighted sum of the components of the independent variables.</a:t>
            </a: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chemeClr val="accent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Will need to actually maximize the</a:t>
            </a:r>
            <a:r>
              <a:rPr lang="en-US" sz="2400" b="1" dirty="0">
                <a:solidFill>
                  <a:srgbClr val="C00000"/>
                </a:solidFill>
                <a:latin typeface="Calibri" panose="020F0502020204030204" pitchFamily="34" charset="0"/>
                <a:cs typeface="Calibri" panose="020F0502020204030204" pitchFamily="34" charset="0"/>
              </a:rPr>
              <a:t> Log </a:t>
            </a:r>
            <a:r>
              <a:rPr lang="en-US" sz="2400" dirty="0">
                <a:solidFill>
                  <a:schemeClr val="bg1"/>
                </a:solidFill>
                <a:latin typeface="Calibri" panose="020F0502020204030204" pitchFamily="34" charset="0"/>
                <a:cs typeface="Calibri" panose="020F0502020204030204" pitchFamily="34" charset="0"/>
              </a:rPr>
              <a:t>likelihood for Logistic Regression</a:t>
            </a: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EB28630-F500-453A-87D1-ADB1DAC29A3B}"/>
                  </a:ext>
                </a:extLst>
              </p:cNvPr>
              <p:cNvSpPr txBox="1"/>
              <p:nvPr/>
            </p:nvSpPr>
            <p:spPr>
              <a:xfrm>
                <a:off x="4468185" y="2372198"/>
                <a:ext cx="5780315" cy="653128"/>
              </a:xfrm>
              <a:prstGeom prst="rect">
                <a:avLst/>
              </a:prstGeom>
              <a:solidFill>
                <a:schemeClr val="tx1"/>
              </a:solidFill>
            </p:spPr>
            <p:txBody>
              <a:bodyPr wrap="square" lIns="0" tIns="0" rIns="0" bIns="0" rtlCol="0">
                <a:spAutoFit/>
              </a:bodyPr>
              <a:lstStyle/>
              <a:p>
                <a:pPr algn="ctr"/>
                <a14:m>
                  <m:oMath xmlns:m="http://schemas.openxmlformats.org/officeDocument/2006/math">
                    <m:r>
                      <m:rPr>
                        <m:nor/>
                      </m:rPr>
                      <a:rPr lang="en-US" sz="2400" dirty="0" smtClean="0">
                        <a:solidFill>
                          <a:srgbClr val="C00000"/>
                        </a:solidFill>
                        <a:latin typeface="Calibri" panose="020F0502020204030204" pitchFamily="34" charset="0"/>
                        <a:cs typeface="Calibri" panose="020F0502020204030204" pitchFamily="34" charset="0"/>
                      </a:rPr>
                      <m:t> </m:t>
                    </m:r>
                    <m:r>
                      <m:rPr>
                        <m:nor/>
                      </m:rPr>
                      <a:rPr lang="en-US" sz="2400" dirty="0" smtClean="0">
                        <a:solidFill>
                          <a:srgbClr val="C00000"/>
                        </a:solidFill>
                        <a:latin typeface="Calibri" panose="020F0502020204030204" pitchFamily="34" charset="0"/>
                        <a:cs typeface="Calibri" panose="020F0502020204030204" pitchFamily="34" charset="0"/>
                      </a:rPr>
                      <m:t>ln</m:t>
                    </m:r>
                    <m:d>
                      <m:dPr>
                        <m:ctrlPr>
                          <a:rPr lang="en-US" sz="2400" i="1" dirty="0" smtClean="0">
                            <a:solidFill>
                              <a:srgbClr val="C00000"/>
                            </a:solidFill>
                            <a:latin typeface="Cambria Math" panose="02040503050406030204" pitchFamily="18" charset="0"/>
                            <a:cs typeface="Calibri" panose="020F0502020204030204" pitchFamily="34" charset="0"/>
                          </a:rPr>
                        </m:ctrlPr>
                      </m:dPr>
                      <m:e>
                        <m:f>
                          <m:fPr>
                            <m:ctrlPr>
                              <a:rPr lang="en-US" sz="2400" i="1" dirty="0" smtClean="0">
                                <a:solidFill>
                                  <a:srgbClr val="C00000"/>
                                </a:solidFill>
                                <a:latin typeface="Cambria Math" panose="02040503050406030204" pitchFamily="18" charset="0"/>
                                <a:cs typeface="Calibri" panose="020F0502020204030204" pitchFamily="34" charset="0"/>
                              </a:rPr>
                            </m:ctrlPr>
                          </m:fPr>
                          <m:num>
                            <m:acc>
                              <m:accPr>
                                <m:chr m:val="̂"/>
                                <m:ctrlPr>
                                  <a:rPr lang="en-US" sz="2400" i="1">
                                    <a:solidFill>
                                      <a:srgbClr val="C00000"/>
                                    </a:solidFill>
                                    <a:latin typeface="Cambria Math" panose="02040503050406030204" pitchFamily="18" charset="0"/>
                                  </a:rPr>
                                </m:ctrlPr>
                              </m:accPr>
                              <m:e>
                                <m:r>
                                  <m:rPr>
                                    <m:sty m:val="p"/>
                                  </m:rPr>
                                  <a:rPr lang="en-US" sz="2400">
                                    <a:solidFill>
                                      <a:srgbClr val="C00000"/>
                                    </a:solidFill>
                                    <a:latin typeface="Cambria Math" panose="02040503050406030204" pitchFamily="18" charset="0"/>
                                  </a:rPr>
                                  <m:t>P</m:t>
                                </m:r>
                              </m:e>
                            </m:acc>
                          </m:num>
                          <m:den>
                            <m:r>
                              <a:rPr lang="en-US" sz="2400" b="0" i="1" dirty="0" smtClean="0">
                                <a:solidFill>
                                  <a:srgbClr val="C00000"/>
                                </a:solidFill>
                                <a:latin typeface="Cambria Math" panose="02040503050406030204" pitchFamily="18" charset="0"/>
                                <a:cs typeface="Calibri" panose="020F0502020204030204" pitchFamily="34" charset="0"/>
                              </a:rPr>
                              <m:t>1−</m:t>
                            </m:r>
                            <m:acc>
                              <m:accPr>
                                <m:chr m:val="̂"/>
                                <m:ctrlPr>
                                  <a:rPr lang="en-US" sz="2400" i="1">
                                    <a:solidFill>
                                      <a:srgbClr val="C00000"/>
                                    </a:solidFill>
                                    <a:latin typeface="Cambria Math" panose="02040503050406030204" pitchFamily="18" charset="0"/>
                                  </a:rPr>
                                </m:ctrlPr>
                              </m:accPr>
                              <m:e>
                                <m:r>
                                  <m:rPr>
                                    <m:sty m:val="p"/>
                                  </m:rPr>
                                  <a:rPr lang="en-US" sz="2400">
                                    <a:solidFill>
                                      <a:srgbClr val="C00000"/>
                                    </a:solidFill>
                                    <a:latin typeface="Cambria Math" panose="02040503050406030204" pitchFamily="18" charset="0"/>
                                  </a:rPr>
                                  <m:t>P</m:t>
                                </m:r>
                              </m:e>
                            </m:acc>
                          </m:den>
                        </m:f>
                      </m:e>
                    </m:d>
                    <m:r>
                      <a:rPr lang="en-US" sz="2400" b="0" i="0" smtClean="0">
                        <a:solidFill>
                          <a:srgbClr val="C00000"/>
                        </a:solidFill>
                        <a:latin typeface="Cambria Math" panose="02040503050406030204" pitchFamily="18" charset="0"/>
                      </a:rPr>
                      <m:t>= </m:t>
                    </m:r>
                    <m:r>
                      <m:rPr>
                        <m:sty m:val="p"/>
                      </m:rPr>
                      <a:rPr lang="el-GR" sz="2400" b="0" i="1" smtClean="0">
                        <a:solidFill>
                          <a:srgbClr val="C00000"/>
                        </a:solidFill>
                        <a:latin typeface="Cambria Math" panose="02040503050406030204" pitchFamily="18" charset="0"/>
                      </a:rPr>
                      <m:t>β</m:t>
                    </m:r>
                    <m:r>
                      <a:rPr lang="en-US" sz="2400" b="0" i="1" baseline="-25000" smtClean="0">
                        <a:solidFill>
                          <a:srgbClr val="C00000"/>
                        </a:solidFill>
                        <a:latin typeface="Cambria Math" panose="02040503050406030204" pitchFamily="18" charset="0"/>
                      </a:rPr>
                      <m:t>0</m:t>
                    </m:r>
                    <m:r>
                      <a:rPr lang="en-US" sz="2400" b="0" i="0" smtClean="0">
                        <a:solidFill>
                          <a:srgbClr val="C00000"/>
                        </a:solidFill>
                        <a:latin typeface="Cambria Math" panose="02040503050406030204" pitchFamily="18" charset="0"/>
                      </a:rPr>
                      <m:t> </m:t>
                    </m:r>
                  </m:oMath>
                </a14:m>
                <a:r>
                  <a:rPr lang="en-US" sz="2400" dirty="0">
                    <a:solidFill>
                      <a:srgbClr val="C00000"/>
                    </a:solidFill>
                  </a:rPr>
                  <a:t>+</a:t>
                </a:r>
                <a14:m>
                  <m:oMath xmlns:m="http://schemas.openxmlformats.org/officeDocument/2006/math">
                    <m:r>
                      <a:rPr lang="en-US" sz="2400" dirty="0">
                        <a:solidFill>
                          <a:srgbClr val="C00000"/>
                        </a:solidFill>
                        <a:latin typeface="Cambria Math" panose="02040503050406030204" pitchFamily="18" charset="0"/>
                      </a:rPr>
                      <m:t> </m:t>
                    </m:r>
                    <m:r>
                      <m:rPr>
                        <m:sty m:val="p"/>
                      </m:rPr>
                      <a:rPr lang="el-GR" sz="2400" i="1">
                        <a:solidFill>
                          <a:srgbClr val="C00000"/>
                        </a:solidFill>
                        <a:latin typeface="Cambria Math" panose="02040503050406030204" pitchFamily="18" charset="0"/>
                      </a:rPr>
                      <m:t>β</m:t>
                    </m:r>
                    <m:r>
                      <a:rPr lang="en-US" sz="2400" b="0" i="1" baseline="-25000" smtClean="0">
                        <a:solidFill>
                          <a:srgbClr val="C00000"/>
                        </a:solidFill>
                        <a:latin typeface="Cambria Math" panose="02040503050406030204" pitchFamily="18" charset="0"/>
                      </a:rPr>
                      <m:t>1</m:t>
                    </m:r>
                    <m:r>
                      <a:rPr lang="en-US" sz="2400" b="0" i="1" smtClean="0">
                        <a:solidFill>
                          <a:srgbClr val="C00000"/>
                        </a:solidFill>
                        <a:latin typeface="Cambria Math" panose="02040503050406030204" pitchFamily="18" charset="0"/>
                      </a:rPr>
                      <m:t>𝑥</m:t>
                    </m:r>
                    <m:r>
                      <a:rPr lang="en-US" sz="2400" b="0" i="1" baseline="-25000" smtClean="0">
                        <a:solidFill>
                          <a:srgbClr val="C00000"/>
                        </a:solidFill>
                        <a:latin typeface="Cambria Math" panose="02040503050406030204" pitchFamily="18" charset="0"/>
                      </a:rPr>
                      <m:t>1</m:t>
                    </m:r>
                    <m:r>
                      <m:rPr>
                        <m:nor/>
                      </m:rPr>
                      <a:rPr lang="en-US" sz="2400" dirty="0">
                        <a:solidFill>
                          <a:srgbClr val="C00000"/>
                        </a:solidFill>
                      </a:rPr>
                      <m:t>+</m:t>
                    </m:r>
                    <m:r>
                      <a:rPr lang="en-US" sz="2400" dirty="0">
                        <a:solidFill>
                          <a:srgbClr val="C00000"/>
                        </a:solidFill>
                        <a:latin typeface="Cambria Math" panose="02040503050406030204" pitchFamily="18" charset="0"/>
                      </a:rPr>
                      <m:t> </m:t>
                    </m:r>
                    <m:r>
                      <m:rPr>
                        <m:sty m:val="p"/>
                      </m:rPr>
                      <a:rPr lang="el-GR" sz="2400" i="1">
                        <a:solidFill>
                          <a:srgbClr val="C00000"/>
                        </a:solidFill>
                        <a:latin typeface="Cambria Math" panose="02040503050406030204" pitchFamily="18" charset="0"/>
                      </a:rPr>
                      <m:t>β</m:t>
                    </m:r>
                    <m:r>
                      <a:rPr lang="en-US" sz="2400" b="0" i="1" baseline="-25000" smtClean="0">
                        <a:solidFill>
                          <a:srgbClr val="C00000"/>
                        </a:solidFill>
                        <a:latin typeface="Cambria Math" panose="02040503050406030204" pitchFamily="18" charset="0"/>
                      </a:rPr>
                      <m:t>2</m:t>
                    </m:r>
                    <m:r>
                      <a:rPr lang="en-US" sz="2400" i="1">
                        <a:solidFill>
                          <a:srgbClr val="C00000"/>
                        </a:solidFill>
                        <a:latin typeface="Cambria Math" panose="02040503050406030204" pitchFamily="18" charset="0"/>
                      </a:rPr>
                      <m:t>𝑥</m:t>
                    </m:r>
                    <m:r>
                      <a:rPr lang="en-US" sz="2400" b="0" i="1" baseline="-25000" smtClean="0">
                        <a:solidFill>
                          <a:srgbClr val="C00000"/>
                        </a:solidFill>
                        <a:latin typeface="Cambria Math" panose="02040503050406030204" pitchFamily="18" charset="0"/>
                      </a:rPr>
                      <m:t>2</m:t>
                    </m:r>
                  </m:oMath>
                </a14:m>
                <a:r>
                  <a:rPr lang="en-US" sz="2400" dirty="0">
                    <a:solidFill>
                      <a:srgbClr val="C00000"/>
                    </a:solidFill>
                  </a:rPr>
                  <a:t> … </a:t>
                </a:r>
                <a14:m>
                  <m:oMath xmlns:m="http://schemas.openxmlformats.org/officeDocument/2006/math">
                    <m:r>
                      <a:rPr lang="en-US" sz="2400" dirty="0">
                        <a:solidFill>
                          <a:srgbClr val="C00000"/>
                        </a:solidFill>
                        <a:latin typeface="Cambria Math" panose="02040503050406030204" pitchFamily="18" charset="0"/>
                      </a:rPr>
                      <m:t> </m:t>
                    </m:r>
                    <m:r>
                      <m:rPr>
                        <m:sty m:val="p"/>
                      </m:rPr>
                      <a:rPr lang="el-GR" sz="2400" i="1">
                        <a:solidFill>
                          <a:srgbClr val="C00000"/>
                        </a:solidFill>
                        <a:latin typeface="Cambria Math" panose="02040503050406030204" pitchFamily="18" charset="0"/>
                      </a:rPr>
                      <m:t>β</m:t>
                    </m:r>
                    <m:r>
                      <a:rPr lang="en-US" sz="2400" b="0" i="1" baseline="-25000" smtClean="0">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𝑥</m:t>
                    </m:r>
                    <m:r>
                      <a:rPr lang="en-US" sz="2400" b="0" i="1" baseline="-25000" smtClean="0">
                        <a:solidFill>
                          <a:srgbClr val="C00000"/>
                        </a:solidFill>
                        <a:latin typeface="Cambria Math" panose="02040503050406030204" pitchFamily="18" charset="0"/>
                      </a:rPr>
                      <m:t>𝑛</m:t>
                    </m:r>
                  </m:oMath>
                </a14:m>
                <a:endParaRPr lang="en-US" sz="2400" dirty="0">
                  <a:solidFill>
                    <a:srgbClr val="C00000"/>
                  </a:solidFill>
                </a:endParaRPr>
              </a:p>
            </p:txBody>
          </p:sp>
        </mc:Choice>
        <mc:Fallback xmlns="">
          <p:sp>
            <p:nvSpPr>
              <p:cNvPr id="8" name="TextBox 7">
                <a:extLst>
                  <a:ext uri="{FF2B5EF4-FFF2-40B4-BE49-F238E27FC236}">
                    <a16:creationId xmlns:a16="http://schemas.microsoft.com/office/drawing/2014/main" id="{FEB28630-F500-453A-87D1-ADB1DAC29A3B}"/>
                  </a:ext>
                </a:extLst>
              </p:cNvPr>
              <p:cNvSpPr txBox="1">
                <a:spLocks noRot="1" noChangeAspect="1" noMove="1" noResize="1" noEditPoints="1" noAdjustHandles="1" noChangeArrowheads="1" noChangeShapeType="1" noTextEdit="1"/>
              </p:cNvSpPr>
              <p:nvPr/>
            </p:nvSpPr>
            <p:spPr>
              <a:xfrm>
                <a:off x="4468185" y="2372198"/>
                <a:ext cx="5780315" cy="653128"/>
              </a:xfrm>
              <a:prstGeom prst="rect">
                <a:avLst/>
              </a:prstGeom>
              <a:blipFill>
                <a:blip r:embed="rId2"/>
                <a:stretch>
                  <a:fillRect b="-560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79920FD-3C2E-4001-8854-6CDA4CBECDDB}"/>
              </a:ext>
            </a:extLst>
          </p:cNvPr>
          <p:cNvSpPr txBox="1"/>
          <p:nvPr/>
        </p:nvSpPr>
        <p:spPr>
          <a:xfrm>
            <a:off x="4468185" y="5168017"/>
            <a:ext cx="5397710" cy="461665"/>
          </a:xfrm>
          <a:prstGeom prst="rect">
            <a:avLst/>
          </a:prstGeom>
          <a:solidFill>
            <a:schemeClr val="tx1"/>
          </a:solidFill>
        </p:spPr>
        <p:txBody>
          <a:bodyPr wrap="square">
            <a:spAutoFit/>
          </a:bodyPr>
          <a:lstStyle/>
          <a:p>
            <a: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a:t>P( Y=1 | X=x) = </a:t>
            </a:r>
            <a:r>
              <a:rPr lang="el-GR" sz="2400" dirty="0">
                <a:solidFill>
                  <a:srgbClr val="C00000"/>
                </a:solidFill>
                <a:latin typeface="Calibri" panose="020F0502020204030204" pitchFamily="34" charset="0"/>
                <a:cs typeface="Calibri" panose="020F0502020204030204" pitchFamily="34" charset="0"/>
                <a:sym typeface="Symbol" panose="05050102010706020507" pitchFamily="18" charset="2"/>
              </a:rPr>
              <a:t>σ</a:t>
            </a:r>
            <a: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a:t>(</a:t>
            </a:r>
            <a: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a:t></a:t>
            </a:r>
            <a:r>
              <a:rPr lang="fr-FR" sz="2400" baseline="30000" dirty="0" err="1">
                <a:solidFill>
                  <a:srgbClr val="C00000"/>
                </a:solidFill>
                <a:latin typeface="Calibri" panose="020F0502020204030204" pitchFamily="34" charset="0"/>
                <a:cs typeface="Calibri" panose="020F0502020204030204" pitchFamily="34" charset="0"/>
                <a:sym typeface="Symbol" panose="05050102010706020507" pitchFamily="18" charset="2"/>
              </a:rPr>
              <a:t>T</a:t>
            </a:r>
            <a:r>
              <a:rPr lang="fr-FR" sz="2400" dirty="0" err="1">
                <a:solidFill>
                  <a:srgbClr val="C00000"/>
                </a:solidFill>
                <a:latin typeface="Calibri" panose="020F0502020204030204" pitchFamily="34" charset="0"/>
                <a:cs typeface="Calibri" panose="020F0502020204030204" pitchFamily="34" charset="0"/>
                <a:sym typeface="Symbol" panose="05050102010706020507" pitchFamily="18" charset="2"/>
              </a:rPr>
              <a:t>x</a:t>
            </a:r>
            <a: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a:t>)</a:t>
            </a:r>
            <a:endParaRPr lang="en-US"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384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167B569-A05B-44B0-8BBA-C8E0E21CB112}"/>
              </a:ext>
            </a:extLst>
          </p:cNvPr>
          <p:cNvSpPr txBox="1"/>
          <p:nvPr/>
        </p:nvSpPr>
        <p:spPr>
          <a:xfrm>
            <a:off x="274320" y="12700"/>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Maximum Likelihood Estimation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F5BADB-B460-46E2-B86C-83AEE6C9FBE3}"/>
                  </a:ext>
                </a:extLst>
              </p:cNvPr>
              <p:cNvSpPr txBox="1"/>
              <p:nvPr/>
            </p:nvSpPr>
            <p:spPr>
              <a:xfrm>
                <a:off x="2428664" y="1657619"/>
                <a:ext cx="6610350" cy="416845"/>
              </a:xfrm>
              <a:prstGeom prst="rect">
                <a:avLst/>
              </a:prstGeom>
              <a:solidFill>
                <a:schemeClr val="tx1"/>
              </a:solidFill>
            </p:spPr>
            <p:txBody>
              <a:bodyPr wrap="square" lIns="0" tIns="0" rIns="0" bIns="0" rtlCol="0">
                <a:spAutoFit/>
              </a:bodyPr>
              <a:lstStyle/>
              <a:p>
                <a:r>
                  <a:rPr lang="en-US" sz="2400" i="1" dirty="0">
                    <a:solidFill>
                      <a:srgbClr val="C00000"/>
                    </a:solidFill>
                    <a:latin typeface="Calibri" panose="020F0502020204030204" pitchFamily="34" charset="0"/>
                    <a:cs typeface="Calibri" panose="020F0502020204030204" pitchFamily="34" charset="0"/>
                  </a:rPr>
                  <a:t>L</a:t>
                </a:r>
                <a:r>
                  <a:rPr lang="en-US" sz="2400" dirty="0">
                    <a:solidFill>
                      <a:srgbClr val="C00000"/>
                    </a:solidFill>
                    <a:latin typeface="Calibri" panose="020F0502020204030204" pitchFamily="34" charset="0"/>
                    <a:cs typeface="Calibri" panose="020F0502020204030204" pitchFamily="34" charset="0"/>
                  </a:rPr>
                  <a:t>(</a:t>
                </a:r>
                <a: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a:t></a:t>
                </a:r>
                <a14:m>
                  <m:oMath xmlns:m="http://schemas.openxmlformats.org/officeDocument/2006/math">
                    <m:r>
                      <a:rPr lang="en-US" sz="2400" b="0" i="0" smtClean="0">
                        <a:solidFill>
                          <a:srgbClr val="C00000"/>
                        </a:solidFill>
                        <a:latin typeface="Cambria Math" panose="02040503050406030204" pitchFamily="18" charset="0"/>
                      </a:rPr>
                      <m:t>)= </m:t>
                    </m:r>
                    <m:nary>
                      <m:naryPr>
                        <m:chr m:val="∏"/>
                        <m:ctrlPr>
                          <a:rPr lang="en-US" sz="2400" b="0" i="1" smtClean="0">
                            <a:solidFill>
                              <a:srgbClr val="C00000"/>
                            </a:solidFill>
                            <a:latin typeface="Cambria Math" panose="02040503050406030204" pitchFamily="18" charset="0"/>
                          </a:rPr>
                        </m:ctrlPr>
                      </m:naryPr>
                      <m:sub>
                        <m:r>
                          <m:rPr>
                            <m:brk m:alnAt="23"/>
                          </m:rP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=1</m:t>
                        </m:r>
                      </m:sub>
                      <m:sup>
                        <m:r>
                          <a:rPr lang="en-US" sz="2400" b="0" i="1" smtClean="0">
                            <a:solidFill>
                              <a:srgbClr val="C00000"/>
                            </a:solidFill>
                            <a:latin typeface="Cambria Math" panose="02040503050406030204" pitchFamily="18" charset="0"/>
                          </a:rPr>
                          <m:t>𝑛</m:t>
                        </m:r>
                      </m:sup>
                      <m:e>
                        <m:r>
                          <a:rPr lang="en-US" sz="2400" b="0" i="1" smtClean="0">
                            <a:solidFill>
                              <a:srgbClr val="C00000"/>
                            </a:solidFill>
                            <a:latin typeface="Cambria Math" panose="02040503050406030204" pitchFamily="18" charset="0"/>
                          </a:rPr>
                          <m:t>𝑃</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𝑌</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𝑦</m:t>
                            </m:r>
                            <m:d>
                              <m:dPr>
                                <m:ctrlPr>
                                  <a:rPr lang="en-US" sz="2400" b="0" i="1" baseline="30000" smtClean="0">
                                    <a:solidFill>
                                      <a:srgbClr val="C00000"/>
                                    </a:solidFill>
                                    <a:latin typeface="Cambria Math" panose="02040503050406030204" pitchFamily="18" charset="0"/>
                                  </a:rPr>
                                </m:ctrlPr>
                              </m:dPr>
                              <m:e>
                                <m:r>
                                  <a:rPr lang="en-US" sz="2400" b="0" i="1" baseline="30000" smtClean="0">
                                    <a:solidFill>
                                      <a:srgbClr val="C00000"/>
                                    </a:solidFill>
                                    <a:latin typeface="Cambria Math" panose="02040503050406030204" pitchFamily="18" charset="0"/>
                                  </a:rPr>
                                  <m:t>𝑖</m:t>
                                </m:r>
                              </m:e>
                            </m:d>
                          </m:e>
                        </m:d>
                        <m:r>
                          <a:rPr lang="en-US" sz="2400" b="0" i="1" smtClean="0">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𝑋</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𝑥</m:t>
                        </m:r>
                        <m:d>
                          <m:dPr>
                            <m:ctrlPr>
                              <a:rPr lang="en-US" sz="2400" b="0" i="1" baseline="30000" smtClean="0">
                                <a:solidFill>
                                  <a:srgbClr val="C00000"/>
                                </a:solidFill>
                                <a:latin typeface="Cambria Math" panose="02040503050406030204" pitchFamily="18" charset="0"/>
                              </a:rPr>
                            </m:ctrlPr>
                          </m:dPr>
                          <m:e>
                            <m:r>
                              <a:rPr lang="en-US" sz="2400" b="0" i="1" baseline="30000" smtClean="0">
                                <a:solidFill>
                                  <a:srgbClr val="C00000"/>
                                </a:solidFill>
                                <a:latin typeface="Cambria Math" panose="02040503050406030204" pitchFamily="18" charset="0"/>
                              </a:rPr>
                              <m:t>𝑖</m:t>
                            </m:r>
                          </m:e>
                        </m:d>
                        <m:r>
                          <a:rPr lang="en-US" sz="2400" b="0" i="1" smtClean="0">
                            <a:solidFill>
                              <a:srgbClr val="C00000"/>
                            </a:solidFill>
                            <a:latin typeface="Cambria Math" panose="02040503050406030204" pitchFamily="18" charset="0"/>
                          </a:rPr>
                          <m:t>)</m:t>
                        </m:r>
                      </m:e>
                    </m:nary>
                  </m:oMath>
                </a14:m>
                <a:endParaRPr lang="en-US" sz="2400" dirty="0">
                  <a:latin typeface="Calibri" panose="020F0502020204030204" pitchFamily="34" charset="0"/>
                  <a:cs typeface="Calibri" panose="020F0502020204030204" pitchFamily="34" charset="0"/>
                </a:endParaRPr>
              </a:p>
            </p:txBody>
          </p:sp>
        </mc:Choice>
        <mc:Fallback xmlns="">
          <p:sp>
            <p:nvSpPr>
              <p:cNvPr id="11" name="TextBox 10">
                <a:extLst>
                  <a:ext uri="{FF2B5EF4-FFF2-40B4-BE49-F238E27FC236}">
                    <a16:creationId xmlns:a16="http://schemas.microsoft.com/office/drawing/2014/main" id="{E0F5BADB-B460-46E2-B86C-83AEE6C9FBE3}"/>
                  </a:ext>
                </a:extLst>
              </p:cNvPr>
              <p:cNvSpPr txBox="1">
                <a:spLocks noRot="1" noChangeAspect="1" noMove="1" noResize="1" noEditPoints="1" noAdjustHandles="1" noChangeArrowheads="1" noChangeShapeType="1" noTextEdit="1"/>
              </p:cNvSpPr>
              <p:nvPr/>
            </p:nvSpPr>
            <p:spPr>
              <a:xfrm>
                <a:off x="2428664" y="1657619"/>
                <a:ext cx="6610350" cy="416845"/>
              </a:xfrm>
              <a:prstGeom prst="rect">
                <a:avLst/>
              </a:prstGeom>
              <a:blipFill>
                <a:blip r:embed="rId3"/>
                <a:stretch>
                  <a:fillRect l="-2765" t="-19118" b="-3970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68950AD-FDBD-41F9-A680-68E94BB7C884}"/>
              </a:ext>
            </a:extLst>
          </p:cNvPr>
          <p:cNvSpPr txBox="1"/>
          <p:nvPr/>
        </p:nvSpPr>
        <p:spPr>
          <a:xfrm>
            <a:off x="2104072" y="1166842"/>
            <a:ext cx="8848725" cy="4524315"/>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Likelihood of coefficients is sum of probability </a:t>
            </a:r>
          </a:p>
          <a:p>
            <a:r>
              <a:rPr lang="en-US" sz="2400" dirty="0">
                <a:solidFill>
                  <a:schemeClr val="bg1"/>
                </a:solidFill>
                <a:latin typeface="Calibri" panose="020F0502020204030204" pitchFamily="34" charset="0"/>
                <a:cs typeface="Calibri" panose="020F0502020204030204" pitchFamily="34" charset="0"/>
              </a:rPr>
              <a:t> </a:t>
            </a:r>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Dependent variable follows Bernoulli distribution</a:t>
            </a: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For Logistic Regression, take log of the Likelihood</a:t>
            </a: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0882D9C-7D08-4AD7-8CAD-72DD5141461F}"/>
                  </a:ext>
                </a:extLst>
              </p:cNvPr>
              <p:cNvSpPr txBox="1"/>
              <p:nvPr/>
            </p:nvSpPr>
            <p:spPr>
              <a:xfrm>
                <a:off x="2419139" y="2966052"/>
                <a:ext cx="6240144" cy="462947"/>
              </a:xfrm>
              <a:prstGeom prst="rect">
                <a:avLst/>
              </a:prstGeom>
              <a:solidFill>
                <a:schemeClr val="tx1"/>
              </a:solidFill>
            </p:spPr>
            <p:txBody>
              <a:bodyPr wrap="square">
                <a:spAutoFit/>
              </a:bodyPr>
              <a:lstStyle/>
              <a:p>
                <a:r>
                  <a:rPr lang="en-US" sz="2400" i="1" dirty="0">
                    <a:solidFill>
                      <a:srgbClr val="C00000"/>
                    </a:solidFill>
                    <a:latin typeface="Calibri" panose="020F0502020204030204" pitchFamily="34" charset="0"/>
                    <a:cs typeface="Calibri" panose="020F0502020204030204" pitchFamily="34" charset="0"/>
                  </a:rPr>
                  <a:t>L</a:t>
                </a:r>
                <a:r>
                  <a:rPr lang="en-US" sz="2400" dirty="0">
                    <a:solidFill>
                      <a:srgbClr val="C00000"/>
                    </a:solidFill>
                    <a:latin typeface="Calibri" panose="020F0502020204030204" pitchFamily="34" charset="0"/>
                    <a:cs typeface="Calibri" panose="020F0502020204030204" pitchFamily="34" charset="0"/>
                  </a:rPr>
                  <a:t>(</a:t>
                </a:r>
                <a: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a:t></a:t>
                </a:r>
                <a14:m>
                  <m:oMath xmlns:m="http://schemas.openxmlformats.org/officeDocument/2006/math">
                    <m:r>
                      <a:rPr lang="en-US" sz="2400" b="0" i="0" smtClean="0">
                        <a:solidFill>
                          <a:srgbClr val="C00000"/>
                        </a:solidFill>
                        <a:latin typeface="Cambria Math" panose="02040503050406030204" pitchFamily="18" charset="0"/>
                      </a:rPr>
                      <m:t>)= </m:t>
                    </m:r>
                    <m:nary>
                      <m:naryPr>
                        <m:chr m:val="∏"/>
                        <m:ctrlPr>
                          <a:rPr lang="en-US" sz="2400" b="0" i="1" smtClean="0">
                            <a:solidFill>
                              <a:srgbClr val="C00000"/>
                            </a:solidFill>
                            <a:latin typeface="Cambria Math" panose="02040503050406030204" pitchFamily="18" charset="0"/>
                          </a:rPr>
                        </m:ctrlPr>
                      </m:naryPr>
                      <m:sub>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=1</m:t>
                        </m:r>
                      </m:sub>
                      <m:sup>
                        <m:r>
                          <a:rPr lang="en-US" sz="2400" b="0" i="1" smtClean="0">
                            <a:solidFill>
                              <a:srgbClr val="C00000"/>
                            </a:solidFill>
                            <a:latin typeface="Cambria Math" panose="02040503050406030204" pitchFamily="18" charset="0"/>
                          </a:rPr>
                          <m:t>𝑛</m:t>
                        </m:r>
                      </m:sup>
                      <m:e>
                        <m:r>
                          <m:rPr>
                            <m:nor/>
                          </m:rPr>
                          <a:rPr lang="el-GR" sz="2400" dirty="0">
                            <a:solidFill>
                              <a:srgbClr val="C00000"/>
                            </a:solidFill>
                            <a:latin typeface="Calibri" panose="020F0502020204030204" pitchFamily="34" charset="0"/>
                            <a:cs typeface="Calibri" panose="020F0502020204030204" pitchFamily="34" charset="0"/>
                            <a:sym typeface="Symbol" panose="05050102010706020507" pitchFamily="18" charset="2"/>
                          </a:rPr>
                          <m:t>σ</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x</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𝑦</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smtClean="0">
                            <a:solidFill>
                              <a:srgbClr val="C00000"/>
                            </a:solidFill>
                            <a:latin typeface="Cambria Math" panose="02040503050406030204" pitchFamily="18" charset="0"/>
                          </a:rPr>
                          <m:t> ∗(1−</m:t>
                        </m:r>
                        <m:r>
                          <m:rPr>
                            <m:nor/>
                          </m:rPr>
                          <a:rPr lang="el-GR" sz="2400" dirty="0">
                            <a:solidFill>
                              <a:srgbClr val="C00000"/>
                            </a:solidFill>
                            <a:latin typeface="Calibri" panose="020F0502020204030204" pitchFamily="34" charset="0"/>
                            <a:cs typeface="Calibri" panose="020F0502020204030204" pitchFamily="34" charset="0"/>
                            <a:sym typeface="Symbol" panose="05050102010706020507" pitchFamily="18" charset="2"/>
                          </a:rPr>
                          <m:t>σ</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x</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1−</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y</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e>
                    </m:nary>
                  </m:oMath>
                </a14:m>
                <a:endPar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endParaRPr>
              </a:p>
            </p:txBody>
          </p:sp>
        </mc:Choice>
        <mc:Fallback xmlns="">
          <p:sp>
            <p:nvSpPr>
              <p:cNvPr id="16" name="TextBox 15">
                <a:extLst>
                  <a:ext uri="{FF2B5EF4-FFF2-40B4-BE49-F238E27FC236}">
                    <a16:creationId xmlns:a16="http://schemas.microsoft.com/office/drawing/2014/main" id="{10882D9C-7D08-4AD7-8CAD-72DD5141461F}"/>
                  </a:ext>
                </a:extLst>
              </p:cNvPr>
              <p:cNvSpPr txBox="1">
                <a:spLocks noRot="1" noChangeAspect="1" noMove="1" noResize="1" noEditPoints="1" noAdjustHandles="1" noChangeArrowheads="1" noChangeShapeType="1" noTextEdit="1"/>
              </p:cNvSpPr>
              <p:nvPr/>
            </p:nvSpPr>
            <p:spPr>
              <a:xfrm>
                <a:off x="2419139" y="2966052"/>
                <a:ext cx="6240144" cy="462947"/>
              </a:xfrm>
              <a:prstGeom prst="rect">
                <a:avLst/>
              </a:prstGeom>
              <a:blipFill>
                <a:blip r:embed="rId4"/>
                <a:stretch>
                  <a:fillRect l="-1564" t="-132000" b="-19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A65262A-94FE-4A54-8A8A-80DE9A405C20}"/>
                  </a:ext>
                </a:extLst>
              </p:cNvPr>
              <p:cNvSpPr txBox="1"/>
              <p:nvPr/>
            </p:nvSpPr>
            <p:spPr>
              <a:xfrm>
                <a:off x="2305792" y="4379724"/>
                <a:ext cx="6856094" cy="462947"/>
              </a:xfrm>
              <a:prstGeom prst="rect">
                <a:avLst/>
              </a:prstGeom>
              <a:solidFill>
                <a:schemeClr val="tx1"/>
              </a:solidFill>
            </p:spPr>
            <p:txBody>
              <a:bodyPr wrap="square">
                <a:spAutoFit/>
              </a:bodyPr>
              <a:lstStyle/>
              <a:p>
                <a:r>
                  <a:rPr lang="en-US" sz="2400" i="1" dirty="0">
                    <a:solidFill>
                      <a:srgbClr val="C00000"/>
                    </a:solidFill>
                    <a:latin typeface="Calibri" panose="020F0502020204030204" pitchFamily="34" charset="0"/>
                    <a:cs typeface="Calibri" panose="020F0502020204030204" pitchFamily="34" charset="0"/>
                  </a:rPr>
                  <a:t>LL</a:t>
                </a:r>
                <a:r>
                  <a:rPr lang="en-US" sz="2400" dirty="0">
                    <a:solidFill>
                      <a:srgbClr val="C00000"/>
                    </a:solidFill>
                    <a:latin typeface="Calibri" panose="020F0502020204030204" pitchFamily="34" charset="0"/>
                    <a:cs typeface="Calibri" panose="020F0502020204030204" pitchFamily="34" charset="0"/>
                  </a:rPr>
                  <a:t>(</a:t>
                </a:r>
                <a: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a:t></a:t>
                </a:r>
                <a14:m>
                  <m:oMath xmlns:m="http://schemas.openxmlformats.org/officeDocument/2006/math">
                    <m:r>
                      <a:rPr lang="en-US" sz="2400" b="0" i="0" smtClean="0">
                        <a:solidFill>
                          <a:srgbClr val="C00000"/>
                        </a:solidFill>
                        <a:latin typeface="Cambria Math" panose="02040503050406030204" pitchFamily="18" charset="0"/>
                      </a:rPr>
                      <m:t>)= </m:t>
                    </m:r>
                    <m:nary>
                      <m:naryPr>
                        <m:chr m:val="∏"/>
                        <m:ctrlPr>
                          <a:rPr lang="en-US" sz="2400" b="0" i="1" smtClean="0">
                            <a:solidFill>
                              <a:srgbClr val="C00000"/>
                            </a:solidFill>
                            <a:latin typeface="Cambria Math" panose="02040503050406030204" pitchFamily="18" charset="0"/>
                          </a:rPr>
                        </m:ctrlPr>
                      </m:naryPr>
                      <m:sub>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=1</m:t>
                        </m:r>
                      </m:sub>
                      <m:sup>
                        <m:r>
                          <a:rPr lang="en-US" sz="2400" b="0" i="1" smtClean="0">
                            <a:solidFill>
                              <a:srgbClr val="C00000"/>
                            </a:solidFill>
                            <a:latin typeface="Cambria Math" panose="02040503050406030204" pitchFamily="18" charset="0"/>
                          </a:rPr>
                          <m:t>𝑛</m:t>
                        </m:r>
                      </m:sup>
                      <m:e>
                        <m:r>
                          <m:rPr>
                            <m:nor/>
                          </m:rPr>
                          <a:rPr lang="en-US" sz="2400" b="0" i="1" smtClean="0">
                            <a:solidFill>
                              <a:srgbClr val="C00000"/>
                            </a:solidFill>
                            <a:latin typeface="Calibri" panose="020F0502020204030204" pitchFamily="34" charset="0"/>
                            <a:cs typeface="Calibri" panose="020F0502020204030204" pitchFamily="34" charset="0"/>
                          </a:rPr>
                          <m:t>log</m:t>
                        </m:r>
                        <m:r>
                          <m:rPr>
                            <m:nor/>
                          </m:rPr>
                          <a:rPr lang="en-US" sz="2400" b="0" i="0" smtClean="0">
                            <a:solidFill>
                              <a:srgbClr val="C00000"/>
                            </a:solidFill>
                            <a:latin typeface="Calibri" panose="020F0502020204030204" pitchFamily="34" charset="0"/>
                            <a:cs typeface="Calibri" panose="020F0502020204030204" pitchFamily="34" charset="0"/>
                          </a:rPr>
                          <m:t> </m:t>
                        </m:r>
                        <m:r>
                          <m:rPr>
                            <m:nor/>
                          </m:rPr>
                          <a:rPr lang="el-GR" sz="2400" dirty="0">
                            <a:solidFill>
                              <a:srgbClr val="C00000"/>
                            </a:solidFill>
                            <a:latin typeface="Calibri" panose="020F0502020204030204" pitchFamily="34" charset="0"/>
                            <a:cs typeface="Calibri" panose="020F0502020204030204" pitchFamily="34" charset="0"/>
                            <a:sym typeface="Symbol" panose="05050102010706020507" pitchFamily="18" charset="2"/>
                          </a:rPr>
                          <m:t>σ</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x</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𝑦</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smtClean="0">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𝑙𝑜𝑔</m:t>
                        </m:r>
                        <m:r>
                          <a:rPr lang="en-US" sz="2400" b="0" i="1" smtClean="0">
                            <a:solidFill>
                              <a:srgbClr val="C00000"/>
                            </a:solidFill>
                            <a:latin typeface="Cambria Math" panose="02040503050406030204" pitchFamily="18" charset="0"/>
                          </a:rPr>
                          <m:t>(1−</m:t>
                        </m:r>
                        <m:r>
                          <m:rPr>
                            <m:nor/>
                          </m:rPr>
                          <a:rPr lang="el-GR" sz="2400" dirty="0">
                            <a:solidFill>
                              <a:srgbClr val="C00000"/>
                            </a:solidFill>
                            <a:latin typeface="Calibri" panose="020F0502020204030204" pitchFamily="34" charset="0"/>
                            <a:cs typeface="Calibri" panose="020F0502020204030204" pitchFamily="34" charset="0"/>
                            <a:sym typeface="Symbol" panose="05050102010706020507" pitchFamily="18" charset="2"/>
                          </a:rPr>
                          <m:t>σ</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x</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1−</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y</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e>
                    </m:nary>
                  </m:oMath>
                </a14:m>
                <a:endPar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endParaRPr>
              </a:p>
            </p:txBody>
          </p:sp>
        </mc:Choice>
        <mc:Fallback xmlns="">
          <p:sp>
            <p:nvSpPr>
              <p:cNvPr id="17" name="TextBox 16">
                <a:extLst>
                  <a:ext uri="{FF2B5EF4-FFF2-40B4-BE49-F238E27FC236}">
                    <a16:creationId xmlns:a16="http://schemas.microsoft.com/office/drawing/2014/main" id="{EA65262A-94FE-4A54-8A8A-80DE9A405C20}"/>
                  </a:ext>
                </a:extLst>
              </p:cNvPr>
              <p:cNvSpPr txBox="1">
                <a:spLocks noRot="1" noChangeAspect="1" noMove="1" noResize="1" noEditPoints="1" noAdjustHandles="1" noChangeArrowheads="1" noChangeShapeType="1" noTextEdit="1"/>
              </p:cNvSpPr>
              <p:nvPr/>
            </p:nvSpPr>
            <p:spPr>
              <a:xfrm>
                <a:off x="2305792" y="4379724"/>
                <a:ext cx="6856094" cy="462947"/>
              </a:xfrm>
              <a:prstGeom prst="rect">
                <a:avLst/>
              </a:prstGeom>
              <a:blipFill>
                <a:blip r:embed="rId5"/>
                <a:stretch>
                  <a:fillRect l="-1333" t="-130263" b="-194737"/>
                </a:stretch>
              </a:blipFill>
            </p:spPr>
            <p:txBody>
              <a:bodyPr/>
              <a:lstStyle/>
              <a:p>
                <a:r>
                  <a:rPr lang="en-US">
                    <a:noFill/>
                  </a:rPr>
                  <a:t> </a:t>
                </a:r>
              </a:p>
            </p:txBody>
          </p:sp>
        </mc:Fallback>
      </mc:AlternateContent>
    </p:spTree>
    <p:extLst>
      <p:ext uri="{BB962C8B-B14F-4D97-AF65-F5344CB8AC3E}">
        <p14:creationId xmlns:p14="http://schemas.microsoft.com/office/powerpoint/2010/main" val="263652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167B569-A05B-44B0-8BBA-C8E0E21CB112}"/>
              </a:ext>
            </a:extLst>
          </p:cNvPr>
          <p:cNvSpPr txBox="1"/>
          <p:nvPr/>
        </p:nvSpPr>
        <p:spPr>
          <a:xfrm>
            <a:off x="274320" y="12700"/>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Maximum Likelihood Estimation</a:t>
            </a:r>
          </a:p>
        </p:txBody>
      </p:sp>
      <p:sp>
        <p:nvSpPr>
          <p:cNvPr id="12" name="TextBox 11">
            <a:extLst>
              <a:ext uri="{FF2B5EF4-FFF2-40B4-BE49-F238E27FC236}">
                <a16:creationId xmlns:a16="http://schemas.microsoft.com/office/drawing/2014/main" id="{168950AD-FDBD-41F9-A680-68E94BB7C884}"/>
              </a:ext>
            </a:extLst>
          </p:cNvPr>
          <p:cNvSpPr txBox="1"/>
          <p:nvPr/>
        </p:nvSpPr>
        <p:spPr>
          <a:xfrm>
            <a:off x="1252537" y="896086"/>
            <a:ext cx="8848725" cy="3785652"/>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Choose the values of </a:t>
            </a:r>
            <a:r>
              <a:rPr lang="en-US" sz="2400" dirty="0">
                <a:solidFill>
                  <a:schemeClr val="bg1"/>
                </a:solidFill>
                <a:latin typeface="Calibri" panose="020F0502020204030204" pitchFamily="34" charset="0"/>
                <a:cs typeface="Calibri" panose="020F0502020204030204" pitchFamily="34" charset="0"/>
                <a:sym typeface="Symbol" panose="05050102010706020507" pitchFamily="18" charset="2"/>
              </a:rPr>
              <a:t> that maximize the likelihood using an optimization algorithm</a:t>
            </a:r>
          </a:p>
          <a:p>
            <a:endParaRPr lang="en-US" sz="2400" dirty="0">
              <a:solidFill>
                <a:schemeClr val="bg1"/>
              </a:solidFill>
              <a:latin typeface="Calibri" panose="020F0502020204030204" pitchFamily="34" charset="0"/>
              <a:cs typeface="Calibri" panose="020F0502020204030204" pitchFamily="34" charset="0"/>
              <a:sym typeface="Symbol" panose="05050102010706020507" pitchFamily="18" charset="2"/>
            </a:endParaRPr>
          </a:p>
          <a:p>
            <a:r>
              <a:rPr lang="en-US" sz="2400" dirty="0">
                <a:solidFill>
                  <a:schemeClr val="bg1"/>
                </a:solidFill>
                <a:latin typeface="Calibri" panose="020F0502020204030204" pitchFamily="34" charset="0"/>
                <a:cs typeface="Calibri" panose="020F0502020204030204" pitchFamily="34" charset="0"/>
              </a:rPr>
              <a:t>Use gradient ascent to maximize the likelihood. Which will continuously take small steps to get to a maximum </a:t>
            </a:r>
            <a:r>
              <a:rPr lang="en-US" sz="2400" dirty="0" err="1">
                <a:solidFill>
                  <a:schemeClr val="bg1"/>
                </a:solidFill>
                <a:latin typeface="Calibri" panose="020F0502020204030204" pitchFamily="34" charset="0"/>
                <a:cs typeface="Calibri" panose="020F0502020204030204" pitchFamily="34" charset="0"/>
              </a:rPr>
              <a:t>likelihoood</a:t>
            </a:r>
            <a:r>
              <a:rPr lang="en-US" sz="2400" dirty="0">
                <a:solidFill>
                  <a:schemeClr val="bg1"/>
                </a:solidFill>
                <a:latin typeface="Calibri" panose="020F0502020204030204" pitchFamily="34" charset="0"/>
                <a:cs typeface="Calibri" panose="020F0502020204030204" pitchFamily="34" charset="0"/>
              </a:rPr>
              <a:t> value.  Would be impossible "by hand".</a:t>
            </a: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Basically store the old values, take a new step and check that the new value is better.</a:t>
            </a:r>
          </a:p>
          <a:p>
            <a:endParaRPr lang="en-US" sz="2400" dirty="0">
              <a:solidFill>
                <a:schemeClr val="bg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A65262A-94FE-4A54-8A8A-80DE9A405C20}"/>
                  </a:ext>
                </a:extLst>
              </p:cNvPr>
              <p:cNvSpPr txBox="1"/>
              <p:nvPr/>
            </p:nvSpPr>
            <p:spPr>
              <a:xfrm>
                <a:off x="650557" y="4569621"/>
                <a:ext cx="11165205" cy="736933"/>
              </a:xfrm>
              <a:prstGeom prst="rect">
                <a:avLst/>
              </a:prstGeom>
              <a:solidFill>
                <a:schemeClr val="tx1"/>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a:t></a:t>
                </a:r>
                <a:r>
                  <a:rPr lang="en-US" sz="2400" dirty="0" err="1">
                    <a:solidFill>
                      <a:srgbClr val="C00000"/>
                    </a:solidFill>
                    <a:latin typeface="Calibri" panose="020F0502020204030204" pitchFamily="34" charset="0"/>
                    <a:cs typeface="Calibri" panose="020F0502020204030204" pitchFamily="34" charset="0"/>
                    <a:sym typeface="Symbol" panose="05050102010706020507" pitchFamily="18" charset="2"/>
                  </a:rPr>
                  <a:t>i</a:t>
                </a:r>
                <a: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a:t> </a:t>
                </a:r>
                <a14:m>
                  <m:oMath xmlns:m="http://schemas.openxmlformats.org/officeDocument/2006/math">
                    <m:r>
                      <m:rPr>
                        <m:sty m:val="p"/>
                      </m:rPr>
                      <a:rPr lang="en-US" sz="2400" b="0" i="0" smtClean="0">
                        <a:solidFill>
                          <a:srgbClr val="C00000"/>
                        </a:solidFill>
                        <a:latin typeface="Cambria Math" panose="02040503050406030204" pitchFamily="18" charset="0"/>
                      </a:rPr>
                      <m:t>New</m:t>
                    </m:r>
                    <m:r>
                      <m:rPr>
                        <m:nor/>
                      </m:rPr>
                      <a:rPr lang="en-US" sz="2400" b="0" i="0" smtClean="0">
                        <a:solidFill>
                          <a:srgbClr val="C00000"/>
                        </a:solidFill>
                        <a:latin typeface="Cambria Math" panose="02040503050406030204" pitchFamily="18" charset="0"/>
                      </a:rPr>
                      <m:t> =  </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0" i="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i</m:t>
                    </m:r>
                    <m:r>
                      <a:rPr lang="en-US" sz="2400" b="0" i="0"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 </m:t>
                    </m:r>
                    <m:r>
                      <m:rPr>
                        <m:sty m:val="p"/>
                      </m:rPr>
                      <a:rPr lang="en-US" sz="2400" b="0" i="0"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Old</m:t>
                    </m:r>
                    <m:r>
                      <a:rPr lang="en-US" sz="2400" b="0" i="0"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r>
                      <m:rPr>
                        <m:sty m:val="p"/>
                      </m:rPr>
                      <a:rPr lang="en-US" sz="2400" b="0" i="0"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step</m:t>
                    </m:r>
                    <m:r>
                      <a:rPr lang="en-US" sz="2400" b="0" i="0"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 </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r>
                      <a:rPr lang="en-US" sz="2400" b="0" i="0"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f>
                      <m:fPr>
                        <m:ctrlP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ctrlPr>
                      </m:fPr>
                      <m:num>
                        <m:r>
                          <a:rPr lang="en-US" sz="2400" i="1" dirty="0">
                            <a:solidFill>
                              <a:srgbClr val="C00000"/>
                            </a:solidFill>
                            <a:latin typeface="Cambria Math" panose="02040503050406030204" pitchFamily="18" charset="0"/>
                            <a:cs typeface="Calibri" panose="020F0502020204030204" pitchFamily="34" charset="0"/>
                            <a:sym typeface="Symbol" panose="05050102010706020507" pitchFamily="18" charset="2"/>
                          </a:rPr>
                          <m:t>𝜕</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𝐿𝐿</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baseline="30000"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𝑜𝑙𝑑</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num>
                      <m:den>
                        <m:r>
                          <a:rPr lang="en-US" sz="2400" i="1" dirty="0">
                            <a:solidFill>
                              <a:srgbClr val="C00000"/>
                            </a:solidFill>
                            <a:latin typeface="Cambria Math" panose="02040503050406030204" pitchFamily="18" charset="0"/>
                            <a:cs typeface="Calibri" panose="020F0502020204030204" pitchFamily="34" charset="0"/>
                            <a:sym typeface="Symbol" panose="05050102010706020507" pitchFamily="18" charset="2"/>
                          </a:rPr>
                          <m:t>𝜕</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0" i="0" baseline="-25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i</m:t>
                        </m:r>
                        <m:r>
                          <a:rPr lang="en-US" sz="2400" i="1" baseline="30000" dirty="0">
                            <a:solidFill>
                              <a:srgbClr val="C00000"/>
                            </a:solidFill>
                            <a:latin typeface="Cambria Math" panose="02040503050406030204" pitchFamily="18" charset="0"/>
                            <a:cs typeface="Calibri" panose="020F0502020204030204" pitchFamily="34" charset="0"/>
                            <a:sym typeface="Symbol" panose="05050102010706020507" pitchFamily="18" charset="2"/>
                          </a:rPr>
                          <m:t>𝑜𝑙𝑑</m:t>
                        </m:r>
                        <m:r>
                          <a:rPr lang="en-US" sz="2400" i="1" dirty="0">
                            <a:solidFill>
                              <a:srgbClr val="C00000"/>
                            </a:solidFill>
                            <a:latin typeface="Cambria Math" panose="02040503050406030204" pitchFamily="18" charset="0"/>
                            <a:cs typeface="Calibri" panose="020F0502020204030204" pitchFamily="34" charset="0"/>
                            <a:sym typeface="Symbol" panose="05050102010706020507" pitchFamily="18" charset="2"/>
                          </a:rPr>
                          <m:t>)</m:t>
                        </m:r>
                      </m:den>
                    </m:f>
                    <m:r>
                      <a:rPr lang="en-US" sz="2400" b="0" i="0"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 </m:t>
                    </m:r>
                    <m:r>
                      <a:rPr lang="en-US" sz="2400">
                        <a:solidFill>
                          <a:srgbClr val="C00000"/>
                        </a:solidFill>
                        <a:latin typeface="Cambria Math" panose="02040503050406030204" pitchFamily="18" charset="0"/>
                      </a:rPr>
                      <m:t> </m:t>
                    </m:r>
                    <m:nary>
                      <m:naryPr>
                        <m:chr m:val="∏"/>
                        <m:ctrlPr>
                          <a:rPr lang="en-US" sz="2400" b="0" i="1" smtClean="0">
                            <a:solidFill>
                              <a:srgbClr val="C00000"/>
                            </a:solidFill>
                            <a:latin typeface="Cambria Math" panose="02040503050406030204" pitchFamily="18" charset="0"/>
                          </a:rPr>
                        </m:ctrlPr>
                      </m:naryPr>
                      <m:sub>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=1</m:t>
                        </m:r>
                      </m:sub>
                      <m:sup>
                        <m:r>
                          <a:rPr lang="en-US" sz="2400" b="0" i="1" smtClean="0">
                            <a:solidFill>
                              <a:srgbClr val="C00000"/>
                            </a:solidFill>
                            <a:latin typeface="Cambria Math" panose="02040503050406030204" pitchFamily="18" charset="0"/>
                          </a:rPr>
                          <m:t>𝑛</m:t>
                        </m:r>
                      </m:sup>
                      <m:e>
                        <m:r>
                          <m:rPr>
                            <m:nor/>
                          </m:rPr>
                          <a:rPr lang="en-US" sz="2400" b="0" i="1" smtClean="0">
                            <a:solidFill>
                              <a:srgbClr val="C00000"/>
                            </a:solidFill>
                            <a:latin typeface="Calibri" panose="020F0502020204030204" pitchFamily="34" charset="0"/>
                            <a:cs typeface="Calibri" panose="020F0502020204030204" pitchFamily="34" charset="0"/>
                          </a:rPr>
                          <m:t>log</m:t>
                        </m:r>
                        <m:r>
                          <m:rPr>
                            <m:nor/>
                          </m:rPr>
                          <a:rPr lang="en-US" sz="2400" b="0" i="0" smtClean="0">
                            <a:solidFill>
                              <a:srgbClr val="C00000"/>
                            </a:solidFill>
                            <a:latin typeface="Calibri" panose="020F0502020204030204" pitchFamily="34" charset="0"/>
                            <a:cs typeface="Calibri" panose="020F0502020204030204" pitchFamily="34" charset="0"/>
                          </a:rPr>
                          <m:t> </m:t>
                        </m:r>
                        <m:r>
                          <m:rPr>
                            <m:nor/>
                          </m:rPr>
                          <a:rPr lang="el-GR" sz="2400" dirty="0">
                            <a:solidFill>
                              <a:srgbClr val="C00000"/>
                            </a:solidFill>
                            <a:latin typeface="Calibri" panose="020F0502020204030204" pitchFamily="34" charset="0"/>
                            <a:cs typeface="Calibri" panose="020F0502020204030204" pitchFamily="34" charset="0"/>
                            <a:sym typeface="Symbol" panose="05050102010706020507" pitchFamily="18" charset="2"/>
                          </a:rPr>
                          <m:t>σ</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x</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𝑦</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smtClean="0">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𝑙𝑜𝑔</m:t>
                        </m:r>
                        <m:r>
                          <a:rPr lang="en-US" sz="2400" b="0" i="1" smtClean="0">
                            <a:solidFill>
                              <a:srgbClr val="C00000"/>
                            </a:solidFill>
                            <a:latin typeface="Cambria Math" panose="02040503050406030204" pitchFamily="18" charset="0"/>
                          </a:rPr>
                          <m:t>(1−</m:t>
                        </m:r>
                        <m:r>
                          <m:rPr>
                            <m:nor/>
                          </m:rPr>
                          <a:rPr lang="el-GR" sz="2400" dirty="0">
                            <a:solidFill>
                              <a:srgbClr val="C00000"/>
                            </a:solidFill>
                            <a:latin typeface="Calibri" panose="020F0502020204030204" pitchFamily="34" charset="0"/>
                            <a:cs typeface="Calibri" panose="020F0502020204030204" pitchFamily="34" charset="0"/>
                            <a:sym typeface="Symbol" panose="05050102010706020507" pitchFamily="18" charset="2"/>
                          </a:rPr>
                          <m:t>σ</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x</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1−</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y</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i</m:t>
                        </m:r>
                        <m:r>
                          <m:rPr>
                            <m:nor/>
                          </m:rPr>
                          <a:rPr lang="en-US" sz="2400" b="0" i="0" baseline="30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aseline="30000" dirty="0">
                            <a:solidFill>
                              <a:srgbClr val="C00000"/>
                            </a:solidFill>
                            <a:latin typeface="Calibri" panose="020F0502020204030204" pitchFamily="34" charset="0"/>
                            <a:cs typeface="Calibri" panose="020F0502020204030204" pitchFamily="34" charset="0"/>
                            <a:sym typeface="Symbol" panose="05050102010706020507" pitchFamily="18" charset="2"/>
                          </a:rPr>
                          <m:t>)</m:t>
                        </m:r>
                      </m:e>
                    </m:nary>
                  </m:oMath>
                </a14:m>
                <a:endParaRPr lang="fr-FR" sz="2400" dirty="0">
                  <a:solidFill>
                    <a:srgbClr val="C00000"/>
                  </a:solidFill>
                  <a:latin typeface="Calibri" panose="020F0502020204030204" pitchFamily="34" charset="0"/>
                  <a:cs typeface="Calibri" panose="020F0502020204030204" pitchFamily="34" charset="0"/>
                  <a:sym typeface="Symbol" panose="05050102010706020507" pitchFamily="18" charset="2"/>
                </a:endParaRPr>
              </a:p>
            </p:txBody>
          </p:sp>
        </mc:Choice>
        <mc:Fallback xmlns="">
          <p:sp>
            <p:nvSpPr>
              <p:cNvPr id="17" name="TextBox 16">
                <a:extLst>
                  <a:ext uri="{FF2B5EF4-FFF2-40B4-BE49-F238E27FC236}">
                    <a16:creationId xmlns:a16="http://schemas.microsoft.com/office/drawing/2014/main" id="{EA65262A-94FE-4A54-8A8A-80DE9A405C20}"/>
                  </a:ext>
                </a:extLst>
              </p:cNvPr>
              <p:cNvSpPr txBox="1">
                <a:spLocks noRot="1" noChangeAspect="1" noMove="1" noResize="1" noEditPoints="1" noAdjustHandles="1" noChangeArrowheads="1" noChangeShapeType="1" noTextEdit="1"/>
              </p:cNvSpPr>
              <p:nvPr/>
            </p:nvSpPr>
            <p:spPr>
              <a:xfrm>
                <a:off x="650557" y="4569621"/>
                <a:ext cx="11165205" cy="736933"/>
              </a:xfrm>
              <a:prstGeom prst="rect">
                <a:avLst/>
              </a:prstGeom>
              <a:blipFill>
                <a:blip r:embed="rId3"/>
                <a:stretch>
                  <a:fillRect l="-874" b="-1667"/>
                </a:stretch>
              </a:blipFill>
            </p:spPr>
            <p:txBody>
              <a:bodyPr/>
              <a:lstStyle/>
              <a:p>
                <a:r>
                  <a:rPr lang="en-US">
                    <a:noFill/>
                  </a:rPr>
                  <a:t> </a:t>
                </a:r>
              </a:p>
            </p:txBody>
          </p:sp>
        </mc:Fallback>
      </mc:AlternateContent>
    </p:spTree>
    <p:extLst>
      <p:ext uri="{BB962C8B-B14F-4D97-AF65-F5344CB8AC3E}">
        <p14:creationId xmlns:p14="http://schemas.microsoft.com/office/powerpoint/2010/main" val="346298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E6F2E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CD8499-F9F5-4C13-9754-A9498B8B9018}"/>
              </a:ext>
            </a:extLst>
          </p:cNvPr>
          <p:cNvSpPr txBox="1"/>
          <p:nvPr/>
        </p:nvSpPr>
        <p:spPr>
          <a:xfrm>
            <a:off x="55880" y="6846"/>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Derivative of Gradient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ECD2394-2BDF-4CB3-9F20-CBDCE95B0E4B}"/>
                  </a:ext>
                </a:extLst>
              </p:cNvPr>
              <p:cNvSpPr txBox="1"/>
              <p:nvPr/>
            </p:nvSpPr>
            <p:spPr>
              <a:xfrm>
                <a:off x="768417" y="714732"/>
                <a:ext cx="10655166" cy="29529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Likelihood is a sum of all data so we can sum the derivatives for all training data points</a:t>
                </a:r>
              </a:p>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Below is the Gradient of the Log Likelihood from Stanford.edu</a:t>
                </a:r>
                <a:r>
                  <a:rPr lang="en-US" sz="2400" b="0" dirty="0">
                    <a:solidFill>
                      <a:srgbClr val="C00000"/>
                    </a:solidFill>
                    <a:cs typeface="Calibri" panose="020F0502020204030204" pitchFamily="34" charset="0"/>
                    <a:sym typeface="Symbol" panose="05050102010706020507" pitchFamily="18" charset="2"/>
                  </a:rPr>
                  <a:t> </a:t>
                </a:r>
                <a14:m>
                  <m:oMath xmlns:m="http://schemas.openxmlformats.org/officeDocument/2006/math">
                    <m:f>
                      <m:fPr>
                        <m:ctrlP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ctrlPr>
                      </m:fPr>
                      <m:num>
                        <m:r>
                          <a:rPr lang="en-US" sz="2400" i="1" dirty="0">
                            <a:solidFill>
                              <a:srgbClr val="C00000"/>
                            </a:solidFill>
                            <a:latin typeface="Cambria Math" panose="02040503050406030204" pitchFamily="18" charset="0"/>
                            <a:cs typeface="Calibri" panose="020F0502020204030204" pitchFamily="34" charset="0"/>
                            <a:sym typeface="Symbol" panose="05050102010706020507" pitchFamily="18" charset="2"/>
                          </a:rPr>
                          <m:t>𝜕</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𝐿𝐿</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a:rPr lang="en-US" sz="2400" b="0" i="1" baseline="30000"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𝑜𝑙𝑑</m:t>
                        </m:r>
                        <m:r>
                          <a:rPr lang="en-US" sz="2400" b="0" i="1" dirty="0" smtClean="0">
                            <a:solidFill>
                              <a:srgbClr val="C00000"/>
                            </a:solidFill>
                            <a:latin typeface="Cambria Math" panose="02040503050406030204" pitchFamily="18" charset="0"/>
                            <a:cs typeface="Calibri" panose="020F0502020204030204" pitchFamily="34" charset="0"/>
                            <a:sym typeface="Symbol" panose="05050102010706020507" pitchFamily="18" charset="2"/>
                          </a:rPr>
                          <m:t>)</m:t>
                        </m:r>
                      </m:num>
                      <m:den>
                        <m:r>
                          <a:rPr lang="en-US" sz="2400" i="1" dirty="0">
                            <a:solidFill>
                              <a:srgbClr val="C00000"/>
                            </a:solidFill>
                            <a:latin typeface="Cambria Math" panose="02040503050406030204" pitchFamily="18" charset="0"/>
                            <a:cs typeface="Calibri" panose="020F0502020204030204" pitchFamily="34" charset="0"/>
                            <a:sym typeface="Symbol" panose="05050102010706020507" pitchFamily="18" charset="2"/>
                          </a:rPr>
                          <m:t>𝜕</m:t>
                        </m:r>
                        <m:r>
                          <m:rPr>
                            <m:nor/>
                          </m:rPr>
                          <a:rPr lang="en-US" sz="2400" dirty="0">
                            <a:solidFill>
                              <a:srgbClr val="C00000"/>
                            </a:solidFill>
                            <a:latin typeface="Calibri" panose="020F0502020204030204" pitchFamily="34" charset="0"/>
                            <a:cs typeface="Calibri" panose="020F0502020204030204" pitchFamily="34" charset="0"/>
                            <a:sym typeface="Symbol" panose="05050102010706020507" pitchFamily="18" charset="2"/>
                          </a:rPr>
                          <m:t></m:t>
                        </m:r>
                        <m:r>
                          <m:rPr>
                            <m:nor/>
                          </m:rPr>
                          <a:rPr lang="en-US" sz="2400" b="0" i="0" baseline="-25000" dirty="0" smtClean="0">
                            <a:solidFill>
                              <a:srgbClr val="C00000"/>
                            </a:solidFill>
                            <a:latin typeface="Calibri" panose="020F0502020204030204" pitchFamily="34" charset="0"/>
                            <a:cs typeface="Calibri" panose="020F0502020204030204" pitchFamily="34" charset="0"/>
                            <a:sym typeface="Symbol" panose="05050102010706020507" pitchFamily="18" charset="2"/>
                          </a:rPr>
                          <m:t>i</m:t>
                        </m:r>
                        <m:r>
                          <a:rPr lang="en-US" sz="2400" i="1" baseline="30000" dirty="0">
                            <a:solidFill>
                              <a:srgbClr val="C00000"/>
                            </a:solidFill>
                            <a:latin typeface="Cambria Math" panose="02040503050406030204" pitchFamily="18" charset="0"/>
                            <a:cs typeface="Calibri" panose="020F0502020204030204" pitchFamily="34" charset="0"/>
                            <a:sym typeface="Symbol" panose="05050102010706020507" pitchFamily="18" charset="2"/>
                          </a:rPr>
                          <m:t>𝑜𝑙𝑑</m:t>
                        </m:r>
                        <m:r>
                          <a:rPr lang="en-US" sz="2400" i="1" dirty="0">
                            <a:solidFill>
                              <a:srgbClr val="C00000"/>
                            </a:solidFill>
                            <a:latin typeface="Cambria Math" panose="02040503050406030204" pitchFamily="18" charset="0"/>
                            <a:cs typeface="Calibri" panose="020F0502020204030204" pitchFamily="34" charset="0"/>
                            <a:sym typeface="Symbol" panose="05050102010706020507" pitchFamily="18" charset="2"/>
                          </a:rPr>
                          <m:t>)</m:t>
                        </m:r>
                      </m:den>
                    </m:f>
                  </m:oMath>
                </a14:m>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Chain Rule   First break apart each piece and take the derivative</a:t>
                </a: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FECD2394-2BDF-4CB3-9F20-CBDCE95B0E4B}"/>
                  </a:ext>
                </a:extLst>
              </p:cNvPr>
              <p:cNvSpPr txBox="1">
                <a:spLocks noRot="1" noChangeAspect="1" noMove="1" noResize="1" noEditPoints="1" noAdjustHandles="1" noChangeArrowheads="1" noChangeShapeType="1" noTextEdit="1"/>
              </p:cNvSpPr>
              <p:nvPr/>
            </p:nvSpPr>
            <p:spPr>
              <a:xfrm>
                <a:off x="768417" y="714732"/>
                <a:ext cx="10655166" cy="2952924"/>
              </a:xfrm>
              <a:prstGeom prst="rect">
                <a:avLst/>
              </a:prstGeom>
              <a:blipFill>
                <a:blip r:embed="rId2"/>
                <a:stretch>
                  <a:fillRect l="-744" t="-164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556BD1C-9356-4EC5-BACF-6E98BDED5049}"/>
              </a:ext>
            </a:extLst>
          </p:cNvPr>
          <p:cNvPicPr>
            <a:picLocks noChangeAspect="1"/>
          </p:cNvPicPr>
          <p:nvPr/>
        </p:nvPicPr>
        <p:blipFill rotWithShape="1">
          <a:blip r:embed="rId3"/>
          <a:srcRect l="32734" t="34722" r="12188" b="29257"/>
          <a:stretch/>
        </p:blipFill>
        <p:spPr>
          <a:xfrm>
            <a:off x="1133474" y="2649901"/>
            <a:ext cx="9217824" cy="3390900"/>
          </a:xfrm>
          <a:prstGeom prst="rect">
            <a:avLst/>
          </a:prstGeom>
        </p:spPr>
      </p:pic>
      <p:sp>
        <p:nvSpPr>
          <p:cNvPr id="12" name="TextBox 11">
            <a:extLst>
              <a:ext uri="{FF2B5EF4-FFF2-40B4-BE49-F238E27FC236}">
                <a16:creationId xmlns:a16="http://schemas.microsoft.com/office/drawing/2014/main" id="{785F3456-2370-466C-839D-2628DAE1C735}"/>
              </a:ext>
            </a:extLst>
          </p:cNvPr>
          <p:cNvSpPr txBox="1"/>
          <p:nvPr/>
        </p:nvSpPr>
        <p:spPr>
          <a:xfrm>
            <a:off x="974483" y="6040801"/>
            <a:ext cx="10746757" cy="646331"/>
          </a:xfrm>
          <a:prstGeom prst="rect">
            <a:avLst/>
          </a:prstGeom>
          <a:noFill/>
        </p:spPr>
        <p:txBody>
          <a:bodyPr wrap="square">
            <a:spAutoFit/>
          </a:bodyPr>
          <a:lstStyle/>
          <a:p>
            <a:r>
              <a:rPr lang="en-US" sz="1800" dirty="0">
                <a:solidFill>
                  <a:schemeClr val="bg1"/>
                </a:solidFill>
                <a:latin typeface="Calibri" panose="020F0502020204030204" pitchFamily="34" charset="0"/>
                <a:cs typeface="Calibri" panose="020F0502020204030204" pitchFamily="34" charset="0"/>
              </a:rPr>
              <a:t>Monroe, Will (August 14, 2017) </a:t>
            </a:r>
            <a:r>
              <a:rPr lang="en-US" sz="1800" i="1" dirty="0">
                <a:solidFill>
                  <a:schemeClr val="bg1"/>
                </a:solidFill>
                <a:latin typeface="Calibri" panose="020F0502020204030204" pitchFamily="34" charset="0"/>
                <a:cs typeface="Calibri" panose="020F0502020204030204" pitchFamily="34" charset="0"/>
              </a:rPr>
              <a:t>Logistic Regression Lecture Notes #22</a:t>
            </a:r>
          </a:p>
          <a:p>
            <a:r>
              <a:rPr lang="en-US" sz="1800" dirty="0">
                <a:solidFill>
                  <a:schemeClr val="bg1"/>
                </a:solidFill>
                <a:latin typeface="Calibri" panose="020F0502020204030204" pitchFamily="34" charset="0"/>
                <a:cs typeface="Calibri" panose="020F0502020204030204" pitchFamily="34" charset="0"/>
                <a:hlinkClick r:id="rId4"/>
              </a:rPr>
              <a:t>https://web.stanford.edu/class/archive/cs/cs109/cs109.1178/lectureHandouts/220-logistic-regression.pdf</a:t>
            </a:r>
            <a:endParaRPr lang="en-US" sz="1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491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E6F2E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CD8499-F9F5-4C13-9754-A9498B8B9018}"/>
              </a:ext>
            </a:extLst>
          </p:cNvPr>
          <p:cNvSpPr txBox="1"/>
          <p:nvPr/>
        </p:nvSpPr>
        <p:spPr>
          <a:xfrm>
            <a:off x="55880" y="6846"/>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Derivative of Gradient</a:t>
            </a:r>
          </a:p>
        </p:txBody>
      </p:sp>
      <p:sp>
        <p:nvSpPr>
          <p:cNvPr id="3" name="TextBox 2">
            <a:extLst>
              <a:ext uri="{FF2B5EF4-FFF2-40B4-BE49-F238E27FC236}">
                <a16:creationId xmlns:a16="http://schemas.microsoft.com/office/drawing/2014/main" id="{FECD2394-2BDF-4CB3-9F20-CBDCE95B0E4B}"/>
              </a:ext>
            </a:extLst>
          </p:cNvPr>
          <p:cNvSpPr txBox="1"/>
          <p:nvPr/>
        </p:nvSpPr>
        <p:spPr>
          <a:xfrm>
            <a:off x="1020279" y="969599"/>
            <a:ext cx="10514496"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Continued with Chain Rule of Derivatives.   Multiply pieces back together</a:t>
            </a: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EF81595-F459-4D7A-BF65-D1ED0413709B}"/>
              </a:ext>
            </a:extLst>
          </p:cNvPr>
          <p:cNvPicPr>
            <a:picLocks noChangeAspect="1"/>
          </p:cNvPicPr>
          <p:nvPr/>
        </p:nvPicPr>
        <p:blipFill>
          <a:blip r:embed="rId2"/>
          <a:stretch>
            <a:fillRect/>
          </a:stretch>
        </p:blipFill>
        <p:spPr>
          <a:xfrm>
            <a:off x="1248879" y="1839456"/>
            <a:ext cx="8627533" cy="3657600"/>
          </a:xfrm>
          <a:prstGeom prst="rect">
            <a:avLst/>
          </a:prstGeom>
        </p:spPr>
      </p:pic>
      <p:sp>
        <p:nvSpPr>
          <p:cNvPr id="7" name="TextBox 6">
            <a:extLst>
              <a:ext uri="{FF2B5EF4-FFF2-40B4-BE49-F238E27FC236}">
                <a16:creationId xmlns:a16="http://schemas.microsoft.com/office/drawing/2014/main" id="{ED5835E4-959A-424E-9FD9-9E9157308962}"/>
              </a:ext>
            </a:extLst>
          </p:cNvPr>
          <p:cNvSpPr txBox="1"/>
          <p:nvPr/>
        </p:nvSpPr>
        <p:spPr>
          <a:xfrm>
            <a:off x="788018" y="5888401"/>
            <a:ext cx="10746757" cy="646331"/>
          </a:xfrm>
          <a:prstGeom prst="rect">
            <a:avLst/>
          </a:prstGeom>
          <a:noFill/>
        </p:spPr>
        <p:txBody>
          <a:bodyPr wrap="square">
            <a:spAutoFit/>
          </a:bodyPr>
          <a:lstStyle/>
          <a:p>
            <a:r>
              <a:rPr lang="en-US" sz="1800" dirty="0">
                <a:solidFill>
                  <a:schemeClr val="bg1"/>
                </a:solidFill>
                <a:latin typeface="Calibri" panose="020F0502020204030204" pitchFamily="34" charset="0"/>
                <a:cs typeface="Calibri" panose="020F0502020204030204" pitchFamily="34" charset="0"/>
              </a:rPr>
              <a:t>Monroe, Will (August 14, 2017) </a:t>
            </a:r>
            <a:r>
              <a:rPr lang="en-US" sz="1800" i="1" dirty="0">
                <a:solidFill>
                  <a:schemeClr val="bg1"/>
                </a:solidFill>
                <a:latin typeface="Calibri" panose="020F0502020204030204" pitchFamily="34" charset="0"/>
                <a:cs typeface="Calibri" panose="020F0502020204030204" pitchFamily="34" charset="0"/>
              </a:rPr>
              <a:t>Logistic Regression Lecture Notes #22</a:t>
            </a:r>
          </a:p>
          <a:p>
            <a:r>
              <a:rPr lang="en-US" sz="1800" dirty="0">
                <a:solidFill>
                  <a:schemeClr val="bg1"/>
                </a:solidFill>
                <a:latin typeface="Calibri" panose="020F0502020204030204" pitchFamily="34" charset="0"/>
                <a:cs typeface="Calibri" panose="020F0502020204030204" pitchFamily="34" charset="0"/>
                <a:hlinkClick r:id="rId3"/>
              </a:rPr>
              <a:t>https://web.stanford.edu/class/archive/cs/cs109/cs109.1178/lectureHandouts/220-logistic-regression.pdf</a:t>
            </a:r>
            <a:endParaRPr lang="en-US" sz="1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148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B137B-D818-465A-8F24-0490B2BAC941}"/>
              </a:ext>
            </a:extLst>
          </p:cNvPr>
          <p:cNvSpPr txBox="1"/>
          <p:nvPr/>
        </p:nvSpPr>
        <p:spPr>
          <a:xfrm>
            <a:off x="650240" y="14265"/>
            <a:ext cx="1109472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Summary</a:t>
            </a:r>
          </a:p>
        </p:txBody>
      </p:sp>
      <p:sp>
        <p:nvSpPr>
          <p:cNvPr id="13" name="TextBox 12">
            <a:extLst>
              <a:ext uri="{FF2B5EF4-FFF2-40B4-BE49-F238E27FC236}">
                <a16:creationId xmlns:a16="http://schemas.microsoft.com/office/drawing/2014/main" id="{F1031FF3-E1A6-4017-A1F6-12B0F8078CE5}"/>
              </a:ext>
            </a:extLst>
          </p:cNvPr>
          <p:cNvSpPr txBox="1"/>
          <p:nvPr/>
        </p:nvSpPr>
        <p:spPr>
          <a:xfrm>
            <a:off x="147811" y="993056"/>
            <a:ext cx="12044189" cy="6370975"/>
          </a:xfrm>
          <a:prstGeom prst="rect">
            <a:avLst/>
          </a:prstGeom>
          <a:noFill/>
        </p:spPr>
        <p:txBody>
          <a:bodyPr wrap="square" rtlCol="0">
            <a:spAutoFit/>
          </a:bodyPr>
          <a:lstStyle/>
          <a:p>
            <a:pPr marL="457200" indent="-457200">
              <a:buAutoNum type="arabicPeriod"/>
            </a:pPr>
            <a:r>
              <a:rPr lang="en-US" sz="2400" dirty="0">
                <a:solidFill>
                  <a:schemeClr val="bg1"/>
                </a:solidFill>
                <a:latin typeface="Calibri" panose="020F0502020204030204" pitchFamily="34" charset="0"/>
                <a:cs typeface="Calibri" panose="020F0502020204030204" pitchFamily="34" charset="0"/>
              </a:rPr>
              <a:t>Link independent variables to the dependent variable that follows the Bernoulli distribution and get the log odds for the dependent variable</a:t>
            </a:r>
          </a:p>
          <a:p>
            <a:pPr marL="457200" indent="-45720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AutoNum type="arabicPeriod"/>
            </a:pPr>
            <a:r>
              <a:rPr lang="en-US" sz="2400" dirty="0">
                <a:solidFill>
                  <a:schemeClr val="bg1"/>
                </a:solidFill>
                <a:latin typeface="Calibri" panose="020F0502020204030204" pitchFamily="34" charset="0"/>
                <a:cs typeface="Calibri" panose="020F0502020204030204" pitchFamily="34" charset="0"/>
              </a:rPr>
              <a:t>Take the inverse of the logit function and get the logistic function so we can get the probability of the event given the independent variables </a:t>
            </a:r>
          </a:p>
          <a:p>
            <a:pPr marL="457200" indent="-45720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AutoNum type="arabicPeriod"/>
            </a:pPr>
            <a:r>
              <a:rPr lang="en-US" sz="2400" dirty="0">
                <a:solidFill>
                  <a:schemeClr val="bg1"/>
                </a:solidFill>
                <a:latin typeface="Calibri" panose="020F0502020204030204" pitchFamily="34" charset="0"/>
                <a:cs typeface="Calibri" panose="020F0502020204030204" pitchFamily="34" charset="0"/>
              </a:rPr>
              <a:t>Calculate the coefficients maximum Log Likelihood via gradient ascent using training data points</a:t>
            </a:r>
          </a:p>
          <a:p>
            <a:pPr marL="457200" indent="-45720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AutoNum type="arabicPeriod"/>
            </a:pPr>
            <a:r>
              <a:rPr lang="en-US" sz="2400" dirty="0">
                <a:solidFill>
                  <a:schemeClr val="bg1"/>
                </a:solidFill>
                <a:latin typeface="Calibri" panose="020F0502020204030204" pitchFamily="34" charset="0"/>
                <a:cs typeface="Calibri" panose="020F0502020204030204" pitchFamily="34" charset="0"/>
              </a:rPr>
              <a:t>Get our Logistic regression equation.</a:t>
            </a:r>
          </a:p>
          <a:p>
            <a:pPr marL="457200" indent="-45720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457200" indent="-457200">
              <a:buAutoNum type="arabicPeriod"/>
            </a:pPr>
            <a:r>
              <a:rPr lang="en-US" sz="2400" dirty="0">
                <a:solidFill>
                  <a:schemeClr val="bg1"/>
                </a:solidFill>
                <a:latin typeface="Calibri" panose="020F0502020204030204" pitchFamily="34" charset="0"/>
                <a:cs typeface="Calibri" panose="020F0502020204030204" pitchFamily="34" charset="0"/>
              </a:rPr>
              <a:t>Input our independent variables and predict the probability of the dependent variable.</a:t>
            </a: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 </a:t>
            </a:r>
            <a:endParaRPr lang="en-US" sz="20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99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B137B-D818-465A-8F24-0490B2BAC941}"/>
              </a:ext>
            </a:extLst>
          </p:cNvPr>
          <p:cNvSpPr txBox="1"/>
          <p:nvPr/>
        </p:nvSpPr>
        <p:spPr>
          <a:xfrm>
            <a:off x="629920" y="71120"/>
            <a:ext cx="1109472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Why Logistic Regression is used</a:t>
            </a:r>
          </a:p>
        </p:txBody>
      </p:sp>
      <p:sp>
        <p:nvSpPr>
          <p:cNvPr id="12" name="TextBox 11">
            <a:extLst>
              <a:ext uri="{FF2B5EF4-FFF2-40B4-BE49-F238E27FC236}">
                <a16:creationId xmlns:a16="http://schemas.microsoft.com/office/drawing/2014/main" id="{DB82FBE3-8C01-44EE-90A2-99D1CAC774CC}"/>
              </a:ext>
            </a:extLst>
          </p:cNvPr>
          <p:cNvSpPr txBox="1"/>
          <p:nvPr/>
        </p:nvSpPr>
        <p:spPr>
          <a:xfrm>
            <a:off x="144780" y="1093966"/>
            <a:ext cx="5078094" cy="5539978"/>
          </a:xfrm>
          <a:prstGeom prst="rect">
            <a:avLst/>
          </a:prstGeom>
          <a:noFill/>
        </p:spPr>
        <p:txBody>
          <a:bodyPr wrap="square">
            <a:spAutoFit/>
          </a:bodyPr>
          <a:lstStyle/>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Common Classification technique</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Can be a building block of neural networks</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We want to know if the dependent variable is 0 or 1 (binary).</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Linear Regression cannot be used</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May have multiple predictor variables</a:t>
            </a:r>
          </a:p>
          <a:p>
            <a:pPr marL="285750" indent="-285750">
              <a:spcAft>
                <a:spcPts val="2400"/>
              </a:spcAft>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64409DE3-9A55-45DD-BB78-FC6006989A24}"/>
              </a:ext>
            </a:extLst>
          </p:cNvPr>
          <p:cNvSpPr/>
          <p:nvPr/>
        </p:nvSpPr>
        <p:spPr>
          <a:xfrm>
            <a:off x="5020840" y="1280160"/>
            <a:ext cx="1838960" cy="1087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Independent Variable 1</a:t>
            </a:r>
          </a:p>
        </p:txBody>
      </p:sp>
      <p:sp>
        <p:nvSpPr>
          <p:cNvPr id="7" name="Rectangle 6">
            <a:extLst>
              <a:ext uri="{FF2B5EF4-FFF2-40B4-BE49-F238E27FC236}">
                <a16:creationId xmlns:a16="http://schemas.microsoft.com/office/drawing/2014/main" id="{9A730AD6-A364-48FA-96E7-45FCA168A53C}"/>
              </a:ext>
            </a:extLst>
          </p:cNvPr>
          <p:cNvSpPr/>
          <p:nvPr/>
        </p:nvSpPr>
        <p:spPr>
          <a:xfrm>
            <a:off x="5055234" y="2712720"/>
            <a:ext cx="1838960" cy="1087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Independent Variable 2</a:t>
            </a:r>
          </a:p>
        </p:txBody>
      </p:sp>
      <p:sp>
        <p:nvSpPr>
          <p:cNvPr id="8" name="Rectangle 7">
            <a:extLst>
              <a:ext uri="{FF2B5EF4-FFF2-40B4-BE49-F238E27FC236}">
                <a16:creationId xmlns:a16="http://schemas.microsoft.com/office/drawing/2014/main" id="{25855529-BF5B-4D26-88EB-9B89827DC15E}"/>
              </a:ext>
            </a:extLst>
          </p:cNvPr>
          <p:cNvSpPr/>
          <p:nvPr/>
        </p:nvSpPr>
        <p:spPr>
          <a:xfrm>
            <a:off x="5055234" y="4697234"/>
            <a:ext cx="1838960" cy="1087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Independent Variable n</a:t>
            </a:r>
          </a:p>
        </p:txBody>
      </p:sp>
      <p:cxnSp>
        <p:nvCxnSpPr>
          <p:cNvPr id="9" name="Straight Connector 8">
            <a:extLst>
              <a:ext uri="{FF2B5EF4-FFF2-40B4-BE49-F238E27FC236}">
                <a16:creationId xmlns:a16="http://schemas.microsoft.com/office/drawing/2014/main" id="{035D9AFB-B703-41B5-816C-29C35F78062C}"/>
              </a:ext>
            </a:extLst>
          </p:cNvPr>
          <p:cNvCxnSpPr>
            <a:cxnSpLocks/>
            <a:endCxn id="8" idx="0"/>
          </p:cNvCxnSpPr>
          <p:nvPr/>
        </p:nvCxnSpPr>
        <p:spPr>
          <a:xfrm>
            <a:off x="5974714" y="3917427"/>
            <a:ext cx="0" cy="7798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Oval 9">
            <a:extLst>
              <a:ext uri="{FF2B5EF4-FFF2-40B4-BE49-F238E27FC236}">
                <a16:creationId xmlns:a16="http://schemas.microsoft.com/office/drawing/2014/main" id="{309F3C9A-3763-44A6-832B-8BF935D8FB88}"/>
              </a:ext>
            </a:extLst>
          </p:cNvPr>
          <p:cNvSpPr/>
          <p:nvPr/>
        </p:nvSpPr>
        <p:spPr>
          <a:xfrm>
            <a:off x="8016240" y="2570480"/>
            <a:ext cx="1940560" cy="1351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Logistic Regression </a:t>
            </a:r>
          </a:p>
        </p:txBody>
      </p:sp>
      <p:sp>
        <p:nvSpPr>
          <p:cNvPr id="13" name="Rectangle 12">
            <a:extLst>
              <a:ext uri="{FF2B5EF4-FFF2-40B4-BE49-F238E27FC236}">
                <a16:creationId xmlns:a16="http://schemas.microsoft.com/office/drawing/2014/main" id="{CC00AD9D-FBF9-48CD-8C40-E9768CB9CB56}"/>
              </a:ext>
            </a:extLst>
          </p:cNvPr>
          <p:cNvSpPr/>
          <p:nvPr/>
        </p:nvSpPr>
        <p:spPr>
          <a:xfrm>
            <a:off x="10208260" y="4558804"/>
            <a:ext cx="1838960" cy="1087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 (False)</a:t>
            </a:r>
          </a:p>
        </p:txBody>
      </p:sp>
      <p:sp>
        <p:nvSpPr>
          <p:cNvPr id="14" name="Rectangle 13">
            <a:extLst>
              <a:ext uri="{FF2B5EF4-FFF2-40B4-BE49-F238E27FC236}">
                <a16:creationId xmlns:a16="http://schemas.microsoft.com/office/drawing/2014/main" id="{F4538524-5BF7-4E51-A42C-568932B251AD}"/>
              </a:ext>
            </a:extLst>
          </p:cNvPr>
          <p:cNvSpPr/>
          <p:nvPr/>
        </p:nvSpPr>
        <p:spPr>
          <a:xfrm>
            <a:off x="10129424" y="1178748"/>
            <a:ext cx="1838960" cy="1112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(True)</a:t>
            </a:r>
          </a:p>
        </p:txBody>
      </p:sp>
      <p:cxnSp>
        <p:nvCxnSpPr>
          <p:cNvPr id="15" name="Straight Arrow Connector 14">
            <a:extLst>
              <a:ext uri="{FF2B5EF4-FFF2-40B4-BE49-F238E27FC236}">
                <a16:creationId xmlns:a16="http://schemas.microsoft.com/office/drawing/2014/main" id="{B6440BDF-4E4D-487C-B678-49F530790FB4}"/>
              </a:ext>
            </a:extLst>
          </p:cNvPr>
          <p:cNvCxnSpPr>
            <a:cxnSpLocks/>
            <a:stCxn id="3" idx="3"/>
          </p:cNvCxnSpPr>
          <p:nvPr/>
        </p:nvCxnSpPr>
        <p:spPr>
          <a:xfrm>
            <a:off x="6859800" y="1823720"/>
            <a:ext cx="1491720" cy="8477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9DED4125-2202-4351-BFCD-E0D566182531}"/>
              </a:ext>
            </a:extLst>
          </p:cNvPr>
          <p:cNvCxnSpPr>
            <a:cxnSpLocks/>
          </p:cNvCxnSpPr>
          <p:nvPr/>
        </p:nvCxnSpPr>
        <p:spPr>
          <a:xfrm flipV="1">
            <a:off x="6978014" y="3917427"/>
            <a:ext cx="1489393" cy="12956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F4A7256-C5CE-49CB-8EAB-85A18FB4E5BE}"/>
              </a:ext>
            </a:extLst>
          </p:cNvPr>
          <p:cNvCxnSpPr>
            <a:cxnSpLocks/>
            <a:stCxn id="7" idx="3"/>
            <a:endCxn id="10" idx="2"/>
          </p:cNvCxnSpPr>
          <p:nvPr/>
        </p:nvCxnSpPr>
        <p:spPr>
          <a:xfrm flipV="1">
            <a:off x="6894194" y="3246120"/>
            <a:ext cx="1122046" cy="10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72C2F985-F864-43B1-BD60-1ABFAE59E833}"/>
              </a:ext>
            </a:extLst>
          </p:cNvPr>
          <p:cNvCxnSpPr>
            <a:cxnSpLocks/>
          </p:cNvCxnSpPr>
          <p:nvPr/>
        </p:nvCxnSpPr>
        <p:spPr>
          <a:xfrm flipV="1">
            <a:off x="9956800" y="2342049"/>
            <a:ext cx="919480" cy="5948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63B97007-0290-4444-866E-53F736852A35}"/>
              </a:ext>
            </a:extLst>
          </p:cNvPr>
          <p:cNvCxnSpPr>
            <a:cxnSpLocks/>
          </p:cNvCxnSpPr>
          <p:nvPr/>
        </p:nvCxnSpPr>
        <p:spPr>
          <a:xfrm>
            <a:off x="9956800" y="3495040"/>
            <a:ext cx="1092104" cy="9753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Rectangle 3">
            <a:extLst>
              <a:ext uri="{FF2B5EF4-FFF2-40B4-BE49-F238E27FC236}">
                <a16:creationId xmlns:a16="http://schemas.microsoft.com/office/drawing/2014/main" id="{7BC307EF-57FF-4BC3-AD22-7EC033687C97}"/>
              </a:ext>
            </a:extLst>
          </p:cNvPr>
          <p:cNvSpPr/>
          <p:nvPr/>
        </p:nvSpPr>
        <p:spPr>
          <a:xfrm rot="1800000">
            <a:off x="7183650" y="1973136"/>
            <a:ext cx="1087119" cy="230366"/>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Weight 1</a:t>
            </a:r>
            <a:endParaRPr lang="en-US" dirty="0"/>
          </a:p>
        </p:txBody>
      </p:sp>
      <p:sp>
        <p:nvSpPr>
          <p:cNvPr id="21" name="Rectangle 20">
            <a:extLst>
              <a:ext uri="{FF2B5EF4-FFF2-40B4-BE49-F238E27FC236}">
                <a16:creationId xmlns:a16="http://schemas.microsoft.com/office/drawing/2014/main" id="{C46C03F1-D50E-42FF-96EF-70943E43C0B5}"/>
              </a:ext>
            </a:extLst>
          </p:cNvPr>
          <p:cNvSpPr/>
          <p:nvPr/>
        </p:nvSpPr>
        <p:spPr>
          <a:xfrm>
            <a:off x="6968754" y="2892771"/>
            <a:ext cx="972925" cy="290127"/>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Weight 2</a:t>
            </a:r>
            <a:endParaRPr lang="en-US" dirty="0"/>
          </a:p>
        </p:txBody>
      </p:sp>
      <p:sp>
        <p:nvSpPr>
          <p:cNvPr id="24" name="Rectangle 23">
            <a:extLst>
              <a:ext uri="{FF2B5EF4-FFF2-40B4-BE49-F238E27FC236}">
                <a16:creationId xmlns:a16="http://schemas.microsoft.com/office/drawing/2014/main" id="{016F44D4-B503-4D9B-8BF8-BF22B0F57EED}"/>
              </a:ext>
            </a:extLst>
          </p:cNvPr>
          <p:cNvSpPr/>
          <p:nvPr/>
        </p:nvSpPr>
        <p:spPr>
          <a:xfrm rot="-2580000">
            <a:off x="7102475" y="4257189"/>
            <a:ext cx="1087119" cy="230366"/>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Weight n</a:t>
            </a:r>
            <a:endParaRPr lang="en-US" dirty="0"/>
          </a:p>
        </p:txBody>
      </p:sp>
    </p:spTree>
    <p:extLst>
      <p:ext uri="{BB962C8B-B14F-4D97-AF65-F5344CB8AC3E}">
        <p14:creationId xmlns:p14="http://schemas.microsoft.com/office/powerpoint/2010/main" val="87048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E6F2E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B137B-D818-465A-8F24-0490B2BAC941}"/>
              </a:ext>
            </a:extLst>
          </p:cNvPr>
          <p:cNvSpPr txBox="1"/>
          <p:nvPr/>
        </p:nvSpPr>
        <p:spPr>
          <a:xfrm>
            <a:off x="629920" y="71120"/>
            <a:ext cx="11094720"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References</a:t>
            </a:r>
          </a:p>
        </p:txBody>
      </p:sp>
      <p:sp>
        <p:nvSpPr>
          <p:cNvPr id="4" name="TextBox 3">
            <a:extLst>
              <a:ext uri="{FF2B5EF4-FFF2-40B4-BE49-F238E27FC236}">
                <a16:creationId xmlns:a16="http://schemas.microsoft.com/office/drawing/2014/main" id="{2AA90CD1-1A87-4A62-A09C-C5F677DB802A}"/>
              </a:ext>
            </a:extLst>
          </p:cNvPr>
          <p:cNvSpPr txBox="1"/>
          <p:nvPr/>
        </p:nvSpPr>
        <p:spPr>
          <a:xfrm>
            <a:off x="344649" y="779006"/>
            <a:ext cx="11502701" cy="6555641"/>
          </a:xfrm>
          <a:prstGeom prst="rect">
            <a:avLst/>
          </a:prstGeom>
          <a:noFill/>
        </p:spPr>
        <p:txBody>
          <a:bodyPr wrap="none" rtlCol="0">
            <a:spAutoFit/>
          </a:bodyPr>
          <a:lstStyle/>
          <a:p>
            <a:r>
              <a:rPr lang="en-US" sz="2000" dirty="0">
                <a:solidFill>
                  <a:schemeClr val="bg1"/>
                </a:solidFill>
                <a:latin typeface="Calibri" panose="020F0502020204030204" pitchFamily="34" charset="0"/>
                <a:cs typeface="Calibri" panose="020F0502020204030204" pitchFamily="34" charset="0"/>
              </a:rPr>
              <a:t>Monroe, Will (August 14, 2017) </a:t>
            </a:r>
            <a:r>
              <a:rPr lang="en-US" sz="2000" i="1" dirty="0">
                <a:solidFill>
                  <a:schemeClr val="bg1"/>
                </a:solidFill>
                <a:latin typeface="Calibri" panose="020F0502020204030204" pitchFamily="34" charset="0"/>
                <a:cs typeface="Calibri" panose="020F0502020204030204" pitchFamily="34" charset="0"/>
              </a:rPr>
              <a:t>Logistic Regression Lecture Notes #22</a:t>
            </a:r>
          </a:p>
          <a:p>
            <a:r>
              <a:rPr lang="en-US" sz="2000" dirty="0">
                <a:solidFill>
                  <a:schemeClr val="bg1"/>
                </a:solidFill>
                <a:latin typeface="Calibri" panose="020F0502020204030204" pitchFamily="34" charset="0"/>
                <a:cs typeface="Calibri" panose="020F0502020204030204" pitchFamily="34" charset="0"/>
                <a:hlinkClick r:id="rId2"/>
              </a:rPr>
              <a:t>https://web.stanford.edu/class/archive/cs/cs109/cs109.1178/lectureHandouts/220-logistic-regression.pdf</a:t>
            </a:r>
            <a:endParaRPr lang="en-US" sz="2000" dirty="0">
              <a:solidFill>
                <a:schemeClr val="bg1"/>
              </a:solidFill>
              <a:latin typeface="Calibri" panose="020F0502020204030204" pitchFamily="34" charset="0"/>
              <a:cs typeface="Calibri" panose="020F0502020204030204" pitchFamily="34" charset="0"/>
            </a:endParaRPr>
          </a:p>
          <a:p>
            <a:endParaRPr lang="en-US"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Bhattacharyya, </a:t>
            </a:r>
            <a:r>
              <a:rPr lang="en-US" sz="2000" dirty="0" err="1">
                <a:solidFill>
                  <a:schemeClr val="bg1"/>
                </a:solidFill>
                <a:latin typeface="Calibri" panose="020F0502020204030204" pitchFamily="34" charset="0"/>
                <a:cs typeface="Calibri" panose="020F0502020204030204" pitchFamily="34" charset="0"/>
              </a:rPr>
              <a:t>Saptashwa</a:t>
            </a:r>
            <a:r>
              <a:rPr lang="en-US" sz="2000" dirty="0">
                <a:solidFill>
                  <a:schemeClr val="bg1"/>
                </a:solidFill>
                <a:latin typeface="Calibri" panose="020F0502020204030204" pitchFamily="34" charset="0"/>
                <a:cs typeface="Calibri" panose="020F0502020204030204" pitchFamily="34" charset="0"/>
              </a:rPr>
              <a:t> (2018) " 'Logit of Logistical Regression; Understanding the Fundamentals“</a:t>
            </a:r>
          </a:p>
          <a:p>
            <a:r>
              <a:rPr lang="en-US" sz="2000" dirty="0">
                <a:solidFill>
                  <a:schemeClr val="bg1"/>
                </a:solidFill>
                <a:latin typeface="Calibri" panose="020F0502020204030204" pitchFamily="34" charset="0"/>
                <a:cs typeface="Calibri" panose="020F0502020204030204" pitchFamily="34" charset="0"/>
                <a:hlinkClick r:id="rId3"/>
              </a:rPr>
              <a:t>https://towardsdatascience.com/logit-of-logistic-regression-understanding-the-fundamentals-f384152a33d1</a:t>
            </a:r>
            <a:endParaRPr lang="en-US" sz="2000" dirty="0">
              <a:solidFill>
                <a:schemeClr val="bg1"/>
              </a:solidFill>
              <a:latin typeface="Calibri" panose="020F0502020204030204" pitchFamily="34" charset="0"/>
              <a:cs typeface="Calibri" panose="020F0502020204030204" pitchFamily="34" charset="0"/>
            </a:endParaRPr>
          </a:p>
          <a:p>
            <a:endParaRPr lang="en-US"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G. </a:t>
            </a:r>
            <a:r>
              <a:rPr lang="en-US" sz="2000" dirty="0" err="1">
                <a:solidFill>
                  <a:schemeClr val="bg1"/>
                </a:solidFill>
                <a:latin typeface="Calibri" panose="020F0502020204030204" pitchFamily="34" charset="0"/>
                <a:cs typeface="Calibri" panose="020F0502020204030204" pitchFamily="34" charset="0"/>
              </a:rPr>
              <a:t>Rodr´ıguez</a:t>
            </a:r>
            <a:r>
              <a:rPr lang="en-US" sz="2000" dirty="0">
                <a:solidFill>
                  <a:schemeClr val="bg1"/>
                </a:solidFill>
                <a:latin typeface="Calibri" panose="020F0502020204030204" pitchFamily="34" charset="0"/>
                <a:cs typeface="Calibri" panose="020F0502020204030204" pitchFamily="34" charset="0"/>
              </a:rPr>
              <a:t> (2007) “Logit Models for Binary Data” </a:t>
            </a:r>
          </a:p>
          <a:p>
            <a:r>
              <a:rPr lang="en-US" sz="2000" dirty="0">
                <a:solidFill>
                  <a:schemeClr val="bg1"/>
                </a:solidFill>
                <a:latin typeface="Calibri" panose="020F0502020204030204" pitchFamily="34" charset="0"/>
                <a:cs typeface="Calibri" panose="020F0502020204030204" pitchFamily="34" charset="0"/>
                <a:hlinkClick r:id="rId4"/>
              </a:rPr>
              <a:t>https://data.princeton.edu/wws509/notes/c3.pdf</a:t>
            </a:r>
            <a:endParaRPr lang="en-US" sz="2000" dirty="0">
              <a:solidFill>
                <a:schemeClr val="bg1"/>
              </a:solidFill>
              <a:latin typeface="Calibri" panose="020F0502020204030204" pitchFamily="34" charset="0"/>
              <a:cs typeface="Calibri" panose="020F0502020204030204" pitchFamily="34" charset="0"/>
            </a:endParaRPr>
          </a:p>
          <a:p>
            <a:endParaRPr lang="en-US" sz="2000" dirty="0">
              <a:solidFill>
                <a:schemeClr val="bg1"/>
              </a:solidFill>
              <a:latin typeface="Calibri" panose="020F0502020204030204" pitchFamily="34" charset="0"/>
              <a:cs typeface="Calibri" panose="020F0502020204030204" pitchFamily="34" charset="0"/>
            </a:endParaRPr>
          </a:p>
          <a:p>
            <a:r>
              <a:rPr lang="en-US" sz="2000" dirty="0" err="1">
                <a:solidFill>
                  <a:schemeClr val="bg1"/>
                </a:solidFill>
                <a:latin typeface="Calibri" panose="020F0502020204030204" pitchFamily="34" charset="0"/>
                <a:cs typeface="Calibri" panose="020F0502020204030204" pitchFamily="34" charset="0"/>
              </a:rPr>
              <a:t>Folz</a:t>
            </a:r>
            <a:r>
              <a:rPr lang="en-US" sz="2000" dirty="0">
                <a:solidFill>
                  <a:schemeClr val="bg1"/>
                </a:solidFill>
                <a:latin typeface="Calibri" panose="020F0502020204030204" pitchFamily="34" charset="0"/>
                <a:cs typeface="Calibri" panose="020F0502020204030204" pitchFamily="34" charset="0"/>
              </a:rPr>
              <a:t>, Brandon (2015) “</a:t>
            </a:r>
            <a:r>
              <a:rPr lang="en-US" sz="2000" b="0" i="0" dirty="0">
                <a:solidFill>
                  <a:schemeClr val="bg1"/>
                </a:solidFill>
                <a:effectLst/>
                <a:latin typeface="Calibri" panose="020F0502020204030204" pitchFamily="34" charset="0"/>
                <a:cs typeface="Calibri" panose="020F0502020204030204" pitchFamily="34" charset="0"/>
              </a:rPr>
              <a:t>Statistics 101: Logistic Regression, Estimating the Probability”</a:t>
            </a:r>
            <a:endParaRPr lang="en-US"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hlinkClick r:id="rId5"/>
              </a:rPr>
              <a:t>https://www.youtube.com/watch?v=gcr3qy0SdGQ</a:t>
            </a:r>
            <a:endParaRPr lang="en-US" sz="2000" dirty="0">
              <a:solidFill>
                <a:schemeClr val="bg1"/>
              </a:solidFill>
              <a:latin typeface="Calibri" panose="020F0502020204030204" pitchFamily="34" charset="0"/>
              <a:cs typeface="Calibri" panose="020F0502020204030204" pitchFamily="34" charset="0"/>
            </a:endParaRPr>
          </a:p>
          <a:p>
            <a:endParaRPr lang="en-US"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Ramsey, Fred and Schafer, Daniel (2018) “The Statistical Sleuth”  print</a:t>
            </a:r>
          </a:p>
          <a:p>
            <a:endParaRPr lang="en-US" sz="2000" dirty="0">
              <a:solidFill>
                <a:schemeClr val="bg1"/>
              </a:solidFill>
              <a:latin typeface="Calibri" panose="020F0502020204030204" pitchFamily="34" charset="0"/>
              <a:cs typeface="Calibri" panose="020F0502020204030204" pitchFamily="34" charset="0"/>
            </a:endParaRPr>
          </a:p>
          <a:p>
            <a:r>
              <a:rPr lang="en-US" sz="2000" b="0" i="0" u="none" strike="noStrike" dirty="0">
                <a:solidFill>
                  <a:srgbClr val="2878A2"/>
                </a:solidFill>
                <a:effectLst/>
                <a:latin typeface="-apple-system"/>
                <a:hlinkClick r:id="rId6"/>
              </a:rPr>
              <a:t>Scikit-learn: Machine Learning in Python</a:t>
            </a:r>
            <a:r>
              <a:rPr lang="en-US" sz="2000" b="0" i="0" dirty="0">
                <a:solidFill>
                  <a:srgbClr val="212529"/>
                </a:solidFill>
                <a:effectLst/>
                <a:latin typeface="-apple-system"/>
              </a:rPr>
              <a:t>, </a:t>
            </a:r>
            <a:r>
              <a:rPr lang="en-US" sz="2000" b="0" i="0" dirty="0" err="1">
                <a:solidFill>
                  <a:srgbClr val="212529"/>
                </a:solidFill>
                <a:effectLst/>
                <a:latin typeface="-apple-system"/>
              </a:rPr>
              <a:t>Pedregosa</a:t>
            </a:r>
            <a:r>
              <a:rPr lang="en-US" sz="2000" b="0" i="0" dirty="0">
                <a:solidFill>
                  <a:srgbClr val="212529"/>
                </a:solidFill>
                <a:effectLst/>
                <a:latin typeface="-apple-system"/>
              </a:rPr>
              <a:t> </a:t>
            </a:r>
            <a:r>
              <a:rPr lang="en-US" sz="2000" b="0" i="1" dirty="0">
                <a:solidFill>
                  <a:srgbClr val="212529"/>
                </a:solidFill>
                <a:effectLst/>
                <a:latin typeface="-apple-system"/>
              </a:rPr>
              <a:t>et al.</a:t>
            </a:r>
            <a:r>
              <a:rPr lang="en-US" sz="2000" b="0" i="0" dirty="0">
                <a:solidFill>
                  <a:srgbClr val="212529"/>
                </a:solidFill>
                <a:effectLst/>
                <a:latin typeface="-apple-system"/>
              </a:rPr>
              <a:t>, JMLR 12, pp. 2825-2830, 2011.</a:t>
            </a:r>
          </a:p>
          <a:p>
            <a:endParaRPr lang="en-US" sz="2000" b="0" i="0" dirty="0">
              <a:solidFill>
                <a:srgbClr val="212529"/>
              </a:solidFill>
              <a:effectLst/>
              <a:latin typeface="-apple-system"/>
            </a:endParaRPr>
          </a:p>
          <a:p>
            <a:r>
              <a:rPr lang="en-US" sz="2000" dirty="0">
                <a:solidFill>
                  <a:schemeClr val="bg1"/>
                </a:solidFill>
                <a:latin typeface="Calibri" panose="020F0502020204030204" pitchFamily="34" charset="0"/>
                <a:cs typeface="Calibri" panose="020F0502020204030204" pitchFamily="34" charset="0"/>
                <a:hlinkClick r:id="rId7"/>
              </a:rPr>
              <a:t>https://www.kaggle.com/mathchi/diabetes-data-set</a:t>
            </a:r>
            <a:endParaRPr lang="en-US" sz="2000" dirty="0">
              <a:solidFill>
                <a:schemeClr val="bg1"/>
              </a:solidFill>
              <a:latin typeface="Calibri" panose="020F0502020204030204" pitchFamily="34" charset="0"/>
              <a:cs typeface="Calibri" panose="020F0502020204030204" pitchFamily="34" charset="0"/>
            </a:endParaRPr>
          </a:p>
          <a:p>
            <a:endParaRPr lang="en-US" sz="20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37725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E6F2E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CD8499-F9F5-4C13-9754-A9498B8B9018}"/>
              </a:ext>
            </a:extLst>
          </p:cNvPr>
          <p:cNvSpPr txBox="1"/>
          <p:nvPr/>
        </p:nvSpPr>
        <p:spPr>
          <a:xfrm>
            <a:off x="55880" y="6846"/>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How Logistic Regression is Used</a:t>
            </a:r>
          </a:p>
        </p:txBody>
      </p:sp>
      <p:sp>
        <p:nvSpPr>
          <p:cNvPr id="7" name="TextBox 6">
            <a:extLst>
              <a:ext uri="{FF2B5EF4-FFF2-40B4-BE49-F238E27FC236}">
                <a16:creationId xmlns:a16="http://schemas.microsoft.com/office/drawing/2014/main" id="{0E819CB7-91CE-4AB4-BD35-424441B5C730}"/>
              </a:ext>
            </a:extLst>
          </p:cNvPr>
          <p:cNvSpPr txBox="1"/>
          <p:nvPr/>
        </p:nvSpPr>
        <p:spPr>
          <a:xfrm>
            <a:off x="327660" y="966787"/>
            <a:ext cx="4714240" cy="5663089"/>
          </a:xfrm>
          <a:prstGeom prst="rect">
            <a:avLst/>
          </a:prstGeom>
          <a:noFill/>
        </p:spPr>
        <p:txBody>
          <a:bodyPr wrap="square">
            <a:spAutoFit/>
          </a:bodyPr>
          <a:lstStyle/>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Sample data where Target (or Dependent) Variable is Binary.   </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Outcome is the probability of the dependent variable given the independent variables: P(Y|X)  </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We are trying to determine the estimation of the probability of Y given X.  </a:t>
            </a:r>
          </a:p>
          <a:p>
            <a:pPr>
              <a:spcAft>
                <a:spcPts val="2400"/>
              </a:spcAft>
            </a:pPr>
            <a:endParaRPr lang="en-US" sz="2400" dirty="0">
              <a:solidFill>
                <a:schemeClr val="bg1"/>
              </a:solidFill>
              <a:latin typeface="Calibri" panose="020F0502020204030204" pitchFamily="34" charset="0"/>
              <a:cs typeface="Calibri" panose="020F0502020204030204" pitchFamily="34" charset="0"/>
            </a:endParaRPr>
          </a:p>
          <a:p>
            <a:pPr>
              <a:spcAft>
                <a:spcPts val="1200"/>
              </a:spcAft>
            </a:pPr>
            <a:endParaRPr lang="en-US" sz="20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solidFill>
                <a:schemeClr val="bg1"/>
              </a:solidFill>
              <a:latin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CCB38F3F-7F0E-4360-8DC9-C1DEC6910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82249" y="1119365"/>
            <a:ext cx="6404291" cy="4861288"/>
          </a:xfrm>
          <a:prstGeom prst="rect">
            <a:avLst/>
          </a:prstGeom>
          <a:solidFill>
            <a:srgbClr val="FFFFFF">
              <a:shade val="85000"/>
            </a:srgbClr>
          </a:solidFill>
          <a:ln w="635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6735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CD4D7AB-F04E-4B15-919C-26C74E4D1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122" y="722151"/>
            <a:ext cx="6102449" cy="46321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7CB137B-D818-465A-8F24-0490B2BAC941}"/>
              </a:ext>
            </a:extLst>
          </p:cNvPr>
          <p:cNvSpPr txBox="1"/>
          <p:nvPr/>
        </p:nvSpPr>
        <p:spPr>
          <a:xfrm>
            <a:off x="650240" y="14265"/>
            <a:ext cx="1109472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Logistic Regression Probability</a:t>
            </a:r>
          </a:p>
        </p:txBody>
      </p:sp>
      <p:pic>
        <p:nvPicPr>
          <p:cNvPr id="6" name="Picture 5">
            <a:extLst>
              <a:ext uri="{FF2B5EF4-FFF2-40B4-BE49-F238E27FC236}">
                <a16:creationId xmlns:a16="http://schemas.microsoft.com/office/drawing/2014/main" id="{8137CF7C-311C-46A0-9003-95D31CC9377A}"/>
              </a:ext>
            </a:extLst>
          </p:cNvPr>
          <p:cNvPicPr>
            <a:picLocks noChangeAspect="1"/>
          </p:cNvPicPr>
          <p:nvPr/>
        </p:nvPicPr>
        <p:blipFill rotWithShape="1">
          <a:blip r:embed="rId3"/>
          <a:srcRect l="11764" t="6474" r="3546" b="13027"/>
          <a:stretch/>
        </p:blipFill>
        <p:spPr>
          <a:xfrm>
            <a:off x="6845990" y="1527133"/>
            <a:ext cx="3596640" cy="3022205"/>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82FBE3-8C01-44EE-90A2-99D1CAC774CC}"/>
                  </a:ext>
                </a:extLst>
              </p:cNvPr>
              <p:cNvSpPr txBox="1"/>
              <p:nvPr/>
            </p:nvSpPr>
            <p:spPr>
              <a:xfrm>
                <a:off x="287654" y="722151"/>
                <a:ext cx="5078094" cy="7088735"/>
              </a:xfrm>
              <a:prstGeom prst="rect">
                <a:avLst/>
              </a:prstGeom>
              <a:noFill/>
            </p:spPr>
            <p:txBody>
              <a:bodyPr wrap="square">
                <a:spAutoFit/>
              </a:bodyPr>
              <a:lstStyle/>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Assumption that P(Y|X ) can be approximated by a sigmoid function which is applied to a linear combination of independent variables.    </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Estimated probability: </a:t>
                </a:r>
                <a14:m>
                  <m:oMath xmlns:m="http://schemas.openxmlformats.org/officeDocument/2006/math">
                    <m:acc>
                      <m:accPr>
                        <m:chr m:val="̂"/>
                        <m:ctrlPr>
                          <a:rPr lang="en-US" sz="2400" i="1" smtClean="0">
                            <a:solidFill>
                              <a:schemeClr val="bg1"/>
                            </a:solidFill>
                            <a:latin typeface="Cambria Math" panose="02040503050406030204" pitchFamily="18" charset="0"/>
                            <a:cs typeface="Calibri" panose="020F0502020204030204" pitchFamily="34" charset="0"/>
                          </a:rPr>
                        </m:ctrlPr>
                      </m:accPr>
                      <m:e>
                        <m:r>
                          <m:rPr>
                            <m:sty m:val="p"/>
                          </m:rPr>
                          <a:rPr lang="en-US" sz="2400" b="0" i="0" smtClean="0">
                            <a:solidFill>
                              <a:schemeClr val="bg1"/>
                            </a:solidFill>
                            <a:latin typeface="Cambria Math" panose="02040503050406030204" pitchFamily="18" charset="0"/>
                            <a:cs typeface="Calibri" panose="020F0502020204030204" pitchFamily="34" charset="0"/>
                          </a:rPr>
                          <m:t>P</m:t>
                        </m:r>
                      </m:e>
                    </m:acc>
                  </m:oMath>
                </a14:m>
                <a:r>
                  <a:rPr lang="en-US" sz="2400" dirty="0">
                    <a:solidFill>
                      <a:schemeClr val="bg1"/>
                    </a:solidFill>
                    <a:latin typeface="Calibri" panose="020F0502020204030204" pitchFamily="34" charset="0"/>
                    <a:cs typeface="Calibri" panose="020F0502020204030204" pitchFamily="34" charset="0"/>
                  </a:rPr>
                  <a:t>  Has to be between 0 and 1.</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First link independent variables to dependent variables using the Log Odds</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Sigmoid function will get us from the log odds of the independent variables to the probability</a:t>
                </a:r>
              </a:p>
              <a:p>
                <a:pPr marL="285750" indent="-285750">
                  <a:spcAft>
                    <a:spcPts val="2400"/>
                  </a:spcAft>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DB82FBE3-8C01-44EE-90A2-99D1CAC774CC}"/>
                  </a:ext>
                </a:extLst>
              </p:cNvPr>
              <p:cNvSpPr txBox="1">
                <a:spLocks noRot="1" noChangeAspect="1" noMove="1" noResize="1" noEditPoints="1" noAdjustHandles="1" noChangeArrowheads="1" noChangeShapeType="1" noTextEdit="1"/>
              </p:cNvSpPr>
              <p:nvPr/>
            </p:nvSpPr>
            <p:spPr>
              <a:xfrm>
                <a:off x="287654" y="722151"/>
                <a:ext cx="5078094" cy="7088735"/>
              </a:xfrm>
              <a:prstGeom prst="rect">
                <a:avLst/>
              </a:prstGeom>
              <a:blipFill>
                <a:blip r:embed="rId4"/>
                <a:stretch>
                  <a:fillRect l="-1561" t="-688" r="-1921"/>
                </a:stretch>
              </a:blipFill>
            </p:spPr>
            <p:txBody>
              <a:bodyPr/>
              <a:lstStyle/>
              <a:p>
                <a:r>
                  <a:rPr lang="en-US">
                    <a:noFill/>
                  </a:rPr>
                  <a:t> </a:t>
                </a:r>
              </a:p>
            </p:txBody>
          </p:sp>
        </mc:Fallback>
      </mc:AlternateContent>
    </p:spTree>
    <p:extLst>
      <p:ext uri="{BB962C8B-B14F-4D97-AF65-F5344CB8AC3E}">
        <p14:creationId xmlns:p14="http://schemas.microsoft.com/office/powerpoint/2010/main" val="303121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E6F2E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3" name="Table 13">
                <a:extLst>
                  <a:ext uri="{FF2B5EF4-FFF2-40B4-BE49-F238E27FC236}">
                    <a16:creationId xmlns:a16="http://schemas.microsoft.com/office/drawing/2014/main" id="{F7D9D5A6-13C8-45FC-9D5E-2DD031766EA2}"/>
                  </a:ext>
                </a:extLst>
              </p:cNvPr>
              <p:cNvGraphicFramePr>
                <a:graphicFrameLocks noGrp="1"/>
              </p:cNvGraphicFramePr>
              <p:nvPr>
                <p:extLst>
                  <p:ext uri="{D42A27DB-BD31-4B8C-83A1-F6EECF244321}">
                    <p14:modId xmlns:p14="http://schemas.microsoft.com/office/powerpoint/2010/main" val="548016910"/>
                  </p:ext>
                </p:extLst>
              </p:nvPr>
            </p:nvGraphicFramePr>
            <p:xfrm>
              <a:off x="0" y="919134"/>
              <a:ext cx="12192000" cy="5938866"/>
            </p:xfrm>
            <a:graphic>
              <a:graphicData uri="http://schemas.openxmlformats.org/drawingml/2006/table">
                <a:tbl>
                  <a:tblPr firstRow="1" bandRow="1">
                    <a:tableStyleId>{5C22544A-7EE6-4342-B048-85BDC9FD1C3A}</a:tableStyleId>
                  </a:tblPr>
                  <a:tblGrid>
                    <a:gridCol w="1878799">
                      <a:extLst>
                        <a:ext uri="{9D8B030D-6E8A-4147-A177-3AD203B41FA5}">
                          <a16:colId xmlns:a16="http://schemas.microsoft.com/office/drawing/2014/main" val="2376660413"/>
                        </a:ext>
                      </a:extLst>
                    </a:gridCol>
                    <a:gridCol w="5890215">
                      <a:extLst>
                        <a:ext uri="{9D8B030D-6E8A-4147-A177-3AD203B41FA5}">
                          <a16:colId xmlns:a16="http://schemas.microsoft.com/office/drawing/2014/main" val="3124066133"/>
                        </a:ext>
                      </a:extLst>
                    </a:gridCol>
                    <a:gridCol w="4422986">
                      <a:extLst>
                        <a:ext uri="{9D8B030D-6E8A-4147-A177-3AD203B41FA5}">
                          <a16:colId xmlns:a16="http://schemas.microsoft.com/office/drawing/2014/main" val="712963367"/>
                        </a:ext>
                      </a:extLst>
                    </a:gridCol>
                  </a:tblGrid>
                  <a:tr h="1195256">
                    <a:tc>
                      <a:txBody>
                        <a:bodyPr/>
                        <a:lstStyle/>
                        <a:p>
                          <a:r>
                            <a:rPr lang="en-US" sz="2400" b="1" i="0" dirty="0">
                              <a:solidFill>
                                <a:srgbClr val="333333"/>
                              </a:solidFill>
                              <a:effectLst/>
                              <a:latin typeface="Calibri" panose="020F0502020204030204" pitchFamily="34" charset="0"/>
                              <a:cs typeface="Calibri" panose="020F0502020204030204" pitchFamily="34" charset="0"/>
                            </a:rPr>
                            <a:t>Probability</a:t>
                          </a:r>
                          <a:endParaRPr lang="en-US" sz="2400" dirty="0">
                            <a:latin typeface="Calibri" panose="020F0502020204030204" pitchFamily="34" charset="0"/>
                            <a:cs typeface="Calibri" panose="020F0502020204030204" pitchFamily="34" charset="0"/>
                          </a:endParaRPr>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Calibri" panose="020F0502020204030204" pitchFamily="34" charset="0"/>
                              <a:cs typeface="Calibri" panose="020F0502020204030204" pitchFamily="34" charset="0"/>
                            </a:rPr>
                            <a:t>The number of times the event occurs divided by the number of times the event could occur (possible values range from 0 to 1)</a:t>
                          </a:r>
                          <a:endParaRPr lang="en-US" sz="2400" dirty="0">
                            <a:latin typeface="Calibri" panose="020F0502020204030204" pitchFamily="34" charset="0"/>
                            <a:cs typeface="Calibri" panose="020F0502020204030204" pitchFamily="34" charset="0"/>
                          </a:endParaRPr>
                        </a:p>
                      </a:txBody>
                      <a:tcPr>
                        <a:solidFill>
                          <a:schemeClr val="tx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800" b="0" i="1" smtClean="0">
                                        <a:solidFill>
                                          <a:schemeClr val="bg1"/>
                                        </a:solidFill>
                                        <a:latin typeface="Cambria Math" panose="02040503050406030204" pitchFamily="18" charset="0"/>
                                        <a:cs typeface="Calibri" panose="020F0502020204030204" pitchFamily="34" charset="0"/>
                                      </a:rPr>
                                    </m:ctrlPr>
                                  </m:fPr>
                                  <m:num>
                                    <m:r>
                                      <a:rPr lang="en-US" sz="1800" b="0" i="0" smtClean="0">
                                        <a:solidFill>
                                          <a:schemeClr val="bg1"/>
                                        </a:solidFill>
                                        <a:latin typeface="Cambria Math" panose="02040503050406030204" pitchFamily="18" charset="0"/>
                                        <a:cs typeface="Calibri" panose="020F0502020204030204" pitchFamily="34" charset="0"/>
                                      </a:rPr>
                                      <m:t># </m:t>
                                    </m:r>
                                    <m:r>
                                      <m:rPr>
                                        <m:sty m:val="p"/>
                                      </m:rPr>
                                      <a:rPr lang="en-US" sz="1800" b="0" i="0" smtClean="0">
                                        <a:solidFill>
                                          <a:schemeClr val="bg1"/>
                                        </a:solidFill>
                                        <a:latin typeface="Cambria Math" panose="02040503050406030204" pitchFamily="18" charset="0"/>
                                        <a:cs typeface="Calibri" panose="020F0502020204030204" pitchFamily="34" charset="0"/>
                                      </a:rPr>
                                      <m:t>Favorable</m:t>
                                    </m:r>
                                    <m:r>
                                      <a:rPr lang="en-US" sz="1800" b="0" i="0" smtClean="0">
                                        <a:solidFill>
                                          <a:schemeClr val="bg1"/>
                                        </a:solidFill>
                                        <a:latin typeface="Cambria Math" panose="02040503050406030204" pitchFamily="18" charset="0"/>
                                        <a:cs typeface="Calibri" panose="020F0502020204030204" pitchFamily="34" charset="0"/>
                                      </a:rPr>
                                      <m:t> </m:t>
                                    </m:r>
                                    <m:r>
                                      <m:rPr>
                                        <m:sty m:val="p"/>
                                      </m:rPr>
                                      <a:rPr lang="en-US" sz="1800" b="0" i="0" smtClean="0">
                                        <a:solidFill>
                                          <a:schemeClr val="bg1"/>
                                        </a:solidFill>
                                        <a:latin typeface="Cambria Math" panose="02040503050406030204" pitchFamily="18" charset="0"/>
                                        <a:cs typeface="Calibri" panose="020F0502020204030204" pitchFamily="34" charset="0"/>
                                      </a:rPr>
                                      <m:t>Outcomes</m:t>
                                    </m:r>
                                  </m:num>
                                  <m:den>
                                    <m:r>
                                      <a:rPr lang="en-US" sz="1800" b="0" i="0" smtClean="0">
                                        <a:solidFill>
                                          <a:schemeClr val="bg1"/>
                                        </a:solidFill>
                                        <a:latin typeface="Cambria Math" panose="02040503050406030204" pitchFamily="18" charset="0"/>
                                        <a:cs typeface="Calibri" panose="020F0502020204030204" pitchFamily="34" charset="0"/>
                                      </a:rPr>
                                      <m:t># </m:t>
                                    </m:r>
                                    <m:r>
                                      <m:rPr>
                                        <m:sty m:val="p"/>
                                      </m:rPr>
                                      <a:rPr lang="en-US" sz="1800" b="0" i="0" smtClean="0">
                                        <a:solidFill>
                                          <a:schemeClr val="bg1"/>
                                        </a:solidFill>
                                        <a:latin typeface="Cambria Math" panose="02040503050406030204" pitchFamily="18" charset="0"/>
                                        <a:cs typeface="Calibri" panose="020F0502020204030204" pitchFamily="34" charset="0"/>
                                      </a:rPr>
                                      <m:t>Possible</m:t>
                                    </m:r>
                                    <m:r>
                                      <a:rPr lang="en-US" sz="1800" b="0" i="0" smtClean="0">
                                        <a:solidFill>
                                          <a:schemeClr val="bg1"/>
                                        </a:solidFill>
                                        <a:latin typeface="Cambria Math" panose="02040503050406030204" pitchFamily="18" charset="0"/>
                                        <a:cs typeface="Calibri" panose="020F0502020204030204" pitchFamily="34" charset="0"/>
                                      </a:rPr>
                                      <m:t> </m:t>
                                    </m:r>
                                    <m:r>
                                      <m:rPr>
                                        <m:sty m:val="p"/>
                                      </m:rPr>
                                      <a:rPr lang="en-US" sz="1800" b="0" i="0" smtClean="0">
                                        <a:solidFill>
                                          <a:schemeClr val="bg1"/>
                                        </a:solidFill>
                                        <a:latin typeface="Cambria Math" panose="02040503050406030204" pitchFamily="18" charset="0"/>
                                        <a:cs typeface="Calibri" panose="020F0502020204030204" pitchFamily="34" charset="0"/>
                                      </a:rPr>
                                      <m:t>Outcomes</m:t>
                                    </m:r>
                                  </m:den>
                                </m:f>
                              </m:oMath>
                            </m:oMathPara>
                          </a14:m>
                          <a:endParaRPr lang="en-US" sz="1800" b="0" i="0" dirty="0">
                            <a:solidFill>
                              <a:schemeClr val="bg1"/>
                            </a:solidFill>
                            <a:latin typeface="Cambria Math" panose="02040503050406030204" pitchFamily="18" charset="0"/>
                            <a:cs typeface="Calibri" panose="020F0502020204030204" pitchFamily="34" charset="0"/>
                          </a:endParaRPr>
                        </a:p>
                        <a:p>
                          <a:pPr algn="ctr"/>
                          <a:endParaRPr lang="en-US" sz="1800" b="0" i="0" dirty="0">
                            <a:solidFill>
                              <a:schemeClr val="bg1"/>
                            </a:solidFill>
                            <a:latin typeface="Cambria Math" panose="02040503050406030204" pitchFamily="18" charset="0"/>
                            <a:cs typeface="Calibri" panose="020F0502020204030204" pitchFamily="34" charset="0"/>
                          </a:endParaRPr>
                        </a:p>
                        <a:p>
                          <a:pPr algn="ctr"/>
                          <a:r>
                            <a:rPr lang="en-US" sz="1800" b="0" i="0" dirty="0">
                              <a:solidFill>
                                <a:schemeClr val="bg1"/>
                              </a:solidFill>
                              <a:latin typeface="Calibri" panose="020F0502020204030204" pitchFamily="34" charset="0"/>
                              <a:cs typeface="Calibri" panose="020F0502020204030204" pitchFamily="34" charset="0"/>
                            </a:rPr>
                            <a:t>Can</a:t>
                          </a:r>
                          <a:r>
                            <a:rPr lang="en-US" sz="1800" b="0" i="0" baseline="0" dirty="0">
                              <a:solidFill>
                                <a:schemeClr val="bg1"/>
                              </a:solidFill>
                              <a:latin typeface="Calibri" panose="020F0502020204030204" pitchFamily="34" charset="0"/>
                              <a:cs typeface="Calibri" panose="020F0502020204030204" pitchFamily="34" charset="0"/>
                            </a:rPr>
                            <a:t> be denoted: </a:t>
                          </a:r>
                          <a14:m>
                            <m:oMath xmlns:m="http://schemas.openxmlformats.org/officeDocument/2006/math">
                              <m:r>
                                <m:rPr>
                                  <m:sty m:val="p"/>
                                </m:rPr>
                                <a:rPr lang="el-GR" sz="1800" b="0" i="0" smtClean="0">
                                  <a:solidFill>
                                    <a:schemeClr val="bg1"/>
                                  </a:solidFill>
                                  <a:latin typeface="Cambria Math" panose="02040503050406030204" pitchFamily="18" charset="0"/>
                                  <a:cs typeface="Calibri" panose="020F0502020204030204" pitchFamily="34" charset="0"/>
                                </a:rPr>
                                <m:t>π</m:t>
                              </m:r>
                            </m:oMath>
                          </a14:m>
                          <a:r>
                            <a:rPr lang="en-US" sz="1800" b="0" i="0" baseline="-25000" dirty="0" err="1">
                              <a:solidFill>
                                <a:schemeClr val="bg1"/>
                              </a:solidFill>
                              <a:latin typeface="Calibri" panose="020F0502020204030204" pitchFamily="34" charset="0"/>
                              <a:cs typeface="Calibri" panose="020F0502020204030204" pitchFamily="34" charset="0"/>
                            </a:rPr>
                            <a:t>i</a:t>
                          </a:r>
                          <a:r>
                            <a:rPr lang="en-US" sz="1800" b="0" i="0" baseline="-25000" dirty="0">
                              <a:solidFill>
                                <a:schemeClr val="bg1"/>
                              </a:solidFill>
                              <a:latin typeface="Calibri" panose="020F0502020204030204" pitchFamily="34" charset="0"/>
                              <a:cs typeface="Calibri" panose="020F0502020204030204" pitchFamily="34" charset="0"/>
                            </a:rPr>
                            <a:t>   </a:t>
                          </a:r>
                          <a:r>
                            <a:rPr lang="en-US" sz="1800" b="0" i="0" baseline="0" dirty="0">
                              <a:solidFill>
                                <a:schemeClr val="bg1"/>
                              </a:solidFill>
                              <a:latin typeface="Calibri" panose="020F0502020204030204" pitchFamily="34" charset="0"/>
                              <a:cs typeface="Calibri" panose="020F0502020204030204" pitchFamily="34" charset="0"/>
                            </a:rPr>
                            <a:t>and</a:t>
                          </a:r>
                          <a:r>
                            <a:rPr lang="en-US" sz="1800" b="0" i="0" baseline="-25000" dirty="0">
                              <a:solidFill>
                                <a:schemeClr val="bg1"/>
                              </a:solidFill>
                              <a:latin typeface="Calibri" panose="020F0502020204030204" pitchFamily="34" charset="0"/>
                              <a:cs typeface="Calibri" panose="020F0502020204030204" pitchFamily="34" charset="0"/>
                            </a:rPr>
                            <a:t>      </a:t>
                          </a:r>
                          <a:r>
                            <a:rPr lang="en-US" sz="1800" b="0" i="0" baseline="0" dirty="0">
                              <a:solidFill>
                                <a:schemeClr val="bg1"/>
                              </a:solidFill>
                              <a:latin typeface="Calibri" panose="020F0502020204030204" pitchFamily="34" charset="0"/>
                              <a:cs typeface="Calibri" panose="020F0502020204030204" pitchFamily="34" charset="0"/>
                            </a:rPr>
                            <a:t>1 -</a:t>
                          </a:r>
                          <a:r>
                            <a:rPr lang="en-US" sz="1800" b="0" i="0" baseline="-25000" dirty="0">
                              <a:solidFill>
                                <a:schemeClr val="bg1"/>
                              </a:solidFill>
                              <a:latin typeface="Calibri" panose="020F0502020204030204" pitchFamily="34" charset="0"/>
                              <a:cs typeface="Calibri" panose="020F0502020204030204" pitchFamily="34" charset="0"/>
                            </a:rPr>
                            <a:t> </a:t>
                          </a:r>
                          <a14:m>
                            <m:oMath xmlns:m="http://schemas.openxmlformats.org/officeDocument/2006/math">
                              <m:r>
                                <m:rPr>
                                  <m:sty m:val="p"/>
                                </m:rPr>
                                <a:rPr lang="el-GR" sz="1800" b="0" i="0" smtClean="0">
                                  <a:solidFill>
                                    <a:schemeClr val="bg1"/>
                                  </a:solidFill>
                                  <a:latin typeface="Cambria Math" panose="02040503050406030204" pitchFamily="18" charset="0"/>
                                  <a:cs typeface="Calibri" panose="020F0502020204030204" pitchFamily="34" charset="0"/>
                                </a:rPr>
                                <m:t>π</m:t>
                              </m:r>
                            </m:oMath>
                          </a14:m>
                          <a:r>
                            <a:rPr lang="en-US" sz="1800" b="0" i="0" baseline="-25000" dirty="0" err="1">
                              <a:solidFill>
                                <a:schemeClr val="bg1"/>
                              </a:solidFill>
                              <a:latin typeface="Calibri" panose="020F0502020204030204" pitchFamily="34" charset="0"/>
                              <a:cs typeface="Calibri" panose="020F0502020204030204" pitchFamily="34" charset="0"/>
                            </a:rPr>
                            <a:t>i</a:t>
                          </a:r>
                          <a:r>
                            <a:rPr lang="en-US" sz="1800" b="0" i="0" baseline="-25000" dirty="0">
                              <a:solidFill>
                                <a:schemeClr val="bg1"/>
                              </a:solidFill>
                              <a:latin typeface="Calibri" panose="020F0502020204030204" pitchFamily="34" charset="0"/>
                              <a:cs typeface="Calibri" panose="020F0502020204030204" pitchFamily="34" charset="0"/>
                            </a:rPr>
                            <a:t>    </a:t>
                          </a:r>
                          <a:r>
                            <a:rPr lang="en-US" sz="1800" b="0" i="0" baseline="0" dirty="0">
                              <a:solidFill>
                                <a:schemeClr val="bg1"/>
                              </a:solidFill>
                              <a:latin typeface="Calibri" panose="020F0502020204030204" pitchFamily="34" charset="0"/>
                              <a:cs typeface="Calibri" panose="020F0502020204030204" pitchFamily="34" charset="0"/>
                            </a:rPr>
                            <a:t>or </a:t>
                          </a:r>
                        </a:p>
                        <a:p>
                          <a:pPr algn="ctr"/>
                          <a:r>
                            <a:rPr lang="en-US" sz="1800" b="0" i="0" baseline="0" dirty="0">
                              <a:solidFill>
                                <a:schemeClr val="bg1"/>
                              </a:solidFill>
                              <a:latin typeface="Calibri" panose="020F0502020204030204" pitchFamily="34" charset="0"/>
                              <a:cs typeface="Calibri" panose="020F0502020204030204" pitchFamily="34" charset="0"/>
                            </a:rPr>
                            <a:t> </a:t>
                          </a:r>
                          <a:r>
                            <a:rPr lang="en-US" sz="1800" b="1" i="0" baseline="0" dirty="0">
                              <a:solidFill>
                                <a:schemeClr val="bg1"/>
                              </a:solidFill>
                              <a:latin typeface="Calibri" panose="020F0502020204030204" pitchFamily="34" charset="0"/>
                              <a:cs typeface="Calibri" panose="020F0502020204030204" pitchFamily="34" charset="0"/>
                            </a:rPr>
                            <a:t>P and 1-P</a:t>
                          </a:r>
                        </a:p>
                      </a:txBody>
                      <a:tcPr>
                        <a:solidFill>
                          <a:schemeClr val="tx1">
                            <a:lumMod val="95000"/>
                          </a:schemeClr>
                        </a:solidFill>
                      </a:tcPr>
                    </a:tc>
                    <a:extLst>
                      <a:ext uri="{0D108BD9-81ED-4DB2-BD59-A6C34878D82A}">
                        <a16:rowId xmlns:a16="http://schemas.microsoft.com/office/drawing/2014/main" val="104789681"/>
                      </a:ext>
                    </a:extLst>
                  </a:tr>
                  <a:tr h="1563028">
                    <a:tc>
                      <a:txBody>
                        <a:bodyPr/>
                        <a:lstStyle/>
                        <a:p>
                          <a:r>
                            <a:rPr lang="en-US" sz="2400" b="1" i="0" dirty="0">
                              <a:solidFill>
                                <a:schemeClr val="bg1"/>
                              </a:solidFill>
                              <a:effectLst/>
                              <a:latin typeface="Calibri" panose="020F0502020204030204" pitchFamily="34" charset="0"/>
                              <a:cs typeface="Calibri" panose="020F0502020204030204" pitchFamily="34" charset="0"/>
                            </a:rPr>
                            <a:t>Odds</a:t>
                          </a:r>
                          <a:endParaRPr lang="en-US" sz="240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Calibri" panose="020F0502020204030204" pitchFamily="34" charset="0"/>
                              <a:cs typeface="Calibri" panose="020F0502020204030204" pitchFamily="34" charset="0"/>
                            </a:rPr>
                            <a:t>The probability that an event will occur divided by the probability that the event will not occur: probability(success) / probability(failure)</a:t>
                          </a:r>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857919650"/>
                      </a:ext>
                    </a:extLst>
                  </a:tr>
                  <a:tr h="15630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i="0" dirty="0">
                              <a:solidFill>
                                <a:schemeClr val="bg1"/>
                              </a:solidFill>
                              <a:effectLst/>
                              <a:latin typeface="Calibri" panose="020F0502020204030204" pitchFamily="34" charset="0"/>
                              <a:cs typeface="Calibri" panose="020F0502020204030204" pitchFamily="34" charset="0"/>
                            </a:rPr>
                            <a:t>Odds Ratio</a:t>
                          </a:r>
                          <a:endParaRPr lang="en-US" sz="2400" dirty="0"/>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0" i="0" dirty="0">
                              <a:solidFill>
                                <a:srgbClr val="333333"/>
                              </a:solidFill>
                              <a:effectLst/>
                              <a:latin typeface="Calibri" panose="020F0502020204030204" pitchFamily="34" charset="0"/>
                              <a:cs typeface="Calibri" panose="020F0502020204030204" pitchFamily="34" charset="0"/>
                            </a:rPr>
                            <a:t>The ratio of the odds of success for one group divided by the odds of success for the other group.    Which group has better odds for success</a:t>
                          </a:r>
                        </a:p>
                      </a:txBody>
                      <a:tcPr>
                        <a:solidFill>
                          <a:schemeClr val="tx1">
                            <a:lumMod val="95000"/>
                          </a:schemeClr>
                        </a:solidFill>
                      </a:tcPr>
                    </a:tc>
                    <a:tc>
                      <a:txBody>
                        <a:bodyPr/>
                        <a:lstStyle/>
                        <a:p>
                          <a:endParaRPr lang="en-US" sz="2400" dirty="0"/>
                        </a:p>
                      </a:txBody>
                      <a:tcPr>
                        <a:solidFill>
                          <a:schemeClr val="tx1">
                            <a:lumMod val="95000"/>
                          </a:schemeClr>
                        </a:solidFill>
                      </a:tcPr>
                    </a:tc>
                    <a:extLst>
                      <a:ext uri="{0D108BD9-81ED-4DB2-BD59-A6C34878D82A}">
                        <a16:rowId xmlns:a16="http://schemas.microsoft.com/office/drawing/2014/main" val="1027898795"/>
                      </a:ext>
                    </a:extLst>
                  </a:tr>
                  <a:tr h="13774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i="0" dirty="0">
                              <a:solidFill>
                                <a:srgbClr val="333333"/>
                              </a:solidFill>
                              <a:effectLst/>
                              <a:latin typeface="Calibri" panose="020F0502020204030204" pitchFamily="34" charset="0"/>
                              <a:cs typeface="Calibri" panose="020F0502020204030204" pitchFamily="34" charset="0"/>
                            </a:rPr>
                            <a:t>Log Odds </a:t>
                          </a:r>
                          <a:endParaRPr lang="en-US" sz="2400" dirty="0"/>
                        </a:p>
                      </a:txBody>
                      <a:tcPr>
                        <a:noFill/>
                      </a:tcPr>
                    </a:tc>
                    <a:tc>
                      <a:txBody>
                        <a:bodyPr/>
                        <a:lstStyle/>
                        <a:p>
                          <a:r>
                            <a:rPr lang="en-US" sz="2400" b="0" i="0" dirty="0">
                              <a:solidFill>
                                <a:srgbClr val="333333"/>
                              </a:solidFill>
                              <a:effectLst/>
                              <a:latin typeface="Calibri" panose="020F0502020204030204" pitchFamily="34" charset="0"/>
                              <a:cs typeface="Calibri" panose="020F0502020204030204" pitchFamily="34" charset="0"/>
                            </a:rPr>
                            <a:t>Logit!   The natural log of the odds </a:t>
                          </a:r>
                          <a:endParaRPr lang="en-US" sz="2400" dirty="0"/>
                        </a:p>
                      </a:txBody>
                      <a:tcPr>
                        <a:noFill/>
                      </a:tcPr>
                    </a:tc>
                    <a:tc>
                      <a:txBody>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i="0" smtClean="0">
                                        <a:latin typeface="Cambria Math" panose="02040503050406030204" pitchFamily="18" charset="0"/>
                                      </a:rPr>
                                      <m:t>ln</m:t>
                                    </m:r>
                                  </m:fName>
                                  <m:e>
                                    <m:d>
                                      <m:dPr>
                                        <m:ctrlPr>
                                          <a:rPr lang="en-US" sz="2400" i="1" smtClean="0">
                                            <a:latin typeface="Cambria Math" panose="02040503050406030204" pitchFamily="18" charset="0"/>
                                          </a:rPr>
                                        </m:ctrlPr>
                                      </m:dPr>
                                      <m:e>
                                        <m:f>
                                          <m:fPr>
                                            <m:ctrlPr>
                                              <a:rPr lang="en-US" sz="2400" i="1" smtClean="0">
                                                <a:solidFill>
                                                  <a:schemeClr val="bg1"/>
                                                </a:solidFill>
                                                <a:latin typeface="Cambria Math" panose="02040503050406030204" pitchFamily="18" charset="0"/>
                                              </a:rPr>
                                            </m:ctrlPr>
                                          </m:fPr>
                                          <m:num>
                                            <m:r>
                                              <m:rPr>
                                                <m:sty m:val="p"/>
                                              </m:rPr>
                                              <a:rPr lang="en-US" sz="2400">
                                                <a:solidFill>
                                                  <a:schemeClr val="bg1"/>
                                                </a:solidFill>
                                                <a:latin typeface="Cambria Math" panose="02040503050406030204" pitchFamily="18" charset="0"/>
                                              </a:rPr>
                                              <m:t>p</m:t>
                                            </m:r>
                                          </m:num>
                                          <m:den>
                                            <m:r>
                                              <a:rPr lang="en-US" sz="2400" i="1">
                                                <a:solidFill>
                                                  <a:schemeClr val="bg1"/>
                                                </a:solidFill>
                                                <a:latin typeface="Cambria Math" panose="02040503050406030204" pitchFamily="18" charset="0"/>
                                              </a:rPr>
                                              <m:t>1−</m:t>
                                            </m:r>
                                            <m:r>
                                              <a:rPr lang="en-US" sz="2400" i="1">
                                                <a:solidFill>
                                                  <a:schemeClr val="bg1"/>
                                                </a:solidFill>
                                                <a:latin typeface="Cambria Math" panose="02040503050406030204" pitchFamily="18" charset="0"/>
                                              </a:rPr>
                                              <m:t>𝑝</m:t>
                                            </m:r>
                                          </m:den>
                                        </m:f>
                                      </m:e>
                                    </m:d>
                                  </m:e>
                                </m:func>
                              </m:oMath>
                            </m:oMathPara>
                          </a14:m>
                          <a:endParaRPr lang="en-US" sz="2400" dirty="0"/>
                        </a:p>
                      </a:txBody>
                      <a:tcPr>
                        <a:noFill/>
                      </a:tcPr>
                    </a:tc>
                    <a:extLst>
                      <a:ext uri="{0D108BD9-81ED-4DB2-BD59-A6C34878D82A}">
                        <a16:rowId xmlns:a16="http://schemas.microsoft.com/office/drawing/2014/main" val="2567963082"/>
                      </a:ext>
                    </a:extLst>
                  </a:tr>
                </a:tbl>
              </a:graphicData>
            </a:graphic>
          </p:graphicFrame>
        </mc:Choice>
        <mc:Fallback xmlns="">
          <p:graphicFrame>
            <p:nvGraphicFramePr>
              <p:cNvPr id="13" name="Table 13">
                <a:extLst>
                  <a:ext uri="{FF2B5EF4-FFF2-40B4-BE49-F238E27FC236}">
                    <a16:creationId xmlns:a16="http://schemas.microsoft.com/office/drawing/2014/main" id="{F7D9D5A6-13C8-45FC-9D5E-2DD031766EA2}"/>
                  </a:ext>
                </a:extLst>
              </p:cNvPr>
              <p:cNvGraphicFramePr>
                <a:graphicFrameLocks noGrp="1"/>
              </p:cNvGraphicFramePr>
              <p:nvPr>
                <p:extLst>
                  <p:ext uri="{D42A27DB-BD31-4B8C-83A1-F6EECF244321}">
                    <p14:modId xmlns:p14="http://schemas.microsoft.com/office/powerpoint/2010/main" val="548016910"/>
                  </p:ext>
                </p:extLst>
              </p:nvPr>
            </p:nvGraphicFramePr>
            <p:xfrm>
              <a:off x="0" y="919134"/>
              <a:ext cx="12192000" cy="5938866"/>
            </p:xfrm>
            <a:graphic>
              <a:graphicData uri="http://schemas.openxmlformats.org/drawingml/2006/table">
                <a:tbl>
                  <a:tblPr firstRow="1" bandRow="1">
                    <a:tableStyleId>{5C22544A-7EE6-4342-B048-85BDC9FD1C3A}</a:tableStyleId>
                  </a:tblPr>
                  <a:tblGrid>
                    <a:gridCol w="1878799">
                      <a:extLst>
                        <a:ext uri="{9D8B030D-6E8A-4147-A177-3AD203B41FA5}">
                          <a16:colId xmlns:a16="http://schemas.microsoft.com/office/drawing/2014/main" val="2376660413"/>
                        </a:ext>
                      </a:extLst>
                    </a:gridCol>
                    <a:gridCol w="5890215">
                      <a:extLst>
                        <a:ext uri="{9D8B030D-6E8A-4147-A177-3AD203B41FA5}">
                          <a16:colId xmlns:a16="http://schemas.microsoft.com/office/drawing/2014/main" val="3124066133"/>
                        </a:ext>
                      </a:extLst>
                    </a:gridCol>
                    <a:gridCol w="4422986">
                      <a:extLst>
                        <a:ext uri="{9D8B030D-6E8A-4147-A177-3AD203B41FA5}">
                          <a16:colId xmlns:a16="http://schemas.microsoft.com/office/drawing/2014/main" val="712963367"/>
                        </a:ext>
                      </a:extLst>
                    </a:gridCol>
                  </a:tblGrid>
                  <a:tr h="1435354">
                    <a:tc>
                      <a:txBody>
                        <a:bodyPr/>
                        <a:lstStyle/>
                        <a:p>
                          <a:r>
                            <a:rPr lang="en-US" sz="2400" b="1" i="0" dirty="0">
                              <a:solidFill>
                                <a:srgbClr val="333333"/>
                              </a:solidFill>
                              <a:effectLst/>
                              <a:latin typeface="Calibri" panose="020F0502020204030204" pitchFamily="34" charset="0"/>
                              <a:cs typeface="Calibri" panose="020F0502020204030204" pitchFamily="34" charset="0"/>
                            </a:rPr>
                            <a:t>Probability</a:t>
                          </a:r>
                          <a:endParaRPr lang="en-US" sz="2400" dirty="0">
                            <a:latin typeface="Calibri" panose="020F0502020204030204" pitchFamily="34" charset="0"/>
                            <a:cs typeface="Calibri" panose="020F0502020204030204" pitchFamily="34" charset="0"/>
                          </a:endParaRPr>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Calibri" panose="020F0502020204030204" pitchFamily="34" charset="0"/>
                              <a:cs typeface="Calibri" panose="020F0502020204030204" pitchFamily="34" charset="0"/>
                            </a:rPr>
                            <a:t>The number of times the event occurs divided by the number of times the event could occur (possible values range from 0 to 1)</a:t>
                          </a:r>
                          <a:endParaRPr lang="en-US" sz="2400" dirty="0">
                            <a:latin typeface="Calibri" panose="020F0502020204030204" pitchFamily="34" charset="0"/>
                            <a:cs typeface="Calibri" panose="020F0502020204030204" pitchFamily="34" charset="0"/>
                          </a:endParaRPr>
                        </a:p>
                      </a:txBody>
                      <a:tcPr>
                        <a:solidFill>
                          <a:schemeClr val="tx1">
                            <a:lumMod val="95000"/>
                          </a:schemeClr>
                        </a:solidFill>
                      </a:tcPr>
                    </a:tc>
                    <a:tc>
                      <a:txBody>
                        <a:bodyPr/>
                        <a:lstStyle/>
                        <a:p>
                          <a:endParaRPr lang="en-US"/>
                        </a:p>
                      </a:txBody>
                      <a:tcPr>
                        <a:blipFill>
                          <a:blip r:embed="rId3"/>
                          <a:stretch>
                            <a:fillRect l="-175758" t="-2966" r="-689" b="-314407"/>
                          </a:stretch>
                        </a:blipFill>
                      </a:tcPr>
                    </a:tc>
                    <a:extLst>
                      <a:ext uri="{0D108BD9-81ED-4DB2-BD59-A6C34878D82A}">
                        <a16:rowId xmlns:a16="http://schemas.microsoft.com/office/drawing/2014/main" val="104789681"/>
                      </a:ext>
                    </a:extLst>
                  </a:tr>
                  <a:tr h="1563028">
                    <a:tc>
                      <a:txBody>
                        <a:bodyPr/>
                        <a:lstStyle/>
                        <a:p>
                          <a:r>
                            <a:rPr lang="en-US" sz="2400" b="1" i="0" dirty="0">
                              <a:solidFill>
                                <a:schemeClr val="bg1"/>
                              </a:solidFill>
                              <a:effectLst/>
                              <a:latin typeface="Calibri" panose="020F0502020204030204" pitchFamily="34" charset="0"/>
                              <a:cs typeface="Calibri" panose="020F0502020204030204" pitchFamily="34" charset="0"/>
                            </a:rPr>
                            <a:t>Odds</a:t>
                          </a:r>
                          <a:endParaRPr lang="en-US" sz="240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i="0" dirty="0">
                              <a:solidFill>
                                <a:srgbClr val="333333"/>
                              </a:solidFill>
                              <a:effectLst/>
                              <a:latin typeface="Calibri" panose="020F0502020204030204" pitchFamily="34" charset="0"/>
                              <a:cs typeface="Calibri" panose="020F0502020204030204" pitchFamily="34" charset="0"/>
                            </a:rPr>
                            <a:t>The probability that an event will occur divided by the probability that the event will not occur: probability(success) / probability(failure)</a:t>
                          </a:r>
                          <a:endParaRPr lang="en-US" sz="2400" dirty="0"/>
                        </a:p>
                      </a:txBody>
                      <a:tcPr>
                        <a:noFill/>
                      </a:tcPr>
                    </a:tc>
                    <a:tc>
                      <a:txBody>
                        <a:bodyPr/>
                        <a:lstStyle/>
                        <a:p>
                          <a:endParaRPr lang="en-US" sz="2400" dirty="0"/>
                        </a:p>
                      </a:txBody>
                      <a:tcPr>
                        <a:noFill/>
                      </a:tcPr>
                    </a:tc>
                    <a:extLst>
                      <a:ext uri="{0D108BD9-81ED-4DB2-BD59-A6C34878D82A}">
                        <a16:rowId xmlns:a16="http://schemas.microsoft.com/office/drawing/2014/main" val="857919650"/>
                      </a:ext>
                    </a:extLst>
                  </a:tr>
                  <a:tr h="156302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i="0" dirty="0">
                              <a:solidFill>
                                <a:schemeClr val="bg1"/>
                              </a:solidFill>
                              <a:effectLst/>
                              <a:latin typeface="Calibri" panose="020F0502020204030204" pitchFamily="34" charset="0"/>
                              <a:cs typeface="Calibri" panose="020F0502020204030204" pitchFamily="34" charset="0"/>
                            </a:rPr>
                            <a:t>Odds Ratio</a:t>
                          </a:r>
                          <a:endParaRPr lang="en-US" sz="2400" dirty="0"/>
                        </a:p>
                      </a:txBody>
                      <a:tcPr>
                        <a:solidFill>
                          <a:schemeClr val="tx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0" i="0" dirty="0">
                              <a:solidFill>
                                <a:srgbClr val="333333"/>
                              </a:solidFill>
                              <a:effectLst/>
                              <a:latin typeface="Calibri" panose="020F0502020204030204" pitchFamily="34" charset="0"/>
                              <a:cs typeface="Calibri" panose="020F0502020204030204" pitchFamily="34" charset="0"/>
                            </a:rPr>
                            <a:t>The ratio of the odds of success for one group divided by the odds of success for the other group.    Which group has better odds for success</a:t>
                          </a:r>
                        </a:p>
                      </a:txBody>
                      <a:tcPr>
                        <a:solidFill>
                          <a:schemeClr val="tx1">
                            <a:lumMod val="95000"/>
                          </a:schemeClr>
                        </a:solidFill>
                      </a:tcPr>
                    </a:tc>
                    <a:tc>
                      <a:txBody>
                        <a:bodyPr/>
                        <a:lstStyle/>
                        <a:p>
                          <a:endParaRPr lang="en-US" sz="2400" dirty="0"/>
                        </a:p>
                      </a:txBody>
                      <a:tcPr>
                        <a:solidFill>
                          <a:schemeClr val="tx1">
                            <a:lumMod val="95000"/>
                          </a:schemeClr>
                        </a:solidFill>
                      </a:tcPr>
                    </a:tc>
                    <a:extLst>
                      <a:ext uri="{0D108BD9-81ED-4DB2-BD59-A6C34878D82A}">
                        <a16:rowId xmlns:a16="http://schemas.microsoft.com/office/drawing/2014/main" val="1027898795"/>
                      </a:ext>
                    </a:extLst>
                  </a:tr>
                  <a:tr h="13774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i="0" dirty="0">
                              <a:solidFill>
                                <a:srgbClr val="333333"/>
                              </a:solidFill>
                              <a:effectLst/>
                              <a:latin typeface="Calibri" panose="020F0502020204030204" pitchFamily="34" charset="0"/>
                              <a:cs typeface="Calibri" panose="020F0502020204030204" pitchFamily="34" charset="0"/>
                            </a:rPr>
                            <a:t>Log Odds </a:t>
                          </a:r>
                          <a:endParaRPr lang="en-US" sz="2400" dirty="0"/>
                        </a:p>
                      </a:txBody>
                      <a:tcPr>
                        <a:noFill/>
                      </a:tcPr>
                    </a:tc>
                    <a:tc>
                      <a:txBody>
                        <a:bodyPr/>
                        <a:lstStyle/>
                        <a:p>
                          <a:r>
                            <a:rPr lang="en-US" sz="2400" b="0" i="0" dirty="0">
                              <a:solidFill>
                                <a:srgbClr val="333333"/>
                              </a:solidFill>
                              <a:effectLst/>
                              <a:latin typeface="Calibri" panose="020F0502020204030204" pitchFamily="34" charset="0"/>
                              <a:cs typeface="Calibri" panose="020F0502020204030204" pitchFamily="34" charset="0"/>
                            </a:rPr>
                            <a:t>Logit!   The natural log of the odds </a:t>
                          </a:r>
                          <a:endParaRPr lang="en-US" sz="2400" dirty="0"/>
                        </a:p>
                      </a:txBody>
                      <a:tcPr>
                        <a:noFill/>
                      </a:tcPr>
                    </a:tc>
                    <a:tc>
                      <a:txBody>
                        <a:bodyPr/>
                        <a:lstStyle/>
                        <a:p>
                          <a:endParaRPr lang="en-US"/>
                        </a:p>
                      </a:txBody>
                      <a:tcPr>
                        <a:blipFill>
                          <a:blip r:embed="rId3"/>
                          <a:stretch>
                            <a:fillRect l="-175758" t="-334513" r="-689" b="-1327"/>
                          </a:stretch>
                        </a:blipFill>
                      </a:tcPr>
                    </a:tc>
                    <a:extLst>
                      <a:ext uri="{0D108BD9-81ED-4DB2-BD59-A6C34878D82A}">
                        <a16:rowId xmlns:a16="http://schemas.microsoft.com/office/drawing/2014/main" val="2567963082"/>
                      </a:ext>
                    </a:extLst>
                  </a:tr>
                </a:tbl>
              </a:graphicData>
            </a:graphic>
          </p:graphicFrame>
        </mc:Fallback>
      </mc:AlternateContent>
      <p:sp>
        <p:nvSpPr>
          <p:cNvPr id="6" name="TextBox 5">
            <a:extLst>
              <a:ext uri="{FF2B5EF4-FFF2-40B4-BE49-F238E27FC236}">
                <a16:creationId xmlns:a16="http://schemas.microsoft.com/office/drawing/2014/main" id="{D9CD8499-F9F5-4C13-9754-A9498B8B9018}"/>
              </a:ext>
            </a:extLst>
          </p:cNvPr>
          <p:cNvSpPr txBox="1"/>
          <p:nvPr/>
        </p:nvSpPr>
        <p:spPr>
          <a:xfrm>
            <a:off x="55880" y="6846"/>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Probability,  Odds, Odds Ratio and Log Odds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EFEFB8-0FC9-48D7-A6C9-5B2BB7C2B991}"/>
                  </a:ext>
                </a:extLst>
              </p:cNvPr>
              <p:cNvSpPr txBox="1"/>
              <p:nvPr/>
            </p:nvSpPr>
            <p:spPr>
              <a:xfrm flipH="1">
                <a:off x="10633911" y="4006393"/>
                <a:ext cx="1693115" cy="12392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f>
                            <m:fPr>
                              <m:ctrlPr>
                                <a:rPr lang="en-US" sz="2400" i="1">
                                  <a:solidFill>
                                    <a:schemeClr val="bg1"/>
                                  </a:solidFill>
                                  <a:latin typeface="Cambria Math" panose="02040503050406030204" pitchFamily="18" charset="0"/>
                                </a:rPr>
                              </m:ctrlPr>
                            </m:fPr>
                            <m:num>
                              <m:r>
                                <m:rPr>
                                  <m:sty m:val="p"/>
                                </m:rPr>
                                <a:rPr lang="en-US" sz="2400">
                                  <a:solidFill>
                                    <a:schemeClr val="bg1"/>
                                  </a:solidFill>
                                  <a:latin typeface="Cambria Math" panose="02040503050406030204" pitchFamily="18" charset="0"/>
                                </a:rPr>
                                <m:t>p</m:t>
                              </m:r>
                            </m:num>
                            <m:den>
                              <m:r>
                                <a:rPr lang="en-US" sz="2400" i="1">
                                  <a:solidFill>
                                    <a:schemeClr val="bg1"/>
                                  </a:solidFill>
                                  <a:latin typeface="Cambria Math" panose="02040503050406030204" pitchFamily="18" charset="0"/>
                                </a:rPr>
                                <m:t>1−</m:t>
                              </m:r>
                              <m:r>
                                <a:rPr lang="en-US" sz="2400" i="1">
                                  <a:solidFill>
                                    <a:schemeClr val="bg1"/>
                                  </a:solidFill>
                                  <a:latin typeface="Cambria Math" panose="02040503050406030204" pitchFamily="18" charset="0"/>
                                </a:rPr>
                                <m:t>𝑝</m:t>
                              </m:r>
                            </m:den>
                          </m:f>
                        </m:num>
                        <m:den>
                          <m:f>
                            <m:fPr>
                              <m:ctrlPr>
                                <a:rPr lang="en-US" sz="2400" i="1">
                                  <a:solidFill>
                                    <a:schemeClr val="bg1"/>
                                  </a:solidFill>
                                  <a:latin typeface="Cambria Math" panose="02040503050406030204" pitchFamily="18" charset="0"/>
                                </a:rPr>
                              </m:ctrlPr>
                            </m:fPr>
                            <m:num>
                              <m:r>
                                <m:rPr>
                                  <m:sty m:val="p"/>
                                </m:rPr>
                                <a:rPr lang="en-US" sz="2400">
                                  <a:solidFill>
                                    <a:schemeClr val="bg1"/>
                                  </a:solidFill>
                                  <a:latin typeface="Cambria Math" panose="02040503050406030204" pitchFamily="18" charset="0"/>
                                </a:rPr>
                                <m:t>p</m:t>
                              </m:r>
                            </m:num>
                            <m:den>
                              <m:r>
                                <a:rPr lang="en-US" sz="2400" i="1">
                                  <a:solidFill>
                                    <a:schemeClr val="bg1"/>
                                  </a:solidFill>
                                  <a:latin typeface="Cambria Math" panose="02040503050406030204" pitchFamily="18" charset="0"/>
                                </a:rPr>
                                <m:t>1−</m:t>
                              </m:r>
                              <m:r>
                                <a:rPr lang="en-US" sz="2400" i="1">
                                  <a:solidFill>
                                    <a:schemeClr val="bg1"/>
                                  </a:solidFill>
                                  <a:latin typeface="Cambria Math" panose="02040503050406030204" pitchFamily="18" charset="0"/>
                                </a:rPr>
                                <m:t>𝑝</m:t>
                              </m:r>
                            </m:den>
                          </m:f>
                        </m:den>
                      </m:f>
                    </m:oMath>
                  </m:oMathPara>
                </a14:m>
                <a:endParaRPr lang="en-US" sz="2400" dirty="0"/>
              </a:p>
            </p:txBody>
          </p:sp>
        </mc:Choice>
        <mc:Fallback xmlns="">
          <p:sp>
            <p:nvSpPr>
              <p:cNvPr id="17" name="TextBox 16">
                <a:extLst>
                  <a:ext uri="{FF2B5EF4-FFF2-40B4-BE49-F238E27FC236}">
                    <a16:creationId xmlns:a16="http://schemas.microsoft.com/office/drawing/2014/main" id="{A4EFEFB8-0FC9-48D7-A6C9-5B2BB7C2B991}"/>
                  </a:ext>
                </a:extLst>
              </p:cNvPr>
              <p:cNvSpPr txBox="1">
                <a:spLocks noRot="1" noChangeAspect="1" noMove="1" noResize="1" noEditPoints="1" noAdjustHandles="1" noChangeArrowheads="1" noChangeShapeType="1" noTextEdit="1"/>
              </p:cNvSpPr>
              <p:nvPr/>
            </p:nvSpPr>
            <p:spPr>
              <a:xfrm flipH="1">
                <a:off x="10633911" y="4006393"/>
                <a:ext cx="1693115" cy="12392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9AB4DFE-61A9-4697-B60D-8043B9C736BA}"/>
                  </a:ext>
                </a:extLst>
              </p:cNvPr>
              <p:cNvSpPr txBox="1"/>
              <p:nvPr/>
            </p:nvSpPr>
            <p:spPr>
              <a:xfrm flipH="1">
                <a:off x="7594621" y="4084587"/>
                <a:ext cx="2958662" cy="7669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m:rPr>
                              <m:sty m:val="p"/>
                            </m:rPr>
                            <a:rPr lang="en-US" sz="2400" b="0" i="0" smtClean="0">
                              <a:solidFill>
                                <a:schemeClr val="bg1"/>
                              </a:solidFill>
                              <a:latin typeface="Cambria Math" panose="02040503050406030204" pitchFamily="18" charset="0"/>
                            </a:rPr>
                            <m:t>Odds</m:t>
                          </m:r>
                          <m:r>
                            <a:rPr lang="en-US" sz="2400" b="0" i="0"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𝑜𝑓</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𝑔𝑟𝑜𝑢𝑝</m:t>
                          </m:r>
                          <m:r>
                            <a:rPr lang="en-US" sz="2400" b="0" i="1" smtClean="0">
                              <a:solidFill>
                                <a:schemeClr val="bg1"/>
                              </a:solidFill>
                              <a:latin typeface="Cambria Math" panose="02040503050406030204" pitchFamily="18" charset="0"/>
                            </a:rPr>
                            <m:t> 1</m:t>
                          </m:r>
                        </m:num>
                        <m:den>
                          <m:r>
                            <a:rPr lang="en-US" sz="2400" b="0" i="1" smtClean="0">
                              <a:solidFill>
                                <a:schemeClr val="bg1"/>
                              </a:solidFill>
                              <a:latin typeface="Cambria Math" panose="02040503050406030204" pitchFamily="18" charset="0"/>
                            </a:rPr>
                            <m:t>𝑂𝑑𝑑𝑠</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𝑜𝑓</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𝑔𝑟𝑜𝑢𝑝</m:t>
                          </m:r>
                          <m:r>
                            <a:rPr lang="en-US" sz="2400" b="0" i="1" smtClean="0">
                              <a:solidFill>
                                <a:schemeClr val="bg1"/>
                              </a:solidFill>
                              <a:latin typeface="Cambria Math" panose="02040503050406030204" pitchFamily="18" charset="0"/>
                            </a:rPr>
                            <m:t> 2</m:t>
                          </m:r>
                        </m:den>
                      </m:f>
                    </m:oMath>
                  </m:oMathPara>
                </a14:m>
                <a:endParaRPr lang="en-US" sz="2400" dirty="0"/>
              </a:p>
            </p:txBody>
          </p:sp>
        </mc:Choice>
        <mc:Fallback xmlns="">
          <p:sp>
            <p:nvSpPr>
              <p:cNvPr id="18" name="TextBox 17">
                <a:extLst>
                  <a:ext uri="{FF2B5EF4-FFF2-40B4-BE49-F238E27FC236}">
                    <a16:creationId xmlns:a16="http://schemas.microsoft.com/office/drawing/2014/main" id="{49AB4DFE-61A9-4697-B60D-8043B9C736BA}"/>
                  </a:ext>
                </a:extLst>
              </p:cNvPr>
              <p:cNvSpPr txBox="1">
                <a:spLocks noRot="1" noChangeAspect="1" noMove="1" noResize="1" noEditPoints="1" noAdjustHandles="1" noChangeArrowheads="1" noChangeShapeType="1" noTextEdit="1"/>
              </p:cNvSpPr>
              <p:nvPr/>
            </p:nvSpPr>
            <p:spPr>
              <a:xfrm flipH="1">
                <a:off x="7594621" y="4084587"/>
                <a:ext cx="2958662" cy="766941"/>
              </a:xfrm>
              <a:prstGeom prst="rect">
                <a:avLst/>
              </a:prstGeom>
              <a:blipFill>
                <a:blip r:embed="rId5"/>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8F2D641-F67E-4427-A0A8-8E0C5EE6937E}"/>
              </a:ext>
            </a:extLst>
          </p:cNvPr>
          <p:cNvSpPr txBox="1"/>
          <p:nvPr/>
        </p:nvSpPr>
        <p:spPr>
          <a:xfrm>
            <a:off x="10472654" y="4006393"/>
            <a:ext cx="840272"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cs typeface="Calibri" panose="020F0502020204030204" pitchFamily="34" charset="0"/>
              </a:rPr>
              <a:t>or</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CAFDF3-58F1-4C9B-B446-7B200265F245}"/>
                  </a:ext>
                </a:extLst>
              </p:cNvPr>
              <p:cNvSpPr txBox="1"/>
              <p:nvPr/>
            </p:nvSpPr>
            <p:spPr>
              <a:xfrm flipH="1">
                <a:off x="9057669" y="2486684"/>
                <a:ext cx="1693115" cy="6946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m:rPr>
                              <m:sty m:val="p"/>
                            </m:rPr>
                            <a:rPr lang="en-US" sz="2400">
                              <a:solidFill>
                                <a:schemeClr val="bg1"/>
                              </a:solidFill>
                              <a:latin typeface="Cambria Math" panose="02040503050406030204" pitchFamily="18" charset="0"/>
                            </a:rPr>
                            <m:t>p</m:t>
                          </m:r>
                        </m:num>
                        <m:den>
                          <m:r>
                            <a:rPr lang="en-US" sz="2400" i="1">
                              <a:solidFill>
                                <a:schemeClr val="bg1"/>
                              </a:solidFill>
                              <a:latin typeface="Cambria Math" panose="02040503050406030204" pitchFamily="18" charset="0"/>
                            </a:rPr>
                            <m:t>1−</m:t>
                          </m:r>
                          <m:r>
                            <a:rPr lang="en-US" sz="2400" i="1">
                              <a:solidFill>
                                <a:schemeClr val="bg1"/>
                              </a:solidFill>
                              <a:latin typeface="Cambria Math" panose="02040503050406030204" pitchFamily="18" charset="0"/>
                            </a:rPr>
                            <m:t>𝑝</m:t>
                          </m:r>
                        </m:den>
                      </m:f>
                    </m:oMath>
                  </m:oMathPara>
                </a14:m>
                <a:endParaRPr lang="en-US" sz="2400" dirty="0"/>
              </a:p>
            </p:txBody>
          </p:sp>
        </mc:Choice>
        <mc:Fallback xmlns="">
          <p:sp>
            <p:nvSpPr>
              <p:cNvPr id="21" name="TextBox 20">
                <a:extLst>
                  <a:ext uri="{FF2B5EF4-FFF2-40B4-BE49-F238E27FC236}">
                    <a16:creationId xmlns:a16="http://schemas.microsoft.com/office/drawing/2014/main" id="{DCCAFDF3-58F1-4C9B-B446-7B200265F245}"/>
                  </a:ext>
                </a:extLst>
              </p:cNvPr>
              <p:cNvSpPr txBox="1">
                <a:spLocks noRot="1" noChangeAspect="1" noMove="1" noResize="1" noEditPoints="1" noAdjustHandles="1" noChangeArrowheads="1" noChangeShapeType="1" noTextEdit="1"/>
              </p:cNvSpPr>
              <p:nvPr/>
            </p:nvSpPr>
            <p:spPr>
              <a:xfrm flipH="1">
                <a:off x="9057669" y="2486684"/>
                <a:ext cx="1693115" cy="69461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7592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B137B-D818-465A-8F24-0490B2BAC941}"/>
              </a:ext>
            </a:extLst>
          </p:cNvPr>
          <p:cNvSpPr txBox="1"/>
          <p:nvPr/>
        </p:nvSpPr>
        <p:spPr>
          <a:xfrm>
            <a:off x="650240" y="14265"/>
            <a:ext cx="1109472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Log odds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82FBE3-8C01-44EE-90A2-99D1CAC774CC}"/>
                  </a:ext>
                </a:extLst>
              </p:cNvPr>
              <p:cNvSpPr txBox="1"/>
              <p:nvPr/>
            </p:nvSpPr>
            <p:spPr>
              <a:xfrm>
                <a:off x="287654" y="722151"/>
                <a:ext cx="11457306" cy="4503412"/>
              </a:xfrm>
              <a:prstGeom prst="rect">
                <a:avLst/>
              </a:prstGeom>
              <a:noFill/>
            </p:spPr>
            <p:txBody>
              <a:bodyPr wrap="square">
                <a:spAutoFit/>
              </a:bodyPr>
              <a:lstStyle/>
              <a:p>
                <a:pPr marL="285750" indent="-285750">
                  <a:spcAft>
                    <a:spcPts val="2400"/>
                  </a:spcAft>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Since </a:t>
                </a:r>
                <a14:m>
                  <m:oMath xmlns:m="http://schemas.openxmlformats.org/officeDocument/2006/math">
                    <m:acc>
                      <m:accPr>
                        <m:chr m:val="̂"/>
                        <m:ctrlPr>
                          <a:rPr lang="en-US" sz="2400" i="1" smtClean="0">
                            <a:solidFill>
                              <a:schemeClr val="bg1"/>
                            </a:solidFill>
                            <a:latin typeface="Cambria Math" panose="02040503050406030204" pitchFamily="18" charset="0"/>
                            <a:cs typeface="Calibri" panose="020F0502020204030204" pitchFamily="34" charset="0"/>
                          </a:rPr>
                        </m:ctrlPr>
                      </m:accPr>
                      <m:e>
                        <m:r>
                          <m:rPr>
                            <m:sty m:val="p"/>
                          </m:rPr>
                          <a:rPr lang="en-US" sz="2400" b="0" i="0" smtClean="0">
                            <a:solidFill>
                              <a:schemeClr val="bg1"/>
                            </a:solidFill>
                            <a:latin typeface="Cambria Math" panose="02040503050406030204" pitchFamily="18" charset="0"/>
                            <a:cs typeface="Calibri" panose="020F0502020204030204" pitchFamily="34" charset="0"/>
                          </a:rPr>
                          <m:t>P</m:t>
                        </m:r>
                      </m:e>
                    </m:acc>
                    <m:r>
                      <a:rPr lang="en-US" sz="2400" b="0" i="1" smtClean="0">
                        <a:solidFill>
                          <a:schemeClr val="bg1"/>
                        </a:solidFill>
                        <a:latin typeface="Cambria Math" panose="02040503050406030204" pitchFamily="18" charset="0"/>
                        <a:cs typeface="Calibri" panose="020F0502020204030204" pitchFamily="34" charset="0"/>
                      </a:rPr>
                      <m:t> </m:t>
                    </m:r>
                  </m:oMath>
                </a14:m>
                <a:r>
                  <a:rPr lang="en-US" sz="2400" dirty="0">
                    <a:solidFill>
                      <a:schemeClr val="bg1"/>
                    </a:solidFill>
                    <a:latin typeface="Calibri" panose="020F0502020204030204" pitchFamily="34" charset="0"/>
                    <a:cs typeface="Calibri" panose="020F0502020204030204" pitchFamily="34" charset="0"/>
                  </a:rPr>
                  <a:t>has to be between 0 and 1, we need to look at the Log Odds</a:t>
                </a:r>
              </a:p>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Logistic Regression equation:</a:t>
                </a:r>
              </a:p>
              <a:p>
                <a:pPr marL="285750" indent="-285750">
                  <a:spcAft>
                    <a:spcPts val="2400"/>
                  </a:spcAft>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a:spcAft>
                    <a:spcPts val="2400"/>
                  </a:spcAft>
                </a:pPr>
                <a:endParaRPr lang="en-US" sz="2400" dirty="0">
                  <a:solidFill>
                    <a:schemeClr val="bg1"/>
                  </a:solidFill>
                  <a:latin typeface="Calibri" panose="020F0502020204030204" pitchFamily="34" charset="0"/>
                  <a:cs typeface="Calibri" panose="020F0502020204030204" pitchFamily="34" charset="0"/>
                </a:endParaRPr>
              </a:p>
              <a:p>
                <a:pPr>
                  <a:spcAft>
                    <a:spcPts val="1200"/>
                  </a:spcAft>
                </a:pPr>
                <a:endParaRPr lang="en-US" sz="20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solidFill>
                    <a:schemeClr val="bg1"/>
                  </a:solidFill>
                  <a:latin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DB82FBE3-8C01-44EE-90A2-99D1CAC774CC}"/>
                  </a:ext>
                </a:extLst>
              </p:cNvPr>
              <p:cNvSpPr txBox="1">
                <a:spLocks noRot="1" noChangeAspect="1" noMove="1" noResize="1" noEditPoints="1" noAdjustHandles="1" noChangeArrowheads="1" noChangeShapeType="1" noTextEdit="1"/>
              </p:cNvSpPr>
              <p:nvPr/>
            </p:nvSpPr>
            <p:spPr>
              <a:xfrm>
                <a:off x="287654" y="722151"/>
                <a:ext cx="11457306" cy="4503412"/>
              </a:xfrm>
              <a:prstGeom prst="rect">
                <a:avLst/>
              </a:prstGeom>
              <a:blipFill>
                <a:blip r:embed="rId2"/>
                <a:stretch>
                  <a:fillRect l="-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9E597ED-F83F-4CE3-8EA2-850BAAF551DD}"/>
                  </a:ext>
                </a:extLst>
              </p:cNvPr>
              <p:cNvSpPr txBox="1"/>
              <p:nvPr/>
            </p:nvSpPr>
            <p:spPr>
              <a:xfrm>
                <a:off x="2677886" y="2973857"/>
                <a:ext cx="5780315" cy="653128"/>
              </a:xfrm>
              <a:prstGeom prst="rect">
                <a:avLst/>
              </a:prstGeom>
              <a:solidFill>
                <a:schemeClr val="tx1"/>
              </a:solidFill>
            </p:spPr>
            <p:txBody>
              <a:bodyPr wrap="square" lIns="0" tIns="0" rIns="0" bIns="0" rtlCol="0">
                <a:spAutoFit/>
              </a:bodyPr>
              <a:lstStyle/>
              <a:p>
                <a:pPr algn="ctr"/>
                <a14:m>
                  <m:oMath xmlns:m="http://schemas.openxmlformats.org/officeDocument/2006/math">
                    <m:r>
                      <m:rPr>
                        <m:nor/>
                      </m:rPr>
                      <a:rPr lang="en-US" sz="2400" dirty="0" smtClean="0">
                        <a:solidFill>
                          <a:schemeClr val="accent6">
                            <a:lumMod val="75000"/>
                          </a:schemeClr>
                        </a:solidFill>
                        <a:latin typeface="Calibri" panose="020F0502020204030204" pitchFamily="34" charset="0"/>
                        <a:cs typeface="Calibri" panose="020F0502020204030204" pitchFamily="34" charset="0"/>
                      </a:rPr>
                      <m:t> </m:t>
                    </m:r>
                    <m:r>
                      <m:rPr>
                        <m:nor/>
                      </m:rPr>
                      <a:rPr lang="en-US" sz="2400" dirty="0" smtClean="0">
                        <a:solidFill>
                          <a:schemeClr val="accent6">
                            <a:lumMod val="75000"/>
                          </a:schemeClr>
                        </a:solidFill>
                        <a:latin typeface="Calibri" panose="020F0502020204030204" pitchFamily="34" charset="0"/>
                        <a:cs typeface="Calibri" panose="020F0502020204030204" pitchFamily="34" charset="0"/>
                      </a:rPr>
                      <m:t>ln</m:t>
                    </m:r>
                    <m:d>
                      <m:dPr>
                        <m:ctrlPr>
                          <a:rPr lang="en-US" sz="2400" i="1" dirty="0" smtClean="0">
                            <a:solidFill>
                              <a:schemeClr val="accent6">
                                <a:lumMod val="75000"/>
                              </a:schemeClr>
                            </a:solidFill>
                            <a:latin typeface="Cambria Math" panose="02040503050406030204" pitchFamily="18" charset="0"/>
                            <a:cs typeface="Calibri" panose="020F0502020204030204" pitchFamily="34" charset="0"/>
                          </a:rPr>
                        </m:ctrlPr>
                      </m:dPr>
                      <m:e>
                        <m:f>
                          <m:fPr>
                            <m:ctrlPr>
                              <a:rPr lang="en-US" sz="2400" i="1" dirty="0" smtClean="0">
                                <a:solidFill>
                                  <a:schemeClr val="accent6">
                                    <a:lumMod val="75000"/>
                                  </a:schemeClr>
                                </a:solidFill>
                                <a:latin typeface="Cambria Math" panose="02040503050406030204" pitchFamily="18" charset="0"/>
                                <a:cs typeface="Calibri" panose="020F0502020204030204" pitchFamily="34" charset="0"/>
                              </a:rPr>
                            </m:ctrlPr>
                          </m:fPr>
                          <m:num>
                            <m:acc>
                              <m:accPr>
                                <m:chr m:val="̂"/>
                                <m:ctrlPr>
                                  <a:rPr lang="en-US" sz="2400" i="1">
                                    <a:solidFill>
                                      <a:schemeClr val="accent6">
                                        <a:lumMod val="75000"/>
                                      </a:schemeClr>
                                    </a:solidFill>
                                    <a:latin typeface="Cambria Math" panose="02040503050406030204" pitchFamily="18" charset="0"/>
                                  </a:rPr>
                                </m:ctrlPr>
                              </m:accPr>
                              <m:e>
                                <m:r>
                                  <m:rPr>
                                    <m:sty m:val="p"/>
                                  </m:rPr>
                                  <a:rPr lang="en-US" sz="2400">
                                    <a:solidFill>
                                      <a:schemeClr val="accent6">
                                        <a:lumMod val="75000"/>
                                      </a:schemeClr>
                                    </a:solidFill>
                                    <a:latin typeface="Cambria Math" panose="02040503050406030204" pitchFamily="18" charset="0"/>
                                  </a:rPr>
                                  <m:t>P</m:t>
                                </m:r>
                              </m:e>
                            </m:acc>
                          </m:num>
                          <m:den>
                            <m:r>
                              <a:rPr lang="en-US" sz="2400" b="0" i="1" dirty="0" smtClean="0">
                                <a:solidFill>
                                  <a:schemeClr val="accent6">
                                    <a:lumMod val="75000"/>
                                  </a:schemeClr>
                                </a:solidFill>
                                <a:latin typeface="Cambria Math" panose="02040503050406030204" pitchFamily="18" charset="0"/>
                                <a:cs typeface="Calibri" panose="020F0502020204030204" pitchFamily="34" charset="0"/>
                              </a:rPr>
                              <m:t>1−</m:t>
                            </m:r>
                            <m:acc>
                              <m:accPr>
                                <m:chr m:val="̂"/>
                                <m:ctrlPr>
                                  <a:rPr lang="en-US" sz="2400" i="1">
                                    <a:solidFill>
                                      <a:schemeClr val="accent6">
                                        <a:lumMod val="75000"/>
                                      </a:schemeClr>
                                    </a:solidFill>
                                    <a:latin typeface="Cambria Math" panose="02040503050406030204" pitchFamily="18" charset="0"/>
                                  </a:rPr>
                                </m:ctrlPr>
                              </m:accPr>
                              <m:e>
                                <m:r>
                                  <m:rPr>
                                    <m:sty m:val="p"/>
                                  </m:rPr>
                                  <a:rPr lang="en-US" sz="2400">
                                    <a:solidFill>
                                      <a:schemeClr val="accent6">
                                        <a:lumMod val="75000"/>
                                      </a:schemeClr>
                                    </a:solidFill>
                                    <a:latin typeface="Cambria Math" panose="02040503050406030204" pitchFamily="18" charset="0"/>
                                  </a:rPr>
                                  <m:t>P</m:t>
                                </m:r>
                              </m:e>
                            </m:acc>
                          </m:den>
                        </m:f>
                      </m:e>
                    </m:d>
                    <m:r>
                      <a:rPr lang="en-US" sz="2400" b="0" i="0" smtClean="0">
                        <a:solidFill>
                          <a:schemeClr val="accent6">
                            <a:lumMod val="75000"/>
                          </a:schemeClr>
                        </a:solidFill>
                        <a:latin typeface="Cambria Math" panose="02040503050406030204" pitchFamily="18" charset="0"/>
                      </a:rPr>
                      <m:t>= </m:t>
                    </m:r>
                    <m:r>
                      <m:rPr>
                        <m:sty m:val="p"/>
                      </m:rPr>
                      <a:rPr lang="el-GR" sz="2400" b="0" i="1" smtClean="0">
                        <a:solidFill>
                          <a:schemeClr val="accent6">
                            <a:lumMod val="75000"/>
                          </a:schemeClr>
                        </a:solidFill>
                        <a:latin typeface="Cambria Math" panose="02040503050406030204" pitchFamily="18" charset="0"/>
                      </a:rPr>
                      <m:t>β</m:t>
                    </m:r>
                    <m:r>
                      <a:rPr lang="en-US" sz="2400" b="0" i="1" baseline="-25000" smtClean="0">
                        <a:solidFill>
                          <a:schemeClr val="accent6">
                            <a:lumMod val="75000"/>
                          </a:schemeClr>
                        </a:solidFill>
                        <a:latin typeface="Cambria Math" panose="02040503050406030204" pitchFamily="18" charset="0"/>
                      </a:rPr>
                      <m:t>0</m:t>
                    </m:r>
                    <m:r>
                      <a:rPr lang="en-US" sz="2400" b="0" i="0" smtClean="0">
                        <a:solidFill>
                          <a:schemeClr val="accent6">
                            <a:lumMod val="75000"/>
                          </a:schemeClr>
                        </a:solidFill>
                        <a:latin typeface="Cambria Math" panose="02040503050406030204" pitchFamily="18" charset="0"/>
                      </a:rPr>
                      <m:t> </m:t>
                    </m:r>
                  </m:oMath>
                </a14:m>
                <a:r>
                  <a:rPr lang="en-US" sz="2400" dirty="0">
                    <a:solidFill>
                      <a:schemeClr val="accent6">
                        <a:lumMod val="75000"/>
                      </a:schemeClr>
                    </a:solidFill>
                  </a:rPr>
                  <a:t>+</a:t>
                </a:r>
                <a14:m>
                  <m:oMath xmlns:m="http://schemas.openxmlformats.org/officeDocument/2006/math">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b="0" i="1" baseline="-25000" smtClean="0">
                        <a:solidFill>
                          <a:schemeClr val="accent6">
                            <a:lumMod val="75000"/>
                          </a:schemeClr>
                        </a:solidFill>
                        <a:latin typeface="Cambria Math" panose="02040503050406030204" pitchFamily="18" charset="0"/>
                      </a:rPr>
                      <m:t>1</m:t>
                    </m:r>
                    <m:r>
                      <a:rPr lang="en-US" sz="2400" b="0" i="1" smtClean="0">
                        <a:solidFill>
                          <a:schemeClr val="accent6">
                            <a:lumMod val="75000"/>
                          </a:schemeClr>
                        </a:solidFill>
                        <a:latin typeface="Cambria Math" panose="02040503050406030204" pitchFamily="18" charset="0"/>
                      </a:rPr>
                      <m:t>𝑥</m:t>
                    </m:r>
                    <m:r>
                      <a:rPr lang="en-US" sz="2400" b="0" i="1" baseline="-25000" smtClean="0">
                        <a:solidFill>
                          <a:schemeClr val="accent6">
                            <a:lumMod val="75000"/>
                          </a:schemeClr>
                        </a:solidFill>
                        <a:latin typeface="Cambria Math" panose="02040503050406030204" pitchFamily="18" charset="0"/>
                      </a:rPr>
                      <m:t>1</m:t>
                    </m:r>
                    <m:r>
                      <m:rPr>
                        <m:nor/>
                      </m:rPr>
                      <a:rPr lang="en-US" sz="2400" dirty="0">
                        <a:solidFill>
                          <a:schemeClr val="accent6">
                            <a:lumMod val="75000"/>
                          </a:schemeClr>
                        </a:solidFill>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b="0" i="1" baseline="-25000" smtClean="0">
                        <a:solidFill>
                          <a:schemeClr val="accent6">
                            <a:lumMod val="75000"/>
                          </a:schemeClr>
                        </a:solidFill>
                        <a:latin typeface="Cambria Math" panose="02040503050406030204" pitchFamily="18" charset="0"/>
                      </a:rPr>
                      <m:t>2</m:t>
                    </m:r>
                    <m:r>
                      <a:rPr lang="en-US" sz="2400" i="1">
                        <a:solidFill>
                          <a:schemeClr val="accent6">
                            <a:lumMod val="75000"/>
                          </a:schemeClr>
                        </a:solidFill>
                        <a:latin typeface="Cambria Math" panose="02040503050406030204" pitchFamily="18" charset="0"/>
                      </a:rPr>
                      <m:t>𝑥</m:t>
                    </m:r>
                    <m:r>
                      <a:rPr lang="en-US" sz="2400" b="0" i="1" baseline="-25000" smtClean="0">
                        <a:solidFill>
                          <a:schemeClr val="accent6">
                            <a:lumMod val="75000"/>
                          </a:schemeClr>
                        </a:solidFill>
                        <a:latin typeface="Cambria Math" panose="02040503050406030204" pitchFamily="18" charset="0"/>
                      </a:rPr>
                      <m:t>2</m:t>
                    </m:r>
                  </m:oMath>
                </a14:m>
                <a:r>
                  <a:rPr lang="en-US" sz="2400" dirty="0">
                    <a:solidFill>
                      <a:schemeClr val="accent6">
                        <a:lumMod val="75000"/>
                      </a:schemeClr>
                    </a:solidFill>
                  </a:rPr>
                  <a:t> … </a:t>
                </a:r>
                <a14:m>
                  <m:oMath xmlns:m="http://schemas.openxmlformats.org/officeDocument/2006/math">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b="0" i="1" baseline="-25000" smtClean="0">
                        <a:solidFill>
                          <a:schemeClr val="accent6">
                            <a:lumMod val="75000"/>
                          </a:schemeClr>
                        </a:solidFill>
                        <a:latin typeface="Cambria Math" panose="02040503050406030204" pitchFamily="18" charset="0"/>
                      </a:rPr>
                      <m:t>𝑛</m:t>
                    </m:r>
                    <m:r>
                      <a:rPr lang="en-US" sz="2400" i="1">
                        <a:solidFill>
                          <a:schemeClr val="accent6">
                            <a:lumMod val="75000"/>
                          </a:schemeClr>
                        </a:solidFill>
                        <a:latin typeface="Cambria Math" panose="02040503050406030204" pitchFamily="18" charset="0"/>
                      </a:rPr>
                      <m:t>𝑥</m:t>
                    </m:r>
                    <m:r>
                      <a:rPr lang="en-US" sz="2400" b="0" i="1" baseline="-25000" smtClean="0">
                        <a:solidFill>
                          <a:schemeClr val="accent6">
                            <a:lumMod val="75000"/>
                          </a:schemeClr>
                        </a:solidFill>
                        <a:latin typeface="Cambria Math" panose="02040503050406030204" pitchFamily="18" charset="0"/>
                      </a:rPr>
                      <m:t>𝑛</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59E597ED-F83F-4CE3-8EA2-850BAAF551DD}"/>
                  </a:ext>
                </a:extLst>
              </p:cNvPr>
              <p:cNvSpPr txBox="1">
                <a:spLocks noRot="1" noChangeAspect="1" noMove="1" noResize="1" noEditPoints="1" noAdjustHandles="1" noChangeArrowheads="1" noChangeShapeType="1" noTextEdit="1"/>
              </p:cNvSpPr>
              <p:nvPr/>
            </p:nvSpPr>
            <p:spPr>
              <a:xfrm>
                <a:off x="2677886" y="2973857"/>
                <a:ext cx="5780315" cy="653128"/>
              </a:xfrm>
              <a:prstGeom prst="rect">
                <a:avLst/>
              </a:prstGeom>
              <a:blipFill>
                <a:blip r:embed="rId3"/>
                <a:stretch>
                  <a:fillRect b="-46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264BAA2-5A64-437B-ADC9-C572A14D6FED}"/>
              </a:ext>
            </a:extLst>
          </p:cNvPr>
          <p:cNvSpPr txBox="1"/>
          <p:nvPr/>
        </p:nvSpPr>
        <p:spPr>
          <a:xfrm>
            <a:off x="451165" y="4397381"/>
            <a:ext cx="9411292" cy="830997"/>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Estimated Log odds of the dependent variable are equal to a linear combination of independent variables and their coefficients</a:t>
            </a:r>
          </a:p>
        </p:txBody>
      </p:sp>
    </p:spTree>
    <p:extLst>
      <p:ext uri="{BB962C8B-B14F-4D97-AF65-F5344CB8AC3E}">
        <p14:creationId xmlns:p14="http://schemas.microsoft.com/office/powerpoint/2010/main" val="369893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lumMod val="9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B137B-D818-465A-8F24-0490B2BAC941}"/>
              </a:ext>
            </a:extLst>
          </p:cNvPr>
          <p:cNvSpPr txBox="1"/>
          <p:nvPr/>
        </p:nvSpPr>
        <p:spPr>
          <a:xfrm>
            <a:off x="650240" y="14265"/>
            <a:ext cx="1109472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Logit or Log Odds</a:t>
            </a:r>
          </a:p>
        </p:txBody>
      </p:sp>
      <p:sp>
        <p:nvSpPr>
          <p:cNvPr id="12" name="TextBox 11">
            <a:extLst>
              <a:ext uri="{FF2B5EF4-FFF2-40B4-BE49-F238E27FC236}">
                <a16:creationId xmlns:a16="http://schemas.microsoft.com/office/drawing/2014/main" id="{DB82FBE3-8C01-44EE-90A2-99D1CAC774CC}"/>
              </a:ext>
            </a:extLst>
          </p:cNvPr>
          <p:cNvSpPr txBox="1"/>
          <p:nvPr/>
        </p:nvSpPr>
        <p:spPr>
          <a:xfrm>
            <a:off x="232477" y="629818"/>
            <a:ext cx="11275786" cy="1107996"/>
          </a:xfrm>
          <a:prstGeom prst="rect">
            <a:avLst/>
          </a:prstGeom>
          <a:noFill/>
        </p:spPr>
        <p:txBody>
          <a:bodyPr wrap="square">
            <a:spAutoFit/>
          </a:bodyPr>
          <a:lstStyle/>
          <a:p>
            <a:r>
              <a:rPr lang="en-US" sz="2400" dirty="0">
                <a:solidFill>
                  <a:schemeClr val="bg1"/>
                </a:solidFill>
                <a:latin typeface="Calibri" panose="020F0502020204030204" pitchFamily="34" charset="0"/>
                <a:cs typeface="Calibri" panose="020F0502020204030204" pitchFamily="34" charset="0"/>
              </a:rPr>
              <a:t>How do the odds of the dependent variable change with a 1 unit increase in an independent variable holding all other variables constant?</a:t>
            </a:r>
          </a:p>
          <a:p>
            <a:endParaRPr lang="en-US" dirty="0">
              <a:solidFill>
                <a:schemeClr val="bg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15589C3-37D7-490E-B53E-408D27F0BD92}"/>
              </a:ext>
            </a:extLst>
          </p:cNvPr>
          <p:cNvSpPr txBox="1"/>
          <p:nvPr/>
        </p:nvSpPr>
        <p:spPr>
          <a:xfrm>
            <a:off x="8008220" y="1622463"/>
            <a:ext cx="1295547" cy="461665"/>
          </a:xfrm>
          <a:prstGeom prst="rect">
            <a:avLst/>
          </a:prstGeom>
          <a:noFill/>
        </p:spPr>
        <p:txBody>
          <a:bodyPr wrap="none" rtlCol="0">
            <a:spAutoFit/>
          </a:bodyPr>
          <a:lstStyle/>
          <a:p>
            <a:r>
              <a:rPr lang="en-US" sz="2400" dirty="0">
                <a:solidFill>
                  <a:schemeClr val="bg1"/>
                </a:solidFill>
                <a:latin typeface="Calibri" panose="020F0502020204030204" pitchFamily="34" charset="0"/>
                <a:cs typeface="Calibri" panose="020F0502020204030204" pitchFamily="34" charset="0"/>
              </a:rPr>
              <a:t>Log odds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1031FF3-E1A6-4017-A1F6-12B0F8078CE5}"/>
                  </a:ext>
                </a:extLst>
              </p:cNvPr>
              <p:cNvSpPr txBox="1"/>
              <p:nvPr/>
            </p:nvSpPr>
            <p:spPr>
              <a:xfrm>
                <a:off x="232477" y="1516585"/>
                <a:ext cx="5186190" cy="5814925"/>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Link independent variables to the dependent variable that follows the Bernoulli distribution   </a:t>
                </a: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Link is called the logit: the natural log of the odds ratio</a:t>
                </a:r>
              </a:p>
              <a:p>
                <a:endParaRPr lang="en-US" sz="2400" dirty="0">
                  <a:solidFill>
                    <a:schemeClr val="bg1"/>
                  </a:solidFill>
                  <a:latin typeface="Calibri" panose="020F0502020204030204" pitchFamily="34" charset="0"/>
                  <a:cs typeface="Calibri" panose="020F0502020204030204" pitchFamily="34" charset="0"/>
                </a:endParaRPr>
              </a:p>
              <a:p>
                <a:r>
                  <a:rPr lang="en-US" sz="2400" dirty="0">
                    <a:solidFill>
                      <a:schemeClr val="bg1"/>
                    </a:solidFill>
                    <a:latin typeface="Calibri" panose="020F0502020204030204" pitchFamily="34" charset="0"/>
                    <a:cs typeface="Calibri" panose="020F0502020204030204" pitchFamily="34" charset="0"/>
                  </a:rPr>
                  <a:t>Logit does not actually touch 1 or 0.   It is 0 at .5 (even odds)  </a:t>
                </a:r>
              </a:p>
              <a:p>
                <a:endParaRPr lang="en-US" sz="1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ln</a:t>
                </a:r>
                <a14:m>
                  <m:oMath xmlns:m="http://schemas.openxmlformats.org/officeDocument/2006/math">
                    <m:d>
                      <m:dPr>
                        <m:ctrlPr>
                          <a:rPr lang="en-US" sz="2000" i="1" smtClean="0">
                            <a:solidFill>
                              <a:schemeClr val="bg1"/>
                            </a:solidFill>
                            <a:latin typeface="Cambria Math" panose="02040503050406030204" pitchFamily="18" charset="0"/>
                          </a:rPr>
                        </m:ctrlPr>
                      </m:dPr>
                      <m:e>
                        <m:f>
                          <m:fPr>
                            <m:ctrlPr>
                              <a:rPr lang="en-US" sz="200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0</m:t>
                            </m:r>
                          </m:num>
                          <m:den>
                            <m:r>
                              <a:rPr lang="en-US" sz="2000" b="0" i="1" smtClean="0">
                                <a:solidFill>
                                  <a:schemeClr val="bg1"/>
                                </a:solidFill>
                                <a:latin typeface="Cambria Math" panose="02040503050406030204" pitchFamily="18" charset="0"/>
                              </a:rPr>
                              <m:t>0−0</m:t>
                            </m:r>
                          </m:den>
                        </m:f>
                      </m:e>
                    </m:d>
                  </m:oMath>
                </a14:m>
                <a:r>
                  <a:rPr lang="en-US" sz="2000" dirty="0">
                    <a:solidFill>
                      <a:schemeClr val="bg1"/>
                    </a:solidFill>
                    <a:latin typeface="Calibri" panose="020F0502020204030204" pitchFamily="34" charset="0"/>
                    <a:cs typeface="Calibri" panose="020F0502020204030204" pitchFamily="34" charset="0"/>
                  </a:rPr>
                  <a:t>  = Undefined  and  ln</a:t>
                </a:r>
                <a14:m>
                  <m:oMath xmlns:m="http://schemas.openxmlformats.org/officeDocument/2006/math">
                    <m:d>
                      <m:dPr>
                        <m:ctrlPr>
                          <a:rPr lang="en-US" sz="2000" i="1" smtClean="0">
                            <a:solidFill>
                              <a:schemeClr val="bg1"/>
                            </a:solidFill>
                            <a:latin typeface="Cambria Math" panose="02040503050406030204" pitchFamily="18" charset="0"/>
                          </a:rPr>
                        </m:ctrlPr>
                      </m:dPr>
                      <m:e>
                        <m:f>
                          <m:fPr>
                            <m:ctrlPr>
                              <a:rPr lang="en-US" sz="200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1−1</m:t>
                            </m:r>
                          </m:den>
                        </m:f>
                      </m:e>
                    </m:d>
                  </m:oMath>
                </a14:m>
                <a:r>
                  <a:rPr lang="en-US" sz="2000" dirty="0">
                    <a:solidFill>
                      <a:schemeClr val="bg1"/>
                    </a:solidFill>
                    <a:latin typeface="Calibri" panose="020F0502020204030204" pitchFamily="34" charset="0"/>
                    <a:cs typeface="Calibri" panose="020F0502020204030204" pitchFamily="34" charset="0"/>
                  </a:rPr>
                  <a:t>  = Undefined</a:t>
                </a:r>
                <a:endParaRPr lang="en-US" sz="2000" dirty="0">
                  <a:solidFill>
                    <a:srgbClr val="0070C0"/>
                  </a:solidFill>
                  <a:latin typeface="Calibri" panose="020F0502020204030204" pitchFamily="34" charset="0"/>
                  <a:cs typeface="Calibri" panose="020F0502020204030204" pitchFamily="34" charset="0"/>
                </a:endParaRPr>
              </a:p>
              <a:p>
                <a:pPr algn="ctr"/>
                <a:r>
                  <a:rPr lang="en-US" sz="2000" dirty="0">
                    <a:solidFill>
                      <a:schemeClr val="bg1"/>
                    </a:solidFill>
                    <a:latin typeface="Calibri" panose="020F0502020204030204" pitchFamily="34" charset="0"/>
                    <a:cs typeface="Calibri" panose="020F0502020204030204" pitchFamily="34" charset="0"/>
                  </a:rPr>
                  <a:t>ln</a:t>
                </a:r>
                <a14:m>
                  <m:oMath xmlns:m="http://schemas.openxmlformats.org/officeDocument/2006/math">
                    <m:d>
                      <m:dPr>
                        <m:ctrlPr>
                          <a:rPr lang="en-US" sz="2000" i="1" smtClean="0">
                            <a:solidFill>
                              <a:schemeClr val="bg1"/>
                            </a:solidFill>
                            <a:latin typeface="Cambria Math" panose="02040503050406030204" pitchFamily="18" charset="0"/>
                          </a:rPr>
                        </m:ctrlPr>
                      </m:dPr>
                      <m:e>
                        <m:f>
                          <m:fPr>
                            <m:ctrlPr>
                              <a:rPr lang="en-US" sz="200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num>
                          <m:den>
                            <m:r>
                              <a:rPr lang="en-US" sz="2000" b="0" i="1" smtClean="0">
                                <a:solidFill>
                                  <a:schemeClr val="bg1"/>
                                </a:solidFill>
                                <a:latin typeface="Cambria Math" panose="02040503050406030204" pitchFamily="18" charset="0"/>
                              </a:rPr>
                              <m:t>1 − .5</m:t>
                            </m:r>
                          </m:den>
                        </m:f>
                      </m:e>
                    </m:d>
                  </m:oMath>
                </a14:m>
                <a:r>
                  <a:rPr lang="en-US" sz="2000" dirty="0">
                    <a:solidFill>
                      <a:schemeClr val="bg1"/>
                    </a:solidFill>
                    <a:latin typeface="Calibri" panose="020F0502020204030204" pitchFamily="34" charset="0"/>
                    <a:cs typeface="Calibri" panose="020F0502020204030204" pitchFamily="34" charset="0"/>
                  </a:rPr>
                  <a:t>  = 0</a:t>
                </a: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mc:Choice>
        <mc:Fallback xmlns="">
          <p:sp>
            <p:nvSpPr>
              <p:cNvPr id="13" name="TextBox 12">
                <a:extLst>
                  <a:ext uri="{FF2B5EF4-FFF2-40B4-BE49-F238E27FC236}">
                    <a16:creationId xmlns:a16="http://schemas.microsoft.com/office/drawing/2014/main" id="{F1031FF3-E1A6-4017-A1F6-12B0F8078CE5}"/>
                  </a:ext>
                </a:extLst>
              </p:cNvPr>
              <p:cNvSpPr txBox="1">
                <a:spLocks noRot="1" noChangeAspect="1" noMove="1" noResize="1" noEditPoints="1" noAdjustHandles="1" noChangeArrowheads="1" noChangeShapeType="1" noTextEdit="1"/>
              </p:cNvSpPr>
              <p:nvPr/>
            </p:nvSpPr>
            <p:spPr>
              <a:xfrm>
                <a:off x="232477" y="1516585"/>
                <a:ext cx="5186190" cy="5814925"/>
              </a:xfrm>
              <a:prstGeom prst="rect">
                <a:avLst/>
              </a:prstGeom>
              <a:blipFill>
                <a:blip r:embed="rId3"/>
                <a:stretch>
                  <a:fillRect l="-1763" t="-839" r="-1528"/>
                </a:stretch>
              </a:blipFill>
            </p:spPr>
            <p:txBody>
              <a:bodyPr/>
              <a:lstStyle/>
              <a:p>
                <a:r>
                  <a:rPr lang="en-US">
                    <a:noFill/>
                  </a:rPr>
                  <a:t> </a:t>
                </a:r>
              </a:p>
            </p:txBody>
          </p:sp>
        </mc:Fallback>
      </mc:AlternateContent>
      <p:pic>
        <p:nvPicPr>
          <p:cNvPr id="1032" name="Picture 8">
            <a:extLst>
              <a:ext uri="{FF2B5EF4-FFF2-40B4-BE49-F238E27FC236}">
                <a16:creationId xmlns:a16="http://schemas.microsoft.com/office/drawing/2014/main" id="{E483F448-3E66-43DE-9ED3-0F9D3939C1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621" y="2084128"/>
            <a:ext cx="5956339" cy="41008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A3CF55-A597-40FF-BE8E-278430BDCF09}"/>
                  </a:ext>
                </a:extLst>
              </p:cNvPr>
              <p:cNvSpPr txBox="1"/>
              <p:nvPr/>
            </p:nvSpPr>
            <p:spPr>
              <a:xfrm>
                <a:off x="6976110" y="2984440"/>
                <a:ext cx="2064219" cy="645048"/>
              </a:xfrm>
              <a:prstGeom prst="rect">
                <a:avLst/>
              </a:prstGeom>
              <a:noFill/>
            </p:spPr>
            <p:txBody>
              <a:bodyPr wrap="none" rtlCol="0">
                <a:spAutoFit/>
              </a:bodyPr>
              <a:lstStyle/>
              <a:p>
                <a:r>
                  <a:rPr lang="en-US" sz="2400" dirty="0">
                    <a:solidFill>
                      <a:schemeClr val="bg1"/>
                    </a:solidFill>
                    <a:latin typeface="Calibri" panose="020F0502020204030204" pitchFamily="34" charset="0"/>
                    <a:cs typeface="Calibri" panose="020F0502020204030204" pitchFamily="34" charset="0"/>
                  </a:rPr>
                  <a:t>Logit = ln</a:t>
                </a:r>
                <a14:m>
                  <m:oMath xmlns:m="http://schemas.openxmlformats.org/officeDocument/2006/math">
                    <m:d>
                      <m:dPr>
                        <m:ctrlPr>
                          <a:rPr lang="en-US" sz="2400" i="1" smtClean="0">
                            <a:solidFill>
                              <a:schemeClr val="bg1"/>
                            </a:solidFill>
                            <a:latin typeface="Cambria Math" panose="02040503050406030204" pitchFamily="18" charset="0"/>
                          </a:rPr>
                        </m:ctrlPr>
                      </m:dPr>
                      <m:e>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𝑃</m:t>
                            </m:r>
                          </m:num>
                          <m:den>
                            <m:r>
                              <a:rPr lang="en-US" sz="2400" b="0" i="1" smtClean="0">
                                <a:solidFill>
                                  <a:schemeClr val="bg1"/>
                                </a:solidFill>
                                <a:latin typeface="Cambria Math" panose="02040503050406030204" pitchFamily="18" charset="0"/>
                              </a:rPr>
                              <m:t>1−</m:t>
                            </m:r>
                            <m:r>
                              <a:rPr lang="en-US" sz="2400" b="0" i="1" smtClean="0">
                                <a:solidFill>
                                  <a:schemeClr val="bg1"/>
                                </a:solidFill>
                                <a:latin typeface="Cambria Math" panose="02040503050406030204" pitchFamily="18" charset="0"/>
                              </a:rPr>
                              <m:t>𝑃</m:t>
                            </m:r>
                          </m:den>
                        </m:f>
                      </m:e>
                    </m:d>
                  </m:oMath>
                </a14:m>
                <a:endParaRPr lang="en-US" sz="2400" dirty="0">
                  <a:solidFill>
                    <a:schemeClr val="bg1"/>
                  </a:solidFill>
                  <a:latin typeface="Calibri" panose="020F0502020204030204" pitchFamily="34" charset="0"/>
                  <a:cs typeface="Calibri" panose="020F0502020204030204" pitchFamily="34" charset="0"/>
                </a:endParaRPr>
              </a:p>
            </p:txBody>
          </p:sp>
        </mc:Choice>
        <mc:Fallback xmlns="">
          <p:sp>
            <p:nvSpPr>
              <p:cNvPr id="10" name="TextBox 9">
                <a:extLst>
                  <a:ext uri="{FF2B5EF4-FFF2-40B4-BE49-F238E27FC236}">
                    <a16:creationId xmlns:a16="http://schemas.microsoft.com/office/drawing/2014/main" id="{64A3CF55-A597-40FF-BE8E-278430BDCF09}"/>
                  </a:ext>
                </a:extLst>
              </p:cNvPr>
              <p:cNvSpPr txBox="1">
                <a:spLocks noRot="1" noChangeAspect="1" noMove="1" noResize="1" noEditPoints="1" noAdjustHandles="1" noChangeArrowheads="1" noChangeShapeType="1" noTextEdit="1"/>
              </p:cNvSpPr>
              <p:nvPr/>
            </p:nvSpPr>
            <p:spPr>
              <a:xfrm>
                <a:off x="6976110" y="2984440"/>
                <a:ext cx="2064219" cy="645048"/>
              </a:xfrm>
              <a:prstGeom prst="rect">
                <a:avLst/>
              </a:prstGeom>
              <a:blipFill>
                <a:blip r:embed="rId5"/>
                <a:stretch>
                  <a:fillRect l="-4425" b="-8571"/>
                </a:stretch>
              </a:blipFill>
            </p:spPr>
            <p:txBody>
              <a:bodyPr/>
              <a:lstStyle/>
              <a:p>
                <a:r>
                  <a:rPr lang="en-US">
                    <a:noFill/>
                  </a:rPr>
                  <a:t> </a:t>
                </a:r>
              </a:p>
            </p:txBody>
          </p:sp>
        </mc:Fallback>
      </mc:AlternateContent>
    </p:spTree>
    <p:extLst>
      <p:ext uri="{BB962C8B-B14F-4D97-AF65-F5344CB8AC3E}">
        <p14:creationId xmlns:p14="http://schemas.microsoft.com/office/powerpoint/2010/main" val="418145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E6F2E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CD8499-F9F5-4C13-9754-A9498B8B9018}"/>
              </a:ext>
            </a:extLst>
          </p:cNvPr>
          <p:cNvSpPr txBox="1"/>
          <p:nvPr/>
        </p:nvSpPr>
        <p:spPr>
          <a:xfrm>
            <a:off x="55880" y="6846"/>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Logistic Function</a:t>
            </a:r>
          </a:p>
        </p:txBody>
      </p:sp>
      <p:sp>
        <p:nvSpPr>
          <p:cNvPr id="7" name="TextBox 6">
            <a:extLst>
              <a:ext uri="{FF2B5EF4-FFF2-40B4-BE49-F238E27FC236}">
                <a16:creationId xmlns:a16="http://schemas.microsoft.com/office/drawing/2014/main" id="{0E819CB7-91CE-4AB4-BD35-424441B5C730}"/>
              </a:ext>
            </a:extLst>
          </p:cNvPr>
          <p:cNvSpPr txBox="1"/>
          <p:nvPr/>
        </p:nvSpPr>
        <p:spPr>
          <a:xfrm>
            <a:off x="55880" y="890587"/>
            <a:ext cx="4225491" cy="9048631"/>
          </a:xfrm>
          <a:prstGeom prst="rect">
            <a:avLst/>
          </a:prstGeom>
          <a:noFill/>
        </p:spPr>
        <p:txBody>
          <a:bodyPr wrap="square">
            <a:spAutoFit/>
          </a:bodyPr>
          <a:lstStyle/>
          <a:p>
            <a:pPr marL="285750" indent="-285750">
              <a:spcAft>
                <a:spcPts val="2400"/>
              </a:spcAft>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We want  </a:t>
            </a:r>
            <a:r>
              <a:rPr lang="en-US" sz="2400" b="0" i="0" dirty="0">
                <a:solidFill>
                  <a:srgbClr val="292929"/>
                </a:solidFill>
                <a:effectLst/>
                <a:latin typeface="charter"/>
              </a:rPr>
              <a:t>probability </a:t>
            </a:r>
            <a:r>
              <a:rPr lang="en-US" sz="2400" b="0" i="1" dirty="0">
                <a:solidFill>
                  <a:srgbClr val="292929"/>
                </a:solidFill>
                <a:effectLst/>
                <a:latin typeface="charter"/>
              </a:rPr>
              <a:t>P</a:t>
            </a:r>
            <a:r>
              <a:rPr lang="en-US" sz="2400" b="0" i="0" dirty="0">
                <a:solidFill>
                  <a:srgbClr val="292929"/>
                </a:solidFill>
                <a:effectLst/>
                <a:latin typeface="charter"/>
              </a:rPr>
              <a:t> on the y axis </a:t>
            </a:r>
          </a:p>
          <a:p>
            <a:pPr marL="285750" indent="-285750">
              <a:spcAft>
                <a:spcPts val="2400"/>
              </a:spcAft>
              <a:buFont typeface="Arial" panose="020B0604020202020204" pitchFamily="34" charset="0"/>
              <a:buChar char="•"/>
            </a:pPr>
            <a:r>
              <a:rPr lang="en-US" sz="2400" dirty="0">
                <a:solidFill>
                  <a:srgbClr val="292929"/>
                </a:solidFill>
                <a:latin typeface="charter"/>
              </a:rPr>
              <a:t>T</a:t>
            </a:r>
            <a:r>
              <a:rPr lang="en-US" sz="2400" b="0" i="0" dirty="0">
                <a:solidFill>
                  <a:srgbClr val="292929"/>
                </a:solidFill>
                <a:effectLst/>
                <a:latin typeface="charter"/>
              </a:rPr>
              <a:t>aking an inverse of logit function.   This is the Logistic Function</a:t>
            </a:r>
          </a:p>
          <a:p>
            <a:pPr marL="285750" indent="-285750">
              <a:spcAft>
                <a:spcPts val="2400"/>
              </a:spcAft>
              <a:buFont typeface="Arial" panose="020B0604020202020204" pitchFamily="34" charset="0"/>
              <a:buChar char="•"/>
            </a:pPr>
            <a:r>
              <a:rPr lang="en-US" sz="2400" b="0" i="0" dirty="0">
                <a:solidFill>
                  <a:srgbClr val="292929"/>
                </a:solidFill>
                <a:effectLst/>
                <a:latin typeface="charter"/>
              </a:rPr>
              <a:t>An Antilog is the reverse of a logarithm:  raise a logarithm to its base</a:t>
            </a:r>
          </a:p>
          <a:p>
            <a:pPr marL="285750" indent="-285750">
              <a:spcAft>
                <a:spcPts val="2400"/>
              </a:spcAft>
              <a:buFont typeface="Arial" panose="020B0604020202020204" pitchFamily="34" charset="0"/>
              <a:buChar char="•"/>
            </a:pPr>
            <a:endParaRPr lang="en-US" sz="2400" dirty="0">
              <a:solidFill>
                <a:srgbClr val="292929"/>
              </a:solidFill>
              <a:latin typeface="charter"/>
            </a:endParaRPr>
          </a:p>
          <a:p>
            <a:pPr marL="285750" indent="-285750">
              <a:spcAft>
                <a:spcPts val="2400"/>
              </a:spcAft>
              <a:buFont typeface="Arial" panose="020B0604020202020204" pitchFamily="34" charset="0"/>
              <a:buChar char="•"/>
            </a:pPr>
            <a:endParaRPr lang="en-US" sz="2400" b="0" i="0" dirty="0">
              <a:solidFill>
                <a:srgbClr val="292929"/>
              </a:solidFill>
              <a:effectLst/>
              <a:latin typeface="charter"/>
            </a:endParaRPr>
          </a:p>
          <a:p>
            <a:pPr marL="285750" indent="-285750">
              <a:spcAft>
                <a:spcPts val="2400"/>
              </a:spcAft>
              <a:buFont typeface="Arial" panose="020B0604020202020204" pitchFamily="34" charset="0"/>
              <a:buChar char="•"/>
            </a:pPr>
            <a:endParaRPr lang="en-US" sz="2400" b="0" i="0" dirty="0">
              <a:solidFill>
                <a:srgbClr val="292929"/>
              </a:solidFill>
              <a:effectLst/>
              <a:latin typeface="charter"/>
            </a:endParaRPr>
          </a:p>
          <a:p>
            <a:pPr marL="285750" indent="-285750">
              <a:spcAft>
                <a:spcPts val="2400"/>
              </a:spcAft>
              <a:buFont typeface="Arial" panose="020B0604020202020204" pitchFamily="34" charset="0"/>
              <a:buChar char="•"/>
            </a:pPr>
            <a:endParaRPr lang="en-US" sz="2400" b="0" i="0" dirty="0">
              <a:solidFill>
                <a:srgbClr val="292929"/>
              </a:solidFill>
              <a:effectLst/>
              <a:latin typeface="charter"/>
            </a:endParaRPr>
          </a:p>
          <a:p>
            <a:pPr>
              <a:spcAft>
                <a:spcPts val="2400"/>
              </a:spcAft>
            </a:pPr>
            <a:endParaRPr lang="en-US" sz="2400" dirty="0">
              <a:solidFill>
                <a:schemeClr val="bg1"/>
              </a:solidFill>
              <a:latin typeface="Calibri" panose="020F0502020204030204" pitchFamily="34" charset="0"/>
              <a:cs typeface="Calibri" panose="020F0502020204030204" pitchFamily="34" charset="0"/>
            </a:endParaRPr>
          </a:p>
          <a:p>
            <a:pPr>
              <a:spcAft>
                <a:spcPts val="2400"/>
              </a:spcAft>
            </a:pPr>
            <a:endParaRPr lang="en-US" sz="2400" dirty="0">
              <a:solidFill>
                <a:schemeClr val="bg1"/>
              </a:solidFill>
              <a:latin typeface="Calibri" panose="020F0502020204030204" pitchFamily="34" charset="0"/>
              <a:cs typeface="Calibri" panose="020F0502020204030204" pitchFamily="34" charset="0"/>
            </a:endParaRPr>
          </a:p>
          <a:p>
            <a:pPr>
              <a:spcAft>
                <a:spcPts val="1200"/>
              </a:spcAft>
            </a:pPr>
            <a:endParaRPr lang="en-US" sz="20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solidFill>
                <a:schemeClr val="bg1"/>
              </a:solidFill>
              <a:latin typeface="Calibri" panose="020F0502020204030204" pitchFamily="34" charset="0"/>
              <a:cs typeface="Calibri" panose="020F0502020204030204" pitchFamily="34" charset="0"/>
            </a:endParaRPr>
          </a:p>
          <a:p>
            <a:endParaRPr lang="en-US" dirty="0">
              <a:solidFill>
                <a:schemeClr val="bg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B96A1F-4B4F-4B1E-83FD-433B3B2CE705}"/>
                  </a:ext>
                </a:extLst>
              </p:cNvPr>
              <p:cNvSpPr txBox="1"/>
              <p:nvPr/>
            </p:nvSpPr>
            <p:spPr>
              <a:xfrm>
                <a:off x="4731142" y="977672"/>
                <a:ext cx="7041243" cy="4658070"/>
              </a:xfrm>
              <a:prstGeom prst="rect">
                <a:avLst/>
              </a:prstGeom>
              <a:solidFill>
                <a:schemeClr val="tx1"/>
              </a:solidFill>
            </p:spPr>
            <p:txBody>
              <a:bodyPr wrap="square" lIns="0" tIns="0" rIns="0" bIns="0" rtlCol="0">
                <a:spAutoFit/>
              </a:bodyPr>
              <a:lstStyle/>
              <a:p>
                <a:pPr algn="ctr"/>
                <a14:m>
                  <m:oMath xmlns:m="http://schemas.openxmlformats.org/officeDocument/2006/math">
                    <m:r>
                      <m:rPr>
                        <m:nor/>
                      </m:rPr>
                      <a:rPr lang="en-US" sz="2400" dirty="0" smtClean="0">
                        <a:solidFill>
                          <a:schemeClr val="accent6">
                            <a:lumMod val="75000"/>
                          </a:schemeClr>
                        </a:solidFill>
                        <a:latin typeface="Calibri" panose="020F0502020204030204" pitchFamily="34" charset="0"/>
                        <a:cs typeface="Calibri" panose="020F0502020204030204" pitchFamily="34" charset="0"/>
                      </a:rPr>
                      <m:t>ln</m:t>
                    </m:r>
                    <m:d>
                      <m:dPr>
                        <m:ctrlPr>
                          <a:rPr lang="en-US" sz="2400" i="1" dirty="0" smtClean="0">
                            <a:solidFill>
                              <a:schemeClr val="accent6">
                                <a:lumMod val="75000"/>
                              </a:schemeClr>
                            </a:solidFill>
                            <a:latin typeface="Cambria Math" panose="02040503050406030204" pitchFamily="18" charset="0"/>
                            <a:cs typeface="Calibri" panose="020F0502020204030204" pitchFamily="34" charset="0"/>
                          </a:rPr>
                        </m:ctrlPr>
                      </m:dPr>
                      <m:e>
                        <m:f>
                          <m:fPr>
                            <m:ctrlPr>
                              <a:rPr lang="en-US" sz="2400" i="1" dirty="0" smtClean="0">
                                <a:solidFill>
                                  <a:schemeClr val="accent6">
                                    <a:lumMod val="75000"/>
                                  </a:schemeClr>
                                </a:solidFill>
                                <a:latin typeface="Cambria Math" panose="02040503050406030204" pitchFamily="18" charset="0"/>
                                <a:cs typeface="Calibri" panose="020F0502020204030204" pitchFamily="34" charset="0"/>
                              </a:rPr>
                            </m:ctrlPr>
                          </m:fPr>
                          <m:num>
                            <m:acc>
                              <m:accPr>
                                <m:chr m:val="̂"/>
                                <m:ctrlPr>
                                  <a:rPr lang="en-US" sz="2400" i="1" dirty="0" smtClean="0">
                                    <a:solidFill>
                                      <a:schemeClr val="accent6">
                                        <a:lumMod val="75000"/>
                                      </a:schemeClr>
                                    </a:solidFill>
                                    <a:latin typeface="Cambria Math" panose="02040503050406030204" pitchFamily="18" charset="0"/>
                                    <a:cs typeface="Calibri" panose="020F0502020204030204" pitchFamily="34" charset="0"/>
                                  </a:rPr>
                                </m:ctrlPr>
                              </m:accPr>
                              <m:e>
                                <m:r>
                                  <m:rPr>
                                    <m:sty m:val="p"/>
                                  </m:rPr>
                                  <a:rPr lang="en-US" sz="2400" b="0" i="0" dirty="0" smtClean="0">
                                    <a:solidFill>
                                      <a:schemeClr val="accent6">
                                        <a:lumMod val="75000"/>
                                      </a:schemeClr>
                                    </a:solidFill>
                                    <a:latin typeface="Cambria Math" panose="02040503050406030204" pitchFamily="18" charset="0"/>
                                    <a:cs typeface="Calibri" panose="020F0502020204030204" pitchFamily="34" charset="0"/>
                                  </a:rPr>
                                  <m:t>P</m:t>
                                </m:r>
                              </m:e>
                            </m:acc>
                          </m:num>
                          <m:den>
                            <m:r>
                              <a:rPr lang="en-US" sz="2400" b="0" i="1" dirty="0" smtClean="0">
                                <a:solidFill>
                                  <a:schemeClr val="accent6">
                                    <a:lumMod val="75000"/>
                                  </a:schemeClr>
                                </a:solidFill>
                                <a:latin typeface="Cambria Math" panose="02040503050406030204" pitchFamily="18" charset="0"/>
                                <a:cs typeface="Calibri" panose="020F0502020204030204" pitchFamily="34" charset="0"/>
                              </a:rPr>
                              <m:t>1−</m:t>
                            </m:r>
                            <m:acc>
                              <m:accPr>
                                <m:chr m:val="̂"/>
                                <m:ctrlPr>
                                  <a:rPr lang="en-US" sz="2400" i="1" dirty="0">
                                    <a:solidFill>
                                      <a:schemeClr val="accent6">
                                        <a:lumMod val="75000"/>
                                      </a:schemeClr>
                                    </a:solidFill>
                                    <a:latin typeface="Cambria Math" panose="02040503050406030204" pitchFamily="18" charset="0"/>
                                    <a:cs typeface="Calibri" panose="020F0502020204030204" pitchFamily="34" charset="0"/>
                                  </a:rPr>
                                </m:ctrlPr>
                              </m:accPr>
                              <m:e>
                                <m:r>
                                  <m:rPr>
                                    <m:sty m:val="p"/>
                                  </m:rPr>
                                  <a:rPr lang="en-US" sz="2400" i="0" dirty="0">
                                    <a:solidFill>
                                      <a:schemeClr val="accent6">
                                        <a:lumMod val="75000"/>
                                      </a:schemeClr>
                                    </a:solidFill>
                                    <a:latin typeface="Cambria Math" panose="02040503050406030204" pitchFamily="18" charset="0"/>
                                    <a:cs typeface="Calibri" panose="020F0502020204030204" pitchFamily="34" charset="0"/>
                                  </a:rPr>
                                  <m:t>P</m:t>
                                </m:r>
                              </m:e>
                            </m:acc>
                          </m:den>
                        </m:f>
                      </m:e>
                    </m:d>
                    <m:r>
                      <a:rPr lang="en-US" sz="2400" b="0" i="0" smtClean="0">
                        <a:solidFill>
                          <a:schemeClr val="accent6">
                            <a:lumMod val="75000"/>
                          </a:schemeClr>
                        </a:solidFill>
                        <a:latin typeface="Cambria Math" panose="02040503050406030204" pitchFamily="18" charset="0"/>
                      </a:rPr>
                      <m:t>= </m:t>
                    </m:r>
                    <m:r>
                      <m:rPr>
                        <m:sty m:val="p"/>
                      </m:rPr>
                      <a:rPr lang="el-GR" sz="2400" b="0" i="1" smtClean="0">
                        <a:solidFill>
                          <a:schemeClr val="accent6">
                            <a:lumMod val="75000"/>
                          </a:schemeClr>
                        </a:solidFill>
                        <a:latin typeface="Cambria Math" panose="02040503050406030204" pitchFamily="18" charset="0"/>
                      </a:rPr>
                      <m:t>β</m:t>
                    </m:r>
                    <m:r>
                      <a:rPr lang="en-US" sz="2400" b="0" i="1" baseline="-25000" smtClean="0">
                        <a:solidFill>
                          <a:schemeClr val="accent6">
                            <a:lumMod val="75000"/>
                          </a:schemeClr>
                        </a:solidFill>
                        <a:latin typeface="Cambria Math" panose="02040503050406030204" pitchFamily="18" charset="0"/>
                      </a:rPr>
                      <m:t>0</m:t>
                    </m:r>
                    <m:r>
                      <a:rPr lang="en-US" sz="2400" b="0" i="0" smtClean="0">
                        <a:solidFill>
                          <a:schemeClr val="accent6">
                            <a:lumMod val="75000"/>
                          </a:schemeClr>
                        </a:solidFill>
                        <a:latin typeface="Cambria Math" panose="02040503050406030204" pitchFamily="18" charset="0"/>
                      </a:rPr>
                      <m:t> </m:t>
                    </m:r>
                  </m:oMath>
                </a14:m>
                <a:r>
                  <a:rPr lang="en-US" sz="2400" dirty="0">
                    <a:solidFill>
                      <a:schemeClr val="accent6">
                        <a:lumMod val="75000"/>
                      </a:schemeClr>
                    </a:solidFill>
                    <a:latin typeface="Calibri" panose="020F0502020204030204" pitchFamily="34" charset="0"/>
                    <a:cs typeface="Calibri" panose="020F0502020204030204" pitchFamily="34" charset="0"/>
                  </a:rPr>
                  <a:t>+</a:t>
                </a:r>
                <a14:m>
                  <m:oMath xmlns:m="http://schemas.openxmlformats.org/officeDocument/2006/math">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b="0" i="1" baseline="-25000" smtClean="0">
                        <a:solidFill>
                          <a:schemeClr val="accent6">
                            <a:lumMod val="75000"/>
                          </a:schemeClr>
                        </a:solidFill>
                        <a:latin typeface="Cambria Math" panose="02040503050406030204" pitchFamily="18" charset="0"/>
                      </a:rPr>
                      <m:t>1</m:t>
                    </m:r>
                    <m:r>
                      <a:rPr lang="en-US" sz="2400" b="0" i="1" smtClean="0">
                        <a:solidFill>
                          <a:schemeClr val="accent6">
                            <a:lumMod val="75000"/>
                          </a:schemeClr>
                        </a:solidFill>
                        <a:latin typeface="Cambria Math" panose="02040503050406030204" pitchFamily="18" charset="0"/>
                      </a:rPr>
                      <m:t>𝑥</m:t>
                    </m:r>
                    <m:r>
                      <a:rPr lang="en-US" sz="2400" b="0" i="1" baseline="-25000" smtClean="0">
                        <a:solidFill>
                          <a:schemeClr val="accent6">
                            <a:lumMod val="75000"/>
                          </a:schemeClr>
                        </a:solidFill>
                        <a:latin typeface="Cambria Math" panose="02040503050406030204" pitchFamily="18" charset="0"/>
                      </a:rPr>
                      <m:t>1</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b="0" i="1" baseline="-25000" smtClean="0">
                        <a:solidFill>
                          <a:schemeClr val="accent6">
                            <a:lumMod val="75000"/>
                          </a:schemeClr>
                        </a:solidFill>
                        <a:latin typeface="Cambria Math" panose="02040503050406030204" pitchFamily="18" charset="0"/>
                      </a:rPr>
                      <m:t>2</m:t>
                    </m:r>
                    <m:r>
                      <a:rPr lang="en-US" sz="2400" i="1" smtClean="0">
                        <a:solidFill>
                          <a:schemeClr val="accent6">
                            <a:lumMod val="75000"/>
                          </a:schemeClr>
                        </a:solidFill>
                        <a:latin typeface="Cambria Math" panose="02040503050406030204" pitchFamily="18" charset="0"/>
                      </a:rPr>
                      <m:t>𝑥</m:t>
                    </m:r>
                    <m:r>
                      <a:rPr lang="en-US" sz="2400" b="0" i="1" baseline="-25000" smtClean="0">
                        <a:solidFill>
                          <a:schemeClr val="accent6">
                            <a:lumMod val="75000"/>
                          </a:schemeClr>
                        </a:solidFill>
                        <a:latin typeface="Cambria Math" panose="02040503050406030204" pitchFamily="18" charset="0"/>
                      </a:rPr>
                      <m:t>2</m:t>
                    </m:r>
                  </m:oMath>
                </a14:m>
                <a:r>
                  <a:rPr lang="en-US" sz="2400" dirty="0">
                    <a:solidFill>
                      <a:schemeClr val="accent6">
                        <a:lumMod val="75000"/>
                      </a:schemeClr>
                    </a:solidFill>
                    <a:latin typeface="Calibri" panose="020F0502020204030204" pitchFamily="34" charset="0"/>
                    <a:cs typeface="Calibri" panose="020F0502020204030204" pitchFamily="34" charset="0"/>
                  </a:rPr>
                  <a:t>  </a:t>
                </a:r>
              </a:p>
              <a:p>
                <a:pPr algn="ctr"/>
                <a:endParaRPr lang="en-US" sz="2400" dirty="0">
                  <a:solidFill>
                    <a:schemeClr val="accent6">
                      <a:lumMod val="75000"/>
                    </a:schemeClr>
                  </a:solidFill>
                  <a:latin typeface="Calibri" panose="020F0502020204030204" pitchFamily="34" charset="0"/>
                  <a:cs typeface="Calibri" panose="020F0502020204030204" pitchFamily="34" charset="0"/>
                </a:endParaRPr>
              </a:p>
              <a:p>
                <a:pPr algn="ctr"/>
                <a:r>
                  <a:rPr lang="en-US" sz="2400" dirty="0">
                    <a:solidFill>
                      <a:schemeClr val="accent6">
                        <a:lumMod val="75000"/>
                      </a:schemeClr>
                    </a:solidFill>
                    <a:latin typeface="Calibri" panose="020F0502020204030204" pitchFamily="34" charset="0"/>
                    <a:cs typeface="Calibri" panose="020F0502020204030204" pitchFamily="34" charset="0"/>
                  </a:rPr>
                  <a:t>P = </a:t>
                </a:r>
                <a14:m>
                  <m:oMath xmlns:m="http://schemas.openxmlformats.org/officeDocument/2006/math">
                    <m:sSup>
                      <m:sSupPr>
                        <m:ctrlPr>
                          <a:rPr lang="en-US" sz="2400" i="1" smtClean="0">
                            <a:solidFill>
                              <a:schemeClr val="accent6">
                                <a:lumMod val="75000"/>
                              </a:schemeClr>
                            </a:solidFill>
                            <a:latin typeface="Cambria Math" panose="02040503050406030204" pitchFamily="18" charset="0"/>
                          </a:rPr>
                        </m:ctrlPr>
                      </m:sSupPr>
                      <m:e>
                        <m:r>
                          <m:rPr>
                            <m:sty m:val="p"/>
                          </m:rPr>
                          <a:rPr lang="en-US" sz="2400" b="0" i="0" smtClean="0">
                            <a:solidFill>
                              <a:schemeClr val="accent6">
                                <a:lumMod val="75000"/>
                              </a:schemeClr>
                            </a:solidFill>
                            <a:latin typeface="Cambria Math" panose="02040503050406030204" pitchFamily="18" charset="0"/>
                          </a:rPr>
                          <m:t>e</m:t>
                        </m:r>
                      </m:e>
                      <m:sup>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0</m:t>
                        </m:r>
                        <m:r>
                          <a:rPr lang="en-US" sz="2400">
                            <a:solidFill>
                              <a:schemeClr val="accent6">
                                <a:lumMod val="75000"/>
                              </a:schemeClr>
                            </a:solidFill>
                            <a:latin typeface="Cambria Math" panose="02040503050406030204" pitchFamily="18" charset="0"/>
                          </a:rPr>
                          <m:t> </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1</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1</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2</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2</m:t>
                        </m:r>
                        <m:r>
                          <m:rPr>
                            <m:nor/>
                          </m:rPr>
                          <a:rPr lang="en-US" sz="2400" dirty="0">
                            <a:solidFill>
                              <a:schemeClr val="accent6">
                                <a:lumMod val="75000"/>
                              </a:schemeClr>
                            </a:solidFill>
                            <a:latin typeface="Calibri" panose="020F0502020204030204" pitchFamily="34" charset="0"/>
                            <a:cs typeface="Calibri" panose="020F0502020204030204" pitchFamily="34" charset="0"/>
                          </a:rPr>
                          <m:t> </m:t>
                        </m:r>
                      </m:sup>
                    </m:sSup>
                  </m:oMath>
                </a14:m>
                <a:r>
                  <a:rPr lang="en-US" sz="2400" dirty="0">
                    <a:solidFill>
                      <a:schemeClr val="accent6">
                        <a:lumMod val="75000"/>
                      </a:schemeClr>
                    </a:solidFill>
                    <a:latin typeface="Calibri" panose="020F0502020204030204" pitchFamily="34" charset="0"/>
                    <a:cs typeface="Calibri" panose="020F0502020204030204" pitchFamily="34" charset="0"/>
                  </a:rPr>
                  <a:t> (1-P)</a:t>
                </a:r>
              </a:p>
              <a:p>
                <a:pPr algn="ctr"/>
                <a:endParaRPr lang="en-US" sz="2400" dirty="0">
                  <a:solidFill>
                    <a:schemeClr val="accent6">
                      <a:lumMod val="75000"/>
                    </a:schemeClr>
                  </a:solidFill>
                  <a:latin typeface="Calibri" panose="020F0502020204030204" pitchFamily="34" charset="0"/>
                  <a:cs typeface="Calibri" panose="020F0502020204030204" pitchFamily="34" charset="0"/>
                </a:endParaRPr>
              </a:p>
              <a:p>
                <a:pPr algn="ctr"/>
                <a:r>
                  <a:rPr lang="en-US" sz="2400" dirty="0">
                    <a:solidFill>
                      <a:schemeClr val="accent6">
                        <a:lumMod val="75000"/>
                      </a:schemeClr>
                    </a:solidFill>
                    <a:latin typeface="Calibri" panose="020F0502020204030204" pitchFamily="34" charset="0"/>
                    <a:cs typeface="Calibri" panose="020F0502020204030204" pitchFamily="34" charset="0"/>
                  </a:rPr>
                  <a:t>P= </a:t>
                </a:r>
                <a14:m>
                  <m:oMath xmlns:m="http://schemas.openxmlformats.org/officeDocument/2006/math">
                    <m:sSup>
                      <m:sSupPr>
                        <m:ctrlPr>
                          <a:rPr lang="en-US" sz="2400" i="1" smtClean="0">
                            <a:solidFill>
                              <a:schemeClr val="accent6">
                                <a:lumMod val="75000"/>
                              </a:schemeClr>
                            </a:solidFill>
                            <a:latin typeface="Cambria Math" panose="02040503050406030204" pitchFamily="18" charset="0"/>
                          </a:rPr>
                        </m:ctrlPr>
                      </m:sSupPr>
                      <m:e>
                        <m:r>
                          <m:rPr>
                            <m:sty m:val="p"/>
                          </m:rPr>
                          <a:rPr lang="en-US" sz="2400" b="0" i="0" smtClean="0">
                            <a:solidFill>
                              <a:schemeClr val="accent6">
                                <a:lumMod val="75000"/>
                              </a:schemeClr>
                            </a:solidFill>
                            <a:latin typeface="Cambria Math" panose="02040503050406030204" pitchFamily="18" charset="0"/>
                          </a:rPr>
                          <m:t>e</m:t>
                        </m:r>
                      </m:e>
                      <m:sup>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0</m:t>
                        </m:r>
                        <m:r>
                          <a:rPr lang="en-US" sz="2400">
                            <a:solidFill>
                              <a:schemeClr val="accent6">
                                <a:lumMod val="75000"/>
                              </a:schemeClr>
                            </a:solidFill>
                            <a:latin typeface="Cambria Math" panose="02040503050406030204" pitchFamily="18" charset="0"/>
                          </a:rPr>
                          <m:t> </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1</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1</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2</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2</m:t>
                        </m:r>
                        <m:r>
                          <m:rPr>
                            <m:nor/>
                          </m:rPr>
                          <a:rPr lang="en-US" sz="2400" b="0" i="0" baseline="-25000" smtClean="0">
                            <a:solidFill>
                              <a:schemeClr val="accent6">
                                <a:lumMod val="75000"/>
                              </a:schemeClr>
                            </a:solidFill>
                            <a:latin typeface="Calibri math"/>
                          </a:rPr>
                          <m:t> </m:t>
                        </m:r>
                      </m:sup>
                    </m:sSup>
                  </m:oMath>
                </a14:m>
                <a:r>
                  <a:rPr lang="en-US" sz="2400" dirty="0">
                    <a:solidFill>
                      <a:schemeClr val="accent6">
                        <a:lumMod val="75000"/>
                      </a:schemeClr>
                    </a:solidFill>
                    <a:latin typeface="Calibri" panose="020F0502020204030204" pitchFamily="34" charset="0"/>
                    <a:cs typeface="Calibri" panose="020F0502020204030204" pitchFamily="34" charset="0"/>
                  </a:rPr>
                  <a:t> -  </a:t>
                </a:r>
                <a14:m>
                  <m:oMath xmlns:m="http://schemas.openxmlformats.org/officeDocument/2006/math">
                    <m:sSup>
                      <m:sSupPr>
                        <m:ctrlPr>
                          <a:rPr lang="en-US" sz="2400" i="1">
                            <a:solidFill>
                              <a:schemeClr val="accent6">
                                <a:lumMod val="75000"/>
                              </a:schemeClr>
                            </a:solidFill>
                            <a:latin typeface="Cambria Math" panose="02040503050406030204" pitchFamily="18" charset="0"/>
                          </a:rPr>
                        </m:ctrlPr>
                      </m:sSupPr>
                      <m:e>
                        <m:r>
                          <m:rPr>
                            <m:sty m:val="p"/>
                          </m:rPr>
                          <a:rPr lang="en-US" sz="2400">
                            <a:solidFill>
                              <a:schemeClr val="accent6">
                                <a:lumMod val="75000"/>
                              </a:schemeClr>
                            </a:solidFill>
                            <a:latin typeface="Cambria Math" panose="02040503050406030204" pitchFamily="18" charset="0"/>
                          </a:rPr>
                          <m:t>e</m:t>
                        </m:r>
                      </m:e>
                      <m:sup>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0</m:t>
                        </m:r>
                        <m:r>
                          <a:rPr lang="en-US" sz="2400">
                            <a:solidFill>
                              <a:schemeClr val="accent6">
                                <a:lumMod val="75000"/>
                              </a:schemeClr>
                            </a:solidFill>
                            <a:latin typeface="Cambria Math" panose="02040503050406030204" pitchFamily="18" charset="0"/>
                          </a:rPr>
                          <m:t> </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1</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1</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2</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2</m:t>
                        </m:r>
                      </m:sup>
                    </m:sSup>
                  </m:oMath>
                </a14:m>
                <a:r>
                  <a:rPr lang="en-US" sz="2400" dirty="0">
                    <a:solidFill>
                      <a:schemeClr val="accent6">
                        <a:lumMod val="75000"/>
                      </a:schemeClr>
                    </a:solidFill>
                    <a:latin typeface="Calibri" panose="020F0502020204030204" pitchFamily="34" charset="0"/>
                    <a:cs typeface="Calibri" panose="020F0502020204030204" pitchFamily="34" charset="0"/>
                  </a:rPr>
                  <a:t> (P)</a:t>
                </a:r>
              </a:p>
              <a:p>
                <a:pPr algn="ctr"/>
                <a:endParaRPr lang="en-US" sz="2400" dirty="0">
                  <a:solidFill>
                    <a:schemeClr val="accent6">
                      <a:lumMod val="75000"/>
                    </a:schemeClr>
                  </a:solidFill>
                  <a:latin typeface="Calibri" panose="020F0502020204030204" pitchFamily="34" charset="0"/>
                  <a:cs typeface="Calibri" panose="020F0502020204030204" pitchFamily="34" charset="0"/>
                </a:endParaRPr>
              </a:p>
              <a:p>
                <a:pPr algn="ctr"/>
                <a:r>
                  <a:rPr lang="en-US" sz="2400" dirty="0">
                    <a:solidFill>
                      <a:schemeClr val="accent6">
                        <a:lumMod val="75000"/>
                      </a:schemeClr>
                    </a:solidFill>
                    <a:latin typeface="Calibri" panose="020F0502020204030204" pitchFamily="34" charset="0"/>
                    <a:cs typeface="Calibri" panose="020F0502020204030204" pitchFamily="34" charset="0"/>
                  </a:rPr>
                  <a:t>P+ </a:t>
                </a:r>
                <a14:m>
                  <m:oMath xmlns:m="http://schemas.openxmlformats.org/officeDocument/2006/math">
                    <m:sSup>
                      <m:sSupPr>
                        <m:ctrlPr>
                          <a:rPr lang="en-US" sz="2400" i="1" smtClean="0">
                            <a:solidFill>
                              <a:schemeClr val="accent6">
                                <a:lumMod val="75000"/>
                              </a:schemeClr>
                            </a:solidFill>
                            <a:latin typeface="Cambria Math" panose="02040503050406030204" pitchFamily="18" charset="0"/>
                          </a:rPr>
                        </m:ctrlPr>
                      </m:sSupPr>
                      <m:e>
                        <m:r>
                          <m:rPr>
                            <m:sty m:val="p"/>
                          </m:rPr>
                          <a:rPr lang="en-US" sz="2400" b="0" i="0" smtClean="0">
                            <a:solidFill>
                              <a:schemeClr val="accent6">
                                <a:lumMod val="75000"/>
                              </a:schemeClr>
                            </a:solidFill>
                            <a:latin typeface="Cambria Math" panose="02040503050406030204" pitchFamily="18" charset="0"/>
                          </a:rPr>
                          <m:t>e</m:t>
                        </m:r>
                      </m:e>
                      <m:sup>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0</m:t>
                        </m:r>
                        <m:r>
                          <a:rPr lang="en-US" sz="2400">
                            <a:solidFill>
                              <a:schemeClr val="accent6">
                                <a:lumMod val="75000"/>
                              </a:schemeClr>
                            </a:solidFill>
                            <a:latin typeface="Cambria Math" panose="02040503050406030204" pitchFamily="18" charset="0"/>
                          </a:rPr>
                          <m:t> </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1</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1</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2</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2</m:t>
                        </m:r>
                        <m:r>
                          <m:rPr>
                            <m:nor/>
                          </m:rPr>
                          <a:rPr lang="en-US" sz="2400" dirty="0">
                            <a:solidFill>
                              <a:schemeClr val="accent6">
                                <a:lumMod val="75000"/>
                              </a:schemeClr>
                            </a:solidFill>
                            <a:latin typeface="Calibri" panose="020F0502020204030204" pitchFamily="34" charset="0"/>
                            <a:cs typeface="Calibri" panose="020F0502020204030204" pitchFamily="34" charset="0"/>
                          </a:rPr>
                          <m:t> </m:t>
                        </m:r>
                      </m:sup>
                    </m:sSup>
                  </m:oMath>
                </a14:m>
                <a:r>
                  <a:rPr lang="en-US" sz="2400" dirty="0">
                    <a:solidFill>
                      <a:schemeClr val="accent6">
                        <a:lumMod val="75000"/>
                      </a:schemeClr>
                    </a:solidFill>
                    <a:latin typeface="Calibri" panose="020F0502020204030204" pitchFamily="34" charset="0"/>
                    <a:cs typeface="Calibri" panose="020F0502020204030204" pitchFamily="34" charset="0"/>
                  </a:rPr>
                  <a:t> (P) = </a:t>
                </a:r>
                <a14:m>
                  <m:oMath xmlns:m="http://schemas.openxmlformats.org/officeDocument/2006/math">
                    <m:sSup>
                      <m:sSupPr>
                        <m:ctrlPr>
                          <a:rPr lang="en-US" sz="2400" i="1">
                            <a:solidFill>
                              <a:schemeClr val="accent6">
                                <a:lumMod val="75000"/>
                              </a:schemeClr>
                            </a:solidFill>
                            <a:latin typeface="Cambria Math" panose="02040503050406030204" pitchFamily="18" charset="0"/>
                          </a:rPr>
                        </m:ctrlPr>
                      </m:sSupPr>
                      <m:e>
                        <m:r>
                          <m:rPr>
                            <m:sty m:val="p"/>
                          </m:rPr>
                          <a:rPr lang="en-US" sz="2400">
                            <a:solidFill>
                              <a:schemeClr val="accent6">
                                <a:lumMod val="75000"/>
                              </a:schemeClr>
                            </a:solidFill>
                            <a:latin typeface="Cambria Math" panose="02040503050406030204" pitchFamily="18" charset="0"/>
                          </a:rPr>
                          <m:t>e</m:t>
                        </m:r>
                      </m:e>
                      <m:sup>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0</m:t>
                        </m:r>
                        <m:r>
                          <a:rPr lang="en-US" sz="2400">
                            <a:solidFill>
                              <a:schemeClr val="accent6">
                                <a:lumMod val="75000"/>
                              </a:schemeClr>
                            </a:solidFill>
                            <a:latin typeface="Cambria Math" panose="02040503050406030204" pitchFamily="18" charset="0"/>
                          </a:rPr>
                          <m:t> </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1</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1</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2</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2</m:t>
                        </m:r>
                        <m:r>
                          <m:rPr>
                            <m:nor/>
                          </m:rPr>
                          <a:rPr lang="en-US" sz="2400" dirty="0">
                            <a:solidFill>
                              <a:schemeClr val="accent6">
                                <a:lumMod val="75000"/>
                              </a:schemeClr>
                            </a:solidFill>
                            <a:latin typeface="Calibri" panose="020F0502020204030204" pitchFamily="34" charset="0"/>
                            <a:cs typeface="Calibri" panose="020F0502020204030204" pitchFamily="34" charset="0"/>
                          </a:rPr>
                          <m:t> </m:t>
                        </m:r>
                      </m:sup>
                    </m:sSup>
                  </m:oMath>
                </a14:m>
                <a:r>
                  <a:rPr lang="en-US" sz="2400" dirty="0">
                    <a:solidFill>
                      <a:schemeClr val="accent6">
                        <a:lumMod val="75000"/>
                      </a:schemeClr>
                    </a:solidFill>
                    <a:latin typeface="Calibri" panose="020F0502020204030204" pitchFamily="34" charset="0"/>
                    <a:cs typeface="Calibri" panose="020F0502020204030204" pitchFamily="34" charset="0"/>
                  </a:rPr>
                  <a:t> </a:t>
                </a:r>
              </a:p>
              <a:p>
                <a:pPr algn="ctr"/>
                <a:endParaRPr lang="en-US" sz="2400" dirty="0">
                  <a:solidFill>
                    <a:schemeClr val="accent6">
                      <a:lumMod val="75000"/>
                    </a:schemeClr>
                  </a:solidFill>
                  <a:latin typeface="Calibri" panose="020F0502020204030204" pitchFamily="34" charset="0"/>
                  <a:cs typeface="Calibri" panose="020F0502020204030204" pitchFamily="34" charset="0"/>
                </a:endParaRPr>
              </a:p>
              <a:p>
                <a:pPr algn="ctr"/>
                <a:endParaRPr lang="en-US" sz="2400" dirty="0">
                  <a:solidFill>
                    <a:schemeClr val="accent6">
                      <a:lumMod val="75000"/>
                    </a:schemeClr>
                  </a:solidFill>
                  <a:latin typeface="Calibri" panose="020F0502020204030204" pitchFamily="34" charset="0"/>
                  <a:cs typeface="Calibri" panose="020F0502020204030204" pitchFamily="34" charset="0"/>
                </a:endParaRPr>
              </a:p>
              <a:p>
                <a:pPr algn="ct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m:rPr>
                            <m:sty m:val="p"/>
                          </m:rPr>
                          <a:rPr lang="en-US" sz="2400" b="0" i="0" smtClean="0">
                            <a:solidFill>
                              <a:schemeClr val="accent6">
                                <a:lumMod val="75000"/>
                              </a:schemeClr>
                            </a:solidFill>
                            <a:latin typeface="Cambria Math" panose="02040503050406030204" pitchFamily="18" charset="0"/>
                          </a:rPr>
                          <m:t>P</m:t>
                        </m:r>
                      </m:e>
                    </m:acc>
                  </m:oMath>
                </a14:m>
                <a:r>
                  <a:rPr lang="en-US" sz="2400" dirty="0">
                    <a:solidFill>
                      <a:schemeClr val="accent6">
                        <a:lumMod val="75000"/>
                      </a:schemeClr>
                    </a:solidFill>
                    <a:latin typeface="Calibri" panose="020F0502020204030204" pitchFamily="34" charset="0"/>
                    <a:cs typeface="Calibri" panose="020F0502020204030204" pitchFamily="34" charset="0"/>
                  </a:rPr>
                  <a:t> = </a:t>
                </a:r>
                <a14:m>
                  <m:oMath xmlns:m="http://schemas.openxmlformats.org/officeDocument/2006/math">
                    <m:f>
                      <m:fPr>
                        <m:ctrlPr>
                          <a:rPr lang="en-US" sz="2400" i="1" smtClean="0">
                            <a:solidFill>
                              <a:schemeClr val="accent6">
                                <a:lumMod val="75000"/>
                              </a:schemeClr>
                            </a:solidFill>
                            <a:latin typeface="Cambria Math" panose="02040503050406030204" pitchFamily="18" charset="0"/>
                          </a:rPr>
                        </m:ctrlPr>
                      </m:fPr>
                      <m:num>
                        <m:sSup>
                          <m:sSupPr>
                            <m:ctrlPr>
                              <a:rPr lang="en-US" sz="2400" i="1" smtClean="0">
                                <a:solidFill>
                                  <a:schemeClr val="accent6">
                                    <a:lumMod val="75000"/>
                                  </a:schemeClr>
                                </a:solidFill>
                                <a:latin typeface="Cambria Math" panose="02040503050406030204" pitchFamily="18" charset="0"/>
                              </a:rPr>
                            </m:ctrlPr>
                          </m:sSupPr>
                          <m:e>
                            <m:r>
                              <m:rPr>
                                <m:sty m:val="p"/>
                              </m:rPr>
                              <a:rPr lang="en-US" sz="2400">
                                <a:solidFill>
                                  <a:schemeClr val="accent6">
                                    <a:lumMod val="75000"/>
                                  </a:schemeClr>
                                </a:solidFill>
                                <a:latin typeface="Cambria Math" panose="02040503050406030204" pitchFamily="18" charset="0"/>
                              </a:rPr>
                              <m:t>e</m:t>
                            </m:r>
                          </m:e>
                          <m:sup>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0</m:t>
                            </m:r>
                            <m:r>
                              <a:rPr lang="en-US" sz="2400">
                                <a:solidFill>
                                  <a:schemeClr val="accent6">
                                    <a:lumMod val="75000"/>
                                  </a:schemeClr>
                                </a:solidFill>
                                <a:latin typeface="Cambria Math" panose="02040503050406030204" pitchFamily="18" charset="0"/>
                              </a:rPr>
                              <m:t> </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1</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1</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2</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2</m:t>
                            </m:r>
                            <m:r>
                              <m:rPr>
                                <m:nor/>
                              </m:rPr>
                              <a:rPr lang="en-US" sz="2400" dirty="0">
                                <a:solidFill>
                                  <a:schemeClr val="accent6">
                                    <a:lumMod val="75000"/>
                                  </a:schemeClr>
                                </a:solidFill>
                                <a:latin typeface="Calibri" panose="020F0502020204030204" pitchFamily="34" charset="0"/>
                                <a:cs typeface="Calibri" panose="020F0502020204030204" pitchFamily="34" charset="0"/>
                              </a:rPr>
                              <m:t> </m:t>
                            </m:r>
                          </m:sup>
                        </m:sSup>
                      </m:num>
                      <m:den>
                        <m:r>
                          <a:rPr lang="en-US" sz="2400" b="0" i="1" smtClean="0">
                            <a:solidFill>
                              <a:schemeClr val="accent6">
                                <a:lumMod val="75000"/>
                              </a:schemeClr>
                            </a:solidFill>
                            <a:latin typeface="Cambria Math" panose="02040503050406030204" pitchFamily="18" charset="0"/>
                          </a:rPr>
                          <m:t>1+</m:t>
                        </m:r>
                        <m:sSup>
                          <m:sSupPr>
                            <m:ctrlPr>
                              <a:rPr lang="en-US" sz="2400" i="1">
                                <a:solidFill>
                                  <a:schemeClr val="accent6">
                                    <a:lumMod val="75000"/>
                                  </a:schemeClr>
                                </a:solidFill>
                                <a:latin typeface="Cambria Math" panose="02040503050406030204" pitchFamily="18" charset="0"/>
                              </a:rPr>
                            </m:ctrlPr>
                          </m:sSupPr>
                          <m:e>
                            <m:r>
                              <m:rPr>
                                <m:sty m:val="p"/>
                              </m:rPr>
                              <a:rPr lang="en-US" sz="2400">
                                <a:solidFill>
                                  <a:schemeClr val="accent6">
                                    <a:lumMod val="75000"/>
                                  </a:schemeClr>
                                </a:solidFill>
                                <a:latin typeface="Cambria Math" panose="02040503050406030204" pitchFamily="18" charset="0"/>
                              </a:rPr>
                              <m:t>e</m:t>
                            </m:r>
                          </m:e>
                          <m:sup>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0</m:t>
                            </m:r>
                            <m:r>
                              <a:rPr lang="en-US" sz="2400">
                                <a:solidFill>
                                  <a:schemeClr val="accent6">
                                    <a:lumMod val="75000"/>
                                  </a:schemeClr>
                                </a:solidFill>
                                <a:latin typeface="Cambria Math" panose="02040503050406030204" pitchFamily="18" charset="0"/>
                              </a:rPr>
                              <m:t> </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1</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1</m:t>
                            </m:r>
                            <m:r>
                              <m:rPr>
                                <m:nor/>
                              </m:rPr>
                              <a:rPr lang="en-US" sz="2400" dirty="0">
                                <a:solidFill>
                                  <a:schemeClr val="accent6">
                                    <a:lumMod val="75000"/>
                                  </a:schemeClr>
                                </a:solidFill>
                                <a:latin typeface="Calibri" panose="020F0502020204030204" pitchFamily="34" charset="0"/>
                                <a:cs typeface="Calibri" panose="020F0502020204030204" pitchFamily="34" charset="0"/>
                              </a:rPr>
                              <m:t>+</m:t>
                            </m:r>
                            <m:r>
                              <a:rPr lang="en-US" sz="2400" dirty="0">
                                <a:solidFill>
                                  <a:schemeClr val="accent6">
                                    <a:lumMod val="75000"/>
                                  </a:schemeClr>
                                </a:solidFill>
                                <a:latin typeface="Cambria Math" panose="02040503050406030204" pitchFamily="18" charset="0"/>
                              </a:rPr>
                              <m:t> </m:t>
                            </m:r>
                            <m:r>
                              <m:rPr>
                                <m:sty m:val="p"/>
                              </m:rPr>
                              <a:rPr lang="el-GR" sz="2400" i="1">
                                <a:solidFill>
                                  <a:schemeClr val="accent6">
                                    <a:lumMod val="75000"/>
                                  </a:schemeClr>
                                </a:solidFill>
                                <a:latin typeface="Cambria Math" panose="02040503050406030204" pitchFamily="18" charset="0"/>
                              </a:rPr>
                              <m:t>β</m:t>
                            </m:r>
                            <m:r>
                              <a:rPr lang="en-US" sz="2400" i="1" baseline="-25000">
                                <a:solidFill>
                                  <a:schemeClr val="accent6">
                                    <a:lumMod val="75000"/>
                                  </a:schemeClr>
                                </a:solidFill>
                                <a:latin typeface="Cambria Math" panose="02040503050406030204" pitchFamily="18" charset="0"/>
                              </a:rPr>
                              <m:t>2</m:t>
                            </m:r>
                            <m:r>
                              <a:rPr lang="en-US" sz="2400" i="1">
                                <a:solidFill>
                                  <a:schemeClr val="accent6">
                                    <a:lumMod val="75000"/>
                                  </a:schemeClr>
                                </a:solidFill>
                                <a:latin typeface="Cambria Math" panose="02040503050406030204" pitchFamily="18" charset="0"/>
                              </a:rPr>
                              <m:t>𝑥</m:t>
                            </m:r>
                            <m:r>
                              <a:rPr lang="en-US" sz="2400" i="1" baseline="-25000">
                                <a:solidFill>
                                  <a:schemeClr val="accent6">
                                    <a:lumMod val="75000"/>
                                  </a:schemeClr>
                                </a:solidFill>
                                <a:latin typeface="Cambria Math" panose="02040503050406030204" pitchFamily="18" charset="0"/>
                              </a:rPr>
                              <m:t>2</m:t>
                            </m:r>
                            <m:r>
                              <m:rPr>
                                <m:nor/>
                              </m:rPr>
                              <a:rPr lang="en-US" sz="2400" dirty="0">
                                <a:solidFill>
                                  <a:schemeClr val="accent6">
                                    <a:lumMod val="75000"/>
                                  </a:schemeClr>
                                </a:solidFill>
                                <a:latin typeface="Calibri" panose="020F0502020204030204" pitchFamily="34" charset="0"/>
                                <a:cs typeface="Calibri" panose="020F0502020204030204" pitchFamily="34" charset="0"/>
                              </a:rPr>
                              <m:t> </m:t>
                            </m:r>
                          </m:sup>
                        </m:sSup>
                      </m:den>
                    </m:f>
                  </m:oMath>
                </a14:m>
                <a:endParaRPr lang="en-US" sz="2400" dirty="0">
                  <a:solidFill>
                    <a:schemeClr val="accent6">
                      <a:lumMod val="75000"/>
                    </a:schemeClr>
                  </a:solidFill>
                  <a:latin typeface="Calibri" panose="020F0502020204030204" pitchFamily="34" charset="0"/>
                  <a:cs typeface="Calibri" panose="020F0502020204030204" pitchFamily="34" charset="0"/>
                </a:endParaRPr>
              </a:p>
              <a:p>
                <a:pPr algn="ctr"/>
                <a:endParaRPr lang="en-US" sz="2400" dirty="0">
                  <a:solidFill>
                    <a:schemeClr val="accent6">
                      <a:lumMod val="75000"/>
                    </a:schemeClr>
                  </a:solidFill>
                </a:endParaRPr>
              </a:p>
            </p:txBody>
          </p:sp>
        </mc:Choice>
        <mc:Fallback xmlns="">
          <p:sp>
            <p:nvSpPr>
              <p:cNvPr id="9" name="TextBox 8">
                <a:extLst>
                  <a:ext uri="{FF2B5EF4-FFF2-40B4-BE49-F238E27FC236}">
                    <a16:creationId xmlns:a16="http://schemas.microsoft.com/office/drawing/2014/main" id="{34B96A1F-4B4F-4B1E-83FD-433B3B2CE705}"/>
                  </a:ext>
                </a:extLst>
              </p:cNvPr>
              <p:cNvSpPr txBox="1">
                <a:spLocks noRot="1" noChangeAspect="1" noMove="1" noResize="1" noEditPoints="1" noAdjustHandles="1" noChangeArrowheads="1" noChangeShapeType="1" noTextEdit="1"/>
              </p:cNvSpPr>
              <p:nvPr/>
            </p:nvSpPr>
            <p:spPr>
              <a:xfrm>
                <a:off x="4731142" y="977672"/>
                <a:ext cx="7041243" cy="465807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2183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E6F2E6"/>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CD8499-F9F5-4C13-9754-A9498B8B9018}"/>
              </a:ext>
            </a:extLst>
          </p:cNvPr>
          <p:cNvSpPr txBox="1"/>
          <p:nvPr/>
        </p:nvSpPr>
        <p:spPr>
          <a:xfrm>
            <a:off x="55880" y="6846"/>
            <a:ext cx="11917680" cy="707886"/>
          </a:xfrm>
          <a:prstGeom prst="rect">
            <a:avLst/>
          </a:prstGeom>
          <a:noFill/>
        </p:spPr>
        <p:txBody>
          <a:bodyPr wrap="square" rtlCol="0">
            <a:spAutoFit/>
          </a:bodyPr>
          <a:lstStyle/>
          <a:p>
            <a:pPr algn="ctr"/>
            <a:r>
              <a:rPr lang="en-US" sz="4000" b="1" dirty="0">
                <a:solidFill>
                  <a:schemeClr val="bg1"/>
                </a:solidFill>
                <a:latin typeface="Calibri" panose="020F0502020204030204" pitchFamily="34" charset="0"/>
                <a:cs typeface="Calibri" panose="020F0502020204030204" pitchFamily="34" charset="0"/>
              </a:rPr>
              <a:t>Logistic Function</a:t>
            </a:r>
          </a:p>
        </p:txBody>
      </p:sp>
      <p:pic>
        <p:nvPicPr>
          <p:cNvPr id="2050" name="Picture 2">
            <a:extLst>
              <a:ext uri="{FF2B5EF4-FFF2-40B4-BE49-F238E27FC236}">
                <a16:creationId xmlns:a16="http://schemas.microsoft.com/office/drawing/2014/main" id="{401F795D-D6F3-4466-9317-B9D19DC8B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097" y="1909598"/>
            <a:ext cx="5864760" cy="38710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1A85218-3E95-428E-9C1D-1F9C91C4E570}"/>
                  </a:ext>
                </a:extLst>
              </p:cNvPr>
              <p:cNvSpPr txBox="1"/>
              <p:nvPr/>
            </p:nvSpPr>
            <p:spPr>
              <a:xfrm>
                <a:off x="498488" y="818440"/>
                <a:ext cx="10763069" cy="987450"/>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logit</a:t>
                </a:r>
                <a:r>
                  <a:rPr lang="en-US" sz="2400" baseline="30000" dirty="0">
                    <a:solidFill>
                      <a:schemeClr val="bg1"/>
                    </a:solidFill>
                    <a:latin typeface="Calibri" panose="020F0502020204030204" pitchFamily="34" charset="0"/>
                    <a:cs typeface="Calibri" panose="020F0502020204030204" pitchFamily="34" charset="0"/>
                  </a:rPr>
                  <a:t>-1</a:t>
                </a:r>
                <a:r>
                  <a:rPr lang="en-US" sz="2400"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Symbol" panose="05050102010706020507" pitchFamily="18" charset="2"/>
                    <a:cs typeface="Calibri" panose="020F0502020204030204" pitchFamily="34" charset="0"/>
                    <a:sym typeface="Symbol" panose="05050102010706020507" pitchFamily="18" charset="2"/>
                  </a:rPr>
                  <a:t></a:t>
                </a:r>
                <a:r>
                  <a:rPr lang="en-US" sz="2400" dirty="0">
                    <a:solidFill>
                      <a:schemeClr val="bg1"/>
                    </a:solidFill>
                    <a:latin typeface="Symbol" panose="05050102010706020507" pitchFamily="18" charset="2"/>
                    <a:cs typeface="Calibri" panose="020F0502020204030204" pitchFamily="34" charset="0"/>
                  </a:rPr>
                  <a:t>) = </a:t>
                </a:r>
                <a14:m>
                  <m:oMath xmlns:m="http://schemas.openxmlformats.org/officeDocument/2006/math">
                    <m:f>
                      <m:fPr>
                        <m:ctrlPr>
                          <a:rPr lang="en-US" sz="2400" i="1" smtClean="0">
                            <a:solidFill>
                              <a:schemeClr val="bg1"/>
                            </a:solidFill>
                            <a:latin typeface="Cambria Math" panose="02040503050406030204" pitchFamily="18" charset="0"/>
                            <a:cs typeface="Calibri" panose="020F0502020204030204" pitchFamily="34" charset="0"/>
                          </a:rPr>
                        </m:ctrlPr>
                      </m:fPr>
                      <m:num>
                        <m:r>
                          <a:rPr lang="en-US" sz="2400" b="0" i="1" smtClean="0">
                            <a:solidFill>
                              <a:schemeClr val="bg1"/>
                            </a:solidFill>
                            <a:latin typeface="Cambria Math" panose="02040503050406030204" pitchFamily="18" charset="0"/>
                            <a:cs typeface="Calibri" panose="020F0502020204030204" pitchFamily="34" charset="0"/>
                          </a:rPr>
                          <m:t>1</m:t>
                        </m:r>
                      </m:num>
                      <m:den>
                        <m:r>
                          <a:rPr lang="en-US" sz="2400" b="0" i="1" smtClean="0">
                            <a:solidFill>
                              <a:schemeClr val="bg1"/>
                            </a:solidFill>
                            <a:latin typeface="Cambria Math" panose="02040503050406030204" pitchFamily="18" charset="0"/>
                            <a:cs typeface="Calibri" panose="020F0502020204030204" pitchFamily="34" charset="0"/>
                          </a:rPr>
                          <m:t>1+</m:t>
                        </m:r>
                        <m:r>
                          <a:rPr lang="en-US" sz="2400" b="0" i="1" smtClean="0">
                            <a:solidFill>
                              <a:schemeClr val="bg1"/>
                            </a:solidFill>
                            <a:latin typeface="Cambria Math" panose="02040503050406030204" pitchFamily="18" charset="0"/>
                            <a:cs typeface="Calibri" panose="020F0502020204030204" pitchFamily="34" charset="0"/>
                          </a:rPr>
                          <m:t>𝑒</m:t>
                        </m:r>
                        <m:r>
                          <a:rPr lang="en-US" sz="2400" b="0" i="1" baseline="26000" smtClean="0">
                            <a:solidFill>
                              <a:schemeClr val="bg1"/>
                            </a:solidFill>
                            <a:latin typeface="Cambria Math" panose="02040503050406030204" pitchFamily="18" charset="0"/>
                            <a:cs typeface="Calibri" panose="020F0502020204030204" pitchFamily="34" charset="0"/>
                          </a:rPr>
                          <m:t>−</m:t>
                        </m:r>
                        <m:r>
                          <a:rPr lang="en-US" sz="2400" b="0" i="1" baseline="26000" smtClean="0">
                            <a:solidFill>
                              <a:schemeClr val="bg1"/>
                            </a:solidFill>
                            <a:latin typeface="Cambria Math" panose="02040503050406030204" pitchFamily="18" charset="0"/>
                            <a:cs typeface="Calibri" panose="020F0502020204030204" pitchFamily="34" charset="0"/>
                            <a:sym typeface="Symbol" panose="05050102010706020507" pitchFamily="18" charset="2"/>
                          </a:rPr>
                          <m:t></m:t>
                        </m:r>
                      </m:den>
                    </m:f>
                  </m:oMath>
                </a14:m>
                <a:r>
                  <a:rPr lang="en-US" sz="2400" baseline="30000" dirty="0">
                    <a:solidFill>
                      <a:schemeClr val="bg1"/>
                    </a:solidFill>
                    <a:latin typeface="Calibri" panose="020F0502020204030204" pitchFamily="34" charset="0"/>
                    <a:cs typeface="Calibri" panose="020F0502020204030204" pitchFamily="34" charset="0"/>
                  </a:rPr>
                  <a:t> </a:t>
                </a:r>
                <a:r>
                  <a:rPr lang="en-US" sz="2400" dirty="0">
                    <a:solidFill>
                      <a:schemeClr val="bg1"/>
                    </a:solidFill>
                    <a:latin typeface="Symbol" panose="05050102010706020507" pitchFamily="18" charset="2"/>
                    <a:cs typeface="Calibri" panose="020F0502020204030204" pitchFamily="34" charset="0"/>
                  </a:rPr>
                  <a:t>=  </a:t>
                </a:r>
                <a14:m>
                  <m:oMath xmlns:m="http://schemas.openxmlformats.org/officeDocument/2006/math">
                    <m:f>
                      <m:fPr>
                        <m:ctrlPr>
                          <a:rPr lang="en-US" sz="2400" i="1" smtClean="0">
                            <a:solidFill>
                              <a:schemeClr val="bg1"/>
                            </a:solidFill>
                            <a:latin typeface="Cambria Math" panose="02040503050406030204" pitchFamily="18" charset="0"/>
                            <a:cs typeface="Calibri" panose="020F0502020204030204" pitchFamily="34" charset="0"/>
                          </a:rPr>
                        </m:ctrlPr>
                      </m:fPr>
                      <m:num>
                        <m:r>
                          <a:rPr lang="en-US" sz="2400" b="0" i="1" smtClean="0">
                            <a:solidFill>
                              <a:schemeClr val="bg1"/>
                            </a:solidFill>
                            <a:latin typeface="Cambria Math" panose="02040503050406030204" pitchFamily="18" charset="0"/>
                            <a:cs typeface="Calibri" panose="020F0502020204030204" pitchFamily="34" charset="0"/>
                          </a:rPr>
                          <m:t>𝑒</m:t>
                        </m:r>
                        <m:r>
                          <a:rPr lang="en-US" sz="2400" b="0" i="1" baseline="30000" smtClean="0">
                            <a:solidFill>
                              <a:schemeClr val="bg1"/>
                            </a:solidFill>
                            <a:latin typeface="Cambria Math" panose="02040503050406030204" pitchFamily="18" charset="0"/>
                            <a:cs typeface="Calibri" panose="020F0502020204030204" pitchFamily="34" charset="0"/>
                            <a:sym typeface="Symbol" panose="05050102010706020507" pitchFamily="18" charset="2"/>
                          </a:rPr>
                          <m:t></m:t>
                        </m:r>
                      </m:num>
                      <m:den>
                        <m:r>
                          <a:rPr lang="en-US" sz="2400" b="0" i="1" smtClean="0">
                            <a:solidFill>
                              <a:schemeClr val="bg1"/>
                            </a:solidFill>
                            <a:latin typeface="Cambria Math" panose="02040503050406030204" pitchFamily="18" charset="0"/>
                            <a:cs typeface="Calibri" panose="020F0502020204030204" pitchFamily="34" charset="0"/>
                          </a:rPr>
                          <m:t>1+</m:t>
                        </m:r>
                        <m:r>
                          <a:rPr lang="en-US" sz="2400" b="0" i="1" smtClean="0">
                            <a:solidFill>
                              <a:schemeClr val="bg1"/>
                            </a:solidFill>
                            <a:latin typeface="Cambria Math" panose="02040503050406030204" pitchFamily="18" charset="0"/>
                            <a:cs typeface="Calibri" panose="020F0502020204030204" pitchFamily="34" charset="0"/>
                          </a:rPr>
                          <m:t>𝑒</m:t>
                        </m:r>
                        <m:r>
                          <a:rPr lang="en-US" sz="2400" b="0" i="1" baseline="30000" smtClean="0">
                            <a:solidFill>
                              <a:schemeClr val="bg1"/>
                            </a:solidFill>
                            <a:latin typeface="Cambria Math" panose="02040503050406030204" pitchFamily="18" charset="0"/>
                            <a:cs typeface="Calibri" panose="020F0502020204030204" pitchFamily="34" charset="0"/>
                            <a:sym typeface="Symbol" panose="05050102010706020507" pitchFamily="18" charset="2"/>
                          </a:rPr>
                          <m:t></m:t>
                        </m:r>
                      </m:den>
                    </m:f>
                  </m:oMath>
                </a14:m>
                <a:r>
                  <a:rPr lang="en-US" sz="2400" dirty="0">
                    <a:solidFill>
                      <a:schemeClr val="bg1"/>
                    </a:solidFill>
                    <a:latin typeface="Symbol" panose="05050102010706020507" pitchFamily="18" charset="2"/>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where </a:t>
                </a:r>
                <a:r>
                  <a:rPr lang="en-US" sz="2400" dirty="0">
                    <a:solidFill>
                      <a:schemeClr val="bg1"/>
                    </a:solidFill>
                    <a:latin typeface="Calibri" panose="020F0502020204030204" pitchFamily="34" charset="0"/>
                    <a:cs typeface="Calibri" panose="020F0502020204030204" pitchFamily="34" charset="0"/>
                    <a:sym typeface="Symbol" panose="05050102010706020507" pitchFamily="18" charset="2"/>
                  </a:rPr>
                  <a:t></a:t>
                </a:r>
                <a:r>
                  <a:rPr lang="en-US" sz="2400" dirty="0">
                    <a:solidFill>
                      <a:schemeClr val="bg1"/>
                    </a:solidFill>
                    <a:latin typeface="Symbol" panose="05050102010706020507" pitchFamily="18" charset="2"/>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is the linear combination of independent variables and their coefficients</a:t>
                </a:r>
                <a:endParaRPr lang="en-US" sz="2400" baseline="30000" dirty="0">
                  <a:solidFill>
                    <a:schemeClr val="bg1"/>
                  </a:solidFill>
                  <a:latin typeface="Calibri" panose="020F0502020204030204" pitchFamily="34"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21A85218-3E95-428E-9C1D-1F9C91C4E570}"/>
                  </a:ext>
                </a:extLst>
              </p:cNvPr>
              <p:cNvSpPr txBox="1">
                <a:spLocks noRot="1" noChangeAspect="1" noMove="1" noResize="1" noEditPoints="1" noAdjustHandles="1" noChangeArrowheads="1" noChangeShapeType="1" noTextEdit="1"/>
              </p:cNvSpPr>
              <p:nvPr/>
            </p:nvSpPr>
            <p:spPr>
              <a:xfrm>
                <a:off x="498488" y="818440"/>
                <a:ext cx="10763069" cy="987450"/>
              </a:xfrm>
              <a:prstGeom prst="rect">
                <a:avLst/>
              </a:prstGeom>
              <a:blipFill>
                <a:blip r:embed="rId3"/>
                <a:stretch>
                  <a:fillRect l="-907" r="-57" b="-12963"/>
                </a:stretch>
              </a:blipFill>
            </p:spPr>
            <p:txBody>
              <a:bodyPr/>
              <a:lstStyle/>
              <a:p>
                <a:r>
                  <a:rPr lang="en-US">
                    <a:noFill/>
                  </a:rPr>
                  <a:t> </a:t>
                </a:r>
              </a:p>
            </p:txBody>
          </p:sp>
        </mc:Fallback>
      </mc:AlternateContent>
    </p:spTree>
    <p:extLst>
      <p:ext uri="{BB962C8B-B14F-4D97-AF65-F5344CB8AC3E}">
        <p14:creationId xmlns:p14="http://schemas.microsoft.com/office/powerpoint/2010/main" val="13906544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17722</TotalTime>
  <Words>1512</Words>
  <Application>Microsoft Office PowerPoint</Application>
  <PresentationFormat>Widescreen</PresentationFormat>
  <Paragraphs>231</Paragraphs>
  <Slides>20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Calibri</vt:lpstr>
      <vt:lpstr>Calibri math</vt:lpstr>
      <vt:lpstr>Cambria Math</vt:lpstr>
      <vt:lpstr>Century Gothic</vt:lpstr>
      <vt:lpstr>charter</vt:lpstr>
      <vt:lpstr>Symbol</vt:lpstr>
      <vt:lpstr>Wingdings 3</vt:lpstr>
      <vt:lpstr>Slice</vt:lpstr>
      <vt:lpstr>Logistic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Ellen Lull</dc:creator>
  <cp:lastModifiedBy>Ellen Lull</cp:lastModifiedBy>
  <cp:revision>149</cp:revision>
  <dcterms:created xsi:type="dcterms:W3CDTF">2021-02-05T21:51:29Z</dcterms:created>
  <dcterms:modified xsi:type="dcterms:W3CDTF">2021-04-09T23:23:57Z</dcterms:modified>
</cp:coreProperties>
</file>