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87" r:id="rId3"/>
    <p:sldId id="279" r:id="rId4"/>
    <p:sldId id="266" r:id="rId5"/>
    <p:sldId id="288" r:id="rId6"/>
    <p:sldId id="289" r:id="rId7"/>
    <p:sldId id="290" r:id="rId8"/>
    <p:sldId id="294" r:id="rId9"/>
    <p:sldId id="291" r:id="rId10"/>
    <p:sldId id="292" r:id="rId11"/>
    <p:sldId id="293" r:id="rId12"/>
    <p:sldId id="29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3842" autoAdjust="0"/>
  </p:normalViewPr>
  <p:slideViewPr>
    <p:cSldViewPr snapToGrid="0">
      <p:cViewPr>
        <p:scale>
          <a:sx n="70" d="100"/>
          <a:sy n="70" d="100"/>
        </p:scale>
        <p:origin x="17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0145-DA54-498B-B248-7B5FF2B33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6D1B61-895A-4EFF-8C55-DDEC2F059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1387E-496E-4043-90A1-3DC5C0499FE8}"/>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5" name="Footer Placeholder 4">
            <a:extLst>
              <a:ext uri="{FF2B5EF4-FFF2-40B4-BE49-F238E27FC236}">
                <a16:creationId xmlns:a16="http://schemas.microsoft.com/office/drawing/2014/main" id="{27AE26DD-3CC1-45F1-B67E-F67997FD1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599FB-DEAE-4E4C-9935-0F815966D2CD}"/>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68484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B4E-3346-484B-98D7-7412877648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1BB091-41E1-42F4-90FD-298B609EE8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E7ED2-B939-44C2-9F77-078FE095B548}"/>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5" name="Footer Placeholder 4">
            <a:extLst>
              <a:ext uri="{FF2B5EF4-FFF2-40B4-BE49-F238E27FC236}">
                <a16:creationId xmlns:a16="http://schemas.microsoft.com/office/drawing/2014/main" id="{388BB213-4CB9-42C1-BFE4-8E982DE45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05308-606B-413C-AF66-06E09366FDBE}"/>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88450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AC868E-B106-4064-AB23-4D1A67678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4D3A4F-EF97-48C2-9711-023C3A492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BD77B-A6B2-47E7-A37A-5B34427FF2F5}"/>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5" name="Footer Placeholder 4">
            <a:extLst>
              <a:ext uri="{FF2B5EF4-FFF2-40B4-BE49-F238E27FC236}">
                <a16:creationId xmlns:a16="http://schemas.microsoft.com/office/drawing/2014/main" id="{7DB8F1E1-E395-41FB-925F-7751E9B80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3FF89-AD89-4724-A0CE-749F96C4E224}"/>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76499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32223-F84C-4CB4-8FC0-B04E99B803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9C3F82-ADBD-425C-B2C5-ADC48FF36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FF29A-66CC-4877-A710-A6185DA62FB3}"/>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5" name="Footer Placeholder 4">
            <a:extLst>
              <a:ext uri="{FF2B5EF4-FFF2-40B4-BE49-F238E27FC236}">
                <a16:creationId xmlns:a16="http://schemas.microsoft.com/office/drawing/2014/main" id="{89C87DC4-4B28-44C0-8B5C-03A624498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70024-781F-4FDF-83C8-6C3C218885A3}"/>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155951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7D58-837B-4A21-9D00-A70240FB0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F45C4-9331-40CE-8E0E-E20FB9794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82D05-993B-4FBF-8933-A4B6F4F5F5FE}"/>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5" name="Footer Placeholder 4">
            <a:extLst>
              <a:ext uri="{FF2B5EF4-FFF2-40B4-BE49-F238E27FC236}">
                <a16:creationId xmlns:a16="http://schemas.microsoft.com/office/drawing/2014/main" id="{CBBC5050-C6B2-42EE-BA53-54581290B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7B252-E7A3-4654-A113-8FF0AA9FA794}"/>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295821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E8E2-04EF-4570-BDDF-54A233A73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9C8BFF-AA37-40E8-9595-2E9976489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E8623-3DD7-43E2-820A-95E4CF5700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E4CC71-9680-4DAA-87F6-159635B97ACA}"/>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6" name="Footer Placeholder 5">
            <a:extLst>
              <a:ext uri="{FF2B5EF4-FFF2-40B4-BE49-F238E27FC236}">
                <a16:creationId xmlns:a16="http://schemas.microsoft.com/office/drawing/2014/main" id="{662B5252-960A-4F0D-BCCA-103B7E46C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F4F8B-BF4B-4A88-A66C-0F64B486B300}"/>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141434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B578-A038-4990-9F49-CE552875A1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56C2B6-91D7-4919-9F4A-5A976DA42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48734-13F5-47BC-9F00-54FE79A008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16582-2A66-4648-9946-8E5C1E731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6682C-007A-4714-900A-1CFDB8B655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081CD2-79C9-488F-8A90-D524FBCC7E20}"/>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8" name="Footer Placeholder 7">
            <a:extLst>
              <a:ext uri="{FF2B5EF4-FFF2-40B4-BE49-F238E27FC236}">
                <a16:creationId xmlns:a16="http://schemas.microsoft.com/office/drawing/2014/main" id="{1FA40C87-8ED1-42CD-B5A3-C89958878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B2BF4-EE92-4645-BFDC-88B0B896B03B}"/>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68481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5621-E6BC-46EE-86D8-C93FD19856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2BC8B5-A9E6-43B0-B308-4FCC7915AF43}"/>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4" name="Footer Placeholder 3">
            <a:extLst>
              <a:ext uri="{FF2B5EF4-FFF2-40B4-BE49-F238E27FC236}">
                <a16:creationId xmlns:a16="http://schemas.microsoft.com/office/drawing/2014/main" id="{5AFCF6D5-0766-422D-AA39-AFE03BD7C9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630AC1-4F3B-4C3A-9F99-64C8D854ECEA}"/>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61363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B63A4-4D98-4760-9357-1BF6715F5F15}"/>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3" name="Footer Placeholder 2">
            <a:extLst>
              <a:ext uri="{FF2B5EF4-FFF2-40B4-BE49-F238E27FC236}">
                <a16:creationId xmlns:a16="http://schemas.microsoft.com/office/drawing/2014/main" id="{D7EA2D7D-85CF-4743-888E-5B65BFFC7C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3F9AFC-6020-42A4-9DB4-AC39912B2FFD}"/>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287212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A794-89EB-49DD-A266-F68A99A803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FFBB16-DC69-4B4E-8E08-7C79F8BF2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9A6666-4ED5-4C01-8089-D98E5650E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1DFA4E-992B-481B-9293-9E3052EA262C}"/>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6" name="Footer Placeholder 5">
            <a:extLst>
              <a:ext uri="{FF2B5EF4-FFF2-40B4-BE49-F238E27FC236}">
                <a16:creationId xmlns:a16="http://schemas.microsoft.com/office/drawing/2014/main" id="{2D5DE02A-F0ED-4158-AF3B-4981701F9E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9E9EF-80EA-4ADE-BD2D-8C75B1E9E9B1}"/>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110327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2764-5548-47D5-9693-F54FCEE12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8B5973-B99A-4ED4-A3E9-38E2AE84A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CCC137-AF83-4007-ABD4-B2CA4C40E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77078-F6B2-451E-AB63-3A5E0B7DE729}"/>
              </a:ext>
            </a:extLst>
          </p:cNvPr>
          <p:cNvSpPr>
            <a:spLocks noGrp="1"/>
          </p:cNvSpPr>
          <p:nvPr>
            <p:ph type="dt" sz="half" idx="10"/>
          </p:nvPr>
        </p:nvSpPr>
        <p:spPr/>
        <p:txBody>
          <a:bodyPr/>
          <a:lstStyle/>
          <a:p>
            <a:fld id="{40D37E1C-0338-47B2-8CFE-C59ACBAFCE95}" type="datetimeFigureOut">
              <a:rPr lang="en-US" smtClean="0"/>
              <a:t>4/18/2020</a:t>
            </a:fld>
            <a:endParaRPr lang="en-US"/>
          </a:p>
        </p:txBody>
      </p:sp>
      <p:sp>
        <p:nvSpPr>
          <p:cNvPr id="6" name="Footer Placeholder 5">
            <a:extLst>
              <a:ext uri="{FF2B5EF4-FFF2-40B4-BE49-F238E27FC236}">
                <a16:creationId xmlns:a16="http://schemas.microsoft.com/office/drawing/2014/main" id="{92B2AEDE-991E-4DAF-B8C8-B61654DEA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2EF9D-421B-4579-9A22-72383076E0BA}"/>
              </a:ext>
            </a:extLst>
          </p:cNvPr>
          <p:cNvSpPr>
            <a:spLocks noGrp="1"/>
          </p:cNvSpPr>
          <p:nvPr>
            <p:ph type="sldNum" sz="quarter" idx="12"/>
          </p:nvPr>
        </p:nvSpPr>
        <p:spPr/>
        <p:txBody>
          <a:bodyPr/>
          <a:lstStyle/>
          <a:p>
            <a:fld id="{7B429933-2072-4A78-A97A-7A6DA58A54A2}" type="slidenum">
              <a:rPr lang="en-US" smtClean="0"/>
              <a:t>‹#›</a:t>
            </a:fld>
            <a:endParaRPr lang="en-US"/>
          </a:p>
        </p:txBody>
      </p:sp>
    </p:spTree>
    <p:extLst>
      <p:ext uri="{BB962C8B-B14F-4D97-AF65-F5344CB8AC3E}">
        <p14:creationId xmlns:p14="http://schemas.microsoft.com/office/powerpoint/2010/main" val="380756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3AC531-2DF8-4F6F-9A57-24316EE2C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3123FF-17CF-446E-88C5-FA6DD5C65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2591F-52FC-4D27-ACBC-E7D286361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37E1C-0338-47B2-8CFE-C59ACBAFCE95}" type="datetimeFigureOut">
              <a:rPr lang="en-US" smtClean="0"/>
              <a:t>4/18/2020</a:t>
            </a:fld>
            <a:endParaRPr lang="en-US"/>
          </a:p>
        </p:txBody>
      </p:sp>
      <p:sp>
        <p:nvSpPr>
          <p:cNvPr id="5" name="Footer Placeholder 4">
            <a:extLst>
              <a:ext uri="{FF2B5EF4-FFF2-40B4-BE49-F238E27FC236}">
                <a16:creationId xmlns:a16="http://schemas.microsoft.com/office/drawing/2014/main" id="{E8D6D38C-0E2E-45EC-80BB-D62AE0993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B21421-8AD1-4D0C-929D-FAE75B2C9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29933-2072-4A78-A97A-7A6DA58A54A2}" type="slidenum">
              <a:rPr lang="en-US" smtClean="0"/>
              <a:t>‹#›</a:t>
            </a:fld>
            <a:endParaRPr lang="en-US"/>
          </a:p>
        </p:txBody>
      </p:sp>
    </p:spTree>
    <p:extLst>
      <p:ext uri="{BB962C8B-B14F-4D97-AF65-F5344CB8AC3E}">
        <p14:creationId xmlns:p14="http://schemas.microsoft.com/office/powerpoint/2010/main" val="4399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EDB7-08E7-4D2B-9874-3940559AC0CC}"/>
              </a:ext>
            </a:extLst>
          </p:cNvPr>
          <p:cNvSpPr>
            <a:spLocks noGrp="1"/>
          </p:cNvSpPr>
          <p:nvPr>
            <p:ph type="title"/>
          </p:nvPr>
        </p:nvSpPr>
        <p:spPr>
          <a:solidFill>
            <a:schemeClr val="accent5">
              <a:lumMod val="20000"/>
              <a:lumOff val="80000"/>
            </a:schemeClr>
          </a:solidFill>
        </p:spPr>
        <p:txBody>
          <a:bodyPr/>
          <a:lstStyle/>
          <a:p>
            <a:pPr algn="ctr"/>
            <a:r>
              <a:rPr lang="en-US" dirty="0"/>
              <a:t>Employee Analysis</a:t>
            </a:r>
          </a:p>
        </p:txBody>
      </p:sp>
      <p:sp>
        <p:nvSpPr>
          <p:cNvPr id="3" name="Content Placeholder 2">
            <a:extLst>
              <a:ext uri="{FF2B5EF4-FFF2-40B4-BE49-F238E27FC236}">
                <a16:creationId xmlns:a16="http://schemas.microsoft.com/office/drawing/2014/main" id="{92806184-2ADC-4DD7-880A-AF4FBEEE0C0A}"/>
              </a:ext>
            </a:extLst>
          </p:cNvPr>
          <p:cNvSpPr>
            <a:spLocks noGrp="1"/>
          </p:cNvSpPr>
          <p:nvPr>
            <p:ph idx="1"/>
          </p:nvPr>
        </p:nvSpPr>
        <p:spPr>
          <a:xfrm>
            <a:off x="838200" y="4025900"/>
            <a:ext cx="10515600" cy="2022475"/>
          </a:xfrm>
          <a:solidFill>
            <a:schemeClr val="accent4">
              <a:lumMod val="20000"/>
              <a:lumOff val="80000"/>
            </a:schemeClr>
          </a:solidFill>
        </p:spPr>
        <p:txBody>
          <a:bodyPr/>
          <a:lstStyle/>
          <a:p>
            <a:pPr marL="0" indent="0" algn="ctr">
              <a:buNone/>
            </a:pPr>
            <a:r>
              <a:rPr lang="en-US" dirty="0"/>
              <a:t> Ellen Lull</a:t>
            </a:r>
          </a:p>
          <a:p>
            <a:pPr marL="0" indent="0" algn="ctr">
              <a:buNone/>
            </a:pPr>
            <a:r>
              <a:rPr lang="en-US" dirty="0"/>
              <a:t>Doing Data Science, DS6306, Section 401</a:t>
            </a:r>
          </a:p>
          <a:p>
            <a:pPr marL="0" indent="0" algn="ctr">
              <a:buNone/>
            </a:pPr>
            <a:r>
              <a:rPr lang="en-US" dirty="0"/>
              <a:t>April 18, 2020</a:t>
            </a:r>
          </a:p>
        </p:txBody>
      </p:sp>
    </p:spTree>
    <p:extLst>
      <p:ext uri="{BB962C8B-B14F-4D97-AF65-F5344CB8AC3E}">
        <p14:creationId xmlns:p14="http://schemas.microsoft.com/office/powerpoint/2010/main" val="16096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5F12-E50E-4A2C-B6D7-DB408AB073F5}"/>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Logged Income Prediction Model</a:t>
            </a:r>
          </a:p>
          <a:p>
            <a:pPr algn="ctr"/>
            <a:endParaRPr lang="en-US" sz="3600" dirty="0"/>
          </a:p>
        </p:txBody>
      </p:sp>
      <p:pic>
        <p:nvPicPr>
          <p:cNvPr id="3" name="Picture 2">
            <a:extLst>
              <a:ext uri="{FF2B5EF4-FFF2-40B4-BE49-F238E27FC236}">
                <a16:creationId xmlns:a16="http://schemas.microsoft.com/office/drawing/2014/main" id="{1DA58B4B-EF7C-48B2-A343-8462D72EE673}"/>
              </a:ext>
            </a:extLst>
          </p:cNvPr>
          <p:cNvPicPr>
            <a:picLocks noChangeAspect="1"/>
          </p:cNvPicPr>
          <p:nvPr/>
        </p:nvPicPr>
        <p:blipFill rotWithShape="1">
          <a:blip r:embed="rId2"/>
          <a:srcRect t="28396" r="47847" b="22098"/>
          <a:stretch/>
        </p:blipFill>
        <p:spPr>
          <a:xfrm>
            <a:off x="566205" y="2051333"/>
            <a:ext cx="6358467" cy="3395134"/>
          </a:xfrm>
          <a:prstGeom prst="rect">
            <a:avLst/>
          </a:prstGeom>
        </p:spPr>
      </p:pic>
      <p:pic>
        <p:nvPicPr>
          <p:cNvPr id="4" name="Picture 3">
            <a:extLst>
              <a:ext uri="{FF2B5EF4-FFF2-40B4-BE49-F238E27FC236}">
                <a16:creationId xmlns:a16="http://schemas.microsoft.com/office/drawing/2014/main" id="{5F4DFA54-DF18-4A27-AAFE-D71A58BA5446}"/>
              </a:ext>
            </a:extLst>
          </p:cNvPr>
          <p:cNvPicPr>
            <a:picLocks noChangeAspect="1"/>
          </p:cNvPicPr>
          <p:nvPr/>
        </p:nvPicPr>
        <p:blipFill rotWithShape="1">
          <a:blip r:embed="rId3"/>
          <a:srcRect t="76296" r="59404" b="9753"/>
          <a:stretch/>
        </p:blipFill>
        <p:spPr>
          <a:xfrm>
            <a:off x="6366933" y="2070099"/>
            <a:ext cx="4927600" cy="952501"/>
          </a:xfrm>
          <a:prstGeom prst="rect">
            <a:avLst/>
          </a:prstGeom>
        </p:spPr>
      </p:pic>
      <p:sp>
        <p:nvSpPr>
          <p:cNvPr id="5" name="TextBox 4">
            <a:extLst>
              <a:ext uri="{FF2B5EF4-FFF2-40B4-BE49-F238E27FC236}">
                <a16:creationId xmlns:a16="http://schemas.microsoft.com/office/drawing/2014/main" id="{59917042-9214-444C-BF3F-C03D1C89496B}"/>
              </a:ext>
            </a:extLst>
          </p:cNvPr>
          <p:cNvSpPr txBox="1"/>
          <p:nvPr/>
        </p:nvSpPr>
        <p:spPr>
          <a:xfrm>
            <a:off x="948267" y="1219200"/>
            <a:ext cx="8162876" cy="369332"/>
          </a:xfrm>
          <a:prstGeom prst="rect">
            <a:avLst/>
          </a:prstGeom>
          <a:noFill/>
        </p:spPr>
        <p:txBody>
          <a:bodyPr wrap="none" rtlCol="0">
            <a:spAutoFit/>
          </a:bodyPr>
          <a:lstStyle/>
          <a:p>
            <a:r>
              <a:rPr lang="en-US" dirty="0"/>
              <a:t>The Details from Prediction Model.   Coefficients can be found in R Markdown Report</a:t>
            </a:r>
          </a:p>
        </p:txBody>
      </p:sp>
    </p:spTree>
    <p:extLst>
      <p:ext uri="{BB962C8B-B14F-4D97-AF65-F5344CB8AC3E}">
        <p14:creationId xmlns:p14="http://schemas.microsoft.com/office/powerpoint/2010/main" val="409665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674693-527D-412F-92AE-EF2DA502AB52}"/>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Job Level, Job Role and Job Satisfaction Score Analysis</a:t>
            </a:r>
          </a:p>
        </p:txBody>
      </p:sp>
      <p:pic>
        <p:nvPicPr>
          <p:cNvPr id="8" name="Picture 7">
            <a:extLst>
              <a:ext uri="{FF2B5EF4-FFF2-40B4-BE49-F238E27FC236}">
                <a16:creationId xmlns:a16="http://schemas.microsoft.com/office/drawing/2014/main" id="{EC3F15F6-6F4A-4868-A003-2230AB89CDD3}"/>
              </a:ext>
            </a:extLst>
          </p:cNvPr>
          <p:cNvPicPr>
            <a:picLocks noChangeAspect="1"/>
          </p:cNvPicPr>
          <p:nvPr/>
        </p:nvPicPr>
        <p:blipFill rotWithShape="1">
          <a:blip r:embed="rId2"/>
          <a:srcRect l="44063" t="21804" r="1015" b="6111"/>
          <a:stretch/>
        </p:blipFill>
        <p:spPr>
          <a:xfrm>
            <a:off x="400043" y="1455217"/>
            <a:ext cx="5857878" cy="4324667"/>
          </a:xfrm>
          <a:prstGeom prst="rect">
            <a:avLst/>
          </a:prstGeom>
        </p:spPr>
      </p:pic>
      <p:pic>
        <p:nvPicPr>
          <p:cNvPr id="9" name="Picture 8">
            <a:extLst>
              <a:ext uri="{FF2B5EF4-FFF2-40B4-BE49-F238E27FC236}">
                <a16:creationId xmlns:a16="http://schemas.microsoft.com/office/drawing/2014/main" id="{17D03C59-ECD3-47A6-B030-B850144E3354}"/>
              </a:ext>
            </a:extLst>
          </p:cNvPr>
          <p:cNvPicPr>
            <a:picLocks noChangeAspect="1"/>
          </p:cNvPicPr>
          <p:nvPr/>
        </p:nvPicPr>
        <p:blipFill rotWithShape="1">
          <a:blip r:embed="rId3"/>
          <a:srcRect l="44219" t="22083" r="1719" b="7639"/>
          <a:stretch/>
        </p:blipFill>
        <p:spPr>
          <a:xfrm>
            <a:off x="6134778" y="1350759"/>
            <a:ext cx="6057222" cy="4429125"/>
          </a:xfrm>
          <a:prstGeom prst="rect">
            <a:avLst/>
          </a:prstGeom>
        </p:spPr>
      </p:pic>
    </p:spTree>
    <p:extLst>
      <p:ext uri="{BB962C8B-B14F-4D97-AF65-F5344CB8AC3E}">
        <p14:creationId xmlns:p14="http://schemas.microsoft.com/office/powerpoint/2010/main" val="362438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C22DD-6E9F-4C70-8019-61C56E886476}"/>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Job Level and Attrition</a:t>
            </a:r>
          </a:p>
        </p:txBody>
      </p:sp>
      <p:sp>
        <p:nvSpPr>
          <p:cNvPr id="3" name="TextBox 2">
            <a:extLst>
              <a:ext uri="{FF2B5EF4-FFF2-40B4-BE49-F238E27FC236}">
                <a16:creationId xmlns:a16="http://schemas.microsoft.com/office/drawing/2014/main" id="{36144521-1DEE-4EF4-A472-D5B28590F93F}"/>
              </a:ext>
            </a:extLst>
          </p:cNvPr>
          <p:cNvSpPr txBox="1"/>
          <p:nvPr/>
        </p:nvSpPr>
        <p:spPr>
          <a:xfrm>
            <a:off x="447672" y="966267"/>
            <a:ext cx="11337928" cy="2585323"/>
          </a:xfrm>
          <a:prstGeom prst="rect">
            <a:avLst/>
          </a:prstGeom>
          <a:noFill/>
        </p:spPr>
        <p:txBody>
          <a:bodyPr wrap="square" rtlCol="0">
            <a:spAutoFit/>
          </a:bodyPr>
          <a:lstStyle/>
          <a:p>
            <a:r>
              <a:rPr lang="en-US" b="1" dirty="0"/>
              <a:t>Test to see that Job Satisfaction Greater than  3 if Job Level &gt; 3 and Job Role is Manager, Manufacturing Director or Research Directory.   </a:t>
            </a:r>
          </a:p>
          <a:p>
            <a:endParaRPr lang="en-US" dirty="0"/>
          </a:p>
          <a:p>
            <a:r>
              <a:rPr lang="en-US" dirty="0"/>
              <a:t>Hypothesis: </a:t>
            </a:r>
          </a:p>
          <a:p>
            <a:r>
              <a:rPr lang="en-US" dirty="0"/>
              <a:t>H0 = Mean Job Satisfaction Score = 3</a:t>
            </a:r>
          </a:p>
          <a:p>
            <a:r>
              <a:rPr lang="en-US" dirty="0"/>
              <a:t>Ha = Mean Job Satisfaction Score &lt; 3</a:t>
            </a:r>
          </a:p>
          <a:p>
            <a:endParaRPr lang="en-US" dirty="0"/>
          </a:p>
          <a:p>
            <a:r>
              <a:rPr lang="en-US" dirty="0"/>
              <a:t>Conclusion;   There is significant evidence to show that the mean Job Satisfaction score is less than 3 for the employees with a Job Level over 3 and Job roles of:  Manager, Manufacturing Director or Research Director (p-value .0005).</a:t>
            </a:r>
          </a:p>
        </p:txBody>
      </p:sp>
      <p:pic>
        <p:nvPicPr>
          <p:cNvPr id="5" name="Picture 4">
            <a:extLst>
              <a:ext uri="{FF2B5EF4-FFF2-40B4-BE49-F238E27FC236}">
                <a16:creationId xmlns:a16="http://schemas.microsoft.com/office/drawing/2014/main" id="{50CFDB3C-B139-4F27-944B-D9C3430BB8B7}"/>
              </a:ext>
            </a:extLst>
          </p:cNvPr>
          <p:cNvPicPr>
            <a:picLocks noChangeAspect="1"/>
          </p:cNvPicPr>
          <p:nvPr/>
        </p:nvPicPr>
        <p:blipFill rotWithShape="1">
          <a:blip r:embed="rId2"/>
          <a:srcRect t="64630" r="60000" b="9630"/>
          <a:stretch/>
        </p:blipFill>
        <p:spPr>
          <a:xfrm>
            <a:off x="3657600" y="3898900"/>
            <a:ext cx="4876800" cy="1765300"/>
          </a:xfrm>
          <a:prstGeom prst="rect">
            <a:avLst/>
          </a:prstGeom>
        </p:spPr>
      </p:pic>
    </p:spTree>
    <p:extLst>
      <p:ext uri="{BB962C8B-B14F-4D97-AF65-F5344CB8AC3E}">
        <p14:creationId xmlns:p14="http://schemas.microsoft.com/office/powerpoint/2010/main" val="138532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A2871-E2C8-4559-8A95-66F2B1C7F3D6}"/>
              </a:ext>
            </a:extLst>
          </p:cNvPr>
          <p:cNvSpPr txBox="1"/>
          <p:nvPr/>
        </p:nvSpPr>
        <p:spPr>
          <a:xfrm>
            <a:off x="928577" y="318977"/>
            <a:ext cx="8973879" cy="5201424"/>
          </a:xfrm>
          <a:prstGeom prst="rect">
            <a:avLst/>
          </a:prstGeom>
          <a:solidFill>
            <a:schemeClr val="accent1">
              <a:lumMod val="40000"/>
              <a:lumOff val="60000"/>
            </a:schemeClr>
          </a:solidFill>
        </p:spPr>
        <p:txBody>
          <a:bodyPr wrap="square" rtlCol="0">
            <a:spAutoFit/>
          </a:bodyPr>
          <a:lstStyle/>
          <a:p>
            <a:endParaRPr lang="en-US" sz="2800" dirty="0"/>
          </a:p>
          <a:p>
            <a:endParaRPr lang="en-US" sz="2800" dirty="0"/>
          </a:p>
          <a:p>
            <a:endParaRPr lang="en-US" sz="2800" dirty="0"/>
          </a:p>
          <a:p>
            <a:r>
              <a:rPr lang="en-US" sz="2800" dirty="0"/>
              <a:t>Thank you</a:t>
            </a:r>
          </a:p>
          <a:p>
            <a:endParaRPr lang="en-US" sz="2800" dirty="0"/>
          </a:p>
          <a:p>
            <a:endParaRPr lang="en-US" sz="2800" dirty="0"/>
          </a:p>
          <a:p>
            <a:endParaRPr lang="en-US" sz="2800" dirty="0"/>
          </a:p>
          <a:p>
            <a:r>
              <a:rPr lang="en-US" sz="2800" dirty="0"/>
              <a:t>We hope this has given some valuable insights into the employee data.</a:t>
            </a:r>
            <a:endParaRPr lang="en-US" sz="4000" dirty="0"/>
          </a:p>
          <a:p>
            <a:endParaRPr lang="en-US" sz="4000" dirty="0"/>
          </a:p>
          <a:p>
            <a:endParaRPr lang="en-US" sz="4000" dirty="0"/>
          </a:p>
        </p:txBody>
      </p:sp>
    </p:spTree>
    <p:extLst>
      <p:ext uri="{BB962C8B-B14F-4D97-AF65-F5344CB8AC3E}">
        <p14:creationId xmlns:p14="http://schemas.microsoft.com/office/powerpoint/2010/main" val="77961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0B6B-6027-49A7-9091-36E46E946982}"/>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Project Goals</a:t>
            </a:r>
          </a:p>
        </p:txBody>
      </p:sp>
      <p:pic>
        <p:nvPicPr>
          <p:cNvPr id="5" name="Picture 4">
            <a:extLst>
              <a:ext uri="{FF2B5EF4-FFF2-40B4-BE49-F238E27FC236}">
                <a16:creationId xmlns:a16="http://schemas.microsoft.com/office/drawing/2014/main" id="{298A566A-28C2-4103-8600-E4CD280FC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025" y="3489256"/>
            <a:ext cx="4286250" cy="3140144"/>
          </a:xfrm>
          <a:prstGeom prst="rect">
            <a:avLst/>
          </a:prstGeom>
        </p:spPr>
      </p:pic>
      <p:sp>
        <p:nvSpPr>
          <p:cNvPr id="6" name="TextBox 5">
            <a:extLst>
              <a:ext uri="{FF2B5EF4-FFF2-40B4-BE49-F238E27FC236}">
                <a16:creationId xmlns:a16="http://schemas.microsoft.com/office/drawing/2014/main" id="{3A224D8B-8E5B-4F86-A859-E42E2BC819D3}"/>
              </a:ext>
            </a:extLst>
          </p:cNvPr>
          <p:cNvSpPr txBox="1"/>
          <p:nvPr/>
        </p:nvSpPr>
        <p:spPr>
          <a:xfrm>
            <a:off x="447672" y="1266824"/>
            <a:ext cx="6991353"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t>Classification Model for Employee Attrition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Prediction Model for Employee Attrition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Identify Top 3 Factors that Influence Attrition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Prediction Model for Employee Salaries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Identify Job Role Specific Trends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2686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C44B-A8E5-4460-8155-0E076F2CA022}"/>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Data for Employee Analysis </a:t>
            </a:r>
          </a:p>
        </p:txBody>
      </p:sp>
      <p:sp>
        <p:nvSpPr>
          <p:cNvPr id="3" name="TextBox 2">
            <a:extLst>
              <a:ext uri="{FF2B5EF4-FFF2-40B4-BE49-F238E27FC236}">
                <a16:creationId xmlns:a16="http://schemas.microsoft.com/office/drawing/2014/main" id="{D7A50FDD-391D-4D12-877E-982F20B548D9}"/>
              </a:ext>
            </a:extLst>
          </p:cNvPr>
          <p:cNvSpPr txBox="1"/>
          <p:nvPr/>
        </p:nvSpPr>
        <p:spPr>
          <a:xfrm>
            <a:off x="787253" y="1100248"/>
            <a:ext cx="9537404" cy="5232202"/>
          </a:xfrm>
          <a:prstGeom prst="rect">
            <a:avLst/>
          </a:prstGeom>
          <a:noFill/>
        </p:spPr>
        <p:txBody>
          <a:bodyPr wrap="square" rtlCol="0">
            <a:spAutoFit/>
          </a:bodyPr>
          <a:lstStyle/>
          <a:p>
            <a:r>
              <a:rPr lang="en-US" sz="2800" dirty="0"/>
              <a:t>Employee Data Overview:</a:t>
            </a:r>
          </a:p>
          <a:p>
            <a:endParaRPr lang="en-US" dirty="0"/>
          </a:p>
          <a:p>
            <a:pPr marL="285750" indent="-285750">
              <a:buFont typeface="Arial" panose="020B0604020202020204" pitchFamily="34" charset="0"/>
              <a:buChar char="•"/>
            </a:pPr>
            <a:r>
              <a:rPr lang="en-US" sz="2400" dirty="0"/>
              <a:t>870 Employee Data Records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36 Demographic, Salary, Job Role, and Employee Survey Data Columns.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Attrition Data:    There is about a 16 percent Attrition Rate.</a:t>
            </a:r>
          </a:p>
          <a:p>
            <a:pPr lvl="1"/>
            <a:r>
              <a:rPr lang="en-US" dirty="0"/>
              <a:t>Care had to be taken when creating Training and Test Datasets to include Yes Responses for Attrition Rate.    To create these datasets, random samples were created on subsets of Yes and No data Individually, then merged together </a:t>
            </a:r>
          </a:p>
          <a:p>
            <a:pPr marL="285750" indent="-285750">
              <a:buFont typeface="Arial" panose="020B0604020202020204" pitchFamily="34" charset="0"/>
              <a:buChar char="•"/>
            </a:pPr>
            <a:endParaRPr lang="en-US" sz="2400" dirty="0"/>
          </a:p>
          <a:p>
            <a:r>
              <a:rPr lang="en-US" sz="2400" dirty="0"/>
              <a: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dirty="0"/>
          </a:p>
        </p:txBody>
      </p:sp>
      <p:graphicFrame>
        <p:nvGraphicFramePr>
          <p:cNvPr id="6" name="Table 4">
            <a:extLst>
              <a:ext uri="{FF2B5EF4-FFF2-40B4-BE49-F238E27FC236}">
                <a16:creationId xmlns:a16="http://schemas.microsoft.com/office/drawing/2014/main" id="{BA766670-0F10-49B3-A522-91D04912C643}"/>
              </a:ext>
            </a:extLst>
          </p:cNvPr>
          <p:cNvGraphicFramePr>
            <a:graphicFrameLocks noGrp="1"/>
          </p:cNvGraphicFramePr>
          <p:nvPr>
            <p:extLst>
              <p:ext uri="{D42A27DB-BD31-4B8C-83A1-F6EECF244321}">
                <p14:modId xmlns:p14="http://schemas.microsoft.com/office/powerpoint/2010/main" val="3614431977"/>
              </p:ext>
            </p:extLst>
          </p:nvPr>
        </p:nvGraphicFramePr>
        <p:xfrm>
          <a:off x="1340149" y="4819650"/>
          <a:ext cx="7565727" cy="1695450"/>
        </p:xfrm>
        <a:graphic>
          <a:graphicData uri="http://schemas.openxmlformats.org/drawingml/2006/table">
            <a:tbl>
              <a:tblPr firstRow="1" bandRow="1">
                <a:tableStyleId>{5C22544A-7EE6-4342-B048-85BDC9FD1C3A}</a:tableStyleId>
              </a:tblPr>
              <a:tblGrid>
                <a:gridCol w="2521909">
                  <a:extLst>
                    <a:ext uri="{9D8B030D-6E8A-4147-A177-3AD203B41FA5}">
                      <a16:colId xmlns:a16="http://schemas.microsoft.com/office/drawing/2014/main" val="3515431598"/>
                    </a:ext>
                  </a:extLst>
                </a:gridCol>
                <a:gridCol w="2521909">
                  <a:extLst>
                    <a:ext uri="{9D8B030D-6E8A-4147-A177-3AD203B41FA5}">
                      <a16:colId xmlns:a16="http://schemas.microsoft.com/office/drawing/2014/main" val="2415608806"/>
                    </a:ext>
                  </a:extLst>
                </a:gridCol>
                <a:gridCol w="2521909">
                  <a:extLst>
                    <a:ext uri="{9D8B030D-6E8A-4147-A177-3AD203B41FA5}">
                      <a16:colId xmlns:a16="http://schemas.microsoft.com/office/drawing/2014/main" val="1328971464"/>
                    </a:ext>
                  </a:extLst>
                </a:gridCol>
              </a:tblGrid>
              <a:tr h="565150">
                <a:tc>
                  <a:txBody>
                    <a:bodyPr/>
                    <a:lstStyle/>
                    <a:p>
                      <a:r>
                        <a:rPr lang="en-US"/>
                        <a:t>Attrition</a:t>
                      </a:r>
                      <a:endParaRPr lang="en-US" dirty="0"/>
                    </a:p>
                  </a:txBody>
                  <a:tcPr/>
                </a:tc>
                <a:tc>
                  <a:txBody>
                    <a:bodyPr/>
                    <a:lstStyle/>
                    <a:p>
                      <a:r>
                        <a:rPr lang="en-US"/>
                        <a:t>Training</a:t>
                      </a:r>
                      <a:endParaRPr lang="en-US" dirty="0"/>
                    </a:p>
                  </a:txBody>
                  <a:tcPr/>
                </a:tc>
                <a:tc>
                  <a:txBody>
                    <a:bodyPr/>
                    <a:lstStyle/>
                    <a:p>
                      <a:r>
                        <a:rPr lang="en-US"/>
                        <a:t>Test</a:t>
                      </a:r>
                      <a:endParaRPr lang="en-US" dirty="0"/>
                    </a:p>
                  </a:txBody>
                  <a:tcPr/>
                </a:tc>
                <a:extLst>
                  <a:ext uri="{0D108BD9-81ED-4DB2-BD59-A6C34878D82A}">
                    <a16:rowId xmlns:a16="http://schemas.microsoft.com/office/drawing/2014/main" val="2009606609"/>
                  </a:ext>
                </a:extLst>
              </a:tr>
              <a:tr h="565150">
                <a:tc>
                  <a:txBody>
                    <a:bodyPr/>
                    <a:lstStyle/>
                    <a:p>
                      <a:r>
                        <a:rPr lang="en-US"/>
                        <a:t>YES</a:t>
                      </a:r>
                      <a:endParaRPr lang="en-US" dirty="0"/>
                    </a:p>
                  </a:txBody>
                  <a:tcPr/>
                </a:tc>
                <a:tc>
                  <a:txBody>
                    <a:bodyPr/>
                    <a:lstStyle/>
                    <a:p>
                      <a:r>
                        <a:rPr lang="en-US"/>
                        <a:t>112</a:t>
                      </a:r>
                      <a:endParaRPr lang="en-US" dirty="0"/>
                    </a:p>
                  </a:txBody>
                  <a:tcPr/>
                </a:tc>
                <a:tc>
                  <a:txBody>
                    <a:bodyPr/>
                    <a:lstStyle/>
                    <a:p>
                      <a:r>
                        <a:rPr lang="en-US"/>
                        <a:t>28</a:t>
                      </a:r>
                      <a:endParaRPr lang="en-US" dirty="0"/>
                    </a:p>
                  </a:txBody>
                  <a:tcPr/>
                </a:tc>
                <a:extLst>
                  <a:ext uri="{0D108BD9-81ED-4DB2-BD59-A6C34878D82A}">
                    <a16:rowId xmlns:a16="http://schemas.microsoft.com/office/drawing/2014/main" val="1719044682"/>
                  </a:ext>
                </a:extLst>
              </a:tr>
              <a:tr h="565150">
                <a:tc>
                  <a:txBody>
                    <a:bodyPr/>
                    <a:lstStyle/>
                    <a:p>
                      <a:r>
                        <a:rPr lang="en-US"/>
                        <a:t>NO</a:t>
                      </a:r>
                      <a:endParaRPr lang="en-US" dirty="0"/>
                    </a:p>
                  </a:txBody>
                  <a:tcPr/>
                </a:tc>
                <a:tc>
                  <a:txBody>
                    <a:bodyPr/>
                    <a:lstStyle/>
                    <a:p>
                      <a:r>
                        <a:rPr lang="en-US"/>
                        <a:t>584</a:t>
                      </a:r>
                      <a:endParaRPr lang="en-US" dirty="0"/>
                    </a:p>
                  </a:txBody>
                  <a:tcPr/>
                </a:tc>
                <a:tc>
                  <a:txBody>
                    <a:bodyPr/>
                    <a:lstStyle/>
                    <a:p>
                      <a:r>
                        <a:rPr lang="en-US"/>
                        <a:t>146</a:t>
                      </a:r>
                      <a:endParaRPr lang="en-US" dirty="0"/>
                    </a:p>
                  </a:txBody>
                  <a:tcPr/>
                </a:tc>
                <a:extLst>
                  <a:ext uri="{0D108BD9-81ED-4DB2-BD59-A6C34878D82A}">
                    <a16:rowId xmlns:a16="http://schemas.microsoft.com/office/drawing/2014/main" val="1033620164"/>
                  </a:ext>
                </a:extLst>
              </a:tr>
            </a:tbl>
          </a:graphicData>
        </a:graphic>
      </p:graphicFrame>
    </p:spTree>
    <p:extLst>
      <p:ext uri="{BB962C8B-B14F-4D97-AF65-F5344CB8AC3E}">
        <p14:creationId xmlns:p14="http://schemas.microsoft.com/office/powerpoint/2010/main" val="157890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0A00E1-F7C2-47CF-95BD-FAAC4F4D5AA5}"/>
              </a:ext>
            </a:extLst>
          </p:cNvPr>
          <p:cNvSpPr txBox="1">
            <a:spLocks noGrp="1"/>
          </p:cNvSpPr>
          <p:nvPr>
            <p:ph type="title"/>
          </p:nvPr>
        </p:nvSpPr>
        <p:spPr>
          <a:xfrm>
            <a:off x="447674" y="345855"/>
            <a:ext cx="11620499" cy="527799"/>
          </a:xfrm>
          <a:prstGeom prst="rect">
            <a:avLst/>
          </a:prstGeom>
          <a:solidFill>
            <a:schemeClr val="accent5">
              <a:lumMod val="40000"/>
              <a:lumOff val="6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Breweries by State</a:t>
            </a:r>
          </a:p>
        </p:txBody>
      </p:sp>
      <p:sp>
        <p:nvSpPr>
          <p:cNvPr id="5" name="Title 1">
            <a:extLst>
              <a:ext uri="{FF2B5EF4-FFF2-40B4-BE49-F238E27FC236}">
                <a16:creationId xmlns:a16="http://schemas.microsoft.com/office/drawing/2014/main" id="{851FEB21-AAE8-44E0-A9E7-FC05EAE42F45}"/>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Employee Data Exploratory Data Analysis</a:t>
            </a:r>
          </a:p>
        </p:txBody>
      </p:sp>
      <p:sp>
        <p:nvSpPr>
          <p:cNvPr id="3" name="TextBox 2">
            <a:extLst>
              <a:ext uri="{FF2B5EF4-FFF2-40B4-BE49-F238E27FC236}">
                <a16:creationId xmlns:a16="http://schemas.microsoft.com/office/drawing/2014/main" id="{B603E422-6E28-48B3-9AE7-BAF646BFB5F6}"/>
              </a:ext>
            </a:extLst>
          </p:cNvPr>
          <p:cNvSpPr txBox="1"/>
          <p:nvPr/>
        </p:nvSpPr>
        <p:spPr>
          <a:xfrm>
            <a:off x="447672" y="990909"/>
            <a:ext cx="11620499" cy="1631216"/>
          </a:xfrm>
          <a:prstGeom prst="rect">
            <a:avLst/>
          </a:prstGeom>
          <a:solidFill>
            <a:schemeClr val="accent4">
              <a:lumMod val="20000"/>
              <a:lumOff val="80000"/>
            </a:schemeClr>
          </a:solidFill>
        </p:spPr>
        <p:txBody>
          <a:bodyPr wrap="square" rtlCol="0">
            <a:spAutoFit/>
          </a:bodyPr>
          <a:lstStyle/>
          <a:p>
            <a:pPr marL="342900" indent="-342900">
              <a:buFont typeface="+mj-lt"/>
              <a:buAutoNum type="arabicPeriod"/>
            </a:pPr>
            <a:r>
              <a:rPr lang="en-US" sz="2000" dirty="0"/>
              <a:t>Plot Data Columns to Determine Trends for Attrition</a:t>
            </a:r>
          </a:p>
          <a:p>
            <a:pPr marL="342900" indent="-342900">
              <a:buFont typeface="+mj-lt"/>
              <a:buAutoNum type="arabicPeriod"/>
            </a:pPr>
            <a:endParaRPr lang="en-US" sz="2000" dirty="0"/>
          </a:p>
          <a:p>
            <a:pPr marL="342900" indent="-342900">
              <a:buFont typeface="+mj-lt"/>
              <a:buAutoNum type="arabicPeriod"/>
            </a:pPr>
            <a:r>
              <a:rPr lang="en-US" sz="2000" dirty="0"/>
              <a:t>Plot Data Columns to Determine Trends for Salaries</a:t>
            </a:r>
          </a:p>
          <a:p>
            <a:pPr marL="342900" indent="-342900">
              <a:buFont typeface="+mj-lt"/>
              <a:buAutoNum type="arabicPeriod"/>
            </a:pPr>
            <a:endParaRPr lang="en-US" sz="2000" dirty="0"/>
          </a:p>
          <a:p>
            <a:r>
              <a:rPr lang="en-US" sz="2000" dirty="0"/>
              <a:t>Over 50 Plots are Available:   Some Notable Plots are Below:</a:t>
            </a:r>
          </a:p>
        </p:txBody>
      </p:sp>
      <p:pic>
        <p:nvPicPr>
          <p:cNvPr id="6" name="Picture 5">
            <a:extLst>
              <a:ext uri="{FF2B5EF4-FFF2-40B4-BE49-F238E27FC236}">
                <a16:creationId xmlns:a16="http://schemas.microsoft.com/office/drawing/2014/main" id="{9C1EBA02-BD87-4766-B910-D7EA85969E61}"/>
              </a:ext>
            </a:extLst>
          </p:cNvPr>
          <p:cNvPicPr>
            <a:picLocks noChangeAspect="1"/>
          </p:cNvPicPr>
          <p:nvPr/>
        </p:nvPicPr>
        <p:blipFill>
          <a:blip r:embed="rId2"/>
          <a:stretch>
            <a:fillRect/>
          </a:stretch>
        </p:blipFill>
        <p:spPr>
          <a:xfrm>
            <a:off x="447672" y="2870370"/>
            <a:ext cx="4705353" cy="3210341"/>
          </a:xfrm>
          <a:prstGeom prst="rect">
            <a:avLst/>
          </a:prstGeom>
        </p:spPr>
      </p:pic>
      <p:sp>
        <p:nvSpPr>
          <p:cNvPr id="7" name="TextBox 6">
            <a:extLst>
              <a:ext uri="{FF2B5EF4-FFF2-40B4-BE49-F238E27FC236}">
                <a16:creationId xmlns:a16="http://schemas.microsoft.com/office/drawing/2014/main" id="{1FA26CE0-E757-4C0C-BDEC-4533D7B34AE1}"/>
              </a:ext>
            </a:extLst>
          </p:cNvPr>
          <p:cNvSpPr txBox="1"/>
          <p:nvPr/>
        </p:nvSpPr>
        <p:spPr>
          <a:xfrm>
            <a:off x="600075" y="6268851"/>
            <a:ext cx="4476750" cy="646331"/>
          </a:xfrm>
          <a:prstGeom prst="rect">
            <a:avLst/>
          </a:prstGeom>
          <a:solidFill>
            <a:schemeClr val="accent4">
              <a:lumMod val="20000"/>
              <a:lumOff val="80000"/>
            </a:schemeClr>
          </a:solidFill>
        </p:spPr>
        <p:txBody>
          <a:bodyPr wrap="square" rtlCol="0">
            <a:spAutoFit/>
          </a:bodyPr>
          <a:lstStyle/>
          <a:p>
            <a:r>
              <a:rPr lang="en-US" dirty="0"/>
              <a:t>Job Level has strong linear correlation to Monthly Income</a:t>
            </a:r>
          </a:p>
        </p:txBody>
      </p:sp>
      <p:pic>
        <p:nvPicPr>
          <p:cNvPr id="8" name="Picture 7">
            <a:extLst>
              <a:ext uri="{FF2B5EF4-FFF2-40B4-BE49-F238E27FC236}">
                <a16:creationId xmlns:a16="http://schemas.microsoft.com/office/drawing/2014/main" id="{E11960BC-87F3-47B7-8F13-FD8999E95A41}"/>
              </a:ext>
            </a:extLst>
          </p:cNvPr>
          <p:cNvPicPr>
            <a:picLocks noChangeAspect="1"/>
          </p:cNvPicPr>
          <p:nvPr/>
        </p:nvPicPr>
        <p:blipFill>
          <a:blip r:embed="rId3"/>
          <a:stretch>
            <a:fillRect/>
          </a:stretch>
        </p:blipFill>
        <p:spPr>
          <a:xfrm>
            <a:off x="5857875" y="2870370"/>
            <a:ext cx="5010150" cy="3403121"/>
          </a:xfrm>
          <a:prstGeom prst="rect">
            <a:avLst/>
          </a:prstGeom>
        </p:spPr>
      </p:pic>
      <p:sp>
        <p:nvSpPr>
          <p:cNvPr id="11" name="TextBox 10">
            <a:extLst>
              <a:ext uri="{FF2B5EF4-FFF2-40B4-BE49-F238E27FC236}">
                <a16:creationId xmlns:a16="http://schemas.microsoft.com/office/drawing/2014/main" id="{68E6E0DF-0FBE-4313-8B73-97FC3AAEF007}"/>
              </a:ext>
            </a:extLst>
          </p:cNvPr>
          <p:cNvSpPr txBox="1"/>
          <p:nvPr/>
        </p:nvSpPr>
        <p:spPr>
          <a:xfrm>
            <a:off x="5924550" y="6268851"/>
            <a:ext cx="5372100" cy="646331"/>
          </a:xfrm>
          <a:prstGeom prst="rect">
            <a:avLst/>
          </a:prstGeom>
          <a:solidFill>
            <a:schemeClr val="accent4">
              <a:lumMod val="20000"/>
              <a:lumOff val="80000"/>
            </a:schemeClr>
          </a:solidFill>
        </p:spPr>
        <p:txBody>
          <a:bodyPr wrap="square" rtlCol="0">
            <a:spAutoFit/>
          </a:bodyPr>
          <a:lstStyle/>
          <a:p>
            <a:r>
              <a:rPr lang="en-US" dirty="0"/>
              <a:t>Demographic data points out that there are variables that cannot be controlled by the company</a:t>
            </a:r>
          </a:p>
        </p:txBody>
      </p:sp>
    </p:spTree>
    <p:extLst>
      <p:ext uri="{BB962C8B-B14F-4D97-AF65-F5344CB8AC3E}">
        <p14:creationId xmlns:p14="http://schemas.microsoft.com/office/powerpoint/2010/main" val="99240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FD92-D729-42E1-8C72-B4A45437AFDF}"/>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Employee Data Exploratory Data Analysis</a:t>
            </a:r>
          </a:p>
        </p:txBody>
      </p:sp>
      <p:pic>
        <p:nvPicPr>
          <p:cNvPr id="3" name="Picture 2">
            <a:extLst>
              <a:ext uri="{FF2B5EF4-FFF2-40B4-BE49-F238E27FC236}">
                <a16:creationId xmlns:a16="http://schemas.microsoft.com/office/drawing/2014/main" id="{F4E7F54C-9747-401C-AE13-9D4C21F40EE5}"/>
              </a:ext>
            </a:extLst>
          </p:cNvPr>
          <p:cNvPicPr>
            <a:picLocks noChangeAspect="1"/>
          </p:cNvPicPr>
          <p:nvPr/>
        </p:nvPicPr>
        <p:blipFill>
          <a:blip r:embed="rId2"/>
          <a:stretch>
            <a:fillRect/>
          </a:stretch>
        </p:blipFill>
        <p:spPr>
          <a:xfrm>
            <a:off x="8078125" y="969829"/>
            <a:ext cx="4030130" cy="2737447"/>
          </a:xfrm>
          <a:prstGeom prst="rect">
            <a:avLst/>
          </a:prstGeom>
        </p:spPr>
      </p:pic>
      <p:pic>
        <p:nvPicPr>
          <p:cNvPr id="4" name="Picture 3">
            <a:extLst>
              <a:ext uri="{FF2B5EF4-FFF2-40B4-BE49-F238E27FC236}">
                <a16:creationId xmlns:a16="http://schemas.microsoft.com/office/drawing/2014/main" id="{9C66983C-08A9-4625-AA79-1824973DAB72}"/>
              </a:ext>
            </a:extLst>
          </p:cNvPr>
          <p:cNvPicPr>
            <a:picLocks noChangeAspect="1"/>
          </p:cNvPicPr>
          <p:nvPr/>
        </p:nvPicPr>
        <p:blipFill>
          <a:blip r:embed="rId3"/>
          <a:stretch>
            <a:fillRect/>
          </a:stretch>
        </p:blipFill>
        <p:spPr>
          <a:xfrm>
            <a:off x="7867650" y="3920706"/>
            <a:ext cx="4324350" cy="2937294"/>
          </a:xfrm>
          <a:prstGeom prst="rect">
            <a:avLst/>
          </a:prstGeom>
        </p:spPr>
      </p:pic>
      <p:pic>
        <p:nvPicPr>
          <p:cNvPr id="5" name="Picture 4">
            <a:extLst>
              <a:ext uri="{FF2B5EF4-FFF2-40B4-BE49-F238E27FC236}">
                <a16:creationId xmlns:a16="http://schemas.microsoft.com/office/drawing/2014/main" id="{F05E82A9-3B56-470A-8FFA-03FAC910CD8D}"/>
              </a:ext>
            </a:extLst>
          </p:cNvPr>
          <p:cNvPicPr>
            <a:picLocks noChangeAspect="1"/>
          </p:cNvPicPr>
          <p:nvPr/>
        </p:nvPicPr>
        <p:blipFill>
          <a:blip r:embed="rId4"/>
          <a:stretch>
            <a:fillRect/>
          </a:stretch>
        </p:blipFill>
        <p:spPr>
          <a:xfrm>
            <a:off x="1796253" y="3920706"/>
            <a:ext cx="4324351" cy="2937294"/>
          </a:xfrm>
          <a:prstGeom prst="rect">
            <a:avLst/>
          </a:prstGeom>
        </p:spPr>
      </p:pic>
      <p:pic>
        <p:nvPicPr>
          <p:cNvPr id="6" name="Picture 5">
            <a:extLst>
              <a:ext uri="{FF2B5EF4-FFF2-40B4-BE49-F238E27FC236}">
                <a16:creationId xmlns:a16="http://schemas.microsoft.com/office/drawing/2014/main" id="{C300073C-1362-4E85-A19A-13792A989A5B}"/>
              </a:ext>
            </a:extLst>
          </p:cNvPr>
          <p:cNvPicPr>
            <a:picLocks noChangeAspect="1"/>
          </p:cNvPicPr>
          <p:nvPr/>
        </p:nvPicPr>
        <p:blipFill rotWithShape="1">
          <a:blip r:embed="rId5"/>
          <a:srcRect l="42656" t="22362" b="7499"/>
          <a:stretch/>
        </p:blipFill>
        <p:spPr>
          <a:xfrm>
            <a:off x="1192876" y="756399"/>
            <a:ext cx="5362579" cy="3689514"/>
          </a:xfrm>
          <a:prstGeom prst="rect">
            <a:avLst/>
          </a:prstGeom>
        </p:spPr>
      </p:pic>
      <p:sp>
        <p:nvSpPr>
          <p:cNvPr id="7" name="TextBox 6">
            <a:extLst>
              <a:ext uri="{FF2B5EF4-FFF2-40B4-BE49-F238E27FC236}">
                <a16:creationId xmlns:a16="http://schemas.microsoft.com/office/drawing/2014/main" id="{A34FB66E-3836-4240-AAA0-17998CBCAF75}"/>
              </a:ext>
            </a:extLst>
          </p:cNvPr>
          <p:cNvSpPr txBox="1"/>
          <p:nvPr/>
        </p:nvSpPr>
        <p:spPr>
          <a:xfrm>
            <a:off x="6555455" y="974560"/>
            <a:ext cx="1522670" cy="1477328"/>
          </a:xfrm>
          <a:prstGeom prst="rect">
            <a:avLst/>
          </a:prstGeom>
          <a:noFill/>
        </p:spPr>
        <p:txBody>
          <a:bodyPr wrap="square" rtlCol="0">
            <a:spAutoFit/>
          </a:bodyPr>
          <a:lstStyle/>
          <a:p>
            <a:r>
              <a:rPr lang="en-US" dirty="0"/>
              <a:t>Performance and Salary Raises are correlated as expected</a:t>
            </a:r>
          </a:p>
        </p:txBody>
      </p:sp>
      <p:sp>
        <p:nvSpPr>
          <p:cNvPr id="8" name="TextBox 7">
            <a:extLst>
              <a:ext uri="{FF2B5EF4-FFF2-40B4-BE49-F238E27FC236}">
                <a16:creationId xmlns:a16="http://schemas.microsoft.com/office/drawing/2014/main" id="{9DCD38F6-4D01-4244-8582-E905B55417FB}"/>
              </a:ext>
            </a:extLst>
          </p:cNvPr>
          <p:cNvSpPr txBox="1"/>
          <p:nvPr/>
        </p:nvSpPr>
        <p:spPr>
          <a:xfrm>
            <a:off x="276224" y="4324349"/>
            <a:ext cx="1019847" cy="1200329"/>
          </a:xfrm>
          <a:prstGeom prst="rect">
            <a:avLst/>
          </a:prstGeom>
          <a:noFill/>
        </p:spPr>
        <p:txBody>
          <a:bodyPr wrap="square" rtlCol="0">
            <a:spAutoFit/>
          </a:bodyPr>
          <a:lstStyle/>
          <a:p>
            <a:r>
              <a:rPr lang="en-US" dirty="0"/>
              <a:t>Stock option 3 has low Attrition</a:t>
            </a:r>
          </a:p>
        </p:txBody>
      </p:sp>
      <p:sp>
        <p:nvSpPr>
          <p:cNvPr id="9" name="TextBox 8">
            <a:extLst>
              <a:ext uri="{FF2B5EF4-FFF2-40B4-BE49-F238E27FC236}">
                <a16:creationId xmlns:a16="http://schemas.microsoft.com/office/drawing/2014/main" id="{E7C12D1C-45CF-40A0-9724-FB6B0B1DD58E}"/>
              </a:ext>
            </a:extLst>
          </p:cNvPr>
          <p:cNvSpPr txBox="1"/>
          <p:nvPr/>
        </p:nvSpPr>
        <p:spPr>
          <a:xfrm>
            <a:off x="325428" y="1336108"/>
            <a:ext cx="1019848" cy="1477328"/>
          </a:xfrm>
          <a:prstGeom prst="rect">
            <a:avLst/>
          </a:prstGeom>
          <a:noFill/>
        </p:spPr>
        <p:txBody>
          <a:bodyPr wrap="square" rtlCol="0">
            <a:spAutoFit/>
          </a:bodyPr>
          <a:lstStyle/>
          <a:p>
            <a:r>
              <a:rPr lang="en-US" dirty="0"/>
              <a:t>Some roles have very low Attrition</a:t>
            </a:r>
          </a:p>
        </p:txBody>
      </p:sp>
      <p:sp>
        <p:nvSpPr>
          <p:cNvPr id="10" name="TextBox 9">
            <a:extLst>
              <a:ext uri="{FF2B5EF4-FFF2-40B4-BE49-F238E27FC236}">
                <a16:creationId xmlns:a16="http://schemas.microsoft.com/office/drawing/2014/main" id="{9985380C-A32C-4A92-84B3-F77CCEF7020A}"/>
              </a:ext>
            </a:extLst>
          </p:cNvPr>
          <p:cNvSpPr txBox="1"/>
          <p:nvPr/>
        </p:nvSpPr>
        <p:spPr>
          <a:xfrm>
            <a:off x="6482680" y="4681403"/>
            <a:ext cx="1522670" cy="1754326"/>
          </a:xfrm>
          <a:prstGeom prst="rect">
            <a:avLst/>
          </a:prstGeom>
          <a:noFill/>
        </p:spPr>
        <p:txBody>
          <a:bodyPr wrap="square" rtlCol="0">
            <a:spAutoFit/>
          </a:bodyPr>
          <a:lstStyle/>
          <a:p>
            <a:r>
              <a:rPr lang="en-US" dirty="0"/>
              <a:t>Monthly Income not as strong of a predictor of Attrition</a:t>
            </a:r>
          </a:p>
          <a:p>
            <a:endParaRPr lang="en-US" dirty="0"/>
          </a:p>
        </p:txBody>
      </p:sp>
    </p:spTree>
    <p:extLst>
      <p:ext uri="{BB962C8B-B14F-4D97-AF65-F5344CB8AC3E}">
        <p14:creationId xmlns:p14="http://schemas.microsoft.com/office/powerpoint/2010/main" val="14613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4D291-BBDC-42B7-8E8F-D8B647345DBD}"/>
              </a:ext>
            </a:extLst>
          </p:cNvPr>
          <p:cNvSpPr txBox="1"/>
          <p:nvPr/>
        </p:nvSpPr>
        <p:spPr>
          <a:xfrm>
            <a:off x="628649" y="935593"/>
            <a:ext cx="10658475" cy="4247317"/>
          </a:xfrm>
          <a:prstGeom prst="rect">
            <a:avLst/>
          </a:prstGeom>
          <a:noFill/>
        </p:spPr>
        <p:txBody>
          <a:bodyPr wrap="square" rtlCol="0">
            <a:spAutoFit/>
          </a:bodyPr>
          <a:lstStyle/>
          <a:p>
            <a:r>
              <a:rPr lang="en-US" dirty="0"/>
              <a:t>Comparison of  5 Models for classifying attrition:   </a:t>
            </a:r>
          </a:p>
          <a:p>
            <a:endParaRPr lang="en-US" dirty="0"/>
          </a:p>
          <a:p>
            <a:pPr marL="342900" indent="-342900">
              <a:buFont typeface="+mj-lt"/>
              <a:buAutoNum type="arabicPeriod"/>
            </a:pPr>
            <a:r>
              <a:rPr lang="en-US" dirty="0"/>
              <a:t>KNN1: KNN on Reduced Dataset based on EDA</a:t>
            </a:r>
          </a:p>
          <a:p>
            <a:pPr marL="342900" indent="-342900">
              <a:buFont typeface="+mj-lt"/>
              <a:buAutoNum type="arabicPeriod"/>
            </a:pPr>
            <a:endParaRPr lang="en-US" dirty="0"/>
          </a:p>
          <a:p>
            <a:pPr marL="342900" indent="-342900">
              <a:buFont typeface="+mj-lt"/>
              <a:buAutoNum type="arabicPeriod"/>
            </a:pPr>
            <a:r>
              <a:rPr lang="en-US" dirty="0"/>
              <a:t>KNN2: KNN on Same Reduced Dataset after Scaling Variables</a:t>
            </a:r>
          </a:p>
          <a:p>
            <a:pPr marL="342900" indent="-342900">
              <a:buFont typeface="+mj-lt"/>
              <a:buAutoNum type="arabicPeriod"/>
            </a:pPr>
            <a:endParaRPr lang="en-US" dirty="0"/>
          </a:p>
          <a:p>
            <a:pPr marL="342900" indent="-342900">
              <a:buFont typeface="+mj-lt"/>
              <a:buAutoNum type="arabicPeriod"/>
            </a:pPr>
            <a:r>
              <a:rPr lang="en-US" dirty="0"/>
              <a:t>LR 1: Logistic Regression after LASSO Feature Selection with modifications based on EDA</a:t>
            </a:r>
          </a:p>
          <a:p>
            <a:pPr marL="342900" indent="-342900">
              <a:buFont typeface="+mj-lt"/>
              <a:buAutoNum type="arabicPeriod"/>
            </a:pPr>
            <a:endParaRPr lang="en-US" dirty="0"/>
          </a:p>
          <a:p>
            <a:pPr marL="342900" indent="-342900">
              <a:buFont typeface="+mj-lt"/>
              <a:buAutoNum type="arabicPeriod"/>
            </a:pPr>
            <a:r>
              <a:rPr lang="en-US" dirty="0"/>
              <a:t>LR 2: Logistic Regression after EDA plots  without Feature Selection</a:t>
            </a:r>
          </a:p>
          <a:p>
            <a:pPr marL="342900" indent="-342900">
              <a:buFont typeface="+mj-lt"/>
              <a:buAutoNum type="arabicPeriod"/>
            </a:pPr>
            <a:endParaRPr lang="en-US" dirty="0"/>
          </a:p>
          <a:p>
            <a:pPr marL="342900" indent="-342900">
              <a:buFont typeface="+mj-lt"/>
              <a:buAutoNum type="arabicPeriod"/>
            </a:pPr>
            <a:r>
              <a:rPr lang="en-US" dirty="0"/>
              <a:t>RF: Random Forest on Reduced dataset based on EDA</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graphicFrame>
        <p:nvGraphicFramePr>
          <p:cNvPr id="5" name="Table 5">
            <a:extLst>
              <a:ext uri="{FF2B5EF4-FFF2-40B4-BE49-F238E27FC236}">
                <a16:creationId xmlns:a16="http://schemas.microsoft.com/office/drawing/2014/main" id="{DD76BB58-226B-4C17-BEE6-4DF3E8B7E427}"/>
              </a:ext>
            </a:extLst>
          </p:cNvPr>
          <p:cNvGraphicFramePr>
            <a:graphicFrameLocks noGrp="1"/>
          </p:cNvGraphicFramePr>
          <p:nvPr>
            <p:extLst>
              <p:ext uri="{D42A27DB-BD31-4B8C-83A1-F6EECF244321}">
                <p14:modId xmlns:p14="http://schemas.microsoft.com/office/powerpoint/2010/main" val="1258436995"/>
              </p:ext>
            </p:extLst>
          </p:nvPr>
        </p:nvGraphicFramePr>
        <p:xfrm>
          <a:off x="1365250" y="4322207"/>
          <a:ext cx="8128000" cy="2219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53031956"/>
                    </a:ext>
                  </a:extLst>
                </a:gridCol>
                <a:gridCol w="2032000">
                  <a:extLst>
                    <a:ext uri="{9D8B030D-6E8A-4147-A177-3AD203B41FA5}">
                      <a16:colId xmlns:a16="http://schemas.microsoft.com/office/drawing/2014/main" val="2860710150"/>
                    </a:ext>
                  </a:extLst>
                </a:gridCol>
                <a:gridCol w="2032000">
                  <a:extLst>
                    <a:ext uri="{9D8B030D-6E8A-4147-A177-3AD203B41FA5}">
                      <a16:colId xmlns:a16="http://schemas.microsoft.com/office/drawing/2014/main" val="2086275822"/>
                    </a:ext>
                  </a:extLst>
                </a:gridCol>
                <a:gridCol w="2032000">
                  <a:extLst>
                    <a:ext uri="{9D8B030D-6E8A-4147-A177-3AD203B41FA5}">
                      <a16:colId xmlns:a16="http://schemas.microsoft.com/office/drawing/2014/main" val="2868730717"/>
                    </a:ext>
                  </a:extLst>
                </a:gridCol>
              </a:tblGrid>
              <a:tr h="0">
                <a:tc>
                  <a:txBody>
                    <a:bodyPr/>
                    <a:lstStyle/>
                    <a:p>
                      <a:r>
                        <a:rPr lang="en-US" dirty="0"/>
                        <a:t>Model</a:t>
                      </a:r>
                    </a:p>
                  </a:txBody>
                  <a:tcPr/>
                </a:tc>
                <a:tc>
                  <a:txBody>
                    <a:bodyPr/>
                    <a:lstStyle/>
                    <a:p>
                      <a:r>
                        <a:rPr lang="en-US" dirty="0"/>
                        <a:t>Accuracy</a:t>
                      </a:r>
                    </a:p>
                  </a:txBody>
                  <a:tcPr/>
                </a:tc>
                <a:tc>
                  <a:txBody>
                    <a:bodyPr/>
                    <a:lstStyle/>
                    <a:p>
                      <a:r>
                        <a:rPr lang="en-US" dirty="0"/>
                        <a:t>Sensitivity</a:t>
                      </a:r>
                    </a:p>
                  </a:txBody>
                  <a:tcPr/>
                </a:tc>
                <a:tc>
                  <a:txBody>
                    <a:bodyPr/>
                    <a:lstStyle/>
                    <a:p>
                      <a:r>
                        <a:rPr lang="en-US" dirty="0"/>
                        <a:t>Specificity</a:t>
                      </a:r>
                    </a:p>
                  </a:txBody>
                  <a:tcPr/>
                </a:tc>
                <a:extLst>
                  <a:ext uri="{0D108BD9-81ED-4DB2-BD59-A6C34878D82A}">
                    <a16:rowId xmlns:a16="http://schemas.microsoft.com/office/drawing/2014/main" val="1419640367"/>
                  </a:ext>
                </a:extLst>
              </a:tr>
              <a:tr h="370840">
                <a:tc>
                  <a:txBody>
                    <a:bodyPr/>
                    <a:lstStyle/>
                    <a:p>
                      <a:r>
                        <a:rPr lang="en-US" dirty="0"/>
                        <a:t>KNN1</a:t>
                      </a:r>
                    </a:p>
                  </a:txBody>
                  <a:tcPr/>
                </a:tc>
                <a:tc>
                  <a:txBody>
                    <a:bodyPr/>
                    <a:lstStyle/>
                    <a:p>
                      <a:r>
                        <a:rPr lang="en-US" dirty="0"/>
                        <a:t>.83</a:t>
                      </a:r>
                    </a:p>
                  </a:txBody>
                  <a:tcPr/>
                </a:tc>
                <a:tc>
                  <a:txBody>
                    <a:bodyPr/>
                    <a:lstStyle/>
                    <a:p>
                      <a:r>
                        <a:rPr lang="en-US" dirty="0"/>
                        <a:t>.99</a:t>
                      </a:r>
                    </a:p>
                  </a:txBody>
                  <a:tcPr/>
                </a:tc>
                <a:tc>
                  <a:txBody>
                    <a:bodyPr/>
                    <a:lstStyle/>
                    <a:p>
                      <a:r>
                        <a:rPr lang="en-US" dirty="0"/>
                        <a:t>.05</a:t>
                      </a:r>
                    </a:p>
                  </a:txBody>
                  <a:tcPr/>
                </a:tc>
                <a:extLst>
                  <a:ext uri="{0D108BD9-81ED-4DB2-BD59-A6C34878D82A}">
                    <a16:rowId xmlns:a16="http://schemas.microsoft.com/office/drawing/2014/main" val="718067673"/>
                  </a:ext>
                </a:extLst>
              </a:tr>
              <a:tr h="370840">
                <a:tc>
                  <a:txBody>
                    <a:bodyPr/>
                    <a:lstStyle/>
                    <a:p>
                      <a:r>
                        <a:rPr lang="en-US" dirty="0"/>
                        <a:t>KNN2</a:t>
                      </a:r>
                    </a:p>
                  </a:txBody>
                  <a:tcPr/>
                </a:tc>
                <a:tc>
                  <a:txBody>
                    <a:bodyPr/>
                    <a:lstStyle/>
                    <a:p>
                      <a:r>
                        <a:rPr lang="en-US" dirty="0"/>
                        <a:t>.85</a:t>
                      </a:r>
                    </a:p>
                  </a:txBody>
                  <a:tcPr/>
                </a:tc>
                <a:tc>
                  <a:txBody>
                    <a:bodyPr/>
                    <a:lstStyle/>
                    <a:p>
                      <a:r>
                        <a:rPr lang="en-US" dirty="0"/>
                        <a:t>1</a:t>
                      </a:r>
                    </a:p>
                  </a:txBody>
                  <a:tcPr/>
                </a:tc>
                <a:tc>
                  <a:txBody>
                    <a:bodyPr/>
                    <a:lstStyle/>
                    <a:p>
                      <a:r>
                        <a:rPr lang="en-US" dirty="0"/>
                        <a:t>.05</a:t>
                      </a:r>
                    </a:p>
                  </a:txBody>
                  <a:tcPr/>
                </a:tc>
                <a:extLst>
                  <a:ext uri="{0D108BD9-81ED-4DB2-BD59-A6C34878D82A}">
                    <a16:rowId xmlns:a16="http://schemas.microsoft.com/office/drawing/2014/main" val="1183963202"/>
                  </a:ext>
                </a:extLst>
              </a:tr>
              <a:tr h="370840">
                <a:tc>
                  <a:txBody>
                    <a:bodyPr/>
                    <a:lstStyle/>
                    <a:p>
                      <a:r>
                        <a:rPr lang="en-US" dirty="0">
                          <a:highlight>
                            <a:srgbClr val="FFFF00"/>
                          </a:highlight>
                        </a:rPr>
                        <a:t>LR1</a:t>
                      </a:r>
                    </a:p>
                  </a:txBody>
                  <a:tcPr/>
                </a:tc>
                <a:tc>
                  <a:txBody>
                    <a:bodyPr/>
                    <a:lstStyle/>
                    <a:p>
                      <a:r>
                        <a:rPr lang="en-US" dirty="0">
                          <a:highlight>
                            <a:srgbClr val="FFFF00"/>
                          </a:highlight>
                        </a:rPr>
                        <a:t>.83</a:t>
                      </a:r>
                    </a:p>
                  </a:txBody>
                  <a:tcPr/>
                </a:tc>
                <a:tc>
                  <a:txBody>
                    <a:bodyPr/>
                    <a:lstStyle/>
                    <a:p>
                      <a:r>
                        <a:rPr lang="en-US" dirty="0">
                          <a:highlight>
                            <a:srgbClr val="FFFF00"/>
                          </a:highlight>
                        </a:rPr>
                        <a:t>.84</a:t>
                      </a:r>
                    </a:p>
                  </a:txBody>
                  <a:tcPr/>
                </a:tc>
                <a:tc>
                  <a:txBody>
                    <a:bodyPr/>
                    <a:lstStyle/>
                    <a:p>
                      <a:r>
                        <a:rPr lang="en-US" dirty="0">
                          <a:highlight>
                            <a:srgbClr val="FFFF00"/>
                          </a:highlight>
                        </a:rPr>
                        <a:t>.75</a:t>
                      </a:r>
                    </a:p>
                  </a:txBody>
                  <a:tcPr/>
                </a:tc>
                <a:extLst>
                  <a:ext uri="{0D108BD9-81ED-4DB2-BD59-A6C34878D82A}">
                    <a16:rowId xmlns:a16="http://schemas.microsoft.com/office/drawing/2014/main" val="1301089702"/>
                  </a:ext>
                </a:extLst>
              </a:tr>
              <a:tr h="370840">
                <a:tc>
                  <a:txBody>
                    <a:bodyPr/>
                    <a:lstStyle/>
                    <a:p>
                      <a:r>
                        <a:rPr lang="en-US" dirty="0"/>
                        <a:t>LR2</a:t>
                      </a:r>
                    </a:p>
                  </a:txBody>
                  <a:tcPr/>
                </a:tc>
                <a:tc>
                  <a:txBody>
                    <a:bodyPr/>
                    <a:lstStyle/>
                    <a:p>
                      <a:r>
                        <a:rPr lang="en-US" dirty="0"/>
                        <a:t>.72</a:t>
                      </a:r>
                    </a:p>
                  </a:txBody>
                  <a:tcPr/>
                </a:tc>
                <a:tc>
                  <a:txBody>
                    <a:bodyPr/>
                    <a:lstStyle/>
                    <a:p>
                      <a:r>
                        <a:rPr lang="en-US" dirty="0"/>
                        <a:t>.75</a:t>
                      </a:r>
                    </a:p>
                  </a:txBody>
                  <a:tcPr/>
                </a:tc>
                <a:tc>
                  <a:txBody>
                    <a:bodyPr/>
                    <a:lstStyle/>
                    <a:p>
                      <a:r>
                        <a:rPr lang="en-US" dirty="0"/>
                        <a:t>.57</a:t>
                      </a:r>
                    </a:p>
                  </a:txBody>
                  <a:tcPr/>
                </a:tc>
                <a:extLst>
                  <a:ext uri="{0D108BD9-81ED-4DB2-BD59-A6C34878D82A}">
                    <a16:rowId xmlns:a16="http://schemas.microsoft.com/office/drawing/2014/main" val="982739388"/>
                  </a:ext>
                </a:extLst>
              </a:tr>
              <a:tr h="370840">
                <a:tc>
                  <a:txBody>
                    <a:bodyPr/>
                    <a:lstStyle/>
                    <a:p>
                      <a:r>
                        <a:rPr lang="en-US" dirty="0"/>
                        <a:t>RF</a:t>
                      </a:r>
                    </a:p>
                  </a:txBody>
                  <a:tcPr/>
                </a:tc>
                <a:tc>
                  <a:txBody>
                    <a:bodyPr/>
                    <a:lstStyle/>
                    <a:p>
                      <a:r>
                        <a:rPr lang="en-US" dirty="0"/>
                        <a:t>.84</a:t>
                      </a:r>
                    </a:p>
                  </a:txBody>
                  <a:tcPr/>
                </a:tc>
                <a:tc>
                  <a:txBody>
                    <a:bodyPr/>
                    <a:lstStyle/>
                    <a:p>
                      <a:r>
                        <a:rPr lang="en-US" dirty="0"/>
                        <a:t>.93</a:t>
                      </a:r>
                    </a:p>
                  </a:txBody>
                  <a:tcPr/>
                </a:tc>
                <a:tc>
                  <a:txBody>
                    <a:bodyPr/>
                    <a:lstStyle/>
                    <a:p>
                      <a:r>
                        <a:rPr lang="en-US" dirty="0"/>
                        <a:t>.36</a:t>
                      </a:r>
                    </a:p>
                  </a:txBody>
                  <a:tcPr/>
                </a:tc>
                <a:extLst>
                  <a:ext uri="{0D108BD9-81ED-4DB2-BD59-A6C34878D82A}">
                    <a16:rowId xmlns:a16="http://schemas.microsoft.com/office/drawing/2014/main" val="2776542433"/>
                  </a:ext>
                </a:extLst>
              </a:tr>
            </a:tbl>
          </a:graphicData>
        </a:graphic>
      </p:graphicFrame>
      <p:sp>
        <p:nvSpPr>
          <p:cNvPr id="7" name="Title 1">
            <a:extLst>
              <a:ext uri="{FF2B5EF4-FFF2-40B4-BE49-F238E27FC236}">
                <a16:creationId xmlns:a16="http://schemas.microsoft.com/office/drawing/2014/main" id="{4E11BBF2-2AF9-49A4-81FD-68E6CD85B1B3}"/>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Employee Data - Classifying Attrition</a:t>
            </a:r>
          </a:p>
        </p:txBody>
      </p:sp>
    </p:spTree>
    <p:extLst>
      <p:ext uri="{BB962C8B-B14F-4D97-AF65-F5344CB8AC3E}">
        <p14:creationId xmlns:p14="http://schemas.microsoft.com/office/powerpoint/2010/main" val="210449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3EEE-283A-4853-B930-8C5F3454EE47}"/>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Attrition Prediction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DB931C0-B4AA-4174-B1AD-D9BBFF1C650F}"/>
                  </a:ext>
                </a:extLst>
              </p:cNvPr>
              <p:cNvSpPr txBox="1"/>
              <p:nvPr/>
            </p:nvSpPr>
            <p:spPr>
              <a:xfrm>
                <a:off x="447671" y="756399"/>
                <a:ext cx="11620499" cy="1323439"/>
              </a:xfrm>
              <a:prstGeom prst="rect">
                <a:avLst/>
              </a:prstGeom>
              <a:solidFill>
                <a:schemeClr val="accent4">
                  <a:lumMod val="20000"/>
                  <a:lumOff val="80000"/>
                </a:schemeClr>
              </a:solidFill>
            </p:spPr>
            <p:txBody>
              <a:bodyPr wrap="square" rtlCol="0">
                <a:spAutoFit/>
              </a:bodyPr>
              <a:lstStyle/>
              <a:p>
                <a:r>
                  <a:rPr lang="en-US" sz="1600" b="1" dirty="0"/>
                  <a:t>Regression Equation:</a:t>
                </a:r>
              </a:p>
              <a:p>
                <a:r>
                  <a:rPr lang="en-US" sz="1600" b="1" i="1" dirty="0"/>
                  <a:t>ln</a:t>
                </a:r>
                <a14:m>
                  <m:oMath xmlns:m="http://schemas.openxmlformats.org/officeDocument/2006/math">
                    <m:d>
                      <m:dPr>
                        <m:ctrlPr>
                          <a:rPr lang="en-US" sz="1600" i="1"/>
                        </m:ctrlPr>
                      </m:dPr>
                      <m:e>
                        <m:r>
                          <a:rPr lang="en-US" sz="1600" i="1"/>
                          <m:t>𝑝</m:t>
                        </m:r>
                        <m:r>
                          <a:rPr lang="en-US" sz="1600" i="1"/>
                          <m:t>(</m:t>
                        </m:r>
                        <m:r>
                          <a:rPr lang="en-US" sz="1600" i="1"/>
                          <m:t>𝑋</m:t>
                        </m:r>
                        <m:r>
                          <a:rPr lang="en-US" sz="1600" i="1"/>
                          <m:t>)/ 1−</m:t>
                        </m:r>
                        <m:r>
                          <a:rPr lang="en-US" sz="1600" i="1"/>
                          <m:t>𝑝</m:t>
                        </m:r>
                        <m:r>
                          <a:rPr lang="en-US" sz="1600" i="1"/>
                          <m:t>(</m:t>
                        </m:r>
                        <m:r>
                          <a:rPr lang="en-US" sz="1600" i="1"/>
                          <m:t>𝑋</m:t>
                        </m:r>
                      </m:e>
                    </m:d>
                    <m:r>
                      <a:rPr lang="en-US" sz="1600" b="1" i="1"/>
                      <m:t> = </m:t>
                    </m:r>
                  </m:oMath>
                </a14:m>
                <a:r>
                  <a:rPr lang="en-US" sz="1600" dirty="0"/>
                  <a:t> </a:t>
                </a:r>
                <a:r>
                  <a:rPr lang="en-US" sz="1600" b="1" dirty="0"/>
                  <a:t>β</a:t>
                </a:r>
                <a:r>
                  <a:rPr lang="en-US" sz="1600" b="1" baseline="-25000" dirty="0"/>
                  <a:t>0</a:t>
                </a:r>
                <a:r>
                  <a:rPr lang="en-US" sz="1600" dirty="0"/>
                  <a:t> + </a:t>
                </a:r>
                <a:r>
                  <a:rPr lang="en-US" sz="1600" b="1" dirty="0"/>
                  <a:t>β</a:t>
                </a:r>
                <a:r>
                  <a:rPr lang="en-US" sz="1600" b="1" baseline="-25000" dirty="0"/>
                  <a:t>1</a:t>
                </a:r>
                <a:r>
                  <a:rPr lang="en-US" sz="1600" dirty="0"/>
                  <a:t> Age + </a:t>
                </a:r>
                <a:r>
                  <a:rPr lang="en-US" sz="1600" b="1" dirty="0"/>
                  <a:t>β</a:t>
                </a:r>
                <a:r>
                  <a:rPr lang="en-US" sz="1600" b="1" baseline="-25000" dirty="0"/>
                  <a:t>2</a:t>
                </a:r>
                <a:r>
                  <a:rPr lang="en-US" sz="1600" dirty="0"/>
                  <a:t> </a:t>
                </a:r>
                <a:r>
                  <a:rPr lang="en-US" sz="1600" dirty="0" err="1"/>
                  <a:t>BusinessTravel</a:t>
                </a:r>
                <a:r>
                  <a:rPr lang="en-US" sz="1600" dirty="0"/>
                  <a:t> + </a:t>
                </a:r>
                <a:r>
                  <a:rPr lang="en-US" sz="1600" b="1" dirty="0"/>
                  <a:t>β</a:t>
                </a:r>
                <a:r>
                  <a:rPr lang="en-US" sz="1600" b="1" baseline="-25000" dirty="0"/>
                  <a:t>3 </a:t>
                </a:r>
                <a:r>
                  <a:rPr lang="en-US" sz="1600" dirty="0" err="1"/>
                  <a:t>DistanceFromHome</a:t>
                </a:r>
                <a:r>
                  <a:rPr lang="en-US" sz="1600" dirty="0"/>
                  <a:t> + </a:t>
                </a:r>
                <a:r>
                  <a:rPr lang="en-US" sz="1600" b="1" dirty="0"/>
                  <a:t>β</a:t>
                </a:r>
                <a:r>
                  <a:rPr lang="en-US" sz="1600" b="1" baseline="-25000" dirty="0"/>
                  <a:t>4</a:t>
                </a:r>
                <a:r>
                  <a:rPr lang="en-US" sz="1600" dirty="0"/>
                  <a:t> </a:t>
                </a:r>
                <a:r>
                  <a:rPr lang="en-US" sz="1600" dirty="0" err="1"/>
                  <a:t>EducationField</a:t>
                </a:r>
                <a:r>
                  <a:rPr lang="en-US" sz="1600" dirty="0"/>
                  <a:t>  + </a:t>
                </a:r>
                <a:r>
                  <a:rPr lang="en-US" sz="1600" b="1" dirty="0"/>
                  <a:t>β</a:t>
                </a:r>
                <a:r>
                  <a:rPr lang="en-US" sz="1600" b="1" baseline="-25000" dirty="0"/>
                  <a:t>5</a:t>
                </a:r>
                <a:r>
                  <a:rPr lang="en-US" sz="1600" dirty="0"/>
                  <a:t> </a:t>
                </a:r>
                <a:r>
                  <a:rPr lang="en-US" sz="1600" dirty="0" err="1"/>
                  <a:t>EnvironmentSatisfaction</a:t>
                </a:r>
                <a:r>
                  <a:rPr lang="en-US" sz="1600" dirty="0"/>
                  <a:t> + </a:t>
                </a:r>
                <a:r>
                  <a:rPr lang="en-US" sz="1600" b="1" dirty="0"/>
                  <a:t>β</a:t>
                </a:r>
                <a:r>
                  <a:rPr lang="en-US" sz="1600" b="1" baseline="-25000" dirty="0"/>
                  <a:t>6</a:t>
                </a:r>
                <a:r>
                  <a:rPr lang="en-US" sz="1600" dirty="0"/>
                  <a:t>HourlyRate + </a:t>
                </a:r>
                <a:r>
                  <a:rPr lang="en-US" sz="1600" b="1" dirty="0"/>
                  <a:t>β</a:t>
                </a:r>
                <a:r>
                  <a:rPr lang="en-US" sz="1600" b="1" baseline="-25000" dirty="0"/>
                  <a:t>7 </a:t>
                </a:r>
                <a:r>
                  <a:rPr lang="en-US" sz="1600" dirty="0" err="1"/>
                  <a:t>JobInvolvement</a:t>
                </a:r>
                <a:r>
                  <a:rPr lang="en-US" sz="1600" dirty="0"/>
                  <a:t> + </a:t>
                </a:r>
                <a:r>
                  <a:rPr lang="en-US" sz="1600" b="1" dirty="0"/>
                  <a:t> β</a:t>
                </a:r>
                <a:r>
                  <a:rPr lang="en-US" sz="1600" b="1" baseline="-25000" dirty="0"/>
                  <a:t>8 </a:t>
                </a:r>
                <a:r>
                  <a:rPr lang="en-US" sz="1600" dirty="0" err="1"/>
                  <a:t>JobRole</a:t>
                </a:r>
                <a:r>
                  <a:rPr lang="en-US" sz="1600" dirty="0"/>
                  <a:t> + </a:t>
                </a:r>
                <a:r>
                  <a:rPr lang="en-US" sz="1600" b="1" dirty="0"/>
                  <a:t>β</a:t>
                </a:r>
                <a:r>
                  <a:rPr lang="en-US" sz="1600" b="1" baseline="-25000" dirty="0"/>
                  <a:t>9 </a:t>
                </a:r>
                <a:r>
                  <a:rPr lang="en-US" sz="1600" dirty="0" err="1"/>
                  <a:t>JobSatisfaction</a:t>
                </a:r>
                <a:r>
                  <a:rPr lang="en-US" sz="1600" dirty="0"/>
                  <a:t>  + </a:t>
                </a:r>
                <a:r>
                  <a:rPr lang="en-US" sz="1600" b="1" dirty="0"/>
                  <a:t>β</a:t>
                </a:r>
                <a:r>
                  <a:rPr lang="en-US" sz="1600" b="1" baseline="-25000" dirty="0"/>
                  <a:t>10 </a:t>
                </a:r>
                <a:r>
                  <a:rPr lang="en-US" sz="1600" dirty="0" err="1"/>
                  <a:t>MaritalStatus</a:t>
                </a:r>
                <a:r>
                  <a:rPr lang="en-US" sz="1600" dirty="0"/>
                  <a:t>*Gender + </a:t>
                </a:r>
                <a:r>
                  <a:rPr lang="en-US" sz="1600" b="1" dirty="0"/>
                  <a:t>β</a:t>
                </a:r>
                <a:r>
                  <a:rPr lang="en-US" sz="1600" b="1" baseline="-25000" dirty="0"/>
                  <a:t>11</a:t>
                </a:r>
                <a:r>
                  <a:rPr lang="en-US" sz="1600" dirty="0"/>
                  <a:t>MonthlyRate + </a:t>
                </a:r>
                <a:r>
                  <a:rPr lang="en-US" sz="1600" b="1" dirty="0"/>
                  <a:t>β</a:t>
                </a:r>
                <a:r>
                  <a:rPr lang="en-US" sz="1600" b="1" baseline="-25000" dirty="0"/>
                  <a:t>12 </a:t>
                </a:r>
                <a:r>
                  <a:rPr lang="en-US" sz="1600" dirty="0" err="1"/>
                  <a:t>NumCompaniesWorked</a:t>
                </a:r>
                <a:r>
                  <a:rPr lang="en-US" sz="1600" dirty="0"/>
                  <a:t> + </a:t>
                </a:r>
                <a:r>
                  <a:rPr lang="en-US" sz="1600" b="1" dirty="0"/>
                  <a:t>β</a:t>
                </a:r>
                <a:r>
                  <a:rPr lang="en-US" sz="1600" b="1" baseline="-25000" dirty="0"/>
                  <a:t>13 </a:t>
                </a:r>
                <a:r>
                  <a:rPr lang="en-US" sz="1600" dirty="0" err="1"/>
                  <a:t>OverTime</a:t>
                </a:r>
                <a:r>
                  <a:rPr lang="en-US" sz="1600" dirty="0"/>
                  <a:t> + </a:t>
                </a:r>
                <a:r>
                  <a:rPr lang="en-US" sz="1600" b="1" dirty="0"/>
                  <a:t>β</a:t>
                </a:r>
                <a:r>
                  <a:rPr lang="en-US" sz="1600" b="1" baseline="-25000" dirty="0"/>
                  <a:t>14 </a:t>
                </a:r>
                <a:r>
                  <a:rPr lang="en-US" sz="1600" dirty="0" err="1"/>
                  <a:t>RelationshipSatisfaction</a:t>
                </a:r>
                <a:r>
                  <a:rPr lang="en-US" sz="1600" dirty="0"/>
                  <a:t> + </a:t>
                </a:r>
                <a:r>
                  <a:rPr lang="en-US" sz="1600" b="1" dirty="0"/>
                  <a:t>β</a:t>
                </a:r>
                <a:r>
                  <a:rPr lang="en-US" sz="1600" b="1" baseline="-25000" dirty="0"/>
                  <a:t>15 </a:t>
                </a:r>
                <a:r>
                  <a:rPr lang="en-US" sz="1600" dirty="0" err="1"/>
                  <a:t>StockOptionLevel</a:t>
                </a:r>
                <a:r>
                  <a:rPr lang="en-US" sz="1600" dirty="0"/>
                  <a:t> + </a:t>
                </a:r>
                <a:r>
                  <a:rPr lang="en-US" sz="1600" b="1" dirty="0"/>
                  <a:t>β</a:t>
                </a:r>
                <a:r>
                  <a:rPr lang="en-US" sz="1600" b="1" baseline="-25000" dirty="0"/>
                  <a:t>16 </a:t>
                </a:r>
                <a:r>
                  <a:rPr lang="en-US" sz="1600" dirty="0" err="1"/>
                  <a:t>TotalWorkingYears</a:t>
                </a:r>
                <a:r>
                  <a:rPr lang="en-US" sz="1600" dirty="0"/>
                  <a:t> + </a:t>
                </a:r>
                <a:r>
                  <a:rPr lang="en-US" sz="1600" b="1" dirty="0"/>
                  <a:t>β</a:t>
                </a:r>
                <a:r>
                  <a:rPr lang="en-US" sz="1600" b="1" baseline="-25000" dirty="0"/>
                  <a:t>17 </a:t>
                </a:r>
                <a:r>
                  <a:rPr lang="en-US" sz="1600" dirty="0" err="1"/>
                  <a:t>TrainingTimesLastYear</a:t>
                </a:r>
                <a:r>
                  <a:rPr lang="en-US" sz="1600" dirty="0"/>
                  <a:t>  + </a:t>
                </a:r>
                <a:r>
                  <a:rPr lang="en-US" sz="1600" b="1" dirty="0"/>
                  <a:t>β</a:t>
                </a:r>
                <a:r>
                  <a:rPr lang="en-US" sz="1600" b="1" baseline="-25000" dirty="0"/>
                  <a:t>18 </a:t>
                </a:r>
                <a:r>
                  <a:rPr lang="en-US" sz="1600" dirty="0" err="1"/>
                  <a:t>WorkLifeBalance</a:t>
                </a:r>
                <a:r>
                  <a:rPr lang="en-US" sz="1600" dirty="0"/>
                  <a:t> + </a:t>
                </a:r>
                <a:r>
                  <a:rPr lang="en-US" sz="1600" b="1" dirty="0"/>
                  <a:t>β</a:t>
                </a:r>
                <a:r>
                  <a:rPr lang="en-US" sz="1600" b="1" baseline="-25000" dirty="0"/>
                  <a:t>19</a:t>
                </a:r>
                <a:r>
                  <a:rPr lang="en-US" sz="1600" dirty="0"/>
                  <a:t>YearsInCurrentRole + </a:t>
                </a:r>
                <a:r>
                  <a:rPr lang="en-US" sz="1600" b="1" dirty="0"/>
                  <a:t>β</a:t>
                </a:r>
                <a:r>
                  <a:rPr lang="en-US" sz="1600" b="1" baseline="-25000" dirty="0"/>
                  <a:t>20 </a:t>
                </a:r>
                <a:r>
                  <a:rPr lang="en-US" sz="1600" dirty="0" err="1"/>
                  <a:t>YearsSinceLastPromotion</a:t>
                </a:r>
                <a:r>
                  <a:rPr lang="en-US" sz="1600" dirty="0"/>
                  <a:t> + </a:t>
                </a:r>
                <a:r>
                  <a:rPr lang="en-US" sz="1600" b="1" dirty="0"/>
                  <a:t>β</a:t>
                </a:r>
                <a:r>
                  <a:rPr lang="en-US" sz="1600" b="1" baseline="-25000" dirty="0"/>
                  <a:t>21 </a:t>
                </a:r>
                <a:r>
                  <a:rPr lang="en-US" sz="1600" dirty="0" err="1"/>
                  <a:t>YearsWithCurrManager</a:t>
                </a:r>
                <a:r>
                  <a:rPr lang="en-US" sz="1600" dirty="0"/>
                  <a:t> </a:t>
                </a:r>
                <a:endParaRPr lang="en-US" dirty="0"/>
              </a:p>
            </p:txBody>
          </p:sp>
        </mc:Choice>
        <mc:Fallback>
          <p:sp>
            <p:nvSpPr>
              <p:cNvPr id="3" name="TextBox 2">
                <a:extLst>
                  <a:ext uri="{FF2B5EF4-FFF2-40B4-BE49-F238E27FC236}">
                    <a16:creationId xmlns:a16="http://schemas.microsoft.com/office/drawing/2014/main" id="{6DB931C0-B4AA-4174-B1AD-D9BBFF1C650F}"/>
                  </a:ext>
                </a:extLst>
              </p:cNvPr>
              <p:cNvSpPr txBox="1">
                <a:spLocks noRot="1" noChangeAspect="1" noMove="1" noResize="1" noEditPoints="1" noAdjustHandles="1" noChangeArrowheads="1" noChangeShapeType="1" noTextEdit="1"/>
              </p:cNvSpPr>
              <p:nvPr/>
            </p:nvSpPr>
            <p:spPr>
              <a:xfrm>
                <a:off x="447671" y="756399"/>
                <a:ext cx="11620499" cy="1323439"/>
              </a:xfrm>
              <a:prstGeom prst="rect">
                <a:avLst/>
              </a:prstGeom>
              <a:blipFill>
                <a:blip r:embed="rId2"/>
                <a:stretch>
                  <a:fillRect l="-262" t="-1382" b="-506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94DB18E-E5EC-4C54-AEE6-1BE4734CF177}"/>
              </a:ext>
            </a:extLst>
          </p:cNvPr>
          <p:cNvPicPr>
            <a:picLocks noChangeAspect="1"/>
          </p:cNvPicPr>
          <p:nvPr/>
        </p:nvPicPr>
        <p:blipFill rotWithShape="1">
          <a:blip r:embed="rId3"/>
          <a:srcRect l="1015" t="29630" r="68126" b="9629"/>
          <a:stretch/>
        </p:blipFill>
        <p:spPr>
          <a:xfrm>
            <a:off x="4639734" y="2603058"/>
            <a:ext cx="3762370" cy="4165600"/>
          </a:xfrm>
          <a:prstGeom prst="rect">
            <a:avLst/>
          </a:prstGeom>
        </p:spPr>
      </p:pic>
      <p:sp>
        <p:nvSpPr>
          <p:cNvPr id="5" name="TextBox 4">
            <a:extLst>
              <a:ext uri="{FF2B5EF4-FFF2-40B4-BE49-F238E27FC236}">
                <a16:creationId xmlns:a16="http://schemas.microsoft.com/office/drawing/2014/main" id="{631C6AAC-327A-457B-A848-B3A2E07580C6}"/>
              </a:ext>
            </a:extLst>
          </p:cNvPr>
          <p:cNvSpPr txBox="1"/>
          <p:nvPr/>
        </p:nvSpPr>
        <p:spPr>
          <a:xfrm>
            <a:off x="702733" y="3674533"/>
            <a:ext cx="1693334" cy="1477328"/>
          </a:xfrm>
          <a:prstGeom prst="rect">
            <a:avLst/>
          </a:prstGeom>
          <a:noFill/>
        </p:spPr>
        <p:txBody>
          <a:bodyPr wrap="square" rtlCol="0">
            <a:spAutoFit/>
          </a:bodyPr>
          <a:lstStyle/>
          <a:p>
            <a:r>
              <a:rPr lang="en-US" dirty="0"/>
              <a:t>Interaction of Marital Status and Gender was made based on EDA plot</a:t>
            </a:r>
          </a:p>
        </p:txBody>
      </p:sp>
      <p:sp>
        <p:nvSpPr>
          <p:cNvPr id="6" name="TextBox 5">
            <a:extLst>
              <a:ext uri="{FF2B5EF4-FFF2-40B4-BE49-F238E27FC236}">
                <a16:creationId xmlns:a16="http://schemas.microsoft.com/office/drawing/2014/main" id="{3CE014DC-1714-4E6E-82AB-FCD28875E0D8}"/>
              </a:ext>
            </a:extLst>
          </p:cNvPr>
          <p:cNvSpPr txBox="1"/>
          <p:nvPr/>
        </p:nvSpPr>
        <p:spPr>
          <a:xfrm>
            <a:off x="533400" y="2179703"/>
            <a:ext cx="11379200" cy="369332"/>
          </a:xfrm>
          <a:prstGeom prst="rect">
            <a:avLst/>
          </a:prstGeom>
          <a:noFill/>
        </p:spPr>
        <p:txBody>
          <a:bodyPr wrap="square" rtlCol="0">
            <a:spAutoFit/>
          </a:bodyPr>
          <a:lstStyle/>
          <a:p>
            <a:r>
              <a:rPr lang="en-US" dirty="0"/>
              <a:t>Model was developed starting with LASSO then mapping to EDA Plots to change variables and add interactions</a:t>
            </a:r>
          </a:p>
        </p:txBody>
      </p:sp>
    </p:spTree>
    <p:extLst>
      <p:ext uri="{BB962C8B-B14F-4D97-AF65-F5344CB8AC3E}">
        <p14:creationId xmlns:p14="http://schemas.microsoft.com/office/powerpoint/2010/main" val="70930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1418-7832-4DAE-9E59-2B1E81208D9E}"/>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Top 3 Factors for Attrition</a:t>
            </a:r>
          </a:p>
        </p:txBody>
      </p:sp>
      <p:sp>
        <p:nvSpPr>
          <p:cNvPr id="3" name="TextBox 2">
            <a:extLst>
              <a:ext uri="{FF2B5EF4-FFF2-40B4-BE49-F238E27FC236}">
                <a16:creationId xmlns:a16="http://schemas.microsoft.com/office/drawing/2014/main" id="{96041180-9E81-40DD-88A0-36BF00137434}"/>
              </a:ext>
            </a:extLst>
          </p:cNvPr>
          <p:cNvSpPr txBox="1"/>
          <p:nvPr/>
        </p:nvSpPr>
        <p:spPr>
          <a:xfrm>
            <a:off x="714372" y="1104900"/>
            <a:ext cx="5105404" cy="4524315"/>
          </a:xfrm>
          <a:prstGeom prst="rect">
            <a:avLst/>
          </a:prstGeom>
          <a:solidFill>
            <a:schemeClr val="accent4">
              <a:lumMod val="20000"/>
              <a:lumOff val="80000"/>
            </a:schemeClr>
          </a:solidFill>
        </p:spPr>
        <p:txBody>
          <a:bodyPr wrap="square" rtlCol="0">
            <a:spAutoFit/>
          </a:bodyPr>
          <a:lstStyle/>
          <a:p>
            <a:pPr marL="342900" indent="-342900">
              <a:buFont typeface="+mj-lt"/>
              <a:buAutoNum type="arabicPeriod"/>
            </a:pPr>
            <a:r>
              <a:rPr lang="en-US" b="1" dirty="0"/>
              <a:t>Total Working Years</a:t>
            </a:r>
          </a:p>
          <a:p>
            <a:pPr marL="342900" indent="-342900">
              <a:buFont typeface="+mj-lt"/>
              <a:buAutoNum type="arabicPeriod"/>
            </a:pPr>
            <a:r>
              <a:rPr lang="en-US" b="1" dirty="0"/>
              <a:t>Job Level</a:t>
            </a:r>
          </a:p>
          <a:p>
            <a:pPr marL="342900" indent="-342900">
              <a:buFont typeface="+mj-lt"/>
              <a:buAutoNum type="arabicPeriod"/>
            </a:pPr>
            <a:r>
              <a:rPr lang="en-US" b="1" dirty="0"/>
              <a:t>Work Life Balance</a:t>
            </a:r>
          </a:p>
          <a:p>
            <a:pPr marL="342900" indent="-342900">
              <a:buFont typeface="+mj-lt"/>
              <a:buAutoNum type="arabicPeriod"/>
            </a:pPr>
            <a:endParaRPr lang="en-US" b="1" dirty="0"/>
          </a:p>
          <a:p>
            <a:r>
              <a:rPr lang="en-US" dirty="0"/>
              <a:t>Logistical Model pared down to these 3 factors, still gave a 81 percent accuracy rate</a:t>
            </a:r>
          </a:p>
          <a:p>
            <a:endParaRPr lang="en-US" dirty="0"/>
          </a:p>
          <a:p>
            <a:endParaRPr lang="en-US" dirty="0"/>
          </a:p>
          <a:p>
            <a:endParaRPr lang="en-US" dirty="0"/>
          </a:p>
          <a:p>
            <a:endParaRPr lang="en-US" dirty="0"/>
          </a:p>
          <a:p>
            <a:endParaRPr lang="en-US" dirty="0"/>
          </a:p>
          <a:p>
            <a:r>
              <a:rPr lang="en-US" dirty="0"/>
              <a:t>Naïve Bayes test did not show as well, but Total Working Years had to be Categorized and Attrition was skewed</a:t>
            </a:r>
          </a:p>
          <a:p>
            <a:pPr marL="342900" indent="-342900">
              <a:buFont typeface="+mj-lt"/>
              <a:buAutoNum type="arabicPeriod"/>
            </a:pPr>
            <a:endParaRPr lang="en-US" b="1" dirty="0"/>
          </a:p>
          <a:p>
            <a:pPr marL="342900" indent="-342900">
              <a:buFont typeface="+mj-lt"/>
              <a:buAutoNum type="arabicPeriod"/>
            </a:pPr>
            <a:endParaRPr lang="en-US" dirty="0"/>
          </a:p>
        </p:txBody>
      </p:sp>
      <p:pic>
        <p:nvPicPr>
          <p:cNvPr id="4" name="Picture 3">
            <a:extLst>
              <a:ext uri="{FF2B5EF4-FFF2-40B4-BE49-F238E27FC236}">
                <a16:creationId xmlns:a16="http://schemas.microsoft.com/office/drawing/2014/main" id="{8B5BA09D-4F36-41D4-B737-4147A1A4C113}"/>
              </a:ext>
            </a:extLst>
          </p:cNvPr>
          <p:cNvPicPr>
            <a:picLocks noChangeAspect="1"/>
          </p:cNvPicPr>
          <p:nvPr/>
        </p:nvPicPr>
        <p:blipFill rotWithShape="1">
          <a:blip r:embed="rId2"/>
          <a:srcRect l="5704" t="25417" r="54609" b="21945"/>
          <a:stretch/>
        </p:blipFill>
        <p:spPr>
          <a:xfrm>
            <a:off x="6800850" y="1204795"/>
            <a:ext cx="4838700" cy="3609976"/>
          </a:xfrm>
          <a:prstGeom prst="rect">
            <a:avLst/>
          </a:prstGeom>
        </p:spPr>
      </p:pic>
    </p:spTree>
    <p:extLst>
      <p:ext uri="{BB962C8B-B14F-4D97-AF65-F5344CB8AC3E}">
        <p14:creationId xmlns:p14="http://schemas.microsoft.com/office/powerpoint/2010/main" val="206511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2500-A264-41CD-B1B2-C97ACDE1C9B1}"/>
              </a:ext>
            </a:extLst>
          </p:cNvPr>
          <p:cNvSpPr txBox="1">
            <a:spLocks/>
          </p:cNvSpPr>
          <p:nvPr/>
        </p:nvSpPr>
        <p:spPr>
          <a:xfrm>
            <a:off x="447672" y="228600"/>
            <a:ext cx="11620499" cy="527799"/>
          </a:xfrm>
          <a:prstGeom prst="rect">
            <a:avLst/>
          </a:prstGeom>
          <a:solidFill>
            <a:schemeClr val="accent5">
              <a:lumMod val="40000"/>
              <a:lumOff val="60000"/>
            </a:schemeClr>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Monthly Income Prediction Model</a:t>
            </a:r>
          </a:p>
        </p:txBody>
      </p:sp>
      <p:pic>
        <p:nvPicPr>
          <p:cNvPr id="5" name="Picture 4">
            <a:extLst>
              <a:ext uri="{FF2B5EF4-FFF2-40B4-BE49-F238E27FC236}">
                <a16:creationId xmlns:a16="http://schemas.microsoft.com/office/drawing/2014/main" id="{D448533F-AB62-4893-86AA-08D6F37B3C91}"/>
              </a:ext>
            </a:extLst>
          </p:cNvPr>
          <p:cNvPicPr>
            <a:picLocks noChangeAspect="1"/>
          </p:cNvPicPr>
          <p:nvPr/>
        </p:nvPicPr>
        <p:blipFill>
          <a:blip r:embed="rId2"/>
          <a:stretch>
            <a:fillRect/>
          </a:stretch>
        </p:blipFill>
        <p:spPr>
          <a:xfrm>
            <a:off x="779026" y="3373996"/>
            <a:ext cx="3109383" cy="2853938"/>
          </a:xfrm>
          <a:prstGeom prst="rect">
            <a:avLst/>
          </a:prstGeom>
        </p:spPr>
      </p:pic>
      <p:sp>
        <p:nvSpPr>
          <p:cNvPr id="8" name="TextBox 7">
            <a:extLst>
              <a:ext uri="{FF2B5EF4-FFF2-40B4-BE49-F238E27FC236}">
                <a16:creationId xmlns:a16="http://schemas.microsoft.com/office/drawing/2014/main" id="{3D2FED09-74BB-4116-A8C8-CADC91D65043}"/>
              </a:ext>
            </a:extLst>
          </p:cNvPr>
          <p:cNvSpPr txBox="1"/>
          <p:nvPr/>
        </p:nvSpPr>
        <p:spPr>
          <a:xfrm>
            <a:off x="1259417" y="1346200"/>
            <a:ext cx="2148602" cy="646331"/>
          </a:xfrm>
          <a:prstGeom prst="rect">
            <a:avLst/>
          </a:prstGeom>
          <a:noFill/>
        </p:spPr>
        <p:txBody>
          <a:bodyPr wrap="none" rtlCol="0">
            <a:spAutoFit/>
          </a:bodyPr>
          <a:lstStyle/>
          <a:p>
            <a:r>
              <a:rPr lang="en-US" dirty="0"/>
              <a:t>Regression Equation:</a:t>
            </a:r>
          </a:p>
          <a:p>
            <a:endParaRPr lang="en-US" dirty="0"/>
          </a:p>
        </p:txBody>
      </p:sp>
      <p:sp>
        <p:nvSpPr>
          <p:cNvPr id="10" name="TextBox 9">
            <a:extLst>
              <a:ext uri="{FF2B5EF4-FFF2-40B4-BE49-F238E27FC236}">
                <a16:creationId xmlns:a16="http://schemas.microsoft.com/office/drawing/2014/main" id="{160BB2D7-0990-4DED-A0A7-4C681485F1FA}"/>
              </a:ext>
            </a:extLst>
          </p:cNvPr>
          <p:cNvSpPr txBox="1"/>
          <p:nvPr/>
        </p:nvSpPr>
        <p:spPr>
          <a:xfrm>
            <a:off x="447671" y="756399"/>
            <a:ext cx="11620499" cy="1354217"/>
          </a:xfrm>
          <a:prstGeom prst="rect">
            <a:avLst/>
          </a:prstGeom>
          <a:solidFill>
            <a:schemeClr val="accent4">
              <a:lumMod val="20000"/>
              <a:lumOff val="80000"/>
            </a:schemeClr>
          </a:solidFill>
        </p:spPr>
        <p:txBody>
          <a:bodyPr wrap="square" rtlCol="0">
            <a:spAutoFit/>
          </a:bodyPr>
          <a:lstStyle/>
          <a:p>
            <a:r>
              <a:rPr lang="en-US" sz="1600" b="1" dirty="0"/>
              <a:t>Multiple Linear Regression Equation:</a:t>
            </a:r>
          </a:p>
          <a:p>
            <a:r>
              <a:rPr lang="en-US" b="1" dirty="0" err="1"/>
              <a:t>μLog</a:t>
            </a:r>
            <a:r>
              <a:rPr lang="en-US" b="1" dirty="0"/>
              <a:t>(</a:t>
            </a:r>
            <a:r>
              <a:rPr lang="en-US" b="1" dirty="0" err="1"/>
              <a:t>MonthlyIncome</a:t>
            </a:r>
            <a:r>
              <a:rPr lang="en-US" b="1" dirty="0"/>
              <a:t>) = β</a:t>
            </a:r>
            <a:r>
              <a:rPr lang="en-US" b="1" baseline="-25000" dirty="0"/>
              <a:t>0</a:t>
            </a:r>
            <a:r>
              <a:rPr lang="en-US" b="1" dirty="0"/>
              <a:t> + </a:t>
            </a:r>
            <a:r>
              <a:rPr lang="en-US" sz="1600" b="1" dirty="0"/>
              <a:t>β</a:t>
            </a:r>
            <a:r>
              <a:rPr lang="en-US" sz="1600" b="1" baseline="-25000" dirty="0"/>
              <a:t>1</a:t>
            </a:r>
            <a:r>
              <a:rPr lang="en-US" sz="1600" dirty="0"/>
              <a:t> </a:t>
            </a:r>
            <a:r>
              <a:rPr lang="en-US" sz="1600" dirty="0" err="1"/>
              <a:t>JobLevel</a:t>
            </a:r>
            <a:r>
              <a:rPr lang="en-US" sz="1600" dirty="0"/>
              <a:t>* </a:t>
            </a:r>
            <a:r>
              <a:rPr lang="en-US" sz="1600" dirty="0" err="1"/>
              <a:t>JobRole</a:t>
            </a:r>
            <a:r>
              <a:rPr lang="en-US" sz="1600" dirty="0"/>
              <a:t>+ </a:t>
            </a:r>
            <a:r>
              <a:rPr lang="en-US" sz="1600" b="1" dirty="0"/>
              <a:t>β</a:t>
            </a:r>
            <a:r>
              <a:rPr lang="en-US" sz="1600" b="1" baseline="-25000" dirty="0"/>
              <a:t>2</a:t>
            </a:r>
            <a:r>
              <a:rPr lang="en-US" sz="1600" dirty="0"/>
              <a:t> Department +  </a:t>
            </a:r>
            <a:r>
              <a:rPr lang="en-US" sz="1600" b="1" dirty="0"/>
              <a:t>β</a:t>
            </a:r>
            <a:r>
              <a:rPr lang="en-US" sz="1600" b="1" baseline="-25000" dirty="0"/>
              <a:t>3 </a:t>
            </a:r>
            <a:r>
              <a:rPr lang="en-US" sz="1600" dirty="0" err="1"/>
              <a:t>BusinessTravel</a:t>
            </a:r>
            <a:r>
              <a:rPr lang="en-US" sz="1600" dirty="0"/>
              <a:t>* Gender + </a:t>
            </a:r>
            <a:r>
              <a:rPr lang="en-US" sz="1600" b="1" dirty="0"/>
              <a:t>β</a:t>
            </a:r>
            <a:r>
              <a:rPr lang="en-US" sz="1600" b="1" baseline="-25000" dirty="0"/>
              <a:t>4 </a:t>
            </a:r>
            <a:r>
              <a:rPr lang="en-US" sz="1600" dirty="0" err="1"/>
              <a:t>DistanceFromHome</a:t>
            </a:r>
            <a:r>
              <a:rPr lang="en-US" sz="1600" dirty="0"/>
              <a:t> + </a:t>
            </a:r>
            <a:r>
              <a:rPr lang="en-US" sz="1600" b="1" dirty="0"/>
              <a:t>β</a:t>
            </a:r>
            <a:r>
              <a:rPr lang="en-US" sz="1600" b="1" baseline="-25000" dirty="0"/>
              <a:t>5</a:t>
            </a:r>
            <a:r>
              <a:rPr lang="en-US" sz="1600" dirty="0"/>
              <a:t> </a:t>
            </a:r>
            <a:r>
              <a:rPr lang="en-US" sz="1600" dirty="0" err="1"/>
              <a:t>EducationField</a:t>
            </a:r>
            <a:r>
              <a:rPr lang="en-US" sz="1600" dirty="0"/>
              <a:t> *Education + </a:t>
            </a:r>
            <a:r>
              <a:rPr lang="en-US" sz="1600" b="1" dirty="0"/>
              <a:t>β</a:t>
            </a:r>
            <a:r>
              <a:rPr lang="en-US" sz="1600" b="1" baseline="-25000" dirty="0"/>
              <a:t>6</a:t>
            </a:r>
            <a:r>
              <a:rPr lang="en-US" sz="1600" dirty="0"/>
              <a:t> </a:t>
            </a:r>
            <a:r>
              <a:rPr lang="en-US" sz="1600" dirty="0" err="1"/>
              <a:t>EnvironmentSatisfaction</a:t>
            </a:r>
            <a:r>
              <a:rPr lang="en-US" sz="1600" dirty="0"/>
              <a:t> + </a:t>
            </a:r>
            <a:r>
              <a:rPr lang="en-US" sz="1600" b="1" dirty="0"/>
              <a:t>β</a:t>
            </a:r>
            <a:r>
              <a:rPr lang="en-US" sz="1600" b="1" baseline="-25000" dirty="0"/>
              <a:t>7</a:t>
            </a:r>
            <a:r>
              <a:rPr lang="en-US" sz="1600" dirty="0"/>
              <a:t>HourlyRate* </a:t>
            </a:r>
            <a:r>
              <a:rPr lang="en-US" sz="1600" dirty="0" err="1"/>
              <a:t>MonthlyRate</a:t>
            </a:r>
            <a:r>
              <a:rPr lang="en-US" sz="1600" dirty="0"/>
              <a:t> + </a:t>
            </a:r>
            <a:r>
              <a:rPr lang="en-US" sz="1600" b="1" dirty="0"/>
              <a:t>β</a:t>
            </a:r>
            <a:r>
              <a:rPr lang="en-US" sz="1600" b="1" baseline="-25000" dirty="0"/>
              <a:t>8 </a:t>
            </a:r>
            <a:r>
              <a:rPr lang="en-US" sz="1600" dirty="0" err="1"/>
              <a:t>JobInvolvement</a:t>
            </a:r>
            <a:r>
              <a:rPr lang="en-US" sz="1600" dirty="0"/>
              <a:t>  + </a:t>
            </a:r>
            <a:r>
              <a:rPr lang="en-US" sz="1600" b="1" dirty="0"/>
              <a:t>β</a:t>
            </a:r>
            <a:r>
              <a:rPr lang="en-US" sz="1600" b="1" baseline="-25000" dirty="0"/>
              <a:t>9 </a:t>
            </a:r>
            <a:r>
              <a:rPr lang="en-US" sz="1600" dirty="0" err="1"/>
              <a:t>JobSatisfaction</a:t>
            </a:r>
            <a:r>
              <a:rPr lang="en-US" sz="1600" dirty="0"/>
              <a:t>  + </a:t>
            </a:r>
            <a:r>
              <a:rPr lang="en-US" sz="1600" b="1" dirty="0"/>
              <a:t>β</a:t>
            </a:r>
            <a:r>
              <a:rPr lang="en-US" sz="1600" b="1" baseline="-25000" dirty="0"/>
              <a:t>10 </a:t>
            </a:r>
            <a:r>
              <a:rPr lang="en-US" sz="1600" dirty="0" err="1"/>
              <a:t>MaritalStatus</a:t>
            </a:r>
            <a:r>
              <a:rPr lang="en-US" sz="1600" dirty="0"/>
              <a:t>+  </a:t>
            </a:r>
            <a:r>
              <a:rPr lang="en-US" sz="1600" b="1" dirty="0"/>
              <a:t>β</a:t>
            </a:r>
            <a:r>
              <a:rPr lang="en-US" sz="1600" b="1" baseline="-25000" dirty="0"/>
              <a:t>11</a:t>
            </a:r>
            <a:r>
              <a:rPr lang="en-US" sz="1600" dirty="0"/>
              <a:t> </a:t>
            </a:r>
            <a:r>
              <a:rPr lang="en-US" sz="1600" dirty="0" err="1"/>
              <a:t>NumCompaniesWorked</a:t>
            </a:r>
            <a:r>
              <a:rPr lang="en-US" sz="1600" dirty="0"/>
              <a:t> +  </a:t>
            </a:r>
            <a:r>
              <a:rPr lang="en-US" sz="1600" b="1" dirty="0"/>
              <a:t>β</a:t>
            </a:r>
            <a:r>
              <a:rPr lang="en-US" sz="1600" b="1" baseline="-25000" dirty="0"/>
              <a:t>12</a:t>
            </a:r>
            <a:r>
              <a:rPr lang="en-US" sz="1600" dirty="0"/>
              <a:t>OverTime +   </a:t>
            </a:r>
            <a:r>
              <a:rPr lang="en-US" sz="1600" b="1" dirty="0"/>
              <a:t>β</a:t>
            </a:r>
            <a:r>
              <a:rPr lang="en-US" sz="1600" b="1" baseline="-25000" dirty="0"/>
              <a:t>13 </a:t>
            </a:r>
            <a:r>
              <a:rPr lang="en-US" sz="1600" dirty="0" err="1"/>
              <a:t>RelationshipSatisfaction</a:t>
            </a:r>
            <a:r>
              <a:rPr lang="en-US" sz="1600" dirty="0"/>
              <a:t> + </a:t>
            </a:r>
            <a:r>
              <a:rPr lang="en-US" sz="1600" b="1" dirty="0"/>
              <a:t>β</a:t>
            </a:r>
            <a:r>
              <a:rPr lang="en-US" sz="1600" b="1" baseline="-25000" dirty="0"/>
              <a:t>14 </a:t>
            </a:r>
            <a:r>
              <a:rPr lang="en-US" sz="1600" dirty="0" err="1"/>
              <a:t>TrainingTimesLastYear</a:t>
            </a:r>
            <a:r>
              <a:rPr lang="en-US" sz="1600" dirty="0"/>
              <a:t>  + </a:t>
            </a:r>
            <a:r>
              <a:rPr lang="en-US" sz="1600" b="1" dirty="0"/>
              <a:t>β</a:t>
            </a:r>
            <a:r>
              <a:rPr lang="en-US" sz="1600" b="1" baseline="-25000" dirty="0"/>
              <a:t>15 </a:t>
            </a:r>
            <a:r>
              <a:rPr lang="en-US" sz="1600" dirty="0" err="1"/>
              <a:t>WorkLifeBalance</a:t>
            </a:r>
            <a:r>
              <a:rPr lang="en-US" sz="1600" dirty="0"/>
              <a:t> + </a:t>
            </a:r>
            <a:r>
              <a:rPr lang="en-US" sz="1600" b="1" dirty="0"/>
              <a:t>β</a:t>
            </a:r>
            <a:r>
              <a:rPr lang="en-US" sz="1600" b="1" baseline="-25000" dirty="0"/>
              <a:t>16</a:t>
            </a:r>
            <a:r>
              <a:rPr lang="en-US" sz="1600" dirty="0"/>
              <a:t>YearsInCurrentRole*</a:t>
            </a:r>
            <a:r>
              <a:rPr lang="en-US" sz="1600" dirty="0" err="1"/>
              <a:t>YearsWithCurrManager</a:t>
            </a:r>
            <a:r>
              <a:rPr lang="en-US" sz="1600" dirty="0"/>
              <a:t> + </a:t>
            </a:r>
            <a:r>
              <a:rPr lang="en-US" sz="1600" b="1" dirty="0"/>
              <a:t>β</a:t>
            </a:r>
            <a:r>
              <a:rPr lang="en-US" sz="1600" b="1" baseline="-25000" dirty="0"/>
              <a:t>17 </a:t>
            </a:r>
            <a:r>
              <a:rPr lang="en-US" sz="1600" dirty="0" err="1"/>
              <a:t>YearsSinceLastPromotion</a:t>
            </a:r>
            <a:r>
              <a:rPr lang="en-US" sz="1600" dirty="0"/>
              <a:t> + </a:t>
            </a:r>
            <a:r>
              <a:rPr lang="en-US" sz="1600" b="1" dirty="0"/>
              <a:t>β</a:t>
            </a:r>
            <a:r>
              <a:rPr lang="en-US" sz="1600" b="1" baseline="-25000" dirty="0"/>
              <a:t>18 </a:t>
            </a:r>
            <a:r>
              <a:rPr lang="en-US" sz="1600" dirty="0" err="1"/>
              <a:t>YearsWithCurrManager</a:t>
            </a:r>
            <a:endParaRPr lang="en-US" sz="1600" dirty="0"/>
          </a:p>
        </p:txBody>
      </p:sp>
      <p:sp>
        <p:nvSpPr>
          <p:cNvPr id="12" name="TextBox 11">
            <a:extLst>
              <a:ext uri="{FF2B5EF4-FFF2-40B4-BE49-F238E27FC236}">
                <a16:creationId xmlns:a16="http://schemas.microsoft.com/office/drawing/2014/main" id="{F1182B55-790A-4E0C-8383-7801F82798FC}"/>
              </a:ext>
            </a:extLst>
          </p:cNvPr>
          <p:cNvSpPr txBox="1"/>
          <p:nvPr/>
        </p:nvSpPr>
        <p:spPr>
          <a:xfrm>
            <a:off x="701152" y="2621679"/>
            <a:ext cx="6017282" cy="369332"/>
          </a:xfrm>
          <a:prstGeom prst="rect">
            <a:avLst/>
          </a:prstGeom>
          <a:noFill/>
        </p:spPr>
        <p:txBody>
          <a:bodyPr wrap="square" rtlCol="0">
            <a:spAutoFit/>
          </a:bodyPr>
          <a:lstStyle/>
          <a:p>
            <a:r>
              <a:rPr lang="en-US" dirty="0"/>
              <a:t>Unlogged Monthly Income:  RMSE = 988.333</a:t>
            </a:r>
          </a:p>
        </p:txBody>
      </p:sp>
      <p:sp>
        <p:nvSpPr>
          <p:cNvPr id="14" name="TextBox 13">
            <a:extLst>
              <a:ext uri="{FF2B5EF4-FFF2-40B4-BE49-F238E27FC236}">
                <a16:creationId xmlns:a16="http://schemas.microsoft.com/office/drawing/2014/main" id="{FD13778C-C3AF-410F-BAE7-7159BE21509D}"/>
              </a:ext>
            </a:extLst>
          </p:cNvPr>
          <p:cNvSpPr txBox="1"/>
          <p:nvPr/>
        </p:nvSpPr>
        <p:spPr>
          <a:xfrm>
            <a:off x="7255845" y="2603058"/>
            <a:ext cx="3499035" cy="369332"/>
          </a:xfrm>
          <a:prstGeom prst="rect">
            <a:avLst/>
          </a:prstGeom>
          <a:noFill/>
        </p:spPr>
        <p:txBody>
          <a:bodyPr wrap="none" rtlCol="0">
            <a:spAutoFit/>
          </a:bodyPr>
          <a:lstStyle/>
          <a:p>
            <a:r>
              <a:rPr lang="en-US" dirty="0"/>
              <a:t>Logged Monthly Income RMSE: .2  </a:t>
            </a:r>
          </a:p>
        </p:txBody>
      </p:sp>
      <p:sp>
        <p:nvSpPr>
          <p:cNvPr id="18" name="TextBox 17">
            <a:extLst>
              <a:ext uri="{FF2B5EF4-FFF2-40B4-BE49-F238E27FC236}">
                <a16:creationId xmlns:a16="http://schemas.microsoft.com/office/drawing/2014/main" id="{1270D598-F37B-497F-B98B-ABE37D97B3FC}"/>
              </a:ext>
            </a:extLst>
          </p:cNvPr>
          <p:cNvSpPr txBox="1"/>
          <p:nvPr/>
        </p:nvSpPr>
        <p:spPr>
          <a:xfrm>
            <a:off x="533400" y="2179703"/>
            <a:ext cx="10448438" cy="369332"/>
          </a:xfrm>
          <a:prstGeom prst="rect">
            <a:avLst/>
          </a:prstGeom>
          <a:noFill/>
        </p:spPr>
        <p:txBody>
          <a:bodyPr wrap="none" rtlCol="0">
            <a:spAutoFit/>
          </a:bodyPr>
          <a:lstStyle/>
          <a:p>
            <a:r>
              <a:rPr lang="en-US" dirty="0"/>
              <a:t>Model was developed starting with LASSO then mapping to EDA Plots to change variables and add interactions</a:t>
            </a:r>
          </a:p>
        </p:txBody>
      </p:sp>
      <p:pic>
        <p:nvPicPr>
          <p:cNvPr id="19" name="Picture 18">
            <a:extLst>
              <a:ext uri="{FF2B5EF4-FFF2-40B4-BE49-F238E27FC236}">
                <a16:creationId xmlns:a16="http://schemas.microsoft.com/office/drawing/2014/main" id="{160BE33B-4C48-4D86-8F76-E98F524F4E2C}"/>
              </a:ext>
            </a:extLst>
          </p:cNvPr>
          <p:cNvPicPr>
            <a:picLocks noChangeAspect="1"/>
          </p:cNvPicPr>
          <p:nvPr/>
        </p:nvPicPr>
        <p:blipFill>
          <a:blip r:embed="rId3"/>
          <a:stretch>
            <a:fillRect/>
          </a:stretch>
        </p:blipFill>
        <p:spPr>
          <a:xfrm>
            <a:off x="7348508" y="3445366"/>
            <a:ext cx="3031625" cy="2782568"/>
          </a:xfrm>
          <a:prstGeom prst="rect">
            <a:avLst/>
          </a:prstGeom>
        </p:spPr>
      </p:pic>
    </p:spTree>
    <p:extLst>
      <p:ext uri="{BB962C8B-B14F-4D97-AF65-F5344CB8AC3E}">
        <p14:creationId xmlns:p14="http://schemas.microsoft.com/office/powerpoint/2010/main" val="3179187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15686</TotalTime>
  <Words>729</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Employee Analysis</vt:lpstr>
      <vt:lpstr>PowerPoint Presentation</vt:lpstr>
      <vt:lpstr>PowerPoint Presentation</vt:lpstr>
      <vt:lpstr>Breweries by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Ellen Lull   MSDS 6306 / Section 401   Unit 3:  For Live Session Assignment</dc:title>
  <dc:creator>Ellen Lull</dc:creator>
  <cp:lastModifiedBy>Ellen Lull</cp:lastModifiedBy>
  <cp:revision>213</cp:revision>
  <dcterms:created xsi:type="dcterms:W3CDTF">2020-01-17T02:51:53Z</dcterms:created>
  <dcterms:modified xsi:type="dcterms:W3CDTF">2020-04-19T03:22:34Z</dcterms:modified>
</cp:coreProperties>
</file>