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9" r:id="rId3"/>
    <p:sldId id="266" r:id="rId4"/>
    <p:sldId id="277" r:id="rId5"/>
    <p:sldId id="271" r:id="rId6"/>
    <p:sldId id="272" r:id="rId7"/>
    <p:sldId id="273" r:id="rId8"/>
    <p:sldId id="276" r:id="rId9"/>
    <p:sldId id="275" r:id="rId10"/>
    <p:sldId id="280" r:id="rId11"/>
    <p:sldId id="285" r:id="rId12"/>
    <p:sldId id="281" r:id="rId13"/>
    <p:sldId id="284" r:id="rId14"/>
    <p:sldId id="283"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0145-DA54-498B-B248-7B5FF2B33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D1B61-895A-4EFF-8C55-DDEC2F059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1387E-496E-4043-90A1-3DC5C0499FE8}"/>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27AE26DD-3CC1-45F1-B67E-F67997FD1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599FB-DEAE-4E4C-9935-0F815966D2C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B4E-3346-484B-98D7-741287764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BB091-41E1-42F4-90FD-298B609EE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E7ED2-B939-44C2-9F77-078FE095B548}"/>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388BB213-4CB9-42C1-BFE4-8E982DE45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5308-606B-413C-AF66-06E09366FDBE}"/>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8450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AC868E-B106-4064-AB23-4D1A67678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4D3A4F-EF97-48C2-9711-023C3A492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BD77B-A6B2-47E7-A37A-5B34427FF2F5}"/>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7DB8F1E1-E395-41FB-925F-7751E9B8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3FF89-AD89-4724-A0CE-749F96C4E22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76499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2223-F84C-4CB4-8FC0-B04E99B80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C3F82-ADBD-425C-B2C5-ADC48FF36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FF29A-66CC-4877-A710-A6185DA62FB3}"/>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89C87DC4-4B28-44C0-8B5C-03A624498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0024-781F-4FDF-83C8-6C3C218885A3}"/>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5595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7D58-837B-4A21-9D00-A70240FB0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45C4-9331-40CE-8E0E-E20FB9794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82D05-993B-4FBF-8933-A4B6F4F5F5FE}"/>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CBBC5050-C6B2-42EE-BA53-54581290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7B252-E7A3-4654-A113-8FF0AA9FA79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95821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E8E2-04EF-4570-BDDF-54A233A73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C8BFF-AA37-40E8-9595-2E9976489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E8623-3DD7-43E2-820A-95E4CF570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E4CC71-9680-4DAA-87F6-159635B97ACA}"/>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662B5252-960A-4F0D-BCCA-103B7E46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4F8B-BF4B-4A88-A66C-0F64B486B300}"/>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4143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578-A038-4990-9F49-CE552875A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56C2B6-91D7-4919-9F4A-5A976DA42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48734-13F5-47BC-9F00-54FE79A00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16582-2A66-4648-9946-8E5C1E731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6682C-007A-4714-900A-1CFDB8B65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081CD2-79C9-488F-8A90-D524FBCC7E20}"/>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8" name="Footer Placeholder 7">
            <a:extLst>
              <a:ext uri="{FF2B5EF4-FFF2-40B4-BE49-F238E27FC236}">
                <a16:creationId xmlns:a16="http://schemas.microsoft.com/office/drawing/2014/main" id="{1FA40C87-8ED1-42CD-B5A3-C89958878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2BF4-EE92-4645-BFDC-88B0B896B03B}"/>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1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5621-E6BC-46EE-86D8-C93FD19856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C8B5-A9E6-43B0-B308-4FCC7915AF43}"/>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4" name="Footer Placeholder 3">
            <a:extLst>
              <a:ext uri="{FF2B5EF4-FFF2-40B4-BE49-F238E27FC236}">
                <a16:creationId xmlns:a16="http://schemas.microsoft.com/office/drawing/2014/main" id="{5AFCF6D5-0766-422D-AA39-AFE03BD7C9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630AC1-4F3B-4C3A-9F99-64C8D854ECE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61363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B63A4-4D98-4760-9357-1BF6715F5F15}"/>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3" name="Footer Placeholder 2">
            <a:extLst>
              <a:ext uri="{FF2B5EF4-FFF2-40B4-BE49-F238E27FC236}">
                <a16:creationId xmlns:a16="http://schemas.microsoft.com/office/drawing/2014/main" id="{D7EA2D7D-85CF-4743-888E-5B65BFFC7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F9AFC-6020-42A4-9DB4-AC39912B2FF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87212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794-89EB-49DD-A266-F68A99A80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FBB16-DC69-4B4E-8E08-7C79F8BF2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A6666-4ED5-4C01-8089-D98E5650E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DFA4E-992B-481B-9293-9E3052EA262C}"/>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2D5DE02A-F0ED-4158-AF3B-4981701F9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9E9EF-80EA-4ADE-BD2D-8C75B1E9E9B1}"/>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1032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764-5548-47D5-9693-F54FCEE12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8B5973-B99A-4ED4-A3E9-38E2AE84A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CC137-AF83-4007-ABD4-B2CA4C40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7078-F6B2-451E-AB63-3A5E0B7DE729}"/>
              </a:ext>
            </a:extLst>
          </p:cNvPr>
          <p:cNvSpPr>
            <a:spLocks noGrp="1"/>
          </p:cNvSpPr>
          <p:nvPr>
            <p:ph type="dt" sz="half" idx="10"/>
          </p:nvPr>
        </p:nvSpPr>
        <p:spPr/>
        <p:txBody>
          <a:bodyPr/>
          <a:lstStyle/>
          <a:p>
            <a:fld id="{40D37E1C-0338-47B2-8CFE-C59ACBAFCE95}" type="datetimeFigureOut">
              <a:rPr lang="en-US" smtClean="0"/>
              <a:t>3/7/2020</a:t>
            </a:fld>
            <a:endParaRPr lang="en-US"/>
          </a:p>
        </p:txBody>
      </p:sp>
      <p:sp>
        <p:nvSpPr>
          <p:cNvPr id="6" name="Footer Placeholder 5">
            <a:extLst>
              <a:ext uri="{FF2B5EF4-FFF2-40B4-BE49-F238E27FC236}">
                <a16:creationId xmlns:a16="http://schemas.microsoft.com/office/drawing/2014/main" id="{92B2AEDE-991E-4DAF-B8C8-B61654DEA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2EF9D-421B-4579-9A22-72383076E0B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0756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AC531-2DF8-4F6F-9A57-24316EE2C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123FF-17CF-446E-88C5-FA6DD5C65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2591F-52FC-4D27-ACBC-E7D286361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37E1C-0338-47B2-8CFE-C59ACBAFCE95}" type="datetimeFigureOut">
              <a:rPr lang="en-US" smtClean="0"/>
              <a:t>3/7/2020</a:t>
            </a:fld>
            <a:endParaRPr lang="en-US"/>
          </a:p>
        </p:txBody>
      </p:sp>
      <p:sp>
        <p:nvSpPr>
          <p:cNvPr id="5" name="Footer Placeholder 4">
            <a:extLst>
              <a:ext uri="{FF2B5EF4-FFF2-40B4-BE49-F238E27FC236}">
                <a16:creationId xmlns:a16="http://schemas.microsoft.com/office/drawing/2014/main" id="{E8D6D38C-0E2E-45EC-80BB-D62AE0993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21421-8AD1-4D0C-929D-FAE75B2C9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9933-2072-4A78-A97A-7A6DA58A54A2}" type="slidenum">
              <a:rPr lang="en-US" smtClean="0"/>
              <a:t>‹#›</a:t>
            </a:fld>
            <a:endParaRPr lang="en-US"/>
          </a:p>
        </p:txBody>
      </p:sp>
    </p:spTree>
    <p:extLst>
      <p:ext uri="{BB962C8B-B14F-4D97-AF65-F5344CB8AC3E}">
        <p14:creationId xmlns:p14="http://schemas.microsoft.com/office/powerpoint/2010/main" val="4399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llenlull/DS-6306-Beer-Analysis-Project" TargetMode="External"/><Relationship Id="rId2" Type="http://schemas.openxmlformats.org/officeDocument/2006/relationships/hyperlink" Target="https://youtu.be/sFuMIslT-d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EDB7-08E7-4D2B-9874-3940559AC0CC}"/>
              </a:ext>
            </a:extLst>
          </p:cNvPr>
          <p:cNvSpPr>
            <a:spLocks noGrp="1"/>
          </p:cNvSpPr>
          <p:nvPr>
            <p:ph type="title"/>
          </p:nvPr>
        </p:nvSpPr>
        <p:spPr>
          <a:solidFill>
            <a:schemeClr val="accent5">
              <a:lumMod val="20000"/>
              <a:lumOff val="80000"/>
            </a:schemeClr>
          </a:solidFill>
        </p:spPr>
        <p:txBody>
          <a:bodyPr/>
          <a:lstStyle/>
          <a:p>
            <a:pPr algn="ctr"/>
            <a:r>
              <a:rPr lang="en-US" dirty="0"/>
              <a:t>Beer Analysis</a:t>
            </a:r>
          </a:p>
        </p:txBody>
      </p:sp>
      <p:sp>
        <p:nvSpPr>
          <p:cNvPr id="3" name="Content Placeholder 2">
            <a:extLst>
              <a:ext uri="{FF2B5EF4-FFF2-40B4-BE49-F238E27FC236}">
                <a16:creationId xmlns:a16="http://schemas.microsoft.com/office/drawing/2014/main" id="{92806184-2ADC-4DD7-880A-AF4FBEEE0C0A}"/>
              </a:ext>
            </a:extLst>
          </p:cNvPr>
          <p:cNvSpPr>
            <a:spLocks noGrp="1"/>
          </p:cNvSpPr>
          <p:nvPr>
            <p:ph idx="1"/>
          </p:nvPr>
        </p:nvSpPr>
        <p:spPr>
          <a:xfrm>
            <a:off x="838200" y="4025900"/>
            <a:ext cx="10515600" cy="2022475"/>
          </a:xfrm>
          <a:solidFill>
            <a:schemeClr val="accent4">
              <a:lumMod val="20000"/>
              <a:lumOff val="80000"/>
            </a:schemeClr>
          </a:solidFill>
        </p:spPr>
        <p:txBody>
          <a:bodyPr/>
          <a:lstStyle/>
          <a:p>
            <a:pPr marL="0" indent="0" algn="ctr">
              <a:buNone/>
            </a:pPr>
            <a:r>
              <a:rPr lang="en-US" dirty="0"/>
              <a:t>Bodie Franklin, Ellen Lull</a:t>
            </a:r>
          </a:p>
          <a:p>
            <a:pPr marL="0" indent="0" algn="ctr">
              <a:buNone/>
            </a:pPr>
            <a:r>
              <a:rPr lang="en-US" dirty="0"/>
              <a:t>Doing Data Science, DS6306, Section 401</a:t>
            </a:r>
          </a:p>
          <a:p>
            <a:pPr marL="0" indent="0" algn="ctr">
              <a:buNone/>
            </a:pPr>
            <a:r>
              <a:rPr lang="en-US" dirty="0"/>
              <a:t>March 7, 2020</a:t>
            </a:r>
          </a:p>
        </p:txBody>
      </p:sp>
      <p:sp>
        <p:nvSpPr>
          <p:cNvPr id="4" name="Rectangle 3">
            <a:extLst>
              <a:ext uri="{FF2B5EF4-FFF2-40B4-BE49-F238E27FC236}">
                <a16:creationId xmlns:a16="http://schemas.microsoft.com/office/drawing/2014/main" id="{2673D68A-4502-44F4-BB39-0DBB91C3C054}"/>
              </a:ext>
            </a:extLst>
          </p:cNvPr>
          <p:cNvSpPr/>
          <p:nvPr/>
        </p:nvSpPr>
        <p:spPr>
          <a:xfrm>
            <a:off x="1306794" y="2336562"/>
            <a:ext cx="7056156" cy="1200329"/>
          </a:xfrm>
          <a:prstGeom prst="rect">
            <a:avLst/>
          </a:prstGeom>
        </p:spPr>
        <p:txBody>
          <a:bodyPr wrap="square">
            <a:spAutoFit/>
          </a:bodyPr>
          <a:lstStyle/>
          <a:p>
            <a:r>
              <a:rPr lang="en-US" dirty="0"/>
              <a:t>YouTube Link:   </a:t>
            </a:r>
            <a:r>
              <a:rPr lang="en-US" dirty="0">
                <a:hlinkClick r:id="rId2"/>
              </a:rPr>
              <a:t>https://youtu.be/sFuMIslT-dc</a:t>
            </a:r>
            <a:endParaRPr lang="en-US" dirty="0"/>
          </a:p>
          <a:p>
            <a:r>
              <a:rPr lang="en-US" dirty="0" err="1"/>
              <a:t>Github</a:t>
            </a:r>
            <a:r>
              <a:rPr lang="en-US" dirty="0"/>
              <a:t> Link: </a:t>
            </a:r>
            <a:r>
              <a:rPr lang="en-US" u="sng" dirty="0">
                <a:hlinkClick r:id="rId3"/>
              </a:rPr>
              <a:t>https://github.com/ellenlull/DS-6306-Beer-Analysis-Project</a:t>
            </a:r>
            <a:endParaRPr lang="en-US" dirty="0"/>
          </a:p>
          <a:p>
            <a:r>
              <a:rPr lang="en-US" dirty="0"/>
              <a:t> </a:t>
            </a:r>
          </a:p>
          <a:p>
            <a:endParaRPr lang="en-US" dirty="0"/>
          </a:p>
        </p:txBody>
      </p:sp>
    </p:spTree>
    <p:extLst>
      <p:ext uri="{BB962C8B-B14F-4D97-AF65-F5344CB8AC3E}">
        <p14:creationId xmlns:p14="http://schemas.microsoft.com/office/powerpoint/2010/main" val="16096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B771ED-17F0-490D-B270-E059BB070AC5}"/>
              </a:ext>
            </a:extLst>
          </p:cNvPr>
          <p:cNvPicPr>
            <a:picLocks noChangeAspect="1"/>
          </p:cNvPicPr>
          <p:nvPr/>
        </p:nvPicPr>
        <p:blipFill>
          <a:blip r:embed="rId2"/>
          <a:stretch>
            <a:fillRect/>
          </a:stretch>
        </p:blipFill>
        <p:spPr>
          <a:xfrm>
            <a:off x="461502" y="773686"/>
            <a:ext cx="10186219" cy="5310627"/>
          </a:xfrm>
          <a:prstGeom prst="rect">
            <a:avLst/>
          </a:prstGeom>
        </p:spPr>
      </p:pic>
      <p:sp>
        <p:nvSpPr>
          <p:cNvPr id="3" name="TextBox 2">
            <a:extLst>
              <a:ext uri="{FF2B5EF4-FFF2-40B4-BE49-F238E27FC236}">
                <a16:creationId xmlns:a16="http://schemas.microsoft.com/office/drawing/2014/main" id="{16BE72FE-24CE-4F4D-B01D-B1A65FB8FC6A}"/>
              </a:ext>
            </a:extLst>
          </p:cNvPr>
          <p:cNvSpPr txBox="1"/>
          <p:nvPr/>
        </p:nvSpPr>
        <p:spPr>
          <a:xfrm>
            <a:off x="875072" y="5958348"/>
            <a:ext cx="10441858" cy="646331"/>
          </a:xfrm>
          <a:prstGeom prst="rect">
            <a:avLst/>
          </a:prstGeom>
          <a:noFill/>
        </p:spPr>
        <p:txBody>
          <a:bodyPr wrap="square" rtlCol="0">
            <a:spAutoFit/>
          </a:bodyPr>
          <a:lstStyle/>
          <a:p>
            <a:r>
              <a:rPr lang="en-US" dirty="0"/>
              <a:t>The scatterplot indicates that IPA has a stronger linear relationship between ABV &amp; IBU.  The evidence gives us confidence that we can use KNN to classify a beer as IPA or Ale based on it’s ABV &amp; IBU profile.</a:t>
            </a:r>
          </a:p>
        </p:txBody>
      </p:sp>
      <p:sp>
        <p:nvSpPr>
          <p:cNvPr id="4" name="Title 1">
            <a:extLst>
              <a:ext uri="{FF2B5EF4-FFF2-40B4-BE49-F238E27FC236}">
                <a16:creationId xmlns:a16="http://schemas.microsoft.com/office/drawing/2014/main" id="{063C3817-D58A-42EC-8237-45D1245F2CF2}"/>
              </a:ext>
            </a:extLst>
          </p:cNvPr>
          <p:cNvSpPr txBox="1">
            <a:spLocks/>
          </p:cNvSpPr>
          <p:nvPr/>
        </p:nvSpPr>
        <p:spPr>
          <a:xfrm>
            <a:off x="461502" y="69630"/>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Relationship of IBU and ABV</a:t>
            </a:r>
          </a:p>
        </p:txBody>
      </p:sp>
    </p:spTree>
    <p:extLst>
      <p:ext uri="{BB962C8B-B14F-4D97-AF65-F5344CB8AC3E}">
        <p14:creationId xmlns:p14="http://schemas.microsoft.com/office/powerpoint/2010/main" val="20193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1542-CC43-4115-82D1-2CA3EB945482}"/>
              </a:ext>
            </a:extLst>
          </p:cNvPr>
          <p:cNvSpPr txBox="1">
            <a:spLocks/>
          </p:cNvSpPr>
          <p:nvPr/>
        </p:nvSpPr>
        <p:spPr>
          <a:xfrm>
            <a:off x="465429"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Profile of IPA &amp; Ale</a:t>
            </a:r>
          </a:p>
        </p:txBody>
      </p:sp>
      <p:sp>
        <p:nvSpPr>
          <p:cNvPr id="3" name="TextBox 2">
            <a:extLst>
              <a:ext uri="{FF2B5EF4-FFF2-40B4-BE49-F238E27FC236}">
                <a16:creationId xmlns:a16="http://schemas.microsoft.com/office/drawing/2014/main" id="{6E7E586A-A7EA-46A8-9A13-642E66EBF4DD}"/>
              </a:ext>
            </a:extLst>
          </p:cNvPr>
          <p:cNvSpPr txBox="1"/>
          <p:nvPr/>
        </p:nvSpPr>
        <p:spPr>
          <a:xfrm>
            <a:off x="571500" y="1266825"/>
            <a:ext cx="113442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determined that the type of beer can be predicted by the IBU and ABV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T-Test was run to Perform T-test to determine if the ABV &amp; IBU profiles were different.   It showed the mean IBU value was significantly different from the mean ABV Value.  This is shown in the prior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regression model also shows that both the ABV and IBU values are significant and related when predicting the type of beer.</a:t>
            </a:r>
          </a:p>
          <a:p>
            <a:pPr marL="285750" indent="-285750">
              <a:buFont typeface="Arial" panose="020B0604020202020204" pitchFamily="34" charset="0"/>
              <a:buChar char="•"/>
            </a:pPr>
            <a:endParaRPr lang="en-US" dirty="0"/>
          </a:p>
        </p:txBody>
      </p:sp>
      <p:pic>
        <p:nvPicPr>
          <p:cNvPr id="2052" name="Picture 4" descr="Image result for photo of ale beer">
            <a:extLst>
              <a:ext uri="{FF2B5EF4-FFF2-40B4-BE49-F238E27FC236}">
                <a16:creationId xmlns:a16="http://schemas.microsoft.com/office/drawing/2014/main" id="{98C0C0C5-9B53-416B-BAFE-2A74938A1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13" y="3694334"/>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4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980704-F2DC-4D71-991D-89B0B1D9BCFA}"/>
              </a:ext>
            </a:extLst>
          </p:cNvPr>
          <p:cNvPicPr>
            <a:picLocks noChangeAspect="1"/>
          </p:cNvPicPr>
          <p:nvPr/>
        </p:nvPicPr>
        <p:blipFill>
          <a:blip r:embed="rId2"/>
          <a:stretch>
            <a:fillRect/>
          </a:stretch>
        </p:blipFill>
        <p:spPr>
          <a:xfrm>
            <a:off x="767991" y="881831"/>
            <a:ext cx="3419475" cy="361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FCC4A4C-246E-49EC-A65A-3C8FAF09D074}"/>
              </a:ext>
            </a:extLst>
          </p:cNvPr>
          <p:cNvSpPr txBox="1"/>
          <p:nvPr/>
        </p:nvSpPr>
        <p:spPr>
          <a:xfrm>
            <a:off x="4748982" y="881831"/>
            <a:ext cx="6479458" cy="3139321"/>
          </a:xfrm>
          <a:prstGeom prst="rect">
            <a:avLst/>
          </a:prstGeom>
          <a:noFill/>
        </p:spPr>
        <p:txBody>
          <a:bodyPr wrap="square" rtlCol="0">
            <a:spAutoFit/>
          </a:bodyPr>
          <a:lstStyle/>
          <a:p>
            <a:r>
              <a:rPr lang="en-US" dirty="0"/>
              <a:t>Through Back testing, we were able to successfully classify a beer as an IPA or Ale with 90% accuracy!</a:t>
            </a:r>
          </a:p>
          <a:p>
            <a:endParaRPr lang="en-US" dirty="0"/>
          </a:p>
          <a:p>
            <a:endParaRPr lang="en-US" dirty="0"/>
          </a:p>
          <a:p>
            <a:r>
              <a:rPr lang="en-US" dirty="0"/>
              <a:t> Based on this, we believe we could use this data set and model to classify a beer as an IPA or Ale utilizing it’s ABV &amp; IBU profile.  </a:t>
            </a:r>
          </a:p>
          <a:p>
            <a:endParaRPr lang="en-US" dirty="0"/>
          </a:p>
          <a:p>
            <a:endParaRPr lang="en-US" dirty="0"/>
          </a:p>
          <a:p>
            <a:endParaRPr lang="en-US" dirty="0"/>
          </a:p>
          <a:p>
            <a:endParaRPr lang="en-US" dirty="0"/>
          </a:p>
          <a:p>
            <a:r>
              <a:rPr lang="en-US" dirty="0"/>
              <a:t>. </a:t>
            </a:r>
          </a:p>
        </p:txBody>
      </p:sp>
      <p:sp>
        <p:nvSpPr>
          <p:cNvPr id="6" name="Title 1">
            <a:extLst>
              <a:ext uri="{FF2B5EF4-FFF2-40B4-BE49-F238E27FC236}">
                <a16:creationId xmlns:a16="http://schemas.microsoft.com/office/drawing/2014/main" id="{62B033AF-0333-4956-BFA1-CB019D45AFED}"/>
              </a:ext>
            </a:extLst>
          </p:cNvPr>
          <p:cNvSpPr txBox="1">
            <a:spLocks/>
          </p:cNvSpPr>
          <p:nvPr/>
        </p:nvSpPr>
        <p:spPr>
          <a:xfrm>
            <a:off x="285750" y="194934"/>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Classification of Beer</a:t>
            </a:r>
          </a:p>
        </p:txBody>
      </p:sp>
      <p:pic>
        <p:nvPicPr>
          <p:cNvPr id="1026" name="Picture 2" descr="Image result for photo of ale beer">
            <a:extLst>
              <a:ext uri="{FF2B5EF4-FFF2-40B4-BE49-F238E27FC236}">
                <a16:creationId xmlns:a16="http://schemas.microsoft.com/office/drawing/2014/main" id="{F433AB8E-AF8E-4DFF-9A86-91DE8E431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975" y="3648909"/>
            <a:ext cx="49339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78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07C2-4EC9-4476-B4B2-9AC0515034BF}"/>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Count of Ales and IPAs Produced in each State where ABV </a:t>
            </a:r>
            <a:r>
              <a:rPr lang="en-US" sz="2800"/>
              <a:t>&lt; 6%</a:t>
            </a:r>
            <a:endParaRPr lang="en-US" sz="2800" dirty="0"/>
          </a:p>
        </p:txBody>
      </p:sp>
      <p:sp>
        <p:nvSpPr>
          <p:cNvPr id="3" name="TextBox 2">
            <a:extLst>
              <a:ext uri="{FF2B5EF4-FFF2-40B4-BE49-F238E27FC236}">
                <a16:creationId xmlns:a16="http://schemas.microsoft.com/office/drawing/2014/main" id="{1EB1DD89-2EA9-43E0-87CC-DFA56C6CA98B}"/>
              </a:ext>
            </a:extLst>
          </p:cNvPr>
          <p:cNvSpPr txBox="1"/>
          <p:nvPr/>
        </p:nvSpPr>
        <p:spPr>
          <a:xfrm>
            <a:off x="552450" y="1190625"/>
            <a:ext cx="1049655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following chart shows how many beers are produced by state where ABV is the most popular &lt; .06 </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9FAEDB7E-0F53-4E0B-AD72-F435406C121A}"/>
              </a:ext>
            </a:extLst>
          </p:cNvPr>
          <p:cNvPicPr>
            <a:picLocks noChangeAspect="1"/>
          </p:cNvPicPr>
          <p:nvPr/>
        </p:nvPicPr>
        <p:blipFill rotWithShape="1">
          <a:blip r:embed="rId2"/>
          <a:srcRect l="6953" t="30694" b="7500"/>
          <a:stretch/>
        </p:blipFill>
        <p:spPr>
          <a:xfrm>
            <a:off x="447674" y="2057399"/>
            <a:ext cx="11344275" cy="4238626"/>
          </a:xfrm>
          <a:prstGeom prst="rect">
            <a:avLst/>
          </a:prstGeom>
        </p:spPr>
      </p:pic>
    </p:spTree>
    <p:extLst>
      <p:ext uri="{BB962C8B-B14F-4D97-AF65-F5344CB8AC3E}">
        <p14:creationId xmlns:p14="http://schemas.microsoft.com/office/powerpoint/2010/main" val="428596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DE28-1259-47CD-B24B-421BEA9E6FA9}"/>
              </a:ext>
            </a:extLst>
          </p:cNvPr>
          <p:cNvSpPr txBox="1">
            <a:spLocks/>
          </p:cNvSpPr>
          <p:nvPr/>
        </p:nvSpPr>
        <p:spPr>
          <a:xfrm>
            <a:off x="285750" y="194934"/>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Additional Value</a:t>
            </a:r>
          </a:p>
        </p:txBody>
      </p:sp>
      <p:graphicFrame>
        <p:nvGraphicFramePr>
          <p:cNvPr id="3" name="Table 2">
            <a:extLst>
              <a:ext uri="{FF2B5EF4-FFF2-40B4-BE49-F238E27FC236}">
                <a16:creationId xmlns:a16="http://schemas.microsoft.com/office/drawing/2014/main" id="{65A6A67D-5A6E-4622-8A0E-53196C43F78E}"/>
              </a:ext>
            </a:extLst>
          </p:cNvPr>
          <p:cNvGraphicFramePr>
            <a:graphicFrameLocks noGrp="1"/>
          </p:cNvGraphicFramePr>
          <p:nvPr>
            <p:extLst>
              <p:ext uri="{D42A27DB-BD31-4B8C-83A1-F6EECF244321}">
                <p14:modId xmlns:p14="http://schemas.microsoft.com/office/powerpoint/2010/main" val="3439594199"/>
              </p:ext>
            </p:extLst>
          </p:nvPr>
        </p:nvGraphicFramePr>
        <p:xfrm>
          <a:off x="621436" y="1194516"/>
          <a:ext cx="3349209" cy="681990"/>
        </p:xfrm>
        <a:graphic>
          <a:graphicData uri="http://schemas.openxmlformats.org/drawingml/2006/table">
            <a:tbl>
              <a:tblPr/>
              <a:tblGrid>
                <a:gridCol w="852257">
                  <a:extLst>
                    <a:ext uri="{9D8B030D-6E8A-4147-A177-3AD203B41FA5}">
                      <a16:colId xmlns:a16="http://schemas.microsoft.com/office/drawing/2014/main" val="1987646996"/>
                    </a:ext>
                  </a:extLst>
                </a:gridCol>
                <a:gridCol w="763032">
                  <a:extLst>
                    <a:ext uri="{9D8B030D-6E8A-4147-A177-3AD203B41FA5}">
                      <a16:colId xmlns:a16="http://schemas.microsoft.com/office/drawing/2014/main" val="2884803723"/>
                    </a:ext>
                  </a:extLst>
                </a:gridCol>
                <a:gridCol w="772805">
                  <a:extLst>
                    <a:ext uri="{9D8B030D-6E8A-4147-A177-3AD203B41FA5}">
                      <a16:colId xmlns:a16="http://schemas.microsoft.com/office/drawing/2014/main" val="4239431259"/>
                    </a:ext>
                  </a:extLst>
                </a:gridCol>
                <a:gridCol w="961115">
                  <a:extLst>
                    <a:ext uri="{9D8B030D-6E8A-4147-A177-3AD203B41FA5}">
                      <a16:colId xmlns:a16="http://schemas.microsoft.com/office/drawing/2014/main" val="764822300"/>
                    </a:ext>
                  </a:extLst>
                </a:gridCol>
              </a:tblGrid>
              <a:tr h="314325">
                <a:tc>
                  <a:txBody>
                    <a:bodyPr/>
                    <a:lstStyle/>
                    <a:p>
                      <a:pPr algn="ctr" fontAlgn="ctr"/>
                      <a:r>
                        <a:rPr lang="en-US" sz="1100" b="0" i="0" u="none" strike="noStrike">
                          <a:solidFill>
                            <a:srgbClr val="FFFFFF"/>
                          </a:solidFill>
                          <a:effectLst/>
                          <a:latin typeface="Calibri" panose="020F0502020204030204" pitchFamily="34" charset="0"/>
                        </a:rPr>
                        <a:t>Type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FFFFFF"/>
                          </a:solidFill>
                          <a:effectLst/>
                          <a:latin typeface="Calibri" panose="020F0502020204030204" pitchFamily="34" charset="0"/>
                        </a:rPr>
                        <a:t>IBU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FFFFFF"/>
                          </a:solidFill>
                          <a:effectLst/>
                          <a:latin typeface="Calibri" panose="020F0502020204030204" pitchFamily="34" charset="0"/>
                        </a:rPr>
                        <a:t>ABV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a:solidFill>
                            <a:srgbClr val="FFFFFF"/>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534151138"/>
                  </a:ext>
                </a:extLst>
              </a:tr>
              <a:tr h="0">
                <a:tc>
                  <a:txBody>
                    <a:bodyPr/>
                    <a:lstStyle/>
                    <a:p>
                      <a:pPr algn="ctr" fontAlgn="ctr"/>
                      <a:r>
                        <a:rPr lang="en-US" sz="1100" b="0" i="0" u="none" strike="noStrike">
                          <a:solidFill>
                            <a:srgbClr val="000000"/>
                          </a:solidFill>
                          <a:effectLst/>
                          <a:latin typeface="Calibri" panose="020F0502020204030204" pitchFamily="34" charset="0"/>
                        </a:rPr>
                        <a:t>Ale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0.0568  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223791"/>
                  </a:ext>
                </a:extLst>
              </a:tr>
              <a:tr h="190500">
                <a:tc>
                  <a:txBody>
                    <a:bodyPr/>
                    <a:lstStyle/>
                    <a:p>
                      <a:pPr algn="ctr" fontAlgn="ctr"/>
                      <a:r>
                        <a:rPr lang="en-US" sz="1100" b="0" i="0" u="none" strike="noStrike">
                          <a:solidFill>
                            <a:srgbClr val="000000"/>
                          </a:solidFill>
                          <a:effectLst/>
                          <a:latin typeface="Calibri" panose="020F0502020204030204" pitchFamily="34" charset="0"/>
                        </a:rPr>
                        <a:t>IPA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0.0688  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272117"/>
                  </a:ext>
                </a:extLst>
              </a:tr>
            </a:tbl>
          </a:graphicData>
        </a:graphic>
      </p:graphicFrame>
      <p:sp>
        <p:nvSpPr>
          <p:cNvPr id="4" name="TextBox 3">
            <a:extLst>
              <a:ext uri="{FF2B5EF4-FFF2-40B4-BE49-F238E27FC236}">
                <a16:creationId xmlns:a16="http://schemas.microsoft.com/office/drawing/2014/main" id="{96487976-108C-4B4C-BBF3-BC3F0C506B97}"/>
              </a:ext>
            </a:extLst>
          </p:cNvPr>
          <p:cNvSpPr txBox="1"/>
          <p:nvPr/>
        </p:nvSpPr>
        <p:spPr>
          <a:xfrm>
            <a:off x="4129548" y="825910"/>
            <a:ext cx="7082949" cy="3970318"/>
          </a:xfrm>
          <a:prstGeom prst="rect">
            <a:avLst/>
          </a:prstGeom>
          <a:noFill/>
        </p:spPr>
        <p:txBody>
          <a:bodyPr wrap="square" rtlCol="0">
            <a:spAutoFit/>
          </a:bodyPr>
          <a:lstStyle/>
          <a:p>
            <a:endParaRPr lang="en-US" dirty="0"/>
          </a:p>
          <a:p>
            <a:r>
              <a:rPr lang="en-US" dirty="0"/>
              <a:t>We believe that the area of entry would be to create an Ale beer. Ale appear to be more popular than IPA. This is perhaps due to the higher bitterness of IPA.  States with between 12 and 26 Ale beers created are areas of opportunity to enter.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09029BA7-8438-4588-88AA-F6BE9B3E2A0C}"/>
              </a:ext>
            </a:extLst>
          </p:cNvPr>
          <p:cNvPicPr>
            <a:picLocks noChangeAspect="1"/>
          </p:cNvPicPr>
          <p:nvPr/>
        </p:nvPicPr>
        <p:blipFill>
          <a:blip r:embed="rId2"/>
          <a:stretch>
            <a:fillRect/>
          </a:stretch>
        </p:blipFill>
        <p:spPr>
          <a:xfrm>
            <a:off x="285750" y="2348288"/>
            <a:ext cx="11158998" cy="4314777"/>
          </a:xfrm>
          <a:prstGeom prst="rect">
            <a:avLst/>
          </a:prstGeom>
        </p:spPr>
      </p:pic>
    </p:spTree>
    <p:extLst>
      <p:ext uri="{BB962C8B-B14F-4D97-AF65-F5344CB8AC3E}">
        <p14:creationId xmlns:p14="http://schemas.microsoft.com/office/powerpoint/2010/main" val="202920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A2871-E2C8-4559-8A95-66F2B1C7F3D6}"/>
              </a:ext>
            </a:extLst>
          </p:cNvPr>
          <p:cNvSpPr txBox="1"/>
          <p:nvPr/>
        </p:nvSpPr>
        <p:spPr>
          <a:xfrm>
            <a:off x="928577" y="318977"/>
            <a:ext cx="8973879" cy="5632311"/>
          </a:xfrm>
          <a:prstGeom prst="rect">
            <a:avLst/>
          </a:prstGeom>
          <a:solidFill>
            <a:schemeClr val="accent1">
              <a:lumMod val="40000"/>
              <a:lumOff val="60000"/>
            </a:schemeClr>
          </a:solidFill>
        </p:spPr>
        <p:txBody>
          <a:bodyPr wrap="square" rtlCol="0">
            <a:spAutoFit/>
          </a:bodyPr>
          <a:lstStyle/>
          <a:p>
            <a:endParaRPr lang="en-US" sz="2800" dirty="0"/>
          </a:p>
          <a:p>
            <a:endParaRPr lang="en-US" sz="2800" dirty="0"/>
          </a:p>
          <a:p>
            <a:endParaRPr lang="en-US" sz="2800" dirty="0"/>
          </a:p>
          <a:p>
            <a:r>
              <a:rPr lang="en-US" sz="2800" dirty="0"/>
              <a:t>Thank you</a:t>
            </a:r>
          </a:p>
          <a:p>
            <a:endParaRPr lang="en-US" sz="2800" dirty="0"/>
          </a:p>
          <a:p>
            <a:endParaRPr lang="en-US" sz="2800" dirty="0"/>
          </a:p>
          <a:p>
            <a:endParaRPr lang="en-US" sz="2800" dirty="0"/>
          </a:p>
          <a:p>
            <a:r>
              <a:rPr lang="en-US" sz="2800" dirty="0"/>
              <a:t>We hope this has given some valuable insights into craft beers, the craft beer market and the opportunities in this market.</a:t>
            </a:r>
            <a:endParaRPr lang="en-US" sz="4000" dirty="0"/>
          </a:p>
          <a:p>
            <a:endParaRPr lang="en-US" sz="4000" dirty="0"/>
          </a:p>
          <a:p>
            <a:endParaRPr lang="en-US" sz="4000" dirty="0"/>
          </a:p>
        </p:txBody>
      </p:sp>
    </p:spTree>
    <p:extLst>
      <p:ext uri="{BB962C8B-B14F-4D97-AF65-F5344CB8AC3E}">
        <p14:creationId xmlns:p14="http://schemas.microsoft.com/office/powerpoint/2010/main" val="7796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C44B-A8E5-4460-8155-0E076F2CA022}"/>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Data Sets for Beer Analysis </a:t>
            </a:r>
          </a:p>
        </p:txBody>
      </p:sp>
      <p:sp>
        <p:nvSpPr>
          <p:cNvPr id="3" name="TextBox 2">
            <a:extLst>
              <a:ext uri="{FF2B5EF4-FFF2-40B4-BE49-F238E27FC236}">
                <a16:creationId xmlns:a16="http://schemas.microsoft.com/office/drawing/2014/main" id="{D7A50FDD-391D-4D12-877E-982F20B548D9}"/>
              </a:ext>
            </a:extLst>
          </p:cNvPr>
          <p:cNvSpPr txBox="1"/>
          <p:nvPr/>
        </p:nvSpPr>
        <p:spPr>
          <a:xfrm>
            <a:off x="882503" y="1509823"/>
            <a:ext cx="9537404" cy="4555093"/>
          </a:xfrm>
          <a:prstGeom prst="rect">
            <a:avLst/>
          </a:prstGeom>
          <a:noFill/>
        </p:spPr>
        <p:txBody>
          <a:bodyPr wrap="square" rtlCol="0">
            <a:spAutoFit/>
          </a:bodyPr>
          <a:lstStyle/>
          <a:p>
            <a:r>
              <a:rPr lang="en-US" sz="2800" dirty="0"/>
              <a:t>Sample: 2410 beers with the following characteristics: </a:t>
            </a:r>
          </a:p>
          <a:p>
            <a:endParaRPr lang="en-US" dirty="0"/>
          </a:p>
          <a:p>
            <a:pPr marL="285750" indent="-285750">
              <a:buFont typeface="Arial" panose="020B0604020202020204" pitchFamily="34" charset="0"/>
              <a:buChar char="•"/>
            </a:pPr>
            <a:r>
              <a:rPr lang="en-US" sz="2400" dirty="0"/>
              <a:t>Bitterness(IBU)</a:t>
            </a:r>
          </a:p>
          <a:p>
            <a:pPr marL="285750" indent="-285750">
              <a:buFont typeface="Arial" panose="020B0604020202020204" pitchFamily="34" charset="0"/>
              <a:buChar char="•"/>
            </a:pPr>
            <a:r>
              <a:rPr lang="en-US" sz="2400" dirty="0"/>
              <a:t>Alcohol by Volume (ABV)</a:t>
            </a:r>
          </a:p>
          <a:p>
            <a:pPr marL="285750" indent="-285750">
              <a:buFont typeface="Arial" panose="020B0604020202020204" pitchFamily="34" charset="0"/>
              <a:buChar char="•"/>
            </a:pPr>
            <a:r>
              <a:rPr lang="en-US" sz="2400" dirty="0"/>
              <a:t>Style of Beer</a:t>
            </a:r>
          </a:p>
          <a:p>
            <a:pPr marL="285750" indent="-285750">
              <a:buFont typeface="Arial" panose="020B0604020202020204" pitchFamily="34" charset="0"/>
              <a:buChar char="•"/>
            </a:pPr>
            <a:r>
              <a:rPr lang="en-US" sz="2400" dirty="0"/>
              <a:t>Ounces</a:t>
            </a:r>
          </a:p>
          <a:p>
            <a:endParaRPr lang="en-US" dirty="0"/>
          </a:p>
          <a:p>
            <a:pPr lvl="0"/>
            <a:r>
              <a:rPr lang="en-US" sz="2800" dirty="0">
                <a:solidFill>
                  <a:prstClr val="black"/>
                </a:solidFill>
              </a:rPr>
              <a:t>Sample: 559 breweries with the following characteristics: </a:t>
            </a:r>
          </a:p>
          <a:p>
            <a:endParaRPr lang="en-US" dirty="0"/>
          </a:p>
          <a:p>
            <a:pPr marL="285750" indent="-285750">
              <a:buFont typeface="Arial" panose="020B0604020202020204" pitchFamily="34" charset="0"/>
              <a:buChar char="•"/>
            </a:pPr>
            <a:r>
              <a:rPr lang="en-US" sz="2400" dirty="0"/>
              <a:t>Name of Brewery</a:t>
            </a:r>
          </a:p>
          <a:p>
            <a:pPr marL="285750" indent="-285750">
              <a:buFont typeface="Arial" panose="020B0604020202020204" pitchFamily="34" charset="0"/>
              <a:buChar char="•"/>
            </a:pPr>
            <a:r>
              <a:rPr lang="en-US" sz="2400" dirty="0"/>
              <a:t>Location (City,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890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A00E1-F7C2-47CF-95BD-FAAC4F4D5AA5}"/>
              </a:ext>
            </a:extLst>
          </p:cNvPr>
          <p:cNvSpPr txBox="1">
            <a:spLocks noGrp="1"/>
          </p:cNvSpPr>
          <p:nvPr>
            <p:ph type="title"/>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Breweries by State</a:t>
            </a:r>
          </a:p>
        </p:txBody>
      </p:sp>
      <p:sp>
        <p:nvSpPr>
          <p:cNvPr id="10" name="TextBox 9">
            <a:extLst>
              <a:ext uri="{FF2B5EF4-FFF2-40B4-BE49-F238E27FC236}">
                <a16:creationId xmlns:a16="http://schemas.microsoft.com/office/drawing/2014/main" id="{CB287731-C5B6-463F-B5EB-99BCD650711D}"/>
              </a:ext>
            </a:extLst>
          </p:cNvPr>
          <p:cNvSpPr txBox="1"/>
          <p:nvPr/>
        </p:nvSpPr>
        <p:spPr>
          <a:xfrm>
            <a:off x="447675" y="985962"/>
            <a:ext cx="4386718" cy="2862322"/>
          </a:xfrm>
          <a:prstGeom prst="rect">
            <a:avLst/>
          </a:prstGeom>
          <a:noFill/>
        </p:spPr>
        <p:txBody>
          <a:bodyPr wrap="square" rtlCol="0">
            <a:spAutoFit/>
          </a:bodyPr>
          <a:lstStyle/>
          <a:p>
            <a:pPr marL="342900" indent="-342900">
              <a:buFont typeface="+mj-lt"/>
              <a:buAutoNum type="arabicPeriod"/>
            </a:pPr>
            <a:r>
              <a:rPr lang="en-US" dirty="0"/>
              <a:t>Colorado(47)</a:t>
            </a:r>
          </a:p>
          <a:p>
            <a:pPr marL="342900" indent="-342900">
              <a:buFont typeface="+mj-lt"/>
              <a:buAutoNum type="arabicPeriod"/>
            </a:pPr>
            <a:r>
              <a:rPr lang="en-US" dirty="0"/>
              <a:t>California(39)</a:t>
            </a:r>
          </a:p>
          <a:p>
            <a:pPr marL="342900" indent="-342900">
              <a:buFont typeface="+mj-lt"/>
              <a:buAutoNum type="arabicPeriod"/>
            </a:pPr>
            <a:r>
              <a:rPr lang="en-US" dirty="0"/>
              <a:t>Michigan(32)</a:t>
            </a:r>
          </a:p>
          <a:p>
            <a:pPr marL="342900" indent="-342900">
              <a:buFont typeface="+mj-lt"/>
              <a:buAutoNum type="arabicPeriod"/>
            </a:pPr>
            <a:r>
              <a:rPr lang="en-US" dirty="0"/>
              <a:t>Oregon(29)</a:t>
            </a:r>
          </a:p>
          <a:p>
            <a:pPr marL="342900" indent="-342900" algn="ctr">
              <a:buFont typeface="+mj-lt"/>
              <a:buAutoNum type="arabicPeriod"/>
            </a:pPr>
            <a:endParaRPr lang="en-US" dirty="0"/>
          </a:p>
          <a:p>
            <a:pPr marL="342900" indent="-342900">
              <a:buFont typeface="+mj-lt"/>
              <a:buAutoNum type="arabicPeriod"/>
            </a:pPr>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6831961-8BCA-41C0-B973-84579DBC05EB}"/>
              </a:ext>
            </a:extLst>
          </p:cNvPr>
          <p:cNvPicPr>
            <a:picLocks noChangeAspect="1"/>
          </p:cNvPicPr>
          <p:nvPr/>
        </p:nvPicPr>
        <p:blipFill rotWithShape="1">
          <a:blip r:embed="rId2"/>
          <a:srcRect l="1565" t="32928" r="1016" b="7246"/>
          <a:stretch/>
        </p:blipFill>
        <p:spPr>
          <a:xfrm>
            <a:off x="190830" y="2443065"/>
            <a:ext cx="11877343" cy="4102873"/>
          </a:xfrm>
          <a:prstGeom prst="rect">
            <a:avLst/>
          </a:prstGeom>
        </p:spPr>
      </p:pic>
    </p:spTree>
    <p:extLst>
      <p:ext uri="{BB962C8B-B14F-4D97-AF65-F5344CB8AC3E}">
        <p14:creationId xmlns:p14="http://schemas.microsoft.com/office/powerpoint/2010/main" val="99240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02C083-3A18-417A-BF46-51086D3D7965}"/>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Missing Data</a:t>
            </a:r>
          </a:p>
        </p:txBody>
      </p:sp>
      <p:sp>
        <p:nvSpPr>
          <p:cNvPr id="2" name="TextBox 1">
            <a:extLst>
              <a:ext uri="{FF2B5EF4-FFF2-40B4-BE49-F238E27FC236}">
                <a16:creationId xmlns:a16="http://schemas.microsoft.com/office/drawing/2014/main" id="{E72B5063-01D7-466D-81B6-A6CA056D8B48}"/>
              </a:ext>
            </a:extLst>
          </p:cNvPr>
          <p:cNvSpPr txBox="1"/>
          <p:nvPr/>
        </p:nvSpPr>
        <p:spPr>
          <a:xfrm>
            <a:off x="6826102" y="999460"/>
            <a:ext cx="4221125" cy="5355312"/>
          </a:xfrm>
          <a:prstGeom prst="rect">
            <a:avLst/>
          </a:prstGeom>
          <a:noFill/>
        </p:spPr>
        <p:txBody>
          <a:bodyPr wrap="square" rtlCol="0">
            <a:spAutoFit/>
          </a:bodyPr>
          <a:lstStyle/>
          <a:p>
            <a:r>
              <a:rPr lang="en-US" dirty="0"/>
              <a:t>Beer data had 42% of the IBU values missing</a:t>
            </a:r>
          </a:p>
          <a:p>
            <a:endParaRPr lang="en-US" dirty="0"/>
          </a:p>
          <a:p>
            <a:r>
              <a:rPr lang="en-US" dirty="0"/>
              <a:t>Solving for IBU:</a:t>
            </a:r>
          </a:p>
          <a:p>
            <a:endParaRPr lang="en-US" dirty="0"/>
          </a:p>
          <a:p>
            <a:pPr marL="342900" indent="-342900">
              <a:buAutoNum type="arabicPeriod"/>
            </a:pPr>
            <a:r>
              <a:rPr lang="en-US" dirty="0"/>
              <a:t>Grouped the beers by style to derive the product of AA*BT</a:t>
            </a:r>
          </a:p>
          <a:p>
            <a:pPr marL="342900" indent="-342900">
              <a:buAutoNum type="arabicPeriod"/>
            </a:pPr>
            <a:r>
              <a:rPr lang="en-US" dirty="0"/>
              <a:t>Took an average of X</a:t>
            </a:r>
          </a:p>
          <a:p>
            <a:pPr marL="342900" indent="-342900">
              <a:buAutoNum type="arabicPeriod"/>
            </a:pPr>
            <a:r>
              <a:rPr lang="en-US" dirty="0"/>
              <a:t>Applied the average of X to the respective style to derive IBU</a:t>
            </a:r>
          </a:p>
          <a:p>
            <a:endParaRPr lang="en-US" dirty="0"/>
          </a:p>
          <a:p>
            <a:r>
              <a:rPr lang="en-US" dirty="0"/>
              <a:t>Solving for missing ABV (62 of 2410 had missing ABV:</a:t>
            </a:r>
          </a:p>
          <a:p>
            <a:endParaRPr lang="en-US" dirty="0"/>
          </a:p>
          <a:p>
            <a:pPr marL="342900" indent="-342900">
              <a:buAutoNum type="arabicPeriod"/>
            </a:pPr>
            <a:r>
              <a:rPr lang="en-US" dirty="0"/>
              <a:t>Performed similar average of ABV by Style.</a:t>
            </a:r>
          </a:p>
          <a:p>
            <a:pPr marL="342900" indent="-342900">
              <a:buAutoNum type="arabicPeriod"/>
            </a:pP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A1B212-4CA1-4D62-80A0-FA215659ABEC}"/>
                  </a:ext>
                </a:extLst>
              </p:cNvPr>
              <p:cNvSpPr txBox="1"/>
              <p:nvPr/>
            </p:nvSpPr>
            <p:spPr>
              <a:xfrm>
                <a:off x="595423" y="903769"/>
                <a:ext cx="4518837" cy="5879687"/>
              </a:xfrm>
              <a:prstGeom prst="rect">
                <a:avLst/>
              </a:prstGeom>
              <a:noFill/>
            </p:spPr>
            <p:txBody>
              <a:bodyPr wrap="square" rtlCol="0">
                <a:spAutoFit/>
              </a:bodyPr>
              <a:lstStyle/>
              <a:p>
                <a:r>
                  <a:rPr lang="en-US" b="1" dirty="0"/>
                  <a:t>IBU Equation:</a:t>
                </a:r>
              </a:p>
              <a:p>
                <a:endParaRPr lang="en-US" dirty="0"/>
              </a:p>
              <a:p>
                <a:pPr/>
                <a14:m>
                  <m:oMathPara xmlns:m="http://schemas.openxmlformats.org/officeDocument/2006/math">
                    <m:oMathParaPr>
                      <m:jc m:val="centerGroup"/>
                    </m:oMathParaPr>
                    <m:oMath xmlns:m="http://schemas.openxmlformats.org/officeDocument/2006/math">
                      <m:f>
                        <m:fPr>
                          <m:ctrlPr>
                            <a:rPr lang="en-US" i="1" smtClean="0">
                              <a:solidFill>
                                <a:srgbClr val="002060"/>
                              </a:solidFill>
                              <a:latin typeface="Cambria Math" panose="02040503050406030204" pitchFamily="18" charset="0"/>
                            </a:rPr>
                          </m:ctrlPr>
                        </m:fPr>
                        <m:num>
                          <m:r>
                            <m:rPr>
                              <m:nor/>
                            </m:rPr>
                            <a:rPr lang="en-US" dirty="0" smtClean="0">
                              <a:solidFill>
                                <a:srgbClr val="002060"/>
                              </a:solidFill>
                            </a:rPr>
                            <m:t>Ounces</m:t>
                          </m:r>
                          <m:r>
                            <m:rPr>
                              <m:nor/>
                            </m:rPr>
                            <a:rPr lang="en-US" dirty="0">
                              <a:solidFill>
                                <a:srgbClr val="002060"/>
                              </a:solidFill>
                            </a:rPr>
                            <m:t> ∗ </m:t>
                          </m:r>
                          <m:r>
                            <m:rPr>
                              <m:nor/>
                            </m:rPr>
                            <a:rPr lang="en-US" dirty="0" smtClean="0">
                              <a:solidFill>
                                <a:srgbClr val="002060"/>
                              </a:solidFill>
                            </a:rPr>
                            <m:t>AA</m:t>
                          </m:r>
                          <m:r>
                            <m:rPr>
                              <m:nor/>
                            </m:rPr>
                            <a:rPr lang="en-US" b="0" i="0" dirty="0" smtClean="0">
                              <a:solidFill>
                                <a:srgbClr val="002060"/>
                              </a:solidFill>
                            </a:rPr>
                            <m:t> </m:t>
                          </m:r>
                          <m:r>
                            <m:rPr>
                              <m:nor/>
                            </m:rPr>
                            <a:rPr lang="en-US" dirty="0">
                              <a:solidFill>
                                <a:srgbClr val="002060"/>
                              </a:solidFill>
                            </a:rPr>
                            <m:t>∗</m:t>
                          </m:r>
                          <m:r>
                            <m:rPr>
                              <m:nor/>
                            </m:rPr>
                            <a:rPr lang="en-US" b="0" i="0" dirty="0" smtClean="0">
                              <a:solidFill>
                                <a:srgbClr val="002060"/>
                              </a:solidFill>
                            </a:rPr>
                            <m:t> </m:t>
                          </m:r>
                          <m:r>
                            <m:rPr>
                              <m:nor/>
                            </m:rPr>
                            <a:rPr lang="en-US" dirty="0" smtClean="0">
                              <a:solidFill>
                                <a:srgbClr val="002060"/>
                              </a:solidFill>
                            </a:rPr>
                            <m:t>BT</m:t>
                          </m:r>
                        </m:num>
                        <m:den>
                          <m:r>
                            <a:rPr lang="en-US" b="0" i="1" smtClean="0">
                              <a:solidFill>
                                <a:srgbClr val="002060"/>
                              </a:solidFill>
                              <a:latin typeface="Cambria Math" panose="02040503050406030204" pitchFamily="18" charset="0"/>
                            </a:rPr>
                            <m:t>7.25</m:t>
                          </m:r>
                        </m:den>
                      </m:f>
                    </m:oMath>
                  </m:oMathPara>
                </a14:m>
                <a:endParaRPr lang="en-US" dirty="0"/>
              </a:p>
              <a:p>
                <a:endParaRPr lang="en-US" dirty="0"/>
              </a:p>
              <a:p>
                <a:pPr algn="ctr"/>
                <a:r>
                  <a:rPr lang="en-US" dirty="0">
                    <a:solidFill>
                      <a:schemeClr val="accent2">
                        <a:lumMod val="75000"/>
                      </a:schemeClr>
                    </a:solidFill>
                  </a:rPr>
                  <a:t>AA</a:t>
                </a:r>
                <a:r>
                  <a:rPr lang="en-US" dirty="0">
                    <a:solidFill>
                      <a:srgbClr val="FFC000"/>
                    </a:solidFill>
                  </a:rPr>
                  <a:t> </a:t>
                </a:r>
                <a:r>
                  <a:rPr lang="en-US" dirty="0"/>
                  <a:t>= Alpha Acid               </a:t>
                </a:r>
                <a:r>
                  <a:rPr lang="en-US" dirty="0">
                    <a:solidFill>
                      <a:srgbClr val="00B0F0"/>
                    </a:solidFill>
                  </a:rPr>
                  <a:t>BT</a:t>
                </a:r>
                <a:r>
                  <a:rPr lang="en-US" dirty="0"/>
                  <a:t> = Boiling Time</a:t>
                </a:r>
              </a:p>
              <a:p>
                <a:pPr algn="ctr"/>
                <a:endParaRPr lang="en-US" dirty="0"/>
              </a:p>
              <a:p>
                <a:pPr algn="ctr"/>
                <a:endParaRPr lang="en-US" dirty="0"/>
              </a:p>
              <a:p>
                <a:pPr algn="ctr"/>
                <a:endParaRPr lang="en-US" dirty="0"/>
              </a:p>
              <a:p>
                <a:r>
                  <a:rPr lang="en-US" b="1" dirty="0"/>
                  <a:t>ABV Equation:</a:t>
                </a:r>
              </a:p>
              <a:p>
                <a:pPr algn="ctr"/>
                <a:endParaRPr lang="en-US" altLang="en-US" dirty="0">
                  <a:cs typeface="Calibri" panose="020F0502020204030204" pitchFamily="34" charset="0"/>
                </a:endParaRPr>
              </a:p>
              <a:p>
                <a:pPr algn="ctr"/>
                <a:r>
                  <a:rPr lang="en-US" altLang="en-US" dirty="0">
                    <a:solidFill>
                      <a:srgbClr val="002060"/>
                    </a:solidFill>
                  </a:rPr>
                  <a:t>(OG-FG) * 131.25 </a:t>
                </a:r>
              </a:p>
              <a:p>
                <a:pPr algn="ctr"/>
                <a:endParaRPr lang="en-US" altLang="en-US" dirty="0"/>
              </a:p>
              <a:p>
                <a:pPr algn="ctr"/>
                <a:endParaRPr lang="en-US" altLang="en-US" dirty="0"/>
              </a:p>
              <a:p>
                <a:pPr algn="ctr"/>
                <a:r>
                  <a:rPr lang="en-US" altLang="en-US" dirty="0">
                    <a:solidFill>
                      <a:srgbClr val="7030A0"/>
                    </a:solidFill>
                  </a:rPr>
                  <a:t>OG</a:t>
                </a:r>
                <a:r>
                  <a:rPr lang="en-US" altLang="en-US" dirty="0"/>
                  <a:t> = Original Gravity       </a:t>
                </a:r>
                <a:r>
                  <a:rPr lang="en-US" altLang="en-US" dirty="0">
                    <a:solidFill>
                      <a:schemeClr val="accent4">
                        <a:lumMod val="75000"/>
                      </a:schemeClr>
                    </a:solidFill>
                  </a:rPr>
                  <a:t>FG</a:t>
                </a:r>
                <a:r>
                  <a:rPr lang="en-US" altLang="en-US" dirty="0"/>
                  <a:t> = Final Gravity</a:t>
                </a:r>
              </a:p>
              <a:p>
                <a:pPr algn="ctr"/>
                <a:endParaRPr lang="en-US" dirty="0"/>
              </a:p>
              <a:p>
                <a:pPr algn="ctr"/>
                <a:endParaRPr lang="en-US" dirty="0"/>
              </a:p>
              <a:p>
                <a:pPr algn="ctr"/>
                <a:endParaRPr lang="en-US" dirty="0"/>
              </a:p>
              <a:p>
                <a:pPr algn="ctr"/>
                <a:endParaRPr lang="en-US" dirty="0"/>
              </a:p>
              <a:p>
                <a:endParaRPr lang="en-US" dirty="0"/>
              </a:p>
              <a:p>
                <a:endParaRPr lang="en-US" dirty="0"/>
              </a:p>
            </p:txBody>
          </p:sp>
        </mc:Choice>
        <mc:Fallback xmlns="">
          <p:sp>
            <p:nvSpPr>
              <p:cNvPr id="7" name="TextBox 6">
                <a:extLst>
                  <a:ext uri="{FF2B5EF4-FFF2-40B4-BE49-F238E27FC236}">
                    <a16:creationId xmlns:a16="http://schemas.microsoft.com/office/drawing/2014/main" id="{FCA1B212-4CA1-4D62-80A0-FA215659ABEC}"/>
                  </a:ext>
                </a:extLst>
              </p:cNvPr>
              <p:cNvSpPr txBox="1">
                <a:spLocks noRot="1" noChangeAspect="1" noMove="1" noResize="1" noEditPoints="1" noAdjustHandles="1" noChangeArrowheads="1" noChangeShapeType="1" noTextEdit="1"/>
              </p:cNvSpPr>
              <p:nvPr/>
            </p:nvSpPr>
            <p:spPr>
              <a:xfrm>
                <a:off x="595423" y="903769"/>
                <a:ext cx="4518837" cy="5879687"/>
              </a:xfrm>
              <a:prstGeom prst="rect">
                <a:avLst/>
              </a:prstGeom>
              <a:blipFill>
                <a:blip r:embed="rId3"/>
                <a:stretch>
                  <a:fillRect l="-1215" t="-5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E66819D-8C25-43CF-826A-168B8D71D23D}"/>
              </a:ext>
            </a:extLst>
          </p:cNvPr>
          <p:cNvSpPr/>
          <p:nvPr/>
        </p:nvSpPr>
        <p:spPr>
          <a:xfrm>
            <a:off x="595423" y="5631065"/>
            <a:ext cx="10792048" cy="923330"/>
          </a:xfrm>
          <a:prstGeom prst="rect">
            <a:avLst/>
          </a:prstGeom>
        </p:spPr>
        <p:txBody>
          <a:bodyPr wrap="square">
            <a:spAutoFit/>
          </a:bodyPr>
          <a:lstStyle/>
          <a:p>
            <a:r>
              <a:rPr lang="en-US" b="1" dirty="0"/>
              <a:t>Non Beer / uncommon styles: </a:t>
            </a:r>
          </a:p>
          <a:p>
            <a:endParaRPr lang="en-US" b="1" dirty="0"/>
          </a:p>
          <a:p>
            <a:r>
              <a:rPr lang="en-US" b="1" dirty="0"/>
              <a:t>   </a:t>
            </a:r>
            <a:r>
              <a:rPr lang="en-US" dirty="0"/>
              <a:t>Omitted non-standard beer styles: Cider, </a:t>
            </a:r>
            <a:r>
              <a:rPr lang="en-US" dirty="0" err="1"/>
              <a:t>Shandy</a:t>
            </a:r>
            <a:r>
              <a:rPr lang="en-US" dirty="0"/>
              <a:t> and Scottish Ale</a:t>
            </a:r>
          </a:p>
        </p:txBody>
      </p:sp>
    </p:spTree>
    <p:extLst>
      <p:ext uri="{BB962C8B-B14F-4D97-AF65-F5344CB8AC3E}">
        <p14:creationId xmlns:p14="http://schemas.microsoft.com/office/powerpoint/2010/main" val="4071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25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9EB1F-8B30-42B0-8C9A-F75627382454}"/>
              </a:ext>
            </a:extLst>
          </p:cNvPr>
          <p:cNvPicPr>
            <a:picLocks noChangeAspect="1"/>
          </p:cNvPicPr>
          <p:nvPr/>
        </p:nvPicPr>
        <p:blipFill rotWithShape="1">
          <a:blip r:embed="rId2"/>
          <a:srcRect l="9553" t="38035" b="6105"/>
          <a:stretch/>
        </p:blipFill>
        <p:spPr>
          <a:xfrm>
            <a:off x="495032" y="1496716"/>
            <a:ext cx="11027343" cy="3830855"/>
          </a:xfrm>
          <a:prstGeom prst="rect">
            <a:avLst/>
          </a:prstGeom>
        </p:spPr>
      </p:pic>
      <p:sp>
        <p:nvSpPr>
          <p:cNvPr id="3" name="Title 1">
            <a:extLst>
              <a:ext uri="{FF2B5EF4-FFF2-40B4-BE49-F238E27FC236}">
                <a16:creationId xmlns:a16="http://schemas.microsoft.com/office/drawing/2014/main" id="{35FA53C3-543C-46C3-B07F-6ADA9E555256}"/>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Median International Bitterness Units by State</a:t>
            </a:r>
          </a:p>
        </p:txBody>
      </p:sp>
      <p:sp>
        <p:nvSpPr>
          <p:cNvPr id="5" name="TextBox 4">
            <a:extLst>
              <a:ext uri="{FF2B5EF4-FFF2-40B4-BE49-F238E27FC236}">
                <a16:creationId xmlns:a16="http://schemas.microsoft.com/office/drawing/2014/main" id="{11DAF4AD-BD8C-458D-934F-D16E307B3B01}"/>
              </a:ext>
            </a:extLst>
          </p:cNvPr>
          <p:cNvSpPr txBox="1"/>
          <p:nvPr/>
        </p:nvSpPr>
        <p:spPr>
          <a:xfrm>
            <a:off x="736599" y="5854559"/>
            <a:ext cx="10544208" cy="646331"/>
          </a:xfrm>
          <a:prstGeom prst="rect">
            <a:avLst/>
          </a:prstGeom>
          <a:noFill/>
        </p:spPr>
        <p:txBody>
          <a:bodyPr wrap="square" rtlCol="0">
            <a:spAutoFit/>
          </a:bodyPr>
          <a:lstStyle/>
          <a:p>
            <a:r>
              <a:rPr lang="en-US" dirty="0"/>
              <a:t>Highest IBU in Breweries:  Delaware, the highest at a median of 67 has only 2 breweries that each produce 1 beer type    West Virginia (median of 57.5 ) has 1 brewery that makes 2 beer types</a:t>
            </a:r>
            <a:endParaRPr lang="en-US" dirty="0">
              <a:highlight>
                <a:srgbClr val="FFFF00"/>
              </a:highlight>
            </a:endParaRPr>
          </a:p>
        </p:txBody>
      </p:sp>
    </p:spTree>
    <p:extLst>
      <p:ext uri="{BB962C8B-B14F-4D97-AF65-F5344CB8AC3E}">
        <p14:creationId xmlns:p14="http://schemas.microsoft.com/office/powerpoint/2010/main" val="27635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86F24A-3977-4076-8CBA-7D203F7CB263}"/>
              </a:ext>
            </a:extLst>
          </p:cNvPr>
          <p:cNvSpPr txBox="1">
            <a:spLocks/>
          </p:cNvSpPr>
          <p:nvPr/>
        </p:nvSpPr>
        <p:spPr>
          <a:xfrm>
            <a:off x="285750" y="372488"/>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Median Alcohol by Volume</a:t>
            </a:r>
          </a:p>
        </p:txBody>
      </p:sp>
      <p:sp>
        <p:nvSpPr>
          <p:cNvPr id="4" name="Rectangle 3">
            <a:extLst>
              <a:ext uri="{FF2B5EF4-FFF2-40B4-BE49-F238E27FC236}">
                <a16:creationId xmlns:a16="http://schemas.microsoft.com/office/drawing/2014/main" id="{5B0960D6-46A9-483B-B6B2-54FCAB9E2259}"/>
              </a:ext>
            </a:extLst>
          </p:cNvPr>
          <p:cNvSpPr/>
          <p:nvPr/>
        </p:nvSpPr>
        <p:spPr>
          <a:xfrm>
            <a:off x="539583" y="4704447"/>
            <a:ext cx="10456333" cy="646331"/>
          </a:xfrm>
          <a:prstGeom prst="rect">
            <a:avLst/>
          </a:prstGeom>
        </p:spPr>
        <p:txBody>
          <a:bodyPr wrap="square">
            <a:spAutoFit/>
          </a:bodyPr>
          <a:lstStyle/>
          <a:p>
            <a:r>
              <a:rPr lang="en-US" dirty="0"/>
              <a:t>Breweries in NV (.0662) and DC (.0656) have the highest alcohol content    DC has only one brewery, and NV has 2 breweries.    </a:t>
            </a:r>
          </a:p>
        </p:txBody>
      </p:sp>
      <p:pic>
        <p:nvPicPr>
          <p:cNvPr id="5" name="Picture 4">
            <a:extLst>
              <a:ext uri="{FF2B5EF4-FFF2-40B4-BE49-F238E27FC236}">
                <a16:creationId xmlns:a16="http://schemas.microsoft.com/office/drawing/2014/main" id="{E4480AEA-34E3-44D3-A866-0A170A1CF78D}"/>
              </a:ext>
            </a:extLst>
          </p:cNvPr>
          <p:cNvPicPr>
            <a:picLocks noChangeAspect="1"/>
          </p:cNvPicPr>
          <p:nvPr/>
        </p:nvPicPr>
        <p:blipFill rotWithShape="1">
          <a:blip r:embed="rId2"/>
          <a:srcRect l="1388" t="48643" r="1015" b="7283"/>
          <a:stretch/>
        </p:blipFill>
        <p:spPr>
          <a:xfrm>
            <a:off x="0" y="1439333"/>
            <a:ext cx="11898841" cy="3022601"/>
          </a:xfrm>
          <a:prstGeom prst="rect">
            <a:avLst/>
          </a:prstGeom>
        </p:spPr>
      </p:pic>
    </p:spTree>
    <p:extLst>
      <p:ext uri="{BB962C8B-B14F-4D97-AF65-F5344CB8AC3E}">
        <p14:creationId xmlns:p14="http://schemas.microsoft.com/office/powerpoint/2010/main" val="9105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B562-862B-4355-BC58-93B8842547B6}"/>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ABV and IBU by State</a:t>
            </a:r>
          </a:p>
        </p:txBody>
      </p:sp>
      <p:pic>
        <p:nvPicPr>
          <p:cNvPr id="3" name="Picture 2">
            <a:extLst>
              <a:ext uri="{FF2B5EF4-FFF2-40B4-BE49-F238E27FC236}">
                <a16:creationId xmlns:a16="http://schemas.microsoft.com/office/drawing/2014/main" id="{53B0079F-95DD-4F80-8EE4-E9DEEFE41653}"/>
              </a:ext>
            </a:extLst>
          </p:cNvPr>
          <p:cNvPicPr>
            <a:picLocks noChangeAspect="1"/>
          </p:cNvPicPr>
          <p:nvPr/>
        </p:nvPicPr>
        <p:blipFill rotWithShape="1">
          <a:blip r:embed="rId2"/>
          <a:srcRect l="1736" t="49136" r="1016" b="7654"/>
          <a:stretch/>
        </p:blipFill>
        <p:spPr>
          <a:xfrm>
            <a:off x="167747" y="1938866"/>
            <a:ext cx="11856506" cy="3437468"/>
          </a:xfrm>
          <a:prstGeom prst="rect">
            <a:avLst/>
          </a:prstGeom>
        </p:spPr>
      </p:pic>
    </p:spTree>
    <p:extLst>
      <p:ext uri="{BB962C8B-B14F-4D97-AF65-F5344CB8AC3E}">
        <p14:creationId xmlns:p14="http://schemas.microsoft.com/office/powerpoint/2010/main" val="257023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CE7-C842-479B-8896-A9CDB443F44F}"/>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ABV: Summary Statistics and Distribution</a:t>
            </a:r>
            <a:endParaRPr lang="en-US" sz="2800" dirty="0"/>
          </a:p>
        </p:txBody>
      </p:sp>
      <p:sp>
        <p:nvSpPr>
          <p:cNvPr id="3" name="TextBox 2">
            <a:extLst>
              <a:ext uri="{FF2B5EF4-FFF2-40B4-BE49-F238E27FC236}">
                <a16:creationId xmlns:a16="http://schemas.microsoft.com/office/drawing/2014/main" id="{4D3F2250-A51A-4FA3-8A74-BA84732FA817}"/>
              </a:ext>
            </a:extLst>
          </p:cNvPr>
          <p:cNvSpPr txBox="1"/>
          <p:nvPr/>
        </p:nvSpPr>
        <p:spPr>
          <a:xfrm>
            <a:off x="419099" y="1095374"/>
            <a:ext cx="11115675" cy="2031325"/>
          </a:xfrm>
          <a:prstGeom prst="rect">
            <a:avLst/>
          </a:prstGeom>
          <a:noFill/>
        </p:spPr>
        <p:txBody>
          <a:bodyPr wrap="square" rtlCol="0">
            <a:spAutoFit/>
          </a:bodyPr>
          <a:lstStyle/>
          <a:p>
            <a:r>
              <a:rPr lang="en-US" dirty="0"/>
              <a:t>Regardless of style, most beers have an Alcohol by Volume between 4.9% and 5.9%.</a:t>
            </a:r>
          </a:p>
          <a:p>
            <a:endParaRPr lang="en-US" dirty="0"/>
          </a:p>
          <a:p>
            <a:r>
              <a:rPr lang="en-US" dirty="0"/>
              <a:t>We believe that consumers are more likely concerned with bitterness (IBU) of beer rather than the Alcohol Content as evidenced by the distribution below.</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06589F1-9A1E-4906-B8E8-9EDE3497F4CD}"/>
              </a:ext>
            </a:extLst>
          </p:cNvPr>
          <p:cNvPicPr>
            <a:picLocks noChangeAspect="1"/>
          </p:cNvPicPr>
          <p:nvPr/>
        </p:nvPicPr>
        <p:blipFill>
          <a:blip r:embed="rId2"/>
          <a:stretch>
            <a:fillRect/>
          </a:stretch>
        </p:blipFill>
        <p:spPr>
          <a:xfrm>
            <a:off x="447674" y="2415355"/>
            <a:ext cx="10957962" cy="4247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534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509B-6687-466B-B1CD-9FCB175D7B23}"/>
              </a:ext>
            </a:extLst>
          </p:cNvPr>
          <p:cNvSpPr txBox="1">
            <a:spLocks/>
          </p:cNvSpPr>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Relationship of IBU and ABV</a:t>
            </a:r>
          </a:p>
        </p:txBody>
      </p:sp>
      <p:pic>
        <p:nvPicPr>
          <p:cNvPr id="4" name="Picture 3">
            <a:extLst>
              <a:ext uri="{FF2B5EF4-FFF2-40B4-BE49-F238E27FC236}">
                <a16:creationId xmlns:a16="http://schemas.microsoft.com/office/drawing/2014/main" id="{458A6FBE-0C22-498E-A5CD-26D6B9EED913}"/>
              </a:ext>
            </a:extLst>
          </p:cNvPr>
          <p:cNvPicPr>
            <a:picLocks noChangeAspect="1"/>
          </p:cNvPicPr>
          <p:nvPr/>
        </p:nvPicPr>
        <p:blipFill rotWithShape="1">
          <a:blip r:embed="rId2"/>
          <a:srcRect l="18336" t="28424" r="1219" b="6936"/>
          <a:stretch/>
        </p:blipFill>
        <p:spPr>
          <a:xfrm>
            <a:off x="908546" y="1089575"/>
            <a:ext cx="9583478" cy="4331622"/>
          </a:xfrm>
          <a:prstGeom prst="rect">
            <a:avLst/>
          </a:prstGeom>
        </p:spPr>
      </p:pic>
      <p:sp>
        <p:nvSpPr>
          <p:cNvPr id="3" name="TextBox 2">
            <a:extLst>
              <a:ext uri="{FF2B5EF4-FFF2-40B4-BE49-F238E27FC236}">
                <a16:creationId xmlns:a16="http://schemas.microsoft.com/office/drawing/2014/main" id="{586493FB-35B2-4F9A-A4E0-EAA58C55E608}"/>
              </a:ext>
            </a:extLst>
          </p:cNvPr>
          <p:cNvSpPr txBox="1"/>
          <p:nvPr/>
        </p:nvSpPr>
        <p:spPr>
          <a:xfrm>
            <a:off x="993913" y="5724939"/>
            <a:ext cx="9525663" cy="646331"/>
          </a:xfrm>
          <a:prstGeom prst="rect">
            <a:avLst/>
          </a:prstGeom>
          <a:noFill/>
        </p:spPr>
        <p:txBody>
          <a:bodyPr wrap="square" rtlCol="0">
            <a:spAutoFit/>
          </a:bodyPr>
          <a:lstStyle/>
          <a:p>
            <a:r>
              <a:rPr lang="en-US" dirty="0"/>
              <a:t>The correlation is .6.   As brew time increases, both ABT and IBU increase.   Correlation is reduced due to variation of ingredients based on beer style.  </a:t>
            </a:r>
          </a:p>
        </p:txBody>
      </p:sp>
    </p:spTree>
    <p:extLst>
      <p:ext uri="{BB962C8B-B14F-4D97-AF65-F5344CB8AC3E}">
        <p14:creationId xmlns:p14="http://schemas.microsoft.com/office/powerpoint/2010/main" val="94086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15276</TotalTime>
  <Words>698</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Beer Analysis</vt:lpstr>
      <vt:lpstr>PowerPoint Presentation</vt:lpstr>
      <vt:lpstr>Breweries by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Ellen Lull   MSDS 6306 / Section 401   Unit 3:  For Live Session Assignment</dc:title>
  <dc:creator>Ellen Lull</dc:creator>
  <cp:lastModifiedBy>Ellen Lull</cp:lastModifiedBy>
  <cp:revision>179</cp:revision>
  <dcterms:created xsi:type="dcterms:W3CDTF">2020-01-17T02:51:53Z</dcterms:created>
  <dcterms:modified xsi:type="dcterms:W3CDTF">2020-03-08T04:50:23Z</dcterms:modified>
</cp:coreProperties>
</file>