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p:scale>
          <a:sx n="60" d="100"/>
          <a:sy n="60" d="100"/>
        </p:scale>
        <p:origin x="726"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80B2-DD9E-B565-097D-98F220E47A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70A3F2-DE85-68D4-E581-C975BEE32F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8E23A8-4C77-52FB-A74A-C899F72D7A56}"/>
              </a:ext>
            </a:extLst>
          </p:cNvPr>
          <p:cNvSpPr>
            <a:spLocks noGrp="1"/>
          </p:cNvSpPr>
          <p:nvPr>
            <p:ph type="dt" sz="half" idx="10"/>
          </p:nvPr>
        </p:nvSpPr>
        <p:spPr/>
        <p:txBody>
          <a:bodyPr/>
          <a:lstStyle/>
          <a:p>
            <a:fld id="{B44FC9D2-E99F-4F75-A8BD-5E86C7103CF9}" type="datetimeFigureOut">
              <a:rPr lang="en-US" smtClean="0"/>
              <a:t>6/5/2024</a:t>
            </a:fld>
            <a:endParaRPr lang="en-US"/>
          </a:p>
        </p:txBody>
      </p:sp>
      <p:sp>
        <p:nvSpPr>
          <p:cNvPr id="5" name="Footer Placeholder 4">
            <a:extLst>
              <a:ext uri="{FF2B5EF4-FFF2-40B4-BE49-F238E27FC236}">
                <a16:creationId xmlns:a16="http://schemas.microsoft.com/office/drawing/2014/main" id="{E3D05B50-8C77-7545-18FA-57FC262217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36BF4-FBFA-92C2-66D8-2042EF50E401}"/>
              </a:ext>
            </a:extLst>
          </p:cNvPr>
          <p:cNvSpPr>
            <a:spLocks noGrp="1"/>
          </p:cNvSpPr>
          <p:nvPr>
            <p:ph type="sldNum" sz="quarter" idx="12"/>
          </p:nvPr>
        </p:nvSpPr>
        <p:spPr/>
        <p:txBody>
          <a:bodyPr/>
          <a:lstStyle/>
          <a:p>
            <a:fld id="{B48F6849-6B77-4755-92F9-146ED7008905}" type="slidenum">
              <a:rPr lang="en-US" smtClean="0"/>
              <a:t>‹#›</a:t>
            </a:fld>
            <a:endParaRPr lang="en-US"/>
          </a:p>
        </p:txBody>
      </p:sp>
    </p:spTree>
    <p:extLst>
      <p:ext uri="{BB962C8B-B14F-4D97-AF65-F5344CB8AC3E}">
        <p14:creationId xmlns:p14="http://schemas.microsoft.com/office/powerpoint/2010/main" val="2496800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C38A7-F942-33EF-FD38-601BD324EA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3AD58D-4B8A-0D47-EA3E-B8D9BB2B83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D0B1F-0315-2100-F8C9-4B5CD3AAB681}"/>
              </a:ext>
            </a:extLst>
          </p:cNvPr>
          <p:cNvSpPr>
            <a:spLocks noGrp="1"/>
          </p:cNvSpPr>
          <p:nvPr>
            <p:ph type="dt" sz="half" idx="10"/>
          </p:nvPr>
        </p:nvSpPr>
        <p:spPr/>
        <p:txBody>
          <a:bodyPr/>
          <a:lstStyle/>
          <a:p>
            <a:fld id="{B44FC9D2-E99F-4F75-A8BD-5E86C7103CF9}" type="datetimeFigureOut">
              <a:rPr lang="en-US" smtClean="0"/>
              <a:t>6/5/2024</a:t>
            </a:fld>
            <a:endParaRPr lang="en-US"/>
          </a:p>
        </p:txBody>
      </p:sp>
      <p:sp>
        <p:nvSpPr>
          <p:cNvPr id="5" name="Footer Placeholder 4">
            <a:extLst>
              <a:ext uri="{FF2B5EF4-FFF2-40B4-BE49-F238E27FC236}">
                <a16:creationId xmlns:a16="http://schemas.microsoft.com/office/drawing/2014/main" id="{A5218F69-C1CC-5884-C286-0798694D03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DE4DE-03B8-CFDE-0E83-9282002E12A6}"/>
              </a:ext>
            </a:extLst>
          </p:cNvPr>
          <p:cNvSpPr>
            <a:spLocks noGrp="1"/>
          </p:cNvSpPr>
          <p:nvPr>
            <p:ph type="sldNum" sz="quarter" idx="12"/>
          </p:nvPr>
        </p:nvSpPr>
        <p:spPr/>
        <p:txBody>
          <a:bodyPr/>
          <a:lstStyle/>
          <a:p>
            <a:fld id="{B48F6849-6B77-4755-92F9-146ED7008905}" type="slidenum">
              <a:rPr lang="en-US" smtClean="0"/>
              <a:t>‹#›</a:t>
            </a:fld>
            <a:endParaRPr lang="en-US"/>
          </a:p>
        </p:txBody>
      </p:sp>
    </p:spTree>
    <p:extLst>
      <p:ext uri="{BB962C8B-B14F-4D97-AF65-F5344CB8AC3E}">
        <p14:creationId xmlns:p14="http://schemas.microsoft.com/office/powerpoint/2010/main" val="3547771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24F249-15F3-D52C-A0AA-9FFDC7667D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B74F54-D4D7-11F3-0BA7-1298E461B8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BC5C8D-6CEC-6877-2E53-970DB2031679}"/>
              </a:ext>
            </a:extLst>
          </p:cNvPr>
          <p:cNvSpPr>
            <a:spLocks noGrp="1"/>
          </p:cNvSpPr>
          <p:nvPr>
            <p:ph type="dt" sz="half" idx="10"/>
          </p:nvPr>
        </p:nvSpPr>
        <p:spPr/>
        <p:txBody>
          <a:bodyPr/>
          <a:lstStyle/>
          <a:p>
            <a:fld id="{B44FC9D2-E99F-4F75-A8BD-5E86C7103CF9}" type="datetimeFigureOut">
              <a:rPr lang="en-US" smtClean="0"/>
              <a:t>6/5/2024</a:t>
            </a:fld>
            <a:endParaRPr lang="en-US"/>
          </a:p>
        </p:txBody>
      </p:sp>
      <p:sp>
        <p:nvSpPr>
          <p:cNvPr id="5" name="Footer Placeholder 4">
            <a:extLst>
              <a:ext uri="{FF2B5EF4-FFF2-40B4-BE49-F238E27FC236}">
                <a16:creationId xmlns:a16="http://schemas.microsoft.com/office/drawing/2014/main" id="{FCA49BCB-EB7D-31CA-6A9F-2FA1A58B1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AA229-A40C-4059-DA17-37CC5314054F}"/>
              </a:ext>
            </a:extLst>
          </p:cNvPr>
          <p:cNvSpPr>
            <a:spLocks noGrp="1"/>
          </p:cNvSpPr>
          <p:nvPr>
            <p:ph type="sldNum" sz="quarter" idx="12"/>
          </p:nvPr>
        </p:nvSpPr>
        <p:spPr/>
        <p:txBody>
          <a:bodyPr/>
          <a:lstStyle/>
          <a:p>
            <a:fld id="{B48F6849-6B77-4755-92F9-146ED7008905}" type="slidenum">
              <a:rPr lang="en-US" smtClean="0"/>
              <a:t>‹#›</a:t>
            </a:fld>
            <a:endParaRPr lang="en-US"/>
          </a:p>
        </p:txBody>
      </p:sp>
    </p:spTree>
    <p:extLst>
      <p:ext uri="{BB962C8B-B14F-4D97-AF65-F5344CB8AC3E}">
        <p14:creationId xmlns:p14="http://schemas.microsoft.com/office/powerpoint/2010/main" val="3304970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A8946-3E22-CBCE-A92A-DC2D3000B0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A0A590-BC91-E8F4-141D-2F139F7909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364FBC-CA38-B01B-2A05-B93D601FF98F}"/>
              </a:ext>
            </a:extLst>
          </p:cNvPr>
          <p:cNvSpPr>
            <a:spLocks noGrp="1"/>
          </p:cNvSpPr>
          <p:nvPr>
            <p:ph type="dt" sz="half" idx="10"/>
          </p:nvPr>
        </p:nvSpPr>
        <p:spPr/>
        <p:txBody>
          <a:bodyPr/>
          <a:lstStyle/>
          <a:p>
            <a:fld id="{B44FC9D2-E99F-4F75-A8BD-5E86C7103CF9}" type="datetimeFigureOut">
              <a:rPr lang="en-US" smtClean="0"/>
              <a:t>6/5/2024</a:t>
            </a:fld>
            <a:endParaRPr lang="en-US"/>
          </a:p>
        </p:txBody>
      </p:sp>
      <p:sp>
        <p:nvSpPr>
          <p:cNvPr id="5" name="Footer Placeholder 4">
            <a:extLst>
              <a:ext uri="{FF2B5EF4-FFF2-40B4-BE49-F238E27FC236}">
                <a16:creationId xmlns:a16="http://schemas.microsoft.com/office/drawing/2014/main" id="{1C9A3AB3-A5EA-4D60-1A1B-56638AFB9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AF999-756D-E590-795D-11F6492B023C}"/>
              </a:ext>
            </a:extLst>
          </p:cNvPr>
          <p:cNvSpPr>
            <a:spLocks noGrp="1"/>
          </p:cNvSpPr>
          <p:nvPr>
            <p:ph type="sldNum" sz="quarter" idx="12"/>
          </p:nvPr>
        </p:nvSpPr>
        <p:spPr/>
        <p:txBody>
          <a:bodyPr/>
          <a:lstStyle/>
          <a:p>
            <a:fld id="{B48F6849-6B77-4755-92F9-146ED7008905}" type="slidenum">
              <a:rPr lang="en-US" smtClean="0"/>
              <a:t>‹#›</a:t>
            </a:fld>
            <a:endParaRPr lang="en-US"/>
          </a:p>
        </p:txBody>
      </p:sp>
    </p:spTree>
    <p:extLst>
      <p:ext uri="{BB962C8B-B14F-4D97-AF65-F5344CB8AC3E}">
        <p14:creationId xmlns:p14="http://schemas.microsoft.com/office/powerpoint/2010/main" val="779954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B990-CBF1-86AB-BD4D-5EEB8B50F4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368BC9-5B0F-7C41-2A93-FFAB5A4EE7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7E88C9-72EC-B3C9-0292-8AED1681BA57}"/>
              </a:ext>
            </a:extLst>
          </p:cNvPr>
          <p:cNvSpPr>
            <a:spLocks noGrp="1"/>
          </p:cNvSpPr>
          <p:nvPr>
            <p:ph type="dt" sz="half" idx="10"/>
          </p:nvPr>
        </p:nvSpPr>
        <p:spPr/>
        <p:txBody>
          <a:bodyPr/>
          <a:lstStyle/>
          <a:p>
            <a:fld id="{B44FC9D2-E99F-4F75-A8BD-5E86C7103CF9}" type="datetimeFigureOut">
              <a:rPr lang="en-US" smtClean="0"/>
              <a:t>6/5/2024</a:t>
            </a:fld>
            <a:endParaRPr lang="en-US"/>
          </a:p>
        </p:txBody>
      </p:sp>
      <p:sp>
        <p:nvSpPr>
          <p:cNvPr id="5" name="Footer Placeholder 4">
            <a:extLst>
              <a:ext uri="{FF2B5EF4-FFF2-40B4-BE49-F238E27FC236}">
                <a16:creationId xmlns:a16="http://schemas.microsoft.com/office/drawing/2014/main" id="{123C377E-5A5A-11DA-9BB9-2A66BB817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BD7841-39D2-8A57-F2F8-992A6F1987B9}"/>
              </a:ext>
            </a:extLst>
          </p:cNvPr>
          <p:cNvSpPr>
            <a:spLocks noGrp="1"/>
          </p:cNvSpPr>
          <p:nvPr>
            <p:ph type="sldNum" sz="quarter" idx="12"/>
          </p:nvPr>
        </p:nvSpPr>
        <p:spPr/>
        <p:txBody>
          <a:bodyPr/>
          <a:lstStyle/>
          <a:p>
            <a:fld id="{B48F6849-6B77-4755-92F9-146ED7008905}" type="slidenum">
              <a:rPr lang="en-US" smtClean="0"/>
              <a:t>‹#›</a:t>
            </a:fld>
            <a:endParaRPr lang="en-US"/>
          </a:p>
        </p:txBody>
      </p:sp>
    </p:spTree>
    <p:extLst>
      <p:ext uri="{BB962C8B-B14F-4D97-AF65-F5344CB8AC3E}">
        <p14:creationId xmlns:p14="http://schemas.microsoft.com/office/powerpoint/2010/main" val="2394263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0A0C-7634-D29D-941D-81FB054B20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168B56-9E30-18FB-ECA7-E03BD22986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ABC305-3568-851B-EAC9-0177176590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C07498-6084-5DCC-0E8E-39A933ABADF8}"/>
              </a:ext>
            </a:extLst>
          </p:cNvPr>
          <p:cNvSpPr>
            <a:spLocks noGrp="1"/>
          </p:cNvSpPr>
          <p:nvPr>
            <p:ph type="dt" sz="half" idx="10"/>
          </p:nvPr>
        </p:nvSpPr>
        <p:spPr/>
        <p:txBody>
          <a:bodyPr/>
          <a:lstStyle/>
          <a:p>
            <a:fld id="{B44FC9D2-E99F-4F75-A8BD-5E86C7103CF9}" type="datetimeFigureOut">
              <a:rPr lang="en-US" smtClean="0"/>
              <a:t>6/5/2024</a:t>
            </a:fld>
            <a:endParaRPr lang="en-US"/>
          </a:p>
        </p:txBody>
      </p:sp>
      <p:sp>
        <p:nvSpPr>
          <p:cNvPr id="6" name="Footer Placeholder 5">
            <a:extLst>
              <a:ext uri="{FF2B5EF4-FFF2-40B4-BE49-F238E27FC236}">
                <a16:creationId xmlns:a16="http://schemas.microsoft.com/office/drawing/2014/main" id="{495F909B-BB88-F048-A92B-74FB07B596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55ED76-6514-2B85-C5B5-2DD00C0238A7}"/>
              </a:ext>
            </a:extLst>
          </p:cNvPr>
          <p:cNvSpPr>
            <a:spLocks noGrp="1"/>
          </p:cNvSpPr>
          <p:nvPr>
            <p:ph type="sldNum" sz="quarter" idx="12"/>
          </p:nvPr>
        </p:nvSpPr>
        <p:spPr/>
        <p:txBody>
          <a:bodyPr/>
          <a:lstStyle/>
          <a:p>
            <a:fld id="{B48F6849-6B77-4755-92F9-146ED7008905}" type="slidenum">
              <a:rPr lang="en-US" smtClean="0"/>
              <a:t>‹#›</a:t>
            </a:fld>
            <a:endParaRPr lang="en-US"/>
          </a:p>
        </p:txBody>
      </p:sp>
    </p:spTree>
    <p:extLst>
      <p:ext uri="{BB962C8B-B14F-4D97-AF65-F5344CB8AC3E}">
        <p14:creationId xmlns:p14="http://schemas.microsoft.com/office/powerpoint/2010/main" val="4126682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70AA-E7C6-4FFF-3B9B-81F03E6E8B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6C098A-502B-7CA7-096F-B8F0F3ABA7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F2375B-C833-BDC5-4CBB-CF2A0CB99A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06B686-90AD-3CD8-0196-C14DC2B655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89A80D-C088-E312-B24B-EBD5D07159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6DA113-15C9-0696-1011-977C4E7D6C62}"/>
              </a:ext>
            </a:extLst>
          </p:cNvPr>
          <p:cNvSpPr>
            <a:spLocks noGrp="1"/>
          </p:cNvSpPr>
          <p:nvPr>
            <p:ph type="dt" sz="half" idx="10"/>
          </p:nvPr>
        </p:nvSpPr>
        <p:spPr/>
        <p:txBody>
          <a:bodyPr/>
          <a:lstStyle/>
          <a:p>
            <a:fld id="{B44FC9D2-E99F-4F75-A8BD-5E86C7103CF9}" type="datetimeFigureOut">
              <a:rPr lang="en-US" smtClean="0"/>
              <a:t>6/5/2024</a:t>
            </a:fld>
            <a:endParaRPr lang="en-US"/>
          </a:p>
        </p:txBody>
      </p:sp>
      <p:sp>
        <p:nvSpPr>
          <p:cNvPr id="8" name="Footer Placeholder 7">
            <a:extLst>
              <a:ext uri="{FF2B5EF4-FFF2-40B4-BE49-F238E27FC236}">
                <a16:creationId xmlns:a16="http://schemas.microsoft.com/office/drawing/2014/main" id="{8C09C2CB-4754-3897-B153-23628742B3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28E1F5-82E1-972C-1474-C24C3CF1341D}"/>
              </a:ext>
            </a:extLst>
          </p:cNvPr>
          <p:cNvSpPr>
            <a:spLocks noGrp="1"/>
          </p:cNvSpPr>
          <p:nvPr>
            <p:ph type="sldNum" sz="quarter" idx="12"/>
          </p:nvPr>
        </p:nvSpPr>
        <p:spPr/>
        <p:txBody>
          <a:bodyPr/>
          <a:lstStyle/>
          <a:p>
            <a:fld id="{B48F6849-6B77-4755-92F9-146ED7008905}" type="slidenum">
              <a:rPr lang="en-US" smtClean="0"/>
              <a:t>‹#›</a:t>
            </a:fld>
            <a:endParaRPr lang="en-US"/>
          </a:p>
        </p:txBody>
      </p:sp>
    </p:spTree>
    <p:extLst>
      <p:ext uri="{BB962C8B-B14F-4D97-AF65-F5344CB8AC3E}">
        <p14:creationId xmlns:p14="http://schemas.microsoft.com/office/powerpoint/2010/main" val="2943840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68BE-D23B-3829-222C-721660B87B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30B2C5-AD3D-12E5-9A20-73B61B8A62C1}"/>
              </a:ext>
            </a:extLst>
          </p:cNvPr>
          <p:cNvSpPr>
            <a:spLocks noGrp="1"/>
          </p:cNvSpPr>
          <p:nvPr>
            <p:ph type="dt" sz="half" idx="10"/>
          </p:nvPr>
        </p:nvSpPr>
        <p:spPr/>
        <p:txBody>
          <a:bodyPr/>
          <a:lstStyle/>
          <a:p>
            <a:fld id="{B44FC9D2-E99F-4F75-A8BD-5E86C7103CF9}" type="datetimeFigureOut">
              <a:rPr lang="en-US" smtClean="0"/>
              <a:t>6/5/2024</a:t>
            </a:fld>
            <a:endParaRPr lang="en-US"/>
          </a:p>
        </p:txBody>
      </p:sp>
      <p:sp>
        <p:nvSpPr>
          <p:cNvPr id="4" name="Footer Placeholder 3">
            <a:extLst>
              <a:ext uri="{FF2B5EF4-FFF2-40B4-BE49-F238E27FC236}">
                <a16:creationId xmlns:a16="http://schemas.microsoft.com/office/drawing/2014/main" id="{714246D4-17B7-3C15-776C-987526B890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1E2E80-CEA4-3E1E-4240-56F76AC472C2}"/>
              </a:ext>
            </a:extLst>
          </p:cNvPr>
          <p:cNvSpPr>
            <a:spLocks noGrp="1"/>
          </p:cNvSpPr>
          <p:nvPr>
            <p:ph type="sldNum" sz="quarter" idx="12"/>
          </p:nvPr>
        </p:nvSpPr>
        <p:spPr/>
        <p:txBody>
          <a:bodyPr/>
          <a:lstStyle/>
          <a:p>
            <a:fld id="{B48F6849-6B77-4755-92F9-146ED7008905}" type="slidenum">
              <a:rPr lang="en-US" smtClean="0"/>
              <a:t>‹#›</a:t>
            </a:fld>
            <a:endParaRPr lang="en-US"/>
          </a:p>
        </p:txBody>
      </p:sp>
    </p:spTree>
    <p:extLst>
      <p:ext uri="{BB962C8B-B14F-4D97-AF65-F5344CB8AC3E}">
        <p14:creationId xmlns:p14="http://schemas.microsoft.com/office/powerpoint/2010/main" val="2803576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4FB424-BA6F-85B3-7797-D4AFFC0E41AD}"/>
              </a:ext>
            </a:extLst>
          </p:cNvPr>
          <p:cNvSpPr>
            <a:spLocks noGrp="1"/>
          </p:cNvSpPr>
          <p:nvPr>
            <p:ph type="dt" sz="half" idx="10"/>
          </p:nvPr>
        </p:nvSpPr>
        <p:spPr/>
        <p:txBody>
          <a:bodyPr/>
          <a:lstStyle/>
          <a:p>
            <a:fld id="{B44FC9D2-E99F-4F75-A8BD-5E86C7103CF9}" type="datetimeFigureOut">
              <a:rPr lang="en-US" smtClean="0"/>
              <a:t>6/5/2024</a:t>
            </a:fld>
            <a:endParaRPr lang="en-US"/>
          </a:p>
        </p:txBody>
      </p:sp>
      <p:sp>
        <p:nvSpPr>
          <p:cNvPr id="3" name="Footer Placeholder 2">
            <a:extLst>
              <a:ext uri="{FF2B5EF4-FFF2-40B4-BE49-F238E27FC236}">
                <a16:creationId xmlns:a16="http://schemas.microsoft.com/office/drawing/2014/main" id="{F191655A-CC59-C362-6696-0472332FED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4841B2-82A7-879F-DA13-2BB3A8078D97}"/>
              </a:ext>
            </a:extLst>
          </p:cNvPr>
          <p:cNvSpPr>
            <a:spLocks noGrp="1"/>
          </p:cNvSpPr>
          <p:nvPr>
            <p:ph type="sldNum" sz="quarter" idx="12"/>
          </p:nvPr>
        </p:nvSpPr>
        <p:spPr/>
        <p:txBody>
          <a:bodyPr/>
          <a:lstStyle/>
          <a:p>
            <a:fld id="{B48F6849-6B77-4755-92F9-146ED7008905}" type="slidenum">
              <a:rPr lang="en-US" smtClean="0"/>
              <a:t>‹#›</a:t>
            </a:fld>
            <a:endParaRPr lang="en-US"/>
          </a:p>
        </p:txBody>
      </p:sp>
    </p:spTree>
    <p:extLst>
      <p:ext uri="{BB962C8B-B14F-4D97-AF65-F5344CB8AC3E}">
        <p14:creationId xmlns:p14="http://schemas.microsoft.com/office/powerpoint/2010/main" val="1319273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BADB1-CD5D-327E-BB84-E447E80858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A38EE4-9DA5-0C39-6488-B990AFB02F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F7E79F-2027-F098-29E4-F0931A9606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D5BEDE-06C9-FC59-B1F8-9EBD6514AB29}"/>
              </a:ext>
            </a:extLst>
          </p:cNvPr>
          <p:cNvSpPr>
            <a:spLocks noGrp="1"/>
          </p:cNvSpPr>
          <p:nvPr>
            <p:ph type="dt" sz="half" idx="10"/>
          </p:nvPr>
        </p:nvSpPr>
        <p:spPr/>
        <p:txBody>
          <a:bodyPr/>
          <a:lstStyle/>
          <a:p>
            <a:fld id="{B44FC9D2-E99F-4F75-A8BD-5E86C7103CF9}" type="datetimeFigureOut">
              <a:rPr lang="en-US" smtClean="0"/>
              <a:t>6/5/2024</a:t>
            </a:fld>
            <a:endParaRPr lang="en-US"/>
          </a:p>
        </p:txBody>
      </p:sp>
      <p:sp>
        <p:nvSpPr>
          <p:cNvPr id="6" name="Footer Placeholder 5">
            <a:extLst>
              <a:ext uri="{FF2B5EF4-FFF2-40B4-BE49-F238E27FC236}">
                <a16:creationId xmlns:a16="http://schemas.microsoft.com/office/drawing/2014/main" id="{5877982B-DF08-8A41-BB04-6120602A6D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31CD77-A64D-F41F-2012-B855DDBA5829}"/>
              </a:ext>
            </a:extLst>
          </p:cNvPr>
          <p:cNvSpPr>
            <a:spLocks noGrp="1"/>
          </p:cNvSpPr>
          <p:nvPr>
            <p:ph type="sldNum" sz="quarter" idx="12"/>
          </p:nvPr>
        </p:nvSpPr>
        <p:spPr/>
        <p:txBody>
          <a:bodyPr/>
          <a:lstStyle/>
          <a:p>
            <a:fld id="{B48F6849-6B77-4755-92F9-146ED7008905}" type="slidenum">
              <a:rPr lang="en-US" smtClean="0"/>
              <a:t>‹#›</a:t>
            </a:fld>
            <a:endParaRPr lang="en-US"/>
          </a:p>
        </p:txBody>
      </p:sp>
    </p:spTree>
    <p:extLst>
      <p:ext uri="{BB962C8B-B14F-4D97-AF65-F5344CB8AC3E}">
        <p14:creationId xmlns:p14="http://schemas.microsoft.com/office/powerpoint/2010/main" val="1728584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C516E-D948-B94B-6F45-00604D1035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A91980-FFD5-A121-9420-6E0EDC21A7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D2C3C3-D6EC-FD4D-E551-B5F65238A1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EC8A0C-CBF7-E260-2237-831410F2F98E}"/>
              </a:ext>
            </a:extLst>
          </p:cNvPr>
          <p:cNvSpPr>
            <a:spLocks noGrp="1"/>
          </p:cNvSpPr>
          <p:nvPr>
            <p:ph type="dt" sz="half" idx="10"/>
          </p:nvPr>
        </p:nvSpPr>
        <p:spPr/>
        <p:txBody>
          <a:bodyPr/>
          <a:lstStyle/>
          <a:p>
            <a:fld id="{B44FC9D2-E99F-4F75-A8BD-5E86C7103CF9}" type="datetimeFigureOut">
              <a:rPr lang="en-US" smtClean="0"/>
              <a:t>6/5/2024</a:t>
            </a:fld>
            <a:endParaRPr lang="en-US"/>
          </a:p>
        </p:txBody>
      </p:sp>
      <p:sp>
        <p:nvSpPr>
          <p:cNvPr id="6" name="Footer Placeholder 5">
            <a:extLst>
              <a:ext uri="{FF2B5EF4-FFF2-40B4-BE49-F238E27FC236}">
                <a16:creationId xmlns:a16="http://schemas.microsoft.com/office/drawing/2014/main" id="{7C17C966-540B-5C99-8E58-553913FA94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88E989-C56D-D611-AD57-669AA812C361}"/>
              </a:ext>
            </a:extLst>
          </p:cNvPr>
          <p:cNvSpPr>
            <a:spLocks noGrp="1"/>
          </p:cNvSpPr>
          <p:nvPr>
            <p:ph type="sldNum" sz="quarter" idx="12"/>
          </p:nvPr>
        </p:nvSpPr>
        <p:spPr/>
        <p:txBody>
          <a:bodyPr/>
          <a:lstStyle/>
          <a:p>
            <a:fld id="{B48F6849-6B77-4755-92F9-146ED7008905}" type="slidenum">
              <a:rPr lang="en-US" smtClean="0"/>
              <a:t>‹#›</a:t>
            </a:fld>
            <a:endParaRPr lang="en-US"/>
          </a:p>
        </p:txBody>
      </p:sp>
    </p:spTree>
    <p:extLst>
      <p:ext uri="{BB962C8B-B14F-4D97-AF65-F5344CB8AC3E}">
        <p14:creationId xmlns:p14="http://schemas.microsoft.com/office/powerpoint/2010/main" val="1185664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6A26D3-0BE5-3808-ECCD-014C4B5882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D544A1-36F7-78FC-3274-18D07C994B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0F9AE-2488-7BB9-9783-8CDFAC851F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4FC9D2-E99F-4F75-A8BD-5E86C7103CF9}" type="datetimeFigureOut">
              <a:rPr lang="en-US" smtClean="0"/>
              <a:t>6/5/2024</a:t>
            </a:fld>
            <a:endParaRPr lang="en-US"/>
          </a:p>
        </p:txBody>
      </p:sp>
      <p:sp>
        <p:nvSpPr>
          <p:cNvPr id="5" name="Footer Placeholder 4">
            <a:extLst>
              <a:ext uri="{FF2B5EF4-FFF2-40B4-BE49-F238E27FC236}">
                <a16:creationId xmlns:a16="http://schemas.microsoft.com/office/drawing/2014/main" id="{7DBA9065-0E76-3DF0-20B7-D151A0DD35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1BD7C9-7183-6568-2459-549512A3B4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8F6849-6B77-4755-92F9-146ED7008905}" type="slidenum">
              <a:rPr lang="en-US" smtClean="0"/>
              <a:t>‹#›</a:t>
            </a:fld>
            <a:endParaRPr lang="en-US"/>
          </a:p>
        </p:txBody>
      </p:sp>
    </p:spTree>
    <p:extLst>
      <p:ext uri="{BB962C8B-B14F-4D97-AF65-F5344CB8AC3E}">
        <p14:creationId xmlns:p14="http://schemas.microsoft.com/office/powerpoint/2010/main" val="1151459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5855B-3857-96EC-981F-9D6EB6BC29A4}"/>
              </a:ext>
            </a:extLst>
          </p:cNvPr>
          <p:cNvSpPr>
            <a:spLocks noGrp="1"/>
          </p:cNvSpPr>
          <p:nvPr>
            <p:ph type="ctrTitle"/>
          </p:nvPr>
        </p:nvSpPr>
        <p:spPr/>
        <p:txBody>
          <a:bodyPr>
            <a:normAutofit fontScale="90000"/>
          </a:bodyPr>
          <a:lstStyle/>
          <a:p>
            <a:r>
              <a:rPr lang="en-US" dirty="0">
                <a:latin typeface="Arial" panose="020B0604020202020204" pitchFamily="34" charset="0"/>
                <a:cs typeface="Arial" panose="020B0604020202020204" pitchFamily="34" charset="0"/>
              </a:rPr>
              <a:t>Example of figures and tables we would like to get from Ellen for bird data</a:t>
            </a:r>
          </a:p>
        </p:txBody>
      </p:sp>
      <p:sp>
        <p:nvSpPr>
          <p:cNvPr id="3" name="Subtitle 2">
            <a:extLst>
              <a:ext uri="{FF2B5EF4-FFF2-40B4-BE49-F238E27FC236}">
                <a16:creationId xmlns:a16="http://schemas.microsoft.com/office/drawing/2014/main" id="{31F44326-1056-55D8-6887-07C340E60F63}"/>
              </a:ext>
            </a:extLst>
          </p:cNvPr>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Using VICK as an example</a:t>
            </a:r>
          </a:p>
        </p:txBody>
      </p:sp>
    </p:spTree>
    <p:extLst>
      <p:ext uri="{BB962C8B-B14F-4D97-AF65-F5344CB8AC3E}">
        <p14:creationId xmlns:p14="http://schemas.microsoft.com/office/powerpoint/2010/main" val="1855799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5855B-3857-96EC-981F-9D6EB6BC29A4}"/>
              </a:ext>
            </a:extLst>
          </p:cNvPr>
          <p:cNvSpPr>
            <a:spLocks noGrp="1"/>
          </p:cNvSpPr>
          <p:nvPr>
            <p:ph type="ctrTitle"/>
          </p:nvPr>
        </p:nvSpPr>
        <p:spPr>
          <a:xfrm>
            <a:off x="1524000" y="-147637"/>
            <a:ext cx="9144000" cy="2387600"/>
          </a:xfrm>
        </p:spPr>
        <p:txBody>
          <a:bodyPr>
            <a:normAutofit/>
          </a:bodyPr>
          <a:lstStyle/>
          <a:p>
            <a:pPr algn="l"/>
            <a:r>
              <a:rPr lang="en-US" sz="2500" b="1" dirty="0">
                <a:latin typeface="Arial" panose="020B0604020202020204" pitchFamily="34" charset="0"/>
                <a:cs typeface="Arial" panose="020B0604020202020204" pitchFamily="34" charset="0"/>
              </a:rPr>
              <a:t>As a starting point, select the top 20 bird species (or fewer, if Ellen recommends this) at VICK. The basis for selection could be those species with the highest average number of observations per year or some similar criteria</a:t>
            </a:r>
          </a:p>
        </p:txBody>
      </p:sp>
      <p:sp>
        <p:nvSpPr>
          <p:cNvPr id="3" name="Subtitle 2">
            <a:extLst>
              <a:ext uri="{FF2B5EF4-FFF2-40B4-BE49-F238E27FC236}">
                <a16:creationId xmlns:a16="http://schemas.microsoft.com/office/drawing/2014/main" id="{31F44326-1056-55D8-6887-07C340E60F63}"/>
              </a:ext>
            </a:extLst>
          </p:cNvPr>
          <p:cNvSpPr>
            <a:spLocks noGrp="1"/>
          </p:cNvSpPr>
          <p:nvPr>
            <p:ph type="subTitle" idx="1"/>
          </p:nvPr>
        </p:nvSpPr>
        <p:spPr>
          <a:xfrm>
            <a:off x="1422400" y="2928938"/>
            <a:ext cx="9144000" cy="2963862"/>
          </a:xfrm>
        </p:spPr>
        <p:txBody>
          <a:bodyPr>
            <a:normAutofit lnSpcReduction="10000"/>
          </a:bodyPr>
          <a:lstStyle/>
          <a:p>
            <a:r>
              <a:rPr lang="en-US" dirty="0">
                <a:latin typeface="Arial" panose="020B0604020202020204" pitchFamily="34" charset="0"/>
                <a:cs typeface="Arial" panose="020B0604020202020204" pitchFamily="34" charset="0"/>
              </a:rPr>
              <a:t>Considerations (which may influence the basis of selection): </a:t>
            </a:r>
          </a:p>
          <a:p>
            <a:pPr marL="342900"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From 2009 to 2017, there was a panel design among 60 points, with only a subset of points sampled in each year</a:t>
            </a:r>
          </a:p>
          <a:p>
            <a:pPr marL="342900"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In 2018, just 32 of the 60 points were selected as the final set of long-term points, and the panel design was eliminated, so these 32 points were sampled each year from 2018 onward</a:t>
            </a:r>
          </a:p>
          <a:p>
            <a:pPr marL="342900"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From 2018 onward, each of the 32 points was sampled twice per season</a:t>
            </a:r>
          </a:p>
        </p:txBody>
      </p:sp>
    </p:spTree>
    <p:extLst>
      <p:ext uri="{BB962C8B-B14F-4D97-AF65-F5344CB8AC3E}">
        <p14:creationId xmlns:p14="http://schemas.microsoft.com/office/powerpoint/2010/main" val="1937124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5855B-3857-96EC-981F-9D6EB6BC29A4}"/>
              </a:ext>
            </a:extLst>
          </p:cNvPr>
          <p:cNvSpPr>
            <a:spLocks noGrp="1"/>
          </p:cNvSpPr>
          <p:nvPr>
            <p:ph type="ctrTitle"/>
          </p:nvPr>
        </p:nvSpPr>
        <p:spPr>
          <a:xfrm>
            <a:off x="1354668" y="37610"/>
            <a:ext cx="9838266" cy="1023937"/>
          </a:xfrm>
        </p:spPr>
        <p:txBody>
          <a:bodyPr>
            <a:normAutofit/>
          </a:bodyPr>
          <a:lstStyle/>
          <a:p>
            <a:pPr algn="l"/>
            <a:r>
              <a:rPr lang="en-US" sz="2500" b="1" dirty="0">
                <a:latin typeface="Arial" panose="020B0604020202020204" pitchFamily="34" charset="0"/>
                <a:cs typeface="Arial" panose="020B0604020202020204" pitchFamily="34" charset="0"/>
              </a:rPr>
              <a:t>Using all available points and all years (though other approaches may be better), the top 20 breeding </a:t>
            </a:r>
            <a:r>
              <a:rPr lang="en-US" sz="2500" b="1" dirty="0" err="1">
                <a:latin typeface="Arial" panose="020B0604020202020204" pitchFamily="34" charset="0"/>
                <a:cs typeface="Arial" panose="020B0604020202020204" pitchFamily="34" charset="0"/>
              </a:rPr>
              <a:t>landbirds</a:t>
            </a:r>
            <a:r>
              <a:rPr lang="en-US" sz="2500" b="1" dirty="0">
                <a:latin typeface="Arial" panose="020B0604020202020204" pitchFamily="34" charset="0"/>
                <a:cs typeface="Arial" panose="020B0604020202020204" pitchFamily="34" charset="0"/>
              </a:rPr>
              <a:t> are</a:t>
            </a:r>
          </a:p>
        </p:txBody>
      </p:sp>
      <p:graphicFrame>
        <p:nvGraphicFramePr>
          <p:cNvPr id="7" name="Table 6">
            <a:extLst>
              <a:ext uri="{FF2B5EF4-FFF2-40B4-BE49-F238E27FC236}">
                <a16:creationId xmlns:a16="http://schemas.microsoft.com/office/drawing/2014/main" id="{6E079679-2F33-4CBE-432F-651B13CCFD6C}"/>
              </a:ext>
            </a:extLst>
          </p:cNvPr>
          <p:cNvGraphicFramePr>
            <a:graphicFrameLocks noGrp="1"/>
          </p:cNvGraphicFramePr>
          <p:nvPr>
            <p:extLst>
              <p:ext uri="{D42A27DB-BD31-4B8C-83A1-F6EECF244321}">
                <p14:modId xmlns:p14="http://schemas.microsoft.com/office/powerpoint/2010/main" val="1543377584"/>
              </p:ext>
            </p:extLst>
          </p:nvPr>
        </p:nvGraphicFramePr>
        <p:xfrm>
          <a:off x="1176867" y="1340771"/>
          <a:ext cx="9838266" cy="5159865"/>
        </p:xfrm>
        <a:graphic>
          <a:graphicData uri="http://schemas.openxmlformats.org/drawingml/2006/table">
            <a:tbl>
              <a:tblPr>
                <a:tableStyleId>{5C22544A-7EE6-4342-B048-85BDC9FD1C3A}</a:tableStyleId>
              </a:tblPr>
              <a:tblGrid>
                <a:gridCol w="3860586">
                  <a:extLst>
                    <a:ext uri="{9D8B030D-6E8A-4147-A177-3AD203B41FA5}">
                      <a16:colId xmlns:a16="http://schemas.microsoft.com/office/drawing/2014/main" val="3928924588"/>
                    </a:ext>
                  </a:extLst>
                </a:gridCol>
                <a:gridCol w="1992560">
                  <a:extLst>
                    <a:ext uri="{9D8B030D-6E8A-4147-A177-3AD203B41FA5}">
                      <a16:colId xmlns:a16="http://schemas.microsoft.com/office/drawing/2014/main" val="3508610087"/>
                    </a:ext>
                  </a:extLst>
                </a:gridCol>
                <a:gridCol w="1992560">
                  <a:extLst>
                    <a:ext uri="{9D8B030D-6E8A-4147-A177-3AD203B41FA5}">
                      <a16:colId xmlns:a16="http://schemas.microsoft.com/office/drawing/2014/main" val="518838773"/>
                    </a:ext>
                  </a:extLst>
                </a:gridCol>
                <a:gridCol w="1992560">
                  <a:extLst>
                    <a:ext uri="{9D8B030D-6E8A-4147-A177-3AD203B41FA5}">
                      <a16:colId xmlns:a16="http://schemas.microsoft.com/office/drawing/2014/main" val="3736556163"/>
                    </a:ext>
                  </a:extLst>
                </a:gridCol>
              </a:tblGrid>
              <a:tr h="160622">
                <a:tc>
                  <a:txBody>
                    <a:bodyPr/>
                    <a:lstStyle/>
                    <a:p>
                      <a:pPr algn="l" fontAlgn="b"/>
                      <a:r>
                        <a:rPr lang="en-US" sz="1500" b="1" u="none" strike="noStrike">
                          <a:effectLst/>
                          <a:latin typeface="Arial" panose="020B0604020202020204" pitchFamily="34" charset="0"/>
                          <a:cs typeface="Arial" panose="020B0604020202020204" pitchFamily="34" charset="0"/>
                        </a:rPr>
                        <a:t>ScientificName</a:t>
                      </a:r>
                      <a:endParaRPr lang="en-US" sz="1500" b="1"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l" fontAlgn="b"/>
                      <a:r>
                        <a:rPr lang="en-US" sz="1500" b="1" u="none" strike="noStrike">
                          <a:effectLst/>
                          <a:latin typeface="Arial" panose="020B0604020202020204" pitchFamily="34" charset="0"/>
                          <a:cs typeface="Arial" panose="020B0604020202020204" pitchFamily="34" charset="0"/>
                        </a:rPr>
                        <a:t>CommonName</a:t>
                      </a:r>
                      <a:endParaRPr lang="en-US" sz="1500" b="1"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l" fontAlgn="b"/>
                      <a:r>
                        <a:rPr lang="en-US" sz="1500" b="1" u="none" strike="noStrike">
                          <a:effectLst/>
                          <a:latin typeface="Arial" panose="020B0604020202020204" pitchFamily="34" charset="0"/>
                          <a:cs typeface="Arial" panose="020B0604020202020204" pitchFamily="34" charset="0"/>
                        </a:rPr>
                        <a:t>Grand Total</a:t>
                      </a:r>
                      <a:endParaRPr lang="en-US" sz="1500" b="1"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l" fontAlgn="b"/>
                      <a:r>
                        <a:rPr lang="en-US" sz="1500" b="1" u="none" strike="noStrike" dirty="0">
                          <a:effectLst/>
                          <a:latin typeface="Arial" panose="020B0604020202020204" pitchFamily="34" charset="0"/>
                          <a:cs typeface="Arial" panose="020B0604020202020204" pitchFamily="34" charset="0"/>
                        </a:rPr>
                        <a:t>mean per year</a:t>
                      </a:r>
                      <a:endParaRPr lang="en-US" sz="1500" b="1" i="0" u="none" strike="noStrike" dirty="0">
                        <a:solidFill>
                          <a:srgbClr val="000000"/>
                        </a:solidFill>
                        <a:effectLst/>
                        <a:latin typeface="Arial" panose="020B0604020202020204" pitchFamily="34" charset="0"/>
                        <a:cs typeface="Arial" panose="020B0604020202020204" pitchFamily="34" charset="0"/>
                      </a:endParaRPr>
                    </a:p>
                  </a:txBody>
                  <a:tcPr marL="1735" marR="1735" marT="1735" marB="0" anchor="b"/>
                </a:tc>
                <a:extLst>
                  <a:ext uri="{0D108BD9-81ED-4DB2-BD59-A6C34878D82A}">
                    <a16:rowId xmlns:a16="http://schemas.microsoft.com/office/drawing/2014/main" val="2176020662"/>
                  </a:ext>
                </a:extLst>
              </a:tr>
              <a:tr h="184964">
                <a:tc>
                  <a:txBody>
                    <a:bodyPr/>
                    <a:lstStyle/>
                    <a:p>
                      <a:pPr algn="l" fontAlgn="b"/>
                      <a:r>
                        <a:rPr lang="en-US" sz="1500" u="none" strike="noStrike">
                          <a:effectLst/>
                          <a:latin typeface="Arial" panose="020B0604020202020204" pitchFamily="34" charset="0"/>
                          <a:cs typeface="Arial" panose="020B0604020202020204" pitchFamily="34" charset="0"/>
                        </a:rPr>
                        <a:t>Cardinalis cardinalis</a:t>
                      </a:r>
                      <a:endParaRPr lang="en-US" sz="1500" b="1"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l" fontAlgn="b"/>
                      <a:r>
                        <a:rPr lang="en-US" sz="1500" u="none" strike="noStrike">
                          <a:effectLst/>
                          <a:latin typeface="Arial" panose="020B0604020202020204" pitchFamily="34" charset="0"/>
                          <a:cs typeface="Arial" panose="020B0604020202020204" pitchFamily="34" charset="0"/>
                        </a:rPr>
                        <a:t>northern cardinal</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2478</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177</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extLst>
                  <a:ext uri="{0D108BD9-81ED-4DB2-BD59-A6C34878D82A}">
                    <a16:rowId xmlns:a16="http://schemas.microsoft.com/office/drawing/2014/main" val="988770087"/>
                  </a:ext>
                </a:extLst>
              </a:tr>
              <a:tr h="368193">
                <a:tc>
                  <a:txBody>
                    <a:bodyPr/>
                    <a:lstStyle/>
                    <a:p>
                      <a:pPr algn="l" fontAlgn="b"/>
                      <a:r>
                        <a:rPr lang="en-US" sz="1500" u="none" strike="noStrike">
                          <a:effectLst/>
                          <a:latin typeface="Arial" panose="020B0604020202020204" pitchFamily="34" charset="0"/>
                          <a:cs typeface="Arial" panose="020B0604020202020204" pitchFamily="34" charset="0"/>
                        </a:rPr>
                        <a:t>Melanerpes carolinus</a:t>
                      </a:r>
                      <a:endParaRPr lang="en-US" sz="1500" b="1"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l" fontAlgn="b"/>
                      <a:r>
                        <a:rPr lang="en-US" sz="1500" u="none" strike="noStrike">
                          <a:effectLst/>
                          <a:latin typeface="Arial" panose="020B0604020202020204" pitchFamily="34" charset="0"/>
                          <a:cs typeface="Arial" panose="020B0604020202020204" pitchFamily="34" charset="0"/>
                        </a:rPr>
                        <a:t>red-bellied woodpecker</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1295</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93</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extLst>
                  <a:ext uri="{0D108BD9-81ED-4DB2-BD59-A6C34878D82A}">
                    <a16:rowId xmlns:a16="http://schemas.microsoft.com/office/drawing/2014/main" val="2574530092"/>
                  </a:ext>
                </a:extLst>
              </a:tr>
              <a:tr h="184964">
                <a:tc>
                  <a:txBody>
                    <a:bodyPr/>
                    <a:lstStyle/>
                    <a:p>
                      <a:pPr algn="l" fontAlgn="b"/>
                      <a:r>
                        <a:rPr lang="en-US" sz="1500" u="none" strike="noStrike">
                          <a:effectLst/>
                          <a:latin typeface="Arial" panose="020B0604020202020204" pitchFamily="34" charset="0"/>
                          <a:cs typeface="Arial" panose="020B0604020202020204" pitchFamily="34" charset="0"/>
                        </a:rPr>
                        <a:t>Thryothorus ludovicianus</a:t>
                      </a:r>
                      <a:endParaRPr lang="en-US" sz="1500" b="1"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l" fontAlgn="b"/>
                      <a:r>
                        <a:rPr lang="en-US" sz="1500" u="none" strike="noStrike">
                          <a:effectLst/>
                          <a:latin typeface="Arial" panose="020B0604020202020204" pitchFamily="34" charset="0"/>
                          <a:cs typeface="Arial" panose="020B0604020202020204" pitchFamily="34" charset="0"/>
                        </a:rPr>
                        <a:t>Carolina wren</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877</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63</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extLst>
                  <a:ext uri="{0D108BD9-81ED-4DB2-BD59-A6C34878D82A}">
                    <a16:rowId xmlns:a16="http://schemas.microsoft.com/office/drawing/2014/main" val="1548269699"/>
                  </a:ext>
                </a:extLst>
              </a:tr>
              <a:tr h="276578">
                <a:tc>
                  <a:txBody>
                    <a:bodyPr/>
                    <a:lstStyle/>
                    <a:p>
                      <a:pPr algn="l" fontAlgn="b"/>
                      <a:r>
                        <a:rPr lang="en-US" sz="1500" u="none" strike="noStrike">
                          <a:effectLst/>
                          <a:latin typeface="Arial" panose="020B0604020202020204" pitchFamily="34" charset="0"/>
                          <a:cs typeface="Arial" panose="020B0604020202020204" pitchFamily="34" charset="0"/>
                        </a:rPr>
                        <a:t>Molothrus ater</a:t>
                      </a:r>
                      <a:endParaRPr lang="en-US" sz="1500" b="1"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l" fontAlgn="b"/>
                      <a:r>
                        <a:rPr lang="en-US" sz="1500" u="none" strike="noStrike">
                          <a:effectLst/>
                          <a:latin typeface="Arial" panose="020B0604020202020204" pitchFamily="34" charset="0"/>
                          <a:cs typeface="Arial" panose="020B0604020202020204" pitchFamily="34" charset="0"/>
                        </a:rPr>
                        <a:t>brown-headed cowbird</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852</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61</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extLst>
                  <a:ext uri="{0D108BD9-81ED-4DB2-BD59-A6C34878D82A}">
                    <a16:rowId xmlns:a16="http://schemas.microsoft.com/office/drawing/2014/main" val="2550310568"/>
                  </a:ext>
                </a:extLst>
              </a:tr>
              <a:tr h="102372">
                <a:tc>
                  <a:txBody>
                    <a:bodyPr/>
                    <a:lstStyle/>
                    <a:p>
                      <a:pPr algn="l" fontAlgn="b"/>
                      <a:r>
                        <a:rPr lang="en-US" sz="1500" u="none" strike="noStrike">
                          <a:effectLst/>
                          <a:latin typeface="Arial" panose="020B0604020202020204" pitchFamily="34" charset="0"/>
                          <a:cs typeface="Arial" panose="020B0604020202020204" pitchFamily="34" charset="0"/>
                        </a:rPr>
                        <a:t>Cyanocitta cristata</a:t>
                      </a:r>
                      <a:endParaRPr lang="en-US" sz="1500" b="1"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l" fontAlgn="b"/>
                      <a:r>
                        <a:rPr lang="en-US" sz="1500" u="none" strike="noStrike">
                          <a:effectLst/>
                          <a:latin typeface="Arial" panose="020B0604020202020204" pitchFamily="34" charset="0"/>
                          <a:cs typeface="Arial" panose="020B0604020202020204" pitchFamily="34" charset="0"/>
                        </a:rPr>
                        <a:t>blue jay</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755</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54</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extLst>
                  <a:ext uri="{0D108BD9-81ED-4DB2-BD59-A6C34878D82A}">
                    <a16:rowId xmlns:a16="http://schemas.microsoft.com/office/drawing/2014/main" val="3355608380"/>
                  </a:ext>
                </a:extLst>
              </a:tr>
              <a:tr h="276578">
                <a:tc>
                  <a:txBody>
                    <a:bodyPr/>
                    <a:lstStyle/>
                    <a:p>
                      <a:pPr algn="l" fontAlgn="b"/>
                      <a:r>
                        <a:rPr lang="en-US" sz="1500" u="none" strike="noStrike">
                          <a:effectLst/>
                          <a:latin typeface="Arial" panose="020B0604020202020204" pitchFamily="34" charset="0"/>
                          <a:cs typeface="Arial" panose="020B0604020202020204" pitchFamily="34" charset="0"/>
                        </a:rPr>
                        <a:t>Coccyzus americanus</a:t>
                      </a:r>
                      <a:endParaRPr lang="en-US" sz="1500" b="1"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l" fontAlgn="b"/>
                      <a:r>
                        <a:rPr lang="en-US" sz="1500" u="none" strike="noStrike">
                          <a:effectLst/>
                          <a:latin typeface="Arial" panose="020B0604020202020204" pitchFamily="34" charset="0"/>
                          <a:cs typeface="Arial" panose="020B0604020202020204" pitchFamily="34" charset="0"/>
                        </a:rPr>
                        <a:t>yellow-billed cuckoo</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723</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52</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extLst>
                  <a:ext uri="{0D108BD9-81ED-4DB2-BD59-A6C34878D82A}">
                    <a16:rowId xmlns:a16="http://schemas.microsoft.com/office/drawing/2014/main" val="2606533150"/>
                  </a:ext>
                </a:extLst>
              </a:tr>
              <a:tr h="184964">
                <a:tc>
                  <a:txBody>
                    <a:bodyPr/>
                    <a:lstStyle/>
                    <a:p>
                      <a:pPr algn="l" fontAlgn="b"/>
                      <a:r>
                        <a:rPr lang="en-US" sz="1500" u="none" strike="noStrike" dirty="0">
                          <a:effectLst/>
                          <a:latin typeface="Arial" panose="020B0604020202020204" pitchFamily="34" charset="0"/>
                          <a:cs typeface="Arial" panose="020B0604020202020204" pitchFamily="34" charset="0"/>
                        </a:rPr>
                        <a:t>Parus bicolor</a:t>
                      </a:r>
                      <a:endParaRPr lang="en-US" sz="1500" b="1" i="0" u="none" strike="noStrike" dirty="0">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l" fontAlgn="b"/>
                      <a:r>
                        <a:rPr lang="en-US" sz="1500" u="none" strike="noStrike">
                          <a:effectLst/>
                          <a:latin typeface="Arial" panose="020B0604020202020204" pitchFamily="34" charset="0"/>
                          <a:cs typeface="Arial" panose="020B0604020202020204" pitchFamily="34" charset="0"/>
                        </a:rPr>
                        <a:t>tufted titmouse</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723</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52</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extLst>
                  <a:ext uri="{0D108BD9-81ED-4DB2-BD59-A6C34878D82A}">
                    <a16:rowId xmlns:a16="http://schemas.microsoft.com/office/drawing/2014/main" val="414020987"/>
                  </a:ext>
                </a:extLst>
              </a:tr>
              <a:tr h="184964">
                <a:tc>
                  <a:txBody>
                    <a:bodyPr/>
                    <a:lstStyle/>
                    <a:p>
                      <a:pPr algn="l" fontAlgn="b"/>
                      <a:r>
                        <a:rPr lang="en-US" sz="1500" u="none" strike="noStrike">
                          <a:effectLst/>
                          <a:latin typeface="Arial" panose="020B0604020202020204" pitchFamily="34" charset="0"/>
                          <a:cs typeface="Arial" panose="020B0604020202020204" pitchFamily="34" charset="0"/>
                        </a:rPr>
                        <a:t>Vireo griseus</a:t>
                      </a:r>
                      <a:endParaRPr lang="en-US" sz="1500" b="1"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l" fontAlgn="b"/>
                      <a:r>
                        <a:rPr lang="en-US" sz="1500" u="none" strike="noStrike">
                          <a:effectLst/>
                          <a:latin typeface="Arial" panose="020B0604020202020204" pitchFamily="34" charset="0"/>
                          <a:cs typeface="Arial" panose="020B0604020202020204" pitchFamily="34" charset="0"/>
                        </a:rPr>
                        <a:t>white-eyed vireo</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619</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44</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extLst>
                  <a:ext uri="{0D108BD9-81ED-4DB2-BD59-A6C34878D82A}">
                    <a16:rowId xmlns:a16="http://schemas.microsoft.com/office/drawing/2014/main" val="3530489925"/>
                  </a:ext>
                </a:extLst>
              </a:tr>
              <a:tr h="184964">
                <a:tc>
                  <a:txBody>
                    <a:bodyPr/>
                    <a:lstStyle/>
                    <a:p>
                      <a:pPr algn="l" fontAlgn="b"/>
                      <a:r>
                        <a:rPr lang="en-US" sz="1500" u="none" strike="noStrike">
                          <a:effectLst/>
                          <a:latin typeface="Arial" panose="020B0604020202020204" pitchFamily="34" charset="0"/>
                          <a:cs typeface="Arial" panose="020B0604020202020204" pitchFamily="34" charset="0"/>
                        </a:rPr>
                        <a:t>Piranga rubra</a:t>
                      </a:r>
                      <a:endParaRPr lang="en-US" sz="1500" b="1"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l" fontAlgn="b"/>
                      <a:r>
                        <a:rPr lang="en-US" sz="1500" u="none" strike="noStrike">
                          <a:effectLst/>
                          <a:latin typeface="Arial" panose="020B0604020202020204" pitchFamily="34" charset="0"/>
                          <a:cs typeface="Arial" panose="020B0604020202020204" pitchFamily="34" charset="0"/>
                        </a:rPr>
                        <a:t>summer tanager</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557</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40</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extLst>
                  <a:ext uri="{0D108BD9-81ED-4DB2-BD59-A6C34878D82A}">
                    <a16:rowId xmlns:a16="http://schemas.microsoft.com/office/drawing/2014/main" val="2433495620"/>
                  </a:ext>
                </a:extLst>
              </a:tr>
              <a:tr h="184964">
                <a:tc>
                  <a:txBody>
                    <a:bodyPr/>
                    <a:lstStyle/>
                    <a:p>
                      <a:pPr algn="l" fontAlgn="b"/>
                      <a:r>
                        <a:rPr lang="en-US" sz="1500" u="none" strike="noStrike">
                          <a:effectLst/>
                          <a:latin typeface="Arial" panose="020B0604020202020204" pitchFamily="34" charset="0"/>
                          <a:cs typeface="Arial" panose="020B0604020202020204" pitchFamily="34" charset="0"/>
                        </a:rPr>
                        <a:t>Empidonax virescens</a:t>
                      </a:r>
                      <a:endParaRPr lang="en-US" sz="1500" b="1"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l" fontAlgn="b"/>
                      <a:r>
                        <a:rPr lang="en-US" sz="1500" u="none" strike="noStrike">
                          <a:effectLst/>
                          <a:latin typeface="Arial" panose="020B0604020202020204" pitchFamily="34" charset="0"/>
                          <a:cs typeface="Arial" panose="020B0604020202020204" pitchFamily="34" charset="0"/>
                        </a:rPr>
                        <a:t>Acadian flycatcher</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536</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38</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extLst>
                  <a:ext uri="{0D108BD9-81ED-4DB2-BD59-A6C34878D82A}">
                    <a16:rowId xmlns:a16="http://schemas.microsoft.com/office/drawing/2014/main" val="1337354871"/>
                  </a:ext>
                </a:extLst>
              </a:tr>
              <a:tr h="184964">
                <a:tc>
                  <a:txBody>
                    <a:bodyPr/>
                    <a:lstStyle/>
                    <a:p>
                      <a:pPr algn="l" fontAlgn="b"/>
                      <a:r>
                        <a:rPr lang="en-US" sz="1500" u="none" strike="noStrike">
                          <a:effectLst/>
                          <a:latin typeface="Arial" panose="020B0604020202020204" pitchFamily="34" charset="0"/>
                          <a:cs typeface="Arial" panose="020B0604020202020204" pitchFamily="34" charset="0"/>
                        </a:rPr>
                        <a:t>Passerina cyanea</a:t>
                      </a:r>
                      <a:endParaRPr lang="en-US" sz="1500" b="1"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l" fontAlgn="b"/>
                      <a:r>
                        <a:rPr lang="en-US" sz="1500" u="none" strike="noStrike">
                          <a:effectLst/>
                          <a:latin typeface="Arial" panose="020B0604020202020204" pitchFamily="34" charset="0"/>
                          <a:cs typeface="Arial" panose="020B0604020202020204" pitchFamily="34" charset="0"/>
                        </a:rPr>
                        <a:t>indigo bunting</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535</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38</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extLst>
                  <a:ext uri="{0D108BD9-81ED-4DB2-BD59-A6C34878D82A}">
                    <a16:rowId xmlns:a16="http://schemas.microsoft.com/office/drawing/2014/main" val="1698096511"/>
                  </a:ext>
                </a:extLst>
              </a:tr>
              <a:tr h="184964">
                <a:tc>
                  <a:txBody>
                    <a:bodyPr/>
                    <a:lstStyle/>
                    <a:p>
                      <a:pPr algn="l" fontAlgn="b"/>
                      <a:r>
                        <a:rPr lang="en-US" sz="1500" u="none" strike="noStrike">
                          <a:effectLst/>
                          <a:latin typeface="Arial" panose="020B0604020202020204" pitchFamily="34" charset="0"/>
                          <a:cs typeface="Arial" panose="020B0604020202020204" pitchFamily="34" charset="0"/>
                        </a:rPr>
                        <a:t>Hylocichla mustelina</a:t>
                      </a:r>
                      <a:endParaRPr lang="en-US" sz="1500" b="1"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l" fontAlgn="b"/>
                      <a:r>
                        <a:rPr lang="en-US" sz="1500" u="none" strike="noStrike">
                          <a:effectLst/>
                          <a:latin typeface="Arial" panose="020B0604020202020204" pitchFamily="34" charset="0"/>
                          <a:cs typeface="Arial" panose="020B0604020202020204" pitchFamily="34" charset="0"/>
                        </a:rPr>
                        <a:t>wood thrush</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491</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35</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extLst>
                  <a:ext uri="{0D108BD9-81ED-4DB2-BD59-A6C34878D82A}">
                    <a16:rowId xmlns:a16="http://schemas.microsoft.com/office/drawing/2014/main" val="1014285415"/>
                  </a:ext>
                </a:extLst>
              </a:tr>
              <a:tr h="184964">
                <a:tc>
                  <a:txBody>
                    <a:bodyPr/>
                    <a:lstStyle/>
                    <a:p>
                      <a:pPr algn="l" fontAlgn="b"/>
                      <a:r>
                        <a:rPr lang="en-US" sz="1500" u="none" strike="noStrike">
                          <a:effectLst/>
                          <a:latin typeface="Arial" panose="020B0604020202020204" pitchFamily="34" charset="0"/>
                          <a:cs typeface="Arial" panose="020B0604020202020204" pitchFamily="34" charset="0"/>
                        </a:rPr>
                        <a:t>Poecile carolinensis</a:t>
                      </a:r>
                      <a:endParaRPr lang="en-US" sz="1500" b="1"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l" fontAlgn="b"/>
                      <a:r>
                        <a:rPr lang="en-US" sz="1500" u="none" strike="noStrike">
                          <a:effectLst/>
                          <a:latin typeface="Arial" panose="020B0604020202020204" pitchFamily="34" charset="0"/>
                          <a:cs typeface="Arial" panose="020B0604020202020204" pitchFamily="34" charset="0"/>
                        </a:rPr>
                        <a:t>Carolina chickadee</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473</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34</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extLst>
                  <a:ext uri="{0D108BD9-81ED-4DB2-BD59-A6C34878D82A}">
                    <a16:rowId xmlns:a16="http://schemas.microsoft.com/office/drawing/2014/main" val="3549834446"/>
                  </a:ext>
                </a:extLst>
              </a:tr>
              <a:tr h="184964">
                <a:tc>
                  <a:txBody>
                    <a:bodyPr/>
                    <a:lstStyle/>
                    <a:p>
                      <a:pPr algn="l" fontAlgn="b"/>
                      <a:r>
                        <a:rPr lang="en-US" sz="1500" u="none" strike="noStrike">
                          <a:effectLst/>
                          <a:latin typeface="Arial" panose="020B0604020202020204" pitchFamily="34" charset="0"/>
                          <a:cs typeface="Arial" panose="020B0604020202020204" pitchFamily="34" charset="0"/>
                        </a:rPr>
                        <a:t>Vireo olivaceus</a:t>
                      </a:r>
                      <a:endParaRPr lang="en-US" sz="1500" b="1"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l" fontAlgn="b"/>
                      <a:r>
                        <a:rPr lang="en-US" sz="1500" u="none" strike="noStrike">
                          <a:effectLst/>
                          <a:latin typeface="Arial" panose="020B0604020202020204" pitchFamily="34" charset="0"/>
                          <a:cs typeface="Arial" panose="020B0604020202020204" pitchFamily="34" charset="0"/>
                        </a:rPr>
                        <a:t>red-eyed vireo</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394</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28</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extLst>
                  <a:ext uri="{0D108BD9-81ED-4DB2-BD59-A6C34878D82A}">
                    <a16:rowId xmlns:a16="http://schemas.microsoft.com/office/drawing/2014/main" val="2002196944"/>
                  </a:ext>
                </a:extLst>
              </a:tr>
              <a:tr h="184964">
                <a:tc>
                  <a:txBody>
                    <a:bodyPr/>
                    <a:lstStyle/>
                    <a:p>
                      <a:pPr algn="l" fontAlgn="b"/>
                      <a:r>
                        <a:rPr lang="en-US" sz="1500" u="none" strike="noStrike">
                          <a:effectLst/>
                          <a:latin typeface="Arial" panose="020B0604020202020204" pitchFamily="34" charset="0"/>
                          <a:cs typeface="Arial" panose="020B0604020202020204" pitchFamily="34" charset="0"/>
                        </a:rPr>
                        <a:t>Wilsonia citrina</a:t>
                      </a:r>
                      <a:endParaRPr lang="en-US" sz="1500" b="1"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l" fontAlgn="b"/>
                      <a:r>
                        <a:rPr lang="en-US" sz="1500" u="none" strike="noStrike">
                          <a:effectLst/>
                          <a:latin typeface="Arial" panose="020B0604020202020204" pitchFamily="34" charset="0"/>
                          <a:cs typeface="Arial" panose="020B0604020202020204" pitchFamily="34" charset="0"/>
                        </a:rPr>
                        <a:t>hooded warbler</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382</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27</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extLst>
                  <a:ext uri="{0D108BD9-81ED-4DB2-BD59-A6C34878D82A}">
                    <a16:rowId xmlns:a16="http://schemas.microsoft.com/office/drawing/2014/main" val="1237758256"/>
                  </a:ext>
                </a:extLst>
              </a:tr>
              <a:tr h="276578">
                <a:tc>
                  <a:txBody>
                    <a:bodyPr/>
                    <a:lstStyle/>
                    <a:p>
                      <a:pPr algn="l" fontAlgn="b"/>
                      <a:r>
                        <a:rPr lang="en-US" sz="1500" u="none" strike="noStrike">
                          <a:effectLst/>
                          <a:latin typeface="Arial" panose="020B0604020202020204" pitchFamily="34" charset="0"/>
                          <a:cs typeface="Arial" panose="020B0604020202020204" pitchFamily="34" charset="0"/>
                        </a:rPr>
                        <a:t>Polioptila caerulea</a:t>
                      </a:r>
                      <a:endParaRPr lang="en-US" sz="1500" b="1"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l" fontAlgn="b"/>
                      <a:r>
                        <a:rPr lang="en-US" sz="1500" u="none" strike="noStrike">
                          <a:effectLst/>
                          <a:latin typeface="Arial" panose="020B0604020202020204" pitchFamily="34" charset="0"/>
                          <a:cs typeface="Arial" panose="020B0604020202020204" pitchFamily="34" charset="0"/>
                        </a:rPr>
                        <a:t>blue-gray gnatcatcher</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375</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27</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extLst>
                  <a:ext uri="{0D108BD9-81ED-4DB2-BD59-A6C34878D82A}">
                    <a16:rowId xmlns:a16="http://schemas.microsoft.com/office/drawing/2014/main" val="2958347821"/>
                  </a:ext>
                </a:extLst>
              </a:tr>
              <a:tr h="276578">
                <a:tc>
                  <a:txBody>
                    <a:bodyPr/>
                    <a:lstStyle/>
                    <a:p>
                      <a:pPr algn="l" fontAlgn="b"/>
                      <a:r>
                        <a:rPr lang="en-US" sz="1500" u="none" strike="noStrike">
                          <a:effectLst/>
                          <a:latin typeface="Arial" panose="020B0604020202020204" pitchFamily="34" charset="0"/>
                          <a:cs typeface="Arial" panose="020B0604020202020204" pitchFamily="34" charset="0"/>
                        </a:rPr>
                        <a:t>Mimus polyglottos</a:t>
                      </a:r>
                      <a:endParaRPr lang="en-US" sz="1500" b="1"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l" fontAlgn="b"/>
                      <a:r>
                        <a:rPr lang="en-US" sz="1500" u="none" strike="noStrike">
                          <a:effectLst/>
                          <a:latin typeface="Arial" panose="020B0604020202020204" pitchFamily="34" charset="0"/>
                          <a:cs typeface="Arial" panose="020B0604020202020204" pitchFamily="34" charset="0"/>
                        </a:rPr>
                        <a:t>northern mockingbird</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254</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18</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extLst>
                  <a:ext uri="{0D108BD9-81ED-4DB2-BD59-A6C34878D82A}">
                    <a16:rowId xmlns:a16="http://schemas.microsoft.com/office/drawing/2014/main" val="325688940"/>
                  </a:ext>
                </a:extLst>
              </a:tr>
              <a:tr h="184964">
                <a:tc>
                  <a:txBody>
                    <a:bodyPr/>
                    <a:lstStyle/>
                    <a:p>
                      <a:pPr algn="l" fontAlgn="b"/>
                      <a:r>
                        <a:rPr lang="en-US" sz="1500" u="none" strike="noStrike" dirty="0">
                          <a:effectLst/>
                          <a:latin typeface="Arial" panose="020B0604020202020204" pitchFamily="34" charset="0"/>
                          <a:cs typeface="Arial" panose="020B0604020202020204" pitchFamily="34" charset="0"/>
                        </a:rPr>
                        <a:t>Zenaida macroura</a:t>
                      </a:r>
                      <a:endParaRPr lang="en-US" sz="1500" b="1" i="0" u="none" strike="noStrike" dirty="0">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l" fontAlgn="b"/>
                      <a:r>
                        <a:rPr lang="en-US" sz="1500" u="none" strike="noStrike">
                          <a:effectLst/>
                          <a:latin typeface="Arial" panose="020B0604020202020204" pitchFamily="34" charset="0"/>
                          <a:cs typeface="Arial" panose="020B0604020202020204" pitchFamily="34" charset="0"/>
                        </a:rPr>
                        <a:t>mourning dove</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251</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18</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extLst>
                  <a:ext uri="{0D108BD9-81ED-4DB2-BD59-A6C34878D82A}">
                    <a16:rowId xmlns:a16="http://schemas.microsoft.com/office/drawing/2014/main" val="2217362784"/>
                  </a:ext>
                </a:extLst>
              </a:tr>
              <a:tr h="184964">
                <a:tc>
                  <a:txBody>
                    <a:bodyPr/>
                    <a:lstStyle/>
                    <a:p>
                      <a:pPr algn="l" fontAlgn="b"/>
                      <a:r>
                        <a:rPr lang="en-US" sz="1500" u="none" strike="noStrike">
                          <a:effectLst/>
                          <a:latin typeface="Arial" panose="020B0604020202020204" pitchFamily="34" charset="0"/>
                          <a:cs typeface="Arial" panose="020B0604020202020204" pitchFamily="34" charset="0"/>
                        </a:rPr>
                        <a:t>Corvus brachyrhynchos</a:t>
                      </a:r>
                      <a:endParaRPr lang="en-US" sz="1500" b="1"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l" fontAlgn="b"/>
                      <a:r>
                        <a:rPr lang="en-US" sz="1500" u="none" strike="noStrike">
                          <a:effectLst/>
                          <a:latin typeface="Arial" panose="020B0604020202020204" pitchFamily="34" charset="0"/>
                          <a:cs typeface="Arial" panose="020B0604020202020204" pitchFamily="34" charset="0"/>
                        </a:rPr>
                        <a:t>American crow</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250</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18</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extLst>
                  <a:ext uri="{0D108BD9-81ED-4DB2-BD59-A6C34878D82A}">
                    <a16:rowId xmlns:a16="http://schemas.microsoft.com/office/drawing/2014/main" val="1821044076"/>
                  </a:ext>
                </a:extLst>
              </a:tr>
              <a:tr h="184964">
                <a:tc>
                  <a:txBody>
                    <a:bodyPr/>
                    <a:lstStyle/>
                    <a:p>
                      <a:pPr algn="l" fontAlgn="b"/>
                      <a:r>
                        <a:rPr lang="en-US" sz="1500" u="none" strike="noStrike">
                          <a:effectLst/>
                          <a:latin typeface="Arial" panose="020B0604020202020204" pitchFamily="34" charset="0"/>
                          <a:cs typeface="Arial" panose="020B0604020202020204" pitchFamily="34" charset="0"/>
                        </a:rPr>
                        <a:t>Icterus spurius</a:t>
                      </a:r>
                      <a:endParaRPr lang="en-US" sz="1500" b="1"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l" fontAlgn="b"/>
                      <a:r>
                        <a:rPr lang="en-US" sz="1500" u="none" strike="noStrike">
                          <a:effectLst/>
                          <a:latin typeface="Arial" panose="020B0604020202020204" pitchFamily="34" charset="0"/>
                          <a:cs typeface="Arial" panose="020B0604020202020204" pitchFamily="34" charset="0"/>
                        </a:rPr>
                        <a:t>orchard oriole</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a:effectLst/>
                          <a:latin typeface="Arial" panose="020B0604020202020204" pitchFamily="34" charset="0"/>
                          <a:cs typeface="Arial" panose="020B0604020202020204" pitchFamily="34" charset="0"/>
                        </a:rPr>
                        <a:t>217</a:t>
                      </a:r>
                      <a:endParaRPr lang="en-US" sz="1500" b="0" i="0" u="none" strike="noStrike">
                        <a:solidFill>
                          <a:srgbClr val="000000"/>
                        </a:solidFill>
                        <a:effectLst/>
                        <a:latin typeface="Arial" panose="020B0604020202020204" pitchFamily="34" charset="0"/>
                        <a:cs typeface="Arial" panose="020B0604020202020204" pitchFamily="34" charset="0"/>
                      </a:endParaRPr>
                    </a:p>
                  </a:txBody>
                  <a:tcPr marL="1735" marR="1735" marT="1735" marB="0" anchor="b"/>
                </a:tc>
                <a:tc>
                  <a:txBody>
                    <a:bodyPr/>
                    <a:lstStyle/>
                    <a:p>
                      <a:pPr algn="r" fontAlgn="b"/>
                      <a:r>
                        <a:rPr lang="en-US" sz="1500" u="none" strike="noStrike" dirty="0">
                          <a:effectLst/>
                          <a:latin typeface="Arial" panose="020B0604020202020204" pitchFamily="34" charset="0"/>
                          <a:cs typeface="Arial" panose="020B0604020202020204" pitchFamily="34" charset="0"/>
                        </a:rPr>
                        <a:t>16</a:t>
                      </a:r>
                      <a:endParaRPr lang="en-US" sz="1500" b="0" i="0" u="none" strike="noStrike" dirty="0">
                        <a:solidFill>
                          <a:srgbClr val="000000"/>
                        </a:solidFill>
                        <a:effectLst/>
                        <a:latin typeface="Arial" panose="020B0604020202020204" pitchFamily="34" charset="0"/>
                        <a:cs typeface="Arial" panose="020B0604020202020204" pitchFamily="34" charset="0"/>
                      </a:endParaRPr>
                    </a:p>
                  </a:txBody>
                  <a:tcPr marL="1735" marR="1735" marT="1735" marB="0" anchor="b"/>
                </a:tc>
                <a:extLst>
                  <a:ext uri="{0D108BD9-81ED-4DB2-BD59-A6C34878D82A}">
                    <a16:rowId xmlns:a16="http://schemas.microsoft.com/office/drawing/2014/main" val="3450516798"/>
                  </a:ext>
                </a:extLst>
              </a:tr>
            </a:tbl>
          </a:graphicData>
        </a:graphic>
      </p:graphicFrame>
    </p:spTree>
    <p:extLst>
      <p:ext uri="{BB962C8B-B14F-4D97-AF65-F5344CB8AC3E}">
        <p14:creationId xmlns:p14="http://schemas.microsoft.com/office/powerpoint/2010/main" val="1923470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5855B-3857-96EC-981F-9D6EB6BC29A4}"/>
              </a:ext>
            </a:extLst>
          </p:cNvPr>
          <p:cNvSpPr>
            <a:spLocks noGrp="1"/>
          </p:cNvSpPr>
          <p:nvPr>
            <p:ph type="ctrTitle"/>
          </p:nvPr>
        </p:nvSpPr>
        <p:spPr>
          <a:xfrm>
            <a:off x="336884" y="2405063"/>
            <a:ext cx="11662610" cy="1023937"/>
          </a:xfrm>
        </p:spPr>
        <p:txBody>
          <a:bodyPr>
            <a:noAutofit/>
          </a:bodyPr>
          <a:lstStyle/>
          <a:p>
            <a:pPr algn="l"/>
            <a:r>
              <a:rPr lang="en-US" sz="2500" b="1" dirty="0">
                <a:latin typeface="Arial" panose="020B0604020202020204" pitchFamily="34" charset="0"/>
                <a:cs typeface="Arial" panose="020B0604020202020204" pitchFamily="34" charset="0"/>
              </a:rPr>
              <a:t>After making this initial cut, it may be of interest to go back and check for additional species that may have once been high but are now low, or vice versa. </a:t>
            </a:r>
            <a:br>
              <a:rPr lang="en-US" sz="2500" b="1" dirty="0">
                <a:latin typeface="Arial" panose="020B0604020202020204" pitchFamily="34" charset="0"/>
                <a:cs typeface="Arial" panose="020B0604020202020204" pitchFamily="34" charset="0"/>
              </a:rPr>
            </a:br>
            <a:br>
              <a:rPr lang="en-US" sz="2500" b="1" dirty="0">
                <a:latin typeface="Arial" panose="020B0604020202020204" pitchFamily="34" charset="0"/>
                <a:cs typeface="Arial" panose="020B0604020202020204" pitchFamily="34" charset="0"/>
              </a:rPr>
            </a:br>
            <a:r>
              <a:rPr lang="en-US" sz="2500" b="1" dirty="0">
                <a:latin typeface="Arial" panose="020B0604020202020204" pitchFamily="34" charset="0"/>
                <a:cs typeface="Arial" panose="020B0604020202020204" pitchFamily="34" charset="0"/>
              </a:rPr>
              <a:t>With these 20+ species, fit both the N-mixture and GLMM models, using all data, including both visits per year when available</a:t>
            </a:r>
            <a:br>
              <a:rPr lang="en-US" sz="2500" b="1" dirty="0">
                <a:latin typeface="Arial" panose="020B0604020202020204" pitchFamily="34" charset="0"/>
                <a:cs typeface="Arial" panose="020B0604020202020204" pitchFamily="34" charset="0"/>
              </a:rPr>
            </a:br>
            <a:br>
              <a:rPr lang="en-US" sz="2500" b="1" dirty="0">
                <a:latin typeface="Arial" panose="020B0604020202020204" pitchFamily="34" charset="0"/>
                <a:cs typeface="Arial" panose="020B0604020202020204" pitchFamily="34" charset="0"/>
              </a:rPr>
            </a:br>
            <a:r>
              <a:rPr lang="en-US" sz="2500" b="1" dirty="0">
                <a:latin typeface="Arial" panose="020B0604020202020204" pitchFamily="34" charset="0"/>
                <a:cs typeface="Arial" panose="020B0604020202020204" pitchFamily="34" charset="0"/>
              </a:rPr>
              <a:t> </a:t>
            </a:r>
          </a:p>
        </p:txBody>
      </p:sp>
      <p:sp>
        <p:nvSpPr>
          <p:cNvPr id="3" name="TextBox 2">
            <a:extLst>
              <a:ext uri="{FF2B5EF4-FFF2-40B4-BE49-F238E27FC236}">
                <a16:creationId xmlns:a16="http://schemas.microsoft.com/office/drawing/2014/main" id="{4BCB1792-166E-8B1F-7CF1-13BB346D2409}"/>
              </a:ext>
            </a:extLst>
          </p:cNvPr>
          <p:cNvSpPr txBox="1"/>
          <p:nvPr/>
        </p:nvSpPr>
        <p:spPr>
          <a:xfrm>
            <a:off x="470568" y="2917031"/>
            <a:ext cx="11528926" cy="4247317"/>
          </a:xfrm>
          <a:prstGeom prst="rect">
            <a:avLst/>
          </a:prstGeom>
          <a:noFill/>
        </p:spPr>
        <p:txBody>
          <a:bodyPr wrap="square" rtlCol="0">
            <a:spAutoFit/>
          </a:bodyPr>
          <a:lstStyle/>
          <a:p>
            <a:r>
              <a:rPr lang="en-US" dirty="0"/>
              <a:t>Information we probably want to present based on these analyses:</a:t>
            </a:r>
          </a:p>
          <a:p>
            <a:endParaRPr lang="en-US" dirty="0"/>
          </a:p>
          <a:p>
            <a:r>
              <a:rPr lang="en-US" dirty="0"/>
              <a:t>For both the GLMM model and the n-mixture model:</a:t>
            </a:r>
          </a:p>
          <a:p>
            <a:pPr marL="285750" indent="-285750">
              <a:buFont typeface="Arial" panose="020B0604020202020204" pitchFamily="34" charset="0"/>
              <a:buChar char="•"/>
            </a:pPr>
            <a:r>
              <a:rPr lang="en-US" dirty="0"/>
              <a:t>For each species, estimates of index of abundance per year. This would be good to have displayed visually, as well as a table with of estimates for each year with 95% CI. See </a:t>
            </a:r>
            <a:r>
              <a:rPr lang="en-US" b="1" dirty="0"/>
              <a:t>example FIGURE 1 </a:t>
            </a:r>
            <a:r>
              <a:rPr lang="en-US" dirty="0"/>
              <a:t>on next slide </a:t>
            </a:r>
          </a:p>
          <a:p>
            <a:pPr marL="285750" indent="-285750">
              <a:buFont typeface="Arial" panose="020B0604020202020204" pitchFamily="34" charset="0"/>
              <a:buChar char="•"/>
            </a:pPr>
            <a:r>
              <a:rPr lang="en-US" dirty="0"/>
              <a:t>For each species, list of which co-variates were important, and their sign and magnitude (table). Also provide here other details about the model fit and underlying distributions used</a:t>
            </a:r>
          </a:p>
          <a:p>
            <a:pPr marL="285750" indent="-285750">
              <a:buFont typeface="Arial" panose="020B0604020202020204" pitchFamily="34" charset="0"/>
              <a:buChar char="•"/>
            </a:pPr>
            <a:r>
              <a:rPr lang="en-US" dirty="0"/>
              <a:t>For all species that were analyzed at VICK, a single figure showing whether each species had a significant slope in index of abundance, including its size and direction. See example FIGURE 2 on slide after next.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We will probably mostly just present the GLMM results, but we may want to include some actual abundance estimates from the n-mixture model, following Matt Marshall’s approach.</a:t>
            </a:r>
          </a:p>
          <a:p>
            <a:endParaRPr lang="en-US" dirty="0"/>
          </a:p>
          <a:p>
            <a:endParaRPr lang="en-US" dirty="0"/>
          </a:p>
        </p:txBody>
      </p:sp>
    </p:spTree>
    <p:extLst>
      <p:ext uri="{BB962C8B-B14F-4D97-AF65-F5344CB8AC3E}">
        <p14:creationId xmlns:p14="http://schemas.microsoft.com/office/powerpoint/2010/main" val="2315372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A5DDA7B-F618-50C4-ED8A-25D8B04D9B1D}"/>
              </a:ext>
            </a:extLst>
          </p:cNvPr>
          <p:cNvPicPr>
            <a:picLocks noChangeAspect="1"/>
          </p:cNvPicPr>
          <p:nvPr/>
        </p:nvPicPr>
        <p:blipFill>
          <a:blip r:embed="rId2"/>
          <a:stretch>
            <a:fillRect/>
          </a:stretch>
        </p:blipFill>
        <p:spPr>
          <a:xfrm>
            <a:off x="3656136" y="1154331"/>
            <a:ext cx="7436659" cy="5387992"/>
          </a:xfrm>
          <a:prstGeom prst="rect">
            <a:avLst/>
          </a:prstGeom>
        </p:spPr>
      </p:pic>
      <p:sp>
        <p:nvSpPr>
          <p:cNvPr id="9" name="TextBox 8">
            <a:extLst>
              <a:ext uri="{FF2B5EF4-FFF2-40B4-BE49-F238E27FC236}">
                <a16:creationId xmlns:a16="http://schemas.microsoft.com/office/drawing/2014/main" id="{67FFC021-9BC3-03FB-2A99-0DE9C8F81C9F}"/>
              </a:ext>
            </a:extLst>
          </p:cNvPr>
          <p:cNvSpPr txBox="1"/>
          <p:nvPr/>
        </p:nvSpPr>
        <p:spPr>
          <a:xfrm>
            <a:off x="168442" y="2782669"/>
            <a:ext cx="4690533" cy="646331"/>
          </a:xfrm>
          <a:prstGeom prst="rect">
            <a:avLst/>
          </a:prstGeom>
          <a:noFill/>
        </p:spPr>
        <p:txBody>
          <a:bodyPr wrap="square" rtlCol="0">
            <a:spAutoFit/>
          </a:bodyPr>
          <a:lstStyle/>
          <a:p>
            <a:r>
              <a:rPr lang="en-US" dirty="0"/>
              <a:t>From slide 12 of 2023 STAC </a:t>
            </a:r>
          </a:p>
          <a:p>
            <a:r>
              <a:rPr lang="en-US" dirty="0"/>
              <a:t>presentation by </a:t>
            </a:r>
            <a:r>
              <a:rPr lang="en-US" dirty="0" err="1"/>
              <a:t>ellen</a:t>
            </a:r>
            <a:endParaRPr lang="en-US" dirty="0"/>
          </a:p>
        </p:txBody>
      </p:sp>
      <p:sp>
        <p:nvSpPr>
          <p:cNvPr id="10" name="Title 1">
            <a:extLst>
              <a:ext uri="{FF2B5EF4-FFF2-40B4-BE49-F238E27FC236}">
                <a16:creationId xmlns:a16="http://schemas.microsoft.com/office/drawing/2014/main" id="{17678504-9C3A-8C48-044D-E1D100B6CBB2}"/>
              </a:ext>
            </a:extLst>
          </p:cNvPr>
          <p:cNvSpPr>
            <a:spLocks noGrp="1"/>
          </p:cNvSpPr>
          <p:nvPr>
            <p:ph type="ctrTitle"/>
          </p:nvPr>
        </p:nvSpPr>
        <p:spPr>
          <a:xfrm>
            <a:off x="168442" y="130394"/>
            <a:ext cx="11662610" cy="1023937"/>
          </a:xfrm>
        </p:spPr>
        <p:txBody>
          <a:bodyPr>
            <a:noAutofit/>
          </a:bodyPr>
          <a:lstStyle/>
          <a:p>
            <a:pPr algn="l"/>
            <a:r>
              <a:rPr lang="en-US" sz="2500" b="1" dirty="0">
                <a:latin typeface="Arial" panose="020B0604020202020204" pitchFamily="34" charset="0"/>
                <a:cs typeface="Arial" panose="020B0604020202020204" pitchFamily="34" charset="0"/>
              </a:rPr>
              <a:t>Example FIGURE 1</a:t>
            </a:r>
            <a:br>
              <a:rPr lang="en-US" sz="2500" b="1" dirty="0">
                <a:latin typeface="Arial" panose="020B0604020202020204" pitchFamily="34" charset="0"/>
                <a:cs typeface="Arial" panose="020B0604020202020204" pitchFamily="34" charset="0"/>
              </a:rPr>
            </a:br>
            <a:r>
              <a:rPr lang="en-US" sz="25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903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7FFC021-9BC3-03FB-2A99-0DE9C8F81C9F}"/>
              </a:ext>
            </a:extLst>
          </p:cNvPr>
          <p:cNvSpPr txBox="1"/>
          <p:nvPr/>
        </p:nvSpPr>
        <p:spPr>
          <a:xfrm>
            <a:off x="0" y="1951671"/>
            <a:ext cx="2021305" cy="3693319"/>
          </a:xfrm>
          <a:prstGeom prst="rect">
            <a:avLst/>
          </a:prstGeom>
          <a:noFill/>
        </p:spPr>
        <p:txBody>
          <a:bodyPr wrap="square" rtlCol="0">
            <a:spAutoFit/>
          </a:bodyPr>
          <a:lstStyle/>
          <a:p>
            <a:r>
              <a:rPr lang="en-US" dirty="0"/>
              <a:t>From slide 15 of 2023 STAC presentation by </a:t>
            </a:r>
            <a:r>
              <a:rPr lang="en-US" dirty="0" err="1"/>
              <a:t>ellen</a:t>
            </a:r>
            <a:r>
              <a:rPr lang="en-US" dirty="0"/>
              <a:t>, modified to make the point.</a:t>
            </a:r>
          </a:p>
          <a:p>
            <a:r>
              <a:rPr lang="en-US" dirty="0"/>
              <a:t>This shows only 8 birds, but maybe there could be up to 20? I have no idea what’s a realistic expectation, so let’s just find out</a:t>
            </a:r>
          </a:p>
        </p:txBody>
      </p:sp>
      <p:sp>
        <p:nvSpPr>
          <p:cNvPr id="3" name="Title 1">
            <a:extLst>
              <a:ext uri="{FF2B5EF4-FFF2-40B4-BE49-F238E27FC236}">
                <a16:creationId xmlns:a16="http://schemas.microsoft.com/office/drawing/2014/main" id="{274B8B7C-AD7D-7480-EF6F-8B5A2CC52F8E}"/>
              </a:ext>
            </a:extLst>
          </p:cNvPr>
          <p:cNvSpPr>
            <a:spLocks noGrp="1"/>
          </p:cNvSpPr>
          <p:nvPr>
            <p:ph type="ctrTitle"/>
          </p:nvPr>
        </p:nvSpPr>
        <p:spPr>
          <a:xfrm>
            <a:off x="168442" y="130394"/>
            <a:ext cx="11662610" cy="1023937"/>
          </a:xfrm>
        </p:spPr>
        <p:txBody>
          <a:bodyPr>
            <a:noAutofit/>
          </a:bodyPr>
          <a:lstStyle/>
          <a:p>
            <a:pPr algn="l"/>
            <a:r>
              <a:rPr lang="en-US" sz="2500" b="1" dirty="0">
                <a:latin typeface="Arial" panose="020B0604020202020204" pitchFamily="34" charset="0"/>
                <a:cs typeface="Arial" panose="020B0604020202020204" pitchFamily="34" charset="0"/>
              </a:rPr>
              <a:t>Example FIGURE 2</a:t>
            </a:r>
            <a:br>
              <a:rPr lang="en-US" sz="2500" b="1" dirty="0">
                <a:latin typeface="Arial" panose="020B0604020202020204" pitchFamily="34" charset="0"/>
                <a:cs typeface="Arial" panose="020B0604020202020204" pitchFamily="34" charset="0"/>
              </a:rPr>
            </a:br>
            <a:r>
              <a:rPr lang="en-US" sz="2500" b="1" dirty="0">
                <a:latin typeface="Arial" panose="020B0604020202020204" pitchFamily="34" charset="0"/>
                <a:cs typeface="Arial" panose="020B0604020202020204" pitchFamily="34" charset="0"/>
              </a:rPr>
              <a:t> </a:t>
            </a:r>
          </a:p>
        </p:txBody>
      </p:sp>
      <p:graphicFrame>
        <p:nvGraphicFramePr>
          <p:cNvPr id="4" name="Object 3">
            <a:extLst>
              <a:ext uri="{FF2B5EF4-FFF2-40B4-BE49-F238E27FC236}">
                <a16:creationId xmlns:a16="http://schemas.microsoft.com/office/drawing/2014/main" id="{91971FBA-BC31-FED2-79B8-BA0D1522849C}"/>
              </a:ext>
            </a:extLst>
          </p:cNvPr>
          <p:cNvGraphicFramePr>
            <a:graphicFrameLocks noChangeAspect="1"/>
          </p:cNvGraphicFramePr>
          <p:nvPr>
            <p:extLst>
              <p:ext uri="{D42A27DB-BD31-4B8C-83A1-F6EECF244321}">
                <p14:modId xmlns:p14="http://schemas.microsoft.com/office/powerpoint/2010/main" val="164093761"/>
              </p:ext>
            </p:extLst>
          </p:nvPr>
        </p:nvGraphicFramePr>
        <p:xfrm>
          <a:off x="2021305" y="862182"/>
          <a:ext cx="10425156" cy="5872295"/>
        </p:xfrm>
        <a:graphic>
          <a:graphicData uri="http://schemas.openxmlformats.org/presentationml/2006/ole">
            <mc:AlternateContent xmlns:mc="http://schemas.openxmlformats.org/markup-compatibility/2006">
              <mc:Choice xmlns:v="urn:schemas-microsoft-com:vml" Requires="v">
                <p:oleObj r:id="rId2" imgW="13503349" imgH="7606887" progId="">
                  <p:embed/>
                </p:oleObj>
              </mc:Choice>
              <mc:Fallback>
                <p:oleObj r:id="rId2" imgW="13503349" imgH="7606887" progId="">
                  <p:embed/>
                  <p:pic>
                    <p:nvPicPr>
                      <p:cNvPr id="0" name=""/>
                      <p:cNvPicPr/>
                      <p:nvPr/>
                    </p:nvPicPr>
                    <p:blipFill>
                      <a:blip r:embed="rId3"/>
                      <a:stretch>
                        <a:fillRect/>
                      </a:stretch>
                    </p:blipFill>
                    <p:spPr>
                      <a:xfrm>
                        <a:off x="2021305" y="862182"/>
                        <a:ext cx="10425156" cy="5872295"/>
                      </a:xfrm>
                      <a:prstGeom prst="rect">
                        <a:avLst/>
                      </a:prstGeom>
                    </p:spPr>
                  </p:pic>
                </p:oleObj>
              </mc:Fallback>
            </mc:AlternateContent>
          </a:graphicData>
        </a:graphic>
      </p:graphicFrame>
    </p:spTree>
    <p:extLst>
      <p:ext uri="{BB962C8B-B14F-4D97-AF65-F5344CB8AC3E}">
        <p14:creationId xmlns:p14="http://schemas.microsoft.com/office/powerpoint/2010/main" val="2027158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Sap_Species_Change.tiff">
            <a:extLst>
              <a:ext uri="{FF2B5EF4-FFF2-40B4-BE49-F238E27FC236}">
                <a16:creationId xmlns:a16="http://schemas.microsoft.com/office/drawing/2014/main" id="{630BDC29-E936-F3EF-FF0C-BDDFF3913F7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9915"/>
          <a:stretch/>
        </p:blipFill>
        <p:spPr>
          <a:xfrm>
            <a:off x="5871411" y="118017"/>
            <a:ext cx="4480307" cy="6621965"/>
          </a:xfrm>
          <a:prstGeom prst="rect">
            <a:avLst/>
          </a:prstGeom>
        </p:spPr>
      </p:pic>
      <p:sp>
        <p:nvSpPr>
          <p:cNvPr id="5" name="TextBox 4">
            <a:extLst>
              <a:ext uri="{FF2B5EF4-FFF2-40B4-BE49-F238E27FC236}">
                <a16:creationId xmlns:a16="http://schemas.microsoft.com/office/drawing/2014/main" id="{13A40FFB-169E-B2A8-EF43-89BC1948BFE1}"/>
              </a:ext>
            </a:extLst>
          </p:cNvPr>
          <p:cNvSpPr txBox="1"/>
          <p:nvPr/>
        </p:nvSpPr>
        <p:spPr>
          <a:xfrm>
            <a:off x="630866" y="3166699"/>
            <a:ext cx="5465134" cy="923330"/>
          </a:xfrm>
          <a:prstGeom prst="rect">
            <a:avLst/>
          </a:prstGeom>
          <a:noFill/>
        </p:spPr>
        <p:txBody>
          <a:bodyPr wrap="square" rtlCol="0">
            <a:spAutoFit/>
          </a:bodyPr>
          <a:lstStyle/>
          <a:p>
            <a:r>
              <a:rPr lang="en-US" dirty="0"/>
              <a:t>From Forest  Data Visualization examples—</a:t>
            </a:r>
          </a:p>
          <a:p>
            <a:r>
              <a:rPr lang="en-US" dirty="0"/>
              <a:t>Similar approach but showing the species on</a:t>
            </a:r>
          </a:p>
          <a:p>
            <a:r>
              <a:rPr lang="en-US" dirty="0"/>
              <a:t>The y rather than x axis.</a:t>
            </a:r>
          </a:p>
        </p:txBody>
      </p:sp>
      <p:sp>
        <p:nvSpPr>
          <p:cNvPr id="6" name="Title 1">
            <a:extLst>
              <a:ext uri="{FF2B5EF4-FFF2-40B4-BE49-F238E27FC236}">
                <a16:creationId xmlns:a16="http://schemas.microsoft.com/office/drawing/2014/main" id="{F1C24AFA-A59C-4E4D-FE21-13873C6B4A60}"/>
              </a:ext>
            </a:extLst>
          </p:cNvPr>
          <p:cNvSpPr txBox="1">
            <a:spLocks/>
          </p:cNvSpPr>
          <p:nvPr/>
        </p:nvSpPr>
        <p:spPr>
          <a:xfrm>
            <a:off x="168442" y="130394"/>
            <a:ext cx="11662610" cy="10239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b="1" dirty="0">
                <a:latin typeface="Arial" panose="020B0604020202020204" pitchFamily="34" charset="0"/>
                <a:cs typeface="Arial" panose="020B0604020202020204" pitchFamily="34" charset="0"/>
              </a:rPr>
              <a:t>Example FIGURE 2,</a:t>
            </a:r>
          </a:p>
          <a:p>
            <a:r>
              <a:rPr lang="en-US" sz="2500" b="1" dirty="0">
                <a:latin typeface="Arial" panose="020B0604020202020204" pitchFamily="34" charset="0"/>
                <a:cs typeface="Arial" panose="020B0604020202020204" pitchFamily="34" charset="0"/>
              </a:rPr>
              <a:t>alternate</a:t>
            </a:r>
            <a:br>
              <a:rPr lang="en-US" sz="2500" b="1" dirty="0">
                <a:latin typeface="Arial" panose="020B0604020202020204" pitchFamily="34" charset="0"/>
                <a:cs typeface="Arial" panose="020B0604020202020204" pitchFamily="34" charset="0"/>
              </a:rPr>
            </a:br>
            <a:r>
              <a:rPr lang="en-US" sz="25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365437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619</Words>
  <Application>Microsoft Office PowerPoint</Application>
  <PresentationFormat>Widescreen</PresentationFormat>
  <Paragraphs>113</Paragraphs>
  <Slides>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0</vt:i4>
      </vt:variant>
      <vt:variant>
        <vt:lpstr>Slide Titles</vt:lpstr>
      </vt:variant>
      <vt:variant>
        <vt:i4>7</vt:i4>
      </vt:variant>
    </vt:vector>
  </HeadingPairs>
  <TitlesOfParts>
    <vt:vector size="11" baseType="lpstr">
      <vt:lpstr>Arial</vt:lpstr>
      <vt:lpstr>Calibri</vt:lpstr>
      <vt:lpstr>Calibri Light</vt:lpstr>
      <vt:lpstr>Office Theme</vt:lpstr>
      <vt:lpstr>Example of figures and tables we would like to get from Ellen for bird data</vt:lpstr>
      <vt:lpstr>As a starting point, select the top 20 bird species (or fewer, if Ellen recommends this) at VICK. The basis for selection could be those species with the highest average number of observations per year or some similar criteria</vt:lpstr>
      <vt:lpstr>Using all available points and all years (though other approaches may be better), the top 20 breeding landbirds are</vt:lpstr>
      <vt:lpstr>After making this initial cut, it may be of interest to go back and check for additional species that may have once been high but are now low, or vice versa.   With these 20+ species, fit both the N-mixture and GLMM models, using all data, including both visits per year when available   </vt:lpstr>
      <vt:lpstr>Example FIGURE 1  </vt:lpstr>
      <vt:lpstr>Example FIGURE 2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figures and tables we would like to get from Ellen for bird data</dc:title>
  <dc:creator>Carlson, Jane E</dc:creator>
  <cp:lastModifiedBy>Carlson, Jane E</cp:lastModifiedBy>
  <cp:revision>3</cp:revision>
  <dcterms:created xsi:type="dcterms:W3CDTF">2024-06-05T17:03:39Z</dcterms:created>
  <dcterms:modified xsi:type="dcterms:W3CDTF">2024-06-05T17:51:20Z</dcterms:modified>
</cp:coreProperties>
</file>