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notesMasterIdLst>
    <p:notesMasterId r:id="rId32"/>
  </p:notesMasterIdLst>
  <p:handoutMasterIdLst>
    <p:handoutMasterId r:id="rId33"/>
  </p:handoutMasterIdLst>
  <p:sldIdLst>
    <p:sldId id="256" r:id="rId2"/>
    <p:sldId id="273" r:id="rId3"/>
    <p:sldId id="281" r:id="rId4"/>
    <p:sldId id="282" r:id="rId5"/>
    <p:sldId id="258" r:id="rId6"/>
    <p:sldId id="292" r:id="rId7"/>
    <p:sldId id="279" r:id="rId8"/>
    <p:sldId id="268" r:id="rId9"/>
    <p:sldId id="259" r:id="rId10"/>
    <p:sldId id="286" r:id="rId11"/>
    <p:sldId id="291" r:id="rId12"/>
    <p:sldId id="280" r:id="rId13"/>
    <p:sldId id="257" r:id="rId14"/>
    <p:sldId id="285" r:id="rId15"/>
    <p:sldId id="288" r:id="rId16"/>
    <p:sldId id="260" r:id="rId17"/>
    <p:sldId id="261" r:id="rId18"/>
    <p:sldId id="271" r:id="rId19"/>
    <p:sldId id="274" r:id="rId20"/>
    <p:sldId id="283" r:id="rId21"/>
    <p:sldId id="275" r:id="rId22"/>
    <p:sldId id="276" r:id="rId23"/>
    <p:sldId id="284" r:id="rId24"/>
    <p:sldId id="277" r:id="rId25"/>
    <p:sldId id="278" r:id="rId26"/>
    <p:sldId id="289" r:id="rId27"/>
    <p:sldId id="290" r:id="rId28"/>
    <p:sldId id="270" r:id="rId29"/>
    <p:sldId id="267"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F6308-209A-4CBF-8AEB-E6DCE7BFC1F6}" v="136" dt="2020-10-20T23:53:20.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96"/>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D8F2C-0244-4213-81E3-7C289201B87E}"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D731E2-6951-4F27-8541-41770712984E}">
      <dgm:prSet/>
      <dgm:spPr/>
      <dgm:t>
        <a:bodyPr/>
        <a:lstStyle/>
        <a:p>
          <a:pPr>
            <a:lnSpc>
              <a:spcPct val="100000"/>
            </a:lnSpc>
            <a:defRPr b="1"/>
          </a:pPr>
          <a:r>
            <a:rPr lang="en-US" dirty="0"/>
            <a:t>SARIMA(p, d, q)(P, D, Q)m</a:t>
          </a:r>
        </a:p>
      </dgm:t>
    </dgm:pt>
    <dgm:pt modelId="{6C379B85-6449-475D-8384-23B94C4B81D1}" type="parTrans" cxnId="{45CC5122-7631-478B-8FCE-96E87F1D00FE}">
      <dgm:prSet/>
      <dgm:spPr/>
      <dgm:t>
        <a:bodyPr/>
        <a:lstStyle/>
        <a:p>
          <a:endParaRPr lang="en-US"/>
        </a:p>
      </dgm:t>
    </dgm:pt>
    <dgm:pt modelId="{DCAEEAF6-F56E-4D94-8D1D-A07F81E381CF}" type="sibTrans" cxnId="{45CC5122-7631-478B-8FCE-96E87F1D00FE}">
      <dgm:prSet/>
      <dgm:spPr/>
      <dgm:t>
        <a:bodyPr/>
        <a:lstStyle/>
        <a:p>
          <a:endParaRPr lang="en-US"/>
        </a:p>
      </dgm:t>
    </dgm:pt>
    <dgm:pt modelId="{5D18ED5C-F380-4B69-BBA4-2019BE18BEFE}">
      <dgm:prSet/>
      <dgm:spPr/>
      <dgm:t>
        <a:bodyPr/>
        <a:lstStyle/>
        <a:p>
          <a:pPr>
            <a:lnSpc>
              <a:spcPct val="100000"/>
            </a:lnSpc>
            <a:defRPr b="1"/>
          </a:pPr>
          <a:r>
            <a:rPr lang="en-US"/>
            <a:t>Trend Elements:</a:t>
          </a:r>
        </a:p>
      </dgm:t>
    </dgm:pt>
    <dgm:pt modelId="{E5EB53E3-371C-4787-86C5-6A4FDBDF593A}" type="parTrans" cxnId="{1AD8C0D3-66AE-4F82-A8D5-1CD2D8C5E458}">
      <dgm:prSet/>
      <dgm:spPr/>
      <dgm:t>
        <a:bodyPr/>
        <a:lstStyle/>
        <a:p>
          <a:endParaRPr lang="en-US"/>
        </a:p>
      </dgm:t>
    </dgm:pt>
    <dgm:pt modelId="{74F953C0-071F-47EA-9EA7-53114581CD91}" type="sibTrans" cxnId="{1AD8C0D3-66AE-4F82-A8D5-1CD2D8C5E458}">
      <dgm:prSet/>
      <dgm:spPr/>
      <dgm:t>
        <a:bodyPr/>
        <a:lstStyle/>
        <a:p>
          <a:endParaRPr lang="en-US"/>
        </a:p>
      </dgm:t>
    </dgm:pt>
    <dgm:pt modelId="{E38F716E-DE0F-43F5-B140-ACE7942A49E6}">
      <dgm:prSet/>
      <dgm:spPr/>
      <dgm:t>
        <a:bodyPr/>
        <a:lstStyle/>
        <a:p>
          <a:pPr>
            <a:lnSpc>
              <a:spcPct val="100000"/>
            </a:lnSpc>
          </a:pPr>
          <a:r>
            <a:rPr lang="en-US"/>
            <a:t>p: Trend autoregression order</a:t>
          </a:r>
        </a:p>
      </dgm:t>
    </dgm:pt>
    <dgm:pt modelId="{381DD461-1030-49EF-9CCA-284542CD143F}" type="parTrans" cxnId="{D31D9F1E-B91D-436C-8BCB-A765F6291EB8}">
      <dgm:prSet/>
      <dgm:spPr/>
      <dgm:t>
        <a:bodyPr/>
        <a:lstStyle/>
        <a:p>
          <a:endParaRPr lang="en-US"/>
        </a:p>
      </dgm:t>
    </dgm:pt>
    <dgm:pt modelId="{47CA6AD6-66E1-48A7-9D51-4EB5C6402321}" type="sibTrans" cxnId="{D31D9F1E-B91D-436C-8BCB-A765F6291EB8}">
      <dgm:prSet/>
      <dgm:spPr/>
      <dgm:t>
        <a:bodyPr/>
        <a:lstStyle/>
        <a:p>
          <a:endParaRPr lang="en-US"/>
        </a:p>
      </dgm:t>
    </dgm:pt>
    <dgm:pt modelId="{256D9123-4DD2-4E1E-8AC1-4AAD4CB8176E}">
      <dgm:prSet/>
      <dgm:spPr/>
      <dgm:t>
        <a:bodyPr/>
        <a:lstStyle/>
        <a:p>
          <a:pPr>
            <a:lnSpc>
              <a:spcPct val="100000"/>
            </a:lnSpc>
          </a:pPr>
          <a:r>
            <a:rPr lang="en-US"/>
            <a:t>d: Trend difference order</a:t>
          </a:r>
        </a:p>
      </dgm:t>
    </dgm:pt>
    <dgm:pt modelId="{7BFFFD90-22BF-4F4E-8EA6-066423EF0D84}" type="parTrans" cxnId="{C4A0AE11-061C-4952-927F-E468B6C61CD0}">
      <dgm:prSet/>
      <dgm:spPr/>
      <dgm:t>
        <a:bodyPr/>
        <a:lstStyle/>
        <a:p>
          <a:endParaRPr lang="en-US"/>
        </a:p>
      </dgm:t>
    </dgm:pt>
    <dgm:pt modelId="{EE8EEC23-B345-4A44-8E3E-937BE151FC08}" type="sibTrans" cxnId="{C4A0AE11-061C-4952-927F-E468B6C61CD0}">
      <dgm:prSet/>
      <dgm:spPr/>
      <dgm:t>
        <a:bodyPr/>
        <a:lstStyle/>
        <a:p>
          <a:endParaRPr lang="en-US"/>
        </a:p>
      </dgm:t>
    </dgm:pt>
    <dgm:pt modelId="{241B5224-FA67-444D-96F2-A7D067056E64}">
      <dgm:prSet/>
      <dgm:spPr/>
      <dgm:t>
        <a:bodyPr/>
        <a:lstStyle/>
        <a:p>
          <a:pPr>
            <a:lnSpc>
              <a:spcPct val="100000"/>
            </a:lnSpc>
          </a:pPr>
          <a:r>
            <a:rPr lang="en-US"/>
            <a:t>q: Moving average order</a:t>
          </a:r>
        </a:p>
      </dgm:t>
    </dgm:pt>
    <dgm:pt modelId="{C084DA9D-AEF6-4F9E-84BD-FABD0C7A99E8}" type="parTrans" cxnId="{3E5EED74-486D-4F98-8A52-3957068DA202}">
      <dgm:prSet/>
      <dgm:spPr/>
      <dgm:t>
        <a:bodyPr/>
        <a:lstStyle/>
        <a:p>
          <a:endParaRPr lang="en-US"/>
        </a:p>
      </dgm:t>
    </dgm:pt>
    <dgm:pt modelId="{21365CC0-260C-4A33-8457-84306C4787F5}" type="sibTrans" cxnId="{3E5EED74-486D-4F98-8A52-3957068DA202}">
      <dgm:prSet/>
      <dgm:spPr/>
      <dgm:t>
        <a:bodyPr/>
        <a:lstStyle/>
        <a:p>
          <a:endParaRPr lang="en-US"/>
        </a:p>
      </dgm:t>
    </dgm:pt>
    <dgm:pt modelId="{B1D2626A-535C-4147-9382-9A75EF2C5FC4}">
      <dgm:prSet/>
      <dgm:spPr/>
      <dgm:t>
        <a:bodyPr/>
        <a:lstStyle/>
        <a:p>
          <a:pPr>
            <a:lnSpc>
              <a:spcPct val="100000"/>
            </a:lnSpc>
            <a:defRPr b="1"/>
          </a:pPr>
          <a:r>
            <a:rPr lang="en-US"/>
            <a:t>Seasonal Elements:</a:t>
          </a:r>
        </a:p>
      </dgm:t>
    </dgm:pt>
    <dgm:pt modelId="{11C4D2C3-1351-4342-8836-A95C5146FA75}" type="parTrans" cxnId="{133B1875-6817-4703-9E84-4448BD1EC5F8}">
      <dgm:prSet/>
      <dgm:spPr/>
      <dgm:t>
        <a:bodyPr/>
        <a:lstStyle/>
        <a:p>
          <a:endParaRPr lang="en-US"/>
        </a:p>
      </dgm:t>
    </dgm:pt>
    <dgm:pt modelId="{5F545505-A2DF-4457-9351-9EE0BCCBED93}" type="sibTrans" cxnId="{133B1875-6817-4703-9E84-4448BD1EC5F8}">
      <dgm:prSet/>
      <dgm:spPr/>
      <dgm:t>
        <a:bodyPr/>
        <a:lstStyle/>
        <a:p>
          <a:endParaRPr lang="en-US"/>
        </a:p>
      </dgm:t>
    </dgm:pt>
    <dgm:pt modelId="{DB5983C6-3ECC-4868-A1F5-7128675ED9CF}">
      <dgm:prSet/>
      <dgm:spPr/>
      <dgm:t>
        <a:bodyPr/>
        <a:lstStyle/>
        <a:p>
          <a:pPr>
            <a:lnSpc>
              <a:spcPct val="100000"/>
            </a:lnSpc>
          </a:pPr>
          <a:r>
            <a:rPr lang="en-US"/>
            <a:t>P: Seasonal autoregressive order</a:t>
          </a:r>
        </a:p>
      </dgm:t>
    </dgm:pt>
    <dgm:pt modelId="{84B7E48E-85B8-4402-8F4A-C619142A9CA2}" type="parTrans" cxnId="{3008A046-34E5-4D46-BF32-C368919CC986}">
      <dgm:prSet/>
      <dgm:spPr/>
      <dgm:t>
        <a:bodyPr/>
        <a:lstStyle/>
        <a:p>
          <a:endParaRPr lang="en-US"/>
        </a:p>
      </dgm:t>
    </dgm:pt>
    <dgm:pt modelId="{674FA5D3-171F-4A80-8D84-AE384E471FE2}" type="sibTrans" cxnId="{3008A046-34E5-4D46-BF32-C368919CC986}">
      <dgm:prSet/>
      <dgm:spPr/>
      <dgm:t>
        <a:bodyPr/>
        <a:lstStyle/>
        <a:p>
          <a:endParaRPr lang="en-US"/>
        </a:p>
      </dgm:t>
    </dgm:pt>
    <dgm:pt modelId="{71F7484C-9CC4-4BFD-BE41-D59B0A17B6BF}">
      <dgm:prSet/>
      <dgm:spPr/>
      <dgm:t>
        <a:bodyPr/>
        <a:lstStyle/>
        <a:p>
          <a:pPr>
            <a:lnSpc>
              <a:spcPct val="100000"/>
            </a:lnSpc>
          </a:pPr>
          <a:r>
            <a:rPr lang="en-US"/>
            <a:t>D: Seasonal difference order</a:t>
          </a:r>
        </a:p>
      </dgm:t>
    </dgm:pt>
    <dgm:pt modelId="{891041F6-E671-48F3-9ACD-D1E95545BF7E}" type="parTrans" cxnId="{71540325-FA8A-4D33-93B8-1A301D9E4B92}">
      <dgm:prSet/>
      <dgm:spPr/>
      <dgm:t>
        <a:bodyPr/>
        <a:lstStyle/>
        <a:p>
          <a:endParaRPr lang="en-US"/>
        </a:p>
      </dgm:t>
    </dgm:pt>
    <dgm:pt modelId="{8A5CD403-2101-41F4-AE37-9768CCE22147}" type="sibTrans" cxnId="{71540325-FA8A-4D33-93B8-1A301D9E4B92}">
      <dgm:prSet/>
      <dgm:spPr/>
      <dgm:t>
        <a:bodyPr/>
        <a:lstStyle/>
        <a:p>
          <a:endParaRPr lang="en-US"/>
        </a:p>
      </dgm:t>
    </dgm:pt>
    <dgm:pt modelId="{BF592147-8203-4F5E-AD2B-AE2D22319F6C}">
      <dgm:prSet/>
      <dgm:spPr/>
      <dgm:t>
        <a:bodyPr/>
        <a:lstStyle/>
        <a:p>
          <a:pPr>
            <a:lnSpc>
              <a:spcPct val="100000"/>
            </a:lnSpc>
          </a:pPr>
          <a:r>
            <a:rPr lang="en-US"/>
            <a:t>Q: Seasonal moving average order</a:t>
          </a:r>
        </a:p>
      </dgm:t>
    </dgm:pt>
    <dgm:pt modelId="{5AE75CFF-A763-4406-ABA5-D4375068D3A3}" type="parTrans" cxnId="{3E1E5725-9B9D-44EE-900C-F2AD0E8D2609}">
      <dgm:prSet/>
      <dgm:spPr/>
      <dgm:t>
        <a:bodyPr/>
        <a:lstStyle/>
        <a:p>
          <a:endParaRPr lang="en-US"/>
        </a:p>
      </dgm:t>
    </dgm:pt>
    <dgm:pt modelId="{9D1C7911-9D5B-4EFC-96F1-C66831834C70}" type="sibTrans" cxnId="{3E1E5725-9B9D-44EE-900C-F2AD0E8D2609}">
      <dgm:prSet/>
      <dgm:spPr/>
      <dgm:t>
        <a:bodyPr/>
        <a:lstStyle/>
        <a:p>
          <a:endParaRPr lang="en-US"/>
        </a:p>
      </dgm:t>
    </dgm:pt>
    <dgm:pt modelId="{CC4C7B94-BEDE-4CFA-B1A7-8358F2D9E271}">
      <dgm:prSet/>
      <dgm:spPr/>
      <dgm:t>
        <a:bodyPr/>
        <a:lstStyle/>
        <a:p>
          <a:pPr>
            <a:lnSpc>
              <a:spcPct val="100000"/>
            </a:lnSpc>
          </a:pPr>
          <a:r>
            <a:rPr lang="en-US"/>
            <a:t>m: The number of time steps for a single seasonal period (influences P, D,Q)</a:t>
          </a:r>
        </a:p>
      </dgm:t>
    </dgm:pt>
    <dgm:pt modelId="{4A815D79-9CD3-4FA8-8092-7E0A6312FEBB}" type="parTrans" cxnId="{767F30F6-4905-4C56-B55C-D80FDC4D4FD6}">
      <dgm:prSet/>
      <dgm:spPr/>
      <dgm:t>
        <a:bodyPr/>
        <a:lstStyle/>
        <a:p>
          <a:endParaRPr lang="en-US"/>
        </a:p>
      </dgm:t>
    </dgm:pt>
    <dgm:pt modelId="{00545FAC-CA53-47D5-9453-CFED069FFB93}" type="sibTrans" cxnId="{767F30F6-4905-4C56-B55C-D80FDC4D4FD6}">
      <dgm:prSet/>
      <dgm:spPr/>
      <dgm:t>
        <a:bodyPr/>
        <a:lstStyle/>
        <a:p>
          <a:endParaRPr lang="en-US"/>
        </a:p>
      </dgm:t>
    </dgm:pt>
    <dgm:pt modelId="{9CEDA152-17CF-4382-83C1-577A05542F72}" type="pres">
      <dgm:prSet presAssocID="{B4DD8F2C-0244-4213-81E3-7C289201B87E}" presName="root" presStyleCnt="0">
        <dgm:presLayoutVars>
          <dgm:dir/>
          <dgm:resizeHandles val="exact"/>
        </dgm:presLayoutVars>
      </dgm:prSet>
      <dgm:spPr/>
    </dgm:pt>
    <dgm:pt modelId="{2B90B52B-2C8E-43D9-8D6F-13ADC5D74F2C}" type="pres">
      <dgm:prSet presAssocID="{6AD731E2-6951-4F27-8541-41770712984E}" presName="compNode" presStyleCnt="0"/>
      <dgm:spPr/>
    </dgm:pt>
    <dgm:pt modelId="{BC7CF23E-B49C-4B1F-AE72-2BD672A8B77E}" type="pres">
      <dgm:prSet presAssocID="{6AD731E2-6951-4F27-8541-4177071298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
        </a:ext>
      </dgm:extLst>
    </dgm:pt>
    <dgm:pt modelId="{3307D631-7DD2-4AE6-BB85-F58FDE7A0889}" type="pres">
      <dgm:prSet presAssocID="{6AD731E2-6951-4F27-8541-41770712984E}" presName="iconSpace" presStyleCnt="0"/>
      <dgm:spPr/>
    </dgm:pt>
    <dgm:pt modelId="{F76020BA-E448-4E26-8BA9-F0DDD5C1C567}" type="pres">
      <dgm:prSet presAssocID="{6AD731E2-6951-4F27-8541-41770712984E}" presName="parTx" presStyleLbl="revTx" presStyleIdx="0" presStyleCnt="6">
        <dgm:presLayoutVars>
          <dgm:chMax val="0"/>
          <dgm:chPref val="0"/>
        </dgm:presLayoutVars>
      </dgm:prSet>
      <dgm:spPr/>
    </dgm:pt>
    <dgm:pt modelId="{B092191E-D9AC-436F-97EC-A0077A60C74F}" type="pres">
      <dgm:prSet presAssocID="{6AD731E2-6951-4F27-8541-41770712984E}" presName="txSpace" presStyleCnt="0"/>
      <dgm:spPr/>
    </dgm:pt>
    <dgm:pt modelId="{3C426AA0-C295-4E69-9B83-C3D84AF4ED25}" type="pres">
      <dgm:prSet presAssocID="{6AD731E2-6951-4F27-8541-41770712984E}" presName="desTx" presStyleLbl="revTx" presStyleIdx="1" presStyleCnt="6">
        <dgm:presLayoutVars/>
      </dgm:prSet>
      <dgm:spPr/>
    </dgm:pt>
    <dgm:pt modelId="{E2EA3AB8-828E-43D9-9FAA-25A2A554282C}" type="pres">
      <dgm:prSet presAssocID="{DCAEEAF6-F56E-4D94-8D1D-A07F81E381CF}" presName="sibTrans" presStyleCnt="0"/>
      <dgm:spPr/>
    </dgm:pt>
    <dgm:pt modelId="{314C1739-0F05-4B9B-BB94-3367A979C703}" type="pres">
      <dgm:prSet presAssocID="{5D18ED5C-F380-4B69-BBA4-2019BE18BEFE}" presName="compNode" presStyleCnt="0"/>
      <dgm:spPr/>
    </dgm:pt>
    <dgm:pt modelId="{FC7B0708-43E7-4962-ABEC-E9C1E92B9E0E}" type="pres">
      <dgm:prSet presAssocID="{5D18ED5C-F380-4B69-BBA4-2019BE18BE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CCDFB72-F1B2-47BB-AA5C-1E9C17F29148}" type="pres">
      <dgm:prSet presAssocID="{5D18ED5C-F380-4B69-BBA4-2019BE18BEFE}" presName="iconSpace" presStyleCnt="0"/>
      <dgm:spPr/>
    </dgm:pt>
    <dgm:pt modelId="{E9517A1F-E7F6-4AFB-B431-A1A90BCF71D9}" type="pres">
      <dgm:prSet presAssocID="{5D18ED5C-F380-4B69-BBA4-2019BE18BEFE}" presName="parTx" presStyleLbl="revTx" presStyleIdx="2" presStyleCnt="6">
        <dgm:presLayoutVars>
          <dgm:chMax val="0"/>
          <dgm:chPref val="0"/>
        </dgm:presLayoutVars>
      </dgm:prSet>
      <dgm:spPr/>
    </dgm:pt>
    <dgm:pt modelId="{EA1E0675-DDCE-4CFC-A951-75D5123216DA}" type="pres">
      <dgm:prSet presAssocID="{5D18ED5C-F380-4B69-BBA4-2019BE18BEFE}" presName="txSpace" presStyleCnt="0"/>
      <dgm:spPr/>
    </dgm:pt>
    <dgm:pt modelId="{29842FF0-7CF2-4D64-BD59-876795D1B9A3}" type="pres">
      <dgm:prSet presAssocID="{5D18ED5C-F380-4B69-BBA4-2019BE18BEFE}" presName="desTx" presStyleLbl="revTx" presStyleIdx="3" presStyleCnt="6">
        <dgm:presLayoutVars/>
      </dgm:prSet>
      <dgm:spPr/>
    </dgm:pt>
    <dgm:pt modelId="{EC6F3B88-BA54-48E3-8A47-926FCAF96349}" type="pres">
      <dgm:prSet presAssocID="{74F953C0-071F-47EA-9EA7-53114581CD91}" presName="sibTrans" presStyleCnt="0"/>
      <dgm:spPr/>
    </dgm:pt>
    <dgm:pt modelId="{AAF5F85A-D0C1-4A68-9761-72FEFF55EA2A}" type="pres">
      <dgm:prSet presAssocID="{B1D2626A-535C-4147-9382-9A75EF2C5FC4}" presName="compNode" presStyleCnt="0"/>
      <dgm:spPr/>
    </dgm:pt>
    <dgm:pt modelId="{62E25A76-7F4C-4CF9-B399-D97C19EBC9C8}" type="pres">
      <dgm:prSet presAssocID="{B1D2626A-535C-4147-9382-9A75EF2C5F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D81B44D8-F5E6-49DB-AFA2-31036AAF381F}" type="pres">
      <dgm:prSet presAssocID="{B1D2626A-535C-4147-9382-9A75EF2C5FC4}" presName="iconSpace" presStyleCnt="0"/>
      <dgm:spPr/>
    </dgm:pt>
    <dgm:pt modelId="{F4336282-AFE1-42FC-9F5B-C3C88DCA4AF9}" type="pres">
      <dgm:prSet presAssocID="{B1D2626A-535C-4147-9382-9A75EF2C5FC4}" presName="parTx" presStyleLbl="revTx" presStyleIdx="4" presStyleCnt="6">
        <dgm:presLayoutVars>
          <dgm:chMax val="0"/>
          <dgm:chPref val="0"/>
        </dgm:presLayoutVars>
      </dgm:prSet>
      <dgm:spPr/>
    </dgm:pt>
    <dgm:pt modelId="{A1B74138-4202-44BD-97B4-95CF0CA732F4}" type="pres">
      <dgm:prSet presAssocID="{B1D2626A-535C-4147-9382-9A75EF2C5FC4}" presName="txSpace" presStyleCnt="0"/>
      <dgm:spPr/>
    </dgm:pt>
    <dgm:pt modelId="{F2B2F24D-5A0D-47EF-9E5A-E586342184DF}" type="pres">
      <dgm:prSet presAssocID="{B1D2626A-535C-4147-9382-9A75EF2C5FC4}" presName="desTx" presStyleLbl="revTx" presStyleIdx="5" presStyleCnt="6">
        <dgm:presLayoutVars/>
      </dgm:prSet>
      <dgm:spPr/>
    </dgm:pt>
  </dgm:ptLst>
  <dgm:cxnLst>
    <dgm:cxn modelId="{AB918704-5108-4FEE-AD52-3911F7B51CE4}" type="presOf" srcId="{241B5224-FA67-444D-96F2-A7D067056E64}" destId="{29842FF0-7CF2-4D64-BD59-876795D1B9A3}" srcOrd="0" destOrd="2" presId="urn:microsoft.com/office/officeart/2018/2/layout/IconLabelDescriptionList"/>
    <dgm:cxn modelId="{DC6E140D-318D-4E03-8642-68ADDBAEA3DB}" type="presOf" srcId="{71F7484C-9CC4-4BFD-BE41-D59B0A17B6BF}" destId="{F2B2F24D-5A0D-47EF-9E5A-E586342184DF}" srcOrd="0" destOrd="1" presId="urn:microsoft.com/office/officeart/2018/2/layout/IconLabelDescriptionList"/>
    <dgm:cxn modelId="{C4A0AE11-061C-4952-927F-E468B6C61CD0}" srcId="{5D18ED5C-F380-4B69-BBA4-2019BE18BEFE}" destId="{256D9123-4DD2-4E1E-8AC1-4AAD4CB8176E}" srcOrd="1" destOrd="0" parTransId="{7BFFFD90-22BF-4F4E-8EA6-066423EF0D84}" sibTransId="{EE8EEC23-B345-4A44-8E3E-937BE151FC08}"/>
    <dgm:cxn modelId="{353E8215-7015-451F-9CFE-62D310DECC64}" type="presOf" srcId="{6AD731E2-6951-4F27-8541-41770712984E}" destId="{F76020BA-E448-4E26-8BA9-F0DDD5C1C567}" srcOrd="0" destOrd="0" presId="urn:microsoft.com/office/officeart/2018/2/layout/IconLabelDescriptionList"/>
    <dgm:cxn modelId="{D31D9F1E-B91D-436C-8BCB-A765F6291EB8}" srcId="{5D18ED5C-F380-4B69-BBA4-2019BE18BEFE}" destId="{E38F716E-DE0F-43F5-B140-ACE7942A49E6}" srcOrd="0" destOrd="0" parTransId="{381DD461-1030-49EF-9CCA-284542CD143F}" sibTransId="{47CA6AD6-66E1-48A7-9D51-4EB5C6402321}"/>
    <dgm:cxn modelId="{45CC5122-7631-478B-8FCE-96E87F1D00FE}" srcId="{B4DD8F2C-0244-4213-81E3-7C289201B87E}" destId="{6AD731E2-6951-4F27-8541-41770712984E}" srcOrd="0" destOrd="0" parTransId="{6C379B85-6449-475D-8384-23B94C4B81D1}" sibTransId="{DCAEEAF6-F56E-4D94-8D1D-A07F81E381CF}"/>
    <dgm:cxn modelId="{71540325-FA8A-4D33-93B8-1A301D9E4B92}" srcId="{B1D2626A-535C-4147-9382-9A75EF2C5FC4}" destId="{71F7484C-9CC4-4BFD-BE41-D59B0A17B6BF}" srcOrd="1" destOrd="0" parTransId="{891041F6-E671-48F3-9ACD-D1E95545BF7E}" sibTransId="{8A5CD403-2101-41F4-AE37-9768CCE22147}"/>
    <dgm:cxn modelId="{3E1E5725-9B9D-44EE-900C-F2AD0E8D2609}" srcId="{B1D2626A-535C-4147-9382-9A75EF2C5FC4}" destId="{BF592147-8203-4F5E-AD2B-AE2D22319F6C}" srcOrd="2" destOrd="0" parTransId="{5AE75CFF-A763-4406-ABA5-D4375068D3A3}" sibTransId="{9D1C7911-9D5B-4EFC-96F1-C66831834C70}"/>
    <dgm:cxn modelId="{F993E636-447E-4E53-BDC9-6DF3AF64C694}" type="presOf" srcId="{E38F716E-DE0F-43F5-B140-ACE7942A49E6}" destId="{29842FF0-7CF2-4D64-BD59-876795D1B9A3}" srcOrd="0" destOrd="0" presId="urn:microsoft.com/office/officeart/2018/2/layout/IconLabelDescriptionList"/>
    <dgm:cxn modelId="{3008A046-34E5-4D46-BF32-C368919CC986}" srcId="{B1D2626A-535C-4147-9382-9A75EF2C5FC4}" destId="{DB5983C6-3ECC-4868-A1F5-7128675ED9CF}" srcOrd="0" destOrd="0" parTransId="{84B7E48E-85B8-4402-8F4A-C619142A9CA2}" sibTransId="{674FA5D3-171F-4A80-8D84-AE384E471FE2}"/>
    <dgm:cxn modelId="{AEB47D67-F802-41A1-BF1A-1C8F3C6D2B15}" type="presOf" srcId="{BF592147-8203-4F5E-AD2B-AE2D22319F6C}" destId="{F2B2F24D-5A0D-47EF-9E5A-E586342184DF}" srcOrd="0" destOrd="2" presId="urn:microsoft.com/office/officeart/2018/2/layout/IconLabelDescriptionList"/>
    <dgm:cxn modelId="{3E5EED74-486D-4F98-8A52-3957068DA202}" srcId="{5D18ED5C-F380-4B69-BBA4-2019BE18BEFE}" destId="{241B5224-FA67-444D-96F2-A7D067056E64}" srcOrd="2" destOrd="0" parTransId="{C084DA9D-AEF6-4F9E-84BD-FABD0C7A99E8}" sibTransId="{21365CC0-260C-4A33-8457-84306C4787F5}"/>
    <dgm:cxn modelId="{133B1875-6817-4703-9E84-4448BD1EC5F8}" srcId="{B4DD8F2C-0244-4213-81E3-7C289201B87E}" destId="{B1D2626A-535C-4147-9382-9A75EF2C5FC4}" srcOrd="2" destOrd="0" parTransId="{11C4D2C3-1351-4342-8836-A95C5146FA75}" sibTransId="{5F545505-A2DF-4457-9351-9EE0BCCBED93}"/>
    <dgm:cxn modelId="{03F6A77D-2506-46EE-A01C-4C4B9A13A291}" type="presOf" srcId="{CC4C7B94-BEDE-4CFA-B1A7-8358F2D9E271}" destId="{F2B2F24D-5A0D-47EF-9E5A-E586342184DF}" srcOrd="0" destOrd="3" presId="urn:microsoft.com/office/officeart/2018/2/layout/IconLabelDescriptionList"/>
    <dgm:cxn modelId="{535EFB7F-0F28-4180-8870-5367A092902E}" type="presOf" srcId="{B4DD8F2C-0244-4213-81E3-7C289201B87E}" destId="{9CEDA152-17CF-4382-83C1-577A05542F72}" srcOrd="0" destOrd="0" presId="urn:microsoft.com/office/officeart/2018/2/layout/IconLabelDescriptionList"/>
    <dgm:cxn modelId="{ABECFB8B-C39A-4194-8FA9-6403D96023B4}" type="presOf" srcId="{B1D2626A-535C-4147-9382-9A75EF2C5FC4}" destId="{F4336282-AFE1-42FC-9F5B-C3C88DCA4AF9}" srcOrd="0" destOrd="0" presId="urn:microsoft.com/office/officeart/2018/2/layout/IconLabelDescriptionList"/>
    <dgm:cxn modelId="{01543F94-CB88-4485-9E38-1E18DFE2CE8A}" type="presOf" srcId="{256D9123-4DD2-4E1E-8AC1-4AAD4CB8176E}" destId="{29842FF0-7CF2-4D64-BD59-876795D1B9A3}" srcOrd="0" destOrd="1" presId="urn:microsoft.com/office/officeart/2018/2/layout/IconLabelDescriptionList"/>
    <dgm:cxn modelId="{D1423AA6-5383-4C59-9CB4-CDF42A5731B6}" type="presOf" srcId="{5D18ED5C-F380-4B69-BBA4-2019BE18BEFE}" destId="{E9517A1F-E7F6-4AFB-B431-A1A90BCF71D9}" srcOrd="0" destOrd="0" presId="urn:microsoft.com/office/officeart/2018/2/layout/IconLabelDescriptionList"/>
    <dgm:cxn modelId="{F1231CCE-6D10-4B99-838F-C6B891CC7FDC}" type="presOf" srcId="{DB5983C6-3ECC-4868-A1F5-7128675ED9CF}" destId="{F2B2F24D-5A0D-47EF-9E5A-E586342184DF}" srcOrd="0" destOrd="0" presId="urn:microsoft.com/office/officeart/2018/2/layout/IconLabelDescriptionList"/>
    <dgm:cxn modelId="{1AD8C0D3-66AE-4F82-A8D5-1CD2D8C5E458}" srcId="{B4DD8F2C-0244-4213-81E3-7C289201B87E}" destId="{5D18ED5C-F380-4B69-BBA4-2019BE18BEFE}" srcOrd="1" destOrd="0" parTransId="{E5EB53E3-371C-4787-86C5-6A4FDBDF593A}" sibTransId="{74F953C0-071F-47EA-9EA7-53114581CD91}"/>
    <dgm:cxn modelId="{767F30F6-4905-4C56-B55C-D80FDC4D4FD6}" srcId="{B1D2626A-535C-4147-9382-9A75EF2C5FC4}" destId="{CC4C7B94-BEDE-4CFA-B1A7-8358F2D9E271}" srcOrd="3" destOrd="0" parTransId="{4A815D79-9CD3-4FA8-8092-7E0A6312FEBB}" sibTransId="{00545FAC-CA53-47D5-9453-CFED069FFB93}"/>
    <dgm:cxn modelId="{7742EACC-F983-43A6-A144-0D7CD96B3970}" type="presParOf" srcId="{9CEDA152-17CF-4382-83C1-577A05542F72}" destId="{2B90B52B-2C8E-43D9-8D6F-13ADC5D74F2C}" srcOrd="0" destOrd="0" presId="urn:microsoft.com/office/officeart/2018/2/layout/IconLabelDescriptionList"/>
    <dgm:cxn modelId="{2CB8381B-BB27-458E-A6D7-ACF74196586A}" type="presParOf" srcId="{2B90B52B-2C8E-43D9-8D6F-13ADC5D74F2C}" destId="{BC7CF23E-B49C-4B1F-AE72-2BD672A8B77E}" srcOrd="0" destOrd="0" presId="urn:microsoft.com/office/officeart/2018/2/layout/IconLabelDescriptionList"/>
    <dgm:cxn modelId="{E9517AEA-8E84-4244-9E4D-9E81C101BE69}" type="presParOf" srcId="{2B90B52B-2C8E-43D9-8D6F-13ADC5D74F2C}" destId="{3307D631-7DD2-4AE6-BB85-F58FDE7A0889}" srcOrd="1" destOrd="0" presId="urn:microsoft.com/office/officeart/2018/2/layout/IconLabelDescriptionList"/>
    <dgm:cxn modelId="{8B549DFC-0B33-486C-AACF-D4E84453E793}" type="presParOf" srcId="{2B90B52B-2C8E-43D9-8D6F-13ADC5D74F2C}" destId="{F76020BA-E448-4E26-8BA9-F0DDD5C1C567}" srcOrd="2" destOrd="0" presId="urn:microsoft.com/office/officeart/2018/2/layout/IconLabelDescriptionList"/>
    <dgm:cxn modelId="{1CC6FBEB-29C2-4094-B621-3DD36F3658A4}" type="presParOf" srcId="{2B90B52B-2C8E-43D9-8D6F-13ADC5D74F2C}" destId="{B092191E-D9AC-436F-97EC-A0077A60C74F}" srcOrd="3" destOrd="0" presId="urn:microsoft.com/office/officeart/2018/2/layout/IconLabelDescriptionList"/>
    <dgm:cxn modelId="{6B5CEE85-97ED-470C-827D-88CC225FDA34}" type="presParOf" srcId="{2B90B52B-2C8E-43D9-8D6F-13ADC5D74F2C}" destId="{3C426AA0-C295-4E69-9B83-C3D84AF4ED25}" srcOrd="4" destOrd="0" presId="urn:microsoft.com/office/officeart/2018/2/layout/IconLabelDescriptionList"/>
    <dgm:cxn modelId="{4012D016-5E3A-42BB-AA9E-044D4667CA07}" type="presParOf" srcId="{9CEDA152-17CF-4382-83C1-577A05542F72}" destId="{E2EA3AB8-828E-43D9-9FAA-25A2A554282C}" srcOrd="1" destOrd="0" presId="urn:microsoft.com/office/officeart/2018/2/layout/IconLabelDescriptionList"/>
    <dgm:cxn modelId="{AF2F50EF-291D-49E1-9F9C-AAFC5881C784}" type="presParOf" srcId="{9CEDA152-17CF-4382-83C1-577A05542F72}" destId="{314C1739-0F05-4B9B-BB94-3367A979C703}" srcOrd="2" destOrd="0" presId="urn:microsoft.com/office/officeart/2018/2/layout/IconLabelDescriptionList"/>
    <dgm:cxn modelId="{6A3C209A-06BC-4EF1-9BF0-49A7A5899F41}" type="presParOf" srcId="{314C1739-0F05-4B9B-BB94-3367A979C703}" destId="{FC7B0708-43E7-4962-ABEC-E9C1E92B9E0E}" srcOrd="0" destOrd="0" presId="urn:microsoft.com/office/officeart/2018/2/layout/IconLabelDescriptionList"/>
    <dgm:cxn modelId="{10E6CDDF-44C0-4E69-AB51-301094862996}" type="presParOf" srcId="{314C1739-0F05-4B9B-BB94-3367A979C703}" destId="{0CCDFB72-F1B2-47BB-AA5C-1E9C17F29148}" srcOrd="1" destOrd="0" presId="urn:microsoft.com/office/officeart/2018/2/layout/IconLabelDescriptionList"/>
    <dgm:cxn modelId="{87D0C959-4223-4279-A7CD-7FE965FFBDBA}" type="presParOf" srcId="{314C1739-0F05-4B9B-BB94-3367A979C703}" destId="{E9517A1F-E7F6-4AFB-B431-A1A90BCF71D9}" srcOrd="2" destOrd="0" presId="urn:microsoft.com/office/officeart/2018/2/layout/IconLabelDescriptionList"/>
    <dgm:cxn modelId="{89223511-5CE0-42A6-8207-2C53FBE6C10E}" type="presParOf" srcId="{314C1739-0F05-4B9B-BB94-3367A979C703}" destId="{EA1E0675-DDCE-4CFC-A951-75D5123216DA}" srcOrd="3" destOrd="0" presId="urn:microsoft.com/office/officeart/2018/2/layout/IconLabelDescriptionList"/>
    <dgm:cxn modelId="{2B1185DD-6D3B-40F9-B5FD-CA63A479EACE}" type="presParOf" srcId="{314C1739-0F05-4B9B-BB94-3367A979C703}" destId="{29842FF0-7CF2-4D64-BD59-876795D1B9A3}" srcOrd="4" destOrd="0" presId="urn:microsoft.com/office/officeart/2018/2/layout/IconLabelDescriptionList"/>
    <dgm:cxn modelId="{BFFC6DB0-0A42-4EB7-98DD-13887BACCE44}" type="presParOf" srcId="{9CEDA152-17CF-4382-83C1-577A05542F72}" destId="{EC6F3B88-BA54-48E3-8A47-926FCAF96349}" srcOrd="3" destOrd="0" presId="urn:microsoft.com/office/officeart/2018/2/layout/IconLabelDescriptionList"/>
    <dgm:cxn modelId="{4D351FA8-202A-4918-808F-24875EAC7509}" type="presParOf" srcId="{9CEDA152-17CF-4382-83C1-577A05542F72}" destId="{AAF5F85A-D0C1-4A68-9761-72FEFF55EA2A}" srcOrd="4" destOrd="0" presId="urn:microsoft.com/office/officeart/2018/2/layout/IconLabelDescriptionList"/>
    <dgm:cxn modelId="{078447E1-890B-4647-B4A7-F40F45BBFF88}" type="presParOf" srcId="{AAF5F85A-D0C1-4A68-9761-72FEFF55EA2A}" destId="{62E25A76-7F4C-4CF9-B399-D97C19EBC9C8}" srcOrd="0" destOrd="0" presId="urn:microsoft.com/office/officeart/2018/2/layout/IconLabelDescriptionList"/>
    <dgm:cxn modelId="{D4CF6538-FF67-4C5B-893F-3B9D13ACCE8A}" type="presParOf" srcId="{AAF5F85A-D0C1-4A68-9761-72FEFF55EA2A}" destId="{D81B44D8-F5E6-49DB-AFA2-31036AAF381F}" srcOrd="1" destOrd="0" presId="urn:microsoft.com/office/officeart/2018/2/layout/IconLabelDescriptionList"/>
    <dgm:cxn modelId="{A3AD7C14-020B-4DBC-A0D1-D2DFFDABADCA}" type="presParOf" srcId="{AAF5F85A-D0C1-4A68-9761-72FEFF55EA2A}" destId="{F4336282-AFE1-42FC-9F5B-C3C88DCA4AF9}" srcOrd="2" destOrd="0" presId="urn:microsoft.com/office/officeart/2018/2/layout/IconLabelDescriptionList"/>
    <dgm:cxn modelId="{EE4AA1D0-895E-40EF-8820-96C4D61BC949}" type="presParOf" srcId="{AAF5F85A-D0C1-4A68-9761-72FEFF55EA2A}" destId="{A1B74138-4202-44BD-97B4-95CF0CA732F4}" srcOrd="3" destOrd="0" presId="urn:microsoft.com/office/officeart/2018/2/layout/IconLabelDescriptionList"/>
    <dgm:cxn modelId="{3360AB38-C50E-48FE-AF35-10267581FFD6}" type="presParOf" srcId="{AAF5F85A-D0C1-4A68-9761-72FEFF55EA2A}" destId="{F2B2F24D-5A0D-47EF-9E5A-E586342184DF}"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CF23E-B49C-4B1F-AE72-2BD672A8B77E}">
      <dsp:nvSpPr>
        <dsp:cNvPr id="0" name=""/>
        <dsp:cNvSpPr/>
      </dsp:nvSpPr>
      <dsp:spPr>
        <a:xfrm>
          <a:off x="5074" y="28283"/>
          <a:ext cx="1056186" cy="10394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020BA-E448-4E26-8BA9-F0DDD5C1C567}">
      <dsp:nvSpPr>
        <dsp:cNvPr id="0" name=""/>
        <dsp:cNvSpPr/>
      </dsp:nvSpPr>
      <dsp:spPr>
        <a:xfrm>
          <a:off x="5074" y="1218966"/>
          <a:ext cx="3017675" cy="44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SARIMA(p, d, q)(P, D, Q)m</a:t>
          </a:r>
        </a:p>
      </dsp:txBody>
      <dsp:txXfrm>
        <a:off x="5074" y="1218966"/>
        <a:ext cx="3017675" cy="445485"/>
      </dsp:txXfrm>
    </dsp:sp>
    <dsp:sp modelId="{3C426AA0-C295-4E69-9B83-C3D84AF4ED25}">
      <dsp:nvSpPr>
        <dsp:cNvPr id="0" name=""/>
        <dsp:cNvSpPr/>
      </dsp:nvSpPr>
      <dsp:spPr>
        <a:xfrm>
          <a:off x="5074" y="1734784"/>
          <a:ext cx="3017675" cy="1810161"/>
        </a:xfrm>
        <a:prstGeom prst="rect">
          <a:avLst/>
        </a:prstGeom>
        <a:noFill/>
        <a:ln>
          <a:noFill/>
        </a:ln>
        <a:effectLst/>
      </dsp:spPr>
      <dsp:style>
        <a:lnRef idx="0">
          <a:scrgbClr r="0" g="0" b="0"/>
        </a:lnRef>
        <a:fillRef idx="0">
          <a:scrgbClr r="0" g="0" b="0"/>
        </a:fillRef>
        <a:effectRef idx="0">
          <a:scrgbClr r="0" g="0" b="0"/>
        </a:effectRef>
        <a:fontRef idx="minor"/>
      </dsp:style>
    </dsp:sp>
    <dsp:sp modelId="{FC7B0708-43E7-4962-ABEC-E9C1E92B9E0E}">
      <dsp:nvSpPr>
        <dsp:cNvPr id="0" name=""/>
        <dsp:cNvSpPr/>
      </dsp:nvSpPr>
      <dsp:spPr>
        <a:xfrm>
          <a:off x="3550842" y="28283"/>
          <a:ext cx="1056186" cy="10394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17A1F-E7F6-4AFB-B431-A1A90BCF71D9}">
      <dsp:nvSpPr>
        <dsp:cNvPr id="0" name=""/>
        <dsp:cNvSpPr/>
      </dsp:nvSpPr>
      <dsp:spPr>
        <a:xfrm>
          <a:off x="3550842" y="1218966"/>
          <a:ext cx="3017675" cy="44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a:t>Trend Elements:</a:t>
          </a:r>
        </a:p>
      </dsp:txBody>
      <dsp:txXfrm>
        <a:off x="3550842" y="1218966"/>
        <a:ext cx="3017675" cy="445485"/>
      </dsp:txXfrm>
    </dsp:sp>
    <dsp:sp modelId="{29842FF0-7CF2-4D64-BD59-876795D1B9A3}">
      <dsp:nvSpPr>
        <dsp:cNvPr id="0" name=""/>
        <dsp:cNvSpPr/>
      </dsp:nvSpPr>
      <dsp:spPr>
        <a:xfrm>
          <a:off x="3550842" y="1734784"/>
          <a:ext cx="3017675" cy="1810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p: Trend autoregression order</a:t>
          </a:r>
        </a:p>
        <a:p>
          <a:pPr marL="0" lvl="0" indent="0" algn="l" defTabSz="755650">
            <a:lnSpc>
              <a:spcPct val="100000"/>
            </a:lnSpc>
            <a:spcBef>
              <a:spcPct val="0"/>
            </a:spcBef>
            <a:spcAft>
              <a:spcPct val="35000"/>
            </a:spcAft>
            <a:buNone/>
          </a:pPr>
          <a:r>
            <a:rPr lang="en-US" sz="1700" kern="1200"/>
            <a:t>d: Trend difference order</a:t>
          </a:r>
        </a:p>
        <a:p>
          <a:pPr marL="0" lvl="0" indent="0" algn="l" defTabSz="755650">
            <a:lnSpc>
              <a:spcPct val="100000"/>
            </a:lnSpc>
            <a:spcBef>
              <a:spcPct val="0"/>
            </a:spcBef>
            <a:spcAft>
              <a:spcPct val="35000"/>
            </a:spcAft>
            <a:buNone/>
          </a:pPr>
          <a:r>
            <a:rPr lang="en-US" sz="1700" kern="1200"/>
            <a:t>q: Moving average order</a:t>
          </a:r>
        </a:p>
      </dsp:txBody>
      <dsp:txXfrm>
        <a:off x="3550842" y="1734784"/>
        <a:ext cx="3017675" cy="1810161"/>
      </dsp:txXfrm>
    </dsp:sp>
    <dsp:sp modelId="{62E25A76-7F4C-4CF9-B399-D97C19EBC9C8}">
      <dsp:nvSpPr>
        <dsp:cNvPr id="0" name=""/>
        <dsp:cNvSpPr/>
      </dsp:nvSpPr>
      <dsp:spPr>
        <a:xfrm>
          <a:off x="7096610" y="28283"/>
          <a:ext cx="1056186" cy="10394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336282-AFE1-42FC-9F5B-C3C88DCA4AF9}">
      <dsp:nvSpPr>
        <dsp:cNvPr id="0" name=""/>
        <dsp:cNvSpPr/>
      </dsp:nvSpPr>
      <dsp:spPr>
        <a:xfrm>
          <a:off x="7096610" y="1218966"/>
          <a:ext cx="3017675" cy="44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a:t>Seasonal Elements:</a:t>
          </a:r>
        </a:p>
      </dsp:txBody>
      <dsp:txXfrm>
        <a:off x="7096610" y="1218966"/>
        <a:ext cx="3017675" cy="445485"/>
      </dsp:txXfrm>
    </dsp:sp>
    <dsp:sp modelId="{F2B2F24D-5A0D-47EF-9E5A-E586342184DF}">
      <dsp:nvSpPr>
        <dsp:cNvPr id="0" name=""/>
        <dsp:cNvSpPr/>
      </dsp:nvSpPr>
      <dsp:spPr>
        <a:xfrm>
          <a:off x="7096610" y="1734784"/>
          <a:ext cx="3017675" cy="1810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P: Seasonal autoregressive order</a:t>
          </a:r>
        </a:p>
        <a:p>
          <a:pPr marL="0" lvl="0" indent="0" algn="l" defTabSz="755650">
            <a:lnSpc>
              <a:spcPct val="100000"/>
            </a:lnSpc>
            <a:spcBef>
              <a:spcPct val="0"/>
            </a:spcBef>
            <a:spcAft>
              <a:spcPct val="35000"/>
            </a:spcAft>
            <a:buNone/>
          </a:pPr>
          <a:r>
            <a:rPr lang="en-US" sz="1700" kern="1200"/>
            <a:t>D: Seasonal difference order</a:t>
          </a:r>
        </a:p>
        <a:p>
          <a:pPr marL="0" lvl="0" indent="0" algn="l" defTabSz="755650">
            <a:lnSpc>
              <a:spcPct val="100000"/>
            </a:lnSpc>
            <a:spcBef>
              <a:spcPct val="0"/>
            </a:spcBef>
            <a:spcAft>
              <a:spcPct val="35000"/>
            </a:spcAft>
            <a:buNone/>
          </a:pPr>
          <a:r>
            <a:rPr lang="en-US" sz="1700" kern="1200"/>
            <a:t>Q: Seasonal moving average order</a:t>
          </a:r>
        </a:p>
        <a:p>
          <a:pPr marL="0" lvl="0" indent="0" algn="l" defTabSz="755650">
            <a:lnSpc>
              <a:spcPct val="100000"/>
            </a:lnSpc>
            <a:spcBef>
              <a:spcPct val="0"/>
            </a:spcBef>
            <a:spcAft>
              <a:spcPct val="35000"/>
            </a:spcAft>
            <a:buNone/>
          </a:pPr>
          <a:r>
            <a:rPr lang="en-US" sz="1700" kern="1200"/>
            <a:t>m: The number of time steps for a single seasonal period (influences P, D,Q)</a:t>
          </a:r>
        </a:p>
      </dsp:txBody>
      <dsp:txXfrm>
        <a:off x="7096610" y="1734784"/>
        <a:ext cx="3017675" cy="181016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85B3E3-53DD-4A47-B0A8-7795BA02C2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BF6F45-9DB6-4AF3-8330-9E755E0427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BABB8-7703-4545-854F-FA9D48E62B3A}" type="datetimeFigureOut">
              <a:rPr lang="en-US" smtClean="0"/>
              <a:t>10/21/2020</a:t>
            </a:fld>
            <a:endParaRPr lang="en-US"/>
          </a:p>
        </p:txBody>
      </p:sp>
      <p:sp>
        <p:nvSpPr>
          <p:cNvPr id="4" name="Footer Placeholder 3">
            <a:extLst>
              <a:ext uri="{FF2B5EF4-FFF2-40B4-BE49-F238E27FC236}">
                <a16:creationId xmlns:a16="http://schemas.microsoft.com/office/drawing/2014/main" id="{D97695FC-4382-470A-BFC2-3B3EF80536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E69D40-4BD0-42AD-A4AD-EFBC77155E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B265B-ACEA-4950-A048-E5349FC6214D}" type="slidenum">
              <a:rPr lang="en-US" smtClean="0"/>
              <a:t>‹#›</a:t>
            </a:fld>
            <a:endParaRPr lang="en-US"/>
          </a:p>
        </p:txBody>
      </p:sp>
    </p:spTree>
    <p:extLst>
      <p:ext uri="{BB962C8B-B14F-4D97-AF65-F5344CB8AC3E}">
        <p14:creationId xmlns:p14="http://schemas.microsoft.com/office/powerpoint/2010/main" val="3997505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5968F-CB29-4838-9042-A90B29937301}"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BCE80-CB53-43C4-968C-E480DCB14B7D}" type="slidenum">
              <a:rPr lang="en-US" smtClean="0"/>
              <a:t>‹#›</a:t>
            </a:fld>
            <a:endParaRPr lang="en-US"/>
          </a:p>
        </p:txBody>
      </p:sp>
    </p:spTree>
    <p:extLst>
      <p:ext uri="{BB962C8B-B14F-4D97-AF65-F5344CB8AC3E}">
        <p14:creationId xmlns:p14="http://schemas.microsoft.com/office/powerpoint/2010/main" val="227358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6BCE80-CB53-43C4-968C-E480DCB14B7D}" type="slidenum">
              <a:rPr lang="en-US" smtClean="0"/>
              <a:t>8</a:t>
            </a:fld>
            <a:endParaRPr lang="en-US"/>
          </a:p>
        </p:txBody>
      </p:sp>
    </p:spTree>
    <p:extLst>
      <p:ext uri="{BB962C8B-B14F-4D97-AF65-F5344CB8AC3E}">
        <p14:creationId xmlns:p14="http://schemas.microsoft.com/office/powerpoint/2010/main" val="855327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333333"/>
                </a:solidFill>
                <a:effectLst/>
                <a:latin typeface="CMS"/>
              </a:rPr>
              <a:t>In standard RNNs, the repeating module will have a very simple structure, such as a single tanh layer</a:t>
            </a:r>
          </a:p>
          <a:p>
            <a:pPr marL="171450" indent="-171450" algn="l">
              <a:buFont typeface="Arial" panose="020B0604020202020204" pitchFamily="34" charset="0"/>
              <a:buChar char="•"/>
            </a:pPr>
            <a:r>
              <a:rPr lang="en-US" b="0" i="0" dirty="0">
                <a:solidFill>
                  <a:srgbClr val="333333"/>
                </a:solidFill>
                <a:effectLst/>
                <a:latin typeface="CMS"/>
              </a:rPr>
              <a:t>LSTMs also have this chain like structure, but the repeating module has a different structure. Instead of having a single neural network layer, there are four, interacting in a very special way.</a:t>
            </a:r>
          </a:p>
          <a:p>
            <a:pPr marL="171450" indent="-171450" algn="l">
              <a:buFont typeface="Arial" panose="020B0604020202020204" pitchFamily="34" charset="0"/>
              <a:buChar char="•"/>
            </a:pPr>
            <a:r>
              <a:rPr lang="en-US" b="0" i="0" dirty="0">
                <a:solidFill>
                  <a:srgbClr val="292929"/>
                </a:solidFill>
                <a:effectLst/>
                <a:latin typeface="charter"/>
              </a:rPr>
              <a:t>To overcome the vanishing gradient problem, we need a function whose second derivative can sustain for a long range before going to zero. </a:t>
            </a:r>
            <a:r>
              <a:rPr lang="en-US" b="0" i="1" dirty="0">
                <a:solidFill>
                  <a:srgbClr val="292929"/>
                </a:solidFill>
                <a:effectLst/>
                <a:latin typeface="charter"/>
              </a:rPr>
              <a:t>tanh</a:t>
            </a:r>
            <a:r>
              <a:rPr lang="en-US" b="0" i="0" dirty="0">
                <a:solidFill>
                  <a:srgbClr val="292929"/>
                </a:solidFill>
                <a:effectLst/>
                <a:latin typeface="charter"/>
              </a:rPr>
              <a:t> is a suitable function with the above property.</a:t>
            </a:r>
          </a:p>
          <a:p>
            <a:pPr marL="171450" indent="-171450" algn="l">
              <a:buFont typeface="Arial" panose="020B0604020202020204" pitchFamily="34" charset="0"/>
              <a:buChar char="•"/>
            </a:pPr>
            <a:r>
              <a:rPr lang="en-US" b="0" i="0" dirty="0">
                <a:solidFill>
                  <a:srgbClr val="292929"/>
                </a:solidFill>
                <a:effectLst/>
                <a:latin typeface="charter"/>
              </a:rPr>
              <a:t>As Sigmoid can output 0 or 1, it can be used to forget or remember the information.</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19</a:t>
            </a:fld>
            <a:endParaRPr lang="en-US"/>
          </a:p>
        </p:txBody>
      </p:sp>
    </p:spTree>
    <p:extLst>
      <p:ext uri="{BB962C8B-B14F-4D97-AF65-F5344CB8AC3E}">
        <p14:creationId xmlns:p14="http://schemas.microsoft.com/office/powerpoint/2010/main" val="124173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Test data fitted to trained model and compared to raw data</a:t>
            </a:r>
          </a:p>
        </p:txBody>
      </p:sp>
      <p:sp>
        <p:nvSpPr>
          <p:cNvPr id="4" name="Slide Number Placeholder 3"/>
          <p:cNvSpPr>
            <a:spLocks noGrp="1"/>
          </p:cNvSpPr>
          <p:nvPr>
            <p:ph type="sldNum" sz="quarter" idx="5"/>
          </p:nvPr>
        </p:nvSpPr>
        <p:spPr/>
        <p:txBody>
          <a:bodyPr/>
          <a:lstStyle/>
          <a:p>
            <a:fld id="{A66BCE80-CB53-43C4-968C-E480DCB14B7D}" type="slidenum">
              <a:rPr lang="en-US" smtClean="0"/>
              <a:t>21</a:t>
            </a:fld>
            <a:endParaRPr lang="en-US"/>
          </a:p>
        </p:txBody>
      </p:sp>
    </p:spTree>
    <p:extLst>
      <p:ext uri="{BB962C8B-B14F-4D97-AF65-F5344CB8AC3E}">
        <p14:creationId xmlns:p14="http://schemas.microsoft.com/office/powerpoint/2010/main" val="267099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Test data fitted to trained model and compared to raw data</a:t>
            </a:r>
          </a:p>
        </p:txBody>
      </p:sp>
      <p:sp>
        <p:nvSpPr>
          <p:cNvPr id="4" name="Slide Number Placeholder 3"/>
          <p:cNvSpPr>
            <a:spLocks noGrp="1"/>
          </p:cNvSpPr>
          <p:nvPr>
            <p:ph type="sldNum" sz="quarter" idx="5"/>
          </p:nvPr>
        </p:nvSpPr>
        <p:spPr/>
        <p:txBody>
          <a:bodyPr/>
          <a:lstStyle/>
          <a:p>
            <a:fld id="{A66BCE80-CB53-43C4-968C-E480DCB14B7D}" type="slidenum">
              <a:rPr lang="en-US" smtClean="0"/>
              <a:t>22</a:t>
            </a:fld>
            <a:endParaRPr lang="en-US"/>
          </a:p>
        </p:txBody>
      </p:sp>
    </p:spTree>
    <p:extLst>
      <p:ext uri="{BB962C8B-B14F-4D97-AF65-F5344CB8AC3E}">
        <p14:creationId xmlns:p14="http://schemas.microsoft.com/office/powerpoint/2010/main" val="334525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residuals - look for trend, seasonal or cyclic structure</a:t>
            </a:r>
          </a:p>
          <a:p>
            <a:pPr marL="171450" indent="-171450">
              <a:buFont typeface="Arial" panose="020B0604020202020204" pitchFamily="34" charset="0"/>
              <a:buChar char="•"/>
            </a:pPr>
            <a:r>
              <a:rPr lang="en-US" dirty="0"/>
              <a:t>histogram plot - A large skew may suggest the opportunity for performing a transform to the data prior to modeling, such as taking the log or square root</a:t>
            </a:r>
          </a:p>
          <a:p>
            <a:pPr marL="171450" indent="-171450">
              <a:buFont typeface="Arial" panose="020B0604020202020204" pitchFamily="34" charset="0"/>
              <a:buChar char="•"/>
            </a:pPr>
            <a:r>
              <a:rPr lang="en-US" dirty="0"/>
              <a:t>Residual Q-Q Plot - look for outliers</a:t>
            </a:r>
          </a:p>
          <a:p>
            <a:pPr marL="171450" indent="-171450">
              <a:buFont typeface="Arial" panose="020B0604020202020204" pitchFamily="34" charset="0"/>
              <a:buChar char="•"/>
            </a:pPr>
            <a:r>
              <a:rPr lang="en-US" dirty="0"/>
              <a:t>Residual Autocorrelation plot - look for obvious autocorrelations at certain lags</a:t>
            </a:r>
          </a:p>
        </p:txBody>
      </p:sp>
      <p:sp>
        <p:nvSpPr>
          <p:cNvPr id="4" name="Slide Number Placeholder 3"/>
          <p:cNvSpPr>
            <a:spLocks noGrp="1"/>
          </p:cNvSpPr>
          <p:nvPr>
            <p:ph type="sldNum" sz="quarter" idx="5"/>
          </p:nvPr>
        </p:nvSpPr>
        <p:spPr/>
        <p:txBody>
          <a:bodyPr/>
          <a:lstStyle/>
          <a:p>
            <a:fld id="{A66BCE80-CB53-43C4-968C-E480DCB14B7D}" type="slidenum">
              <a:rPr lang="en-US" smtClean="0"/>
              <a:t>24</a:t>
            </a:fld>
            <a:endParaRPr lang="en-US"/>
          </a:p>
        </p:txBody>
      </p:sp>
    </p:spTree>
    <p:extLst>
      <p:ext uri="{BB962C8B-B14F-4D97-AF65-F5344CB8AC3E}">
        <p14:creationId xmlns:p14="http://schemas.microsoft.com/office/powerpoint/2010/main" val="3563547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residuals - look for trend, seasonal or cyclic structure</a:t>
            </a:r>
          </a:p>
          <a:p>
            <a:pPr marL="171450" indent="-171450">
              <a:buFont typeface="Arial" panose="020B0604020202020204" pitchFamily="34" charset="0"/>
              <a:buChar char="•"/>
            </a:pPr>
            <a:r>
              <a:rPr lang="en-US" dirty="0"/>
              <a:t>histogram plot - A large skew may suggest the opportunity for performing a transform to the data prior to modeling, such as taking the log or square root</a:t>
            </a:r>
          </a:p>
          <a:p>
            <a:pPr marL="171450" indent="-171450">
              <a:buFont typeface="Arial" panose="020B0604020202020204" pitchFamily="34" charset="0"/>
              <a:buChar char="•"/>
            </a:pPr>
            <a:r>
              <a:rPr lang="en-US" dirty="0"/>
              <a:t>Residual Q-Q Plot - look for outliers</a:t>
            </a:r>
          </a:p>
          <a:p>
            <a:pPr marL="171450" indent="-171450">
              <a:buFont typeface="Arial" panose="020B0604020202020204" pitchFamily="34" charset="0"/>
              <a:buChar char="•"/>
            </a:pPr>
            <a:r>
              <a:rPr lang="en-US" dirty="0"/>
              <a:t>Residual Autocorrelation plot - look for obvious autocorrelations at certain lags</a:t>
            </a:r>
          </a:p>
        </p:txBody>
      </p:sp>
      <p:sp>
        <p:nvSpPr>
          <p:cNvPr id="4" name="Slide Number Placeholder 3"/>
          <p:cNvSpPr>
            <a:spLocks noGrp="1"/>
          </p:cNvSpPr>
          <p:nvPr>
            <p:ph type="sldNum" sz="quarter" idx="5"/>
          </p:nvPr>
        </p:nvSpPr>
        <p:spPr/>
        <p:txBody>
          <a:bodyPr/>
          <a:lstStyle/>
          <a:p>
            <a:fld id="{A66BCE80-CB53-43C4-968C-E480DCB14B7D}" type="slidenum">
              <a:rPr lang="en-US" smtClean="0"/>
              <a:t>25</a:t>
            </a:fld>
            <a:endParaRPr lang="en-US"/>
          </a:p>
        </p:txBody>
      </p:sp>
    </p:spTree>
    <p:extLst>
      <p:ext uri="{BB962C8B-B14F-4D97-AF65-F5344CB8AC3E}">
        <p14:creationId xmlns:p14="http://schemas.microsoft.com/office/powerpoint/2010/main" val="1788243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residuals - look for trend, seasonal or cyclic structure</a:t>
            </a:r>
          </a:p>
          <a:p>
            <a:pPr marL="171450" indent="-171450">
              <a:buFont typeface="Arial" panose="020B0604020202020204" pitchFamily="34" charset="0"/>
              <a:buChar char="•"/>
            </a:pPr>
            <a:r>
              <a:rPr lang="en-US" dirty="0"/>
              <a:t>histogram plot - A large skew may suggest the opportunity for performing a transform to the data prior to modeling, such as taking the log or square root</a:t>
            </a:r>
          </a:p>
          <a:p>
            <a:pPr marL="171450" indent="-171450">
              <a:buFont typeface="Arial" panose="020B0604020202020204" pitchFamily="34" charset="0"/>
              <a:buChar char="•"/>
            </a:pPr>
            <a:r>
              <a:rPr lang="en-US" dirty="0"/>
              <a:t>Residual Q-Q Plot - look for outliers</a:t>
            </a:r>
          </a:p>
          <a:p>
            <a:pPr marL="171450" indent="-171450">
              <a:buFont typeface="Arial" panose="020B0604020202020204" pitchFamily="34" charset="0"/>
              <a:buChar char="•"/>
            </a:pPr>
            <a:r>
              <a:rPr lang="en-US" dirty="0"/>
              <a:t>Residual Autocorrelation plot - look for obvious autocorrelations at certain lags</a:t>
            </a:r>
          </a:p>
        </p:txBody>
      </p:sp>
      <p:sp>
        <p:nvSpPr>
          <p:cNvPr id="4" name="Slide Number Placeholder 3"/>
          <p:cNvSpPr>
            <a:spLocks noGrp="1"/>
          </p:cNvSpPr>
          <p:nvPr>
            <p:ph type="sldNum" sz="quarter" idx="5"/>
          </p:nvPr>
        </p:nvSpPr>
        <p:spPr/>
        <p:txBody>
          <a:bodyPr/>
          <a:lstStyle/>
          <a:p>
            <a:fld id="{A66BCE80-CB53-43C4-968C-E480DCB14B7D}" type="slidenum">
              <a:rPr lang="en-US" smtClean="0"/>
              <a:t>26</a:t>
            </a:fld>
            <a:endParaRPr lang="en-US"/>
          </a:p>
        </p:txBody>
      </p:sp>
    </p:spTree>
    <p:extLst>
      <p:ext uri="{BB962C8B-B14F-4D97-AF65-F5344CB8AC3E}">
        <p14:creationId xmlns:p14="http://schemas.microsoft.com/office/powerpoint/2010/main" val="228093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residuals - look for trend, seasonal or cyclic structure</a:t>
            </a:r>
          </a:p>
          <a:p>
            <a:pPr marL="171450" indent="-171450">
              <a:buFont typeface="Arial" panose="020B0604020202020204" pitchFamily="34" charset="0"/>
              <a:buChar char="•"/>
            </a:pPr>
            <a:r>
              <a:rPr lang="en-US" dirty="0"/>
              <a:t>histogram plot - A large skew may suggest the opportunity for performing a transform to the data prior to modeling, such as taking the log or square root</a:t>
            </a:r>
          </a:p>
          <a:p>
            <a:pPr marL="171450" indent="-171450">
              <a:buFont typeface="Arial" panose="020B0604020202020204" pitchFamily="34" charset="0"/>
              <a:buChar char="•"/>
            </a:pPr>
            <a:r>
              <a:rPr lang="en-US" dirty="0"/>
              <a:t>Residual Q-Q Plot - look for outliers</a:t>
            </a:r>
          </a:p>
          <a:p>
            <a:pPr marL="171450" indent="-171450">
              <a:buFont typeface="Arial" panose="020B0604020202020204" pitchFamily="34" charset="0"/>
              <a:buChar char="•"/>
            </a:pPr>
            <a:r>
              <a:rPr lang="en-US" dirty="0"/>
              <a:t>Residual Autocorrelation plot - look for obvious autocorrelations at certain lags</a:t>
            </a:r>
          </a:p>
        </p:txBody>
      </p:sp>
      <p:sp>
        <p:nvSpPr>
          <p:cNvPr id="4" name="Slide Number Placeholder 3"/>
          <p:cNvSpPr>
            <a:spLocks noGrp="1"/>
          </p:cNvSpPr>
          <p:nvPr>
            <p:ph type="sldNum" sz="quarter" idx="5"/>
          </p:nvPr>
        </p:nvSpPr>
        <p:spPr/>
        <p:txBody>
          <a:bodyPr/>
          <a:lstStyle/>
          <a:p>
            <a:fld id="{A66BCE80-CB53-43C4-968C-E480DCB14B7D}" type="slidenum">
              <a:rPr lang="en-US" smtClean="0"/>
              <a:t>27</a:t>
            </a:fld>
            <a:endParaRPr lang="en-US"/>
          </a:p>
        </p:txBody>
      </p:sp>
    </p:spTree>
    <p:extLst>
      <p:ext uri="{BB962C8B-B14F-4D97-AF65-F5344CB8AC3E}">
        <p14:creationId xmlns:p14="http://schemas.microsoft.com/office/powerpoint/2010/main" val="342337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6BCE80-CB53-43C4-968C-E480DCB14B7D}" type="slidenum">
              <a:rPr lang="en-US" smtClean="0"/>
              <a:t>9</a:t>
            </a:fld>
            <a:endParaRPr lang="en-US"/>
          </a:p>
        </p:txBody>
      </p:sp>
    </p:spTree>
    <p:extLst>
      <p:ext uri="{BB962C8B-B14F-4D97-AF65-F5344CB8AC3E}">
        <p14:creationId xmlns:p14="http://schemas.microsoft.com/office/powerpoint/2010/main" val="311853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a SARIMAX model which can include multiple other endogenous variables.</a:t>
            </a:r>
          </a:p>
          <a:p>
            <a:endParaRPr lang="en-US" dirty="0"/>
          </a:p>
          <a:p>
            <a:endParaRPr lang="en-US" dirty="0"/>
          </a:p>
          <a:p>
            <a:r>
              <a:rPr lang="en-US" dirty="0"/>
              <a:t>All these parameters can be autotuned with a module from the </a:t>
            </a:r>
            <a:r>
              <a:rPr lang="en-US" dirty="0" err="1"/>
              <a:t>pmdarima</a:t>
            </a:r>
            <a:r>
              <a:rPr lang="en-US" dirty="0"/>
              <a:t> library called </a:t>
            </a:r>
            <a:r>
              <a:rPr lang="en-US" dirty="0" err="1"/>
              <a:t>auto_arima</a:t>
            </a:r>
            <a:r>
              <a:rPr lang="en-US" dirty="0"/>
              <a:t>.</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10</a:t>
            </a:fld>
            <a:endParaRPr lang="en-US"/>
          </a:p>
        </p:txBody>
      </p:sp>
    </p:spTree>
    <p:extLst>
      <p:ext uri="{BB962C8B-B14F-4D97-AF65-F5344CB8AC3E}">
        <p14:creationId xmlns:p14="http://schemas.microsoft.com/office/powerpoint/2010/main" val="3749142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a SARIMAX model which can include multiple other endogenous variables.</a:t>
            </a:r>
          </a:p>
          <a:p>
            <a:endParaRPr lang="en-US" dirty="0"/>
          </a:p>
          <a:p>
            <a:endParaRPr lang="en-US" dirty="0"/>
          </a:p>
          <a:p>
            <a:r>
              <a:rPr lang="en-US" dirty="0"/>
              <a:t>All these parameters can be autotuned with a module from the </a:t>
            </a:r>
            <a:r>
              <a:rPr lang="en-US" dirty="0" err="1"/>
              <a:t>pmdarima</a:t>
            </a:r>
            <a:r>
              <a:rPr lang="en-US" dirty="0"/>
              <a:t> library called </a:t>
            </a:r>
            <a:r>
              <a:rPr lang="en-US" dirty="0" err="1"/>
              <a:t>auto_arima</a:t>
            </a:r>
            <a:r>
              <a:rPr lang="en-US" dirty="0"/>
              <a:t>.</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11</a:t>
            </a:fld>
            <a:endParaRPr lang="en-US"/>
          </a:p>
        </p:txBody>
      </p:sp>
    </p:spTree>
    <p:extLst>
      <p:ext uri="{BB962C8B-B14F-4D97-AF65-F5344CB8AC3E}">
        <p14:creationId xmlns:p14="http://schemas.microsoft.com/office/powerpoint/2010/main" val="346924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SARIMA model is built off of the ARIMA model</a:t>
            </a:r>
          </a:p>
          <a:p>
            <a:r>
              <a:rPr lang="en-US" dirty="0"/>
              <a:t>ARIMA stands for Autoregressive Integrated Moving Average</a:t>
            </a:r>
          </a:p>
          <a:p>
            <a:endParaRPr lang="en-US" dirty="0"/>
          </a:p>
          <a:p>
            <a:r>
              <a:rPr lang="en-US" dirty="0"/>
              <a:t>Autoregressive = </a:t>
            </a:r>
          </a:p>
          <a:p>
            <a:endParaRPr lang="en-US" dirty="0"/>
          </a:p>
          <a:p>
            <a:r>
              <a:rPr lang="en-US" dirty="0"/>
              <a:t>Moving Average elements= </a:t>
            </a:r>
          </a:p>
          <a:p>
            <a:r>
              <a:rPr lang="en-US" dirty="0"/>
              <a:t>Hyperparameter=</a:t>
            </a:r>
          </a:p>
          <a:p>
            <a:endParaRPr lang="en-US" dirty="0"/>
          </a:p>
          <a:p>
            <a:r>
              <a:rPr lang="en-US" dirty="0"/>
              <a:t>Integrated refers to the differencing, which allows this method to handle data with a trend.</a:t>
            </a:r>
          </a:p>
          <a:p>
            <a:endParaRPr lang="en-US" dirty="0"/>
          </a:p>
          <a:p>
            <a:r>
              <a:rPr lang="en-US" dirty="0"/>
              <a:t>ARIMA expects that data is either not seasonal or has been seasonally adjusted.</a:t>
            </a:r>
          </a:p>
          <a:p>
            <a:endParaRPr lang="en-US" dirty="0"/>
          </a:p>
          <a:p>
            <a:r>
              <a:rPr lang="en-US" dirty="0"/>
              <a:t>SARIMA model is an extension of ARIMA allows input data to contain seasonality and trends, so substantially less pre-processing is required because the model itself takes care of that.</a:t>
            </a:r>
          </a:p>
          <a:p>
            <a:r>
              <a:rPr lang="en-US" dirty="0"/>
              <a:t>It contains three hyperparameters to specify the Autoregression (AR), differencing (I) and moving average (MA) for the seasonal components of the series as well as an additional parameter for the period of seasonality.</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14</a:t>
            </a:fld>
            <a:endParaRPr lang="en-US"/>
          </a:p>
        </p:txBody>
      </p:sp>
    </p:spTree>
    <p:extLst>
      <p:ext uri="{BB962C8B-B14F-4D97-AF65-F5344CB8AC3E}">
        <p14:creationId xmlns:p14="http://schemas.microsoft.com/office/powerpoint/2010/main" val="370513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Test data fitted to trained model and compared to raw data</a:t>
            </a:r>
          </a:p>
        </p:txBody>
      </p:sp>
      <p:sp>
        <p:nvSpPr>
          <p:cNvPr id="4" name="Slide Number Placeholder 3"/>
          <p:cNvSpPr>
            <a:spLocks noGrp="1"/>
          </p:cNvSpPr>
          <p:nvPr>
            <p:ph type="sldNum" sz="quarter" idx="5"/>
          </p:nvPr>
        </p:nvSpPr>
        <p:spPr/>
        <p:txBody>
          <a:bodyPr/>
          <a:lstStyle/>
          <a:p>
            <a:fld id="{A66BCE80-CB53-43C4-968C-E480DCB14B7D}" type="slidenum">
              <a:rPr lang="en-US" smtClean="0"/>
              <a:t>15</a:t>
            </a:fld>
            <a:endParaRPr lang="en-US"/>
          </a:p>
        </p:txBody>
      </p:sp>
    </p:spTree>
    <p:extLst>
      <p:ext uri="{BB962C8B-B14F-4D97-AF65-F5344CB8AC3E}">
        <p14:creationId xmlns:p14="http://schemas.microsoft.com/office/powerpoint/2010/main" val="334525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SARIMA model is built off of the ARIMA model</a:t>
            </a:r>
          </a:p>
          <a:p>
            <a:r>
              <a:rPr lang="en-US" dirty="0"/>
              <a:t>ARIMA stands for Autoregressive Integrated Moving Average</a:t>
            </a:r>
          </a:p>
          <a:p>
            <a:endParaRPr lang="en-US" dirty="0"/>
          </a:p>
          <a:p>
            <a:r>
              <a:rPr lang="en-US" dirty="0"/>
              <a:t>Autoregressive = </a:t>
            </a:r>
          </a:p>
          <a:p>
            <a:endParaRPr lang="en-US" dirty="0"/>
          </a:p>
          <a:p>
            <a:r>
              <a:rPr lang="en-US" dirty="0"/>
              <a:t>Moving Average elements= </a:t>
            </a:r>
          </a:p>
          <a:p>
            <a:r>
              <a:rPr lang="en-US" dirty="0"/>
              <a:t>Hyperparameter=</a:t>
            </a:r>
          </a:p>
          <a:p>
            <a:endParaRPr lang="en-US" dirty="0"/>
          </a:p>
          <a:p>
            <a:r>
              <a:rPr lang="en-US" dirty="0"/>
              <a:t>Integrated refers to the differencing, which allows this method to handle data with a trend.</a:t>
            </a:r>
          </a:p>
          <a:p>
            <a:endParaRPr lang="en-US" dirty="0"/>
          </a:p>
          <a:p>
            <a:r>
              <a:rPr lang="en-US" dirty="0"/>
              <a:t>ARIMA expects that data is either not seasonal or has been seasonally adjusted.</a:t>
            </a:r>
          </a:p>
          <a:p>
            <a:endParaRPr lang="en-US" dirty="0"/>
          </a:p>
          <a:p>
            <a:r>
              <a:rPr lang="en-US" dirty="0"/>
              <a:t>SARIMA model is an extension of ARIMA allows input data to contain seasonality and trends, so substantially less pre-processing is required because the model itself takes care of that.</a:t>
            </a:r>
          </a:p>
          <a:p>
            <a:r>
              <a:rPr lang="en-US" dirty="0"/>
              <a:t>It contains three hyperparameters to specify the Autoregression (AR), differencing (I) and moving average (MA) for the seasonal components of the series as well as an additional parameter for the period of seasonality.</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16</a:t>
            </a:fld>
            <a:endParaRPr lang="en-US"/>
          </a:p>
        </p:txBody>
      </p:sp>
    </p:spTree>
    <p:extLst>
      <p:ext uri="{BB962C8B-B14F-4D97-AF65-F5344CB8AC3E}">
        <p14:creationId xmlns:p14="http://schemas.microsoft.com/office/powerpoint/2010/main" val="1500517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a SARIMAX model which can include multiple other endogenous variables.</a:t>
            </a:r>
          </a:p>
          <a:p>
            <a:endParaRPr lang="en-US" dirty="0"/>
          </a:p>
          <a:p>
            <a:endParaRPr lang="en-US" dirty="0"/>
          </a:p>
          <a:p>
            <a:r>
              <a:rPr lang="en-US" dirty="0"/>
              <a:t>All these parameters can be autotuned with a module from the </a:t>
            </a:r>
            <a:r>
              <a:rPr lang="en-US" dirty="0" err="1"/>
              <a:t>pmdarima</a:t>
            </a:r>
            <a:r>
              <a:rPr lang="en-US" dirty="0"/>
              <a:t> library called </a:t>
            </a:r>
            <a:r>
              <a:rPr lang="en-US" dirty="0" err="1"/>
              <a:t>auto_arima</a:t>
            </a:r>
            <a:r>
              <a:rPr lang="en-US" dirty="0"/>
              <a:t>.</a:t>
            </a: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17</a:t>
            </a:fld>
            <a:endParaRPr lang="en-US"/>
          </a:p>
        </p:txBody>
      </p:sp>
    </p:spTree>
    <p:extLst>
      <p:ext uri="{BB962C8B-B14F-4D97-AF65-F5344CB8AC3E}">
        <p14:creationId xmlns:p14="http://schemas.microsoft.com/office/powerpoint/2010/main" val="319601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333333"/>
                </a:solidFill>
                <a:effectLst/>
                <a:latin typeface="CMS"/>
              </a:rPr>
              <a:t>As gap grows between variables, RNNs become unable to learn to connect the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333333"/>
                </a:solidFill>
                <a:effectLst/>
                <a:latin typeface="CMS"/>
              </a:rPr>
              <a:t>LSTM are special kind of RNN because they are capable of learning long-term dependencies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rPr>
              <a:t>LSTM’s ability to forget, remember and update the information pushes it one step ahead of RNN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CNN (convolutional neural network) – can be very effective at learning features from one-dimensional sequence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Input sequences are split into subsequences that can be processed by the CNN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CNN can interpret each subsequence of two time steps and provide a time series of interpretations of the subsequences to the LSTM model to process as 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CNN model first has a convolutional layer for reading across the subsequence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Convolution layer is followed by a max pooling layer that distills the filter maps down to 1/2 of their size that includes the most salient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structures are then flattened down to a single one-dimensional vector to be used as a single input time step to the LSTM layer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endParaRPr lang="en-US" dirty="0"/>
          </a:p>
        </p:txBody>
      </p:sp>
      <p:sp>
        <p:nvSpPr>
          <p:cNvPr id="4" name="Slide Number Placeholder 3"/>
          <p:cNvSpPr>
            <a:spLocks noGrp="1"/>
          </p:cNvSpPr>
          <p:nvPr>
            <p:ph type="sldNum" sz="quarter" idx="5"/>
          </p:nvPr>
        </p:nvSpPr>
        <p:spPr/>
        <p:txBody>
          <a:bodyPr/>
          <a:lstStyle/>
          <a:p>
            <a:fld id="{A66BCE80-CB53-43C4-968C-E480DCB14B7D}" type="slidenum">
              <a:rPr lang="en-US" smtClean="0"/>
              <a:t>18</a:t>
            </a:fld>
            <a:endParaRPr lang="en-US"/>
          </a:p>
        </p:txBody>
      </p:sp>
    </p:spTree>
    <p:extLst>
      <p:ext uri="{BB962C8B-B14F-4D97-AF65-F5344CB8AC3E}">
        <p14:creationId xmlns:p14="http://schemas.microsoft.com/office/powerpoint/2010/main" val="319638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3ADE-2A67-483F-94F5-D23F0F81F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800592-A6A9-4ADD-99B3-620F14121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100B17-D119-4EE8-B714-D3449B3D139E}"/>
              </a:ext>
            </a:extLst>
          </p:cNvPr>
          <p:cNvSpPr>
            <a:spLocks noGrp="1"/>
          </p:cNvSpPr>
          <p:nvPr>
            <p:ph type="dt" sz="half" idx="10"/>
          </p:nvPr>
        </p:nvSpPr>
        <p:spPr/>
        <p:txBody>
          <a:bodyPr/>
          <a:lstStyle/>
          <a:p>
            <a:fld id="{0DAF61AA-5A98-4049-A93E-477E5505141A}" type="datetimeFigureOut">
              <a:rPr lang="en-US" smtClean="0"/>
              <a:t>10/21/2020</a:t>
            </a:fld>
            <a:endParaRPr lang="en-US" dirty="0"/>
          </a:p>
        </p:txBody>
      </p:sp>
      <p:sp>
        <p:nvSpPr>
          <p:cNvPr id="5" name="Footer Placeholder 4">
            <a:extLst>
              <a:ext uri="{FF2B5EF4-FFF2-40B4-BE49-F238E27FC236}">
                <a16:creationId xmlns:a16="http://schemas.microsoft.com/office/drawing/2014/main" id="{1D588016-BDBF-414A-A026-B04369549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39452-F083-4287-A297-4334045911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511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1FD7-2271-4695-B77F-73B1B36080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175B7-6D66-4AE2-A356-10F61F761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BDACE-83FF-47F5-B2BD-EF94F37AE612}"/>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5" name="Footer Placeholder 4">
            <a:extLst>
              <a:ext uri="{FF2B5EF4-FFF2-40B4-BE49-F238E27FC236}">
                <a16:creationId xmlns:a16="http://schemas.microsoft.com/office/drawing/2014/main" id="{1B7710ED-63DD-49BF-8DE4-DB3D7ADE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38780-9264-49A3-932B-E69A76FCCB1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1334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9651B-2266-4BFD-9C64-BB0FAAA27B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91B288-7007-42C6-9D06-8EFC8BB9FB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73B6D-64EC-4276-B381-7716A0B28119}"/>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5" name="Footer Placeholder 4">
            <a:extLst>
              <a:ext uri="{FF2B5EF4-FFF2-40B4-BE49-F238E27FC236}">
                <a16:creationId xmlns:a16="http://schemas.microsoft.com/office/drawing/2014/main" id="{66EB5129-14A6-4C4A-97D2-7FDA65FC3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2E600-CB3A-4B48-8965-D51A1E316F7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809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DAC2-9A29-4A3F-ADC6-D83C7517F1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30E52-DCC7-49BA-9720-6A088CF78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E4235-83EB-4BAD-BA0E-A84E859105A0}"/>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5" name="Footer Placeholder 4">
            <a:extLst>
              <a:ext uri="{FF2B5EF4-FFF2-40B4-BE49-F238E27FC236}">
                <a16:creationId xmlns:a16="http://schemas.microsoft.com/office/drawing/2014/main" id="{3426D0B5-3C3C-41C5-95AC-29A284151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470B4-8585-4D2E-91FD-3AB0418E0CD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3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0FF2-FD54-4970-841F-1DB4C2B0F7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49B8F6-B08D-4978-81B5-CFCA0C05D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2F76D3-2E97-4D40-9E8E-0A6B22C1F985}"/>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5" name="Footer Placeholder 4">
            <a:extLst>
              <a:ext uri="{FF2B5EF4-FFF2-40B4-BE49-F238E27FC236}">
                <a16:creationId xmlns:a16="http://schemas.microsoft.com/office/drawing/2014/main" id="{87CAB3A9-9012-4CD2-BDA0-06FD33770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68C2B-3BF9-4681-8100-067141B39FA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290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2AB5-FA5A-4D58-AE21-F368C9B25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D824F-9188-46F1-B943-94F0DA9CBA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0D687-A191-41F3-8F5F-A157BC66AA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EA8313-A3B0-4EDF-927A-1717A40C481E}"/>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6" name="Footer Placeholder 5">
            <a:extLst>
              <a:ext uri="{FF2B5EF4-FFF2-40B4-BE49-F238E27FC236}">
                <a16:creationId xmlns:a16="http://schemas.microsoft.com/office/drawing/2014/main" id="{410ECAB1-26F9-4E92-BD87-FAD701683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32602-6FC7-4F3D-8D05-67378383549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568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2703-2C98-4F8A-A148-6498E71B6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45867-54A7-4832-ABCD-5D3051901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FF902-F617-4C48-A9BC-3FA8076F5B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928EE-2988-42DD-ADB8-17A8DB211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CBCF4-EA71-45C5-AD32-6B445C327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E5EC32-D54F-46AE-B6A9-0535DE71C59B}"/>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8" name="Footer Placeholder 7">
            <a:extLst>
              <a:ext uri="{FF2B5EF4-FFF2-40B4-BE49-F238E27FC236}">
                <a16:creationId xmlns:a16="http://schemas.microsoft.com/office/drawing/2014/main" id="{2DBDB966-4886-4622-903E-99DA11430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306DE-5E4D-4389-84D2-38387AE23A3E}"/>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74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32D1-2931-4A44-8203-D7426602E6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F09720-76DA-4E3B-A429-39431CEFDF58}"/>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4" name="Footer Placeholder 3">
            <a:extLst>
              <a:ext uri="{FF2B5EF4-FFF2-40B4-BE49-F238E27FC236}">
                <a16:creationId xmlns:a16="http://schemas.microsoft.com/office/drawing/2014/main" id="{5F69B047-D075-41C3-9710-54630AB73F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D17F00-1CB8-4914-A491-B8B89E6A672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943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42654-DD60-47CF-8012-2369E49973A8}"/>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3" name="Footer Placeholder 2">
            <a:extLst>
              <a:ext uri="{FF2B5EF4-FFF2-40B4-BE49-F238E27FC236}">
                <a16:creationId xmlns:a16="http://schemas.microsoft.com/office/drawing/2014/main" id="{6C62D61F-5299-46A7-AABB-37663F969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D7F67-217F-4AD2-AD35-F2E8EB28C73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317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3C4C-0C51-4666-B82D-4C02C0621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7A429-C556-4808-A953-04100FB1E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F53C9-1CA7-4391-A175-D6554B253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84EA6-6BE7-4390-92B2-B3A38F154112}"/>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6" name="Footer Placeholder 5">
            <a:extLst>
              <a:ext uri="{FF2B5EF4-FFF2-40B4-BE49-F238E27FC236}">
                <a16:creationId xmlns:a16="http://schemas.microsoft.com/office/drawing/2014/main" id="{71F72A9D-9773-42C2-8FB3-9F3896E5E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56F7A-E4F6-4CEA-8650-BD3DFF5E3BD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977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FD66-5F23-4765-9EB5-2F486B922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800336-1A01-488F-86EE-7949E0F18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E55C99-CDDE-4A8D-B89A-D7B8A2282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E74AE-6419-4826-906C-E2CC7E6B6917}"/>
              </a:ext>
            </a:extLst>
          </p:cNvPr>
          <p:cNvSpPr>
            <a:spLocks noGrp="1"/>
          </p:cNvSpPr>
          <p:nvPr>
            <p:ph type="dt" sz="half" idx="10"/>
          </p:nvPr>
        </p:nvSpPr>
        <p:spPr/>
        <p:txBody>
          <a:bodyPr/>
          <a:lstStyle/>
          <a:p>
            <a:fld id="{0DAF61AA-5A98-4049-A93E-477E5505141A}" type="datetimeFigureOut">
              <a:rPr lang="en-US" smtClean="0"/>
              <a:t>10/21/2020</a:t>
            </a:fld>
            <a:endParaRPr lang="en-US"/>
          </a:p>
        </p:txBody>
      </p:sp>
      <p:sp>
        <p:nvSpPr>
          <p:cNvPr id="6" name="Footer Placeholder 5">
            <a:extLst>
              <a:ext uri="{FF2B5EF4-FFF2-40B4-BE49-F238E27FC236}">
                <a16:creationId xmlns:a16="http://schemas.microsoft.com/office/drawing/2014/main" id="{22E80F37-1539-4D04-824E-CECA667B7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B85A8-51FD-4AE5-ADFF-E50940C06E5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440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0BD2C-1889-4887-9998-5300F309C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D72276-B9A7-4B28-AD3F-02A5EC314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D2909-BEBB-4A3B-8AFB-96628B7D1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10/21/2020</a:t>
            </a:fld>
            <a:endParaRPr lang="en-US" dirty="0"/>
          </a:p>
        </p:txBody>
      </p:sp>
      <p:sp>
        <p:nvSpPr>
          <p:cNvPr id="5" name="Footer Placeholder 4">
            <a:extLst>
              <a:ext uri="{FF2B5EF4-FFF2-40B4-BE49-F238E27FC236}">
                <a16:creationId xmlns:a16="http://schemas.microsoft.com/office/drawing/2014/main" id="{93BF5735-4B3B-457A-9C29-862FEBAB2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C4CD5E-BCDD-4D93-99B2-68A12E257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10413886"/>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yazo.com/ad285169543e824ea527765ca4e3469d"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colah.github.io/posts/2015-08-Understanding-LSTMs/" TargetMode="Externa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dshs.texas.gov/news/releases/2020/20200727.aspx" TargetMode="External"/><Relationship Id="rId7" Type="http://schemas.openxmlformats.org/officeDocument/2006/relationships/image" Target="../media/image52.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hyperlink" Target="https://www.facebook.com/HidalgoCounty/posts/4335668673140690" TargetMode="External"/><Relationship Id="rId4" Type="http://schemas.openxmlformats.org/officeDocument/2006/relationships/hyperlink" Target="https://www.nytimes.com/2020/07/19/us/coronavirus-texas-rio-grande-valley.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rackrun82"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ellenrud8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ytimes/covid-19-data"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imis.county.org/iMIS/CountyInformationProgram/QueriesCIP.aspx" TargetMode="External"/><Relationship Id="rId4" Type="http://schemas.openxmlformats.org/officeDocument/2006/relationships/hyperlink" Target="https://www.google.com/covid19/mobili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810EA4A-D297-4DD2-93C5-31115F58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6FF42514-8879-4726-A5DC-9181A01AE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5400000">
            <a:off x="3752077" y="2019878"/>
            <a:ext cx="6858000" cy="2818244"/>
          </a:xfrm>
          <a:custGeom>
            <a:avLst/>
            <a:gdLst>
              <a:gd name="connsiteX0" fmla="*/ 0 w 6858000"/>
              <a:gd name="connsiteY0" fmla="*/ 2818244 h 2818244"/>
              <a:gd name="connsiteX1" fmla="*/ 0 w 6858000"/>
              <a:gd name="connsiteY1" fmla="*/ 0 h 2818244"/>
              <a:gd name="connsiteX2" fmla="*/ 6858000 w 6858000"/>
              <a:gd name="connsiteY2" fmla="*/ 0 h 2818244"/>
              <a:gd name="connsiteX3" fmla="*/ 6857999 w 6858000"/>
              <a:gd name="connsiteY3" fmla="*/ 2818244 h 2818244"/>
            </a:gdLst>
            <a:ahLst/>
            <a:cxnLst>
              <a:cxn ang="0">
                <a:pos x="connsiteX0" y="connsiteY0"/>
              </a:cxn>
              <a:cxn ang="0">
                <a:pos x="connsiteX1" y="connsiteY1"/>
              </a:cxn>
              <a:cxn ang="0">
                <a:pos x="connsiteX2" y="connsiteY2"/>
              </a:cxn>
              <a:cxn ang="0">
                <a:pos x="connsiteX3" y="connsiteY3"/>
              </a:cxn>
            </a:cxnLst>
            <a:rect l="l" t="t" r="r" b="b"/>
            <a:pathLst>
              <a:path w="6858000" h="2818244">
                <a:moveTo>
                  <a:pt x="0" y="2818244"/>
                </a:moveTo>
                <a:lnTo>
                  <a:pt x="0" y="0"/>
                </a:lnTo>
                <a:lnTo>
                  <a:pt x="6858000" y="0"/>
                </a:lnTo>
                <a:lnTo>
                  <a:pt x="6857999" y="2818244"/>
                </a:lnTo>
                <a:close/>
              </a:path>
            </a:pathLst>
          </a:custGeom>
        </p:spPr>
      </p:pic>
      <p:sp>
        <p:nvSpPr>
          <p:cNvPr id="2" name="Title 1">
            <a:extLst>
              <a:ext uri="{FF2B5EF4-FFF2-40B4-BE49-F238E27FC236}">
                <a16:creationId xmlns:a16="http://schemas.microsoft.com/office/drawing/2014/main" id="{F504657D-62B6-453B-8BD6-BCFAE5542698}"/>
              </a:ext>
            </a:extLst>
          </p:cNvPr>
          <p:cNvSpPr>
            <a:spLocks noGrp="1"/>
          </p:cNvSpPr>
          <p:nvPr>
            <p:ph type="ctrTitle"/>
          </p:nvPr>
        </p:nvSpPr>
        <p:spPr>
          <a:xfrm>
            <a:off x="8325852" y="1118937"/>
            <a:ext cx="3404937" cy="2683187"/>
          </a:xfrm>
        </p:spPr>
        <p:txBody>
          <a:bodyPr vert="horz" lIns="91440" tIns="45720" rIns="91440" bIns="45720" rtlCol="0" anchor="b">
            <a:normAutofit/>
          </a:bodyPr>
          <a:lstStyle/>
          <a:p>
            <a:pPr algn="l"/>
            <a:r>
              <a:rPr lang="en-US" sz="4400" kern="1200" cap="all" baseline="0" dirty="0">
                <a:solidFill>
                  <a:srgbClr val="FFFFFF"/>
                </a:solidFill>
                <a:latin typeface="+mj-lt"/>
                <a:ea typeface="+mj-ea"/>
                <a:cs typeface="+mj-cs"/>
              </a:rPr>
              <a:t>Time Series Forecasting</a:t>
            </a:r>
          </a:p>
        </p:txBody>
      </p:sp>
      <p:sp>
        <p:nvSpPr>
          <p:cNvPr id="3" name="Subtitle 2">
            <a:extLst>
              <a:ext uri="{FF2B5EF4-FFF2-40B4-BE49-F238E27FC236}">
                <a16:creationId xmlns:a16="http://schemas.microsoft.com/office/drawing/2014/main" id="{DB159BB2-3856-400E-9868-60BBD48BC6D5}"/>
              </a:ext>
            </a:extLst>
          </p:cNvPr>
          <p:cNvSpPr>
            <a:spLocks noGrp="1"/>
          </p:cNvSpPr>
          <p:nvPr>
            <p:ph type="subTitle" idx="1"/>
          </p:nvPr>
        </p:nvSpPr>
        <p:spPr>
          <a:xfrm>
            <a:off x="7970982" y="4025019"/>
            <a:ext cx="4045527" cy="1714044"/>
          </a:xfrm>
        </p:spPr>
        <p:txBody>
          <a:bodyPr vert="horz" lIns="91440" tIns="45720" rIns="91440" bIns="45720" rtlCol="0" anchor="t">
            <a:normAutofit fontScale="85000" lnSpcReduction="10000"/>
          </a:bodyPr>
          <a:lstStyle/>
          <a:p>
            <a:r>
              <a:rPr lang="en-US" sz="3300" dirty="0">
                <a:solidFill>
                  <a:srgbClr val="FFFFFF"/>
                </a:solidFill>
              </a:rPr>
              <a:t>Covid-19 Cases &amp; Deaths in Texas by County</a:t>
            </a:r>
          </a:p>
          <a:p>
            <a:pPr indent="-228600" algn="l">
              <a:buFont typeface="Arial" panose="020B0604020202020204" pitchFamily="34" charset="0"/>
              <a:buChar char="•"/>
            </a:pPr>
            <a:endParaRPr lang="en-US" sz="1400" dirty="0">
              <a:solidFill>
                <a:srgbClr val="FFFFFF"/>
              </a:solidFill>
            </a:endParaRPr>
          </a:p>
          <a:p>
            <a:pPr indent="-228600" algn="l">
              <a:buFont typeface="Arial" panose="020B0604020202020204" pitchFamily="34" charset="0"/>
              <a:buChar char="•"/>
            </a:pPr>
            <a:endParaRPr lang="en-US" sz="1400" dirty="0">
              <a:solidFill>
                <a:srgbClr val="FFFFFF"/>
              </a:solidFill>
            </a:endParaRPr>
          </a:p>
          <a:p>
            <a:r>
              <a:rPr lang="en-US" sz="1400" dirty="0">
                <a:solidFill>
                  <a:srgbClr val="FFFFFF"/>
                </a:solidFill>
              </a:rPr>
              <a:t>Beth </a:t>
            </a:r>
            <a:r>
              <a:rPr lang="en-US" sz="1400" dirty="0" err="1">
                <a:solidFill>
                  <a:srgbClr val="FFFFFF"/>
                </a:solidFill>
              </a:rPr>
              <a:t>Emborsky</a:t>
            </a:r>
            <a:r>
              <a:rPr lang="en-US" sz="1400" dirty="0">
                <a:solidFill>
                  <a:srgbClr val="FFFFFF"/>
                </a:solidFill>
              </a:rPr>
              <a:t>, Brodie Armstrong, Ellen Rud</a:t>
            </a:r>
          </a:p>
        </p:txBody>
      </p:sp>
      <p:sp>
        <p:nvSpPr>
          <p:cNvPr id="17" name="Rectangle 16">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2946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840AA932-C2D6-444D-B1F8-3C20281C2A1D}"/>
              </a:ext>
            </a:extLst>
          </p:cNvPr>
          <p:cNvSpPr>
            <a:spLocks noChangeArrowheads="1"/>
          </p:cNvSpPr>
          <p:nvPr/>
        </p:nvSpPr>
        <p:spPr bwMode="auto">
          <a:xfrm flipV="1">
            <a:off x="405389" y="-5005446"/>
            <a:ext cx="8634206" cy="1431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453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https://gyazo.com/ad285169543e824ea527765ca4e3469d</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8" name="Picture 4">
            <a:extLst>
              <a:ext uri="{FF2B5EF4-FFF2-40B4-BE49-F238E27FC236}">
                <a16:creationId xmlns:a16="http://schemas.microsoft.com/office/drawing/2014/main" id="{DF512BA0-C9C6-4138-AE10-0E6C677AD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7" y="608981"/>
            <a:ext cx="7501053" cy="579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5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3286E-6B1A-4221-8EB3-2B07BBA98011}"/>
              </a:ext>
            </a:extLst>
          </p:cNvPr>
          <p:cNvSpPr>
            <a:spLocks noGrp="1"/>
          </p:cNvSpPr>
          <p:nvPr>
            <p:ph type="title"/>
          </p:nvPr>
        </p:nvSpPr>
        <p:spPr>
          <a:xfrm>
            <a:off x="1179226" y="826680"/>
            <a:ext cx="9833548" cy="1325563"/>
          </a:xfrm>
        </p:spPr>
        <p:txBody>
          <a:bodyPr>
            <a:noAutofit/>
          </a:bodyPr>
          <a:lstStyle/>
          <a:p>
            <a:pPr algn="ctr"/>
            <a:r>
              <a:rPr lang="en-US" sz="4000" dirty="0">
                <a:solidFill>
                  <a:srgbClr val="FFFFFF"/>
                </a:solidFill>
              </a:rPr>
              <a:t>ADF Test on Differencing- Travis County</a:t>
            </a:r>
          </a:p>
        </p:txBody>
      </p:sp>
      <p:pic>
        <p:nvPicPr>
          <p:cNvPr id="38" name="Picture 37">
            <a:extLst>
              <a:ext uri="{FF2B5EF4-FFF2-40B4-BE49-F238E27FC236}">
                <a16:creationId xmlns:a16="http://schemas.microsoft.com/office/drawing/2014/main" id="{A391E23F-B725-4F36-A2EE-047C16DDE030}"/>
              </a:ext>
            </a:extLst>
          </p:cNvPr>
          <p:cNvPicPr>
            <a:picLocks noChangeAspect="1"/>
          </p:cNvPicPr>
          <p:nvPr/>
        </p:nvPicPr>
        <p:blipFill>
          <a:blip r:embed="rId4"/>
          <a:stretch>
            <a:fillRect/>
          </a:stretch>
        </p:blipFill>
        <p:spPr>
          <a:xfrm>
            <a:off x="8492040" y="4117591"/>
            <a:ext cx="3401568" cy="2006680"/>
          </a:xfrm>
          <a:prstGeom prst="rect">
            <a:avLst/>
          </a:prstGeom>
        </p:spPr>
      </p:pic>
      <p:pic>
        <p:nvPicPr>
          <p:cNvPr id="40" name="Picture 39">
            <a:extLst>
              <a:ext uri="{FF2B5EF4-FFF2-40B4-BE49-F238E27FC236}">
                <a16:creationId xmlns:a16="http://schemas.microsoft.com/office/drawing/2014/main" id="{5155BBD9-6E93-44AC-AA32-0CDAFB0B297C}"/>
              </a:ext>
            </a:extLst>
          </p:cNvPr>
          <p:cNvPicPr>
            <a:picLocks noChangeAspect="1"/>
          </p:cNvPicPr>
          <p:nvPr/>
        </p:nvPicPr>
        <p:blipFill>
          <a:blip r:embed="rId5"/>
          <a:stretch>
            <a:fillRect/>
          </a:stretch>
        </p:blipFill>
        <p:spPr>
          <a:xfrm>
            <a:off x="364066" y="4182917"/>
            <a:ext cx="3401568" cy="1954355"/>
          </a:xfrm>
          <a:prstGeom prst="rect">
            <a:avLst/>
          </a:prstGeom>
        </p:spPr>
      </p:pic>
      <p:pic>
        <p:nvPicPr>
          <p:cNvPr id="42" name="Picture 41">
            <a:extLst>
              <a:ext uri="{FF2B5EF4-FFF2-40B4-BE49-F238E27FC236}">
                <a16:creationId xmlns:a16="http://schemas.microsoft.com/office/drawing/2014/main" id="{236E0104-6337-4874-AFD0-763A234AA297}"/>
              </a:ext>
            </a:extLst>
          </p:cNvPr>
          <p:cNvPicPr>
            <a:picLocks noChangeAspect="1"/>
          </p:cNvPicPr>
          <p:nvPr/>
        </p:nvPicPr>
        <p:blipFill>
          <a:blip r:embed="rId6"/>
          <a:stretch>
            <a:fillRect/>
          </a:stretch>
        </p:blipFill>
        <p:spPr>
          <a:xfrm>
            <a:off x="4428095" y="4195918"/>
            <a:ext cx="3401568" cy="1928353"/>
          </a:xfrm>
          <a:prstGeom prst="rect">
            <a:avLst/>
          </a:prstGeom>
        </p:spPr>
      </p:pic>
      <p:pic>
        <p:nvPicPr>
          <p:cNvPr id="45" name="Picture 44">
            <a:extLst>
              <a:ext uri="{FF2B5EF4-FFF2-40B4-BE49-F238E27FC236}">
                <a16:creationId xmlns:a16="http://schemas.microsoft.com/office/drawing/2014/main" id="{4AFB1B65-BE9D-4525-87F2-A535382A83ED}"/>
              </a:ext>
            </a:extLst>
          </p:cNvPr>
          <p:cNvPicPr>
            <a:picLocks noChangeAspect="1"/>
          </p:cNvPicPr>
          <p:nvPr/>
        </p:nvPicPr>
        <p:blipFill>
          <a:blip r:embed="rId7"/>
          <a:stretch>
            <a:fillRect/>
          </a:stretch>
        </p:blipFill>
        <p:spPr>
          <a:xfrm>
            <a:off x="4395759" y="2528196"/>
            <a:ext cx="3400481" cy="1615228"/>
          </a:xfrm>
          <a:prstGeom prst="rect">
            <a:avLst/>
          </a:prstGeom>
        </p:spPr>
      </p:pic>
      <p:pic>
        <p:nvPicPr>
          <p:cNvPr id="46" name="Picture 45">
            <a:extLst>
              <a:ext uri="{FF2B5EF4-FFF2-40B4-BE49-F238E27FC236}">
                <a16:creationId xmlns:a16="http://schemas.microsoft.com/office/drawing/2014/main" id="{C1DFEE6C-8804-4AE5-BB86-8853C3450451}"/>
              </a:ext>
            </a:extLst>
          </p:cNvPr>
          <p:cNvPicPr>
            <a:picLocks noChangeAspect="1"/>
          </p:cNvPicPr>
          <p:nvPr/>
        </p:nvPicPr>
        <p:blipFill>
          <a:blip r:embed="rId8"/>
          <a:stretch>
            <a:fillRect/>
          </a:stretch>
        </p:blipFill>
        <p:spPr>
          <a:xfrm>
            <a:off x="8500060" y="2527679"/>
            <a:ext cx="3401568" cy="1615745"/>
          </a:xfrm>
          <a:prstGeom prst="rect">
            <a:avLst/>
          </a:prstGeom>
        </p:spPr>
      </p:pic>
      <p:pic>
        <p:nvPicPr>
          <p:cNvPr id="47" name="Picture 46">
            <a:extLst>
              <a:ext uri="{FF2B5EF4-FFF2-40B4-BE49-F238E27FC236}">
                <a16:creationId xmlns:a16="http://schemas.microsoft.com/office/drawing/2014/main" id="{16802F85-38C6-4AFB-92E5-6BB7EDA16C54}"/>
              </a:ext>
            </a:extLst>
          </p:cNvPr>
          <p:cNvPicPr>
            <a:picLocks noChangeAspect="1"/>
          </p:cNvPicPr>
          <p:nvPr/>
        </p:nvPicPr>
        <p:blipFill>
          <a:blip r:embed="rId9"/>
          <a:stretch>
            <a:fillRect/>
          </a:stretch>
        </p:blipFill>
        <p:spPr>
          <a:xfrm>
            <a:off x="351950" y="2527679"/>
            <a:ext cx="3401568" cy="1632752"/>
          </a:xfrm>
          <a:prstGeom prst="rect">
            <a:avLst/>
          </a:prstGeom>
        </p:spPr>
      </p:pic>
    </p:spTree>
    <p:extLst>
      <p:ext uri="{BB962C8B-B14F-4D97-AF65-F5344CB8AC3E}">
        <p14:creationId xmlns:p14="http://schemas.microsoft.com/office/powerpoint/2010/main" val="392740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3286E-6B1A-4221-8EB3-2B07BBA9801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Autocorrelation Plots</a:t>
            </a:r>
          </a:p>
        </p:txBody>
      </p:sp>
      <p:sp>
        <p:nvSpPr>
          <p:cNvPr id="13" name="Content Placeholder 2">
            <a:extLst>
              <a:ext uri="{FF2B5EF4-FFF2-40B4-BE49-F238E27FC236}">
                <a16:creationId xmlns:a16="http://schemas.microsoft.com/office/drawing/2014/main" id="{42D3E811-CACA-41E7-A1A0-6EB2BB68934E}"/>
              </a:ext>
            </a:extLst>
          </p:cNvPr>
          <p:cNvSpPr>
            <a:spLocks noGrp="1"/>
          </p:cNvSpPr>
          <p:nvPr>
            <p:ph sz="half" idx="1"/>
          </p:nvPr>
        </p:nvSpPr>
        <p:spPr>
          <a:xfrm>
            <a:off x="801253" y="2620299"/>
            <a:ext cx="10356273" cy="1212305"/>
          </a:xfrm>
        </p:spPr>
        <p:txBody>
          <a:bodyPr>
            <a:normAutofit fontScale="25000" lnSpcReduction="20000"/>
          </a:bodyPr>
          <a:lstStyle/>
          <a:p>
            <a:r>
              <a:rPr lang="en-US" sz="7200" dirty="0"/>
              <a:t>Autocorrelation:</a:t>
            </a:r>
          </a:p>
          <a:p>
            <a:pPr marL="0" indent="0">
              <a:buNone/>
            </a:pPr>
            <a:r>
              <a:rPr lang="en-US" sz="7200" dirty="0"/>
              <a:t>“</a:t>
            </a:r>
            <a:r>
              <a:rPr lang="en-US" sz="5600" dirty="0"/>
              <a:t>C</a:t>
            </a:r>
            <a:r>
              <a:rPr lang="en-US" sz="5600" b="0" i="0" dirty="0">
                <a:effectLst/>
              </a:rPr>
              <a:t>orrelation between the elements of a series and others from the same series separated from them by a given interval.”</a:t>
            </a:r>
          </a:p>
          <a:p>
            <a:pPr marL="0" indent="0">
              <a:buNone/>
            </a:pPr>
            <a:r>
              <a:rPr lang="en-US" sz="5600" dirty="0"/>
              <a:t>	-Oxford Dictionaries</a:t>
            </a:r>
          </a:p>
          <a:p>
            <a:pPr marL="0" indent="0">
              <a:buNone/>
            </a:pPr>
            <a:endParaRPr lang="en-US" sz="1700" dirty="0"/>
          </a:p>
          <a:p>
            <a:pPr marL="0" indent="0">
              <a:buNone/>
            </a:pPr>
            <a:endParaRPr lang="en-US" sz="1700" dirty="0"/>
          </a:p>
          <a:p>
            <a:pPr marL="0" indent="0">
              <a:buNone/>
            </a:pPr>
            <a:r>
              <a:rPr lang="en-US" sz="1700" dirty="0"/>
              <a:t> </a:t>
            </a:r>
          </a:p>
          <a:p>
            <a:pPr marL="0" indent="0">
              <a:buNone/>
            </a:pPr>
            <a:endParaRPr lang="en-US" sz="1700" dirty="0"/>
          </a:p>
        </p:txBody>
      </p:sp>
      <p:pic>
        <p:nvPicPr>
          <p:cNvPr id="3" name="Picture 2">
            <a:extLst>
              <a:ext uri="{FF2B5EF4-FFF2-40B4-BE49-F238E27FC236}">
                <a16:creationId xmlns:a16="http://schemas.microsoft.com/office/drawing/2014/main" id="{2E19A63C-83F9-4168-8B74-57D7C99C407B}"/>
              </a:ext>
            </a:extLst>
          </p:cNvPr>
          <p:cNvPicPr>
            <a:picLocks noChangeAspect="1"/>
          </p:cNvPicPr>
          <p:nvPr/>
        </p:nvPicPr>
        <p:blipFill>
          <a:blip r:embed="rId4"/>
          <a:stretch>
            <a:fillRect/>
          </a:stretch>
        </p:blipFill>
        <p:spPr>
          <a:xfrm>
            <a:off x="304802" y="4104065"/>
            <a:ext cx="3844312" cy="2559942"/>
          </a:xfrm>
          <a:prstGeom prst="rect">
            <a:avLst/>
          </a:prstGeom>
        </p:spPr>
      </p:pic>
      <p:pic>
        <p:nvPicPr>
          <p:cNvPr id="16" name="Content Placeholder 8">
            <a:extLst>
              <a:ext uri="{FF2B5EF4-FFF2-40B4-BE49-F238E27FC236}">
                <a16:creationId xmlns:a16="http://schemas.microsoft.com/office/drawing/2014/main" id="{5537CE34-2117-42C8-A9DC-908244194DCA}"/>
              </a:ext>
            </a:extLst>
          </p:cNvPr>
          <p:cNvPicPr>
            <a:picLocks noChangeAspect="1"/>
          </p:cNvPicPr>
          <p:nvPr/>
        </p:nvPicPr>
        <p:blipFill>
          <a:blip r:embed="rId5"/>
          <a:stretch>
            <a:fillRect/>
          </a:stretch>
        </p:blipFill>
        <p:spPr>
          <a:xfrm>
            <a:off x="4105123" y="4273361"/>
            <a:ext cx="3681641" cy="2316439"/>
          </a:xfrm>
          <a:prstGeom prst="rect">
            <a:avLst/>
          </a:prstGeom>
        </p:spPr>
      </p:pic>
      <p:pic>
        <p:nvPicPr>
          <p:cNvPr id="5" name="Picture 4" descr="Chart, surface chart&#10;&#10;Description automatically generated">
            <a:extLst>
              <a:ext uri="{FF2B5EF4-FFF2-40B4-BE49-F238E27FC236}">
                <a16:creationId xmlns:a16="http://schemas.microsoft.com/office/drawing/2014/main" id="{6C8D38B1-30D6-4710-9EC2-C69672690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6764" y="4104065"/>
            <a:ext cx="3844312" cy="2534524"/>
          </a:xfrm>
          <a:prstGeom prst="rect">
            <a:avLst/>
          </a:prstGeom>
        </p:spPr>
      </p:pic>
    </p:spTree>
    <p:extLst>
      <p:ext uri="{BB962C8B-B14F-4D97-AF65-F5344CB8AC3E}">
        <p14:creationId xmlns:p14="http://schemas.microsoft.com/office/powerpoint/2010/main" val="338529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Machine Learning</a:t>
            </a:r>
          </a:p>
        </p:txBody>
      </p:sp>
    </p:spTree>
    <p:extLst>
      <p:ext uri="{BB962C8B-B14F-4D97-AF65-F5344CB8AC3E}">
        <p14:creationId xmlns:p14="http://schemas.microsoft.com/office/powerpoint/2010/main" val="409419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4" name="Title 3">
            <a:extLst>
              <a:ext uri="{FF2B5EF4-FFF2-40B4-BE49-F238E27FC236}">
                <a16:creationId xmlns:a16="http://schemas.microsoft.com/office/drawing/2014/main" id="{DDFC26EC-063D-444E-A824-C2B37B68815A}"/>
              </a:ext>
            </a:extLst>
          </p:cNvPr>
          <p:cNvSpPr>
            <a:spLocks noGrp="1"/>
          </p:cNvSpPr>
          <p:nvPr>
            <p:ph type="title"/>
          </p:nvPr>
        </p:nvSpPr>
        <p:spPr>
          <a:xfrm>
            <a:off x="640080" y="1243013"/>
            <a:ext cx="3855720" cy="4371974"/>
          </a:xfrm>
        </p:spPr>
        <p:txBody>
          <a:bodyPr>
            <a:normAutofit/>
          </a:bodyPr>
          <a:lstStyle/>
          <a:p>
            <a:r>
              <a:rPr lang="en-US" dirty="0">
                <a:solidFill>
                  <a:srgbClr val="3F3F3F"/>
                </a:solidFill>
              </a:rPr>
              <a:t>Time Series Models Used</a:t>
            </a:r>
          </a:p>
        </p:txBody>
      </p:sp>
      <p:sp>
        <p:nvSpPr>
          <p:cNvPr id="5" name="Content Placeholder 4">
            <a:extLst>
              <a:ext uri="{FF2B5EF4-FFF2-40B4-BE49-F238E27FC236}">
                <a16:creationId xmlns:a16="http://schemas.microsoft.com/office/drawing/2014/main" id="{AF5354EA-0FE9-44DB-9EC8-538022836FA6}"/>
              </a:ext>
            </a:extLst>
          </p:cNvPr>
          <p:cNvSpPr>
            <a:spLocks noGrp="1"/>
          </p:cNvSpPr>
          <p:nvPr>
            <p:ph idx="1"/>
          </p:nvPr>
        </p:nvSpPr>
        <p:spPr>
          <a:xfrm>
            <a:off x="6305550" y="1032987"/>
            <a:ext cx="5246370" cy="4792027"/>
          </a:xfrm>
        </p:spPr>
        <p:txBody>
          <a:bodyPr anchor="ctr">
            <a:normAutofit/>
          </a:bodyPr>
          <a:lstStyle/>
          <a:p>
            <a:r>
              <a:rPr lang="en-US" sz="2400" dirty="0">
                <a:solidFill>
                  <a:srgbClr val="FFFFFF"/>
                </a:solidFill>
              </a:rPr>
              <a:t>VECM</a:t>
            </a:r>
          </a:p>
          <a:p>
            <a:r>
              <a:rPr lang="en-US" sz="2400" dirty="0">
                <a:solidFill>
                  <a:srgbClr val="FFFFFF"/>
                </a:solidFill>
              </a:rPr>
              <a:t>LSTM</a:t>
            </a:r>
          </a:p>
          <a:p>
            <a:r>
              <a:rPr lang="en-US" sz="2400" dirty="0">
                <a:solidFill>
                  <a:srgbClr val="FFFFFF"/>
                </a:solidFill>
              </a:rPr>
              <a:t>SARIMA</a:t>
            </a:r>
          </a:p>
        </p:txBody>
      </p:sp>
    </p:spTree>
    <p:extLst>
      <p:ext uri="{BB962C8B-B14F-4D97-AF65-F5344CB8AC3E}">
        <p14:creationId xmlns:p14="http://schemas.microsoft.com/office/powerpoint/2010/main" val="38012948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BA25C9F-0F8C-4C6A-B6BB-0EC3BA38AEFC}"/>
              </a:ext>
            </a:extLst>
          </p:cNvPr>
          <p:cNvSpPr>
            <a:spLocks noGrp="1"/>
          </p:cNvSpPr>
          <p:nvPr>
            <p:ph type="title"/>
          </p:nvPr>
        </p:nvSpPr>
        <p:spPr>
          <a:xfrm>
            <a:off x="804998" y="798445"/>
            <a:ext cx="4803636" cy="1311664"/>
          </a:xfrm>
        </p:spPr>
        <p:txBody>
          <a:bodyPr>
            <a:normAutofit/>
          </a:bodyPr>
          <a:lstStyle/>
          <a:p>
            <a:r>
              <a:rPr lang="en-US" dirty="0">
                <a:solidFill>
                  <a:srgbClr val="000000"/>
                </a:solidFill>
              </a:rPr>
              <a:t>VECM Model</a:t>
            </a:r>
          </a:p>
        </p:txBody>
      </p:sp>
      <p:sp>
        <p:nvSpPr>
          <p:cNvPr id="3" name="Content Placeholder 2">
            <a:extLst>
              <a:ext uri="{FF2B5EF4-FFF2-40B4-BE49-F238E27FC236}">
                <a16:creationId xmlns:a16="http://schemas.microsoft.com/office/drawing/2014/main" id="{38E9E117-173A-41FB-903C-FF23A1FA2697}"/>
              </a:ext>
            </a:extLst>
          </p:cNvPr>
          <p:cNvSpPr>
            <a:spLocks noGrp="1"/>
          </p:cNvSpPr>
          <p:nvPr>
            <p:ph idx="1"/>
          </p:nvPr>
        </p:nvSpPr>
        <p:spPr>
          <a:xfrm>
            <a:off x="804997" y="2272143"/>
            <a:ext cx="4706803" cy="3788830"/>
          </a:xfrm>
        </p:spPr>
        <p:txBody>
          <a:bodyPr anchor="ctr">
            <a:normAutofit/>
          </a:bodyPr>
          <a:lstStyle/>
          <a:p>
            <a:r>
              <a:rPr lang="en-US" sz="2000" dirty="0">
                <a:solidFill>
                  <a:srgbClr val="000000"/>
                </a:solidFill>
              </a:rPr>
              <a:t>Vector Error Correction Model (VECM)</a:t>
            </a:r>
          </a:p>
          <a:p>
            <a:r>
              <a:rPr lang="en-US" sz="2000" dirty="0">
                <a:solidFill>
                  <a:srgbClr val="000000"/>
                </a:solidFill>
              </a:rPr>
              <a:t>Used on time series where they have an underlying stochastic trend</a:t>
            </a:r>
          </a:p>
          <a:p>
            <a:r>
              <a:rPr lang="en-US" sz="2000" dirty="0">
                <a:solidFill>
                  <a:srgbClr val="000000"/>
                </a:solidFill>
              </a:rPr>
              <a:t>Data with TREND</a:t>
            </a:r>
          </a:p>
          <a:p>
            <a:r>
              <a:rPr lang="en-US" sz="2000" dirty="0">
                <a:solidFill>
                  <a:srgbClr val="000000"/>
                </a:solidFill>
              </a:rPr>
              <a:t>Data with SEASONALITY</a:t>
            </a:r>
          </a:p>
          <a:p>
            <a:endParaRPr lang="en-US" sz="2000" dirty="0">
              <a:solidFill>
                <a:srgbClr val="000000"/>
              </a:solidFill>
            </a:endParaRPr>
          </a:p>
        </p:txBody>
      </p:sp>
      <p:sp>
        <p:nvSpPr>
          <p:cNvPr id="15"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4">
            <a:extLst>
              <a:ext uri="{FF2B5EF4-FFF2-40B4-BE49-F238E27FC236}">
                <a16:creationId xmlns:a16="http://schemas.microsoft.com/office/drawing/2014/main" id="{71663BDA-576D-4C18-BEDB-3B89E976A5F4}"/>
              </a:ext>
            </a:extLst>
          </p:cNvPr>
          <p:cNvPicPr>
            <a:picLocks noChangeAspect="1"/>
          </p:cNvPicPr>
          <p:nvPr/>
        </p:nvPicPr>
        <p:blipFill rotWithShape="1">
          <a:blip r:embed="rId4"/>
          <a:srcRect l="27774" r="14221"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939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a:xfrm>
            <a:off x="465784" y="56801"/>
            <a:ext cx="11846379" cy="1325563"/>
          </a:xfrm>
        </p:spPr>
        <p:txBody>
          <a:bodyPr/>
          <a:lstStyle/>
          <a:p>
            <a:r>
              <a:rPr lang="en-US" dirty="0"/>
              <a:t>Cases Fit VECM – Cases per Day 30 Day Forecast </a:t>
            </a:r>
          </a:p>
        </p:txBody>
      </p:sp>
      <p:sp>
        <p:nvSpPr>
          <p:cNvPr id="3" name="Rectangle: Rounded Corners 2">
            <a:extLst>
              <a:ext uri="{FF2B5EF4-FFF2-40B4-BE49-F238E27FC236}">
                <a16:creationId xmlns:a16="http://schemas.microsoft.com/office/drawing/2014/main" id="{9D9C8828-8BD4-4EF6-8AD2-E3916CC5F652}"/>
              </a:ext>
            </a:extLst>
          </p:cNvPr>
          <p:cNvSpPr/>
          <p:nvPr/>
        </p:nvSpPr>
        <p:spPr>
          <a:xfrm>
            <a:off x="6693219" y="4170099"/>
            <a:ext cx="3196001" cy="2561758"/>
          </a:xfrm>
          <a:prstGeom prst="roundRect">
            <a:avLst/>
          </a:prstGeom>
          <a:solidFill>
            <a:schemeClr val="accent1">
              <a:alpha val="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FB0E6B41-4E15-4B7C-9378-260D7A9F497E}"/>
              </a:ext>
            </a:extLst>
          </p:cNvPr>
          <p:cNvPicPr>
            <a:picLocks noChangeAspect="1"/>
          </p:cNvPicPr>
          <p:nvPr/>
        </p:nvPicPr>
        <p:blipFill>
          <a:blip r:embed="rId3"/>
          <a:stretch>
            <a:fillRect/>
          </a:stretch>
        </p:blipFill>
        <p:spPr>
          <a:xfrm>
            <a:off x="625364" y="1479423"/>
            <a:ext cx="3043686" cy="2276148"/>
          </a:xfrm>
          <a:prstGeom prst="rect">
            <a:avLst/>
          </a:prstGeom>
        </p:spPr>
      </p:pic>
      <p:pic>
        <p:nvPicPr>
          <p:cNvPr id="11" name="Picture 10">
            <a:extLst>
              <a:ext uri="{FF2B5EF4-FFF2-40B4-BE49-F238E27FC236}">
                <a16:creationId xmlns:a16="http://schemas.microsoft.com/office/drawing/2014/main" id="{AA71F9A3-878A-4A89-9EB8-5E31BEB8C3D5}"/>
              </a:ext>
            </a:extLst>
          </p:cNvPr>
          <p:cNvPicPr>
            <a:picLocks noChangeAspect="1"/>
          </p:cNvPicPr>
          <p:nvPr/>
        </p:nvPicPr>
        <p:blipFill>
          <a:blip r:embed="rId4"/>
          <a:stretch>
            <a:fillRect/>
          </a:stretch>
        </p:blipFill>
        <p:spPr>
          <a:xfrm>
            <a:off x="4383601" y="1479423"/>
            <a:ext cx="3208553" cy="2426154"/>
          </a:xfrm>
          <a:prstGeom prst="rect">
            <a:avLst/>
          </a:prstGeom>
        </p:spPr>
      </p:pic>
      <p:pic>
        <p:nvPicPr>
          <p:cNvPr id="13" name="Picture 12">
            <a:extLst>
              <a:ext uri="{FF2B5EF4-FFF2-40B4-BE49-F238E27FC236}">
                <a16:creationId xmlns:a16="http://schemas.microsoft.com/office/drawing/2014/main" id="{B130988F-E2A0-48A2-8A84-BA18A9EB7DCF}"/>
              </a:ext>
            </a:extLst>
          </p:cNvPr>
          <p:cNvPicPr>
            <a:picLocks noChangeAspect="1"/>
          </p:cNvPicPr>
          <p:nvPr/>
        </p:nvPicPr>
        <p:blipFill>
          <a:blip r:embed="rId5"/>
          <a:stretch>
            <a:fillRect/>
          </a:stretch>
        </p:blipFill>
        <p:spPr>
          <a:xfrm>
            <a:off x="8397658" y="1479423"/>
            <a:ext cx="3251345" cy="2488420"/>
          </a:xfrm>
          <a:prstGeom prst="rect">
            <a:avLst/>
          </a:prstGeom>
        </p:spPr>
      </p:pic>
      <p:pic>
        <p:nvPicPr>
          <p:cNvPr id="18" name="Picture 17">
            <a:extLst>
              <a:ext uri="{FF2B5EF4-FFF2-40B4-BE49-F238E27FC236}">
                <a16:creationId xmlns:a16="http://schemas.microsoft.com/office/drawing/2014/main" id="{40BACE71-72C6-4988-B375-BAA59A133A14}"/>
              </a:ext>
            </a:extLst>
          </p:cNvPr>
          <p:cNvPicPr>
            <a:picLocks noChangeAspect="1"/>
          </p:cNvPicPr>
          <p:nvPr/>
        </p:nvPicPr>
        <p:blipFill>
          <a:blip r:embed="rId6"/>
          <a:stretch>
            <a:fillRect/>
          </a:stretch>
        </p:blipFill>
        <p:spPr>
          <a:xfrm>
            <a:off x="2999910" y="4507255"/>
            <a:ext cx="2651045" cy="2041070"/>
          </a:xfrm>
          <a:prstGeom prst="rect">
            <a:avLst/>
          </a:prstGeom>
        </p:spPr>
      </p:pic>
      <p:pic>
        <p:nvPicPr>
          <p:cNvPr id="20" name="Picture 19">
            <a:extLst>
              <a:ext uri="{FF2B5EF4-FFF2-40B4-BE49-F238E27FC236}">
                <a16:creationId xmlns:a16="http://schemas.microsoft.com/office/drawing/2014/main" id="{A18FA889-0137-4342-A7AF-FD8716834E80}"/>
              </a:ext>
            </a:extLst>
          </p:cNvPr>
          <p:cNvPicPr>
            <a:picLocks noChangeAspect="1"/>
          </p:cNvPicPr>
          <p:nvPr/>
        </p:nvPicPr>
        <p:blipFill>
          <a:blip r:embed="rId7"/>
          <a:stretch>
            <a:fillRect/>
          </a:stretch>
        </p:blipFill>
        <p:spPr>
          <a:xfrm>
            <a:off x="7101256" y="4401370"/>
            <a:ext cx="2458073" cy="1954414"/>
          </a:xfrm>
          <a:prstGeom prst="rect">
            <a:avLst/>
          </a:prstGeom>
        </p:spPr>
      </p:pic>
      <p:sp>
        <p:nvSpPr>
          <p:cNvPr id="32" name="Rectangle: Rounded Corners 31">
            <a:extLst>
              <a:ext uri="{FF2B5EF4-FFF2-40B4-BE49-F238E27FC236}">
                <a16:creationId xmlns:a16="http://schemas.microsoft.com/office/drawing/2014/main" id="{B4502E35-2E40-4E4B-B2C4-589976CA2328}"/>
              </a:ext>
            </a:extLst>
          </p:cNvPr>
          <p:cNvSpPr/>
          <p:nvPr/>
        </p:nvSpPr>
        <p:spPr>
          <a:xfrm>
            <a:off x="135462" y="4745665"/>
            <a:ext cx="2126045" cy="989745"/>
          </a:xfrm>
          <a:prstGeom prst="roundRect">
            <a:avLst/>
          </a:prstGeom>
          <a:solidFill>
            <a:srgbClr val="FF0000">
              <a:alpha val="75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VECM Model</a:t>
            </a:r>
          </a:p>
        </p:txBody>
      </p:sp>
      <p:sp>
        <p:nvSpPr>
          <p:cNvPr id="34" name="Rectangle: Rounded Corners 33">
            <a:extLst>
              <a:ext uri="{FF2B5EF4-FFF2-40B4-BE49-F238E27FC236}">
                <a16:creationId xmlns:a16="http://schemas.microsoft.com/office/drawing/2014/main" id="{9473E2A8-5A13-470F-AF05-3EECC3AD7F0A}"/>
              </a:ext>
            </a:extLst>
          </p:cNvPr>
          <p:cNvSpPr/>
          <p:nvPr/>
        </p:nvSpPr>
        <p:spPr>
          <a:xfrm>
            <a:off x="4280897" y="1170790"/>
            <a:ext cx="3518807" cy="2805191"/>
          </a:xfrm>
          <a:prstGeom prst="roundRect">
            <a:avLst/>
          </a:prstGeom>
          <a:solidFill>
            <a:schemeClr val="accent1">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51E06710-5620-461A-89E1-D5EAE7351BAF}"/>
              </a:ext>
            </a:extLst>
          </p:cNvPr>
          <p:cNvSpPr/>
          <p:nvPr/>
        </p:nvSpPr>
        <p:spPr>
          <a:xfrm>
            <a:off x="8235044" y="1214901"/>
            <a:ext cx="3518807" cy="2805191"/>
          </a:xfrm>
          <a:prstGeom prst="roundRect">
            <a:avLst/>
          </a:prstGeom>
          <a:solidFill>
            <a:schemeClr val="accent1">
              <a:alpha val="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BA748FB4-0D0B-4577-BE92-E9DFB714FCBC}"/>
              </a:ext>
            </a:extLst>
          </p:cNvPr>
          <p:cNvSpPr/>
          <p:nvPr/>
        </p:nvSpPr>
        <p:spPr>
          <a:xfrm>
            <a:off x="2563274" y="4179083"/>
            <a:ext cx="3196001" cy="2444436"/>
          </a:xfrm>
          <a:prstGeom prst="roundRect">
            <a:avLst/>
          </a:prstGeom>
          <a:solidFill>
            <a:schemeClr val="accent1">
              <a:alpha val="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D3C8C407-91D9-4080-AD40-3932C4822BF9}"/>
              </a:ext>
            </a:extLst>
          </p:cNvPr>
          <p:cNvSpPr/>
          <p:nvPr/>
        </p:nvSpPr>
        <p:spPr>
          <a:xfrm>
            <a:off x="465784" y="1162652"/>
            <a:ext cx="3518807" cy="2805191"/>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43855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BA25C9F-0F8C-4C6A-B6BB-0EC3BA38AEFC}"/>
              </a:ext>
            </a:extLst>
          </p:cNvPr>
          <p:cNvSpPr>
            <a:spLocks noGrp="1"/>
          </p:cNvSpPr>
          <p:nvPr>
            <p:ph type="title"/>
          </p:nvPr>
        </p:nvSpPr>
        <p:spPr>
          <a:xfrm>
            <a:off x="804998" y="798445"/>
            <a:ext cx="4803636" cy="1311664"/>
          </a:xfrm>
        </p:spPr>
        <p:txBody>
          <a:bodyPr>
            <a:normAutofit/>
          </a:bodyPr>
          <a:lstStyle/>
          <a:p>
            <a:r>
              <a:rPr lang="en-US">
                <a:solidFill>
                  <a:srgbClr val="000000"/>
                </a:solidFill>
              </a:rPr>
              <a:t>SARIMA Model</a:t>
            </a:r>
          </a:p>
        </p:txBody>
      </p:sp>
      <p:sp>
        <p:nvSpPr>
          <p:cNvPr id="3" name="Content Placeholder 2">
            <a:extLst>
              <a:ext uri="{FF2B5EF4-FFF2-40B4-BE49-F238E27FC236}">
                <a16:creationId xmlns:a16="http://schemas.microsoft.com/office/drawing/2014/main" id="{38E9E117-173A-41FB-903C-FF23A1FA2697}"/>
              </a:ext>
            </a:extLst>
          </p:cNvPr>
          <p:cNvSpPr>
            <a:spLocks noGrp="1"/>
          </p:cNvSpPr>
          <p:nvPr>
            <p:ph idx="1"/>
          </p:nvPr>
        </p:nvSpPr>
        <p:spPr>
          <a:xfrm>
            <a:off x="804997" y="2272143"/>
            <a:ext cx="4706803" cy="3788830"/>
          </a:xfrm>
        </p:spPr>
        <p:txBody>
          <a:bodyPr anchor="ctr">
            <a:normAutofit/>
          </a:bodyPr>
          <a:lstStyle/>
          <a:p>
            <a:r>
              <a:rPr lang="en-US" sz="2000">
                <a:solidFill>
                  <a:srgbClr val="000000"/>
                </a:solidFill>
              </a:rPr>
              <a:t>Seasonal Autoregressive Integrated Moving Average (SARIMA) </a:t>
            </a:r>
          </a:p>
          <a:p>
            <a:r>
              <a:rPr lang="en-US" sz="2000">
                <a:solidFill>
                  <a:srgbClr val="000000"/>
                </a:solidFill>
              </a:rPr>
              <a:t>Univariate time series forecasting</a:t>
            </a:r>
          </a:p>
          <a:p>
            <a:r>
              <a:rPr lang="en-US" sz="2000">
                <a:solidFill>
                  <a:srgbClr val="000000"/>
                </a:solidFill>
              </a:rPr>
              <a:t>Data with TREND</a:t>
            </a:r>
          </a:p>
          <a:p>
            <a:r>
              <a:rPr lang="en-US" sz="2000">
                <a:solidFill>
                  <a:srgbClr val="000000"/>
                </a:solidFill>
              </a:rPr>
              <a:t>Data with SEASONALITY</a:t>
            </a:r>
          </a:p>
          <a:p>
            <a:endParaRPr lang="en-US" sz="2000">
              <a:solidFill>
                <a:srgbClr val="000000"/>
              </a:solidFill>
            </a:endParaRPr>
          </a:p>
        </p:txBody>
      </p:sp>
      <p:sp>
        <p:nvSpPr>
          <p:cNvPr id="22"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4">
            <a:extLst>
              <a:ext uri="{FF2B5EF4-FFF2-40B4-BE49-F238E27FC236}">
                <a16:creationId xmlns:a16="http://schemas.microsoft.com/office/drawing/2014/main" id="{71663BDA-576D-4C18-BEDB-3B89E976A5F4}"/>
              </a:ext>
            </a:extLst>
          </p:cNvPr>
          <p:cNvPicPr>
            <a:picLocks noChangeAspect="1"/>
          </p:cNvPicPr>
          <p:nvPr/>
        </p:nvPicPr>
        <p:blipFill rotWithShape="1">
          <a:blip r:embed="rId4"/>
          <a:srcRect l="27774" r="14221"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61160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02C3286E-6B1A-4221-8EB3-2B07BBA98011}"/>
              </a:ext>
            </a:extLst>
          </p:cNvPr>
          <p:cNvSpPr>
            <a:spLocks noGrp="1"/>
          </p:cNvSpPr>
          <p:nvPr>
            <p:ph type="title"/>
          </p:nvPr>
        </p:nvSpPr>
        <p:spPr>
          <a:xfrm>
            <a:off x="1179226" y="4442901"/>
            <a:ext cx="9833548" cy="1293547"/>
          </a:xfrm>
        </p:spPr>
        <p:txBody>
          <a:bodyPr>
            <a:normAutofit/>
          </a:bodyPr>
          <a:lstStyle/>
          <a:p>
            <a:pPr algn="ctr"/>
            <a:r>
              <a:rPr lang="en-US" sz="4000">
                <a:solidFill>
                  <a:srgbClr val="FFFFFF"/>
                </a:solidFill>
              </a:rPr>
              <a:t>SARIMA Elements</a:t>
            </a:r>
          </a:p>
        </p:txBody>
      </p:sp>
      <p:graphicFrame>
        <p:nvGraphicFramePr>
          <p:cNvPr id="7" name="Content Placeholder 2">
            <a:extLst>
              <a:ext uri="{FF2B5EF4-FFF2-40B4-BE49-F238E27FC236}">
                <a16:creationId xmlns:a16="http://schemas.microsoft.com/office/drawing/2014/main" id="{328E01E5-7D22-4F23-BC7D-9F362FF84C3C}"/>
              </a:ext>
            </a:extLst>
          </p:cNvPr>
          <p:cNvGraphicFramePr>
            <a:graphicFrameLocks noGrp="1"/>
          </p:cNvGraphicFramePr>
          <p:nvPr>
            <p:ph idx="1"/>
            <p:extLst>
              <p:ext uri="{D42A27DB-BD31-4B8C-83A1-F6EECF244321}">
                <p14:modId xmlns:p14="http://schemas.microsoft.com/office/powerpoint/2010/main" val="2112999017"/>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296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BA25C9F-0F8C-4C6A-B6BB-0EC3BA38AEFC}"/>
              </a:ext>
            </a:extLst>
          </p:cNvPr>
          <p:cNvSpPr>
            <a:spLocks noGrp="1"/>
          </p:cNvSpPr>
          <p:nvPr>
            <p:ph type="title"/>
          </p:nvPr>
        </p:nvSpPr>
        <p:spPr>
          <a:xfrm>
            <a:off x="804998" y="798445"/>
            <a:ext cx="4803636" cy="1311664"/>
          </a:xfrm>
        </p:spPr>
        <p:txBody>
          <a:bodyPr>
            <a:normAutofit/>
          </a:bodyPr>
          <a:lstStyle/>
          <a:p>
            <a:r>
              <a:rPr lang="en-US">
                <a:solidFill>
                  <a:srgbClr val="000000"/>
                </a:solidFill>
              </a:rPr>
              <a:t>LSTM Model</a:t>
            </a:r>
            <a:endParaRPr lang="en-US" dirty="0">
              <a:solidFill>
                <a:srgbClr val="000000"/>
              </a:solidFill>
            </a:endParaRPr>
          </a:p>
        </p:txBody>
      </p:sp>
      <p:sp>
        <p:nvSpPr>
          <p:cNvPr id="3" name="Content Placeholder 2">
            <a:extLst>
              <a:ext uri="{FF2B5EF4-FFF2-40B4-BE49-F238E27FC236}">
                <a16:creationId xmlns:a16="http://schemas.microsoft.com/office/drawing/2014/main" id="{38E9E117-173A-41FB-903C-FF23A1FA2697}"/>
              </a:ext>
            </a:extLst>
          </p:cNvPr>
          <p:cNvSpPr>
            <a:spLocks noGrp="1"/>
          </p:cNvSpPr>
          <p:nvPr>
            <p:ph idx="1"/>
          </p:nvPr>
        </p:nvSpPr>
        <p:spPr>
          <a:xfrm>
            <a:off x="804997" y="2272143"/>
            <a:ext cx="4706803" cy="3788830"/>
          </a:xfrm>
        </p:spPr>
        <p:txBody>
          <a:bodyPr anchor="ctr">
            <a:normAutofit/>
          </a:bodyPr>
          <a:lstStyle/>
          <a:p>
            <a:r>
              <a:rPr lang="en-US" sz="2000">
                <a:solidFill>
                  <a:srgbClr val="000000"/>
                </a:solidFill>
              </a:rPr>
              <a:t>Long short-term Memory (LSTM) </a:t>
            </a:r>
          </a:p>
          <a:p>
            <a:r>
              <a:rPr lang="en-US" sz="2000">
                <a:solidFill>
                  <a:srgbClr val="000000"/>
                </a:solidFill>
              </a:rPr>
              <a:t>Special kind of Recurrent Neural Network</a:t>
            </a:r>
          </a:p>
          <a:p>
            <a:r>
              <a:rPr lang="en-US" sz="2000">
                <a:solidFill>
                  <a:srgbClr val="000000"/>
                </a:solidFill>
              </a:rPr>
              <a:t>Has feedback as well as feedforward connections</a:t>
            </a:r>
          </a:p>
          <a:p>
            <a:r>
              <a:rPr lang="en-US" sz="2000">
                <a:solidFill>
                  <a:srgbClr val="000000"/>
                </a:solidFill>
              </a:rPr>
              <a:t>Univariate time series forecasting</a:t>
            </a:r>
          </a:p>
          <a:p>
            <a:r>
              <a:rPr lang="en-US" sz="2000">
                <a:solidFill>
                  <a:srgbClr val="000000"/>
                </a:solidFill>
              </a:rPr>
              <a:t>Data with TREND</a:t>
            </a:r>
          </a:p>
          <a:p>
            <a:r>
              <a:rPr lang="en-US" sz="2000">
                <a:solidFill>
                  <a:srgbClr val="000000"/>
                </a:solidFill>
              </a:rPr>
              <a:t>Data with SEASONALITY</a:t>
            </a:r>
          </a:p>
          <a:p>
            <a:r>
              <a:rPr lang="en-US" sz="2000">
                <a:solidFill>
                  <a:srgbClr val="000000"/>
                </a:solidFill>
              </a:rPr>
              <a:t>CNN layer added for robustness</a:t>
            </a:r>
          </a:p>
          <a:p>
            <a:endParaRPr lang="en-US" sz="2000" dirty="0">
              <a:solidFill>
                <a:srgbClr val="000000"/>
              </a:solidFill>
            </a:endParaRPr>
          </a:p>
        </p:txBody>
      </p:sp>
      <p:sp>
        <p:nvSpPr>
          <p:cNvPr id="40"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4">
            <a:extLst>
              <a:ext uri="{FF2B5EF4-FFF2-40B4-BE49-F238E27FC236}">
                <a16:creationId xmlns:a16="http://schemas.microsoft.com/office/drawing/2014/main" id="{71663BDA-576D-4C18-BEDB-3B89E976A5F4}"/>
              </a:ext>
            </a:extLst>
          </p:cNvPr>
          <p:cNvPicPr>
            <a:picLocks noChangeAspect="1"/>
          </p:cNvPicPr>
          <p:nvPr/>
        </p:nvPicPr>
        <p:blipFill rotWithShape="1">
          <a:blip r:embed="rId4"/>
          <a:srcRect l="27774" r="14221"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83328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7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5" name="Picture 7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3286E-6B1A-4221-8EB3-2B07BBA98011}"/>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LSTM Elements</a:t>
            </a:r>
          </a:p>
        </p:txBody>
      </p:sp>
      <p:pic>
        <p:nvPicPr>
          <p:cNvPr id="1028" name="Picture 4" descr="Image for post">
            <a:extLst>
              <a:ext uri="{FF2B5EF4-FFF2-40B4-BE49-F238E27FC236}">
                <a16:creationId xmlns:a16="http://schemas.microsoft.com/office/drawing/2014/main" id="{340A9723-33E5-4DE0-8D46-9B503233B84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69871" y="2837712"/>
            <a:ext cx="3024292" cy="3217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DE8919-6A4E-48B3-9F4A-36715FD2F0DB}"/>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i="0">
                <a:solidFill>
                  <a:srgbClr val="000000"/>
                </a:solidFill>
              </a:rPr>
              <a:t>X(t): Current input</a:t>
            </a:r>
          </a:p>
          <a:p>
            <a:pPr lvl="0" indent="-228600">
              <a:lnSpc>
                <a:spcPct val="90000"/>
              </a:lnSpc>
              <a:spcAft>
                <a:spcPts val="600"/>
              </a:spcAft>
              <a:buFont typeface="Arial" panose="020B0604020202020204" pitchFamily="34" charset="0"/>
              <a:buChar char="•"/>
            </a:pPr>
            <a:r>
              <a:rPr lang="en-US" sz="1900" b="0" i="0">
                <a:solidFill>
                  <a:srgbClr val="000000"/>
                </a:solidFill>
              </a:rPr>
              <a:t>X: Scaling of information</a:t>
            </a:r>
            <a:endParaRPr lang="en-US" sz="1900">
              <a:solidFill>
                <a:srgbClr val="000000"/>
              </a:solidFill>
            </a:endParaRPr>
          </a:p>
          <a:p>
            <a:pPr lvl="0" indent="-228600">
              <a:lnSpc>
                <a:spcPct val="90000"/>
              </a:lnSpc>
              <a:spcAft>
                <a:spcPts val="600"/>
              </a:spcAft>
              <a:buFont typeface="Arial" panose="020B0604020202020204" pitchFamily="34" charset="0"/>
              <a:buChar char="•"/>
            </a:pPr>
            <a:r>
              <a:rPr lang="en-US" sz="1900" b="0" i="0">
                <a:solidFill>
                  <a:srgbClr val="000000"/>
                </a:solidFill>
              </a:rPr>
              <a:t>+: Adding information</a:t>
            </a:r>
          </a:p>
          <a:p>
            <a:pPr lvl="0" indent="-228600">
              <a:lnSpc>
                <a:spcPct val="90000"/>
              </a:lnSpc>
              <a:spcAft>
                <a:spcPts val="600"/>
              </a:spcAft>
              <a:buFont typeface="Arial" panose="020B0604020202020204" pitchFamily="34" charset="0"/>
              <a:buChar char="•"/>
            </a:pPr>
            <a:r>
              <a:rPr lang="en-US" sz="1900" b="0" i="0">
                <a:solidFill>
                  <a:srgbClr val="000000"/>
                </a:solidFill>
              </a:rPr>
              <a:t>σ: Sigmoid layer</a:t>
            </a:r>
          </a:p>
          <a:p>
            <a:pPr lvl="0" indent="-228600">
              <a:lnSpc>
                <a:spcPct val="90000"/>
              </a:lnSpc>
              <a:spcAft>
                <a:spcPts val="600"/>
              </a:spcAft>
              <a:buFont typeface="Arial" panose="020B0604020202020204" pitchFamily="34" charset="0"/>
              <a:buChar char="•"/>
            </a:pPr>
            <a:r>
              <a:rPr lang="en-US" sz="1900" b="0" i="0">
                <a:solidFill>
                  <a:srgbClr val="000000"/>
                </a:solidFill>
              </a:rPr>
              <a:t>tanh: tanh layer</a:t>
            </a:r>
          </a:p>
          <a:p>
            <a:pPr lvl="0" indent="-228600">
              <a:lnSpc>
                <a:spcPct val="90000"/>
              </a:lnSpc>
              <a:spcAft>
                <a:spcPts val="600"/>
              </a:spcAft>
              <a:buFont typeface="Arial" panose="020B0604020202020204" pitchFamily="34" charset="0"/>
              <a:buChar char="•"/>
            </a:pPr>
            <a:r>
              <a:rPr lang="en-US" sz="1900" b="0" i="0">
                <a:solidFill>
                  <a:srgbClr val="000000"/>
                </a:solidFill>
              </a:rPr>
              <a:t>h(t-1): Output of last LSTM unit</a:t>
            </a:r>
          </a:p>
          <a:p>
            <a:pPr lvl="0" indent="-228600">
              <a:lnSpc>
                <a:spcPct val="90000"/>
              </a:lnSpc>
              <a:spcAft>
                <a:spcPts val="600"/>
              </a:spcAft>
              <a:buFont typeface="Arial" panose="020B0604020202020204" pitchFamily="34" charset="0"/>
              <a:buChar char="•"/>
            </a:pPr>
            <a:r>
              <a:rPr lang="en-US" sz="1900" b="0" i="0">
                <a:solidFill>
                  <a:srgbClr val="000000"/>
                </a:solidFill>
              </a:rPr>
              <a:t>c(t-1): Memory from last LSTM unit</a:t>
            </a:r>
          </a:p>
          <a:p>
            <a:pPr lvl="0" indent="-228600">
              <a:lnSpc>
                <a:spcPct val="90000"/>
              </a:lnSpc>
              <a:spcAft>
                <a:spcPts val="600"/>
              </a:spcAft>
              <a:buFont typeface="Arial" panose="020B0604020202020204" pitchFamily="34" charset="0"/>
              <a:buChar char="•"/>
            </a:pPr>
            <a:r>
              <a:rPr lang="en-US" sz="1900" b="0" i="0">
                <a:solidFill>
                  <a:srgbClr val="000000"/>
                </a:solidFill>
              </a:rPr>
              <a:t>c(t): New updated memory</a:t>
            </a:r>
          </a:p>
          <a:p>
            <a:pPr lvl="0" indent="-228600">
              <a:lnSpc>
                <a:spcPct val="90000"/>
              </a:lnSpc>
              <a:spcAft>
                <a:spcPts val="600"/>
              </a:spcAft>
              <a:buFont typeface="Arial" panose="020B0604020202020204" pitchFamily="34" charset="0"/>
              <a:buChar char="•"/>
            </a:pPr>
            <a:r>
              <a:rPr lang="en-US" sz="1900" b="0" i="0">
                <a:solidFill>
                  <a:srgbClr val="000000"/>
                </a:solidFill>
              </a:rPr>
              <a:t>h(t): Current output</a:t>
            </a:r>
          </a:p>
        </p:txBody>
      </p:sp>
      <p:sp>
        <p:nvSpPr>
          <p:cNvPr id="9" name="TextBox 8">
            <a:extLst>
              <a:ext uri="{FF2B5EF4-FFF2-40B4-BE49-F238E27FC236}">
                <a16:creationId xmlns:a16="http://schemas.microsoft.com/office/drawing/2014/main" id="{F5F87159-0E3A-48C9-B683-A1087F0DCE2E}"/>
              </a:ext>
            </a:extLst>
          </p:cNvPr>
          <p:cNvSpPr txBox="1"/>
          <p:nvPr/>
        </p:nvSpPr>
        <p:spPr>
          <a:xfrm>
            <a:off x="6095848" y="6476891"/>
            <a:ext cx="5903128" cy="369332"/>
          </a:xfrm>
          <a:prstGeom prst="rect">
            <a:avLst/>
          </a:prstGeom>
          <a:noFill/>
        </p:spPr>
        <p:txBody>
          <a:bodyPr wrap="square" rtlCol="0">
            <a:spAutoFit/>
          </a:bodyPr>
          <a:lstStyle/>
          <a:p>
            <a:pPr>
              <a:spcAft>
                <a:spcPts val="600"/>
              </a:spcAft>
            </a:pPr>
            <a:r>
              <a:rPr lang="en-US">
                <a:hlinkClick r:id="rId5"/>
              </a:rPr>
              <a:t>http://colah.github.io/posts/2015-08-Understanding-LSTMs/</a:t>
            </a:r>
            <a:endParaRPr lang="en-US"/>
          </a:p>
        </p:txBody>
      </p:sp>
      <p:sp>
        <p:nvSpPr>
          <p:cNvPr id="12" name="TextBox 11">
            <a:extLst>
              <a:ext uri="{FF2B5EF4-FFF2-40B4-BE49-F238E27FC236}">
                <a16:creationId xmlns:a16="http://schemas.microsoft.com/office/drawing/2014/main" id="{3E5A314C-0666-40D5-A483-F35185AE016E}"/>
              </a:ext>
            </a:extLst>
          </p:cNvPr>
          <p:cNvSpPr txBox="1"/>
          <p:nvPr/>
        </p:nvSpPr>
        <p:spPr>
          <a:xfrm>
            <a:off x="1769871" y="6133357"/>
            <a:ext cx="3462642" cy="646331"/>
          </a:xfrm>
          <a:prstGeom prst="rect">
            <a:avLst/>
          </a:prstGeom>
          <a:noFill/>
        </p:spPr>
        <p:txBody>
          <a:bodyPr wrap="square" rtlCol="0">
            <a:spAutoFit/>
          </a:bodyPr>
          <a:lstStyle/>
          <a:p>
            <a:pPr algn="ctr">
              <a:spcAft>
                <a:spcPts val="600"/>
              </a:spcAft>
            </a:pPr>
            <a:r>
              <a:rPr lang="en-US" b="1" i="0" dirty="0">
                <a:solidFill>
                  <a:srgbClr val="333333"/>
                </a:solidFill>
                <a:effectLst/>
                <a:latin typeface="CMS"/>
              </a:rPr>
              <a:t>The repeating module in an LSTM contains four interacting layers</a:t>
            </a:r>
            <a:endParaRPr lang="en-US" dirty="0"/>
          </a:p>
        </p:txBody>
      </p:sp>
    </p:spTree>
    <p:extLst>
      <p:ext uri="{BB962C8B-B14F-4D97-AF65-F5344CB8AC3E}">
        <p14:creationId xmlns:p14="http://schemas.microsoft.com/office/powerpoint/2010/main" val="412652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E2F315F-9327-4FF4-BDB7-AA006D531F0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Overview</a:t>
            </a:r>
          </a:p>
        </p:txBody>
      </p:sp>
      <p:sp>
        <p:nvSpPr>
          <p:cNvPr id="3" name="Content Placeholder 2">
            <a:extLst>
              <a:ext uri="{FF2B5EF4-FFF2-40B4-BE49-F238E27FC236}">
                <a16:creationId xmlns:a16="http://schemas.microsoft.com/office/drawing/2014/main" id="{0C41172B-F95F-4EC7-869A-19F6DD36A904}"/>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Introduction </a:t>
            </a:r>
          </a:p>
          <a:p>
            <a:r>
              <a:rPr lang="en-US" sz="1800" dirty="0">
                <a:solidFill>
                  <a:schemeClr val="tx2"/>
                </a:solidFill>
              </a:rPr>
              <a:t>App Demo</a:t>
            </a:r>
          </a:p>
          <a:p>
            <a:r>
              <a:rPr lang="en-US" sz="1800" dirty="0">
                <a:solidFill>
                  <a:schemeClr val="tx2"/>
                </a:solidFill>
              </a:rPr>
              <a:t>Data Pre-Processing</a:t>
            </a:r>
          </a:p>
          <a:p>
            <a:r>
              <a:rPr lang="en-US" sz="1800" dirty="0">
                <a:solidFill>
                  <a:schemeClr val="tx2"/>
                </a:solidFill>
              </a:rPr>
              <a:t>Machine Learning Models</a:t>
            </a:r>
          </a:p>
          <a:p>
            <a:r>
              <a:rPr lang="en-US" sz="1800" dirty="0">
                <a:solidFill>
                  <a:schemeClr val="tx2"/>
                </a:solidFill>
              </a:rPr>
              <a:t>Model Comparison</a:t>
            </a:r>
          </a:p>
          <a:p>
            <a:r>
              <a:rPr lang="en-US" sz="1800" dirty="0">
                <a:solidFill>
                  <a:schemeClr val="tx2"/>
                </a:solidFill>
              </a:rPr>
              <a:t>Model Accuracy</a:t>
            </a:r>
          </a:p>
          <a:p>
            <a:r>
              <a:rPr lang="en-US" sz="1800" dirty="0">
                <a:solidFill>
                  <a:schemeClr val="tx2"/>
                </a:solidFill>
              </a:rPr>
              <a:t>Version 2.0</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012238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Model Comparison</a:t>
            </a:r>
            <a:endParaRPr lang="en-US" sz="5600" kern="1200" dirty="0">
              <a:solidFill>
                <a:srgbClr val="FFFFFF"/>
              </a:solidFill>
              <a:latin typeface="+mj-lt"/>
              <a:ea typeface="+mj-ea"/>
              <a:cs typeface="+mj-cs"/>
            </a:endParaRPr>
          </a:p>
        </p:txBody>
      </p:sp>
    </p:spTree>
    <p:extLst>
      <p:ext uri="{BB962C8B-B14F-4D97-AF65-F5344CB8AC3E}">
        <p14:creationId xmlns:p14="http://schemas.microsoft.com/office/powerpoint/2010/main" val="219517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p:txBody>
          <a:bodyPr/>
          <a:lstStyle/>
          <a:p>
            <a:r>
              <a:rPr lang="en-US" dirty="0"/>
              <a:t>Cases Fit Comparison – Bexar County </a:t>
            </a:r>
          </a:p>
        </p:txBody>
      </p:sp>
      <p:grpSp>
        <p:nvGrpSpPr>
          <p:cNvPr id="19" name="Group 18">
            <a:extLst>
              <a:ext uri="{FF2B5EF4-FFF2-40B4-BE49-F238E27FC236}">
                <a16:creationId xmlns:a16="http://schemas.microsoft.com/office/drawing/2014/main" id="{09BE0456-3619-4711-A7A3-BB034F0E50C2}"/>
              </a:ext>
            </a:extLst>
          </p:cNvPr>
          <p:cNvGrpSpPr/>
          <p:nvPr/>
        </p:nvGrpSpPr>
        <p:grpSpPr>
          <a:xfrm>
            <a:off x="6322828" y="1313121"/>
            <a:ext cx="5030972" cy="4231758"/>
            <a:chOff x="6322828" y="1313121"/>
            <a:chExt cx="5030972" cy="4231758"/>
          </a:xfrm>
        </p:grpSpPr>
        <p:pic>
          <p:nvPicPr>
            <p:cNvPr id="7" name="Picture 6">
              <a:extLst>
                <a:ext uri="{FF2B5EF4-FFF2-40B4-BE49-F238E27FC236}">
                  <a16:creationId xmlns:a16="http://schemas.microsoft.com/office/drawing/2014/main" id="{CA7982C9-3A37-48FC-9F94-F5C26D6E36FC}"/>
                </a:ext>
              </a:extLst>
            </p:cNvPr>
            <p:cNvPicPr>
              <a:picLocks noChangeAspect="1"/>
            </p:cNvPicPr>
            <p:nvPr/>
          </p:nvPicPr>
          <p:blipFill>
            <a:blip r:embed="rId3"/>
            <a:stretch>
              <a:fillRect/>
            </a:stretch>
          </p:blipFill>
          <p:spPr>
            <a:xfrm>
              <a:off x="6322828" y="1868440"/>
              <a:ext cx="5030972" cy="3086332"/>
            </a:xfrm>
            <a:prstGeom prst="rect">
              <a:avLst/>
            </a:prstGeom>
          </p:spPr>
        </p:pic>
        <p:sp>
          <p:nvSpPr>
            <p:cNvPr id="15" name="Rectangle: Rounded Corners 14">
              <a:extLst>
                <a:ext uri="{FF2B5EF4-FFF2-40B4-BE49-F238E27FC236}">
                  <a16:creationId xmlns:a16="http://schemas.microsoft.com/office/drawing/2014/main" id="{93E9174A-4707-465A-A774-1A798A52123F}"/>
                </a:ext>
              </a:extLst>
            </p:cNvPr>
            <p:cNvSpPr/>
            <p:nvPr/>
          </p:nvSpPr>
          <p:spPr>
            <a:xfrm>
              <a:off x="6322828" y="1313121"/>
              <a:ext cx="5030972" cy="423175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04546E0-8846-436C-B604-863FCB40105D}"/>
              </a:ext>
            </a:extLst>
          </p:cNvPr>
          <p:cNvGrpSpPr/>
          <p:nvPr/>
        </p:nvGrpSpPr>
        <p:grpSpPr>
          <a:xfrm>
            <a:off x="838199" y="1313121"/>
            <a:ext cx="5030973" cy="4231758"/>
            <a:chOff x="838199" y="1313121"/>
            <a:chExt cx="5030973" cy="4231758"/>
          </a:xfrm>
        </p:grpSpPr>
        <p:pic>
          <p:nvPicPr>
            <p:cNvPr id="13" name="Picture 12">
              <a:extLst>
                <a:ext uri="{FF2B5EF4-FFF2-40B4-BE49-F238E27FC236}">
                  <a16:creationId xmlns:a16="http://schemas.microsoft.com/office/drawing/2014/main" id="{D1BD6CDA-7BCB-4B03-80E0-507CDCE88030}"/>
                </a:ext>
              </a:extLst>
            </p:cNvPr>
            <p:cNvPicPr>
              <a:picLocks noChangeAspect="1"/>
            </p:cNvPicPr>
            <p:nvPr/>
          </p:nvPicPr>
          <p:blipFill>
            <a:blip r:embed="rId4"/>
            <a:stretch>
              <a:fillRect/>
            </a:stretch>
          </p:blipFill>
          <p:spPr>
            <a:xfrm>
              <a:off x="838199" y="1767430"/>
              <a:ext cx="5030971" cy="3424547"/>
            </a:xfrm>
            <a:prstGeom prst="rect">
              <a:avLst/>
            </a:prstGeom>
          </p:spPr>
        </p:pic>
        <p:sp>
          <p:nvSpPr>
            <p:cNvPr id="3" name="Rectangle: Rounded Corners 2">
              <a:extLst>
                <a:ext uri="{FF2B5EF4-FFF2-40B4-BE49-F238E27FC236}">
                  <a16:creationId xmlns:a16="http://schemas.microsoft.com/office/drawing/2014/main" id="{9D9C8828-8BD4-4EF6-8AD2-E3916CC5F652}"/>
                </a:ext>
              </a:extLst>
            </p:cNvPr>
            <p:cNvSpPr/>
            <p:nvPr/>
          </p:nvSpPr>
          <p:spPr>
            <a:xfrm>
              <a:off x="838200" y="1313121"/>
              <a:ext cx="5030972" cy="4231758"/>
            </a:xfrm>
            <a:prstGeom prst="round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Rounded Corners 21">
            <a:extLst>
              <a:ext uri="{FF2B5EF4-FFF2-40B4-BE49-F238E27FC236}">
                <a16:creationId xmlns:a16="http://schemas.microsoft.com/office/drawing/2014/main" id="{D5420966-4580-4773-8A8B-4DE0052DDEB1}"/>
              </a:ext>
            </a:extLst>
          </p:cNvPr>
          <p:cNvSpPr/>
          <p:nvPr/>
        </p:nvSpPr>
        <p:spPr>
          <a:xfrm>
            <a:off x="1041991" y="5741581"/>
            <a:ext cx="4593266" cy="751294"/>
          </a:xfrm>
          <a:prstGeom prst="roundRect">
            <a:avLst/>
          </a:prstGeom>
          <a:solidFill>
            <a:schemeClr val="accent6">
              <a:alpha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SARIMA Model</a:t>
            </a:r>
          </a:p>
        </p:txBody>
      </p:sp>
      <p:sp>
        <p:nvSpPr>
          <p:cNvPr id="24" name="Rectangle: Rounded Corners 23">
            <a:extLst>
              <a:ext uri="{FF2B5EF4-FFF2-40B4-BE49-F238E27FC236}">
                <a16:creationId xmlns:a16="http://schemas.microsoft.com/office/drawing/2014/main" id="{DD2CC016-2FBB-400F-AEFD-43D8CBD9002F}"/>
              </a:ext>
            </a:extLst>
          </p:cNvPr>
          <p:cNvSpPr/>
          <p:nvPr/>
        </p:nvSpPr>
        <p:spPr>
          <a:xfrm>
            <a:off x="6556745" y="5741581"/>
            <a:ext cx="4593266" cy="751294"/>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LSTM Model</a:t>
            </a:r>
          </a:p>
        </p:txBody>
      </p:sp>
    </p:spTree>
    <p:extLst>
      <p:ext uri="{BB962C8B-B14F-4D97-AF65-F5344CB8AC3E}">
        <p14:creationId xmlns:p14="http://schemas.microsoft.com/office/powerpoint/2010/main" val="3095804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p:txBody>
          <a:bodyPr/>
          <a:lstStyle/>
          <a:p>
            <a:r>
              <a:rPr lang="en-US" dirty="0"/>
              <a:t>Cases Fit Comparison – Harris County </a:t>
            </a:r>
          </a:p>
        </p:txBody>
      </p:sp>
      <p:sp>
        <p:nvSpPr>
          <p:cNvPr id="22" name="Rectangle: Rounded Corners 21">
            <a:extLst>
              <a:ext uri="{FF2B5EF4-FFF2-40B4-BE49-F238E27FC236}">
                <a16:creationId xmlns:a16="http://schemas.microsoft.com/office/drawing/2014/main" id="{D5420966-4580-4773-8A8B-4DE0052DDEB1}"/>
              </a:ext>
            </a:extLst>
          </p:cNvPr>
          <p:cNvSpPr/>
          <p:nvPr/>
        </p:nvSpPr>
        <p:spPr>
          <a:xfrm>
            <a:off x="1041991" y="5741581"/>
            <a:ext cx="4593266" cy="751294"/>
          </a:xfrm>
          <a:prstGeom prst="roundRect">
            <a:avLst/>
          </a:prstGeom>
          <a:solidFill>
            <a:schemeClr val="accent6">
              <a:alpha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SARIMA Model</a:t>
            </a:r>
          </a:p>
        </p:txBody>
      </p:sp>
      <p:sp>
        <p:nvSpPr>
          <p:cNvPr id="24" name="Rectangle: Rounded Corners 23">
            <a:extLst>
              <a:ext uri="{FF2B5EF4-FFF2-40B4-BE49-F238E27FC236}">
                <a16:creationId xmlns:a16="http://schemas.microsoft.com/office/drawing/2014/main" id="{DD2CC016-2FBB-400F-AEFD-43D8CBD9002F}"/>
              </a:ext>
            </a:extLst>
          </p:cNvPr>
          <p:cNvSpPr/>
          <p:nvPr/>
        </p:nvSpPr>
        <p:spPr>
          <a:xfrm>
            <a:off x="6556745" y="5741581"/>
            <a:ext cx="4593266" cy="751294"/>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LSTM Model</a:t>
            </a:r>
          </a:p>
        </p:txBody>
      </p:sp>
      <p:grpSp>
        <p:nvGrpSpPr>
          <p:cNvPr id="10" name="Group 9">
            <a:extLst>
              <a:ext uri="{FF2B5EF4-FFF2-40B4-BE49-F238E27FC236}">
                <a16:creationId xmlns:a16="http://schemas.microsoft.com/office/drawing/2014/main" id="{F4467F12-8EF3-4468-9C66-FDE30A7E12C5}"/>
              </a:ext>
            </a:extLst>
          </p:cNvPr>
          <p:cNvGrpSpPr/>
          <p:nvPr/>
        </p:nvGrpSpPr>
        <p:grpSpPr>
          <a:xfrm>
            <a:off x="823138" y="1295727"/>
            <a:ext cx="5030972" cy="4231758"/>
            <a:chOff x="823138" y="1295727"/>
            <a:chExt cx="5030972" cy="4231758"/>
          </a:xfrm>
        </p:grpSpPr>
        <p:sp>
          <p:nvSpPr>
            <p:cNvPr id="3" name="Rectangle: Rounded Corners 2">
              <a:extLst>
                <a:ext uri="{FF2B5EF4-FFF2-40B4-BE49-F238E27FC236}">
                  <a16:creationId xmlns:a16="http://schemas.microsoft.com/office/drawing/2014/main" id="{9D9C8828-8BD4-4EF6-8AD2-E3916CC5F652}"/>
                </a:ext>
              </a:extLst>
            </p:cNvPr>
            <p:cNvSpPr/>
            <p:nvPr/>
          </p:nvSpPr>
          <p:spPr>
            <a:xfrm>
              <a:off x="823138" y="1295727"/>
              <a:ext cx="5030972" cy="4231758"/>
            </a:xfrm>
            <a:prstGeom prst="round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EC15C51-1E43-4FD8-BF68-7BB179ADE4CD}"/>
                </a:ext>
              </a:extLst>
            </p:cNvPr>
            <p:cNvPicPr>
              <a:picLocks noChangeAspect="1"/>
            </p:cNvPicPr>
            <p:nvPr/>
          </p:nvPicPr>
          <p:blipFill>
            <a:blip r:embed="rId3"/>
            <a:stretch>
              <a:fillRect/>
            </a:stretch>
          </p:blipFill>
          <p:spPr>
            <a:xfrm>
              <a:off x="932564" y="1778959"/>
              <a:ext cx="4812119" cy="3300082"/>
            </a:xfrm>
            <a:prstGeom prst="rect">
              <a:avLst/>
            </a:prstGeom>
          </p:spPr>
        </p:pic>
      </p:grpSp>
      <p:grpSp>
        <p:nvGrpSpPr>
          <p:cNvPr id="9" name="Group 8">
            <a:extLst>
              <a:ext uri="{FF2B5EF4-FFF2-40B4-BE49-F238E27FC236}">
                <a16:creationId xmlns:a16="http://schemas.microsoft.com/office/drawing/2014/main" id="{1B60D6F9-A1D6-44B9-8797-B35FE1D66C17}"/>
              </a:ext>
            </a:extLst>
          </p:cNvPr>
          <p:cNvGrpSpPr/>
          <p:nvPr/>
        </p:nvGrpSpPr>
        <p:grpSpPr>
          <a:xfrm>
            <a:off x="6322828" y="1295727"/>
            <a:ext cx="5030972" cy="4231758"/>
            <a:chOff x="6322828" y="1295727"/>
            <a:chExt cx="5030972" cy="4231758"/>
          </a:xfrm>
        </p:grpSpPr>
        <p:pic>
          <p:nvPicPr>
            <p:cNvPr id="8" name="Picture 7">
              <a:extLst>
                <a:ext uri="{FF2B5EF4-FFF2-40B4-BE49-F238E27FC236}">
                  <a16:creationId xmlns:a16="http://schemas.microsoft.com/office/drawing/2014/main" id="{76004D29-262D-4EDF-9776-356ADB1B2C41}"/>
                </a:ext>
              </a:extLst>
            </p:cNvPr>
            <p:cNvPicPr>
              <a:picLocks noChangeAspect="1"/>
            </p:cNvPicPr>
            <p:nvPr/>
          </p:nvPicPr>
          <p:blipFill>
            <a:blip r:embed="rId4"/>
            <a:stretch>
              <a:fillRect/>
            </a:stretch>
          </p:blipFill>
          <p:spPr>
            <a:xfrm>
              <a:off x="6354574" y="1778959"/>
              <a:ext cx="4999226" cy="3112018"/>
            </a:xfrm>
            <a:prstGeom prst="rect">
              <a:avLst/>
            </a:prstGeom>
          </p:spPr>
        </p:pic>
        <p:sp>
          <p:nvSpPr>
            <p:cNvPr id="15" name="Rectangle: Rounded Corners 14">
              <a:extLst>
                <a:ext uri="{FF2B5EF4-FFF2-40B4-BE49-F238E27FC236}">
                  <a16:creationId xmlns:a16="http://schemas.microsoft.com/office/drawing/2014/main" id="{93E9174A-4707-465A-A774-1A798A52123F}"/>
                </a:ext>
              </a:extLst>
            </p:cNvPr>
            <p:cNvSpPr/>
            <p:nvPr/>
          </p:nvSpPr>
          <p:spPr>
            <a:xfrm>
              <a:off x="6322828" y="1295727"/>
              <a:ext cx="5030972" cy="423175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089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Model Accuracy</a:t>
            </a:r>
          </a:p>
        </p:txBody>
      </p:sp>
    </p:spTree>
    <p:extLst>
      <p:ext uri="{BB962C8B-B14F-4D97-AF65-F5344CB8AC3E}">
        <p14:creationId xmlns:p14="http://schemas.microsoft.com/office/powerpoint/2010/main" val="1878173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p:txBody>
          <a:bodyPr/>
          <a:lstStyle/>
          <a:p>
            <a:r>
              <a:rPr lang="en-US" dirty="0"/>
              <a:t>Cases Residual Comparison – Bexar County </a:t>
            </a:r>
          </a:p>
        </p:txBody>
      </p:sp>
      <p:grpSp>
        <p:nvGrpSpPr>
          <p:cNvPr id="17" name="Group 16">
            <a:extLst>
              <a:ext uri="{FF2B5EF4-FFF2-40B4-BE49-F238E27FC236}">
                <a16:creationId xmlns:a16="http://schemas.microsoft.com/office/drawing/2014/main" id="{10497D81-9F73-4BDB-B4E6-2AEF58127406}"/>
              </a:ext>
            </a:extLst>
          </p:cNvPr>
          <p:cNvGrpSpPr/>
          <p:nvPr/>
        </p:nvGrpSpPr>
        <p:grpSpPr>
          <a:xfrm>
            <a:off x="6322830" y="1313121"/>
            <a:ext cx="5030972" cy="4231758"/>
            <a:chOff x="5731576" y="1412922"/>
            <a:chExt cx="5030972" cy="4231758"/>
          </a:xfrm>
        </p:grpSpPr>
        <p:pic>
          <p:nvPicPr>
            <p:cNvPr id="8" name="Picture 7">
              <a:extLst>
                <a:ext uri="{FF2B5EF4-FFF2-40B4-BE49-F238E27FC236}">
                  <a16:creationId xmlns:a16="http://schemas.microsoft.com/office/drawing/2014/main" id="{A88226E7-7AEC-430F-9B8C-425737BC399D}"/>
                </a:ext>
              </a:extLst>
            </p:cNvPr>
            <p:cNvPicPr>
              <a:picLocks noChangeAspect="1"/>
            </p:cNvPicPr>
            <p:nvPr/>
          </p:nvPicPr>
          <p:blipFill>
            <a:blip r:embed="rId3"/>
            <a:stretch>
              <a:fillRect/>
            </a:stretch>
          </p:blipFill>
          <p:spPr>
            <a:xfrm>
              <a:off x="5835502" y="1754484"/>
              <a:ext cx="2395686" cy="1517467"/>
            </a:xfrm>
            <a:prstGeom prst="rect">
              <a:avLst/>
            </a:prstGeom>
          </p:spPr>
        </p:pic>
        <p:pic>
          <p:nvPicPr>
            <p:cNvPr id="10" name="Picture 9">
              <a:extLst>
                <a:ext uri="{FF2B5EF4-FFF2-40B4-BE49-F238E27FC236}">
                  <a16:creationId xmlns:a16="http://schemas.microsoft.com/office/drawing/2014/main" id="{616BEE1E-19E8-43D7-954B-2B86017B71EF}"/>
                </a:ext>
              </a:extLst>
            </p:cNvPr>
            <p:cNvPicPr>
              <a:picLocks noChangeAspect="1"/>
            </p:cNvPicPr>
            <p:nvPr/>
          </p:nvPicPr>
          <p:blipFill>
            <a:blip r:embed="rId4"/>
            <a:stretch>
              <a:fillRect/>
            </a:stretch>
          </p:blipFill>
          <p:spPr>
            <a:xfrm>
              <a:off x="8231188" y="1754484"/>
              <a:ext cx="2403623" cy="1517467"/>
            </a:xfrm>
            <a:prstGeom prst="rect">
              <a:avLst/>
            </a:prstGeom>
          </p:spPr>
        </p:pic>
        <p:pic>
          <p:nvPicPr>
            <p:cNvPr id="12" name="Picture 11">
              <a:extLst>
                <a:ext uri="{FF2B5EF4-FFF2-40B4-BE49-F238E27FC236}">
                  <a16:creationId xmlns:a16="http://schemas.microsoft.com/office/drawing/2014/main" id="{28BD4153-BA8C-41DE-8175-D95D9B38A176}"/>
                </a:ext>
              </a:extLst>
            </p:cNvPr>
            <p:cNvPicPr>
              <a:picLocks noChangeAspect="1"/>
            </p:cNvPicPr>
            <p:nvPr/>
          </p:nvPicPr>
          <p:blipFill>
            <a:blip r:embed="rId5"/>
            <a:stretch>
              <a:fillRect/>
            </a:stretch>
          </p:blipFill>
          <p:spPr>
            <a:xfrm>
              <a:off x="5843439" y="3713640"/>
              <a:ext cx="2403623" cy="1517468"/>
            </a:xfrm>
            <a:prstGeom prst="rect">
              <a:avLst/>
            </a:prstGeom>
          </p:spPr>
        </p:pic>
        <p:pic>
          <p:nvPicPr>
            <p:cNvPr id="14" name="Picture 13">
              <a:extLst>
                <a:ext uri="{FF2B5EF4-FFF2-40B4-BE49-F238E27FC236}">
                  <a16:creationId xmlns:a16="http://schemas.microsoft.com/office/drawing/2014/main" id="{B378399C-9297-43EA-BFC2-EB04275D3075}"/>
                </a:ext>
              </a:extLst>
            </p:cNvPr>
            <p:cNvPicPr>
              <a:picLocks noChangeAspect="1"/>
            </p:cNvPicPr>
            <p:nvPr/>
          </p:nvPicPr>
          <p:blipFill>
            <a:blip r:embed="rId6"/>
            <a:stretch>
              <a:fillRect/>
            </a:stretch>
          </p:blipFill>
          <p:spPr>
            <a:xfrm>
              <a:off x="8231188" y="3713640"/>
              <a:ext cx="2403623" cy="1582583"/>
            </a:xfrm>
            <a:prstGeom prst="rect">
              <a:avLst/>
            </a:prstGeom>
          </p:spPr>
        </p:pic>
        <p:sp>
          <p:nvSpPr>
            <p:cNvPr id="15" name="Rectangle: Rounded Corners 14">
              <a:extLst>
                <a:ext uri="{FF2B5EF4-FFF2-40B4-BE49-F238E27FC236}">
                  <a16:creationId xmlns:a16="http://schemas.microsoft.com/office/drawing/2014/main" id="{93E9174A-4707-465A-A774-1A798A52123F}"/>
                </a:ext>
              </a:extLst>
            </p:cNvPr>
            <p:cNvSpPr/>
            <p:nvPr/>
          </p:nvSpPr>
          <p:spPr>
            <a:xfrm>
              <a:off x="5731576" y="1412922"/>
              <a:ext cx="5030972" cy="423175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63F17D0-0037-4571-ACDA-4D786C222C84}"/>
              </a:ext>
            </a:extLst>
          </p:cNvPr>
          <p:cNvGrpSpPr/>
          <p:nvPr/>
        </p:nvGrpSpPr>
        <p:grpSpPr>
          <a:xfrm>
            <a:off x="688067" y="1313121"/>
            <a:ext cx="5181105" cy="4231758"/>
            <a:chOff x="688067" y="1313121"/>
            <a:chExt cx="5181105" cy="4231758"/>
          </a:xfrm>
        </p:grpSpPr>
        <p:pic>
          <p:nvPicPr>
            <p:cNvPr id="4" name="Picture 3">
              <a:extLst>
                <a:ext uri="{FF2B5EF4-FFF2-40B4-BE49-F238E27FC236}">
                  <a16:creationId xmlns:a16="http://schemas.microsoft.com/office/drawing/2014/main" id="{0651E13C-D099-4DB9-92D7-36529986C4A5}"/>
                </a:ext>
              </a:extLst>
            </p:cNvPr>
            <p:cNvPicPr>
              <a:picLocks noChangeAspect="1"/>
            </p:cNvPicPr>
            <p:nvPr/>
          </p:nvPicPr>
          <p:blipFill>
            <a:blip r:embed="rId7"/>
            <a:stretch>
              <a:fillRect/>
            </a:stretch>
          </p:blipFill>
          <p:spPr>
            <a:xfrm>
              <a:off x="688067" y="1455126"/>
              <a:ext cx="5030972" cy="3947748"/>
            </a:xfrm>
            <a:prstGeom prst="rect">
              <a:avLst/>
            </a:prstGeom>
          </p:spPr>
        </p:pic>
        <p:sp>
          <p:nvSpPr>
            <p:cNvPr id="5" name="Rectangle: Rounded Corners 4">
              <a:extLst>
                <a:ext uri="{FF2B5EF4-FFF2-40B4-BE49-F238E27FC236}">
                  <a16:creationId xmlns:a16="http://schemas.microsoft.com/office/drawing/2014/main" id="{3A1B1D19-FDFB-460B-9F90-0D20577E3BBF}"/>
                </a:ext>
              </a:extLst>
            </p:cNvPr>
            <p:cNvSpPr/>
            <p:nvPr/>
          </p:nvSpPr>
          <p:spPr>
            <a:xfrm>
              <a:off x="838200" y="1313121"/>
              <a:ext cx="5030972" cy="4231758"/>
            </a:xfrm>
            <a:prstGeom prst="round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Rounded Corners 5">
            <a:extLst>
              <a:ext uri="{FF2B5EF4-FFF2-40B4-BE49-F238E27FC236}">
                <a16:creationId xmlns:a16="http://schemas.microsoft.com/office/drawing/2014/main" id="{863459A1-BCBC-4619-8325-D37A97EC3B99}"/>
              </a:ext>
            </a:extLst>
          </p:cNvPr>
          <p:cNvSpPr/>
          <p:nvPr/>
        </p:nvSpPr>
        <p:spPr>
          <a:xfrm>
            <a:off x="1041991" y="5741581"/>
            <a:ext cx="4593266" cy="751294"/>
          </a:xfrm>
          <a:prstGeom prst="roundRect">
            <a:avLst/>
          </a:prstGeom>
          <a:solidFill>
            <a:schemeClr val="accent6">
              <a:alpha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SARIMA Model</a:t>
            </a:r>
          </a:p>
        </p:txBody>
      </p:sp>
      <p:sp>
        <p:nvSpPr>
          <p:cNvPr id="7" name="Rectangle: Rounded Corners 6">
            <a:extLst>
              <a:ext uri="{FF2B5EF4-FFF2-40B4-BE49-F238E27FC236}">
                <a16:creationId xmlns:a16="http://schemas.microsoft.com/office/drawing/2014/main" id="{682460B5-5802-4767-9C6A-9C38DE1D7AEA}"/>
              </a:ext>
            </a:extLst>
          </p:cNvPr>
          <p:cNvSpPr/>
          <p:nvPr/>
        </p:nvSpPr>
        <p:spPr>
          <a:xfrm>
            <a:off x="6541683" y="5741581"/>
            <a:ext cx="4593266" cy="751294"/>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LSTM Model</a:t>
            </a:r>
          </a:p>
        </p:txBody>
      </p:sp>
    </p:spTree>
    <p:extLst>
      <p:ext uri="{BB962C8B-B14F-4D97-AF65-F5344CB8AC3E}">
        <p14:creationId xmlns:p14="http://schemas.microsoft.com/office/powerpoint/2010/main" val="32178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p:txBody>
          <a:bodyPr/>
          <a:lstStyle/>
          <a:p>
            <a:r>
              <a:rPr lang="en-US" dirty="0"/>
              <a:t>Cases Residual Comparison – Harris County </a:t>
            </a:r>
          </a:p>
        </p:txBody>
      </p:sp>
      <p:sp>
        <p:nvSpPr>
          <p:cNvPr id="6" name="Rectangle: Rounded Corners 5">
            <a:extLst>
              <a:ext uri="{FF2B5EF4-FFF2-40B4-BE49-F238E27FC236}">
                <a16:creationId xmlns:a16="http://schemas.microsoft.com/office/drawing/2014/main" id="{863459A1-BCBC-4619-8325-D37A97EC3B99}"/>
              </a:ext>
            </a:extLst>
          </p:cNvPr>
          <p:cNvSpPr/>
          <p:nvPr/>
        </p:nvSpPr>
        <p:spPr>
          <a:xfrm>
            <a:off x="1041991" y="5741581"/>
            <a:ext cx="4593266" cy="751294"/>
          </a:xfrm>
          <a:prstGeom prst="roundRect">
            <a:avLst/>
          </a:prstGeom>
          <a:solidFill>
            <a:schemeClr val="accent6">
              <a:alpha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SARIMA Model</a:t>
            </a:r>
          </a:p>
        </p:txBody>
      </p:sp>
      <p:sp>
        <p:nvSpPr>
          <p:cNvPr id="7" name="Rectangle: Rounded Corners 6">
            <a:extLst>
              <a:ext uri="{FF2B5EF4-FFF2-40B4-BE49-F238E27FC236}">
                <a16:creationId xmlns:a16="http://schemas.microsoft.com/office/drawing/2014/main" id="{682460B5-5802-4767-9C6A-9C38DE1D7AEA}"/>
              </a:ext>
            </a:extLst>
          </p:cNvPr>
          <p:cNvSpPr/>
          <p:nvPr/>
        </p:nvSpPr>
        <p:spPr>
          <a:xfrm>
            <a:off x="6541683" y="5741581"/>
            <a:ext cx="4593266" cy="751294"/>
          </a:xfrm>
          <a:prstGeom prst="round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LSTM Model</a:t>
            </a:r>
          </a:p>
        </p:txBody>
      </p:sp>
      <p:grpSp>
        <p:nvGrpSpPr>
          <p:cNvPr id="11" name="Group 10">
            <a:extLst>
              <a:ext uri="{FF2B5EF4-FFF2-40B4-BE49-F238E27FC236}">
                <a16:creationId xmlns:a16="http://schemas.microsoft.com/office/drawing/2014/main" id="{40B08F14-9334-46A1-9E5F-90511E7620C4}"/>
              </a:ext>
            </a:extLst>
          </p:cNvPr>
          <p:cNvGrpSpPr/>
          <p:nvPr/>
        </p:nvGrpSpPr>
        <p:grpSpPr>
          <a:xfrm>
            <a:off x="823138" y="1313121"/>
            <a:ext cx="5030972" cy="4231758"/>
            <a:chOff x="823138" y="1313121"/>
            <a:chExt cx="5030972" cy="4231758"/>
          </a:xfrm>
        </p:grpSpPr>
        <p:pic>
          <p:nvPicPr>
            <p:cNvPr id="9" name="Picture 8">
              <a:extLst>
                <a:ext uri="{FF2B5EF4-FFF2-40B4-BE49-F238E27FC236}">
                  <a16:creationId xmlns:a16="http://schemas.microsoft.com/office/drawing/2014/main" id="{BE82CBF4-8CBD-4DE1-8353-153B57A86B29}"/>
                </a:ext>
              </a:extLst>
            </p:cNvPr>
            <p:cNvPicPr>
              <a:picLocks noChangeAspect="1"/>
            </p:cNvPicPr>
            <p:nvPr/>
          </p:nvPicPr>
          <p:blipFill>
            <a:blip r:embed="rId3"/>
            <a:stretch>
              <a:fillRect/>
            </a:stretch>
          </p:blipFill>
          <p:spPr>
            <a:xfrm>
              <a:off x="972066" y="1531144"/>
              <a:ext cx="4733115" cy="3795712"/>
            </a:xfrm>
            <a:prstGeom prst="rect">
              <a:avLst/>
            </a:prstGeom>
          </p:spPr>
        </p:pic>
        <p:sp>
          <p:nvSpPr>
            <p:cNvPr id="5" name="Rectangle: Rounded Corners 4">
              <a:extLst>
                <a:ext uri="{FF2B5EF4-FFF2-40B4-BE49-F238E27FC236}">
                  <a16:creationId xmlns:a16="http://schemas.microsoft.com/office/drawing/2014/main" id="{3A1B1D19-FDFB-460B-9F90-0D20577E3BBF}"/>
                </a:ext>
              </a:extLst>
            </p:cNvPr>
            <p:cNvSpPr/>
            <p:nvPr/>
          </p:nvSpPr>
          <p:spPr>
            <a:xfrm>
              <a:off x="823138" y="1313121"/>
              <a:ext cx="5030972" cy="4231758"/>
            </a:xfrm>
            <a:prstGeom prst="roundRect">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4F748600-A3C6-4EBB-9031-D29842CA785E}"/>
              </a:ext>
            </a:extLst>
          </p:cNvPr>
          <p:cNvGrpSpPr/>
          <p:nvPr/>
        </p:nvGrpSpPr>
        <p:grpSpPr>
          <a:xfrm>
            <a:off x="6322828" y="1313121"/>
            <a:ext cx="5030972" cy="4231758"/>
            <a:chOff x="6322828" y="1313121"/>
            <a:chExt cx="5030972" cy="4231758"/>
          </a:xfrm>
        </p:grpSpPr>
        <p:pic>
          <p:nvPicPr>
            <p:cNvPr id="16" name="Picture 15">
              <a:extLst>
                <a:ext uri="{FF2B5EF4-FFF2-40B4-BE49-F238E27FC236}">
                  <a16:creationId xmlns:a16="http://schemas.microsoft.com/office/drawing/2014/main" id="{BC259D80-AE22-404A-83AF-3905F0C5F205}"/>
                </a:ext>
              </a:extLst>
            </p:cNvPr>
            <p:cNvPicPr>
              <a:picLocks noChangeAspect="1"/>
            </p:cNvPicPr>
            <p:nvPr/>
          </p:nvPicPr>
          <p:blipFill>
            <a:blip r:embed="rId4"/>
            <a:stretch>
              <a:fillRect/>
            </a:stretch>
          </p:blipFill>
          <p:spPr>
            <a:xfrm>
              <a:off x="6379167" y="1690688"/>
              <a:ext cx="2535208" cy="1606469"/>
            </a:xfrm>
            <a:prstGeom prst="rect">
              <a:avLst/>
            </a:prstGeom>
          </p:spPr>
        </p:pic>
        <p:pic>
          <p:nvPicPr>
            <p:cNvPr id="21" name="Picture 20">
              <a:extLst>
                <a:ext uri="{FF2B5EF4-FFF2-40B4-BE49-F238E27FC236}">
                  <a16:creationId xmlns:a16="http://schemas.microsoft.com/office/drawing/2014/main" id="{FC6D73B6-F632-42C3-96B8-21EAAFA9C549}"/>
                </a:ext>
              </a:extLst>
            </p:cNvPr>
            <p:cNvPicPr>
              <a:picLocks noChangeAspect="1"/>
            </p:cNvPicPr>
            <p:nvPr/>
          </p:nvPicPr>
          <p:blipFill>
            <a:blip r:embed="rId5"/>
            <a:stretch>
              <a:fillRect/>
            </a:stretch>
          </p:blipFill>
          <p:spPr>
            <a:xfrm>
              <a:off x="8914375" y="1690688"/>
              <a:ext cx="2305559" cy="1606469"/>
            </a:xfrm>
            <a:prstGeom prst="rect">
              <a:avLst/>
            </a:prstGeom>
          </p:spPr>
        </p:pic>
        <p:pic>
          <p:nvPicPr>
            <p:cNvPr id="23" name="Picture 22">
              <a:extLst>
                <a:ext uri="{FF2B5EF4-FFF2-40B4-BE49-F238E27FC236}">
                  <a16:creationId xmlns:a16="http://schemas.microsoft.com/office/drawing/2014/main" id="{B84B64F9-178C-4460-B85F-8316956D2042}"/>
                </a:ext>
              </a:extLst>
            </p:cNvPr>
            <p:cNvPicPr>
              <a:picLocks noChangeAspect="1"/>
            </p:cNvPicPr>
            <p:nvPr/>
          </p:nvPicPr>
          <p:blipFill>
            <a:blip r:embed="rId6"/>
            <a:stretch>
              <a:fillRect/>
            </a:stretch>
          </p:blipFill>
          <p:spPr>
            <a:xfrm>
              <a:off x="6379168" y="3477910"/>
              <a:ext cx="2535208" cy="1579211"/>
            </a:xfrm>
            <a:prstGeom prst="rect">
              <a:avLst/>
            </a:prstGeom>
          </p:spPr>
        </p:pic>
        <p:pic>
          <p:nvPicPr>
            <p:cNvPr id="25" name="Picture 24">
              <a:extLst>
                <a:ext uri="{FF2B5EF4-FFF2-40B4-BE49-F238E27FC236}">
                  <a16:creationId xmlns:a16="http://schemas.microsoft.com/office/drawing/2014/main" id="{B4F7234A-9EBB-4C66-A735-DF2123D978F6}"/>
                </a:ext>
              </a:extLst>
            </p:cNvPr>
            <p:cNvPicPr>
              <a:picLocks noChangeAspect="1"/>
            </p:cNvPicPr>
            <p:nvPr/>
          </p:nvPicPr>
          <p:blipFill>
            <a:blip r:embed="rId7"/>
            <a:stretch>
              <a:fillRect/>
            </a:stretch>
          </p:blipFill>
          <p:spPr>
            <a:xfrm>
              <a:off x="8910492" y="3477910"/>
              <a:ext cx="2443308" cy="1579211"/>
            </a:xfrm>
            <a:prstGeom prst="rect">
              <a:avLst/>
            </a:prstGeom>
          </p:spPr>
        </p:pic>
        <p:sp>
          <p:nvSpPr>
            <p:cNvPr id="15" name="Rectangle: Rounded Corners 14">
              <a:extLst>
                <a:ext uri="{FF2B5EF4-FFF2-40B4-BE49-F238E27FC236}">
                  <a16:creationId xmlns:a16="http://schemas.microsoft.com/office/drawing/2014/main" id="{93E9174A-4707-465A-A774-1A798A52123F}"/>
                </a:ext>
              </a:extLst>
            </p:cNvPr>
            <p:cNvSpPr/>
            <p:nvPr/>
          </p:nvSpPr>
          <p:spPr>
            <a:xfrm>
              <a:off x="6322828" y="1313121"/>
              <a:ext cx="5030972" cy="423175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907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a:xfrm>
            <a:off x="891267" y="24828"/>
            <a:ext cx="10515600" cy="1325563"/>
          </a:xfrm>
        </p:spPr>
        <p:txBody>
          <a:bodyPr/>
          <a:lstStyle/>
          <a:p>
            <a:r>
              <a:rPr lang="en-US" dirty="0"/>
              <a:t>Cases Residual Comparison VECM Model</a:t>
            </a:r>
          </a:p>
        </p:txBody>
      </p:sp>
      <p:sp>
        <p:nvSpPr>
          <p:cNvPr id="6" name="Rectangle: Rounded Corners 5">
            <a:extLst>
              <a:ext uri="{FF2B5EF4-FFF2-40B4-BE49-F238E27FC236}">
                <a16:creationId xmlns:a16="http://schemas.microsoft.com/office/drawing/2014/main" id="{863459A1-BCBC-4619-8325-D37A97EC3B99}"/>
              </a:ext>
            </a:extLst>
          </p:cNvPr>
          <p:cNvSpPr/>
          <p:nvPr/>
        </p:nvSpPr>
        <p:spPr>
          <a:xfrm>
            <a:off x="3393306" y="5941606"/>
            <a:ext cx="4593266" cy="751294"/>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VECM Model</a:t>
            </a:r>
          </a:p>
        </p:txBody>
      </p:sp>
      <p:sp>
        <p:nvSpPr>
          <p:cNvPr id="5" name="Rectangle: Rounded Corners 4">
            <a:extLst>
              <a:ext uri="{FF2B5EF4-FFF2-40B4-BE49-F238E27FC236}">
                <a16:creationId xmlns:a16="http://schemas.microsoft.com/office/drawing/2014/main" id="{3A1B1D19-FDFB-460B-9F90-0D20577E3BBF}"/>
              </a:ext>
            </a:extLst>
          </p:cNvPr>
          <p:cNvSpPr/>
          <p:nvPr/>
        </p:nvSpPr>
        <p:spPr>
          <a:xfrm>
            <a:off x="791936" y="1448074"/>
            <a:ext cx="4898003" cy="3507649"/>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6D39B9DC-42CD-41D1-ADB1-0E14A5FDD54B}"/>
              </a:ext>
            </a:extLst>
          </p:cNvPr>
          <p:cNvPicPr>
            <a:picLocks noChangeAspect="1"/>
          </p:cNvPicPr>
          <p:nvPr/>
        </p:nvPicPr>
        <p:blipFill>
          <a:blip r:embed="rId3"/>
          <a:stretch>
            <a:fillRect/>
          </a:stretch>
        </p:blipFill>
        <p:spPr>
          <a:xfrm>
            <a:off x="1269231" y="1911124"/>
            <a:ext cx="4248150" cy="2619375"/>
          </a:xfrm>
          <a:prstGeom prst="rect">
            <a:avLst/>
          </a:prstGeom>
        </p:spPr>
      </p:pic>
      <p:pic>
        <p:nvPicPr>
          <p:cNvPr id="18" name="Picture 17">
            <a:extLst>
              <a:ext uri="{FF2B5EF4-FFF2-40B4-BE49-F238E27FC236}">
                <a16:creationId xmlns:a16="http://schemas.microsoft.com/office/drawing/2014/main" id="{445A8AEA-14C9-494F-8CC4-FF69351718D3}"/>
              </a:ext>
            </a:extLst>
          </p:cNvPr>
          <p:cNvPicPr>
            <a:picLocks noChangeAspect="1"/>
          </p:cNvPicPr>
          <p:nvPr/>
        </p:nvPicPr>
        <p:blipFill>
          <a:blip r:embed="rId4"/>
          <a:stretch>
            <a:fillRect/>
          </a:stretch>
        </p:blipFill>
        <p:spPr>
          <a:xfrm>
            <a:off x="6914360" y="2061484"/>
            <a:ext cx="3908059" cy="2538412"/>
          </a:xfrm>
          <a:prstGeom prst="rect">
            <a:avLst/>
          </a:prstGeom>
        </p:spPr>
      </p:pic>
      <p:sp>
        <p:nvSpPr>
          <p:cNvPr id="20" name="Rectangle: Rounded Corners 19">
            <a:extLst>
              <a:ext uri="{FF2B5EF4-FFF2-40B4-BE49-F238E27FC236}">
                <a16:creationId xmlns:a16="http://schemas.microsoft.com/office/drawing/2014/main" id="{2EAA3D9C-43CF-4EF8-8204-09A2D60AEE01}"/>
              </a:ext>
            </a:extLst>
          </p:cNvPr>
          <p:cNvSpPr/>
          <p:nvPr/>
        </p:nvSpPr>
        <p:spPr>
          <a:xfrm>
            <a:off x="6167234" y="1448074"/>
            <a:ext cx="5175596" cy="3545473"/>
          </a:xfrm>
          <a:prstGeom prst="round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726612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7C5B-A27F-4603-AD27-9143B2326D78}"/>
              </a:ext>
            </a:extLst>
          </p:cNvPr>
          <p:cNvSpPr>
            <a:spLocks noGrp="1"/>
          </p:cNvSpPr>
          <p:nvPr>
            <p:ph type="title"/>
          </p:nvPr>
        </p:nvSpPr>
        <p:spPr>
          <a:xfrm>
            <a:off x="2918732" y="224518"/>
            <a:ext cx="5973534" cy="925848"/>
          </a:xfrm>
        </p:spPr>
        <p:txBody>
          <a:bodyPr/>
          <a:lstStyle/>
          <a:p>
            <a:r>
              <a:rPr lang="en-US" dirty="0"/>
              <a:t>VECM Impulse response</a:t>
            </a:r>
          </a:p>
        </p:txBody>
      </p:sp>
      <p:sp>
        <p:nvSpPr>
          <p:cNvPr id="6" name="Rectangle: Rounded Corners 5">
            <a:extLst>
              <a:ext uri="{FF2B5EF4-FFF2-40B4-BE49-F238E27FC236}">
                <a16:creationId xmlns:a16="http://schemas.microsoft.com/office/drawing/2014/main" id="{863459A1-BCBC-4619-8325-D37A97EC3B99}"/>
              </a:ext>
            </a:extLst>
          </p:cNvPr>
          <p:cNvSpPr/>
          <p:nvPr/>
        </p:nvSpPr>
        <p:spPr>
          <a:xfrm>
            <a:off x="3393306" y="5941606"/>
            <a:ext cx="4593266" cy="751294"/>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VECM Model</a:t>
            </a:r>
          </a:p>
        </p:txBody>
      </p:sp>
      <p:pic>
        <p:nvPicPr>
          <p:cNvPr id="7" name="Picture 6">
            <a:extLst>
              <a:ext uri="{FF2B5EF4-FFF2-40B4-BE49-F238E27FC236}">
                <a16:creationId xmlns:a16="http://schemas.microsoft.com/office/drawing/2014/main" id="{BBC2C49E-DA36-4B53-93B2-60F621B25D18}"/>
              </a:ext>
            </a:extLst>
          </p:cNvPr>
          <p:cNvPicPr>
            <a:picLocks noChangeAspect="1"/>
          </p:cNvPicPr>
          <p:nvPr/>
        </p:nvPicPr>
        <p:blipFill>
          <a:blip r:embed="rId3"/>
          <a:stretch>
            <a:fillRect/>
          </a:stretch>
        </p:blipFill>
        <p:spPr>
          <a:xfrm>
            <a:off x="3308496" y="1003163"/>
            <a:ext cx="4966992" cy="4737374"/>
          </a:xfrm>
          <a:prstGeom prst="rect">
            <a:avLst/>
          </a:prstGeom>
        </p:spPr>
      </p:pic>
    </p:spTree>
    <p:extLst>
      <p:ext uri="{BB962C8B-B14F-4D97-AF65-F5344CB8AC3E}">
        <p14:creationId xmlns:p14="http://schemas.microsoft.com/office/powerpoint/2010/main" val="1082634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8D8B8FE7-72B1-43FC-8AAF-4464FF2BC63F}"/>
              </a:ext>
            </a:extLst>
          </p:cNvPr>
          <p:cNvSpPr>
            <a:spLocks noGrp="1"/>
          </p:cNvSpPr>
          <p:nvPr>
            <p:ph type="title"/>
          </p:nvPr>
        </p:nvSpPr>
        <p:spPr>
          <a:xfrm>
            <a:off x="805661" y="1401859"/>
            <a:ext cx="3510845" cy="4054282"/>
          </a:xfrm>
        </p:spPr>
        <p:txBody>
          <a:bodyPr>
            <a:normAutofit/>
          </a:bodyPr>
          <a:lstStyle/>
          <a:p>
            <a:r>
              <a:rPr lang="en-US" sz="4000">
                <a:solidFill>
                  <a:srgbClr val="FFFFFF"/>
                </a:solidFill>
              </a:rPr>
              <a:t>Version 2.0+</a:t>
            </a:r>
          </a:p>
        </p:txBody>
      </p:sp>
      <p:sp>
        <p:nvSpPr>
          <p:cNvPr id="3" name="Content Placeholder 2">
            <a:extLst>
              <a:ext uri="{FF2B5EF4-FFF2-40B4-BE49-F238E27FC236}">
                <a16:creationId xmlns:a16="http://schemas.microsoft.com/office/drawing/2014/main" id="{AFE7A283-92C7-47A0-832C-CAF1FECBDCF4}"/>
              </a:ext>
            </a:extLst>
          </p:cNvPr>
          <p:cNvSpPr>
            <a:spLocks noGrp="1"/>
          </p:cNvSpPr>
          <p:nvPr>
            <p:ph idx="1"/>
          </p:nvPr>
        </p:nvSpPr>
        <p:spPr>
          <a:xfrm>
            <a:off x="5257800" y="1553134"/>
            <a:ext cx="6128539" cy="3751732"/>
          </a:xfrm>
        </p:spPr>
        <p:txBody>
          <a:bodyPr anchor="ctr">
            <a:normAutofit/>
          </a:bodyPr>
          <a:lstStyle/>
          <a:p>
            <a:r>
              <a:rPr lang="en-US" sz="1200" dirty="0">
                <a:solidFill>
                  <a:srgbClr val="FFFFFF"/>
                </a:solidFill>
              </a:rPr>
              <a:t>Add:</a:t>
            </a:r>
          </a:p>
          <a:p>
            <a:pPr lvl="1"/>
            <a:r>
              <a:rPr lang="en-US" sz="1200" dirty="0">
                <a:solidFill>
                  <a:srgbClr val="FFFFFF"/>
                </a:solidFill>
              </a:rPr>
              <a:t> Multivariate models VECM, VARMAX, SARIMAX </a:t>
            </a:r>
          </a:p>
          <a:p>
            <a:pPr lvl="1"/>
            <a:r>
              <a:rPr lang="en-US" sz="1200" dirty="0">
                <a:solidFill>
                  <a:srgbClr val="FFFFFF"/>
                </a:solidFill>
              </a:rPr>
              <a:t>Forecasts for all models</a:t>
            </a:r>
          </a:p>
          <a:p>
            <a:pPr lvl="1"/>
            <a:r>
              <a:rPr lang="en-US" sz="1200" dirty="0">
                <a:solidFill>
                  <a:srgbClr val="FFFFFF"/>
                </a:solidFill>
              </a:rPr>
              <a:t>“Error cone” on forecasts</a:t>
            </a:r>
          </a:p>
          <a:p>
            <a:pPr lvl="1"/>
            <a:r>
              <a:rPr lang="en-US" sz="1200" dirty="0">
                <a:solidFill>
                  <a:srgbClr val="FFFFFF"/>
                </a:solidFill>
              </a:rPr>
              <a:t>MSE &amp; RMSE</a:t>
            </a:r>
          </a:p>
          <a:p>
            <a:pPr lvl="1"/>
            <a:r>
              <a:rPr lang="en-US" sz="1200" dirty="0">
                <a:solidFill>
                  <a:srgbClr val="FFFFFF"/>
                </a:solidFill>
              </a:rPr>
              <a:t>County location map</a:t>
            </a:r>
          </a:p>
          <a:p>
            <a:r>
              <a:rPr lang="en-US" sz="1200" dirty="0">
                <a:solidFill>
                  <a:srgbClr val="FFFFFF"/>
                </a:solidFill>
              </a:rPr>
              <a:t>Optimize:</a:t>
            </a:r>
          </a:p>
          <a:p>
            <a:pPr lvl="1"/>
            <a:r>
              <a:rPr lang="en-US" sz="1200" dirty="0">
                <a:solidFill>
                  <a:srgbClr val="FFFFFF"/>
                </a:solidFill>
              </a:rPr>
              <a:t> LSTM tuning</a:t>
            </a:r>
          </a:p>
          <a:p>
            <a:r>
              <a:rPr lang="en-US" sz="1200" dirty="0">
                <a:solidFill>
                  <a:srgbClr val="FFFFFF"/>
                </a:solidFill>
              </a:rPr>
              <a:t>Bug Fix:</a:t>
            </a:r>
          </a:p>
          <a:p>
            <a:pPr lvl="1"/>
            <a:r>
              <a:rPr lang="en-US" sz="1200" dirty="0">
                <a:solidFill>
                  <a:srgbClr val="FFFFFF"/>
                </a:solidFill>
              </a:rPr>
              <a:t>Responsive plot </a:t>
            </a:r>
            <a:r>
              <a:rPr lang="en-US" sz="1200" dirty="0" err="1">
                <a:solidFill>
                  <a:srgbClr val="FFFFFF"/>
                </a:solidFill>
              </a:rPr>
              <a:t>svg</a:t>
            </a:r>
            <a:r>
              <a:rPr lang="en-US" sz="1200" dirty="0">
                <a:solidFill>
                  <a:srgbClr val="FFFFFF"/>
                </a:solidFill>
              </a:rPr>
              <a:t> elements</a:t>
            </a:r>
          </a:p>
          <a:p>
            <a:r>
              <a:rPr lang="en-US" sz="1200" dirty="0">
                <a:solidFill>
                  <a:srgbClr val="FFFFFF"/>
                </a:solidFill>
              </a:rPr>
              <a:t>Investigate:</a:t>
            </a:r>
          </a:p>
          <a:p>
            <a:pPr lvl="1"/>
            <a:r>
              <a:rPr lang="en-US" sz="1200" dirty="0">
                <a:solidFill>
                  <a:srgbClr val="FFFFFF"/>
                </a:solidFill>
              </a:rPr>
              <a:t># Daily tests per capita</a:t>
            </a:r>
          </a:p>
          <a:p>
            <a:pPr lvl="1"/>
            <a:r>
              <a:rPr lang="en-US" sz="1200" dirty="0">
                <a:solidFill>
                  <a:srgbClr val="FFFFFF"/>
                </a:solidFill>
              </a:rPr>
              <a:t>Per capita cases &amp; deaths</a:t>
            </a:r>
          </a:p>
          <a:p>
            <a:pPr lvl="1"/>
            <a:r>
              <a:rPr lang="en-US" sz="1200" dirty="0">
                <a:solidFill>
                  <a:srgbClr val="FFFFFF"/>
                </a:solidFill>
              </a:rPr>
              <a:t>Deaths as % of cases</a:t>
            </a:r>
          </a:p>
          <a:p>
            <a:pPr lvl="1"/>
            <a:endParaRPr lang="en-US" sz="1200" dirty="0">
              <a:solidFill>
                <a:srgbClr val="FFFFFF"/>
              </a:solidFill>
            </a:endParaRPr>
          </a:p>
          <a:p>
            <a:pPr lvl="1"/>
            <a:endParaRPr lang="en-US" sz="1200" dirty="0">
              <a:solidFill>
                <a:srgbClr val="FFFFFF"/>
              </a:solidFill>
            </a:endParaRPr>
          </a:p>
          <a:p>
            <a:pPr lvl="1"/>
            <a:endParaRPr lang="en-US" sz="1200" dirty="0">
              <a:solidFill>
                <a:srgbClr val="FFFFFF"/>
              </a:solidFill>
            </a:endParaRPr>
          </a:p>
          <a:p>
            <a:endParaRPr lang="en-US" sz="1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32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4581EC5-D409-4A9E-8B8C-F6DBAA886129}"/>
              </a:ext>
            </a:extLst>
          </p:cNvPr>
          <p:cNvSpPr>
            <a:spLocks noGrp="1"/>
          </p:cNvSpPr>
          <p:nvPr>
            <p:ph type="title"/>
          </p:nvPr>
        </p:nvSpPr>
        <p:spPr>
          <a:xfrm>
            <a:off x="801340" y="802955"/>
            <a:ext cx="4977976" cy="1454051"/>
          </a:xfrm>
        </p:spPr>
        <p:txBody>
          <a:bodyPr>
            <a:normAutofit/>
          </a:bodyPr>
          <a:lstStyle/>
          <a:p>
            <a:r>
              <a:rPr lang="en-US">
                <a:solidFill>
                  <a:srgbClr val="000000"/>
                </a:solidFill>
              </a:rPr>
              <a:t>Pmdarima Autotuning</a:t>
            </a:r>
          </a:p>
        </p:txBody>
      </p:sp>
      <p:sp>
        <p:nvSpPr>
          <p:cNvPr id="3" name="Content Placeholder 2">
            <a:extLst>
              <a:ext uri="{FF2B5EF4-FFF2-40B4-BE49-F238E27FC236}">
                <a16:creationId xmlns:a16="http://schemas.microsoft.com/office/drawing/2014/main" id="{8CF0D9DD-1D77-4903-92E3-EB9ED216B9F7}"/>
              </a:ext>
            </a:extLst>
          </p:cNvPr>
          <p:cNvSpPr>
            <a:spLocks noGrp="1"/>
          </p:cNvSpPr>
          <p:nvPr>
            <p:ph idx="1"/>
          </p:nvPr>
        </p:nvSpPr>
        <p:spPr>
          <a:xfrm>
            <a:off x="797809" y="2421682"/>
            <a:ext cx="4977578" cy="3639289"/>
          </a:xfrm>
        </p:spPr>
        <p:txBody>
          <a:bodyPr anchor="ctr">
            <a:normAutofit/>
          </a:bodyPr>
          <a:lstStyle/>
          <a:p>
            <a:r>
              <a:rPr lang="en-US" sz="2000">
                <a:solidFill>
                  <a:srgbClr val="000000"/>
                </a:solidFill>
              </a:rPr>
              <a:t>KPSS &amp; ADF tests to determine d (order of differencing)</a:t>
            </a:r>
          </a:p>
          <a:p>
            <a:r>
              <a:rPr lang="en-US" sz="2000">
                <a:solidFill>
                  <a:srgbClr val="000000"/>
                </a:solidFill>
              </a:rPr>
              <a:t>Fits p and q to model within ranges of defined start_p, max_p, start_q, max_q</a:t>
            </a:r>
          </a:p>
          <a:p>
            <a:r>
              <a:rPr lang="en-US" sz="2000">
                <a:solidFill>
                  <a:srgbClr val="000000"/>
                </a:solidFill>
              </a:rPr>
              <a:t>If seasonal option is enabled it also uses Canova-Hansen method to determine the optimal order of seasonal differencing, D and then identifies the optimal P and Q values.</a:t>
            </a:r>
          </a:p>
          <a:p>
            <a:r>
              <a:rPr lang="en-US" sz="2000">
                <a:solidFill>
                  <a:srgbClr val="000000"/>
                </a:solidFill>
              </a:rPr>
              <a:t>Limitations: you must input m, the period of seasonality.</a:t>
            </a:r>
          </a:p>
        </p:txBody>
      </p:sp>
      <p:sp>
        <p:nvSpPr>
          <p:cNvPr id="4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6" descr="Help">
            <a:extLst>
              <a:ext uri="{FF2B5EF4-FFF2-40B4-BE49-F238E27FC236}">
                <a16:creationId xmlns:a16="http://schemas.microsoft.com/office/drawing/2014/main" id="{93FA2533-1A1E-40DE-8FE7-25E57F1D10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73579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Introduction</a:t>
            </a:r>
          </a:p>
        </p:txBody>
      </p:sp>
    </p:spTree>
    <p:extLst>
      <p:ext uri="{BB962C8B-B14F-4D97-AF65-F5344CB8AC3E}">
        <p14:creationId xmlns:p14="http://schemas.microsoft.com/office/powerpoint/2010/main" val="3888062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4581EC5-D409-4A9E-8B8C-F6DBAA886129}"/>
              </a:ext>
            </a:extLst>
          </p:cNvPr>
          <p:cNvSpPr>
            <a:spLocks noGrp="1"/>
          </p:cNvSpPr>
          <p:nvPr>
            <p:ph type="title"/>
          </p:nvPr>
        </p:nvSpPr>
        <p:spPr>
          <a:xfrm>
            <a:off x="801340" y="802955"/>
            <a:ext cx="4766330" cy="1454051"/>
          </a:xfrm>
        </p:spPr>
        <p:txBody>
          <a:bodyPr>
            <a:normAutofit/>
          </a:bodyPr>
          <a:lstStyle/>
          <a:p>
            <a:r>
              <a:rPr lang="en-US" sz="3600" dirty="0">
                <a:solidFill>
                  <a:srgbClr val="000000"/>
                </a:solidFill>
              </a:rPr>
              <a:t>Data Inconsistencies</a:t>
            </a:r>
          </a:p>
        </p:txBody>
      </p:sp>
      <p:sp>
        <p:nvSpPr>
          <p:cNvPr id="3" name="Content Placeholder 2">
            <a:extLst>
              <a:ext uri="{FF2B5EF4-FFF2-40B4-BE49-F238E27FC236}">
                <a16:creationId xmlns:a16="http://schemas.microsoft.com/office/drawing/2014/main" id="{8CF0D9DD-1D77-4903-92E3-EB9ED216B9F7}"/>
              </a:ext>
            </a:extLst>
          </p:cNvPr>
          <p:cNvSpPr>
            <a:spLocks noGrp="1"/>
          </p:cNvSpPr>
          <p:nvPr>
            <p:ph idx="1"/>
          </p:nvPr>
        </p:nvSpPr>
        <p:spPr>
          <a:xfrm>
            <a:off x="804672" y="1819656"/>
            <a:ext cx="4765949" cy="4690201"/>
          </a:xfrm>
        </p:spPr>
        <p:txBody>
          <a:bodyPr anchor="t">
            <a:normAutofit fontScale="62500" lnSpcReduction="20000"/>
          </a:bodyPr>
          <a:lstStyle/>
          <a:p>
            <a:r>
              <a:rPr lang="en-US" sz="1800" dirty="0">
                <a:solidFill>
                  <a:srgbClr val="000000"/>
                </a:solidFill>
              </a:rPr>
              <a:t>Prior to August when a DSHS system upgrade was made several thousands of positive case results had been overlooked or miscoded- meaning that some counties case counts has been artificially low for months and would be artificially high in late Aug-early Sept as omitted cases were added.</a:t>
            </a:r>
          </a:p>
          <a:p>
            <a:r>
              <a:rPr lang="en-US" sz="1800" dirty="0">
                <a:solidFill>
                  <a:srgbClr val="000000"/>
                </a:solidFill>
              </a:rPr>
              <a:t>Backlogs at labs</a:t>
            </a:r>
          </a:p>
          <a:p>
            <a:r>
              <a:rPr lang="en-US" sz="1800" dirty="0">
                <a:solidFill>
                  <a:srgbClr val="000000"/>
                </a:solidFill>
              </a:rPr>
              <a:t>Conflicts between county and state data</a:t>
            </a:r>
          </a:p>
          <a:p>
            <a:r>
              <a:rPr lang="en-US" sz="1800" dirty="0">
                <a:solidFill>
                  <a:srgbClr val="000000"/>
                </a:solidFill>
              </a:rPr>
              <a:t>Policy on what counts as a Covid-19 death.</a:t>
            </a:r>
          </a:p>
          <a:p>
            <a:r>
              <a:rPr lang="en-US" sz="1800" dirty="0">
                <a:solidFill>
                  <a:srgbClr val="000000"/>
                </a:solidFill>
              </a:rPr>
              <a:t>Backlogs on death certificate processing.</a:t>
            </a:r>
          </a:p>
          <a:p>
            <a:r>
              <a:rPr lang="en-US" sz="1800" dirty="0">
                <a:solidFill>
                  <a:srgbClr val="000000"/>
                </a:solidFill>
              </a:rPr>
              <a:t>Non-standardized data inputs (electronic reports, faxes, etc.) to DSHS system.</a:t>
            </a:r>
          </a:p>
          <a:p>
            <a:r>
              <a:rPr lang="en-US" sz="1800" dirty="0">
                <a:solidFill>
                  <a:srgbClr val="000000"/>
                </a:solidFill>
              </a:rPr>
              <a:t>Until Aug 1 DSHS capacity for receipts of electronic reports is 48,000/day. Since then it can handle more than 100,000 electronic reports a day.  This resulted in an artificial early august increase in the number of cases.</a:t>
            </a:r>
          </a:p>
          <a:p>
            <a:r>
              <a:rPr lang="en-US" sz="1800" dirty="0">
                <a:solidFill>
                  <a:srgbClr val="000000"/>
                </a:solidFill>
              </a:rPr>
              <a:t>Every county in Texas has an independent health department.  Some of these relies on outdated tech such as faxing results and manually encoding them, which has led to several omissions and later fixes of the data.</a:t>
            </a:r>
          </a:p>
          <a:p>
            <a:pPr marL="0" indent="0">
              <a:buNone/>
            </a:pPr>
            <a:r>
              <a:rPr lang="en-US" sz="1100" b="0" i="0" dirty="0">
                <a:solidFill>
                  <a:srgbClr val="333333"/>
                </a:solidFill>
                <a:effectLst/>
                <a:latin typeface="nyt-imperial"/>
              </a:rPr>
              <a:t>“In late July, Texas </a:t>
            </a:r>
            <a:r>
              <a:rPr lang="en-US" sz="1100" b="0" i="0" u="sng" dirty="0">
                <a:solidFill>
                  <a:srgbClr val="326891"/>
                </a:solidFill>
                <a:effectLst/>
                <a:latin typeface="nyt-imperial"/>
                <a:hlinkClick r:id="rId3"/>
              </a:rPr>
              <a:t>changed the way it tallies</a:t>
            </a:r>
            <a:r>
              <a:rPr lang="en-US" sz="1100" b="0" i="0" dirty="0">
                <a:solidFill>
                  <a:srgbClr val="333333"/>
                </a:solidFill>
                <a:effectLst/>
                <a:latin typeface="nyt-imperial"/>
              </a:rPr>
              <a:t> coronavirus deaths. It started basing its counts on death certificates filed with the state, instead of gathering figures from local health department websites, which often rely on reports from hospitals and physicians. The change was intended to make the tallies for all 254 counties consistent and comparable, but it has distorted data for several locations, confusing residents and local officials alike”</a:t>
            </a:r>
          </a:p>
          <a:p>
            <a:pPr marL="0" indent="0">
              <a:buNone/>
            </a:pPr>
            <a:r>
              <a:rPr lang="en-US" sz="1100" b="0" i="0" dirty="0">
                <a:solidFill>
                  <a:srgbClr val="333333"/>
                </a:solidFill>
                <a:effectLst/>
                <a:latin typeface="nyt-imperial"/>
              </a:rPr>
              <a:t>“Hidalgo County in the </a:t>
            </a:r>
            <a:r>
              <a:rPr lang="en-US" sz="1100" b="0" i="0" u="sng" dirty="0">
                <a:solidFill>
                  <a:srgbClr val="326891"/>
                </a:solidFill>
                <a:effectLst/>
                <a:latin typeface="nyt-imperial"/>
                <a:hlinkClick r:id="rId4"/>
              </a:rPr>
              <a:t>hard-hit Rio Grande Valley</a:t>
            </a:r>
            <a:r>
              <a:rPr lang="en-US" sz="1100" b="0" i="0" dirty="0">
                <a:solidFill>
                  <a:srgbClr val="333333"/>
                </a:solidFill>
                <a:effectLst/>
                <a:latin typeface="nyt-imperial"/>
              </a:rPr>
              <a:t> said its cumulative death toll was 531; the state’s figure was 254.”</a:t>
            </a:r>
          </a:p>
          <a:p>
            <a:pPr marL="0" indent="0">
              <a:buNone/>
            </a:pPr>
            <a:r>
              <a:rPr lang="en-US" sz="1100" b="0" i="0" dirty="0">
                <a:solidFill>
                  <a:srgbClr val="333333"/>
                </a:solidFill>
                <a:effectLst/>
                <a:latin typeface="nyt-imperial"/>
              </a:rPr>
              <a:t>“Hidalgo [county] officials said the discrepancy was probably caused by delays of up to three weeks in issuing death certificates in the county. In </a:t>
            </a:r>
            <a:r>
              <a:rPr lang="en-US" sz="1100" b="0" i="0" u="sng" dirty="0">
                <a:solidFill>
                  <a:srgbClr val="326891"/>
                </a:solidFill>
                <a:effectLst/>
                <a:latin typeface="nyt-imperial"/>
                <a:hlinkClick r:id="rId5"/>
              </a:rPr>
              <a:t>a detailed letter on Facebook</a:t>
            </a:r>
            <a:r>
              <a:rPr lang="en-US" sz="1100" b="0" i="0" dirty="0">
                <a:solidFill>
                  <a:srgbClr val="333333"/>
                </a:solidFill>
                <a:effectLst/>
                <a:latin typeface="nyt-imperial"/>
              </a:rPr>
              <a:t>, they said the state had made the change without consulting them.”</a:t>
            </a:r>
          </a:p>
          <a:p>
            <a:pPr marL="0" indent="0">
              <a:buNone/>
            </a:pPr>
            <a:r>
              <a:rPr lang="en-US" sz="1100" b="0" i="0" dirty="0">
                <a:solidFill>
                  <a:srgbClr val="333333"/>
                </a:solidFill>
                <a:effectLst/>
                <a:latin typeface="nyt-imperial"/>
              </a:rPr>
              <a:t>“In one of more than 100 comments posted on Facebook in response to the county’s letter, a Facebook user wrote, “Do you understand that these discrepancies lead us all to think that you are hyping the numbers?”</a:t>
            </a:r>
            <a:endParaRPr lang="en-US" sz="1100" dirty="0">
              <a:solidFill>
                <a:srgbClr val="000000"/>
              </a:solidFill>
            </a:endParaRPr>
          </a:p>
          <a:p>
            <a:pPr lvl="1"/>
            <a:r>
              <a:rPr lang="en-US" sz="1100" dirty="0">
                <a:solidFill>
                  <a:schemeClr val="accent1"/>
                </a:solidFill>
              </a:rPr>
              <a:t>New York Times 2020/09/13: https://www.nytimes.com/2020/09/13/us/texas-virus-data.html</a:t>
            </a:r>
          </a:p>
        </p:txBody>
      </p:sp>
      <p:sp>
        <p:nvSpPr>
          <p:cNvPr id="2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6" descr="Help">
            <a:extLst>
              <a:ext uri="{FF2B5EF4-FFF2-40B4-BE49-F238E27FC236}">
                <a16:creationId xmlns:a16="http://schemas.microsoft.com/office/drawing/2014/main" id="{93FA2533-1A1E-40DE-8FE7-25E57F1D10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369210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640080" y="1243013"/>
            <a:ext cx="3855720" cy="4371974"/>
          </a:xfrm>
        </p:spPr>
        <p:txBody>
          <a:bodyPr>
            <a:normAutofit/>
          </a:bodyPr>
          <a:lstStyle/>
          <a:p>
            <a:r>
              <a:rPr lang="en-US" dirty="0">
                <a:solidFill>
                  <a:srgbClr val="3F3F3F"/>
                </a:solidFill>
              </a:rPr>
              <a:t>Team Members</a:t>
            </a:r>
          </a:p>
        </p:txBody>
      </p:sp>
      <p:sp>
        <p:nvSpPr>
          <p:cNvPr id="3" name="Content Placeholder 2">
            <a:extLst>
              <a:ext uri="{FF2B5EF4-FFF2-40B4-BE49-F238E27FC236}">
                <a16:creationId xmlns:a16="http://schemas.microsoft.com/office/drawing/2014/main" id="{EFF346CF-EC1E-46A2-9282-F74FE1927182}"/>
              </a:ext>
            </a:extLst>
          </p:cNvPr>
          <p:cNvSpPr>
            <a:spLocks noGrp="1"/>
          </p:cNvSpPr>
          <p:nvPr>
            <p:ph idx="1"/>
          </p:nvPr>
        </p:nvSpPr>
        <p:spPr>
          <a:xfrm>
            <a:off x="6305550" y="1032987"/>
            <a:ext cx="5246370" cy="4792027"/>
          </a:xfrm>
        </p:spPr>
        <p:txBody>
          <a:bodyPr anchor="ctr">
            <a:normAutofit/>
          </a:bodyPr>
          <a:lstStyle/>
          <a:p>
            <a:pPr marL="0" indent="0">
              <a:buNone/>
            </a:pPr>
            <a:r>
              <a:rPr lang="en-US" sz="1900" dirty="0">
                <a:solidFill>
                  <a:srgbClr val="FFFFFF"/>
                </a:solidFill>
              </a:rPr>
              <a:t>Beth </a:t>
            </a:r>
            <a:r>
              <a:rPr lang="en-US" sz="1900" dirty="0" err="1">
                <a:solidFill>
                  <a:srgbClr val="FFFFFF"/>
                </a:solidFill>
              </a:rPr>
              <a:t>Emborsky</a:t>
            </a:r>
            <a:endParaRPr lang="en-US" sz="1900" dirty="0">
              <a:solidFill>
                <a:srgbClr val="FFFFFF"/>
              </a:solidFill>
            </a:endParaRPr>
          </a:p>
          <a:p>
            <a:pPr marL="0" indent="0">
              <a:buNone/>
            </a:pPr>
            <a:r>
              <a:rPr lang="en-US" sz="1900" dirty="0">
                <a:solidFill>
                  <a:srgbClr val="FFFFFF"/>
                </a:solidFill>
              </a:rPr>
              <a:t>	</a:t>
            </a:r>
            <a:r>
              <a:rPr lang="en-US" sz="1900" i="1" dirty="0">
                <a:solidFill>
                  <a:srgbClr val="FFFFFF"/>
                </a:solidFill>
              </a:rPr>
              <a:t>Back-end  &amp; LSTM Model</a:t>
            </a:r>
          </a:p>
          <a:p>
            <a:pPr lvl="2"/>
            <a:r>
              <a:rPr lang="en-US" sz="1600" b="0" i="0" u="none" strike="noStrike" dirty="0">
                <a:effectLst/>
                <a:latin typeface="Slack-Lato"/>
                <a:hlinkClick r:id="rId3">
                  <a:extLst>
                    <a:ext uri="{A12FA001-AC4F-418D-AE19-62706E023703}">
                      <ahyp:hlinkClr xmlns:ahyp="http://schemas.microsoft.com/office/drawing/2018/hyperlinkcolor" val="tx"/>
                    </a:ext>
                  </a:extLst>
                </a:hlinkClick>
              </a:rPr>
              <a:t>https://github.com/trackrun82</a:t>
            </a:r>
            <a:endParaRPr lang="en-US" sz="1600" b="0" i="0" u="none" strike="noStrike" dirty="0">
              <a:effectLst/>
              <a:latin typeface="Slack-Lato"/>
            </a:endParaRPr>
          </a:p>
          <a:p>
            <a:pPr marL="914400" lvl="2" indent="0">
              <a:buNone/>
            </a:pPr>
            <a:endParaRPr lang="en-US" sz="1900" dirty="0">
              <a:solidFill>
                <a:srgbClr val="FFFFFF"/>
              </a:solidFill>
            </a:endParaRPr>
          </a:p>
          <a:p>
            <a:pPr marL="0" indent="0">
              <a:buNone/>
            </a:pPr>
            <a:r>
              <a:rPr lang="en-US" sz="1900" dirty="0">
                <a:solidFill>
                  <a:srgbClr val="FFFFFF"/>
                </a:solidFill>
              </a:rPr>
              <a:t>Brodie Armstrong</a:t>
            </a:r>
          </a:p>
          <a:p>
            <a:pPr marL="0" indent="0">
              <a:buNone/>
            </a:pPr>
            <a:r>
              <a:rPr lang="en-US" sz="1900" dirty="0">
                <a:solidFill>
                  <a:srgbClr val="FFFFFF"/>
                </a:solidFill>
              </a:rPr>
              <a:t>	</a:t>
            </a:r>
            <a:r>
              <a:rPr lang="en-US" sz="1900" i="1" dirty="0">
                <a:solidFill>
                  <a:srgbClr val="FFFFFF"/>
                </a:solidFill>
              </a:rPr>
              <a:t>Flask Layer &amp; VECM Model</a:t>
            </a:r>
          </a:p>
          <a:p>
            <a:pPr lvl="2"/>
            <a:r>
              <a:rPr lang="en-US" sz="1600" dirty="0">
                <a:latin typeface="Slack-Lato"/>
              </a:rPr>
              <a:t>https://github.com/weiliann77</a:t>
            </a:r>
          </a:p>
          <a:p>
            <a:pPr lvl="1"/>
            <a:endParaRPr lang="en-US" sz="1900" dirty="0">
              <a:solidFill>
                <a:srgbClr val="FFFFFF"/>
              </a:solidFill>
            </a:endParaRPr>
          </a:p>
          <a:p>
            <a:pPr marL="0" indent="0">
              <a:buNone/>
            </a:pPr>
            <a:r>
              <a:rPr lang="en-US" sz="1900" dirty="0">
                <a:solidFill>
                  <a:srgbClr val="FFFFFF"/>
                </a:solidFill>
              </a:rPr>
              <a:t>Ellen Rud Gentile</a:t>
            </a:r>
          </a:p>
          <a:p>
            <a:pPr marL="0" indent="0">
              <a:buNone/>
            </a:pPr>
            <a:r>
              <a:rPr lang="en-US" sz="1900" dirty="0">
                <a:solidFill>
                  <a:srgbClr val="FFFFFF"/>
                </a:solidFill>
              </a:rPr>
              <a:t>	</a:t>
            </a:r>
            <a:r>
              <a:rPr lang="en-US" sz="1900" i="1" dirty="0">
                <a:solidFill>
                  <a:srgbClr val="FFFFFF"/>
                </a:solidFill>
              </a:rPr>
              <a:t>Front End &amp; SARIMA Model </a:t>
            </a:r>
          </a:p>
          <a:p>
            <a:pPr lvl="2"/>
            <a:r>
              <a:rPr lang="en-US" sz="1600" dirty="0">
                <a:latin typeface="Slack-Lato"/>
                <a:hlinkClick r:id="rId4">
                  <a:extLst>
                    <a:ext uri="{A12FA001-AC4F-418D-AE19-62706E023703}">
                      <ahyp:hlinkClr xmlns:ahyp="http://schemas.microsoft.com/office/drawing/2018/hyperlinkcolor" val="tx"/>
                    </a:ext>
                  </a:extLst>
                </a:hlinkClick>
              </a:rPr>
              <a:t>https://github.com/ellenrud84</a:t>
            </a:r>
            <a:endParaRPr lang="en-US" sz="1600" dirty="0">
              <a:latin typeface="Slack-Lato"/>
            </a:endParaRPr>
          </a:p>
          <a:p>
            <a:pPr marL="0" indent="0">
              <a:buNone/>
            </a:pPr>
            <a:endParaRPr lang="en-US" sz="1900" dirty="0">
              <a:solidFill>
                <a:srgbClr val="FFFFFF"/>
              </a:solidFill>
            </a:endParaRPr>
          </a:p>
        </p:txBody>
      </p:sp>
    </p:spTree>
    <p:extLst>
      <p:ext uri="{BB962C8B-B14F-4D97-AF65-F5344CB8AC3E}">
        <p14:creationId xmlns:p14="http://schemas.microsoft.com/office/powerpoint/2010/main" val="36015970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640079" y="2053641"/>
            <a:ext cx="3669161" cy="2760098"/>
          </a:xfrm>
        </p:spPr>
        <p:txBody>
          <a:bodyPr>
            <a:normAutofit/>
          </a:bodyPr>
          <a:lstStyle/>
          <a:p>
            <a:r>
              <a:rPr lang="en-US">
                <a:solidFill>
                  <a:srgbClr val="FFFFFF"/>
                </a:solidFill>
              </a:rPr>
              <a:t>Sources</a:t>
            </a:r>
          </a:p>
        </p:txBody>
      </p:sp>
      <p:sp>
        <p:nvSpPr>
          <p:cNvPr id="3" name="Content Placeholder 2">
            <a:extLst>
              <a:ext uri="{FF2B5EF4-FFF2-40B4-BE49-F238E27FC236}">
                <a16:creationId xmlns:a16="http://schemas.microsoft.com/office/drawing/2014/main" id="{EFF346CF-EC1E-46A2-9282-F74FE1927182}"/>
              </a:ext>
            </a:extLst>
          </p:cNvPr>
          <p:cNvSpPr>
            <a:spLocks noGrp="1"/>
          </p:cNvSpPr>
          <p:nvPr>
            <p:ph idx="1"/>
          </p:nvPr>
        </p:nvSpPr>
        <p:spPr>
          <a:xfrm>
            <a:off x="6090574" y="801866"/>
            <a:ext cx="5306084" cy="5230634"/>
          </a:xfrm>
        </p:spPr>
        <p:txBody>
          <a:bodyPr anchor="ctr">
            <a:normAutofit/>
          </a:bodyPr>
          <a:lstStyle/>
          <a:p>
            <a:pPr marL="0" indent="0">
              <a:buNone/>
            </a:pPr>
            <a:r>
              <a:rPr lang="en-US" sz="2000" dirty="0">
                <a:solidFill>
                  <a:srgbClr val="000000"/>
                </a:solidFill>
              </a:rPr>
              <a:t>Daily Cases &amp; Deaths by County</a:t>
            </a:r>
          </a:p>
          <a:p>
            <a:pPr marL="0" indent="0">
              <a:buNone/>
            </a:pPr>
            <a:r>
              <a:rPr lang="en-US" sz="2000" dirty="0">
                <a:solidFill>
                  <a:srgbClr val="000000"/>
                </a:solidFill>
              </a:rPr>
              <a:t>	</a:t>
            </a:r>
            <a:r>
              <a:rPr lang="en-US" sz="2000" i="1" dirty="0">
                <a:solidFill>
                  <a:srgbClr val="000000"/>
                </a:solidFill>
              </a:rPr>
              <a:t>New York Covid-19 Data Github</a:t>
            </a:r>
          </a:p>
          <a:p>
            <a:pPr lvl="2"/>
            <a:r>
              <a:rPr lang="en-US" sz="1000" dirty="0">
                <a:solidFill>
                  <a:srgbClr val="000000"/>
                </a:solidFill>
                <a:hlinkClick r:id="rId3">
                  <a:extLst>
                    <a:ext uri="{A12FA001-AC4F-418D-AE19-62706E023703}">
                      <ahyp:hlinkClr xmlns:ahyp="http://schemas.microsoft.com/office/drawing/2018/hyperlinkcolor" val="tx"/>
                    </a:ext>
                  </a:extLst>
                </a:hlinkClick>
              </a:rPr>
              <a:t>https://github.com/nytimes/covid-19-data</a:t>
            </a:r>
            <a:endParaRPr lang="en-US" sz="1000" dirty="0">
              <a:solidFill>
                <a:srgbClr val="000000"/>
              </a:solidFill>
            </a:endParaRPr>
          </a:p>
          <a:p>
            <a:pPr lvl="1"/>
            <a:endParaRPr lang="en-US" sz="2000" dirty="0">
              <a:solidFill>
                <a:srgbClr val="000000"/>
              </a:solidFill>
            </a:endParaRPr>
          </a:p>
          <a:p>
            <a:pPr marL="0" indent="0">
              <a:buNone/>
            </a:pPr>
            <a:r>
              <a:rPr lang="en-US" sz="2000" dirty="0">
                <a:solidFill>
                  <a:srgbClr val="000000"/>
                </a:solidFill>
              </a:rPr>
              <a:t>Relative Mobility Data</a:t>
            </a:r>
          </a:p>
          <a:p>
            <a:pPr marL="0" indent="0">
              <a:buNone/>
            </a:pPr>
            <a:r>
              <a:rPr lang="en-US" sz="2000" dirty="0">
                <a:solidFill>
                  <a:srgbClr val="000000"/>
                </a:solidFill>
              </a:rPr>
              <a:t>	</a:t>
            </a:r>
            <a:r>
              <a:rPr lang="en-US" sz="2000" i="1" dirty="0">
                <a:solidFill>
                  <a:srgbClr val="000000"/>
                </a:solidFill>
              </a:rPr>
              <a:t>Google US Region Covid-19 Mobility </a:t>
            </a:r>
          </a:p>
          <a:p>
            <a:pPr lvl="2"/>
            <a:r>
              <a:rPr lang="en-US" sz="1000" dirty="0">
                <a:solidFill>
                  <a:srgbClr val="000000"/>
                </a:solidFill>
                <a:hlinkClick r:id="rId4">
                  <a:extLst>
                    <a:ext uri="{A12FA001-AC4F-418D-AE19-62706E023703}">
                      <ahyp:hlinkClr xmlns:ahyp="http://schemas.microsoft.com/office/drawing/2018/hyperlinkcolor" val="tx"/>
                    </a:ext>
                  </a:extLst>
                </a:hlinkClick>
              </a:rPr>
              <a:t>https://www.google.com/covid19/mobility/</a:t>
            </a:r>
            <a:endParaRPr lang="en-US" sz="1000" dirty="0">
              <a:solidFill>
                <a:srgbClr val="000000"/>
              </a:solidFill>
            </a:endParaRPr>
          </a:p>
          <a:p>
            <a:pPr lvl="1"/>
            <a:endParaRPr lang="en-US" sz="2000" dirty="0">
              <a:solidFill>
                <a:srgbClr val="000000"/>
              </a:solidFill>
            </a:endParaRPr>
          </a:p>
          <a:p>
            <a:pPr marL="0" indent="0">
              <a:buNone/>
            </a:pPr>
            <a:r>
              <a:rPr lang="en-US" sz="2000" dirty="0">
                <a:solidFill>
                  <a:srgbClr val="000000"/>
                </a:solidFill>
              </a:rPr>
              <a:t>Demographics </a:t>
            </a:r>
          </a:p>
          <a:p>
            <a:pPr marL="0" indent="0">
              <a:buNone/>
            </a:pPr>
            <a:r>
              <a:rPr lang="en-US" sz="2000" dirty="0">
                <a:solidFill>
                  <a:srgbClr val="000000"/>
                </a:solidFill>
              </a:rPr>
              <a:t>	</a:t>
            </a:r>
            <a:r>
              <a:rPr lang="en-US" sz="2000" i="1" dirty="0">
                <a:solidFill>
                  <a:srgbClr val="000000"/>
                </a:solidFill>
              </a:rPr>
              <a:t>Texas Association of Counties</a:t>
            </a:r>
          </a:p>
          <a:p>
            <a:pPr lvl="2"/>
            <a:r>
              <a:rPr lang="en-US" sz="1000" dirty="0">
                <a:solidFill>
                  <a:srgbClr val="000000"/>
                </a:solidFill>
                <a:hlinkClick r:id="rId5">
                  <a:extLst>
                    <a:ext uri="{A12FA001-AC4F-418D-AE19-62706E023703}">
                      <ahyp:hlinkClr xmlns:ahyp="http://schemas.microsoft.com/office/drawing/2018/hyperlinkcolor" val="tx"/>
                    </a:ext>
                  </a:extLst>
                </a:hlinkClick>
              </a:rPr>
              <a:t>https://imis.county.org/iMIS/CountyInformationProgram/QueriesCIP.aspx</a:t>
            </a:r>
            <a:endParaRPr lang="en-US" sz="1000" dirty="0">
              <a:solidFill>
                <a:srgbClr val="000000"/>
              </a:solidFill>
            </a:endParaRPr>
          </a:p>
          <a:p>
            <a:pPr lvl="3"/>
            <a:endParaRPr lang="en-US" sz="2000" dirty="0">
              <a:solidFill>
                <a:srgbClr val="000000"/>
              </a:solidFill>
            </a:endParaRPr>
          </a:p>
        </p:txBody>
      </p:sp>
    </p:spTree>
    <p:extLst>
      <p:ext uri="{BB962C8B-B14F-4D97-AF65-F5344CB8AC3E}">
        <p14:creationId xmlns:p14="http://schemas.microsoft.com/office/powerpoint/2010/main" val="316749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27">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9">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1">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a:solidFill>
                  <a:srgbClr val="FFFFFF"/>
                </a:solidFill>
                <a:latin typeface="+mj-lt"/>
                <a:ea typeface="+mj-ea"/>
                <a:cs typeface="+mj-cs"/>
              </a:rPr>
              <a:t>App Demo</a:t>
            </a:r>
          </a:p>
        </p:txBody>
      </p:sp>
      <p:pic>
        <p:nvPicPr>
          <p:cNvPr id="49" name="Picture 33">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18" name="Graphic 17" descr="Tablet">
            <a:extLst>
              <a:ext uri="{FF2B5EF4-FFF2-40B4-BE49-F238E27FC236}">
                <a16:creationId xmlns:a16="http://schemas.microsoft.com/office/drawing/2014/main" id="{2524C8A8-2429-4247-877A-DAD68F0FDF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5172" y="371721"/>
            <a:ext cx="3201657" cy="3201657"/>
          </a:xfrm>
          <a:prstGeom prst="rect">
            <a:avLst/>
          </a:prstGeom>
        </p:spPr>
      </p:pic>
    </p:spTree>
    <p:extLst>
      <p:ext uri="{BB962C8B-B14F-4D97-AF65-F5344CB8AC3E}">
        <p14:creationId xmlns:p14="http://schemas.microsoft.com/office/powerpoint/2010/main" val="29911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08C0EC5F-E4DD-422B-A014-D1C0500B416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Data Pre-Processing</a:t>
            </a:r>
          </a:p>
        </p:txBody>
      </p:sp>
    </p:spTree>
    <p:extLst>
      <p:ext uri="{BB962C8B-B14F-4D97-AF65-F5344CB8AC3E}">
        <p14:creationId xmlns:p14="http://schemas.microsoft.com/office/powerpoint/2010/main" val="419873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E149FF-4F48-46C9-8EBF-289B3A6C7E85}"/>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Raw Data</a:t>
            </a:r>
          </a:p>
        </p:txBody>
      </p:sp>
      <p:pic>
        <p:nvPicPr>
          <p:cNvPr id="14" name="Content Placeholder 6" descr="Chart&#10;&#10;Description automatically generated">
            <a:extLst>
              <a:ext uri="{FF2B5EF4-FFF2-40B4-BE49-F238E27FC236}">
                <a16:creationId xmlns:a16="http://schemas.microsoft.com/office/drawing/2014/main" id="{61B25CAB-A62C-4284-98BC-9C1366A4B41A}"/>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t="10270" b="5850"/>
          <a:stretch/>
        </p:blipFill>
        <p:spPr>
          <a:xfrm>
            <a:off x="2210455" y="2671048"/>
            <a:ext cx="7764818" cy="4186952"/>
          </a:xfrm>
        </p:spPr>
      </p:pic>
      <p:sp>
        <p:nvSpPr>
          <p:cNvPr id="3" name="TextBox 2">
            <a:extLst>
              <a:ext uri="{FF2B5EF4-FFF2-40B4-BE49-F238E27FC236}">
                <a16:creationId xmlns:a16="http://schemas.microsoft.com/office/drawing/2014/main" id="{E2C9EE5B-7FC8-4BD0-87C1-E525B53CCAE1}"/>
              </a:ext>
            </a:extLst>
          </p:cNvPr>
          <p:cNvSpPr txBox="1"/>
          <p:nvPr/>
        </p:nvSpPr>
        <p:spPr>
          <a:xfrm>
            <a:off x="3112316" y="2499919"/>
            <a:ext cx="3607266" cy="369332"/>
          </a:xfrm>
          <a:prstGeom prst="rect">
            <a:avLst/>
          </a:prstGeom>
          <a:noFill/>
        </p:spPr>
        <p:txBody>
          <a:bodyPr wrap="square" rtlCol="0">
            <a:spAutoFit/>
          </a:bodyPr>
          <a:lstStyle/>
          <a:p>
            <a:pPr algn="ctr"/>
            <a:r>
              <a:rPr lang="en-US" dirty="0"/>
              <a:t>Covid-19 Cases in Texas Counties</a:t>
            </a:r>
          </a:p>
        </p:txBody>
      </p:sp>
    </p:spTree>
    <p:extLst>
      <p:ext uri="{BB962C8B-B14F-4D97-AF65-F5344CB8AC3E}">
        <p14:creationId xmlns:p14="http://schemas.microsoft.com/office/powerpoint/2010/main" val="85376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E149FF-4F48-46C9-8EBF-289B3A6C7E85}"/>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Timeseries ML Requirements</a:t>
            </a:r>
          </a:p>
        </p:txBody>
      </p:sp>
      <p:sp>
        <p:nvSpPr>
          <p:cNvPr id="3" name="Content Placeholder 2">
            <a:extLst>
              <a:ext uri="{FF2B5EF4-FFF2-40B4-BE49-F238E27FC236}">
                <a16:creationId xmlns:a16="http://schemas.microsoft.com/office/drawing/2014/main" id="{E7BB29B0-0B78-4089-A802-372243DA0F31}"/>
              </a:ext>
            </a:extLst>
          </p:cNvPr>
          <p:cNvSpPr>
            <a:spLocks noGrp="1"/>
          </p:cNvSpPr>
          <p:nvPr>
            <p:ph sz="half" idx="1"/>
          </p:nvPr>
        </p:nvSpPr>
        <p:spPr>
          <a:xfrm>
            <a:off x="6354871" y="2827419"/>
            <a:ext cx="5029200" cy="3227626"/>
          </a:xfrm>
        </p:spPr>
        <p:txBody>
          <a:bodyPr vert="horz" lIns="91440" tIns="45720" rIns="91440" bIns="45720" rtlCol="0" anchor="ctr">
            <a:normAutofit/>
          </a:bodyPr>
          <a:lstStyle/>
          <a:p>
            <a:r>
              <a:rPr lang="en-US" sz="1800" dirty="0">
                <a:solidFill>
                  <a:srgbClr val="000000"/>
                </a:solidFill>
              </a:rPr>
              <a:t>Stationary: </a:t>
            </a:r>
          </a:p>
          <a:p>
            <a:pPr lvl="1"/>
            <a:r>
              <a:rPr lang="en-US" sz="1800" dirty="0">
                <a:solidFill>
                  <a:srgbClr val="000000"/>
                </a:solidFill>
              </a:rPr>
              <a:t>Mean and variance to not change with time</a:t>
            </a:r>
          </a:p>
          <a:p>
            <a:pPr lvl="1"/>
            <a:r>
              <a:rPr lang="en-US" sz="1800" dirty="0">
                <a:solidFill>
                  <a:srgbClr val="000000"/>
                </a:solidFill>
              </a:rPr>
              <a:t>Types of non-stationary events:</a:t>
            </a:r>
          </a:p>
          <a:p>
            <a:pPr lvl="2"/>
            <a:r>
              <a:rPr lang="en-US" sz="1800" dirty="0">
                <a:solidFill>
                  <a:srgbClr val="000000"/>
                </a:solidFill>
              </a:rPr>
              <a:t>Trends, Cycles, Random Walks</a:t>
            </a:r>
          </a:p>
          <a:p>
            <a:r>
              <a:rPr lang="en-US" sz="1800" dirty="0">
                <a:solidFill>
                  <a:srgbClr val="000000"/>
                </a:solidFill>
              </a:rPr>
              <a:t>Data Tests:</a:t>
            </a:r>
          </a:p>
          <a:p>
            <a:pPr lvl="1"/>
            <a:r>
              <a:rPr lang="en-US" sz="1800" dirty="0">
                <a:solidFill>
                  <a:srgbClr val="000000"/>
                </a:solidFill>
              </a:rPr>
              <a:t>Augmented Dickey Fuller Test  (ADF): </a:t>
            </a:r>
          </a:p>
          <a:p>
            <a:pPr lvl="2"/>
            <a:r>
              <a:rPr lang="en-US" sz="1800" dirty="0">
                <a:solidFill>
                  <a:srgbClr val="000000"/>
                </a:solidFill>
              </a:rPr>
              <a:t>Null hypothesis: Data is not stationary</a:t>
            </a:r>
          </a:p>
          <a:p>
            <a:pPr lvl="1"/>
            <a:r>
              <a:rPr lang="en-US" sz="1800" dirty="0" err="1">
                <a:solidFill>
                  <a:srgbClr val="000000"/>
                </a:solidFill>
              </a:rPr>
              <a:t>Kwaitkowski</a:t>
            </a:r>
            <a:r>
              <a:rPr lang="en-US" sz="1800" dirty="0">
                <a:solidFill>
                  <a:srgbClr val="000000"/>
                </a:solidFill>
              </a:rPr>
              <a:t>-Philips-Schmidt-Shin (KPSS) test: </a:t>
            </a:r>
          </a:p>
          <a:p>
            <a:pPr lvl="2"/>
            <a:r>
              <a:rPr lang="en-US" sz="1800" dirty="0">
                <a:solidFill>
                  <a:srgbClr val="000000"/>
                </a:solidFill>
              </a:rPr>
              <a:t>Null hypothesis: Data is stationary</a:t>
            </a:r>
          </a:p>
          <a:p>
            <a:pPr lvl="1"/>
            <a:endParaRPr lang="en-US" sz="1800" dirty="0">
              <a:solidFill>
                <a:srgbClr val="000000"/>
              </a:solidFill>
            </a:endParaRPr>
          </a:p>
        </p:txBody>
      </p:sp>
      <p:pic>
        <p:nvPicPr>
          <p:cNvPr id="4" name="Picture 2">
            <a:extLst>
              <a:ext uri="{FF2B5EF4-FFF2-40B4-BE49-F238E27FC236}">
                <a16:creationId xmlns:a16="http://schemas.microsoft.com/office/drawing/2014/main" id="{6B62F397-B864-423A-B547-69461FE0A3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4" r="6"/>
          <a:stretch/>
        </p:blipFill>
        <p:spPr bwMode="auto">
          <a:xfrm>
            <a:off x="443346" y="2827419"/>
            <a:ext cx="5246560" cy="34663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54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1990</Words>
  <Application>Microsoft Office PowerPoint</Application>
  <PresentationFormat>Widescreen</PresentationFormat>
  <Paragraphs>253</Paragraphs>
  <Slides>30</Slides>
  <Notes>16</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charter</vt:lpstr>
      <vt:lpstr>CMS</vt:lpstr>
      <vt:lpstr>nyt-imperial</vt:lpstr>
      <vt:lpstr>Slack-Lato</vt:lpstr>
      <vt:lpstr>Office Theme</vt:lpstr>
      <vt:lpstr>Time Series Forecasting</vt:lpstr>
      <vt:lpstr>Overview</vt:lpstr>
      <vt:lpstr>Introduction</vt:lpstr>
      <vt:lpstr>Team Members</vt:lpstr>
      <vt:lpstr>Sources</vt:lpstr>
      <vt:lpstr>App Demo</vt:lpstr>
      <vt:lpstr>Data Pre-Processing</vt:lpstr>
      <vt:lpstr>Raw Data</vt:lpstr>
      <vt:lpstr>Timeseries ML Requirements</vt:lpstr>
      <vt:lpstr>ADF Test on Differencing- Travis County</vt:lpstr>
      <vt:lpstr>Autocorrelation Plots</vt:lpstr>
      <vt:lpstr>Machine Learning</vt:lpstr>
      <vt:lpstr>Time Series Models Used</vt:lpstr>
      <vt:lpstr>VECM Model</vt:lpstr>
      <vt:lpstr>Cases Fit VECM – Cases per Day 30 Day Forecast </vt:lpstr>
      <vt:lpstr>SARIMA Model</vt:lpstr>
      <vt:lpstr>SARIMA Elements</vt:lpstr>
      <vt:lpstr>LSTM Model</vt:lpstr>
      <vt:lpstr>LSTM Elements</vt:lpstr>
      <vt:lpstr>Model Comparison</vt:lpstr>
      <vt:lpstr>Cases Fit Comparison – Bexar County </vt:lpstr>
      <vt:lpstr>Cases Fit Comparison – Harris County </vt:lpstr>
      <vt:lpstr>Model Accuracy</vt:lpstr>
      <vt:lpstr>Cases Residual Comparison – Bexar County </vt:lpstr>
      <vt:lpstr>Cases Residual Comparison – Harris County </vt:lpstr>
      <vt:lpstr>Cases Residual Comparison VECM Model</vt:lpstr>
      <vt:lpstr>VECM Impulse response</vt:lpstr>
      <vt:lpstr>Version 2.0+</vt:lpstr>
      <vt:lpstr>Pmdarima Autotuning</vt:lpstr>
      <vt:lpstr>Data Inconsistencies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dc:title>
  <dc:creator>Ellen Rud</dc:creator>
  <cp:lastModifiedBy>Ellen Rud</cp:lastModifiedBy>
  <cp:revision>2</cp:revision>
  <dcterms:created xsi:type="dcterms:W3CDTF">2020-10-20T23:54:39Z</dcterms:created>
  <dcterms:modified xsi:type="dcterms:W3CDTF">2020-10-21T17:11:46Z</dcterms:modified>
</cp:coreProperties>
</file>