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62" r:id="rId7"/>
    <p:sldId id="274" r:id="rId8"/>
    <p:sldId id="275" r:id="rId9"/>
    <p:sldId id="272" r:id="rId10"/>
    <p:sldId id="276" r:id="rId11"/>
    <p:sldId id="273" r:id="rId12"/>
    <p:sldId id="277" r:id="rId13"/>
    <p:sldId id="278" r:id="rId14"/>
    <p:sldId id="279" r:id="rId15"/>
    <p:sldId id="280"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480" autoAdjust="0"/>
  </p:normalViewPr>
  <p:slideViewPr>
    <p:cSldViewPr snapToGrid="0">
      <p:cViewPr varScale="1">
        <p:scale>
          <a:sx n="56" d="100"/>
          <a:sy n="56" d="100"/>
        </p:scale>
        <p:origin x="1068" y="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9/8/2021</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file:///C:\Users\ellen\Downloads\Schrof_2008_ObjectClassSegmentationUsingRandomForests.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file:///C:\Users\ellen\Downloads\Article_Boulestteix_2012_OverviewOfRandomForestMethodologyAndPracticalGuidanceWithEmphasisOnComputationalBiologyAndBioinformatics.pdf"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GB" b="0" i="0" dirty="0">
                <a:solidFill>
                  <a:srgbClr val="333333"/>
                </a:solidFill>
                <a:effectLst/>
                <a:latin typeface="Maven Pro"/>
              </a:rPr>
              <a:t>The minimum value of the Gini Index is 0. This happens when the node is </a:t>
            </a:r>
            <a:r>
              <a:rPr lang="en-GB" b="1" i="0" dirty="0">
                <a:solidFill>
                  <a:srgbClr val="333333"/>
                </a:solidFill>
                <a:effectLst/>
                <a:latin typeface="inherit"/>
              </a:rPr>
              <a:t>pure</a:t>
            </a:r>
            <a:r>
              <a:rPr lang="en-GB" b="0" i="0" dirty="0">
                <a:solidFill>
                  <a:srgbClr val="333333"/>
                </a:solidFill>
                <a:effectLst/>
                <a:latin typeface="Maven Pro"/>
              </a:rPr>
              <a:t>, this means that all the contained elements in the node are of one unique class. Therefore, this node will not be split again. Thus, the optimum split is chosen by the features with less Gini Index. Moreover, it gets the maximum value when the probability of the two classes are the same.</a:t>
            </a:r>
          </a:p>
          <a:p>
            <a:pPr algn="ctr" fontAlgn="base"/>
            <a:r>
              <a:rPr lang="en-GB" b="0" i="0" u="none" strike="noStrike" dirty="0" err="1">
                <a:effectLst/>
                <a:latin typeface="MathJax_Math-italic"/>
              </a:rPr>
              <a:t>Ginimin</a:t>
            </a:r>
            <a:r>
              <a:rPr lang="en-GB" b="0" i="0" u="none" strike="noStrike" dirty="0">
                <a:effectLst/>
                <a:latin typeface="MathJax_Main"/>
              </a:rPr>
              <a:t>=1–(12)=0</a:t>
            </a:r>
            <a:r>
              <a:rPr lang="en-GB" b="0" i="0" u="none" strike="noStrike" dirty="0">
                <a:effectLst/>
                <a:latin typeface="inherit"/>
              </a:rPr>
              <a:t>Ginimin=1–(12)=0</a:t>
            </a:r>
            <a:endParaRPr lang="en-GB" dirty="0">
              <a:effectLst/>
              <a:latin typeface="inherit"/>
            </a:endParaRPr>
          </a:p>
          <a:p>
            <a:pPr algn="ctr" fontAlgn="base"/>
            <a:r>
              <a:rPr lang="en-GB" b="0" i="0" u="none" strike="noStrike" dirty="0" err="1">
                <a:effectLst/>
                <a:latin typeface="MathJax_Math-italic"/>
              </a:rPr>
              <a:t>Ginimax</a:t>
            </a:r>
            <a:r>
              <a:rPr lang="en-GB" b="0" i="0" u="none" strike="noStrike" dirty="0">
                <a:effectLst/>
                <a:latin typeface="MathJax_Main"/>
              </a:rPr>
              <a:t>=1–(0.52+0.52)=0.5</a:t>
            </a:r>
            <a:endParaRPr lang="en-GB" dirty="0">
              <a:effectLst/>
              <a:latin typeface="inherit"/>
            </a:endParaRPr>
          </a:p>
          <a:p>
            <a:pPr algn="l" fontAlgn="base"/>
            <a:r>
              <a:rPr lang="en-GB" b="0" i="0" dirty="0">
                <a:solidFill>
                  <a:srgbClr val="333333"/>
                </a:solidFill>
                <a:effectLst/>
                <a:latin typeface="Maven Pro"/>
              </a:rPr>
              <a:t>Entropy is a measure of information that indicates the disorder of the features with the target. Similar to the Gini Index, the optimum split is chosen by the feature with less entropy. It gets its maximum value when the probability of the two classes is the same and a node is pure when the entropy has its minimum value, which is 0:</a:t>
            </a:r>
          </a:p>
          <a:p>
            <a:pPr algn="ctr" fontAlgn="base"/>
            <a:r>
              <a:rPr lang="en-GB" b="0" i="0" u="none" strike="noStrike" dirty="0" err="1">
                <a:effectLst/>
                <a:latin typeface="MathJax_Math-italic"/>
              </a:rPr>
              <a:t>Entropymin</a:t>
            </a:r>
            <a:r>
              <a:rPr lang="en-GB" b="0" i="0" u="none" strike="noStrike" dirty="0">
                <a:effectLst/>
                <a:latin typeface="MathJax_Main"/>
              </a:rPr>
              <a:t>=−1⋅</a:t>
            </a:r>
            <a:r>
              <a:rPr lang="en-GB" b="0" i="0" u="none" strike="noStrike" dirty="0">
                <a:effectLst/>
                <a:latin typeface="MathJax_Math-italic"/>
              </a:rPr>
              <a:t>log</a:t>
            </a:r>
            <a:r>
              <a:rPr lang="en-GB" b="0" i="0" u="none" strike="noStrike" dirty="0">
                <a:effectLst/>
                <a:latin typeface="MathJax_Main"/>
              </a:rPr>
              <a:t>2(1)=0</a:t>
            </a:r>
            <a:r>
              <a:rPr lang="en-GB" b="0" i="0" u="none" strike="noStrike" dirty="0">
                <a:effectLst/>
                <a:latin typeface="inherit"/>
              </a:rPr>
              <a:t>Entropymin=−1⋅log2(1)=0</a:t>
            </a:r>
            <a:endParaRPr lang="en-GB" dirty="0">
              <a:effectLst/>
              <a:latin typeface="inherit"/>
            </a:endParaRPr>
          </a:p>
          <a:p>
            <a:pPr algn="ctr" fontAlgn="base"/>
            <a:r>
              <a:rPr lang="en-GB" b="0" i="0" u="none" strike="noStrike" dirty="0" err="1">
                <a:effectLst/>
                <a:latin typeface="MathJax_Math-italic"/>
              </a:rPr>
              <a:t>Entropymax</a:t>
            </a:r>
            <a:r>
              <a:rPr lang="en-GB" b="0" i="0" u="none" strike="noStrike" dirty="0">
                <a:effectLst/>
                <a:latin typeface="MathJax_Main"/>
              </a:rPr>
              <a:t>=–0.5⋅</a:t>
            </a:r>
            <a:r>
              <a:rPr lang="en-GB" b="0" i="0" u="none" strike="noStrike" dirty="0">
                <a:effectLst/>
                <a:latin typeface="MathJax_Math-italic"/>
              </a:rPr>
              <a:t>log</a:t>
            </a:r>
            <a:r>
              <a:rPr lang="en-GB" b="0" i="0" u="none" strike="noStrike" dirty="0">
                <a:effectLst/>
                <a:latin typeface="MathJax_Main"/>
              </a:rPr>
              <a:t>2(0.5)–0.5⋅</a:t>
            </a:r>
            <a:r>
              <a:rPr lang="en-GB" b="0" i="0" u="none" strike="noStrike" dirty="0">
                <a:effectLst/>
                <a:latin typeface="MathJax_Math-italic"/>
              </a:rPr>
              <a:t>log</a:t>
            </a:r>
            <a:r>
              <a:rPr lang="en-GB" b="0" i="0" u="none" strike="noStrike" dirty="0">
                <a:effectLst/>
                <a:latin typeface="MathJax_Main"/>
              </a:rPr>
              <a:t>2(0.5)=1</a:t>
            </a:r>
            <a:endParaRPr lang="en-GB" dirty="0">
              <a:effectLst/>
              <a:latin typeface="inherit"/>
            </a:endParaRPr>
          </a:p>
          <a:p>
            <a:br>
              <a:rPr lang="en-GB" dirty="0"/>
            </a:br>
            <a:r>
              <a:rPr lang="en-GB" b="0" i="0" dirty="0">
                <a:solidFill>
                  <a:srgbClr val="333333"/>
                </a:solidFill>
                <a:effectLst/>
                <a:latin typeface="Maven Pro"/>
              </a:rPr>
              <a:t>Gini Index has values inside the interval [0, 0.5] whereas the interval of the Entropy is [0, 1]</a:t>
            </a:r>
            <a:br>
              <a:rPr lang="en-GB" dirty="0"/>
            </a:br>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513284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[1] https://scikit-image.org/docs/stable/auto_examples/segmentation/plot_trainable_segmentation.html</a:t>
            </a:r>
          </a:p>
          <a:p>
            <a:r>
              <a:rPr lang="en-AU" dirty="0"/>
              <a:t>[2] http://ijcsit.com/docs/Volume%205/vol5issue06/ijcsit20140506216.pdf</a:t>
            </a:r>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307467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[1] https://cse.iitk.ac.in/users/cs365/2012/submissions/rohanj/cs365/projects/report.pdf</a:t>
            </a:r>
          </a:p>
          <a:p>
            <a:r>
              <a:rPr lang="en-AU" dirty="0"/>
              <a:t>[2] </a:t>
            </a:r>
            <a:r>
              <a:rPr lang="en-AU" dirty="0">
                <a:hlinkClick r:id="rId3"/>
              </a:rPr>
              <a:t>Schrof_2008_ObjectClassSegmentationUsingRandomForests.pdf</a:t>
            </a:r>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1186715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4294949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[1] </a:t>
            </a:r>
            <a:r>
              <a:rPr lang="en-AU" dirty="0">
                <a:hlinkClick r:id="rId3"/>
              </a:rPr>
              <a:t>Article_Boulestteix_2012_OverviewOfRandomForestMethodologyAndPracticalGuidanceWithEmphasisOnComputationalBiologyAndBioinformatics.pdf</a:t>
            </a:r>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37783443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Understanding the random forest algorithm</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a:t>Ellen Wang 09/09/2021</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80727-5768-4C4A-A199-7521ABDB8CB3}"/>
              </a:ext>
            </a:extLst>
          </p:cNvPr>
          <p:cNvSpPr>
            <a:spLocks noGrp="1"/>
          </p:cNvSpPr>
          <p:nvPr>
            <p:ph type="title"/>
          </p:nvPr>
        </p:nvSpPr>
        <p:spPr/>
        <p:txBody>
          <a:bodyPr/>
          <a:lstStyle/>
          <a:p>
            <a:r>
              <a:rPr lang="en-AU" dirty="0"/>
              <a:t>Random forests for image segmentation</a:t>
            </a:r>
          </a:p>
        </p:txBody>
      </p:sp>
      <p:sp>
        <p:nvSpPr>
          <p:cNvPr id="4" name="Date Placeholder 3">
            <a:extLst>
              <a:ext uri="{FF2B5EF4-FFF2-40B4-BE49-F238E27FC236}">
                <a16:creationId xmlns:a16="http://schemas.microsoft.com/office/drawing/2014/main" id="{04B9343D-DEE4-4D2D-B0E1-BEBB0190232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5230DA5-0B00-4A34-A370-2FA692BA2F8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118A02E-245D-49E2-8492-3ECCC802DF52}"/>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7" name="TextBox 6">
            <a:extLst>
              <a:ext uri="{FF2B5EF4-FFF2-40B4-BE49-F238E27FC236}">
                <a16:creationId xmlns:a16="http://schemas.microsoft.com/office/drawing/2014/main" id="{F1BA2CBB-9B81-4249-A760-56893DCE9F76}"/>
              </a:ext>
            </a:extLst>
          </p:cNvPr>
          <p:cNvSpPr txBox="1"/>
          <p:nvPr/>
        </p:nvSpPr>
        <p:spPr>
          <a:xfrm>
            <a:off x="838200" y="2015509"/>
            <a:ext cx="8920717" cy="3139321"/>
          </a:xfrm>
          <a:prstGeom prst="rect">
            <a:avLst/>
          </a:prstGeom>
          <a:noFill/>
        </p:spPr>
        <p:txBody>
          <a:bodyPr wrap="square" rtlCol="0">
            <a:spAutoFit/>
          </a:bodyPr>
          <a:lstStyle/>
          <a:p>
            <a:r>
              <a:rPr lang="en-AU" dirty="0"/>
              <a:t>Instead of numerical and categorical features:</a:t>
            </a:r>
          </a:p>
          <a:p>
            <a:pPr marL="285750" indent="-285750">
              <a:buFont typeface="Arial" panose="020B0604020202020204" pitchFamily="34" charset="0"/>
              <a:buChar char="•"/>
            </a:pPr>
            <a:r>
              <a:rPr lang="en-AU" dirty="0"/>
              <a:t>Pixels of the mask (training data) gives us the segment</a:t>
            </a:r>
          </a:p>
          <a:p>
            <a:pPr marL="742950" lvl="1" indent="-285750">
              <a:buFont typeface="Arial" panose="020B0604020202020204" pitchFamily="34" charset="0"/>
              <a:buChar char="•"/>
            </a:pPr>
            <a:r>
              <a:rPr lang="en-AU" dirty="0"/>
              <a:t>Local intensity (</a:t>
            </a:r>
            <a:r>
              <a:rPr lang="en-AU" dirty="0" err="1"/>
              <a:t>Color</a:t>
            </a:r>
            <a:r>
              <a:rPr lang="en-AU" dirty="0"/>
              <a:t>): Histogram</a:t>
            </a:r>
          </a:p>
          <a:p>
            <a:pPr marL="1200150" lvl="2" indent="-285750">
              <a:buFont typeface="Arial" panose="020B0604020202020204" pitchFamily="34" charset="0"/>
              <a:buChar char="•"/>
            </a:pPr>
            <a:r>
              <a:rPr lang="en-AU" dirty="0"/>
              <a:t>RGB (if provided)</a:t>
            </a:r>
          </a:p>
          <a:p>
            <a:pPr marL="1200150" lvl="2" indent="-285750">
              <a:buFont typeface="Arial" panose="020B0604020202020204" pitchFamily="34" charset="0"/>
              <a:buChar char="•"/>
            </a:pPr>
            <a:r>
              <a:rPr lang="en-AU" dirty="0"/>
              <a:t>Pixel Values</a:t>
            </a:r>
          </a:p>
          <a:p>
            <a:pPr marL="742950" lvl="1" indent="-285750">
              <a:buFont typeface="Arial" panose="020B0604020202020204" pitchFamily="34" charset="0"/>
              <a:buChar char="•"/>
            </a:pPr>
            <a:r>
              <a:rPr lang="en-AU" dirty="0"/>
              <a:t>Edges</a:t>
            </a:r>
          </a:p>
          <a:p>
            <a:pPr marL="1200150" lvl="2" indent="-285750">
              <a:buFont typeface="Arial" panose="020B0604020202020204" pitchFamily="34" charset="0"/>
              <a:buChar char="•"/>
            </a:pPr>
            <a:r>
              <a:rPr lang="en-AU" dirty="0"/>
              <a:t>Boundaries</a:t>
            </a:r>
          </a:p>
          <a:p>
            <a:pPr marL="742950" lvl="1" indent="-285750">
              <a:buFont typeface="Arial" panose="020B0604020202020204" pitchFamily="34" charset="0"/>
              <a:buChar char="•"/>
            </a:pPr>
            <a:r>
              <a:rPr lang="en-AU" dirty="0"/>
              <a:t>Textures </a:t>
            </a:r>
          </a:p>
          <a:p>
            <a:pPr marL="1200150" lvl="2" indent="-285750">
              <a:buFont typeface="Arial" panose="020B0604020202020204" pitchFamily="34" charset="0"/>
              <a:buChar char="•"/>
            </a:pPr>
            <a:r>
              <a:rPr lang="en-AU" dirty="0"/>
              <a:t>(Local Binary Pattern, Spatial &amp; Spectral)</a:t>
            </a:r>
          </a:p>
          <a:p>
            <a:pPr marL="1200150" lvl="2" indent="-285750">
              <a:buFont typeface="Arial" panose="020B0604020202020204" pitchFamily="34" charset="0"/>
              <a:buChar char="•"/>
            </a:pPr>
            <a:r>
              <a:rPr lang="en-AU" dirty="0"/>
              <a:t>HSV (hue, saturation, value)</a:t>
            </a:r>
          </a:p>
          <a:p>
            <a:pPr marL="285750" indent="-285750">
              <a:buFont typeface="Arial" panose="020B0604020202020204" pitchFamily="34" charset="0"/>
              <a:buChar char="•"/>
            </a:pPr>
            <a:r>
              <a:rPr lang="en-AU" dirty="0"/>
              <a:t>Each pixel is then classified into a category or binary variable</a:t>
            </a:r>
          </a:p>
        </p:txBody>
      </p:sp>
      <p:pic>
        <p:nvPicPr>
          <p:cNvPr id="8" name="Picture 7">
            <a:extLst>
              <a:ext uri="{FF2B5EF4-FFF2-40B4-BE49-F238E27FC236}">
                <a16:creationId xmlns:a16="http://schemas.microsoft.com/office/drawing/2014/main" id="{9AAB056D-98C4-4DB2-8731-6319487EB8DF}"/>
              </a:ext>
            </a:extLst>
          </p:cNvPr>
          <p:cNvPicPr>
            <a:picLocks noChangeAspect="1"/>
          </p:cNvPicPr>
          <p:nvPr/>
        </p:nvPicPr>
        <p:blipFill>
          <a:blip r:embed="rId3"/>
          <a:stretch>
            <a:fillRect/>
          </a:stretch>
        </p:blipFill>
        <p:spPr>
          <a:xfrm>
            <a:off x="7170073" y="2554140"/>
            <a:ext cx="4386927" cy="2062057"/>
          </a:xfrm>
          <a:prstGeom prst="rect">
            <a:avLst/>
          </a:prstGeom>
        </p:spPr>
      </p:pic>
    </p:spTree>
    <p:extLst>
      <p:ext uri="{BB962C8B-B14F-4D97-AF65-F5344CB8AC3E}">
        <p14:creationId xmlns:p14="http://schemas.microsoft.com/office/powerpoint/2010/main" val="1630940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95689-0CD9-4A55-9082-5936F20FAD21}"/>
              </a:ext>
            </a:extLst>
          </p:cNvPr>
          <p:cNvSpPr>
            <a:spLocks noGrp="1"/>
          </p:cNvSpPr>
          <p:nvPr>
            <p:ph type="title"/>
          </p:nvPr>
        </p:nvSpPr>
        <p:spPr/>
        <p:txBody>
          <a:bodyPr/>
          <a:lstStyle/>
          <a:p>
            <a:r>
              <a:rPr lang="en-AU" dirty="0"/>
              <a:t>Research using rf for image segmentation</a:t>
            </a:r>
          </a:p>
        </p:txBody>
      </p:sp>
      <p:sp>
        <p:nvSpPr>
          <p:cNvPr id="4" name="Date Placeholder 3">
            <a:extLst>
              <a:ext uri="{FF2B5EF4-FFF2-40B4-BE49-F238E27FC236}">
                <a16:creationId xmlns:a16="http://schemas.microsoft.com/office/drawing/2014/main" id="{7B11102D-1119-4CC1-821A-53B5C6FDAF4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533B507-BC9D-4E65-B124-2072933A20F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EFCD174-59E3-418C-A432-913232BD18B8}"/>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7" name="TextBox 6">
            <a:extLst>
              <a:ext uri="{FF2B5EF4-FFF2-40B4-BE49-F238E27FC236}">
                <a16:creationId xmlns:a16="http://schemas.microsoft.com/office/drawing/2014/main" id="{E1204F03-76D8-4334-BED6-6C22F10BD526}"/>
              </a:ext>
            </a:extLst>
          </p:cNvPr>
          <p:cNvSpPr txBox="1"/>
          <p:nvPr/>
        </p:nvSpPr>
        <p:spPr>
          <a:xfrm>
            <a:off x="1333500" y="1562100"/>
            <a:ext cx="10163175" cy="4801314"/>
          </a:xfrm>
          <a:prstGeom prst="rect">
            <a:avLst/>
          </a:prstGeom>
          <a:noFill/>
        </p:spPr>
        <p:txBody>
          <a:bodyPr wrap="square" rtlCol="0">
            <a:spAutoFit/>
          </a:bodyPr>
          <a:lstStyle/>
          <a:p>
            <a:r>
              <a:rPr lang="en-AU" dirty="0"/>
              <a:t>Semantic Segmentation of an Image Using Random Forest and Single Histogram Class Model</a:t>
            </a:r>
          </a:p>
          <a:p>
            <a:pPr marL="285750" indent="-285750">
              <a:buFont typeface="Arial" panose="020B0604020202020204" pitchFamily="34" charset="0"/>
              <a:buChar char="•"/>
            </a:pPr>
            <a:r>
              <a:rPr lang="en-AU" dirty="0"/>
              <a:t>Creating a pool P of node tests:</a:t>
            </a:r>
          </a:p>
          <a:p>
            <a:pPr marL="285750" indent="-285750">
              <a:buFont typeface="Arial" panose="020B0604020202020204" pitchFamily="34" charset="0"/>
              <a:buChar char="•"/>
            </a:pPr>
            <a:r>
              <a:rPr lang="en-AU" dirty="0"/>
              <a:t>RGB: red green blue channels</a:t>
            </a:r>
          </a:p>
          <a:p>
            <a:pPr marL="285750" indent="-285750">
              <a:buFont typeface="Arial" panose="020B0604020202020204" pitchFamily="34" charset="0"/>
              <a:buChar char="•"/>
            </a:pPr>
            <a:r>
              <a:rPr lang="en-AU" dirty="0"/>
              <a:t>F-17: Set of 17 channels based on 17 filters </a:t>
            </a:r>
            <a:r>
              <a:rPr lang="en-GB" dirty="0"/>
              <a:t>based on </a:t>
            </a:r>
            <a:r>
              <a:rPr lang="en-GB" dirty="0" err="1"/>
              <a:t>guassian</a:t>
            </a:r>
            <a:r>
              <a:rPr lang="en-GB" dirty="0"/>
              <a:t>, derivative of </a:t>
            </a:r>
            <a:r>
              <a:rPr lang="en-GB" dirty="0" err="1"/>
              <a:t>guassian</a:t>
            </a:r>
            <a:r>
              <a:rPr lang="en-GB" dirty="0"/>
              <a:t> and </a:t>
            </a:r>
            <a:r>
              <a:rPr lang="en-GB" dirty="0" err="1"/>
              <a:t>laplacian</a:t>
            </a:r>
            <a:r>
              <a:rPr lang="en-GB" dirty="0"/>
              <a:t> of </a:t>
            </a:r>
            <a:r>
              <a:rPr lang="en-GB" dirty="0" err="1"/>
              <a:t>guassian</a:t>
            </a:r>
            <a:r>
              <a:rPr lang="en-GB" dirty="0"/>
              <a:t> </a:t>
            </a:r>
            <a:endParaRPr lang="en-AU" dirty="0"/>
          </a:p>
          <a:p>
            <a:pPr marL="285750" indent="-285750">
              <a:buFont typeface="Arial" panose="020B0604020202020204" pitchFamily="34" charset="0"/>
              <a:buChar char="•"/>
            </a:pPr>
            <a:r>
              <a:rPr lang="en-AU" dirty="0"/>
              <a:t>HOG(Histogram of oriented gradients): counts </a:t>
            </a:r>
            <a:r>
              <a:rPr lang="en-GB" dirty="0"/>
              <a:t>occurrences of gradient orientation in localized portions of an image.</a:t>
            </a:r>
            <a:endParaRPr lang="en-AU" dirty="0"/>
          </a:p>
          <a:p>
            <a:pPr marL="285750" indent="-285750">
              <a:buFont typeface="Arial" panose="020B0604020202020204" pitchFamily="34" charset="0"/>
              <a:buChar char="•"/>
            </a:pPr>
            <a:r>
              <a:rPr lang="en-AU" dirty="0" err="1"/>
              <a:t>Texton</a:t>
            </a:r>
            <a:r>
              <a:rPr lang="en-AU" dirty="0"/>
              <a:t>: patterns appearing in the image at various locations</a:t>
            </a:r>
          </a:p>
          <a:p>
            <a:endParaRPr lang="en-AU" dirty="0"/>
          </a:p>
          <a:p>
            <a:r>
              <a:rPr lang="en-AU" dirty="0"/>
              <a:t>Object Class Segmentation using Random Forests</a:t>
            </a:r>
            <a:r>
              <a:rPr lang="en-AU" dirty="0">
                <a:solidFill>
                  <a:srgbClr val="FF0000"/>
                </a:solidFill>
              </a:rPr>
              <a:t>: may have gotten the wrong idea for this article, reread this and refine understanding</a:t>
            </a:r>
            <a:endParaRPr lang="en-AU" dirty="0"/>
          </a:p>
          <a:p>
            <a:pPr marL="285750" indent="-285750">
              <a:buFont typeface="Arial" panose="020B0604020202020204" pitchFamily="34" charset="0"/>
              <a:buChar char="•"/>
            </a:pPr>
            <a:r>
              <a:rPr lang="en-GB" dirty="0"/>
              <a:t>When </a:t>
            </a:r>
            <a:r>
              <a:rPr lang="en-GB" dirty="0" err="1"/>
              <a:t>textons</a:t>
            </a:r>
            <a:r>
              <a:rPr lang="en-GB" dirty="0"/>
              <a:t>, colour, </a:t>
            </a:r>
            <a:r>
              <a:rPr lang="en-GB" dirty="0" err="1"/>
              <a:t>filterbanks</a:t>
            </a:r>
            <a:r>
              <a:rPr lang="en-GB" dirty="0"/>
              <a:t>, and HOG features are used simultaneously, performance increases</a:t>
            </a:r>
          </a:p>
          <a:p>
            <a:pPr marL="285750" indent="-285750">
              <a:buFont typeface="Arial" panose="020B0604020202020204" pitchFamily="34" charset="0"/>
              <a:buChar char="•"/>
            </a:pPr>
            <a:r>
              <a:rPr lang="en-GB" dirty="0"/>
              <a:t>Idea: Moving from direct pixel classification to image detection before individual pixel classification</a:t>
            </a:r>
            <a:endParaRPr lang="en-AU" dirty="0"/>
          </a:p>
          <a:p>
            <a:pPr marL="285750" indent="-285750">
              <a:buFont typeface="Arial" panose="020B0604020202020204" pitchFamily="34" charset="0"/>
              <a:buChar char="•"/>
            </a:pPr>
            <a:endParaRPr lang="en-AU" dirty="0"/>
          </a:p>
          <a:p>
            <a:pPr lvl="1"/>
            <a:endParaRPr lang="en-AU" dirty="0"/>
          </a:p>
        </p:txBody>
      </p:sp>
    </p:spTree>
    <p:extLst>
      <p:ext uri="{BB962C8B-B14F-4D97-AF65-F5344CB8AC3E}">
        <p14:creationId xmlns:p14="http://schemas.microsoft.com/office/powerpoint/2010/main" val="3909279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Random forest for Medical imaging</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Significance of medical features</a:t>
            </a:r>
          </a:p>
        </p:txBody>
      </p:sp>
    </p:spTree>
    <p:extLst>
      <p:ext uri="{BB962C8B-B14F-4D97-AF65-F5344CB8AC3E}">
        <p14:creationId xmlns:p14="http://schemas.microsoft.com/office/powerpoint/2010/main" val="2068520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4272-E6C5-484E-B47B-E1A837CB388E}"/>
              </a:ext>
            </a:extLst>
          </p:cNvPr>
          <p:cNvSpPr>
            <a:spLocks noGrp="1"/>
          </p:cNvSpPr>
          <p:nvPr>
            <p:ph type="title"/>
          </p:nvPr>
        </p:nvSpPr>
        <p:spPr/>
        <p:txBody>
          <a:bodyPr/>
          <a:lstStyle/>
          <a:p>
            <a:r>
              <a:rPr lang="en-AU" dirty="0"/>
              <a:t>Challenges using medical data for rf</a:t>
            </a:r>
          </a:p>
        </p:txBody>
      </p:sp>
      <p:sp>
        <p:nvSpPr>
          <p:cNvPr id="4" name="Date Placeholder 3">
            <a:extLst>
              <a:ext uri="{FF2B5EF4-FFF2-40B4-BE49-F238E27FC236}">
                <a16:creationId xmlns:a16="http://schemas.microsoft.com/office/drawing/2014/main" id="{68DA4553-8CC6-488A-9092-25EEBC9A1F7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20367F4-CE48-44BC-B1DE-41E53AA28F6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B5F6993-5AEC-4DBD-95D9-4FE9B3631ABC}"/>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7" name="TextBox 6">
            <a:extLst>
              <a:ext uri="{FF2B5EF4-FFF2-40B4-BE49-F238E27FC236}">
                <a16:creationId xmlns:a16="http://schemas.microsoft.com/office/drawing/2014/main" id="{43AEA7B4-1750-4AE6-8732-658B0F8CC697}"/>
              </a:ext>
            </a:extLst>
          </p:cNvPr>
          <p:cNvSpPr txBox="1"/>
          <p:nvPr/>
        </p:nvSpPr>
        <p:spPr>
          <a:xfrm>
            <a:off x="838200" y="1390709"/>
            <a:ext cx="10515600" cy="5078313"/>
          </a:xfrm>
          <a:prstGeom prst="rect">
            <a:avLst/>
          </a:prstGeom>
          <a:noFill/>
        </p:spPr>
        <p:txBody>
          <a:bodyPr wrap="square" rtlCol="0">
            <a:spAutoFit/>
          </a:bodyPr>
          <a:lstStyle/>
          <a:p>
            <a:r>
              <a:rPr lang="en-AU" dirty="0"/>
              <a:t>Overview of Random Forest methodology and practical guidance with emphasis on computational biology and bioinformatics</a:t>
            </a:r>
            <a:r>
              <a:rPr lang="en-AU" dirty="0">
                <a:solidFill>
                  <a:srgbClr val="FF0000"/>
                </a:solidFill>
              </a:rPr>
              <a:t>: reread this article</a:t>
            </a:r>
            <a:endParaRPr lang="en-AU" dirty="0"/>
          </a:p>
          <a:p>
            <a:pPr marL="285750" indent="-285750">
              <a:buFont typeface="Arial" panose="020B0604020202020204" pitchFamily="34" charset="0"/>
              <a:buChar char="•"/>
            </a:pPr>
            <a:r>
              <a:rPr lang="en-AU" dirty="0"/>
              <a:t>Highly correlated variables </a:t>
            </a:r>
          </a:p>
          <a:p>
            <a:pPr fontAlgn="base"/>
            <a:r>
              <a:rPr lang="en-AU" dirty="0"/>
              <a:t>“</a:t>
            </a:r>
            <a:r>
              <a:rPr lang="en-GB" b="0" i="0" dirty="0">
                <a:solidFill>
                  <a:srgbClr val="232629"/>
                </a:solidFill>
                <a:effectLst/>
                <a:latin typeface="-apple-system"/>
              </a:rPr>
              <a:t>However once one of them is used, the importance of others is significantly reduced since effectively the impurity they can remove is already removed by the first feature.</a:t>
            </a:r>
          </a:p>
          <a:p>
            <a:pPr fontAlgn="base"/>
            <a:r>
              <a:rPr lang="en-GB" b="0" i="0" dirty="0">
                <a:solidFill>
                  <a:srgbClr val="232629"/>
                </a:solidFill>
                <a:effectLst/>
                <a:latin typeface="-apple-system"/>
              </a:rPr>
              <a:t>As a consequence, they will have a lower reported importance. This is not an issue when we want to use feature selection to reduce overfitting, since it makes sense to remove features that are mostly duplicated by other features, But </a:t>
            </a:r>
            <a:r>
              <a:rPr lang="en-GB" b="1" i="1" dirty="0">
                <a:solidFill>
                  <a:srgbClr val="232629"/>
                </a:solidFill>
                <a:effectLst/>
                <a:latin typeface="inherit"/>
              </a:rPr>
              <a:t>when interpreting the data</a:t>
            </a:r>
            <a:r>
              <a:rPr lang="en-GB" b="0" i="0" dirty="0">
                <a:solidFill>
                  <a:srgbClr val="232629"/>
                </a:solidFill>
                <a:effectLst/>
                <a:latin typeface="-apple-system"/>
              </a:rPr>
              <a:t>, it can lead to the incorrect conclusion that one of the variables is a strong predictor while the others in the same group are unimportant, while actually they are very close in terms of their relationship with the response variable.”</a:t>
            </a:r>
          </a:p>
          <a:p>
            <a:pPr fontAlgn="base"/>
            <a:endParaRPr lang="en-GB" dirty="0">
              <a:solidFill>
                <a:srgbClr val="232629"/>
              </a:solidFill>
              <a:latin typeface="-apple-system"/>
            </a:endParaRPr>
          </a:p>
          <a:p>
            <a:pPr fontAlgn="base"/>
            <a:r>
              <a:rPr lang="en-GB" b="0" i="0" dirty="0">
                <a:solidFill>
                  <a:srgbClr val="232629"/>
                </a:solidFill>
                <a:effectLst/>
                <a:latin typeface="-apple-system"/>
              </a:rPr>
              <a:t>Weighted voting in 3D Random Forest segmentation</a:t>
            </a:r>
          </a:p>
          <a:p>
            <a:pPr marL="285750" indent="-285750" fontAlgn="base">
              <a:buFont typeface="Arial" panose="020B0604020202020204" pitchFamily="34" charset="0"/>
              <a:buChar char="•"/>
            </a:pPr>
            <a:r>
              <a:rPr lang="en-GB" dirty="0">
                <a:solidFill>
                  <a:srgbClr val="232629"/>
                </a:solidFill>
                <a:latin typeface="-apple-system"/>
              </a:rPr>
              <a:t>Same precision but increased recall</a:t>
            </a:r>
          </a:p>
          <a:p>
            <a:pPr fontAlgn="base"/>
            <a:endParaRPr lang="en-GB" b="0" i="0" dirty="0">
              <a:solidFill>
                <a:srgbClr val="232629"/>
              </a:solidFill>
              <a:effectLst/>
              <a:latin typeface="-apple-system"/>
            </a:endParaRPr>
          </a:p>
          <a:p>
            <a:pPr fontAlgn="base"/>
            <a:endParaRPr lang="en-GB" b="0" i="0" dirty="0">
              <a:solidFill>
                <a:srgbClr val="232629"/>
              </a:solidFill>
              <a:effectLst/>
              <a:latin typeface="-apple-system"/>
            </a:endParaRPr>
          </a:p>
          <a:p>
            <a:pPr lvl="1" fontAlgn="base"/>
            <a:endParaRPr lang="en-GB" dirty="0">
              <a:solidFill>
                <a:srgbClr val="232629"/>
              </a:solidFill>
              <a:latin typeface="-apple-system"/>
            </a:endParaRPr>
          </a:p>
          <a:p>
            <a:pPr lvl="1" fontAlgn="base"/>
            <a:endParaRPr lang="en-GB" b="0" i="0" dirty="0">
              <a:solidFill>
                <a:srgbClr val="232629"/>
              </a:solidFill>
              <a:effectLst/>
              <a:latin typeface="-apple-system"/>
            </a:endParaRPr>
          </a:p>
          <a:p>
            <a:endParaRPr lang="en-AU" dirty="0"/>
          </a:p>
        </p:txBody>
      </p:sp>
    </p:spTree>
    <p:extLst>
      <p:ext uri="{BB962C8B-B14F-4D97-AF65-F5344CB8AC3E}">
        <p14:creationId xmlns:p14="http://schemas.microsoft.com/office/powerpoint/2010/main" val="207328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3382338" cy="2519363"/>
          </a:xfrm>
        </p:spPr>
        <p:txBody>
          <a:bodyPr/>
          <a:lstStyle/>
          <a:p>
            <a:r>
              <a:rPr lang="en-US" dirty="0"/>
              <a:t>Basic Random Forest Algorithm</a:t>
            </a:r>
          </a:p>
          <a:p>
            <a:r>
              <a:rPr lang="en-US" dirty="0"/>
              <a:t>Random Forest for Images</a:t>
            </a:r>
          </a:p>
          <a:p>
            <a:r>
              <a:rPr lang="en-US" dirty="0"/>
              <a:t>Imaging and other techniques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Basic random forest</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The algorithm, its metrics and uses</a:t>
            </a:r>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80727-5768-4C4A-A199-7521ABDB8CB3}"/>
              </a:ext>
            </a:extLst>
          </p:cNvPr>
          <p:cNvSpPr>
            <a:spLocks noGrp="1"/>
          </p:cNvSpPr>
          <p:nvPr>
            <p:ph type="title"/>
          </p:nvPr>
        </p:nvSpPr>
        <p:spPr/>
        <p:txBody>
          <a:bodyPr/>
          <a:lstStyle/>
          <a:p>
            <a:r>
              <a:rPr lang="en-AU" dirty="0"/>
              <a:t>Basic Random forest algorithm: Terms</a:t>
            </a:r>
          </a:p>
        </p:txBody>
      </p:sp>
      <p:sp>
        <p:nvSpPr>
          <p:cNvPr id="4" name="Date Placeholder 3">
            <a:extLst>
              <a:ext uri="{FF2B5EF4-FFF2-40B4-BE49-F238E27FC236}">
                <a16:creationId xmlns:a16="http://schemas.microsoft.com/office/drawing/2014/main" id="{04B9343D-DEE4-4D2D-B0E1-BEBB0190232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5230DA5-0B00-4A34-A370-2FA692BA2F8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118A02E-245D-49E2-8492-3ECCC802DF52}"/>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1026" name="Picture 2" descr="Random Forest Interview Questions | Random Forest Questions">
            <a:extLst>
              <a:ext uri="{FF2B5EF4-FFF2-40B4-BE49-F238E27FC236}">
                <a16:creationId xmlns:a16="http://schemas.microsoft.com/office/drawing/2014/main" id="{9FDC89C1-A38B-4CB0-B417-2C2B69E4BBE1}"/>
              </a:ext>
            </a:extLst>
          </p:cNvPr>
          <p:cNvPicPr>
            <a:picLocks noGrp="1" noChangeAspect="1" noChangeArrowheads="1"/>
          </p:cNvPicPr>
          <p:nvPr>
            <p:ph type="dgm" sz="quarter" idx="15"/>
          </p:nvPr>
        </p:nvPicPr>
        <p:blipFill>
          <a:blip r:embed="rId2">
            <a:extLst>
              <a:ext uri="{28A0092B-C50C-407E-A947-70E740481C1C}">
                <a14:useLocalDpi xmlns:a14="http://schemas.microsoft.com/office/drawing/2010/main" val="0"/>
              </a:ext>
            </a:extLst>
          </a:blip>
          <a:srcRect/>
          <a:stretch>
            <a:fillRect/>
          </a:stretch>
        </p:blipFill>
        <p:spPr bwMode="auto">
          <a:xfrm>
            <a:off x="7358707" y="2251794"/>
            <a:ext cx="3475335" cy="235441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6342BC0-ED37-4915-9D34-4A980148F5A4}"/>
              </a:ext>
            </a:extLst>
          </p:cNvPr>
          <p:cNvSpPr txBox="1"/>
          <p:nvPr/>
        </p:nvSpPr>
        <p:spPr>
          <a:xfrm>
            <a:off x="1136206" y="2397380"/>
            <a:ext cx="6222501" cy="3139321"/>
          </a:xfrm>
          <a:prstGeom prst="rect">
            <a:avLst/>
          </a:prstGeom>
          <a:noFill/>
        </p:spPr>
        <p:txBody>
          <a:bodyPr wrap="square" rtlCol="0">
            <a:spAutoFit/>
          </a:bodyPr>
          <a:lstStyle/>
          <a:p>
            <a:pPr marL="285750" indent="-285750">
              <a:buFont typeface="Arial" panose="020B0604020202020204" pitchFamily="34" charset="0"/>
              <a:buChar char="•"/>
            </a:pPr>
            <a:r>
              <a:rPr lang="en-AU" dirty="0"/>
              <a:t>RF: used for classification and regression.</a:t>
            </a:r>
          </a:p>
          <a:p>
            <a:pPr marL="285750" indent="-285750">
              <a:buFont typeface="Arial" panose="020B0604020202020204" pitchFamily="34" charset="0"/>
              <a:buChar char="•"/>
            </a:pPr>
            <a:r>
              <a:rPr lang="en-AU" dirty="0"/>
              <a:t>Decision Tree: a series of if-else statements used to decide which classification an observation belongs to.</a:t>
            </a:r>
          </a:p>
          <a:p>
            <a:pPr marL="285750" indent="-285750">
              <a:buFont typeface="Arial" panose="020B0604020202020204" pitchFamily="34" charset="0"/>
              <a:buChar char="•"/>
            </a:pPr>
            <a:r>
              <a:rPr lang="en-AU" dirty="0"/>
              <a:t>Supervised learning algorithm</a:t>
            </a:r>
          </a:p>
          <a:p>
            <a:pPr marL="285750" indent="-285750">
              <a:buFont typeface="Arial" panose="020B0604020202020204" pitchFamily="34" charset="0"/>
              <a:buChar char="•"/>
            </a:pPr>
            <a:r>
              <a:rPr lang="en-AU" dirty="0"/>
              <a:t>RF classification: majority vote</a:t>
            </a:r>
          </a:p>
          <a:p>
            <a:pPr marL="285750" indent="-285750">
              <a:buFont typeface="Arial" panose="020B0604020202020204" pitchFamily="34" charset="0"/>
              <a:buChar char="•"/>
            </a:pPr>
            <a:r>
              <a:rPr lang="en-AU" dirty="0"/>
              <a:t>RF regression: averaging</a:t>
            </a:r>
          </a:p>
          <a:p>
            <a:pPr marL="285750" indent="-285750">
              <a:buFont typeface="Arial" panose="020B0604020202020204" pitchFamily="34" charset="0"/>
              <a:buChar char="•"/>
            </a:pPr>
            <a:r>
              <a:rPr lang="en-AU" dirty="0"/>
              <a:t>RF outperforms decision trees</a:t>
            </a:r>
          </a:p>
          <a:p>
            <a:pPr marL="742950" lvl="1"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3887461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80727-5768-4C4A-A199-7521ABDB8CB3}"/>
              </a:ext>
            </a:extLst>
          </p:cNvPr>
          <p:cNvSpPr>
            <a:spLocks noGrp="1"/>
          </p:cNvSpPr>
          <p:nvPr>
            <p:ph type="title"/>
          </p:nvPr>
        </p:nvSpPr>
        <p:spPr/>
        <p:txBody>
          <a:bodyPr/>
          <a:lstStyle/>
          <a:p>
            <a:r>
              <a:rPr lang="en-AU" dirty="0"/>
              <a:t>Basic Random forest algorithm: Characteristics</a:t>
            </a:r>
          </a:p>
        </p:txBody>
      </p:sp>
      <p:sp>
        <p:nvSpPr>
          <p:cNvPr id="4" name="Date Placeholder 3">
            <a:extLst>
              <a:ext uri="{FF2B5EF4-FFF2-40B4-BE49-F238E27FC236}">
                <a16:creationId xmlns:a16="http://schemas.microsoft.com/office/drawing/2014/main" id="{04B9343D-DEE4-4D2D-B0E1-BEBB0190232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5230DA5-0B00-4A34-A370-2FA692BA2F8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118A02E-245D-49E2-8492-3ECCC802DF52}"/>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9" name="Picture 8">
            <a:extLst>
              <a:ext uri="{FF2B5EF4-FFF2-40B4-BE49-F238E27FC236}">
                <a16:creationId xmlns:a16="http://schemas.microsoft.com/office/drawing/2014/main" id="{CBC77CCE-3ED6-42B0-9FEB-FE0E082DAE5C}"/>
              </a:ext>
            </a:extLst>
          </p:cNvPr>
          <p:cNvPicPr>
            <a:picLocks noChangeAspect="1"/>
          </p:cNvPicPr>
          <p:nvPr/>
        </p:nvPicPr>
        <p:blipFill>
          <a:blip r:embed="rId2"/>
          <a:stretch>
            <a:fillRect/>
          </a:stretch>
        </p:blipFill>
        <p:spPr>
          <a:xfrm>
            <a:off x="7991475" y="2527869"/>
            <a:ext cx="2159795" cy="2349628"/>
          </a:xfrm>
          <a:prstGeom prst="rect">
            <a:avLst/>
          </a:prstGeom>
        </p:spPr>
      </p:pic>
      <p:sp>
        <p:nvSpPr>
          <p:cNvPr id="12" name="TextBox 11">
            <a:extLst>
              <a:ext uri="{FF2B5EF4-FFF2-40B4-BE49-F238E27FC236}">
                <a16:creationId xmlns:a16="http://schemas.microsoft.com/office/drawing/2014/main" id="{E4281187-8082-45E5-A686-863DBB735528}"/>
              </a:ext>
            </a:extLst>
          </p:cNvPr>
          <p:cNvSpPr txBox="1"/>
          <p:nvPr/>
        </p:nvSpPr>
        <p:spPr>
          <a:xfrm>
            <a:off x="1253182" y="2292174"/>
            <a:ext cx="6096000" cy="2862322"/>
          </a:xfrm>
          <a:prstGeom prst="rect">
            <a:avLst/>
          </a:prstGeom>
          <a:noFill/>
        </p:spPr>
        <p:txBody>
          <a:bodyPr wrap="square">
            <a:spAutoFit/>
          </a:bodyPr>
          <a:lstStyle/>
          <a:p>
            <a:pPr marL="285750" indent="-285750">
              <a:buFont typeface="Arial" panose="020B0604020202020204" pitchFamily="34" charset="0"/>
              <a:buChar char="•"/>
            </a:pPr>
            <a:r>
              <a:rPr lang="en-AU" dirty="0"/>
              <a:t>Bootstrap: random sampling of training observations and features</a:t>
            </a:r>
          </a:p>
          <a:p>
            <a:pPr marL="285750" indent="-285750">
              <a:buFont typeface="Arial" panose="020B0604020202020204" pitchFamily="34" charset="0"/>
              <a:buChar char="•"/>
            </a:pPr>
            <a:r>
              <a:rPr lang="en-AU" dirty="0"/>
              <a:t>Bagging: </a:t>
            </a:r>
            <a:r>
              <a:rPr lang="en-AU" b="1" dirty="0"/>
              <a:t>B</a:t>
            </a:r>
            <a:r>
              <a:rPr lang="en-AU" dirty="0"/>
              <a:t>ootstrap + </a:t>
            </a:r>
            <a:r>
              <a:rPr lang="en-AU" b="1" dirty="0"/>
              <a:t>Agg</a:t>
            </a:r>
            <a:r>
              <a:rPr lang="en-AU" dirty="0"/>
              <a:t>regat</a:t>
            </a:r>
            <a:r>
              <a:rPr lang="en-AU" b="1" dirty="0"/>
              <a:t>ing</a:t>
            </a:r>
          </a:p>
          <a:p>
            <a:pPr marL="285750" indent="-285750">
              <a:buFont typeface="Arial" panose="020B0604020202020204" pitchFamily="34" charset="0"/>
              <a:buChar char="•"/>
            </a:pPr>
            <a:r>
              <a:rPr lang="en-AU" dirty="0"/>
              <a:t>Deals with overfitting, noise, bias and variance</a:t>
            </a:r>
          </a:p>
          <a:p>
            <a:pPr marL="285750" indent="-285750">
              <a:buFont typeface="Arial" panose="020B0604020202020204" pitchFamily="34" charset="0"/>
              <a:buChar char="•"/>
            </a:pPr>
            <a:r>
              <a:rPr lang="en-AU" dirty="0"/>
              <a:t>Controlled variance of uncorrelated errors average out to zero</a:t>
            </a:r>
          </a:p>
          <a:p>
            <a:pPr marL="285750" indent="-285750">
              <a:buFont typeface="Arial" panose="020B0604020202020204" pitchFamily="34" charset="0"/>
              <a:buChar char="•"/>
            </a:pPr>
            <a:r>
              <a:rPr lang="en-AU" dirty="0"/>
              <a:t>Bias-variance trade-off: depth of the tree</a:t>
            </a:r>
          </a:p>
          <a:p>
            <a:pPr marL="742950" lvl="1" indent="-285750">
              <a:buFont typeface="Arial" panose="020B0604020202020204" pitchFamily="34" charset="0"/>
              <a:buChar char="•"/>
            </a:pPr>
            <a:r>
              <a:rPr lang="en-AU" dirty="0"/>
              <a:t>Bias: under or over predicts the target variable</a:t>
            </a:r>
          </a:p>
          <a:p>
            <a:pPr marL="742950" lvl="1" indent="-285750">
              <a:buFont typeface="Arial" panose="020B0604020202020204" pitchFamily="34" charset="0"/>
              <a:buChar char="•"/>
            </a:pPr>
            <a:r>
              <a:rPr lang="en-AU" dirty="0"/>
              <a:t>Variance: generalizability of the model</a:t>
            </a:r>
          </a:p>
          <a:p>
            <a:pPr marL="285750" indent="-285750">
              <a:buFont typeface="Arial" panose="020B0604020202020204" pitchFamily="34" charset="0"/>
              <a:buChar char="•"/>
            </a:pPr>
            <a:r>
              <a:rPr lang="en-AU" dirty="0"/>
              <a:t>Generally a low bias, high variance model</a:t>
            </a:r>
          </a:p>
        </p:txBody>
      </p:sp>
    </p:spTree>
    <p:extLst>
      <p:ext uri="{BB962C8B-B14F-4D97-AF65-F5344CB8AC3E}">
        <p14:creationId xmlns:p14="http://schemas.microsoft.com/office/powerpoint/2010/main" val="4192384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80727-5768-4C4A-A199-7521ABDB8CB3}"/>
              </a:ext>
            </a:extLst>
          </p:cNvPr>
          <p:cNvSpPr>
            <a:spLocks noGrp="1"/>
          </p:cNvSpPr>
          <p:nvPr>
            <p:ph type="title"/>
          </p:nvPr>
        </p:nvSpPr>
        <p:spPr/>
        <p:txBody>
          <a:bodyPr/>
          <a:lstStyle/>
          <a:p>
            <a:r>
              <a:rPr lang="en-AU" dirty="0"/>
              <a:t>Basic Random forest algorithm: Metrics</a:t>
            </a:r>
          </a:p>
        </p:txBody>
      </p:sp>
      <p:sp>
        <p:nvSpPr>
          <p:cNvPr id="4" name="Date Placeholder 3">
            <a:extLst>
              <a:ext uri="{FF2B5EF4-FFF2-40B4-BE49-F238E27FC236}">
                <a16:creationId xmlns:a16="http://schemas.microsoft.com/office/drawing/2014/main" id="{04B9343D-DEE4-4D2D-B0E1-BEBB0190232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5230DA5-0B00-4A34-A370-2FA692BA2F8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118A02E-245D-49E2-8492-3ECCC802DF52}"/>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8" name="TextBox 7">
            <a:extLst>
              <a:ext uri="{FF2B5EF4-FFF2-40B4-BE49-F238E27FC236}">
                <a16:creationId xmlns:a16="http://schemas.microsoft.com/office/drawing/2014/main" id="{C6484269-D371-40CB-8F70-1476171869C8}"/>
              </a:ext>
            </a:extLst>
          </p:cNvPr>
          <p:cNvSpPr txBox="1"/>
          <p:nvPr/>
        </p:nvSpPr>
        <p:spPr>
          <a:xfrm>
            <a:off x="1285875" y="1690688"/>
            <a:ext cx="5838825" cy="4524315"/>
          </a:xfrm>
          <a:prstGeom prst="rect">
            <a:avLst/>
          </a:prstGeom>
          <a:noFill/>
        </p:spPr>
        <p:txBody>
          <a:bodyPr wrap="square" rtlCol="0">
            <a:spAutoFit/>
          </a:bodyPr>
          <a:lstStyle/>
          <a:p>
            <a:r>
              <a:rPr lang="en-AU" dirty="0"/>
              <a:t>Overall Model</a:t>
            </a:r>
          </a:p>
          <a:p>
            <a:pPr marL="285750" indent="-285750">
              <a:buFont typeface="Arial" panose="020B0604020202020204" pitchFamily="34" charset="0"/>
              <a:buChar char="•"/>
            </a:pPr>
            <a:r>
              <a:rPr lang="en-AU" dirty="0"/>
              <a:t>F1 Score: balance between precision and recall</a:t>
            </a:r>
          </a:p>
          <a:p>
            <a:r>
              <a:rPr lang="en-AU" dirty="0"/>
              <a:t>    2*precision*recall/(precision + recall)</a:t>
            </a:r>
          </a:p>
          <a:p>
            <a:pPr marL="285750" indent="-285750">
              <a:buFont typeface="Arial" panose="020B0604020202020204" pitchFamily="34" charset="0"/>
              <a:buChar char="•"/>
            </a:pPr>
            <a:r>
              <a:rPr lang="en-AU" dirty="0"/>
              <a:t>Precision: TP/(TP+FP)</a:t>
            </a:r>
          </a:p>
          <a:p>
            <a:pPr marL="285750" indent="-285750">
              <a:buFont typeface="Arial" panose="020B0604020202020204" pitchFamily="34" charset="0"/>
              <a:buChar char="•"/>
            </a:pPr>
            <a:r>
              <a:rPr lang="en-AU" dirty="0"/>
              <a:t>Recall: TP/(TP+FN)</a:t>
            </a:r>
          </a:p>
          <a:p>
            <a:pPr marL="285750" indent="-285750">
              <a:buFont typeface="Arial" panose="020B0604020202020204" pitchFamily="34" charset="0"/>
              <a:buChar char="•"/>
            </a:pPr>
            <a:r>
              <a:rPr lang="en-AU" dirty="0"/>
              <a:t>AUROC: true positive vs. </a:t>
            </a:r>
            <a:r>
              <a:rPr lang="en-AU"/>
              <a:t>false positive rate.</a:t>
            </a:r>
            <a:endParaRPr lang="en-AU" dirty="0"/>
          </a:p>
          <a:p>
            <a:r>
              <a:rPr lang="en-AU" dirty="0"/>
              <a:t>Per Node</a:t>
            </a:r>
          </a:p>
          <a:p>
            <a:pPr marL="285750" indent="-285750">
              <a:buFont typeface="Arial" panose="020B0604020202020204" pitchFamily="34" charset="0"/>
              <a:buChar char="•"/>
            </a:pPr>
            <a:r>
              <a:rPr lang="en-AU" dirty="0"/>
              <a:t>GINI Impurity Score</a:t>
            </a:r>
          </a:p>
          <a:p>
            <a:pPr marL="285750" indent="-285750">
              <a:buFont typeface="Arial" panose="020B0604020202020204" pitchFamily="34" charset="0"/>
              <a:buChar char="•"/>
            </a:pPr>
            <a:r>
              <a:rPr lang="en-AU" dirty="0"/>
              <a:t>Entropy</a:t>
            </a:r>
          </a:p>
          <a:p>
            <a:r>
              <a:rPr lang="en-AU" dirty="0"/>
              <a:t>Cross Validation</a:t>
            </a:r>
          </a:p>
          <a:p>
            <a:pPr marL="285750" indent="-285750">
              <a:buFont typeface="Arial" panose="020B0604020202020204" pitchFamily="34" charset="0"/>
              <a:buChar char="•"/>
            </a:pPr>
            <a:r>
              <a:rPr lang="en-AU" dirty="0"/>
              <a:t>Resampling procedure used to evaluate machine learning models on a limited data sample</a:t>
            </a:r>
          </a:p>
          <a:p>
            <a:pPr marL="285750" indent="-285750">
              <a:buFont typeface="Arial" panose="020B0604020202020204" pitchFamily="34" charset="0"/>
              <a:buChar char="•"/>
            </a:pPr>
            <a:r>
              <a:rPr lang="en-AU" dirty="0"/>
              <a:t>Error is the mean error across all samples</a:t>
            </a:r>
          </a:p>
          <a:p>
            <a:endParaRPr lang="en-AU" dirty="0"/>
          </a:p>
          <a:p>
            <a:endParaRPr lang="en-AU" dirty="0"/>
          </a:p>
          <a:p>
            <a:pPr marL="285750" indent="-285750">
              <a:buFont typeface="Arial" panose="020B0604020202020204" pitchFamily="34" charset="0"/>
              <a:buChar char="•"/>
            </a:pPr>
            <a:endParaRPr lang="en-AU" dirty="0"/>
          </a:p>
        </p:txBody>
      </p:sp>
      <p:pic>
        <p:nvPicPr>
          <p:cNvPr id="2052" name="Picture 4" descr="9: The technique of KFold cross-validation, illustrated here for the... |  Download Scientific Diagram">
            <a:extLst>
              <a:ext uri="{FF2B5EF4-FFF2-40B4-BE49-F238E27FC236}">
                <a16:creationId xmlns:a16="http://schemas.microsoft.com/office/drawing/2014/main" id="{92340CED-0E0F-4148-ADE4-252F35976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5913" y="1723231"/>
            <a:ext cx="3229374" cy="23002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A893A0D-5A99-405F-BFDF-6DBF4D95A10E}"/>
              </a:ext>
            </a:extLst>
          </p:cNvPr>
          <p:cNvPicPr>
            <a:picLocks noChangeAspect="1"/>
          </p:cNvPicPr>
          <p:nvPr/>
        </p:nvPicPr>
        <p:blipFill>
          <a:blip r:embed="rId4"/>
          <a:stretch>
            <a:fillRect/>
          </a:stretch>
        </p:blipFill>
        <p:spPr>
          <a:xfrm>
            <a:off x="7124700" y="4251722"/>
            <a:ext cx="3242176" cy="938212"/>
          </a:xfrm>
          <a:prstGeom prst="rect">
            <a:avLst/>
          </a:prstGeom>
        </p:spPr>
      </p:pic>
    </p:spTree>
    <p:extLst>
      <p:ext uri="{BB962C8B-B14F-4D97-AF65-F5344CB8AC3E}">
        <p14:creationId xmlns:p14="http://schemas.microsoft.com/office/powerpoint/2010/main" val="4118921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80727-5768-4C4A-A199-7521ABDB8CB3}"/>
              </a:ext>
            </a:extLst>
          </p:cNvPr>
          <p:cNvSpPr>
            <a:spLocks noGrp="1"/>
          </p:cNvSpPr>
          <p:nvPr>
            <p:ph type="title"/>
          </p:nvPr>
        </p:nvSpPr>
        <p:spPr/>
        <p:txBody>
          <a:bodyPr/>
          <a:lstStyle/>
          <a:p>
            <a:r>
              <a:rPr lang="en-AU" dirty="0"/>
              <a:t>Basic Random forest algorithm: Hyperparameters</a:t>
            </a:r>
          </a:p>
        </p:txBody>
      </p:sp>
      <p:sp>
        <p:nvSpPr>
          <p:cNvPr id="4" name="Date Placeholder 3">
            <a:extLst>
              <a:ext uri="{FF2B5EF4-FFF2-40B4-BE49-F238E27FC236}">
                <a16:creationId xmlns:a16="http://schemas.microsoft.com/office/drawing/2014/main" id="{04B9343D-DEE4-4D2D-B0E1-BEBB0190232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5230DA5-0B00-4A34-A370-2FA692BA2F8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118A02E-245D-49E2-8492-3ECCC802DF52}"/>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8" name="TextBox 7">
            <a:extLst>
              <a:ext uri="{FF2B5EF4-FFF2-40B4-BE49-F238E27FC236}">
                <a16:creationId xmlns:a16="http://schemas.microsoft.com/office/drawing/2014/main" id="{C6484269-D371-40CB-8F70-1476171869C8}"/>
              </a:ext>
            </a:extLst>
          </p:cNvPr>
          <p:cNvSpPr txBox="1"/>
          <p:nvPr/>
        </p:nvSpPr>
        <p:spPr>
          <a:xfrm>
            <a:off x="752475" y="1609051"/>
            <a:ext cx="7705725" cy="4524315"/>
          </a:xfrm>
          <a:prstGeom prst="rect">
            <a:avLst/>
          </a:prstGeom>
          <a:noFill/>
        </p:spPr>
        <p:txBody>
          <a:bodyPr wrap="square" rtlCol="0">
            <a:spAutoFit/>
          </a:bodyPr>
          <a:lstStyle/>
          <a:p>
            <a:r>
              <a:rPr lang="en-AU" dirty="0"/>
              <a:t>Hyperparameter: a parameter whose value is used to control the learning process.</a:t>
            </a:r>
          </a:p>
          <a:p>
            <a:pPr marL="285750" indent="-285750">
              <a:buFont typeface="Arial" panose="020B0604020202020204" pitchFamily="34" charset="0"/>
              <a:buChar char="•"/>
            </a:pPr>
            <a:r>
              <a:rPr lang="en-AU" dirty="0"/>
              <a:t>Set prior training and determined from trial and error</a:t>
            </a:r>
          </a:p>
          <a:p>
            <a:pPr marL="285750" indent="-285750">
              <a:buFont typeface="Arial" panose="020B0604020202020204" pitchFamily="34" charset="0"/>
              <a:buChar char="•"/>
            </a:pPr>
            <a:r>
              <a:rPr lang="en-AU" dirty="0"/>
              <a:t>Accounts for CV</a:t>
            </a:r>
          </a:p>
          <a:p>
            <a:endParaRPr lang="en-AU" dirty="0"/>
          </a:p>
          <a:p>
            <a:r>
              <a:rPr lang="en-AU" dirty="0"/>
              <a:t>Random Forest Hyperparameters:</a:t>
            </a:r>
          </a:p>
          <a:p>
            <a:pPr marL="285750" indent="-285750">
              <a:buFont typeface="Arial" panose="020B0604020202020204" pitchFamily="34" charset="0"/>
              <a:buChar char="•"/>
            </a:pPr>
            <a:r>
              <a:rPr lang="en-AU" dirty="0" err="1"/>
              <a:t>N_estimators</a:t>
            </a:r>
            <a:r>
              <a:rPr lang="en-AU" dirty="0"/>
              <a:t>: number of trees in the forest</a:t>
            </a:r>
          </a:p>
          <a:p>
            <a:pPr marL="285750" indent="-285750">
              <a:buFont typeface="Arial" panose="020B0604020202020204" pitchFamily="34" charset="0"/>
              <a:buChar char="•"/>
            </a:pPr>
            <a:r>
              <a:rPr lang="en-AU" dirty="0" err="1"/>
              <a:t>Max_features</a:t>
            </a:r>
            <a:r>
              <a:rPr lang="en-AU" dirty="0"/>
              <a:t>: max number of features considered for splitting a node</a:t>
            </a:r>
          </a:p>
          <a:p>
            <a:pPr marL="285750" indent="-285750">
              <a:buFont typeface="Arial" panose="020B0604020202020204" pitchFamily="34" charset="0"/>
              <a:buChar char="•"/>
            </a:pPr>
            <a:r>
              <a:rPr lang="en-AU" dirty="0" err="1"/>
              <a:t>Max_depth</a:t>
            </a:r>
            <a:r>
              <a:rPr lang="en-AU" dirty="0"/>
              <a:t>: max number of levels in each decision tree</a:t>
            </a:r>
          </a:p>
          <a:p>
            <a:pPr marL="285750" indent="-285750">
              <a:buFont typeface="Arial" panose="020B0604020202020204" pitchFamily="34" charset="0"/>
              <a:buChar char="•"/>
            </a:pPr>
            <a:r>
              <a:rPr lang="en-AU" dirty="0" err="1"/>
              <a:t>Min_samples_split</a:t>
            </a:r>
            <a:r>
              <a:rPr lang="en-AU" dirty="0"/>
              <a:t>: min number of data points placed in a node before the node is split</a:t>
            </a:r>
          </a:p>
          <a:p>
            <a:pPr marL="285750" indent="-285750">
              <a:buFont typeface="Arial" panose="020B0604020202020204" pitchFamily="34" charset="0"/>
              <a:buChar char="•"/>
            </a:pPr>
            <a:r>
              <a:rPr lang="en-AU" dirty="0" err="1"/>
              <a:t>Min_samples_leaf</a:t>
            </a:r>
            <a:r>
              <a:rPr lang="en-AU" dirty="0"/>
              <a:t>: min number of data points allowed in a leaf node</a:t>
            </a:r>
          </a:p>
          <a:p>
            <a:pPr marL="285750" indent="-285750">
              <a:buFont typeface="Arial" panose="020B0604020202020204" pitchFamily="34" charset="0"/>
              <a:buChar char="•"/>
            </a:pPr>
            <a:r>
              <a:rPr lang="en-AU" dirty="0"/>
              <a:t>Bootstrap: method for sampling data points (w or wo replacement)</a:t>
            </a:r>
          </a:p>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p:txBody>
      </p:sp>
      <p:pic>
        <p:nvPicPr>
          <p:cNvPr id="7" name="Picture 6">
            <a:extLst>
              <a:ext uri="{FF2B5EF4-FFF2-40B4-BE49-F238E27FC236}">
                <a16:creationId xmlns:a16="http://schemas.microsoft.com/office/drawing/2014/main" id="{A293A079-2B3C-49E6-9F95-C4E88C58753D}"/>
              </a:ext>
            </a:extLst>
          </p:cNvPr>
          <p:cNvPicPr>
            <a:picLocks noChangeAspect="1"/>
          </p:cNvPicPr>
          <p:nvPr/>
        </p:nvPicPr>
        <p:blipFill>
          <a:blip r:embed="rId2"/>
          <a:stretch>
            <a:fillRect/>
          </a:stretch>
        </p:blipFill>
        <p:spPr>
          <a:xfrm>
            <a:off x="8208001" y="1988638"/>
            <a:ext cx="3548398" cy="3260311"/>
          </a:xfrm>
          <a:prstGeom prst="rect">
            <a:avLst/>
          </a:prstGeom>
        </p:spPr>
      </p:pic>
    </p:spTree>
    <p:extLst>
      <p:ext uri="{BB962C8B-B14F-4D97-AF65-F5344CB8AC3E}">
        <p14:creationId xmlns:p14="http://schemas.microsoft.com/office/powerpoint/2010/main" val="2959369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80727-5768-4C4A-A199-7521ABDB8CB3}"/>
              </a:ext>
            </a:extLst>
          </p:cNvPr>
          <p:cNvSpPr>
            <a:spLocks noGrp="1"/>
          </p:cNvSpPr>
          <p:nvPr>
            <p:ph type="title"/>
          </p:nvPr>
        </p:nvSpPr>
        <p:spPr/>
        <p:txBody>
          <a:bodyPr/>
          <a:lstStyle/>
          <a:p>
            <a:r>
              <a:rPr lang="en-AU" dirty="0"/>
              <a:t>Basic Random forest algorithm: pros and cons</a:t>
            </a:r>
          </a:p>
        </p:txBody>
      </p:sp>
      <p:sp>
        <p:nvSpPr>
          <p:cNvPr id="4" name="Date Placeholder 3">
            <a:extLst>
              <a:ext uri="{FF2B5EF4-FFF2-40B4-BE49-F238E27FC236}">
                <a16:creationId xmlns:a16="http://schemas.microsoft.com/office/drawing/2014/main" id="{04B9343D-DEE4-4D2D-B0E1-BEBB0190232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5230DA5-0B00-4A34-A370-2FA692BA2F8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118A02E-245D-49E2-8492-3ECCC802DF52}"/>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7" name="TextBox 6">
            <a:extLst>
              <a:ext uri="{FF2B5EF4-FFF2-40B4-BE49-F238E27FC236}">
                <a16:creationId xmlns:a16="http://schemas.microsoft.com/office/drawing/2014/main" id="{F1BA2CBB-9B81-4249-A760-56893DCE9F76}"/>
              </a:ext>
            </a:extLst>
          </p:cNvPr>
          <p:cNvSpPr txBox="1"/>
          <p:nvPr/>
        </p:nvSpPr>
        <p:spPr>
          <a:xfrm>
            <a:off x="1605516" y="1690688"/>
            <a:ext cx="8920717" cy="2862322"/>
          </a:xfrm>
          <a:prstGeom prst="rect">
            <a:avLst/>
          </a:prstGeom>
          <a:noFill/>
        </p:spPr>
        <p:txBody>
          <a:bodyPr wrap="square" rtlCol="0">
            <a:spAutoFit/>
          </a:bodyPr>
          <a:lstStyle/>
          <a:p>
            <a:r>
              <a:rPr lang="en-AU" dirty="0"/>
              <a:t>Pros</a:t>
            </a:r>
          </a:p>
          <a:p>
            <a:pPr marL="285750" indent="-285750">
              <a:buFont typeface="Arial" panose="020B0604020202020204" pitchFamily="34" charset="0"/>
              <a:buChar char="•"/>
            </a:pPr>
            <a:r>
              <a:rPr lang="en-AU" dirty="0"/>
              <a:t>Easy to comprehend</a:t>
            </a:r>
          </a:p>
          <a:p>
            <a:pPr marL="285750" indent="-285750">
              <a:buFont typeface="Arial" panose="020B0604020202020204" pitchFamily="34" charset="0"/>
              <a:buChar char="•"/>
            </a:pPr>
            <a:r>
              <a:rPr lang="en-AU" dirty="0"/>
              <a:t>Can handle quantitative and qualitative data</a:t>
            </a:r>
          </a:p>
          <a:p>
            <a:pPr marL="285750" indent="-285750">
              <a:buFont typeface="Arial" panose="020B0604020202020204" pitchFamily="34" charset="0"/>
              <a:buChar char="•"/>
            </a:pPr>
            <a:r>
              <a:rPr lang="en-AU" dirty="0"/>
              <a:t>Not sensitive to outliers</a:t>
            </a:r>
          </a:p>
          <a:p>
            <a:endParaRPr lang="en-AU" dirty="0"/>
          </a:p>
          <a:p>
            <a:r>
              <a:rPr lang="en-AU" dirty="0"/>
              <a:t>Cons:</a:t>
            </a:r>
          </a:p>
          <a:p>
            <a:pPr marL="285750" indent="-285750">
              <a:buFont typeface="Arial" panose="020B0604020202020204" pitchFamily="34" charset="0"/>
              <a:buChar char="•"/>
            </a:pPr>
            <a:r>
              <a:rPr lang="en-AU" dirty="0">
                <a:solidFill>
                  <a:srgbClr val="FF0000"/>
                </a:solidFill>
              </a:rPr>
              <a:t>Prone to overfitting: this is fine if we apply bagging</a:t>
            </a:r>
          </a:p>
          <a:p>
            <a:pPr marL="285750" indent="-285750">
              <a:buFont typeface="Arial" panose="020B0604020202020204" pitchFamily="34" charset="0"/>
              <a:buChar char="•"/>
            </a:pPr>
            <a:r>
              <a:rPr lang="en-AU" dirty="0">
                <a:solidFill>
                  <a:srgbClr val="FF0000"/>
                </a:solidFill>
              </a:rPr>
              <a:t>Too many variables can make trees quite large: this is fine and good!</a:t>
            </a:r>
          </a:p>
          <a:p>
            <a:pPr marL="285750" indent="-285750">
              <a:buFont typeface="Arial" panose="020B0604020202020204" pitchFamily="34" charset="0"/>
              <a:buChar char="•"/>
            </a:pPr>
            <a:r>
              <a:rPr lang="en-AU" dirty="0"/>
              <a:t>No optimal trees due to randomness</a:t>
            </a:r>
          </a:p>
          <a:p>
            <a:pPr marL="285750" indent="-285750">
              <a:buFont typeface="Arial" panose="020B0604020202020204" pitchFamily="34" charset="0"/>
              <a:buChar char="•"/>
            </a:pPr>
            <a:r>
              <a:rPr lang="en-AU" dirty="0"/>
              <a:t>High variance model (strong dependence on training data)</a:t>
            </a:r>
          </a:p>
        </p:txBody>
      </p:sp>
    </p:spTree>
    <p:extLst>
      <p:ext uri="{BB962C8B-B14F-4D97-AF65-F5344CB8AC3E}">
        <p14:creationId xmlns:p14="http://schemas.microsoft.com/office/powerpoint/2010/main" val="4792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Random forest for imaging</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The differences and techniques</a:t>
            </a:r>
          </a:p>
        </p:txBody>
      </p:sp>
    </p:spTree>
    <p:extLst>
      <p:ext uri="{BB962C8B-B14F-4D97-AF65-F5344CB8AC3E}">
        <p14:creationId xmlns:p14="http://schemas.microsoft.com/office/powerpoint/2010/main" val="209248898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6081</TotalTime>
  <Words>1150</Words>
  <Application>Microsoft Office PowerPoint</Application>
  <PresentationFormat>Widescreen</PresentationFormat>
  <Paragraphs>146</Paragraphs>
  <Slides>13</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-apple-system</vt:lpstr>
      <vt:lpstr>Arial</vt:lpstr>
      <vt:lpstr>Calibri</vt:lpstr>
      <vt:lpstr>inherit</vt:lpstr>
      <vt:lpstr>MathJax_Main</vt:lpstr>
      <vt:lpstr>MathJax_Math-italic</vt:lpstr>
      <vt:lpstr>Maven Pro</vt:lpstr>
      <vt:lpstr>Tenorite</vt:lpstr>
      <vt:lpstr>Office Theme</vt:lpstr>
      <vt:lpstr>Understanding the random forest algorithm</vt:lpstr>
      <vt:lpstr>AGENDA</vt:lpstr>
      <vt:lpstr>Basic random forest</vt:lpstr>
      <vt:lpstr>Basic Random forest algorithm: Terms</vt:lpstr>
      <vt:lpstr>Basic Random forest algorithm: Characteristics</vt:lpstr>
      <vt:lpstr>Basic Random forest algorithm: Metrics</vt:lpstr>
      <vt:lpstr>Basic Random forest algorithm: Hyperparameters</vt:lpstr>
      <vt:lpstr>Basic Random forest algorithm: pros and cons</vt:lpstr>
      <vt:lpstr>Random forest for imaging</vt:lpstr>
      <vt:lpstr>Random forests for image segmentation</vt:lpstr>
      <vt:lpstr>Research using rf for image segmentation</vt:lpstr>
      <vt:lpstr>Random forest for Medical imaging</vt:lpstr>
      <vt:lpstr>Challenges using medical data for rf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random forest algorithm</dc:title>
  <dc:creator>Ellen Wang</dc:creator>
  <cp:lastModifiedBy>Ellen Wang</cp:lastModifiedBy>
  <cp:revision>5</cp:revision>
  <dcterms:created xsi:type="dcterms:W3CDTF">2021-09-05T03:27:37Z</dcterms:created>
  <dcterms:modified xsi:type="dcterms:W3CDTF">2021-09-11T06:04:40Z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