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41"/>
  </p:notesMasterIdLst>
  <p:handoutMasterIdLst>
    <p:handoutMasterId r:id="rId42"/>
  </p:handoutMasterIdLst>
  <p:sldIdLst>
    <p:sldId id="258" r:id="rId3"/>
    <p:sldId id="296" r:id="rId4"/>
    <p:sldId id="264" r:id="rId5"/>
    <p:sldId id="265" r:id="rId6"/>
    <p:sldId id="278" r:id="rId7"/>
    <p:sldId id="266" r:id="rId8"/>
    <p:sldId id="267" r:id="rId9"/>
    <p:sldId id="301" r:id="rId10"/>
    <p:sldId id="269" r:id="rId11"/>
    <p:sldId id="282" r:id="rId12"/>
    <p:sldId id="270" r:id="rId13"/>
    <p:sldId id="283" r:id="rId14"/>
    <p:sldId id="271" r:id="rId15"/>
    <p:sldId id="272" r:id="rId16"/>
    <p:sldId id="287" r:id="rId17"/>
    <p:sldId id="288" r:id="rId18"/>
    <p:sldId id="285" r:id="rId19"/>
    <p:sldId id="298" r:id="rId20"/>
    <p:sldId id="273" r:id="rId21"/>
    <p:sldId id="284" r:id="rId22"/>
    <p:sldId id="300" r:id="rId23"/>
    <p:sldId id="291" r:id="rId24"/>
    <p:sldId id="275" r:id="rId25"/>
    <p:sldId id="292" r:id="rId26"/>
    <p:sldId id="293" r:id="rId27"/>
    <p:sldId id="274" r:id="rId28"/>
    <p:sldId id="295" r:id="rId29"/>
    <p:sldId id="294" r:id="rId30"/>
    <p:sldId id="276" r:id="rId31"/>
    <p:sldId id="277" r:id="rId32"/>
    <p:sldId id="289" r:id="rId33"/>
    <p:sldId id="279" r:id="rId34"/>
    <p:sldId id="299" r:id="rId35"/>
    <p:sldId id="280" r:id="rId36"/>
    <p:sldId id="302" r:id="rId37"/>
    <p:sldId id="303" r:id="rId38"/>
    <p:sldId id="297" r:id="rId39"/>
    <p:sldId id="28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793" autoAdjust="0"/>
    <p:restoredTop sz="94660"/>
  </p:normalViewPr>
  <p:slideViewPr>
    <p:cSldViewPr snapToGrid="0" showGuides="1">
      <p:cViewPr varScale="1">
        <p:scale>
          <a:sx n="90" d="100"/>
          <a:sy n="90" d="100"/>
        </p:scale>
        <p:origin x="84" y="456"/>
      </p:cViewPr>
      <p:guideLst>
        <p:guide orient="horz" pos="2160"/>
        <p:guide pos="3840"/>
      </p:guideLst>
    </p:cSldViewPr>
  </p:slideViewPr>
  <p:notesTextViewPr>
    <p:cViewPr>
      <p:scale>
        <a:sx n="3" d="2"/>
        <a:sy n="3" d="2"/>
      </p:scale>
      <p:origin x="0" y="0"/>
    </p:cViewPr>
  </p:notesTextViewPr>
  <p:notesViewPr>
    <p:cSldViewPr snapToGrid="0" showGuides="1">
      <p:cViewPr varScale="1">
        <p:scale>
          <a:sx n="79" d="100"/>
          <a:sy n="79" d="100"/>
        </p:scale>
        <p:origin x="2496"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06F081-8781-4431-8FD4-2CF608CD7C47}" type="datetimeFigureOut">
              <a:rPr lang="en-US" smtClean="0"/>
              <a:t>5/29/2018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6E42EF-B2A2-4428-A098-E6934E2840B8}" type="slidenum">
              <a:rPr lang="en-US" smtClean="0"/>
              <a:t>‹#›</a:t>
            </a:fld>
            <a:endParaRPr lang="en-US"/>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CA47C-B7FD-4BE9-B0E6-81BA758D95F2}" type="datetimeFigureOut">
              <a:rPr lang="en-US" smtClean="0"/>
              <a:t>5/29/2018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716F0-385D-4F6E-BE54-A09D410D24C2}" type="slidenum">
              <a:rPr lang="en-US" smtClean="0"/>
              <a:t>‹#›</a:t>
            </a:fld>
            <a:endParaRPr lang="en-US"/>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3716F0-385D-4F6E-BE54-A09D410D24C2}" type="slidenum">
              <a:rPr lang="en-US" smtClean="0"/>
              <a:t>1</a:t>
            </a:fld>
            <a:endParaRPr lang="en-US"/>
          </a:p>
        </p:txBody>
      </p:sp>
    </p:spTree>
    <p:extLst>
      <p:ext uri="{BB962C8B-B14F-4D97-AF65-F5344CB8AC3E}">
        <p14:creationId xmlns:p14="http://schemas.microsoft.com/office/powerpoint/2010/main" val="456846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33024136-D290-48F3-A182-4C46BEB5146B}" type="datetime1">
              <a:rPr lang="en-US" smtClean="0"/>
              <a:t>5/29/2018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
        <p:nvSpPr>
          <p:cNvPr id="8" name="Title 7"/>
          <p:cNvSpPr>
            <a:spLocks noGrp="1"/>
          </p:cNvSpPr>
          <p:nvPr>
            <p:ph type="ctrTitle"/>
          </p:nvPr>
        </p:nvSpPr>
        <p:spPr>
          <a:xfrm>
            <a:off x="1219200" y="4343400"/>
            <a:ext cx="10363200" cy="1975104"/>
          </a:xfrm>
        </p:spPr>
        <p:txBody>
          <a:bodyPr/>
          <a:lstStyle>
            <a:lvl1pPr marR="9144" algn="l">
              <a:defRPr sz="4000" b="1" cap="all" spc="0" baseline="0">
                <a:solidFill>
                  <a:schemeClr val="tx2"/>
                </a:solidFill>
                <a:effectLst>
                  <a:reflection blurRad="12700" stA="34000" endA="740" endPos="53000" dir="5400000" sy="-100000" algn="bl" rotWithShape="0"/>
                </a:effectLst>
              </a:defRPr>
            </a:lvl1pPr>
            <a:extLst/>
          </a:lstStyle>
          <a:p>
            <a:r>
              <a:rPr kumimoji="0" lang="en-US"/>
              <a:t>Click to edit Master title style</a:t>
            </a:r>
            <a:endParaRPr kumimoji="0" lang="en-US" dirty="0"/>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Tree>
    <p:extLst>
      <p:ext uri="{BB962C8B-B14F-4D97-AF65-F5344CB8AC3E}">
        <p14:creationId xmlns:p14="http://schemas.microsoft.com/office/powerpoint/2010/main" val="366747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CC7D44C-38B1-4D0F-9006-D5774F331095}" type="datetime1">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17344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812800" y="274640"/>
            <a:ext cx="78232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98D518A-FD4F-4358-B95B-9DB5A17160FB}" type="datetime1">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055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extLst/>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Date Placeholder 3"/>
          <p:cNvSpPr>
            <a:spLocks noGrp="1"/>
          </p:cNvSpPr>
          <p:nvPr>
            <p:ph type="dt" sz="half" idx="10"/>
          </p:nvPr>
        </p:nvSpPr>
        <p:spPr/>
        <p:txBody>
          <a:bodyPr/>
          <a:lstStyle/>
          <a:p>
            <a:fld id="{5E2A9F4F-03AD-4497-A65D-076601BD41D2}" type="datetime1">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87778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DFBF3AC-A781-43AA-8BD5-B12F49168B94}" type="datetime1">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a:t>Click to edit Master title style</a:t>
            </a:r>
          </a:p>
        </p:txBody>
      </p:sp>
    </p:spTree>
    <p:extLst>
      <p:ext uri="{BB962C8B-B14F-4D97-AF65-F5344CB8AC3E}">
        <p14:creationId xmlns:p14="http://schemas.microsoft.com/office/powerpoint/2010/main" val="17960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p>
            <a:r>
              <a:rPr kumimoji="0" lang="en-US"/>
              <a:t>Click to edit Master title style</a:t>
            </a:r>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5256A41-C91B-43FF-9881-F5DA9878418F}" type="datetime1">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44950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FD7AA76-41EE-4C13-950E-E611B8B8FC52}" type="datetime1">
              <a:rPr lang="en-US" smtClean="0"/>
              <a:t>5/29/2018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1334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a:t>Click to edit Master title style</a:t>
            </a:r>
          </a:p>
        </p:txBody>
      </p:sp>
      <p:sp>
        <p:nvSpPr>
          <p:cNvPr id="3" name="Date Placeholder 2"/>
          <p:cNvSpPr>
            <a:spLocks noGrp="1"/>
          </p:cNvSpPr>
          <p:nvPr>
            <p:ph type="dt" sz="half" idx="10"/>
          </p:nvPr>
        </p:nvSpPr>
        <p:spPr/>
        <p:txBody>
          <a:bodyPr/>
          <a:lstStyle/>
          <a:p>
            <a:fld id="{89407A26-E7BC-4498-97E4-87AF12377CA9}" type="datetime1">
              <a:rPr lang="en-US" smtClean="0"/>
              <a:t>5/29/2018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42071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EA4171-1117-4486-993C-35A7470D8847}" type="datetime1">
              <a:rPr lang="en-US" smtClean="0"/>
              <a:t>5/29/2018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9935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72A4CB8-1563-4663-81DB-74EB416C19BE}" type="datetime1">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1128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a:t>Click to edit Master title style</a:t>
            </a:r>
          </a:p>
        </p:txBody>
      </p:sp>
      <p:sp>
        <p:nvSpPr>
          <p:cNvPr id="3" name="Picture Placeholder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636000" y="55499"/>
            <a:ext cx="2844800" cy="365125"/>
          </a:xfrm>
        </p:spPr>
        <p:txBody>
          <a:bodyPr/>
          <a:lstStyle/>
          <a:p>
            <a:fld id="{0C6724CE-2468-448B-87C1-A92EDD78369B}" type="datetime1">
              <a:rPr lang="en-US" smtClean="0"/>
              <a:t>5/29/2018</a:t>
            </a:fld>
            <a:endParaRPr lang="en-US"/>
          </a:p>
        </p:txBody>
      </p:sp>
      <p:sp>
        <p:nvSpPr>
          <p:cNvPr id="6" name="Footer Placeholder 5"/>
          <p:cNvSpPr>
            <a:spLocks noGrp="1"/>
          </p:cNvSpPr>
          <p:nvPr>
            <p:ph type="ftr" sz="quarter" idx="11"/>
          </p:nvPr>
        </p:nvSpPr>
        <p:spPr>
          <a:xfrm>
            <a:off x="1219200" y="55499"/>
            <a:ext cx="7416800" cy="365125"/>
          </a:xfrm>
        </p:spPr>
        <p:txBody>
          <a:bodyPr/>
          <a:lstStyle/>
          <a:p>
            <a:endParaRPr lang="en-US"/>
          </a:p>
        </p:txBody>
      </p:sp>
      <p:sp>
        <p:nvSpPr>
          <p:cNvPr id="7" name="Slide Number Placeholder 6"/>
          <p:cNvSpPr>
            <a:spLocks noGrp="1"/>
          </p:cNvSpPr>
          <p:nvPr>
            <p:ph type="sldNum" sz="quarter" idx="12"/>
          </p:nvPr>
        </p:nvSpPr>
        <p:spPr>
          <a:xfrm>
            <a:off x="11480800" y="55499"/>
            <a:ext cx="609600" cy="365125"/>
          </a:xfrm>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84392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4CD11720-76E7-46E6-B0AA-057287C42052}" type="datetime1">
              <a:rPr lang="en-US" smtClean="0"/>
              <a:t>5/29/2018</a:t>
            </a:fld>
            <a:endParaRPr lang="en-US"/>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fld id="{401CF334-2D5C-4859-84A6-CA7E6E43FAEB}" type="slidenum">
              <a:rPr lang="en-US" smtClean="0"/>
              <a:t>‹#›</a:t>
            </a:fld>
            <a:endParaRPr lang="en-US"/>
          </a:p>
        </p:txBody>
      </p:sp>
    </p:spTree>
    <p:extLst>
      <p:ext uri="{BB962C8B-B14F-4D97-AF65-F5344CB8AC3E}">
        <p14:creationId xmlns:p14="http://schemas.microsoft.com/office/powerpoint/2010/main" val="13380654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spc="-100" baseline="0">
          <a:solidFill>
            <a:schemeClr val="tx2"/>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s://www.quora.com/Why-are-Umbrella-activities-called-as-such-in-Software-Process-Framework" TargetMode="External"/><Relationship Id="rId13" Type="http://schemas.openxmlformats.org/officeDocument/2006/relationships/hyperlink" Target="http://www.canstockphoto.com/software-engineering-3433099.html" TargetMode="External"/><Relationship Id="rId3" Type="http://schemas.openxmlformats.org/officeDocument/2006/relationships/hyperlink" Target="https://www.ics.uci.edu/~ziv/ooad/intro_to_se/tsld006.htm" TargetMode="External"/><Relationship Id="rId7" Type="http://schemas.openxmlformats.org/officeDocument/2006/relationships/hyperlink" Target="https://en.wikipedia.org/wiki/Software_development_process" TargetMode="External"/><Relationship Id="rId12" Type="http://schemas.openxmlformats.org/officeDocument/2006/relationships/hyperlink" Target="http://www.viewpoints-and-perspectives.info/home/stakeholders/" TargetMode="External"/><Relationship Id="rId2" Type="http://schemas.openxmlformats.org/officeDocument/2006/relationships/hyperlink" Target="https://en.wikipedia.org/wiki/Computer_program" TargetMode="External"/><Relationship Id="rId1" Type="http://schemas.openxmlformats.org/officeDocument/2006/relationships/slideLayout" Target="../slideLayouts/slideLayout2.xml"/><Relationship Id="rId6" Type="http://schemas.openxmlformats.org/officeDocument/2006/relationships/hyperlink" Target="http://www.rspa.com/spi/glossary.html" TargetMode="External"/><Relationship Id="rId11" Type="http://schemas.openxmlformats.org/officeDocument/2006/relationships/hyperlink" Target="http://www.slideshare.net/zeal123123/pressman-ch3prescriptiveprocessmodels-13798335" TargetMode="External"/><Relationship Id="rId5" Type="http://schemas.openxmlformats.org/officeDocument/2006/relationships/hyperlink" Target="https://en.wikipedia.org/wiki/Software_engineering" TargetMode="External"/><Relationship Id="rId10" Type="http://schemas.openxmlformats.org/officeDocument/2006/relationships/hyperlink" Target="http://www.tutorialspoint.com/sdlc/sdlc_agile_model.htm" TargetMode="External"/><Relationship Id="rId4" Type="http://schemas.openxmlformats.org/officeDocument/2006/relationships/hyperlink" Target="http://www.businessdictionary.com/definition/work-product.html" TargetMode="External"/><Relationship Id="rId9" Type="http://schemas.openxmlformats.org/officeDocument/2006/relationships/hyperlink" Target="http://highered.mheducation.com/sites/0072853182/student_view0/chapter2/chapter_summary.html" TargetMode="External"/><Relationship Id="rId14" Type="http://schemas.openxmlformats.org/officeDocument/2006/relationships/hyperlink" Target="http://www.slideshare.net/preetimishra14661/requirements-engineering-4042103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54955" y="2099733"/>
            <a:ext cx="10293706" cy="2677648"/>
          </a:xfrm>
          <a:prstGeom prst="rect">
            <a:avLst/>
          </a:prstGeom>
        </p:spPr>
        <p:txBody>
          <a:bodyPr vert="horz" anchor="t">
            <a:noAutofit/>
          </a:bodyPr>
          <a:lstStyle>
            <a:lvl1pPr marR="9144" algn="l" rtl="0" eaLnBrk="1" latinLnBrk="0" hangingPunct="1">
              <a:spcBef>
                <a:spcPct val="0"/>
              </a:spcBef>
              <a:buNone/>
              <a:defRPr kumimoji="0" sz="4000" b="1" kern="1200" cap="all" spc="0" baseline="0">
                <a:solidFill>
                  <a:schemeClr val="tx2"/>
                </a:solidFill>
                <a:effectLst>
                  <a:reflection blurRad="12700" stA="34000" endA="740" endPos="53000" dir="5400000" sy="-100000" algn="bl" rotWithShape="0"/>
                </a:effectLst>
                <a:latin typeface="+mj-lt"/>
                <a:ea typeface="+mj-ea"/>
                <a:cs typeface="+mj-cs"/>
              </a:defRPr>
            </a:lvl1pPr>
            <a:extLst/>
          </a:lstStyle>
          <a:p>
            <a:r>
              <a:rPr lang="en-US" dirty="0"/>
              <a:t>WEEK 1</a:t>
            </a:r>
          </a:p>
          <a:p>
            <a:r>
              <a:rPr lang="en-US" dirty="0"/>
              <a:t>INTRO TO SW ENGINEERING</a:t>
            </a:r>
          </a:p>
        </p:txBody>
      </p:sp>
      <p:sp>
        <p:nvSpPr>
          <p:cNvPr id="5" name="Subtitle 2"/>
          <p:cNvSpPr txBox="1">
            <a:spLocks/>
          </p:cNvSpPr>
          <p:nvPr/>
        </p:nvSpPr>
        <p:spPr>
          <a:xfrm>
            <a:off x="1052319" y="4338735"/>
            <a:ext cx="8825658" cy="684245"/>
          </a:xfrm>
          <a:prstGeom prst="rect">
            <a:avLst/>
          </a:prstGeom>
        </p:spPr>
        <p:txBody>
          <a:bodyPr vert="horz" lIns="100584" tIns="45720" anchor="b">
            <a:normAutofit fontScale="55000" lnSpcReduction="20000"/>
          </a:bodyPr>
          <a:lstStyle>
            <a:lvl1pPr marL="0" indent="0" algn="l" rtl="0" eaLnBrk="1" latinLnBrk="0" hangingPunct="1">
              <a:spcBef>
                <a:spcPts val="0"/>
              </a:spcBef>
              <a:buClr>
                <a:schemeClr val="tx2"/>
              </a:buClr>
              <a:buSzPct val="95000"/>
              <a:buFont typeface="Wingdings"/>
              <a:buNone/>
              <a:defRPr kumimoji="0" sz="2000" kern="1200">
                <a:solidFill>
                  <a:schemeClr val="accent3"/>
                </a:solidFill>
                <a:latin typeface="+mn-lt"/>
                <a:ea typeface="+mn-ea"/>
                <a:cs typeface="+mn-cs"/>
              </a:defRPr>
            </a:lvl1pPr>
            <a:lvl2pPr marL="457200" indent="0" algn="ctr" rtl="0" eaLnBrk="1" latinLnBrk="0" hangingPunct="1">
              <a:spcBef>
                <a:spcPct val="20000"/>
              </a:spcBef>
              <a:buClr>
                <a:schemeClr val="accent2"/>
              </a:buClr>
              <a:buSzPct val="90000"/>
              <a:buFont typeface="Wingdings"/>
              <a:buNone/>
              <a:defRPr kumimoji="0" sz="2600" kern="1200">
                <a:solidFill>
                  <a:schemeClr val="tx1"/>
                </a:solidFill>
                <a:latin typeface="+mn-lt"/>
                <a:ea typeface="+mn-ea"/>
                <a:cs typeface="+mn-cs"/>
              </a:defRPr>
            </a:lvl2pPr>
            <a:lvl3pPr marL="914400" indent="0" algn="ctr" rtl="0" eaLnBrk="1" latinLnBrk="0" hangingPunct="1">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spcBef>
                <a:spcPct val="20000"/>
              </a:spcBef>
              <a:buClr>
                <a:schemeClr val="accent3"/>
              </a:buClr>
              <a:buFont typeface="Wingdings 3"/>
              <a:buNone/>
              <a:defRPr kumimoji="0" sz="2200" kern="1200">
                <a:solidFill>
                  <a:schemeClr val="tx1"/>
                </a:solidFill>
                <a:latin typeface="+mn-lt"/>
                <a:ea typeface="+mn-ea"/>
                <a:cs typeface="+mn-cs"/>
              </a:defRPr>
            </a:lvl4pPr>
            <a:lvl5pPr marL="1828800" indent="0" algn="ctr" rtl="0" eaLnBrk="1" latinLnBrk="0" hangingPunct="1">
              <a:spcBef>
                <a:spcPct val="20000"/>
              </a:spcBef>
              <a:buClr>
                <a:schemeClr val="accent3"/>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4"/>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accent4"/>
              </a:buClr>
              <a:buFont typeface="Wingdings 2"/>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2"/>
              <a:buNone/>
              <a:defRPr kumimoji="0" sz="1600" kern="1200">
                <a:solidFill>
                  <a:schemeClr val="tx1"/>
                </a:solidFill>
                <a:latin typeface="+mn-lt"/>
                <a:ea typeface="+mn-ea"/>
                <a:cs typeface="+mn-cs"/>
              </a:defRPr>
            </a:lvl9pPr>
            <a:extLst/>
          </a:lstStyle>
          <a:p>
            <a:endParaRPr lang="en-US" dirty="0"/>
          </a:p>
          <a:p>
            <a:pPr algn="just"/>
            <a:r>
              <a:rPr lang="en-US" dirty="0"/>
              <a:t>COSC 412</a:t>
            </a:r>
          </a:p>
          <a:p>
            <a:pPr algn="just"/>
            <a:endParaRPr lang="en-US" dirty="0"/>
          </a:p>
          <a:p>
            <a:pPr algn="just"/>
            <a:r>
              <a:rPr lang="en-US" dirty="0"/>
              <a:t>29 May 2018</a:t>
            </a:r>
          </a:p>
        </p:txBody>
      </p:sp>
    </p:spTree>
    <p:extLst>
      <p:ext uri="{BB962C8B-B14F-4D97-AF65-F5344CB8AC3E}">
        <p14:creationId xmlns:p14="http://schemas.microsoft.com/office/powerpoint/2010/main" val="176694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02768" y="2921894"/>
            <a:ext cx="7486261" cy="1594121"/>
          </a:xfrm>
        </p:spPr>
        <p:txBody>
          <a:bodyPr>
            <a:noAutofit/>
          </a:bodyPr>
          <a:lstStyle/>
          <a:p>
            <a:pPr marL="68580" indent="0">
              <a:buNone/>
            </a:pPr>
            <a:r>
              <a:rPr lang="en-US" sz="3600" dirty="0"/>
              <a:t>How is software important to you? </a:t>
            </a:r>
          </a:p>
          <a:p>
            <a:pPr marL="68580" indent="0">
              <a:buNone/>
            </a:pPr>
            <a:r>
              <a:rPr lang="en-US" sz="3600" dirty="0"/>
              <a:t>How does it impact your life?</a:t>
            </a:r>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32219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869" y="466531"/>
            <a:ext cx="10363200" cy="914400"/>
          </a:xfrm>
        </p:spPr>
        <p:txBody>
          <a:bodyPr/>
          <a:lstStyle/>
          <a:p>
            <a:pPr algn="ctr"/>
            <a:r>
              <a:rPr lang="en-US" dirty="0"/>
              <a:t>Importance of Software (examples)</a:t>
            </a:r>
          </a:p>
        </p:txBody>
      </p:sp>
      <p:sp>
        <p:nvSpPr>
          <p:cNvPr id="3" name="Content Placeholder 2"/>
          <p:cNvSpPr>
            <a:spLocks noGrp="1"/>
          </p:cNvSpPr>
          <p:nvPr>
            <p:ph idx="1"/>
          </p:nvPr>
        </p:nvSpPr>
        <p:spPr>
          <a:xfrm>
            <a:off x="904009" y="1548882"/>
            <a:ext cx="10040799" cy="5455652"/>
          </a:xfrm>
        </p:spPr>
        <p:txBody>
          <a:bodyPr>
            <a:noAutofit/>
          </a:bodyPr>
          <a:lstStyle/>
          <a:p>
            <a:r>
              <a:rPr lang="en-US" sz="3200" dirty="0"/>
              <a:t>Affects most aspects of our lives </a:t>
            </a:r>
          </a:p>
          <a:p>
            <a:pPr lvl="1"/>
            <a:r>
              <a:rPr lang="en-US" sz="2800" dirty="0"/>
              <a:t>Hard to find something not influenced by it</a:t>
            </a:r>
          </a:p>
          <a:p>
            <a:pPr lvl="1"/>
            <a:r>
              <a:rPr lang="en-US" sz="2800" dirty="0"/>
              <a:t>It’s everywhere: commerce, culture &amp; day-to-day activities</a:t>
            </a:r>
          </a:p>
          <a:p>
            <a:pPr lvl="2"/>
            <a:r>
              <a:rPr lang="en-US" dirty="0"/>
              <a:t>Banking, games, ticket sales, communication</a:t>
            </a:r>
          </a:p>
          <a:p>
            <a:pPr lvl="2"/>
            <a:r>
              <a:rPr lang="en-US" dirty="0"/>
              <a:t>Social media </a:t>
            </a:r>
            <a:r>
              <a:rPr lang="en-US" dirty="0">
                <a:sym typeface="Wingdings" panose="05000000000000000000" pitchFamily="2" charset="2"/>
              </a:rPr>
              <a:t> instant access to latest info, news, etc.</a:t>
            </a:r>
            <a:endParaRPr lang="en-US" dirty="0"/>
          </a:p>
          <a:p>
            <a:pPr lvl="1"/>
            <a:r>
              <a:rPr lang="en-US" sz="2800" dirty="0"/>
              <a:t>Critical Functions</a:t>
            </a:r>
          </a:p>
          <a:p>
            <a:pPr lvl="3"/>
            <a:r>
              <a:rPr lang="en-US" sz="2400" dirty="0"/>
              <a:t>Aircraft control</a:t>
            </a:r>
          </a:p>
          <a:p>
            <a:pPr lvl="3"/>
            <a:r>
              <a:rPr lang="en-US" sz="2400" dirty="0"/>
              <a:t>Medical equipment</a:t>
            </a:r>
          </a:p>
          <a:p>
            <a:pPr lvl="3"/>
            <a:r>
              <a:rPr lang="en-US" sz="2400" dirty="0"/>
              <a:t>Military Ops</a:t>
            </a:r>
          </a:p>
          <a:p>
            <a:endParaRPr lang="en-US" sz="2400" dirty="0"/>
          </a:p>
        </p:txBody>
      </p:sp>
    </p:spTree>
    <p:extLst>
      <p:ext uri="{BB962C8B-B14F-4D97-AF65-F5344CB8AC3E}">
        <p14:creationId xmlns:p14="http://schemas.microsoft.com/office/powerpoint/2010/main" val="116214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7494" y="549387"/>
            <a:ext cx="10363200" cy="914400"/>
          </a:xfrm>
        </p:spPr>
        <p:txBody>
          <a:bodyPr/>
          <a:lstStyle/>
          <a:p>
            <a:r>
              <a:rPr lang="en-US" dirty="0"/>
              <a:t>Basic Steps for Creating Software</a:t>
            </a:r>
          </a:p>
        </p:txBody>
      </p:sp>
      <p:sp>
        <p:nvSpPr>
          <p:cNvPr id="3" name="Content Placeholder 2"/>
          <p:cNvSpPr>
            <a:spLocks noGrp="1"/>
          </p:cNvSpPr>
          <p:nvPr>
            <p:ph idx="1"/>
          </p:nvPr>
        </p:nvSpPr>
        <p:spPr>
          <a:xfrm>
            <a:off x="839754" y="1463787"/>
            <a:ext cx="10845282" cy="5049274"/>
          </a:xfrm>
        </p:spPr>
        <p:txBody>
          <a:bodyPr>
            <a:normAutofit lnSpcReduction="10000"/>
          </a:bodyPr>
          <a:lstStyle/>
          <a:p>
            <a:r>
              <a:rPr lang="en-US" sz="2400" dirty="0"/>
              <a:t>General Steps</a:t>
            </a:r>
          </a:p>
          <a:p>
            <a:pPr lvl="1"/>
            <a:r>
              <a:rPr lang="en-US" sz="2400" dirty="0"/>
              <a:t>Stakeholder(s) expresses a need</a:t>
            </a:r>
          </a:p>
          <a:p>
            <a:pPr lvl="2"/>
            <a:r>
              <a:rPr lang="en-US" dirty="0"/>
              <a:t>Stakeholder: someone </a:t>
            </a:r>
            <a:r>
              <a:rPr lang="en-US" i="1" dirty="0"/>
              <a:t>“having an interest in the realization of the system”</a:t>
            </a:r>
          </a:p>
          <a:p>
            <a:pPr lvl="2"/>
            <a:r>
              <a:rPr lang="en-US" b="1" dirty="0"/>
              <a:t>VERY</a:t>
            </a:r>
            <a:r>
              <a:rPr lang="en-US" dirty="0"/>
              <a:t> abstract idea</a:t>
            </a:r>
          </a:p>
          <a:p>
            <a:pPr lvl="1"/>
            <a:r>
              <a:rPr lang="en-US" sz="2400" dirty="0"/>
              <a:t>Engineers </a:t>
            </a:r>
          </a:p>
          <a:p>
            <a:pPr lvl="2"/>
            <a:r>
              <a:rPr lang="en-US" dirty="0"/>
              <a:t>Take need…</a:t>
            </a:r>
          </a:p>
          <a:p>
            <a:pPr lvl="3"/>
            <a:r>
              <a:rPr lang="en-US" dirty="0">
                <a:sym typeface="Wingdings" panose="05000000000000000000" pitchFamily="2" charset="2"/>
              </a:rPr>
              <a:t>R</a:t>
            </a:r>
            <a:r>
              <a:rPr lang="en-US" dirty="0"/>
              <a:t>efine into meaningful, manageable &amp; testable parts</a:t>
            </a:r>
          </a:p>
          <a:p>
            <a:pPr lvl="3"/>
            <a:r>
              <a:rPr lang="en-US" dirty="0"/>
              <a:t>Build it</a:t>
            </a:r>
          </a:p>
          <a:p>
            <a:pPr lvl="3"/>
            <a:r>
              <a:rPr lang="en-US" dirty="0"/>
              <a:t>Give it to consumers </a:t>
            </a:r>
          </a:p>
          <a:p>
            <a:pPr lvl="3"/>
            <a:r>
              <a:rPr lang="en-US" dirty="0"/>
              <a:t>Maintain &amp; Evolve it</a:t>
            </a:r>
          </a:p>
          <a:p>
            <a:pPr lvl="1"/>
            <a:r>
              <a:rPr lang="en-US" sz="2400" dirty="0"/>
              <a:t>Consumers use it</a:t>
            </a:r>
          </a:p>
        </p:txBody>
      </p:sp>
    </p:spTree>
    <p:extLst>
      <p:ext uri="{BB962C8B-B14F-4D97-AF65-F5344CB8AC3E}">
        <p14:creationId xmlns:p14="http://schemas.microsoft.com/office/powerpoint/2010/main" val="279083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Software Engineering?</a:t>
            </a:r>
          </a:p>
        </p:txBody>
      </p:sp>
      <p:sp>
        <p:nvSpPr>
          <p:cNvPr id="6" name="Text Placeholder 5"/>
          <p:cNvSpPr>
            <a:spLocks noGrp="1"/>
          </p:cNvSpPr>
          <p:nvPr>
            <p:ph type="body" idx="2"/>
          </p:nvPr>
        </p:nvSpPr>
        <p:spPr>
          <a:xfrm>
            <a:off x="914400" y="2713394"/>
            <a:ext cx="3352800" cy="4572000"/>
          </a:xfrm>
        </p:spPr>
        <p:txBody>
          <a:bodyPr>
            <a:normAutofit/>
          </a:bodyPr>
          <a:lstStyle/>
          <a:p>
            <a:r>
              <a:rPr lang="en-US" sz="2400" dirty="0"/>
              <a:t>Apply engineering to software development in systematic method.</a:t>
            </a:r>
          </a:p>
        </p:txBody>
      </p:sp>
      <p:pic>
        <p:nvPicPr>
          <p:cNvPr id="5" name="Content Placeholder 4" descr="Image result for software engineering graphics"/>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907902" y="1533382"/>
            <a:ext cx="6078340" cy="4781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60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Applicable Definitions of SE (1 of 3)</a:t>
            </a:r>
          </a:p>
        </p:txBody>
      </p:sp>
      <p:sp>
        <p:nvSpPr>
          <p:cNvPr id="3" name="Content Placeholder 2"/>
          <p:cNvSpPr>
            <a:spLocks noGrp="1"/>
          </p:cNvSpPr>
          <p:nvPr>
            <p:ph idx="1"/>
          </p:nvPr>
        </p:nvSpPr>
        <p:spPr>
          <a:xfrm>
            <a:off x="1219200" y="2471493"/>
            <a:ext cx="10714653" cy="4929096"/>
          </a:xfrm>
        </p:spPr>
        <p:txBody>
          <a:bodyPr>
            <a:noAutofit/>
          </a:bodyPr>
          <a:lstStyle/>
          <a:p>
            <a:pPr lvl="1"/>
            <a:r>
              <a:rPr lang="en-US" sz="2400" dirty="0"/>
              <a:t>“…application of a systematic, disciplined, quantifiable approach to development, operation, and maintenance of software; that is, the application of engineering to software.” </a:t>
            </a:r>
          </a:p>
          <a:p>
            <a:pPr lvl="2"/>
            <a:endParaRPr lang="en-US" b="1" dirty="0"/>
          </a:p>
          <a:p>
            <a:pPr lvl="2"/>
            <a:r>
              <a:rPr lang="en-US" b="1" dirty="0"/>
              <a:t>** What is quantifiable? **</a:t>
            </a:r>
          </a:p>
        </p:txBody>
      </p:sp>
    </p:spTree>
    <p:extLst>
      <p:ext uri="{BB962C8B-B14F-4D97-AF65-F5344CB8AC3E}">
        <p14:creationId xmlns:p14="http://schemas.microsoft.com/office/powerpoint/2010/main" val="2351842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Applicable Definitions of SE (2 of 3)</a:t>
            </a:r>
          </a:p>
        </p:txBody>
      </p:sp>
      <p:sp>
        <p:nvSpPr>
          <p:cNvPr id="3" name="Content Placeholder 2"/>
          <p:cNvSpPr>
            <a:spLocks noGrp="1"/>
          </p:cNvSpPr>
          <p:nvPr>
            <p:ph idx="1"/>
          </p:nvPr>
        </p:nvSpPr>
        <p:spPr>
          <a:xfrm>
            <a:off x="995266" y="2548670"/>
            <a:ext cx="10363200" cy="4572000"/>
          </a:xfrm>
        </p:spPr>
        <p:txBody>
          <a:bodyPr/>
          <a:lstStyle/>
          <a:p>
            <a:pPr lvl="1"/>
            <a:r>
              <a:rPr lang="en-US" sz="2400" dirty="0"/>
              <a:t>“…establishment and use of sound engineering principles in order to </a:t>
            </a:r>
            <a:r>
              <a:rPr lang="en-US" sz="2400" u="sng" dirty="0"/>
              <a:t>economically</a:t>
            </a:r>
            <a:r>
              <a:rPr lang="en-US" sz="2400" dirty="0"/>
              <a:t> obtain software that is reliable and works efficiently on real machines.“</a:t>
            </a:r>
          </a:p>
          <a:p>
            <a:pPr lvl="2"/>
            <a:r>
              <a:rPr lang="en-US" b="1" dirty="0"/>
              <a:t>Why do we care about “economically obtained”?</a:t>
            </a:r>
            <a:endParaRPr lang="en-US" dirty="0"/>
          </a:p>
          <a:p>
            <a:endParaRPr lang="en-US" dirty="0"/>
          </a:p>
        </p:txBody>
      </p:sp>
    </p:spTree>
    <p:extLst>
      <p:ext uri="{BB962C8B-B14F-4D97-AF65-F5344CB8AC3E}">
        <p14:creationId xmlns:p14="http://schemas.microsoft.com/office/powerpoint/2010/main" val="2877012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Applicable Definitions of SE (3 of 3)</a:t>
            </a:r>
          </a:p>
        </p:txBody>
      </p:sp>
      <p:sp>
        <p:nvSpPr>
          <p:cNvPr id="3" name="Content Placeholder 2"/>
          <p:cNvSpPr>
            <a:spLocks noGrp="1"/>
          </p:cNvSpPr>
          <p:nvPr>
            <p:ph idx="1"/>
          </p:nvPr>
        </p:nvSpPr>
        <p:spPr>
          <a:xfrm>
            <a:off x="780661" y="2623314"/>
            <a:ext cx="10363200" cy="4572000"/>
          </a:xfrm>
        </p:spPr>
        <p:txBody>
          <a:bodyPr/>
          <a:lstStyle/>
          <a:p>
            <a:r>
              <a:rPr lang="en-US" sz="2400" dirty="0"/>
              <a:t>“…a concerted effort should be made to understand the problem before a software solution is developed.”</a:t>
            </a:r>
          </a:p>
          <a:p>
            <a:pPr lvl="1"/>
            <a:r>
              <a:rPr lang="en-US" sz="2400" b="1" dirty="0"/>
              <a:t>Why? Think about this quote as it applies to every day problem solving and not just SE.</a:t>
            </a:r>
          </a:p>
          <a:p>
            <a:endParaRPr lang="en-US" dirty="0"/>
          </a:p>
        </p:txBody>
      </p:sp>
    </p:spTree>
    <p:extLst>
      <p:ext uri="{BB962C8B-B14F-4D97-AF65-F5344CB8AC3E}">
        <p14:creationId xmlns:p14="http://schemas.microsoft.com/office/powerpoint/2010/main" val="732866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9306" y="545568"/>
            <a:ext cx="10972800" cy="1162050"/>
          </a:xfrm>
        </p:spPr>
        <p:txBody>
          <a:bodyPr/>
          <a:lstStyle/>
          <a:p>
            <a:r>
              <a:rPr lang="en-US" dirty="0"/>
              <a:t>How do you know it’s right? (1 of 2)</a:t>
            </a:r>
            <a:br>
              <a:rPr lang="en-US" dirty="0"/>
            </a:br>
            <a:endParaRPr lang="en-US" dirty="0"/>
          </a:p>
        </p:txBody>
      </p:sp>
      <p:sp>
        <p:nvSpPr>
          <p:cNvPr id="4" name="Text Placeholder 3"/>
          <p:cNvSpPr>
            <a:spLocks noGrp="1"/>
          </p:cNvSpPr>
          <p:nvPr>
            <p:ph type="body" idx="2"/>
          </p:nvPr>
        </p:nvSpPr>
        <p:spPr>
          <a:xfrm>
            <a:off x="485192" y="1240972"/>
            <a:ext cx="5784980" cy="5206482"/>
          </a:xfrm>
        </p:spPr>
        <p:txBody>
          <a:bodyPr>
            <a:normAutofit fontScale="92500" lnSpcReduction="10000"/>
          </a:bodyPr>
          <a:lstStyle/>
          <a:p>
            <a:pPr marL="397764" indent="-342900">
              <a:buFont typeface="Arial" panose="020B0604020202020204" pitchFamily="34" charset="0"/>
              <a:buChar char="•"/>
            </a:pPr>
            <a:r>
              <a:rPr lang="en-US" sz="2000" b="1" dirty="0"/>
              <a:t>How does developer know end product is right?  </a:t>
            </a:r>
          </a:p>
          <a:p>
            <a:pPr marL="797814" lvl="1" indent="-342900">
              <a:buFont typeface="Arial" panose="020B0604020202020204" pitchFamily="34" charset="0"/>
              <a:buChar char="•"/>
            </a:pPr>
            <a:r>
              <a:rPr lang="en-US" sz="1900" dirty="0"/>
              <a:t>“How do I know I built the software correctly?</a:t>
            </a:r>
          </a:p>
          <a:p>
            <a:pPr marL="1053846" lvl="2" indent="-342900">
              <a:buFont typeface="Arial" panose="020B0604020202020204" pitchFamily="34" charset="0"/>
              <a:buChar char="•"/>
            </a:pPr>
            <a:r>
              <a:rPr lang="en-US" sz="1900" b="1" u="sng" dirty="0"/>
              <a:t>*** Produces desired result *** </a:t>
            </a:r>
          </a:p>
          <a:p>
            <a:pPr lvl="3">
              <a:buFont typeface="Arial" panose="020B0604020202020204" pitchFamily="34" charset="0"/>
              <a:buChar char="•"/>
            </a:pPr>
            <a:r>
              <a:rPr lang="en-US" sz="1900" dirty="0"/>
              <a:t>Meaning – Does it do what the </a:t>
            </a:r>
            <a:r>
              <a:rPr lang="en-US" sz="1900" b="1" u="sng" dirty="0"/>
              <a:t>client(s) </a:t>
            </a:r>
            <a:r>
              <a:rPr lang="en-US" sz="1900" dirty="0"/>
              <a:t>thinks it is supposed to do?</a:t>
            </a:r>
          </a:p>
          <a:p>
            <a:pPr lvl="1">
              <a:buFont typeface="Arial" panose="020B0604020202020204" pitchFamily="34" charset="0"/>
              <a:buChar char="•"/>
            </a:pPr>
            <a:r>
              <a:rPr lang="en-US" sz="2200" b="1" dirty="0"/>
              <a:t>How it happens?</a:t>
            </a:r>
          </a:p>
          <a:p>
            <a:pPr lvl="2">
              <a:buFont typeface="Arial" panose="020B0604020202020204" pitchFamily="34" charset="0"/>
              <a:buChar char="•"/>
            </a:pPr>
            <a:r>
              <a:rPr lang="en-US" sz="1900" dirty="0"/>
              <a:t>Work with clients, stakeholders, end users to understand needs</a:t>
            </a:r>
          </a:p>
          <a:p>
            <a:pPr lvl="3">
              <a:buFont typeface="Arial" panose="020B0604020202020204" pitchFamily="34" charset="0"/>
              <a:buChar char="•"/>
            </a:pPr>
            <a:r>
              <a:rPr lang="en-US" sz="1900" dirty="0"/>
              <a:t>Dream: End users </a:t>
            </a:r>
            <a:r>
              <a:rPr lang="en-US" sz="1900" u="sng" dirty="0"/>
              <a:t>should</a:t>
            </a:r>
            <a:r>
              <a:rPr lang="en-US" sz="1900" dirty="0"/>
              <a:t> understand needs and environment </a:t>
            </a:r>
          </a:p>
          <a:p>
            <a:pPr lvl="3">
              <a:buFont typeface="Arial" panose="020B0604020202020204" pitchFamily="34" charset="0"/>
              <a:buChar char="•"/>
            </a:pPr>
            <a:r>
              <a:rPr lang="en-US" sz="1900" dirty="0"/>
              <a:t>Reality: Customers don’t always understand their own needs</a:t>
            </a:r>
          </a:p>
          <a:p>
            <a:pPr marL="1595628" lvl="4" indent="-342900">
              <a:buFont typeface="Arial" panose="020B0604020202020204" pitchFamily="34" charset="0"/>
              <a:buChar char="•"/>
            </a:pPr>
            <a:r>
              <a:rPr lang="en-US" sz="1900" dirty="0"/>
              <a:t>Know what they don’t want OR only know what they want when they see it</a:t>
            </a:r>
          </a:p>
          <a:p>
            <a:pPr lvl="3">
              <a:buFont typeface="Arial" panose="020B0604020202020204" pitchFamily="34" charset="0"/>
              <a:buChar char="•"/>
            </a:pPr>
            <a:r>
              <a:rPr lang="en-US" sz="1900" dirty="0"/>
              <a:t>So </a:t>
            </a:r>
            <a:r>
              <a:rPr lang="en-US" sz="1900" dirty="0">
                <a:sym typeface="Wingdings" panose="05000000000000000000" pitchFamily="2" charset="2"/>
              </a:rPr>
              <a:t> engineers work </a:t>
            </a:r>
            <a:r>
              <a:rPr lang="en-US" sz="1900" dirty="0"/>
              <a:t>with client to refine idea into unambiguous requirements</a:t>
            </a:r>
          </a:p>
          <a:p>
            <a:pPr>
              <a:buFont typeface="Arial" panose="020B0604020202020204" pitchFamily="34" charset="0"/>
              <a:buChar char="•"/>
            </a:pPr>
            <a:endParaRPr lang="en-US" sz="2600" dirty="0"/>
          </a:p>
          <a:p>
            <a:endParaRPr lang="en-US" dirty="0"/>
          </a:p>
        </p:txBody>
      </p:sp>
      <p:pic>
        <p:nvPicPr>
          <p:cNvPr id="9" name="Content Placeholder 8"/>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35018" y="1971926"/>
            <a:ext cx="4556708" cy="3613941"/>
          </a:xfrm>
        </p:spPr>
      </p:pic>
    </p:spTree>
    <p:extLst>
      <p:ext uri="{BB962C8B-B14F-4D97-AF65-F5344CB8AC3E}">
        <p14:creationId xmlns:p14="http://schemas.microsoft.com/office/powerpoint/2010/main" val="48093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1551" y="502733"/>
            <a:ext cx="10363200" cy="914400"/>
          </a:xfrm>
        </p:spPr>
        <p:txBody>
          <a:bodyPr/>
          <a:lstStyle/>
          <a:p>
            <a:r>
              <a:rPr lang="en-US" dirty="0"/>
              <a:t>How do you know it’s right? (2 of 2)</a:t>
            </a:r>
            <a:br>
              <a:rPr lang="en-US" dirty="0"/>
            </a:br>
            <a:endParaRPr lang="en-US" dirty="0"/>
          </a:p>
        </p:txBody>
      </p:sp>
      <p:sp>
        <p:nvSpPr>
          <p:cNvPr id="3" name="Content Placeholder 2"/>
          <p:cNvSpPr>
            <a:spLocks noGrp="1"/>
          </p:cNvSpPr>
          <p:nvPr>
            <p:ph idx="1"/>
          </p:nvPr>
        </p:nvSpPr>
        <p:spPr>
          <a:xfrm>
            <a:off x="1237862" y="1970172"/>
            <a:ext cx="10363200" cy="4887828"/>
          </a:xfrm>
        </p:spPr>
        <p:txBody>
          <a:bodyPr>
            <a:normAutofit/>
          </a:bodyPr>
          <a:lstStyle/>
          <a:p>
            <a:r>
              <a:rPr lang="en-US" dirty="0"/>
              <a:t>How it happens? </a:t>
            </a:r>
            <a:r>
              <a:rPr lang="en-US" i="1" dirty="0"/>
              <a:t>(continued)</a:t>
            </a:r>
          </a:p>
          <a:p>
            <a:pPr lvl="1"/>
            <a:r>
              <a:rPr lang="en-US" dirty="0"/>
              <a:t> Developers apply industry standards appropriately</a:t>
            </a:r>
          </a:p>
          <a:p>
            <a:pPr lvl="2"/>
            <a:r>
              <a:rPr lang="en-US" dirty="0"/>
              <a:t>Un-ambiguous requirements</a:t>
            </a:r>
          </a:p>
          <a:p>
            <a:pPr lvl="2"/>
            <a:r>
              <a:rPr lang="en-US" dirty="0"/>
              <a:t>Sound design </a:t>
            </a:r>
          </a:p>
          <a:p>
            <a:pPr lvl="2"/>
            <a:r>
              <a:rPr lang="en-US" dirty="0"/>
              <a:t>Good coding standards</a:t>
            </a:r>
          </a:p>
          <a:p>
            <a:pPr lvl="2"/>
            <a:r>
              <a:rPr lang="en-US" dirty="0"/>
              <a:t>Thorough testing &amp; documentation</a:t>
            </a:r>
          </a:p>
          <a:p>
            <a:pPr lvl="2"/>
            <a:r>
              <a:rPr lang="en-US" dirty="0"/>
              <a:t>Simple deployment</a:t>
            </a:r>
          </a:p>
          <a:p>
            <a:pPr lvl="2"/>
            <a:r>
              <a:rPr lang="en-US" dirty="0"/>
              <a:t>Good support</a:t>
            </a:r>
          </a:p>
          <a:p>
            <a:pPr lvl="2"/>
            <a:endParaRPr lang="en-US" dirty="0"/>
          </a:p>
          <a:p>
            <a:pPr lvl="1"/>
            <a:r>
              <a:rPr lang="en-US" dirty="0"/>
              <a:t>Put these together </a:t>
            </a:r>
            <a:r>
              <a:rPr lang="en-US" dirty="0">
                <a:sym typeface="Wingdings" panose="05000000000000000000" pitchFamily="2" charset="2"/>
              </a:rPr>
              <a:t> </a:t>
            </a:r>
            <a:r>
              <a:rPr lang="en-US" dirty="0"/>
              <a:t>Leads us into processes….</a:t>
            </a:r>
          </a:p>
          <a:p>
            <a:endParaRPr lang="en-US" dirty="0"/>
          </a:p>
        </p:txBody>
      </p:sp>
    </p:spTree>
    <p:extLst>
      <p:ext uri="{BB962C8B-B14F-4D97-AF65-F5344CB8AC3E}">
        <p14:creationId xmlns:p14="http://schemas.microsoft.com/office/powerpoint/2010/main" val="2031182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Software Processes</a:t>
            </a:r>
          </a:p>
        </p:txBody>
      </p:sp>
      <p:sp>
        <p:nvSpPr>
          <p:cNvPr id="3" name="Content Placeholder 2"/>
          <p:cNvSpPr>
            <a:spLocks noGrp="1"/>
          </p:cNvSpPr>
          <p:nvPr>
            <p:ph idx="1"/>
          </p:nvPr>
        </p:nvSpPr>
        <p:spPr>
          <a:xfrm>
            <a:off x="677333" y="1389889"/>
            <a:ext cx="9739511" cy="4651474"/>
          </a:xfrm>
        </p:spPr>
        <p:txBody>
          <a:bodyPr>
            <a:normAutofit fontScale="92500" lnSpcReduction="10000"/>
          </a:bodyPr>
          <a:lstStyle/>
          <a:p>
            <a:r>
              <a:rPr lang="en-US" sz="2400" dirty="0"/>
              <a:t>Software Process	</a:t>
            </a:r>
          </a:p>
          <a:p>
            <a:pPr lvl="1"/>
            <a:r>
              <a:rPr lang="en-US" sz="2400" dirty="0"/>
              <a:t>What is a process?</a:t>
            </a:r>
          </a:p>
          <a:p>
            <a:pPr lvl="2"/>
            <a:r>
              <a:rPr lang="en-US" dirty="0"/>
              <a:t>Collection of activities, actions &amp; tasks</a:t>
            </a:r>
          </a:p>
          <a:p>
            <a:pPr lvl="3"/>
            <a:r>
              <a:rPr lang="en-US" sz="2400" dirty="0"/>
              <a:t>Activity – achieve broad objective</a:t>
            </a:r>
          </a:p>
          <a:p>
            <a:pPr lvl="3"/>
            <a:r>
              <a:rPr lang="en-US" sz="2400" dirty="0"/>
              <a:t>Action - encompasses set of tasks that produce major work product</a:t>
            </a:r>
          </a:p>
          <a:p>
            <a:pPr lvl="3"/>
            <a:r>
              <a:rPr lang="en-US" sz="2400" dirty="0"/>
              <a:t>Task – small well-defined objective with tangible outcome</a:t>
            </a:r>
          </a:p>
          <a:p>
            <a:pPr lvl="1"/>
            <a:r>
              <a:rPr lang="en-US" sz="2400" dirty="0"/>
              <a:t>Spitting of development project into phases</a:t>
            </a:r>
          </a:p>
          <a:p>
            <a:pPr lvl="2"/>
            <a:r>
              <a:rPr lang="en-US" dirty="0"/>
              <a:t>Intent </a:t>
            </a:r>
            <a:r>
              <a:rPr lang="en-US" dirty="0">
                <a:sym typeface="Wingdings" panose="05000000000000000000" pitchFamily="2" charset="2"/>
              </a:rPr>
              <a:t> Better planning and management</a:t>
            </a:r>
            <a:endParaRPr lang="en-US" sz="2400" dirty="0"/>
          </a:p>
          <a:p>
            <a:pPr lvl="1"/>
            <a:r>
              <a:rPr lang="en-US" dirty="0"/>
              <a:t>NOT rigid prescription for developing software </a:t>
            </a:r>
          </a:p>
          <a:p>
            <a:pPr lvl="1"/>
            <a:r>
              <a:rPr lang="en-US" dirty="0"/>
              <a:t>Adaptable approach </a:t>
            </a:r>
          </a:p>
          <a:p>
            <a:pPr lvl="2"/>
            <a:r>
              <a:rPr lang="en-US" dirty="0"/>
              <a:t>Enables and helps development team</a:t>
            </a:r>
          </a:p>
          <a:p>
            <a:pPr lvl="1"/>
            <a:endParaRPr lang="en-US" dirty="0"/>
          </a:p>
          <a:p>
            <a:pPr lvl="2"/>
            <a:endParaRPr lang="en-US" sz="2000" dirty="0"/>
          </a:p>
          <a:p>
            <a:pPr marL="914400" lvl="2" indent="0">
              <a:buNone/>
            </a:pPr>
            <a:endParaRPr lang="en-US" sz="1800" i="1" dirty="0"/>
          </a:p>
        </p:txBody>
      </p:sp>
    </p:spTree>
    <p:extLst>
      <p:ext uri="{BB962C8B-B14F-4D97-AF65-F5344CB8AC3E}">
        <p14:creationId xmlns:p14="http://schemas.microsoft.com/office/powerpoint/2010/main" val="149937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586709"/>
            <a:ext cx="10363200" cy="914400"/>
          </a:xfrm>
        </p:spPr>
        <p:txBody>
          <a:bodyPr/>
          <a:lstStyle/>
          <a:p>
            <a:r>
              <a:rPr lang="en-US" dirty="0"/>
              <a:t>AGENDA	</a:t>
            </a:r>
          </a:p>
        </p:txBody>
      </p:sp>
      <p:sp>
        <p:nvSpPr>
          <p:cNvPr id="3" name="Content Placeholder 2"/>
          <p:cNvSpPr>
            <a:spLocks noGrp="1"/>
          </p:cNvSpPr>
          <p:nvPr>
            <p:ph idx="1"/>
          </p:nvPr>
        </p:nvSpPr>
        <p:spPr/>
        <p:txBody>
          <a:bodyPr/>
          <a:lstStyle/>
          <a:p>
            <a:r>
              <a:rPr lang="en-US" dirty="0"/>
              <a:t>Introductions</a:t>
            </a:r>
          </a:p>
          <a:p>
            <a:r>
              <a:rPr lang="en-US" dirty="0"/>
              <a:t>Course &amp; Project Overviews</a:t>
            </a:r>
          </a:p>
          <a:p>
            <a:pPr lvl="1"/>
            <a:r>
              <a:rPr lang="en-US" dirty="0"/>
              <a:t>Syllabus</a:t>
            </a:r>
          </a:p>
          <a:p>
            <a:r>
              <a:rPr lang="en-US" dirty="0"/>
              <a:t>Intro to SW Engineering </a:t>
            </a:r>
          </a:p>
          <a:p>
            <a:pPr lvl="1"/>
            <a:r>
              <a:rPr lang="en-US" dirty="0"/>
              <a:t>Group Exercise</a:t>
            </a:r>
          </a:p>
        </p:txBody>
      </p:sp>
    </p:spTree>
    <p:extLst>
      <p:ext uri="{BB962C8B-B14F-4D97-AF65-F5344CB8AC3E}">
        <p14:creationId xmlns:p14="http://schemas.microsoft.com/office/powerpoint/2010/main" val="1134656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2384" y="512064"/>
            <a:ext cx="10363200" cy="914400"/>
          </a:xfrm>
        </p:spPr>
        <p:txBody>
          <a:bodyPr/>
          <a:lstStyle/>
          <a:p>
            <a:r>
              <a:rPr lang="en-US" dirty="0"/>
              <a:t>Software Process Goals (1 of 3)</a:t>
            </a:r>
          </a:p>
        </p:txBody>
      </p:sp>
      <p:sp>
        <p:nvSpPr>
          <p:cNvPr id="3" name="Content Placeholder 2"/>
          <p:cNvSpPr>
            <a:spLocks noGrp="1"/>
          </p:cNvSpPr>
          <p:nvPr>
            <p:ph idx="1"/>
          </p:nvPr>
        </p:nvSpPr>
        <p:spPr>
          <a:xfrm>
            <a:off x="447868" y="1846048"/>
            <a:ext cx="10807959" cy="5011952"/>
          </a:xfrm>
        </p:spPr>
        <p:txBody>
          <a:bodyPr>
            <a:normAutofit/>
          </a:bodyPr>
          <a:lstStyle/>
          <a:p>
            <a:r>
              <a:rPr lang="en-US" sz="2200" dirty="0"/>
              <a:t>In the ideal world:</a:t>
            </a:r>
          </a:p>
          <a:p>
            <a:pPr lvl="1"/>
            <a:r>
              <a:rPr lang="en-US" sz="2200" dirty="0">
                <a:sym typeface="Wingdings" panose="05000000000000000000" pitchFamily="2" charset="2"/>
              </a:rPr>
              <a:t>Constant goal</a:t>
            </a:r>
          </a:p>
          <a:p>
            <a:pPr lvl="2"/>
            <a:r>
              <a:rPr lang="en-US" sz="2000" dirty="0">
                <a:sym typeface="Wingdings" panose="05000000000000000000" pitchFamily="2" charset="2"/>
              </a:rPr>
              <a:t>Find repeatable, predictable process that improves productivity and quality</a:t>
            </a:r>
          </a:p>
          <a:p>
            <a:pPr lvl="1"/>
            <a:r>
              <a:rPr lang="en-US" sz="2200" dirty="0">
                <a:sym typeface="Wingdings" panose="05000000000000000000" pitchFamily="2" charset="2"/>
              </a:rPr>
              <a:t>Process should be:</a:t>
            </a:r>
          </a:p>
          <a:p>
            <a:pPr lvl="2"/>
            <a:r>
              <a:rPr lang="en-US" sz="2000" dirty="0">
                <a:sym typeface="Wingdings" panose="05000000000000000000" pitchFamily="2" charset="2"/>
              </a:rPr>
              <a:t>Agile </a:t>
            </a:r>
          </a:p>
          <a:p>
            <a:pPr lvl="2"/>
            <a:r>
              <a:rPr lang="en-US" sz="2000" dirty="0">
                <a:sym typeface="Wingdings" panose="05000000000000000000" pitchFamily="2" charset="2"/>
              </a:rPr>
              <a:t>Adaptable</a:t>
            </a:r>
          </a:p>
          <a:p>
            <a:pPr lvl="2"/>
            <a:r>
              <a:rPr lang="en-US" sz="2200" u="sng" dirty="0">
                <a:sym typeface="Wingdings" panose="05000000000000000000" pitchFamily="2" charset="2"/>
              </a:rPr>
              <a:t>One process does not fit all projects!</a:t>
            </a:r>
          </a:p>
          <a:p>
            <a:pPr lvl="3"/>
            <a:endParaRPr lang="en-US" sz="1600" dirty="0">
              <a:sym typeface="Wingdings" panose="05000000000000000000" pitchFamily="2" charset="2"/>
            </a:endParaRPr>
          </a:p>
          <a:p>
            <a:pPr lvl="2"/>
            <a:endParaRPr lang="en-US" sz="1800" dirty="0">
              <a:sym typeface="Wingdings" panose="05000000000000000000" pitchFamily="2" charset="2"/>
            </a:endParaRPr>
          </a:p>
          <a:p>
            <a:pPr lvl="3"/>
            <a:endParaRPr lang="en-US" sz="1600" dirty="0"/>
          </a:p>
          <a:p>
            <a:pPr lvl="1"/>
            <a:endParaRPr lang="en-US" sz="2000" dirty="0"/>
          </a:p>
        </p:txBody>
      </p:sp>
    </p:spTree>
    <p:extLst>
      <p:ext uri="{BB962C8B-B14F-4D97-AF65-F5344CB8AC3E}">
        <p14:creationId xmlns:p14="http://schemas.microsoft.com/office/powerpoint/2010/main" val="3644388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Process Goals (2 of 3)</a:t>
            </a:r>
          </a:p>
        </p:txBody>
      </p:sp>
      <p:sp>
        <p:nvSpPr>
          <p:cNvPr id="3" name="Content Placeholder 2"/>
          <p:cNvSpPr>
            <a:spLocks noGrp="1"/>
          </p:cNvSpPr>
          <p:nvPr>
            <p:ph idx="1"/>
          </p:nvPr>
        </p:nvSpPr>
        <p:spPr>
          <a:xfrm>
            <a:off x="520995" y="1426464"/>
            <a:ext cx="10767816" cy="4831920"/>
          </a:xfrm>
        </p:spPr>
        <p:txBody>
          <a:bodyPr>
            <a:normAutofit fontScale="92500" lnSpcReduction="20000"/>
          </a:bodyPr>
          <a:lstStyle/>
          <a:p>
            <a:r>
              <a:rPr lang="en-US" dirty="0">
                <a:sym typeface="Wingdings" panose="05000000000000000000" pitchFamily="2" charset="2"/>
              </a:rPr>
              <a:t>Things to consider when adapting a process</a:t>
            </a:r>
          </a:p>
          <a:p>
            <a:pPr lvl="1"/>
            <a:r>
              <a:rPr lang="en-US" sz="2200" dirty="0">
                <a:sym typeface="Wingdings" panose="05000000000000000000" pitchFamily="2" charset="2"/>
              </a:rPr>
              <a:t>Overall flow of activities, actions or tasks</a:t>
            </a:r>
          </a:p>
          <a:p>
            <a:pPr lvl="2"/>
            <a:r>
              <a:rPr lang="en-US" sz="2200" dirty="0">
                <a:sym typeface="Wingdings" panose="05000000000000000000" pitchFamily="2" charset="2"/>
              </a:rPr>
              <a:t>Dependencies between them</a:t>
            </a:r>
          </a:p>
          <a:p>
            <a:pPr lvl="1"/>
            <a:r>
              <a:rPr lang="en-US" sz="2200" dirty="0">
                <a:sym typeface="Wingdings" panose="05000000000000000000" pitchFamily="2" charset="2"/>
              </a:rPr>
              <a:t>Level of customer involvement</a:t>
            </a:r>
          </a:p>
          <a:p>
            <a:pPr lvl="2"/>
            <a:r>
              <a:rPr lang="en-US" sz="2200" dirty="0">
                <a:sym typeface="Wingdings" panose="05000000000000000000" pitchFamily="2" charset="2"/>
              </a:rPr>
              <a:t>How “technically-savvy” client is</a:t>
            </a:r>
          </a:p>
          <a:p>
            <a:pPr lvl="2"/>
            <a:r>
              <a:rPr lang="en-US" sz="2200" dirty="0">
                <a:sym typeface="Wingdings" panose="05000000000000000000" pitchFamily="2" charset="2"/>
              </a:rPr>
              <a:t>How “involved” client wants to be </a:t>
            </a:r>
          </a:p>
          <a:p>
            <a:pPr lvl="1"/>
            <a:r>
              <a:rPr lang="en-US" sz="2200" dirty="0">
                <a:sym typeface="Wingdings" panose="05000000000000000000" pitchFamily="2" charset="2"/>
              </a:rPr>
              <a:t>How well work products been identified</a:t>
            </a:r>
          </a:p>
          <a:p>
            <a:pPr lvl="2"/>
            <a:r>
              <a:rPr lang="en-US" sz="2200" dirty="0">
                <a:sym typeface="Wingdings" panose="05000000000000000000" pitchFamily="2" charset="2"/>
              </a:rPr>
              <a:t>i.e. Documentation, Diagrams, User guides, etc.</a:t>
            </a:r>
          </a:p>
          <a:p>
            <a:pPr lvl="1"/>
            <a:r>
              <a:rPr lang="en-US" sz="2200" dirty="0">
                <a:sym typeface="Wingdings" panose="05000000000000000000" pitchFamily="2" charset="2"/>
              </a:rPr>
              <a:t>Level of organization in team </a:t>
            </a:r>
          </a:p>
          <a:p>
            <a:pPr lvl="1"/>
            <a:r>
              <a:rPr lang="en-US" sz="2200" dirty="0">
                <a:sym typeface="Wingdings" panose="05000000000000000000" pitchFamily="2" charset="2"/>
              </a:rPr>
              <a:t>Degree to which team is “self-governed”</a:t>
            </a:r>
          </a:p>
          <a:p>
            <a:pPr lvl="2"/>
            <a:r>
              <a:rPr lang="en-US" sz="2200" dirty="0">
                <a:sym typeface="Wingdings" panose="05000000000000000000" pitchFamily="2" charset="2"/>
              </a:rPr>
              <a:t>Is management heavily involved in day-to-day activities or is team empowered to get the job done without constant oversight?</a:t>
            </a:r>
          </a:p>
          <a:p>
            <a:pPr lvl="1"/>
            <a:r>
              <a:rPr lang="en-US" sz="2200" dirty="0">
                <a:sym typeface="Wingdings" panose="05000000000000000000" pitchFamily="2" charset="2"/>
              </a:rPr>
              <a:t>Frequency of demos, deployments, etc.</a:t>
            </a:r>
          </a:p>
          <a:p>
            <a:pPr lvl="2"/>
            <a:r>
              <a:rPr lang="en-US" sz="2200" i="1" dirty="0">
                <a:sym typeface="Wingdings" panose="05000000000000000000" pitchFamily="2" charset="2"/>
              </a:rPr>
              <a:t>“Does client want to see something working periodically or do they want to just see the whole thing when it is done?”</a:t>
            </a:r>
          </a:p>
          <a:p>
            <a:endParaRPr lang="en-US" dirty="0"/>
          </a:p>
        </p:txBody>
      </p:sp>
    </p:spTree>
    <p:extLst>
      <p:ext uri="{BB962C8B-B14F-4D97-AF65-F5344CB8AC3E}">
        <p14:creationId xmlns:p14="http://schemas.microsoft.com/office/powerpoint/2010/main" val="380922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Process Goals (3 of 3)</a:t>
            </a:r>
          </a:p>
        </p:txBody>
      </p:sp>
      <p:sp>
        <p:nvSpPr>
          <p:cNvPr id="3" name="Content Placeholder 2"/>
          <p:cNvSpPr>
            <a:spLocks noGrp="1"/>
          </p:cNvSpPr>
          <p:nvPr>
            <p:ph idx="1"/>
          </p:nvPr>
        </p:nvSpPr>
        <p:spPr>
          <a:xfrm>
            <a:off x="531628" y="1426464"/>
            <a:ext cx="10775555" cy="5126376"/>
          </a:xfrm>
        </p:spPr>
        <p:txBody>
          <a:bodyPr>
            <a:normAutofit fontScale="92500" lnSpcReduction="10000"/>
          </a:bodyPr>
          <a:lstStyle/>
          <a:p>
            <a:r>
              <a:rPr lang="en-US" sz="2400" dirty="0">
                <a:sym typeface="Wingdings" panose="05000000000000000000" pitchFamily="2" charset="2"/>
              </a:rPr>
              <a:t>Things to consider when adapting a process</a:t>
            </a:r>
            <a:endParaRPr lang="en-US" sz="2200" u="sng" dirty="0"/>
          </a:p>
          <a:p>
            <a:pPr lvl="1"/>
            <a:r>
              <a:rPr lang="en-US" sz="2200" u="sng" dirty="0"/>
              <a:t>SHOULD NOT</a:t>
            </a:r>
          </a:p>
          <a:p>
            <a:pPr lvl="2"/>
            <a:r>
              <a:rPr lang="en-US" sz="2000" dirty="0"/>
              <a:t>Burden or hinder development team</a:t>
            </a:r>
          </a:p>
          <a:p>
            <a:pPr lvl="4"/>
            <a:r>
              <a:rPr lang="en-US" dirty="0">
                <a:sym typeface="Wingdings" panose="05000000000000000000" pitchFamily="2" charset="2"/>
              </a:rPr>
              <a:t>Meant to ease process of development</a:t>
            </a:r>
          </a:p>
          <a:p>
            <a:pPr lvl="4"/>
            <a:r>
              <a:rPr lang="en-US" dirty="0">
                <a:sym typeface="Wingdings" panose="05000000000000000000" pitchFamily="2" charset="2"/>
              </a:rPr>
              <a:t>Facilitate good communication</a:t>
            </a:r>
          </a:p>
          <a:p>
            <a:pPr lvl="5"/>
            <a:r>
              <a:rPr lang="en-US" sz="1900" dirty="0">
                <a:sym typeface="Wingdings" panose="05000000000000000000" pitchFamily="2" charset="2"/>
              </a:rPr>
              <a:t>Within team</a:t>
            </a:r>
          </a:p>
          <a:p>
            <a:pPr lvl="5"/>
            <a:r>
              <a:rPr lang="en-US" sz="1900" dirty="0">
                <a:sym typeface="Wingdings" panose="05000000000000000000" pitchFamily="2" charset="2"/>
              </a:rPr>
              <a:t>Between team &amp; client</a:t>
            </a:r>
          </a:p>
          <a:p>
            <a:pPr lvl="5"/>
            <a:r>
              <a:rPr lang="en-US" sz="1900" dirty="0">
                <a:sym typeface="Wingdings" panose="05000000000000000000" pitchFamily="2" charset="2"/>
              </a:rPr>
              <a:t>Between team &amp; management</a:t>
            </a:r>
            <a:endParaRPr lang="en-US" sz="1900" dirty="0"/>
          </a:p>
          <a:p>
            <a:pPr lvl="4"/>
            <a:r>
              <a:rPr lang="en-US" sz="1900" dirty="0"/>
              <a:t>Doesn’t always happen </a:t>
            </a:r>
          </a:p>
          <a:p>
            <a:pPr lvl="5"/>
            <a:r>
              <a:rPr lang="en-US" sz="1900" dirty="0">
                <a:sym typeface="Wingdings" panose="05000000000000000000" pitchFamily="2" charset="2"/>
              </a:rPr>
              <a:t>Sometimes companies get lost in process </a:t>
            </a:r>
          </a:p>
          <a:p>
            <a:pPr lvl="5"/>
            <a:r>
              <a:rPr lang="en-US" sz="1900" dirty="0">
                <a:sym typeface="Wingdings" panose="05000000000000000000" pitchFamily="2" charset="2"/>
              </a:rPr>
              <a:t>Forget why it was created in the first place </a:t>
            </a:r>
          </a:p>
          <a:p>
            <a:pPr lvl="6"/>
            <a:r>
              <a:rPr lang="en-US" sz="1900" dirty="0">
                <a:sym typeface="Wingdings" panose="05000000000000000000" pitchFamily="2" charset="2"/>
              </a:rPr>
              <a:t>Give structure</a:t>
            </a:r>
          </a:p>
          <a:p>
            <a:pPr lvl="6"/>
            <a:r>
              <a:rPr lang="en-US" sz="1900" dirty="0">
                <a:sym typeface="Wingdings" panose="05000000000000000000" pitchFamily="2" charset="2"/>
              </a:rPr>
              <a:t>Keep team members on same page with what is happening</a:t>
            </a:r>
            <a:endParaRPr lang="en-US" sz="1900" dirty="0"/>
          </a:p>
          <a:p>
            <a:pPr lvl="3"/>
            <a:r>
              <a:rPr lang="en-US" sz="2000" dirty="0"/>
              <a:t>Remember the Intent </a:t>
            </a:r>
          </a:p>
          <a:p>
            <a:pPr lvl="4"/>
            <a:r>
              <a:rPr lang="en-US" dirty="0"/>
              <a:t>Deliver quality software in timely manner that meets requirements</a:t>
            </a:r>
          </a:p>
          <a:p>
            <a:pPr lvl="4"/>
            <a:r>
              <a:rPr lang="en-US" dirty="0"/>
              <a:t>Stays within budget </a:t>
            </a:r>
            <a:r>
              <a:rPr lang="en-US" dirty="0">
                <a:sym typeface="Wingdings" panose="05000000000000000000" pitchFamily="2" charset="2"/>
              </a:rPr>
              <a:t> no good if it works but bankrupts company</a:t>
            </a:r>
            <a:endParaRPr lang="en-US" dirty="0"/>
          </a:p>
        </p:txBody>
      </p:sp>
    </p:spTree>
    <p:extLst>
      <p:ext uri="{BB962C8B-B14F-4D97-AF65-F5344CB8AC3E}">
        <p14:creationId xmlns:p14="http://schemas.microsoft.com/office/powerpoint/2010/main" val="3147024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2220" y="428089"/>
            <a:ext cx="10363200" cy="914400"/>
          </a:xfrm>
        </p:spPr>
        <p:txBody>
          <a:bodyPr/>
          <a:lstStyle/>
          <a:p>
            <a:r>
              <a:rPr lang="en-US" dirty="0"/>
              <a:t>Essence of software engineering</a:t>
            </a:r>
          </a:p>
        </p:txBody>
      </p:sp>
      <p:sp>
        <p:nvSpPr>
          <p:cNvPr id="3" name="Content Placeholder 2"/>
          <p:cNvSpPr>
            <a:spLocks noGrp="1"/>
          </p:cNvSpPr>
          <p:nvPr>
            <p:ph idx="1"/>
          </p:nvPr>
        </p:nvSpPr>
        <p:spPr>
          <a:xfrm>
            <a:off x="1362822" y="1181094"/>
            <a:ext cx="9461533" cy="4731740"/>
          </a:xfrm>
        </p:spPr>
        <p:txBody>
          <a:bodyPr>
            <a:normAutofit fontScale="92500" lnSpcReduction="10000"/>
          </a:bodyPr>
          <a:lstStyle/>
          <a:p>
            <a:endParaRPr lang="en-US" sz="2800" dirty="0"/>
          </a:p>
          <a:p>
            <a:r>
              <a:rPr lang="en-US" sz="2800" dirty="0"/>
              <a:t> Understand problem</a:t>
            </a:r>
          </a:p>
          <a:p>
            <a:pPr lvl="1"/>
            <a:r>
              <a:rPr lang="en-US" dirty="0"/>
              <a:t>Communication and analysis</a:t>
            </a:r>
          </a:p>
          <a:p>
            <a:r>
              <a:rPr lang="en-US" sz="2800" dirty="0"/>
              <a:t> Plan solution </a:t>
            </a:r>
          </a:p>
          <a:p>
            <a:pPr lvl="1"/>
            <a:r>
              <a:rPr lang="en-US" dirty="0"/>
              <a:t>Modeling and software design </a:t>
            </a:r>
          </a:p>
          <a:p>
            <a:r>
              <a:rPr lang="en-US" sz="2800" dirty="0"/>
              <a:t> Carry out plan</a:t>
            </a:r>
          </a:p>
          <a:p>
            <a:pPr lvl="1"/>
            <a:r>
              <a:rPr lang="en-US" dirty="0"/>
              <a:t>Implement code</a:t>
            </a:r>
          </a:p>
          <a:p>
            <a:r>
              <a:rPr lang="en-US" sz="2800" dirty="0"/>
              <a:t> Examine result(s) for accuracy </a:t>
            </a:r>
          </a:p>
          <a:p>
            <a:pPr lvl="1"/>
            <a:r>
              <a:rPr lang="en-US" dirty="0"/>
              <a:t>Testing and quality assurance</a:t>
            </a:r>
          </a:p>
          <a:p>
            <a:r>
              <a:rPr lang="en-US" sz="2800" dirty="0"/>
              <a:t>Delivery/Deployment</a:t>
            </a:r>
          </a:p>
          <a:p>
            <a:pPr lvl="1"/>
            <a:r>
              <a:rPr lang="en-US" dirty="0"/>
              <a:t>Give it to client</a:t>
            </a:r>
          </a:p>
          <a:p>
            <a:endParaRPr lang="en-US" sz="2400" dirty="0"/>
          </a:p>
        </p:txBody>
      </p:sp>
    </p:spTree>
    <p:extLst>
      <p:ext uri="{BB962C8B-B14F-4D97-AF65-F5344CB8AC3E}">
        <p14:creationId xmlns:p14="http://schemas.microsoft.com/office/powerpoint/2010/main" val="151797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Models  (1 of 2)</a:t>
            </a:r>
          </a:p>
        </p:txBody>
      </p:sp>
      <p:sp>
        <p:nvSpPr>
          <p:cNvPr id="3" name="Content Placeholder 2"/>
          <p:cNvSpPr>
            <a:spLocks noGrp="1"/>
          </p:cNvSpPr>
          <p:nvPr>
            <p:ph sz="half" idx="1"/>
          </p:nvPr>
        </p:nvSpPr>
        <p:spPr/>
        <p:txBody>
          <a:bodyPr/>
          <a:lstStyle/>
          <a:p>
            <a:r>
              <a:rPr lang="en-US" dirty="0"/>
              <a:t>Prescriptive</a:t>
            </a:r>
          </a:p>
          <a:p>
            <a:pPr lvl="1"/>
            <a:r>
              <a:rPr lang="en-US" dirty="0"/>
              <a:t>Well-defined steps and tasks</a:t>
            </a:r>
          </a:p>
          <a:p>
            <a:pPr lvl="1"/>
            <a:r>
              <a:rPr lang="en-US" dirty="0"/>
              <a:t>Intent</a:t>
            </a:r>
          </a:p>
          <a:p>
            <a:pPr lvl="2"/>
            <a:r>
              <a:rPr lang="en-US" dirty="0"/>
              <a:t>Better quality product delivered on time and within budget</a:t>
            </a:r>
          </a:p>
          <a:p>
            <a:pPr lvl="2"/>
            <a:r>
              <a:rPr lang="en-US" dirty="0"/>
              <a:t>More manageable project</a:t>
            </a:r>
          </a:p>
          <a:p>
            <a:pPr lvl="1"/>
            <a:r>
              <a:rPr lang="en-US" dirty="0"/>
              <a:t>Outcome of incorrect use</a:t>
            </a:r>
          </a:p>
          <a:p>
            <a:pPr lvl="2"/>
            <a:r>
              <a:rPr lang="en-US" dirty="0"/>
              <a:t>Objectives NOT achieved</a:t>
            </a:r>
          </a:p>
          <a:p>
            <a:pPr lvl="2"/>
            <a:r>
              <a:rPr lang="en-US" dirty="0"/>
              <a:t>Can increase level of bureaucracy</a:t>
            </a:r>
          </a:p>
          <a:p>
            <a:endParaRPr lang="en-US" dirty="0"/>
          </a:p>
        </p:txBody>
      </p:sp>
      <p:pic>
        <p:nvPicPr>
          <p:cNvPr id="2050" name="Picture 2" descr="Waterfall Model                          (Diagram)CommunicationProject initiation Requirements   gathering                ..."/>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37754" y="1426464"/>
            <a:ext cx="538480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707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Models (2 of 2)</a:t>
            </a:r>
          </a:p>
        </p:txBody>
      </p:sp>
      <p:sp>
        <p:nvSpPr>
          <p:cNvPr id="3" name="Content Placeholder 2"/>
          <p:cNvSpPr>
            <a:spLocks noGrp="1"/>
          </p:cNvSpPr>
          <p:nvPr>
            <p:ph sz="half" idx="1"/>
          </p:nvPr>
        </p:nvSpPr>
        <p:spPr/>
        <p:txBody>
          <a:bodyPr/>
          <a:lstStyle/>
          <a:p>
            <a:r>
              <a:rPr lang="en-US" dirty="0"/>
              <a:t>Agile</a:t>
            </a:r>
          </a:p>
          <a:p>
            <a:pPr lvl="1"/>
            <a:r>
              <a:rPr lang="en-US" dirty="0"/>
              <a:t>Focus is maneuverability and adaptability</a:t>
            </a:r>
          </a:p>
          <a:p>
            <a:pPr lvl="1"/>
            <a:r>
              <a:rPr lang="en-US" dirty="0"/>
              <a:t>Informal </a:t>
            </a:r>
            <a:r>
              <a:rPr lang="en-US" dirty="0">
                <a:sym typeface="Wingdings" panose="05000000000000000000" pitchFamily="2" charset="2"/>
              </a:rPr>
              <a:t> emphasize project agility</a:t>
            </a:r>
          </a:p>
          <a:p>
            <a:pPr lvl="2"/>
            <a:r>
              <a:rPr lang="en-US" dirty="0">
                <a:sym typeface="Wingdings" panose="05000000000000000000" pitchFamily="2" charset="2"/>
              </a:rPr>
              <a:t>Use set of principles to create less rigid process</a:t>
            </a:r>
          </a:p>
          <a:p>
            <a:pPr lvl="2"/>
            <a:r>
              <a:rPr lang="en-US" dirty="0">
                <a:sym typeface="Wingdings" panose="05000000000000000000" pitchFamily="2" charset="2"/>
              </a:rPr>
              <a:t>Often iterative</a:t>
            </a:r>
            <a:endParaRPr lang="en-US" dirty="0"/>
          </a:p>
        </p:txBody>
      </p:sp>
      <p:sp>
        <p:nvSpPr>
          <p:cNvPr id="4" name="Content Placeholder 3"/>
          <p:cNvSpPr>
            <a:spLocks noGrp="1"/>
          </p:cNvSpPr>
          <p:nvPr>
            <p:ph sz="half" idx="2"/>
          </p:nvPr>
        </p:nvSpPr>
        <p:spPr/>
        <p:txBody>
          <a:bodyPr/>
          <a:lstStyle/>
          <a:p>
            <a:endParaRPr lang="en-US"/>
          </a:p>
        </p:txBody>
      </p:sp>
      <p:pic>
        <p:nvPicPr>
          <p:cNvPr id="1026" name="Picture 2" descr="Image result for &quot;agile process model&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25" y="1835816"/>
            <a:ext cx="533400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965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412" y="297460"/>
            <a:ext cx="10363200" cy="914400"/>
          </a:xfrm>
        </p:spPr>
        <p:txBody>
          <a:bodyPr/>
          <a:lstStyle/>
          <a:p>
            <a:pPr algn="ctr"/>
            <a:r>
              <a:rPr lang="en-US" dirty="0"/>
              <a:t>General Process Framework (1 of 3)</a:t>
            </a:r>
          </a:p>
        </p:txBody>
      </p:sp>
      <p:sp>
        <p:nvSpPr>
          <p:cNvPr id="3" name="Content Placeholder 2"/>
          <p:cNvSpPr>
            <a:spLocks noGrp="1"/>
          </p:cNvSpPr>
          <p:nvPr>
            <p:ph idx="1"/>
          </p:nvPr>
        </p:nvSpPr>
        <p:spPr>
          <a:xfrm>
            <a:off x="242596" y="1053240"/>
            <a:ext cx="11107454" cy="5191627"/>
          </a:xfrm>
        </p:spPr>
        <p:txBody>
          <a:bodyPr>
            <a:noAutofit/>
          </a:bodyPr>
          <a:lstStyle/>
          <a:p>
            <a:endParaRPr lang="en-US" sz="2200" dirty="0"/>
          </a:p>
          <a:p>
            <a:r>
              <a:rPr lang="en-US" sz="2800" b="1" dirty="0"/>
              <a:t>Communication</a:t>
            </a:r>
          </a:p>
          <a:p>
            <a:pPr lvl="1"/>
            <a:r>
              <a:rPr lang="en-US" dirty="0"/>
              <a:t>Identify stakeholder objectives</a:t>
            </a:r>
          </a:p>
          <a:p>
            <a:pPr lvl="2"/>
            <a:r>
              <a:rPr lang="en-US" sz="2600" i="1" dirty="0"/>
              <a:t>What is my general problem or what does my client need?</a:t>
            </a:r>
          </a:p>
          <a:p>
            <a:pPr lvl="1"/>
            <a:r>
              <a:rPr lang="en-US" dirty="0"/>
              <a:t>Look for any unknowns</a:t>
            </a:r>
          </a:p>
          <a:p>
            <a:pPr lvl="2"/>
            <a:r>
              <a:rPr lang="en-US" sz="2600" i="1" dirty="0"/>
              <a:t>What don’t I know how to do?</a:t>
            </a:r>
          </a:p>
          <a:p>
            <a:pPr lvl="2"/>
            <a:r>
              <a:rPr lang="en-US" sz="2600" i="1" dirty="0"/>
              <a:t>What do I need to solve the problem?</a:t>
            </a:r>
          </a:p>
          <a:p>
            <a:pPr lvl="1"/>
            <a:r>
              <a:rPr lang="en-US" dirty="0"/>
              <a:t>Gather requirements (desired functionalities)</a:t>
            </a:r>
          </a:p>
          <a:p>
            <a:pPr lvl="2"/>
            <a:r>
              <a:rPr lang="en-US" sz="2600" dirty="0"/>
              <a:t>Become what developers agree to deliver to client</a:t>
            </a:r>
            <a:endParaRPr lang="en-US" dirty="0"/>
          </a:p>
          <a:p>
            <a:pPr lvl="1"/>
            <a:r>
              <a:rPr lang="en-US" dirty="0"/>
              <a:t>Identify: risks, required resources, work products, schedule, budget</a:t>
            </a:r>
          </a:p>
          <a:p>
            <a:pPr lvl="2"/>
            <a:endParaRPr lang="en-US" sz="2200" dirty="0"/>
          </a:p>
          <a:p>
            <a:pPr lvl="2"/>
            <a:endParaRPr lang="en-US" sz="2200" dirty="0"/>
          </a:p>
        </p:txBody>
      </p:sp>
    </p:spTree>
    <p:extLst>
      <p:ext uri="{BB962C8B-B14F-4D97-AF65-F5344CB8AC3E}">
        <p14:creationId xmlns:p14="http://schemas.microsoft.com/office/powerpoint/2010/main" val="1163645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Process Framework (2 of 3)</a:t>
            </a:r>
          </a:p>
        </p:txBody>
      </p:sp>
      <p:sp>
        <p:nvSpPr>
          <p:cNvPr id="3" name="Content Placeholder 2"/>
          <p:cNvSpPr>
            <a:spLocks noGrp="1"/>
          </p:cNvSpPr>
          <p:nvPr>
            <p:ph idx="1"/>
          </p:nvPr>
        </p:nvSpPr>
        <p:spPr>
          <a:xfrm>
            <a:off x="817984" y="1426464"/>
            <a:ext cx="10363200" cy="4572000"/>
          </a:xfrm>
        </p:spPr>
        <p:txBody>
          <a:bodyPr>
            <a:normAutofit fontScale="92500"/>
          </a:bodyPr>
          <a:lstStyle/>
          <a:p>
            <a:r>
              <a:rPr lang="en-US" b="1" dirty="0"/>
              <a:t>Planning</a:t>
            </a:r>
          </a:p>
          <a:p>
            <a:pPr lvl="1"/>
            <a:r>
              <a:rPr lang="en-US" dirty="0"/>
              <a:t>Identify parts of problem you have seen before</a:t>
            </a:r>
          </a:p>
          <a:p>
            <a:pPr lvl="2"/>
            <a:r>
              <a:rPr lang="en-US" dirty="0"/>
              <a:t>Patterns?</a:t>
            </a:r>
          </a:p>
          <a:p>
            <a:pPr lvl="2"/>
            <a:r>
              <a:rPr lang="en-US" dirty="0"/>
              <a:t>Existing code to implement part or all of task?</a:t>
            </a:r>
          </a:p>
          <a:p>
            <a:pPr lvl="3"/>
            <a:r>
              <a:rPr lang="en-US" sz="2400" dirty="0"/>
              <a:t>i.e. An existing library</a:t>
            </a:r>
          </a:p>
          <a:p>
            <a:pPr lvl="4"/>
            <a:r>
              <a:rPr lang="en-US" dirty="0"/>
              <a:t>For example – if your problem requires parsing a csv file then there is tons of code available online for free to handle this need already.  </a:t>
            </a:r>
          </a:p>
          <a:p>
            <a:pPr lvl="1"/>
            <a:r>
              <a:rPr lang="en-US" dirty="0"/>
              <a:t>Describe tasks (aka sub-problems) along with solution(s)</a:t>
            </a:r>
          </a:p>
          <a:p>
            <a:pPr lvl="1"/>
            <a:r>
              <a:rPr lang="en-US" dirty="0"/>
              <a:t>** MOST IMPORTANT - Before you start coding ask yourself:</a:t>
            </a:r>
          </a:p>
          <a:p>
            <a:pPr lvl="3"/>
            <a:r>
              <a:rPr lang="en-US" i="1" dirty="0"/>
              <a:t>“Do I have a solution planned that will let me implement in an effective matter? </a:t>
            </a:r>
          </a:p>
          <a:p>
            <a:pPr lvl="3"/>
            <a:r>
              <a:rPr lang="en-US" i="1" dirty="0"/>
              <a:t>“Are there major holes in my design?”</a:t>
            </a:r>
          </a:p>
        </p:txBody>
      </p:sp>
    </p:spTree>
    <p:extLst>
      <p:ext uri="{BB962C8B-B14F-4D97-AF65-F5344CB8AC3E}">
        <p14:creationId xmlns:p14="http://schemas.microsoft.com/office/powerpoint/2010/main" val="2086927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Process Framework (3 of 3)</a:t>
            </a:r>
          </a:p>
        </p:txBody>
      </p:sp>
      <p:sp>
        <p:nvSpPr>
          <p:cNvPr id="3" name="Content Placeholder 2"/>
          <p:cNvSpPr>
            <a:spLocks noGrp="1"/>
          </p:cNvSpPr>
          <p:nvPr>
            <p:ph idx="1"/>
          </p:nvPr>
        </p:nvSpPr>
        <p:spPr>
          <a:xfrm>
            <a:off x="724677" y="1522303"/>
            <a:ext cx="10686661" cy="4869166"/>
          </a:xfrm>
        </p:spPr>
        <p:txBody>
          <a:bodyPr>
            <a:normAutofit fontScale="70000" lnSpcReduction="20000"/>
          </a:bodyPr>
          <a:lstStyle/>
          <a:p>
            <a:r>
              <a:rPr lang="en-US" sz="3400" b="1" dirty="0"/>
              <a:t>Modelling</a:t>
            </a:r>
          </a:p>
          <a:p>
            <a:pPr lvl="1"/>
            <a:r>
              <a:rPr lang="en-US" sz="2800" dirty="0"/>
              <a:t>Helps to further clarify requirements and design that achieves the requirements</a:t>
            </a:r>
          </a:p>
          <a:p>
            <a:pPr lvl="1"/>
            <a:r>
              <a:rPr lang="en-US" sz="2800" dirty="0"/>
              <a:t>Class diagrams, flow charts, etc. </a:t>
            </a:r>
          </a:p>
          <a:p>
            <a:r>
              <a:rPr lang="en-US" sz="3400" b="1" dirty="0"/>
              <a:t>Construction (implementation)</a:t>
            </a:r>
          </a:p>
          <a:p>
            <a:pPr lvl="1"/>
            <a:r>
              <a:rPr lang="en-US" sz="2800" dirty="0"/>
              <a:t>Build it</a:t>
            </a:r>
          </a:p>
          <a:p>
            <a:pPr lvl="2"/>
            <a:r>
              <a:rPr lang="en-US" sz="2800" dirty="0"/>
              <a:t>Traceable to design model?</a:t>
            </a:r>
          </a:p>
          <a:p>
            <a:pPr lvl="1"/>
            <a:r>
              <a:rPr lang="en-US" sz="2800" dirty="0"/>
              <a:t>Test it</a:t>
            </a:r>
          </a:p>
          <a:p>
            <a:pPr lvl="2"/>
            <a:r>
              <a:rPr lang="en-US" sz="2800" dirty="0"/>
              <a:t>Verify each component is correct</a:t>
            </a:r>
          </a:p>
          <a:p>
            <a:pPr lvl="2"/>
            <a:r>
              <a:rPr lang="en-US" sz="2800" dirty="0"/>
              <a:t>Each component should be testable</a:t>
            </a:r>
          </a:p>
          <a:p>
            <a:pPr lvl="2"/>
            <a:r>
              <a:rPr lang="en-US" sz="2800" i="1" dirty="0"/>
              <a:t>*** Validate </a:t>
            </a:r>
            <a:r>
              <a:rPr lang="en-US" sz="2800" i="1" dirty="0">
                <a:sym typeface="Wingdings" panose="05000000000000000000" pitchFamily="2" charset="2"/>
              </a:rPr>
              <a:t> </a:t>
            </a:r>
            <a:r>
              <a:rPr lang="en-US" sz="2800" i="1" dirty="0"/>
              <a:t>“Does it meet the requirements?” ***</a:t>
            </a:r>
            <a:endParaRPr lang="en-US" sz="2800" dirty="0"/>
          </a:p>
          <a:p>
            <a:r>
              <a:rPr lang="en-US" sz="3400" b="1" dirty="0"/>
              <a:t>Deployment &amp; Post-Deployment</a:t>
            </a:r>
          </a:p>
          <a:p>
            <a:pPr lvl="1"/>
            <a:r>
              <a:rPr lang="en-US" sz="2800" dirty="0"/>
              <a:t>Finished product to customer</a:t>
            </a:r>
          </a:p>
          <a:p>
            <a:pPr lvl="1"/>
            <a:r>
              <a:rPr lang="en-US" sz="2800" dirty="0"/>
              <a:t>Customer feedback based on evaluation</a:t>
            </a:r>
          </a:p>
          <a:p>
            <a:pPr lvl="1"/>
            <a:r>
              <a:rPr lang="en-US" sz="2800" dirty="0"/>
              <a:t>Maintenance and Evolution of product</a:t>
            </a:r>
          </a:p>
          <a:p>
            <a:endParaRPr lang="en-US" dirty="0"/>
          </a:p>
        </p:txBody>
      </p:sp>
    </p:spTree>
    <p:extLst>
      <p:ext uri="{BB962C8B-B14F-4D97-AF65-F5344CB8AC3E}">
        <p14:creationId xmlns:p14="http://schemas.microsoft.com/office/powerpoint/2010/main" val="4137563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Software Engineering - Umbrella Activities </a:t>
            </a:r>
            <a:br>
              <a:rPr lang="en-US" dirty="0"/>
            </a:br>
            <a:endParaRPr lang="en-US" dirty="0"/>
          </a:p>
        </p:txBody>
      </p:sp>
      <p:sp>
        <p:nvSpPr>
          <p:cNvPr id="3" name="Content Placeholder 2"/>
          <p:cNvSpPr>
            <a:spLocks noGrp="1"/>
          </p:cNvSpPr>
          <p:nvPr>
            <p:ph idx="1"/>
          </p:nvPr>
        </p:nvSpPr>
        <p:spPr>
          <a:xfrm>
            <a:off x="920619" y="1426464"/>
            <a:ext cx="10363200" cy="4572000"/>
          </a:xfrm>
        </p:spPr>
        <p:txBody>
          <a:bodyPr>
            <a:normAutofit fontScale="77500" lnSpcReduction="20000"/>
          </a:bodyPr>
          <a:lstStyle/>
          <a:p>
            <a:r>
              <a:rPr lang="en-US" sz="3100" dirty="0"/>
              <a:t>Complement framework activities</a:t>
            </a:r>
          </a:p>
          <a:p>
            <a:r>
              <a:rPr lang="en-US" sz="3100" dirty="0"/>
              <a:t>Span across entire SDLC</a:t>
            </a:r>
          </a:p>
          <a:p>
            <a:pPr lvl="1"/>
            <a:r>
              <a:rPr lang="en-US" sz="2700" u="sng" dirty="0"/>
              <a:t>Risk management</a:t>
            </a:r>
            <a:r>
              <a:rPr lang="en-US" sz="2700" dirty="0"/>
              <a:t>: things that could go wrong and impact delivering product on time</a:t>
            </a:r>
          </a:p>
          <a:p>
            <a:pPr lvl="2"/>
            <a:r>
              <a:rPr lang="en-US" sz="2900" dirty="0"/>
              <a:t>Identify as early as possible</a:t>
            </a:r>
          </a:p>
          <a:p>
            <a:pPr lvl="1"/>
            <a:r>
              <a:rPr lang="en-US" sz="2700" u="sng" dirty="0"/>
              <a:t>Technical reviews:</a:t>
            </a:r>
            <a:r>
              <a:rPr lang="en-US" sz="2700" dirty="0"/>
              <a:t> assess SE work products in effort to find and fix issues before they are propagated to next activity. </a:t>
            </a:r>
          </a:p>
          <a:p>
            <a:pPr lvl="2"/>
            <a:r>
              <a:rPr lang="en-US" sz="2500" dirty="0"/>
              <a:t>Work product: </a:t>
            </a:r>
          </a:p>
          <a:p>
            <a:pPr lvl="1"/>
            <a:r>
              <a:rPr lang="en-US" sz="2700" u="sng" dirty="0"/>
              <a:t>Software configuration management</a:t>
            </a:r>
            <a:r>
              <a:rPr lang="en-US" sz="2700" dirty="0"/>
              <a:t> (SCM): manages effects of change throughout software process. </a:t>
            </a:r>
          </a:p>
          <a:p>
            <a:pPr lvl="1"/>
            <a:r>
              <a:rPr lang="en-US" sz="2700" u="sng" dirty="0"/>
              <a:t>Document Prep &amp; Production</a:t>
            </a:r>
            <a:r>
              <a:rPr lang="en-US" sz="2700" dirty="0"/>
              <a:t>: making hardcopies of all project planning and other activities</a:t>
            </a:r>
          </a:p>
          <a:p>
            <a:pPr lvl="1"/>
            <a:r>
              <a:rPr lang="en-US" sz="2700" u="sng" dirty="0"/>
              <a:t>Reusability Management</a:t>
            </a:r>
            <a:r>
              <a:rPr lang="en-US" sz="2700" dirty="0"/>
              <a:t>: define criteria for work product reuse; establish mechanisms to achieve component reuse</a:t>
            </a:r>
          </a:p>
          <a:p>
            <a:pPr lvl="1"/>
            <a:endParaRPr lang="en-US" dirty="0"/>
          </a:p>
        </p:txBody>
      </p:sp>
    </p:spTree>
    <p:extLst>
      <p:ext uri="{BB962C8B-B14F-4D97-AF65-F5344CB8AC3E}">
        <p14:creationId xmlns:p14="http://schemas.microsoft.com/office/powerpoint/2010/main" val="406640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546" y="708007"/>
            <a:ext cx="10363200" cy="914400"/>
          </a:xfrm>
        </p:spPr>
        <p:txBody>
          <a:bodyPr/>
          <a:lstStyle/>
          <a:p>
            <a:pPr algn="ctr"/>
            <a:r>
              <a:rPr lang="en-US" b="1" dirty="0"/>
              <a:t>My Background</a:t>
            </a:r>
          </a:p>
        </p:txBody>
      </p:sp>
      <p:sp>
        <p:nvSpPr>
          <p:cNvPr id="3" name="Content Placeholder 2"/>
          <p:cNvSpPr>
            <a:spLocks noGrp="1"/>
          </p:cNvSpPr>
          <p:nvPr>
            <p:ph idx="1"/>
          </p:nvPr>
        </p:nvSpPr>
        <p:spPr>
          <a:xfrm>
            <a:off x="827457" y="1838130"/>
            <a:ext cx="9461068" cy="3733800"/>
          </a:xfrm>
        </p:spPr>
        <p:txBody>
          <a:bodyPr>
            <a:normAutofit fontScale="85000" lnSpcReduction="20000"/>
          </a:bodyPr>
          <a:lstStyle/>
          <a:p>
            <a:r>
              <a:rPr lang="en-US" dirty="0"/>
              <a:t>Education</a:t>
            </a:r>
          </a:p>
          <a:p>
            <a:pPr lvl="1"/>
            <a:r>
              <a:rPr lang="en-US" dirty="0"/>
              <a:t>Towson University, Bachelor’s Computer Science, 2003</a:t>
            </a:r>
          </a:p>
          <a:p>
            <a:pPr lvl="1"/>
            <a:r>
              <a:rPr lang="en-US" dirty="0"/>
              <a:t>Loyola University, Master’s Software Engineering, 2009	</a:t>
            </a:r>
          </a:p>
          <a:p>
            <a:r>
              <a:rPr lang="en-US" dirty="0"/>
              <a:t>Career</a:t>
            </a:r>
          </a:p>
          <a:p>
            <a:pPr lvl="1"/>
            <a:r>
              <a:rPr lang="en-US" dirty="0"/>
              <a:t>Northrop Grumman - 2001 to 2006 </a:t>
            </a:r>
          </a:p>
          <a:p>
            <a:pPr lvl="1"/>
            <a:r>
              <a:rPr lang="en-US" dirty="0"/>
              <a:t>Orbit Logic Inc. – 2007 to 2009</a:t>
            </a:r>
          </a:p>
          <a:p>
            <a:pPr lvl="1"/>
            <a:r>
              <a:rPr lang="en-US" dirty="0"/>
              <a:t>ManTech – 2009 to 2010</a:t>
            </a:r>
          </a:p>
          <a:p>
            <a:pPr lvl="1"/>
            <a:r>
              <a:rPr lang="en-US" dirty="0"/>
              <a:t>CSC – 2010 to 2014</a:t>
            </a:r>
          </a:p>
          <a:p>
            <a:pPr lvl="1"/>
            <a:r>
              <a:rPr lang="en-US" dirty="0"/>
              <a:t>Brave New Markets – Spring 2014 to present</a:t>
            </a:r>
          </a:p>
          <a:p>
            <a:pPr lvl="1"/>
            <a:r>
              <a:rPr lang="en-US" dirty="0"/>
              <a:t>9</a:t>
            </a:r>
            <a:r>
              <a:rPr lang="en-US" baseline="30000" dirty="0"/>
              <a:t>th</a:t>
            </a:r>
            <a:r>
              <a:rPr lang="en-US" dirty="0"/>
              <a:t> semester at Towson – Fall 2014 to present</a:t>
            </a:r>
          </a:p>
        </p:txBody>
      </p:sp>
    </p:spTree>
    <p:extLst>
      <p:ext uri="{BB962C8B-B14F-4D97-AF65-F5344CB8AC3E}">
        <p14:creationId xmlns:p14="http://schemas.microsoft.com/office/powerpoint/2010/main" val="3504533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758" y="537070"/>
            <a:ext cx="9905998" cy="1478570"/>
          </a:xfrm>
        </p:spPr>
        <p:txBody>
          <a:bodyPr/>
          <a:lstStyle/>
          <a:p>
            <a:r>
              <a:rPr lang="en-US" dirty="0"/>
              <a:t>Tips for Successful SE projects (1 of 2)</a:t>
            </a:r>
          </a:p>
        </p:txBody>
      </p:sp>
      <p:sp>
        <p:nvSpPr>
          <p:cNvPr id="3" name="Content Placeholder 2"/>
          <p:cNvSpPr>
            <a:spLocks noGrp="1"/>
          </p:cNvSpPr>
          <p:nvPr>
            <p:ph idx="1"/>
          </p:nvPr>
        </p:nvSpPr>
        <p:spPr>
          <a:xfrm>
            <a:off x="537373" y="1750315"/>
            <a:ext cx="10178423" cy="5107685"/>
          </a:xfrm>
        </p:spPr>
        <p:txBody>
          <a:bodyPr>
            <a:normAutofit/>
          </a:bodyPr>
          <a:lstStyle/>
          <a:p>
            <a:pPr lvl="1"/>
            <a:r>
              <a:rPr lang="en-US" sz="2400" i="1" dirty="0"/>
              <a:t>The Reason It All Exists </a:t>
            </a:r>
          </a:p>
          <a:p>
            <a:pPr lvl="2"/>
            <a:r>
              <a:rPr lang="en-US" dirty="0"/>
              <a:t>Provide value to users</a:t>
            </a:r>
          </a:p>
          <a:p>
            <a:pPr lvl="1"/>
            <a:r>
              <a:rPr lang="en-US" sz="2400" i="1" dirty="0"/>
              <a:t>KISS (Keep It Simple, Stupid!) </a:t>
            </a:r>
            <a:endParaRPr lang="en-US" sz="2400" dirty="0"/>
          </a:p>
          <a:p>
            <a:pPr lvl="2"/>
            <a:r>
              <a:rPr lang="en-US" dirty="0"/>
              <a:t>Keep designs as simple as possible but not simpler </a:t>
            </a:r>
          </a:p>
          <a:p>
            <a:pPr lvl="2"/>
            <a:r>
              <a:rPr lang="en-US" dirty="0">
                <a:sym typeface="Wingdings" panose="05000000000000000000" pitchFamily="2" charset="2"/>
              </a:rPr>
              <a:t>Others need to understand and maintain it</a:t>
            </a:r>
          </a:p>
          <a:p>
            <a:pPr lvl="1"/>
            <a:r>
              <a:rPr lang="en-US" sz="2400" i="1" dirty="0"/>
              <a:t>Maintain Vision </a:t>
            </a:r>
            <a:endParaRPr lang="en-US" sz="2400" dirty="0"/>
          </a:p>
          <a:p>
            <a:pPr lvl="2"/>
            <a:r>
              <a:rPr lang="en-US" dirty="0"/>
              <a:t>Clear vision is essential to success of software project </a:t>
            </a:r>
            <a:endParaRPr lang="en-US" dirty="0">
              <a:sym typeface="Wingdings" panose="05000000000000000000" pitchFamily="2" charset="2"/>
            </a:endParaRPr>
          </a:p>
          <a:p>
            <a:pPr lvl="2"/>
            <a:r>
              <a:rPr lang="en-US" dirty="0">
                <a:sym typeface="Wingdings" panose="05000000000000000000" pitchFamily="2" charset="2"/>
              </a:rPr>
              <a:t>Always remember your end goal</a:t>
            </a:r>
            <a:endParaRPr lang="en-US" dirty="0"/>
          </a:p>
          <a:p>
            <a:pPr lvl="1"/>
            <a:endParaRPr lang="en-US" dirty="0">
              <a:sym typeface="Wingdings" panose="05000000000000000000" pitchFamily="2" charset="2"/>
            </a:endParaRPr>
          </a:p>
          <a:p>
            <a:pPr marL="457200" lvl="1" indent="0">
              <a:buNone/>
            </a:pPr>
            <a:endParaRPr lang="en-US" dirty="0"/>
          </a:p>
        </p:txBody>
      </p:sp>
    </p:spTree>
    <p:extLst>
      <p:ext uri="{BB962C8B-B14F-4D97-AF65-F5344CB8AC3E}">
        <p14:creationId xmlns:p14="http://schemas.microsoft.com/office/powerpoint/2010/main" val="250346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Successful SE projects (2 of 2)</a:t>
            </a:r>
          </a:p>
        </p:txBody>
      </p:sp>
      <p:sp>
        <p:nvSpPr>
          <p:cNvPr id="3" name="Content Placeholder 2"/>
          <p:cNvSpPr>
            <a:spLocks noGrp="1"/>
          </p:cNvSpPr>
          <p:nvPr>
            <p:ph idx="1"/>
          </p:nvPr>
        </p:nvSpPr>
        <p:spPr>
          <a:xfrm>
            <a:off x="789992" y="1578286"/>
            <a:ext cx="10363200" cy="4572000"/>
          </a:xfrm>
        </p:spPr>
        <p:txBody>
          <a:bodyPr>
            <a:normAutofit fontScale="92500" lnSpcReduction="10000"/>
          </a:bodyPr>
          <a:lstStyle/>
          <a:p>
            <a:r>
              <a:rPr lang="en-US" sz="2600" i="1" dirty="0"/>
              <a:t>What You Produce, Others Will Consume </a:t>
            </a:r>
            <a:endParaRPr lang="en-US" sz="2600" dirty="0"/>
          </a:p>
          <a:p>
            <a:pPr lvl="1"/>
            <a:r>
              <a:rPr lang="en-US" dirty="0"/>
              <a:t>Design software with thought that others need to understand it</a:t>
            </a:r>
          </a:p>
          <a:p>
            <a:r>
              <a:rPr lang="en-US" sz="2600" i="1" dirty="0"/>
              <a:t>Be Open to Future</a:t>
            </a:r>
          </a:p>
          <a:p>
            <a:pPr lvl="1"/>
            <a:r>
              <a:rPr lang="en-US" dirty="0"/>
              <a:t>Don’t design into corner</a:t>
            </a:r>
          </a:p>
          <a:p>
            <a:pPr lvl="1"/>
            <a:r>
              <a:rPr lang="en-US" dirty="0">
                <a:sym typeface="Wingdings" panose="05000000000000000000" pitchFamily="2" charset="2"/>
              </a:rPr>
              <a:t>Design to solve general problem not specific problem</a:t>
            </a:r>
          </a:p>
          <a:p>
            <a:r>
              <a:rPr lang="en-US" sz="2600" i="1" dirty="0">
                <a:sym typeface="Wingdings" panose="05000000000000000000" pitchFamily="2" charset="2"/>
              </a:rPr>
              <a:t>Plan for Reuse</a:t>
            </a:r>
          </a:p>
          <a:p>
            <a:pPr lvl="1"/>
            <a:r>
              <a:rPr lang="en-US" dirty="0">
                <a:sym typeface="Wingdings" panose="05000000000000000000" pitchFamily="2" charset="2"/>
              </a:rPr>
              <a:t>Saves time, effort and money</a:t>
            </a:r>
          </a:p>
          <a:p>
            <a:pPr lvl="1"/>
            <a:r>
              <a:rPr lang="en-US" dirty="0">
                <a:sym typeface="Wingdings" panose="05000000000000000000" pitchFamily="2" charset="2"/>
              </a:rPr>
              <a:t>Don’t re-invent the wheel</a:t>
            </a:r>
          </a:p>
          <a:p>
            <a:r>
              <a:rPr lang="en-US" sz="2600" i="1" dirty="0">
                <a:sym typeface="Wingdings" panose="05000000000000000000" pitchFamily="2" charset="2"/>
              </a:rPr>
              <a:t>Think</a:t>
            </a:r>
          </a:p>
          <a:p>
            <a:pPr lvl="1"/>
            <a:r>
              <a:rPr lang="en-US" dirty="0">
                <a:sym typeface="Wingdings" panose="05000000000000000000" pitchFamily="2" charset="2"/>
              </a:rPr>
              <a:t> Placing clear, complete thought before action almost always produces better results</a:t>
            </a:r>
          </a:p>
          <a:p>
            <a:endParaRPr lang="en-US" dirty="0"/>
          </a:p>
        </p:txBody>
      </p:sp>
    </p:spTree>
    <p:extLst>
      <p:ext uri="{BB962C8B-B14F-4D97-AF65-F5344CB8AC3E}">
        <p14:creationId xmlns:p14="http://schemas.microsoft.com/office/powerpoint/2010/main" val="4117721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3" y="399443"/>
            <a:ext cx="9905998" cy="1478570"/>
          </a:xfrm>
        </p:spPr>
        <p:txBody>
          <a:bodyPr/>
          <a:lstStyle/>
          <a:p>
            <a:pPr algn="ctr"/>
            <a:r>
              <a:rPr lang="en-US" dirty="0"/>
              <a:t>Software Engineering </a:t>
            </a:r>
          </a:p>
        </p:txBody>
      </p:sp>
      <p:sp>
        <p:nvSpPr>
          <p:cNvPr id="3" name="Content Placeholder 2"/>
          <p:cNvSpPr>
            <a:spLocks noGrp="1"/>
          </p:cNvSpPr>
          <p:nvPr>
            <p:ph idx="1"/>
          </p:nvPr>
        </p:nvSpPr>
        <p:spPr>
          <a:xfrm>
            <a:off x="528153" y="1263715"/>
            <a:ext cx="11020424" cy="5029200"/>
          </a:xfrm>
        </p:spPr>
        <p:txBody>
          <a:bodyPr>
            <a:normAutofit fontScale="92500" lnSpcReduction="10000"/>
          </a:bodyPr>
          <a:lstStyle/>
          <a:p>
            <a:r>
              <a:rPr lang="en-US" dirty="0"/>
              <a:t>Myths  - What’s wrong here?  Who said it?</a:t>
            </a:r>
          </a:p>
          <a:p>
            <a:pPr lvl="1"/>
            <a:r>
              <a:rPr lang="en-US" i="1" dirty="0"/>
              <a:t>“If the project is late then we can add more developers to catch up.”</a:t>
            </a:r>
          </a:p>
          <a:p>
            <a:pPr lvl="1"/>
            <a:r>
              <a:rPr lang="en-US" dirty="0"/>
              <a:t>“</a:t>
            </a:r>
            <a:r>
              <a:rPr lang="en-US" i="1" dirty="0"/>
              <a:t>Outsourcing saves money and  I don’t have to worry about that part of the project.”</a:t>
            </a:r>
          </a:p>
          <a:p>
            <a:pPr lvl="1"/>
            <a:r>
              <a:rPr lang="en-US" i="1" dirty="0"/>
              <a:t>“We already have a software procedures/standards guide. Isn't that enough documentation for developers and testers to do their job?”</a:t>
            </a:r>
          </a:p>
          <a:p>
            <a:pPr lvl="1"/>
            <a:r>
              <a:rPr lang="en-US" i="1" dirty="0"/>
              <a:t>“A general statement of objectives is sufficient to begin writing programs—we can fill in the details later.”</a:t>
            </a:r>
          </a:p>
          <a:p>
            <a:pPr lvl="1"/>
            <a:r>
              <a:rPr lang="en-US" i="1" dirty="0"/>
              <a:t>“Technical staff is interchangeable – if I have to fire one and hire another then no big deal.”</a:t>
            </a:r>
          </a:p>
          <a:p>
            <a:pPr lvl="1"/>
            <a:r>
              <a:rPr lang="en-US" i="1" dirty="0"/>
              <a:t>“I can’t test until the product is done.”</a:t>
            </a:r>
          </a:p>
          <a:p>
            <a:pPr lvl="1"/>
            <a:r>
              <a:rPr lang="en-US" i="1" dirty="0"/>
              <a:t>“The only deliverable for a successful project is a running program.”</a:t>
            </a:r>
          </a:p>
          <a:p>
            <a:pPr marL="457200" lvl="1" indent="0">
              <a:buNone/>
            </a:pPr>
            <a:endParaRPr lang="en-US" i="1" dirty="0"/>
          </a:p>
        </p:txBody>
      </p:sp>
    </p:spTree>
    <p:extLst>
      <p:ext uri="{BB962C8B-B14F-4D97-AF65-F5344CB8AC3E}">
        <p14:creationId xmlns:p14="http://schemas.microsoft.com/office/powerpoint/2010/main" val="3455833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2057" y="502734"/>
            <a:ext cx="10363200" cy="914400"/>
          </a:xfrm>
        </p:spPr>
        <p:txBody>
          <a:bodyPr/>
          <a:lstStyle/>
          <a:p>
            <a:r>
              <a:rPr lang="en-US" dirty="0"/>
              <a:t>Leading into requirements…</a:t>
            </a:r>
          </a:p>
        </p:txBody>
      </p:sp>
      <p:pic>
        <p:nvPicPr>
          <p:cNvPr id="4" name="Picture 2" descr="Image result for software engineering proces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53951" y="1324195"/>
            <a:ext cx="6808042" cy="5111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67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151" y="512064"/>
            <a:ext cx="10957249" cy="914400"/>
          </a:xfrm>
        </p:spPr>
        <p:txBody>
          <a:bodyPr/>
          <a:lstStyle/>
          <a:p>
            <a:pPr algn="ctr"/>
            <a:r>
              <a:rPr lang="en-US" dirty="0"/>
              <a:t>In-Class Exercise: Clarifying the Problem (1 of 3)</a:t>
            </a:r>
          </a:p>
        </p:txBody>
      </p:sp>
      <p:sp>
        <p:nvSpPr>
          <p:cNvPr id="3" name="Content Placeholder 2"/>
          <p:cNvSpPr>
            <a:spLocks noGrp="1"/>
          </p:cNvSpPr>
          <p:nvPr>
            <p:ph idx="1"/>
          </p:nvPr>
        </p:nvSpPr>
        <p:spPr>
          <a:xfrm>
            <a:off x="1219200" y="1503642"/>
            <a:ext cx="10363200" cy="4572000"/>
          </a:xfrm>
        </p:spPr>
        <p:txBody>
          <a:bodyPr>
            <a:normAutofit fontScale="92500" lnSpcReduction="10000"/>
          </a:bodyPr>
          <a:lstStyle/>
          <a:p>
            <a:r>
              <a:rPr lang="en-US" dirty="0"/>
              <a:t>Goals</a:t>
            </a:r>
          </a:p>
          <a:p>
            <a:pPr lvl="1"/>
            <a:r>
              <a:rPr lang="en-US" dirty="0"/>
              <a:t>Primary: </a:t>
            </a:r>
          </a:p>
          <a:p>
            <a:pPr lvl="2"/>
            <a:r>
              <a:rPr lang="en-US" dirty="0"/>
              <a:t>Get you thinking about what needs to be asked or clarified when working on a development project to resolve ambiguities, especially at the project start.  </a:t>
            </a:r>
          </a:p>
          <a:p>
            <a:pPr lvl="2"/>
            <a:r>
              <a:rPr lang="en-US" dirty="0"/>
              <a:t>Reinforce why it is important to NOT make assumptions about functionality</a:t>
            </a:r>
          </a:p>
          <a:p>
            <a:pPr lvl="1"/>
            <a:r>
              <a:rPr lang="en-US" dirty="0"/>
              <a:t>Secondary: </a:t>
            </a:r>
          </a:p>
          <a:p>
            <a:pPr lvl="2"/>
            <a:r>
              <a:rPr lang="en-US" dirty="0"/>
              <a:t>Allow you to meet with potential project teammates</a:t>
            </a:r>
          </a:p>
          <a:p>
            <a:r>
              <a:rPr lang="en-US" dirty="0"/>
              <a:t>Part I – Complete individually</a:t>
            </a:r>
          </a:p>
          <a:p>
            <a:r>
              <a:rPr lang="en-US" dirty="0"/>
              <a:t>Part II - Split into 2 groups (roughly 3-5 per team)</a:t>
            </a:r>
          </a:p>
          <a:p>
            <a:pPr lvl="1"/>
            <a:endParaRPr lang="en-US" dirty="0"/>
          </a:p>
        </p:txBody>
      </p:sp>
    </p:spTree>
    <p:extLst>
      <p:ext uri="{BB962C8B-B14F-4D97-AF65-F5344CB8AC3E}">
        <p14:creationId xmlns:p14="http://schemas.microsoft.com/office/powerpoint/2010/main" val="305188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55" y="512064"/>
            <a:ext cx="10742645" cy="914400"/>
          </a:xfrm>
        </p:spPr>
        <p:txBody>
          <a:bodyPr/>
          <a:lstStyle/>
          <a:p>
            <a:r>
              <a:rPr lang="en-US" dirty="0"/>
              <a:t>In-Class Exercise: Clarifying the Problem (2 of 3)</a:t>
            </a:r>
          </a:p>
        </p:txBody>
      </p:sp>
      <p:sp>
        <p:nvSpPr>
          <p:cNvPr id="3" name="Content Placeholder 2"/>
          <p:cNvSpPr>
            <a:spLocks noGrp="1"/>
          </p:cNvSpPr>
          <p:nvPr>
            <p:ph idx="1"/>
          </p:nvPr>
        </p:nvSpPr>
        <p:spPr>
          <a:xfrm>
            <a:off x="751367" y="1592174"/>
            <a:ext cx="10363200" cy="4572000"/>
          </a:xfrm>
        </p:spPr>
        <p:txBody>
          <a:bodyPr>
            <a:normAutofit lnSpcReduction="10000"/>
          </a:bodyPr>
          <a:lstStyle/>
          <a:p>
            <a:r>
              <a:rPr lang="en-US" dirty="0"/>
              <a:t>Part I: Illustrate importance of resolving ambiguities &amp; managing assumptions</a:t>
            </a:r>
          </a:p>
          <a:p>
            <a:pPr lvl="1"/>
            <a:r>
              <a:rPr lang="en-US" dirty="0"/>
              <a:t>Take the situation below and describe how you think the following will work:</a:t>
            </a:r>
          </a:p>
          <a:p>
            <a:pPr lvl="2"/>
            <a:r>
              <a:rPr lang="en-US" dirty="0"/>
              <a:t>User Registration</a:t>
            </a:r>
          </a:p>
          <a:p>
            <a:pPr lvl="2"/>
            <a:r>
              <a:rPr lang="en-US" dirty="0"/>
              <a:t>User Sign In</a:t>
            </a:r>
          </a:p>
          <a:p>
            <a:pPr lvl="2"/>
            <a:r>
              <a:rPr lang="en-US" dirty="0"/>
              <a:t>User Account Deactivation</a:t>
            </a:r>
          </a:p>
          <a:p>
            <a:pPr lvl="1"/>
            <a:r>
              <a:rPr lang="en-US" b="1" u="sng" dirty="0"/>
              <a:t>Situation</a:t>
            </a:r>
            <a:r>
              <a:rPr lang="en-US" dirty="0"/>
              <a:t>: A potential client approaches your company.  They need to have a basic user management added to their website.  Users should be able to register, sign-in and deactivate their accounts.</a:t>
            </a:r>
          </a:p>
        </p:txBody>
      </p:sp>
    </p:spTree>
    <p:extLst>
      <p:ext uri="{BB962C8B-B14F-4D97-AF65-F5344CB8AC3E}">
        <p14:creationId xmlns:p14="http://schemas.microsoft.com/office/powerpoint/2010/main" val="2898496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731" y="512064"/>
            <a:ext cx="10658669" cy="914400"/>
          </a:xfrm>
        </p:spPr>
        <p:txBody>
          <a:bodyPr/>
          <a:lstStyle/>
          <a:p>
            <a:r>
              <a:rPr lang="en-US" dirty="0"/>
              <a:t>In-Class Exercise: Clarifying the Problem (3 of 3)</a:t>
            </a:r>
          </a:p>
        </p:txBody>
      </p:sp>
      <p:sp>
        <p:nvSpPr>
          <p:cNvPr id="3" name="Content Placeholder 2"/>
          <p:cNvSpPr>
            <a:spLocks noGrp="1"/>
          </p:cNvSpPr>
          <p:nvPr>
            <p:ph idx="1"/>
          </p:nvPr>
        </p:nvSpPr>
        <p:spPr>
          <a:xfrm>
            <a:off x="625151" y="1231641"/>
            <a:ext cx="10957249" cy="5123919"/>
          </a:xfrm>
        </p:spPr>
        <p:txBody>
          <a:bodyPr/>
          <a:lstStyle/>
          <a:p>
            <a:r>
              <a:rPr lang="en-US" dirty="0"/>
              <a:t>Part II: Resolving ambiguities </a:t>
            </a:r>
          </a:p>
          <a:p>
            <a:pPr lvl="1"/>
            <a:r>
              <a:rPr lang="en-US" dirty="0"/>
              <a:t>Three situations per team (next slide)</a:t>
            </a:r>
          </a:p>
          <a:p>
            <a:pPr lvl="2"/>
            <a:r>
              <a:rPr lang="en-US" dirty="0"/>
              <a:t>Team 1 </a:t>
            </a:r>
            <a:r>
              <a:rPr lang="en-US" dirty="0">
                <a:sym typeface="Wingdings" panose="05000000000000000000" pitchFamily="2" charset="2"/>
              </a:rPr>
              <a:t></a:t>
            </a:r>
            <a:r>
              <a:rPr lang="en-US" dirty="0"/>
              <a:t> Situations 1, 2, 3</a:t>
            </a:r>
          </a:p>
          <a:p>
            <a:pPr lvl="2"/>
            <a:r>
              <a:rPr lang="en-US" dirty="0"/>
              <a:t>Team 2 </a:t>
            </a:r>
            <a:r>
              <a:rPr lang="en-US" dirty="0">
                <a:sym typeface="Wingdings" panose="05000000000000000000" pitchFamily="2" charset="2"/>
              </a:rPr>
              <a:t> Situations 4, 5, 6</a:t>
            </a:r>
            <a:endParaRPr lang="en-US" dirty="0"/>
          </a:p>
          <a:p>
            <a:pPr lvl="2"/>
            <a:r>
              <a:rPr lang="en-US" dirty="0"/>
              <a:t>Evaluate &amp; share:</a:t>
            </a:r>
          </a:p>
          <a:p>
            <a:pPr lvl="3"/>
            <a:r>
              <a:rPr lang="en-US" dirty="0"/>
              <a:t>Determine what you need clarified to start designing a solution </a:t>
            </a:r>
          </a:p>
          <a:p>
            <a:pPr lvl="4"/>
            <a:r>
              <a:rPr lang="en-US" dirty="0"/>
              <a:t>What questions should you ask the client?</a:t>
            </a:r>
          </a:p>
          <a:p>
            <a:pPr lvl="3"/>
            <a:r>
              <a:rPr lang="en-US" dirty="0"/>
              <a:t>Address risks </a:t>
            </a:r>
          </a:p>
          <a:p>
            <a:pPr lvl="4"/>
            <a:r>
              <a:rPr lang="en-US" dirty="0"/>
              <a:t>Try to identify areas where there could be problems</a:t>
            </a:r>
          </a:p>
          <a:p>
            <a:endParaRPr lang="en-US" dirty="0"/>
          </a:p>
        </p:txBody>
      </p:sp>
    </p:spTree>
    <p:extLst>
      <p:ext uri="{BB962C8B-B14F-4D97-AF65-F5344CB8AC3E}">
        <p14:creationId xmlns:p14="http://schemas.microsoft.com/office/powerpoint/2010/main" val="4203736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31683387"/>
              </p:ext>
            </p:extLst>
          </p:nvPr>
        </p:nvGraphicFramePr>
        <p:xfrm>
          <a:off x="71534" y="354563"/>
          <a:ext cx="12030269" cy="6202643"/>
        </p:xfrm>
        <a:graphic>
          <a:graphicData uri="http://schemas.openxmlformats.org/drawingml/2006/table">
            <a:tbl>
              <a:tblPr firstRow="1" bandRow="1">
                <a:tableStyleId>{5C22544A-7EE6-4342-B048-85BDC9FD1C3A}</a:tableStyleId>
              </a:tblPr>
              <a:tblGrid>
                <a:gridCol w="1065104">
                  <a:extLst>
                    <a:ext uri="{9D8B030D-6E8A-4147-A177-3AD203B41FA5}">
                      <a16:colId xmlns:a16="http://schemas.microsoft.com/office/drawing/2014/main" val="20000"/>
                    </a:ext>
                  </a:extLst>
                </a:gridCol>
                <a:gridCol w="10965165">
                  <a:extLst>
                    <a:ext uri="{9D8B030D-6E8A-4147-A177-3AD203B41FA5}">
                      <a16:colId xmlns:a16="http://schemas.microsoft.com/office/drawing/2014/main" val="20001"/>
                    </a:ext>
                  </a:extLst>
                </a:gridCol>
              </a:tblGrid>
              <a:tr h="707848">
                <a:tc>
                  <a:txBody>
                    <a:bodyPr/>
                    <a:lstStyle/>
                    <a:p>
                      <a:pPr algn="ctr"/>
                      <a:r>
                        <a:rPr lang="en-US" dirty="0"/>
                        <a:t>Group</a:t>
                      </a:r>
                    </a:p>
                  </a:txBody>
                  <a:tcPr/>
                </a:tc>
                <a:tc>
                  <a:txBody>
                    <a:bodyPr/>
                    <a:lstStyle/>
                    <a:p>
                      <a:pPr algn="ctr"/>
                      <a:r>
                        <a:rPr lang="en-US" dirty="0"/>
                        <a:t>Scenario</a:t>
                      </a:r>
                    </a:p>
                  </a:txBody>
                  <a:tcPr/>
                </a:tc>
                <a:extLst>
                  <a:ext uri="{0D108BD9-81ED-4DB2-BD59-A6C34878D82A}">
                    <a16:rowId xmlns:a16="http://schemas.microsoft.com/office/drawing/2014/main" val="10000"/>
                  </a:ext>
                </a:extLst>
              </a:tr>
              <a:tr h="626430">
                <a:tc>
                  <a:txBody>
                    <a:bodyPr/>
                    <a:lstStyle/>
                    <a:p>
                      <a:pPr algn="ctr"/>
                      <a:r>
                        <a:rPr lang="en-US" dirty="0"/>
                        <a:t>1</a:t>
                      </a:r>
                    </a:p>
                  </a:txBody>
                  <a:tcPr/>
                </a:tc>
                <a:tc>
                  <a:txBody>
                    <a:bodyPr/>
                    <a:lstStyle/>
                    <a:p>
                      <a:r>
                        <a:rPr lang="en-US" dirty="0"/>
                        <a:t>Your boss says the finance</a:t>
                      </a:r>
                      <a:r>
                        <a:rPr lang="en-US" baseline="0" dirty="0"/>
                        <a:t> department needs help creating an automated report generator for their</a:t>
                      </a:r>
                      <a:r>
                        <a:rPr lang="en-US" dirty="0"/>
                        <a:t> proprietary system.</a:t>
                      </a:r>
                    </a:p>
                  </a:txBody>
                  <a:tcPr/>
                </a:tc>
                <a:extLst>
                  <a:ext uri="{0D108BD9-81ED-4DB2-BD59-A6C34878D82A}">
                    <a16:rowId xmlns:a16="http://schemas.microsoft.com/office/drawing/2014/main" val="10001"/>
                  </a:ext>
                </a:extLst>
              </a:tr>
              <a:tr h="463336">
                <a:tc>
                  <a:txBody>
                    <a:bodyPr/>
                    <a:lstStyle/>
                    <a:p>
                      <a:pPr algn="ctr"/>
                      <a:r>
                        <a:rPr lang="en-US" dirty="0"/>
                        <a:t>2</a:t>
                      </a:r>
                    </a:p>
                  </a:txBody>
                  <a:tcPr/>
                </a:tc>
                <a:tc>
                  <a:txBody>
                    <a:bodyPr/>
                    <a:lstStyle/>
                    <a:p>
                      <a:r>
                        <a:rPr lang="en-US" dirty="0"/>
                        <a:t>A local doctor’s office</a:t>
                      </a:r>
                      <a:r>
                        <a:rPr lang="en-US" baseline="0" dirty="0"/>
                        <a:t> contacts your development company about modernizing their website to provide a complete online experience for their patients</a:t>
                      </a:r>
                      <a:r>
                        <a:rPr lang="en-US" dirty="0"/>
                        <a:t>. </a:t>
                      </a:r>
                    </a:p>
                  </a:txBody>
                  <a:tcPr/>
                </a:tc>
                <a:extLst>
                  <a:ext uri="{0D108BD9-81ED-4DB2-BD59-A6C34878D82A}">
                    <a16:rowId xmlns:a16="http://schemas.microsoft.com/office/drawing/2014/main" val="10002"/>
                  </a:ext>
                </a:extLst>
              </a:tr>
              <a:tr h="690465">
                <a:tc>
                  <a:txBody>
                    <a:bodyPr/>
                    <a:lstStyle/>
                    <a:p>
                      <a:pPr algn="ctr"/>
                      <a:r>
                        <a:rPr lang="en-US" dirty="0"/>
                        <a:t>3</a:t>
                      </a:r>
                    </a:p>
                  </a:txBody>
                  <a:tcPr/>
                </a:tc>
                <a:tc>
                  <a:txBody>
                    <a:bodyPr/>
                    <a:lstStyle/>
                    <a:p>
                      <a:r>
                        <a:rPr lang="en-US" dirty="0"/>
                        <a:t>Your new client</a:t>
                      </a:r>
                      <a:r>
                        <a:rPr lang="en-US" baseline="0" dirty="0"/>
                        <a:t> buys and sells small appliances; they have both a physical location and online presence.  Their website is modern albeit very simple, and they currently handle actual purchases only in their physical location. They have approached your team about adding an online store to their website.</a:t>
                      </a:r>
                      <a:endParaRPr lang="en-US" dirty="0"/>
                    </a:p>
                  </a:txBody>
                  <a:tcPr/>
                </a:tc>
                <a:extLst>
                  <a:ext uri="{0D108BD9-81ED-4DB2-BD59-A6C34878D82A}">
                    <a16:rowId xmlns:a16="http://schemas.microsoft.com/office/drawing/2014/main" val="10003"/>
                  </a:ext>
                </a:extLst>
              </a:tr>
              <a:tr h="660047">
                <a:tc>
                  <a:txBody>
                    <a:bodyPr/>
                    <a:lstStyle/>
                    <a:p>
                      <a:pPr algn="ctr"/>
                      <a:r>
                        <a:rPr lang="en-US" dirty="0"/>
                        <a:t>4</a:t>
                      </a:r>
                    </a:p>
                  </a:txBody>
                  <a:tcPr/>
                </a:tc>
                <a:tc>
                  <a:txBody>
                    <a:bodyPr/>
                    <a:lstStyle/>
                    <a:p>
                      <a:r>
                        <a:rPr lang="en-US" dirty="0"/>
                        <a:t>The largest client of your company wants to allow potential customers</a:t>
                      </a:r>
                      <a:r>
                        <a:rPr lang="en-US" baseline="0" dirty="0"/>
                        <a:t> to</a:t>
                      </a:r>
                      <a:r>
                        <a:rPr lang="en-US" dirty="0"/>
                        <a:t> view inventory for the closest location as well as map directions to the location.</a:t>
                      </a:r>
                    </a:p>
                  </a:txBody>
                  <a:tcPr/>
                </a:tc>
                <a:extLst>
                  <a:ext uri="{0D108BD9-81ED-4DB2-BD59-A6C34878D82A}">
                    <a16:rowId xmlns:a16="http://schemas.microsoft.com/office/drawing/2014/main" val="10004"/>
                  </a:ext>
                </a:extLst>
              </a:tr>
              <a:tr h="660047">
                <a:tc>
                  <a:txBody>
                    <a:bodyPr/>
                    <a:lstStyle/>
                    <a:p>
                      <a:pPr algn="ctr"/>
                      <a:r>
                        <a:rPr lang="en-US" dirty="0"/>
                        <a:t>5</a:t>
                      </a:r>
                    </a:p>
                  </a:txBody>
                  <a:tcPr/>
                </a:tc>
                <a:tc>
                  <a:txBody>
                    <a:bodyPr/>
                    <a:lstStyle/>
                    <a:p>
                      <a:r>
                        <a:rPr lang="en-US" dirty="0"/>
                        <a:t>A client has asked you how</a:t>
                      </a:r>
                      <a:r>
                        <a:rPr lang="en-US" baseline="0" dirty="0"/>
                        <a:t> complicated it would be to add a contact page to their website that will send their sales staff an email when a potential customer submits a request for information.</a:t>
                      </a:r>
                      <a:endParaRPr lang="en-US" dirty="0"/>
                    </a:p>
                  </a:txBody>
                  <a:tcPr/>
                </a:tc>
                <a:extLst>
                  <a:ext uri="{0D108BD9-81ED-4DB2-BD59-A6C34878D82A}">
                    <a16:rowId xmlns:a16="http://schemas.microsoft.com/office/drawing/2014/main" val="10005"/>
                  </a:ext>
                </a:extLst>
              </a:tr>
              <a:tr h="660047">
                <a:tc>
                  <a:txBody>
                    <a:bodyPr/>
                    <a:lstStyle/>
                    <a:p>
                      <a:pPr algn="ctr"/>
                      <a:r>
                        <a:rPr lang="en-US" dirty="0"/>
                        <a:t>6</a:t>
                      </a:r>
                    </a:p>
                  </a:txBody>
                  <a:tcPr/>
                </a:tc>
                <a:tc>
                  <a:txBody>
                    <a:bodyPr/>
                    <a:lstStyle/>
                    <a:p>
                      <a:r>
                        <a:rPr lang="en-US" dirty="0"/>
                        <a:t>A local</a:t>
                      </a:r>
                      <a:r>
                        <a:rPr lang="en-US" baseline="0" dirty="0"/>
                        <a:t> charity contacts your company. They have no online presence and want to help “getting their charity online”.</a:t>
                      </a:r>
                      <a:endParaRPr lang="en-US" dirty="0"/>
                    </a:p>
                  </a:txBody>
                  <a:tcPr/>
                </a:tc>
                <a:extLst>
                  <a:ext uri="{0D108BD9-81ED-4DB2-BD59-A6C34878D82A}">
                    <a16:rowId xmlns:a16="http://schemas.microsoft.com/office/drawing/2014/main" val="10006"/>
                  </a:ext>
                </a:extLst>
              </a:tr>
              <a:tr h="660047">
                <a:tc>
                  <a:txBody>
                    <a:bodyPr/>
                    <a:lstStyle/>
                    <a:p>
                      <a:pPr algn="ctr"/>
                      <a:endParaRPr lang="en-US" dirty="0"/>
                    </a:p>
                  </a:txBody>
                  <a:tcPr/>
                </a:tc>
                <a:tc>
                  <a:txBody>
                    <a:bodyPr/>
                    <a:lstStyle/>
                    <a:p>
                      <a:endParaRPr lang="en-US" dirty="0"/>
                    </a:p>
                  </a:txBody>
                  <a:tcPr/>
                </a:tc>
                <a:extLst>
                  <a:ext uri="{0D108BD9-81ED-4DB2-BD59-A6C34878D82A}">
                    <a16:rowId xmlns:a16="http://schemas.microsoft.com/office/drawing/2014/main" val="10007"/>
                  </a:ext>
                </a:extLst>
              </a:tr>
              <a:tr h="660047">
                <a:tc>
                  <a:txBody>
                    <a:bodyPr/>
                    <a:lstStyle/>
                    <a:p>
                      <a:pPr algn="ctr"/>
                      <a:endParaRPr lang="en-US" dirty="0"/>
                    </a:p>
                  </a:txBody>
                  <a:tcPr/>
                </a:tc>
                <a:tc>
                  <a:txBody>
                    <a:bodyPr/>
                    <a:lstStyle/>
                    <a:p>
                      <a:endParaRPr lang="en-US"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998851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a:t>
            </a:r>
          </a:p>
        </p:txBody>
      </p:sp>
      <p:sp>
        <p:nvSpPr>
          <p:cNvPr id="3" name="Content Placeholder 2"/>
          <p:cNvSpPr>
            <a:spLocks noGrp="1"/>
          </p:cNvSpPr>
          <p:nvPr>
            <p:ph idx="1"/>
          </p:nvPr>
        </p:nvSpPr>
        <p:spPr/>
        <p:txBody>
          <a:bodyPr>
            <a:normAutofit fontScale="47500" lnSpcReduction="20000"/>
          </a:bodyPr>
          <a:lstStyle/>
          <a:p>
            <a:r>
              <a:rPr lang="en-US" dirty="0">
                <a:hlinkClick r:id="rId2"/>
              </a:rPr>
              <a:t>https://en.wikipedia.org/wiki/Computer_program</a:t>
            </a:r>
            <a:endParaRPr lang="en-US" dirty="0"/>
          </a:p>
          <a:p>
            <a:r>
              <a:rPr lang="en-US" dirty="0">
                <a:hlinkClick r:id="rId3"/>
              </a:rPr>
              <a:t>https://www.ics.uci.edu/~ziv/ooad/intro_to_se/tsld006.htm</a:t>
            </a:r>
            <a:endParaRPr lang="en-US" dirty="0"/>
          </a:p>
          <a:p>
            <a:r>
              <a:rPr lang="en-US" dirty="0">
                <a:hlinkClick r:id="rId4"/>
              </a:rPr>
              <a:t>http://www.businessdictionary.com/definition/work-product.html</a:t>
            </a:r>
            <a:endParaRPr lang="en-US" dirty="0"/>
          </a:p>
          <a:p>
            <a:r>
              <a:rPr lang="en-US" dirty="0">
                <a:hlinkClick r:id="rId5"/>
              </a:rPr>
              <a:t>https://en.wikipedia.org/wiki/Software_engineering</a:t>
            </a:r>
            <a:endParaRPr lang="en-US" dirty="0"/>
          </a:p>
          <a:p>
            <a:r>
              <a:rPr lang="en-US" dirty="0">
                <a:hlinkClick r:id="rId6"/>
              </a:rPr>
              <a:t>http://www.rspa.com/spi/glossary.html</a:t>
            </a:r>
            <a:endParaRPr lang="en-US" dirty="0"/>
          </a:p>
          <a:p>
            <a:r>
              <a:rPr lang="en-US" dirty="0">
                <a:hlinkClick r:id="rId7"/>
              </a:rPr>
              <a:t>https://en.wikipedia.org/wiki/Software_development_process</a:t>
            </a:r>
            <a:endParaRPr lang="en-US" dirty="0"/>
          </a:p>
          <a:p>
            <a:r>
              <a:rPr lang="en-US" dirty="0">
                <a:hlinkClick r:id="rId8"/>
              </a:rPr>
              <a:t>https://www.quora.com/Why-are-Umbrella-activities-called-as-such-in-Software-Process-Framework</a:t>
            </a:r>
            <a:endParaRPr lang="en-US" dirty="0"/>
          </a:p>
          <a:p>
            <a:r>
              <a:rPr lang="en-US" dirty="0">
                <a:hlinkClick r:id="rId9"/>
              </a:rPr>
              <a:t>http://highered.mheducation.com/sites/0072853182/student_view0/chapter2/chapter_summary.html</a:t>
            </a:r>
            <a:endParaRPr lang="en-US" dirty="0"/>
          </a:p>
          <a:p>
            <a:r>
              <a:rPr lang="en-US" i="1" dirty="0"/>
              <a:t>www2.cs.siu.edu/~mengxia/Courses%20PPT/435/Chapter_01.ppt</a:t>
            </a:r>
          </a:p>
          <a:p>
            <a:r>
              <a:rPr lang="en-US" dirty="0">
                <a:hlinkClick r:id="rId10"/>
              </a:rPr>
              <a:t>http://www.tutorialspoint.com/sdlc/sdlc_agile_model.htm</a:t>
            </a:r>
            <a:endParaRPr lang="en-US" dirty="0"/>
          </a:p>
          <a:p>
            <a:r>
              <a:rPr lang="en-US" dirty="0">
                <a:hlinkClick r:id="rId11"/>
              </a:rPr>
              <a:t>http://www.slideshare.net/zeal123123/pressman-ch3prescriptiveprocessmodels-13798335</a:t>
            </a:r>
            <a:endParaRPr lang="en-US" dirty="0"/>
          </a:p>
          <a:p>
            <a:r>
              <a:rPr lang="en-US" dirty="0">
                <a:hlinkClick r:id="rId12"/>
              </a:rPr>
              <a:t>http://www.viewpoints-and-perspectives.info/home/stakeholders/</a:t>
            </a:r>
            <a:endParaRPr lang="en-US" dirty="0"/>
          </a:p>
          <a:p>
            <a:r>
              <a:rPr lang="en-US" dirty="0"/>
              <a:t>http://www.computerweekly.com/feature/Automate-testing-for-agile-quality </a:t>
            </a:r>
          </a:p>
          <a:p>
            <a:r>
              <a:rPr lang="en-US" dirty="0">
                <a:hlinkClick r:id="rId13"/>
              </a:rPr>
              <a:t>http://www.canstockphoto.com/software-engineering-3433099.html</a:t>
            </a:r>
            <a:endParaRPr lang="en-US" dirty="0"/>
          </a:p>
          <a:p>
            <a:r>
              <a:rPr lang="en-US" dirty="0">
                <a:hlinkClick r:id="rId14"/>
              </a:rPr>
              <a:t>http://www.slideshare.net/preetimishra14661/requirements-engineering-40421034</a:t>
            </a:r>
            <a:endParaRPr lang="en-US" dirty="0"/>
          </a:p>
          <a:p>
            <a:r>
              <a:rPr lang="en-US" dirty="0"/>
              <a:t>Text: </a:t>
            </a:r>
            <a:r>
              <a:rPr lang="en-US" dirty="0" err="1"/>
              <a:t>Ch</a:t>
            </a:r>
            <a:r>
              <a:rPr lang="en-US" dirty="0"/>
              <a:t> 1 &amp; 2</a:t>
            </a:r>
          </a:p>
          <a:p>
            <a:endParaRPr lang="en-US" dirty="0"/>
          </a:p>
          <a:p>
            <a:endParaRPr lang="en-US" dirty="0"/>
          </a:p>
        </p:txBody>
      </p:sp>
    </p:spTree>
    <p:extLst>
      <p:ext uri="{BB962C8B-B14F-4D97-AF65-F5344CB8AC3E}">
        <p14:creationId xmlns:p14="http://schemas.microsoft.com/office/powerpoint/2010/main" val="3940413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0518" y="487695"/>
            <a:ext cx="9905998" cy="1478570"/>
          </a:xfrm>
        </p:spPr>
        <p:txBody>
          <a:bodyPr/>
          <a:lstStyle/>
          <a:p>
            <a:pPr algn="ctr"/>
            <a:r>
              <a:rPr lang="en-US" b="1" dirty="0"/>
              <a:t>Syllabus &amp; General Information</a:t>
            </a:r>
          </a:p>
        </p:txBody>
      </p:sp>
      <p:sp>
        <p:nvSpPr>
          <p:cNvPr id="3" name="Content Placeholder 2"/>
          <p:cNvSpPr>
            <a:spLocks noGrp="1"/>
          </p:cNvSpPr>
          <p:nvPr>
            <p:ph idx="1"/>
          </p:nvPr>
        </p:nvSpPr>
        <p:spPr>
          <a:xfrm>
            <a:off x="425806" y="1562454"/>
            <a:ext cx="11172825" cy="5108934"/>
          </a:xfrm>
        </p:spPr>
        <p:txBody>
          <a:bodyPr>
            <a:normAutofit lnSpcReduction="10000"/>
          </a:bodyPr>
          <a:lstStyle/>
          <a:p>
            <a:r>
              <a:rPr lang="en-US" sz="2800" dirty="0"/>
              <a:t>Syllabus</a:t>
            </a:r>
          </a:p>
          <a:p>
            <a:pPr lvl="1"/>
            <a:r>
              <a:rPr lang="en-US" sz="2000" dirty="0"/>
              <a:t>Each class we cover a step in the SDLC (Software Development Lifecycle)</a:t>
            </a:r>
          </a:p>
          <a:p>
            <a:pPr marL="454914" lvl="1" indent="0">
              <a:buNone/>
            </a:pPr>
            <a:endParaRPr lang="en-US" sz="2000" dirty="0"/>
          </a:p>
          <a:p>
            <a:r>
              <a:rPr lang="en-US" sz="2800" dirty="0"/>
              <a:t>General Class Structure each week</a:t>
            </a:r>
          </a:p>
          <a:p>
            <a:pPr lvl="1"/>
            <a:r>
              <a:rPr lang="en-US" sz="2400" dirty="0"/>
              <a:t>Part I</a:t>
            </a:r>
          </a:p>
          <a:p>
            <a:pPr lvl="2"/>
            <a:r>
              <a:rPr lang="en-US" sz="2400" dirty="0">
                <a:sym typeface="Wingdings" panose="05000000000000000000" pitchFamily="2" charset="2"/>
              </a:rPr>
              <a:t>Lecture - Introduce New Topic (Step in SDLC)</a:t>
            </a:r>
          </a:p>
          <a:p>
            <a:pPr lvl="2"/>
            <a:r>
              <a:rPr lang="en-US" dirty="0">
                <a:sym typeface="Wingdings" panose="05000000000000000000" pitchFamily="2" charset="2"/>
              </a:rPr>
              <a:t>In-class Exercise (Usually in groups)</a:t>
            </a:r>
            <a:endParaRPr lang="en-US" sz="2400" dirty="0">
              <a:sym typeface="Wingdings" panose="05000000000000000000" pitchFamily="2" charset="2"/>
            </a:endParaRPr>
          </a:p>
          <a:p>
            <a:pPr lvl="1"/>
            <a:r>
              <a:rPr lang="en-US" sz="2400" dirty="0">
                <a:sym typeface="Wingdings" panose="05000000000000000000" pitchFamily="2" charset="2"/>
              </a:rPr>
              <a:t>Part II</a:t>
            </a:r>
          </a:p>
          <a:p>
            <a:pPr lvl="2"/>
            <a:r>
              <a:rPr lang="en-US" sz="2200" dirty="0">
                <a:sym typeface="Wingdings" panose="05000000000000000000" pitchFamily="2" charset="2"/>
              </a:rPr>
              <a:t>Group Project Assignment</a:t>
            </a:r>
          </a:p>
          <a:p>
            <a:pPr lvl="3"/>
            <a:r>
              <a:rPr lang="en-US" sz="2200" dirty="0">
                <a:sym typeface="Wingdings" panose="05000000000000000000" pitchFamily="2" charset="2"/>
              </a:rPr>
              <a:t>Apply new SDLC step to project</a:t>
            </a:r>
          </a:p>
          <a:p>
            <a:pPr lvl="3"/>
            <a:r>
              <a:rPr lang="en-US" sz="2200" dirty="0">
                <a:sym typeface="Wingdings" panose="05000000000000000000" pitchFamily="2" charset="2"/>
              </a:rPr>
              <a:t>All or nothing grading (unlimited submissions)</a:t>
            </a:r>
          </a:p>
          <a:p>
            <a:pPr lvl="3"/>
            <a:r>
              <a:rPr lang="en-US" dirty="0">
                <a:sym typeface="Wingdings" panose="05000000000000000000" pitchFamily="2" charset="2"/>
              </a:rPr>
              <a:t>Unless we do not meet as groups, attendance will be taken at this time.</a:t>
            </a:r>
            <a:endParaRPr lang="en-US" sz="2200" dirty="0">
              <a:sym typeface="Wingdings" panose="05000000000000000000" pitchFamily="2" charset="2"/>
            </a:endParaRPr>
          </a:p>
          <a:p>
            <a:pPr lvl="1"/>
            <a:endParaRPr lang="en-US" sz="2400" dirty="0"/>
          </a:p>
          <a:p>
            <a:pPr marL="0" indent="0">
              <a:buNone/>
            </a:pPr>
            <a:endParaRPr lang="en-US" sz="2400" dirty="0"/>
          </a:p>
        </p:txBody>
      </p:sp>
    </p:spTree>
    <p:extLst>
      <p:ext uri="{BB962C8B-B14F-4D97-AF65-F5344CB8AC3E}">
        <p14:creationId xmlns:p14="http://schemas.microsoft.com/office/powerpoint/2010/main" val="1562759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8204" y="465411"/>
            <a:ext cx="10363200" cy="914400"/>
          </a:xfrm>
        </p:spPr>
        <p:txBody>
          <a:bodyPr/>
          <a:lstStyle/>
          <a:p>
            <a:r>
              <a:rPr lang="en-US" dirty="0"/>
              <a:t>Project General Information</a:t>
            </a:r>
          </a:p>
        </p:txBody>
      </p:sp>
      <p:sp>
        <p:nvSpPr>
          <p:cNvPr id="3" name="Content Placeholder 2"/>
          <p:cNvSpPr>
            <a:spLocks noGrp="1"/>
          </p:cNvSpPr>
          <p:nvPr>
            <p:ph idx="1"/>
          </p:nvPr>
        </p:nvSpPr>
        <p:spPr>
          <a:xfrm>
            <a:off x="475862" y="1184987"/>
            <a:ext cx="11031894" cy="5355771"/>
          </a:xfrm>
        </p:spPr>
        <p:txBody>
          <a:bodyPr>
            <a:normAutofit fontScale="77500" lnSpcReduction="20000"/>
          </a:bodyPr>
          <a:lstStyle/>
          <a:p>
            <a:r>
              <a:rPr lang="en-US" dirty="0"/>
              <a:t>Goals</a:t>
            </a:r>
          </a:p>
          <a:p>
            <a:pPr lvl="1"/>
            <a:r>
              <a:rPr lang="en-US" dirty="0"/>
              <a:t>Experience developing a software product in team environment from start to finish</a:t>
            </a:r>
          </a:p>
          <a:p>
            <a:pPr lvl="1"/>
            <a:r>
              <a:rPr lang="en-US" dirty="0"/>
              <a:t>Exposure to relevant and marketable skills </a:t>
            </a:r>
          </a:p>
          <a:p>
            <a:pPr marL="411480" lvl="1" indent="-342900">
              <a:spcBef>
                <a:spcPts val="700"/>
              </a:spcBef>
              <a:buClr>
                <a:schemeClr val="tx2"/>
              </a:buClr>
              <a:buSzPct val="95000"/>
              <a:buFont typeface="Wingdings"/>
              <a:buChar char=""/>
            </a:pPr>
            <a:r>
              <a:rPr lang="en-US" sz="2400" dirty="0">
                <a:sym typeface="Wingdings" panose="05000000000000000000" pitchFamily="2" charset="2"/>
              </a:rPr>
              <a:t>2 Teams  roughly 3-5 people per team</a:t>
            </a:r>
          </a:p>
          <a:p>
            <a:pPr marL="667512" lvl="2" indent="-342900">
              <a:spcBef>
                <a:spcPts val="700"/>
              </a:spcBef>
              <a:buClr>
                <a:schemeClr val="tx2"/>
              </a:buClr>
              <a:buSzPct val="95000"/>
              <a:buFont typeface="Wingdings"/>
              <a:buChar char=""/>
            </a:pPr>
            <a:r>
              <a:rPr lang="en-US" sz="2200" dirty="0">
                <a:sym typeface="Wingdings" panose="05000000000000000000" pitchFamily="2" charset="2"/>
              </a:rPr>
              <a:t>Currently 8 enrolled </a:t>
            </a:r>
          </a:p>
          <a:p>
            <a:pPr marL="667512" lvl="2" indent="-342900">
              <a:spcBef>
                <a:spcPts val="700"/>
              </a:spcBef>
              <a:buClr>
                <a:schemeClr val="tx2"/>
              </a:buClr>
              <a:buSzPct val="95000"/>
              <a:buFont typeface="Wingdings"/>
              <a:buChar char=""/>
            </a:pPr>
            <a:r>
              <a:rPr lang="en-US" sz="2200" dirty="0">
                <a:sym typeface="Wingdings" panose="05000000000000000000" pitchFamily="2" charset="2"/>
              </a:rPr>
              <a:t>Group selection &amp; Project Assignment – 6/4</a:t>
            </a:r>
          </a:p>
          <a:p>
            <a:pPr marL="667512" lvl="2" indent="-342900">
              <a:spcBef>
                <a:spcPts val="700"/>
              </a:spcBef>
              <a:buClr>
                <a:schemeClr val="tx2"/>
              </a:buClr>
              <a:buSzPct val="95000"/>
              <a:buFont typeface="Wingdings"/>
              <a:buChar char=""/>
            </a:pPr>
            <a:r>
              <a:rPr lang="en-US" dirty="0">
                <a:sym typeface="Wingdings" panose="05000000000000000000" pitchFamily="2" charset="2"/>
              </a:rPr>
              <a:t>Spans duration of semester</a:t>
            </a:r>
          </a:p>
          <a:p>
            <a:pPr marL="411480" lvl="1" indent="-342900">
              <a:spcBef>
                <a:spcPts val="700"/>
              </a:spcBef>
              <a:buClr>
                <a:schemeClr val="tx2"/>
              </a:buClr>
              <a:buSzPct val="95000"/>
              <a:buFont typeface="Wingdings"/>
              <a:buChar char=""/>
            </a:pPr>
            <a:r>
              <a:rPr lang="en-US" sz="2400" u="sng" dirty="0">
                <a:sym typeface="Wingdings" panose="05000000000000000000" pitchFamily="2" charset="2"/>
              </a:rPr>
              <a:t>High-Level Parts of Project</a:t>
            </a:r>
          </a:p>
          <a:p>
            <a:pPr marL="667512" lvl="2" indent="-342900">
              <a:spcBef>
                <a:spcPts val="700"/>
              </a:spcBef>
              <a:buClr>
                <a:schemeClr val="tx2"/>
              </a:buClr>
              <a:buSzPct val="95000"/>
              <a:buFont typeface="Wingdings"/>
              <a:buChar char=""/>
            </a:pPr>
            <a:r>
              <a:rPr lang="en-US" sz="2200" dirty="0">
                <a:sym typeface="Wingdings" panose="05000000000000000000" pitchFamily="2" charset="2"/>
              </a:rPr>
              <a:t>Multiple Deliverables (aka “classwork”) reflecting steps of SDLC</a:t>
            </a:r>
          </a:p>
          <a:p>
            <a:pPr marL="932688" lvl="3" indent="-342900">
              <a:spcBef>
                <a:spcPts val="700"/>
              </a:spcBef>
              <a:buClr>
                <a:schemeClr val="tx2"/>
              </a:buClr>
              <a:buSzPct val="95000"/>
              <a:buFont typeface="Wingdings"/>
              <a:buChar char=""/>
            </a:pPr>
            <a:r>
              <a:rPr lang="en-US" sz="2000" dirty="0">
                <a:sym typeface="Wingdings" panose="05000000000000000000" pitchFamily="2" charset="2"/>
              </a:rPr>
              <a:t>Generally one per class</a:t>
            </a:r>
          </a:p>
          <a:p>
            <a:pPr marL="667512" lvl="2" indent="-342900">
              <a:spcBef>
                <a:spcPts val="700"/>
              </a:spcBef>
              <a:buClr>
                <a:schemeClr val="tx2"/>
              </a:buClr>
              <a:buSzPct val="95000"/>
              <a:buFont typeface="Wingdings"/>
              <a:buChar char=""/>
            </a:pPr>
            <a:r>
              <a:rPr lang="en-US" sz="2200" dirty="0">
                <a:sym typeface="Wingdings" panose="05000000000000000000" pitchFamily="2" charset="2"/>
              </a:rPr>
              <a:t>Two Presentations (no show means no credit)</a:t>
            </a:r>
          </a:p>
          <a:p>
            <a:pPr marL="932688" lvl="3" indent="-342900">
              <a:spcBef>
                <a:spcPts val="700"/>
              </a:spcBef>
              <a:buClr>
                <a:schemeClr val="tx2"/>
              </a:buClr>
              <a:buSzPct val="95000"/>
              <a:buFont typeface="Wingdings"/>
              <a:buChar char=""/>
            </a:pPr>
            <a:r>
              <a:rPr lang="en-US" sz="2000" dirty="0">
                <a:sym typeface="Wingdings" panose="05000000000000000000" pitchFamily="2" charset="2"/>
              </a:rPr>
              <a:t>Technical Review &amp; Status Report (mid-semester)</a:t>
            </a:r>
          </a:p>
          <a:p>
            <a:pPr marL="932688" lvl="3" indent="-342900">
              <a:spcBef>
                <a:spcPts val="700"/>
              </a:spcBef>
              <a:buClr>
                <a:schemeClr val="tx2"/>
              </a:buClr>
              <a:buSzPct val="95000"/>
              <a:buFont typeface="Wingdings"/>
              <a:buChar char=""/>
            </a:pPr>
            <a:r>
              <a:rPr lang="en-US" sz="2000" dirty="0">
                <a:sym typeface="Wingdings" panose="05000000000000000000" pitchFamily="2" charset="2"/>
              </a:rPr>
              <a:t>Final Product Review &amp; Demonstration (end of semester)</a:t>
            </a:r>
          </a:p>
          <a:p>
            <a:pPr marL="667512" lvl="2" indent="-342900">
              <a:spcBef>
                <a:spcPts val="700"/>
              </a:spcBef>
              <a:buClr>
                <a:schemeClr val="tx2"/>
              </a:buClr>
              <a:buSzPct val="95000"/>
              <a:buFont typeface="Wingdings"/>
              <a:buChar char=""/>
            </a:pPr>
            <a:r>
              <a:rPr lang="en-US" sz="2200" dirty="0">
                <a:sym typeface="Wingdings" panose="05000000000000000000" pitchFamily="2" charset="2"/>
              </a:rPr>
              <a:t>Team mate evaluations</a:t>
            </a:r>
          </a:p>
          <a:p>
            <a:pPr marL="411480" lvl="1" indent="-342900">
              <a:spcBef>
                <a:spcPts val="700"/>
              </a:spcBef>
              <a:buClr>
                <a:schemeClr val="tx2"/>
              </a:buClr>
              <a:buSzPct val="95000"/>
              <a:buFont typeface="Wingdings"/>
              <a:buChar char=""/>
            </a:pPr>
            <a:r>
              <a:rPr lang="en-US" dirty="0">
                <a:sym typeface="Wingdings" panose="05000000000000000000" pitchFamily="2" charset="2"/>
              </a:rPr>
              <a:t>General Topic Area</a:t>
            </a:r>
          </a:p>
          <a:p>
            <a:pPr marL="667512" lvl="2" indent="-342900">
              <a:spcBef>
                <a:spcPts val="700"/>
              </a:spcBef>
              <a:buClr>
                <a:schemeClr val="tx2"/>
              </a:buClr>
              <a:buSzPct val="95000"/>
              <a:buFont typeface="Wingdings"/>
              <a:buChar char=""/>
            </a:pPr>
            <a:r>
              <a:rPr lang="en-US" dirty="0">
                <a:sym typeface="Wingdings" panose="05000000000000000000" pitchFamily="2" charset="2"/>
              </a:rPr>
              <a:t>Web-based</a:t>
            </a:r>
          </a:p>
          <a:p>
            <a:endParaRPr lang="en-US" dirty="0"/>
          </a:p>
        </p:txBody>
      </p:sp>
    </p:spTree>
    <p:extLst>
      <p:ext uri="{BB962C8B-B14F-4D97-AF65-F5344CB8AC3E}">
        <p14:creationId xmlns:p14="http://schemas.microsoft.com/office/powerpoint/2010/main" val="3537414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4146" y="643813"/>
            <a:ext cx="10363200" cy="914400"/>
          </a:xfrm>
        </p:spPr>
        <p:txBody>
          <a:bodyPr/>
          <a:lstStyle/>
          <a:p>
            <a:r>
              <a:rPr lang="en-US" dirty="0"/>
              <a:t>Tips for a Successful Project</a:t>
            </a:r>
          </a:p>
        </p:txBody>
      </p:sp>
      <p:sp>
        <p:nvSpPr>
          <p:cNvPr id="3" name="Content Placeholder 2"/>
          <p:cNvSpPr>
            <a:spLocks noGrp="1"/>
          </p:cNvSpPr>
          <p:nvPr>
            <p:ph idx="1"/>
          </p:nvPr>
        </p:nvSpPr>
        <p:spPr>
          <a:xfrm>
            <a:off x="447870" y="1558213"/>
            <a:ext cx="10862105" cy="5197150"/>
          </a:xfrm>
        </p:spPr>
        <p:txBody>
          <a:bodyPr>
            <a:noAutofit/>
          </a:bodyPr>
          <a:lstStyle/>
          <a:p>
            <a:r>
              <a:rPr lang="en-US" sz="2800" dirty="0">
                <a:sym typeface="Wingdings" panose="05000000000000000000" pitchFamily="2" charset="2"/>
              </a:rPr>
              <a:t>Build a well-balanced team</a:t>
            </a:r>
          </a:p>
          <a:p>
            <a:pPr lvl="1"/>
            <a:r>
              <a:rPr lang="en-US" sz="2400" dirty="0">
                <a:sym typeface="Wingdings" panose="05000000000000000000" pitchFamily="2" charset="2"/>
              </a:rPr>
              <a:t>Diligent when selecting team mates</a:t>
            </a:r>
          </a:p>
          <a:p>
            <a:pPr lvl="2"/>
            <a:r>
              <a:rPr lang="en-US" sz="2400" dirty="0">
                <a:sym typeface="Wingdings" panose="05000000000000000000" pitchFamily="2" charset="2"/>
              </a:rPr>
              <a:t>Assess:</a:t>
            </a:r>
          </a:p>
          <a:p>
            <a:pPr lvl="3"/>
            <a:r>
              <a:rPr lang="en-US" sz="2200" dirty="0">
                <a:sym typeface="Wingdings" panose="05000000000000000000" pitchFamily="2" charset="2"/>
              </a:rPr>
              <a:t>Strengths/</a:t>
            </a:r>
            <a:r>
              <a:rPr lang="en-US" sz="2000" dirty="0">
                <a:sym typeface="Wingdings" panose="05000000000000000000" pitchFamily="2" charset="2"/>
              </a:rPr>
              <a:t>weaknesses</a:t>
            </a:r>
          </a:p>
          <a:p>
            <a:pPr lvl="3"/>
            <a:r>
              <a:rPr lang="en-US" sz="2000" dirty="0">
                <a:sym typeface="Wingdings" panose="05000000000000000000" pitchFamily="2" charset="2"/>
              </a:rPr>
              <a:t>Reliability </a:t>
            </a:r>
          </a:p>
          <a:p>
            <a:pPr lvl="1"/>
            <a:r>
              <a:rPr lang="en-US" sz="2400" dirty="0">
                <a:sym typeface="Wingdings" panose="05000000000000000000" pitchFamily="2" charset="2"/>
              </a:rPr>
              <a:t>Communicate with me frequently via your POC (Point of Contact)</a:t>
            </a:r>
          </a:p>
          <a:p>
            <a:pPr lvl="2"/>
            <a:r>
              <a:rPr lang="en-US" sz="2200" dirty="0">
                <a:sym typeface="Wingdings" panose="05000000000000000000" pitchFamily="2" charset="2"/>
              </a:rPr>
              <a:t>Address problems as soon as they come up – don’t wait!</a:t>
            </a:r>
          </a:p>
          <a:p>
            <a:pPr lvl="2"/>
            <a:r>
              <a:rPr lang="en-US" sz="2400" dirty="0">
                <a:sym typeface="Wingdings" panose="05000000000000000000" pitchFamily="2" charset="2"/>
              </a:rPr>
              <a:t>You have my cell – text me any time – no reason not to ask questions!</a:t>
            </a:r>
          </a:p>
          <a:p>
            <a:pPr lvl="1"/>
            <a:r>
              <a:rPr lang="en-US" sz="2600" dirty="0">
                <a:sym typeface="Wingdings" panose="05000000000000000000" pitchFamily="2" charset="2"/>
              </a:rPr>
              <a:t>Contribute to project success</a:t>
            </a:r>
          </a:p>
          <a:p>
            <a:pPr lvl="2"/>
            <a:r>
              <a:rPr lang="en-US" sz="2200" dirty="0">
                <a:sym typeface="Wingdings" panose="05000000000000000000" pitchFamily="2" charset="2"/>
              </a:rPr>
              <a:t>Part of final project grade is peer evaluations by your group members</a:t>
            </a:r>
          </a:p>
          <a:p>
            <a:r>
              <a:rPr lang="en-US" sz="2400" dirty="0"/>
              <a:t>Questions?</a:t>
            </a:r>
          </a:p>
        </p:txBody>
      </p:sp>
    </p:spTree>
    <p:extLst>
      <p:ext uri="{BB962C8B-B14F-4D97-AF65-F5344CB8AC3E}">
        <p14:creationId xmlns:p14="http://schemas.microsoft.com/office/powerpoint/2010/main" val="117041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025" y="504475"/>
            <a:ext cx="9905998" cy="1478570"/>
          </a:xfrm>
        </p:spPr>
        <p:txBody>
          <a:bodyPr/>
          <a:lstStyle/>
          <a:p>
            <a:pPr algn="ctr"/>
            <a:r>
              <a:rPr lang="en-US" b="1" dirty="0"/>
              <a:t>Student Intros</a:t>
            </a:r>
          </a:p>
        </p:txBody>
      </p:sp>
      <p:sp>
        <p:nvSpPr>
          <p:cNvPr id="3" name="Content Placeholder 2"/>
          <p:cNvSpPr>
            <a:spLocks noGrp="1"/>
          </p:cNvSpPr>
          <p:nvPr>
            <p:ph idx="1"/>
          </p:nvPr>
        </p:nvSpPr>
        <p:spPr>
          <a:xfrm>
            <a:off x="858417" y="1401538"/>
            <a:ext cx="11530047" cy="5820356"/>
          </a:xfrm>
        </p:spPr>
        <p:txBody>
          <a:bodyPr>
            <a:normAutofit/>
          </a:bodyPr>
          <a:lstStyle/>
          <a:p>
            <a:r>
              <a:rPr lang="en-US" sz="2400" dirty="0"/>
              <a:t>Name, Year, Major, Interesting fact</a:t>
            </a:r>
          </a:p>
          <a:p>
            <a:r>
              <a:rPr lang="en-US" sz="2400" dirty="0"/>
              <a:t>Technical background/experience</a:t>
            </a:r>
          </a:p>
          <a:p>
            <a:pPr lvl="1"/>
            <a:r>
              <a:rPr lang="en-US" sz="2400" dirty="0"/>
              <a:t>School and/or work</a:t>
            </a:r>
          </a:p>
          <a:p>
            <a:pPr lvl="1"/>
            <a:r>
              <a:rPr lang="en-US" sz="2400" dirty="0"/>
              <a:t>Most challenging project? Why?</a:t>
            </a:r>
          </a:p>
          <a:p>
            <a:pPr lvl="1"/>
            <a:r>
              <a:rPr lang="en-US" sz="2000" dirty="0"/>
              <a:t>Technical Background</a:t>
            </a:r>
          </a:p>
          <a:p>
            <a:pPr lvl="2"/>
            <a:r>
              <a:rPr lang="en-US" sz="2200" dirty="0"/>
              <a:t>Programming languages, database, version control (GitHub, Subversion, etc.)</a:t>
            </a:r>
          </a:p>
          <a:p>
            <a:r>
              <a:rPr lang="en-US" sz="2400" dirty="0"/>
              <a:t>Typical role in teams (in general not necessarily CS-related)</a:t>
            </a:r>
          </a:p>
          <a:p>
            <a:pPr lvl="1"/>
            <a:r>
              <a:rPr lang="en-US" sz="2400" dirty="0"/>
              <a:t>Strengths and weaknesses when working in teams</a:t>
            </a:r>
          </a:p>
          <a:p>
            <a:r>
              <a:rPr lang="en-US" sz="2400" dirty="0"/>
              <a:t>What you looking to get out of this course?</a:t>
            </a:r>
          </a:p>
          <a:p>
            <a:pPr marL="0" indent="0">
              <a:buNone/>
            </a:pPr>
            <a:endParaRPr lang="en-US" dirty="0"/>
          </a:p>
        </p:txBody>
      </p:sp>
    </p:spTree>
    <p:extLst>
      <p:ext uri="{BB962C8B-B14F-4D97-AF65-F5344CB8AC3E}">
        <p14:creationId xmlns:p14="http://schemas.microsoft.com/office/powerpoint/2010/main" val="2156379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6353" y="2665418"/>
            <a:ext cx="10363200" cy="914400"/>
          </a:xfrm>
        </p:spPr>
        <p:txBody>
          <a:bodyPr/>
          <a:lstStyle/>
          <a:p>
            <a:r>
              <a:rPr lang="en-US" sz="6000" dirty="0"/>
              <a:t>Let’s Get Started!</a:t>
            </a:r>
          </a:p>
        </p:txBody>
      </p:sp>
    </p:spTree>
    <p:extLst>
      <p:ext uri="{BB962C8B-B14F-4D97-AF65-F5344CB8AC3E}">
        <p14:creationId xmlns:p14="http://schemas.microsoft.com/office/powerpoint/2010/main" val="2245442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2623" y="266093"/>
            <a:ext cx="9905998" cy="1478570"/>
          </a:xfrm>
        </p:spPr>
        <p:txBody>
          <a:bodyPr/>
          <a:lstStyle/>
          <a:p>
            <a:pPr algn="ctr"/>
            <a:r>
              <a:rPr lang="en-US" dirty="0"/>
              <a:t>Intro to Software Engineering</a:t>
            </a:r>
          </a:p>
        </p:txBody>
      </p:sp>
      <p:sp>
        <p:nvSpPr>
          <p:cNvPr id="3" name="Content Placeholder 2"/>
          <p:cNvSpPr>
            <a:spLocks noGrp="1"/>
          </p:cNvSpPr>
          <p:nvPr>
            <p:ph idx="1"/>
          </p:nvPr>
        </p:nvSpPr>
        <p:spPr>
          <a:xfrm>
            <a:off x="355199" y="1528949"/>
            <a:ext cx="12258579" cy="5590308"/>
          </a:xfrm>
        </p:spPr>
        <p:txBody>
          <a:bodyPr>
            <a:noAutofit/>
          </a:bodyPr>
          <a:lstStyle/>
          <a:p>
            <a:r>
              <a:rPr lang="en-US" sz="2400" dirty="0"/>
              <a:t>What is computer software?</a:t>
            </a:r>
          </a:p>
          <a:p>
            <a:pPr lvl="1"/>
            <a:r>
              <a:rPr lang="en-US" sz="2400" dirty="0"/>
              <a:t>Product or actual program</a:t>
            </a:r>
          </a:p>
          <a:p>
            <a:pPr lvl="3"/>
            <a:r>
              <a:rPr lang="en-US" sz="2400" dirty="0"/>
              <a:t>Driven by customer needs for desired output/result</a:t>
            </a:r>
          </a:p>
          <a:p>
            <a:pPr lvl="1"/>
            <a:r>
              <a:rPr lang="en-US" sz="2400" dirty="0"/>
              <a:t>Computer instructions written to produce the desired result </a:t>
            </a:r>
          </a:p>
          <a:p>
            <a:pPr lvl="1"/>
            <a:r>
              <a:rPr lang="en-US" sz="2400" dirty="0"/>
              <a:t>Built &amp; supported by software engineers</a:t>
            </a:r>
          </a:p>
          <a:p>
            <a:pPr lvl="1"/>
            <a:r>
              <a:rPr lang="en-US" sz="2400" dirty="0"/>
              <a:t>Consist of:</a:t>
            </a:r>
          </a:p>
          <a:p>
            <a:pPr lvl="2"/>
            <a:r>
              <a:rPr lang="en-US" dirty="0"/>
              <a:t>Data structures: allow program to manipulate information</a:t>
            </a:r>
          </a:p>
          <a:p>
            <a:pPr lvl="2"/>
            <a:r>
              <a:rPr lang="en-US" dirty="0"/>
              <a:t>Libraries </a:t>
            </a:r>
          </a:p>
          <a:p>
            <a:pPr lvl="2"/>
            <a:r>
              <a:rPr lang="en-US" dirty="0"/>
              <a:t>Related Data</a:t>
            </a:r>
          </a:p>
          <a:p>
            <a:pPr lvl="2"/>
            <a:r>
              <a:rPr lang="en-US" dirty="0"/>
              <a:t>Documentation: (i.e. how to use product) </a:t>
            </a:r>
          </a:p>
          <a:p>
            <a:endParaRPr lang="en-US" sz="2000" dirty="0"/>
          </a:p>
          <a:p>
            <a:pPr lvl="1"/>
            <a:endParaRPr lang="en-US" sz="2000" dirty="0"/>
          </a:p>
          <a:p>
            <a:pPr lvl="1"/>
            <a:endParaRPr lang="en-US" sz="2000" dirty="0"/>
          </a:p>
          <a:p>
            <a:pPr lvl="1"/>
            <a:endParaRPr lang="en-US" sz="2000" dirty="0"/>
          </a:p>
          <a:p>
            <a:pPr lvl="1"/>
            <a:endParaRPr lang="en-US" sz="2000" dirty="0"/>
          </a:p>
          <a:p>
            <a:endParaRPr lang="en-US" sz="2000" dirty="0"/>
          </a:p>
        </p:txBody>
      </p:sp>
    </p:spTree>
    <p:extLst>
      <p:ext uri="{BB962C8B-B14F-4D97-AF65-F5344CB8AC3E}">
        <p14:creationId xmlns:p14="http://schemas.microsoft.com/office/powerpoint/2010/main" val="1154786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ightfall design templat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Nightfall design template" id="{8E782A46-4514-4890-A557-B2C16D284495}" vid="{905231CD-0261-44B0-B7D7-6EDADDAACF34}"/>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232C19C-A75B-4E3F-8B30-1035B9FCAD1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Slice</Template>
  <TotalTime>0</TotalTime>
  <Words>2518</Words>
  <Application>Microsoft Office PowerPoint</Application>
  <PresentationFormat>Widescreen</PresentationFormat>
  <Paragraphs>365</Paragraphs>
  <Slides>38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Wingdings</vt:lpstr>
      <vt:lpstr>Wingdings 2</vt:lpstr>
      <vt:lpstr>Wingdings 3</vt:lpstr>
      <vt:lpstr>Nightfall design template</vt:lpstr>
      <vt:lpstr>PowerPoint Presentation</vt:lpstr>
      <vt:lpstr>AGENDA </vt:lpstr>
      <vt:lpstr>My Background</vt:lpstr>
      <vt:lpstr>Syllabus &amp; General Information</vt:lpstr>
      <vt:lpstr>Project General Information</vt:lpstr>
      <vt:lpstr>Tips for a Successful Project</vt:lpstr>
      <vt:lpstr>Student Intros</vt:lpstr>
      <vt:lpstr>Let’s Get Started!</vt:lpstr>
      <vt:lpstr>Intro to Software Engineering</vt:lpstr>
      <vt:lpstr>PowerPoint Presentation</vt:lpstr>
      <vt:lpstr>Importance of Software (examples)</vt:lpstr>
      <vt:lpstr>Basic Steps for Creating Software</vt:lpstr>
      <vt:lpstr>What is Software Engineering?</vt:lpstr>
      <vt:lpstr>Applicable Definitions of SE (1 of 3)</vt:lpstr>
      <vt:lpstr>Applicable Definitions of SE (2 of 3)</vt:lpstr>
      <vt:lpstr>Applicable Definitions of SE (3 of 3)</vt:lpstr>
      <vt:lpstr>How do you know it’s right? (1 of 2) </vt:lpstr>
      <vt:lpstr>How do you know it’s right? (2 of 2) </vt:lpstr>
      <vt:lpstr>Software Processes</vt:lpstr>
      <vt:lpstr>Software Process Goals (1 of 3)</vt:lpstr>
      <vt:lpstr>Software Process Goals (2 of 3)</vt:lpstr>
      <vt:lpstr>Software Process Goals (3 of 3)</vt:lpstr>
      <vt:lpstr>Essence of software engineering</vt:lpstr>
      <vt:lpstr>Process Models  (1 of 2)</vt:lpstr>
      <vt:lpstr>Process Models (2 of 2)</vt:lpstr>
      <vt:lpstr>General Process Framework (1 of 3)</vt:lpstr>
      <vt:lpstr>General Process Framework (2 of 3)</vt:lpstr>
      <vt:lpstr>General Process Framework (3 of 3)</vt:lpstr>
      <vt:lpstr>Software Engineering - Umbrella Activities  </vt:lpstr>
      <vt:lpstr>Tips for Successful SE projects (1 of 2)</vt:lpstr>
      <vt:lpstr>Guidelines for Successful SE projects (2 of 2)</vt:lpstr>
      <vt:lpstr>Software Engineering </vt:lpstr>
      <vt:lpstr>Leading into requirements…</vt:lpstr>
      <vt:lpstr>In-Class Exercise: Clarifying the Problem (1 of 3)</vt:lpstr>
      <vt:lpstr>In-Class Exercise: Clarifying the Problem (2 of 3)</vt:lpstr>
      <vt:lpstr>In-Class Exercise: Clarifying the Problem (3 of 3)</vt:lpstr>
      <vt:lpstr>PowerPoint Presentation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2016-01-26T17:23:15Z</dcterms:created>
  <dcterms:modified xsi:type="dcterms:W3CDTF">2018-05-29T18:49:12Z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TC034605339991</vt:lpwstr>
  </property>
</Properties>
</file>