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6" r:id="rId2"/>
  </p:sldMasterIdLst>
  <p:notesMasterIdLst>
    <p:notesMasterId r:id="rId67"/>
  </p:notesMasterIdLst>
  <p:handoutMasterIdLst>
    <p:handoutMasterId r:id="rId68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319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  <p:sldId id="305" r:id="rId53"/>
    <p:sldId id="306" r:id="rId54"/>
    <p:sldId id="307" r:id="rId55"/>
    <p:sldId id="308" r:id="rId56"/>
    <p:sldId id="309" r:id="rId57"/>
    <p:sldId id="310" r:id="rId58"/>
    <p:sldId id="311" r:id="rId59"/>
    <p:sldId id="312" r:id="rId60"/>
    <p:sldId id="313" r:id="rId61"/>
    <p:sldId id="314" r:id="rId62"/>
    <p:sldId id="315" r:id="rId63"/>
    <p:sldId id="316" r:id="rId64"/>
    <p:sldId id="317" r:id="rId65"/>
    <p:sldId id="318" r:id="rId6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594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79" d="100"/>
          <a:sy n="79" d="100"/>
        </p:scale>
        <p:origin x="2496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7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slide" Target="slides/slide59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tableStyles" Target="tableStyle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06F081-8781-4431-8FD4-2CF608CD7C47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E42EF-B2A2-4428-A098-E6934E284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6190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6CA47C-B7FD-4BE9-B0E6-81BA758D95F2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3716F0-385D-4F6E-BE54-A09D410D2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426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222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11859306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D635789-6703-4F95-B147-8749AF247E0A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325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4346575"/>
            <a:ext cx="5029200" cy="3852863"/>
          </a:xfrm>
          <a:noFill/>
          <a:ln/>
        </p:spPr>
        <p:txBody>
          <a:bodyPr lIns="90487" tIns="44450" rIns="90487" bIns="44450"/>
          <a:lstStyle/>
          <a:p>
            <a:pPr eaLnBrk="1" hangingPunct="1"/>
            <a:endParaRPr lang="en-US"/>
          </a:p>
        </p:txBody>
      </p:sp>
      <p:sp>
        <p:nvSpPr>
          <p:cNvPr id="53252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87375" y="800100"/>
            <a:ext cx="5684838" cy="3198813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21101033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0D0C1F1-B215-4CC0-911E-D70EECB90CD6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427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4346575"/>
            <a:ext cx="5029200" cy="3852863"/>
          </a:xfrm>
          <a:noFill/>
          <a:ln/>
        </p:spPr>
        <p:txBody>
          <a:bodyPr lIns="90487" tIns="44450" rIns="90487" bIns="44450"/>
          <a:lstStyle/>
          <a:p>
            <a:pPr eaLnBrk="1" hangingPunct="1"/>
            <a:endParaRPr lang="en-US"/>
          </a:p>
        </p:txBody>
      </p:sp>
      <p:sp>
        <p:nvSpPr>
          <p:cNvPr id="54276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87375" y="800100"/>
            <a:ext cx="5684838" cy="3198813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651084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48C872-6A06-48BA-B619-2AEB9A41F724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529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4346575"/>
            <a:ext cx="5029200" cy="3852863"/>
          </a:xfrm>
          <a:noFill/>
          <a:ln/>
        </p:spPr>
        <p:txBody>
          <a:bodyPr lIns="90487" tIns="44450" rIns="90487" bIns="44450"/>
          <a:lstStyle/>
          <a:p>
            <a:pPr eaLnBrk="1" hangingPunct="1"/>
            <a:endParaRPr lang="en-US"/>
          </a:p>
        </p:txBody>
      </p:sp>
      <p:sp>
        <p:nvSpPr>
          <p:cNvPr id="55300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87375" y="800100"/>
            <a:ext cx="5684838" cy="3198813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9272244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60375" y="720725"/>
            <a:ext cx="6396038" cy="35988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472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7900" y="4559300"/>
            <a:ext cx="5359400" cy="43211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6643" tIns="48320" rIns="96643" bIns="48320"/>
          <a:lstStyle/>
          <a:p>
            <a:endParaRPr lang="fr-CA" altLang="en-US"/>
          </a:p>
        </p:txBody>
      </p:sp>
    </p:spTree>
    <p:extLst>
      <p:ext uri="{BB962C8B-B14F-4D97-AF65-F5344CB8AC3E}">
        <p14:creationId xmlns:p14="http://schemas.microsoft.com/office/powerpoint/2010/main" val="35520100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58788" y="720725"/>
            <a:ext cx="64008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939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6313" y="4560888"/>
            <a:ext cx="5362575" cy="4319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1417" tIns="45709" rIns="91417" bIns="45709"/>
          <a:lstStyle/>
          <a:p>
            <a:endParaRPr lang="fr-CA" altLang="en-US"/>
          </a:p>
        </p:txBody>
      </p:sp>
    </p:spTree>
    <p:extLst>
      <p:ext uri="{BB962C8B-B14F-4D97-AF65-F5344CB8AC3E}">
        <p14:creationId xmlns:p14="http://schemas.microsoft.com/office/powerpoint/2010/main" val="37984121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58788" y="720725"/>
            <a:ext cx="64008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960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6313" y="4560888"/>
            <a:ext cx="5362575" cy="4319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1417" tIns="45709" rIns="91417" bIns="45709"/>
          <a:lstStyle/>
          <a:p>
            <a:endParaRPr lang="fr-CA" altLang="en-US"/>
          </a:p>
        </p:txBody>
      </p:sp>
    </p:spTree>
    <p:extLst>
      <p:ext uri="{BB962C8B-B14F-4D97-AF65-F5344CB8AC3E}">
        <p14:creationId xmlns:p14="http://schemas.microsoft.com/office/powerpoint/2010/main" val="13950161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58788" y="720725"/>
            <a:ext cx="64008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98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4725" y="4562475"/>
            <a:ext cx="5365750" cy="4318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1417" tIns="45709" rIns="91417" bIns="45709"/>
          <a:lstStyle/>
          <a:p>
            <a:endParaRPr lang="fr-CA" altLang="en-US"/>
          </a:p>
        </p:txBody>
      </p:sp>
    </p:spTree>
    <p:extLst>
      <p:ext uri="{BB962C8B-B14F-4D97-AF65-F5344CB8AC3E}">
        <p14:creationId xmlns:p14="http://schemas.microsoft.com/office/powerpoint/2010/main" val="9149712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58788" y="720725"/>
            <a:ext cx="64008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861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6313" y="4560888"/>
            <a:ext cx="5362575" cy="4319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1417" tIns="45709" rIns="91417" bIns="45709"/>
          <a:lstStyle/>
          <a:p>
            <a:endParaRPr lang="fr-CA" altLang="en-US"/>
          </a:p>
        </p:txBody>
      </p:sp>
    </p:spTree>
    <p:extLst>
      <p:ext uri="{BB962C8B-B14F-4D97-AF65-F5344CB8AC3E}">
        <p14:creationId xmlns:p14="http://schemas.microsoft.com/office/powerpoint/2010/main" val="4631625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24136-D290-48F3-A182-4C46BEB5146B}" type="datetime1">
              <a:rPr lang="en-US" smtClean="0"/>
              <a:t>6/4/2018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4343400"/>
            <a:ext cx="10363200" cy="1975104"/>
          </a:xfrm>
        </p:spPr>
        <p:txBody>
          <a:bodyPr/>
          <a:lstStyle>
            <a:lvl1pPr marR="9144" algn="l">
              <a:defRPr sz="4000" b="1" cap="all" spc="0" baseline="0">
                <a:solidFill>
                  <a:schemeClr val="tx2"/>
                </a:solidFill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2834640"/>
            <a:ext cx="103632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3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667474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7D44C-38B1-4D0F-9006-D5774F331095}" type="datetime1">
              <a:rPr lang="en-US" smtClean="0"/>
              <a:t>6/4/2018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444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641600" cy="5851525"/>
          </a:xfrm>
        </p:spPr>
        <p:txBody>
          <a:bodyPr vert="eaVert"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274640"/>
            <a:ext cx="78232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D518A-FD4F-4358-B95B-9DB5A17160FB}" type="datetime1">
              <a:rPr lang="en-US" smtClean="0"/>
              <a:t>6/4/2018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569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A9F4F-03AD-4497-A65D-076601BD41D2}" type="datetime1">
              <a:rPr lang="en-US" smtClean="0"/>
              <a:t>6/4/2018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787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2536" y="1351672"/>
            <a:ext cx="7624064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BF3AC-A781-43AA-8BD5-B12F49168B94}" type="datetime1">
              <a:rPr lang="en-US" smtClean="0"/>
              <a:t>6/4/2018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536" y="512064"/>
            <a:ext cx="10875264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96061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12064"/>
            <a:ext cx="109728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9125" y="17705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7125" y="17705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56A41-C91B-43FF-9881-F5DA9878418F}" type="datetime1">
              <a:rPr lang="en-US" smtClean="0"/>
              <a:t>6/4/2018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503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3099" y="512064"/>
            <a:ext cx="103632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09750"/>
            <a:ext cx="5386917" cy="639762"/>
          </a:xfrm>
        </p:spPr>
        <p:txBody>
          <a:bodyPr anchor="ctr"/>
          <a:lstStyle>
            <a:lvl1pPr marL="73152" indent="0" algn="l">
              <a:buNone/>
              <a:defRPr sz="2400" b="0">
                <a:solidFill>
                  <a:schemeClr val="accent3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809750"/>
            <a:ext cx="5389033" cy="639762"/>
          </a:xfrm>
        </p:spPr>
        <p:txBody>
          <a:bodyPr anchor="ctr"/>
          <a:lstStyle>
            <a:lvl1pPr marL="73152" indent="0">
              <a:buNone/>
              <a:defRPr sz="2400" b="0">
                <a:solidFill>
                  <a:schemeClr val="accent3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459037"/>
            <a:ext cx="5386917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459037"/>
            <a:ext cx="5389033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7AA76-41EE-4C13-950E-E611B8B8FC52}" type="datetime1">
              <a:rPr lang="en-US" smtClean="0"/>
              <a:t>6/4/2018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466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12064"/>
            <a:ext cx="103632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07A26-E7BC-4498-97E4-87AF12377CA9}" type="datetime1">
              <a:rPr lang="en-US" smtClean="0"/>
              <a:t>6/4/2018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711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A4171-1117-4486-993C-35A7470D8847}" type="datetime1">
              <a:rPr lang="en-US" smtClean="0"/>
              <a:t>6/4/2018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593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109728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435100"/>
            <a:ext cx="33528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0" y="1435100"/>
            <a:ext cx="73152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A4CB8-1563-4663-81DB-74EB416C19BE}" type="datetime1">
              <a:rPr lang="en-US" smtClean="0"/>
              <a:t>6/4/2018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287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490709" y="0"/>
            <a:ext cx="1170432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484260" y="1885028"/>
            <a:ext cx="11710163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1219200" y="441252"/>
            <a:ext cx="9144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90709" y="1893781"/>
            <a:ext cx="1170432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1219200" y="1150144"/>
            <a:ext cx="9144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636000" y="55499"/>
            <a:ext cx="2844800" cy="365125"/>
          </a:xfrm>
        </p:spPr>
        <p:txBody>
          <a:bodyPr/>
          <a:lstStyle/>
          <a:p>
            <a:fld id="{0C6724CE-2468-448B-87C1-A92EDD78369B}" type="datetime1">
              <a:rPr lang="en-US" smtClean="0"/>
              <a:t>6/4/2018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219200" y="55499"/>
            <a:ext cx="7416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480800" y="55499"/>
            <a:ext cx="609600" cy="365125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924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invGray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1219200" y="512064"/>
            <a:ext cx="10363200" cy="914400"/>
          </a:xfrm>
          <a:prstGeom prst="rect">
            <a:avLst/>
          </a:prstGeom>
        </p:spPr>
        <p:txBody>
          <a:bodyPr vert="horz" anchor="t">
            <a:no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1219200" y="1783560"/>
            <a:ext cx="10363200" cy="4572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636000" y="6416676"/>
            <a:ext cx="28448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4CD11720-76E7-46E6-B0AA-057287C42052}" type="datetime1">
              <a:rPr lang="en-US" smtClean="0"/>
              <a:t>6/4/2018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19200" y="6416676"/>
            <a:ext cx="74168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1480800" y="6416676"/>
            <a:ext cx="609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0654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hyperlink" Target="http://www.bihagiledev.com/wp-content/uploads/2015/03/agilenewera-520x245.png" TargetMode="External"/><Relationship Id="rId3" Type="http://schemas.openxmlformats.org/officeDocument/2006/relationships/hyperlink" Target="http://www.cs.ccsu.edu/~stan/classes/CS530/Slides11/Ch2.pdf" TargetMode="External"/><Relationship Id="rId7" Type="http://schemas.openxmlformats.org/officeDocument/2006/relationships/hyperlink" Target="http://www.cs.ccsu.edu/~stan/classes/cs530/slides/se-19.pdf" TargetMode="External"/><Relationship Id="rId2" Type="http://schemas.openxmlformats.org/officeDocument/2006/relationships/hyperlink" Target="https://en.wikipedia.org/wiki/Software_development_proces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slideplayer.com/slide/3743031/" TargetMode="External"/><Relationship Id="rId5" Type="http://schemas.openxmlformats.org/officeDocument/2006/relationships/hyperlink" Target="http://www.tutorialspoint.com/software_engineering/software_requirements.htm" TargetMode="External"/><Relationship Id="rId10" Type="http://schemas.openxmlformats.org/officeDocument/2006/relationships/hyperlink" Target="http://moodle.autolab.uni-pannon.hu/Mecha_tananyag/szoftverfejlesztesi_folyamatok_angol/ch03.html#d0e566" TargetMode="External"/><Relationship Id="rId4" Type="http://schemas.openxmlformats.org/officeDocument/2006/relationships/hyperlink" Target="http://www.cs.ccsu.edu/~stan/classes/cs530/slides/se-04.pdf" TargetMode="External"/><Relationship Id="rId9" Type="http://schemas.openxmlformats.org/officeDocument/2006/relationships/hyperlink" Target="https://blog.inf.ed.ac.uk/sapm/2014/03/14/component-based-software-engineering-over-traditional-approaches-in-large-scale-software-development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f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19200" y="2495939"/>
            <a:ext cx="10363200" cy="1975104"/>
          </a:xfrm>
        </p:spPr>
        <p:txBody>
          <a:bodyPr/>
          <a:lstStyle/>
          <a:p>
            <a:pPr algn="ctr" eaLnBrk="1" hangingPunct="1"/>
            <a:r>
              <a:rPr lang="en-US" sz="3600" dirty="0"/>
              <a:t>Software Processes &amp;</a:t>
            </a:r>
            <a:br>
              <a:rPr lang="en-US" sz="3600" dirty="0"/>
            </a:br>
            <a:r>
              <a:rPr lang="en-US" sz="3600" dirty="0"/>
              <a:t>REQUIREMENTS</a:t>
            </a:r>
            <a:br>
              <a:rPr lang="en-US" sz="3600" dirty="0"/>
            </a:br>
            <a:endParaRPr lang="en-US" sz="3600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2400" dirty="0"/>
              <a:t>4 June 2018</a:t>
            </a:r>
          </a:p>
        </p:txBody>
      </p:sp>
    </p:spTree>
    <p:extLst>
      <p:ext uri="{BB962C8B-B14F-4D97-AF65-F5344CB8AC3E}">
        <p14:creationId xmlns:p14="http://schemas.microsoft.com/office/powerpoint/2010/main" val="446958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2506535" y="189441"/>
            <a:ext cx="8534400" cy="1507067"/>
          </a:xfrm>
        </p:spPr>
        <p:txBody>
          <a:bodyPr/>
          <a:lstStyle/>
          <a:p>
            <a:r>
              <a:rPr lang="en-GB" dirty="0"/>
              <a:t>The Software Process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961267" y="942974"/>
            <a:ext cx="9618335" cy="4381087"/>
          </a:xfrm>
        </p:spPr>
        <p:txBody>
          <a:bodyPr>
            <a:noAutofit/>
          </a:bodyPr>
          <a:lstStyle/>
          <a:p>
            <a:r>
              <a:rPr lang="en-GB" sz="2400" dirty="0"/>
              <a:t>Structured set of activities </a:t>
            </a:r>
          </a:p>
          <a:p>
            <a:pPr lvl="1"/>
            <a:r>
              <a:rPr lang="en-GB" sz="2400" dirty="0"/>
              <a:t>Required to develop software system </a:t>
            </a:r>
          </a:p>
          <a:p>
            <a:pPr lvl="1"/>
            <a:r>
              <a:rPr lang="en-GB" sz="2400" dirty="0"/>
              <a:t>MANY different software processes </a:t>
            </a:r>
          </a:p>
          <a:p>
            <a:pPr lvl="2"/>
            <a:r>
              <a:rPr lang="en-GB" sz="2400" dirty="0"/>
              <a:t>All involve:</a:t>
            </a:r>
          </a:p>
          <a:p>
            <a:pPr lvl="3"/>
            <a:r>
              <a:rPr lang="en-GB" sz="2400" dirty="0"/>
              <a:t>Specification: what system should do</a:t>
            </a:r>
          </a:p>
          <a:p>
            <a:pPr lvl="3"/>
            <a:r>
              <a:rPr lang="en-GB" sz="2400" dirty="0"/>
              <a:t>Design &amp; implementation: defining organization &amp; creating system </a:t>
            </a:r>
          </a:p>
          <a:p>
            <a:pPr lvl="3"/>
            <a:r>
              <a:rPr lang="en-GB" sz="2400" dirty="0"/>
              <a:t>Validation: Does system do what it is supposed to do?</a:t>
            </a:r>
          </a:p>
          <a:p>
            <a:pPr lvl="3"/>
            <a:r>
              <a:rPr lang="en-GB" sz="2400" dirty="0"/>
              <a:t>Deployment: “Give” system to end-user</a:t>
            </a:r>
          </a:p>
          <a:p>
            <a:pPr lvl="3"/>
            <a:r>
              <a:rPr lang="en-GB" sz="2400" dirty="0"/>
              <a:t>Evolution: Changing system in response to customer needs.</a:t>
            </a:r>
          </a:p>
        </p:txBody>
      </p:sp>
    </p:spTree>
    <p:extLst>
      <p:ext uri="{BB962C8B-B14F-4D97-AF65-F5344CB8AC3E}">
        <p14:creationId xmlns:p14="http://schemas.microsoft.com/office/powerpoint/2010/main" val="1816883288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997247" y="340927"/>
            <a:ext cx="8551863" cy="1108075"/>
          </a:xfrm>
          <a:noFill/>
        </p:spPr>
        <p:txBody>
          <a:bodyPr vert="horz" lIns="90840" tIns="44623" rIns="90840" bIns="44623" rtlCol="0" anchor="ctr">
            <a:normAutofit fontScale="90000"/>
          </a:bodyPr>
          <a:lstStyle/>
          <a:p>
            <a:pPr eaLnBrk="1" hangingPunct="1"/>
            <a:r>
              <a:rPr lang="en-GB" dirty="0"/>
              <a:t>Generic Software Process Models (1 of 2)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881028" y="1449002"/>
            <a:ext cx="9341041" cy="4080053"/>
          </a:xfrm>
          <a:noFill/>
        </p:spPr>
        <p:txBody>
          <a:bodyPr vert="horz" lIns="90840" tIns="44623" rIns="90840" bIns="44623" rtlCol="0" anchor="ctr">
            <a:noAutofit/>
          </a:bodyPr>
          <a:lstStyle/>
          <a:p>
            <a:pPr eaLnBrk="1" hangingPunct="1">
              <a:lnSpc>
                <a:spcPct val="90000"/>
              </a:lnSpc>
            </a:pPr>
            <a:r>
              <a:rPr lang="en-GB" sz="2800" dirty="0"/>
              <a:t>Waterfall model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800" dirty="0"/>
              <a:t>Separate, distinct phases of specification and development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800" dirty="0"/>
              <a:t>Plan-driven &amp; rigid</a:t>
            </a:r>
          </a:p>
          <a:p>
            <a:pPr eaLnBrk="1" hangingPunct="1">
              <a:lnSpc>
                <a:spcPct val="90000"/>
              </a:lnSpc>
            </a:pPr>
            <a:r>
              <a:rPr lang="en-GB" sz="2800" dirty="0"/>
              <a:t>Evolutionary Development 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800" dirty="0"/>
              <a:t>Final system “evolves” by working with clients to refine initial outline of specifications</a:t>
            </a:r>
          </a:p>
        </p:txBody>
      </p:sp>
    </p:spTree>
    <p:extLst>
      <p:ext uri="{BB962C8B-B14F-4D97-AF65-F5344CB8AC3E}">
        <p14:creationId xmlns:p14="http://schemas.microsoft.com/office/powerpoint/2010/main" val="200559580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Generic Software Process Models (2 of 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9951" y="1783560"/>
            <a:ext cx="10363200" cy="4572000"/>
          </a:xfrm>
        </p:spPr>
        <p:txBody>
          <a:bodyPr>
            <a:normAutofit/>
          </a:bodyPr>
          <a:lstStyle/>
          <a:p>
            <a:r>
              <a:rPr lang="en-GB" sz="2800" dirty="0"/>
              <a:t>Incremental Development</a:t>
            </a:r>
          </a:p>
          <a:p>
            <a:pPr lvl="1"/>
            <a:r>
              <a:rPr lang="en-GB" sz="2800" dirty="0"/>
              <a:t>Specification, development and validation are interleaved</a:t>
            </a:r>
          </a:p>
          <a:p>
            <a:pPr>
              <a:lnSpc>
                <a:spcPct val="90000"/>
              </a:lnSpc>
            </a:pPr>
            <a:r>
              <a:rPr lang="en-GB" sz="2800" dirty="0"/>
              <a:t>Component-based software engineering</a:t>
            </a:r>
          </a:p>
          <a:p>
            <a:pPr lvl="1"/>
            <a:r>
              <a:rPr lang="en-GB" sz="2800" dirty="0"/>
              <a:t>Reuse-oriented software engineering</a:t>
            </a:r>
          </a:p>
          <a:p>
            <a:pPr lvl="1">
              <a:lnSpc>
                <a:spcPct val="90000"/>
              </a:lnSpc>
            </a:pPr>
            <a:r>
              <a:rPr lang="en-GB" sz="2800" dirty="0"/>
              <a:t>System built from existing components</a:t>
            </a:r>
          </a:p>
          <a:p>
            <a:r>
              <a:rPr lang="en-GB" sz="2800" dirty="0"/>
              <a:t>In practice</a:t>
            </a:r>
          </a:p>
          <a:p>
            <a:pPr lvl="1"/>
            <a:r>
              <a:rPr lang="en-GB" sz="2800" dirty="0"/>
              <a:t>Usually some hybrid or combination of these models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76948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2304582" y="686296"/>
            <a:ext cx="8534400" cy="1507067"/>
          </a:xfrm>
        </p:spPr>
        <p:txBody>
          <a:bodyPr/>
          <a:lstStyle/>
          <a:p>
            <a:pPr eaLnBrk="1" hangingPunct="1"/>
            <a:r>
              <a:rPr lang="en-GB" dirty="0"/>
              <a:t>Concept of Process Iteration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910229" y="1548175"/>
            <a:ext cx="10363200" cy="45720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2800" dirty="0"/>
              <a:t>System requirements ALWAYS change during course of project </a:t>
            </a:r>
          </a:p>
          <a:p>
            <a:pPr lvl="1"/>
            <a:r>
              <a:rPr lang="en-GB" sz="2800" dirty="0"/>
              <a:t>Process iteration </a:t>
            </a:r>
          </a:p>
          <a:p>
            <a:pPr lvl="2"/>
            <a:r>
              <a:rPr lang="en-GB" sz="2800" dirty="0"/>
              <a:t>Earlier stages reworked </a:t>
            </a:r>
          </a:p>
          <a:p>
            <a:pPr lvl="2"/>
            <a:r>
              <a:rPr lang="en-GB" sz="2800" dirty="0"/>
              <a:t>Always part of process for large systems</a:t>
            </a:r>
          </a:p>
          <a:p>
            <a:pPr eaLnBrk="1" hangingPunct="1"/>
            <a:r>
              <a:rPr lang="en-GB" sz="2800" dirty="0"/>
              <a:t>Iteration can be applied to any generic process models</a:t>
            </a:r>
          </a:p>
          <a:p>
            <a:pPr eaLnBrk="1" hangingPunct="1"/>
            <a:r>
              <a:rPr lang="en-GB" sz="2800" dirty="0"/>
              <a:t>Two (related) approaches</a:t>
            </a:r>
          </a:p>
          <a:p>
            <a:pPr lvl="1" eaLnBrk="1" hangingPunct="1"/>
            <a:r>
              <a:rPr lang="en-GB" sz="2800" dirty="0"/>
              <a:t>Incremental delivery</a:t>
            </a:r>
          </a:p>
          <a:p>
            <a:pPr lvl="1" eaLnBrk="1" hangingPunct="1"/>
            <a:r>
              <a:rPr lang="en-GB" sz="2800" dirty="0"/>
              <a:t>Spiral development</a:t>
            </a:r>
          </a:p>
        </p:txBody>
      </p:sp>
    </p:spTree>
    <p:extLst>
      <p:ext uri="{BB962C8B-B14F-4D97-AF65-F5344CB8AC3E}">
        <p14:creationId xmlns:p14="http://schemas.microsoft.com/office/powerpoint/2010/main" val="3785494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2820251" y="-172450"/>
            <a:ext cx="8534400" cy="1507067"/>
          </a:xfrm>
          <a:noFill/>
        </p:spPr>
        <p:txBody>
          <a:bodyPr vert="horz" lIns="90840" tIns="44623" rIns="90840" bIns="44623" rtlCol="0" anchor="ctr">
            <a:normAutofit/>
          </a:bodyPr>
          <a:lstStyle/>
          <a:p>
            <a:pPr eaLnBrk="1" hangingPunct="1"/>
            <a:r>
              <a:rPr lang="en-GB" dirty="0"/>
              <a:t>Waterfall Model Phases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883228" y="1831982"/>
            <a:ext cx="9881118" cy="3904628"/>
          </a:xfrm>
          <a:noFill/>
        </p:spPr>
        <p:txBody>
          <a:bodyPr vert="horz" lIns="90840" tIns="44623" rIns="90840" bIns="44623" rtlCol="0" anchor="ctr">
            <a:noAutofit/>
          </a:bodyPr>
          <a:lstStyle/>
          <a:p>
            <a:r>
              <a:rPr lang="en-GB" sz="2800" dirty="0"/>
              <a:t>Separate identified phases:</a:t>
            </a:r>
          </a:p>
          <a:p>
            <a:pPr lvl="1"/>
            <a:r>
              <a:rPr lang="en-GB" sz="2800" dirty="0"/>
              <a:t>Requirements analysis &amp; definition</a:t>
            </a:r>
          </a:p>
          <a:p>
            <a:pPr lvl="1"/>
            <a:r>
              <a:rPr lang="en-GB" sz="2800" dirty="0"/>
              <a:t>System &amp; software design</a:t>
            </a:r>
          </a:p>
          <a:p>
            <a:pPr lvl="1"/>
            <a:r>
              <a:rPr lang="en-GB" sz="2800" dirty="0"/>
              <a:t>Implementation &amp;unit testing</a:t>
            </a:r>
          </a:p>
          <a:p>
            <a:pPr lvl="1"/>
            <a:r>
              <a:rPr lang="en-GB" sz="2800" dirty="0"/>
              <a:t>Integration &amp; system testing</a:t>
            </a:r>
          </a:p>
          <a:p>
            <a:pPr lvl="1"/>
            <a:r>
              <a:rPr lang="en-GB" sz="2800" dirty="0"/>
              <a:t>Operation &amp; maintenance</a:t>
            </a:r>
          </a:p>
          <a:p>
            <a:r>
              <a:rPr lang="en-GB" sz="2800" dirty="0"/>
              <a:t>Major flaw</a:t>
            </a:r>
          </a:p>
          <a:p>
            <a:pPr lvl="1"/>
            <a:r>
              <a:rPr lang="en-GB" sz="2800" dirty="0"/>
              <a:t>Difficulty in accommodating change after process is underway. </a:t>
            </a:r>
          </a:p>
          <a:p>
            <a:pPr lvl="1"/>
            <a:r>
              <a:rPr lang="en-GB" sz="2800" dirty="0"/>
              <a:t>Theoretically </a:t>
            </a:r>
            <a:r>
              <a:rPr lang="en-GB" sz="2800" dirty="0">
                <a:sym typeface="Wingdings" panose="05000000000000000000" pitchFamily="2" charset="2"/>
              </a:rPr>
              <a:t></a:t>
            </a:r>
            <a:r>
              <a:rPr lang="en-GB" sz="2800" dirty="0"/>
              <a:t> phase must be completed before moving to next phase.</a:t>
            </a:r>
          </a:p>
        </p:txBody>
      </p:sp>
    </p:spTree>
    <p:extLst>
      <p:ext uri="{BB962C8B-B14F-4D97-AF65-F5344CB8AC3E}">
        <p14:creationId xmlns:p14="http://schemas.microsoft.com/office/powerpoint/2010/main" val="141322536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3389463" y="408262"/>
            <a:ext cx="8534400" cy="1507067"/>
          </a:xfrm>
          <a:noFill/>
        </p:spPr>
        <p:txBody>
          <a:bodyPr vert="horz" lIns="90840" tIns="44623" rIns="90840" bIns="44623" rtlCol="0" anchor="ctr">
            <a:normAutofit/>
          </a:bodyPr>
          <a:lstStyle/>
          <a:p>
            <a:pPr eaLnBrk="1" hangingPunct="1"/>
            <a:r>
              <a:rPr lang="en-GB" dirty="0"/>
              <a:t>Waterfall Model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2094550" y="2024470"/>
            <a:ext cx="6962775" cy="4435475"/>
            <a:chOff x="2094550" y="1650397"/>
            <a:chExt cx="6962775" cy="4435475"/>
          </a:xfrm>
        </p:grpSpPr>
        <p:sp>
          <p:nvSpPr>
            <p:cNvPr id="14339" name="Rectangle 3"/>
            <p:cNvSpPr>
              <a:spLocks noChangeArrowheads="1"/>
            </p:cNvSpPr>
            <p:nvPr/>
          </p:nvSpPr>
          <p:spPr bwMode="auto">
            <a:xfrm>
              <a:off x="2094550" y="1650397"/>
              <a:ext cx="6962775" cy="4435475"/>
            </a:xfrm>
            <a:prstGeom prst="rect">
              <a:avLst/>
            </a:prstGeom>
            <a:solidFill>
              <a:srgbClr val="CCFFFF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14340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362043" y="1868678"/>
              <a:ext cx="6427787" cy="3998912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898840324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2481737" y="473442"/>
            <a:ext cx="8534400" cy="1507067"/>
          </a:xfrm>
        </p:spPr>
        <p:txBody>
          <a:bodyPr/>
          <a:lstStyle/>
          <a:p>
            <a:pPr eaLnBrk="1" hangingPunct="1"/>
            <a:r>
              <a:rPr lang="en-GB" dirty="0"/>
              <a:t>Pros/Cons of Waterfall Model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966143" y="1504569"/>
            <a:ext cx="9605273" cy="4369899"/>
          </a:xfrm>
        </p:spPr>
        <p:txBody>
          <a:bodyPr>
            <a:noAutofit/>
          </a:bodyPr>
          <a:lstStyle/>
          <a:p>
            <a:r>
              <a:rPr lang="en-GB" sz="2800" dirty="0"/>
              <a:t>Inflexible partitioning of project into distinct stages</a:t>
            </a:r>
          </a:p>
          <a:p>
            <a:pPr lvl="1"/>
            <a:r>
              <a:rPr lang="en-GB" sz="2800" dirty="0"/>
              <a:t>Difficult to respond to customer changes</a:t>
            </a:r>
          </a:p>
          <a:p>
            <a:pPr lvl="1"/>
            <a:r>
              <a:rPr lang="en-GB" sz="2800" dirty="0"/>
              <a:t>Appropriate when:</a:t>
            </a:r>
          </a:p>
          <a:p>
            <a:pPr lvl="2"/>
            <a:r>
              <a:rPr lang="en-GB" sz="2800" dirty="0"/>
              <a:t>Requirements well-understood </a:t>
            </a:r>
          </a:p>
          <a:p>
            <a:pPr lvl="2"/>
            <a:r>
              <a:rPr lang="en-GB" sz="2800" dirty="0"/>
              <a:t>Changes fairly limited during design process</a:t>
            </a:r>
          </a:p>
          <a:p>
            <a:pPr lvl="1"/>
            <a:r>
              <a:rPr lang="en-GB" sz="2800" dirty="0"/>
              <a:t>Note: Few business systems have stable requirements</a:t>
            </a:r>
          </a:p>
          <a:p>
            <a:r>
              <a:rPr lang="en-GB" sz="2800" dirty="0"/>
              <a:t>Mostly used for large systems engineering projects</a:t>
            </a:r>
          </a:p>
          <a:p>
            <a:pPr lvl="1"/>
            <a:r>
              <a:rPr lang="en-GB" sz="2800" dirty="0"/>
              <a:t>System developed at several sites</a:t>
            </a:r>
          </a:p>
          <a:p>
            <a:pPr lvl="1"/>
            <a:r>
              <a:rPr lang="en-GB" sz="2800" dirty="0"/>
              <a:t>Plan-driven nature helps coordinate work </a:t>
            </a:r>
          </a:p>
        </p:txBody>
      </p:sp>
    </p:spTree>
    <p:extLst>
      <p:ext uri="{BB962C8B-B14F-4D97-AF65-F5344CB8AC3E}">
        <p14:creationId xmlns:p14="http://schemas.microsoft.com/office/powerpoint/2010/main" val="2597522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2599790" y="307910"/>
            <a:ext cx="8296897" cy="1261088"/>
          </a:xfrm>
          <a:noFill/>
        </p:spPr>
        <p:txBody>
          <a:bodyPr vert="horz" lIns="90840" tIns="44623" rIns="90840" bIns="44623" rtlCol="0" anchor="ctr">
            <a:normAutofit/>
          </a:bodyPr>
          <a:lstStyle/>
          <a:p>
            <a:pPr eaLnBrk="1" hangingPunct="1"/>
            <a:r>
              <a:rPr lang="en-GB" dirty="0"/>
              <a:t>Evolutionary Development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1009615" y="2228715"/>
            <a:ext cx="9568996" cy="3615267"/>
          </a:xfrm>
          <a:noFill/>
        </p:spPr>
        <p:txBody>
          <a:bodyPr vert="horz" lIns="90840" tIns="44623" rIns="90840" bIns="44623" rtlCol="0" anchor="ctr">
            <a:noAutofit/>
          </a:bodyPr>
          <a:lstStyle/>
          <a:p>
            <a:pPr eaLnBrk="1" hangingPunct="1"/>
            <a:r>
              <a:rPr lang="en-GB" sz="2400" dirty="0"/>
              <a:t>Develop Initial cut, get client feedback, refine system and repeat until system is adequate</a:t>
            </a:r>
          </a:p>
          <a:p>
            <a:pPr eaLnBrk="1" hangingPunct="1"/>
            <a:r>
              <a:rPr lang="en-GB" sz="2400" dirty="0"/>
              <a:t>Two Main Types:</a:t>
            </a:r>
          </a:p>
          <a:p>
            <a:pPr lvl="1"/>
            <a:r>
              <a:rPr lang="en-GB" sz="2400" dirty="0"/>
              <a:t>Exploratory development </a:t>
            </a:r>
          </a:p>
          <a:p>
            <a:pPr lvl="2"/>
            <a:r>
              <a:rPr lang="en-GB" dirty="0"/>
              <a:t>Objective</a:t>
            </a:r>
          </a:p>
          <a:p>
            <a:pPr lvl="3"/>
            <a:r>
              <a:rPr lang="en-GB" sz="2400" dirty="0"/>
              <a:t>Work with client to explore </a:t>
            </a:r>
            <a:r>
              <a:rPr lang="en-GB" sz="2400" dirty="0" err="1"/>
              <a:t>reqs</a:t>
            </a:r>
            <a:r>
              <a:rPr lang="en-GB" sz="2400" dirty="0"/>
              <a:t> &amp; deliver system</a:t>
            </a:r>
          </a:p>
          <a:p>
            <a:pPr lvl="3"/>
            <a:r>
              <a:rPr lang="en-GB" sz="2400" dirty="0"/>
              <a:t>Begin with development on well-defined parts</a:t>
            </a:r>
          </a:p>
          <a:p>
            <a:pPr lvl="3"/>
            <a:r>
              <a:rPr lang="en-GB" sz="2400" dirty="0"/>
              <a:t>Evolve system with new features from client</a:t>
            </a:r>
          </a:p>
          <a:p>
            <a:pPr lvl="1"/>
            <a:r>
              <a:rPr lang="en-GB" sz="2400" dirty="0"/>
              <a:t>Throw-away prototyping</a:t>
            </a:r>
          </a:p>
          <a:p>
            <a:pPr lvl="2"/>
            <a:r>
              <a:rPr lang="en-GB" dirty="0"/>
              <a:t>Objective</a:t>
            </a:r>
          </a:p>
          <a:p>
            <a:pPr lvl="3"/>
            <a:r>
              <a:rPr lang="en-GB" dirty="0"/>
              <a:t> S</a:t>
            </a:r>
            <a:r>
              <a:rPr lang="en-GB" sz="2200" dirty="0"/>
              <a:t>tart with poorly understood </a:t>
            </a:r>
            <a:r>
              <a:rPr lang="en-GB" sz="2200" dirty="0" err="1"/>
              <a:t>reqs</a:t>
            </a:r>
            <a:r>
              <a:rPr lang="en-GB" sz="2200" dirty="0"/>
              <a:t> to clarify what is really needed</a:t>
            </a:r>
          </a:p>
        </p:txBody>
      </p:sp>
    </p:spTree>
    <p:extLst>
      <p:ext uri="{BB962C8B-B14F-4D97-AF65-F5344CB8AC3E}">
        <p14:creationId xmlns:p14="http://schemas.microsoft.com/office/powerpoint/2010/main" val="2080556610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3035163" y="183404"/>
            <a:ext cx="8534400" cy="1507067"/>
          </a:xfrm>
          <a:noFill/>
        </p:spPr>
        <p:txBody>
          <a:bodyPr vert="horz" lIns="90840" tIns="44623" rIns="90840" bIns="44623" rtlCol="0" anchor="ctr">
            <a:normAutofit/>
          </a:bodyPr>
          <a:lstStyle/>
          <a:p>
            <a:r>
              <a:rPr lang="en-GB" dirty="0"/>
              <a:t>Evolutionary Development</a:t>
            </a:r>
          </a:p>
        </p:txBody>
      </p:sp>
      <p:sp>
        <p:nvSpPr>
          <p:cNvPr id="19459" name="Rectangle 3"/>
          <p:cNvSpPr>
            <a:spLocks noChangeArrowheads="1"/>
          </p:cNvSpPr>
          <p:nvPr/>
        </p:nvSpPr>
        <p:spPr bwMode="auto">
          <a:xfrm>
            <a:off x="2310485" y="1690472"/>
            <a:ext cx="7727950" cy="4513263"/>
          </a:xfrm>
          <a:prstGeom prst="rect">
            <a:avLst/>
          </a:prstGeom>
          <a:solidFill>
            <a:srgbClr val="CCFFFF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92279" y="2070678"/>
            <a:ext cx="6964362" cy="3752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13960140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1" y="263526"/>
            <a:ext cx="8551863" cy="1108075"/>
          </a:xfrm>
          <a:noFill/>
        </p:spPr>
        <p:txBody>
          <a:bodyPr vert="horz" lIns="90840" tIns="44623" rIns="90840" bIns="44623" rtlCol="0" anchor="ctr">
            <a:normAutofit fontScale="90000"/>
          </a:bodyPr>
          <a:lstStyle/>
          <a:p>
            <a:r>
              <a:rPr lang="en-GB" dirty="0"/>
              <a:t>Problems with Evolutionary Development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1407145" y="2106599"/>
            <a:ext cx="8534400" cy="3615267"/>
          </a:xfrm>
          <a:noFill/>
        </p:spPr>
        <p:txBody>
          <a:bodyPr vert="horz" lIns="90840" tIns="44623" rIns="90840" bIns="44623" rtlCol="0" anchor="ctr">
            <a:noAutofit/>
          </a:bodyPr>
          <a:lstStyle/>
          <a:p>
            <a:pPr eaLnBrk="1" hangingPunct="1"/>
            <a:r>
              <a:rPr lang="en-GB" sz="2800" dirty="0"/>
              <a:t>Problems</a:t>
            </a:r>
          </a:p>
          <a:p>
            <a:pPr lvl="1" eaLnBrk="1" hangingPunct="1"/>
            <a:r>
              <a:rPr lang="en-GB" sz="2400" dirty="0"/>
              <a:t>Lack of process visibility</a:t>
            </a:r>
          </a:p>
          <a:p>
            <a:pPr lvl="1" eaLnBrk="1" hangingPunct="1"/>
            <a:r>
              <a:rPr lang="en-GB" sz="2400" dirty="0"/>
              <a:t>Systems often poorly structured</a:t>
            </a:r>
          </a:p>
          <a:p>
            <a:pPr lvl="1" eaLnBrk="1" hangingPunct="1"/>
            <a:r>
              <a:rPr lang="en-GB" sz="2400" dirty="0"/>
              <a:t>Special skills (i.e. specific languages for rapid prototyping) may be required.</a:t>
            </a:r>
          </a:p>
          <a:p>
            <a:pPr lvl="1" eaLnBrk="1" hangingPunct="1"/>
            <a:r>
              <a:rPr lang="en-GB" sz="2400" dirty="0"/>
              <a:t>Documentation can be challenging (not cost effective)</a:t>
            </a:r>
          </a:p>
          <a:p>
            <a:pPr eaLnBrk="1" hangingPunct="1"/>
            <a:r>
              <a:rPr lang="en-GB" sz="2800" dirty="0"/>
              <a:t>Applicability</a:t>
            </a:r>
          </a:p>
          <a:p>
            <a:pPr lvl="1" eaLnBrk="1" hangingPunct="1"/>
            <a:r>
              <a:rPr lang="en-GB" sz="2400" dirty="0"/>
              <a:t>For small or medium-size interactive systems;</a:t>
            </a:r>
          </a:p>
          <a:p>
            <a:pPr lvl="1" eaLnBrk="1" hangingPunct="1"/>
            <a:r>
              <a:rPr lang="en-GB" sz="2400" dirty="0"/>
              <a:t>For parts of large systems (e.g. the user interface)</a:t>
            </a:r>
          </a:p>
          <a:p>
            <a:pPr lvl="1" eaLnBrk="1" hangingPunct="1"/>
            <a:r>
              <a:rPr lang="en-GB" sz="2400" dirty="0"/>
              <a:t>For short-lifetime systems</a:t>
            </a:r>
          </a:p>
        </p:txBody>
      </p:sp>
    </p:spTree>
    <p:extLst>
      <p:ext uri="{BB962C8B-B14F-4D97-AF65-F5344CB8AC3E}">
        <p14:creationId xmlns:p14="http://schemas.microsoft.com/office/powerpoint/2010/main" val="4277788639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14" y="673864"/>
            <a:ext cx="10363200" cy="914400"/>
          </a:xfrm>
        </p:spPr>
        <p:txBody>
          <a:bodyPr/>
          <a:lstStyle/>
          <a:p>
            <a:pPr algn="ctr"/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7754" y="1690689"/>
            <a:ext cx="10363200" cy="4572000"/>
          </a:xfrm>
        </p:spPr>
        <p:txBody>
          <a:bodyPr>
            <a:noAutofit/>
          </a:bodyPr>
          <a:lstStyle/>
          <a:p>
            <a:r>
              <a:rPr lang="en-US" sz="2200" dirty="0"/>
              <a:t>Part I - Software Processes</a:t>
            </a:r>
            <a:endParaRPr lang="en-US" sz="2200" b="1" u="sng" dirty="0"/>
          </a:p>
          <a:p>
            <a:r>
              <a:rPr lang="en-US" sz="2200" dirty="0"/>
              <a:t>Part II - Requirements</a:t>
            </a:r>
          </a:p>
          <a:p>
            <a:r>
              <a:rPr lang="en-US" sz="2200" dirty="0"/>
              <a:t>Project Kickoff</a:t>
            </a:r>
          </a:p>
          <a:p>
            <a:pPr lvl="1"/>
            <a:r>
              <a:rPr lang="en-US" sz="2200" dirty="0"/>
              <a:t>Q &amp; A</a:t>
            </a:r>
          </a:p>
          <a:p>
            <a:pPr lvl="1"/>
            <a:r>
              <a:rPr lang="en-US" sz="2200" dirty="0"/>
              <a:t>Group selection</a:t>
            </a:r>
          </a:p>
          <a:p>
            <a:pPr lvl="1"/>
            <a:r>
              <a:rPr lang="en-US" sz="2200" dirty="0"/>
              <a:t>First Project Assignment</a:t>
            </a:r>
          </a:p>
        </p:txBody>
      </p:sp>
    </p:spTree>
    <p:extLst>
      <p:ext uri="{BB962C8B-B14F-4D97-AF65-F5344CB8AC3E}">
        <p14:creationId xmlns:p14="http://schemas.microsoft.com/office/powerpoint/2010/main" val="2865621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764604" y="478586"/>
            <a:ext cx="9064993" cy="1173683"/>
          </a:xfrm>
        </p:spPr>
        <p:txBody>
          <a:bodyPr>
            <a:normAutofit/>
          </a:bodyPr>
          <a:lstStyle/>
          <a:p>
            <a:r>
              <a:rPr lang="en-GB" dirty="0"/>
              <a:t>Evolutionary Development Benefits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951723" y="1474986"/>
            <a:ext cx="10261551" cy="4442528"/>
          </a:xfrm>
        </p:spPr>
        <p:txBody>
          <a:bodyPr>
            <a:noAutofit/>
          </a:bodyPr>
          <a:lstStyle/>
          <a:p>
            <a:r>
              <a:rPr lang="en-GB" sz="2600" dirty="0"/>
              <a:t>Cost of accommodating changes goes down</a:t>
            </a:r>
          </a:p>
          <a:p>
            <a:pPr lvl="1"/>
            <a:r>
              <a:rPr lang="en-GB" dirty="0"/>
              <a:t>Amount of analysis &amp; documentation that must be redone is much less than is required with waterfall model.</a:t>
            </a:r>
          </a:p>
          <a:p>
            <a:r>
              <a:rPr lang="en-GB" sz="2600" dirty="0"/>
              <a:t>Quicker feedback from client on development work</a:t>
            </a:r>
          </a:p>
          <a:p>
            <a:pPr lvl="1"/>
            <a:r>
              <a:rPr lang="en-GB" dirty="0"/>
              <a:t>Customers can comment on demonstrations of software </a:t>
            </a:r>
          </a:p>
          <a:p>
            <a:pPr lvl="1"/>
            <a:r>
              <a:rPr lang="en-GB" dirty="0"/>
              <a:t>Can see how much has been implemented </a:t>
            </a:r>
          </a:p>
          <a:p>
            <a:r>
              <a:rPr lang="en-GB" sz="2600" dirty="0"/>
              <a:t>More rapid delivery &amp; deployment of useful software to customer is possible </a:t>
            </a:r>
          </a:p>
          <a:p>
            <a:pPr lvl="1"/>
            <a:r>
              <a:rPr lang="en-GB" dirty="0"/>
              <a:t>Customers able to use and gain value from software sooner than with waterfall process </a:t>
            </a:r>
          </a:p>
        </p:txBody>
      </p:sp>
    </p:spTree>
    <p:extLst>
      <p:ext uri="{BB962C8B-B14F-4D97-AF65-F5344CB8AC3E}">
        <p14:creationId xmlns:p14="http://schemas.microsoft.com/office/powerpoint/2010/main" val="1043823212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2831820" y="781494"/>
            <a:ext cx="8534400" cy="1507067"/>
          </a:xfrm>
        </p:spPr>
        <p:txBody>
          <a:bodyPr/>
          <a:lstStyle/>
          <a:p>
            <a:pPr eaLnBrk="1" hangingPunct="1"/>
            <a:r>
              <a:rPr lang="en-GB" dirty="0"/>
              <a:t>Incremental Development</a:t>
            </a:r>
          </a:p>
        </p:txBody>
      </p:sp>
      <p:sp>
        <p:nvSpPr>
          <p:cNvPr id="25603" name="Rectangle 3"/>
          <p:cNvSpPr>
            <a:spLocks noChangeArrowheads="1"/>
          </p:cNvSpPr>
          <p:nvPr/>
        </p:nvSpPr>
        <p:spPr bwMode="auto">
          <a:xfrm>
            <a:off x="2289175" y="2371726"/>
            <a:ext cx="7881938" cy="2905125"/>
          </a:xfrm>
          <a:prstGeom prst="rect">
            <a:avLst/>
          </a:prstGeom>
          <a:solidFill>
            <a:srgbClr val="CCFFFF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2560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65375" y="2676526"/>
            <a:ext cx="7727950" cy="2259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89701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3091137" y="457200"/>
            <a:ext cx="8534400" cy="1507067"/>
          </a:xfrm>
        </p:spPr>
        <p:txBody>
          <a:bodyPr/>
          <a:lstStyle/>
          <a:p>
            <a:pPr eaLnBrk="1" hangingPunct="1"/>
            <a:r>
              <a:rPr lang="en-GB" dirty="0"/>
              <a:t>Incremental Delivery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1147259" y="1507067"/>
            <a:ext cx="10375641" cy="4749282"/>
          </a:xfrm>
        </p:spPr>
        <p:txBody>
          <a:bodyPr>
            <a:normAutofit/>
          </a:bodyPr>
          <a:lstStyle/>
          <a:p>
            <a:pPr eaLnBrk="1" hangingPunct="1"/>
            <a:r>
              <a:rPr lang="en-GB" sz="2800" dirty="0"/>
              <a:t>System not delivered in single delivery</a:t>
            </a:r>
          </a:p>
          <a:p>
            <a:pPr lvl="1"/>
            <a:r>
              <a:rPr lang="en-GB" sz="2800" dirty="0"/>
              <a:t>Development &amp; delivery broken down into increments</a:t>
            </a:r>
          </a:p>
          <a:p>
            <a:pPr lvl="2"/>
            <a:r>
              <a:rPr lang="en-GB" sz="2800" dirty="0"/>
              <a:t>Each increment delivering part of required functionality</a:t>
            </a:r>
          </a:p>
          <a:p>
            <a:pPr eaLnBrk="1" hangingPunct="1"/>
            <a:r>
              <a:rPr lang="en-GB" sz="2800" dirty="0"/>
              <a:t>User requirements </a:t>
            </a:r>
          </a:p>
          <a:p>
            <a:pPr lvl="1"/>
            <a:r>
              <a:rPr lang="en-GB" sz="2800" dirty="0"/>
              <a:t>prioritized </a:t>
            </a:r>
            <a:r>
              <a:rPr lang="en-GB" sz="2800" dirty="0">
                <a:sym typeface="Wingdings" panose="05000000000000000000" pitchFamily="2" charset="2"/>
              </a:rPr>
              <a:t> </a:t>
            </a:r>
            <a:r>
              <a:rPr lang="en-GB" sz="2800" dirty="0"/>
              <a:t>highest priority requirements included in early increments.</a:t>
            </a:r>
          </a:p>
          <a:p>
            <a:pPr eaLnBrk="1" hangingPunct="1"/>
            <a:r>
              <a:rPr lang="en-GB" sz="2800" dirty="0"/>
              <a:t>Once development of increment is started</a:t>
            </a:r>
          </a:p>
          <a:p>
            <a:pPr lvl="1"/>
            <a:r>
              <a:rPr lang="en-GB" sz="2800" dirty="0"/>
              <a:t>Requirements frozen BUT requirements for later increments can continue to evolve.</a:t>
            </a:r>
          </a:p>
        </p:txBody>
      </p:sp>
    </p:spTree>
    <p:extLst>
      <p:ext uri="{BB962C8B-B14F-4D97-AF65-F5344CB8AC3E}">
        <p14:creationId xmlns:p14="http://schemas.microsoft.com/office/powerpoint/2010/main" val="3655137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625" y="655287"/>
            <a:ext cx="8534400" cy="1507067"/>
          </a:xfrm>
        </p:spPr>
        <p:txBody>
          <a:bodyPr/>
          <a:lstStyle/>
          <a:p>
            <a:pPr eaLnBrk="1" hangingPunct="1"/>
            <a:r>
              <a:rPr lang="en-GB" sz="3500" dirty="0"/>
              <a:t>Incremental Development Advantages</a:t>
            </a:r>
            <a:endParaRPr lang="en-GB" dirty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865626" y="1764531"/>
            <a:ext cx="9699325" cy="4032797"/>
          </a:xfrm>
        </p:spPr>
        <p:txBody>
          <a:bodyPr>
            <a:normAutofit/>
          </a:bodyPr>
          <a:lstStyle/>
          <a:p>
            <a:pPr eaLnBrk="1" hangingPunct="1"/>
            <a:r>
              <a:rPr lang="en-GB" sz="2800" dirty="0"/>
              <a:t>Customer value can be delivered with each increment so system functionality is available earlier.</a:t>
            </a:r>
          </a:p>
          <a:p>
            <a:pPr eaLnBrk="1" hangingPunct="1"/>
            <a:r>
              <a:rPr lang="en-GB" sz="2800" dirty="0"/>
              <a:t>Early increments act as prototype to help elicit requirements for later increments.</a:t>
            </a:r>
          </a:p>
          <a:p>
            <a:pPr eaLnBrk="1" hangingPunct="1"/>
            <a:r>
              <a:rPr lang="en-GB" sz="2800" dirty="0"/>
              <a:t>Lower risk of overall project failure.</a:t>
            </a:r>
          </a:p>
          <a:p>
            <a:pPr eaLnBrk="1" hangingPunct="1"/>
            <a:r>
              <a:rPr lang="en-GB" sz="2800" dirty="0"/>
              <a:t>Highest priority system services tend to receive the most testing.</a:t>
            </a:r>
          </a:p>
          <a:p>
            <a:pPr lvl="1"/>
            <a:r>
              <a:rPr lang="en-GB" sz="2400" dirty="0"/>
              <a:t>Why? Done sooner</a:t>
            </a:r>
          </a:p>
        </p:txBody>
      </p:sp>
    </p:spTree>
    <p:extLst>
      <p:ext uri="{BB962C8B-B14F-4D97-AF65-F5344CB8AC3E}">
        <p14:creationId xmlns:p14="http://schemas.microsoft.com/office/powerpoint/2010/main" val="137229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342" y="428089"/>
            <a:ext cx="10363200" cy="9144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Spiral Model</a:t>
            </a:r>
            <a:br>
              <a:rPr lang="en-US" dirty="0"/>
            </a:br>
            <a:endParaRPr lang="en-US" dirty="0"/>
          </a:p>
        </p:txBody>
      </p:sp>
      <p:pic>
        <p:nvPicPr>
          <p:cNvPr id="1026" name="Picture 2" descr="http://leansoftwareengineering.com/wp-content/uploads/2008/05/spiral_model_boehm_1988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18572" y="1515569"/>
            <a:ext cx="5896741" cy="4846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7906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3105320" y="566747"/>
            <a:ext cx="8534400" cy="1507067"/>
          </a:xfrm>
        </p:spPr>
        <p:txBody>
          <a:bodyPr/>
          <a:lstStyle/>
          <a:p>
            <a:pPr eaLnBrk="1" hangingPunct="1"/>
            <a:r>
              <a:rPr lang="en-GB" dirty="0"/>
              <a:t>Spiral Model Sectors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1162297" y="1579291"/>
            <a:ext cx="9812636" cy="4059740"/>
          </a:xfrm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</a:pPr>
            <a:r>
              <a:rPr lang="en-GB" sz="2800" dirty="0"/>
              <a:t>Determine objectives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800" dirty="0"/>
              <a:t>Specific objectives for phase are identified.</a:t>
            </a:r>
          </a:p>
          <a:p>
            <a:pPr eaLnBrk="1" hangingPunct="1">
              <a:lnSpc>
                <a:spcPct val="90000"/>
              </a:lnSpc>
            </a:pPr>
            <a:r>
              <a:rPr lang="en-GB" sz="2800" dirty="0"/>
              <a:t>Identify &amp; Resolve risks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800" dirty="0"/>
              <a:t>Risks are assessed 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800" dirty="0"/>
              <a:t>Activities put in place to reduce key risks</a:t>
            </a:r>
          </a:p>
          <a:p>
            <a:pPr eaLnBrk="1" hangingPunct="1">
              <a:lnSpc>
                <a:spcPct val="90000"/>
              </a:lnSpc>
            </a:pPr>
            <a:r>
              <a:rPr lang="en-GB" sz="2800" dirty="0"/>
              <a:t>Development and Test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800" dirty="0"/>
              <a:t>Design, Code, Integrate and Test</a:t>
            </a:r>
          </a:p>
          <a:p>
            <a:pPr eaLnBrk="1" hangingPunct="1">
              <a:lnSpc>
                <a:spcPct val="90000"/>
              </a:lnSpc>
            </a:pPr>
            <a:r>
              <a:rPr lang="en-GB" sz="2800" dirty="0"/>
              <a:t>Plan next iteration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800" dirty="0"/>
              <a:t>Project reviewed and next phase of spiral is planned.</a:t>
            </a:r>
          </a:p>
        </p:txBody>
      </p:sp>
    </p:spTree>
    <p:extLst>
      <p:ext uri="{BB962C8B-B14F-4D97-AF65-F5344CB8AC3E}">
        <p14:creationId xmlns:p14="http://schemas.microsoft.com/office/powerpoint/2010/main" val="773651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3015819" y="867747"/>
            <a:ext cx="8534400" cy="1507067"/>
          </a:xfrm>
        </p:spPr>
        <p:txBody>
          <a:bodyPr/>
          <a:lstStyle/>
          <a:p>
            <a:pPr eaLnBrk="1" hangingPunct="1"/>
            <a:r>
              <a:rPr lang="en-GB" dirty="0"/>
              <a:t>Spiral Development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1130182" y="2240280"/>
            <a:ext cx="9784080" cy="420624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2800" dirty="0"/>
              <a:t>Process represented as spiral instead of sequence of activities with backtracking</a:t>
            </a:r>
          </a:p>
          <a:p>
            <a:pPr eaLnBrk="1" hangingPunct="1"/>
            <a:r>
              <a:rPr lang="en-GB" sz="2800" dirty="0"/>
              <a:t>Each loop in spiral represents phase in process </a:t>
            </a:r>
          </a:p>
          <a:p>
            <a:pPr eaLnBrk="1" hangingPunct="1"/>
            <a:r>
              <a:rPr lang="en-GB" sz="2800" dirty="0"/>
              <a:t>No fixed phases such as specification or design </a:t>
            </a:r>
          </a:p>
          <a:p>
            <a:pPr lvl="1"/>
            <a:r>
              <a:rPr lang="en-GB" sz="2400" dirty="0"/>
              <a:t>Loops in spiral chosen depending on what is required</a:t>
            </a:r>
          </a:p>
          <a:p>
            <a:pPr eaLnBrk="1" hangingPunct="1"/>
            <a:r>
              <a:rPr lang="en-GB" sz="2800" dirty="0"/>
              <a:t>Risks explicitly assessed and resolved throughout the process</a:t>
            </a:r>
          </a:p>
        </p:txBody>
      </p:sp>
    </p:spTree>
    <p:extLst>
      <p:ext uri="{BB962C8B-B14F-4D97-AF65-F5344CB8AC3E}">
        <p14:creationId xmlns:p14="http://schemas.microsoft.com/office/powerpoint/2010/main" val="3805169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1765607" y="421370"/>
            <a:ext cx="9639011" cy="1507067"/>
          </a:xfrm>
        </p:spPr>
        <p:txBody>
          <a:bodyPr/>
          <a:lstStyle/>
          <a:p>
            <a:pPr eaLnBrk="1" hangingPunct="1"/>
            <a:r>
              <a:rPr lang="en-GB" dirty="0"/>
              <a:t>Component-Based Software Engineering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1234210" y="1555212"/>
            <a:ext cx="8534400" cy="3615267"/>
          </a:xfrm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</a:pPr>
            <a:r>
              <a:rPr lang="en-GB" sz="2800" dirty="0"/>
              <a:t>Based on systematic reuse</a:t>
            </a:r>
          </a:p>
          <a:p>
            <a:pPr lvl="1">
              <a:lnSpc>
                <a:spcPct val="90000"/>
              </a:lnSpc>
            </a:pPr>
            <a:r>
              <a:rPr lang="en-GB" sz="2400" dirty="0"/>
              <a:t>Aim to reduce cost and improve quality by using selected components</a:t>
            </a:r>
          </a:p>
          <a:p>
            <a:pPr lvl="1"/>
            <a:r>
              <a:rPr lang="en-GB" sz="2800" dirty="0"/>
              <a:t>Systems integrated from existing components</a:t>
            </a:r>
          </a:p>
          <a:p>
            <a:pPr eaLnBrk="1" hangingPunct="1">
              <a:lnSpc>
                <a:spcPct val="90000"/>
              </a:lnSpc>
            </a:pPr>
            <a:r>
              <a:rPr lang="en-GB" sz="2800" dirty="0"/>
              <a:t>Process stages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800" dirty="0"/>
              <a:t>Component analysis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800" dirty="0"/>
              <a:t>Requirements modification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800" dirty="0"/>
              <a:t>System design with reuse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800" dirty="0"/>
              <a:t>Development and integration</a:t>
            </a:r>
          </a:p>
          <a:p>
            <a:pPr eaLnBrk="1" hangingPunct="1">
              <a:lnSpc>
                <a:spcPct val="90000"/>
              </a:lnSpc>
            </a:pPr>
            <a:r>
              <a:rPr lang="en-GB" sz="2800" dirty="0"/>
              <a:t>Approach being used more as component standards have emerged</a:t>
            </a:r>
          </a:p>
        </p:txBody>
      </p:sp>
    </p:spTree>
    <p:extLst>
      <p:ext uri="{BB962C8B-B14F-4D97-AF65-F5344CB8AC3E}">
        <p14:creationId xmlns:p14="http://schemas.microsoft.com/office/powerpoint/2010/main" val="183506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Component-Based Software Engineering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13919" y="2667000"/>
            <a:ext cx="5362575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496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3481167" y="898810"/>
            <a:ext cx="8534400" cy="1507067"/>
          </a:xfrm>
        </p:spPr>
        <p:txBody>
          <a:bodyPr/>
          <a:lstStyle/>
          <a:p>
            <a:pPr eaLnBrk="1" hangingPunct="1"/>
            <a:r>
              <a:rPr lang="en-GB" dirty="0"/>
              <a:t>Main Points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>
          <a:xfrm>
            <a:off x="1156996" y="1651519"/>
            <a:ext cx="8984495" cy="4093470"/>
          </a:xfrm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</a:pPr>
            <a:r>
              <a:rPr lang="en-GB" sz="2800" dirty="0"/>
              <a:t>Software processes: activities involved in producing and evolving a software system. </a:t>
            </a:r>
          </a:p>
          <a:p>
            <a:pPr eaLnBrk="1" hangingPunct="1">
              <a:lnSpc>
                <a:spcPct val="90000"/>
              </a:lnSpc>
            </a:pPr>
            <a:r>
              <a:rPr lang="en-GB" sz="2800" dirty="0"/>
              <a:t>Software process models: abstract representations of these processes.</a:t>
            </a:r>
          </a:p>
          <a:p>
            <a:pPr eaLnBrk="1" hangingPunct="1">
              <a:lnSpc>
                <a:spcPct val="90000"/>
              </a:lnSpc>
            </a:pPr>
            <a:r>
              <a:rPr lang="en-GB" sz="2800" dirty="0"/>
              <a:t>General activities: specification, design/implementation, validation and evolution.</a:t>
            </a:r>
          </a:p>
          <a:p>
            <a:pPr eaLnBrk="1" hangingPunct="1">
              <a:lnSpc>
                <a:spcPct val="90000"/>
              </a:lnSpc>
            </a:pPr>
            <a:r>
              <a:rPr lang="en-GB" sz="2800" dirty="0"/>
              <a:t>Generic process models: describe organization of software processes.</a:t>
            </a:r>
          </a:p>
          <a:p>
            <a:pPr eaLnBrk="1" hangingPunct="1">
              <a:lnSpc>
                <a:spcPct val="90000"/>
              </a:lnSpc>
            </a:pPr>
            <a:r>
              <a:rPr lang="en-GB" sz="2800" dirty="0"/>
              <a:t>Iterative process models describe the software process as a cycle of activities.</a:t>
            </a:r>
          </a:p>
        </p:txBody>
      </p:sp>
    </p:spTree>
    <p:extLst>
      <p:ext uri="{BB962C8B-B14F-4D97-AF65-F5344CB8AC3E}">
        <p14:creationId xmlns:p14="http://schemas.microsoft.com/office/powerpoint/2010/main" val="3928699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7273" y="530725"/>
            <a:ext cx="10363200" cy="914400"/>
          </a:xfrm>
        </p:spPr>
        <p:txBody>
          <a:bodyPr/>
          <a:lstStyle/>
          <a:p>
            <a:pPr algn="ctr"/>
            <a:r>
              <a:rPr lang="en-US" dirty="0"/>
              <a:t>PART I – Software Processes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5867" y="1968759"/>
            <a:ext cx="7801712" cy="3675807"/>
          </a:xfrm>
        </p:spPr>
      </p:pic>
    </p:spTree>
    <p:extLst>
      <p:ext uri="{BB962C8B-B14F-4D97-AF65-F5344CB8AC3E}">
        <p14:creationId xmlns:p14="http://schemas.microsoft.com/office/powerpoint/2010/main" val="764319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9967" y="586709"/>
            <a:ext cx="10363200" cy="914400"/>
          </a:xfrm>
        </p:spPr>
        <p:txBody>
          <a:bodyPr/>
          <a:lstStyle/>
          <a:p>
            <a:r>
              <a:rPr lang="en-US" dirty="0"/>
              <a:t>PART II - Requirements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391" y="1628676"/>
            <a:ext cx="10347649" cy="4629639"/>
          </a:xfrm>
        </p:spPr>
      </p:pic>
    </p:spTree>
    <p:extLst>
      <p:ext uri="{BB962C8B-B14F-4D97-AF65-F5344CB8AC3E}">
        <p14:creationId xmlns:p14="http://schemas.microsoft.com/office/powerpoint/2010/main" val="1720613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2308996" y="606372"/>
            <a:ext cx="8534400" cy="1507067"/>
          </a:xfrm>
        </p:spPr>
        <p:txBody>
          <a:bodyPr/>
          <a:lstStyle/>
          <a:p>
            <a:r>
              <a:rPr lang="en-US" dirty="0"/>
              <a:t>Background &amp; Terminology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6253" y="1660291"/>
            <a:ext cx="9353341" cy="4485190"/>
          </a:xfrm>
        </p:spPr>
        <p:txBody>
          <a:bodyPr>
            <a:normAutofit/>
          </a:bodyPr>
          <a:lstStyle/>
          <a:p>
            <a:r>
              <a:rPr lang="en-US" sz="2800" dirty="0"/>
              <a:t>Requirements</a:t>
            </a:r>
          </a:p>
          <a:p>
            <a:pPr lvl="1"/>
            <a:r>
              <a:rPr lang="en-GB" sz="2800" dirty="0"/>
              <a:t>Descriptions of system services and constraints</a:t>
            </a:r>
          </a:p>
          <a:p>
            <a:pPr lvl="1"/>
            <a:r>
              <a:rPr lang="en-GB" sz="2800" dirty="0"/>
              <a:t>Generated during requirements engineering process</a:t>
            </a:r>
          </a:p>
          <a:p>
            <a:pPr lvl="1"/>
            <a:endParaRPr lang="en-US" sz="2800" dirty="0"/>
          </a:p>
          <a:p>
            <a:r>
              <a:rPr lang="en-US" sz="2800" dirty="0"/>
              <a:t>Requirements Engineering:</a:t>
            </a:r>
          </a:p>
          <a:p>
            <a:pPr lvl="1"/>
            <a:r>
              <a:rPr lang="en-GB" sz="2800" dirty="0"/>
              <a:t>Process of establishing what client needs from software</a:t>
            </a:r>
          </a:p>
          <a:p>
            <a:pPr lvl="2"/>
            <a:r>
              <a:rPr lang="en-GB" sz="2800" dirty="0"/>
              <a:t>Includes constraints under which system operates and is developed</a:t>
            </a:r>
          </a:p>
          <a:p>
            <a:pPr lvl="1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51993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1606020" y="466691"/>
            <a:ext cx="8534400" cy="1507067"/>
          </a:xfrm>
        </p:spPr>
        <p:txBody>
          <a:bodyPr/>
          <a:lstStyle/>
          <a:p>
            <a:pPr algn="ctr"/>
            <a:r>
              <a:rPr lang="en-US" dirty="0"/>
              <a:t>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3062" y="1483567"/>
            <a:ext cx="10230405" cy="5165969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90000"/>
              </a:lnSpc>
            </a:pPr>
            <a:r>
              <a:rPr lang="en-GB" sz="3600" b="1" dirty="0"/>
              <a:t>Range from</a:t>
            </a:r>
            <a:r>
              <a:rPr lang="en-GB" sz="3600" dirty="0"/>
              <a:t>:</a:t>
            </a:r>
          </a:p>
          <a:p>
            <a:pPr lvl="1">
              <a:lnSpc>
                <a:spcPct val="90000"/>
              </a:lnSpc>
            </a:pPr>
            <a:r>
              <a:rPr lang="en-GB" sz="3600" dirty="0"/>
              <a:t>High-level abstract statements to system constraints to detailed mathematical functional specifications</a:t>
            </a:r>
          </a:p>
          <a:p>
            <a:pPr>
              <a:lnSpc>
                <a:spcPct val="90000"/>
              </a:lnSpc>
            </a:pPr>
            <a:r>
              <a:rPr lang="en-GB" sz="3600" b="1" dirty="0"/>
              <a:t>Should be</a:t>
            </a:r>
            <a:r>
              <a:rPr lang="en-GB" sz="3600" dirty="0"/>
              <a:t>:</a:t>
            </a:r>
          </a:p>
          <a:p>
            <a:pPr lvl="1"/>
            <a:r>
              <a:rPr lang="en-US" sz="3600" dirty="0"/>
              <a:t>Clear</a:t>
            </a:r>
          </a:p>
          <a:p>
            <a:pPr lvl="1"/>
            <a:r>
              <a:rPr lang="en-US" sz="3600" dirty="0"/>
              <a:t>Correct</a:t>
            </a:r>
          </a:p>
          <a:p>
            <a:pPr lvl="1"/>
            <a:r>
              <a:rPr lang="en-US" sz="3600" dirty="0"/>
              <a:t>Consistent</a:t>
            </a:r>
          </a:p>
          <a:p>
            <a:pPr lvl="1"/>
            <a:r>
              <a:rPr lang="en-US" sz="3600" dirty="0"/>
              <a:t>Coherent</a:t>
            </a:r>
          </a:p>
          <a:p>
            <a:pPr lvl="1"/>
            <a:r>
              <a:rPr lang="en-US" sz="3600" dirty="0"/>
              <a:t>Comprehensible</a:t>
            </a:r>
          </a:p>
          <a:p>
            <a:pPr lvl="1"/>
            <a:r>
              <a:rPr lang="en-US" sz="3600" dirty="0"/>
              <a:t>Modifiable</a:t>
            </a:r>
          </a:p>
          <a:p>
            <a:pPr lvl="1"/>
            <a:r>
              <a:rPr lang="en-US" sz="3600" dirty="0"/>
              <a:t>Verifiable</a:t>
            </a:r>
          </a:p>
          <a:p>
            <a:pPr lvl="1"/>
            <a:r>
              <a:rPr lang="en-US" sz="3600" dirty="0"/>
              <a:t>Prioritized</a:t>
            </a:r>
          </a:p>
          <a:p>
            <a:pPr lvl="1"/>
            <a:r>
              <a:rPr lang="en-US" sz="3600" dirty="0"/>
              <a:t>Unambiguous</a:t>
            </a:r>
          </a:p>
          <a:p>
            <a:pPr lvl="1"/>
            <a:r>
              <a:rPr lang="en-US" sz="3600" dirty="0"/>
              <a:t>Traceable</a:t>
            </a:r>
          </a:p>
          <a:p>
            <a:pPr lvl="1"/>
            <a:r>
              <a:rPr lang="en-US" sz="3600" dirty="0"/>
              <a:t>Credible source</a:t>
            </a:r>
          </a:p>
          <a:p>
            <a:pPr>
              <a:lnSpc>
                <a:spcPct val="90000"/>
              </a:lnSpc>
            </a:pPr>
            <a:endParaRPr lang="en-GB" sz="3200" dirty="0"/>
          </a:p>
          <a:p>
            <a:pPr lvl="1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99810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742755" y="625981"/>
            <a:ext cx="9553073" cy="941561"/>
          </a:xfrm>
        </p:spPr>
        <p:txBody>
          <a:bodyPr/>
          <a:lstStyle/>
          <a:p>
            <a:pPr algn="ctr"/>
            <a:r>
              <a:rPr lang="en-US" dirty="0"/>
              <a:t>Types of Requirements - Functional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7684" y="1567542"/>
            <a:ext cx="9550111" cy="4741370"/>
          </a:xfrm>
        </p:spPr>
        <p:txBody>
          <a:bodyPr>
            <a:noAutofit/>
          </a:bodyPr>
          <a:lstStyle/>
          <a:p>
            <a:r>
              <a:rPr lang="en-GB" altLang="en-US" sz="2400" dirty="0"/>
              <a:t>Relate to how system should function</a:t>
            </a:r>
          </a:p>
          <a:p>
            <a:pPr lvl="1"/>
            <a:r>
              <a:rPr lang="en-GB" altLang="en-US" sz="2000" b="1" u="sng" dirty="0"/>
              <a:t>Inputs</a:t>
            </a:r>
            <a:r>
              <a:rPr lang="en-GB" altLang="en-US" sz="2000" dirty="0"/>
              <a:t> system should accept</a:t>
            </a:r>
            <a:endParaRPr lang="en-US" altLang="en-US" sz="2000" dirty="0"/>
          </a:p>
          <a:p>
            <a:pPr lvl="1"/>
            <a:r>
              <a:rPr lang="en-GB" altLang="en-US" sz="2000" b="1" u="sng" dirty="0"/>
              <a:t>Outputs</a:t>
            </a:r>
            <a:r>
              <a:rPr lang="en-GB" altLang="en-US" sz="2000" dirty="0"/>
              <a:t> system should produce</a:t>
            </a:r>
          </a:p>
          <a:p>
            <a:pPr lvl="1"/>
            <a:r>
              <a:rPr lang="en-GB" altLang="en-US" sz="2000" dirty="0"/>
              <a:t>Search options needed</a:t>
            </a:r>
            <a:endParaRPr lang="en-US" altLang="en-US" sz="2000" dirty="0"/>
          </a:p>
          <a:p>
            <a:pPr lvl="1"/>
            <a:r>
              <a:rPr lang="en-GB" altLang="en-US" sz="2000" dirty="0"/>
              <a:t>Any data system must </a:t>
            </a:r>
            <a:r>
              <a:rPr lang="en-GB" altLang="en-US" sz="2000" b="1" u="sng" dirty="0"/>
              <a:t>store</a:t>
            </a:r>
            <a:endParaRPr lang="en-US" altLang="en-US" sz="2000" dirty="0"/>
          </a:p>
          <a:p>
            <a:pPr lvl="1"/>
            <a:r>
              <a:rPr lang="en-GB" altLang="en-US" sz="2000" b="1" u="sng" dirty="0"/>
              <a:t>Computations</a:t>
            </a:r>
            <a:r>
              <a:rPr lang="en-GB" altLang="en-US" sz="2000" dirty="0"/>
              <a:t> system should perform</a:t>
            </a:r>
            <a:endParaRPr lang="en-US" altLang="en-US" sz="2000" dirty="0"/>
          </a:p>
          <a:p>
            <a:pPr lvl="1"/>
            <a:r>
              <a:rPr lang="en-GB" altLang="en-US" sz="2000" dirty="0"/>
              <a:t>Timing and synchronization of above</a:t>
            </a:r>
            <a:r>
              <a:rPr lang="en-US" altLang="en-US" sz="2000" dirty="0"/>
              <a:t> </a:t>
            </a:r>
          </a:p>
          <a:p>
            <a:pPr lvl="1"/>
            <a:r>
              <a:rPr lang="en-US" altLang="en-US" sz="2000" dirty="0"/>
              <a:t>Depend on:</a:t>
            </a:r>
          </a:p>
          <a:p>
            <a:pPr lvl="2"/>
            <a:r>
              <a:rPr lang="en-US" altLang="en-US" sz="2200" dirty="0"/>
              <a:t>Type of software</a:t>
            </a:r>
          </a:p>
          <a:p>
            <a:pPr lvl="2"/>
            <a:r>
              <a:rPr lang="en-US" altLang="en-US" sz="2200" dirty="0"/>
              <a:t>Expected users</a:t>
            </a:r>
          </a:p>
          <a:p>
            <a:pPr lvl="2"/>
            <a:r>
              <a:rPr lang="en-US" altLang="en-US" sz="2200" dirty="0"/>
              <a:t>Type of system where software is used</a:t>
            </a:r>
          </a:p>
          <a:p>
            <a:pPr lvl="1"/>
            <a:r>
              <a:rPr lang="en-US" altLang="en-US" sz="2000" dirty="0"/>
              <a:t>May be high-level statements of what system should do</a:t>
            </a:r>
          </a:p>
          <a:p>
            <a:pPr lvl="2"/>
            <a:r>
              <a:rPr lang="en-US" altLang="en-US" sz="2200" dirty="0"/>
              <a:t>Should describe system services in detail</a:t>
            </a:r>
          </a:p>
        </p:txBody>
      </p:sp>
    </p:spTree>
    <p:extLst>
      <p:ext uri="{BB962C8B-B14F-4D97-AF65-F5344CB8AC3E}">
        <p14:creationId xmlns:p14="http://schemas.microsoft.com/office/powerpoint/2010/main" val="1751283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180" name="Rectangle 4"/>
          <p:cNvSpPr>
            <a:spLocks noGrp="1" noChangeArrowheads="1"/>
          </p:cNvSpPr>
          <p:nvPr>
            <p:ph type="title"/>
          </p:nvPr>
        </p:nvSpPr>
        <p:spPr>
          <a:xfrm>
            <a:off x="1965947" y="579533"/>
            <a:ext cx="8534400" cy="1507067"/>
          </a:xfrm>
        </p:spPr>
        <p:txBody>
          <a:bodyPr/>
          <a:lstStyle/>
          <a:p>
            <a:r>
              <a:rPr lang="en-CA" altLang="en-US" dirty="0"/>
              <a:t>Examples of Functional Requirements</a:t>
            </a:r>
          </a:p>
        </p:txBody>
      </p:sp>
      <p:sp>
        <p:nvSpPr>
          <p:cNvPr id="946181" name="Rectangle 5"/>
          <p:cNvSpPr>
            <a:spLocks noGrp="1" noChangeArrowheads="1"/>
          </p:cNvSpPr>
          <p:nvPr>
            <p:ph idx="1"/>
          </p:nvPr>
        </p:nvSpPr>
        <p:spPr>
          <a:xfrm>
            <a:off x="1044055" y="1530742"/>
            <a:ext cx="9140482" cy="4220308"/>
          </a:xfrm>
        </p:spPr>
        <p:txBody>
          <a:bodyPr>
            <a:normAutofit fontScale="92500" lnSpcReduction="10000"/>
          </a:bodyPr>
          <a:lstStyle/>
          <a:p>
            <a:r>
              <a:rPr lang="en-CA" altLang="en-US" dirty="0"/>
              <a:t>“The user shall be able to perform a keyword search on all articles or filter search results by any combination of publishing date, author, title or publishing company.”</a:t>
            </a:r>
          </a:p>
          <a:p>
            <a:endParaRPr lang="en-CA" altLang="en-US" dirty="0"/>
          </a:p>
          <a:p>
            <a:r>
              <a:rPr lang="en-CA" altLang="en-US" dirty="0"/>
              <a:t>“The system shall provide downloadable pdf reports.”</a:t>
            </a:r>
          </a:p>
          <a:p>
            <a:endParaRPr lang="en-CA" altLang="en-US" dirty="0"/>
          </a:p>
          <a:p>
            <a:r>
              <a:rPr lang="en-CA" altLang="en-US" dirty="0"/>
              <a:t>“Every transaction shall be allocated a unique identifier.”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658927" y="6432090"/>
            <a:ext cx="946264" cy="365125"/>
          </a:xfrm>
        </p:spPr>
        <p:txBody>
          <a:bodyPr/>
          <a:lstStyle/>
          <a:p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3063296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61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61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61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932" name="Rectangle 4"/>
          <p:cNvSpPr>
            <a:spLocks noGrp="1" noChangeArrowheads="1"/>
          </p:cNvSpPr>
          <p:nvPr>
            <p:ph type="title"/>
          </p:nvPr>
        </p:nvSpPr>
        <p:spPr>
          <a:xfrm>
            <a:off x="793102" y="584997"/>
            <a:ext cx="10515600" cy="1507067"/>
          </a:xfrm>
        </p:spPr>
        <p:txBody>
          <a:bodyPr>
            <a:normAutofit/>
          </a:bodyPr>
          <a:lstStyle/>
          <a:p>
            <a:r>
              <a:rPr lang="en-US" dirty="0"/>
              <a:t>Types of Requirements - </a:t>
            </a:r>
            <a:r>
              <a:rPr lang="en-CA" altLang="en-US" dirty="0"/>
              <a:t>	Non-Functional Requirements</a:t>
            </a:r>
          </a:p>
        </p:txBody>
      </p:sp>
      <p:sp>
        <p:nvSpPr>
          <p:cNvPr id="892933" name="Rectangle 5"/>
          <p:cNvSpPr>
            <a:spLocks noGrp="1" noChangeArrowheads="1"/>
          </p:cNvSpPr>
          <p:nvPr>
            <p:ph idx="1"/>
          </p:nvPr>
        </p:nvSpPr>
        <p:spPr>
          <a:xfrm>
            <a:off x="914796" y="2197141"/>
            <a:ext cx="11065398" cy="5239954"/>
          </a:xfrm>
        </p:spPr>
        <p:txBody>
          <a:bodyPr>
            <a:noAutofit/>
          </a:bodyPr>
          <a:lstStyle/>
          <a:p>
            <a:r>
              <a:rPr lang="en-CA" altLang="en-US" sz="2800" dirty="0"/>
              <a:t>Non-functional requirements are important</a:t>
            </a:r>
          </a:p>
          <a:p>
            <a:pPr lvl="1"/>
            <a:r>
              <a:rPr lang="en-US" altLang="en-US" sz="2800" dirty="0"/>
              <a:t>Implicit; no</a:t>
            </a:r>
            <a:r>
              <a:rPr lang="en-CA" altLang="en-US" sz="2800" dirty="0"/>
              <a:t>t met</a:t>
            </a:r>
            <a:r>
              <a:rPr lang="en-CA" altLang="en-US" sz="2800" dirty="0">
                <a:sym typeface="Wingdings" panose="05000000000000000000" pitchFamily="2" charset="2"/>
              </a:rPr>
              <a:t></a:t>
            </a:r>
            <a:r>
              <a:rPr lang="en-CA" altLang="en-US" sz="2800" dirty="0"/>
              <a:t> system useless</a:t>
            </a:r>
          </a:p>
          <a:p>
            <a:pPr lvl="1"/>
            <a:r>
              <a:rPr lang="en-US" altLang="en-US" sz="2800" dirty="0"/>
              <a:t>May be very difficult to state precisely (especially early on) </a:t>
            </a:r>
          </a:p>
          <a:p>
            <a:pPr lvl="1"/>
            <a:r>
              <a:rPr lang="en-US" altLang="en-US" sz="2800" dirty="0"/>
              <a:t>Imprecise requirements may be difficult to verify</a:t>
            </a:r>
            <a:endParaRPr lang="en-CA" altLang="en-US" sz="2800" dirty="0"/>
          </a:p>
          <a:p>
            <a:pPr lvl="1"/>
            <a:r>
              <a:rPr lang="en-US" altLang="en-US" sz="2800" dirty="0"/>
              <a:t>AKA: </a:t>
            </a:r>
            <a:r>
              <a:rPr lang="en-CA" altLang="en-US" sz="2800" dirty="0"/>
              <a:t>quality requirements, quality of service, or extra-functional requirements</a:t>
            </a:r>
          </a:p>
        </p:txBody>
      </p:sp>
    </p:spTree>
    <p:extLst>
      <p:ext uri="{BB962C8B-B14F-4D97-AF65-F5344CB8AC3E}">
        <p14:creationId xmlns:p14="http://schemas.microsoft.com/office/powerpoint/2010/main" val="1700366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980" name="Rectangle 4"/>
          <p:cNvSpPr>
            <a:spLocks noGrp="1" noChangeArrowheads="1"/>
          </p:cNvSpPr>
          <p:nvPr>
            <p:ph type="title"/>
          </p:nvPr>
        </p:nvSpPr>
        <p:spPr>
          <a:xfrm>
            <a:off x="1129004" y="486137"/>
            <a:ext cx="9642635" cy="1507067"/>
          </a:xfrm>
        </p:spPr>
        <p:txBody>
          <a:bodyPr/>
          <a:lstStyle/>
          <a:p>
            <a:r>
              <a:rPr lang="en-GB" altLang="en-US" dirty="0"/>
              <a:t>Non-Functional Requirements</a:t>
            </a:r>
            <a:r>
              <a:rPr lang="en-US" altLang="en-US" dirty="0"/>
              <a:t> (continued)</a:t>
            </a:r>
          </a:p>
        </p:txBody>
      </p:sp>
      <p:sp>
        <p:nvSpPr>
          <p:cNvPr id="894981" name="Rectangle 5"/>
          <p:cNvSpPr>
            <a:spLocks noGrp="1" noChangeArrowheads="1"/>
          </p:cNvSpPr>
          <p:nvPr>
            <p:ph idx="1"/>
          </p:nvPr>
        </p:nvSpPr>
        <p:spPr>
          <a:xfrm>
            <a:off x="740835" y="1539723"/>
            <a:ext cx="10176293" cy="4665133"/>
          </a:xfrm>
        </p:spPr>
        <p:txBody>
          <a:bodyPr>
            <a:normAutofit/>
          </a:bodyPr>
          <a:lstStyle/>
          <a:p>
            <a:pPr lvl="1"/>
            <a:r>
              <a:rPr lang="en-GB" altLang="en-US" sz="2400" b="1" dirty="0"/>
              <a:t>De</a:t>
            </a:r>
            <a:r>
              <a:rPr lang="en-US" altLang="en-US" sz="2400" b="1" dirty="0"/>
              <a:t>sign constraints:</a:t>
            </a:r>
            <a:r>
              <a:rPr lang="en-US" altLang="en-US" sz="2400" dirty="0"/>
              <a:t> </a:t>
            </a:r>
            <a:r>
              <a:rPr lang="en-GB" altLang="en-US" sz="2400" dirty="0"/>
              <a:t>Categories </a:t>
            </a:r>
            <a:r>
              <a:rPr lang="en-US" altLang="en-US" sz="2400" dirty="0"/>
              <a:t>constraining </a:t>
            </a:r>
            <a:r>
              <a:rPr lang="en-GB" altLang="en-US" sz="2400" b="1" u="sng" dirty="0"/>
              <a:t>environment</a:t>
            </a:r>
            <a:r>
              <a:rPr lang="en-GB" altLang="en-US" sz="2400" dirty="0"/>
              <a:t> and </a:t>
            </a:r>
            <a:r>
              <a:rPr lang="en-GB" altLang="en-US" sz="2400" b="1" u="sng" dirty="0"/>
              <a:t>technology</a:t>
            </a:r>
            <a:r>
              <a:rPr lang="en-GB" altLang="en-US" sz="2400" dirty="0"/>
              <a:t> of system.</a:t>
            </a:r>
          </a:p>
          <a:p>
            <a:pPr lvl="2"/>
            <a:r>
              <a:rPr lang="en-GB" altLang="en-US" sz="2400" dirty="0"/>
              <a:t>Platform (minimal requirements, OS, devices…)</a:t>
            </a:r>
          </a:p>
          <a:p>
            <a:pPr lvl="2"/>
            <a:r>
              <a:rPr lang="en-US" altLang="en-US" sz="2400" dirty="0"/>
              <a:t>Technology to be used (language, DB, …)</a:t>
            </a:r>
            <a:r>
              <a:rPr lang="en-GB" altLang="en-US" sz="2400" dirty="0"/>
              <a:t> </a:t>
            </a:r>
          </a:p>
          <a:p>
            <a:pPr lvl="2"/>
            <a:endParaRPr lang="en-GB" altLang="en-US" sz="2400" dirty="0"/>
          </a:p>
          <a:p>
            <a:pPr lvl="1"/>
            <a:r>
              <a:rPr lang="en-GB" altLang="en-US" sz="2400" b="1" dirty="0"/>
              <a:t>Commercial constraints:</a:t>
            </a:r>
            <a:r>
              <a:rPr lang="en-GB" altLang="en-US" sz="2400" dirty="0"/>
              <a:t> Categories </a:t>
            </a:r>
            <a:r>
              <a:rPr lang="en-US" altLang="en-US" sz="2400" dirty="0"/>
              <a:t>constraining </a:t>
            </a:r>
            <a:r>
              <a:rPr lang="en-US" altLang="en-US" sz="2400" b="1" u="sng" dirty="0"/>
              <a:t>project plan</a:t>
            </a:r>
            <a:r>
              <a:rPr lang="en-US" altLang="en-US" sz="2400" dirty="0"/>
              <a:t> and </a:t>
            </a:r>
            <a:r>
              <a:rPr lang="en-US" altLang="en-US" sz="2400" b="1" u="sng" dirty="0"/>
              <a:t>development methods</a:t>
            </a:r>
          </a:p>
          <a:p>
            <a:pPr lvl="2"/>
            <a:r>
              <a:rPr lang="en-GB" altLang="en-US" sz="2400" dirty="0"/>
              <a:t>Development process (methodology) to be used</a:t>
            </a:r>
            <a:r>
              <a:rPr lang="en-US" altLang="en-US" sz="2400" dirty="0"/>
              <a:t> </a:t>
            </a:r>
          </a:p>
          <a:p>
            <a:pPr lvl="2"/>
            <a:r>
              <a:rPr lang="en-GB" altLang="en-US" sz="2400" dirty="0"/>
              <a:t>Cost and delivery date</a:t>
            </a:r>
            <a:r>
              <a:rPr lang="en-US" altLang="en-US" sz="2400" dirty="0"/>
              <a:t> </a:t>
            </a:r>
          </a:p>
          <a:p>
            <a:pPr lvl="3"/>
            <a:r>
              <a:rPr lang="en-GB" altLang="en-US" sz="2400" dirty="0"/>
              <a:t>Often put in contract or project plan instead</a:t>
            </a:r>
            <a:endParaRPr lang="en-US" altLang="en-US" sz="2400" dirty="0"/>
          </a:p>
          <a:p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850168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031" name="Rectangle 7"/>
          <p:cNvSpPr>
            <a:spLocks noGrp="1" noChangeArrowheads="1"/>
          </p:cNvSpPr>
          <p:nvPr>
            <p:ph type="title"/>
          </p:nvPr>
        </p:nvSpPr>
        <p:spPr>
          <a:xfrm>
            <a:off x="820390" y="390553"/>
            <a:ext cx="9643377" cy="1507067"/>
          </a:xfrm>
        </p:spPr>
        <p:txBody>
          <a:bodyPr/>
          <a:lstStyle/>
          <a:p>
            <a:r>
              <a:rPr lang="en-CA" altLang="en-US" dirty="0"/>
              <a:t>Examples of Non-Functional Requirements</a:t>
            </a:r>
          </a:p>
        </p:txBody>
      </p:sp>
      <p:sp>
        <p:nvSpPr>
          <p:cNvPr id="897032" name="Rectangle 8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CA" altLang="en-US" i="1" dirty="0">
              <a:solidFill>
                <a:schemeClr val="tx1"/>
              </a:solidFill>
            </a:endParaRPr>
          </a:p>
          <a:p>
            <a:endParaRPr lang="en-CA" altLang="en-US" dirty="0"/>
          </a:p>
        </p:txBody>
      </p:sp>
      <p:pic>
        <p:nvPicPr>
          <p:cNvPr id="897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1409" y="1647786"/>
            <a:ext cx="8161338" cy="4619625"/>
          </a:xfrm>
          <a:prstGeom prst="rect">
            <a:avLst/>
          </a:prstGeom>
          <a:solidFill>
            <a:schemeClr val="tx2"/>
          </a:solidFill>
          <a:extLst/>
        </p:spPr>
      </p:pic>
    </p:spTree>
    <p:extLst>
      <p:ext uri="{BB962C8B-B14F-4D97-AF65-F5344CB8AC3E}">
        <p14:creationId xmlns:p14="http://schemas.microsoft.com/office/powerpoint/2010/main" val="2584192167"/>
      </p:ext>
    </p:extLst>
  </p:cSld>
  <p:clrMapOvr>
    <a:masterClrMapping/>
  </p:clrMapOvr>
  <p:transition>
    <p:wipe dir="r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092" name="Rectangle 4"/>
          <p:cNvSpPr>
            <a:spLocks noGrp="1" noChangeArrowheads="1"/>
          </p:cNvSpPr>
          <p:nvPr>
            <p:ph type="title"/>
          </p:nvPr>
        </p:nvSpPr>
        <p:spPr>
          <a:xfrm>
            <a:off x="2027523" y="581941"/>
            <a:ext cx="8534400" cy="1507067"/>
          </a:xfrm>
        </p:spPr>
        <p:txBody>
          <a:bodyPr/>
          <a:lstStyle/>
          <a:p>
            <a:r>
              <a:rPr lang="en-GB" altLang="en-US" dirty="0"/>
              <a:t>Examples of Non-Functional Requirements</a:t>
            </a:r>
            <a:endParaRPr lang="en-US" altLang="en-US" dirty="0"/>
          </a:p>
        </p:txBody>
      </p:sp>
      <p:sp>
        <p:nvSpPr>
          <p:cNvPr id="985093" name="Rectangle 5"/>
          <p:cNvSpPr>
            <a:spLocks noGrp="1" noChangeArrowheads="1"/>
          </p:cNvSpPr>
          <p:nvPr>
            <p:ph idx="1"/>
          </p:nvPr>
        </p:nvSpPr>
        <p:spPr>
          <a:xfrm>
            <a:off x="423420" y="1911726"/>
            <a:ext cx="11123271" cy="4323367"/>
          </a:xfrm>
        </p:spPr>
        <p:txBody>
          <a:bodyPr>
            <a:noAutofit/>
          </a:bodyPr>
          <a:lstStyle/>
          <a:p>
            <a:r>
              <a:rPr lang="en-GB" altLang="en-US" sz="2400" b="1" dirty="0"/>
              <a:t>Process requirement</a:t>
            </a:r>
          </a:p>
          <a:p>
            <a:pPr lvl="1"/>
            <a:r>
              <a:rPr lang="en-GB" altLang="en-US" sz="2400" dirty="0"/>
              <a:t>“The system development process and deliverable documents shall conform to the standards defined in Control Document XYZ.”</a:t>
            </a:r>
          </a:p>
          <a:p>
            <a:endParaRPr lang="en-GB" altLang="en-US" sz="2400" dirty="0"/>
          </a:p>
          <a:p>
            <a:r>
              <a:rPr lang="en-GB" altLang="en-US" sz="2400" b="1" dirty="0"/>
              <a:t>Security requirement</a:t>
            </a:r>
          </a:p>
          <a:p>
            <a:pPr lvl="1"/>
            <a:r>
              <a:rPr lang="en-GB" altLang="en-US" sz="2400" dirty="0"/>
              <a:t>“The system shall not disclose any sensitive, personal information about patients to any user besides the patient themselves.”</a:t>
            </a: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604064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1271880" y="423119"/>
            <a:ext cx="9436182" cy="92075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altLang="en-US" sz="4000" dirty="0"/>
              <a:t>Examples of Non-Functional Requirements</a:t>
            </a:r>
            <a:endParaRPr lang="en-CA" altLang="en-US" sz="4000" dirty="0">
              <a:solidFill>
                <a:schemeClr val="bg2"/>
              </a:solidFill>
            </a:endParaRPr>
          </a:p>
        </p:txBody>
      </p:sp>
      <p:grpSp>
        <p:nvGrpSpPr>
          <p:cNvPr id="5" name="Group 4"/>
          <p:cNvGrpSpPr>
            <a:grpSpLocks noChangeAspect="1"/>
          </p:cNvGrpSpPr>
          <p:nvPr/>
        </p:nvGrpSpPr>
        <p:grpSpPr bwMode="auto">
          <a:xfrm>
            <a:off x="2433322" y="1900226"/>
            <a:ext cx="6926262" cy="4808537"/>
            <a:chOff x="1030" y="763"/>
            <a:chExt cx="4363" cy="3029"/>
          </a:xfrm>
          <a:solidFill>
            <a:schemeClr val="tx1"/>
          </a:solidFill>
        </p:grpSpPr>
        <p:sp>
          <p:nvSpPr>
            <p:cNvPr id="6" name="AutoShape 5"/>
            <p:cNvSpPr>
              <a:spLocks noChangeAspect="1" noChangeArrowheads="1" noTextEdit="1"/>
            </p:cNvSpPr>
            <p:nvPr/>
          </p:nvSpPr>
          <p:spPr bwMode="auto">
            <a:xfrm>
              <a:off x="1030" y="763"/>
              <a:ext cx="4298" cy="302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1106" y="774"/>
              <a:ext cx="553" cy="17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0"/>
                </a:spcBef>
              </a:pPr>
              <a:r>
                <a:rPr lang="en-CA" altLang="en-US" sz="1800" b="1">
                  <a:solidFill>
                    <a:srgbClr val="000000"/>
                  </a:solidFill>
                  <a:latin typeface="Times" panose="02020603050405020304" pitchFamily="18" charset="0"/>
                </a:rPr>
                <a:t>Property</a:t>
              </a:r>
              <a:endParaRPr lang="en-CA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2665" y="774"/>
              <a:ext cx="536" cy="17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0"/>
                </a:spcBef>
              </a:pPr>
              <a:r>
                <a:rPr lang="en-CA" altLang="en-US" sz="1800" b="1">
                  <a:solidFill>
                    <a:srgbClr val="000000"/>
                  </a:solidFill>
                  <a:latin typeface="Times" panose="02020603050405020304" pitchFamily="18" charset="0"/>
                </a:rPr>
                <a:t>Measure</a:t>
              </a:r>
              <a:endParaRPr lang="en-CA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9" name="Line 8"/>
            <p:cNvSpPr>
              <a:spLocks noChangeShapeType="1"/>
            </p:cNvSpPr>
            <p:nvPr/>
          </p:nvSpPr>
          <p:spPr bwMode="auto">
            <a:xfrm>
              <a:off x="1030" y="763"/>
              <a:ext cx="1" cy="1"/>
            </a:xfrm>
            <a:prstGeom prst="line">
              <a:avLst/>
            </a:prstGeom>
            <a:grpFill/>
            <a:ln w="17463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Line 9"/>
            <p:cNvSpPr>
              <a:spLocks noChangeShapeType="1"/>
            </p:cNvSpPr>
            <p:nvPr/>
          </p:nvSpPr>
          <p:spPr bwMode="auto">
            <a:xfrm>
              <a:off x="1030" y="763"/>
              <a:ext cx="1" cy="1"/>
            </a:xfrm>
            <a:prstGeom prst="line">
              <a:avLst/>
            </a:prstGeom>
            <a:grpFill/>
            <a:ln w="17463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>
              <a:off x="1041" y="763"/>
              <a:ext cx="1537" cy="1"/>
            </a:xfrm>
            <a:prstGeom prst="line">
              <a:avLst/>
            </a:prstGeom>
            <a:grpFill/>
            <a:ln w="17463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Line 11"/>
            <p:cNvSpPr>
              <a:spLocks noChangeShapeType="1"/>
            </p:cNvSpPr>
            <p:nvPr/>
          </p:nvSpPr>
          <p:spPr bwMode="auto">
            <a:xfrm>
              <a:off x="2589" y="763"/>
              <a:ext cx="1" cy="1"/>
            </a:xfrm>
            <a:prstGeom prst="line">
              <a:avLst/>
            </a:prstGeom>
            <a:grpFill/>
            <a:ln w="17463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12"/>
            <p:cNvSpPr>
              <a:spLocks noChangeShapeType="1"/>
            </p:cNvSpPr>
            <p:nvPr/>
          </p:nvSpPr>
          <p:spPr bwMode="auto">
            <a:xfrm>
              <a:off x="2600" y="807"/>
              <a:ext cx="2631" cy="1"/>
            </a:xfrm>
            <a:prstGeom prst="line">
              <a:avLst/>
            </a:prstGeom>
            <a:grpFill/>
            <a:ln w="17463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13"/>
            <p:cNvSpPr>
              <a:spLocks noChangeShapeType="1"/>
            </p:cNvSpPr>
            <p:nvPr/>
          </p:nvSpPr>
          <p:spPr bwMode="auto">
            <a:xfrm>
              <a:off x="5241" y="763"/>
              <a:ext cx="1" cy="1"/>
            </a:xfrm>
            <a:prstGeom prst="line">
              <a:avLst/>
            </a:prstGeom>
            <a:grpFill/>
            <a:ln w="17463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14"/>
            <p:cNvSpPr>
              <a:spLocks noChangeShapeType="1"/>
            </p:cNvSpPr>
            <p:nvPr/>
          </p:nvSpPr>
          <p:spPr bwMode="auto">
            <a:xfrm>
              <a:off x="5241" y="763"/>
              <a:ext cx="1" cy="1"/>
            </a:xfrm>
            <a:prstGeom prst="line">
              <a:avLst/>
            </a:prstGeom>
            <a:grpFill/>
            <a:ln w="17463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15"/>
            <p:cNvSpPr>
              <a:spLocks noChangeShapeType="1"/>
            </p:cNvSpPr>
            <p:nvPr/>
          </p:nvSpPr>
          <p:spPr bwMode="auto">
            <a:xfrm>
              <a:off x="1030" y="774"/>
              <a:ext cx="1" cy="151"/>
            </a:xfrm>
            <a:prstGeom prst="line">
              <a:avLst/>
            </a:prstGeom>
            <a:grpFill/>
            <a:ln w="17463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Line 16"/>
            <p:cNvSpPr>
              <a:spLocks noChangeShapeType="1"/>
            </p:cNvSpPr>
            <p:nvPr/>
          </p:nvSpPr>
          <p:spPr bwMode="auto">
            <a:xfrm>
              <a:off x="2589" y="774"/>
              <a:ext cx="1" cy="151"/>
            </a:xfrm>
            <a:prstGeom prst="line">
              <a:avLst/>
            </a:prstGeom>
            <a:grpFill/>
            <a:ln w="17463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Line 17"/>
            <p:cNvSpPr>
              <a:spLocks noChangeShapeType="1"/>
            </p:cNvSpPr>
            <p:nvPr/>
          </p:nvSpPr>
          <p:spPr bwMode="auto">
            <a:xfrm>
              <a:off x="5241" y="774"/>
              <a:ext cx="1" cy="151"/>
            </a:xfrm>
            <a:prstGeom prst="line">
              <a:avLst/>
            </a:prstGeom>
            <a:grpFill/>
            <a:ln w="17463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Rectangle 18"/>
            <p:cNvSpPr>
              <a:spLocks noChangeArrowheads="1"/>
            </p:cNvSpPr>
            <p:nvPr/>
          </p:nvSpPr>
          <p:spPr bwMode="auto">
            <a:xfrm>
              <a:off x="1106" y="947"/>
              <a:ext cx="352" cy="17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0"/>
                </a:spcBef>
              </a:pPr>
              <a:r>
                <a:rPr lang="en-CA" altLang="en-US" sz="1800">
                  <a:solidFill>
                    <a:srgbClr val="000000"/>
                  </a:solidFill>
                  <a:latin typeface="Times" panose="02020603050405020304" pitchFamily="18" charset="0"/>
                </a:rPr>
                <a:t>Speed</a:t>
              </a:r>
              <a:endParaRPr lang="en-CA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0" name="Rectangle 19"/>
            <p:cNvSpPr>
              <a:spLocks noChangeArrowheads="1"/>
            </p:cNvSpPr>
            <p:nvPr/>
          </p:nvSpPr>
          <p:spPr bwMode="auto">
            <a:xfrm>
              <a:off x="2665" y="947"/>
              <a:ext cx="1740" cy="17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0"/>
                </a:spcBef>
              </a:pPr>
              <a:r>
                <a:rPr lang="en-CA" altLang="en-US" sz="1800" dirty="0">
                  <a:solidFill>
                    <a:srgbClr val="000000"/>
                  </a:solidFill>
                  <a:latin typeface="Times" panose="02020603050405020304" pitchFamily="18" charset="0"/>
                </a:rPr>
                <a:t>Processed transactions/second</a:t>
              </a:r>
              <a:endParaRPr lang="en-CA" altLang="en-US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21" name="Rectangle 20"/>
            <p:cNvSpPr>
              <a:spLocks noChangeArrowheads="1"/>
            </p:cNvSpPr>
            <p:nvPr/>
          </p:nvSpPr>
          <p:spPr bwMode="auto">
            <a:xfrm>
              <a:off x="2665" y="1109"/>
              <a:ext cx="1478" cy="17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0"/>
                </a:spcBef>
              </a:pPr>
              <a:r>
                <a:rPr lang="en-CA" altLang="en-US" sz="1800">
                  <a:solidFill>
                    <a:srgbClr val="000000"/>
                  </a:solidFill>
                  <a:latin typeface="Times" panose="02020603050405020304" pitchFamily="18" charset="0"/>
                </a:rPr>
                <a:t>User/Event response time</a:t>
              </a:r>
              <a:endParaRPr lang="en-CA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2" name="Rectangle 21"/>
            <p:cNvSpPr>
              <a:spLocks noChangeArrowheads="1"/>
            </p:cNvSpPr>
            <p:nvPr/>
          </p:nvSpPr>
          <p:spPr bwMode="auto">
            <a:xfrm>
              <a:off x="2665" y="1271"/>
              <a:ext cx="1118" cy="17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0"/>
                </a:spcBef>
              </a:pPr>
              <a:r>
                <a:rPr lang="en-CA" altLang="en-US" sz="1800" dirty="0">
                  <a:solidFill>
                    <a:srgbClr val="000000"/>
                  </a:solidFill>
                  <a:latin typeface="Times" panose="02020603050405020304" pitchFamily="18" charset="0"/>
                </a:rPr>
                <a:t>Screen refresh time</a:t>
              </a:r>
              <a:endParaRPr lang="en-CA" altLang="en-US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23" name="Line 22"/>
            <p:cNvSpPr>
              <a:spLocks noChangeShapeType="1"/>
            </p:cNvSpPr>
            <p:nvPr/>
          </p:nvSpPr>
          <p:spPr bwMode="auto">
            <a:xfrm>
              <a:off x="1030" y="936"/>
              <a:ext cx="1" cy="1"/>
            </a:xfrm>
            <a:prstGeom prst="line">
              <a:avLst/>
            </a:prstGeom>
            <a:grpFill/>
            <a:ln w="17463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Line 23"/>
            <p:cNvSpPr>
              <a:spLocks noChangeShapeType="1"/>
            </p:cNvSpPr>
            <p:nvPr/>
          </p:nvSpPr>
          <p:spPr bwMode="auto">
            <a:xfrm>
              <a:off x="1041" y="936"/>
              <a:ext cx="1537" cy="1"/>
            </a:xfrm>
            <a:prstGeom prst="line">
              <a:avLst/>
            </a:prstGeom>
            <a:grpFill/>
            <a:ln w="17463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24"/>
            <p:cNvSpPr>
              <a:spLocks noChangeShapeType="1"/>
            </p:cNvSpPr>
            <p:nvPr/>
          </p:nvSpPr>
          <p:spPr bwMode="auto">
            <a:xfrm>
              <a:off x="2589" y="936"/>
              <a:ext cx="1" cy="1"/>
            </a:xfrm>
            <a:prstGeom prst="line">
              <a:avLst/>
            </a:prstGeom>
            <a:grpFill/>
            <a:ln w="17463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25"/>
            <p:cNvSpPr>
              <a:spLocks noChangeShapeType="1"/>
            </p:cNvSpPr>
            <p:nvPr/>
          </p:nvSpPr>
          <p:spPr bwMode="auto">
            <a:xfrm>
              <a:off x="2600" y="936"/>
              <a:ext cx="2631" cy="1"/>
            </a:xfrm>
            <a:prstGeom prst="line">
              <a:avLst/>
            </a:prstGeom>
            <a:grpFill/>
            <a:ln w="17463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26"/>
            <p:cNvSpPr>
              <a:spLocks noChangeShapeType="1"/>
            </p:cNvSpPr>
            <p:nvPr/>
          </p:nvSpPr>
          <p:spPr bwMode="auto">
            <a:xfrm>
              <a:off x="5241" y="936"/>
              <a:ext cx="1" cy="1"/>
            </a:xfrm>
            <a:prstGeom prst="line">
              <a:avLst/>
            </a:prstGeom>
            <a:grpFill/>
            <a:ln w="17463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27"/>
            <p:cNvSpPr>
              <a:spLocks noChangeShapeType="1"/>
            </p:cNvSpPr>
            <p:nvPr/>
          </p:nvSpPr>
          <p:spPr bwMode="auto">
            <a:xfrm>
              <a:off x="1030" y="947"/>
              <a:ext cx="1" cy="465"/>
            </a:xfrm>
            <a:prstGeom prst="line">
              <a:avLst/>
            </a:prstGeom>
            <a:grpFill/>
            <a:ln w="17463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28"/>
            <p:cNvSpPr>
              <a:spLocks noChangeShapeType="1"/>
            </p:cNvSpPr>
            <p:nvPr/>
          </p:nvSpPr>
          <p:spPr bwMode="auto">
            <a:xfrm>
              <a:off x="2589" y="947"/>
              <a:ext cx="1" cy="465"/>
            </a:xfrm>
            <a:prstGeom prst="line">
              <a:avLst/>
            </a:prstGeom>
            <a:grpFill/>
            <a:ln w="17463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Line 29"/>
            <p:cNvSpPr>
              <a:spLocks noChangeShapeType="1"/>
            </p:cNvSpPr>
            <p:nvPr/>
          </p:nvSpPr>
          <p:spPr bwMode="auto">
            <a:xfrm>
              <a:off x="5241" y="947"/>
              <a:ext cx="1" cy="465"/>
            </a:xfrm>
            <a:prstGeom prst="line">
              <a:avLst/>
            </a:prstGeom>
            <a:grpFill/>
            <a:ln w="17463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Rectangle 30"/>
            <p:cNvSpPr>
              <a:spLocks noChangeArrowheads="1"/>
            </p:cNvSpPr>
            <p:nvPr/>
          </p:nvSpPr>
          <p:spPr bwMode="auto">
            <a:xfrm>
              <a:off x="1106" y="1444"/>
              <a:ext cx="248" cy="17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0"/>
                </a:spcBef>
              </a:pPr>
              <a:r>
                <a:rPr lang="en-CA" altLang="en-US" sz="1800">
                  <a:solidFill>
                    <a:srgbClr val="000000"/>
                  </a:solidFill>
                  <a:latin typeface="Times" panose="02020603050405020304" pitchFamily="18" charset="0"/>
                </a:rPr>
                <a:t>Size</a:t>
              </a:r>
              <a:endParaRPr lang="en-CA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2" name="Rectangle 31"/>
            <p:cNvSpPr>
              <a:spLocks noChangeArrowheads="1"/>
            </p:cNvSpPr>
            <p:nvPr/>
          </p:nvSpPr>
          <p:spPr bwMode="auto">
            <a:xfrm>
              <a:off x="2665" y="1444"/>
              <a:ext cx="468" cy="17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0"/>
                </a:spcBef>
              </a:pPr>
              <a:r>
                <a:rPr lang="en-CA" altLang="en-US" sz="1800">
                  <a:solidFill>
                    <a:srgbClr val="000000"/>
                  </a:solidFill>
                  <a:latin typeface="Times" panose="02020603050405020304" pitchFamily="18" charset="0"/>
                </a:rPr>
                <a:t>K Bytes</a:t>
              </a:r>
              <a:endParaRPr lang="en-CA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3" name="Rectangle 32"/>
            <p:cNvSpPr>
              <a:spLocks noChangeArrowheads="1"/>
            </p:cNvSpPr>
            <p:nvPr/>
          </p:nvSpPr>
          <p:spPr bwMode="auto">
            <a:xfrm>
              <a:off x="2665" y="1596"/>
              <a:ext cx="1330" cy="17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0"/>
                </a:spcBef>
              </a:pPr>
              <a:r>
                <a:rPr lang="en-CA" altLang="en-US" sz="1800">
                  <a:solidFill>
                    <a:srgbClr val="000000"/>
                  </a:solidFill>
                  <a:latin typeface="Times" panose="02020603050405020304" pitchFamily="18" charset="0"/>
                </a:rPr>
                <a:t>Number of RAM chips</a:t>
              </a:r>
              <a:endParaRPr lang="en-CA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4" name="Line 33"/>
            <p:cNvSpPr>
              <a:spLocks noChangeShapeType="1"/>
            </p:cNvSpPr>
            <p:nvPr/>
          </p:nvSpPr>
          <p:spPr bwMode="auto">
            <a:xfrm>
              <a:off x="1030" y="1423"/>
              <a:ext cx="1" cy="1"/>
            </a:xfrm>
            <a:prstGeom prst="line">
              <a:avLst/>
            </a:prstGeom>
            <a:grpFill/>
            <a:ln w="17463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Line 34"/>
            <p:cNvSpPr>
              <a:spLocks noChangeShapeType="1"/>
            </p:cNvSpPr>
            <p:nvPr/>
          </p:nvSpPr>
          <p:spPr bwMode="auto">
            <a:xfrm>
              <a:off x="1041" y="1423"/>
              <a:ext cx="1537" cy="1"/>
            </a:xfrm>
            <a:prstGeom prst="line">
              <a:avLst/>
            </a:prstGeom>
            <a:grpFill/>
            <a:ln w="17463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Line 35"/>
            <p:cNvSpPr>
              <a:spLocks noChangeShapeType="1"/>
            </p:cNvSpPr>
            <p:nvPr/>
          </p:nvSpPr>
          <p:spPr bwMode="auto">
            <a:xfrm>
              <a:off x="2589" y="1423"/>
              <a:ext cx="1" cy="1"/>
            </a:xfrm>
            <a:prstGeom prst="line">
              <a:avLst/>
            </a:prstGeom>
            <a:grpFill/>
            <a:ln w="17463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Line 36"/>
            <p:cNvSpPr>
              <a:spLocks noChangeShapeType="1"/>
            </p:cNvSpPr>
            <p:nvPr/>
          </p:nvSpPr>
          <p:spPr bwMode="auto">
            <a:xfrm>
              <a:off x="2578" y="1431"/>
              <a:ext cx="2631" cy="1"/>
            </a:xfrm>
            <a:prstGeom prst="line">
              <a:avLst/>
            </a:prstGeom>
            <a:grpFill/>
            <a:ln w="17463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Line 37"/>
            <p:cNvSpPr>
              <a:spLocks noChangeShapeType="1"/>
            </p:cNvSpPr>
            <p:nvPr/>
          </p:nvSpPr>
          <p:spPr bwMode="auto">
            <a:xfrm>
              <a:off x="5241" y="1423"/>
              <a:ext cx="1" cy="1"/>
            </a:xfrm>
            <a:prstGeom prst="line">
              <a:avLst/>
            </a:prstGeom>
            <a:grpFill/>
            <a:ln w="17463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Line 38"/>
            <p:cNvSpPr>
              <a:spLocks noChangeShapeType="1"/>
            </p:cNvSpPr>
            <p:nvPr/>
          </p:nvSpPr>
          <p:spPr bwMode="auto">
            <a:xfrm>
              <a:off x="1030" y="1445"/>
              <a:ext cx="1" cy="302"/>
            </a:xfrm>
            <a:prstGeom prst="line">
              <a:avLst/>
            </a:prstGeom>
            <a:grpFill/>
            <a:ln w="17463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Line 39"/>
            <p:cNvSpPr>
              <a:spLocks noChangeShapeType="1"/>
            </p:cNvSpPr>
            <p:nvPr/>
          </p:nvSpPr>
          <p:spPr bwMode="auto">
            <a:xfrm>
              <a:off x="2589" y="1445"/>
              <a:ext cx="1" cy="302"/>
            </a:xfrm>
            <a:prstGeom prst="line">
              <a:avLst/>
            </a:prstGeom>
            <a:grpFill/>
            <a:ln w="17463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Line 40"/>
            <p:cNvSpPr>
              <a:spLocks noChangeShapeType="1"/>
            </p:cNvSpPr>
            <p:nvPr/>
          </p:nvSpPr>
          <p:spPr bwMode="auto">
            <a:xfrm>
              <a:off x="5241" y="1445"/>
              <a:ext cx="1" cy="302"/>
            </a:xfrm>
            <a:prstGeom prst="line">
              <a:avLst/>
            </a:prstGeom>
            <a:grpFill/>
            <a:ln w="17463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Rectangle 41"/>
            <p:cNvSpPr>
              <a:spLocks noChangeArrowheads="1"/>
            </p:cNvSpPr>
            <p:nvPr/>
          </p:nvSpPr>
          <p:spPr bwMode="auto">
            <a:xfrm>
              <a:off x="1106" y="1769"/>
              <a:ext cx="656" cy="17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0"/>
                </a:spcBef>
              </a:pPr>
              <a:r>
                <a:rPr lang="en-CA" altLang="en-US" sz="1800">
                  <a:solidFill>
                    <a:srgbClr val="000000"/>
                  </a:solidFill>
                  <a:latin typeface="Times" panose="02020603050405020304" pitchFamily="18" charset="0"/>
                </a:rPr>
                <a:t>Ease of use</a:t>
              </a:r>
              <a:endParaRPr lang="en-CA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43" name="Rectangle 42"/>
            <p:cNvSpPr>
              <a:spLocks noChangeArrowheads="1"/>
            </p:cNvSpPr>
            <p:nvPr/>
          </p:nvSpPr>
          <p:spPr bwMode="auto">
            <a:xfrm>
              <a:off x="2665" y="1769"/>
              <a:ext cx="786" cy="17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0"/>
                </a:spcBef>
              </a:pPr>
              <a:r>
                <a:rPr lang="en-CA" altLang="en-US" sz="1800">
                  <a:solidFill>
                    <a:srgbClr val="000000"/>
                  </a:solidFill>
                  <a:latin typeface="Times" panose="02020603050405020304" pitchFamily="18" charset="0"/>
                </a:rPr>
                <a:t>Training time</a:t>
              </a:r>
              <a:endParaRPr lang="en-CA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44" name="Rectangle 43"/>
            <p:cNvSpPr>
              <a:spLocks noChangeArrowheads="1"/>
            </p:cNvSpPr>
            <p:nvPr/>
          </p:nvSpPr>
          <p:spPr bwMode="auto">
            <a:xfrm>
              <a:off x="2665" y="1931"/>
              <a:ext cx="1336" cy="17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0"/>
                </a:spcBef>
              </a:pPr>
              <a:r>
                <a:rPr lang="en-CA" altLang="en-US" sz="1800" dirty="0">
                  <a:solidFill>
                    <a:srgbClr val="000000"/>
                  </a:solidFill>
                  <a:latin typeface="Times" panose="02020603050405020304" pitchFamily="18" charset="0"/>
                </a:rPr>
                <a:t>Number of help frames</a:t>
              </a:r>
              <a:endParaRPr lang="en-CA" altLang="en-US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45" name="Line 44"/>
            <p:cNvSpPr>
              <a:spLocks noChangeShapeType="1"/>
            </p:cNvSpPr>
            <p:nvPr/>
          </p:nvSpPr>
          <p:spPr bwMode="auto">
            <a:xfrm>
              <a:off x="1030" y="1758"/>
              <a:ext cx="1" cy="1"/>
            </a:xfrm>
            <a:prstGeom prst="line">
              <a:avLst/>
            </a:prstGeom>
            <a:grpFill/>
            <a:ln w="17463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Line 45"/>
            <p:cNvSpPr>
              <a:spLocks noChangeShapeType="1"/>
            </p:cNvSpPr>
            <p:nvPr/>
          </p:nvSpPr>
          <p:spPr bwMode="auto">
            <a:xfrm>
              <a:off x="1041" y="1758"/>
              <a:ext cx="1537" cy="1"/>
            </a:xfrm>
            <a:prstGeom prst="line">
              <a:avLst/>
            </a:prstGeom>
            <a:grpFill/>
            <a:ln w="17463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Line 46"/>
            <p:cNvSpPr>
              <a:spLocks noChangeShapeType="1"/>
            </p:cNvSpPr>
            <p:nvPr/>
          </p:nvSpPr>
          <p:spPr bwMode="auto">
            <a:xfrm>
              <a:off x="2589" y="1758"/>
              <a:ext cx="1" cy="1"/>
            </a:xfrm>
            <a:prstGeom prst="line">
              <a:avLst/>
            </a:prstGeom>
            <a:grpFill/>
            <a:ln w="17463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Line 47"/>
            <p:cNvSpPr>
              <a:spLocks noChangeShapeType="1"/>
            </p:cNvSpPr>
            <p:nvPr/>
          </p:nvSpPr>
          <p:spPr bwMode="auto">
            <a:xfrm>
              <a:off x="2600" y="1758"/>
              <a:ext cx="2631" cy="1"/>
            </a:xfrm>
            <a:prstGeom prst="line">
              <a:avLst/>
            </a:prstGeom>
            <a:grpFill/>
            <a:ln w="17463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Line 48"/>
            <p:cNvSpPr>
              <a:spLocks noChangeShapeType="1"/>
            </p:cNvSpPr>
            <p:nvPr/>
          </p:nvSpPr>
          <p:spPr bwMode="auto">
            <a:xfrm>
              <a:off x="5241" y="1758"/>
              <a:ext cx="1" cy="1"/>
            </a:xfrm>
            <a:prstGeom prst="line">
              <a:avLst/>
            </a:prstGeom>
            <a:grpFill/>
            <a:ln w="17463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Line 49"/>
            <p:cNvSpPr>
              <a:spLocks noChangeShapeType="1"/>
            </p:cNvSpPr>
            <p:nvPr/>
          </p:nvSpPr>
          <p:spPr bwMode="auto">
            <a:xfrm>
              <a:off x="1030" y="1769"/>
              <a:ext cx="1" cy="303"/>
            </a:xfrm>
            <a:prstGeom prst="line">
              <a:avLst/>
            </a:prstGeom>
            <a:grpFill/>
            <a:ln w="17463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Line 50"/>
            <p:cNvSpPr>
              <a:spLocks noChangeShapeType="1"/>
            </p:cNvSpPr>
            <p:nvPr/>
          </p:nvSpPr>
          <p:spPr bwMode="auto">
            <a:xfrm>
              <a:off x="2589" y="1769"/>
              <a:ext cx="1" cy="303"/>
            </a:xfrm>
            <a:prstGeom prst="line">
              <a:avLst/>
            </a:prstGeom>
            <a:grpFill/>
            <a:ln w="17463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Line 51"/>
            <p:cNvSpPr>
              <a:spLocks noChangeShapeType="1"/>
            </p:cNvSpPr>
            <p:nvPr/>
          </p:nvSpPr>
          <p:spPr bwMode="auto">
            <a:xfrm>
              <a:off x="5241" y="1769"/>
              <a:ext cx="1" cy="303"/>
            </a:xfrm>
            <a:prstGeom prst="line">
              <a:avLst/>
            </a:prstGeom>
            <a:grpFill/>
            <a:ln w="17463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Rectangle 52"/>
            <p:cNvSpPr>
              <a:spLocks noChangeArrowheads="1"/>
            </p:cNvSpPr>
            <p:nvPr/>
          </p:nvSpPr>
          <p:spPr bwMode="auto">
            <a:xfrm>
              <a:off x="1106" y="2104"/>
              <a:ext cx="608" cy="17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0"/>
                </a:spcBef>
              </a:pPr>
              <a:r>
                <a:rPr lang="en-CA" altLang="en-US" sz="1800">
                  <a:solidFill>
                    <a:srgbClr val="000000"/>
                  </a:solidFill>
                  <a:latin typeface="Times" panose="02020603050405020304" pitchFamily="18" charset="0"/>
                </a:rPr>
                <a:t>Reliability</a:t>
              </a:r>
              <a:endParaRPr lang="en-CA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54" name="Rectangle 53"/>
            <p:cNvSpPr>
              <a:spLocks noChangeArrowheads="1"/>
            </p:cNvSpPr>
            <p:nvPr/>
          </p:nvSpPr>
          <p:spPr bwMode="auto">
            <a:xfrm>
              <a:off x="2665" y="2104"/>
              <a:ext cx="1178" cy="17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0"/>
                </a:spcBef>
              </a:pPr>
              <a:r>
                <a:rPr lang="en-CA" altLang="en-US" sz="1800">
                  <a:solidFill>
                    <a:srgbClr val="000000"/>
                  </a:solidFill>
                  <a:latin typeface="Times" panose="02020603050405020304" pitchFamily="18" charset="0"/>
                </a:rPr>
                <a:t>Mean time to failure</a:t>
              </a:r>
              <a:endParaRPr lang="en-CA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55" name="Rectangle 54"/>
            <p:cNvSpPr>
              <a:spLocks noChangeArrowheads="1"/>
            </p:cNvSpPr>
            <p:nvPr/>
          </p:nvSpPr>
          <p:spPr bwMode="auto">
            <a:xfrm>
              <a:off x="2665" y="2266"/>
              <a:ext cx="1624" cy="17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0"/>
                </a:spcBef>
              </a:pPr>
              <a:r>
                <a:rPr lang="en-CA" altLang="en-US" sz="1800" dirty="0">
                  <a:solidFill>
                    <a:srgbClr val="000000"/>
                  </a:solidFill>
                  <a:latin typeface="Times" panose="02020603050405020304" pitchFamily="18" charset="0"/>
                </a:rPr>
                <a:t>Probability of unavailability</a:t>
              </a:r>
              <a:endParaRPr lang="en-CA" altLang="en-US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56" name="Rectangle 55"/>
            <p:cNvSpPr>
              <a:spLocks noChangeArrowheads="1"/>
            </p:cNvSpPr>
            <p:nvPr/>
          </p:nvSpPr>
          <p:spPr bwMode="auto">
            <a:xfrm>
              <a:off x="2665" y="2418"/>
              <a:ext cx="1500" cy="17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0"/>
                </a:spcBef>
              </a:pPr>
              <a:r>
                <a:rPr lang="en-CA" altLang="en-US" sz="1800">
                  <a:solidFill>
                    <a:srgbClr val="000000"/>
                  </a:solidFill>
                  <a:latin typeface="Times" panose="02020603050405020304" pitchFamily="18" charset="0"/>
                </a:rPr>
                <a:t>Rate of failure occurrence</a:t>
              </a:r>
              <a:endParaRPr lang="en-CA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57" name="Rectangle 56"/>
            <p:cNvSpPr>
              <a:spLocks noChangeArrowheads="1"/>
            </p:cNvSpPr>
            <p:nvPr/>
          </p:nvSpPr>
          <p:spPr bwMode="auto">
            <a:xfrm>
              <a:off x="2665" y="2580"/>
              <a:ext cx="688" cy="17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0"/>
                </a:spcBef>
              </a:pPr>
              <a:r>
                <a:rPr lang="en-CA" altLang="en-US" sz="1800">
                  <a:solidFill>
                    <a:srgbClr val="000000"/>
                  </a:solidFill>
                  <a:latin typeface="Times" panose="02020603050405020304" pitchFamily="18" charset="0"/>
                </a:rPr>
                <a:t>Availability</a:t>
              </a:r>
              <a:endParaRPr lang="en-CA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58" name="Line 57"/>
            <p:cNvSpPr>
              <a:spLocks noChangeShapeType="1"/>
            </p:cNvSpPr>
            <p:nvPr/>
          </p:nvSpPr>
          <p:spPr bwMode="auto">
            <a:xfrm>
              <a:off x="1030" y="2094"/>
              <a:ext cx="1" cy="1"/>
            </a:xfrm>
            <a:prstGeom prst="line">
              <a:avLst/>
            </a:prstGeom>
            <a:grpFill/>
            <a:ln w="17463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Line 58"/>
            <p:cNvSpPr>
              <a:spLocks noChangeShapeType="1"/>
            </p:cNvSpPr>
            <p:nvPr/>
          </p:nvSpPr>
          <p:spPr bwMode="auto">
            <a:xfrm>
              <a:off x="1041" y="2094"/>
              <a:ext cx="1537" cy="1"/>
            </a:xfrm>
            <a:prstGeom prst="line">
              <a:avLst/>
            </a:prstGeom>
            <a:grpFill/>
            <a:ln w="17463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Line 59"/>
            <p:cNvSpPr>
              <a:spLocks noChangeShapeType="1"/>
            </p:cNvSpPr>
            <p:nvPr/>
          </p:nvSpPr>
          <p:spPr bwMode="auto">
            <a:xfrm>
              <a:off x="2589" y="2094"/>
              <a:ext cx="1" cy="1"/>
            </a:xfrm>
            <a:prstGeom prst="line">
              <a:avLst/>
            </a:prstGeom>
            <a:grpFill/>
            <a:ln w="17463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Line 60"/>
            <p:cNvSpPr>
              <a:spLocks noChangeShapeType="1"/>
            </p:cNvSpPr>
            <p:nvPr/>
          </p:nvSpPr>
          <p:spPr bwMode="auto">
            <a:xfrm>
              <a:off x="2600" y="2094"/>
              <a:ext cx="2631" cy="1"/>
            </a:xfrm>
            <a:prstGeom prst="line">
              <a:avLst/>
            </a:prstGeom>
            <a:grpFill/>
            <a:ln w="17463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Line 61"/>
            <p:cNvSpPr>
              <a:spLocks noChangeShapeType="1"/>
            </p:cNvSpPr>
            <p:nvPr/>
          </p:nvSpPr>
          <p:spPr bwMode="auto">
            <a:xfrm>
              <a:off x="5241" y="2094"/>
              <a:ext cx="1" cy="1"/>
            </a:xfrm>
            <a:prstGeom prst="line">
              <a:avLst/>
            </a:prstGeom>
            <a:grpFill/>
            <a:ln w="17463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Line 62"/>
            <p:cNvSpPr>
              <a:spLocks noChangeShapeType="1"/>
            </p:cNvSpPr>
            <p:nvPr/>
          </p:nvSpPr>
          <p:spPr bwMode="auto">
            <a:xfrm>
              <a:off x="1030" y="2104"/>
              <a:ext cx="1" cy="617"/>
            </a:xfrm>
            <a:prstGeom prst="line">
              <a:avLst/>
            </a:prstGeom>
            <a:grpFill/>
            <a:ln w="17463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Line 63"/>
            <p:cNvSpPr>
              <a:spLocks noChangeShapeType="1"/>
            </p:cNvSpPr>
            <p:nvPr/>
          </p:nvSpPr>
          <p:spPr bwMode="auto">
            <a:xfrm>
              <a:off x="2589" y="2104"/>
              <a:ext cx="1" cy="617"/>
            </a:xfrm>
            <a:prstGeom prst="line">
              <a:avLst/>
            </a:prstGeom>
            <a:grpFill/>
            <a:ln w="17463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en-US"/>
            </a:p>
          </p:txBody>
        </p:sp>
        <p:sp>
          <p:nvSpPr>
            <p:cNvPr id="65" name="Line 64"/>
            <p:cNvSpPr>
              <a:spLocks noChangeShapeType="1"/>
            </p:cNvSpPr>
            <p:nvPr/>
          </p:nvSpPr>
          <p:spPr bwMode="auto">
            <a:xfrm>
              <a:off x="5241" y="2104"/>
              <a:ext cx="1" cy="617"/>
            </a:xfrm>
            <a:prstGeom prst="line">
              <a:avLst/>
            </a:prstGeom>
            <a:grpFill/>
            <a:ln w="17463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en-US"/>
            </a:p>
          </p:txBody>
        </p:sp>
        <p:sp>
          <p:nvSpPr>
            <p:cNvPr id="66" name="Rectangle 65"/>
            <p:cNvSpPr>
              <a:spLocks noChangeArrowheads="1"/>
            </p:cNvSpPr>
            <p:nvPr/>
          </p:nvSpPr>
          <p:spPr bwMode="auto">
            <a:xfrm>
              <a:off x="1106" y="2753"/>
              <a:ext cx="656" cy="17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0"/>
                </a:spcBef>
              </a:pPr>
              <a:r>
                <a:rPr lang="en-CA" altLang="en-US" sz="1800">
                  <a:solidFill>
                    <a:srgbClr val="000000"/>
                  </a:solidFill>
                  <a:latin typeface="Times" panose="02020603050405020304" pitchFamily="18" charset="0"/>
                </a:rPr>
                <a:t>Robustness</a:t>
              </a:r>
              <a:endParaRPr lang="en-CA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67" name="Rectangle 66"/>
            <p:cNvSpPr>
              <a:spLocks noChangeArrowheads="1"/>
            </p:cNvSpPr>
            <p:nvPr/>
          </p:nvSpPr>
          <p:spPr bwMode="auto">
            <a:xfrm>
              <a:off x="2665" y="2753"/>
              <a:ext cx="1558" cy="17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0"/>
                </a:spcBef>
              </a:pPr>
              <a:r>
                <a:rPr lang="en-CA" altLang="en-US" sz="1800">
                  <a:solidFill>
                    <a:srgbClr val="000000"/>
                  </a:solidFill>
                  <a:latin typeface="Times" panose="02020603050405020304" pitchFamily="18" charset="0"/>
                </a:rPr>
                <a:t>Time to restart after failure</a:t>
              </a:r>
              <a:endParaRPr lang="en-CA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68" name="Rectangle 67"/>
            <p:cNvSpPr>
              <a:spLocks noChangeArrowheads="1"/>
            </p:cNvSpPr>
            <p:nvPr/>
          </p:nvSpPr>
          <p:spPr bwMode="auto">
            <a:xfrm>
              <a:off x="2665" y="2916"/>
              <a:ext cx="2080" cy="17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0"/>
                </a:spcBef>
              </a:pPr>
              <a:r>
                <a:rPr lang="en-CA" altLang="en-US" sz="1800">
                  <a:solidFill>
                    <a:srgbClr val="000000"/>
                  </a:solidFill>
                  <a:latin typeface="Times" panose="02020603050405020304" pitchFamily="18" charset="0"/>
                </a:rPr>
                <a:t>Percentage of events causing failure</a:t>
              </a:r>
              <a:endParaRPr lang="en-CA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69" name="Rectangle 68"/>
            <p:cNvSpPr>
              <a:spLocks noChangeArrowheads="1"/>
            </p:cNvSpPr>
            <p:nvPr/>
          </p:nvSpPr>
          <p:spPr bwMode="auto">
            <a:xfrm>
              <a:off x="2665" y="3067"/>
              <a:ext cx="2300" cy="17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0"/>
                </a:spcBef>
              </a:pPr>
              <a:r>
                <a:rPr lang="en-CA" altLang="en-US" sz="1800">
                  <a:solidFill>
                    <a:srgbClr val="000000"/>
                  </a:solidFill>
                  <a:latin typeface="Times" panose="02020603050405020304" pitchFamily="18" charset="0"/>
                </a:rPr>
                <a:t>Probability of data corruption on failure</a:t>
              </a:r>
              <a:endParaRPr lang="en-CA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70" name="Line 69"/>
            <p:cNvSpPr>
              <a:spLocks noChangeShapeType="1"/>
            </p:cNvSpPr>
            <p:nvPr/>
          </p:nvSpPr>
          <p:spPr bwMode="auto">
            <a:xfrm>
              <a:off x="1030" y="2743"/>
              <a:ext cx="1" cy="1"/>
            </a:xfrm>
            <a:prstGeom prst="line">
              <a:avLst/>
            </a:prstGeom>
            <a:grpFill/>
            <a:ln w="17463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en-US"/>
            </a:p>
          </p:txBody>
        </p:sp>
        <p:sp>
          <p:nvSpPr>
            <p:cNvPr id="71" name="Line 70"/>
            <p:cNvSpPr>
              <a:spLocks noChangeShapeType="1"/>
            </p:cNvSpPr>
            <p:nvPr/>
          </p:nvSpPr>
          <p:spPr bwMode="auto">
            <a:xfrm>
              <a:off x="1041" y="2743"/>
              <a:ext cx="1537" cy="1"/>
            </a:xfrm>
            <a:prstGeom prst="line">
              <a:avLst/>
            </a:prstGeom>
            <a:grpFill/>
            <a:ln w="17463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en-US"/>
            </a:p>
          </p:txBody>
        </p:sp>
        <p:sp>
          <p:nvSpPr>
            <p:cNvPr id="72" name="Line 71"/>
            <p:cNvSpPr>
              <a:spLocks noChangeShapeType="1"/>
            </p:cNvSpPr>
            <p:nvPr/>
          </p:nvSpPr>
          <p:spPr bwMode="auto">
            <a:xfrm>
              <a:off x="2589" y="2743"/>
              <a:ext cx="1" cy="1"/>
            </a:xfrm>
            <a:prstGeom prst="line">
              <a:avLst/>
            </a:prstGeom>
            <a:grpFill/>
            <a:ln w="17463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en-US"/>
            </a:p>
          </p:txBody>
        </p:sp>
        <p:sp>
          <p:nvSpPr>
            <p:cNvPr id="73" name="Line 72"/>
            <p:cNvSpPr>
              <a:spLocks noChangeShapeType="1"/>
            </p:cNvSpPr>
            <p:nvPr/>
          </p:nvSpPr>
          <p:spPr bwMode="auto">
            <a:xfrm>
              <a:off x="2600" y="2743"/>
              <a:ext cx="2631" cy="1"/>
            </a:xfrm>
            <a:prstGeom prst="line">
              <a:avLst/>
            </a:prstGeom>
            <a:grpFill/>
            <a:ln w="17463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en-US"/>
            </a:p>
          </p:txBody>
        </p:sp>
        <p:sp>
          <p:nvSpPr>
            <p:cNvPr id="74" name="Line 73"/>
            <p:cNvSpPr>
              <a:spLocks noChangeShapeType="1"/>
            </p:cNvSpPr>
            <p:nvPr/>
          </p:nvSpPr>
          <p:spPr bwMode="auto">
            <a:xfrm>
              <a:off x="5241" y="2743"/>
              <a:ext cx="1" cy="1"/>
            </a:xfrm>
            <a:prstGeom prst="line">
              <a:avLst/>
            </a:prstGeom>
            <a:grpFill/>
            <a:ln w="17463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en-US"/>
            </a:p>
          </p:txBody>
        </p:sp>
        <p:sp>
          <p:nvSpPr>
            <p:cNvPr id="75" name="Line 74"/>
            <p:cNvSpPr>
              <a:spLocks noChangeShapeType="1"/>
            </p:cNvSpPr>
            <p:nvPr/>
          </p:nvSpPr>
          <p:spPr bwMode="auto">
            <a:xfrm>
              <a:off x="1030" y="2753"/>
              <a:ext cx="1" cy="466"/>
            </a:xfrm>
            <a:prstGeom prst="line">
              <a:avLst/>
            </a:prstGeom>
            <a:grpFill/>
            <a:ln w="17463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en-US"/>
            </a:p>
          </p:txBody>
        </p:sp>
        <p:sp>
          <p:nvSpPr>
            <p:cNvPr id="76" name="Line 75"/>
            <p:cNvSpPr>
              <a:spLocks noChangeShapeType="1"/>
            </p:cNvSpPr>
            <p:nvPr/>
          </p:nvSpPr>
          <p:spPr bwMode="auto">
            <a:xfrm>
              <a:off x="2589" y="2753"/>
              <a:ext cx="1" cy="466"/>
            </a:xfrm>
            <a:prstGeom prst="line">
              <a:avLst/>
            </a:prstGeom>
            <a:grpFill/>
            <a:ln w="17463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en-US"/>
            </a:p>
          </p:txBody>
        </p:sp>
        <p:sp>
          <p:nvSpPr>
            <p:cNvPr id="77" name="Line 76"/>
            <p:cNvSpPr>
              <a:spLocks noChangeShapeType="1"/>
            </p:cNvSpPr>
            <p:nvPr/>
          </p:nvSpPr>
          <p:spPr bwMode="auto">
            <a:xfrm>
              <a:off x="5241" y="2753"/>
              <a:ext cx="1" cy="466"/>
            </a:xfrm>
            <a:prstGeom prst="line">
              <a:avLst/>
            </a:prstGeom>
            <a:grpFill/>
            <a:ln w="17463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en-US"/>
            </a:p>
          </p:txBody>
        </p:sp>
        <p:sp>
          <p:nvSpPr>
            <p:cNvPr id="78" name="Rectangle 77"/>
            <p:cNvSpPr>
              <a:spLocks noChangeArrowheads="1"/>
            </p:cNvSpPr>
            <p:nvPr/>
          </p:nvSpPr>
          <p:spPr bwMode="auto">
            <a:xfrm>
              <a:off x="1106" y="3240"/>
              <a:ext cx="608" cy="17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0"/>
                </a:spcBef>
              </a:pPr>
              <a:r>
                <a:rPr lang="en-CA" altLang="en-US" sz="1800">
                  <a:solidFill>
                    <a:srgbClr val="000000"/>
                  </a:solidFill>
                  <a:latin typeface="Times" panose="02020603050405020304" pitchFamily="18" charset="0"/>
                </a:rPr>
                <a:t>Portability</a:t>
              </a:r>
              <a:endParaRPr lang="en-CA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79" name="Rectangle 78"/>
            <p:cNvSpPr>
              <a:spLocks noChangeArrowheads="1"/>
            </p:cNvSpPr>
            <p:nvPr/>
          </p:nvSpPr>
          <p:spPr bwMode="auto">
            <a:xfrm>
              <a:off x="2665" y="3240"/>
              <a:ext cx="2422" cy="17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0"/>
                </a:spcBef>
              </a:pPr>
              <a:r>
                <a:rPr lang="en-CA" altLang="en-US" sz="1800">
                  <a:solidFill>
                    <a:srgbClr val="000000"/>
                  </a:solidFill>
                  <a:latin typeface="Times" panose="02020603050405020304" pitchFamily="18" charset="0"/>
                </a:rPr>
                <a:t>Percentage of target dependent statements</a:t>
              </a:r>
              <a:endParaRPr lang="en-CA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80" name="Rectangle 79"/>
            <p:cNvSpPr>
              <a:spLocks noChangeArrowheads="1"/>
            </p:cNvSpPr>
            <p:nvPr/>
          </p:nvSpPr>
          <p:spPr bwMode="auto">
            <a:xfrm>
              <a:off x="2665" y="3402"/>
              <a:ext cx="1480" cy="17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0"/>
                </a:spcBef>
              </a:pPr>
              <a:r>
                <a:rPr lang="en-CA" altLang="en-US" sz="1800">
                  <a:solidFill>
                    <a:srgbClr val="000000"/>
                  </a:solidFill>
                  <a:latin typeface="Times" panose="02020603050405020304" pitchFamily="18" charset="0"/>
                </a:rPr>
                <a:t>Number of target systems</a:t>
              </a:r>
              <a:endParaRPr lang="en-CA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81" name="Line 80"/>
            <p:cNvSpPr>
              <a:spLocks noChangeShapeType="1"/>
            </p:cNvSpPr>
            <p:nvPr/>
          </p:nvSpPr>
          <p:spPr bwMode="auto">
            <a:xfrm>
              <a:off x="1030" y="3229"/>
              <a:ext cx="1" cy="1"/>
            </a:xfrm>
            <a:prstGeom prst="line">
              <a:avLst/>
            </a:prstGeom>
            <a:grpFill/>
            <a:ln w="17463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en-US"/>
            </a:p>
          </p:txBody>
        </p:sp>
        <p:sp>
          <p:nvSpPr>
            <p:cNvPr id="82" name="Line 81"/>
            <p:cNvSpPr>
              <a:spLocks noChangeShapeType="1"/>
            </p:cNvSpPr>
            <p:nvPr/>
          </p:nvSpPr>
          <p:spPr bwMode="auto">
            <a:xfrm>
              <a:off x="1041" y="3229"/>
              <a:ext cx="1537" cy="1"/>
            </a:xfrm>
            <a:prstGeom prst="line">
              <a:avLst/>
            </a:prstGeom>
            <a:grpFill/>
            <a:ln w="17463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en-US"/>
            </a:p>
          </p:txBody>
        </p:sp>
        <p:sp>
          <p:nvSpPr>
            <p:cNvPr id="83" name="Line 82"/>
            <p:cNvSpPr>
              <a:spLocks noChangeShapeType="1"/>
            </p:cNvSpPr>
            <p:nvPr/>
          </p:nvSpPr>
          <p:spPr bwMode="auto">
            <a:xfrm>
              <a:off x="2589" y="3229"/>
              <a:ext cx="1" cy="1"/>
            </a:xfrm>
            <a:prstGeom prst="line">
              <a:avLst/>
            </a:prstGeom>
            <a:grpFill/>
            <a:ln w="17463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en-US"/>
            </a:p>
          </p:txBody>
        </p:sp>
        <p:sp>
          <p:nvSpPr>
            <p:cNvPr id="84" name="Line 83"/>
            <p:cNvSpPr>
              <a:spLocks noChangeShapeType="1"/>
            </p:cNvSpPr>
            <p:nvPr/>
          </p:nvSpPr>
          <p:spPr bwMode="auto">
            <a:xfrm>
              <a:off x="2600" y="3229"/>
              <a:ext cx="2631" cy="1"/>
            </a:xfrm>
            <a:prstGeom prst="line">
              <a:avLst/>
            </a:prstGeom>
            <a:grpFill/>
            <a:ln w="17463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en-US"/>
            </a:p>
          </p:txBody>
        </p:sp>
        <p:sp>
          <p:nvSpPr>
            <p:cNvPr id="85" name="Line 84"/>
            <p:cNvSpPr>
              <a:spLocks noChangeShapeType="1"/>
            </p:cNvSpPr>
            <p:nvPr/>
          </p:nvSpPr>
          <p:spPr bwMode="auto">
            <a:xfrm>
              <a:off x="5241" y="3229"/>
              <a:ext cx="1" cy="1"/>
            </a:xfrm>
            <a:prstGeom prst="line">
              <a:avLst/>
            </a:prstGeom>
            <a:grpFill/>
            <a:ln w="17463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en-US"/>
            </a:p>
          </p:txBody>
        </p:sp>
        <p:sp>
          <p:nvSpPr>
            <p:cNvPr id="86" name="Line 85"/>
            <p:cNvSpPr>
              <a:spLocks noChangeShapeType="1"/>
            </p:cNvSpPr>
            <p:nvPr/>
          </p:nvSpPr>
          <p:spPr bwMode="auto">
            <a:xfrm>
              <a:off x="1030" y="3240"/>
              <a:ext cx="1" cy="303"/>
            </a:xfrm>
            <a:prstGeom prst="line">
              <a:avLst/>
            </a:prstGeom>
            <a:grpFill/>
            <a:ln w="17463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en-US"/>
            </a:p>
          </p:txBody>
        </p:sp>
        <p:sp>
          <p:nvSpPr>
            <p:cNvPr id="87" name="Line 86"/>
            <p:cNvSpPr>
              <a:spLocks noChangeShapeType="1"/>
            </p:cNvSpPr>
            <p:nvPr/>
          </p:nvSpPr>
          <p:spPr bwMode="auto">
            <a:xfrm>
              <a:off x="1030" y="3565"/>
              <a:ext cx="1" cy="1"/>
            </a:xfrm>
            <a:prstGeom prst="line">
              <a:avLst/>
            </a:prstGeom>
            <a:grpFill/>
            <a:ln w="17463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en-US"/>
            </a:p>
          </p:txBody>
        </p:sp>
        <p:sp>
          <p:nvSpPr>
            <p:cNvPr id="88" name="Line 87"/>
            <p:cNvSpPr>
              <a:spLocks noChangeShapeType="1"/>
            </p:cNvSpPr>
            <p:nvPr/>
          </p:nvSpPr>
          <p:spPr bwMode="auto">
            <a:xfrm>
              <a:off x="1030" y="3565"/>
              <a:ext cx="1" cy="1"/>
            </a:xfrm>
            <a:prstGeom prst="line">
              <a:avLst/>
            </a:prstGeom>
            <a:grpFill/>
            <a:ln w="17463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en-US"/>
            </a:p>
          </p:txBody>
        </p:sp>
        <p:sp>
          <p:nvSpPr>
            <p:cNvPr id="89" name="Line 88"/>
            <p:cNvSpPr>
              <a:spLocks noChangeShapeType="1"/>
            </p:cNvSpPr>
            <p:nvPr/>
          </p:nvSpPr>
          <p:spPr bwMode="auto">
            <a:xfrm>
              <a:off x="1041" y="3565"/>
              <a:ext cx="1537" cy="1"/>
            </a:xfrm>
            <a:prstGeom prst="line">
              <a:avLst/>
            </a:prstGeom>
            <a:grpFill/>
            <a:ln w="17463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en-US"/>
            </a:p>
          </p:txBody>
        </p:sp>
        <p:sp>
          <p:nvSpPr>
            <p:cNvPr id="90" name="Line 89"/>
            <p:cNvSpPr>
              <a:spLocks noChangeShapeType="1"/>
            </p:cNvSpPr>
            <p:nvPr/>
          </p:nvSpPr>
          <p:spPr bwMode="auto">
            <a:xfrm>
              <a:off x="2589" y="3240"/>
              <a:ext cx="1" cy="303"/>
            </a:xfrm>
            <a:prstGeom prst="line">
              <a:avLst/>
            </a:prstGeom>
            <a:grpFill/>
            <a:ln w="17463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en-US"/>
            </a:p>
          </p:txBody>
        </p:sp>
        <p:sp>
          <p:nvSpPr>
            <p:cNvPr id="91" name="Line 90"/>
            <p:cNvSpPr>
              <a:spLocks noChangeShapeType="1"/>
            </p:cNvSpPr>
            <p:nvPr/>
          </p:nvSpPr>
          <p:spPr bwMode="auto">
            <a:xfrm>
              <a:off x="2589" y="3565"/>
              <a:ext cx="1" cy="1"/>
            </a:xfrm>
            <a:prstGeom prst="line">
              <a:avLst/>
            </a:prstGeom>
            <a:grpFill/>
            <a:ln w="17463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en-US"/>
            </a:p>
          </p:txBody>
        </p:sp>
        <p:sp>
          <p:nvSpPr>
            <p:cNvPr id="92" name="Line 91"/>
            <p:cNvSpPr>
              <a:spLocks noChangeShapeType="1"/>
            </p:cNvSpPr>
            <p:nvPr/>
          </p:nvSpPr>
          <p:spPr bwMode="auto">
            <a:xfrm>
              <a:off x="2600" y="3565"/>
              <a:ext cx="2631" cy="1"/>
            </a:xfrm>
            <a:prstGeom prst="line">
              <a:avLst/>
            </a:prstGeom>
            <a:grpFill/>
            <a:ln w="17463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en-US"/>
            </a:p>
          </p:txBody>
        </p:sp>
        <p:sp>
          <p:nvSpPr>
            <p:cNvPr id="93" name="Line 92"/>
            <p:cNvSpPr>
              <a:spLocks noChangeShapeType="1"/>
            </p:cNvSpPr>
            <p:nvPr/>
          </p:nvSpPr>
          <p:spPr bwMode="auto">
            <a:xfrm>
              <a:off x="5241" y="3240"/>
              <a:ext cx="1" cy="303"/>
            </a:xfrm>
            <a:prstGeom prst="line">
              <a:avLst/>
            </a:prstGeom>
            <a:grpFill/>
            <a:ln w="17463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en-US"/>
            </a:p>
          </p:txBody>
        </p:sp>
        <p:sp>
          <p:nvSpPr>
            <p:cNvPr id="94" name="Line 93"/>
            <p:cNvSpPr>
              <a:spLocks noChangeShapeType="1"/>
            </p:cNvSpPr>
            <p:nvPr/>
          </p:nvSpPr>
          <p:spPr bwMode="auto">
            <a:xfrm>
              <a:off x="5241" y="3565"/>
              <a:ext cx="1" cy="1"/>
            </a:xfrm>
            <a:prstGeom prst="line">
              <a:avLst/>
            </a:prstGeom>
            <a:grpFill/>
            <a:ln w="17463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en-US"/>
            </a:p>
          </p:txBody>
        </p:sp>
        <p:sp>
          <p:nvSpPr>
            <p:cNvPr id="95" name="Line 94"/>
            <p:cNvSpPr>
              <a:spLocks noChangeShapeType="1"/>
            </p:cNvSpPr>
            <p:nvPr/>
          </p:nvSpPr>
          <p:spPr bwMode="auto">
            <a:xfrm>
              <a:off x="5241" y="3565"/>
              <a:ext cx="1" cy="1"/>
            </a:xfrm>
            <a:prstGeom prst="line">
              <a:avLst/>
            </a:prstGeom>
            <a:grpFill/>
            <a:ln w="17463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en-US"/>
            </a:p>
          </p:txBody>
        </p:sp>
        <p:sp>
          <p:nvSpPr>
            <p:cNvPr id="96" name="Rectangle 95"/>
            <p:cNvSpPr>
              <a:spLocks noChangeArrowheads="1"/>
            </p:cNvSpPr>
            <p:nvPr/>
          </p:nvSpPr>
          <p:spPr bwMode="auto">
            <a:xfrm>
              <a:off x="5263" y="3565"/>
              <a:ext cx="130" cy="1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7" name="Rectangle 96"/>
            <p:cNvSpPr>
              <a:spLocks noChangeArrowheads="1"/>
            </p:cNvSpPr>
            <p:nvPr/>
          </p:nvSpPr>
          <p:spPr bwMode="auto">
            <a:xfrm>
              <a:off x="5263" y="3565"/>
              <a:ext cx="130" cy="1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84006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3031226" y="270164"/>
            <a:ext cx="8534400" cy="1507067"/>
          </a:xfrm>
        </p:spPr>
        <p:txBody>
          <a:bodyPr/>
          <a:lstStyle/>
          <a:p>
            <a:r>
              <a:rPr lang="en-US" dirty="0"/>
              <a:t>Development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8403" y="1440353"/>
            <a:ext cx="9997788" cy="4551173"/>
          </a:xfrm>
        </p:spPr>
        <p:txBody>
          <a:bodyPr>
            <a:normAutofit/>
          </a:bodyPr>
          <a:lstStyle/>
          <a:p>
            <a:r>
              <a:rPr lang="en-US" sz="2400" dirty="0"/>
              <a:t>Cowboy Coding / Code-and-fix</a:t>
            </a:r>
          </a:p>
          <a:p>
            <a:pPr lvl="1"/>
            <a:r>
              <a:rPr lang="en-US" sz="2000" dirty="0"/>
              <a:t>Ad-hoc, not well-defined</a:t>
            </a:r>
          </a:p>
          <a:p>
            <a:pPr lvl="1"/>
            <a:r>
              <a:rPr lang="en-US" sz="2000" dirty="0"/>
              <a:t>Focuses on </a:t>
            </a:r>
            <a:r>
              <a:rPr lang="en-US" sz="2000" i="1" dirty="0"/>
              <a:t>what</a:t>
            </a:r>
            <a:r>
              <a:rPr lang="en-US" sz="2000" dirty="0"/>
              <a:t>, not </a:t>
            </a:r>
            <a:r>
              <a:rPr lang="en-US" sz="2000" i="1" dirty="0"/>
              <a:t>how</a:t>
            </a:r>
            <a:endParaRPr lang="en-US" sz="2000" dirty="0"/>
          </a:p>
          <a:p>
            <a:r>
              <a:rPr lang="en-US" sz="2400" dirty="0"/>
              <a:t>Waterfall</a:t>
            </a:r>
          </a:p>
          <a:p>
            <a:pPr lvl="1"/>
            <a:r>
              <a:rPr lang="en-US" sz="2000" dirty="0"/>
              <a:t>Sequential, doesn’t capture evolutionary/iterative nature of software</a:t>
            </a:r>
          </a:p>
          <a:p>
            <a:r>
              <a:rPr lang="en-US" sz="2400" dirty="0"/>
              <a:t>Spiral</a:t>
            </a:r>
          </a:p>
          <a:p>
            <a:pPr lvl="1"/>
            <a:r>
              <a:rPr lang="en-US" sz="2000" dirty="0"/>
              <a:t>Heavily relies on risk assessment</a:t>
            </a:r>
          </a:p>
          <a:p>
            <a:r>
              <a:rPr lang="en-US" sz="2400" dirty="0"/>
              <a:t>Iterative</a:t>
            </a:r>
          </a:p>
          <a:p>
            <a:pPr lvl="1"/>
            <a:r>
              <a:rPr lang="en-US" sz="2000" dirty="0"/>
              <a:t>Incremental, but constant changes may erode system architecture</a:t>
            </a:r>
          </a:p>
          <a:p>
            <a:r>
              <a:rPr lang="en-US" sz="2400" dirty="0"/>
              <a:t>Agile</a:t>
            </a:r>
          </a:p>
          <a:p>
            <a:pPr lvl="1"/>
            <a:r>
              <a:rPr lang="en-US" sz="2000" dirty="0"/>
              <a:t>Iterative approach focusing on code not design</a:t>
            </a:r>
          </a:p>
        </p:txBody>
      </p:sp>
    </p:spTree>
    <p:extLst>
      <p:ext uri="{BB962C8B-B14F-4D97-AF65-F5344CB8AC3E}">
        <p14:creationId xmlns:p14="http://schemas.microsoft.com/office/powerpoint/2010/main" val="3373323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2045437" y="594302"/>
            <a:ext cx="8534400" cy="1507067"/>
          </a:xfrm>
        </p:spPr>
        <p:txBody>
          <a:bodyPr/>
          <a:lstStyle/>
          <a:p>
            <a:r>
              <a:rPr lang="en-GB" dirty="0"/>
              <a:t>Requirements Engineering Processes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737980" y="1802790"/>
            <a:ext cx="11454020" cy="404120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GB" sz="2800" dirty="0"/>
              <a:t>Processes used:</a:t>
            </a:r>
          </a:p>
          <a:p>
            <a:pPr lvl="1">
              <a:lnSpc>
                <a:spcPct val="90000"/>
              </a:lnSpc>
            </a:pPr>
            <a:r>
              <a:rPr lang="en-GB" sz="2800" dirty="0"/>
              <a:t>Vary depending on application domain, people involved and organization developing requirements</a:t>
            </a:r>
          </a:p>
          <a:p>
            <a:pPr>
              <a:lnSpc>
                <a:spcPct val="90000"/>
              </a:lnSpc>
            </a:pPr>
            <a:r>
              <a:rPr lang="en-GB" sz="2800" dirty="0"/>
              <a:t>Generic activities common to all processes:</a:t>
            </a:r>
          </a:p>
          <a:p>
            <a:pPr lvl="1">
              <a:lnSpc>
                <a:spcPct val="90000"/>
              </a:lnSpc>
            </a:pPr>
            <a:r>
              <a:rPr lang="en-GB" sz="2800" dirty="0"/>
              <a:t>Requirements elicitation</a:t>
            </a:r>
          </a:p>
          <a:p>
            <a:pPr lvl="1">
              <a:lnSpc>
                <a:spcPct val="90000"/>
              </a:lnSpc>
            </a:pPr>
            <a:r>
              <a:rPr lang="en-GB" sz="2800" dirty="0"/>
              <a:t>Requirements analysis</a:t>
            </a:r>
          </a:p>
          <a:p>
            <a:pPr lvl="1">
              <a:lnSpc>
                <a:spcPct val="90000"/>
              </a:lnSpc>
            </a:pPr>
            <a:r>
              <a:rPr lang="en-GB" sz="2800" dirty="0"/>
              <a:t>Requirements validation</a:t>
            </a:r>
          </a:p>
          <a:p>
            <a:pPr lvl="1">
              <a:lnSpc>
                <a:spcPct val="90000"/>
              </a:lnSpc>
            </a:pPr>
            <a:r>
              <a:rPr lang="en-GB" sz="2800" dirty="0"/>
              <a:t>Requirements management</a:t>
            </a:r>
          </a:p>
        </p:txBody>
      </p:sp>
    </p:spTree>
    <p:extLst>
      <p:ext uri="{BB962C8B-B14F-4D97-AF65-F5344CB8AC3E}">
        <p14:creationId xmlns:p14="http://schemas.microsoft.com/office/powerpoint/2010/main" val="3676124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2238183" y="337680"/>
            <a:ext cx="8534400" cy="1507067"/>
          </a:xfrm>
        </p:spPr>
        <p:txBody>
          <a:bodyPr/>
          <a:lstStyle/>
          <a:p>
            <a:r>
              <a:rPr lang="en-GB" dirty="0"/>
              <a:t>Requirements Engineering Process</a:t>
            </a:r>
            <a:endParaRPr lang="en-GB" sz="4000" dirty="0"/>
          </a:p>
        </p:txBody>
      </p:sp>
      <p:pic>
        <p:nvPicPr>
          <p:cNvPr id="16388" name="Picture 7" descr="7.1 RE-process.eps                                             001057BBMacintosh HD                   B8AA5F2E: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4986" y="1954250"/>
            <a:ext cx="8915400" cy="4768624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49651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2240405" y="386191"/>
            <a:ext cx="8534400" cy="1507067"/>
          </a:xfrm>
        </p:spPr>
        <p:txBody>
          <a:bodyPr/>
          <a:lstStyle/>
          <a:p>
            <a:r>
              <a:rPr lang="en-GB" dirty="0"/>
              <a:t>Feasibility Studies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929833" y="1727072"/>
            <a:ext cx="11262167" cy="4421529"/>
          </a:xfrm>
        </p:spPr>
        <p:txBody>
          <a:bodyPr>
            <a:normAutofit/>
          </a:bodyPr>
          <a:lstStyle/>
          <a:p>
            <a:r>
              <a:rPr lang="en-GB" sz="2800" dirty="0"/>
              <a:t>Feasibility study</a:t>
            </a:r>
          </a:p>
          <a:p>
            <a:pPr lvl="1"/>
            <a:r>
              <a:rPr lang="en-GB" sz="2800" dirty="0"/>
              <a:t>Is proposed system worthwhile and doable?</a:t>
            </a:r>
          </a:p>
          <a:p>
            <a:r>
              <a:rPr lang="en-GB" sz="2800" dirty="0"/>
              <a:t>Short focused study </a:t>
            </a:r>
          </a:p>
          <a:p>
            <a:pPr lvl="1"/>
            <a:r>
              <a:rPr lang="en-GB" dirty="0"/>
              <a:t>Checks…</a:t>
            </a:r>
          </a:p>
          <a:p>
            <a:pPr lvl="2"/>
            <a:r>
              <a:rPr lang="en-GB" dirty="0"/>
              <a:t>System contributes to organizational objectives</a:t>
            </a:r>
          </a:p>
          <a:p>
            <a:pPr lvl="2"/>
            <a:r>
              <a:rPr lang="en-GB" dirty="0"/>
              <a:t>System can be engineered using current technology and within budget</a:t>
            </a:r>
          </a:p>
          <a:p>
            <a:pPr lvl="2"/>
            <a:r>
              <a:rPr lang="en-GB" dirty="0"/>
              <a:t>System can be integrated with other systems used</a:t>
            </a:r>
          </a:p>
        </p:txBody>
      </p:sp>
    </p:spTree>
    <p:extLst>
      <p:ext uri="{BB962C8B-B14F-4D97-AF65-F5344CB8AC3E}">
        <p14:creationId xmlns:p14="http://schemas.microsoft.com/office/powerpoint/2010/main" val="3927447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2875808" y="215625"/>
            <a:ext cx="8534400" cy="1507067"/>
          </a:xfrm>
          <a:noFill/>
        </p:spPr>
        <p:txBody>
          <a:bodyPr vert="horz" lIns="90487" tIns="44450" rIns="90487" bIns="44450" rtlCol="0" anchor="ctr">
            <a:normAutofit/>
          </a:bodyPr>
          <a:lstStyle/>
          <a:p>
            <a:r>
              <a:rPr lang="en-GB" dirty="0"/>
              <a:t>Elicitation and Analysis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565640" y="1835720"/>
            <a:ext cx="11093816" cy="4145102"/>
          </a:xfrm>
        </p:spPr>
        <p:txBody>
          <a:bodyPr vert="horz" lIns="90487" tIns="44450" rIns="90487" bIns="44450" rtlCol="0" anchor="ctr">
            <a:noAutofit/>
          </a:bodyPr>
          <a:lstStyle/>
          <a:p>
            <a:pPr>
              <a:defRPr/>
            </a:pPr>
            <a:r>
              <a:rPr lang="en-GB" sz="2800" dirty="0"/>
              <a:t>Sometimes called “requirements elicitation” or “requirements discovery”</a:t>
            </a:r>
          </a:p>
          <a:p>
            <a:pPr>
              <a:defRPr/>
            </a:pPr>
            <a:r>
              <a:rPr lang="en-GB" sz="2800" dirty="0"/>
              <a:t>Technical staff and customers collaborate </a:t>
            </a:r>
          </a:p>
          <a:p>
            <a:pPr lvl="1">
              <a:defRPr/>
            </a:pPr>
            <a:r>
              <a:rPr lang="en-GB" sz="2800" dirty="0"/>
              <a:t>Discuss application domain</a:t>
            </a:r>
          </a:p>
          <a:p>
            <a:pPr lvl="1">
              <a:defRPr/>
            </a:pPr>
            <a:r>
              <a:rPr lang="en-GB" sz="2800" dirty="0"/>
              <a:t>Services system should provide </a:t>
            </a:r>
          </a:p>
          <a:p>
            <a:pPr lvl="1">
              <a:defRPr/>
            </a:pPr>
            <a:r>
              <a:rPr lang="en-GB" sz="2800" dirty="0"/>
              <a:t>System’s operational constraints</a:t>
            </a:r>
          </a:p>
          <a:p>
            <a:pPr>
              <a:defRPr/>
            </a:pPr>
            <a:r>
              <a:rPr lang="en-GB" sz="2800" dirty="0"/>
              <a:t>May involve end-users, managers, engineers involved in maintenance, domain experts, trade unions, etc. </a:t>
            </a:r>
          </a:p>
          <a:p>
            <a:pPr>
              <a:buFont typeface="Wingdings" pitchFamily="2" charset="2"/>
              <a:buNone/>
              <a:defRPr/>
            </a:pPr>
            <a:r>
              <a:rPr lang="en-GB" sz="2800" dirty="0"/>
              <a:t>	</a:t>
            </a:r>
            <a:r>
              <a:rPr lang="en-GB" sz="2800" i="1" dirty="0"/>
              <a:t>All parties with vested interested in proposed system are called </a:t>
            </a:r>
            <a:r>
              <a:rPr lang="en-GB" sz="2800" b="1" i="1" u="sng" dirty="0">
                <a:solidFill>
                  <a:srgbClr val="FF0000"/>
                </a:solidFill>
              </a:rPr>
              <a:t>stakeholders</a:t>
            </a:r>
            <a:r>
              <a:rPr lang="en-GB" sz="2800" i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18978906"/>
      </p:ext>
    </p:extLst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203649" y="556067"/>
            <a:ext cx="8762154" cy="1104900"/>
          </a:xfrm>
          <a:noFill/>
        </p:spPr>
        <p:txBody>
          <a:bodyPr vert="horz" lIns="90487" tIns="44450" rIns="90487" bIns="44450" rtlCol="0" anchor="ctr">
            <a:normAutofit fontScale="90000"/>
          </a:bodyPr>
          <a:lstStyle/>
          <a:p>
            <a:r>
              <a:rPr lang="en-GB" dirty="0"/>
              <a:t>Requirements Analysis – Potential Problems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740920" y="1902920"/>
            <a:ext cx="11227443" cy="4120587"/>
          </a:xfrm>
          <a:noFill/>
        </p:spPr>
        <p:txBody>
          <a:bodyPr vert="horz" lIns="90487" tIns="44450" rIns="90487" bIns="44450" rtlCol="0" anchor="ctr">
            <a:normAutofit/>
          </a:bodyPr>
          <a:lstStyle/>
          <a:p>
            <a:r>
              <a:rPr lang="en-GB" sz="2800" dirty="0"/>
              <a:t>Stakeholders don’t know what they want</a:t>
            </a:r>
          </a:p>
          <a:p>
            <a:r>
              <a:rPr lang="en-GB" sz="2800" dirty="0"/>
              <a:t>Stakeholders express requirements in own terms</a:t>
            </a:r>
          </a:p>
          <a:p>
            <a:r>
              <a:rPr lang="en-GB" sz="2800" dirty="0"/>
              <a:t>Different stakeholders have conflicting requirements</a:t>
            </a:r>
          </a:p>
          <a:p>
            <a:r>
              <a:rPr lang="en-GB" sz="2800" dirty="0"/>
              <a:t>Influence of organizational and political factors</a:t>
            </a:r>
          </a:p>
          <a:p>
            <a:r>
              <a:rPr lang="en-GB" sz="2800" dirty="0"/>
              <a:t>Requirements change during analysis process</a:t>
            </a:r>
          </a:p>
          <a:p>
            <a:r>
              <a:rPr lang="en-GB" sz="2800" dirty="0"/>
              <a:t>New stakeholders may emerge </a:t>
            </a:r>
          </a:p>
          <a:p>
            <a:r>
              <a:rPr lang="en-GB" sz="2800" dirty="0"/>
              <a:t>Business environment changes</a:t>
            </a:r>
          </a:p>
        </p:txBody>
      </p:sp>
    </p:spTree>
    <p:extLst>
      <p:ext uri="{BB962C8B-B14F-4D97-AF65-F5344CB8AC3E}">
        <p14:creationId xmlns:p14="http://schemas.microsoft.com/office/powerpoint/2010/main" val="2784589545"/>
      </p:ext>
    </p:extLst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2775509" y="105765"/>
            <a:ext cx="8382000" cy="1104900"/>
          </a:xfrm>
          <a:noFill/>
        </p:spPr>
        <p:txBody>
          <a:bodyPr vert="horz" lIns="90487" tIns="44450" rIns="90487" bIns="44450" rtlCol="0" anchor="ctr">
            <a:normAutofit/>
          </a:bodyPr>
          <a:lstStyle/>
          <a:p>
            <a:r>
              <a:rPr lang="en-GB" dirty="0"/>
              <a:t>The Requirements Spiral</a:t>
            </a:r>
          </a:p>
        </p:txBody>
      </p:sp>
      <p:pic>
        <p:nvPicPr>
          <p:cNvPr id="23556" name="Picture 5" descr="7.3*.eps                                                       001BEA14Macintosh HD                   B8AA5F2E: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65430" y="1122997"/>
            <a:ext cx="7451203" cy="538044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73090377"/>
      </p:ext>
    </p:extLst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1080303" y="476275"/>
            <a:ext cx="10050684" cy="1507067"/>
          </a:xfrm>
          <a:noFill/>
        </p:spPr>
        <p:txBody>
          <a:bodyPr vert="horz" lIns="90487" tIns="44450" rIns="90487" bIns="44450" rtlCol="0" anchor="ctr">
            <a:normAutofit/>
          </a:bodyPr>
          <a:lstStyle/>
          <a:p>
            <a:r>
              <a:rPr lang="en-GB" dirty="0"/>
              <a:t>Requirements Engineering Process Activities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659164" y="1778069"/>
            <a:ext cx="11123271" cy="4548086"/>
          </a:xfrm>
          <a:noFill/>
        </p:spPr>
        <p:txBody>
          <a:bodyPr vert="horz" lIns="90487" tIns="44450" rIns="90487" bIns="44450" rtlCol="0" anchor="ctr"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GB" sz="2800" dirty="0"/>
              <a:t>Discovery</a:t>
            </a:r>
          </a:p>
          <a:p>
            <a:pPr lvl="1">
              <a:lnSpc>
                <a:spcPct val="90000"/>
              </a:lnSpc>
            </a:pPr>
            <a:r>
              <a:rPr lang="en-GB" sz="2800" dirty="0"/>
              <a:t>Interacting with stakeholders to </a:t>
            </a:r>
            <a:r>
              <a:rPr lang="en-GB" sz="2800" b="1" u="sng" dirty="0"/>
              <a:t>discover</a:t>
            </a:r>
            <a:r>
              <a:rPr lang="en-GB" sz="2800" dirty="0"/>
              <a:t> their requirements. </a:t>
            </a:r>
          </a:p>
          <a:p>
            <a:pPr>
              <a:lnSpc>
                <a:spcPct val="90000"/>
              </a:lnSpc>
            </a:pPr>
            <a:r>
              <a:rPr lang="en-GB" sz="2800" dirty="0"/>
              <a:t>Classification &amp; Organization</a:t>
            </a:r>
          </a:p>
          <a:p>
            <a:pPr lvl="1">
              <a:lnSpc>
                <a:spcPct val="90000"/>
              </a:lnSpc>
            </a:pPr>
            <a:r>
              <a:rPr lang="en-GB" sz="2800" dirty="0"/>
              <a:t>Group related requirements </a:t>
            </a:r>
          </a:p>
          <a:p>
            <a:pPr lvl="1">
              <a:lnSpc>
                <a:spcPct val="90000"/>
              </a:lnSpc>
            </a:pPr>
            <a:r>
              <a:rPr lang="en-GB" sz="2800" dirty="0"/>
              <a:t>Organize into coherent clusters</a:t>
            </a:r>
          </a:p>
          <a:p>
            <a:pPr>
              <a:lnSpc>
                <a:spcPct val="90000"/>
              </a:lnSpc>
            </a:pPr>
            <a:r>
              <a:rPr lang="en-GB" sz="2800" dirty="0"/>
              <a:t>Prioritization &amp; Negotiation</a:t>
            </a:r>
          </a:p>
          <a:p>
            <a:pPr lvl="1">
              <a:lnSpc>
                <a:spcPct val="90000"/>
              </a:lnSpc>
            </a:pPr>
            <a:r>
              <a:rPr lang="en-GB" sz="2800" dirty="0"/>
              <a:t>Prioritizing requirements </a:t>
            </a:r>
          </a:p>
          <a:p>
            <a:pPr lvl="1">
              <a:lnSpc>
                <a:spcPct val="90000"/>
              </a:lnSpc>
            </a:pPr>
            <a:r>
              <a:rPr lang="en-GB" sz="2800" dirty="0"/>
              <a:t>Resolving requirements conflicts</a:t>
            </a:r>
          </a:p>
          <a:p>
            <a:pPr>
              <a:lnSpc>
                <a:spcPct val="90000"/>
              </a:lnSpc>
            </a:pPr>
            <a:r>
              <a:rPr lang="en-GB" sz="2800" dirty="0"/>
              <a:t>Requirements documentation</a:t>
            </a:r>
          </a:p>
          <a:p>
            <a:pPr lvl="1">
              <a:lnSpc>
                <a:spcPct val="90000"/>
              </a:lnSpc>
            </a:pPr>
            <a:r>
              <a:rPr lang="en-GB" sz="2800" dirty="0"/>
              <a:t>Requirements documented and input into next round of spiral.</a:t>
            </a:r>
          </a:p>
        </p:txBody>
      </p:sp>
    </p:spTree>
    <p:extLst>
      <p:ext uri="{BB962C8B-B14F-4D97-AF65-F5344CB8AC3E}">
        <p14:creationId xmlns:p14="http://schemas.microsoft.com/office/powerpoint/2010/main" val="810910332"/>
      </p:ext>
    </p:extLst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2878772" y="229885"/>
            <a:ext cx="8534400" cy="1507067"/>
          </a:xfrm>
        </p:spPr>
        <p:txBody>
          <a:bodyPr/>
          <a:lstStyle/>
          <a:p>
            <a:r>
              <a:rPr lang="en-US" dirty="0"/>
              <a:t>Requirements Discovery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970580" y="1736952"/>
            <a:ext cx="11100122" cy="4109012"/>
          </a:xfrm>
        </p:spPr>
        <p:txBody>
          <a:bodyPr>
            <a:normAutofit/>
          </a:bodyPr>
          <a:lstStyle/>
          <a:p>
            <a:r>
              <a:rPr lang="en-US" sz="2800" dirty="0"/>
              <a:t>Process of gathering information</a:t>
            </a:r>
          </a:p>
          <a:p>
            <a:pPr lvl="1"/>
            <a:r>
              <a:rPr lang="en-US" sz="2800" dirty="0"/>
              <a:t>Proposed and existing systems </a:t>
            </a:r>
          </a:p>
          <a:p>
            <a:pPr lvl="1"/>
            <a:r>
              <a:rPr lang="en-US" sz="2800" dirty="0"/>
              <a:t>Distilling user and system requirements from this information</a:t>
            </a:r>
          </a:p>
          <a:p>
            <a:r>
              <a:rPr lang="en-US" sz="2800" dirty="0"/>
              <a:t>Sources of information:</a:t>
            </a:r>
          </a:p>
          <a:p>
            <a:pPr lvl="1"/>
            <a:r>
              <a:rPr lang="en-US" sz="2800" dirty="0"/>
              <a:t>Documentation</a:t>
            </a:r>
          </a:p>
          <a:p>
            <a:pPr lvl="1"/>
            <a:r>
              <a:rPr lang="en-US" sz="2800" dirty="0"/>
              <a:t>System stakeholders </a:t>
            </a:r>
          </a:p>
          <a:p>
            <a:pPr lvl="1"/>
            <a:r>
              <a:rPr lang="en-US" sz="2800" dirty="0"/>
              <a:t>Specifications of similar systems</a:t>
            </a:r>
          </a:p>
        </p:txBody>
      </p:sp>
    </p:spTree>
    <p:extLst>
      <p:ext uri="{BB962C8B-B14F-4D97-AF65-F5344CB8AC3E}">
        <p14:creationId xmlns:p14="http://schemas.microsoft.com/office/powerpoint/2010/main" val="2251017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1963446" y="498882"/>
            <a:ext cx="8534400" cy="1507067"/>
          </a:xfrm>
        </p:spPr>
        <p:txBody>
          <a:bodyPr/>
          <a:lstStyle/>
          <a:p>
            <a:r>
              <a:rPr lang="en-US" dirty="0"/>
              <a:t>Requirements Elicitation - Interviewing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>
          <a:xfrm>
            <a:off x="759332" y="1511132"/>
            <a:ext cx="11215868" cy="4247909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Formal or informal interviewing</a:t>
            </a:r>
          </a:p>
          <a:p>
            <a:pPr lvl="1">
              <a:lnSpc>
                <a:spcPct val="90000"/>
              </a:lnSpc>
            </a:pPr>
            <a:r>
              <a:rPr lang="en-US" sz="2800" dirty="0"/>
              <a:t>Stakeholders questioned about:</a:t>
            </a:r>
          </a:p>
          <a:p>
            <a:pPr lvl="2">
              <a:lnSpc>
                <a:spcPct val="90000"/>
              </a:lnSpc>
            </a:pPr>
            <a:r>
              <a:rPr lang="en-US" sz="2800" dirty="0"/>
              <a:t>System they use</a:t>
            </a:r>
          </a:p>
          <a:p>
            <a:pPr lvl="2">
              <a:lnSpc>
                <a:spcPct val="90000"/>
              </a:lnSpc>
            </a:pPr>
            <a:r>
              <a:rPr lang="en-US" sz="2800" dirty="0"/>
              <a:t>System to be developed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Two types of interviews</a:t>
            </a:r>
          </a:p>
          <a:p>
            <a:pPr lvl="1">
              <a:lnSpc>
                <a:spcPct val="90000"/>
              </a:lnSpc>
            </a:pPr>
            <a:r>
              <a:rPr lang="en-US" sz="2800" dirty="0"/>
              <a:t>Closed interviews </a:t>
            </a:r>
          </a:p>
          <a:p>
            <a:pPr lvl="2">
              <a:lnSpc>
                <a:spcPct val="90000"/>
              </a:lnSpc>
            </a:pPr>
            <a:r>
              <a:rPr lang="en-US" sz="2800" dirty="0"/>
              <a:t>Pre-defined set of questions are answered</a:t>
            </a:r>
          </a:p>
          <a:p>
            <a:pPr lvl="1">
              <a:lnSpc>
                <a:spcPct val="90000"/>
              </a:lnSpc>
            </a:pPr>
            <a:r>
              <a:rPr lang="en-US" sz="2800" dirty="0"/>
              <a:t>Open interviews </a:t>
            </a:r>
          </a:p>
          <a:p>
            <a:pPr lvl="2">
              <a:lnSpc>
                <a:spcPct val="90000"/>
              </a:lnSpc>
            </a:pPr>
            <a:r>
              <a:rPr lang="en-US" sz="2800" dirty="0"/>
              <a:t>No pre-defined agenda </a:t>
            </a:r>
          </a:p>
          <a:p>
            <a:pPr lvl="2">
              <a:lnSpc>
                <a:spcPct val="90000"/>
              </a:lnSpc>
            </a:pPr>
            <a:r>
              <a:rPr lang="en-US" sz="2800" dirty="0"/>
              <a:t>Range of issues are explored with stakeholders</a:t>
            </a:r>
          </a:p>
        </p:txBody>
      </p:sp>
    </p:spTree>
    <p:extLst>
      <p:ext uri="{BB962C8B-B14F-4D97-AF65-F5344CB8AC3E}">
        <p14:creationId xmlns:p14="http://schemas.microsoft.com/office/powerpoint/2010/main" val="1768404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2722375" y="431285"/>
            <a:ext cx="8534400" cy="1507067"/>
          </a:xfrm>
        </p:spPr>
        <p:txBody>
          <a:bodyPr/>
          <a:lstStyle/>
          <a:p>
            <a:r>
              <a:rPr lang="en-US" dirty="0"/>
              <a:t>Interviews in Practice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808536" y="1529311"/>
            <a:ext cx="11129454" cy="415531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Mix of closed and open-ended interviewing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Good for getting overall understanding of:</a:t>
            </a:r>
          </a:p>
          <a:p>
            <a:pPr lvl="1">
              <a:lnSpc>
                <a:spcPct val="90000"/>
              </a:lnSpc>
            </a:pPr>
            <a:r>
              <a:rPr lang="en-US" sz="2800" dirty="0"/>
              <a:t>What stakeholders do </a:t>
            </a:r>
          </a:p>
          <a:p>
            <a:pPr lvl="1">
              <a:lnSpc>
                <a:spcPct val="90000"/>
              </a:lnSpc>
            </a:pPr>
            <a:r>
              <a:rPr lang="en-US" sz="2800" dirty="0"/>
              <a:t>How they might interact with system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Not good for understanding domain requirements</a:t>
            </a:r>
          </a:p>
          <a:p>
            <a:pPr lvl="1">
              <a:lnSpc>
                <a:spcPct val="90000"/>
              </a:lnSpc>
            </a:pPr>
            <a:r>
              <a:rPr lang="en-US" sz="2800" dirty="0"/>
              <a:t>Engineers likely don’t understand specific domain terminology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i.e.  Air Traffic Control</a:t>
            </a:r>
          </a:p>
          <a:p>
            <a:pPr lvl="2">
              <a:lnSpc>
                <a:spcPct val="90000"/>
              </a:lnSpc>
            </a:pPr>
            <a:r>
              <a:rPr lang="en-US" sz="2800" dirty="0"/>
              <a:t>Some domain knowledge is so familiar that people find it hard to articulate or think that it isn’t worth articulating.</a:t>
            </a:r>
          </a:p>
        </p:txBody>
      </p:sp>
    </p:spTree>
    <p:extLst>
      <p:ext uri="{BB962C8B-B14F-4D97-AF65-F5344CB8AC3E}">
        <p14:creationId xmlns:p14="http://schemas.microsoft.com/office/powerpoint/2010/main" val="3744911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3508551" y="206148"/>
            <a:ext cx="8534400" cy="1507067"/>
          </a:xfrm>
        </p:spPr>
        <p:txBody>
          <a:bodyPr/>
          <a:lstStyle/>
          <a:p>
            <a:r>
              <a:rPr lang="en-US" dirty="0"/>
              <a:t>Development Models: </a:t>
            </a:r>
            <a:br>
              <a:rPr lang="en-US" dirty="0"/>
            </a:br>
            <a:r>
              <a:rPr lang="en-US" dirty="0"/>
              <a:t>Cowboy Coding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12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70491" y="2766915"/>
            <a:ext cx="5360988" cy="261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78111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2630703" y="503696"/>
            <a:ext cx="8534400" cy="1507067"/>
          </a:xfrm>
        </p:spPr>
        <p:txBody>
          <a:bodyPr/>
          <a:lstStyle/>
          <a:p>
            <a:r>
              <a:rPr lang="en-US" dirty="0"/>
              <a:t>Tips for Effective Interviews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>
          <a:xfrm>
            <a:off x="971671" y="1257229"/>
            <a:ext cx="9403344" cy="3923825"/>
          </a:xfrm>
        </p:spPr>
        <p:txBody>
          <a:bodyPr>
            <a:noAutofit/>
          </a:bodyPr>
          <a:lstStyle/>
          <a:p>
            <a:r>
              <a:rPr lang="en-US" sz="2800" dirty="0"/>
              <a:t>Interviewers should:</a:t>
            </a:r>
          </a:p>
          <a:p>
            <a:pPr lvl="1"/>
            <a:r>
              <a:rPr lang="en-US" sz="2800" dirty="0"/>
              <a:t>Be open-minded</a:t>
            </a:r>
          </a:p>
          <a:p>
            <a:pPr lvl="1"/>
            <a:r>
              <a:rPr lang="en-US" sz="2800" dirty="0"/>
              <a:t>Be willing to listen to stakeholders </a:t>
            </a:r>
          </a:p>
          <a:p>
            <a:pPr lvl="1"/>
            <a:r>
              <a:rPr lang="en-US" sz="2800" b="1" u="sng" dirty="0"/>
              <a:t>NOT have pre-conceived ideas about requirements or a solution</a:t>
            </a:r>
          </a:p>
          <a:p>
            <a:pPr lvl="2"/>
            <a:r>
              <a:rPr lang="en-US" sz="2800" dirty="0"/>
              <a:t>Avoid jumping to conclusions!</a:t>
            </a:r>
          </a:p>
          <a:p>
            <a:pPr lvl="1"/>
            <a:r>
              <a:rPr lang="en-US" sz="2800" dirty="0"/>
              <a:t>Prompt or Lead interviewee with question or idea</a:t>
            </a:r>
          </a:p>
          <a:p>
            <a:pPr lvl="2"/>
            <a:r>
              <a:rPr lang="en-US" sz="2800" dirty="0"/>
              <a:t>Don’t expect them to respond to something like “what do you want” or “how do you want the website to work”?</a:t>
            </a:r>
          </a:p>
        </p:txBody>
      </p:sp>
    </p:spTree>
    <p:extLst>
      <p:ext uri="{BB962C8B-B14F-4D97-AF65-F5344CB8AC3E}">
        <p14:creationId xmlns:p14="http://schemas.microsoft.com/office/powerpoint/2010/main" val="3141675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2665885" y="271091"/>
            <a:ext cx="8534400" cy="1507067"/>
          </a:xfrm>
          <a:noFill/>
        </p:spPr>
        <p:txBody>
          <a:bodyPr vert="horz" lIns="90487" tIns="44450" rIns="90487" bIns="44450" rtlCol="0" anchor="ctr">
            <a:normAutofit/>
          </a:bodyPr>
          <a:lstStyle/>
          <a:p>
            <a:r>
              <a:rPr lang="en-GB" dirty="0"/>
              <a:t>Requirements validation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>
          <a:xfrm>
            <a:off x="1275004" y="1768827"/>
            <a:ext cx="8825659" cy="3416300"/>
          </a:xfrm>
          <a:noFill/>
        </p:spPr>
        <p:txBody>
          <a:bodyPr vert="horz" lIns="90487" tIns="44450" rIns="90487" bIns="44450" rtlCol="0" anchor="ctr">
            <a:normAutofit/>
          </a:bodyPr>
          <a:lstStyle/>
          <a:p>
            <a:r>
              <a:rPr lang="en-GB" sz="2800" dirty="0"/>
              <a:t>Demonstrate that requirements define system that customer really wants.</a:t>
            </a:r>
          </a:p>
          <a:p>
            <a:r>
              <a:rPr lang="en-GB" sz="2800" dirty="0"/>
              <a:t>Requirements error costs are high so validation is very important!</a:t>
            </a:r>
          </a:p>
          <a:p>
            <a:pPr lvl="1"/>
            <a:r>
              <a:rPr lang="en-GB" sz="2800" b="1" i="1" dirty="0"/>
              <a:t>*** Fixing a requirements error after delivery may cost up to 100 times the cost of fixing an implementation error ***</a:t>
            </a:r>
          </a:p>
        </p:txBody>
      </p:sp>
    </p:spTree>
    <p:extLst>
      <p:ext uri="{BB962C8B-B14F-4D97-AF65-F5344CB8AC3E}">
        <p14:creationId xmlns:p14="http://schemas.microsoft.com/office/powerpoint/2010/main" val="2132759003"/>
      </p:ext>
    </p:extLst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2745955" y="266700"/>
            <a:ext cx="8534400" cy="1507067"/>
          </a:xfrm>
          <a:noFill/>
        </p:spPr>
        <p:txBody>
          <a:bodyPr vert="horz" lIns="90487" tIns="44450" rIns="90487" bIns="44450" rtlCol="0" anchor="ctr">
            <a:normAutofit/>
          </a:bodyPr>
          <a:lstStyle/>
          <a:p>
            <a:r>
              <a:rPr lang="en-GB" dirty="0"/>
              <a:t>Requirements checking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>
          <a:xfrm>
            <a:off x="771250" y="1644407"/>
            <a:ext cx="11087100" cy="4162424"/>
          </a:xfrm>
          <a:noFill/>
        </p:spPr>
        <p:txBody>
          <a:bodyPr vert="horz" lIns="90487" tIns="44450" rIns="90487" bIns="44450" rtlCol="0" anchor="ctr">
            <a:normAutofit/>
          </a:bodyPr>
          <a:lstStyle/>
          <a:p>
            <a:r>
              <a:rPr lang="en-GB" sz="2800" b="1" u="sng" dirty="0"/>
              <a:t>Validity</a:t>
            </a:r>
            <a:r>
              <a:rPr lang="en-GB" sz="2800" dirty="0"/>
              <a:t>. Does system provide functions which best support the customer’s needs?</a:t>
            </a:r>
          </a:p>
          <a:p>
            <a:r>
              <a:rPr lang="en-GB" sz="2800" b="1" u="sng" dirty="0"/>
              <a:t>Consistency</a:t>
            </a:r>
            <a:r>
              <a:rPr lang="en-GB" sz="2800" dirty="0"/>
              <a:t>. Are there any requirements conflicts?</a:t>
            </a:r>
          </a:p>
          <a:p>
            <a:r>
              <a:rPr lang="en-GB" sz="2800" b="1" u="sng" dirty="0"/>
              <a:t>Completeness</a:t>
            </a:r>
            <a:r>
              <a:rPr lang="en-GB" sz="2800" dirty="0"/>
              <a:t>. Are all functions required by customer included?</a:t>
            </a:r>
          </a:p>
          <a:p>
            <a:r>
              <a:rPr lang="en-GB" sz="2800" b="1" u="sng" dirty="0"/>
              <a:t>Realism</a:t>
            </a:r>
            <a:r>
              <a:rPr lang="en-GB" sz="2800" dirty="0"/>
              <a:t>. Can requirements be implemented given available budget and technology</a:t>
            </a:r>
          </a:p>
          <a:p>
            <a:r>
              <a:rPr lang="en-GB" sz="2800" b="1" u="sng" dirty="0"/>
              <a:t>Verifiability</a:t>
            </a:r>
            <a:r>
              <a:rPr lang="en-GB" sz="2800" dirty="0"/>
              <a:t>. Can requirements be checked?</a:t>
            </a:r>
          </a:p>
        </p:txBody>
      </p:sp>
    </p:spTree>
    <p:extLst>
      <p:ext uri="{BB962C8B-B14F-4D97-AF65-F5344CB8AC3E}">
        <p14:creationId xmlns:p14="http://schemas.microsoft.com/office/powerpoint/2010/main" val="1309190209"/>
      </p:ext>
    </p:extLst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1915391" y="443346"/>
            <a:ext cx="8305800" cy="1104900"/>
          </a:xfrm>
        </p:spPr>
        <p:txBody>
          <a:bodyPr>
            <a:normAutofit/>
          </a:bodyPr>
          <a:lstStyle/>
          <a:p>
            <a:r>
              <a:rPr lang="en-GB" dirty="0"/>
              <a:t>Requirements validation techniques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>
          <a:xfrm>
            <a:off x="722154" y="1824792"/>
            <a:ext cx="10944225" cy="433387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GB" sz="2800" dirty="0"/>
              <a:t>Requirements reviews</a:t>
            </a:r>
          </a:p>
          <a:p>
            <a:pPr lvl="1">
              <a:lnSpc>
                <a:spcPct val="90000"/>
              </a:lnSpc>
            </a:pPr>
            <a:r>
              <a:rPr lang="en-GB" sz="2800" dirty="0"/>
              <a:t>Systematic manual analysis of requirements.</a:t>
            </a:r>
          </a:p>
          <a:p>
            <a:pPr>
              <a:lnSpc>
                <a:spcPct val="90000"/>
              </a:lnSpc>
            </a:pPr>
            <a:r>
              <a:rPr lang="en-GB" sz="2800" dirty="0"/>
              <a:t>Prototyping</a:t>
            </a:r>
          </a:p>
          <a:p>
            <a:pPr lvl="1">
              <a:lnSpc>
                <a:spcPct val="90000"/>
              </a:lnSpc>
            </a:pPr>
            <a:r>
              <a:rPr lang="en-GB" sz="2800" dirty="0"/>
              <a:t>Using an executable model of system to check requirements</a:t>
            </a:r>
          </a:p>
          <a:p>
            <a:pPr>
              <a:lnSpc>
                <a:spcPct val="90000"/>
              </a:lnSpc>
            </a:pPr>
            <a:r>
              <a:rPr lang="en-GB" sz="2800" dirty="0"/>
              <a:t>Test-case generation</a:t>
            </a:r>
          </a:p>
          <a:p>
            <a:pPr lvl="1">
              <a:lnSpc>
                <a:spcPct val="90000"/>
              </a:lnSpc>
            </a:pPr>
            <a:r>
              <a:rPr lang="en-GB" sz="2800" dirty="0"/>
              <a:t>Developing tests for requirements to check testability</a:t>
            </a:r>
          </a:p>
          <a:p>
            <a:pPr>
              <a:lnSpc>
                <a:spcPct val="90000"/>
              </a:lnSpc>
              <a:buFont typeface="Zapf Dingbats"/>
              <a:buNone/>
            </a:pP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807818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2669298" y="456141"/>
            <a:ext cx="8534400" cy="1507067"/>
          </a:xfrm>
          <a:noFill/>
        </p:spPr>
        <p:txBody>
          <a:bodyPr vert="horz" lIns="90487" tIns="44450" rIns="90487" bIns="44450" rtlCol="0" anchor="ctr">
            <a:normAutofit/>
          </a:bodyPr>
          <a:lstStyle/>
          <a:p>
            <a:r>
              <a:rPr lang="en-GB" dirty="0"/>
              <a:t>Requirements reviews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>
          <a:xfrm>
            <a:off x="606812" y="1869563"/>
            <a:ext cx="9287421" cy="4220676"/>
          </a:xfrm>
          <a:noFill/>
        </p:spPr>
        <p:txBody>
          <a:bodyPr vert="horz" lIns="90487" tIns="44450" rIns="90487" bIns="44450" rtlCol="0" anchor="ctr">
            <a:normAutofit lnSpcReduction="10000"/>
          </a:bodyPr>
          <a:lstStyle/>
          <a:p>
            <a:r>
              <a:rPr lang="en-GB" sz="2800" dirty="0"/>
              <a:t>Regular reviews</a:t>
            </a:r>
          </a:p>
          <a:p>
            <a:pPr lvl="1"/>
            <a:r>
              <a:rPr lang="en-GB" sz="2800" dirty="0"/>
              <a:t>Held while requirement definition(s) are being formulated</a:t>
            </a:r>
          </a:p>
          <a:p>
            <a:pPr lvl="1"/>
            <a:r>
              <a:rPr lang="en-GB" sz="2800" dirty="0"/>
              <a:t>Both client and contractor staff should be involved</a:t>
            </a:r>
          </a:p>
          <a:p>
            <a:pPr lvl="1"/>
            <a:r>
              <a:rPr lang="en-GB" sz="2800" dirty="0"/>
              <a:t>May be formal (with completed documents) or informal. </a:t>
            </a:r>
          </a:p>
          <a:p>
            <a:pPr lvl="2"/>
            <a:r>
              <a:rPr lang="en-GB" sz="2800" dirty="0"/>
              <a:t>Good communication between developers, customers and users can resolve problems at early stage.</a:t>
            </a:r>
          </a:p>
        </p:txBody>
      </p:sp>
    </p:spTree>
    <p:extLst>
      <p:ext uri="{BB962C8B-B14F-4D97-AF65-F5344CB8AC3E}">
        <p14:creationId xmlns:p14="http://schemas.microsoft.com/office/powerpoint/2010/main" val="2263655919"/>
      </p:ext>
    </p:extLst>
  </p:cSld>
  <p:clrMapOvr>
    <a:masterClrMapping/>
  </p:clrMapOvr>
  <p:transition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3250780" y="455084"/>
            <a:ext cx="8534400" cy="1507067"/>
          </a:xfrm>
          <a:noFill/>
        </p:spPr>
        <p:txBody>
          <a:bodyPr vert="horz" lIns="90487" tIns="44450" rIns="90487" bIns="44450" rtlCol="0" anchor="ctr">
            <a:normAutofit/>
          </a:bodyPr>
          <a:lstStyle/>
          <a:p>
            <a:r>
              <a:rPr lang="en-GB" dirty="0"/>
              <a:t>Requirements Review verifies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>
          <a:xfrm>
            <a:off x="783805" y="1962151"/>
            <a:ext cx="11001375" cy="4133849"/>
          </a:xfrm>
          <a:noFill/>
        </p:spPr>
        <p:txBody>
          <a:bodyPr vert="horz" lIns="90487" tIns="44450" rIns="90487" bIns="4445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GB" sz="2800" b="1" u="sng" dirty="0"/>
              <a:t>Verifiability</a:t>
            </a:r>
          </a:p>
          <a:p>
            <a:pPr lvl="1">
              <a:lnSpc>
                <a:spcPct val="90000"/>
              </a:lnSpc>
            </a:pPr>
            <a:r>
              <a:rPr lang="en-GB" sz="2800" dirty="0"/>
              <a:t> Is requirement realistically testable?</a:t>
            </a:r>
          </a:p>
          <a:p>
            <a:pPr>
              <a:lnSpc>
                <a:spcPct val="90000"/>
              </a:lnSpc>
            </a:pPr>
            <a:r>
              <a:rPr lang="en-GB" sz="2800" b="1" u="sng" dirty="0"/>
              <a:t>Comprehensibility</a:t>
            </a:r>
          </a:p>
          <a:p>
            <a:pPr lvl="1">
              <a:lnSpc>
                <a:spcPct val="90000"/>
              </a:lnSpc>
            </a:pPr>
            <a:r>
              <a:rPr lang="en-GB" sz="2800" dirty="0"/>
              <a:t> Is requirement properly understood?</a:t>
            </a:r>
          </a:p>
          <a:p>
            <a:pPr>
              <a:lnSpc>
                <a:spcPct val="90000"/>
              </a:lnSpc>
            </a:pPr>
            <a:r>
              <a:rPr lang="en-GB" sz="2800" b="1" u="sng" dirty="0"/>
              <a:t>Traceability</a:t>
            </a:r>
          </a:p>
          <a:p>
            <a:pPr lvl="1">
              <a:lnSpc>
                <a:spcPct val="90000"/>
              </a:lnSpc>
            </a:pPr>
            <a:r>
              <a:rPr lang="en-GB" sz="2800" dirty="0"/>
              <a:t> Is origin of requirement clearly stated?</a:t>
            </a:r>
          </a:p>
          <a:p>
            <a:pPr>
              <a:lnSpc>
                <a:spcPct val="90000"/>
              </a:lnSpc>
            </a:pPr>
            <a:r>
              <a:rPr lang="en-GB" sz="2800" b="1" u="sng" dirty="0"/>
              <a:t>Adaptability</a:t>
            </a:r>
          </a:p>
          <a:p>
            <a:pPr lvl="1">
              <a:lnSpc>
                <a:spcPct val="90000"/>
              </a:lnSpc>
            </a:pPr>
            <a:r>
              <a:rPr lang="en-GB" sz="2800" dirty="0"/>
              <a:t>Can requirement be changed without a large impact on other requirements?</a:t>
            </a:r>
          </a:p>
        </p:txBody>
      </p:sp>
    </p:spTree>
    <p:extLst>
      <p:ext uri="{BB962C8B-B14F-4D97-AF65-F5344CB8AC3E}">
        <p14:creationId xmlns:p14="http://schemas.microsoft.com/office/powerpoint/2010/main" val="392928110"/>
      </p:ext>
    </p:extLst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2139659" y="772799"/>
            <a:ext cx="8534400" cy="1507067"/>
          </a:xfrm>
        </p:spPr>
        <p:txBody>
          <a:bodyPr/>
          <a:lstStyle/>
          <a:p>
            <a:r>
              <a:rPr lang="en-GB" dirty="0"/>
              <a:t>Requirements Management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idx="1"/>
          </p:nvPr>
        </p:nvSpPr>
        <p:spPr>
          <a:xfrm>
            <a:off x="638406" y="2066588"/>
            <a:ext cx="11096625" cy="4124324"/>
          </a:xfrm>
        </p:spPr>
        <p:txBody>
          <a:bodyPr>
            <a:normAutofit/>
          </a:bodyPr>
          <a:lstStyle/>
          <a:p>
            <a:r>
              <a:rPr lang="en-GB" sz="2800" dirty="0"/>
              <a:t>Process of managing changing requirements during RE process and system development.</a:t>
            </a:r>
          </a:p>
          <a:p>
            <a:r>
              <a:rPr lang="en-GB" sz="2800" dirty="0"/>
              <a:t>Requirements inevitably are incomplete and inconsistent</a:t>
            </a:r>
          </a:p>
          <a:p>
            <a:pPr lvl="1"/>
            <a:r>
              <a:rPr lang="en-GB" sz="2800" dirty="0"/>
              <a:t>New requirements emerge during process </a:t>
            </a:r>
          </a:p>
          <a:p>
            <a:pPr lvl="2"/>
            <a:r>
              <a:rPr lang="en-GB" sz="2800" dirty="0"/>
              <a:t>Business needs change </a:t>
            </a:r>
          </a:p>
          <a:p>
            <a:pPr lvl="2"/>
            <a:r>
              <a:rPr lang="en-GB" sz="2800" dirty="0"/>
              <a:t>Better understanding of system is evolved</a:t>
            </a:r>
          </a:p>
          <a:p>
            <a:pPr lvl="1"/>
            <a:r>
              <a:rPr lang="en-GB" sz="2800" dirty="0"/>
              <a:t>Different viewpoints have different requirements and these are often contradictory</a:t>
            </a:r>
          </a:p>
        </p:txBody>
      </p:sp>
    </p:spTree>
    <p:extLst>
      <p:ext uri="{BB962C8B-B14F-4D97-AF65-F5344CB8AC3E}">
        <p14:creationId xmlns:p14="http://schemas.microsoft.com/office/powerpoint/2010/main" val="3900522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2857588" y="533400"/>
            <a:ext cx="8534400" cy="1507067"/>
          </a:xfrm>
        </p:spPr>
        <p:txBody>
          <a:bodyPr/>
          <a:lstStyle/>
          <a:p>
            <a:r>
              <a:rPr lang="en-GB" dirty="0"/>
              <a:t>Requirements Change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idx="1"/>
          </p:nvPr>
        </p:nvSpPr>
        <p:spPr>
          <a:xfrm>
            <a:off x="1272717" y="2040467"/>
            <a:ext cx="9337484" cy="4143333"/>
          </a:xfrm>
        </p:spPr>
        <p:txBody>
          <a:bodyPr>
            <a:normAutofit/>
          </a:bodyPr>
          <a:lstStyle/>
          <a:p>
            <a:r>
              <a:rPr lang="en-GB" sz="2800" dirty="0"/>
              <a:t>Priority of requirements from different viewpoints changes during development process.</a:t>
            </a:r>
          </a:p>
          <a:p>
            <a:r>
              <a:rPr lang="en-GB" sz="2800" dirty="0"/>
              <a:t>System customers </a:t>
            </a:r>
          </a:p>
          <a:p>
            <a:pPr lvl="1"/>
            <a:r>
              <a:rPr lang="en-GB" sz="2800" dirty="0"/>
              <a:t>Might specify requirements from business perspective that conflict with end-user requirements</a:t>
            </a:r>
          </a:p>
          <a:p>
            <a:r>
              <a:rPr lang="en-GB" sz="2800" dirty="0"/>
              <a:t>Business and technical environment of system changes during development</a:t>
            </a:r>
          </a:p>
        </p:txBody>
      </p:sp>
    </p:spTree>
    <p:extLst>
      <p:ext uri="{BB962C8B-B14F-4D97-AF65-F5344CB8AC3E}">
        <p14:creationId xmlns:p14="http://schemas.microsoft.com/office/powerpoint/2010/main" val="954926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3032391" y="0"/>
            <a:ext cx="8534400" cy="1507067"/>
          </a:xfrm>
          <a:noFill/>
        </p:spPr>
        <p:txBody>
          <a:bodyPr vert="horz" lIns="90487" tIns="44450" rIns="90487" bIns="44450" rtlCol="0" anchor="ctr">
            <a:normAutofit/>
          </a:bodyPr>
          <a:lstStyle/>
          <a:p>
            <a:r>
              <a:rPr lang="en-GB" dirty="0"/>
              <a:t>Requirements Evolution</a:t>
            </a:r>
          </a:p>
        </p:txBody>
      </p:sp>
      <p:pic>
        <p:nvPicPr>
          <p:cNvPr id="56324" name="Picture 5" descr="7.10.eps                                                       001BF29EMacintosh HD                   B8AA5F2E: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7383" y="1507067"/>
            <a:ext cx="9505950" cy="4774713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22312410"/>
      </p:ext>
    </p:extLst>
  </p:cSld>
  <p:clrMapOvr>
    <a:masterClrMapping/>
  </p:clrMapOvr>
  <p:transition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2457234" y="436692"/>
            <a:ext cx="8534400" cy="1507067"/>
          </a:xfrm>
        </p:spPr>
        <p:txBody>
          <a:bodyPr/>
          <a:lstStyle/>
          <a:p>
            <a:r>
              <a:rPr lang="en-GB" dirty="0"/>
              <a:t>Requirements Management Planning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idx="1"/>
          </p:nvPr>
        </p:nvSpPr>
        <p:spPr>
          <a:xfrm>
            <a:off x="1452113" y="1553737"/>
            <a:ext cx="8534400" cy="3615267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GB" sz="2800" dirty="0"/>
              <a:t>During requirements engineering process, you have to plan:</a:t>
            </a:r>
          </a:p>
          <a:p>
            <a:pPr lvl="1">
              <a:lnSpc>
                <a:spcPct val="90000"/>
              </a:lnSpc>
            </a:pPr>
            <a:r>
              <a:rPr lang="en-GB" sz="2800" dirty="0"/>
              <a:t>Requirements identification</a:t>
            </a:r>
          </a:p>
          <a:p>
            <a:pPr lvl="2">
              <a:lnSpc>
                <a:spcPct val="90000"/>
              </a:lnSpc>
            </a:pPr>
            <a:r>
              <a:rPr lang="en-GB" sz="2800" dirty="0"/>
              <a:t> How requirements are individually identified</a:t>
            </a:r>
          </a:p>
          <a:p>
            <a:pPr lvl="1">
              <a:lnSpc>
                <a:spcPct val="90000"/>
              </a:lnSpc>
            </a:pPr>
            <a:r>
              <a:rPr lang="en-GB" sz="2800" dirty="0"/>
              <a:t>Change management process</a:t>
            </a:r>
          </a:p>
          <a:p>
            <a:pPr lvl="2">
              <a:lnSpc>
                <a:spcPct val="90000"/>
              </a:lnSpc>
            </a:pPr>
            <a:r>
              <a:rPr lang="en-GB" sz="2800" dirty="0"/>
              <a:t>Process followed when analyzing requirements change</a:t>
            </a:r>
          </a:p>
          <a:p>
            <a:pPr lvl="1">
              <a:lnSpc>
                <a:spcPct val="90000"/>
              </a:lnSpc>
            </a:pPr>
            <a:r>
              <a:rPr lang="en-GB" sz="2800" dirty="0"/>
              <a:t>Traceability policies</a:t>
            </a:r>
          </a:p>
          <a:p>
            <a:pPr lvl="2">
              <a:lnSpc>
                <a:spcPct val="90000"/>
              </a:lnSpc>
            </a:pPr>
            <a:r>
              <a:rPr lang="en-GB" sz="2800" dirty="0"/>
              <a:t>Relationships between requirements, their sources and system design</a:t>
            </a:r>
          </a:p>
        </p:txBody>
      </p:sp>
    </p:spTree>
    <p:extLst>
      <p:ext uri="{BB962C8B-B14F-4D97-AF65-F5344CB8AC3E}">
        <p14:creationId xmlns:p14="http://schemas.microsoft.com/office/powerpoint/2010/main" val="472459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970384" y="488226"/>
            <a:ext cx="11921412" cy="1507067"/>
          </a:xfrm>
        </p:spPr>
        <p:txBody>
          <a:bodyPr/>
          <a:lstStyle/>
          <a:p>
            <a:r>
              <a:rPr lang="en-US" dirty="0"/>
              <a:t>Development Models: Waterfall Model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3241" y="1382778"/>
            <a:ext cx="6779467" cy="5084600"/>
          </a:xfrm>
        </p:spPr>
      </p:pic>
    </p:spTree>
    <p:extLst>
      <p:ext uri="{BB962C8B-B14F-4D97-AF65-F5344CB8AC3E}">
        <p14:creationId xmlns:p14="http://schemas.microsoft.com/office/powerpoint/2010/main" val="4277015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3186163" y="485613"/>
            <a:ext cx="8534400" cy="1507067"/>
          </a:xfrm>
        </p:spPr>
        <p:txBody>
          <a:bodyPr/>
          <a:lstStyle/>
          <a:p>
            <a:r>
              <a:rPr lang="en-GB" dirty="0"/>
              <a:t>Traceability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idx="1"/>
          </p:nvPr>
        </p:nvSpPr>
        <p:spPr>
          <a:xfrm>
            <a:off x="1071018" y="1342667"/>
            <a:ext cx="9726180" cy="4072086"/>
          </a:xfrm>
        </p:spPr>
        <p:txBody>
          <a:bodyPr>
            <a:noAutofit/>
          </a:bodyPr>
          <a:lstStyle/>
          <a:p>
            <a:r>
              <a:rPr lang="en-GB" sz="2800" dirty="0"/>
              <a:t>Traceability </a:t>
            </a:r>
          </a:p>
          <a:p>
            <a:pPr lvl="1"/>
            <a:r>
              <a:rPr lang="en-GB" sz="2800" dirty="0"/>
              <a:t>Concerned with relationships between requirements, their sources and system design</a:t>
            </a:r>
          </a:p>
          <a:p>
            <a:r>
              <a:rPr lang="en-GB" sz="2800" dirty="0"/>
              <a:t>Source traceability</a:t>
            </a:r>
          </a:p>
          <a:p>
            <a:pPr lvl="1"/>
            <a:r>
              <a:rPr lang="en-GB" sz="2800" dirty="0"/>
              <a:t>Links from requirements to stakeholders who proposed requirements</a:t>
            </a:r>
          </a:p>
          <a:p>
            <a:r>
              <a:rPr lang="en-GB" sz="2800" dirty="0"/>
              <a:t>Requirements traceability</a:t>
            </a:r>
          </a:p>
          <a:p>
            <a:pPr lvl="1"/>
            <a:r>
              <a:rPr lang="en-GB" sz="2800" dirty="0"/>
              <a:t>Links between dependent requirements</a:t>
            </a:r>
          </a:p>
          <a:p>
            <a:r>
              <a:rPr lang="en-GB" sz="2800" dirty="0"/>
              <a:t>Design traceability</a:t>
            </a:r>
          </a:p>
          <a:p>
            <a:pPr lvl="1"/>
            <a:r>
              <a:rPr lang="en-GB" sz="2800" dirty="0"/>
              <a:t>Links from requirements to design</a:t>
            </a:r>
          </a:p>
        </p:txBody>
      </p:sp>
    </p:spTree>
    <p:extLst>
      <p:ext uri="{BB962C8B-B14F-4D97-AF65-F5344CB8AC3E}">
        <p14:creationId xmlns:p14="http://schemas.microsoft.com/office/powerpoint/2010/main" val="179323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2475750" y="444008"/>
            <a:ext cx="8534400" cy="1507067"/>
          </a:xfrm>
        </p:spPr>
        <p:txBody>
          <a:bodyPr/>
          <a:lstStyle/>
          <a:p>
            <a:r>
              <a:rPr lang="en-GB" dirty="0"/>
              <a:t>Requirements change management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idx="1"/>
          </p:nvPr>
        </p:nvSpPr>
        <p:spPr>
          <a:xfrm>
            <a:off x="775789" y="1531197"/>
            <a:ext cx="10506075" cy="3985192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GB" sz="2400" dirty="0"/>
              <a:t>Should apply to all proposed changes to requirements</a:t>
            </a:r>
          </a:p>
          <a:p>
            <a:pPr>
              <a:lnSpc>
                <a:spcPct val="90000"/>
              </a:lnSpc>
            </a:pPr>
            <a:r>
              <a:rPr lang="en-GB" sz="2400" dirty="0"/>
              <a:t>Principal stages:</a:t>
            </a:r>
          </a:p>
          <a:p>
            <a:pPr lvl="1">
              <a:lnSpc>
                <a:spcPct val="90000"/>
              </a:lnSpc>
            </a:pPr>
            <a:r>
              <a:rPr lang="en-GB" sz="2400" dirty="0"/>
              <a:t>Problem analysis</a:t>
            </a:r>
          </a:p>
          <a:p>
            <a:pPr lvl="2">
              <a:lnSpc>
                <a:spcPct val="90000"/>
              </a:lnSpc>
            </a:pPr>
            <a:r>
              <a:rPr lang="en-GB" sz="2400" dirty="0"/>
              <a:t>Discuss requirements problem and propose changes</a:t>
            </a:r>
          </a:p>
          <a:p>
            <a:pPr lvl="1">
              <a:lnSpc>
                <a:spcPct val="90000"/>
              </a:lnSpc>
            </a:pPr>
            <a:r>
              <a:rPr lang="en-GB" sz="2400" dirty="0"/>
              <a:t>Change analysis and costing</a:t>
            </a:r>
          </a:p>
          <a:p>
            <a:pPr lvl="2">
              <a:lnSpc>
                <a:spcPct val="90000"/>
              </a:lnSpc>
            </a:pPr>
            <a:r>
              <a:rPr lang="en-GB" sz="2400" dirty="0"/>
              <a:t>Assess effects of change on other requirements</a:t>
            </a:r>
          </a:p>
          <a:p>
            <a:pPr lvl="1">
              <a:lnSpc>
                <a:spcPct val="90000"/>
              </a:lnSpc>
            </a:pPr>
            <a:r>
              <a:rPr lang="en-GB" sz="2400" dirty="0"/>
              <a:t>Change implementation</a:t>
            </a:r>
          </a:p>
          <a:p>
            <a:pPr lvl="2">
              <a:lnSpc>
                <a:spcPct val="90000"/>
              </a:lnSpc>
            </a:pPr>
            <a:r>
              <a:rPr lang="en-GB" sz="2400" dirty="0"/>
              <a:t>Modify requirements document and other documents to reflect change</a:t>
            </a:r>
          </a:p>
          <a:p>
            <a:pPr lvl="1">
              <a:lnSpc>
                <a:spcPct val="90000"/>
              </a:lnSpc>
            </a:pPr>
            <a:r>
              <a:rPr lang="en-GB" sz="2400" dirty="0"/>
              <a:t>Update requirements document in secure data store</a:t>
            </a:r>
          </a:p>
          <a:p>
            <a:pPr lvl="2">
              <a:lnSpc>
                <a:spcPct val="90000"/>
              </a:lnSpc>
            </a:pPr>
            <a:r>
              <a:rPr lang="en-GB" sz="2400" dirty="0"/>
              <a:t>Requirements doc should be under some type of version control to track changes</a:t>
            </a:r>
          </a:p>
        </p:txBody>
      </p:sp>
    </p:spTree>
    <p:extLst>
      <p:ext uri="{BB962C8B-B14F-4D97-AF65-F5344CB8AC3E}">
        <p14:creationId xmlns:p14="http://schemas.microsoft.com/office/powerpoint/2010/main" val="1695046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2937294" y="229885"/>
            <a:ext cx="8534400" cy="1507067"/>
          </a:xfrm>
        </p:spPr>
        <p:txBody>
          <a:bodyPr/>
          <a:lstStyle/>
          <a:p>
            <a:r>
              <a:rPr lang="en-US" dirty="0"/>
              <a:t>Change management</a:t>
            </a:r>
          </a:p>
        </p:txBody>
      </p:sp>
      <p:sp>
        <p:nvSpPr>
          <p:cNvPr id="62467" name="Rectangle 4"/>
          <p:cNvSpPr>
            <a:spLocks noChangeArrowheads="1"/>
          </p:cNvSpPr>
          <p:nvPr/>
        </p:nvSpPr>
        <p:spPr bwMode="auto">
          <a:xfrm>
            <a:off x="1800808" y="2136776"/>
            <a:ext cx="8458200" cy="2133600"/>
          </a:xfrm>
          <a:prstGeom prst="rect">
            <a:avLst/>
          </a:prstGeom>
          <a:solidFill>
            <a:srgbClr val="CCFFFF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62468" name="Picture 5" descr="7.13.eps                                                       001BF29EMacintosh HD                   B8AA5F2E: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58008" y="2923593"/>
            <a:ext cx="7543800" cy="917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12239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4655" y="322596"/>
            <a:ext cx="8534400" cy="1507067"/>
          </a:xfrm>
        </p:spPr>
        <p:txBody>
          <a:bodyPr/>
          <a:lstStyle/>
          <a:p>
            <a:r>
              <a:rPr lang="en-US" dirty="0"/>
              <a:t>Group Selection &amp; Deliverable #1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2454" y="954831"/>
            <a:ext cx="10978803" cy="5110067"/>
          </a:xfrm>
        </p:spPr>
        <p:txBody>
          <a:bodyPr>
            <a:noAutofit/>
          </a:bodyPr>
          <a:lstStyle/>
          <a:p>
            <a:r>
              <a:rPr lang="en-US" sz="2200" dirty="0"/>
              <a:t>Tonight (6/4)</a:t>
            </a:r>
          </a:p>
          <a:p>
            <a:pPr lvl="1"/>
            <a:r>
              <a:rPr lang="en-US" sz="2400" dirty="0"/>
              <a:t>Select Groups - split into 2 groups of 3-5 people</a:t>
            </a:r>
          </a:p>
          <a:p>
            <a:pPr lvl="2"/>
            <a:r>
              <a:rPr lang="en-US" sz="2200" dirty="0"/>
              <a:t>Per Group:</a:t>
            </a:r>
          </a:p>
          <a:p>
            <a:pPr lvl="3"/>
            <a:r>
              <a:rPr lang="en-US" dirty="0"/>
              <a:t>Designate POC (Point of Contact)</a:t>
            </a:r>
          </a:p>
          <a:p>
            <a:pPr lvl="4"/>
            <a:r>
              <a:rPr lang="en-US" sz="2200" dirty="0"/>
              <a:t>POC: person that handles project-related communication with me</a:t>
            </a:r>
          </a:p>
          <a:p>
            <a:pPr lvl="5"/>
            <a:r>
              <a:rPr lang="en-US" sz="2200" u="sng" dirty="0"/>
              <a:t>POC to email me all group members (first &amp; last name, email) tonight</a:t>
            </a:r>
          </a:p>
          <a:p>
            <a:pPr lvl="3"/>
            <a:r>
              <a:rPr lang="en-US" sz="2600" u="sng" dirty="0"/>
              <a:t>I will set up your group in blackboard before you leave!</a:t>
            </a:r>
          </a:p>
          <a:p>
            <a:r>
              <a:rPr lang="en-US" sz="2200" dirty="0"/>
              <a:t>Deliverable #1 – due 6/5/2018 COB (5 PM EST)</a:t>
            </a:r>
          </a:p>
          <a:p>
            <a:pPr lvl="1"/>
            <a:r>
              <a:rPr lang="en-US" sz="2200" dirty="0"/>
              <a:t>Requirements (</a:t>
            </a:r>
            <a:r>
              <a:rPr lang="en-US" sz="2200"/>
              <a:t>first draft)</a:t>
            </a:r>
            <a:endParaRPr lang="en-US" sz="2200" dirty="0"/>
          </a:p>
          <a:p>
            <a:pPr lvl="2"/>
            <a:r>
              <a:rPr lang="en-US" sz="2200" dirty="0"/>
              <a:t>Notes:</a:t>
            </a:r>
          </a:p>
          <a:p>
            <a:pPr lvl="3"/>
            <a:r>
              <a:rPr lang="en-US" dirty="0"/>
              <a:t>No specific format (electronic, no hand drawings) </a:t>
            </a:r>
          </a:p>
          <a:p>
            <a:pPr lvl="4"/>
            <a:r>
              <a:rPr lang="en-US" dirty="0"/>
              <a:t>If you use an online template you must cite your source!</a:t>
            </a:r>
          </a:p>
          <a:p>
            <a:pPr lvl="4"/>
            <a:r>
              <a:rPr lang="en-US" dirty="0"/>
              <a:t>Should be compatible with Office word document</a:t>
            </a:r>
          </a:p>
          <a:p>
            <a:pPr lvl="3"/>
            <a:r>
              <a:rPr lang="en-US" dirty="0"/>
              <a:t>Make sure to present your requirements in clear, organized manner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804683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>
                <a:hlinkClick r:id="rId2"/>
              </a:rPr>
              <a:t>https://en.wikipedia.org/wiki/Software_development_process</a:t>
            </a:r>
            <a:endParaRPr lang="en-US" dirty="0"/>
          </a:p>
          <a:p>
            <a:r>
              <a:rPr lang="en-US" dirty="0">
                <a:hlinkClick r:id="rId3"/>
              </a:rPr>
              <a:t>http://www.cs.ccsu.edu/~stan/classes/CS530/Slides11/Ch2.pdf</a:t>
            </a:r>
            <a:endParaRPr lang="en-US" dirty="0"/>
          </a:p>
          <a:p>
            <a:r>
              <a:rPr lang="en-US" dirty="0">
                <a:hlinkClick r:id="rId4"/>
              </a:rPr>
              <a:t>http://www.cs.ccsu.edu/~stan/classes/cs530/slides/se-04.pdf</a:t>
            </a:r>
            <a:endParaRPr lang="en-US" dirty="0"/>
          </a:p>
          <a:p>
            <a:r>
              <a:rPr lang="en-US" dirty="0">
                <a:hlinkClick r:id="rId5"/>
              </a:rPr>
              <a:t>http://www.tutorialspoint.com/software_engineering/software_requirements.htm</a:t>
            </a:r>
            <a:endParaRPr lang="en-US" dirty="0"/>
          </a:p>
          <a:p>
            <a:r>
              <a:rPr lang="en-US" dirty="0">
                <a:hlinkClick r:id="rId6"/>
              </a:rPr>
              <a:t>http://slideplayer.com/slide/3743031/</a:t>
            </a:r>
            <a:endParaRPr lang="en-US" dirty="0"/>
          </a:p>
          <a:p>
            <a:r>
              <a:rPr lang="en-US" i="1" dirty="0">
                <a:hlinkClick r:id="rId7"/>
              </a:rPr>
              <a:t>www.cs.ccsu.edu/~stan/classes/cs530/slides/se-19.pdf</a:t>
            </a:r>
            <a:endParaRPr lang="en-US" i="1" dirty="0"/>
          </a:p>
          <a:p>
            <a:r>
              <a:rPr lang="en-US" i="1" dirty="0">
                <a:hlinkClick r:id="rId8"/>
              </a:rPr>
              <a:t>http://www.bihagiledev.com/wp-content/uploads/2015/03/agilenewera-520x245.png</a:t>
            </a:r>
            <a:endParaRPr lang="en-US" i="1" dirty="0"/>
          </a:p>
          <a:p>
            <a:r>
              <a:rPr lang="en-US" i="1" dirty="0">
                <a:hlinkClick r:id="rId9"/>
              </a:rPr>
              <a:t>https://blog.inf.ed.ac.uk/sapm/2014/03/14/component-based-software-engineering-over-traditional-approaches-in-large-scale-software-development/</a:t>
            </a:r>
            <a:endParaRPr lang="en-US" i="1" dirty="0"/>
          </a:p>
          <a:p>
            <a:r>
              <a:rPr lang="en-US" i="1" dirty="0">
                <a:hlinkClick r:id="rId10"/>
              </a:rPr>
              <a:t>http://moodle.autolab.uni-pannon.hu/Mecha_tananyag/szoftverfejlesztesi_folyamatok_angol/ch03.html#d0e566</a:t>
            </a:r>
            <a:endParaRPr lang="en-US" i="1" dirty="0"/>
          </a:p>
          <a:p>
            <a:r>
              <a:rPr lang="en-US" i="1" dirty="0"/>
              <a:t>Pressman – Software Engineering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571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1744824" y="217596"/>
            <a:ext cx="9522044" cy="1363877"/>
          </a:xfrm>
        </p:spPr>
        <p:txBody>
          <a:bodyPr/>
          <a:lstStyle/>
          <a:p>
            <a:r>
              <a:rPr lang="en-US" dirty="0"/>
              <a:t>Development Models: Spiral Model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1108493" y="2119580"/>
            <a:ext cx="8534400" cy="3615267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717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63797" y="1734791"/>
            <a:ext cx="6934814" cy="472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25236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2235035" y="48154"/>
            <a:ext cx="8534400" cy="1507067"/>
          </a:xfrm>
        </p:spPr>
        <p:txBody>
          <a:bodyPr/>
          <a:lstStyle/>
          <a:p>
            <a:r>
              <a:rPr lang="en-US" dirty="0"/>
              <a:t>Development Models:</a:t>
            </a:r>
            <a:br>
              <a:rPr lang="en-US" dirty="0"/>
            </a:br>
            <a:r>
              <a:rPr lang="en-US" dirty="0"/>
              <a:t>Iterative Enhancement Model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6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66305" y="1632521"/>
            <a:ext cx="7293472" cy="4723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924242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2261684" y="556681"/>
            <a:ext cx="8534400" cy="1507067"/>
          </a:xfrm>
        </p:spPr>
        <p:txBody>
          <a:bodyPr/>
          <a:lstStyle/>
          <a:p>
            <a:r>
              <a:rPr lang="en-US" dirty="0"/>
              <a:t>Development Models: Agile</a:t>
            </a:r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2571" y="1823005"/>
            <a:ext cx="6335486" cy="4072813"/>
          </a:xfrm>
        </p:spPr>
      </p:pic>
    </p:spTree>
    <p:extLst>
      <p:ext uri="{BB962C8B-B14F-4D97-AF65-F5344CB8AC3E}">
        <p14:creationId xmlns:p14="http://schemas.microsoft.com/office/powerpoint/2010/main" val="150964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ightfall design templat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5Glossy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tint val="95000"/>
              <a:shade val="95000"/>
              <a:satMod val="120000"/>
            </a:schemeClr>
          </a:solidFill>
          <a:prstDash val="solid"/>
        </a:ln>
        <a:ln w="55000" cap="flat" cmpd="thickThin" algn="ctr">
          <a:solidFill>
            <a:schemeClr val="phClr">
              <a:tint val="90000"/>
              <a:satMod val="130000"/>
            </a:schemeClr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ightfall design template" id="{8E782A46-4514-4890-A557-B2C16D284495}" vid="{905231CD-0261-44B0-B7D7-6EDADDAACF34}"/>
    </a:ext>
  </a:extLst>
</a:theme>
</file>

<file path=ppt/theme/theme2.xml><?xml version="1.0" encoding="utf-8"?>
<a:theme xmlns:a="http://schemas.openxmlformats.org/drawingml/2006/main" name="Office Them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5Glossy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tint val="95000"/>
              <a:shade val="95000"/>
              <a:satMod val="120000"/>
            </a:schemeClr>
          </a:solidFill>
          <a:prstDash val="solid"/>
        </a:ln>
        <a:ln w="55000" cap="flat" cmpd="thickThin" algn="ctr">
          <a:solidFill>
            <a:schemeClr val="phClr">
              <a:tint val="90000"/>
              <a:satMod val="130000"/>
            </a:schemeClr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5Glossy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tint val="95000"/>
              <a:shade val="95000"/>
              <a:satMod val="120000"/>
            </a:schemeClr>
          </a:solidFill>
          <a:prstDash val="solid"/>
        </a:ln>
        <a:ln w="55000" cap="flat" cmpd="thickThin" algn="ctr">
          <a:solidFill>
            <a:schemeClr val="phClr">
              <a:tint val="90000"/>
              <a:satMod val="130000"/>
            </a:schemeClr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5232C19C-A75B-4E3F-8B30-1035B9FCAD1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Nightfall design slides</Template>
  <TotalTime>0</TotalTime>
  <Words>2451</Words>
  <Application>Microsoft Office PowerPoint</Application>
  <PresentationFormat>Widescreen</PresentationFormat>
  <Paragraphs>435</Paragraphs>
  <Slides>64</Slides>
  <Notes>9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72" baseType="lpstr">
      <vt:lpstr>Arial</vt:lpstr>
      <vt:lpstr>Times</vt:lpstr>
      <vt:lpstr>Times New Roman</vt:lpstr>
      <vt:lpstr>Wingdings</vt:lpstr>
      <vt:lpstr>Wingdings 2</vt:lpstr>
      <vt:lpstr>Wingdings 3</vt:lpstr>
      <vt:lpstr>Zapf Dingbats</vt:lpstr>
      <vt:lpstr>Nightfall design template</vt:lpstr>
      <vt:lpstr>Software Processes &amp; REQUIREMENTS </vt:lpstr>
      <vt:lpstr>AGENDA</vt:lpstr>
      <vt:lpstr>PART I – Software Processes</vt:lpstr>
      <vt:lpstr>Development Models</vt:lpstr>
      <vt:lpstr>Development Models:  Cowboy Coding</vt:lpstr>
      <vt:lpstr>Development Models: Waterfall Model</vt:lpstr>
      <vt:lpstr>Development Models: Spiral Model</vt:lpstr>
      <vt:lpstr>Development Models: Iterative Enhancement Model</vt:lpstr>
      <vt:lpstr>Development Models: Agile</vt:lpstr>
      <vt:lpstr>The Software Process</vt:lpstr>
      <vt:lpstr>Generic Software Process Models (1 of 2)</vt:lpstr>
      <vt:lpstr>Generic Software Process Models (2 of 2)</vt:lpstr>
      <vt:lpstr>Concept of Process Iteration</vt:lpstr>
      <vt:lpstr>Waterfall Model Phases</vt:lpstr>
      <vt:lpstr>Waterfall Model</vt:lpstr>
      <vt:lpstr>Pros/Cons of Waterfall Model</vt:lpstr>
      <vt:lpstr>Evolutionary Development</vt:lpstr>
      <vt:lpstr>Evolutionary Development</vt:lpstr>
      <vt:lpstr>Problems with Evolutionary Development</vt:lpstr>
      <vt:lpstr>Evolutionary Development Benefits</vt:lpstr>
      <vt:lpstr>Incremental Development</vt:lpstr>
      <vt:lpstr>Incremental Delivery</vt:lpstr>
      <vt:lpstr>Incremental Development Advantages</vt:lpstr>
      <vt:lpstr>Spiral Model </vt:lpstr>
      <vt:lpstr>Spiral Model Sectors</vt:lpstr>
      <vt:lpstr>Spiral Development</vt:lpstr>
      <vt:lpstr>Component-Based Software Engineering</vt:lpstr>
      <vt:lpstr>Component-Based Software Engineering</vt:lpstr>
      <vt:lpstr>Main Points</vt:lpstr>
      <vt:lpstr>PART II - Requirements</vt:lpstr>
      <vt:lpstr>Background &amp; Terminology</vt:lpstr>
      <vt:lpstr>Requirements</vt:lpstr>
      <vt:lpstr>Types of Requirements - Functional</vt:lpstr>
      <vt:lpstr>Examples of Functional Requirements</vt:lpstr>
      <vt:lpstr>Types of Requirements -  Non-Functional Requirements</vt:lpstr>
      <vt:lpstr>Non-Functional Requirements (continued)</vt:lpstr>
      <vt:lpstr>Examples of Non-Functional Requirements</vt:lpstr>
      <vt:lpstr>Examples of Non-Functional Requirements</vt:lpstr>
      <vt:lpstr>PowerPoint Presentation</vt:lpstr>
      <vt:lpstr>Requirements Engineering Processes</vt:lpstr>
      <vt:lpstr>Requirements Engineering Process</vt:lpstr>
      <vt:lpstr>Feasibility Studies</vt:lpstr>
      <vt:lpstr>Elicitation and Analysis</vt:lpstr>
      <vt:lpstr>Requirements Analysis – Potential Problems</vt:lpstr>
      <vt:lpstr>The Requirements Spiral</vt:lpstr>
      <vt:lpstr>Requirements Engineering Process Activities</vt:lpstr>
      <vt:lpstr>Requirements Discovery</vt:lpstr>
      <vt:lpstr>Requirements Elicitation - Interviewing</vt:lpstr>
      <vt:lpstr>Interviews in Practice</vt:lpstr>
      <vt:lpstr>Tips for Effective Interviews</vt:lpstr>
      <vt:lpstr>Requirements validation</vt:lpstr>
      <vt:lpstr>Requirements checking</vt:lpstr>
      <vt:lpstr>Requirements validation techniques</vt:lpstr>
      <vt:lpstr>Requirements reviews</vt:lpstr>
      <vt:lpstr>Requirements Review verifies</vt:lpstr>
      <vt:lpstr>Requirements Management</vt:lpstr>
      <vt:lpstr>Requirements Change</vt:lpstr>
      <vt:lpstr>Requirements Evolution</vt:lpstr>
      <vt:lpstr>Requirements Management Planning</vt:lpstr>
      <vt:lpstr>Traceability</vt:lpstr>
      <vt:lpstr>Requirements change management</vt:lpstr>
      <vt:lpstr>Change management</vt:lpstr>
      <vt:lpstr>Group Selection &amp; Deliverable #1</vt:lpstr>
      <vt:lpstr>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2016-01-26T17:23:15Z</dcterms:created>
  <dcterms:modified xsi:type="dcterms:W3CDTF">2018-06-04T15:43:45Z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TC034605339991</vt:lpwstr>
  </property>
</Properties>
</file>