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5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5275712-5F6B-496A-90FE-1D0FF2CEF946}">
          <p14:sldIdLst>
            <p14:sldId id="25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 snapToGrid="0">
      <p:cViewPr>
        <p:scale>
          <a:sx n="66" d="100"/>
          <a:sy n="66" d="100"/>
        </p:scale>
        <p:origin x="7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06/12/2022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D272-FF46-BE13-166D-56876A35D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7D750-CC3D-350F-03BB-6E8D297B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EF602-6816-D753-9C87-403219FD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078BA-9002-E065-10D3-F692FD4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04EF6-0C8D-B67C-090A-2E6D7D9B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1686-6E19-465C-94B7-04A7BBD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E7173-7A3B-8368-4ADE-B829595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2064-7050-92E9-92B1-7E7CDAAF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F4058-B688-6086-5F3E-5AF506E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574A9-AB4B-655A-6371-05F7ACC8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74D66-F7A4-8405-4CE8-9CE593B3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5F3CD-617B-7BED-9FCA-5F571D3D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EBB82-54A3-E6A1-1166-097DE301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251DFA-97D2-4C90-9100-D1173CC96C37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5FEF2-5A1E-8C0B-F138-B5EC766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B9DFD-8E69-45D9-CF98-B97D168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38B53-03AB-6167-D2F5-38D00CE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632C9-5E49-A30D-9180-7AC0C4A54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48093-8DB8-9225-693C-1DAF77D1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4D923-53D1-3A7D-B4BA-E1F48B0E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CA71AE-9D63-C325-50CE-19C012DE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DC8E0-4B23-43F3-01E8-E4334AC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91BB-7C69-2C91-5B74-12AD003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6ECAA-A4F3-2C77-B13B-462F62AC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7D00EF-2C35-C8A4-83FE-0C1A3B3E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0FAFE5-B4F2-C4BE-4496-C8FA68B3F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6B4F2-7AB8-3AB6-D69A-257BA072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8A92BA-44B1-5303-A7D3-AC58393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0565EE-A4B5-4AB4-9432-D16ECAE9EF1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10D322-4904-F5DD-A4FB-36F4919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F238C9-945D-F83E-FACC-30DD4A3E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3FEE-5B31-F231-A76B-0C0DE20A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D45485-4BD9-C20B-D185-3E115D22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CF31F3-94B7-5630-CDA9-2B19E54D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B965E7-F9A6-D5DD-6655-5BF4262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076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157FE6-0FE5-0A9B-37F8-FCE96C5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469E1-C023-CE0B-DFCF-F02BCACF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52DBF-FC23-4889-6791-8EB47C67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7988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6306-617E-58DC-6A81-465C6E4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2295B-7D49-DA5B-9232-66A9172E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B6ED5-8302-D6ED-7662-863FA06D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03776-D389-8FCF-378F-6B32E903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5D5688-1774-4625-9E74-88EA94DB2550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F4667-1342-155E-16CB-04FB9682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E494E-35BA-1A50-151F-1934BE1E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CAA17-C0D1-F585-EEB8-3BEE6A3A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D6EEF3-E722-A4F5-77AF-6A1D9817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6CCB4-45EB-216C-7462-A46179C3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B6F5F-EA6B-6ADF-5E3B-6AEC55F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2568C-E071-8CAA-30E8-4332DF5A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56F4-6A63-446F-2671-5C8A917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2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1D7D-DBB1-8371-8D1B-E863677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42BAF-0A8E-2D1C-F8FE-860CFDCF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C9EBC-36FC-2856-B7A7-8898BD4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BA6665-D630-4C43-9989-3D086DA68E5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03088-193C-1992-51FF-15C27BCA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A672-7DBF-3BDE-7089-504D6485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3724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5434E-1528-BB26-ACAD-C3D2814E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EF5C8E-A09E-4105-3748-092B3DA8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95C8F-E730-7679-55D7-90BD1A82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1DCD7D-5BFD-485D-AED5-B62EAACA4CB6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FD62B-5234-5FD5-9566-1F9C06D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65BE5-F180-3443-1B7B-0E6C0D7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AC385-730C-ECEE-1932-2FA7ED38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58557-2C3B-FBC4-DD24-7DBE1801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F6AB5-03DC-EBCF-A089-4247D4A6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06/12/2022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7617F-937E-E5B5-AA51-E9075D44B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5C4A8-DA38-C331-F66A-B6C6A9104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RMG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 de GESTÃO FINANCEIRA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31A414-F691-6BEA-5295-9C63D2CE46B9}"/>
              </a:ext>
            </a:extLst>
          </p:cNvPr>
          <p:cNvSpPr/>
          <p:nvPr/>
        </p:nvSpPr>
        <p:spPr>
          <a:xfrm>
            <a:off x="-6147" y="0"/>
            <a:ext cx="4635314" cy="6858000"/>
          </a:xfrm>
          <a:prstGeom prst="rect">
            <a:avLst/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A5D7783-80A2-AE0E-3353-82B156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3898" r="19374" b="46307"/>
          <a:stretch/>
        </p:blipFill>
        <p:spPr>
          <a:xfrm>
            <a:off x="269897" y="1083802"/>
            <a:ext cx="4095518" cy="4690396"/>
          </a:xfrm>
          <a:prstGeom prst="rect">
            <a:avLst/>
          </a:prstGeom>
        </p:spPr>
      </p:pic>
      <p:pic>
        <p:nvPicPr>
          <p:cNvPr id="5" name="Imagem 4" descr="Forma">
            <a:extLst>
              <a:ext uri="{FF2B5EF4-FFF2-40B4-BE49-F238E27FC236}">
                <a16:creationId xmlns:a16="http://schemas.microsoft.com/office/drawing/2014/main" id="{0337B2F5-DB3D-BE64-F0A8-38133F214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00"/>
          <a:stretch/>
        </p:blipFill>
        <p:spPr>
          <a:xfrm>
            <a:off x="8991600" y="270167"/>
            <a:ext cx="3024812" cy="9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39BFEC6B-C467-5E14-B064-B2511BDAF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628926E3-F54F-C002-A9EE-BE622E7E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3DF822E-C978-4B57-BC7E-3F0280BE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Considerações finais:</a:t>
            </a:r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64E16BC2-C9B7-87AC-2350-E2A6DF942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B04D4C2A-C557-1343-D62A-D6EFF9E04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pic>
        <p:nvPicPr>
          <p:cNvPr id="8" name="Imagem 7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507E6610-A1CC-558C-94A4-94B8795E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84"/>
          <a:stretch/>
        </p:blipFill>
        <p:spPr>
          <a:xfrm>
            <a:off x="366943" y="1461545"/>
            <a:ext cx="3439497" cy="207850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1FA6E00-C3BB-6080-B467-9489B68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21" y="2849777"/>
            <a:ext cx="6047936" cy="1484039"/>
          </a:xfrm>
        </p:spPr>
        <p:txBody>
          <a:bodyPr>
            <a:noAutofit/>
          </a:bodyPr>
          <a:lstStyle/>
          <a:p>
            <a:pPr algn="r"/>
            <a:r>
              <a:rPr lang="pt-BR" sz="3200" i="1" dirty="0"/>
              <a:t>“Lembre-se que as pessoas podem tirar tudo de você, menos o seu conhecimento” </a:t>
            </a:r>
            <a:br>
              <a:rPr lang="pt-BR" sz="3200" i="1" dirty="0"/>
            </a:br>
            <a:r>
              <a:rPr lang="pt-BR" sz="3200" i="1" dirty="0"/>
              <a:t>- Albert Einstein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C523585-B620-B5AF-643F-799EB3C186E0}"/>
              </a:ext>
            </a:extLst>
          </p:cNvPr>
          <p:cNvSpPr txBox="1">
            <a:spLocks/>
          </p:cNvSpPr>
          <p:nvPr/>
        </p:nvSpPr>
        <p:spPr>
          <a:xfrm>
            <a:off x="6792297" y="4770345"/>
            <a:ext cx="5017857" cy="562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200" b="1" i="1" dirty="0" err="1"/>
              <a:t>Obrigad</a:t>
            </a:r>
            <a:r>
              <a:rPr lang="pt-BR" sz="3200" b="1" i="1" dirty="0"/>
              <a:t>@ por sua atenção!</a:t>
            </a:r>
          </a:p>
        </p:txBody>
      </p:sp>
      <p:pic>
        <p:nvPicPr>
          <p:cNvPr id="11" name="Imagem 10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FB440483-AB42-5864-647B-818950AA4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3" b="33220"/>
          <a:stretch/>
        </p:blipFill>
        <p:spPr>
          <a:xfrm>
            <a:off x="2337624" y="2714127"/>
            <a:ext cx="3439497" cy="2078502"/>
          </a:xfrm>
          <a:prstGeom prst="rect">
            <a:avLst/>
          </a:prstGeom>
        </p:spPr>
      </p:pic>
      <p:pic>
        <p:nvPicPr>
          <p:cNvPr id="12" name="Imagem 11" descr="Foto editada de grupo de pessoas posando para foto">
            <a:extLst>
              <a:ext uri="{FF2B5EF4-FFF2-40B4-BE49-F238E27FC236}">
                <a16:creationId xmlns:a16="http://schemas.microsoft.com/office/drawing/2014/main" id="{080174CF-94CC-B44B-0D3F-7F2E533098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4" b="780"/>
          <a:stretch/>
        </p:blipFill>
        <p:spPr>
          <a:xfrm>
            <a:off x="366942" y="4395905"/>
            <a:ext cx="3439497" cy="2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4581888E-A37C-1272-9F92-184B11E05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885E64-C9C1-A335-E3F0-92DC530B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957994"/>
            <a:ext cx="10922000" cy="804491"/>
          </a:xfrm>
        </p:spPr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27EFA831-5BCA-8A9A-D12C-781EDB0D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963725"/>
            <a:ext cx="10922000" cy="2486299"/>
          </a:xfrm>
        </p:spPr>
        <p:txBody>
          <a:bodyPr/>
          <a:lstStyle/>
          <a:p>
            <a:pPr algn="just"/>
            <a:r>
              <a:rPr lang="pt-BR" dirty="0"/>
              <a:t>O desenvolvimento do software de Gestão Financeira, </a:t>
            </a:r>
            <a:r>
              <a:rPr lang="pt-BR" i="1" dirty="0"/>
              <a:t>“RMG - Gestão Financeira”, </a:t>
            </a:r>
            <a:r>
              <a:rPr lang="pt-BR" dirty="0"/>
              <a:t>tem com intuito ajudar a </a:t>
            </a:r>
            <a:r>
              <a:rPr lang="pt-BR" i="1" dirty="0"/>
              <a:t>Guarda Mirim “Constantino Leman”, </a:t>
            </a:r>
            <a:r>
              <a:rPr lang="pt-BR" dirty="0"/>
              <a:t>uma entidade sem fins lucrativos, visto que os processos são totalmente manuais, o que exige de seus funcionários, muitas vezes, retrabalho no sentido de consolidar informações, ou seja, transferir tudo que está em extratos, folhas ou anotações para uma planilha de Excel.</a:t>
            </a:r>
          </a:p>
        </p:txBody>
      </p:sp>
      <p:pic>
        <p:nvPicPr>
          <p:cNvPr id="3" name="Imagem 2" descr="Texto, Logotipo">
            <a:extLst>
              <a:ext uri="{FF2B5EF4-FFF2-40B4-BE49-F238E27FC236}">
                <a16:creationId xmlns:a16="http://schemas.microsoft.com/office/drawing/2014/main" id="{038FC183-9665-79C5-05AD-6D894F7E5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A95139A-17CE-B4EA-FED8-BB9BDFDFC8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38200" y="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12F4DF1-C77F-23E9-D1D8-9F37E655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3788"/>
            <a:ext cx="10515600" cy="804491"/>
          </a:xfrm>
        </p:spPr>
        <p:txBody>
          <a:bodyPr/>
          <a:lstStyle/>
          <a:p>
            <a:r>
              <a:rPr lang="pt-BR" dirty="0"/>
              <a:t>Metodologia:</a:t>
            </a:r>
          </a:p>
        </p:txBody>
      </p:sp>
      <p:sp>
        <p:nvSpPr>
          <p:cNvPr id="7" name="Espaço Reservado para Conteúdo 9">
            <a:extLst>
              <a:ext uri="{FF2B5EF4-FFF2-40B4-BE49-F238E27FC236}">
                <a16:creationId xmlns:a16="http://schemas.microsoft.com/office/drawing/2014/main" id="{B89613C7-1B58-8EEE-A979-CC57E7D8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9519"/>
            <a:ext cx="10515600" cy="18267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O desenvolvimento do software </a:t>
            </a:r>
            <a:r>
              <a:rPr lang="pt-BR" i="1" dirty="0"/>
              <a:t>“RMG - Gestão Financeira”, </a:t>
            </a:r>
            <a:r>
              <a:rPr lang="pt-BR" dirty="0"/>
              <a:t>utilizou-se das metodologias:</a:t>
            </a:r>
          </a:p>
          <a:p>
            <a:pPr algn="just"/>
            <a:r>
              <a:rPr lang="pt-BR" dirty="0"/>
              <a:t>Banco de dados SGBD MySQL </a:t>
            </a:r>
            <a:r>
              <a:rPr lang="pt-BR" dirty="0" err="1"/>
              <a:t>MariaDB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IDE Lazarus;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2" name="Imagem 1" descr="Texto, Logotipo">
            <a:extLst>
              <a:ext uri="{FF2B5EF4-FFF2-40B4-BE49-F238E27FC236}">
                <a16:creationId xmlns:a16="http://schemas.microsoft.com/office/drawing/2014/main" id="{74F36E21-AFC3-1852-9D04-D17AB608C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477B4F7-236A-A559-75F9-0E658A0867D9}"/>
              </a:ext>
            </a:extLst>
          </p:cNvPr>
          <p:cNvSpPr/>
          <p:nvPr/>
        </p:nvSpPr>
        <p:spPr>
          <a:xfrm>
            <a:off x="5016500" y="1862212"/>
            <a:ext cx="2159000" cy="1168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</a:rPr>
              <a:t>Guarda Mirim “Constantino Leman”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0C8300-A08B-D3E2-5685-D6DF7AF89585}"/>
              </a:ext>
            </a:extLst>
          </p:cNvPr>
          <p:cNvSpPr/>
          <p:nvPr/>
        </p:nvSpPr>
        <p:spPr>
          <a:xfrm>
            <a:off x="1676400" y="3546549"/>
            <a:ext cx="2159000" cy="6143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Alunos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30655AE-8715-DB6E-227E-044BD123D510}"/>
              </a:ext>
            </a:extLst>
          </p:cNvPr>
          <p:cNvSpPr/>
          <p:nvPr/>
        </p:nvSpPr>
        <p:spPr>
          <a:xfrm>
            <a:off x="5016500" y="3546547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Menor aprendiz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47AFA18A-8E8D-3193-4F18-15C26C1DD7A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167982" y="1618530"/>
            <a:ext cx="515937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3E5AD5C-13D8-29E0-4718-33B599EFA8E5}"/>
              </a:ext>
            </a:extLst>
          </p:cNvPr>
          <p:cNvSpPr/>
          <p:nvPr/>
        </p:nvSpPr>
        <p:spPr>
          <a:xfrm>
            <a:off x="8356600" y="3546546"/>
            <a:ext cx="2159000" cy="6143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Gestão Financeira 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D81F05C5-3E27-D2B0-F790-A49D93745890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16200000" flipH="1">
            <a:off x="7508083" y="1618529"/>
            <a:ext cx="515934" cy="334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16CE3C0-C9ED-0368-089F-A81D5F3D75E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3030612"/>
            <a:ext cx="0" cy="51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378AC08-7F12-6F9A-F6A6-DEC77502CA16}"/>
              </a:ext>
            </a:extLst>
          </p:cNvPr>
          <p:cNvSpPr txBox="1"/>
          <p:nvPr/>
        </p:nvSpPr>
        <p:spPr>
          <a:xfrm>
            <a:off x="1879600" y="4245046"/>
            <a:ext cx="22567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matrícula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199A8E-BAF6-C15D-7708-032B913CC727}"/>
              </a:ext>
            </a:extLst>
          </p:cNvPr>
          <p:cNvSpPr txBox="1"/>
          <p:nvPr/>
        </p:nvSpPr>
        <p:spPr>
          <a:xfrm>
            <a:off x="1879598" y="4618669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51B9B2-7B91-F7F4-966E-A5F1476789A1}"/>
              </a:ext>
            </a:extLst>
          </p:cNvPr>
          <p:cNvSpPr txBox="1"/>
          <p:nvPr/>
        </p:nvSpPr>
        <p:spPr>
          <a:xfrm>
            <a:off x="1884727" y="4997613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DF64A42-B441-FAF3-FFB7-50AC0779B9C3}"/>
              </a:ext>
            </a:extLst>
          </p:cNvPr>
          <p:cNvSpPr txBox="1"/>
          <p:nvPr/>
        </p:nvSpPr>
        <p:spPr>
          <a:xfrm>
            <a:off x="1879598" y="5382290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94572C4-D0A7-78D1-8500-3FFC9EB42DA0}"/>
              </a:ext>
            </a:extLst>
          </p:cNvPr>
          <p:cNvSpPr txBox="1"/>
          <p:nvPr/>
        </p:nvSpPr>
        <p:spPr>
          <a:xfrm>
            <a:off x="1879598" y="5754563"/>
            <a:ext cx="225523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quantidade de alunos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06018EC-B2B4-CD7C-0C5A-6ECC7855CAA6}"/>
              </a:ext>
            </a:extLst>
          </p:cNvPr>
          <p:cNvCxnSpPr>
            <a:stCxn id="13" idx="1"/>
            <a:endCxn id="32" idx="1"/>
          </p:cNvCxnSpPr>
          <p:nvPr/>
        </p:nvCxnSpPr>
        <p:spPr>
          <a:xfrm rot="10800000" flipH="1" flipV="1">
            <a:off x="1676400" y="3853730"/>
            <a:ext cx="203200" cy="575981"/>
          </a:xfrm>
          <a:prstGeom prst="bentConnector3">
            <a:avLst>
              <a:gd name="adj1" fmla="val -11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6A68E895-1FBD-568A-B860-1EB6AF6A03E4}"/>
              </a:ext>
            </a:extLst>
          </p:cNvPr>
          <p:cNvCxnSpPr>
            <a:stCxn id="13" idx="1"/>
            <a:endCxn id="33" idx="1"/>
          </p:cNvCxnSpPr>
          <p:nvPr/>
        </p:nvCxnSpPr>
        <p:spPr>
          <a:xfrm rot="10800000" flipH="1" flipV="1">
            <a:off x="1676400" y="3853731"/>
            <a:ext cx="203198" cy="949604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3B6C1D0-3FB4-206C-C9D7-3B63BF8F4352}"/>
              </a:ext>
            </a:extLst>
          </p:cNvPr>
          <p:cNvCxnSpPr>
            <a:stCxn id="13" idx="1"/>
            <a:endCxn id="34" idx="1"/>
          </p:cNvCxnSpPr>
          <p:nvPr/>
        </p:nvCxnSpPr>
        <p:spPr>
          <a:xfrm rot="10800000" flipH="1" flipV="1">
            <a:off x="1676400" y="3853731"/>
            <a:ext cx="208328" cy="1328548"/>
          </a:xfrm>
          <a:prstGeom prst="bentConnector3">
            <a:avLst>
              <a:gd name="adj1" fmla="val -10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D7C40AA1-9B41-67D6-CE70-702FD1490F2F}"/>
              </a:ext>
            </a:extLst>
          </p:cNvPr>
          <p:cNvCxnSpPr>
            <a:stCxn id="13" idx="1"/>
            <a:endCxn id="35" idx="1"/>
          </p:cNvCxnSpPr>
          <p:nvPr/>
        </p:nvCxnSpPr>
        <p:spPr>
          <a:xfrm rot="10800000" flipH="1" flipV="1">
            <a:off x="1676400" y="3853730"/>
            <a:ext cx="203198" cy="1713225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B6DC2CE3-4721-CE0A-86C1-7C4F8790E645}"/>
              </a:ext>
            </a:extLst>
          </p:cNvPr>
          <p:cNvCxnSpPr>
            <a:stCxn id="13" idx="1"/>
            <a:endCxn id="36" idx="1"/>
          </p:cNvCxnSpPr>
          <p:nvPr/>
        </p:nvCxnSpPr>
        <p:spPr>
          <a:xfrm rot="10800000" flipH="1" flipV="1">
            <a:off x="1676400" y="3853731"/>
            <a:ext cx="203198" cy="2223998"/>
          </a:xfrm>
          <a:prstGeom prst="bentConnector3">
            <a:avLst>
              <a:gd name="adj1" fmla="val -11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9BDC4-55F2-9D17-C894-DBD16196B438}"/>
              </a:ext>
            </a:extLst>
          </p:cNvPr>
          <p:cNvSpPr txBox="1"/>
          <p:nvPr/>
        </p:nvSpPr>
        <p:spPr>
          <a:xfrm>
            <a:off x="5282847" y="4160911"/>
            <a:ext cx="24820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contratação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C4BA9D-50DC-05B1-77B3-2FA710DDF061}"/>
              </a:ext>
            </a:extLst>
          </p:cNvPr>
          <p:cNvSpPr txBox="1"/>
          <p:nvPr/>
        </p:nvSpPr>
        <p:spPr>
          <a:xfrm>
            <a:off x="5282845" y="4534534"/>
            <a:ext cx="237007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frequência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F758C5F-C09C-28E6-96E8-2B18A6E7EEEF}"/>
              </a:ext>
            </a:extLst>
          </p:cNvPr>
          <p:cNvSpPr txBox="1"/>
          <p:nvPr/>
        </p:nvSpPr>
        <p:spPr>
          <a:xfrm>
            <a:off x="5287974" y="4913478"/>
            <a:ext cx="235769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ocorrência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F261B7-6270-C958-931A-FDE114C4C013}"/>
              </a:ext>
            </a:extLst>
          </p:cNvPr>
          <p:cNvSpPr txBox="1"/>
          <p:nvPr/>
        </p:nvSpPr>
        <p:spPr>
          <a:xfrm>
            <a:off x="5282845" y="5298155"/>
            <a:ext cx="27869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Documentação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06767B-AAAF-5D10-B915-5335191C8159}"/>
              </a:ext>
            </a:extLst>
          </p:cNvPr>
          <p:cNvSpPr txBox="1"/>
          <p:nvPr/>
        </p:nvSpPr>
        <p:spPr>
          <a:xfrm>
            <a:off x="5282845" y="5670428"/>
            <a:ext cx="22070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Relatório de </a:t>
            </a:r>
            <a:br>
              <a:rPr lang="pt-BR" b="1" dirty="0"/>
            </a:br>
            <a:r>
              <a:rPr lang="pt-BR" b="1" dirty="0"/>
              <a:t>entrada/saída de MA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F2141BC-62CA-33DA-C021-11244E75D338}"/>
              </a:ext>
            </a:extLst>
          </p:cNvPr>
          <p:cNvCxnSpPr>
            <a:stCxn id="14" idx="1"/>
            <a:endCxn id="17" idx="1"/>
          </p:cNvCxnSpPr>
          <p:nvPr/>
        </p:nvCxnSpPr>
        <p:spPr>
          <a:xfrm rot="10800000" flipH="1" flipV="1">
            <a:off x="5016499" y="3853729"/>
            <a:ext cx="266347" cy="491847"/>
          </a:xfrm>
          <a:prstGeom prst="bentConnector3">
            <a:avLst>
              <a:gd name="adj1" fmla="val -85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0A03480-F44C-EB62-924B-FFFB42E1916E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 flipH="1" flipV="1">
            <a:off x="5016499" y="3853730"/>
            <a:ext cx="266345" cy="865470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7CF02175-E22B-859C-BC3B-FE9E97724425}"/>
              </a:ext>
            </a:extLst>
          </p:cNvPr>
          <p:cNvCxnSpPr>
            <a:stCxn id="14" idx="1"/>
            <a:endCxn id="19" idx="1"/>
          </p:cNvCxnSpPr>
          <p:nvPr/>
        </p:nvCxnSpPr>
        <p:spPr>
          <a:xfrm rot="10800000" flipH="1" flipV="1">
            <a:off x="5016499" y="3853730"/>
            <a:ext cx="271475" cy="1244414"/>
          </a:xfrm>
          <a:prstGeom prst="bentConnector3">
            <a:avLst>
              <a:gd name="adj1" fmla="val -84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98B764C4-EB07-00F8-DF5B-3F1A3B69043B}"/>
              </a:ext>
            </a:extLst>
          </p:cNvPr>
          <p:cNvCxnSpPr>
            <a:stCxn id="14" idx="1"/>
            <a:endCxn id="20" idx="1"/>
          </p:cNvCxnSpPr>
          <p:nvPr/>
        </p:nvCxnSpPr>
        <p:spPr>
          <a:xfrm rot="10800000" flipH="1" flipV="1">
            <a:off x="5016499" y="3853729"/>
            <a:ext cx="266345" cy="1629091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97197A2-795A-A630-B709-67A0317E7FB8}"/>
              </a:ext>
            </a:extLst>
          </p:cNvPr>
          <p:cNvCxnSpPr>
            <a:stCxn id="14" idx="1"/>
            <a:endCxn id="21" idx="1"/>
          </p:cNvCxnSpPr>
          <p:nvPr/>
        </p:nvCxnSpPr>
        <p:spPr>
          <a:xfrm rot="10800000" flipH="1" flipV="1">
            <a:off x="5016500" y="3853730"/>
            <a:ext cx="266346" cy="2139864"/>
          </a:xfrm>
          <a:prstGeom prst="bentConnector3">
            <a:avLst>
              <a:gd name="adj1" fmla="val -85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BDE5C5D-2560-DD6E-892B-D56ACEBA4A6B}"/>
              </a:ext>
            </a:extLst>
          </p:cNvPr>
          <p:cNvSpPr txBox="1"/>
          <p:nvPr/>
        </p:nvSpPr>
        <p:spPr>
          <a:xfrm>
            <a:off x="8622874" y="4232217"/>
            <a:ext cx="25812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Contas/Receber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87D8D9-EF43-EE23-C8EE-7A79FCD442EF}"/>
              </a:ext>
            </a:extLst>
          </p:cNvPr>
          <p:cNvSpPr txBox="1"/>
          <p:nvPr/>
        </p:nvSpPr>
        <p:spPr>
          <a:xfrm>
            <a:off x="8622872" y="4605840"/>
            <a:ext cx="26086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Controle de fornecedores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FD60F84-43CF-386D-C751-3964A54F0B67}"/>
              </a:ext>
            </a:extLst>
          </p:cNvPr>
          <p:cNvSpPr txBox="1"/>
          <p:nvPr/>
        </p:nvSpPr>
        <p:spPr>
          <a:xfrm>
            <a:off x="8628001" y="4984784"/>
            <a:ext cx="21376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Conciliação bancaria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AE60E89-C40C-451C-FBEB-1A7410FD883D}"/>
              </a:ext>
            </a:extLst>
          </p:cNvPr>
          <p:cNvCxnSpPr>
            <a:stCxn id="23" idx="1"/>
            <a:endCxn id="43" idx="1"/>
          </p:cNvCxnSpPr>
          <p:nvPr/>
        </p:nvCxnSpPr>
        <p:spPr>
          <a:xfrm rot="10800000" flipH="1" flipV="1">
            <a:off x="8356600" y="3853729"/>
            <a:ext cx="266274" cy="563154"/>
          </a:xfrm>
          <a:prstGeom prst="bentConnector3">
            <a:avLst>
              <a:gd name="adj1" fmla="val -85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1B8F9F3-5FDB-6DD4-9BAC-AA5FC8B4EF06}"/>
              </a:ext>
            </a:extLst>
          </p:cNvPr>
          <p:cNvCxnSpPr>
            <a:stCxn id="23" idx="1"/>
            <a:endCxn id="45" idx="1"/>
          </p:cNvCxnSpPr>
          <p:nvPr/>
        </p:nvCxnSpPr>
        <p:spPr>
          <a:xfrm rot="10800000" flipH="1" flipV="1">
            <a:off x="8356600" y="3853728"/>
            <a:ext cx="266272" cy="936777"/>
          </a:xfrm>
          <a:prstGeom prst="bentConnector3">
            <a:avLst>
              <a:gd name="adj1" fmla="val -85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2BE817F6-260C-BC6E-2797-B66F8E959559}"/>
              </a:ext>
            </a:extLst>
          </p:cNvPr>
          <p:cNvCxnSpPr>
            <a:stCxn id="23" idx="1"/>
            <a:endCxn id="47" idx="1"/>
          </p:cNvCxnSpPr>
          <p:nvPr/>
        </p:nvCxnSpPr>
        <p:spPr>
          <a:xfrm rot="10800000" flipH="1" flipV="1">
            <a:off x="8356599" y="3853728"/>
            <a:ext cx="271401" cy="1315721"/>
          </a:xfrm>
          <a:prstGeom prst="bentConnector3">
            <a:avLst>
              <a:gd name="adj1" fmla="val -84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Espaço Reservado para Conteúdo 5">
            <a:extLst>
              <a:ext uri="{FF2B5EF4-FFF2-40B4-BE49-F238E27FC236}">
                <a16:creationId xmlns:a16="http://schemas.microsoft.com/office/drawing/2014/main" id="{BD0A9A15-D0EB-EBD0-9EF5-F8F1E0DC3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AB4631-267B-59D2-9A01-C535CB283C98}"/>
              </a:ext>
            </a:extLst>
          </p:cNvPr>
          <p:cNvSpPr txBox="1"/>
          <p:nvPr/>
        </p:nvSpPr>
        <p:spPr>
          <a:xfrm>
            <a:off x="559386" y="121664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Levantamento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5815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B95029A3-AC0D-C1AD-F617-2D480B3A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7" name="Imagem 6" descr="Interface gráfica do usuário, Site">
            <a:extLst>
              <a:ext uri="{FF2B5EF4-FFF2-40B4-BE49-F238E27FC236}">
                <a16:creationId xmlns:a16="http://schemas.microsoft.com/office/drawing/2014/main" id="{CCDCD7F9-A0FE-A7F9-4478-119F9555A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4" b="38462"/>
          <a:stretch/>
        </p:blipFill>
        <p:spPr>
          <a:xfrm>
            <a:off x="1059766" y="1730325"/>
            <a:ext cx="10440542" cy="4304715"/>
          </a:xfrm>
          <a:prstGeom prst="rect">
            <a:avLst/>
          </a:prstGeom>
        </p:spPr>
      </p:pic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4E59BB99-31E8-9F1E-0903-C62AB4531B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62589-A810-F9B6-88CD-CA4A007EC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33" y="1821990"/>
            <a:ext cx="8520333" cy="488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6141E1-ABCB-7060-62B3-773BAF142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84B3760-2100-5EE1-E491-CC7F095C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97" y="1247185"/>
            <a:ext cx="5609493" cy="804491"/>
          </a:xfrm>
        </p:spPr>
        <p:txBody>
          <a:bodyPr/>
          <a:lstStyle/>
          <a:p>
            <a:r>
              <a:rPr lang="pt-BR" dirty="0"/>
              <a:t>DER: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834C7C56-74E2-924B-F43C-0DD1EC8CF3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7ABD722-23D5-DEF2-B174-E74916FA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0B42C2-7893-EB20-086C-202A432A6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1247185"/>
            <a:ext cx="5760085" cy="53174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35F5181-197A-DC96-1F56-F9B81F2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Diagrama Use Case:</a:t>
            </a:r>
          </a:p>
        </p:txBody>
      </p:sp>
      <p:pic>
        <p:nvPicPr>
          <p:cNvPr id="8" name="Imagem 7" descr="Texto, Logotipo">
            <a:extLst>
              <a:ext uri="{FF2B5EF4-FFF2-40B4-BE49-F238E27FC236}">
                <a16:creationId xmlns:a16="http://schemas.microsoft.com/office/drawing/2014/main" id="{EE7D0106-76D9-E506-48AC-6AAC669DE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18035C1-0B06-2821-1C01-FFBC2F605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85103" y="14800"/>
            <a:ext cx="11353800" cy="10795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FBC723B-47F0-A09C-90DA-6740FAE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137" y="3026754"/>
            <a:ext cx="6471725" cy="80449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Apresentação do Software:</a:t>
            </a:r>
          </a:p>
        </p:txBody>
      </p:sp>
      <p:pic>
        <p:nvPicPr>
          <p:cNvPr id="7" name="Imagem 6" descr="Texto, Logotipo">
            <a:extLst>
              <a:ext uri="{FF2B5EF4-FFF2-40B4-BE49-F238E27FC236}">
                <a16:creationId xmlns:a16="http://schemas.microsoft.com/office/drawing/2014/main" id="{8C32F8CC-8227-C124-F58B-2120D032C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30702" y="165593"/>
            <a:ext cx="1246196" cy="7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2912E49E-980F-FFED-E7DC-58C0ABF48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58" b="10033"/>
          <a:stretch/>
        </p:blipFill>
        <p:spPr>
          <a:xfrm flipH="1">
            <a:off x="871035" y="732"/>
            <a:ext cx="11353800" cy="1079500"/>
          </a:xfrm>
          <a:prstGeom prst="rect">
            <a:avLst/>
          </a:prstGeom>
        </p:spPr>
      </p:pic>
      <p:pic>
        <p:nvPicPr>
          <p:cNvPr id="6" name="Imagem 5" descr="Texto, Logotipo">
            <a:extLst>
              <a:ext uri="{FF2B5EF4-FFF2-40B4-BE49-F238E27FC236}">
                <a16:creationId xmlns:a16="http://schemas.microsoft.com/office/drawing/2014/main" id="{83CF65FC-1FA5-7F3B-91D0-D316FBB879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5" b="21437"/>
          <a:stretch/>
        </p:blipFill>
        <p:spPr>
          <a:xfrm>
            <a:off x="10716634" y="151525"/>
            <a:ext cx="1246196" cy="74831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78A55A-0901-53D3-F37C-273FCC90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0" y="1270481"/>
            <a:ext cx="5609493" cy="804491"/>
          </a:xfrm>
        </p:spPr>
        <p:txBody>
          <a:bodyPr>
            <a:normAutofit/>
          </a:bodyPr>
          <a:lstStyle/>
          <a:p>
            <a:r>
              <a:rPr lang="pt-BR" sz="3600" dirty="0"/>
              <a:t>Manual:</a:t>
            </a:r>
          </a:p>
        </p:txBody>
      </p:sp>
      <p:pic>
        <p:nvPicPr>
          <p:cNvPr id="9" name="Imagem 8" descr="Logotipo">
            <a:extLst>
              <a:ext uri="{FF2B5EF4-FFF2-40B4-BE49-F238E27FC236}">
                <a16:creationId xmlns:a16="http://schemas.microsoft.com/office/drawing/2014/main" id="{C802450B-A9EB-8C87-1AE3-EA4F10AF7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41" y="1612938"/>
            <a:ext cx="3547524" cy="4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92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212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Franklin Gothic Book</vt:lpstr>
      <vt:lpstr>1_RetrospectVTI</vt:lpstr>
      <vt:lpstr>Tema do Office</vt:lpstr>
      <vt:lpstr>RMG</vt:lpstr>
      <vt:lpstr>Objetivo:</vt:lpstr>
      <vt:lpstr>Metodologia:</vt:lpstr>
      <vt:lpstr>Apresentação do PowerPoint</vt:lpstr>
      <vt:lpstr>Apresentação do PowerPoint</vt:lpstr>
      <vt:lpstr>DER:</vt:lpstr>
      <vt:lpstr>Diagrama Use Case:</vt:lpstr>
      <vt:lpstr>Apresentação do Software:</vt:lpstr>
      <vt:lpstr>Manual:</vt:lpstr>
      <vt:lpstr>Considerações finais:</vt:lpstr>
      <vt:lpstr>“Lembre-se que as pessoas podem tirar tudo de você, menos o seu conhecimento”  - Albert Einstein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RMG</dc:title>
  <dc:creator>Portal Assessoria e Negócios</dc:creator>
  <cp:lastModifiedBy>GABRIELLE ROBERTA FERREIRA</cp:lastModifiedBy>
  <cp:revision>4</cp:revision>
  <dcterms:created xsi:type="dcterms:W3CDTF">2022-12-06T15:03:19Z</dcterms:created>
  <dcterms:modified xsi:type="dcterms:W3CDTF">2022-12-07T00:53:49Z</dcterms:modified>
</cp:coreProperties>
</file>