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63" r:id="rId9"/>
    <p:sldId id="264" r:id="rId10"/>
    <p:sldId id="274" r:id="rId11"/>
    <p:sldId id="275" r:id="rId12"/>
    <p:sldId id="265" r:id="rId13"/>
    <p:sldId id="276" r:id="rId14"/>
    <p:sldId id="277" r:id="rId15"/>
    <p:sldId id="268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8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2222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1204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245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Texte du titre</a:t>
            </a:r>
          </a:p>
        </p:txBody>
      </p:sp>
      <p:sp>
        <p:nvSpPr>
          <p:cNvPr id="12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1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21" name="Texte niveau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22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e du titre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Texte du titre</a:t>
            </a:r>
          </a:p>
        </p:txBody>
      </p:sp>
      <p:sp>
        <p:nvSpPr>
          <p:cNvPr id="30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3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39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40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e du titre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48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49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8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e du titre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Texte du titre</a:t>
            </a:r>
          </a:p>
        </p:txBody>
      </p:sp>
      <p:sp>
        <p:nvSpPr>
          <p:cNvPr id="73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7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e du titre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Texte du titre</a:t>
            </a:r>
          </a:p>
        </p:txBody>
      </p:sp>
      <p:sp>
        <p:nvSpPr>
          <p:cNvPr id="83" name="Espace réservé pour une image 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8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3" name="Texte niveau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hyperlink" Target="https://github.com/ellerynn/ProjetJava" TargetMode="External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deurjava.com/2015/05/comment-dimensionner-fenetre-selon-ecran.html" TargetMode="External"/><Relationship Id="rId13" Type="http://schemas.openxmlformats.org/officeDocument/2006/relationships/hyperlink" Target="https://coderanch.com/t/614645/java/adding-components-cell-jtable" TargetMode="External"/><Relationship Id="rId18" Type="http://schemas.openxmlformats.org/officeDocument/2006/relationships/hyperlink" Target="https://openclassrooms.com/fr/courses/26832-apprenez-a-programmer-en-java/26830-liez-vos-tables-avec-des-objets-java-le-pattern-dao?fbclid=IwAR2bB6wquWfT2fv42CgT5r9Hmc6c4He3MgjfQYwtIcK6ItSmwxg7cbQkf8c" TargetMode="External"/><Relationship Id="rId3" Type="http://schemas.openxmlformats.org/officeDocument/2006/relationships/hyperlink" Target="https://www.youtube.com/watch?v=8at4NpebW6c&amp;t=1800s" TargetMode="External"/><Relationship Id="rId7" Type="http://schemas.openxmlformats.org/officeDocument/2006/relationships/hyperlink" Target="https://openclassrooms.com/fr/courses/26832-apprenez-a-programmer-en-java/23108-creez-votre-premiere-fenetre" TargetMode="External"/><Relationship Id="rId12" Type="http://schemas.openxmlformats.org/officeDocument/2006/relationships/hyperlink" Target="https://www.tutorialspoint.com/java/util/calendar_setfield2.htm" TargetMode="External"/><Relationship Id="rId17" Type="http://schemas.openxmlformats.org/officeDocument/2006/relationships/hyperlink" Target="https://www.youtube.com/playlist?list=PLRR7wjtXb1cC-4OLKMYJcnaRDhzM6GxcX&amp;fbclid=IwAR1ivKzSFhJZct_rN7jwY3jelgwRiRKoQkFB783F736Lr_H4sdUe3zecrDg" TargetMode="External"/><Relationship Id="rId2" Type="http://schemas.openxmlformats.org/officeDocument/2006/relationships/hyperlink" Target="https://www.youtube.com/watch?v=4ijB9BAFuIw" TargetMode="External"/><Relationship Id="rId16" Type="http://schemas.openxmlformats.org/officeDocument/2006/relationships/hyperlink" Target="https://www.developpez.net/forums/d311922/bases-donnees/langage-sql/left-join-3-tabl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hblV686hGV0" TargetMode="External"/><Relationship Id="rId11" Type="http://schemas.openxmlformats.org/officeDocument/2006/relationships/hyperlink" Target="https://docs.oracle.com/javase/tutorial/uiswing/components/spinner.html" TargetMode="External"/><Relationship Id="rId5" Type="http://schemas.openxmlformats.org/officeDocument/2006/relationships/hyperlink" Target="https://www.youtube.com/watch?v=MN7hxuCLrW0" TargetMode="External"/><Relationship Id="rId15" Type="http://schemas.openxmlformats.org/officeDocument/2006/relationships/hyperlink" Target="https://cyrille-herby.developpez.com/tutoriels/java/mapper-sa-base-donnees-avec-pattern-dao/?fbclid=IwAR0RzNT0pwfwaqxpBWmZAKDiNP_GO377LMnjJC5fxqD7uGwLZfK_0lYt0qo" TargetMode="External"/><Relationship Id="rId10" Type="http://schemas.openxmlformats.org/officeDocument/2006/relationships/hyperlink" Target="https://codes-sources.commentcamarche.net/forum/affich-659587-date-formatee-jj-mm-aaaa-dans-jspinner" TargetMode="External"/><Relationship Id="rId19" Type="http://schemas.openxmlformats.org/officeDocument/2006/relationships/hyperlink" Target="https://docs.oracle.com/javase/7/docs/api/javax/swing/table/TableCellRenderer.html" TargetMode="External"/><Relationship Id="rId4" Type="http://schemas.openxmlformats.org/officeDocument/2006/relationships/hyperlink" Target="https://www.youtube.com/watch?v=Ul4INk7LWS4" TargetMode="External"/><Relationship Id="rId9" Type="http://schemas.openxmlformats.org/officeDocument/2006/relationships/hyperlink" Target="https://waytolearnx.com/2020/03/tester-si-une-annee-est-bissextile-en-java.html" TargetMode="External"/><Relationship Id="rId14" Type="http://schemas.openxmlformats.org/officeDocument/2006/relationships/hyperlink" Target="http://www.jfree.org/jfreechar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, ordinateur, portable&#10;&#10;Description générée automatiquement">
            <a:extLst>
              <a:ext uri="{FF2B5EF4-FFF2-40B4-BE49-F238E27FC236}">
                <a16:creationId xmlns:a16="http://schemas.microsoft.com/office/drawing/2014/main" id="{61567275-BD7E-48B4-BF99-C49978A2D2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6"/>
          <a:stretch/>
        </p:blipFill>
        <p:spPr>
          <a:xfrm>
            <a:off x="116" y="66"/>
            <a:ext cx="12191767" cy="6444576"/>
          </a:xfrm>
          <a:prstGeom prst="rect">
            <a:avLst/>
          </a:prstGeom>
        </p:spPr>
      </p:pic>
      <p:sp>
        <p:nvSpPr>
          <p:cNvPr id="94" name="TD 04,…"/>
          <p:cNvSpPr txBox="1"/>
          <p:nvPr/>
        </p:nvSpPr>
        <p:spPr>
          <a:xfrm>
            <a:off x="723705" y="2659184"/>
            <a:ext cx="10449560" cy="262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defTabSz="473201">
              <a:lnSpc>
                <a:spcPct val="90000"/>
              </a:lnSpc>
              <a:defRPr sz="58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b="1" dirty="0"/>
              <a:t>TD 04, </a:t>
            </a:r>
          </a:p>
          <a:p>
            <a:pPr defTabSz="473201">
              <a:lnSpc>
                <a:spcPct val="90000"/>
              </a:lnSpc>
              <a:defRPr sz="58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b="1" dirty="0"/>
              <a:t>Gestion </a:t>
            </a:r>
            <a:r>
              <a:rPr b="1" dirty="0" err="1"/>
              <a:t>informatique</a:t>
            </a:r>
            <a:r>
              <a:rPr b="1" dirty="0"/>
              <a:t> </a:t>
            </a:r>
          </a:p>
          <a:p>
            <a:pPr defTabSz="473201">
              <a:lnSpc>
                <a:spcPct val="90000"/>
              </a:lnSpc>
              <a:defRPr sz="58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b="1" dirty="0"/>
              <a:t>de </a:t>
            </a:r>
            <a:r>
              <a:rPr b="1" dirty="0" err="1"/>
              <a:t>l’emploi</a:t>
            </a:r>
            <a:r>
              <a:rPr b="1" dirty="0"/>
              <a:t> du temps </a:t>
            </a:r>
            <a:r>
              <a:rPr b="1" dirty="0" err="1"/>
              <a:t>d’une</a:t>
            </a:r>
            <a:r>
              <a:rPr b="1" dirty="0"/>
              <a:t> école</a:t>
            </a:r>
          </a:p>
        </p:txBody>
      </p:sp>
      <p:sp>
        <p:nvSpPr>
          <p:cNvPr id="95" name="Projet web dynamique 2020"/>
          <p:cNvSpPr txBox="1"/>
          <p:nvPr/>
        </p:nvSpPr>
        <p:spPr>
          <a:xfrm>
            <a:off x="951910" y="5288084"/>
            <a:ext cx="10449560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004D65"/>
                </a:solidFill>
              </a:defRPr>
            </a:lvl1pPr>
          </a:lstStyle>
          <a:p>
            <a:r>
              <a:t>Projet Java 2020</a:t>
            </a:r>
          </a:p>
        </p:txBody>
      </p:sp>
      <p:sp>
        <p:nvSpPr>
          <p:cNvPr id="96" name="Sutharsan Sivapalan         Camille Bruant        Émilie Cai"/>
          <p:cNvSpPr txBox="1"/>
          <p:nvPr/>
        </p:nvSpPr>
        <p:spPr>
          <a:xfrm>
            <a:off x="235375" y="6228769"/>
            <a:ext cx="11882630" cy="548845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2400"/>
              </a:spcBef>
              <a:defRPr sz="2800" i="1">
                <a:solidFill>
                  <a:srgbClr val="008CB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      Sutharsan Sivapalan         Camille Bruant               Émilie Cai</a:t>
            </a:r>
          </a:p>
        </p:txBody>
      </p:sp>
      <p:sp>
        <p:nvSpPr>
          <p:cNvPr id="97" name="Numéro de diapositive"/>
          <p:cNvSpPr txBox="1">
            <a:spLocks noGrp="1"/>
          </p:cNvSpPr>
          <p:nvPr>
            <p:ph type="sldNum" sz="quarter" idx="4294967295"/>
          </p:nvPr>
        </p:nvSpPr>
        <p:spPr>
          <a:xfrm>
            <a:off x="6208465" y="6900984"/>
            <a:ext cx="181383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t"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ception du back">
            <a:extLst>
              <a:ext uri="{FF2B5EF4-FFF2-40B4-BE49-F238E27FC236}">
                <a16:creationId xmlns:a16="http://schemas.microsoft.com/office/drawing/2014/main" id="{75C97BB5-EA1B-4F82-B7E3-EA71732AC91D}"/>
              </a:ext>
            </a:extLst>
          </p:cNvPr>
          <p:cNvSpPr txBox="1">
            <a:spLocks/>
          </p:cNvSpPr>
          <p:nvPr/>
        </p:nvSpPr>
        <p:spPr>
          <a:xfrm>
            <a:off x="634997" y="0"/>
            <a:ext cx="10922002" cy="2438402"/>
          </a:xfrm>
          <a:prstGeom prst="rect">
            <a:avLst/>
          </a:prstGeom>
        </p:spPr>
        <p:txBody>
          <a:bodyPr/>
          <a:lstStyle>
            <a:lvl1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fr-FR" dirty="0"/>
              <a:t>Wireframe</a:t>
            </a:r>
          </a:p>
        </p:txBody>
      </p:sp>
      <p:pic>
        <p:nvPicPr>
          <p:cNvPr id="4" name="Image 3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73B54933-4703-418D-98C1-C81BA64572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9"/>
          <a:stretch/>
        </p:blipFill>
        <p:spPr>
          <a:xfrm>
            <a:off x="274586" y="507371"/>
            <a:ext cx="11642827" cy="61424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606AF1-D187-4A50-895A-307EE9FED8F8}"/>
              </a:ext>
            </a:extLst>
          </p:cNvPr>
          <p:cNvSpPr/>
          <p:nvPr/>
        </p:nvSpPr>
        <p:spPr>
          <a:xfrm>
            <a:off x="274586" y="914400"/>
            <a:ext cx="11642827" cy="573541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C37A5CB-18D5-4C0C-87D6-D702BB079C94}"/>
              </a:ext>
            </a:extLst>
          </p:cNvPr>
          <p:cNvSpPr txBox="1"/>
          <p:nvPr/>
        </p:nvSpPr>
        <p:spPr>
          <a:xfrm>
            <a:off x="3643357" y="880649"/>
            <a:ext cx="135870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JTabbedPane</a:t>
            </a:r>
            <a:endParaRPr kumimoji="0" lang="fr-FR" sz="1600" b="1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37FD67-5063-4940-AB03-D47DBE836853}"/>
              </a:ext>
            </a:extLst>
          </p:cNvPr>
          <p:cNvSpPr/>
          <p:nvPr/>
        </p:nvSpPr>
        <p:spPr>
          <a:xfrm>
            <a:off x="382044" y="1697277"/>
            <a:ext cx="11386159" cy="4847572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F40ABF-6A3F-42D6-BB0B-1EC563B20B72}"/>
              </a:ext>
            </a:extLst>
          </p:cNvPr>
          <p:cNvSpPr txBox="1"/>
          <p:nvPr/>
        </p:nvSpPr>
        <p:spPr>
          <a:xfrm>
            <a:off x="7457533" y="1981320"/>
            <a:ext cx="402257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fr-FR" sz="1600" b="1" dirty="0" err="1">
                <a:solidFill>
                  <a:schemeClr val="accent6"/>
                </a:solidFill>
              </a:rPr>
              <a:t>TableLabelRendererPanel</a:t>
            </a:r>
            <a:r>
              <a:rPr lang="fr-FR" sz="1600" b="1" dirty="0">
                <a:solidFill>
                  <a:schemeClr val="accent6"/>
                </a:solidFill>
              </a:rPr>
              <a:t> </a:t>
            </a:r>
            <a:r>
              <a:rPr lang="fr-FR" sz="1600" dirty="0" err="1">
                <a:solidFill>
                  <a:schemeClr val="accent6"/>
                </a:solidFill>
              </a:rPr>
              <a:t>extends</a:t>
            </a:r>
            <a:r>
              <a:rPr lang="fr-FR" sz="1600" b="1" dirty="0">
                <a:solidFill>
                  <a:schemeClr val="accent6"/>
                </a:solidFill>
              </a:rPr>
              <a:t> </a:t>
            </a:r>
            <a:r>
              <a:rPr lang="fr-FR" sz="1600" dirty="0" err="1">
                <a:solidFill>
                  <a:schemeClr val="accent6"/>
                </a:solidFill>
              </a:rPr>
              <a:t>JScrollPane</a:t>
            </a:r>
            <a:endParaRPr kumimoji="0" lang="fr-FR" sz="160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sym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CB3985-DC29-464B-BC88-9203256536B1}"/>
              </a:ext>
            </a:extLst>
          </p:cNvPr>
          <p:cNvSpPr/>
          <p:nvPr/>
        </p:nvSpPr>
        <p:spPr>
          <a:xfrm>
            <a:off x="294604" y="1154807"/>
            <a:ext cx="11622809" cy="5495008"/>
          </a:xfrm>
          <a:prstGeom prst="rect">
            <a:avLst/>
          </a:prstGeom>
          <a:noFill/>
          <a:ln w="38100">
            <a:solidFill>
              <a:srgbClr val="E98EE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2A72425-F71E-43A4-B7FC-345131F666DB}"/>
              </a:ext>
            </a:extLst>
          </p:cNvPr>
          <p:cNvSpPr txBox="1"/>
          <p:nvPr/>
        </p:nvSpPr>
        <p:spPr>
          <a:xfrm>
            <a:off x="9933511" y="1216704"/>
            <a:ext cx="135870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spc="0" normalizeH="0" baseline="0" dirty="0" err="1">
                <a:ln>
                  <a:noFill/>
                </a:ln>
                <a:solidFill>
                  <a:srgbClr val="E98EEE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JPanel</a:t>
            </a:r>
            <a:endParaRPr kumimoji="0" lang="fr-FR" sz="1600" b="1" i="0" u="none" strike="noStrike" cap="none" spc="0" normalizeH="0" baseline="0" dirty="0">
              <a:ln>
                <a:noFill/>
              </a:ln>
              <a:solidFill>
                <a:srgbClr val="E98EEE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CCD30EC-D0F7-47F1-ADF6-0DFB24F56D84}"/>
              </a:ext>
            </a:extLst>
          </p:cNvPr>
          <p:cNvCxnSpPr>
            <a:cxnSpLocks/>
          </p:cNvCxnSpPr>
          <p:nvPr/>
        </p:nvCxnSpPr>
        <p:spPr>
          <a:xfrm flipH="1" flipV="1">
            <a:off x="4365321" y="2379945"/>
            <a:ext cx="636739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DD484DC4-F670-4016-B46F-A696C087B1BF}"/>
              </a:ext>
            </a:extLst>
          </p:cNvPr>
          <p:cNvSpPr txBox="1"/>
          <p:nvPr/>
        </p:nvSpPr>
        <p:spPr>
          <a:xfrm>
            <a:off x="5022078" y="2693066"/>
            <a:ext cx="402257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fr-FR" sz="1600" b="1" dirty="0" err="1">
                <a:solidFill>
                  <a:schemeClr val="tx1"/>
                </a:solidFill>
              </a:rPr>
              <a:t>JPanel</a:t>
            </a:r>
            <a:endParaRPr kumimoji="0" lang="fr-FR" sz="16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libri"/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F8E6C0E-C05F-401E-88E2-779E29DED810}"/>
              </a:ext>
            </a:extLst>
          </p:cNvPr>
          <p:cNvCxnSpPr>
            <a:cxnSpLocks/>
          </p:cNvCxnSpPr>
          <p:nvPr/>
        </p:nvCxnSpPr>
        <p:spPr>
          <a:xfrm>
            <a:off x="9044649" y="4020856"/>
            <a:ext cx="0" cy="594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50F66534-1FF9-48D1-93DD-8BB68FE73767}"/>
              </a:ext>
            </a:extLst>
          </p:cNvPr>
          <p:cNvSpPr txBox="1"/>
          <p:nvPr/>
        </p:nvSpPr>
        <p:spPr>
          <a:xfrm>
            <a:off x="8725607" y="3682304"/>
            <a:ext cx="402257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fr-FR" sz="1600" b="1" dirty="0" err="1">
                <a:solidFill>
                  <a:schemeClr val="tx1"/>
                </a:solidFill>
              </a:rPr>
              <a:t>JPanel</a:t>
            </a:r>
            <a:endParaRPr kumimoji="0" lang="fr-FR" sz="16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libri"/>
            </a:endParaRP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BA31BA8-DF6D-44D3-BC3D-BFB493A124E0}"/>
              </a:ext>
            </a:extLst>
          </p:cNvPr>
          <p:cNvCxnSpPr>
            <a:cxnSpLocks/>
          </p:cNvCxnSpPr>
          <p:nvPr/>
        </p:nvCxnSpPr>
        <p:spPr>
          <a:xfrm>
            <a:off x="7290148" y="4899465"/>
            <a:ext cx="807929" cy="15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6B0D0B26-39B7-4799-8CC0-401B926F7C99}"/>
              </a:ext>
            </a:extLst>
          </p:cNvPr>
          <p:cNvSpPr txBox="1"/>
          <p:nvPr/>
        </p:nvSpPr>
        <p:spPr>
          <a:xfrm>
            <a:off x="6827913" y="4560913"/>
            <a:ext cx="402257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fr-FR" sz="1600" b="1" dirty="0" err="1">
                <a:solidFill>
                  <a:schemeClr val="tx1"/>
                </a:solidFill>
              </a:rPr>
              <a:t>JPanel</a:t>
            </a:r>
            <a:endParaRPr kumimoji="0" lang="fr-FR" sz="16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22134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  <p:bldP spid="7" grpId="0" animBg="1"/>
      <p:bldP spid="8" grpId="0"/>
      <p:bldP spid="9" grpId="0" animBg="1"/>
      <p:bldP spid="9" grpId="1" animBg="1"/>
      <p:bldP spid="10" grpId="0"/>
      <p:bldP spid="10" grpId="1"/>
      <p:bldP spid="16" grpId="0"/>
      <p:bldP spid="18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ception du back">
            <a:extLst>
              <a:ext uri="{FF2B5EF4-FFF2-40B4-BE49-F238E27FC236}">
                <a16:creationId xmlns:a16="http://schemas.microsoft.com/office/drawing/2014/main" id="{75C97BB5-EA1B-4F82-B7E3-EA71732AC91D}"/>
              </a:ext>
            </a:extLst>
          </p:cNvPr>
          <p:cNvSpPr txBox="1">
            <a:spLocks/>
          </p:cNvSpPr>
          <p:nvPr/>
        </p:nvSpPr>
        <p:spPr>
          <a:xfrm>
            <a:off x="634997" y="0"/>
            <a:ext cx="10922002" cy="2438402"/>
          </a:xfrm>
          <a:prstGeom prst="rect">
            <a:avLst/>
          </a:prstGeom>
        </p:spPr>
        <p:txBody>
          <a:bodyPr/>
          <a:lstStyle>
            <a:lvl1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fr-FR" dirty="0"/>
              <a:t>Wireframe</a:t>
            </a:r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FD2DF40-E687-4825-975A-0F723041EC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0"/>
          <a:stretch/>
        </p:blipFill>
        <p:spPr>
          <a:xfrm>
            <a:off x="285305" y="526159"/>
            <a:ext cx="11621385" cy="61251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ED4313-E122-4033-A01A-7D6C045E9788}"/>
              </a:ext>
            </a:extLst>
          </p:cNvPr>
          <p:cNvSpPr/>
          <p:nvPr/>
        </p:nvSpPr>
        <p:spPr>
          <a:xfrm>
            <a:off x="274586" y="914400"/>
            <a:ext cx="11642827" cy="573541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252414-461C-4733-91B7-62247640C58E}"/>
              </a:ext>
            </a:extLst>
          </p:cNvPr>
          <p:cNvSpPr txBox="1"/>
          <p:nvPr/>
        </p:nvSpPr>
        <p:spPr>
          <a:xfrm>
            <a:off x="3643357" y="880649"/>
            <a:ext cx="135870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JTabbedPane</a:t>
            </a:r>
            <a:endParaRPr kumimoji="0" lang="fr-FR" sz="1600" b="1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1B5052D-4FF5-4FFB-9DC2-B9AA0E3251B6}"/>
              </a:ext>
            </a:extLst>
          </p:cNvPr>
          <p:cNvSpPr txBox="1"/>
          <p:nvPr/>
        </p:nvSpPr>
        <p:spPr>
          <a:xfrm>
            <a:off x="7639161" y="4035589"/>
            <a:ext cx="402257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fr-FR" sz="1600" b="1" dirty="0" err="1">
                <a:solidFill>
                  <a:schemeClr val="accent6"/>
                </a:solidFill>
              </a:rPr>
              <a:t>TableTreeRendererPanel</a:t>
            </a:r>
            <a:r>
              <a:rPr lang="fr-FR" sz="1600" b="1" dirty="0">
                <a:solidFill>
                  <a:schemeClr val="accent6"/>
                </a:solidFill>
              </a:rPr>
              <a:t> </a:t>
            </a:r>
            <a:r>
              <a:rPr lang="fr-FR" sz="1600" dirty="0" err="1">
                <a:solidFill>
                  <a:schemeClr val="accent6"/>
                </a:solidFill>
              </a:rPr>
              <a:t>extends</a:t>
            </a:r>
            <a:r>
              <a:rPr lang="fr-FR" sz="1600" b="1" dirty="0">
                <a:solidFill>
                  <a:schemeClr val="accent6"/>
                </a:solidFill>
              </a:rPr>
              <a:t> </a:t>
            </a:r>
            <a:r>
              <a:rPr lang="fr-FR" sz="1600" dirty="0" err="1">
                <a:solidFill>
                  <a:schemeClr val="accent6"/>
                </a:solidFill>
              </a:rPr>
              <a:t>JScrollPane</a:t>
            </a:r>
            <a:endParaRPr kumimoji="0" lang="fr-FR" sz="160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sym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4A66CE-29EF-44BA-A18B-0D14FFAAF715}"/>
              </a:ext>
            </a:extLst>
          </p:cNvPr>
          <p:cNvSpPr/>
          <p:nvPr/>
        </p:nvSpPr>
        <p:spPr>
          <a:xfrm>
            <a:off x="400833" y="2022953"/>
            <a:ext cx="11348581" cy="4528159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BE5A84-8C4A-4525-BE06-ABA7FBFB458C}"/>
              </a:ext>
            </a:extLst>
          </p:cNvPr>
          <p:cNvSpPr/>
          <p:nvPr/>
        </p:nvSpPr>
        <p:spPr>
          <a:xfrm>
            <a:off x="294604" y="1154807"/>
            <a:ext cx="11622809" cy="5495008"/>
          </a:xfrm>
          <a:prstGeom prst="rect">
            <a:avLst/>
          </a:prstGeom>
          <a:noFill/>
          <a:ln w="38100">
            <a:solidFill>
              <a:srgbClr val="E98EE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C1C62E6-BBDD-45B3-B04D-F805805D6BD4}"/>
              </a:ext>
            </a:extLst>
          </p:cNvPr>
          <p:cNvSpPr txBox="1"/>
          <p:nvPr/>
        </p:nvSpPr>
        <p:spPr>
          <a:xfrm>
            <a:off x="9933511" y="1216704"/>
            <a:ext cx="135870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spc="0" normalizeH="0" baseline="0" dirty="0" err="1">
                <a:ln>
                  <a:noFill/>
                </a:ln>
                <a:solidFill>
                  <a:srgbClr val="E98EEE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JPanel</a:t>
            </a:r>
            <a:endParaRPr kumimoji="0" lang="fr-FR" sz="1600" b="1" i="0" u="none" strike="noStrike" cap="none" spc="0" normalizeH="0" baseline="0" dirty="0">
              <a:ln>
                <a:noFill/>
              </a:ln>
              <a:solidFill>
                <a:srgbClr val="E98EEE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23155DC-CA44-4E27-94E7-C13E76B4D35E}"/>
              </a:ext>
            </a:extLst>
          </p:cNvPr>
          <p:cNvCxnSpPr>
            <a:cxnSpLocks/>
          </p:cNvCxnSpPr>
          <p:nvPr/>
        </p:nvCxnSpPr>
        <p:spPr>
          <a:xfrm flipH="1" flipV="1">
            <a:off x="5874708" y="3908121"/>
            <a:ext cx="864295" cy="78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2EE339B2-C3CE-4B95-892C-0B5D1B129B55}"/>
              </a:ext>
            </a:extLst>
          </p:cNvPr>
          <p:cNvSpPr txBox="1"/>
          <p:nvPr/>
        </p:nvSpPr>
        <p:spPr>
          <a:xfrm>
            <a:off x="6827913" y="4560913"/>
            <a:ext cx="402257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fr-FR" sz="1600" b="1" dirty="0" err="1">
                <a:solidFill>
                  <a:schemeClr val="tx1"/>
                </a:solidFill>
              </a:rPr>
              <a:t>JPanel</a:t>
            </a:r>
            <a:r>
              <a:rPr lang="fr-FR" sz="1600" b="1" dirty="0">
                <a:solidFill>
                  <a:schemeClr val="tx1"/>
                </a:solidFill>
              </a:rPr>
              <a:t> + </a:t>
            </a:r>
            <a:r>
              <a:rPr lang="fr-FR" sz="1600" b="1" dirty="0" err="1">
                <a:solidFill>
                  <a:schemeClr val="tx1"/>
                </a:solidFill>
              </a:rPr>
              <a:t>JLabel</a:t>
            </a:r>
            <a:endParaRPr lang="fr-FR" sz="1600" b="1" dirty="0">
              <a:solidFill>
                <a:schemeClr val="tx1"/>
              </a:solidFill>
            </a:endParaRP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8FE6834-60D5-4FEB-97C7-27CD17A7FB4D}"/>
              </a:ext>
            </a:extLst>
          </p:cNvPr>
          <p:cNvCxnSpPr>
            <a:cxnSpLocks/>
          </p:cNvCxnSpPr>
          <p:nvPr/>
        </p:nvCxnSpPr>
        <p:spPr>
          <a:xfrm flipH="1" flipV="1">
            <a:off x="3131509" y="3908121"/>
            <a:ext cx="864295" cy="78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EB49B89B-5E0E-4843-AD3C-25CD04B2CB24}"/>
              </a:ext>
            </a:extLst>
          </p:cNvPr>
          <p:cNvSpPr txBox="1"/>
          <p:nvPr/>
        </p:nvSpPr>
        <p:spPr>
          <a:xfrm>
            <a:off x="4084714" y="4560913"/>
            <a:ext cx="402257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fr-FR" sz="1600" b="1" dirty="0" err="1">
                <a:solidFill>
                  <a:schemeClr val="tx1"/>
                </a:solidFill>
              </a:rPr>
              <a:t>JPanel</a:t>
            </a:r>
            <a:r>
              <a:rPr lang="fr-FR" sz="1600" b="1" dirty="0">
                <a:solidFill>
                  <a:schemeClr val="tx1"/>
                </a:solidFill>
              </a:rPr>
              <a:t> + </a:t>
            </a:r>
            <a:r>
              <a:rPr lang="fr-FR" sz="1600" b="1" dirty="0" err="1">
                <a:solidFill>
                  <a:schemeClr val="tx1"/>
                </a:solidFill>
              </a:rPr>
              <a:t>JTree</a:t>
            </a:r>
            <a:endParaRPr kumimoji="0" lang="fr-FR" sz="16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7594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  <p:bldP spid="8" grpId="0"/>
      <p:bldP spid="9" grpId="0" animBg="1"/>
      <p:bldP spid="10" grpId="0" animBg="1"/>
      <p:bldP spid="10" grpId="1" animBg="1"/>
      <p:bldP spid="11" grpId="0"/>
      <p:bldP spid="11" grpId="1"/>
      <p:bldP spid="13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8BE6A5F-1046-48D5-8AAA-611C1EA93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292"/>
          <a:stretch/>
        </p:blipFill>
        <p:spPr>
          <a:xfrm>
            <a:off x="243149" y="4088044"/>
            <a:ext cx="4253695" cy="2361157"/>
          </a:xfrm>
          <a:prstGeom prst="rect">
            <a:avLst/>
          </a:prstGeom>
        </p:spPr>
      </p:pic>
      <p:sp>
        <p:nvSpPr>
          <p:cNvPr id="115" name="Versionning GIT"/>
          <p:cNvSpPr txBox="1">
            <a:spLocks noGrp="1"/>
          </p:cNvSpPr>
          <p:nvPr>
            <p:ph type="title" idx="4294967295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</p:spPr>
        <p:txBody>
          <a:bodyPr/>
          <a:lstStyle/>
          <a:p>
            <a:r>
              <a:t>Versionning GIT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F276B1F-C4BC-4AC5-B98B-080CCD742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10" y="1264126"/>
            <a:ext cx="5889402" cy="123293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8160C89-A0EA-426E-A0F7-7E3853D22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688" y="1264126"/>
            <a:ext cx="5889402" cy="123456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C23BB4A-4AAB-4216-BD2A-6E313DA569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936" y="2548294"/>
            <a:ext cx="5859349" cy="123293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6D6A50C-D284-4A2F-923F-6D48FB2813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5689" y="2554586"/>
            <a:ext cx="5889402" cy="122664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5FA0428-FC7D-4478-82C0-D1435CF3EA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1285" y="3909090"/>
            <a:ext cx="6060939" cy="123456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5AC1F79-E4E1-4996-B44D-58DDA6F399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1576" y="5281857"/>
            <a:ext cx="6060940" cy="127219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9005D21-7959-41E7-8147-73AA46FC83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02928" y="5582635"/>
            <a:ext cx="1389072" cy="97430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D5259CB-8087-44F2-8A2D-173260C151E3}"/>
              </a:ext>
            </a:extLst>
          </p:cNvPr>
          <p:cNvSpPr/>
          <p:nvPr/>
        </p:nvSpPr>
        <p:spPr>
          <a:xfrm>
            <a:off x="606035" y="6343014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11"/>
              </a:rPr>
              <a:t>https://github.com/ellerynn/ProjetJava</a:t>
            </a:r>
            <a:endParaRPr lang="fr-FR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5BB65E-3774-47EB-A6E4-35B98AA1FEDA}"/>
              </a:ext>
            </a:extLst>
          </p:cNvPr>
          <p:cNvSpPr txBox="1"/>
          <p:nvPr/>
        </p:nvSpPr>
        <p:spPr>
          <a:xfrm>
            <a:off x="4042737" y="278296"/>
            <a:ext cx="4206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+mj-lt"/>
              </a:rPr>
              <a:t>Bilans individuels</a:t>
            </a:r>
          </a:p>
        </p:txBody>
      </p:sp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6D9D84DE-61D9-4A5A-89CB-371F3F90F052}"/>
              </a:ext>
            </a:extLst>
          </p:cNvPr>
          <p:cNvSpPr/>
          <p:nvPr/>
        </p:nvSpPr>
        <p:spPr>
          <a:xfrm>
            <a:off x="540850" y="2236303"/>
            <a:ext cx="3501887" cy="1749288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D0EF5B-0A2F-4621-8FED-7DD50798BA47}"/>
              </a:ext>
            </a:extLst>
          </p:cNvPr>
          <p:cNvSpPr/>
          <p:nvPr/>
        </p:nvSpPr>
        <p:spPr>
          <a:xfrm>
            <a:off x="598485" y="2553599"/>
            <a:ext cx="35714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Un projet très intéressant et long </a:t>
            </a:r>
          </a:p>
          <a:p>
            <a:r>
              <a:rPr lang="fr-FR" dirty="0"/>
              <a:t>Une très bonne organisation et </a:t>
            </a:r>
          </a:p>
          <a:p>
            <a:pPr algn="just"/>
            <a:r>
              <a:rPr lang="fr-FR" dirty="0"/>
              <a:t>gestion du temps. De nombreuses compétences développées.</a:t>
            </a:r>
          </a:p>
        </p:txBody>
      </p:sp>
      <p:sp>
        <p:nvSpPr>
          <p:cNvPr id="7" name="Bulle narrative : rectangle à coins arrondis 6">
            <a:extLst>
              <a:ext uri="{FF2B5EF4-FFF2-40B4-BE49-F238E27FC236}">
                <a16:creationId xmlns:a16="http://schemas.microsoft.com/office/drawing/2014/main" id="{E17CF60D-6F34-4E4C-87DF-70D68D5708AF}"/>
              </a:ext>
            </a:extLst>
          </p:cNvPr>
          <p:cNvSpPr/>
          <p:nvPr/>
        </p:nvSpPr>
        <p:spPr>
          <a:xfrm>
            <a:off x="4354992" y="2287152"/>
            <a:ext cx="3536675" cy="1733226"/>
          </a:xfrm>
          <a:prstGeom prst="wedgeRoundRect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C384F-524A-4611-8B40-BDDB2FB1E1D7}"/>
              </a:ext>
            </a:extLst>
          </p:cNvPr>
          <p:cNvSpPr/>
          <p:nvPr/>
        </p:nvSpPr>
        <p:spPr>
          <a:xfrm>
            <a:off x="4507806" y="2440452"/>
            <a:ext cx="3276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Une bonne communication entre </a:t>
            </a:r>
          </a:p>
          <a:p>
            <a:pPr algn="just"/>
            <a:r>
              <a:rPr lang="fr-FR" dirty="0"/>
              <a:t>l’équipe avec quelques difficultés  au niveau de ce qui est demandé  dans le sujet.</a:t>
            </a:r>
          </a:p>
        </p:txBody>
      </p:sp>
      <p:sp>
        <p:nvSpPr>
          <p:cNvPr id="9" name="Bulle narrative : rectangle à coins arrondis 8">
            <a:extLst>
              <a:ext uri="{FF2B5EF4-FFF2-40B4-BE49-F238E27FC236}">
                <a16:creationId xmlns:a16="http://schemas.microsoft.com/office/drawing/2014/main" id="{7DA21EFD-6C9B-4CFD-A2A6-5800FB02A285}"/>
              </a:ext>
            </a:extLst>
          </p:cNvPr>
          <p:cNvSpPr/>
          <p:nvPr/>
        </p:nvSpPr>
        <p:spPr>
          <a:xfrm>
            <a:off x="8203923" y="2287152"/>
            <a:ext cx="3536675" cy="1733226"/>
          </a:xfrm>
          <a:prstGeom prst="wedgeRoundRect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02ABA8-0965-4AFF-8352-BEEB50C0DDBF}"/>
              </a:ext>
            </a:extLst>
          </p:cNvPr>
          <p:cNvSpPr/>
          <p:nvPr/>
        </p:nvSpPr>
        <p:spPr>
          <a:xfrm>
            <a:off x="8574015" y="2553600"/>
            <a:ext cx="28864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/>
              <a:t>Une acquisition de nouvelles </a:t>
            </a:r>
          </a:p>
          <a:p>
            <a:pPr algn="just"/>
            <a:r>
              <a:rPr lang="fr-FR" dirty="0"/>
              <a:t>notions et une amélioration </a:t>
            </a:r>
          </a:p>
          <a:p>
            <a:pPr algn="just"/>
            <a:r>
              <a:rPr lang="fr-FR" dirty="0"/>
              <a:t>en Java. C’est un travail très </a:t>
            </a:r>
          </a:p>
          <a:p>
            <a:pPr algn="just"/>
            <a:r>
              <a:rPr lang="fr-FR" dirty="0"/>
              <a:t>productif.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1B0669-0AFF-4417-BBD6-4D6D22F905B7}"/>
              </a:ext>
            </a:extLst>
          </p:cNvPr>
          <p:cNvSpPr/>
          <p:nvPr/>
        </p:nvSpPr>
        <p:spPr>
          <a:xfrm>
            <a:off x="1154991" y="439857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Camille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F101F9-361D-45D2-9E7A-9F4538DA96D0}"/>
              </a:ext>
            </a:extLst>
          </p:cNvPr>
          <p:cNvSpPr/>
          <p:nvPr/>
        </p:nvSpPr>
        <p:spPr>
          <a:xfrm>
            <a:off x="4978243" y="4398570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Emilie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21A2EE-48F8-4DE9-AA99-62A3D6A24AAE}"/>
              </a:ext>
            </a:extLst>
          </p:cNvPr>
          <p:cNvSpPr/>
          <p:nvPr/>
        </p:nvSpPr>
        <p:spPr>
          <a:xfrm>
            <a:off x="8812574" y="4398570"/>
            <a:ext cx="112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Sutharsan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091165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4C8B9517-2F8B-4B0F-9290-0A670DCBF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2795"/>
            <a:ext cx="9144000" cy="761240"/>
          </a:xfrm>
        </p:spPr>
        <p:txBody>
          <a:bodyPr>
            <a:normAutofit/>
          </a:bodyPr>
          <a:lstStyle/>
          <a:p>
            <a:r>
              <a:rPr lang="fr-FR" sz="4400" dirty="0">
                <a:latin typeface="+mj-lt"/>
              </a:rPr>
              <a:t>Bilan collectif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D07C203E-04EB-4AAF-9E76-351B4321F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216707"/>
              </p:ext>
            </p:extLst>
          </p:nvPr>
        </p:nvGraphicFramePr>
        <p:xfrm>
          <a:off x="278297" y="1679713"/>
          <a:ext cx="11668539" cy="24753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89513">
                  <a:extLst>
                    <a:ext uri="{9D8B030D-6E8A-4147-A177-3AD203B41FA5}">
                      <a16:colId xmlns:a16="http://schemas.microsoft.com/office/drawing/2014/main" val="15631523"/>
                    </a:ext>
                  </a:extLst>
                </a:gridCol>
                <a:gridCol w="3889513">
                  <a:extLst>
                    <a:ext uri="{9D8B030D-6E8A-4147-A177-3AD203B41FA5}">
                      <a16:colId xmlns:a16="http://schemas.microsoft.com/office/drawing/2014/main" val="3272611034"/>
                    </a:ext>
                  </a:extLst>
                </a:gridCol>
                <a:gridCol w="3889513">
                  <a:extLst>
                    <a:ext uri="{9D8B030D-6E8A-4147-A177-3AD203B41FA5}">
                      <a16:colId xmlns:a16="http://schemas.microsoft.com/office/drawing/2014/main" val="3049339988"/>
                    </a:ext>
                  </a:extLst>
                </a:gridCol>
              </a:tblGrid>
              <a:tr h="49415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Etat du travail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Compétences acquises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Les points d’amélioration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2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fr-FR" sz="1600" dirty="0"/>
                        <a:t>Un maximum d’objectif a été réalisé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600" dirty="0"/>
                        <a:t>La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600" dirty="0"/>
                        <a:t>S’adapter plus rapidement au niveau de nouvelles notions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48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fr-FR" sz="1600" dirty="0"/>
                        <a:t>Participation intensive de tout les membres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600" dirty="0"/>
                        <a:t>L’organisation pour la réalisation du 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600" dirty="0"/>
                        <a:t>Un temps plus long ou des cours sur les nouvelles notions pour le projet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491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endParaRPr lang="fr-F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600" dirty="0"/>
                        <a:t>Connaissance plus approfondi du langage Java :</a:t>
                      </a:r>
                    </a:p>
                    <a:p>
                      <a:pPr algn="just"/>
                      <a:r>
                        <a:rPr lang="fr-FR" sz="1600" dirty="0"/>
                        <a:t>Design, base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4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9212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Sources</a:t>
            </a:r>
            <a:endParaRPr dirty="0"/>
          </a:p>
        </p:txBody>
      </p:sp>
      <p:sp>
        <p:nvSpPr>
          <p:cNvPr id="124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838200" y="1440327"/>
            <a:ext cx="10515600" cy="490668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57200">
              <a:lnSpc>
                <a:spcPct val="72000"/>
              </a:lnSpc>
              <a:spcBef>
                <a:spcPts val="0"/>
              </a:spcBef>
              <a:buSzTx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sz="160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https://www.youtube.com/watch?v=4ijB9BAFuIw</a:t>
            </a:r>
            <a:endParaRPr lang="fr-FR" sz="1600" u="sng" dirty="0">
              <a:solidFill>
                <a:srgbClr val="0563C1"/>
              </a:solidFill>
              <a:uFill>
                <a:solidFill>
                  <a:srgbClr val="0563C1"/>
                </a:solidFill>
              </a:uFill>
              <a:hlinkClick r:id="rId2"/>
            </a:endParaRPr>
          </a:p>
          <a:p>
            <a:pPr defTabSz="457200">
              <a:lnSpc>
                <a:spcPct val="72000"/>
              </a:lnSpc>
              <a:spcBef>
                <a:spcPts val="0"/>
              </a:spcBef>
              <a:buSzTx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lang="fr-FR" sz="1600" dirty="0">
                <a:sym typeface="Courier"/>
                <a:hlinkClick r:id="rId3"/>
              </a:rPr>
              <a:t>https://www.youtube.com/watch?v=8at4NpebW6c&amp;t=1800s</a:t>
            </a:r>
            <a:endParaRPr lang="fr-FR" sz="1600" dirty="0">
              <a:sym typeface="Courier"/>
            </a:endParaRPr>
          </a:p>
          <a:p>
            <a:pPr defTabSz="457200">
              <a:lnSpc>
                <a:spcPct val="72000"/>
              </a:lnSpc>
              <a:spcBef>
                <a:spcPts val="0"/>
              </a:spcBef>
              <a:buSzTx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lang="fr-FR" sz="1600" dirty="0">
                <a:sym typeface="Courier"/>
                <a:hlinkClick r:id="rId4"/>
              </a:rPr>
              <a:t>https://www.youtube.com/watch?v=Ul4INk7LWS4</a:t>
            </a:r>
            <a:endParaRPr lang="fr-FR" sz="1600" dirty="0">
              <a:sym typeface="Courier"/>
            </a:endParaRPr>
          </a:p>
          <a:p>
            <a:pPr defTabSz="457200">
              <a:lnSpc>
                <a:spcPct val="72000"/>
              </a:lnSpc>
              <a:spcBef>
                <a:spcPts val="0"/>
              </a:spcBef>
              <a:buSzTx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lang="fr-FR" sz="1600" dirty="0">
                <a:sym typeface="Courier"/>
                <a:hlinkClick r:id="rId5"/>
              </a:rPr>
              <a:t>https://www.youtube.com/watch?v=MN7hxuCLrW0</a:t>
            </a:r>
            <a:endParaRPr lang="fr-FR" sz="1600" dirty="0">
              <a:sym typeface="Courier"/>
            </a:endParaRPr>
          </a:p>
          <a:p>
            <a:pPr defTabSz="457200">
              <a:lnSpc>
                <a:spcPct val="72000"/>
              </a:lnSpc>
              <a:spcBef>
                <a:spcPts val="0"/>
              </a:spcBef>
              <a:buSzTx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lang="fr-FR" sz="1600" dirty="0">
                <a:sym typeface="Courier"/>
                <a:hlinkClick r:id="rId6"/>
              </a:rPr>
              <a:t>https://www.youtube.com/watch?v=hblV686hGV0</a:t>
            </a:r>
            <a:endParaRPr sz="1600" u="sng" dirty="0">
              <a:solidFill>
                <a:srgbClr val="0563C1"/>
              </a:solidFill>
              <a:uFill>
                <a:solidFill>
                  <a:srgbClr val="0563C1"/>
                </a:solidFill>
              </a:uFill>
              <a:hlinkClick r:id="rId2"/>
            </a:endParaRPr>
          </a:p>
          <a:p>
            <a:pPr defTabSz="457200">
              <a:lnSpc>
                <a:spcPct val="72000"/>
              </a:lnSpc>
              <a:spcBef>
                <a:spcPts val="0"/>
              </a:spcBef>
              <a:buSzTx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sz="160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7"/>
              </a:rPr>
              <a:t>https://openclassrooms.com/fr/courses/26832-apprenez-a-programmer-en-java/23108-creez-votre-premiere-fenetre</a:t>
            </a:r>
          </a:p>
          <a:p>
            <a:pPr defTabSz="457200">
              <a:lnSpc>
                <a:spcPct val="72000"/>
              </a:lnSpc>
              <a:spcBef>
                <a:spcPts val="0"/>
              </a:spcBef>
              <a:buSzTx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sz="160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8"/>
              </a:rPr>
              <a:t>http://www.codeurjava.com/2015/05/comment-dimensionner-fenetre-selon-ecran.html</a:t>
            </a:r>
          </a:p>
          <a:p>
            <a:pPr defTabSz="457200">
              <a:lnSpc>
                <a:spcPct val="72000"/>
              </a:lnSpc>
              <a:spcBef>
                <a:spcPts val="0"/>
              </a:spcBef>
              <a:buSzTx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sz="160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9"/>
              </a:rPr>
              <a:t>https://waytolearnx.com/2020/03/tester-si-une-annee-est-bissextile-en-java.html</a:t>
            </a:r>
          </a:p>
          <a:p>
            <a:pPr defTabSz="457200">
              <a:lnSpc>
                <a:spcPct val="72000"/>
              </a:lnSpc>
              <a:spcBef>
                <a:spcPts val="0"/>
              </a:spcBef>
              <a:buSzTx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sz="160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10"/>
              </a:rPr>
              <a:t>https://codes-sources.commentcamarche.net/forum/affich-659587-date-formatee-jj-mm-aaaa-dans-jspinner</a:t>
            </a:r>
          </a:p>
          <a:p>
            <a:pPr defTabSz="457200">
              <a:lnSpc>
                <a:spcPct val="72000"/>
              </a:lnSpc>
              <a:spcBef>
                <a:spcPts val="0"/>
              </a:spcBef>
              <a:buSzTx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sz="160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11"/>
              </a:rPr>
              <a:t>https://docs.oracle.com/javase/tutorial/uiswing/components/spinner.html</a:t>
            </a:r>
          </a:p>
          <a:p>
            <a:pPr defTabSz="457200">
              <a:lnSpc>
                <a:spcPct val="72000"/>
              </a:lnSpc>
              <a:spcBef>
                <a:spcPts val="0"/>
              </a:spcBef>
              <a:buSzTx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sz="160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12"/>
              </a:rPr>
              <a:t>https://www.tutorialspoint.com/java/util/calendar_setfield2.htm</a:t>
            </a:r>
          </a:p>
          <a:p>
            <a:pPr defTabSz="457200">
              <a:lnSpc>
                <a:spcPct val="72000"/>
              </a:lnSpc>
              <a:spcBef>
                <a:spcPts val="0"/>
              </a:spcBef>
              <a:buSzTx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sz="160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13"/>
              </a:rPr>
              <a:t>https://coderanch.com/t/614645/java/adding-components-cell-jtable</a:t>
            </a:r>
          </a:p>
          <a:p>
            <a:pPr defTabSz="457200">
              <a:lnSpc>
                <a:spcPct val="72000"/>
              </a:lnSpc>
              <a:spcBef>
                <a:spcPts val="0"/>
              </a:spcBef>
              <a:buSzTx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sz="1600" dirty="0">
                <a:hlinkClick r:id="rId14"/>
              </a:rPr>
              <a:t>http://www.jfree.org/jfreechart/</a:t>
            </a:r>
            <a:endParaRPr lang="fr-FR" sz="1600" dirty="0"/>
          </a:p>
          <a:p>
            <a:pPr defTabSz="457200">
              <a:lnSpc>
                <a:spcPct val="72000"/>
              </a:lnSpc>
              <a:spcBef>
                <a:spcPts val="0"/>
              </a:spcBef>
              <a:buSzTx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lang="fr-FR" sz="1600" dirty="0">
                <a:hlinkClick r:id="rId15"/>
              </a:rPr>
              <a:t>https://cyrille-herby.developpez.com/tutoriels/java/mapper-sa-base-donnees-avec-pattern-dao/?fbclid=IwAR0RzNT0pwfwaqxpBWmZAKDiNP_GO377LMnjJC5fxqD7uGwLZfK_0lYt0qo</a:t>
            </a:r>
            <a:endParaRPr lang="fr-FR" sz="1600" dirty="0"/>
          </a:p>
          <a:p>
            <a:pPr defTabSz="457200">
              <a:lnSpc>
                <a:spcPct val="72000"/>
              </a:lnSpc>
              <a:spcBef>
                <a:spcPts val="0"/>
              </a:spcBef>
              <a:buSzTx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lang="fr-FR" sz="1600" dirty="0">
                <a:hlinkClick r:id="rId16"/>
              </a:rPr>
              <a:t>https://www.developpez.net/forums/d311922/bases-donnees/langage-sql/left-join-3-tables/</a:t>
            </a:r>
            <a:endParaRPr lang="fr-FR" sz="1600" dirty="0"/>
          </a:p>
          <a:p>
            <a:pPr defTabSz="457200">
              <a:lnSpc>
                <a:spcPct val="72000"/>
              </a:lnSpc>
              <a:spcBef>
                <a:spcPts val="0"/>
              </a:spcBef>
              <a:buSzTx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lang="fr-FR" sz="1600" dirty="0">
                <a:hlinkClick r:id="rId17"/>
              </a:rPr>
              <a:t>https://www.youtube.com/playlist?list=PLRR7wjtXb1cC-4OLKMYJcnaRDhzM6GxcX&amp;fbclid=IwAR1ivKzSFhJZct_rN7jwY3jelgwRiRKoQkFB783F736Lr_H4sdUe3zecrDg</a:t>
            </a:r>
            <a:endParaRPr lang="fr-FR" sz="1600" dirty="0"/>
          </a:p>
          <a:p>
            <a:pPr defTabSz="457200">
              <a:lnSpc>
                <a:spcPct val="72000"/>
              </a:lnSpc>
              <a:spcBef>
                <a:spcPts val="0"/>
              </a:spcBef>
              <a:buSzTx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lang="fr-FR" sz="1600" dirty="0">
                <a:hlinkClick r:id="rId18"/>
              </a:rPr>
              <a:t>https://openclassrooms.com/fr/courses/26832-apprenez-a-programmer-en-java/26830-liez-vos-tables-avec-des-objets-java-le-pattern-dao?fbclid=IwAR2bB6wquWfT2fv42CgT5r9Hmc6c4He3MgjfQYwtIcK6ItSmwxg7cbQkf8c</a:t>
            </a:r>
            <a:endParaRPr lang="fr-FR" sz="1600" dirty="0"/>
          </a:p>
          <a:p>
            <a:pPr defTabSz="457200">
              <a:lnSpc>
                <a:spcPct val="72000"/>
              </a:lnSpc>
              <a:spcBef>
                <a:spcPts val="0"/>
              </a:spcBef>
              <a:buSzTx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lang="fr-FR" sz="1600" dirty="0">
                <a:hlinkClick r:id="rId19"/>
              </a:rPr>
              <a:t>https://docs.oracle.com/javase/7/docs/api/javax/swing/table/TableCellRenderer.html</a:t>
            </a:r>
            <a:endParaRPr lang="fr-FR" sz="1600" dirty="0"/>
          </a:p>
          <a:p>
            <a:pPr marL="0" indent="0" defTabSz="457200">
              <a:lnSpc>
                <a:spcPct val="72000"/>
              </a:lnSpc>
              <a:spcBef>
                <a:spcPts val="0"/>
              </a:spcBef>
              <a:buSzTx/>
              <a:buNone/>
              <a:defRPr sz="1100">
                <a:latin typeface="Courier"/>
                <a:ea typeface="Courier"/>
                <a:cs typeface="Courier"/>
                <a:sym typeface="Courier"/>
              </a:defRPr>
            </a:pPr>
            <a:endParaRPr lang="fr-FR" sz="1600" dirty="0"/>
          </a:p>
          <a:p>
            <a:pPr defTabSz="457200">
              <a:lnSpc>
                <a:spcPct val="72000"/>
              </a:lnSpc>
              <a:spcBef>
                <a:spcPts val="0"/>
              </a:spcBef>
              <a:buSzTx/>
              <a:defRPr sz="1100">
                <a:latin typeface="Courier"/>
                <a:ea typeface="Courier"/>
                <a:cs typeface="Courier"/>
                <a:sym typeface="Courier"/>
              </a:defRPr>
            </a:pPr>
            <a:endParaRPr lang="fr-FR" sz="1600" dirty="0"/>
          </a:p>
          <a:p>
            <a:pPr marL="0" indent="0" defTabSz="457200">
              <a:lnSpc>
                <a:spcPct val="72000"/>
              </a:lnSpc>
              <a:spcBef>
                <a:spcPts val="0"/>
              </a:spcBef>
              <a:buSzTx/>
              <a:buNone/>
              <a:defRPr sz="1100">
                <a:latin typeface="Courier"/>
                <a:ea typeface="Courier"/>
                <a:cs typeface="Courier"/>
                <a:sym typeface="Courier"/>
              </a:defRPr>
            </a:pPr>
            <a:endParaRPr sz="16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ommaire"/>
          <p:cNvSpPr txBox="1"/>
          <p:nvPr/>
        </p:nvSpPr>
        <p:spPr>
          <a:xfrm>
            <a:off x="1087119" y="-594948"/>
            <a:ext cx="10830561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Sommaire</a:t>
            </a:r>
          </a:p>
        </p:txBody>
      </p:sp>
      <p:sp>
        <p:nvSpPr>
          <p:cNvPr id="100" name="Conception du back. _________________________3…"/>
          <p:cNvSpPr txBox="1"/>
          <p:nvPr/>
        </p:nvSpPr>
        <p:spPr>
          <a:xfrm>
            <a:off x="1087119" y="1203108"/>
            <a:ext cx="10830561" cy="571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440055" indent="-440055" algn="just" defTabSz="578358">
              <a:lnSpc>
                <a:spcPct val="90000"/>
              </a:lnSpc>
              <a:spcBef>
                <a:spcPts val="3100"/>
              </a:spcBef>
              <a:buSzPct val="100000"/>
              <a:buBlip>
                <a:blip r:embed="rId2"/>
              </a:buBlip>
              <a:defRPr sz="3500"/>
            </a:pPr>
            <a:r>
              <a:rPr dirty="0" err="1"/>
              <a:t>Répartition</a:t>
            </a:r>
            <a:r>
              <a:rPr dirty="0"/>
              <a:t> des tâches___________________________3</a:t>
            </a:r>
          </a:p>
          <a:p>
            <a:pPr marL="440055" indent="-440055" algn="just" defTabSz="578358">
              <a:lnSpc>
                <a:spcPct val="90000"/>
              </a:lnSpc>
              <a:spcBef>
                <a:spcPts val="3100"/>
              </a:spcBef>
              <a:buSzPct val="100000"/>
              <a:buBlip>
                <a:blip r:embed="rId2"/>
              </a:buBlip>
              <a:defRPr sz="3500"/>
            </a:pPr>
            <a:r>
              <a:rPr dirty="0" err="1"/>
              <a:t>Diagramme</a:t>
            </a:r>
            <a:r>
              <a:rPr dirty="0"/>
              <a:t> de classe____________________________4</a:t>
            </a:r>
          </a:p>
          <a:p>
            <a:pPr marL="440055" indent="-440055" algn="just" defTabSz="578358">
              <a:lnSpc>
                <a:spcPct val="90000"/>
              </a:lnSpc>
              <a:spcBef>
                <a:spcPts val="3100"/>
              </a:spcBef>
              <a:buSzPct val="100000"/>
              <a:buBlip>
                <a:blip r:embed="rId2"/>
              </a:buBlip>
              <a:defRPr sz="3500"/>
            </a:pPr>
            <a:r>
              <a:rPr dirty="0"/>
              <a:t>Design d</a:t>
            </a:r>
            <a:r>
              <a:rPr lang="fr-FR" dirty="0"/>
              <a:t>e l’interface graphique</a:t>
            </a:r>
            <a:r>
              <a:rPr dirty="0"/>
              <a:t>_______</a:t>
            </a:r>
            <a:r>
              <a:rPr lang="fr-FR" dirty="0"/>
              <a:t>__</a:t>
            </a:r>
            <a:r>
              <a:rPr dirty="0"/>
              <a:t>___________</a:t>
            </a:r>
            <a:r>
              <a:rPr lang="fr-FR" dirty="0"/>
              <a:t>8</a:t>
            </a:r>
            <a:endParaRPr dirty="0"/>
          </a:p>
          <a:p>
            <a:pPr marL="440055" indent="-440055" algn="just" defTabSz="578358">
              <a:lnSpc>
                <a:spcPct val="90000"/>
              </a:lnSpc>
              <a:spcBef>
                <a:spcPts val="3100"/>
              </a:spcBef>
              <a:buSzPct val="100000"/>
              <a:buBlip>
                <a:blip r:embed="rId2"/>
              </a:buBlip>
              <a:defRPr sz="3500"/>
            </a:pPr>
            <a:r>
              <a:rPr dirty="0" err="1"/>
              <a:t>Versionning</a:t>
            </a:r>
            <a:r>
              <a:rPr dirty="0"/>
              <a:t> GIT_______________________________</a:t>
            </a:r>
            <a:r>
              <a:rPr lang="fr-FR" dirty="0"/>
              <a:t>12</a:t>
            </a:r>
            <a:endParaRPr dirty="0"/>
          </a:p>
          <a:p>
            <a:pPr marL="440055" indent="-440055" algn="just" defTabSz="578358">
              <a:lnSpc>
                <a:spcPct val="90000"/>
              </a:lnSpc>
              <a:spcBef>
                <a:spcPts val="3100"/>
              </a:spcBef>
              <a:buSzPct val="100000"/>
              <a:buBlip>
                <a:blip r:embed="rId2"/>
              </a:buBlip>
              <a:defRPr sz="3500"/>
            </a:pPr>
            <a:r>
              <a:rPr dirty="0" err="1"/>
              <a:t>Bilan</a:t>
            </a:r>
            <a:r>
              <a:rPr lang="fr-FR" dirty="0"/>
              <a:t>s</a:t>
            </a:r>
            <a:r>
              <a:rPr dirty="0"/>
              <a:t> </a:t>
            </a:r>
            <a:r>
              <a:rPr dirty="0" err="1"/>
              <a:t>individuel</a:t>
            </a:r>
            <a:r>
              <a:rPr lang="fr-FR" dirty="0"/>
              <a:t>s</a:t>
            </a:r>
            <a:r>
              <a:rPr dirty="0"/>
              <a:t> et </a:t>
            </a:r>
            <a:r>
              <a:rPr dirty="0" err="1"/>
              <a:t>collectif</a:t>
            </a:r>
            <a:r>
              <a:rPr dirty="0"/>
              <a:t>_____________________</a:t>
            </a:r>
            <a:r>
              <a:rPr lang="fr-FR" dirty="0"/>
              <a:t>13</a:t>
            </a:r>
            <a:endParaRPr dirty="0"/>
          </a:p>
          <a:p>
            <a:pPr marL="440055" indent="-440055" algn="just" defTabSz="578358">
              <a:lnSpc>
                <a:spcPct val="90000"/>
              </a:lnSpc>
              <a:spcBef>
                <a:spcPts val="3100"/>
              </a:spcBef>
              <a:buSzPct val="100000"/>
              <a:buBlip>
                <a:blip r:embed="rId2"/>
              </a:buBlip>
              <a:defRPr sz="3500"/>
            </a:pPr>
            <a:r>
              <a:rPr lang="fr-FR" dirty="0"/>
              <a:t>Sources</a:t>
            </a:r>
            <a:r>
              <a:rPr dirty="0"/>
              <a:t> ___________________</a:t>
            </a:r>
            <a:r>
              <a:rPr lang="fr-FR" dirty="0"/>
              <a:t>_____</a:t>
            </a:r>
            <a:r>
              <a:rPr dirty="0"/>
              <a:t>_____________</a:t>
            </a:r>
            <a:r>
              <a:rPr lang="fr-FR" dirty="0"/>
              <a:t>15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onception du back"/>
          <p:cNvSpPr txBox="1">
            <a:spLocks noGrp="1"/>
          </p:cNvSpPr>
          <p:nvPr>
            <p:ph type="title"/>
          </p:nvPr>
        </p:nvSpPr>
        <p:spPr>
          <a:xfrm>
            <a:off x="634999" y="-928147"/>
            <a:ext cx="10922002" cy="243840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Répartition</a:t>
            </a:r>
            <a:r>
              <a:rPr dirty="0"/>
              <a:t> des </a:t>
            </a:r>
            <a:r>
              <a:rPr dirty="0" err="1"/>
              <a:t>tâches</a:t>
            </a:r>
            <a:r>
              <a:rPr dirty="0"/>
              <a:t> </a:t>
            </a:r>
          </a:p>
        </p:txBody>
      </p:sp>
      <p:graphicFrame>
        <p:nvGraphicFramePr>
          <p:cNvPr id="103" name="Tableau"/>
          <p:cNvGraphicFramePr/>
          <p:nvPr>
            <p:extLst>
              <p:ext uri="{D42A27DB-BD31-4B8C-83A1-F6EECF244321}">
                <p14:modId xmlns:p14="http://schemas.microsoft.com/office/powerpoint/2010/main" val="2310588243"/>
              </p:ext>
            </p:extLst>
          </p:nvPr>
        </p:nvGraphicFramePr>
        <p:xfrm>
          <a:off x="227556" y="640525"/>
          <a:ext cx="11736887" cy="5974168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437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6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8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0462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sz="1800"/>
                    </a:p>
                  </a:txBody>
                  <a:tcPr marL="0" marR="0" marT="0" marB="0" horzOverflow="overflow">
                    <a:solidFill>
                      <a:schemeClr val="accent3">
                        <a:lumOff val="-129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>
                          <a:solidFill>
                            <a:srgbClr val="FFFFFF"/>
                          </a:solidFill>
                        </a:rPr>
                        <a:t>Semaine 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>
                          <a:solidFill>
                            <a:srgbClr val="FFFFFF"/>
                          </a:solidFill>
                        </a:rPr>
                        <a:t>Semaine 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>
                          <a:solidFill>
                            <a:srgbClr val="FFFFFF"/>
                          </a:solidFill>
                        </a:rPr>
                        <a:t>Semaine 3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>
                          <a:solidFill>
                            <a:srgbClr val="FFFFFF"/>
                          </a:solidFill>
                        </a:rPr>
                        <a:t>Semaine 4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18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>
                          <a:solidFill>
                            <a:srgbClr val="FFFFFF"/>
                          </a:solidFill>
                        </a:rPr>
                        <a:t>Camille BRUANT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fr-FR" sz="1800" dirty="0"/>
                        <a:t>PATTERN MVC :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dirty="0"/>
                        <a:t>Création du modèle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dirty="0"/>
                        <a:t>Création de la vue 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fr-FR" sz="1800" dirty="0"/>
                        <a:t>VUE :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b="1" dirty="0"/>
                        <a:t>Page connexion fonctionnelle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b="1" dirty="0"/>
                        <a:t>MAJ emploi de temps selon la semaine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dirty="0" err="1"/>
                        <a:t>Listeners</a:t>
                      </a:r>
                      <a:endParaRPr lang="fr-FR" sz="1800" dirty="0"/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dirty="0"/>
                        <a:t>Affichage des séances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fr-FR" sz="1800" dirty="0"/>
                        <a:t>PATTERN MVC :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dirty="0"/>
                        <a:t>révision MVC </a:t>
                      </a:r>
                    </a:p>
                    <a:p>
                      <a:pPr marL="0" indent="0" algn="l">
                        <a:buFontTx/>
                        <a:buNone/>
                        <a:defRPr sz="1800"/>
                      </a:pPr>
                      <a:r>
                        <a:rPr lang="fr-FR" sz="1800" dirty="0"/>
                        <a:t>CONTRÔLE :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b="1" dirty="0"/>
                        <a:t>recherche pour référent terminée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b="1" dirty="0"/>
                        <a:t>récapitulatif des cours terminé </a:t>
                      </a:r>
                    </a:p>
                    <a:p>
                      <a:pPr marL="0" indent="0" algn="l">
                        <a:buFontTx/>
                        <a:buNone/>
                        <a:defRPr sz="1800"/>
                      </a:pPr>
                      <a:r>
                        <a:rPr lang="fr-FR" sz="1800" dirty="0"/>
                        <a:t>JAVADOC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fr-FR" sz="1800" dirty="0"/>
                        <a:t>CONTRÔLE :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b="1" dirty="0"/>
                        <a:t>EDT des salles + salles libres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b="1" dirty="0"/>
                        <a:t>Recherche salles terminée</a:t>
                      </a:r>
                    </a:p>
                    <a:p>
                      <a:pPr algn="l">
                        <a:defRPr sz="1800"/>
                      </a:pPr>
                      <a:r>
                        <a:rPr lang="fr-FR" sz="1800" dirty="0"/>
                        <a:t>VUE :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b="1" dirty="0"/>
                        <a:t>Révision finales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fr-FR" sz="1800" b="0" dirty="0"/>
                        <a:t>JFREECHART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3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>
                          <a:solidFill>
                            <a:srgbClr val="FFFFFF"/>
                          </a:solidFill>
                        </a:rPr>
                        <a:t>Émilie CAI
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fr-FR" sz="1800" dirty="0"/>
                        <a:t>BASE DE DONNEES :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dirty="0"/>
                        <a:t>Création des tables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dirty="0"/>
                        <a:t>Création des lignes de chaque table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fr-FR" sz="1800" dirty="0"/>
                        <a:t>PATTERN DAO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fr-FR" sz="1800" dirty="0"/>
                        <a:t>- Implémentation des méthodes </a:t>
                      </a:r>
                      <a:r>
                        <a:rPr lang="fr-FR" sz="1800" dirty="0" err="1"/>
                        <a:t>find</a:t>
                      </a:r>
                      <a:r>
                        <a:rPr lang="fr-FR" sz="1800" dirty="0"/>
                        <a:t> 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fr-FR" sz="1800" dirty="0"/>
                        <a:t>DAO :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dirty="0"/>
                        <a:t>Update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b="1" dirty="0" err="1"/>
                        <a:t>Find</a:t>
                      </a:r>
                      <a:r>
                        <a:rPr lang="fr-FR" sz="1800" b="1" dirty="0"/>
                        <a:t> (dont </a:t>
                      </a:r>
                      <a:r>
                        <a:rPr lang="fr-FR" sz="1800" b="1" dirty="0" err="1"/>
                        <a:t>find</a:t>
                      </a:r>
                      <a:r>
                        <a:rPr lang="fr-FR" sz="1800" b="1" dirty="0"/>
                        <a:t> pour le module recherches d’informations)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dirty="0" err="1"/>
                        <a:t>Create</a:t>
                      </a:r>
                      <a:endParaRPr sz="1800" b="1"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fr-FR" sz="1800" dirty="0"/>
                        <a:t>VUE :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b="1" dirty="0"/>
                        <a:t>Partie admin (onglet service </a:t>
                      </a:r>
                      <a:r>
                        <a:rPr lang="fr-FR" sz="1800" b="1" dirty="0" err="1"/>
                        <a:t>plannification</a:t>
                      </a:r>
                      <a:r>
                        <a:rPr lang="fr-FR" sz="1800" b="1" dirty="0"/>
                        <a:t>) terminée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dirty="0"/>
                        <a:t>Blindage samedi/dimanche/heures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fr-FR" sz="1800" dirty="0"/>
                        <a:t>CONTRÔLE :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b="1" dirty="0"/>
                        <a:t>Révisions finales</a:t>
                      </a:r>
                    </a:p>
                    <a:p>
                      <a:pPr algn="l">
                        <a:defRPr sz="1800"/>
                      </a:pPr>
                      <a:r>
                        <a:rPr lang="fr-FR" sz="1800" dirty="0"/>
                        <a:t>DAO :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b="1" dirty="0"/>
                        <a:t>ajout de cours terminé</a:t>
                      </a:r>
                    </a:p>
                    <a:p>
                      <a:pPr algn="l">
                        <a:defRPr sz="1800"/>
                      </a:pPr>
                      <a:r>
                        <a:rPr lang="fr-FR" sz="1800" b="1" dirty="0"/>
                        <a:t>JAVADOC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9864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</a:rPr>
                        <a:t>Sutharsan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</a:rPr>
                        <a:t> SIVAPALAN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fr-FR" sz="1800" dirty="0"/>
                        <a:t>PATTERN MVC :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dirty="0"/>
                        <a:t>Création du contrôle 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dirty="0"/>
                        <a:t>Connexion à la BDD</a:t>
                      </a:r>
                    </a:p>
                    <a:p>
                      <a:pPr marL="0" indent="0" algn="l">
                        <a:buFontTx/>
                        <a:buNone/>
                        <a:defRPr sz="1800"/>
                      </a:pPr>
                      <a:r>
                        <a:rPr lang="fr-FR" sz="1800" dirty="0"/>
                        <a:t>PATTERN DAO </a:t>
                      </a:r>
                      <a:endParaRPr sz="1800"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fr-FR" sz="1800" dirty="0"/>
                        <a:t>DAO :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b="1" dirty="0"/>
                        <a:t>Update terminés (dont méthodes pour le module mise a jour)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fr-FR" sz="1800" dirty="0"/>
                        <a:t>JFREECHART</a:t>
                      </a:r>
                      <a:r>
                        <a:rPr lang="fr-FR" sz="1800" b="0" dirty="0"/>
                        <a:t> :</a:t>
                      </a:r>
                    </a:p>
                    <a:p>
                      <a:pPr algn="l">
                        <a:defRPr sz="1800"/>
                      </a:pPr>
                      <a:r>
                        <a:rPr lang="fr-FR" sz="1800" b="0" dirty="0"/>
                        <a:t>- Création du premier graphe</a:t>
                      </a:r>
                      <a:endParaRPr lang="fr-FR" sz="1800"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fr-FR" sz="1800" dirty="0"/>
                        <a:t>JFREECHART :</a:t>
                      </a:r>
                    </a:p>
                    <a:p>
                      <a:pPr algn="l">
                        <a:defRPr sz="1800"/>
                      </a:pPr>
                      <a:r>
                        <a:rPr lang="fr-FR" sz="1800" dirty="0"/>
                        <a:t>- Corrections mineures graphes</a:t>
                      </a:r>
                    </a:p>
                    <a:p>
                      <a:pPr algn="l">
                        <a:defRPr sz="1800"/>
                      </a:pPr>
                      <a:r>
                        <a:rPr lang="fr-FR" sz="1800" dirty="0"/>
                        <a:t>- </a:t>
                      </a:r>
                      <a:r>
                        <a:rPr lang="fr-FR" sz="1800" b="1" dirty="0"/>
                        <a:t>Graphes terminés</a:t>
                      </a:r>
                      <a:endParaRPr sz="1800" b="1" dirty="0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5668594C-174D-4259-A43D-BB6E946EC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937"/>
            <a:ext cx="12192000" cy="6068228"/>
          </a:xfrm>
          <a:prstGeom prst="rect">
            <a:avLst/>
          </a:prstGeom>
        </p:spPr>
      </p:pic>
      <p:sp>
        <p:nvSpPr>
          <p:cNvPr id="105" name="Diagramme de classe"/>
          <p:cNvSpPr txBox="1">
            <a:spLocks noGrp="1"/>
          </p:cNvSpPr>
          <p:nvPr>
            <p:ph type="title" idx="4294967295"/>
          </p:nvPr>
        </p:nvSpPr>
        <p:spPr>
          <a:xfrm>
            <a:off x="185434" y="161835"/>
            <a:ext cx="10972801" cy="1508126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Architecture générale </a:t>
            </a:r>
            <a:br>
              <a:rPr lang="fr-FR" dirty="0"/>
            </a:br>
            <a:r>
              <a:rPr lang="fr-FR" dirty="0"/>
              <a:t>des patterns DAO et MVC 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3AA6E81-1055-4C9C-AFAB-2B5B3BD6C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16" y="0"/>
            <a:ext cx="8129526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0B4F1F9-E4DD-4BBF-AEEC-2DA346C0727A}"/>
              </a:ext>
            </a:extLst>
          </p:cNvPr>
          <p:cNvSpPr txBox="1"/>
          <p:nvPr/>
        </p:nvSpPr>
        <p:spPr>
          <a:xfrm>
            <a:off x="288758" y="288758"/>
            <a:ext cx="4004109" cy="14465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Les classes </a:t>
            </a:r>
            <a:r>
              <a:rPr lang="fr-FR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DAOs</a:t>
            </a:r>
            <a:r>
              <a:rPr lang="fr-FR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 du Modèle</a:t>
            </a:r>
            <a:endParaRPr kumimoji="0" lang="fr-FR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 Light" panose="020F0302020204030204" pitchFamily="34" charset="0"/>
              <a:cs typeface="Calibri Light" panose="020F0302020204030204" pitchFamily="34" charset="0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E255989-6B70-410E-ACBE-192B0A269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9"/>
          <a:stretch/>
        </p:blipFill>
        <p:spPr>
          <a:xfrm>
            <a:off x="4256234" y="139148"/>
            <a:ext cx="6086475" cy="671885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B8204F5-049F-41AF-9383-BE01BADF2976}"/>
              </a:ext>
            </a:extLst>
          </p:cNvPr>
          <p:cNvSpPr txBox="1"/>
          <p:nvPr/>
        </p:nvSpPr>
        <p:spPr>
          <a:xfrm>
            <a:off x="394636" y="288757"/>
            <a:ext cx="5149516" cy="14465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Les classes « métiers » du Modèle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D4031D9A-066E-4A33-BCD5-717B01076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101" y="0"/>
            <a:ext cx="7969572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1D80CA0-7863-4675-AD08-96535F1B8D36}"/>
              </a:ext>
            </a:extLst>
          </p:cNvPr>
          <p:cNvSpPr txBox="1"/>
          <p:nvPr/>
        </p:nvSpPr>
        <p:spPr>
          <a:xfrm>
            <a:off x="423510" y="375385"/>
            <a:ext cx="3416969" cy="2123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Les classes du </a:t>
            </a:r>
            <a:r>
              <a:rPr lang="fr-FR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Contrôleur</a:t>
            </a:r>
            <a:r>
              <a:rPr kumimoji="0" lang="fr-FR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 et de la Vue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32BFB4-DE85-4C0A-A7AB-360E526930C0}"/>
              </a:ext>
            </a:extLst>
          </p:cNvPr>
          <p:cNvSpPr/>
          <p:nvPr/>
        </p:nvSpPr>
        <p:spPr>
          <a:xfrm>
            <a:off x="6720678" y="4720630"/>
            <a:ext cx="775463" cy="7754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ZoneTexte 64">
            <a:extLst>
              <a:ext uri="{FF2B5EF4-FFF2-40B4-BE49-F238E27FC236}">
                <a16:creationId xmlns:a16="http://schemas.microsoft.com/office/drawing/2014/main" id="{830059DB-FA1E-4B2B-BE05-16708D522DE9}"/>
              </a:ext>
            </a:extLst>
          </p:cNvPr>
          <p:cNvSpPr txBox="1"/>
          <p:nvPr/>
        </p:nvSpPr>
        <p:spPr>
          <a:xfrm>
            <a:off x="6591781" y="5823572"/>
            <a:ext cx="1547870" cy="3385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Salles libres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69360CD-A1F8-4818-BABE-23AA7E75D4E9}"/>
              </a:ext>
            </a:extLst>
          </p:cNvPr>
          <p:cNvSpPr txBox="1"/>
          <p:nvPr/>
        </p:nvSpPr>
        <p:spPr>
          <a:xfrm>
            <a:off x="10564817" y="3579810"/>
            <a:ext cx="1547870" cy="3385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Emploi du temps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C9F55C4E-D736-4BE3-8B48-31C84E09266F}"/>
              </a:ext>
            </a:extLst>
          </p:cNvPr>
          <p:cNvSpPr txBox="1"/>
          <p:nvPr/>
        </p:nvSpPr>
        <p:spPr>
          <a:xfrm>
            <a:off x="278861" y="3579810"/>
            <a:ext cx="1547870" cy="3385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Emploi du temps</a:t>
            </a:r>
          </a:p>
        </p:txBody>
      </p:sp>
      <p:sp>
        <p:nvSpPr>
          <p:cNvPr id="2" name="Conception du back">
            <a:extLst>
              <a:ext uri="{FF2B5EF4-FFF2-40B4-BE49-F238E27FC236}">
                <a16:creationId xmlns:a16="http://schemas.microsoft.com/office/drawing/2014/main" id="{9E5009C7-9C33-4D4F-AC47-F802B97353FA}"/>
              </a:ext>
            </a:extLst>
          </p:cNvPr>
          <p:cNvSpPr txBox="1">
            <a:spLocks/>
          </p:cNvSpPr>
          <p:nvPr/>
        </p:nvSpPr>
        <p:spPr>
          <a:xfrm>
            <a:off x="634997" y="0"/>
            <a:ext cx="10922002" cy="2438402"/>
          </a:xfrm>
          <a:prstGeom prst="rect">
            <a:avLst/>
          </a:prstGeom>
        </p:spPr>
        <p:txBody>
          <a:bodyPr/>
          <a:lstStyle>
            <a:lvl1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fr-FR" dirty="0"/>
              <a:t>Storyboard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D2D1136-CC72-46C0-A408-5983D19CF4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6"/>
          <a:stretch/>
        </p:blipFill>
        <p:spPr>
          <a:xfrm>
            <a:off x="281952" y="1163528"/>
            <a:ext cx="2840097" cy="1501277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BE9FAFC-CE0D-4D75-8210-35BB7423C0F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18"/>
          <a:stretch/>
        </p:blipFill>
        <p:spPr>
          <a:xfrm>
            <a:off x="4675951" y="1153672"/>
            <a:ext cx="2840098" cy="1499819"/>
          </a:xfrm>
          <a:prstGeom prst="rect">
            <a:avLst/>
          </a:prstGeom>
        </p:spPr>
      </p:pic>
      <p:pic>
        <p:nvPicPr>
          <p:cNvPr id="10" name="Image 9" descr="Une image contenant capture d’écran, ordinateur, portable&#10;&#10;Description générée automatiquement">
            <a:extLst>
              <a:ext uri="{FF2B5EF4-FFF2-40B4-BE49-F238E27FC236}">
                <a16:creationId xmlns:a16="http://schemas.microsoft.com/office/drawing/2014/main" id="{AC6BF31C-8498-4ABB-A5F3-06B51582310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9"/>
          <a:stretch/>
        </p:blipFill>
        <p:spPr>
          <a:xfrm>
            <a:off x="1830321" y="3055574"/>
            <a:ext cx="2845630" cy="1501278"/>
          </a:xfrm>
          <a:prstGeom prst="rect">
            <a:avLst/>
          </a:prstGeom>
        </p:spPr>
      </p:pic>
      <p:pic>
        <p:nvPicPr>
          <p:cNvPr id="12" name="Image 1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666932A-4372-4A5A-A85D-33B438A968B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0" b="56826"/>
          <a:stretch/>
        </p:blipFill>
        <p:spPr>
          <a:xfrm>
            <a:off x="1826731" y="4837832"/>
            <a:ext cx="2845630" cy="856640"/>
          </a:xfrm>
          <a:prstGeom prst="rect">
            <a:avLst/>
          </a:prstGeom>
        </p:spPr>
      </p:pic>
      <p:pic>
        <p:nvPicPr>
          <p:cNvPr id="14" name="Image 13" descr="Une image contenant ordinateur, portable, capture d’écran, intérieur&#10;&#10;Description générée automatiquement">
            <a:extLst>
              <a:ext uri="{FF2B5EF4-FFF2-40B4-BE49-F238E27FC236}">
                <a16:creationId xmlns:a16="http://schemas.microsoft.com/office/drawing/2014/main" id="{CD2E5DFE-C269-45E4-8A8C-94774FDDC94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70"/>
          <a:stretch/>
        </p:blipFill>
        <p:spPr>
          <a:xfrm>
            <a:off x="9069951" y="1144919"/>
            <a:ext cx="2840097" cy="1508572"/>
          </a:xfrm>
          <a:prstGeom prst="rect">
            <a:avLst/>
          </a:prstGeom>
        </p:spPr>
      </p:pic>
      <p:pic>
        <p:nvPicPr>
          <p:cNvPr id="16" name="Image 1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CCF184E-4C0F-4F84-AC96-D48F03BE6F5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9" b="49333"/>
          <a:stretch/>
        </p:blipFill>
        <p:spPr>
          <a:xfrm>
            <a:off x="7711095" y="5800772"/>
            <a:ext cx="4319880" cy="1002082"/>
          </a:xfrm>
          <a:prstGeom prst="rect">
            <a:avLst/>
          </a:prstGeom>
        </p:spPr>
      </p:pic>
      <p:pic>
        <p:nvPicPr>
          <p:cNvPr id="18" name="Image 1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CF1A8C0-D02C-4112-B906-F6BEFA28F90B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38" b="57887"/>
          <a:stretch/>
        </p:blipFill>
        <p:spPr>
          <a:xfrm>
            <a:off x="7516049" y="4835673"/>
            <a:ext cx="2826927" cy="856640"/>
          </a:xfrm>
          <a:prstGeom prst="rect">
            <a:avLst/>
          </a:prstGeom>
        </p:spPr>
      </p:pic>
      <p:pic>
        <p:nvPicPr>
          <p:cNvPr id="20" name="Image 19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E1C2D57E-5751-4D3E-AC53-6E69E6420246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9"/>
          <a:stretch/>
        </p:blipFill>
        <p:spPr>
          <a:xfrm>
            <a:off x="7516049" y="3056827"/>
            <a:ext cx="2826927" cy="1501278"/>
          </a:xfrm>
          <a:prstGeom prst="rect">
            <a:avLst/>
          </a:prstGeom>
        </p:spPr>
      </p:pic>
      <p:pic>
        <p:nvPicPr>
          <p:cNvPr id="22" name="Image 2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ADCF234-5C4F-4772-9874-3715406D3D03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1" b="43537"/>
          <a:stretch/>
        </p:blipFill>
        <p:spPr>
          <a:xfrm>
            <a:off x="161025" y="5761975"/>
            <a:ext cx="3818610" cy="1002082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572C1F39-2B5B-4F21-B7A6-51AF3BF65092}"/>
              </a:ext>
            </a:extLst>
          </p:cNvPr>
          <p:cNvSpPr txBox="1"/>
          <p:nvPr/>
        </p:nvSpPr>
        <p:spPr>
          <a:xfrm>
            <a:off x="315118" y="658660"/>
            <a:ext cx="1863650" cy="3693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Page de connexion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A92B3CF-3476-438D-B80A-5DDECB4518CB}"/>
              </a:ext>
            </a:extLst>
          </p:cNvPr>
          <p:cNvSpPr txBox="1"/>
          <p:nvPr/>
        </p:nvSpPr>
        <p:spPr>
          <a:xfrm>
            <a:off x="5426265" y="658660"/>
            <a:ext cx="1339467" cy="3693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Onglet Home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98C6B60-9BD8-4372-BF8B-02001618EBFC}"/>
              </a:ext>
            </a:extLst>
          </p:cNvPr>
          <p:cNvSpPr txBox="1"/>
          <p:nvPr/>
        </p:nvSpPr>
        <p:spPr>
          <a:xfrm>
            <a:off x="9158225" y="694732"/>
            <a:ext cx="2663548" cy="36933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Onglet Service planification</a:t>
            </a:r>
            <a:endParaRPr kumimoji="0" lang="fr-F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893FA4F-EF05-41DB-85C6-363DFFF818B4}"/>
              </a:ext>
            </a:extLst>
          </p:cNvPr>
          <p:cNvSpPr txBox="1"/>
          <p:nvPr/>
        </p:nvSpPr>
        <p:spPr>
          <a:xfrm>
            <a:off x="315118" y="3097062"/>
            <a:ext cx="1310613" cy="3693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Onglet Cours</a:t>
            </a:r>
            <a:endParaRPr kumimoji="0" lang="fr-F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7C7134D-168A-478B-802C-4804D4B9C1B7}"/>
              </a:ext>
            </a:extLst>
          </p:cNvPr>
          <p:cNvSpPr txBox="1"/>
          <p:nvPr/>
        </p:nvSpPr>
        <p:spPr>
          <a:xfrm>
            <a:off x="10609053" y="3103289"/>
            <a:ext cx="1300995" cy="3693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Onglet Salles</a:t>
            </a:r>
            <a:endParaRPr kumimoji="0" lang="fr-F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F54AC73-3BAB-4702-8B8F-B57F82F1B5FA}"/>
              </a:ext>
            </a:extLst>
          </p:cNvPr>
          <p:cNvSpPr txBox="1"/>
          <p:nvPr/>
        </p:nvSpPr>
        <p:spPr>
          <a:xfrm>
            <a:off x="4757683" y="4187522"/>
            <a:ext cx="842536" cy="3693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En grille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D2AC1FF-7BE9-4802-AAAF-E4C61D9A1433}"/>
              </a:ext>
            </a:extLst>
          </p:cNvPr>
          <p:cNvSpPr txBox="1"/>
          <p:nvPr/>
        </p:nvSpPr>
        <p:spPr>
          <a:xfrm>
            <a:off x="6591781" y="4187522"/>
            <a:ext cx="842536" cy="3693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En grille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B3BEC43-6183-4241-8361-D2870A75F304}"/>
              </a:ext>
            </a:extLst>
          </p:cNvPr>
          <p:cNvSpPr txBox="1"/>
          <p:nvPr/>
        </p:nvSpPr>
        <p:spPr>
          <a:xfrm>
            <a:off x="4757683" y="5325142"/>
            <a:ext cx="767196" cy="3693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En liste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43ABEEB-2891-4CA2-968A-E86BFE2B9394}"/>
              </a:ext>
            </a:extLst>
          </p:cNvPr>
          <p:cNvSpPr txBox="1"/>
          <p:nvPr/>
        </p:nvSpPr>
        <p:spPr>
          <a:xfrm>
            <a:off x="6667121" y="5325142"/>
            <a:ext cx="767196" cy="3693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En liste</a:t>
            </a:r>
          </a:p>
        </p:txBody>
      </p:sp>
      <p:cxnSp>
        <p:nvCxnSpPr>
          <p:cNvPr id="40" name="Connecteur : en arc 39">
            <a:extLst>
              <a:ext uri="{FF2B5EF4-FFF2-40B4-BE49-F238E27FC236}">
                <a16:creationId xmlns:a16="http://schemas.microsoft.com/office/drawing/2014/main" id="{42091247-E85C-4F31-AE2E-9BC3BCE00AF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4473527" y="1433100"/>
            <a:ext cx="402083" cy="28428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 : en arc 42">
            <a:extLst>
              <a:ext uri="{FF2B5EF4-FFF2-40B4-BE49-F238E27FC236}">
                <a16:creationId xmlns:a16="http://schemas.microsoft.com/office/drawing/2014/main" id="{8D108815-A3F3-487F-BE1E-152E58D7E829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 rot="16200000" flipH="1">
            <a:off x="7311088" y="1438402"/>
            <a:ext cx="403336" cy="28335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42EB86D5-9AA3-462D-A922-CF67C89E781A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7516049" y="1899205"/>
            <a:ext cx="1553902" cy="43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4" name="Connecteur : en arc 53">
            <a:extLst>
              <a:ext uri="{FF2B5EF4-FFF2-40B4-BE49-F238E27FC236}">
                <a16:creationId xmlns:a16="http://schemas.microsoft.com/office/drawing/2014/main" id="{037BA6D9-D610-451F-ADD4-EBF496E4764E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1096027" y="3806213"/>
            <a:ext cx="734294" cy="195576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 : en arc 56">
            <a:extLst>
              <a:ext uri="{FF2B5EF4-FFF2-40B4-BE49-F238E27FC236}">
                <a16:creationId xmlns:a16="http://schemas.microsoft.com/office/drawing/2014/main" id="{07E5AF70-040B-4D8D-A41D-1794D4A14203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0342976" y="3807466"/>
            <a:ext cx="1118339" cy="199205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7B925B39-BF67-4F3B-811E-0D25B49141DC}"/>
              </a:ext>
            </a:extLst>
          </p:cNvPr>
          <p:cNvSpPr txBox="1"/>
          <p:nvPr/>
        </p:nvSpPr>
        <p:spPr>
          <a:xfrm>
            <a:off x="3061045" y="4556852"/>
            <a:ext cx="549588" cy="276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6E582B70-3F33-4D52-935E-7C0BC7C380A5}"/>
              </a:ext>
            </a:extLst>
          </p:cNvPr>
          <p:cNvSpPr txBox="1"/>
          <p:nvPr/>
        </p:nvSpPr>
        <p:spPr>
          <a:xfrm>
            <a:off x="8654719" y="4552696"/>
            <a:ext cx="549588" cy="276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75AAF5A7-AB18-4D69-8D35-C070D970BCFA}"/>
              </a:ext>
            </a:extLst>
          </p:cNvPr>
          <p:cNvSpPr txBox="1"/>
          <p:nvPr/>
        </p:nvSpPr>
        <p:spPr>
          <a:xfrm>
            <a:off x="4052349" y="5806176"/>
            <a:ext cx="1547870" cy="5847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Récapitulatif des cours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782370A4-41CE-409B-ABE6-0CDEE05BD73E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122049" y="1903582"/>
            <a:ext cx="1553902" cy="105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ception du back">
            <a:extLst>
              <a:ext uri="{FF2B5EF4-FFF2-40B4-BE49-F238E27FC236}">
                <a16:creationId xmlns:a16="http://schemas.microsoft.com/office/drawing/2014/main" id="{75C97BB5-EA1B-4F82-B7E3-EA71732AC91D}"/>
              </a:ext>
            </a:extLst>
          </p:cNvPr>
          <p:cNvSpPr txBox="1">
            <a:spLocks/>
          </p:cNvSpPr>
          <p:nvPr/>
        </p:nvSpPr>
        <p:spPr>
          <a:xfrm>
            <a:off x="634997" y="0"/>
            <a:ext cx="10922002" cy="2438402"/>
          </a:xfrm>
          <a:prstGeom prst="rect">
            <a:avLst/>
          </a:prstGeom>
        </p:spPr>
        <p:txBody>
          <a:bodyPr/>
          <a:lstStyle>
            <a:lvl1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fr-FR" dirty="0"/>
              <a:t>Wireframe</a:t>
            </a:r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EE9C599-4F8A-409E-B353-357865B0C8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5"/>
          <a:stretch/>
        </p:blipFill>
        <p:spPr>
          <a:xfrm>
            <a:off x="338710" y="582527"/>
            <a:ext cx="11514580" cy="609253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F1CC646-51FC-4CA8-8A4D-E158EC863F80}"/>
              </a:ext>
            </a:extLst>
          </p:cNvPr>
          <p:cNvSpPr txBox="1"/>
          <p:nvPr/>
        </p:nvSpPr>
        <p:spPr>
          <a:xfrm>
            <a:off x="4737297" y="713984"/>
            <a:ext cx="135870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JTabbedPane</a:t>
            </a:r>
            <a:endParaRPr kumimoji="0" lang="fr-FR" sz="1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C399A2D-0B33-4974-A81D-5FE20F00010B}"/>
              </a:ext>
            </a:extLst>
          </p:cNvPr>
          <p:cNvSpPr txBox="1"/>
          <p:nvPr/>
        </p:nvSpPr>
        <p:spPr>
          <a:xfrm>
            <a:off x="3599516" y="1014717"/>
            <a:ext cx="135870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spc="0" normalizeH="0" baseline="0" dirty="0" err="1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JSplitPane</a:t>
            </a:r>
            <a:endParaRPr kumimoji="0" lang="fr-FR" sz="16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D3B888-DEAE-484C-AA79-BAF6DD8B297B}"/>
              </a:ext>
            </a:extLst>
          </p:cNvPr>
          <p:cNvSpPr/>
          <p:nvPr/>
        </p:nvSpPr>
        <p:spPr>
          <a:xfrm>
            <a:off x="400832" y="1052536"/>
            <a:ext cx="11404949" cy="5622521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90F791-6850-4051-9AB9-4A3D4C9787E0}"/>
              </a:ext>
            </a:extLst>
          </p:cNvPr>
          <p:cNvSpPr txBox="1"/>
          <p:nvPr/>
        </p:nvSpPr>
        <p:spPr>
          <a:xfrm>
            <a:off x="758553" y="1183993"/>
            <a:ext cx="135870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spc="0" normalizeH="0" baseline="0" dirty="0" err="1">
                <a:ln>
                  <a:noFill/>
                </a:ln>
                <a:solidFill>
                  <a:srgbClr val="E98EEE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JPanel</a:t>
            </a:r>
            <a:endParaRPr kumimoji="0" lang="fr-FR" sz="1600" b="1" i="0" u="none" strike="noStrike" cap="none" spc="0" normalizeH="0" baseline="0" dirty="0">
              <a:ln>
                <a:noFill/>
              </a:ln>
              <a:solidFill>
                <a:srgbClr val="E98EEE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33A0F5-F59D-4A60-BD8A-67B51CA94098}"/>
              </a:ext>
            </a:extLst>
          </p:cNvPr>
          <p:cNvSpPr/>
          <p:nvPr/>
        </p:nvSpPr>
        <p:spPr>
          <a:xfrm>
            <a:off x="400832" y="1052536"/>
            <a:ext cx="2183704" cy="5584702"/>
          </a:xfrm>
          <a:prstGeom prst="rect">
            <a:avLst/>
          </a:prstGeom>
          <a:noFill/>
          <a:ln w="38100">
            <a:solidFill>
              <a:srgbClr val="E98EEE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AA627E-2118-4B19-A078-2ED167E67FA9}"/>
              </a:ext>
            </a:extLst>
          </p:cNvPr>
          <p:cNvSpPr/>
          <p:nvPr/>
        </p:nvSpPr>
        <p:spPr>
          <a:xfrm>
            <a:off x="2708092" y="1052536"/>
            <a:ext cx="9083072" cy="5584702"/>
          </a:xfrm>
          <a:prstGeom prst="rect">
            <a:avLst/>
          </a:prstGeom>
          <a:noFill/>
          <a:ln w="38100">
            <a:solidFill>
              <a:srgbClr val="E98EEE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2DAA53E-F7F9-48CC-90CC-02EFBB41D175}"/>
              </a:ext>
            </a:extLst>
          </p:cNvPr>
          <p:cNvSpPr txBox="1"/>
          <p:nvPr/>
        </p:nvSpPr>
        <p:spPr>
          <a:xfrm>
            <a:off x="5614476" y="1052536"/>
            <a:ext cx="135870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spc="0" normalizeH="0" baseline="0" dirty="0" err="1">
                <a:ln>
                  <a:noFill/>
                </a:ln>
                <a:solidFill>
                  <a:srgbClr val="E98EEE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JPanel</a:t>
            </a:r>
            <a:endParaRPr kumimoji="0" lang="fr-FR" sz="1600" b="1" i="0" u="none" strike="noStrike" cap="none" spc="0" normalizeH="0" baseline="0" dirty="0">
              <a:ln>
                <a:noFill/>
              </a:ln>
              <a:solidFill>
                <a:srgbClr val="E98EEE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863699-4199-40D2-986C-E54C5CE0EEFD}"/>
              </a:ext>
            </a:extLst>
          </p:cNvPr>
          <p:cNvSpPr/>
          <p:nvPr/>
        </p:nvSpPr>
        <p:spPr>
          <a:xfrm>
            <a:off x="2799567" y="1522545"/>
            <a:ext cx="8931058" cy="2504573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B04EFB-93BF-4801-B081-7A23062CDC89}"/>
              </a:ext>
            </a:extLst>
          </p:cNvPr>
          <p:cNvSpPr/>
          <p:nvPr/>
        </p:nvSpPr>
        <p:spPr>
          <a:xfrm>
            <a:off x="2799567" y="4067657"/>
            <a:ext cx="8931058" cy="2504573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02100A5-38B6-4B29-8F16-776207FCC241}"/>
              </a:ext>
            </a:extLst>
          </p:cNvPr>
          <p:cNvSpPr txBox="1"/>
          <p:nvPr/>
        </p:nvSpPr>
        <p:spPr>
          <a:xfrm>
            <a:off x="1120456" y="1691821"/>
            <a:ext cx="135870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spc="0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JScrollPane</a:t>
            </a:r>
            <a:endParaRPr kumimoji="0" lang="fr-FR" sz="1600" b="1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A32848-0CF9-48BC-94D6-0D26E2BF490F}"/>
              </a:ext>
            </a:extLst>
          </p:cNvPr>
          <p:cNvSpPr/>
          <p:nvPr/>
        </p:nvSpPr>
        <p:spPr>
          <a:xfrm>
            <a:off x="461375" y="1457537"/>
            <a:ext cx="2041901" cy="5114693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1861652-62E1-49CA-B6E6-23059342E17B}"/>
              </a:ext>
            </a:extLst>
          </p:cNvPr>
          <p:cNvSpPr txBox="1"/>
          <p:nvPr/>
        </p:nvSpPr>
        <p:spPr>
          <a:xfrm>
            <a:off x="6846202" y="1190714"/>
            <a:ext cx="135870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spc="0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JPanel</a:t>
            </a:r>
            <a:endParaRPr kumimoji="0" lang="fr-FR" sz="1600" b="1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 animBg="1"/>
      <p:bldP spid="7" grpId="1" animBg="1"/>
      <p:bldP spid="8" grpId="0"/>
      <p:bldP spid="8" grpId="1"/>
      <p:bldP spid="9" grpId="0" animBg="1"/>
      <p:bldP spid="9" grpId="1" animBg="1"/>
      <p:bldP spid="10" grpId="0" animBg="1"/>
      <p:bldP spid="10" grpId="1" animBg="1"/>
      <p:bldP spid="11" grpId="0"/>
      <p:bldP spid="11" grpId="1"/>
      <p:bldP spid="14" grpId="0" animBg="1"/>
      <p:bldP spid="15" grpId="0" animBg="1"/>
      <p:bldP spid="16" grpId="0"/>
      <p:bldP spid="17" grpId="0" animBg="1"/>
      <p:bldP spid="18" grpId="0"/>
    </p:bld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hèm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hèm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733</Words>
  <Application>Microsoft Office PowerPoint</Application>
  <PresentationFormat>Grand écran</PresentationFormat>
  <Paragraphs>156</Paragraphs>
  <Slides>15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</vt:lpstr>
      <vt:lpstr>Helvetica</vt:lpstr>
      <vt:lpstr>Helvetica Neue</vt:lpstr>
      <vt:lpstr>Thème Office</vt:lpstr>
      <vt:lpstr>Présentation PowerPoint</vt:lpstr>
      <vt:lpstr>Présentation PowerPoint</vt:lpstr>
      <vt:lpstr>Répartition des tâches </vt:lpstr>
      <vt:lpstr>Architecture générale  des patterns DAO et MVC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Versionning GIT</vt:lpstr>
      <vt:lpstr>Présentation PowerPoint</vt:lpstr>
      <vt:lpstr>Présentation PowerPoint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Camille Bruant</cp:lastModifiedBy>
  <cp:revision>23</cp:revision>
  <dcterms:modified xsi:type="dcterms:W3CDTF">2020-06-07T19:11:19Z</dcterms:modified>
</cp:coreProperties>
</file>