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2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Nacional</c:v>
                </c:pt>
              </c:strCache>
            </c:strRef>
          </c:tx>
          <c:invertIfNegative val="0"/>
          <c:cat>
            <c:strRef>
              <c:f>Hoja1!$A$2:$A$3</c:f>
              <c:strCache>
                <c:ptCount val="2"/>
                <c:pt idx="0">
                  <c:v>Forestal</c:v>
                </c:pt>
                <c:pt idx="1">
                  <c:v>Pesca</c:v>
                </c:pt>
              </c:strCache>
            </c:strRef>
          </c:cat>
          <c:val>
            <c:numRef>
              <c:f>Hoja1!$B$2:$B$3</c:f>
              <c:numCache>
                <c:formatCode>0.00%</c:formatCode>
                <c:ptCount val="2"/>
                <c:pt idx="0">
                  <c:v>6.2E-2</c:v>
                </c:pt>
                <c:pt idx="1">
                  <c:v>-5.2999999999999999E-2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Bol.2040</c:v>
                </c:pt>
              </c:strCache>
            </c:strRef>
          </c:tx>
          <c:invertIfNegative val="0"/>
          <c:cat>
            <c:strRef>
              <c:f>Hoja1!$A$2:$A$3</c:f>
              <c:strCache>
                <c:ptCount val="2"/>
                <c:pt idx="0">
                  <c:v>Forestal</c:v>
                </c:pt>
                <c:pt idx="1">
                  <c:v>Pesca</c:v>
                </c:pt>
              </c:strCache>
            </c:strRef>
          </c:cat>
          <c:val>
            <c:numRef>
              <c:f>Hoja1!$C$2:$C$3</c:f>
              <c:numCache>
                <c:formatCode>0%</c:formatCode>
                <c:ptCount val="2"/>
                <c:pt idx="0">
                  <c:v>0.1</c:v>
                </c:pt>
                <c:pt idx="1">
                  <c:v>-0.03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Bol. 2070</c:v>
                </c:pt>
              </c:strCache>
            </c:strRef>
          </c:tx>
          <c:invertIfNegative val="0"/>
          <c:cat>
            <c:strRef>
              <c:f>Hoja1!$A$2:$A$3</c:f>
              <c:strCache>
                <c:ptCount val="2"/>
                <c:pt idx="0">
                  <c:v>Forestal</c:v>
                </c:pt>
                <c:pt idx="1">
                  <c:v>Pesca</c:v>
                </c:pt>
              </c:strCache>
            </c:strRef>
          </c:cat>
          <c:val>
            <c:numRef>
              <c:f>Hoja1!$D$2:$D$3</c:f>
              <c:numCache>
                <c:formatCode>0.00%</c:formatCode>
                <c:ptCount val="2"/>
                <c:pt idx="0" formatCode="0%">
                  <c:v>0.3</c:v>
                </c:pt>
                <c:pt idx="1">
                  <c:v>-5.1999999999999998E-2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Bol. 2100</c:v>
                </c:pt>
              </c:strCache>
            </c:strRef>
          </c:tx>
          <c:invertIfNegative val="0"/>
          <c:cat>
            <c:strRef>
              <c:f>Hoja1!$A$2:$A$3</c:f>
              <c:strCache>
                <c:ptCount val="2"/>
                <c:pt idx="0">
                  <c:v>Forestal</c:v>
                </c:pt>
                <c:pt idx="1">
                  <c:v>Pesca</c:v>
                </c:pt>
              </c:strCache>
            </c:strRef>
          </c:cat>
          <c:val>
            <c:numRef>
              <c:f>Hoja1!$E$2:$E$3</c:f>
              <c:numCache>
                <c:formatCode>0.00%</c:formatCode>
                <c:ptCount val="2"/>
                <c:pt idx="0" formatCode="0%">
                  <c:v>0.2</c:v>
                </c:pt>
                <c:pt idx="1">
                  <c:v>-5.1999999999999998E-2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30974968"/>
        <c:axId val="430973792"/>
        <c:axId val="0"/>
      </c:bar3DChart>
      <c:catAx>
        <c:axId val="430974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30973792"/>
        <c:crosses val="autoZero"/>
        <c:auto val="1"/>
        <c:lblAlgn val="ctr"/>
        <c:lblOffset val="100"/>
        <c:noMultiLvlLbl val="0"/>
      </c:catAx>
      <c:valAx>
        <c:axId val="430973792"/>
        <c:scaling>
          <c:orientation val="minMax"/>
          <c:max val="0.5"/>
          <c:min val="-0.1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crossAx val="43097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2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Nacional</c:v>
                </c:pt>
              </c:strCache>
            </c:strRef>
          </c:tx>
          <c:invertIfNegative val="0"/>
          <c:cat>
            <c:strRef>
              <c:f>Hoja1!$A$2</c:f>
              <c:strCache>
                <c:ptCount val="1"/>
                <c:pt idx="0">
                  <c:v>Cierres vias primarias</c:v>
                </c:pt>
              </c:strCache>
            </c:strRef>
          </c:cat>
          <c:val>
            <c:numRef>
              <c:f>Hoja1!$B$2</c:f>
              <c:numCache>
                <c:formatCode>0.00%</c:formatCode>
                <c:ptCount val="1"/>
                <c:pt idx="0">
                  <c:v>5.8999999999999997E-2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Bol.2040</c:v>
                </c:pt>
              </c:strCache>
            </c:strRef>
          </c:tx>
          <c:invertIfNegative val="0"/>
          <c:cat>
            <c:strRef>
              <c:f>Hoja1!$A$2</c:f>
              <c:strCache>
                <c:ptCount val="1"/>
                <c:pt idx="0">
                  <c:v>Cierres vias primarias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Bol. 2070</c:v>
                </c:pt>
              </c:strCache>
            </c:strRef>
          </c:tx>
          <c:invertIfNegative val="0"/>
          <c:cat>
            <c:strRef>
              <c:f>Hoja1!$A$2</c:f>
              <c:strCache>
                <c:ptCount val="1"/>
                <c:pt idx="0">
                  <c:v>Cierres vias primarias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Bol. 2100</c:v>
                </c:pt>
              </c:strCache>
            </c:strRef>
          </c:tx>
          <c:invertIfNegative val="0"/>
          <c:cat>
            <c:strRef>
              <c:f>Hoja1!$A$2</c:f>
              <c:strCache>
                <c:ptCount val="1"/>
                <c:pt idx="0">
                  <c:v>Cierres vias primarias</c:v>
                </c:pt>
              </c:strCache>
            </c:strRef>
          </c:cat>
          <c:val>
            <c:numRef>
              <c:f>Hoja1!$E$2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30965560"/>
        <c:axId val="430967520"/>
        <c:axId val="0"/>
      </c:bar3DChart>
      <c:catAx>
        <c:axId val="430965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30967520"/>
        <c:crosses val="autoZero"/>
        <c:auto val="1"/>
        <c:lblAlgn val="ctr"/>
        <c:lblOffset val="100"/>
        <c:noMultiLvlLbl val="0"/>
      </c:catAx>
      <c:valAx>
        <c:axId val="430967520"/>
        <c:scaling>
          <c:orientation val="minMax"/>
          <c:max val="0.5"/>
          <c:min val="-0.1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crossAx val="430965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20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2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2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13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78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65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50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09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85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2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3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996F-EE0A-43E5-928B-4AFBA0AA585B}" type="datetimeFigureOut">
              <a:rPr lang="es-CO" smtClean="0"/>
              <a:t>17/07/2018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EAE4-CE14-473C-BD2E-0C46FA696A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51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0" y="1132020"/>
            <a:ext cx="11733987" cy="148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93643" y="739442"/>
            <a:ext cx="889937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63" dirty="0">
                <a:latin typeface="Arial" panose="020B0604020202020204" pitchFamily="34" charset="0"/>
                <a:cs typeface="Arial" panose="020B0604020202020204" pitchFamily="34" charset="0"/>
              </a:rPr>
              <a:t>Escenarios de cambio climático para el departamento de Bolívar hasta fin de siglo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68741" y="6358629"/>
            <a:ext cx="10490755" cy="22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78" dirty="0">
                <a:latin typeface="Arial" panose="020B0604020202020204" pitchFamily="34" charset="0"/>
                <a:cs typeface="Arial" panose="020B0604020202020204" pitchFamily="34" charset="0"/>
              </a:rPr>
              <a:t>Fuente: tercera Comunicación de Cambio Climático y los Escenarios de Cambio Climático para Colombia hecho por el instituto de hidrología, meteorología y estudios ambientales (IDEAM) 2015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28246" y="180786"/>
            <a:ext cx="616085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340" b="1" dirty="0">
                <a:latin typeface="Arial" panose="020B0604020202020204" pitchFamily="34" charset="0"/>
                <a:cs typeface="Arial" panose="020B0604020202020204" pitchFamily="34" charset="0"/>
              </a:rPr>
              <a:t>CAMBIO CLIMÁTICO (PRECIPITACIONES)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" t="28804" r="3102" b="9559"/>
          <a:stretch/>
        </p:blipFill>
        <p:spPr bwMode="auto">
          <a:xfrm>
            <a:off x="118229" y="2614543"/>
            <a:ext cx="7874837" cy="353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333810" y="3029633"/>
            <a:ext cx="3518406" cy="29272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Se estima que habrá posibles leves aumentos de precipitaciones de máximo el 10% para el norte del departamento, en particular en la zona costera y el suroriente del mismo. </a:t>
            </a:r>
          </a:p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Con respecto a la reducción de las precipitaciones, Las principales zonas afectadas según los datos arrojados en los escenarios podrán ser aquellas zonas bajas cercanas a las serranías de San Jacinto y Santa Rosa y los municipios de planicie al norte de la Serranía de San Lucas.  La disminución de las precipitaciones podrá llegar a 17,13% para fin de siglo.</a:t>
            </a:r>
          </a:p>
        </p:txBody>
      </p:sp>
    </p:spTree>
    <p:extLst>
      <p:ext uri="{BB962C8B-B14F-4D97-AF65-F5344CB8AC3E}">
        <p14:creationId xmlns:p14="http://schemas.microsoft.com/office/powerpoint/2010/main" val="15390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7" y="2646292"/>
            <a:ext cx="7917812" cy="355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6" y="1168189"/>
            <a:ext cx="11732544" cy="149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587888" y="827959"/>
            <a:ext cx="8899370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Escenarios de cambio climático para el departamento de Bolívar hasta fin de siglo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649928" y="303444"/>
            <a:ext cx="570880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340" b="1" dirty="0">
                <a:latin typeface="Arial" panose="020B0604020202020204" pitchFamily="34" charset="0"/>
                <a:cs typeface="Arial" panose="020B0604020202020204" pitchFamily="34" charset="0"/>
              </a:rPr>
              <a:t>CAMBIO CLIMÁTICO (TEMPERATURA)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034253" y="6212989"/>
            <a:ext cx="10490755" cy="22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78" dirty="0">
                <a:latin typeface="Arial" panose="020B0604020202020204" pitchFamily="34" charset="0"/>
                <a:cs typeface="Arial" panose="020B0604020202020204" pitchFamily="34" charset="0"/>
              </a:rPr>
              <a:t>Fuente: tercera Comunicación de Cambio Climático y los Escenarios de Cambio Climático para Colombia hecho por el instituto de hidrología, meteorología y estudios ambientales (IDEAM) 2015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243842" y="3493270"/>
            <a:ext cx="3636238" cy="191475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Analizando los escenarios generados para el departamento de Bolívar, en los próximos 25 años (2011-2040) la temperatura podrá alcanzar 0,9 °C sobre la actual  Y para fin de siglo puede llegar en promedio 2,2°C. El aumento de temperatura se presentará en  todo el territorio departamental. Sobre la Serranía de San Lucas las diferencias serán menos marcadas.</a:t>
            </a:r>
          </a:p>
        </p:txBody>
      </p:sp>
    </p:spTree>
    <p:extLst>
      <p:ext uri="{BB962C8B-B14F-4D97-AF65-F5344CB8AC3E}">
        <p14:creationId xmlns:p14="http://schemas.microsoft.com/office/powerpoint/2010/main" val="18444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46645" y="831200"/>
            <a:ext cx="5252453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70" b="1" dirty="0">
                <a:latin typeface="Arial" panose="020B0604020202020204" pitchFamily="34" charset="0"/>
                <a:cs typeface="Arial" panose="020B0604020202020204" pitchFamily="34" charset="0"/>
              </a:rPr>
              <a:t>Impactos de productividad en el sector ganadero:</a:t>
            </a:r>
          </a:p>
          <a:p>
            <a:pPr algn="ctr"/>
            <a:r>
              <a:rPr lang="es-CO" sz="1170" b="1" dirty="0">
                <a:latin typeface="Arial" panose="020B0604020202020204" pitchFamily="34" charset="0"/>
                <a:cs typeface="Arial" panose="020B0604020202020204" pitchFamily="34" charset="0"/>
              </a:rPr>
              <a:t> Cambio porcentual en producción de carne y leche con respecto a 1976-2011 Promedio multi-escenario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72916" y="6385316"/>
            <a:ext cx="6085938" cy="227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878" dirty="0">
                <a:latin typeface="Arial" panose="020B0604020202020204" pitchFamily="34" charset="0"/>
                <a:cs typeface="Arial" panose="020B0604020202020204" pitchFamily="34" charset="0"/>
              </a:rPr>
              <a:t>Fuente: Sistema de Información Ambiental de Colombia (SIAC) – virtual, consultado en 2018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496434" y="379855"/>
            <a:ext cx="3624582" cy="407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2048" b="1" dirty="0">
                <a:latin typeface="Arial" panose="020B0604020202020204" pitchFamily="34" charset="0"/>
                <a:cs typeface="Arial" panose="020B0604020202020204" pitchFamily="34" charset="0"/>
              </a:rPr>
              <a:t>IMPACTOS SECTORIALES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5" y="1428324"/>
            <a:ext cx="5539009" cy="2052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6109866" y="1465817"/>
            <a:ext cx="5345102" cy="17122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Con respecto al histórico (1976 – 2011), la  productividad en el sector ganadero del departamento de Bolívar puede llegar a ser una de las más afectadas debido a  la posible disminución de temperatura y reducción de precipitaciones en el periodo 2011-2100. </a:t>
            </a:r>
          </a:p>
          <a:p>
            <a:pPr algn="just"/>
            <a:endParaRPr lang="es-CO" sz="131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A nivel nacional </a:t>
            </a:r>
            <a:r>
              <a:rPr lang="es-CO" sz="1316" b="1" dirty="0">
                <a:latin typeface="Arial" panose="020B0604020202020204" pitchFamily="34" charset="0"/>
                <a:cs typeface="Arial" panose="020B0604020202020204" pitchFamily="34" charset="0"/>
              </a:rPr>
              <a:t>1,6% </a:t>
            </a:r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será la reducción de la productividad de carne y leche en el periodo 2011-2100 con respecto al histórico (1976 – 2011).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1" y="4250344"/>
            <a:ext cx="5606983" cy="1945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520671" y="3589322"/>
            <a:ext cx="5192226" cy="2724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Con respecto al histórico observado, la  productividad en el sector Agrícola del departamento de Bolívar puede llegar a ser una de las más afectadas debido a  la posible disminución de temperatura y reducción de precipitaciones obtenida en la proyección 2011-2100. Por otra parte, el aumento de la temperatura puede llegar a afectar los ecosistemas asociados a las serranías, así como los cultivos de pancoger.</a:t>
            </a:r>
          </a:p>
          <a:p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Se puede observar  que en el territorio Nacional, 7,4% será la reducción de los rendimientos agrícolas de los principales cultivos en el periodo 2011-2100 con respecto al histórico (1976 – 2011)</a:t>
            </a:r>
          </a:p>
          <a:p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14,8% se reducirá el rendimiento del cultivo de papa, 0,2% aumentará el rendimiento del cultivo de arroz y 21,6% se reducirá el rendimiento del cultivo de maíz.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4704" y="3671195"/>
            <a:ext cx="5076336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170" b="1" dirty="0">
                <a:latin typeface="Arial" panose="020B0604020202020204" pitchFamily="34" charset="0"/>
                <a:cs typeface="Arial" panose="020B0604020202020204" pitchFamily="34" charset="0"/>
              </a:rPr>
              <a:t>Impactos en rendimientos agrícolas: </a:t>
            </a:r>
          </a:p>
          <a:p>
            <a:pPr algn="ctr"/>
            <a:r>
              <a:rPr lang="es-CO" sz="1170" b="1" dirty="0">
                <a:latin typeface="Arial" panose="020B0604020202020204" pitchFamily="34" charset="0"/>
                <a:cs typeface="Arial" panose="020B0604020202020204" pitchFamily="34" charset="0"/>
              </a:rPr>
              <a:t>Cambio porcentual en rendimientos agrícolas con respecto a línea base 2000-2010. Promedio multi-escenario</a:t>
            </a:r>
          </a:p>
        </p:txBody>
      </p:sp>
    </p:spTree>
    <p:extLst>
      <p:ext uri="{BB962C8B-B14F-4D97-AF65-F5344CB8AC3E}">
        <p14:creationId xmlns:p14="http://schemas.microsoft.com/office/powerpoint/2010/main" val="30401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64498" y="1188197"/>
            <a:ext cx="5883925" cy="9022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Con respecto al histórico observado, el impacto de productividad forestal del departamento de Bolívar será positivo en la proyección 2011-2100. a nivel nacional el aumento productivo anual podrá llegar en promedio al </a:t>
            </a:r>
            <a:r>
              <a:rPr lang="es-CO" sz="1316" b="1" dirty="0">
                <a:latin typeface="Arial" panose="020B0604020202020204" pitchFamily="34" charset="0"/>
                <a:cs typeface="Arial" panose="020B0604020202020204" pitchFamily="34" charset="0"/>
              </a:rPr>
              <a:t>6.2% </a:t>
            </a:r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y en Bolívar de </a:t>
            </a:r>
            <a:r>
              <a:rPr lang="es-CO" sz="1316" b="1" dirty="0">
                <a:latin typeface="Arial" panose="020B0604020202020204" pitchFamily="34" charset="0"/>
                <a:cs typeface="Arial" panose="020B0604020202020204" pitchFamily="34" charset="0"/>
              </a:rPr>
              <a:t>10 a 35%</a:t>
            </a:r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 aproximadamente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010086" y="5033743"/>
            <a:ext cx="5881603" cy="1104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productividad en el sector pesca en el departamento de Bolívar se verá reducida según la proyección 2011-2100. A nivel nacional la disminución de la carga pesquera podrá llegar al 5.3% y en Bolívar del 2.8 al 3.0% aproximadamente en el periodo 2011-2040 y del 3.0 al 5.2% en los dos periodos posteriores.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1" y="1508816"/>
            <a:ext cx="5477576" cy="1807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1" y="4228510"/>
            <a:ext cx="5477576" cy="2056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276850" y="280045"/>
            <a:ext cx="411894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2340" b="1" dirty="0">
                <a:latin typeface="Arial" panose="020B0604020202020204" pitchFamily="34" charset="0"/>
                <a:cs typeface="Arial" panose="020B0604020202020204" pitchFamily="34" charset="0"/>
              </a:rPr>
              <a:t>IMPACTOS SECTORIALES 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772916" y="6385316"/>
            <a:ext cx="6085938" cy="227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878" dirty="0">
                <a:latin typeface="Arial" panose="020B0604020202020204" pitchFamily="34" charset="0"/>
                <a:cs typeface="Arial" panose="020B0604020202020204" pitchFamily="34" charset="0"/>
              </a:rPr>
              <a:t>Fuente: Sistema de Información Ambiental de Colombia (SIAC) – virtual, consultado en 2018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8561" y="3800843"/>
            <a:ext cx="6085938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1170" dirty="0">
                <a:latin typeface="Arial" panose="020B0604020202020204" pitchFamily="34" charset="0"/>
                <a:cs typeface="Arial" panose="020B0604020202020204" pitchFamily="34" charset="0"/>
              </a:rPr>
              <a:t>Impactos de productividad en el sector pesca: Cambio del peso de los desembarcos con respecto a 2006-2010. Promedio multi-escenario.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8561" y="1064399"/>
            <a:ext cx="6085938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1170" dirty="0">
                <a:latin typeface="Arial" panose="020B0604020202020204" pitchFamily="34" charset="0"/>
                <a:cs typeface="Arial" panose="020B0604020202020204" pitchFamily="34" charset="0"/>
              </a:rPr>
              <a:t>Impactos de productividad en el sector forestal: Cambio porcentual de producción potencial con respecto a línea base. Promedio multi-escenario</a:t>
            </a:r>
          </a:p>
        </p:txBody>
      </p:sp>
      <p:graphicFrame>
        <p:nvGraphicFramePr>
          <p:cNvPr id="16" name="15 Gráfico"/>
          <p:cNvGraphicFramePr/>
          <p:nvPr>
            <p:extLst/>
          </p:nvPr>
        </p:nvGraphicFramePr>
        <p:xfrm>
          <a:off x="6724358" y="2412525"/>
          <a:ext cx="4453058" cy="221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7270221" y="2119910"/>
            <a:ext cx="405431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63" b="1" dirty="0">
                <a:latin typeface="Arial" panose="020B0604020202020204" pitchFamily="34" charset="0"/>
                <a:cs typeface="Arial" panose="020B0604020202020204" pitchFamily="34" charset="0"/>
              </a:rPr>
              <a:t>Escenarios Nacionales vs Departamentales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6010086" y="4595885"/>
            <a:ext cx="6085938" cy="362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878" dirty="0">
                <a:latin typeface="Arial" panose="020B0604020202020204" pitchFamily="34" charset="0"/>
                <a:cs typeface="Arial" panose="020B0604020202020204" pitchFamily="34" charset="0"/>
              </a:rPr>
              <a:t>Fuente: Elaboración propia teniendo en cuenta  la información del Sistema de Información Ambiental de Colombia (SIAC) – virtual, consultado en 2018</a:t>
            </a:r>
          </a:p>
        </p:txBody>
      </p:sp>
    </p:spTree>
    <p:extLst>
      <p:ext uri="{BB962C8B-B14F-4D97-AF65-F5344CB8AC3E}">
        <p14:creationId xmlns:p14="http://schemas.microsoft.com/office/powerpoint/2010/main" val="42544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8" y="1613144"/>
            <a:ext cx="5757999" cy="2231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71848" y="4195149"/>
            <a:ext cx="6085938" cy="1104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Con respecto al histórico observado, aproximadamente un  </a:t>
            </a:r>
            <a:r>
              <a:rPr lang="es-CO" sz="1316" b="1" dirty="0">
                <a:latin typeface="Arial" panose="020B0604020202020204" pitchFamily="34" charset="0"/>
                <a:cs typeface="Arial" panose="020B0604020202020204" pitchFamily="34" charset="0"/>
              </a:rPr>
              <a:t>5,9% </a:t>
            </a:r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en promedio de tiempo se presentarían cierres de la red vial nacional primaria y de </a:t>
            </a:r>
            <a:r>
              <a:rPr lang="es-CO" sz="1316" b="1" dirty="0">
                <a:latin typeface="Arial" panose="020B0604020202020204" pitchFamily="34" charset="0"/>
                <a:cs typeface="Arial" panose="020B0604020202020204" pitchFamily="34" charset="0"/>
              </a:rPr>
              <a:t>2 a 4% </a:t>
            </a:r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en el departamento de Bolívar en el periodo 2011 2100.</a:t>
            </a:r>
          </a:p>
          <a:p>
            <a:pPr algn="just"/>
            <a:r>
              <a:rPr lang="es-CO" sz="1316" dirty="0">
                <a:latin typeface="Arial" panose="020B0604020202020204" pitchFamily="34" charset="0"/>
                <a:cs typeface="Arial" panose="020B0604020202020204" pitchFamily="34" charset="0"/>
              </a:rPr>
              <a:t>Los Impactos en productividad de carretero serán por la reducción estimada de la disponibilidad de la red vial primaria.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8797" y="1134603"/>
            <a:ext cx="6085938" cy="4524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1170" dirty="0">
                <a:latin typeface="Arial" panose="020B0604020202020204" pitchFamily="34" charset="0"/>
                <a:cs typeface="Arial" panose="020B0604020202020204" pitchFamily="34" charset="0"/>
              </a:rPr>
              <a:t>Impactos en el transporte: Reducción estimada de la disponibilidad de la red vial primaria promedio multi-escenario (porcentaje del tiempo)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374373" y="280044"/>
            <a:ext cx="411894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2340" b="1" dirty="0">
                <a:latin typeface="Arial" panose="020B0604020202020204" pitchFamily="34" charset="0"/>
                <a:cs typeface="Arial" panose="020B0604020202020204" pitchFamily="34" charset="0"/>
              </a:rPr>
              <a:t>IMPACTOS SECTORIALES 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772916" y="6385316"/>
            <a:ext cx="6085938" cy="227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878" dirty="0">
                <a:latin typeface="Arial" panose="020B0604020202020204" pitchFamily="34" charset="0"/>
                <a:cs typeface="Arial" panose="020B0604020202020204" pitchFamily="34" charset="0"/>
              </a:rPr>
              <a:t>Fuente: Sistema de Información Ambiental de Colombia (SIAC) – virtual, consultado en 2018</a:t>
            </a:r>
          </a:p>
        </p:txBody>
      </p:sp>
      <p:graphicFrame>
        <p:nvGraphicFramePr>
          <p:cNvPr id="9" name="8 Gráfico"/>
          <p:cNvGraphicFramePr/>
          <p:nvPr>
            <p:extLst/>
          </p:nvPr>
        </p:nvGraphicFramePr>
        <p:xfrm>
          <a:off x="6770683" y="2592086"/>
          <a:ext cx="4723145" cy="250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7584930" y="2173130"/>
            <a:ext cx="353334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63" b="1" dirty="0">
                <a:latin typeface="Arial" panose="020B0604020202020204" pitchFamily="34" charset="0"/>
                <a:cs typeface="Arial" panose="020B0604020202020204" pitchFamily="34" charset="0"/>
              </a:rPr>
              <a:t>Escenario Nacional vs Departamental</a:t>
            </a:r>
          </a:p>
        </p:txBody>
      </p:sp>
      <p:sp>
        <p:nvSpPr>
          <p:cNvPr id="11" name="10 Rectángulo"/>
          <p:cNvSpPr/>
          <p:nvPr/>
        </p:nvSpPr>
        <p:spPr>
          <a:xfrm rot="5400000">
            <a:off x="8772398" y="3288188"/>
            <a:ext cx="6085938" cy="4973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1316" dirty="0"/>
              <a:t>Fuente: Elaboración propia teniendo en cuenta  la información del Sistema de Información Ambiental de Colombia (SIAC) – virtual, consultado en 2018</a:t>
            </a:r>
          </a:p>
        </p:txBody>
      </p:sp>
    </p:spTree>
    <p:extLst>
      <p:ext uri="{BB962C8B-B14F-4D97-AF65-F5344CB8AC3E}">
        <p14:creationId xmlns:p14="http://schemas.microsoft.com/office/powerpoint/2010/main" val="9285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BEYSIS TATIANA</dc:creator>
  <cp:lastModifiedBy>BEYSIS TATIANA</cp:lastModifiedBy>
  <cp:revision>1</cp:revision>
  <dcterms:created xsi:type="dcterms:W3CDTF">2018-07-18T04:50:04Z</dcterms:created>
  <dcterms:modified xsi:type="dcterms:W3CDTF">2018-07-18T04:50:27Z</dcterms:modified>
</cp:coreProperties>
</file>