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1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0" y="5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c4718ee16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gc4718ee16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588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2404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464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14451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8866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74292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7978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75820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97256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4534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97567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6062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84015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5716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07202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6861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321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374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6472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3154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6406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299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6972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556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range" type="tx">
  <p:cSld name="TITLE_AND_BODY">
    <p:bg>
      <p:bgPr>
        <a:gradFill>
          <a:gsLst>
            <a:gs pos="0">
              <a:srgbClr val="F67F00"/>
            </a:gs>
            <a:gs pos="100000">
              <a:srgbClr val="FFAE3B"/>
            </a:gs>
          </a:gsLst>
          <a:lin ang="7465411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333137" y="1118462"/>
            <a:ext cx="11934523" cy="444507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48925" y="118500"/>
            <a:ext cx="5631300" cy="13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 b="0"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00"/>
              <a:buNone/>
              <a:defRPr sz="8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00"/>
              <a:buNone/>
              <a:defRPr sz="8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00"/>
              <a:buNone/>
              <a:defRPr sz="8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00"/>
              <a:buNone/>
              <a:defRPr sz="8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00"/>
              <a:buNone/>
              <a:defRPr sz="8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00"/>
              <a:buNone/>
              <a:defRPr sz="8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00"/>
              <a:buNone/>
              <a:defRPr sz="8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00"/>
              <a:buNone/>
              <a:defRPr sz="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1"/>
          </p:nvPr>
        </p:nvSpPr>
        <p:spPr>
          <a:xfrm>
            <a:off x="448922" y="1840706"/>
            <a:ext cx="7810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None/>
              <a:defRPr/>
            </a:lvl9pPr>
          </a:lstStyle>
          <a:p>
            <a:endParaRPr/>
          </a:p>
        </p:txBody>
      </p:sp>
      <p:pic>
        <p:nvPicPr>
          <p:cNvPr id="15" name="Google Shape;15;p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72071" y="359811"/>
            <a:ext cx="1637378" cy="42192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709450" y="4822031"/>
            <a:ext cx="206100" cy="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1300"/>
              <a:buNone/>
              <a:defRPr sz="2400">
                <a:solidFill>
                  <a:srgbClr val="FF9400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3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3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3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3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3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3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3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439845" y="1066280"/>
            <a:ext cx="8264400" cy="3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L="457200" lvl="0" indent="-31115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Char char="●"/>
              <a:defRPr/>
            </a:lvl1pPr>
            <a:lvl2pPr marL="914400" lvl="1" indent="-31115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Char char="○"/>
              <a:defRPr/>
            </a:lvl2pPr>
            <a:lvl3pPr marL="1371600" lvl="2" indent="-31115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Char char="■"/>
              <a:defRPr/>
            </a:lvl3pPr>
            <a:lvl4pPr marL="1828800" lvl="3" indent="-31115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Char char="●"/>
              <a:defRPr/>
            </a:lvl4pPr>
            <a:lvl5pPr marL="2286000" lvl="4" indent="-31115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Char char="○"/>
              <a:defRPr/>
            </a:lvl5pPr>
            <a:lvl6pPr marL="2743200" lvl="5" indent="-31115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Char char="■"/>
              <a:defRPr/>
            </a:lvl6pPr>
            <a:lvl7pPr marL="3200400" lvl="6" indent="-31115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Char char="●"/>
              <a:defRPr/>
            </a:lvl7pPr>
            <a:lvl8pPr marL="3657600" lvl="7" indent="-31115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Char char="○"/>
              <a:defRPr/>
            </a:lvl8pPr>
            <a:lvl9pPr marL="4114800" lvl="8" indent="-31115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4363668" y="4321968"/>
            <a:ext cx="206100" cy="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5">
            <a:alphaModFix/>
          </a:blip>
          <a:srcRect t="59" b="59"/>
          <a:stretch/>
        </p:blipFill>
        <p:spPr>
          <a:xfrm>
            <a:off x="333137" y="1118462"/>
            <a:ext cx="11934523" cy="444507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p1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68462" y="359810"/>
            <a:ext cx="1635792" cy="42152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39845" y="1066280"/>
            <a:ext cx="8264400" cy="3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74900" y="4822031"/>
            <a:ext cx="206100" cy="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1pPr>
            <a:lvl2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2pPr>
            <a:lvl3pPr marL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3pPr>
            <a:lvl4pPr marL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4pPr>
            <a:lvl5pPr marL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5pPr>
            <a:lvl6pPr marL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6pPr>
            <a:lvl7pPr marL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7pPr>
            <a:lvl8pPr marL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8pPr>
            <a:lvl9pPr marL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48924" y="440266"/>
            <a:ext cx="6561475" cy="1710267"/>
          </a:xfrm>
          <a:prstGeom prst="rect">
            <a:avLst/>
          </a:prstGeom>
        </p:spPr>
        <p:txBody>
          <a:bodyPr spcFirstLastPara="1" wrap="square" lIns="19025" tIns="19025" rIns="19025" bIns="190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dirty="0" smtClean="0"/>
              <a:t>Шаблон проектирования</a:t>
            </a:r>
            <a:br>
              <a:rPr lang="ru-RU" sz="4000" b="1" dirty="0" smtClean="0"/>
            </a:br>
            <a:r>
              <a:rPr lang="en-US" sz="4000" b="1" dirty="0" smtClean="0"/>
              <a:t>Singleton</a:t>
            </a:r>
            <a:endParaRPr sz="4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 dirty="0"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48922" y="1840706"/>
            <a:ext cx="7810500" cy="4464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smtClean="0"/>
              <a:t>2 </a:t>
            </a:r>
            <a:r>
              <a:rPr lang="ru-RU" sz="2200" dirty="0" smtClean="0"/>
              <a:t>октября 2023 г.</a:t>
            </a:r>
            <a:endParaRPr sz="2200" dirty="0"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709450" y="482203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1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lvl="0"/>
            <a:r>
              <a:rPr lang="ru-RU" b="0" dirty="0" smtClean="0"/>
              <a:t>Реализация </a:t>
            </a:r>
            <a:r>
              <a:rPr lang="ru-RU" b="0" dirty="0"/>
              <a:t>паттерна в библиотеке классов</a:t>
            </a:r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10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39846" y="1066280"/>
            <a:ext cx="4267622" cy="37503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 err="1" smtClean="0"/>
              <a:t>LoggerLibrary</a:t>
            </a:r>
            <a:endParaRPr lang="en-US" sz="2400" b="1" dirty="0" smtClean="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Проект </a:t>
            </a:r>
            <a:r>
              <a:rPr lang="ru-RU" dirty="0" err="1"/>
              <a:t>LoggerLibrary</a:t>
            </a:r>
            <a:r>
              <a:rPr lang="ru-RU" dirty="0"/>
              <a:t> представляет собой библиотеку классов, которая содержит реализацию паттерна </a:t>
            </a:r>
            <a:r>
              <a:rPr lang="ru-RU" dirty="0" err="1"/>
              <a:t>Singleton</a:t>
            </a:r>
            <a:r>
              <a:rPr lang="ru-RU" dirty="0"/>
              <a:t> для создания и управления единственным экземпляром логгера. </a:t>
            </a:r>
            <a:endParaRPr lang="en-US" dirty="0" smtClean="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Этот </a:t>
            </a:r>
            <a:r>
              <a:rPr lang="ru-RU" dirty="0"/>
              <a:t>логгер может использоваться в приложениях для записи сообщений в </a:t>
            </a:r>
            <a:r>
              <a:rPr lang="ru-RU" dirty="0" smtClean="0"/>
              <a:t>консоль и в текстовый файл</a:t>
            </a:r>
            <a:r>
              <a:rPr lang="en-US" dirty="0"/>
              <a:t>.</a:t>
            </a:r>
            <a:endParaRPr lang="ru-RU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725" y="1347595"/>
            <a:ext cx="2448267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90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lvl="0"/>
            <a:r>
              <a:rPr lang="ru-RU" b="0" dirty="0" smtClean="0"/>
              <a:t>Реализация </a:t>
            </a:r>
            <a:r>
              <a:rPr lang="ru-RU" b="0" dirty="0"/>
              <a:t>паттерна в библиотеке классов</a:t>
            </a:r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11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39844" y="1066280"/>
            <a:ext cx="8264405" cy="37503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 err="1" smtClean="0"/>
              <a:t>Logger.cs</a:t>
            </a:r>
            <a:endParaRPr lang="en-US" sz="2400" b="1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357" y="1748718"/>
            <a:ext cx="6287377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4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lvl="0"/>
            <a:r>
              <a:rPr lang="ru-RU" b="0" dirty="0" smtClean="0"/>
              <a:t>Реализация </a:t>
            </a:r>
            <a:r>
              <a:rPr lang="ru-RU" b="0" dirty="0"/>
              <a:t>паттерна в библиотеке классов</a:t>
            </a:r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12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39844" y="1066280"/>
            <a:ext cx="8264405" cy="37503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 err="1" smtClean="0"/>
              <a:t>Logger.cs</a:t>
            </a:r>
            <a:r>
              <a:rPr lang="ru-RU" sz="2400" b="1" dirty="0" smtClean="0"/>
              <a:t> (продолжение)</a:t>
            </a:r>
            <a:endParaRPr lang="en-US" sz="2400" b="1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841" y="1561316"/>
            <a:ext cx="5507601" cy="325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3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lvl="0"/>
            <a:r>
              <a:rPr lang="ru-RU" b="0" dirty="0" smtClean="0"/>
              <a:t>Реализация </a:t>
            </a:r>
            <a:r>
              <a:rPr lang="ru-RU" b="0" dirty="0"/>
              <a:t>паттерна в библиотеке классов</a:t>
            </a:r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13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39844" y="1066280"/>
            <a:ext cx="8264405" cy="37503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 err="1" smtClean="0"/>
              <a:t>FileLogger.cs</a:t>
            </a:r>
            <a:endParaRPr lang="en-US" sz="2400" b="1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530" y="1361254"/>
            <a:ext cx="5253279" cy="345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7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lvl="0"/>
            <a:r>
              <a:rPr lang="ru-RU" b="0" dirty="0"/>
              <a:t>Д</a:t>
            </a:r>
            <a:r>
              <a:rPr lang="ru-RU" b="0" dirty="0" smtClean="0"/>
              <a:t>емонстрация </a:t>
            </a:r>
            <a:r>
              <a:rPr lang="ru-RU" b="0" dirty="0"/>
              <a:t>работы в консольном приложении</a:t>
            </a:r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14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39846" y="1066280"/>
            <a:ext cx="4267622" cy="37503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 err="1" smtClean="0"/>
              <a:t>ConsoleAppLogger</a:t>
            </a:r>
            <a:endParaRPr lang="en-US" sz="2400" b="1" dirty="0" smtClean="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Проект </a:t>
            </a:r>
            <a:r>
              <a:rPr lang="ru-RU" dirty="0" err="1"/>
              <a:t>ConsoleAppLogger</a:t>
            </a:r>
            <a:r>
              <a:rPr lang="ru-RU" dirty="0"/>
              <a:t> представляет собой консольное приложение, которое использует библиотеку </a:t>
            </a:r>
            <a:r>
              <a:rPr lang="ru-RU" dirty="0" err="1"/>
              <a:t>LoggerLibrary</a:t>
            </a:r>
            <a:r>
              <a:rPr lang="ru-RU" dirty="0"/>
              <a:t> для </a:t>
            </a:r>
            <a:r>
              <a:rPr lang="ru-RU" dirty="0" err="1"/>
              <a:t>логгирования</a:t>
            </a:r>
            <a:r>
              <a:rPr lang="ru-RU" dirty="0"/>
              <a:t> сообщений. </a:t>
            </a:r>
            <a:endParaRPr lang="en-US" dirty="0" smtClean="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Конкретно</a:t>
            </a:r>
            <a:r>
              <a:rPr lang="ru-RU" dirty="0"/>
              <a:t>, оно создает экземпляр класса </a:t>
            </a:r>
            <a:r>
              <a:rPr lang="ru-RU" dirty="0" err="1"/>
              <a:t>Logger</a:t>
            </a:r>
            <a:r>
              <a:rPr lang="ru-RU" dirty="0"/>
              <a:t>, который записывает сообщения как в консоль, так и в текстовый файл.</a:t>
            </a:r>
            <a:endParaRPr lang="ru-RU" sz="24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0" y="1019966"/>
            <a:ext cx="3124200" cy="2167277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4413128" y="3187243"/>
            <a:ext cx="4572000" cy="142192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20000"/>
              </a:lnSpc>
              <a:buClr>
                <a:srgbClr val="4D4E4F"/>
              </a:buClr>
              <a:buSzPts val="1300"/>
            </a:pPr>
            <a:r>
              <a:rPr lang="ru-RU" sz="1800" dirty="0" smtClean="0">
                <a:solidFill>
                  <a:srgbClr val="4D4E4F"/>
                </a:solidFill>
              </a:rPr>
              <a:t>Также, в проекте реализована обработка события </a:t>
            </a:r>
            <a:r>
              <a:rPr lang="en-US" sz="1800" dirty="0" err="1" smtClean="0">
                <a:solidFill>
                  <a:srgbClr val="4D4E4F"/>
                </a:solidFill>
              </a:rPr>
              <a:t>ValueChanged</a:t>
            </a:r>
            <a:r>
              <a:rPr lang="ru-RU" sz="1800" dirty="0">
                <a:solidFill>
                  <a:srgbClr val="4D4E4F"/>
                </a:solidFill>
              </a:rPr>
              <a:t> </a:t>
            </a:r>
            <a:r>
              <a:rPr lang="ru-RU" sz="1800" dirty="0" smtClean="0">
                <a:solidFill>
                  <a:srgbClr val="4D4E4F"/>
                </a:solidFill>
              </a:rPr>
              <a:t>для основной переменной, по которой создается журнал логов.</a:t>
            </a:r>
            <a:endParaRPr lang="ru-RU" sz="2400" b="1" dirty="0">
              <a:solidFill>
                <a:srgbClr val="4D4E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01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lvl="0"/>
            <a:r>
              <a:rPr lang="ru-RU" b="0" dirty="0"/>
              <a:t>Демонстрация работы в консольном приложении</a:t>
            </a:r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15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39844" y="1066280"/>
            <a:ext cx="8264405" cy="37503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 err="1" smtClean="0"/>
              <a:t>Program.cs</a:t>
            </a:r>
            <a:endParaRPr lang="en-US" sz="2400" b="1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83" y="1229899"/>
            <a:ext cx="5458850" cy="358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5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lvl="0"/>
            <a:r>
              <a:rPr lang="ru-RU" b="0" dirty="0"/>
              <a:t>Демонстрация работы в консольном приложении</a:t>
            </a:r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16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39844" y="1066280"/>
            <a:ext cx="8264405" cy="37503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 err="1" smtClean="0"/>
              <a:t>Program.cs</a:t>
            </a:r>
            <a:r>
              <a:rPr lang="en-US" sz="2400" b="1" dirty="0" smtClean="0"/>
              <a:t> (</a:t>
            </a:r>
            <a:r>
              <a:rPr lang="ru-RU" sz="2400" b="1" dirty="0" smtClean="0"/>
              <a:t>продолжение</a:t>
            </a:r>
            <a:r>
              <a:rPr lang="en-US" sz="2400" b="1" dirty="0" smtClean="0"/>
              <a:t>)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61" y="2066288"/>
            <a:ext cx="8745170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lvl="0"/>
            <a:r>
              <a:rPr lang="ru-RU" b="0" dirty="0"/>
              <a:t>Демонстрация работы в консольном приложении</a:t>
            </a:r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17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39844" y="1066280"/>
            <a:ext cx="8264405" cy="37503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 err="1"/>
              <a:t>VariableWatcher.cs</a:t>
            </a:r>
            <a:endParaRPr lang="en-US" sz="2400" b="1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846" y="1570639"/>
            <a:ext cx="6055754" cy="324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63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lvl="0"/>
            <a:r>
              <a:rPr lang="ru-RU" b="0" dirty="0"/>
              <a:t>Демонстрация работы в консольном приложении</a:t>
            </a:r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18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39844" y="1066280"/>
            <a:ext cx="8264405" cy="37503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 err="1" smtClean="0"/>
              <a:t>VariableWatcher.cs</a:t>
            </a:r>
            <a:r>
              <a:rPr lang="en-US" sz="2400" b="1" dirty="0" smtClean="0"/>
              <a:t> (</a:t>
            </a:r>
            <a:r>
              <a:rPr lang="ru-RU" sz="2400" b="1" dirty="0" smtClean="0"/>
              <a:t>продолжение</a:t>
            </a:r>
            <a:r>
              <a:rPr lang="en-US" sz="2400" b="1" dirty="0" smtClean="0"/>
              <a:t>)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206" y="1831790"/>
            <a:ext cx="6001588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lvl="0"/>
            <a:r>
              <a:rPr lang="ru-RU" b="0" dirty="0"/>
              <a:t>Демонстрация работы в консольном приложении</a:t>
            </a:r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19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39844" y="1066280"/>
            <a:ext cx="8264405" cy="37503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b="1" dirty="0" smtClean="0"/>
              <a:t>Запущенное приложение</a:t>
            </a:r>
            <a:endParaRPr lang="en-US" sz="2400" b="1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18" y="1687329"/>
            <a:ext cx="6588973" cy="273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0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lvl="0"/>
            <a:r>
              <a:rPr lang="ru-RU" b="0" dirty="0"/>
              <a:t>П</a:t>
            </a:r>
            <a:r>
              <a:rPr lang="ru-RU" b="0" dirty="0" smtClean="0"/>
              <a:t>онятие </a:t>
            </a:r>
            <a:r>
              <a:rPr lang="ru-RU" b="0" dirty="0"/>
              <a:t>паттерна</a:t>
            </a:r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2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39845" y="1066280"/>
            <a:ext cx="8264400" cy="37503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b="1" dirty="0"/>
              <a:t>Что такое </a:t>
            </a:r>
            <a:r>
              <a:rPr lang="ru-RU" sz="2400" b="1" dirty="0" smtClean="0"/>
              <a:t>паттерны?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При создании программных систем перед разработчиками часто встает проблема выбора тех или иных проектных решений. </a:t>
            </a:r>
            <a:endParaRPr lang="ru-RU" dirty="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П</a:t>
            </a:r>
            <a:r>
              <a:rPr lang="ru-RU" dirty="0" smtClean="0"/>
              <a:t>очти </a:t>
            </a:r>
            <a:r>
              <a:rPr lang="ru-RU" dirty="0"/>
              <a:t>наверняка подобные задачи уже решались ранее и уже существуют хорошо продуманные элегантные решения, составленные экспертами. </a:t>
            </a:r>
            <a:endParaRPr lang="ru-RU" dirty="0" smtClean="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Если </a:t>
            </a:r>
            <a:r>
              <a:rPr lang="ru-RU" dirty="0"/>
              <a:t>эти решения описать и систематизировать в каталоги, то они станут доступными менее опытным разработчикам, которые после изучения смогут использовать их как шаблоны или образцы для решения задач подобного класса. </a:t>
            </a:r>
            <a:endParaRPr lang="ru-RU" dirty="0" smtClean="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Паттерны </a:t>
            </a:r>
            <a:r>
              <a:rPr lang="ru-RU" dirty="0"/>
              <a:t>как раз описывают решения таких повторяющихся задач.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lvl="0"/>
            <a:r>
              <a:rPr lang="ru-RU" b="0" dirty="0"/>
              <a:t>Демонстрация работы в консольном приложении</a:t>
            </a:r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20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39844" y="1066280"/>
            <a:ext cx="8264405" cy="37503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/>
              <a:t>l</a:t>
            </a:r>
            <a:r>
              <a:rPr lang="en-US" sz="2400" b="1" dirty="0" smtClean="0"/>
              <a:t>og.txt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93" y="1939062"/>
            <a:ext cx="7925906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3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lvl="0"/>
            <a:r>
              <a:rPr lang="en-US" b="0" dirty="0"/>
              <a:t>U</a:t>
            </a:r>
            <a:r>
              <a:rPr lang="en-US" b="0" dirty="0" smtClean="0"/>
              <a:t>nit-</a:t>
            </a:r>
            <a:r>
              <a:rPr lang="ru-RU" b="0" dirty="0"/>
              <a:t>тестирование методов классов</a:t>
            </a:r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21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39845" y="1066280"/>
            <a:ext cx="4340499" cy="37503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 err="1" smtClean="0"/>
              <a:t>LoggerLibraryTests</a:t>
            </a:r>
            <a:endParaRPr lang="en-US" sz="24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Проект </a:t>
            </a:r>
            <a:r>
              <a:rPr lang="ru-RU" dirty="0" err="1"/>
              <a:t>LoggerLibraryTests</a:t>
            </a:r>
            <a:r>
              <a:rPr lang="ru-RU" dirty="0"/>
              <a:t> представляет собой набор юнит-тестов, разработанных с использованием библиотеки </a:t>
            </a:r>
            <a:r>
              <a:rPr lang="ru-RU" dirty="0" err="1"/>
              <a:t>NUnit</a:t>
            </a:r>
            <a:r>
              <a:rPr lang="ru-RU" dirty="0"/>
              <a:t>, для тестирования функциональности класса </a:t>
            </a:r>
            <a:r>
              <a:rPr lang="ru-RU" dirty="0" err="1"/>
              <a:t>Logger</a:t>
            </a:r>
            <a:r>
              <a:rPr lang="ru-RU" dirty="0"/>
              <a:t> из библиотеки </a:t>
            </a:r>
            <a:r>
              <a:rPr lang="ru-RU" dirty="0" err="1"/>
              <a:t>LoggerLibrary</a:t>
            </a:r>
            <a:r>
              <a:rPr lang="ru-RU" dirty="0"/>
              <a:t>. Эти тесты проверяют корректность реализации паттерна </a:t>
            </a:r>
            <a:r>
              <a:rPr lang="ru-RU" dirty="0" err="1"/>
              <a:t>Singleton</a:t>
            </a:r>
            <a:r>
              <a:rPr lang="ru-RU" dirty="0"/>
              <a:t> и методов класса </a:t>
            </a:r>
            <a:r>
              <a:rPr lang="ru-RU" dirty="0" err="1"/>
              <a:t>Logger</a:t>
            </a:r>
            <a:r>
              <a:rPr lang="ru-RU" dirty="0"/>
              <a:t>, включая запись сообщений в консоль и в файл.</a:t>
            </a:r>
            <a:endParaRPr lang="en-US" sz="2400" b="1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453" y="1798992"/>
            <a:ext cx="3936847" cy="228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18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lvl="0"/>
            <a:r>
              <a:rPr lang="en-US" b="0" dirty="0"/>
              <a:t>U</a:t>
            </a:r>
            <a:r>
              <a:rPr lang="en-US" b="0" dirty="0" smtClean="0"/>
              <a:t>nit-</a:t>
            </a:r>
            <a:r>
              <a:rPr lang="ru-RU" b="0" dirty="0"/>
              <a:t>тестирование методов классов</a:t>
            </a:r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22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39845" y="1066280"/>
            <a:ext cx="4340499" cy="37503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 smtClean="0"/>
              <a:t>UnitTest1.cs</a:t>
            </a:r>
            <a:endParaRPr lang="en-US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094" y="1066280"/>
            <a:ext cx="5382376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9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lvl="0"/>
            <a:r>
              <a:rPr lang="en-US" b="0" dirty="0"/>
              <a:t>U</a:t>
            </a:r>
            <a:r>
              <a:rPr lang="en-US" b="0" dirty="0" smtClean="0"/>
              <a:t>nit-</a:t>
            </a:r>
            <a:r>
              <a:rPr lang="ru-RU" b="0" dirty="0"/>
              <a:t>тестирование методов классов</a:t>
            </a:r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23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39845" y="1066280"/>
            <a:ext cx="6782758" cy="37503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 smtClean="0"/>
              <a:t>UnitTest1.cs (</a:t>
            </a:r>
            <a:r>
              <a:rPr lang="ru-RU" sz="2400" b="1" dirty="0" smtClean="0"/>
              <a:t>продолжение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777" y="1812560"/>
            <a:ext cx="5839640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5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lvl="0"/>
            <a:r>
              <a:rPr lang="en-US" b="0" dirty="0"/>
              <a:t>U</a:t>
            </a:r>
            <a:r>
              <a:rPr lang="en-US" b="0" dirty="0" smtClean="0"/>
              <a:t>nit-</a:t>
            </a:r>
            <a:r>
              <a:rPr lang="ru-RU" b="0" dirty="0"/>
              <a:t>тестирование методов классов</a:t>
            </a:r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24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39845" y="1066280"/>
            <a:ext cx="6782758" cy="37503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 smtClean="0"/>
              <a:t>UnitTest1.cs (</a:t>
            </a:r>
            <a:r>
              <a:rPr lang="ru-RU" sz="2400" b="1" dirty="0" smtClean="0"/>
              <a:t>продолжение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95" y="1893534"/>
            <a:ext cx="7211431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lvl="0"/>
            <a:r>
              <a:rPr lang="en-US" b="0" dirty="0"/>
              <a:t>U</a:t>
            </a:r>
            <a:r>
              <a:rPr lang="en-US" b="0" dirty="0" smtClean="0"/>
              <a:t>nit-</a:t>
            </a:r>
            <a:r>
              <a:rPr lang="ru-RU" b="0" dirty="0"/>
              <a:t>тестирование методов классов</a:t>
            </a:r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25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39845" y="1066280"/>
            <a:ext cx="6782758" cy="37503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 smtClean="0"/>
              <a:t>UnitTest1.cs (</a:t>
            </a:r>
            <a:r>
              <a:rPr lang="ru-RU" sz="2400" b="1" dirty="0" smtClean="0"/>
              <a:t>продолжение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52" y="1510944"/>
            <a:ext cx="7668695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92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lvl="0"/>
            <a:r>
              <a:rPr lang="ru-RU" b="0" dirty="0"/>
              <a:t>П</a:t>
            </a:r>
            <a:r>
              <a:rPr lang="ru-RU" b="0" dirty="0" smtClean="0"/>
              <a:t>роверка </a:t>
            </a:r>
            <a:r>
              <a:rPr lang="ru-RU" b="0" dirty="0"/>
              <a:t>корректности реализации паттерна</a:t>
            </a:r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26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39845" y="1066280"/>
            <a:ext cx="6782758" cy="37503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b="1" dirty="0" smtClean="0"/>
              <a:t>Результат выполнения тестов:</a:t>
            </a:r>
            <a:endParaRPr lang="en-US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412" y="1727385"/>
            <a:ext cx="6854593" cy="22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3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lvl="0"/>
            <a:r>
              <a:rPr lang="ru-RU" b="0" dirty="0"/>
              <a:t>П</a:t>
            </a:r>
            <a:r>
              <a:rPr lang="ru-RU" b="0" dirty="0" smtClean="0"/>
              <a:t>онятие </a:t>
            </a:r>
            <a:r>
              <a:rPr lang="ru-RU" b="0" dirty="0"/>
              <a:t>паттерна</a:t>
            </a:r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3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39845" y="1066280"/>
            <a:ext cx="8264400" cy="37503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b="1" dirty="0"/>
              <a:t>Назначение паттерна </a:t>
            </a:r>
            <a:r>
              <a:rPr lang="en-US" sz="2400" b="1" dirty="0" smtClean="0"/>
              <a:t>Singleton</a:t>
            </a:r>
            <a:endParaRPr lang="ru-RU" sz="2400" b="1" dirty="0" smtClean="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Часто в системе могут существовать сущности только в единственном экземпляре, например, система ведения системного журнала сообщений или драйвер дисплея. </a:t>
            </a:r>
            <a:endParaRPr lang="ru-RU" dirty="0" smtClean="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В </a:t>
            </a:r>
            <a:r>
              <a:rPr lang="ru-RU" dirty="0"/>
              <a:t>таких случаях необходимо уметь создавать единственный экземпляр некоторого типа, предоставлять к нему доступ извне и запрещать создание нескольких экземпляров того же типа</a:t>
            </a:r>
            <a:r>
              <a:rPr lang="ru-RU" dirty="0" smtClean="0"/>
              <a:t>.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Паттерн </a:t>
            </a:r>
            <a:r>
              <a:rPr lang="ru-RU" dirty="0" err="1"/>
              <a:t>Singleton</a:t>
            </a:r>
            <a:r>
              <a:rPr lang="ru-RU" dirty="0"/>
              <a:t> предоставляет такие возможности.</a:t>
            </a:r>
            <a:endParaRPr lang="ru-RU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06142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lvl="0"/>
            <a:r>
              <a:rPr lang="ru-RU" b="0" dirty="0" smtClean="0"/>
              <a:t>Описание </a:t>
            </a:r>
            <a:r>
              <a:rPr lang="ru-RU" b="0" dirty="0"/>
              <a:t>принципа работы</a:t>
            </a:r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4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39845" y="1066280"/>
            <a:ext cx="8264400" cy="37503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b="1" dirty="0" smtClean="0"/>
              <a:t>Архитектура</a:t>
            </a:r>
          </a:p>
          <a:p>
            <a:pPr marL="146050" indent="0">
              <a:lnSpc>
                <a:spcPct val="100000"/>
              </a:lnSpc>
              <a:buNone/>
            </a:pPr>
            <a:r>
              <a:rPr lang="ru-RU" dirty="0"/>
              <a:t>Архитектура паттерна </a:t>
            </a:r>
            <a:r>
              <a:rPr lang="ru-RU" dirty="0" err="1"/>
              <a:t>Singleton</a:t>
            </a:r>
            <a:r>
              <a:rPr lang="ru-RU" dirty="0"/>
              <a:t> основана на идее использования глобальной переменной, имеющей следующие важные свойства:</a:t>
            </a:r>
          </a:p>
          <a:p>
            <a:pPr>
              <a:lnSpc>
                <a:spcPct val="100000"/>
              </a:lnSpc>
            </a:pPr>
            <a:r>
              <a:rPr lang="ru-RU" dirty="0"/>
              <a:t>Такая переменная доступна всегда. Время жизни глобальной переменной - от запуска программы до ее завершения.</a:t>
            </a:r>
          </a:p>
          <a:p>
            <a:pPr>
              <a:lnSpc>
                <a:spcPct val="100000"/>
              </a:lnSpc>
            </a:pPr>
            <a:r>
              <a:rPr lang="ru-RU" dirty="0"/>
              <a:t>Предоставляет глобальный доступ, то есть, такая переменная может быть доступна из любой части программы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402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lvl="0"/>
            <a:r>
              <a:rPr lang="ru-RU" b="0" dirty="0" smtClean="0"/>
              <a:t>Описание </a:t>
            </a:r>
            <a:r>
              <a:rPr lang="ru-RU" b="0" dirty="0"/>
              <a:t>принципа работы</a:t>
            </a:r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5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39845" y="1066280"/>
            <a:ext cx="8264400" cy="37503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146050" indent="0">
              <a:lnSpc>
                <a:spcPct val="100000"/>
              </a:lnSpc>
              <a:buNone/>
            </a:pPr>
            <a:r>
              <a:rPr lang="ru-RU" dirty="0"/>
              <a:t>И</a:t>
            </a:r>
            <a:r>
              <a:rPr lang="ru-RU" dirty="0" smtClean="0"/>
              <a:t>спользовать </a:t>
            </a:r>
            <a:r>
              <a:rPr lang="ru-RU" dirty="0"/>
              <a:t>глобальную переменную некоторого типа непосредственно невозможно, так как существует проблема обеспечения единственности экземпляра, а именно, возможно создание нескольких переменных того же самого </a:t>
            </a:r>
            <a:r>
              <a:rPr lang="ru-RU" dirty="0" smtClean="0"/>
              <a:t>типа. </a:t>
            </a:r>
          </a:p>
          <a:p>
            <a:pPr marL="146050" indent="0">
              <a:lnSpc>
                <a:spcPct val="100000"/>
              </a:lnSpc>
              <a:buNone/>
            </a:pPr>
            <a:r>
              <a:rPr lang="ru-RU" dirty="0" smtClean="0"/>
              <a:t>Для </a:t>
            </a:r>
            <a:r>
              <a:rPr lang="ru-RU" dirty="0"/>
              <a:t>решения этой проблемы паттерн </a:t>
            </a:r>
            <a:r>
              <a:rPr lang="ru-RU" dirty="0" err="1"/>
              <a:t>Singleton</a:t>
            </a:r>
            <a:r>
              <a:rPr lang="ru-RU" dirty="0"/>
              <a:t> возлагает контроль над созданием единственного объекта на сам класс. Доступ к этому объекту осуществляется через статическую функцию-член класса, которая возвращает указатель или ссылку на него. Этот объект будет создан только при первом обращении к методу, а все последующие вызовы просто возвращают его адрес. Для обеспечения уникальности объекта, конструкторы и оператор присваивания объявляются закрытыми.</a:t>
            </a:r>
          </a:p>
        </p:txBody>
      </p:sp>
    </p:spTree>
    <p:extLst>
      <p:ext uri="{BB962C8B-B14F-4D97-AF65-F5344CB8AC3E}">
        <p14:creationId xmlns:p14="http://schemas.microsoft.com/office/powerpoint/2010/main" val="203381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lvl="0"/>
            <a:r>
              <a:rPr lang="ru-RU" b="0" dirty="0" smtClean="0"/>
              <a:t>Описание </a:t>
            </a:r>
            <a:r>
              <a:rPr lang="ru-RU" b="0" dirty="0"/>
              <a:t>принципа работы</a:t>
            </a:r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6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39845" y="1066280"/>
            <a:ext cx="8264400" cy="37503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146050" indent="0" algn="ctr">
              <a:buNone/>
            </a:pPr>
            <a:r>
              <a:rPr lang="en-US" b="1" dirty="0"/>
              <a:t>UML-</a:t>
            </a:r>
            <a:r>
              <a:rPr lang="ru-RU" b="1" dirty="0"/>
              <a:t>диаграмма классов паттерна </a:t>
            </a:r>
            <a:r>
              <a:rPr lang="en-US" b="1" dirty="0" smtClean="0"/>
              <a:t>Singleton</a:t>
            </a:r>
            <a:endParaRPr lang="en-US" b="1" dirty="0"/>
          </a:p>
        </p:txBody>
      </p:sp>
      <p:pic>
        <p:nvPicPr>
          <p:cNvPr id="1026" name="Picture 2" descr="Datei:Singleton UML class diagram.svg –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838" y="1309397"/>
            <a:ext cx="5734414" cy="350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1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lvl="0"/>
            <a:r>
              <a:rPr lang="ru-RU" b="0" dirty="0" smtClean="0"/>
              <a:t>Применение паттерна</a:t>
            </a:r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7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39845" y="1066280"/>
            <a:ext cx="8264400" cy="37503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b="1" dirty="0"/>
              <a:t>Управление настройками </a:t>
            </a:r>
            <a:r>
              <a:rPr lang="ru-RU" sz="2400" b="1" dirty="0" smtClean="0"/>
              <a:t>приложения</a:t>
            </a:r>
            <a:endParaRPr lang="ru-RU" sz="2400" b="1" dirty="0"/>
          </a:p>
          <a:p>
            <a:r>
              <a:rPr lang="ru-RU" b="1" dirty="0"/>
              <a:t>Зачем:</a:t>
            </a:r>
            <a:r>
              <a:rPr lang="ru-RU" dirty="0"/>
              <a:t> </a:t>
            </a:r>
            <a:r>
              <a:rPr lang="ru-RU" dirty="0" smtClean="0"/>
              <a:t>когда </a:t>
            </a:r>
            <a:r>
              <a:rPr lang="ru-RU" dirty="0"/>
              <a:t>необходимо гарантировать, что только один объект отвечает за управление настройками приложения, чтобы избежать конфликтов и противоречий в настройках.</a:t>
            </a:r>
          </a:p>
          <a:p>
            <a:r>
              <a:rPr lang="ru-RU" b="1" dirty="0"/>
              <a:t>Пример:</a:t>
            </a:r>
            <a:r>
              <a:rPr lang="ru-RU" dirty="0"/>
              <a:t> </a:t>
            </a:r>
            <a:r>
              <a:rPr lang="ru-RU" dirty="0" smtClean="0"/>
              <a:t>класс </a:t>
            </a:r>
            <a:r>
              <a:rPr lang="ru-RU" dirty="0"/>
              <a:t>настроек приложения, который содержит параметры, такие как адрес базы данных, уровень </a:t>
            </a:r>
            <a:r>
              <a:rPr lang="ru-RU" dirty="0" err="1"/>
              <a:t>журналирования</a:t>
            </a:r>
            <a:r>
              <a:rPr lang="ru-RU" dirty="0"/>
              <a:t>, настройки безопасности и т. д.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85356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lvl="0"/>
            <a:r>
              <a:rPr lang="ru-RU" b="0" dirty="0" smtClean="0"/>
              <a:t>Применение паттерна</a:t>
            </a:r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8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39845" y="1066280"/>
            <a:ext cx="8264400" cy="37503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b="1" dirty="0"/>
              <a:t>Работа с </a:t>
            </a:r>
            <a:r>
              <a:rPr lang="ru-RU" sz="2400" b="1" dirty="0" smtClean="0"/>
              <a:t>ресурсами</a:t>
            </a:r>
          </a:p>
          <a:p>
            <a:r>
              <a:rPr lang="ru-RU" b="1" dirty="0"/>
              <a:t>Зачем:</a:t>
            </a:r>
            <a:r>
              <a:rPr lang="ru-RU" dirty="0"/>
              <a:t> </a:t>
            </a:r>
            <a:r>
              <a:rPr lang="ru-RU" dirty="0" smtClean="0"/>
              <a:t>при </a:t>
            </a:r>
            <a:r>
              <a:rPr lang="ru-RU" dirty="0"/>
              <a:t>работе с ресурсами, которые разделяются между различными компонентами приложения, необходимо гарантировать, что доступ к ресурсам осуществляется через единственный объект, чтобы избежать конфликтов и улучшить производительность.</a:t>
            </a:r>
          </a:p>
          <a:p>
            <a:r>
              <a:rPr lang="ru-RU" b="1" dirty="0"/>
              <a:t>Пример:</a:t>
            </a:r>
            <a:r>
              <a:rPr lang="ru-RU" dirty="0"/>
              <a:t> </a:t>
            </a:r>
            <a:r>
              <a:rPr lang="ru-RU" dirty="0" smtClean="0"/>
              <a:t>пул </a:t>
            </a:r>
            <a:r>
              <a:rPr lang="ru-RU" dirty="0"/>
              <a:t>соединений к базе данных, менеджер ресурсов (например, изображений) для оптимизации их загрузки.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87406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lvl="0"/>
            <a:r>
              <a:rPr lang="ru-RU" b="0" dirty="0" smtClean="0"/>
              <a:t>Применение паттерна</a:t>
            </a:r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9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39845" y="1066280"/>
            <a:ext cx="8264400" cy="37503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b="1" dirty="0" err="1" smtClean="0"/>
              <a:t>Логгирование</a:t>
            </a:r>
            <a:r>
              <a:rPr lang="ru-RU" sz="2400" b="1" dirty="0" smtClean="0"/>
              <a:t> </a:t>
            </a:r>
            <a:r>
              <a:rPr lang="ru-RU" sz="2400" b="1" dirty="0"/>
              <a:t>и системы </a:t>
            </a:r>
            <a:r>
              <a:rPr lang="ru-RU" sz="2400" b="1" dirty="0" smtClean="0"/>
              <a:t>отчетности</a:t>
            </a:r>
          </a:p>
          <a:p>
            <a:r>
              <a:rPr lang="ru-RU" b="1" dirty="0"/>
              <a:t>Зачем:</a:t>
            </a:r>
            <a:r>
              <a:rPr lang="ru-RU" dirty="0"/>
              <a:t> </a:t>
            </a:r>
            <a:r>
              <a:rPr lang="ru-RU" dirty="0" smtClean="0"/>
              <a:t>чтобы </a:t>
            </a:r>
            <a:r>
              <a:rPr lang="ru-RU" dirty="0"/>
              <a:t>записывать </a:t>
            </a:r>
            <a:r>
              <a:rPr lang="ru-RU" dirty="0" err="1"/>
              <a:t>логи</a:t>
            </a:r>
            <a:r>
              <a:rPr lang="ru-RU" dirty="0"/>
              <a:t> или генерировать отчеты из разных частей приложения в один и тот же файл или источник, обеспечивая централизованный мониторинг и анализ.</a:t>
            </a:r>
          </a:p>
          <a:p>
            <a:r>
              <a:rPr lang="ru-RU" b="1" dirty="0"/>
              <a:t>Пример:</a:t>
            </a:r>
            <a:r>
              <a:rPr lang="ru-RU" dirty="0"/>
              <a:t> </a:t>
            </a:r>
            <a:r>
              <a:rPr lang="ru-RU" dirty="0" smtClean="0"/>
              <a:t>логгер</a:t>
            </a:r>
            <a:r>
              <a:rPr lang="ru-RU" dirty="0"/>
              <a:t>, который записывает сообщения из различных компонентов приложения в один журнал событий.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60738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734</Words>
  <Application>Microsoft Office PowerPoint</Application>
  <PresentationFormat>Экран (16:9)</PresentationFormat>
  <Paragraphs>101</Paragraphs>
  <Slides>26</Slides>
  <Notes>26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8" baseType="lpstr">
      <vt:lpstr>Arial</vt:lpstr>
      <vt:lpstr>White</vt:lpstr>
      <vt:lpstr>Шаблон проектирования Singleton </vt:lpstr>
      <vt:lpstr>Понятие паттерна</vt:lpstr>
      <vt:lpstr>Понятие паттерна</vt:lpstr>
      <vt:lpstr>Описание принципа работы</vt:lpstr>
      <vt:lpstr>Описание принципа работы</vt:lpstr>
      <vt:lpstr>Описание принципа работы</vt:lpstr>
      <vt:lpstr>Применение паттерна</vt:lpstr>
      <vt:lpstr>Применение паттерна</vt:lpstr>
      <vt:lpstr>Применение паттерна</vt:lpstr>
      <vt:lpstr>Реализация паттерна в библиотеке классов</vt:lpstr>
      <vt:lpstr>Реализация паттерна в библиотеке классов</vt:lpstr>
      <vt:lpstr>Реализация паттерна в библиотеке классов</vt:lpstr>
      <vt:lpstr>Реализация паттерна в библиотеке классов</vt:lpstr>
      <vt:lpstr>Демонстрация работы в консольном приложении</vt:lpstr>
      <vt:lpstr>Демонстрация работы в консольном приложении</vt:lpstr>
      <vt:lpstr>Демонстрация работы в консольном приложении</vt:lpstr>
      <vt:lpstr>Демонстрация работы в консольном приложении</vt:lpstr>
      <vt:lpstr>Демонстрация работы в консольном приложении</vt:lpstr>
      <vt:lpstr>Демонстрация работы в консольном приложении</vt:lpstr>
      <vt:lpstr>Демонстрация работы в консольном приложении</vt:lpstr>
      <vt:lpstr>Unit-тестирование методов классов</vt:lpstr>
      <vt:lpstr>Unit-тестирование методов классов</vt:lpstr>
      <vt:lpstr>Unit-тестирование методов классов</vt:lpstr>
      <vt:lpstr>Unit-тестирование методов классов</vt:lpstr>
      <vt:lpstr>Unit-тестирование методов классов</vt:lpstr>
      <vt:lpstr>Проверка корректности реализации паттерна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 проектирования Singleton </dc:title>
  <cp:lastModifiedBy>Эльза Устименко</cp:lastModifiedBy>
  <cp:revision>11</cp:revision>
  <dcterms:modified xsi:type="dcterms:W3CDTF">2023-10-02T17:24:45Z</dcterms:modified>
</cp:coreProperties>
</file>