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304" r:id="rId2"/>
    <p:sldId id="259" r:id="rId3"/>
    <p:sldId id="257" r:id="rId4"/>
    <p:sldId id="277" r:id="rId5"/>
    <p:sldId id="273" r:id="rId6"/>
    <p:sldId id="328" r:id="rId7"/>
    <p:sldId id="278" r:id="rId8"/>
    <p:sldId id="272" r:id="rId9"/>
    <p:sldId id="308" r:id="rId10"/>
    <p:sldId id="306" r:id="rId11"/>
    <p:sldId id="307" r:id="rId12"/>
    <p:sldId id="279" r:id="rId13"/>
    <p:sldId id="274" r:id="rId14"/>
    <p:sldId id="280" r:id="rId15"/>
    <p:sldId id="281" r:id="rId16"/>
    <p:sldId id="282" r:id="rId17"/>
    <p:sldId id="287" r:id="rId18"/>
    <p:sldId id="322" r:id="rId19"/>
    <p:sldId id="303" r:id="rId20"/>
    <p:sldId id="309" r:id="rId21"/>
    <p:sldId id="310" r:id="rId22"/>
    <p:sldId id="311" r:id="rId23"/>
    <p:sldId id="323" r:id="rId24"/>
    <p:sldId id="324" r:id="rId25"/>
    <p:sldId id="325" r:id="rId26"/>
    <p:sldId id="326" r:id="rId27"/>
    <p:sldId id="327" r:id="rId28"/>
    <p:sldId id="317" r:id="rId29"/>
    <p:sldId id="318" r:id="rId30"/>
    <p:sldId id="313" r:id="rId31"/>
    <p:sldId id="319" r:id="rId32"/>
    <p:sldId id="320" r:id="rId33"/>
    <p:sldId id="321" r:id="rId34"/>
    <p:sldId id="314" r:id="rId35"/>
    <p:sldId id="315" r:id="rId36"/>
    <p:sldId id="312" r:id="rId37"/>
    <p:sldId id="316" r:id="rId38"/>
    <p:sldId id="305" r:id="rId39"/>
  </p:sldIdLst>
  <p:sldSz cx="9144000" cy="6858000" type="screen4x3"/>
  <p:notesSz cx="6858000" cy="91440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0" autoAdjust="0"/>
    <p:restoredTop sz="80690" autoAdjust="0"/>
  </p:normalViewPr>
  <p:slideViewPr>
    <p:cSldViewPr>
      <p:cViewPr>
        <p:scale>
          <a:sx n="106" d="100"/>
          <a:sy n="106" d="100"/>
        </p:scale>
        <p:origin x="-176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DF5601C-A4C2-487F-AD53-85512E45471A}" type="datetimeFigureOut">
              <a:rPr lang="sv-SE"/>
              <a:pPr>
                <a:defRPr/>
              </a:pPr>
              <a:t>2016-09-07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sv-SE" noProof="0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6BA49CB-7390-43FB-87CD-9C935AEFF3B2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xmlns="" val="19332697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v-SE" smtClean="0"/>
          </a:p>
        </p:txBody>
      </p:sp>
      <p:sp>
        <p:nvSpPr>
          <p:cNvPr id="19460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EA75E50-9494-4F13-8C53-C4907A94C2DC}" type="slidenum">
              <a:rPr lang="sv-SE" smtClean="0"/>
              <a:pPr/>
              <a:t>1</a:t>
            </a:fld>
            <a:endParaRPr lang="sv-SE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v-SE" dirty="0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F35D4A8-DEF2-4E55-A77E-2AA87672366F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sv-SE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v-SE" dirty="0" smtClean="0"/>
              <a:t>GPU performance, från CPU till GPU</a:t>
            </a:r>
            <a:r>
              <a:rPr lang="sv-SE" baseline="0" dirty="0" smtClean="0"/>
              <a:t> – drawcalls, en dyr en, fieldrate, partiklar!</a:t>
            </a:r>
            <a:endParaRPr lang="sv-SE" dirty="0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F35D4A8-DEF2-4E55-A77E-2AA87672366F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sv-SE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9460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24C5A04-3A8D-4583-8C4F-3E0D1456F28D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sv-SE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8134B51-372C-4781-9080-CB1B5F034FD6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sv-SE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9460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92F552B-56D5-4D61-9921-8E3528A9EEEA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sv-SE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5D5BC33-68CD-4C66-9DF5-FE4E37B99A47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sv-SE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7F8015-48A0-442C-B672-BF2D0F308766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sv-SE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9460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27DF36-FE99-47AC-A9BF-E1A3F2E64679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sv-SE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9460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27DF36-FE99-47AC-A9BF-E1A3F2E64679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sv-SE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65DA1D9-E858-4CDA-ABD3-ECE8A6D8D60F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sv-S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9460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66392A7-C17A-48F2-A05F-434EEE811706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sv-SE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65DA1D9-E858-4CDA-ABD3-ECE8A6D8D60F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sv-SE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65DA1D9-E858-4CDA-ABD3-ECE8A6D8D60F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sv-SE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65DA1D9-E858-4CDA-ABD3-ECE8A6D8D60F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sv-SE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1507" name="Platshållare för bildnumm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9411B0E6-59CF-4910-87CF-06A570F01372}" type="slidenum">
              <a:rPr lang="en-GB" sz="1200">
                <a:latin typeface="+mn-lt"/>
              </a:rPr>
              <a:pPr algn="r">
                <a:defRPr/>
              </a:pPr>
              <a:t>23</a:t>
            </a:fld>
            <a:endParaRPr lang="en-GB" sz="1200" dirty="0">
              <a:latin typeface="+mn-lt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1507" name="Platshållare för bildnumm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9411B0E6-59CF-4910-87CF-06A570F01372}" type="slidenum">
              <a:rPr lang="en-GB" sz="1200">
                <a:latin typeface="+mn-lt"/>
              </a:rPr>
              <a:pPr algn="r">
                <a:defRPr/>
              </a:pPr>
              <a:t>24</a:t>
            </a:fld>
            <a:endParaRPr lang="en-GB" sz="1200" dirty="0">
              <a:latin typeface="+mn-lt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1507" name="Platshållare för bildnumm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9411B0E6-59CF-4910-87CF-06A570F01372}" type="slidenum">
              <a:rPr lang="en-GB" sz="1200">
                <a:latin typeface="+mn-lt"/>
              </a:rPr>
              <a:pPr algn="r">
                <a:defRPr/>
              </a:pPr>
              <a:t>25</a:t>
            </a:fld>
            <a:endParaRPr lang="en-GB" sz="1200" dirty="0">
              <a:latin typeface="+mn-lt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1507" name="Platshållare för bildnumm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9411B0E6-59CF-4910-87CF-06A570F01372}" type="slidenum">
              <a:rPr lang="en-GB" sz="1200">
                <a:latin typeface="+mn-lt"/>
              </a:rPr>
              <a:pPr algn="r">
                <a:defRPr/>
              </a:pPr>
              <a:t>26</a:t>
            </a:fld>
            <a:endParaRPr lang="en-GB" sz="1200" dirty="0">
              <a:latin typeface="+mn-lt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1507" name="Platshållare för bildnumm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9411B0E6-59CF-4910-87CF-06A570F01372}" type="slidenum">
              <a:rPr lang="en-GB" sz="1200">
                <a:latin typeface="+mn-lt"/>
              </a:rPr>
              <a:pPr algn="r">
                <a:defRPr/>
              </a:pPr>
              <a:t>27</a:t>
            </a:fld>
            <a:endParaRPr lang="en-GB" sz="1200" dirty="0">
              <a:latin typeface="+mn-lt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9460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27DF36-FE99-47AC-A9BF-E1A3F2E64679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sv-SE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65DA1D9-E858-4CDA-ABD3-ECE8A6D8D60F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sv-SE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sv-SE" dirty="0" smtClean="0"/>
              <a:t>Antalet föreläsningar samt labbar kommer anpassas efter eventuella förhinder såsom röda dagar och dylikt.</a:t>
            </a:r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BE57E1-E7E7-4284-B530-2CF3D425F213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sv-SE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65DA1D9-E858-4CDA-ABD3-ECE8A6D8D60F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sv-SE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65DA1D9-E858-4CDA-ABD3-ECE8A6D8D60F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sv-SE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65DA1D9-E858-4CDA-ABD3-ECE8A6D8D60F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sv-SE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65DA1D9-E858-4CDA-ABD3-ECE8A6D8D60F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sv-SE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65DA1D9-E858-4CDA-ABD3-ECE8A6D8D60F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sv-SE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65DA1D9-E858-4CDA-ABD3-ECE8A6D8D60F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sv-SE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65DA1D9-E858-4CDA-ABD3-ECE8A6D8D60F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sv-SE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65DA1D9-E858-4CDA-ABD3-ECE8A6D8D60F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sv-SE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9460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9DE8EAA-F883-4C03-A5F6-F1231564B8C7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sv-SE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ACED8EB-CC00-4A64-840D-A1D04C6BA257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sv-SE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ACED8EB-CC00-4A64-840D-A1D04C6BA257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sv-SE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9460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7F4096-1BFF-4C4B-A80A-612B78B90FC5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sv-SE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v-SE" dirty="0" smtClean="0"/>
              <a:t>Identifiera flaskhalsar – för många n2 operationer?</a:t>
            </a: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v-SE" dirty="0" smtClean="0"/>
              <a:t>Metoder</a:t>
            </a:r>
            <a:r>
              <a:rPr lang="sv-SE" baseline="0" dirty="0" smtClean="0"/>
              <a:t> – divide and conquer</a:t>
            </a:r>
            <a:endParaRPr lang="sv-SE" dirty="0" smtClean="0"/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sv-SE" dirty="0" smtClean="0"/>
          </a:p>
          <a:p>
            <a:pPr eaLnBrk="1" hangingPunct="1">
              <a:spcBef>
                <a:spcPct val="0"/>
              </a:spcBef>
            </a:pPr>
            <a:endParaRPr lang="sv-SE" dirty="0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F35D4A8-DEF2-4E55-A77E-2AA87672366F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sv-SE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v-SE" dirty="0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F35D4A8-DEF2-4E55-A77E-2AA87672366F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sv-S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2C690B-D0EC-4FDC-AAF4-4902AF2A0987}" type="datetimeFigureOut">
              <a:rPr lang="sv-SE" smtClean="0"/>
              <a:pPr>
                <a:defRPr/>
              </a:pPr>
              <a:t>2016-09-07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0C15D4-747A-4F3C-8AFC-97B5F8FDC58B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29F041-B165-442E-906B-6554CB34D4D1}" type="datetimeFigureOut">
              <a:rPr lang="sv-SE" smtClean="0"/>
              <a:pPr>
                <a:defRPr/>
              </a:pPr>
              <a:t>2016-09-07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2BB867-F0D5-424B-B36F-BC222B23EEDB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AF637-2107-44BA-BB88-63A57A0082F6}" type="datetimeFigureOut">
              <a:rPr lang="sv-SE" smtClean="0"/>
              <a:pPr>
                <a:defRPr/>
              </a:pPr>
              <a:t>2016-09-07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9FAC39-5531-4D58-9CAB-E5E6F176BBF7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1F7D60-85A7-4CB8-952A-B06E25A33E71}" type="datetimeFigureOut">
              <a:rPr lang="sv-SE" smtClean="0"/>
              <a:pPr>
                <a:defRPr/>
              </a:pPr>
              <a:t>2016-09-07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E21B54-77BC-44F3-A0BB-EE6307506EC7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0FA606-D38E-426E-B228-65D0330C5E39}" type="datetimeFigureOut">
              <a:rPr lang="sv-SE" smtClean="0"/>
              <a:pPr>
                <a:defRPr/>
              </a:pPr>
              <a:t>2016-09-07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7AAC2C-F096-4D4D-B9E5-BA4C1A4644D7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65FC92-57AB-42B0-B04A-D31E4F94759A}" type="datetimeFigureOut">
              <a:rPr lang="sv-SE" smtClean="0"/>
              <a:pPr>
                <a:defRPr/>
              </a:pPr>
              <a:t>2016-09-07</a:t>
            </a:fld>
            <a:endParaRPr lang="sv-SE"/>
          </a:p>
        </p:txBody>
      </p:sp>
      <p:sp>
        <p:nvSpPr>
          <p:cNvPr id="6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8315F-DBB5-4629-A7FE-75558079318D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005FD2-CD7B-40AB-8D53-1357C381BB9E}" type="datetimeFigureOut">
              <a:rPr lang="sv-SE" smtClean="0"/>
              <a:pPr>
                <a:defRPr/>
              </a:pPr>
              <a:t>2016-09-07</a:t>
            </a:fld>
            <a:endParaRPr lang="sv-SE"/>
          </a:p>
        </p:txBody>
      </p:sp>
      <p:sp>
        <p:nvSpPr>
          <p:cNvPr id="8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9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83F499-9F32-443E-B41C-DEF94EC18946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54FA95-BD3D-4513-90E8-C0952BE16B53}" type="datetimeFigureOut">
              <a:rPr lang="sv-SE" smtClean="0"/>
              <a:pPr>
                <a:defRPr/>
              </a:pPr>
              <a:t>2016-09-07</a:t>
            </a:fld>
            <a:endParaRPr lang="sv-SE"/>
          </a:p>
        </p:txBody>
      </p:sp>
      <p:sp>
        <p:nvSpPr>
          <p:cNvPr id="4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4050E6-9E93-4B10-BF59-67B8136DE004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221468-59B5-4977-9D44-EEB02D51969A}" type="datetimeFigureOut">
              <a:rPr lang="sv-SE" smtClean="0"/>
              <a:pPr>
                <a:defRPr/>
              </a:pPr>
              <a:t>2016-09-07</a:t>
            </a:fld>
            <a:endParaRPr lang="sv-SE"/>
          </a:p>
        </p:txBody>
      </p:sp>
      <p:sp>
        <p:nvSpPr>
          <p:cNvPr id="3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411CA3-EA75-4743-80AD-8B0F0F801289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19BA8F-DCEC-43CC-A152-8611029FB713}" type="datetimeFigureOut">
              <a:rPr lang="sv-SE" smtClean="0"/>
              <a:pPr>
                <a:defRPr/>
              </a:pPr>
              <a:t>2016-09-07</a:t>
            </a:fld>
            <a:endParaRPr lang="sv-SE"/>
          </a:p>
        </p:txBody>
      </p:sp>
      <p:sp>
        <p:nvSpPr>
          <p:cNvPr id="6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153F-847D-4E7D-B8CF-8A30640DDA03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sv-SE" noProof="0" smtClean="0"/>
              <a:t>Klicka på ikonen för att lägga till en bild</a:t>
            </a:r>
            <a:endParaRPr lang="sv-SE" noProof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1B1D88-8008-4CEC-B19C-6D45EC8D3D9D}" type="datetimeFigureOut">
              <a:rPr lang="sv-SE" smtClean="0"/>
              <a:pPr>
                <a:defRPr/>
              </a:pPr>
              <a:t>2016-09-07</a:t>
            </a:fld>
            <a:endParaRPr lang="sv-SE"/>
          </a:p>
        </p:txBody>
      </p:sp>
      <p:sp>
        <p:nvSpPr>
          <p:cNvPr id="6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5A122E-C3AF-4E90-A774-7BBAA5AC13BE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Platshållare för rubrik 1"/>
          <p:cNvSpPr>
            <a:spLocks noGrp="1"/>
          </p:cNvSpPr>
          <p:nvPr>
            <p:ph type="title"/>
          </p:nvPr>
        </p:nvSpPr>
        <p:spPr bwMode="auto">
          <a:xfrm>
            <a:off x="785813" y="0"/>
            <a:ext cx="8358187" cy="76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Slide-topic</a:t>
            </a:r>
          </a:p>
        </p:txBody>
      </p:sp>
      <p:sp>
        <p:nvSpPr>
          <p:cNvPr id="1027" name="Platshållare för text 2"/>
          <p:cNvSpPr>
            <a:spLocks noGrp="1"/>
          </p:cNvSpPr>
          <p:nvPr>
            <p:ph type="body" idx="1"/>
          </p:nvPr>
        </p:nvSpPr>
        <p:spPr bwMode="auto">
          <a:xfrm>
            <a:off x="214313" y="785813"/>
            <a:ext cx="8715375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214313" y="6572250"/>
            <a:ext cx="1714500" cy="2857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D18494EC-4783-4E19-B74C-195F7F13FC21}" type="datetimeFigureOut">
              <a:rPr lang="sv-SE" smtClean="0"/>
              <a:pPr>
                <a:defRPr/>
              </a:pPr>
              <a:t>2016-09-07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2173288" y="6572250"/>
            <a:ext cx="2327275" cy="2857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4714875" y="6572250"/>
            <a:ext cx="1714500" cy="2857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04BDA180-40D3-4A93-AA87-77AA5C48E815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mailto:gustav@thegameassembly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971600" y="1556792"/>
            <a:ext cx="7200800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 smtClean="0"/>
              <a:t> </a:t>
            </a:r>
          </a:p>
        </p:txBody>
      </p:sp>
      <p:sp>
        <p:nvSpPr>
          <p:cNvPr id="2051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685800" y="1500188"/>
            <a:ext cx="7772400" cy="2100262"/>
          </a:xfrm>
          <a:gradFill flip="none" rotWithShape="1">
            <a:gsLst>
              <a:gs pos="0">
                <a:schemeClr val="bg1">
                  <a:lumMod val="65000"/>
                </a:schemeClr>
              </a:gs>
              <a:gs pos="64999">
                <a:srgbClr val="F0EBD5"/>
              </a:gs>
              <a:gs pos="100000">
                <a:srgbClr val="D1C39F"/>
              </a:gs>
            </a:gsLst>
            <a:lin ang="2700000" scaled="0"/>
            <a:tileRect/>
          </a:gradFill>
        </p:spPr>
        <p:txBody>
          <a:bodyPr wrap="none"/>
          <a:lstStyle/>
          <a:p>
            <a:pPr algn="ctr"/>
            <a:r>
              <a:rPr lang="sv-SE" dirty="0" smtClean="0">
                <a:solidFill>
                  <a:schemeClr val="tx1"/>
                </a:solidFill>
              </a:rPr>
              <a:t>Tillämpad Mjukvaruutveckling</a:t>
            </a:r>
            <a:r>
              <a:rPr lang="sv-SE" dirty="0" smtClean="0">
                <a:solidFill>
                  <a:srgbClr val="1C1C1C"/>
                </a:solidFill>
              </a:rPr>
              <a:t> </a:t>
            </a:r>
            <a:br>
              <a:rPr lang="sv-SE" dirty="0" smtClean="0">
                <a:solidFill>
                  <a:srgbClr val="1C1C1C"/>
                </a:solidFill>
              </a:rPr>
            </a:br>
            <a:r>
              <a:rPr lang="sv-SE" dirty="0" smtClean="0">
                <a:solidFill>
                  <a:srgbClr val="1C1C1C"/>
                </a:solidFill>
              </a:rPr>
              <a:t>-Introduktion-</a:t>
            </a:r>
            <a:br>
              <a:rPr lang="sv-SE" dirty="0" smtClean="0">
                <a:solidFill>
                  <a:srgbClr val="1C1C1C"/>
                </a:solidFill>
              </a:rPr>
            </a:br>
            <a:endParaRPr lang="sv-S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9288016" cy="785813"/>
          </a:xfrm>
        </p:spPr>
        <p:txBody>
          <a:bodyPr/>
          <a:lstStyle/>
          <a:p>
            <a:pPr algn="l" eaLnBrk="1" hangingPunct="1"/>
            <a:r>
              <a:rPr lang="sv-SE" dirty="0" smtClean="0"/>
              <a:t>Kursupplägg</a:t>
            </a:r>
          </a:p>
        </p:txBody>
      </p:sp>
      <p:sp>
        <p:nvSpPr>
          <p:cNvPr id="10242" name="Platshållare för innehåll 2"/>
          <p:cNvSpPr>
            <a:spLocks noGrp="1"/>
          </p:cNvSpPr>
          <p:nvPr>
            <p:ph idx="1"/>
          </p:nvPr>
        </p:nvSpPr>
        <p:spPr>
          <a:xfrm>
            <a:off x="428624" y="928688"/>
            <a:ext cx="8715375" cy="5452640"/>
          </a:xfrm>
        </p:spPr>
        <p:txBody>
          <a:bodyPr anchor="ctr"/>
          <a:lstStyle/>
          <a:p>
            <a:r>
              <a:rPr lang="sv-SE" dirty="0" smtClean="0"/>
              <a:t>Felsökning och att förebygga buggar	 </a:t>
            </a:r>
          </a:p>
          <a:p>
            <a:pPr lvl="1" eaLnBrk="1" hangingPunct="1"/>
            <a:r>
              <a:rPr lang="sv-SE" dirty="0" smtClean="0"/>
              <a:t>Återskapa buggar</a:t>
            </a:r>
          </a:p>
          <a:p>
            <a:pPr lvl="1" eaLnBrk="1" hangingPunct="1"/>
            <a:r>
              <a:rPr lang="sv-SE" dirty="0" smtClean="0"/>
              <a:t>Diagnostik</a:t>
            </a:r>
          </a:p>
          <a:p>
            <a:pPr lvl="1" eaLnBrk="1" hangingPunct="1"/>
            <a:r>
              <a:rPr lang="sv-SE" dirty="0" smtClean="0"/>
              <a:t>Fixar och reflektioner</a:t>
            </a:r>
          </a:p>
          <a:p>
            <a:pPr lvl="1"/>
            <a:r>
              <a:rPr lang="sv-SE" dirty="0" smtClean="0"/>
              <a:t>Helhetssyn på buggar</a:t>
            </a:r>
          </a:p>
          <a:p>
            <a:pPr lvl="1"/>
            <a:r>
              <a:rPr lang="sv-SE" dirty="0" smtClean="0"/>
              <a:t>Specialfall för buggar</a:t>
            </a:r>
          </a:p>
          <a:p>
            <a:pPr lvl="1" eaLnBrk="1" hangingPunct="1"/>
            <a:r>
              <a:rPr lang="sv-SE" dirty="0" smtClean="0"/>
              <a:t>Att undvika buggar, verktyg och metoder</a:t>
            </a:r>
          </a:p>
          <a:p>
            <a:pPr lvl="1" eaLnBrk="1" hangingPunct="1"/>
            <a:r>
              <a:rPr lang="sv-SE" dirty="0" smtClean="0"/>
              <a:t>Bra interna verktyg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9288016" cy="785813"/>
          </a:xfrm>
        </p:spPr>
        <p:txBody>
          <a:bodyPr/>
          <a:lstStyle/>
          <a:p>
            <a:pPr algn="l" eaLnBrk="1" hangingPunct="1"/>
            <a:r>
              <a:rPr lang="sv-SE" dirty="0" smtClean="0"/>
              <a:t>Kursupplägg</a:t>
            </a:r>
          </a:p>
        </p:txBody>
      </p:sp>
      <p:sp>
        <p:nvSpPr>
          <p:cNvPr id="10242" name="Platshållare för innehåll 2"/>
          <p:cNvSpPr>
            <a:spLocks noGrp="1"/>
          </p:cNvSpPr>
          <p:nvPr>
            <p:ph idx="1"/>
          </p:nvPr>
        </p:nvSpPr>
        <p:spPr>
          <a:xfrm>
            <a:off x="428624" y="928688"/>
            <a:ext cx="8715375" cy="5452640"/>
          </a:xfrm>
        </p:spPr>
        <p:txBody>
          <a:bodyPr anchor="ctr"/>
          <a:lstStyle/>
          <a:p>
            <a:r>
              <a:rPr lang="sv-SE" dirty="0" smtClean="0"/>
              <a:t>Mjukvaruoptimering (GPU mm)	 </a:t>
            </a:r>
          </a:p>
          <a:p>
            <a:pPr lvl="1"/>
            <a:r>
              <a:rPr lang="sv-SE" dirty="0" smtClean="0"/>
              <a:t>GPU performance, från CPU till GPU</a:t>
            </a:r>
          </a:p>
          <a:p>
            <a:pPr lvl="2"/>
            <a:r>
              <a:rPr lang="sv-SE" dirty="0" smtClean="0"/>
              <a:t>Central Processing Unit (er processor)</a:t>
            </a:r>
          </a:p>
          <a:p>
            <a:pPr lvl="2"/>
            <a:r>
              <a:rPr lang="sv-SE" dirty="0" smtClean="0"/>
              <a:t>Graphic Processing Unit (ert grafikkort)</a:t>
            </a:r>
          </a:p>
          <a:p>
            <a:pPr lvl="1"/>
            <a:r>
              <a:rPr lang="sv-SE" dirty="0" smtClean="0"/>
              <a:t>GPU</a:t>
            </a:r>
          </a:p>
          <a:p>
            <a:pPr lvl="2"/>
            <a:r>
              <a:rPr lang="sv-SE" dirty="0" smtClean="0"/>
              <a:t>Shaders</a:t>
            </a:r>
          </a:p>
          <a:p>
            <a:pPr lvl="2"/>
            <a:r>
              <a:rPr lang="sv-SE" dirty="0" smtClean="0"/>
              <a:t>Dubuggning</a:t>
            </a:r>
          </a:p>
          <a:p>
            <a:pPr lvl="1"/>
            <a:r>
              <a:rPr lang="sv-SE" dirty="0" smtClean="0"/>
              <a:t>Parallellism</a:t>
            </a:r>
          </a:p>
          <a:p>
            <a:pPr lvl="1"/>
            <a:r>
              <a:rPr lang="sv-SE" dirty="0" smtClean="0"/>
              <a:t>Konsoler</a:t>
            </a:r>
          </a:p>
          <a:p>
            <a:pPr lvl="2"/>
            <a:r>
              <a:rPr lang="sv-SE" dirty="0" smtClean="0"/>
              <a:t>Xbox, Playstation, Wii osv.</a:t>
            </a:r>
          </a:p>
          <a:p>
            <a:pPr lvl="1"/>
            <a:r>
              <a:rPr lang="sv-SE" dirty="0" smtClean="0"/>
              <a:t>Massminne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sv-SE" dirty="0" smtClean="0"/>
              <a:t>MÅLSÄTTNINGAR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pPr algn="l" eaLnBrk="1" hangingPunct="1"/>
            <a:r>
              <a:rPr lang="sv-SE" dirty="0" smtClean="0"/>
              <a:t>Målsättningar</a:t>
            </a:r>
          </a:p>
        </p:txBody>
      </p:sp>
      <p:sp>
        <p:nvSpPr>
          <p:cNvPr id="12290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000625"/>
          </a:xfrm>
        </p:spPr>
        <p:txBody>
          <a:bodyPr anchor="ctr"/>
          <a:lstStyle/>
          <a:p>
            <a:pPr marL="0" indent="0" eaLnBrk="1" hangingPunct="1">
              <a:buNone/>
            </a:pPr>
            <a:r>
              <a:rPr lang="sv-SE" dirty="0" smtClean="0"/>
              <a:t>Ni ska efter avslutad kurs ha kunskap om:</a:t>
            </a:r>
          </a:p>
          <a:p>
            <a:pPr eaLnBrk="1" hangingPunct="1"/>
            <a:r>
              <a:rPr lang="sv-SE" sz="2800" dirty="0" smtClean="0"/>
              <a:t>Att lära sig verktyg och metoder för att hitta och bli av med buggar och flaskhalsar</a:t>
            </a:r>
          </a:p>
          <a:p>
            <a:pPr eaLnBrk="1" hangingPunct="1"/>
            <a:r>
              <a:rPr lang="sv-SE" sz="2800" dirty="0" smtClean="0"/>
              <a:t>Känna att man har kontroll över programutvecklingen</a:t>
            </a:r>
          </a:p>
          <a:p>
            <a:pPr eaLnBrk="1" hangingPunct="1"/>
            <a:r>
              <a:rPr lang="sv-SE" sz="2800" dirty="0" smtClean="0"/>
              <a:t>Metoder för att förebygga buggar</a:t>
            </a:r>
          </a:p>
          <a:p>
            <a:pPr marL="0" indent="0" eaLnBrk="1" hangingPunct="1">
              <a:buNone/>
            </a:pPr>
            <a:endParaRPr lang="sv-SE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sv-SE" dirty="0" smtClean="0"/>
              <a:t>LITTERATUR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pPr algn="l" eaLnBrk="1" hangingPunct="1"/>
            <a:r>
              <a:rPr lang="sv-SE" dirty="0" smtClean="0"/>
              <a:t>Litteratur</a:t>
            </a:r>
          </a:p>
        </p:txBody>
      </p:sp>
      <p:sp>
        <p:nvSpPr>
          <p:cNvPr id="14338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000625"/>
          </a:xfrm>
        </p:spPr>
        <p:txBody>
          <a:bodyPr anchor="ctr"/>
          <a:lstStyle/>
          <a:p>
            <a:pPr eaLnBrk="1" hangingPunct="1"/>
            <a:r>
              <a:rPr lang="sv-SE" dirty="0" smtClean="0"/>
              <a:t>Video Game </a:t>
            </a:r>
            <a:r>
              <a:rPr lang="sv-SE" dirty="0" err="1" smtClean="0"/>
              <a:t>Optimization</a:t>
            </a:r>
            <a:r>
              <a:rPr lang="sv-SE" dirty="0" smtClean="0"/>
              <a:t> (VGO)</a:t>
            </a:r>
          </a:p>
          <a:p>
            <a:pPr eaLnBrk="1" hangingPunct="1"/>
            <a:r>
              <a:rPr lang="sv-SE" dirty="0" err="1" smtClean="0"/>
              <a:t>Debug</a:t>
            </a:r>
            <a:r>
              <a:rPr lang="sv-SE" dirty="0" smtClean="0"/>
              <a:t> It! (DI)</a:t>
            </a:r>
          </a:p>
          <a:p>
            <a:pPr marL="0" indent="0" eaLnBrk="1" hangingPunct="1">
              <a:buNone/>
            </a:pPr>
            <a:endParaRPr lang="sv-SE" dirty="0" smtClean="0"/>
          </a:p>
        </p:txBody>
      </p:sp>
      <p:pic>
        <p:nvPicPr>
          <p:cNvPr id="1026" name="Picture 2" descr="C:\Users\gral1\Desktop\51PQJNxDr8L._SX258_BO1,204,203,200_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04248" y="1412776"/>
            <a:ext cx="1556050" cy="1921123"/>
          </a:xfrm>
          <a:prstGeom prst="rect">
            <a:avLst/>
          </a:prstGeom>
          <a:noFill/>
        </p:spPr>
      </p:pic>
      <p:pic>
        <p:nvPicPr>
          <p:cNvPr id="1027" name="Picture 3" descr="C:\Users\gral1\Desktop\Debug-It-9781934356289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04248" y="3933055"/>
            <a:ext cx="1558613" cy="187220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r>
              <a:rPr lang="sv-SE" dirty="0" smtClean="0"/>
              <a:t>Litteratur</a:t>
            </a:r>
          </a:p>
        </p:txBody>
      </p:sp>
      <p:sp>
        <p:nvSpPr>
          <p:cNvPr id="15362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000625"/>
          </a:xfrm>
        </p:spPr>
        <p:txBody>
          <a:bodyPr anchor="ctr"/>
          <a:lstStyle/>
          <a:p>
            <a:pPr eaLnBrk="1" hangingPunct="1"/>
            <a:r>
              <a:rPr lang="sv-SE" dirty="0" smtClean="0"/>
              <a:t>Låt inte litteraturen ligga, de hjälper er bli bättre programmerare.</a:t>
            </a:r>
          </a:p>
          <a:p>
            <a:pPr eaLnBrk="1" hangingPunct="1"/>
            <a:r>
              <a:rPr lang="sv-SE" dirty="0" smtClean="0"/>
              <a:t>Jag lovar!</a:t>
            </a:r>
          </a:p>
          <a:p>
            <a:pPr eaLnBrk="1" hangingPunct="1"/>
            <a:endParaRPr lang="sv-SE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2992288" y="3068960"/>
            <a:ext cx="7772400" cy="136207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sv-SE" dirty="0" smtClean="0"/>
              <a:t>&lt;/Intro&gt;</a:t>
            </a:r>
            <a:br>
              <a:rPr lang="sv-SE" dirty="0" smtClean="0"/>
            </a:br>
            <a:r>
              <a:rPr lang="sv-SE" dirty="0" smtClean="0"/>
              <a:t>&lt;Begin_Kurs&gt;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2357422" y="3500438"/>
            <a:ext cx="7772400" cy="136207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sv-SE" dirty="0" smtClean="0"/>
              <a:t>Projektstruktur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xmlns="" val="314220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pPr algn="l" eaLnBrk="1" hangingPunct="1"/>
            <a:r>
              <a:rPr lang="sv-SE" dirty="0" smtClean="0"/>
              <a:t>Projektstruktur</a:t>
            </a:r>
          </a:p>
        </p:txBody>
      </p:sp>
      <p:sp>
        <p:nvSpPr>
          <p:cNvPr id="30722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000625"/>
          </a:xfrm>
        </p:spPr>
        <p:txBody>
          <a:bodyPr anchor="ctr"/>
          <a:lstStyle/>
          <a:p>
            <a:pPr eaLnBrk="1" hangingPunct="1"/>
            <a:r>
              <a:rPr lang="sv-SE" sz="2800" dirty="0" smtClean="0"/>
              <a:t>[Extremt]Viktigt med en bra struktur</a:t>
            </a:r>
          </a:p>
          <a:p>
            <a:pPr lvl="1"/>
            <a:r>
              <a:rPr lang="sv-SE" sz="2400" dirty="0" smtClean="0"/>
              <a:t>Mer logiskt</a:t>
            </a:r>
          </a:p>
          <a:p>
            <a:pPr lvl="1"/>
            <a:r>
              <a:rPr lang="sv-SE" sz="2400" dirty="0" smtClean="0"/>
              <a:t>Lättare att debugga</a:t>
            </a:r>
          </a:p>
          <a:p>
            <a:pPr lvl="1"/>
            <a:r>
              <a:rPr lang="sv-SE" sz="2400" dirty="0" smtClean="0"/>
              <a:t>Lättare att ta med sig till nästa projekt</a:t>
            </a:r>
          </a:p>
          <a:p>
            <a:pPr lvl="1"/>
            <a:r>
              <a:rPr lang="sv-SE" sz="2400" dirty="0" smtClean="0"/>
              <a:t>Snabbare kompileringstider</a:t>
            </a:r>
          </a:p>
          <a:p>
            <a:pPr lvl="2"/>
            <a:r>
              <a:rPr lang="sv-SE" sz="2000" dirty="0" smtClean="0"/>
              <a:t>Mycket snabbare</a:t>
            </a:r>
          </a:p>
          <a:p>
            <a:pPr lvl="3"/>
            <a:r>
              <a:rPr lang="sv-SE" sz="1600" smtClean="0"/>
              <a:t>Väldigt mycket</a:t>
            </a:r>
            <a:endParaRPr lang="sv-SE" sz="1600" dirty="0" smtClean="0"/>
          </a:p>
          <a:p>
            <a:pPr lvl="1"/>
            <a:endParaRPr lang="sv-SE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sv-SE" dirty="0" smtClean="0"/>
              <a:t>Kursupplägg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r>
              <a:rPr lang="sv-SE" dirty="0" smtClean="0"/>
              <a:t>Projektstruktur</a:t>
            </a:r>
          </a:p>
        </p:txBody>
      </p:sp>
      <p:sp>
        <p:nvSpPr>
          <p:cNvPr id="30722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000625"/>
          </a:xfrm>
        </p:spPr>
        <p:txBody>
          <a:bodyPr anchor="ctr"/>
          <a:lstStyle/>
          <a:p>
            <a:r>
              <a:rPr lang="sv-SE" sz="2800" dirty="0" smtClean="0"/>
              <a:t>Fler fördelar!</a:t>
            </a:r>
          </a:p>
          <a:p>
            <a:pPr lvl="1"/>
            <a:r>
              <a:rPr lang="sv-SE" sz="2400" dirty="0" smtClean="0"/>
              <a:t>Ennu mer logiskt</a:t>
            </a:r>
          </a:p>
          <a:p>
            <a:pPr lvl="1"/>
            <a:r>
              <a:rPr lang="sv-SE" sz="2400" dirty="0" smtClean="0"/>
              <a:t>Mer kontroll över optimisering i olika projekt</a:t>
            </a:r>
          </a:p>
          <a:p>
            <a:pPr lvl="1"/>
            <a:r>
              <a:rPr lang="sv-SE" sz="2400" dirty="0" smtClean="0"/>
              <a:t>Dela upp arbetet: Engine, Gameplay, AI, Fysik osv.</a:t>
            </a:r>
          </a:p>
          <a:p>
            <a:pPr lvl="1"/>
            <a:r>
              <a:rPr lang="sv-SE" sz="2400" dirty="0" smtClean="0"/>
              <a:t>Byta ett hela projekt (behålla gameplay, byta engine)</a:t>
            </a:r>
          </a:p>
          <a:p>
            <a:pPr eaLnBrk="1" hangingPunct="1">
              <a:buNone/>
            </a:pPr>
            <a:endParaRPr lang="sv-SE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r>
              <a:rPr lang="sv-SE" dirty="0" smtClean="0"/>
              <a:t>Projektstruktur</a:t>
            </a:r>
          </a:p>
        </p:txBody>
      </p:sp>
      <p:sp>
        <p:nvSpPr>
          <p:cNvPr id="30722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000625"/>
          </a:xfrm>
        </p:spPr>
        <p:txBody>
          <a:bodyPr anchor="t"/>
          <a:lstStyle/>
          <a:p>
            <a:r>
              <a:rPr lang="sv-SE" sz="2800" dirty="0" smtClean="0"/>
              <a:t>Vår struktur (till en början)</a:t>
            </a:r>
          </a:p>
          <a:p>
            <a:pPr lvl="1">
              <a:buNone/>
            </a:pPr>
            <a:r>
              <a:rPr lang="sv-SE" sz="2400" b="1" dirty="0" smtClean="0"/>
              <a:t>Tre projekt</a:t>
            </a:r>
          </a:p>
          <a:p>
            <a:pPr lvl="1"/>
            <a:r>
              <a:rPr lang="sv-SE" sz="2400" dirty="0" smtClean="0"/>
              <a:t>Engine</a:t>
            </a:r>
          </a:p>
          <a:p>
            <a:pPr lvl="1"/>
            <a:r>
              <a:rPr lang="sv-SE" sz="2400" dirty="0" smtClean="0"/>
              <a:t>Game</a:t>
            </a:r>
          </a:p>
          <a:p>
            <a:pPr lvl="1"/>
            <a:r>
              <a:rPr lang="sv-SE" sz="2400" dirty="0" smtClean="0"/>
              <a:t>Launcher</a:t>
            </a:r>
          </a:p>
          <a:p>
            <a:pPr lvl="1"/>
            <a:endParaRPr lang="sv-SE" sz="2400" dirty="0" smtClean="0"/>
          </a:p>
          <a:p>
            <a:r>
              <a:rPr lang="sv-SE" sz="2800" dirty="0" smtClean="0"/>
              <a:t>Beroende</a:t>
            </a:r>
          </a:p>
          <a:p>
            <a:pPr lvl="1"/>
            <a:r>
              <a:rPr lang="sv-SE" sz="2000" dirty="0" smtClean="0"/>
              <a:t>Launcher-&gt;Game</a:t>
            </a:r>
          </a:p>
          <a:p>
            <a:pPr lvl="1"/>
            <a:r>
              <a:rPr lang="sv-SE" sz="2000" dirty="0" smtClean="0"/>
              <a:t>Game-&gt;Engine</a:t>
            </a:r>
          </a:p>
          <a:p>
            <a:pPr lvl="1"/>
            <a:r>
              <a:rPr lang="sv-SE" sz="2000" dirty="0" smtClean="0"/>
              <a:t>Engine-&gt;DirectX</a:t>
            </a:r>
          </a:p>
          <a:p>
            <a:pPr marL="914400" lvl="1" indent="-514350">
              <a:buNone/>
            </a:pPr>
            <a:r>
              <a:rPr lang="sv-SE" sz="2800" dirty="0" smtClean="0"/>
              <a:t/>
            </a:r>
            <a:br>
              <a:rPr lang="sv-SE" sz="2800" dirty="0" smtClean="0"/>
            </a:br>
            <a:r>
              <a:rPr lang="sv-SE" sz="2800" dirty="0" smtClean="0"/>
              <a:t/>
            </a:r>
            <a:br>
              <a:rPr lang="sv-SE" sz="2800" dirty="0" smtClean="0"/>
            </a:br>
            <a:endParaRPr lang="sv-SE" sz="2800" dirty="0" smtClean="0"/>
          </a:p>
          <a:p>
            <a:pPr eaLnBrk="1" hangingPunct="1"/>
            <a:endParaRPr lang="sv-SE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r>
              <a:rPr lang="sv-SE" dirty="0" smtClean="0"/>
              <a:t>Projektstruktur</a:t>
            </a:r>
          </a:p>
        </p:txBody>
      </p:sp>
      <p:sp>
        <p:nvSpPr>
          <p:cNvPr id="30722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000625"/>
          </a:xfrm>
        </p:spPr>
        <p:txBody>
          <a:bodyPr anchor="t"/>
          <a:lstStyle/>
          <a:p>
            <a:r>
              <a:rPr lang="sv-SE" sz="2400" dirty="0" smtClean="0"/>
              <a:t>Beroende</a:t>
            </a:r>
          </a:p>
          <a:p>
            <a:pPr lvl="1"/>
            <a:r>
              <a:rPr lang="sv-SE" sz="1800" dirty="0" smtClean="0"/>
              <a:t>Om ni behöver includera DirectX i annat än Engine har ni gjort fel!</a:t>
            </a:r>
          </a:p>
          <a:p>
            <a:pPr lvl="1"/>
            <a:r>
              <a:rPr lang="sv-SE" sz="1800" dirty="0" smtClean="0"/>
              <a:t>Detsamma skull jag säga om windows.h</a:t>
            </a:r>
          </a:p>
          <a:p>
            <a:pPr lvl="1"/>
            <a:r>
              <a:rPr lang="sv-SE" sz="1800" dirty="0" smtClean="0"/>
              <a:t>Lätt att vara lat om det inte kompilerar</a:t>
            </a:r>
          </a:p>
          <a:p>
            <a:pPr lvl="2"/>
            <a:r>
              <a:rPr lang="sv-SE" sz="1400" dirty="0" smtClean="0"/>
              <a:t>”Äh, inkludera windows.h så klagar den inte”</a:t>
            </a:r>
          </a:p>
          <a:p>
            <a:pPr lvl="1"/>
            <a:r>
              <a:rPr lang="sv-SE" sz="1800" dirty="0" smtClean="0"/>
              <a:t>Mycket väl spenderad tid!</a:t>
            </a:r>
          </a:p>
          <a:p>
            <a:pPr lvl="1"/>
            <a:endParaRPr lang="sv-SE" sz="1800" dirty="0" smtClean="0"/>
          </a:p>
          <a:p>
            <a:r>
              <a:rPr lang="sv-SE" sz="2000" dirty="0" smtClean="0"/>
              <a:t>”Men jag behöver en Engine::Sprite i Game!”</a:t>
            </a:r>
          </a:p>
          <a:p>
            <a:pPr lvl="1"/>
            <a:r>
              <a:rPr lang="sv-SE" sz="1800" dirty="0" smtClean="0"/>
              <a:t>Facade it!</a:t>
            </a:r>
          </a:p>
          <a:p>
            <a:pPr lvl="1"/>
            <a:r>
              <a:rPr lang="sv-SE" sz="1800" dirty="0" smtClean="0"/>
              <a:t>Engine::SpriteInterface äger en Sprite*</a:t>
            </a:r>
          </a:p>
          <a:p>
            <a:pPr lvl="1"/>
            <a:r>
              <a:rPr lang="sv-SE" sz="1800" dirty="0" smtClean="0"/>
              <a:t>Forward declareras i .h filen</a:t>
            </a:r>
          </a:p>
          <a:p>
            <a:pPr lvl="1"/>
            <a:r>
              <a:rPr lang="sv-SE" sz="1800" dirty="0" smtClean="0"/>
              <a:t>Includeras i .CPP filen</a:t>
            </a:r>
          </a:p>
          <a:p>
            <a:pPr lvl="1"/>
            <a:r>
              <a:rPr lang="sv-SE" sz="1800" dirty="0" smtClean="0"/>
              <a:t>Nu är det säkert att includera Engine::Spriteinterface i game utan DX</a:t>
            </a:r>
            <a:br>
              <a:rPr lang="sv-SE" sz="1800" dirty="0" smtClean="0"/>
            </a:br>
            <a:endParaRPr lang="sv-SE" sz="1800" dirty="0" smtClean="0"/>
          </a:p>
          <a:p>
            <a:r>
              <a:rPr lang="sv-SE" sz="2000" dirty="0" smtClean="0"/>
              <a:t>Inkludera INTE det ni inte behöver från t.ex. directX. Behövs D3dCompiler.lib? </a:t>
            </a:r>
          </a:p>
          <a:p>
            <a:pPr lvl="1"/>
            <a:r>
              <a:rPr lang="sv-SE" sz="1600" dirty="0" smtClean="0"/>
              <a:t>Ha alltid koll på vart tredjeparts biblioteken ska vara</a:t>
            </a:r>
          </a:p>
          <a:p>
            <a:pPr lvl="1">
              <a:buNone/>
            </a:pPr>
            <a:endParaRPr lang="sv-SE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ubrik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STDAFX – Din väg till ett snabbare liv</a:t>
            </a:r>
            <a:endParaRPr lang="en-GB" dirty="0" smtClean="0"/>
          </a:p>
        </p:txBody>
      </p:sp>
      <p:sp>
        <p:nvSpPr>
          <p:cNvPr id="83971" name="Platshållare för innehåll 2"/>
          <p:cNvSpPr>
            <a:spLocks noGrp="1"/>
          </p:cNvSpPr>
          <p:nvPr>
            <p:ph idx="4294967295"/>
          </p:nvPr>
        </p:nvSpPr>
        <p:spPr/>
        <p:txBody>
          <a:bodyPr anchor="ctr"/>
          <a:lstStyle/>
          <a:p>
            <a:pPr marL="514350" indent="-514350"/>
            <a:r>
              <a:rPr lang="sv-SE" sz="2400" dirty="0" smtClean="0"/>
              <a:t>Standard library Application Framework eXtensions</a:t>
            </a:r>
          </a:p>
          <a:p>
            <a:pPr marL="914400" lvl="1" indent="-514350"/>
            <a:r>
              <a:rPr lang="sv-SE" sz="2000" smtClean="0"/>
              <a:t>Olika för varje program, detta är för visual studio</a:t>
            </a:r>
          </a:p>
          <a:p>
            <a:pPr marL="514350" indent="-514350" eaLnBrk="1" hangingPunct="1"/>
            <a:r>
              <a:rPr lang="sv-SE" sz="2400" dirty="0" smtClean="0"/>
              <a:t>Precompiled headers</a:t>
            </a:r>
          </a:p>
          <a:p>
            <a:pPr marL="514350" indent="-514350" eaLnBrk="1" hangingPunct="1"/>
            <a:r>
              <a:rPr lang="sv-SE" sz="2400" dirty="0" smtClean="0"/>
              <a:t>Något ni ABSOLUT vill ha</a:t>
            </a:r>
          </a:p>
          <a:p>
            <a:pPr marL="514350" indent="-514350" eaLnBrk="1" hangingPunct="1"/>
            <a:r>
              <a:rPr lang="sv-SE" sz="2400" dirty="0" smtClean="0"/>
              <a:t>Drar ner kompileringstiderna asevärt</a:t>
            </a:r>
          </a:p>
          <a:p>
            <a:pPr marL="514350" indent="-514350" eaLnBrk="1" hangingPunct="1"/>
            <a:r>
              <a:rPr lang="sv-SE" sz="2400" dirty="0" smtClean="0"/>
              <a:t>Speciellt i C++</a:t>
            </a:r>
          </a:p>
          <a:p>
            <a:pPr marL="514350" indent="-514350" eaLnBrk="1" hangingPunct="1"/>
            <a:r>
              <a:rPr lang="sv-SE" sz="2400" dirty="0" smtClean="0"/>
              <a:t>Inte ovaligt med 10 gånger mindre kompileringstid!</a:t>
            </a:r>
          </a:p>
        </p:txBody>
      </p:sp>
    </p:spTree>
    <p:extLst>
      <p:ext uri="{BB962C8B-B14F-4D97-AF65-F5344CB8AC3E}">
        <p14:creationId xmlns:p14="http://schemas.microsoft.com/office/powerpoint/2010/main" xmlns="" val="370679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ubrik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Precompiled headers</a:t>
            </a:r>
            <a:endParaRPr lang="en-GB" dirty="0" smtClean="0"/>
          </a:p>
        </p:txBody>
      </p:sp>
      <p:sp>
        <p:nvSpPr>
          <p:cNvPr id="83971" name="Platshållare för innehåll 2"/>
          <p:cNvSpPr>
            <a:spLocks noGrp="1"/>
          </p:cNvSpPr>
          <p:nvPr>
            <p:ph idx="4294967295"/>
          </p:nvPr>
        </p:nvSpPr>
        <p:spPr/>
        <p:txBody>
          <a:bodyPr anchor="t"/>
          <a:lstStyle/>
          <a:p>
            <a:pPr marL="514350" indent="-514350" eaLnBrk="1" hangingPunct="1"/>
            <a:r>
              <a:rPr lang="sv-SE" sz="2400" dirty="0" smtClean="0"/>
              <a:t>Ni ställer in det i VS properties</a:t>
            </a:r>
          </a:p>
        </p:txBody>
      </p:sp>
      <p:pic>
        <p:nvPicPr>
          <p:cNvPr id="1026" name="Picture 2" descr="C:\Users\gral1\Desktop\Application - Microsoft Visual Studi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196752"/>
            <a:ext cx="7200800" cy="52048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60106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ubrik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Precompiled headers</a:t>
            </a:r>
            <a:endParaRPr lang="en-GB" dirty="0" smtClean="0"/>
          </a:p>
        </p:txBody>
      </p:sp>
      <p:sp>
        <p:nvSpPr>
          <p:cNvPr id="83971" name="Platshållare för innehåll 2"/>
          <p:cNvSpPr>
            <a:spLocks noGrp="1"/>
          </p:cNvSpPr>
          <p:nvPr>
            <p:ph idx="4294967295"/>
          </p:nvPr>
        </p:nvSpPr>
        <p:spPr/>
        <p:txBody>
          <a:bodyPr anchor="ctr"/>
          <a:lstStyle/>
          <a:p>
            <a:pPr marL="514350" indent="-514350" eaLnBrk="1" hangingPunct="1"/>
            <a:r>
              <a:rPr lang="sv-SE" sz="2400" dirty="0" smtClean="0"/>
              <a:t>Hjälp er grupp, er motor SKA ha Precompiled headers!</a:t>
            </a:r>
          </a:p>
          <a:p>
            <a:pPr marL="514350" indent="-514350" eaLnBrk="1" hangingPunct="1"/>
            <a:r>
              <a:rPr lang="sv-SE" sz="2400" dirty="0" smtClean="0"/>
              <a:t>Om ni skapar nytt projekt kan ni välja att ha det med som default</a:t>
            </a:r>
          </a:p>
          <a:p>
            <a:pPr marL="514350" indent="-514350" eaLnBrk="1" hangingPunct="1"/>
            <a:r>
              <a:rPr lang="sv-SE" sz="2400" dirty="0" smtClean="0"/>
              <a:t>Vad ska in?</a:t>
            </a:r>
          </a:p>
          <a:p>
            <a:pPr marL="914400" lvl="1" indent="-514350" eaLnBrk="1" hangingPunct="1"/>
            <a:r>
              <a:rPr lang="sv-SE" sz="2000" dirty="0" smtClean="0"/>
              <a:t>Vector, map, Matrix, string, D3d? Engine?, Windows? DL_Debug, GrowingArray, StaticArray, DEN_KLASS_JAG_ALLTID_ÖVERANVÄNDER_OCH_BORDE_KANSKE_FUNDERA_UT_VARFÖR_JAG_GÖR_DET.h</a:t>
            </a:r>
          </a:p>
          <a:p>
            <a:pPr marL="514350" indent="-514350" eaLnBrk="1" hangingPunct="1"/>
            <a:r>
              <a:rPr lang="sv-SE" sz="2400" dirty="0" smtClean="0"/>
              <a:t>Konvertera nu innan era projekt blir för stora.</a:t>
            </a:r>
          </a:p>
          <a:p>
            <a:pPr marL="514350" indent="-514350" eaLnBrk="1" hangingPunct="1"/>
            <a:r>
              <a:rPr lang="sv-SE" sz="2400" dirty="0" smtClean="0"/>
              <a:t>Finns chans till konstiga errors efter konvertering: Google är är vän</a:t>
            </a:r>
          </a:p>
        </p:txBody>
      </p:sp>
    </p:spTree>
    <p:extLst>
      <p:ext uri="{BB962C8B-B14F-4D97-AF65-F5344CB8AC3E}">
        <p14:creationId xmlns:p14="http://schemas.microsoft.com/office/powerpoint/2010/main" xmlns="" val="60101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ubrik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Precompiled headers</a:t>
            </a:r>
            <a:endParaRPr lang="en-GB" dirty="0" smtClean="0"/>
          </a:p>
        </p:txBody>
      </p:sp>
      <p:sp>
        <p:nvSpPr>
          <p:cNvPr id="83971" name="Platshållare för innehåll 2"/>
          <p:cNvSpPr>
            <a:spLocks noGrp="1"/>
          </p:cNvSpPr>
          <p:nvPr>
            <p:ph idx="4294967295"/>
          </p:nvPr>
        </p:nvSpPr>
        <p:spPr/>
        <p:txBody>
          <a:bodyPr anchor="ctr"/>
          <a:lstStyle/>
          <a:p>
            <a:r>
              <a:rPr lang="sv-SE" sz="2400" dirty="0" smtClean="0"/>
              <a:t>Kompilerar TGA2D </a:t>
            </a:r>
          </a:p>
          <a:p>
            <a:r>
              <a:rPr lang="sv-SE" sz="2400" dirty="0" smtClean="0"/>
              <a:t>Utan PH</a:t>
            </a:r>
            <a:br>
              <a:rPr lang="sv-SE" sz="2400" dirty="0" smtClean="0"/>
            </a:br>
            <a:r>
              <a:rPr lang="en-US" sz="2400" dirty="0" smtClean="0"/>
              <a:t> - 00h 00m 26s 545ms-- DX2DEngine --</a:t>
            </a:r>
          </a:p>
          <a:p>
            <a:r>
              <a:rPr lang="pt-BR" sz="2400" dirty="0" smtClean="0"/>
              <a:t> - 00h 00m 02s 736ms-- Game --</a:t>
            </a:r>
          </a:p>
          <a:p>
            <a:r>
              <a:rPr lang="en-US" sz="2400" dirty="0" smtClean="0"/>
              <a:t> - 00h 00m 00s 816ms-- Launcher --</a:t>
            </a:r>
          </a:p>
          <a:p>
            <a:r>
              <a:rPr lang="en-US" sz="2400" dirty="0" smtClean="0"/>
              <a:t>[2] Time Elapsed: </a:t>
            </a:r>
            <a:r>
              <a:rPr lang="en-US" sz="2400" b="1" dirty="0" smtClean="0"/>
              <a:t>00h 00m 30s 214ms </a:t>
            </a:r>
            <a:r>
              <a:rPr lang="en-US" sz="2400" dirty="0" smtClean="0"/>
              <a:t>Session build time: 00h 00m 39s 302ms</a:t>
            </a:r>
            <a:endParaRPr lang="sv-SE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227035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ubrik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Precompiled headers</a:t>
            </a:r>
            <a:endParaRPr lang="en-GB" dirty="0" smtClean="0"/>
          </a:p>
        </p:txBody>
      </p:sp>
      <p:sp>
        <p:nvSpPr>
          <p:cNvPr id="83971" name="Platshållare för innehåll 2"/>
          <p:cNvSpPr>
            <a:spLocks noGrp="1"/>
          </p:cNvSpPr>
          <p:nvPr>
            <p:ph idx="4294967295"/>
          </p:nvPr>
        </p:nvSpPr>
        <p:spPr/>
        <p:txBody>
          <a:bodyPr anchor="ctr"/>
          <a:lstStyle/>
          <a:p>
            <a:pPr marL="514350" indent="-514350" eaLnBrk="1" hangingPunct="1">
              <a:buNone/>
            </a:pPr>
            <a:r>
              <a:rPr lang="sv-SE" sz="2400" dirty="0" smtClean="0"/>
              <a:t>Med PH</a:t>
            </a:r>
          </a:p>
          <a:p>
            <a:r>
              <a:rPr lang="en-US" sz="2400" dirty="0" smtClean="0"/>
              <a:t>- 00h 00m 04s 613ms-- DX2DEngine --</a:t>
            </a:r>
          </a:p>
          <a:p>
            <a:r>
              <a:rPr lang="pt-BR" sz="2400" dirty="0" smtClean="0"/>
              <a:t> - 00h 00m 02s 755ms-- Game --</a:t>
            </a:r>
          </a:p>
          <a:p>
            <a:r>
              <a:rPr lang="en-US" sz="2400" dirty="0" smtClean="0"/>
              <a:t> - 00h 00m 01s 623ms-- Launcher --</a:t>
            </a:r>
          </a:p>
          <a:p>
            <a:r>
              <a:rPr lang="en-US" sz="2400" dirty="0" smtClean="0"/>
              <a:t>[1] Time Elapsed: </a:t>
            </a:r>
            <a:r>
              <a:rPr lang="en-US" sz="2400" b="1" dirty="0" smtClean="0"/>
              <a:t>00h 00m 09s 088ms </a:t>
            </a:r>
            <a:r>
              <a:rPr lang="en-US" sz="2400" dirty="0" smtClean="0"/>
              <a:t>Session build time: 00h 00m 09s 088ms</a:t>
            </a:r>
          </a:p>
          <a:p>
            <a:endParaRPr lang="en-US" sz="2400" dirty="0"/>
          </a:p>
          <a:p>
            <a:r>
              <a:rPr lang="en-US" sz="2400" dirty="0" smtClean="0"/>
              <a:t>Mums! 20s </a:t>
            </a:r>
            <a:r>
              <a:rPr lang="en-US" sz="2400" dirty="0" err="1" smtClean="0"/>
              <a:t>sparade</a:t>
            </a:r>
            <a:endParaRPr lang="sv-SE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350265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0" y="3500439"/>
            <a:ext cx="9144000" cy="1143008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sv-SE" dirty="0" smtClean="0"/>
              <a:t>Visual studio output filer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r>
              <a:rPr lang="sv-SE" dirty="0" smtClean="0"/>
              <a:t>VS Output</a:t>
            </a:r>
          </a:p>
        </p:txBody>
      </p:sp>
      <p:sp>
        <p:nvSpPr>
          <p:cNvPr id="30722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000625"/>
          </a:xfrm>
        </p:spPr>
        <p:txBody>
          <a:bodyPr anchor="t"/>
          <a:lstStyle/>
          <a:p>
            <a:pPr lvl="1"/>
            <a:endParaRPr lang="sv-SE" sz="2400" dirty="0" smtClean="0"/>
          </a:p>
          <a:p>
            <a:r>
              <a:rPr lang="sv-SE" sz="2400" dirty="0" smtClean="0"/>
              <a:t>Som ni kanske vet skapas en hel del filer när ni kompilerar något i Visual studio</a:t>
            </a:r>
          </a:p>
          <a:p>
            <a:pPr lvl="1"/>
            <a:r>
              <a:rPr lang="sv-SE" sz="2000" dirty="0" smtClean="0"/>
              <a:t>.exe	</a:t>
            </a:r>
            <a:r>
              <a:rPr lang="sv-SE" sz="2000" dirty="0" smtClean="0">
                <a:sym typeface="Wingdings" pitchFamily="2" charset="2"/>
              </a:rPr>
              <a:t>     Den fil all er maskinkod ligger i, kan startas</a:t>
            </a:r>
            <a:endParaRPr lang="sv-SE" sz="2000" dirty="0" smtClean="0"/>
          </a:p>
          <a:p>
            <a:pPr lvl="1"/>
            <a:r>
              <a:rPr lang="sv-SE" sz="2000" dirty="0" smtClean="0"/>
              <a:t>.lib*	</a:t>
            </a:r>
            <a:r>
              <a:rPr lang="sv-SE" sz="2000" dirty="0" smtClean="0">
                <a:sym typeface="Wingdings" pitchFamily="2" charset="2"/>
              </a:rPr>
              <a:t>     De filer som inehåller source[.cpp] för ett bibliotek som används för att skapa exen</a:t>
            </a:r>
            <a:endParaRPr lang="sv-SE" sz="2000" dirty="0" smtClean="0"/>
          </a:p>
          <a:p>
            <a:pPr lvl="1"/>
            <a:r>
              <a:rPr lang="sv-SE" sz="2000" dirty="0" smtClean="0"/>
              <a:t>.ilk	</a:t>
            </a:r>
            <a:r>
              <a:rPr lang="sv-SE" sz="2000" dirty="0" smtClean="0">
                <a:sym typeface="Wingdings" pitchFamily="2" charset="2"/>
              </a:rPr>
              <a:t> Används för att länka alla .obj filer (den kan spara hur det är länkat och använda detta vid nästa länkning = mycket snabbare länkning)</a:t>
            </a:r>
            <a:endParaRPr lang="sv-SE" sz="2000" dirty="0" smtClean="0"/>
          </a:p>
          <a:p>
            <a:pPr lvl="1"/>
            <a:r>
              <a:rPr lang="sv-SE" sz="2000" dirty="0" smtClean="0"/>
              <a:t>.pdb	</a:t>
            </a:r>
            <a:r>
              <a:rPr lang="sv-SE" sz="2000" dirty="0" smtClean="0">
                <a:sym typeface="Wingdings" pitchFamily="2" charset="2"/>
              </a:rPr>
              <a:t>Databasen för att kunna debugga, den behövs om ni ska debugga externt. Används också av .ilk</a:t>
            </a:r>
            <a:endParaRPr lang="sv-SE" sz="2000" dirty="0" smtClean="0"/>
          </a:p>
          <a:p>
            <a:pPr lvl="1"/>
            <a:r>
              <a:rPr lang="sv-SE" sz="2000" dirty="0" smtClean="0"/>
              <a:t>.obj	</a:t>
            </a:r>
            <a:r>
              <a:rPr lang="sv-SE" sz="2000" dirty="0" smtClean="0">
                <a:sym typeface="Wingdings" pitchFamily="2" charset="2"/>
              </a:rPr>
              <a:t> Kompilerade binära filer som inte har blivit länkade till en exe/dll än</a:t>
            </a:r>
          </a:p>
          <a:p>
            <a:pPr lvl="2"/>
            <a:r>
              <a:rPr lang="sv-SE" sz="1600" dirty="0" smtClean="0">
                <a:sym typeface="Wingdings" pitchFamily="2" charset="2"/>
              </a:rPr>
              <a:t>Dessa kan även användas för en såkallad destributed build*</a:t>
            </a:r>
            <a:endParaRPr lang="sv-SE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pPr algn="l" eaLnBrk="1" hangingPunct="1"/>
            <a:r>
              <a:rPr lang="sv-SE" smtClean="0"/>
              <a:t>Kursupplägg</a:t>
            </a:r>
          </a:p>
        </p:txBody>
      </p:sp>
      <p:sp>
        <p:nvSpPr>
          <p:cNvPr id="6146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000625"/>
          </a:xfrm>
        </p:spPr>
        <p:txBody>
          <a:bodyPr anchor="ctr"/>
          <a:lstStyle/>
          <a:p>
            <a:pPr eaLnBrk="1" hangingPunct="1"/>
            <a:r>
              <a:rPr lang="sv-SE" dirty="0" smtClean="0"/>
              <a:t>12 veckor</a:t>
            </a:r>
          </a:p>
          <a:p>
            <a:pPr eaLnBrk="1" hangingPunct="1"/>
            <a:r>
              <a:rPr lang="sv-SE" dirty="0" smtClean="0"/>
              <a:t>2 föreläsningar per vecka</a:t>
            </a:r>
          </a:p>
          <a:p>
            <a:pPr eaLnBrk="1" hangingPunct="1"/>
            <a:r>
              <a:rPr lang="sv-SE" dirty="0" smtClean="0"/>
              <a:t>2 labbar per vecka</a:t>
            </a:r>
          </a:p>
          <a:p>
            <a:pPr eaLnBrk="1" hangingPunct="1"/>
            <a:r>
              <a:rPr lang="sv-SE" dirty="0" smtClean="0"/>
              <a:t>Tenta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r>
              <a:rPr lang="sv-SE" dirty="0" smtClean="0"/>
              <a:t>VS Output</a:t>
            </a:r>
          </a:p>
        </p:txBody>
      </p:sp>
      <p:sp>
        <p:nvSpPr>
          <p:cNvPr id="30722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000625"/>
          </a:xfrm>
        </p:spPr>
        <p:txBody>
          <a:bodyPr anchor="t"/>
          <a:lstStyle/>
          <a:p>
            <a:r>
              <a:rPr lang="sv-SE" sz="2800" dirty="0" smtClean="0"/>
              <a:t>Sätta upp exe outputs</a:t>
            </a:r>
          </a:p>
          <a:p>
            <a:pPr lvl="1"/>
            <a:r>
              <a:rPr lang="sv-SE" sz="2400" dirty="0" smtClean="0"/>
              <a:t>Vi vill ha två exe filer, </a:t>
            </a:r>
          </a:p>
          <a:p>
            <a:pPr lvl="2"/>
            <a:r>
              <a:rPr lang="sv-SE" sz="2000" dirty="0" smtClean="0"/>
              <a:t>Bin/thegame_debug.exe</a:t>
            </a:r>
          </a:p>
          <a:p>
            <a:pPr lvl="2"/>
            <a:r>
              <a:rPr lang="sv-SE" sz="2000" dirty="0" smtClean="0"/>
              <a:t>Bin/thegame_release.exe</a:t>
            </a:r>
          </a:p>
          <a:p>
            <a:pPr lvl="1"/>
            <a:r>
              <a:rPr lang="sv-SE" sz="2400" dirty="0" smtClean="0"/>
              <a:t>Detta för att alltid veta vilken som är vilken</a:t>
            </a:r>
          </a:p>
          <a:p>
            <a:pPr lvl="2"/>
            <a:r>
              <a:rPr lang="sv-SE" sz="2000" dirty="0" smtClean="0"/>
              <a:t>Ni vill inte skeppa en debug build till grafiker/LD</a:t>
            </a:r>
          </a:p>
          <a:p>
            <a:pPr lvl="1"/>
            <a:r>
              <a:rPr lang="sv-SE" sz="2400" dirty="0" smtClean="0"/>
              <a:t>Vi vill även separera på de libbar som skapas </a:t>
            </a:r>
          </a:p>
          <a:p>
            <a:pPr lvl="2"/>
            <a:r>
              <a:rPr lang="sv-SE" sz="2000" dirty="0" smtClean="0"/>
              <a:t>Libs/tgeEngine_debug.lib</a:t>
            </a:r>
          </a:p>
          <a:p>
            <a:pPr lvl="2"/>
            <a:r>
              <a:rPr lang="sv-SE" sz="2000" dirty="0" smtClean="0"/>
              <a:t>Libs/tgeEngine_release.lib</a:t>
            </a:r>
          </a:p>
          <a:p>
            <a:pPr lvl="1"/>
            <a:r>
              <a:rPr lang="sv-SE" sz="2400" dirty="0" smtClean="0"/>
              <a:t>(ska inte vara med i sama map som exe och data)</a:t>
            </a:r>
          </a:p>
          <a:p>
            <a:pPr lvl="1"/>
            <a:endParaRPr lang="sv-SE" sz="2400" dirty="0" smtClean="0"/>
          </a:p>
          <a:p>
            <a:pPr lvl="2">
              <a:buNone/>
            </a:pPr>
            <a:endParaRPr lang="sv-SE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r>
              <a:rPr lang="sv-SE" dirty="0" smtClean="0"/>
              <a:t>Inställningar</a:t>
            </a:r>
          </a:p>
        </p:txBody>
      </p:sp>
      <p:sp>
        <p:nvSpPr>
          <p:cNvPr id="30722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000625"/>
          </a:xfrm>
        </p:spPr>
        <p:txBody>
          <a:bodyPr anchor="t"/>
          <a:lstStyle/>
          <a:p>
            <a:r>
              <a:rPr lang="sv-SE" sz="2800" dirty="0" smtClean="0"/>
              <a:t>Som ni kanske vet finns det väldigt många olika inställningar för era projekt. </a:t>
            </a:r>
          </a:p>
          <a:p>
            <a:r>
              <a:rPr lang="sv-SE" sz="2800" dirty="0" smtClean="0"/>
              <a:t>Läs gärna på vad alla gör</a:t>
            </a:r>
          </a:p>
          <a:p>
            <a:endParaRPr lang="sv-SE" sz="2800" dirty="0" smtClean="0"/>
          </a:p>
          <a:p>
            <a:r>
              <a:rPr lang="sv-SE" sz="2800" dirty="0" smtClean="0"/>
              <a:t>Det jag kommer att kräva av er är att ni ska ha: Precompiled Headers</a:t>
            </a:r>
            <a:endParaRPr lang="sv-SE" sz="2400" dirty="0" smtClean="0"/>
          </a:p>
          <a:p>
            <a:pPr lvl="1"/>
            <a:endParaRPr lang="sv-SE" sz="2400" dirty="0" smtClean="0"/>
          </a:p>
          <a:p>
            <a:pPr lvl="2">
              <a:buNone/>
            </a:pPr>
            <a:endParaRPr lang="sv-SE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r>
              <a:rPr lang="sv-SE" dirty="0" smtClean="0"/>
              <a:t>Precompiled Headers</a:t>
            </a:r>
          </a:p>
        </p:txBody>
      </p:sp>
      <p:sp>
        <p:nvSpPr>
          <p:cNvPr id="30722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000625"/>
          </a:xfrm>
        </p:spPr>
        <p:txBody>
          <a:bodyPr anchor="t"/>
          <a:lstStyle/>
          <a:p>
            <a:r>
              <a:rPr lang="sv-SE" sz="2800" dirty="0" smtClean="0"/>
              <a:t>PCH</a:t>
            </a:r>
          </a:p>
          <a:p>
            <a:r>
              <a:rPr lang="sv-SE" sz="2800" dirty="0" smtClean="0"/>
              <a:t>Används för att förkompilera de mest förekommande filerna ni inkluderar</a:t>
            </a:r>
          </a:p>
          <a:p>
            <a:r>
              <a:rPr lang="sv-SE" sz="2800" dirty="0" smtClean="0"/>
              <a:t>Gör ni inte detta så kompileras er klass för varje ”include” till den ni gör.</a:t>
            </a:r>
          </a:p>
          <a:p>
            <a:r>
              <a:rPr lang="sv-SE" sz="2800" dirty="0" smtClean="0"/>
              <a:t>Inkluderar ni ”Player.h” 10ggr kompileras den också 10 ggr. </a:t>
            </a:r>
          </a:p>
          <a:p>
            <a:pPr lvl="1"/>
            <a:r>
              <a:rPr lang="sv-SE" sz="2000" dirty="0" smtClean="0"/>
              <a:t>Slöseri med tid</a:t>
            </a:r>
          </a:p>
          <a:p>
            <a:r>
              <a:rPr lang="sv-SE" sz="2400" dirty="0" smtClean="0"/>
              <a:t>I detta fallet lägger ni helt enkelt in din ”Include” till Player.h i din PCH (eller stdafx.h som visual studio skapar den default)</a:t>
            </a:r>
          </a:p>
          <a:p>
            <a:pPr lvl="1"/>
            <a:endParaRPr lang="sv-SE" sz="2400" dirty="0" smtClean="0"/>
          </a:p>
          <a:p>
            <a:pPr lvl="2">
              <a:buNone/>
            </a:pPr>
            <a:endParaRPr lang="sv-SE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r>
              <a:rPr lang="sv-SE" dirty="0" smtClean="0"/>
              <a:t>Precompiled Headers</a:t>
            </a:r>
          </a:p>
        </p:txBody>
      </p:sp>
      <p:sp>
        <p:nvSpPr>
          <p:cNvPr id="30722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000625"/>
          </a:xfrm>
        </p:spPr>
        <p:txBody>
          <a:bodyPr anchor="t"/>
          <a:lstStyle/>
          <a:p>
            <a:r>
              <a:rPr lang="sv-SE" sz="2800" dirty="0" smtClean="0"/>
              <a:t>Krav från och med idag:</a:t>
            </a:r>
          </a:p>
          <a:p>
            <a:r>
              <a:rPr lang="sv-SE" sz="2800" dirty="0" smtClean="0"/>
              <a:t>Alla projekt+uppgifter ska använda sig av precompiled headers</a:t>
            </a:r>
            <a:endParaRPr lang="sv-SE" sz="2400" dirty="0" smtClean="0"/>
          </a:p>
          <a:p>
            <a:r>
              <a:rPr lang="sv-SE" sz="2400" dirty="0" smtClean="0"/>
              <a:t>Ni ställer in det när ni skapar projekten</a:t>
            </a:r>
          </a:p>
          <a:p>
            <a:r>
              <a:rPr lang="sv-SE" sz="2400" dirty="0" smtClean="0"/>
              <a:t>Alternativt lägger på det i efterhand. </a:t>
            </a:r>
            <a:r>
              <a:rPr lang="sv-SE" sz="2400" smtClean="0"/>
              <a:t>Goole it!</a:t>
            </a:r>
            <a:endParaRPr lang="sv-SE" sz="2400" dirty="0" smtClean="0"/>
          </a:p>
          <a:p>
            <a:pPr lvl="2">
              <a:buNone/>
            </a:pPr>
            <a:endParaRPr lang="sv-SE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r>
              <a:rPr lang="sv-SE" dirty="0" smtClean="0"/>
              <a:t>Projektstruktur</a:t>
            </a:r>
          </a:p>
        </p:txBody>
      </p:sp>
      <p:sp>
        <p:nvSpPr>
          <p:cNvPr id="30722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000625"/>
          </a:xfrm>
        </p:spPr>
        <p:txBody>
          <a:bodyPr anchor="t"/>
          <a:lstStyle/>
          <a:p>
            <a:pPr lvl="1"/>
            <a:endParaRPr lang="sv-SE" sz="2400" dirty="0" smtClean="0"/>
          </a:p>
          <a:p>
            <a:pPr lvl="2">
              <a:buNone/>
            </a:pPr>
            <a:endParaRPr lang="sv-SE" sz="1600" dirty="0" smtClean="0"/>
          </a:p>
        </p:txBody>
      </p:sp>
      <p:pic>
        <p:nvPicPr>
          <p:cNvPr id="2050" name="Picture 2" descr="C:\Users\gral1\Desktop\Application - Microsoft Visual Studio_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1542371"/>
            <a:ext cx="6120680" cy="4910965"/>
          </a:xfrm>
          <a:prstGeom prst="rect">
            <a:avLst/>
          </a:prstGeom>
          <a:noFill/>
        </p:spPr>
      </p:pic>
      <p:sp>
        <p:nvSpPr>
          <p:cNvPr id="5" name="textruta 4"/>
          <p:cNvSpPr txBox="1"/>
          <p:nvPr/>
        </p:nvSpPr>
        <p:spPr>
          <a:xfrm>
            <a:off x="467544" y="1196752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Engine och Game(.lib): [Output][Target Name]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r>
              <a:rPr lang="sv-SE" dirty="0" smtClean="0"/>
              <a:t>Projektstruktur</a:t>
            </a:r>
          </a:p>
        </p:txBody>
      </p:sp>
      <p:sp>
        <p:nvSpPr>
          <p:cNvPr id="30722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000625"/>
          </a:xfrm>
        </p:spPr>
        <p:txBody>
          <a:bodyPr anchor="t"/>
          <a:lstStyle/>
          <a:p>
            <a:pPr lvl="1"/>
            <a:endParaRPr lang="sv-SE" sz="2400" dirty="0" smtClean="0"/>
          </a:p>
          <a:p>
            <a:pPr lvl="2">
              <a:buNone/>
            </a:pPr>
            <a:endParaRPr lang="sv-SE" sz="1600" dirty="0" smtClean="0"/>
          </a:p>
        </p:txBody>
      </p:sp>
      <p:sp>
        <p:nvSpPr>
          <p:cNvPr id="5" name="textruta 4"/>
          <p:cNvSpPr txBox="1"/>
          <p:nvPr/>
        </p:nvSpPr>
        <p:spPr>
          <a:xfrm>
            <a:off x="467544" y="1196752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mtClean="0"/>
              <a:t>Launcher(.exe): </a:t>
            </a:r>
            <a:r>
              <a:rPr lang="sv-SE" dirty="0" smtClean="0"/>
              <a:t>[Output][Target name]</a:t>
            </a:r>
            <a:endParaRPr lang="en-US" dirty="0"/>
          </a:p>
        </p:txBody>
      </p:sp>
      <p:pic>
        <p:nvPicPr>
          <p:cNvPr id="3074" name="Picture 2" descr="C:\Users\gral1\Desktop\Application - Microsoft Visual Studio_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1547512"/>
            <a:ext cx="4968552" cy="3969720"/>
          </a:xfrm>
          <a:prstGeom prst="rect">
            <a:avLst/>
          </a:prstGeom>
          <a:noFill/>
        </p:spPr>
      </p:pic>
      <p:pic>
        <p:nvPicPr>
          <p:cNvPr id="3075" name="Picture 3" descr="C:\Users\gral1\Desktop\Launcher Property Page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9632" y="5589240"/>
            <a:ext cx="6094116" cy="80124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r>
              <a:rPr lang="sv-SE" dirty="0" smtClean="0"/>
              <a:t>Labb</a:t>
            </a:r>
          </a:p>
        </p:txBody>
      </p:sp>
      <p:sp>
        <p:nvSpPr>
          <p:cNvPr id="30722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000625"/>
          </a:xfrm>
        </p:spPr>
        <p:txBody>
          <a:bodyPr anchor="t"/>
          <a:lstStyle/>
          <a:p>
            <a:r>
              <a:rPr lang="sv-SE" sz="2800" dirty="0" smtClean="0"/>
              <a:t>Slutsats</a:t>
            </a:r>
          </a:p>
          <a:p>
            <a:pPr lvl="1"/>
            <a:r>
              <a:rPr lang="sv-SE" sz="2000" dirty="0" smtClean="0"/>
              <a:t>Nu har vi en solution vi kan vara nöjda med. När ni kompilerar i debug skapas en separat exe i workbed med namnet theGame_debug.exe</a:t>
            </a:r>
          </a:p>
          <a:p>
            <a:pPr lvl="1"/>
            <a:r>
              <a:rPr lang="sv-SE" sz="2000" dirty="0" smtClean="0"/>
              <a:t>All data ska också liggen i den mappen (i undermappar såklart)</a:t>
            </a:r>
          </a:p>
          <a:p>
            <a:pPr lvl="1"/>
            <a:r>
              <a:rPr lang="sv-SE" sz="2000" dirty="0" smtClean="0"/>
              <a:t>Detta innebär att workbed endast inehåller det som behövs för att starta spelet (det ligger ett par filer till, .pdb och .ilk. Detta är ok)</a:t>
            </a:r>
          </a:p>
          <a:p>
            <a:pPr lvl="1"/>
            <a:endParaRPr lang="sv-SE" sz="2000" dirty="0" smtClean="0"/>
          </a:p>
          <a:p>
            <a:pPr lvl="1"/>
            <a:r>
              <a:rPr lang="sv-SE" sz="2000" dirty="0" smtClean="0"/>
              <a:t>Skulle ni submita den map till SVN kan andra alltid starta den med theGame_release och på så vis inte undra om det är en debug build.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r>
              <a:rPr lang="sv-SE" dirty="0" smtClean="0"/>
              <a:t>Labb</a:t>
            </a:r>
          </a:p>
        </p:txBody>
      </p:sp>
      <p:sp>
        <p:nvSpPr>
          <p:cNvPr id="30722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000625"/>
          </a:xfrm>
        </p:spPr>
        <p:txBody>
          <a:bodyPr anchor="t"/>
          <a:lstStyle/>
          <a:p>
            <a:r>
              <a:rPr lang="sv-SE" sz="2800" dirty="0" smtClean="0"/>
              <a:t>Labb</a:t>
            </a:r>
            <a:endParaRPr lang="sv-SE" sz="2000" dirty="0" smtClean="0"/>
          </a:p>
          <a:p>
            <a:pPr lvl="1">
              <a:buNone/>
            </a:pPr>
            <a:r>
              <a:rPr lang="sv-SE" sz="1800" dirty="0" smtClean="0"/>
              <a:t>Ni ska sätta upp gårdagens labb i en bra solution.</a:t>
            </a:r>
            <a:br>
              <a:rPr lang="sv-SE" sz="1800" dirty="0" smtClean="0"/>
            </a:br>
            <a:r>
              <a:rPr lang="sv-SE" sz="1800" dirty="0" smtClean="0"/>
              <a:t>-Game</a:t>
            </a:r>
          </a:p>
          <a:p>
            <a:pPr lvl="1">
              <a:buNone/>
            </a:pPr>
            <a:r>
              <a:rPr lang="sv-SE" sz="1800" dirty="0" smtClean="0"/>
              <a:t>	-Engine</a:t>
            </a:r>
            <a:br>
              <a:rPr lang="sv-SE" sz="1800" dirty="0" smtClean="0"/>
            </a:br>
            <a:r>
              <a:rPr lang="sv-SE" sz="1800" dirty="0" smtClean="0"/>
              <a:t>-Launcher</a:t>
            </a:r>
          </a:p>
          <a:p>
            <a:pPr lvl="1">
              <a:buNone/>
            </a:pPr>
            <a:endParaRPr lang="sv-SE" sz="1800" dirty="0" smtClean="0"/>
          </a:p>
          <a:p>
            <a:pPr lvl="1">
              <a:buNone/>
            </a:pPr>
            <a:r>
              <a:rPr lang="sv-SE" sz="1800" dirty="0" smtClean="0"/>
              <a:t>VS data filerna ska skickas till en separat mapp (ej ilk och pdb)</a:t>
            </a:r>
          </a:p>
          <a:p>
            <a:pPr lvl="1">
              <a:buNone/>
            </a:pPr>
            <a:r>
              <a:rPr lang="sv-SE" sz="1800" dirty="0" smtClean="0"/>
              <a:t>Exe filerna ska skickas till ”Bin” mappen med olika namn beroende på build</a:t>
            </a:r>
          </a:p>
          <a:p>
            <a:pPr lvl="1">
              <a:buNone/>
            </a:pPr>
            <a:endParaRPr lang="sv-SE" sz="1800" dirty="0" smtClean="0"/>
          </a:p>
          <a:p>
            <a:pPr lvl="1">
              <a:buNone/>
            </a:pPr>
            <a:r>
              <a:rPr lang="sv-SE" sz="1800" dirty="0" smtClean="0"/>
              <a:t>Låt oss kolla på er: UppgiftsSpec.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>
                <a:solidFill>
                  <a:srgbClr val="4C4946"/>
                </a:solidFill>
                <a:latin typeface="Bliss 2 Regular" pitchFamily="50" charset="0"/>
              </a:rPr>
              <a:t/>
            </a:r>
            <a:br>
              <a:rPr lang="sv-SE" dirty="0" smtClean="0">
                <a:solidFill>
                  <a:srgbClr val="4C4946"/>
                </a:solidFill>
                <a:latin typeface="Bliss 2 Regular" pitchFamily="50" charset="0"/>
              </a:rPr>
            </a:br>
            <a:r>
              <a:rPr lang="sv-SE" dirty="0" smtClean="0">
                <a:solidFill>
                  <a:srgbClr val="4C4946"/>
                </a:solidFill>
                <a:latin typeface="Bliss 2 Regular" pitchFamily="50" charset="0"/>
              </a:rPr>
              <a:t>Frågor</a:t>
            </a:r>
            <a:br>
              <a:rPr lang="sv-SE" dirty="0" smtClean="0">
                <a:solidFill>
                  <a:srgbClr val="4C4946"/>
                </a:solidFill>
                <a:latin typeface="Bliss 2 Regular" pitchFamily="50" charset="0"/>
              </a:rPr>
            </a:b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214313" y="1916832"/>
            <a:ext cx="8715375" cy="4655418"/>
          </a:xfrm>
        </p:spPr>
        <p:txBody>
          <a:bodyPr/>
          <a:lstStyle/>
          <a:p>
            <a:pPr>
              <a:spcBef>
                <a:spcPct val="50000"/>
              </a:spcBef>
              <a:buNone/>
            </a:pPr>
            <a:endParaRPr lang="sv-SE" sz="2400" dirty="0" smtClean="0">
              <a:solidFill>
                <a:srgbClr val="4C4946"/>
              </a:solidFill>
            </a:endParaRPr>
          </a:p>
          <a:p>
            <a:pPr algn="ctr"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</a:endParaRPr>
          </a:p>
          <a:p>
            <a:pPr algn="ctr">
              <a:buNone/>
            </a:pPr>
            <a:r>
              <a:rPr lang="sv-SE" b="1" dirty="0" smtClean="0"/>
              <a:t>Läxa:</a:t>
            </a:r>
          </a:p>
          <a:p>
            <a:pPr algn="ctr">
              <a:buNone/>
            </a:pPr>
            <a:r>
              <a:rPr lang="sv-SE" dirty="0" smtClean="0"/>
              <a:t>Läs på om de olika filerna som VS outputtar</a:t>
            </a:r>
          </a:p>
          <a:p>
            <a:pPr algn="ctr">
              <a:buNone/>
            </a:pPr>
            <a:r>
              <a:rPr lang="sv-SE" dirty="0" smtClean="0"/>
              <a:t>MSDN är en </a:t>
            </a:r>
            <a:r>
              <a:rPr lang="sv-SE" smtClean="0"/>
              <a:t>bra start</a:t>
            </a:r>
          </a:p>
          <a:p>
            <a:pPr algn="ctr">
              <a:buNone/>
            </a:pPr>
            <a:endParaRPr lang="sv-SE" dirty="0" smtClean="0"/>
          </a:p>
          <a:p>
            <a:pPr algn="ctr">
              <a:buNone/>
            </a:pPr>
            <a:r>
              <a:rPr lang="sv-SE" dirty="0" smtClean="0">
                <a:solidFill>
                  <a:srgbClr val="4C4946"/>
                </a:solidFill>
                <a:hlinkClick r:id="rId2"/>
              </a:rPr>
              <a:t>gustav@thegameassembly.com</a:t>
            </a:r>
            <a:endParaRPr lang="sv-SE" dirty="0" smtClean="0">
              <a:solidFill>
                <a:srgbClr val="4C4946"/>
              </a:solidFill>
            </a:endParaRPr>
          </a:p>
          <a:p>
            <a:pPr>
              <a:buNone/>
            </a:pPr>
            <a:endParaRPr lang="sv-SE" dirty="0"/>
          </a:p>
        </p:txBody>
      </p:sp>
      <p:sp>
        <p:nvSpPr>
          <p:cNvPr id="4" name="Rubrik 1"/>
          <p:cNvSpPr txBox="1">
            <a:spLocks/>
          </p:cNvSpPr>
          <p:nvPr/>
        </p:nvSpPr>
        <p:spPr bwMode="auto">
          <a:xfrm>
            <a:off x="3779912" y="980728"/>
            <a:ext cx="1656184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FRÅGOR</a:t>
            </a:r>
            <a:endParaRPr kumimoji="0" lang="sv-SE" sz="3200" b="0" i="0" u="none" strike="noStrike" kern="120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sv-SE" dirty="0" smtClean="0"/>
              <a:t>Poängsättning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pPr algn="l" eaLnBrk="1" hangingPunct="1"/>
            <a:r>
              <a:rPr lang="sv-SE" dirty="0" smtClean="0"/>
              <a:t>Poängsättning</a:t>
            </a:r>
          </a:p>
        </p:txBody>
      </p:sp>
      <p:sp>
        <p:nvSpPr>
          <p:cNvPr id="8194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000625"/>
          </a:xfrm>
        </p:spPr>
        <p:txBody>
          <a:bodyPr anchor="ctr"/>
          <a:lstStyle/>
          <a:p>
            <a:pPr eaLnBrk="1" hangingPunct="1"/>
            <a:r>
              <a:rPr lang="sv-SE" sz="2800" dirty="0" smtClean="0"/>
              <a:t>Närvaro: Obligatorisk, följs upp i spelprojekten (efter våra första två veckor)</a:t>
            </a:r>
          </a:p>
          <a:p>
            <a:pPr eaLnBrk="1" hangingPunct="1"/>
            <a:r>
              <a:rPr lang="sv-SE" sz="2800" dirty="0" smtClean="0"/>
              <a:t>Uppgifter: 36 poäng – 12 labbar à 3 poäng (24 p)</a:t>
            </a:r>
          </a:p>
          <a:p>
            <a:pPr lvl="1"/>
            <a:r>
              <a:rPr lang="sv-SE" sz="2400" dirty="0" smtClean="0"/>
              <a:t>3 poäng för korrekt lösning i tid</a:t>
            </a:r>
          </a:p>
          <a:p>
            <a:pPr lvl="1"/>
            <a:r>
              <a:rPr lang="sv-SE" sz="2400" dirty="0" smtClean="0"/>
              <a:t>Kan kompletteras till 2 poäng</a:t>
            </a:r>
          </a:p>
          <a:p>
            <a:pPr lvl="1"/>
            <a:r>
              <a:rPr lang="sv-SE" sz="2400" dirty="0" smtClean="0"/>
              <a:t>Gott försök 1 </a:t>
            </a:r>
            <a:r>
              <a:rPr lang="sv-SE" sz="2400" dirty="0" smtClean="0"/>
              <a:t>poäng</a:t>
            </a:r>
            <a:endParaRPr lang="sv-SE" sz="2000" dirty="0" smtClean="0"/>
          </a:p>
          <a:p>
            <a:pPr lvl="1"/>
            <a:r>
              <a:rPr lang="sv-SE" sz="2400" dirty="0" smtClean="0"/>
              <a:t>Tenta: 38 poäng (19 p)</a:t>
            </a:r>
          </a:p>
          <a:p>
            <a:pPr lvl="2"/>
            <a:r>
              <a:rPr lang="sv-SE" sz="2000" dirty="0" smtClean="0"/>
              <a:t>Baseras på böcker+föreläsningar</a:t>
            </a:r>
          </a:p>
          <a:p>
            <a:r>
              <a:rPr lang="sv-SE" sz="2800" dirty="0" smtClean="0"/>
              <a:t>Godkänt kräver 24 poäng på labbar och 19 poäng på tentan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pPr algn="l" eaLnBrk="1" hangingPunct="1"/>
            <a:r>
              <a:rPr lang="sv-SE" dirty="0" smtClean="0"/>
              <a:t>Poängsättning</a:t>
            </a:r>
          </a:p>
        </p:txBody>
      </p:sp>
      <p:sp>
        <p:nvSpPr>
          <p:cNvPr id="8194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000625"/>
          </a:xfrm>
        </p:spPr>
        <p:txBody>
          <a:bodyPr anchor="ctr"/>
          <a:lstStyle/>
          <a:p>
            <a:pPr eaLnBrk="1" hangingPunct="1"/>
            <a:r>
              <a:rPr lang="sv-SE" sz="2400" dirty="0" smtClean="0"/>
              <a:t>Uppgifter</a:t>
            </a:r>
          </a:p>
          <a:p>
            <a:pPr lvl="1"/>
            <a:r>
              <a:rPr lang="sv-SE" sz="2000" dirty="0" smtClean="0"/>
              <a:t>Specificerat gör varje uppgift</a:t>
            </a:r>
          </a:p>
          <a:p>
            <a:r>
              <a:rPr lang="sv-SE" sz="2400" dirty="0" smtClean="0"/>
              <a:t>Skräpfiler</a:t>
            </a:r>
          </a:p>
          <a:p>
            <a:pPr lvl="2"/>
            <a:r>
              <a:rPr lang="sv-SE" sz="1600" dirty="0" smtClean="0"/>
              <a:t>Vid inlämning av Visual studio projekt ska inga skräpfiler finnas med</a:t>
            </a:r>
          </a:p>
          <a:p>
            <a:pPr lvl="3"/>
            <a:r>
              <a:rPr lang="sv-SE" sz="1400" dirty="0" smtClean="0"/>
              <a:t>.obj</a:t>
            </a:r>
          </a:p>
          <a:p>
            <a:pPr lvl="3"/>
            <a:r>
              <a:rPr lang="sv-SE" sz="1400" dirty="0" smtClean="0"/>
              <a:t>.ilk</a:t>
            </a:r>
          </a:p>
          <a:p>
            <a:pPr lvl="3"/>
            <a:r>
              <a:rPr lang="sv-SE" sz="1400" dirty="0" smtClean="0"/>
              <a:t>.sdf</a:t>
            </a:r>
          </a:p>
          <a:p>
            <a:pPr lvl="3"/>
            <a:r>
              <a:rPr lang="sv-SE" sz="1400" dirty="0" smtClean="0"/>
              <a:t>.db</a:t>
            </a:r>
          </a:p>
          <a:p>
            <a:pPr lvl="3"/>
            <a:r>
              <a:rPr lang="sv-SE" sz="1400" dirty="0" smtClean="0"/>
              <a:t>.pdb</a:t>
            </a:r>
          </a:p>
          <a:p>
            <a:pPr lvl="2"/>
            <a:r>
              <a:rPr lang="sv-SE" sz="1600" dirty="0" smtClean="0"/>
              <a:t>Gör </a:t>
            </a:r>
            <a:r>
              <a:rPr lang="sv-SE" sz="1600" smtClean="0"/>
              <a:t>ni </a:t>
            </a:r>
            <a:r>
              <a:rPr lang="sv-SE" sz="1600" smtClean="0"/>
              <a:t>ändå </a:t>
            </a:r>
            <a:r>
              <a:rPr lang="sv-SE" sz="1600" dirty="0" smtClean="0"/>
              <a:t>detta resulterar det i en varning</a:t>
            </a:r>
          </a:p>
          <a:p>
            <a:pPr lvl="2"/>
            <a:r>
              <a:rPr lang="sv-SE" sz="1600" dirty="0" smtClean="0"/>
              <a:t>Tre varningar och ni får IG på en inlämning som innehåller dessa filer</a:t>
            </a:r>
          </a:p>
          <a:p>
            <a:pPr lvl="3"/>
            <a:r>
              <a:rPr lang="sv-SE" sz="1200" dirty="0" smtClean="0"/>
              <a:t>Det ”resettas”</a:t>
            </a:r>
            <a:r>
              <a:rPr lang="sv-SE" sz="1200" b="1" dirty="0" smtClean="0"/>
              <a:t> inte </a:t>
            </a:r>
            <a:r>
              <a:rPr lang="sv-SE" sz="1200" dirty="0" smtClean="0"/>
              <a:t>till 0 efter korrekt inlämning</a:t>
            </a:r>
          </a:p>
          <a:p>
            <a:pPr lvl="1"/>
            <a:r>
              <a:rPr lang="sv-SE" sz="2000" dirty="0" smtClean="0"/>
              <a:t>Anledning?</a:t>
            </a:r>
          </a:p>
          <a:p>
            <a:pPr lvl="2"/>
            <a:r>
              <a:rPr lang="sv-SE" sz="1600" dirty="0" smtClean="0"/>
              <a:t>1. Det fyller våra servrar</a:t>
            </a:r>
          </a:p>
          <a:p>
            <a:pPr lvl="2"/>
            <a:r>
              <a:rPr lang="sv-SE" sz="1600" dirty="0" smtClean="0"/>
              <a:t>2. Säkerhetsrisk ni ska vänja er vid.</a:t>
            </a:r>
          </a:p>
          <a:p>
            <a:pPr lvl="3"/>
            <a:r>
              <a:rPr lang="sv-SE" sz="1200" dirty="0" smtClean="0"/>
              <a:t>Skickar ni t.ex. Med dessa filer kan jag se och debugga er kod. Fungerar nu, men inte i branchen</a:t>
            </a:r>
          </a:p>
          <a:p>
            <a:pPr lvl="2"/>
            <a:endParaRPr lang="sv-SE" sz="1600" dirty="0" smtClean="0"/>
          </a:p>
        </p:txBody>
      </p:sp>
    </p:spTree>
    <p:extLst>
      <p:ext uri="{BB962C8B-B14F-4D97-AF65-F5344CB8AC3E}">
        <p14:creationId xmlns:p14="http://schemas.microsoft.com/office/powerpoint/2010/main" xmlns="" val="94328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sv-SE" dirty="0" smtClean="0"/>
              <a:t>Kursmoment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9288016" cy="785813"/>
          </a:xfrm>
        </p:spPr>
        <p:txBody>
          <a:bodyPr/>
          <a:lstStyle/>
          <a:p>
            <a:pPr algn="l" eaLnBrk="1" hangingPunct="1"/>
            <a:r>
              <a:rPr lang="sv-SE" dirty="0" smtClean="0"/>
              <a:t>Kursmoment</a:t>
            </a:r>
          </a:p>
        </p:txBody>
      </p:sp>
      <p:sp>
        <p:nvSpPr>
          <p:cNvPr id="10242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452640"/>
          </a:xfrm>
        </p:spPr>
        <p:txBody>
          <a:bodyPr anchor="ctr"/>
          <a:lstStyle/>
          <a:p>
            <a:pPr eaLnBrk="1" hangingPunct="1"/>
            <a:r>
              <a:rPr lang="sv-SE" sz="2800" dirty="0" err="1" smtClean="0"/>
              <a:t>Mjukvaruoptimering</a:t>
            </a:r>
            <a:endParaRPr lang="sv-SE" sz="2800" dirty="0" smtClean="0"/>
          </a:p>
          <a:p>
            <a:pPr lvl="1" eaLnBrk="1" hangingPunct="1"/>
            <a:r>
              <a:rPr lang="sv-SE" sz="2400" dirty="0" err="1" smtClean="0"/>
              <a:t>Benchmarks</a:t>
            </a:r>
            <a:endParaRPr lang="sv-SE" sz="2400" dirty="0" smtClean="0"/>
          </a:p>
          <a:p>
            <a:pPr lvl="1" eaLnBrk="1" hangingPunct="1"/>
            <a:r>
              <a:rPr lang="sv-SE" sz="2400" dirty="0" smtClean="0"/>
              <a:t>Identifiera flaskhalsar</a:t>
            </a:r>
          </a:p>
          <a:p>
            <a:pPr lvl="1" eaLnBrk="1" hangingPunct="1"/>
            <a:r>
              <a:rPr lang="sv-SE" sz="2400" dirty="0" smtClean="0"/>
              <a:t>Nivåer att optimera på</a:t>
            </a:r>
          </a:p>
          <a:p>
            <a:pPr eaLnBrk="1" hangingPunct="1"/>
            <a:r>
              <a:rPr lang="sv-SE" sz="2800" dirty="0" smtClean="0"/>
              <a:t>Felsökning</a:t>
            </a:r>
          </a:p>
          <a:p>
            <a:pPr lvl="1" eaLnBrk="1" hangingPunct="1"/>
            <a:r>
              <a:rPr lang="sv-SE" sz="2400" dirty="0" smtClean="0"/>
              <a:t>Metoder</a:t>
            </a:r>
          </a:p>
          <a:p>
            <a:pPr lvl="1" eaLnBrk="1" hangingPunct="1"/>
            <a:r>
              <a:rPr lang="sv-SE" sz="2400" dirty="0" smtClean="0"/>
              <a:t>System för </a:t>
            </a:r>
            <a:r>
              <a:rPr lang="sv-SE" sz="2400" dirty="0" err="1" smtClean="0"/>
              <a:t>bug</a:t>
            </a:r>
            <a:r>
              <a:rPr lang="sv-SE" sz="2400" dirty="0" smtClean="0"/>
              <a:t> </a:t>
            </a:r>
            <a:r>
              <a:rPr lang="sv-SE" sz="2400" dirty="0" err="1" smtClean="0"/>
              <a:t>tracking</a:t>
            </a:r>
            <a:endParaRPr lang="sv-SE" sz="2400" dirty="0" smtClean="0"/>
          </a:p>
          <a:p>
            <a:pPr eaLnBrk="1" hangingPunct="1"/>
            <a:r>
              <a:rPr lang="sv-SE" sz="2800" dirty="0" smtClean="0"/>
              <a:t>Förebygga buggar</a:t>
            </a:r>
          </a:p>
          <a:p>
            <a:pPr lvl="1" eaLnBrk="1" hangingPunct="1"/>
            <a:r>
              <a:rPr lang="sv-SE" sz="2400" dirty="0" smtClean="0"/>
              <a:t>Automatiserade tester</a:t>
            </a:r>
          </a:p>
          <a:p>
            <a:pPr lvl="1" eaLnBrk="1" hangingPunct="1"/>
            <a:r>
              <a:rPr lang="sv-SE" sz="2400" dirty="0" smtClean="0"/>
              <a:t>Versionshantering</a:t>
            </a:r>
          </a:p>
          <a:p>
            <a:pPr lvl="1" eaLnBrk="1" hangingPunct="1"/>
            <a:r>
              <a:rPr lang="sv-SE" sz="2400" dirty="0" smtClean="0"/>
              <a:t>Läsbar kod</a:t>
            </a:r>
          </a:p>
          <a:p>
            <a:pPr lvl="1" eaLnBrk="1" hangingPunct="1"/>
            <a:r>
              <a:rPr lang="sv-SE" sz="2400" dirty="0" smtClean="0"/>
              <a:t>Kunskap om andras kod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9288016" cy="785813"/>
          </a:xfrm>
        </p:spPr>
        <p:txBody>
          <a:bodyPr/>
          <a:lstStyle/>
          <a:p>
            <a:pPr algn="l" eaLnBrk="1" hangingPunct="1"/>
            <a:r>
              <a:rPr lang="sv-SE" dirty="0" smtClean="0"/>
              <a:t>Kursupplägg</a:t>
            </a:r>
          </a:p>
        </p:txBody>
      </p:sp>
      <p:sp>
        <p:nvSpPr>
          <p:cNvPr id="10242" name="Platshållare för innehåll 2"/>
          <p:cNvSpPr>
            <a:spLocks noGrp="1"/>
          </p:cNvSpPr>
          <p:nvPr>
            <p:ph idx="1"/>
          </p:nvPr>
        </p:nvSpPr>
        <p:spPr>
          <a:xfrm>
            <a:off x="428624" y="928688"/>
            <a:ext cx="8715375" cy="5452640"/>
          </a:xfrm>
        </p:spPr>
        <p:txBody>
          <a:bodyPr anchor="ctr"/>
          <a:lstStyle/>
          <a:p>
            <a:pPr eaLnBrk="1" hangingPunct="1"/>
            <a:r>
              <a:rPr lang="sv-SE" dirty="0" smtClean="0"/>
              <a:t>Mjukvaruoptimering (</a:t>
            </a:r>
            <a:r>
              <a:rPr lang="sv-SE" b="1" dirty="0" smtClean="0"/>
              <a:t>C</a:t>
            </a:r>
            <a:r>
              <a:rPr lang="sv-SE" dirty="0" smtClean="0"/>
              <a:t>entral</a:t>
            </a:r>
            <a:r>
              <a:rPr lang="sv-SE" b="1" dirty="0" smtClean="0"/>
              <a:t>P</a:t>
            </a:r>
            <a:r>
              <a:rPr lang="sv-SE" dirty="0" smtClean="0"/>
              <a:t>rocessing</a:t>
            </a:r>
            <a:r>
              <a:rPr lang="sv-SE" b="1" dirty="0" smtClean="0"/>
              <a:t>U</a:t>
            </a:r>
            <a:r>
              <a:rPr lang="sv-SE" dirty="0" smtClean="0"/>
              <a:t>nit)	</a:t>
            </a:r>
          </a:p>
          <a:p>
            <a:pPr lvl="1" eaLnBrk="1" hangingPunct="1"/>
            <a:r>
              <a:rPr lang="sv-SE" dirty="0" smtClean="0"/>
              <a:t>Kursstart, projektstruktur</a:t>
            </a:r>
          </a:p>
          <a:p>
            <a:pPr lvl="1" eaLnBrk="1" hangingPunct="1"/>
            <a:r>
              <a:rPr lang="sv-SE" dirty="0" smtClean="0"/>
              <a:t>Optimeringsprocessen</a:t>
            </a:r>
          </a:p>
          <a:p>
            <a:pPr lvl="1"/>
            <a:r>
              <a:rPr lang="sv-SE" dirty="0" smtClean="0"/>
              <a:t>Verktyg för optimering</a:t>
            </a:r>
          </a:p>
          <a:p>
            <a:pPr lvl="1"/>
            <a:r>
              <a:rPr lang="sv-SE" dirty="0" smtClean="0"/>
              <a:t>Hårdvara</a:t>
            </a:r>
          </a:p>
          <a:p>
            <a:pPr lvl="1"/>
            <a:r>
              <a:rPr lang="sv-SE" dirty="0" smtClean="0"/>
              <a:t>Holistisk optimering</a:t>
            </a:r>
          </a:p>
          <a:p>
            <a:pPr lvl="1"/>
            <a:r>
              <a:rPr lang="sv-SE" dirty="0" smtClean="0"/>
              <a:t>Optimering av minnet</a:t>
            </a:r>
          </a:p>
          <a:p>
            <a:pPr lvl="1"/>
            <a:r>
              <a:rPr lang="sv-SE" dirty="0" smtClean="0"/>
              <a:t>Optimering av beräkningskraft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G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TGA</Template>
  <TotalTime>4724</TotalTime>
  <Words>1124</Words>
  <Application>Microsoft Office PowerPoint</Application>
  <PresentationFormat>Bildspel på skärmen (4:3)</PresentationFormat>
  <Paragraphs>275</Paragraphs>
  <Slides>38</Slides>
  <Notes>37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38</vt:i4>
      </vt:variant>
    </vt:vector>
  </HeadingPairs>
  <TitlesOfParts>
    <vt:vector size="39" baseType="lpstr">
      <vt:lpstr>TGA</vt:lpstr>
      <vt:lpstr>Tillämpad Mjukvaruutveckling  -Introduktion- </vt:lpstr>
      <vt:lpstr>Kursupplägg</vt:lpstr>
      <vt:lpstr>Kursupplägg</vt:lpstr>
      <vt:lpstr>Poängsättning</vt:lpstr>
      <vt:lpstr>Poängsättning</vt:lpstr>
      <vt:lpstr>Poängsättning</vt:lpstr>
      <vt:lpstr>Kursmoment</vt:lpstr>
      <vt:lpstr>Kursmoment</vt:lpstr>
      <vt:lpstr>Kursupplägg</vt:lpstr>
      <vt:lpstr>Kursupplägg</vt:lpstr>
      <vt:lpstr>Kursupplägg</vt:lpstr>
      <vt:lpstr>MÅLSÄTTNINGAR</vt:lpstr>
      <vt:lpstr>Målsättningar</vt:lpstr>
      <vt:lpstr>LITTERATUR</vt:lpstr>
      <vt:lpstr>Litteratur</vt:lpstr>
      <vt:lpstr>Litteratur</vt:lpstr>
      <vt:lpstr>&lt;/Intro&gt; &lt;Begin_Kurs&gt;</vt:lpstr>
      <vt:lpstr>Projektstruktur</vt:lpstr>
      <vt:lpstr>Projektstruktur</vt:lpstr>
      <vt:lpstr>Projektstruktur</vt:lpstr>
      <vt:lpstr>Projektstruktur</vt:lpstr>
      <vt:lpstr>Projektstruktur</vt:lpstr>
      <vt:lpstr>STDAFX – Din väg till ett snabbare liv</vt:lpstr>
      <vt:lpstr>Precompiled headers</vt:lpstr>
      <vt:lpstr>Precompiled headers</vt:lpstr>
      <vt:lpstr>Precompiled headers</vt:lpstr>
      <vt:lpstr>Precompiled headers</vt:lpstr>
      <vt:lpstr>Visual studio output filer</vt:lpstr>
      <vt:lpstr>VS Output</vt:lpstr>
      <vt:lpstr>VS Output</vt:lpstr>
      <vt:lpstr>Inställningar</vt:lpstr>
      <vt:lpstr>Precompiled Headers</vt:lpstr>
      <vt:lpstr>Precompiled Headers</vt:lpstr>
      <vt:lpstr>Projektstruktur</vt:lpstr>
      <vt:lpstr>Projektstruktur</vt:lpstr>
      <vt:lpstr>Labb</vt:lpstr>
      <vt:lpstr>Labb</vt:lpstr>
      <vt:lpstr> Frågor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Presentationstema</dc:title>
  <dc:creator>Utbildning</dc:creator>
  <cp:lastModifiedBy>gral1</cp:lastModifiedBy>
  <cp:revision>403</cp:revision>
  <dcterms:created xsi:type="dcterms:W3CDTF">2008-09-10T13:08:22Z</dcterms:created>
  <dcterms:modified xsi:type="dcterms:W3CDTF">2016-09-07T06:23:51Z</dcterms:modified>
</cp:coreProperties>
</file>