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04" r:id="rId2"/>
    <p:sldId id="257" r:id="rId3"/>
    <p:sldId id="343" r:id="rId4"/>
    <p:sldId id="346" r:id="rId5"/>
    <p:sldId id="347" r:id="rId6"/>
    <p:sldId id="349" r:id="rId7"/>
    <p:sldId id="350" r:id="rId8"/>
    <p:sldId id="352" r:id="rId9"/>
    <p:sldId id="351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53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26" r:id="rId27"/>
    <p:sldId id="305" r:id="rId28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537" autoAdjust="0"/>
  </p:normalViewPr>
  <p:slideViewPr>
    <p:cSldViewPr>
      <p:cViewPr>
        <p:scale>
          <a:sx n="106" d="100"/>
          <a:sy n="106" d="100"/>
        </p:scale>
        <p:origin x="-176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5601C-A4C2-487F-AD53-85512E45471A}" type="datetimeFigureOut">
              <a:rPr lang="sv-SE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BA49CB-7390-43FB-87CD-9C935AEFF3B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75E50-9494-4F13-8C53-C4907A94C2DC}" type="slidenum">
              <a:rPr lang="sv-SE" smtClean="0"/>
              <a:pPr/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sv-S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sv-S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sv-S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sv-S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sv-S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sv-S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sv-S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sv-S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sv-S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sv-S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sv-S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sv-S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sv-S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690B-D0EC-4FDC-AAF4-4902AF2A0987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5D4-747A-4F3C-8AFC-97B5F8FDC58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F041-B165-442E-906B-6554CB34D4D1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B867-F0D5-424B-B36F-BC222B23EE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F637-2107-44BA-BB88-63A57A0082F6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AC39-5531-4D58-9CAB-E5E6F176BBF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D60-85A7-4CB8-952A-B06E25A33E71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1B54-77BC-44F3-A0BB-EE6307506EC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A606-D38E-426E-B228-65D0330C5E39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AC2C-F096-4D4D-B9E5-BA4C1A4644D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FC92-57AB-42B0-B04A-D31E4F94759A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315F-DBB5-4629-A7FE-75558079318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5FD2-CD7B-40AB-8D53-1357C381BB9E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F499-9F32-443E-B41C-DEF94EC1894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A95-BD3D-4513-90E8-C0952BE16B53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50E6-9E93-4B10-BF59-67B8136DE00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1468-59B5-4977-9D44-EEB02D51969A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1CA3-EA75-4743-80AD-8B0F0F80128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BA8F-DCEC-43CC-A152-8611029FB713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153F-847D-4E7D-B8CF-8A30640DDA0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D88-8008-4CEC-B19C-6D45EC8D3D9D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122E-C3AF-4E90-A774-7BBAA5AC13B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18494EC-4783-4E19-B74C-195F7F13FC21}" type="datetimeFigureOut">
              <a:rPr lang="sv-SE" smtClean="0"/>
              <a:pPr>
                <a:defRPr/>
              </a:pPr>
              <a:t>2016-05-09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BDA180-40D3-4A93-AA87-77AA5C48E81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magnus@thegameassembly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solidFill>
            <a:srgbClr val="4C4946">
              <a:alpha val="67842"/>
            </a:srgbClr>
          </a:solidFill>
        </p:spPr>
        <p:txBody>
          <a:bodyPr wrap="none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Tools</a:t>
            </a:r>
            <a:r>
              <a:rPr lang="sv-SE" dirty="0" smtClean="0">
                <a:solidFill>
                  <a:srgbClr val="1C1C1C"/>
                </a:solidFill>
              </a:rPr>
              <a:t/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sz="2400" dirty="0" smtClean="0">
                <a:solidFill>
                  <a:srgbClr val="1C1C1C"/>
                </a:solidFill>
              </a:rPr>
              <a:t>Lektion 4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System.Drawing.Graphics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Clip påverkas via Clip-propertyn</a:t>
            </a:r>
          </a:p>
          <a:p>
            <a:pPr lvl="1"/>
            <a:r>
              <a:rPr lang="sv-SE" sz="2000" dirty="0" smtClean="0"/>
              <a:t>Innebär vilken del som man ritar i.</a:t>
            </a:r>
          </a:p>
          <a:p>
            <a:pPr lvl="1"/>
            <a:r>
              <a:rPr lang="sv-SE" sz="2000" dirty="0" smtClean="0"/>
              <a:t>Sätter en rektangel eller läser nuvarande Clip-rektangel.</a:t>
            </a:r>
          </a:p>
          <a:p>
            <a:pPr lvl="1"/>
            <a:r>
              <a:rPr lang="sv-SE" sz="2000" dirty="0" smtClean="0"/>
              <a:t>Ingen Clip-stack, som man är van vid.</a:t>
            </a:r>
          </a:p>
          <a:p>
            <a:pPr lvl="2"/>
            <a:r>
              <a:rPr lang="sv-SE" sz="1800" dirty="0" smtClean="0"/>
              <a:t>Lätt att implementera egen</a:t>
            </a:r>
            <a:r>
              <a:rPr lang="sv-SE" sz="1800" dirty="0" smtClean="0"/>
              <a:t>.</a:t>
            </a:r>
            <a:br>
              <a:rPr lang="sv-SE" sz="1800" dirty="0" smtClean="0"/>
            </a:br>
            <a:endParaRPr lang="sv-SE" sz="1800" dirty="0" smtClean="0"/>
          </a:p>
          <a:p>
            <a:r>
              <a:rPr lang="sv-SE" sz="2400" dirty="0" smtClean="0"/>
              <a:t>Smoothing påverkas via SmoothingMode-propertyn</a:t>
            </a:r>
          </a:p>
          <a:p>
            <a:pPr lvl="1"/>
            <a:r>
              <a:rPr lang="sv-SE" sz="2000" dirty="0" smtClean="0"/>
              <a:t>Default</a:t>
            </a:r>
          </a:p>
          <a:p>
            <a:pPr lvl="1"/>
            <a:r>
              <a:rPr lang="sv-SE" sz="2000" dirty="0" smtClean="0"/>
              <a:t>HighSpeed</a:t>
            </a:r>
          </a:p>
          <a:p>
            <a:pPr lvl="1"/>
            <a:r>
              <a:rPr lang="sv-SE" sz="2000" dirty="0" smtClean="0"/>
              <a:t>HighQuality</a:t>
            </a:r>
          </a:p>
          <a:p>
            <a:pPr lvl="1"/>
            <a:r>
              <a:rPr lang="sv-SE" sz="2000" dirty="0" smtClean="0"/>
              <a:t>AntiAlias</a:t>
            </a:r>
          </a:p>
          <a:p>
            <a:pPr lvl="1"/>
            <a:r>
              <a:rPr lang="sv-SE" sz="2000" dirty="0" smtClean="0"/>
              <a:t>None</a:t>
            </a:r>
          </a:p>
          <a:p>
            <a:pPr lvl="1"/>
            <a:r>
              <a:rPr lang="sv-SE" sz="2000" dirty="0" smtClean="0"/>
              <a:t>Invalid</a:t>
            </a:r>
            <a:endParaRPr lang="sv-SE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System.Drawing.Graphics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TextRenderingHint</a:t>
            </a:r>
          </a:p>
          <a:p>
            <a:pPr lvl="1"/>
            <a:r>
              <a:rPr lang="sv-SE" sz="2400" dirty="0" smtClean="0"/>
              <a:t>SystemDefault</a:t>
            </a:r>
          </a:p>
          <a:p>
            <a:pPr lvl="1"/>
            <a:r>
              <a:rPr lang="sv-SE" sz="2400" dirty="0" smtClean="0"/>
              <a:t>SingleBitPerPixelGridFit</a:t>
            </a:r>
          </a:p>
          <a:p>
            <a:pPr lvl="2"/>
            <a:r>
              <a:rPr lang="sv-SE" sz="1800" dirty="0" smtClean="0"/>
              <a:t>Vanlig glyph bitmap med hinting</a:t>
            </a:r>
          </a:p>
          <a:p>
            <a:pPr lvl="1"/>
            <a:r>
              <a:rPr lang="sv-SE" sz="2400" dirty="0" smtClean="0"/>
              <a:t>SingleBitPerPixel</a:t>
            </a:r>
          </a:p>
          <a:p>
            <a:pPr lvl="2"/>
            <a:r>
              <a:rPr lang="sv-SE" sz="1800" dirty="0" smtClean="0"/>
              <a:t>Samma som ovan fast ännu fulare</a:t>
            </a:r>
          </a:p>
          <a:p>
            <a:pPr lvl="1"/>
            <a:r>
              <a:rPr lang="sv-SE" sz="2400" dirty="0" smtClean="0"/>
              <a:t>AntiAliasGridFit</a:t>
            </a:r>
          </a:p>
          <a:p>
            <a:pPr lvl="2"/>
            <a:r>
              <a:rPr lang="sv-SE" sz="1800" dirty="0" smtClean="0"/>
              <a:t>AA med hinting, snyggt</a:t>
            </a:r>
          </a:p>
          <a:p>
            <a:pPr lvl="1"/>
            <a:r>
              <a:rPr lang="sv-SE" sz="2400" dirty="0" smtClean="0"/>
              <a:t>AntiAlias</a:t>
            </a:r>
          </a:p>
          <a:p>
            <a:pPr lvl="2"/>
            <a:r>
              <a:rPr lang="sv-SE" sz="1800" dirty="0" smtClean="0"/>
              <a:t>Samma som ovan fast utan hinting</a:t>
            </a:r>
          </a:p>
          <a:p>
            <a:pPr lvl="1"/>
            <a:r>
              <a:rPr lang="sv-SE" sz="2400" dirty="0" smtClean="0"/>
              <a:t>ClearTypeGridFit</a:t>
            </a:r>
          </a:p>
          <a:p>
            <a:pPr lvl="2"/>
            <a:r>
              <a:rPr lang="sv-SE" sz="1800" dirty="0" smtClean="0"/>
              <a:t>Bästa kvalitén – Behövs ClearType fonts</a:t>
            </a:r>
            <a:endParaRPr lang="sv-SE" sz="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System.Drawing.Graphics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sz="2800" dirty="0" smtClean="0"/>
              <a:t>InterpolationMode</a:t>
            </a:r>
          </a:p>
          <a:p>
            <a:pPr lvl="1"/>
            <a:r>
              <a:rPr lang="sv-SE" sz="2000" dirty="0" smtClean="0"/>
              <a:t>Talar om hur systemet interpolerar mellan två ändpunkter</a:t>
            </a:r>
          </a:p>
          <a:p>
            <a:pPr lvl="1"/>
            <a:r>
              <a:rPr lang="sv-SE" sz="2000" dirty="0" smtClean="0"/>
              <a:t>Invalid</a:t>
            </a:r>
          </a:p>
          <a:p>
            <a:pPr lvl="1"/>
            <a:r>
              <a:rPr lang="sv-SE" sz="2000" dirty="0" smtClean="0"/>
              <a:t>Default</a:t>
            </a:r>
          </a:p>
          <a:p>
            <a:pPr lvl="1"/>
            <a:r>
              <a:rPr lang="sv-SE" sz="2000" dirty="0" smtClean="0"/>
              <a:t>Low</a:t>
            </a:r>
          </a:p>
          <a:p>
            <a:pPr lvl="1"/>
            <a:r>
              <a:rPr lang="sv-SE" sz="2000" dirty="0" smtClean="0"/>
              <a:t>High</a:t>
            </a:r>
          </a:p>
          <a:p>
            <a:pPr lvl="1"/>
            <a:r>
              <a:rPr lang="sv-SE" sz="2000" dirty="0" smtClean="0"/>
              <a:t>Bilinear</a:t>
            </a:r>
          </a:p>
          <a:p>
            <a:pPr lvl="1"/>
            <a:r>
              <a:rPr lang="sv-SE" sz="2000" dirty="0" smtClean="0"/>
              <a:t>Bicubic</a:t>
            </a:r>
          </a:p>
          <a:p>
            <a:pPr lvl="1"/>
            <a:r>
              <a:rPr lang="sv-SE" sz="2000" dirty="0" smtClean="0"/>
              <a:t>NearestNeighbor</a:t>
            </a:r>
          </a:p>
          <a:p>
            <a:pPr lvl="1"/>
            <a:r>
              <a:rPr lang="sv-SE" sz="2000" dirty="0" smtClean="0"/>
              <a:t>HighQualityBilinear</a:t>
            </a:r>
          </a:p>
          <a:p>
            <a:pPr lvl="1"/>
            <a:r>
              <a:rPr lang="sv-SE" sz="2000" dirty="0" smtClean="0"/>
              <a:t>HighQualityBicubic</a:t>
            </a:r>
            <a:endParaRPr lang="sv-SE" sz="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System.Drawing.Graphics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dirty="0" smtClean="0"/>
              <a:t>Två bra sätt att få ett graphics context.</a:t>
            </a:r>
          </a:p>
          <a:p>
            <a:pPr lvl="1"/>
            <a:r>
              <a:rPr lang="sv-SE" dirty="0" smtClean="0"/>
              <a:t>OnPaint-metod eller Paint-event får en instans av Graphics som parameter.</a:t>
            </a:r>
          </a:p>
          <a:p>
            <a:pPr lvl="1"/>
            <a:r>
              <a:rPr lang="sv-SE" dirty="0" smtClean="0"/>
              <a:t>Skapa ett kontext och rita fritt med Control.CreateGraphics.</a:t>
            </a:r>
          </a:p>
          <a:p>
            <a:pPr lvl="2"/>
            <a:r>
              <a:rPr lang="sv-SE" dirty="0" smtClean="0"/>
              <a:t>Kan inte återanvändas</a:t>
            </a:r>
          </a:p>
          <a:p>
            <a:pPr lvl="2"/>
            <a:r>
              <a:rPr lang="sv-SE" dirty="0" smtClean="0"/>
              <a:t>Glöm inte Dispose()!</a:t>
            </a:r>
          </a:p>
          <a:p>
            <a:pPr lvl="2"/>
            <a:r>
              <a:rPr lang="sv-SE" dirty="0" smtClean="0"/>
              <a:t>Påstås vara trådsäkert</a:t>
            </a:r>
            <a:endParaRPr lang="sv-SE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System.Drawing.Graphics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dirty="0" smtClean="0"/>
              <a:t>Control.CreateGraphics</a:t>
            </a:r>
          </a:p>
          <a:p>
            <a:pPr lvl="1"/>
            <a:r>
              <a:rPr lang="sv-SE" dirty="0" smtClean="0"/>
              <a:t>Skapar ett tillfälligt kontext</a:t>
            </a:r>
          </a:p>
          <a:p>
            <a:pPr lvl="2"/>
            <a:r>
              <a:rPr lang="sv-SE" dirty="0" smtClean="0"/>
              <a:t>Invalideras vid nästa WM_PAINT</a:t>
            </a:r>
          </a:p>
          <a:p>
            <a:pPr lvl="1"/>
            <a:r>
              <a:rPr lang="sv-SE" dirty="0" smtClean="0"/>
              <a:t>Anropas från ett behandlat meddelande</a:t>
            </a:r>
          </a:p>
          <a:p>
            <a:pPr lvl="2"/>
            <a:r>
              <a:rPr lang="sv-SE" dirty="0" smtClean="0"/>
              <a:t>T.ex. ett event såsom Click</a:t>
            </a:r>
          </a:p>
          <a:p>
            <a:pPr lvl="1"/>
            <a:r>
              <a:rPr lang="sv-SE" dirty="0" smtClean="0"/>
              <a:t>Eller en tråd</a:t>
            </a:r>
          </a:p>
          <a:p>
            <a:pPr lvl="2"/>
            <a:r>
              <a:rPr lang="sv-SE" dirty="0" smtClean="0"/>
              <a:t>Objektet gäller bara för den tråden</a:t>
            </a:r>
          </a:p>
          <a:p>
            <a:pPr lvl="2"/>
            <a:r>
              <a:rPr lang="sv-SE" dirty="0" smtClean="0"/>
              <a:t>Kan kasta Object-in-use-exception</a:t>
            </a:r>
          </a:p>
          <a:p>
            <a:pPr lvl="1"/>
            <a:r>
              <a:rPr lang="sv-SE" dirty="0" smtClean="0"/>
              <a:t>Bra för att snabbt rita något i kontrollen</a:t>
            </a:r>
            <a:endParaRPr lang="sv-SE" sz="6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System.Drawing.Graphics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dirty="0" smtClean="0"/>
              <a:t>Lätt att skapa en custom-drawn Control</a:t>
            </a:r>
          </a:p>
          <a:p>
            <a:r>
              <a:rPr lang="sv-SE" dirty="0" smtClean="0"/>
              <a:t>1. Skapa en klass som ärver från lämplig kontroll</a:t>
            </a:r>
          </a:p>
          <a:p>
            <a:pPr lvl="1"/>
            <a:r>
              <a:rPr lang="sv-SE" dirty="0" smtClean="0"/>
              <a:t>Form för ett fönster</a:t>
            </a:r>
          </a:p>
          <a:p>
            <a:pPr lvl="1"/>
            <a:r>
              <a:rPr lang="sv-SE" dirty="0" smtClean="0"/>
              <a:t>Panel för ett inbäddat objekt</a:t>
            </a:r>
          </a:p>
          <a:p>
            <a:r>
              <a:rPr lang="sv-SE" dirty="0" smtClean="0"/>
              <a:t>2. Överlagra OnPaint-metoden</a:t>
            </a:r>
          </a:p>
          <a:p>
            <a:r>
              <a:rPr lang="sv-SE" dirty="0" smtClean="0"/>
              <a:t>3. Rita saker med Graphics-kontextet i OnPaint</a:t>
            </a:r>
            <a:endParaRPr lang="sv-SE" sz="6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System.Drawing.Graphics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dirty="0" smtClean="0"/>
              <a:t>Kontinuerlig utritning sköts trådat</a:t>
            </a:r>
          </a:p>
          <a:p>
            <a:pPr lvl="1"/>
            <a:r>
              <a:rPr lang="sv-SE" dirty="0" smtClean="0"/>
              <a:t>Anropa Invalidate()/Refresh() från en tråd med ett visst intervall.</a:t>
            </a:r>
          </a:p>
          <a:p>
            <a:pPr lvl="1"/>
            <a:r>
              <a:rPr lang="sv-SE" dirty="0" smtClean="0"/>
              <a:t>Anropa CreateGraphics från en bakgrundstråd på ett objekt som har en tom OnPaint.</a:t>
            </a:r>
          </a:p>
          <a:p>
            <a:r>
              <a:rPr lang="sv-SE" dirty="0" smtClean="0"/>
              <a:t>Behövs bara ibland, tänk noga på vad problemet är!</a:t>
            </a:r>
            <a:endParaRPr lang="sv-SE" sz="6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System.Drawing.Graphics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dirty="0" smtClean="0"/>
              <a:t>Enklare ful-lösning: använd verktyget timer.</a:t>
            </a:r>
          </a:p>
          <a:p>
            <a:r>
              <a:rPr lang="sv-SE" sz="2800" dirty="0" smtClean="0"/>
              <a:t>1. Skapa en timer</a:t>
            </a:r>
          </a:p>
          <a:p>
            <a:r>
              <a:rPr lang="sv-SE" sz="2800" dirty="0" smtClean="0"/>
              <a:t>2. Ange interval undere properties</a:t>
            </a:r>
          </a:p>
          <a:p>
            <a:r>
              <a:rPr lang="sv-SE" sz="2800" dirty="0" smtClean="0"/>
              <a:t>3. Under events, ange vilken funktion som ska anropas varje intervall.</a:t>
            </a:r>
          </a:p>
          <a:p>
            <a:r>
              <a:rPr lang="sv-SE" sz="2800" dirty="0" smtClean="0"/>
              <a:t>4. Välj en funktion som använder utritning.</a:t>
            </a:r>
          </a:p>
          <a:p>
            <a:r>
              <a:rPr lang="sv-SE" sz="2800" dirty="0" smtClean="0"/>
              <a:t>5. Glöm inte köra refresh på widgeten vid varje utritning.</a:t>
            </a:r>
          </a:p>
          <a:p>
            <a:r>
              <a:rPr lang="sv-SE" sz="2800" smtClean="0"/>
              <a:t>Fungerar om man har låga krav på jämn framerate.</a:t>
            </a:r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System.Drawing.Bitmap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System.Drawing.Bitmap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179512" y="928688"/>
            <a:ext cx="8712967" cy="5452640"/>
          </a:xfrm>
        </p:spPr>
        <p:txBody>
          <a:bodyPr anchor="ctr"/>
          <a:lstStyle/>
          <a:p>
            <a:r>
              <a:rPr lang="sv-SE" dirty="0" smtClean="0"/>
              <a:t>Representerar en bild</a:t>
            </a:r>
          </a:p>
          <a:p>
            <a:r>
              <a:rPr lang="sv-SE" dirty="0" smtClean="0"/>
              <a:t>Ritas ut med Graphics.DrawImage</a:t>
            </a:r>
          </a:p>
          <a:p>
            <a:r>
              <a:rPr lang="sv-SE" dirty="0" smtClean="0"/>
              <a:t>Ladda bild med: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new System.Drawing.Bitmap("path\\to\\bitmap.png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/>
            <a:r>
              <a:rPr lang="sv-SE" sz="2000" dirty="0" smtClean="0">
                <a:latin typeface="+mj-lt"/>
                <a:cs typeface="Courier New" pitchFamily="49" charset="0"/>
              </a:rPr>
              <a:t>Eller</a:t>
            </a:r>
            <a:r>
              <a:rPr lang="sv-S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Image.FromFile(”filepath\\pic.png”);</a:t>
            </a:r>
            <a:endParaRPr lang="sv-SE" sz="4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/>
              <a:t>Stödjer inläsning av bland annat; bmp, gif, jpeg,</a:t>
            </a:r>
          </a:p>
          <a:p>
            <a:r>
              <a:rPr lang="sv-SE" dirty="0" smtClean="0"/>
              <a:t>png, med fler...</a:t>
            </a:r>
          </a:p>
          <a:p>
            <a:r>
              <a:rPr lang="sv-SE" dirty="0" smtClean="0"/>
              <a:t>Ladda in en gång – använd många gånger!</a:t>
            </a:r>
          </a:p>
          <a:p>
            <a:pPr lvl="1"/>
            <a:r>
              <a:rPr lang="sv-SE" dirty="0" smtClean="0"/>
              <a:t>Särskilt viktigt vid sprite maps/sheets</a:t>
            </a:r>
          </a:p>
          <a:p>
            <a:pPr lvl="1"/>
            <a:r>
              <a:rPr lang="sv-SE" dirty="0" smtClean="0"/>
              <a:t>Dela Bitmap-objekt via en cacheklass!</a:t>
            </a:r>
            <a:endParaRPr lang="sv-SE" sz="2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System.Drawing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System.Drawing.Bitmap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179512" y="928688"/>
            <a:ext cx="8712967" cy="5452640"/>
          </a:xfrm>
        </p:spPr>
        <p:txBody>
          <a:bodyPr anchor="ctr"/>
          <a:lstStyle/>
          <a:p>
            <a:r>
              <a:rPr lang="sv-SE" dirty="0" smtClean="0"/>
              <a:t>Graphics.DrawImage</a:t>
            </a:r>
          </a:p>
          <a:p>
            <a:pPr lvl="1"/>
            <a:r>
              <a:rPr lang="sv-SE" dirty="0" smtClean="0"/>
              <a:t>Över 20 overloads</a:t>
            </a:r>
          </a:p>
          <a:p>
            <a:pPr lvl="1"/>
            <a:r>
              <a:rPr lang="sv-SE" dirty="0" smtClean="0"/>
              <a:t>Kan skala en bitmap vid utritning</a:t>
            </a:r>
          </a:p>
          <a:p>
            <a:pPr lvl="1"/>
            <a:r>
              <a:rPr lang="sv-SE" dirty="0" smtClean="0"/>
              <a:t>Kan rita ut en region av en bitmap (bra för spritesheets)</a:t>
            </a:r>
          </a:p>
          <a:p>
            <a:pPr lvl="1"/>
            <a:r>
              <a:rPr lang="sv-SE" dirty="0" smtClean="0"/>
              <a:t>Kolla på dokumentationen och använd metoden bäst för er!</a:t>
            </a:r>
            <a:endParaRPr lang="sv-SE" sz="2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System.Drawing.Bitmap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179512" y="928688"/>
            <a:ext cx="8712967" cy="5452640"/>
          </a:xfrm>
        </p:spPr>
        <p:txBody>
          <a:bodyPr anchor="ctr"/>
          <a:lstStyle/>
          <a:p>
            <a:r>
              <a:rPr lang="sv-SE" dirty="0" smtClean="0"/>
              <a:t>Prestandafunderingar</a:t>
            </a:r>
          </a:p>
          <a:p>
            <a:pPr lvl="1"/>
            <a:r>
              <a:rPr lang="sv-SE" dirty="0" smtClean="0"/>
              <a:t>Skalning är långsamt i GDI+</a:t>
            </a:r>
          </a:p>
          <a:p>
            <a:pPr lvl="2"/>
            <a:r>
              <a:rPr lang="sv-SE" dirty="0" smtClean="0"/>
              <a:t>Preprocessing viktigt!</a:t>
            </a:r>
          </a:p>
          <a:p>
            <a:pPr lvl="1"/>
            <a:r>
              <a:rPr lang="sv-SE" dirty="0" smtClean="0"/>
              <a:t>Rita ut många sprites på en gång kan vara långsamt.</a:t>
            </a:r>
          </a:p>
          <a:p>
            <a:pPr lvl="1"/>
            <a:r>
              <a:rPr lang="sv-SE" dirty="0" smtClean="0"/>
              <a:t>När det är möjligt, rita alla anrop på en offlinebuffert, som sedan ritas varje frame.</a:t>
            </a:r>
            <a:endParaRPr lang="sv-SE" sz="2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Rita på en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Rita på en surface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179512" y="928688"/>
            <a:ext cx="8712967" cy="5452640"/>
          </a:xfrm>
        </p:spPr>
        <p:txBody>
          <a:bodyPr anchor="ctr"/>
          <a:lstStyle/>
          <a:p>
            <a:r>
              <a:rPr lang="sv-SE" dirty="0" smtClean="0"/>
              <a:t>Bitmappklassen funkar även som offline-yta.</a:t>
            </a:r>
          </a:p>
          <a:p>
            <a:pPr lvl="1"/>
            <a:r>
              <a:rPr lang="sv-SE" dirty="0" smtClean="0"/>
              <a:t>Anropa konstruktorn som tar två heltal (storlek).</a:t>
            </a:r>
          </a:p>
          <a:p>
            <a:pPr lvl="1"/>
            <a:r>
              <a:rPr lang="sv-SE" dirty="0" smtClean="0"/>
              <a:t>Anropa Graphics.FromImage(bitmap) för att få dess kontext.</a:t>
            </a:r>
          </a:p>
          <a:p>
            <a:pPr lvl="2"/>
            <a:r>
              <a:rPr lang="sv-SE" dirty="0" smtClean="0"/>
              <a:t>Glöm inte Dispose()!</a:t>
            </a:r>
          </a:p>
          <a:p>
            <a:pPr lvl="1"/>
            <a:r>
              <a:rPr lang="sv-SE" dirty="0" smtClean="0"/>
              <a:t>Rita hur mycket du vill.</a:t>
            </a:r>
          </a:p>
          <a:p>
            <a:pPr lvl="1"/>
            <a:r>
              <a:rPr lang="sv-SE" dirty="0" smtClean="0"/>
              <a:t>Rita ut som en helt vanlig Bitmap.</a:t>
            </a:r>
          </a:p>
          <a:p>
            <a:pPr lvl="1"/>
            <a:r>
              <a:rPr lang="sv-SE" dirty="0" smtClean="0"/>
              <a:t>Bara en tråd kan rita i taget!</a:t>
            </a:r>
            <a:endParaRPr lang="sv-SE" sz="2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algn="ctr">
              <a:buNone/>
            </a:pPr>
            <a:r>
              <a:rPr lang="sv-SE" sz="4000" b="1" dirty="0" smtClean="0"/>
              <a:t>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b="1" dirty="0" smtClean="0"/>
              <a:t>Transform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179512" y="928688"/>
            <a:ext cx="8712967" cy="5452640"/>
          </a:xfrm>
        </p:spPr>
        <p:txBody>
          <a:bodyPr anchor="ctr"/>
          <a:lstStyle/>
          <a:p>
            <a:r>
              <a:rPr lang="sv-SE" dirty="0" smtClean="0"/>
              <a:t>Graphics.Transform – property</a:t>
            </a:r>
          </a:p>
          <a:p>
            <a:pPr lvl="1"/>
            <a:r>
              <a:rPr lang="sv-SE" dirty="0" smtClean="0"/>
              <a:t>Helt vanlig matris.</a:t>
            </a:r>
          </a:p>
          <a:p>
            <a:pPr lvl="1"/>
            <a:r>
              <a:rPr lang="sv-SE" dirty="0" smtClean="0"/>
              <a:t>Funkar precis som ni tror att den gör.</a:t>
            </a:r>
          </a:p>
          <a:p>
            <a:pPr lvl="1"/>
            <a:r>
              <a:rPr lang="sv-SE" dirty="0" smtClean="0"/>
              <a:t>Detta kan ni!</a:t>
            </a:r>
          </a:p>
          <a:p>
            <a:r>
              <a:rPr lang="sv-SE" dirty="0" smtClean="0"/>
              <a:t>1. Hämta property (ger en kopia)</a:t>
            </a:r>
          </a:p>
          <a:p>
            <a:r>
              <a:rPr lang="sv-SE" dirty="0" smtClean="0"/>
              <a:t>2. Ändra värde</a:t>
            </a:r>
          </a:p>
          <a:p>
            <a:r>
              <a:rPr lang="sv-SE" dirty="0" smtClean="0"/>
              <a:t>3. Sätt property</a:t>
            </a:r>
          </a:p>
          <a:p>
            <a:r>
              <a:rPr lang="sv-SE" dirty="0" smtClean="0"/>
              <a:t>Glöm inte 3, inget händer annars för Transform skickas by value.</a:t>
            </a:r>
            <a:endParaRPr lang="sv-SE" sz="2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Labb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pPr>
              <a:buNone/>
            </a:pPr>
            <a:r>
              <a:rPr lang="sv-SE" sz="2400" dirty="0" smtClean="0"/>
              <a:t>Labb till tisdag:</a:t>
            </a:r>
            <a:br>
              <a:rPr lang="sv-SE" sz="2400" dirty="0" smtClean="0"/>
            </a:br>
            <a:r>
              <a:rPr lang="sv-SE" sz="2400" dirty="0" smtClean="0"/>
              <a:t>Labb 3 – Animation Editor</a:t>
            </a:r>
            <a:endParaRPr lang="sv-SE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+mn-lt"/>
              </a:rPr>
              <a:t>Frågor</a:t>
            </a: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hlinkClick r:id="rId2"/>
              </a:rPr>
              <a:t>magnus@thegameassembly.com</a:t>
            </a:r>
            <a:endParaRPr lang="sv-SE" dirty="0" smtClean="0">
              <a:solidFill>
                <a:srgbClr val="4C4946"/>
              </a:solidFill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Hur ritar man grafik i C# forms?</a:t>
            </a:r>
          </a:p>
          <a:p>
            <a:pPr lvl="1"/>
            <a:r>
              <a:rPr lang="sv-SE" sz="2000" dirty="0" smtClean="0"/>
              <a:t>System.Drawing</a:t>
            </a:r>
            <a:br>
              <a:rPr lang="sv-SE" sz="2000" dirty="0" smtClean="0"/>
            </a:br>
            <a:endParaRPr lang="sv-SE" sz="2000" dirty="0" smtClean="0"/>
          </a:p>
          <a:p>
            <a:r>
              <a:rPr lang="sv-SE" sz="2400" dirty="0" smtClean="0"/>
              <a:t>Varför vill man det?</a:t>
            </a:r>
            <a:endParaRPr lang="sv-SE" sz="2400" dirty="0" smtClean="0"/>
          </a:p>
          <a:p>
            <a:pPr lvl="1"/>
            <a:r>
              <a:rPr lang="sv-SE" sz="2000" dirty="0" smtClean="0"/>
              <a:t>Rita tiles för kartor</a:t>
            </a:r>
          </a:p>
          <a:p>
            <a:pPr lvl="1"/>
            <a:r>
              <a:rPr lang="sv-SE" sz="2000" dirty="0" smtClean="0"/>
              <a:t>Spela/preview:a animationer</a:t>
            </a:r>
          </a:p>
          <a:p>
            <a:pPr lvl="1"/>
            <a:r>
              <a:rPr lang="sv-SE" sz="2000" dirty="0" smtClean="0"/>
              <a:t>Visa bilder/ikoner</a:t>
            </a:r>
          </a:p>
          <a:p>
            <a:pPr lvl="1"/>
            <a:r>
              <a:rPr lang="sv-SE" sz="2000" dirty="0" smtClean="0"/>
              <a:t>Pilar/directions</a:t>
            </a:r>
          </a:p>
          <a:p>
            <a:pPr lvl="1"/>
            <a:r>
              <a:rPr lang="sv-SE" sz="2000" dirty="0" smtClean="0"/>
              <a:t>Areas i form av cirklar</a:t>
            </a:r>
          </a:p>
          <a:p>
            <a:pPr lvl="1"/>
            <a:r>
              <a:rPr lang="sv-SE" sz="2000" dirty="0" smtClean="0"/>
              <a:t>Collisionboxes</a:t>
            </a:r>
          </a:p>
          <a:p>
            <a:pPr lvl="1"/>
            <a:r>
              <a:rPr lang="sv-SE" sz="2000" dirty="0" smtClean="0"/>
              <a:t>Dra linjer mellan saker som hör ihop</a:t>
            </a:r>
          </a:p>
          <a:p>
            <a:pPr lvl="1"/>
            <a:r>
              <a:rPr lang="sv-SE" sz="2000" dirty="0" smtClean="0"/>
              <a:t>etc.</a:t>
            </a:r>
          </a:p>
          <a:p>
            <a:pPr lvl="1"/>
            <a:endParaRPr lang="sv-SE" sz="1600" dirty="0" smtClean="0"/>
          </a:p>
          <a:p>
            <a:pPr lvl="1"/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Fett bibliotek som kan rita:</a:t>
            </a:r>
          </a:p>
          <a:p>
            <a:pPr lvl="1"/>
            <a:r>
              <a:rPr lang="sv-SE" sz="1800" dirty="0" smtClean="0"/>
              <a:t>Linjer</a:t>
            </a:r>
          </a:p>
          <a:p>
            <a:pPr lvl="1"/>
            <a:r>
              <a:rPr lang="sv-SE" sz="1800" dirty="0" smtClean="0"/>
              <a:t>Cirklar</a:t>
            </a:r>
          </a:p>
          <a:p>
            <a:pPr lvl="1"/>
            <a:r>
              <a:rPr lang="sv-SE" sz="1800" dirty="0" smtClean="0"/>
              <a:t>Punkter</a:t>
            </a:r>
          </a:p>
          <a:p>
            <a:pPr lvl="1"/>
            <a:r>
              <a:rPr lang="sv-SE" sz="1800" dirty="0" smtClean="0"/>
              <a:t>Bilder</a:t>
            </a:r>
          </a:p>
          <a:p>
            <a:pPr lvl="1"/>
            <a:r>
              <a:rPr lang="sv-SE" sz="1800" dirty="0" smtClean="0"/>
              <a:t>Ellipser</a:t>
            </a:r>
          </a:p>
          <a:p>
            <a:pPr lvl="1"/>
            <a:r>
              <a:rPr lang="sv-SE" sz="1800" dirty="0" smtClean="0"/>
              <a:t>Bezierkurver</a:t>
            </a:r>
          </a:p>
          <a:p>
            <a:pPr lvl="1"/>
            <a:r>
              <a:rPr lang="sv-SE" sz="1800" dirty="0" smtClean="0"/>
              <a:t>Rektanglar</a:t>
            </a:r>
          </a:p>
          <a:p>
            <a:pPr lvl="1"/>
            <a:r>
              <a:rPr lang="sv-SE" sz="1800" dirty="0" smtClean="0"/>
              <a:t>Ovaler</a:t>
            </a:r>
          </a:p>
          <a:p>
            <a:pPr lvl="1"/>
            <a:r>
              <a:rPr lang="sv-SE" sz="1800" dirty="0" smtClean="0"/>
              <a:t>Polygoner</a:t>
            </a:r>
          </a:p>
          <a:p>
            <a:pPr lvl="1"/>
            <a:r>
              <a:rPr lang="sv-SE" sz="1800" dirty="0" smtClean="0"/>
              <a:t>Pie-charts</a:t>
            </a:r>
          </a:p>
          <a:p>
            <a:pPr lvl="1"/>
            <a:r>
              <a:rPr lang="sv-SE" sz="1800" dirty="0" smtClean="0"/>
              <a:t>Text</a:t>
            </a:r>
            <a:br>
              <a:rPr lang="sv-SE" sz="1800" dirty="0" smtClean="0"/>
            </a:br>
            <a:endParaRPr lang="sv-SE" sz="1800" dirty="0" smtClean="0"/>
          </a:p>
          <a:p>
            <a:r>
              <a:rPr lang="sv-SE" sz="2200" dirty="0" smtClean="0"/>
              <a:t>Dvs. allt ni någonsin kan önska er.</a:t>
            </a:r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Fler features</a:t>
            </a:r>
          </a:p>
          <a:p>
            <a:pPr lvl="1"/>
            <a:r>
              <a:rPr lang="sv-SE" sz="2000" dirty="0" smtClean="0"/>
              <a:t>Clipping – vilken yta man ritar på</a:t>
            </a:r>
          </a:p>
          <a:p>
            <a:pPr lvl="1"/>
            <a:r>
              <a:rPr lang="sv-SE" sz="2000" dirty="0" smtClean="0"/>
              <a:t>Anti Aliasing/Smoothing</a:t>
            </a:r>
          </a:p>
          <a:p>
            <a:pPr lvl="1"/>
            <a:r>
              <a:rPr lang="sv-SE" sz="2000" dirty="0" smtClean="0"/>
              <a:t>Transforms</a:t>
            </a:r>
          </a:p>
          <a:p>
            <a:pPr lvl="1"/>
            <a:r>
              <a:rPr lang="sv-SE" sz="2000" dirty="0" smtClean="0"/>
              <a:t>Interpolation</a:t>
            </a:r>
            <a:endParaRPr lang="sv-S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System.Drawing.Graphics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Graphic object används för att rita.</a:t>
            </a:r>
          </a:p>
          <a:p>
            <a:r>
              <a:rPr lang="sv-SE" sz="2400" dirty="0" smtClean="0"/>
              <a:t>Skapa ett paint event på valfri widget</a:t>
            </a:r>
            <a:br>
              <a:rPr lang="sv-SE" sz="2400" dirty="0" smtClean="0"/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private void btn_Paint(object sender, PaintEventArgs e)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sv-SE" sz="16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sv-SE" sz="12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E innehåller ett sådant (e.Graphics).</a:t>
            </a:r>
          </a:p>
          <a:p>
            <a:pPr lvl="1"/>
            <a:r>
              <a:rPr lang="sv-SE" sz="2000" dirty="0" smtClean="0">
                <a:latin typeface="+mj-lt"/>
                <a:cs typeface="Courier New" pitchFamily="49" charset="0"/>
              </a:rPr>
              <a:t>Innehåller sedan alla ritfunktioner: DrawImage, DrawLine, DrawPie, DrawPath etc.</a:t>
            </a:r>
            <a:endParaRPr lang="sv-SE" sz="20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System.Drawing.Brushes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Nästan alla funktioner kräver en brush (linjer, cirklar, etc).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Brush är en abstract klass.</a:t>
            </a:r>
          </a:p>
          <a:p>
            <a:pPr lvl="1"/>
            <a:r>
              <a:rPr lang="sv-SE" sz="2000" dirty="0" smtClean="0">
                <a:latin typeface="+mj-lt"/>
                <a:cs typeface="Courier New" pitchFamily="49" charset="0"/>
              </a:rPr>
              <a:t>Finns olika typer av brushes: </a:t>
            </a:r>
          </a:p>
          <a:p>
            <a:pPr lvl="2"/>
            <a:r>
              <a:rPr lang="sv-SE" sz="1600" dirty="0" smtClean="0">
                <a:latin typeface="+mj-lt"/>
                <a:cs typeface="Courier New" pitchFamily="49" charset="0"/>
              </a:rPr>
              <a:t>SolidBrush - enfärgad</a:t>
            </a:r>
          </a:p>
          <a:p>
            <a:pPr lvl="2"/>
            <a:r>
              <a:rPr lang="sv-SE" sz="1600" dirty="0" smtClean="0">
                <a:latin typeface="+mj-lt"/>
                <a:cs typeface="Courier New" pitchFamily="49" charset="0"/>
              </a:rPr>
              <a:t>HatchBrush - med rutnät, linjer etc. Finns 50 olika varianter.</a:t>
            </a:r>
          </a:p>
          <a:p>
            <a:pPr lvl="2"/>
            <a:r>
              <a:rPr lang="sv-SE" sz="1600" dirty="0" smtClean="0">
                <a:latin typeface="+mj-lt"/>
                <a:cs typeface="Courier New" pitchFamily="49" charset="0"/>
              </a:rPr>
              <a:t>TextureBrush – pensel från bildfil</a:t>
            </a:r>
          </a:p>
          <a:p>
            <a:pPr lvl="2"/>
            <a:r>
              <a:rPr lang="sv-SE" sz="1600" dirty="0" smtClean="0">
                <a:latin typeface="+mj-lt"/>
                <a:cs typeface="Courier New" pitchFamily="49" charset="0"/>
              </a:rPr>
              <a:t>GradientBrush</a:t>
            </a:r>
          </a:p>
          <a:p>
            <a:pPr lvl="1"/>
            <a:r>
              <a:rPr lang="sv-SE" sz="2000" dirty="0" smtClean="0">
                <a:latin typeface="+mj-lt"/>
                <a:cs typeface="Courier New" pitchFamily="49" charset="0"/>
              </a:rPr>
              <a:t>Går att skapa själv.</a:t>
            </a:r>
            <a:br>
              <a:rPr lang="sv-SE" sz="2000" dirty="0" smtClean="0">
                <a:latin typeface="+mj-lt"/>
                <a:cs typeface="Courier New" pitchFamily="49" charset="0"/>
              </a:rPr>
            </a:br>
            <a:endParaRPr lang="sv-SE" sz="2000" dirty="0" smtClean="0">
              <a:latin typeface="+mj-lt"/>
              <a:cs typeface="Courier New" pitchFamily="49" charset="0"/>
            </a:endParaRPr>
          </a:p>
          <a:p>
            <a:r>
              <a:rPr lang="sv-SE" sz="2400" dirty="0" smtClean="0"/>
              <a:t>System.Drawing.Brushes </a:t>
            </a:r>
            <a:r>
              <a:rPr lang="sv-SE" sz="2400" dirty="0" smtClean="0"/>
              <a:t>innehåller ett gäng fördefinierade.</a:t>
            </a:r>
            <a:endParaRPr lang="sv-SE" sz="2400" dirty="0" smtClean="0">
              <a:latin typeface="+mj-lt"/>
              <a:cs typeface="Courier New" pitchFamily="49" charset="0"/>
            </a:endParaRPr>
          </a:p>
          <a:p>
            <a:endParaRPr lang="sv-SE" sz="24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System.Drawing.Pen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En del funktioner kräver ett Pen objekt.</a:t>
            </a:r>
          </a:p>
          <a:p>
            <a:r>
              <a:rPr lang="sv-SE" sz="2400" dirty="0" smtClean="0"/>
              <a:t>Är i princip en brush med tjocklek (width).</a:t>
            </a:r>
          </a:p>
          <a:p>
            <a:r>
              <a:rPr lang="sv-SE" sz="2400" dirty="0" smtClean="0"/>
              <a:t>Kan ta en brush eller color i konstruktorn.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System.Drawing.Pens innehåller ett gäng fördefinierade.</a:t>
            </a:r>
            <a:endParaRPr lang="sv-SE" sz="24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r>
              <a:rPr lang="sv-SE" dirty="0" smtClean="0"/>
              <a:t>System.Drawing.Color</a:t>
            </a:r>
            <a:endParaRPr lang="sv-SE" dirty="0" smtClean="0"/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00625"/>
          </a:xfrm>
        </p:spPr>
        <p:txBody>
          <a:bodyPr anchor="ctr"/>
          <a:lstStyle/>
          <a:p>
            <a:r>
              <a:rPr lang="sv-SE" sz="2400" dirty="0" smtClean="0"/>
              <a:t>Många funktioner kräver att färg anges.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System.Drawing.Color</a:t>
            </a:r>
          </a:p>
          <a:p>
            <a:r>
              <a:rPr lang="sv-SE" sz="2400" dirty="0" smtClean="0">
                <a:latin typeface="+mj-lt"/>
                <a:cs typeface="Courier New" pitchFamily="49" charset="0"/>
              </a:rPr>
              <a:t>Även här finns en stor mängd fördefinierade färger.</a:t>
            </a:r>
          </a:p>
          <a:p>
            <a:endParaRPr lang="sv-SE" sz="24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10255</TotalTime>
  <Words>764</Words>
  <Application>Microsoft Office PowerPoint</Application>
  <PresentationFormat>Bildspel på skärmen (4:3)</PresentationFormat>
  <Paragraphs>211</Paragraphs>
  <Slides>27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28" baseType="lpstr">
      <vt:lpstr>TGA</vt:lpstr>
      <vt:lpstr>Tools Lektion 4</vt:lpstr>
      <vt:lpstr>Bild 2</vt:lpstr>
      <vt:lpstr>System.Drawing</vt:lpstr>
      <vt:lpstr>System.Drawing</vt:lpstr>
      <vt:lpstr>System.Drawing</vt:lpstr>
      <vt:lpstr>System.Drawing.Graphics</vt:lpstr>
      <vt:lpstr>System.Drawing.Brushes</vt:lpstr>
      <vt:lpstr>System.Drawing.Pen</vt:lpstr>
      <vt:lpstr>System.Drawing.Color</vt:lpstr>
      <vt:lpstr>System.Drawing.Graphics</vt:lpstr>
      <vt:lpstr>System.Drawing.Graphics</vt:lpstr>
      <vt:lpstr>System.Drawing.Graphics</vt:lpstr>
      <vt:lpstr>System.Drawing.Graphics</vt:lpstr>
      <vt:lpstr>System.Drawing.Graphics</vt:lpstr>
      <vt:lpstr>System.Drawing.Graphics</vt:lpstr>
      <vt:lpstr>System.Drawing.Graphics</vt:lpstr>
      <vt:lpstr>System.Drawing.Graphics</vt:lpstr>
      <vt:lpstr>Bild 18</vt:lpstr>
      <vt:lpstr>System.Drawing.Bitmap</vt:lpstr>
      <vt:lpstr>System.Drawing.Bitmap</vt:lpstr>
      <vt:lpstr>System.Drawing.Bitmap</vt:lpstr>
      <vt:lpstr>Bild 22</vt:lpstr>
      <vt:lpstr>Rita på en surface</vt:lpstr>
      <vt:lpstr>Bild 24</vt:lpstr>
      <vt:lpstr>Transform</vt:lpstr>
      <vt:lpstr>Labb</vt:lpstr>
      <vt:lpstr> 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Magnus Jönsson</cp:lastModifiedBy>
  <cp:revision>485</cp:revision>
  <dcterms:created xsi:type="dcterms:W3CDTF">2008-09-10T13:08:22Z</dcterms:created>
  <dcterms:modified xsi:type="dcterms:W3CDTF">2016-05-10T06:51:57Z</dcterms:modified>
</cp:coreProperties>
</file>