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304" r:id="rId2"/>
    <p:sldId id="257" r:id="rId3"/>
    <p:sldId id="343" r:id="rId4"/>
    <p:sldId id="364" r:id="rId5"/>
    <p:sldId id="365" r:id="rId6"/>
    <p:sldId id="344" r:id="rId7"/>
    <p:sldId id="368" r:id="rId8"/>
    <p:sldId id="371" r:id="rId9"/>
    <p:sldId id="372" r:id="rId10"/>
    <p:sldId id="373" r:id="rId11"/>
    <p:sldId id="382" r:id="rId12"/>
    <p:sldId id="374" r:id="rId13"/>
    <p:sldId id="376" r:id="rId14"/>
    <p:sldId id="377" r:id="rId15"/>
    <p:sldId id="381" r:id="rId16"/>
    <p:sldId id="379" r:id="rId17"/>
    <p:sldId id="378" r:id="rId18"/>
    <p:sldId id="383" r:id="rId19"/>
    <p:sldId id="384" r:id="rId20"/>
    <p:sldId id="385" r:id="rId21"/>
    <p:sldId id="375" r:id="rId22"/>
    <p:sldId id="345" r:id="rId23"/>
    <p:sldId id="346" r:id="rId24"/>
    <p:sldId id="386" r:id="rId25"/>
    <p:sldId id="367" r:id="rId26"/>
    <p:sldId id="380" r:id="rId27"/>
    <p:sldId id="370" r:id="rId28"/>
    <p:sldId id="369" r:id="rId29"/>
    <p:sldId id="326" r:id="rId30"/>
    <p:sldId id="305" r:id="rId31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0" autoAdjust="0"/>
    <p:restoredTop sz="94537" autoAdjust="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DF5601C-A4C2-487F-AD53-85512E45471A}" type="datetimeFigureOut">
              <a:rPr lang="sv-SE"/>
              <a:pPr>
                <a:defRPr/>
              </a:pPr>
              <a:t>2016-05-12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6BA49CB-7390-43FB-87CD-9C935AEFF3B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A75E50-9494-4F13-8C53-C4907A94C2DC}" type="slidenum">
              <a:rPr lang="sv-SE" smtClean="0"/>
              <a:pPr/>
              <a:t>1</a:t>
            </a:fld>
            <a:endParaRPr lang="sv-S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sv-S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sv-S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sv-S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sv-S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sv-S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sv-S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sv-S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sv-S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sv-S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sv-S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sv-S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sv-S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sv-S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sv-S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sv-S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sv-S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sv-S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sv-S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sv-S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sv-S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sv-S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sv-S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sv-S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sv-S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sv-S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sv-S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sv-S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sv-S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C690B-D0EC-4FDC-AAF4-4902AF2A0987}" type="datetimeFigureOut">
              <a:rPr lang="sv-SE" smtClean="0"/>
              <a:pPr>
                <a:defRPr/>
              </a:pPr>
              <a:t>2016-05-12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C15D4-747A-4F3C-8AFC-97B5F8FDC58B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9F041-B165-442E-906B-6554CB34D4D1}" type="datetimeFigureOut">
              <a:rPr lang="sv-SE" smtClean="0"/>
              <a:pPr>
                <a:defRPr/>
              </a:pPr>
              <a:t>2016-05-12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BB867-F0D5-424B-B36F-BC222B23EEDB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AF637-2107-44BA-BB88-63A57A0082F6}" type="datetimeFigureOut">
              <a:rPr lang="sv-SE" smtClean="0"/>
              <a:pPr>
                <a:defRPr/>
              </a:pPr>
              <a:t>2016-05-12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FAC39-5531-4D58-9CAB-E5E6F176BBF7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F7D60-85A7-4CB8-952A-B06E25A33E71}" type="datetimeFigureOut">
              <a:rPr lang="sv-SE" smtClean="0"/>
              <a:pPr>
                <a:defRPr/>
              </a:pPr>
              <a:t>2016-05-12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21B54-77BC-44F3-A0BB-EE6307506EC7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FA606-D38E-426E-B228-65D0330C5E39}" type="datetimeFigureOut">
              <a:rPr lang="sv-SE" smtClean="0"/>
              <a:pPr>
                <a:defRPr/>
              </a:pPr>
              <a:t>2016-05-12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AC2C-F096-4D4D-B9E5-BA4C1A4644D7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5FC92-57AB-42B0-B04A-D31E4F94759A}" type="datetimeFigureOut">
              <a:rPr lang="sv-SE" smtClean="0"/>
              <a:pPr>
                <a:defRPr/>
              </a:pPr>
              <a:t>2016-05-12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8315F-DBB5-4629-A7FE-75558079318D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05FD2-CD7B-40AB-8D53-1357C381BB9E}" type="datetimeFigureOut">
              <a:rPr lang="sv-SE" smtClean="0"/>
              <a:pPr>
                <a:defRPr/>
              </a:pPr>
              <a:t>2016-05-12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3F499-9F32-443E-B41C-DEF94EC18946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4FA95-BD3D-4513-90E8-C0952BE16B53}" type="datetimeFigureOut">
              <a:rPr lang="sv-SE" smtClean="0"/>
              <a:pPr>
                <a:defRPr/>
              </a:pPr>
              <a:t>2016-05-12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050E6-9E93-4B10-BF59-67B8136DE004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21468-59B5-4977-9D44-EEB02D51969A}" type="datetimeFigureOut">
              <a:rPr lang="sv-SE" smtClean="0"/>
              <a:pPr>
                <a:defRPr/>
              </a:pPr>
              <a:t>2016-05-12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11CA3-EA75-4743-80AD-8B0F0F801289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9BA8F-DCEC-43CC-A152-8611029FB713}" type="datetimeFigureOut">
              <a:rPr lang="sv-SE" smtClean="0"/>
              <a:pPr>
                <a:defRPr/>
              </a:pPr>
              <a:t>2016-05-12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153F-847D-4E7D-B8CF-8A30640DDA03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B1D88-8008-4CEC-B19C-6D45EC8D3D9D}" type="datetimeFigureOut">
              <a:rPr lang="sv-SE" smtClean="0"/>
              <a:pPr>
                <a:defRPr/>
              </a:pPr>
              <a:t>2016-05-12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A122E-C3AF-4E90-A774-7BBAA5AC13BE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785813" y="0"/>
            <a:ext cx="8358187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Slide-topic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214313" y="785813"/>
            <a:ext cx="8715375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313" y="6572250"/>
            <a:ext cx="17145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18494EC-4783-4E19-B74C-195F7F13FC21}" type="datetimeFigureOut">
              <a:rPr lang="sv-SE" smtClean="0"/>
              <a:pPr>
                <a:defRPr/>
              </a:pPr>
              <a:t>2016-05-12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288" y="6572250"/>
            <a:ext cx="2327275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5" y="6572250"/>
            <a:ext cx="17145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4BDA180-40D3-4A93-AA87-77AA5C48E815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magnus@thegameassembly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 </a:t>
            </a: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85800" y="1500188"/>
            <a:ext cx="7772400" cy="2100262"/>
          </a:xfrm>
          <a:solidFill>
            <a:srgbClr val="4C4946">
              <a:alpha val="67842"/>
            </a:srgbClr>
          </a:solidFill>
        </p:spPr>
        <p:txBody>
          <a:bodyPr wrap="none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Tools</a:t>
            </a:r>
            <a:r>
              <a:rPr lang="sv-SE" dirty="0" smtClean="0">
                <a:solidFill>
                  <a:srgbClr val="1C1C1C"/>
                </a:solidFill>
              </a:rPr>
              <a:t/>
            </a:r>
            <a:br>
              <a:rPr lang="sv-SE" dirty="0" smtClean="0">
                <a:solidFill>
                  <a:srgbClr val="1C1C1C"/>
                </a:solidFill>
              </a:rPr>
            </a:br>
            <a:r>
              <a:rPr lang="sv-SE" sz="2400" dirty="0" smtClean="0">
                <a:solidFill>
                  <a:srgbClr val="1C1C1C"/>
                </a:solidFill>
              </a:rPr>
              <a:t>Lektion 5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GroupBox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319840" cy="5452640"/>
          </a:xfrm>
        </p:spPr>
        <p:txBody>
          <a:bodyPr anchor="ctr"/>
          <a:lstStyle/>
          <a:p>
            <a:r>
              <a:rPr lang="sv-SE" dirty="0" smtClean="0"/>
              <a:t>Bör användas flitigt.</a:t>
            </a:r>
          </a:p>
          <a:p>
            <a:r>
              <a:rPr lang="sv-SE" dirty="0" smtClean="0"/>
              <a:t>Para ihop delar med samhörighet.</a:t>
            </a:r>
          </a:p>
          <a:p>
            <a:r>
              <a:rPr lang="sv-SE" dirty="0" smtClean="0"/>
              <a:t>Underlättar läsligheten.</a:t>
            </a:r>
          </a:p>
          <a:p>
            <a:pPr lvl="1"/>
            <a:r>
              <a:rPr lang="sv-SE" dirty="0" smtClean="0"/>
              <a:t>Gör det även enklare att flytta runt delarna.</a:t>
            </a:r>
          </a:p>
          <a:p>
            <a:pPr lvl="2"/>
            <a:r>
              <a:rPr lang="sv-SE" dirty="0" smtClean="0"/>
              <a:t>Eller gömma/stänga av grupper av widgets.</a:t>
            </a:r>
          </a:p>
        </p:txBody>
      </p:sp>
      <p:pic>
        <p:nvPicPr>
          <p:cNvPr id="5" name="Bildobjekt 4" descr="groupBo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24328" y="980728"/>
            <a:ext cx="1409524" cy="1219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Panel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319840" cy="5452640"/>
          </a:xfrm>
        </p:spPr>
        <p:txBody>
          <a:bodyPr anchor="ctr"/>
          <a:lstStyle/>
          <a:p>
            <a:r>
              <a:rPr lang="sv-SE" sz="2800" dirty="0" smtClean="0">
                <a:latin typeface="+mj-lt"/>
                <a:cs typeface="Courier New" pitchFamily="49" charset="0"/>
              </a:rPr>
              <a:t>En groupbox utan text.</a:t>
            </a:r>
          </a:p>
          <a:p>
            <a:r>
              <a:rPr lang="sv-SE" sz="2800" dirty="0" smtClean="0">
                <a:latin typeface="+mj-lt"/>
                <a:cs typeface="Courier New" pitchFamily="49" charset="0"/>
              </a:rPr>
              <a:t>Ungefär samma användingsområden.</a:t>
            </a:r>
          </a:p>
          <a:p>
            <a:r>
              <a:rPr lang="sv-SE" sz="2800" dirty="0" smtClean="0">
                <a:latin typeface="+mj-lt"/>
                <a:cs typeface="Courier New" pitchFamily="49" charset="0"/>
              </a:rPr>
              <a:t>Går att lägga till ram (BorderStyle).</a:t>
            </a:r>
            <a:endParaRPr lang="sv-SE" sz="2800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Label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319840" cy="5452640"/>
          </a:xfrm>
        </p:spPr>
        <p:txBody>
          <a:bodyPr anchor="ctr"/>
          <a:lstStyle/>
          <a:p>
            <a:r>
              <a:rPr lang="sv-SE" dirty="0" smtClean="0"/>
              <a:t>Inte mycket att säga.</a:t>
            </a:r>
          </a:p>
          <a:p>
            <a:r>
              <a:rPr lang="sv-SE" dirty="0" smtClean="0"/>
              <a:t>Använd för all statisk text.</a:t>
            </a:r>
          </a:p>
          <a:p>
            <a:r>
              <a:rPr lang="sv-SE" dirty="0" smtClean="0"/>
              <a:t>Går att ändra text from kod.</a:t>
            </a:r>
          </a:p>
          <a:p>
            <a:r>
              <a:rPr lang="sv-SE" dirty="0" smtClean="0"/>
              <a:t>Går att ändra typsnitt.</a:t>
            </a:r>
          </a:p>
          <a:p>
            <a:r>
              <a:rPr lang="sv-SE" dirty="0" smtClean="0"/>
              <a:t>Har tabindex av okänd anledning.</a:t>
            </a:r>
          </a:p>
          <a:p>
            <a:pPr lvl="1"/>
            <a:r>
              <a:rPr lang="sv-SE" dirty="0" smtClean="0"/>
              <a:t>Urdumt, stäng av via kod med 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label.TabStop = false; 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MenuStrip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319840" cy="5452640"/>
          </a:xfrm>
        </p:spPr>
        <p:txBody>
          <a:bodyPr anchor="ctr"/>
          <a:lstStyle/>
          <a:p>
            <a:r>
              <a:rPr lang="sv-SE" sz="2800" dirty="0" smtClean="0"/>
              <a:t>Används för att skapa menyer.</a:t>
            </a:r>
          </a:p>
          <a:p>
            <a:pPr lvl="1"/>
            <a:r>
              <a:rPr lang="sv-SE" sz="2400" dirty="0" smtClean="0"/>
              <a:t>Dra ut kontrollen var som helst, den hamnar inte i formen ändå.</a:t>
            </a:r>
          </a:p>
          <a:p>
            <a:r>
              <a:rPr lang="sv-SE" sz="2800" dirty="0" smtClean="0"/>
              <a:t>Klicka i 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Type Here </a:t>
            </a:r>
            <a:r>
              <a:rPr lang="sv-SE" sz="2800" dirty="0" smtClean="0"/>
              <a:t>för att skapa nytt alternativ.</a:t>
            </a:r>
          </a:p>
          <a:p>
            <a:pPr lvl="1"/>
            <a:r>
              <a:rPr lang="sv-SE" sz="2400" dirty="0" smtClean="0"/>
              <a:t>Varje alternativ blir en egen kontroll med egna events.</a:t>
            </a:r>
          </a:p>
          <a:p>
            <a:pPr lvl="1"/>
            <a:r>
              <a:rPr lang="sv-SE" sz="2400" dirty="0" smtClean="0"/>
              <a:t>Properties kommer man åt genom att högerklicka på en.</a:t>
            </a:r>
          </a:p>
          <a:p>
            <a:pPr lvl="2"/>
            <a:r>
              <a:rPr lang="sv-SE" sz="2000" dirty="0" smtClean="0"/>
              <a:t>Stäng av alternativ som inte är valbara eller aktiva.</a:t>
            </a:r>
          </a:p>
          <a:p>
            <a:pPr lvl="2"/>
            <a:r>
              <a:rPr lang="sv-SE" sz="2000" dirty="0" smtClean="0"/>
              <a:t>Går även att använda som checkboxar för t.ex. options.</a:t>
            </a:r>
          </a:p>
          <a:p>
            <a:pPr lvl="1"/>
            <a:r>
              <a:rPr lang="sv-SE" sz="2400" dirty="0" smtClean="0"/>
              <a:t>Skriv &amp; framför namnet för att få shortkey: &amp;Open blir </a:t>
            </a:r>
            <a:r>
              <a:rPr lang="sv-SE" sz="2400" u="sng" dirty="0" smtClean="0"/>
              <a:t>O</a:t>
            </a:r>
            <a:r>
              <a:rPr lang="sv-SE" sz="2400" dirty="0" smtClean="0"/>
              <a:t>pen.</a:t>
            </a:r>
          </a:p>
        </p:txBody>
      </p:sp>
      <p:pic>
        <p:nvPicPr>
          <p:cNvPr id="4" name="Bildobjekt 3" descr="MenuStri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908720"/>
            <a:ext cx="3462032" cy="729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TextBox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319840" cy="5452640"/>
          </a:xfrm>
        </p:spPr>
        <p:txBody>
          <a:bodyPr anchor="ctr"/>
          <a:lstStyle/>
          <a:p>
            <a:r>
              <a:rPr lang="sv-SE" sz="2800" dirty="0" smtClean="0"/>
              <a:t>Primärt verktyg för textinmatning.</a:t>
            </a:r>
          </a:p>
          <a:p>
            <a:r>
              <a:rPr lang="sv-SE" sz="2800" dirty="0" smtClean="0"/>
              <a:t>Går att få flerradig med propertien MultiLine.</a:t>
            </a:r>
          </a:p>
          <a:p>
            <a:pPr lvl="1"/>
            <a:r>
              <a:rPr lang="sv-SE" sz="2400" dirty="0" smtClean="0"/>
              <a:t>Glöm inte ändra ScrollBars om du vill ha...scrollBars </a:t>
            </a:r>
            <a:r>
              <a:rPr lang="sv-SE" sz="2400" dirty="0" smtClean="0">
                <a:sym typeface="Wingdings" pitchFamily="2" charset="2"/>
              </a:rPr>
              <a:t></a:t>
            </a:r>
          </a:p>
          <a:p>
            <a:pPr lvl="1"/>
            <a:r>
              <a:rPr lang="sv-SE" sz="2400" dirty="0" smtClean="0">
                <a:sym typeface="Wingdings" pitchFamily="2" charset="2"/>
              </a:rPr>
              <a:t>Eller wordWrap om du vill skriva rader längre än textrutan men har multiLine aktivt.</a:t>
            </a:r>
            <a:endParaRPr lang="sv-S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TextBox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319840" cy="5452640"/>
          </a:xfrm>
        </p:spPr>
        <p:txBody>
          <a:bodyPr anchor="ctr"/>
          <a:lstStyle/>
          <a:p>
            <a:r>
              <a:rPr lang="sv-SE" dirty="0" smtClean="0">
                <a:sym typeface="Wingdings" pitchFamily="2" charset="2"/>
              </a:rPr>
              <a:t>Vanlig wish-feature: Endast input text eller siffror.</a:t>
            </a:r>
          </a:p>
          <a:p>
            <a:pPr lvl="1"/>
            <a:r>
              <a:rPr lang="sv-SE" sz="2400" dirty="0" smtClean="0"/>
              <a:t>Finns ingen färdig lösning för detta (fortfarande, why?).</a:t>
            </a:r>
          </a:p>
          <a:p>
            <a:r>
              <a:rPr lang="sv-SE" dirty="0" smtClean="0"/>
              <a:t>Lösning (en av dom):</a:t>
            </a:r>
          </a:p>
          <a:p>
            <a:pPr lvl="1"/>
            <a:r>
              <a:rPr lang="sv-SE" dirty="0" smtClean="0"/>
              <a:t>Lägg till TextChanged event.</a:t>
            </a:r>
          </a:p>
          <a:p>
            <a:pPr lvl="1"/>
            <a:r>
              <a:rPr lang="sv-SE" dirty="0" smtClean="0"/>
              <a:t>Kolla igenom alla characters i Text.</a:t>
            </a:r>
          </a:p>
          <a:p>
            <a:pPr lvl="1"/>
            <a:r>
              <a:rPr lang="sv-SE" smtClean="0"/>
              <a:t>Ta bort alla 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TextBox - AutoComplete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319840" cy="5452640"/>
          </a:xfrm>
        </p:spPr>
        <p:txBody>
          <a:bodyPr anchor="ctr"/>
          <a:lstStyle/>
          <a:p>
            <a:r>
              <a:rPr lang="sv-SE" sz="2800" dirty="0" smtClean="0"/>
              <a:t>Underlätta för användaren genom att lägga till AutoComplete på vanliga fraser.</a:t>
            </a:r>
          </a:p>
          <a:p>
            <a:r>
              <a:rPr lang="sv-SE" sz="2800" dirty="0" smtClean="0">
                <a:sym typeface="Wingdings" pitchFamily="2" charset="2"/>
              </a:rPr>
              <a:t>Se till att </a:t>
            </a:r>
            <a:r>
              <a:rPr lang="sv-SE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multiLine</a:t>
            </a:r>
            <a:r>
              <a:rPr lang="sv-SE" sz="2000" dirty="0" smtClean="0">
                <a:sym typeface="Wingdings" pitchFamily="2" charset="2"/>
              </a:rPr>
              <a:t> </a:t>
            </a:r>
            <a:r>
              <a:rPr lang="sv-SE" sz="2800" dirty="0" smtClean="0">
                <a:sym typeface="Wingdings" pitchFamily="2" charset="2"/>
              </a:rPr>
              <a:t>är </a:t>
            </a:r>
            <a:r>
              <a:rPr lang="sv-SE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false</a:t>
            </a:r>
            <a:r>
              <a:rPr lang="sv-SE" sz="2800" dirty="0" smtClean="0">
                <a:sym typeface="Wingdings" pitchFamily="2" charset="2"/>
              </a:rPr>
              <a:t>.</a:t>
            </a:r>
          </a:p>
          <a:p>
            <a:r>
              <a:rPr lang="sv-SE" sz="2800" dirty="0" smtClean="0">
                <a:sym typeface="Wingdings" pitchFamily="2" charset="2"/>
              </a:rPr>
              <a:t>Under </a:t>
            </a:r>
            <a:r>
              <a:rPr lang="sv-SE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AutoCompleteCustomSource</a:t>
            </a:r>
            <a:r>
              <a:rPr lang="sv-SE" sz="2000" dirty="0" smtClean="0">
                <a:sym typeface="Wingdings" pitchFamily="2" charset="2"/>
              </a:rPr>
              <a:t> </a:t>
            </a:r>
            <a:r>
              <a:rPr lang="sv-SE" sz="2800" dirty="0" smtClean="0">
                <a:sym typeface="Wingdings" pitchFamily="2" charset="2"/>
              </a:rPr>
              <a:t>kan man ange completion-ord.</a:t>
            </a:r>
          </a:p>
          <a:p>
            <a:r>
              <a:rPr lang="sv-SE" sz="2800" dirty="0" smtClean="0">
                <a:sym typeface="Wingdings" pitchFamily="2" charset="2"/>
              </a:rPr>
              <a:t>Sätt </a:t>
            </a:r>
            <a:r>
              <a:rPr lang="sv-SE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AutoCompleteMode</a:t>
            </a:r>
            <a:r>
              <a:rPr lang="sv-SE" sz="2000" dirty="0" smtClean="0">
                <a:sym typeface="Wingdings" pitchFamily="2" charset="2"/>
              </a:rPr>
              <a:t> </a:t>
            </a:r>
            <a:r>
              <a:rPr lang="sv-SE" sz="2800" dirty="0" smtClean="0">
                <a:sym typeface="Wingdings" pitchFamily="2" charset="2"/>
              </a:rPr>
              <a:t>för att välja exakt hur den ska autocompleta.</a:t>
            </a:r>
          </a:p>
          <a:p>
            <a:r>
              <a:rPr lang="sv-SE" sz="2800" dirty="0" smtClean="0">
                <a:sym typeface="Wingdings" pitchFamily="2" charset="2"/>
              </a:rPr>
              <a:t>Och till sist, sätt </a:t>
            </a:r>
            <a:r>
              <a:rPr lang="sv-SE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AutoCompleteSource</a:t>
            </a:r>
            <a:r>
              <a:rPr lang="sv-SE" sz="2000" dirty="0" smtClean="0">
                <a:sym typeface="Wingdings" pitchFamily="2" charset="2"/>
              </a:rPr>
              <a:t> </a:t>
            </a:r>
            <a:r>
              <a:rPr lang="sv-SE" sz="2800" dirty="0" smtClean="0">
                <a:sym typeface="Wingdings" pitchFamily="2" charset="2"/>
              </a:rPr>
              <a:t>till </a:t>
            </a:r>
            <a:r>
              <a:rPr lang="sv-SE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CustomSource</a:t>
            </a:r>
            <a:r>
              <a:rPr lang="sv-SE" sz="2000" dirty="0" smtClean="0">
                <a:sym typeface="Wingdings" pitchFamily="2" charset="2"/>
              </a:rPr>
              <a:t> </a:t>
            </a:r>
            <a:r>
              <a:rPr lang="sv-SE" sz="2800" dirty="0" smtClean="0">
                <a:sym typeface="Wingdings" pitchFamily="2" charset="2"/>
              </a:rPr>
              <a:t>för att använda listan du skrev (eller annat alternativ).</a:t>
            </a:r>
            <a:endParaRPr lang="sv-S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TextBox - InputBox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319840" cy="5452640"/>
          </a:xfrm>
        </p:spPr>
        <p:txBody>
          <a:bodyPr anchor="ctr"/>
          <a:lstStyle/>
          <a:p>
            <a:r>
              <a:rPr lang="sv-SE" sz="2800" dirty="0" smtClean="0"/>
              <a:t>Knep för motsvarande ReadLine/cin:</a:t>
            </a:r>
          </a:p>
          <a:p>
            <a:pPr lvl="1"/>
            <a:r>
              <a:rPr lang="sv-SE" sz="2000" dirty="0" smtClean="0"/>
              <a:t>Högerklicka på References och välj Add Reference.</a:t>
            </a:r>
          </a:p>
          <a:p>
            <a:pPr lvl="1"/>
            <a:r>
              <a:rPr lang="sv-SE" sz="2000" dirty="0" smtClean="0"/>
              <a:t>I framework – klicka i MicroSoft.VisualBasic</a:t>
            </a:r>
          </a:p>
          <a:p>
            <a:r>
              <a:rPr lang="sv-SE" sz="2400" dirty="0" smtClean="0"/>
              <a:t>Har nu tillgång till InputBox som kan användas på följande sätt:</a:t>
            </a:r>
            <a:br>
              <a:rPr lang="sv-SE" sz="2400" dirty="0" smtClean="0"/>
            </a:br>
            <a:r>
              <a:rPr lang="sv-SE" sz="2400" dirty="0" smtClean="0"/>
              <a:t>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string inputText = Microsoft.VisualBasic.</a:t>
            </a:r>
            <a:br>
              <a:rPr lang="sv-SE" sz="1600" dirty="0" smtClean="0">
                <a:latin typeface="Courier New" pitchFamily="49" charset="0"/>
                <a:cs typeface="Courier New" pitchFamily="49" charset="0"/>
              </a:rPr>
            </a:b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Interaction.InputBox("Prompt", "Title", "Default"); </a:t>
            </a:r>
            <a:endParaRPr lang="sv-SE" sz="24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Bildobjekt 3" descr="inputBo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4941168"/>
            <a:ext cx="3499825" cy="14886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Scrollbars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319840" cy="5452640"/>
          </a:xfrm>
        </p:spPr>
        <p:txBody>
          <a:bodyPr anchor="ctr"/>
          <a:lstStyle/>
          <a:p>
            <a:r>
              <a:rPr lang="sv-SE" sz="2800" dirty="0" smtClean="0"/>
              <a:t>Finns två stycken.</a:t>
            </a:r>
          </a:p>
          <a:p>
            <a:pPr lvl="1"/>
            <a:r>
              <a:rPr lang="sv-SE" sz="2400" dirty="0" smtClean="0">
                <a:latin typeface="+mj-lt"/>
                <a:cs typeface="Courier New" pitchFamily="49" charset="0"/>
              </a:rPr>
              <a:t>HScrollBar</a:t>
            </a:r>
          </a:p>
          <a:p>
            <a:pPr lvl="1"/>
            <a:r>
              <a:rPr lang="sv-SE" sz="2400" dirty="0" smtClean="0">
                <a:latin typeface="+mj-lt"/>
                <a:cs typeface="Courier New" pitchFamily="49" charset="0"/>
              </a:rPr>
              <a:t>VScrollBar</a:t>
            </a:r>
          </a:p>
          <a:p>
            <a:r>
              <a:rPr lang="sv-SE" dirty="0" smtClean="0">
                <a:latin typeface="+mj-lt"/>
                <a:cs typeface="Courier New" pitchFamily="49" charset="0"/>
              </a:rPr>
              <a:t>Går att ställa in min/max värde.</a:t>
            </a:r>
          </a:p>
          <a:p>
            <a:r>
              <a:rPr lang="sv-SE" dirty="0" smtClean="0">
                <a:latin typeface="+mj-lt"/>
                <a:cs typeface="Courier New" pitchFamily="49" charset="0"/>
              </a:rPr>
              <a:t>Samt hur mycket den ska stega.</a:t>
            </a:r>
          </a:p>
          <a:p>
            <a:r>
              <a:rPr lang="sv-SE" dirty="0" smtClean="0">
                <a:latin typeface="+mj-lt"/>
                <a:cs typeface="Courier New" pitchFamily="49" charset="0"/>
              </a:rPr>
              <a:t>Vid val av tal, se detta som alternativ:</a:t>
            </a:r>
          </a:p>
          <a:p>
            <a:pPr lvl="1"/>
            <a:r>
              <a:rPr lang="sv-SE" dirty="0" smtClean="0">
                <a:latin typeface="+mj-lt"/>
                <a:cs typeface="Courier New" pitchFamily="49" charset="0"/>
              </a:rPr>
              <a:t>Scrollbars (vid få alternativ)</a:t>
            </a:r>
          </a:p>
          <a:p>
            <a:pPr lvl="1"/>
            <a:r>
              <a:rPr lang="sv-SE" dirty="0" smtClean="0">
                <a:latin typeface="+mj-lt"/>
                <a:cs typeface="Courier New" pitchFamily="49" charset="0"/>
              </a:rPr>
              <a:t>TextField (friast val)</a:t>
            </a:r>
          </a:p>
          <a:p>
            <a:pPr lvl="1"/>
            <a:r>
              <a:rPr lang="sv-SE" dirty="0" smtClean="0">
                <a:latin typeface="+mj-lt"/>
                <a:cs typeface="Courier New" pitchFamily="49" charset="0"/>
              </a:rPr>
              <a:t>ComboBox (vid väldigt få alternativ)</a:t>
            </a:r>
          </a:p>
          <a:p>
            <a:pPr lvl="1"/>
            <a:endParaRPr lang="sv-SE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TreeView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319840" cy="5452640"/>
          </a:xfrm>
        </p:spPr>
        <p:txBody>
          <a:bodyPr anchor="ctr"/>
          <a:lstStyle/>
          <a:p>
            <a:r>
              <a:rPr lang="sv-SE" sz="2400" dirty="0" smtClean="0"/>
              <a:t>Väldigt användbar</a:t>
            </a:r>
          </a:p>
          <a:p>
            <a:r>
              <a:rPr lang="sv-SE" sz="2400" dirty="0" smtClean="0">
                <a:latin typeface="+mj-lt"/>
                <a:cs typeface="Courier New" pitchFamily="49" charset="0"/>
              </a:rPr>
              <a:t>Lista hierarkier</a:t>
            </a:r>
          </a:p>
          <a:p>
            <a:pPr lvl="1"/>
            <a:r>
              <a:rPr lang="sv-SE" sz="2400" dirty="0" smtClean="0">
                <a:latin typeface="+mj-lt"/>
                <a:cs typeface="Courier New" pitchFamily="49" charset="0"/>
              </a:rPr>
              <a:t>Lägg till/ta bort noder själv</a:t>
            </a:r>
          </a:p>
          <a:p>
            <a:pPr lvl="1"/>
            <a:r>
              <a:rPr lang="sv-SE" sz="2400" dirty="0" smtClean="0">
                <a:latin typeface="+mj-lt"/>
                <a:cs typeface="Courier New" pitchFamily="49" charset="0"/>
              </a:rPr>
              <a:t>Fungerar som composite</a:t>
            </a:r>
          </a:p>
          <a:p>
            <a:r>
              <a:rPr lang="sv-SE" sz="2800" dirty="0" smtClean="0">
                <a:latin typeface="+mj-lt"/>
                <a:cs typeface="Courier New" pitchFamily="49" charset="0"/>
              </a:rPr>
              <a:t>Exempel på användning:</a:t>
            </a:r>
          </a:p>
          <a:p>
            <a:pPr lvl="1"/>
            <a:r>
              <a:rPr lang="sv-SE" sz="2400" dirty="0" smtClean="0">
                <a:latin typeface="+mj-lt"/>
                <a:cs typeface="Courier New" pitchFamily="49" charset="0"/>
              </a:rPr>
              <a:t>Lista objekt på level.</a:t>
            </a:r>
          </a:p>
          <a:p>
            <a:pPr lvl="1"/>
            <a:r>
              <a:rPr lang="sv-SE" sz="2400" dirty="0" smtClean="0">
                <a:latin typeface="+mj-lt"/>
                <a:cs typeface="Courier New" pitchFamily="49" charset="0"/>
              </a:rPr>
              <a:t>Egenskaper på objekt/components.</a:t>
            </a:r>
          </a:p>
          <a:p>
            <a:pPr lvl="1"/>
            <a:r>
              <a:rPr lang="sv-SE" sz="2400" dirty="0" smtClean="0">
                <a:latin typeface="+mj-lt"/>
                <a:cs typeface="Courier New" pitchFamily="49" charset="0"/>
              </a:rPr>
              <a:t>Lista objekt i underkataloger.</a:t>
            </a:r>
          </a:p>
          <a:p>
            <a:pPr lvl="1"/>
            <a:r>
              <a:rPr lang="sv-SE" sz="2400" dirty="0" smtClean="0">
                <a:latin typeface="+mj-lt"/>
                <a:cs typeface="Courier New" pitchFamily="49" charset="0"/>
              </a:rPr>
              <a:t>Fil/katalogsystem (kan vara virtuella).</a:t>
            </a:r>
          </a:p>
          <a:p>
            <a:r>
              <a:rPr lang="sv-SE" sz="2800" dirty="0" smtClean="0">
                <a:latin typeface="+mj-lt"/>
                <a:cs typeface="Courier New" pitchFamily="49" charset="0"/>
              </a:rPr>
              <a:t>Nodes innehåller rotnoden.</a:t>
            </a:r>
          </a:p>
          <a:p>
            <a:r>
              <a:rPr lang="sv-SE" sz="2800" dirty="0" smtClean="0">
                <a:latin typeface="+mj-lt"/>
                <a:cs typeface="Courier New" pitchFamily="49" charset="0"/>
              </a:rPr>
              <a:t>Fungerar som en textbox med childs.</a:t>
            </a:r>
            <a:endParaRPr lang="sv-SE" sz="2800" dirty="0" smtClean="0">
              <a:latin typeface="+mj-lt"/>
              <a:cs typeface="Courier New" pitchFamily="49" charset="0"/>
            </a:endParaRPr>
          </a:p>
          <a:p>
            <a:pPr lvl="1">
              <a:buNone/>
            </a:pPr>
            <a:endParaRPr lang="sv-SE" dirty="0" smtClean="0">
              <a:latin typeface="+mj-lt"/>
              <a:cs typeface="Courier New" pitchFamily="49" charset="0"/>
            </a:endParaRPr>
          </a:p>
        </p:txBody>
      </p:sp>
      <p:pic>
        <p:nvPicPr>
          <p:cNvPr id="4" name="Bildobjekt 3" descr="TreeVi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0152" y="908720"/>
            <a:ext cx="3098413" cy="2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algn="ctr">
              <a:buNone/>
            </a:pPr>
            <a:r>
              <a:rPr lang="sv-SE" sz="4000" b="1" dirty="0" smtClean="0"/>
              <a:t>Mer kontroller och komponenter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TabControl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319840" cy="5452640"/>
          </a:xfrm>
        </p:spPr>
        <p:txBody>
          <a:bodyPr anchor="ctr"/>
          <a:lstStyle/>
          <a:p>
            <a:r>
              <a:rPr lang="sv-SE" sz="2400" dirty="0" smtClean="0"/>
              <a:t>Har vi tittat på lite redan.</a:t>
            </a:r>
          </a:p>
          <a:p>
            <a:r>
              <a:rPr lang="sv-SE" sz="2400" dirty="0" smtClean="0">
                <a:latin typeface="+mj-lt"/>
                <a:cs typeface="Courier New" pitchFamily="49" charset="0"/>
              </a:rPr>
              <a:t>Värt att nämna igen.</a:t>
            </a:r>
          </a:p>
          <a:p>
            <a:r>
              <a:rPr lang="sv-SE" sz="2400" dirty="0" smtClean="0">
                <a:latin typeface="+mj-lt"/>
                <a:cs typeface="Courier New" pitchFamily="49" charset="0"/>
              </a:rPr>
              <a:t>Väldigt användbar! Använd!</a:t>
            </a:r>
            <a:endParaRPr lang="sv-SE" sz="2800" dirty="0" smtClean="0">
              <a:latin typeface="+mj-lt"/>
              <a:cs typeface="Courier New" pitchFamily="49" charset="0"/>
            </a:endParaRPr>
          </a:p>
          <a:p>
            <a:pPr lvl="1">
              <a:buNone/>
            </a:pPr>
            <a:endParaRPr lang="sv-SE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ProgressBar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r>
              <a:rPr lang="sv-SE" sz="3600" dirty="0" smtClean="0"/>
              <a:t>ProgressBar</a:t>
            </a:r>
          </a:p>
          <a:p>
            <a:pPr lvl="1"/>
            <a:r>
              <a:rPr lang="sv-SE" dirty="0" smtClean="0"/>
              <a:t>Tre olika visuella sorter, Style-property</a:t>
            </a:r>
          </a:p>
          <a:p>
            <a:pPr lvl="2"/>
            <a:r>
              <a:rPr lang="sv-SE" dirty="0" smtClean="0"/>
              <a:t>Block som fyller i en bar från vänster till höger</a:t>
            </a:r>
          </a:p>
          <a:p>
            <a:pPr lvl="2"/>
            <a:r>
              <a:rPr lang="sv-SE" dirty="0" smtClean="0"/>
              <a:t>En kontinuerlig bar som fylls in</a:t>
            </a:r>
          </a:p>
          <a:p>
            <a:pPr lvl="2"/>
            <a:r>
              <a:rPr lang="sv-SE" dirty="0" smtClean="0"/>
              <a:t>Ett block som skrollar över en bar kontinuerligt</a:t>
            </a:r>
          </a:p>
          <a:p>
            <a:pPr lvl="1"/>
            <a:r>
              <a:rPr lang="sv-SE" dirty="0" smtClean="0"/>
              <a:t>Maximum- och Minimum-properties</a:t>
            </a:r>
          </a:p>
          <a:p>
            <a:pPr lvl="2"/>
            <a:r>
              <a:rPr lang="sv-SE" dirty="0" smtClean="0"/>
              <a:t>Sätter gränsvärden</a:t>
            </a:r>
          </a:p>
          <a:p>
            <a:pPr lvl="2"/>
            <a:r>
              <a:rPr lang="sv-SE" dirty="0" smtClean="0"/>
              <a:t>Default är 0 - 100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ProgressBar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r>
              <a:rPr lang="sv-SE" dirty="0" smtClean="0"/>
              <a:t>ProgressBar</a:t>
            </a:r>
          </a:p>
          <a:p>
            <a:pPr lvl="1"/>
            <a:r>
              <a:rPr lang="sv-SE" sz="2400" dirty="0" smtClean="0"/>
              <a:t>Value sätter direkt dess värde</a:t>
            </a:r>
          </a:p>
          <a:p>
            <a:pPr lvl="2"/>
            <a:r>
              <a:rPr lang="sv-SE" sz="1800" dirty="0" smtClean="0"/>
              <a:t>Måste vara mellan Minimum och Maximum</a:t>
            </a:r>
          </a:p>
          <a:p>
            <a:pPr lvl="1"/>
            <a:r>
              <a:rPr lang="sv-SE" sz="2400" dirty="0" smtClean="0"/>
              <a:t>Step sätter ett stegvärde man normalt inkrementerar med</a:t>
            </a:r>
          </a:p>
          <a:p>
            <a:pPr lvl="2"/>
            <a:r>
              <a:rPr lang="sv-SE" sz="1800" dirty="0" smtClean="0"/>
              <a:t>Sedan kan man anropa PerformStep för att inkrementera</a:t>
            </a:r>
          </a:p>
          <a:p>
            <a:pPr lvl="1"/>
            <a:r>
              <a:rPr lang="sv-SE" sz="2400" dirty="0" smtClean="0"/>
              <a:t>Increment-metoden inkrementerar value med en given mängd</a:t>
            </a:r>
          </a:p>
          <a:p>
            <a:pPr lvl="1"/>
            <a:r>
              <a:rPr lang="sv-SE" sz="2400" dirty="0" smtClean="0"/>
              <a:t>Enkelt för filer</a:t>
            </a:r>
          </a:p>
          <a:p>
            <a:pPr lvl="1"/>
            <a:r>
              <a:rPr lang="sv-SE" sz="2400" dirty="0" smtClean="0"/>
              <a:t>Sätt Maximum till fillängden i bytes, Step till 1 och inkrementera för varje läst byte!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ProgressBar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r>
              <a:rPr lang="sv-SE" dirty="0" smtClean="0"/>
              <a:t>ProgressBar</a:t>
            </a:r>
          </a:p>
          <a:p>
            <a:pPr lvl="1"/>
            <a:r>
              <a:rPr lang="sv-SE" dirty="0" smtClean="0"/>
              <a:t>Text-property kan förmedla text</a:t>
            </a:r>
          </a:p>
          <a:p>
            <a:pPr lvl="2"/>
            <a:r>
              <a:rPr lang="sv-SE" dirty="0" smtClean="0"/>
              <a:t>Procent klart, filer kopierade, etc...</a:t>
            </a:r>
          </a:p>
          <a:p>
            <a:pPr lvl="1"/>
            <a:r>
              <a:rPr lang="sv-SE" dirty="0" smtClean="0"/>
              <a:t>BackgroundImage-property skräddarsyr utseendet</a:t>
            </a:r>
            <a:endParaRPr lang="sv-S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Generellt - ToolTip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319840" cy="5452640"/>
          </a:xfrm>
        </p:spPr>
        <p:txBody>
          <a:bodyPr anchor="ctr"/>
          <a:lstStyle/>
          <a:p>
            <a:r>
              <a:rPr lang="sv-SE" sz="2400" dirty="0" smtClean="0">
                <a:latin typeface="+mj-lt"/>
                <a:cs typeface="Courier New" pitchFamily="49" charset="0"/>
              </a:rPr>
              <a:t>Dra in Tooltip till scenen.</a:t>
            </a:r>
          </a:p>
          <a:p>
            <a:r>
              <a:rPr lang="sv-SE" sz="2400" dirty="0" smtClean="0">
                <a:latin typeface="+mj-lt"/>
                <a:cs typeface="Courier New" pitchFamily="49" charset="0"/>
              </a:rPr>
              <a:t>Widgets får därefter en ny property: ToolTip on toolTipWidgetName.</a:t>
            </a:r>
          </a:p>
          <a:p>
            <a:pPr lvl="1"/>
            <a:r>
              <a:rPr lang="sv-SE" sz="2400" dirty="0" smtClean="0">
                <a:latin typeface="+mj-lt"/>
                <a:cs typeface="Courier New" pitchFamily="49" charset="0"/>
              </a:rPr>
              <a:t>Vilket är texten som ska visas.</a:t>
            </a:r>
          </a:p>
          <a:p>
            <a:r>
              <a:rPr lang="sv-SE" sz="2400" dirty="0" smtClean="0">
                <a:latin typeface="+mj-lt"/>
                <a:cs typeface="Courier New" pitchFamily="49" charset="0"/>
              </a:rPr>
              <a:t>I tooltipen själv gör man iställningar för allt utom vilken text som ska visas.</a:t>
            </a:r>
          </a:p>
          <a:p>
            <a:r>
              <a:rPr lang="sv-SE" sz="2400" dirty="0" smtClean="0">
                <a:latin typeface="+mj-lt"/>
                <a:cs typeface="Courier New" pitchFamily="49" charset="0"/>
              </a:rPr>
              <a:t>Nice att lägga på t.ex. Inputboxar där det inte är uppenbart vad som ska anges.</a:t>
            </a:r>
          </a:p>
          <a:p>
            <a:r>
              <a:rPr lang="sv-SE" sz="2400" dirty="0" smtClean="0">
                <a:latin typeface="+mj-lt"/>
                <a:cs typeface="Courier New" pitchFamily="49" charset="0"/>
              </a:rPr>
              <a:t>Eller andra widgets som behöver närmare förklarning.</a:t>
            </a:r>
          </a:p>
          <a:p>
            <a:r>
              <a:rPr lang="sv-SE" sz="2400" dirty="0" smtClean="0">
                <a:latin typeface="+mj-lt"/>
                <a:cs typeface="Courier New" pitchFamily="49" charset="0"/>
              </a:rPr>
              <a:t>Toppensätt att dokumentera på.</a:t>
            </a:r>
            <a:endParaRPr lang="sv-SE" sz="2400" dirty="0" smtClean="0">
              <a:latin typeface="+mj-lt"/>
              <a:cs typeface="Courier New" pitchFamily="49" charset="0"/>
            </a:endParaRPr>
          </a:p>
          <a:p>
            <a:endParaRPr lang="sv-SE" sz="2400" dirty="0" smtClean="0">
              <a:latin typeface="+mj-lt"/>
              <a:cs typeface="Courier New" pitchFamily="49" charset="0"/>
            </a:endParaRPr>
          </a:p>
          <a:p>
            <a:pPr lvl="1">
              <a:buNone/>
            </a:pPr>
            <a:endParaRPr lang="sv-SE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Generellt - MessageBox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319840" cy="5452640"/>
          </a:xfrm>
        </p:spPr>
        <p:txBody>
          <a:bodyPr anchor="ctr"/>
          <a:lstStyle/>
          <a:p>
            <a:r>
              <a:rPr lang="sv-SE" sz="3600" dirty="0" smtClean="0"/>
              <a:t>Har vi tittat på lite.</a:t>
            </a:r>
          </a:p>
          <a:p>
            <a:r>
              <a:rPr lang="sv-SE" sz="3600" dirty="0" smtClean="0"/>
              <a:t>Snabbt sätt att få upp en dialogruta</a:t>
            </a:r>
            <a:r>
              <a:rPr lang="sv-SE" sz="3600" dirty="0" smtClean="0"/>
              <a:t>.</a:t>
            </a:r>
          </a:p>
          <a:p>
            <a:r>
              <a:rPr lang="sv-SE" sz="3600" dirty="0" smtClean="0"/>
              <a:t>MessageBox.Show</a:t>
            </a:r>
          </a:p>
          <a:p>
            <a:pPr lvl="1"/>
            <a:r>
              <a:rPr lang="sv-SE" dirty="0" smtClean="0"/>
              <a:t>Finns ett antal överlagrade varianter.</a:t>
            </a:r>
          </a:p>
          <a:p>
            <a:pPr lvl="1"/>
            <a:r>
              <a:rPr lang="sv-SE" dirty="0" smtClean="0"/>
              <a:t>Returnerar en DialogResult som kan vara ok, cancel, yes, no etc...</a:t>
            </a:r>
            <a:endParaRPr lang="sv-SE" dirty="0" smtClean="0"/>
          </a:p>
          <a:p>
            <a:pPr lvl="1"/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Generellt - Enabled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319840" cy="5452640"/>
          </a:xfrm>
        </p:spPr>
        <p:txBody>
          <a:bodyPr anchor="ctr"/>
          <a:lstStyle/>
          <a:p>
            <a:r>
              <a:rPr lang="sv-SE" sz="3600" dirty="0" smtClean="0"/>
              <a:t>Alla widgets har enabled.</a:t>
            </a:r>
          </a:p>
          <a:p>
            <a:r>
              <a:rPr lang="sv-SE" sz="3600" dirty="0" smtClean="0"/>
              <a:t>Sätt den till false för att stänga av dom helt.</a:t>
            </a:r>
          </a:p>
          <a:p>
            <a:r>
              <a:rPr lang="sv-SE" sz="3600" dirty="0" smtClean="0"/>
              <a:t>Bör göras med alla widgets som man inte aktivt kan använda men som kan aktiveras.</a:t>
            </a:r>
          </a:p>
          <a:p>
            <a:pPr lvl="1"/>
            <a:r>
              <a:rPr lang="sv-SE" dirty="0" smtClean="0"/>
              <a:t>Knappar som man inte kan trycka på borde man inte kunna trycka på.</a:t>
            </a:r>
          </a:p>
          <a:p>
            <a:pPr lvl="1"/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Generellt - Visible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319840" cy="5452640"/>
          </a:xfrm>
        </p:spPr>
        <p:txBody>
          <a:bodyPr anchor="ctr"/>
          <a:lstStyle/>
          <a:p>
            <a:r>
              <a:rPr lang="sv-SE" sz="3600" dirty="0" smtClean="0"/>
              <a:t>Alla widgets har visible.</a:t>
            </a:r>
          </a:p>
          <a:p>
            <a:r>
              <a:rPr lang="sv-SE" sz="3600" dirty="0" smtClean="0"/>
              <a:t>Sätt den till false för att göra dom osynliga.</a:t>
            </a:r>
          </a:p>
          <a:p>
            <a:r>
              <a:rPr lang="sv-SE" sz="3600" dirty="0" smtClean="0"/>
              <a:t>Tänk på att gömma saker som inte är relevanta för tillfället för användaren.</a:t>
            </a:r>
          </a:p>
          <a:p>
            <a:pPr lvl="1"/>
            <a:r>
              <a:rPr lang="sv-SE" dirty="0" smtClean="0"/>
              <a:t>T.ex. om val 1 aktiverar val 2, göm val 2 tills vidare.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Generellt - TabIndex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319840" cy="5452640"/>
          </a:xfrm>
        </p:spPr>
        <p:txBody>
          <a:bodyPr anchor="ctr"/>
          <a:lstStyle/>
          <a:p>
            <a:r>
              <a:rPr lang="sv-SE" sz="3600" dirty="0" smtClean="0"/>
              <a:t>En integer</a:t>
            </a:r>
          </a:p>
          <a:p>
            <a:r>
              <a:rPr lang="sv-SE" sz="3600" dirty="0" smtClean="0"/>
              <a:t>Anger i vilken ordning man tabbar mellan widgets</a:t>
            </a:r>
          </a:p>
          <a:p>
            <a:r>
              <a:rPr lang="sv-SE" sz="3600" dirty="0" smtClean="0"/>
              <a:t>Alla har den inte (PictureBox t.ex.)</a:t>
            </a:r>
          </a:p>
          <a:p>
            <a:r>
              <a:rPr lang="sv-SE" sz="3600" dirty="0" smtClean="0"/>
              <a:t>Sista touchen för att fixa usability</a:t>
            </a:r>
          </a:p>
          <a:p>
            <a:r>
              <a:rPr lang="sv-SE" sz="3600" dirty="0" smtClean="0"/>
              <a:t>Lägg objekten visuellt i den ordning man vill arbeta med dom.</a:t>
            </a:r>
          </a:p>
          <a:p>
            <a:pPr lvl="1"/>
            <a:r>
              <a:rPr lang="sv-SE" dirty="0" smtClean="0"/>
              <a:t>Och lägg tabbindex i samma ordning.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Labb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pPr>
              <a:buNone/>
            </a:pPr>
            <a:r>
              <a:rPr lang="sv-SE" sz="2400" dirty="0" smtClean="0"/>
              <a:t>Fortsätt på animationseditorn </a:t>
            </a:r>
            <a:r>
              <a:rPr lang="sv-SE" sz="2400" dirty="0" smtClean="0">
                <a:sym typeface="Wingdings" pitchFamily="2" charset="2"/>
              </a:rPr>
              <a:t>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PictureBox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24648"/>
          </a:xfrm>
        </p:spPr>
        <p:txBody>
          <a:bodyPr anchor="ctr"/>
          <a:lstStyle/>
          <a:p>
            <a:r>
              <a:rPr lang="sv-SE" dirty="0" smtClean="0"/>
              <a:t>PictureBox</a:t>
            </a:r>
          </a:p>
          <a:p>
            <a:pPr lvl="1"/>
            <a:r>
              <a:rPr lang="sv-SE" dirty="0" smtClean="0"/>
              <a:t>Visar en bild</a:t>
            </a:r>
          </a:p>
          <a:p>
            <a:pPr lvl="1"/>
            <a:r>
              <a:rPr lang="sv-SE" dirty="0" smtClean="0"/>
              <a:t>Image-property sätter bilden</a:t>
            </a:r>
          </a:p>
          <a:p>
            <a:pPr lvl="1"/>
            <a:r>
              <a:rPr lang="sv-SE" dirty="0" smtClean="0"/>
              <a:t>Kan inte få input-focus</a:t>
            </a:r>
          </a:p>
          <a:p>
            <a:pPr lvl="1"/>
            <a:r>
              <a:rPr lang="sv-SE" dirty="0" smtClean="0"/>
              <a:t>SizeMode</a:t>
            </a:r>
          </a:p>
          <a:p>
            <a:pPr lvl="2"/>
            <a:r>
              <a:rPr lang="sv-SE" sz="2000" dirty="0" smtClean="0"/>
              <a:t>Stretcha bilden för att passa PictureBox</a:t>
            </a:r>
          </a:p>
          <a:p>
            <a:pPr lvl="2"/>
            <a:r>
              <a:rPr lang="sv-SE" sz="2000" dirty="0" smtClean="0"/>
              <a:t>CenterImage etc.</a:t>
            </a:r>
          </a:p>
          <a:p>
            <a:pPr lvl="1"/>
            <a:r>
              <a:rPr lang="sv-SE" dirty="0" smtClean="0"/>
              <a:t>ImageLocation-property</a:t>
            </a:r>
          </a:p>
          <a:p>
            <a:pPr lvl="2"/>
            <a:r>
              <a:rPr lang="sv-SE" sz="2000" dirty="0" smtClean="0"/>
              <a:t>Kan visa fil från disk</a:t>
            </a:r>
          </a:p>
          <a:p>
            <a:pPr lvl="2"/>
            <a:r>
              <a:rPr lang="sv-SE" sz="2000" dirty="0" smtClean="0"/>
              <a:t>Ange bara filepath så laddas bilden i rutan.</a:t>
            </a:r>
          </a:p>
          <a:p>
            <a:pPr lvl="1"/>
            <a:r>
              <a:rPr lang="sv-SE" dirty="0" smtClean="0"/>
              <a:t>BorderStile</a:t>
            </a:r>
          </a:p>
          <a:p>
            <a:pPr lvl="2"/>
            <a:r>
              <a:rPr lang="sv-SE" sz="1600" dirty="0" smtClean="0"/>
              <a:t>För att få en ram runt bilden för att avgränsa den.</a:t>
            </a:r>
            <a:endParaRPr lang="sv-S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  <a:t/>
            </a:r>
            <a:b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</a:br>
            <a:r>
              <a:rPr lang="sv-SE" dirty="0" smtClean="0">
                <a:solidFill>
                  <a:srgbClr val="4C4946"/>
                </a:solidFill>
                <a:latin typeface="+mn-lt"/>
              </a:rPr>
              <a:t>Frågor</a:t>
            </a:r>
            <a: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  <a:t/>
            </a:r>
            <a:b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</a:b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hlinkClick r:id="rId2"/>
              </a:rPr>
              <a:t>magnus@thegameassembly.com</a:t>
            </a:r>
            <a:endParaRPr lang="sv-SE" dirty="0" smtClean="0">
              <a:solidFill>
                <a:srgbClr val="4C4946"/>
              </a:solidFill>
            </a:endParaRP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PictureBox - användningsområden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24648"/>
          </a:xfrm>
        </p:spPr>
        <p:txBody>
          <a:bodyPr anchor="ctr"/>
          <a:lstStyle/>
          <a:p>
            <a:r>
              <a:rPr lang="sv-SE" dirty="0" smtClean="0"/>
              <a:t>PictureBox – använd för:</a:t>
            </a:r>
          </a:p>
          <a:p>
            <a:pPr lvl="1"/>
            <a:r>
              <a:rPr lang="sv-SE" dirty="0" smtClean="0"/>
              <a:t>Preview:a en vald stillbild</a:t>
            </a:r>
          </a:p>
          <a:p>
            <a:pPr lvl="2"/>
            <a:r>
              <a:rPr lang="sv-SE" dirty="0" smtClean="0"/>
              <a:t>Ikon i spel</a:t>
            </a:r>
          </a:p>
          <a:p>
            <a:pPr lvl="2"/>
            <a:r>
              <a:rPr lang="sv-SE" dirty="0" smtClean="0"/>
              <a:t>Widgetgrafik ingame</a:t>
            </a:r>
          </a:p>
          <a:p>
            <a:pPr lvl="2"/>
            <a:r>
              <a:rPr lang="sv-SE" dirty="0" smtClean="0"/>
              <a:t>Porträtt</a:t>
            </a:r>
          </a:p>
          <a:p>
            <a:pPr lvl="2"/>
            <a:r>
              <a:rPr lang="sv-SE" dirty="0" smtClean="0"/>
              <a:t>Bakgrunder</a:t>
            </a:r>
          </a:p>
          <a:p>
            <a:pPr lvl="2"/>
            <a:r>
              <a:rPr lang="sv-SE" dirty="0" smtClean="0"/>
              <a:t>Alla statiska bilder egentligen</a:t>
            </a:r>
          </a:p>
          <a:p>
            <a:pPr lvl="1"/>
            <a:r>
              <a:rPr lang="sv-SE" dirty="0" smtClean="0"/>
              <a:t>Rita med GDI, tydligt att widgeten är till för att ritas i.</a:t>
            </a:r>
            <a:endParaRPr lang="sv-S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PictureBox - användningsområden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24648"/>
          </a:xfrm>
        </p:spPr>
        <p:txBody>
          <a:bodyPr anchor="ctr"/>
          <a:lstStyle/>
          <a:p>
            <a:pPr lvl="1"/>
            <a:endParaRPr lang="sv-SE" dirty="0" smtClean="0"/>
          </a:p>
          <a:p>
            <a:r>
              <a:rPr lang="sv-SE" sz="2400" dirty="0" smtClean="0"/>
              <a:t>Välja tile</a:t>
            </a:r>
          </a:p>
          <a:p>
            <a:pPr lvl="1"/>
            <a:r>
              <a:rPr lang="sv-SE" sz="2000" dirty="0" smtClean="0"/>
              <a:t>Visa tileSheet</a:t>
            </a:r>
          </a:p>
          <a:p>
            <a:pPr lvl="1"/>
            <a:r>
              <a:rPr lang="sv-SE" sz="2000" dirty="0" smtClean="0"/>
              <a:t>Kombinera med DrawRect för att visa vilken/vilka för är markerade.</a:t>
            </a:r>
          </a:p>
          <a:p>
            <a:pPr lvl="2"/>
            <a:r>
              <a:rPr lang="sv-SE" sz="1800" dirty="0" smtClean="0"/>
              <a:t>Uppdatera i event MouseMove</a:t>
            </a:r>
          </a:p>
          <a:p>
            <a:pPr lvl="2"/>
            <a:r>
              <a:rPr lang="sv-SE" sz="1800" dirty="0" smtClean="0"/>
              <a:t>Eller metadata om tiles (collidable etc)</a:t>
            </a:r>
          </a:p>
          <a:p>
            <a:pPr lvl="1"/>
            <a:r>
              <a:rPr lang="sv-SE" sz="2000" dirty="0" smtClean="0"/>
              <a:t>Favorit:</a:t>
            </a:r>
          </a:p>
          <a:p>
            <a:pPr lvl="2"/>
            <a:r>
              <a:rPr lang="sv-SE" sz="1800" dirty="0" smtClean="0"/>
              <a:t>Tilesheet tar mycket plats.</a:t>
            </a:r>
          </a:p>
          <a:p>
            <a:pPr lvl="2"/>
            <a:r>
              <a:rPr lang="sv-SE" sz="1800" dirty="0" smtClean="0"/>
              <a:t>Lägg till ett MouseEnter event</a:t>
            </a:r>
          </a:p>
          <a:p>
            <a:pPr lvl="3"/>
            <a:r>
              <a:rPr lang="sv-SE" sz="1600" dirty="0" smtClean="0"/>
              <a:t>Sätt bredd och höjd till bildkällans storlek.</a:t>
            </a:r>
          </a:p>
          <a:p>
            <a:pPr lvl="4"/>
            <a:r>
              <a:rPr lang="sv-SE" sz="1400" dirty="0" smtClean="0"/>
              <a:t>PictureBox.Width = PictureBox.Image.Width;</a:t>
            </a:r>
          </a:p>
          <a:p>
            <a:pPr lvl="2"/>
            <a:r>
              <a:rPr lang="sv-SE" sz="1800" dirty="0" smtClean="0"/>
              <a:t>Lägg till MouseLeave event</a:t>
            </a:r>
          </a:p>
          <a:p>
            <a:pPr lvl="3"/>
            <a:r>
              <a:rPr lang="sv-SE" sz="1600" dirty="0" smtClean="0"/>
              <a:t>Sätt bredd och höjd till en tiles storlek</a:t>
            </a:r>
          </a:p>
          <a:p>
            <a:pPr lvl="2"/>
            <a:r>
              <a:rPr lang="sv-SE" sz="1800" dirty="0" smtClean="0"/>
              <a:t>TileSheetet tar bara upp en tile i storlek när den inte används.</a:t>
            </a:r>
          </a:p>
          <a:p>
            <a:pPr lvl="2"/>
            <a:r>
              <a:rPr lang="sv-SE" sz="1800" dirty="0" smtClean="0"/>
              <a:t>Glöm inte visa vilken tile som är vald.</a:t>
            </a:r>
          </a:p>
          <a:p>
            <a:pPr lvl="1"/>
            <a:r>
              <a:rPr lang="sv-SE" sz="2200" dirty="0" smtClean="0"/>
              <a:t>Tips: Gör en TileSelection klass som ärver av PictureBox.</a:t>
            </a:r>
          </a:p>
          <a:p>
            <a:pPr lvl="1"/>
            <a:endParaRPr lang="sv-SE" dirty="0" smtClean="0"/>
          </a:p>
          <a:p>
            <a:pPr lvl="2"/>
            <a:endParaRPr lang="sv-S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Button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319840" cy="5452640"/>
          </a:xfrm>
        </p:spPr>
        <p:txBody>
          <a:bodyPr anchor="ctr"/>
          <a:lstStyle/>
          <a:p>
            <a:r>
              <a:rPr lang="sv-SE" sz="3600" dirty="0" smtClean="0"/>
              <a:t>Har ni använt en del redan</a:t>
            </a:r>
          </a:p>
          <a:p>
            <a:pPr lvl="1"/>
            <a:r>
              <a:rPr lang="sv-SE" dirty="0" smtClean="0"/>
              <a:t>Reminder: &amp; framför bokstav ger shortkey till knappen tillsammans med alt.</a:t>
            </a:r>
          </a:p>
          <a:p>
            <a:pPr lvl="2"/>
            <a:r>
              <a:rPr lang="sv-SE" dirty="0" smtClean="0"/>
              <a:t>Exempel: &amp;Load exekveras med alt+L. L blir understruket.</a:t>
            </a:r>
          </a:p>
          <a:p>
            <a:pPr lvl="1"/>
            <a:r>
              <a:rPr lang="sv-SE" dirty="0" smtClean="0"/>
              <a:t>Går att lägga bild på knapp med propertien Image.</a:t>
            </a:r>
          </a:p>
          <a:p>
            <a:pPr lvl="2"/>
            <a:r>
              <a:rPr lang="sv-SE" dirty="0" smtClean="0"/>
              <a:t>Tappar dock en del feedback när man trycker på den, svårt att se att knappen trycks ner.</a:t>
            </a:r>
          </a:p>
          <a:p>
            <a:pPr lvl="2"/>
            <a:r>
              <a:rPr lang="sv-SE" dirty="0" smtClean="0"/>
              <a:t>Se till att ha ytterligare, egna image för när knappen är nertryckt.</a:t>
            </a:r>
          </a:p>
          <a:p>
            <a:pPr lvl="3"/>
            <a:r>
              <a:rPr lang="sv-SE" dirty="0" smtClean="0"/>
              <a:t>Går att lägga in en serie bilder i ImageList propertien.</a:t>
            </a:r>
          </a:p>
          <a:p>
            <a:pPr lvl="3"/>
            <a:r>
              <a:rPr lang="sv-SE" dirty="0" smtClean="0"/>
              <a:t>Byt sedan bild i t.ex. ClickEvent och ReleaseEventet.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ListBox &amp; ComboBox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319840" cy="5452640"/>
          </a:xfrm>
        </p:spPr>
        <p:txBody>
          <a:bodyPr anchor="ctr"/>
          <a:lstStyle/>
          <a:p>
            <a:r>
              <a:rPr lang="sv-SE" dirty="0" smtClean="0"/>
              <a:t>Två widgets – två olika lösningar på samma problem</a:t>
            </a:r>
          </a:p>
          <a:p>
            <a:r>
              <a:rPr lang="sv-SE" dirty="0" smtClean="0"/>
              <a:t>Listor med text</a:t>
            </a:r>
          </a:p>
          <a:p>
            <a:r>
              <a:rPr lang="sv-SE" dirty="0" smtClean="0"/>
              <a:t>Båda har en Items medlem som är en vanlig container (med add, remove etc).</a:t>
            </a:r>
          </a:p>
          <a:p>
            <a:r>
              <a:rPr lang="sv-SE" dirty="0" smtClean="0"/>
              <a:t>selectedIndex returnerar index för valt item.</a:t>
            </a:r>
          </a:p>
          <a:p>
            <a:r>
              <a:rPr lang="sv-SE" dirty="0" smtClean="0"/>
              <a:t>selectedItem returnerar valt objekt.</a:t>
            </a:r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ComboBox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319840" cy="5452640"/>
          </a:xfrm>
        </p:spPr>
        <p:txBody>
          <a:bodyPr anchor="ctr"/>
          <a:lstStyle/>
          <a:p>
            <a:r>
              <a:rPr lang="sv-SE" dirty="0" smtClean="0"/>
              <a:t>Fördelar - ComboBox</a:t>
            </a:r>
          </a:p>
          <a:p>
            <a:pPr lvl="1"/>
            <a:r>
              <a:rPr lang="sv-SE" dirty="0" smtClean="0"/>
              <a:t>Går att skriva in sökord/resultat.</a:t>
            </a:r>
          </a:p>
          <a:p>
            <a:pPr lvl="1"/>
            <a:r>
              <a:rPr lang="sv-SE" dirty="0" smtClean="0"/>
              <a:t>Gömmer information när den inte behövs.</a:t>
            </a:r>
          </a:p>
          <a:p>
            <a:pPr lvl="1"/>
            <a:endParaRPr lang="sv-SE" dirty="0" smtClean="0"/>
          </a:p>
          <a:p>
            <a:r>
              <a:rPr lang="sv-SE" dirty="0" smtClean="0"/>
              <a:t>Nackdel – ComboBox</a:t>
            </a:r>
          </a:p>
          <a:p>
            <a:pPr lvl="1"/>
            <a:r>
              <a:rPr lang="sv-SE" dirty="0" smtClean="0"/>
              <a:t>När man stänger den tappar den raden man valde om man öppnar igen – jobbigt för långa listor.</a:t>
            </a:r>
          </a:p>
          <a:p>
            <a:pPr lvl="1"/>
            <a:r>
              <a:rPr lang="sv-SE" dirty="0" smtClean="0"/>
              <a:t>Informationen är inte alltid tillgänglig.</a:t>
            </a:r>
          </a:p>
          <a:p>
            <a:pPr lvl="1"/>
            <a:r>
              <a:rPr lang="sv-SE" dirty="0" smtClean="0"/>
              <a:t>Användern kan skriva in ”felaktiga” alternativ.</a:t>
            </a:r>
          </a:p>
          <a:p>
            <a:pPr lvl="2"/>
            <a:r>
              <a:rPr lang="sv-SE" dirty="0" smtClean="0"/>
              <a:t>Går att lösa genom att sätta DropDownStyle till DropDownList.</a:t>
            </a:r>
          </a:p>
        </p:txBody>
      </p:sp>
      <p:pic>
        <p:nvPicPr>
          <p:cNvPr id="4" name="Bildobjekt 3" descr="comboBo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6336" y="836712"/>
            <a:ext cx="1440160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ListBox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319840" cy="5452640"/>
          </a:xfrm>
        </p:spPr>
        <p:txBody>
          <a:bodyPr anchor="ctr"/>
          <a:lstStyle/>
          <a:p>
            <a:r>
              <a:rPr lang="sv-SE" dirty="0" smtClean="0"/>
              <a:t>Fördelar - ListBox</a:t>
            </a:r>
          </a:p>
          <a:p>
            <a:pPr lvl="1"/>
            <a:r>
              <a:rPr lang="sv-SE" dirty="0" smtClean="0"/>
              <a:t>Går att välja mer än ett item. </a:t>
            </a:r>
          </a:p>
          <a:p>
            <a:pPr lvl="2"/>
            <a:r>
              <a:rPr lang="sv-SE" dirty="0" smtClean="0"/>
              <a:t>Om SelectionMode ändras.</a:t>
            </a:r>
          </a:p>
          <a:p>
            <a:pPr lvl="1"/>
            <a:r>
              <a:rPr lang="sv-SE" dirty="0" smtClean="0"/>
              <a:t>All information syns hela tiden</a:t>
            </a:r>
          </a:p>
          <a:p>
            <a:pPr lvl="1"/>
            <a:endParaRPr lang="sv-SE" dirty="0" smtClean="0"/>
          </a:p>
          <a:p>
            <a:r>
              <a:rPr lang="sv-SE" dirty="0" smtClean="0"/>
              <a:t>Nackdel – ListBox</a:t>
            </a:r>
          </a:p>
          <a:p>
            <a:pPr lvl="1"/>
            <a:r>
              <a:rPr lang="sv-SE" dirty="0" smtClean="0"/>
              <a:t>Kan ta mycket plats</a:t>
            </a:r>
          </a:p>
        </p:txBody>
      </p:sp>
      <p:pic>
        <p:nvPicPr>
          <p:cNvPr id="4" name="Bildobjekt 3" descr="ListBo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908720"/>
            <a:ext cx="1790476" cy="1853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G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TGA</Template>
  <TotalTime>9314</TotalTime>
  <Words>1289</Words>
  <Application>Microsoft Office PowerPoint</Application>
  <PresentationFormat>Bildspel på skärmen (4:3)</PresentationFormat>
  <Paragraphs>242</Paragraphs>
  <Slides>30</Slides>
  <Notes>29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30</vt:i4>
      </vt:variant>
    </vt:vector>
  </HeadingPairs>
  <TitlesOfParts>
    <vt:vector size="31" baseType="lpstr">
      <vt:lpstr>TGA</vt:lpstr>
      <vt:lpstr>Tools Lektion 5</vt:lpstr>
      <vt:lpstr>Bild 2</vt:lpstr>
      <vt:lpstr>PictureBox</vt:lpstr>
      <vt:lpstr>PictureBox - användningsområden</vt:lpstr>
      <vt:lpstr>PictureBox - användningsområden</vt:lpstr>
      <vt:lpstr>Button</vt:lpstr>
      <vt:lpstr>ListBox &amp; ComboBox</vt:lpstr>
      <vt:lpstr>ComboBox</vt:lpstr>
      <vt:lpstr>ListBox</vt:lpstr>
      <vt:lpstr>GroupBox</vt:lpstr>
      <vt:lpstr>Panel</vt:lpstr>
      <vt:lpstr>Label</vt:lpstr>
      <vt:lpstr>MenuStrip</vt:lpstr>
      <vt:lpstr>TextBox</vt:lpstr>
      <vt:lpstr>TextBox</vt:lpstr>
      <vt:lpstr>TextBox - AutoComplete</vt:lpstr>
      <vt:lpstr>TextBox - InputBox</vt:lpstr>
      <vt:lpstr>Scrollbars</vt:lpstr>
      <vt:lpstr>TreeView</vt:lpstr>
      <vt:lpstr>TabControl</vt:lpstr>
      <vt:lpstr>ProgressBar</vt:lpstr>
      <vt:lpstr>ProgressBar</vt:lpstr>
      <vt:lpstr>ProgressBar</vt:lpstr>
      <vt:lpstr>Generellt - ToolTip</vt:lpstr>
      <vt:lpstr>Generellt - MessageBox</vt:lpstr>
      <vt:lpstr>Generellt - Enabled</vt:lpstr>
      <vt:lpstr>Generellt - Visible</vt:lpstr>
      <vt:lpstr>Generellt - TabIndex</vt:lpstr>
      <vt:lpstr>Labb</vt:lpstr>
      <vt:lpstr> Frågor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Presentationstema</dc:title>
  <dc:creator>Utbildning</dc:creator>
  <cp:lastModifiedBy>Magnus Jönsson</cp:lastModifiedBy>
  <cp:revision>541</cp:revision>
  <dcterms:created xsi:type="dcterms:W3CDTF">2008-09-10T13:08:22Z</dcterms:created>
  <dcterms:modified xsi:type="dcterms:W3CDTF">2016-05-12T07:11:18Z</dcterms:modified>
</cp:coreProperties>
</file>