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437" r:id="rId3"/>
    <p:sldId id="438" r:id="rId4"/>
    <p:sldId id="439" r:id="rId5"/>
    <p:sldId id="440" r:id="rId6"/>
    <p:sldId id="452" r:id="rId7"/>
    <p:sldId id="441" r:id="rId8"/>
    <p:sldId id="453" r:id="rId9"/>
    <p:sldId id="442" r:id="rId10"/>
    <p:sldId id="444" r:id="rId11"/>
    <p:sldId id="455" r:id="rId12"/>
    <p:sldId id="445" r:id="rId13"/>
    <p:sldId id="456" r:id="rId14"/>
    <p:sldId id="447" r:id="rId15"/>
    <p:sldId id="448" r:id="rId16"/>
    <p:sldId id="449" r:id="rId17"/>
    <p:sldId id="457" r:id="rId18"/>
    <p:sldId id="450" r:id="rId19"/>
    <p:sldId id="458" r:id="rId20"/>
    <p:sldId id="267" r:id="rId21"/>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33333"/>
    <a:srgbClr val="1C1C1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9565" autoAdjust="0"/>
  </p:normalViewPr>
  <p:slideViewPr>
    <p:cSldViewPr>
      <p:cViewPr varScale="1">
        <p:scale>
          <a:sx n="116" d="100"/>
          <a:sy n="116" d="100"/>
        </p:scale>
        <p:origin x="-149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45370D-2FDD-4843-ADF1-3CA535AA4124}" type="datetimeFigureOut">
              <a:rPr lang="sv-SE" smtClean="0"/>
              <a:pPr/>
              <a:t>2015-11-04</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EC620C-4B71-4C36-B8E5-748E3D673153}" type="slidenum">
              <a:rPr lang="sv-SE" smtClean="0"/>
              <a:pPr/>
              <a:t>‹#›</a:t>
            </a:fld>
            <a:endParaRPr lang="sv-S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2015-11-04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2015-11-04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2015-11-04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2015-11-04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2015-11-04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2015-11-04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085E58BE-2F02-4B25-B50A-468CB801B0E8}" type="datetimeFigureOut">
              <a:rPr lang="sv-SE" smtClean="0"/>
              <a:pPr/>
              <a:t>2015-11-04</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085E58BE-2F02-4B25-B50A-468CB801B0E8}" type="datetimeFigureOut">
              <a:rPr lang="sv-SE" smtClean="0"/>
              <a:pPr/>
              <a:t>2015-11-04</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085E58BE-2F02-4B25-B50A-468CB801B0E8}" type="datetimeFigureOut">
              <a:rPr lang="sv-SE" smtClean="0"/>
              <a:pPr/>
              <a:t>2015-11-04</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2015-11-04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2015-11-04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85786" y="0"/>
            <a:ext cx="8358214" cy="763990"/>
          </a:xfrm>
          <a:prstGeom prst="rect">
            <a:avLst/>
          </a:prstGeom>
        </p:spPr>
        <p:txBody>
          <a:bodyPr vert="horz" lIns="91440" tIns="45720" rIns="91440" bIns="45720" rtlCol="0" anchor="ctr">
            <a:normAutofit/>
          </a:bodyPr>
          <a:lstStyle/>
          <a:p>
            <a:r>
              <a:rPr lang="sv-SE" dirty="0" err="1" smtClean="0"/>
              <a:t>Slide-topic</a:t>
            </a:r>
            <a:endParaRPr lang="sv-SE" dirty="0"/>
          </a:p>
        </p:txBody>
      </p:sp>
      <p:sp>
        <p:nvSpPr>
          <p:cNvPr id="3" name="Platshållare för text 2"/>
          <p:cNvSpPr>
            <a:spLocks noGrp="1"/>
          </p:cNvSpPr>
          <p:nvPr>
            <p:ph type="body" idx="1"/>
          </p:nvPr>
        </p:nvSpPr>
        <p:spPr>
          <a:xfrm>
            <a:off x="214282" y="785794"/>
            <a:ext cx="8715436" cy="5786478"/>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nvPr>
        </p:nvSpPr>
        <p:spPr>
          <a:xfrm>
            <a:off x="214282" y="6572272"/>
            <a:ext cx="1714512" cy="285752"/>
          </a:xfrm>
          <a:prstGeom prst="rect">
            <a:avLst/>
          </a:prstGeom>
        </p:spPr>
        <p:txBody>
          <a:bodyPr vert="horz" lIns="91440" tIns="45720" rIns="91440" bIns="45720" rtlCol="0" anchor="ctr"/>
          <a:lstStyle>
            <a:lvl1pPr algn="l">
              <a:defRPr sz="1200">
                <a:solidFill>
                  <a:schemeClr val="tx1">
                    <a:tint val="75000"/>
                  </a:schemeClr>
                </a:solidFill>
              </a:defRPr>
            </a:lvl1pPr>
          </a:lstStyle>
          <a:p>
            <a:fld id="{085E58BE-2F02-4B25-B50A-468CB801B0E8}" type="datetimeFigureOut">
              <a:rPr lang="sv-SE" smtClean="0"/>
              <a:pPr/>
              <a:t>2015-11-04</a:t>
            </a:fld>
            <a:endParaRPr lang="sv-SE"/>
          </a:p>
        </p:txBody>
      </p:sp>
      <p:sp>
        <p:nvSpPr>
          <p:cNvPr id="5" name="Platshållare för sidfot 4"/>
          <p:cNvSpPr>
            <a:spLocks noGrp="1"/>
          </p:cNvSpPr>
          <p:nvPr>
            <p:ph type="ftr" sz="quarter" idx="3"/>
          </p:nvPr>
        </p:nvSpPr>
        <p:spPr>
          <a:xfrm>
            <a:off x="2173724" y="6572272"/>
            <a:ext cx="2326838" cy="28575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dirty="0"/>
          </a:p>
        </p:txBody>
      </p:sp>
      <p:sp>
        <p:nvSpPr>
          <p:cNvPr id="6" name="Platshållare för bildnummer 5"/>
          <p:cNvSpPr>
            <a:spLocks noGrp="1"/>
          </p:cNvSpPr>
          <p:nvPr>
            <p:ph type="sldNum" sz="quarter" idx="4"/>
          </p:nvPr>
        </p:nvSpPr>
        <p:spPr>
          <a:xfrm>
            <a:off x="4714876" y="6572272"/>
            <a:ext cx="1714512" cy="285752"/>
          </a:xfrm>
          <a:prstGeom prst="rect">
            <a:avLst/>
          </a:prstGeom>
        </p:spPr>
        <p:txBody>
          <a:bodyPr vert="horz" lIns="91440" tIns="45720" rIns="91440" bIns="45720" rtlCol="0" anchor="ctr"/>
          <a:lstStyle>
            <a:lvl1pPr algn="r">
              <a:defRPr sz="1200">
                <a:solidFill>
                  <a:schemeClr val="tx1">
                    <a:tint val="75000"/>
                  </a:schemeClr>
                </a:solidFill>
              </a:defRPr>
            </a:lvl1pPr>
          </a:lstStyle>
          <a:p>
            <a:fld id="{859657F4-13A5-479D-9651-CCC39B026491}"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kern="1200">
          <a:solidFill>
            <a:srgbClr val="4D4D4D"/>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vterrain.org/LOD/Implementation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cs.otago.ac.nz/graphics/Mirage/node59.html" TargetMode="External"/><Relationship Id="rId2" Type="http://schemas.openxmlformats.org/officeDocument/2006/relationships/hyperlink" Target="http://en.wikipedia.org/wiki/Heightma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p:cNvSpPr>
            <a:spLocks noGrp="1"/>
          </p:cNvSpPr>
          <p:nvPr>
            <p:ph type="subTitle" idx="1"/>
          </p:nvPr>
        </p:nvSpPr>
        <p:spPr/>
        <p:txBody>
          <a:bodyPr/>
          <a:lstStyle/>
          <a:p>
            <a:r>
              <a:rPr lang="sv-SE" dirty="0" smtClean="0"/>
              <a:t>Terrain Rendering</a:t>
            </a:r>
            <a:endParaRPr lang="sv-SE" dirty="0"/>
          </a:p>
        </p:txBody>
      </p:sp>
      <p:sp>
        <p:nvSpPr>
          <p:cNvPr id="8" name="Rectangle 13"/>
          <p:cNvSpPr>
            <a:spLocks noGrp="1" noChangeArrowheads="1"/>
          </p:cNvSpPr>
          <p:nvPr>
            <p:ph type="ctrTitle"/>
          </p:nvPr>
        </p:nvSpPr>
        <p:spPr bwMode="auto">
          <a:xfrm>
            <a:off x="685800" y="1500188"/>
            <a:ext cx="7772400" cy="2100262"/>
          </a:xfrm>
          <a:prstGeom prst="rect">
            <a:avLst/>
          </a:prstGeom>
          <a:solidFill>
            <a:srgbClr val="4C4946">
              <a:alpha val="67842"/>
            </a:srgbClr>
          </a:solidFill>
          <a:ln w="9525">
            <a:noFill/>
            <a:miter lim="800000"/>
            <a:headEnd/>
            <a:tailEnd/>
          </a:ln>
        </p:spPr>
        <p:txBody>
          <a:bodyPr wrap="none" anchor="ctr">
            <a:normAutofit fontScale="90000"/>
          </a:bodyPr>
          <a:lstStyle/>
          <a:p>
            <a:pPr algn="ctr"/>
            <a:r>
              <a:rPr lang="sv-SE" dirty="0" smtClean="0"/>
              <a:t>          </a:t>
            </a:r>
            <a:br>
              <a:rPr lang="sv-SE" dirty="0" smtClean="0"/>
            </a:br>
            <a:r>
              <a:rPr lang="sv-SE" dirty="0" smtClean="0"/>
              <a:t>         </a:t>
            </a:r>
            <a:br>
              <a:rPr lang="sv-SE" dirty="0" smtClean="0"/>
            </a:br>
            <a:r>
              <a:rPr lang="sv-SE" dirty="0" smtClean="0">
                <a:solidFill>
                  <a:schemeClr val="bg1"/>
                </a:solidFill>
              </a:rPr>
              <a:t>Applicerad 3D programmering</a:t>
            </a:r>
            <a:br>
              <a:rPr lang="sv-SE" dirty="0" smtClean="0">
                <a:solidFill>
                  <a:schemeClr val="bg1"/>
                </a:solidFill>
              </a:rPr>
            </a:br>
            <a:r>
              <a:rPr lang="sv-SE" sz="1800" dirty="0" smtClean="0">
                <a:solidFill>
                  <a:schemeClr val="bg1"/>
                </a:solidFill>
              </a:rPr>
              <a:t> </a:t>
            </a:r>
            <a:r>
              <a:rPr lang="sv-SE" sz="1800" smtClean="0">
                <a:solidFill>
                  <a:schemeClr val="bg1"/>
                </a:solidFill>
              </a:rPr>
              <a:t>Föreläsning </a:t>
            </a:r>
            <a:r>
              <a:rPr lang="sv-SE" sz="1800" smtClean="0">
                <a:solidFill>
                  <a:schemeClr val="bg1"/>
                </a:solidFill>
              </a:rPr>
              <a:t>16</a:t>
            </a:r>
            <a:r>
              <a:rPr lang="sv-SE" dirty="0" smtClean="0">
                <a:solidFill>
                  <a:schemeClr val="bg1"/>
                </a:solidFill>
              </a:rPr>
              <a:t/>
            </a:r>
            <a:br>
              <a:rPr lang="sv-SE" dirty="0" smtClean="0">
                <a:solidFill>
                  <a:schemeClr val="bg1"/>
                </a:solidFill>
              </a:rPr>
            </a:br>
            <a:r>
              <a:rPr lang="sv-SE" dirty="0" smtClean="0">
                <a:solidFill>
                  <a:schemeClr val="bg1"/>
                </a:solidFill>
              </a:rPr>
              <a:t>           </a:t>
            </a:r>
            <a:r>
              <a:rPr lang="sv-SE" dirty="0" smtClean="0"/>
              <a:t/>
            </a:r>
            <a:br>
              <a:rPr lang="sv-SE" dirty="0" smtClean="0"/>
            </a:br>
            <a:endParaRPr lang="sv-SE"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Texture Genereing</a:t>
            </a:r>
            <a:endParaRPr lang="sv-SE" dirty="0"/>
          </a:p>
        </p:txBody>
      </p:sp>
      <p:sp>
        <p:nvSpPr>
          <p:cNvPr id="3" name="Platshållare för innehåll 2"/>
          <p:cNvSpPr>
            <a:spLocks noGrp="1"/>
          </p:cNvSpPr>
          <p:nvPr>
            <p:ph idx="1"/>
          </p:nvPr>
        </p:nvSpPr>
        <p:spPr/>
        <p:txBody>
          <a:bodyPr>
            <a:normAutofit fontScale="92500" lnSpcReduction="20000"/>
          </a:bodyPr>
          <a:lstStyle/>
          <a:p>
            <a:r>
              <a:rPr lang="sv-SE" dirty="0" smtClean="0"/>
              <a:t>Så hitentills har vi pratar om själva höjdfältet men låt oss kolla på det som ska vara ovanpå det dvs texturerna.</a:t>
            </a:r>
          </a:p>
          <a:p>
            <a:r>
              <a:rPr lang="sv-SE" dirty="0" smtClean="0"/>
              <a:t>Det finns 2 skolor för texturering av terräng.</a:t>
            </a:r>
          </a:p>
          <a:p>
            <a:pPr lvl="1"/>
            <a:r>
              <a:rPr lang="sv-SE" dirty="0" smtClean="0"/>
              <a:t>Den ena använder sig av en enda stor ”mega texture” som den lägger över terrängen.</a:t>
            </a:r>
          </a:p>
          <a:p>
            <a:pPr lvl="2"/>
            <a:r>
              <a:rPr lang="sv-SE" dirty="0" smtClean="0"/>
              <a:t>Detta har fördelen att terrängen renderar väldigt snabbt och inte kostar något.</a:t>
            </a:r>
          </a:p>
          <a:p>
            <a:pPr lvl="3"/>
            <a:r>
              <a:rPr lang="sv-SE" dirty="0" smtClean="0"/>
              <a:t>World In conflict, BattleField 1942, Enemy territory och rage är exempel på mega texture varianten.</a:t>
            </a:r>
          </a:p>
          <a:p>
            <a:pPr lvl="2"/>
            <a:r>
              <a:rPr lang="sv-SE" dirty="0" smtClean="0"/>
              <a:t>Det är också möjligt för grafikerna att hand måla in vad man vill i mappen.</a:t>
            </a:r>
          </a:p>
          <a:p>
            <a:pPr lvl="2"/>
            <a:r>
              <a:rPr lang="sv-SE" dirty="0" smtClean="0"/>
              <a:t>Nackdelen är minnes åtgången som ofta gör att upplösningen blir bristande</a:t>
            </a:r>
          </a:p>
          <a:p>
            <a:pPr lvl="1"/>
            <a:r>
              <a:rPr lang="sv-SE" dirty="0" smtClean="0"/>
              <a:t>Den andra skolan renderar terrängen genom att över polygonerna blenda ihop ett antal olika texturer per pixel med olika vikter för att få ett varierat slut resultat.</a:t>
            </a:r>
          </a:p>
          <a:p>
            <a:pPr lvl="1"/>
            <a:endParaRPr lang="sv-SE" dirty="0" smtClean="0"/>
          </a:p>
          <a:p>
            <a:endParaRPr lang="sv-SE"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Texture Genereing</a:t>
            </a:r>
            <a:endParaRPr lang="sv-SE" dirty="0"/>
          </a:p>
        </p:txBody>
      </p:sp>
      <p:sp>
        <p:nvSpPr>
          <p:cNvPr id="3" name="Platshållare för innehåll 2"/>
          <p:cNvSpPr>
            <a:spLocks noGrp="1"/>
          </p:cNvSpPr>
          <p:nvPr>
            <p:ph idx="1"/>
          </p:nvPr>
        </p:nvSpPr>
        <p:spPr/>
        <p:txBody>
          <a:bodyPr>
            <a:normAutofit fontScale="55000" lnSpcReduction="20000"/>
          </a:bodyPr>
          <a:lstStyle/>
          <a:p>
            <a:r>
              <a:rPr lang="sv-SE" dirty="0" smtClean="0"/>
              <a:t>Den stora fördelen med detta är upplösning du kan i princip få oändligt hög upplsning på texturen.</a:t>
            </a:r>
          </a:p>
          <a:p>
            <a:r>
              <a:rPr lang="sv-SE" dirty="0" smtClean="0"/>
              <a:t>Igengäld är du begränsad i upplösning till hur mycket du kan blenda emellan texturerna.</a:t>
            </a:r>
          </a:p>
          <a:p>
            <a:pPr lvl="1"/>
            <a:r>
              <a:rPr lang="sv-SE" dirty="0" smtClean="0"/>
              <a:t>Det normala är att göra detta per vertex.</a:t>
            </a:r>
          </a:p>
          <a:p>
            <a:pPr lvl="1"/>
            <a:r>
              <a:rPr lang="sv-SE" dirty="0" smtClean="0"/>
              <a:t>Man kan använda mer högupplösta maps men eftersom normaler etc beräknas per vertex leder det ofta till konstiga resultat och det kostar mycket minne.</a:t>
            </a:r>
          </a:p>
          <a:p>
            <a:r>
              <a:rPr lang="sv-SE" dirty="0" smtClean="0"/>
              <a:t>Exempel på spel som använder denna teknik kallad splatting är</a:t>
            </a:r>
          </a:p>
          <a:p>
            <a:pPr lvl="1"/>
            <a:r>
              <a:rPr lang="sv-SE" dirty="0" smtClean="0"/>
              <a:t>Ground Control 2, BattleField 2,Bad company</a:t>
            </a:r>
          </a:p>
          <a:p>
            <a:r>
              <a:rPr lang="sv-SE" dirty="0" smtClean="0"/>
              <a:t>Nackdelarna med denna är att den dels är dyr men också att du inte alltid har bra nog kontroll över textureringen.</a:t>
            </a:r>
          </a:p>
          <a:p>
            <a:r>
              <a:rPr lang="sv-SE" dirty="0" smtClean="0"/>
              <a:t>Och att om man blendar för många texturer blir det bara en grå sörja kvar.</a:t>
            </a:r>
          </a:p>
          <a:p>
            <a:r>
              <a:rPr lang="sv-SE" dirty="0" smtClean="0"/>
              <a:t>Som ni ser så har de olika teknikerna olika styrkor och ingen är tydligt bättre än den andra.</a:t>
            </a:r>
          </a:p>
          <a:p>
            <a:r>
              <a:rPr lang="sv-SE" dirty="0" smtClean="0"/>
              <a:t>Och detta är med texturena bara. Om man vill ha normal mapping på terrängen kommer nya frågor in. På minne på den stora och prestanda på de små.</a:t>
            </a:r>
          </a:p>
          <a:p>
            <a:pPr lvl="1"/>
            <a:r>
              <a:rPr lang="sv-SE" dirty="0" smtClean="0"/>
              <a:t>Kan man komma undan med 4 texturer så kanske man kan ha normal mapping med okej performance.</a:t>
            </a:r>
          </a:p>
          <a:p>
            <a:pPr lvl="1"/>
            <a:r>
              <a:rPr lang="sv-SE" dirty="0" smtClean="0"/>
              <a:t>Om man har världen updelade i delar skulle man öven omn har 8 textureer som blendas för hela världen kunna begränsa sig till max 4 stycken inom en del.</a:t>
            </a:r>
          </a:p>
          <a:p>
            <a:r>
              <a:rPr lang="sv-SE" dirty="0" smtClean="0"/>
              <a:t>En viktig punkt för blendning är att normalisera blend vectorn. Så att det alltid finns någon texture på objektet.</a:t>
            </a:r>
          </a:p>
          <a:p>
            <a:endParaRPr lang="sv-SE"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Texture generering</a:t>
            </a:r>
            <a:endParaRPr lang="sv-SE" dirty="0"/>
          </a:p>
        </p:txBody>
      </p:sp>
      <p:sp>
        <p:nvSpPr>
          <p:cNvPr id="3" name="Platshållare för innehåll 2"/>
          <p:cNvSpPr>
            <a:spLocks noGrp="1"/>
          </p:cNvSpPr>
          <p:nvPr>
            <p:ph idx="1"/>
          </p:nvPr>
        </p:nvSpPr>
        <p:spPr/>
        <p:txBody>
          <a:bodyPr>
            <a:normAutofit fontScale="70000" lnSpcReduction="20000"/>
          </a:bodyPr>
          <a:lstStyle/>
          <a:p>
            <a:endParaRPr lang="sv-SE" dirty="0" smtClean="0"/>
          </a:p>
          <a:p>
            <a:endParaRPr lang="sv-SE" dirty="0" smtClean="0"/>
          </a:p>
          <a:p>
            <a:r>
              <a:rPr lang="sv-SE" dirty="0" smtClean="0"/>
              <a:t>Så hur går man tillväga om man vill generera en stor enskild texture ?</a:t>
            </a:r>
          </a:p>
          <a:p>
            <a:r>
              <a:rPr lang="sv-SE" dirty="0" smtClean="0"/>
              <a:t>Det finns en del tools att tillgå.</a:t>
            </a:r>
          </a:p>
          <a:p>
            <a:r>
              <a:rPr lang="sv-SE" dirty="0" smtClean="0"/>
              <a:t>World machine professional ska klara up till 8192x8192 upplösning (WIC hadde denna fast hadde att vissa special tiles hadde högre som ofta syntes)</a:t>
            </a:r>
          </a:p>
          <a:p>
            <a:pPr lvl="1"/>
            <a:r>
              <a:rPr lang="sv-SE" dirty="0" smtClean="0"/>
              <a:t>Men vi har inte fått den att generara högre än 4096x4096 utan att smälla.</a:t>
            </a:r>
          </a:p>
          <a:p>
            <a:r>
              <a:rPr lang="sv-SE" dirty="0" smtClean="0"/>
              <a:t>L3dt standard ska klara 2048x2048 medans professional ska klara 8192x8192 i minne men omman kan jobba mot disk ska dne klara 4millijonerx4 millijoner.</a:t>
            </a:r>
          </a:p>
          <a:p>
            <a:pPr lvl="1"/>
            <a:r>
              <a:rPr lang="sv-SE" dirty="0" smtClean="0"/>
              <a:t>Man har en 90 dagars trial på pro. Tillräckligt för ett spel projekt iaf.</a:t>
            </a:r>
          </a:p>
          <a:p>
            <a:pPr lvl="1"/>
            <a:r>
              <a:rPr lang="sv-SE" dirty="0" smtClean="0"/>
              <a:t>Den kan också generera normal maps etc.</a:t>
            </a:r>
          </a:p>
          <a:p>
            <a:r>
              <a:rPr lang="sv-SE" dirty="0" smtClean="0"/>
              <a:t>Så om man vill gå på megatexture looken verkar l3dt vara bättre dne har också ett inbyggt painting tool. Som dock tyvärr är rätt primitivt.</a:t>
            </a:r>
          </a:p>
          <a:p>
            <a:r>
              <a:rPr lang="sv-SE" dirty="0" smtClean="0"/>
              <a:t>Därefter är det photoshop skills som räknas.</a:t>
            </a:r>
          </a:p>
          <a:p>
            <a:pPr lvl="1"/>
            <a:r>
              <a:rPr lang="sv-SE" dirty="0" smtClean="0"/>
              <a:t>Tänk på att ni kan precalca skuggor i detta fallet.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Texture generering</a:t>
            </a:r>
            <a:endParaRPr lang="sv-SE" dirty="0"/>
          </a:p>
        </p:txBody>
      </p:sp>
      <p:sp>
        <p:nvSpPr>
          <p:cNvPr id="3" name="Platshållare för innehåll 2"/>
          <p:cNvSpPr>
            <a:spLocks noGrp="1"/>
          </p:cNvSpPr>
          <p:nvPr>
            <p:ph idx="1"/>
          </p:nvPr>
        </p:nvSpPr>
        <p:spPr/>
        <p:txBody>
          <a:bodyPr>
            <a:normAutofit fontScale="70000" lnSpcReduction="20000"/>
          </a:bodyPr>
          <a:lstStyle/>
          <a:p>
            <a:r>
              <a:rPr lang="sv-SE" dirty="0" smtClean="0"/>
              <a:t>Om man vill använda splatting då ?</a:t>
            </a:r>
          </a:p>
          <a:p>
            <a:r>
              <a:rPr lang="sv-SE" dirty="0" smtClean="0"/>
              <a:t>Då är l3dt inte så lämpligt då dens texturing tool bygger på att varje tile har ett eget klimat och att den max kan ha en texture där.</a:t>
            </a:r>
          </a:p>
          <a:p>
            <a:r>
              <a:rPr lang="sv-SE" dirty="0" smtClean="0"/>
              <a:t>Medans i World Machine man kan sätta upp ett script som genererar tillhärighet till olika  material och generera maps för hur mycket man ska blenda varje.</a:t>
            </a:r>
          </a:p>
          <a:p>
            <a:r>
              <a:rPr lang="sv-SE" dirty="0" smtClean="0"/>
              <a:t>Tom dens basic material ger en rätt okej look med lite tweaking.</a:t>
            </a:r>
          </a:p>
          <a:p>
            <a:r>
              <a:rPr lang="sv-SE" dirty="0" smtClean="0"/>
              <a:t>Men för att nå professionella resultat krävs grafiker som lägger ner en avsevärd mängd tid på det hela.</a:t>
            </a:r>
          </a:p>
          <a:p>
            <a:pPr lvl="1"/>
            <a:r>
              <a:rPr lang="sv-SE" dirty="0" smtClean="0"/>
              <a:t>Men eftersom terrängen är det viktigaste i ett RTS spel vore detta inte ett problem.</a:t>
            </a:r>
          </a:p>
          <a:p>
            <a:r>
              <a:rPr lang="sv-SE" dirty="0" smtClean="0"/>
              <a:t>Jag vill inte argumentera för någon av dessa metoder. Båda fungerar.</a:t>
            </a:r>
          </a:p>
          <a:p>
            <a:r>
              <a:rPr lang="sv-SE" dirty="0" smtClean="0"/>
              <a:t>Om man vill använda den stora texturen får man dock acceptera att upplösningen inte kommer räcka till.</a:t>
            </a:r>
          </a:p>
          <a:p>
            <a:pPr lvl="1"/>
            <a:r>
              <a:rPr lang="sv-SE" dirty="0" smtClean="0"/>
              <a:t>Det finns dock tack och lov sätt att lösa detta.</a:t>
            </a:r>
          </a:p>
          <a:p>
            <a:pPr lvl="1"/>
            <a:r>
              <a:rPr lang="sv-SE" dirty="0" smtClean="0"/>
              <a:t>Dessa tankar är inte specifiak till terräng utan funkar överhuvudtaget om man har texture upplösnigns problem.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Terräng rendering</a:t>
            </a:r>
            <a:endParaRPr lang="sv-SE" dirty="0"/>
          </a:p>
        </p:txBody>
      </p:sp>
      <p:sp>
        <p:nvSpPr>
          <p:cNvPr id="3" name="Platshållare för innehåll 2"/>
          <p:cNvSpPr>
            <a:spLocks noGrp="1"/>
          </p:cNvSpPr>
          <p:nvPr>
            <p:ph idx="1"/>
          </p:nvPr>
        </p:nvSpPr>
        <p:spPr/>
        <p:txBody>
          <a:bodyPr>
            <a:normAutofit fontScale="85000" lnSpcReduction="10000"/>
          </a:bodyPr>
          <a:lstStyle/>
          <a:p>
            <a:r>
              <a:rPr lang="sv-SE" dirty="0" smtClean="0"/>
              <a:t>Så vi har pratat om hur vi genererar data och hur vi renderar varje tile.</a:t>
            </a:r>
          </a:p>
          <a:p>
            <a:r>
              <a:rPr lang="sv-SE" dirty="0" smtClean="0"/>
              <a:t>Men hur renderar vi allt detat utan att sänka prestandan i våran dator till 0 ?</a:t>
            </a:r>
          </a:p>
          <a:p>
            <a:r>
              <a:rPr lang="sv-SE" dirty="0" smtClean="0"/>
              <a:t>Om man tittar rakt ovanifrån utan rotation är detta inget problem för då ser du bara en litem del av världen.</a:t>
            </a:r>
          </a:p>
          <a:p>
            <a:r>
              <a:rPr lang="sv-SE" dirty="0" smtClean="0"/>
              <a:t>Men om man vill kunna se en större del av världen eller ha markant mer högupplösta features i terrängen finns det saker man måste göra.</a:t>
            </a:r>
          </a:p>
          <a:p>
            <a:r>
              <a:rPr lang="sv-SE" dirty="0" smtClean="0"/>
              <a:t>Jag kommer diskutera dessa 2 fall sepererade ifrån varandra. Medans de går att kombinera ligger dte utanför scopet av denna förläsning. Det är också mestadels en implementations fråga.</a:t>
            </a:r>
          </a:p>
          <a:p>
            <a:r>
              <a:rPr lang="sv-SE" dirty="0" smtClean="0"/>
              <a:t>Låt oss första kolla på fallet med detaljerade features.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Terrain LOD</a:t>
            </a:r>
            <a:endParaRPr lang="sv-SE" dirty="0"/>
          </a:p>
        </p:txBody>
      </p:sp>
      <p:sp>
        <p:nvSpPr>
          <p:cNvPr id="3" name="Platshållare för innehåll 2"/>
          <p:cNvSpPr>
            <a:spLocks noGrp="1"/>
          </p:cNvSpPr>
          <p:nvPr>
            <p:ph idx="1"/>
          </p:nvPr>
        </p:nvSpPr>
        <p:spPr/>
        <p:txBody>
          <a:bodyPr>
            <a:normAutofit/>
          </a:bodyPr>
          <a:lstStyle/>
          <a:p>
            <a:pPr>
              <a:buNone/>
            </a:pPr>
            <a:endParaRPr lang="sv-SE" dirty="0"/>
          </a:p>
        </p:txBody>
      </p:sp>
      <p:pic>
        <p:nvPicPr>
          <p:cNvPr id="1026" name="Picture 2"/>
          <p:cNvPicPr>
            <a:picLocks noChangeAspect="1" noChangeArrowheads="1"/>
          </p:cNvPicPr>
          <p:nvPr/>
        </p:nvPicPr>
        <p:blipFill>
          <a:blip r:embed="rId2" cstate="print"/>
          <a:srcRect/>
          <a:stretch>
            <a:fillRect/>
          </a:stretch>
        </p:blipFill>
        <p:spPr bwMode="auto">
          <a:xfrm>
            <a:off x="755576" y="764704"/>
            <a:ext cx="7740351" cy="58052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Terrain Lod</a:t>
            </a:r>
            <a:endParaRPr lang="sv-SE" dirty="0"/>
          </a:p>
        </p:txBody>
      </p:sp>
      <p:sp>
        <p:nvSpPr>
          <p:cNvPr id="3" name="Platshållare för innehåll 2"/>
          <p:cNvSpPr>
            <a:spLocks noGrp="1"/>
          </p:cNvSpPr>
          <p:nvPr>
            <p:ph idx="1"/>
          </p:nvPr>
        </p:nvSpPr>
        <p:spPr/>
        <p:txBody>
          <a:bodyPr>
            <a:noAutofit/>
          </a:bodyPr>
          <a:lstStyle/>
          <a:p>
            <a:r>
              <a:rPr lang="sv-SE" sz="2000" dirty="0" smtClean="0"/>
              <a:t>Som ni kunde se så var det en starkt varierad polygon densitet på den bilden.</a:t>
            </a:r>
          </a:p>
          <a:p>
            <a:r>
              <a:rPr lang="sv-SE" sz="2000" dirty="0" smtClean="0"/>
              <a:t>Den grundläggande teknikern är att bort trianglar som inte tillför något visuellt.</a:t>
            </a:r>
          </a:p>
          <a:p>
            <a:r>
              <a:rPr lang="sv-SE" sz="2000" dirty="0" smtClean="0"/>
              <a:t>Om man gör detta i realtid så brukar man göra det beräknat på hur många pixlars fel det blir om man tar bort den trianglen. I precalcade saker så får man istället  ta en valfri fel faktor och köra på den.</a:t>
            </a:r>
          </a:p>
          <a:p>
            <a:r>
              <a:rPr lang="sv-SE" sz="2000" dirty="0" smtClean="0"/>
              <a:t>Om man kör statiska meshar märker man snabbt att man kan to bort en stor del av trianglarna utan att någon skillnad syns.</a:t>
            </a:r>
          </a:p>
          <a:p>
            <a:r>
              <a:rPr lang="sv-SE" sz="2000" dirty="0" smtClean="0"/>
              <a:t>Det finns en uppsjö tekniker för detta. Från special tekniker som ROAM som gjorde specifikt för terränger.</a:t>
            </a:r>
          </a:p>
          <a:p>
            <a:r>
              <a:rPr lang="sv-SE" sz="2000" dirty="0" smtClean="0"/>
              <a:t>Till VPM (variable progressive meshes) där man tar en mesh ställer in hur många polygone rman vill att den ska ha och den reducerar fritt.</a:t>
            </a:r>
          </a:p>
          <a:p>
            <a:pPr lvl="1"/>
            <a:r>
              <a:rPr lang="sv-SE" sz="1800" dirty="0" smtClean="0"/>
              <a:t>VPM finns med i DirectX SDK.</a:t>
            </a:r>
          </a:p>
          <a:p>
            <a:pPr lvl="1"/>
            <a:r>
              <a:rPr lang="sv-SE" sz="1800" dirty="0" smtClean="0"/>
              <a:t>Med lite tur kan man får 2048x2048 upplösnign på terrängen men bara betala kostnaden för 512x512 vilket vore nice.</a:t>
            </a:r>
          </a:p>
          <a:p>
            <a:r>
              <a:rPr lang="sv-SE" sz="2200" dirty="0" smtClean="0"/>
              <a:t>Allt detta gäller dock för statisk terräng där man bara kan se en bit.</a:t>
            </a:r>
          </a:p>
          <a:p>
            <a:r>
              <a:rPr lang="sv-SE" sz="2200" dirty="0" smtClean="0"/>
              <a:t>Om man vill kunna se runt fritt i en 3d värld så får man istället applicera någon form av realtids process.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Terrain Lod</a:t>
            </a:r>
            <a:endParaRPr lang="sv-SE" dirty="0"/>
          </a:p>
        </p:txBody>
      </p:sp>
      <p:sp>
        <p:nvSpPr>
          <p:cNvPr id="3" name="Platshållare för innehåll 2"/>
          <p:cNvSpPr>
            <a:spLocks noGrp="1"/>
          </p:cNvSpPr>
          <p:nvPr>
            <p:ph idx="1"/>
          </p:nvPr>
        </p:nvSpPr>
        <p:spPr/>
        <p:txBody>
          <a:bodyPr>
            <a:noAutofit/>
          </a:bodyPr>
          <a:lstStyle/>
          <a:p>
            <a:endParaRPr lang="sv-SE" sz="1800" dirty="0" smtClean="0"/>
          </a:p>
          <a:p>
            <a:r>
              <a:rPr lang="sv-SE" sz="1800" dirty="0" smtClean="0"/>
              <a:t>Roam var en sådan teknik. Men den är inte anpassad till dagens grafik acceleratorer.</a:t>
            </a:r>
          </a:p>
          <a:p>
            <a:r>
              <a:rPr lang="sv-SE" sz="1800" dirty="0" smtClean="0"/>
              <a:t>För en uppsjö av tekniker kan jag referera till </a:t>
            </a:r>
            <a:r>
              <a:rPr lang="sv-SE" sz="1800" dirty="0" smtClean="0">
                <a:hlinkClick r:id="rId2"/>
              </a:rPr>
              <a:t>http://www.vterrain.org/LOD/Implementations/</a:t>
            </a:r>
            <a:endParaRPr lang="sv-SE" sz="1800" dirty="0" smtClean="0"/>
          </a:p>
          <a:p>
            <a:r>
              <a:rPr lang="sv-SE" sz="1800" dirty="0" smtClean="0"/>
              <a:t>Här ska vi bara kolla på en enkel variant av vad som kallas GeoMorphing Quad Tree LOD.</a:t>
            </a:r>
          </a:p>
          <a:p>
            <a:r>
              <a:rPr lang="sv-SE" sz="1800" dirty="0" smtClean="0"/>
              <a:t>Fast den har inget att göra med ett quadtree.</a:t>
            </a:r>
          </a:p>
          <a:p>
            <a:r>
              <a:rPr lang="sv-SE" sz="1800" dirty="0" smtClean="0"/>
              <a:t>Medans Roam plockade bort enskilda trianglar bygger alla moderna algoritme rut på att man byter ut en geometri chunk emot en annan.</a:t>
            </a:r>
          </a:p>
          <a:p>
            <a:r>
              <a:rPr lang="sv-SE" sz="1800" dirty="0" smtClean="0"/>
              <a:t>Detta för att vi vill minimera draw calls och därför skicka stora chunks av data till grafik kortet i ett kör.</a:t>
            </a:r>
          </a:p>
          <a:p>
            <a:r>
              <a:rPr lang="sv-SE" sz="1800" dirty="0" smtClean="0"/>
              <a:t>Om man har tiles som har en powerOf2 storlek är det lätt att skapa en variant som är ¼ i upplösnign av den och sedan byta till att rendera den varianten av tilen på avstånd.</a:t>
            </a:r>
          </a:p>
          <a:p>
            <a:r>
              <a:rPr lang="sv-SE" sz="1800" dirty="0" smtClean="0"/>
              <a:t>Problem uppkommer dock av att kanterna inte längre matchar ihop.</a:t>
            </a:r>
          </a:p>
          <a:p>
            <a:r>
              <a:rPr lang="sv-SE" sz="1800" dirty="0" smtClean="0"/>
              <a:t>I World In Conflict löstes detta genom att tiles som hamanr längre bort offsetas neråt i Y så att man itne ser felet.</a:t>
            </a:r>
          </a:p>
          <a:p>
            <a:r>
              <a:rPr lang="sv-SE" sz="1800" dirty="0" smtClean="0"/>
              <a:t>Detta var inte en bra lösning.</a:t>
            </a:r>
          </a:p>
          <a:p>
            <a:endParaRPr lang="sv-SE" sz="22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Terrain LOD</a:t>
            </a:r>
            <a:endParaRPr lang="sv-SE" dirty="0"/>
          </a:p>
        </p:txBody>
      </p:sp>
      <p:sp>
        <p:nvSpPr>
          <p:cNvPr id="3" name="Platshållare för innehåll 2"/>
          <p:cNvSpPr>
            <a:spLocks noGrp="1"/>
          </p:cNvSpPr>
          <p:nvPr>
            <p:ph idx="1"/>
          </p:nvPr>
        </p:nvSpPr>
        <p:spPr/>
        <p:txBody>
          <a:bodyPr>
            <a:noAutofit/>
          </a:bodyPr>
          <a:lstStyle/>
          <a:p>
            <a:endParaRPr lang="sv-SE" sz="2000" dirty="0" smtClean="0"/>
          </a:p>
          <a:p>
            <a:endParaRPr lang="sv-SE" sz="2000" dirty="0" smtClean="0"/>
          </a:p>
          <a:p>
            <a:r>
              <a:rPr lang="sv-SE" sz="2000" dirty="0" smtClean="0"/>
              <a:t>Det finns 2 huvudsakliga vägar att gå här igen</a:t>
            </a:r>
          </a:p>
          <a:p>
            <a:r>
              <a:rPr lang="sv-SE" sz="2000" dirty="0" smtClean="0"/>
              <a:t>Ena är att skapa övergångs tiles som hanterar övergången mellan det hög upplösta området och det låg upplösta.</a:t>
            </a:r>
          </a:p>
          <a:p>
            <a:r>
              <a:rPr lang="sv-SE" sz="2000" dirty="0" smtClean="0"/>
              <a:t>Detta har klart bäst performance men är lite krångligt att få helt rätt på.</a:t>
            </a:r>
          </a:p>
          <a:p>
            <a:r>
              <a:rPr lang="sv-SE" sz="2000" dirty="0" smtClean="0"/>
              <a:t>Det resulterar också i att terrängen hackar då man byter tiles.</a:t>
            </a:r>
          </a:p>
          <a:p>
            <a:r>
              <a:rPr lang="sv-SE" sz="2000" dirty="0" smtClean="0"/>
              <a:t>Trots detta är detta en väldigt vanlig terräng renderings teknik.</a:t>
            </a:r>
          </a:p>
          <a:p>
            <a:r>
              <a:rPr lang="sv-SE" sz="2000" dirty="0" smtClean="0"/>
              <a:t>Den andra tekniken bygger på att man morpar terräng tilen från att se ut som den höguplösta till att se ut som den låg upplösta. Detta kallas geomorphing och döljer hacken för användaren.</a:t>
            </a:r>
          </a:p>
          <a:p>
            <a:r>
              <a:rPr lang="sv-SE" sz="2000" dirty="0" smtClean="0"/>
              <a:t>Detta funkar så att man beräknar fram vilka positioner varje vertex i highpoly verisionen behöver ha för att vara identisk med lowpoly verisionen.</a:t>
            </a:r>
            <a:endParaRPr lang="sv-SE"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Terrain LOD</a:t>
            </a:r>
            <a:endParaRPr lang="sv-SE" dirty="0"/>
          </a:p>
        </p:txBody>
      </p:sp>
      <p:sp>
        <p:nvSpPr>
          <p:cNvPr id="3" name="Platshållare för innehåll 2"/>
          <p:cNvSpPr>
            <a:spLocks noGrp="1"/>
          </p:cNvSpPr>
          <p:nvPr>
            <p:ph idx="1"/>
          </p:nvPr>
        </p:nvSpPr>
        <p:spPr/>
        <p:txBody>
          <a:bodyPr>
            <a:noAutofit/>
          </a:bodyPr>
          <a:lstStyle/>
          <a:p>
            <a:r>
              <a:rPr lang="sv-SE" sz="1800" dirty="0" smtClean="0"/>
              <a:t>Sedan så interpolerar man emellan dessa värden i sin vertex shader baserat på z avstånd ifrån kameran. Detta bör vara inom en given range. Och sen kan objekten som är längre bort renderas direkt med en low poly verision.</a:t>
            </a:r>
          </a:p>
          <a:p>
            <a:r>
              <a:rPr lang="sv-SE" sz="1800" dirty="0" smtClean="0"/>
              <a:t>Ofta göra man detta multipal gånger så man har 3-4 olika detalj nivåer av varje tile som man kan rendera.</a:t>
            </a:r>
          </a:p>
          <a:p>
            <a:r>
              <a:rPr lang="sv-SE" sz="1800" dirty="0" smtClean="0"/>
              <a:t>För extra datan för interpoaltion är dte bästa att faktiskt lägga in datan i vertexbuffern så att den finns där tillgänglig. Man kan göra detta som en extra stream eller bara lägga in det i orginal datan.</a:t>
            </a:r>
          </a:p>
          <a:p>
            <a:r>
              <a:rPr lang="sv-SE" sz="1800" dirty="0" smtClean="0"/>
              <a:t>Jag skulle göra den senste.</a:t>
            </a:r>
          </a:p>
          <a:p>
            <a:r>
              <a:rPr lang="sv-SE" sz="1800" dirty="0" smtClean="0"/>
              <a:t>Trots allt detta kan man inte se hur långt som helst. Man behöver någon form av far off distance som man inte ser något bakom.</a:t>
            </a:r>
          </a:p>
          <a:p>
            <a:r>
              <a:rPr lang="sv-SE" sz="1800" dirty="0" smtClean="0"/>
              <a:t>Fog är featuren som får hjälpa dig i det här läget, Såvida duitne har en väldigt speciel värld som är rundad.</a:t>
            </a:r>
          </a:p>
          <a:p>
            <a:r>
              <a:rPr lang="sv-SE" sz="1800" dirty="0" smtClean="0"/>
              <a:t>I world In Conflcit kunde spelaren se 1 km detta räckte gott och väl.</a:t>
            </a:r>
          </a:p>
          <a:p>
            <a:r>
              <a:rPr lang="sv-SE" sz="1800" dirty="0" smtClean="0"/>
              <a:t>För att lösa detta hadde vi speciella låg polygon landskap med optimalt minskande lod utsatta runt våran egen värld för att fylla ut med 1.5 km åt varje håll. På detta sättet kände vi oss säkra på att användaren aldrig skulle se världens slut och kunde minimera våran fog.</a:t>
            </a:r>
            <a:endParaRPr lang="sv-SE"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Terrain Rendering</a:t>
            </a:r>
            <a:endParaRPr lang="sv-SE" dirty="0"/>
          </a:p>
        </p:txBody>
      </p:sp>
      <p:sp>
        <p:nvSpPr>
          <p:cNvPr id="3" name="Platshållare för innehåll 2"/>
          <p:cNvSpPr>
            <a:spLocks noGrp="1"/>
          </p:cNvSpPr>
          <p:nvPr>
            <p:ph idx="1"/>
          </p:nvPr>
        </p:nvSpPr>
        <p:spPr/>
        <p:txBody>
          <a:bodyPr>
            <a:normAutofit fontScale="77500" lnSpcReduction="20000"/>
          </a:bodyPr>
          <a:lstStyle/>
          <a:p>
            <a:r>
              <a:rPr lang="sv-SE" dirty="0" smtClean="0"/>
              <a:t>Terräng rendering i sig själv är ett rätt komplext problem på grund av att det består av så många möjliga delar</a:t>
            </a:r>
          </a:p>
          <a:p>
            <a:r>
              <a:rPr lang="sv-SE" dirty="0" smtClean="0"/>
              <a:t>Vi kommer bara hinna prata om en del av det idag. Vårat mål är att bygga en grund så att ni sedan kan bygga vidare på det under era spel.</a:t>
            </a:r>
          </a:p>
          <a:p>
            <a:r>
              <a:rPr lang="sv-SE" dirty="0" smtClean="0"/>
              <a:t>Med detta som mål kommer vi inte prata bara om de rent programmerings mässiga utan även om de delar omkring som gäller för att skapa en effektiv terräng renderare som visar ett landskap.</a:t>
            </a:r>
          </a:p>
          <a:p>
            <a:r>
              <a:rPr lang="sv-SE" dirty="0" smtClean="0"/>
              <a:t>Vilka tekniker man vill använda för att rendera terrängen beror till ett stort del på vilken väg man vill uppnå och hur du vill att din terräng ska se ut slutgiltigt.</a:t>
            </a:r>
          </a:p>
          <a:p>
            <a:r>
              <a:rPr lang="sv-SE" dirty="0" smtClean="0"/>
              <a:t>Det finns en del olika tekniker och olika steg. En del påverkar mest performance och andra det rent visuella resultatet.</a:t>
            </a:r>
          </a:p>
          <a:p>
            <a:r>
              <a:rPr lang="sv-SE" dirty="0" smtClean="0"/>
              <a:t>Dessa påverkar för det mesta olika delar av renderingen. Men den grundläggande tekniken för basdelarna av terräng är samma oavsett teknikerna</a:t>
            </a:r>
          </a:p>
          <a:p>
            <a:endParaRPr lang="sv-SE" dirty="0" smtClean="0"/>
          </a:p>
          <a:p>
            <a:endParaRPr lang="sv-S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t>Frågor ?</a:t>
            </a:r>
            <a:endParaRPr lang="sv-SE" dirty="0"/>
          </a:p>
        </p:txBody>
      </p:sp>
      <p:sp>
        <p:nvSpPr>
          <p:cNvPr id="3" name="Platshållare för innehåll 2"/>
          <p:cNvSpPr>
            <a:spLocks noGrp="1"/>
          </p:cNvSpPr>
          <p:nvPr>
            <p:ph idx="1"/>
          </p:nvPr>
        </p:nvSpPr>
        <p:spPr/>
        <p:txBody>
          <a:bodyPr/>
          <a:lstStyle/>
          <a:p>
            <a:pPr marL="800100" lvl="1" indent="-342900">
              <a:spcBef>
                <a:spcPct val="50000"/>
              </a:spcBef>
              <a:buFontTx/>
              <a:buChar char="•"/>
            </a:pPr>
            <a:r>
              <a:rPr lang="sv-SE" sz="2400" smtClean="0">
                <a:solidFill>
                  <a:srgbClr val="4C4946"/>
                </a:solidFill>
                <a:latin typeface="Bliss 2 Regular" pitchFamily="50" charset="0"/>
              </a:rPr>
              <a:t>Adam@TheGameAssembly.com</a:t>
            </a:r>
            <a:endParaRPr lang="sv-SE" sz="2400" dirty="0" smtClean="0">
              <a:solidFill>
                <a:srgbClr val="4C4946"/>
              </a:solidFill>
              <a:latin typeface="Bliss 2 Regular" pitchFamily="50"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Terrain Rendering</a:t>
            </a:r>
            <a:endParaRPr lang="sv-SE" dirty="0"/>
          </a:p>
        </p:txBody>
      </p:sp>
      <p:sp>
        <p:nvSpPr>
          <p:cNvPr id="3" name="Platshållare för innehåll 2"/>
          <p:cNvSpPr>
            <a:spLocks noGrp="1"/>
          </p:cNvSpPr>
          <p:nvPr>
            <p:ph idx="1"/>
          </p:nvPr>
        </p:nvSpPr>
        <p:spPr/>
        <p:txBody>
          <a:bodyPr>
            <a:normAutofit lnSpcReduction="10000"/>
          </a:bodyPr>
          <a:lstStyle/>
          <a:p>
            <a:r>
              <a:rPr lang="sv-SE" dirty="0" smtClean="0"/>
              <a:t>För att få någon form av begränsing av möjligheterna så väljer vi att bara diskutera terränger basserade på heightfields.</a:t>
            </a:r>
          </a:p>
          <a:p>
            <a:pPr lvl="1"/>
            <a:r>
              <a:rPr lang="sv-SE" dirty="0" smtClean="0"/>
              <a:t>Voxlar, Point clouds etc ligger alltså utanför vad vi kan hoppas hinna med.</a:t>
            </a:r>
          </a:p>
          <a:p>
            <a:pPr lvl="1"/>
            <a:r>
              <a:rPr lang="sv-SE" dirty="0" smtClean="0"/>
              <a:t>Det är också denna typ av terräng som är vanligast och enklast att producera.</a:t>
            </a:r>
          </a:p>
          <a:p>
            <a:r>
              <a:rPr lang="sv-SE" dirty="0" smtClean="0"/>
              <a:t>Hur skapas Terränger i spel då ?</a:t>
            </a:r>
          </a:p>
          <a:p>
            <a:pPr lvl="1"/>
            <a:r>
              <a:rPr lang="sv-SE" dirty="0" smtClean="0"/>
              <a:t>Vi kan dela upp det hela i 2 delar.  </a:t>
            </a:r>
          </a:p>
          <a:p>
            <a:pPr lvl="1"/>
            <a:r>
              <a:rPr lang="sv-SE" dirty="0" smtClean="0"/>
              <a:t>Höjdfälts generering</a:t>
            </a:r>
          </a:p>
          <a:p>
            <a:pPr lvl="1"/>
            <a:r>
              <a:rPr lang="sv-SE" dirty="0" smtClean="0"/>
              <a:t>Texture generering</a:t>
            </a:r>
          </a:p>
          <a:p>
            <a:pPr lvl="1"/>
            <a:r>
              <a:rPr lang="sv-SE" dirty="0" smtClean="0"/>
              <a:t>Vi kommer behandla dessa delar seperat.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Höjd fälts generering</a:t>
            </a:r>
            <a:endParaRPr lang="sv-SE" dirty="0"/>
          </a:p>
        </p:txBody>
      </p:sp>
      <p:sp>
        <p:nvSpPr>
          <p:cNvPr id="3" name="Platshållare för innehåll 2"/>
          <p:cNvSpPr>
            <a:spLocks noGrp="1"/>
          </p:cNvSpPr>
          <p:nvPr>
            <p:ph idx="1"/>
          </p:nvPr>
        </p:nvSpPr>
        <p:spPr/>
        <p:txBody>
          <a:bodyPr>
            <a:normAutofit fontScale="70000" lnSpcReduction="20000"/>
          </a:bodyPr>
          <a:lstStyle/>
          <a:p>
            <a:r>
              <a:rPr lang="sv-SE" dirty="0" smtClean="0"/>
              <a:t>Höjd fälten i spel genereras normalt sätt procodurellt.</a:t>
            </a:r>
          </a:p>
          <a:p>
            <a:pPr lvl="1"/>
            <a:r>
              <a:rPr lang="sv-SE" dirty="0" smtClean="0"/>
              <a:t>I vissa fall tar man faktiskt data från riktiga världen och lägger prodocurell data över om man vill återskapa exact en riktig  position.</a:t>
            </a:r>
          </a:p>
          <a:p>
            <a:pPr lvl="1"/>
            <a:r>
              <a:rPr lang="sv-SE" dirty="0" smtClean="0"/>
              <a:t>Men i de allra flesta fall så genereras grund terrängen helt matematiskt. Det har skapats en stor mängd algoritmer för detta och genererade terränger från high end program som VUE användes till exempel i pirates of the caribian.</a:t>
            </a:r>
          </a:p>
          <a:p>
            <a:r>
              <a:rPr lang="sv-SE" dirty="0" smtClean="0"/>
              <a:t>Vi rekomenderar 2 program för detta baserat på hur man vill jobba.</a:t>
            </a:r>
          </a:p>
          <a:p>
            <a:pPr lvl="1"/>
            <a:r>
              <a:rPr lang="sv-SE" dirty="0" smtClean="0"/>
              <a:t>LargeTerrainGenerator l3dt är ett program som ger dig ett antal inställningar för att generera terräng och sedan låter dig editera dem i efterhand med en rätt bra 3d terräng editor.</a:t>
            </a:r>
          </a:p>
          <a:p>
            <a:pPr lvl="1"/>
            <a:r>
              <a:rPr lang="sv-SE" dirty="0" smtClean="0"/>
              <a:t>World Machine bygger på ett nätverk av noder och tillåter full frihet i skapandet av terrängen med en mängd parametrar och editor möjligheter.</a:t>
            </a:r>
          </a:p>
          <a:p>
            <a:pPr lvl="1"/>
            <a:r>
              <a:rPr lang="sv-SE" dirty="0" smtClean="0"/>
              <a:t>Men detta ger den också en större tröskel.</a:t>
            </a:r>
          </a:p>
          <a:p>
            <a:pPr lvl="1"/>
            <a:r>
              <a:rPr lang="sv-SE" dirty="0" smtClean="0"/>
              <a:t>Alla banor i World In Conflcit var skapade i World machine som bas. Och sen hand editerade.</a:t>
            </a:r>
          </a:p>
          <a:p>
            <a:pPr lvl="1"/>
            <a:r>
              <a:rPr lang="sv-SE" dirty="0" smtClean="0"/>
              <a:t>Med l3dt får ni dock editeringen fritt. </a:t>
            </a:r>
          </a:p>
          <a:p>
            <a:pPr lvl="1"/>
            <a:r>
              <a:rPr lang="sv-SE" dirty="0" smtClean="0"/>
              <a:t>Jag skulle nog ta worklflowet att jag gör terrängen i l3dt om jag kan komma undan med det. Men annars är world machine kraftfullare.</a:t>
            </a:r>
          </a:p>
          <a:p>
            <a:pPr lvl="1"/>
            <a:endParaRPr lang="sv-SE"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Höjd fält</a:t>
            </a:r>
            <a:endParaRPr lang="sv-SE" dirty="0"/>
          </a:p>
        </p:txBody>
      </p:sp>
      <p:sp>
        <p:nvSpPr>
          <p:cNvPr id="3" name="Platshållare för innehåll 2"/>
          <p:cNvSpPr>
            <a:spLocks noGrp="1"/>
          </p:cNvSpPr>
          <p:nvPr>
            <p:ph idx="1"/>
          </p:nvPr>
        </p:nvSpPr>
        <p:spPr/>
        <p:txBody>
          <a:bodyPr>
            <a:normAutofit fontScale="77500" lnSpcReduction="20000"/>
          </a:bodyPr>
          <a:lstStyle/>
          <a:p>
            <a:r>
              <a:rPr lang="sv-SE" dirty="0" smtClean="0"/>
              <a:t>Ett höjd fält är ett sätt att representera en 2.5 D terräng. Dvs en terräng där ingen punkt kan vara ovanför en annan punkt.</a:t>
            </a:r>
          </a:p>
          <a:p>
            <a:r>
              <a:rPr lang="sv-SE" dirty="0" smtClean="0"/>
              <a:t>Om man inte har grottor eller overhangs kan all terräng bli representerad av ett heightfield. Det är bara en fråga om upplösning.</a:t>
            </a:r>
          </a:p>
          <a:p>
            <a:r>
              <a:rPr lang="sv-SE" dirty="0" smtClean="0"/>
              <a:t>Höjd fält är väldigt välanpassade till realistisk terräng då det sällan inträffar ett klippor och berg lutar utåt. All geometrisk data om världen via GPS etc representeras som höjd fält.</a:t>
            </a:r>
          </a:p>
          <a:p>
            <a:r>
              <a:rPr lang="sv-SE" dirty="0" smtClean="0"/>
              <a:t>Inom den begränsingen vi nämt så är det ett väldigt praktiskt format.</a:t>
            </a:r>
          </a:p>
          <a:p>
            <a:r>
              <a:rPr lang="sv-SE" dirty="0" smtClean="0"/>
              <a:t>Även de som vill tillåta andra formationer som tex crysis börjar med att skapa ett höjdfält. Och konverterar sen det till ett ett voxel fält.</a:t>
            </a:r>
          </a:p>
          <a:p>
            <a:r>
              <a:rPr lang="sv-SE" dirty="0" smtClean="0">
                <a:hlinkClick r:id="rId2"/>
              </a:rPr>
              <a:t>http://en.wikipedia.org/wiki/Heightmap</a:t>
            </a:r>
            <a:endParaRPr lang="sv-SE" dirty="0" smtClean="0"/>
          </a:p>
          <a:p>
            <a:r>
              <a:rPr lang="sv-SE" dirty="0" smtClean="0">
                <a:hlinkClick r:id="rId3"/>
              </a:rPr>
              <a:t>http://www.cs.otago.ac.nz/graphics/Mirage/node59.html</a:t>
            </a:r>
            <a:endParaRPr lang="sv-SE" dirty="0" smtClean="0"/>
          </a:p>
          <a:p>
            <a:endParaRPr lang="sv-SE" dirty="0" smtClean="0"/>
          </a:p>
          <a:p>
            <a:endParaRPr lang="sv-SE" dirty="0" smtClean="0"/>
          </a:p>
          <a:p>
            <a:pPr lvl="1"/>
            <a:endParaRPr lang="sv-SE"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Höjd fält</a:t>
            </a:r>
            <a:endParaRPr lang="sv-SE" dirty="0"/>
          </a:p>
        </p:txBody>
      </p:sp>
      <p:sp>
        <p:nvSpPr>
          <p:cNvPr id="3" name="Platshållare för innehåll 2"/>
          <p:cNvSpPr>
            <a:spLocks noGrp="1"/>
          </p:cNvSpPr>
          <p:nvPr>
            <p:ph idx="1"/>
          </p:nvPr>
        </p:nvSpPr>
        <p:spPr/>
        <p:txBody>
          <a:bodyPr>
            <a:normAutofit fontScale="70000" lnSpcReduction="20000"/>
          </a:bodyPr>
          <a:lstStyle/>
          <a:p>
            <a:r>
              <a:rPr lang="sv-SE" dirty="0" smtClean="0"/>
              <a:t>Den andra begränsningen ett höjdfält har är att datan måste vara jämt utspridd. Det är alltid samma avstånd emellan 2 punkter i höjd fälten.</a:t>
            </a:r>
          </a:p>
          <a:p>
            <a:r>
              <a:rPr lang="sv-SE" dirty="0" smtClean="0"/>
              <a:t>För att lösa detta finns en massa tekniker som point clouds, non rigorus point nodes etc etc.</a:t>
            </a:r>
          </a:p>
          <a:p>
            <a:r>
              <a:rPr lang="sv-SE" dirty="0" smtClean="0"/>
              <a:t>Men vanligast är att man använder post processenign av datan för att ta bort extra polygoner istället för att välja ett helt nytt format.</a:t>
            </a:r>
          </a:p>
          <a:p>
            <a:pPr lvl="1"/>
            <a:r>
              <a:rPr lang="sv-SE" dirty="0" smtClean="0"/>
              <a:t>Vi kommer prata lite om tekniker för detta mot slutet av föreläsningen om vi har tid kvar.</a:t>
            </a:r>
          </a:p>
          <a:p>
            <a:pPr lvl="1"/>
            <a:r>
              <a:rPr lang="sv-SE" dirty="0" smtClean="0"/>
              <a:t>Men för nu etablerar vi att heightfields är ett bra basformat för terräng.</a:t>
            </a:r>
          </a:p>
          <a:p>
            <a:pPr lvl="1"/>
            <a:r>
              <a:rPr lang="sv-SE" dirty="0" smtClean="0"/>
              <a:t>Om man vill kan man komplettera dem med extra geometri för att skapa de extra effekter man vill. Då får man bara vara nogrann på hur man hanterar där de möts så det inte blir tydliga skarvar och kanter.</a:t>
            </a:r>
          </a:p>
          <a:p>
            <a:r>
              <a:rPr lang="sv-SE" dirty="0" smtClean="0"/>
              <a:t>Normalaste representationen för ett höjdfält är en enkel gråskale bild. Eller i färg om det är enklare.</a:t>
            </a:r>
          </a:p>
          <a:p>
            <a:r>
              <a:rPr lang="sv-SE" dirty="0" smtClean="0"/>
              <a:t>För detta krävs en laddare av ett vanligt filformat. Jag rekomenderar TGA då det är det enklaste formatet att ladda in. Och även är ett bra standard format för grafikerna att jobba med.</a:t>
            </a:r>
          </a:p>
          <a:p>
            <a:pPr lvl="1"/>
            <a:r>
              <a:rPr lang="sv-SE" dirty="0" smtClean="0"/>
              <a:t>En sådan laddare kommer också hjälpa er med andra saker som ni behöver för terräng rendering iaf.</a:t>
            </a:r>
          </a:p>
          <a:p>
            <a:endParaRPr lang="sv-SE"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Höjd fält</a:t>
            </a:r>
            <a:endParaRPr lang="sv-SE" dirty="0"/>
          </a:p>
        </p:txBody>
      </p:sp>
      <p:sp>
        <p:nvSpPr>
          <p:cNvPr id="3" name="Platshållare för innehåll 2"/>
          <p:cNvSpPr>
            <a:spLocks noGrp="1"/>
          </p:cNvSpPr>
          <p:nvPr>
            <p:ph idx="1"/>
          </p:nvPr>
        </p:nvSpPr>
        <p:spPr/>
        <p:txBody>
          <a:bodyPr>
            <a:normAutofit fontScale="55000" lnSpcReduction="20000"/>
          </a:bodyPr>
          <a:lstStyle/>
          <a:p>
            <a:r>
              <a:rPr lang="sv-SE" dirty="0" smtClean="0"/>
              <a:t>Den intressanta frågan är hur vi  tar denna datan och översätter till ett renderbart format.</a:t>
            </a:r>
          </a:p>
          <a:p>
            <a:r>
              <a:rPr lang="sv-SE" dirty="0" smtClean="0"/>
              <a:t>Som vanligt handlar det om att rendra trianglar men hur skapar vi dem och varför.</a:t>
            </a:r>
          </a:p>
          <a:p>
            <a:r>
              <a:rPr lang="sv-SE" dirty="0" smtClean="0"/>
              <a:t>Vi kommer att börja med att generera fysiska 3d modeller ifrån dessa datan.</a:t>
            </a:r>
          </a:p>
          <a:p>
            <a:r>
              <a:rPr lang="sv-SE" dirty="0" smtClean="0"/>
              <a:t>Men att generera polygon data från hela höjd fältet skulle resultera i 524288 polygoner vilket vore för dyrt att alltid rendera.</a:t>
            </a:r>
          </a:p>
          <a:p>
            <a:r>
              <a:rPr lang="sv-SE" dirty="0" smtClean="0"/>
              <a:t>Så vi vill dela in världen i lagom stora delar så att vi kan använda cullning.</a:t>
            </a:r>
          </a:p>
          <a:p>
            <a:r>
              <a:rPr lang="sv-SE" dirty="0" smtClean="0"/>
              <a:t>Detta är alltid en fråga om balans då vi vill kunna culla så mycket som möjligt men samtidigt kunna använda så få drawcalls som möjligt.</a:t>
            </a:r>
          </a:p>
          <a:p>
            <a:r>
              <a:rPr lang="sv-SE" dirty="0" smtClean="0"/>
              <a:t>Av naturliga skäl så delar man in världen i delar baserat på 2potenser.</a:t>
            </a:r>
          </a:p>
          <a:p>
            <a:r>
              <a:rPr lang="sv-SE" dirty="0" smtClean="0"/>
              <a:t>Vanliga lämpliga siffror är att man delar i 8 eller 16 delar i y och x led.</a:t>
            </a:r>
          </a:p>
          <a:p>
            <a:r>
              <a:rPr lang="sv-SE" dirty="0" smtClean="0"/>
              <a:t>Detta leder till frågan hur stort är själva höjd fältet. Man kan tycka att det vore logiskt att höjdfältet också består av 2 potenser av punkter.</a:t>
            </a:r>
          </a:p>
          <a:p>
            <a:r>
              <a:rPr lang="sv-SE" dirty="0" smtClean="0"/>
              <a:t>Men om man tänker efter vore det viktigaste att höjd fältet består av 2 potenser av 4 kanter. Så att vi får ett jämt antal polygoner. För vi kan inte dela en polygon på mitten.</a:t>
            </a:r>
          </a:p>
          <a:p>
            <a:r>
              <a:rPr lang="sv-SE" dirty="0" smtClean="0"/>
              <a:t>Om vi hadde ett höjd fält med 512 punkter så blir det 511 polygoner i det. Vilket vore problematiskt för uppdelningen.</a:t>
            </a:r>
          </a:p>
          <a:p>
            <a:r>
              <a:rPr lang="sv-SE" dirty="0" smtClean="0"/>
              <a:t>Så därför brukar höjdfälts dimensioner vara 2^n+1 där n avger storleken.</a:t>
            </a:r>
          </a:p>
          <a:p>
            <a:r>
              <a:rPr lang="sv-SE" dirty="0" smtClean="0"/>
              <a:t>Den vanligaste upplösnignen på ett höjdfält blir då 513x513, Även om större varianter har använts som 1025x1025</a:t>
            </a:r>
          </a:p>
          <a:p>
            <a:r>
              <a:rPr lang="sv-SE" dirty="0" smtClean="0"/>
              <a:t>World In Conflcit baserade sig på 513x513</a:t>
            </a:r>
          </a:p>
          <a:p>
            <a:endParaRPr lang="sv-SE" dirty="0" smtClean="0"/>
          </a:p>
          <a:p>
            <a:endParaRPr lang="sv-SE"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Höjd fält</a:t>
            </a:r>
            <a:endParaRPr lang="sv-SE" dirty="0"/>
          </a:p>
        </p:txBody>
      </p:sp>
      <p:sp>
        <p:nvSpPr>
          <p:cNvPr id="3" name="Platshållare för innehåll 2"/>
          <p:cNvSpPr>
            <a:spLocks noGrp="1"/>
          </p:cNvSpPr>
          <p:nvPr>
            <p:ph idx="1"/>
          </p:nvPr>
        </p:nvSpPr>
        <p:spPr/>
        <p:txBody>
          <a:bodyPr>
            <a:normAutofit fontScale="55000" lnSpcReduction="20000"/>
          </a:bodyPr>
          <a:lstStyle/>
          <a:p>
            <a:endParaRPr lang="sv-SE" dirty="0" smtClean="0"/>
          </a:p>
          <a:p>
            <a:r>
              <a:rPr lang="sv-SE" dirty="0" smtClean="0"/>
              <a:t>Vilken upplösning man vill ha har att göra med 2 saker.</a:t>
            </a:r>
          </a:p>
          <a:p>
            <a:pPr lvl="1"/>
            <a:r>
              <a:rPr lang="sv-SE" dirty="0" smtClean="0"/>
              <a:t>Hur stor vill du att världen ska vara.</a:t>
            </a:r>
          </a:p>
          <a:p>
            <a:pPr lvl="1"/>
            <a:r>
              <a:rPr lang="sv-SE" dirty="0" smtClean="0"/>
              <a:t>Hur små detaljer vill du att ska kunna finnas i terrängen.</a:t>
            </a:r>
          </a:p>
          <a:p>
            <a:r>
              <a:rPr lang="sv-SE" dirty="0" smtClean="0"/>
              <a:t>I Ground Control 2 hadde vi 513x513 med 3 meter mellan punkterna.</a:t>
            </a:r>
          </a:p>
          <a:p>
            <a:pPr lvl="1"/>
            <a:r>
              <a:rPr lang="sv-SE" dirty="0" smtClean="0"/>
              <a:t>Detta gav oss en stor värld att leka med men med en låg upplösning på terräng förändringen.</a:t>
            </a:r>
          </a:p>
          <a:p>
            <a:r>
              <a:rPr lang="sv-SE" dirty="0" smtClean="0"/>
              <a:t>I World In Conflcit hadde vi samma punkt mängd men bara 1.5 meter mellan punkterna. Detta gav oss en 4 gånger så hög upplösning på terräng detaljerna.</a:t>
            </a:r>
          </a:p>
          <a:p>
            <a:pPr lvl="1"/>
            <a:r>
              <a:rPr lang="sv-SE" dirty="0" smtClean="0"/>
              <a:t>Vilket tillät oss att modelera midnre detaljer vilket innebär att WIC kunde vara ett spel där man var närma varje induviduell enhet och se små detaljer.</a:t>
            </a:r>
          </a:p>
          <a:p>
            <a:pPr lvl="1"/>
            <a:r>
              <a:rPr lang="sv-SE" dirty="0" smtClean="0"/>
              <a:t>Medans GC2 var ett mer högnivå spel där du manövrerade störra trupp grupperingar. Ingen av dessa gjorde fel utan tog olika beslut för olika detaljer.</a:t>
            </a:r>
          </a:p>
          <a:p>
            <a:r>
              <a:rPr lang="sv-SE" dirty="0" smtClean="0"/>
              <a:t>Med dagens datorer är 1025 höjdfält en högst realistisk möjlighet för att öka detaljerna.</a:t>
            </a:r>
          </a:p>
          <a:p>
            <a:r>
              <a:rPr lang="sv-SE" dirty="0" smtClean="0"/>
              <a:t>Dock finns det performance prroblem som kan behöva hanteras. Jag har inte benchmarkat nog med situationer eftersom många genererings program inta kan hantera högre upplösnign än 513x513 om man inte betalar för det.</a:t>
            </a:r>
          </a:p>
          <a:p>
            <a:r>
              <a:rPr lang="sv-SE" dirty="0" smtClean="0"/>
              <a:t>World Machine kan generera upp till 8192 i full verisionen. På massive utnyttjade vi detta till att skapa en terängg som vi ville att den skulle se ut och sedan åkte vi runt i den och letade ut var vi ville ha vårat spelfält.</a:t>
            </a:r>
          </a:p>
          <a:p>
            <a:r>
              <a:rPr lang="sv-SE" dirty="0" smtClean="0"/>
              <a:t>För era spel är antagligen runt WIC upplösningen det mest korrekta valet. Men exprimentera gärna med högre upplösning på terrängen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Höjd fälts splittning</a:t>
            </a:r>
            <a:endParaRPr lang="sv-SE" dirty="0"/>
          </a:p>
        </p:txBody>
      </p:sp>
      <p:sp>
        <p:nvSpPr>
          <p:cNvPr id="3" name="Platshållare för innehåll 2"/>
          <p:cNvSpPr>
            <a:spLocks noGrp="1"/>
          </p:cNvSpPr>
          <p:nvPr>
            <p:ph idx="1"/>
          </p:nvPr>
        </p:nvSpPr>
        <p:spPr/>
        <p:txBody>
          <a:bodyPr>
            <a:normAutofit fontScale="77500" lnSpcReduction="20000"/>
          </a:bodyPr>
          <a:lstStyle/>
          <a:p>
            <a:r>
              <a:rPr lang="sv-SE" dirty="0" smtClean="0"/>
              <a:t>Så om vi ska kunna splitta höjdfälten i jämna delar betyder det att vi kommer få duplicera vertexarna i kanterna.</a:t>
            </a:r>
          </a:p>
          <a:p>
            <a:r>
              <a:rPr lang="sv-SE" dirty="0" smtClean="0"/>
              <a:t>Om vi delar in ett höjdfält med 512x512 polygoner i 8 delar har varje del 64x64 polygoner i sig.</a:t>
            </a:r>
          </a:p>
          <a:p>
            <a:r>
              <a:rPr lang="sv-SE" dirty="0" smtClean="0"/>
              <a:t>Vilket betyder att varje segment har 65x65 vertexar. Så en intressant fråga kan vara hur genererar jag renderings data av detta ?</a:t>
            </a:r>
          </a:p>
          <a:p>
            <a:r>
              <a:rPr lang="sv-SE" dirty="0" smtClean="0"/>
              <a:t>Det mest optimala sättet är att göra en triangelstrip som svänger vid hörnen med hjälp av degenerated triangles.</a:t>
            </a:r>
          </a:p>
          <a:p>
            <a:pPr lvl="1"/>
            <a:r>
              <a:rPr lang="sv-SE" dirty="0" smtClean="0"/>
              <a:t>Dema på tavlan.</a:t>
            </a:r>
          </a:p>
          <a:p>
            <a:r>
              <a:rPr lang="sv-SE" dirty="0" smtClean="0"/>
              <a:t>Sedan får man faktiskt skapa en ny vertexbuffer och index buffer för varje segment så man skapar fysiskt ny modeller som man sedan skapar instancer av.</a:t>
            </a:r>
          </a:p>
          <a:p>
            <a:pPr lvl="1"/>
            <a:r>
              <a:rPr lang="sv-SE" dirty="0" smtClean="0"/>
              <a:t>Det går att göra speciell instancing här så man slipper duplicera all data etc men det är en senare optimering.</a:t>
            </a:r>
          </a:p>
          <a:p>
            <a:r>
              <a:rPr lang="sv-SE" dirty="0" smtClean="0"/>
              <a:t>Efter att man skapat modellerna och kopplat dem till instancer och satt ut i världen så är man redo för nästa steg.</a:t>
            </a:r>
          </a:p>
          <a:p>
            <a:endParaRPr lang="sv-SE"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6439</TotalTime>
  <Words>3082</Words>
  <Application>Microsoft Office PowerPoint</Application>
  <PresentationFormat>Bildspel på skärmen (4:3)</PresentationFormat>
  <Paragraphs>185</Paragraphs>
  <Slides>20</Slides>
  <Notes>0</Notes>
  <HiddenSlides>0</HiddenSlides>
  <MMClips>0</MMClips>
  <ScaleCrop>false</ScaleCrop>
  <HeadingPairs>
    <vt:vector size="4" baseType="variant">
      <vt:variant>
        <vt:lpstr>Tema</vt:lpstr>
      </vt:variant>
      <vt:variant>
        <vt:i4>1</vt:i4>
      </vt:variant>
      <vt:variant>
        <vt:lpstr>Bildrubriker</vt:lpstr>
      </vt:variant>
      <vt:variant>
        <vt:i4>20</vt:i4>
      </vt:variant>
    </vt:vector>
  </HeadingPairs>
  <TitlesOfParts>
    <vt:vector size="21" baseType="lpstr">
      <vt:lpstr>Office-tema</vt:lpstr>
      <vt:lpstr>                     Applicerad 3D programmering  Föreläsning 16             </vt:lpstr>
      <vt:lpstr>Terrain Rendering</vt:lpstr>
      <vt:lpstr>Terrain Rendering</vt:lpstr>
      <vt:lpstr>Höjd fälts generering</vt:lpstr>
      <vt:lpstr>Höjd fält</vt:lpstr>
      <vt:lpstr>Höjd fält</vt:lpstr>
      <vt:lpstr>Höjd fält</vt:lpstr>
      <vt:lpstr>Höjd fält</vt:lpstr>
      <vt:lpstr>Höjd fälts splittning</vt:lpstr>
      <vt:lpstr>Texture Genereing</vt:lpstr>
      <vt:lpstr>Texture Genereing</vt:lpstr>
      <vt:lpstr>Texture generering</vt:lpstr>
      <vt:lpstr>Texture generering</vt:lpstr>
      <vt:lpstr>Terräng rendering</vt:lpstr>
      <vt:lpstr>Terrain LOD</vt:lpstr>
      <vt:lpstr>Terrain Lod</vt:lpstr>
      <vt:lpstr>Terrain Lod</vt:lpstr>
      <vt:lpstr>Terrain LOD</vt:lpstr>
      <vt:lpstr>Terrain LOD</vt:lpstr>
      <vt:lpstr>Frågor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Heeej</dc:title>
  <dc:creator>Kostas Gialitakis</dc:creator>
  <cp:lastModifiedBy>awes4</cp:lastModifiedBy>
  <cp:revision>594</cp:revision>
  <dcterms:created xsi:type="dcterms:W3CDTF">2009-06-24T07:23:26Z</dcterms:created>
  <dcterms:modified xsi:type="dcterms:W3CDTF">2015-11-04T08:29:01Z</dcterms:modified>
</cp:coreProperties>
</file>