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4" r:id="rId2"/>
    <p:sldId id="259" r:id="rId3"/>
    <p:sldId id="257" r:id="rId4"/>
    <p:sldId id="277" r:id="rId5"/>
    <p:sldId id="273" r:id="rId6"/>
    <p:sldId id="278" r:id="rId7"/>
    <p:sldId id="272" r:id="rId8"/>
    <p:sldId id="279" r:id="rId9"/>
    <p:sldId id="274" r:id="rId10"/>
    <p:sldId id="280" r:id="rId11"/>
    <p:sldId id="281" r:id="rId12"/>
    <p:sldId id="287" r:id="rId13"/>
    <p:sldId id="288" r:id="rId14"/>
    <p:sldId id="318" r:id="rId15"/>
    <p:sldId id="339" r:id="rId16"/>
    <p:sldId id="317" r:id="rId17"/>
    <p:sldId id="306" r:id="rId18"/>
    <p:sldId id="340" r:id="rId19"/>
    <p:sldId id="307" r:id="rId20"/>
    <p:sldId id="319" r:id="rId21"/>
    <p:sldId id="308" r:id="rId22"/>
    <p:sldId id="309" r:id="rId23"/>
    <p:sldId id="310" r:id="rId24"/>
    <p:sldId id="338" r:id="rId25"/>
    <p:sldId id="311" r:id="rId26"/>
    <p:sldId id="337" r:id="rId27"/>
    <p:sldId id="314" r:id="rId28"/>
    <p:sldId id="312" r:id="rId29"/>
    <p:sldId id="313" r:id="rId30"/>
    <p:sldId id="321" r:id="rId31"/>
    <p:sldId id="320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30" r:id="rId40"/>
    <p:sldId id="331" r:id="rId41"/>
    <p:sldId id="332" r:id="rId42"/>
    <p:sldId id="333" r:id="rId43"/>
    <p:sldId id="334" r:id="rId44"/>
    <p:sldId id="335" r:id="rId45"/>
    <p:sldId id="305" r:id="rId46"/>
    <p:sldId id="341" r:id="rId47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2518" autoAdjust="0"/>
  </p:normalViewPr>
  <p:slideViewPr>
    <p:cSldViewPr>
      <p:cViewPr>
        <p:scale>
          <a:sx n="106" d="100"/>
          <a:sy n="106" d="100"/>
        </p:scale>
        <p:origin x="-17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37DAA8-FB71-4D98-B349-D09F25103C6A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DDAF3D-6D85-4324-8F8A-B04CAFEB115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FA544BE-5739-4FC5-8057-92AB98844F8B}" type="slidenum">
              <a:rPr lang="sv-SE" smtClean="0"/>
              <a:pPr>
                <a:defRPr/>
              </a:pPr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F9D1D0-EBEA-46CD-9694-5AAD3DC29F08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DEA9D-AD4F-46B8-BFCC-EEA85EB12D39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6CB430-5E87-43F5-AD75-8B6ABB263915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sv-S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CB9B7D-C595-4CA5-B99E-9EAC9712B29B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sv-S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CB9B7D-C595-4CA5-B99E-9EAC9712B29B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sv-S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CB9B7D-C595-4CA5-B99E-9EAC9712B29B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sv-S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CB9B7D-C595-4CA5-B99E-9EAC9712B29B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sv-S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EBC3353-8084-40E7-AE58-858501E12994}" type="slidenum">
              <a:rPr lang="sv-SE" sz="1200">
                <a:latin typeface="+mn-lt"/>
                <a:cs typeface="+mn-cs"/>
              </a:rPr>
              <a:pPr algn="r">
                <a:defRPr/>
              </a:pPr>
              <a:t>18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EBC3353-8084-40E7-AE58-858501E12994}" type="slidenum">
              <a:rPr lang="sv-SE" sz="1200">
                <a:latin typeface="+mn-lt"/>
                <a:cs typeface="+mn-cs"/>
              </a:rPr>
              <a:pPr algn="r">
                <a:defRPr/>
              </a:pPr>
              <a:t>19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78674-CFCB-44FB-9F56-5F3AF1B7752E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EBC3353-8084-40E7-AE58-858501E12994}" type="slidenum">
              <a:rPr lang="sv-SE" sz="1200">
                <a:latin typeface="+mn-lt"/>
                <a:cs typeface="+mn-cs"/>
              </a:rPr>
              <a:pPr algn="r">
                <a:defRPr/>
              </a:pPr>
              <a:t>20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DF0541E-8A9C-40BC-88B3-250EF5D254AF}" type="slidenum">
              <a:rPr lang="sv-SE" sz="1200">
                <a:latin typeface="+mn-lt"/>
                <a:cs typeface="+mn-cs"/>
              </a:rPr>
              <a:pPr algn="r">
                <a:defRPr/>
              </a:pPr>
              <a:t>21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38CEFB6-1C55-4053-AC6F-BDF7FA521E7D}" type="slidenum">
              <a:rPr lang="sv-SE" sz="1200">
                <a:latin typeface="+mn-lt"/>
                <a:cs typeface="+mn-cs"/>
              </a:rPr>
              <a:pPr algn="r">
                <a:defRPr/>
              </a:pPr>
              <a:t>22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CFCF929-1CCA-4553-A5E3-EE8678655947}" type="slidenum">
              <a:rPr lang="sv-SE" sz="1200">
                <a:latin typeface="+mn-lt"/>
                <a:cs typeface="+mn-cs"/>
              </a:rPr>
              <a:pPr algn="r">
                <a:defRPr/>
              </a:pPr>
              <a:t>23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CFCF929-1CCA-4553-A5E3-EE8678655947}" type="slidenum">
              <a:rPr lang="sv-SE" sz="1200">
                <a:latin typeface="+mn-lt"/>
                <a:cs typeface="+mn-cs"/>
              </a:rPr>
              <a:pPr algn="r">
                <a:defRPr/>
              </a:pPr>
              <a:t>24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FD62602-FE05-4E53-B2A6-9EA09835776F}" type="slidenum">
              <a:rPr lang="sv-SE" sz="1200">
                <a:latin typeface="+mn-lt"/>
                <a:cs typeface="+mn-cs"/>
              </a:rPr>
              <a:pPr algn="r">
                <a:defRPr/>
              </a:pPr>
              <a:t>25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FD62602-FE05-4E53-B2A6-9EA09835776F}" type="slidenum">
              <a:rPr lang="sv-SE" sz="1200">
                <a:latin typeface="+mn-lt"/>
                <a:cs typeface="+mn-cs"/>
              </a:rPr>
              <a:pPr algn="r">
                <a:defRPr/>
              </a:pPr>
              <a:t>26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FD62602-FE05-4E53-B2A6-9EA09835776F}" type="slidenum">
              <a:rPr lang="sv-SE" sz="1200">
                <a:latin typeface="+mn-lt"/>
                <a:cs typeface="+mn-cs"/>
              </a:rPr>
              <a:pPr algn="r">
                <a:defRPr/>
              </a:pPr>
              <a:t>28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FD62602-FE05-4E53-B2A6-9EA09835776F}" type="slidenum">
              <a:rPr lang="sv-SE" sz="1200">
                <a:latin typeface="+mn-lt"/>
                <a:cs typeface="+mn-cs"/>
              </a:rPr>
              <a:pPr algn="r">
                <a:defRPr/>
              </a:pPr>
              <a:t>29</a:t>
            </a:fld>
            <a:endParaRPr lang="sv-SE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97061B-E173-40DF-B154-84677DDE35E9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BA542-0505-460C-BD61-DE89058C24A5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97061B-E173-40DF-B154-84677DDE35E9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sv-S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2BABE-5946-49B1-B8E3-CB225EAE05C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sv-S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2BABE-5946-49B1-B8E3-CB225EAE05C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97061B-E173-40DF-B154-84677DDE35E9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A9A22C-405F-41EA-B2DB-3C0B90F578F1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797574-9B01-473F-891F-6B1504275844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03BB00-C4E4-49E7-98DD-812BAE5D189D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899CE3-7F07-4B11-BA4F-FD11D84E79F1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35C8EB-97F0-4846-9826-E148D987DA40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48565-FEE0-4558-9E79-10221165E2BE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54A92-9B12-4A77-AAD2-4082A1F8835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49A1B-5814-4C49-B1B1-841E0F0897FE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82B95-77F7-4017-8BD0-242477318C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6CC2C-81A2-4136-B262-F75D0C4262D5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F06E-3A7C-4AD6-BA46-9F60B433823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51ABF-235E-4BF7-95BE-15FDEDF95AAF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160B4-BC1F-40BB-844E-A27BC2C4879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E4D77-60B3-49D0-9F4F-F5CE2B315D6A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7965-6484-472A-8EE3-26D90F9127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01DA-9713-425B-A9C5-07EB850E780D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D47DD-71F4-48B0-992C-56EE5140C10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B6D16-E993-4324-90B9-BA56F6CCC977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4EDC1-137C-4360-8169-6657FBD9AC7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76EBD-A0AE-4AEF-BB09-C37C0129979D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2223A-E5DC-446D-9DFF-215A717821A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812D-D51F-4E07-AF88-CC567D01B7FC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DE316-3B75-449D-B24F-87178E941B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65F0-4744-46B4-A769-8AEB4CE5D09A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B98B6-116A-496B-83FF-8499A2D3586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5B33D-B98C-46E7-A55C-3C8B4CEF04A7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711BA-9412-497A-9A83-1918B92EC13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3538477-DF69-49D1-A4CD-2637ED7C1B2B}" type="datetimeFigureOut">
              <a:rPr lang="sv-SE"/>
              <a:pPr>
                <a:defRPr/>
              </a:pPr>
              <a:t>2017-02-14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75C754A-125B-43E7-9BDB-E728CF11B8A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s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msdn.microsoft.com/en-us/library/windows/desktop/ms738545(v=vs.85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</a:p>
        </p:txBody>
      </p:sp>
      <p:sp>
        <p:nvSpPr>
          <p:cNvPr id="14338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noFill/>
        </p:spPr>
        <p:txBody>
          <a:bodyPr wrap="none"/>
          <a:lstStyle/>
          <a:p>
            <a:pPr algn="ctr"/>
            <a:r>
              <a:rPr lang="sv-SE" sz="4400" dirty="0" smtClean="0">
                <a:solidFill>
                  <a:schemeClr val="tx1"/>
                </a:solidFill>
              </a:rPr>
              <a:t>Applicerad Nätverksprogrammering</a:t>
            </a:r>
            <a:r>
              <a:rPr lang="sv-SE" sz="6600" dirty="0" smtClean="0">
                <a:solidFill>
                  <a:srgbClr val="1C1C1C"/>
                </a:solidFill>
              </a:rPr>
              <a:t/>
            </a:r>
            <a:br>
              <a:rPr lang="sv-SE" sz="6600" dirty="0" smtClean="0">
                <a:solidFill>
                  <a:srgbClr val="1C1C1C"/>
                </a:solidFill>
              </a:rPr>
            </a:br>
            <a:r>
              <a:rPr lang="sv-SE" dirty="0" smtClean="0">
                <a:solidFill>
                  <a:srgbClr val="1C1C1C"/>
                </a:solidFill>
              </a:rPr>
              <a:t>	</a:t>
            </a:r>
            <a:br>
              <a:rPr lang="sv-SE" dirty="0" smtClean="0">
                <a:solidFill>
                  <a:srgbClr val="1C1C1C"/>
                </a:solidFill>
              </a:rPr>
            </a:br>
            <a:endParaRPr lang="sv-SE" dirty="0" smtClean="0"/>
          </a:p>
        </p:txBody>
      </p:sp>
      <p:pic>
        <p:nvPicPr>
          <p:cNvPr id="1026" name="Picture 2" descr="C:\Users\gral1\Desktop\netwo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6984" y="2636912"/>
            <a:ext cx="3251200" cy="325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dirty="0" smtClean="0"/>
              <a:t>Material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ubrik 1"/>
          <p:cNvSpPr>
            <a:spLocks noGrp="1"/>
          </p:cNvSpPr>
          <p:nvPr>
            <p:ph type="title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Material</a:t>
            </a:r>
          </a:p>
        </p:txBody>
      </p:sp>
      <p:sp>
        <p:nvSpPr>
          <p:cNvPr id="34818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Utdrag ur diverse böcker</a:t>
            </a:r>
          </a:p>
          <a:p>
            <a:r>
              <a:rPr lang="sv-SE" dirty="0" smtClean="0"/>
              <a:t>Artiklar på nätet</a:t>
            </a:r>
          </a:p>
          <a:p>
            <a:r>
              <a:rPr lang="sv-SE" dirty="0" smtClean="0"/>
              <a:t>Webbsidor</a:t>
            </a:r>
          </a:p>
          <a:p>
            <a:r>
              <a:rPr lang="sv-SE" dirty="0" smtClean="0"/>
              <a:t>Erfarenhet av AAA lösningar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cap="none" dirty="0" smtClean="0"/>
              <a:t>NÄTVERK – let’s begin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ubrik 1"/>
          <p:cNvSpPr>
            <a:spLocks noGrp="1"/>
          </p:cNvSpPr>
          <p:nvPr>
            <p:ph type="title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dirty="0" smtClean="0"/>
              <a:t>Nätverk</a:t>
            </a:r>
          </a:p>
        </p:txBody>
      </p:sp>
      <p:sp>
        <p:nvSpPr>
          <p:cNvPr id="40962" name="Platshållare för innehåll 2"/>
          <p:cNvSpPr>
            <a:spLocks noGrp="1"/>
          </p:cNvSpPr>
          <p:nvPr>
            <p:ph idx="1"/>
          </p:nvPr>
        </p:nvSpPr>
        <p:spPr>
          <a:xfrm>
            <a:off x="428625" y="134076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Vad är nätverk?</a:t>
            </a:r>
          </a:p>
          <a:p>
            <a:pPr lvl="1"/>
            <a:r>
              <a:rPr lang="sv-SE" dirty="0" smtClean="0"/>
              <a:t>Kopplar ihop enheter</a:t>
            </a:r>
          </a:p>
          <a:p>
            <a:pPr lvl="1"/>
            <a:r>
              <a:rPr lang="sv-SE" dirty="0" smtClean="0"/>
              <a:t>Iphone, datorer, tvättmaskiner, kylskåp</a:t>
            </a:r>
          </a:p>
          <a:p>
            <a:pPr lvl="1"/>
            <a:r>
              <a:rPr lang="sv-SE" dirty="0" smtClean="0"/>
              <a:t>Nätverk är INTE internet</a:t>
            </a:r>
          </a:p>
          <a:p>
            <a:pPr lvl="2"/>
            <a:r>
              <a:rPr lang="sv-SE" dirty="0" smtClean="0"/>
              <a:t>Internet är bara en himla massa datorer[servar] som har data du kan komma åt via en adress</a:t>
            </a:r>
          </a:p>
          <a:p>
            <a:pPr lvl="3"/>
            <a:r>
              <a:rPr lang="sv-SE" dirty="0" smtClean="0"/>
              <a:t>Kanske via en läsbar adress? </a:t>
            </a:r>
            <a:r>
              <a:rPr lang="sv-SE" dirty="0" smtClean="0">
                <a:hlinkClick r:id="rId3"/>
              </a:rPr>
              <a:t>www.google.se</a:t>
            </a:r>
            <a:endParaRPr lang="sv-SE" dirty="0" smtClean="0"/>
          </a:p>
          <a:p>
            <a:pPr lvl="3"/>
            <a:r>
              <a:rPr lang="sv-SE" dirty="0" smtClean="0"/>
              <a:t>Kanske via en statisk adress? 138.215.33.1</a:t>
            </a:r>
          </a:p>
          <a:p>
            <a:r>
              <a:rPr lang="sv-SE" dirty="0" smtClean="0"/>
              <a:t>Enheter behöver prata med varandra</a:t>
            </a:r>
          </a:p>
          <a:p>
            <a:pPr lvl="1"/>
            <a:r>
              <a:rPr lang="sv-SE" dirty="0" smtClean="0"/>
              <a:t>Skicka data till och från varandra</a:t>
            </a:r>
          </a:p>
          <a:p>
            <a:pPr lvl="1"/>
            <a:r>
              <a:rPr lang="sv-SE" dirty="0" smtClean="0"/>
              <a:t>Konceptet är inte svårare än att skicka annan data precis som vi gör i våra spel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ubrik 1"/>
          <p:cNvSpPr>
            <a:spLocks noGrp="1"/>
          </p:cNvSpPr>
          <p:nvPr>
            <p:ph type="title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dirty="0" smtClean="0"/>
              <a:t>Nätverk</a:t>
            </a:r>
          </a:p>
        </p:txBody>
      </p:sp>
      <p:sp>
        <p:nvSpPr>
          <p:cNvPr id="4096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Dock mer problematiskt</a:t>
            </a:r>
          </a:p>
          <a:p>
            <a:pPr lvl="1"/>
            <a:r>
              <a:rPr lang="sv-SE" dirty="0" smtClean="0"/>
              <a:t>Data ska skickas långa sträckor</a:t>
            </a:r>
          </a:p>
          <a:p>
            <a:pPr lvl="1"/>
            <a:r>
              <a:rPr lang="sv-SE" dirty="0" smtClean="0"/>
              <a:t>Kablar, trådlöst</a:t>
            </a:r>
          </a:p>
          <a:p>
            <a:pPr lvl="1"/>
            <a:r>
              <a:rPr lang="sv-SE" dirty="0" smtClean="0"/>
              <a:t>Söndriga kablar, överbelastad 4G/WiFi</a:t>
            </a:r>
          </a:p>
          <a:p>
            <a:pPr lvl="1"/>
            <a:r>
              <a:rPr lang="sv-SE" dirty="0" smtClean="0"/>
              <a:t>Master som ramlar</a:t>
            </a:r>
          </a:p>
          <a:p>
            <a:pPr lvl="1"/>
            <a:r>
              <a:rPr lang="sv-SE" dirty="0" smtClean="0"/>
              <a:t>Studenter som skickar mer data än vad som behövs</a:t>
            </a:r>
          </a:p>
          <a:p>
            <a:pPr lvl="1"/>
            <a:r>
              <a:rPr lang="sv-SE" dirty="0" smtClean="0"/>
              <a:t>Banditer som kan titta på den data du skickar</a:t>
            </a:r>
          </a:p>
          <a:p>
            <a:pPr lvl="2"/>
            <a:r>
              <a:rPr lang="sv-SE" dirty="0" smtClean="0"/>
              <a:t>Och att vi blir mer godtrogna, vem litar inte på steam?</a:t>
            </a:r>
          </a:p>
          <a:p>
            <a:pPr lvl="2"/>
            <a:r>
              <a:rPr lang="sv-SE" dirty="0" smtClean="0"/>
              <a:t>”I ACCEPT EVERYTHING, JUST GIEF GAME!”</a:t>
            </a:r>
          </a:p>
        </p:txBody>
      </p:sp>
      <p:pic>
        <p:nvPicPr>
          <p:cNvPr id="1026" name="Picture 2" descr="C:\Users\gral1\Desktop\Björnliga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517232"/>
            <a:ext cx="1453828" cy="755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ubrik 1"/>
          <p:cNvSpPr>
            <a:spLocks noGrp="1"/>
          </p:cNvSpPr>
          <p:nvPr>
            <p:ph type="title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dirty="0" smtClean="0"/>
              <a:t>Nätverk</a:t>
            </a:r>
          </a:p>
        </p:txBody>
      </p:sp>
      <p:sp>
        <p:nvSpPr>
          <p:cNvPr id="4096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endParaRPr lang="sv-SE" dirty="0" smtClean="0"/>
          </a:p>
        </p:txBody>
      </p:sp>
      <p:pic>
        <p:nvPicPr>
          <p:cNvPr id="2" name="Picture 2" descr="C:\Users\gral1\Desktop\423227_9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ubrik 1"/>
          <p:cNvSpPr>
            <a:spLocks noGrp="1"/>
          </p:cNvSpPr>
          <p:nvPr>
            <p:ph type="title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dirty="0" smtClean="0"/>
              <a:t>Lösning</a:t>
            </a:r>
          </a:p>
        </p:txBody>
      </p:sp>
      <p:sp>
        <p:nvSpPr>
          <p:cNvPr id="4096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Hur löser vi då detta?</a:t>
            </a:r>
          </a:p>
          <a:p>
            <a:r>
              <a:rPr lang="sv-SE" dirty="0" smtClean="0"/>
              <a:t>Vi måste kunna lita på den data vi vill skicka</a:t>
            </a:r>
          </a:p>
          <a:p>
            <a:r>
              <a:rPr lang="sv-SE" dirty="0" smtClean="0"/>
              <a:t>Vad händer om du drar kabeln när du betalar dina räkningar via internet?</a:t>
            </a:r>
          </a:p>
          <a:p>
            <a:r>
              <a:rPr lang="sv-SE" dirty="0" smtClean="0"/>
              <a:t>Som utvecklare måste vi alltid anta ”worst case”. </a:t>
            </a:r>
          </a:p>
          <a:p>
            <a:pPr lvl="1"/>
            <a:r>
              <a:rPr lang="sv-SE" dirty="0" smtClean="0"/>
              <a:t>Vi skickar data men den kommer inte fram</a:t>
            </a:r>
          </a:p>
          <a:p>
            <a:pPr lvl="1"/>
            <a:r>
              <a:rPr lang="sv-SE" dirty="0" smtClean="0"/>
              <a:t>Vi skickar data men den anländer kurrupt</a:t>
            </a:r>
          </a:p>
        </p:txBody>
      </p:sp>
      <p:pic>
        <p:nvPicPr>
          <p:cNvPr id="2050" name="Picture 2" descr="C:\Users\gral1\Desktop\DuckTales_Remastered_-Gizmo_Du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4624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OSImodellen</a:t>
            </a:r>
            <a:endParaRPr lang="en-US" smtClean="0"/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179388" y="765175"/>
            <a:ext cx="6624637" cy="5832475"/>
          </a:xfrm>
        </p:spPr>
        <p:txBody>
          <a:bodyPr/>
          <a:lstStyle/>
          <a:p>
            <a:r>
              <a:rPr lang="sv-SE" sz="2000" dirty="0" smtClean="0"/>
              <a:t>En ISOstandard för all datakommunikation</a:t>
            </a:r>
          </a:p>
          <a:p>
            <a:pPr lvl="1"/>
            <a:r>
              <a:rPr lang="sv-SE" sz="1800" dirty="0" smtClean="0"/>
              <a:t>Uppbyggd i 7 lager med interface mellan angränsande lager</a:t>
            </a:r>
          </a:p>
          <a:p>
            <a:pPr lvl="1"/>
            <a:r>
              <a:rPr lang="sv-SE" sz="1800" dirty="0" smtClean="0"/>
              <a:t>Detta behöver vi då det finns lite för många olika enheter som ska kunna kommunisera</a:t>
            </a:r>
          </a:p>
          <a:p>
            <a:r>
              <a:rPr lang="sv-SE" sz="1600" dirty="0" smtClean="0"/>
              <a:t>Lager 1: Fysiskt skikt</a:t>
            </a:r>
          </a:p>
          <a:p>
            <a:pPr lvl="1"/>
            <a:r>
              <a:rPr lang="sv-SE" sz="1400" dirty="0" smtClean="0"/>
              <a:t>Spänningar och elektriska impulser skickas</a:t>
            </a:r>
          </a:p>
          <a:p>
            <a:r>
              <a:rPr lang="sv-SE" sz="1600" dirty="0" smtClean="0"/>
              <a:t>Lager 2: Datalänkskikt [Ethernet]</a:t>
            </a:r>
          </a:p>
          <a:p>
            <a:pPr lvl="1"/>
            <a:r>
              <a:rPr lang="sv-SE" sz="1400" dirty="0" smtClean="0"/>
              <a:t>Ser till att signalerna skickas korrekt. Skickar paket Nod till Nod (dator, switch etc.)</a:t>
            </a:r>
          </a:p>
          <a:p>
            <a:r>
              <a:rPr lang="sv-SE" sz="1600" dirty="0" smtClean="0"/>
              <a:t>Lager 3: Nätverkskikt (IP)</a:t>
            </a:r>
          </a:p>
          <a:p>
            <a:pPr lvl="1"/>
            <a:r>
              <a:rPr lang="sv-SE" sz="1400" dirty="0" smtClean="0"/>
              <a:t>Ansvarar för paketleverans från både sändare och mottagare</a:t>
            </a:r>
          </a:p>
          <a:p>
            <a:r>
              <a:rPr lang="sv-SE" sz="1600" dirty="0" smtClean="0"/>
              <a:t>Lager 4: Transportskikt [TCP, UDP, mm]</a:t>
            </a:r>
          </a:p>
          <a:p>
            <a:pPr lvl="1"/>
            <a:r>
              <a:rPr lang="sv-SE" sz="1400" dirty="0" smtClean="0"/>
              <a:t>Felhantering mm</a:t>
            </a:r>
          </a:p>
          <a:p>
            <a:r>
              <a:rPr lang="sv-SE" sz="1600" dirty="0" smtClean="0"/>
              <a:t>Lager 5: Sessionsskikt</a:t>
            </a:r>
          </a:p>
          <a:p>
            <a:pPr lvl="1"/>
            <a:r>
              <a:rPr lang="sv-SE" sz="1400" dirty="0" smtClean="0"/>
              <a:t>Initierar kommunikation, etablerar kommunikation</a:t>
            </a:r>
          </a:p>
          <a:p>
            <a:r>
              <a:rPr lang="sv-SE" sz="1600" dirty="0" smtClean="0"/>
              <a:t>Lager 6: Presentationsskitktet</a:t>
            </a:r>
          </a:p>
          <a:p>
            <a:pPr lvl="1"/>
            <a:r>
              <a:rPr lang="sv-SE" sz="1200" dirty="0" smtClean="0"/>
              <a:t>Komperimering, kryptering, bitordning</a:t>
            </a:r>
          </a:p>
          <a:p>
            <a:r>
              <a:rPr lang="sv-SE" sz="1600" dirty="0" smtClean="0"/>
              <a:t>Lager 7: Applikationsskit</a:t>
            </a:r>
          </a:p>
          <a:p>
            <a:pPr lvl="1"/>
            <a:r>
              <a:rPr lang="sv-SE" sz="1200" dirty="0" smtClean="0"/>
              <a:t>Det ni kommer i kontakt med. Windows sockets, FTP, bittorrent</a:t>
            </a:r>
          </a:p>
          <a:p>
            <a:pPr lvl="1"/>
            <a:endParaRPr lang="sv-SE" sz="1200" dirty="0" smtClean="0"/>
          </a:p>
          <a:p>
            <a:pPr lvl="1"/>
            <a:endParaRPr lang="en-US" sz="1200" dirty="0" smtClean="0"/>
          </a:p>
        </p:txBody>
      </p:sp>
      <p:pic>
        <p:nvPicPr>
          <p:cNvPr id="1026" name="Picture 2" descr="C:\Users\gral1\Desktop\OSI-modellen – Wikipedia - Google Chro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268760"/>
            <a:ext cx="1809750" cy="412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Internetprotokoll</a:t>
            </a:r>
          </a:p>
        </p:txBody>
      </p:sp>
      <p:pic>
        <p:nvPicPr>
          <p:cNvPr id="2050" name="Picture 2" descr="C:\Users\gral1\Desktop\XYlA5N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783204"/>
            <a:ext cx="7128792" cy="567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Internetprotokoll</a:t>
            </a:r>
          </a:p>
        </p:txBody>
      </p:sp>
      <p:sp>
        <p:nvSpPr>
          <p:cNvPr id="76803" name="Platshållare för innehåll 2"/>
          <p:cNvSpPr>
            <a:spLocks noGrp="1"/>
          </p:cNvSpPr>
          <p:nvPr>
            <p:ph idx="4294967295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marL="342900" lvl="1" indent="-342900">
              <a:buFont typeface="Arial" charset="0"/>
              <a:buChar char="•"/>
            </a:pPr>
            <a:r>
              <a:rPr lang="sv-SE" dirty="0" smtClean="0"/>
              <a:t>TCP/IP</a:t>
            </a:r>
            <a:r>
              <a:rPr lang="sv-SE" sz="2400" dirty="0" smtClean="0"/>
              <a:t>(Transmission Control Protocol / Internet Protocol)</a:t>
            </a:r>
            <a:endParaRPr lang="sv-SE" dirty="0" smtClean="0"/>
          </a:p>
          <a:p>
            <a:pPr lvl="1"/>
            <a:r>
              <a:rPr lang="sv-SE" sz="2400" dirty="0" smtClean="0"/>
              <a:t>Varje enhet som använder TCP/IP har en IP address</a:t>
            </a:r>
          </a:p>
          <a:p>
            <a:pPr lvl="2"/>
            <a:r>
              <a:rPr lang="sv-SE" sz="1400" dirty="0" smtClean="0"/>
              <a:t>TCP – hanterar meddelande</a:t>
            </a:r>
          </a:p>
          <a:p>
            <a:pPr lvl="2"/>
            <a:r>
              <a:rPr lang="sv-SE" sz="1400" dirty="0" smtClean="0"/>
              <a:t>IP hanterar adresser</a:t>
            </a:r>
          </a:p>
          <a:p>
            <a:pPr lvl="1"/>
            <a:r>
              <a:rPr lang="sv-SE" sz="2400" dirty="0" smtClean="0"/>
              <a:t>Olika nivåer</a:t>
            </a:r>
          </a:p>
          <a:p>
            <a:pPr lvl="2"/>
            <a:r>
              <a:rPr lang="sv-SE" sz="2000" dirty="0" smtClean="0"/>
              <a:t>Globalt nätverk, vi får oftast EN IP adress</a:t>
            </a:r>
          </a:p>
          <a:p>
            <a:pPr lvl="3"/>
            <a:r>
              <a:rPr lang="sv-SE" sz="1800" dirty="0" smtClean="0"/>
              <a:t>Här på skolan har vi </a:t>
            </a:r>
            <a:r>
              <a:rPr lang="sv-SE" sz="1800" b="1" dirty="0" smtClean="0"/>
              <a:t>en</a:t>
            </a:r>
            <a:r>
              <a:rPr lang="sv-SE" sz="1800" dirty="0" smtClean="0"/>
              <a:t> IP adress för att hämta allt vi vill från det som vi kallar </a:t>
            </a:r>
            <a:r>
              <a:rPr lang="sv-SE" sz="1800" b="1" dirty="0" smtClean="0"/>
              <a:t>internet</a:t>
            </a:r>
          </a:p>
          <a:p>
            <a:pPr lvl="2"/>
            <a:r>
              <a:rPr lang="sv-SE" sz="2000" dirty="0" smtClean="0"/>
              <a:t>Lokalt nätverk, En router fixar dynamiska adresser till varje dator</a:t>
            </a:r>
          </a:p>
          <a:p>
            <a:pPr lvl="3"/>
            <a:r>
              <a:rPr lang="sv-SE" sz="1800" dirty="0" smtClean="0"/>
              <a:t>Vi får då en adress till varje dator som kan kommunisera med varandra utan att gå via internet</a:t>
            </a:r>
          </a:p>
          <a:p>
            <a:pPr lvl="3"/>
            <a:r>
              <a:rPr lang="sv-SE" sz="1800" dirty="0" smtClean="0"/>
              <a:t>Men utåt har vi bara en adress</a:t>
            </a:r>
          </a:p>
          <a:p>
            <a:pPr lvl="3"/>
            <a:r>
              <a:rPr lang="sv-SE" sz="1800" dirty="0" smtClean="0"/>
              <a:t>En router, fixar att vi kan ha multipla datorer kopplade till internet, ni har förmodligen en sådan hemma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dirty="0" smtClean="0"/>
              <a:t>Kursupplägg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Internetprotokoll</a:t>
            </a:r>
          </a:p>
        </p:txBody>
      </p:sp>
      <p:sp>
        <p:nvSpPr>
          <p:cNvPr id="76803" name="Platshållare för innehåll 2"/>
          <p:cNvSpPr>
            <a:spLocks noGrp="1"/>
          </p:cNvSpPr>
          <p:nvPr>
            <p:ph idx="4294967295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IPv4</a:t>
            </a:r>
          </a:p>
          <a:p>
            <a:pPr lvl="1"/>
            <a:r>
              <a:rPr lang="sv-SE" sz="2000" dirty="0" smtClean="0"/>
              <a:t>Första riktiga tekniken för att skapa det nätverk vi har idag (internet mm.)</a:t>
            </a:r>
          </a:p>
          <a:p>
            <a:pPr lvl="1"/>
            <a:r>
              <a:rPr lang="sv-SE" sz="2000" dirty="0" smtClean="0"/>
              <a:t>Problem! Med denna teknik kan vi endast ha 4 miljarder unika adresser (32bit)</a:t>
            </a:r>
          </a:p>
          <a:p>
            <a:pPr lvl="1"/>
            <a:r>
              <a:rPr lang="sv-SE" sz="2000" dirty="0" smtClean="0"/>
              <a:t>De har tagit slut</a:t>
            </a:r>
          </a:p>
          <a:p>
            <a:r>
              <a:rPr lang="sv-SE" sz="2400" dirty="0" smtClean="0"/>
              <a:t>IPv6 fixar biffen</a:t>
            </a:r>
          </a:p>
          <a:p>
            <a:pPr lvl="1"/>
            <a:r>
              <a:rPr lang="sv-SE" sz="2000" dirty="0" smtClean="0"/>
              <a:t>128 bitar </a:t>
            </a:r>
          </a:p>
          <a:p>
            <a:pPr lvl="2"/>
            <a:r>
              <a:rPr lang="sv-SE" sz="1800" dirty="0" smtClean="0"/>
              <a:t>Det innebär att </a:t>
            </a:r>
            <a:r>
              <a:rPr lang="sv-SE" sz="1800" b="1" dirty="0" smtClean="0"/>
              <a:t>du</a:t>
            </a:r>
            <a:r>
              <a:rPr lang="sv-SE" sz="1800" dirty="0" smtClean="0"/>
              <a:t> skulle kunna äga ett par miljarder enheter med unika adresser</a:t>
            </a:r>
          </a:p>
          <a:p>
            <a:pPr lvl="2"/>
            <a:r>
              <a:rPr lang="sv-SE" sz="1800" dirty="0" smtClean="0"/>
              <a:t>Trevligt!</a:t>
            </a:r>
          </a:p>
          <a:p>
            <a:pPr lvl="2"/>
            <a:r>
              <a:rPr lang="sv-SE" sz="1800" dirty="0" smtClean="0"/>
              <a:t>Ni har det redan IPv6 i era datorer</a:t>
            </a:r>
          </a:p>
          <a:p>
            <a:pPr lvl="3"/>
            <a:r>
              <a:rPr lang="sv-SE" sz="1600" dirty="0" smtClean="0"/>
              <a:t>Om våra ISP(internet service providers) hade tillåtit detta...</a:t>
            </a:r>
          </a:p>
          <a:p>
            <a:pPr lvl="4"/>
            <a:r>
              <a:rPr lang="sv-SE" sz="1600" dirty="0" smtClean="0"/>
              <a:t>De får mindre kontroll då protokollet ser annorlunda ut</a:t>
            </a:r>
          </a:p>
          <a:p>
            <a:pPr lvl="4"/>
            <a:r>
              <a:rPr lang="sv-SE" sz="1600" dirty="0" smtClean="0"/>
              <a:t>Deras dyra serverlösningar stödjer inte IPv6 än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Transportlagret</a:t>
            </a:r>
          </a:p>
        </p:txBody>
      </p:sp>
      <p:sp>
        <p:nvSpPr>
          <p:cNvPr id="78851" name="Platshållare för innehåll 2"/>
          <p:cNvSpPr>
            <a:spLocks noGrp="1"/>
          </p:cNvSpPr>
          <p:nvPr>
            <p:ph idx="4294967295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Det mest intressanta för programmare</a:t>
            </a:r>
          </a:p>
          <a:p>
            <a:pPr lvl="1"/>
            <a:r>
              <a:rPr lang="sv-SE" dirty="0" smtClean="0"/>
              <a:t>Transmission Control Protocol (TCP)</a:t>
            </a:r>
          </a:p>
          <a:p>
            <a:pPr lvl="1"/>
            <a:r>
              <a:rPr lang="sv-SE" dirty="0" smtClean="0"/>
              <a:t>User Datagram Protocol (UDP)</a:t>
            </a:r>
          </a:p>
          <a:p>
            <a:pPr lvl="1"/>
            <a:r>
              <a:rPr lang="sv-SE" sz="2400" dirty="0" smtClean="0"/>
              <a:t>IPX var innan UDP vårt val, dock är det utdaterat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TCP</a:t>
            </a:r>
          </a:p>
        </p:txBody>
      </p:sp>
      <p:sp>
        <p:nvSpPr>
          <p:cNvPr id="80899" name="Platshållare för innehåll 2"/>
          <p:cNvSpPr>
            <a:spLocks noGrp="1"/>
          </p:cNvSpPr>
          <p:nvPr>
            <p:ph idx="4294967295"/>
          </p:nvPr>
        </p:nvSpPr>
        <p:spPr>
          <a:xfrm>
            <a:off x="428625" y="1092671"/>
            <a:ext cx="8229600" cy="5000625"/>
          </a:xfrm>
        </p:spPr>
        <p:txBody>
          <a:bodyPr anchor="ctr"/>
          <a:lstStyle/>
          <a:p>
            <a:r>
              <a:rPr lang="sv-SE" sz="2800" dirty="0" smtClean="0"/>
              <a:t>Transmission Control Protocol</a:t>
            </a:r>
          </a:p>
          <a:p>
            <a:pPr lvl="1"/>
            <a:r>
              <a:rPr lang="sv-SE" sz="2400" dirty="0" smtClean="0"/>
              <a:t>Kräver att man öppnar och stänger uppkopplingar</a:t>
            </a:r>
          </a:p>
          <a:p>
            <a:pPr lvl="1"/>
            <a:r>
              <a:rPr lang="sv-SE" sz="2400" dirty="0" smtClean="0"/>
              <a:t>Håller rätt på att paket kommer fram i rätt ordning, dubbletter mm</a:t>
            </a:r>
          </a:p>
          <a:p>
            <a:pPr lvl="1"/>
            <a:r>
              <a:rPr lang="sv-SE" sz="2400" dirty="0" smtClean="0"/>
              <a:t>Säkert att skicka paket då vi kan garantera att de kommer fram kompletta (om de kommer fram alls)</a:t>
            </a:r>
          </a:p>
          <a:p>
            <a:pPr lvl="2"/>
            <a:r>
              <a:rPr lang="sv-SE" sz="2000" dirty="0" smtClean="0"/>
              <a:t>Långsammare då detta protokoll har en del overhead innan paketet kommer fram</a:t>
            </a:r>
          </a:p>
          <a:p>
            <a:pPr lvl="2"/>
            <a:r>
              <a:rPr lang="sv-SE" sz="2000" dirty="0" smtClean="0"/>
              <a:t>Fungerar kanon i </a:t>
            </a:r>
            <a:r>
              <a:rPr lang="sv-SE" sz="2000" b="1" dirty="0" smtClean="0"/>
              <a:t>annan mjukvara än spel</a:t>
            </a:r>
          </a:p>
          <a:p>
            <a:pPr lvl="2"/>
            <a:r>
              <a:rPr lang="sv-SE" sz="2000" dirty="0" smtClean="0"/>
              <a:t>Fungerar dåligt i spel då paketen verifieras och tvingas ligga i ordning. Vi lär få en latency på ca 125ms</a:t>
            </a:r>
          </a:p>
          <a:p>
            <a:pPr lvl="3"/>
            <a:r>
              <a:rPr lang="sv-SE" sz="1800" dirty="0" smtClean="0"/>
              <a:t>Ni som spelar CS vet att allt över 50ms börjar bli dåligt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UDP</a:t>
            </a:r>
          </a:p>
        </p:txBody>
      </p:sp>
      <p:sp>
        <p:nvSpPr>
          <p:cNvPr id="82947" name="Platshållare för innehåll 2"/>
          <p:cNvSpPr>
            <a:spLocks noGrp="1"/>
          </p:cNvSpPr>
          <p:nvPr>
            <p:ph idx="4294967295"/>
          </p:nvPr>
        </p:nvSpPr>
        <p:spPr>
          <a:xfrm>
            <a:off x="467544" y="1196752"/>
            <a:ext cx="8229600" cy="4680520"/>
          </a:xfrm>
        </p:spPr>
        <p:txBody>
          <a:bodyPr anchor="ctr"/>
          <a:lstStyle/>
          <a:p>
            <a:r>
              <a:rPr lang="sv-SE" sz="2400" b="1" dirty="0" err="1" smtClean="0"/>
              <a:t>U</a:t>
            </a:r>
            <a:r>
              <a:rPr lang="sv-SE" sz="2400" dirty="0" err="1" smtClean="0"/>
              <a:t>ser</a:t>
            </a:r>
            <a:r>
              <a:rPr lang="sv-SE" sz="2400" dirty="0" smtClean="0"/>
              <a:t> </a:t>
            </a:r>
            <a:r>
              <a:rPr lang="sv-SE" sz="2400" b="1" dirty="0" smtClean="0"/>
              <a:t>D</a:t>
            </a:r>
            <a:r>
              <a:rPr lang="sv-SE" sz="2400" dirty="0" smtClean="0"/>
              <a:t>atagram </a:t>
            </a:r>
            <a:r>
              <a:rPr lang="sv-SE" sz="2400" b="1" dirty="0" err="1" smtClean="0"/>
              <a:t>P</a:t>
            </a:r>
            <a:r>
              <a:rPr lang="sv-SE" sz="2400" dirty="0" err="1" smtClean="0"/>
              <a:t>rotocol</a:t>
            </a:r>
            <a:endParaRPr lang="sv-SE" sz="2400" dirty="0" smtClean="0"/>
          </a:p>
          <a:p>
            <a:pPr lvl="1"/>
            <a:r>
              <a:rPr lang="sv-SE" sz="2000" dirty="0" smtClean="0"/>
              <a:t>Kräver att inte uppkopplingar</a:t>
            </a:r>
          </a:p>
          <a:p>
            <a:pPr lvl="1"/>
            <a:r>
              <a:rPr lang="sv-SE" sz="2000" dirty="0" smtClean="0"/>
              <a:t>Mottagaren måste hålla rätt på att paket kommer fram i rätt ordning, dubbletter mm.</a:t>
            </a:r>
          </a:p>
          <a:p>
            <a:pPr lvl="1"/>
            <a:r>
              <a:rPr lang="sv-SE" sz="2000" dirty="0" smtClean="0"/>
              <a:t>Normalt att paket försvinner (1-5%)</a:t>
            </a:r>
          </a:p>
          <a:p>
            <a:pPr lvl="2"/>
            <a:r>
              <a:rPr lang="sv-SE" sz="1600" dirty="0" smtClean="0"/>
              <a:t>Mindre på LAN (det ni sitter på)</a:t>
            </a:r>
          </a:p>
          <a:p>
            <a:pPr lvl="1"/>
            <a:r>
              <a:rPr lang="sv-SE" sz="2000" dirty="0" smtClean="0"/>
              <a:t>Vi kan inte garantera att paketen kommer fram i rätt ordning</a:t>
            </a:r>
          </a:p>
          <a:p>
            <a:pPr lvl="2"/>
            <a:r>
              <a:rPr lang="sv-SE" sz="1800" dirty="0" smtClean="0"/>
              <a:t>Skickar du: 1,2,3,4,5 kan de komma fram 2,5,3,4,1</a:t>
            </a:r>
          </a:p>
          <a:p>
            <a:pPr lvl="1"/>
            <a:r>
              <a:rPr lang="sv-SE" sz="2000" dirty="0" smtClean="0"/>
              <a:t>Används av spel där latency är det största problemet</a:t>
            </a:r>
          </a:p>
          <a:p>
            <a:pPr lvl="1"/>
            <a:r>
              <a:rPr lang="sv-SE" sz="2000" dirty="0" smtClean="0"/>
              <a:t>Att paket försvinner behöver vi inte bry oss om lika mycket</a:t>
            </a:r>
          </a:p>
          <a:p>
            <a:pPr lvl="2"/>
            <a:r>
              <a:rPr lang="sv-SE" sz="1800" dirty="0" smtClean="0"/>
              <a:t>Om spelaren inte är på exakt korrekt position ”frame 1” får vi förmodligen rätt position ”frame 2” och kan interpolera dit</a:t>
            </a:r>
          </a:p>
          <a:p>
            <a:pPr lvl="2"/>
            <a:r>
              <a:rPr lang="sv-SE" sz="1800" dirty="0" smtClean="0"/>
              <a:t>Vi måste dock skicka ett ”synk” meddelande som vi kan garantera är korrekt för att inte spelarna ska hamna i osync</a:t>
            </a:r>
          </a:p>
          <a:p>
            <a:pPr lvl="3"/>
            <a:r>
              <a:rPr lang="sv-SE" sz="1400" dirty="0" smtClean="0"/>
              <a:t>Var 10e frame</a:t>
            </a:r>
          </a:p>
          <a:p>
            <a:pPr lvl="2"/>
            <a:endParaRPr lang="sv-S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dirty="0" smtClean="0"/>
              <a:t>UDP + TCP?</a:t>
            </a:r>
          </a:p>
        </p:txBody>
      </p:sp>
      <p:sp>
        <p:nvSpPr>
          <p:cNvPr id="82947" name="Platshållare för innehåll 2"/>
          <p:cNvSpPr>
            <a:spLocks noGrp="1"/>
          </p:cNvSpPr>
          <p:nvPr>
            <p:ph idx="4294967295"/>
          </p:nvPr>
        </p:nvSpPr>
        <p:spPr>
          <a:xfrm>
            <a:off x="428625" y="1484784"/>
            <a:ext cx="8229600" cy="4680520"/>
          </a:xfrm>
        </p:spPr>
        <p:txBody>
          <a:bodyPr anchor="ctr"/>
          <a:lstStyle/>
          <a:p>
            <a:r>
              <a:rPr lang="sv-SE" sz="2800" dirty="0" smtClean="0"/>
              <a:t>Kan vi mixa båda? </a:t>
            </a:r>
          </a:p>
          <a:p>
            <a:r>
              <a:rPr lang="sv-SE" sz="2800" dirty="0" smtClean="0"/>
              <a:t>Kort svar: Nej!</a:t>
            </a:r>
          </a:p>
          <a:p>
            <a:r>
              <a:rPr lang="sv-SE" sz="2800" dirty="0" smtClean="0"/>
              <a:t>Långt svar: Jajjemen!</a:t>
            </a:r>
          </a:p>
          <a:p>
            <a:r>
              <a:rPr lang="sv-SE" sz="2800" dirty="0" smtClean="0"/>
              <a:t>Då båda använder sig av IP protokollet i bakgrunden</a:t>
            </a:r>
          </a:p>
          <a:p>
            <a:pPr lvl="1"/>
            <a:r>
              <a:rPr lang="sv-SE" sz="2400" dirty="0" smtClean="0"/>
              <a:t>Risk för kollision</a:t>
            </a:r>
          </a:p>
          <a:p>
            <a:r>
              <a:rPr lang="sv-SE" sz="2800" dirty="0" smtClean="0"/>
              <a:t>Detta kan leda till större packet loss i UDP lagret</a:t>
            </a:r>
          </a:p>
          <a:p>
            <a:pPr lvl="1"/>
            <a:r>
              <a:rPr lang="sv-SE" sz="2400" dirty="0" smtClean="0"/>
              <a:t>Packet loss = paket som försvinner spårlöst</a:t>
            </a:r>
          </a:p>
          <a:p>
            <a:pPr lvl="2"/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Portar</a:t>
            </a:r>
          </a:p>
        </p:txBody>
      </p:sp>
      <p:sp>
        <p:nvSpPr>
          <p:cNvPr id="84995" name="Platshållare för innehåll 2"/>
          <p:cNvSpPr>
            <a:spLocks noGrp="1"/>
          </p:cNvSpPr>
          <p:nvPr>
            <p:ph idx="4294967295"/>
          </p:nvPr>
        </p:nvSpPr>
        <p:spPr>
          <a:xfrm>
            <a:off x="395536" y="2080816"/>
            <a:ext cx="8229600" cy="3220392"/>
          </a:xfrm>
        </p:spPr>
        <p:txBody>
          <a:bodyPr anchor="ctr"/>
          <a:lstStyle/>
          <a:p>
            <a:r>
              <a:rPr lang="sv-SE" dirty="0" smtClean="0"/>
              <a:t>Gör det möjligt att ha flera olika servicar igång samtidigt (applikationer)</a:t>
            </a:r>
          </a:p>
          <a:p>
            <a:pPr lvl="1"/>
            <a:r>
              <a:rPr lang="sv-SE" dirty="0" smtClean="0"/>
              <a:t>Vi måste ha portar</a:t>
            </a:r>
          </a:p>
          <a:p>
            <a:pPr lvl="2"/>
            <a:r>
              <a:rPr lang="sv-SE" dirty="0" smtClean="0"/>
              <a:t>Se det som att din dator är en lägenhetsbyggnad och dina program är enskillda lägenheter</a:t>
            </a:r>
          </a:p>
          <a:p>
            <a:pPr lvl="2"/>
            <a:r>
              <a:rPr lang="sv-SE" dirty="0" smtClean="0"/>
              <a:t>Om vi ska skicka ett brev till någon måste vi veta</a:t>
            </a:r>
          </a:p>
          <a:p>
            <a:pPr lvl="3"/>
            <a:r>
              <a:rPr lang="sv-SE" dirty="0" smtClean="0"/>
              <a:t>1. Vilken byggnad (IP Adress)</a:t>
            </a:r>
          </a:p>
          <a:p>
            <a:pPr lvl="3"/>
            <a:r>
              <a:rPr lang="sv-SE" dirty="0" smtClean="0"/>
              <a:t>2. Vilken lägenhet (Port)</a:t>
            </a:r>
          </a:p>
          <a:p>
            <a:pPr lvl="2"/>
            <a:r>
              <a:rPr lang="sv-SE" dirty="0" smtClean="0"/>
              <a:t>Laglig nerladdning av torrent: Port 45235</a:t>
            </a:r>
          </a:p>
          <a:p>
            <a:pPr lvl="2"/>
            <a:r>
              <a:rPr lang="sv-SE" dirty="0" smtClean="0"/>
              <a:t>Youtube katter: 80 (ja, allt via webbläsaren kör mer eller mindre denna porten)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dirty="0" smtClean="0"/>
              <a:t>Portar #2</a:t>
            </a:r>
          </a:p>
        </p:txBody>
      </p:sp>
      <p:sp>
        <p:nvSpPr>
          <p:cNvPr id="84995" name="Platshållare för innehåll 2"/>
          <p:cNvSpPr>
            <a:spLocks noGrp="1"/>
          </p:cNvSpPr>
          <p:nvPr>
            <p:ph idx="4294967295"/>
          </p:nvPr>
        </p:nvSpPr>
        <p:spPr>
          <a:xfrm>
            <a:off x="374848" y="1936800"/>
            <a:ext cx="8229600" cy="3220392"/>
          </a:xfrm>
        </p:spPr>
        <p:txBody>
          <a:bodyPr anchor="ctr"/>
          <a:lstStyle/>
          <a:p>
            <a:pPr lvl="1"/>
            <a:r>
              <a:rPr lang="sv-SE" dirty="0" smtClean="0"/>
              <a:t>Definieras av ett portnummer (16 bitar)</a:t>
            </a:r>
          </a:p>
          <a:p>
            <a:pPr lvl="1"/>
            <a:r>
              <a:rPr lang="sv-SE" dirty="0" smtClean="0"/>
              <a:t>Låga portnummer (1-1023) reserverade för systemet . Det finns listor på vad de används till</a:t>
            </a:r>
          </a:p>
          <a:p>
            <a:pPr lvl="2"/>
            <a:r>
              <a:rPr lang="sv-SE" dirty="0" smtClean="0"/>
              <a:t>Använd aldrig dessa!</a:t>
            </a:r>
          </a:p>
          <a:p>
            <a:pPr lvl="1"/>
            <a:r>
              <a:rPr lang="sv-SE" dirty="0" smtClean="0"/>
              <a:t>Högre nummer möjliga att ta för egna program</a:t>
            </a:r>
          </a:p>
          <a:p>
            <a:pPr lvl="1"/>
            <a:r>
              <a:rPr lang="sv-SE" dirty="0" smtClean="0"/>
              <a:t>TCP och UDP har olika portar</a:t>
            </a:r>
          </a:p>
          <a:p>
            <a:pPr lvl="2"/>
            <a:r>
              <a:rPr lang="sv-SE" dirty="0" smtClean="0"/>
              <a:t>Half life : Port 60003</a:t>
            </a:r>
          </a:p>
          <a:p>
            <a:pPr lvl="2"/>
            <a:r>
              <a:rPr lang="sv-SE" dirty="0" smtClean="0"/>
              <a:t>Spotify: Port 40632</a:t>
            </a:r>
          </a:p>
          <a:p>
            <a:pPr lvl="2"/>
            <a:r>
              <a:rPr lang="sv-SE" dirty="0" smtClean="0"/>
              <a:t>Laglig nerladdning av torrent: Port 45235</a:t>
            </a:r>
          </a:p>
          <a:p>
            <a:pPr lvl="2"/>
            <a:r>
              <a:rPr lang="sv-SE" dirty="0" smtClean="0"/>
              <a:t>Youtube katter: 80 (http)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 txBox="1">
            <a:spLocks/>
          </p:cNvSpPr>
          <p:nvPr/>
        </p:nvSpPr>
        <p:spPr bwMode="auto">
          <a:xfrm>
            <a:off x="755650" y="0"/>
            <a:ext cx="83883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Sockets</a:t>
            </a:r>
            <a:endParaRPr kumimoji="0" lang="sv-SE" sz="3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428625" y="92868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</a:t>
            </a: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nya bästa vän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Lågnivå</a:t>
            </a:r>
            <a:r>
              <a:rPr kumimoji="0" lang="sv-S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mot nätverkskortet.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sz="2800" dirty="0" smtClean="0">
                <a:latin typeface="+mn-lt"/>
                <a:cs typeface="+mn-cs"/>
              </a:rPr>
              <a:t>Ungefär vad DirectX är för grafikkort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Innebär att </a:t>
            </a:r>
            <a:r>
              <a:rPr kumimoji="0" lang="sv-S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</a:t>
            </a: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måste</a:t>
            </a:r>
            <a:r>
              <a:rPr kumimoji="0" lang="sv-S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läsa på vad de olika sakerna är för sockets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dirty="0" err="1" smtClean="0"/>
              <a:t>Sockets</a:t>
            </a:r>
            <a:endParaRPr lang="sv-SE" dirty="0" smtClean="0"/>
          </a:p>
        </p:txBody>
      </p:sp>
      <p:sp>
        <p:nvSpPr>
          <p:cNvPr id="84995" name="Platshållare för innehåll 2"/>
          <p:cNvSpPr>
            <a:spLocks noGrp="1"/>
          </p:cNvSpPr>
          <p:nvPr>
            <p:ph idx="4294967295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Två typer av </a:t>
            </a:r>
            <a:r>
              <a:rPr lang="sv-SE" dirty="0" err="1" smtClean="0"/>
              <a:t>sockets</a:t>
            </a:r>
            <a:endParaRPr lang="sv-SE" dirty="0" smtClean="0"/>
          </a:p>
          <a:p>
            <a:pPr lvl="1"/>
            <a:r>
              <a:rPr lang="sv-SE" dirty="0" err="1" smtClean="0"/>
              <a:t>Stream</a:t>
            </a:r>
            <a:r>
              <a:rPr lang="sv-SE" dirty="0" smtClean="0"/>
              <a:t> </a:t>
            </a:r>
            <a:r>
              <a:rPr lang="sv-SE" dirty="0" err="1" smtClean="0"/>
              <a:t>socket</a:t>
            </a:r>
            <a:r>
              <a:rPr lang="sv-SE" dirty="0" smtClean="0"/>
              <a:t>. En </a:t>
            </a:r>
            <a:r>
              <a:rPr lang="sv-SE" dirty="0" err="1" smtClean="0"/>
              <a:t>connection</a:t>
            </a:r>
            <a:r>
              <a:rPr lang="sv-SE" dirty="0" smtClean="0"/>
              <a:t> måste etableras innan man skickar och tar emot data. TCP</a:t>
            </a:r>
          </a:p>
          <a:p>
            <a:pPr lvl="1"/>
            <a:r>
              <a:rPr lang="sv-SE" dirty="0" smtClean="0"/>
              <a:t>Datagram </a:t>
            </a:r>
            <a:r>
              <a:rPr lang="sv-SE" dirty="0" err="1" smtClean="0"/>
              <a:t>socket</a:t>
            </a:r>
            <a:r>
              <a:rPr lang="sv-SE" dirty="0" smtClean="0"/>
              <a:t>. Ingen </a:t>
            </a:r>
            <a:r>
              <a:rPr lang="sv-SE" dirty="0" err="1" smtClean="0"/>
              <a:t>connection</a:t>
            </a:r>
            <a:r>
              <a:rPr lang="sv-SE" dirty="0" smtClean="0"/>
              <a:t> behövs. UDP</a:t>
            </a:r>
          </a:p>
          <a:p>
            <a:r>
              <a:rPr lang="sv-SE" dirty="0" smtClean="0"/>
              <a:t>Adress.</a:t>
            </a:r>
          </a:p>
          <a:p>
            <a:pPr lvl="1"/>
            <a:r>
              <a:rPr lang="sv-SE" dirty="0" smtClean="0"/>
              <a:t>En </a:t>
            </a:r>
            <a:r>
              <a:rPr lang="sv-SE" dirty="0" err="1" smtClean="0"/>
              <a:t>socket</a:t>
            </a:r>
            <a:r>
              <a:rPr lang="sv-SE" dirty="0" smtClean="0"/>
              <a:t> innehåller sin egen adressinformation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ubrik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dirty="0" err="1" smtClean="0"/>
              <a:t>Winsock</a:t>
            </a:r>
            <a:r>
              <a:rPr lang="sv-SE" dirty="0" smtClean="0"/>
              <a:t> vs BSD </a:t>
            </a:r>
            <a:r>
              <a:rPr lang="sv-SE" dirty="0" err="1" smtClean="0"/>
              <a:t>sockets</a:t>
            </a:r>
            <a:endParaRPr lang="sv-SE" dirty="0" smtClean="0"/>
          </a:p>
        </p:txBody>
      </p:sp>
      <p:sp>
        <p:nvSpPr>
          <p:cNvPr id="84995" name="Platshållare för innehåll 2"/>
          <p:cNvSpPr>
            <a:spLocks noGrp="1"/>
          </p:cNvSpPr>
          <p:nvPr>
            <p:ph idx="4294967295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Två olika </a:t>
            </a:r>
            <a:r>
              <a:rPr lang="sv-SE" dirty="0" err="1" smtClean="0"/>
              <a:t>implementationer</a:t>
            </a:r>
            <a:r>
              <a:rPr lang="sv-SE" dirty="0" smtClean="0"/>
              <a:t> av </a:t>
            </a:r>
            <a:r>
              <a:rPr lang="sv-SE" dirty="0" err="1" smtClean="0"/>
              <a:t>sockets</a:t>
            </a:r>
            <a:endParaRPr lang="sv-SE" dirty="0" smtClean="0"/>
          </a:p>
          <a:p>
            <a:pPr lvl="1"/>
            <a:r>
              <a:rPr lang="sv-SE" dirty="0" smtClean="0"/>
              <a:t>Kompatibla så att de kan kommunicera utan problem</a:t>
            </a:r>
          </a:p>
          <a:p>
            <a:pPr lvl="1"/>
            <a:r>
              <a:rPr lang="sv-SE" dirty="0" smtClean="0"/>
              <a:t>BSD </a:t>
            </a:r>
            <a:r>
              <a:rPr lang="sv-SE" dirty="0" err="1" smtClean="0"/>
              <a:t>sockets</a:t>
            </a:r>
            <a:r>
              <a:rPr lang="sv-SE" dirty="0" smtClean="0"/>
              <a:t> finns för Windows också, så varför </a:t>
            </a:r>
            <a:r>
              <a:rPr lang="sv-SE" dirty="0" err="1" smtClean="0"/>
              <a:t>WinSock</a:t>
            </a:r>
            <a:r>
              <a:rPr lang="sv-SE" dirty="0" smtClean="0"/>
              <a:t>?</a:t>
            </a:r>
          </a:p>
          <a:p>
            <a:pPr lvl="2"/>
            <a:r>
              <a:rPr lang="sv-SE" dirty="0" smtClean="0"/>
              <a:t>mest använt i spelbranschen…</a:t>
            </a:r>
          </a:p>
          <a:p>
            <a:pPr lvl="1"/>
            <a:r>
              <a:rPr lang="sv-SE" dirty="0" smtClean="0"/>
              <a:t>Vissa skillnader finns</a:t>
            </a:r>
          </a:p>
          <a:p>
            <a:pPr lvl="2"/>
            <a:r>
              <a:rPr lang="sv-SE" dirty="0" smtClean="0"/>
              <a:t>Winsock måste initialiseras och avinitialiseras</a:t>
            </a:r>
          </a:p>
          <a:p>
            <a:pPr lvl="1"/>
            <a:r>
              <a:rPr lang="sv-SE" dirty="0" smtClean="0"/>
              <a:t>”Men BSD sockets är från linux, de måste vara snabbare/bättre” - Nej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Kursupplägg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9 veckor</a:t>
            </a:r>
          </a:p>
          <a:p>
            <a:r>
              <a:rPr lang="sv-SE" dirty="0" smtClean="0"/>
              <a:t>~2 föreläsningar per vecka</a:t>
            </a:r>
          </a:p>
          <a:p>
            <a:r>
              <a:rPr lang="sv-SE" dirty="0" smtClean="0"/>
              <a:t>X uppgifter per vecka (det är vår = röda dagar och dyligt)</a:t>
            </a:r>
          </a:p>
          <a:p>
            <a:r>
              <a:rPr lang="sv-SE" dirty="0" smtClean="0"/>
              <a:t>Ingen tenta</a:t>
            </a:r>
          </a:p>
          <a:p>
            <a:r>
              <a:rPr lang="sv-SE" dirty="0" smtClean="0"/>
              <a:t>FPS projektet är kopplat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dirty="0" smtClean="0"/>
              <a:t>Host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Host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När vi pratar nätverk är det alltid ett program som ska agera Host</a:t>
            </a:r>
          </a:p>
          <a:p>
            <a:r>
              <a:rPr lang="sv-SE" dirty="0" smtClean="0"/>
              <a:t>I spel är det hosten som har allt som ska binda samman klienter</a:t>
            </a:r>
          </a:p>
          <a:p>
            <a:r>
              <a:rPr lang="sv-SE" dirty="0" smtClean="0"/>
              <a:t>Vi måste ha ett mellanlager som tar hand om meddelanden och skickar det till rätt mottagare</a:t>
            </a:r>
          </a:p>
          <a:p>
            <a:r>
              <a:rPr lang="sv-SE" dirty="0" smtClean="0"/>
              <a:t>En Host kan agera klient såklart, det beror på hur ni bygger upp er motor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Host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denna kursen kommer vi att ha en dedikerad host (ett separat program som kör separat)</a:t>
            </a:r>
          </a:p>
          <a:p>
            <a:r>
              <a:rPr lang="sv-SE" dirty="0" smtClean="0"/>
              <a:t>Detta kan såklart vara inbakat i er solution, men med en annan .exe</a:t>
            </a:r>
          </a:p>
          <a:p>
            <a:pPr>
              <a:buNone/>
            </a:pP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dirty="0" smtClean="0"/>
              <a:t>Klient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klient är en applikation som skickar meddelanden till Hosten(servern) och tar emot meddelanden från Hosten</a:t>
            </a:r>
          </a:p>
          <a:p>
            <a:r>
              <a:rPr lang="sv-SE" dirty="0" smtClean="0"/>
              <a:t>I vårt fall kommer vi att fokusera på två klienter och en server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Klientens logik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smtClean="0"/>
              <a:t>Flöde:</a:t>
            </a:r>
          </a:p>
          <a:p>
            <a:pPr lvl="1"/>
            <a:r>
              <a:rPr lang="sv-SE" sz="1800" dirty="0" smtClean="0"/>
              <a:t>Hosten startar</a:t>
            </a:r>
          </a:p>
          <a:p>
            <a:pPr lvl="1"/>
            <a:r>
              <a:rPr lang="sv-SE" sz="2000" dirty="0" smtClean="0"/>
              <a:t>Den ligger sedan och lyssnar på om någon klient vill ansluta</a:t>
            </a:r>
          </a:p>
          <a:p>
            <a:pPr lvl="1"/>
            <a:r>
              <a:rPr lang="sv-SE" sz="2000" dirty="0" smtClean="0"/>
              <a:t>Målet är att hosten aldrig behöver stänga sig</a:t>
            </a:r>
          </a:p>
          <a:p>
            <a:pPr lvl="2"/>
            <a:r>
              <a:rPr lang="sv-SE" sz="1800" dirty="0" smtClean="0"/>
              <a:t>Knepigt när vi utvecklar, men det är vårt mål</a:t>
            </a:r>
          </a:p>
          <a:p>
            <a:pPr lvl="1"/>
            <a:r>
              <a:rPr lang="sv-SE" sz="2000" dirty="0" smtClean="0"/>
              <a:t>En klient startar</a:t>
            </a:r>
          </a:p>
          <a:p>
            <a:pPr lvl="1"/>
            <a:r>
              <a:rPr lang="sv-SE" sz="2000" dirty="0" smtClean="0"/>
              <a:t>Klienten skickar iväg ett meddelande till hosten om att den vill ansluta</a:t>
            </a:r>
          </a:p>
          <a:p>
            <a:pPr lvl="1"/>
            <a:r>
              <a:rPr lang="sv-SE" sz="2000" dirty="0" smtClean="0"/>
              <a:t>Hosten säger Ja/Nej beroende på era faktorer</a:t>
            </a:r>
          </a:p>
          <a:p>
            <a:pPr lvl="2"/>
            <a:r>
              <a:rPr lang="sv-SE" sz="1800" dirty="0" smtClean="0"/>
              <a:t>Kanske är servern full redan?</a:t>
            </a:r>
          </a:p>
          <a:p>
            <a:pPr lvl="1"/>
            <a:r>
              <a:rPr lang="sv-SE" sz="2000" dirty="0" smtClean="0"/>
              <a:t>Klienten hanterar då svaret. Får vi ett nej får vi presentera det för användaren såklart!</a:t>
            </a:r>
          </a:p>
          <a:p>
            <a:pPr lvl="1"/>
            <a:r>
              <a:rPr lang="sv-SE" sz="2000" dirty="0" smtClean="0"/>
              <a:t>Får vi ett ja börjar vi uppkopplingen. </a:t>
            </a:r>
          </a:p>
          <a:p>
            <a:pPr lvl="1"/>
            <a:r>
              <a:rPr lang="sv-SE" sz="2000" dirty="0" smtClean="0"/>
              <a:t>Servern måste skicka all data som behövs för att berätta för klienten hur spelvärlden ser ut</a:t>
            </a:r>
          </a:p>
          <a:p>
            <a:pPr lvl="1"/>
            <a:endParaRPr lang="sv-SE" sz="1800" dirty="0" smtClean="0"/>
          </a:p>
          <a:p>
            <a:endParaRPr lang="sv-SE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smtClean="0"/>
              <a:t>Hur ser det ut i kod, hur sätter vi upp vår solution?</a:t>
            </a:r>
          </a:p>
          <a:p>
            <a:r>
              <a:rPr lang="sv-SE" sz="2000" dirty="0" smtClean="0"/>
              <a:t>I dagsläget har ni en Engine, Game och en hel del annat.</a:t>
            </a:r>
          </a:p>
          <a:p>
            <a:r>
              <a:rPr lang="sv-SE" sz="2000" dirty="0" smtClean="0"/>
              <a:t>Problemet med att vi bara har en game är att vi inte har så bra koll på vad vi ska göra på Servern och vad vi ska göra på Klienten</a:t>
            </a:r>
          </a:p>
          <a:p>
            <a:r>
              <a:rPr lang="sv-SE" sz="2000" dirty="0" smtClean="0"/>
              <a:t>Nej, vi vill inte ha 300 if satser per klass som säger:</a:t>
            </a:r>
          </a:p>
          <a:p>
            <a:pPr>
              <a:buNone/>
            </a:pPr>
            <a:r>
              <a:rPr lang="sv-SE" sz="2000" dirty="0" smtClean="0"/>
              <a:t>If(IsHost())</a:t>
            </a:r>
          </a:p>
          <a:p>
            <a:pPr>
              <a:buNone/>
            </a:pPr>
            <a:r>
              <a:rPr lang="sv-SE" sz="2000" dirty="0" smtClean="0"/>
              <a:t>{</a:t>
            </a:r>
          </a:p>
          <a:p>
            <a:pPr>
              <a:buNone/>
            </a:pPr>
            <a:r>
              <a:rPr lang="sv-SE" sz="2000" dirty="0" smtClean="0"/>
              <a:t>  DoHostStuff()</a:t>
            </a:r>
          </a:p>
          <a:p>
            <a:pPr>
              <a:buNone/>
            </a:pPr>
            <a:r>
              <a:rPr lang="sv-SE" sz="2000" dirty="0" smtClean="0"/>
              <a:t>}</a:t>
            </a:r>
          </a:p>
          <a:p>
            <a:pPr>
              <a:buNone/>
            </a:pPr>
            <a:endParaRPr lang="sv-SE" sz="2000" dirty="0" smtClean="0"/>
          </a:p>
          <a:p>
            <a:r>
              <a:rPr lang="sv-SE" sz="2000" dirty="0" smtClean="0"/>
              <a:t>Det kommer att resultera i en kodbas som kommer att vara omöjlig att underhålla.</a:t>
            </a:r>
          </a:p>
          <a:p>
            <a:pPr lvl="1"/>
            <a:endParaRPr lang="sv-SE" sz="1800" dirty="0" smtClean="0"/>
          </a:p>
          <a:p>
            <a:endParaRPr lang="sv-SE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800" dirty="0" smtClean="0"/>
              <a:t>Det vi vill göra är att dela upp ert Game projekt i tre delar:</a:t>
            </a:r>
          </a:p>
          <a:p>
            <a:pPr lvl="1"/>
            <a:r>
              <a:rPr lang="sv-SE" sz="1400" b="1" dirty="0" smtClean="0"/>
              <a:t>GameShared	</a:t>
            </a:r>
            <a:r>
              <a:rPr lang="sv-SE" sz="1400" dirty="0" smtClean="0"/>
              <a:t>	-&gt; Alla klasser här ska ha prefixet: GShared_</a:t>
            </a:r>
          </a:p>
          <a:p>
            <a:pPr lvl="1"/>
            <a:r>
              <a:rPr lang="sv-SE" sz="1400" b="1" dirty="0" smtClean="0"/>
              <a:t>GameClient</a:t>
            </a:r>
            <a:r>
              <a:rPr lang="sv-SE" sz="1400" dirty="0" smtClean="0"/>
              <a:t>		-&gt;Alla klasser här ska ha prefixet: GClient_</a:t>
            </a:r>
          </a:p>
          <a:p>
            <a:pPr lvl="1"/>
            <a:r>
              <a:rPr lang="sv-SE" sz="1400" b="1" dirty="0" smtClean="0"/>
              <a:t>GameServer	</a:t>
            </a:r>
            <a:r>
              <a:rPr lang="sv-SE" sz="1400" dirty="0" smtClean="0"/>
              <a:t>	-&gt; Alla klasser här ska ha prefixet: GServer_</a:t>
            </a:r>
          </a:p>
          <a:p>
            <a:r>
              <a:rPr lang="sv-SE" sz="1800" dirty="0" smtClean="0"/>
              <a:t>Client och Server ärver från Shared</a:t>
            </a:r>
          </a:p>
          <a:p>
            <a:r>
              <a:rPr lang="sv-SE" sz="1800" dirty="0" smtClean="0"/>
              <a:t>Ex.</a:t>
            </a:r>
          </a:p>
          <a:p>
            <a:pPr>
              <a:buNone/>
            </a:pPr>
            <a:r>
              <a:rPr lang="sv-SE" sz="1800" b="1" dirty="0" smtClean="0"/>
              <a:t>GShared_Charakter </a:t>
            </a:r>
            <a:r>
              <a:rPr lang="sv-SE" sz="1800" dirty="0" smtClean="0"/>
              <a:t>– Här har vi t.ex. Typ och orientation</a:t>
            </a:r>
          </a:p>
          <a:p>
            <a:pPr>
              <a:buNone/>
            </a:pPr>
            <a:r>
              <a:rPr lang="sv-SE" sz="1800" b="1" dirty="0" smtClean="0"/>
              <a:t>GClient_Charakter</a:t>
            </a:r>
            <a:r>
              <a:rPr lang="sv-SE" sz="1800" dirty="0" smtClean="0"/>
              <a:t> – Här har vi att det ska renderas och interpolation. Även att vi flyttar oss. Detta ska dock skickas till hosten som verifierar att vi kan flytta oss</a:t>
            </a:r>
          </a:p>
          <a:p>
            <a:pPr>
              <a:buNone/>
            </a:pPr>
            <a:r>
              <a:rPr lang="sv-SE" sz="1800" b="1" dirty="0" smtClean="0"/>
              <a:t>Gserver_Charakter</a:t>
            </a:r>
            <a:r>
              <a:rPr lang="sv-SE" sz="1800" dirty="0" smtClean="0"/>
              <a:t> – Här har vi den position som ska synkas till andra klienter. Vi verifierar även att vi befinner oss på en valid position</a:t>
            </a:r>
          </a:p>
          <a:p>
            <a:pPr lvl="1"/>
            <a:endParaRPr lang="sv-SE" sz="1400" dirty="0" smtClean="0"/>
          </a:p>
          <a:p>
            <a:r>
              <a:rPr lang="sv-SE" sz="1800" dirty="0" smtClean="0"/>
              <a:t>GameShared</a:t>
            </a:r>
          </a:p>
          <a:p>
            <a:pPr lvl="1"/>
            <a:r>
              <a:rPr lang="sv-SE" sz="1600" dirty="0" smtClean="0"/>
              <a:t>Har all logik som behöver köras på både Servern och Klienten</a:t>
            </a:r>
          </a:p>
          <a:p>
            <a:pPr lvl="2"/>
            <a:r>
              <a:rPr lang="sv-SE" sz="1200" dirty="0" smtClean="0"/>
              <a:t>Spelobjekt med korrekta positioner ska finnas här</a:t>
            </a:r>
          </a:p>
          <a:p>
            <a:r>
              <a:rPr lang="sv-SE" sz="2000" dirty="0" smtClean="0"/>
              <a:t>GameClient</a:t>
            </a:r>
          </a:p>
          <a:p>
            <a:pPr lvl="1"/>
            <a:r>
              <a:rPr lang="sv-SE" sz="1600" dirty="0" smtClean="0"/>
              <a:t>Input, rendering, ljud</a:t>
            </a:r>
          </a:p>
          <a:p>
            <a:r>
              <a:rPr lang="sv-SE" sz="2000" dirty="0" smtClean="0"/>
              <a:t>GameServer</a:t>
            </a:r>
          </a:p>
          <a:p>
            <a:pPr lvl="1"/>
            <a:r>
              <a:rPr lang="sv-SE" sz="1600" dirty="0" smtClean="0"/>
              <a:t>All logik händer här: Script, verifiering av förflyttning</a:t>
            </a:r>
          </a:p>
          <a:p>
            <a:pPr lvl="2"/>
            <a:endParaRPr lang="sv-SE" sz="1400" dirty="0" smtClean="0"/>
          </a:p>
          <a:p>
            <a:endParaRPr lang="sv-SE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smtClean="0"/>
              <a:t>Det är så ni ska sätta upp er solution</a:t>
            </a:r>
          </a:p>
          <a:p>
            <a:endParaRPr lang="sv-SE" sz="2000" dirty="0" smtClean="0"/>
          </a:p>
          <a:p>
            <a:r>
              <a:rPr lang="sv-SE" sz="2400" dirty="0" smtClean="0"/>
              <a:t>WinSockets!</a:t>
            </a:r>
          </a:p>
          <a:p>
            <a:pPr lvl="1"/>
            <a:r>
              <a:rPr lang="sv-SE" sz="2000" dirty="0" smtClean="0"/>
              <a:t>Nu ska vi titta på hur vi kör igång med Sockets</a:t>
            </a:r>
          </a:p>
          <a:p>
            <a:pPr lvl="1"/>
            <a:r>
              <a:rPr lang="sv-SE" sz="2000" dirty="0" smtClean="0"/>
              <a:t>Sockets är det objekt vi använder oss av när vi skickar datan</a:t>
            </a:r>
          </a:p>
          <a:p>
            <a:pPr lvl="1"/>
            <a:r>
              <a:rPr lang="sv-SE" sz="2000" dirty="0" smtClean="0"/>
              <a:t>Innehåller information om vem datan ska skickas till</a:t>
            </a:r>
          </a:p>
          <a:p>
            <a:pPr lvl="1"/>
            <a:endParaRPr lang="sv-SE" sz="2000" dirty="0" smtClean="0"/>
          </a:p>
          <a:p>
            <a:r>
              <a:rPr lang="sv-SE" sz="2400" dirty="0" smtClean="0"/>
              <a:t>Recept</a:t>
            </a:r>
          </a:p>
          <a:p>
            <a:pPr lvl="1"/>
            <a:r>
              <a:rPr lang="sv-SE" sz="2000" dirty="0" smtClean="0"/>
              <a:t>Ett par includes</a:t>
            </a:r>
          </a:p>
          <a:p>
            <a:pPr lvl="1"/>
            <a:r>
              <a:rPr lang="sv-SE" sz="2000" dirty="0" smtClean="0"/>
              <a:t>En lib</a:t>
            </a:r>
          </a:p>
          <a:p>
            <a:pPr lvl="1"/>
            <a:r>
              <a:rPr lang="sv-SE" sz="2000" dirty="0" smtClean="0"/>
              <a:t>Data för att starta upp en session [WSAStartup]</a:t>
            </a:r>
          </a:p>
          <a:p>
            <a:pPr lvl="1"/>
            <a:r>
              <a:rPr lang="sv-SE" sz="2000" dirty="0" smtClean="0"/>
              <a:t>Adress till den server vi ska koppla upp till (IP Adress) [Klient endast]</a:t>
            </a:r>
          </a:p>
          <a:p>
            <a:pPr lvl="1"/>
            <a:r>
              <a:rPr lang="sv-SE" sz="2000" dirty="0" smtClean="0"/>
              <a:t>En socket för att skapa kopplingen</a:t>
            </a:r>
          </a:p>
          <a:p>
            <a:pPr lvl="1">
              <a:buNone/>
            </a:pPr>
            <a:endParaRPr lang="sv-SE" sz="1600" dirty="0" smtClean="0"/>
          </a:p>
          <a:p>
            <a:pPr lvl="2"/>
            <a:endParaRPr lang="sv-SE" sz="1400" dirty="0" smtClean="0"/>
          </a:p>
          <a:p>
            <a:endParaRPr lang="sv-SE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Protokoll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smtClean="0"/>
              <a:t>Ni skickar alltid datan med hjälp av char arrayer. </a:t>
            </a:r>
          </a:p>
          <a:p>
            <a:r>
              <a:rPr lang="sv-SE" sz="2000" dirty="0" smtClean="0"/>
              <a:t>Enkelt att förstå, men klurigare att sätta upp på ett snyggt vis</a:t>
            </a:r>
          </a:p>
          <a:p>
            <a:endParaRPr lang="sv-SE" sz="2000" dirty="0" smtClean="0"/>
          </a:p>
          <a:p>
            <a:r>
              <a:rPr lang="sv-SE" sz="2000" dirty="0" smtClean="0"/>
              <a:t>Vi behöver ett protokoll, vi kan kalla det TGA protokollet</a:t>
            </a:r>
          </a:p>
          <a:p>
            <a:r>
              <a:rPr lang="sv-SE" sz="2000" dirty="0" smtClean="0"/>
              <a:t>Det bestämmer hur och var datan skickas</a:t>
            </a:r>
          </a:p>
          <a:p>
            <a:endParaRPr lang="sv-SE" sz="2000" dirty="0" smtClean="0"/>
          </a:p>
          <a:p>
            <a:endParaRPr lang="sv-SE" sz="2000" dirty="0" smtClean="0"/>
          </a:p>
          <a:p>
            <a:pPr lvl="1"/>
            <a:r>
              <a:rPr lang="sv-SE" sz="1600" dirty="0" smtClean="0"/>
              <a:t>Byte  0x00 är vår typ. Bra att vara kopplat till en enum</a:t>
            </a:r>
          </a:p>
          <a:p>
            <a:pPr lvl="1"/>
            <a:r>
              <a:rPr lang="sv-SE" sz="1600" dirty="0" smtClean="0"/>
              <a:t>TimeStamp är vilken tid vi skickade medelandet som en int</a:t>
            </a:r>
          </a:p>
          <a:p>
            <a:pPr lvl="1"/>
            <a:r>
              <a:rPr lang="sv-SE" sz="1600" dirty="0" smtClean="0"/>
              <a:t>Sender ID är den som skickade meddelandet (en unik klient eller servern)</a:t>
            </a:r>
          </a:p>
          <a:p>
            <a:pPr lvl="1"/>
            <a:r>
              <a:rPr lang="sv-SE" sz="1600" dirty="0" smtClean="0"/>
              <a:t>TargetID  beskriver vilken meddelandet ska till</a:t>
            </a:r>
          </a:p>
          <a:p>
            <a:pPr lvl="1"/>
            <a:r>
              <a:rPr lang="sv-SE" sz="1600" dirty="0" smtClean="0"/>
              <a:t>Message är själva meddelandet, kan vara en sträng eller annat</a:t>
            </a:r>
          </a:p>
          <a:p>
            <a:pPr lvl="1"/>
            <a:endParaRPr lang="sv-SE" sz="1600" dirty="0" smtClean="0"/>
          </a:p>
          <a:p>
            <a:r>
              <a:rPr lang="sv-SE" sz="2000" dirty="0" smtClean="0"/>
              <a:t>Som ni ser måste vi hålla full koll på vad vi skickar då vi ska kunna tolka det både på er dator och på andra som kör ert spel</a:t>
            </a:r>
          </a:p>
          <a:p>
            <a:endParaRPr lang="sv-SE" sz="2000" dirty="0" smtClean="0"/>
          </a:p>
          <a:p>
            <a:pPr lvl="1"/>
            <a:endParaRPr lang="sv-SE" sz="1600" dirty="0" smtClean="0"/>
          </a:p>
          <a:p>
            <a:pPr lvl="2"/>
            <a:endParaRPr lang="sv-SE" sz="1400" dirty="0" smtClean="0"/>
          </a:p>
          <a:p>
            <a:endParaRPr lang="sv-SE" sz="2000" dirty="0"/>
          </a:p>
        </p:txBody>
      </p:sp>
      <p:pic>
        <p:nvPicPr>
          <p:cNvPr id="1026" name="Picture 2" descr="C:\Users\gral1\Desktop\TGAChat protokoll - Labb1.doc [kompatibilitetsläge] - Microsoft Wo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5772150" cy="70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dirty="0" smtClean="0"/>
              <a:t>Poängsättning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Protokoll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r>
              <a:rPr lang="sv-SE" sz="2000" dirty="0" smtClean="0"/>
              <a:t>Vi ska nu göra en chatt!</a:t>
            </a:r>
          </a:p>
          <a:p>
            <a:r>
              <a:rPr lang="sv-SE" sz="2000" dirty="0" smtClean="0"/>
              <a:t>Vi behöver skicka detta ett par gånger innan vi ens kan skicka vår textmeddelande</a:t>
            </a:r>
          </a:p>
          <a:p>
            <a:r>
              <a:rPr lang="sv-SE" sz="2000" dirty="0" smtClean="0"/>
              <a:t>Flödet:</a:t>
            </a:r>
          </a:p>
          <a:p>
            <a:pPr lvl="1"/>
            <a:r>
              <a:rPr lang="sv-SE" sz="1600" dirty="0" smtClean="0"/>
              <a:t>1. Servern startar och börjar lyssna på meddelanden</a:t>
            </a:r>
          </a:p>
          <a:p>
            <a:pPr lvl="1"/>
            <a:r>
              <a:rPr lang="sv-SE" sz="1600" dirty="0" smtClean="0"/>
              <a:t>2. Klienten startar och försöker skicka ett Connect meddelande till servern</a:t>
            </a:r>
          </a:p>
          <a:p>
            <a:pPr lvl="1"/>
            <a:r>
              <a:rPr lang="sv-SE" sz="1600" dirty="0" smtClean="0"/>
              <a:t>3. Servern tar emot meddelanden, verifierar att det är korrekt</a:t>
            </a:r>
          </a:p>
          <a:p>
            <a:pPr lvl="1"/>
            <a:r>
              <a:rPr lang="sv-SE" sz="1600" dirty="0" smtClean="0"/>
              <a:t>4. Servern skickar ett OK meddelande till klienten</a:t>
            </a:r>
          </a:p>
          <a:p>
            <a:pPr lvl="1"/>
            <a:r>
              <a:rPr lang="sv-SE" sz="1600" dirty="0" smtClean="0"/>
              <a:t>5. Servern skickar all data angående vilka andra klienter som är kopplade</a:t>
            </a:r>
          </a:p>
          <a:p>
            <a:pPr lvl="1"/>
            <a:r>
              <a:rPr lang="sv-SE" sz="1600" dirty="0" smtClean="0"/>
              <a:t>6. Klienten tar emot OK meddelandet</a:t>
            </a:r>
          </a:p>
          <a:p>
            <a:pPr lvl="1"/>
            <a:r>
              <a:rPr lang="sv-SE" sz="1600" dirty="0" smtClean="0"/>
              <a:t>7. Klienten tar emot datan angående de andra klienterna</a:t>
            </a:r>
          </a:p>
          <a:p>
            <a:pPr lvl="1"/>
            <a:r>
              <a:rPr lang="sv-SE" sz="1600" dirty="0" smtClean="0"/>
              <a:t>8. Vi är nu connectade och redo att skicka meddelanden</a:t>
            </a:r>
          </a:p>
          <a:p>
            <a:pPr>
              <a:buNone/>
            </a:pPr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pPr lvl="1"/>
            <a:endParaRPr lang="sv-SE" sz="1600" dirty="0" smtClean="0"/>
          </a:p>
          <a:p>
            <a:pPr lvl="2"/>
            <a:endParaRPr lang="sv-SE" sz="1400" dirty="0" smtClean="0"/>
          </a:p>
          <a:p>
            <a:endParaRPr lang="sv-SE" sz="2000" dirty="0"/>
          </a:p>
        </p:txBody>
      </p:sp>
      <p:pic>
        <p:nvPicPr>
          <p:cNvPr id="1026" name="Picture 2" descr="C:\Users\gral1\Desktop\TGAChat protokoll - Labb1.doc [kompatibilitetsläge] - Microsoft Wo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08720"/>
            <a:ext cx="5772150" cy="70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Protokoll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r>
              <a:rPr lang="sv-SE" sz="2000" b="1" dirty="0" smtClean="0"/>
              <a:t>Frågeställningar</a:t>
            </a:r>
          </a:p>
          <a:p>
            <a:r>
              <a:rPr lang="sv-SE" sz="2000" dirty="0" smtClean="0"/>
              <a:t>Vad gör vi om servern inte svarar?</a:t>
            </a:r>
          </a:p>
          <a:p>
            <a:r>
              <a:rPr lang="sv-SE" sz="2000" dirty="0" smtClean="0"/>
              <a:t>Vad gör vi om klienten inte svarar på OK från servern?</a:t>
            </a:r>
          </a:p>
          <a:p>
            <a:r>
              <a:rPr lang="sv-SE" sz="2000" dirty="0" smtClean="0"/>
              <a:t>Vad händer om klienten disconnectar?</a:t>
            </a:r>
          </a:p>
          <a:p>
            <a:r>
              <a:rPr lang="sv-SE" sz="2000" dirty="0" smtClean="0"/>
              <a:t>Vad händer om servern disconnectar?</a:t>
            </a:r>
            <a:endParaRPr lang="sv-SE" sz="1600" dirty="0" smtClean="0"/>
          </a:p>
          <a:p>
            <a:pPr>
              <a:buNone/>
            </a:pPr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pPr lvl="1"/>
            <a:endParaRPr lang="sv-SE" sz="1600" dirty="0" smtClean="0"/>
          </a:p>
          <a:p>
            <a:pPr lvl="2"/>
            <a:endParaRPr lang="sv-SE" sz="1400" dirty="0" smtClean="0"/>
          </a:p>
          <a:p>
            <a:endParaRPr lang="sv-SE" sz="2000" dirty="0"/>
          </a:p>
        </p:txBody>
      </p:sp>
      <p:pic>
        <p:nvPicPr>
          <p:cNvPr id="1026" name="Picture 2" descr="C:\Users\gral1\Desktop\TGAChat protokoll - Labb1.doc [kompatibilitetsläge] - Microsoft Wo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08720"/>
            <a:ext cx="5772150" cy="70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dirty="0" smtClean="0"/>
              <a:t>Uppgift</a:t>
            </a:r>
            <a:br>
              <a:rPr lang="sv-SE" dirty="0" smtClean="0"/>
            </a:br>
            <a:r>
              <a:rPr lang="sv-SE" dirty="0" smtClean="0"/>
              <a:t>Chatt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Chatt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r>
              <a:rPr lang="sv-SE" sz="2000" dirty="0" smtClean="0"/>
              <a:t>Vi ska skapa en chatt med server och klienter</a:t>
            </a:r>
          </a:p>
          <a:p>
            <a:r>
              <a:rPr lang="sv-SE" sz="2000" dirty="0" smtClean="0"/>
              <a:t>För detta behöver vi ett par saker:</a:t>
            </a:r>
          </a:p>
          <a:p>
            <a:r>
              <a:rPr lang="sv-SE" sz="2000" dirty="0" smtClean="0"/>
              <a:t>1. Vi behöver ta reda på hur man skapar upp sockets</a:t>
            </a:r>
          </a:p>
          <a:p>
            <a:pPr lvl="1"/>
            <a:r>
              <a:rPr lang="sv-SE" sz="1600" dirty="0" smtClean="0">
                <a:hlinkClick r:id="rId2"/>
              </a:rPr>
              <a:t>https://msdn.microsoft.com/en-us/library/windows/desktop/ms738545(v=vs.85).aspx</a:t>
            </a:r>
            <a:endParaRPr lang="sv-SE" sz="1600" dirty="0" smtClean="0"/>
          </a:p>
          <a:p>
            <a:pPr lvl="1"/>
            <a:r>
              <a:rPr lang="sv-SE" sz="1600" dirty="0" smtClean="0"/>
              <a:t>Länken är en start, tänk på att ni ska använda UDP och inte TCP</a:t>
            </a:r>
          </a:p>
          <a:p>
            <a:r>
              <a:rPr lang="sv-SE" sz="2000" dirty="0" smtClean="0"/>
              <a:t>2. Vi behöver skapa en projektstruktur som är smidig att arbeta med</a:t>
            </a:r>
          </a:p>
          <a:p>
            <a:pPr lvl="1">
              <a:buNone/>
            </a:pPr>
            <a:endParaRPr lang="sv-SE" sz="16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pPr lvl="1"/>
            <a:endParaRPr lang="sv-SE" sz="1600" dirty="0" smtClean="0"/>
          </a:p>
          <a:p>
            <a:pPr lvl="2"/>
            <a:endParaRPr lang="sv-SE" sz="1400" dirty="0" smtClean="0"/>
          </a:p>
          <a:p>
            <a:endParaRPr lang="sv-SE" sz="2000" dirty="0"/>
          </a:p>
        </p:txBody>
      </p:sp>
      <p:pic>
        <p:nvPicPr>
          <p:cNvPr id="1026" name="Picture 2" descr="C:\Users\gral1\Desktop\TGAChat protokoll - Labb1.doc [kompatibilitetsläge] - Microsoft Wo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908720"/>
            <a:ext cx="5772150" cy="704850"/>
          </a:xfrm>
          <a:prstGeom prst="rect">
            <a:avLst/>
          </a:prstGeom>
          <a:noFill/>
        </p:spPr>
      </p:pic>
      <p:pic>
        <p:nvPicPr>
          <p:cNvPr id="2050" name="Picture 2" descr="C:\Users\gral1\Desktop\Application - Microsoft Visual Studi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005064"/>
            <a:ext cx="409575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Chatt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smtClean="0"/>
              <a:t>Tclient + Tserver + TShared</a:t>
            </a:r>
          </a:p>
          <a:p>
            <a:pPr lvl="1">
              <a:buNone/>
            </a:pPr>
            <a:endParaRPr lang="sv-SE" sz="16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pPr lvl="1"/>
            <a:endParaRPr lang="sv-SE" sz="1600" dirty="0" smtClean="0"/>
          </a:p>
          <a:p>
            <a:pPr lvl="2"/>
            <a:endParaRPr lang="sv-SE" sz="1400" dirty="0" smtClean="0"/>
          </a:p>
          <a:p>
            <a:endParaRPr lang="sv-SE" sz="1400" dirty="0" smtClean="0"/>
          </a:p>
          <a:p>
            <a:endParaRPr lang="sv-SE" sz="1400" dirty="0" smtClean="0"/>
          </a:p>
          <a:p>
            <a:endParaRPr lang="sv-SE" sz="1400" dirty="0" smtClean="0"/>
          </a:p>
          <a:p>
            <a:endParaRPr lang="sv-SE" sz="1400" dirty="0" smtClean="0"/>
          </a:p>
          <a:p>
            <a:endParaRPr lang="sv-SE" sz="1400" dirty="0" smtClean="0"/>
          </a:p>
          <a:p>
            <a:endParaRPr lang="sv-SE" sz="1400" dirty="0" smtClean="0"/>
          </a:p>
          <a:p>
            <a:endParaRPr lang="sv-SE" sz="1400" dirty="0" smtClean="0"/>
          </a:p>
          <a:p>
            <a:r>
              <a:rPr lang="sv-SE" sz="1400" b="1" dirty="0" smtClean="0"/>
              <a:t>Tclient</a:t>
            </a:r>
            <a:r>
              <a:rPr lang="sv-SE" sz="1400" dirty="0" smtClean="0"/>
              <a:t>  är ett körbart projekt – dependar på Tshared</a:t>
            </a:r>
          </a:p>
          <a:p>
            <a:r>
              <a:rPr lang="sv-SE" sz="1400" b="1" dirty="0" smtClean="0"/>
              <a:t>Tserver</a:t>
            </a:r>
            <a:r>
              <a:rPr lang="sv-SE" sz="1400" dirty="0" smtClean="0"/>
              <a:t> är ett körbart projekt – dependar på Tshared</a:t>
            </a:r>
          </a:p>
          <a:p>
            <a:r>
              <a:rPr lang="sv-SE" sz="1400" b="1" dirty="0" smtClean="0"/>
              <a:t>Tshared</a:t>
            </a:r>
            <a:r>
              <a:rPr lang="sv-SE" sz="1400" dirty="0" smtClean="0"/>
              <a:t> är saker som de båda delar, som meddelande strukturer osv.</a:t>
            </a:r>
          </a:p>
          <a:p>
            <a:r>
              <a:rPr lang="sv-SE" sz="1400" dirty="0" smtClean="0"/>
              <a:t>Sätt upp så båda startar när ni trycker F5, sök ”multiple startup projects”</a:t>
            </a:r>
          </a:p>
          <a:p>
            <a:r>
              <a:rPr lang="sv-SE" sz="1400" dirty="0" smtClean="0"/>
              <a:t>Självklart ska shared kompileras till en \Lib mapp</a:t>
            </a:r>
          </a:p>
          <a:p>
            <a:r>
              <a:rPr lang="sv-SE" sz="1400" dirty="0" smtClean="0"/>
              <a:t>Självklar ska både klienten och servern kompileras till en \Workbed (eller bin) mapp</a:t>
            </a:r>
            <a:endParaRPr lang="sv-SE" sz="2000" dirty="0"/>
          </a:p>
        </p:txBody>
      </p:sp>
      <p:pic>
        <p:nvPicPr>
          <p:cNvPr id="3074" name="Picture 2" descr="C:\Users\gral1\Desktop\Application - Microsoft Visual Studio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3096344" cy="3314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>Frågor</a:t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69634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Läxa 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“Networking and Online Games - Chapter 4” (finns i mappen)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4C4946"/>
                </a:solidFill>
              </a:rPr>
              <a:t>avsnitt 4.2-4.3, sid 47-67</a:t>
            </a:r>
            <a:r>
              <a:rPr lang="sv-SE" sz="2000" dirty="0" smtClean="0">
                <a:solidFill>
                  <a:srgbClr val="4C4946"/>
                </a:solidFill>
              </a:rPr>
              <a:t>.</a:t>
            </a:r>
          </a:p>
          <a:p>
            <a:pPr lvl="1">
              <a:spcBef>
                <a:spcPct val="50000"/>
              </a:spcBef>
              <a:buNone/>
            </a:pPr>
            <a:endParaRPr lang="sv-SE" sz="2000" dirty="0" smtClean="0">
              <a:solidFill>
                <a:srgbClr val="4C4946"/>
              </a:solidFill>
            </a:endParaRP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dirty="0" smtClean="0"/>
              <a:t>Låt oss ta en titt på uppgiften</a:t>
            </a:r>
            <a:br>
              <a:rPr lang="sv-SE" dirty="0" smtClean="0"/>
            </a:br>
            <a:r>
              <a:rPr lang="sv-SE" smtClean="0"/>
              <a:t>Till Torsdag</a:t>
            </a:r>
            <a:br>
              <a:rPr lang="sv-SE" smtClean="0"/>
            </a:br>
            <a:r>
              <a:rPr lang="sv-SE" smtClean="0"/>
              <a:t>Glöm ej saab i eftermiddag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ubrik 1"/>
          <p:cNvSpPr>
            <a:spLocks noGrp="1"/>
          </p:cNvSpPr>
          <p:nvPr>
            <p:ph type="title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Poängsättning</a:t>
            </a:r>
          </a:p>
        </p:txBody>
      </p:sp>
      <p:sp>
        <p:nvSpPr>
          <p:cNvPr id="22530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Uppgifter: 24 poäng 8 uppgifter à 3 poäng</a:t>
            </a:r>
          </a:p>
          <a:p>
            <a:pPr lvl="1"/>
            <a:r>
              <a:rPr lang="sv-SE" dirty="0" smtClean="0"/>
              <a:t>G: 16 alternativt 80% av uppgifterna avklarade (6)</a:t>
            </a:r>
          </a:p>
          <a:p>
            <a:pPr lvl="2"/>
            <a:r>
              <a:rPr lang="sv-SE" dirty="0" smtClean="0"/>
              <a:t>Plus projektet</a:t>
            </a:r>
          </a:p>
          <a:p>
            <a:pPr lvl="2"/>
            <a:r>
              <a:rPr lang="sv-SE" dirty="0" smtClean="0"/>
              <a:t>Plus närvaro</a:t>
            </a:r>
          </a:p>
          <a:p>
            <a:pPr lvl="1"/>
            <a:r>
              <a:rPr lang="sv-SE" dirty="0" smtClean="0"/>
              <a:t>VG: 19</a:t>
            </a:r>
          </a:p>
          <a:p>
            <a:pPr lvl="2"/>
            <a:r>
              <a:rPr lang="sv-SE" dirty="0" smtClean="0"/>
              <a:t>Plus projektet</a:t>
            </a:r>
          </a:p>
          <a:p>
            <a:pPr lvl="2"/>
            <a:r>
              <a:rPr lang="sv-SE" dirty="0" smtClean="0"/>
              <a:t>Plus närvaro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dirty="0" smtClean="0"/>
              <a:t>Kursmoment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ubrik 1"/>
          <p:cNvSpPr>
            <a:spLocks noGrp="1"/>
          </p:cNvSpPr>
          <p:nvPr>
            <p:ph type="title"/>
          </p:nvPr>
        </p:nvSpPr>
        <p:spPr>
          <a:xfrm>
            <a:off x="755650" y="0"/>
            <a:ext cx="9288463" cy="785813"/>
          </a:xfrm>
        </p:spPr>
        <p:txBody>
          <a:bodyPr/>
          <a:lstStyle/>
          <a:p>
            <a:r>
              <a:rPr lang="sv-SE" smtClean="0"/>
              <a:t>Kursmoment</a:t>
            </a:r>
          </a:p>
        </p:txBody>
      </p:sp>
      <p:sp>
        <p:nvSpPr>
          <p:cNvPr id="2662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Fundamentalt om nätverk</a:t>
            </a:r>
          </a:p>
          <a:p>
            <a:pPr lvl="1"/>
            <a:r>
              <a:rPr lang="sv-SE" sz="2000" dirty="0" smtClean="0"/>
              <a:t>Sockets, protokoll, handskakning, client/server. Didikerat/P2P</a:t>
            </a:r>
          </a:p>
          <a:p>
            <a:r>
              <a:rPr lang="sv-SE" sz="2400" dirty="0" smtClean="0"/>
              <a:t>Medelanden: sätt att skicka</a:t>
            </a:r>
          </a:p>
          <a:p>
            <a:r>
              <a:rPr lang="sv-SE" sz="2400" dirty="0" smtClean="0"/>
              <a:t>Latency problem </a:t>
            </a:r>
          </a:p>
          <a:p>
            <a:r>
              <a:rPr lang="sv-SE" sz="2400" dirty="0" smtClean="0"/>
              <a:t>Prediction (förutsägelse)</a:t>
            </a:r>
          </a:p>
          <a:p>
            <a:r>
              <a:rPr lang="sv-SE" sz="2400" dirty="0" smtClean="0"/>
              <a:t>Andra lösningar, vad använder AAA, iii, i</a:t>
            </a:r>
          </a:p>
          <a:p>
            <a:r>
              <a:rPr lang="sv-SE" sz="2400" dirty="0" smtClean="0"/>
              <a:t>Fusk</a:t>
            </a:r>
          </a:p>
          <a:p>
            <a:r>
              <a:rPr lang="sv-SE" sz="2400" dirty="0" smtClean="0"/>
              <a:t>Optimeringar</a:t>
            </a:r>
          </a:p>
        </p:txBody>
      </p:sp>
      <p:pic>
        <p:nvPicPr>
          <p:cNvPr id="1026" name="Picture 2" descr="C:\Users\gral1\Desktop\UnableToJo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5013176"/>
            <a:ext cx="2657475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dirty="0" smtClean="0"/>
              <a:t>Förväntningar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ubrik 1"/>
          <p:cNvSpPr>
            <a:spLocks noGrp="1"/>
          </p:cNvSpPr>
          <p:nvPr>
            <p:ph type="title"/>
          </p:nvPr>
        </p:nvSpPr>
        <p:spPr>
          <a:xfrm>
            <a:off x="755650" y="0"/>
            <a:ext cx="8388350" cy="785813"/>
          </a:xfrm>
        </p:spPr>
        <p:txBody>
          <a:bodyPr/>
          <a:lstStyle/>
          <a:p>
            <a:r>
              <a:rPr lang="sv-SE" smtClean="0"/>
              <a:t>Förväntningar</a:t>
            </a:r>
          </a:p>
        </p:txBody>
      </p:sp>
      <p:sp>
        <p:nvSpPr>
          <p:cNvPr id="3072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Förstå hur man skriver nätverksspel och vad det finns för problem</a:t>
            </a:r>
          </a:p>
          <a:p>
            <a:r>
              <a:rPr lang="sv-SE" sz="2400" dirty="0" smtClean="0"/>
              <a:t>Förstå vad som krävs för att släppa ett spel med nätverk</a:t>
            </a:r>
          </a:p>
          <a:p>
            <a:r>
              <a:rPr lang="sv-SE" sz="2400" dirty="0" smtClean="0"/>
              <a:t>Förstå varför företag väljer att göra nätverkade spel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3125</TotalTime>
  <Words>2165</Words>
  <Application>Microsoft Office PowerPoint</Application>
  <PresentationFormat>Bildspel på skärmen (4:3)</PresentationFormat>
  <Paragraphs>377</Paragraphs>
  <Slides>46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46</vt:i4>
      </vt:variant>
    </vt:vector>
  </HeadingPairs>
  <TitlesOfParts>
    <vt:vector size="47" baseType="lpstr">
      <vt:lpstr>TGA</vt:lpstr>
      <vt:lpstr>Applicerad Nätverksprogrammering   </vt:lpstr>
      <vt:lpstr>Kursupplägg</vt:lpstr>
      <vt:lpstr>Kursupplägg</vt:lpstr>
      <vt:lpstr>Poängsättning</vt:lpstr>
      <vt:lpstr>Poängsättning</vt:lpstr>
      <vt:lpstr>Kursmoment</vt:lpstr>
      <vt:lpstr>Kursmoment</vt:lpstr>
      <vt:lpstr>Förväntningar</vt:lpstr>
      <vt:lpstr>Förväntningar</vt:lpstr>
      <vt:lpstr>Material</vt:lpstr>
      <vt:lpstr>Material</vt:lpstr>
      <vt:lpstr>NÄTVERK – let’s begin</vt:lpstr>
      <vt:lpstr>Nätverk</vt:lpstr>
      <vt:lpstr>Nätverk</vt:lpstr>
      <vt:lpstr>Nätverk</vt:lpstr>
      <vt:lpstr>Lösning</vt:lpstr>
      <vt:lpstr>OSImodellen</vt:lpstr>
      <vt:lpstr>Internetprotokoll</vt:lpstr>
      <vt:lpstr>Internetprotokoll</vt:lpstr>
      <vt:lpstr>Internetprotokoll</vt:lpstr>
      <vt:lpstr>Transportlagret</vt:lpstr>
      <vt:lpstr>TCP</vt:lpstr>
      <vt:lpstr>UDP</vt:lpstr>
      <vt:lpstr>UDP + TCP?</vt:lpstr>
      <vt:lpstr>Portar</vt:lpstr>
      <vt:lpstr>Portar #2</vt:lpstr>
      <vt:lpstr>Bild 27</vt:lpstr>
      <vt:lpstr>Sockets</vt:lpstr>
      <vt:lpstr>Winsock vs BSD sockets</vt:lpstr>
      <vt:lpstr>Host</vt:lpstr>
      <vt:lpstr>Host</vt:lpstr>
      <vt:lpstr>Host</vt:lpstr>
      <vt:lpstr>Klient</vt:lpstr>
      <vt:lpstr>Klient</vt:lpstr>
      <vt:lpstr>Klientens logik</vt:lpstr>
      <vt:lpstr>KOD</vt:lpstr>
      <vt:lpstr>KOD</vt:lpstr>
      <vt:lpstr>KOD</vt:lpstr>
      <vt:lpstr>Protokoll</vt:lpstr>
      <vt:lpstr>Protokoll</vt:lpstr>
      <vt:lpstr>Protokoll</vt:lpstr>
      <vt:lpstr>Uppgift Chatt</vt:lpstr>
      <vt:lpstr>Chatt</vt:lpstr>
      <vt:lpstr>Chatt</vt:lpstr>
      <vt:lpstr> Frågor </vt:lpstr>
      <vt:lpstr>Låt oss ta en titt på uppgiften Till Torsdag Glöm ej saab i eftermiddag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gral1</cp:lastModifiedBy>
  <cp:revision>369</cp:revision>
  <dcterms:created xsi:type="dcterms:W3CDTF">2008-09-10T13:08:22Z</dcterms:created>
  <dcterms:modified xsi:type="dcterms:W3CDTF">2017-02-14T08:06:51Z</dcterms:modified>
</cp:coreProperties>
</file>