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04" r:id="rId2"/>
    <p:sldId id="349" r:id="rId3"/>
    <p:sldId id="322" r:id="rId4"/>
    <p:sldId id="288" r:id="rId5"/>
    <p:sldId id="337" r:id="rId6"/>
    <p:sldId id="323" r:id="rId7"/>
    <p:sldId id="324" r:id="rId8"/>
    <p:sldId id="327" r:id="rId9"/>
    <p:sldId id="328" r:id="rId10"/>
    <p:sldId id="330" r:id="rId11"/>
    <p:sldId id="331" r:id="rId12"/>
    <p:sldId id="332" r:id="rId13"/>
    <p:sldId id="334" r:id="rId14"/>
    <p:sldId id="350" r:id="rId15"/>
    <p:sldId id="351" r:id="rId16"/>
    <p:sldId id="338" r:id="rId17"/>
    <p:sldId id="339" r:id="rId18"/>
    <p:sldId id="340" r:id="rId19"/>
    <p:sldId id="341" r:id="rId20"/>
    <p:sldId id="343" r:id="rId21"/>
    <p:sldId id="344" r:id="rId22"/>
    <p:sldId id="345" r:id="rId23"/>
    <p:sldId id="346" r:id="rId24"/>
    <p:sldId id="352" r:id="rId25"/>
    <p:sldId id="347" r:id="rId26"/>
    <p:sldId id="348" r:id="rId27"/>
    <p:sldId id="305" r:id="rId28"/>
  </p:sldIdLst>
  <p:sldSz cx="9144000" cy="6858000" type="screen4x3"/>
  <p:notesSz cx="6858000" cy="9144000"/>
  <p:defaultTextStyle>
    <a:defPPr>
      <a:defRPr lang="sv-S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6238" autoAdjust="0"/>
  </p:normalViewPr>
  <p:slideViewPr>
    <p:cSldViewPr>
      <p:cViewPr>
        <p:scale>
          <a:sx n="106" d="100"/>
          <a:sy n="106" d="100"/>
        </p:scale>
        <p:origin x="-1764" y="-2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B888E70-4B7F-4E40-97F4-230FA200273B}" type="datetimeFigureOut">
              <a:rPr lang="sv-SE"/>
              <a:pPr>
                <a:defRPr/>
              </a:pPr>
              <a:t>2017-02-16</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sv-SE" noProof="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4697DD8-A9F8-400F-8D4A-D67F6902FAD0}" type="slidenum">
              <a:rPr lang="sv-SE"/>
              <a:pPr>
                <a:defRPr/>
              </a:pPr>
              <a:t>‹#›</a:t>
            </a:fld>
            <a:endParaRPr lang="sv-S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5362"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Platshållare för bildnumm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18D3AD5-1942-489E-A455-1179680C0532}" type="slidenum">
              <a:rPr lang="sv-SE" smtClean="0"/>
              <a:pPr>
                <a:defRPr/>
              </a:pPr>
              <a:t>1</a:t>
            </a:fld>
            <a:endParaRPr lang="sv-S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76803"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08CDAC9-E54A-46DA-9E25-EA78BC59C495}" type="slidenum">
              <a:rPr lang="sv-SE" sz="1200">
                <a:latin typeface="+mn-lt"/>
                <a:cs typeface="+mn-cs"/>
              </a:rPr>
              <a:pPr algn="r">
                <a:defRPr/>
              </a:pPr>
              <a:t>10</a:t>
            </a:fld>
            <a:endParaRPr lang="sv-SE"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78851"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928BA03-C5DF-4A42-8923-A4E5629C3A3B}" type="slidenum">
              <a:rPr lang="sv-SE" sz="1200">
                <a:latin typeface="+mn-lt"/>
                <a:cs typeface="+mn-cs"/>
              </a:rPr>
              <a:pPr algn="r">
                <a:defRPr/>
              </a:pPr>
              <a:t>11</a:t>
            </a:fld>
            <a:endParaRPr lang="sv-SE" sz="120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12</a:t>
            </a:fld>
            <a:endParaRPr lang="sv-SE"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7043"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E533A5B-8A44-475C-AFE0-EC802D8CE080}" type="slidenum">
              <a:rPr lang="sv-SE" sz="1200">
                <a:latin typeface="+mn-lt"/>
                <a:cs typeface="+mn-cs"/>
              </a:rPr>
              <a:pPr algn="r">
                <a:defRPr/>
              </a:pPr>
              <a:t>13</a:t>
            </a:fld>
            <a:endParaRPr lang="sv-SE"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14</a:t>
            </a:fld>
            <a:endParaRPr lang="sv-SE" sz="120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15</a:t>
            </a:fld>
            <a:endParaRPr lang="sv-SE" sz="120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7043"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E533A5B-8A44-475C-AFE0-EC802D8CE080}" type="slidenum">
              <a:rPr lang="sv-SE" sz="1200">
                <a:latin typeface="+mn-lt"/>
                <a:cs typeface="+mn-cs"/>
              </a:rPr>
              <a:pPr algn="r">
                <a:defRPr/>
              </a:pPr>
              <a:t>16</a:t>
            </a:fld>
            <a:endParaRPr lang="sv-SE"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17</a:t>
            </a:fld>
            <a:endParaRPr lang="sv-SE"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18</a:t>
            </a:fld>
            <a:endParaRPr lang="sv-SE"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19</a:t>
            </a:fld>
            <a:endParaRPr lang="sv-SE"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58371"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B2A8E21-2964-441C-BB6C-EE78F3BA29DA}" type="slidenum">
              <a:rPr lang="sv-SE" sz="1200">
                <a:latin typeface="+mn-lt"/>
                <a:cs typeface="+mn-cs"/>
              </a:rPr>
              <a:pPr algn="r">
                <a:defRPr/>
              </a:pPr>
              <a:t>2</a:t>
            </a:fld>
            <a:endParaRPr lang="sv-SE" sz="1200">
              <a:latin typeface="+mn-lt"/>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20</a:t>
            </a:fld>
            <a:endParaRPr lang="sv-SE" sz="120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21</a:t>
            </a:fld>
            <a:endParaRPr lang="sv-SE" sz="1200">
              <a:latin typeface="+mn-lt"/>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22</a:t>
            </a:fld>
            <a:endParaRPr lang="sv-SE" sz="1200">
              <a:latin typeface="+mn-lt"/>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23</a:t>
            </a:fld>
            <a:endParaRPr lang="sv-SE" sz="1200">
              <a:latin typeface="+mn-lt"/>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24</a:t>
            </a:fld>
            <a:endParaRPr lang="sv-SE" sz="1200">
              <a:latin typeface="+mn-lt"/>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8089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4289525-A1DA-48BC-BE52-13B4FB2ACBF9}" type="slidenum">
              <a:rPr lang="sv-SE" sz="1200">
                <a:latin typeface="+mn-lt"/>
                <a:cs typeface="+mn-cs"/>
              </a:rPr>
              <a:pPr algn="r">
                <a:defRPr/>
              </a:pPr>
              <a:t>25</a:t>
            </a:fld>
            <a:endParaRPr lang="sv-SE" sz="1200">
              <a:latin typeface="+mn-lt"/>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54274"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Platshållare för bildnumm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82E5D4-12ED-475D-BE05-63A4A5157A20}" type="slidenum">
              <a:rPr lang="sv-SE" smtClean="0"/>
              <a:pPr fontAlgn="base">
                <a:spcBef>
                  <a:spcPct val="0"/>
                </a:spcBef>
                <a:spcAft>
                  <a:spcPct val="0"/>
                </a:spcAft>
                <a:defRPr/>
              </a:pPr>
              <a:t>26</a:t>
            </a:fld>
            <a:endParaRPr lang="sv-S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TextEdit="1"/>
          </p:cNvSpPr>
          <p:nvPr>
            <p:ph type="sldImg"/>
          </p:nvPr>
        </p:nvSpPr>
        <p:spPr bwMode="auto">
          <a:noFill/>
          <a:ln>
            <a:solidFill>
              <a:srgbClr val="000000"/>
            </a:solidFill>
            <a:miter lim="800000"/>
            <a:headEnd/>
            <a:tailEnd/>
          </a:ln>
        </p:spPr>
      </p:sp>
      <p:sp>
        <p:nvSpPr>
          <p:cNvPr id="5632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58371"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B2A8E21-2964-441C-BB6C-EE78F3BA29DA}" type="slidenum">
              <a:rPr lang="sv-SE" sz="1200">
                <a:latin typeface="+mn-lt"/>
                <a:cs typeface="+mn-cs"/>
              </a:rPr>
              <a:pPr algn="r">
                <a:defRPr/>
              </a:pPr>
              <a:t>3</a:t>
            </a:fld>
            <a:endParaRPr lang="sv-SE" sz="120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9458"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BDC5C9-A135-4F66-AF08-4E7F60682562}" type="slidenum">
              <a:rPr lang="sv-SE" smtClean="0"/>
              <a:pPr fontAlgn="base">
                <a:spcBef>
                  <a:spcPct val="0"/>
                </a:spcBef>
                <a:spcAft>
                  <a:spcPct val="0"/>
                </a:spcAft>
                <a:defRPr/>
              </a:pPr>
              <a:t>4</a:t>
            </a:fld>
            <a:endParaRPr lang="sv-S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58371"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B2A8E21-2964-441C-BB6C-EE78F3BA29DA}" type="slidenum">
              <a:rPr lang="sv-SE" sz="1200">
                <a:latin typeface="+mn-lt"/>
                <a:cs typeface="+mn-cs"/>
              </a:rPr>
              <a:pPr algn="r">
                <a:defRPr/>
              </a:pPr>
              <a:t>5</a:t>
            </a:fld>
            <a:endParaRPr lang="sv-SE" sz="120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6041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3941297-356C-4EC1-BAB0-F7C6F8503C68}" type="slidenum">
              <a:rPr lang="sv-SE" sz="1200">
                <a:latin typeface="+mn-lt"/>
                <a:cs typeface="+mn-cs"/>
              </a:rPr>
              <a:pPr algn="r">
                <a:defRPr/>
              </a:pPr>
              <a:t>6</a:t>
            </a:fld>
            <a:endParaRPr lang="sv-SE"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62467"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B061CD1-1BD5-4FEA-AF95-22A38FE5B873}" type="slidenum">
              <a:rPr lang="sv-SE" sz="1200">
                <a:latin typeface="+mn-lt"/>
                <a:cs typeface="+mn-cs"/>
              </a:rPr>
              <a:pPr algn="r">
                <a:defRPr/>
              </a:pPr>
              <a:t>7</a:t>
            </a:fld>
            <a:endParaRPr lang="sv-SE"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68611"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D435270-DB33-4AED-A98E-2D2431213E03}" type="slidenum">
              <a:rPr lang="sv-SE" sz="1200">
                <a:latin typeface="+mn-lt"/>
                <a:cs typeface="+mn-cs"/>
              </a:rPr>
              <a:pPr algn="r">
                <a:defRPr/>
              </a:pPr>
              <a:t>8</a:t>
            </a:fld>
            <a:endParaRPr lang="sv-SE"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7065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Platshållare för bildnumm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1A804F3-19D3-47F8-9219-8551A4F26807}" type="slidenum">
              <a:rPr lang="sv-SE" sz="1200">
                <a:latin typeface="+mn-lt"/>
                <a:cs typeface="+mn-cs"/>
              </a:rPr>
              <a:pPr algn="r">
                <a:defRPr/>
              </a:pPr>
              <a:t>9</a:t>
            </a:fld>
            <a:endParaRPr lang="sv-SE" sz="120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lvl1pPr>
              <a:defRPr/>
            </a:lvl1pPr>
          </a:lstStyle>
          <a:p>
            <a:pPr>
              <a:defRPr/>
            </a:pPr>
            <a:fld id="{96F28E06-CEC8-471C-A926-3E930330D9C2}" type="datetimeFigureOut">
              <a:rPr lang="sv-SE"/>
              <a:pPr>
                <a:defRPr/>
              </a:pPr>
              <a:t>2017-02-16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4C92047B-86CD-492C-9A89-C07A5AE63E7F}" type="slidenum">
              <a:rPr lang="sv-SE"/>
              <a:pPr>
                <a:defRPr/>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364CC6EC-9179-409D-8D7D-8AC63688A98B}" type="datetimeFigureOut">
              <a:rPr lang="sv-SE"/>
              <a:pPr>
                <a:defRPr/>
              </a:pPr>
              <a:t>2017-02-16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F35F83BA-13D4-4515-84CC-21FE28B6BC9E}" type="slidenum">
              <a:rPr lang="sv-SE"/>
              <a:pPr>
                <a:defRPr/>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0101EF47-C173-49EE-A19B-58E22B483D90}" type="datetimeFigureOut">
              <a:rPr lang="sv-SE"/>
              <a:pPr>
                <a:defRPr/>
              </a:pPr>
              <a:t>2017-02-16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305F4DEA-C5D9-435D-BBB7-7D145202B373}" type="slidenum">
              <a:rPr lang="sv-SE"/>
              <a:pPr>
                <a:defRPr/>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lvl1pPr>
              <a:defRPr/>
            </a:lvl1pPr>
          </a:lstStyle>
          <a:p>
            <a:pPr>
              <a:defRPr/>
            </a:pPr>
            <a:fld id="{BBFC944A-D526-4057-84CE-0FF59B6DA8A7}" type="datetimeFigureOut">
              <a:rPr lang="sv-SE"/>
              <a:pPr>
                <a:defRPr/>
              </a:pPr>
              <a:t>2017-02-16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4B8742B6-0462-4EED-8DFE-52A3CD8C24A0}" type="slidenum">
              <a:rPr lang="sv-SE"/>
              <a:pPr>
                <a:defRPr/>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lvl1pPr>
              <a:defRPr/>
            </a:lvl1pPr>
          </a:lstStyle>
          <a:p>
            <a:pPr>
              <a:defRPr/>
            </a:pPr>
            <a:fld id="{D1BB7BDA-813A-44BE-867F-A22CF6E04FB8}" type="datetimeFigureOut">
              <a:rPr lang="sv-SE"/>
              <a:pPr>
                <a:defRPr/>
              </a:pPr>
              <a:t>2017-02-16</a:t>
            </a:fld>
            <a:endParaRPr lang="sv-SE"/>
          </a:p>
        </p:txBody>
      </p:sp>
      <p:sp>
        <p:nvSpPr>
          <p:cNvPr id="5" name="Platshållare för sidfot 4"/>
          <p:cNvSpPr>
            <a:spLocks noGrp="1"/>
          </p:cNvSpPr>
          <p:nvPr>
            <p:ph type="ftr" sz="quarter" idx="11"/>
          </p:nvPr>
        </p:nvSpPr>
        <p:spPr/>
        <p:txBody>
          <a:bodyPr/>
          <a:lstStyle>
            <a:lvl1pPr>
              <a:defRPr/>
            </a:lvl1pPr>
          </a:lstStyle>
          <a:p>
            <a:pPr>
              <a:defRPr/>
            </a:pPr>
            <a:endParaRPr lang="sv-SE"/>
          </a:p>
        </p:txBody>
      </p:sp>
      <p:sp>
        <p:nvSpPr>
          <p:cNvPr id="6" name="Platshållare för bildnummer 5"/>
          <p:cNvSpPr>
            <a:spLocks noGrp="1"/>
          </p:cNvSpPr>
          <p:nvPr>
            <p:ph type="sldNum" sz="quarter" idx="12"/>
          </p:nvPr>
        </p:nvSpPr>
        <p:spPr/>
        <p:txBody>
          <a:bodyPr/>
          <a:lstStyle>
            <a:lvl1pPr>
              <a:defRPr/>
            </a:lvl1pPr>
          </a:lstStyle>
          <a:p>
            <a:pPr>
              <a:defRPr/>
            </a:pPr>
            <a:fld id="{7F0F003C-A3D6-4A30-96C7-129C06DBECDC}" type="slidenum">
              <a:rPr lang="sv-SE"/>
              <a:pPr>
                <a:defRPr/>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3"/>
          <p:cNvSpPr>
            <a:spLocks noGrp="1"/>
          </p:cNvSpPr>
          <p:nvPr>
            <p:ph type="dt" sz="half" idx="10"/>
          </p:nvPr>
        </p:nvSpPr>
        <p:spPr/>
        <p:txBody>
          <a:bodyPr/>
          <a:lstStyle>
            <a:lvl1pPr>
              <a:defRPr/>
            </a:lvl1pPr>
          </a:lstStyle>
          <a:p>
            <a:pPr>
              <a:defRPr/>
            </a:pPr>
            <a:fld id="{02A4D1F7-DE7D-4750-A2C7-6060B5AD85E6}" type="datetimeFigureOut">
              <a:rPr lang="sv-SE"/>
              <a:pPr>
                <a:defRPr/>
              </a:pPr>
              <a:t>2017-02-16</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C8D1C5EC-DB5E-4AB9-AC49-AC6EAE96A3F0}" type="slidenum">
              <a:rPr lang="sv-SE"/>
              <a:pPr>
                <a:defRPr/>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3"/>
          <p:cNvSpPr>
            <a:spLocks noGrp="1"/>
          </p:cNvSpPr>
          <p:nvPr>
            <p:ph type="dt" sz="half" idx="10"/>
          </p:nvPr>
        </p:nvSpPr>
        <p:spPr/>
        <p:txBody>
          <a:bodyPr/>
          <a:lstStyle>
            <a:lvl1pPr>
              <a:defRPr/>
            </a:lvl1pPr>
          </a:lstStyle>
          <a:p>
            <a:pPr>
              <a:defRPr/>
            </a:pPr>
            <a:fld id="{D0088CD6-7E29-4673-9997-B55FC0FA8865}" type="datetimeFigureOut">
              <a:rPr lang="sv-SE"/>
              <a:pPr>
                <a:defRPr/>
              </a:pPr>
              <a:t>2017-02-16</a:t>
            </a:fld>
            <a:endParaRPr lang="sv-SE"/>
          </a:p>
        </p:txBody>
      </p:sp>
      <p:sp>
        <p:nvSpPr>
          <p:cNvPr id="8" name="Platshållare för sidfot 4"/>
          <p:cNvSpPr>
            <a:spLocks noGrp="1"/>
          </p:cNvSpPr>
          <p:nvPr>
            <p:ph type="ftr" sz="quarter" idx="11"/>
          </p:nvPr>
        </p:nvSpPr>
        <p:spPr/>
        <p:txBody>
          <a:bodyPr/>
          <a:lstStyle>
            <a:lvl1pPr>
              <a:defRPr/>
            </a:lvl1pPr>
          </a:lstStyle>
          <a:p>
            <a:pPr>
              <a:defRPr/>
            </a:pPr>
            <a:endParaRPr lang="sv-SE"/>
          </a:p>
        </p:txBody>
      </p:sp>
      <p:sp>
        <p:nvSpPr>
          <p:cNvPr id="9" name="Platshållare för bildnummer 5"/>
          <p:cNvSpPr>
            <a:spLocks noGrp="1"/>
          </p:cNvSpPr>
          <p:nvPr>
            <p:ph type="sldNum" sz="quarter" idx="12"/>
          </p:nvPr>
        </p:nvSpPr>
        <p:spPr/>
        <p:txBody>
          <a:bodyPr/>
          <a:lstStyle>
            <a:lvl1pPr>
              <a:defRPr/>
            </a:lvl1pPr>
          </a:lstStyle>
          <a:p>
            <a:pPr>
              <a:defRPr/>
            </a:pPr>
            <a:fld id="{3CB22D9B-429F-47C0-8E85-E2F6E8384701}" type="slidenum">
              <a:rPr lang="sv-SE"/>
              <a:pPr>
                <a:defRPr/>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3"/>
          <p:cNvSpPr>
            <a:spLocks noGrp="1"/>
          </p:cNvSpPr>
          <p:nvPr>
            <p:ph type="dt" sz="half" idx="10"/>
          </p:nvPr>
        </p:nvSpPr>
        <p:spPr/>
        <p:txBody>
          <a:bodyPr/>
          <a:lstStyle>
            <a:lvl1pPr>
              <a:defRPr/>
            </a:lvl1pPr>
          </a:lstStyle>
          <a:p>
            <a:pPr>
              <a:defRPr/>
            </a:pPr>
            <a:fld id="{5F2E7346-B989-4BB1-AA37-71EB5AA7A6BF}" type="datetimeFigureOut">
              <a:rPr lang="sv-SE"/>
              <a:pPr>
                <a:defRPr/>
              </a:pPr>
              <a:t>2017-02-16</a:t>
            </a:fld>
            <a:endParaRPr lang="sv-SE"/>
          </a:p>
        </p:txBody>
      </p:sp>
      <p:sp>
        <p:nvSpPr>
          <p:cNvPr id="4" name="Platshållare för sidfot 4"/>
          <p:cNvSpPr>
            <a:spLocks noGrp="1"/>
          </p:cNvSpPr>
          <p:nvPr>
            <p:ph type="ftr" sz="quarter" idx="11"/>
          </p:nvPr>
        </p:nvSpPr>
        <p:spPr/>
        <p:txBody>
          <a:bodyPr/>
          <a:lstStyle>
            <a:lvl1pPr>
              <a:defRPr/>
            </a:lvl1pPr>
          </a:lstStyle>
          <a:p>
            <a:pPr>
              <a:defRPr/>
            </a:pPr>
            <a:endParaRPr lang="sv-SE"/>
          </a:p>
        </p:txBody>
      </p:sp>
      <p:sp>
        <p:nvSpPr>
          <p:cNvPr id="5" name="Platshållare för bildnummer 5"/>
          <p:cNvSpPr>
            <a:spLocks noGrp="1"/>
          </p:cNvSpPr>
          <p:nvPr>
            <p:ph type="sldNum" sz="quarter" idx="12"/>
          </p:nvPr>
        </p:nvSpPr>
        <p:spPr/>
        <p:txBody>
          <a:bodyPr/>
          <a:lstStyle>
            <a:lvl1pPr>
              <a:defRPr/>
            </a:lvl1pPr>
          </a:lstStyle>
          <a:p>
            <a:pPr>
              <a:defRPr/>
            </a:pPr>
            <a:fld id="{A3A96F44-DF2F-4270-945F-CDE14D4A6468}" type="slidenum">
              <a:rPr lang="sv-SE"/>
              <a:pPr>
                <a:defRPr/>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3"/>
          <p:cNvSpPr>
            <a:spLocks noGrp="1"/>
          </p:cNvSpPr>
          <p:nvPr>
            <p:ph type="dt" sz="half" idx="10"/>
          </p:nvPr>
        </p:nvSpPr>
        <p:spPr/>
        <p:txBody>
          <a:bodyPr/>
          <a:lstStyle>
            <a:lvl1pPr>
              <a:defRPr/>
            </a:lvl1pPr>
          </a:lstStyle>
          <a:p>
            <a:pPr>
              <a:defRPr/>
            </a:pPr>
            <a:fld id="{87B4BA1C-93B3-4300-9A25-3F877124E64D}" type="datetimeFigureOut">
              <a:rPr lang="sv-SE"/>
              <a:pPr>
                <a:defRPr/>
              </a:pPr>
              <a:t>2017-02-16</a:t>
            </a:fld>
            <a:endParaRPr lang="sv-SE"/>
          </a:p>
        </p:txBody>
      </p:sp>
      <p:sp>
        <p:nvSpPr>
          <p:cNvPr id="3" name="Platshållare för sidfot 4"/>
          <p:cNvSpPr>
            <a:spLocks noGrp="1"/>
          </p:cNvSpPr>
          <p:nvPr>
            <p:ph type="ftr" sz="quarter" idx="11"/>
          </p:nvPr>
        </p:nvSpPr>
        <p:spPr/>
        <p:txBody>
          <a:bodyPr/>
          <a:lstStyle>
            <a:lvl1pPr>
              <a:defRPr/>
            </a:lvl1pPr>
          </a:lstStyle>
          <a:p>
            <a:pPr>
              <a:defRPr/>
            </a:pPr>
            <a:endParaRPr lang="sv-SE"/>
          </a:p>
        </p:txBody>
      </p:sp>
      <p:sp>
        <p:nvSpPr>
          <p:cNvPr id="4" name="Platshållare för bildnummer 5"/>
          <p:cNvSpPr>
            <a:spLocks noGrp="1"/>
          </p:cNvSpPr>
          <p:nvPr>
            <p:ph type="sldNum" sz="quarter" idx="12"/>
          </p:nvPr>
        </p:nvSpPr>
        <p:spPr/>
        <p:txBody>
          <a:bodyPr/>
          <a:lstStyle>
            <a:lvl1pPr>
              <a:defRPr/>
            </a:lvl1pPr>
          </a:lstStyle>
          <a:p>
            <a:pPr>
              <a:defRPr/>
            </a:pPr>
            <a:fld id="{E0429BAE-65E9-4CB6-8F8C-F9488062750B}" type="slidenum">
              <a:rPr lang="sv-SE"/>
              <a:pPr>
                <a:defRPr/>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pPr>
              <a:defRPr/>
            </a:pPr>
            <a:fld id="{CE335C9A-5CB4-4DA5-ABB5-0BFBFEF43D06}" type="datetimeFigureOut">
              <a:rPr lang="sv-SE"/>
              <a:pPr>
                <a:defRPr/>
              </a:pPr>
              <a:t>2017-02-16</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5D084023-C97B-498C-AF10-57D401581E4F}" type="slidenum">
              <a:rPr lang="sv-SE"/>
              <a:pPr>
                <a:defRPr/>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sv-SE" noProof="0" smtClean="0"/>
              <a:t>Klicka på ikonen för att lägga till en bild</a:t>
            </a:r>
            <a:endParaRPr lang="sv-SE" noProof="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pPr>
              <a:defRPr/>
            </a:pPr>
            <a:fld id="{C8C9F715-8ACB-467F-99AC-8D16B593B24D}" type="datetimeFigureOut">
              <a:rPr lang="sv-SE"/>
              <a:pPr>
                <a:defRPr/>
              </a:pPr>
              <a:t>2017-02-16</a:t>
            </a:fld>
            <a:endParaRPr lang="sv-SE"/>
          </a:p>
        </p:txBody>
      </p:sp>
      <p:sp>
        <p:nvSpPr>
          <p:cNvPr id="6" name="Platshållare för sidfot 4"/>
          <p:cNvSpPr>
            <a:spLocks noGrp="1"/>
          </p:cNvSpPr>
          <p:nvPr>
            <p:ph type="ftr" sz="quarter" idx="11"/>
          </p:nvPr>
        </p:nvSpPr>
        <p:spPr/>
        <p:txBody>
          <a:bodyPr/>
          <a:lstStyle>
            <a:lvl1pPr>
              <a:defRPr/>
            </a:lvl1pPr>
          </a:lstStyle>
          <a:p>
            <a:pPr>
              <a:defRPr/>
            </a:pPr>
            <a:endParaRPr lang="sv-SE"/>
          </a:p>
        </p:txBody>
      </p:sp>
      <p:sp>
        <p:nvSpPr>
          <p:cNvPr id="7" name="Platshållare för bildnummer 5"/>
          <p:cNvSpPr>
            <a:spLocks noGrp="1"/>
          </p:cNvSpPr>
          <p:nvPr>
            <p:ph type="sldNum" sz="quarter" idx="12"/>
          </p:nvPr>
        </p:nvSpPr>
        <p:spPr/>
        <p:txBody>
          <a:bodyPr/>
          <a:lstStyle>
            <a:lvl1pPr>
              <a:defRPr/>
            </a:lvl1pPr>
          </a:lstStyle>
          <a:p>
            <a:pPr>
              <a:defRPr/>
            </a:pPr>
            <a:fld id="{87FD1173-1DB9-4279-8A6B-BB0CE3175FAF}" type="slidenum">
              <a:rPr lang="sv-SE"/>
              <a:pPr>
                <a:defRPr/>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Platshållare för rubrik 1"/>
          <p:cNvSpPr>
            <a:spLocks noGrp="1"/>
          </p:cNvSpPr>
          <p:nvPr>
            <p:ph type="title"/>
          </p:nvPr>
        </p:nvSpPr>
        <p:spPr bwMode="auto">
          <a:xfrm>
            <a:off x="785813" y="0"/>
            <a:ext cx="8358187" cy="763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sv-SE" smtClean="0"/>
              <a:t>Slide-topic</a:t>
            </a:r>
          </a:p>
        </p:txBody>
      </p:sp>
      <p:sp>
        <p:nvSpPr>
          <p:cNvPr id="1027" name="Platshållare för text 2"/>
          <p:cNvSpPr>
            <a:spLocks noGrp="1"/>
          </p:cNvSpPr>
          <p:nvPr>
            <p:ph type="body" idx="1"/>
          </p:nvPr>
        </p:nvSpPr>
        <p:spPr bwMode="auto">
          <a:xfrm>
            <a:off x="214313" y="785813"/>
            <a:ext cx="8715375" cy="5786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4" name="Platshållare för datum 3"/>
          <p:cNvSpPr>
            <a:spLocks noGrp="1"/>
          </p:cNvSpPr>
          <p:nvPr>
            <p:ph type="dt" sz="half" idx="2"/>
          </p:nvPr>
        </p:nvSpPr>
        <p:spPr>
          <a:xfrm>
            <a:off x="214313" y="6572250"/>
            <a:ext cx="1714500" cy="28575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F8E08FE0-815B-4420-AE92-D3DB95F140A7}" type="datetimeFigureOut">
              <a:rPr lang="sv-SE"/>
              <a:pPr>
                <a:defRPr/>
              </a:pPr>
              <a:t>2017-02-16</a:t>
            </a:fld>
            <a:endParaRPr lang="sv-SE"/>
          </a:p>
        </p:txBody>
      </p:sp>
      <p:sp>
        <p:nvSpPr>
          <p:cNvPr id="5" name="Platshållare för sidfot 4"/>
          <p:cNvSpPr>
            <a:spLocks noGrp="1"/>
          </p:cNvSpPr>
          <p:nvPr>
            <p:ph type="ftr" sz="quarter" idx="3"/>
          </p:nvPr>
        </p:nvSpPr>
        <p:spPr>
          <a:xfrm>
            <a:off x="2173288" y="6572250"/>
            <a:ext cx="2327275" cy="285750"/>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sv-SE"/>
          </a:p>
        </p:txBody>
      </p:sp>
      <p:sp>
        <p:nvSpPr>
          <p:cNvPr id="6" name="Platshållare för bildnummer 5"/>
          <p:cNvSpPr>
            <a:spLocks noGrp="1"/>
          </p:cNvSpPr>
          <p:nvPr>
            <p:ph type="sldNum" sz="quarter" idx="4"/>
          </p:nvPr>
        </p:nvSpPr>
        <p:spPr>
          <a:xfrm>
            <a:off x="4714875" y="6572250"/>
            <a:ext cx="1714500" cy="28575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FD45D613-7C5D-4210-A198-3E7A4EF6706F}" type="slidenum">
              <a:rPr lang="sv-SE"/>
              <a:pPr>
                <a:defRPr/>
              </a:pPr>
              <a:t>‹#›</a:t>
            </a:fld>
            <a:endParaRPr lang="sv-SE"/>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rtl="0" eaLnBrk="0" fontAlgn="base" hangingPunct="0">
        <a:spcBef>
          <a:spcPct val="0"/>
        </a:spcBef>
        <a:spcAft>
          <a:spcPct val="0"/>
        </a:spcAft>
        <a:defRPr sz="3200" kern="1200">
          <a:solidFill>
            <a:srgbClr val="4D4D4D"/>
          </a:solidFill>
          <a:latin typeface="+mj-lt"/>
          <a:ea typeface="+mj-ea"/>
          <a:cs typeface="+mj-cs"/>
        </a:defRPr>
      </a:lvl1pPr>
      <a:lvl2pPr algn="l" rtl="0" eaLnBrk="0" fontAlgn="base" hangingPunct="0">
        <a:spcBef>
          <a:spcPct val="0"/>
        </a:spcBef>
        <a:spcAft>
          <a:spcPct val="0"/>
        </a:spcAft>
        <a:defRPr sz="3200">
          <a:solidFill>
            <a:srgbClr val="4D4D4D"/>
          </a:solidFill>
          <a:latin typeface="Calibri" pitchFamily="34" charset="0"/>
        </a:defRPr>
      </a:lvl2pPr>
      <a:lvl3pPr algn="l" rtl="0" eaLnBrk="0" fontAlgn="base" hangingPunct="0">
        <a:spcBef>
          <a:spcPct val="0"/>
        </a:spcBef>
        <a:spcAft>
          <a:spcPct val="0"/>
        </a:spcAft>
        <a:defRPr sz="3200">
          <a:solidFill>
            <a:srgbClr val="4D4D4D"/>
          </a:solidFill>
          <a:latin typeface="Calibri" pitchFamily="34" charset="0"/>
        </a:defRPr>
      </a:lvl3pPr>
      <a:lvl4pPr algn="l" rtl="0" eaLnBrk="0" fontAlgn="base" hangingPunct="0">
        <a:spcBef>
          <a:spcPct val="0"/>
        </a:spcBef>
        <a:spcAft>
          <a:spcPct val="0"/>
        </a:spcAft>
        <a:defRPr sz="3200">
          <a:solidFill>
            <a:srgbClr val="4D4D4D"/>
          </a:solidFill>
          <a:latin typeface="Calibri" pitchFamily="34" charset="0"/>
        </a:defRPr>
      </a:lvl4pPr>
      <a:lvl5pPr algn="l" rtl="0" eaLnBrk="0" fontAlgn="base" hangingPunct="0">
        <a:spcBef>
          <a:spcPct val="0"/>
        </a:spcBef>
        <a:spcAft>
          <a:spcPct val="0"/>
        </a:spcAft>
        <a:defRPr sz="3200">
          <a:solidFill>
            <a:srgbClr val="4D4D4D"/>
          </a:solidFill>
          <a:latin typeface="Calibri" pitchFamily="34" charset="0"/>
        </a:defRPr>
      </a:lvl5pPr>
      <a:lvl6pPr marL="457200" algn="l" rtl="0" eaLnBrk="1" fontAlgn="base" hangingPunct="1">
        <a:spcBef>
          <a:spcPct val="0"/>
        </a:spcBef>
        <a:spcAft>
          <a:spcPct val="0"/>
        </a:spcAft>
        <a:defRPr sz="3200">
          <a:solidFill>
            <a:srgbClr val="4D4D4D"/>
          </a:solidFill>
          <a:latin typeface="Calibri" pitchFamily="34" charset="0"/>
        </a:defRPr>
      </a:lvl6pPr>
      <a:lvl7pPr marL="914400" algn="l" rtl="0" eaLnBrk="1" fontAlgn="base" hangingPunct="1">
        <a:spcBef>
          <a:spcPct val="0"/>
        </a:spcBef>
        <a:spcAft>
          <a:spcPct val="0"/>
        </a:spcAft>
        <a:defRPr sz="3200">
          <a:solidFill>
            <a:srgbClr val="4D4D4D"/>
          </a:solidFill>
          <a:latin typeface="Calibri" pitchFamily="34" charset="0"/>
        </a:defRPr>
      </a:lvl7pPr>
      <a:lvl8pPr marL="1371600" algn="l" rtl="0" eaLnBrk="1" fontAlgn="base" hangingPunct="1">
        <a:spcBef>
          <a:spcPct val="0"/>
        </a:spcBef>
        <a:spcAft>
          <a:spcPct val="0"/>
        </a:spcAft>
        <a:defRPr sz="3200">
          <a:solidFill>
            <a:srgbClr val="4D4D4D"/>
          </a:solidFill>
          <a:latin typeface="Calibri" pitchFamily="34" charset="0"/>
        </a:defRPr>
      </a:lvl8pPr>
      <a:lvl9pPr marL="1828800" algn="l" rtl="0" eaLnBrk="1" fontAlgn="base" hangingPunct="1">
        <a:spcBef>
          <a:spcPct val="0"/>
        </a:spcBef>
        <a:spcAft>
          <a:spcPct val="0"/>
        </a:spcAft>
        <a:defRPr sz="3200">
          <a:solidFill>
            <a:srgbClr val="4D4D4D"/>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se/"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ools.ietf.org/html/rfc791"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mailto:Christian.Thuresson@thegameassembly.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mailto:gustav@thegameassembly.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hatsmyip.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rtlCol="0">
            <a:normAutofit/>
          </a:bodyPr>
          <a:lstStyle/>
          <a:p>
            <a:pPr eaLnBrk="1" hangingPunct="1">
              <a:buFont typeface="Arial" pitchFamily="34" charset="0"/>
              <a:buNone/>
              <a:defRPr/>
            </a:pPr>
            <a:r>
              <a:rPr lang="en-US" dirty="0" smtClean="0"/>
              <a:t> </a:t>
            </a:r>
          </a:p>
        </p:txBody>
      </p:sp>
      <p:sp>
        <p:nvSpPr>
          <p:cNvPr id="14338" name="Rectangle 13"/>
          <p:cNvSpPr>
            <a:spLocks noGrp="1" noChangeArrowheads="1"/>
          </p:cNvSpPr>
          <p:nvPr>
            <p:ph type="ctrTitle"/>
          </p:nvPr>
        </p:nvSpPr>
        <p:spPr>
          <a:xfrm>
            <a:off x="616024" y="1412776"/>
            <a:ext cx="7772400" cy="2100262"/>
          </a:xfrm>
          <a:noFill/>
        </p:spPr>
        <p:txBody>
          <a:bodyPr wrap="none"/>
          <a:lstStyle/>
          <a:p>
            <a:pPr algn="ctr" eaLnBrk="1" hangingPunct="1"/>
            <a:r>
              <a:rPr lang="sv-SE" dirty="0" smtClean="0">
                <a:solidFill>
                  <a:schemeClr val="tx1"/>
                </a:solidFill>
              </a:rPr>
              <a:t>Nätverk för spel</a:t>
            </a:r>
            <a:r>
              <a:rPr lang="sv-SE" dirty="0" smtClean="0">
                <a:solidFill>
                  <a:srgbClr val="1C1C1C"/>
                </a:solidFill>
              </a:rPr>
              <a:t/>
            </a:r>
            <a:br>
              <a:rPr lang="sv-SE" dirty="0" smtClean="0">
                <a:solidFill>
                  <a:srgbClr val="1C1C1C"/>
                </a:solidFill>
              </a:rPr>
            </a:br>
            <a:r>
              <a:rPr lang="sv-SE" dirty="0" smtClean="0">
                <a:solidFill>
                  <a:srgbClr val="1C1C1C"/>
                </a:solidFill>
              </a:rPr>
              <a:t> </a:t>
            </a:r>
            <a:r>
              <a:rPr lang="sv-SE" sz="2400" dirty="0" smtClean="0">
                <a:solidFill>
                  <a:srgbClr val="1C1C1C"/>
                </a:solidFill>
              </a:rPr>
              <a:t>Lektion 2</a:t>
            </a:r>
            <a:r>
              <a:rPr lang="sv-SE" dirty="0" smtClean="0">
                <a:solidFill>
                  <a:srgbClr val="1C1C1C"/>
                </a:solidFill>
              </a:rPr>
              <a:t>	</a:t>
            </a:r>
            <a:br>
              <a:rPr lang="sv-SE" dirty="0" smtClean="0">
                <a:solidFill>
                  <a:srgbClr val="1C1C1C"/>
                </a:solidFill>
              </a:rPr>
            </a:br>
            <a:endParaRPr lang="sv-SE" dirty="0" smtClean="0"/>
          </a:p>
        </p:txBody>
      </p:sp>
      <p:pic>
        <p:nvPicPr>
          <p:cNvPr id="1026" name="Picture 2" descr="C:\Users\gral1\Desktop\network.png"/>
          <p:cNvPicPr>
            <a:picLocks noChangeAspect="1" noChangeArrowheads="1"/>
          </p:cNvPicPr>
          <p:nvPr/>
        </p:nvPicPr>
        <p:blipFill>
          <a:blip r:embed="rId3" cstate="print"/>
          <a:srcRect/>
          <a:stretch>
            <a:fillRect/>
          </a:stretch>
        </p:blipFill>
        <p:spPr bwMode="auto">
          <a:xfrm>
            <a:off x="2843808" y="2852936"/>
            <a:ext cx="3251200" cy="3251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ubrik 1"/>
          <p:cNvSpPr>
            <a:spLocks noGrp="1"/>
          </p:cNvSpPr>
          <p:nvPr>
            <p:ph type="title" idx="4294967295"/>
          </p:nvPr>
        </p:nvSpPr>
        <p:spPr>
          <a:xfrm>
            <a:off x="755650" y="0"/>
            <a:ext cx="8388350" cy="785813"/>
          </a:xfrm>
        </p:spPr>
        <p:txBody>
          <a:bodyPr/>
          <a:lstStyle/>
          <a:p>
            <a:pPr eaLnBrk="1" hangingPunct="1"/>
            <a:r>
              <a:rPr lang="sv-SE" smtClean="0"/>
              <a:t>NAT, problem</a:t>
            </a:r>
          </a:p>
        </p:txBody>
      </p:sp>
      <p:sp>
        <p:nvSpPr>
          <p:cNvPr id="75779" name="Platshållare för innehåll 2"/>
          <p:cNvSpPr>
            <a:spLocks noGrp="1"/>
          </p:cNvSpPr>
          <p:nvPr>
            <p:ph idx="4294967295"/>
          </p:nvPr>
        </p:nvSpPr>
        <p:spPr>
          <a:xfrm>
            <a:off x="411163" y="1125166"/>
            <a:ext cx="8264525" cy="1655762"/>
          </a:xfrm>
        </p:spPr>
        <p:txBody>
          <a:bodyPr anchor="ctr"/>
          <a:lstStyle/>
          <a:p>
            <a:pPr eaLnBrk="1" hangingPunct="1"/>
            <a:r>
              <a:rPr lang="sv-SE" sz="2000" dirty="0" smtClean="0"/>
              <a:t>NAT har många fördelar, men det finns också en del problem. Om man t.ex. försöker köra en gameserver genom en sådan router så krävs oftast att man konfigurerar routern med en explicit mappning mellan extern och privat adress</a:t>
            </a:r>
          </a:p>
          <a:p>
            <a:pPr eaLnBrk="1" hangingPunct="1"/>
            <a:r>
              <a:rPr lang="sv-SE" sz="2000" dirty="0" smtClean="0"/>
              <a:t>Ska vi göra det enkelt för oss har man en server utanför routern, direkt kopplat i IP som är tilldelat från er ISP (telia, bbb osv</a:t>
            </a:r>
            <a:r>
              <a:rPr lang="sv-SE" sz="2000" dirty="0" smtClean="0"/>
              <a:t>.)</a:t>
            </a:r>
          </a:p>
          <a:p>
            <a:pPr eaLnBrk="1" hangingPunct="1"/>
            <a:r>
              <a:rPr lang="sv-SE" sz="2000" dirty="0" smtClean="0"/>
              <a:t>Detta problemet sitter vi med här på skolan</a:t>
            </a:r>
            <a:endParaRPr lang="sv-SE" sz="2000" dirty="0" smtClean="0"/>
          </a:p>
        </p:txBody>
      </p:sp>
      <p:pic>
        <p:nvPicPr>
          <p:cNvPr id="75781" name="Picture 5"/>
          <p:cNvPicPr>
            <a:picLocks noChangeAspect="1" noChangeArrowheads="1"/>
          </p:cNvPicPr>
          <p:nvPr/>
        </p:nvPicPr>
        <p:blipFill>
          <a:blip r:embed="rId3" cstate="print"/>
          <a:srcRect/>
          <a:stretch>
            <a:fillRect/>
          </a:stretch>
        </p:blipFill>
        <p:spPr bwMode="auto">
          <a:xfrm>
            <a:off x="2051720" y="3645024"/>
            <a:ext cx="4799473" cy="28100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ubrik 1"/>
          <p:cNvSpPr>
            <a:spLocks noGrp="1"/>
          </p:cNvSpPr>
          <p:nvPr>
            <p:ph type="title" idx="4294967295"/>
          </p:nvPr>
        </p:nvSpPr>
        <p:spPr>
          <a:xfrm>
            <a:off x="755650" y="0"/>
            <a:ext cx="8388350" cy="785813"/>
          </a:xfrm>
        </p:spPr>
        <p:txBody>
          <a:bodyPr/>
          <a:lstStyle/>
          <a:p>
            <a:pPr eaLnBrk="1" hangingPunct="1"/>
            <a:r>
              <a:rPr lang="sv-SE" smtClean="0"/>
              <a:t>DHCP</a:t>
            </a:r>
          </a:p>
        </p:txBody>
      </p:sp>
      <p:sp>
        <p:nvSpPr>
          <p:cNvPr id="77827" name="Platshållare för innehåll 2"/>
          <p:cNvSpPr>
            <a:spLocks noGrp="1"/>
          </p:cNvSpPr>
          <p:nvPr>
            <p:ph idx="4294967295"/>
          </p:nvPr>
        </p:nvSpPr>
        <p:spPr>
          <a:xfrm>
            <a:off x="411163" y="836613"/>
            <a:ext cx="8264525" cy="4897437"/>
          </a:xfrm>
        </p:spPr>
        <p:txBody>
          <a:bodyPr anchor="ctr"/>
          <a:lstStyle/>
          <a:p>
            <a:pPr eaLnBrk="1" hangingPunct="1"/>
            <a:r>
              <a:rPr lang="sv-SE" sz="2400" dirty="0" smtClean="0"/>
              <a:t>DHCP, Dynamic Host Configuration Protocol, är ett sätt att tilldela IP-adresser ”efter behov”. En central </a:t>
            </a:r>
            <a:r>
              <a:rPr lang="sv-SE" sz="2400" dirty="0" smtClean="0"/>
              <a:t>server(eller router) </a:t>
            </a:r>
            <a:r>
              <a:rPr lang="sv-SE" sz="2400" dirty="0" smtClean="0"/>
              <a:t>håller rätt på allokerade adresser så att det inte blir konflikter mellan olika värdar.</a:t>
            </a:r>
          </a:p>
          <a:p>
            <a:pPr eaLnBrk="1" hangingPunct="1"/>
            <a:r>
              <a:rPr lang="sv-SE" sz="2400" dirty="0" smtClean="0"/>
              <a:t>I ett hemmanätverk sker detta ofta på flera nivåer</a:t>
            </a:r>
          </a:p>
          <a:p>
            <a:pPr lvl="1" eaLnBrk="1" hangingPunct="1"/>
            <a:r>
              <a:rPr lang="sv-SE" sz="2000" dirty="0" smtClean="0"/>
              <a:t>Routern får en extern adress av er ISP via deras DHCP</a:t>
            </a:r>
          </a:p>
          <a:p>
            <a:pPr lvl="1" eaLnBrk="1" hangingPunct="1"/>
            <a:r>
              <a:rPr lang="sv-SE" sz="2000" dirty="0" smtClean="0"/>
              <a:t>Dessutom är routern DHCP-server för de privata adresserna</a:t>
            </a:r>
          </a:p>
          <a:p>
            <a:pPr lvl="1" eaLnBrk="1" hangingPunct="1"/>
            <a:endParaRPr lang="sv-SE" sz="2000" dirty="0" smtClean="0"/>
          </a:p>
          <a:p>
            <a:pPr eaLnBrk="1" hangingPunct="1"/>
            <a:r>
              <a:rPr lang="sv-SE" sz="2400" dirty="0" smtClean="0"/>
              <a:t>Detta gör att ni hemma lätt kan koppla på en ny enhet till ert nätverk, och magiskt fungerar det</a:t>
            </a:r>
          </a:p>
          <a:p>
            <a:pPr eaLnBrk="1" hangingPunct="1"/>
            <a:r>
              <a:rPr lang="sv-SE" sz="2400" dirty="0" smtClean="0"/>
              <a:t>Har ni ingen router får ni ställa in ipadresserna själv</a:t>
            </a:r>
            <a:endParaRPr lang="sv-SE"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DNS</a:t>
            </a:r>
          </a:p>
        </p:txBody>
      </p:sp>
      <p:sp>
        <p:nvSpPr>
          <p:cNvPr id="79875" name="Platshållare för innehåll 2"/>
          <p:cNvSpPr>
            <a:spLocks noGrp="1"/>
          </p:cNvSpPr>
          <p:nvPr>
            <p:ph idx="4294967295"/>
          </p:nvPr>
        </p:nvSpPr>
        <p:spPr>
          <a:xfrm>
            <a:off x="411163" y="836613"/>
            <a:ext cx="8264525" cy="4897437"/>
          </a:xfrm>
        </p:spPr>
        <p:txBody>
          <a:bodyPr anchor="ctr"/>
          <a:lstStyle/>
          <a:p>
            <a:pPr eaLnBrk="1" hangingPunct="1"/>
            <a:r>
              <a:rPr lang="sv-SE" sz="2400" dirty="0" smtClean="0"/>
              <a:t>Domännamn är namn i textform som används för att representera IP-adresser.</a:t>
            </a:r>
          </a:p>
          <a:p>
            <a:pPr eaLnBrk="1" hangingPunct="1"/>
            <a:r>
              <a:rPr lang="sv-SE" sz="2400" dirty="0" smtClean="0"/>
              <a:t>DNS, </a:t>
            </a:r>
            <a:r>
              <a:rPr lang="sv-SE" sz="2400" dirty="0" err="1" smtClean="0"/>
              <a:t>Domain</a:t>
            </a:r>
            <a:r>
              <a:rPr lang="sv-SE" sz="2400" dirty="0" smtClean="0"/>
              <a:t> </a:t>
            </a:r>
            <a:r>
              <a:rPr lang="sv-SE" sz="2400" dirty="0" err="1" smtClean="0"/>
              <a:t>Name</a:t>
            </a:r>
            <a:r>
              <a:rPr lang="sv-SE" sz="2400" dirty="0" smtClean="0"/>
              <a:t> System, är en service som sköter översättningen från domännamn till faktiska adresser.</a:t>
            </a:r>
          </a:p>
          <a:p>
            <a:pPr eaLnBrk="1" hangingPunct="1"/>
            <a:endParaRPr lang="sv-SE" sz="2400" dirty="0" smtClean="0"/>
          </a:p>
          <a:p>
            <a:pPr eaLnBrk="1" hangingPunct="1"/>
            <a:endParaRPr lang="sv-SE" sz="2400" dirty="0" smtClean="0"/>
          </a:p>
          <a:p>
            <a:pPr eaLnBrk="1" hangingPunct="1"/>
            <a:r>
              <a:rPr lang="sv-SE" sz="2400" dirty="0" smtClean="0"/>
              <a:t>Detta gör att ni faktiskt kan skriva i er webbläsare: </a:t>
            </a:r>
            <a:r>
              <a:rPr lang="sv-SE" sz="2400" dirty="0" smtClean="0">
                <a:hlinkClick r:id="rId3"/>
              </a:rPr>
              <a:t>www.google.se</a:t>
            </a:r>
            <a:r>
              <a:rPr lang="sv-SE" sz="2400" dirty="0" smtClean="0"/>
              <a:t> och inte </a:t>
            </a:r>
            <a:r>
              <a:rPr lang="sv-SE" sz="2400" dirty="0" smtClean="0"/>
              <a:t>216.58.209.131</a:t>
            </a:r>
          </a:p>
          <a:p>
            <a:pPr eaLnBrk="1" hangingPunct="1"/>
            <a:r>
              <a:rPr lang="sv-SE" sz="2400" dirty="0" smtClean="0"/>
              <a:t>För vem vill komma ihåg det?</a:t>
            </a:r>
          </a:p>
          <a:p>
            <a:pPr eaLnBrk="1" hangingPunct="1"/>
            <a:r>
              <a:rPr lang="sv-SE" sz="2400" dirty="0" smtClean="0"/>
              <a:t>”Gå in på min hemsida! Adressen är </a:t>
            </a:r>
            <a:r>
              <a:rPr lang="sv-SE" sz="2400" dirty="0" smtClean="0"/>
              <a:t>http:// 216.58.209.131”</a:t>
            </a:r>
            <a:endParaRPr lang="sv-SE" sz="2400" dirty="0" smtClean="0"/>
          </a:p>
          <a:p>
            <a:pPr eaLnBrk="1" hangingPunct="1"/>
            <a:endParaRPr lang="sv-SE"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ubrik 1"/>
          <p:cNvSpPr>
            <a:spLocks noGrp="1"/>
          </p:cNvSpPr>
          <p:nvPr>
            <p:ph type="title" idx="4294967295"/>
          </p:nvPr>
        </p:nvSpPr>
        <p:spPr>
          <a:xfrm>
            <a:off x="722313" y="4406900"/>
            <a:ext cx="7772400" cy="1362075"/>
          </a:xfrm>
        </p:spPr>
        <p:txBody>
          <a:bodyPr anchor="t"/>
          <a:lstStyle/>
          <a:p>
            <a:pPr eaLnBrk="1" hangingPunct="1"/>
            <a:r>
              <a:rPr lang="sv-SE" sz="4000" b="1" dirty="0" smtClean="0"/>
              <a:t>Tillbaka till det vi vill göra</a:t>
            </a:r>
          </a:p>
        </p:txBody>
      </p:sp>
      <p:sp>
        <p:nvSpPr>
          <p:cNvPr id="3" name="Platshållare för text 2"/>
          <p:cNvSpPr>
            <a:spLocks noGrp="1"/>
          </p:cNvSpPr>
          <p:nvPr>
            <p:ph type="body" idx="4294967295"/>
          </p:nvPr>
        </p:nvSpPr>
        <p:spPr>
          <a:xfrm>
            <a:off x="722313" y="2906713"/>
            <a:ext cx="7772400" cy="1500187"/>
          </a:xfrm>
        </p:spPr>
        <p:txBody>
          <a:bodyPr rtlCol="0" anchor="b">
            <a:normAutofit/>
          </a:bodyPr>
          <a:lstStyle/>
          <a:p>
            <a:pPr marL="0" indent="0" eaLnBrk="1" fontAlgn="auto" hangingPunct="1">
              <a:spcAft>
                <a:spcPts val="0"/>
              </a:spcAft>
              <a:buFont typeface="Arial" pitchFamily="34" charset="0"/>
              <a:buNone/>
              <a:defRPr/>
            </a:pPr>
            <a:endParaRPr lang="sv-SE" sz="2000">
              <a:solidFill>
                <a:schemeClr val="tx1">
                  <a:tint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Skick / ta emot</a:t>
            </a:r>
          </a:p>
        </p:txBody>
      </p:sp>
      <p:sp>
        <p:nvSpPr>
          <p:cNvPr id="79875" name="Platshållare för innehåll 2"/>
          <p:cNvSpPr>
            <a:spLocks noGrp="1"/>
          </p:cNvSpPr>
          <p:nvPr>
            <p:ph idx="4294967295"/>
          </p:nvPr>
        </p:nvSpPr>
        <p:spPr>
          <a:xfrm>
            <a:off x="411163" y="836613"/>
            <a:ext cx="8264525" cy="4897437"/>
          </a:xfrm>
        </p:spPr>
        <p:txBody>
          <a:bodyPr anchor="ctr"/>
          <a:lstStyle/>
          <a:p>
            <a:pPr eaLnBrk="1" hangingPunct="1"/>
            <a:r>
              <a:rPr lang="sv-SE" sz="2400" dirty="0" smtClean="0"/>
              <a:t>Om ni har provat att skicka era paket för ofta kommer ni ganska snabbt att ”flooda” våra </a:t>
            </a:r>
            <a:r>
              <a:rPr lang="sv-SE" sz="2400" dirty="0" smtClean="0"/>
              <a:t>routers</a:t>
            </a:r>
            <a:endParaRPr lang="sv-SE" sz="2400" dirty="0" smtClean="0"/>
          </a:p>
          <a:p>
            <a:pPr eaLnBrk="1" hangingPunct="1"/>
            <a:r>
              <a:rPr lang="sv-SE" sz="2400" dirty="0" smtClean="0"/>
              <a:t>De jobbar så hårt de kan med att ta hand om era paket, men skickar ni för mycket data kommer routern att börja ”droppa” paket</a:t>
            </a:r>
          </a:p>
          <a:p>
            <a:pPr eaLnBrk="1" hangingPunct="1"/>
            <a:r>
              <a:rPr lang="sv-SE" sz="2400" dirty="0" smtClean="0"/>
              <a:t>Samtidigt kanske ni inte får era paket så fort ni vill (kanske efter 2 sekunder)</a:t>
            </a:r>
          </a:p>
          <a:p>
            <a:pPr eaLnBrk="1" hangingPunct="1"/>
            <a:r>
              <a:rPr lang="sv-SE" sz="2400" dirty="0" smtClean="0"/>
              <a:t>Detta är ett problem vi måste ta hand om om vi ska göra spel</a:t>
            </a:r>
          </a:p>
          <a:p>
            <a:pPr eaLnBrk="1" hangingPunct="1"/>
            <a:endParaRPr lang="sv-SE" sz="2400" dirty="0" smtClean="0"/>
          </a:p>
          <a:p>
            <a:pPr eaLnBrk="1" hangingPunct="1"/>
            <a:endParaRPr lang="sv-SE"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Skick / ta emot</a:t>
            </a:r>
          </a:p>
        </p:txBody>
      </p:sp>
      <p:sp>
        <p:nvSpPr>
          <p:cNvPr id="79875" name="Platshållare för innehåll 2"/>
          <p:cNvSpPr>
            <a:spLocks noGrp="1"/>
          </p:cNvSpPr>
          <p:nvPr>
            <p:ph idx="4294967295"/>
          </p:nvPr>
        </p:nvSpPr>
        <p:spPr>
          <a:xfrm>
            <a:off x="411931" y="1483891"/>
            <a:ext cx="8264525" cy="4897437"/>
          </a:xfrm>
        </p:spPr>
        <p:txBody>
          <a:bodyPr anchor="ctr"/>
          <a:lstStyle/>
          <a:p>
            <a:pPr eaLnBrk="1" hangingPunct="1"/>
            <a:r>
              <a:rPr lang="sv-SE" sz="2400" dirty="0" smtClean="0"/>
              <a:t>Vi kan fixa det med hjälpa att vi räknar ut hur mycket data vi kan skicka för att det ska gå så snabbt som möjligt</a:t>
            </a:r>
          </a:p>
          <a:p>
            <a:pPr eaLnBrk="1" hangingPunct="1"/>
            <a:r>
              <a:rPr lang="sv-SE" sz="2400" dirty="0" smtClean="0"/>
              <a:t>Om våra paket tar för lång tid på sig (&gt;250ms) kan vi försöka skicka färre paket. Får vi upp RTT (roud trip time) får </a:t>
            </a:r>
            <a:r>
              <a:rPr lang="sv-SE" sz="2400" dirty="0" smtClean="0"/>
              <a:t>vi då </a:t>
            </a:r>
            <a:r>
              <a:rPr lang="sv-SE" sz="2400" dirty="0" smtClean="0"/>
              <a:t>nöja oss med den sämre </a:t>
            </a:r>
            <a:r>
              <a:rPr lang="sv-SE" sz="2400" dirty="0" smtClean="0"/>
              <a:t>hastigheten</a:t>
            </a:r>
          </a:p>
          <a:p>
            <a:pPr eaLnBrk="1" hangingPunct="1"/>
            <a:r>
              <a:rPr lang="sv-SE" sz="2400" dirty="0" smtClean="0"/>
              <a:t>Nu kan RTT också vara för att vi har dålig kontakt med servern. Svårare att fixa, hitta en annan server som är närmare?</a:t>
            </a:r>
            <a:endParaRPr lang="sv-SE" sz="2400" dirty="0" smtClean="0"/>
          </a:p>
          <a:p>
            <a:pPr eaLnBrk="1" hangingPunct="1"/>
            <a:r>
              <a:rPr lang="sv-SE" sz="2400" dirty="0" smtClean="0"/>
              <a:t>Om uppkopplingen blir bättre kan vi prova skicka fler </a:t>
            </a:r>
            <a:r>
              <a:rPr lang="sv-SE" sz="2400" dirty="0" smtClean="0"/>
              <a:t>paket</a:t>
            </a:r>
          </a:p>
          <a:p>
            <a:pPr lvl="1" eaLnBrk="1" hangingPunct="1"/>
            <a:r>
              <a:rPr lang="sv-SE" sz="2000" dirty="0" smtClean="0"/>
              <a:t>Vi får då bättre upplösning på våra spel vad gäller förflyttnignar osv.</a:t>
            </a:r>
            <a:endParaRPr lang="sv-SE" sz="2000" dirty="0" smtClean="0"/>
          </a:p>
          <a:p>
            <a:pPr eaLnBrk="1" hangingPunct="1"/>
            <a:endParaRPr lang="sv-SE" sz="2400" dirty="0" smtClean="0"/>
          </a:p>
          <a:p>
            <a:pPr eaLnBrk="1" hangingPunct="1"/>
            <a:endParaRPr lang="sv-SE" sz="2400" dirty="0" smtClean="0"/>
          </a:p>
          <a:p>
            <a:pPr eaLnBrk="1" hangingPunct="1"/>
            <a:r>
              <a:rPr lang="sv-SE" sz="1600" dirty="0" smtClean="0"/>
              <a:t>För information om olika meddelandetype kan ni läsa om hur raknet ordnar det:</a:t>
            </a:r>
          </a:p>
          <a:p>
            <a:pPr eaLnBrk="1" hangingPunct="1"/>
            <a:r>
              <a:rPr lang="sv-SE" sz="1600" dirty="0" smtClean="0"/>
              <a:t>http://www.jenkinssoftware.com/raknet/manual/reliabilitytypes.html</a:t>
            </a:r>
          </a:p>
          <a:p>
            <a:pPr eaLnBrk="1" hangingPunct="1"/>
            <a:endParaRPr lang="sv-SE" sz="2400" dirty="0" smtClean="0"/>
          </a:p>
          <a:p>
            <a:pPr eaLnBrk="1" hangingPunct="1"/>
            <a:endParaRPr lang="sv-SE" sz="2400" dirty="0" smtClean="0"/>
          </a:p>
          <a:p>
            <a:pPr eaLnBrk="1" hangingPunct="1"/>
            <a:endParaRPr lang="sv-SE"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ubrik 1"/>
          <p:cNvSpPr>
            <a:spLocks noGrp="1"/>
          </p:cNvSpPr>
          <p:nvPr>
            <p:ph type="title" idx="4294967295"/>
          </p:nvPr>
        </p:nvSpPr>
        <p:spPr>
          <a:xfrm>
            <a:off x="722313" y="4406900"/>
            <a:ext cx="7772400" cy="1362075"/>
          </a:xfrm>
        </p:spPr>
        <p:txBody>
          <a:bodyPr anchor="t"/>
          <a:lstStyle/>
          <a:p>
            <a:pPr eaLnBrk="1" hangingPunct="1"/>
            <a:r>
              <a:rPr lang="sv-SE" sz="4000" b="1" dirty="0" smtClean="0"/>
              <a:t>Serialization/ DeSerialization</a:t>
            </a:r>
          </a:p>
        </p:txBody>
      </p:sp>
      <p:sp>
        <p:nvSpPr>
          <p:cNvPr id="3" name="Platshållare för text 2"/>
          <p:cNvSpPr>
            <a:spLocks noGrp="1"/>
          </p:cNvSpPr>
          <p:nvPr>
            <p:ph type="body" idx="4294967295"/>
          </p:nvPr>
        </p:nvSpPr>
        <p:spPr>
          <a:xfrm>
            <a:off x="722313" y="2906713"/>
            <a:ext cx="7772400" cy="1500187"/>
          </a:xfrm>
        </p:spPr>
        <p:txBody>
          <a:bodyPr rtlCol="0" anchor="b">
            <a:normAutofit/>
          </a:bodyPr>
          <a:lstStyle/>
          <a:p>
            <a:pPr marL="0" indent="0" eaLnBrk="1" fontAlgn="auto" hangingPunct="1">
              <a:spcAft>
                <a:spcPts val="0"/>
              </a:spcAft>
              <a:buFont typeface="Arial" pitchFamily="34" charset="0"/>
              <a:buNone/>
              <a:defRPr/>
            </a:pPr>
            <a:endParaRPr lang="sv-SE" sz="2000">
              <a:solidFill>
                <a:schemeClr val="tx1">
                  <a:tint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Serialization</a:t>
            </a:r>
          </a:p>
        </p:txBody>
      </p:sp>
      <p:sp>
        <p:nvSpPr>
          <p:cNvPr id="79875" name="Platshållare för innehåll 2"/>
          <p:cNvSpPr>
            <a:spLocks noGrp="1"/>
          </p:cNvSpPr>
          <p:nvPr>
            <p:ph idx="4294967295"/>
          </p:nvPr>
        </p:nvSpPr>
        <p:spPr>
          <a:xfrm>
            <a:off x="411163" y="836613"/>
            <a:ext cx="8264525" cy="4897437"/>
          </a:xfrm>
        </p:spPr>
        <p:txBody>
          <a:bodyPr anchor="ctr"/>
          <a:lstStyle/>
          <a:p>
            <a:pPr eaLnBrk="1" hangingPunct="1"/>
            <a:r>
              <a:rPr lang="sv-SE" sz="2400" dirty="0" smtClean="0"/>
              <a:t>Vi har nu skrivit vår första chatt</a:t>
            </a:r>
          </a:p>
          <a:p>
            <a:pPr eaLnBrk="1" hangingPunct="1"/>
            <a:r>
              <a:rPr lang="sv-SE" sz="2400" dirty="0" smtClean="0"/>
              <a:t>Trevligt!</a:t>
            </a:r>
          </a:p>
          <a:p>
            <a:pPr eaLnBrk="1" hangingPunct="1"/>
            <a:r>
              <a:rPr lang="sv-SE" sz="2400" dirty="0" smtClean="0"/>
              <a:t>Men det känns hårdkodat, rörigt och knepigt att hålla reda på alla char arrayer som skickas omkring</a:t>
            </a:r>
          </a:p>
          <a:p>
            <a:pPr eaLnBrk="1" hangingPunct="1"/>
            <a:r>
              <a:rPr lang="sv-SE" sz="2400" dirty="0" smtClean="0"/>
              <a:t>Detta vill vi såklart streamlina</a:t>
            </a:r>
          </a:p>
          <a:p>
            <a:pPr eaLnBrk="1" hangingPunct="1"/>
            <a:endParaRPr lang="sv-SE"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Serialization</a:t>
            </a:r>
          </a:p>
        </p:txBody>
      </p:sp>
      <p:sp>
        <p:nvSpPr>
          <p:cNvPr id="79875" name="Platshållare för innehåll 2"/>
          <p:cNvSpPr>
            <a:spLocks noGrp="1"/>
          </p:cNvSpPr>
          <p:nvPr>
            <p:ph idx="4294967295"/>
          </p:nvPr>
        </p:nvSpPr>
        <p:spPr>
          <a:xfrm>
            <a:off x="411163" y="836613"/>
            <a:ext cx="8264525" cy="4897437"/>
          </a:xfrm>
        </p:spPr>
        <p:txBody>
          <a:bodyPr anchor="ctr"/>
          <a:lstStyle/>
          <a:p>
            <a:pPr eaLnBrk="1" hangingPunct="1"/>
            <a:r>
              <a:rPr lang="sv-SE" sz="2400" dirty="0" smtClean="0"/>
              <a:t>Mål</a:t>
            </a:r>
          </a:p>
          <a:p>
            <a:pPr eaLnBrk="1" hangingPunct="1"/>
            <a:r>
              <a:rPr lang="sv-SE" sz="2400" dirty="0" smtClean="0"/>
              <a:t>Kunna skapa en ny klass som inehåller data: </a:t>
            </a:r>
          </a:p>
          <a:p>
            <a:pPr eaLnBrk="1" hangingPunct="1"/>
            <a:r>
              <a:rPr lang="sv-SE" sz="2400" dirty="0" smtClean="0"/>
              <a:t>CNetMessage</a:t>
            </a:r>
            <a:r>
              <a:rPr lang="sv-SE" sz="2400" dirty="0" smtClean="0">
                <a:solidFill>
                  <a:schemeClr val="accent1"/>
                </a:solidFill>
              </a:rPr>
              <a:t>ChatMessage</a:t>
            </a:r>
          </a:p>
          <a:p>
            <a:pPr lvl="1" eaLnBrk="1" hangingPunct="1"/>
            <a:r>
              <a:rPr lang="sv-SE" sz="2000" dirty="0" smtClean="0"/>
              <a:t>std::string myMessage </a:t>
            </a:r>
            <a:r>
              <a:rPr lang="sv-SE" sz="2000" dirty="0" smtClean="0">
                <a:sym typeface="Wingdings" pitchFamily="2" charset="2"/>
              </a:rPr>
              <a:t> vårt meddelande</a:t>
            </a:r>
            <a:endParaRPr lang="sv-SE" sz="2000" dirty="0" smtClean="0"/>
          </a:p>
          <a:p>
            <a:pPr eaLnBrk="1" hangingPunct="1"/>
            <a:r>
              <a:rPr lang="sv-SE" sz="2400" dirty="0" smtClean="0"/>
              <a:t>Den ärver av CNetMessage som har data för att identifiera ett nätverksmeddelande:</a:t>
            </a:r>
          </a:p>
          <a:p>
            <a:pPr lvl="1" eaLnBrk="1" hangingPunct="1"/>
            <a:r>
              <a:rPr lang="sv-SE" sz="2000" dirty="0" smtClean="0"/>
              <a:t>char myID </a:t>
            </a:r>
            <a:r>
              <a:rPr lang="sv-SE" sz="2000" dirty="0" smtClean="0">
                <a:sym typeface="Wingdings" pitchFamily="2" charset="2"/>
              </a:rPr>
              <a:t> Idt på den klass ni använder</a:t>
            </a:r>
            <a:endParaRPr lang="sv-SE" sz="2000" dirty="0" smtClean="0"/>
          </a:p>
          <a:p>
            <a:pPr lvl="1" eaLnBrk="1" hangingPunct="1"/>
            <a:r>
              <a:rPr lang="sv-SE" sz="2000" dirty="0" smtClean="0"/>
              <a:t>unsigned int myTimeStamp	</a:t>
            </a:r>
            <a:r>
              <a:rPr lang="sv-SE" sz="2000" dirty="0" smtClean="0">
                <a:sym typeface="Wingdings" pitchFamily="2" charset="2"/>
              </a:rPr>
              <a:t> tiden vi skickade meddelandet</a:t>
            </a:r>
            <a:endParaRPr lang="sv-SE" sz="2000" dirty="0" smtClean="0"/>
          </a:p>
          <a:p>
            <a:pPr lvl="1" eaLnBrk="1" hangingPunct="1"/>
            <a:r>
              <a:rPr lang="sv-SE" sz="2000" dirty="0" smtClean="0"/>
              <a:t>unsigned short mySenderID </a:t>
            </a:r>
            <a:r>
              <a:rPr lang="sv-SE" sz="2000" dirty="0" smtClean="0">
                <a:sym typeface="Wingdings" pitchFamily="2" charset="2"/>
              </a:rPr>
              <a:t> vem skickar meddelandet</a:t>
            </a:r>
            <a:endParaRPr lang="sv-SE" sz="2000" dirty="0" smtClean="0"/>
          </a:p>
          <a:p>
            <a:pPr lvl="1" eaLnBrk="1" hangingPunct="1"/>
            <a:r>
              <a:rPr lang="sv-SE" sz="2000" dirty="0" smtClean="0"/>
              <a:t>unsigned short myTargetID </a:t>
            </a:r>
            <a:r>
              <a:rPr lang="sv-SE" sz="2000" dirty="0" smtClean="0">
                <a:sym typeface="Wingdings" pitchFamily="2" charset="2"/>
              </a:rPr>
              <a:t> vem ska få meddelandet</a:t>
            </a:r>
            <a:endParaRPr lang="sv-SE" sz="2400" dirty="0" smtClean="0"/>
          </a:p>
          <a:p>
            <a:pPr eaLnBrk="1" hangingPunct="1"/>
            <a:endParaRPr lang="sv-SE" sz="2400" b="1" dirty="0" smtClean="0"/>
          </a:p>
          <a:p>
            <a:pPr eaLnBrk="1" hangingPunct="1"/>
            <a:endParaRPr lang="sv-SE"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Serialization</a:t>
            </a:r>
          </a:p>
        </p:txBody>
      </p:sp>
      <p:sp>
        <p:nvSpPr>
          <p:cNvPr id="79875" name="Platshållare för innehåll 2"/>
          <p:cNvSpPr>
            <a:spLocks noGrp="1"/>
          </p:cNvSpPr>
          <p:nvPr>
            <p:ph idx="4294967295"/>
          </p:nvPr>
        </p:nvSpPr>
        <p:spPr>
          <a:xfrm>
            <a:off x="411163" y="836613"/>
            <a:ext cx="8264525" cy="4897437"/>
          </a:xfrm>
        </p:spPr>
        <p:txBody>
          <a:bodyPr anchor="ctr"/>
          <a:lstStyle/>
          <a:p>
            <a:pPr eaLnBrk="1" hangingPunct="1"/>
            <a:r>
              <a:rPr lang="sv-SE" sz="2400" dirty="0" smtClean="0"/>
              <a:t>Klassen kommer att ligga i TShared tillsammans med sin basklass</a:t>
            </a:r>
          </a:p>
          <a:p>
            <a:pPr eaLnBrk="1" hangingPunct="1"/>
            <a:r>
              <a:rPr lang="sv-SE" sz="2400" dirty="0" smtClean="0"/>
              <a:t>Vad innebär Serialization?</a:t>
            </a:r>
          </a:p>
          <a:p>
            <a:pPr eaLnBrk="1" hangingPunct="1"/>
            <a:r>
              <a:rPr lang="sv-SE" sz="2400" dirty="0" smtClean="0"/>
              <a:t>Det innebär att vi översätter våra datastrukturer till ett format som lätt kan </a:t>
            </a:r>
            <a:r>
              <a:rPr lang="sv-SE" sz="2400" dirty="0" smtClean="0"/>
              <a:t>lagras. </a:t>
            </a:r>
            <a:r>
              <a:rPr lang="sv-SE" sz="2400" dirty="0" smtClean="0"/>
              <a:t>Vi kan också göra det andra hållet och översätta tillbaka till våra strukturer</a:t>
            </a:r>
          </a:p>
          <a:p>
            <a:pPr eaLnBrk="1" hangingPunct="1"/>
            <a:r>
              <a:rPr lang="sv-SE" sz="2400" dirty="0" smtClean="0"/>
              <a:t>På det viset kan vi hålla variablerna separat (int, float, string osv.) men via en enkel funktion packa ner allt till en enkel buffer att skicka äver </a:t>
            </a:r>
            <a:r>
              <a:rPr lang="sv-SE" sz="2400" dirty="0" smtClean="0"/>
              <a:t>nätverket</a:t>
            </a:r>
            <a:endParaRPr lang="sv-SE" sz="2400" dirty="0" smtClean="0"/>
          </a:p>
          <a:p>
            <a:pPr eaLnBrk="1" hangingPunct="1"/>
            <a:endParaRPr lang="sv-SE" sz="2400" dirty="0" smtClean="0"/>
          </a:p>
          <a:p>
            <a:pPr eaLnBrk="1" hangingPunct="1"/>
            <a:endParaRPr lang="sv-SE" sz="2400" b="1" dirty="0" smtClean="0"/>
          </a:p>
          <a:p>
            <a:pPr eaLnBrk="1" hangingPunct="1"/>
            <a:endParaRPr lang="sv-SE"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ubrik 1"/>
          <p:cNvSpPr>
            <a:spLocks noGrp="1"/>
          </p:cNvSpPr>
          <p:nvPr>
            <p:ph type="title" idx="4294967295"/>
          </p:nvPr>
        </p:nvSpPr>
        <p:spPr>
          <a:xfrm>
            <a:off x="755650" y="0"/>
            <a:ext cx="8388350" cy="785813"/>
          </a:xfrm>
        </p:spPr>
        <p:txBody>
          <a:bodyPr/>
          <a:lstStyle/>
          <a:p>
            <a:pPr eaLnBrk="1" hangingPunct="1"/>
            <a:r>
              <a:rPr lang="sv-SE" smtClean="0"/>
              <a:t>Nätverk i era projekt</a:t>
            </a:r>
            <a:endParaRPr lang="sv-SE" dirty="0" smtClean="0"/>
          </a:p>
        </p:txBody>
      </p:sp>
      <p:sp>
        <p:nvSpPr>
          <p:cNvPr id="57347" name="Platshållare för innehåll 2"/>
          <p:cNvSpPr>
            <a:spLocks noGrp="1"/>
          </p:cNvSpPr>
          <p:nvPr>
            <p:ph idx="4294967295"/>
          </p:nvPr>
        </p:nvSpPr>
        <p:spPr>
          <a:xfrm>
            <a:off x="411163" y="836613"/>
            <a:ext cx="8264525" cy="5688012"/>
          </a:xfrm>
        </p:spPr>
        <p:txBody>
          <a:bodyPr anchor="t"/>
          <a:lstStyle/>
          <a:p>
            <a:pPr eaLnBrk="1" hangingPunct="1"/>
            <a:endParaRPr lang="sv-SE" sz="2400" dirty="0" smtClean="0"/>
          </a:p>
          <a:p>
            <a:pPr eaLnBrk="1" hangingPunct="1"/>
            <a:r>
              <a:rPr lang="sv-SE" sz="2400" dirty="0" smtClean="0"/>
              <a:t>Se till att hela gruppen är med och utvecklar er nätverksmilö</a:t>
            </a:r>
          </a:p>
          <a:p>
            <a:pPr eaLnBrk="1" hangingPunct="1"/>
            <a:r>
              <a:rPr lang="sv-SE" sz="2400" dirty="0" smtClean="0"/>
              <a:t>Det är inget ”Ett manna projekt”</a:t>
            </a:r>
          </a:p>
          <a:p>
            <a:pPr lvl="1" eaLnBrk="1" hangingPunct="1"/>
            <a:r>
              <a:rPr lang="sv-SE" sz="2000" dirty="0" smtClean="0"/>
              <a:t>Ja man kan säker få saker och ting att fungera</a:t>
            </a:r>
          </a:p>
          <a:p>
            <a:pPr lvl="1" eaLnBrk="1" hangingPunct="1"/>
            <a:r>
              <a:rPr lang="sv-SE" sz="2000" dirty="0" smtClean="0"/>
              <a:t>Men det ska fungera bra! </a:t>
            </a:r>
            <a:endParaRPr lang="sv-SE" sz="2000" dirty="0" smtClean="0"/>
          </a:p>
          <a:p>
            <a:pPr lvl="1" eaLnBrk="1" hangingPunct="1"/>
            <a:r>
              <a:rPr lang="sv-SE" sz="2000" dirty="0" smtClean="0"/>
              <a:t>Är en sjuk går det inte att skjuta upp</a:t>
            </a:r>
            <a:endParaRPr lang="sv-SE" sz="2000" dirty="0" smtClean="0"/>
          </a:p>
          <a:p>
            <a:pPr eaLnBrk="1" hangingPunct="1"/>
            <a:r>
              <a:rPr lang="sv-SE" sz="2400" dirty="0" smtClean="0"/>
              <a:t>Gör ni en feature som ska fungera över nätverket är det upp till den personen att se till att det fungerar!</a:t>
            </a:r>
          </a:p>
          <a:p>
            <a:pPr eaLnBrk="1" hangingPunct="1"/>
            <a:r>
              <a:rPr lang="sv-SE" sz="2400" dirty="0" smtClean="0"/>
              <a:t>Lägg inte över det på ”Nätverksprogrammeraren” </a:t>
            </a:r>
            <a:r>
              <a:rPr lang="sv-SE" sz="2400" dirty="0" smtClean="0">
                <a:sym typeface="Wingdings" pitchFamily="2" charset="2"/>
              </a:rPr>
              <a:t> Ska ej </a:t>
            </a:r>
            <a:r>
              <a:rPr lang="sv-SE" sz="2400" dirty="0" smtClean="0">
                <a:sym typeface="Wingdings" pitchFamily="2" charset="2"/>
              </a:rPr>
              <a:t>finnas!</a:t>
            </a:r>
            <a:endParaRPr lang="sv-SE" sz="2400" dirty="0" smtClean="0">
              <a:sym typeface="Wingdings" pitchFamily="2" charset="2"/>
            </a:endParaRPr>
          </a:p>
          <a:p>
            <a:pPr eaLnBrk="1" hangingPunct="1"/>
            <a:endParaRPr lang="sv-SE" sz="2400" dirty="0" smtClean="0">
              <a:sym typeface="Wingdings" pitchFamily="2" charset="2"/>
            </a:endParaRPr>
          </a:p>
          <a:p>
            <a:pPr eaLnBrk="1" hangingPunct="1"/>
            <a:r>
              <a:rPr lang="sv-SE" sz="2400" dirty="0" smtClean="0">
                <a:sym typeface="Wingdings" pitchFamily="2" charset="2"/>
              </a:rPr>
              <a:t>Börja med nätverk nu, se till att ni har en kub första sprinten som är i synk över </a:t>
            </a:r>
            <a:r>
              <a:rPr lang="sv-SE" sz="2400" dirty="0" smtClean="0">
                <a:sym typeface="Wingdings" pitchFamily="2" charset="2"/>
              </a:rPr>
              <a:t>nätverket med rotation och position.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Serialization</a:t>
            </a:r>
          </a:p>
        </p:txBody>
      </p:sp>
      <p:sp>
        <p:nvSpPr>
          <p:cNvPr id="79875" name="Platshållare för innehåll 2"/>
          <p:cNvSpPr>
            <a:spLocks noGrp="1"/>
          </p:cNvSpPr>
          <p:nvPr>
            <p:ph idx="4294967295"/>
          </p:nvPr>
        </p:nvSpPr>
        <p:spPr>
          <a:xfrm>
            <a:off x="411163" y="1340768"/>
            <a:ext cx="8264525" cy="4897437"/>
          </a:xfrm>
        </p:spPr>
        <p:txBody>
          <a:bodyPr anchor="ctr"/>
          <a:lstStyle/>
          <a:p>
            <a:pPr eaLnBrk="1" hangingPunct="1"/>
            <a:endParaRPr lang="sv-SE" sz="2400" dirty="0" smtClean="0"/>
          </a:p>
          <a:p>
            <a:pPr eaLnBrk="1" hangingPunct="1"/>
            <a:endParaRPr lang="sv-SE" sz="2400" b="1" dirty="0" smtClean="0"/>
          </a:p>
          <a:p>
            <a:pPr eaLnBrk="1" hangingPunct="1"/>
            <a:endParaRPr lang="sv-SE" sz="2400" dirty="0" smtClean="0"/>
          </a:p>
        </p:txBody>
      </p:sp>
      <p:pic>
        <p:nvPicPr>
          <p:cNvPr id="5122" name="Picture 2" descr="C:\Users\gral1\Desktop\Application - Microsoft Visual Studio_3.jpg"/>
          <p:cNvPicPr>
            <a:picLocks noChangeAspect="1" noChangeArrowheads="1"/>
          </p:cNvPicPr>
          <p:nvPr/>
        </p:nvPicPr>
        <p:blipFill>
          <a:blip r:embed="rId3" cstate="print"/>
          <a:srcRect/>
          <a:stretch>
            <a:fillRect/>
          </a:stretch>
        </p:blipFill>
        <p:spPr bwMode="auto">
          <a:xfrm>
            <a:off x="323527" y="1052736"/>
            <a:ext cx="8065635" cy="482453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Serialization</a:t>
            </a:r>
          </a:p>
        </p:txBody>
      </p:sp>
      <p:sp>
        <p:nvSpPr>
          <p:cNvPr id="79875" name="Platshållare för innehåll 2"/>
          <p:cNvSpPr>
            <a:spLocks noGrp="1"/>
          </p:cNvSpPr>
          <p:nvPr>
            <p:ph idx="4294967295"/>
          </p:nvPr>
        </p:nvSpPr>
        <p:spPr>
          <a:xfrm>
            <a:off x="411163" y="979835"/>
            <a:ext cx="8264525" cy="4897437"/>
          </a:xfrm>
        </p:spPr>
        <p:txBody>
          <a:bodyPr anchor="ctr"/>
          <a:lstStyle/>
          <a:p>
            <a:pPr eaLnBrk="1" hangingPunct="1"/>
            <a:r>
              <a:rPr lang="sv-SE" sz="2000" dirty="0" smtClean="0"/>
              <a:t>När vi kör PackMessage kör vi DoSerialize() funktionen, som kallar eventuella ärvda klasser</a:t>
            </a:r>
          </a:p>
          <a:p>
            <a:pPr eaLnBrk="1" hangingPunct="1"/>
            <a:r>
              <a:rPr lang="sv-SE" sz="2000" b="1" dirty="0" smtClean="0"/>
              <a:t>Vi måste vara noga med att vi serializar i samma ordnings som DeSerialize, annars lär vi få helt fel data</a:t>
            </a:r>
          </a:p>
          <a:p>
            <a:pPr eaLnBrk="1" hangingPunct="1"/>
            <a:r>
              <a:rPr lang="sv-SE" sz="2000" dirty="0" smtClean="0"/>
              <a:t>Vi kommer att använda oss av en C++ 11 header som fixar serialization funktionaliteten till oss då den är </a:t>
            </a:r>
            <a:r>
              <a:rPr lang="sv-SE" sz="2000" dirty="0" smtClean="0"/>
              <a:t>irrelevant då </a:t>
            </a:r>
            <a:r>
              <a:rPr lang="sv-SE" sz="2000" dirty="0" smtClean="0"/>
              <a:t>vi ska lära oss nätverk.</a:t>
            </a:r>
          </a:p>
          <a:p>
            <a:pPr eaLnBrk="1" hangingPunct="1"/>
            <a:r>
              <a:rPr lang="sv-SE" sz="2000" dirty="0" smtClean="0"/>
              <a:t>Nu är vi nästa redo!</a:t>
            </a:r>
          </a:p>
          <a:p>
            <a:pPr eaLnBrk="1" hangingPunct="1"/>
            <a:r>
              <a:rPr lang="sv-SE" sz="2000" dirty="0" smtClean="0"/>
              <a:t>Vi vill dock först göra en manager som kan skapa våra meddelanden:</a:t>
            </a:r>
          </a:p>
          <a:p>
            <a:pPr eaLnBrk="1" hangingPunct="1"/>
            <a:endParaRPr lang="sv-SE" sz="2000" dirty="0" smtClean="0"/>
          </a:p>
          <a:p>
            <a:pPr eaLnBrk="1" hangingPunct="1"/>
            <a:r>
              <a:rPr lang="sv-SE" sz="2000" dirty="0" smtClean="0"/>
              <a:t>Den fixar allt vi inte vill bry oss om (som att sätta id, timestamp, sender och target(som default ska vara servern))</a:t>
            </a:r>
          </a:p>
          <a:p>
            <a:pPr eaLnBrk="1" hangingPunct="1"/>
            <a:r>
              <a:rPr lang="sv-SE" sz="2000" dirty="0" smtClean="0"/>
              <a:t>Klart, skapa meddelandet med en Init(”Hejsan hoppsan!”);</a:t>
            </a:r>
          </a:p>
          <a:p>
            <a:pPr eaLnBrk="1" hangingPunct="1"/>
            <a:r>
              <a:rPr lang="sv-SE" sz="2000" dirty="0" smtClean="0"/>
              <a:t>Kalla PackMessage, och skicka iväg buffern!</a:t>
            </a:r>
          </a:p>
          <a:p>
            <a:pPr eaLnBrk="1" hangingPunct="1"/>
            <a:endParaRPr lang="sv-SE" sz="2400" b="1" dirty="0" smtClean="0"/>
          </a:p>
          <a:p>
            <a:pPr eaLnBrk="1" hangingPunct="1"/>
            <a:endParaRPr lang="sv-SE" sz="2400" dirty="0" smtClean="0"/>
          </a:p>
        </p:txBody>
      </p:sp>
      <p:pic>
        <p:nvPicPr>
          <p:cNvPr id="6146" name="Picture 2" descr="C:\Users\gral1\Desktop\Application - Microsoft Visual Studio_4.jpg"/>
          <p:cNvPicPr>
            <a:picLocks noChangeAspect="1" noChangeArrowheads="1"/>
          </p:cNvPicPr>
          <p:nvPr/>
        </p:nvPicPr>
        <p:blipFill>
          <a:blip r:embed="rId3" cstate="print"/>
          <a:srcRect/>
          <a:stretch>
            <a:fillRect/>
          </a:stretch>
        </p:blipFill>
        <p:spPr bwMode="auto">
          <a:xfrm>
            <a:off x="827584" y="3573016"/>
            <a:ext cx="6029325" cy="257175"/>
          </a:xfrm>
          <a:prstGeom prst="rect">
            <a:avLst/>
          </a:prstGeom>
          <a:noFill/>
        </p:spPr>
      </p:pic>
      <p:pic>
        <p:nvPicPr>
          <p:cNvPr id="6147" name="Picture 3" descr="C:\Users\gral1\Desktop\Application - Microsoft Visual Studio_5.jpg"/>
          <p:cNvPicPr>
            <a:picLocks noChangeAspect="1" noChangeArrowheads="1"/>
          </p:cNvPicPr>
          <p:nvPr/>
        </p:nvPicPr>
        <p:blipFill>
          <a:blip r:embed="rId4" cstate="print"/>
          <a:srcRect/>
          <a:stretch>
            <a:fillRect/>
          </a:stretch>
        </p:blipFill>
        <p:spPr bwMode="auto">
          <a:xfrm>
            <a:off x="107505" y="5445224"/>
            <a:ext cx="9036496" cy="8477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Serialization</a:t>
            </a:r>
          </a:p>
        </p:txBody>
      </p:sp>
      <p:sp>
        <p:nvSpPr>
          <p:cNvPr id="79875" name="Platshållare för innehåll 2"/>
          <p:cNvSpPr>
            <a:spLocks noGrp="1"/>
          </p:cNvSpPr>
          <p:nvPr>
            <p:ph idx="4294967295"/>
          </p:nvPr>
        </p:nvSpPr>
        <p:spPr>
          <a:xfrm>
            <a:off x="411163" y="979835"/>
            <a:ext cx="8264525" cy="4897437"/>
          </a:xfrm>
        </p:spPr>
        <p:txBody>
          <a:bodyPr anchor="t"/>
          <a:lstStyle/>
          <a:p>
            <a:pPr eaLnBrk="1" hangingPunct="1"/>
            <a:r>
              <a:rPr lang="sv-SE" sz="2000" dirty="0" smtClean="0"/>
              <a:t>Vår buffer är en enkel std::Vector med chars i. Den ser ut såhär efter vi packat vårt meddelande: [28 bytes]</a:t>
            </a:r>
          </a:p>
          <a:p>
            <a:pPr eaLnBrk="1" hangingPunct="1"/>
            <a:endParaRPr lang="sv-SE" sz="2400" b="1" dirty="0" smtClean="0"/>
          </a:p>
          <a:p>
            <a:pPr eaLnBrk="1" hangingPunct="1"/>
            <a:endParaRPr lang="sv-SE" sz="2400" dirty="0" smtClean="0"/>
          </a:p>
        </p:txBody>
      </p:sp>
      <p:pic>
        <p:nvPicPr>
          <p:cNvPr id="7170" name="Picture 2" descr="C:\Users\gral1\Desktop\Application.jpg"/>
          <p:cNvPicPr>
            <a:picLocks noChangeAspect="1" noChangeArrowheads="1"/>
          </p:cNvPicPr>
          <p:nvPr/>
        </p:nvPicPr>
        <p:blipFill>
          <a:blip r:embed="rId3" cstate="print"/>
          <a:srcRect/>
          <a:stretch>
            <a:fillRect/>
          </a:stretch>
        </p:blipFill>
        <p:spPr bwMode="auto">
          <a:xfrm>
            <a:off x="539552" y="1628800"/>
            <a:ext cx="5328592" cy="419920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Serialization UDP</a:t>
            </a:r>
          </a:p>
        </p:txBody>
      </p:sp>
      <p:sp>
        <p:nvSpPr>
          <p:cNvPr id="79875" name="Platshållare för innehåll 2"/>
          <p:cNvSpPr>
            <a:spLocks noGrp="1"/>
          </p:cNvSpPr>
          <p:nvPr>
            <p:ph idx="4294967295"/>
          </p:nvPr>
        </p:nvSpPr>
        <p:spPr>
          <a:xfrm>
            <a:off x="411163" y="979835"/>
            <a:ext cx="8264525" cy="4897437"/>
          </a:xfrm>
        </p:spPr>
        <p:txBody>
          <a:bodyPr anchor="t"/>
          <a:lstStyle/>
          <a:p>
            <a:pPr eaLnBrk="1" hangingPunct="1"/>
            <a:r>
              <a:rPr lang="sv-SE" sz="2000" dirty="0" smtClean="0"/>
              <a:t>UDP</a:t>
            </a:r>
          </a:p>
          <a:p>
            <a:pPr eaLnBrk="1" hangingPunct="1"/>
            <a:r>
              <a:rPr lang="sv-SE" sz="2000" dirty="0" smtClean="0"/>
              <a:t>Se till att hålla era meddelande under 512 bytes! (asserta om ni går över)</a:t>
            </a:r>
          </a:p>
          <a:p>
            <a:pPr eaLnBrk="1" hangingPunct="1"/>
            <a:r>
              <a:rPr lang="sv-SE" sz="2000" dirty="0" smtClean="0"/>
              <a:t>Detta är vad som får plats i ett säkert UDP paket</a:t>
            </a:r>
          </a:p>
          <a:p>
            <a:pPr lvl="1" eaLnBrk="1" hangingPunct="1"/>
            <a:r>
              <a:rPr lang="sv-SE" sz="1600" dirty="0" smtClean="0"/>
              <a:t>Teroetisk är det en short (65kb) men det går extremt </a:t>
            </a:r>
            <a:r>
              <a:rPr lang="sv-SE" sz="1600" dirty="0" smtClean="0"/>
              <a:t>sällan</a:t>
            </a:r>
          </a:p>
          <a:p>
            <a:pPr lvl="1" eaLnBrk="1" hangingPunct="1"/>
            <a:r>
              <a:rPr lang="sv-SE" sz="1600" dirty="0" smtClean="0"/>
              <a:t>Testa gör det större och se var det inte går längre</a:t>
            </a:r>
            <a:endParaRPr lang="sv-SE" sz="1600" dirty="0" smtClean="0"/>
          </a:p>
          <a:p>
            <a:pPr eaLnBrk="1" hangingPunct="1"/>
            <a:r>
              <a:rPr lang="sv-SE" sz="2000" dirty="0" smtClean="0"/>
              <a:t>Går vi över detta börjar det bli osäkert över internet. På ett lokalt nätverk kan vi gå högre, men håll er till 512.</a:t>
            </a:r>
          </a:p>
          <a:p>
            <a:pPr lvl="1" eaLnBrk="1" hangingPunct="1"/>
            <a:r>
              <a:rPr lang="sv-SE" sz="1600" dirty="0" smtClean="0"/>
              <a:t>Det står i IPv4 Standarden att en host måste klara paket upp till 576 </a:t>
            </a:r>
            <a:r>
              <a:rPr lang="sv-SE" sz="1600" dirty="0" smtClean="0"/>
              <a:t>bytes</a:t>
            </a:r>
            <a:endParaRPr lang="sv-SE" sz="1600" dirty="0" smtClean="0"/>
          </a:p>
          <a:p>
            <a:pPr lvl="1" eaLnBrk="1" hangingPunct="1"/>
            <a:r>
              <a:rPr lang="sv-SE" sz="1600" dirty="0" smtClean="0"/>
              <a:t>Src: </a:t>
            </a:r>
            <a:r>
              <a:rPr lang="sv-SE" sz="1600" dirty="0" smtClean="0">
                <a:hlinkClick r:id="rId3"/>
              </a:rPr>
              <a:t>https://tools.ietf.org/html/rfc791</a:t>
            </a:r>
            <a:endParaRPr lang="sv-SE" sz="1600" dirty="0" smtClean="0"/>
          </a:p>
          <a:p>
            <a:pPr eaLnBrk="1" hangingPunct="1"/>
            <a:r>
              <a:rPr lang="sv-SE" sz="2000" dirty="0" smtClean="0"/>
              <a:t>Så håll er under 512 bytes per meddelande</a:t>
            </a:r>
          </a:p>
          <a:p>
            <a:pPr lvl="1" eaLnBrk="1" hangingPunct="1"/>
            <a:r>
              <a:rPr lang="sv-SE" sz="1600" dirty="0" smtClean="0"/>
              <a:t>Vi kan ändå packa en del i ett sådant (en matris är 16*4 = 64bytes)</a:t>
            </a:r>
          </a:p>
          <a:p>
            <a:pPr eaLnBrk="1" hangingPunct="1"/>
            <a:r>
              <a:rPr lang="sv-SE" sz="2000" dirty="0" smtClean="0"/>
              <a:t>Ju mindre ett paket är, desto mindre chans är det att det blir förlorat</a:t>
            </a:r>
          </a:p>
          <a:p>
            <a:pPr lvl="1" eaLnBrk="1" hangingPunct="1"/>
            <a:endParaRPr lang="sv-SE" sz="1600" dirty="0" smtClean="0"/>
          </a:p>
          <a:p>
            <a:pPr eaLnBrk="1" hangingPunct="1"/>
            <a:endParaRPr lang="sv-SE" sz="2400" b="1" dirty="0" smtClean="0"/>
          </a:p>
          <a:p>
            <a:pPr eaLnBrk="1" hangingPunct="1"/>
            <a:endParaRPr lang="sv-SE"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Serialization UDP</a:t>
            </a:r>
          </a:p>
        </p:txBody>
      </p:sp>
      <p:sp>
        <p:nvSpPr>
          <p:cNvPr id="79875" name="Platshållare för innehåll 2"/>
          <p:cNvSpPr>
            <a:spLocks noGrp="1"/>
          </p:cNvSpPr>
          <p:nvPr>
            <p:ph idx="4294967295"/>
          </p:nvPr>
        </p:nvSpPr>
        <p:spPr>
          <a:xfrm>
            <a:off x="411163" y="979835"/>
            <a:ext cx="8264525" cy="4897437"/>
          </a:xfrm>
        </p:spPr>
        <p:txBody>
          <a:bodyPr anchor="t"/>
          <a:lstStyle/>
          <a:p>
            <a:pPr lvl="1" eaLnBrk="1" hangingPunct="1"/>
            <a:r>
              <a:rPr lang="sv-SE" sz="1600" dirty="0" smtClean="0"/>
              <a:t>”Vi kan ändå packa en del i ett sådant (en matris är 16*4 = 64bytes)”</a:t>
            </a:r>
          </a:p>
          <a:p>
            <a:pPr eaLnBrk="1" hangingPunct="1"/>
            <a:r>
              <a:rPr lang="sv-SE" sz="2000" dirty="0" smtClean="0"/>
              <a:t>Hold on...</a:t>
            </a:r>
          </a:p>
          <a:p>
            <a:pPr eaLnBrk="1" hangingPunct="1"/>
            <a:r>
              <a:rPr lang="sv-SE" sz="2000" dirty="0" smtClean="0"/>
              <a:t>Vi kan optimera gärnet när det kommer till matriser:</a:t>
            </a:r>
          </a:p>
          <a:p>
            <a:pPr eaLnBrk="1" hangingPunct="1"/>
            <a:r>
              <a:rPr lang="sv-SE" sz="2000" dirty="0" smtClean="0"/>
              <a:t>Ofta behöver vi inte [0][3] [1][3] [2][3]  (skalningen)</a:t>
            </a:r>
          </a:p>
          <a:p>
            <a:pPr eaLnBrk="1" hangingPunct="1"/>
            <a:r>
              <a:rPr lang="sv-SE" sz="2000" dirty="0" smtClean="0"/>
              <a:t>Vi kan ta bort [3][3] då den är 1</a:t>
            </a:r>
          </a:p>
          <a:p>
            <a:pPr eaLnBrk="1" hangingPunct="1"/>
            <a:r>
              <a:rPr lang="sv-SE" sz="2000" dirty="0" smtClean="0"/>
              <a:t>Vi kan ta bort en hel axel och räkna den med en cross produkt.</a:t>
            </a:r>
          </a:p>
          <a:p>
            <a:pPr eaLnBrk="1" hangingPunct="1"/>
            <a:r>
              <a:rPr lang="sv-SE" sz="2000" dirty="0" smtClean="0"/>
              <a:t>Vi kan ta bort att den är en Float. Vad sägs om en short? Vi kan förmodligen nöja oss med 65,535 värden? </a:t>
            </a:r>
          </a:p>
          <a:p>
            <a:pPr eaLnBrk="1" hangingPunct="1"/>
            <a:r>
              <a:rPr lang="sv-SE" sz="2000" dirty="0" smtClean="0"/>
              <a:t>Har matrisen inte roterat alls säger du?</a:t>
            </a:r>
          </a:p>
          <a:p>
            <a:pPr lvl="1" eaLnBrk="1" hangingPunct="1"/>
            <a:r>
              <a:rPr lang="sv-SE" sz="1600" dirty="0" smtClean="0"/>
              <a:t>Skicka då bara position (Vec3&lt;short&gt;)</a:t>
            </a:r>
          </a:p>
          <a:p>
            <a:pPr eaLnBrk="1" hangingPunct="1"/>
            <a:endParaRPr lang="sv-SE" sz="2000" dirty="0" smtClean="0"/>
          </a:p>
          <a:p>
            <a:pPr eaLnBrk="1" hangingPunct="1"/>
            <a:r>
              <a:rPr lang="sv-SE" sz="2000" dirty="0" smtClean="0"/>
              <a:t>Adam: ”Vad händer om du sitter Peer To Peer på ett GSM nät?”</a:t>
            </a:r>
          </a:p>
          <a:p>
            <a:pPr eaLnBrk="1" hangingPunct="1"/>
            <a:r>
              <a:rPr lang="sv-SE" sz="2000" dirty="0" smtClean="0"/>
              <a:t>Ja då vill vi inte skicka hela matriser</a:t>
            </a:r>
          </a:p>
          <a:p>
            <a:pPr lvl="1" eaLnBrk="1" hangingPunct="1"/>
            <a:endParaRPr lang="sv-SE" sz="1600" dirty="0" smtClean="0"/>
          </a:p>
          <a:p>
            <a:pPr eaLnBrk="1" hangingPunct="1"/>
            <a:endParaRPr lang="sv-SE" sz="2400" b="1" dirty="0" smtClean="0"/>
          </a:p>
          <a:p>
            <a:pPr eaLnBrk="1" hangingPunct="1"/>
            <a:endParaRPr lang="sv-SE" sz="2400" dirty="0" smtClean="0"/>
          </a:p>
        </p:txBody>
      </p:sp>
      <p:pic>
        <p:nvPicPr>
          <p:cNvPr id="1026" name="Picture 2" descr="C:\Users\gral1\Desktop\adam.jpg"/>
          <p:cNvPicPr>
            <a:picLocks noChangeAspect="1" noChangeArrowheads="1"/>
          </p:cNvPicPr>
          <p:nvPr/>
        </p:nvPicPr>
        <p:blipFill>
          <a:blip r:embed="rId3" cstate="print"/>
          <a:srcRect/>
          <a:stretch>
            <a:fillRect/>
          </a:stretch>
        </p:blipFill>
        <p:spPr bwMode="auto">
          <a:xfrm>
            <a:off x="6156176" y="4221088"/>
            <a:ext cx="2165689" cy="179816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ubrik 1"/>
          <p:cNvSpPr>
            <a:spLocks noGrp="1"/>
          </p:cNvSpPr>
          <p:nvPr>
            <p:ph type="title" idx="4294967295"/>
          </p:nvPr>
        </p:nvSpPr>
        <p:spPr>
          <a:xfrm>
            <a:off x="755650" y="0"/>
            <a:ext cx="8388350" cy="785813"/>
          </a:xfrm>
        </p:spPr>
        <p:txBody>
          <a:bodyPr/>
          <a:lstStyle/>
          <a:p>
            <a:pPr eaLnBrk="1" hangingPunct="1"/>
            <a:r>
              <a:rPr lang="sv-SE" dirty="0" smtClean="0"/>
              <a:t>FIN</a:t>
            </a:r>
          </a:p>
        </p:txBody>
      </p:sp>
      <p:sp>
        <p:nvSpPr>
          <p:cNvPr id="79875" name="Platshållare för innehåll 2"/>
          <p:cNvSpPr>
            <a:spLocks noGrp="1"/>
          </p:cNvSpPr>
          <p:nvPr>
            <p:ph idx="4294967295"/>
          </p:nvPr>
        </p:nvSpPr>
        <p:spPr>
          <a:xfrm>
            <a:off x="411163" y="979835"/>
            <a:ext cx="8264525" cy="4897437"/>
          </a:xfrm>
        </p:spPr>
        <p:txBody>
          <a:bodyPr anchor="t"/>
          <a:lstStyle/>
          <a:p>
            <a:pPr eaLnBrk="1" hangingPunct="1"/>
            <a:r>
              <a:rPr lang="sv-SE" sz="2400" b="1" dirty="0" smtClean="0"/>
              <a:t>Final:</a:t>
            </a:r>
          </a:p>
          <a:p>
            <a:pPr eaLnBrk="1" hangingPunct="1"/>
            <a:r>
              <a:rPr lang="sv-SE" sz="2400" b="1" dirty="0" smtClean="0"/>
              <a:t>Client:</a:t>
            </a:r>
          </a:p>
          <a:p>
            <a:pPr eaLnBrk="1" hangingPunct="1"/>
            <a:endParaRPr lang="sv-SE" sz="2400" b="1" dirty="0" smtClean="0"/>
          </a:p>
          <a:p>
            <a:pPr eaLnBrk="1" hangingPunct="1"/>
            <a:endParaRPr lang="sv-SE" sz="2400" b="1" dirty="0" smtClean="0"/>
          </a:p>
          <a:p>
            <a:pPr eaLnBrk="1" hangingPunct="1"/>
            <a:r>
              <a:rPr lang="sv-SE" sz="2400" b="1" dirty="0" smtClean="0"/>
              <a:t>Server:</a:t>
            </a:r>
          </a:p>
          <a:p>
            <a:pPr eaLnBrk="1" hangingPunct="1"/>
            <a:endParaRPr lang="sv-SE" sz="2400" b="1" dirty="0" smtClean="0"/>
          </a:p>
          <a:p>
            <a:pPr eaLnBrk="1" hangingPunct="1"/>
            <a:endParaRPr lang="sv-SE" sz="2400" b="1" dirty="0" smtClean="0"/>
          </a:p>
          <a:p>
            <a:pPr eaLnBrk="1" hangingPunct="1"/>
            <a:endParaRPr lang="sv-SE" sz="2400" b="1" dirty="0" smtClean="0"/>
          </a:p>
          <a:p>
            <a:pPr eaLnBrk="1" hangingPunct="1"/>
            <a:r>
              <a:rPr lang="sv-SE" sz="2000" dirty="0" smtClean="0"/>
              <a:t>Sålänge vi kollar vilken typ meddelandet har kan vi skapa en ”unpack” klass</a:t>
            </a:r>
          </a:p>
          <a:p>
            <a:pPr lvl="1" eaLnBrk="1" hangingPunct="1"/>
            <a:r>
              <a:rPr lang="sv-SE" sz="1600" dirty="0" smtClean="0"/>
              <a:t>Typen får vi ju från den första byten</a:t>
            </a:r>
          </a:p>
          <a:p>
            <a:pPr eaLnBrk="1" hangingPunct="1"/>
            <a:r>
              <a:rPr lang="sv-SE" sz="2000" dirty="0" smtClean="0"/>
              <a:t>Nu kan servern göra vad den vill med datan. T.ex. Printa på skärmen </a:t>
            </a:r>
            <a:r>
              <a:rPr lang="sv-SE" sz="2000" dirty="0" smtClean="0">
                <a:sym typeface="Wingdings" pitchFamily="2" charset="2"/>
              </a:rPr>
              <a:t></a:t>
            </a:r>
          </a:p>
          <a:p>
            <a:pPr lvl="1" eaLnBrk="1" hangingPunct="1"/>
            <a:r>
              <a:rPr lang="sv-SE" sz="1600" dirty="0" smtClean="0">
                <a:sym typeface="Wingdings" pitchFamily="2" charset="2"/>
              </a:rPr>
              <a:t>Eller skicka en matrix, eller annat. </a:t>
            </a:r>
            <a:endParaRPr lang="sv-SE" sz="1600" dirty="0" smtClean="0"/>
          </a:p>
          <a:p>
            <a:pPr eaLnBrk="1" hangingPunct="1"/>
            <a:endParaRPr lang="sv-SE" sz="2400" b="1" dirty="0" smtClean="0"/>
          </a:p>
          <a:p>
            <a:pPr eaLnBrk="1" hangingPunct="1"/>
            <a:endParaRPr lang="sv-SE" sz="2400" b="1" dirty="0" smtClean="0"/>
          </a:p>
          <a:p>
            <a:pPr eaLnBrk="1" hangingPunct="1"/>
            <a:endParaRPr lang="sv-SE" sz="2400" dirty="0" smtClean="0"/>
          </a:p>
        </p:txBody>
      </p:sp>
      <p:pic>
        <p:nvPicPr>
          <p:cNvPr id="8194" name="Picture 2" descr="C:\Users\gral1\Desktop\Application - Microsoft Visual Studio_6.jpg"/>
          <p:cNvPicPr>
            <a:picLocks noChangeAspect="1" noChangeArrowheads="1"/>
          </p:cNvPicPr>
          <p:nvPr/>
        </p:nvPicPr>
        <p:blipFill>
          <a:blip r:embed="rId3" cstate="print"/>
          <a:srcRect/>
          <a:stretch>
            <a:fillRect/>
          </a:stretch>
        </p:blipFill>
        <p:spPr bwMode="auto">
          <a:xfrm>
            <a:off x="1115616" y="1844824"/>
            <a:ext cx="6153151" cy="895350"/>
          </a:xfrm>
          <a:prstGeom prst="rect">
            <a:avLst/>
          </a:prstGeom>
          <a:noFill/>
        </p:spPr>
      </p:pic>
      <p:pic>
        <p:nvPicPr>
          <p:cNvPr id="8195" name="Picture 3" descr="C:\Users\gral1\Desktop\Application - Microsoft Visual Studio_7.jpg"/>
          <p:cNvPicPr>
            <a:picLocks noChangeAspect="1" noChangeArrowheads="1"/>
          </p:cNvPicPr>
          <p:nvPr/>
        </p:nvPicPr>
        <p:blipFill>
          <a:blip r:embed="rId4" cstate="print"/>
          <a:srcRect/>
          <a:stretch>
            <a:fillRect/>
          </a:stretch>
        </p:blipFill>
        <p:spPr bwMode="auto">
          <a:xfrm>
            <a:off x="1115616" y="3212976"/>
            <a:ext cx="5524501" cy="4857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normAutofit/>
          </a:bodyPr>
          <a:lstStyle/>
          <a:p>
            <a:pPr eaLnBrk="1" fontAlgn="auto" hangingPunct="1">
              <a:spcAft>
                <a:spcPts val="0"/>
              </a:spcAft>
              <a:defRPr/>
            </a:pPr>
            <a:r>
              <a:rPr lang="sv-SE" smtClean="0"/>
              <a:t>Uppgift</a:t>
            </a:r>
            <a:br>
              <a:rPr lang="sv-SE" smtClean="0"/>
            </a:br>
            <a:r>
              <a:rPr lang="sv-SE" smtClean="0"/>
              <a:t>Se Spec</a:t>
            </a:r>
            <a:endParaRPr lang="sv-SE" dirty="0"/>
          </a:p>
        </p:txBody>
      </p:sp>
      <p:sp>
        <p:nvSpPr>
          <p:cNvPr id="3" name="Platshållare för text 2"/>
          <p:cNvSpPr>
            <a:spLocks noGrp="1"/>
          </p:cNvSpPr>
          <p:nvPr>
            <p:ph type="body" idx="1"/>
          </p:nvPr>
        </p:nvSpPr>
        <p:spPr/>
        <p:txBody>
          <a:bodyPr rtlCol="0">
            <a:normAutofit/>
          </a:bodyPr>
          <a:lstStyle/>
          <a:p>
            <a:pPr eaLnBrk="1" fontAlgn="auto" hangingPunct="1">
              <a:spcAft>
                <a:spcPts val="0"/>
              </a:spcAft>
              <a:buFont typeface="Arial" pitchFamily="34" charset="0"/>
              <a:buNone/>
              <a:defRPr/>
            </a:pPr>
            <a:endParaRPr lang="sv-S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pPr eaLnBrk="1" hangingPunct="1">
              <a:defRPr/>
            </a:pPr>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r>
              <a:rPr lang="sv-SE" dirty="0" smtClean="0">
                <a:solidFill>
                  <a:srgbClr val="4C4946"/>
                </a:solidFill>
                <a:latin typeface="Bliss 2 Regular" pitchFamily="50" charset="0"/>
              </a:rPr>
              <a:t>Frågor</a:t>
            </a:r>
            <a:br>
              <a:rPr lang="sv-SE" dirty="0" smtClean="0">
                <a:solidFill>
                  <a:srgbClr val="4C4946"/>
                </a:solidFill>
                <a:latin typeface="Bliss 2 Regular" pitchFamily="50" charset="0"/>
              </a:rPr>
            </a:br>
            <a:endParaRPr lang="sv-SE" dirty="0"/>
          </a:p>
        </p:txBody>
      </p:sp>
      <p:sp>
        <p:nvSpPr>
          <p:cNvPr id="55298" name="Platshållare för innehåll 2"/>
          <p:cNvSpPr>
            <a:spLocks noGrp="1"/>
          </p:cNvSpPr>
          <p:nvPr>
            <p:ph idx="1"/>
          </p:nvPr>
        </p:nvSpPr>
        <p:spPr/>
        <p:txBody>
          <a:bodyPr/>
          <a:lstStyle/>
          <a:p>
            <a:pPr eaLnBrk="1" hangingPunct="1">
              <a:spcBef>
                <a:spcPct val="50000"/>
              </a:spcBef>
              <a:buFontTx/>
              <a:buChar char="•"/>
            </a:pPr>
            <a:endParaRPr lang="sv-SE" sz="2400" dirty="0" smtClean="0">
              <a:solidFill>
                <a:srgbClr val="4C4946"/>
              </a:solidFill>
              <a:hlinkClick r:id="rId3"/>
            </a:endParaRPr>
          </a:p>
          <a:p>
            <a:pPr eaLnBrk="1" hangingPunct="1">
              <a:spcBef>
                <a:spcPct val="50000"/>
              </a:spcBef>
              <a:buFontTx/>
              <a:buChar char="•"/>
            </a:pPr>
            <a:endParaRPr lang="sv-SE" sz="2400" dirty="0" smtClean="0">
              <a:solidFill>
                <a:srgbClr val="4C4946"/>
              </a:solidFill>
              <a:hlinkClick r:id="rId3"/>
            </a:endParaRPr>
          </a:p>
          <a:p>
            <a:pPr eaLnBrk="1" hangingPunct="1">
              <a:spcBef>
                <a:spcPct val="50000"/>
              </a:spcBef>
              <a:buNone/>
            </a:pPr>
            <a:endParaRPr lang="sv-SE" sz="2400" dirty="0" smtClean="0">
              <a:solidFill>
                <a:srgbClr val="4C4946"/>
              </a:solidFill>
              <a:hlinkClick r:id="rId3"/>
            </a:endParaRPr>
          </a:p>
          <a:p>
            <a:pPr algn="ctr" eaLnBrk="1" hangingPunct="1">
              <a:spcBef>
                <a:spcPct val="50000"/>
              </a:spcBef>
              <a:buNone/>
            </a:pPr>
            <a:r>
              <a:rPr lang="sv-SE" sz="2400" dirty="0" smtClean="0">
                <a:solidFill>
                  <a:srgbClr val="4C4946"/>
                </a:solidFill>
                <a:hlinkClick r:id="rId4"/>
              </a:rPr>
              <a:t>gustav@thegameassembly.com</a:t>
            </a:r>
            <a:endParaRPr lang="sv-SE" sz="2400" dirty="0" smtClean="0">
              <a:solidFill>
                <a:srgbClr val="4C4946"/>
              </a:solidFill>
            </a:endParaRPr>
          </a:p>
          <a:p>
            <a:pPr algn="ctr" eaLnBrk="1" hangingPunct="1">
              <a:spcBef>
                <a:spcPct val="50000"/>
              </a:spcBef>
              <a:buNone/>
            </a:pPr>
            <a:r>
              <a:rPr lang="sv-SE" sz="2400" dirty="0" smtClean="0">
                <a:solidFill>
                  <a:srgbClr val="4C4946"/>
                </a:solidFill>
              </a:rPr>
              <a:t>Ralmark_tga @ skype</a:t>
            </a:r>
            <a:endParaRPr lang="sv-SE" dirty="0" smtClean="0">
              <a:solidFill>
                <a:srgbClr val="4C4946"/>
              </a:solidFill>
            </a:endParaRPr>
          </a:p>
          <a:p>
            <a:pPr eaLnBrk="1" hangingPunct="1"/>
            <a:endParaRPr lang="sv-S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ubrik 1"/>
          <p:cNvSpPr>
            <a:spLocks noGrp="1"/>
          </p:cNvSpPr>
          <p:nvPr>
            <p:ph type="title" idx="4294967295"/>
          </p:nvPr>
        </p:nvSpPr>
        <p:spPr>
          <a:xfrm>
            <a:off x="755650" y="0"/>
            <a:ext cx="8388350" cy="785813"/>
          </a:xfrm>
        </p:spPr>
        <p:txBody>
          <a:bodyPr/>
          <a:lstStyle/>
          <a:p>
            <a:pPr eaLnBrk="1" hangingPunct="1"/>
            <a:r>
              <a:rPr lang="sv-SE" smtClean="0"/>
              <a:t>IP-adresser</a:t>
            </a:r>
          </a:p>
        </p:txBody>
      </p:sp>
      <p:sp>
        <p:nvSpPr>
          <p:cNvPr id="57347" name="Platshållare för innehåll 2"/>
          <p:cNvSpPr>
            <a:spLocks noGrp="1"/>
          </p:cNvSpPr>
          <p:nvPr>
            <p:ph idx="4294967295"/>
          </p:nvPr>
        </p:nvSpPr>
        <p:spPr>
          <a:xfrm>
            <a:off x="411163" y="836613"/>
            <a:ext cx="8264525" cy="5688012"/>
          </a:xfrm>
        </p:spPr>
        <p:txBody>
          <a:bodyPr anchor="t"/>
          <a:lstStyle/>
          <a:p>
            <a:pPr eaLnBrk="1" hangingPunct="1"/>
            <a:r>
              <a:rPr lang="sv-SE" sz="2400" dirty="0" smtClean="0"/>
              <a:t>IP-adresser (i IPv4) är 32 bitars heltal. </a:t>
            </a:r>
          </a:p>
          <a:p>
            <a:pPr lvl="1" eaLnBrk="1" hangingPunct="1"/>
            <a:r>
              <a:rPr lang="sv-SE" sz="2000" dirty="0" smtClean="0"/>
              <a:t>Finns </a:t>
            </a:r>
            <a:r>
              <a:rPr lang="sv-SE" sz="2000" dirty="0" smtClean="0"/>
              <a:t>massor att läsa om detta om ni söker på det</a:t>
            </a:r>
          </a:p>
          <a:p>
            <a:pPr eaLnBrk="1" hangingPunct="1"/>
            <a:r>
              <a:rPr lang="sv-SE" sz="2400" dirty="0" smtClean="0"/>
              <a:t>Ni kan se er lokala ip genom att </a:t>
            </a:r>
          </a:p>
          <a:p>
            <a:pPr lvl="1" eaLnBrk="1" hangingPunct="1"/>
            <a:r>
              <a:rPr lang="sv-SE" sz="2000" dirty="0" smtClean="0"/>
              <a:t>1. starta commandprompten</a:t>
            </a:r>
          </a:p>
          <a:p>
            <a:pPr lvl="1" eaLnBrk="1" hangingPunct="1"/>
            <a:r>
              <a:rPr lang="sv-SE" sz="2000" dirty="0" smtClean="0"/>
              <a:t>2. skriv ”ipconfig”   </a:t>
            </a:r>
            <a:r>
              <a:rPr lang="sv-SE" sz="2000" dirty="0" smtClean="0">
                <a:sym typeface="Wingdings" pitchFamily="2" charset="2"/>
              </a:rPr>
              <a:t></a:t>
            </a:r>
          </a:p>
          <a:p>
            <a:pPr lvl="1" eaLnBrk="1" hangingPunct="1"/>
            <a:endParaRPr lang="sv-SE" sz="2000" dirty="0" smtClean="0">
              <a:sym typeface="Wingdings" pitchFamily="2" charset="2"/>
            </a:endParaRPr>
          </a:p>
          <a:p>
            <a:pPr lvl="1" eaLnBrk="1" hangingPunct="1"/>
            <a:endParaRPr lang="sv-SE" sz="2000" dirty="0" smtClean="0">
              <a:sym typeface="Wingdings" pitchFamily="2" charset="2"/>
            </a:endParaRPr>
          </a:p>
          <a:p>
            <a:pPr lvl="1" eaLnBrk="1" hangingPunct="1"/>
            <a:endParaRPr lang="sv-SE" sz="2000" dirty="0" smtClean="0">
              <a:sym typeface="Wingdings" pitchFamily="2" charset="2"/>
            </a:endParaRPr>
          </a:p>
          <a:p>
            <a:pPr lvl="1" eaLnBrk="1" hangingPunct="1"/>
            <a:endParaRPr lang="sv-SE" sz="2000" dirty="0" smtClean="0">
              <a:sym typeface="Wingdings" pitchFamily="2" charset="2"/>
            </a:endParaRPr>
          </a:p>
          <a:p>
            <a:pPr lvl="1" eaLnBrk="1" hangingPunct="1"/>
            <a:endParaRPr lang="sv-SE" sz="2000" dirty="0" smtClean="0">
              <a:sym typeface="Wingdings" pitchFamily="2" charset="2"/>
            </a:endParaRPr>
          </a:p>
          <a:p>
            <a:pPr lvl="1" eaLnBrk="1" hangingPunct="1"/>
            <a:endParaRPr lang="sv-SE" sz="2000" dirty="0" smtClean="0">
              <a:sym typeface="Wingdings" pitchFamily="2" charset="2"/>
            </a:endParaRPr>
          </a:p>
          <a:p>
            <a:pPr lvl="1" eaLnBrk="1" hangingPunct="1"/>
            <a:endParaRPr lang="sv-SE" sz="2000" dirty="0" smtClean="0">
              <a:sym typeface="Wingdings" pitchFamily="2" charset="2"/>
            </a:endParaRPr>
          </a:p>
          <a:p>
            <a:pPr lvl="1" eaLnBrk="1" hangingPunct="1"/>
            <a:endParaRPr lang="sv-SE" sz="2000" dirty="0" smtClean="0">
              <a:sym typeface="Wingdings" pitchFamily="2" charset="2"/>
            </a:endParaRPr>
          </a:p>
          <a:p>
            <a:pPr lvl="1" eaLnBrk="1" hangingPunct="1"/>
            <a:endParaRPr lang="sv-SE" sz="2000" dirty="0" smtClean="0"/>
          </a:p>
          <a:p>
            <a:pPr eaLnBrk="1" hangingPunct="1"/>
            <a:endParaRPr lang="sv-SE" sz="2400" dirty="0" smtClean="0"/>
          </a:p>
          <a:p>
            <a:pPr lvl="1" eaLnBrk="1" hangingPunct="1"/>
            <a:endParaRPr lang="sv-SE" sz="2000" dirty="0" smtClean="0"/>
          </a:p>
        </p:txBody>
      </p:sp>
      <p:pic>
        <p:nvPicPr>
          <p:cNvPr id="1026" name="Picture 2" descr="C:\Users\gral1\Desktop\Command Prompt.jpg"/>
          <p:cNvPicPr>
            <a:picLocks noChangeAspect="1" noChangeArrowheads="1"/>
          </p:cNvPicPr>
          <p:nvPr/>
        </p:nvPicPr>
        <p:blipFill>
          <a:blip r:embed="rId3" cstate="print"/>
          <a:srcRect/>
          <a:stretch>
            <a:fillRect/>
          </a:stretch>
        </p:blipFill>
        <p:spPr bwMode="auto">
          <a:xfrm>
            <a:off x="1403648" y="2780928"/>
            <a:ext cx="5534509" cy="290604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ubrik 1"/>
          <p:cNvSpPr>
            <a:spLocks noGrp="1"/>
          </p:cNvSpPr>
          <p:nvPr>
            <p:ph type="title"/>
          </p:nvPr>
        </p:nvSpPr>
        <p:spPr>
          <a:xfrm>
            <a:off x="755650" y="0"/>
            <a:ext cx="8388350" cy="785813"/>
          </a:xfrm>
        </p:spPr>
        <p:txBody>
          <a:bodyPr/>
          <a:lstStyle/>
          <a:p>
            <a:pPr eaLnBrk="1" hangingPunct="1"/>
            <a:r>
              <a:rPr lang="sv-SE" smtClean="0"/>
              <a:t>IP-nätverk</a:t>
            </a:r>
          </a:p>
        </p:txBody>
      </p:sp>
      <p:sp>
        <p:nvSpPr>
          <p:cNvPr id="18434" name="Platshållare för innehåll 2"/>
          <p:cNvSpPr>
            <a:spLocks noGrp="1"/>
          </p:cNvSpPr>
          <p:nvPr>
            <p:ph idx="1"/>
          </p:nvPr>
        </p:nvSpPr>
        <p:spPr>
          <a:xfrm>
            <a:off x="411163" y="836613"/>
            <a:ext cx="8264525" cy="5688012"/>
          </a:xfrm>
        </p:spPr>
        <p:txBody>
          <a:bodyPr anchor="ctr"/>
          <a:lstStyle/>
          <a:p>
            <a:pPr eaLnBrk="1" hangingPunct="1"/>
            <a:r>
              <a:rPr lang="sv-SE" sz="2400" dirty="0" smtClean="0"/>
              <a:t>Även om man inte behöver förstå hur ett IP-nätverk fungerar ”under huven”, så är det bra med lite grundläggande kunskap för att förstå de problem som kan dyka upp i nätverksbaserade program.</a:t>
            </a:r>
          </a:p>
          <a:p>
            <a:pPr eaLnBrk="1" hangingPunct="1"/>
            <a:r>
              <a:rPr lang="sv-SE" sz="2400" dirty="0" smtClean="0"/>
              <a:t>Ett IP-nätverk är uppbyggt av länkar och routers</a:t>
            </a:r>
          </a:p>
          <a:p>
            <a:pPr lvl="1" eaLnBrk="1" hangingPunct="1"/>
            <a:r>
              <a:rPr lang="sv-SE" sz="2000" dirty="0" smtClean="0"/>
              <a:t>Länkar transporterar paket mellan routers</a:t>
            </a:r>
          </a:p>
          <a:p>
            <a:pPr lvl="1" eaLnBrk="1" hangingPunct="1"/>
            <a:r>
              <a:rPr lang="sv-SE" sz="2000" dirty="0" smtClean="0"/>
              <a:t>Routers fungerar som noder och skickar vidare paket från en länk till en annan</a:t>
            </a:r>
          </a:p>
          <a:p>
            <a:pPr eaLnBrk="1" hangingPunct="1"/>
            <a:r>
              <a:rPr lang="sv-SE" sz="2400" dirty="0" smtClean="0"/>
              <a:t>Huvuduppgiften för en router är att så snabbt som möjligt välja vilken länk den skall skicka vidare till</a:t>
            </a:r>
          </a:p>
          <a:p>
            <a:pPr lvl="1" eaLnBrk="1" hangingPunct="1"/>
            <a:r>
              <a:rPr lang="sv-SE" sz="2000" dirty="0" smtClean="0"/>
              <a:t>Vanligen finns det mer än ett val</a:t>
            </a:r>
          </a:p>
          <a:p>
            <a:pPr lvl="1" eaLnBrk="1" hangingPunct="1"/>
            <a:r>
              <a:rPr lang="sv-SE" sz="2000" dirty="0" smtClean="0"/>
              <a:t>Routers utbyter information med varandra för få tillräcklig kunskap om nätet </a:t>
            </a:r>
          </a:p>
          <a:p>
            <a:pPr lvl="2" eaLnBrk="1" hangingPunct="1"/>
            <a:r>
              <a:rPr lang="sv-SE" sz="1600" dirty="0" smtClean="0"/>
              <a:t>För att kunna fatta så bra beslut som möjligt</a:t>
            </a:r>
          </a:p>
          <a:p>
            <a:pPr lvl="2" eaLnBrk="1" hangingPunct="1"/>
            <a:r>
              <a:rPr lang="sv-SE" sz="1600" dirty="0" smtClean="0"/>
              <a:t>För att ha en gemensam uppfattning om bästa vägvalet till varje möjlig destination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ubrik 1"/>
          <p:cNvSpPr>
            <a:spLocks noGrp="1"/>
          </p:cNvSpPr>
          <p:nvPr>
            <p:ph type="title" idx="4294967295"/>
          </p:nvPr>
        </p:nvSpPr>
        <p:spPr>
          <a:xfrm>
            <a:off x="755650" y="0"/>
            <a:ext cx="8388350" cy="785813"/>
          </a:xfrm>
        </p:spPr>
        <p:txBody>
          <a:bodyPr/>
          <a:lstStyle/>
          <a:p>
            <a:pPr eaLnBrk="1" hangingPunct="1"/>
            <a:r>
              <a:rPr lang="sv-SE" smtClean="0"/>
              <a:t>IP-adresser</a:t>
            </a:r>
          </a:p>
        </p:txBody>
      </p:sp>
      <p:sp>
        <p:nvSpPr>
          <p:cNvPr id="57347" name="Platshållare för innehåll 2"/>
          <p:cNvSpPr>
            <a:spLocks noGrp="1"/>
          </p:cNvSpPr>
          <p:nvPr>
            <p:ph idx="4294967295"/>
          </p:nvPr>
        </p:nvSpPr>
        <p:spPr>
          <a:xfrm>
            <a:off x="411163" y="836613"/>
            <a:ext cx="8264525" cy="5688012"/>
          </a:xfrm>
        </p:spPr>
        <p:txBody>
          <a:bodyPr anchor="t"/>
          <a:lstStyle/>
          <a:p>
            <a:pPr eaLnBrk="1" hangingPunct="1"/>
            <a:r>
              <a:rPr lang="sv-SE" sz="2400" dirty="0" smtClean="0"/>
              <a:t>Vill ni se vår (</a:t>
            </a:r>
            <a:r>
              <a:rPr lang="sv-SE" sz="2400" dirty="0" smtClean="0"/>
              <a:t>TGA[academedia]) </a:t>
            </a:r>
            <a:r>
              <a:rPr lang="sv-SE" sz="2400" dirty="0" smtClean="0"/>
              <a:t>IP kan ni gå via en hemsida:</a:t>
            </a:r>
          </a:p>
          <a:p>
            <a:pPr lvl="1" eaLnBrk="1" hangingPunct="1"/>
            <a:r>
              <a:rPr lang="sv-SE" sz="1600" dirty="0" smtClean="0">
                <a:hlinkClick r:id="rId3"/>
              </a:rPr>
              <a:t>http://www.whatsmyip.org/</a:t>
            </a:r>
            <a:endParaRPr lang="sv-SE" sz="1600" dirty="0" smtClean="0"/>
          </a:p>
          <a:p>
            <a:pPr lvl="1" eaLnBrk="1" hangingPunct="1"/>
            <a:endParaRPr lang="sv-SE" sz="1600" dirty="0" smtClean="0"/>
          </a:p>
          <a:p>
            <a:pPr eaLnBrk="1" hangingPunct="1"/>
            <a:r>
              <a:rPr lang="sv-SE" sz="2000" dirty="0" smtClean="0"/>
              <a:t>Ska vi sätta upp en server andra kommer åt är det den IP adressen vi vill välja, då era lokala adresser inte är till någon nytta</a:t>
            </a:r>
          </a:p>
          <a:p>
            <a:pPr lvl="1" eaLnBrk="1" hangingPunct="1"/>
            <a:r>
              <a:rPr lang="sv-SE" sz="1600" dirty="0" smtClean="0"/>
              <a:t>Om ni inte sätter upp routern att länka om trafiken till er </a:t>
            </a:r>
            <a:r>
              <a:rPr lang="sv-SE" sz="1600" dirty="0" smtClean="0"/>
              <a:t>dator</a:t>
            </a:r>
          </a:p>
          <a:p>
            <a:pPr eaLnBrk="1" hangingPunct="1"/>
            <a:r>
              <a:rPr lang="sv-SE" sz="2000" dirty="0" smtClean="0"/>
              <a:t>Vi kan inte länka om detta till er, så här på skolan får ni nöja er med att köra ett lokalt nätverk. Vill ni testa över större gränser rekommenderar jag att testa hemma!</a:t>
            </a:r>
            <a:endParaRPr lang="sv-SE" sz="2000" dirty="0" smtClean="0"/>
          </a:p>
          <a:p>
            <a:pPr eaLnBrk="1" hangingPunct="1"/>
            <a:endParaRPr lang="sv-SE" sz="2400" dirty="0" smtClean="0"/>
          </a:p>
          <a:p>
            <a:pPr lvl="1" eaLnBrk="1" hangingPunct="1"/>
            <a:endParaRPr lang="sv-SE"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ubrik 1"/>
          <p:cNvSpPr>
            <a:spLocks noGrp="1"/>
          </p:cNvSpPr>
          <p:nvPr>
            <p:ph type="title" idx="4294967295"/>
          </p:nvPr>
        </p:nvSpPr>
        <p:spPr>
          <a:xfrm>
            <a:off x="755650" y="0"/>
            <a:ext cx="8388350" cy="785813"/>
          </a:xfrm>
        </p:spPr>
        <p:txBody>
          <a:bodyPr/>
          <a:lstStyle/>
          <a:p>
            <a:pPr eaLnBrk="1" hangingPunct="1"/>
            <a:r>
              <a:rPr lang="sv-SE" smtClean="0"/>
              <a:t>Subnetting</a:t>
            </a:r>
          </a:p>
        </p:txBody>
      </p:sp>
      <p:sp>
        <p:nvSpPr>
          <p:cNvPr id="59395" name="Platshållare för innehåll 2"/>
          <p:cNvSpPr>
            <a:spLocks noGrp="1"/>
          </p:cNvSpPr>
          <p:nvPr>
            <p:ph idx="4294967295"/>
          </p:nvPr>
        </p:nvSpPr>
        <p:spPr>
          <a:xfrm>
            <a:off x="411163" y="836613"/>
            <a:ext cx="8264525" cy="2087562"/>
          </a:xfrm>
        </p:spPr>
        <p:txBody>
          <a:bodyPr anchor="ctr"/>
          <a:lstStyle/>
          <a:p>
            <a:pPr eaLnBrk="1" hangingPunct="1"/>
            <a:r>
              <a:rPr lang="sv-SE" sz="2400" dirty="0" smtClean="0"/>
              <a:t>Det som ser ut </a:t>
            </a:r>
            <a:r>
              <a:rPr lang="sv-SE" sz="2400" b="1" dirty="0" smtClean="0"/>
              <a:t>ett(1)</a:t>
            </a:r>
            <a:r>
              <a:rPr lang="sv-SE" sz="2400" dirty="0" smtClean="0"/>
              <a:t> nätverk utåt kan av praktiska skäl vara indelat i flera delnätverk. För att kommunicera mellan de olika delnätverken krävs då en router.</a:t>
            </a:r>
          </a:p>
          <a:p>
            <a:pPr eaLnBrk="1" hangingPunct="1">
              <a:buFont typeface="Arial" charset="0"/>
              <a:buNone/>
            </a:pPr>
            <a:endParaRPr lang="sv-SE" sz="2400" dirty="0" smtClean="0"/>
          </a:p>
        </p:txBody>
      </p:sp>
      <p:pic>
        <p:nvPicPr>
          <p:cNvPr id="3076" name="Picture 4" descr="C:\Users\gral1\Desktop\computer.png"/>
          <p:cNvPicPr>
            <a:picLocks noChangeAspect="1" noChangeArrowheads="1"/>
          </p:cNvPicPr>
          <p:nvPr/>
        </p:nvPicPr>
        <p:blipFill>
          <a:blip r:embed="rId3" cstate="print"/>
          <a:srcRect/>
          <a:stretch>
            <a:fillRect/>
          </a:stretch>
        </p:blipFill>
        <p:spPr bwMode="auto">
          <a:xfrm>
            <a:off x="884634" y="2492896"/>
            <a:ext cx="7143750" cy="31242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ubrik 1"/>
          <p:cNvSpPr>
            <a:spLocks noGrp="1"/>
          </p:cNvSpPr>
          <p:nvPr>
            <p:ph type="title" idx="4294967295"/>
          </p:nvPr>
        </p:nvSpPr>
        <p:spPr>
          <a:xfrm>
            <a:off x="755650" y="0"/>
            <a:ext cx="8388350" cy="785813"/>
          </a:xfrm>
        </p:spPr>
        <p:txBody>
          <a:bodyPr/>
          <a:lstStyle/>
          <a:p>
            <a:pPr eaLnBrk="1" hangingPunct="1"/>
            <a:r>
              <a:rPr lang="sv-SE" smtClean="0"/>
              <a:t>Link layer</a:t>
            </a:r>
          </a:p>
        </p:txBody>
      </p:sp>
      <p:sp>
        <p:nvSpPr>
          <p:cNvPr id="61443" name="Platshållare för innehåll 2"/>
          <p:cNvSpPr>
            <a:spLocks noGrp="1"/>
          </p:cNvSpPr>
          <p:nvPr>
            <p:ph idx="4294967295"/>
          </p:nvPr>
        </p:nvSpPr>
        <p:spPr>
          <a:xfrm>
            <a:off x="411163" y="1196752"/>
            <a:ext cx="8264525" cy="2808411"/>
          </a:xfrm>
        </p:spPr>
        <p:txBody>
          <a:bodyPr anchor="ctr"/>
          <a:lstStyle/>
          <a:p>
            <a:pPr eaLnBrk="1" hangingPunct="1"/>
            <a:r>
              <a:rPr lang="sv-SE" sz="2400" dirty="0" smtClean="0"/>
              <a:t>För att kunna ta emot och skicka på respektive länk så måste en router känna till och koppla ihop både IP-adresser och adresser i länklagret.</a:t>
            </a:r>
          </a:p>
          <a:p>
            <a:pPr lvl="1" eaLnBrk="1" hangingPunct="1"/>
            <a:r>
              <a:rPr lang="sv-SE" sz="2000" dirty="0" smtClean="0"/>
              <a:t>Ethernet adresser består av 48 bitar och kallas </a:t>
            </a:r>
            <a:r>
              <a:rPr lang="sv-SE" sz="2000" dirty="0" err="1" smtClean="0"/>
              <a:t>MAC-adresser</a:t>
            </a:r>
            <a:r>
              <a:rPr lang="sv-SE" sz="2000" dirty="0" smtClean="0"/>
              <a:t> (Media Access Control).</a:t>
            </a:r>
          </a:p>
          <a:p>
            <a:pPr lvl="1" eaLnBrk="1" hangingPunct="1"/>
            <a:r>
              <a:rPr lang="sv-SE" sz="2000" dirty="0" smtClean="0"/>
              <a:t>Varje ethernetinterface har en unik MAC-adress</a:t>
            </a:r>
          </a:p>
          <a:p>
            <a:pPr lvl="1" eaLnBrk="1" hangingPunct="1"/>
            <a:r>
              <a:rPr lang="sv-SE" sz="2000" dirty="0" smtClean="0"/>
              <a:t>Används av ethernet lagret under IP</a:t>
            </a:r>
          </a:p>
          <a:p>
            <a:pPr lvl="1" eaLnBrk="1" hangingPunct="1"/>
            <a:r>
              <a:rPr lang="sv-SE" sz="2000" dirty="0" smtClean="0"/>
              <a:t>Iom. att den är unik används den för access control till Wifi nätverk.</a:t>
            </a:r>
          </a:p>
          <a:p>
            <a:pPr lvl="2" eaLnBrk="1" hangingPunct="1"/>
            <a:r>
              <a:rPr lang="sv-SE" sz="1600" dirty="0" smtClean="0"/>
              <a:t>Har ni surfat på skånetrafikens nät någon gång vet ni att de stänger ner er efter 200Mb data </a:t>
            </a:r>
          </a:p>
          <a:p>
            <a:pPr lvl="1" eaLnBrk="1" hangingPunct="1"/>
            <a:endParaRPr lang="sv-SE" sz="2000" dirty="0" smtClean="0"/>
          </a:p>
        </p:txBody>
      </p:sp>
      <p:pic>
        <p:nvPicPr>
          <p:cNvPr id="4098" name="Picture 2" descr="C:\Users\gral1\Desktop\mac.png"/>
          <p:cNvPicPr>
            <a:picLocks noChangeAspect="1" noChangeArrowheads="1"/>
          </p:cNvPicPr>
          <p:nvPr/>
        </p:nvPicPr>
        <p:blipFill>
          <a:blip r:embed="rId3" cstate="print"/>
          <a:srcRect/>
          <a:stretch>
            <a:fillRect/>
          </a:stretch>
        </p:blipFill>
        <p:spPr bwMode="auto">
          <a:xfrm>
            <a:off x="1907704" y="4271578"/>
            <a:ext cx="5431954" cy="209609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ubrik 1"/>
          <p:cNvSpPr>
            <a:spLocks noGrp="1"/>
          </p:cNvSpPr>
          <p:nvPr>
            <p:ph type="title" idx="4294967295"/>
          </p:nvPr>
        </p:nvSpPr>
        <p:spPr>
          <a:xfrm>
            <a:off x="755650" y="0"/>
            <a:ext cx="8388350" cy="785813"/>
          </a:xfrm>
        </p:spPr>
        <p:txBody>
          <a:bodyPr/>
          <a:lstStyle/>
          <a:p>
            <a:pPr eaLnBrk="1" hangingPunct="1"/>
            <a:r>
              <a:rPr lang="sv-SE" smtClean="0"/>
              <a:t>Allokering av IP-adresser</a:t>
            </a:r>
          </a:p>
        </p:txBody>
      </p:sp>
      <p:sp>
        <p:nvSpPr>
          <p:cNvPr id="67587" name="Platshållare för innehåll 2"/>
          <p:cNvSpPr>
            <a:spLocks noGrp="1"/>
          </p:cNvSpPr>
          <p:nvPr>
            <p:ph idx="4294967295"/>
          </p:nvPr>
        </p:nvSpPr>
        <p:spPr>
          <a:xfrm>
            <a:off x="411163" y="1555973"/>
            <a:ext cx="8264525" cy="4105275"/>
          </a:xfrm>
        </p:spPr>
        <p:txBody>
          <a:bodyPr anchor="ctr"/>
          <a:lstStyle/>
          <a:p>
            <a:pPr eaLnBrk="1" hangingPunct="1"/>
            <a:r>
              <a:rPr lang="sv-SE" sz="2400" dirty="0" smtClean="0"/>
              <a:t>Allokeringen av IP-adresser sker hierarkiskt. Normalt får man adresser av en internetleverantör, som i sin tur får block av adresser från ett regionala register.</a:t>
            </a:r>
          </a:p>
          <a:p>
            <a:pPr lvl="1" eaLnBrk="1" hangingPunct="1"/>
            <a:r>
              <a:rPr lang="sv-SE" sz="2000" dirty="0" smtClean="0"/>
              <a:t>Byter man leverantör måste man också byta IP-adresser</a:t>
            </a:r>
          </a:p>
          <a:p>
            <a:pPr lvl="1" eaLnBrk="1" hangingPunct="1"/>
            <a:r>
              <a:rPr lang="sv-SE" sz="2000" dirty="0" smtClean="0"/>
              <a:t>Du kanske till och med får en dynamisk IP (varje gång du startar datorn byts IPt ut)</a:t>
            </a:r>
          </a:p>
          <a:p>
            <a:pPr eaLnBrk="1" hangingPunct="1"/>
            <a:r>
              <a:rPr lang="sv-SE" sz="2400" dirty="0" smtClean="0"/>
              <a:t>Ett antal nätverksnummer är </a:t>
            </a:r>
            <a:r>
              <a:rPr lang="sv-SE" sz="2400" dirty="0" smtClean="0"/>
              <a:t>reserverade</a:t>
            </a:r>
          </a:p>
          <a:p>
            <a:pPr eaLnBrk="1" hangingPunct="1"/>
            <a:r>
              <a:rPr lang="sv-SE" sz="2400" dirty="0" smtClean="0"/>
              <a:t>De kan aldrig användas över internet</a:t>
            </a:r>
            <a:endParaRPr lang="sv-SE" sz="2400" dirty="0" smtClean="0"/>
          </a:p>
          <a:p>
            <a:pPr lvl="1" eaLnBrk="1" hangingPunct="1"/>
            <a:r>
              <a:rPr lang="sv-SE" sz="2000" dirty="0" smtClean="0"/>
              <a:t>Det vanligaste är 192.168/16 (eller 192.168.xxx.yyy)</a:t>
            </a:r>
          </a:p>
          <a:p>
            <a:pPr lvl="2" eaLnBrk="1" hangingPunct="1"/>
            <a:r>
              <a:rPr lang="sv-SE" sz="1600" dirty="0" smtClean="0"/>
              <a:t>Eller 172.16.0.0 </a:t>
            </a:r>
            <a:r>
              <a:rPr lang="sv-SE" sz="1600" dirty="0" smtClean="0">
                <a:sym typeface="Wingdings" pitchFamily="2" charset="2"/>
              </a:rPr>
              <a:t>172.31.255.255 </a:t>
            </a:r>
            <a:endParaRPr lang="sv-SE" sz="1600" dirty="0" smtClean="0">
              <a:sym typeface="Wingdings" pitchFamily="2" charset="2"/>
            </a:endParaRPr>
          </a:p>
          <a:p>
            <a:pPr lvl="2" eaLnBrk="1" hangingPunct="1"/>
            <a:r>
              <a:rPr lang="sv-SE" sz="1600" dirty="0" smtClean="0">
                <a:sym typeface="Wingdings" pitchFamily="2" charset="2"/>
              </a:rPr>
              <a:t>Eller 10.0.0.0</a:t>
            </a:r>
            <a:endParaRPr lang="sv-SE" sz="1600" dirty="0" smtClean="0"/>
          </a:p>
          <a:p>
            <a:pPr lvl="1" eaLnBrk="1" hangingPunct="1"/>
            <a:r>
              <a:rPr lang="sv-SE" sz="2000" dirty="0" smtClean="0"/>
              <a:t>Dessa kan </a:t>
            </a:r>
            <a:r>
              <a:rPr lang="sv-SE" sz="2000" dirty="0" smtClean="0"/>
              <a:t>vi </a:t>
            </a:r>
            <a:r>
              <a:rPr lang="sv-SE" sz="2000" dirty="0" smtClean="0"/>
              <a:t>alltid </a:t>
            </a:r>
            <a:r>
              <a:rPr lang="sv-SE" sz="2000" dirty="0" smtClean="0"/>
              <a:t>använda i ett lokalt nätverk, </a:t>
            </a:r>
            <a:r>
              <a:rPr lang="sv-SE" sz="2000" dirty="0" smtClean="0"/>
              <a:t>men om man vill kunna kommunicera med omvärlden så behövs en router som har en ”extern” adress (den ni får av t.ex. telia</a:t>
            </a:r>
            <a:r>
              <a:rPr lang="sv-SE" sz="2000" dirty="0" smtClean="0"/>
              <a:t>)</a:t>
            </a:r>
          </a:p>
          <a:p>
            <a:pPr lvl="1" eaLnBrk="1" hangingPunct="1"/>
            <a:endParaRPr lang="sv-SE" sz="2000" dirty="0" smtClean="0"/>
          </a:p>
          <a:p>
            <a:pPr lvl="1" eaLnBrk="1" hangingPunct="1"/>
            <a:r>
              <a:rPr lang="sv-SE" sz="2000" dirty="0" smtClean="0"/>
              <a:t>https://en.wikipedia.org/wiki/Reserved_IP_addresses</a:t>
            </a:r>
            <a:endParaRPr lang="sv-SE"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ubrik 1"/>
          <p:cNvSpPr>
            <a:spLocks noGrp="1"/>
          </p:cNvSpPr>
          <p:nvPr>
            <p:ph type="title" idx="4294967295"/>
          </p:nvPr>
        </p:nvSpPr>
        <p:spPr>
          <a:xfrm>
            <a:off x="755650" y="0"/>
            <a:ext cx="8388350" cy="785813"/>
          </a:xfrm>
        </p:spPr>
        <p:txBody>
          <a:bodyPr/>
          <a:lstStyle/>
          <a:p>
            <a:pPr eaLnBrk="1" hangingPunct="1"/>
            <a:r>
              <a:rPr lang="sv-SE" dirty="0" smtClean="0"/>
              <a:t>NAT</a:t>
            </a:r>
          </a:p>
        </p:txBody>
      </p:sp>
      <p:sp>
        <p:nvSpPr>
          <p:cNvPr id="69635" name="Platshållare för innehåll 2"/>
          <p:cNvSpPr>
            <a:spLocks noGrp="1"/>
          </p:cNvSpPr>
          <p:nvPr>
            <p:ph idx="4294967295"/>
          </p:nvPr>
        </p:nvSpPr>
        <p:spPr>
          <a:xfrm>
            <a:off x="411163" y="1484784"/>
            <a:ext cx="8264525" cy="2447925"/>
          </a:xfrm>
        </p:spPr>
        <p:txBody>
          <a:bodyPr anchor="ctr"/>
          <a:lstStyle/>
          <a:p>
            <a:pPr eaLnBrk="1" hangingPunct="1"/>
            <a:r>
              <a:rPr lang="sv-SE" sz="2400" dirty="0" smtClean="0"/>
              <a:t>NAT, Network Address Translation, används för kommunikation mellan privata och externa nät (kan vara internet).</a:t>
            </a:r>
          </a:p>
          <a:p>
            <a:pPr eaLnBrk="1" hangingPunct="1"/>
            <a:r>
              <a:rPr lang="sv-SE" sz="2400" dirty="0" smtClean="0"/>
              <a:t> I det enkla fallet har man ett block av externa adresser och NAT håller reda på och kopplar privata och externa adresser i en tabell. När routern tar emot eller skickar ett paket så byter den ut adressen i headern</a:t>
            </a:r>
          </a:p>
          <a:p>
            <a:pPr eaLnBrk="1" hangingPunct="1"/>
            <a:r>
              <a:rPr lang="sv-SE" sz="2400" dirty="0" smtClean="0"/>
              <a:t>Detta gör det möjligt att ha internet på många datorer i hemmet även om ni bara har en IP adress in. </a:t>
            </a:r>
          </a:p>
          <a:p>
            <a:pPr eaLnBrk="1" hangingPunct="1"/>
            <a:endParaRPr lang="sv-SE" sz="2400" dirty="0" smtClean="0"/>
          </a:p>
        </p:txBody>
      </p:sp>
      <p:pic>
        <p:nvPicPr>
          <p:cNvPr id="69636" name="Picture 4"/>
          <p:cNvPicPr>
            <a:picLocks noChangeAspect="1" noChangeArrowheads="1"/>
          </p:cNvPicPr>
          <p:nvPr/>
        </p:nvPicPr>
        <p:blipFill>
          <a:blip r:embed="rId3" cstate="print"/>
          <a:srcRect/>
          <a:stretch>
            <a:fillRect/>
          </a:stretch>
        </p:blipFill>
        <p:spPr bwMode="auto">
          <a:xfrm>
            <a:off x="2267744" y="4509120"/>
            <a:ext cx="4463728" cy="18511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G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TGA</Template>
  <TotalTime>9179</TotalTime>
  <Words>1844</Words>
  <Application>Microsoft Office PowerPoint</Application>
  <PresentationFormat>Bildspel på skärmen (4:3)</PresentationFormat>
  <Paragraphs>217</Paragraphs>
  <Slides>27</Slides>
  <Notes>27</Notes>
  <HiddenSlides>0</HiddenSlides>
  <MMClips>0</MMClips>
  <ScaleCrop>false</ScaleCrop>
  <HeadingPairs>
    <vt:vector size="4" baseType="variant">
      <vt:variant>
        <vt:lpstr>Tema</vt:lpstr>
      </vt:variant>
      <vt:variant>
        <vt:i4>1</vt:i4>
      </vt:variant>
      <vt:variant>
        <vt:lpstr>Bildrubriker</vt:lpstr>
      </vt:variant>
      <vt:variant>
        <vt:i4>27</vt:i4>
      </vt:variant>
    </vt:vector>
  </HeadingPairs>
  <TitlesOfParts>
    <vt:vector size="28" baseType="lpstr">
      <vt:lpstr>TGA</vt:lpstr>
      <vt:lpstr>Nätverk för spel  Lektion 2  </vt:lpstr>
      <vt:lpstr>Nätverk i era projekt</vt:lpstr>
      <vt:lpstr>IP-adresser</vt:lpstr>
      <vt:lpstr>IP-nätverk</vt:lpstr>
      <vt:lpstr>IP-adresser</vt:lpstr>
      <vt:lpstr>Subnetting</vt:lpstr>
      <vt:lpstr>Link layer</vt:lpstr>
      <vt:lpstr>Allokering av IP-adresser</vt:lpstr>
      <vt:lpstr>NAT</vt:lpstr>
      <vt:lpstr>NAT, problem</vt:lpstr>
      <vt:lpstr>DHCP</vt:lpstr>
      <vt:lpstr>DNS</vt:lpstr>
      <vt:lpstr>Tillbaka till det vi vill göra</vt:lpstr>
      <vt:lpstr>Skick / ta emot</vt:lpstr>
      <vt:lpstr>Skick / ta emot</vt:lpstr>
      <vt:lpstr>Serialization/ DeSerialization</vt:lpstr>
      <vt:lpstr>Serialization</vt:lpstr>
      <vt:lpstr>Serialization</vt:lpstr>
      <vt:lpstr>Serialization</vt:lpstr>
      <vt:lpstr>Serialization</vt:lpstr>
      <vt:lpstr>Serialization</vt:lpstr>
      <vt:lpstr>Serialization</vt:lpstr>
      <vt:lpstr>Serialization UDP</vt:lpstr>
      <vt:lpstr>Serialization UDP</vt:lpstr>
      <vt:lpstr>FIN</vt:lpstr>
      <vt:lpstr>Uppgift Se Spec</vt:lpstr>
      <vt:lpstr> 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Presentationstema</dc:title>
  <dc:creator>Utbildning</dc:creator>
  <cp:lastModifiedBy>gral1</cp:lastModifiedBy>
  <cp:revision>296</cp:revision>
  <dcterms:created xsi:type="dcterms:W3CDTF">2008-09-10T13:08:22Z</dcterms:created>
  <dcterms:modified xsi:type="dcterms:W3CDTF">2017-02-16T07:56:48Z</dcterms:modified>
</cp:coreProperties>
</file>