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74" r:id="rId5"/>
    <p:sldId id="291" r:id="rId6"/>
    <p:sldId id="292" r:id="rId7"/>
    <p:sldId id="272" r:id="rId8"/>
    <p:sldId id="276" r:id="rId9"/>
    <p:sldId id="277" r:id="rId10"/>
    <p:sldId id="293" r:id="rId11"/>
    <p:sldId id="294" r:id="rId12"/>
    <p:sldId id="295" r:id="rId13"/>
    <p:sldId id="269" r:id="rId14"/>
    <p:sldId id="296" r:id="rId15"/>
    <p:sldId id="297" r:id="rId16"/>
    <p:sldId id="318" r:id="rId17"/>
    <p:sldId id="301" r:id="rId18"/>
    <p:sldId id="298" r:id="rId19"/>
    <p:sldId id="299" r:id="rId20"/>
    <p:sldId id="310" r:id="rId21"/>
    <p:sldId id="300" r:id="rId22"/>
    <p:sldId id="302" r:id="rId23"/>
    <p:sldId id="311" r:id="rId24"/>
    <p:sldId id="312" r:id="rId25"/>
    <p:sldId id="313" r:id="rId26"/>
    <p:sldId id="314" r:id="rId27"/>
    <p:sldId id="303" r:id="rId28"/>
    <p:sldId id="304" r:id="rId29"/>
    <p:sldId id="305" r:id="rId30"/>
    <p:sldId id="315" r:id="rId31"/>
    <p:sldId id="306" r:id="rId32"/>
    <p:sldId id="307" r:id="rId33"/>
    <p:sldId id="308" r:id="rId34"/>
    <p:sldId id="317" r:id="rId35"/>
    <p:sldId id="316" r:id="rId36"/>
    <p:sldId id="267" r:id="rId37"/>
  </p:sldIdLst>
  <p:sldSz cx="9144000" cy="6858000" type="screen4x3"/>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D4D"/>
    <a:srgbClr val="1C1C1C"/>
    <a:srgbClr val="3333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07" autoAdjust="0"/>
  </p:normalViewPr>
  <p:slideViewPr>
    <p:cSldViewPr>
      <p:cViewPr>
        <p:scale>
          <a:sx n="100" d="100"/>
          <a:sy n="100" d="100"/>
        </p:scale>
        <p:origin x="-936" y="2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685800" y="2130425"/>
            <a:ext cx="7772400" cy="1470025"/>
          </a:xfrm>
        </p:spPr>
        <p:txBody>
          <a:bodyPr/>
          <a:lstStyle/>
          <a:p>
            <a:r>
              <a:rPr lang="sv-SE" smtClean="0"/>
              <a:t>Klicka här för att ändra format</a:t>
            </a:r>
            <a:endParaRPr lang="sv-SE"/>
          </a:p>
        </p:txBody>
      </p:sp>
      <p:sp>
        <p:nvSpPr>
          <p:cNvPr id="3" name="Underrubri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Klicka här för att ändra format på underrubrik i bakgrunden</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2015-08-31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2015-08-31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629400" y="274638"/>
            <a:ext cx="2057400" cy="5851525"/>
          </a:xfrm>
        </p:spPr>
        <p:txBody>
          <a:bodyPr vert="eaVert"/>
          <a:lstStyle/>
          <a:p>
            <a:r>
              <a:rPr lang="sv-SE" smtClean="0"/>
              <a:t>Klicka här för att ändra format</a:t>
            </a:r>
            <a:endParaRPr lang="sv-SE"/>
          </a:p>
        </p:txBody>
      </p:sp>
      <p:sp>
        <p:nvSpPr>
          <p:cNvPr id="3" name="Platshållare för lodrät text 2"/>
          <p:cNvSpPr>
            <a:spLocks noGrp="1"/>
          </p:cNvSpPr>
          <p:nvPr>
            <p:ph type="body" orient="vert" idx="1"/>
          </p:nvPr>
        </p:nvSpPr>
        <p:spPr>
          <a:xfrm>
            <a:off x="457200" y="274638"/>
            <a:ext cx="6019800" cy="5851525"/>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2015-08-31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2015-08-31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722313" y="4406900"/>
            <a:ext cx="7772400" cy="1362075"/>
          </a:xfrm>
        </p:spPr>
        <p:txBody>
          <a:bodyPr anchor="t"/>
          <a:lstStyle>
            <a:lvl1pPr algn="l">
              <a:defRPr sz="4000" b="1" cap="all"/>
            </a:lvl1pPr>
          </a:lstStyle>
          <a:p>
            <a:r>
              <a:rPr lang="sv-SE" smtClean="0"/>
              <a:t>Klicka här för att ändra format</a:t>
            </a:r>
            <a:endParaRPr lang="sv-SE"/>
          </a:p>
        </p:txBody>
      </p:sp>
      <p:sp>
        <p:nvSpPr>
          <p:cNvPr id="3" name="Platshållare för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smtClean="0"/>
              <a:t>Klicka här för att ändra format på bakgrundstexten</a:t>
            </a:r>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2015-08-31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innehåll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datum 4"/>
          <p:cNvSpPr>
            <a:spLocks noGrp="1"/>
          </p:cNvSpPr>
          <p:nvPr>
            <p:ph type="dt" sz="half" idx="10"/>
          </p:nvPr>
        </p:nvSpPr>
        <p:spPr/>
        <p:txBody>
          <a:bodyPr/>
          <a:lstStyle/>
          <a:p>
            <a:fld id="{085E58BE-2F02-4B25-B50A-468CB801B0E8}" type="datetimeFigureOut">
              <a:rPr lang="sv-SE" smtClean="0"/>
              <a:pPr/>
              <a:t>2015-08-31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lvl1pPr>
              <a:defRPr/>
            </a:lvl1pPr>
          </a:lstStyle>
          <a:p>
            <a:r>
              <a:rPr lang="sv-SE" smtClean="0"/>
              <a:t>Klicka här för att ändra format</a:t>
            </a:r>
            <a:endParaRPr lang="sv-SE"/>
          </a:p>
        </p:txBody>
      </p:sp>
      <p:sp>
        <p:nvSpPr>
          <p:cNvPr id="3" name="Platshållare för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7" name="Platshållare för datum 6"/>
          <p:cNvSpPr>
            <a:spLocks noGrp="1"/>
          </p:cNvSpPr>
          <p:nvPr>
            <p:ph type="dt" sz="half" idx="10"/>
          </p:nvPr>
        </p:nvSpPr>
        <p:spPr/>
        <p:txBody>
          <a:bodyPr/>
          <a:lstStyle/>
          <a:p>
            <a:fld id="{085E58BE-2F02-4B25-B50A-468CB801B0E8}" type="datetimeFigureOut">
              <a:rPr lang="sv-SE" smtClean="0"/>
              <a:pPr/>
              <a:t>2015-08-31</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datum 2"/>
          <p:cNvSpPr>
            <a:spLocks noGrp="1"/>
          </p:cNvSpPr>
          <p:nvPr>
            <p:ph type="dt" sz="half" idx="10"/>
          </p:nvPr>
        </p:nvSpPr>
        <p:spPr/>
        <p:txBody>
          <a:bodyPr/>
          <a:lstStyle/>
          <a:p>
            <a:fld id="{085E58BE-2F02-4B25-B50A-468CB801B0E8}" type="datetimeFigureOut">
              <a:rPr lang="sv-SE" smtClean="0"/>
              <a:pPr/>
              <a:t>2015-08-31</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085E58BE-2F02-4B25-B50A-468CB801B0E8}" type="datetimeFigureOut">
              <a:rPr lang="sv-SE" smtClean="0"/>
              <a:pPr/>
              <a:t>2015-08-31</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0" y="273050"/>
            <a:ext cx="3008313" cy="1162050"/>
          </a:xfrm>
        </p:spPr>
        <p:txBody>
          <a:bodyPr anchor="b"/>
          <a:lstStyle>
            <a:lvl1pPr algn="l">
              <a:defRPr sz="2000" b="1"/>
            </a:lvl1pPr>
          </a:lstStyle>
          <a:p>
            <a:r>
              <a:rPr lang="sv-SE" smtClean="0"/>
              <a:t>Klicka här för att ändra format</a:t>
            </a:r>
            <a:endParaRPr lang="sv-SE"/>
          </a:p>
        </p:txBody>
      </p:sp>
      <p:sp>
        <p:nvSpPr>
          <p:cNvPr id="3" name="Platshållare för innehåll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085E58BE-2F02-4B25-B50A-468CB801B0E8}" type="datetimeFigureOut">
              <a:rPr lang="sv-SE" smtClean="0"/>
              <a:pPr/>
              <a:t>2015-08-31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4800600"/>
            <a:ext cx="5486400" cy="566738"/>
          </a:xfrm>
        </p:spPr>
        <p:txBody>
          <a:bodyPr anchor="b"/>
          <a:lstStyle>
            <a:lvl1pPr algn="l">
              <a:defRPr sz="2000" b="1"/>
            </a:lvl1pPr>
          </a:lstStyle>
          <a:p>
            <a:r>
              <a:rPr lang="sv-SE" smtClean="0"/>
              <a:t>Klicka här för att ändra format</a:t>
            </a:r>
            <a:endParaRPr lang="sv-SE"/>
          </a:p>
        </p:txBody>
      </p:sp>
      <p:sp>
        <p:nvSpPr>
          <p:cNvPr id="3" name="Platshållare för bild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085E58BE-2F02-4B25-B50A-468CB801B0E8}" type="datetimeFigureOut">
              <a:rPr lang="sv-SE" smtClean="0"/>
              <a:pPr/>
              <a:t>2015-08-31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785786" y="0"/>
            <a:ext cx="8358214" cy="763990"/>
          </a:xfrm>
          <a:prstGeom prst="rect">
            <a:avLst/>
          </a:prstGeom>
        </p:spPr>
        <p:txBody>
          <a:bodyPr vert="horz" lIns="91440" tIns="45720" rIns="91440" bIns="45720" rtlCol="0" anchor="ctr">
            <a:normAutofit/>
          </a:bodyPr>
          <a:lstStyle/>
          <a:p>
            <a:r>
              <a:rPr lang="sv-SE" dirty="0" err="1" smtClean="0"/>
              <a:t>Slide-topic</a:t>
            </a:r>
            <a:endParaRPr lang="sv-SE" dirty="0"/>
          </a:p>
        </p:txBody>
      </p:sp>
      <p:sp>
        <p:nvSpPr>
          <p:cNvPr id="3" name="Platshållare för text 2"/>
          <p:cNvSpPr>
            <a:spLocks noGrp="1"/>
          </p:cNvSpPr>
          <p:nvPr>
            <p:ph type="body" idx="1"/>
          </p:nvPr>
        </p:nvSpPr>
        <p:spPr>
          <a:xfrm>
            <a:off x="214282" y="785794"/>
            <a:ext cx="8715436" cy="5786478"/>
          </a:xfrm>
          <a:prstGeom prst="rect">
            <a:avLst/>
          </a:prstGeom>
        </p:spPr>
        <p:txBody>
          <a:bodyPr vert="horz" lIns="91440" tIns="45720" rIns="91440" bIns="45720" rtlCol="0">
            <a:normAutofit/>
          </a:body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
        <p:nvSpPr>
          <p:cNvPr id="4" name="Platshållare för datum 3"/>
          <p:cNvSpPr>
            <a:spLocks noGrp="1"/>
          </p:cNvSpPr>
          <p:nvPr>
            <p:ph type="dt" sz="half" idx="2"/>
          </p:nvPr>
        </p:nvSpPr>
        <p:spPr>
          <a:xfrm>
            <a:off x="214282" y="6572272"/>
            <a:ext cx="1714512" cy="285752"/>
          </a:xfrm>
          <a:prstGeom prst="rect">
            <a:avLst/>
          </a:prstGeom>
        </p:spPr>
        <p:txBody>
          <a:bodyPr vert="horz" lIns="91440" tIns="45720" rIns="91440" bIns="45720" rtlCol="0" anchor="ctr"/>
          <a:lstStyle>
            <a:lvl1pPr algn="l">
              <a:defRPr sz="1200">
                <a:solidFill>
                  <a:schemeClr val="tx1">
                    <a:tint val="75000"/>
                  </a:schemeClr>
                </a:solidFill>
              </a:defRPr>
            </a:lvl1pPr>
          </a:lstStyle>
          <a:p>
            <a:fld id="{085E58BE-2F02-4B25-B50A-468CB801B0E8}" type="datetimeFigureOut">
              <a:rPr lang="sv-SE" smtClean="0"/>
              <a:pPr/>
              <a:t>2015-08-31</a:t>
            </a:fld>
            <a:endParaRPr lang="sv-SE"/>
          </a:p>
        </p:txBody>
      </p:sp>
      <p:sp>
        <p:nvSpPr>
          <p:cNvPr id="5" name="Platshållare för sidfot 4"/>
          <p:cNvSpPr>
            <a:spLocks noGrp="1"/>
          </p:cNvSpPr>
          <p:nvPr>
            <p:ph type="ftr" sz="quarter" idx="3"/>
          </p:nvPr>
        </p:nvSpPr>
        <p:spPr>
          <a:xfrm>
            <a:off x="2173724" y="6572272"/>
            <a:ext cx="2326838" cy="28575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dirty="0"/>
          </a:p>
        </p:txBody>
      </p:sp>
      <p:sp>
        <p:nvSpPr>
          <p:cNvPr id="6" name="Platshållare för bildnummer 5"/>
          <p:cNvSpPr>
            <a:spLocks noGrp="1"/>
          </p:cNvSpPr>
          <p:nvPr>
            <p:ph type="sldNum" sz="quarter" idx="4"/>
          </p:nvPr>
        </p:nvSpPr>
        <p:spPr>
          <a:xfrm>
            <a:off x="4714876" y="6572272"/>
            <a:ext cx="1714512" cy="285752"/>
          </a:xfrm>
          <a:prstGeom prst="rect">
            <a:avLst/>
          </a:prstGeom>
        </p:spPr>
        <p:txBody>
          <a:bodyPr vert="horz" lIns="91440" tIns="45720" rIns="91440" bIns="45720" rtlCol="0" anchor="ctr"/>
          <a:lstStyle>
            <a:lvl1pPr algn="r">
              <a:defRPr sz="1200">
                <a:solidFill>
                  <a:schemeClr val="tx1">
                    <a:tint val="75000"/>
                  </a:schemeClr>
                </a:solidFill>
              </a:defRPr>
            </a:lvl1pPr>
          </a:lstStyle>
          <a:p>
            <a:fld id="{859657F4-13A5-479D-9651-CCC39B026491}" type="slidenum">
              <a:rPr lang="sv-SE" smtClean="0"/>
              <a:pPr/>
              <a:t>‹#›</a:t>
            </a:fld>
            <a:endParaRPr lang="sv-S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200" kern="1200">
          <a:solidFill>
            <a:srgbClr val="4D4D4D"/>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mailto:Adam@thegameassembly.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derrubrik 2"/>
          <p:cNvSpPr>
            <a:spLocks noGrp="1"/>
          </p:cNvSpPr>
          <p:nvPr>
            <p:ph type="subTitle" idx="1"/>
          </p:nvPr>
        </p:nvSpPr>
        <p:spPr/>
        <p:txBody>
          <a:bodyPr/>
          <a:lstStyle/>
          <a:p>
            <a:endParaRPr lang="sv-SE" dirty="0"/>
          </a:p>
        </p:txBody>
      </p:sp>
      <p:sp>
        <p:nvSpPr>
          <p:cNvPr id="8" name="Rectangle 13"/>
          <p:cNvSpPr>
            <a:spLocks noGrp="1" noChangeArrowheads="1"/>
          </p:cNvSpPr>
          <p:nvPr>
            <p:ph type="ctrTitle"/>
          </p:nvPr>
        </p:nvSpPr>
        <p:spPr bwMode="auto">
          <a:xfrm>
            <a:off x="685800" y="1500188"/>
            <a:ext cx="7772400" cy="2100262"/>
          </a:xfrm>
          <a:prstGeom prst="rect">
            <a:avLst/>
          </a:prstGeom>
          <a:solidFill>
            <a:srgbClr val="4C4946">
              <a:alpha val="67842"/>
            </a:srgbClr>
          </a:solidFill>
          <a:ln w="9525">
            <a:noFill/>
            <a:miter lim="800000"/>
            <a:headEnd/>
            <a:tailEnd/>
          </a:ln>
        </p:spPr>
        <p:txBody>
          <a:bodyPr wrap="none" anchor="ctr">
            <a:normAutofit fontScale="90000"/>
          </a:bodyPr>
          <a:lstStyle/>
          <a:p>
            <a:pPr algn="ctr"/>
            <a:r>
              <a:rPr lang="sv-SE" dirty="0" smtClean="0"/>
              <a:t>          </a:t>
            </a:r>
            <a:br>
              <a:rPr lang="sv-SE" dirty="0" smtClean="0"/>
            </a:br>
            <a:r>
              <a:rPr lang="sv-SE" dirty="0" smtClean="0"/>
              <a:t>         </a:t>
            </a:r>
            <a:br>
              <a:rPr lang="sv-SE" dirty="0" smtClean="0"/>
            </a:br>
            <a:r>
              <a:rPr lang="sv-SE" dirty="0" smtClean="0">
                <a:solidFill>
                  <a:schemeClr val="bg1"/>
                </a:solidFill>
              </a:rPr>
              <a:t>Applicerad 3D programmering</a:t>
            </a:r>
            <a:br>
              <a:rPr lang="sv-SE" dirty="0" smtClean="0">
                <a:solidFill>
                  <a:schemeClr val="bg1"/>
                </a:solidFill>
              </a:rPr>
            </a:br>
            <a:r>
              <a:rPr lang="sv-SE" sz="1800" dirty="0" smtClean="0">
                <a:solidFill>
                  <a:schemeClr val="bg1"/>
                </a:solidFill>
              </a:rPr>
              <a:t> Föreläsning 1 </a:t>
            </a:r>
            <a:r>
              <a:rPr lang="sv-SE" dirty="0" smtClean="0">
                <a:solidFill>
                  <a:schemeClr val="bg1"/>
                </a:solidFill>
              </a:rPr>
              <a:t/>
            </a:r>
            <a:br>
              <a:rPr lang="sv-SE" dirty="0" smtClean="0">
                <a:solidFill>
                  <a:schemeClr val="bg1"/>
                </a:solidFill>
              </a:rPr>
            </a:br>
            <a:r>
              <a:rPr lang="sv-SE" dirty="0" smtClean="0">
                <a:solidFill>
                  <a:schemeClr val="bg1"/>
                </a:solidFill>
              </a:rPr>
              <a:t>           </a:t>
            </a:r>
            <a:r>
              <a:rPr lang="sv-SE" dirty="0" smtClean="0"/>
              <a:t/>
            </a:r>
            <a:br>
              <a:rPr lang="sv-SE" dirty="0" smtClean="0"/>
            </a:br>
            <a:endParaRPr lang="sv-SE"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latin typeface="Bliss 2 Regular"/>
              </a:rPr>
              <a:t>Teori</a:t>
            </a:r>
            <a:endParaRPr lang="sv-SE" dirty="0">
              <a:latin typeface="Bliss 2 Regular"/>
            </a:endParaRPr>
          </a:p>
        </p:txBody>
      </p:sp>
      <p:sp>
        <p:nvSpPr>
          <p:cNvPr id="3" name="Platshållare för innehåll 2"/>
          <p:cNvSpPr>
            <a:spLocks noGrp="1"/>
          </p:cNvSpPr>
          <p:nvPr>
            <p:ph idx="1"/>
          </p:nvPr>
        </p:nvSpPr>
        <p:spPr/>
        <p:txBody>
          <a:bodyPr>
            <a:normAutofit/>
          </a:bodyPr>
          <a:lstStyle/>
          <a:p>
            <a:r>
              <a:rPr lang="sv-SE" sz="2400" dirty="0" smtClean="0">
                <a:solidFill>
                  <a:srgbClr val="4D4D4D"/>
                </a:solidFill>
                <a:latin typeface="Bliss 2 Regular"/>
              </a:rPr>
              <a:t>Så beväpnad med denna kunskapen ska vi nu ta oss en titt på vad en 3d motor innebär rent arkitektur mässigt.</a:t>
            </a:r>
          </a:p>
          <a:p>
            <a:pPr lvl="1"/>
            <a:r>
              <a:rPr lang="sv-SE" sz="2400" dirty="0" smtClean="0">
                <a:solidFill>
                  <a:srgbClr val="4D4D4D"/>
                </a:solidFill>
                <a:latin typeface="Bliss 2 Regular"/>
              </a:rPr>
              <a:t>Seperation från spelet</a:t>
            </a:r>
          </a:p>
          <a:p>
            <a:pPr lvl="1"/>
            <a:r>
              <a:rPr lang="sv-SE" sz="2400" dirty="0" err="1" smtClean="0">
                <a:solidFill>
                  <a:srgbClr val="4D4D4D"/>
                </a:solidFill>
                <a:latin typeface="Bliss 2 Regular"/>
              </a:rPr>
              <a:t>Seperation</a:t>
            </a:r>
            <a:r>
              <a:rPr lang="sv-SE" sz="2400" dirty="0" smtClean="0">
                <a:solidFill>
                  <a:srgbClr val="4D4D4D"/>
                </a:solidFill>
                <a:latin typeface="Bliss 2 Regular"/>
              </a:rPr>
              <a:t> mellan </a:t>
            </a:r>
            <a:r>
              <a:rPr lang="sv-SE" sz="2400" dirty="0" err="1" smtClean="0">
                <a:solidFill>
                  <a:srgbClr val="4D4D4D"/>
                </a:solidFill>
                <a:latin typeface="Bliss 2 Regular"/>
              </a:rPr>
              <a:t>model</a:t>
            </a:r>
            <a:r>
              <a:rPr lang="sv-SE" sz="2400" dirty="0" smtClean="0">
                <a:solidFill>
                  <a:srgbClr val="4D4D4D"/>
                </a:solidFill>
                <a:latin typeface="Bliss 2 Regular"/>
              </a:rPr>
              <a:t> och instans</a:t>
            </a:r>
          </a:p>
          <a:p>
            <a:pPr lvl="1"/>
            <a:endParaRPr lang="sv-SE" sz="2400" dirty="0" smtClean="0">
              <a:solidFill>
                <a:srgbClr val="4D4D4D"/>
              </a:solidFill>
              <a:latin typeface="Bliss 2 Regular"/>
            </a:endParaRPr>
          </a:p>
          <a:p>
            <a:endParaRPr lang="sv-SE" sz="2400" dirty="0" smtClean="0">
              <a:solidFill>
                <a:srgbClr val="4D4D4D"/>
              </a:solidFill>
              <a:latin typeface="Bliss 2 Regular"/>
            </a:endParaRPr>
          </a:p>
        </p:txBody>
      </p:sp>
      <p:pic>
        <p:nvPicPr>
          <p:cNvPr id="1027" name="Picture 3"/>
          <p:cNvPicPr>
            <a:picLocks noChangeAspect="1" noChangeArrowheads="1"/>
          </p:cNvPicPr>
          <p:nvPr/>
        </p:nvPicPr>
        <p:blipFill>
          <a:blip r:embed="rId2" cstate="print"/>
          <a:srcRect/>
          <a:stretch>
            <a:fillRect/>
          </a:stretch>
        </p:blipFill>
        <p:spPr bwMode="auto">
          <a:xfrm>
            <a:off x="714348" y="3643314"/>
            <a:ext cx="7351713" cy="21590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latin typeface="Bliss 2 Regular"/>
              </a:rPr>
              <a:t>Teori</a:t>
            </a:r>
            <a:endParaRPr lang="sv-SE" dirty="0">
              <a:latin typeface="Bliss 2 Regular"/>
            </a:endParaRPr>
          </a:p>
        </p:txBody>
      </p:sp>
      <p:sp>
        <p:nvSpPr>
          <p:cNvPr id="3" name="Platshållare för innehåll 2"/>
          <p:cNvSpPr>
            <a:spLocks noGrp="1"/>
          </p:cNvSpPr>
          <p:nvPr>
            <p:ph idx="1"/>
          </p:nvPr>
        </p:nvSpPr>
        <p:spPr/>
        <p:txBody>
          <a:bodyPr>
            <a:normAutofit/>
          </a:bodyPr>
          <a:lstStyle/>
          <a:p>
            <a:pPr>
              <a:spcBef>
                <a:spcPct val="50000"/>
              </a:spcBef>
              <a:buFontTx/>
              <a:buChar char="•"/>
            </a:pPr>
            <a:r>
              <a:rPr lang="sv-SE" sz="2400" dirty="0" smtClean="0">
                <a:solidFill>
                  <a:srgbClr val="4D4D4D"/>
                </a:solidFill>
                <a:latin typeface="Bliss 2 Regular"/>
              </a:rPr>
              <a:t>Förenklad vy så klart</a:t>
            </a:r>
          </a:p>
          <a:p>
            <a:pPr>
              <a:spcBef>
                <a:spcPct val="50000"/>
              </a:spcBef>
              <a:buFontTx/>
              <a:buChar char="•"/>
            </a:pPr>
            <a:r>
              <a:rPr lang="sv-SE" sz="2400" dirty="0" smtClean="0">
                <a:solidFill>
                  <a:srgbClr val="4D4D4D"/>
                </a:solidFill>
                <a:latin typeface="Bliss 2 Regular"/>
              </a:rPr>
              <a:t>Kommer att tillkomma mer nya klasser och mellansteg.</a:t>
            </a:r>
          </a:p>
          <a:p>
            <a:pPr>
              <a:spcBef>
                <a:spcPct val="50000"/>
              </a:spcBef>
              <a:buFontTx/>
              <a:buChar char="•"/>
            </a:pPr>
            <a:r>
              <a:rPr lang="sv-SE" sz="2400" dirty="0" smtClean="0">
                <a:solidFill>
                  <a:srgbClr val="4D4D4D"/>
                </a:solidFill>
                <a:latin typeface="Bliss 2 Regular"/>
              </a:rPr>
              <a:t>Men den grundläggande arkitekturen är grunden som vi kommer bygga allt på.</a:t>
            </a:r>
          </a:p>
          <a:p>
            <a:pPr>
              <a:spcBef>
                <a:spcPct val="50000"/>
              </a:spcBef>
              <a:buFontTx/>
              <a:buChar char="•"/>
            </a:pPr>
            <a:r>
              <a:rPr lang="sv-SE" sz="2400" dirty="0" smtClean="0">
                <a:solidFill>
                  <a:srgbClr val="4D4D4D"/>
                </a:solidFill>
                <a:latin typeface="Bliss 2 Regular"/>
              </a:rPr>
              <a:t>Viktigt för trådning bland annat.</a:t>
            </a:r>
          </a:p>
        </p:txBody>
      </p:sp>
      <p:pic>
        <p:nvPicPr>
          <p:cNvPr id="4" name="Picture 3"/>
          <p:cNvPicPr>
            <a:picLocks noChangeAspect="1" noChangeArrowheads="1"/>
          </p:cNvPicPr>
          <p:nvPr/>
        </p:nvPicPr>
        <p:blipFill>
          <a:blip r:embed="rId2" cstate="print"/>
          <a:srcRect/>
          <a:stretch>
            <a:fillRect/>
          </a:stretch>
        </p:blipFill>
        <p:spPr bwMode="auto">
          <a:xfrm>
            <a:off x="714348" y="3643314"/>
            <a:ext cx="7351713" cy="21590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latin typeface="Bliss 2 Regular"/>
              </a:rPr>
              <a:t>Teori</a:t>
            </a:r>
            <a:endParaRPr lang="sv-SE" dirty="0">
              <a:latin typeface="Bliss 2 Regular"/>
            </a:endParaRPr>
          </a:p>
        </p:txBody>
      </p:sp>
      <p:sp>
        <p:nvSpPr>
          <p:cNvPr id="3" name="Platshållare för innehåll 2"/>
          <p:cNvSpPr>
            <a:spLocks noGrp="1"/>
          </p:cNvSpPr>
          <p:nvPr>
            <p:ph idx="1"/>
          </p:nvPr>
        </p:nvSpPr>
        <p:spPr>
          <a:xfrm>
            <a:off x="214282" y="785794"/>
            <a:ext cx="8715436" cy="3286148"/>
          </a:xfrm>
        </p:spPr>
        <p:txBody>
          <a:bodyPr>
            <a:noAutofit/>
          </a:bodyPr>
          <a:lstStyle/>
          <a:p>
            <a:pPr>
              <a:spcBef>
                <a:spcPct val="50000"/>
              </a:spcBef>
              <a:buFontTx/>
              <a:buChar char="•"/>
            </a:pPr>
            <a:r>
              <a:rPr lang="sv-SE" sz="2400" dirty="0" smtClean="0">
                <a:solidFill>
                  <a:srgbClr val="4D4D4D"/>
                </a:solidFill>
                <a:latin typeface="Bliss 2 Regular"/>
              </a:rPr>
              <a:t>Engine äger fönstret. Om inte renderaren äger fönstret kommer ni få problem med trådning senare.</a:t>
            </a:r>
          </a:p>
          <a:p>
            <a:pPr>
              <a:spcBef>
                <a:spcPct val="50000"/>
              </a:spcBef>
              <a:buFontTx/>
              <a:buChar char="•"/>
            </a:pPr>
            <a:r>
              <a:rPr lang="sv-SE" sz="2400" dirty="0" smtClean="0">
                <a:solidFill>
                  <a:srgbClr val="4D4D4D"/>
                </a:solidFill>
                <a:latin typeface="Bliss 2 Regular"/>
              </a:rPr>
              <a:t>En model är en ritning på hur ett objekt ska se ut.</a:t>
            </a:r>
          </a:p>
          <a:p>
            <a:pPr>
              <a:spcBef>
                <a:spcPct val="50000"/>
              </a:spcBef>
              <a:buFontTx/>
              <a:buChar char="•"/>
            </a:pPr>
            <a:r>
              <a:rPr lang="sv-SE" sz="2400" dirty="0" smtClean="0">
                <a:solidFill>
                  <a:srgbClr val="4D4D4D"/>
                </a:solidFill>
                <a:latin typeface="Bliss 2 Regular"/>
              </a:rPr>
              <a:t>En instans är ett fysiskt </a:t>
            </a:r>
            <a:r>
              <a:rPr lang="sv-SE" sz="2400" dirty="0" err="1" smtClean="0">
                <a:solidFill>
                  <a:srgbClr val="4D4D4D"/>
                </a:solidFill>
                <a:latin typeface="Bliss 2 Regular"/>
              </a:rPr>
              <a:t>object</a:t>
            </a:r>
            <a:r>
              <a:rPr lang="sv-SE" sz="2400" dirty="0" smtClean="0">
                <a:solidFill>
                  <a:srgbClr val="4D4D4D"/>
                </a:solidFill>
                <a:latin typeface="Bliss 2 Regular"/>
              </a:rPr>
              <a:t> från motorn sida</a:t>
            </a:r>
          </a:p>
          <a:p>
            <a:pPr>
              <a:spcBef>
                <a:spcPct val="50000"/>
              </a:spcBef>
              <a:buFontTx/>
              <a:buChar char="•"/>
            </a:pPr>
            <a:r>
              <a:rPr lang="sv-SE" sz="2400" dirty="0" smtClean="0">
                <a:solidFill>
                  <a:srgbClr val="4D4D4D"/>
                </a:solidFill>
                <a:latin typeface="Bliss 2 Regular"/>
              </a:rPr>
              <a:t>Ett gameobjekt är ett fysiskt objekt från spelets sida. De bör ha samma lösa koppling som en HGE sprite och ett spelobjekt.</a:t>
            </a:r>
          </a:p>
        </p:txBody>
      </p:sp>
      <p:pic>
        <p:nvPicPr>
          <p:cNvPr id="4" name="Picture 3"/>
          <p:cNvPicPr>
            <a:picLocks noChangeAspect="1" noChangeArrowheads="1"/>
          </p:cNvPicPr>
          <p:nvPr/>
        </p:nvPicPr>
        <p:blipFill>
          <a:blip r:embed="rId2" cstate="print"/>
          <a:srcRect/>
          <a:stretch>
            <a:fillRect/>
          </a:stretch>
        </p:blipFill>
        <p:spPr bwMode="auto">
          <a:xfrm>
            <a:off x="857224" y="4357694"/>
            <a:ext cx="7351713" cy="21590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latin typeface="Bliss 2 Regular"/>
              </a:rPr>
              <a:t>Dagens workshop</a:t>
            </a:r>
            <a:endParaRPr lang="sv-SE" dirty="0">
              <a:latin typeface="Bliss 2 Regular"/>
            </a:endParaRPr>
          </a:p>
        </p:txBody>
      </p:sp>
      <p:sp>
        <p:nvSpPr>
          <p:cNvPr id="3" name="Platshållare för innehåll 2"/>
          <p:cNvSpPr>
            <a:spLocks noGrp="1"/>
          </p:cNvSpPr>
          <p:nvPr>
            <p:ph idx="1"/>
          </p:nvPr>
        </p:nvSpPr>
        <p:spPr/>
        <p:txBody>
          <a:bodyPr>
            <a:noAutofit/>
          </a:bodyPr>
          <a:lstStyle/>
          <a:p>
            <a:pPr>
              <a:spcBef>
                <a:spcPct val="50000"/>
              </a:spcBef>
              <a:buFontTx/>
              <a:buChar char="•"/>
            </a:pPr>
            <a:endParaRPr lang="sv-SE" sz="2200" dirty="0" smtClean="0">
              <a:solidFill>
                <a:srgbClr val="4D4D4D"/>
              </a:solidFill>
              <a:latin typeface="Bliss 2 Regular"/>
            </a:endParaRPr>
          </a:p>
          <a:p>
            <a:pPr>
              <a:spcBef>
                <a:spcPct val="50000"/>
              </a:spcBef>
              <a:buFontTx/>
              <a:buChar char="•"/>
            </a:pPr>
            <a:r>
              <a:rPr lang="sv-SE" sz="2200" dirty="0" smtClean="0">
                <a:solidFill>
                  <a:srgbClr val="4D4D4D"/>
                </a:solidFill>
                <a:latin typeface="Bliss 2 Regular"/>
              </a:rPr>
              <a:t>Dagens labb består av 2 huvudsakliga delar. Först ska vi få upp ett fönster med hjälp av D3D </a:t>
            </a:r>
          </a:p>
          <a:p>
            <a:pPr lvl="1">
              <a:spcBef>
                <a:spcPct val="50000"/>
              </a:spcBef>
              <a:buFontTx/>
              <a:buChar char="•"/>
            </a:pPr>
            <a:r>
              <a:rPr lang="sv-SE" sz="2200" dirty="0" smtClean="0">
                <a:solidFill>
                  <a:srgbClr val="4D4D4D"/>
                </a:solidFill>
                <a:latin typeface="Bliss 2 Regular"/>
              </a:rPr>
              <a:t>Senare ska vi göra en messageloop som supportar resize osv.</a:t>
            </a:r>
          </a:p>
          <a:p>
            <a:pPr>
              <a:spcBef>
                <a:spcPct val="50000"/>
              </a:spcBef>
              <a:buFontTx/>
              <a:buChar char="•"/>
            </a:pPr>
            <a:r>
              <a:rPr lang="sv-SE" sz="2200" dirty="0" smtClean="0">
                <a:solidFill>
                  <a:srgbClr val="4D4D4D"/>
                </a:solidFill>
                <a:latin typeface="Bliss 2 Regular"/>
              </a:rPr>
              <a:t>Informationen om hur man sätter upp ett fönster som vi väljer att följa är den 3D game programming. </a:t>
            </a:r>
          </a:p>
          <a:p>
            <a:pPr lvl="1">
              <a:spcBef>
                <a:spcPct val="50000"/>
              </a:spcBef>
              <a:buFontTx/>
              <a:buChar char="•"/>
            </a:pPr>
            <a:r>
              <a:rPr lang="sv-SE" sz="2200" dirty="0" smtClean="0">
                <a:solidFill>
                  <a:srgbClr val="4D4D4D"/>
                </a:solidFill>
                <a:latin typeface="Bliss 2 Regular"/>
              </a:rPr>
              <a:t>Vi följer alltså inte metoden in Practical rendering.</a:t>
            </a:r>
          </a:p>
          <a:p>
            <a:pPr lvl="1">
              <a:spcBef>
                <a:spcPct val="50000"/>
              </a:spcBef>
              <a:buFontTx/>
              <a:buChar char="•"/>
            </a:pPr>
            <a:r>
              <a:rPr lang="sv-SE" sz="2200" dirty="0" smtClean="0">
                <a:solidFill>
                  <a:srgbClr val="4D4D4D"/>
                </a:solidFill>
                <a:latin typeface="Bliss 2 Regular"/>
              </a:rPr>
              <a:t>Detta är för att förenkla användandet av MSAA senare.</a:t>
            </a:r>
          </a:p>
          <a:p>
            <a:pPr>
              <a:spcBef>
                <a:spcPct val="50000"/>
              </a:spcBef>
              <a:buFontTx/>
              <a:buChar char="•"/>
            </a:pPr>
            <a:r>
              <a:rPr lang="sv-SE" sz="2200" dirty="0" smtClean="0">
                <a:solidFill>
                  <a:srgbClr val="4D4D4D"/>
                </a:solidFill>
                <a:latin typeface="Bliss 2 Regular"/>
              </a:rPr>
              <a:t>Så först ur är hur sätter vi upp ett fönster i </a:t>
            </a:r>
            <a:r>
              <a:rPr lang="sv-SE" sz="2200" dirty="0" err="1" smtClean="0">
                <a:solidFill>
                  <a:srgbClr val="4D4D4D"/>
                </a:solidFill>
                <a:latin typeface="Bliss 2 Regular"/>
              </a:rPr>
              <a:t>windows</a:t>
            </a:r>
            <a:r>
              <a:rPr lang="sv-SE" sz="2200" dirty="0" smtClean="0">
                <a:solidFill>
                  <a:srgbClr val="4D4D4D"/>
                </a:solidFill>
                <a:latin typeface="Bliss 2 Regular"/>
              </a:rPr>
              <a:t> ? </a:t>
            </a:r>
          </a:p>
          <a:p>
            <a:pPr>
              <a:spcBef>
                <a:spcPct val="50000"/>
              </a:spcBef>
              <a:buFontTx/>
              <a:buChar char="•"/>
            </a:pPr>
            <a:r>
              <a:rPr lang="sv-SE" sz="2200" dirty="0" smtClean="0">
                <a:solidFill>
                  <a:srgbClr val="4D4D4D"/>
                </a:solidFill>
                <a:latin typeface="Bliss 2 Regular"/>
              </a:rPr>
              <a:t>Hittills har HGE gjort allt arbete åt er så ni sluppit tänka på detta. Nu är det dags att vi gör det.</a:t>
            </a:r>
            <a:endParaRPr lang="sv-SE" sz="2200" dirty="0">
              <a:solidFill>
                <a:srgbClr val="4D4D4D"/>
              </a:solidFill>
              <a:latin typeface="Bliss 2 Regul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latin typeface="Bliss 2 Regular"/>
              </a:rPr>
              <a:t>Dagens workshop</a:t>
            </a:r>
            <a:endParaRPr lang="sv-SE" dirty="0">
              <a:latin typeface="Bliss 2 Regular"/>
            </a:endParaRPr>
          </a:p>
        </p:txBody>
      </p:sp>
      <p:sp>
        <p:nvSpPr>
          <p:cNvPr id="3" name="Platshållare för innehåll 2"/>
          <p:cNvSpPr>
            <a:spLocks noGrp="1"/>
          </p:cNvSpPr>
          <p:nvPr>
            <p:ph idx="1"/>
          </p:nvPr>
        </p:nvSpPr>
        <p:spPr/>
        <p:txBody>
          <a:bodyPr>
            <a:normAutofit/>
          </a:bodyPr>
          <a:lstStyle/>
          <a:p>
            <a:r>
              <a:rPr lang="sv-SE" sz="2400" dirty="0" smtClean="0">
                <a:solidFill>
                  <a:srgbClr val="4D4D4D"/>
                </a:solidFill>
                <a:latin typeface="Bliss 2 Regular"/>
              </a:rPr>
              <a:t>Eftersom windows är ett message baserat system så är grunden i windows en messagefunktion som varje applikation måste ha för att kunna hantera Windows meddelanden.</a:t>
            </a:r>
          </a:p>
          <a:p>
            <a:pPr lvl="1"/>
            <a:r>
              <a:rPr lang="sv-SE" sz="2400" dirty="0" smtClean="0">
                <a:solidFill>
                  <a:srgbClr val="4D4D4D"/>
                </a:solidFill>
                <a:latin typeface="Bliss 2 Regular"/>
              </a:rPr>
              <a:t>Det är via denna som meddelanden att avsluta spelet eller alt + tab ovs kommer från.</a:t>
            </a:r>
          </a:p>
          <a:p>
            <a:r>
              <a:rPr lang="sv-SE" sz="2400" dirty="0" smtClean="0">
                <a:solidFill>
                  <a:srgbClr val="4D4D4D"/>
                </a:solidFill>
                <a:latin typeface="Bliss 2 Regular"/>
              </a:rPr>
              <a:t>Det är i denna som vi tar hand om saker som storleks förändringarna och flyttning av fönster i </a:t>
            </a:r>
            <a:r>
              <a:rPr lang="sv-SE" sz="2400" dirty="0" err="1" smtClean="0">
                <a:solidFill>
                  <a:srgbClr val="4D4D4D"/>
                </a:solidFill>
                <a:latin typeface="Bliss 2 Regular"/>
              </a:rPr>
              <a:t>windows</a:t>
            </a:r>
            <a:r>
              <a:rPr lang="sv-SE" sz="2400" dirty="0" smtClean="0">
                <a:solidFill>
                  <a:srgbClr val="4D4D4D"/>
                </a:solidFill>
                <a:latin typeface="Bliss 2 Regular"/>
              </a:rPr>
              <a:t>.</a:t>
            </a:r>
          </a:p>
          <a:p>
            <a:r>
              <a:rPr lang="sv-SE" sz="2400" dirty="0" smtClean="0">
                <a:solidFill>
                  <a:srgbClr val="4D4D4D"/>
                </a:solidFill>
                <a:latin typeface="Bliss 2 Regular"/>
              </a:rPr>
              <a:t>Vi kommer just nu inte prata för mycket om denna utan vi kommer återkomma till det lite senare.</a:t>
            </a:r>
          </a:p>
          <a:p>
            <a:r>
              <a:rPr lang="sv-SE" sz="2400" dirty="0" smtClean="0">
                <a:solidFill>
                  <a:srgbClr val="4D4D4D"/>
                </a:solidFill>
                <a:latin typeface="Bliss 2 Regular"/>
              </a:rPr>
              <a:t>Till en början behöver dock vi ett fönster att kunna visa saker i.</a:t>
            </a:r>
          </a:p>
          <a:p>
            <a:r>
              <a:rPr lang="sv-SE" sz="2400" dirty="0" smtClean="0">
                <a:solidFill>
                  <a:srgbClr val="4D4D4D"/>
                </a:solidFill>
                <a:latin typeface="Bliss 2 Regular"/>
              </a:rPr>
              <a:t>För att få skapa detta fönstret måste vi ha en giltig </a:t>
            </a:r>
            <a:r>
              <a:rPr lang="sv-SE" sz="2400" dirty="0" err="1" smtClean="0">
                <a:solidFill>
                  <a:srgbClr val="4D4D4D"/>
                </a:solidFill>
                <a:latin typeface="Bliss 2 Regular"/>
              </a:rPr>
              <a:t>windows</a:t>
            </a:r>
            <a:r>
              <a:rPr lang="sv-SE" sz="2400" dirty="0" smtClean="0">
                <a:solidFill>
                  <a:srgbClr val="4D4D4D"/>
                </a:solidFill>
                <a:latin typeface="Bliss 2 Regular"/>
              </a:rPr>
              <a:t> klass så vi får börja där.</a:t>
            </a:r>
          </a:p>
          <a:p>
            <a:pPr lvl="1"/>
            <a:endParaRPr lang="sv-SE" sz="2400" dirty="0" smtClean="0">
              <a:solidFill>
                <a:srgbClr val="4D4D4D"/>
              </a:solidFill>
              <a:latin typeface="Bliss 2 Regular"/>
            </a:endParaRPr>
          </a:p>
          <a:p>
            <a:endParaRPr lang="sv-SE" sz="2400" dirty="0">
              <a:solidFill>
                <a:srgbClr val="4D4D4D"/>
              </a:solidFill>
              <a:latin typeface="Bliss 2 Regul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latin typeface="Bliss 2 Regular"/>
              </a:rPr>
              <a:t>Window</a:t>
            </a:r>
            <a:r>
              <a:rPr lang="sv-SE" dirty="0" smtClean="0">
                <a:latin typeface="Bliss 2 Regular"/>
              </a:rPr>
              <a:t> Class</a:t>
            </a:r>
            <a:endParaRPr lang="sv-SE" dirty="0">
              <a:latin typeface="Bliss 2 Regular"/>
            </a:endParaRPr>
          </a:p>
        </p:txBody>
      </p:sp>
      <p:sp>
        <p:nvSpPr>
          <p:cNvPr id="3" name="Platshållare för innehåll 2"/>
          <p:cNvSpPr>
            <a:spLocks noGrp="1"/>
          </p:cNvSpPr>
          <p:nvPr>
            <p:ph idx="1"/>
          </p:nvPr>
        </p:nvSpPr>
        <p:spPr/>
        <p:txBody>
          <a:bodyPr>
            <a:normAutofit/>
          </a:bodyPr>
          <a:lstStyle/>
          <a:p>
            <a:endParaRPr lang="sv-SE" sz="2400" dirty="0" smtClean="0">
              <a:latin typeface="Bliss 2 Regular"/>
            </a:endParaRPr>
          </a:p>
          <a:p>
            <a:endParaRPr lang="sv-SE" sz="2400" dirty="0" smtClean="0">
              <a:latin typeface="Bliss 2 Regular"/>
            </a:endParaRPr>
          </a:p>
          <a:p>
            <a:r>
              <a:rPr lang="sv-SE" sz="2400" dirty="0" smtClean="0">
                <a:latin typeface="Bliss 2 Regular"/>
              </a:rPr>
              <a:t>Vi måste registreta en windows class med systemet. Koden för detta borde se ut ungefär så här.</a:t>
            </a:r>
          </a:p>
          <a:p>
            <a:r>
              <a:rPr lang="sv-SE" sz="2400" dirty="0" err="1" smtClean="0">
                <a:latin typeface="Bliss 2 Regular"/>
              </a:rPr>
              <a:t>aWndProc</a:t>
            </a:r>
            <a:r>
              <a:rPr lang="sv-SE" sz="2400" dirty="0" smtClean="0">
                <a:latin typeface="Bliss 2 Regular"/>
              </a:rPr>
              <a:t> är pekare till din Windows </a:t>
            </a:r>
            <a:r>
              <a:rPr lang="sv-SE" sz="2400" dirty="0" err="1" smtClean="0">
                <a:latin typeface="Bliss 2 Regular"/>
              </a:rPr>
              <a:t>message</a:t>
            </a:r>
            <a:r>
              <a:rPr lang="sv-SE" sz="2400" dirty="0" smtClean="0">
                <a:latin typeface="Bliss 2 Regular"/>
              </a:rPr>
              <a:t> </a:t>
            </a:r>
            <a:r>
              <a:rPr lang="sv-SE" sz="2400" dirty="0" err="1" smtClean="0">
                <a:latin typeface="Bliss 2 Regular"/>
              </a:rPr>
              <a:t>handler</a:t>
            </a:r>
            <a:r>
              <a:rPr lang="sv-SE" sz="2400" dirty="0" smtClean="0">
                <a:latin typeface="Bliss 2 Regular"/>
              </a:rPr>
              <a:t>. Och </a:t>
            </a:r>
            <a:r>
              <a:rPr lang="sv-SE" sz="2400" dirty="0" err="1" smtClean="0">
                <a:latin typeface="Bliss 2 Regular"/>
              </a:rPr>
              <a:t>aHinstance</a:t>
            </a:r>
            <a:r>
              <a:rPr lang="sv-SE" sz="2400" dirty="0" smtClean="0">
                <a:latin typeface="Bliss 2 Regular"/>
              </a:rPr>
              <a:t> är den HINSTANCE som skickas in till din </a:t>
            </a:r>
            <a:r>
              <a:rPr lang="sv-SE" sz="2400" dirty="0" err="1" smtClean="0">
                <a:latin typeface="Bliss 2 Regular"/>
              </a:rPr>
              <a:t>WinMain</a:t>
            </a:r>
            <a:r>
              <a:rPr lang="sv-SE" sz="2400" dirty="0" smtClean="0">
                <a:latin typeface="Bliss 2 Regular"/>
              </a:rPr>
              <a:t> </a:t>
            </a:r>
            <a:r>
              <a:rPr lang="sv-SE" sz="2400" dirty="0" err="1" smtClean="0">
                <a:latin typeface="Bliss 2 Regular"/>
              </a:rPr>
              <a:t>ffunktion</a:t>
            </a:r>
            <a:r>
              <a:rPr lang="sv-SE" sz="2400" dirty="0" smtClean="0">
                <a:latin typeface="Bliss 2 Regular"/>
              </a:rPr>
              <a:t>.</a:t>
            </a:r>
          </a:p>
          <a:p>
            <a:r>
              <a:rPr lang="sv-SE" sz="2400" dirty="0" smtClean="0">
                <a:latin typeface="Bliss 2 Regular"/>
              </a:rPr>
              <a:t>Visual studio har default </a:t>
            </a:r>
            <a:r>
              <a:rPr lang="sv-SE" sz="2400" dirty="0" err="1" smtClean="0">
                <a:latin typeface="Bliss 2 Regular"/>
              </a:rPr>
              <a:t>setup</a:t>
            </a:r>
            <a:r>
              <a:rPr lang="sv-SE" sz="2400" dirty="0" smtClean="0">
                <a:latin typeface="Bliss 2 Regular"/>
              </a:rPr>
              <a:t> kod för allt detta då du skapar ett win32 projekt. Så du behöver bara veta vad du ska ändra.</a:t>
            </a:r>
          </a:p>
          <a:p>
            <a:r>
              <a:rPr lang="sv-SE" sz="2400" dirty="0" smtClean="0">
                <a:latin typeface="Bliss 2 Regular"/>
              </a:rPr>
              <a:t>IDI_APPLICATION är en appliaktions specifik resours därför de heter annorlunda i d3d Exemplet.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latin typeface="Bliss 2 Regular"/>
              </a:rPr>
              <a:t>Code</a:t>
            </a:r>
            <a:endParaRPr lang="en-US" dirty="0">
              <a:latin typeface="Bliss 2 Regular"/>
            </a:endParaRPr>
          </a:p>
        </p:txBody>
      </p:sp>
      <p:sp>
        <p:nvSpPr>
          <p:cNvPr id="3" name="Platshållare för innehåll 2"/>
          <p:cNvSpPr>
            <a:spLocks noGrp="1"/>
          </p:cNvSpPr>
          <p:nvPr>
            <p:ph idx="1"/>
          </p:nvPr>
        </p:nvSpPr>
        <p:spPr/>
        <p:txBody>
          <a:bodyPr>
            <a:normAutofit fontScale="70000" lnSpcReduction="20000"/>
          </a:bodyPr>
          <a:lstStyle/>
          <a:p>
            <a:pPr>
              <a:buNone/>
            </a:pPr>
            <a:r>
              <a:rPr lang="sv-SE" dirty="0" smtClean="0">
                <a:latin typeface="Bliss 2 Regular"/>
              </a:rPr>
              <a:t> WNDCLASSEX wcex;</a:t>
            </a:r>
          </a:p>
          <a:p>
            <a:pPr>
              <a:buNone/>
            </a:pPr>
            <a:r>
              <a:rPr lang="sv-SE" dirty="0" smtClean="0">
                <a:latin typeface="Bliss 2 Regular"/>
              </a:rPr>
              <a:t>    wcex.cbSize = sizeof( WNDCLASSEX );</a:t>
            </a:r>
          </a:p>
          <a:p>
            <a:pPr>
              <a:buNone/>
            </a:pPr>
            <a:r>
              <a:rPr lang="sv-SE" dirty="0" smtClean="0">
                <a:latin typeface="Bliss 2 Regular"/>
              </a:rPr>
              <a:t>    wcex.style = CS_HREDRAW | CS_VREDRAW;</a:t>
            </a:r>
          </a:p>
          <a:p>
            <a:pPr>
              <a:buNone/>
            </a:pPr>
            <a:r>
              <a:rPr lang="sv-SE" dirty="0" smtClean="0">
                <a:latin typeface="Bliss 2 Regular"/>
              </a:rPr>
              <a:t>    wcex.lpfnWndProc = aWndProc;</a:t>
            </a:r>
          </a:p>
          <a:p>
            <a:pPr>
              <a:buNone/>
            </a:pPr>
            <a:r>
              <a:rPr lang="sv-SE" dirty="0" smtClean="0">
                <a:latin typeface="Bliss 2 Regular"/>
              </a:rPr>
              <a:t>    wcex.cbClsExtra = 0;</a:t>
            </a:r>
          </a:p>
          <a:p>
            <a:pPr>
              <a:buNone/>
            </a:pPr>
            <a:r>
              <a:rPr lang="sv-SE" dirty="0" smtClean="0">
                <a:latin typeface="Bliss 2 Regular"/>
              </a:rPr>
              <a:t>    wcex.cbWndExtra = 0;</a:t>
            </a:r>
          </a:p>
          <a:p>
            <a:pPr>
              <a:buNone/>
            </a:pPr>
            <a:r>
              <a:rPr lang="sv-SE" dirty="0" smtClean="0">
                <a:latin typeface="Bliss 2 Regular"/>
              </a:rPr>
              <a:t>    wcex.hInstance = aHinstance;</a:t>
            </a:r>
          </a:p>
          <a:p>
            <a:pPr>
              <a:buNone/>
            </a:pPr>
            <a:r>
              <a:rPr lang="sv-SE" dirty="0" smtClean="0">
                <a:latin typeface="Bliss 2 Regular"/>
              </a:rPr>
              <a:t>    wcex.hIcon = LoadIcon( aHinstance, ( LPCTSTR )IDI_APPLICATION );</a:t>
            </a:r>
          </a:p>
          <a:p>
            <a:pPr>
              <a:buNone/>
            </a:pPr>
            <a:r>
              <a:rPr lang="sv-SE" dirty="0" smtClean="0">
                <a:latin typeface="Bliss 2 Regular"/>
              </a:rPr>
              <a:t>    wcex.hCursor = LoadCursor( NULL, IDC_ARROW );</a:t>
            </a:r>
          </a:p>
          <a:p>
            <a:pPr>
              <a:buNone/>
            </a:pPr>
            <a:r>
              <a:rPr lang="sv-SE" dirty="0" smtClean="0">
                <a:latin typeface="Bliss 2 Regular"/>
              </a:rPr>
              <a:t>    wcex.hbrBackground = ( HBRUSH )( COLOR_WINDOW + 1 );</a:t>
            </a:r>
          </a:p>
          <a:p>
            <a:pPr>
              <a:buNone/>
            </a:pPr>
            <a:r>
              <a:rPr lang="sv-SE" dirty="0" smtClean="0">
                <a:latin typeface="Bliss 2 Regular"/>
              </a:rPr>
              <a:t>    wcex.lpszMenuName = NULL;</a:t>
            </a:r>
          </a:p>
          <a:p>
            <a:pPr>
              <a:buNone/>
            </a:pPr>
            <a:r>
              <a:rPr lang="sv-SE" dirty="0" smtClean="0">
                <a:latin typeface="Bliss 2 Regular"/>
              </a:rPr>
              <a:t>    wcex.lpszClassName = aInfoArgument.mySessionName.c_str();</a:t>
            </a:r>
          </a:p>
          <a:p>
            <a:pPr>
              <a:buNone/>
            </a:pPr>
            <a:r>
              <a:rPr lang="sv-SE" dirty="0" smtClean="0">
                <a:latin typeface="Bliss 2 Regular"/>
              </a:rPr>
              <a:t>    wcex.hIconSm = LoadIcon( wcex.hInstance, ( LPCTSTR )IDI_APPLICATION );</a:t>
            </a:r>
          </a:p>
          <a:p>
            <a:pPr>
              <a:buNone/>
            </a:pPr>
            <a:r>
              <a:rPr lang="sv-SE" dirty="0" smtClean="0">
                <a:latin typeface="Bliss 2 Regular"/>
              </a:rPr>
              <a:t>    if( !RegisterClassEx( &amp;wcex ) )</a:t>
            </a:r>
          </a:p>
          <a:p>
            <a:pPr>
              <a:buNone/>
            </a:pPr>
            <a:r>
              <a:rPr lang="sv-SE" dirty="0" smtClean="0">
                <a:latin typeface="Bliss 2 Regular"/>
              </a:rPr>
              <a:t>        return E_FAIL;</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latin typeface="Bliss 2 Regular"/>
              </a:rPr>
              <a:t>Windows </a:t>
            </a:r>
            <a:r>
              <a:rPr lang="sv-SE" dirty="0" err="1" smtClean="0">
                <a:latin typeface="Bliss 2 Regular"/>
              </a:rPr>
              <a:t>Setup</a:t>
            </a:r>
            <a:endParaRPr lang="sv-SE" dirty="0">
              <a:latin typeface="Bliss 2 Regular"/>
            </a:endParaRPr>
          </a:p>
        </p:txBody>
      </p:sp>
      <p:sp>
        <p:nvSpPr>
          <p:cNvPr id="3" name="Platshållare för innehåll 2"/>
          <p:cNvSpPr>
            <a:spLocks noGrp="1"/>
          </p:cNvSpPr>
          <p:nvPr>
            <p:ph idx="1"/>
          </p:nvPr>
        </p:nvSpPr>
        <p:spPr/>
        <p:txBody>
          <a:bodyPr>
            <a:noAutofit/>
          </a:bodyPr>
          <a:lstStyle/>
          <a:p>
            <a:r>
              <a:rPr lang="sv-SE" sz="1900" dirty="0" smtClean="0">
                <a:latin typeface="Bliss 2 Regular"/>
              </a:rPr>
              <a:t>Efter att ni registrerat eran klass är ni redo att skapa erat fönster</a:t>
            </a:r>
          </a:p>
          <a:p>
            <a:pPr>
              <a:buNone/>
            </a:pPr>
            <a:r>
              <a:rPr lang="sv-SE" sz="1900" dirty="0" smtClean="0">
                <a:latin typeface="Bliss 2 Regular"/>
              </a:rPr>
              <a:t>// </a:t>
            </a:r>
            <a:r>
              <a:rPr lang="sv-SE" sz="1900" dirty="0" err="1" smtClean="0">
                <a:latin typeface="Bliss 2 Regular"/>
              </a:rPr>
              <a:t>Create</a:t>
            </a:r>
            <a:r>
              <a:rPr lang="sv-SE" sz="1900" dirty="0" smtClean="0">
                <a:latin typeface="Bliss 2 Regular"/>
              </a:rPr>
              <a:t> </a:t>
            </a:r>
            <a:r>
              <a:rPr lang="sv-SE" sz="1900" dirty="0" err="1" smtClean="0">
                <a:latin typeface="Bliss 2 Regular"/>
              </a:rPr>
              <a:t>window</a:t>
            </a:r>
            <a:endParaRPr lang="sv-SE" sz="1900" dirty="0" smtClean="0">
              <a:latin typeface="Bliss 2 Regular"/>
            </a:endParaRPr>
          </a:p>
          <a:p>
            <a:pPr>
              <a:buNone/>
            </a:pPr>
            <a:r>
              <a:rPr lang="sv-SE" sz="1900" dirty="0" smtClean="0">
                <a:latin typeface="Bliss 2 Regular"/>
              </a:rPr>
              <a:t>    RECT </a:t>
            </a:r>
            <a:r>
              <a:rPr lang="sv-SE" sz="1900" dirty="0" err="1" smtClean="0">
                <a:latin typeface="Bliss 2 Regular"/>
              </a:rPr>
              <a:t>rc</a:t>
            </a:r>
            <a:r>
              <a:rPr lang="sv-SE" sz="1900" dirty="0" smtClean="0">
                <a:latin typeface="Bliss 2 Regular"/>
              </a:rPr>
              <a:t> = { 0, 0, </a:t>
            </a:r>
            <a:r>
              <a:rPr lang="sv-SE" sz="1900" dirty="0" err="1" smtClean="0">
                <a:latin typeface="Bliss 2 Regular"/>
              </a:rPr>
              <a:t>aInfoArgument.myResolution.x</a:t>
            </a:r>
            <a:r>
              <a:rPr lang="sv-SE" sz="1900" dirty="0" smtClean="0">
                <a:latin typeface="Bliss 2 Regular"/>
              </a:rPr>
              <a:t>, </a:t>
            </a:r>
            <a:r>
              <a:rPr lang="sv-SE" sz="1900" dirty="0" err="1" smtClean="0">
                <a:latin typeface="Bliss 2 Regular"/>
              </a:rPr>
              <a:t>aInfoArgument.myResolution.y</a:t>
            </a:r>
            <a:r>
              <a:rPr lang="sv-SE" sz="1900" dirty="0" smtClean="0">
                <a:latin typeface="Bliss 2 Regular"/>
              </a:rPr>
              <a:t> };</a:t>
            </a:r>
          </a:p>
          <a:p>
            <a:pPr>
              <a:buNone/>
            </a:pPr>
            <a:r>
              <a:rPr lang="sv-SE" sz="1900" dirty="0" smtClean="0">
                <a:latin typeface="Bliss 2 Regular"/>
              </a:rPr>
              <a:t>    </a:t>
            </a:r>
            <a:r>
              <a:rPr lang="sv-SE" sz="1900" dirty="0" err="1" smtClean="0">
                <a:latin typeface="Bliss 2 Regular"/>
              </a:rPr>
              <a:t>AdjustWindowRect</a:t>
            </a:r>
            <a:r>
              <a:rPr lang="sv-SE" sz="1900" dirty="0" smtClean="0">
                <a:latin typeface="Bliss 2 Regular"/>
              </a:rPr>
              <a:t>( &amp;</a:t>
            </a:r>
            <a:r>
              <a:rPr lang="sv-SE" sz="1900" dirty="0" err="1" smtClean="0">
                <a:latin typeface="Bliss 2 Regular"/>
              </a:rPr>
              <a:t>rc</a:t>
            </a:r>
            <a:r>
              <a:rPr lang="sv-SE" sz="1900" dirty="0" smtClean="0">
                <a:latin typeface="Bliss 2 Regular"/>
              </a:rPr>
              <a:t>, WS_OVERLAPPEDWINDOW, FALSE );</a:t>
            </a:r>
          </a:p>
          <a:p>
            <a:pPr>
              <a:buNone/>
            </a:pPr>
            <a:r>
              <a:rPr lang="sv-SE" sz="1900" dirty="0" smtClean="0">
                <a:latin typeface="Bliss 2 Regular"/>
              </a:rPr>
              <a:t>    </a:t>
            </a:r>
            <a:r>
              <a:rPr lang="sv-SE" sz="1900" dirty="0" err="1" smtClean="0">
                <a:latin typeface="Bliss 2 Regular"/>
              </a:rPr>
              <a:t>myHWND</a:t>
            </a:r>
            <a:r>
              <a:rPr lang="sv-SE" sz="1900" dirty="0" smtClean="0">
                <a:latin typeface="Bliss 2 Regular"/>
              </a:rPr>
              <a:t> = </a:t>
            </a:r>
            <a:r>
              <a:rPr lang="sv-SE" sz="1900" dirty="0" err="1" smtClean="0">
                <a:latin typeface="Bliss 2 Regular"/>
              </a:rPr>
              <a:t>CreateWindow</a:t>
            </a:r>
            <a:r>
              <a:rPr lang="sv-SE" sz="1900" dirty="0" smtClean="0">
                <a:latin typeface="Bliss 2 Regular"/>
              </a:rPr>
              <a:t>( </a:t>
            </a:r>
            <a:r>
              <a:rPr lang="sv-SE" sz="1900" dirty="0" err="1" smtClean="0">
                <a:latin typeface="Bliss 2 Regular"/>
              </a:rPr>
              <a:t>aInfoArgument.mySessionName.c_str</a:t>
            </a:r>
            <a:r>
              <a:rPr lang="sv-SE" sz="1900" dirty="0" smtClean="0">
                <a:latin typeface="Bliss 2 Regular"/>
              </a:rPr>
              <a:t>(), </a:t>
            </a:r>
            <a:r>
              <a:rPr lang="sv-SE" sz="1900" dirty="0" err="1" smtClean="0">
                <a:latin typeface="Bliss 2 Regular"/>
              </a:rPr>
              <a:t>aInfoArgument.mySessionName.c_str</a:t>
            </a:r>
            <a:r>
              <a:rPr lang="sv-SE" sz="1900" dirty="0" smtClean="0">
                <a:latin typeface="Bliss 2 Regular"/>
              </a:rPr>
              <a:t>(),</a:t>
            </a:r>
          </a:p>
          <a:p>
            <a:pPr>
              <a:buNone/>
            </a:pPr>
            <a:r>
              <a:rPr lang="sv-SE" sz="1900" dirty="0" smtClean="0">
                <a:latin typeface="Bliss 2 Regular"/>
              </a:rPr>
              <a:t>                           WS_OVERLAPPEDWINDOW,</a:t>
            </a:r>
          </a:p>
          <a:p>
            <a:pPr>
              <a:buNone/>
            </a:pPr>
            <a:r>
              <a:rPr lang="sv-SE" sz="1900" dirty="0" smtClean="0">
                <a:latin typeface="Bliss 2 Regular"/>
              </a:rPr>
              <a:t>                           CW_USEDEFAULT, CW_USEDEFAULT, </a:t>
            </a:r>
            <a:r>
              <a:rPr lang="sv-SE" sz="1900" dirty="0" err="1" smtClean="0">
                <a:latin typeface="Bliss 2 Regular"/>
              </a:rPr>
              <a:t>rc.right</a:t>
            </a:r>
            <a:r>
              <a:rPr lang="sv-SE" sz="1900" dirty="0" smtClean="0">
                <a:latin typeface="Bliss 2 Regular"/>
              </a:rPr>
              <a:t> - </a:t>
            </a:r>
            <a:r>
              <a:rPr lang="sv-SE" sz="1900" dirty="0" err="1" smtClean="0">
                <a:latin typeface="Bliss 2 Regular"/>
              </a:rPr>
              <a:t>rc.left</a:t>
            </a:r>
            <a:r>
              <a:rPr lang="sv-SE" sz="1900" dirty="0" smtClean="0">
                <a:latin typeface="Bliss 2 Regular"/>
              </a:rPr>
              <a:t>, </a:t>
            </a:r>
            <a:r>
              <a:rPr lang="sv-SE" sz="1900" dirty="0" err="1" smtClean="0">
                <a:latin typeface="Bliss 2 Regular"/>
              </a:rPr>
              <a:t>rc.bottom</a:t>
            </a:r>
            <a:r>
              <a:rPr lang="sv-SE" sz="1900" dirty="0" smtClean="0">
                <a:latin typeface="Bliss 2 Regular"/>
              </a:rPr>
              <a:t> - </a:t>
            </a:r>
            <a:r>
              <a:rPr lang="sv-SE" sz="1900" dirty="0" err="1" smtClean="0">
                <a:latin typeface="Bliss 2 Regular"/>
              </a:rPr>
              <a:t>rc.top</a:t>
            </a:r>
            <a:r>
              <a:rPr lang="sv-SE" sz="1900" dirty="0" smtClean="0">
                <a:latin typeface="Bliss 2 Regular"/>
              </a:rPr>
              <a:t>, NULL, NULL,  </a:t>
            </a:r>
            <a:r>
              <a:rPr lang="sv-SE" sz="1900" dirty="0" err="1" smtClean="0">
                <a:latin typeface="Bliss 2 Regular"/>
              </a:rPr>
              <a:t>GetModuleHandle</a:t>
            </a:r>
            <a:r>
              <a:rPr lang="sv-SE" sz="1900" dirty="0" smtClean="0">
                <a:latin typeface="Bliss 2 Regular"/>
              </a:rPr>
              <a:t>(NULL),</a:t>
            </a:r>
          </a:p>
          <a:p>
            <a:pPr>
              <a:buNone/>
            </a:pPr>
            <a:r>
              <a:rPr lang="sv-SE" sz="1900" dirty="0" smtClean="0">
                <a:latin typeface="Bliss 2 Regular"/>
              </a:rPr>
              <a:t>                           NULL );</a:t>
            </a:r>
          </a:p>
          <a:p>
            <a:pPr>
              <a:buNone/>
            </a:pPr>
            <a:r>
              <a:rPr lang="sv-SE" sz="1900" dirty="0" smtClean="0">
                <a:latin typeface="Bliss 2 Regular"/>
              </a:rPr>
              <a:t>    </a:t>
            </a:r>
            <a:r>
              <a:rPr lang="sv-SE" sz="1900" dirty="0" err="1" smtClean="0">
                <a:latin typeface="Bliss 2 Regular"/>
              </a:rPr>
              <a:t>if</a:t>
            </a:r>
            <a:r>
              <a:rPr lang="sv-SE" sz="1900" dirty="0" smtClean="0">
                <a:latin typeface="Bliss 2 Regular"/>
              </a:rPr>
              <a:t>( !</a:t>
            </a:r>
            <a:r>
              <a:rPr lang="sv-SE" sz="1900" dirty="0" err="1" smtClean="0">
                <a:latin typeface="Bliss 2 Regular"/>
              </a:rPr>
              <a:t>myHWND</a:t>
            </a:r>
            <a:r>
              <a:rPr lang="sv-SE" sz="1900" dirty="0" smtClean="0">
                <a:latin typeface="Bliss 2 Regular"/>
              </a:rPr>
              <a:t> )</a:t>
            </a:r>
          </a:p>
          <a:p>
            <a:pPr>
              <a:buNone/>
            </a:pPr>
            <a:r>
              <a:rPr lang="sv-SE" sz="1900" dirty="0" smtClean="0">
                <a:latin typeface="Bliss 2 Regular"/>
              </a:rPr>
              <a:t>        </a:t>
            </a:r>
            <a:r>
              <a:rPr lang="sv-SE" sz="1900" dirty="0" err="1" smtClean="0">
                <a:latin typeface="Bliss 2 Regular"/>
              </a:rPr>
              <a:t>return</a:t>
            </a:r>
            <a:r>
              <a:rPr lang="sv-SE" sz="1900" dirty="0" smtClean="0">
                <a:latin typeface="Bliss 2 Regular"/>
              </a:rPr>
              <a:t> (</a:t>
            </a:r>
            <a:r>
              <a:rPr lang="sv-SE" sz="1900" dirty="0" err="1" smtClean="0">
                <a:latin typeface="Bliss 2 Regular"/>
              </a:rPr>
              <a:t>false</a:t>
            </a:r>
            <a:r>
              <a:rPr lang="sv-SE" sz="1900" dirty="0" smtClean="0">
                <a:latin typeface="Bliss 2 Regular"/>
              </a:rPr>
              <a:t>);</a:t>
            </a:r>
          </a:p>
          <a:p>
            <a:pPr>
              <a:buNone/>
            </a:pPr>
            <a:r>
              <a:rPr lang="sv-SE" sz="1900" dirty="0" smtClean="0">
                <a:latin typeface="Bliss 2 Regular"/>
              </a:rPr>
              <a:t>    </a:t>
            </a:r>
            <a:r>
              <a:rPr lang="sv-SE" sz="1900" dirty="0" err="1" smtClean="0">
                <a:latin typeface="Bliss 2 Regular"/>
              </a:rPr>
              <a:t>return</a:t>
            </a:r>
            <a:r>
              <a:rPr lang="sv-SE" sz="1900" dirty="0" smtClean="0">
                <a:latin typeface="Bliss 2 Regular"/>
              </a:rPr>
              <a:t> (</a:t>
            </a:r>
            <a:r>
              <a:rPr lang="sv-SE" sz="1900" dirty="0" err="1" smtClean="0">
                <a:latin typeface="Bliss 2 Regular"/>
              </a:rPr>
              <a:t>true</a:t>
            </a:r>
            <a:r>
              <a:rPr lang="sv-SE" sz="1900" dirty="0" smtClean="0">
                <a:latin typeface="Bliss 2 Regular"/>
              </a:rPr>
              <a:t>);</a:t>
            </a:r>
          </a:p>
          <a:p>
            <a:r>
              <a:rPr lang="sv-SE" sz="1900" dirty="0" smtClean="0">
                <a:latin typeface="Bliss 2 Regular"/>
              </a:rPr>
              <a:t>Detta skapar ett fönster och tilldelar det till vårat fönster </a:t>
            </a:r>
            <a:r>
              <a:rPr lang="sv-SE" sz="1900" dirty="0" err="1" smtClean="0">
                <a:latin typeface="Bliss 2 Regular"/>
              </a:rPr>
              <a:t>Handle</a:t>
            </a:r>
            <a:r>
              <a:rPr lang="sv-SE" sz="1900" dirty="0" smtClean="0">
                <a:latin typeface="Bliss 2 Regular"/>
              </a:rPr>
              <a:t> som vi fick inskickat.</a:t>
            </a:r>
            <a:endParaRPr lang="sv-SE" sz="1900" dirty="0">
              <a:latin typeface="Bliss 2 Regul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Windows </a:t>
            </a:r>
            <a:r>
              <a:rPr lang="sv-SE" dirty="0" err="1" smtClean="0"/>
              <a:t>Setup</a:t>
            </a:r>
            <a:endParaRPr lang="sv-SE" dirty="0"/>
          </a:p>
        </p:txBody>
      </p:sp>
      <p:sp>
        <p:nvSpPr>
          <p:cNvPr id="3" name="Platshållare för innehåll 2"/>
          <p:cNvSpPr>
            <a:spLocks noGrp="1"/>
          </p:cNvSpPr>
          <p:nvPr>
            <p:ph idx="1"/>
          </p:nvPr>
        </p:nvSpPr>
        <p:spPr/>
        <p:txBody>
          <a:bodyPr>
            <a:normAutofit fontScale="62500" lnSpcReduction="20000"/>
          </a:bodyPr>
          <a:lstStyle/>
          <a:p>
            <a:r>
              <a:rPr lang="sv-SE" dirty="0" smtClean="0"/>
              <a:t>Det aktuella HINSTANCE går att få tag på genom att anropa </a:t>
            </a:r>
            <a:r>
              <a:rPr lang="sv-SE" dirty="0" err="1" smtClean="0"/>
              <a:t>GetModuleHandle</a:t>
            </a:r>
            <a:r>
              <a:rPr lang="sv-SE" dirty="0" smtClean="0"/>
              <a:t>(NULL). Detta är rätt praktiskt då som vi sa </a:t>
            </a:r>
            <a:r>
              <a:rPr lang="sv-SE" dirty="0" err="1" smtClean="0"/>
              <a:t>tidiagre</a:t>
            </a:r>
            <a:r>
              <a:rPr lang="sv-SE" dirty="0" smtClean="0"/>
              <a:t> du vill göra all </a:t>
            </a:r>
            <a:r>
              <a:rPr lang="sv-SE" dirty="0" err="1" smtClean="0"/>
              <a:t>setup</a:t>
            </a:r>
            <a:r>
              <a:rPr lang="sv-SE" dirty="0" smtClean="0"/>
              <a:t> inne i 3d koden.</a:t>
            </a:r>
          </a:p>
          <a:p>
            <a:r>
              <a:rPr lang="sv-SE" dirty="0" smtClean="0"/>
              <a:t>Vilket borde leda till att starten av din </a:t>
            </a:r>
            <a:r>
              <a:rPr lang="sv-SE" dirty="0" err="1" smtClean="0"/>
              <a:t>winmain</a:t>
            </a:r>
            <a:r>
              <a:rPr lang="sv-SE" dirty="0" smtClean="0"/>
              <a:t> ser ut ungefär så här (N3 är </a:t>
            </a:r>
            <a:r>
              <a:rPr lang="sv-SE" dirty="0" err="1" smtClean="0"/>
              <a:t>namespacet</a:t>
            </a:r>
            <a:r>
              <a:rPr lang="sv-SE" dirty="0" smtClean="0"/>
              <a:t> för 3d motorn för mig)</a:t>
            </a:r>
          </a:p>
          <a:p>
            <a:pPr>
              <a:buNone/>
            </a:pPr>
            <a:r>
              <a:rPr lang="sv-SE" dirty="0" err="1" smtClean="0"/>
              <a:t>int</a:t>
            </a:r>
            <a:r>
              <a:rPr lang="sv-SE" dirty="0" smtClean="0"/>
              <a:t> WINAPI </a:t>
            </a:r>
            <a:r>
              <a:rPr lang="sv-SE" dirty="0" err="1" smtClean="0"/>
              <a:t>WinMain</a:t>
            </a:r>
            <a:r>
              <a:rPr lang="sv-SE" dirty="0" smtClean="0"/>
              <a:t>(HINSTANCE </a:t>
            </a:r>
            <a:r>
              <a:rPr lang="sv-SE" dirty="0" err="1" smtClean="0"/>
              <a:t>aHInstance</a:t>
            </a:r>
            <a:r>
              <a:rPr lang="sv-SE" dirty="0" smtClean="0"/>
              <a:t>, HINSTANCE </a:t>
            </a:r>
            <a:r>
              <a:rPr lang="sv-SE" dirty="0" err="1" smtClean="0"/>
              <a:t>aPrevHInstance</a:t>
            </a:r>
            <a:r>
              <a:rPr lang="sv-SE" dirty="0" smtClean="0"/>
              <a:t>, LPSTR </a:t>
            </a:r>
            <a:r>
              <a:rPr lang="sv-SE" dirty="0" err="1" smtClean="0"/>
              <a:t>aCommandLine</a:t>
            </a:r>
            <a:r>
              <a:rPr lang="sv-SE" dirty="0" smtClean="0"/>
              <a:t>, </a:t>
            </a:r>
            <a:r>
              <a:rPr lang="sv-SE" dirty="0" err="1" smtClean="0"/>
              <a:t>int</a:t>
            </a:r>
            <a:r>
              <a:rPr lang="sv-SE" dirty="0" smtClean="0"/>
              <a:t> </a:t>
            </a:r>
            <a:r>
              <a:rPr lang="sv-SE" dirty="0" err="1" smtClean="0"/>
              <a:t>aNumberOfCommands</a:t>
            </a:r>
            <a:r>
              <a:rPr lang="sv-SE" dirty="0" smtClean="0"/>
              <a:t>)</a:t>
            </a:r>
          </a:p>
          <a:p>
            <a:pPr>
              <a:buNone/>
            </a:pPr>
            <a:r>
              <a:rPr lang="sv-SE" dirty="0" smtClean="0"/>
              <a:t>{</a:t>
            </a:r>
          </a:p>
          <a:p>
            <a:pPr>
              <a:buNone/>
            </a:pPr>
            <a:r>
              <a:rPr lang="sv-SE" dirty="0" smtClean="0"/>
              <a:t>	MSG </a:t>
            </a:r>
            <a:r>
              <a:rPr lang="sv-SE" dirty="0" err="1" smtClean="0"/>
              <a:t>windowsMessage</a:t>
            </a:r>
            <a:r>
              <a:rPr lang="sv-SE" dirty="0" smtClean="0"/>
              <a:t>;</a:t>
            </a:r>
          </a:p>
          <a:p>
            <a:pPr>
              <a:buNone/>
            </a:pPr>
            <a:r>
              <a:rPr lang="sv-SE" dirty="0" smtClean="0"/>
              <a:t>	HWND </a:t>
            </a:r>
            <a:r>
              <a:rPr lang="sv-SE" dirty="0" err="1" smtClean="0"/>
              <a:t>hWnd</a:t>
            </a:r>
            <a:r>
              <a:rPr lang="sv-SE" dirty="0" smtClean="0"/>
              <a:t>;</a:t>
            </a:r>
          </a:p>
          <a:p>
            <a:pPr>
              <a:buNone/>
            </a:pPr>
            <a:r>
              <a:rPr lang="sv-SE" dirty="0" smtClean="0"/>
              <a:t>	</a:t>
            </a:r>
            <a:r>
              <a:rPr lang="sv-SE" dirty="0" err="1" smtClean="0"/>
              <a:t>DL::Debug::Create</a:t>
            </a:r>
            <a:r>
              <a:rPr lang="sv-SE" dirty="0" smtClean="0"/>
              <a:t>();</a:t>
            </a:r>
          </a:p>
          <a:p>
            <a:pPr>
              <a:buNone/>
            </a:pPr>
            <a:r>
              <a:rPr lang="sv-SE" dirty="0" smtClean="0"/>
              <a:t>	N3::SetupInfo </a:t>
            </a:r>
            <a:r>
              <a:rPr lang="sv-SE" dirty="0" err="1" smtClean="0"/>
              <a:t>setup</a:t>
            </a:r>
            <a:r>
              <a:rPr lang="sv-SE" dirty="0" smtClean="0"/>
              <a:t>;</a:t>
            </a:r>
          </a:p>
          <a:p>
            <a:pPr>
              <a:buNone/>
            </a:pPr>
            <a:r>
              <a:rPr lang="sv-SE" dirty="0" smtClean="0"/>
              <a:t>	_</a:t>
            </a:r>
            <a:r>
              <a:rPr lang="sv-SE" dirty="0" err="1" smtClean="0"/>
              <a:t>chdir</a:t>
            </a:r>
            <a:r>
              <a:rPr lang="sv-SE" dirty="0" smtClean="0"/>
              <a:t>("data");</a:t>
            </a:r>
          </a:p>
          <a:p>
            <a:pPr>
              <a:buNone/>
            </a:pPr>
            <a:r>
              <a:rPr lang="sv-SE" dirty="0" smtClean="0"/>
              <a:t>	</a:t>
            </a:r>
            <a:r>
              <a:rPr lang="sv-SE" dirty="0" err="1" smtClean="0"/>
              <a:t>FI_File::File</a:t>
            </a:r>
            <a:r>
              <a:rPr lang="sv-SE" dirty="0" smtClean="0"/>
              <a:t> </a:t>
            </a:r>
            <a:r>
              <a:rPr lang="sv-SE" dirty="0" err="1" smtClean="0"/>
              <a:t>file</a:t>
            </a:r>
            <a:r>
              <a:rPr lang="sv-SE" dirty="0" smtClean="0"/>
              <a:t>;</a:t>
            </a:r>
          </a:p>
          <a:p>
            <a:pPr>
              <a:buNone/>
            </a:pPr>
            <a:r>
              <a:rPr lang="en-US" dirty="0" smtClean="0"/>
              <a:t>	</a:t>
            </a:r>
            <a:r>
              <a:rPr lang="en-US" dirty="0" err="1" smtClean="0"/>
              <a:t>file.Open</a:t>
            </a:r>
            <a:r>
              <a:rPr lang="en-US" dirty="0" smtClean="0"/>
              <a:t>("WindowInitScript.txt",1 &lt;&lt; </a:t>
            </a:r>
            <a:r>
              <a:rPr lang="en-US" dirty="0" err="1" smtClean="0"/>
              <a:t>FI_File</a:t>
            </a:r>
            <a:r>
              <a:rPr lang="en-US" dirty="0" smtClean="0"/>
              <a:t>::READ);</a:t>
            </a:r>
          </a:p>
          <a:p>
            <a:pPr>
              <a:buNone/>
            </a:pPr>
            <a:r>
              <a:rPr lang="sv-SE" dirty="0" smtClean="0"/>
              <a:t>// Read the stuff</a:t>
            </a:r>
          </a:p>
          <a:p>
            <a:pPr>
              <a:buNone/>
            </a:pPr>
            <a:r>
              <a:rPr lang="sv-SE" dirty="0" smtClean="0"/>
              <a:t>	N3::Engine::Create(</a:t>
            </a:r>
            <a:r>
              <a:rPr lang="sv-SE" dirty="0" err="1" smtClean="0"/>
              <a:t>hWnd,WndProc,setup</a:t>
            </a:r>
            <a:r>
              <a:rPr lang="sv-SE" dirty="0" smtClean="0"/>
              <a:t>);</a:t>
            </a:r>
          </a:p>
          <a:p>
            <a:pPr>
              <a:buNone/>
            </a:pPr>
            <a:r>
              <a:rPr lang="fr-FR" dirty="0" smtClean="0"/>
              <a:t>	App application(*N3::Engine::GetInstance());</a:t>
            </a:r>
          </a:p>
          <a:p>
            <a:pPr>
              <a:buNone/>
            </a:pPr>
            <a:r>
              <a:rPr lang="sv-SE" dirty="0" smtClean="0"/>
              <a:t>	</a:t>
            </a:r>
            <a:r>
              <a:rPr lang="sv-SE" dirty="0" err="1" smtClean="0"/>
              <a:t>application.Init</a:t>
            </a:r>
            <a:r>
              <a:rPr lang="sv-SE" dirty="0" smtClean="0"/>
              <a:t>();</a:t>
            </a:r>
          </a:p>
          <a:p>
            <a:endParaRPr lang="sv-SE"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Windows </a:t>
            </a:r>
            <a:r>
              <a:rPr lang="sv-SE" dirty="0" err="1" smtClean="0"/>
              <a:t>Setup</a:t>
            </a:r>
            <a:endParaRPr lang="sv-SE" dirty="0"/>
          </a:p>
        </p:txBody>
      </p:sp>
      <p:sp>
        <p:nvSpPr>
          <p:cNvPr id="3" name="Platshållare för innehåll 2"/>
          <p:cNvSpPr>
            <a:spLocks noGrp="1"/>
          </p:cNvSpPr>
          <p:nvPr>
            <p:ph idx="1"/>
          </p:nvPr>
        </p:nvSpPr>
        <p:spPr/>
        <p:txBody>
          <a:bodyPr>
            <a:normAutofit/>
          </a:bodyPr>
          <a:lstStyle/>
          <a:p>
            <a:pPr>
              <a:buNone/>
            </a:pPr>
            <a:endParaRPr lang="sv-SE" sz="2400" dirty="0" smtClean="0">
              <a:latin typeface="Bliss 2 Regular"/>
            </a:endParaRPr>
          </a:p>
          <a:p>
            <a:r>
              <a:rPr lang="sv-SE" sz="2400" dirty="0" smtClean="0">
                <a:latin typeface="Bliss 2 Regular"/>
              </a:rPr>
              <a:t>Observera App abstractionen och att APP är beroende av 3d motorn men motorn inte känner till appen detta är viktigt för att få en bra struktur.</a:t>
            </a:r>
          </a:p>
          <a:p>
            <a:r>
              <a:rPr lang="sv-SE" sz="2400" dirty="0" smtClean="0">
                <a:latin typeface="Bliss 2 Regular"/>
              </a:rPr>
              <a:t>Bara för att jag nu ger er ett system betyder det </a:t>
            </a:r>
            <a:r>
              <a:rPr lang="sv-SE" sz="2400" dirty="0" err="1" smtClean="0">
                <a:latin typeface="Bliss 2 Regular"/>
              </a:rPr>
              <a:t>itne</a:t>
            </a:r>
            <a:r>
              <a:rPr lang="sv-SE" sz="2400" dirty="0" smtClean="0">
                <a:latin typeface="Bliss 2 Regular"/>
              </a:rPr>
              <a:t> att ni ska börja designa en massa från början då jag tog fram detta systemet jobbade jag </a:t>
            </a:r>
            <a:r>
              <a:rPr lang="sv-SE" sz="2400" dirty="0" err="1" smtClean="0">
                <a:latin typeface="Bliss 2 Regular"/>
              </a:rPr>
              <a:t>hyper</a:t>
            </a:r>
            <a:r>
              <a:rPr lang="sv-SE" sz="2400" dirty="0" smtClean="0">
                <a:latin typeface="Bliss 2 Regular"/>
              </a:rPr>
              <a:t> </a:t>
            </a:r>
            <a:r>
              <a:rPr lang="sv-SE" sz="2400" dirty="0" err="1" smtClean="0">
                <a:latin typeface="Bliss 2 Regular"/>
              </a:rPr>
              <a:t>agile</a:t>
            </a:r>
            <a:r>
              <a:rPr lang="sv-SE" sz="2400" dirty="0" smtClean="0">
                <a:latin typeface="Bliss 2 Regular"/>
              </a:rPr>
              <a:t> och det kommer ni också få göra då vi kommer </a:t>
            </a:r>
            <a:r>
              <a:rPr lang="sv-SE" sz="2400" dirty="0" err="1" smtClean="0">
                <a:latin typeface="Bliss 2 Regular"/>
              </a:rPr>
              <a:t>refaktorera</a:t>
            </a:r>
            <a:r>
              <a:rPr lang="sv-SE" sz="2400" dirty="0" smtClean="0">
                <a:latin typeface="Bliss 2 Regular"/>
              </a:rPr>
              <a:t> och strukturera om hela systemet efterhand som nya features dyker upp.</a:t>
            </a:r>
          </a:p>
          <a:p>
            <a:r>
              <a:rPr lang="sv-SE" sz="2400" dirty="0" smtClean="0">
                <a:latin typeface="Bliss 2 Regular"/>
              </a:rPr>
              <a:t>Så det jag skickade in till </a:t>
            </a:r>
            <a:r>
              <a:rPr lang="sv-SE" sz="2400" dirty="0" err="1" smtClean="0">
                <a:latin typeface="Bliss 2 Regular"/>
              </a:rPr>
              <a:t>Create</a:t>
            </a:r>
            <a:r>
              <a:rPr lang="sv-SE" sz="2400" dirty="0" smtClean="0">
                <a:latin typeface="Bliss 2 Regular"/>
              </a:rPr>
              <a:t> till motorn är ett HWND (</a:t>
            </a:r>
            <a:r>
              <a:rPr lang="sv-SE" sz="2400" dirty="0" err="1" smtClean="0">
                <a:latin typeface="Bliss 2 Regular"/>
              </a:rPr>
              <a:t>window</a:t>
            </a:r>
            <a:r>
              <a:rPr lang="sv-SE" sz="2400" dirty="0" smtClean="0">
                <a:latin typeface="Bliss 2 Regular"/>
              </a:rPr>
              <a:t> </a:t>
            </a:r>
            <a:r>
              <a:rPr lang="sv-SE" sz="2400" dirty="0" err="1" smtClean="0">
                <a:latin typeface="Bliss 2 Regular"/>
              </a:rPr>
              <a:t>handle</a:t>
            </a:r>
            <a:r>
              <a:rPr lang="sv-SE" sz="2400" dirty="0" smtClean="0">
                <a:latin typeface="Bliss 2 Regular"/>
              </a:rPr>
              <a:t>) en pekare till min </a:t>
            </a:r>
            <a:r>
              <a:rPr lang="sv-SE" sz="2400" dirty="0" err="1" smtClean="0">
                <a:latin typeface="Bliss 2 Regular"/>
              </a:rPr>
              <a:t>windows</a:t>
            </a:r>
            <a:r>
              <a:rPr lang="sv-SE" sz="2400" dirty="0" smtClean="0">
                <a:latin typeface="Bliss 2 Regular"/>
              </a:rPr>
              <a:t> funktion och </a:t>
            </a:r>
            <a:r>
              <a:rPr lang="sv-SE" sz="2400" dirty="0" err="1" smtClean="0">
                <a:latin typeface="Bliss 2 Regular"/>
              </a:rPr>
              <a:t>setup</a:t>
            </a:r>
            <a:r>
              <a:rPr lang="sv-SE" sz="2400" dirty="0" smtClean="0">
                <a:latin typeface="Bliss 2 Regular"/>
              </a:rPr>
              <a:t> data.</a:t>
            </a:r>
            <a:endParaRPr lang="sv-SE" sz="2400" dirty="0">
              <a:latin typeface="Bliss 2 Regul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latin typeface="Bliss 2 Regular" pitchFamily="50" charset="0"/>
              </a:rPr>
              <a:t>Kurslayout</a:t>
            </a:r>
            <a:endParaRPr lang="sv-SE" dirty="0"/>
          </a:p>
        </p:txBody>
      </p:sp>
      <p:sp>
        <p:nvSpPr>
          <p:cNvPr id="3" name="Platshållare för innehåll 2"/>
          <p:cNvSpPr>
            <a:spLocks noGrp="1"/>
          </p:cNvSpPr>
          <p:nvPr>
            <p:ph idx="1"/>
          </p:nvPr>
        </p:nvSpPr>
        <p:spPr/>
        <p:txBody>
          <a:bodyPr/>
          <a:lstStyle/>
          <a:p>
            <a:pPr>
              <a:spcBef>
                <a:spcPct val="50000"/>
              </a:spcBef>
              <a:buFontTx/>
              <a:buChar char="•"/>
            </a:pPr>
            <a:endParaRPr lang="sv-SE" sz="2400" dirty="0" smtClean="0">
              <a:solidFill>
                <a:srgbClr val="4C4946"/>
              </a:solidFill>
              <a:latin typeface="Bliss 2 Regular" pitchFamily="50" charset="0"/>
            </a:endParaRPr>
          </a:p>
          <a:p>
            <a:pPr>
              <a:spcBef>
                <a:spcPct val="50000"/>
              </a:spcBef>
              <a:buFontTx/>
              <a:buChar char="•"/>
            </a:pPr>
            <a:endParaRPr lang="sv-SE" sz="2400" dirty="0" smtClean="0">
              <a:solidFill>
                <a:srgbClr val="4C4946"/>
              </a:solidFill>
              <a:latin typeface="Bliss 2 Regular" pitchFamily="50" charset="0"/>
            </a:endParaRPr>
          </a:p>
          <a:p>
            <a:pPr>
              <a:spcBef>
                <a:spcPct val="50000"/>
              </a:spcBef>
              <a:buFontTx/>
              <a:buChar char="•"/>
            </a:pPr>
            <a:r>
              <a:rPr lang="sv-SE" sz="2400" dirty="0" smtClean="0">
                <a:solidFill>
                  <a:srgbClr val="4D4D4D"/>
                </a:solidFill>
                <a:latin typeface="Bliss 2 Regular" pitchFamily="50" charset="0"/>
              </a:rPr>
              <a:t>12 Veckors kurs</a:t>
            </a:r>
          </a:p>
          <a:p>
            <a:pPr>
              <a:spcBef>
                <a:spcPct val="50000"/>
              </a:spcBef>
              <a:buFontTx/>
              <a:buChar char="•"/>
            </a:pPr>
            <a:r>
              <a:rPr lang="sv-SE" sz="2400" dirty="0" smtClean="0">
                <a:solidFill>
                  <a:srgbClr val="4D4D4D"/>
                </a:solidFill>
                <a:latin typeface="Bliss 2 Regular" pitchFamily="50" charset="0"/>
              </a:rPr>
              <a:t>2 Föreläsningar i veckan</a:t>
            </a:r>
          </a:p>
          <a:p>
            <a:pPr>
              <a:spcBef>
                <a:spcPct val="50000"/>
              </a:spcBef>
              <a:buFontTx/>
              <a:buChar char="•"/>
            </a:pPr>
            <a:r>
              <a:rPr lang="sv-SE" sz="2400" dirty="0" smtClean="0">
                <a:solidFill>
                  <a:srgbClr val="4C4946"/>
                </a:solidFill>
                <a:latin typeface="Bliss 2 Regular" pitchFamily="50" charset="0"/>
              </a:rPr>
              <a:t>2 Labbar i veckan</a:t>
            </a:r>
          </a:p>
          <a:p>
            <a:pPr>
              <a:spcBef>
                <a:spcPct val="50000"/>
              </a:spcBef>
              <a:buFontTx/>
              <a:buChar char="•"/>
            </a:pPr>
            <a:r>
              <a:rPr lang="sv-SE" sz="2400" dirty="0" smtClean="0">
                <a:solidFill>
                  <a:srgbClr val="4C4946"/>
                </a:solidFill>
                <a:latin typeface="Bliss 2 Regular" pitchFamily="50" charset="0"/>
              </a:rPr>
              <a:t>Föreläsningar på måndagar och onsdagar</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a:t>
            </a:r>
            <a:r>
              <a:rPr lang="en-US" dirty="0" err="1" smtClean="0"/>
              <a:t>Klassen</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sv-SE" dirty="0" err="1" smtClean="0"/>
              <a:t>class</a:t>
            </a:r>
            <a:r>
              <a:rPr lang="sv-SE" dirty="0" smtClean="0"/>
              <a:t> </a:t>
            </a:r>
            <a:r>
              <a:rPr lang="sv-SE" dirty="0" err="1" smtClean="0"/>
              <a:t>App</a:t>
            </a:r>
            <a:endParaRPr lang="sv-SE" dirty="0" smtClean="0"/>
          </a:p>
          <a:p>
            <a:pPr>
              <a:buNone/>
            </a:pPr>
            <a:r>
              <a:rPr lang="sv-SE" dirty="0" smtClean="0"/>
              <a:t>{</a:t>
            </a:r>
          </a:p>
          <a:p>
            <a:pPr>
              <a:buNone/>
            </a:pPr>
            <a:r>
              <a:rPr lang="sv-SE" dirty="0" smtClean="0"/>
              <a:t>public:</a:t>
            </a:r>
          </a:p>
          <a:p>
            <a:pPr>
              <a:buNone/>
            </a:pPr>
            <a:r>
              <a:rPr lang="sv-SE" dirty="0" smtClean="0"/>
              <a:t>	</a:t>
            </a:r>
            <a:r>
              <a:rPr lang="sv-SE" dirty="0" err="1" smtClean="0"/>
              <a:t>App</a:t>
            </a:r>
            <a:r>
              <a:rPr lang="sv-SE" dirty="0" smtClean="0"/>
              <a:t>(N3::Engine&amp; </a:t>
            </a:r>
            <a:r>
              <a:rPr lang="sv-SE" dirty="0" err="1" smtClean="0"/>
              <a:t>aGFXEngine</a:t>
            </a:r>
            <a:r>
              <a:rPr lang="sv-SE" dirty="0" smtClean="0"/>
              <a:t>);</a:t>
            </a:r>
          </a:p>
          <a:p>
            <a:pPr>
              <a:buNone/>
            </a:pPr>
            <a:r>
              <a:rPr lang="sv-SE" dirty="0" smtClean="0"/>
              <a:t>	~</a:t>
            </a:r>
            <a:r>
              <a:rPr lang="sv-SE" dirty="0" err="1" smtClean="0"/>
              <a:t>App</a:t>
            </a:r>
            <a:r>
              <a:rPr lang="sv-SE" dirty="0" smtClean="0"/>
              <a:t>();</a:t>
            </a:r>
          </a:p>
          <a:p>
            <a:pPr>
              <a:buNone/>
            </a:pPr>
            <a:endParaRPr lang="sv-SE" dirty="0" smtClean="0"/>
          </a:p>
          <a:p>
            <a:pPr>
              <a:buNone/>
            </a:pPr>
            <a:r>
              <a:rPr lang="sv-SE" dirty="0" smtClean="0"/>
              <a:t>	</a:t>
            </a:r>
            <a:r>
              <a:rPr lang="sv-SE" dirty="0" err="1" smtClean="0"/>
              <a:t>bool</a:t>
            </a:r>
            <a:r>
              <a:rPr lang="sv-SE" dirty="0" smtClean="0"/>
              <a:t> </a:t>
            </a:r>
            <a:r>
              <a:rPr lang="sv-SE" dirty="0" err="1" smtClean="0"/>
              <a:t>Init</a:t>
            </a:r>
            <a:r>
              <a:rPr lang="sv-SE" dirty="0" smtClean="0"/>
              <a:t>();</a:t>
            </a:r>
          </a:p>
          <a:p>
            <a:pPr>
              <a:buNone/>
            </a:pPr>
            <a:r>
              <a:rPr lang="sv-SE" dirty="0" smtClean="0"/>
              <a:t>	</a:t>
            </a:r>
            <a:r>
              <a:rPr lang="sv-SE" dirty="0" err="1" smtClean="0"/>
              <a:t>bool</a:t>
            </a:r>
            <a:r>
              <a:rPr lang="sv-SE" dirty="0" smtClean="0"/>
              <a:t> </a:t>
            </a:r>
            <a:r>
              <a:rPr lang="sv-SE" dirty="0" err="1" smtClean="0"/>
              <a:t>Destroy</a:t>
            </a:r>
            <a:r>
              <a:rPr lang="sv-SE" dirty="0" smtClean="0"/>
              <a:t>();</a:t>
            </a:r>
          </a:p>
          <a:p>
            <a:pPr>
              <a:buNone/>
            </a:pPr>
            <a:r>
              <a:rPr lang="sv-SE" dirty="0" smtClean="0"/>
              <a:t>	</a:t>
            </a:r>
            <a:r>
              <a:rPr lang="sv-SE" dirty="0" err="1" smtClean="0"/>
              <a:t>bool</a:t>
            </a:r>
            <a:r>
              <a:rPr lang="sv-SE" dirty="0" smtClean="0"/>
              <a:t> </a:t>
            </a:r>
            <a:r>
              <a:rPr lang="sv-SE" dirty="0" err="1" smtClean="0"/>
              <a:t>Update</a:t>
            </a:r>
            <a:r>
              <a:rPr lang="sv-SE" dirty="0" smtClean="0"/>
              <a:t>();</a:t>
            </a:r>
          </a:p>
          <a:p>
            <a:pPr>
              <a:buNone/>
            </a:pPr>
            <a:r>
              <a:rPr lang="sv-SE" dirty="0" smtClean="0"/>
              <a:t>       </a:t>
            </a:r>
            <a:r>
              <a:rPr lang="sv-SE" dirty="0" err="1" smtClean="0"/>
              <a:t>void</a:t>
            </a:r>
            <a:r>
              <a:rPr lang="sv-SE" dirty="0" smtClean="0"/>
              <a:t> </a:t>
            </a:r>
            <a:r>
              <a:rPr lang="sv-SE" dirty="0" err="1" smtClean="0"/>
              <a:t>Pause</a:t>
            </a:r>
            <a:r>
              <a:rPr lang="sv-SE" dirty="0" smtClean="0"/>
              <a:t>();</a:t>
            </a:r>
          </a:p>
          <a:p>
            <a:pPr>
              <a:buNone/>
            </a:pPr>
            <a:r>
              <a:rPr lang="sv-SE" dirty="0" smtClean="0"/>
              <a:t>	</a:t>
            </a:r>
            <a:r>
              <a:rPr lang="sv-SE" dirty="0" err="1" smtClean="0"/>
              <a:t>void</a:t>
            </a:r>
            <a:r>
              <a:rPr lang="sv-SE" dirty="0" smtClean="0"/>
              <a:t> </a:t>
            </a:r>
            <a:r>
              <a:rPr lang="sv-SE" dirty="0" err="1" smtClean="0"/>
              <a:t>UnPause</a:t>
            </a:r>
            <a:r>
              <a:rPr lang="sv-SE" dirty="0" smtClean="0"/>
              <a:t>();</a:t>
            </a:r>
          </a:p>
          <a:p>
            <a:pPr>
              <a:buNone/>
            </a:pPr>
            <a:r>
              <a:rPr lang="sv-SE" dirty="0" smtClean="0"/>
              <a:t>	</a:t>
            </a:r>
            <a:r>
              <a:rPr lang="sv-SE" dirty="0" err="1" smtClean="0"/>
              <a:t>void</a:t>
            </a:r>
            <a:r>
              <a:rPr lang="sv-SE" dirty="0" smtClean="0"/>
              <a:t> </a:t>
            </a:r>
            <a:r>
              <a:rPr lang="sv-SE" dirty="0" err="1" smtClean="0"/>
              <a:t>OnResize</a:t>
            </a:r>
            <a:r>
              <a:rPr lang="sv-SE" dirty="0" smtClean="0"/>
              <a:t>(</a:t>
            </a:r>
            <a:r>
              <a:rPr lang="sv-SE" dirty="0" err="1" smtClean="0"/>
              <a:t>int</a:t>
            </a:r>
            <a:r>
              <a:rPr lang="sv-SE" dirty="0" smtClean="0"/>
              <a:t> </a:t>
            </a:r>
            <a:r>
              <a:rPr lang="sv-SE" dirty="0" err="1" smtClean="0"/>
              <a:t>aWidth,int</a:t>
            </a:r>
            <a:r>
              <a:rPr lang="sv-SE" dirty="0" smtClean="0"/>
              <a:t> </a:t>
            </a:r>
            <a:r>
              <a:rPr lang="sv-SE" dirty="0" err="1" smtClean="0"/>
              <a:t>aHeight</a:t>
            </a:r>
            <a:r>
              <a:rPr lang="sv-SE" dirty="0" smtClean="0"/>
              <a:t>);</a:t>
            </a:r>
          </a:p>
          <a:p>
            <a:pPr>
              <a:buNone/>
            </a:pPr>
            <a:endParaRPr lang="sv-SE" dirty="0" smtClean="0"/>
          </a:p>
          <a:p>
            <a:pPr>
              <a:buNone/>
            </a:pPr>
            <a:r>
              <a:rPr lang="sv-SE" dirty="0" smtClean="0"/>
              <a:t>	</a:t>
            </a:r>
            <a:r>
              <a:rPr lang="sv-SE" dirty="0" err="1" smtClean="0"/>
              <a:t>void</a:t>
            </a:r>
            <a:r>
              <a:rPr lang="sv-SE" dirty="0" smtClean="0"/>
              <a:t> </a:t>
            </a:r>
            <a:r>
              <a:rPr lang="sv-SE" dirty="0" err="1" smtClean="0"/>
              <a:t>LogicUpdate</a:t>
            </a:r>
            <a:r>
              <a:rPr lang="sv-SE" dirty="0" smtClean="0"/>
              <a:t>();</a:t>
            </a:r>
          </a:p>
          <a:p>
            <a:pPr>
              <a:buNone/>
            </a:pPr>
            <a:r>
              <a:rPr lang="sv-SE" dirty="0" smtClean="0"/>
              <a:t>private:</a:t>
            </a:r>
          </a:p>
          <a:p>
            <a:pPr>
              <a:buNone/>
            </a:pPr>
            <a:r>
              <a:rPr lang="sv-SE" dirty="0" smtClean="0"/>
              <a:t>	</a:t>
            </a:r>
            <a:r>
              <a:rPr lang="sv-SE" dirty="0" err="1" smtClean="0"/>
              <a:t>bool</a:t>
            </a:r>
            <a:r>
              <a:rPr lang="sv-SE" dirty="0" smtClean="0"/>
              <a:t> </a:t>
            </a:r>
            <a:r>
              <a:rPr lang="sv-SE" dirty="0" err="1" smtClean="0"/>
              <a:t>myIsPausedFlag</a:t>
            </a:r>
            <a:r>
              <a:rPr lang="sv-SE" dirty="0" smtClean="0"/>
              <a:t>;</a:t>
            </a:r>
          </a:p>
          <a:p>
            <a:pPr>
              <a:buNone/>
            </a:pPr>
            <a:r>
              <a:rPr lang="sv-SE" dirty="0" smtClean="0"/>
              <a:t>	</a:t>
            </a:r>
            <a:r>
              <a:rPr lang="sv-SE" dirty="0" err="1" smtClean="0"/>
              <a:t>TI::TimeManager</a:t>
            </a:r>
            <a:r>
              <a:rPr lang="sv-SE" dirty="0" smtClean="0"/>
              <a:t> </a:t>
            </a:r>
            <a:r>
              <a:rPr lang="sv-SE" dirty="0" err="1" smtClean="0"/>
              <a:t>myTimeManager</a:t>
            </a:r>
            <a:r>
              <a:rPr lang="sv-SE" dirty="0" smtClean="0"/>
              <a:t>;</a:t>
            </a:r>
          </a:p>
          <a:p>
            <a:pPr>
              <a:buNone/>
            </a:pPr>
            <a:r>
              <a:rPr lang="sv-SE" dirty="0" smtClean="0"/>
              <a:t>	N3::Engine&amp; </a:t>
            </a:r>
            <a:r>
              <a:rPr lang="sv-SE" dirty="0" err="1" smtClean="0"/>
              <a:t>myGfxEngine</a:t>
            </a:r>
            <a:r>
              <a:rPr lang="sv-SE" dirty="0" smtClean="0"/>
              <a:t>;</a:t>
            </a:r>
          </a:p>
          <a:p>
            <a:pPr>
              <a:buNone/>
            </a:pPr>
            <a:r>
              <a:rPr lang="sv-SE" dirty="0" smtClean="0"/>
              <a:t>};</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Tillbaka till </a:t>
            </a:r>
            <a:r>
              <a:rPr lang="sv-SE" dirty="0" err="1" smtClean="0"/>
              <a:t>windows</a:t>
            </a:r>
            <a:r>
              <a:rPr lang="sv-SE" dirty="0" smtClean="0"/>
              <a:t> </a:t>
            </a:r>
            <a:r>
              <a:rPr lang="sv-SE" dirty="0" err="1" smtClean="0"/>
              <a:t>main</a:t>
            </a:r>
            <a:r>
              <a:rPr lang="sv-SE" dirty="0" smtClean="0"/>
              <a:t> Windows </a:t>
            </a:r>
            <a:r>
              <a:rPr lang="sv-SE" dirty="0" err="1" smtClean="0"/>
              <a:t>Setup</a:t>
            </a:r>
            <a:endParaRPr lang="sv-SE" dirty="0"/>
          </a:p>
        </p:txBody>
      </p:sp>
      <p:sp>
        <p:nvSpPr>
          <p:cNvPr id="3" name="Platshållare för innehåll 2"/>
          <p:cNvSpPr>
            <a:spLocks noGrp="1"/>
          </p:cNvSpPr>
          <p:nvPr>
            <p:ph idx="1"/>
          </p:nvPr>
        </p:nvSpPr>
        <p:spPr/>
        <p:txBody>
          <a:bodyPr>
            <a:normAutofit fontScale="32500" lnSpcReduction="20000"/>
          </a:bodyPr>
          <a:lstStyle/>
          <a:p>
            <a:pPr>
              <a:buNone/>
            </a:pPr>
            <a:r>
              <a:rPr lang="sv-SE" sz="3700" dirty="0" smtClean="0"/>
              <a:t>	</a:t>
            </a:r>
            <a:r>
              <a:rPr lang="sv-SE" sz="3700" dirty="0" err="1" smtClean="0"/>
              <a:t>bool</a:t>
            </a:r>
            <a:r>
              <a:rPr lang="sv-SE" sz="3700" dirty="0" smtClean="0"/>
              <a:t> </a:t>
            </a:r>
            <a:r>
              <a:rPr lang="sv-SE" sz="3700" dirty="0" err="1" smtClean="0"/>
              <a:t>quitFlag=false</a:t>
            </a:r>
            <a:r>
              <a:rPr lang="sv-SE" sz="3700" dirty="0" smtClean="0"/>
              <a:t>;</a:t>
            </a:r>
          </a:p>
          <a:p>
            <a:pPr>
              <a:buNone/>
            </a:pPr>
            <a:r>
              <a:rPr lang="sv-SE" sz="3700" dirty="0" smtClean="0"/>
              <a:t>	</a:t>
            </a:r>
            <a:r>
              <a:rPr lang="sv-SE" sz="3700" dirty="0" err="1" smtClean="0"/>
              <a:t>while</a:t>
            </a:r>
            <a:r>
              <a:rPr lang="sv-SE" sz="3700" dirty="0" smtClean="0"/>
              <a:t> (1) </a:t>
            </a:r>
          </a:p>
          <a:p>
            <a:pPr>
              <a:buNone/>
            </a:pPr>
            <a:r>
              <a:rPr lang="sv-SE" sz="3700" dirty="0" smtClean="0"/>
              <a:t>	{</a:t>
            </a:r>
          </a:p>
          <a:p>
            <a:pPr>
              <a:buNone/>
            </a:pPr>
            <a:r>
              <a:rPr lang="sv-SE" sz="3700" dirty="0" smtClean="0"/>
              <a:t>		// check for </a:t>
            </a:r>
            <a:r>
              <a:rPr lang="sv-SE" sz="3700" dirty="0" err="1" smtClean="0"/>
              <a:t>messages</a:t>
            </a:r>
            <a:endParaRPr lang="sv-SE" sz="3700" dirty="0" smtClean="0"/>
          </a:p>
          <a:p>
            <a:pPr>
              <a:buNone/>
            </a:pPr>
            <a:r>
              <a:rPr lang="en-US" sz="3700" dirty="0" smtClean="0"/>
              <a:t>		if ( </a:t>
            </a:r>
            <a:r>
              <a:rPr lang="en-US" sz="3700" dirty="0" err="1" smtClean="0"/>
              <a:t>PeekMessage</a:t>
            </a:r>
            <a:r>
              <a:rPr lang="en-US" sz="3700" dirty="0" smtClean="0"/>
              <a:t>( &amp;</a:t>
            </a:r>
            <a:r>
              <a:rPr lang="en-US" sz="3700" dirty="0" err="1" smtClean="0"/>
              <a:t>windowsMessage</a:t>
            </a:r>
            <a:r>
              <a:rPr lang="en-US" sz="3700" dirty="0" smtClean="0"/>
              <a:t>, NULL, 0, 0, PM_REMOVE ) ) </a:t>
            </a:r>
          </a:p>
          <a:p>
            <a:pPr>
              <a:buNone/>
            </a:pPr>
            <a:r>
              <a:rPr lang="sv-SE" sz="3700" dirty="0" smtClean="0"/>
              <a:t>		{</a:t>
            </a:r>
          </a:p>
          <a:p>
            <a:pPr>
              <a:buNone/>
            </a:pPr>
            <a:r>
              <a:rPr lang="sv-SE" sz="3700" dirty="0" smtClean="0"/>
              <a:t>		  // </a:t>
            </a:r>
            <a:r>
              <a:rPr lang="sv-SE" sz="3700" dirty="0" err="1" smtClean="0"/>
              <a:t>handle</a:t>
            </a:r>
            <a:r>
              <a:rPr lang="sv-SE" sz="3700" dirty="0" smtClean="0"/>
              <a:t> or </a:t>
            </a:r>
            <a:r>
              <a:rPr lang="sv-SE" sz="3700" dirty="0" err="1" smtClean="0"/>
              <a:t>dispatch</a:t>
            </a:r>
            <a:r>
              <a:rPr lang="sv-SE" sz="3700" dirty="0" smtClean="0"/>
              <a:t> </a:t>
            </a:r>
            <a:r>
              <a:rPr lang="sv-SE" sz="3700" dirty="0" err="1" smtClean="0"/>
              <a:t>messages</a:t>
            </a:r>
            <a:endParaRPr lang="sv-SE" sz="3700" dirty="0" smtClean="0"/>
          </a:p>
          <a:p>
            <a:pPr>
              <a:buNone/>
            </a:pPr>
            <a:r>
              <a:rPr lang="sv-SE" sz="3700" dirty="0" smtClean="0"/>
              <a:t>			</a:t>
            </a:r>
            <a:r>
              <a:rPr lang="sv-SE" sz="3700" dirty="0" err="1" smtClean="0"/>
              <a:t>if</a:t>
            </a:r>
            <a:r>
              <a:rPr lang="sv-SE" sz="3700" dirty="0" smtClean="0"/>
              <a:t> ( </a:t>
            </a:r>
            <a:r>
              <a:rPr lang="sv-SE" sz="3700" dirty="0" err="1" smtClean="0"/>
              <a:t>windowsMessage.message</a:t>
            </a:r>
            <a:r>
              <a:rPr lang="sv-SE" sz="3700" dirty="0" smtClean="0"/>
              <a:t> == WM_QUIT )</a:t>
            </a:r>
          </a:p>
          <a:p>
            <a:pPr>
              <a:buNone/>
            </a:pPr>
            <a:r>
              <a:rPr lang="sv-SE" sz="3700" dirty="0" smtClean="0"/>
              <a:t>			{</a:t>
            </a:r>
          </a:p>
          <a:p>
            <a:pPr>
              <a:buNone/>
            </a:pPr>
            <a:r>
              <a:rPr lang="sv-SE" sz="3700" dirty="0" smtClean="0"/>
              <a:t>				break;</a:t>
            </a:r>
          </a:p>
          <a:p>
            <a:pPr>
              <a:buNone/>
            </a:pPr>
            <a:r>
              <a:rPr lang="sv-SE" sz="3700" dirty="0" smtClean="0"/>
              <a:t>			}</a:t>
            </a:r>
          </a:p>
          <a:p>
            <a:pPr>
              <a:buNone/>
            </a:pPr>
            <a:r>
              <a:rPr lang="sv-SE" sz="3700" dirty="0" smtClean="0"/>
              <a:t>			</a:t>
            </a:r>
            <a:r>
              <a:rPr lang="sv-SE" sz="3700" dirty="0" err="1" smtClean="0"/>
              <a:t>TranslateMessage</a:t>
            </a:r>
            <a:r>
              <a:rPr lang="sv-SE" sz="3700" dirty="0" smtClean="0"/>
              <a:t>( &amp;</a:t>
            </a:r>
            <a:r>
              <a:rPr lang="sv-SE" sz="3700" dirty="0" err="1" smtClean="0"/>
              <a:t>windowsMessage</a:t>
            </a:r>
            <a:r>
              <a:rPr lang="sv-SE" sz="3700" dirty="0" smtClean="0"/>
              <a:t> );</a:t>
            </a:r>
          </a:p>
          <a:p>
            <a:pPr>
              <a:buNone/>
            </a:pPr>
            <a:r>
              <a:rPr lang="sv-SE" sz="3700" dirty="0" smtClean="0"/>
              <a:t>			</a:t>
            </a:r>
            <a:r>
              <a:rPr lang="sv-SE" sz="3700" dirty="0" err="1" smtClean="0"/>
              <a:t>DispatchMessage</a:t>
            </a:r>
            <a:r>
              <a:rPr lang="sv-SE" sz="3700" dirty="0" smtClean="0"/>
              <a:t>( &amp;</a:t>
            </a:r>
            <a:r>
              <a:rPr lang="sv-SE" sz="3700" dirty="0" err="1" smtClean="0"/>
              <a:t>windowsMessage</a:t>
            </a:r>
            <a:r>
              <a:rPr lang="sv-SE" sz="3700" dirty="0" smtClean="0"/>
              <a:t> );</a:t>
            </a:r>
          </a:p>
          <a:p>
            <a:pPr>
              <a:buNone/>
            </a:pPr>
            <a:r>
              <a:rPr lang="sv-SE" sz="3700" dirty="0" smtClean="0"/>
              <a:t>		} </a:t>
            </a:r>
          </a:p>
          <a:p>
            <a:pPr>
              <a:buNone/>
            </a:pPr>
            <a:r>
              <a:rPr lang="sv-SE" sz="3700" dirty="0" smtClean="0"/>
              <a:t>		</a:t>
            </a:r>
            <a:r>
              <a:rPr lang="sv-SE" sz="3700" dirty="0" err="1" smtClean="0"/>
              <a:t>else</a:t>
            </a:r>
            <a:endParaRPr lang="sv-SE" sz="3700" dirty="0" smtClean="0"/>
          </a:p>
          <a:p>
            <a:pPr>
              <a:buNone/>
            </a:pPr>
            <a:r>
              <a:rPr lang="sv-SE" sz="3700" dirty="0" smtClean="0"/>
              <a:t>		{</a:t>
            </a:r>
          </a:p>
          <a:p>
            <a:pPr>
              <a:buNone/>
            </a:pPr>
            <a:r>
              <a:rPr lang="sv-SE" sz="3700" dirty="0" smtClean="0"/>
              <a:t>			</a:t>
            </a:r>
            <a:r>
              <a:rPr lang="sv-SE" sz="3700" dirty="0" err="1" smtClean="0"/>
              <a:t>if</a:t>
            </a:r>
            <a:r>
              <a:rPr lang="sv-SE" sz="3700" dirty="0" smtClean="0"/>
              <a:t>(</a:t>
            </a:r>
            <a:r>
              <a:rPr lang="sv-SE" sz="3700" dirty="0" err="1" smtClean="0"/>
              <a:t>application.Update</a:t>
            </a:r>
            <a:r>
              <a:rPr lang="sv-SE" sz="3700" dirty="0" smtClean="0"/>
              <a:t>()==</a:t>
            </a:r>
            <a:r>
              <a:rPr lang="sv-SE" sz="3700" dirty="0" err="1" smtClean="0"/>
              <a:t>false</a:t>
            </a:r>
            <a:r>
              <a:rPr lang="sv-SE" sz="3700" dirty="0" smtClean="0"/>
              <a:t>)</a:t>
            </a:r>
          </a:p>
          <a:p>
            <a:pPr>
              <a:buNone/>
            </a:pPr>
            <a:r>
              <a:rPr lang="sv-SE" sz="3700" dirty="0" smtClean="0"/>
              <a:t>			{</a:t>
            </a:r>
          </a:p>
          <a:p>
            <a:pPr>
              <a:buNone/>
            </a:pPr>
            <a:r>
              <a:rPr lang="sv-SE" sz="3700" dirty="0" smtClean="0"/>
              <a:t>				break;</a:t>
            </a:r>
          </a:p>
          <a:p>
            <a:pPr>
              <a:buNone/>
            </a:pPr>
            <a:r>
              <a:rPr lang="sv-SE" sz="3700" dirty="0" smtClean="0"/>
              <a:t>			}</a:t>
            </a:r>
          </a:p>
          <a:p>
            <a:pPr>
              <a:buNone/>
            </a:pPr>
            <a:r>
              <a:rPr lang="sv-SE" sz="3700" dirty="0" smtClean="0"/>
              <a:t>		}</a:t>
            </a:r>
          </a:p>
          <a:p>
            <a:pPr>
              <a:buNone/>
            </a:pPr>
            <a:r>
              <a:rPr lang="sv-SE" sz="3700" dirty="0" smtClean="0"/>
              <a:t>	 }</a:t>
            </a:r>
          </a:p>
          <a:p>
            <a:pPr>
              <a:buNone/>
            </a:pPr>
            <a:r>
              <a:rPr lang="sv-SE" sz="3700" dirty="0" smtClean="0"/>
              <a:t>	</a:t>
            </a:r>
            <a:r>
              <a:rPr lang="sv-SE" sz="3700" dirty="0" err="1" smtClean="0"/>
              <a:t>application.Destroy</a:t>
            </a:r>
            <a:r>
              <a:rPr lang="sv-SE" sz="3700" dirty="0" smtClean="0"/>
              <a:t>();</a:t>
            </a:r>
          </a:p>
          <a:p>
            <a:pPr>
              <a:buNone/>
            </a:pPr>
            <a:r>
              <a:rPr lang="sv-SE" sz="3700" dirty="0" smtClean="0"/>
              <a:t>	N3::Engine::ShutDown();</a:t>
            </a:r>
          </a:p>
          <a:p>
            <a:pPr>
              <a:buNone/>
            </a:pPr>
            <a:r>
              <a:rPr lang="sv-SE" sz="3700" dirty="0" smtClean="0"/>
              <a:t>	</a:t>
            </a:r>
            <a:r>
              <a:rPr lang="sv-SE" sz="3700" dirty="0" err="1" smtClean="0"/>
              <a:t>DL::Debug::Destroy</a:t>
            </a:r>
            <a:r>
              <a:rPr lang="sv-SE" sz="3700" dirty="0" smtClean="0"/>
              <a:t>();</a:t>
            </a:r>
          </a:p>
          <a:p>
            <a:pPr>
              <a:buNone/>
            </a:pPr>
            <a:r>
              <a:rPr lang="sv-SE" sz="3700" dirty="0" smtClean="0"/>
              <a:t>	// Clean up and </a:t>
            </a:r>
            <a:r>
              <a:rPr lang="sv-SE" sz="3700" dirty="0" err="1" smtClean="0"/>
              <a:t>shutdown</a:t>
            </a:r>
            <a:endParaRPr lang="sv-SE" sz="3700" dirty="0" smtClean="0"/>
          </a:p>
          <a:p>
            <a:pPr>
              <a:buNone/>
            </a:pPr>
            <a:r>
              <a:rPr lang="sv-SE" sz="3700" dirty="0" smtClean="0"/>
              <a:t>	</a:t>
            </a:r>
            <a:r>
              <a:rPr lang="sv-SE" sz="3700" dirty="0" err="1" smtClean="0"/>
              <a:t>return</a:t>
            </a:r>
            <a:r>
              <a:rPr lang="sv-SE" sz="3700" dirty="0" smtClean="0"/>
              <a:t> 0;</a:t>
            </a:r>
          </a:p>
          <a:p>
            <a:pPr>
              <a:buNone/>
            </a:pPr>
            <a:r>
              <a:rPr lang="sv-SE" dirty="0" smtClean="0"/>
              <a:t>}</a:t>
            </a:r>
          </a:p>
          <a:p>
            <a:r>
              <a:rPr lang="sv-SE" sz="6200" dirty="0" smtClean="0"/>
              <a:t>Detta är bara resten av </a:t>
            </a:r>
            <a:r>
              <a:rPr lang="sv-SE" sz="6200" dirty="0" err="1" smtClean="0"/>
              <a:t>winmain</a:t>
            </a:r>
            <a:r>
              <a:rPr lang="sv-SE" sz="6200" dirty="0" smtClean="0"/>
              <a:t> men ger en bra ide på hur ni bör interagera med </a:t>
            </a:r>
            <a:r>
              <a:rPr lang="sv-SE" sz="6200" dirty="0" err="1" smtClean="0"/>
              <a:t>windows</a:t>
            </a:r>
            <a:r>
              <a:rPr lang="sv-SE" sz="6200" dirty="0" smtClean="0"/>
              <a:t>.</a:t>
            </a:r>
            <a:endParaRPr lang="sv-SE" sz="6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Windows </a:t>
            </a:r>
            <a:r>
              <a:rPr lang="sv-SE" dirty="0" err="1" smtClean="0"/>
              <a:t>Proc</a:t>
            </a:r>
            <a:endParaRPr lang="sv-SE" dirty="0"/>
          </a:p>
        </p:txBody>
      </p:sp>
      <p:sp>
        <p:nvSpPr>
          <p:cNvPr id="3" name="Platshållare för innehåll 2"/>
          <p:cNvSpPr>
            <a:spLocks noGrp="1"/>
          </p:cNvSpPr>
          <p:nvPr>
            <p:ph idx="1"/>
          </p:nvPr>
        </p:nvSpPr>
        <p:spPr/>
        <p:txBody>
          <a:bodyPr>
            <a:normAutofit fontScale="40000" lnSpcReduction="20000"/>
          </a:bodyPr>
          <a:lstStyle/>
          <a:p>
            <a:pPr>
              <a:buNone/>
            </a:pPr>
            <a:r>
              <a:rPr lang="en-US" dirty="0" smtClean="0"/>
              <a:t>LRESULT CALLBACK </a:t>
            </a:r>
            <a:r>
              <a:rPr lang="en-US" dirty="0" err="1" smtClean="0"/>
              <a:t>WndProc</a:t>
            </a:r>
            <a:r>
              <a:rPr lang="en-US" dirty="0" smtClean="0"/>
              <a:t>( HWND </a:t>
            </a:r>
            <a:r>
              <a:rPr lang="en-US" dirty="0" err="1" smtClean="0"/>
              <a:t>hWnd</a:t>
            </a:r>
            <a:r>
              <a:rPr lang="en-US" dirty="0" smtClean="0"/>
              <a:t>, UINT message, WPARAM </a:t>
            </a:r>
            <a:r>
              <a:rPr lang="en-US" dirty="0" err="1" smtClean="0"/>
              <a:t>wParam</a:t>
            </a:r>
            <a:r>
              <a:rPr lang="en-US" dirty="0" smtClean="0"/>
              <a:t>, LPARAM </a:t>
            </a:r>
            <a:r>
              <a:rPr lang="en-US" dirty="0" err="1" smtClean="0"/>
              <a:t>lParam</a:t>
            </a:r>
            <a:r>
              <a:rPr lang="en-US" dirty="0" smtClean="0"/>
              <a:t> )</a:t>
            </a:r>
          </a:p>
          <a:p>
            <a:pPr>
              <a:buNone/>
            </a:pPr>
            <a:r>
              <a:rPr lang="sv-SE" dirty="0" smtClean="0"/>
              <a:t>{</a:t>
            </a:r>
          </a:p>
          <a:p>
            <a:pPr>
              <a:buNone/>
            </a:pPr>
            <a:r>
              <a:rPr lang="sv-SE" dirty="0" smtClean="0"/>
              <a:t>    PAINTSTRUCT ps;</a:t>
            </a:r>
          </a:p>
          <a:p>
            <a:pPr>
              <a:buNone/>
            </a:pPr>
            <a:r>
              <a:rPr lang="sv-SE" dirty="0" smtClean="0"/>
              <a:t>    HDC </a:t>
            </a:r>
            <a:r>
              <a:rPr lang="sv-SE" dirty="0" err="1" smtClean="0"/>
              <a:t>hdc</a:t>
            </a:r>
            <a:r>
              <a:rPr lang="sv-SE" dirty="0" smtClean="0"/>
              <a:t>;</a:t>
            </a:r>
          </a:p>
          <a:p>
            <a:pPr>
              <a:buNone/>
            </a:pPr>
            <a:endParaRPr lang="sv-SE" dirty="0" smtClean="0"/>
          </a:p>
          <a:p>
            <a:pPr>
              <a:buNone/>
            </a:pPr>
            <a:r>
              <a:rPr lang="sv-SE" dirty="0" smtClean="0"/>
              <a:t>    </a:t>
            </a:r>
            <a:r>
              <a:rPr lang="sv-SE" dirty="0" err="1" smtClean="0"/>
              <a:t>switch</a:t>
            </a:r>
            <a:r>
              <a:rPr lang="sv-SE" dirty="0" smtClean="0"/>
              <a:t>( </a:t>
            </a:r>
            <a:r>
              <a:rPr lang="sv-SE" dirty="0" err="1" smtClean="0"/>
              <a:t>message</a:t>
            </a:r>
            <a:r>
              <a:rPr lang="sv-SE" dirty="0" smtClean="0"/>
              <a:t> )</a:t>
            </a:r>
          </a:p>
          <a:p>
            <a:pPr>
              <a:buNone/>
            </a:pPr>
            <a:r>
              <a:rPr lang="sv-SE" dirty="0" smtClean="0"/>
              <a:t>    {</a:t>
            </a:r>
          </a:p>
          <a:p>
            <a:pPr>
              <a:buNone/>
            </a:pPr>
            <a:r>
              <a:rPr lang="sv-SE" dirty="0" smtClean="0"/>
              <a:t>        </a:t>
            </a:r>
            <a:r>
              <a:rPr lang="sv-SE" dirty="0" err="1" smtClean="0"/>
              <a:t>case</a:t>
            </a:r>
            <a:r>
              <a:rPr lang="sv-SE" dirty="0" smtClean="0"/>
              <a:t> WM_PAINT:</a:t>
            </a:r>
          </a:p>
          <a:p>
            <a:pPr>
              <a:buNone/>
            </a:pPr>
            <a:r>
              <a:rPr lang="sv-SE" dirty="0" smtClean="0"/>
              <a:t>            </a:t>
            </a:r>
            <a:r>
              <a:rPr lang="sv-SE" dirty="0" err="1" smtClean="0"/>
              <a:t>hdc</a:t>
            </a:r>
            <a:r>
              <a:rPr lang="sv-SE" dirty="0" smtClean="0"/>
              <a:t> = </a:t>
            </a:r>
            <a:r>
              <a:rPr lang="sv-SE" dirty="0" err="1" smtClean="0"/>
              <a:t>BeginPaint</a:t>
            </a:r>
            <a:r>
              <a:rPr lang="sv-SE" dirty="0" smtClean="0"/>
              <a:t>( </a:t>
            </a:r>
            <a:r>
              <a:rPr lang="sv-SE" dirty="0" err="1" smtClean="0"/>
              <a:t>hWnd</a:t>
            </a:r>
            <a:r>
              <a:rPr lang="sv-SE" dirty="0" smtClean="0"/>
              <a:t>, &amp;ps );</a:t>
            </a:r>
          </a:p>
          <a:p>
            <a:pPr>
              <a:buNone/>
            </a:pPr>
            <a:r>
              <a:rPr lang="sv-SE" dirty="0" smtClean="0"/>
              <a:t>            </a:t>
            </a:r>
            <a:r>
              <a:rPr lang="sv-SE" dirty="0" err="1" smtClean="0"/>
              <a:t>EndPaint</a:t>
            </a:r>
            <a:r>
              <a:rPr lang="sv-SE" dirty="0" smtClean="0"/>
              <a:t>( </a:t>
            </a:r>
            <a:r>
              <a:rPr lang="sv-SE" dirty="0" err="1" smtClean="0"/>
              <a:t>hWnd</a:t>
            </a:r>
            <a:r>
              <a:rPr lang="sv-SE" dirty="0" smtClean="0"/>
              <a:t>, &amp;ps );</a:t>
            </a:r>
          </a:p>
          <a:p>
            <a:pPr>
              <a:buNone/>
            </a:pPr>
            <a:r>
              <a:rPr lang="sv-SE" dirty="0" smtClean="0"/>
              <a:t>            break;</a:t>
            </a:r>
          </a:p>
          <a:p>
            <a:pPr>
              <a:buNone/>
            </a:pPr>
            <a:endParaRPr lang="sv-SE" dirty="0" smtClean="0"/>
          </a:p>
          <a:p>
            <a:pPr>
              <a:buNone/>
            </a:pPr>
            <a:r>
              <a:rPr lang="sv-SE" dirty="0" smtClean="0"/>
              <a:t>        </a:t>
            </a:r>
            <a:r>
              <a:rPr lang="sv-SE" dirty="0" err="1" smtClean="0"/>
              <a:t>case</a:t>
            </a:r>
            <a:r>
              <a:rPr lang="sv-SE" dirty="0" smtClean="0"/>
              <a:t> WM_DESTROY:</a:t>
            </a:r>
          </a:p>
          <a:p>
            <a:pPr>
              <a:buNone/>
            </a:pPr>
            <a:r>
              <a:rPr lang="sv-SE" dirty="0" smtClean="0"/>
              <a:t>            </a:t>
            </a:r>
            <a:r>
              <a:rPr lang="sv-SE" dirty="0" err="1" smtClean="0"/>
              <a:t>PostQuitMessage</a:t>
            </a:r>
            <a:r>
              <a:rPr lang="sv-SE" dirty="0" smtClean="0"/>
              <a:t>( 0 );</a:t>
            </a:r>
          </a:p>
          <a:p>
            <a:pPr>
              <a:buNone/>
            </a:pPr>
            <a:r>
              <a:rPr lang="sv-SE" dirty="0" smtClean="0"/>
              <a:t>            break;</a:t>
            </a:r>
          </a:p>
          <a:p>
            <a:pPr>
              <a:buNone/>
            </a:pPr>
            <a:endParaRPr lang="sv-SE" dirty="0" smtClean="0"/>
          </a:p>
          <a:p>
            <a:pPr>
              <a:buNone/>
            </a:pPr>
            <a:r>
              <a:rPr lang="sv-SE" dirty="0" smtClean="0"/>
              <a:t>        default:</a:t>
            </a:r>
          </a:p>
          <a:p>
            <a:pPr>
              <a:buNone/>
            </a:pPr>
            <a:r>
              <a:rPr lang="sv-SE" dirty="0" smtClean="0"/>
              <a:t>            </a:t>
            </a:r>
            <a:r>
              <a:rPr lang="sv-SE" dirty="0" err="1" smtClean="0"/>
              <a:t>return</a:t>
            </a:r>
            <a:r>
              <a:rPr lang="sv-SE" dirty="0" smtClean="0"/>
              <a:t> </a:t>
            </a:r>
            <a:r>
              <a:rPr lang="sv-SE" dirty="0" err="1" smtClean="0"/>
              <a:t>DefWindowProc</a:t>
            </a:r>
            <a:r>
              <a:rPr lang="sv-SE" dirty="0" smtClean="0"/>
              <a:t>( </a:t>
            </a:r>
            <a:r>
              <a:rPr lang="sv-SE" dirty="0" err="1" smtClean="0"/>
              <a:t>hWnd</a:t>
            </a:r>
            <a:r>
              <a:rPr lang="sv-SE" dirty="0" smtClean="0"/>
              <a:t>, </a:t>
            </a:r>
            <a:r>
              <a:rPr lang="sv-SE" dirty="0" err="1" smtClean="0"/>
              <a:t>message</a:t>
            </a:r>
            <a:r>
              <a:rPr lang="sv-SE" dirty="0" smtClean="0"/>
              <a:t>, </a:t>
            </a:r>
            <a:r>
              <a:rPr lang="sv-SE" dirty="0" err="1" smtClean="0"/>
              <a:t>wParam</a:t>
            </a:r>
            <a:r>
              <a:rPr lang="sv-SE" dirty="0" smtClean="0"/>
              <a:t>, </a:t>
            </a:r>
            <a:r>
              <a:rPr lang="sv-SE" dirty="0" err="1" smtClean="0"/>
              <a:t>lParam</a:t>
            </a:r>
            <a:r>
              <a:rPr lang="sv-SE" dirty="0" smtClean="0"/>
              <a:t> );</a:t>
            </a:r>
          </a:p>
          <a:p>
            <a:pPr>
              <a:buNone/>
            </a:pPr>
            <a:r>
              <a:rPr lang="sv-SE" dirty="0" smtClean="0"/>
              <a:t>    }</a:t>
            </a:r>
          </a:p>
          <a:p>
            <a:pPr>
              <a:buNone/>
            </a:pPr>
            <a:endParaRPr lang="sv-SE" dirty="0" smtClean="0"/>
          </a:p>
          <a:p>
            <a:pPr>
              <a:buNone/>
            </a:pPr>
            <a:r>
              <a:rPr lang="sv-SE" dirty="0" smtClean="0"/>
              <a:t>    </a:t>
            </a:r>
            <a:r>
              <a:rPr lang="sv-SE" dirty="0" err="1" smtClean="0"/>
              <a:t>return</a:t>
            </a:r>
            <a:r>
              <a:rPr lang="sv-SE" dirty="0" smtClean="0"/>
              <a:t> 0;</a:t>
            </a:r>
          </a:p>
          <a:p>
            <a:pPr>
              <a:buNone/>
            </a:pPr>
            <a:r>
              <a:rPr lang="sv-SE" dirty="0" smtClean="0"/>
              <a:t>}</a:t>
            </a:r>
          </a:p>
          <a:p>
            <a:r>
              <a:rPr lang="sv-SE" sz="4500" dirty="0" smtClean="0"/>
              <a:t>Detta är nog den enklaste </a:t>
            </a:r>
            <a:r>
              <a:rPr lang="sv-SE" sz="4500" dirty="0" err="1" smtClean="0"/>
              <a:t>windows</a:t>
            </a:r>
            <a:r>
              <a:rPr lang="sv-SE" sz="4500" dirty="0" smtClean="0"/>
              <a:t> procedur vi kan skapa den ritar fönstret då den ska och avslutar fönstret å den ska men förutom det gör den ingenting.</a:t>
            </a:r>
          </a:p>
          <a:p>
            <a:r>
              <a:rPr lang="sv-SE" sz="4500" dirty="0" smtClean="0"/>
              <a:t>Denna måste ligga i </a:t>
            </a:r>
            <a:r>
              <a:rPr lang="sv-SE" sz="4500" dirty="0" err="1" smtClean="0"/>
              <a:t>main</a:t>
            </a:r>
            <a:r>
              <a:rPr lang="sv-SE" sz="4500" dirty="0" smtClean="0"/>
              <a:t> filen då den ska kunna skickas med in till motorn då den skapas</a:t>
            </a:r>
            <a:endParaRPr lang="sv-SE" sz="45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proc</a:t>
            </a:r>
            <a:endParaRPr lang="en-US" dirty="0"/>
          </a:p>
        </p:txBody>
      </p:sp>
      <p:sp>
        <p:nvSpPr>
          <p:cNvPr id="3" name="Content Placeholder 2"/>
          <p:cNvSpPr>
            <a:spLocks noGrp="1"/>
          </p:cNvSpPr>
          <p:nvPr>
            <p:ph idx="1"/>
          </p:nvPr>
        </p:nvSpPr>
        <p:spPr/>
        <p:txBody>
          <a:bodyPr>
            <a:normAutofit/>
          </a:bodyPr>
          <a:lstStyle/>
          <a:p>
            <a:endParaRPr lang="en-US" sz="2600" dirty="0" smtClean="0"/>
          </a:p>
          <a:p>
            <a:r>
              <a:rPr lang="en-US" sz="2600" dirty="0" smtClean="0"/>
              <a:t>Dock vill vi inte nöja oss med den enklaste möjliga funktionen nu utan vill fånga lite andra medelanden.</a:t>
            </a:r>
          </a:p>
          <a:p>
            <a:r>
              <a:rPr lang="sv-SE" sz="2600" dirty="0" smtClean="0"/>
              <a:t>WM_ACTIVATE</a:t>
            </a:r>
          </a:p>
          <a:p>
            <a:pPr lvl="1"/>
            <a:r>
              <a:rPr lang="sv-SE" sz="2600" dirty="0" smtClean="0"/>
              <a:t>Skickas in då fönstret blir aktiverat eller </a:t>
            </a:r>
            <a:r>
              <a:rPr lang="sv-SE" sz="2600" dirty="0" err="1" smtClean="0"/>
              <a:t>deaktiverat</a:t>
            </a:r>
            <a:r>
              <a:rPr lang="sv-SE" sz="2600" dirty="0" smtClean="0"/>
              <a:t> av </a:t>
            </a:r>
            <a:r>
              <a:rPr lang="sv-SE" sz="2600" dirty="0" err="1" smtClean="0"/>
              <a:t>windows</a:t>
            </a:r>
            <a:endParaRPr lang="sv-SE" sz="2600" dirty="0" smtClean="0"/>
          </a:p>
          <a:p>
            <a:r>
              <a:rPr lang="sv-SE" sz="2600" dirty="0" smtClean="0"/>
              <a:t>WM_SIZE</a:t>
            </a:r>
          </a:p>
          <a:p>
            <a:pPr lvl="1"/>
            <a:r>
              <a:rPr lang="sv-SE" sz="2600" dirty="0" smtClean="0"/>
              <a:t>Skickas in då fönstret får en ny storlek</a:t>
            </a:r>
          </a:p>
          <a:p>
            <a:r>
              <a:rPr lang="sv-SE" sz="2600" dirty="0" smtClean="0"/>
              <a:t>WM_ENTERSIZEMOVE</a:t>
            </a:r>
          </a:p>
          <a:p>
            <a:pPr lvl="1"/>
            <a:r>
              <a:rPr lang="sv-SE" sz="2600" dirty="0" smtClean="0"/>
              <a:t>När användaren tar tag i fönstret.</a:t>
            </a:r>
          </a:p>
          <a:p>
            <a:r>
              <a:rPr lang="sv-SE" sz="2600" dirty="0" smtClean="0"/>
              <a:t>WM_EXITSIZEMOVE</a:t>
            </a:r>
          </a:p>
          <a:p>
            <a:pPr lvl="1"/>
            <a:r>
              <a:rPr lang="sv-SE" sz="2600" dirty="0" smtClean="0"/>
              <a:t> När användaren släpper det</a:t>
            </a:r>
          </a:p>
          <a:p>
            <a:pPr lvl="1">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WM_ACTIVATE</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sv-SE" dirty="0" err="1" smtClean="0"/>
              <a:t>case</a:t>
            </a:r>
            <a:r>
              <a:rPr lang="sv-SE" dirty="0" smtClean="0"/>
              <a:t> WM_ACTIVATE:</a:t>
            </a:r>
          </a:p>
          <a:p>
            <a:pPr>
              <a:buNone/>
            </a:pPr>
            <a:endParaRPr lang="sv-SE" dirty="0" smtClean="0"/>
          </a:p>
          <a:p>
            <a:pPr>
              <a:buNone/>
            </a:pPr>
            <a:r>
              <a:rPr lang="sv-SE" dirty="0" smtClean="0"/>
              <a:t>			</a:t>
            </a:r>
            <a:r>
              <a:rPr lang="sv-SE" dirty="0" err="1" smtClean="0"/>
              <a:t>if</a:t>
            </a:r>
            <a:r>
              <a:rPr lang="sv-SE" dirty="0" smtClean="0"/>
              <a:t>(</a:t>
            </a:r>
            <a:r>
              <a:rPr lang="sv-SE" dirty="0" err="1" smtClean="0"/>
              <a:t>theApplication!=NULL</a:t>
            </a:r>
            <a:r>
              <a:rPr lang="sv-SE" dirty="0" smtClean="0"/>
              <a:t>)</a:t>
            </a:r>
          </a:p>
          <a:p>
            <a:pPr>
              <a:buNone/>
            </a:pPr>
            <a:r>
              <a:rPr lang="sv-SE" dirty="0" smtClean="0"/>
              <a:t>			{</a:t>
            </a:r>
          </a:p>
          <a:p>
            <a:pPr>
              <a:buNone/>
            </a:pPr>
            <a:endParaRPr lang="sv-SE" dirty="0" smtClean="0"/>
          </a:p>
          <a:p>
            <a:pPr>
              <a:buNone/>
            </a:pPr>
            <a:r>
              <a:rPr lang="sv-SE" dirty="0" smtClean="0"/>
              <a:t>				</a:t>
            </a:r>
            <a:r>
              <a:rPr lang="sv-SE" dirty="0" err="1" smtClean="0"/>
              <a:t>if</a:t>
            </a:r>
            <a:r>
              <a:rPr lang="sv-SE" dirty="0" smtClean="0"/>
              <a:t>( LOWORD(</a:t>
            </a:r>
            <a:r>
              <a:rPr lang="sv-SE" dirty="0" err="1" smtClean="0"/>
              <a:t>wParam</a:t>
            </a:r>
            <a:r>
              <a:rPr lang="sv-SE" dirty="0" smtClean="0"/>
              <a:t>) == WA_INACTIVE )</a:t>
            </a:r>
          </a:p>
          <a:p>
            <a:pPr>
              <a:buNone/>
            </a:pPr>
            <a:r>
              <a:rPr lang="sv-SE" dirty="0" smtClean="0"/>
              <a:t>				{</a:t>
            </a:r>
          </a:p>
          <a:p>
            <a:pPr>
              <a:buNone/>
            </a:pPr>
            <a:r>
              <a:rPr lang="sv-SE" dirty="0" smtClean="0"/>
              <a:t>					</a:t>
            </a:r>
            <a:r>
              <a:rPr lang="sv-SE" dirty="0" err="1" smtClean="0"/>
              <a:t>if</a:t>
            </a:r>
            <a:r>
              <a:rPr lang="sv-SE" dirty="0" smtClean="0"/>
              <a:t>(theApplication!=0)</a:t>
            </a:r>
          </a:p>
          <a:p>
            <a:pPr>
              <a:buNone/>
            </a:pPr>
            <a:r>
              <a:rPr lang="sv-SE" dirty="0" smtClean="0"/>
              <a:t>					{</a:t>
            </a:r>
          </a:p>
          <a:p>
            <a:pPr>
              <a:buNone/>
            </a:pPr>
            <a:r>
              <a:rPr lang="sv-SE" dirty="0" smtClean="0"/>
              <a:t>						</a:t>
            </a:r>
            <a:r>
              <a:rPr lang="sv-SE" dirty="0" err="1" smtClean="0"/>
              <a:t>theApplication-&gt;Pause</a:t>
            </a:r>
            <a:r>
              <a:rPr lang="sv-SE" dirty="0" smtClean="0"/>
              <a:t>();</a:t>
            </a:r>
          </a:p>
          <a:p>
            <a:pPr>
              <a:buNone/>
            </a:pPr>
            <a:r>
              <a:rPr lang="sv-SE" dirty="0" smtClean="0"/>
              <a:t>					}</a:t>
            </a:r>
          </a:p>
          <a:p>
            <a:pPr>
              <a:buNone/>
            </a:pPr>
            <a:r>
              <a:rPr lang="sv-SE" dirty="0" smtClean="0"/>
              <a:t>				}</a:t>
            </a:r>
          </a:p>
          <a:p>
            <a:pPr>
              <a:buNone/>
            </a:pPr>
            <a:r>
              <a:rPr lang="sv-SE" dirty="0" smtClean="0"/>
              <a:t>				</a:t>
            </a:r>
            <a:r>
              <a:rPr lang="sv-SE" dirty="0" err="1" smtClean="0"/>
              <a:t>else</a:t>
            </a:r>
            <a:endParaRPr lang="sv-SE" dirty="0" smtClean="0"/>
          </a:p>
          <a:p>
            <a:pPr>
              <a:buNone/>
            </a:pPr>
            <a:r>
              <a:rPr lang="sv-SE" dirty="0" smtClean="0"/>
              <a:t>				{</a:t>
            </a:r>
          </a:p>
          <a:p>
            <a:pPr>
              <a:buNone/>
            </a:pPr>
            <a:r>
              <a:rPr lang="sv-SE" dirty="0" smtClean="0"/>
              <a:t>					</a:t>
            </a:r>
            <a:r>
              <a:rPr lang="sv-SE" dirty="0" err="1" smtClean="0"/>
              <a:t>if</a:t>
            </a:r>
            <a:r>
              <a:rPr lang="sv-SE" dirty="0" smtClean="0"/>
              <a:t>(theApplication!=0)</a:t>
            </a:r>
          </a:p>
          <a:p>
            <a:pPr>
              <a:buNone/>
            </a:pPr>
            <a:r>
              <a:rPr lang="sv-SE" dirty="0" smtClean="0"/>
              <a:t>					{</a:t>
            </a:r>
          </a:p>
          <a:p>
            <a:pPr>
              <a:buNone/>
            </a:pPr>
            <a:r>
              <a:rPr lang="sv-SE" dirty="0" smtClean="0"/>
              <a:t>						</a:t>
            </a:r>
            <a:r>
              <a:rPr lang="sv-SE" dirty="0" err="1" smtClean="0"/>
              <a:t>theApplication-&gt;UnPause</a:t>
            </a:r>
            <a:r>
              <a:rPr lang="sv-SE" dirty="0" smtClean="0"/>
              <a:t>();</a:t>
            </a:r>
          </a:p>
          <a:p>
            <a:pPr>
              <a:buNone/>
            </a:pPr>
            <a:r>
              <a:rPr lang="sv-SE" dirty="0" smtClean="0"/>
              <a:t>					}</a:t>
            </a:r>
          </a:p>
          <a:p>
            <a:pPr>
              <a:buNone/>
            </a:pPr>
            <a:r>
              <a:rPr lang="sv-SE" dirty="0" smtClean="0"/>
              <a:t>				}</a:t>
            </a:r>
          </a:p>
          <a:p>
            <a:pPr>
              <a:buNone/>
            </a:pPr>
            <a:r>
              <a:rPr lang="sv-SE" dirty="0" smtClean="0"/>
              <a:t>			}</a:t>
            </a:r>
          </a:p>
          <a:p>
            <a:pPr>
              <a:buNone/>
            </a:pPr>
            <a:r>
              <a:rPr lang="sv-SE" dirty="0" smtClean="0"/>
              <a:t>			</a:t>
            </a:r>
            <a:r>
              <a:rPr lang="sv-SE" dirty="0" err="1" smtClean="0"/>
              <a:t>return</a:t>
            </a:r>
            <a:r>
              <a:rPr lang="sv-SE" dirty="0" smtClean="0"/>
              <a:t> 0;</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WM_SIZE</a:t>
            </a:r>
            <a:endParaRPr lang="en-US" dirty="0"/>
          </a:p>
        </p:txBody>
      </p:sp>
      <p:sp>
        <p:nvSpPr>
          <p:cNvPr id="3" name="Content Placeholder 2"/>
          <p:cNvSpPr>
            <a:spLocks noGrp="1"/>
          </p:cNvSpPr>
          <p:nvPr>
            <p:ph idx="1"/>
          </p:nvPr>
        </p:nvSpPr>
        <p:spPr/>
        <p:txBody>
          <a:bodyPr>
            <a:normAutofit fontScale="25000" lnSpcReduction="20000"/>
          </a:bodyPr>
          <a:lstStyle/>
          <a:p>
            <a:pPr>
              <a:buNone/>
            </a:pPr>
            <a:r>
              <a:rPr lang="sv-SE" dirty="0" smtClean="0"/>
              <a:t>	</a:t>
            </a:r>
            <a:r>
              <a:rPr lang="sv-SE" dirty="0" err="1" smtClean="0"/>
              <a:t>case</a:t>
            </a:r>
            <a:r>
              <a:rPr lang="sv-SE" dirty="0" smtClean="0"/>
              <a:t> WM_SIZE:</a:t>
            </a:r>
          </a:p>
          <a:p>
            <a:pPr>
              <a:buNone/>
            </a:pPr>
            <a:r>
              <a:rPr lang="en-US" dirty="0" smtClean="0"/>
              <a:t>			// Save the new client area dimensions.</a:t>
            </a:r>
          </a:p>
          <a:p>
            <a:pPr>
              <a:buNone/>
            </a:pPr>
            <a:r>
              <a:rPr lang="sv-SE" dirty="0" smtClean="0"/>
              <a:t>				</a:t>
            </a:r>
            <a:r>
              <a:rPr lang="sv-SE" dirty="0" err="1" smtClean="0"/>
              <a:t>globalClientWidth</a:t>
            </a:r>
            <a:r>
              <a:rPr lang="sv-SE" dirty="0" smtClean="0"/>
              <a:t>  = LOWORD(</a:t>
            </a:r>
            <a:r>
              <a:rPr lang="sv-SE" dirty="0" err="1" smtClean="0"/>
              <a:t>lParam</a:t>
            </a:r>
            <a:r>
              <a:rPr lang="sv-SE" dirty="0" smtClean="0"/>
              <a:t>);</a:t>
            </a:r>
          </a:p>
          <a:p>
            <a:pPr>
              <a:buNone/>
            </a:pPr>
            <a:r>
              <a:rPr lang="sv-SE" dirty="0" smtClean="0"/>
              <a:t>				</a:t>
            </a:r>
            <a:r>
              <a:rPr lang="sv-SE" dirty="0" err="1" smtClean="0"/>
              <a:t>globalClientHeight</a:t>
            </a:r>
            <a:r>
              <a:rPr lang="sv-SE" dirty="0" smtClean="0"/>
              <a:t> = HIWORD(</a:t>
            </a:r>
            <a:r>
              <a:rPr lang="sv-SE" dirty="0" err="1" smtClean="0"/>
              <a:t>lParam</a:t>
            </a:r>
            <a:r>
              <a:rPr lang="sv-SE" dirty="0" smtClean="0"/>
              <a:t>);</a:t>
            </a:r>
          </a:p>
          <a:p>
            <a:pPr>
              <a:buNone/>
            </a:pPr>
            <a:r>
              <a:rPr lang="sv-SE" dirty="0" smtClean="0"/>
              <a:t>			{</a:t>
            </a:r>
          </a:p>
          <a:p>
            <a:pPr>
              <a:buNone/>
            </a:pPr>
            <a:r>
              <a:rPr lang="sv-SE" dirty="0" smtClean="0"/>
              <a:t>				</a:t>
            </a:r>
            <a:r>
              <a:rPr lang="sv-SE" dirty="0" err="1" smtClean="0"/>
              <a:t>if</a:t>
            </a:r>
            <a:r>
              <a:rPr lang="sv-SE" dirty="0" smtClean="0"/>
              <a:t>( </a:t>
            </a:r>
            <a:r>
              <a:rPr lang="sv-SE" dirty="0" err="1" smtClean="0"/>
              <a:t>wParam</a:t>
            </a:r>
            <a:r>
              <a:rPr lang="sv-SE" dirty="0" smtClean="0"/>
              <a:t> == SIZE_MINIMIZED )</a:t>
            </a:r>
          </a:p>
          <a:p>
            <a:pPr>
              <a:buNone/>
            </a:pPr>
            <a:r>
              <a:rPr lang="sv-SE" dirty="0" smtClean="0"/>
              <a:t>				{</a:t>
            </a:r>
          </a:p>
          <a:p>
            <a:pPr>
              <a:buNone/>
            </a:pPr>
            <a:r>
              <a:rPr lang="sv-SE" dirty="0" smtClean="0"/>
              <a:t>					</a:t>
            </a:r>
            <a:r>
              <a:rPr lang="sv-SE" dirty="0" err="1" smtClean="0"/>
              <a:t>if</a:t>
            </a:r>
            <a:r>
              <a:rPr lang="sv-SE" dirty="0" smtClean="0"/>
              <a:t>(</a:t>
            </a:r>
            <a:r>
              <a:rPr lang="sv-SE" dirty="0" err="1" smtClean="0"/>
              <a:t>theApplication!=NULL</a:t>
            </a:r>
            <a:r>
              <a:rPr lang="sv-SE" dirty="0" smtClean="0"/>
              <a:t>)</a:t>
            </a:r>
          </a:p>
          <a:p>
            <a:pPr>
              <a:buNone/>
            </a:pPr>
            <a:r>
              <a:rPr lang="sv-SE" dirty="0" smtClean="0"/>
              <a:t>					{</a:t>
            </a:r>
          </a:p>
          <a:p>
            <a:pPr>
              <a:buNone/>
            </a:pPr>
            <a:r>
              <a:rPr lang="sv-SE" dirty="0" smtClean="0"/>
              <a:t>						</a:t>
            </a:r>
            <a:r>
              <a:rPr lang="sv-SE" dirty="0" err="1" smtClean="0"/>
              <a:t>theApplication-&gt;Pause</a:t>
            </a:r>
            <a:r>
              <a:rPr lang="sv-SE" dirty="0" smtClean="0"/>
              <a:t>();</a:t>
            </a:r>
          </a:p>
          <a:p>
            <a:pPr>
              <a:buNone/>
            </a:pPr>
            <a:r>
              <a:rPr lang="sv-SE" dirty="0" smtClean="0"/>
              <a:t>					}</a:t>
            </a:r>
          </a:p>
          <a:p>
            <a:pPr>
              <a:buNone/>
            </a:pPr>
            <a:endParaRPr lang="sv-SE" dirty="0" smtClean="0"/>
          </a:p>
          <a:p>
            <a:pPr>
              <a:buNone/>
            </a:pPr>
            <a:r>
              <a:rPr lang="sv-SE" dirty="0" smtClean="0"/>
              <a:t>				}</a:t>
            </a:r>
          </a:p>
          <a:p>
            <a:pPr>
              <a:buNone/>
            </a:pPr>
            <a:r>
              <a:rPr lang="sv-SE" dirty="0" smtClean="0"/>
              <a:t>				</a:t>
            </a:r>
            <a:r>
              <a:rPr lang="sv-SE" dirty="0" err="1" smtClean="0"/>
              <a:t>else</a:t>
            </a:r>
            <a:r>
              <a:rPr lang="sv-SE" dirty="0" smtClean="0"/>
              <a:t> </a:t>
            </a:r>
            <a:r>
              <a:rPr lang="sv-SE" dirty="0" err="1" smtClean="0"/>
              <a:t>if</a:t>
            </a:r>
            <a:r>
              <a:rPr lang="sv-SE" dirty="0" smtClean="0"/>
              <a:t>( </a:t>
            </a:r>
            <a:r>
              <a:rPr lang="sv-SE" dirty="0" err="1" smtClean="0"/>
              <a:t>wParam</a:t>
            </a:r>
            <a:r>
              <a:rPr lang="sv-SE" dirty="0" smtClean="0"/>
              <a:t> == SIZE_MAXIMIZED )</a:t>
            </a:r>
          </a:p>
          <a:p>
            <a:pPr>
              <a:buNone/>
            </a:pPr>
            <a:r>
              <a:rPr lang="sv-SE" dirty="0" smtClean="0"/>
              <a:t>				{</a:t>
            </a:r>
          </a:p>
          <a:p>
            <a:pPr>
              <a:buNone/>
            </a:pPr>
            <a:r>
              <a:rPr lang="sv-SE" dirty="0" smtClean="0"/>
              <a:t>					</a:t>
            </a:r>
            <a:r>
              <a:rPr lang="sv-SE" dirty="0" err="1" smtClean="0"/>
              <a:t>if</a:t>
            </a:r>
            <a:r>
              <a:rPr lang="sv-SE" dirty="0" smtClean="0"/>
              <a:t>(</a:t>
            </a:r>
            <a:r>
              <a:rPr lang="sv-SE" dirty="0" err="1" smtClean="0"/>
              <a:t>theApplication!=NULL</a:t>
            </a:r>
            <a:r>
              <a:rPr lang="sv-SE" dirty="0" smtClean="0"/>
              <a:t>)</a:t>
            </a:r>
          </a:p>
          <a:p>
            <a:pPr>
              <a:buNone/>
            </a:pPr>
            <a:r>
              <a:rPr lang="sv-SE" dirty="0" smtClean="0"/>
              <a:t>					{</a:t>
            </a:r>
          </a:p>
          <a:p>
            <a:pPr>
              <a:buNone/>
            </a:pPr>
            <a:r>
              <a:rPr lang="sv-SE" dirty="0" smtClean="0"/>
              <a:t>						</a:t>
            </a:r>
            <a:r>
              <a:rPr lang="sv-SE" dirty="0" err="1" smtClean="0"/>
              <a:t>theApplication-&gt;UnPause</a:t>
            </a:r>
            <a:r>
              <a:rPr lang="sv-SE" dirty="0" smtClean="0"/>
              <a:t>();</a:t>
            </a:r>
          </a:p>
          <a:p>
            <a:pPr>
              <a:buNone/>
            </a:pPr>
            <a:r>
              <a:rPr lang="sv-SE" dirty="0" smtClean="0"/>
              <a:t>						</a:t>
            </a:r>
            <a:r>
              <a:rPr lang="sv-SE" dirty="0" err="1" smtClean="0"/>
              <a:t>theApplication-&gt;OnResize</a:t>
            </a:r>
            <a:r>
              <a:rPr lang="sv-SE" dirty="0" smtClean="0"/>
              <a:t>(</a:t>
            </a:r>
            <a:r>
              <a:rPr lang="sv-SE" dirty="0" err="1" smtClean="0"/>
              <a:t>globalClientWidth,globalClientHeight</a:t>
            </a:r>
            <a:r>
              <a:rPr lang="sv-SE" dirty="0" smtClean="0"/>
              <a:t>);</a:t>
            </a:r>
          </a:p>
          <a:p>
            <a:pPr>
              <a:buNone/>
            </a:pPr>
            <a:r>
              <a:rPr lang="sv-SE" dirty="0" smtClean="0"/>
              <a:t>					}</a:t>
            </a:r>
          </a:p>
          <a:p>
            <a:pPr>
              <a:buNone/>
            </a:pPr>
            <a:r>
              <a:rPr lang="sv-SE" dirty="0" smtClean="0"/>
              <a:t>				}</a:t>
            </a:r>
          </a:p>
          <a:p>
            <a:pPr>
              <a:buNone/>
            </a:pPr>
            <a:r>
              <a:rPr lang="sv-SE" dirty="0" smtClean="0"/>
              <a:t>				</a:t>
            </a:r>
            <a:r>
              <a:rPr lang="sv-SE" dirty="0" err="1" smtClean="0"/>
              <a:t>else</a:t>
            </a:r>
            <a:r>
              <a:rPr lang="sv-SE" dirty="0" smtClean="0"/>
              <a:t> </a:t>
            </a:r>
            <a:r>
              <a:rPr lang="sv-SE" dirty="0" err="1" smtClean="0"/>
              <a:t>if</a:t>
            </a:r>
            <a:r>
              <a:rPr lang="sv-SE" dirty="0" smtClean="0"/>
              <a:t>( </a:t>
            </a:r>
            <a:r>
              <a:rPr lang="sv-SE" dirty="0" err="1" smtClean="0"/>
              <a:t>wParam</a:t>
            </a:r>
            <a:r>
              <a:rPr lang="sv-SE" dirty="0" smtClean="0"/>
              <a:t> == SIZE_RESTORED )</a:t>
            </a:r>
          </a:p>
          <a:p>
            <a:pPr>
              <a:buNone/>
            </a:pPr>
            <a:r>
              <a:rPr lang="sv-SE" dirty="0" smtClean="0"/>
              <a:t>				{</a:t>
            </a:r>
          </a:p>
          <a:p>
            <a:pPr>
              <a:buNone/>
            </a:pPr>
            <a:r>
              <a:rPr lang="sv-SE" dirty="0" smtClean="0"/>
              <a:t>					</a:t>
            </a:r>
          </a:p>
          <a:p>
            <a:pPr>
              <a:buNone/>
            </a:pPr>
            <a:r>
              <a:rPr lang="sv-SE" dirty="0" smtClean="0"/>
              <a:t>					// </a:t>
            </a:r>
            <a:r>
              <a:rPr lang="sv-SE" dirty="0" err="1" smtClean="0"/>
              <a:t>Restoring</a:t>
            </a:r>
            <a:r>
              <a:rPr lang="sv-SE" dirty="0" smtClean="0"/>
              <a:t> from </a:t>
            </a:r>
            <a:r>
              <a:rPr lang="sv-SE" dirty="0" err="1" smtClean="0"/>
              <a:t>minimized</a:t>
            </a:r>
            <a:r>
              <a:rPr lang="sv-SE" dirty="0" smtClean="0"/>
              <a:t> </a:t>
            </a:r>
            <a:r>
              <a:rPr lang="sv-SE" dirty="0" err="1" smtClean="0"/>
              <a:t>state</a:t>
            </a:r>
            <a:r>
              <a:rPr lang="sv-SE" dirty="0" smtClean="0"/>
              <a:t>?</a:t>
            </a:r>
          </a:p>
          <a:p>
            <a:pPr>
              <a:buNone/>
            </a:pPr>
            <a:r>
              <a:rPr lang="sv-SE" dirty="0" smtClean="0"/>
              <a:t>					</a:t>
            </a:r>
            <a:r>
              <a:rPr lang="sv-SE" dirty="0" err="1" smtClean="0"/>
              <a:t>if</a:t>
            </a:r>
            <a:r>
              <a:rPr lang="sv-SE" dirty="0" smtClean="0"/>
              <a:t>( </a:t>
            </a:r>
            <a:r>
              <a:rPr lang="sv-SE" dirty="0" err="1" smtClean="0"/>
              <a:t>globalIsResizing</a:t>
            </a:r>
            <a:r>
              <a:rPr lang="sv-SE" dirty="0" smtClean="0"/>
              <a:t> )</a:t>
            </a:r>
          </a:p>
          <a:p>
            <a:pPr>
              <a:buNone/>
            </a:pPr>
            <a:r>
              <a:rPr lang="sv-SE" dirty="0" smtClean="0"/>
              <a:t>					{</a:t>
            </a:r>
          </a:p>
          <a:p>
            <a:pPr>
              <a:buNone/>
            </a:pPr>
            <a:r>
              <a:rPr lang="en-US" dirty="0" smtClean="0"/>
              <a:t>						// If user is dragging the resize bars, we do not resize </a:t>
            </a:r>
          </a:p>
          <a:p>
            <a:pPr>
              <a:buNone/>
            </a:pPr>
            <a:r>
              <a:rPr lang="en-US" dirty="0" smtClean="0"/>
              <a:t>						// the buffers here because as the user continuously </a:t>
            </a:r>
          </a:p>
          <a:p>
            <a:pPr>
              <a:buNone/>
            </a:pPr>
            <a:r>
              <a:rPr lang="en-US" dirty="0" smtClean="0"/>
              <a:t>						// drags the resize bars, a stream of WM_SIZE messages are</a:t>
            </a:r>
          </a:p>
          <a:p>
            <a:pPr>
              <a:buNone/>
            </a:pPr>
            <a:r>
              <a:rPr lang="en-US" dirty="0" smtClean="0"/>
              <a:t>						// sent to the window, and it would be pointless (and slow)</a:t>
            </a:r>
          </a:p>
          <a:p>
            <a:pPr>
              <a:buNone/>
            </a:pPr>
            <a:r>
              <a:rPr lang="en-US" dirty="0" smtClean="0"/>
              <a:t>						// to resize for each WM_SIZE message received from dragging</a:t>
            </a:r>
          </a:p>
          <a:p>
            <a:pPr>
              <a:buNone/>
            </a:pPr>
            <a:r>
              <a:rPr lang="en-US" dirty="0" smtClean="0"/>
              <a:t>						// the resize bars.  So instead, we reset after the user is </a:t>
            </a:r>
          </a:p>
          <a:p>
            <a:pPr>
              <a:buNone/>
            </a:pPr>
            <a:r>
              <a:rPr lang="en-US" dirty="0" smtClean="0"/>
              <a:t>						// done resizing the window and releases the resize bars, which </a:t>
            </a:r>
          </a:p>
          <a:p>
            <a:pPr>
              <a:buNone/>
            </a:pPr>
            <a:r>
              <a:rPr lang="sv-SE" dirty="0" smtClean="0"/>
              <a:t>						// </a:t>
            </a:r>
            <a:r>
              <a:rPr lang="sv-SE" dirty="0" err="1" smtClean="0"/>
              <a:t>sends</a:t>
            </a:r>
            <a:r>
              <a:rPr lang="sv-SE" dirty="0" smtClean="0"/>
              <a:t> a WM_EXITSIZEMOVE </a:t>
            </a:r>
            <a:r>
              <a:rPr lang="sv-SE" dirty="0" err="1" smtClean="0"/>
              <a:t>message</a:t>
            </a:r>
            <a:r>
              <a:rPr lang="sv-SE" dirty="0" smtClean="0"/>
              <a:t>.</a:t>
            </a:r>
          </a:p>
          <a:p>
            <a:pPr>
              <a:buNone/>
            </a:pPr>
            <a:r>
              <a:rPr lang="sv-SE" dirty="0" smtClean="0"/>
              <a:t>					}</a:t>
            </a:r>
          </a:p>
          <a:p>
            <a:pPr>
              <a:buNone/>
            </a:pPr>
            <a:r>
              <a:rPr lang="en-US" dirty="0" smtClean="0"/>
              <a:t>					else // API call such as </a:t>
            </a:r>
            <a:r>
              <a:rPr lang="en-US" dirty="0" err="1" smtClean="0"/>
              <a:t>SetWindowPos</a:t>
            </a:r>
            <a:r>
              <a:rPr lang="en-US" dirty="0" smtClean="0"/>
              <a:t> or </a:t>
            </a:r>
            <a:r>
              <a:rPr lang="en-US" dirty="0" err="1" smtClean="0"/>
              <a:t>mSwapChain</a:t>
            </a:r>
            <a:r>
              <a:rPr lang="en-US" dirty="0" smtClean="0"/>
              <a:t>-&gt;</a:t>
            </a:r>
            <a:r>
              <a:rPr lang="en-US" dirty="0" err="1" smtClean="0"/>
              <a:t>SetFullscreenState</a:t>
            </a:r>
            <a:r>
              <a:rPr lang="en-US" dirty="0" smtClean="0"/>
              <a:t>.</a:t>
            </a:r>
          </a:p>
          <a:p>
            <a:pPr>
              <a:buNone/>
            </a:pPr>
            <a:r>
              <a:rPr lang="sv-SE" dirty="0" smtClean="0"/>
              <a:t>					{</a:t>
            </a:r>
          </a:p>
          <a:p>
            <a:pPr>
              <a:buNone/>
            </a:pPr>
            <a:r>
              <a:rPr lang="sv-SE" dirty="0" smtClean="0"/>
              <a:t>						</a:t>
            </a:r>
            <a:r>
              <a:rPr lang="sv-SE" dirty="0" err="1" smtClean="0"/>
              <a:t>if</a:t>
            </a:r>
            <a:r>
              <a:rPr lang="sv-SE" dirty="0" smtClean="0"/>
              <a:t>(</a:t>
            </a:r>
            <a:r>
              <a:rPr lang="sv-SE" dirty="0" err="1" smtClean="0"/>
              <a:t>theApplication!=NULL</a:t>
            </a:r>
            <a:r>
              <a:rPr lang="sv-SE" dirty="0" smtClean="0"/>
              <a:t>)</a:t>
            </a:r>
          </a:p>
          <a:p>
            <a:pPr>
              <a:buNone/>
            </a:pPr>
            <a:r>
              <a:rPr lang="sv-SE" dirty="0" smtClean="0"/>
              <a:t>						{</a:t>
            </a:r>
          </a:p>
          <a:p>
            <a:pPr>
              <a:buNone/>
            </a:pPr>
            <a:r>
              <a:rPr lang="sv-SE" dirty="0" smtClean="0"/>
              <a:t>							</a:t>
            </a:r>
            <a:r>
              <a:rPr lang="sv-SE" dirty="0" err="1" smtClean="0"/>
              <a:t>theApplication-&gt;UnPause</a:t>
            </a:r>
            <a:r>
              <a:rPr lang="sv-SE" dirty="0" smtClean="0"/>
              <a:t>();</a:t>
            </a:r>
          </a:p>
          <a:p>
            <a:pPr>
              <a:buNone/>
            </a:pPr>
            <a:r>
              <a:rPr lang="sv-SE" dirty="0" smtClean="0"/>
              <a:t>							</a:t>
            </a:r>
            <a:r>
              <a:rPr lang="sv-SE" dirty="0" err="1" smtClean="0"/>
              <a:t>theApplication-&gt;OnResize</a:t>
            </a:r>
            <a:r>
              <a:rPr lang="sv-SE" dirty="0" smtClean="0"/>
              <a:t>(</a:t>
            </a:r>
            <a:r>
              <a:rPr lang="sv-SE" dirty="0" err="1" smtClean="0"/>
              <a:t>globalClientWidth,globalClientHeight</a:t>
            </a:r>
            <a:r>
              <a:rPr lang="sv-SE" dirty="0" smtClean="0"/>
              <a:t>);</a:t>
            </a:r>
          </a:p>
          <a:p>
            <a:pPr>
              <a:buNone/>
            </a:pPr>
            <a:r>
              <a:rPr lang="sv-SE" dirty="0" smtClean="0"/>
              <a:t>						}</a:t>
            </a:r>
          </a:p>
          <a:p>
            <a:pPr>
              <a:buNone/>
            </a:pPr>
            <a:endParaRPr lang="sv-SE" dirty="0" smtClean="0"/>
          </a:p>
          <a:p>
            <a:pPr>
              <a:buNone/>
            </a:pPr>
            <a:r>
              <a:rPr lang="sv-SE" dirty="0" smtClean="0"/>
              <a:t>					}</a:t>
            </a:r>
          </a:p>
          <a:p>
            <a:pPr>
              <a:buNone/>
            </a:pPr>
            <a:r>
              <a:rPr lang="sv-SE" dirty="0" smtClean="0"/>
              <a:t>				}</a:t>
            </a:r>
          </a:p>
          <a:p>
            <a:pPr>
              <a:buNone/>
            </a:pPr>
            <a:r>
              <a:rPr lang="sv-SE" dirty="0" smtClean="0"/>
              <a:t>			}</a:t>
            </a:r>
          </a:p>
          <a:p>
            <a:pPr>
              <a:buNone/>
            </a:pPr>
            <a:r>
              <a:rPr lang="sv-SE" dirty="0" smtClean="0"/>
              <a:t>			break;</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WM_XXXXSIZEMOVE</a:t>
            </a:r>
            <a:endParaRPr lang="en-US" dirty="0"/>
          </a:p>
        </p:txBody>
      </p:sp>
      <p:sp>
        <p:nvSpPr>
          <p:cNvPr id="3" name="Content Placeholder 2"/>
          <p:cNvSpPr>
            <a:spLocks noGrp="1"/>
          </p:cNvSpPr>
          <p:nvPr>
            <p:ph idx="1"/>
          </p:nvPr>
        </p:nvSpPr>
        <p:spPr/>
        <p:txBody>
          <a:bodyPr>
            <a:normAutofit/>
          </a:bodyPr>
          <a:lstStyle/>
          <a:p>
            <a:pPr>
              <a:buNone/>
            </a:pPr>
            <a:endParaRPr lang="sv-SE" sz="1800" dirty="0" smtClean="0"/>
          </a:p>
          <a:p>
            <a:pPr>
              <a:buNone/>
            </a:pPr>
            <a:endParaRPr lang="sv-SE" sz="1800" dirty="0" smtClean="0"/>
          </a:p>
          <a:p>
            <a:pPr>
              <a:buNone/>
            </a:pPr>
            <a:r>
              <a:rPr lang="sv-SE" sz="1800" dirty="0" smtClean="0"/>
              <a:t>case WM_ENTERSIZEMOVE:</a:t>
            </a:r>
          </a:p>
          <a:p>
            <a:pPr>
              <a:buNone/>
            </a:pPr>
            <a:r>
              <a:rPr lang="sv-SE" sz="1800" dirty="0" smtClean="0"/>
              <a:t>			</a:t>
            </a:r>
            <a:r>
              <a:rPr lang="sv-SE" sz="1800" dirty="0" err="1" smtClean="0"/>
              <a:t>theApplication-&gt;Pause</a:t>
            </a:r>
            <a:r>
              <a:rPr lang="sv-SE" sz="1800" dirty="0" smtClean="0"/>
              <a:t>();</a:t>
            </a:r>
          </a:p>
          <a:p>
            <a:pPr>
              <a:buNone/>
            </a:pPr>
            <a:r>
              <a:rPr lang="sv-SE" sz="1800" dirty="0" smtClean="0"/>
              <a:t>			</a:t>
            </a:r>
            <a:r>
              <a:rPr lang="sv-SE" sz="1800" dirty="0" err="1" smtClean="0"/>
              <a:t>globalIsResizing</a:t>
            </a:r>
            <a:r>
              <a:rPr lang="sv-SE" sz="1800" dirty="0" smtClean="0"/>
              <a:t>  = </a:t>
            </a:r>
            <a:r>
              <a:rPr lang="sv-SE" sz="1800" dirty="0" err="1" smtClean="0"/>
              <a:t>true</a:t>
            </a:r>
            <a:r>
              <a:rPr lang="sv-SE" sz="1800" dirty="0" smtClean="0"/>
              <a:t>;</a:t>
            </a:r>
          </a:p>
          <a:p>
            <a:pPr>
              <a:buNone/>
            </a:pPr>
            <a:r>
              <a:rPr lang="sv-SE" sz="1800" dirty="0" smtClean="0"/>
              <a:t>			break;</a:t>
            </a:r>
          </a:p>
          <a:p>
            <a:pPr>
              <a:buNone/>
            </a:pPr>
            <a:r>
              <a:rPr lang="en-US" sz="1800" dirty="0" smtClean="0"/>
              <a:t>		// WM_EXITSIZEMOVE is sent when the user releases the resize bars.</a:t>
            </a:r>
          </a:p>
          <a:p>
            <a:pPr>
              <a:buNone/>
            </a:pPr>
            <a:r>
              <a:rPr lang="en-US" sz="1800" dirty="0" smtClean="0"/>
              <a:t>		// Here we reset everything based on the new window dimensions.</a:t>
            </a:r>
          </a:p>
          <a:p>
            <a:pPr>
              <a:buNone/>
            </a:pPr>
            <a:r>
              <a:rPr lang="sv-SE" sz="1800" dirty="0" smtClean="0"/>
              <a:t>		</a:t>
            </a:r>
            <a:r>
              <a:rPr lang="sv-SE" sz="1800" dirty="0" err="1" smtClean="0"/>
              <a:t>case</a:t>
            </a:r>
            <a:r>
              <a:rPr lang="sv-SE" sz="1800" dirty="0" smtClean="0"/>
              <a:t> WM_EXITSIZEMOVE:</a:t>
            </a:r>
          </a:p>
          <a:p>
            <a:pPr>
              <a:buNone/>
            </a:pPr>
            <a:r>
              <a:rPr lang="sv-SE" sz="1800" dirty="0" smtClean="0"/>
              <a:t>			</a:t>
            </a:r>
            <a:r>
              <a:rPr lang="sv-SE" sz="1800" dirty="0" err="1" smtClean="0"/>
              <a:t>theApplication-&gt;UnPause</a:t>
            </a:r>
            <a:r>
              <a:rPr lang="sv-SE" sz="1800" dirty="0" smtClean="0"/>
              <a:t>();</a:t>
            </a:r>
          </a:p>
          <a:p>
            <a:pPr>
              <a:buNone/>
            </a:pPr>
            <a:r>
              <a:rPr lang="sv-SE" sz="1800" dirty="0" smtClean="0"/>
              <a:t>			</a:t>
            </a:r>
            <a:r>
              <a:rPr lang="sv-SE" sz="1800" dirty="0" err="1" smtClean="0"/>
              <a:t>globalIsResizing</a:t>
            </a:r>
            <a:r>
              <a:rPr lang="sv-SE" sz="1800" dirty="0" smtClean="0"/>
              <a:t>  = </a:t>
            </a:r>
            <a:r>
              <a:rPr lang="sv-SE" sz="1800" dirty="0" err="1" smtClean="0"/>
              <a:t>false</a:t>
            </a:r>
            <a:r>
              <a:rPr lang="sv-SE" sz="1800" dirty="0" smtClean="0"/>
              <a:t>;</a:t>
            </a:r>
          </a:p>
          <a:p>
            <a:pPr>
              <a:buNone/>
            </a:pPr>
            <a:r>
              <a:rPr lang="sv-SE" sz="1800" dirty="0" smtClean="0"/>
              <a:t>			</a:t>
            </a:r>
            <a:r>
              <a:rPr lang="sv-SE" sz="1800" dirty="0" err="1" smtClean="0"/>
              <a:t>theApplication-&gt;OnResize</a:t>
            </a:r>
            <a:r>
              <a:rPr lang="sv-SE" sz="1800" dirty="0" smtClean="0"/>
              <a:t>(</a:t>
            </a:r>
            <a:r>
              <a:rPr lang="sv-SE" sz="1800" dirty="0" err="1" smtClean="0"/>
              <a:t>globalClientWidth,globalClientHeight</a:t>
            </a:r>
            <a:r>
              <a:rPr lang="sv-SE" sz="1800" dirty="0" smtClean="0"/>
              <a:t>);</a:t>
            </a:r>
          </a:p>
          <a:p>
            <a:pPr>
              <a:buNone/>
            </a:pPr>
            <a:r>
              <a:rPr lang="sv-SE" sz="1800" dirty="0" smtClean="0"/>
              <a:t>			break; </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D3D11 </a:t>
            </a:r>
            <a:r>
              <a:rPr lang="sv-SE" dirty="0" err="1" smtClean="0"/>
              <a:t>Setup</a:t>
            </a:r>
            <a:endParaRPr lang="sv-SE" dirty="0"/>
          </a:p>
        </p:txBody>
      </p:sp>
      <p:sp>
        <p:nvSpPr>
          <p:cNvPr id="3" name="Platshållare för innehåll 2"/>
          <p:cNvSpPr>
            <a:spLocks noGrp="1"/>
          </p:cNvSpPr>
          <p:nvPr>
            <p:ph idx="1"/>
          </p:nvPr>
        </p:nvSpPr>
        <p:spPr/>
        <p:txBody>
          <a:bodyPr>
            <a:normAutofit fontScale="77500" lnSpcReduction="20000"/>
          </a:bodyPr>
          <a:lstStyle/>
          <a:p>
            <a:r>
              <a:rPr lang="sv-SE" dirty="0" smtClean="0"/>
              <a:t>Så det var </a:t>
            </a:r>
            <a:r>
              <a:rPr lang="sv-SE" dirty="0" err="1" smtClean="0"/>
              <a:t>windows</a:t>
            </a:r>
            <a:r>
              <a:rPr lang="sv-SE" dirty="0" smtClean="0"/>
              <a:t> dags för de D3D specifika sakerna.</a:t>
            </a:r>
          </a:p>
          <a:p>
            <a:r>
              <a:rPr lang="sv-SE" dirty="0" smtClean="0"/>
              <a:t>För att kunna rendera något till ett D3D fönster så behöver vi ett par komponenter</a:t>
            </a:r>
          </a:p>
          <a:p>
            <a:r>
              <a:rPr lang="sv-SE" dirty="0" smtClean="0"/>
              <a:t>En D3D </a:t>
            </a:r>
            <a:r>
              <a:rPr lang="sv-SE" dirty="0" err="1" smtClean="0"/>
              <a:t>Device</a:t>
            </a:r>
            <a:r>
              <a:rPr lang="sv-SE" dirty="0" smtClean="0"/>
              <a:t>. En </a:t>
            </a:r>
            <a:r>
              <a:rPr lang="sv-SE" dirty="0" err="1" smtClean="0"/>
              <a:t>device</a:t>
            </a:r>
            <a:r>
              <a:rPr lang="sv-SE" dirty="0" smtClean="0"/>
              <a:t> är det objektet som mappar emot ditt grafik kort på den rent programmerings mässiga sidan. Den tar hand om alla resurser och deras skapande</a:t>
            </a:r>
          </a:p>
          <a:p>
            <a:r>
              <a:rPr lang="sv-SE" dirty="0" smtClean="0"/>
              <a:t>En D3D </a:t>
            </a:r>
            <a:r>
              <a:rPr lang="sv-SE" dirty="0" err="1" smtClean="0"/>
              <a:t>Device</a:t>
            </a:r>
            <a:r>
              <a:rPr lang="sv-SE" dirty="0" smtClean="0"/>
              <a:t> </a:t>
            </a:r>
            <a:r>
              <a:rPr lang="sv-SE" dirty="0" err="1" smtClean="0"/>
              <a:t>Context</a:t>
            </a:r>
            <a:r>
              <a:rPr lang="sv-SE" dirty="0" smtClean="0"/>
              <a:t>  som tar hand om alla anrop för att få grafik kortet att göra något</a:t>
            </a:r>
          </a:p>
          <a:p>
            <a:pPr lvl="1"/>
            <a:r>
              <a:rPr lang="sv-SE" dirty="0" smtClean="0"/>
              <a:t>Detta </a:t>
            </a:r>
            <a:r>
              <a:rPr lang="sv-SE" dirty="0" err="1" smtClean="0"/>
              <a:t>ahr</a:t>
            </a:r>
            <a:r>
              <a:rPr lang="sv-SE" dirty="0" smtClean="0"/>
              <a:t> med </a:t>
            </a:r>
            <a:r>
              <a:rPr lang="sv-SE" dirty="0" err="1" smtClean="0"/>
              <a:t>multi</a:t>
            </a:r>
            <a:r>
              <a:rPr lang="sv-SE" dirty="0" smtClean="0"/>
              <a:t> </a:t>
            </a:r>
            <a:r>
              <a:rPr lang="sv-SE" dirty="0" err="1" smtClean="0"/>
              <a:t>trådnign</a:t>
            </a:r>
            <a:r>
              <a:rPr lang="sv-SE" dirty="0" smtClean="0"/>
              <a:t> att göra du kan ha </a:t>
            </a:r>
            <a:r>
              <a:rPr lang="sv-SE" dirty="0" err="1" smtClean="0"/>
              <a:t>multipa</a:t>
            </a:r>
            <a:r>
              <a:rPr lang="sv-SE" dirty="0" smtClean="0"/>
              <a:t> </a:t>
            </a:r>
            <a:r>
              <a:rPr lang="sv-SE" dirty="0" err="1" smtClean="0"/>
              <a:t>device</a:t>
            </a:r>
            <a:r>
              <a:rPr lang="sv-SE" dirty="0" smtClean="0"/>
              <a:t> </a:t>
            </a:r>
            <a:r>
              <a:rPr lang="sv-SE" dirty="0" err="1" smtClean="0"/>
              <a:t>Context</a:t>
            </a:r>
            <a:r>
              <a:rPr lang="sv-SE" dirty="0" smtClean="0"/>
              <a:t>.</a:t>
            </a:r>
          </a:p>
          <a:p>
            <a:r>
              <a:rPr lang="sv-SE" dirty="0" smtClean="0"/>
              <a:t>Vi behöver något som kallas för en </a:t>
            </a:r>
            <a:r>
              <a:rPr lang="sv-SE" dirty="0" err="1" smtClean="0"/>
              <a:t>swapchain</a:t>
            </a:r>
            <a:r>
              <a:rPr lang="sv-SE" dirty="0" smtClean="0"/>
              <a:t>.</a:t>
            </a:r>
          </a:p>
          <a:p>
            <a:r>
              <a:rPr lang="sv-SE" dirty="0" smtClean="0"/>
              <a:t>För att spelaren ska kunna se en tydlig animation på skärmen funkar datorn så att den renderar en bild på en separat minnesplats och först då den är helt klar så byter den vad som visas på skärmen (genom att byta en pekare under huven bara)</a:t>
            </a:r>
          </a:p>
          <a:p>
            <a:r>
              <a:rPr lang="sv-SE" dirty="0" err="1" smtClean="0"/>
              <a:t>Swapchainen</a:t>
            </a:r>
            <a:r>
              <a:rPr lang="sv-SE" dirty="0" smtClean="0"/>
              <a:t> är de inställningar vi har för det beteendet</a:t>
            </a:r>
            <a:endParaRPr lang="sv-SE"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SwapChain</a:t>
            </a:r>
            <a:endParaRPr lang="sv-SE" dirty="0"/>
          </a:p>
        </p:txBody>
      </p:sp>
      <p:sp>
        <p:nvSpPr>
          <p:cNvPr id="3" name="Platshållare för innehåll 2"/>
          <p:cNvSpPr>
            <a:spLocks noGrp="1"/>
          </p:cNvSpPr>
          <p:nvPr>
            <p:ph idx="1"/>
          </p:nvPr>
        </p:nvSpPr>
        <p:spPr/>
        <p:txBody>
          <a:bodyPr>
            <a:normAutofit/>
          </a:bodyPr>
          <a:lstStyle/>
          <a:p>
            <a:endParaRPr lang="sv-SE" dirty="0" smtClean="0"/>
          </a:p>
          <a:p>
            <a:endParaRPr lang="sv-SE" dirty="0" smtClean="0"/>
          </a:p>
          <a:p>
            <a:r>
              <a:rPr lang="sv-SE" dirty="0" smtClean="0"/>
              <a:t>Kod för att sätta upp device,device context och swap chain finns i GPDX11 så jag tänker inte reiterar det.</a:t>
            </a:r>
          </a:p>
          <a:p>
            <a:pPr lvl="1"/>
            <a:r>
              <a:rPr lang="sv-SE" dirty="0" smtClean="0"/>
              <a:t>Vill man veta vad varje argument till den betyder så täcks det istället i PRCD11</a:t>
            </a:r>
          </a:p>
          <a:p>
            <a:pPr lvl="1"/>
            <a:endParaRPr lang="sv-SE" dirty="0" smtClean="0"/>
          </a:p>
          <a:p>
            <a:pPr lvl="1"/>
            <a:endParaRPr lang="sv-SE"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RenderTarget</a:t>
            </a:r>
            <a:r>
              <a:rPr lang="sv-SE" dirty="0" smtClean="0"/>
              <a:t> </a:t>
            </a:r>
            <a:r>
              <a:rPr lang="sv-SE" dirty="0" err="1" smtClean="0"/>
              <a:t>View</a:t>
            </a:r>
            <a:endParaRPr lang="sv-SE" dirty="0"/>
          </a:p>
        </p:txBody>
      </p:sp>
      <p:sp>
        <p:nvSpPr>
          <p:cNvPr id="3" name="Platshållare för innehåll 2"/>
          <p:cNvSpPr>
            <a:spLocks noGrp="1"/>
          </p:cNvSpPr>
          <p:nvPr>
            <p:ph idx="1"/>
          </p:nvPr>
        </p:nvSpPr>
        <p:spPr/>
        <p:txBody>
          <a:bodyPr>
            <a:normAutofit fontScale="77500" lnSpcReduction="20000"/>
          </a:bodyPr>
          <a:lstStyle/>
          <a:p>
            <a:r>
              <a:rPr lang="sv-SE" dirty="0" smtClean="0"/>
              <a:t>Vad vi behöver här näst är en </a:t>
            </a:r>
            <a:r>
              <a:rPr lang="sv-SE" dirty="0" err="1" smtClean="0"/>
              <a:t>rendertarget</a:t>
            </a:r>
            <a:r>
              <a:rPr lang="sv-SE" dirty="0" smtClean="0"/>
              <a:t> </a:t>
            </a:r>
            <a:r>
              <a:rPr lang="sv-SE" dirty="0" err="1" smtClean="0"/>
              <a:t>view</a:t>
            </a:r>
            <a:endParaRPr lang="sv-SE" dirty="0" smtClean="0"/>
          </a:p>
          <a:p>
            <a:pPr lvl="1"/>
            <a:r>
              <a:rPr lang="sv-SE" dirty="0" smtClean="0"/>
              <a:t>Försimplat kan vi säga att det är en yta vi kan rendera till vi kommer prata mer i detalj om detta då vi kommer till texturering.</a:t>
            </a:r>
          </a:p>
          <a:p>
            <a:r>
              <a:rPr lang="sv-SE" dirty="0" smtClean="0"/>
              <a:t>Först måste vi dock få ytan vi ska rendera till från </a:t>
            </a:r>
            <a:r>
              <a:rPr lang="sv-SE" dirty="0" err="1" smtClean="0"/>
              <a:t>devicen</a:t>
            </a:r>
            <a:r>
              <a:rPr lang="sv-SE" dirty="0" smtClean="0"/>
              <a:t> detta gör vi med anropet </a:t>
            </a:r>
            <a:r>
              <a:rPr lang="sv-SE" dirty="0" err="1" smtClean="0"/>
              <a:t>GetBuffer</a:t>
            </a:r>
            <a:endParaRPr lang="sv-SE" dirty="0" smtClean="0"/>
          </a:p>
          <a:p>
            <a:pPr>
              <a:buNone/>
            </a:pPr>
            <a:r>
              <a:rPr lang="sv-SE" sz="2100" dirty="0" smtClean="0"/>
              <a:t> ID3D11Texture2D* </a:t>
            </a:r>
            <a:r>
              <a:rPr lang="sv-SE" sz="2100" dirty="0" err="1" smtClean="0"/>
              <a:t>backBuffer</a:t>
            </a:r>
            <a:r>
              <a:rPr lang="sv-SE" sz="2100" dirty="0" smtClean="0"/>
              <a:t>;</a:t>
            </a:r>
          </a:p>
          <a:p>
            <a:pPr>
              <a:buNone/>
            </a:pPr>
            <a:r>
              <a:rPr lang="sv-SE" sz="2100" dirty="0" smtClean="0"/>
              <a:t>    hr = </a:t>
            </a:r>
            <a:r>
              <a:rPr lang="sv-SE" sz="2100" dirty="0" err="1" smtClean="0"/>
              <a:t>mySwapChain-&gt;GetBuffer</a:t>
            </a:r>
            <a:r>
              <a:rPr lang="sv-SE" sz="2100" dirty="0" smtClean="0"/>
              <a:t>( 0, __</a:t>
            </a:r>
            <a:r>
              <a:rPr lang="sv-SE" sz="2100" dirty="0" err="1" smtClean="0"/>
              <a:t>uuidof</a:t>
            </a:r>
            <a:r>
              <a:rPr lang="sv-SE" sz="2100" dirty="0" smtClean="0"/>
              <a:t>( ID3D11Texture2D ), ( LPVOID* )&amp;</a:t>
            </a:r>
            <a:r>
              <a:rPr lang="sv-SE" sz="2100" dirty="0" err="1" smtClean="0"/>
              <a:t>backBuffer</a:t>
            </a:r>
            <a:r>
              <a:rPr lang="sv-SE" sz="2100" dirty="0" smtClean="0"/>
              <a:t> );</a:t>
            </a:r>
          </a:p>
          <a:p>
            <a:pPr>
              <a:buNone/>
            </a:pPr>
            <a:r>
              <a:rPr lang="sv-SE" sz="2100" dirty="0" smtClean="0"/>
              <a:t>    </a:t>
            </a:r>
            <a:r>
              <a:rPr lang="sv-SE" sz="2100" dirty="0" err="1" smtClean="0"/>
              <a:t>if</a:t>
            </a:r>
            <a:r>
              <a:rPr lang="sv-SE" sz="2100" dirty="0" smtClean="0"/>
              <a:t>( FAILED( hr ) )</a:t>
            </a:r>
          </a:p>
          <a:p>
            <a:pPr>
              <a:buNone/>
            </a:pPr>
            <a:r>
              <a:rPr lang="sv-SE" sz="2100" dirty="0" smtClean="0"/>
              <a:t>        </a:t>
            </a:r>
            <a:r>
              <a:rPr lang="sv-SE" sz="2100" dirty="0" err="1" smtClean="0"/>
              <a:t>return</a:t>
            </a:r>
            <a:r>
              <a:rPr lang="sv-SE" sz="2100" dirty="0" smtClean="0"/>
              <a:t> </a:t>
            </a:r>
            <a:r>
              <a:rPr lang="sv-SE" sz="2100" dirty="0" err="1" smtClean="0"/>
              <a:t>false</a:t>
            </a:r>
            <a:r>
              <a:rPr lang="sv-SE" sz="2100" dirty="0" smtClean="0"/>
              <a:t>;</a:t>
            </a:r>
          </a:p>
          <a:p>
            <a:pPr>
              <a:buNone/>
            </a:pPr>
            <a:endParaRPr lang="sv-SE" sz="2100" dirty="0" smtClean="0"/>
          </a:p>
          <a:p>
            <a:pPr>
              <a:buNone/>
            </a:pPr>
            <a:r>
              <a:rPr lang="en-US" sz="2100" dirty="0" smtClean="0"/>
              <a:t>    hr = my3DDevice-&gt;</a:t>
            </a:r>
            <a:r>
              <a:rPr lang="en-US" sz="2100" dirty="0" err="1" smtClean="0"/>
              <a:t>CreateRenderTargetView</a:t>
            </a:r>
            <a:r>
              <a:rPr lang="en-US" sz="2100" dirty="0" smtClean="0"/>
              <a:t>( </a:t>
            </a:r>
            <a:r>
              <a:rPr lang="en-US" sz="2100" dirty="0" err="1" smtClean="0"/>
              <a:t>backBuffer</a:t>
            </a:r>
            <a:r>
              <a:rPr lang="en-US" sz="2100" dirty="0" smtClean="0"/>
              <a:t>, NULL, &amp;</a:t>
            </a:r>
            <a:r>
              <a:rPr lang="en-US" sz="2100" dirty="0" err="1" smtClean="0"/>
              <a:t>myRenderTargetView</a:t>
            </a:r>
            <a:r>
              <a:rPr lang="en-US" sz="2100" dirty="0" smtClean="0"/>
              <a:t> );</a:t>
            </a:r>
          </a:p>
          <a:p>
            <a:pPr>
              <a:buNone/>
            </a:pPr>
            <a:r>
              <a:rPr lang="sv-SE" sz="2100" dirty="0" smtClean="0"/>
              <a:t>    </a:t>
            </a:r>
            <a:r>
              <a:rPr lang="sv-SE" sz="2100" dirty="0" err="1" smtClean="0"/>
              <a:t>backBuffer-&gt;Release</a:t>
            </a:r>
            <a:r>
              <a:rPr lang="sv-SE" sz="2100" dirty="0" smtClean="0"/>
              <a:t>();</a:t>
            </a:r>
          </a:p>
          <a:p>
            <a:pPr>
              <a:buNone/>
            </a:pPr>
            <a:r>
              <a:rPr lang="sv-SE" sz="2100" dirty="0" smtClean="0"/>
              <a:t>    </a:t>
            </a:r>
            <a:r>
              <a:rPr lang="sv-SE" sz="2100" dirty="0" err="1" smtClean="0"/>
              <a:t>if</a:t>
            </a:r>
            <a:r>
              <a:rPr lang="sv-SE" sz="2100" dirty="0" smtClean="0"/>
              <a:t>( FAILED( hr ) )</a:t>
            </a:r>
          </a:p>
          <a:p>
            <a:pPr>
              <a:buNone/>
            </a:pPr>
            <a:r>
              <a:rPr lang="sv-SE" sz="2100" dirty="0" smtClean="0"/>
              <a:t>        </a:t>
            </a:r>
            <a:r>
              <a:rPr lang="sv-SE" sz="2100" dirty="0" err="1" smtClean="0"/>
              <a:t>return</a:t>
            </a:r>
            <a:r>
              <a:rPr lang="sv-SE" sz="2100" dirty="0" smtClean="0"/>
              <a:t> (</a:t>
            </a:r>
            <a:r>
              <a:rPr lang="sv-SE" sz="2100" dirty="0" err="1" smtClean="0"/>
              <a:t>false</a:t>
            </a:r>
            <a:r>
              <a:rPr lang="sv-SE" sz="2100" dirty="0" smtClean="0"/>
              <a:t>);</a:t>
            </a:r>
          </a:p>
          <a:p>
            <a:endParaRPr lang="sv-SE" sz="2300" dirty="0" smtClean="0"/>
          </a:p>
          <a:p>
            <a:pPr>
              <a:buNone/>
            </a:pPr>
            <a:r>
              <a:rPr lang="sv-SE" sz="2000" dirty="0" smtClean="0"/>
              <a:t>	</a:t>
            </a:r>
            <a:r>
              <a:rPr lang="sv-SE" sz="2000" dirty="0" err="1" smtClean="0"/>
              <a:t>myContext-&gt;OMSetRenderTargets</a:t>
            </a:r>
            <a:r>
              <a:rPr lang="sv-SE" sz="2000" dirty="0" smtClean="0"/>
              <a:t>( 1, &amp;</a:t>
            </a:r>
            <a:r>
              <a:rPr lang="sv-SE" sz="2000" dirty="0" err="1" smtClean="0"/>
              <a:t>myRenderTargetView,myDepthBufferView</a:t>
            </a:r>
            <a:r>
              <a:rPr lang="sv-SE" sz="2000" dirty="0" smtClean="0"/>
              <a:t> );</a:t>
            </a:r>
          </a:p>
          <a:p>
            <a:r>
              <a:rPr lang="sv-SE" sz="3100" dirty="0" smtClean="0"/>
              <a:t>Med hjälp av </a:t>
            </a:r>
            <a:r>
              <a:rPr lang="sv-SE" sz="3100" dirty="0" err="1" smtClean="0"/>
              <a:t>backbuffern</a:t>
            </a:r>
            <a:r>
              <a:rPr lang="sv-SE" sz="3100" dirty="0" smtClean="0"/>
              <a:t> kan vi skapa vyn och sen </a:t>
            </a:r>
            <a:r>
              <a:rPr lang="sv-SE" sz="3100" dirty="0" err="1" smtClean="0"/>
              <a:t>avslutnigns</a:t>
            </a:r>
            <a:r>
              <a:rPr lang="sv-SE" sz="3100" dirty="0" smtClean="0"/>
              <a:t> vis sätta den till den aktiva </a:t>
            </a:r>
            <a:r>
              <a:rPr lang="sv-SE" sz="3100" dirty="0" err="1" smtClean="0"/>
              <a:t>rendertargeten</a:t>
            </a:r>
            <a:r>
              <a:rPr lang="sv-SE" sz="3100" dirty="0" smtClean="0"/>
              <a:t> (vilket är vad d3d renderar till just nu)</a:t>
            </a:r>
          </a:p>
          <a:p>
            <a:pPr lvl="1"/>
            <a:r>
              <a:rPr lang="sv-SE" sz="2700" dirty="0" smtClean="0"/>
              <a:t>Mer om detta kommer långt senare.</a:t>
            </a:r>
            <a:endParaRPr lang="sv-SE" sz="27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latin typeface="Bliss 2 Regular" pitchFamily="50" charset="0"/>
              </a:rPr>
              <a:t>Hur vi arbetar med materialet</a:t>
            </a:r>
            <a:endParaRPr lang="sv-SE" dirty="0"/>
          </a:p>
        </p:txBody>
      </p:sp>
      <p:sp>
        <p:nvSpPr>
          <p:cNvPr id="3" name="Platshållare för innehåll 2"/>
          <p:cNvSpPr>
            <a:spLocks noGrp="1"/>
          </p:cNvSpPr>
          <p:nvPr>
            <p:ph idx="1"/>
          </p:nvPr>
        </p:nvSpPr>
        <p:spPr/>
        <p:txBody>
          <a:bodyPr>
            <a:normAutofit/>
          </a:bodyPr>
          <a:lstStyle/>
          <a:p>
            <a:pPr>
              <a:spcBef>
                <a:spcPct val="50000"/>
              </a:spcBef>
              <a:buFontTx/>
              <a:buChar char="•"/>
            </a:pPr>
            <a:endParaRPr lang="sv-SE" sz="2400" dirty="0" smtClean="0">
              <a:solidFill>
                <a:srgbClr val="4C4946"/>
              </a:solidFill>
              <a:latin typeface="Bliss 2 Regular" pitchFamily="50" charset="0"/>
            </a:endParaRPr>
          </a:p>
          <a:p>
            <a:pPr>
              <a:spcBef>
                <a:spcPct val="50000"/>
              </a:spcBef>
              <a:buFontTx/>
              <a:buChar char="•"/>
            </a:pPr>
            <a:endParaRPr lang="sv-SE" sz="2400" dirty="0" smtClean="0">
              <a:solidFill>
                <a:srgbClr val="4C4946"/>
              </a:solidFill>
              <a:latin typeface="Bliss 2 Regular" pitchFamily="50" charset="0"/>
            </a:endParaRPr>
          </a:p>
          <a:p>
            <a:pPr>
              <a:spcBef>
                <a:spcPct val="50000"/>
              </a:spcBef>
              <a:buFontTx/>
              <a:buChar char="•"/>
            </a:pPr>
            <a:r>
              <a:rPr lang="sv-SE" sz="2400" dirty="0" smtClean="0">
                <a:solidFill>
                  <a:srgbClr val="4C4946"/>
                </a:solidFill>
                <a:latin typeface="Bliss 2 Regular" pitchFamily="50" charset="0"/>
              </a:rPr>
              <a:t>Vi kommer att arbeta med 2 läroböcker genom kursen</a:t>
            </a:r>
          </a:p>
          <a:p>
            <a:pPr lvl="1">
              <a:spcBef>
                <a:spcPct val="50000"/>
              </a:spcBef>
              <a:buFontTx/>
              <a:buChar char="•"/>
            </a:pPr>
            <a:r>
              <a:rPr lang="sv-SE" sz="2400" dirty="0" smtClean="0">
                <a:solidFill>
                  <a:srgbClr val="4C4946"/>
                </a:solidFill>
                <a:latin typeface="Bliss 2 Regular" pitchFamily="50" charset="0"/>
              </a:rPr>
              <a:t>Game Programming with DirecX11 kommer användas som våran praktiska huvud bok och kommer komplementera DirectX Tutorialsen för de praktiska kunskaperna.</a:t>
            </a:r>
          </a:p>
          <a:p>
            <a:pPr lvl="1">
              <a:spcBef>
                <a:spcPct val="50000"/>
              </a:spcBef>
              <a:buFontTx/>
              <a:buChar char="•"/>
            </a:pPr>
            <a:r>
              <a:rPr lang="sv-SE" sz="2400" dirty="0" err="1" smtClean="0">
                <a:solidFill>
                  <a:srgbClr val="4C4946"/>
                </a:solidFill>
                <a:latin typeface="Bliss 2 Regular" pitchFamily="50" charset="0"/>
              </a:rPr>
              <a:t>Pratical</a:t>
            </a:r>
            <a:r>
              <a:rPr lang="sv-SE" sz="2400" dirty="0" smtClean="0">
                <a:solidFill>
                  <a:srgbClr val="4C4946"/>
                </a:solidFill>
                <a:latin typeface="Bliss 2 Regular" pitchFamily="50" charset="0"/>
              </a:rPr>
              <a:t> </a:t>
            </a:r>
            <a:r>
              <a:rPr lang="sv-SE" sz="2400" dirty="0" err="1" smtClean="0">
                <a:solidFill>
                  <a:srgbClr val="4C4946"/>
                </a:solidFill>
                <a:latin typeface="Bliss 2 Regular" pitchFamily="50" charset="0"/>
              </a:rPr>
              <a:t>Renderign</a:t>
            </a:r>
            <a:r>
              <a:rPr lang="sv-SE" sz="2400" dirty="0" smtClean="0">
                <a:solidFill>
                  <a:srgbClr val="4C4946"/>
                </a:solidFill>
                <a:latin typeface="Bliss 2 Regular" pitchFamily="50" charset="0"/>
              </a:rPr>
              <a:t> &amp; </a:t>
            </a:r>
            <a:r>
              <a:rPr lang="sv-SE" sz="2400" dirty="0" err="1" smtClean="0">
                <a:solidFill>
                  <a:srgbClr val="4C4946"/>
                </a:solidFill>
                <a:latin typeface="Bliss 2 Regular" pitchFamily="50" charset="0"/>
              </a:rPr>
              <a:t>Computation</a:t>
            </a:r>
            <a:r>
              <a:rPr lang="sv-SE" sz="2400" dirty="0" smtClean="0">
                <a:solidFill>
                  <a:srgbClr val="4C4946"/>
                </a:solidFill>
                <a:latin typeface="Bliss 2 Regular" pitchFamily="50" charset="0"/>
              </a:rPr>
              <a:t> kommer gå på djupet och förklara och förtydliga de delar av D3D11 och HLSL som folk har svårt att förstå.</a:t>
            </a:r>
          </a:p>
          <a:p>
            <a:pPr>
              <a:spcBef>
                <a:spcPct val="50000"/>
              </a:spcBef>
            </a:pPr>
            <a:endParaRPr lang="sv-SE" sz="1600" dirty="0" smtClean="0">
              <a:solidFill>
                <a:srgbClr val="4C4946"/>
              </a:solidFill>
              <a:latin typeface="Bliss 2 Regular" pitchFamily="50" charset="0"/>
            </a:endParaRPr>
          </a:p>
          <a:p>
            <a:endParaRPr lang="sv-SE"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Depth Stencil View</a:t>
            </a:r>
            <a:endParaRPr lang="en-US" dirty="0"/>
          </a:p>
        </p:txBody>
      </p:sp>
      <p:sp>
        <p:nvSpPr>
          <p:cNvPr id="3" name="Content Placeholder 2"/>
          <p:cNvSpPr>
            <a:spLocks noGrp="1"/>
          </p:cNvSpPr>
          <p:nvPr>
            <p:ph idx="1"/>
          </p:nvPr>
        </p:nvSpPr>
        <p:spPr/>
        <p:txBody>
          <a:bodyPr>
            <a:noAutofit/>
          </a:bodyPr>
          <a:lstStyle/>
          <a:p>
            <a:pPr>
              <a:buNone/>
            </a:pPr>
            <a:r>
              <a:rPr lang="sv-SE" sz="1100" dirty="0" smtClean="0"/>
              <a:t>HRESULT hr = S_OK;</a:t>
            </a:r>
          </a:p>
          <a:p>
            <a:pPr>
              <a:buNone/>
            </a:pPr>
            <a:endParaRPr lang="sv-SE" sz="1100" dirty="0" smtClean="0"/>
          </a:p>
          <a:p>
            <a:pPr>
              <a:buNone/>
            </a:pPr>
            <a:r>
              <a:rPr lang="sv-SE" sz="1100" dirty="0" smtClean="0"/>
              <a:t>	// </a:t>
            </a:r>
            <a:r>
              <a:rPr lang="sv-SE" sz="1100" dirty="0" err="1" smtClean="0"/>
              <a:t>Create</a:t>
            </a:r>
            <a:r>
              <a:rPr lang="sv-SE" sz="1100" dirty="0" smtClean="0"/>
              <a:t> </a:t>
            </a:r>
            <a:r>
              <a:rPr lang="sv-SE" sz="1100" dirty="0" err="1" smtClean="0"/>
              <a:t>depth</a:t>
            </a:r>
            <a:r>
              <a:rPr lang="sv-SE" sz="1100" dirty="0" smtClean="0"/>
              <a:t> stencil </a:t>
            </a:r>
            <a:r>
              <a:rPr lang="sv-SE" sz="1100" dirty="0" err="1" smtClean="0"/>
              <a:t>texture</a:t>
            </a:r>
            <a:endParaRPr lang="sv-SE" sz="1100" dirty="0" smtClean="0"/>
          </a:p>
          <a:p>
            <a:pPr>
              <a:buNone/>
            </a:pPr>
            <a:r>
              <a:rPr lang="sv-SE" sz="1100" dirty="0" smtClean="0"/>
              <a:t>    D3D11_TEXTURE2D_DESC </a:t>
            </a:r>
            <a:r>
              <a:rPr lang="sv-SE" sz="1100" dirty="0" err="1" smtClean="0"/>
              <a:t>depthBufferInfo</a:t>
            </a:r>
            <a:r>
              <a:rPr lang="sv-SE" sz="1100" dirty="0" smtClean="0"/>
              <a:t>;</a:t>
            </a:r>
          </a:p>
          <a:p>
            <a:pPr>
              <a:buNone/>
            </a:pPr>
            <a:r>
              <a:rPr lang="sv-SE" sz="1100" dirty="0" smtClean="0"/>
              <a:t>    </a:t>
            </a:r>
            <a:r>
              <a:rPr lang="sv-SE" sz="1100" dirty="0" err="1" smtClean="0"/>
              <a:t>depthBufferInfo.Width</a:t>
            </a:r>
            <a:r>
              <a:rPr lang="sv-SE" sz="1100" dirty="0" smtClean="0"/>
              <a:t> = </a:t>
            </a:r>
            <a:r>
              <a:rPr lang="sv-SE" sz="1100" dirty="0" err="1" smtClean="0"/>
              <a:t>aWidth</a:t>
            </a:r>
            <a:r>
              <a:rPr lang="sv-SE" sz="1100" dirty="0" smtClean="0"/>
              <a:t>;</a:t>
            </a:r>
          </a:p>
          <a:p>
            <a:pPr>
              <a:buNone/>
            </a:pPr>
            <a:r>
              <a:rPr lang="sv-SE" sz="1100" dirty="0" smtClean="0"/>
              <a:t>    </a:t>
            </a:r>
            <a:r>
              <a:rPr lang="sv-SE" sz="1100" dirty="0" err="1" smtClean="0"/>
              <a:t>depthBufferInfo.Height</a:t>
            </a:r>
            <a:r>
              <a:rPr lang="sv-SE" sz="1100" dirty="0" smtClean="0"/>
              <a:t> = </a:t>
            </a:r>
            <a:r>
              <a:rPr lang="sv-SE" sz="1100" dirty="0" err="1" smtClean="0"/>
              <a:t>aHeight</a:t>
            </a:r>
            <a:r>
              <a:rPr lang="sv-SE" sz="1100" dirty="0" smtClean="0"/>
              <a:t>;</a:t>
            </a:r>
          </a:p>
          <a:p>
            <a:pPr>
              <a:buNone/>
            </a:pPr>
            <a:r>
              <a:rPr lang="sv-SE" sz="1100" dirty="0" smtClean="0"/>
              <a:t>    </a:t>
            </a:r>
            <a:r>
              <a:rPr lang="sv-SE" sz="1100" dirty="0" err="1" smtClean="0"/>
              <a:t>depthBufferInfo.MipLevels</a:t>
            </a:r>
            <a:r>
              <a:rPr lang="sv-SE" sz="1100" dirty="0" smtClean="0"/>
              <a:t> = 1;</a:t>
            </a:r>
          </a:p>
          <a:p>
            <a:pPr>
              <a:buNone/>
            </a:pPr>
            <a:r>
              <a:rPr lang="sv-SE" sz="1100" dirty="0" smtClean="0"/>
              <a:t>    </a:t>
            </a:r>
            <a:r>
              <a:rPr lang="sv-SE" sz="1100" dirty="0" err="1" smtClean="0"/>
              <a:t>depthBufferInfo.ArraySize</a:t>
            </a:r>
            <a:r>
              <a:rPr lang="sv-SE" sz="1100" dirty="0" smtClean="0"/>
              <a:t> = 1;</a:t>
            </a:r>
          </a:p>
          <a:p>
            <a:pPr>
              <a:buNone/>
            </a:pPr>
            <a:r>
              <a:rPr lang="sv-SE" sz="1100" dirty="0" smtClean="0"/>
              <a:t>    </a:t>
            </a:r>
            <a:r>
              <a:rPr lang="sv-SE" sz="1100" dirty="0" err="1" smtClean="0"/>
              <a:t>depthBufferInfo.Format</a:t>
            </a:r>
            <a:r>
              <a:rPr lang="sv-SE" sz="1100" dirty="0" smtClean="0"/>
              <a:t> = DXGI_FORMAT_D24_UNORM_S8_UINT;</a:t>
            </a:r>
          </a:p>
          <a:p>
            <a:pPr>
              <a:buNone/>
            </a:pPr>
            <a:r>
              <a:rPr lang="sv-SE" sz="1100" dirty="0" smtClean="0"/>
              <a:t>    </a:t>
            </a:r>
            <a:r>
              <a:rPr lang="sv-SE" sz="1100" dirty="0" err="1" smtClean="0"/>
              <a:t>depthBufferInfo.SampleDesc.Count</a:t>
            </a:r>
            <a:r>
              <a:rPr lang="sv-SE" sz="1100" dirty="0" smtClean="0"/>
              <a:t> = 1;</a:t>
            </a:r>
          </a:p>
          <a:p>
            <a:pPr>
              <a:buNone/>
            </a:pPr>
            <a:r>
              <a:rPr lang="sv-SE" sz="1100" dirty="0" smtClean="0"/>
              <a:t>    </a:t>
            </a:r>
            <a:r>
              <a:rPr lang="sv-SE" sz="1100" dirty="0" err="1" smtClean="0"/>
              <a:t>depthBufferInfo.SampleDesc.Quality</a:t>
            </a:r>
            <a:r>
              <a:rPr lang="sv-SE" sz="1100" dirty="0" smtClean="0"/>
              <a:t> = 0;</a:t>
            </a:r>
          </a:p>
          <a:p>
            <a:pPr>
              <a:buNone/>
            </a:pPr>
            <a:r>
              <a:rPr lang="sv-SE" sz="1100" dirty="0" smtClean="0"/>
              <a:t>    </a:t>
            </a:r>
            <a:r>
              <a:rPr lang="sv-SE" sz="1100" dirty="0" err="1" smtClean="0"/>
              <a:t>depthBufferInfo.Usage</a:t>
            </a:r>
            <a:r>
              <a:rPr lang="sv-SE" sz="1100" dirty="0" smtClean="0"/>
              <a:t> = D3D11_USAGE_DEFAULT;</a:t>
            </a:r>
          </a:p>
          <a:p>
            <a:pPr>
              <a:buNone/>
            </a:pPr>
            <a:r>
              <a:rPr lang="sv-SE" sz="1100" dirty="0" smtClean="0"/>
              <a:t>    </a:t>
            </a:r>
            <a:r>
              <a:rPr lang="sv-SE" sz="1100" dirty="0" err="1" smtClean="0"/>
              <a:t>depthBufferInfo.BindFlags</a:t>
            </a:r>
            <a:r>
              <a:rPr lang="sv-SE" sz="1100" dirty="0" smtClean="0"/>
              <a:t> = D3D11_BIND_DEPTH_STENCIL;</a:t>
            </a:r>
          </a:p>
          <a:p>
            <a:pPr>
              <a:buNone/>
            </a:pPr>
            <a:r>
              <a:rPr lang="sv-SE" sz="1100" dirty="0" smtClean="0"/>
              <a:t>    </a:t>
            </a:r>
            <a:r>
              <a:rPr lang="sv-SE" sz="1100" dirty="0" err="1" smtClean="0"/>
              <a:t>depthBufferInfo.CPUAccessFlags</a:t>
            </a:r>
            <a:r>
              <a:rPr lang="sv-SE" sz="1100" dirty="0" smtClean="0"/>
              <a:t> = 0;</a:t>
            </a:r>
          </a:p>
          <a:p>
            <a:pPr>
              <a:buNone/>
            </a:pPr>
            <a:r>
              <a:rPr lang="sv-SE" sz="1100" dirty="0" smtClean="0"/>
              <a:t>    </a:t>
            </a:r>
            <a:r>
              <a:rPr lang="sv-SE" sz="1100" dirty="0" err="1" smtClean="0"/>
              <a:t>depthBufferInfo.MiscFlags</a:t>
            </a:r>
            <a:r>
              <a:rPr lang="sv-SE" sz="1100" dirty="0" smtClean="0"/>
              <a:t> = 0;</a:t>
            </a:r>
          </a:p>
          <a:p>
            <a:pPr>
              <a:buNone/>
            </a:pPr>
            <a:r>
              <a:rPr lang="sv-SE" sz="1100" dirty="0" smtClean="0"/>
              <a:t>    hr = my3DDevice-&gt;CreateTexture2D( &amp;</a:t>
            </a:r>
            <a:r>
              <a:rPr lang="sv-SE" sz="1100" dirty="0" err="1" smtClean="0"/>
              <a:t>depthBufferInfo</a:t>
            </a:r>
            <a:r>
              <a:rPr lang="sv-SE" sz="1100" dirty="0" smtClean="0"/>
              <a:t>, NULL, &amp;</a:t>
            </a:r>
            <a:r>
              <a:rPr lang="sv-SE" sz="1100" dirty="0" err="1" smtClean="0"/>
              <a:t>myDepthBuffer</a:t>
            </a:r>
            <a:r>
              <a:rPr lang="sv-SE" sz="1100" dirty="0" smtClean="0"/>
              <a:t> );</a:t>
            </a:r>
          </a:p>
          <a:p>
            <a:pPr>
              <a:buNone/>
            </a:pPr>
            <a:r>
              <a:rPr lang="sv-SE" sz="1100" dirty="0" smtClean="0"/>
              <a:t>    </a:t>
            </a:r>
            <a:r>
              <a:rPr lang="sv-SE" sz="1100" dirty="0" err="1" smtClean="0"/>
              <a:t>if</a:t>
            </a:r>
            <a:r>
              <a:rPr lang="sv-SE" sz="1100" dirty="0" smtClean="0"/>
              <a:t>( FAILED( hr ) )</a:t>
            </a:r>
          </a:p>
          <a:p>
            <a:pPr>
              <a:buNone/>
            </a:pPr>
            <a:r>
              <a:rPr lang="sv-SE" sz="1100" dirty="0" smtClean="0"/>
              <a:t>        </a:t>
            </a:r>
            <a:r>
              <a:rPr lang="sv-SE" sz="1100" dirty="0" err="1" smtClean="0"/>
              <a:t>return</a:t>
            </a:r>
            <a:r>
              <a:rPr lang="sv-SE" sz="1100" dirty="0" smtClean="0"/>
              <a:t> </a:t>
            </a:r>
            <a:r>
              <a:rPr lang="sv-SE" sz="1100" dirty="0" err="1" smtClean="0"/>
              <a:t>false</a:t>
            </a:r>
            <a:r>
              <a:rPr lang="sv-SE" sz="1100" dirty="0" smtClean="0"/>
              <a:t>;</a:t>
            </a:r>
          </a:p>
          <a:p>
            <a:pPr>
              <a:buNone/>
            </a:pPr>
            <a:endParaRPr lang="sv-SE" sz="1100" dirty="0" smtClean="0"/>
          </a:p>
          <a:p>
            <a:pPr>
              <a:buNone/>
            </a:pPr>
            <a:r>
              <a:rPr lang="en-US" sz="1100" dirty="0" smtClean="0"/>
              <a:t>    // Create the depth stencil view</a:t>
            </a:r>
          </a:p>
          <a:p>
            <a:pPr>
              <a:buNone/>
            </a:pPr>
            <a:r>
              <a:rPr lang="sv-SE" sz="1100" dirty="0" smtClean="0"/>
              <a:t>    D3D11_DEPTH_STENCIL_VIEW_DESC </a:t>
            </a:r>
            <a:r>
              <a:rPr lang="sv-SE" sz="1100" dirty="0" err="1" smtClean="0"/>
              <a:t>stencilViewInfo</a:t>
            </a:r>
            <a:r>
              <a:rPr lang="sv-SE" sz="1100" dirty="0" smtClean="0"/>
              <a:t>;</a:t>
            </a:r>
          </a:p>
          <a:p>
            <a:pPr>
              <a:buNone/>
            </a:pPr>
            <a:r>
              <a:rPr lang="sv-SE" sz="1100" dirty="0" smtClean="0"/>
              <a:t>	</a:t>
            </a:r>
            <a:r>
              <a:rPr lang="sv-SE" sz="1100" dirty="0" err="1" smtClean="0"/>
              <a:t>ZeroMemory</a:t>
            </a:r>
            <a:r>
              <a:rPr lang="sv-SE" sz="1100" dirty="0" smtClean="0"/>
              <a:t>( &amp;</a:t>
            </a:r>
            <a:r>
              <a:rPr lang="sv-SE" sz="1100" dirty="0" err="1" smtClean="0"/>
              <a:t>stencilViewInfo</a:t>
            </a:r>
            <a:r>
              <a:rPr lang="sv-SE" sz="1100" dirty="0" smtClean="0"/>
              <a:t>, </a:t>
            </a:r>
            <a:r>
              <a:rPr lang="sv-SE" sz="1100" dirty="0" err="1" smtClean="0"/>
              <a:t>sizeof</a:t>
            </a:r>
            <a:r>
              <a:rPr lang="sv-SE" sz="1100" dirty="0" smtClean="0"/>
              <a:t>( </a:t>
            </a:r>
            <a:r>
              <a:rPr lang="sv-SE" sz="1100" dirty="0" err="1" smtClean="0"/>
              <a:t>stencilViewInfo</a:t>
            </a:r>
            <a:r>
              <a:rPr lang="sv-SE" sz="1100" dirty="0" smtClean="0"/>
              <a:t> ) );</a:t>
            </a:r>
          </a:p>
          <a:p>
            <a:pPr>
              <a:buNone/>
            </a:pPr>
            <a:r>
              <a:rPr lang="sv-SE" sz="1100" dirty="0" smtClean="0"/>
              <a:t>    </a:t>
            </a:r>
            <a:r>
              <a:rPr lang="sv-SE" sz="1100" dirty="0" err="1" smtClean="0"/>
              <a:t>stencilViewInfo.Format</a:t>
            </a:r>
            <a:r>
              <a:rPr lang="sv-SE" sz="1100" dirty="0" smtClean="0"/>
              <a:t> = </a:t>
            </a:r>
            <a:r>
              <a:rPr lang="sv-SE" sz="1100" dirty="0" err="1" smtClean="0"/>
              <a:t>depthBufferInfo.Format</a:t>
            </a:r>
            <a:r>
              <a:rPr lang="sv-SE" sz="1100" dirty="0" smtClean="0"/>
              <a:t>;</a:t>
            </a:r>
          </a:p>
          <a:p>
            <a:pPr>
              <a:buNone/>
            </a:pPr>
            <a:r>
              <a:rPr lang="sv-SE" sz="1100" dirty="0" smtClean="0"/>
              <a:t>    </a:t>
            </a:r>
            <a:r>
              <a:rPr lang="sv-SE" sz="1100" dirty="0" err="1" smtClean="0"/>
              <a:t>stencilViewInfo.ViewDimension</a:t>
            </a:r>
            <a:r>
              <a:rPr lang="sv-SE" sz="1100" dirty="0" smtClean="0"/>
              <a:t> = D3D11_DSV_DIMENSION_TEXTURE2D;</a:t>
            </a:r>
          </a:p>
          <a:p>
            <a:pPr>
              <a:buNone/>
            </a:pPr>
            <a:r>
              <a:rPr lang="sv-SE" sz="1100" dirty="0" smtClean="0"/>
              <a:t>    stencilViewInfo.Texture2D.MipSlice = 0;</a:t>
            </a:r>
          </a:p>
          <a:p>
            <a:pPr>
              <a:buNone/>
            </a:pPr>
            <a:r>
              <a:rPr lang="sv-SE" sz="1100" dirty="0" smtClean="0"/>
              <a:t>    hr = my3DDevice-&gt;CreateDepthStencilView( </a:t>
            </a:r>
            <a:r>
              <a:rPr lang="sv-SE" sz="1100" dirty="0" err="1" smtClean="0"/>
              <a:t>myDepthBuffer</a:t>
            </a:r>
            <a:r>
              <a:rPr lang="sv-SE" sz="1100" dirty="0" smtClean="0"/>
              <a:t>, &amp;</a:t>
            </a:r>
            <a:r>
              <a:rPr lang="sv-SE" sz="1100" dirty="0" err="1" smtClean="0"/>
              <a:t>stencilViewInfo</a:t>
            </a:r>
            <a:r>
              <a:rPr lang="sv-SE" sz="1100" dirty="0" smtClean="0"/>
              <a:t>, &amp;</a:t>
            </a:r>
            <a:r>
              <a:rPr lang="sv-SE" sz="1100" dirty="0" err="1" smtClean="0"/>
              <a:t>myDepthBufferView</a:t>
            </a:r>
            <a:r>
              <a:rPr lang="sv-SE" sz="1100" dirty="0" smtClean="0"/>
              <a:t> );</a:t>
            </a:r>
          </a:p>
          <a:p>
            <a:pPr>
              <a:buNone/>
            </a:pPr>
            <a:r>
              <a:rPr lang="sv-SE" sz="1100" dirty="0" smtClean="0"/>
              <a:t>    </a:t>
            </a:r>
            <a:r>
              <a:rPr lang="sv-SE" sz="1100" dirty="0" err="1" smtClean="0"/>
              <a:t>if</a:t>
            </a:r>
            <a:r>
              <a:rPr lang="sv-SE" sz="1100" dirty="0" smtClean="0"/>
              <a:t>( FAILED( hr ) )</a:t>
            </a:r>
          </a:p>
          <a:p>
            <a:pPr>
              <a:buNone/>
            </a:pPr>
            <a:r>
              <a:rPr lang="sv-SE" sz="1100" dirty="0" smtClean="0"/>
              <a:t>        </a:t>
            </a:r>
            <a:r>
              <a:rPr lang="sv-SE" sz="1100" dirty="0" err="1" smtClean="0"/>
              <a:t>return</a:t>
            </a:r>
            <a:r>
              <a:rPr lang="sv-SE" sz="1100" dirty="0" smtClean="0"/>
              <a:t> </a:t>
            </a:r>
            <a:r>
              <a:rPr lang="sv-SE" sz="1100" dirty="0" err="1" smtClean="0"/>
              <a:t>false</a:t>
            </a:r>
            <a:r>
              <a:rPr lang="sv-SE" sz="1100" dirty="0" smtClean="0"/>
              <a:t>;</a:t>
            </a:r>
          </a:p>
          <a:p>
            <a:pPr>
              <a:buNone/>
            </a:pPr>
            <a:endParaRPr lang="sv-SE" sz="1100" dirty="0" smtClean="0"/>
          </a:p>
          <a:p>
            <a:pPr>
              <a:buNone/>
            </a:pPr>
            <a:r>
              <a:rPr lang="sv-SE" sz="1100" dirty="0" smtClean="0"/>
              <a:t>    	</a:t>
            </a:r>
            <a:r>
              <a:rPr lang="sv-SE" sz="1100" dirty="0" err="1" smtClean="0"/>
              <a:t>return</a:t>
            </a:r>
            <a:r>
              <a:rPr lang="sv-SE" sz="1100" dirty="0" smtClean="0"/>
              <a:t>(</a:t>
            </a:r>
            <a:r>
              <a:rPr lang="sv-SE" sz="1100" dirty="0" err="1" smtClean="0"/>
              <a:t>true</a:t>
            </a:r>
            <a:r>
              <a:rPr lang="sv-SE" sz="1100" dirty="0" smtClean="0"/>
              <a:t>);</a:t>
            </a:r>
            <a:endParaRPr lang="en-US" sz="11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ViewPort</a:t>
            </a:r>
            <a:endParaRPr lang="sv-SE" dirty="0"/>
          </a:p>
        </p:txBody>
      </p:sp>
      <p:sp>
        <p:nvSpPr>
          <p:cNvPr id="3" name="Platshållare för innehåll 2"/>
          <p:cNvSpPr>
            <a:spLocks noGrp="1"/>
          </p:cNvSpPr>
          <p:nvPr>
            <p:ph idx="1"/>
          </p:nvPr>
        </p:nvSpPr>
        <p:spPr/>
        <p:txBody>
          <a:bodyPr>
            <a:normAutofit fontScale="70000" lnSpcReduction="20000"/>
          </a:bodyPr>
          <a:lstStyle/>
          <a:p>
            <a:r>
              <a:rPr lang="sv-SE" dirty="0" smtClean="0"/>
              <a:t>I det här läget finns det en sak kvar som behövs för att ni ska kunna säga till D3D att rendera något den måste veta på vilken yta av skärmen den får rendera till.</a:t>
            </a:r>
          </a:p>
          <a:p>
            <a:r>
              <a:rPr lang="sv-SE" dirty="0" smtClean="0"/>
              <a:t>Detta gör man genom att skapa vad som kallas en </a:t>
            </a:r>
            <a:r>
              <a:rPr lang="sv-SE" dirty="0" err="1" smtClean="0"/>
              <a:t>vyport</a:t>
            </a:r>
            <a:r>
              <a:rPr lang="sv-SE" dirty="0" smtClean="0"/>
              <a:t> (läxan till nästa gång kommer gå igenom detta) Det är ett fönster till </a:t>
            </a:r>
            <a:r>
              <a:rPr lang="sv-SE" dirty="0" err="1" smtClean="0"/>
              <a:t>rendertargeten</a:t>
            </a:r>
            <a:r>
              <a:rPr lang="sv-SE" dirty="0" smtClean="0"/>
              <a:t> som är det systemet ser och kan jobba på just nu.</a:t>
            </a:r>
          </a:p>
          <a:p>
            <a:pPr>
              <a:buNone/>
            </a:pPr>
            <a:r>
              <a:rPr lang="sv-SE" dirty="0" smtClean="0"/>
              <a:t>// </a:t>
            </a:r>
            <a:r>
              <a:rPr lang="sv-SE" dirty="0" err="1" smtClean="0"/>
              <a:t>Setup</a:t>
            </a:r>
            <a:r>
              <a:rPr lang="sv-SE" dirty="0" smtClean="0"/>
              <a:t> the </a:t>
            </a:r>
            <a:r>
              <a:rPr lang="sv-SE" dirty="0" err="1" smtClean="0"/>
              <a:t>viewport</a:t>
            </a:r>
            <a:endParaRPr lang="sv-SE" dirty="0" smtClean="0"/>
          </a:p>
          <a:p>
            <a:pPr>
              <a:buNone/>
            </a:pPr>
            <a:r>
              <a:rPr lang="sv-SE" dirty="0" smtClean="0"/>
              <a:t>    D3D11_VIEWPORT </a:t>
            </a:r>
            <a:r>
              <a:rPr lang="sv-SE" dirty="0" err="1" smtClean="0"/>
              <a:t>vp</a:t>
            </a:r>
            <a:r>
              <a:rPr lang="sv-SE" dirty="0" smtClean="0"/>
              <a:t>;</a:t>
            </a:r>
          </a:p>
          <a:p>
            <a:pPr>
              <a:buNone/>
            </a:pPr>
            <a:r>
              <a:rPr lang="sv-SE" dirty="0" smtClean="0"/>
              <a:t>    </a:t>
            </a:r>
            <a:r>
              <a:rPr lang="sv-SE" dirty="0" err="1" smtClean="0"/>
              <a:t>vp.Width</a:t>
            </a:r>
            <a:r>
              <a:rPr lang="sv-SE" dirty="0" smtClean="0"/>
              <a:t> = </a:t>
            </a:r>
            <a:r>
              <a:rPr lang="sv-SE" dirty="0" err="1" smtClean="0"/>
              <a:t>width</a:t>
            </a:r>
            <a:r>
              <a:rPr lang="sv-SE" dirty="0" smtClean="0"/>
              <a:t>;</a:t>
            </a:r>
          </a:p>
          <a:p>
            <a:pPr>
              <a:buNone/>
            </a:pPr>
            <a:r>
              <a:rPr lang="sv-SE" dirty="0" smtClean="0"/>
              <a:t>    </a:t>
            </a:r>
            <a:r>
              <a:rPr lang="sv-SE" dirty="0" err="1" smtClean="0"/>
              <a:t>vp.Height</a:t>
            </a:r>
            <a:r>
              <a:rPr lang="sv-SE" dirty="0" smtClean="0"/>
              <a:t> = </a:t>
            </a:r>
            <a:r>
              <a:rPr lang="sv-SE" dirty="0" err="1" smtClean="0"/>
              <a:t>height</a:t>
            </a:r>
            <a:r>
              <a:rPr lang="sv-SE" dirty="0" smtClean="0"/>
              <a:t>;</a:t>
            </a:r>
          </a:p>
          <a:p>
            <a:pPr>
              <a:buNone/>
            </a:pPr>
            <a:r>
              <a:rPr lang="sv-SE" dirty="0" smtClean="0"/>
              <a:t>    </a:t>
            </a:r>
            <a:r>
              <a:rPr lang="sv-SE" dirty="0" err="1" smtClean="0"/>
              <a:t>vp.MinDepth</a:t>
            </a:r>
            <a:r>
              <a:rPr lang="sv-SE" dirty="0" smtClean="0"/>
              <a:t> = 0.0f;</a:t>
            </a:r>
          </a:p>
          <a:p>
            <a:pPr>
              <a:buNone/>
            </a:pPr>
            <a:r>
              <a:rPr lang="sv-SE" dirty="0" smtClean="0"/>
              <a:t>    </a:t>
            </a:r>
            <a:r>
              <a:rPr lang="sv-SE" dirty="0" err="1" smtClean="0"/>
              <a:t>vp.MaxDepth</a:t>
            </a:r>
            <a:r>
              <a:rPr lang="sv-SE" dirty="0" smtClean="0"/>
              <a:t> = 1.0f;</a:t>
            </a:r>
          </a:p>
          <a:p>
            <a:pPr>
              <a:buNone/>
            </a:pPr>
            <a:r>
              <a:rPr lang="sv-SE" dirty="0" smtClean="0"/>
              <a:t>    </a:t>
            </a:r>
            <a:r>
              <a:rPr lang="sv-SE" dirty="0" err="1" smtClean="0"/>
              <a:t>vp.TopLeftX</a:t>
            </a:r>
            <a:r>
              <a:rPr lang="sv-SE" dirty="0" smtClean="0"/>
              <a:t> = 0;</a:t>
            </a:r>
          </a:p>
          <a:p>
            <a:pPr>
              <a:buNone/>
            </a:pPr>
            <a:r>
              <a:rPr lang="sv-SE" dirty="0" smtClean="0"/>
              <a:t>    </a:t>
            </a:r>
            <a:r>
              <a:rPr lang="sv-SE" dirty="0" err="1" smtClean="0"/>
              <a:t>vp.TopLeftY</a:t>
            </a:r>
            <a:r>
              <a:rPr lang="sv-SE" dirty="0" smtClean="0"/>
              <a:t> = 0;</a:t>
            </a:r>
          </a:p>
          <a:p>
            <a:pPr>
              <a:buNone/>
            </a:pPr>
            <a:r>
              <a:rPr lang="sv-SE" dirty="0" smtClean="0"/>
              <a:t>    my3DDevice-&gt;RSSetViewports( 1, &amp;</a:t>
            </a:r>
            <a:r>
              <a:rPr lang="sv-SE" dirty="0" err="1" smtClean="0"/>
              <a:t>vp</a:t>
            </a:r>
            <a:r>
              <a:rPr lang="sv-SE" dirty="0" smtClean="0"/>
              <a:t> );</a:t>
            </a:r>
          </a:p>
          <a:p>
            <a:r>
              <a:rPr lang="sv-SE" dirty="0" smtClean="0"/>
              <a:t>Koden för detta är som ni ser trivial.</a:t>
            </a:r>
          </a:p>
          <a:p>
            <a:r>
              <a:rPr lang="sv-SE" dirty="0" smtClean="0"/>
              <a:t>I detta läget har ni allt som behövs för att kunna rendera ngt till skärmen men hur ? Först ska vi ta en kort titt på klass strukturerna.</a:t>
            </a:r>
            <a:endParaRPr lang="sv-SE"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Class Diagram</a:t>
            </a:r>
            <a:endParaRPr lang="sv-SE" dirty="0"/>
          </a:p>
        </p:txBody>
      </p:sp>
      <p:sp>
        <p:nvSpPr>
          <p:cNvPr id="3" name="Platshållare för innehåll 2"/>
          <p:cNvSpPr>
            <a:spLocks noGrp="1"/>
          </p:cNvSpPr>
          <p:nvPr>
            <p:ph idx="1"/>
          </p:nvPr>
        </p:nvSpPr>
        <p:spPr/>
        <p:txBody>
          <a:bodyPr>
            <a:normAutofit fontScale="32500" lnSpcReduction="20000"/>
          </a:bodyPr>
          <a:lstStyle/>
          <a:p>
            <a:pPr>
              <a:buNone/>
            </a:pPr>
            <a:r>
              <a:rPr lang="sv-SE" dirty="0" smtClean="0"/>
              <a:t>	</a:t>
            </a:r>
            <a:r>
              <a:rPr lang="sv-SE" dirty="0" err="1" smtClean="0"/>
              <a:t>class</a:t>
            </a:r>
            <a:r>
              <a:rPr lang="sv-SE" dirty="0" smtClean="0"/>
              <a:t> Engine</a:t>
            </a:r>
          </a:p>
          <a:p>
            <a:pPr>
              <a:buNone/>
            </a:pPr>
            <a:r>
              <a:rPr lang="sv-SE" dirty="0" smtClean="0"/>
              <a:t>	{</a:t>
            </a:r>
          </a:p>
          <a:p>
            <a:pPr>
              <a:buNone/>
            </a:pPr>
            <a:r>
              <a:rPr lang="sv-SE" dirty="0" smtClean="0"/>
              <a:t>	public:</a:t>
            </a:r>
          </a:p>
          <a:p>
            <a:pPr>
              <a:buNone/>
            </a:pPr>
            <a:r>
              <a:rPr lang="sv-SE" dirty="0" smtClean="0"/>
              <a:t>		Engine();</a:t>
            </a:r>
          </a:p>
          <a:p>
            <a:pPr>
              <a:buNone/>
            </a:pPr>
            <a:r>
              <a:rPr lang="sv-SE" dirty="0" smtClean="0"/>
              <a:t>		</a:t>
            </a:r>
            <a:r>
              <a:rPr lang="sv-SE" dirty="0" err="1" smtClean="0"/>
              <a:t>virtual</a:t>
            </a:r>
            <a:r>
              <a:rPr lang="sv-SE" dirty="0" smtClean="0"/>
              <a:t> ~Engine();</a:t>
            </a:r>
          </a:p>
          <a:p>
            <a:pPr>
              <a:buNone/>
            </a:pPr>
            <a:r>
              <a:rPr lang="sv-SE" dirty="0" smtClean="0"/>
              <a:t>		</a:t>
            </a:r>
            <a:r>
              <a:rPr lang="sv-SE" dirty="0" err="1" smtClean="0"/>
              <a:t>static</a:t>
            </a:r>
            <a:r>
              <a:rPr lang="sv-SE" dirty="0" smtClean="0"/>
              <a:t> Engine* </a:t>
            </a:r>
            <a:r>
              <a:rPr lang="sv-SE" dirty="0" err="1" smtClean="0"/>
              <a:t>GetInstance</a:t>
            </a:r>
            <a:r>
              <a:rPr lang="sv-SE" dirty="0" smtClean="0"/>
              <a:t>() {</a:t>
            </a:r>
            <a:r>
              <a:rPr lang="sv-SE" dirty="0" err="1" smtClean="0"/>
              <a:t>return</a:t>
            </a:r>
            <a:r>
              <a:rPr lang="sv-SE" dirty="0" smtClean="0"/>
              <a:t>(</a:t>
            </a:r>
            <a:r>
              <a:rPr lang="sv-SE" dirty="0" err="1" smtClean="0"/>
              <a:t>ourInstance</a:t>
            </a:r>
            <a:r>
              <a:rPr lang="sv-SE" dirty="0" smtClean="0"/>
              <a:t>);}</a:t>
            </a:r>
          </a:p>
          <a:p>
            <a:pPr>
              <a:buNone/>
            </a:pPr>
            <a:r>
              <a:rPr lang="sv-SE" dirty="0" smtClean="0"/>
              <a:t>		ID3D11Device* </a:t>
            </a:r>
            <a:r>
              <a:rPr lang="sv-SE" dirty="0" err="1" smtClean="0"/>
              <a:t>GetDevice</a:t>
            </a:r>
            <a:r>
              <a:rPr lang="sv-SE" dirty="0" smtClean="0"/>
              <a:t>() {</a:t>
            </a:r>
            <a:r>
              <a:rPr lang="sv-SE" dirty="0" err="1" smtClean="0"/>
              <a:t>return</a:t>
            </a:r>
            <a:r>
              <a:rPr lang="sv-SE" dirty="0" smtClean="0"/>
              <a:t>(my3DDevice);};</a:t>
            </a:r>
          </a:p>
          <a:p>
            <a:pPr>
              <a:buNone/>
            </a:pPr>
            <a:r>
              <a:rPr lang="sv-SE" dirty="0" smtClean="0"/>
              <a:t>		ID3D11DeviceContext* </a:t>
            </a:r>
            <a:r>
              <a:rPr lang="sv-SE" dirty="0" err="1" smtClean="0"/>
              <a:t>GetContext</a:t>
            </a:r>
            <a:r>
              <a:rPr lang="sv-SE" dirty="0" smtClean="0"/>
              <a:t>() {</a:t>
            </a:r>
            <a:r>
              <a:rPr lang="sv-SE" dirty="0" err="1" smtClean="0"/>
              <a:t>return</a:t>
            </a:r>
            <a:r>
              <a:rPr lang="sv-SE" dirty="0" smtClean="0"/>
              <a:t>(</a:t>
            </a:r>
            <a:r>
              <a:rPr lang="sv-SE" dirty="0" err="1" smtClean="0"/>
              <a:t>myContext</a:t>
            </a:r>
            <a:r>
              <a:rPr lang="sv-SE" dirty="0" smtClean="0"/>
              <a:t>);};</a:t>
            </a:r>
          </a:p>
          <a:p>
            <a:pPr>
              <a:buNone/>
            </a:pPr>
            <a:endParaRPr lang="sv-SE" dirty="0" smtClean="0"/>
          </a:p>
          <a:p>
            <a:pPr>
              <a:buNone/>
            </a:pPr>
            <a:r>
              <a:rPr lang="sv-SE" dirty="0" smtClean="0"/>
              <a:t>		</a:t>
            </a:r>
            <a:r>
              <a:rPr lang="sv-SE" dirty="0" err="1" smtClean="0"/>
              <a:t>static</a:t>
            </a:r>
            <a:r>
              <a:rPr lang="sv-SE" dirty="0" smtClean="0"/>
              <a:t> </a:t>
            </a:r>
            <a:r>
              <a:rPr lang="sv-SE" dirty="0" err="1" smtClean="0"/>
              <a:t>bool</a:t>
            </a:r>
            <a:r>
              <a:rPr lang="sv-SE" dirty="0" smtClean="0"/>
              <a:t> </a:t>
            </a:r>
            <a:r>
              <a:rPr lang="sv-SE" dirty="0" err="1" smtClean="0"/>
              <a:t>Create</a:t>
            </a:r>
            <a:r>
              <a:rPr lang="sv-SE" dirty="0" smtClean="0"/>
              <a:t>(HWND&amp; </a:t>
            </a:r>
            <a:r>
              <a:rPr lang="sv-SE" dirty="0" err="1" smtClean="0"/>
              <a:t>aHwnd,WNDPROC</a:t>
            </a:r>
            <a:r>
              <a:rPr lang="sv-SE" dirty="0" smtClean="0"/>
              <a:t> </a:t>
            </a:r>
            <a:r>
              <a:rPr lang="sv-SE" dirty="0" err="1" smtClean="0"/>
              <a:t>aWindowProc,const</a:t>
            </a:r>
            <a:r>
              <a:rPr lang="sv-SE" dirty="0" smtClean="0"/>
              <a:t> </a:t>
            </a:r>
            <a:r>
              <a:rPr lang="sv-SE" dirty="0" err="1" smtClean="0"/>
              <a:t>SetupInfo</a:t>
            </a:r>
            <a:r>
              <a:rPr lang="sv-SE" dirty="0" smtClean="0"/>
              <a:t>&amp; </a:t>
            </a:r>
            <a:r>
              <a:rPr lang="sv-SE" dirty="0" err="1" smtClean="0"/>
              <a:t>aInfoArgument</a:t>
            </a:r>
            <a:r>
              <a:rPr lang="sv-SE" dirty="0" smtClean="0"/>
              <a:t>); </a:t>
            </a:r>
          </a:p>
          <a:p>
            <a:pPr>
              <a:buNone/>
            </a:pPr>
            <a:r>
              <a:rPr lang="sv-SE" dirty="0" smtClean="0"/>
              <a:t>		</a:t>
            </a:r>
            <a:r>
              <a:rPr lang="sv-SE" dirty="0" err="1" smtClean="0"/>
              <a:t>static</a:t>
            </a:r>
            <a:r>
              <a:rPr lang="sv-SE" dirty="0" smtClean="0"/>
              <a:t> </a:t>
            </a:r>
            <a:r>
              <a:rPr lang="sv-SE" dirty="0" err="1" smtClean="0"/>
              <a:t>void</a:t>
            </a:r>
            <a:r>
              <a:rPr lang="sv-SE" dirty="0" smtClean="0"/>
              <a:t> </a:t>
            </a:r>
            <a:r>
              <a:rPr lang="sv-SE" dirty="0" err="1" smtClean="0"/>
              <a:t>ShutDown</a:t>
            </a:r>
            <a:r>
              <a:rPr lang="sv-SE" dirty="0" smtClean="0"/>
              <a:t>();</a:t>
            </a:r>
          </a:p>
          <a:p>
            <a:pPr>
              <a:buNone/>
            </a:pPr>
            <a:r>
              <a:rPr lang="sv-SE" dirty="0" smtClean="0"/>
              <a:t>		</a:t>
            </a:r>
            <a:r>
              <a:rPr lang="sv-SE" dirty="0" err="1" smtClean="0"/>
              <a:t>virtual</a:t>
            </a:r>
            <a:r>
              <a:rPr lang="sv-SE" dirty="0" smtClean="0"/>
              <a:t> </a:t>
            </a:r>
            <a:r>
              <a:rPr lang="sv-SE" dirty="0" err="1" smtClean="0"/>
              <a:t>void</a:t>
            </a:r>
            <a:r>
              <a:rPr lang="sv-SE" dirty="0" smtClean="0"/>
              <a:t> </a:t>
            </a:r>
            <a:r>
              <a:rPr lang="sv-SE" dirty="0" err="1" smtClean="0"/>
              <a:t>SwitchBuffers</a:t>
            </a:r>
            <a:r>
              <a:rPr lang="sv-SE" dirty="0" smtClean="0"/>
              <a:t>();</a:t>
            </a:r>
          </a:p>
          <a:p>
            <a:pPr>
              <a:buNone/>
            </a:pPr>
            <a:endParaRPr lang="sv-SE" dirty="0" smtClean="0"/>
          </a:p>
          <a:p>
            <a:pPr>
              <a:buNone/>
            </a:pPr>
            <a:r>
              <a:rPr lang="sv-SE" dirty="0" smtClean="0"/>
              <a:t>		</a:t>
            </a:r>
            <a:r>
              <a:rPr lang="sv-SE" dirty="0" err="1" smtClean="0"/>
              <a:t>void</a:t>
            </a:r>
            <a:r>
              <a:rPr lang="sv-SE" dirty="0" smtClean="0"/>
              <a:t> </a:t>
            </a:r>
            <a:r>
              <a:rPr lang="sv-SE" dirty="0" err="1" smtClean="0"/>
              <a:t>OnResize</a:t>
            </a:r>
            <a:r>
              <a:rPr lang="sv-SE" dirty="0" smtClean="0"/>
              <a:t>(</a:t>
            </a:r>
            <a:r>
              <a:rPr lang="sv-SE" dirty="0" err="1" smtClean="0"/>
              <a:t>int</a:t>
            </a:r>
            <a:r>
              <a:rPr lang="sv-SE" dirty="0" smtClean="0"/>
              <a:t> </a:t>
            </a:r>
            <a:r>
              <a:rPr lang="sv-SE" dirty="0" err="1" smtClean="0"/>
              <a:t>aWidth,int</a:t>
            </a:r>
            <a:r>
              <a:rPr lang="sv-SE" dirty="0" smtClean="0"/>
              <a:t> </a:t>
            </a:r>
            <a:r>
              <a:rPr lang="sv-SE" dirty="0" err="1" smtClean="0"/>
              <a:t>aHeight</a:t>
            </a:r>
            <a:r>
              <a:rPr lang="sv-SE" dirty="0" smtClean="0"/>
              <a:t>);</a:t>
            </a:r>
          </a:p>
          <a:p>
            <a:pPr>
              <a:buNone/>
            </a:pPr>
            <a:r>
              <a:rPr lang="sv-SE" dirty="0" smtClean="0"/>
              <a:t>	private:</a:t>
            </a:r>
          </a:p>
          <a:p>
            <a:pPr>
              <a:buNone/>
            </a:pPr>
            <a:r>
              <a:rPr lang="sv-SE" dirty="0" smtClean="0"/>
              <a:t>		</a:t>
            </a:r>
            <a:r>
              <a:rPr lang="sv-SE" dirty="0" err="1" smtClean="0"/>
              <a:t>bool</a:t>
            </a:r>
            <a:r>
              <a:rPr lang="sv-SE" dirty="0" smtClean="0"/>
              <a:t> </a:t>
            </a:r>
            <a:r>
              <a:rPr lang="sv-SE" dirty="0" err="1" smtClean="0"/>
              <a:t>Init</a:t>
            </a:r>
            <a:r>
              <a:rPr lang="sv-SE" dirty="0" smtClean="0"/>
              <a:t>(HWND&amp; </a:t>
            </a:r>
            <a:r>
              <a:rPr lang="sv-SE" dirty="0" err="1" smtClean="0"/>
              <a:t>aHwnd,WNDPROC</a:t>
            </a:r>
            <a:r>
              <a:rPr lang="sv-SE" dirty="0" smtClean="0"/>
              <a:t> </a:t>
            </a:r>
            <a:r>
              <a:rPr lang="sv-SE" dirty="0" err="1" smtClean="0"/>
              <a:t>aWindowProc,const</a:t>
            </a:r>
            <a:r>
              <a:rPr lang="sv-SE" dirty="0" smtClean="0"/>
              <a:t> </a:t>
            </a:r>
            <a:r>
              <a:rPr lang="sv-SE" dirty="0" err="1" smtClean="0"/>
              <a:t>SetupInfo</a:t>
            </a:r>
            <a:r>
              <a:rPr lang="sv-SE" dirty="0" smtClean="0"/>
              <a:t>&amp; </a:t>
            </a:r>
            <a:r>
              <a:rPr lang="sv-SE" dirty="0" err="1" smtClean="0"/>
              <a:t>aInfoArgument</a:t>
            </a:r>
            <a:r>
              <a:rPr lang="sv-SE" dirty="0" smtClean="0"/>
              <a:t>);</a:t>
            </a:r>
          </a:p>
          <a:p>
            <a:pPr>
              <a:buNone/>
            </a:pPr>
            <a:r>
              <a:rPr lang="sv-SE" dirty="0" smtClean="0"/>
              <a:t>		</a:t>
            </a:r>
            <a:r>
              <a:rPr lang="sv-SE" dirty="0" err="1" smtClean="0"/>
              <a:t>bool</a:t>
            </a:r>
            <a:r>
              <a:rPr lang="sv-SE" dirty="0" smtClean="0"/>
              <a:t> </a:t>
            </a:r>
            <a:r>
              <a:rPr lang="sv-SE" dirty="0" err="1" smtClean="0"/>
              <a:t>WindowSetup</a:t>
            </a:r>
            <a:r>
              <a:rPr lang="sv-SE" dirty="0" smtClean="0"/>
              <a:t>(WNDPROC </a:t>
            </a:r>
            <a:r>
              <a:rPr lang="sv-SE" dirty="0" err="1" smtClean="0"/>
              <a:t>aWindowProc,const</a:t>
            </a:r>
            <a:r>
              <a:rPr lang="sv-SE" dirty="0" smtClean="0"/>
              <a:t> </a:t>
            </a:r>
            <a:r>
              <a:rPr lang="sv-SE" dirty="0" err="1" smtClean="0"/>
              <a:t>SetupInfo</a:t>
            </a:r>
            <a:r>
              <a:rPr lang="sv-SE" dirty="0" smtClean="0"/>
              <a:t>&amp; </a:t>
            </a:r>
            <a:r>
              <a:rPr lang="sv-SE" dirty="0" err="1" smtClean="0"/>
              <a:t>aInfoArgument</a:t>
            </a:r>
            <a:r>
              <a:rPr lang="sv-SE" dirty="0" smtClean="0"/>
              <a:t>);</a:t>
            </a:r>
          </a:p>
          <a:p>
            <a:pPr>
              <a:buNone/>
            </a:pPr>
            <a:r>
              <a:rPr lang="sv-SE" dirty="0" smtClean="0"/>
              <a:t>		</a:t>
            </a:r>
            <a:r>
              <a:rPr lang="sv-SE" dirty="0" err="1" smtClean="0"/>
              <a:t>bool</a:t>
            </a:r>
            <a:r>
              <a:rPr lang="sv-SE" dirty="0" smtClean="0"/>
              <a:t> D3DSetup();</a:t>
            </a:r>
          </a:p>
          <a:p>
            <a:pPr>
              <a:buNone/>
            </a:pPr>
            <a:r>
              <a:rPr lang="sv-SE" dirty="0" smtClean="0"/>
              <a:t>		</a:t>
            </a:r>
            <a:r>
              <a:rPr lang="sv-SE" dirty="0" err="1" smtClean="0"/>
              <a:t>bool</a:t>
            </a:r>
            <a:r>
              <a:rPr lang="sv-SE" dirty="0" smtClean="0"/>
              <a:t> D3DDeviceSetup();</a:t>
            </a:r>
          </a:p>
          <a:p>
            <a:pPr>
              <a:buNone/>
            </a:pPr>
            <a:r>
              <a:rPr lang="sv-SE" dirty="0" smtClean="0"/>
              <a:t>		</a:t>
            </a:r>
            <a:r>
              <a:rPr lang="sv-SE" dirty="0" err="1" smtClean="0"/>
              <a:t>bool</a:t>
            </a:r>
            <a:r>
              <a:rPr lang="sv-SE" dirty="0" smtClean="0"/>
              <a:t> D3DSwapChainSetup();</a:t>
            </a:r>
          </a:p>
          <a:p>
            <a:pPr>
              <a:buNone/>
            </a:pPr>
            <a:r>
              <a:rPr lang="sv-SE" dirty="0" smtClean="0"/>
              <a:t>		</a:t>
            </a:r>
            <a:r>
              <a:rPr lang="sv-SE" dirty="0" err="1" smtClean="0"/>
              <a:t>bool</a:t>
            </a:r>
            <a:r>
              <a:rPr lang="sv-SE" dirty="0" smtClean="0"/>
              <a:t> D3DViewPortSetup(</a:t>
            </a:r>
            <a:r>
              <a:rPr lang="sv-SE" dirty="0" err="1" smtClean="0"/>
              <a:t>int</a:t>
            </a:r>
            <a:r>
              <a:rPr lang="sv-SE" dirty="0" smtClean="0"/>
              <a:t> </a:t>
            </a:r>
            <a:r>
              <a:rPr lang="sv-SE" dirty="0" err="1" smtClean="0"/>
              <a:t>aWidth,int</a:t>
            </a:r>
            <a:r>
              <a:rPr lang="sv-SE" dirty="0" smtClean="0"/>
              <a:t> </a:t>
            </a:r>
            <a:r>
              <a:rPr lang="sv-SE" dirty="0" err="1" smtClean="0"/>
              <a:t>aHeight</a:t>
            </a:r>
            <a:r>
              <a:rPr lang="sv-SE" dirty="0" smtClean="0"/>
              <a:t>);</a:t>
            </a:r>
          </a:p>
          <a:p>
            <a:pPr>
              <a:buNone/>
            </a:pPr>
            <a:r>
              <a:rPr lang="sv-SE" dirty="0" smtClean="0"/>
              <a:t>		</a:t>
            </a:r>
            <a:r>
              <a:rPr lang="sv-SE" dirty="0" err="1" smtClean="0"/>
              <a:t>bool</a:t>
            </a:r>
            <a:r>
              <a:rPr lang="sv-SE" dirty="0" smtClean="0"/>
              <a:t> D3DStencilBufferSetup(</a:t>
            </a:r>
            <a:r>
              <a:rPr lang="sv-SE" dirty="0" err="1" smtClean="0"/>
              <a:t>int</a:t>
            </a:r>
            <a:r>
              <a:rPr lang="sv-SE" dirty="0" smtClean="0"/>
              <a:t> </a:t>
            </a:r>
            <a:r>
              <a:rPr lang="sv-SE" dirty="0" err="1" smtClean="0"/>
              <a:t>aWidth,int</a:t>
            </a:r>
            <a:r>
              <a:rPr lang="sv-SE" dirty="0" smtClean="0"/>
              <a:t> </a:t>
            </a:r>
            <a:r>
              <a:rPr lang="sv-SE" dirty="0" err="1" smtClean="0"/>
              <a:t>aHeight</a:t>
            </a:r>
            <a:r>
              <a:rPr lang="sv-SE" dirty="0" smtClean="0"/>
              <a:t>);</a:t>
            </a:r>
          </a:p>
          <a:p>
            <a:pPr>
              <a:buNone/>
            </a:pPr>
            <a:endParaRPr lang="sv-SE" dirty="0" smtClean="0"/>
          </a:p>
          <a:p>
            <a:pPr>
              <a:buNone/>
            </a:pPr>
            <a:r>
              <a:rPr lang="sv-SE" dirty="0" smtClean="0"/>
              <a:t>		D3D_DRIVER_TYPE       </a:t>
            </a:r>
            <a:r>
              <a:rPr lang="sv-SE" dirty="0" err="1" smtClean="0"/>
              <a:t>myDriverType</a:t>
            </a:r>
            <a:r>
              <a:rPr lang="sv-SE" dirty="0" smtClean="0"/>
              <a:t>;</a:t>
            </a:r>
          </a:p>
          <a:p>
            <a:pPr>
              <a:buNone/>
            </a:pPr>
            <a:r>
              <a:rPr lang="sv-SE" dirty="0" smtClean="0"/>
              <a:t>		D3D_FEATURE_LEVEL       </a:t>
            </a:r>
            <a:r>
              <a:rPr lang="sv-SE" dirty="0" err="1" smtClean="0"/>
              <a:t>myFeatureLevel</a:t>
            </a:r>
            <a:r>
              <a:rPr lang="sv-SE" dirty="0" smtClean="0"/>
              <a:t>;</a:t>
            </a:r>
          </a:p>
          <a:p>
            <a:pPr>
              <a:buNone/>
            </a:pPr>
            <a:r>
              <a:rPr lang="sv-SE" dirty="0" smtClean="0"/>
              <a:t>		ID3D11Device*           my3DDevice;</a:t>
            </a:r>
          </a:p>
          <a:p>
            <a:pPr>
              <a:buNone/>
            </a:pPr>
            <a:r>
              <a:rPr lang="sv-SE" dirty="0" smtClean="0"/>
              <a:t>		ID3D11DeviceContext*	</a:t>
            </a:r>
            <a:r>
              <a:rPr lang="sv-SE" dirty="0" err="1" smtClean="0"/>
              <a:t>myContext</a:t>
            </a:r>
            <a:r>
              <a:rPr lang="sv-SE" dirty="0" smtClean="0"/>
              <a:t>;</a:t>
            </a:r>
          </a:p>
          <a:p>
            <a:pPr>
              <a:buNone/>
            </a:pPr>
            <a:r>
              <a:rPr lang="sv-SE" dirty="0" smtClean="0"/>
              <a:t>		</a:t>
            </a:r>
            <a:r>
              <a:rPr lang="sv-SE" dirty="0" err="1" smtClean="0"/>
              <a:t>IDXGISwapChain</a:t>
            </a:r>
            <a:r>
              <a:rPr lang="sv-SE" dirty="0" smtClean="0"/>
              <a:t>*         </a:t>
            </a:r>
            <a:r>
              <a:rPr lang="sv-SE" dirty="0" err="1" smtClean="0"/>
              <a:t>mySwapChain</a:t>
            </a:r>
            <a:r>
              <a:rPr lang="sv-SE" dirty="0" smtClean="0"/>
              <a:t>;</a:t>
            </a:r>
          </a:p>
          <a:p>
            <a:pPr>
              <a:buNone/>
            </a:pPr>
            <a:r>
              <a:rPr lang="sv-SE" dirty="0" smtClean="0"/>
              <a:t>		ID3D11RenderTargetView* </a:t>
            </a:r>
            <a:r>
              <a:rPr lang="sv-SE" dirty="0" err="1" smtClean="0"/>
              <a:t>myRenderTargetView</a:t>
            </a:r>
            <a:r>
              <a:rPr lang="sv-SE" dirty="0" smtClean="0"/>
              <a:t>;</a:t>
            </a:r>
          </a:p>
          <a:p>
            <a:pPr>
              <a:buNone/>
            </a:pPr>
            <a:r>
              <a:rPr lang="sv-SE" dirty="0" smtClean="0"/>
              <a:t>		ID3D11DepthStencilView* </a:t>
            </a:r>
            <a:r>
              <a:rPr lang="sv-SE" dirty="0" err="1" smtClean="0"/>
              <a:t>myDepthBufferView</a:t>
            </a:r>
            <a:r>
              <a:rPr lang="sv-SE" dirty="0" smtClean="0"/>
              <a:t>;</a:t>
            </a:r>
          </a:p>
          <a:p>
            <a:pPr>
              <a:buNone/>
            </a:pPr>
            <a:r>
              <a:rPr lang="sv-SE" dirty="0" smtClean="0"/>
              <a:t>		ID3D11Texture2D*  </a:t>
            </a:r>
            <a:r>
              <a:rPr lang="sv-SE" dirty="0" err="1" smtClean="0"/>
              <a:t>myDepthBuffer</a:t>
            </a:r>
            <a:r>
              <a:rPr lang="sv-SE" dirty="0" smtClean="0"/>
              <a:t>;</a:t>
            </a:r>
          </a:p>
          <a:p>
            <a:pPr>
              <a:buNone/>
            </a:pPr>
            <a:endParaRPr lang="sv-SE" dirty="0" smtClean="0"/>
          </a:p>
          <a:p>
            <a:pPr>
              <a:buNone/>
            </a:pPr>
            <a:r>
              <a:rPr lang="en-US" dirty="0" smtClean="0"/>
              <a:t>		HWND </a:t>
            </a:r>
            <a:r>
              <a:rPr lang="en-US" dirty="0" err="1" smtClean="0"/>
              <a:t>myHWND</a:t>
            </a:r>
            <a:r>
              <a:rPr lang="en-US" dirty="0" smtClean="0"/>
              <a:t>; // my Window in windows;</a:t>
            </a:r>
          </a:p>
          <a:p>
            <a:pPr>
              <a:buNone/>
            </a:pPr>
            <a:r>
              <a:rPr lang="sv-SE" dirty="0" smtClean="0"/>
              <a:t>		</a:t>
            </a:r>
            <a:r>
              <a:rPr lang="sv-SE" dirty="0" err="1" smtClean="0"/>
              <a:t>SetupInfo</a:t>
            </a:r>
            <a:r>
              <a:rPr lang="sv-SE" dirty="0" smtClean="0"/>
              <a:t> </a:t>
            </a:r>
            <a:r>
              <a:rPr lang="sv-SE" dirty="0" err="1" smtClean="0"/>
              <a:t>myInfoArgument</a:t>
            </a:r>
            <a:r>
              <a:rPr lang="sv-SE" dirty="0" smtClean="0"/>
              <a:t>;</a:t>
            </a:r>
          </a:p>
          <a:p>
            <a:pPr>
              <a:buNone/>
            </a:pPr>
            <a:r>
              <a:rPr lang="sv-SE" dirty="0" smtClean="0"/>
              <a:t>		</a:t>
            </a:r>
            <a:r>
              <a:rPr lang="sv-SE" dirty="0" err="1" smtClean="0"/>
              <a:t>static</a:t>
            </a:r>
            <a:r>
              <a:rPr lang="sv-SE" dirty="0" smtClean="0"/>
              <a:t> Engine* </a:t>
            </a:r>
            <a:r>
              <a:rPr lang="sv-SE" dirty="0" err="1" smtClean="0"/>
              <a:t>ourInstance</a:t>
            </a:r>
            <a:r>
              <a:rPr lang="sv-SE" dirty="0" smtClean="0"/>
              <a:t>;</a:t>
            </a:r>
          </a:p>
          <a:p>
            <a:pPr>
              <a:buNone/>
            </a:pPr>
            <a:r>
              <a:rPr lang="sv-SE" dirty="0" smtClean="0"/>
              <a:t>	};</a:t>
            </a:r>
            <a:endParaRPr lang="sv-SE"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Rendering</a:t>
            </a:r>
            <a:endParaRPr lang="sv-SE" dirty="0"/>
          </a:p>
        </p:txBody>
      </p:sp>
      <p:sp>
        <p:nvSpPr>
          <p:cNvPr id="3" name="Platshållare för innehåll 2"/>
          <p:cNvSpPr>
            <a:spLocks noGrp="1"/>
          </p:cNvSpPr>
          <p:nvPr>
            <p:ph idx="1"/>
          </p:nvPr>
        </p:nvSpPr>
        <p:spPr/>
        <p:txBody>
          <a:bodyPr>
            <a:normAutofit fontScale="85000" lnSpcReduction="20000"/>
          </a:bodyPr>
          <a:lstStyle/>
          <a:p>
            <a:r>
              <a:rPr lang="sv-SE" dirty="0" smtClean="0"/>
              <a:t>Några av sakerna på förra skärmen var okända</a:t>
            </a:r>
          </a:p>
          <a:p>
            <a:pPr lvl="1"/>
            <a:r>
              <a:rPr lang="sv-SE" dirty="0" err="1" smtClean="0"/>
              <a:t>SwitchBuffers</a:t>
            </a:r>
            <a:r>
              <a:rPr lang="sv-SE" dirty="0" smtClean="0"/>
              <a:t>()</a:t>
            </a:r>
          </a:p>
          <a:p>
            <a:pPr lvl="2"/>
            <a:r>
              <a:rPr lang="sv-SE" dirty="0" smtClean="0"/>
              <a:t>Denna däremot är intressant. Detta är koden som gör att datorn visar </a:t>
            </a:r>
            <a:r>
              <a:rPr lang="sv-SE" dirty="0" err="1" smtClean="0"/>
              <a:t>backbuffern</a:t>
            </a:r>
            <a:r>
              <a:rPr lang="sv-SE" dirty="0" smtClean="0"/>
              <a:t> och ställer om så att du renderar mot en ny back </a:t>
            </a:r>
            <a:r>
              <a:rPr lang="sv-SE" dirty="0" err="1" smtClean="0"/>
              <a:t>buffer</a:t>
            </a:r>
            <a:r>
              <a:rPr lang="sv-SE" dirty="0" smtClean="0"/>
              <a:t>.</a:t>
            </a:r>
          </a:p>
          <a:p>
            <a:pPr lvl="3">
              <a:buNone/>
            </a:pPr>
            <a:r>
              <a:rPr lang="sv-SE" dirty="0" err="1" smtClean="0"/>
              <a:t>void</a:t>
            </a:r>
            <a:r>
              <a:rPr lang="sv-SE" dirty="0" smtClean="0"/>
              <a:t> </a:t>
            </a:r>
            <a:r>
              <a:rPr lang="sv-SE" dirty="0" err="1" smtClean="0"/>
              <a:t>Engine::SwitchBuffers</a:t>
            </a:r>
            <a:r>
              <a:rPr lang="sv-SE" dirty="0" smtClean="0"/>
              <a:t>()</a:t>
            </a:r>
          </a:p>
          <a:p>
            <a:pPr lvl="3">
              <a:buNone/>
            </a:pPr>
            <a:r>
              <a:rPr lang="sv-SE" dirty="0" smtClean="0"/>
              <a:t>{</a:t>
            </a:r>
          </a:p>
          <a:p>
            <a:pPr lvl="3">
              <a:buNone/>
            </a:pPr>
            <a:r>
              <a:rPr lang="sv-SE" dirty="0" smtClean="0"/>
              <a:t>     </a:t>
            </a:r>
            <a:r>
              <a:rPr lang="sv-SE" dirty="0" err="1" smtClean="0"/>
              <a:t>mySwapChain-&gt;Present</a:t>
            </a:r>
            <a:r>
              <a:rPr lang="sv-SE" dirty="0" smtClean="0"/>
              <a:t>( 0, 0 );</a:t>
            </a:r>
          </a:p>
          <a:p>
            <a:pPr lvl="3">
              <a:buNone/>
            </a:pPr>
            <a:endParaRPr lang="sv-SE" dirty="0" smtClean="0"/>
          </a:p>
          <a:p>
            <a:pPr lvl="3">
              <a:buNone/>
            </a:pPr>
            <a:r>
              <a:rPr lang="sv-SE" dirty="0" smtClean="0"/>
              <a:t>	</a:t>
            </a:r>
            <a:r>
              <a:rPr lang="sv-SE" dirty="0" err="1" smtClean="0"/>
              <a:t>myContext-&gt;OMSetRenderTargets</a:t>
            </a:r>
            <a:r>
              <a:rPr lang="sv-SE" dirty="0" smtClean="0"/>
              <a:t>( 1, &amp;</a:t>
            </a:r>
            <a:r>
              <a:rPr lang="sv-SE" dirty="0" err="1" smtClean="0"/>
              <a:t>myRenderTargetView,myDepthBufferView</a:t>
            </a:r>
            <a:r>
              <a:rPr lang="sv-SE" dirty="0" smtClean="0"/>
              <a:t> );</a:t>
            </a:r>
          </a:p>
          <a:p>
            <a:pPr lvl="3">
              <a:buNone/>
            </a:pPr>
            <a:endParaRPr lang="sv-SE" dirty="0" smtClean="0"/>
          </a:p>
          <a:p>
            <a:pPr lvl="3">
              <a:buNone/>
            </a:pPr>
            <a:r>
              <a:rPr lang="en-US" dirty="0" smtClean="0"/>
              <a:t>	float </a:t>
            </a:r>
            <a:r>
              <a:rPr lang="en-US" dirty="0" err="1" smtClean="0"/>
              <a:t>ClearColor</a:t>
            </a:r>
            <a:r>
              <a:rPr lang="en-US" dirty="0" smtClean="0"/>
              <a:t>[4] = { 0.0f, 0.125f, 0.3f, 1.0f }; //</a:t>
            </a:r>
            <a:r>
              <a:rPr lang="en-US" dirty="0" err="1" smtClean="0"/>
              <a:t>red,green,blue,alpha</a:t>
            </a:r>
            <a:endParaRPr lang="en-US" dirty="0" smtClean="0"/>
          </a:p>
          <a:p>
            <a:pPr lvl="3">
              <a:buNone/>
            </a:pPr>
            <a:r>
              <a:rPr lang="sv-SE" dirty="0" smtClean="0"/>
              <a:t>	</a:t>
            </a:r>
            <a:r>
              <a:rPr lang="sv-SE" dirty="0" err="1" smtClean="0"/>
              <a:t>myContext-&gt;ClearRenderTargetView</a:t>
            </a:r>
            <a:r>
              <a:rPr lang="sv-SE" dirty="0" smtClean="0"/>
              <a:t>( </a:t>
            </a:r>
            <a:r>
              <a:rPr lang="sv-SE" dirty="0" err="1" smtClean="0"/>
              <a:t>myRenderTargetView</a:t>
            </a:r>
            <a:r>
              <a:rPr lang="sv-SE" dirty="0" smtClean="0"/>
              <a:t>, </a:t>
            </a:r>
            <a:r>
              <a:rPr lang="sv-SE" dirty="0" err="1" smtClean="0"/>
              <a:t>ClearColor</a:t>
            </a:r>
            <a:r>
              <a:rPr lang="sv-SE" dirty="0" smtClean="0"/>
              <a:t> );</a:t>
            </a:r>
          </a:p>
          <a:p>
            <a:pPr lvl="3">
              <a:buNone/>
            </a:pPr>
            <a:r>
              <a:rPr lang="en-US" dirty="0" smtClean="0"/>
              <a:t>	</a:t>
            </a:r>
            <a:r>
              <a:rPr lang="en-US" dirty="0" err="1" smtClean="0"/>
              <a:t>myContext</a:t>
            </a:r>
            <a:r>
              <a:rPr lang="en-US" dirty="0" smtClean="0"/>
              <a:t>-&gt;</a:t>
            </a:r>
            <a:r>
              <a:rPr lang="en-US" dirty="0" err="1" smtClean="0"/>
              <a:t>ClearDepthStencilView</a:t>
            </a:r>
            <a:r>
              <a:rPr lang="en-US" dirty="0" smtClean="0"/>
              <a:t>(</a:t>
            </a:r>
            <a:r>
              <a:rPr lang="en-US" dirty="0" err="1" smtClean="0"/>
              <a:t>myDepthBufferView</a:t>
            </a:r>
            <a:r>
              <a:rPr lang="en-US" dirty="0" smtClean="0"/>
              <a:t>, D3D11_CLEAR_DEPTH|D3D11_CLEAR_STENCIL, 1.0f, 0);</a:t>
            </a:r>
          </a:p>
          <a:p>
            <a:pPr lvl="3">
              <a:buNone/>
            </a:pPr>
            <a:r>
              <a:rPr lang="en-US" dirty="0" smtClean="0"/>
              <a:t>}</a:t>
            </a:r>
            <a:endParaRPr lang="sv-SE" dirty="0" smtClean="0"/>
          </a:p>
          <a:p>
            <a:pPr lvl="2"/>
            <a:r>
              <a:rPr lang="sv-SE" dirty="0" smtClean="0"/>
              <a:t>Inte mycket att säga present byter back och front. Och </a:t>
            </a:r>
            <a:r>
              <a:rPr lang="sv-SE" dirty="0" err="1" smtClean="0"/>
              <a:t>clear</a:t>
            </a:r>
            <a:r>
              <a:rPr lang="sv-SE" dirty="0" smtClean="0"/>
              <a:t> </a:t>
            </a:r>
            <a:r>
              <a:rPr lang="sv-SE" dirty="0" err="1" smtClean="0"/>
              <a:t>rendertarget</a:t>
            </a:r>
            <a:r>
              <a:rPr lang="sv-SE" dirty="0" smtClean="0"/>
              <a:t> rensar skärmen.</a:t>
            </a:r>
          </a:p>
          <a:p>
            <a:pPr lvl="2"/>
            <a:r>
              <a:rPr lang="sv-SE" dirty="0" smtClean="0"/>
              <a:t>Om ni fått ihop allt detta borde ni nu få ett fönster med en blå bakgrund. Och är redo att gå vidare till nästa del. Att Faktiskt kunna </a:t>
            </a:r>
            <a:r>
              <a:rPr lang="sv-SE" smtClean="0"/>
              <a:t>rendera Något  på den.</a:t>
            </a:r>
            <a:endParaRPr lang="sv-SE"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a:t>
            </a:r>
            <a:endParaRPr lang="en-US" dirty="0"/>
          </a:p>
        </p:txBody>
      </p:sp>
      <p:sp>
        <p:nvSpPr>
          <p:cNvPr id="3" name="Content Placeholder 2"/>
          <p:cNvSpPr>
            <a:spLocks noGrp="1"/>
          </p:cNvSpPr>
          <p:nvPr>
            <p:ph idx="1"/>
          </p:nvPr>
        </p:nvSpPr>
        <p:spPr/>
        <p:txBody>
          <a:bodyPr/>
          <a:lstStyle/>
          <a:p>
            <a:pPr>
              <a:buNone/>
            </a:pPr>
            <a:r>
              <a:rPr lang="en-US" dirty="0" smtClean="0"/>
              <a:t> </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3059832" y="1700808"/>
            <a:ext cx="2695575" cy="3362325"/>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Engine</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323528" y="764704"/>
            <a:ext cx="6896437" cy="5678388"/>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r>
              <a:rPr lang="sv-SE" dirty="0" smtClean="0"/>
              <a:t>Frågor ?</a:t>
            </a:r>
            <a:endParaRPr lang="sv-SE" dirty="0"/>
          </a:p>
        </p:txBody>
      </p:sp>
      <p:sp>
        <p:nvSpPr>
          <p:cNvPr id="3" name="Platshållare för innehåll 2"/>
          <p:cNvSpPr>
            <a:spLocks noGrp="1"/>
          </p:cNvSpPr>
          <p:nvPr>
            <p:ph idx="1"/>
          </p:nvPr>
        </p:nvSpPr>
        <p:spPr/>
        <p:txBody>
          <a:bodyPr/>
          <a:lstStyle/>
          <a:p>
            <a:pPr marL="800100" lvl="1" indent="-342900">
              <a:spcBef>
                <a:spcPct val="50000"/>
              </a:spcBef>
              <a:buNone/>
            </a:pPr>
            <a:endParaRPr lang="sv-SE" sz="2400" dirty="0" smtClean="0">
              <a:solidFill>
                <a:srgbClr val="4C4946"/>
              </a:solidFill>
              <a:latin typeface="Bliss 2 Regular" pitchFamily="50" charset="0"/>
              <a:hlinkClick r:id="rId2"/>
            </a:endParaRPr>
          </a:p>
          <a:p>
            <a:pPr marL="800100" lvl="1" indent="-342900">
              <a:spcBef>
                <a:spcPct val="50000"/>
              </a:spcBef>
              <a:buNone/>
            </a:pPr>
            <a:r>
              <a:rPr lang="sv-SE" sz="2400" smtClean="0">
                <a:solidFill>
                  <a:srgbClr val="4C4946"/>
                </a:solidFill>
                <a:latin typeface="Bliss 2 Regular" pitchFamily="50" charset="0"/>
                <a:hlinkClick r:id="rId2"/>
              </a:rPr>
              <a:t>Adam@thegameassembly.com</a:t>
            </a:r>
            <a:endParaRPr lang="sv-SE" sz="2400" dirty="0" smtClean="0">
              <a:solidFill>
                <a:srgbClr val="4C4946"/>
              </a:solidFill>
              <a:latin typeface="Bliss 2 Regular" pitchFamily="50"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r>
              <a:rPr lang="sv-SE" dirty="0" smtClean="0">
                <a:solidFill>
                  <a:srgbClr val="4C4946"/>
                </a:solidFill>
                <a:latin typeface="Bliss 2 Regular" pitchFamily="50" charset="0"/>
              </a:rPr>
              <a:t>Vad du förväntas lära dig under kursen.</a:t>
            </a:r>
            <a:endParaRPr lang="sv-SE" dirty="0"/>
          </a:p>
        </p:txBody>
      </p:sp>
      <p:sp>
        <p:nvSpPr>
          <p:cNvPr id="3" name="Platshållare för innehåll 2"/>
          <p:cNvSpPr>
            <a:spLocks noGrp="1"/>
          </p:cNvSpPr>
          <p:nvPr>
            <p:ph idx="1"/>
          </p:nvPr>
        </p:nvSpPr>
        <p:spPr/>
        <p:txBody>
          <a:bodyPr>
            <a:normAutofit/>
          </a:bodyPr>
          <a:lstStyle/>
          <a:p>
            <a:pPr>
              <a:spcBef>
                <a:spcPct val="50000"/>
              </a:spcBef>
              <a:buFontTx/>
              <a:buChar char="•"/>
            </a:pPr>
            <a:endParaRPr lang="sv-SE" sz="2400" dirty="0" smtClean="0">
              <a:solidFill>
                <a:srgbClr val="4D4D4D"/>
              </a:solidFill>
              <a:latin typeface="Bliss 2 Regular" pitchFamily="50" charset="0"/>
            </a:endParaRPr>
          </a:p>
          <a:p>
            <a:pPr>
              <a:spcBef>
                <a:spcPct val="50000"/>
              </a:spcBef>
              <a:buFontTx/>
              <a:buChar char="•"/>
            </a:pPr>
            <a:r>
              <a:rPr lang="sv-SE" sz="2400" dirty="0" smtClean="0">
                <a:solidFill>
                  <a:srgbClr val="4D4D4D"/>
                </a:solidFill>
                <a:latin typeface="Bliss 2 Regular" pitchFamily="50" charset="0"/>
              </a:rPr>
              <a:t>Kursen bygger vidare på linjär algebra. </a:t>
            </a:r>
          </a:p>
          <a:p>
            <a:pPr>
              <a:spcBef>
                <a:spcPct val="50000"/>
              </a:spcBef>
              <a:buFontTx/>
              <a:buChar char="•"/>
            </a:pPr>
            <a:endParaRPr lang="sv-SE" sz="2400" dirty="0" smtClean="0">
              <a:solidFill>
                <a:srgbClr val="4D4D4D"/>
              </a:solidFill>
              <a:latin typeface="Bliss 2 Regular" pitchFamily="50" charset="0"/>
            </a:endParaRPr>
          </a:p>
          <a:p>
            <a:pPr>
              <a:spcBef>
                <a:spcPct val="50000"/>
              </a:spcBef>
              <a:buFontTx/>
              <a:buChar char="•"/>
            </a:pPr>
            <a:r>
              <a:rPr lang="sv-SE" sz="2400" dirty="0" smtClean="0">
                <a:solidFill>
                  <a:srgbClr val="4D4D4D"/>
                </a:solidFill>
                <a:latin typeface="Bliss 2 Regular" pitchFamily="50" charset="0"/>
              </a:rPr>
              <a:t>Vi kommer repetera mycket av de saker som vi redan gått in på där</a:t>
            </a:r>
          </a:p>
          <a:p>
            <a:pPr lvl="1">
              <a:spcBef>
                <a:spcPct val="50000"/>
              </a:spcBef>
              <a:buFontTx/>
              <a:buChar char="•"/>
            </a:pPr>
            <a:r>
              <a:rPr lang="sv-SE" sz="2400" dirty="0" err="1" smtClean="0">
                <a:solidFill>
                  <a:srgbClr val="4D4D4D"/>
                </a:solidFill>
                <a:latin typeface="Bliss 2 Regular" pitchFamily="50" charset="0"/>
              </a:rPr>
              <a:t>Vectorer</a:t>
            </a:r>
            <a:endParaRPr lang="sv-SE" sz="2400" dirty="0" smtClean="0">
              <a:solidFill>
                <a:srgbClr val="4D4D4D"/>
              </a:solidFill>
              <a:latin typeface="Bliss 2 Regular" pitchFamily="50" charset="0"/>
            </a:endParaRPr>
          </a:p>
          <a:p>
            <a:pPr lvl="1">
              <a:spcBef>
                <a:spcPct val="50000"/>
              </a:spcBef>
              <a:buFontTx/>
              <a:buChar char="•"/>
            </a:pPr>
            <a:r>
              <a:rPr lang="sv-SE" sz="2400" dirty="0" smtClean="0">
                <a:solidFill>
                  <a:srgbClr val="4D4D4D"/>
                </a:solidFill>
                <a:latin typeface="Bliss 2 Regular" pitchFamily="50" charset="0"/>
              </a:rPr>
              <a:t>Matriser</a:t>
            </a:r>
          </a:p>
          <a:p>
            <a:pPr lvl="1">
              <a:spcBef>
                <a:spcPct val="50000"/>
              </a:spcBef>
              <a:buFontTx/>
              <a:buChar char="•"/>
            </a:pPr>
            <a:r>
              <a:rPr lang="sv-SE" sz="2400" dirty="0" smtClean="0">
                <a:solidFill>
                  <a:srgbClr val="4D4D4D"/>
                </a:solidFill>
                <a:latin typeface="Bliss 2 Regular" pitchFamily="50" charset="0"/>
              </a:rPr>
              <a:t>Rymder</a:t>
            </a:r>
          </a:p>
          <a:p>
            <a:pPr lvl="1">
              <a:spcBef>
                <a:spcPct val="50000"/>
              </a:spcBef>
              <a:buFontTx/>
              <a:buChar char="•"/>
            </a:pPr>
            <a:r>
              <a:rPr lang="sv-SE" sz="2400" dirty="0" smtClean="0">
                <a:solidFill>
                  <a:srgbClr val="4D4D4D"/>
                </a:solidFill>
                <a:latin typeface="Bliss 2 Regular" pitchFamily="50" charset="0"/>
              </a:rPr>
              <a:t>Linjer</a:t>
            </a:r>
          </a:p>
          <a:p>
            <a:pPr lvl="1">
              <a:spcBef>
                <a:spcPct val="50000"/>
              </a:spcBef>
              <a:buFontTx/>
              <a:buChar char="•"/>
            </a:pPr>
            <a:r>
              <a:rPr lang="sv-SE" sz="2400" dirty="0" smtClean="0">
                <a:solidFill>
                  <a:srgbClr val="4D4D4D"/>
                </a:solidFill>
                <a:latin typeface="Bliss 2 Regular" pitchFamily="50" charset="0"/>
              </a:rPr>
              <a:t>Plan</a:t>
            </a:r>
            <a:endParaRPr lang="sv-SE" sz="2400" dirty="0">
              <a:solidFill>
                <a:srgbClr val="4D4D4D"/>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r>
              <a:rPr lang="sv-SE" dirty="0" smtClean="0">
                <a:solidFill>
                  <a:srgbClr val="4C4946"/>
                </a:solidFill>
                <a:latin typeface="Bliss 2 Regular" pitchFamily="50" charset="0"/>
              </a:rPr>
              <a:t>Vad du förväntas lära dig under kursen.</a:t>
            </a:r>
            <a:endParaRPr lang="sv-SE" dirty="0"/>
          </a:p>
        </p:txBody>
      </p:sp>
      <p:pic>
        <p:nvPicPr>
          <p:cNvPr id="4" name="Platshållare för innehåll 3" descr="asq_ingame_level1_3.jpg"/>
          <p:cNvPicPr>
            <a:picLocks noGrp="1" noChangeAspect="1"/>
          </p:cNvPicPr>
          <p:nvPr>
            <p:ph idx="1"/>
          </p:nvPr>
        </p:nvPicPr>
        <p:blipFill>
          <a:blip r:embed="rId2" cstate="print"/>
          <a:stretch>
            <a:fillRect/>
          </a:stretch>
        </p:blipFill>
        <p:spPr>
          <a:xfrm>
            <a:off x="666155" y="785813"/>
            <a:ext cx="7811690" cy="5786437"/>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r>
              <a:rPr lang="sv-SE" dirty="0" smtClean="0">
                <a:solidFill>
                  <a:srgbClr val="4C4946"/>
                </a:solidFill>
                <a:latin typeface="Bliss 2 Regular" pitchFamily="50" charset="0"/>
              </a:rPr>
              <a:t>Vad du förväntas lära dig under kursen.</a:t>
            </a:r>
            <a:endParaRPr lang="sv-SE" dirty="0"/>
          </a:p>
        </p:txBody>
      </p:sp>
      <p:sp>
        <p:nvSpPr>
          <p:cNvPr id="3" name="Platshållare för innehåll 2"/>
          <p:cNvSpPr>
            <a:spLocks noGrp="1"/>
          </p:cNvSpPr>
          <p:nvPr>
            <p:ph idx="1"/>
          </p:nvPr>
        </p:nvSpPr>
        <p:spPr/>
        <p:txBody>
          <a:bodyPr>
            <a:normAutofit/>
          </a:bodyPr>
          <a:lstStyle/>
          <a:p>
            <a:pPr>
              <a:spcBef>
                <a:spcPct val="50000"/>
              </a:spcBef>
              <a:buFontTx/>
              <a:buChar char="•"/>
            </a:pPr>
            <a:endParaRPr lang="sv-SE" sz="2400" dirty="0" smtClean="0">
              <a:latin typeface="Bliss 2 Regular"/>
            </a:endParaRPr>
          </a:p>
          <a:p>
            <a:pPr>
              <a:spcBef>
                <a:spcPct val="50000"/>
              </a:spcBef>
              <a:buFontTx/>
              <a:buChar char="•"/>
            </a:pPr>
            <a:endParaRPr lang="sv-SE" sz="2400" dirty="0" smtClean="0">
              <a:latin typeface="Bliss 2 Regular"/>
            </a:endParaRPr>
          </a:p>
          <a:p>
            <a:pPr>
              <a:spcBef>
                <a:spcPct val="50000"/>
              </a:spcBef>
              <a:buFontTx/>
              <a:buChar char="•"/>
            </a:pPr>
            <a:r>
              <a:rPr lang="sv-SE" sz="2400" dirty="0" smtClean="0">
                <a:solidFill>
                  <a:srgbClr val="4D4D4D"/>
                </a:solidFill>
                <a:latin typeface="Bliss 2 Regular"/>
              </a:rPr>
              <a:t>DirectX 11</a:t>
            </a:r>
          </a:p>
          <a:p>
            <a:pPr>
              <a:spcBef>
                <a:spcPct val="50000"/>
              </a:spcBef>
              <a:buFontTx/>
              <a:buChar char="•"/>
            </a:pPr>
            <a:r>
              <a:rPr lang="sv-SE" sz="2400" dirty="0" smtClean="0">
                <a:solidFill>
                  <a:srgbClr val="4D4D4D"/>
                </a:solidFill>
                <a:latin typeface="Bliss 2 Regular"/>
              </a:rPr>
              <a:t>Hlsl</a:t>
            </a:r>
          </a:p>
          <a:p>
            <a:pPr>
              <a:spcBef>
                <a:spcPct val="50000"/>
              </a:spcBef>
              <a:buFontTx/>
              <a:buChar char="•"/>
            </a:pPr>
            <a:r>
              <a:rPr lang="sv-SE" sz="2400" dirty="0" smtClean="0">
                <a:solidFill>
                  <a:srgbClr val="4D4D4D"/>
                </a:solidFill>
                <a:latin typeface="Bliss 2 Regular"/>
              </a:rPr>
              <a:t>Rotationer och translationer</a:t>
            </a:r>
          </a:p>
          <a:p>
            <a:pPr>
              <a:spcBef>
                <a:spcPct val="50000"/>
              </a:spcBef>
              <a:buFontTx/>
              <a:buChar char="•"/>
            </a:pPr>
            <a:r>
              <a:rPr lang="sv-SE" sz="2400" dirty="0" smtClean="0">
                <a:solidFill>
                  <a:srgbClr val="4D4D4D"/>
                </a:solidFill>
                <a:latin typeface="Bliss 2 Regular"/>
              </a:rPr>
              <a:t>Motorarkitektur</a:t>
            </a:r>
          </a:p>
          <a:p>
            <a:pPr>
              <a:spcBef>
                <a:spcPct val="50000"/>
              </a:spcBef>
              <a:buFontTx/>
              <a:buChar char="•"/>
            </a:pPr>
            <a:r>
              <a:rPr lang="sv-SE" sz="2400" dirty="0" smtClean="0">
                <a:solidFill>
                  <a:srgbClr val="4D4D4D"/>
                </a:solidFill>
                <a:latin typeface="Bliss 2 Regular"/>
              </a:rPr>
              <a:t>Animationer</a:t>
            </a:r>
          </a:p>
          <a:p>
            <a:pPr>
              <a:spcBef>
                <a:spcPct val="50000"/>
              </a:spcBef>
              <a:buFontTx/>
              <a:buChar char="•"/>
            </a:pPr>
            <a:r>
              <a:rPr lang="sv-SE" sz="2400" dirty="0" smtClean="0">
                <a:solidFill>
                  <a:srgbClr val="4D4D4D"/>
                </a:solidFill>
                <a:latin typeface="Bliss 2 Regular"/>
              </a:rPr>
              <a:t>Ljusekvationer</a:t>
            </a:r>
            <a:endParaRPr lang="sv-SE" dirty="0">
              <a:solidFill>
                <a:srgbClr val="4D4D4D"/>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latin typeface="Bliss 2 Regular" pitchFamily="50" charset="0"/>
              </a:rPr>
              <a:t>Hur kommer betyg sättas på kursen</a:t>
            </a:r>
            <a:endParaRPr lang="sv-SE" dirty="0"/>
          </a:p>
        </p:txBody>
      </p:sp>
      <p:sp>
        <p:nvSpPr>
          <p:cNvPr id="3" name="Platshållare för innehåll 2"/>
          <p:cNvSpPr>
            <a:spLocks noGrp="1"/>
          </p:cNvSpPr>
          <p:nvPr>
            <p:ph idx="1"/>
          </p:nvPr>
        </p:nvSpPr>
        <p:spPr/>
        <p:txBody>
          <a:bodyPr>
            <a:noAutofit/>
          </a:bodyPr>
          <a:lstStyle/>
          <a:p>
            <a:pPr>
              <a:spcBef>
                <a:spcPct val="50000"/>
              </a:spcBef>
              <a:buFontTx/>
              <a:buChar char="•"/>
            </a:pPr>
            <a:endParaRPr lang="sv-SE" sz="2400" dirty="0" smtClean="0">
              <a:solidFill>
                <a:srgbClr val="4D4D4D"/>
              </a:solidFill>
              <a:latin typeface="Bliss 2 Regular"/>
            </a:endParaRPr>
          </a:p>
          <a:p>
            <a:pPr>
              <a:spcBef>
                <a:spcPct val="50000"/>
              </a:spcBef>
              <a:buFontTx/>
              <a:buChar char="•"/>
            </a:pPr>
            <a:endParaRPr lang="sv-SE" sz="2400" dirty="0" smtClean="0">
              <a:solidFill>
                <a:srgbClr val="4D4D4D"/>
              </a:solidFill>
              <a:latin typeface="Bliss 2 Regular"/>
            </a:endParaRPr>
          </a:p>
          <a:p>
            <a:pPr>
              <a:spcBef>
                <a:spcPct val="50000"/>
              </a:spcBef>
              <a:buFontTx/>
              <a:buChar char="•"/>
            </a:pPr>
            <a:r>
              <a:rPr lang="sv-SE" sz="2400" dirty="0" smtClean="0">
                <a:solidFill>
                  <a:srgbClr val="4D4D4D"/>
                </a:solidFill>
                <a:latin typeface="Bliss 2 Regular"/>
              </a:rPr>
              <a:t>17 labbar</a:t>
            </a:r>
            <a:endParaRPr lang="sv-SE" sz="2000" dirty="0" smtClean="0">
              <a:solidFill>
                <a:srgbClr val="4D4D4D"/>
              </a:solidFill>
              <a:latin typeface="Bliss 2 Regular"/>
            </a:endParaRPr>
          </a:p>
          <a:p>
            <a:pPr lvl="1">
              <a:spcBef>
                <a:spcPct val="50000"/>
              </a:spcBef>
              <a:buFontTx/>
              <a:buChar char="•"/>
            </a:pPr>
            <a:r>
              <a:rPr lang="sv-SE" sz="2000" dirty="0" smtClean="0">
                <a:solidFill>
                  <a:srgbClr val="4D4D4D"/>
                </a:solidFill>
                <a:latin typeface="Bliss 2 Regular"/>
              </a:rPr>
              <a:t>Max 51 poäng</a:t>
            </a:r>
          </a:p>
          <a:p>
            <a:pPr lvl="1">
              <a:spcBef>
                <a:spcPct val="50000"/>
              </a:spcBef>
              <a:buFontTx/>
              <a:buChar char="•"/>
            </a:pPr>
            <a:r>
              <a:rPr lang="sv-SE" sz="2000" dirty="0" smtClean="0">
                <a:solidFill>
                  <a:srgbClr val="4D4D4D"/>
                </a:solidFill>
                <a:latin typeface="Bliss 2 Regular"/>
              </a:rPr>
              <a:t>34 poäng för Godkänt</a:t>
            </a:r>
          </a:p>
          <a:p>
            <a:pPr lvl="1">
              <a:spcBef>
                <a:spcPct val="50000"/>
              </a:spcBef>
              <a:buFontTx/>
              <a:buChar char="•"/>
            </a:pPr>
            <a:r>
              <a:rPr lang="sv-SE" sz="2000" dirty="0" smtClean="0">
                <a:solidFill>
                  <a:srgbClr val="4D4D4D"/>
                </a:solidFill>
                <a:latin typeface="Bliss 2 Regular"/>
              </a:rPr>
              <a:t>41 poäng för Väl godkänt</a:t>
            </a:r>
          </a:p>
          <a:p>
            <a:pPr>
              <a:spcBef>
                <a:spcPct val="50000"/>
              </a:spcBef>
              <a:buNone/>
            </a:pPr>
            <a:endParaRPr lang="sv-SE" sz="2400" dirty="0" smtClean="0">
              <a:solidFill>
                <a:srgbClr val="4D4D4D"/>
              </a:solidFill>
              <a:latin typeface="Bliss 2 Regular"/>
            </a:endParaRPr>
          </a:p>
          <a:p>
            <a:pPr>
              <a:spcBef>
                <a:spcPct val="50000"/>
              </a:spcBef>
            </a:pPr>
            <a:r>
              <a:rPr lang="sv-SE" sz="2400" dirty="0" smtClean="0">
                <a:solidFill>
                  <a:srgbClr val="4D4D4D"/>
                </a:solidFill>
                <a:latin typeface="Bliss 2 Regular"/>
              </a:rPr>
              <a:t>Spelprojekt</a:t>
            </a:r>
          </a:p>
          <a:p>
            <a:pPr>
              <a:spcBef>
                <a:spcPct val="50000"/>
              </a:spcBef>
              <a:buFontTx/>
              <a:buChar char="•"/>
            </a:pPr>
            <a:endParaRPr lang="sv-SE" sz="2400" dirty="0" smtClean="0">
              <a:solidFill>
                <a:srgbClr val="4D4D4D"/>
              </a:solidFill>
              <a:latin typeface="Bliss 2 Regula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latin typeface="Bliss 2 Regular"/>
              </a:rPr>
              <a:t>Läxa</a:t>
            </a:r>
            <a:endParaRPr lang="sv-SE" dirty="0">
              <a:latin typeface="Bliss 2 Regular"/>
            </a:endParaRPr>
          </a:p>
        </p:txBody>
      </p:sp>
      <p:sp>
        <p:nvSpPr>
          <p:cNvPr id="3" name="Platshållare för innehåll 2"/>
          <p:cNvSpPr>
            <a:spLocks noGrp="1"/>
          </p:cNvSpPr>
          <p:nvPr>
            <p:ph idx="1"/>
          </p:nvPr>
        </p:nvSpPr>
        <p:spPr/>
        <p:txBody>
          <a:bodyPr>
            <a:normAutofit/>
          </a:bodyPr>
          <a:lstStyle/>
          <a:p>
            <a:pPr>
              <a:spcBef>
                <a:spcPct val="50000"/>
              </a:spcBef>
              <a:buFontTx/>
              <a:buChar char="•"/>
            </a:pPr>
            <a:endParaRPr lang="sv-SE" sz="2400" dirty="0" smtClean="0">
              <a:solidFill>
                <a:srgbClr val="4D4D4D"/>
              </a:solidFill>
              <a:latin typeface="Bliss 2 Regular"/>
            </a:endParaRPr>
          </a:p>
          <a:p>
            <a:pPr>
              <a:spcBef>
                <a:spcPct val="50000"/>
              </a:spcBef>
              <a:buFontTx/>
              <a:buChar char="•"/>
            </a:pPr>
            <a:endParaRPr lang="sv-SE" sz="2400" dirty="0" smtClean="0">
              <a:solidFill>
                <a:srgbClr val="4D4D4D"/>
              </a:solidFill>
              <a:latin typeface="Bliss 2 Regular"/>
            </a:endParaRPr>
          </a:p>
          <a:p>
            <a:pPr>
              <a:spcBef>
                <a:spcPct val="50000"/>
              </a:spcBef>
              <a:buFontTx/>
              <a:buChar char="•"/>
            </a:pPr>
            <a:r>
              <a:rPr lang="sv-SE" sz="2400" dirty="0" smtClean="0">
                <a:solidFill>
                  <a:srgbClr val="4D4D4D"/>
                </a:solidFill>
                <a:latin typeface="Bliss 2 Regular"/>
              </a:rPr>
              <a:t>Game Programming with DirectX 11 124-137,141-183,190-220</a:t>
            </a:r>
          </a:p>
          <a:p>
            <a:pPr>
              <a:spcBef>
                <a:spcPct val="50000"/>
              </a:spcBef>
              <a:buFontTx/>
              <a:buChar char="•"/>
            </a:pPr>
            <a:endParaRPr lang="sv-SE" sz="2400" dirty="0" smtClean="0">
              <a:solidFill>
                <a:srgbClr val="4D4D4D"/>
              </a:solidFill>
              <a:latin typeface="Bliss 2 Regular"/>
            </a:endParaRPr>
          </a:p>
          <a:p>
            <a:pPr>
              <a:spcBef>
                <a:spcPct val="50000"/>
              </a:spcBef>
              <a:buFontTx/>
              <a:buChar char="•"/>
            </a:pPr>
            <a:r>
              <a:rPr lang="sv-SE" sz="2400" dirty="0" smtClean="0">
                <a:solidFill>
                  <a:srgbClr val="4D4D4D"/>
                </a:solidFill>
                <a:latin typeface="Bliss 2 Regular"/>
              </a:rPr>
              <a:t>Labbstöd</a:t>
            </a:r>
          </a:p>
          <a:p>
            <a:pPr lvl="1">
              <a:spcBef>
                <a:spcPct val="50000"/>
              </a:spcBef>
              <a:buFontTx/>
              <a:buChar char="•"/>
            </a:pPr>
            <a:r>
              <a:rPr lang="sv-SE" sz="2000" dirty="0" smtClean="0">
                <a:solidFill>
                  <a:srgbClr val="4D4D4D"/>
                </a:solidFill>
                <a:latin typeface="Bliss 2 Regular"/>
              </a:rPr>
              <a:t>Game Programming with DirectX sida 90-116</a:t>
            </a:r>
          </a:p>
          <a:p>
            <a:pPr lvl="1">
              <a:spcBef>
                <a:spcPct val="50000"/>
              </a:spcBef>
              <a:buFontTx/>
              <a:buChar char="•"/>
            </a:pPr>
            <a:r>
              <a:rPr lang="sv-SE" sz="2000" dirty="0" smtClean="0">
                <a:solidFill>
                  <a:srgbClr val="4D4D4D"/>
                </a:solidFill>
                <a:latin typeface="Bliss 2 Regular"/>
              </a:rPr>
              <a:t>Practical Rendering &amp; Computation sida 2-26</a:t>
            </a:r>
          </a:p>
          <a:p>
            <a:pPr lvl="1">
              <a:spcBef>
                <a:spcPct val="50000"/>
              </a:spcBef>
              <a:buFontTx/>
              <a:buChar char="•"/>
            </a:pPr>
            <a:r>
              <a:rPr lang="sv-SE" sz="2000" dirty="0" smtClean="0">
                <a:solidFill>
                  <a:srgbClr val="4D4D4D"/>
                </a:solidFill>
                <a:latin typeface="Bliss 2 Regular"/>
              </a:rPr>
              <a:t>Här står allt ni behöver för labben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latin typeface="Bliss 2 Regular"/>
              </a:rPr>
              <a:t>Teori</a:t>
            </a:r>
            <a:endParaRPr lang="sv-SE" dirty="0">
              <a:latin typeface="Bliss 2 Regular"/>
            </a:endParaRPr>
          </a:p>
        </p:txBody>
      </p:sp>
      <p:sp>
        <p:nvSpPr>
          <p:cNvPr id="3" name="Platshållare för innehåll 2"/>
          <p:cNvSpPr>
            <a:spLocks noGrp="1"/>
          </p:cNvSpPr>
          <p:nvPr>
            <p:ph idx="1"/>
          </p:nvPr>
        </p:nvSpPr>
        <p:spPr/>
        <p:txBody>
          <a:bodyPr>
            <a:noAutofit/>
          </a:bodyPr>
          <a:lstStyle/>
          <a:p>
            <a:pPr>
              <a:spcBef>
                <a:spcPct val="50000"/>
              </a:spcBef>
              <a:buFontTx/>
              <a:buChar char="•"/>
            </a:pPr>
            <a:endParaRPr lang="sv-SE" sz="2400" dirty="0" smtClean="0">
              <a:solidFill>
                <a:srgbClr val="4D4D4D"/>
              </a:solidFill>
              <a:latin typeface="Bliss 2 Regular"/>
            </a:endParaRPr>
          </a:p>
          <a:p>
            <a:pPr>
              <a:spcBef>
                <a:spcPct val="50000"/>
              </a:spcBef>
              <a:buFontTx/>
              <a:buChar char="•"/>
            </a:pPr>
            <a:r>
              <a:rPr lang="sv-SE" sz="2400" dirty="0" smtClean="0">
                <a:solidFill>
                  <a:srgbClr val="4D4D4D"/>
                </a:solidFill>
                <a:latin typeface="Bliss 2 Regular"/>
              </a:rPr>
              <a:t>Under denna kursen kommer vi att bygga en 3D motor tillsammans.</a:t>
            </a:r>
          </a:p>
          <a:p>
            <a:pPr>
              <a:spcBef>
                <a:spcPct val="50000"/>
              </a:spcBef>
              <a:buFontTx/>
              <a:buChar char="•"/>
            </a:pPr>
            <a:r>
              <a:rPr lang="sv-SE" sz="2400" dirty="0" smtClean="0">
                <a:solidFill>
                  <a:srgbClr val="4D4D4D"/>
                </a:solidFill>
                <a:latin typeface="Bliss 2 Regular"/>
              </a:rPr>
              <a:t>Pågrund av att det finns många fallgropar i detta som inte är uppenbara kommer vi att använda oss av samma design och arkitektur.</a:t>
            </a:r>
          </a:p>
          <a:p>
            <a:pPr>
              <a:spcBef>
                <a:spcPct val="50000"/>
              </a:spcBef>
              <a:buFontTx/>
              <a:buChar char="•"/>
            </a:pPr>
            <a:r>
              <a:rPr lang="sv-SE" sz="2400" dirty="0" smtClean="0">
                <a:solidFill>
                  <a:srgbClr val="4D4D4D"/>
                </a:solidFill>
                <a:latin typeface="Bliss 2 Regular"/>
              </a:rPr>
              <a:t>Så att ni inte slösar tid på att bygga fel och tvingas backa hela tiden.</a:t>
            </a:r>
          </a:p>
          <a:p>
            <a:pPr>
              <a:spcBef>
                <a:spcPct val="50000"/>
              </a:spcBef>
              <a:buFontTx/>
              <a:buChar char="•"/>
            </a:pPr>
            <a:r>
              <a:rPr lang="sv-SE" sz="2400" dirty="0" smtClean="0">
                <a:solidFill>
                  <a:srgbClr val="4D4D4D"/>
                </a:solidFill>
                <a:latin typeface="Bliss 2 Regular"/>
              </a:rPr>
              <a:t>Att försöka göra saker på andra sätt kommer skapa stora problem för er längre fram under kursen.</a:t>
            </a:r>
          </a:p>
          <a:p>
            <a:pPr>
              <a:spcBef>
                <a:spcPct val="50000"/>
              </a:spcBef>
              <a:buFontTx/>
              <a:buChar char="•"/>
            </a:pPr>
            <a:r>
              <a:rPr lang="sv-SE" sz="2400" dirty="0" smtClean="0">
                <a:solidFill>
                  <a:srgbClr val="4D4D4D"/>
                </a:solidFill>
                <a:latin typeface="Bliss 2 Regular"/>
              </a:rPr>
              <a:t>Kursen räknar med att ni redan har kodat de biblotek etc som ni lärde er göra under C++ och OOAD</a:t>
            </a:r>
          </a:p>
        </p:txBody>
      </p:sp>
    </p:spTree>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834</TotalTime>
  <Words>1872</Words>
  <Application>Microsoft Office PowerPoint</Application>
  <PresentationFormat>Bildspel på skärmen (4:3)</PresentationFormat>
  <Paragraphs>452</Paragraphs>
  <Slides>36</Slides>
  <Notes>0</Notes>
  <HiddenSlides>0</HiddenSlides>
  <MMClips>0</MMClips>
  <ScaleCrop>false</ScaleCrop>
  <HeadingPairs>
    <vt:vector size="4" baseType="variant">
      <vt:variant>
        <vt:lpstr>Tema</vt:lpstr>
      </vt:variant>
      <vt:variant>
        <vt:i4>1</vt:i4>
      </vt:variant>
      <vt:variant>
        <vt:lpstr>Bildrubriker</vt:lpstr>
      </vt:variant>
      <vt:variant>
        <vt:i4>36</vt:i4>
      </vt:variant>
    </vt:vector>
  </HeadingPairs>
  <TitlesOfParts>
    <vt:vector size="37" baseType="lpstr">
      <vt:lpstr>Office-tema</vt:lpstr>
      <vt:lpstr>                     Applicerad 3D programmering  Föreläsning 1              </vt:lpstr>
      <vt:lpstr>Kurslayout</vt:lpstr>
      <vt:lpstr>Hur vi arbetar med materialet</vt:lpstr>
      <vt:lpstr>Vad du förväntas lära dig under kursen.</vt:lpstr>
      <vt:lpstr>Vad du förväntas lära dig under kursen.</vt:lpstr>
      <vt:lpstr>Vad du förväntas lära dig under kursen.</vt:lpstr>
      <vt:lpstr>Hur kommer betyg sättas på kursen</vt:lpstr>
      <vt:lpstr>Läxa</vt:lpstr>
      <vt:lpstr>Teori</vt:lpstr>
      <vt:lpstr>Teori</vt:lpstr>
      <vt:lpstr>Teori</vt:lpstr>
      <vt:lpstr>Teori</vt:lpstr>
      <vt:lpstr>Dagens workshop</vt:lpstr>
      <vt:lpstr>Dagens workshop</vt:lpstr>
      <vt:lpstr>Window Class</vt:lpstr>
      <vt:lpstr>Code</vt:lpstr>
      <vt:lpstr>Windows Setup</vt:lpstr>
      <vt:lpstr>Windows Setup</vt:lpstr>
      <vt:lpstr>Windows Setup</vt:lpstr>
      <vt:lpstr>App Klassen</vt:lpstr>
      <vt:lpstr>Tillbaka till windows main Windows Setup</vt:lpstr>
      <vt:lpstr>Windows Proc</vt:lpstr>
      <vt:lpstr>Windows proc</vt:lpstr>
      <vt:lpstr>WM_ACTIVATE</vt:lpstr>
      <vt:lpstr>WM_SIZE</vt:lpstr>
      <vt:lpstr>WM_XXXXSIZEMOVE</vt:lpstr>
      <vt:lpstr>D3D11 Setup</vt:lpstr>
      <vt:lpstr>SwapChain</vt:lpstr>
      <vt:lpstr>RenderTarget View</vt:lpstr>
      <vt:lpstr>Depth Stencil View</vt:lpstr>
      <vt:lpstr>ViewPort</vt:lpstr>
      <vt:lpstr>Class Diagram</vt:lpstr>
      <vt:lpstr>Rendering</vt:lpstr>
      <vt:lpstr>App</vt:lpstr>
      <vt:lpstr>Engine</vt:lpstr>
      <vt:lpstr>Frågor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Heeej</dc:title>
  <dc:creator>Kostas Gialitakis</dc:creator>
  <cp:lastModifiedBy>awes4</cp:lastModifiedBy>
  <cp:revision>115</cp:revision>
  <dcterms:created xsi:type="dcterms:W3CDTF">2009-06-24T07:23:26Z</dcterms:created>
  <dcterms:modified xsi:type="dcterms:W3CDTF">2015-08-31T06:37:43Z</dcterms:modified>
</cp:coreProperties>
</file>